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8" r:id="rId6"/>
    <p:sldMasterId id="2147483710" r:id="rId7"/>
    <p:sldMasterId id="2147483722" r:id="rId8"/>
    <p:sldMasterId id="2147483734" r:id="rId9"/>
  </p:sldMasterIdLst>
  <p:notesMasterIdLst>
    <p:notesMasterId r:id="rId13"/>
  </p:notesMasterIdLst>
  <p:sldIdLst>
    <p:sldId id="1326" r:id="rId10"/>
    <p:sldId id="1771" r:id="rId11"/>
    <p:sldId id="594" r:id="rId12"/>
    <p:sldId id="1442" r:id="rId14"/>
    <p:sldId id="1443" r:id="rId15"/>
    <p:sldId id="1729" r:id="rId16"/>
    <p:sldId id="1341" r:id="rId17"/>
    <p:sldId id="1863" r:id="rId18"/>
    <p:sldId id="1732" r:id="rId19"/>
    <p:sldId id="1638" r:id="rId20"/>
    <p:sldId id="1733" r:id="rId21"/>
    <p:sldId id="1734" r:id="rId22"/>
    <p:sldId id="1929" r:id="rId23"/>
    <p:sldId id="1736" r:id="rId24"/>
    <p:sldId id="1930" r:id="rId25"/>
    <p:sldId id="2083" r:id="rId26"/>
    <p:sldId id="2082" r:id="rId27"/>
    <p:sldId id="2085" r:id="rId28"/>
    <p:sldId id="2086" r:id="rId29"/>
    <p:sldId id="2087" r:id="rId30"/>
    <p:sldId id="2097" r:id="rId31"/>
    <p:sldId id="2098" r:id="rId32"/>
    <p:sldId id="2103" r:id="rId33"/>
    <p:sldId id="2096" r:id="rId34"/>
    <p:sldId id="2090" r:id="rId35"/>
    <p:sldId id="2092" r:id="rId36"/>
    <p:sldId id="2094" r:id="rId37"/>
    <p:sldId id="2095" r:id="rId38"/>
    <p:sldId id="1738" r:id="rId39"/>
    <p:sldId id="1739" r:id="rId40"/>
    <p:sldId id="2009" r:id="rId41"/>
    <p:sldId id="2010" r:id="rId42"/>
    <p:sldId id="2102" r:id="rId43"/>
    <p:sldId id="1565" r:id="rId44"/>
    <p:sldId id="2099" r:id="rId45"/>
    <p:sldId id="1741" r:id="rId46"/>
    <p:sldId id="1744" r:id="rId47"/>
    <p:sldId id="1745" r:id="rId48"/>
    <p:sldId id="1748" r:id="rId49"/>
    <p:sldId id="1749" r:id="rId50"/>
    <p:sldId id="2003" r:id="rId51"/>
    <p:sldId id="2105" r:id="rId52"/>
    <p:sldId id="1760" r:id="rId53"/>
    <p:sldId id="2136" r:id="rId54"/>
    <p:sldId id="2137" r:id="rId55"/>
    <p:sldId id="2138" r:id="rId56"/>
    <p:sldId id="2135" r:id="rId57"/>
    <p:sldId id="1965" r:id="rId58"/>
    <p:sldId id="2073" r:id="rId59"/>
    <p:sldId id="2074" r:id="rId60"/>
    <p:sldId id="2075" r:id="rId61"/>
    <p:sldId id="2076" r:id="rId62"/>
    <p:sldId id="2077" r:id="rId63"/>
    <p:sldId id="2078" r:id="rId64"/>
    <p:sldId id="1966" r:id="rId65"/>
    <p:sldId id="1769" r:id="rId66"/>
    <p:sldId id="2152" r:id="rId67"/>
    <p:sldId id="2104" r:id="rId68"/>
    <p:sldId id="444" r:id="rId6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用户" initials="W用" lastIdx="2" clrIdx="0"/>
  <p:cmAuthor id="2" name="kylin" initials="k" lastIdx="2" clrIdx="1"/>
  <p:cmAuthor id="3" name="yj373" initials="y"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DB1CD"/>
    <a:srgbClr val="4B649F"/>
    <a:srgbClr val="5E8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381" autoAdjust="0"/>
    <p:restoredTop sz="94660" autoAdjust="0"/>
  </p:normalViewPr>
  <p:slideViewPr>
    <p:cSldViewPr snapToGrid="0" showGuides="1">
      <p:cViewPr varScale="1">
        <p:scale>
          <a:sx n="87" d="100"/>
          <a:sy n="87" d="100"/>
        </p:scale>
        <p:origin x="-374" y="-86"/>
      </p:cViewPr>
      <p:guideLst>
        <p:guide orient="horz" pos="2353"/>
        <p:guide pos="2802"/>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3" Type="http://schemas.openxmlformats.org/officeDocument/2006/relationships/commentAuthors" Target="commentAuthors.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notesMaster" Target="notesMasters/notesMaster1.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D2A48B96-639E-45A3-A0BA-2464DFDB1FAA}" type="datetimeFigureOut">
              <a:rPr lang="zh-CN" altLang="en-US"/>
            </a:fld>
            <a:endParaRPr lang="zh-CN" altLang="en-US"/>
          </a:p>
        </p:txBody>
      </p:sp>
      <p:sp>
        <p:nvSpPr>
          <p:cNvPr id="922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9221"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29675440-D3E5-44D4-B84E-24CDEF805DF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36C9292-44C6-42D8-9828-3C752FA5CC3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接下来我分不同专业简单说下不同专业的主要业务活动的注意事项。</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一般来说机构类型和统信码有一个这样的对照关系。</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前面提到统信码和机构类型、登记注册类别的对照关系，这里有所体现。</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不能出现个体工商户。</a:t>
            </a:r>
            <a:r>
              <a:rPr lang="en-US" altLang="zh-CN"/>
              <a:t>900</a:t>
            </a:r>
            <a:r>
              <a:rPr lang="zh-CN" altLang="en-US"/>
              <a:t>其他市场主体要核实。</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p:cNvSpPr>
          <p:nvPr>
            <p:ph type="sldImg" idx="4294967295"/>
          </p:nvPr>
        </p:nvSpPr>
        <p:spPr>
          <a:ln>
            <a:miter lim="800000"/>
          </a:ln>
        </p:spPr>
      </p:sp>
      <p:sp>
        <p:nvSpPr>
          <p:cNvPr id="38914"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国务院国资委批准的，比如中国电信集团有限公司，隶属关系属于中央。首钢集团，隶属关系属于地方。</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国务院国资委批准的，比如中国电信集团有限公司，隶属关系属于中央。首钢集团，隶属关系属于地方。</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新单位移动采集时也会自动生成</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国务院国资委批准的，比如中国电信集团有限公司，隶属关系属于中央。首钢集团，隶属关系属于地方。</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对于101-1表，这里再给大家总结一下填报要求。</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4294967295"/>
          </p:nvPr>
        </p:nvSpPr>
        <p:spPr/>
      </p:sp>
      <p:sp>
        <p:nvSpPr>
          <p:cNvPr id="3" name="文本占位符 2"/>
          <p:cNvSpPr>
            <a:spLocks noGrp="1"/>
          </p:cNvSpPr>
          <p:nvPr>
            <p:ph type="body" idx="9"/>
          </p:nvPr>
        </p:nvSpPr>
        <p:spPr/>
        <p:txBody>
          <a:bodyPr/>
          <a:lstStyle/>
          <a:p>
            <a:r>
              <a:rPr lang="zh-CN" altLang="en-US"/>
              <a:t>新单位移动采集时也会自动生成</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统信码，比方说我们常见的91开头的信用码，9表示市场监管，1表示企业。那他的机构类型就应该选择企业，所有跟企业相关的指标都要填报。</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除建筑业外，一般来说都是北京市朝阳区XXX街道或地区；</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r>
              <a:rPr lang="zh-CN" altLang="en-US"/>
              <a:t>企业在填写单位主要业务活动的时候，可以问自己这些问题，统计所在和企业沟通的时候也可以这样问。</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D69EACE-7025-485B-8E9E-4152B0F1A5D2}"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598B2E8-6015-4656-95DD-43872638CD3F}"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EFDCF9B-96A5-4573-B477-582485C87F50}"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13" name="矩形 12"/>
          <p:cNvSpPr/>
          <p:nvPr userDrawn="1"/>
        </p:nvSpPr>
        <p:spPr>
          <a:xfrm>
            <a:off x="1" y="479052"/>
            <a:ext cx="820270" cy="376518"/>
          </a:xfrm>
          <a:prstGeom prst="rect">
            <a:avLst/>
          </a:prstGeom>
          <a:solidFill>
            <a:srgbClr val="67B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820271" y="479052"/>
            <a:ext cx="1393540" cy="376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descr="五经普LOGO透明底"/>
          <p:cNvPicPr>
            <a:picLocks noChangeAspect="1"/>
          </p:cNvPicPr>
          <p:nvPr userDrawn="1"/>
        </p:nvPicPr>
        <p:blipFill>
          <a:blip r:embed="rId2" cstate="print"/>
          <a:stretch>
            <a:fillRect/>
          </a:stretch>
        </p:blipFill>
        <p:spPr>
          <a:xfrm>
            <a:off x="-19050" y="34290"/>
            <a:ext cx="821055" cy="821055"/>
          </a:xfrm>
          <a:prstGeom prst="rect">
            <a:avLst/>
          </a:prstGeom>
        </p:spPr>
      </p:pic>
      <p:pic>
        <p:nvPicPr>
          <p:cNvPr id="18" name="图片 17" descr="五经普LOGO透明底（长）"/>
          <p:cNvPicPr>
            <a:picLocks noChangeAspect="1"/>
          </p:cNvPicPr>
          <p:nvPr userDrawn="1"/>
        </p:nvPicPr>
        <p:blipFill>
          <a:blip r:embed="rId3" cstate="print"/>
          <a:srcRect l="23440" t="30841" b="30841"/>
          <a:stretch>
            <a:fillRect/>
          </a:stretch>
        </p:blipFill>
        <p:spPr>
          <a:xfrm>
            <a:off x="782320" y="6985"/>
            <a:ext cx="2828925" cy="442595"/>
          </a:xfrm>
          <a:prstGeom prst="rect">
            <a:avLst/>
          </a:prstGeom>
        </p:spPr>
      </p:pic>
      <p:grpSp>
        <p:nvGrpSpPr>
          <p:cNvPr id="46" name="组合 45"/>
          <p:cNvGrpSpPr/>
          <p:nvPr userDrawn="1"/>
        </p:nvGrpSpPr>
        <p:grpSpPr>
          <a:xfrm>
            <a:off x="-74295" y="988060"/>
            <a:ext cx="1157605" cy="5469890"/>
            <a:chOff x="-117" y="1601"/>
            <a:chExt cx="1823" cy="8614"/>
          </a:xfrm>
        </p:grpSpPr>
        <p:sp>
          <p:nvSpPr>
            <p:cNvPr id="40" name="矩形 39"/>
            <p:cNvSpPr/>
            <p:nvPr userDrawn="1"/>
          </p:nvSpPr>
          <p:spPr>
            <a:xfrm>
              <a:off x="0" y="1601"/>
              <a:ext cx="1504" cy="8614"/>
            </a:xfrm>
            <a:prstGeom prst="rect">
              <a:avLst/>
            </a:prstGeom>
            <a:solidFill>
              <a:srgbClr val="43A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1606"/>
              <a:ext cx="1535" cy="592"/>
              <a:chOff x="1" y="1606"/>
              <a:chExt cx="1535" cy="592"/>
            </a:xfrm>
          </p:grpSpPr>
          <p:sp>
            <p:nvSpPr>
              <p:cNvPr id="41" name="矩形 40"/>
              <p:cNvSpPr/>
              <p:nvPr userDrawn="1"/>
            </p:nvSpPr>
            <p:spPr>
              <a:xfrm>
                <a:off x="1" y="1606"/>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文本框 70"/>
              <p:cNvSpPr txBox="1"/>
              <p:nvPr/>
            </p:nvSpPr>
            <p:spPr>
              <a:xfrm>
                <a:off x="40" y="1679"/>
                <a:ext cx="1497" cy="483"/>
              </a:xfrm>
              <a:prstGeom prst="rect">
                <a:avLst/>
              </a:prstGeom>
              <a:noFill/>
            </p:spPr>
            <p:txBody>
              <a:bodyPr wrap="none" rtlCol="0">
                <a:spAutoFit/>
              </a:bodyPr>
              <a:lstStyle/>
              <a:p>
                <a:pPr algn="l"/>
                <a:r>
                  <a:rPr lang="zh-CN" altLang="en-US" sz="1400" dirty="0" smtClean="0">
                    <a:solidFill>
                      <a:schemeClr val="bg1"/>
                    </a:solidFill>
                  </a:rPr>
                  <a:t>单位类型 </a:t>
                </a:r>
                <a:endParaRPr lang="zh-CN" altLang="en-US" sz="1400" dirty="0" smtClean="0">
                  <a:solidFill>
                    <a:schemeClr val="bg1"/>
                  </a:solidFill>
                </a:endParaRPr>
              </a:p>
            </p:txBody>
          </p:sp>
        </p:grpSp>
        <p:grpSp>
          <p:nvGrpSpPr>
            <p:cNvPr id="24" name="组合 23"/>
            <p:cNvGrpSpPr/>
            <p:nvPr/>
          </p:nvGrpSpPr>
          <p:grpSpPr>
            <a:xfrm>
              <a:off x="1" y="2222"/>
              <a:ext cx="1565" cy="592"/>
              <a:chOff x="1" y="2222"/>
              <a:chExt cx="1565" cy="592"/>
            </a:xfrm>
          </p:grpSpPr>
          <p:sp>
            <p:nvSpPr>
              <p:cNvPr id="78" name="矩形 77"/>
              <p:cNvSpPr/>
              <p:nvPr userDrawn="1"/>
            </p:nvSpPr>
            <p:spPr>
              <a:xfrm>
                <a:off x="1" y="222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40" y="2295"/>
                <a:ext cx="1526" cy="483"/>
              </a:xfrm>
              <a:prstGeom prst="rect">
                <a:avLst/>
              </a:prstGeom>
              <a:noFill/>
            </p:spPr>
            <p:txBody>
              <a:bodyPr wrap="square" rtlCol="0">
                <a:spAutoFit/>
              </a:bodyPr>
              <a:lstStyle/>
              <a:p>
                <a:pPr algn="l"/>
                <a:r>
                  <a:rPr lang="zh-CN" altLang="en-US" sz="1400" dirty="0" smtClean="0">
                    <a:solidFill>
                      <a:schemeClr val="bg1"/>
                    </a:solidFill>
                    <a:sym typeface="+mn-ea"/>
                  </a:rPr>
                  <a:t>身份信息</a:t>
                </a:r>
                <a:endParaRPr lang="zh-CN" altLang="en-US" sz="1400" dirty="0" smtClean="0">
                  <a:solidFill>
                    <a:schemeClr val="bg1"/>
                  </a:solidFill>
                  <a:sym typeface="+mn-ea"/>
                </a:endParaRPr>
              </a:p>
            </p:txBody>
          </p:sp>
        </p:grpSp>
        <p:grpSp>
          <p:nvGrpSpPr>
            <p:cNvPr id="25" name="组合 24"/>
            <p:cNvGrpSpPr/>
            <p:nvPr/>
          </p:nvGrpSpPr>
          <p:grpSpPr>
            <a:xfrm>
              <a:off x="1" y="2838"/>
              <a:ext cx="1502" cy="592"/>
              <a:chOff x="1" y="2839"/>
              <a:chExt cx="1502" cy="592"/>
            </a:xfrm>
          </p:grpSpPr>
          <p:sp>
            <p:nvSpPr>
              <p:cNvPr id="95" name="矩形 94"/>
              <p:cNvSpPr/>
              <p:nvPr userDrawn="1"/>
            </p:nvSpPr>
            <p:spPr>
              <a:xfrm>
                <a:off x="1" y="2839"/>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25" y="2912"/>
                <a:ext cx="1408" cy="483"/>
              </a:xfrm>
              <a:prstGeom prst="rect">
                <a:avLst/>
              </a:prstGeom>
              <a:noFill/>
            </p:spPr>
            <p:txBody>
              <a:bodyPr wrap="none" rtlCol="0">
                <a:spAutoFit/>
              </a:bodyPr>
              <a:lstStyle/>
              <a:p>
                <a:pPr algn="l"/>
                <a:r>
                  <a:rPr lang="zh-CN" altLang="en-US" sz="1400" dirty="0" smtClean="0">
                    <a:solidFill>
                      <a:schemeClr val="bg1"/>
                    </a:solidFill>
                    <a:sym typeface="+mn-ea"/>
                  </a:rPr>
                  <a:t>运营状态</a:t>
                </a:r>
                <a:endParaRPr lang="zh-CN" altLang="en-US" sz="1400" dirty="0" smtClean="0">
                  <a:solidFill>
                    <a:schemeClr val="bg1"/>
                  </a:solidFill>
                </a:endParaRPr>
              </a:p>
            </p:txBody>
          </p:sp>
        </p:grpSp>
        <p:grpSp>
          <p:nvGrpSpPr>
            <p:cNvPr id="26" name="组合 25"/>
            <p:cNvGrpSpPr/>
            <p:nvPr/>
          </p:nvGrpSpPr>
          <p:grpSpPr>
            <a:xfrm>
              <a:off x="1" y="3454"/>
              <a:ext cx="1502" cy="592"/>
              <a:chOff x="1" y="3456"/>
              <a:chExt cx="1502" cy="592"/>
            </a:xfrm>
          </p:grpSpPr>
          <p:sp>
            <p:nvSpPr>
              <p:cNvPr id="98" name="矩形 97"/>
              <p:cNvSpPr/>
              <p:nvPr userDrawn="1"/>
            </p:nvSpPr>
            <p:spPr>
              <a:xfrm>
                <a:off x="1" y="3456"/>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文本框 98"/>
              <p:cNvSpPr txBox="1"/>
              <p:nvPr/>
            </p:nvSpPr>
            <p:spPr>
              <a:xfrm>
                <a:off x="40" y="3529"/>
                <a:ext cx="1334" cy="483"/>
              </a:xfrm>
              <a:prstGeom prst="rect">
                <a:avLst/>
              </a:prstGeom>
              <a:noFill/>
            </p:spPr>
            <p:txBody>
              <a:bodyPr wrap="none" rtlCol="0">
                <a:spAutoFit/>
              </a:bodyPr>
              <a:lstStyle/>
              <a:p>
                <a:pPr algn="l"/>
                <a:r>
                  <a:rPr lang="zh-CN" altLang="en-US" sz="1400" dirty="0" smtClean="0">
                    <a:solidFill>
                      <a:schemeClr val="bg1"/>
                    </a:solidFill>
                    <a:sym typeface="+mn-ea"/>
                  </a:rPr>
                  <a:t>单位地址</a:t>
                </a:r>
                <a:endParaRPr lang="zh-CN" altLang="en-US" sz="1400" dirty="0" smtClean="0">
                  <a:solidFill>
                    <a:schemeClr val="bg1"/>
                  </a:solidFill>
                </a:endParaRPr>
              </a:p>
            </p:txBody>
          </p:sp>
        </p:grpSp>
        <p:grpSp>
          <p:nvGrpSpPr>
            <p:cNvPr id="27" name="组合 26"/>
            <p:cNvGrpSpPr/>
            <p:nvPr/>
          </p:nvGrpSpPr>
          <p:grpSpPr>
            <a:xfrm>
              <a:off x="1" y="4070"/>
              <a:ext cx="1567" cy="592"/>
              <a:chOff x="1" y="4073"/>
              <a:chExt cx="1567" cy="592"/>
            </a:xfrm>
          </p:grpSpPr>
          <p:sp>
            <p:nvSpPr>
              <p:cNvPr id="101" name="矩形 100"/>
              <p:cNvSpPr/>
              <p:nvPr userDrawn="1"/>
            </p:nvSpPr>
            <p:spPr>
              <a:xfrm>
                <a:off x="1" y="4073"/>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文本框 101"/>
              <p:cNvSpPr txBox="1"/>
              <p:nvPr/>
            </p:nvSpPr>
            <p:spPr>
              <a:xfrm>
                <a:off x="40" y="4146"/>
                <a:ext cx="1528" cy="483"/>
              </a:xfrm>
              <a:prstGeom prst="rect">
                <a:avLst/>
              </a:prstGeom>
              <a:noFill/>
            </p:spPr>
            <p:txBody>
              <a:bodyPr wrap="none" rtlCol="0">
                <a:spAutoFit/>
              </a:bodyPr>
              <a:lstStyle/>
              <a:p>
                <a:pPr algn="l"/>
                <a:r>
                  <a:rPr lang="zh-CN" altLang="en-US" sz="1400" dirty="0" smtClean="0">
                    <a:solidFill>
                      <a:schemeClr val="bg1"/>
                    </a:solidFill>
                    <a:sym typeface="+mn-ea"/>
                  </a:rPr>
                  <a:t>联系电话</a:t>
                </a:r>
                <a:r>
                  <a:rPr lang="zh-CN" altLang="en-US" sz="1400" dirty="0" smtClean="0">
                    <a:solidFill>
                      <a:schemeClr val="bg1"/>
                    </a:solidFill>
                  </a:rPr>
                  <a:t> </a:t>
                </a:r>
                <a:endParaRPr lang="zh-CN" altLang="en-US" sz="1400" dirty="0" smtClean="0">
                  <a:solidFill>
                    <a:schemeClr val="bg1"/>
                  </a:solidFill>
                </a:endParaRPr>
              </a:p>
            </p:txBody>
          </p:sp>
        </p:grpSp>
        <p:grpSp>
          <p:nvGrpSpPr>
            <p:cNvPr id="28" name="组合 27"/>
            <p:cNvGrpSpPr/>
            <p:nvPr/>
          </p:nvGrpSpPr>
          <p:grpSpPr>
            <a:xfrm>
              <a:off x="1" y="4686"/>
              <a:ext cx="1569" cy="592"/>
              <a:chOff x="1" y="4690"/>
              <a:chExt cx="1569" cy="592"/>
            </a:xfrm>
          </p:grpSpPr>
          <p:sp>
            <p:nvSpPr>
              <p:cNvPr id="104" name="矩形 103"/>
              <p:cNvSpPr/>
              <p:nvPr userDrawn="1"/>
            </p:nvSpPr>
            <p:spPr>
              <a:xfrm>
                <a:off x="1" y="4690"/>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文本框 104"/>
              <p:cNvSpPr txBox="1"/>
              <p:nvPr/>
            </p:nvSpPr>
            <p:spPr>
              <a:xfrm>
                <a:off x="40" y="4763"/>
                <a:ext cx="1530" cy="483"/>
              </a:xfrm>
              <a:prstGeom prst="rect">
                <a:avLst/>
              </a:prstGeom>
              <a:noFill/>
            </p:spPr>
            <p:txBody>
              <a:bodyPr wrap="none" rtlCol="0">
                <a:spAutoFit/>
              </a:bodyPr>
              <a:lstStyle/>
              <a:p>
                <a:pPr algn="l"/>
                <a:r>
                  <a:rPr lang="zh-CN" altLang="en-US" sz="1400" dirty="0" smtClean="0">
                    <a:solidFill>
                      <a:schemeClr val="bg1"/>
                    </a:solidFill>
                    <a:sym typeface="+mn-ea"/>
                  </a:rPr>
                  <a:t>行业类别</a:t>
                </a:r>
                <a:r>
                  <a:rPr lang="zh-CN" altLang="en-US" sz="1400" dirty="0" smtClean="0">
                    <a:solidFill>
                      <a:schemeClr val="bg1"/>
                    </a:solidFill>
                  </a:rPr>
                  <a:t> </a:t>
                </a:r>
                <a:endParaRPr lang="zh-CN" altLang="en-US" sz="1400" dirty="0" smtClean="0">
                  <a:solidFill>
                    <a:schemeClr val="bg1"/>
                  </a:solidFill>
                </a:endParaRPr>
              </a:p>
            </p:txBody>
          </p:sp>
        </p:grpSp>
        <p:grpSp>
          <p:nvGrpSpPr>
            <p:cNvPr id="38" name="组合 37"/>
            <p:cNvGrpSpPr/>
            <p:nvPr/>
          </p:nvGrpSpPr>
          <p:grpSpPr>
            <a:xfrm>
              <a:off x="1" y="5302"/>
              <a:ext cx="1502" cy="592"/>
              <a:chOff x="1" y="5307"/>
              <a:chExt cx="1502" cy="592"/>
            </a:xfrm>
          </p:grpSpPr>
          <p:sp>
            <p:nvSpPr>
              <p:cNvPr id="107" name="矩形 106"/>
              <p:cNvSpPr/>
              <p:nvPr userDrawn="1"/>
            </p:nvSpPr>
            <p:spPr>
              <a:xfrm>
                <a:off x="1" y="5307"/>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文本框 107"/>
              <p:cNvSpPr txBox="1"/>
              <p:nvPr/>
            </p:nvSpPr>
            <p:spPr>
              <a:xfrm>
                <a:off x="40" y="5380"/>
                <a:ext cx="1453" cy="483"/>
              </a:xfrm>
              <a:prstGeom prst="rect">
                <a:avLst/>
              </a:prstGeom>
              <a:noFill/>
            </p:spPr>
            <p:txBody>
              <a:bodyPr wrap="none" rtlCol="0">
                <a:spAutoFit/>
              </a:bodyPr>
              <a:lstStyle/>
              <a:p>
                <a:pPr algn="l"/>
                <a:r>
                  <a:rPr lang="zh-CN" altLang="en-US" sz="1400" dirty="0" smtClean="0">
                    <a:solidFill>
                      <a:schemeClr val="bg1"/>
                    </a:solidFill>
                    <a:sym typeface="+mn-ea"/>
                  </a:rPr>
                  <a:t>机构类型</a:t>
                </a:r>
                <a:r>
                  <a:rPr lang="zh-CN" altLang="en-US" sz="1400" dirty="0" smtClean="0">
                    <a:solidFill>
                      <a:schemeClr val="bg1"/>
                    </a:solidFill>
                  </a:rPr>
                  <a:t> </a:t>
                </a:r>
                <a:endParaRPr lang="zh-CN" altLang="en-US" sz="1400" dirty="0" smtClean="0">
                  <a:solidFill>
                    <a:schemeClr val="bg1"/>
                  </a:solidFill>
                </a:endParaRPr>
              </a:p>
            </p:txBody>
          </p:sp>
        </p:grpSp>
        <p:grpSp>
          <p:nvGrpSpPr>
            <p:cNvPr id="43" name="组合 42"/>
            <p:cNvGrpSpPr/>
            <p:nvPr/>
          </p:nvGrpSpPr>
          <p:grpSpPr>
            <a:xfrm>
              <a:off x="-86" y="6534"/>
              <a:ext cx="1752" cy="593"/>
              <a:chOff x="-86" y="6541"/>
              <a:chExt cx="1752" cy="593"/>
            </a:xfrm>
          </p:grpSpPr>
          <p:sp>
            <p:nvSpPr>
              <p:cNvPr id="113" name="矩形 112"/>
              <p:cNvSpPr/>
              <p:nvPr userDrawn="1"/>
            </p:nvSpPr>
            <p:spPr>
              <a:xfrm>
                <a:off x="1" y="6541"/>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文本框 122"/>
              <p:cNvSpPr txBox="1"/>
              <p:nvPr/>
            </p:nvSpPr>
            <p:spPr>
              <a:xfrm>
                <a:off x="-86" y="6634"/>
                <a:ext cx="1752" cy="386"/>
              </a:xfrm>
              <a:prstGeom prst="rect">
                <a:avLst/>
              </a:prstGeom>
              <a:noFill/>
            </p:spPr>
            <p:txBody>
              <a:bodyPr wrap="none" rtlCol="0">
                <a:spAutoFit/>
              </a:bodyPr>
              <a:lstStyle/>
              <a:p>
                <a:pPr algn="l"/>
                <a:r>
                  <a:rPr lang="zh-CN" altLang="en-US" sz="1000" smtClean="0">
                    <a:solidFill>
                      <a:schemeClr val="bg1"/>
                    </a:solidFill>
                  </a:rPr>
                  <a:t>成立、开业</a:t>
                </a:r>
                <a:r>
                  <a:rPr lang="zh-CN" altLang="en-US" sz="1000" dirty="0" smtClean="0">
                    <a:solidFill>
                      <a:schemeClr val="bg1"/>
                    </a:solidFill>
                  </a:rPr>
                  <a:t>时间 </a:t>
                </a:r>
                <a:endParaRPr lang="zh-CN" altLang="en-US" sz="1000" dirty="0" smtClean="0">
                  <a:solidFill>
                    <a:schemeClr val="bg1"/>
                  </a:solidFill>
                </a:endParaRPr>
              </a:p>
            </p:txBody>
          </p:sp>
        </p:grpSp>
        <p:grpSp>
          <p:nvGrpSpPr>
            <p:cNvPr id="44" name="组合 43"/>
            <p:cNvGrpSpPr/>
            <p:nvPr/>
          </p:nvGrpSpPr>
          <p:grpSpPr>
            <a:xfrm>
              <a:off x="-117" y="7150"/>
              <a:ext cx="1804" cy="592"/>
              <a:chOff x="-117" y="7158"/>
              <a:chExt cx="1804" cy="592"/>
            </a:xfrm>
          </p:grpSpPr>
          <p:sp>
            <p:nvSpPr>
              <p:cNvPr id="116" name="矩形 115"/>
              <p:cNvSpPr/>
              <p:nvPr userDrawn="1"/>
            </p:nvSpPr>
            <p:spPr>
              <a:xfrm>
                <a:off x="1" y="7158"/>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文本框 125"/>
              <p:cNvSpPr txBox="1"/>
              <p:nvPr/>
            </p:nvSpPr>
            <p:spPr>
              <a:xfrm>
                <a:off x="-117" y="7222"/>
                <a:ext cx="1804" cy="434"/>
              </a:xfrm>
              <a:prstGeom prst="rect">
                <a:avLst/>
              </a:prstGeom>
              <a:noFill/>
            </p:spPr>
            <p:txBody>
              <a:bodyPr wrap="none" rtlCol="0">
                <a:spAutoFit/>
              </a:bodyPr>
              <a:lstStyle/>
              <a:p>
                <a:pPr algn="l"/>
                <a:r>
                  <a:rPr lang="zh-CN" altLang="en-US" sz="900" dirty="0" smtClean="0">
                    <a:solidFill>
                      <a:schemeClr val="bg1"/>
                    </a:solidFill>
                  </a:rPr>
                  <a:t>执行会计标准类别</a:t>
                </a:r>
                <a:r>
                  <a:rPr lang="zh-CN" altLang="en-US" sz="1200" dirty="0" smtClean="0">
                    <a:solidFill>
                      <a:schemeClr val="bg1"/>
                    </a:solidFill>
                  </a:rPr>
                  <a:t> </a:t>
                </a:r>
                <a:endParaRPr lang="zh-CN" altLang="en-US" sz="1200" dirty="0" smtClean="0">
                  <a:solidFill>
                    <a:schemeClr val="bg1"/>
                  </a:solidFill>
                </a:endParaRPr>
              </a:p>
            </p:txBody>
          </p:sp>
        </p:grpSp>
        <p:grpSp>
          <p:nvGrpSpPr>
            <p:cNvPr id="42" name="组合 41"/>
            <p:cNvGrpSpPr/>
            <p:nvPr/>
          </p:nvGrpSpPr>
          <p:grpSpPr>
            <a:xfrm>
              <a:off x="-116" y="5918"/>
              <a:ext cx="1728" cy="592"/>
              <a:chOff x="-116" y="5924"/>
              <a:chExt cx="1728" cy="592"/>
            </a:xfrm>
          </p:grpSpPr>
          <p:sp>
            <p:nvSpPr>
              <p:cNvPr id="110" name="矩形 109"/>
              <p:cNvSpPr/>
              <p:nvPr userDrawn="1"/>
            </p:nvSpPr>
            <p:spPr>
              <a:xfrm>
                <a:off x="1" y="5924"/>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16" y="6039"/>
                <a:ext cx="1728" cy="362"/>
              </a:xfrm>
              <a:prstGeom prst="rect">
                <a:avLst/>
              </a:prstGeom>
              <a:noFill/>
            </p:spPr>
            <p:txBody>
              <a:bodyPr wrap="none" rtlCol="0">
                <a:spAutoFit/>
              </a:bodyPr>
              <a:lstStyle/>
              <a:p>
                <a:pPr algn="l"/>
                <a:r>
                  <a:rPr lang="zh-CN" altLang="en-US" sz="900" dirty="0" smtClean="0">
                    <a:solidFill>
                      <a:schemeClr val="bg1"/>
                    </a:solidFill>
                  </a:rPr>
                  <a:t>登记注册统计类别</a:t>
                </a:r>
                <a:endParaRPr lang="zh-CN" altLang="en-US" sz="900" dirty="0" smtClean="0">
                  <a:solidFill>
                    <a:schemeClr val="bg1"/>
                  </a:solidFill>
                </a:endParaRPr>
              </a:p>
            </p:txBody>
          </p:sp>
        </p:grpSp>
        <p:grpSp>
          <p:nvGrpSpPr>
            <p:cNvPr id="45" name="组合 44"/>
            <p:cNvGrpSpPr/>
            <p:nvPr/>
          </p:nvGrpSpPr>
          <p:grpSpPr>
            <a:xfrm>
              <a:off x="-114" y="7766"/>
              <a:ext cx="1728" cy="592"/>
              <a:chOff x="-114" y="7775"/>
              <a:chExt cx="1728" cy="592"/>
            </a:xfrm>
          </p:grpSpPr>
          <p:sp>
            <p:nvSpPr>
              <p:cNvPr id="122" name="矩形 121"/>
              <p:cNvSpPr/>
              <p:nvPr userDrawn="1"/>
            </p:nvSpPr>
            <p:spPr>
              <a:xfrm>
                <a:off x="1" y="7775"/>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114" y="7884"/>
                <a:ext cx="1728" cy="362"/>
              </a:xfrm>
              <a:prstGeom prst="rect">
                <a:avLst/>
              </a:prstGeom>
              <a:noFill/>
            </p:spPr>
            <p:txBody>
              <a:bodyPr wrap="none" rtlCol="0">
                <a:spAutoFit/>
              </a:bodyPr>
              <a:lstStyle/>
              <a:p>
                <a:pPr algn="l"/>
                <a:r>
                  <a:rPr lang="zh-CN" altLang="en-US" sz="900" dirty="0" smtClean="0">
                    <a:solidFill>
                      <a:schemeClr val="bg1"/>
                    </a:solidFill>
                  </a:rPr>
                  <a:t>下属产业活动单位</a:t>
                </a:r>
                <a:endParaRPr lang="zh-CN" altLang="en-US" sz="900" dirty="0" smtClean="0">
                  <a:solidFill>
                    <a:schemeClr val="bg1"/>
                  </a:solidFill>
                </a:endParaRPr>
              </a:p>
            </p:txBody>
          </p:sp>
        </p:grpSp>
        <p:grpSp>
          <p:nvGrpSpPr>
            <p:cNvPr id="7" name="组合 6"/>
            <p:cNvGrpSpPr/>
            <p:nvPr/>
          </p:nvGrpSpPr>
          <p:grpSpPr>
            <a:xfrm>
              <a:off x="-110" y="8382"/>
              <a:ext cx="1816" cy="592"/>
              <a:chOff x="-110" y="8392"/>
              <a:chExt cx="1816" cy="592"/>
            </a:xfrm>
          </p:grpSpPr>
          <p:sp>
            <p:nvSpPr>
              <p:cNvPr id="125" name="矩形 124"/>
              <p:cNvSpPr/>
              <p:nvPr userDrawn="1"/>
            </p:nvSpPr>
            <p:spPr>
              <a:xfrm>
                <a:off x="1" y="839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110" y="8462"/>
                <a:ext cx="1817" cy="483"/>
              </a:xfrm>
              <a:prstGeom prst="rect">
                <a:avLst/>
              </a:prstGeom>
              <a:noFill/>
            </p:spPr>
            <p:txBody>
              <a:bodyPr wrap="none" rtlCol="0">
                <a:spAutoFit/>
              </a:bodyPr>
              <a:lstStyle/>
              <a:p>
                <a:pPr algn="l"/>
                <a:r>
                  <a:rPr lang="zh-CN" altLang="en-US" sz="1200" dirty="0" smtClean="0">
                    <a:solidFill>
                      <a:schemeClr val="bg1"/>
                    </a:solidFill>
                    <a:sym typeface="+mn-ea"/>
                  </a:rPr>
                  <a:t>归属法人信息</a:t>
                </a:r>
                <a:r>
                  <a:rPr lang="zh-CN" altLang="en-US" sz="1400" dirty="0" smtClean="0">
                    <a:solidFill>
                      <a:schemeClr val="bg1"/>
                    </a:solidFill>
                  </a:rPr>
                  <a:t> </a:t>
                </a:r>
                <a:endParaRPr lang="zh-CN" altLang="en-US" sz="1400" dirty="0" smtClean="0">
                  <a:solidFill>
                    <a:schemeClr val="bg1"/>
                  </a:solidFill>
                </a:endParaRPr>
              </a:p>
            </p:txBody>
          </p:sp>
        </p:grpSp>
        <p:grpSp>
          <p:nvGrpSpPr>
            <p:cNvPr id="8" name="组合 7"/>
            <p:cNvGrpSpPr/>
            <p:nvPr/>
          </p:nvGrpSpPr>
          <p:grpSpPr>
            <a:xfrm>
              <a:off x="0" y="8998"/>
              <a:ext cx="1492" cy="593"/>
              <a:chOff x="-9" y="8392"/>
              <a:chExt cx="1513" cy="593"/>
            </a:xfrm>
          </p:grpSpPr>
          <p:sp>
            <p:nvSpPr>
              <p:cNvPr id="9" name="矩形 8"/>
              <p:cNvSpPr/>
              <p:nvPr userDrawn="1"/>
            </p:nvSpPr>
            <p:spPr>
              <a:xfrm>
                <a:off x="-9" y="8392"/>
                <a:ext cx="151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a:off x="25" y="8462"/>
                <a:ext cx="1460" cy="483"/>
              </a:xfrm>
              <a:prstGeom prst="rect">
                <a:avLst/>
              </a:prstGeom>
              <a:noFill/>
            </p:spPr>
            <p:txBody>
              <a:bodyPr wrap="square" rtlCol="0">
                <a:spAutoFit/>
              </a:bodyPr>
              <a:lstStyle/>
              <a:p>
                <a:pPr algn="l"/>
                <a:r>
                  <a:rPr lang="zh-CN" altLang="en-US" sz="1400" dirty="0" smtClean="0">
                    <a:solidFill>
                      <a:schemeClr val="bg1"/>
                    </a:solidFill>
                  </a:rPr>
                  <a:t>表间关系 </a:t>
                </a:r>
                <a:endParaRPr lang="zh-CN" altLang="en-US" sz="1400" dirty="0" smtClean="0">
                  <a:solidFill>
                    <a:schemeClr val="bg1"/>
                  </a:solidFill>
                </a:endParaRPr>
              </a:p>
            </p:txBody>
          </p:sp>
        </p:grpSp>
        <p:grpSp>
          <p:nvGrpSpPr>
            <p:cNvPr id="20" name="组合 19"/>
            <p:cNvGrpSpPr/>
            <p:nvPr/>
          </p:nvGrpSpPr>
          <p:grpSpPr>
            <a:xfrm>
              <a:off x="-116" y="9615"/>
              <a:ext cx="1794" cy="593"/>
              <a:chOff x="-117" y="8392"/>
              <a:chExt cx="1807" cy="593"/>
            </a:xfrm>
          </p:grpSpPr>
          <p:sp>
            <p:nvSpPr>
              <p:cNvPr id="21" name="矩形 20"/>
              <p:cNvSpPr/>
              <p:nvPr userDrawn="1"/>
            </p:nvSpPr>
            <p:spPr>
              <a:xfrm>
                <a:off x="1" y="8392"/>
                <a:ext cx="1503" cy="5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117" y="8477"/>
                <a:ext cx="1807" cy="434"/>
              </a:xfrm>
              <a:prstGeom prst="rect">
                <a:avLst/>
              </a:prstGeom>
              <a:noFill/>
            </p:spPr>
            <p:txBody>
              <a:bodyPr wrap="square" rtlCol="0">
                <a:spAutoFit/>
              </a:bodyPr>
              <a:lstStyle/>
              <a:p>
                <a:pPr algn="l"/>
                <a:r>
                  <a:rPr lang="zh-CN" altLang="en-US" sz="1200" dirty="0" smtClean="0">
                    <a:solidFill>
                      <a:schemeClr val="bg1"/>
                    </a:solidFill>
                  </a:rPr>
                  <a:t>底册核查情况 </a:t>
                </a:r>
                <a:endParaRPr lang="zh-CN" altLang="en-US" sz="1200" dirty="0" smtClean="0">
                  <a:solidFill>
                    <a:schemeClr val="bg1"/>
                  </a:solidFill>
                </a:endParaRPr>
              </a:p>
            </p:txBody>
          </p:sp>
        </p:grpSp>
      </p:grpSp>
    </p:spTree>
  </p:cSld>
  <p:clrMapOvr>
    <a:masterClrMapping/>
  </p:clrMapOvr>
  <p:transition>
    <p:dissolv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fld id="{E1BE2F55-9DAB-4F65-AED8-2E43B4DC0B19}"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C6DF7D8-EF28-44FE-A7A7-BBD9DCCD7162}"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2201522-F506-47E9-AF25-3CD03476FD7F}"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29AA1BE-F14C-429F-B15F-202536513042}"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DD08A34-7624-4362-B603-D870CF173C1C}"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A339450F-397F-483B-92A5-8A7E8A66E6C2}"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FB537184-7F40-4F96-BE9C-A2DCDB223266}"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D8A3A0B-882D-44A6-955C-5D7E7A89CBEC}"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1E21CC4F-A8E1-405C-9364-1A92641484A2}"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281A62D-88AD-40F5-A33D-BB2D879FFD16}"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4CBE182-284F-4CF8-B1EE-47570CAFBA06}"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011F380-13F4-4FDC-8D4A-1205D90D769E}"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286044A-ECAA-465F-9985-6AAD857F7285}"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59604B7-E644-49B9-9C86-BABF279E47DC}"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431DAFF-AD24-417F-B519-5A4731E3F208}"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9B9D73A-4B93-41B6-A4A4-9863926ABF4D}"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3D3B39C-F45E-4230-BE53-0A3D1A4B9D1D}"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0E9E78A-B315-45EE-8034-E4A818808102}"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BC962D8-EF44-4CBA-8B1C-DC82687DDCDA}"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1C6CEF8-10E5-4059-B522-67C23093146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86DC209-413F-40B1-840A-1BBC887AE57D}"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0E761B0-120F-4A0E-A9E7-2CAA68F3EEE3}"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0701926-DE2D-4BD3-8B4A-7019D6B51BFE}"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89CAFF6-A5EB-4F43-8513-86A9BEDDC6DB}"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37A75B9-DAE0-43A5-8953-BF079E60C7AC}"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981AA8F-3271-44EA-9A61-DB964EAB1F9A}"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E4F4154-D354-4DCB-91EB-7C24E351B250}"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4ECF8D9-7E6C-4173-8C3C-B84016E71438}"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5AC168D-F125-42E3-A118-0ECE26384AA6}"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F5336BE-DAD4-4406-9457-8CE5AA76BE26}"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8B52EF33-F942-4EB8-86EA-60E0D9BDB9F1}"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7B8B150-EA2F-4F71-874D-46775C0D78FA}"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0E4F5CF-2350-46A8-8294-3DC8FBF90C06}"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9D6FB8E-4835-4AC5-A6E2-27038074E06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B76875F-D8B4-4F57-98FE-B9787DD807AA}"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0ED1C17-42C9-4B61-BCD5-679E7D0BFA20}" type="slidenum">
              <a:rPr lang="zh-CN" altLang="en-US"/>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963907D-056D-4745-84F1-6060F3EC0C16}" type="slidenum">
              <a:rPr lang="zh-CN" altLang="en-US"/>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B013F77-340C-4A47-AC3C-352ACD66CC6B}" type="slidenum">
              <a:rPr lang="zh-CN" altLang="en-US"/>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B06E5F3-84E5-47ED-9F55-46023E7805CE}" type="slidenum">
              <a:rPr lang="zh-CN" altLang="en-US"/>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F09714-26CB-4E33-B2D4-ECE2411E5EFD}"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658665F8-BF98-44CF-8E71-4D72BAE011DB}"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75FCBAF-9147-42D9-A331-D08C652C6CEF}" type="slidenum">
              <a:rPr lang="zh-CN" altLang="en-US"/>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2A3B9FE9-D485-4F80-8211-D41AFB7185C6}" type="slidenum">
              <a:rPr lang="zh-CN" altLang="en-US"/>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255E20F3-18F4-48DD-8468-F86EF05FE93B}" type="slidenum">
              <a:rPr lang="zh-CN" altLang="en-US"/>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48256A8-ACC3-461A-8E17-C4F91119E493}" type="slidenum">
              <a:rPr lang="zh-CN" altLang="en-US"/>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ABE7B761-91F5-4688-B78F-CDD526493039}" type="slidenum">
              <a:rPr lang="zh-CN" altLang="en-US"/>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DCEE77B-3BE2-4B49-ACB6-41A6D90F1A3C}" type="slidenum">
              <a:rPr lang="zh-CN" altLang="en-US"/>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78F3804-8D36-4936-9572-7CB9AEFB23FB}" type="slidenum">
              <a:rPr lang="zh-CN" altLang="en-US"/>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EF75223E-72F0-4545-960C-9D288D9FD1EE}" type="slidenum">
              <a:rPr lang="zh-CN" altLang="en-US"/>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64CC019-4288-4D28-BA44-D692B6B71095}" type="slidenum">
              <a:rPr lang="zh-CN" altLang="en-US"/>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894F29B-C5F6-4BAC-BE4E-81A02B2BA2CF}"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7743A8E3-9E8D-416E-8F73-AB3DFB46DED3}" type="slidenum">
              <a:rPr lang="zh-CN" altLang="en-US"/>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E89BD3-7F0A-4AD6-901A-4C76407D2F53}" type="slidenum">
              <a:rPr lang="zh-CN" altLang="en-US"/>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B5F9C4E-21D2-4B99-A04E-9CEC367EF29F}" type="slidenum">
              <a:rPr lang="zh-CN" altLang="en-US"/>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B40B8D52-4B36-4A88-A4D2-92BA229AF8D1}" type="slidenum">
              <a:rPr lang="zh-CN" altLang="en-US"/>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5FBAF9F-920B-4D82-9EA3-D5638310D5D5}" type="slidenum">
              <a:rPr lang="zh-CN" altLang="en-US"/>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348AEF7-C86D-47E5-9F52-9F05B3C3FFEC}" type="slidenum">
              <a:rPr lang="zh-CN" altLang="en-US"/>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D2CA743-DB93-47C7-8FED-941408063B69}" type="slidenum">
              <a:rPr lang="zh-CN" altLang="en-US"/>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181DE1C-C5BE-4781-B800-8BB469A21DEF}" type="slidenum">
              <a:rPr lang="zh-CN" altLang="en-US"/>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6E9DFED-96EC-4477-A529-3CD8C5577CC2}" type="slidenum">
              <a:rPr lang="zh-CN" altLang="en-US"/>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9AE1915-2355-4920-9214-2FC667B01288}" type="slidenum">
              <a:rPr lang="zh-CN" altLang="en-US"/>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6E802AF-54F9-4AF4-B9B0-72DCC45A5831}"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54205BA-D85B-4D96-B2B7-9688CDCEB26F}" type="slidenum">
              <a:rPr lang="zh-CN" altLang="en-US"/>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E8ACE74-20C2-4B4F-820B-AF9AD9E2F815}" type="slidenum">
              <a:rPr lang="zh-CN" altLang="en-US"/>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66D0D16-579C-4C0C-A75F-D0FFB20D2C05}" type="slidenum">
              <a:rPr lang="zh-CN" altLang="en-US"/>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D888133-0EA0-46F7-BE68-818B6A4CFB60}" type="slidenum">
              <a:rPr lang="zh-CN" altLang="en-US"/>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AB9DC2B-59FF-460B-8842-2B4F2EE13872}" type="slidenum">
              <a:rPr lang="zh-CN" altLang="en-US"/>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186AAAD9-F90D-4A3D-AD68-3048125CCB68}" type="slidenum">
              <a:rPr lang="zh-CN" altLang="en-US"/>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7F2E1A3-85FC-4EE7-BE89-DE49020557E7}" type="slidenum">
              <a:rPr lang="zh-CN" altLang="en-US"/>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7F2F34E-9702-4887-8802-31664CA0D5D2}" type="slidenum">
              <a:rPr lang="zh-CN" altLang="en-US"/>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C97EA29A-BD72-4943-8BD7-E62C4277001B}" type="slidenum">
              <a:rPr lang="zh-CN" altLang="en-US"/>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C08316E-7C34-46D5-925D-ACB6619274C6}" type="slidenum">
              <a:rPr lang="zh-CN" altLang="en-US"/>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F2533A50-61CF-4A20-BAB1-6A1F98C68AA9}"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4FB646A4-5DEF-4D2E-B988-DA973292799E}" type="slidenum">
              <a:rPr lang="zh-CN" altLang="en-US"/>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CF77238-0040-4856-9CE9-9A033AA52A41}" type="slidenum">
              <a:rPr lang="zh-CN" altLang="en-US"/>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267712B-3664-4F1F-80C0-7DD17364A69E}" type="slidenum">
              <a:rPr lang="zh-CN" altLang="en-US"/>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CEB4007-C237-4FD9-A11E-A2E4AB500C77}" type="slidenum">
              <a:rPr lang="zh-CN" altLang="en-US"/>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3D537CC-BC19-479F-8BD7-DA236465A1C4}" type="slidenum">
              <a:rPr lang="zh-CN" altLang="en-US"/>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4D8B3AB-65C0-4376-88EF-90A2A36BDF96}" type="slidenum">
              <a:rPr lang="zh-CN" altLang="en-US"/>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0B849ED2-7835-46E8-9F15-A27B9A1056AC}" type="slidenum">
              <a:rPr lang="zh-CN" altLang="en-US"/>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74C5D93-F4EC-412C-90E4-0EC281F97D54}" type="slidenum">
              <a:rPr lang="zh-CN" altLang="en-US"/>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F6AEB86-D367-4023-9E1F-A986508C25BB}" type="slidenum">
              <a:rPr lang="zh-CN" altLang="en-US"/>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1511054-BC7F-4741-9A15-E4A2C5DB1B46}" type="slidenum">
              <a:rPr lang="zh-CN" altLang="en-US"/>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DB931AC-F291-47F6-86C0-DF607D0F82B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01E9191-5183-4E23-B28A-116C320FEB44}" type="slidenum">
              <a:rPr lang="zh-CN" altLang="en-US"/>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4DBC0E-06DF-4452-B21C-13EF073AF0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E6D800AA-887C-4672-8ADD-E71902ACD48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3.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2" Type="http://schemas.openxmlformats.org/officeDocument/2006/relationships/theme" Target="../theme/theme5.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2" Type="http://schemas.openxmlformats.org/officeDocument/2006/relationships/theme" Target="../theme/theme6.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2" Type="http://schemas.openxmlformats.org/officeDocument/2006/relationships/theme" Target="../theme/theme7.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8.xml"/><Relationship Id="rId8" Type="http://schemas.openxmlformats.org/officeDocument/2006/relationships/slideLayout" Target="../slideLayouts/slideLayout87.xml"/><Relationship Id="rId7" Type="http://schemas.openxmlformats.org/officeDocument/2006/relationships/slideLayout" Target="../slideLayouts/slideLayout86.xml"/><Relationship Id="rId6" Type="http://schemas.openxmlformats.org/officeDocument/2006/relationships/slideLayout" Target="../slideLayouts/slideLayout85.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2" Type="http://schemas.openxmlformats.org/officeDocument/2006/relationships/theme" Target="../theme/theme8.xml"/><Relationship Id="rId11" Type="http://schemas.openxmlformats.org/officeDocument/2006/relationships/slideLayout" Target="../slideLayouts/slideLayout90.xml"/><Relationship Id="rId10" Type="http://schemas.openxmlformats.org/officeDocument/2006/relationships/slideLayout" Target="../slideLayouts/slideLayout89.xml"/><Relationship Id="rId1"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E1BE2F55-9DAB-4F65-AED8-2E43B4DC0B19}"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051"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6E38F85A-E415-4724-AC8B-7390AAA9EF3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3075"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3A1BBCC5-DCC0-489A-8A14-12163CA3433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4099"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AF0EF1C1-8EC6-49DE-ADA5-C681E0032C4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123"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E8E0BDC9-49F1-4DB5-A96D-370AE8DFDE9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6147"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892B2D5A-59FC-4552-BC0E-C3C6DEA0A58D}"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7171"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22458B5C-6267-400E-A8C8-3ABEB5774D4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8195" name="文本占位符 2"/>
          <p:cNvSpPr>
            <a:spLocks noGrp="1" noChangeArrowheads="1"/>
          </p:cNvSpPr>
          <p:nvPr>
            <p:ph type="body" idx="9"/>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defRPr/>
            </a:pPr>
            <a:fld id="{E34DBC0E-06DF-4452-B21C-13EF073AF063}"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fld id="{A69FEED7-F944-4C18-8337-8AAB851090D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 Target="slide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5.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8.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8.xml"/><Relationship Id="rId3" Type="http://schemas.openxmlformats.org/officeDocument/2006/relationships/image" Target="../media/image35.jpeg"/><Relationship Id="rId2" Type="http://schemas.openxmlformats.org/officeDocument/2006/relationships/image" Target="../media/image4.png"/><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6.png"/><Relationship Id="rId2" Type="http://schemas.openxmlformats.org/officeDocument/2006/relationships/image" Target="../media/image25.png"/><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38.jpeg"/><Relationship Id="rId3" Type="http://schemas.openxmlformats.org/officeDocument/2006/relationships/image" Target="../media/image37.png"/><Relationship Id="rId2" Type="http://schemas.openxmlformats.org/officeDocument/2006/relationships/tags" Target="../tags/tag1.xml"/><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7.png"/><Relationship Id="rId2" Type="http://schemas.openxmlformats.org/officeDocument/2006/relationships/tags" Target="../tags/tag2.xml"/><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1.png"/><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xml"/><Relationship Id="rId2" Type="http://schemas.openxmlformats.org/officeDocument/2006/relationships/image" Target="../media/image41.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6.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image" Target="../media/image42.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image" Target="../media/image26.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8.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xml"/><Relationship Id="rId1" Type="http://schemas.openxmlformats.org/officeDocument/2006/relationships/image" Target="../media/image4.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8.xml"/><Relationship Id="rId2" Type="http://schemas.openxmlformats.org/officeDocument/2006/relationships/image" Target="../media/image43.png"/><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矩形 116"/>
          <p:cNvSpPr/>
          <p:nvPr/>
        </p:nvSpPr>
        <p:spPr>
          <a:xfrm>
            <a:off x="10879773" y="2916238"/>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6146" name="图片 6"/>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sp>
        <p:nvSpPr>
          <p:cNvPr id="1069" name="矩形 1068"/>
          <p:cNvSpPr/>
          <p:nvPr/>
        </p:nvSpPr>
        <p:spPr>
          <a:xfrm>
            <a:off x="11090910" y="3154363"/>
            <a:ext cx="476250" cy="4762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912178" y="1453198"/>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bwMode="auto">
          <a:xfrm>
            <a:off x="-3175" y="4662805"/>
            <a:ext cx="12198350" cy="860425"/>
          </a:xfrm>
          <a:prstGeom prst="rect">
            <a:avLst/>
          </a:prstGeom>
          <a:noFill/>
          <a:ln w="9525">
            <a:noFill/>
            <a:miter lim="800000"/>
          </a:ln>
        </p:spPr>
        <p:txBody>
          <a:bodyPr wrap="square" anchor="t" anchorCtr="0">
            <a:spAutoFit/>
          </a:bodyPr>
          <a:lstStyle/>
          <a:p>
            <a:pPr marL="342900" lvl="0" indent="-342900" algn="ctr">
              <a:spcBef>
                <a:spcPct val="50000"/>
              </a:spcBef>
              <a:buClrTx/>
              <a:buSzTx/>
              <a:buFontTx/>
            </a:pPr>
            <a:r>
              <a:rPr lang="zh-CN" altLang="en-US" sz="2000">
                <a:solidFill>
                  <a:srgbClr val="336699"/>
                </a:solidFill>
                <a:latin typeface="微软雅黑" panose="020B0503020204020204" pitchFamily="34" charset="-122"/>
                <a:sym typeface="微软雅黑" panose="020B0503020204020204" pitchFamily="34" charset="-122"/>
              </a:rPr>
              <a:t>朝阳区统计局数据应用科</a:t>
            </a:r>
            <a:endParaRPr lang="zh-CN" altLang="en-US" sz="2000">
              <a:solidFill>
                <a:srgbClr val="336699"/>
              </a:solidFill>
              <a:latin typeface="微软雅黑" panose="020B0503020204020204" pitchFamily="34" charset="-122"/>
              <a:sym typeface="+mn-ea"/>
            </a:endParaRPr>
          </a:p>
          <a:p>
            <a:pPr marL="342900" lvl="0" indent="-342900" algn="ctr">
              <a:spcBef>
                <a:spcPct val="50000"/>
              </a:spcBef>
              <a:buClrTx/>
              <a:buSzTx/>
              <a:buFontTx/>
            </a:pPr>
            <a:r>
              <a:rPr lang="zh-CN" altLang="en-US" sz="2000">
                <a:solidFill>
                  <a:srgbClr val="336699"/>
                </a:solidFill>
                <a:latin typeface="微软雅黑" panose="020B0503020204020204" pitchFamily="34" charset="-122"/>
                <a:sym typeface="微软雅黑" panose="020B0503020204020204" pitchFamily="34" charset="-122"/>
              </a:rPr>
              <a:t>202</a:t>
            </a:r>
            <a:r>
              <a:rPr lang="en-US" altLang="zh-CN" sz="2000">
                <a:solidFill>
                  <a:srgbClr val="336699"/>
                </a:solidFill>
                <a:latin typeface="微软雅黑" panose="020B0503020204020204" pitchFamily="34" charset="-122"/>
                <a:sym typeface="微软雅黑" panose="020B0503020204020204" pitchFamily="34" charset="-122"/>
              </a:rPr>
              <a:t>4</a:t>
            </a:r>
            <a:r>
              <a:rPr lang="zh-CN" altLang="en-US" sz="2000">
                <a:solidFill>
                  <a:srgbClr val="336699"/>
                </a:solidFill>
                <a:latin typeface="微软雅黑" panose="020B0503020204020204" pitchFamily="34" charset="-122"/>
                <a:sym typeface="微软雅黑" panose="020B0503020204020204" pitchFamily="34" charset="-122"/>
              </a:rPr>
              <a:t>年</a:t>
            </a:r>
            <a:r>
              <a:rPr lang="en-US" altLang="zh-CN" sz="2000">
                <a:solidFill>
                  <a:srgbClr val="336699"/>
                </a:solidFill>
                <a:latin typeface="微软雅黑" panose="020B0503020204020204" pitchFamily="34" charset="-122"/>
                <a:sym typeface="微软雅黑" panose="020B0503020204020204" pitchFamily="34" charset="-122"/>
              </a:rPr>
              <a:t>12</a:t>
            </a:r>
            <a:r>
              <a:rPr lang="zh-CN" altLang="en-US" sz="2000">
                <a:solidFill>
                  <a:srgbClr val="336699"/>
                </a:solidFill>
                <a:latin typeface="微软雅黑" panose="020B0503020204020204" pitchFamily="34" charset="-122"/>
                <a:sym typeface="微软雅黑" panose="020B0503020204020204" pitchFamily="34" charset="-122"/>
              </a:rPr>
              <a:t>月</a:t>
            </a:r>
            <a:endParaRPr lang="zh-CN" altLang="en-US" sz="2000">
              <a:solidFill>
                <a:srgbClr val="336699"/>
              </a:solidFill>
              <a:latin typeface="微软雅黑" panose="020B0503020204020204" pitchFamily="34" charset="-122"/>
              <a:sym typeface="微软雅黑" panose="020B0503020204020204" pitchFamily="34" charset="-122"/>
            </a:endParaRPr>
          </a:p>
        </p:txBody>
      </p:sp>
      <p:sp>
        <p:nvSpPr>
          <p:cNvPr id="118" name="矩形 117"/>
          <p:cNvSpPr/>
          <p:nvPr/>
        </p:nvSpPr>
        <p:spPr>
          <a:xfrm>
            <a:off x="689928" y="1223010"/>
            <a:ext cx="474663" cy="474663"/>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241" name="文本框 62"/>
          <p:cNvSpPr txBox="1">
            <a:spLocks noChangeArrowheads="1"/>
          </p:cNvSpPr>
          <p:nvPr/>
        </p:nvSpPr>
        <p:spPr bwMode="auto">
          <a:xfrm>
            <a:off x="1404743" y="1452538"/>
            <a:ext cx="9402762" cy="922020"/>
          </a:xfrm>
          <a:prstGeom prst="rect">
            <a:avLst/>
          </a:prstGeom>
          <a:noFill/>
          <a:ln w="9525">
            <a:noFill/>
            <a:miter lim="800000"/>
          </a:ln>
        </p:spPr>
        <p:txBody>
          <a:bodyPr>
            <a:spAutoFit/>
          </a:bodyPr>
          <a:lstStyle/>
          <a:p>
            <a:pPr algn="ctr"/>
            <a:r>
              <a:rPr lang="zh-CN" altLang="en-US" sz="5400" dirty="0" smtClean="0">
                <a:solidFill>
                  <a:srgbClr val="336699"/>
                </a:solidFill>
                <a:latin typeface="微软雅黑" panose="020B0503020204020204" pitchFamily="34" charset="-122"/>
                <a:ea typeface="+mn-ea"/>
                <a:sym typeface="微软雅黑" panose="020B0503020204020204" pitchFamily="34" charset="-122"/>
              </a:rPr>
              <a:t>单位基本情况表填报说明</a:t>
            </a:r>
            <a:endParaRPr lang="en-US" altLang="zh-CN" sz="4000" b="1" noProof="0" dirty="0">
              <a:ln>
                <a:noFill/>
              </a:ln>
              <a:solidFill>
                <a:srgbClr val="4B649F"/>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矩形 3">
            <a:hlinkClick r:id="rId2" action="ppaction://hlinksldjump"/>
          </p:cNvPr>
          <p:cNvSpPr/>
          <p:nvPr/>
        </p:nvSpPr>
        <p:spPr>
          <a:xfrm>
            <a:off x="424180" y="1006475"/>
            <a:ext cx="11528425" cy="5169535"/>
          </a:xfrm>
          <a:prstGeom prst="rect">
            <a:avLst/>
          </a:prstGeom>
        </p:spPr>
        <p:txBody>
          <a:bodyPr wrap="square">
            <a:spAutoFit/>
          </a:bodyPr>
          <a:lstStyle/>
          <a:p>
            <a:pPr marL="0" marR="0" lvl="0" indent="0" algn="just" defTabSz="914400" rtl="0" eaLnBrk="0" latinLnBrk="0" hangingPunct="0">
              <a:lnSpc>
                <a:spcPct val="150000"/>
              </a:lnSpc>
              <a:spcBef>
                <a:spcPct val="0"/>
              </a:spcBef>
              <a:spcAft>
                <a:spcPts val="0"/>
              </a:spcAft>
              <a:buClrTx/>
              <a:buSzTx/>
              <a:buFontTx/>
              <a:buNone/>
              <a:defRPr/>
            </a:pP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1.中华人民共和国成立</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前</a:t>
            </a: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成立的单位填写最早开工或成立的年月；中华人民共和国成立</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后</a:t>
            </a: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成立的单位填写批准成立或登记注册成立的时间，</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如实际开业时间早于注册成立时间，填写最早开业年月。</a:t>
            </a:r>
            <a:endPar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endParaRPr>
          </a:p>
          <a:p>
            <a:pPr marL="0" marR="0" lvl="0" indent="0" algn="just" defTabSz="914400" rtl="0" eaLnBrk="0" latinLnBrk="0" hangingPunct="0">
              <a:lnSpc>
                <a:spcPct val="150000"/>
              </a:lnSpc>
              <a:spcBef>
                <a:spcPct val="0"/>
              </a:spcBef>
              <a:spcAft>
                <a:spcPts val="0"/>
              </a:spcAft>
              <a:buClrTx/>
              <a:buSzTx/>
              <a:buFontTx/>
              <a:buNone/>
              <a:defRPr/>
            </a:pP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2.机关、事业单位的成立时间分三种情况：（1）</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新</a:t>
            </a: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设立的单位成立时间填新设立时间；（2）恢复设立的单位（指中间因某种原因停顿，后又恢复的单位）成立时间填以前设立的时间；（3）机构改革中，因合并或分立</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新</a:t>
            </a: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设的单位，其成立时间填新设立时间，继续存在的单位，填原成立时间，改革后有些单位虽然名称有变化，但其基本职能未变，成立时间要填写最早成立时间。</a:t>
            </a:r>
            <a:endPar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endParaRPr>
          </a:p>
          <a:p>
            <a:pPr marL="0" marR="0" lvl="0" indent="0" algn="just" defTabSz="914400" rtl="0" eaLnBrk="0" latinLnBrk="0" hangingPunct="0">
              <a:lnSpc>
                <a:spcPct val="150000"/>
              </a:lnSpc>
              <a:spcBef>
                <a:spcPct val="0"/>
              </a:spcBef>
              <a:spcAft>
                <a:spcPts val="0"/>
              </a:spcAft>
              <a:buClrTx/>
              <a:buSzTx/>
              <a:buFontTx/>
              <a:buNone/>
              <a:defRPr/>
            </a:pP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3.乡镇人民政府、街道、居委会、村委会，如管辖区域基本未改变，其成立时间按原成立时间填写；否则，按新成立时间填写。</a:t>
            </a:r>
            <a:endPar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endParaRPr>
          </a:p>
          <a:p>
            <a:pPr marL="0" marR="0" lvl="0" indent="0" algn="just" defTabSz="914400" rtl="0" eaLnBrk="0" latinLnBrk="0" hangingPunct="0">
              <a:lnSpc>
                <a:spcPct val="150000"/>
              </a:lnSpc>
              <a:spcBef>
                <a:spcPct val="0"/>
              </a:spcBef>
              <a:spcAft>
                <a:spcPts val="0"/>
              </a:spcAft>
              <a:buClrTx/>
              <a:buSzTx/>
              <a:buFontTx/>
              <a:buNone/>
              <a:defRPr/>
            </a:pP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4.改制企业的成立时间按原成立时间填写。</a:t>
            </a:r>
            <a:endPar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endParaRPr>
          </a:p>
          <a:p>
            <a:pPr marL="0" marR="0" lvl="0" indent="0" algn="just" defTabSz="914400" rtl="0" eaLnBrk="0" latinLnBrk="0" hangingPunct="0">
              <a:lnSpc>
                <a:spcPct val="150000"/>
              </a:lnSpc>
              <a:spcBef>
                <a:spcPct val="0"/>
              </a:spcBef>
              <a:spcAft>
                <a:spcPts val="0"/>
              </a:spcAft>
              <a:buClrTx/>
              <a:buSzTx/>
              <a:buFontTx/>
              <a:buNone/>
              <a:defRPr/>
            </a:pP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5.企业分立、合并分两种情况：一种是因合并或分立而</a:t>
            </a:r>
            <a:r>
              <a:rPr kumimoji="0" sz="2000" b="1"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新</a:t>
            </a:r>
            <a:r>
              <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rPr>
              <a:t>设的企业，其成立时间按市场监管部门重新登记后的成立时间填写；另一种是合并或分立后继续存在的企业，填写原企业的成立时间。</a:t>
            </a:r>
            <a:endParaRPr kumimoji="0" sz="2000" b="0" i="0" u="none" strike="noStrike" kern="1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宋体" panose="02010600030101010101" pitchFamily="2" charset="-122"/>
            </a:endParaRPr>
          </a:p>
        </p:txBody>
      </p:sp>
      <p:sp>
        <p:nvSpPr>
          <p:cNvPr id="5" name="矩形 4"/>
          <p:cNvSpPr/>
          <p:nvPr/>
        </p:nvSpPr>
        <p:spPr>
          <a:xfrm>
            <a:off x="1019175" y="1006158"/>
            <a:ext cx="360680" cy="52197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0" i="0" u="none" strike="noStrike" kern="100" cap="none" spc="0" normalizeH="0" baseline="0" noProof="0" dirty="0">
                <a:ln>
                  <a:noFill/>
                </a:ln>
                <a:solidFill>
                  <a:srgbClr val="000008"/>
                </a:solidFill>
                <a:effectLst/>
                <a:uLnTx/>
                <a:uFillTx/>
                <a:latin typeface="黑体" panose="02010609060101010101" charset="-122"/>
                <a:ea typeface="黑体" panose="02010609060101010101" charset="-122"/>
                <a:cs typeface="黑体" panose="02010609060101010101" charset="-122"/>
              </a:rPr>
              <a:t> </a:t>
            </a:r>
            <a:endParaRPr kumimoji="0" lang="zh-CN" altLang="en-US" sz="2800" b="0" i="0" u="none" strike="noStrike" kern="1200" cap="none" spc="0" normalizeH="0" baseline="0" noProof="0" dirty="0">
              <a:ln>
                <a:noFill/>
              </a:ln>
              <a:solidFill>
                <a:srgbClr val="000008"/>
              </a:solidFill>
              <a:effectLst/>
              <a:uLnTx/>
              <a:uFillTx/>
              <a:latin typeface="Arial" panose="020B0604020202020204" pitchFamily="34" charset="0"/>
              <a:ea typeface="宋体" panose="02010600030101010101" pitchFamily="2" charset="-122"/>
              <a:cs typeface="+mn-cs"/>
            </a:endParaRPr>
          </a:p>
        </p:txBody>
      </p:sp>
      <p:sp>
        <p:nvSpPr>
          <p:cNvPr id="2054" name="文本框 62"/>
          <p:cNvSpPr txBox="1"/>
          <p:nvPr/>
        </p:nvSpPr>
        <p:spPr>
          <a:xfrm>
            <a:off x="550199" y="77452"/>
            <a:ext cx="385762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成立时间的特殊规定</a:t>
            </a:r>
            <a:endParaRPr kumimoji="0" lang="en-US"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联系方式</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5" name="内容占位符 4"/>
          <p:cNvPicPr>
            <a:picLocks noChangeAspect="1"/>
          </p:cNvPicPr>
          <p:nvPr>
            <p:ph idx="1"/>
          </p:nvPr>
        </p:nvPicPr>
        <p:blipFill>
          <a:blip r:embed="rId2"/>
          <a:srcRect l="15406" t="23997" r="37958" b="8539"/>
          <a:stretch>
            <a:fillRect/>
          </a:stretch>
        </p:blipFill>
        <p:spPr>
          <a:xfrm>
            <a:off x="77470" y="713105"/>
            <a:ext cx="7172325" cy="5836285"/>
          </a:xfrm>
          <a:prstGeom prst="rect">
            <a:avLst/>
          </a:prstGeom>
        </p:spPr>
      </p:pic>
      <p:cxnSp>
        <p:nvCxnSpPr>
          <p:cNvPr id="3" name="直接连接符 2"/>
          <p:cNvCxnSpPr/>
          <p:nvPr/>
        </p:nvCxnSpPr>
        <p:spPr>
          <a:xfrm>
            <a:off x="1054735" y="3427095"/>
            <a:ext cx="668020" cy="381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413625" y="1940560"/>
            <a:ext cx="4565650" cy="2091690"/>
          </a:xfrm>
          <a:prstGeom prst="rect">
            <a:avLst/>
          </a:prstGeom>
          <a:noFill/>
        </p:spPr>
        <p:txBody>
          <a:bodyPr wrap="square" rtlCol="0" anchor="t">
            <a:spAutoFit/>
          </a:bodyPr>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固定电话和移动电话</a:t>
            </a:r>
            <a:r>
              <a:rPr lang="zh-CN" altLang="en-US" sz="2000" b="1" dirty="0">
                <a:solidFill>
                  <a:srgbClr val="FF0000"/>
                </a:solidFill>
                <a:latin typeface="仿宋_GB2312" panose="02010609030101010101" charset="-122"/>
                <a:ea typeface="仿宋_GB2312" panose="02010609030101010101" charset="-122"/>
                <a:sym typeface="+mn-ea"/>
              </a:rPr>
              <a:t>至少填一项</a:t>
            </a:r>
            <a:r>
              <a:rPr lang="zh-CN" altLang="en-US" sz="2000" dirty="0">
                <a:solidFill>
                  <a:srgbClr val="000008"/>
                </a:solidFill>
                <a:latin typeface="仿宋_GB2312" panose="02010609030101010101" charset="-122"/>
                <a:ea typeface="仿宋_GB2312" panose="02010609030101010101" charset="-122"/>
                <a:sym typeface="+mn-ea"/>
              </a:rPr>
              <a:t>，不得同时为空</a:t>
            </a:r>
            <a:endParaRPr lang="zh-CN" altLang="en-US" sz="2000" dirty="0">
              <a:solidFill>
                <a:srgbClr val="000008"/>
              </a:solidFill>
              <a:latin typeface="仿宋_GB2312" panose="02010609030101010101" charset="-122"/>
              <a:ea typeface="仿宋_GB2312" panose="02010609030101010101" charset="-122"/>
            </a:endParaRPr>
          </a:p>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FZHei-B01S"/>
              </a:rPr>
              <a:t>填写了固定电话，必须填写长途区号，且长途区号应该为</a:t>
            </a:r>
            <a:r>
              <a:rPr lang="en-US" altLang="zh-CN" sz="2000" dirty="0">
                <a:solidFill>
                  <a:srgbClr val="000008"/>
                </a:solidFill>
                <a:latin typeface="仿宋_GB2312" panose="02010609030101010101" charset="-122"/>
                <a:ea typeface="仿宋_GB2312" panose="02010609030101010101" charset="-122"/>
                <a:sym typeface="FZHei-B01S"/>
              </a:rPr>
              <a:t>010</a:t>
            </a:r>
            <a:endParaRPr lang="en-US" altLang="zh-CN" sz="2000" dirty="0">
              <a:solidFill>
                <a:srgbClr val="000008"/>
              </a:solidFill>
              <a:latin typeface="仿宋_GB2312" panose="02010609030101010101" charset="-122"/>
              <a:ea typeface="仿宋_GB2312" panose="02010609030101010101" charset="-122"/>
              <a:sym typeface="FZHei-B01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ph idx="1"/>
          </p:nvPr>
        </p:nvPicPr>
        <p:blipFill>
          <a:blip r:embed="rId1"/>
          <a:srcRect l="15406" t="23997" r="37958" b="8539"/>
          <a:stretch>
            <a:fillRect/>
          </a:stretch>
        </p:blipFill>
        <p:spPr>
          <a:xfrm>
            <a:off x="115570" y="774700"/>
            <a:ext cx="7172325" cy="5836285"/>
          </a:xfrm>
          <a:prstGeom prst="rect">
            <a:avLst/>
          </a:prstGeom>
        </p:spPr>
      </p:pic>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426593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单位所在地及详细地址</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cxnSp>
        <p:nvCxnSpPr>
          <p:cNvPr id="3" name="直接连接符 2"/>
          <p:cNvCxnSpPr/>
          <p:nvPr/>
        </p:nvCxnSpPr>
        <p:spPr>
          <a:xfrm flipV="1">
            <a:off x="1093470" y="4124325"/>
            <a:ext cx="17005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456805" y="1732915"/>
            <a:ext cx="4445635" cy="3169285"/>
          </a:xfrm>
          <a:prstGeom prst="rect">
            <a:avLst/>
          </a:prstGeom>
          <a:noFill/>
        </p:spPr>
        <p:txBody>
          <a:bodyPr wrap="square" rtlCol="0" anchor="t">
            <a:spAutoFit/>
          </a:bodyPr>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FZHei-B01S"/>
              </a:rPr>
              <a:t>所在地区划及详细地址必须在北京</a:t>
            </a:r>
            <a:endParaRPr lang="zh-CN" altLang="en-US" sz="2000" dirty="0">
              <a:solidFill>
                <a:srgbClr val="000008"/>
              </a:solidFill>
              <a:latin typeface="仿宋_GB2312" panose="02010609030101010101" charset="-122"/>
              <a:ea typeface="仿宋_GB2312" panose="02010609030101010101" charset="-122"/>
            </a:endParaRPr>
          </a:p>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街（路）、门牌号必须按照</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b="1" dirty="0">
                <a:solidFill>
                  <a:srgbClr val="000008"/>
                </a:solidFill>
                <a:latin typeface="仿宋_GB2312" panose="02010609030101010101" charset="-122"/>
                <a:ea typeface="仿宋_GB2312" panose="02010609030101010101" charset="-122"/>
                <a:sym typeface="+mn-ea"/>
              </a:rPr>
              <a:t>北京市</a:t>
            </a:r>
            <a:r>
              <a:rPr lang="en-US" altLang="zh-CN" sz="2000" b="1" dirty="0">
                <a:solidFill>
                  <a:srgbClr val="000008"/>
                </a:solidFill>
                <a:latin typeface="仿宋_GB2312" panose="02010609030101010101" charset="-122"/>
                <a:ea typeface="仿宋_GB2312" panose="02010609030101010101" charset="-122"/>
                <a:sym typeface="+mn-ea"/>
              </a:rPr>
              <a:t>**</a:t>
            </a:r>
            <a:r>
              <a:rPr lang="zh-CN" altLang="en-US" sz="2000" b="1" dirty="0">
                <a:solidFill>
                  <a:srgbClr val="000008"/>
                </a:solidFill>
                <a:latin typeface="仿宋_GB2312" panose="02010609030101010101" charset="-122"/>
                <a:ea typeface="仿宋_GB2312" panose="02010609030101010101" charset="-122"/>
                <a:sym typeface="+mn-ea"/>
              </a:rPr>
              <a:t>区</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大街</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号</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层</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室</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的格式规范填写</a:t>
            </a:r>
            <a:endParaRPr lang="zh-CN" altLang="en-US" sz="2000" dirty="0">
              <a:solidFill>
                <a:srgbClr val="000008"/>
              </a:solidFill>
              <a:latin typeface="仿宋_GB2312" panose="02010609030101010101" charset="-122"/>
              <a:ea typeface="仿宋_GB2312" panose="02010609030101010101" charset="-122"/>
            </a:endParaRPr>
          </a:p>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街（路）、门牌号必须与区划代码相匹配</a:t>
            </a:r>
            <a:endParaRPr lang="zh-CN" altLang="en-US" sz="2000" dirty="0">
              <a:solidFill>
                <a:srgbClr val="000008"/>
              </a:solidFill>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ph idx="1"/>
          </p:nvPr>
        </p:nvPicPr>
        <p:blipFill>
          <a:blip r:embed="rId1"/>
          <a:srcRect l="15406" t="23997" r="37958" b="8539"/>
          <a:stretch>
            <a:fillRect/>
          </a:stretch>
        </p:blipFill>
        <p:spPr>
          <a:xfrm>
            <a:off x="-295275" y="731520"/>
            <a:ext cx="7172325" cy="5836285"/>
          </a:xfrm>
          <a:prstGeom prst="rect">
            <a:avLst/>
          </a:prstGeom>
        </p:spPr>
      </p:pic>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426593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单位注册地及详细地址</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cxnSp>
        <p:nvCxnSpPr>
          <p:cNvPr id="3" name="直接连接符 2"/>
          <p:cNvCxnSpPr/>
          <p:nvPr/>
        </p:nvCxnSpPr>
        <p:spPr>
          <a:xfrm flipV="1">
            <a:off x="877570" y="4883785"/>
            <a:ext cx="17005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822440" y="1444625"/>
            <a:ext cx="5369560" cy="4246245"/>
          </a:xfrm>
          <a:prstGeom prst="rect">
            <a:avLst/>
          </a:prstGeom>
          <a:noFill/>
        </p:spPr>
        <p:txBody>
          <a:bodyPr wrap="square" rtlCol="0" anchor="t">
            <a:spAutoFit/>
          </a:bodyPr>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FZHei-B01S"/>
              </a:rPr>
              <a:t>所有单位必须填写</a:t>
            </a:r>
            <a:endParaRPr lang="zh-CN" altLang="en-US" sz="2000" dirty="0">
              <a:solidFill>
                <a:srgbClr val="000008"/>
              </a:solidFill>
              <a:latin typeface="仿宋_GB2312" panose="02010609030101010101" charset="-122"/>
              <a:ea typeface="仿宋_GB2312" panose="02010609030101010101" charset="-122"/>
            </a:endParaRPr>
          </a:p>
          <a:p>
            <a:pPr marL="342900" indent="-342900" latinLnBrk="0">
              <a:lnSpc>
                <a:spcPct val="150000"/>
              </a:lnSpc>
              <a:spcBef>
                <a:spcPts val="600"/>
              </a:spcBef>
              <a:spcAft>
                <a:spcPts val="600"/>
              </a:spcAft>
              <a:buFont typeface="Arial" panose="020B0604020202020204" pitchFamily="34" charset="0"/>
              <a:buChar char="•"/>
            </a:pPr>
            <a:r>
              <a:rPr lang="zh-CN" sz="2000" dirty="0">
                <a:solidFill>
                  <a:srgbClr val="000008"/>
                </a:solidFill>
                <a:latin typeface="仿宋_GB2312" panose="02010609030101010101" charset="-122"/>
                <a:ea typeface="仿宋_GB2312" panose="02010609030101010101" charset="-122"/>
                <a:sym typeface="+mn-ea"/>
              </a:rPr>
              <a:t>注册地地址应该与部门登记信息一致</a:t>
            </a:r>
            <a:r>
              <a:rPr lang="zh-CN" altLang="en-US" sz="2000" dirty="0" smtClean="0">
                <a:latin typeface="仿宋_GB2312" panose="02010609030101010101" charset="-122"/>
                <a:ea typeface="仿宋_GB2312" panose="02010609030101010101" charset="-122"/>
                <a:cs typeface="仿宋" panose="02010609060101010101" charset="-122"/>
                <a:sym typeface="+mn-ea"/>
              </a:rPr>
              <a:t>填报前，判定“是否与单位所在地详细地址一致”，如选“是”，则系统摘抄所在地内容至注册地；如选“否”，则应填写本指标</a:t>
            </a:r>
            <a:endParaRPr lang="zh-CN" sz="2000" dirty="0">
              <a:solidFill>
                <a:srgbClr val="000008"/>
              </a:solidFill>
              <a:latin typeface="仿宋_GB2312" panose="02010609030101010101" charset="-122"/>
              <a:ea typeface="仿宋_GB2312" panose="02010609030101010101" charset="-122"/>
            </a:endParaRPr>
          </a:p>
          <a:p>
            <a:pPr marL="342900" indent="-342900" latinLnBrk="0">
              <a:lnSpc>
                <a:spcPct val="150000"/>
              </a:lnSpc>
              <a:spcBef>
                <a:spcPts val="600"/>
              </a:spcBef>
              <a:spcAft>
                <a:spcPts val="600"/>
              </a:spcAft>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街（路）、门牌号必须按照</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b="1" dirty="0">
                <a:solidFill>
                  <a:srgbClr val="000008"/>
                </a:solidFill>
                <a:latin typeface="仿宋_GB2312" panose="02010609030101010101" charset="-122"/>
                <a:ea typeface="仿宋_GB2312" panose="02010609030101010101" charset="-122"/>
                <a:sym typeface="+mn-ea"/>
              </a:rPr>
              <a:t>北京市</a:t>
            </a:r>
            <a:r>
              <a:rPr lang="en-US" altLang="zh-CN" sz="2000" b="1" dirty="0">
                <a:solidFill>
                  <a:srgbClr val="000008"/>
                </a:solidFill>
                <a:latin typeface="仿宋_GB2312" panose="02010609030101010101" charset="-122"/>
                <a:ea typeface="仿宋_GB2312" panose="02010609030101010101" charset="-122"/>
                <a:sym typeface="+mn-ea"/>
              </a:rPr>
              <a:t>**</a:t>
            </a:r>
            <a:r>
              <a:rPr lang="zh-CN" altLang="en-US" sz="2000" b="1" dirty="0">
                <a:solidFill>
                  <a:srgbClr val="000008"/>
                </a:solidFill>
                <a:latin typeface="仿宋_GB2312" panose="02010609030101010101" charset="-122"/>
                <a:ea typeface="仿宋_GB2312" panose="02010609030101010101" charset="-122"/>
                <a:sym typeface="+mn-ea"/>
              </a:rPr>
              <a:t>区</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大街</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号</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层</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室</a:t>
            </a:r>
            <a:r>
              <a:rPr lang="en-US" altLang="zh-CN" sz="2000" dirty="0">
                <a:solidFill>
                  <a:srgbClr val="000008"/>
                </a:solidFill>
                <a:latin typeface="仿宋_GB2312" panose="02010609030101010101" charset="-122"/>
                <a:ea typeface="仿宋_GB2312" panose="02010609030101010101" charset="-122"/>
                <a:sym typeface="+mn-ea"/>
              </a:rPr>
              <a:t>”</a:t>
            </a:r>
            <a:r>
              <a:rPr lang="zh-CN" altLang="en-US" sz="2000" dirty="0">
                <a:solidFill>
                  <a:srgbClr val="000008"/>
                </a:solidFill>
                <a:latin typeface="仿宋_GB2312" panose="02010609030101010101" charset="-122"/>
                <a:ea typeface="仿宋_GB2312" panose="02010609030101010101" charset="-122"/>
                <a:sym typeface="+mn-ea"/>
              </a:rPr>
              <a:t>的格式规范填写</a:t>
            </a:r>
            <a:endParaRPr lang="zh-CN" altLang="en-US" sz="2000" dirty="0">
              <a:solidFill>
                <a:srgbClr val="000008"/>
              </a:solidFill>
              <a:latin typeface="仿宋_GB2312" panose="02010609030101010101" charset="-122"/>
              <a:ea typeface="仿宋_GB2312" panose="02010609030101010101" charset="-122"/>
              <a:sym typeface="+mn-ea"/>
            </a:endParaRPr>
          </a:p>
          <a:p>
            <a:pPr marL="342900" indent="-342900" latinLnBrk="0">
              <a:lnSpc>
                <a:spcPct val="150000"/>
              </a:lnSpc>
              <a:spcBef>
                <a:spcPts val="600"/>
              </a:spcBef>
              <a:spcAft>
                <a:spcPts val="600"/>
              </a:spcAft>
              <a:buFont typeface="Arial" panose="020B0604020202020204" pitchFamily="34" charset="0"/>
              <a:buChar char="•"/>
            </a:pPr>
            <a:endParaRPr lang="zh-CN" altLang="en-US" sz="2000" dirty="0">
              <a:solidFill>
                <a:srgbClr val="000008"/>
              </a:solidFill>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运营状态</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内容占位符 1"/>
          <p:cNvPicPr>
            <a:picLocks noChangeAspect="1"/>
          </p:cNvPicPr>
          <p:nvPr>
            <p:ph idx="1"/>
          </p:nvPr>
        </p:nvPicPr>
        <p:blipFill>
          <a:blip r:embed="rId2"/>
          <a:srcRect l="15406" t="23997" r="37958" b="8539"/>
          <a:stretch>
            <a:fillRect/>
          </a:stretch>
        </p:blipFill>
        <p:spPr>
          <a:xfrm>
            <a:off x="0" y="661035"/>
            <a:ext cx="7172325" cy="5836285"/>
          </a:xfrm>
          <a:prstGeom prst="rect">
            <a:avLst/>
          </a:prstGeom>
        </p:spPr>
      </p:pic>
      <p:cxnSp>
        <p:nvCxnSpPr>
          <p:cNvPr id="3" name="直接连接符 2"/>
          <p:cNvCxnSpPr/>
          <p:nvPr/>
        </p:nvCxnSpPr>
        <p:spPr>
          <a:xfrm>
            <a:off x="881380" y="5756910"/>
            <a:ext cx="88138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172325" y="844550"/>
            <a:ext cx="4618990" cy="5169535"/>
          </a:xfrm>
          <a:prstGeom prst="rect">
            <a:avLst/>
          </a:prstGeom>
          <a:noFill/>
        </p:spPr>
        <p:txBody>
          <a:bodyPr wrap="square" rtlCol="0" anchor="t">
            <a:spAutoFit/>
          </a:bodyPr>
          <a:p>
            <a:pPr marL="342900" indent="-342900" latinLnBrk="0">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非代报或新增关停并转单位，运营状态一般应为“1正常运营”</a:t>
            </a:r>
            <a:endParaRPr sz="2000" dirty="0">
              <a:solidFill>
                <a:srgbClr val="000008"/>
              </a:solidFill>
              <a:latin typeface="仿宋_GB2312" panose="02010609030101010101" charset="-122"/>
              <a:ea typeface="仿宋_GB2312" panose="02010609030101010101" charset="-122"/>
              <a:sym typeface="FZHei-B01S"/>
            </a:endParaRPr>
          </a:p>
          <a:p>
            <a:pPr marL="342900" indent="-342900" latinLnBrk="0">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非投资专业单位，运营状态一般不为“3筹建”</a:t>
            </a:r>
            <a:endParaRPr sz="2000" dirty="0">
              <a:solidFill>
                <a:srgbClr val="000008"/>
              </a:solidFill>
              <a:latin typeface="仿宋_GB2312" panose="02010609030101010101" charset="-122"/>
              <a:ea typeface="仿宋_GB2312" panose="02010609030101010101" charset="-122"/>
              <a:sym typeface="FZHei-B01S"/>
            </a:endParaRPr>
          </a:p>
          <a:p>
            <a:pPr marL="342900" indent="-342900" latinLnBrk="0">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季节性生产开工三个月以上和临时性停产的单位，填报正常运营；</a:t>
            </a:r>
            <a:endParaRPr sz="2000" dirty="0">
              <a:solidFill>
                <a:srgbClr val="000008"/>
              </a:solidFill>
              <a:latin typeface="仿宋_GB2312" panose="02010609030101010101" charset="-122"/>
              <a:ea typeface="仿宋_GB2312" panose="02010609030101010101" charset="-122"/>
              <a:sym typeface="FZHei-B01S"/>
            </a:endParaRPr>
          </a:p>
          <a:p>
            <a:pPr marL="342900" indent="-342900" latinLnBrk="0">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2024年当年有过实际经营活动，已经终止运营的单位仍需填报报表，据实填报当年关闭、当年破产、当年注销、当年吊销等。</a:t>
            </a:r>
            <a:endParaRPr sz="2000" dirty="0">
              <a:solidFill>
                <a:srgbClr val="000008"/>
              </a:solidFill>
              <a:latin typeface="仿宋_GB2312" panose="02010609030101010101" charset="-122"/>
              <a:ea typeface="仿宋_GB2312" panose="02010609030101010101" charset="-122"/>
              <a:sym typeface="FZHei-B01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263271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主要业务活动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内容占位符 1"/>
          <p:cNvPicPr>
            <a:picLocks noChangeAspect="1"/>
          </p:cNvPicPr>
          <p:nvPr>
            <p:ph idx="1"/>
          </p:nvPr>
        </p:nvPicPr>
        <p:blipFill>
          <a:blip r:embed="rId1"/>
          <a:srcRect l="15406" t="23997" r="37958" b="8539"/>
          <a:stretch>
            <a:fillRect/>
          </a:stretch>
        </p:blipFill>
        <p:spPr>
          <a:xfrm>
            <a:off x="-465455" y="644525"/>
            <a:ext cx="7172325" cy="5836285"/>
          </a:xfrm>
          <a:prstGeom prst="rect">
            <a:avLst/>
          </a:prstGeom>
        </p:spPr>
      </p:pic>
      <p:cxnSp>
        <p:nvCxnSpPr>
          <p:cNvPr id="3" name="直接连接符 2"/>
          <p:cNvCxnSpPr/>
          <p:nvPr/>
        </p:nvCxnSpPr>
        <p:spPr>
          <a:xfrm>
            <a:off x="855980" y="6127750"/>
            <a:ext cx="88138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334760" y="170180"/>
            <a:ext cx="5856605" cy="6554470"/>
          </a:xfrm>
          <a:prstGeom prst="rect">
            <a:avLst/>
          </a:prstGeom>
          <a:noFill/>
        </p:spPr>
        <p:txBody>
          <a:bodyPr wrap="square" rtlCol="0" anchor="t">
            <a:spAutoFit/>
            <a:scene3d>
              <a:camera prst="orthographicFront"/>
              <a:lightRig rig="threePt" dir="t"/>
            </a:scene3d>
          </a:bodyPr>
          <a:p>
            <a:pPr marL="342900" marR="0" lvl="0" indent="-342900" algn="l" rtl="0" eaLnBrk="1" latinLnBrk="0" hangingPunct="1">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具体填写1-3种主要业务活动名称，并按其重要程度或增加值所占比重，从大到小顺序排列；</a:t>
            </a:r>
            <a:r>
              <a:rPr sz="2000" dirty="0">
                <a:solidFill>
                  <a:srgbClr val="000008"/>
                </a:solidFill>
                <a:latin typeface="仿宋_GB2312" panose="02010609030101010101" charset="-122"/>
                <a:ea typeface="仿宋_GB2312" panose="02010609030101010101" charset="-122"/>
                <a:sym typeface="+mn-ea"/>
              </a:rPr>
              <a:t>不得将单位从事的所有活动均填写在主要业务活动1内。</a:t>
            </a:r>
            <a:endParaRPr sz="2000" dirty="0">
              <a:solidFill>
                <a:srgbClr val="000008"/>
              </a:solidFill>
              <a:latin typeface="仿宋_GB2312" panose="02010609030101010101" charset="-122"/>
              <a:ea typeface="仿宋_GB2312" panose="02010609030101010101" charset="-122"/>
              <a:sym typeface="+mn-ea"/>
            </a:endParaRPr>
          </a:p>
          <a:p>
            <a:pPr marL="342900" marR="0" lvl="0" indent="-342900" algn="l" rtl="0" eaLnBrk="1" latinLnBrk="0" hangingPunct="1">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mn-ea"/>
              </a:rPr>
              <a:t>不得完全照抄单位名称、营业执照或登记证书中的经营范围或业务范围作为主要业务活动，也不可随意筛选其中一项作为主要业务活动填写。</a:t>
            </a:r>
            <a:endParaRPr sz="2000" dirty="0">
              <a:solidFill>
                <a:srgbClr val="000008"/>
              </a:solidFill>
              <a:latin typeface="仿宋_GB2312" panose="02010609030101010101" charset="-122"/>
              <a:ea typeface="仿宋_GB2312" panose="02010609030101010101" charset="-122"/>
              <a:sym typeface="FZHei-B01S"/>
            </a:endParaRPr>
          </a:p>
          <a:p>
            <a:pPr marL="342900" marR="0" lvl="0" indent="-342900" algn="l" rtl="0" eaLnBrk="1" latinLnBrk="0" hangingPunct="1">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FZHei-B01S"/>
              </a:rPr>
              <a:t>按照“动词+（修饰性定语）名词”或“（修饰性定语）名词+动词”的形式填写，控制在4-10个汉字；</a:t>
            </a:r>
            <a:endParaRPr sz="2000" dirty="0">
              <a:solidFill>
                <a:srgbClr val="000008"/>
              </a:solidFill>
              <a:latin typeface="仿宋_GB2312" panose="02010609030101010101" charset="-122"/>
              <a:ea typeface="仿宋_GB2312" panose="02010609030101010101" charset="-122"/>
              <a:sym typeface="+mn-ea"/>
            </a:endParaRPr>
          </a:p>
          <a:p>
            <a:pPr marL="342900" marR="0" lvl="0" indent="-342900" algn="l" rtl="0" eaLnBrk="1" latinLnBrk="0" hangingPunct="1">
              <a:lnSpc>
                <a:spcPct val="150000"/>
              </a:lnSpc>
              <a:spcBef>
                <a:spcPts val="600"/>
              </a:spcBef>
              <a:spcAft>
                <a:spcPts val="600"/>
              </a:spcAft>
              <a:buFont typeface="Arial" panose="020B0604020202020204" pitchFamily="34" charset="0"/>
              <a:buChar char="•"/>
            </a:pPr>
            <a:r>
              <a:rPr sz="2000" dirty="0">
                <a:solidFill>
                  <a:srgbClr val="000008"/>
                </a:solidFill>
                <a:latin typeface="仿宋_GB2312" panose="02010609030101010101" charset="-122"/>
                <a:ea typeface="仿宋_GB2312" panose="02010609030101010101" charset="-122"/>
                <a:sym typeface="+mn-ea"/>
              </a:rPr>
              <a:t>筹建单位按建成投产（营业）后活动性质填写主要业务活动名称（投资专业）。</a:t>
            </a:r>
            <a:endParaRPr sz="2000" dirty="0">
              <a:solidFill>
                <a:srgbClr val="000008"/>
              </a:solidFill>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sz="half" idx="1"/>
          </p:nvPr>
        </p:nvSpPr>
        <p:spPr>
          <a:xfrm>
            <a:off x="838200" y="955040"/>
            <a:ext cx="5181600" cy="5222240"/>
          </a:xfrm>
        </p:spPr>
        <p:txBody>
          <a:bodyPr/>
          <a:p>
            <a:pPr algn="just">
              <a:lnSpc>
                <a:spcPct val="150000"/>
              </a:lnSpc>
              <a:spcBef>
                <a:spcPct val="20000"/>
              </a:spcBef>
              <a:buClrTx/>
              <a:buSzPct val="85000"/>
            </a:pPr>
            <a:r>
              <a:rPr lang="zh-CN" altLang="en-US" sz="2000" b="1" dirty="0">
                <a:solidFill>
                  <a:srgbClr val="FF0000"/>
                </a:solidFill>
                <a:effectLst/>
                <a:latin typeface="仿宋_GB2312" panose="02010609030101010101" charset="-122"/>
                <a:ea typeface="仿宋_GB2312" panose="02010609030101010101" charset="-122"/>
                <a:cs typeface="仿宋_GB2312" panose="02010609030101010101" charset="-122"/>
                <a:sym typeface="+mn-ea"/>
              </a:rPr>
              <a:t>名词</a:t>
            </a:r>
            <a:r>
              <a:rPr lang="zh-CN" altLang="en-US" sz="2000" dirty="0">
                <a:effectLst/>
                <a:latin typeface="仿宋_GB2312" panose="02010609030101010101" charset="-122"/>
                <a:ea typeface="仿宋_GB2312" panose="02010609030101010101" charset="-122"/>
                <a:cs typeface="仿宋_GB2312" panose="02010609030101010101" charset="-122"/>
                <a:sym typeface="+mn-ea"/>
              </a:rPr>
              <a:t>用于描述商品或服务的名称，填写规范：</a:t>
            </a:r>
            <a:endParaRPr lang="zh-CN" altLang="en-US" sz="2000" dirty="0">
              <a:effectLst/>
              <a:latin typeface="仿宋_GB2312" panose="02010609030101010101" charset="-122"/>
              <a:ea typeface="仿宋_GB2312" panose="02010609030101010101" charset="-122"/>
              <a:cs typeface="仿宋_GB2312" panose="02010609030101010101" charset="-122"/>
              <a:sym typeface="+mn-ea"/>
            </a:endParaRPr>
          </a:p>
          <a:p>
            <a:pPr marL="342900" lvl="1" indent="-342900" algn="just">
              <a:lnSpc>
                <a:spcPct val="150000"/>
              </a:lnSpc>
              <a:spcBef>
                <a:spcPct val="20000"/>
              </a:spcBef>
              <a:buClrTx/>
              <a:buSzPct val="85000"/>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不能过于宽泛，应该对应到某个具体的商品或服务，不应出现“粮食加工”“石油开采”“食品批发”“住宿服务”“餐饮服务”等，无法精准编至4位行业小码</a:t>
            </a:r>
            <a:endParaRPr lang="zh-CN" altLang="en-US" sz="2000" dirty="0">
              <a:effectLst/>
              <a:latin typeface="仿宋_GB2312" panose="02010609030101010101" charset="-122"/>
              <a:ea typeface="仿宋_GB2312" panose="02010609030101010101" charset="-122"/>
              <a:cs typeface="仿宋_GB2312" panose="02010609030101010101" charset="-122"/>
              <a:sym typeface="+mn-ea"/>
            </a:endParaRPr>
          </a:p>
          <a:p>
            <a:pPr marL="342900" lvl="1" indent="-342900" algn="just">
              <a:lnSpc>
                <a:spcPct val="150000"/>
              </a:lnSpc>
              <a:spcBef>
                <a:spcPct val="20000"/>
              </a:spcBef>
              <a:buClrTx/>
              <a:buSzPct val="85000"/>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不得出现“双名词+动词”或“多名词+动词”，如“烟酒零售”，因为烟和酒的零售属于不同小类，要确定烟和酒哪一类作为主要经营对象。</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algn="just">
              <a:lnSpc>
                <a:spcPct val="150000"/>
              </a:lnSpc>
              <a:spcBef>
                <a:spcPct val="20000"/>
              </a:spcBef>
              <a:buClrTx/>
              <a:buSzPct val="85000"/>
              <a:buNone/>
            </a:pPr>
            <a:endParaRPr lang="zh-CN" altLang="en-US" sz="2000" dirty="0">
              <a:effectLst/>
              <a:latin typeface="仿宋_GB2312" panose="02010609030101010101" charset="-122"/>
              <a:ea typeface="仿宋_GB2312" panose="02010609030101010101" charset="-122"/>
              <a:cs typeface="仿宋_GB2312" panose="02010609030101010101" charset="-122"/>
            </a:endParaRPr>
          </a:p>
        </p:txBody>
      </p:sp>
      <p:sp>
        <p:nvSpPr>
          <p:cNvPr id="9" name="内容占位符 8"/>
          <p:cNvSpPr>
            <a:spLocks noGrp="1"/>
          </p:cNvSpPr>
          <p:nvPr>
            <p:ph sz="half" idx="2"/>
          </p:nvPr>
        </p:nvSpPr>
        <p:spPr>
          <a:xfrm>
            <a:off x="6172200" y="955040"/>
            <a:ext cx="5181600" cy="5222240"/>
          </a:xfrm>
        </p:spPr>
        <p:txBody>
          <a:bodyPr/>
          <a:p>
            <a:pPr marL="342900" lvl="1" indent="-342900" algn="just">
              <a:lnSpc>
                <a:spcPct val="150000"/>
              </a:lnSpc>
              <a:spcBef>
                <a:spcPct val="20000"/>
              </a:spcBef>
              <a:buClrTx/>
              <a:buSzPct val="85000"/>
            </a:pPr>
            <a:r>
              <a:rPr lang="zh-CN" altLang="en-US" sz="2000" b="1" dirty="0">
                <a:solidFill>
                  <a:srgbClr val="FF0000"/>
                </a:solidFill>
                <a:effectLst/>
                <a:latin typeface="仿宋_GB2312" panose="02010609030101010101" charset="-122"/>
                <a:ea typeface="仿宋_GB2312" panose="02010609030101010101" charset="-122"/>
                <a:cs typeface="仿宋_GB2312" panose="02010609030101010101" charset="-122"/>
                <a:sym typeface="+mn-ea"/>
              </a:rPr>
              <a:t>动词</a:t>
            </a:r>
            <a:r>
              <a:rPr lang="zh-CN" altLang="en-US" sz="2000" dirty="0">
                <a:effectLst/>
                <a:latin typeface="仿宋_GB2312" panose="02010609030101010101" charset="-122"/>
                <a:ea typeface="仿宋_GB2312" panose="02010609030101010101" charset="-122"/>
                <a:cs typeface="仿宋_GB2312" panose="02010609030101010101" charset="-122"/>
                <a:sym typeface="+mn-ea"/>
              </a:rPr>
              <a:t>用于描述业务活动的类型，填写规范：</a:t>
            </a:r>
            <a:endParaRPr lang="zh-CN" altLang="en-US" sz="2000" dirty="0">
              <a:effectLst/>
              <a:latin typeface="仿宋_GB2312" panose="02010609030101010101" charset="-122"/>
              <a:ea typeface="仿宋_GB2312" panose="02010609030101010101" charset="-122"/>
              <a:cs typeface="仿宋_GB2312" panose="02010609030101010101" charset="-122"/>
              <a:sym typeface="+mn-ea"/>
            </a:endParaRPr>
          </a:p>
          <a:p>
            <a:pPr marL="342900" lvl="1" indent="-342900" algn="just">
              <a:lnSpc>
                <a:spcPct val="150000"/>
              </a:lnSpc>
              <a:spcBef>
                <a:spcPct val="20000"/>
              </a:spcBef>
              <a:buClrTx/>
              <a:buSzPct val="85000"/>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不得出现“双动词”，如“生产销售”“批发零售”“餐饮和住宿”“种植和批发”“种植和零售”“养殖和批发”“养殖和零售”等</a:t>
            </a:r>
            <a:endParaRPr lang="zh-CN" altLang="en-US" sz="2000" dirty="0">
              <a:effectLst/>
              <a:latin typeface="仿宋_GB2312" panose="02010609030101010101" charset="-122"/>
              <a:ea typeface="仿宋_GB2312" panose="02010609030101010101" charset="-122"/>
              <a:cs typeface="仿宋_GB2312" panose="02010609030101010101" charset="-122"/>
              <a:sym typeface="+mn-ea"/>
            </a:endParaRPr>
          </a:p>
          <a:p>
            <a:pPr marL="342900" lvl="1" indent="-342900" algn="just">
              <a:lnSpc>
                <a:spcPct val="150000"/>
              </a:lnSpc>
              <a:spcBef>
                <a:spcPct val="20000"/>
              </a:spcBef>
              <a:buClrTx/>
              <a:buSzPct val="85000"/>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不得出现模糊词，如“从事”等，也不得出现包含“其他（它）”的业务活动描述</a:t>
            </a:r>
            <a:endParaRPr lang="zh-CN" altLang="en-US" sz="2000" dirty="0">
              <a:effectLst/>
              <a:latin typeface="仿宋_GB2312" panose="02010609030101010101" charset="-122"/>
              <a:ea typeface="仿宋_GB2312" panose="02010609030101010101" charset="-122"/>
              <a:cs typeface="仿宋_GB2312" panose="02010609030101010101" charset="-122"/>
              <a:sym typeface="+mn-ea"/>
            </a:endParaRPr>
          </a:p>
          <a:p>
            <a:pPr marL="342900" lvl="1" indent="-342900" algn="just">
              <a:lnSpc>
                <a:spcPct val="150000"/>
              </a:lnSpc>
              <a:spcBef>
                <a:spcPct val="20000"/>
              </a:spcBef>
              <a:buClrTx/>
              <a:buSzPct val="85000"/>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批发和零售易混淆，一般不能带有“卖”“销售”“批零”“经销”“出售”“买卖”“经营”“供销”“购销”“贸易”等词语，</a:t>
            </a:r>
            <a:endParaRPr lang="zh-CN" altLang="en-US"/>
          </a:p>
        </p:txBody>
      </p:sp>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263271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主要业务活动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263271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主要业务活动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内容占位符 1"/>
          <p:cNvPicPr>
            <a:picLocks noChangeAspect="1"/>
          </p:cNvPicPr>
          <p:nvPr>
            <p:ph idx="1"/>
          </p:nvPr>
        </p:nvPicPr>
        <p:blipFill>
          <a:blip r:embed="rId2"/>
          <a:srcRect l="15406" t="23997" r="37958" b="8539"/>
          <a:stretch>
            <a:fillRect/>
          </a:stretch>
        </p:blipFill>
        <p:spPr>
          <a:xfrm>
            <a:off x="-465455" y="644525"/>
            <a:ext cx="7172325" cy="5836285"/>
          </a:xfrm>
          <a:prstGeom prst="rect">
            <a:avLst/>
          </a:prstGeom>
        </p:spPr>
      </p:pic>
      <p:cxnSp>
        <p:nvCxnSpPr>
          <p:cNvPr id="3" name="直接连接符 2"/>
          <p:cNvCxnSpPr/>
          <p:nvPr/>
        </p:nvCxnSpPr>
        <p:spPr>
          <a:xfrm>
            <a:off x="855980" y="6127750"/>
            <a:ext cx="88138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617970" y="1390015"/>
            <a:ext cx="5351780" cy="4631055"/>
          </a:xfrm>
          <a:prstGeom prst="rect">
            <a:avLst/>
          </a:prstGeom>
          <a:noFill/>
        </p:spPr>
        <p:txBody>
          <a:bodyPr wrap="square" rtlCol="0" anchor="t">
            <a:spAutoFit/>
            <a:scene3d>
              <a:camera prst="orthographicFront"/>
              <a:lightRig rig="threePt" dir="t"/>
            </a:scene3d>
          </a:bodyPr>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请问你单位主要是做什么业务的？</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请问你单位主要靠干什么来盈利？</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请问你单位主要业务收入来自于什么？</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请问你单位还有其他正在开展的业务活动么？</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请问你单位最近一年来，主要收入来源于哪些业务活动？</a:t>
            </a:r>
            <a:endParaRPr lang="zh-CN" altLang="en-US" sz="2000" dirty="0">
              <a:effectLst/>
              <a:latin typeface="仿宋_GB2312" panose="02010609030101010101" charset="-122"/>
              <a:ea typeface="仿宋_GB2312" panose="02010609030101010101" charset="-122"/>
              <a:cs typeface="仿宋_GB2312" panose="02010609030101010101" charset="-122"/>
            </a:endParaRPr>
          </a:p>
          <a:p>
            <a:pPr marL="742950" lvl="1" indent="-285750" algn="l">
              <a:lnSpc>
                <a:spcPct val="150000"/>
              </a:lnSpc>
              <a:spcAft>
                <a:spcPts val="600"/>
              </a:spcAft>
              <a:buClrTx/>
              <a:buSzTx/>
              <a:buFont typeface="Wingdings" panose="05000000000000000000" charset="0"/>
              <a:buChar char="Ø"/>
            </a:pPr>
            <a:r>
              <a:rPr lang="zh-CN" altLang="en-US" sz="2000" dirty="0">
                <a:effectLst/>
                <a:latin typeface="仿宋_GB2312" panose="02010609030101010101" charset="-122"/>
                <a:ea typeface="仿宋_GB2312" panose="02010609030101010101" charset="-122"/>
                <a:cs typeface="仿宋_GB2312" panose="02010609030101010101" charset="-122"/>
                <a:sym typeface="+mn-ea"/>
              </a:rPr>
              <a:t>请问你单位工作人员主要集中做哪些业务上？</a:t>
            </a:r>
            <a:endParaRPr lang="zh-CN" altLang="en-US" sz="2000" dirty="0">
              <a:solidFill>
                <a:schemeClr val="tx1"/>
              </a:solidFill>
              <a:effectLst/>
              <a:latin typeface="仿宋_GB2312" panose="02010609030101010101" charset="-122"/>
              <a:ea typeface="仿宋_GB2312" panose="02010609030101010101" charset="-122"/>
              <a:cs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40" name=""/>
        <p:cNvGrpSpPr/>
        <p:nvPr/>
      </p:nvGrpSpPr>
      <p:grpSpPr>
        <a:xfrm>
          <a:off x="0" y="0"/>
          <a:ext cx="0" cy="0"/>
          <a:chOff x="0" y="0"/>
          <a:chExt cx="0" cy="0"/>
        </a:xfrm>
      </p:grpSpPr>
      <p:pic>
        <p:nvPicPr>
          <p:cNvPr id="2097248"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894"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3"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895"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896"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49" name="图片 2"/>
          <p:cNvPicPr>
            <a:picLocks noChangeAspect="1"/>
          </p:cNvPicPr>
          <p:nvPr/>
        </p:nvPicPr>
        <p:blipFill>
          <a:blip r:embed="rId2"/>
          <a:stretch>
            <a:fillRect/>
          </a:stretch>
        </p:blipFill>
        <p:spPr>
          <a:xfrm>
            <a:off x="4012565" y="930275"/>
            <a:ext cx="6835775" cy="5243195"/>
          </a:xfrm>
          <a:prstGeom prst="rect">
            <a:avLst/>
          </a:prstGeom>
        </p:spPr>
      </p:pic>
      <p:sp>
        <p:nvSpPr>
          <p:cNvPr id="1048897" name="文本框 3"/>
          <p:cNvSpPr txBox="1"/>
          <p:nvPr/>
        </p:nvSpPr>
        <p:spPr>
          <a:xfrm>
            <a:off x="1374775" y="2127885"/>
            <a:ext cx="1122680" cy="3780790"/>
          </a:xfrm>
          <a:prstGeom prst="rect">
            <a:avLst/>
          </a:prstGeom>
          <a:noFill/>
          <a:ln w="28575">
            <a:solidFill>
              <a:srgbClr val="E40D08"/>
            </a:solidFill>
          </a:ln>
        </p:spPr>
        <p:txBody>
          <a:bodyPr vert="eaVert" wrap="square" rtlCol="0">
            <a:spAutoFit/>
          </a:bodyPr>
          <a:p>
            <a:pPr algn="ctr"/>
            <a:r>
              <a:rPr lang="zh-CN" altLang="en-US" sz="2800">
                <a:solidFill>
                  <a:srgbClr val="FF0000"/>
                </a:solidFill>
              </a:rPr>
              <a:t>信息传输、软件和信息技术服务业</a:t>
            </a:r>
            <a:endParaRPr lang="zh-CN" altLang="en-US" sz="2800">
              <a:solidFill>
                <a:srgbClr val="FF0000"/>
              </a:solidFill>
            </a:endParaRPr>
          </a:p>
        </p:txBody>
      </p:sp>
      <p:sp>
        <p:nvSpPr>
          <p:cNvPr id="1" name="矩形 0"/>
          <p:cNvSpPr/>
          <p:nvPr/>
        </p:nvSpPr>
        <p:spPr>
          <a:xfrm>
            <a:off x="4439920" y="3500755"/>
            <a:ext cx="2880360" cy="93599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41" name=""/>
        <p:cNvGrpSpPr/>
        <p:nvPr/>
      </p:nvGrpSpPr>
      <p:grpSpPr>
        <a:xfrm>
          <a:off x="0" y="0"/>
          <a:ext cx="0" cy="0"/>
          <a:chOff x="0" y="0"/>
          <a:chExt cx="0" cy="0"/>
        </a:xfrm>
      </p:grpSpPr>
      <p:pic>
        <p:nvPicPr>
          <p:cNvPr id="2097251"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899"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4" name="直接连接符 7"/>
          <p:cNvCxnSpPr/>
          <p:nvPr/>
        </p:nvCxnSpPr>
        <p:spPr>
          <a:xfrm>
            <a:off x="-24765" y="620078"/>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00"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01"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52" name="图片 2"/>
          <p:cNvPicPr>
            <a:picLocks noChangeAspect="1"/>
          </p:cNvPicPr>
          <p:nvPr/>
        </p:nvPicPr>
        <p:blipFill>
          <a:blip r:embed="rId2"/>
          <a:stretch>
            <a:fillRect/>
          </a:stretch>
        </p:blipFill>
        <p:spPr>
          <a:xfrm>
            <a:off x="3888105" y="757555"/>
            <a:ext cx="7625715" cy="5626100"/>
          </a:xfrm>
          <a:prstGeom prst="rect">
            <a:avLst/>
          </a:prstGeom>
        </p:spPr>
      </p:pic>
      <p:sp>
        <p:nvSpPr>
          <p:cNvPr id="1048902" name="文本框 3"/>
          <p:cNvSpPr txBox="1"/>
          <p:nvPr/>
        </p:nvSpPr>
        <p:spPr>
          <a:xfrm>
            <a:off x="1844675" y="2127885"/>
            <a:ext cx="652780" cy="2771140"/>
          </a:xfrm>
          <a:prstGeom prst="rect">
            <a:avLst/>
          </a:prstGeom>
          <a:noFill/>
          <a:ln w="28575">
            <a:solidFill>
              <a:srgbClr val="E40D08"/>
            </a:solidFill>
          </a:ln>
        </p:spPr>
        <p:txBody>
          <a:bodyPr vert="eaVert" wrap="square" rtlCol="0">
            <a:spAutoFit/>
          </a:bodyPr>
          <a:p>
            <a:pPr algn="ctr"/>
            <a:r>
              <a:rPr lang="zh-CN" altLang="en-US" sz="2800">
                <a:solidFill>
                  <a:srgbClr val="FF0000"/>
                </a:solidFill>
              </a:rPr>
              <a:t>采矿业</a:t>
            </a:r>
            <a:endParaRPr lang="zh-CN" altLang="en-US" sz="2800">
              <a:solidFill>
                <a:srgbClr val="FF0000"/>
              </a:solidFill>
            </a:endParaRPr>
          </a:p>
        </p:txBody>
      </p:sp>
      <p:sp>
        <p:nvSpPr>
          <p:cNvPr id="1" name="矩形 0"/>
          <p:cNvSpPr/>
          <p:nvPr/>
        </p:nvSpPr>
        <p:spPr>
          <a:xfrm>
            <a:off x="7674610" y="3509645"/>
            <a:ext cx="2406650" cy="159956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idx="1"/>
          </p:nvPr>
        </p:nvSpPr>
        <p:spPr>
          <a:xfrm>
            <a:off x="838200" y="1594485"/>
            <a:ext cx="10515600" cy="4351338"/>
          </a:xfrm>
        </p:spPr>
        <p:txBody>
          <a:bodyPr/>
          <a:p>
            <a:pPr marL="457200" indent="-457200" algn="l">
              <a:lnSpc>
                <a:spcPct val="150000"/>
              </a:lnSpc>
              <a:buFont typeface="Arial" panose="020B0604020202020204" pitchFamily="34" charset="0"/>
              <a:buChar char="•"/>
            </a:pPr>
            <a:r>
              <a:rPr lang="zh-CN" altLang="en-US" dirty="0">
                <a:latin typeface="仿宋_GB2312" panose="02010609030101010101" charset="-122"/>
                <a:ea typeface="仿宋_GB2312" panose="02010609030101010101" charset="-122"/>
                <a:sym typeface="微软雅黑" panose="020B0503020204020204" pitchFamily="34" charset="-122"/>
              </a:rPr>
              <a:t>开网时间：</a:t>
            </a:r>
            <a:r>
              <a:rPr lang="en-US" altLang="zh-CN" dirty="0">
                <a:latin typeface="仿宋_GB2312" panose="02010609030101010101" charset="-122"/>
                <a:ea typeface="仿宋_GB2312" panose="02010609030101010101" charset="-122"/>
                <a:sym typeface="微软雅黑" panose="020B0503020204020204" pitchFamily="34" charset="-122"/>
              </a:rPr>
              <a:t>2025</a:t>
            </a:r>
            <a:r>
              <a:rPr lang="zh-CN" altLang="en-US" dirty="0">
                <a:latin typeface="仿宋_GB2312" panose="02010609030101010101" charset="-122"/>
                <a:ea typeface="仿宋_GB2312" panose="02010609030101010101" charset="-122"/>
                <a:sym typeface="微软雅黑" panose="020B0503020204020204" pitchFamily="34" charset="-122"/>
              </a:rPr>
              <a:t>年</a:t>
            </a:r>
            <a:r>
              <a:rPr lang="en-US" altLang="zh-CN" dirty="0">
                <a:latin typeface="仿宋_GB2312" panose="02010609030101010101" charset="-122"/>
                <a:ea typeface="仿宋_GB2312" panose="02010609030101010101" charset="-122"/>
                <a:sym typeface="微软雅黑" panose="020B0503020204020204" pitchFamily="34" charset="-122"/>
              </a:rPr>
              <a:t>1</a:t>
            </a:r>
            <a:r>
              <a:rPr lang="zh-CN" altLang="en-US" dirty="0">
                <a:latin typeface="仿宋_GB2312" panose="02010609030101010101" charset="-122"/>
                <a:ea typeface="仿宋_GB2312" panose="02010609030101010101" charset="-122"/>
                <a:sym typeface="微软雅黑" panose="020B0503020204020204" pitchFamily="34" charset="-122"/>
              </a:rPr>
              <a:t>月</a:t>
            </a:r>
            <a:r>
              <a:rPr lang="en-US" altLang="zh-CN" dirty="0">
                <a:latin typeface="仿宋_GB2312" panose="02010609030101010101" charset="-122"/>
                <a:ea typeface="仿宋_GB2312" panose="02010609030101010101" charset="-122"/>
                <a:sym typeface="微软雅黑" panose="020B0503020204020204" pitchFamily="34" charset="-122"/>
              </a:rPr>
              <a:t>20</a:t>
            </a:r>
            <a:r>
              <a:rPr lang="zh-CN" altLang="en-US" dirty="0">
                <a:latin typeface="仿宋_GB2312" panose="02010609030101010101" charset="-122"/>
                <a:ea typeface="仿宋_GB2312" panose="02010609030101010101" charset="-122"/>
                <a:sym typeface="微软雅黑" panose="020B0503020204020204" pitchFamily="34" charset="-122"/>
              </a:rPr>
              <a:t>日</a:t>
            </a:r>
            <a:endParaRPr lang="zh-CN" altLang="en-US" dirty="0">
              <a:latin typeface="仿宋_GB2312" panose="02010609030101010101" charset="-122"/>
              <a:ea typeface="仿宋_GB2312" panose="02010609030101010101" charset="-122"/>
              <a:sym typeface="微软雅黑" panose="020B0503020204020204" pitchFamily="34" charset="-122"/>
            </a:endParaRPr>
          </a:p>
          <a:p>
            <a:pPr marL="457200" indent="-457200" algn="l">
              <a:lnSpc>
                <a:spcPct val="150000"/>
              </a:lnSpc>
              <a:buFont typeface="Arial" panose="020B0604020202020204" pitchFamily="34" charset="0"/>
              <a:buChar char="•"/>
            </a:pPr>
            <a:r>
              <a:rPr lang="zh-CN" altLang="en-US" dirty="0">
                <a:latin typeface="仿宋_GB2312" panose="02010609030101010101" charset="-122"/>
                <a:ea typeface="仿宋_GB2312" panose="02010609030101010101" charset="-122"/>
                <a:sym typeface="微软雅黑" panose="020B0503020204020204" pitchFamily="34" charset="-122"/>
              </a:rPr>
              <a:t>报送日期：</a:t>
            </a:r>
            <a:r>
              <a:rPr lang="zh-CN" altLang="en-US" b="1" dirty="0">
                <a:latin typeface="仿宋_GB2312" panose="02010609030101010101" charset="-122"/>
                <a:ea typeface="仿宋_GB2312" panose="02010609030101010101" charset="-122"/>
                <a:sym typeface="微软雅黑" panose="020B0503020204020204" pitchFamily="34" charset="-122"/>
              </a:rPr>
              <a:t>202</a:t>
            </a:r>
            <a:r>
              <a:rPr lang="en-US" altLang="zh-CN" b="1" dirty="0">
                <a:latin typeface="仿宋_GB2312" panose="02010609030101010101" charset="-122"/>
                <a:ea typeface="仿宋_GB2312" panose="02010609030101010101" charset="-122"/>
                <a:sym typeface="微软雅黑" panose="020B0503020204020204" pitchFamily="34" charset="-122"/>
              </a:rPr>
              <a:t>5</a:t>
            </a:r>
            <a:r>
              <a:rPr lang="zh-CN" altLang="en-US" b="1" dirty="0">
                <a:latin typeface="仿宋_GB2312" panose="02010609030101010101" charset="-122"/>
                <a:ea typeface="仿宋_GB2312" panose="02010609030101010101" charset="-122"/>
                <a:sym typeface="微软雅黑" panose="020B0503020204020204" pitchFamily="34" charset="-122"/>
              </a:rPr>
              <a:t>年3月10日</a:t>
            </a:r>
            <a:r>
              <a:rPr lang="zh-CN" altLang="en-US" dirty="0">
                <a:latin typeface="仿宋_GB2312" panose="02010609030101010101" charset="-122"/>
                <a:ea typeface="仿宋_GB2312" panose="02010609030101010101" charset="-122"/>
                <a:sym typeface="微软雅黑" panose="020B0503020204020204" pitchFamily="34" charset="-122"/>
              </a:rPr>
              <a:t>前</a:t>
            </a:r>
            <a:endParaRPr lang="zh-CN" altLang="en-US" dirty="0">
              <a:solidFill>
                <a:schemeClr val="tx1"/>
              </a:solidFill>
              <a:latin typeface="仿宋_GB2312" panose="02010609030101010101" charset="-122"/>
              <a:ea typeface="仿宋_GB2312" panose="02010609030101010101" charset="-122"/>
              <a:sym typeface="微软雅黑" panose="020B0503020204020204" pitchFamily="34" charset="-122"/>
            </a:endParaRPr>
          </a:p>
          <a:p>
            <a:pPr marL="379730" lvl="0" indent="-342900" algn="l">
              <a:lnSpc>
                <a:spcPct val="150000"/>
              </a:lnSpc>
              <a:spcBef>
                <a:spcPct val="20000"/>
              </a:spcBef>
              <a:buSzPct val="85000"/>
              <a:buFont typeface="Arial" panose="020B0604020202020204" pitchFamily="34" charset="0"/>
              <a:buChar char="•"/>
            </a:pPr>
            <a:r>
              <a:rPr lang="zh-CN" altLang="en-US" dirty="0">
                <a:latin typeface="仿宋_GB2312" panose="02010609030101010101" charset="-122"/>
                <a:ea typeface="仿宋_GB2312" panose="02010609030101010101" charset="-122"/>
                <a:sym typeface="微软雅黑" panose="020B0503020204020204" pitchFamily="34" charset="-122"/>
              </a:rPr>
              <a:t>报送方式：网上填报</a:t>
            </a:r>
            <a:endParaRPr lang="zh-CN" altLang="en-US" dirty="0">
              <a:solidFill>
                <a:schemeClr val="tx1"/>
              </a:solidFill>
              <a:latin typeface="仿宋_GB2312" panose="02010609030101010101" charset="-122"/>
              <a:ea typeface="仿宋_GB2312" panose="02010609030101010101" charset="-122"/>
              <a:sym typeface="微软雅黑" panose="020B0503020204020204" pitchFamily="34" charset="-122"/>
            </a:endParaRPr>
          </a:p>
          <a:p>
            <a:pPr marL="0" indent="0">
              <a:buNone/>
            </a:pPr>
            <a:endParaRPr lang="zh-CN" altLang="en-US"/>
          </a:p>
        </p:txBody>
      </p:sp>
      <p:pic>
        <p:nvPicPr>
          <p:cNvPr id="1433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04101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报送日期及方式</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42" name=""/>
        <p:cNvGrpSpPr/>
        <p:nvPr/>
      </p:nvGrpSpPr>
      <p:grpSpPr>
        <a:xfrm>
          <a:off x="0" y="0"/>
          <a:ext cx="0" cy="0"/>
          <a:chOff x="0" y="0"/>
          <a:chExt cx="0" cy="0"/>
        </a:xfrm>
      </p:grpSpPr>
      <p:pic>
        <p:nvPicPr>
          <p:cNvPr id="209725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04"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5"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05"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06"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55" name="图片 1"/>
          <p:cNvPicPr>
            <a:picLocks noChangeAspect="1"/>
          </p:cNvPicPr>
          <p:nvPr/>
        </p:nvPicPr>
        <p:blipFill>
          <a:blip r:embed="rId2"/>
          <a:stretch>
            <a:fillRect/>
          </a:stretch>
        </p:blipFill>
        <p:spPr>
          <a:xfrm>
            <a:off x="3780155" y="821055"/>
            <a:ext cx="7395210" cy="5351780"/>
          </a:xfrm>
          <a:prstGeom prst="rect">
            <a:avLst/>
          </a:prstGeom>
        </p:spPr>
      </p:pic>
      <p:sp>
        <p:nvSpPr>
          <p:cNvPr id="1048907" name="文本框 3"/>
          <p:cNvSpPr txBox="1"/>
          <p:nvPr/>
        </p:nvSpPr>
        <p:spPr>
          <a:xfrm>
            <a:off x="1844675" y="2548255"/>
            <a:ext cx="652780" cy="3173095"/>
          </a:xfrm>
          <a:prstGeom prst="rect">
            <a:avLst/>
          </a:prstGeom>
          <a:noFill/>
          <a:ln w="28575">
            <a:solidFill>
              <a:srgbClr val="E40D08"/>
            </a:solidFill>
          </a:ln>
        </p:spPr>
        <p:txBody>
          <a:bodyPr vert="eaVert" wrap="square" rtlCol="0">
            <a:spAutoFit/>
          </a:bodyPr>
          <a:p>
            <a:pPr algn="ctr"/>
            <a:r>
              <a:rPr lang="zh-CN" altLang="en-US" sz="2800">
                <a:solidFill>
                  <a:srgbClr val="FF0000"/>
                </a:solidFill>
              </a:rPr>
              <a:t>制造业</a:t>
            </a:r>
            <a:endParaRPr lang="zh-CN" altLang="en-US" sz="2800">
              <a:solidFill>
                <a:srgbClr val="FF0000"/>
              </a:solidFill>
            </a:endParaRPr>
          </a:p>
        </p:txBody>
      </p:sp>
      <p:sp>
        <p:nvSpPr>
          <p:cNvPr id="1" name="矩形 0"/>
          <p:cNvSpPr/>
          <p:nvPr/>
        </p:nvSpPr>
        <p:spPr>
          <a:xfrm>
            <a:off x="4242435" y="4069715"/>
            <a:ext cx="3077845" cy="139382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46" name=""/>
        <p:cNvGrpSpPr/>
        <p:nvPr/>
      </p:nvGrpSpPr>
      <p:grpSpPr>
        <a:xfrm>
          <a:off x="0" y="0"/>
          <a:ext cx="0" cy="0"/>
          <a:chOff x="0" y="0"/>
          <a:chExt cx="0" cy="0"/>
        </a:xfrm>
      </p:grpSpPr>
      <p:pic>
        <p:nvPicPr>
          <p:cNvPr id="209726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24"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9"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25"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26"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67" name="图片 1"/>
          <p:cNvPicPr>
            <a:picLocks noChangeAspect="1"/>
          </p:cNvPicPr>
          <p:nvPr/>
        </p:nvPicPr>
        <p:blipFill>
          <a:blip r:embed="rId2"/>
          <a:stretch>
            <a:fillRect/>
          </a:stretch>
        </p:blipFill>
        <p:spPr>
          <a:xfrm>
            <a:off x="3990340" y="704850"/>
            <a:ext cx="7421245" cy="5559425"/>
          </a:xfrm>
          <a:prstGeom prst="rect">
            <a:avLst/>
          </a:prstGeom>
        </p:spPr>
      </p:pic>
      <p:sp>
        <p:nvSpPr>
          <p:cNvPr id="1048927" name="文本框 3"/>
          <p:cNvSpPr txBox="1"/>
          <p:nvPr/>
        </p:nvSpPr>
        <p:spPr>
          <a:xfrm>
            <a:off x="1844675" y="2127885"/>
            <a:ext cx="652780" cy="3780790"/>
          </a:xfrm>
          <a:prstGeom prst="rect">
            <a:avLst/>
          </a:prstGeom>
          <a:noFill/>
          <a:ln w="28575">
            <a:solidFill>
              <a:srgbClr val="E40D08"/>
            </a:solidFill>
          </a:ln>
        </p:spPr>
        <p:txBody>
          <a:bodyPr vert="eaVert" wrap="square" rtlCol="0">
            <a:spAutoFit/>
          </a:bodyPr>
          <a:p>
            <a:pPr algn="ctr"/>
            <a:r>
              <a:rPr lang="zh-CN" altLang="en-US" sz="2800">
                <a:solidFill>
                  <a:srgbClr val="FF0000"/>
                </a:solidFill>
              </a:rPr>
              <a:t>住宿和餐饮业</a:t>
            </a:r>
            <a:endParaRPr lang="zh-CN" altLang="en-US" sz="2800">
              <a:solidFill>
                <a:srgbClr val="FF0000"/>
              </a:solidFill>
            </a:endParaRPr>
          </a:p>
        </p:txBody>
      </p:sp>
      <p:sp>
        <p:nvSpPr>
          <p:cNvPr id="1" name="矩形 0"/>
          <p:cNvSpPr/>
          <p:nvPr/>
        </p:nvSpPr>
        <p:spPr>
          <a:xfrm>
            <a:off x="4337050" y="2983865"/>
            <a:ext cx="3241675" cy="24441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48" name=""/>
        <p:cNvGrpSpPr/>
        <p:nvPr/>
      </p:nvGrpSpPr>
      <p:grpSpPr>
        <a:xfrm>
          <a:off x="0" y="0"/>
          <a:ext cx="0" cy="0"/>
          <a:chOff x="0" y="0"/>
          <a:chExt cx="0" cy="0"/>
        </a:xfrm>
      </p:grpSpPr>
      <p:pic>
        <p:nvPicPr>
          <p:cNvPr id="2097272"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34"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71"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35" name="圆角矩形 15"/>
          <p:cNvSpPr/>
          <p:nvPr/>
        </p:nvSpPr>
        <p:spPr>
          <a:xfrm>
            <a:off x="499428" y="81407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36" name="文本框 16"/>
          <p:cNvSpPr txBox="1"/>
          <p:nvPr/>
        </p:nvSpPr>
        <p:spPr>
          <a:xfrm>
            <a:off x="402590" y="92995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73" name="图片 2"/>
          <p:cNvPicPr>
            <a:picLocks noChangeAspect="1"/>
          </p:cNvPicPr>
          <p:nvPr/>
        </p:nvPicPr>
        <p:blipFill>
          <a:blip r:embed="rId2"/>
          <a:stretch>
            <a:fillRect/>
          </a:stretch>
        </p:blipFill>
        <p:spPr>
          <a:xfrm>
            <a:off x="4531995" y="403860"/>
            <a:ext cx="7048500" cy="4401820"/>
          </a:xfrm>
          <a:prstGeom prst="rect">
            <a:avLst/>
          </a:prstGeom>
        </p:spPr>
      </p:pic>
      <p:pic>
        <p:nvPicPr>
          <p:cNvPr id="2097274" name="图片 1"/>
          <p:cNvPicPr>
            <a:picLocks noChangeAspect="1"/>
          </p:cNvPicPr>
          <p:nvPr/>
        </p:nvPicPr>
        <p:blipFill>
          <a:blip r:embed="rId3"/>
          <a:stretch>
            <a:fillRect/>
          </a:stretch>
        </p:blipFill>
        <p:spPr>
          <a:xfrm>
            <a:off x="4531995" y="4805045"/>
            <a:ext cx="7048500" cy="1810385"/>
          </a:xfrm>
          <a:prstGeom prst="rect">
            <a:avLst/>
          </a:prstGeom>
        </p:spPr>
      </p:pic>
      <p:sp>
        <p:nvSpPr>
          <p:cNvPr id="1048937" name="文本框 4"/>
          <p:cNvSpPr txBox="1"/>
          <p:nvPr/>
        </p:nvSpPr>
        <p:spPr>
          <a:xfrm>
            <a:off x="1132840" y="2234565"/>
            <a:ext cx="2146300" cy="561339"/>
          </a:xfrm>
          <a:prstGeom prst="rect">
            <a:avLst/>
          </a:prstGeom>
          <a:ln w="2857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p>
            <a:pPr algn="ctr"/>
            <a:r>
              <a:rPr lang="zh-CN" altLang="en-US" sz="2800">
                <a:solidFill>
                  <a:srgbClr val="FF0000"/>
                </a:solidFill>
              </a:rPr>
              <a:t>商务服务业</a:t>
            </a:r>
            <a:endParaRPr lang="zh-CN" altLang="en-US" sz="2800">
              <a:solidFill>
                <a:srgbClr val="FF0000"/>
              </a:solidFill>
            </a:endParaRPr>
          </a:p>
        </p:txBody>
      </p:sp>
      <p:sp>
        <p:nvSpPr>
          <p:cNvPr id="1048938" name="文本框 5"/>
          <p:cNvSpPr txBox="1"/>
          <p:nvPr/>
        </p:nvSpPr>
        <p:spPr>
          <a:xfrm>
            <a:off x="1196975" y="4695190"/>
            <a:ext cx="2146300" cy="561340"/>
          </a:xfrm>
          <a:prstGeom prst="rect">
            <a:avLst/>
          </a:prstGeom>
          <a:ln w="2857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p>
            <a:pPr algn="ctr"/>
            <a:r>
              <a:rPr lang="zh-CN" altLang="en-US" sz="2800">
                <a:solidFill>
                  <a:srgbClr val="FF0000"/>
                </a:solidFill>
              </a:rPr>
              <a:t>租赁业</a:t>
            </a:r>
            <a:endParaRPr lang="zh-CN" altLang="en-US" sz="2800">
              <a:solidFill>
                <a:srgbClr val="FF0000"/>
              </a:solidFill>
            </a:endParaRPr>
          </a:p>
        </p:txBody>
      </p:sp>
      <p:sp>
        <p:nvSpPr>
          <p:cNvPr id="1" name="矩形 0"/>
          <p:cNvSpPr/>
          <p:nvPr/>
        </p:nvSpPr>
        <p:spPr>
          <a:xfrm>
            <a:off x="4707255" y="2853690"/>
            <a:ext cx="6762115" cy="163830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44" name=""/>
        <p:cNvGrpSpPr/>
        <p:nvPr/>
      </p:nvGrpSpPr>
      <p:grpSpPr>
        <a:xfrm>
          <a:off x="0" y="0"/>
          <a:ext cx="0" cy="0"/>
          <a:chOff x="0" y="0"/>
          <a:chExt cx="0" cy="0"/>
        </a:xfrm>
      </p:grpSpPr>
      <p:pic>
        <p:nvPicPr>
          <p:cNvPr id="2097260"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14"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7"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15"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16"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61" name="图片 2"/>
          <p:cNvPicPr>
            <a:picLocks noChangeAspect="1"/>
          </p:cNvPicPr>
          <p:nvPr/>
        </p:nvPicPr>
        <p:blipFill>
          <a:blip r:embed="rId2"/>
          <a:stretch>
            <a:fillRect/>
          </a:stretch>
        </p:blipFill>
        <p:spPr>
          <a:xfrm>
            <a:off x="4366895" y="831850"/>
            <a:ext cx="6906260" cy="5293360"/>
          </a:xfrm>
          <a:prstGeom prst="rect">
            <a:avLst/>
          </a:prstGeom>
        </p:spPr>
      </p:pic>
      <p:sp>
        <p:nvSpPr>
          <p:cNvPr id="1048917" name="文本框 3"/>
          <p:cNvSpPr txBox="1"/>
          <p:nvPr/>
        </p:nvSpPr>
        <p:spPr>
          <a:xfrm>
            <a:off x="1844675" y="2378075"/>
            <a:ext cx="652780" cy="2734945"/>
          </a:xfrm>
          <a:prstGeom prst="rect">
            <a:avLst/>
          </a:prstGeom>
          <a:noFill/>
          <a:ln w="28575">
            <a:solidFill>
              <a:srgbClr val="E40D08"/>
            </a:solidFill>
          </a:ln>
        </p:spPr>
        <p:txBody>
          <a:bodyPr vert="eaVert" wrap="square" rtlCol="0">
            <a:spAutoFit/>
          </a:bodyPr>
          <a:p>
            <a:pPr algn="ctr"/>
            <a:r>
              <a:rPr lang="zh-CN" altLang="en-US" sz="2800">
                <a:solidFill>
                  <a:srgbClr val="FF0000"/>
                </a:solidFill>
              </a:rPr>
              <a:t>建筑业</a:t>
            </a:r>
            <a:endParaRPr lang="zh-CN" altLang="en-US" sz="2800">
              <a:solidFill>
                <a:srgbClr val="FF0000"/>
              </a:solidFill>
            </a:endParaRPr>
          </a:p>
        </p:txBody>
      </p:sp>
      <p:sp>
        <p:nvSpPr>
          <p:cNvPr id="1" name="矩形 0"/>
          <p:cNvSpPr/>
          <p:nvPr/>
        </p:nvSpPr>
        <p:spPr>
          <a:xfrm>
            <a:off x="10054590" y="3510280"/>
            <a:ext cx="1009650" cy="147383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39" name=""/>
        <p:cNvGrpSpPr/>
        <p:nvPr/>
      </p:nvGrpSpPr>
      <p:grpSpPr>
        <a:xfrm>
          <a:off x="0" y="0"/>
          <a:ext cx="0" cy="0"/>
          <a:chOff x="0" y="0"/>
          <a:chExt cx="0" cy="0"/>
        </a:xfrm>
      </p:grpSpPr>
      <p:pic>
        <p:nvPicPr>
          <p:cNvPr id="2097245"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889"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2"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890" name="圆角矩形 15"/>
          <p:cNvSpPr/>
          <p:nvPr/>
        </p:nvSpPr>
        <p:spPr>
          <a:xfrm>
            <a:off x="869633" y="1006475"/>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891" name="文本框 16"/>
          <p:cNvSpPr txBox="1"/>
          <p:nvPr/>
        </p:nvSpPr>
        <p:spPr>
          <a:xfrm>
            <a:off x="772795" y="1122363"/>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46" name="图片 1"/>
          <p:cNvPicPr>
            <a:picLocks noChangeAspect="1"/>
          </p:cNvPicPr>
          <p:nvPr/>
        </p:nvPicPr>
        <p:blipFill>
          <a:blip r:embed="rId2"/>
          <a:stretch>
            <a:fillRect/>
          </a:stretch>
        </p:blipFill>
        <p:spPr>
          <a:xfrm>
            <a:off x="3972560" y="1006475"/>
            <a:ext cx="6903720" cy="4866640"/>
          </a:xfrm>
          <a:prstGeom prst="rect">
            <a:avLst/>
          </a:prstGeom>
        </p:spPr>
      </p:pic>
      <p:sp>
        <p:nvSpPr>
          <p:cNvPr id="1048892" name="文本框 2"/>
          <p:cNvSpPr txBox="1"/>
          <p:nvPr/>
        </p:nvSpPr>
        <p:spPr>
          <a:xfrm>
            <a:off x="1844675" y="2127885"/>
            <a:ext cx="652780" cy="2753360"/>
          </a:xfrm>
          <a:prstGeom prst="rect">
            <a:avLst/>
          </a:prstGeom>
          <a:noFill/>
          <a:ln w="28575">
            <a:solidFill>
              <a:srgbClr val="E40D08"/>
            </a:solidFill>
          </a:ln>
        </p:spPr>
        <p:txBody>
          <a:bodyPr vert="eaVert" wrap="square" rtlCol="0">
            <a:spAutoFit/>
          </a:bodyPr>
          <a:p>
            <a:pPr algn="ctr"/>
            <a:r>
              <a:rPr lang="zh-CN" altLang="en-US" sz="2800">
                <a:solidFill>
                  <a:srgbClr val="FF0000"/>
                </a:solidFill>
              </a:rPr>
              <a:t>批发和零售业</a:t>
            </a:r>
            <a:endParaRPr lang="zh-CN" altLang="en-US" sz="280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pic>
        <p:nvPicPr>
          <p:cNvPr id="2097263"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19"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68"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20"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21"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64" name="图片 2"/>
          <p:cNvPicPr>
            <a:picLocks noChangeAspect="1"/>
          </p:cNvPicPr>
          <p:nvPr/>
        </p:nvPicPr>
        <p:blipFill>
          <a:blip r:embed="rId2"/>
          <a:stretch>
            <a:fillRect/>
          </a:stretch>
        </p:blipFill>
        <p:spPr>
          <a:xfrm>
            <a:off x="4432300" y="765810"/>
            <a:ext cx="6879590" cy="5387340"/>
          </a:xfrm>
          <a:prstGeom prst="rect">
            <a:avLst/>
          </a:prstGeom>
        </p:spPr>
      </p:pic>
      <p:sp>
        <p:nvSpPr>
          <p:cNvPr id="1048922" name="文本框 3"/>
          <p:cNvSpPr txBox="1"/>
          <p:nvPr/>
        </p:nvSpPr>
        <p:spPr>
          <a:xfrm>
            <a:off x="1844675" y="2190115"/>
            <a:ext cx="652780" cy="3780790"/>
          </a:xfrm>
          <a:prstGeom prst="rect">
            <a:avLst/>
          </a:prstGeom>
          <a:noFill/>
          <a:ln w="28575">
            <a:solidFill>
              <a:srgbClr val="E40D08"/>
            </a:solidFill>
          </a:ln>
        </p:spPr>
        <p:txBody>
          <a:bodyPr vert="eaVert" wrap="square" rtlCol="0">
            <a:spAutoFit/>
          </a:bodyPr>
          <a:p>
            <a:pPr algn="ctr"/>
            <a:r>
              <a:rPr lang="zh-CN" altLang="en-US" sz="2800">
                <a:solidFill>
                  <a:srgbClr val="FF0000"/>
                </a:solidFill>
              </a:rPr>
              <a:t>交通运输、仓储业</a:t>
            </a:r>
            <a:endParaRPr lang="zh-CN" altLang="en-US" sz="2800">
              <a:solidFill>
                <a:srgbClr val="FF0000"/>
              </a:solidFill>
            </a:endParaRPr>
          </a:p>
        </p:txBody>
      </p:sp>
      <p:sp>
        <p:nvSpPr>
          <p:cNvPr id="1" name="矩形 0"/>
          <p:cNvSpPr/>
          <p:nvPr/>
        </p:nvSpPr>
        <p:spPr>
          <a:xfrm>
            <a:off x="4849495" y="4053840"/>
            <a:ext cx="2915920" cy="120015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47" name=""/>
        <p:cNvGrpSpPr/>
        <p:nvPr/>
      </p:nvGrpSpPr>
      <p:grpSpPr>
        <a:xfrm>
          <a:off x="0" y="0"/>
          <a:ext cx="0" cy="0"/>
          <a:chOff x="0" y="0"/>
          <a:chExt cx="0" cy="0"/>
        </a:xfrm>
      </p:grpSpPr>
      <p:pic>
        <p:nvPicPr>
          <p:cNvPr id="209726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29"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70"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30" name="圆角矩形 15"/>
          <p:cNvSpPr/>
          <p:nvPr/>
        </p:nvSpPr>
        <p:spPr>
          <a:xfrm>
            <a:off x="725488" y="1289050"/>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31" name="文本框 16"/>
          <p:cNvSpPr txBox="1"/>
          <p:nvPr/>
        </p:nvSpPr>
        <p:spPr>
          <a:xfrm>
            <a:off x="628650" y="140493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70" name="图片 1"/>
          <p:cNvPicPr>
            <a:picLocks noChangeAspect="1"/>
          </p:cNvPicPr>
          <p:nvPr/>
        </p:nvPicPr>
        <p:blipFill>
          <a:blip r:embed="rId2"/>
          <a:stretch>
            <a:fillRect/>
          </a:stretch>
        </p:blipFill>
        <p:spPr>
          <a:xfrm>
            <a:off x="3849370" y="1005840"/>
            <a:ext cx="7200265" cy="5163820"/>
          </a:xfrm>
          <a:prstGeom prst="rect">
            <a:avLst/>
          </a:prstGeom>
        </p:spPr>
      </p:pic>
      <p:sp>
        <p:nvSpPr>
          <p:cNvPr id="1048932" name="文本框 3"/>
          <p:cNvSpPr txBox="1"/>
          <p:nvPr/>
        </p:nvSpPr>
        <p:spPr>
          <a:xfrm>
            <a:off x="1934210" y="2262505"/>
            <a:ext cx="652780" cy="2752090"/>
          </a:xfrm>
          <a:prstGeom prst="rect">
            <a:avLst/>
          </a:prstGeom>
          <a:noFill/>
          <a:ln w="28575">
            <a:solidFill>
              <a:srgbClr val="E40D08"/>
            </a:solidFill>
          </a:ln>
        </p:spPr>
        <p:txBody>
          <a:bodyPr vert="eaVert" wrap="square" rtlCol="0">
            <a:spAutoFit/>
          </a:bodyPr>
          <a:p>
            <a:pPr algn="ctr"/>
            <a:r>
              <a:rPr lang="zh-CN" altLang="en-US" sz="2800">
                <a:solidFill>
                  <a:srgbClr val="FF0000"/>
                </a:solidFill>
              </a:rPr>
              <a:t>房地产</a:t>
            </a:r>
            <a:endParaRPr lang="zh-CN" altLang="en-US" sz="2800">
              <a:solidFill>
                <a:srgbClr val="FF0000"/>
              </a:solidFill>
            </a:endParaRPr>
          </a:p>
        </p:txBody>
      </p:sp>
      <p:sp>
        <p:nvSpPr>
          <p:cNvPr id="1" name="矩形 0"/>
          <p:cNvSpPr/>
          <p:nvPr/>
        </p:nvSpPr>
        <p:spPr>
          <a:xfrm>
            <a:off x="4254500" y="4692015"/>
            <a:ext cx="3105150" cy="119062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49" name=""/>
        <p:cNvGrpSpPr/>
        <p:nvPr/>
      </p:nvGrpSpPr>
      <p:grpSpPr>
        <a:xfrm>
          <a:off x="0" y="0"/>
          <a:ext cx="0" cy="0"/>
          <a:chOff x="0" y="0"/>
          <a:chExt cx="0" cy="0"/>
        </a:xfrm>
      </p:grpSpPr>
      <p:pic>
        <p:nvPicPr>
          <p:cNvPr id="209727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40"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72"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41" name="圆角矩形 15"/>
          <p:cNvSpPr/>
          <p:nvPr/>
        </p:nvSpPr>
        <p:spPr>
          <a:xfrm>
            <a:off x="628333" y="779145"/>
            <a:ext cx="26416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42" name="文本框 16"/>
          <p:cNvSpPr txBox="1"/>
          <p:nvPr/>
        </p:nvSpPr>
        <p:spPr>
          <a:xfrm>
            <a:off x="628650" y="894398"/>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77" name="图片 3"/>
          <p:cNvPicPr>
            <a:picLocks noChangeAspect="1"/>
          </p:cNvPicPr>
          <p:nvPr/>
        </p:nvPicPr>
        <p:blipFill>
          <a:blip r:embed="rId2"/>
          <a:stretch>
            <a:fillRect/>
          </a:stretch>
        </p:blipFill>
        <p:spPr>
          <a:xfrm>
            <a:off x="4575810" y="1216660"/>
            <a:ext cx="7123430" cy="1152525"/>
          </a:xfrm>
          <a:prstGeom prst="rect">
            <a:avLst/>
          </a:prstGeom>
        </p:spPr>
      </p:pic>
      <p:sp>
        <p:nvSpPr>
          <p:cNvPr id="1048943" name="文本框 99"/>
          <p:cNvSpPr txBox="1"/>
          <p:nvPr/>
        </p:nvSpPr>
        <p:spPr>
          <a:xfrm>
            <a:off x="1386205" y="2695575"/>
            <a:ext cx="10313035" cy="3749040"/>
          </a:xfrm>
          <a:prstGeom prst="rect">
            <a:avLst/>
          </a:prstGeom>
          <a:noFill/>
          <a:ln w="9525">
            <a:noFill/>
          </a:ln>
        </p:spPr>
        <p:txBody>
          <a:bodyPr wrap="square">
            <a:spAutoFit/>
          </a:bodyPr>
          <a:p>
            <a:pPr indent="406400"/>
            <a:r>
              <a:rPr lang="zh-CN" altLang="en-US" sz="1800" b="1">
                <a:solidFill>
                  <a:srgbClr val="FF0000"/>
                </a:solidFill>
                <a:latin typeface="+mn-ea"/>
                <a:ea typeface="+mn-ea"/>
                <a:cs typeface="+mn-ea"/>
              </a:rPr>
              <a:t>注意：</a:t>
            </a:r>
            <a:r>
              <a:rPr lang="en-US" sz="1800">
                <a:latin typeface="+mn-ea"/>
                <a:ea typeface="+mn-ea"/>
                <a:cs typeface="+mn-ea"/>
              </a:rPr>
              <a:t>1.</a:t>
            </a:r>
            <a:r>
              <a:rPr lang="zh-CN" sz="1800">
                <a:latin typeface="+mn-ea"/>
                <a:ea typeface="+mn-ea"/>
                <a:cs typeface="+mn-ea"/>
              </a:rPr>
              <a:t>如主要业务活动为“技术推广”“</a:t>
            </a:r>
            <a:r>
              <a:rPr lang="en-US" sz="1800">
                <a:latin typeface="+mn-ea"/>
                <a:ea typeface="+mn-ea"/>
                <a:cs typeface="+mn-ea"/>
              </a:rPr>
              <a:t>XX</a:t>
            </a:r>
            <a:r>
              <a:rPr lang="zh-CN" sz="1800">
                <a:latin typeface="+mn-ea"/>
                <a:ea typeface="+mn-ea"/>
                <a:cs typeface="+mn-ea"/>
              </a:rPr>
              <a:t>产品推广”等，要问询是否有商品销售业务，如以商品销售为主，配套有设计、维修、维护等技术服务，应以商品销售为主要业务活动，在主要业务活动中写清商品名称或类别，按批发零售的具体行业编码；</a:t>
            </a:r>
            <a:endParaRPr lang="zh-CN" sz="1800">
              <a:latin typeface="+mn-ea"/>
              <a:ea typeface="+mn-ea"/>
              <a:cs typeface="+mn-ea"/>
            </a:endParaRPr>
          </a:p>
          <a:p>
            <a:pPr indent="406400"/>
            <a:r>
              <a:rPr lang="en-US" sz="1800">
                <a:latin typeface="+mn-ea"/>
                <a:ea typeface="+mn-ea"/>
                <a:cs typeface="+mn-ea"/>
              </a:rPr>
              <a:t>
2.</a:t>
            </a:r>
            <a:r>
              <a:rPr lang="zh-CN" sz="1800">
                <a:latin typeface="+mn-ea"/>
                <a:ea typeface="+mn-ea"/>
                <a:cs typeface="+mn-ea"/>
              </a:rPr>
              <a:t>主要业务活动不能只写“技术服务”，要写清具体服务内容，如“</a:t>
            </a:r>
            <a:r>
              <a:rPr lang="en-US" sz="1800">
                <a:latin typeface="+mn-ea"/>
                <a:ea typeface="+mn-ea"/>
                <a:cs typeface="+mn-ea"/>
              </a:rPr>
              <a:t>XX</a:t>
            </a:r>
            <a:r>
              <a:rPr lang="zh-CN" sz="1800">
                <a:latin typeface="+mn-ea"/>
                <a:ea typeface="+mn-ea"/>
                <a:cs typeface="+mn-ea"/>
              </a:rPr>
              <a:t>设备技术服务”“</a:t>
            </a:r>
            <a:r>
              <a:rPr lang="en-US" sz="1800">
                <a:latin typeface="+mn-ea"/>
                <a:ea typeface="+mn-ea"/>
                <a:cs typeface="+mn-ea"/>
              </a:rPr>
              <a:t>XX</a:t>
            </a:r>
            <a:r>
              <a:rPr lang="zh-CN" sz="1800">
                <a:latin typeface="+mn-ea"/>
                <a:ea typeface="+mn-ea"/>
                <a:cs typeface="+mn-ea"/>
              </a:rPr>
              <a:t>技术咨询服务”等；</a:t>
            </a:r>
            <a:endParaRPr lang="zh-CN" sz="1800">
              <a:latin typeface="+mn-ea"/>
              <a:ea typeface="+mn-ea"/>
              <a:cs typeface="+mn-ea"/>
            </a:endParaRPr>
          </a:p>
          <a:p>
            <a:pPr indent="406400"/>
            <a:r>
              <a:rPr lang="en-US" sz="1800">
                <a:latin typeface="+mn-ea"/>
                <a:ea typeface="+mn-ea"/>
                <a:cs typeface="+mn-ea"/>
              </a:rPr>
              <a:t>
3.</a:t>
            </a:r>
            <a:r>
              <a:rPr lang="zh-CN" sz="1800">
                <a:latin typeface="+mn-ea"/>
                <a:ea typeface="+mn-ea"/>
                <a:cs typeface="+mn-ea"/>
              </a:rPr>
              <a:t>主要业务活动为提供技术服务的企业，不可直接写为“技术服务”，需明确写明具体内容，如气象、地震、海洋、测绘地理信息、质检技术、环境与生态监测检测、地质勘查、工程技术与设计、工业设计、专业设计、兽医服务，若均不含在内，请谨慎考虑是否属于专业技术服务业；若认为属于该行业，则写明详细经营内容、服务对象和收入来源。</a:t>
            </a:r>
            <a:endParaRPr lang="en-US" sz="1800">
              <a:latin typeface="+mn-ea"/>
              <a:ea typeface="+mn-ea"/>
              <a:cs typeface="+mn-ea"/>
            </a:endParaRPr>
          </a:p>
          <a:p>
            <a:endParaRPr lang="zh-CN" altLang="en-US" sz="1800">
              <a:latin typeface="+mn-ea"/>
              <a:ea typeface="+mn-ea"/>
              <a:cs typeface="+mn-ea"/>
            </a:endParaRPr>
          </a:p>
        </p:txBody>
      </p:sp>
      <p:sp>
        <p:nvSpPr>
          <p:cNvPr id="1048944" name="文本框 5"/>
          <p:cNvSpPr txBox="1"/>
          <p:nvPr/>
        </p:nvSpPr>
        <p:spPr>
          <a:xfrm>
            <a:off x="628015" y="1694815"/>
            <a:ext cx="3498215" cy="1031239"/>
          </a:xfrm>
          <a:prstGeom prst="rect">
            <a:avLst/>
          </a:prstGeom>
          <a:ln w="2857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p>
            <a:pPr algn="ctr"/>
            <a:r>
              <a:rPr lang="zh-CN" altLang="en-US" sz="2800">
                <a:solidFill>
                  <a:srgbClr val="FF0000"/>
                </a:solidFill>
              </a:rPr>
              <a:t>科学研究和技术服务业</a:t>
            </a:r>
            <a:endParaRPr lang="zh-CN" altLang="en-US" sz="2800">
              <a:solidFill>
                <a:srgbClr val="FF0000"/>
              </a:solidFill>
            </a:endParaRPr>
          </a:p>
        </p:txBody>
      </p:sp>
      <p:sp>
        <p:nvSpPr>
          <p:cNvPr id="1" name="矩形 0"/>
          <p:cNvSpPr/>
          <p:nvPr/>
        </p:nvSpPr>
        <p:spPr>
          <a:xfrm>
            <a:off x="1386205" y="4549140"/>
            <a:ext cx="10390505" cy="124841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50" name=""/>
        <p:cNvGrpSpPr/>
        <p:nvPr/>
      </p:nvGrpSpPr>
      <p:grpSpPr>
        <a:xfrm>
          <a:off x="0" y="0"/>
          <a:ext cx="0" cy="0"/>
          <a:chOff x="0" y="0"/>
          <a:chExt cx="0" cy="0"/>
        </a:xfrm>
      </p:grpSpPr>
      <p:pic>
        <p:nvPicPr>
          <p:cNvPr id="209727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1048946"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3145773" name="直接连接符 7"/>
          <p:cNvCxnSpPr/>
          <p:nvPr/>
        </p:nvCxnSpPr>
        <p:spPr>
          <a:xfrm>
            <a:off x="0" y="6207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48947" name="圆角矩形 15"/>
          <p:cNvSpPr/>
          <p:nvPr/>
        </p:nvSpPr>
        <p:spPr>
          <a:xfrm>
            <a:off x="628650" y="912495"/>
            <a:ext cx="2641600" cy="49657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48948" name="文本框 16"/>
          <p:cNvSpPr txBox="1"/>
          <p:nvPr/>
        </p:nvSpPr>
        <p:spPr>
          <a:xfrm>
            <a:off x="628650" y="911543"/>
            <a:ext cx="2738438" cy="497839"/>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pitchFamily="34" charset="-122"/>
              </a:rPr>
              <a:t>分专业样例</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2097280" name="图片 2"/>
          <p:cNvPicPr>
            <a:picLocks noChangeAspect="1"/>
          </p:cNvPicPr>
          <p:nvPr/>
        </p:nvPicPr>
        <p:blipFill>
          <a:blip r:embed="rId2"/>
          <a:stretch>
            <a:fillRect/>
          </a:stretch>
        </p:blipFill>
        <p:spPr>
          <a:xfrm>
            <a:off x="4086860" y="1541145"/>
            <a:ext cx="7540625" cy="3775710"/>
          </a:xfrm>
          <a:prstGeom prst="rect">
            <a:avLst/>
          </a:prstGeom>
        </p:spPr>
      </p:pic>
      <p:sp>
        <p:nvSpPr>
          <p:cNvPr id="1048949" name="文本框 99"/>
          <p:cNvSpPr txBox="1"/>
          <p:nvPr/>
        </p:nvSpPr>
        <p:spPr>
          <a:xfrm>
            <a:off x="556260" y="2559050"/>
            <a:ext cx="2981325" cy="3139440"/>
          </a:xfrm>
          <a:prstGeom prst="rect">
            <a:avLst/>
          </a:prstGeom>
          <a:noFill/>
          <a:ln w="9525">
            <a:noFill/>
          </a:ln>
        </p:spPr>
        <p:txBody>
          <a:bodyPr wrap="square">
            <a:spAutoFit/>
          </a:bodyPr>
          <a:p>
            <a:pPr indent="406400"/>
            <a:r>
              <a:rPr lang="zh-CN" sz="1800">
                <a:latin typeface="+mn-ea"/>
                <a:ea typeface="+mn-ea"/>
                <a:cs typeface="+mn-ea"/>
              </a:rPr>
              <a:t>注意：教育业主要业务活动不能只写“教育培训”或“职业技能培训”，尽量写清教育培训的内容、是否为“网上培训”，如“成人艺术类培训”“儿童艺术类培训”“儿童体能培训”“武术培训”“学科类网上培训”“公考网上培训”“成人会计进修”“健身教练培训”等。</a:t>
            </a:r>
            <a:endParaRPr lang="zh-CN" altLang="en-US" sz="1800">
              <a:latin typeface="+mn-ea"/>
              <a:ea typeface="+mn-ea"/>
              <a:cs typeface="+mn-ea"/>
            </a:endParaRPr>
          </a:p>
        </p:txBody>
      </p:sp>
      <p:sp>
        <p:nvSpPr>
          <p:cNvPr id="1048950" name="文本框 5"/>
          <p:cNvSpPr txBox="1"/>
          <p:nvPr/>
        </p:nvSpPr>
        <p:spPr>
          <a:xfrm>
            <a:off x="555625" y="1541145"/>
            <a:ext cx="3226435" cy="1031240"/>
          </a:xfrm>
          <a:prstGeom prst="rect">
            <a:avLst/>
          </a:prstGeom>
          <a:ln w="28575">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p>
            <a:pPr algn="ctr"/>
            <a:r>
              <a:rPr lang="zh-CN" altLang="en-US" sz="2800">
                <a:solidFill>
                  <a:srgbClr val="FF0000"/>
                </a:solidFill>
              </a:rPr>
              <a:t>居民服务、修理和其他服务业</a:t>
            </a:r>
            <a:endParaRPr lang="zh-CN" altLang="en-US" sz="2800">
              <a:solidFill>
                <a:srgbClr val="FF0000"/>
              </a:solidFill>
            </a:endParaRPr>
          </a:p>
        </p:txBody>
      </p:sp>
      <p:sp>
        <p:nvSpPr>
          <p:cNvPr id="1" name="矩形 0"/>
          <p:cNvSpPr/>
          <p:nvPr/>
        </p:nvSpPr>
        <p:spPr>
          <a:xfrm>
            <a:off x="4086860" y="1541145"/>
            <a:ext cx="7541260" cy="28378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889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机构类型</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内容占位符 1"/>
          <p:cNvPicPr>
            <a:picLocks noChangeAspect="1"/>
          </p:cNvPicPr>
          <p:nvPr>
            <p:ph idx="1"/>
          </p:nvPr>
        </p:nvPicPr>
        <p:blipFill>
          <a:blip r:embed="rId2"/>
          <a:srcRect l="17552" t="34247" r="38409" b="44330"/>
          <a:stretch>
            <a:fillRect/>
          </a:stretch>
        </p:blipFill>
        <p:spPr>
          <a:xfrm>
            <a:off x="-163830" y="834390"/>
            <a:ext cx="7410450" cy="2028190"/>
          </a:xfrm>
          <a:prstGeom prst="rect">
            <a:avLst/>
          </a:prstGeom>
        </p:spPr>
      </p:pic>
      <p:cxnSp>
        <p:nvCxnSpPr>
          <p:cNvPr id="3" name="直接连接符 2"/>
          <p:cNvCxnSpPr/>
          <p:nvPr/>
        </p:nvCxnSpPr>
        <p:spPr>
          <a:xfrm flipV="1">
            <a:off x="490220" y="2117090"/>
            <a:ext cx="1229360" cy="63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895465" y="571500"/>
            <a:ext cx="5296535" cy="2553335"/>
          </a:xfrm>
          <a:prstGeom prst="rect">
            <a:avLst/>
          </a:prstGeom>
          <a:noFill/>
        </p:spPr>
        <p:txBody>
          <a:bodyPr wrap="square" rtlCol="0" anchor="t">
            <a:spAutoFit/>
          </a:bodyPr>
          <a:p>
            <a:pPr marL="321945" indent="-285750" eaLnBrk="1" latinLnBrk="0" hangingPunct="1">
              <a:lnSpc>
                <a:spcPct val="150000"/>
              </a:lnSpc>
              <a:spcBef>
                <a:spcPts val="0"/>
              </a:spcBef>
              <a:spcAft>
                <a:spcPts val="0"/>
              </a:spcAft>
              <a:buFont typeface="Arial" panose="020B0604020202020204" pitchFamily="34" charset="0"/>
              <a:buChar char="•"/>
            </a:pPr>
            <a:r>
              <a:rPr lang="zh-CN" sz="1600" dirty="0">
                <a:solidFill>
                  <a:srgbClr val="000008"/>
                </a:solidFill>
                <a:latin typeface="仿宋_GB2312" panose="02010609030101010101" charset="-122"/>
                <a:ea typeface="仿宋_GB2312" panose="02010609030101010101" charset="-122"/>
              </a:rPr>
              <a:t>有证照的单位，根据营业执照、登记证书填写；</a:t>
            </a:r>
            <a:endParaRPr lang="zh-CN" sz="1600" dirty="0">
              <a:solidFill>
                <a:srgbClr val="000008"/>
              </a:solidFill>
              <a:latin typeface="仿宋_GB2312" panose="02010609030101010101" charset="-122"/>
              <a:ea typeface="仿宋_GB2312" panose="02010609030101010101" charset="-122"/>
            </a:endParaRPr>
          </a:p>
          <a:p>
            <a:pPr marL="321945" indent="-285750" eaLnBrk="1" latinLnBrk="0" hangingPunct="1">
              <a:lnSpc>
                <a:spcPct val="150000"/>
              </a:lnSpc>
              <a:spcBef>
                <a:spcPts val="0"/>
              </a:spcBef>
              <a:spcAft>
                <a:spcPts val="0"/>
              </a:spcAft>
              <a:buFont typeface="Arial" panose="020B0604020202020204" pitchFamily="34" charset="0"/>
              <a:buChar char="•"/>
            </a:pPr>
            <a:r>
              <a:rPr lang="zh-CN" sz="1600" dirty="0">
                <a:solidFill>
                  <a:srgbClr val="000008"/>
                </a:solidFill>
                <a:latin typeface="仿宋_GB2312" panose="02010609030101010101" charset="-122"/>
                <a:ea typeface="仿宋_GB2312" panose="02010609030101010101" charset="-122"/>
              </a:rPr>
              <a:t>无法出示证照的单位可以询问办理登记注册的行政主管部门；</a:t>
            </a:r>
            <a:endParaRPr lang="zh-CN" sz="1600" dirty="0">
              <a:solidFill>
                <a:srgbClr val="000008"/>
              </a:solidFill>
              <a:latin typeface="仿宋_GB2312" panose="02010609030101010101" charset="-122"/>
              <a:ea typeface="仿宋_GB2312" panose="02010609030101010101" charset="-122"/>
            </a:endParaRPr>
          </a:p>
          <a:p>
            <a:pPr marL="321945" indent="-285750" eaLnBrk="1" latinLnBrk="0" hangingPunct="1">
              <a:lnSpc>
                <a:spcPct val="150000"/>
              </a:lnSpc>
              <a:spcBef>
                <a:spcPts val="0"/>
              </a:spcBef>
              <a:spcAft>
                <a:spcPts val="0"/>
              </a:spcAft>
              <a:buFont typeface="Arial" panose="020B0604020202020204" pitchFamily="34" charset="0"/>
              <a:buChar char="•"/>
            </a:pPr>
            <a:r>
              <a:rPr lang="zh-CN" altLang="en-US" sz="1600" kern="100" dirty="0" smtClean="0">
                <a:latin typeface="仿宋_GB2312" panose="02010609030101010101" charset="-122"/>
                <a:ea typeface="仿宋_GB2312" panose="02010609030101010101" charset="-122"/>
                <a:cs typeface="黑体" panose="02010609060101010101" charset="-122"/>
                <a:sym typeface="Times New Roman" panose="02020603050405020304"/>
              </a:rPr>
              <a:t>区分“农民专业合作社”和“农村集体经济组织”</a:t>
            </a:r>
            <a:endParaRPr lang="en-US" altLang="zh-CN" sz="1600" kern="100" dirty="0" smtClean="0">
              <a:solidFill>
                <a:schemeClr val="tx1"/>
              </a:solidFill>
              <a:latin typeface="仿宋_GB2312" panose="02010609030101010101" charset="-122"/>
              <a:ea typeface="仿宋_GB2312" panose="02010609030101010101" charset="-122"/>
              <a:cs typeface="黑体" panose="02010609060101010101" charset="-122"/>
              <a:sym typeface="Times New Roman" panose="02020603050405020304"/>
            </a:endParaRPr>
          </a:p>
          <a:p>
            <a:pPr marL="36195" indent="0" algn="just" eaLnBrk="1" latinLnBrk="0" hangingPunct="1">
              <a:lnSpc>
                <a:spcPct val="150000"/>
              </a:lnSpc>
              <a:spcBef>
                <a:spcPts val="0"/>
              </a:spcBef>
              <a:spcAft>
                <a:spcPts val="0"/>
              </a:spcAft>
              <a:buNone/>
            </a:pPr>
            <a:r>
              <a:rPr lang="zh-CN" altLang="en-US" sz="1600" kern="100" dirty="0" smtClean="0">
                <a:latin typeface="仿宋_GB2312" panose="02010609030101010101" charset="-122"/>
                <a:ea typeface="仿宋_GB2312" panose="02010609030101010101" charset="-122"/>
                <a:cs typeface="黑体" panose="02010609060101010101" charset="-122"/>
                <a:sym typeface="Times New Roman" panose="02020603050405020304"/>
              </a:rPr>
              <a:t>   农民专业合作社：由市监部门登记注册</a:t>
            </a:r>
            <a:endParaRPr lang="en-US" altLang="zh-CN" sz="1600" kern="100" dirty="0" smtClean="0">
              <a:solidFill>
                <a:schemeClr val="tx1"/>
              </a:solidFill>
              <a:latin typeface="仿宋_GB2312" panose="02010609030101010101" charset="-122"/>
              <a:ea typeface="仿宋_GB2312" panose="02010609030101010101" charset="-122"/>
              <a:cs typeface="黑体" panose="02010609060101010101" charset="-122"/>
              <a:sym typeface="Times New Roman" panose="02020603050405020304"/>
            </a:endParaRPr>
          </a:p>
          <a:p>
            <a:pPr marL="36195" indent="0" algn="just" eaLnBrk="1" latinLnBrk="0" hangingPunct="1">
              <a:lnSpc>
                <a:spcPct val="150000"/>
              </a:lnSpc>
              <a:spcBef>
                <a:spcPts val="0"/>
              </a:spcBef>
              <a:spcAft>
                <a:spcPts val="0"/>
              </a:spcAft>
              <a:buNone/>
            </a:pPr>
            <a:r>
              <a:rPr lang="zh-CN" altLang="en-US" sz="1600" kern="100" dirty="0" smtClean="0">
                <a:latin typeface="仿宋_GB2312" panose="02010609030101010101" charset="-122"/>
                <a:ea typeface="仿宋_GB2312" panose="02010609030101010101" charset="-122"/>
                <a:cs typeface="黑体" panose="02010609060101010101" charset="-122"/>
                <a:sym typeface="Times New Roman" panose="02020603050405020304"/>
              </a:rPr>
              <a:t>   农村集体经济组织：由农业等部门发放证书</a:t>
            </a:r>
            <a:endParaRPr lang="zh-CN" altLang="en-US" sz="1600" kern="100" dirty="0" smtClean="0">
              <a:latin typeface="仿宋_GB2312" panose="02010609030101010101" charset="-122"/>
              <a:ea typeface="仿宋_GB2312" panose="02010609030101010101" charset="-122"/>
              <a:cs typeface="黑体" panose="02010609060101010101" charset="-122"/>
              <a:sym typeface="Times New Roman" panose="02020603050405020304"/>
            </a:endParaRPr>
          </a:p>
          <a:p>
            <a:pPr marL="0" indent="0" eaLnBrk="1" latinLnBrk="0" hangingPunct="1">
              <a:lnSpc>
                <a:spcPct val="100000"/>
              </a:lnSpc>
              <a:spcBef>
                <a:spcPts val="0"/>
              </a:spcBef>
              <a:spcAft>
                <a:spcPts val="0"/>
              </a:spcAft>
              <a:buNone/>
            </a:pPr>
            <a:endParaRPr lang="zh-CN" altLang="en-US" sz="1600" kern="100" dirty="0" smtClean="0">
              <a:latin typeface="仿宋_GB2312" panose="02010609030101010101" charset="-122"/>
              <a:ea typeface="仿宋_GB2312" panose="02010609030101010101" charset="-122"/>
              <a:cs typeface="黑体" panose="02010609060101010101" charset="-122"/>
              <a:sym typeface="Times New Roman" panose="02020603050405020304"/>
            </a:endParaRPr>
          </a:p>
        </p:txBody>
      </p:sp>
      <p:graphicFrame>
        <p:nvGraphicFramePr>
          <p:cNvPr id="7" name="表格 6"/>
          <p:cNvGraphicFramePr>
            <a:graphicFrameLocks noGrp="1"/>
          </p:cNvGraphicFramePr>
          <p:nvPr/>
        </p:nvGraphicFramePr>
        <p:xfrm>
          <a:off x="1099576" y="2975420"/>
          <a:ext cx="9700260" cy="3636010"/>
        </p:xfrm>
        <a:graphic>
          <a:graphicData uri="http://schemas.openxmlformats.org/drawingml/2006/table">
            <a:tbl>
              <a:tblPr>
                <a:tableStyleId>{793D81CF-94F2-401A-BA57-92F5A7B2D0C5}</a:tableStyleId>
              </a:tblPr>
              <a:tblGrid>
                <a:gridCol w="2114772"/>
                <a:gridCol w="7585760"/>
              </a:tblGrid>
              <a:tr h="213360">
                <a:tc>
                  <a:txBody>
                    <a:bodyPr/>
                    <a:p>
                      <a:pPr algn="ctr">
                        <a:lnSpc>
                          <a:spcPct val="100000"/>
                        </a:lnSpc>
                        <a:spcBef>
                          <a:spcPts val="500"/>
                        </a:spcBef>
                        <a:spcAft>
                          <a:spcPts val="500"/>
                        </a:spcAft>
                      </a:pPr>
                      <a:r>
                        <a:rPr lang="zh-CN" sz="1400" kern="100" dirty="0">
                          <a:effectLst/>
                          <a:latin typeface="仿宋_GB2312" panose="02010609030101010101" charset="-122"/>
                          <a:ea typeface="仿宋_GB2312" panose="02010609030101010101" charset="-122"/>
                        </a:rPr>
                        <a:t>机构类型</a:t>
                      </a:r>
                      <a:endParaRPr lang="zh-CN" sz="1400" kern="10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Bef>
                          <a:spcPts val="500"/>
                        </a:spcBef>
                        <a:spcAft>
                          <a:spcPts val="500"/>
                        </a:spcAft>
                      </a:pPr>
                      <a:r>
                        <a:rPr lang="zh-CN" sz="1400" kern="100" dirty="0">
                          <a:effectLst/>
                          <a:latin typeface="仿宋_GB2312" panose="02010609030101010101" charset="-122"/>
                          <a:ea typeface="仿宋_GB2312" panose="02010609030101010101" charset="-122"/>
                        </a:rPr>
                        <a:t>统一社会信用</a:t>
                      </a:r>
                      <a:r>
                        <a:rPr lang="zh-CN" sz="1400" kern="100" dirty="0" smtClean="0">
                          <a:effectLst/>
                          <a:latin typeface="仿宋_GB2312" panose="02010609030101010101" charset="-122"/>
                          <a:ea typeface="仿宋_GB2312" panose="02010609030101010101" charset="-122"/>
                        </a:rPr>
                        <a:t>代码</a:t>
                      </a:r>
                      <a:r>
                        <a:rPr lang="zh-CN" altLang="en-US" sz="1400" kern="100" dirty="0" smtClean="0">
                          <a:effectLst/>
                          <a:latin typeface="仿宋_GB2312" panose="02010609030101010101" charset="-122"/>
                          <a:ea typeface="仿宋_GB2312" panose="02010609030101010101" charset="-122"/>
                        </a:rPr>
                        <a:t>前两位</a:t>
                      </a:r>
                      <a:endParaRPr lang="zh-CN" altLang="en-US" sz="1400" kern="100" dirty="0" smtClean="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4890">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10 </a:t>
                      </a:r>
                      <a:r>
                        <a:rPr lang="zh-CN" sz="1400" kern="0" dirty="0">
                          <a:effectLst/>
                          <a:latin typeface="仿宋_GB2312" panose="02010609030101010101" charset="-122"/>
                          <a:ea typeface="仿宋_GB2312" panose="02010609030101010101" charset="-122"/>
                        </a:rPr>
                        <a:t>企业</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91</a:t>
                      </a:r>
                      <a:r>
                        <a:rPr lang="zh-CN" sz="1400" kern="0" dirty="0">
                          <a:effectLst/>
                          <a:latin typeface="仿宋_GB2312" panose="02010609030101010101" charset="-122"/>
                          <a:ea typeface="仿宋_GB2312" panose="02010609030101010101" charset="-122"/>
                        </a:rPr>
                        <a:t>”或“</a:t>
                      </a:r>
                      <a:r>
                        <a:rPr lang="en-US" sz="1400" kern="0" dirty="0">
                          <a:effectLst/>
                          <a:latin typeface="仿宋_GB2312" panose="02010609030101010101" charset="-122"/>
                          <a:ea typeface="仿宋_GB2312" panose="02010609030101010101" charset="-122"/>
                        </a:rPr>
                        <a:t>92</a:t>
                      </a:r>
                      <a:r>
                        <a:rPr lang="zh-CN" sz="1400" kern="0" dirty="0" smtClean="0">
                          <a:effectLst/>
                          <a:latin typeface="仿宋_GB2312" panose="02010609030101010101" charset="-122"/>
                          <a:ea typeface="仿宋_GB2312" panose="02010609030101010101" charset="-122"/>
                        </a:rPr>
                        <a:t>”</a:t>
                      </a:r>
                      <a:endParaRPr lang="zh-CN" sz="1400" kern="0" dirty="0" smtClean="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115">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20 </a:t>
                      </a:r>
                      <a:r>
                        <a:rPr lang="zh-CN" sz="1400" kern="0" dirty="0">
                          <a:effectLst/>
                          <a:latin typeface="仿宋_GB2312" panose="02010609030101010101" charset="-122"/>
                          <a:ea typeface="仿宋_GB2312" panose="02010609030101010101" charset="-122"/>
                        </a:rPr>
                        <a:t>事业单位</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12</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321">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30 </a:t>
                      </a:r>
                      <a:r>
                        <a:rPr lang="zh-CN" sz="1400" kern="0" dirty="0">
                          <a:effectLst/>
                          <a:latin typeface="仿宋_GB2312" panose="02010609030101010101" charset="-122"/>
                          <a:ea typeface="仿宋_GB2312" panose="02010609030101010101" charset="-122"/>
                        </a:rPr>
                        <a:t>机关</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11</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321">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40 </a:t>
                      </a:r>
                      <a:r>
                        <a:rPr lang="zh-CN" sz="1400" kern="0" dirty="0">
                          <a:effectLst/>
                          <a:latin typeface="仿宋_GB2312" panose="02010609030101010101" charset="-122"/>
                          <a:ea typeface="仿宋_GB2312" panose="02010609030101010101" charset="-122"/>
                        </a:rPr>
                        <a:t>社会团体</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13</a:t>
                      </a:r>
                      <a:r>
                        <a:rPr lang="zh-CN" sz="1400" kern="0" dirty="0">
                          <a:effectLst/>
                          <a:latin typeface="仿宋_GB2312" panose="02010609030101010101" charset="-122"/>
                          <a:ea typeface="仿宋_GB2312" panose="02010609030101010101" charset="-122"/>
                        </a:rPr>
                        <a:t>”（编制部门管理</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51</a:t>
                      </a:r>
                      <a:r>
                        <a:rPr lang="zh-CN" sz="1400" kern="0" dirty="0">
                          <a:effectLst/>
                          <a:latin typeface="仿宋_GB2312" panose="02010609030101010101" charset="-122"/>
                          <a:ea typeface="仿宋_GB2312" panose="02010609030101010101" charset="-122"/>
                        </a:rPr>
                        <a:t>”（民政部门管理）</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750">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51 </a:t>
                      </a:r>
                      <a:r>
                        <a:rPr lang="zh-CN" sz="1400" kern="0" dirty="0">
                          <a:effectLst/>
                          <a:latin typeface="仿宋_GB2312" panose="02010609030101010101" charset="-122"/>
                          <a:ea typeface="仿宋_GB2312" panose="02010609030101010101" charset="-122"/>
                        </a:rPr>
                        <a:t>民办非企业</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52</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4890">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52 </a:t>
                      </a:r>
                      <a:r>
                        <a:rPr lang="zh-CN" sz="1400" kern="0" dirty="0">
                          <a:effectLst/>
                          <a:latin typeface="仿宋_GB2312" panose="02010609030101010101" charset="-122"/>
                          <a:ea typeface="仿宋_GB2312" panose="02010609030101010101" charset="-122"/>
                        </a:rPr>
                        <a:t>基金会</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53</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4890">
                <a:tc>
                  <a:txBody>
                    <a:bodyPr/>
                    <a:p>
                      <a:pPr algn="ctr">
                        <a:lnSpc>
                          <a:spcPct val="100000"/>
                        </a:lnSpc>
                        <a:spcAft>
                          <a:spcPts val="0"/>
                        </a:spcAft>
                      </a:pPr>
                      <a:r>
                        <a:rPr lang="en-US" sz="1400" kern="0">
                          <a:effectLst/>
                          <a:latin typeface="仿宋_GB2312" panose="02010609030101010101" charset="-122"/>
                          <a:ea typeface="仿宋_GB2312" panose="02010609030101010101" charset="-122"/>
                        </a:rPr>
                        <a:t>53 </a:t>
                      </a:r>
                      <a:r>
                        <a:rPr lang="zh-CN" sz="1400" kern="0">
                          <a:effectLst/>
                          <a:latin typeface="仿宋_GB2312" panose="02010609030101010101" charset="-122"/>
                          <a:ea typeface="仿宋_GB2312" panose="02010609030101010101" charset="-122"/>
                        </a:rPr>
                        <a:t>居委会</a:t>
                      </a:r>
                      <a:endParaRPr lang="zh-CN" sz="1400" kern="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55</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321">
                <a:tc>
                  <a:txBody>
                    <a:bodyPr/>
                    <a:p>
                      <a:pPr algn="ctr">
                        <a:lnSpc>
                          <a:spcPct val="100000"/>
                        </a:lnSpc>
                        <a:spcAft>
                          <a:spcPts val="0"/>
                        </a:spcAft>
                      </a:pPr>
                      <a:r>
                        <a:rPr lang="en-US" sz="1400" kern="0">
                          <a:effectLst/>
                          <a:latin typeface="仿宋_GB2312" panose="02010609030101010101" charset="-122"/>
                          <a:ea typeface="仿宋_GB2312" panose="02010609030101010101" charset="-122"/>
                        </a:rPr>
                        <a:t>54 </a:t>
                      </a:r>
                      <a:r>
                        <a:rPr lang="zh-CN" sz="1400" kern="0">
                          <a:effectLst/>
                          <a:latin typeface="仿宋_GB2312" panose="02010609030101010101" charset="-122"/>
                          <a:ea typeface="仿宋_GB2312" panose="02010609030101010101" charset="-122"/>
                        </a:rPr>
                        <a:t>村委会</a:t>
                      </a:r>
                      <a:endParaRPr lang="zh-CN" sz="1400" kern="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54</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321">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55 </a:t>
                      </a:r>
                      <a:r>
                        <a:rPr lang="zh-CN" sz="1400" kern="0" dirty="0">
                          <a:effectLst/>
                          <a:latin typeface="仿宋_GB2312" panose="02010609030101010101" charset="-122"/>
                          <a:ea typeface="仿宋_GB2312" panose="02010609030101010101" charset="-122"/>
                        </a:rPr>
                        <a:t>农民专业合作社</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93</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85321">
                <a:tc>
                  <a:txBody>
                    <a:bodyPr/>
                    <a:p>
                      <a:pPr algn="ctr">
                        <a:lnSpc>
                          <a:spcPct val="100000"/>
                        </a:lnSpc>
                        <a:spcAft>
                          <a:spcPts val="0"/>
                        </a:spcAft>
                      </a:pPr>
                      <a:r>
                        <a:rPr lang="en-US" sz="1400" kern="0" dirty="0">
                          <a:effectLst/>
                          <a:latin typeface="仿宋_GB2312" panose="02010609030101010101" charset="-122"/>
                          <a:ea typeface="仿宋_GB2312" panose="02010609030101010101" charset="-122"/>
                        </a:rPr>
                        <a:t>56 </a:t>
                      </a:r>
                      <a:r>
                        <a:rPr lang="zh-CN" sz="1400" kern="0" dirty="0">
                          <a:effectLst/>
                          <a:latin typeface="仿宋_GB2312" panose="02010609030101010101" charset="-122"/>
                          <a:ea typeface="仿宋_GB2312" panose="02010609030101010101" charset="-122"/>
                        </a:rPr>
                        <a:t>农村集体经济组织</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N2</a:t>
                      </a:r>
                      <a:r>
                        <a:rPr lang="zh-CN" sz="1400" kern="0" dirty="0">
                          <a:effectLst/>
                          <a:latin typeface="仿宋_GB2312" panose="02010609030101010101" charset="-122"/>
                          <a:ea typeface="仿宋_GB2312" panose="02010609030101010101" charset="-122"/>
                        </a:rPr>
                        <a:t>”</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570642">
                <a:tc>
                  <a:txBody>
                    <a:bodyPr/>
                    <a:p>
                      <a:pPr algn="ctr">
                        <a:lnSpc>
                          <a:spcPct val="100000"/>
                        </a:lnSpc>
                        <a:spcAft>
                          <a:spcPts val="0"/>
                        </a:spcAft>
                      </a:pPr>
                      <a:r>
                        <a:rPr lang="en-US" sz="1400" kern="0">
                          <a:effectLst/>
                          <a:latin typeface="仿宋_GB2312" panose="02010609030101010101" charset="-122"/>
                          <a:ea typeface="仿宋_GB2312" panose="02010609030101010101" charset="-122"/>
                        </a:rPr>
                        <a:t>90 </a:t>
                      </a:r>
                      <a:r>
                        <a:rPr lang="zh-CN" sz="1400" kern="0">
                          <a:effectLst/>
                          <a:latin typeface="仿宋_GB2312" panose="02010609030101010101" charset="-122"/>
                          <a:ea typeface="仿宋_GB2312" panose="02010609030101010101" charset="-122"/>
                        </a:rPr>
                        <a:t>其他组织机构</a:t>
                      </a:r>
                      <a:endParaRPr lang="zh-CN" sz="1400" kern="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71</a:t>
                      </a:r>
                      <a:r>
                        <a:rPr lang="zh-CN" sz="1400" kern="0" dirty="0">
                          <a:effectLst/>
                          <a:latin typeface="仿宋_GB2312" panose="02010609030101010101" charset="-122"/>
                          <a:ea typeface="仿宋_GB2312" panose="02010609030101010101" charset="-122"/>
                        </a:rPr>
                        <a:t>”（宗教活动场所</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72</a:t>
                      </a:r>
                      <a:r>
                        <a:rPr lang="zh-CN" sz="1400" kern="0" dirty="0">
                          <a:effectLst/>
                          <a:latin typeface="仿宋_GB2312" panose="02010609030101010101" charset="-122"/>
                          <a:ea typeface="仿宋_GB2312" panose="02010609030101010101" charset="-122"/>
                        </a:rPr>
                        <a:t>”（宗教院校</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31</a:t>
                      </a:r>
                      <a:r>
                        <a:rPr lang="zh-CN" sz="1400" kern="0" dirty="0">
                          <a:effectLst/>
                          <a:latin typeface="仿宋_GB2312" panose="02010609030101010101" charset="-122"/>
                          <a:ea typeface="仿宋_GB2312" panose="02010609030101010101" charset="-122"/>
                        </a:rPr>
                        <a:t>”（律师执业机构</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32</a:t>
                      </a:r>
                      <a:r>
                        <a:rPr lang="zh-CN" sz="1400" kern="0" dirty="0">
                          <a:effectLst/>
                          <a:latin typeface="仿宋_GB2312" panose="02010609030101010101" charset="-122"/>
                          <a:ea typeface="仿宋_GB2312" panose="02010609030101010101" charset="-122"/>
                        </a:rPr>
                        <a:t>”（公证处</a:t>
                      </a:r>
                      <a:r>
                        <a:rPr lang="zh-CN" sz="1400" kern="0" dirty="0" smtClean="0">
                          <a:effectLst/>
                          <a:latin typeface="仿宋_GB2312" panose="02010609030101010101" charset="-122"/>
                          <a:ea typeface="仿宋_GB2312" panose="02010609030101010101" charset="-122"/>
                        </a:rPr>
                        <a:t>）</a:t>
                      </a:r>
                      <a:endParaRPr lang="en-US" altLang="zh-CN" sz="1400" kern="0" dirty="0" smtClean="0">
                        <a:effectLst/>
                        <a:latin typeface="仿宋_GB2312" panose="02010609030101010101" charset="-122"/>
                        <a:ea typeface="仿宋_GB2312" panose="02010609030101010101" charset="-122"/>
                      </a:endParaRPr>
                    </a:p>
                    <a:p>
                      <a:pPr algn="ctr">
                        <a:lnSpc>
                          <a:spcPct val="100000"/>
                        </a:lnSpc>
                        <a:spcAft>
                          <a:spcPts val="0"/>
                        </a:spcAft>
                      </a:pP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33</a:t>
                      </a:r>
                      <a:r>
                        <a:rPr lang="zh-CN" sz="1400" kern="0" dirty="0">
                          <a:effectLst/>
                          <a:latin typeface="仿宋_GB2312" panose="02010609030101010101" charset="-122"/>
                          <a:ea typeface="仿宋_GB2312" panose="02010609030101010101" charset="-122"/>
                        </a:rPr>
                        <a:t>”（基层法律服务所</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34</a:t>
                      </a:r>
                      <a:r>
                        <a:rPr lang="zh-CN" sz="1400" kern="0" dirty="0">
                          <a:effectLst/>
                          <a:latin typeface="仿宋_GB2312" panose="02010609030101010101" charset="-122"/>
                          <a:ea typeface="仿宋_GB2312" panose="02010609030101010101" charset="-122"/>
                        </a:rPr>
                        <a:t>”（司法鉴定机构</a:t>
                      </a:r>
                      <a:r>
                        <a:rPr lang="zh-CN" sz="1400" kern="0" dirty="0" smtClean="0">
                          <a:effectLst/>
                          <a:latin typeface="仿宋_GB2312" panose="02010609030101010101" charset="-122"/>
                          <a:ea typeface="仿宋_GB2312" panose="02010609030101010101" charset="-122"/>
                        </a:rPr>
                        <a:t>）“</a:t>
                      </a:r>
                      <a:r>
                        <a:rPr lang="en-US" sz="1400" kern="0" dirty="0">
                          <a:effectLst/>
                          <a:latin typeface="仿宋_GB2312" panose="02010609030101010101" charset="-122"/>
                          <a:ea typeface="仿宋_GB2312" panose="02010609030101010101" charset="-122"/>
                        </a:rPr>
                        <a:t>35</a:t>
                      </a:r>
                      <a:r>
                        <a:rPr lang="zh-CN" sz="1400" kern="0" dirty="0">
                          <a:effectLst/>
                          <a:latin typeface="仿宋_GB2312" panose="02010609030101010101" charset="-122"/>
                          <a:ea typeface="仿宋_GB2312" panose="02010609030101010101" charset="-122"/>
                        </a:rPr>
                        <a:t>”（仲裁委员会</a:t>
                      </a:r>
                      <a:r>
                        <a:rPr lang="zh-CN" sz="1400" kern="0" dirty="0" smtClean="0">
                          <a:effectLst/>
                          <a:latin typeface="仿宋_GB2312" panose="02010609030101010101" charset="-122"/>
                          <a:ea typeface="仿宋_GB2312" panose="02010609030101010101" charset="-122"/>
                        </a:rPr>
                        <a:t>）</a:t>
                      </a:r>
                      <a:r>
                        <a:rPr lang="zh-CN" altLang="en-US" sz="1400" kern="0" dirty="0" smtClean="0">
                          <a:effectLst/>
                          <a:latin typeface="仿宋_GB2312" panose="02010609030101010101" charset="-122"/>
                          <a:ea typeface="仿宋_GB2312" panose="02010609030101010101" charset="-122"/>
                        </a:rPr>
                        <a:t>，</a:t>
                      </a:r>
                      <a:r>
                        <a:rPr lang="zh-CN" sz="1400" kern="0" dirty="0" smtClean="0">
                          <a:effectLst/>
                          <a:latin typeface="仿宋_GB2312" panose="02010609030101010101" charset="-122"/>
                          <a:ea typeface="仿宋_GB2312" panose="02010609030101010101" charset="-122"/>
                        </a:rPr>
                        <a:t>其他</a:t>
                      </a:r>
                      <a:r>
                        <a:rPr lang="zh-CN" sz="1400" kern="0" dirty="0">
                          <a:effectLst/>
                          <a:latin typeface="仿宋_GB2312" panose="02010609030101010101" charset="-122"/>
                          <a:ea typeface="仿宋_GB2312" panose="02010609030101010101" charset="-122"/>
                        </a:rPr>
                        <a:t>情况</a:t>
                      </a:r>
                      <a:endParaRPr lang="zh-CN" sz="1400" kern="0" dirty="0">
                        <a:effectLst/>
                        <a:latin typeface="仿宋_GB2312" panose="02010609030101010101" charset="-122"/>
                        <a:ea typeface="仿宋_GB2312" panose="02010609030101010101" charset="-122"/>
                      </a:endParaRPr>
                    </a:p>
                  </a:txBody>
                  <a:tcPr marL="36000" marR="360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 name="直接连接符 1"/>
          <p:cNvCxnSpPr/>
          <p:nvPr/>
        </p:nvCxnSpPr>
        <p:spPr>
          <a:xfrm>
            <a:off x="0" y="660718"/>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调查范围</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3" name="圆角矩形 2"/>
          <p:cNvSpPr/>
          <p:nvPr/>
        </p:nvSpPr>
        <p:spPr>
          <a:xfrm>
            <a:off x="636905" y="2079625"/>
            <a:ext cx="6353810" cy="329692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82650" y="2089150"/>
            <a:ext cx="6108065" cy="3743960"/>
          </a:xfrm>
          <a:prstGeom prst="rect">
            <a:avLst/>
          </a:prstGeom>
        </p:spPr>
        <p:txBody>
          <a:bodyPr wrap="square">
            <a:spAutoFit/>
          </a:bodyPr>
          <a:lstStyle/>
          <a:p>
            <a:pPr indent="0" algn="just" eaLnBrk="1" latinLnBrk="0" hangingPunct="1">
              <a:lnSpc>
                <a:spcPct val="120000"/>
              </a:lnSpc>
              <a:spcAft>
                <a:spcPts val="0"/>
              </a:spcAft>
            </a:pPr>
            <a:r>
              <a:rPr sz="2200" kern="100" dirty="0">
                <a:solidFill>
                  <a:srgbClr val="000000"/>
                </a:solidFill>
                <a:latin typeface="+mn-ea"/>
                <a:ea typeface="+mn-ea"/>
                <a:cs typeface="+mn-ea"/>
              </a:rPr>
              <a:t>纳入</a:t>
            </a:r>
            <a:r>
              <a:rPr sz="2200" kern="100" dirty="0">
                <a:solidFill>
                  <a:srgbClr val="FF0000"/>
                </a:solidFill>
                <a:latin typeface="+mn-ea"/>
                <a:ea typeface="+mn-ea"/>
                <a:cs typeface="+mn-ea"/>
              </a:rPr>
              <a:t>202</a:t>
            </a:r>
            <a:r>
              <a:rPr lang="en-US" sz="2200" kern="100" dirty="0">
                <a:solidFill>
                  <a:srgbClr val="FF0000"/>
                </a:solidFill>
                <a:latin typeface="+mn-ea"/>
                <a:ea typeface="+mn-ea"/>
                <a:cs typeface="+mn-ea"/>
              </a:rPr>
              <a:t>4</a:t>
            </a:r>
            <a:r>
              <a:rPr sz="2200" kern="100" dirty="0">
                <a:solidFill>
                  <a:srgbClr val="FF0000"/>
                </a:solidFill>
                <a:latin typeface="+mn-ea"/>
                <a:ea typeface="+mn-ea"/>
                <a:cs typeface="+mn-ea"/>
              </a:rPr>
              <a:t>年年度</a:t>
            </a:r>
            <a:r>
              <a:rPr sz="2200" kern="100" dirty="0">
                <a:solidFill>
                  <a:srgbClr val="000000"/>
                </a:solidFill>
                <a:latin typeface="+mn-ea"/>
                <a:ea typeface="+mn-ea"/>
                <a:cs typeface="+mn-ea"/>
              </a:rPr>
              <a:t>调查单位库</a:t>
            </a:r>
            <a:r>
              <a:rPr lang="zh-CN" sz="2200" kern="100" dirty="0">
                <a:solidFill>
                  <a:srgbClr val="000000"/>
                </a:solidFill>
                <a:latin typeface="+mn-ea"/>
                <a:ea typeface="+mn-ea"/>
                <a:cs typeface="+mn-ea"/>
              </a:rPr>
              <a:t>的：</a:t>
            </a:r>
            <a:endPar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规模以上工业</a:t>
            </a:r>
            <a:r>
              <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和工业个体经营户</a:t>
            </a:r>
            <a:endPar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a:t>
            </a:r>
            <a:r>
              <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总承包、专业承包</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资质的建筑业</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限额以上批发和零售业</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限额以上住宿和餐饮业</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lang="zh-CN"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有开发经营活动的</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房地产开发经营业</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规模以上服务业法人单位</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其他有5000万元及以上在建项目的法人单位</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0" algn="just" eaLnBrk="1" latinLnBrk="0" hangingPunct="1">
              <a:lnSpc>
                <a:spcPct val="120000"/>
              </a:lnSpc>
              <a:spcAft>
                <a:spcPts val="0"/>
              </a:spcAft>
            </a:pPr>
            <a:r>
              <a:rPr sz="2200" kern="100" dirty="0">
                <a:solidFill>
                  <a:srgbClr val="000000"/>
                </a:solidFill>
                <a:latin typeface="东文宋体" charset="0"/>
                <a:ea typeface="东文宋体" charset="0"/>
                <a:cs typeface="Times New Roman" panose="02020603050405020304" pitchFamily="18" charset="0"/>
                <a:sym typeface="+mn-ea"/>
              </a:rPr>
              <a:t>▲</a:t>
            </a:r>
            <a:r>
              <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规模以上金融业法人单位</a:t>
            </a:r>
            <a:endParaRPr sz="2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6" name="矩形 5"/>
          <p:cNvSpPr/>
          <p:nvPr/>
        </p:nvSpPr>
        <p:spPr>
          <a:xfrm>
            <a:off x="636905" y="1258570"/>
            <a:ext cx="5264785" cy="645160"/>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dirty="0">
                <a:cs typeface="Times New Roman" panose="02020603050405020304" pitchFamily="18" charset="0"/>
                <a:sym typeface="+mn-ea"/>
              </a:rPr>
              <a:t>一套表调查单位基本情况</a:t>
            </a:r>
            <a:r>
              <a:rPr lang="en-US" altLang="zh-CN" sz="2400" dirty="0">
                <a:solidFill>
                  <a:srgbClr val="000000"/>
                </a:solidFill>
                <a:latin typeface="黑体" panose="02010609060101010101" charset="-122"/>
                <a:ea typeface="黑体" panose="02010609060101010101" charset="-122"/>
                <a:cs typeface="Times New Roman" panose="02020603050405020304" pitchFamily="18" charset="0"/>
              </a:rPr>
              <a:t>101-1</a:t>
            </a:r>
            <a:r>
              <a:rPr lang="zh-CN" altLang="en-US" sz="2400" dirty="0">
                <a:solidFill>
                  <a:srgbClr val="000000"/>
                </a:solidFill>
                <a:latin typeface="黑体" panose="02010609060101010101" charset="-122"/>
                <a:ea typeface="黑体" panose="02010609060101010101" charset="-122"/>
                <a:cs typeface="Times New Roman" panose="02020603050405020304" pitchFamily="18" charset="0"/>
              </a:rPr>
              <a:t>表</a:t>
            </a:r>
            <a:endParaRPr lang="zh-CN" altLang="en-US" sz="2400" dirty="0">
              <a:solidFill>
                <a:srgbClr val="000000"/>
              </a:solidFill>
              <a:latin typeface="黑体" panose="02010609060101010101" charset="-122"/>
              <a:ea typeface="黑体" panose="02010609060101010101" charset="-122"/>
              <a:cs typeface="Times New Roman" panose="02020603050405020304" pitchFamily="18" charset="0"/>
            </a:endParaRPr>
          </a:p>
        </p:txBody>
      </p:sp>
      <p:sp>
        <p:nvSpPr>
          <p:cNvPr id="9" name="矩形 8"/>
          <p:cNvSpPr/>
          <p:nvPr/>
        </p:nvSpPr>
        <p:spPr>
          <a:xfrm>
            <a:off x="6187440" y="5975350"/>
            <a:ext cx="2559685" cy="398780"/>
          </a:xfrm>
          <a:prstGeom prst="rect">
            <a:avLst/>
          </a:prstGeom>
        </p:spPr>
        <p:txBody>
          <a:bodyPr wrap="square">
            <a:spAutoFit/>
          </a:bodyPr>
          <a:lstStyle/>
          <a:p>
            <a:r>
              <a:rPr lang="zh-CN" altLang="en-US" sz="2000" dirty="0">
                <a:solidFill>
                  <a:srgbClr val="C55A11"/>
                </a:solidFill>
                <a:latin typeface="黑体" panose="02010609060101010101" charset="-122"/>
                <a:ea typeface="黑体" panose="02010609060101010101" charset="-122"/>
              </a:rPr>
              <a:t>有下属产业活动单位</a:t>
            </a:r>
            <a:endParaRPr lang="en-US" altLang="zh-CN" sz="2000" dirty="0">
              <a:solidFill>
                <a:srgbClr val="C55A11"/>
              </a:solidFill>
              <a:latin typeface="黑体" panose="02010609060101010101" charset="-122"/>
              <a:ea typeface="黑体" panose="02010609060101010101" charset="-122"/>
            </a:endParaRPr>
          </a:p>
        </p:txBody>
      </p:sp>
      <p:sp>
        <p:nvSpPr>
          <p:cNvPr id="11" name="矩形 10"/>
          <p:cNvSpPr/>
          <p:nvPr/>
        </p:nvSpPr>
        <p:spPr>
          <a:xfrm>
            <a:off x="5996940" y="1532255"/>
            <a:ext cx="5911850" cy="460375"/>
          </a:xfrm>
          <a:prstGeom prst="rect">
            <a:avLst/>
          </a:prstGeom>
        </p:spPr>
        <p:txBody>
          <a:bodyPr wrap="square">
            <a:spAutoFit/>
          </a:bodyPr>
          <a:lstStyle/>
          <a:p>
            <a:pPr marL="342900" indent="-342900">
              <a:buFont typeface="Wingdings" panose="05000000000000000000" pitchFamily="2" charset="2"/>
              <a:buChar char="u"/>
            </a:pPr>
            <a:r>
              <a:rPr lang="zh-CN" sz="2400" dirty="0">
                <a:solidFill>
                  <a:srgbClr val="000000"/>
                </a:solidFill>
                <a:latin typeface="黑体" panose="02010609060101010101" charset="-122"/>
                <a:ea typeface="黑体" panose="02010609060101010101" charset="-122"/>
                <a:cs typeface="Times New Roman" panose="02020603050405020304" pitchFamily="18" charset="0"/>
              </a:rPr>
              <a:t>企业组织结构调查表</a:t>
            </a:r>
            <a:r>
              <a:rPr lang="en-US" altLang="zh-CN" sz="2400" dirty="0">
                <a:solidFill>
                  <a:srgbClr val="000000"/>
                </a:solidFill>
                <a:latin typeface="黑体" panose="02010609060101010101" charset="-122"/>
                <a:ea typeface="黑体" panose="02010609060101010101" charset="-122"/>
                <a:cs typeface="Times New Roman" panose="02020603050405020304" pitchFamily="18" charset="0"/>
              </a:rPr>
              <a:t>108</a:t>
            </a:r>
            <a:r>
              <a:rPr lang="zh-CN" altLang="en-US" sz="2400" dirty="0">
                <a:solidFill>
                  <a:srgbClr val="000000"/>
                </a:solidFill>
                <a:latin typeface="黑体" panose="02010609060101010101" charset="-122"/>
                <a:ea typeface="黑体" panose="02010609060101010101" charset="-122"/>
                <a:cs typeface="Times New Roman" panose="02020603050405020304" pitchFamily="18" charset="0"/>
              </a:rPr>
              <a:t>表</a:t>
            </a:r>
            <a:endParaRPr lang="zh-CN" altLang="en-US" sz="2400" dirty="0">
              <a:solidFill>
                <a:srgbClr val="000000"/>
              </a:solidFill>
              <a:latin typeface="黑体" panose="02010609060101010101" charset="-122"/>
              <a:ea typeface="黑体" panose="02010609060101010101" charset="-122"/>
              <a:cs typeface="Times New Roman" panose="02020603050405020304" pitchFamily="18" charset="0"/>
            </a:endParaRPr>
          </a:p>
        </p:txBody>
      </p:sp>
      <p:sp>
        <p:nvSpPr>
          <p:cNvPr id="14" name="圆角矩形 13"/>
          <p:cNvSpPr/>
          <p:nvPr/>
        </p:nvSpPr>
        <p:spPr>
          <a:xfrm>
            <a:off x="7491095" y="2158365"/>
            <a:ext cx="3684905" cy="314007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662545" y="2538095"/>
            <a:ext cx="3342005" cy="2379980"/>
          </a:xfrm>
          <a:prstGeom prst="rect">
            <a:avLst/>
          </a:prstGeom>
          <a:noFill/>
        </p:spPr>
        <p:txBody>
          <a:bodyPr wrap="square" rtlCol="0" anchor="t">
            <a:spAutoFit/>
          </a:bodyPr>
          <a:lstStyle/>
          <a:p>
            <a:pPr algn="just" eaLnBrk="1" latinLnBrk="0" hangingPunct="1">
              <a:lnSpc>
                <a:spcPct val="120000"/>
              </a:lnSpc>
            </a:pPr>
            <a:r>
              <a:rPr lang="en-US" sz="2200" b="1" kern="100">
                <a:solidFill>
                  <a:schemeClr val="tx1"/>
                </a:solidFill>
                <a:uFillTx/>
                <a:latin typeface="楷体" panose="02010609060101010101" pitchFamily="49" charset="-122"/>
                <a:ea typeface="楷体" panose="02010609060101010101" pitchFamily="49" charset="-122"/>
                <a:cs typeface="楷体" panose="02010609060101010101" pitchFamily="49" charset="-122"/>
                <a:sym typeface="FZHei-B01S"/>
              </a:rPr>
              <a:t>101-1</a:t>
            </a:r>
            <a:r>
              <a:rPr sz="2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表212栏</a:t>
            </a:r>
            <a:r>
              <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“本法人（视同法人）单位是否有下属产业活动单位（分支机构、派出机构、分公司、分部、分厂、分店等）”</a:t>
            </a:r>
            <a:endPar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endParaRPr>
          </a:p>
          <a:p>
            <a:pPr algn="just" eaLnBrk="1" latinLnBrk="0" hangingPunct="1">
              <a:lnSpc>
                <a:spcPct val="120000"/>
              </a:lnSpc>
            </a:pPr>
            <a:r>
              <a:rPr sz="2200" b="1"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选“1.是”</a:t>
            </a:r>
            <a:r>
              <a:rPr sz="20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FZHei-B01S"/>
              </a:rPr>
              <a:t>的法人单位</a:t>
            </a:r>
            <a:endParaRPr lang="zh-CN" altLang="en-US" sz="2000" kern="100" dirty="0">
              <a:solidFill>
                <a:srgbClr val="000000"/>
              </a:solidFill>
              <a:uFillTx/>
              <a:latin typeface="楷体" panose="02010609060101010101" pitchFamily="49" charset="-122"/>
              <a:ea typeface="楷体" panose="02010609060101010101" pitchFamily="49" charset="-122"/>
              <a:cs typeface="Times New Roman" panose="02020603050405020304" pitchFamily="18" charset="0"/>
              <a:sym typeface="FZHei-B01S"/>
            </a:endParaRPr>
          </a:p>
        </p:txBody>
      </p:sp>
      <p:sp>
        <p:nvSpPr>
          <p:cNvPr id="4" name="下弧形箭头 3"/>
          <p:cNvSpPr/>
          <p:nvPr/>
        </p:nvSpPr>
        <p:spPr>
          <a:xfrm>
            <a:off x="5549900" y="5376545"/>
            <a:ext cx="3336290" cy="47879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2"/>
          <a:stretch>
            <a:fillRect/>
          </a:stretch>
        </p:blipFill>
        <p:spPr>
          <a:xfrm>
            <a:off x="5901690" y="1067435"/>
            <a:ext cx="6348095" cy="40386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登记注册统计类别</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grpSp>
        <p:nvGrpSpPr>
          <p:cNvPr id="7" name="组合 6"/>
          <p:cNvGrpSpPr/>
          <p:nvPr/>
        </p:nvGrpSpPr>
        <p:grpSpPr>
          <a:xfrm>
            <a:off x="267970" y="1230630"/>
            <a:ext cx="7226935" cy="1979930"/>
            <a:chOff x="688" y="2597"/>
            <a:chExt cx="11381" cy="3118"/>
          </a:xfrm>
        </p:grpSpPr>
        <p:pic>
          <p:nvPicPr>
            <p:cNvPr id="5" name="内容占位符 3"/>
            <p:cNvPicPr>
              <a:picLocks noChangeAspect="1"/>
            </p:cNvPicPr>
            <p:nvPr/>
          </p:nvPicPr>
          <p:blipFill>
            <a:blip r:embed="rId2"/>
            <a:srcRect l="16369" t="25087" r="37813" b="52601"/>
            <a:stretch>
              <a:fillRect/>
            </a:stretch>
          </p:blipFill>
          <p:spPr>
            <a:xfrm>
              <a:off x="688" y="2597"/>
              <a:ext cx="11381" cy="3118"/>
            </a:xfrm>
            <a:prstGeom prst="rect">
              <a:avLst/>
            </a:prstGeom>
            <a:noFill/>
            <a:ln w="9525">
              <a:noFill/>
              <a:miter lim="800000"/>
              <a:headEnd/>
              <a:tailEnd/>
            </a:ln>
          </p:spPr>
        </p:pic>
        <p:cxnSp>
          <p:nvCxnSpPr>
            <p:cNvPr id="6" name="直接连接符 5"/>
            <p:cNvCxnSpPr/>
            <p:nvPr/>
          </p:nvCxnSpPr>
          <p:spPr>
            <a:xfrm>
              <a:off x="1841" y="3222"/>
              <a:ext cx="2980" cy="11"/>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01980" y="3699510"/>
            <a:ext cx="10820400" cy="2861310"/>
          </a:xfrm>
          <a:prstGeom prst="rect">
            <a:avLst/>
          </a:prstGeom>
          <a:noFill/>
        </p:spPr>
        <p:txBody>
          <a:bodyPr wrap="square" rtlCol="0" anchor="t">
            <a:spAutoFit/>
          </a:bodyPr>
          <a:p>
            <a:pPr marL="342900" indent="-342900" eaLnBrk="0" hangingPunct="0">
              <a:lnSpc>
                <a:spcPct val="150000"/>
              </a:lnSpc>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企业单位：依据《关于市场主体统计分类的划分规定》填写，参照《营业执照》中的“</a:t>
            </a:r>
            <a:r>
              <a:rPr lang="zh-CN" altLang="en-US" sz="2000" dirty="0">
                <a:solidFill>
                  <a:srgbClr val="FF0000"/>
                </a:solidFill>
                <a:latin typeface="仿宋_GB2312" panose="02010609030101010101" charset="-122"/>
                <a:ea typeface="仿宋_GB2312" panose="02010609030101010101" charset="-122"/>
                <a:cs typeface="华文新魏" panose="02010800040101010101" charset="-122"/>
                <a:sym typeface="+mn-ea"/>
              </a:rPr>
              <a:t>类型</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a:t>
            </a:r>
            <a:r>
              <a:rPr lang="zh-CN" altLang="en-US" sz="2000" dirty="0">
                <a:solidFill>
                  <a:srgbClr val="FF0000"/>
                </a:solidFill>
                <a:latin typeface="仿宋_GB2312" panose="02010609030101010101" charset="-122"/>
                <a:ea typeface="仿宋_GB2312" panose="02010609030101010101" charset="-122"/>
                <a:cs typeface="华文新魏" panose="02010800040101010101" charset="-122"/>
                <a:sym typeface="+mn-ea"/>
              </a:rPr>
              <a:t>公司类型</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a:t>
            </a:r>
            <a:r>
              <a:rPr lang="zh-CN" altLang="en-US" sz="2000" dirty="0">
                <a:solidFill>
                  <a:srgbClr val="FF0000"/>
                </a:solidFill>
                <a:latin typeface="仿宋_GB2312" panose="02010609030101010101" charset="-122"/>
                <a:ea typeface="仿宋_GB2312" panose="02010609030101010101" charset="-122"/>
                <a:cs typeface="华文新魏" panose="02010800040101010101" charset="-122"/>
                <a:sym typeface="+mn-ea"/>
              </a:rPr>
              <a:t>合伙企业类型</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”等填写。</a:t>
            </a:r>
            <a:endParaRPr lang="zh-CN" altLang="en-US" sz="2000" dirty="0">
              <a:solidFill>
                <a:srgbClr val="000008"/>
              </a:solidFill>
              <a:latin typeface="仿宋_GB2312" panose="02010609030101010101" charset="-122"/>
              <a:ea typeface="仿宋_GB2312" panose="02010609030101010101" charset="-122"/>
              <a:cs typeface="华文新魏" panose="02010800040101010101" charset="-122"/>
            </a:endParaRPr>
          </a:p>
          <a:p>
            <a:pPr marL="342900" indent="-342900" eaLnBrk="0" hangingPunct="0">
              <a:lnSpc>
                <a:spcPct val="150000"/>
              </a:lnSpc>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机关、事业单位和社会团体及其他组织：依据主要经费来源和管理方式，根据实际情况，比照《关于市场主体统计分类的划分规定》确定。</a:t>
            </a:r>
            <a:endParaRPr lang="zh-CN" altLang="en-US" sz="2000" dirty="0">
              <a:solidFill>
                <a:srgbClr val="000008"/>
              </a:solidFill>
              <a:latin typeface="仿宋_GB2312" panose="02010609030101010101" charset="-122"/>
              <a:ea typeface="仿宋_GB2312" panose="02010609030101010101" charset="-122"/>
              <a:cs typeface="华文新魏" panose="02010800040101010101" charset="-122"/>
            </a:endParaRPr>
          </a:p>
          <a:p>
            <a:pPr marL="342900" indent="-342900" eaLnBrk="0" hangingPunct="0">
              <a:lnSpc>
                <a:spcPct val="150000"/>
              </a:lnSpc>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如单位登记注册统计类别改变，但未重新办理变更登记，应按</a:t>
            </a:r>
            <a:r>
              <a:rPr lang="zh-CN" altLang="en-US" sz="2000" b="1" dirty="0">
                <a:solidFill>
                  <a:srgbClr val="000008"/>
                </a:solidFill>
                <a:latin typeface="仿宋_GB2312" panose="02010609030101010101" charset="-122"/>
                <a:ea typeface="仿宋_GB2312" panose="02010609030101010101" charset="-122"/>
                <a:cs typeface="华文新魏" panose="02010800040101010101" charset="-122"/>
                <a:sym typeface="+mn-ea"/>
              </a:rPr>
              <a:t>原</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rPr>
              <a:t>登记注册统计类别填写。</a:t>
            </a:r>
            <a:endPar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endParaRPr>
          </a:p>
          <a:p>
            <a:pPr marR="0" lvl="0" indent="0" algn="l" defTabSz="914400" rtl="0">
              <a:lnSpc>
                <a:spcPct val="150000"/>
              </a:lnSpc>
              <a:spcBef>
                <a:spcPct val="0"/>
              </a:spcBef>
              <a:spcAft>
                <a:spcPct val="0"/>
              </a:spcAft>
              <a:buClrTx/>
              <a:buSzTx/>
              <a:buFontTx/>
              <a:buNone/>
              <a:defRPr/>
            </a:pPr>
            <a:endPar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mn-ea"/>
            </a:endParaRPr>
          </a:p>
        </p:txBody>
      </p:sp>
      <p:grpSp>
        <p:nvGrpSpPr>
          <p:cNvPr id="46" name="组合 45"/>
          <p:cNvGrpSpPr/>
          <p:nvPr/>
        </p:nvGrpSpPr>
        <p:grpSpPr>
          <a:xfrm>
            <a:off x="7103110" y="0"/>
            <a:ext cx="4985191" cy="3810495"/>
            <a:chOff x="10398" y="1527"/>
            <a:chExt cx="7851" cy="6001"/>
          </a:xfrm>
        </p:grpSpPr>
        <p:grpSp>
          <p:nvGrpSpPr>
            <p:cNvPr id="16" name="组合 15"/>
            <p:cNvGrpSpPr/>
            <p:nvPr/>
          </p:nvGrpSpPr>
          <p:grpSpPr>
            <a:xfrm>
              <a:off x="10398" y="1527"/>
              <a:ext cx="7851" cy="6001"/>
              <a:chOff x="10588" y="648"/>
              <a:chExt cx="7851" cy="6001"/>
            </a:xfrm>
          </p:grpSpPr>
          <p:grpSp>
            <p:nvGrpSpPr>
              <p:cNvPr id="2" name="组合 1"/>
              <p:cNvGrpSpPr/>
              <p:nvPr/>
            </p:nvGrpSpPr>
            <p:grpSpPr>
              <a:xfrm>
                <a:off x="10588" y="648"/>
                <a:ext cx="7851" cy="6001"/>
                <a:chOff x="3947" y="1547"/>
                <a:chExt cx="11305" cy="7705"/>
              </a:xfrm>
            </p:grpSpPr>
            <p:pic>
              <p:nvPicPr>
                <p:cNvPr id="3" name="图片 2"/>
                <p:cNvPicPr>
                  <a:picLocks noChangeAspect="1"/>
                </p:cNvPicPr>
                <p:nvPr/>
              </p:nvPicPr>
              <p:blipFill>
                <a:blip r:embed="rId3"/>
                <a:stretch>
                  <a:fillRect/>
                </a:stretch>
              </p:blipFill>
              <p:spPr>
                <a:xfrm>
                  <a:off x="3947" y="1547"/>
                  <a:ext cx="11305" cy="7705"/>
                </a:xfrm>
                <a:prstGeom prst="rect">
                  <a:avLst/>
                </a:prstGeom>
              </p:spPr>
            </p:pic>
            <p:sp>
              <p:nvSpPr>
                <p:cNvPr id="4" name="矩形 3"/>
                <p:cNvSpPr/>
                <p:nvPr/>
              </p:nvSpPr>
              <p:spPr>
                <a:xfrm>
                  <a:off x="6153" y="5029"/>
                  <a:ext cx="3328" cy="1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1039" y="4420"/>
                  <a:ext cx="2570" cy="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矩形 13"/>
              <p:cNvSpPr/>
              <p:nvPr/>
            </p:nvSpPr>
            <p:spPr>
              <a:xfrm>
                <a:off x="12221" y="2886"/>
                <a:ext cx="2311" cy="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1498" y="2053"/>
                <a:ext cx="1442" cy="1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nvSpPr>
          <p:spPr>
            <a:xfrm>
              <a:off x="10940" y="4022"/>
              <a:ext cx="1997" cy="217"/>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1" name="直接箭头连接符 10"/>
          <p:cNvCxnSpPr>
            <a:stCxn id="10" idx="1"/>
          </p:cNvCxnSpPr>
          <p:nvPr/>
        </p:nvCxnSpPr>
        <p:spPr>
          <a:xfrm flipH="1">
            <a:off x="4551045" y="1653540"/>
            <a:ext cx="2896235" cy="1905"/>
          </a:xfrm>
          <a:prstGeom prst="straightConnector1">
            <a:avLst/>
          </a:prstGeom>
          <a:ln w="28575">
            <a:solidFill>
              <a:srgbClr val="FF0000"/>
            </a:solidFill>
            <a:tailEnd type="arrow" w="med" len="med"/>
          </a:ln>
        </p:spPr>
        <p:style>
          <a:lnRef idx="1">
            <a:schemeClr val="accent5"/>
          </a:lnRef>
          <a:fillRef idx="0">
            <a:schemeClr val="accent5"/>
          </a:fillRef>
          <a:effectRef idx="0">
            <a:schemeClr val="accent5"/>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916559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企业营业执照类型与登记注册统计类别参考对照表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图片 1" descr="京办_20241122110514"/>
          <p:cNvPicPr>
            <a:picLocks noChangeAspect="1"/>
          </p:cNvPicPr>
          <p:nvPr/>
        </p:nvPicPr>
        <p:blipFill>
          <a:blip r:embed="rId2"/>
          <a:srcRect b="54116"/>
          <a:stretch>
            <a:fillRect/>
          </a:stretch>
        </p:blipFill>
        <p:spPr>
          <a:xfrm>
            <a:off x="670560" y="1882775"/>
            <a:ext cx="5187950" cy="4615180"/>
          </a:xfrm>
          <a:prstGeom prst="rect">
            <a:avLst/>
          </a:prstGeom>
        </p:spPr>
      </p:pic>
      <p:pic>
        <p:nvPicPr>
          <p:cNvPr id="3" name="图片 2" descr="京办_20241122110514"/>
          <p:cNvPicPr>
            <a:picLocks noChangeAspect="1"/>
          </p:cNvPicPr>
          <p:nvPr/>
        </p:nvPicPr>
        <p:blipFill>
          <a:blip r:embed="rId2"/>
          <a:srcRect t="45972"/>
          <a:stretch>
            <a:fillRect/>
          </a:stretch>
        </p:blipFill>
        <p:spPr>
          <a:xfrm>
            <a:off x="6137275" y="871220"/>
            <a:ext cx="5187950" cy="5434330"/>
          </a:xfrm>
          <a:prstGeom prst="rect">
            <a:avLst/>
          </a:prstGeom>
        </p:spPr>
      </p:pic>
      <p:sp>
        <p:nvSpPr>
          <p:cNvPr id="4" name="文本框 3"/>
          <p:cNvSpPr txBox="1"/>
          <p:nvPr/>
        </p:nvSpPr>
        <p:spPr>
          <a:xfrm>
            <a:off x="670560" y="701675"/>
            <a:ext cx="5187950" cy="1614805"/>
          </a:xfrm>
          <a:prstGeom prst="rect">
            <a:avLst/>
          </a:prstGeom>
          <a:noFill/>
        </p:spPr>
        <p:txBody>
          <a:bodyPr wrap="square" rtlCol="0" anchor="t">
            <a:spAutoFit/>
          </a:bodyPr>
          <a:p>
            <a:pPr algn="l"/>
            <a:r>
              <a:rPr lang="zh-CN" altLang="en-US" b="1">
                <a:latin typeface="仿宋_GB2312" panose="02010609030101010101" charset="-122"/>
                <a:ea typeface="仿宋_GB2312" panose="02010609030101010101" charset="-122"/>
                <a:sym typeface="+mn-ea"/>
              </a:rPr>
              <a:t>以执照上的</a:t>
            </a:r>
            <a:r>
              <a:rPr lang="en-US" altLang="zh-CN" b="1">
                <a:latin typeface="仿宋_GB2312" panose="02010609030101010101" charset="-122"/>
                <a:ea typeface="仿宋_GB2312" panose="02010609030101010101" charset="-122"/>
                <a:sym typeface="+mn-ea"/>
              </a:rPr>
              <a:t>“</a:t>
            </a:r>
            <a:r>
              <a:rPr lang="zh-CN" altLang="en-US" b="1">
                <a:latin typeface="仿宋_GB2312" panose="02010609030101010101" charset="-122"/>
                <a:ea typeface="仿宋_GB2312" panose="02010609030101010101" charset="-122"/>
                <a:sym typeface="+mn-ea"/>
              </a:rPr>
              <a:t>类型”到“对照表”查询填写。</a:t>
            </a:r>
            <a:endParaRPr lang="zh-CN" altLang="en-US" b="1">
              <a:latin typeface="仿宋_GB2312" panose="02010609030101010101" charset="-122"/>
              <a:ea typeface="仿宋_GB2312" panose="02010609030101010101" charset="-122"/>
              <a:sym typeface="+mn-ea"/>
            </a:endParaRPr>
          </a:p>
          <a:p>
            <a:pPr marL="342900" indent="-342900" algn="just">
              <a:lnSpc>
                <a:spcPct val="150000"/>
              </a:lnSpc>
              <a:buFont typeface="Arial" panose="020B0604020202020204" pitchFamily="34" charset="0"/>
              <a:buChar char="•"/>
            </a:pPr>
            <a:r>
              <a:rPr lang="zh-CN" altLang="en-US" sz="1400">
                <a:solidFill>
                  <a:srgbClr val="FF0000"/>
                </a:solidFill>
                <a:latin typeface="仿宋_GB2312" panose="02010609030101010101" charset="-122"/>
                <a:ea typeface="仿宋_GB2312" panose="02010609030101010101" charset="-122"/>
                <a:sym typeface="+mn-ea"/>
              </a:rPr>
              <a:t>营业执照上的类型在对照表上没有找到怎么办？</a:t>
            </a:r>
            <a:endParaRPr lang="zh-CN" altLang="en-US" sz="1400">
              <a:solidFill>
                <a:srgbClr val="FF0000"/>
              </a:solidFill>
              <a:latin typeface="仿宋_GB2312" panose="02010609030101010101" charset="-122"/>
              <a:ea typeface="仿宋_GB2312" panose="02010609030101010101" charset="-122"/>
              <a:sym typeface="+mn-ea"/>
            </a:endParaRPr>
          </a:p>
          <a:p>
            <a:pPr marL="342900" indent="-342900" algn="just">
              <a:lnSpc>
                <a:spcPct val="150000"/>
              </a:lnSpc>
              <a:buFont typeface="Arial" panose="020B0604020202020204" pitchFamily="34" charset="0"/>
              <a:buChar char="•"/>
            </a:pPr>
            <a:r>
              <a:rPr lang="zh-CN" altLang="en-US" sz="1400">
                <a:solidFill>
                  <a:srgbClr val="FF0000"/>
                </a:solidFill>
                <a:latin typeface="仿宋_GB2312" panose="02010609030101010101" charset="-122"/>
                <a:ea typeface="仿宋_GB2312" panose="02010609030101010101" charset="-122"/>
                <a:sym typeface="+mn-ea"/>
              </a:rPr>
              <a:t>建议通过</a:t>
            </a:r>
            <a:r>
              <a:rPr lang="en-US" altLang="zh-CN" sz="1400">
                <a:solidFill>
                  <a:srgbClr val="FF0000"/>
                </a:solidFill>
                <a:latin typeface="仿宋_GB2312" panose="02010609030101010101" charset="-122"/>
                <a:ea typeface="仿宋_GB2312" panose="02010609030101010101" charset="-122"/>
                <a:sym typeface="+mn-ea"/>
              </a:rPr>
              <a:t>“</a:t>
            </a:r>
            <a:r>
              <a:rPr lang="zh-CN" altLang="en-US" sz="1400">
                <a:solidFill>
                  <a:srgbClr val="FF0000"/>
                </a:solidFill>
                <a:latin typeface="仿宋_GB2312" panose="02010609030101010101" charset="-122"/>
                <a:ea typeface="仿宋_GB2312" panose="02010609030101010101" charset="-122"/>
                <a:sym typeface="+mn-ea"/>
              </a:rPr>
              <a:t>天眼查</a:t>
            </a:r>
            <a:r>
              <a:rPr lang="en-US" altLang="zh-CN" sz="1400">
                <a:solidFill>
                  <a:srgbClr val="FF0000"/>
                </a:solidFill>
                <a:latin typeface="仿宋_GB2312" panose="02010609030101010101" charset="-122"/>
                <a:ea typeface="仿宋_GB2312" panose="02010609030101010101" charset="-122"/>
                <a:sym typeface="+mn-ea"/>
              </a:rPr>
              <a:t>”“</a:t>
            </a:r>
            <a:r>
              <a:rPr lang="zh-CN" altLang="en-US" sz="1400">
                <a:solidFill>
                  <a:srgbClr val="FF0000"/>
                </a:solidFill>
                <a:latin typeface="仿宋_GB2312" panose="02010609030101010101" charset="-122"/>
                <a:ea typeface="仿宋_GB2312" panose="02010609030101010101" charset="-122"/>
                <a:sym typeface="+mn-ea"/>
              </a:rPr>
              <a:t>企查查</a:t>
            </a:r>
            <a:r>
              <a:rPr lang="en-US" altLang="zh-CN" sz="1400">
                <a:solidFill>
                  <a:srgbClr val="FF0000"/>
                </a:solidFill>
                <a:latin typeface="仿宋_GB2312" panose="02010609030101010101" charset="-122"/>
                <a:ea typeface="仿宋_GB2312" panose="02010609030101010101" charset="-122"/>
                <a:sym typeface="+mn-ea"/>
              </a:rPr>
              <a:t>”</a:t>
            </a:r>
            <a:r>
              <a:rPr lang="zh-CN" altLang="en-US" sz="1400">
                <a:solidFill>
                  <a:srgbClr val="FF0000"/>
                </a:solidFill>
                <a:latin typeface="仿宋_GB2312" panose="02010609030101010101" charset="-122"/>
                <a:ea typeface="仿宋_GB2312" panose="02010609030101010101" charset="-122"/>
                <a:sym typeface="+mn-ea"/>
              </a:rPr>
              <a:t>等</a:t>
            </a:r>
            <a:r>
              <a:rPr lang="en-US" altLang="zh-CN" sz="1400">
                <a:solidFill>
                  <a:srgbClr val="FF0000"/>
                </a:solidFill>
                <a:latin typeface="仿宋_GB2312" panose="02010609030101010101" charset="-122"/>
                <a:ea typeface="仿宋_GB2312" panose="02010609030101010101" charset="-122"/>
                <a:sym typeface="+mn-ea"/>
              </a:rPr>
              <a:t>APP</a:t>
            </a:r>
            <a:r>
              <a:rPr lang="zh-CN" altLang="en-US" sz="1400">
                <a:solidFill>
                  <a:srgbClr val="FF0000"/>
                </a:solidFill>
                <a:latin typeface="仿宋_GB2312" panose="02010609030101010101" charset="-122"/>
                <a:ea typeface="仿宋_GB2312" panose="02010609030101010101" charset="-122"/>
                <a:sym typeface="+mn-ea"/>
              </a:rPr>
              <a:t>，输入单位名称即可得到单位的最新名称。</a:t>
            </a:r>
            <a:endParaRPr lang="zh-CN" altLang="en-US"/>
          </a:p>
          <a:p>
            <a:pPr algn="l"/>
            <a:endParaRPr lang="zh-CN" altLang="en-US">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916559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企业营业执照类型与登记注册统计类别参考对照表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图片 1" descr="京办_20241122110514"/>
          <p:cNvPicPr>
            <a:picLocks noChangeAspect="1"/>
          </p:cNvPicPr>
          <p:nvPr/>
        </p:nvPicPr>
        <p:blipFill>
          <a:blip r:embed="rId2"/>
          <a:srcRect b="54116"/>
          <a:stretch>
            <a:fillRect/>
          </a:stretch>
        </p:blipFill>
        <p:spPr>
          <a:xfrm>
            <a:off x="670560" y="1069975"/>
            <a:ext cx="5187950" cy="4615180"/>
          </a:xfrm>
          <a:prstGeom prst="rect">
            <a:avLst/>
          </a:prstGeom>
        </p:spPr>
      </p:pic>
      <p:pic>
        <p:nvPicPr>
          <p:cNvPr id="3" name="图片 2" descr="京办_20241122110514"/>
          <p:cNvPicPr>
            <a:picLocks noChangeAspect="1"/>
          </p:cNvPicPr>
          <p:nvPr/>
        </p:nvPicPr>
        <p:blipFill>
          <a:blip r:embed="rId2"/>
          <a:srcRect t="45972"/>
          <a:stretch>
            <a:fillRect/>
          </a:stretch>
        </p:blipFill>
        <p:spPr>
          <a:xfrm>
            <a:off x="6137275" y="871220"/>
            <a:ext cx="5187950" cy="5434330"/>
          </a:xfrm>
          <a:prstGeom prst="rect">
            <a:avLst/>
          </a:prstGeom>
        </p:spPr>
      </p:pic>
      <p:sp>
        <p:nvSpPr>
          <p:cNvPr id="4" name="文本框 3"/>
          <p:cNvSpPr txBox="1"/>
          <p:nvPr/>
        </p:nvSpPr>
        <p:spPr>
          <a:xfrm>
            <a:off x="6209030" y="871220"/>
            <a:ext cx="5036820" cy="2168524"/>
          </a:xfrm>
          <a:prstGeom prst="wedgeRectCallout">
            <a:avLst>
              <a:gd name="adj1" fmla="val -73473"/>
              <a:gd name="adj2" fmla="val -16647"/>
            </a:avLst>
          </a:prstGeom>
          <a:solidFill>
            <a:srgbClr val="7DB1CD"/>
          </a:solidFill>
        </p:spPr>
        <p:txBody>
          <a:bodyPr wrap="square" rtlCol="0" anchor="t">
            <a:spAutoFit/>
          </a:bodyPr>
          <a:p>
            <a:pPr marL="285750" marR="0" lvl="0" indent="-285750" algn="l" defTabSz="914400" rtl="0">
              <a:lnSpc>
                <a:spcPct val="150000"/>
              </a:lnSpc>
              <a:spcBef>
                <a:spcPct val="0"/>
              </a:spcBef>
              <a:spcAft>
                <a:spcPct val="0"/>
              </a:spcAft>
              <a:buClrTx/>
              <a:buSzTx/>
              <a:buFont typeface="Arial" panose="020B0604020202020204" pitchFamily="34" charset="0"/>
              <a:buChar char="•"/>
              <a:defRPr/>
            </a:pPr>
            <a:r>
              <a:rPr lang="zh-CN" altLang="en-US" sz="1800">
                <a:latin typeface="仿宋_GB2312" panose="02010609030101010101" charset="-122"/>
                <a:ea typeface="仿宋_GB2312" panose="02010609030101010101" charset="-122"/>
                <a:sym typeface="+mn-ea"/>
              </a:rPr>
              <a:t>营业执照登记的类型为“有限责任公司（国有独资）、有限责任公司分公司（国有独资）”，登记注册统计类别应为“111国有独资公司”，其他营业执照登记类型均不能划入该类别。</a:t>
            </a:r>
            <a:endParaRPr lang="zh-CN" altLang="en-US" sz="1800">
              <a:latin typeface="仿宋_GB2312" panose="02010609030101010101" charset="-122"/>
              <a:ea typeface="仿宋_GB2312" panose="02010609030101010101" charset="-122"/>
              <a:sym typeface="+mn-ea"/>
            </a:endParaRPr>
          </a:p>
        </p:txBody>
      </p:sp>
      <p:sp>
        <p:nvSpPr>
          <p:cNvPr id="5" name="文本框 4"/>
          <p:cNvSpPr txBox="1"/>
          <p:nvPr/>
        </p:nvSpPr>
        <p:spPr>
          <a:xfrm>
            <a:off x="6212840" y="3218180"/>
            <a:ext cx="5036820" cy="2999739"/>
          </a:xfrm>
          <a:prstGeom prst="wedgeRectCallout">
            <a:avLst>
              <a:gd name="adj1" fmla="val -69465"/>
              <a:gd name="adj2" fmla="val -55122"/>
            </a:avLst>
          </a:prstGeom>
          <a:solidFill>
            <a:srgbClr val="7DB1CD"/>
          </a:solidFill>
        </p:spPr>
        <p:txBody>
          <a:bodyPr wrap="square" rtlCol="0" anchor="t">
            <a:spAutoFit/>
          </a:bodyPr>
          <a:p>
            <a:pPr marL="285750" marR="0" lvl="0" indent="-285750" algn="l" defTabSz="914400" rtl="0">
              <a:lnSpc>
                <a:spcPct val="150000"/>
              </a:lnSpc>
              <a:spcBef>
                <a:spcPct val="0"/>
              </a:spcBef>
              <a:spcAft>
                <a:spcPct val="0"/>
              </a:spcAft>
              <a:buClrTx/>
              <a:buSzTx/>
              <a:buFont typeface="Arial" panose="020B0604020202020204" pitchFamily="34" charset="0"/>
              <a:buChar char="•"/>
              <a:defRPr/>
            </a:pP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营业执照登记的类型为“有限责任公司(</a:t>
            </a:r>
            <a:r>
              <a:rPr b="1"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法人独资</a:t>
            </a: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)”或者“有限责任公司分公司(</a:t>
            </a:r>
            <a:r>
              <a:rPr b="1"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法人独资</a:t>
            </a: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)”的，登记注册统计类别应为“</a:t>
            </a:r>
            <a:r>
              <a:rPr b="1"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119</a:t>
            </a: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其他有限责任公司”；</a:t>
            </a:r>
            <a:endPar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endParaRPr>
          </a:p>
          <a:p>
            <a:pPr marL="285750" marR="0" lvl="0" indent="-285750" algn="l" defTabSz="914400" rtl="0">
              <a:lnSpc>
                <a:spcPct val="150000"/>
              </a:lnSpc>
              <a:spcBef>
                <a:spcPct val="0"/>
              </a:spcBef>
              <a:spcAft>
                <a:spcPct val="0"/>
              </a:spcAft>
              <a:buClrTx/>
              <a:buSzTx/>
              <a:buFont typeface="Arial" panose="020B0604020202020204" pitchFamily="34" charset="0"/>
              <a:buChar char="•"/>
              <a:defRPr/>
            </a:pP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营业执照登记的类型为“有限责任公司(</a:t>
            </a:r>
            <a:r>
              <a:rPr b="1"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自然人投资或控股</a:t>
            </a: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)”的，登记注册统计类别应为“</a:t>
            </a:r>
            <a:r>
              <a:rPr b="1"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112</a:t>
            </a:r>
            <a:r>
              <a:rPr noProof="0" dirty="0">
                <a:ln>
                  <a:noFill/>
                </a:ln>
                <a:solidFill>
                  <a:srgbClr val="000008"/>
                </a:solidFill>
                <a:effectLst/>
                <a:uLnTx/>
                <a:uFillTx/>
                <a:latin typeface="仿宋_GB2312" panose="02010609030101010101" charset="-122"/>
                <a:ea typeface="仿宋_GB2312" panose="02010609030101010101" charset="-122"/>
                <a:cs typeface="华文新魏" panose="02010800040101010101" charset="-122"/>
                <a:sym typeface="+mn-ea"/>
              </a:rPr>
              <a:t>私营有限责任公司”。</a:t>
            </a:r>
            <a:endParaRPr lang="zh-CN" altLang="en-US"/>
          </a:p>
        </p:txBody>
      </p:sp>
      <p:sp>
        <p:nvSpPr>
          <p:cNvPr id="6" name="矩形 5"/>
          <p:cNvSpPr/>
          <p:nvPr/>
        </p:nvSpPr>
        <p:spPr>
          <a:xfrm>
            <a:off x="1591945" y="2647315"/>
            <a:ext cx="388620"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591945" y="2820035"/>
            <a:ext cx="388620"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591945" y="2256790"/>
            <a:ext cx="388620"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1" name="直接箭头连接符 10"/>
          <p:cNvCxnSpPr>
            <a:stCxn id="8" idx="3"/>
          </p:cNvCxnSpPr>
          <p:nvPr/>
        </p:nvCxnSpPr>
        <p:spPr>
          <a:xfrm>
            <a:off x="1980565" y="2343150"/>
            <a:ext cx="172529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980565" y="2820035"/>
            <a:ext cx="172529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106930" y="4344670"/>
            <a:ext cx="388620"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箭头连接符 9"/>
          <p:cNvCxnSpPr>
            <a:stCxn id="9" idx="3"/>
          </p:cNvCxnSpPr>
          <p:nvPr/>
        </p:nvCxnSpPr>
        <p:spPr>
          <a:xfrm flipV="1">
            <a:off x="2495550" y="4426585"/>
            <a:ext cx="1167130" cy="444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916559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企业营业执照类型与登记注册统计类别参考对照表</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图片 1" descr="京办_20241122110514"/>
          <p:cNvPicPr>
            <a:picLocks noChangeAspect="1"/>
          </p:cNvPicPr>
          <p:nvPr/>
        </p:nvPicPr>
        <p:blipFill>
          <a:blip r:embed="rId2"/>
          <a:srcRect b="54116"/>
          <a:stretch>
            <a:fillRect/>
          </a:stretch>
        </p:blipFill>
        <p:spPr>
          <a:xfrm>
            <a:off x="670560" y="1069975"/>
            <a:ext cx="5187950" cy="4615180"/>
          </a:xfrm>
          <a:prstGeom prst="rect">
            <a:avLst/>
          </a:prstGeom>
        </p:spPr>
      </p:pic>
      <p:pic>
        <p:nvPicPr>
          <p:cNvPr id="3" name="图片 2" descr="京办_20241122110514"/>
          <p:cNvPicPr>
            <a:picLocks noChangeAspect="1"/>
          </p:cNvPicPr>
          <p:nvPr/>
        </p:nvPicPr>
        <p:blipFill>
          <a:blip r:embed="rId2"/>
          <a:srcRect t="45972"/>
          <a:stretch>
            <a:fillRect/>
          </a:stretch>
        </p:blipFill>
        <p:spPr>
          <a:xfrm>
            <a:off x="6137275" y="871220"/>
            <a:ext cx="5187950" cy="5434330"/>
          </a:xfrm>
          <a:prstGeom prst="rect">
            <a:avLst/>
          </a:prstGeom>
        </p:spPr>
      </p:pic>
      <p:sp>
        <p:nvSpPr>
          <p:cNvPr id="6" name="矩形 5"/>
          <p:cNvSpPr/>
          <p:nvPr/>
        </p:nvSpPr>
        <p:spPr>
          <a:xfrm>
            <a:off x="1980565" y="3398520"/>
            <a:ext cx="750570" cy="18923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591945" y="1687830"/>
            <a:ext cx="767715"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591945" y="1860550"/>
            <a:ext cx="767715"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591945" y="2033270"/>
            <a:ext cx="767715" cy="1727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2115820" y="4146550"/>
            <a:ext cx="750570" cy="18923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2679700" y="2317750"/>
            <a:ext cx="3246120" cy="1014730"/>
          </a:xfrm>
          <a:prstGeom prst="rect">
            <a:avLst/>
          </a:prstGeom>
          <a:solidFill>
            <a:srgbClr val="7DB1CD"/>
          </a:solidFill>
        </p:spPr>
        <p:txBody>
          <a:bodyPr wrap="square" rtlCol="0" anchor="t">
            <a:spAutoFit/>
          </a:bodyPr>
          <a:p>
            <a:r>
              <a:rPr lang="zh-CN" altLang="en-US" sz="2000">
                <a:latin typeface="仿宋_GB2312" panose="02010609030101010101" charset="-122"/>
                <a:ea typeface="仿宋_GB2312" panose="02010609030101010101" charset="-122"/>
                <a:sym typeface="+mn-ea"/>
              </a:rPr>
              <a:t>这种企业</a:t>
            </a:r>
            <a:r>
              <a:rPr lang="zh-CN" altLang="en-US" sz="2000" b="1">
                <a:solidFill>
                  <a:srgbClr val="FF0000"/>
                </a:solidFill>
                <a:latin typeface="仿宋_GB2312" panose="02010609030101010101" charset="-122"/>
                <a:ea typeface="仿宋_GB2312" panose="02010609030101010101" charset="-122"/>
                <a:sym typeface="+mn-ea"/>
              </a:rPr>
              <a:t>没有外资直接投入</a:t>
            </a:r>
            <a:r>
              <a:rPr lang="zh-CN" altLang="en-US" sz="2000">
                <a:latin typeface="仿宋_GB2312" panose="02010609030101010101" charset="-122"/>
                <a:ea typeface="仿宋_GB2312" panose="02010609030101010101" charset="-122"/>
                <a:sym typeface="+mn-ea"/>
              </a:rPr>
              <a:t>，而是</a:t>
            </a:r>
            <a:r>
              <a:rPr lang="zh-CN" altLang="en-US" sz="2000" b="1">
                <a:solidFill>
                  <a:srgbClr val="FF0000"/>
                </a:solidFill>
                <a:latin typeface="仿宋_GB2312" panose="02010609030101010101" charset="-122"/>
                <a:ea typeface="仿宋_GB2312" panose="02010609030101010101" charset="-122"/>
                <a:sym typeface="+mn-ea"/>
              </a:rPr>
              <a:t>外商投资企业</a:t>
            </a:r>
            <a:r>
              <a:rPr lang="zh-CN" altLang="en-US" sz="2000" b="1">
                <a:solidFill>
                  <a:srgbClr val="FFC000"/>
                </a:solidFill>
                <a:latin typeface="仿宋_GB2312" panose="02010609030101010101" charset="-122"/>
                <a:ea typeface="仿宋_GB2312" panose="02010609030101010101" charset="-122"/>
                <a:sym typeface="+mn-ea"/>
              </a:rPr>
              <a:t>再</a:t>
            </a:r>
            <a:r>
              <a:rPr lang="zh-CN" altLang="en-US" sz="2000" b="1">
                <a:solidFill>
                  <a:srgbClr val="FF0000"/>
                </a:solidFill>
                <a:latin typeface="仿宋_GB2312" panose="02010609030101010101" charset="-122"/>
                <a:ea typeface="仿宋_GB2312" panose="02010609030101010101" charset="-122"/>
                <a:sym typeface="+mn-ea"/>
              </a:rPr>
              <a:t>投资的企业</a:t>
            </a:r>
            <a:r>
              <a:rPr lang="zh-CN" altLang="en-US" sz="2000">
                <a:latin typeface="仿宋_GB2312" panose="02010609030101010101" charset="-122"/>
                <a:ea typeface="仿宋_GB2312" panose="02010609030101010101" charset="-122"/>
                <a:sym typeface="+mn-ea"/>
              </a:rPr>
              <a:t>。属于内资企业。</a:t>
            </a:r>
            <a:endParaRPr lang="zh-CN" altLang="en-US" sz="2000">
              <a:latin typeface="仿宋_GB2312" panose="02010609030101010101" charset="-122"/>
              <a:ea typeface="仿宋_GB2312" panose="02010609030101010101" charset="-122"/>
              <a:sym typeface="+mn-ea"/>
            </a:endParaRPr>
          </a:p>
        </p:txBody>
      </p:sp>
      <p:sp>
        <p:nvSpPr>
          <p:cNvPr id="16" name="矩形 15"/>
          <p:cNvSpPr/>
          <p:nvPr/>
        </p:nvSpPr>
        <p:spPr>
          <a:xfrm>
            <a:off x="9603105" y="871220"/>
            <a:ext cx="1431290" cy="246126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7602855" y="3587750"/>
            <a:ext cx="3573145" cy="398780"/>
          </a:xfrm>
          <a:prstGeom prst="rect">
            <a:avLst/>
          </a:prstGeom>
          <a:solidFill>
            <a:srgbClr val="7DB1CD"/>
          </a:solidFill>
        </p:spPr>
        <p:txBody>
          <a:bodyPr wrap="square" rtlCol="0" anchor="t">
            <a:spAutoFit/>
          </a:bodyPr>
          <a:p>
            <a:r>
              <a:rPr lang="zh-CN" altLang="en-US" sz="2000">
                <a:latin typeface="仿宋_GB2312" panose="02010609030101010101" charset="-122"/>
                <a:ea typeface="仿宋_GB2312" panose="02010609030101010101" charset="-122"/>
                <a:sym typeface="+mn-ea"/>
              </a:rPr>
              <a:t>外商投资企业有</a:t>
            </a:r>
            <a:r>
              <a:rPr lang="zh-CN" altLang="en-US" sz="2000" b="1">
                <a:solidFill>
                  <a:srgbClr val="FF0000"/>
                </a:solidFill>
                <a:latin typeface="仿宋_GB2312" panose="02010609030101010101" charset="-122"/>
                <a:ea typeface="仿宋_GB2312" panose="02010609030101010101" charset="-122"/>
                <a:sym typeface="+mn-ea"/>
              </a:rPr>
              <a:t>外资直接投入</a:t>
            </a:r>
            <a:endParaRPr lang="zh-CN" altLang="en-US" sz="2000">
              <a:latin typeface="仿宋_GB2312" panose="02010609030101010101" charset="-122"/>
              <a:ea typeface="仿宋_GB2312" panose="02010609030101010101" charset="-122"/>
              <a:sym typeface="+mn-ea"/>
            </a:endParaRPr>
          </a:p>
        </p:txBody>
      </p:sp>
      <p:sp>
        <p:nvSpPr>
          <p:cNvPr id="18" name="文本框 17"/>
          <p:cNvSpPr txBox="1"/>
          <p:nvPr/>
        </p:nvSpPr>
        <p:spPr>
          <a:xfrm>
            <a:off x="706120" y="5794375"/>
            <a:ext cx="4722495" cy="423545"/>
          </a:xfrm>
          <a:prstGeom prst="rect">
            <a:avLst/>
          </a:prstGeom>
          <a:noFill/>
        </p:spPr>
        <p:txBody>
          <a:bodyPr wrap="square" rtlCol="0" anchor="t">
            <a:spAutoFit/>
          </a:bodyPr>
          <a:p>
            <a:pPr algn="l">
              <a:lnSpc>
                <a:spcPct val="120000"/>
              </a:lnSpc>
              <a:spcBef>
                <a:spcPts val="0"/>
              </a:spcBef>
              <a:spcAft>
                <a:spcPts val="0"/>
              </a:spcAft>
            </a:pPr>
            <a:r>
              <a:rPr lang="zh-CN" altLang="en-US" b="1">
                <a:solidFill>
                  <a:schemeClr val="accent1"/>
                </a:solidFill>
                <a:sym typeface="+mn-ea"/>
              </a:rPr>
              <a:t>外商直投是外资 外企再投是内资</a:t>
            </a: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登记注册统计类别</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grpSp>
        <p:nvGrpSpPr>
          <p:cNvPr id="63" name="组合 62"/>
          <p:cNvGrpSpPr/>
          <p:nvPr/>
        </p:nvGrpSpPr>
        <p:grpSpPr>
          <a:xfrm>
            <a:off x="479811" y="1199515"/>
            <a:ext cx="7119234" cy="3995921"/>
            <a:chOff x="756" y="1905"/>
            <a:chExt cx="11211" cy="6293"/>
          </a:xfrm>
        </p:grpSpPr>
        <p:grpSp>
          <p:nvGrpSpPr>
            <p:cNvPr id="60" name="组合 59"/>
            <p:cNvGrpSpPr/>
            <p:nvPr/>
          </p:nvGrpSpPr>
          <p:grpSpPr>
            <a:xfrm>
              <a:off x="756" y="1905"/>
              <a:ext cx="11211" cy="6293"/>
              <a:chOff x="1787" y="1725"/>
              <a:chExt cx="14011" cy="7368"/>
            </a:xfrm>
          </p:grpSpPr>
          <p:pic>
            <p:nvPicPr>
              <p:cNvPr id="5" name="图片 4" descr="截图-2023年8月14日 13时52分31秒"/>
              <p:cNvPicPr>
                <a:picLocks noChangeAspect="1"/>
              </p:cNvPicPr>
              <p:nvPr/>
            </p:nvPicPr>
            <p:blipFill>
              <a:blip r:embed="rId2"/>
              <a:stretch>
                <a:fillRect/>
              </a:stretch>
            </p:blipFill>
            <p:spPr>
              <a:xfrm>
                <a:off x="4015" y="3581"/>
                <a:ext cx="11783" cy="3525"/>
              </a:xfrm>
              <a:prstGeom prst="rect">
                <a:avLst/>
              </a:prstGeom>
            </p:spPr>
          </p:pic>
          <p:grpSp>
            <p:nvGrpSpPr>
              <p:cNvPr id="7" name="组合 6"/>
              <p:cNvGrpSpPr/>
              <p:nvPr/>
            </p:nvGrpSpPr>
            <p:grpSpPr>
              <a:xfrm>
                <a:off x="2129" y="1725"/>
                <a:ext cx="6132" cy="4146"/>
                <a:chOff x="2591" y="2191"/>
                <a:chExt cx="6574" cy="4558"/>
              </a:xfrm>
            </p:grpSpPr>
            <p:sp>
              <p:nvSpPr>
                <p:cNvPr id="11" name="文本框 12"/>
                <p:cNvSpPr txBox="1"/>
                <p:nvPr/>
              </p:nvSpPr>
              <p:spPr>
                <a:xfrm>
                  <a:off x="4299" y="2191"/>
                  <a:ext cx="4866" cy="1117"/>
                </a:xfrm>
                <a:prstGeom prst="rect">
                  <a:avLst/>
                </a:prstGeom>
                <a:noFill/>
                <a:ln w="9525">
                  <a:noFill/>
                </a:ln>
              </p:spPr>
              <p:txBody>
                <a:bodyPr wrap="square" anchor="t" anchorCtr="0">
                  <a:noAutofit/>
                </a:bodyPr>
                <a:p>
                  <a:pPr lvl="0" algn="l">
                    <a:buClrTx/>
                    <a:buSzTx/>
                    <a:buFontTx/>
                  </a:pPr>
                  <a:r>
                    <a:rPr lang="zh-CN" sz="1600" b="1">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微软雅黑" panose="020B0503020204020204" pitchFamily="34" charset="-122"/>
                    </a:rPr>
                    <a:t>机关、事业单位、编办批准成立的社会团体</a:t>
                  </a:r>
                  <a:endParaRPr lang="zh-CN" sz="1600" b="1">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微软雅黑" panose="020B0503020204020204" pitchFamily="34" charset="-122"/>
                  </a:endParaRPr>
                </a:p>
              </p:txBody>
            </p:sp>
            <p:sp>
              <p:nvSpPr>
                <p:cNvPr id="12" name="圆角矩形 11"/>
                <p:cNvSpPr/>
                <p:nvPr/>
              </p:nvSpPr>
              <p:spPr>
                <a:xfrm>
                  <a:off x="5353" y="5881"/>
                  <a:ext cx="3198" cy="294"/>
                </a:xfrm>
                <a:prstGeom prst="roundRect">
                  <a:avLst/>
                </a:prstGeom>
                <a:noFill/>
                <a:ln w="25400">
                  <a:solidFill>
                    <a:srgbClr val="FF0000"/>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sp>
              <p:nvSpPr>
                <p:cNvPr id="36" name="圆角矩形 35"/>
                <p:cNvSpPr/>
                <p:nvPr/>
              </p:nvSpPr>
              <p:spPr>
                <a:xfrm>
                  <a:off x="4181" y="2258"/>
                  <a:ext cx="4657" cy="1113"/>
                </a:xfrm>
                <a:prstGeom prst="roundRect">
                  <a:avLst/>
                </a:prstGeom>
                <a:noFill/>
                <a:ln w="25400">
                  <a:solidFill>
                    <a:srgbClr val="FF0000"/>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sp>
              <p:nvSpPr>
                <p:cNvPr id="37" name="圆角矩形 36"/>
                <p:cNvSpPr/>
                <p:nvPr/>
              </p:nvSpPr>
              <p:spPr>
                <a:xfrm>
                  <a:off x="2591" y="3630"/>
                  <a:ext cx="2916" cy="2186"/>
                </a:xfrm>
                <a:prstGeom prst="roundRect">
                  <a:avLst/>
                </a:prstGeom>
                <a:noFill/>
                <a:ln w="25400">
                  <a:solidFill>
                    <a:srgbClr val="FF0000"/>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schemeClr val="bg2">
                        <a:lumMod val="50000"/>
                      </a:schemeClr>
                    </a:solidFill>
                    <a:latin typeface="仿宋_GB2312" panose="02010609030101010101" charset="-122"/>
                    <a:ea typeface="仿宋_GB2312" panose="02010609030101010101" charset="-122"/>
                    <a:cs typeface="+mn-ea"/>
                    <a:sym typeface="+mn-lt"/>
                  </a:endParaRPr>
                </a:p>
              </p:txBody>
            </p:sp>
            <p:sp>
              <p:nvSpPr>
                <p:cNvPr id="38" name="文本框 37"/>
                <p:cNvSpPr txBox="1"/>
                <p:nvPr/>
              </p:nvSpPr>
              <p:spPr>
                <a:xfrm>
                  <a:off x="2767" y="3679"/>
                  <a:ext cx="2688" cy="3070"/>
                </a:xfrm>
                <a:prstGeom prst="rect">
                  <a:avLst/>
                </a:prstGeom>
                <a:noFill/>
                <a:ln w="9525">
                  <a:noFill/>
                </a:ln>
              </p:spPr>
              <p:txBody>
                <a:bodyPr wrap="square">
                  <a:noAutofit/>
                </a:bodyPr>
                <a:p>
                  <a:pPr marL="0" indent="0" algn="l"/>
                  <a:r>
                    <a:rPr lang="zh-CN" sz="1600" b="0">
                      <a:solidFill>
                        <a:schemeClr val="bg2">
                          <a:lumMod val="50000"/>
                        </a:schemeClr>
                      </a:solidFill>
                      <a:latin typeface="仿宋_GB2312" panose="02010609030101010101" charset="-122"/>
                      <a:ea typeface="仿宋_GB2312" panose="02010609030101010101" charset="-122"/>
                      <a:cs typeface="宋体" panose="02010600030101010101" pitchFamily="2" charset="-122"/>
                    </a:rPr>
                    <a:t>国家负担经费或管理的其他非企业单位</a:t>
                  </a:r>
                  <a:endParaRPr lang="zh-CN" sz="1600" b="0">
                    <a:solidFill>
                      <a:schemeClr val="bg2">
                        <a:lumMod val="50000"/>
                      </a:schemeClr>
                    </a:solidFill>
                    <a:latin typeface="仿宋_GB2312" panose="02010609030101010101" charset="-122"/>
                    <a:ea typeface="仿宋_GB2312" panose="02010609030101010101" charset="-122"/>
                    <a:cs typeface="宋体" panose="02010600030101010101" pitchFamily="2" charset="-122"/>
                  </a:endParaRPr>
                </a:p>
              </p:txBody>
            </p:sp>
            <p:cxnSp>
              <p:nvCxnSpPr>
                <p:cNvPr id="39" name="直接箭头连接符 38"/>
                <p:cNvCxnSpPr>
                  <a:stCxn id="36" idx="2"/>
                </p:cNvCxnSpPr>
                <p:nvPr/>
              </p:nvCxnSpPr>
              <p:spPr>
                <a:xfrm flipH="1">
                  <a:off x="6301" y="3371"/>
                  <a:ext cx="209" cy="25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3"/>
                </p:cNvCxnSpPr>
                <p:nvPr/>
              </p:nvCxnSpPr>
              <p:spPr>
                <a:xfrm>
                  <a:off x="5506" y="4724"/>
                  <a:ext cx="563" cy="1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7793" y="2146"/>
                <a:ext cx="7301" cy="3248"/>
                <a:chOff x="8669" y="2320"/>
                <a:chExt cx="8389" cy="3889"/>
              </a:xfrm>
            </p:grpSpPr>
            <p:sp>
              <p:nvSpPr>
                <p:cNvPr id="42" name="文本框 12"/>
                <p:cNvSpPr txBox="1"/>
                <p:nvPr/>
              </p:nvSpPr>
              <p:spPr>
                <a:xfrm>
                  <a:off x="9427" y="2320"/>
                  <a:ext cx="5987" cy="1217"/>
                </a:xfrm>
                <a:prstGeom prst="rect">
                  <a:avLst/>
                </a:prstGeom>
                <a:noFill/>
                <a:ln w="9525">
                  <a:noFill/>
                </a:ln>
              </p:spPr>
              <p:txBody>
                <a:bodyPr wrap="square" anchor="t" anchorCtr="0">
                  <a:noAutofit/>
                </a:bodyPr>
                <a:p>
                  <a:pPr lvl="0" algn="l">
                    <a:buClrTx/>
                    <a:buSzTx/>
                    <a:buFontTx/>
                  </a:pPr>
                  <a:r>
                    <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微软雅黑" panose="020B0503020204020204" pitchFamily="34" charset="-122"/>
                    </a:rPr>
                    <a:t>农村集体经济组织、社区（居委会）、村委会</a:t>
                  </a:r>
                  <a:endPar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微软雅黑" panose="020B0503020204020204" pitchFamily="34" charset="-122"/>
                  </a:endParaRPr>
                </a:p>
              </p:txBody>
            </p:sp>
            <p:sp>
              <p:nvSpPr>
                <p:cNvPr id="43" name="文本框 42"/>
                <p:cNvSpPr txBox="1"/>
                <p:nvPr/>
              </p:nvSpPr>
              <p:spPr>
                <a:xfrm>
                  <a:off x="8669" y="5882"/>
                  <a:ext cx="3138" cy="327"/>
                </a:xfrm>
                <a:prstGeom prst="roundRect">
                  <a:avLst/>
                </a:prstGeom>
                <a:noFill/>
                <a:ln w="38100" cmpd="sng">
                  <a:solidFill>
                    <a:schemeClr val="accent2">
                      <a:lumMod val="40000"/>
                      <a:lumOff val="60000"/>
                    </a:schemeClr>
                  </a:solidFill>
                  <a:prstDash val="solid"/>
                </a:ln>
              </p:spPr>
              <p:txBody>
                <a:bodyPr wrap="square" anchor="t" anchorCtr="0">
                  <a:noAutofit/>
                </a:bodyPr>
                <a:p>
                  <a:pPr lvl="0" algn="l">
                    <a:buClrTx/>
                    <a:buSzTx/>
                    <a:buFontTx/>
                  </a:pPr>
                  <a:endPar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lt"/>
                  </a:endParaRPr>
                </a:p>
              </p:txBody>
            </p:sp>
            <p:sp>
              <p:nvSpPr>
                <p:cNvPr id="44" name="文本框 43"/>
                <p:cNvSpPr txBox="1"/>
                <p:nvPr/>
              </p:nvSpPr>
              <p:spPr>
                <a:xfrm>
                  <a:off x="9043" y="2421"/>
                  <a:ext cx="6753" cy="1015"/>
                </a:xfrm>
                <a:prstGeom prst="roundRect">
                  <a:avLst/>
                </a:prstGeom>
                <a:noFill/>
                <a:ln w="38100" cmpd="sng">
                  <a:solidFill>
                    <a:schemeClr val="accent2">
                      <a:lumMod val="40000"/>
                      <a:lumOff val="60000"/>
                    </a:schemeClr>
                  </a:solidFill>
                  <a:prstDash val="solid"/>
                </a:ln>
              </p:spPr>
              <p:txBody>
                <a:bodyPr wrap="square" anchor="t" anchorCtr="0">
                  <a:noAutofit/>
                </a:bodyPr>
                <a:p>
                  <a:pPr lvl="0" algn="l">
                    <a:buClrTx/>
                    <a:buSzTx/>
                    <a:buFontTx/>
                  </a:pPr>
                  <a:endPar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lt"/>
                  </a:endParaRPr>
                </a:p>
              </p:txBody>
            </p:sp>
            <p:sp>
              <p:nvSpPr>
                <p:cNvPr id="45" name="文本框 12"/>
                <p:cNvSpPr txBox="1"/>
                <p:nvPr/>
              </p:nvSpPr>
              <p:spPr>
                <a:xfrm>
                  <a:off x="12259" y="3868"/>
                  <a:ext cx="4799" cy="1217"/>
                </a:xfrm>
                <a:prstGeom prst="rect">
                  <a:avLst/>
                </a:prstGeom>
                <a:noFill/>
                <a:ln w="9525">
                  <a:noFill/>
                </a:ln>
              </p:spPr>
              <p:txBody>
                <a:bodyPr wrap="square" anchor="t" anchorCtr="0">
                  <a:noAutofit/>
                </a:bodyPr>
                <a:p>
                  <a:pPr lvl="0" algn="l">
                    <a:buClrTx/>
                    <a:buSzTx/>
                    <a:buFontTx/>
                  </a:pPr>
                  <a:r>
                    <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rPr>
                    <a:t>集体负担经费或管理的其他非企业单位</a:t>
                  </a:r>
                  <a:endPar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endParaRPr>
                </a:p>
              </p:txBody>
            </p:sp>
            <p:sp>
              <p:nvSpPr>
                <p:cNvPr id="46" name="文本框 45"/>
                <p:cNvSpPr txBox="1"/>
                <p:nvPr/>
              </p:nvSpPr>
              <p:spPr>
                <a:xfrm>
                  <a:off x="12098" y="3968"/>
                  <a:ext cx="4922" cy="1015"/>
                </a:xfrm>
                <a:prstGeom prst="roundRect">
                  <a:avLst/>
                </a:prstGeom>
                <a:noFill/>
                <a:ln w="38100" cmpd="sng">
                  <a:solidFill>
                    <a:schemeClr val="accent2">
                      <a:lumMod val="40000"/>
                      <a:lumOff val="60000"/>
                    </a:schemeClr>
                  </a:solidFill>
                  <a:prstDash val="solid"/>
                </a:ln>
              </p:spPr>
              <p:txBody>
                <a:bodyPr wrap="square" anchor="t" anchorCtr="0">
                  <a:noAutofit/>
                </a:bodyPr>
                <a:p>
                  <a:pPr lvl="0" algn="l">
                    <a:buClrTx/>
                    <a:buSzTx/>
                    <a:buFontTx/>
                  </a:pPr>
                  <a:endPar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lt"/>
                  </a:endParaRPr>
                </a:p>
              </p:txBody>
            </p:sp>
            <p:cxnSp>
              <p:nvCxnSpPr>
                <p:cNvPr id="47" name="文本框 46"/>
                <p:cNvCxnSpPr txBox="1">
                  <a:stCxn id="44" idx="2"/>
                </p:cNvCxnSpPr>
                <p:nvPr/>
              </p:nvCxnSpPr>
              <p:spPr>
                <a:xfrm flipH="1">
                  <a:off x="10614" y="3436"/>
                  <a:ext cx="1807" cy="2352"/>
                </a:xfrm>
                <a:prstGeom prst="straightConnector1">
                  <a:avLst/>
                </a:prstGeom>
                <a:noFill/>
                <a:ln w="38100" cmpd="sng">
                  <a:solidFill>
                    <a:schemeClr val="accent2">
                      <a:lumMod val="40000"/>
                      <a:lumOff val="60000"/>
                    </a:schemeClr>
                  </a:solidFill>
                  <a:prstDash val="solid"/>
                  <a:headEnd type="none"/>
                  <a:tailEnd type="arrow" w="med" len="med"/>
                </a:ln>
              </p:spPr>
            </p:cxnSp>
            <p:cxnSp>
              <p:nvCxnSpPr>
                <p:cNvPr id="48" name="文本框 47"/>
                <p:cNvCxnSpPr txBox="1">
                  <a:stCxn id="46" idx="1"/>
                </p:cNvCxnSpPr>
                <p:nvPr/>
              </p:nvCxnSpPr>
              <p:spPr>
                <a:xfrm flipH="1">
                  <a:off x="10434" y="4476"/>
                  <a:ext cx="1664" cy="1348"/>
                </a:xfrm>
                <a:prstGeom prst="straightConnector1">
                  <a:avLst/>
                </a:prstGeom>
                <a:noFill/>
                <a:ln w="38100" cmpd="sng">
                  <a:solidFill>
                    <a:schemeClr val="accent2">
                      <a:lumMod val="40000"/>
                      <a:lumOff val="60000"/>
                    </a:schemeClr>
                  </a:solidFill>
                  <a:prstDash val="solid"/>
                </a:ln>
              </p:spPr>
            </p:cxnSp>
          </p:grpSp>
          <p:grpSp>
            <p:nvGrpSpPr>
              <p:cNvPr id="49" name="组合 48"/>
              <p:cNvGrpSpPr/>
              <p:nvPr/>
            </p:nvGrpSpPr>
            <p:grpSpPr>
              <a:xfrm>
                <a:off x="1787" y="5407"/>
                <a:ext cx="5016" cy="3260"/>
                <a:chOff x="1512" y="6220"/>
                <a:chExt cx="6802" cy="3125"/>
              </a:xfrm>
            </p:grpSpPr>
            <p:sp>
              <p:nvSpPr>
                <p:cNvPr id="50" name="文本框 12"/>
                <p:cNvSpPr txBox="1"/>
                <p:nvPr/>
              </p:nvSpPr>
              <p:spPr>
                <a:xfrm>
                  <a:off x="1512" y="7849"/>
                  <a:ext cx="4292" cy="1467"/>
                </a:xfrm>
                <a:prstGeom prst="rect">
                  <a:avLst/>
                </a:prstGeom>
                <a:noFill/>
                <a:ln w="9525">
                  <a:noFill/>
                </a:ln>
              </p:spPr>
              <p:txBody>
                <a:bodyPr wrap="square" anchor="t" anchorCtr="0">
                  <a:spAutoFit/>
                </a:bodyPr>
                <a:p>
                  <a:pPr marL="0" indent="0" algn="l"/>
                  <a:r>
                    <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rPr>
                    <a:t>个人负担经费或管理的其他非企业单位</a:t>
                  </a:r>
                  <a:endParaRPr lang="zh-CN" altLang="en-US" sz="1600" dirty="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endParaRPr>
                </a:p>
              </p:txBody>
            </p:sp>
            <p:sp>
              <p:nvSpPr>
                <p:cNvPr id="51" name="圆角矩形 50"/>
                <p:cNvSpPr/>
                <p:nvPr/>
              </p:nvSpPr>
              <p:spPr>
                <a:xfrm>
                  <a:off x="5635" y="6220"/>
                  <a:ext cx="2679" cy="276"/>
                </a:xfrm>
                <a:prstGeom prst="roundRect">
                  <a:avLst/>
                </a:prstGeom>
                <a:noFill/>
                <a:ln w="25400">
                  <a:solidFill>
                    <a:srgbClr val="0000FF"/>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sp>
              <p:nvSpPr>
                <p:cNvPr id="52" name="圆角矩形 51"/>
                <p:cNvSpPr/>
                <p:nvPr/>
              </p:nvSpPr>
              <p:spPr>
                <a:xfrm>
                  <a:off x="1513" y="7849"/>
                  <a:ext cx="4292" cy="1496"/>
                </a:xfrm>
                <a:prstGeom prst="roundRect">
                  <a:avLst/>
                </a:prstGeom>
                <a:noFill/>
                <a:ln w="25400">
                  <a:solidFill>
                    <a:srgbClr val="0000FF"/>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cxnSp>
              <p:nvCxnSpPr>
                <p:cNvPr id="53" name="直接箭头连接符 52"/>
                <p:cNvCxnSpPr>
                  <a:stCxn id="52" idx="0"/>
                </p:cNvCxnSpPr>
                <p:nvPr/>
              </p:nvCxnSpPr>
              <p:spPr>
                <a:xfrm flipV="1">
                  <a:off x="3660" y="6454"/>
                  <a:ext cx="2357" cy="1395"/>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748" y="5394"/>
                <a:ext cx="4628" cy="3699"/>
                <a:chOff x="8668" y="6251"/>
                <a:chExt cx="6706" cy="3600"/>
              </a:xfrm>
            </p:grpSpPr>
            <p:sp>
              <p:nvSpPr>
                <p:cNvPr id="55" name="文本框 12"/>
                <p:cNvSpPr txBox="1"/>
                <p:nvPr/>
              </p:nvSpPr>
              <p:spPr>
                <a:xfrm>
                  <a:off x="10960" y="8341"/>
                  <a:ext cx="4414" cy="1510"/>
                </a:xfrm>
                <a:prstGeom prst="rect">
                  <a:avLst/>
                </a:prstGeom>
                <a:noFill/>
                <a:ln w="9525">
                  <a:noFill/>
                </a:ln>
              </p:spPr>
              <p:txBody>
                <a:bodyPr wrap="square" anchor="t" anchorCtr="0">
                  <a:spAutoFit/>
                </a:bodyPr>
                <a:p>
                  <a:pPr marL="0" indent="0" algn="l"/>
                  <a:r>
                    <a:rPr lang="zh-CN" sz="160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rPr>
                    <a:t>合伙负担经费或管理的其他非企业单位</a:t>
                  </a:r>
                  <a:endParaRPr lang="zh-CN" altLang="en-US" sz="1600" dirty="0">
                    <a:solidFill>
                      <a:schemeClr val="bg2">
                        <a:lumMod val="50000"/>
                      </a:schemeClr>
                    </a:solidFill>
                    <a:latin typeface="仿宋_GB2312" panose="02010609030101010101" charset="-122"/>
                    <a:ea typeface="仿宋_GB2312" panose="02010609030101010101" charset="-122"/>
                    <a:cs typeface="宋体" panose="02010600030101010101" pitchFamily="2" charset="-122"/>
                    <a:sym typeface="+mn-ea"/>
                  </a:endParaRPr>
                </a:p>
              </p:txBody>
            </p:sp>
            <p:sp>
              <p:nvSpPr>
                <p:cNvPr id="56" name="圆角矩形 55"/>
                <p:cNvSpPr/>
                <p:nvPr/>
              </p:nvSpPr>
              <p:spPr>
                <a:xfrm>
                  <a:off x="10960" y="8341"/>
                  <a:ext cx="4414" cy="1389"/>
                </a:xfrm>
                <a:prstGeom prst="roundRect">
                  <a:avLst/>
                </a:prstGeom>
                <a:noFill/>
                <a:ln w="25400">
                  <a:solidFill>
                    <a:schemeClr val="accent3">
                      <a:lumMod val="50000"/>
                    </a:schemeClr>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sp>
              <p:nvSpPr>
                <p:cNvPr id="57" name="圆角矩形 56"/>
                <p:cNvSpPr/>
                <p:nvPr/>
              </p:nvSpPr>
              <p:spPr>
                <a:xfrm>
                  <a:off x="8668" y="6251"/>
                  <a:ext cx="3140" cy="268"/>
                </a:xfrm>
                <a:prstGeom prst="roundRect">
                  <a:avLst/>
                </a:prstGeom>
                <a:noFill/>
                <a:ln w="25400">
                  <a:solidFill>
                    <a:schemeClr val="accent3">
                      <a:lumMod val="50000"/>
                    </a:schemeClr>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cxnSp>
              <p:nvCxnSpPr>
                <p:cNvPr id="58" name="直接箭头连接符 57"/>
                <p:cNvCxnSpPr>
                  <a:stCxn id="56" idx="0"/>
                  <a:endCxn id="57" idx="2"/>
                </p:cNvCxnSpPr>
                <p:nvPr/>
              </p:nvCxnSpPr>
              <p:spPr>
                <a:xfrm flipH="1" flipV="1">
                  <a:off x="10237" y="6519"/>
                  <a:ext cx="2930" cy="1822"/>
                </a:xfrm>
                <a:prstGeom prst="straightConnector1">
                  <a:avLst/>
                </a:prstGeom>
                <a:ln w="25400">
                  <a:solidFill>
                    <a:schemeClr val="accent3">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6158" y="4314"/>
                <a:ext cx="4800" cy="622"/>
              </a:xfrm>
              <a:prstGeom prst="rect">
                <a:avLst/>
              </a:prstGeom>
              <a:noFill/>
            </p:spPr>
            <p:txBody>
              <a:bodyPr wrap="square" rtlCol="0">
                <a:spAutoFit/>
              </a:bodyPr>
              <a:p>
                <a:r>
                  <a:rPr lang="zh-CN" altLang="en-US" sz="1600">
                    <a:solidFill>
                      <a:srgbClr val="FF0000"/>
                    </a:solidFill>
                    <a:latin typeface="Castellar" panose="020A0402060406010301" charset="0"/>
                    <a:cs typeface="仿宋_GB2312" panose="02010609030101010101" charset="-122"/>
                    <a:sym typeface="Wingdings 2" panose="05020102010507070707" charset="0"/>
                  </a:rPr>
                  <a:t></a:t>
                </a:r>
                <a:endParaRPr lang="zh-CN" altLang="en-US" sz="1600">
                  <a:solidFill>
                    <a:srgbClr val="FF0000"/>
                  </a:solidFill>
                  <a:latin typeface="Castellar" panose="020A0402060406010301" charset="0"/>
                  <a:cs typeface="仿宋_GB2312" panose="02010609030101010101" charset="-122"/>
                  <a:sym typeface="Wingdings 2" panose="05020102010507070707" charset="0"/>
                </a:endParaRPr>
              </a:p>
            </p:txBody>
          </p:sp>
        </p:grpSp>
        <p:sp>
          <p:nvSpPr>
            <p:cNvPr id="62" name="矩形 61"/>
            <p:cNvSpPr/>
            <p:nvPr/>
          </p:nvSpPr>
          <p:spPr>
            <a:xfrm>
              <a:off x="7873" y="6248"/>
              <a:ext cx="1576" cy="299"/>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grpSp>
      <p:sp>
        <p:nvSpPr>
          <p:cNvPr id="2" name="文本框 1"/>
          <p:cNvSpPr txBox="1"/>
          <p:nvPr/>
        </p:nvSpPr>
        <p:spPr>
          <a:xfrm>
            <a:off x="7741285" y="940435"/>
            <a:ext cx="4281805" cy="544639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lang="zh-CN" altLang="en-US" sz="2000">
                <a:latin typeface="仿宋_GB2312" panose="02010609030101010101" charset="-122"/>
                <a:ea typeface="仿宋_GB2312" panose="02010609030101010101" charset="-122"/>
              </a:rPr>
              <a:t>非企业单位也需填报登记注册统计类别，应依据单位的主要经费来源和管理方式填写。</a:t>
            </a:r>
            <a:endParaRPr lang="zh-CN" altLang="en-US" sz="2000">
              <a:latin typeface="仿宋_GB2312" panose="02010609030101010101" charset="-122"/>
              <a:ea typeface="仿宋_GB2312" panose="02010609030101010101" charset="-122"/>
            </a:endParaRPr>
          </a:p>
          <a:p>
            <a:pPr marL="342900" indent="-342900" algn="just">
              <a:lnSpc>
                <a:spcPct val="150000"/>
              </a:lnSpc>
              <a:buFont typeface="Arial" panose="020B0604020202020204" pitchFamily="34" charset="0"/>
              <a:buChar char="•"/>
            </a:pPr>
            <a:r>
              <a:rPr lang="zh-CN" altLang="en-US" sz="2000">
                <a:latin typeface="仿宋_GB2312" panose="02010609030101010101" charset="-122"/>
                <a:ea typeface="仿宋_GB2312" panose="02010609030101010101" charset="-122"/>
              </a:rPr>
              <a:t>统信码前两位</a:t>
            </a:r>
            <a:r>
              <a:rPr lang="en-US" altLang="zh-CN" sz="2000">
                <a:latin typeface="仿宋_GB2312" panose="02010609030101010101" charset="-122"/>
                <a:ea typeface="仿宋_GB2312" panose="02010609030101010101" charset="-122"/>
              </a:rPr>
              <a:t>93</a:t>
            </a:r>
            <a:r>
              <a:rPr lang="zh-CN" altLang="en-US" sz="2000">
                <a:latin typeface="仿宋_GB2312" panose="02010609030101010101" charset="-122"/>
                <a:ea typeface="仿宋_GB2312" panose="02010609030101010101" charset="-122"/>
              </a:rPr>
              <a:t>，机构类型选</a:t>
            </a:r>
            <a:r>
              <a:rPr lang="en-US" altLang="zh-CN" sz="2000">
                <a:latin typeface="仿宋_GB2312" panose="02010609030101010101" charset="-122"/>
                <a:ea typeface="仿宋_GB2312" panose="02010609030101010101" charset="-122"/>
              </a:rPr>
              <a:t>“</a:t>
            </a:r>
            <a:r>
              <a:rPr lang="en-US" sz="2000" kern="0" dirty="0">
                <a:effectLst/>
                <a:latin typeface="仿宋_GB2312" panose="02010609030101010101" charset="-122"/>
                <a:ea typeface="仿宋_GB2312" panose="02010609030101010101" charset="-122"/>
                <a:sym typeface="+mn-ea"/>
              </a:rPr>
              <a:t>55 </a:t>
            </a:r>
            <a:r>
              <a:rPr lang="zh-CN" sz="2000" kern="0" dirty="0">
                <a:effectLst/>
                <a:latin typeface="仿宋_GB2312" panose="02010609030101010101" charset="-122"/>
                <a:ea typeface="仿宋_GB2312" panose="02010609030101010101" charset="-122"/>
                <a:sym typeface="+mn-ea"/>
              </a:rPr>
              <a:t>农民专业合作社</a:t>
            </a:r>
            <a:r>
              <a:rPr lang="en-US" altLang="zh-CN" sz="2000" kern="0" dirty="0">
                <a:effectLst/>
                <a:latin typeface="仿宋_GB2312" panose="02010609030101010101" charset="-122"/>
                <a:ea typeface="仿宋_GB2312" panose="02010609030101010101" charset="-122"/>
                <a:sym typeface="+mn-ea"/>
              </a:rPr>
              <a:t>”</a:t>
            </a:r>
            <a:r>
              <a:rPr lang="zh-CN" sz="2000" kern="0" dirty="0">
                <a:effectLst/>
                <a:latin typeface="仿宋_GB2312" panose="02010609030101010101" charset="-122"/>
                <a:ea typeface="仿宋_GB2312" panose="02010609030101010101" charset="-122"/>
                <a:sym typeface="+mn-ea"/>
              </a:rPr>
              <a:t>，登记注册统计类别选</a:t>
            </a:r>
            <a:r>
              <a:rPr lang="en-US" altLang="zh-CN" sz="2000" kern="0" dirty="0">
                <a:effectLst/>
                <a:latin typeface="仿宋_GB2312" panose="02010609030101010101" charset="-122"/>
                <a:ea typeface="仿宋_GB2312" panose="02010609030101010101" charset="-122"/>
                <a:sym typeface="+mn-ea"/>
              </a:rPr>
              <a:t>“400 </a:t>
            </a:r>
            <a:r>
              <a:rPr lang="zh-CN" altLang="en-US" sz="2000" kern="0" dirty="0">
                <a:effectLst/>
                <a:latin typeface="仿宋_GB2312" panose="02010609030101010101" charset="-122"/>
                <a:ea typeface="仿宋_GB2312" panose="02010609030101010101" charset="-122"/>
                <a:sym typeface="+mn-ea"/>
              </a:rPr>
              <a:t>农民专业合作社（联合社）</a:t>
            </a:r>
            <a:r>
              <a:rPr lang="en-US" altLang="zh-CN" sz="2000" kern="0" dirty="0">
                <a:effectLst/>
                <a:latin typeface="仿宋_GB2312" panose="02010609030101010101" charset="-122"/>
                <a:ea typeface="仿宋_GB2312" panose="02010609030101010101" charset="-122"/>
                <a:sym typeface="+mn-ea"/>
              </a:rPr>
              <a:t>”</a:t>
            </a:r>
            <a:endParaRPr lang="zh-CN" altLang="en-US" sz="2000" kern="0" dirty="0">
              <a:effectLst/>
              <a:latin typeface="仿宋_GB2312" panose="02010609030101010101" charset="-122"/>
              <a:ea typeface="仿宋_GB2312" panose="02010609030101010101" charset="-122"/>
              <a:sym typeface="+mn-ea"/>
            </a:endParaRPr>
          </a:p>
          <a:p>
            <a:pPr marL="342900" indent="-342900" algn="just">
              <a:lnSpc>
                <a:spcPct val="150000"/>
              </a:lnSpc>
              <a:buFont typeface="Arial" panose="020B0604020202020204" pitchFamily="34" charset="0"/>
              <a:buChar char="•"/>
            </a:pPr>
            <a:r>
              <a:rPr lang="zh-CN" altLang="en-US" sz="2000">
                <a:latin typeface="仿宋_GB2312" panose="02010609030101010101" charset="-122"/>
                <a:ea typeface="仿宋_GB2312" panose="02010609030101010101" charset="-122"/>
                <a:sym typeface="+mn-ea"/>
              </a:rPr>
              <a:t>统信码前两位</a:t>
            </a:r>
            <a:r>
              <a:rPr lang="en-US" altLang="zh-CN" sz="2000">
                <a:latin typeface="仿宋_GB2312" panose="02010609030101010101" charset="-122"/>
                <a:ea typeface="仿宋_GB2312" panose="02010609030101010101" charset="-122"/>
                <a:sym typeface="+mn-ea"/>
              </a:rPr>
              <a:t>N2</a:t>
            </a:r>
            <a:r>
              <a:rPr lang="zh-CN" altLang="en-US" sz="2000">
                <a:latin typeface="仿宋_GB2312" panose="02010609030101010101" charset="-122"/>
                <a:ea typeface="仿宋_GB2312" panose="02010609030101010101" charset="-122"/>
                <a:sym typeface="+mn-ea"/>
              </a:rPr>
              <a:t>，机构类型选</a:t>
            </a:r>
            <a:r>
              <a:rPr lang="en-US" altLang="zh-CN" sz="2000">
                <a:latin typeface="仿宋_GB2312" panose="02010609030101010101" charset="-122"/>
                <a:ea typeface="仿宋_GB2312" panose="02010609030101010101" charset="-122"/>
                <a:sym typeface="+mn-ea"/>
              </a:rPr>
              <a:t>“</a:t>
            </a:r>
            <a:r>
              <a:rPr lang="en-US" sz="2000" kern="0" dirty="0">
                <a:effectLst/>
                <a:latin typeface="仿宋_GB2312" panose="02010609030101010101" charset="-122"/>
                <a:ea typeface="仿宋_GB2312" panose="02010609030101010101" charset="-122"/>
                <a:sym typeface="+mn-ea"/>
              </a:rPr>
              <a:t>56 </a:t>
            </a:r>
            <a:r>
              <a:rPr lang="zh-CN" sz="2000" kern="0" dirty="0">
                <a:effectLst/>
                <a:latin typeface="仿宋_GB2312" panose="02010609030101010101" charset="-122"/>
                <a:ea typeface="仿宋_GB2312" panose="02010609030101010101" charset="-122"/>
                <a:sym typeface="+mn-ea"/>
              </a:rPr>
              <a:t>农村集体经济组织</a:t>
            </a:r>
            <a:r>
              <a:rPr lang="en-US" altLang="zh-CN" sz="2000" kern="0" dirty="0">
                <a:effectLst/>
                <a:latin typeface="仿宋_GB2312" panose="02010609030101010101" charset="-122"/>
                <a:ea typeface="仿宋_GB2312" panose="02010609030101010101" charset="-122"/>
                <a:sym typeface="+mn-ea"/>
              </a:rPr>
              <a:t>”</a:t>
            </a:r>
            <a:r>
              <a:rPr lang="zh-CN" sz="2000" kern="0" dirty="0">
                <a:effectLst/>
                <a:latin typeface="仿宋_GB2312" panose="02010609030101010101" charset="-122"/>
                <a:ea typeface="仿宋_GB2312" panose="02010609030101010101" charset="-122"/>
                <a:sym typeface="+mn-ea"/>
              </a:rPr>
              <a:t>，登记注册统计类别选</a:t>
            </a:r>
            <a:r>
              <a:rPr lang="en-US" altLang="zh-CN" sz="2000" kern="0" dirty="0">
                <a:effectLst/>
                <a:latin typeface="仿宋_GB2312" panose="02010609030101010101" charset="-122"/>
                <a:ea typeface="仿宋_GB2312" panose="02010609030101010101" charset="-122"/>
                <a:sym typeface="+mn-ea"/>
              </a:rPr>
              <a:t>“32 </a:t>
            </a:r>
            <a:r>
              <a:rPr lang="zh-CN" altLang="en-US" sz="2000" kern="0" dirty="0">
                <a:effectLst/>
                <a:latin typeface="仿宋_GB2312" panose="02010609030101010101" charset="-122"/>
                <a:ea typeface="仿宋_GB2312" panose="02010609030101010101" charset="-122"/>
                <a:sym typeface="+mn-ea"/>
              </a:rPr>
              <a:t>集体所有制企业（集体企业）</a:t>
            </a:r>
            <a:r>
              <a:rPr lang="en-US" altLang="zh-CN" sz="2000" kern="0" dirty="0">
                <a:effectLst/>
                <a:latin typeface="仿宋_GB2312" panose="02010609030101010101" charset="-122"/>
                <a:ea typeface="仿宋_GB2312" panose="02010609030101010101" charset="-122"/>
                <a:sym typeface="+mn-ea"/>
              </a:rPr>
              <a:t>”</a:t>
            </a:r>
            <a:endParaRPr lang="zh-CN" altLang="en-US" kern="0" dirty="0">
              <a:effectLst/>
              <a:latin typeface="仿宋_GB2312" panose="02010609030101010101" charset="-122"/>
              <a:ea typeface="仿宋_GB2312" panose="02010609030101010101" charset="-122"/>
              <a:sym typeface="+mn-ea"/>
            </a:endParaRPr>
          </a:p>
          <a:p>
            <a:pPr marL="342900" indent="-342900" algn="just">
              <a:lnSpc>
                <a:spcPct val="150000"/>
              </a:lnSpc>
              <a:buFont typeface="Arial" panose="020B0604020202020204" pitchFamily="34" charset="0"/>
              <a:buChar char="•"/>
            </a:pPr>
            <a:endParaRPr lang="zh-CN" altLang="en-US" kern="0" dirty="0">
              <a:effectLst/>
              <a:latin typeface="仿宋_GB2312" panose="02010609030101010101" charset="-122"/>
              <a:ea typeface="仿宋_GB2312" panose="02010609030101010101" charset="-122"/>
              <a:sym typeface="+mn-ea"/>
            </a:endParaRPr>
          </a:p>
        </p:txBody>
      </p:sp>
      <p:sp>
        <p:nvSpPr>
          <p:cNvPr id="65" name="圆角矩形 64"/>
          <p:cNvSpPr/>
          <p:nvPr/>
        </p:nvSpPr>
        <p:spPr>
          <a:xfrm>
            <a:off x="2088515" y="4615180"/>
            <a:ext cx="2067560" cy="1148080"/>
          </a:xfrm>
          <a:prstGeom prst="roundRect">
            <a:avLst/>
          </a:prstGeom>
          <a:noFill/>
          <a:ln w="25400">
            <a:solidFill>
              <a:srgbClr val="0000FF"/>
            </a:solidFill>
          </a:ln>
          <a:effectLst>
            <a:outerShdw blurRad="63500" sx="103000" sy="103000" algn="ctr" rotWithShape="0">
              <a:prstClr val="black">
                <a:alpha val="11000"/>
              </a:prstClr>
            </a:outerShdw>
          </a:effectLst>
          <a:extLst>
            <a:ext uri="{909E8E84-426E-40DD-AFC4-6F175D3DCCD1}">
              <a14:hiddenFill xmlns:a14="http://schemas.microsoft.com/office/drawing/2010/main">
                <a:gradFill>
                  <a:gsLst>
                    <a:gs pos="0">
                      <a:srgbClr val="FFFFFF"/>
                    </a:gs>
                    <a:gs pos="100000">
                      <a:schemeClr val="bg1">
                        <a:lumMod val="95000"/>
                      </a:schemeClr>
                    </a:gs>
                  </a:gsLst>
                  <a:lin ang="150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600" noProof="1">
              <a:solidFill>
                <a:prstClr val="white"/>
              </a:solidFill>
              <a:latin typeface="仿宋_GB2312" panose="02010609030101010101" charset="-122"/>
              <a:ea typeface="仿宋_GB2312" panose="02010609030101010101" charset="-122"/>
              <a:cs typeface="+mn-ea"/>
              <a:sym typeface="+mn-lt"/>
            </a:endParaRPr>
          </a:p>
        </p:txBody>
      </p:sp>
      <p:sp>
        <p:nvSpPr>
          <p:cNvPr id="66" name="文本框 65"/>
          <p:cNvSpPr txBox="1"/>
          <p:nvPr/>
        </p:nvSpPr>
        <p:spPr>
          <a:xfrm>
            <a:off x="2102485" y="4686300"/>
            <a:ext cx="2052955" cy="1076325"/>
          </a:xfrm>
          <a:prstGeom prst="rect">
            <a:avLst/>
          </a:prstGeom>
          <a:noFill/>
        </p:spPr>
        <p:txBody>
          <a:bodyPr wrap="square" rtlCol="0" anchor="t">
            <a:spAutoFit/>
          </a:bodyPr>
          <a:p>
            <a:pPr marL="36830" indent="0">
              <a:spcBef>
                <a:spcPct val="20000"/>
              </a:spcBef>
              <a:buClrTx/>
              <a:buSzPct val="85000"/>
              <a:buFont typeface="Wingdings" panose="05000000000000000000" charset="0"/>
              <a:buNone/>
            </a:pPr>
            <a:r>
              <a:rPr lang="zh-CN" altLang="en-US" sz="1600" dirty="0">
                <a:solidFill>
                  <a:srgbClr val="336699"/>
                </a:solidFill>
                <a:latin typeface="仿宋_GB2312" panose="02010609030101010101" charset="-122"/>
                <a:ea typeface="仿宋_GB2312" panose="02010609030101010101" charset="-122"/>
                <a:sym typeface="微软雅黑" panose="020B0503020204020204" pitchFamily="34" charset="-122"/>
              </a:rPr>
              <a:t>基金会、社会服务机构（民办非企业单位）、社会团体（民政部门）</a:t>
            </a:r>
            <a:endParaRPr lang="zh-CN" altLang="en-US" sz="1600" dirty="0">
              <a:solidFill>
                <a:srgbClr val="336699"/>
              </a:solidFill>
              <a:latin typeface="仿宋_GB2312" panose="02010609030101010101" charset="-122"/>
              <a:ea typeface="仿宋_GB2312" panose="02010609030101010101" charset="-122"/>
              <a:sym typeface="微软雅黑" panose="020B0503020204020204" pitchFamily="34" charset="-122"/>
            </a:endParaRPr>
          </a:p>
        </p:txBody>
      </p:sp>
      <p:cxnSp>
        <p:nvCxnSpPr>
          <p:cNvPr id="67" name="直接箭头连接符 66"/>
          <p:cNvCxnSpPr>
            <a:stCxn id="66" idx="0"/>
            <a:endCxn id="51" idx="2"/>
          </p:cNvCxnSpPr>
          <p:nvPr/>
        </p:nvCxnSpPr>
        <p:spPr>
          <a:xfrm flipH="1" flipV="1">
            <a:off x="2526665" y="3352800"/>
            <a:ext cx="602615" cy="1333500"/>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登记注册统计类别</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2" name="文本框 1"/>
          <p:cNvSpPr txBox="1"/>
          <p:nvPr/>
        </p:nvSpPr>
        <p:spPr>
          <a:xfrm>
            <a:off x="840105" y="661035"/>
            <a:ext cx="11096625" cy="230695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lang="zh-CN" altLang="en-US" sz="2000">
                <a:solidFill>
                  <a:schemeClr val="tx1"/>
                </a:solidFill>
                <a:latin typeface="仿宋_GB2312" panose="02010609030101010101" charset="-122"/>
                <a:ea typeface="仿宋_GB2312" panose="02010609030101010101" charset="-122"/>
                <a:sym typeface="+mn-ea"/>
              </a:rPr>
              <a:t>非公司制的单位比较简单</a:t>
            </a:r>
            <a:endParaRPr lang="zh-CN" altLang="en-US" sz="2000">
              <a:solidFill>
                <a:schemeClr val="tx1"/>
              </a:solidFill>
              <a:latin typeface="仿宋_GB2312" panose="02010609030101010101" charset="-122"/>
              <a:ea typeface="仿宋_GB2312" panose="02010609030101010101" charset="-122"/>
            </a:endParaRPr>
          </a:p>
          <a:p>
            <a:pPr marL="342900" indent="-342900" algn="just">
              <a:lnSpc>
                <a:spcPct val="150000"/>
              </a:lnSpc>
              <a:buFont typeface="Arial" panose="020B0604020202020204" pitchFamily="34" charset="0"/>
              <a:buChar char="•"/>
            </a:pPr>
            <a:r>
              <a:rPr lang="zh-CN" altLang="en-US" sz="2000">
                <a:solidFill>
                  <a:schemeClr val="tx1"/>
                </a:solidFill>
                <a:latin typeface="仿宋_GB2312" panose="02010609030101010101" charset="-122"/>
                <a:ea typeface="仿宋_GB2312" panose="02010609030101010101" charset="-122"/>
                <a:sym typeface="+mn-ea"/>
              </a:rPr>
              <a:t>非公司制 : 营业执照上的“单位名称”和“类型”都</a:t>
            </a:r>
            <a:r>
              <a:rPr lang="zh-CN" altLang="en-US" sz="2000">
                <a:solidFill>
                  <a:srgbClr val="FF0000"/>
                </a:solidFill>
                <a:latin typeface="仿宋_GB2312" panose="02010609030101010101" charset="-122"/>
                <a:ea typeface="仿宋_GB2312" panose="02010609030101010101" charset="-122"/>
                <a:sym typeface="+mn-ea"/>
              </a:rPr>
              <a:t>没有“公司”两字。</a:t>
            </a:r>
            <a:endParaRPr lang="zh-CN" altLang="en-US" sz="2000">
              <a:latin typeface="仿宋_GB2312" panose="02010609030101010101" charset="-122"/>
              <a:ea typeface="仿宋_GB2312" panose="02010609030101010101" charset="-122"/>
            </a:endParaRPr>
          </a:p>
          <a:p>
            <a:pPr marL="342900" indent="-342900" algn="just">
              <a:lnSpc>
                <a:spcPct val="150000"/>
              </a:lnSpc>
              <a:buFont typeface="Arial" panose="020B0604020202020204" pitchFamily="34" charset="0"/>
              <a:buChar char="•"/>
            </a:pPr>
            <a:r>
              <a:rPr lang="zh-CN" altLang="en-US" sz="2000">
                <a:solidFill>
                  <a:srgbClr val="FF0000"/>
                </a:solidFill>
                <a:latin typeface="仿宋_GB2312" panose="02010609030101010101" charset="-122"/>
                <a:ea typeface="仿宋_GB2312" panose="02010609030101010101" charset="-122"/>
                <a:sym typeface="+mn-ea"/>
              </a:rPr>
              <a:t>营业执照</a:t>
            </a:r>
            <a:r>
              <a:rPr lang="zh-CN" altLang="en-US" sz="2000">
                <a:latin typeface="仿宋_GB2312" panose="02010609030101010101" charset="-122"/>
                <a:ea typeface="仿宋_GB2312" panose="02010609030101010101" charset="-122"/>
                <a:sym typeface="+mn-ea"/>
              </a:rPr>
              <a:t>和</a:t>
            </a:r>
            <a:r>
              <a:rPr lang="zh-CN" altLang="en-US" sz="2000">
                <a:solidFill>
                  <a:srgbClr val="FF0000"/>
                </a:solidFill>
                <a:latin typeface="仿宋_GB2312" panose="02010609030101010101" charset="-122"/>
                <a:ea typeface="仿宋_GB2312" panose="02010609030101010101" charset="-122"/>
                <a:sym typeface="+mn-ea"/>
              </a:rPr>
              <a:t>登记注册类型</a:t>
            </a:r>
            <a:r>
              <a:rPr lang="zh-CN" altLang="en-US" sz="2000">
                <a:latin typeface="仿宋_GB2312" panose="02010609030101010101" charset="-122"/>
                <a:ea typeface="仿宋_GB2312" panose="02010609030101010101" charset="-122"/>
                <a:sym typeface="+mn-ea"/>
              </a:rPr>
              <a:t>的</a:t>
            </a:r>
            <a:r>
              <a:rPr lang="zh-CN" altLang="en-US" sz="2000">
                <a:solidFill>
                  <a:srgbClr val="FF0000"/>
                </a:solidFill>
                <a:latin typeface="仿宋_GB2312" panose="02010609030101010101" charset="-122"/>
                <a:ea typeface="仿宋_GB2312" panose="02010609030101010101" charset="-122"/>
                <a:sym typeface="+mn-ea"/>
              </a:rPr>
              <a:t>描述一致或相近</a:t>
            </a:r>
            <a:r>
              <a:rPr lang="zh-CN" altLang="en-US" sz="2000">
                <a:latin typeface="仿宋_GB2312" panose="02010609030101010101" charset="-122"/>
                <a:ea typeface="仿宋_GB2312" panose="02010609030101010101" charset="-122"/>
                <a:sym typeface="+mn-ea"/>
              </a:rPr>
              <a:t>，一般均可</a:t>
            </a:r>
            <a:r>
              <a:rPr lang="zh-CN" altLang="en-US" sz="2000">
                <a:solidFill>
                  <a:srgbClr val="FF0000"/>
                </a:solidFill>
                <a:latin typeface="仿宋_GB2312" panose="02010609030101010101" charset="-122"/>
                <a:ea typeface="仿宋_GB2312" panose="02010609030101010101" charset="-122"/>
                <a:sym typeface="+mn-ea"/>
              </a:rPr>
              <a:t>直接查“对照表”</a:t>
            </a:r>
            <a:r>
              <a:rPr lang="zh-CN" altLang="en-US" sz="2000">
                <a:latin typeface="仿宋_GB2312" panose="02010609030101010101" charset="-122"/>
                <a:ea typeface="仿宋_GB2312" panose="02010609030101010101" charset="-122"/>
                <a:sym typeface="+mn-ea"/>
              </a:rPr>
              <a:t>填报。</a:t>
            </a:r>
            <a:endParaRPr lang="zh-CN" altLang="en-US" sz="2000" b="1"/>
          </a:p>
          <a:p>
            <a:pPr marL="342900" indent="-342900" algn="just">
              <a:lnSpc>
                <a:spcPct val="150000"/>
              </a:lnSpc>
              <a:buFont typeface="Arial" panose="020B0604020202020204" pitchFamily="34" charset="0"/>
              <a:buChar char="•"/>
            </a:pPr>
            <a:endParaRPr lang="zh-CN" altLang="en-US" kern="0" dirty="0">
              <a:effectLst/>
              <a:latin typeface="仿宋_GB2312" panose="02010609030101010101" charset="-122"/>
              <a:ea typeface="仿宋_GB2312" panose="02010609030101010101" charset="-122"/>
              <a:sym typeface="+mn-ea"/>
            </a:endParaRPr>
          </a:p>
          <a:p>
            <a:pPr marL="342900" indent="-342900" algn="just">
              <a:lnSpc>
                <a:spcPct val="150000"/>
              </a:lnSpc>
              <a:buFont typeface="Arial" panose="020B0604020202020204" pitchFamily="34" charset="0"/>
              <a:buChar char="•"/>
            </a:pPr>
            <a:endParaRPr lang="zh-CN" altLang="en-US" kern="0" dirty="0">
              <a:effectLst/>
              <a:latin typeface="仿宋_GB2312" panose="02010609030101010101" charset="-122"/>
              <a:ea typeface="仿宋_GB2312" panose="02010609030101010101" charset="-122"/>
              <a:sym typeface="+mn-ea"/>
            </a:endParaRPr>
          </a:p>
        </p:txBody>
      </p:sp>
      <p:pic>
        <p:nvPicPr>
          <p:cNvPr id="2097310" name="图片 0" descr="2091ce78e7a26b84099631c6246f879"/>
          <p:cNvPicPr>
            <a:picLocks noChangeAspect="1"/>
          </p:cNvPicPr>
          <p:nvPr/>
        </p:nvPicPr>
        <p:blipFill>
          <a:blip r:embed="rId2"/>
          <a:srcRect t="25410" r="8440" b="3320"/>
          <a:stretch>
            <a:fillRect/>
          </a:stretch>
        </p:blipFill>
        <p:spPr>
          <a:xfrm>
            <a:off x="481330" y="2007870"/>
            <a:ext cx="10762615" cy="463931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港澳台商投资情况</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4" name="内容占位符 3"/>
          <p:cNvPicPr>
            <a:picLocks noChangeAspect="1"/>
          </p:cNvPicPr>
          <p:nvPr>
            <p:ph idx="1"/>
          </p:nvPr>
        </p:nvPicPr>
        <p:blipFill>
          <a:blip r:embed="rId2"/>
          <a:srcRect l="16369" t="25087" r="37813" b="28887"/>
          <a:stretch>
            <a:fillRect/>
          </a:stretch>
        </p:blipFill>
        <p:spPr>
          <a:xfrm>
            <a:off x="103505" y="1257300"/>
            <a:ext cx="7226935" cy="4084320"/>
          </a:xfrm>
          <a:prstGeom prst="rect">
            <a:avLst/>
          </a:prstGeom>
        </p:spPr>
      </p:pic>
      <p:cxnSp>
        <p:nvCxnSpPr>
          <p:cNvPr id="3" name="直接连接符 2"/>
          <p:cNvCxnSpPr/>
          <p:nvPr/>
        </p:nvCxnSpPr>
        <p:spPr>
          <a:xfrm>
            <a:off x="850265" y="3406775"/>
            <a:ext cx="293243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1031240" y="2604770"/>
            <a:ext cx="483235" cy="672465"/>
          </a:xfrm>
          <a:prstGeom prst="straightConnector1">
            <a:avLst/>
          </a:prstGeom>
          <a:ln w="28575">
            <a:solidFill>
              <a:srgbClr val="FF0000"/>
            </a:solidFill>
            <a:tailEnd type="arrow" w="med" len="med"/>
          </a:ln>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a:off x="850265" y="2604770"/>
            <a:ext cx="931545" cy="825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603490" y="1504950"/>
            <a:ext cx="3971925" cy="3246120"/>
          </a:xfrm>
          <a:prstGeom prst="rect">
            <a:avLst/>
          </a:prstGeom>
          <a:noFill/>
        </p:spPr>
        <p:txBody>
          <a:bodyPr wrap="square" rtlCol="0" anchor="t">
            <a:spAutoFit/>
          </a:bodyPr>
          <a:p>
            <a:pPr marL="0" indent="0" algn="l" eaLnBrk="1" latinLnBrk="0" hangingPunct="1">
              <a:lnSpc>
                <a:spcPct val="150000"/>
              </a:lnSpc>
              <a:spcBef>
                <a:spcPts val="0"/>
              </a:spcBef>
              <a:spcAft>
                <a:spcPts val="1500"/>
              </a:spcAft>
              <a:buFont typeface="Arial" panose="020B0604020202020204" pitchFamily="34" charset="0"/>
              <a:buChar char="•"/>
            </a:pPr>
            <a:r>
              <a:rPr lang="en-US" altLang="zh-CN" sz="2000">
                <a:latin typeface="仿宋_GB2312" panose="02010609030101010101" charset="-122"/>
                <a:ea typeface="仿宋_GB2312" panose="02010609030101010101" charset="-122"/>
                <a:cs typeface="仿宋" panose="02010609060101010101" charset="-122"/>
                <a:sym typeface="+mn-ea"/>
              </a:rPr>
              <a:t> </a:t>
            </a:r>
            <a:r>
              <a:rPr lang="zh-CN" sz="2000">
                <a:latin typeface="仿宋_GB2312" panose="02010609030101010101" charset="-122"/>
                <a:ea typeface="仿宋_GB2312" panose="02010609030101010101" charset="-122"/>
                <a:cs typeface="仿宋" panose="02010609060101010101" charset="-122"/>
                <a:sym typeface="+mn-ea"/>
              </a:rPr>
              <a:t>限登记注册统计类别选择</a:t>
            </a:r>
            <a:r>
              <a:rPr lang="en-US" altLang="zh-CN" sz="2000">
                <a:latin typeface="仿宋_GB2312" panose="02010609030101010101" charset="-122"/>
                <a:ea typeface="仿宋_GB2312" panose="02010609030101010101" charset="-122"/>
                <a:cs typeface="仿宋" panose="02010609060101010101" charset="-122"/>
                <a:sym typeface="+mn-ea"/>
              </a:rPr>
              <a:t>“</a:t>
            </a:r>
            <a:r>
              <a:rPr lang="zh-CN" altLang="en-US" sz="2000">
                <a:latin typeface="仿宋_GB2312" panose="02010609030101010101" charset="-122"/>
                <a:ea typeface="仿宋_GB2312" panose="02010609030101010101" charset="-122"/>
                <a:cs typeface="仿宋" panose="02010609060101010101" charset="-122"/>
                <a:sym typeface="+mn-ea"/>
              </a:rPr>
              <a:t>港澳台商投资</a:t>
            </a:r>
            <a:r>
              <a:rPr lang="en-US" altLang="zh-CN" sz="2000">
                <a:latin typeface="仿宋_GB2312" panose="02010609030101010101" charset="-122"/>
                <a:ea typeface="仿宋_GB2312" panose="02010609030101010101" charset="-122"/>
                <a:cs typeface="仿宋" panose="02010609060101010101" charset="-122"/>
                <a:sym typeface="+mn-ea"/>
              </a:rPr>
              <a:t>”</a:t>
            </a:r>
            <a:r>
              <a:rPr lang="zh-CN" altLang="en-US" sz="2000">
                <a:latin typeface="仿宋_GB2312" panose="02010609030101010101" charset="-122"/>
                <a:ea typeface="仿宋_GB2312" panose="02010609030101010101" charset="-122"/>
                <a:cs typeface="仿宋" panose="02010609060101010101" charset="-122"/>
                <a:sym typeface="+mn-ea"/>
              </a:rPr>
              <a:t>类型单位填写</a:t>
            </a:r>
            <a:r>
              <a:rPr lang="en-US" altLang="zh-CN" sz="2000">
                <a:latin typeface="仿宋_GB2312" panose="02010609030101010101" charset="-122"/>
                <a:ea typeface="仿宋_GB2312" panose="02010609030101010101" charset="-122"/>
                <a:cs typeface="仿宋" panose="02010609060101010101" charset="-122"/>
                <a:sym typeface="+mn-ea"/>
              </a:rPr>
              <a:t>;</a:t>
            </a:r>
            <a:endParaRPr lang="zh-CN" altLang="en-US" sz="2000">
              <a:solidFill>
                <a:schemeClr val="tx1"/>
              </a:solidFill>
              <a:latin typeface="仿宋_GB2312" panose="02010609030101010101" charset="-122"/>
              <a:ea typeface="仿宋_GB2312" panose="02010609030101010101" charset="-122"/>
              <a:cs typeface="仿宋" panose="02010609060101010101" charset="-122"/>
            </a:endParaRPr>
          </a:p>
          <a:p>
            <a:pPr marL="0" indent="0" algn="l" eaLnBrk="1" latinLnBrk="0" hangingPunct="1">
              <a:lnSpc>
                <a:spcPct val="150000"/>
              </a:lnSpc>
              <a:spcBef>
                <a:spcPts val="0"/>
              </a:spcBef>
              <a:spcAft>
                <a:spcPts val="1500"/>
              </a:spcAft>
              <a:buFont typeface="Arial" panose="020B0604020202020204" pitchFamily="34" charset="0"/>
              <a:buChar char="•"/>
            </a:pPr>
            <a:r>
              <a:rPr lang="zh-CN" altLang="en-US" sz="2000">
                <a:latin typeface="仿宋_GB2312" panose="02010609030101010101" charset="-122"/>
                <a:ea typeface="仿宋_GB2312" panose="02010609030101010101" charset="-122"/>
                <a:cs typeface="仿宋" panose="02010609060101010101" charset="-122"/>
                <a:sym typeface="+mn-ea"/>
              </a:rPr>
              <a:t>若有多方投资的情况，可以多选；</a:t>
            </a:r>
            <a:endParaRPr lang="zh-CN" altLang="en-US" sz="2000">
              <a:solidFill>
                <a:schemeClr val="tx1"/>
              </a:solidFill>
              <a:latin typeface="仿宋_GB2312" panose="02010609030101010101" charset="-122"/>
              <a:ea typeface="仿宋_GB2312" panose="02010609030101010101" charset="-122"/>
              <a:cs typeface="仿宋" panose="02010609060101010101" charset="-122"/>
            </a:endParaRPr>
          </a:p>
          <a:p>
            <a:pPr marL="0" indent="0" algn="l" eaLnBrk="1" latinLnBrk="0" hangingPunct="1">
              <a:lnSpc>
                <a:spcPct val="150000"/>
              </a:lnSpc>
              <a:spcBef>
                <a:spcPts val="0"/>
              </a:spcBef>
              <a:spcAft>
                <a:spcPts val="1500"/>
              </a:spcAft>
              <a:buFont typeface="Arial" panose="020B0604020202020204" pitchFamily="34" charset="0"/>
              <a:buChar char="•"/>
            </a:pPr>
            <a:r>
              <a:rPr lang="zh-CN" sz="2000" dirty="0">
                <a:latin typeface="仿宋_GB2312" panose="02010609030101010101" charset="-122"/>
                <a:ea typeface="仿宋_GB2312" panose="02010609030101010101" charset="-122"/>
                <a:sym typeface="+mn-ea"/>
              </a:rPr>
              <a:t>若</a:t>
            </a:r>
            <a:r>
              <a:rPr lang="zh-CN" altLang="zh-CN" sz="2000" dirty="0" smtClean="0">
                <a:latin typeface="仿宋_GB2312" panose="02010609030101010101" charset="-122"/>
                <a:ea typeface="仿宋_GB2312" panose="02010609030101010101" charset="-122"/>
                <a:cs typeface="仿宋_GB2312" panose="02010609030101010101" charset="-122"/>
                <a:sym typeface="FZHei-B01S"/>
              </a:rPr>
              <a:t>在市场监管部门登记注册的类型是港澳台商投资单位，但资金未投入，就选择</a:t>
            </a:r>
            <a:r>
              <a:rPr lang="en-US" altLang="zh-CN" sz="2000" dirty="0" smtClean="0">
                <a:latin typeface="仿宋_GB2312" panose="02010609030101010101" charset="-122"/>
                <a:ea typeface="仿宋_GB2312" panose="02010609030101010101" charset="-122"/>
                <a:cs typeface="仿宋_GB2312" panose="02010609030101010101" charset="-122"/>
                <a:sym typeface="FZHei-B01S"/>
              </a:rPr>
              <a:t>4</a:t>
            </a:r>
            <a:r>
              <a:rPr lang="zh-CN" altLang="en-US" sz="2000" dirty="0" smtClean="0">
                <a:latin typeface="仿宋_GB2312" panose="02010609030101010101" charset="-122"/>
                <a:ea typeface="仿宋_GB2312" panose="02010609030101010101" charset="-122"/>
                <a:cs typeface="仿宋_GB2312" panose="02010609030101010101" charset="-122"/>
                <a:sym typeface="FZHei-B01S"/>
              </a:rPr>
              <a:t>暂未投资。</a:t>
            </a:r>
            <a:endParaRPr lang="zh-CN" altLang="en-US" sz="200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8" name="椭圆 7"/>
          <p:cNvSpPr/>
          <p:nvPr/>
        </p:nvSpPr>
        <p:spPr>
          <a:xfrm>
            <a:off x="6604635" y="3852545"/>
            <a:ext cx="2352675" cy="1733550"/>
          </a:xfrm>
          <a:prstGeom prst="ellipse">
            <a:avLst/>
          </a:prstGeom>
          <a:solidFill>
            <a:srgbClr val="A9D18E"/>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5130" y="1226820"/>
            <a:ext cx="11589385" cy="3291840"/>
          </a:xfrm>
          <a:prstGeom prst="rect">
            <a:avLst/>
          </a:prstGeom>
        </p:spPr>
        <p:txBody>
          <a:bodyPr wrap="square">
            <a:spAutoFit/>
          </a:bodyPr>
          <a:lstStyle/>
          <a:p>
            <a:pPr marL="342900" indent="-342900" eaLnBrk="0" latinLnBrk="0" hangingPunct="0">
              <a:lnSpc>
                <a:spcPct val="120000"/>
              </a:lnSpc>
              <a:spcAft>
                <a:spcPts val="500"/>
              </a:spcAft>
              <a:buFont typeface="Wingdings" panose="05000000000000000000" charset="0"/>
              <a:buChar char="u"/>
            </a:pPr>
            <a:r>
              <a:rPr lang="zh-CN" altLang="en-US" sz="2400">
                <a:latin typeface="楷体" panose="02010609060101010101" pitchFamily="49" charset="-122"/>
                <a:ea typeface="楷体" panose="02010609060101010101" pitchFamily="49" charset="-122"/>
                <a:cs typeface="宋体" panose="02010600030101010101" pitchFamily="2" charset="-122"/>
                <a:sym typeface="+mn-ea"/>
              </a:rPr>
              <a:t>根据企业实收资本中某种经济成分的出资人的实际投资情况，或出资人对企业资产的实际控制、支配程度进行分类。</a:t>
            </a:r>
            <a:endParaRPr lang="zh-CN" altLang="en-US" sz="2400">
              <a:latin typeface="楷体" panose="02010609060101010101" pitchFamily="49" charset="-122"/>
              <a:ea typeface="楷体" panose="02010609060101010101" pitchFamily="49" charset="-122"/>
            </a:endParaRPr>
          </a:p>
          <a:p>
            <a:pPr marL="342900" indent="-342900" eaLnBrk="0" latinLnBrk="0" hangingPunct="0">
              <a:lnSpc>
                <a:spcPct val="120000"/>
              </a:lnSpc>
              <a:spcAft>
                <a:spcPts val="500"/>
              </a:spcAft>
              <a:buFont typeface="Wingdings" panose="05000000000000000000" charset="0"/>
              <a:buChar char="u"/>
            </a:pPr>
            <a:r>
              <a:rPr lang="zh-CN" altLang="zh-CN" sz="2400" dirty="0" smtClean="0">
                <a:latin typeface="楷体" panose="02010609060101010101" pitchFamily="49" charset="-122"/>
                <a:ea typeface="楷体" panose="02010609060101010101" pitchFamily="49" charset="-122"/>
                <a:cs typeface="楷体" panose="02010609060101010101" pitchFamily="49" charset="-122"/>
                <a:sym typeface="FZHei-B01S"/>
              </a:rPr>
              <a:t>企业实收资本中有多种经济成分，如何确定哪个为企业控股方？</a:t>
            </a:r>
            <a:endParaRPr lang="zh-CN" altLang="zh-CN" sz="24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marL="800100" lvl="1" indent="-342900" eaLnBrk="0" latinLnBrk="0" hangingPunct="0">
              <a:lnSpc>
                <a:spcPct val="120000"/>
              </a:lnSpc>
              <a:spcAft>
                <a:spcPts val="500"/>
              </a:spcAft>
              <a:buFont typeface="Wingdings" panose="05000000000000000000" charset="0"/>
              <a:buChar char="Ø"/>
            </a:pPr>
            <a:r>
              <a:rPr lang="zh-CN"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某种经济成分的出资人拥有的实收资本（股本）的比例大于</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50%</a:t>
            </a:r>
            <a:endPar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marL="800100" lvl="1" indent="-342900" eaLnBrk="0" latinLnBrk="0" hangingPunct="0">
              <a:lnSpc>
                <a:spcPct val="120000"/>
              </a:lnSpc>
              <a:spcAft>
                <a:spcPts val="500"/>
              </a:spcAft>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未大于</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50%</a:t>
            </a: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，但相对大于其他任何一方经济成分的出资人所占比例</a:t>
            </a:r>
            <a:endPar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marL="800100" lvl="1" indent="-342900" eaLnBrk="0" latinLnBrk="0" hangingPunct="0">
              <a:lnSpc>
                <a:spcPct val="120000"/>
              </a:lnSpc>
              <a:spcAft>
                <a:spcPts val="500"/>
              </a:spcAft>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根据协议规定拥有企业实际控制权</a:t>
            </a:r>
            <a:r>
              <a:rPr lang="en-US" altLang="zh-CN" sz="2400" dirty="0" smtClean="0">
                <a:latin typeface="楷体" panose="02010609060101010101" pitchFamily="49" charset="-122"/>
                <a:ea typeface="楷体" panose="02010609060101010101" pitchFamily="49" charset="-122"/>
                <a:cs typeface="楷体" panose="02010609060101010101" pitchFamily="49" charset="-122"/>
                <a:sym typeface="FZHei-B01S"/>
              </a:rPr>
              <a:t> </a:t>
            </a:r>
            <a:endParaRPr lang="en-US" altLang="zh-CN" sz="24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marL="800100" lvl="1" indent="-342900" algn="l" eaLnBrk="0" latinLnBrk="0" hangingPunct="0">
              <a:lnSpc>
                <a:spcPct val="120000"/>
              </a:lnSpc>
              <a:spcAft>
                <a:spcPts val="500"/>
              </a:spcAft>
              <a:buClrTx/>
              <a:buSzTx/>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单一实体占比</a:t>
            </a:r>
            <a:endPar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endParaRPr>
          </a:p>
        </p:txBody>
      </p:sp>
      <p:cxnSp>
        <p:nvCxnSpPr>
          <p:cNvPr id="12" name="直接连接符 11"/>
          <p:cNvCxnSpPr>
            <a:endCxn id="8" idx="4"/>
          </p:cNvCxnSpPr>
          <p:nvPr/>
        </p:nvCxnSpPr>
        <p:spPr>
          <a:xfrm flipH="1">
            <a:off x="7781290" y="3863975"/>
            <a:ext cx="3175" cy="172212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905625" y="4928295"/>
            <a:ext cx="809625" cy="369332"/>
          </a:xfrm>
          <a:prstGeom prst="rect">
            <a:avLst/>
          </a:prstGeom>
          <a:noFill/>
        </p:spPr>
        <p:txBody>
          <a:bodyPr wrap="square" rtlCol="0">
            <a:spAutoFit/>
          </a:bodyPr>
          <a:lstStyle/>
          <a:p>
            <a:pPr algn="ctr"/>
            <a:r>
              <a:rPr lang="en-US" altLang="zh-CN" dirty="0"/>
              <a:t>50%</a:t>
            </a:r>
            <a:endParaRPr lang="zh-CN" altLang="en-US" dirty="0"/>
          </a:p>
        </p:txBody>
      </p:sp>
      <p:sp>
        <p:nvSpPr>
          <p:cNvPr id="23" name="矩形 22"/>
          <p:cNvSpPr/>
          <p:nvPr/>
        </p:nvSpPr>
        <p:spPr>
          <a:xfrm>
            <a:off x="0" y="5648325"/>
            <a:ext cx="12192635" cy="1076325"/>
          </a:xfrm>
          <a:prstGeom prst="rect">
            <a:avLst/>
          </a:prstGeom>
          <a:solidFill>
            <a:schemeClr val="accent1">
              <a:lumMod val="60000"/>
              <a:lumOff val="40000"/>
            </a:schemeClr>
          </a:solidFill>
        </p:spPr>
        <p:txBody>
          <a:bodyPr wrap="square">
            <a:spAutoFit/>
          </a:bodyPr>
          <a:lstStyle/>
          <a:p>
            <a:r>
              <a:rPr lang="zh-CN" altLang="en-US" sz="2400" b="1" dirty="0"/>
              <a:t>注意事项：</a:t>
            </a:r>
            <a:endParaRPr lang="en-US" altLang="zh-CN" sz="2800" dirty="0"/>
          </a:p>
          <a:p>
            <a:pPr marL="800100" lvl="1" indent="-342900">
              <a:buFont typeface="Wingdings" panose="05000000000000000000" charset="0"/>
              <a:buChar char="Ø"/>
            </a:pPr>
            <a:r>
              <a:rPr lang="zh-CN" altLang="en-US" sz="2000" dirty="0">
                <a:latin typeface="楷体" panose="02010609060101010101" pitchFamily="49" charset="-122"/>
                <a:ea typeface="楷体" panose="02010609060101010101" pitchFamily="49" charset="-122"/>
                <a:cs typeface="楷体" panose="02010609060101010101" pitchFamily="49" charset="-122"/>
              </a:rPr>
              <a:t>限企业填写</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211</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项机构类型选择</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“10</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企业</a:t>
            </a:r>
            <a:r>
              <a:rPr lang="en-US" altLang="zh-CN"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u="sng"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dirty="0">
                <a:latin typeface="楷体" panose="02010609060101010101" pitchFamily="49" charset="-122"/>
                <a:ea typeface="楷体" panose="02010609060101010101" pitchFamily="49" charset="-122"/>
                <a:cs typeface="楷体" panose="02010609060101010101" pitchFamily="49" charset="-122"/>
              </a:rPr>
              <a:t>，且必须在取值范围内。</a:t>
            </a:r>
            <a:endParaRPr lang="zh-CN" altLang="en-US" sz="2000" dirty="0">
              <a:latin typeface="楷体" panose="02010609060101010101" pitchFamily="49" charset="-122"/>
              <a:ea typeface="楷体" panose="02010609060101010101" pitchFamily="49" charset="-122"/>
              <a:cs typeface="楷体" panose="02010609060101010101" pitchFamily="49" charset="-122"/>
            </a:endParaRPr>
          </a:p>
          <a:p>
            <a:pPr marL="800100" lvl="1" indent="-342900">
              <a:buFont typeface="Wingdings" panose="05000000000000000000" charset="0"/>
              <a:buChar char="Ø"/>
            </a:pP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企业法人控股情况一般都不应选填为9其他，如填写</a:t>
            </a:r>
            <a:r>
              <a:rPr lang="en-US" altLang="zh-CN" sz="2000" dirty="0" smtClean="0">
                <a:latin typeface="楷体" panose="02010609060101010101" pitchFamily="49" charset="-122"/>
                <a:ea typeface="楷体" panose="02010609060101010101" pitchFamily="49" charset="-122"/>
                <a:cs typeface="楷体" panose="02010609060101010101" pitchFamily="49" charset="-122"/>
                <a:sym typeface="FZHei-B01S"/>
              </a:rPr>
              <a:t>9</a:t>
            </a:r>
            <a:r>
              <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rPr>
              <a:t>其他，要与企业进一步核实</a:t>
            </a:r>
            <a:endParaRPr lang="zh-CN" altLang="en-US" sz="2000" dirty="0" smtClean="0">
              <a:latin typeface="楷体" panose="02010609060101010101" pitchFamily="49" charset="-122"/>
              <a:ea typeface="楷体" panose="02010609060101010101" pitchFamily="49" charset="-122"/>
              <a:cs typeface="楷体" panose="02010609060101010101" pitchFamily="49" charset="-122"/>
              <a:sym typeface="FZHei-B01S"/>
            </a:endParaRPr>
          </a:p>
        </p:txBody>
      </p:sp>
      <p:sp>
        <p:nvSpPr>
          <p:cNvPr id="7" name="矩形 6"/>
          <p:cNvSpPr/>
          <p:nvPr/>
        </p:nvSpPr>
        <p:spPr>
          <a:xfrm>
            <a:off x="893445" y="4518617"/>
            <a:ext cx="1181100" cy="523220"/>
          </a:xfrm>
          <a:prstGeom prst="rect">
            <a:avLst/>
          </a:prstGeom>
        </p:spPr>
        <p:txBody>
          <a:bodyPr wrap="square">
            <a:spAutoFit/>
          </a:bodyPr>
          <a:lstStyle/>
          <a:p>
            <a:r>
              <a:rPr lang="zh-CN" altLang="en-US" sz="2800" dirty="0">
                <a:latin typeface="黑体" panose="02010609060101010101" charset="-122"/>
                <a:ea typeface="黑体" panose="02010609060101010101" charset="-122"/>
              </a:rPr>
              <a:t>注意：</a:t>
            </a:r>
            <a:endParaRPr lang="en-US" altLang="zh-CN" sz="2800" dirty="0">
              <a:latin typeface="楷体" panose="02010609060101010101" pitchFamily="49" charset="-122"/>
              <a:ea typeface="楷体" panose="02010609060101010101" pitchFamily="49" charset="-122"/>
            </a:endParaRPr>
          </a:p>
        </p:txBody>
      </p:sp>
      <p:sp>
        <p:nvSpPr>
          <p:cNvPr id="9" name="文本框 8"/>
          <p:cNvSpPr txBox="1"/>
          <p:nvPr/>
        </p:nvSpPr>
        <p:spPr>
          <a:xfrm>
            <a:off x="6943248" y="4083720"/>
            <a:ext cx="809625" cy="830997"/>
          </a:xfrm>
          <a:prstGeom prst="rect">
            <a:avLst/>
          </a:prstGeom>
          <a:noFill/>
        </p:spPr>
        <p:txBody>
          <a:bodyPr wrap="square" rtlCol="0">
            <a:spAutoFit/>
          </a:bodyPr>
          <a:lstStyle/>
          <a:p>
            <a:pPr algn="ctr"/>
            <a:r>
              <a:rPr lang="zh-CN" altLang="en-US" sz="2400" dirty="0">
                <a:solidFill>
                  <a:srgbClr val="C00000"/>
                </a:solidFill>
                <a:latin typeface="楷体" panose="02010609060101010101" pitchFamily="49" charset="-122"/>
                <a:ea typeface="楷体" panose="02010609060101010101" pitchFamily="49" charset="-122"/>
              </a:rPr>
              <a:t>国有成份</a:t>
            </a:r>
            <a:endParaRPr lang="zh-CN" altLang="en-US" sz="2400" dirty="0">
              <a:solidFill>
                <a:srgbClr val="C00000"/>
              </a:solidFill>
              <a:latin typeface="楷体" panose="02010609060101010101" pitchFamily="49" charset="-122"/>
              <a:ea typeface="楷体" panose="02010609060101010101" pitchFamily="49" charset="-122"/>
            </a:endParaRPr>
          </a:p>
        </p:txBody>
      </p:sp>
      <p:sp>
        <p:nvSpPr>
          <p:cNvPr id="10" name="文本框 9"/>
          <p:cNvSpPr txBox="1"/>
          <p:nvPr/>
        </p:nvSpPr>
        <p:spPr>
          <a:xfrm>
            <a:off x="7786210" y="4083720"/>
            <a:ext cx="809625" cy="830997"/>
          </a:xfrm>
          <a:prstGeom prst="rect">
            <a:avLst/>
          </a:prstGeom>
          <a:noFill/>
        </p:spPr>
        <p:txBody>
          <a:bodyPr wrap="square" rtlCol="0">
            <a:spAutoFit/>
          </a:bodyPr>
          <a:lstStyle/>
          <a:p>
            <a:pPr algn="ctr"/>
            <a:r>
              <a:rPr lang="zh-CN" altLang="en-US" sz="2400" dirty="0">
                <a:latin typeface="楷体" panose="02010609060101010101" pitchFamily="49" charset="-122"/>
                <a:ea typeface="楷体" panose="02010609060101010101" pitchFamily="49" charset="-122"/>
              </a:rPr>
              <a:t>其他成份</a:t>
            </a:r>
            <a:endParaRPr lang="zh-CN" altLang="en-US" sz="2400" dirty="0">
              <a:latin typeface="楷体" panose="02010609060101010101" pitchFamily="49" charset="-122"/>
              <a:ea typeface="楷体" panose="02010609060101010101" pitchFamily="49" charset="-122"/>
            </a:endParaRPr>
          </a:p>
        </p:txBody>
      </p:sp>
      <p:sp>
        <p:nvSpPr>
          <p:cNvPr id="11" name="文本框 10"/>
          <p:cNvSpPr txBox="1"/>
          <p:nvPr/>
        </p:nvSpPr>
        <p:spPr>
          <a:xfrm>
            <a:off x="7786211" y="4928930"/>
            <a:ext cx="809625" cy="369332"/>
          </a:xfrm>
          <a:prstGeom prst="rect">
            <a:avLst/>
          </a:prstGeom>
          <a:noFill/>
        </p:spPr>
        <p:txBody>
          <a:bodyPr wrap="square" rtlCol="0">
            <a:spAutoFit/>
          </a:bodyPr>
          <a:lstStyle/>
          <a:p>
            <a:pPr algn="ctr"/>
            <a:r>
              <a:rPr lang="en-US" altLang="zh-CN" dirty="0"/>
              <a:t>50%</a:t>
            </a:r>
            <a:endParaRPr lang="zh-CN" altLang="en-US" dirty="0"/>
          </a:p>
        </p:txBody>
      </p:sp>
      <p:sp>
        <p:nvSpPr>
          <p:cNvPr id="14" name="文本框 13"/>
          <p:cNvSpPr txBox="1"/>
          <p:nvPr/>
        </p:nvSpPr>
        <p:spPr>
          <a:xfrm>
            <a:off x="2016442" y="4449362"/>
            <a:ext cx="4233863" cy="429895"/>
          </a:xfrm>
          <a:prstGeom prst="rect">
            <a:avLst/>
          </a:prstGeom>
          <a:noFill/>
        </p:spPr>
        <p:txBody>
          <a:bodyPr wrap="square" rtlCol="0">
            <a:spAutoFit/>
          </a:bodyPr>
          <a:lstStyle/>
          <a:p>
            <a:pPr algn="ctr"/>
            <a:r>
              <a:rPr lang="zh-CN" altLang="en-US" sz="2200" u="sng" dirty="0">
                <a:latin typeface="楷体" panose="02010609060101010101" pitchFamily="49" charset="-122"/>
                <a:ea typeface="楷体" panose="02010609060101010101" pitchFamily="49" charset="-122"/>
              </a:rPr>
              <a:t>未明确由谁绝对控股的</a:t>
            </a:r>
            <a:r>
              <a:rPr lang="en-US" altLang="zh-CN" sz="2200" u="sng" dirty="0">
                <a:latin typeface="楷体" panose="02010609060101010101" pitchFamily="49" charset="-122"/>
                <a:ea typeface="楷体" panose="02010609060101010101" pitchFamily="49" charset="-122"/>
              </a:rPr>
              <a:t>XX</a:t>
            </a:r>
            <a:r>
              <a:rPr lang="zh-CN" altLang="en-US" sz="2200" u="sng" dirty="0">
                <a:latin typeface="楷体" panose="02010609060101010101" pitchFamily="49" charset="-122"/>
                <a:ea typeface="楷体" panose="02010609060101010101" pitchFamily="49" charset="-122"/>
              </a:rPr>
              <a:t>企业：</a:t>
            </a:r>
            <a:endParaRPr lang="zh-CN" altLang="en-US" sz="2200" u="sng" dirty="0">
              <a:latin typeface="楷体" panose="02010609060101010101" pitchFamily="49" charset="-122"/>
              <a:ea typeface="楷体" panose="02010609060101010101" pitchFamily="49" charset="-122"/>
            </a:endParaRPr>
          </a:p>
        </p:txBody>
      </p:sp>
      <p:sp>
        <p:nvSpPr>
          <p:cNvPr id="16" name="下箭头 15"/>
          <p:cNvSpPr/>
          <p:nvPr/>
        </p:nvSpPr>
        <p:spPr>
          <a:xfrm>
            <a:off x="3802380" y="4846320"/>
            <a:ext cx="438150" cy="3549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931477" y="5202614"/>
            <a:ext cx="2181226" cy="429895"/>
          </a:xfrm>
          <a:prstGeom prst="rect">
            <a:avLst/>
          </a:prstGeom>
          <a:noFill/>
        </p:spPr>
        <p:txBody>
          <a:bodyPr wrap="square" rtlCol="0">
            <a:spAutoFit/>
          </a:bodyPr>
          <a:lstStyle/>
          <a:p>
            <a:pPr algn="ctr"/>
            <a:r>
              <a:rPr lang="zh-CN" altLang="en-US" sz="2200" dirty="0">
                <a:latin typeface="楷体" panose="02010609060101010101" pitchFamily="49" charset="-122"/>
                <a:ea typeface="楷体" panose="02010609060101010101" pitchFamily="49" charset="-122"/>
              </a:rPr>
              <a:t>国有控股</a:t>
            </a:r>
            <a:endParaRPr lang="zh-CN" altLang="en-US" sz="2200" dirty="0">
              <a:latin typeface="楷体" panose="02010609060101010101" pitchFamily="49" charset="-122"/>
              <a:ea typeface="楷体" panose="02010609060101010101" pitchFamily="49" charset="-122"/>
            </a:endParaRPr>
          </a:p>
        </p:txBody>
      </p:sp>
      <p:pic>
        <p:nvPicPr>
          <p:cNvPr id="3" name="图片 2" descr="截图-2023年8月15日 16时6分38秒"/>
          <p:cNvPicPr>
            <a:picLocks noChangeAspect="1"/>
          </p:cNvPicPr>
          <p:nvPr/>
        </p:nvPicPr>
        <p:blipFill>
          <a:blip r:embed="rId2"/>
          <a:srcRect t="13394" b="80036"/>
          <a:stretch>
            <a:fillRect/>
          </a:stretch>
        </p:blipFill>
        <p:spPr>
          <a:xfrm>
            <a:off x="695325" y="764540"/>
            <a:ext cx="8569960" cy="344805"/>
          </a:xfrm>
          <a:prstGeom prst="rect">
            <a:avLst/>
          </a:prstGeom>
          <a:ln>
            <a:solidFill>
              <a:schemeClr val="tx1"/>
            </a:solidFill>
          </a:ln>
        </p:spPr>
      </p:pic>
      <p:sp>
        <p:nvSpPr>
          <p:cNvPr id="6" name="文本框 5"/>
          <p:cNvSpPr txBox="1"/>
          <p:nvPr/>
        </p:nvSpPr>
        <p:spPr>
          <a:xfrm>
            <a:off x="773430" y="121920"/>
            <a:ext cx="3632506" cy="460375"/>
          </a:xfrm>
          <a:prstGeom prst="rect">
            <a:avLst/>
          </a:prstGeom>
          <a:noFill/>
        </p:spPr>
        <p:txBody>
          <a:bodyPr wrap="square" rtlCol="0" anchor="t">
            <a:spAutoFit/>
          </a:bodyPr>
          <a:lstStyle/>
          <a:p>
            <a:r>
              <a:rPr lang="zh-CN" altLang="en-US" sz="2400" dirty="0">
                <a:solidFill>
                  <a:schemeClr val="accent5"/>
                </a:solidFill>
                <a:latin typeface="方正小标宋简体" panose="03000509000000000000" charset="-122"/>
                <a:ea typeface="方正小标宋简体" panose="03000509000000000000" charset="-122"/>
                <a:sym typeface="+mn-ea"/>
              </a:rPr>
              <a:t>企业控股情况</a:t>
            </a:r>
            <a:endParaRPr lang="zh-CN" altLang="en-US" sz="2400" dirty="0">
              <a:solidFill>
                <a:schemeClr val="accent5"/>
              </a:solidFill>
              <a:latin typeface="方正小标宋简体" panose="03000509000000000000" charset="-122"/>
              <a:ea typeface="方正小标宋简体" panose="03000509000000000000"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16"/>
          <p:cNvSpPr txBox="1">
            <a:spLocks noChangeArrowheads="1"/>
          </p:cNvSpPr>
          <p:nvPr/>
        </p:nvSpPr>
        <p:spPr bwMode="auto">
          <a:xfrm>
            <a:off x="803117" y="1006475"/>
            <a:ext cx="2170430" cy="460375"/>
          </a:xfrm>
          <a:prstGeom prst="rect">
            <a:avLst/>
          </a:prstGeom>
          <a:noFill/>
          <a:ln w="9525">
            <a:noFill/>
            <a:miter lim="800000"/>
          </a:ln>
        </p:spPr>
        <p:txBody>
          <a:bodyPr wrap="none">
            <a:spAutoFit/>
          </a:bodyPr>
          <a:lstStyle/>
          <a:p>
            <a:pPr algn="ctr"/>
            <a:r>
              <a:rPr lang="en-US" altLang="zh-CN" sz="2400" b="1">
                <a:solidFill>
                  <a:schemeClr val="bg1"/>
                </a:solidFill>
                <a:sym typeface="微软雅黑" panose="020B0503020204020204" pitchFamily="34" charset="-122"/>
              </a:rPr>
              <a:t>601</a:t>
            </a:r>
            <a:r>
              <a:rPr lang="zh-CN" altLang="en-US" sz="2400" b="1">
                <a:solidFill>
                  <a:schemeClr val="bg1"/>
                </a:solidFill>
                <a:sym typeface="微软雅黑" panose="020B0503020204020204" pitchFamily="34" charset="-122"/>
              </a:rPr>
              <a:t>表重点指标</a:t>
            </a:r>
            <a:endParaRPr lang="zh-CN" altLang="en-US" sz="2400" b="1">
              <a:solidFill>
                <a:schemeClr val="bg1"/>
              </a:solidFill>
            </a:endParaRPr>
          </a:p>
        </p:txBody>
      </p:sp>
      <p:pic>
        <p:nvPicPr>
          <p:cNvPr id="37891"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7895" name="文本框 3"/>
          <p:cNvSpPr txBox="1">
            <a:spLocks noChangeArrowheads="1"/>
          </p:cNvSpPr>
          <p:nvPr/>
        </p:nvSpPr>
        <p:spPr bwMode="auto">
          <a:xfrm>
            <a:off x="284147" y="2027037"/>
            <a:ext cx="11633200" cy="3014980"/>
          </a:xfrm>
          <a:prstGeom prst="rect">
            <a:avLst/>
          </a:prstGeom>
          <a:noFill/>
          <a:ln w="9525">
            <a:noFill/>
            <a:miter lim="800000"/>
          </a:ln>
        </p:spPr>
        <p:txBody>
          <a:bodyPr wrap="square">
            <a:spAutoFit/>
          </a:bodyPr>
          <a:lstStyle/>
          <a:p>
            <a:pPr eaLnBrk="0" hangingPunct="0">
              <a:lnSpc>
                <a:spcPts val="3000"/>
              </a:lnSpc>
            </a:pPr>
            <a:endParaRPr lang="en-US" altLang="zh-CN" sz="2200" dirty="0" smtClean="0">
              <a:solidFill>
                <a:srgbClr val="FF0000"/>
              </a:solidFill>
              <a:latin typeface="黑体" panose="02010609060101010101" charset="-122"/>
              <a:ea typeface="黑体" panose="02010609060101010101" charset="-122"/>
              <a:sym typeface="FZHei-B01S"/>
            </a:endParaRPr>
          </a:p>
          <a:p>
            <a:pPr eaLnBrk="0" hangingPunct="0">
              <a:lnSpc>
                <a:spcPct val="150000"/>
              </a:lnSpc>
            </a:pPr>
            <a:r>
              <a:rPr lang="zh-CN" altLang="en-US" sz="2200" dirty="0" smtClean="0">
                <a:solidFill>
                  <a:srgbClr val="FF0000"/>
                </a:solidFill>
                <a:latin typeface="黑体" panose="02010609060101010101" charset="-122"/>
                <a:ea typeface="黑体" panose="02010609060101010101" charset="-122"/>
                <a:sym typeface="FZHei-B01S"/>
              </a:rPr>
              <a:t>举例：</a:t>
            </a:r>
            <a:endParaRPr lang="zh-CN" altLang="en-US" sz="2200" dirty="0" smtClean="0">
              <a:latin typeface="黑体" panose="02010609060101010101" charset="-122"/>
              <a:ea typeface="黑体" panose="02010609060101010101" charset="-122"/>
              <a:sym typeface="FZHei-B01S"/>
            </a:endParaRPr>
          </a:p>
          <a:p>
            <a:pPr eaLnBrk="0" hangingPunct="0">
              <a:lnSpc>
                <a:spcPct val="150000"/>
              </a:lnSpc>
            </a:pPr>
            <a:r>
              <a:rPr lang="en-US" altLang="zh-CN" sz="2200" dirty="0" smtClean="0">
                <a:latin typeface="楷体" panose="02010609060101010101" pitchFamily="49" charset="-122"/>
                <a:ea typeface="楷体" panose="02010609060101010101" pitchFamily="49" charset="-122"/>
                <a:cs typeface="楷体" panose="02010609060101010101" pitchFamily="49" charset="-122"/>
                <a:sym typeface="FZHei-B01S"/>
              </a:rPr>
              <a:t>XX</a:t>
            </a:r>
            <a:r>
              <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rPr>
              <a:t>有限公司的占比最大</a:t>
            </a:r>
            <a:r>
              <a:rPr lang="en-US" altLang="zh-CN" sz="2200" dirty="0" smtClean="0">
                <a:latin typeface="楷体" panose="02010609060101010101" pitchFamily="49" charset="-122"/>
                <a:ea typeface="楷体" panose="02010609060101010101" pitchFamily="49" charset="-122"/>
                <a:cs typeface="楷体" panose="02010609060101010101" pitchFamily="49" charset="-122"/>
                <a:sym typeface="FZHei-B01S"/>
              </a:rPr>
              <a:t>(67%)</a:t>
            </a:r>
            <a:r>
              <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rPr>
              <a:t>的股东类型为“自然人股东”，则企业控股情况应选填“</a:t>
            </a:r>
            <a:r>
              <a:rPr lang="en-US" altLang="zh-CN" sz="2200" dirty="0" smtClean="0">
                <a:latin typeface="楷体" panose="02010609060101010101" pitchFamily="49" charset="-122"/>
                <a:ea typeface="楷体" panose="02010609060101010101" pitchFamily="49" charset="-122"/>
                <a:cs typeface="楷体" panose="02010609060101010101" pitchFamily="49" charset="-122"/>
                <a:sym typeface="FZHei-B01S"/>
              </a:rPr>
              <a:t>3 </a:t>
            </a:r>
            <a:r>
              <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rPr>
              <a:t>私人控股”。</a:t>
            </a:r>
            <a:endPar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endParaRPr>
          </a:p>
          <a:p>
            <a:pPr eaLnBrk="0" hangingPunct="0">
              <a:lnSpc>
                <a:spcPct val="150000"/>
              </a:lnSpc>
            </a:pPr>
            <a:r>
              <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rPr>
              <a:t>中国电信集团有限公司，投资方为国务院国有资产监督管理委员会（机关法人），则企业控股情况应选填“</a:t>
            </a:r>
            <a:r>
              <a:rPr lang="en-US" altLang="zh-CN" sz="2200" dirty="0" smtClean="0">
                <a:latin typeface="楷体" panose="02010609060101010101" pitchFamily="49" charset="-122"/>
                <a:ea typeface="楷体" panose="02010609060101010101" pitchFamily="49" charset="-122"/>
                <a:cs typeface="楷体" panose="02010609060101010101" pitchFamily="49" charset="-122"/>
                <a:sym typeface="FZHei-B01S"/>
              </a:rPr>
              <a:t>1 </a:t>
            </a:r>
            <a:r>
              <a:rPr lang="zh-CN" altLang="en-US" sz="2200" dirty="0" smtClean="0">
                <a:latin typeface="楷体" panose="02010609060101010101" pitchFamily="49" charset="-122"/>
                <a:ea typeface="楷体" panose="02010609060101010101" pitchFamily="49" charset="-122"/>
                <a:cs typeface="楷体" panose="02010609060101010101" pitchFamily="49" charset="-122"/>
                <a:sym typeface="FZHei-B01S"/>
              </a:rPr>
              <a:t>国有控股”。</a:t>
            </a:r>
            <a:endParaRPr lang="zh-CN" altLang="en-US" sz="2200" dirty="0">
              <a:latin typeface="楷体" panose="02010609060101010101" pitchFamily="49" charset="-122"/>
              <a:ea typeface="楷体" panose="02010609060101010101" pitchFamily="49" charset="-122"/>
              <a:cs typeface="楷体" panose="02010609060101010101" pitchFamily="49" charset="-122"/>
              <a:sym typeface="FZHei-B01S"/>
            </a:endParaRPr>
          </a:p>
        </p:txBody>
      </p:sp>
      <p:pic>
        <p:nvPicPr>
          <p:cNvPr id="11" name="图片 10"/>
          <p:cNvPicPr>
            <a:picLocks noChangeAspect="1"/>
          </p:cNvPicPr>
          <p:nvPr/>
        </p:nvPicPr>
        <p:blipFill>
          <a:blip r:embed="rId2"/>
          <a:srcRect r="18652"/>
          <a:stretch>
            <a:fillRect/>
          </a:stretch>
        </p:blipFill>
        <p:spPr>
          <a:xfrm>
            <a:off x="3974465" y="278130"/>
            <a:ext cx="7734300" cy="2774950"/>
          </a:xfrm>
          <a:prstGeom prst="rect">
            <a:avLst/>
          </a:prstGeom>
          <a:noFill/>
          <a:ln w="9525">
            <a:noFill/>
          </a:ln>
        </p:spPr>
      </p:pic>
      <p:pic>
        <p:nvPicPr>
          <p:cNvPr id="12" name="图片 11"/>
          <p:cNvPicPr>
            <a:picLocks noChangeAspect="1"/>
          </p:cNvPicPr>
          <p:nvPr/>
        </p:nvPicPr>
        <p:blipFill>
          <a:blip r:embed="rId3"/>
          <a:stretch>
            <a:fillRect/>
          </a:stretch>
        </p:blipFill>
        <p:spPr>
          <a:xfrm>
            <a:off x="4079875" y="4902200"/>
            <a:ext cx="7853680" cy="1635760"/>
          </a:xfrm>
          <a:prstGeom prst="rect">
            <a:avLst/>
          </a:prstGeom>
          <a:noFill/>
          <a:ln w="9525">
            <a:noFill/>
          </a:ln>
        </p:spPr>
      </p:pic>
      <p:sp>
        <p:nvSpPr>
          <p:cNvPr id="4" name="矩形 3"/>
          <p:cNvSpPr/>
          <p:nvPr/>
        </p:nvSpPr>
        <p:spPr>
          <a:xfrm>
            <a:off x="0" y="1043258"/>
            <a:ext cx="3790949" cy="523220"/>
          </a:xfrm>
          <a:prstGeom prst="rect">
            <a:avLst/>
          </a:prstGeom>
          <a:solidFill>
            <a:schemeClr val="bg2"/>
          </a:solidFill>
        </p:spPr>
        <p:txBody>
          <a:bodyPr wrap="square">
            <a:spAutoFit/>
          </a:bodyPr>
          <a:lstStyle/>
          <a:p>
            <a:pPr algn="ctr"/>
            <a:r>
              <a:rPr lang="zh-CN" altLang="en-US" sz="2800" dirty="0">
                <a:latin typeface="黑体" panose="02010609060101010101" charset="-122"/>
                <a:ea typeface="黑体" panose="02010609060101010101" charset="-122"/>
              </a:rPr>
              <a:t>企业控股情况</a:t>
            </a:r>
            <a:endParaRPr lang="zh-CN" altLang="en-US" sz="2800" dirty="0">
              <a:latin typeface="黑体" panose="02010609060101010101" charset="-122"/>
              <a:ea typeface="黑体" panose="02010609060101010101" charset="-122"/>
            </a:endParaRPr>
          </a:p>
        </p:txBody>
      </p:sp>
      <p:sp>
        <p:nvSpPr>
          <p:cNvPr id="6" name="文本框 5"/>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3000509000000000000" charset="-122"/>
                <a:ea typeface="方正小标宋简体" panose="03000509000000000000" charset="-122"/>
                <a:sym typeface="+mn-ea"/>
              </a:rPr>
              <a:t>企业控股情况</a:t>
            </a:r>
            <a:endParaRPr lang="zh-CN" altLang="en-US" sz="2400" dirty="0">
              <a:solidFill>
                <a:schemeClr val="accent5"/>
              </a:solidFill>
              <a:latin typeface="方正小标宋简体" panose="03000509000000000000" charset="-122"/>
              <a:ea typeface="方正小标宋简体" panose="03000509000000000000"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263271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企业控股情况</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16" name="圆角矩形 15"/>
          <p:cNvSpPr/>
          <p:nvPr/>
        </p:nvSpPr>
        <p:spPr>
          <a:xfrm>
            <a:off x="1421924" y="1264920"/>
            <a:ext cx="6749415" cy="519113"/>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9218" name="文本框 16"/>
          <p:cNvSpPr txBox="1"/>
          <p:nvPr/>
        </p:nvSpPr>
        <p:spPr>
          <a:xfrm>
            <a:off x="1490028" y="1339215"/>
            <a:ext cx="6528911" cy="368300"/>
          </a:xfrm>
          <a:prstGeom prst="rect">
            <a:avLst/>
          </a:prstGeom>
          <a:noFill/>
          <a:ln w="9525">
            <a:noFill/>
          </a:ln>
        </p:spPr>
        <p:txBody>
          <a:bodyPr wrap="square" anchor="t" anchorCtr="0">
            <a:spAutoFit/>
          </a:bodyPr>
          <a:p>
            <a:pPr algn="ctr"/>
            <a:r>
              <a:rPr lang="zh-CN" altLang="en-US" sz="1800" b="1" dirty="0">
                <a:solidFill>
                  <a:schemeClr val="bg1"/>
                </a:solidFill>
                <a:latin typeface="Arial" panose="020B0604020202020204" pitchFamily="34" charset="0"/>
                <a:ea typeface="微软雅黑" panose="020B0503020204020204" pitchFamily="34" charset="-122"/>
              </a:rPr>
              <a:t>企业控股情况与登记注册统计类别的关联关系（以部分为例）</a:t>
            </a:r>
            <a:endParaRPr lang="zh-CN" altLang="en-US" sz="1800" b="1" dirty="0">
              <a:solidFill>
                <a:schemeClr val="bg1"/>
              </a:solidFill>
              <a:latin typeface="Arial" panose="020B0604020202020204" pitchFamily="34" charset="0"/>
              <a:ea typeface="微软雅黑" panose="020B0503020204020204" pitchFamily="34" charset="-122"/>
            </a:endParaRPr>
          </a:p>
        </p:txBody>
      </p:sp>
      <p:pic>
        <p:nvPicPr>
          <p:cNvPr id="13" name="图片 12"/>
          <p:cNvPicPr>
            <a:picLocks noChangeAspect="1"/>
          </p:cNvPicPr>
          <p:nvPr/>
        </p:nvPicPr>
        <p:blipFill>
          <a:blip r:embed="rId2"/>
          <a:stretch>
            <a:fillRect/>
          </a:stretch>
        </p:blipFill>
        <p:spPr>
          <a:xfrm>
            <a:off x="1438116" y="2294573"/>
            <a:ext cx="8389144" cy="2141220"/>
          </a:xfrm>
          <a:prstGeom prst="rect">
            <a:avLst/>
          </a:prstGeom>
        </p:spPr>
      </p:pic>
      <p:sp>
        <p:nvSpPr>
          <p:cNvPr id="108546" name="文本框 3"/>
          <p:cNvSpPr txBox="1"/>
          <p:nvPr/>
        </p:nvSpPr>
        <p:spPr>
          <a:xfrm>
            <a:off x="1199515" y="1820704"/>
            <a:ext cx="8951595" cy="506730"/>
          </a:xfrm>
          <a:prstGeom prst="rect">
            <a:avLst/>
          </a:prstGeom>
          <a:noFill/>
          <a:ln w="9525">
            <a:noFill/>
          </a:ln>
        </p:spPr>
        <p:txBody>
          <a:bodyPr wrap="square" anchor="t" anchorCtr="0">
            <a:spAutoFit/>
          </a:bodyPr>
          <a:p>
            <a:pPr eaLnBrk="0" hangingPunct="0">
              <a:lnSpc>
                <a:spcPct val="150000"/>
              </a:lnSpc>
            </a:pPr>
            <a:r>
              <a:rPr lang="en-US" altLang="zh-CN" sz="1800" dirty="0">
                <a:solidFill>
                  <a:srgbClr val="000008"/>
                </a:solidFill>
                <a:latin typeface="华文新魏" panose="02010800040101010101" charset="-122"/>
                <a:ea typeface="华文新魏" panose="02010800040101010101" charset="-122"/>
                <a:sym typeface="FZHei-B01S"/>
              </a:rPr>
              <a:t>★</a:t>
            </a:r>
            <a:r>
              <a:rPr lang="zh-CN" altLang="en-US" sz="1800" dirty="0">
                <a:solidFill>
                  <a:srgbClr val="FF0000"/>
                </a:solidFill>
                <a:latin typeface="华文新魏" panose="02010800040101010101" charset="-122"/>
                <a:ea typeface="华文新魏" panose="02010800040101010101" charset="-122"/>
                <a:sym typeface="FZHei-B01S"/>
              </a:rPr>
              <a:t>企业控股情况与登记注册统计类别指标存在一定的关联关系，在填报的时候要注意。</a:t>
            </a:r>
            <a:endParaRPr lang="zh-CN" altLang="en-US" sz="1800" b="1" dirty="0">
              <a:solidFill>
                <a:srgbClr val="FF0000"/>
              </a:solidFill>
              <a:latin typeface="华文新魏" panose="02010800040101010101" charset="-122"/>
              <a:ea typeface="华文新魏" panose="02010800040101010101" charset="-122"/>
              <a:sym typeface="FZHei-B01S"/>
            </a:endParaRPr>
          </a:p>
        </p:txBody>
      </p:sp>
      <p:pic>
        <p:nvPicPr>
          <p:cNvPr id="108548" name="图片 8"/>
          <p:cNvPicPr>
            <a:picLocks noChangeAspect="1"/>
          </p:cNvPicPr>
          <p:nvPr/>
        </p:nvPicPr>
        <p:blipFill>
          <a:blip r:embed="rId3"/>
          <a:srcRect l="917" r="917"/>
          <a:stretch>
            <a:fillRect/>
          </a:stretch>
        </p:blipFill>
        <p:spPr>
          <a:xfrm>
            <a:off x="1215708" y="5227320"/>
            <a:ext cx="8619649" cy="273844"/>
          </a:xfrm>
          <a:prstGeom prst="rect">
            <a:avLst/>
          </a:prstGeom>
          <a:noFill/>
          <a:ln w="9525">
            <a:noFill/>
          </a:ln>
        </p:spPr>
      </p:pic>
      <p:sp>
        <p:nvSpPr>
          <p:cNvPr id="15" name="矩形: 圆角 1"/>
          <p:cNvSpPr/>
          <p:nvPr/>
        </p:nvSpPr>
        <p:spPr>
          <a:xfrm>
            <a:off x="1987233" y="2741295"/>
            <a:ext cx="1539240" cy="176213"/>
          </a:xfrm>
          <a:prstGeom prst="roundRect">
            <a:avLst/>
          </a:prstGeom>
          <a:noFill/>
          <a:ln w="38100">
            <a:solidFill>
              <a:srgbClr val="FF0000"/>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sp>
        <p:nvSpPr>
          <p:cNvPr id="18" name="矩形: 圆角 11"/>
          <p:cNvSpPr/>
          <p:nvPr/>
        </p:nvSpPr>
        <p:spPr>
          <a:xfrm>
            <a:off x="1997710" y="3117056"/>
            <a:ext cx="2100263" cy="178118"/>
          </a:xfrm>
          <a:prstGeom prst="roundRect">
            <a:avLst/>
          </a:prstGeom>
          <a:noFill/>
          <a:ln w="38100">
            <a:solidFill>
              <a:srgbClr val="FF0000"/>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cxnSp>
        <p:nvCxnSpPr>
          <p:cNvPr id="20" name="直接箭头连接符 19"/>
          <p:cNvCxnSpPr>
            <a:stCxn id="5" idx="0"/>
          </p:cNvCxnSpPr>
          <p:nvPr/>
        </p:nvCxnSpPr>
        <p:spPr>
          <a:xfrm>
            <a:off x="2844800" y="2919889"/>
            <a:ext cx="862330" cy="23094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圆角 15"/>
          <p:cNvSpPr/>
          <p:nvPr/>
        </p:nvSpPr>
        <p:spPr>
          <a:xfrm>
            <a:off x="3227864" y="5240655"/>
            <a:ext cx="1017746" cy="222885"/>
          </a:xfrm>
          <a:prstGeom prst="roundRect">
            <a:avLst/>
          </a:prstGeom>
          <a:noFill/>
          <a:ln w="38100">
            <a:solidFill>
              <a:srgbClr val="FF0000"/>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cxnSp>
        <p:nvCxnSpPr>
          <p:cNvPr id="22" name="直接箭头连接符 21"/>
          <p:cNvCxnSpPr>
            <a:endCxn id="21" idx="0"/>
          </p:cNvCxnSpPr>
          <p:nvPr/>
        </p:nvCxnSpPr>
        <p:spPr>
          <a:xfrm>
            <a:off x="3283585" y="3285331"/>
            <a:ext cx="461645" cy="195516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圆角 14"/>
          <p:cNvSpPr/>
          <p:nvPr/>
        </p:nvSpPr>
        <p:spPr>
          <a:xfrm>
            <a:off x="4167029" y="3111818"/>
            <a:ext cx="2003584" cy="176213"/>
          </a:xfrm>
          <a:prstGeom prst="roundRect">
            <a:avLst/>
          </a:prstGeom>
          <a:noFill/>
          <a:ln w="38100">
            <a:solidFill>
              <a:srgbClr val="000176"/>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sp>
        <p:nvSpPr>
          <p:cNvPr id="26" name="矩形: 圆角 25"/>
          <p:cNvSpPr/>
          <p:nvPr/>
        </p:nvSpPr>
        <p:spPr>
          <a:xfrm>
            <a:off x="4376103" y="5243989"/>
            <a:ext cx="1058704" cy="210979"/>
          </a:xfrm>
          <a:prstGeom prst="roundRect">
            <a:avLst/>
          </a:prstGeom>
          <a:noFill/>
          <a:ln w="38100">
            <a:solidFill>
              <a:srgbClr val="000176"/>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cxnSp>
        <p:nvCxnSpPr>
          <p:cNvPr id="4" name="直接箭头连接符 3"/>
          <p:cNvCxnSpPr/>
          <p:nvPr/>
        </p:nvCxnSpPr>
        <p:spPr>
          <a:xfrm flipH="1">
            <a:off x="4948396" y="3285490"/>
            <a:ext cx="198755" cy="1941830"/>
          </a:xfrm>
          <a:prstGeom prst="straightConnector1">
            <a:avLst/>
          </a:prstGeom>
          <a:ln w="38100">
            <a:solidFill>
              <a:srgbClr val="000176"/>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圆角 32"/>
          <p:cNvSpPr/>
          <p:nvPr/>
        </p:nvSpPr>
        <p:spPr>
          <a:xfrm>
            <a:off x="4097973" y="2729389"/>
            <a:ext cx="1700213" cy="206216"/>
          </a:xfrm>
          <a:prstGeom prst="roundRect">
            <a:avLst/>
          </a:prstGeom>
          <a:noFill/>
          <a:ln w="38100">
            <a:solidFill>
              <a:schemeClr val="accent6">
                <a:lumMod val="60000"/>
                <a:lumOff val="40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sp>
        <p:nvSpPr>
          <p:cNvPr id="34" name="矩形: 圆角 33"/>
          <p:cNvSpPr/>
          <p:nvPr/>
        </p:nvSpPr>
        <p:spPr>
          <a:xfrm>
            <a:off x="5518626" y="5256848"/>
            <a:ext cx="987743" cy="218123"/>
          </a:xfrm>
          <a:prstGeom prst="roundRect">
            <a:avLst/>
          </a:prstGeom>
          <a:noFill/>
          <a:ln w="38100">
            <a:solidFill>
              <a:schemeClr val="accent6">
                <a:lumMod val="60000"/>
                <a:lumOff val="40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cxnSp>
        <p:nvCxnSpPr>
          <p:cNvPr id="27" name="直接箭头连接符 26"/>
          <p:cNvCxnSpPr>
            <a:stCxn id="33" idx="2"/>
            <a:endCxn id="34" idx="0"/>
          </p:cNvCxnSpPr>
          <p:nvPr/>
        </p:nvCxnSpPr>
        <p:spPr>
          <a:xfrm>
            <a:off x="4956731" y="2935685"/>
            <a:ext cx="1064260" cy="2321560"/>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矩形: 圆角 32"/>
          <p:cNvSpPr/>
          <p:nvPr/>
        </p:nvSpPr>
        <p:spPr>
          <a:xfrm>
            <a:off x="1993424" y="2919889"/>
            <a:ext cx="1703070" cy="184785"/>
          </a:xfrm>
          <a:prstGeom prst="roundRect">
            <a:avLst/>
          </a:prstGeom>
          <a:noFill/>
          <a:ln w="38100">
            <a:solidFill>
              <a:schemeClr val="accent6">
                <a:lumMod val="60000"/>
                <a:lumOff val="40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sp>
        <p:nvSpPr>
          <p:cNvPr id="6" name="矩形: 圆角 32"/>
          <p:cNvSpPr/>
          <p:nvPr/>
        </p:nvSpPr>
        <p:spPr>
          <a:xfrm>
            <a:off x="1993424" y="3306604"/>
            <a:ext cx="1416844" cy="168116"/>
          </a:xfrm>
          <a:prstGeom prst="roundRect">
            <a:avLst/>
          </a:prstGeom>
          <a:noFill/>
          <a:ln w="38100">
            <a:solidFill>
              <a:schemeClr val="accent6">
                <a:lumMod val="60000"/>
                <a:lumOff val="40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00" strike="noStrike" noProof="1">
              <a:solidFill>
                <a:prstClr val="white"/>
              </a:solidFill>
              <a:latin typeface="方正黑体简体" pitchFamily="2" charset="-122"/>
              <a:ea typeface="方正黑体简体" pitchFamily="2" charset="-122"/>
              <a:cs typeface="+mn-ea"/>
              <a:sym typeface="+mn-lt"/>
            </a:endParaRPr>
          </a:p>
        </p:txBody>
      </p:sp>
      <p:cxnSp>
        <p:nvCxnSpPr>
          <p:cNvPr id="7" name="直接箭头连接符 6"/>
          <p:cNvCxnSpPr>
            <a:stCxn id="6" idx="3"/>
          </p:cNvCxnSpPr>
          <p:nvPr/>
        </p:nvCxnSpPr>
        <p:spPr>
          <a:xfrm>
            <a:off x="3418205" y="3391059"/>
            <a:ext cx="2529205" cy="1838325"/>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681730" y="2996089"/>
            <a:ext cx="2327434" cy="2232660"/>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par>
                                <p:cTn id="30" presetID="3" presetClass="entr" presetSubtype="1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p:tgtEl>
                                          <p:spTgt spid="5"/>
                                        </p:tgtEl>
                                        <p:attrNameLst>
                                          <p:attrName>ppt_y</p:attrName>
                                        </p:attrNameLst>
                                      </p:cBhvr>
                                      <p:tavLst>
                                        <p:tav tm="0">
                                          <p:val>
                                            <p:strVal val="#ppt_y+#ppt_h*1.125000"/>
                                          </p:val>
                                        </p:tav>
                                        <p:tav tm="100000">
                                          <p:val>
                                            <p:strVal val="#ppt_y"/>
                                          </p:val>
                                        </p:tav>
                                      </p:tavLst>
                                    </p:anim>
                                    <p:animEffect transition="in" filter="wipe(up)">
                                      <p:cBhvr>
                                        <p:cTn id="41" dur="500"/>
                                        <p:tgtEl>
                                          <p:spTgt spid="5"/>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up)">
                                      <p:cBhvr>
                                        <p:cTn id="45" dur="500"/>
                                        <p:tgtEl>
                                          <p:spTgt spid="6"/>
                                        </p:tgtEl>
                                      </p:cBhvr>
                                    </p:animEffect>
                                  </p:childTnLst>
                                </p:cTn>
                              </p:par>
                              <p:par>
                                <p:cTn id="46" presetID="12" presetClass="entr" presetSubtype="4"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p:tgtEl>
                                          <p:spTgt spid="7"/>
                                        </p:tgtEl>
                                        <p:attrNameLst>
                                          <p:attrName>ppt_y</p:attrName>
                                        </p:attrNameLst>
                                      </p:cBhvr>
                                      <p:tavLst>
                                        <p:tav tm="0">
                                          <p:val>
                                            <p:strVal val="#ppt_y+#ppt_h*1.125000"/>
                                          </p:val>
                                        </p:tav>
                                        <p:tav tm="100000">
                                          <p:val>
                                            <p:strVal val="#ppt_y"/>
                                          </p:val>
                                        </p:tav>
                                      </p:tavLst>
                                    </p:anim>
                                    <p:animEffect transition="in" filter="wipe(up)">
                                      <p:cBhvr>
                                        <p:cTn id="49" dur="500"/>
                                        <p:tgtEl>
                                          <p:spTgt spid="7"/>
                                        </p:tgtEl>
                                      </p:cBhvr>
                                    </p:animEffect>
                                  </p:childTnLst>
                                </p:cTn>
                              </p:par>
                              <p:par>
                                <p:cTn id="50" presetID="12" presetClass="entr" presetSubtype="4"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up)">
                                      <p:cBhvr>
                                        <p:cTn id="57" dur="500"/>
                                        <p:tgtEl>
                                          <p:spTgt spid="33"/>
                                        </p:tgtEl>
                                      </p:cBhvr>
                                    </p:animEffect>
                                  </p:childTnLst>
                                </p:cTn>
                              </p:par>
                              <p:par>
                                <p:cTn id="58" presetID="12" presetClass="entr" presetSubtype="4" fill="hold"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p:tgtEl>
                                          <p:spTgt spid="27"/>
                                        </p:tgtEl>
                                        <p:attrNameLst>
                                          <p:attrName>ppt_y</p:attrName>
                                        </p:attrNameLst>
                                      </p:cBhvr>
                                      <p:tavLst>
                                        <p:tav tm="0">
                                          <p:val>
                                            <p:strVal val="#ppt_y+#ppt_h*1.125000"/>
                                          </p:val>
                                        </p:tav>
                                        <p:tav tm="100000">
                                          <p:val>
                                            <p:strVal val="#ppt_y"/>
                                          </p:val>
                                        </p:tav>
                                      </p:tavLst>
                                    </p:anim>
                                    <p:animEffect transition="in" filter="wipe(up)">
                                      <p:cBhvr>
                                        <p:cTn id="61" dur="500"/>
                                        <p:tgtEl>
                                          <p:spTgt spid="27"/>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p:tgtEl>
                                          <p:spTgt spid="34"/>
                                        </p:tgtEl>
                                        <p:attrNameLst>
                                          <p:attrName>ppt_y</p:attrName>
                                        </p:attrNameLst>
                                      </p:cBhvr>
                                      <p:tavLst>
                                        <p:tav tm="0">
                                          <p:val>
                                            <p:strVal val="#ppt_y+#ppt_h*1.125000"/>
                                          </p:val>
                                        </p:tav>
                                        <p:tav tm="100000">
                                          <p:val>
                                            <p:strVal val="#ppt_y"/>
                                          </p:val>
                                        </p:tav>
                                      </p:tavLst>
                                    </p:anim>
                                    <p:animEffect transition="in" filter="wipe(up)">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bldLvl="0" animBg="1"/>
      <p:bldP spid="21" grpId="0" bldLvl="0" animBg="1"/>
      <p:bldP spid="15" grpId="1" animBg="1"/>
      <p:bldP spid="18" grpId="1" animBg="1"/>
      <p:bldP spid="21" grpId="1" animBg="1"/>
      <p:bldP spid="23" grpId="0" bldLvl="0" animBg="1"/>
      <p:bldP spid="26" grpId="0" bldLvl="0" animBg="1"/>
      <p:bldP spid="23" grpId="1" animBg="1"/>
      <p:bldP spid="26" grpId="1" animBg="1"/>
      <p:bldP spid="5" grpId="0" bldLvl="0" animBg="1"/>
      <p:bldP spid="6" grpId="0" bldLvl="0" animBg="1"/>
      <p:bldP spid="33" grpId="0" bldLvl="0" animBg="1"/>
      <p:bldP spid="34" grpId="0" bldLvl="0" animBg="1"/>
      <p:bldP spid="5" grpId="1" animBg="1"/>
      <p:bldP spid="6" grpId="1" animBg="1"/>
      <p:bldP spid="33" grpId="1" animBg="1"/>
      <p:bldP spid="3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782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12290" name="文本框 2"/>
          <p:cNvSpPr txBox="1">
            <a:spLocks noChangeArrowheads="1"/>
          </p:cNvSpPr>
          <p:nvPr/>
        </p:nvSpPr>
        <p:spPr bwMode="auto">
          <a:xfrm>
            <a:off x="4017963" y="2216150"/>
            <a:ext cx="5708650" cy="1198880"/>
          </a:xfrm>
          <a:prstGeom prst="rect">
            <a:avLst/>
          </a:prstGeom>
          <a:noFill/>
          <a:ln w="9525">
            <a:noFill/>
            <a:miter lim="800000"/>
          </a:ln>
        </p:spPr>
        <p:txBody>
          <a:bodyPr>
            <a:spAutoFit/>
          </a:bodyPr>
          <a:lstStyle/>
          <a:p>
            <a:pPr algn="ctr">
              <a:lnSpc>
                <a:spcPct val="150000"/>
              </a:lnSpc>
            </a:pPr>
            <a:r>
              <a:rPr lang="zh-CN" altLang="en-US" sz="4800">
                <a:solidFill>
                  <a:srgbClr val="4B649F"/>
                </a:solidFill>
              </a:rPr>
              <a:t>第二部分</a:t>
            </a:r>
            <a:endParaRPr lang="zh-CN" altLang="en-US" sz="4800">
              <a:solidFill>
                <a:srgbClr val="4B649F"/>
              </a:solidFill>
            </a:endParaRPr>
          </a:p>
        </p:txBody>
      </p:sp>
      <p:pic>
        <p:nvPicPr>
          <p:cNvPr id="12291" name="图片 9"/>
          <p:cNvPicPr>
            <a:picLocks noChangeAspect="1" noChangeArrowheads="1"/>
          </p:cNvPicPr>
          <p:nvPr/>
        </p:nvPicPr>
        <p:blipFill>
          <a:blip r:embed="rId1" cstate="print"/>
          <a:srcRect/>
          <a:stretch>
            <a:fillRect/>
          </a:stretch>
        </p:blipFill>
        <p:spPr bwMode="auto">
          <a:xfrm>
            <a:off x="6326188" y="5200650"/>
            <a:ext cx="5865812" cy="1657350"/>
          </a:xfrm>
          <a:prstGeom prst="rect">
            <a:avLst/>
          </a:prstGeom>
          <a:noFill/>
          <a:ln w="9525">
            <a:noFill/>
            <a:miter lim="800000"/>
            <a:headEnd/>
            <a:tailEnd/>
          </a:ln>
        </p:spPr>
      </p:pic>
      <p:pic>
        <p:nvPicPr>
          <p:cNvPr id="12292" name="图片 10"/>
          <p:cNvPicPr>
            <a:picLocks noChangeAspect="1" noChangeArrowheads="1"/>
          </p:cNvPicPr>
          <p:nvPr/>
        </p:nvPicPr>
        <p:blipFill>
          <a:blip r:embed="rId2"/>
          <a:srcRect/>
          <a:stretch>
            <a:fillRect/>
          </a:stretch>
        </p:blipFill>
        <p:spPr bwMode="auto">
          <a:xfrm>
            <a:off x="0" y="0"/>
            <a:ext cx="7878763" cy="2216150"/>
          </a:xfrm>
          <a:prstGeom prst="rect">
            <a:avLst/>
          </a:prstGeom>
          <a:noFill/>
          <a:ln w="9525">
            <a:noFill/>
            <a:miter lim="800000"/>
            <a:headEnd/>
            <a:tailEnd/>
          </a:ln>
        </p:spPr>
      </p:pic>
      <p:sp>
        <p:nvSpPr>
          <p:cNvPr id="12293" name="文本框 2"/>
          <p:cNvSpPr txBox="1">
            <a:spLocks noChangeArrowheads="1"/>
          </p:cNvSpPr>
          <p:nvPr/>
        </p:nvSpPr>
        <p:spPr bwMode="auto">
          <a:xfrm>
            <a:off x="3076258" y="3506788"/>
            <a:ext cx="7623175" cy="829945"/>
          </a:xfrm>
          <a:prstGeom prst="rect">
            <a:avLst/>
          </a:prstGeom>
          <a:noFill/>
          <a:ln w="9525">
            <a:noFill/>
            <a:miter lim="800000"/>
          </a:ln>
        </p:spPr>
        <p:txBody>
          <a:bodyPr wrap="square">
            <a:spAutoFit/>
          </a:bodyPr>
          <a:lstStyle/>
          <a:p>
            <a:pPr algn="ctr"/>
            <a:r>
              <a:rPr lang="zh-CN" altLang="en-US" sz="4800">
                <a:solidFill>
                  <a:srgbClr val="4B649F"/>
                </a:solidFill>
                <a:latin typeface="微软雅黑" panose="020B0503020204020204" pitchFamily="34" charset="-122"/>
                <a:sym typeface="+mn-ea"/>
              </a:rPr>
              <a:t>主 要 指 标</a:t>
            </a:r>
            <a:endParaRPr lang="zh-CN" altLang="en-US" sz="4800">
              <a:solidFill>
                <a:srgbClr val="4B649F"/>
              </a:solidFill>
              <a:latin typeface="微软雅黑" panose="020B0503020204020204" pitchFamily="34" charset="-122"/>
              <a:sym typeface="+mn-ea"/>
            </a:endParaRPr>
          </a:p>
        </p:txBody>
      </p:sp>
      <p:pic>
        <p:nvPicPr>
          <p:cNvPr id="12295" name="图片 4"/>
          <p:cNvPicPr>
            <a:picLocks noChangeAspect="1" noChangeArrowheads="1"/>
          </p:cNvPicPr>
          <p:nvPr/>
        </p:nvPicPr>
        <p:blipFill>
          <a:blip r:embed="rId3" cstate="print"/>
          <a:srcRect/>
          <a:stretch>
            <a:fillRect/>
          </a:stretch>
        </p:blipFill>
        <p:spPr bwMode="auto">
          <a:xfrm>
            <a:off x="882650" y="3084513"/>
            <a:ext cx="900113" cy="903287"/>
          </a:xfrm>
          <a:prstGeom prst="rect">
            <a:avLst/>
          </a:prstGeom>
          <a:noFill/>
          <a:ln w="9525">
            <a:noFill/>
            <a:miter lim="800000"/>
            <a:headEnd/>
            <a:tailEnd/>
          </a:ln>
        </p:spPr>
      </p:pic>
      <p:sp>
        <p:nvSpPr>
          <p:cNvPr id="3" name="矩形 2"/>
          <p:cNvSpPr/>
          <p:nvPr/>
        </p:nvSpPr>
        <p:spPr>
          <a:xfrm>
            <a:off x="0" y="2946400"/>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ph idx="1"/>
          </p:nvPr>
        </p:nvPicPr>
        <p:blipFill>
          <a:blip r:embed="rId1"/>
          <a:srcRect l="16369" t="25087" r="37813" b="28887"/>
          <a:stretch>
            <a:fillRect/>
          </a:stretch>
        </p:blipFill>
        <p:spPr>
          <a:xfrm>
            <a:off x="0" y="1386840"/>
            <a:ext cx="7226935" cy="4084320"/>
          </a:xfrm>
          <a:prstGeom prst="rect">
            <a:avLst/>
          </a:prstGeom>
        </p:spPr>
      </p:pic>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 name="文本框 4"/>
          <p:cNvSpPr txBox="1"/>
          <p:nvPr/>
        </p:nvSpPr>
        <p:spPr>
          <a:xfrm>
            <a:off x="7226935" y="2016125"/>
            <a:ext cx="4681220" cy="3333115"/>
          </a:xfrm>
          <a:prstGeom prst="rect">
            <a:avLst/>
          </a:prstGeom>
          <a:noFill/>
        </p:spPr>
        <p:txBody>
          <a:bodyPr wrap="square" rtlCol="0">
            <a:spAutoFit/>
          </a:bodyPr>
          <a:lstStyle/>
          <a:p>
            <a:pPr marL="342900" indent="-342900" algn="l">
              <a:lnSpc>
                <a:spcPct val="150000"/>
              </a:lnSpc>
              <a:spcBef>
                <a:spcPts val="300"/>
              </a:spcBef>
              <a:buFont typeface="Arial" panose="020B0604020202020204" pitchFamily="34" charset="0"/>
              <a:buChar char="•"/>
            </a:pPr>
            <a:r>
              <a:rPr lang="zh-CN" sz="2000">
                <a:solidFill>
                  <a:schemeClr val="tx1"/>
                </a:solidFill>
                <a:latin typeface="仿宋_GB2312" panose="02010609030101010101" charset="-122"/>
                <a:ea typeface="仿宋_GB2312" panose="02010609030101010101" charset="-122"/>
                <a:cs typeface="仿宋" panose="02010609060101010101" charset="-122"/>
              </a:rPr>
              <a:t>指本单位隶属于哪一级行政管理单位，分为中央和地方。</a:t>
            </a:r>
            <a:endParaRPr lang="zh-CN" sz="2000">
              <a:solidFill>
                <a:schemeClr val="tx1"/>
              </a:solidFill>
              <a:latin typeface="仿宋_GB2312" panose="02010609030101010101" charset="-122"/>
              <a:ea typeface="仿宋_GB2312" panose="02010609030101010101" charset="-122"/>
              <a:cs typeface="仿宋" panose="02010609060101010101" charset="-122"/>
            </a:endParaRPr>
          </a:p>
          <a:p>
            <a:pPr marL="342900" indent="-342900" algn="l">
              <a:lnSpc>
                <a:spcPct val="150000"/>
              </a:lnSpc>
              <a:spcBef>
                <a:spcPts val="300"/>
              </a:spcBef>
              <a:buFont typeface="Arial" panose="020B0604020202020204" pitchFamily="34" charset="0"/>
              <a:buChar char="•"/>
            </a:pPr>
            <a:r>
              <a:rPr lang="zh-CN" sz="2000">
                <a:solidFill>
                  <a:schemeClr val="tx1"/>
                </a:solidFill>
                <a:latin typeface="仿宋_GB2312" panose="02010609030101010101" charset="-122"/>
                <a:ea typeface="仿宋_GB2312" panose="02010609030101010101" charset="-122"/>
                <a:cs typeface="仿宋" panose="02010609060101010101" charset="-122"/>
              </a:rPr>
              <a:t>中央与地方双重领导的单位，以领导为主的一方来划分隶属中央或地方。</a:t>
            </a:r>
            <a:r>
              <a:rPr lang="zh-CN" sz="2000" dirty="0">
                <a:solidFill>
                  <a:srgbClr val="000008"/>
                </a:solidFill>
                <a:latin typeface="仿宋_GB2312" panose="02010609030101010101" charset="-122"/>
                <a:ea typeface="仿宋_GB2312" panose="02010609030101010101" charset="-122"/>
                <a:sym typeface="+mn-ea"/>
              </a:rPr>
              <a:t>参考国资委官方网站公布名单</a:t>
            </a:r>
            <a:endParaRPr lang="zh-CN" sz="2000">
              <a:solidFill>
                <a:schemeClr val="tx1"/>
              </a:solidFill>
              <a:latin typeface="仿宋_GB2312" panose="02010609030101010101" charset="-122"/>
              <a:ea typeface="仿宋_GB2312" panose="02010609030101010101" charset="-122"/>
              <a:cs typeface="仿宋" panose="02010609060101010101" charset="-122"/>
            </a:endParaRPr>
          </a:p>
          <a:p>
            <a:pPr marL="342900" indent="-342900" algn="l">
              <a:lnSpc>
                <a:spcPct val="150000"/>
              </a:lnSpc>
              <a:spcBef>
                <a:spcPts val="300"/>
              </a:spcBef>
              <a:buFont typeface="Arial" panose="020B0604020202020204" pitchFamily="34" charset="0"/>
              <a:buChar char="•"/>
            </a:pPr>
            <a:r>
              <a:rPr lang="zh-CN" sz="2000">
                <a:latin typeface="仿宋_GB2312" panose="02010609030101010101" charset="-122"/>
                <a:ea typeface="仿宋_GB2312" panose="02010609030101010101" charset="-122"/>
                <a:cs typeface="仿宋" panose="02010609060101010101" charset="-122"/>
                <a:sym typeface="+mn-ea"/>
              </a:rPr>
              <a:t>限</a:t>
            </a:r>
            <a:r>
              <a:rPr lang="zh-CN" sz="2000" b="1">
                <a:solidFill>
                  <a:srgbClr val="FF0000"/>
                </a:solidFill>
                <a:latin typeface="仿宋_GB2312" panose="02010609030101010101" charset="-122"/>
                <a:ea typeface="仿宋_GB2312" panose="02010609030101010101" charset="-122"/>
                <a:cs typeface="仿宋" panose="02010609060101010101" charset="-122"/>
                <a:sym typeface="+mn-ea"/>
              </a:rPr>
              <a:t>国有控股</a:t>
            </a:r>
            <a:r>
              <a:rPr lang="zh-CN" sz="2000" b="1">
                <a:solidFill>
                  <a:schemeClr val="accent2">
                    <a:lumMod val="75000"/>
                  </a:schemeClr>
                </a:solidFill>
                <a:latin typeface="仿宋_GB2312" panose="02010609030101010101" charset="-122"/>
                <a:ea typeface="仿宋_GB2312" panose="02010609030101010101" charset="-122"/>
                <a:cs typeface="仿宋" panose="02010609060101010101" charset="-122"/>
                <a:sym typeface="+mn-ea"/>
              </a:rPr>
              <a:t>企业法人</a:t>
            </a:r>
            <a:r>
              <a:rPr lang="zh-CN" sz="2000">
                <a:latin typeface="仿宋_GB2312" panose="02010609030101010101" charset="-122"/>
                <a:ea typeface="仿宋_GB2312" panose="02010609030101010101" charset="-122"/>
                <a:cs typeface="仿宋" panose="02010609060101010101" charset="-122"/>
                <a:sym typeface="+mn-ea"/>
              </a:rPr>
              <a:t>单位填报；</a:t>
            </a:r>
            <a:endParaRPr lang="zh-CN" sz="2000">
              <a:solidFill>
                <a:schemeClr val="tx1"/>
              </a:solidFill>
              <a:latin typeface="仿宋_GB2312" panose="02010609030101010101" charset="-122"/>
              <a:ea typeface="仿宋_GB2312" panose="02010609030101010101" charset="-122"/>
              <a:cs typeface="仿宋" panose="02010609060101010101" charset="-122"/>
            </a:endParaRPr>
          </a:p>
          <a:p>
            <a:pPr marL="342900" indent="-342900" algn="l">
              <a:lnSpc>
                <a:spcPts val="2780"/>
              </a:lnSpc>
              <a:spcBef>
                <a:spcPts val="300"/>
              </a:spcBef>
              <a:buFont typeface="Arial" panose="020B0604020202020204" pitchFamily="34" charset="0"/>
              <a:buChar char="•"/>
            </a:pP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p:txBody>
      </p:sp>
      <p:sp>
        <p:nvSpPr>
          <p:cNvPr id="2"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隶属关系</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cxnSp>
        <p:nvCxnSpPr>
          <p:cNvPr id="6" name="直接连接符 5"/>
          <p:cNvCxnSpPr/>
          <p:nvPr/>
        </p:nvCxnSpPr>
        <p:spPr>
          <a:xfrm>
            <a:off x="810260" y="4188460"/>
            <a:ext cx="1892300" cy="6985"/>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1315720" y="3898265"/>
            <a:ext cx="750570" cy="129540"/>
          </a:xfrm>
          <a:prstGeom prst="straightConnector1">
            <a:avLst/>
          </a:prstGeom>
          <a:ln w="19050">
            <a:solidFill>
              <a:srgbClr val="FF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066290" y="3898265"/>
            <a:ext cx="518160"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ph idx="1"/>
          </p:nvPr>
        </p:nvPicPr>
        <p:blipFill>
          <a:blip r:embed="rId1"/>
          <a:srcRect l="16369" t="25087" r="37813" b="28887"/>
          <a:stretch>
            <a:fillRect/>
          </a:stretch>
        </p:blipFill>
        <p:spPr>
          <a:xfrm>
            <a:off x="0" y="1386840"/>
            <a:ext cx="7226935" cy="4084320"/>
          </a:xfrm>
          <a:prstGeom prst="rect">
            <a:avLst/>
          </a:prstGeom>
        </p:spPr>
      </p:pic>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 name="文本框 4"/>
          <p:cNvSpPr txBox="1"/>
          <p:nvPr/>
        </p:nvSpPr>
        <p:spPr>
          <a:xfrm>
            <a:off x="7175500" y="829945"/>
            <a:ext cx="4878705" cy="5198110"/>
          </a:xfrm>
          <a:prstGeom prst="rect">
            <a:avLst/>
          </a:prstGeom>
          <a:noFill/>
        </p:spPr>
        <p:txBody>
          <a:bodyPr wrap="square" rtlCol="0">
            <a:spAutoFit/>
          </a:bodyPr>
          <a:lstStyle/>
          <a:p>
            <a:pPr marL="342900" indent="-342900" algn="l">
              <a:lnSpc>
                <a:spcPts val="2780"/>
              </a:lnSpc>
              <a:spcBef>
                <a:spcPts val="300"/>
              </a:spcBef>
              <a:buFont typeface="Arial" panose="020B0604020202020204" pitchFamily="34" charset="0"/>
              <a:buChar char="•"/>
            </a:pPr>
            <a:r>
              <a:rPr lang="zh-CN" sz="1600">
                <a:latin typeface="仿宋_GB2312" panose="02010609030101010101" charset="-122"/>
                <a:ea typeface="仿宋_GB2312" panose="02010609030101010101" charset="-122"/>
                <a:cs typeface="仿宋" panose="02010609060101010101" charset="-122"/>
              </a:rPr>
              <a:t>1.企业会计准则制度：执行企业会计准则、小企业会计准则和企业会计制度的企业选填此项。包括已纳入企业财务管理体系的单位。</a:t>
            </a:r>
            <a:endParaRPr lang="zh-CN" sz="1600">
              <a:latin typeface="仿宋_GB2312" panose="02010609030101010101" charset="-122"/>
              <a:ea typeface="仿宋_GB2312" panose="02010609030101010101" charset="-122"/>
              <a:cs typeface="仿宋" panose="02010609060101010101" charset="-122"/>
            </a:endParaRPr>
          </a:p>
          <a:p>
            <a:pPr marL="342900" indent="-342900" algn="l">
              <a:lnSpc>
                <a:spcPts val="2780"/>
              </a:lnSpc>
              <a:spcBef>
                <a:spcPts val="300"/>
              </a:spcBef>
              <a:buFont typeface="Arial" panose="020B0604020202020204" pitchFamily="34" charset="0"/>
              <a:buChar char="•"/>
            </a:pPr>
            <a:r>
              <a:rPr lang="zh-CN" sz="1600">
                <a:latin typeface="仿宋_GB2312" panose="02010609030101010101" charset="-122"/>
                <a:ea typeface="仿宋_GB2312" panose="02010609030101010101" charset="-122"/>
                <a:cs typeface="仿宋" panose="02010609060101010101" charset="-122"/>
              </a:rPr>
              <a:t>2.政府会计准则制度：执行政府会计准则的单位填报此项。包括与本级政府财政部门直接或者间接发生预算拨款关系的国家机关、政党组织、社会团体、事业单位和其他单位。不包括已纳入企业财务管理体系的单位。</a:t>
            </a:r>
            <a:endParaRPr lang="zh-CN" sz="1600">
              <a:latin typeface="仿宋_GB2312" panose="02010609030101010101" charset="-122"/>
              <a:ea typeface="仿宋_GB2312" panose="02010609030101010101" charset="-122"/>
              <a:cs typeface="仿宋" panose="02010609060101010101" charset="-122"/>
            </a:endParaRPr>
          </a:p>
          <a:p>
            <a:pPr marL="342900" indent="-342900" algn="l">
              <a:lnSpc>
                <a:spcPts val="2780"/>
              </a:lnSpc>
              <a:spcBef>
                <a:spcPts val="300"/>
              </a:spcBef>
              <a:buFont typeface="Arial" panose="020B0604020202020204" pitchFamily="34" charset="0"/>
              <a:buChar char="•"/>
            </a:pPr>
            <a:r>
              <a:rPr lang="zh-CN" sz="1600">
                <a:latin typeface="仿宋_GB2312" panose="02010609030101010101" charset="-122"/>
                <a:ea typeface="仿宋_GB2312" panose="02010609030101010101" charset="-122"/>
                <a:cs typeface="仿宋" panose="02010609060101010101" charset="-122"/>
              </a:rPr>
              <a:t>3.民间非营利组织会计制度：执行民间非营利组织会计制度的单位选填此项。包括执行民间非营利组织会计制度的社会团体、基金会、民办非企业单位和寺院、宫、观、清真寺、教堂等。</a:t>
            </a:r>
            <a:endParaRPr lang="zh-CN" sz="1600">
              <a:latin typeface="仿宋_GB2312" panose="02010609030101010101" charset="-122"/>
              <a:ea typeface="仿宋_GB2312" panose="02010609030101010101" charset="-122"/>
              <a:cs typeface="仿宋" panose="02010609060101010101" charset="-122"/>
            </a:endParaRPr>
          </a:p>
          <a:p>
            <a:pPr marL="342900" indent="-342900" algn="l">
              <a:lnSpc>
                <a:spcPts val="2780"/>
              </a:lnSpc>
              <a:spcBef>
                <a:spcPts val="300"/>
              </a:spcBef>
              <a:buFont typeface="Arial" panose="020B0604020202020204" pitchFamily="34" charset="0"/>
              <a:buChar char="•"/>
            </a:pPr>
            <a:r>
              <a:rPr lang="zh-CN" sz="1600">
                <a:latin typeface="仿宋_GB2312" panose="02010609030101010101" charset="-122"/>
                <a:ea typeface="仿宋_GB2312" panose="02010609030101010101" charset="-122"/>
                <a:cs typeface="仿宋" panose="02010609060101010101" charset="-122"/>
              </a:rPr>
              <a:t>4.其他：不执行以上三类会计制度的单位选填此项。</a:t>
            </a:r>
            <a:r>
              <a:rPr lang="zh-CN" altLang="en-US" sz="1600" dirty="0">
                <a:solidFill>
                  <a:srgbClr val="000008"/>
                </a:solidFill>
                <a:latin typeface="仿宋_GB2312" panose="02010609030101010101" charset="-122"/>
                <a:ea typeface="仿宋_GB2312" panose="02010609030101010101" charset="-122"/>
                <a:sym typeface="FZHei-B01S"/>
              </a:rPr>
              <a:t>一般不应填写</a:t>
            </a:r>
            <a:r>
              <a:rPr lang="en-US" altLang="zh-CN" sz="1600" dirty="0">
                <a:solidFill>
                  <a:srgbClr val="000008"/>
                </a:solidFill>
                <a:latin typeface="仿宋_GB2312" panose="02010609030101010101" charset="-122"/>
                <a:ea typeface="仿宋_GB2312" panose="02010609030101010101" charset="-122"/>
                <a:sym typeface="FZHei-B01S"/>
              </a:rPr>
              <a:t>“9</a:t>
            </a:r>
            <a:r>
              <a:rPr lang="zh-CN" altLang="en-US" sz="1600" dirty="0">
                <a:solidFill>
                  <a:srgbClr val="000008"/>
                </a:solidFill>
                <a:latin typeface="仿宋_GB2312" panose="02010609030101010101" charset="-122"/>
                <a:ea typeface="仿宋_GB2312" panose="02010609030101010101" charset="-122"/>
                <a:sym typeface="FZHei-B01S"/>
              </a:rPr>
              <a:t>其他</a:t>
            </a:r>
            <a:r>
              <a:rPr lang="en-US" altLang="zh-CN" sz="1600" dirty="0">
                <a:solidFill>
                  <a:srgbClr val="000008"/>
                </a:solidFill>
                <a:latin typeface="仿宋_GB2312" panose="02010609030101010101" charset="-122"/>
                <a:ea typeface="仿宋_GB2312" panose="02010609030101010101" charset="-122"/>
                <a:sym typeface="FZHei-B01S"/>
              </a:rPr>
              <a:t>”</a:t>
            </a:r>
            <a:r>
              <a:rPr lang="zh-CN" altLang="en-US" sz="1600" dirty="0">
                <a:solidFill>
                  <a:srgbClr val="000008"/>
                </a:solidFill>
                <a:latin typeface="仿宋_GB2312" panose="02010609030101010101" charset="-122"/>
                <a:ea typeface="仿宋_GB2312" panose="02010609030101010101" charset="-122"/>
                <a:sym typeface="FZHei-B01S"/>
              </a:rPr>
              <a:t>。</a:t>
            </a:r>
            <a:endParaRPr lang="zh-CN" altLang="en-US" sz="1600" dirty="0">
              <a:solidFill>
                <a:srgbClr val="000008"/>
              </a:solidFill>
              <a:latin typeface="仿宋_GB2312" panose="02010609030101010101" charset="-122"/>
              <a:ea typeface="仿宋_GB2312" panose="02010609030101010101" charset="-122"/>
              <a:cs typeface="仿宋" panose="02010609060101010101" charset="-122"/>
              <a:sym typeface="FZHei-B01S"/>
            </a:endParaRPr>
          </a:p>
        </p:txBody>
      </p:sp>
      <p:sp>
        <p:nvSpPr>
          <p:cNvPr id="2"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执行会计标准类别</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cxnSp>
        <p:nvCxnSpPr>
          <p:cNvPr id="6" name="直接连接符 5"/>
          <p:cNvCxnSpPr/>
          <p:nvPr/>
        </p:nvCxnSpPr>
        <p:spPr>
          <a:xfrm flipV="1">
            <a:off x="775335" y="4372610"/>
            <a:ext cx="12052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9020" y="4711700"/>
            <a:ext cx="931545" cy="635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ph idx="1"/>
          </p:nvPr>
        </p:nvPicPr>
        <p:blipFill>
          <a:blip r:embed="rId1"/>
          <a:srcRect l="16369" t="25087" r="37813" b="28887"/>
          <a:stretch>
            <a:fillRect/>
          </a:stretch>
        </p:blipFill>
        <p:spPr>
          <a:xfrm>
            <a:off x="0" y="1386840"/>
            <a:ext cx="7226935" cy="4084320"/>
          </a:xfrm>
          <a:prstGeom prst="rect">
            <a:avLst/>
          </a:prstGeom>
        </p:spPr>
      </p:pic>
      <p:pic>
        <p:nvPicPr>
          <p:cNvPr id="16387" name="图片 17"/>
          <p:cNvPicPr>
            <a:picLocks noChangeAspect="1" noChangeArrowheads="1"/>
          </p:cNvPicPr>
          <p:nvPr/>
        </p:nvPicPr>
        <p:blipFill>
          <a:blip r:embed="rId2"/>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 name="文本框 4"/>
          <p:cNvSpPr txBox="1"/>
          <p:nvPr/>
        </p:nvSpPr>
        <p:spPr>
          <a:xfrm>
            <a:off x="7175500" y="829945"/>
            <a:ext cx="4878705" cy="1160780"/>
          </a:xfrm>
          <a:prstGeom prst="rect">
            <a:avLst/>
          </a:prstGeom>
          <a:noFill/>
        </p:spPr>
        <p:txBody>
          <a:bodyPr wrap="square" rtlCol="0">
            <a:spAutoFit/>
          </a:bodyPr>
          <a:lstStyle/>
          <a:p>
            <a:pPr marL="342900" indent="-342900" algn="l">
              <a:lnSpc>
                <a:spcPts val="2780"/>
              </a:lnSpc>
              <a:spcBef>
                <a:spcPts val="300"/>
              </a:spcBef>
              <a:buFont typeface="Arial" panose="020B0604020202020204" pitchFamily="34" charset="0"/>
              <a:buChar char="•"/>
            </a:pPr>
            <a:r>
              <a:rPr lang="zh-CN" altLang="en-US" sz="1600">
                <a:latin typeface="仿宋_GB2312" panose="02010609030101010101" charset="-122"/>
                <a:ea typeface="仿宋_GB2312" panose="02010609030101010101" charset="-122"/>
                <a:sym typeface="+mn-ea"/>
              </a:rPr>
              <a:t>可通过</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电子税务局</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财务会计制度及核算软件备案报告</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或</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税务数字账户</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账户查询</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纳税人信息查询</a:t>
            </a:r>
            <a:r>
              <a:rPr lang="en-US" altLang="zh-CN" sz="1600">
                <a:latin typeface="仿宋_GB2312" panose="02010609030101010101" charset="-122"/>
                <a:ea typeface="仿宋_GB2312" panose="02010609030101010101" charset="-122"/>
                <a:sym typeface="+mn-ea"/>
              </a:rPr>
              <a:t>”</a:t>
            </a:r>
            <a:r>
              <a:rPr lang="zh-CN" altLang="en-US" sz="1600">
                <a:latin typeface="仿宋_GB2312" panose="02010609030101010101" charset="-122"/>
                <a:ea typeface="仿宋_GB2312" panose="02010609030101010101" charset="-122"/>
                <a:sym typeface="+mn-ea"/>
              </a:rPr>
              <a:t>查看。</a:t>
            </a:r>
            <a:endParaRPr lang="zh-CN" altLang="en-US" sz="1600" dirty="0">
              <a:solidFill>
                <a:srgbClr val="000008"/>
              </a:solidFill>
              <a:latin typeface="仿宋_GB2312" panose="02010609030101010101" charset="-122"/>
              <a:ea typeface="仿宋_GB2312" panose="02010609030101010101" charset="-122"/>
              <a:cs typeface="仿宋" panose="02010609060101010101" charset="-122"/>
              <a:sym typeface="FZHei-B01S"/>
            </a:endParaRPr>
          </a:p>
        </p:txBody>
      </p:sp>
      <p:sp>
        <p:nvSpPr>
          <p:cNvPr id="2"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执行会计标准类别</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cxnSp>
        <p:nvCxnSpPr>
          <p:cNvPr id="6" name="直接连接符 5"/>
          <p:cNvCxnSpPr/>
          <p:nvPr/>
        </p:nvCxnSpPr>
        <p:spPr>
          <a:xfrm flipV="1">
            <a:off x="775335" y="4372610"/>
            <a:ext cx="12052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49020" y="4711700"/>
            <a:ext cx="931545" cy="635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图片 7" descr="京办_20241205112252"/>
          <p:cNvPicPr>
            <a:picLocks noChangeAspect="1"/>
          </p:cNvPicPr>
          <p:nvPr/>
        </p:nvPicPr>
        <p:blipFill>
          <a:blip r:embed="rId3"/>
          <a:srcRect l="2389" t="23578" r="18398" b="24994"/>
          <a:stretch>
            <a:fillRect/>
          </a:stretch>
        </p:blipFill>
        <p:spPr>
          <a:xfrm>
            <a:off x="5484495" y="2240915"/>
            <a:ext cx="6296660" cy="2889885"/>
          </a:xfrm>
          <a:prstGeom prst="rect">
            <a:avLst/>
          </a:prstGeom>
        </p:spPr>
      </p:pic>
      <p:cxnSp>
        <p:nvCxnSpPr>
          <p:cNvPr id="10" name="直接连接符 9"/>
          <p:cNvCxnSpPr/>
          <p:nvPr/>
        </p:nvCxnSpPr>
        <p:spPr>
          <a:xfrm flipV="1">
            <a:off x="7623175" y="3507740"/>
            <a:ext cx="1205230" cy="508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263271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企业集团情况</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2" name="内容占位符 1"/>
          <p:cNvPicPr>
            <a:picLocks noChangeAspect="1"/>
          </p:cNvPicPr>
          <p:nvPr>
            <p:ph idx="1"/>
          </p:nvPr>
        </p:nvPicPr>
        <p:blipFill>
          <a:blip r:embed="rId2"/>
          <a:srcRect l="16369" t="25087" r="37813" b="28887"/>
          <a:stretch>
            <a:fillRect/>
          </a:stretch>
        </p:blipFill>
        <p:spPr>
          <a:xfrm>
            <a:off x="278130" y="1485265"/>
            <a:ext cx="7226935" cy="4084320"/>
          </a:xfrm>
          <a:prstGeom prst="rect">
            <a:avLst/>
          </a:prstGeom>
        </p:spPr>
      </p:pic>
      <p:sp>
        <p:nvSpPr>
          <p:cNvPr id="8" name="AutoShape 6"/>
          <p:cNvSpPr>
            <a:spLocks noChangeArrowheads="1"/>
          </p:cNvSpPr>
          <p:nvPr/>
        </p:nvSpPr>
        <p:spPr bwMode="auto">
          <a:xfrm>
            <a:off x="3243580" y="3140710"/>
            <a:ext cx="4351020" cy="1797050"/>
          </a:xfrm>
          <a:prstGeom prst="wedgeRoundRectCallout">
            <a:avLst>
              <a:gd name="adj1" fmla="val -42859"/>
              <a:gd name="adj2" fmla="val 64725"/>
              <a:gd name="adj3" fmla="val 16667"/>
            </a:avLst>
          </a:prstGeom>
          <a:solidFill>
            <a:srgbClr val="7DB1CD"/>
          </a:solidFill>
          <a:ln w="25400" algn="ctr">
            <a:solidFill>
              <a:schemeClr val="accent6">
                <a:lumMod val="60000"/>
                <a:lumOff val="40000"/>
              </a:schemeClr>
            </a:solidFill>
            <a:miter lim="800000"/>
          </a:ln>
        </p:spPr>
        <p:txBody>
          <a:bodyPr anchor="ct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1.</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中央管理；</a:t>
            </a:r>
            <a:endPar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2.</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国务院批准的国家试点；</a:t>
            </a:r>
            <a:endPar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3.</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由国务院主管部门批准；</a:t>
            </a:r>
            <a:endPar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4.</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市政府批准；</a:t>
            </a:r>
            <a:endPar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5.</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母公司注册资本</a:t>
            </a: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5000</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万以上，且至少拥有</a:t>
            </a: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5</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家子公司，注册资本总和</a:t>
            </a:r>
            <a:r>
              <a:rPr kumimoji="0" lang="en-US" altLang="zh-CN"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1</a:t>
            </a:r>
            <a:r>
              <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rPr>
              <a:t>亿以上</a:t>
            </a:r>
            <a:endParaRPr kumimoji="0" lang="zh-CN" altLang="en-US" sz="1800" b="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p:txBody>
      </p:sp>
      <p:pic>
        <p:nvPicPr>
          <p:cNvPr id="9" name="图片 8"/>
          <p:cNvPicPr>
            <a:picLocks noChangeAspect="1"/>
          </p:cNvPicPr>
          <p:nvPr/>
        </p:nvPicPr>
        <p:blipFill>
          <a:blip r:embed="rId3"/>
          <a:srcRect l="18930" t="43993" r="39708" b="47215"/>
          <a:stretch>
            <a:fillRect/>
          </a:stretch>
        </p:blipFill>
        <p:spPr>
          <a:xfrm>
            <a:off x="386080" y="2158365"/>
            <a:ext cx="7306945" cy="873760"/>
          </a:xfrm>
          <a:prstGeom prst="rect">
            <a:avLst/>
          </a:prstGeom>
          <a:ln w="31750">
            <a:solidFill>
              <a:schemeClr val="accent4">
                <a:lumMod val="75000"/>
              </a:schemeClr>
            </a:solidFill>
            <a:prstDash val="dashDot"/>
          </a:ln>
        </p:spPr>
      </p:pic>
      <p:cxnSp>
        <p:nvCxnSpPr>
          <p:cNvPr id="10" name="直接箭头连接符 9"/>
          <p:cNvCxnSpPr/>
          <p:nvPr/>
        </p:nvCxnSpPr>
        <p:spPr>
          <a:xfrm flipV="1">
            <a:off x="1692910" y="2925445"/>
            <a:ext cx="830580" cy="236728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1249045" y="5292725"/>
            <a:ext cx="724535" cy="1905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文本框 11"/>
          <p:cNvSpPr txBox="1"/>
          <p:nvPr/>
        </p:nvSpPr>
        <p:spPr>
          <a:xfrm>
            <a:off x="7693025" y="1006475"/>
            <a:ext cx="4180840" cy="4718050"/>
          </a:xfrm>
          <a:prstGeom prst="rect">
            <a:avLst/>
          </a:prstGeom>
          <a:noFill/>
        </p:spPr>
        <p:txBody>
          <a:bodyPr wrap="square" rtlCol="0">
            <a:spAutoFit/>
          </a:bodyPr>
          <a:p>
            <a:pPr marL="342900" indent="-342900" algn="l">
              <a:lnSpc>
                <a:spcPts val="2780"/>
              </a:lnSpc>
              <a:spcBef>
                <a:spcPts val="300"/>
              </a:spcBef>
              <a:buFont typeface="Arial" panose="020B0604020202020204" pitchFamily="34" charset="0"/>
              <a:buChar char="•"/>
            </a:pP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a:p>
            <a:pPr marL="342900" indent="-342900" algn="l">
              <a:lnSpc>
                <a:spcPct val="150000"/>
              </a:lnSpc>
              <a:spcBef>
                <a:spcPts val="300"/>
              </a:spcBef>
              <a:buFont typeface="Arial" panose="020B0604020202020204" pitchFamily="34" charset="0"/>
              <a:buChar char="•"/>
            </a:pPr>
            <a:r>
              <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rPr>
              <a:t>母公司应当是依法登记注册，取得企业法人资格的控股企业</a:t>
            </a: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a:p>
            <a:pPr marL="342900" indent="-342900" algn="l">
              <a:lnSpc>
                <a:spcPct val="150000"/>
              </a:lnSpc>
              <a:spcBef>
                <a:spcPts val="300"/>
              </a:spcBef>
              <a:buFont typeface="Arial" panose="020B0604020202020204" pitchFamily="34" charset="0"/>
              <a:buChar char="•"/>
            </a:pPr>
            <a:r>
              <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rPr>
              <a:t>子公司应当是母公司对其拥有全部股权或者控制权的企业法人</a:t>
            </a: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a:p>
            <a:pPr marL="342900" indent="-342900" algn="l">
              <a:lnSpc>
                <a:spcPct val="150000"/>
              </a:lnSpc>
              <a:spcBef>
                <a:spcPts val="300"/>
              </a:spcBef>
              <a:buFont typeface="Arial" panose="020B0604020202020204" pitchFamily="34" charset="0"/>
              <a:buChar char="•"/>
            </a:pPr>
            <a:r>
              <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rPr>
              <a:t>企业集团的其他成员应当是母公司对其参股或者与母、子公司形成生产经营、协作联系的其他企业法人、事业单位法人或者社会团体法人。</a:t>
            </a: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000" fill="hold">
                                          <p:stCondLst>
                                            <p:cond delay="0"/>
                                          </p:stCondLst>
                                        </p:cTn>
                                        <p:tgtEl>
                                          <p:spTgt spid="9"/>
                                        </p:tgtEl>
                                        <p:attrNameLst>
                                          <p:attrName>style.visibility</p:attrName>
                                        </p:attrNameLst>
                                      </p:cBhvr>
                                      <p:to>
                                        <p:strVal val="visible"/>
                                      </p:to>
                                    </p:set>
                                    <p:animEffect transition="in" filter="dissolv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2"/>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endParaRPr lang="zh-CN" altLang="en-US"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83970" name="Picture 3" descr="C:\Documents and Settings\tjj\桌面\untitled.bmp"/>
          <p:cNvPicPr>
            <a:picLocks noChangeAspect="1"/>
          </p:cNvPicPr>
          <p:nvPr/>
        </p:nvPicPr>
        <p:blipFill>
          <a:blip r:embed="rId3"/>
          <a:stretch>
            <a:fillRect/>
          </a:stretch>
        </p:blipFill>
        <p:spPr>
          <a:xfrm>
            <a:off x="25860375" y="-37790437"/>
            <a:ext cx="7500938" cy="4143375"/>
          </a:xfrm>
          <a:prstGeom prst="rect">
            <a:avLst/>
          </a:prstGeom>
          <a:noFill/>
          <a:ln w="9525">
            <a:noFill/>
          </a:ln>
        </p:spPr>
      </p:pic>
      <p:cxnSp>
        <p:nvCxnSpPr>
          <p:cNvPr id="3" name="直接连接符 2"/>
          <p:cNvCxnSpPr/>
          <p:nvPr/>
        </p:nvCxnSpPr>
        <p:spPr>
          <a:xfrm>
            <a:off x="1763688" y="3356992"/>
            <a:ext cx="13681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Rectangle 4"/>
          <p:cNvSpPr/>
          <p:nvPr/>
        </p:nvSpPr>
        <p:spPr>
          <a:xfrm>
            <a:off x="5523865" y="1120458"/>
            <a:ext cx="5443855" cy="4661535"/>
          </a:xfrm>
          <a:prstGeom prst="rect">
            <a:avLst/>
          </a:prstGeom>
          <a:noFill/>
          <a:ln w="9525">
            <a:noFill/>
          </a:ln>
        </p:spPr>
        <p:txBody>
          <a:bodyPr wrap="square" anchor="ctr" anchorCtr="0">
            <a:spAutoFit/>
          </a:bodyPr>
          <a:lstStyle/>
          <a:p>
            <a:pPr marL="285750" indent="-285750" algn="just" eaLnBrk="1" hangingPunct="1">
              <a:lnSpc>
                <a:spcPct val="150000"/>
              </a:lnSpc>
              <a:buFont typeface="Arial" panose="020B0604020202020204" pitchFamily="34" charset="0"/>
              <a:buChar char="•"/>
            </a:pPr>
            <a:r>
              <a:rPr lang="en-US" altLang="zh-CN" sz="1800" dirty="0">
                <a:latin typeface="仿宋_GB2312" panose="02010609030101010101" charset="-122"/>
                <a:ea typeface="仿宋_GB2312" panose="02010609030101010101" charset="-122"/>
                <a:sym typeface="+mn-ea"/>
              </a:rPr>
              <a:t>2017</a:t>
            </a:r>
            <a:r>
              <a:rPr lang="zh-CN" altLang="en-US" sz="1800" dirty="0">
                <a:latin typeface="仿宋_GB2312" panose="02010609030101010101" charset="-122"/>
                <a:ea typeface="仿宋_GB2312" panose="02010609030101010101" charset="-122"/>
                <a:sym typeface="+mn-ea"/>
              </a:rPr>
              <a:t>年开始旧版建筑业企业资质证书作废。</a:t>
            </a:r>
            <a:r>
              <a:rPr sz="1800" dirty="0">
                <a:latin typeface="仿宋_GB2312" panose="02010609030101010101" charset="-122"/>
                <a:ea typeface="仿宋_GB2312" panose="02010609030101010101" charset="-122"/>
                <a:sym typeface="+mn-ea"/>
              </a:rPr>
              <a:t>已领取新版《建筑业企业资质证书》的企业，需根据新版证书的主项资质等级项中的文字，暂仍对照《建筑业企业资质等级标准》（建建〔2001 〕82号）的资质等级填列4位资质等级编码 </a:t>
            </a:r>
            <a:r>
              <a:rPr lang="zh-CN" sz="1800" dirty="0">
                <a:latin typeface="仿宋_GB2312" panose="02010609030101010101" charset="-122"/>
                <a:ea typeface="仿宋_GB2312" panose="02010609030101010101" charset="-122"/>
                <a:sym typeface="+mn-ea"/>
              </a:rPr>
              <a:t>。</a:t>
            </a:r>
            <a:endParaRPr lang="zh-CN" sz="1800" dirty="0">
              <a:latin typeface="仿宋_GB2312" panose="02010609030101010101" charset="-122"/>
              <a:ea typeface="仿宋_GB2312" panose="02010609030101010101" charset="-122"/>
            </a:endParaRPr>
          </a:p>
          <a:p>
            <a:pPr marL="285750" indent="-285750" algn="just" eaLnBrk="1" hangingPunct="1">
              <a:lnSpc>
                <a:spcPct val="150000"/>
              </a:lnSpc>
              <a:buFont typeface="Arial" panose="020B0604020202020204" pitchFamily="34" charset="0"/>
              <a:buChar char="•"/>
            </a:pPr>
            <a:endParaRPr lang="zh-CN" altLang="en-US" sz="1800" dirty="0">
              <a:latin typeface="仿宋_GB2312" panose="02010609030101010101" charset="-122"/>
              <a:ea typeface="仿宋_GB2312" panose="02010609030101010101" charset="-122"/>
            </a:endParaRPr>
          </a:p>
          <a:p>
            <a:pPr marL="285750" indent="-285750" algn="just" eaLnBrk="1" hangingPunct="1">
              <a:lnSpc>
                <a:spcPct val="150000"/>
              </a:lnSpc>
              <a:buFont typeface="Arial" panose="020B0604020202020204" pitchFamily="34" charset="0"/>
              <a:buChar char="•"/>
            </a:pPr>
            <a:r>
              <a:rPr lang="zh-CN" altLang="en-US" sz="1800" dirty="0">
                <a:latin typeface="仿宋_GB2312" panose="02010609030101010101" charset="-122"/>
                <a:ea typeface="仿宋_GB2312" panose="02010609030101010101" charset="-122"/>
              </a:rPr>
              <a:t>只认可由住建系统发放的总专包资质序列，其他证书（如园林绿化）不认。</a:t>
            </a:r>
            <a:endParaRPr lang="en-US" altLang="zh-CN" sz="1800" dirty="0">
              <a:latin typeface="仿宋_GB2312" panose="02010609030101010101" charset="-122"/>
              <a:ea typeface="仿宋_GB2312" panose="02010609030101010101" charset="-122"/>
            </a:endParaRPr>
          </a:p>
          <a:p>
            <a:pPr marL="285750" indent="-285750" algn="just" eaLnBrk="1" hangingPunct="1">
              <a:lnSpc>
                <a:spcPct val="150000"/>
              </a:lnSpc>
              <a:buFont typeface="Arial" panose="020B0604020202020204" pitchFamily="34" charset="0"/>
              <a:buChar char="•"/>
            </a:pPr>
            <a:endParaRPr lang="zh-CN" altLang="en-US" sz="1800" dirty="0">
              <a:latin typeface="仿宋_GB2312" panose="02010609030101010101" charset="-122"/>
              <a:ea typeface="仿宋_GB2312" panose="02010609030101010101" charset="-122"/>
            </a:endParaRPr>
          </a:p>
          <a:p>
            <a:pPr marL="285750" indent="-285750" algn="just" eaLnBrk="1" hangingPunct="1">
              <a:lnSpc>
                <a:spcPct val="150000"/>
              </a:lnSpc>
              <a:buFont typeface="Arial" panose="020B0604020202020204" pitchFamily="34" charset="0"/>
              <a:buChar char="•"/>
            </a:pPr>
            <a:r>
              <a:rPr lang="zh-CN" altLang="en-US" sz="1800" dirty="0">
                <a:latin typeface="仿宋_GB2312" panose="02010609030101010101" charset="-122"/>
                <a:ea typeface="仿宋_GB2312" panose="02010609030101010101" charset="-122"/>
              </a:rPr>
              <a:t>新版资质证书等级划分不再用</a:t>
            </a:r>
            <a:r>
              <a:rPr lang="en-US" altLang="zh-CN" sz="1800" dirty="0">
                <a:latin typeface="仿宋_GB2312" panose="02010609030101010101" charset="-122"/>
                <a:ea typeface="仿宋_GB2312" panose="02010609030101010101" charset="-122"/>
              </a:rPr>
              <a:t>A\B\C</a:t>
            </a:r>
            <a:r>
              <a:rPr lang="zh-CN" altLang="en-US" sz="1800" dirty="0">
                <a:latin typeface="仿宋_GB2312" panose="02010609030101010101" charset="-122"/>
                <a:ea typeface="仿宋_GB2312" panose="02010609030101010101" charset="-122"/>
              </a:rPr>
              <a:t>来确定。需根据制度里的统计分类目录进行新旧码转换。</a:t>
            </a:r>
            <a:endParaRPr lang="zh-CN" altLang="en-US" sz="1800" dirty="0">
              <a:latin typeface="仿宋_GB2312" panose="02010609030101010101" charset="-122"/>
              <a:ea typeface="仿宋_GB2312" panose="02010609030101010101" charset="-122"/>
            </a:endParaRPr>
          </a:p>
        </p:txBody>
      </p:sp>
      <p:pic>
        <p:nvPicPr>
          <p:cNvPr id="6" name="Picture 5" descr="aa"/>
          <p:cNvPicPr>
            <a:picLocks noChangeAspect="1"/>
          </p:cNvPicPr>
          <p:nvPr/>
        </p:nvPicPr>
        <p:blipFill>
          <a:blip r:embed="rId4"/>
          <a:stretch>
            <a:fillRect/>
          </a:stretch>
        </p:blipFill>
        <p:spPr>
          <a:xfrm>
            <a:off x="946150" y="1006475"/>
            <a:ext cx="3881120" cy="5174615"/>
          </a:xfrm>
          <a:prstGeom prst="rect">
            <a:avLst/>
          </a:prstGeom>
          <a:noFill/>
          <a:ln w="9525">
            <a:noFill/>
          </a:ln>
        </p:spPr>
      </p:pic>
      <p:sp>
        <p:nvSpPr>
          <p:cNvPr id="2054" name="文本框 62"/>
          <p:cNvSpPr txBox="1"/>
          <p:nvPr/>
        </p:nvSpPr>
        <p:spPr>
          <a:xfrm>
            <a:off x="550199" y="77452"/>
            <a:ext cx="467423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建筑业企业资质等级编码</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5" name="圆角矩形 4"/>
          <p:cNvSpPr/>
          <p:nvPr/>
        </p:nvSpPr>
        <p:spPr>
          <a:xfrm>
            <a:off x="2113915" y="3326130"/>
            <a:ext cx="1243330" cy="17780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2"/>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endParaRPr lang="zh-CN" altLang="en-US"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83970" name="Picture 3" descr="C:\Documents and Settings\tjj\桌面\untitled.bmp"/>
          <p:cNvPicPr>
            <a:picLocks noChangeAspect="1"/>
          </p:cNvPicPr>
          <p:nvPr/>
        </p:nvPicPr>
        <p:blipFill>
          <a:blip r:embed="rId3"/>
          <a:stretch>
            <a:fillRect/>
          </a:stretch>
        </p:blipFill>
        <p:spPr>
          <a:xfrm>
            <a:off x="25860375" y="-37790437"/>
            <a:ext cx="7500938" cy="4143375"/>
          </a:xfrm>
          <a:prstGeom prst="rect">
            <a:avLst/>
          </a:prstGeom>
          <a:noFill/>
          <a:ln w="9525">
            <a:noFill/>
          </a:ln>
        </p:spPr>
      </p:pic>
      <p:sp>
        <p:nvSpPr>
          <p:cNvPr id="5" name="标题 4"/>
          <p:cNvSpPr>
            <a:spLocks noGrp="1"/>
          </p:cNvSpPr>
          <p:nvPr>
            <p:ph type="title"/>
          </p:nvPr>
        </p:nvSpPr>
        <p:spPr>
          <a:xfrm>
            <a:off x="982980" y="768985"/>
            <a:ext cx="9387205" cy="5008880"/>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000008"/>
                </a:solidFill>
                <a:effectLst/>
                <a:uLnTx/>
                <a:uFillTx/>
                <a:latin typeface="+mj-lt"/>
                <a:ea typeface="+mj-ea"/>
                <a:cs typeface="+mj-cs"/>
              </a:rPr>
              <a:t>新旧码转换方式：</a:t>
            </a:r>
            <a:br>
              <a:rPr kumimoji="0" lang="en-US" altLang="zh-CN" sz="2400" b="0" i="0" u="none" strike="noStrike" kern="1200" cap="none" spc="0" normalizeH="0" baseline="0" noProof="0" dirty="0">
                <a:ln>
                  <a:noFill/>
                </a:ln>
                <a:solidFill>
                  <a:srgbClr val="000008"/>
                </a:solidFill>
                <a:effectLst/>
                <a:uLnTx/>
                <a:uFillTx/>
                <a:latin typeface="+mj-lt"/>
                <a:ea typeface="+mj-ea"/>
                <a:cs typeface="+mj-cs"/>
              </a:rPr>
            </a:br>
            <a:r>
              <a:rPr kumimoji="0" lang="en-US" altLang="zh-CN" sz="2400" b="0" i="0" u="none" strike="noStrike" kern="1200" cap="none" spc="0" normalizeH="0" baseline="0" noProof="0" dirty="0">
                <a:ln>
                  <a:noFill/>
                </a:ln>
                <a:solidFill>
                  <a:srgbClr val="000008"/>
                </a:solidFill>
                <a:effectLst/>
                <a:uLnTx/>
                <a:uFillTx/>
                <a:latin typeface="+mj-lt"/>
                <a:ea typeface="+mj-ea"/>
                <a:cs typeface="+mj-cs"/>
              </a:rPr>
              <a:t>       </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建筑业企业资质等级编码由四位组成，第一位为序列码，第二位为级别码，第三、四位为专业码。代码含义及编码规则为：</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1.</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序列代码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：由一位字符组成，代表企业主项资质的资质序列。编码规则为：A.施工总承包  B.专业承包  （C.劳务分包）</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2.</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级别代码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：由一位数字组成，代表企业主项资质的级别。编码规则为：0.特级  1.一级  2.二级  3.三级  9.其他</a:t>
            </a:r>
            <a:br>
              <a:rPr kumimoji="0" lang="zh-CN" altLang="en-US" sz="2400" b="1" i="0" u="none" strike="noStrike" kern="1200" cap="none" spc="0" normalizeH="0" baseline="0" dirty="0">
                <a:latin typeface="仿宋_GB2312" panose="02010609030101010101" charset="-122"/>
                <a:ea typeface="仿宋_GB2312" panose="02010609030101010101" charset="-122"/>
                <a:cs typeface="+mn-cs"/>
              </a:rPr>
            </a:b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    3.</a:t>
            </a:r>
            <a:r>
              <a:rPr kumimoji="0" lang="zh-CN" altLang="en-US" sz="2400" b="1" i="0" u="none" strike="noStrike" kern="1200" cap="none" spc="0" normalizeH="0" baseline="0" dirty="0">
                <a:solidFill>
                  <a:srgbClr val="FF0000"/>
                </a:solidFill>
                <a:latin typeface="仿宋_GB2312" panose="02010609030101010101" charset="-122"/>
                <a:ea typeface="仿宋_GB2312" panose="02010609030101010101" charset="-122"/>
                <a:cs typeface="+mn-cs"/>
              </a:rPr>
              <a:t>专业代码</a:t>
            </a:r>
            <a:r>
              <a:rPr kumimoji="0" lang="zh-CN" altLang="en-US" sz="2400" b="1" i="0" u="none" strike="noStrike" kern="1200" cap="none" spc="0" normalizeH="0" baseline="0" dirty="0">
                <a:latin typeface="仿宋_GB2312" panose="02010609030101010101" charset="-122"/>
                <a:ea typeface="仿宋_GB2312" panose="02010609030101010101" charset="-122"/>
                <a:cs typeface="+mn-cs"/>
              </a:rPr>
              <a:t>：由两位数字组成，代表企业主项资质的类别。</a:t>
            </a:r>
            <a:endParaRPr kumimoji="0" lang="zh-CN" altLang="en-US" sz="2400" b="1" i="0" u="none" strike="noStrike" kern="1200" cap="none" spc="0" normalizeH="0" baseline="0" dirty="0">
              <a:latin typeface="仿宋_GB2312" panose="02010609030101010101" charset="-122"/>
              <a:ea typeface="仿宋_GB2312" panose="02010609030101010101" charset="-122"/>
              <a:cs typeface="+mn-cs"/>
            </a:endParaRPr>
          </a:p>
        </p:txBody>
      </p:sp>
      <p:sp>
        <p:nvSpPr>
          <p:cNvPr id="2054" name="文本框 62"/>
          <p:cNvSpPr txBox="1"/>
          <p:nvPr/>
        </p:nvSpPr>
        <p:spPr>
          <a:xfrm>
            <a:off x="550199" y="77452"/>
            <a:ext cx="467423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建筑业企业资质等级编码</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2"/>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endParaRPr lang="zh-CN" altLang="en-US"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1633220" y="872490"/>
          <a:ext cx="7992110" cy="5273040"/>
        </p:xfrm>
        <a:graphic>
          <a:graphicData uri="http://schemas.openxmlformats.org/drawingml/2006/table">
            <a:tbl>
              <a:tblPr>
                <a:tableStyleId>{5C22544A-7EE6-4342-B048-85BDC9FD1C3A}</a:tableStyleId>
              </a:tblPr>
              <a:tblGrid>
                <a:gridCol w="2451735"/>
                <a:gridCol w="2961640"/>
                <a:gridCol w="2578735"/>
              </a:tblGrid>
              <a:tr h="298450">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序列</a:t>
                      </a:r>
                      <a:endParaRPr lang="zh-CN" sz="1800" b="1" kern="100" dirty="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级别</a:t>
                      </a:r>
                      <a:endParaRPr lang="zh-CN" sz="1800" b="1" kern="100" dirty="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zh-CN" sz="1800" b="1" kern="100" dirty="0">
                          <a:solidFill>
                            <a:srgbClr val="000008"/>
                          </a:solidFill>
                          <a:effectLst/>
                          <a:latin typeface="仿宋_GB2312" panose="02010609030101010101" charset="-122"/>
                          <a:ea typeface="仿宋_GB2312" panose="02010609030101010101" charset="-122"/>
                        </a:rPr>
                        <a:t>专业</a:t>
                      </a:r>
                      <a:endParaRPr lang="zh-CN" sz="1800" b="1" kern="100" dirty="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rowSpan="13">
                  <a:txBody>
                    <a:bodyPr/>
                    <a:lstStyle/>
                    <a:p>
                      <a:pPr algn="ctr">
                        <a:spcAft>
                          <a:spcPts val="0"/>
                        </a:spcAft>
                      </a:pPr>
                      <a:r>
                        <a:rPr lang="en-US" sz="1800" b="0" kern="100" dirty="0">
                          <a:solidFill>
                            <a:srgbClr val="000008"/>
                          </a:solidFill>
                          <a:effectLst/>
                          <a:latin typeface="仿宋_GB2312" panose="02010609030101010101" charset="-122"/>
                          <a:ea typeface="仿宋_GB2312" panose="02010609030101010101" charset="-122"/>
                        </a:rPr>
                        <a:t>A</a:t>
                      </a:r>
                      <a:r>
                        <a:rPr lang="zh-CN" sz="1800" b="0" kern="100" dirty="0">
                          <a:solidFill>
                            <a:srgbClr val="000008"/>
                          </a:solidFill>
                          <a:effectLst/>
                          <a:latin typeface="仿宋_GB2312" panose="02010609030101010101" charset="-122"/>
                          <a:ea typeface="仿宋_GB2312" panose="02010609030101010101" charset="-122"/>
                        </a:rPr>
                        <a:t>施工总承包序列</a:t>
                      </a:r>
                      <a:endParaRPr lang="zh-CN" sz="1800" b="0" kern="100" dirty="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01</a:t>
                      </a:r>
                      <a:r>
                        <a:rPr lang="zh-CN" sz="1800" b="0" kern="100">
                          <a:solidFill>
                            <a:srgbClr val="000008"/>
                          </a:solidFill>
                          <a:effectLst/>
                          <a:latin typeface="仿宋_GB2312" panose="02010609030101010101" charset="-122"/>
                          <a:ea typeface="仿宋_GB2312" panose="02010609030101010101" charset="-122"/>
                        </a:rPr>
                        <a:t>建筑工程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02</a:t>
                      </a:r>
                      <a:r>
                        <a:rPr lang="zh-CN" sz="1800" b="0" kern="100">
                          <a:solidFill>
                            <a:srgbClr val="000008"/>
                          </a:solidFill>
                          <a:effectLst/>
                          <a:latin typeface="仿宋_GB2312" panose="02010609030101010101" charset="-122"/>
                          <a:ea typeface="仿宋_GB2312" panose="02010609030101010101" charset="-122"/>
                        </a:rPr>
                        <a:t>公路工程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03</a:t>
                      </a:r>
                      <a:r>
                        <a:rPr lang="zh-CN" sz="1800" b="0" kern="100">
                          <a:solidFill>
                            <a:srgbClr val="000008"/>
                          </a:solidFill>
                          <a:effectLst/>
                          <a:latin typeface="仿宋_GB2312" panose="02010609030101010101" charset="-122"/>
                          <a:ea typeface="仿宋_GB2312" panose="02010609030101010101" charset="-122"/>
                        </a:rPr>
                        <a:t>铁路工程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04</a:t>
                      </a:r>
                      <a:r>
                        <a:rPr lang="zh-CN" sz="1800" b="0" kern="100">
                          <a:solidFill>
                            <a:srgbClr val="000008"/>
                          </a:solidFill>
                          <a:effectLst/>
                          <a:latin typeface="仿宋_GB2312" panose="02010609030101010101" charset="-122"/>
                          <a:ea typeface="仿宋_GB2312" panose="02010609030101010101" charset="-122"/>
                        </a:rPr>
                        <a:t>港口与航道工程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35">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05</a:t>
                      </a:r>
                      <a:r>
                        <a:rPr lang="zh-CN" sz="1800" b="0" kern="100">
                          <a:solidFill>
                            <a:srgbClr val="000008"/>
                          </a:solidFill>
                          <a:effectLst/>
                          <a:latin typeface="仿宋_GB2312" panose="02010609030101010101" charset="-122"/>
                          <a:ea typeface="仿宋_GB2312" panose="02010609030101010101" charset="-122"/>
                        </a:rPr>
                        <a:t>水利水电工程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06</a:t>
                      </a:r>
                      <a:r>
                        <a:rPr lang="zh-CN" sz="1800" b="0" kern="100">
                          <a:solidFill>
                            <a:srgbClr val="000008"/>
                          </a:solidFill>
                          <a:effectLst/>
                          <a:latin typeface="仿宋_GB2312" panose="02010609030101010101" charset="-122"/>
                          <a:ea typeface="仿宋_GB2312" panose="02010609030101010101" charset="-122"/>
                        </a:rPr>
                        <a:t>电力工程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07</a:t>
                      </a:r>
                      <a:r>
                        <a:rPr lang="zh-CN" sz="1800" b="0" kern="100">
                          <a:solidFill>
                            <a:srgbClr val="000008"/>
                          </a:solidFill>
                          <a:effectLst/>
                          <a:latin typeface="仿宋_GB2312" panose="02010609030101010101" charset="-122"/>
                          <a:ea typeface="仿宋_GB2312" panose="02010609030101010101" charset="-122"/>
                        </a:rPr>
                        <a:t>矿山工程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08</a:t>
                      </a:r>
                      <a:r>
                        <a:rPr lang="zh-CN" sz="1800" b="0" kern="100">
                          <a:solidFill>
                            <a:srgbClr val="000008"/>
                          </a:solidFill>
                          <a:effectLst/>
                          <a:latin typeface="仿宋_GB2312" panose="02010609030101010101" charset="-122"/>
                          <a:ea typeface="仿宋_GB2312" panose="02010609030101010101" charset="-122"/>
                        </a:rPr>
                        <a:t>冶金工程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09</a:t>
                      </a:r>
                      <a:r>
                        <a:rPr lang="zh-CN" sz="1800" b="0" kern="100">
                          <a:solidFill>
                            <a:srgbClr val="000008"/>
                          </a:solidFill>
                          <a:effectLst/>
                          <a:latin typeface="仿宋_GB2312" panose="02010609030101010101" charset="-122"/>
                          <a:ea typeface="仿宋_GB2312" panose="02010609030101010101" charset="-122"/>
                        </a:rPr>
                        <a:t>石油化工工程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905">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0</a:t>
                      </a:r>
                      <a:r>
                        <a:rPr lang="zh-CN" sz="1800" b="0" kern="100">
                          <a:solidFill>
                            <a:srgbClr val="000008"/>
                          </a:solidFill>
                          <a:effectLst/>
                          <a:latin typeface="仿宋_GB2312" panose="02010609030101010101" charset="-122"/>
                          <a:ea typeface="仿宋_GB2312" panose="02010609030101010101" charset="-122"/>
                        </a:rPr>
                        <a:t>特级</a:t>
                      </a: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outerShdw blurRad="38100" dist="38100" dir="2700000" algn="tl">
                              <a:srgbClr val="000000">
                                <a:alpha val="43137"/>
                              </a:srgbClr>
                            </a:outerShdw>
                          </a:effectLst>
                          <a:latin typeface="仿宋_GB2312" panose="02010609030101010101" charset="-122"/>
                          <a:ea typeface="仿宋_GB2312" panose="02010609030101010101" charset="-122"/>
                        </a:rPr>
                        <a:t>10</a:t>
                      </a:r>
                      <a:r>
                        <a:rPr lang="zh-CN" sz="1800" b="0" kern="100">
                          <a:solidFill>
                            <a:srgbClr val="000008"/>
                          </a:solidFill>
                          <a:effectLst>
                            <a:outerShdw blurRad="38100" dist="38100" dir="2700000" algn="tl">
                              <a:srgbClr val="000000">
                                <a:alpha val="43137"/>
                              </a:srgbClr>
                            </a:outerShdw>
                          </a:effectLst>
                          <a:latin typeface="仿宋_GB2312" panose="02010609030101010101" charset="-122"/>
                          <a:ea typeface="仿宋_GB2312" panose="02010609030101010101" charset="-122"/>
                        </a:rPr>
                        <a:t>市政公用工程</a:t>
                      </a:r>
                      <a:endParaRPr lang="zh-CN" sz="1800" b="0" kern="100">
                        <a:solidFill>
                          <a:srgbClr val="000008"/>
                        </a:solidFill>
                        <a:effectLst>
                          <a:outerShdw blurRad="38100" dist="38100" dir="2700000" algn="tl">
                            <a:srgbClr val="000000">
                              <a:alpha val="43137"/>
                            </a:srgbClr>
                          </a:outerShdw>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35">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11</a:t>
                      </a:r>
                      <a:r>
                        <a:rPr lang="zh-CN" sz="1800" b="0" kern="100">
                          <a:solidFill>
                            <a:srgbClr val="000008"/>
                          </a:solidFill>
                          <a:effectLst/>
                          <a:latin typeface="仿宋_GB2312" panose="02010609030101010101" charset="-122"/>
                          <a:ea typeface="仿宋_GB2312" panose="02010609030101010101" charset="-122"/>
                        </a:rPr>
                        <a:t>通信工程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354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a:t>
                      </a:r>
                      <a:r>
                        <a:rPr lang="zh-CN" sz="1800" b="0" kern="100">
                          <a:solidFill>
                            <a:srgbClr val="000008"/>
                          </a:solidFill>
                          <a:effectLst/>
                          <a:latin typeface="仿宋_GB2312" panose="02010609030101010101" charset="-122"/>
                          <a:ea typeface="仿宋_GB2312" panose="02010609030101010101" charset="-122"/>
                        </a:rPr>
                        <a:t>一级</a:t>
                      </a:r>
                      <a:r>
                        <a:rPr lang="en-US" sz="1800" b="0" kern="100">
                          <a:solidFill>
                            <a:srgbClr val="000008"/>
                          </a:solidFill>
                          <a:effectLst/>
                          <a:latin typeface="仿宋_GB2312" panose="02010609030101010101" charset="-122"/>
                          <a:ea typeface="仿宋_GB2312" panose="02010609030101010101" charset="-122"/>
                        </a:rPr>
                        <a:t>2</a:t>
                      </a:r>
                      <a:r>
                        <a:rPr lang="zh-CN" sz="1800" b="0" kern="100">
                          <a:solidFill>
                            <a:srgbClr val="000008"/>
                          </a:solidFill>
                          <a:effectLst/>
                          <a:latin typeface="仿宋_GB2312" panose="02010609030101010101" charset="-122"/>
                          <a:ea typeface="仿宋_GB2312" panose="02010609030101010101" charset="-122"/>
                        </a:rPr>
                        <a:t>二级</a:t>
                      </a:r>
                      <a:r>
                        <a:rPr lang="en-US" sz="1800" b="0" kern="100">
                          <a:solidFill>
                            <a:srgbClr val="000008"/>
                          </a:solidFill>
                          <a:effectLst/>
                          <a:latin typeface="仿宋_GB2312" panose="02010609030101010101" charset="-122"/>
                          <a:ea typeface="仿宋_GB2312" panose="02010609030101010101" charset="-122"/>
                        </a:rPr>
                        <a:t>3</a:t>
                      </a:r>
                      <a:r>
                        <a:rPr lang="zh-CN" sz="1800" b="0" kern="100">
                          <a:solidFill>
                            <a:srgbClr val="000008"/>
                          </a:solidFill>
                          <a:effectLst/>
                          <a:latin typeface="仿宋_GB2312" panose="02010609030101010101" charset="-122"/>
                          <a:ea typeface="仿宋_GB2312" panose="02010609030101010101" charset="-122"/>
                        </a:rPr>
                        <a:t>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12</a:t>
                      </a:r>
                      <a:r>
                        <a:rPr lang="zh-CN" sz="1800" b="0" kern="100">
                          <a:solidFill>
                            <a:srgbClr val="000008"/>
                          </a:solidFill>
                          <a:effectLst/>
                          <a:latin typeface="仿宋_GB2312" panose="02010609030101010101" charset="-122"/>
                          <a:ea typeface="仿宋_GB2312" panose="02010609030101010101" charset="-122"/>
                        </a:rPr>
                        <a:t>机电工程</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2270">
                <a:tc vMerge="1">
                  <a:tcPr/>
                </a:tc>
                <a:tc>
                  <a:txBody>
                    <a:bodyPr/>
                    <a:lstStyle/>
                    <a:p>
                      <a:pPr algn="just">
                        <a:spcAft>
                          <a:spcPts val="0"/>
                        </a:spcAft>
                      </a:pPr>
                      <a:r>
                        <a:rPr lang="en-US" sz="1800" b="0" kern="100">
                          <a:solidFill>
                            <a:srgbClr val="000008"/>
                          </a:solidFill>
                          <a:effectLst/>
                          <a:latin typeface="仿宋_GB2312" panose="02010609030101010101" charset="-122"/>
                          <a:ea typeface="仿宋_GB2312" panose="02010609030101010101" charset="-122"/>
                        </a:rPr>
                        <a:t>9</a:t>
                      </a:r>
                      <a:r>
                        <a:rPr lang="zh-CN" sz="1800" b="0" kern="100">
                          <a:solidFill>
                            <a:srgbClr val="000008"/>
                          </a:solidFill>
                          <a:effectLst/>
                          <a:latin typeface="仿宋_GB2312" panose="02010609030101010101" charset="-122"/>
                          <a:ea typeface="仿宋_GB2312" panose="02010609030101010101" charset="-122"/>
                        </a:rPr>
                        <a:t>不分等级</a:t>
                      </a:r>
                      <a:endParaRPr lang="zh-CN" sz="1800" b="0" kern="10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1800" b="0" kern="100" dirty="0">
                          <a:solidFill>
                            <a:srgbClr val="000008"/>
                          </a:solidFill>
                          <a:effectLst/>
                          <a:latin typeface="仿宋_GB2312" panose="02010609030101010101" charset="-122"/>
                          <a:ea typeface="仿宋_GB2312" panose="02010609030101010101" charset="-122"/>
                        </a:rPr>
                        <a:t>90</a:t>
                      </a:r>
                      <a:r>
                        <a:rPr lang="zh-CN" sz="1800" b="0" kern="100" dirty="0">
                          <a:solidFill>
                            <a:srgbClr val="000008"/>
                          </a:solidFill>
                          <a:effectLst/>
                          <a:latin typeface="仿宋_GB2312" panose="02010609030101010101" charset="-122"/>
                          <a:ea typeface="仿宋_GB2312" panose="02010609030101010101" charset="-122"/>
                        </a:rPr>
                        <a:t>其他</a:t>
                      </a:r>
                      <a:endParaRPr lang="zh-CN" sz="1800" b="0" kern="100" dirty="0">
                        <a:solidFill>
                          <a:srgbClr val="000008"/>
                        </a:solidFill>
                        <a:effectLst/>
                        <a:latin typeface="仿宋_GB2312" panose="02010609030101010101" charset="-122"/>
                        <a:ea typeface="仿宋_GB2312" panose="02010609030101010101" charset="-122"/>
                      </a:endParaRPr>
                    </a:p>
                  </a:txBody>
                  <a:tcPr marL="68579" marR="6857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文本框 2"/>
          <p:cNvSpPr txBox="1"/>
          <p:nvPr/>
        </p:nvSpPr>
        <p:spPr>
          <a:xfrm>
            <a:off x="1915897" y="6145805"/>
            <a:ext cx="3762402" cy="491490"/>
          </a:xfrm>
          <a:prstGeom prst="rect">
            <a:avLst/>
          </a:prstGeom>
          <a:noFill/>
        </p:spPr>
        <p:txBody>
          <a:bodyPr wrap="square">
            <a:spAutoFit/>
          </a:bodyPr>
          <a:lstStyle/>
          <a:p>
            <a:pPr algn="just" eaLnBrk="1" hangingPunct="1">
              <a:lnSpc>
                <a:spcPct val="130000"/>
              </a:lnSpc>
            </a:pPr>
            <a:r>
              <a:rPr lang="zh-CN" altLang="en-US" sz="2000" b="1" dirty="0">
                <a:effectLst>
                  <a:outerShdw blurRad="38100" dist="38100" dir="2700000" algn="tl">
                    <a:srgbClr val="000000">
                      <a:alpha val="43137"/>
                    </a:srgbClr>
                  </a:outerShdw>
                </a:effectLst>
                <a:latin typeface="仿宋_GB2312" panose="02010609030101010101" charset="-122"/>
                <a:ea typeface="仿宋_GB2312" panose="02010609030101010101" charset="-122"/>
              </a:rPr>
              <a:t>市政公用工程</a:t>
            </a:r>
            <a:r>
              <a:rPr lang="zh-CN" altLang="en-US" sz="2000" u="sng" dirty="0">
                <a:effectLst>
                  <a:outerShdw blurRad="38100" dist="38100" dir="2700000" algn="tl">
                    <a:srgbClr val="000000">
                      <a:alpha val="43137"/>
                    </a:srgbClr>
                  </a:outerShdw>
                </a:effectLst>
                <a:latin typeface="仿宋_GB2312" panose="02010609030101010101" charset="-122"/>
                <a:ea typeface="仿宋_GB2312" panose="02010609030101010101" charset="-122"/>
              </a:rPr>
              <a:t>施工总承包</a:t>
            </a:r>
            <a:r>
              <a:rPr lang="zh-CN" altLang="en-US" sz="2000" dirty="0">
                <a:solidFill>
                  <a:srgbClr val="FF0000"/>
                </a:solidFill>
                <a:latin typeface="仿宋_GB2312" panose="02010609030101010101" charset="-122"/>
                <a:ea typeface="仿宋_GB2312" panose="02010609030101010101" charset="-122"/>
              </a:rPr>
              <a:t>叁级</a:t>
            </a:r>
            <a:endParaRPr lang="zh-CN" altLang="en-US" sz="2000" dirty="0">
              <a:solidFill>
                <a:srgbClr val="FF0000"/>
              </a:solidFill>
              <a:latin typeface="仿宋_GB2312" panose="02010609030101010101" charset="-122"/>
              <a:ea typeface="仿宋_GB2312" panose="02010609030101010101" charset="-122"/>
            </a:endParaRPr>
          </a:p>
        </p:txBody>
      </p:sp>
      <p:sp>
        <p:nvSpPr>
          <p:cNvPr id="4" name="箭头: 右 3"/>
          <p:cNvSpPr/>
          <p:nvPr/>
        </p:nvSpPr>
        <p:spPr>
          <a:xfrm>
            <a:off x="5504056" y="6289568"/>
            <a:ext cx="864096" cy="309441"/>
          </a:xfrm>
          <a:prstGeom prst="rightArrow">
            <a:avLst/>
          </a:prstGeom>
          <a:solidFill>
            <a:schemeClr val="tx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6758419" y="6145804"/>
            <a:ext cx="2376264" cy="491490"/>
          </a:xfrm>
          <a:prstGeom prst="rect">
            <a:avLst/>
          </a:prstGeom>
          <a:noFill/>
        </p:spPr>
        <p:txBody>
          <a:bodyPr wrap="square">
            <a:spAutoFit/>
          </a:bodyPr>
          <a:lstStyle/>
          <a:p>
            <a:pPr algn="just" eaLnBrk="1" hangingPunct="1">
              <a:lnSpc>
                <a:spcPct val="130000"/>
              </a:lnSpc>
            </a:pPr>
            <a:r>
              <a:rPr lang="en-US" altLang="zh-CN" sz="2000" b="1" u="sng" dirty="0">
                <a:latin typeface="仿宋_GB2312" panose="02010609030101010101" charset="-122"/>
                <a:ea typeface="仿宋_GB2312" panose="02010609030101010101" charset="-122"/>
              </a:rPr>
              <a:t>A</a:t>
            </a:r>
            <a:r>
              <a:rPr lang="en-US" altLang="zh-CN" sz="2000" b="1" dirty="0">
                <a:solidFill>
                  <a:srgbClr val="FF0000"/>
                </a:solidFill>
                <a:latin typeface="仿宋_GB2312" panose="02010609030101010101" charset="-122"/>
                <a:ea typeface="仿宋_GB2312" panose="02010609030101010101" charset="-122"/>
              </a:rPr>
              <a:t>3</a:t>
            </a:r>
            <a:r>
              <a:rPr lang="en-US" altLang="zh-CN" sz="2000" b="1" dirty="0">
                <a:effectLst>
                  <a:outerShdw blurRad="38100" dist="38100" dir="2700000" algn="tl">
                    <a:srgbClr val="000000">
                      <a:alpha val="43137"/>
                    </a:srgbClr>
                  </a:outerShdw>
                </a:effectLst>
                <a:latin typeface="仿宋_GB2312" panose="02010609030101010101" charset="-122"/>
                <a:ea typeface="仿宋_GB2312" panose="02010609030101010101" charset="-122"/>
              </a:rPr>
              <a:t>10</a:t>
            </a:r>
            <a:endParaRPr lang="en-US" altLang="zh-CN" sz="2000" b="1" dirty="0">
              <a:effectLst>
                <a:outerShdw blurRad="38100" dist="38100" dir="2700000" algn="tl">
                  <a:srgbClr val="000000">
                    <a:alpha val="43137"/>
                  </a:srgbClr>
                </a:outerShdw>
              </a:effectLst>
              <a:latin typeface="仿宋_GB2312" panose="02010609030101010101" charset="-122"/>
              <a:ea typeface="仿宋_GB2312" panose="02010609030101010101" charset="-122"/>
            </a:endParaRPr>
          </a:p>
        </p:txBody>
      </p:sp>
      <p:sp>
        <p:nvSpPr>
          <p:cNvPr id="2054" name="文本框 62"/>
          <p:cNvSpPr txBox="1"/>
          <p:nvPr/>
        </p:nvSpPr>
        <p:spPr>
          <a:xfrm>
            <a:off x="550199" y="77452"/>
            <a:ext cx="467423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建筑业企业资质等级编码</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5" name="矩形 4"/>
          <p:cNvSpPr/>
          <p:nvPr/>
        </p:nvSpPr>
        <p:spPr>
          <a:xfrm>
            <a:off x="403860" y="1146175"/>
            <a:ext cx="10368280" cy="1124585"/>
          </a:xfrm>
          <a:prstGeom prst="rect">
            <a:avLst/>
          </a:prstGeom>
        </p:spPr>
        <p:txBody>
          <a:bodyPr wrap="square">
            <a:spAutoFit/>
          </a:bodyPr>
          <a:lstStyle/>
          <a:p>
            <a:pPr>
              <a:lnSpc>
                <a:spcPct val="140000"/>
              </a:lnSpc>
            </a:pPr>
            <a:r>
              <a:rPr lang="en-US" altLang="zh-CN"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依据《房地产开发企业资质管理规定》</a:t>
            </a:r>
            <a:r>
              <a:rPr lang="zh-CN" altLang="en-US" sz="24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dirty="0">
                <a:latin typeface="楷体" panose="02010609060101010101" pitchFamily="49" charset="-122"/>
                <a:ea typeface="楷体" panose="02010609060101010101" pitchFamily="49" charset="-122"/>
              </a:rPr>
              <a:t>划分为一级、二级、三级、四级、暂定级，没有级别的填写“</a:t>
            </a:r>
            <a:r>
              <a:rPr lang="en-US" altLang="zh-CN" sz="2400" dirty="0">
                <a:latin typeface="楷体" panose="02010609060101010101" pitchFamily="49" charset="-122"/>
                <a:ea typeface="楷体" panose="02010609060101010101" pitchFamily="49" charset="-122"/>
              </a:rPr>
              <a:t>9</a:t>
            </a:r>
            <a:r>
              <a:rPr lang="zh-CN" altLang="zh-CN" sz="2400" dirty="0">
                <a:latin typeface="楷体" panose="02010609060101010101" pitchFamily="49" charset="-122"/>
                <a:ea typeface="楷体" panose="02010609060101010101" pitchFamily="49" charset="-122"/>
              </a:rPr>
              <a:t>其他”。</a:t>
            </a:r>
            <a:endParaRPr lang="zh-CN" altLang="zh-CN" sz="2400" dirty="0">
              <a:latin typeface="楷体" panose="02010609060101010101" pitchFamily="49" charset="-122"/>
              <a:ea typeface="楷体" panose="02010609060101010101" pitchFamily="49" charset="-122"/>
            </a:endParaRPr>
          </a:p>
        </p:txBody>
      </p:sp>
      <p:sp>
        <p:nvSpPr>
          <p:cNvPr id="6" name="矩形 5"/>
          <p:cNvSpPr/>
          <p:nvPr/>
        </p:nvSpPr>
        <p:spPr>
          <a:xfrm>
            <a:off x="0" y="5580768"/>
            <a:ext cx="9144000" cy="1137285"/>
          </a:xfrm>
          <a:prstGeom prst="rect">
            <a:avLst/>
          </a:prstGeom>
          <a:solidFill>
            <a:schemeClr val="accent1">
              <a:lumMod val="60000"/>
              <a:lumOff val="40000"/>
            </a:schemeClr>
          </a:solidFill>
        </p:spPr>
        <p:txBody>
          <a:bodyPr wrap="square">
            <a:spAutoFit/>
          </a:bodyPr>
          <a:lstStyle/>
          <a:p>
            <a:r>
              <a:rPr lang="zh-CN" altLang="en-US" sz="2400" b="1" dirty="0"/>
              <a:t>注意事项：</a:t>
            </a:r>
            <a:endParaRPr lang="en-US" altLang="zh-CN" sz="2400" b="1" dirty="0"/>
          </a:p>
          <a:p>
            <a:pPr marL="342900" indent="-342900" eaLnBrk="1" latinLnBrk="0" hangingPunct="1">
              <a:buFont typeface="Wingdings" panose="05000000000000000000" charset="0"/>
              <a:buChar char="Ø"/>
            </a:pPr>
            <a:r>
              <a:rPr lang="zh-CN" altLang="zh-CN" sz="2200" dirty="0">
                <a:latin typeface="楷体" panose="02010609060101010101" pitchFamily="49" charset="-122"/>
                <a:ea typeface="楷体" panose="02010609060101010101" pitchFamily="49" charset="-122"/>
                <a:cs typeface="楷体" panose="02010609060101010101" pitchFamily="49" charset="-122"/>
              </a:rPr>
              <a:t>房地产开发企业法人必须填写，取值范围是</a:t>
            </a:r>
            <a:r>
              <a:rPr lang="en-US" altLang="zh-CN" sz="2200" dirty="0">
                <a:latin typeface="楷体" panose="02010609060101010101" pitchFamily="49" charset="-122"/>
                <a:ea typeface="楷体" panose="02010609060101010101" pitchFamily="49" charset="-122"/>
                <a:cs typeface="楷体" panose="02010609060101010101" pitchFamily="49" charset="-122"/>
              </a:rPr>
              <a:t>“1</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2</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3</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4</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5</a:t>
            </a:r>
            <a:r>
              <a:rPr lang="zh-CN" altLang="zh-CN" sz="2200" dirty="0">
                <a:latin typeface="楷体" panose="02010609060101010101" pitchFamily="49" charset="-122"/>
                <a:ea typeface="楷体" panose="02010609060101010101" pitchFamily="49" charset="-122"/>
                <a:cs typeface="楷体" panose="02010609060101010101" pitchFamily="49" charset="-122"/>
              </a:rPr>
              <a:t>、</a:t>
            </a:r>
            <a:r>
              <a:rPr lang="en-US" altLang="zh-CN" sz="2200" dirty="0">
                <a:latin typeface="楷体" panose="02010609060101010101" pitchFamily="49" charset="-122"/>
                <a:ea typeface="楷体" panose="02010609060101010101" pitchFamily="49" charset="-122"/>
                <a:cs typeface="楷体" panose="02010609060101010101" pitchFamily="49" charset="-122"/>
              </a:rPr>
              <a:t>9”</a:t>
            </a:r>
            <a:endParaRPr lang="en-US" altLang="zh-CN" sz="2200" dirty="0">
              <a:latin typeface="楷体" panose="02010609060101010101" pitchFamily="49" charset="-122"/>
              <a:ea typeface="楷体" panose="02010609060101010101" pitchFamily="49" charset="-122"/>
              <a:cs typeface="楷体" panose="02010609060101010101" pitchFamily="49" charset="-122"/>
            </a:endParaRPr>
          </a:p>
          <a:p>
            <a:pPr marL="342900" indent="-342900" eaLnBrk="1" latinLnBrk="0" hangingPunct="1">
              <a:buFont typeface="Wingdings" panose="05000000000000000000" charset="0"/>
              <a:buChar char="Ø"/>
            </a:pPr>
            <a:r>
              <a:rPr lang="zh-CN" altLang="zh-CN" sz="2200" dirty="0">
                <a:latin typeface="楷体" panose="02010609060101010101" pitchFamily="49" charset="-122"/>
                <a:ea typeface="楷体" panose="02010609060101010101" pitchFamily="49" charset="-122"/>
                <a:cs typeface="楷体" panose="02010609060101010101" pitchFamily="49" charset="-122"/>
              </a:rPr>
              <a:t>其他非房地产开发企业不能填写</a:t>
            </a:r>
            <a:endParaRPr lang="zh-CN" altLang="zh-CN" sz="2200" dirty="0">
              <a:latin typeface="楷体" panose="02010609060101010101" pitchFamily="49" charset="-122"/>
              <a:ea typeface="楷体" panose="02010609060101010101" pitchFamily="49" charset="-122"/>
              <a:cs typeface="楷体" panose="020106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58" y="3895421"/>
            <a:ext cx="3055562" cy="2829224"/>
          </a:xfrm>
          <a:prstGeom prst="rect">
            <a:avLst/>
          </a:prstGeom>
        </p:spPr>
      </p:pic>
      <p:pic>
        <p:nvPicPr>
          <p:cNvPr id="8" name="图片 7"/>
          <p:cNvPicPr>
            <a:picLocks noChangeAspect="1"/>
          </p:cNvPicPr>
          <p:nvPr/>
        </p:nvPicPr>
        <p:blipFill>
          <a:blip r:embed="rId3"/>
          <a:stretch>
            <a:fillRect/>
          </a:stretch>
        </p:blipFill>
        <p:spPr>
          <a:xfrm>
            <a:off x="1175385" y="2716530"/>
            <a:ext cx="5872480" cy="1873885"/>
          </a:xfrm>
          <a:prstGeom prst="rect">
            <a:avLst/>
          </a:prstGeom>
        </p:spPr>
      </p:pic>
      <p:cxnSp>
        <p:nvCxnSpPr>
          <p:cNvPr id="9" name="直接箭头连接符 8"/>
          <p:cNvCxnSpPr/>
          <p:nvPr/>
        </p:nvCxnSpPr>
        <p:spPr>
          <a:xfrm flipH="1" flipV="1">
            <a:off x="6387465" y="4020820"/>
            <a:ext cx="2756535" cy="1321435"/>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54" name="文本框 62"/>
          <p:cNvSpPr txBox="1"/>
          <p:nvPr/>
        </p:nvSpPr>
        <p:spPr>
          <a:xfrm>
            <a:off x="550199" y="77452"/>
            <a:ext cx="5490845"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房地产开发经营企业资质等级</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是否有上一级法人</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4" name="内容占位符 3"/>
          <p:cNvPicPr>
            <a:picLocks noChangeAspect="1"/>
          </p:cNvPicPr>
          <p:nvPr>
            <p:ph idx="1"/>
          </p:nvPr>
        </p:nvPicPr>
        <p:blipFill>
          <a:blip r:embed="rId2"/>
          <a:srcRect l="15772" t="40893" r="38111" b="18577"/>
          <a:stretch>
            <a:fillRect/>
          </a:stretch>
        </p:blipFill>
        <p:spPr>
          <a:xfrm>
            <a:off x="248285" y="1556385"/>
            <a:ext cx="7900670" cy="3905885"/>
          </a:xfrm>
          <a:prstGeom prst="rect">
            <a:avLst/>
          </a:prstGeom>
          <a:solidFill>
            <a:srgbClr val="7DB1CD"/>
          </a:solidFill>
        </p:spPr>
      </p:pic>
      <p:sp>
        <p:nvSpPr>
          <p:cNvPr id="5" name="圆角矩形标注 4"/>
          <p:cNvSpPr/>
          <p:nvPr/>
        </p:nvSpPr>
        <p:spPr>
          <a:xfrm>
            <a:off x="873883" y="2849656"/>
            <a:ext cx="4787900" cy="1223963"/>
          </a:xfrm>
          <a:prstGeom prst="wedgeRoundRectCallout">
            <a:avLst>
              <a:gd name="adj1" fmla="val -42772"/>
              <a:gd name="adj2" fmla="val 72875"/>
              <a:gd name="adj3" fmla="val 16667"/>
            </a:avLst>
          </a:prstGeom>
          <a:solidFill>
            <a:srgbClr val="7DB1CD"/>
          </a:solidFill>
          <a:ln w="25400" algn="ctr">
            <a:solidFill>
              <a:schemeClr val="accent6">
                <a:lumMod val="60000"/>
                <a:lumOff val="40000"/>
              </a:schemeClr>
            </a:solidFill>
            <a:miter lim="800000"/>
          </a:ln>
        </p:spPr>
        <p:txBody>
          <a:bodyPr anchor="ctr"/>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endParaRPr kumimoji="0" lang="zh-CN" altLang="en-US" sz="2000" b="1" i="0" u="none" strike="noStrike" kern="1200" cap="none" spc="0" normalizeH="0" baseline="0" noProof="0" dirty="0">
              <a:ln>
                <a:noFill/>
              </a:ln>
              <a:solidFill>
                <a:srgbClr val="003300"/>
              </a:solidFill>
              <a:effectLst/>
              <a:uLnTx/>
              <a:uFillTx/>
              <a:latin typeface="仿宋_GB2312" panose="02010609030101010101" charset="-122"/>
              <a:ea typeface="仿宋_GB2312" panose="02010609030101010101" charset="-122"/>
              <a:cs typeface="+mn-cs"/>
            </a:endParaRPr>
          </a:p>
        </p:txBody>
      </p:sp>
      <p:sp>
        <p:nvSpPr>
          <p:cNvPr id="91142" name="矩形 6"/>
          <p:cNvSpPr/>
          <p:nvPr/>
        </p:nvSpPr>
        <p:spPr>
          <a:xfrm>
            <a:off x="981393" y="2874010"/>
            <a:ext cx="4572000" cy="1168400"/>
          </a:xfrm>
          <a:prstGeom prst="rect">
            <a:avLst/>
          </a:prstGeom>
          <a:solidFill>
            <a:srgbClr val="7DB1CD"/>
          </a:solidFill>
          <a:ln w="9525">
            <a:noFill/>
          </a:ln>
        </p:spPr>
        <p:txBody>
          <a:bodyPr>
            <a:spAutoFit/>
          </a:bodyPr>
          <a:p>
            <a:pPr eaLnBrk="1" hangingPunct="1"/>
            <a:r>
              <a:rPr lang="zh-CN" altLang="en-US" sz="1400" dirty="0">
                <a:solidFill>
                  <a:srgbClr val="000008"/>
                </a:solidFill>
                <a:latin typeface="Arial" panose="020B0604020202020204" pitchFamily="34" charset="0"/>
                <a:ea typeface="楷体_GB2312" panose="02010609030101010101" pitchFamily="49" charset="-122"/>
              </a:rPr>
              <a:t>范围</a:t>
            </a:r>
            <a:r>
              <a:rPr lang="en-US" altLang="zh-CN" sz="1400" dirty="0">
                <a:solidFill>
                  <a:srgbClr val="000008"/>
                </a:solidFill>
                <a:latin typeface="Arial" panose="020B0604020202020204" pitchFamily="34" charset="0"/>
                <a:ea typeface="楷体_GB2312" panose="02010609030101010101" pitchFamily="49" charset="-122"/>
              </a:rPr>
              <a:t>&gt;</a:t>
            </a:r>
            <a:r>
              <a:rPr lang="zh-CN" altLang="en-US" sz="1400" dirty="0">
                <a:solidFill>
                  <a:srgbClr val="000008"/>
                </a:solidFill>
                <a:latin typeface="Arial" panose="020B0604020202020204" pitchFamily="34" charset="0"/>
                <a:ea typeface="楷体_GB2312" panose="02010609030101010101" pitchFamily="49" charset="-122"/>
              </a:rPr>
              <a:t>集团范围</a:t>
            </a:r>
            <a:r>
              <a:rPr lang="en-US" altLang="zh-CN" sz="1400" dirty="0">
                <a:solidFill>
                  <a:srgbClr val="000008"/>
                </a:solidFill>
                <a:latin typeface="Arial" panose="020B0604020202020204" pitchFamily="34" charset="0"/>
                <a:ea typeface="楷体_GB2312" panose="02010609030101010101" pitchFamily="49" charset="-122"/>
              </a:rPr>
              <a:t>;</a:t>
            </a:r>
            <a:endParaRPr lang="en-US" altLang="zh-CN" sz="1400" dirty="0">
              <a:solidFill>
                <a:srgbClr val="000008"/>
              </a:solidFill>
              <a:latin typeface="Arial" panose="020B0604020202020204" pitchFamily="34" charset="0"/>
              <a:ea typeface="楷体_GB2312" panose="02010609030101010101" pitchFamily="49" charset="-122"/>
            </a:endParaRPr>
          </a:p>
          <a:p>
            <a:pPr eaLnBrk="1" hangingPunct="1"/>
            <a:r>
              <a:rPr lang="zh-CN" altLang="en-US" sz="1400" dirty="0">
                <a:solidFill>
                  <a:srgbClr val="000008"/>
                </a:solidFill>
                <a:latin typeface="Arial" panose="020B0604020202020204" pitchFamily="34" charset="0"/>
                <a:ea typeface="楷体_GB2312" panose="02010609030101010101" pitchFamily="49" charset="-122"/>
              </a:rPr>
              <a:t>限企业、参照企业管理的事业单位填报；</a:t>
            </a:r>
            <a:endParaRPr lang="zh-CN" altLang="en-US" sz="1400" dirty="0">
              <a:solidFill>
                <a:srgbClr val="000008"/>
              </a:solidFill>
              <a:latin typeface="Arial" panose="020B0604020202020204" pitchFamily="34" charset="0"/>
              <a:ea typeface="楷体_GB2312" panose="02010609030101010101" pitchFamily="49" charset="-122"/>
            </a:endParaRPr>
          </a:p>
          <a:p>
            <a:pPr eaLnBrk="1" hangingPunct="1"/>
            <a:r>
              <a:rPr lang="zh-CN" altLang="en-US" sz="1400" dirty="0">
                <a:solidFill>
                  <a:srgbClr val="000008"/>
                </a:solidFill>
                <a:latin typeface="Arial" panose="020B0604020202020204" pitchFamily="34" charset="0"/>
                <a:ea typeface="楷体_GB2312" panose="02010609030101010101" pitchFamily="49" charset="-122"/>
              </a:rPr>
              <a:t>机关、事业单位填“否”；</a:t>
            </a:r>
            <a:endParaRPr lang="zh-CN" altLang="en-US" sz="1400" dirty="0">
              <a:solidFill>
                <a:srgbClr val="000008"/>
              </a:solidFill>
              <a:latin typeface="Arial" panose="020B0604020202020204" pitchFamily="34" charset="0"/>
              <a:ea typeface="楷体_GB2312" panose="02010609030101010101" pitchFamily="49" charset="-122"/>
            </a:endParaRPr>
          </a:p>
          <a:p>
            <a:pPr algn="l" eaLnBrk="1" hangingPunct="1">
              <a:buNone/>
            </a:pPr>
            <a:r>
              <a:rPr lang="zh-CN" altLang="en-US" sz="1400" dirty="0">
                <a:solidFill>
                  <a:srgbClr val="000008"/>
                </a:solidFill>
                <a:ea typeface="楷体_GB2312" panose="02010609030101010101" pitchFamily="49" charset="-122"/>
                <a:sym typeface="+mn-ea"/>
              </a:rPr>
              <a:t>如果是某家公司的子公司，就有上一级法人单位的，需要填写该项。</a:t>
            </a:r>
            <a:endParaRPr lang="zh-CN" altLang="en-US" sz="1400" dirty="0">
              <a:solidFill>
                <a:srgbClr val="000008"/>
              </a:solidFill>
              <a:latin typeface="Arial" panose="020B0604020202020204" pitchFamily="34" charset="0"/>
              <a:ea typeface="楷体_GB2312" panose="02010609030101010101" pitchFamily="49" charset="-122"/>
              <a:sym typeface="+mn-ea"/>
            </a:endParaRPr>
          </a:p>
        </p:txBody>
      </p:sp>
      <p:sp>
        <p:nvSpPr>
          <p:cNvPr id="2" name="文本框 1"/>
          <p:cNvSpPr txBox="1"/>
          <p:nvPr/>
        </p:nvSpPr>
        <p:spPr>
          <a:xfrm>
            <a:off x="8112125" y="923290"/>
            <a:ext cx="3984625" cy="5492750"/>
          </a:xfrm>
          <a:prstGeom prst="rect">
            <a:avLst/>
          </a:prstGeom>
          <a:noFill/>
        </p:spPr>
        <p:txBody>
          <a:bodyPr wrap="square" rtlCol="0" anchor="t">
            <a:spAutoFit/>
          </a:bodyPr>
          <a:p>
            <a:pPr marL="285750" indent="-285750">
              <a:lnSpc>
                <a:spcPct val="150000"/>
              </a:lnSpc>
              <a:buFont typeface="Arial" panose="020B0604020202020204" pitchFamily="34" charset="0"/>
              <a:buChar char="•"/>
            </a:pPr>
            <a:r>
              <a:rPr lang="zh-CN" altLang="en-US">
                <a:latin typeface="仿宋_GB2312" panose="02010609030101010101" charset="-122"/>
                <a:ea typeface="仿宋_GB2312" panose="02010609030101010101" charset="-122"/>
              </a:rPr>
              <a:t>企业的</a:t>
            </a:r>
            <a:r>
              <a:rPr lang="zh-CN" altLang="en-US" b="1">
                <a:latin typeface="仿宋_GB2312" panose="02010609030101010101" charset="-122"/>
                <a:ea typeface="仿宋_GB2312" panose="02010609030101010101" charset="-122"/>
              </a:rPr>
              <a:t>上一级</a:t>
            </a:r>
            <a:r>
              <a:rPr lang="zh-CN" altLang="en-US">
                <a:latin typeface="仿宋_GB2312" panose="02010609030101010101" charset="-122"/>
                <a:ea typeface="仿宋_GB2312" panose="02010609030101010101" charset="-122"/>
              </a:rPr>
              <a:t>法人单位指 根据本企业实收资本中出资人的实际投资情况，或根据出资人对企业资产的实际控制、支配程度情况，对企业进行绝对控股和相对控股的法人单位。</a:t>
            </a:r>
            <a:endParaRPr lang="zh-CN" altLang="en-US">
              <a:latin typeface="仿宋_GB2312" panose="02010609030101010101" charset="-122"/>
              <a:ea typeface="仿宋_GB2312" panose="02010609030101010101" charset="-122"/>
            </a:endParaRPr>
          </a:p>
          <a:p>
            <a:pPr marL="285750" indent="-285750">
              <a:lnSpc>
                <a:spcPct val="150000"/>
              </a:lnSpc>
              <a:buFont typeface="Arial" panose="020B0604020202020204" pitchFamily="34" charset="0"/>
              <a:buChar char="•"/>
            </a:pPr>
            <a:r>
              <a:rPr lang="zh-CN" altLang="en-US">
                <a:latin typeface="仿宋_GB2312" panose="02010609030101010101" charset="-122"/>
                <a:ea typeface="仿宋_GB2312" panose="02010609030101010101" charset="-122"/>
              </a:rPr>
              <a:t>非企业单位的上一级法人单位指本单位的直接上级行政管理单位。</a:t>
            </a:r>
            <a:endParaRPr lang="zh-CN" altLang="en-US">
              <a:latin typeface="仿宋_GB2312" panose="02010609030101010101" charset="-122"/>
              <a:ea typeface="仿宋_GB2312" panose="02010609030101010101" charset="-122"/>
            </a:endParaRPr>
          </a:p>
          <a:p>
            <a:pPr marL="285750" indent="-285750">
              <a:lnSpc>
                <a:spcPct val="150000"/>
              </a:lnSpc>
              <a:buFont typeface="Arial" panose="020B0604020202020204" pitchFamily="34" charset="0"/>
              <a:buChar char="•"/>
            </a:pPr>
            <a:r>
              <a:rPr lang="zh-CN" altLang="en-US">
                <a:latin typeface="仿宋_GB2312" panose="02010609030101010101" charset="-122"/>
                <a:ea typeface="仿宋_GB2312" panose="02010609030101010101" charset="-122"/>
              </a:rPr>
              <a:t>如本单位上一级为视同法人的产业活动单位，则上一级法人单位情况填写该视同法人情况。具体填报上一级法人统一社会信用代码、单位名称。</a:t>
            </a:r>
            <a:endParaRPr lang="zh-CN" altLang="en-US">
              <a:latin typeface="仿宋_GB2312" panose="02010609030101010101" charset="-122"/>
              <a:ea typeface="仿宋_GB2312" panose="02010609030101010101" charset="-122"/>
            </a:endParaRPr>
          </a:p>
        </p:txBody>
      </p:sp>
      <p:sp>
        <p:nvSpPr>
          <p:cNvPr id="11" name="圆角矩形 10"/>
          <p:cNvSpPr/>
          <p:nvPr/>
        </p:nvSpPr>
        <p:spPr>
          <a:xfrm>
            <a:off x="1231900" y="4386580"/>
            <a:ext cx="4429760" cy="1905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857625"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是否有产业活动单位</a:t>
            </a:r>
            <a:endParaRPr kumimoji="0" lang="zh-CN" altLang="zh-CN"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4" name="内容占位符 3"/>
          <p:cNvPicPr>
            <a:picLocks noChangeAspect="1"/>
          </p:cNvPicPr>
          <p:nvPr>
            <p:ph idx="1"/>
          </p:nvPr>
        </p:nvPicPr>
        <p:blipFill>
          <a:blip r:embed="rId2"/>
          <a:srcRect l="15772" t="40893" r="38111" b="18577"/>
          <a:stretch>
            <a:fillRect/>
          </a:stretch>
        </p:blipFill>
        <p:spPr>
          <a:xfrm>
            <a:off x="248285" y="1556385"/>
            <a:ext cx="7900670" cy="3905885"/>
          </a:xfrm>
          <a:prstGeom prst="rect">
            <a:avLst/>
          </a:prstGeom>
          <a:solidFill>
            <a:srgbClr val="7DB1CD"/>
          </a:solidFill>
        </p:spPr>
      </p:pic>
      <p:sp>
        <p:nvSpPr>
          <p:cNvPr id="2" name="文本框 1"/>
          <p:cNvSpPr txBox="1"/>
          <p:nvPr/>
        </p:nvSpPr>
        <p:spPr>
          <a:xfrm>
            <a:off x="8112125" y="923290"/>
            <a:ext cx="3984625" cy="5492750"/>
          </a:xfrm>
          <a:prstGeom prst="rect">
            <a:avLst/>
          </a:prstGeom>
          <a:noFill/>
        </p:spPr>
        <p:txBody>
          <a:bodyPr wrap="square" rtlCol="0" anchor="t">
            <a:spAutoFit/>
          </a:bodyPr>
          <a:p>
            <a:pPr marL="285750" indent="-285750">
              <a:lnSpc>
                <a:spcPct val="150000"/>
              </a:lnSpc>
              <a:buFont typeface="Arial" panose="020B0604020202020204" pitchFamily="34" charset="0"/>
              <a:buChar char="•"/>
            </a:pPr>
            <a:r>
              <a:rPr>
                <a:latin typeface="仿宋_GB2312" panose="02010609030101010101" charset="-122"/>
                <a:ea typeface="仿宋_GB2312" panose="02010609030101010101" charset="-122"/>
                <a:sym typeface="+mn-ea"/>
              </a:rPr>
              <a:t>如果企业有</a:t>
            </a:r>
            <a:r>
              <a:rPr u="sng">
                <a:latin typeface="仿宋_GB2312" panose="02010609030101010101" charset="-122"/>
                <a:ea typeface="仿宋_GB2312" panose="02010609030101010101" charset="-122"/>
                <a:sym typeface="+mn-ea"/>
              </a:rPr>
              <a:t>分支机构、分公司</a:t>
            </a:r>
            <a:r>
              <a:rPr>
                <a:latin typeface="仿宋_GB2312" panose="02010609030101010101" charset="-122"/>
                <a:ea typeface="仿宋_GB2312" panose="02010609030101010101" charset="-122"/>
                <a:sym typeface="+mn-ea"/>
              </a:rPr>
              <a:t>等，选填“1”是，然后接着填报“</a:t>
            </a:r>
            <a:r>
              <a:rPr lang="en-US">
                <a:latin typeface="仿宋_GB2312" panose="02010609030101010101" charset="-122"/>
                <a:ea typeface="仿宋_GB2312" panose="02010609030101010101" charset="-122"/>
                <a:sym typeface="+mn-ea"/>
              </a:rPr>
              <a:t>108</a:t>
            </a:r>
            <a:r>
              <a:rPr>
                <a:latin typeface="仿宋_GB2312" panose="02010609030101010101" charset="-122"/>
                <a:ea typeface="仿宋_GB2312" panose="02010609030101010101" charset="-122"/>
                <a:sym typeface="+mn-ea"/>
              </a:rPr>
              <a:t>企业组织结构调查表”；如没有选填“2”，这张表填报结束。</a:t>
            </a:r>
            <a:endParaRPr>
              <a:latin typeface="仿宋_GB2312" panose="02010609030101010101" charset="-122"/>
              <a:ea typeface="仿宋_GB2312" panose="02010609030101010101" charset="-122"/>
              <a:sym typeface="+mn-ea"/>
            </a:endParaRPr>
          </a:p>
          <a:p>
            <a:pPr marL="285750" indent="-285750">
              <a:lnSpc>
                <a:spcPct val="150000"/>
              </a:lnSpc>
              <a:buFont typeface="Arial" panose="020B0604020202020204" pitchFamily="34" charset="0"/>
              <a:buChar char="•"/>
            </a:pPr>
            <a:r>
              <a:rPr lang="zh-CN" altLang="en-US">
                <a:latin typeface="仿宋_GB2312" panose="02010609030101010101" charset="-122"/>
                <a:ea typeface="仿宋_GB2312" panose="02010609030101010101" charset="-122"/>
              </a:rPr>
              <a:t>区分</a:t>
            </a:r>
            <a:r>
              <a:rPr lang="zh-CN" altLang="en-US" b="1">
                <a:solidFill>
                  <a:srgbClr val="FF0000"/>
                </a:solidFill>
                <a:latin typeface="仿宋_GB2312" panose="02010609030101010101" charset="-122"/>
                <a:ea typeface="仿宋_GB2312" panose="02010609030101010101" charset="-122"/>
              </a:rPr>
              <a:t>子公司和分公司</a:t>
            </a:r>
            <a:r>
              <a:rPr lang="zh-CN" altLang="en-US">
                <a:latin typeface="仿宋_GB2312" panose="02010609030101010101" charset="-122"/>
                <a:ea typeface="仿宋_GB2312" panose="02010609030101010101" charset="-122"/>
              </a:rPr>
              <a:t>。</a:t>
            </a:r>
            <a:r>
              <a:rPr lang="zh-CN" altLang="en-US" b="1">
                <a:latin typeface="仿宋_GB2312" panose="02010609030101010101" charset="-122"/>
                <a:ea typeface="仿宋_GB2312" panose="02010609030101010101" charset="-122"/>
              </a:rPr>
              <a:t>分公司</a:t>
            </a:r>
            <a:r>
              <a:rPr lang="zh-CN" altLang="en-US">
                <a:latin typeface="仿宋_GB2312" panose="02010609030101010101" charset="-122"/>
                <a:ea typeface="仿宋_GB2312" panose="02010609030101010101" charset="-122"/>
              </a:rPr>
              <a:t>是</a:t>
            </a:r>
            <a:r>
              <a:rPr lang="zh-CN" altLang="en-US">
                <a:latin typeface="仿宋_GB2312" panose="02010609030101010101" charset="-122"/>
                <a:ea typeface="仿宋_GB2312" panose="02010609030101010101" charset="-122"/>
                <a:cs typeface="仿宋_GB2312" panose="02010609030101010101" charset="-122"/>
                <a:sym typeface="+mn-ea"/>
              </a:rPr>
              <a:t>产活单位，比如某某公司第一分公司，数据由上级法人单位报送，会计上不能独立核算，不能以自己名义对外承担民事责任,不属于法人单位；但是</a:t>
            </a:r>
            <a:r>
              <a:rPr lang="zh-CN" altLang="en-US" b="1">
                <a:latin typeface="仿宋_GB2312" panose="02010609030101010101" charset="-122"/>
                <a:ea typeface="仿宋_GB2312" panose="02010609030101010101" charset="-122"/>
                <a:cs typeface="仿宋_GB2312" panose="02010609030101010101" charset="-122"/>
                <a:sym typeface="+mn-ea"/>
              </a:rPr>
              <a:t>子公司</a:t>
            </a:r>
            <a:r>
              <a:rPr lang="zh-CN" altLang="en-US">
                <a:latin typeface="仿宋_GB2312" panose="02010609030101010101" charset="-122"/>
                <a:ea typeface="仿宋_GB2312" panose="02010609030101010101" charset="-122"/>
                <a:cs typeface="仿宋_GB2312" panose="02010609030101010101" charset="-122"/>
                <a:sym typeface="+mn-ea"/>
              </a:rPr>
              <a:t>是法人单位，单独填报数据</a:t>
            </a:r>
            <a:r>
              <a:rPr lang="en-US" altLang="zh-CN">
                <a:latin typeface="仿宋_GB2312" panose="02010609030101010101" charset="-122"/>
                <a:ea typeface="仿宋_GB2312" panose="02010609030101010101" charset="-122"/>
                <a:cs typeface="仿宋_GB2312" panose="02010609030101010101" charset="-122"/>
                <a:sym typeface="+mn-ea"/>
              </a:rPr>
              <a:t>,会计上能独立核算能以自己名义对外承担民事责任，子公司一般由母公司出资或控股。</a:t>
            </a:r>
            <a:endParaRPr lang="zh-CN" altLang="en-US">
              <a:latin typeface="仿宋_GB2312" panose="02010609030101010101" charset="-122"/>
              <a:ea typeface="仿宋_GB2312" panose="02010609030101010101" charset="-122"/>
            </a:endParaRPr>
          </a:p>
        </p:txBody>
      </p:sp>
      <p:sp>
        <p:nvSpPr>
          <p:cNvPr id="11" name="圆角矩形 10"/>
          <p:cNvSpPr/>
          <p:nvPr/>
        </p:nvSpPr>
        <p:spPr>
          <a:xfrm>
            <a:off x="1184275" y="4905375"/>
            <a:ext cx="6028690" cy="1905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2" name="文本框 1"/>
          <p:cNvSpPr txBox="1"/>
          <p:nvPr/>
        </p:nvSpPr>
        <p:spPr>
          <a:xfrm>
            <a:off x="1892300" y="2459990"/>
            <a:ext cx="8763635" cy="1938020"/>
          </a:xfrm>
          <a:prstGeom prst="rect">
            <a:avLst/>
          </a:prstGeom>
          <a:noFill/>
        </p:spPr>
        <p:txBody>
          <a:bodyPr wrap="square" rtlCol="0" anchor="t">
            <a:spAutoFit/>
            <a:scene3d>
              <a:camera prst="orthographicFront"/>
              <a:lightRig rig="threePt" dir="t"/>
            </a:scene3d>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sym typeface="+mn-ea"/>
              </a:rPr>
              <a:t>一套表调查单位基本情况</a:t>
            </a:r>
            <a:endParaRPr kumimoji="0" lang="en-US" altLang="zh-CN" sz="6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r>
              <a:rPr lang="en-US" altLang="zh-CN"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101-1</a:t>
            </a: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endPar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6" name="组合 45"/>
          <p:cNvGrpSpPr/>
          <p:nvPr/>
        </p:nvGrpSpPr>
        <p:grpSpPr>
          <a:xfrm>
            <a:off x="392430" y="1145540"/>
            <a:ext cx="4985191" cy="3810495"/>
            <a:chOff x="10398" y="1527"/>
            <a:chExt cx="7851" cy="6001"/>
          </a:xfrm>
        </p:grpSpPr>
        <p:grpSp>
          <p:nvGrpSpPr>
            <p:cNvPr id="16" name="组合 15"/>
            <p:cNvGrpSpPr/>
            <p:nvPr/>
          </p:nvGrpSpPr>
          <p:grpSpPr>
            <a:xfrm>
              <a:off x="10398" y="1527"/>
              <a:ext cx="7851" cy="6001"/>
              <a:chOff x="10588" y="648"/>
              <a:chExt cx="7851" cy="6001"/>
            </a:xfrm>
          </p:grpSpPr>
          <p:grpSp>
            <p:nvGrpSpPr>
              <p:cNvPr id="8" name="组合 7"/>
              <p:cNvGrpSpPr/>
              <p:nvPr/>
            </p:nvGrpSpPr>
            <p:grpSpPr>
              <a:xfrm>
                <a:off x="10588" y="648"/>
                <a:ext cx="7851" cy="6001"/>
                <a:chOff x="3947" y="1547"/>
                <a:chExt cx="11305" cy="7705"/>
              </a:xfrm>
            </p:grpSpPr>
            <p:pic>
              <p:nvPicPr>
                <p:cNvPr id="5" name="图片 4"/>
                <p:cNvPicPr>
                  <a:picLocks noChangeAspect="1"/>
                </p:cNvPicPr>
                <p:nvPr/>
              </p:nvPicPr>
              <p:blipFill>
                <a:blip r:embed="rId1"/>
                <a:stretch>
                  <a:fillRect/>
                </a:stretch>
              </p:blipFill>
              <p:spPr>
                <a:xfrm>
                  <a:off x="3947" y="1547"/>
                  <a:ext cx="11305" cy="7705"/>
                </a:xfrm>
                <a:prstGeom prst="rect">
                  <a:avLst/>
                </a:prstGeom>
              </p:spPr>
            </p:pic>
            <p:sp>
              <p:nvSpPr>
                <p:cNvPr id="6" name="矩形 5"/>
                <p:cNvSpPr/>
                <p:nvPr/>
              </p:nvSpPr>
              <p:spPr>
                <a:xfrm>
                  <a:off x="6153" y="5029"/>
                  <a:ext cx="3328" cy="1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39" y="4420"/>
                  <a:ext cx="2570" cy="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矩形 13"/>
              <p:cNvSpPr/>
              <p:nvPr/>
            </p:nvSpPr>
            <p:spPr>
              <a:xfrm>
                <a:off x="12221" y="2886"/>
                <a:ext cx="2311" cy="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1498" y="2053"/>
                <a:ext cx="1442" cy="1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nvSpPr>
          <p:spPr>
            <a:xfrm>
              <a:off x="11022" y="4242"/>
              <a:ext cx="1318" cy="217"/>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14439" y="4012"/>
              <a:ext cx="1318" cy="217"/>
            </a:xfrm>
            <a:prstGeom prst="rect">
              <a:avLst/>
            </a:prstGeom>
            <a:noFill/>
            <a:ln w="28575">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11022" y="2922"/>
              <a:ext cx="1318" cy="217"/>
            </a:xfrm>
            <a:prstGeom prst="rect">
              <a:avLst/>
            </a:prstGeom>
            <a:noFill/>
            <a:ln w="28575">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14439" y="4459"/>
              <a:ext cx="1318" cy="217"/>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矩形 50"/>
          <p:cNvSpPr/>
          <p:nvPr/>
        </p:nvSpPr>
        <p:spPr>
          <a:xfrm>
            <a:off x="725805" y="2723515"/>
            <a:ext cx="836930" cy="137795"/>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3" name="组合 52"/>
          <p:cNvGrpSpPr/>
          <p:nvPr/>
        </p:nvGrpSpPr>
        <p:grpSpPr>
          <a:xfrm>
            <a:off x="5814060" y="13335"/>
            <a:ext cx="5349240" cy="6902450"/>
            <a:chOff x="9156" y="21"/>
            <a:chExt cx="8424" cy="10870"/>
          </a:xfrm>
        </p:grpSpPr>
        <p:grpSp>
          <p:nvGrpSpPr>
            <p:cNvPr id="50" name="组合 49"/>
            <p:cNvGrpSpPr/>
            <p:nvPr/>
          </p:nvGrpSpPr>
          <p:grpSpPr>
            <a:xfrm>
              <a:off x="9156" y="21"/>
              <a:ext cx="8424" cy="10870"/>
              <a:chOff x="9156" y="21"/>
              <a:chExt cx="8424" cy="10870"/>
            </a:xfrm>
          </p:grpSpPr>
          <p:grpSp>
            <p:nvGrpSpPr>
              <p:cNvPr id="48" name="组合 47"/>
              <p:cNvGrpSpPr/>
              <p:nvPr/>
            </p:nvGrpSpPr>
            <p:grpSpPr>
              <a:xfrm>
                <a:off x="9156" y="21"/>
                <a:ext cx="8424" cy="8966"/>
                <a:chOff x="1408" y="1821"/>
                <a:chExt cx="9180" cy="10078"/>
              </a:xfrm>
            </p:grpSpPr>
            <p:pic>
              <p:nvPicPr>
                <p:cNvPr id="4" name="图片 3"/>
                <p:cNvPicPr>
                  <a:picLocks noChangeAspect="1"/>
                </p:cNvPicPr>
                <p:nvPr/>
              </p:nvPicPr>
              <p:blipFill>
                <a:blip r:embed="rId2"/>
                <a:stretch>
                  <a:fillRect/>
                </a:stretch>
              </p:blipFill>
              <p:spPr>
                <a:xfrm>
                  <a:off x="1408" y="1821"/>
                  <a:ext cx="9180" cy="10078"/>
                </a:xfrm>
                <a:prstGeom prst="rect">
                  <a:avLst/>
                </a:prstGeom>
                <a:noFill/>
                <a:ln w="9525">
                  <a:noFill/>
                </a:ln>
              </p:spPr>
            </p:pic>
            <p:grpSp>
              <p:nvGrpSpPr>
                <p:cNvPr id="47" name="组合 46"/>
                <p:cNvGrpSpPr/>
                <p:nvPr/>
              </p:nvGrpSpPr>
              <p:grpSpPr>
                <a:xfrm>
                  <a:off x="2188" y="3343"/>
                  <a:ext cx="2092" cy="7494"/>
                  <a:chOff x="2188" y="3343"/>
                  <a:chExt cx="2092" cy="7494"/>
                </a:xfrm>
              </p:grpSpPr>
              <p:sp>
                <p:nvSpPr>
                  <p:cNvPr id="21" name="矩形 20"/>
                  <p:cNvSpPr/>
                  <p:nvPr/>
                </p:nvSpPr>
                <p:spPr>
                  <a:xfrm>
                    <a:off x="2188" y="3343"/>
                    <a:ext cx="1318" cy="217"/>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2188" y="3668"/>
                    <a:ext cx="1318" cy="217"/>
                  </a:xfrm>
                  <a:prstGeom prst="rect">
                    <a:avLst/>
                  </a:prstGeom>
                  <a:noFill/>
                  <a:ln w="28575">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2188" y="5905"/>
                    <a:ext cx="2093" cy="244"/>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2188" y="10621"/>
                    <a:ext cx="1318" cy="217"/>
                  </a:xfrm>
                  <a:prstGeom prst="rect">
                    <a:avLst/>
                  </a:prstGeom>
                  <a:noFill/>
                  <a:ln w="28575">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pic>
            <p:nvPicPr>
              <p:cNvPr id="49" name="图片 48"/>
              <p:cNvPicPr>
                <a:picLocks noChangeAspect="1"/>
              </p:cNvPicPr>
              <p:nvPr/>
            </p:nvPicPr>
            <p:blipFill>
              <a:blip r:embed="rId3"/>
              <a:stretch>
                <a:fillRect/>
              </a:stretch>
            </p:blipFill>
            <p:spPr>
              <a:xfrm>
                <a:off x="9352" y="8681"/>
                <a:ext cx="8124" cy="2211"/>
              </a:xfrm>
              <a:prstGeom prst="rect">
                <a:avLst/>
              </a:prstGeom>
            </p:spPr>
          </p:pic>
        </p:grpSp>
        <p:sp>
          <p:nvSpPr>
            <p:cNvPr id="52" name="矩形 51"/>
            <p:cNvSpPr/>
            <p:nvPr/>
          </p:nvSpPr>
          <p:spPr>
            <a:xfrm>
              <a:off x="9818" y="8757"/>
              <a:ext cx="1888" cy="217"/>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8" name="直接箭头连接符 27"/>
          <p:cNvCxnSpPr>
            <a:stCxn id="10" idx="3"/>
            <a:endCxn id="21" idx="1"/>
          </p:cNvCxnSpPr>
          <p:nvPr/>
        </p:nvCxnSpPr>
        <p:spPr>
          <a:xfrm flipV="1">
            <a:off x="1625600" y="934720"/>
            <a:ext cx="4643120" cy="20040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3" idx="3"/>
            <a:endCxn id="22" idx="1"/>
          </p:cNvCxnSpPr>
          <p:nvPr/>
        </p:nvCxnSpPr>
        <p:spPr>
          <a:xfrm flipV="1">
            <a:off x="3795395" y="1118235"/>
            <a:ext cx="2473325" cy="1674495"/>
          </a:xfrm>
          <a:prstGeom prst="straightConnector1">
            <a:avLst/>
          </a:prstGeom>
          <a:ln w="1905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45" idx="3"/>
            <a:endCxn id="23" idx="1"/>
          </p:cNvCxnSpPr>
          <p:nvPr/>
        </p:nvCxnSpPr>
        <p:spPr>
          <a:xfrm flipV="1">
            <a:off x="3795395" y="2389505"/>
            <a:ext cx="2473325" cy="68707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4" idx="3"/>
            <a:endCxn id="27" idx="1"/>
          </p:cNvCxnSpPr>
          <p:nvPr/>
        </p:nvCxnSpPr>
        <p:spPr>
          <a:xfrm>
            <a:off x="1625600" y="2100580"/>
            <a:ext cx="4643120" cy="2945765"/>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51" idx="3"/>
            <a:endCxn id="52" idx="1"/>
          </p:cNvCxnSpPr>
          <p:nvPr/>
        </p:nvCxnSpPr>
        <p:spPr>
          <a:xfrm>
            <a:off x="1562735" y="2792730"/>
            <a:ext cx="4671695" cy="2837180"/>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452755" y="5227955"/>
            <a:ext cx="5080000" cy="1337945"/>
          </a:xfrm>
          <a:prstGeom prst="rect">
            <a:avLst/>
          </a:prstGeom>
          <a:noFill/>
          <a:ln w="9525">
            <a:noFill/>
          </a:ln>
        </p:spPr>
        <p:txBody>
          <a:bodyPr>
            <a:spAutoFit/>
          </a:bodyPr>
          <a:p>
            <a:pPr marL="0" indent="0">
              <a:lnSpc>
                <a:spcPct val="150000"/>
              </a:lnSpc>
            </a:pPr>
            <a:r>
              <a:rPr lang="zh-CN" altLang="en-US" sz="1800" b="0">
                <a:latin typeface="仿宋_GB2312" panose="02010609030101010101" charset="-122"/>
                <a:ea typeface="仿宋_GB2312" panose="02010609030101010101" charset="-122"/>
                <a:cs typeface="宋体" panose="02010600030101010101" pitchFamily="2" charset="-122"/>
              </a:rPr>
              <a:t>灰色区域的信息均为系统自动加载、替换、摘抄获得。企业需要依据自身实际情况对表的白色区域进行填报和信息修改。</a:t>
            </a:r>
            <a:endParaRPr lang="zh-CN" altLang="en-US" sz="1800" b="0">
              <a:latin typeface="仿宋_GB2312" panose="02010609030101010101" charset="-122"/>
              <a:ea typeface="仿宋_GB2312" panose="02010609030101010101" charset="-122"/>
              <a:cs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448310" y="4284980"/>
            <a:ext cx="5365750" cy="2015490"/>
          </a:xfrm>
          <a:prstGeom prst="rect">
            <a:avLst/>
          </a:prstGeom>
        </p:spPr>
      </p:pic>
      <p:grpSp>
        <p:nvGrpSpPr>
          <p:cNvPr id="46" name="组合 45"/>
          <p:cNvGrpSpPr/>
          <p:nvPr/>
        </p:nvGrpSpPr>
        <p:grpSpPr>
          <a:xfrm>
            <a:off x="568960" y="222885"/>
            <a:ext cx="4985191" cy="3810495"/>
            <a:chOff x="10398" y="1527"/>
            <a:chExt cx="7851" cy="6001"/>
          </a:xfrm>
        </p:grpSpPr>
        <p:grpSp>
          <p:nvGrpSpPr>
            <p:cNvPr id="16" name="组合 15"/>
            <p:cNvGrpSpPr/>
            <p:nvPr/>
          </p:nvGrpSpPr>
          <p:grpSpPr>
            <a:xfrm>
              <a:off x="10398" y="1527"/>
              <a:ext cx="7851" cy="6001"/>
              <a:chOff x="10588" y="648"/>
              <a:chExt cx="7851" cy="6001"/>
            </a:xfrm>
          </p:grpSpPr>
          <p:grpSp>
            <p:nvGrpSpPr>
              <p:cNvPr id="8" name="组合 7"/>
              <p:cNvGrpSpPr/>
              <p:nvPr/>
            </p:nvGrpSpPr>
            <p:grpSpPr>
              <a:xfrm>
                <a:off x="10588" y="648"/>
                <a:ext cx="7851" cy="6001"/>
                <a:chOff x="3947" y="1547"/>
                <a:chExt cx="11305" cy="7705"/>
              </a:xfrm>
            </p:grpSpPr>
            <p:pic>
              <p:nvPicPr>
                <p:cNvPr id="5" name="图片 4"/>
                <p:cNvPicPr>
                  <a:picLocks noChangeAspect="1"/>
                </p:cNvPicPr>
                <p:nvPr/>
              </p:nvPicPr>
              <p:blipFill>
                <a:blip r:embed="rId2"/>
                <a:stretch>
                  <a:fillRect/>
                </a:stretch>
              </p:blipFill>
              <p:spPr>
                <a:xfrm>
                  <a:off x="3947" y="1547"/>
                  <a:ext cx="11305" cy="7705"/>
                </a:xfrm>
                <a:prstGeom prst="rect">
                  <a:avLst/>
                </a:prstGeom>
              </p:spPr>
            </p:pic>
            <p:sp>
              <p:nvSpPr>
                <p:cNvPr id="6" name="矩形 5"/>
                <p:cNvSpPr/>
                <p:nvPr/>
              </p:nvSpPr>
              <p:spPr>
                <a:xfrm>
                  <a:off x="6153" y="5029"/>
                  <a:ext cx="3328" cy="1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39" y="4420"/>
                  <a:ext cx="2570" cy="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矩形 13"/>
              <p:cNvSpPr/>
              <p:nvPr/>
            </p:nvSpPr>
            <p:spPr>
              <a:xfrm>
                <a:off x="12221" y="2886"/>
                <a:ext cx="2311" cy="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1498" y="2053"/>
                <a:ext cx="1442" cy="1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矩形 23"/>
            <p:cNvSpPr/>
            <p:nvPr/>
          </p:nvSpPr>
          <p:spPr>
            <a:xfrm>
              <a:off x="11022" y="2922"/>
              <a:ext cx="1318" cy="217"/>
            </a:xfrm>
            <a:prstGeom prst="rect">
              <a:avLst/>
            </a:prstGeom>
            <a:noFill/>
            <a:ln w="28575">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0" name="组合 49"/>
          <p:cNvGrpSpPr/>
          <p:nvPr/>
        </p:nvGrpSpPr>
        <p:grpSpPr>
          <a:xfrm rot="0">
            <a:off x="5814060" y="13335"/>
            <a:ext cx="5349240" cy="6902450"/>
            <a:chOff x="9156" y="21"/>
            <a:chExt cx="8424" cy="10870"/>
          </a:xfrm>
        </p:grpSpPr>
        <p:grpSp>
          <p:nvGrpSpPr>
            <p:cNvPr id="48" name="组合 47"/>
            <p:cNvGrpSpPr/>
            <p:nvPr/>
          </p:nvGrpSpPr>
          <p:grpSpPr>
            <a:xfrm>
              <a:off x="9156" y="21"/>
              <a:ext cx="8424" cy="8966"/>
              <a:chOff x="1408" y="1821"/>
              <a:chExt cx="9180" cy="10078"/>
            </a:xfrm>
          </p:grpSpPr>
          <p:pic>
            <p:nvPicPr>
              <p:cNvPr id="4" name="图片 3"/>
              <p:cNvPicPr>
                <a:picLocks noChangeAspect="1"/>
              </p:cNvPicPr>
              <p:nvPr/>
            </p:nvPicPr>
            <p:blipFill>
              <a:blip r:embed="rId3"/>
              <a:stretch>
                <a:fillRect/>
              </a:stretch>
            </p:blipFill>
            <p:spPr>
              <a:xfrm>
                <a:off x="1408" y="1821"/>
                <a:ext cx="9180" cy="10078"/>
              </a:xfrm>
              <a:prstGeom prst="rect">
                <a:avLst/>
              </a:prstGeom>
              <a:noFill/>
              <a:ln w="9525">
                <a:noFill/>
              </a:ln>
            </p:spPr>
          </p:pic>
          <p:sp>
            <p:nvSpPr>
              <p:cNvPr id="27" name="矩形 26"/>
              <p:cNvSpPr/>
              <p:nvPr/>
            </p:nvSpPr>
            <p:spPr>
              <a:xfrm>
                <a:off x="2188" y="10621"/>
                <a:ext cx="1318" cy="217"/>
              </a:xfrm>
              <a:prstGeom prst="rect">
                <a:avLst/>
              </a:prstGeom>
              <a:noFill/>
              <a:ln w="28575">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9" name="图片 48"/>
            <p:cNvPicPr>
              <a:picLocks noChangeAspect="1"/>
            </p:cNvPicPr>
            <p:nvPr/>
          </p:nvPicPr>
          <p:blipFill>
            <a:blip r:embed="rId4"/>
            <a:stretch>
              <a:fillRect/>
            </a:stretch>
          </p:blipFill>
          <p:spPr>
            <a:xfrm>
              <a:off x="9352" y="8681"/>
              <a:ext cx="8124" cy="2211"/>
            </a:xfrm>
            <a:prstGeom prst="rect">
              <a:avLst/>
            </a:prstGeom>
          </p:spPr>
        </p:pic>
      </p:grpSp>
      <p:cxnSp>
        <p:nvCxnSpPr>
          <p:cNvPr id="31" name="直接箭头连接符 30"/>
          <p:cNvCxnSpPr>
            <a:stCxn id="24" idx="3"/>
            <a:endCxn id="27" idx="1"/>
          </p:cNvCxnSpPr>
          <p:nvPr/>
        </p:nvCxnSpPr>
        <p:spPr>
          <a:xfrm>
            <a:off x="1802130" y="1177925"/>
            <a:ext cx="4466590" cy="386842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rot="0">
            <a:off x="642620" y="101600"/>
            <a:ext cx="4985385" cy="3810635"/>
            <a:chOff x="10588" y="648"/>
            <a:chExt cx="7851" cy="6001"/>
          </a:xfrm>
        </p:grpSpPr>
        <p:grpSp>
          <p:nvGrpSpPr>
            <p:cNvPr id="8" name="组合 7"/>
            <p:cNvGrpSpPr/>
            <p:nvPr/>
          </p:nvGrpSpPr>
          <p:grpSpPr>
            <a:xfrm>
              <a:off x="10588" y="648"/>
              <a:ext cx="7851" cy="6001"/>
              <a:chOff x="3947" y="1547"/>
              <a:chExt cx="11305" cy="7705"/>
            </a:xfrm>
          </p:grpSpPr>
          <p:pic>
            <p:nvPicPr>
              <p:cNvPr id="5" name="图片 4"/>
              <p:cNvPicPr>
                <a:picLocks noChangeAspect="1"/>
              </p:cNvPicPr>
              <p:nvPr/>
            </p:nvPicPr>
            <p:blipFill>
              <a:blip r:embed="rId1"/>
              <a:stretch>
                <a:fillRect/>
              </a:stretch>
            </p:blipFill>
            <p:spPr>
              <a:xfrm>
                <a:off x="3947" y="1547"/>
                <a:ext cx="11305" cy="7705"/>
              </a:xfrm>
              <a:prstGeom prst="rect">
                <a:avLst/>
              </a:prstGeom>
            </p:spPr>
          </p:pic>
          <p:sp>
            <p:nvSpPr>
              <p:cNvPr id="6" name="矩形 5"/>
              <p:cNvSpPr/>
              <p:nvPr/>
            </p:nvSpPr>
            <p:spPr>
              <a:xfrm>
                <a:off x="6153" y="5029"/>
                <a:ext cx="3328" cy="1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39" y="4420"/>
                <a:ext cx="2570" cy="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矩形 13"/>
            <p:cNvSpPr/>
            <p:nvPr/>
          </p:nvSpPr>
          <p:spPr>
            <a:xfrm>
              <a:off x="12221" y="2886"/>
              <a:ext cx="2311" cy="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1498" y="2053"/>
              <a:ext cx="1442" cy="1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京办_20241122110514"/>
          <p:cNvPicPr>
            <a:picLocks noChangeAspect="1"/>
          </p:cNvPicPr>
          <p:nvPr/>
        </p:nvPicPr>
        <p:blipFill>
          <a:blip r:embed="rId2"/>
          <a:srcRect t="45972"/>
          <a:stretch>
            <a:fillRect/>
          </a:stretch>
        </p:blipFill>
        <p:spPr>
          <a:xfrm>
            <a:off x="3566795" y="3428365"/>
            <a:ext cx="3256280" cy="3411220"/>
          </a:xfrm>
          <a:prstGeom prst="rect">
            <a:avLst/>
          </a:prstGeom>
        </p:spPr>
      </p:pic>
      <p:sp>
        <p:nvSpPr>
          <p:cNvPr id="51" name="矩形 50"/>
          <p:cNvSpPr/>
          <p:nvPr/>
        </p:nvSpPr>
        <p:spPr>
          <a:xfrm>
            <a:off x="912495" y="1685925"/>
            <a:ext cx="1333500" cy="137795"/>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3" name="组合 52"/>
          <p:cNvGrpSpPr/>
          <p:nvPr/>
        </p:nvGrpSpPr>
        <p:grpSpPr>
          <a:xfrm>
            <a:off x="6755765" y="-63500"/>
            <a:ext cx="5349240" cy="6903085"/>
            <a:chOff x="9156" y="21"/>
            <a:chExt cx="8424" cy="10871"/>
          </a:xfrm>
        </p:grpSpPr>
        <p:grpSp>
          <p:nvGrpSpPr>
            <p:cNvPr id="50" name="组合 49"/>
            <p:cNvGrpSpPr/>
            <p:nvPr/>
          </p:nvGrpSpPr>
          <p:grpSpPr>
            <a:xfrm>
              <a:off x="9156" y="21"/>
              <a:ext cx="8424" cy="10871"/>
              <a:chOff x="9156" y="21"/>
              <a:chExt cx="8424" cy="10871"/>
            </a:xfrm>
          </p:grpSpPr>
          <p:pic>
            <p:nvPicPr>
              <p:cNvPr id="4" name="图片 3"/>
              <p:cNvPicPr>
                <a:picLocks noChangeAspect="1"/>
              </p:cNvPicPr>
              <p:nvPr/>
            </p:nvPicPr>
            <p:blipFill>
              <a:blip r:embed="rId3"/>
              <a:stretch>
                <a:fillRect/>
              </a:stretch>
            </p:blipFill>
            <p:spPr>
              <a:xfrm>
                <a:off x="9156" y="21"/>
                <a:ext cx="8424" cy="8966"/>
              </a:xfrm>
              <a:prstGeom prst="rect">
                <a:avLst/>
              </a:prstGeom>
              <a:noFill/>
              <a:ln w="9525">
                <a:noFill/>
              </a:ln>
            </p:spPr>
          </p:pic>
          <p:pic>
            <p:nvPicPr>
              <p:cNvPr id="49" name="图片 48"/>
              <p:cNvPicPr>
                <a:picLocks noChangeAspect="1"/>
              </p:cNvPicPr>
              <p:nvPr/>
            </p:nvPicPr>
            <p:blipFill>
              <a:blip r:embed="rId4"/>
              <a:stretch>
                <a:fillRect/>
              </a:stretch>
            </p:blipFill>
            <p:spPr>
              <a:xfrm>
                <a:off x="9352" y="8681"/>
                <a:ext cx="8124" cy="2211"/>
              </a:xfrm>
              <a:prstGeom prst="rect">
                <a:avLst/>
              </a:prstGeom>
            </p:spPr>
          </p:pic>
        </p:grpSp>
        <p:sp>
          <p:nvSpPr>
            <p:cNvPr id="52" name="矩形 51"/>
            <p:cNvSpPr/>
            <p:nvPr/>
          </p:nvSpPr>
          <p:spPr>
            <a:xfrm>
              <a:off x="9818" y="8757"/>
              <a:ext cx="1888" cy="217"/>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54" name="直接箭头连接符 53"/>
          <p:cNvCxnSpPr>
            <a:stCxn id="51" idx="3"/>
            <a:endCxn id="52" idx="1"/>
          </p:cNvCxnSpPr>
          <p:nvPr/>
        </p:nvCxnSpPr>
        <p:spPr>
          <a:xfrm>
            <a:off x="2245995" y="1755140"/>
            <a:ext cx="4930140" cy="3797935"/>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pic>
        <p:nvPicPr>
          <p:cNvPr id="2" name="图片 1" descr="京办_20241122110514"/>
          <p:cNvPicPr>
            <a:picLocks noChangeAspect="1"/>
          </p:cNvPicPr>
          <p:nvPr/>
        </p:nvPicPr>
        <p:blipFill>
          <a:blip r:embed="rId2"/>
          <a:srcRect b="54116"/>
          <a:stretch>
            <a:fillRect/>
          </a:stretch>
        </p:blipFill>
        <p:spPr>
          <a:xfrm>
            <a:off x="253365" y="3776980"/>
            <a:ext cx="3256280" cy="289687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 name="组合 49"/>
          <p:cNvGrpSpPr/>
          <p:nvPr/>
        </p:nvGrpSpPr>
        <p:grpSpPr>
          <a:xfrm rot="0">
            <a:off x="6529070" y="38735"/>
            <a:ext cx="5349240" cy="6903085"/>
            <a:chOff x="9156" y="21"/>
            <a:chExt cx="8424" cy="10871"/>
          </a:xfrm>
        </p:grpSpPr>
        <p:pic>
          <p:nvPicPr>
            <p:cNvPr id="4" name="图片 3"/>
            <p:cNvPicPr>
              <a:picLocks noChangeAspect="1"/>
            </p:cNvPicPr>
            <p:nvPr/>
          </p:nvPicPr>
          <p:blipFill>
            <a:blip r:embed="rId1"/>
            <a:stretch>
              <a:fillRect/>
            </a:stretch>
          </p:blipFill>
          <p:spPr>
            <a:xfrm>
              <a:off x="9156" y="21"/>
              <a:ext cx="8424" cy="8966"/>
            </a:xfrm>
            <a:prstGeom prst="rect">
              <a:avLst/>
            </a:prstGeom>
            <a:noFill/>
            <a:ln w="9525">
              <a:noFill/>
            </a:ln>
          </p:spPr>
        </p:pic>
        <p:pic>
          <p:nvPicPr>
            <p:cNvPr id="49" name="图片 48"/>
            <p:cNvPicPr>
              <a:picLocks noChangeAspect="1"/>
            </p:cNvPicPr>
            <p:nvPr/>
          </p:nvPicPr>
          <p:blipFill>
            <a:blip r:embed="rId2"/>
            <a:stretch>
              <a:fillRect/>
            </a:stretch>
          </p:blipFill>
          <p:spPr>
            <a:xfrm>
              <a:off x="9352" y="8681"/>
              <a:ext cx="8124" cy="2211"/>
            </a:xfrm>
            <a:prstGeom prst="rect">
              <a:avLst/>
            </a:prstGeom>
          </p:spPr>
        </p:pic>
      </p:grpSp>
      <p:sp>
        <p:nvSpPr>
          <p:cNvPr id="2" name="文本框 1"/>
          <p:cNvSpPr txBox="1"/>
          <p:nvPr/>
        </p:nvSpPr>
        <p:spPr>
          <a:xfrm>
            <a:off x="591185" y="741680"/>
            <a:ext cx="5989955" cy="460375"/>
          </a:xfrm>
          <a:prstGeom prst="rect">
            <a:avLst/>
          </a:prstGeom>
          <a:solidFill>
            <a:schemeClr val="accent5">
              <a:lumMod val="40000"/>
              <a:lumOff val="60000"/>
            </a:schemeClr>
          </a:solidFill>
          <a:ln>
            <a:noFill/>
          </a:ln>
        </p:spPr>
        <p:txBody>
          <a:bodyPr wrap="square" rtlCol="0" anchor="t">
            <a:spAutoFit/>
          </a:bodyPr>
          <a:p>
            <a:pPr>
              <a:lnSpc>
                <a:spcPct val="100000"/>
              </a:lnSpc>
              <a:buNone/>
            </a:pPr>
            <a:r>
              <a:rPr lang="zh-CN" altLang="zh-CN" sz="1200" b="1" dirty="0">
                <a:solidFill>
                  <a:srgbClr val="000008"/>
                </a:solidFill>
                <a:latin typeface="仿宋_GB2312" panose="02010609030101010101" charset="-122"/>
                <a:ea typeface="仿宋_GB2312" panose="02010609030101010101" charset="-122"/>
                <a:sym typeface="+mn-ea"/>
              </a:rPr>
              <a:t>开业时间</a:t>
            </a:r>
            <a:r>
              <a:rPr lang="zh-CN" altLang="zh-CN" sz="1200" dirty="0">
                <a:solidFill>
                  <a:srgbClr val="000008"/>
                </a:solidFill>
                <a:latin typeface="仿宋_GB2312" panose="02010609030101010101" charset="-122"/>
                <a:ea typeface="仿宋_GB2312" panose="02010609030101010101" charset="-122"/>
                <a:sym typeface="+mn-ea"/>
              </a:rPr>
              <a:t> </a:t>
            </a:r>
            <a:r>
              <a:rPr lang="en-US" altLang="zh-CN" sz="1200" dirty="0">
                <a:solidFill>
                  <a:srgbClr val="000008"/>
                </a:solidFill>
                <a:latin typeface="仿宋_GB2312" panose="02010609030101010101" charset="-122"/>
                <a:ea typeface="仿宋_GB2312" panose="02010609030101010101" charset="-122"/>
                <a:sym typeface="+mn-ea"/>
              </a:rPr>
              <a:t> </a:t>
            </a:r>
            <a:r>
              <a:rPr lang="zh-CN" altLang="zh-CN" sz="1200" dirty="0">
                <a:solidFill>
                  <a:srgbClr val="000008"/>
                </a:solidFill>
                <a:latin typeface="仿宋_GB2312" panose="02010609030101010101" charset="-122"/>
                <a:ea typeface="仿宋_GB2312" panose="02010609030101010101" charset="-122"/>
                <a:sym typeface="+mn-ea"/>
              </a:rPr>
              <a:t>企业正式开始投入运营的具体年月。除筹建企业外，所有</a:t>
            </a:r>
            <a:r>
              <a:rPr lang="zh-CN" altLang="zh-CN" sz="1200" b="1" dirty="0">
                <a:solidFill>
                  <a:srgbClr val="FF0000"/>
                </a:solidFill>
                <a:latin typeface="仿宋_GB2312" panose="02010609030101010101" charset="-122"/>
                <a:ea typeface="仿宋_GB2312" panose="02010609030101010101" charset="-122"/>
                <a:sym typeface="+mn-ea"/>
              </a:rPr>
              <a:t>企业</a:t>
            </a:r>
            <a:r>
              <a:rPr lang="zh-CN" altLang="zh-CN" sz="1200" dirty="0">
                <a:solidFill>
                  <a:srgbClr val="000008"/>
                </a:solidFill>
                <a:latin typeface="仿宋_GB2312" panose="02010609030101010101" charset="-122"/>
                <a:ea typeface="仿宋_GB2312" panose="02010609030101010101" charset="-122"/>
                <a:sym typeface="+mn-ea"/>
              </a:rPr>
              <a:t>均填写本项。</a:t>
            </a:r>
            <a:endParaRPr lang="zh-CN" altLang="zh-CN" sz="1200" dirty="0">
              <a:solidFill>
                <a:srgbClr val="000008"/>
              </a:solidFill>
              <a:latin typeface="仿宋_GB2312" panose="02010609030101010101" charset="-122"/>
              <a:ea typeface="仿宋_GB2312" panose="02010609030101010101" charset="-122"/>
              <a:sym typeface="+mn-ea"/>
            </a:endParaRPr>
          </a:p>
          <a:p>
            <a:pPr marL="171450" indent="-171450">
              <a:lnSpc>
                <a:spcPct val="100000"/>
              </a:lnSpc>
              <a:buFont typeface="Arial" panose="020B0604020202020204" pitchFamily="34" charset="0"/>
              <a:buChar char="•"/>
            </a:pPr>
            <a:r>
              <a:rPr lang="zh-CN" altLang="en-US" sz="1200" dirty="0">
                <a:solidFill>
                  <a:srgbClr val="000008"/>
                </a:solidFill>
                <a:latin typeface="仿宋_GB2312" panose="02010609030101010101" charset="-122"/>
                <a:ea typeface="仿宋_GB2312" panose="02010609030101010101" charset="-122"/>
                <a:sym typeface="+mn-ea"/>
              </a:rPr>
              <a:t>开业时间应晚于或等于成立时间</a:t>
            </a:r>
            <a:endParaRPr lang="zh-CN" altLang="en-US" sz="1200"/>
          </a:p>
        </p:txBody>
      </p:sp>
      <p:sp>
        <p:nvSpPr>
          <p:cNvPr id="3" name="文本框 2"/>
          <p:cNvSpPr txBox="1"/>
          <p:nvPr/>
        </p:nvSpPr>
        <p:spPr>
          <a:xfrm>
            <a:off x="591185" y="1277620"/>
            <a:ext cx="5989955" cy="460375"/>
          </a:xfrm>
          <a:prstGeom prst="rect">
            <a:avLst/>
          </a:prstGeom>
          <a:solidFill>
            <a:schemeClr val="accent5">
              <a:lumMod val="40000"/>
              <a:lumOff val="60000"/>
            </a:schemeClr>
          </a:solidFill>
          <a:ln>
            <a:noFill/>
          </a:ln>
        </p:spPr>
        <p:txBody>
          <a:bodyPr wrap="square" rtlCol="0" anchor="t">
            <a:spAutoFit/>
          </a:bodyPr>
          <a:p>
            <a:pPr indent="0" fontAlgn="auto">
              <a:lnSpc>
                <a:spcPct val="100000"/>
              </a:lnSpc>
              <a:spcBef>
                <a:spcPts val="0"/>
              </a:spcBef>
              <a:spcAft>
                <a:spcPts val="0"/>
              </a:spcAft>
              <a:buNone/>
            </a:pPr>
            <a:r>
              <a:rPr lang="zh-CN" altLang="en-US" sz="1200" b="1" dirty="0">
                <a:solidFill>
                  <a:srgbClr val="000008"/>
                </a:solidFill>
                <a:latin typeface="仿宋_GB2312" panose="02010609030101010101" charset="-122"/>
                <a:ea typeface="仿宋_GB2312" panose="02010609030101010101" charset="-122"/>
                <a:sym typeface="+mn-ea"/>
              </a:rPr>
              <a:t>联系方式  </a:t>
            </a:r>
            <a:r>
              <a:rPr lang="zh-CN" altLang="en-US" sz="1200" dirty="0">
                <a:solidFill>
                  <a:srgbClr val="000008"/>
                </a:solidFill>
                <a:latin typeface="仿宋_GB2312" panose="02010609030101010101" charset="-122"/>
                <a:ea typeface="仿宋_GB2312" panose="02010609030101010101" charset="-122"/>
                <a:sym typeface="+mn-ea"/>
              </a:rPr>
              <a:t>固定电话和移动电话不得同时为空</a:t>
            </a:r>
            <a:endParaRPr lang="zh-CN" altLang="en-US" sz="1200" dirty="0">
              <a:solidFill>
                <a:srgbClr val="000008"/>
              </a:solidFill>
              <a:latin typeface="仿宋_GB2312" panose="02010609030101010101" charset="-122"/>
              <a:ea typeface="仿宋_GB2312" panose="02010609030101010101" charset="-122"/>
              <a:sym typeface="+mn-ea"/>
            </a:endParaRPr>
          </a:p>
          <a:p>
            <a:pPr marL="171450" indent="-171450" fontAlgn="auto">
              <a:lnSpc>
                <a:spcPct val="100000"/>
              </a:lnSpc>
              <a:spcBef>
                <a:spcPts val="0"/>
              </a:spcBef>
              <a:spcAft>
                <a:spcPts val="0"/>
              </a:spcAft>
              <a:buFont typeface="Arial" panose="020B0604020202020204" pitchFamily="34" charset="0"/>
              <a:buChar char="•"/>
            </a:pPr>
            <a:r>
              <a:rPr lang="zh-CN" altLang="en-US" sz="1200" dirty="0">
                <a:solidFill>
                  <a:srgbClr val="000008"/>
                </a:solidFill>
                <a:latin typeface="仿宋_GB2312" panose="02010609030101010101" charset="-122"/>
                <a:ea typeface="仿宋_GB2312" panose="02010609030101010101" charset="-122"/>
                <a:sym typeface="FZHei-B01S"/>
              </a:rPr>
              <a:t>填写了固定电话，必须填写长途区号，且长途区号应该为</a:t>
            </a:r>
            <a:r>
              <a:rPr lang="en-US" altLang="zh-CN" sz="1200" dirty="0">
                <a:solidFill>
                  <a:srgbClr val="000008"/>
                </a:solidFill>
                <a:latin typeface="仿宋_GB2312" panose="02010609030101010101" charset="-122"/>
                <a:ea typeface="仿宋_GB2312" panose="02010609030101010101" charset="-122"/>
                <a:sym typeface="FZHei-B01S"/>
              </a:rPr>
              <a:t>010</a:t>
            </a:r>
            <a:endParaRPr lang="zh-CN" altLang="en-US" sz="1200"/>
          </a:p>
        </p:txBody>
      </p:sp>
      <p:sp>
        <p:nvSpPr>
          <p:cNvPr id="5" name="文本框 4"/>
          <p:cNvSpPr txBox="1"/>
          <p:nvPr/>
        </p:nvSpPr>
        <p:spPr>
          <a:xfrm>
            <a:off x="590550" y="1805305"/>
            <a:ext cx="5990590" cy="460375"/>
          </a:xfrm>
          <a:prstGeom prst="rect">
            <a:avLst/>
          </a:prstGeom>
          <a:solidFill>
            <a:schemeClr val="accent5">
              <a:lumMod val="40000"/>
              <a:lumOff val="60000"/>
            </a:schemeClr>
          </a:solidFill>
        </p:spPr>
        <p:txBody>
          <a:bodyPr wrap="square" rtlCol="0" anchor="t">
            <a:spAutoFit/>
          </a:bodyPr>
          <a:p>
            <a:pPr indent="0" fontAlgn="auto">
              <a:lnSpc>
                <a:spcPct val="100000"/>
              </a:lnSpc>
              <a:spcBef>
                <a:spcPts val="0"/>
              </a:spcBef>
              <a:spcAft>
                <a:spcPts val="0"/>
              </a:spcAft>
              <a:buNone/>
            </a:pPr>
            <a:r>
              <a:rPr lang="zh-CN" altLang="en-US" sz="1200" b="1" dirty="0">
                <a:solidFill>
                  <a:srgbClr val="000008"/>
                </a:solidFill>
                <a:latin typeface="仿宋_GB2312" panose="02010609030101010101" charset="-122"/>
                <a:ea typeface="仿宋_GB2312" panose="02010609030101010101" charset="-122"/>
                <a:sym typeface="FZHei-B01S"/>
              </a:rPr>
              <a:t>单位所在地  </a:t>
            </a:r>
            <a:r>
              <a:rPr lang="zh-CN" altLang="en-US" sz="1200" dirty="0">
                <a:solidFill>
                  <a:srgbClr val="000008"/>
                </a:solidFill>
                <a:latin typeface="仿宋_GB2312" panose="02010609030101010101" charset="-122"/>
                <a:ea typeface="仿宋_GB2312" panose="02010609030101010101" charset="-122"/>
                <a:sym typeface="FZHei-B01S"/>
              </a:rPr>
              <a:t>所在地区划及详细地址必须在北京</a:t>
            </a:r>
            <a:endParaRPr lang="zh-CN" altLang="en-US" sz="1200" dirty="0">
              <a:solidFill>
                <a:srgbClr val="000008"/>
              </a:solidFill>
              <a:latin typeface="仿宋_GB2312" panose="02010609030101010101" charset="-122"/>
              <a:ea typeface="仿宋_GB2312" panose="02010609030101010101" charset="-122"/>
              <a:sym typeface="FZHei-B01S"/>
            </a:endParaRPr>
          </a:p>
          <a:p>
            <a:pPr marL="171450" indent="-171450" fontAlgn="auto">
              <a:lnSpc>
                <a:spcPct val="100000"/>
              </a:lnSpc>
              <a:spcBef>
                <a:spcPts val="0"/>
              </a:spcBef>
              <a:spcAft>
                <a:spcPts val="0"/>
              </a:spcAft>
              <a:buFont typeface="Arial" panose="020B0604020202020204" pitchFamily="34" charset="0"/>
              <a:buChar char="•"/>
            </a:pPr>
            <a:r>
              <a:rPr lang="zh-CN" altLang="en-US" sz="1200" dirty="0">
                <a:solidFill>
                  <a:srgbClr val="000008"/>
                </a:solidFill>
                <a:latin typeface="仿宋_GB2312" panose="02010609030101010101" charset="-122"/>
                <a:ea typeface="仿宋_GB2312" panose="02010609030101010101" charset="-122"/>
                <a:sym typeface="+mn-ea"/>
              </a:rPr>
              <a:t>必须按照</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b="1" dirty="0">
                <a:solidFill>
                  <a:srgbClr val="000008"/>
                </a:solidFill>
                <a:latin typeface="仿宋_GB2312" panose="02010609030101010101" charset="-122"/>
                <a:ea typeface="仿宋_GB2312" panose="02010609030101010101" charset="-122"/>
                <a:sym typeface="+mn-ea"/>
              </a:rPr>
              <a:t>北京市</a:t>
            </a:r>
            <a:r>
              <a:rPr lang="en-US" altLang="zh-CN" sz="1200" b="1" dirty="0">
                <a:solidFill>
                  <a:srgbClr val="000008"/>
                </a:solidFill>
                <a:latin typeface="仿宋_GB2312" panose="02010609030101010101" charset="-122"/>
                <a:ea typeface="仿宋_GB2312" panose="02010609030101010101" charset="-122"/>
                <a:sym typeface="+mn-ea"/>
              </a:rPr>
              <a:t>**</a:t>
            </a:r>
            <a:r>
              <a:rPr lang="zh-CN" altLang="en-US" sz="1200" b="1" dirty="0">
                <a:solidFill>
                  <a:srgbClr val="000008"/>
                </a:solidFill>
                <a:latin typeface="仿宋_GB2312" panose="02010609030101010101" charset="-122"/>
                <a:ea typeface="仿宋_GB2312" panose="02010609030101010101" charset="-122"/>
                <a:sym typeface="+mn-ea"/>
              </a:rPr>
              <a:t>区</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dirty="0">
                <a:solidFill>
                  <a:srgbClr val="000008"/>
                </a:solidFill>
                <a:latin typeface="仿宋_GB2312" panose="02010609030101010101" charset="-122"/>
                <a:ea typeface="仿宋_GB2312" panose="02010609030101010101" charset="-122"/>
                <a:sym typeface="+mn-ea"/>
              </a:rPr>
              <a:t>大街</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dirty="0">
                <a:solidFill>
                  <a:srgbClr val="000008"/>
                </a:solidFill>
                <a:latin typeface="仿宋_GB2312" panose="02010609030101010101" charset="-122"/>
                <a:ea typeface="仿宋_GB2312" panose="02010609030101010101" charset="-122"/>
                <a:sym typeface="+mn-ea"/>
              </a:rPr>
              <a:t>号</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dirty="0">
                <a:solidFill>
                  <a:srgbClr val="000008"/>
                </a:solidFill>
                <a:latin typeface="仿宋_GB2312" panose="02010609030101010101" charset="-122"/>
                <a:ea typeface="仿宋_GB2312" panose="02010609030101010101" charset="-122"/>
                <a:sym typeface="+mn-ea"/>
              </a:rPr>
              <a:t>层</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dirty="0">
                <a:solidFill>
                  <a:srgbClr val="000008"/>
                </a:solidFill>
                <a:latin typeface="仿宋_GB2312" panose="02010609030101010101" charset="-122"/>
                <a:ea typeface="仿宋_GB2312" panose="02010609030101010101" charset="-122"/>
                <a:sym typeface="+mn-ea"/>
              </a:rPr>
              <a:t>室</a:t>
            </a:r>
            <a:r>
              <a:rPr lang="en-US" altLang="zh-CN" sz="1200" dirty="0">
                <a:solidFill>
                  <a:srgbClr val="000008"/>
                </a:solidFill>
                <a:latin typeface="仿宋_GB2312" panose="02010609030101010101" charset="-122"/>
                <a:ea typeface="仿宋_GB2312" panose="02010609030101010101" charset="-122"/>
                <a:sym typeface="+mn-ea"/>
              </a:rPr>
              <a:t>”</a:t>
            </a:r>
            <a:r>
              <a:rPr lang="zh-CN" altLang="en-US" sz="1200" dirty="0">
                <a:solidFill>
                  <a:srgbClr val="000008"/>
                </a:solidFill>
                <a:latin typeface="仿宋_GB2312" panose="02010609030101010101" charset="-122"/>
                <a:ea typeface="仿宋_GB2312" panose="02010609030101010101" charset="-122"/>
                <a:sym typeface="+mn-ea"/>
              </a:rPr>
              <a:t>的格式填写，精确到门牌号。</a:t>
            </a:r>
            <a:endParaRPr lang="zh-CN" altLang="en-US" sz="1200"/>
          </a:p>
        </p:txBody>
      </p:sp>
      <p:sp>
        <p:nvSpPr>
          <p:cNvPr id="6" name="文本框 5"/>
          <p:cNvSpPr txBox="1"/>
          <p:nvPr/>
        </p:nvSpPr>
        <p:spPr>
          <a:xfrm>
            <a:off x="591820" y="2795905"/>
            <a:ext cx="5989320" cy="1014730"/>
          </a:xfrm>
          <a:prstGeom prst="rect">
            <a:avLst/>
          </a:prstGeom>
          <a:solidFill>
            <a:schemeClr val="accent5">
              <a:lumMod val="40000"/>
              <a:lumOff val="60000"/>
            </a:schemeClr>
          </a:solidFill>
          <a:ln>
            <a:noFill/>
          </a:ln>
        </p:spPr>
        <p:txBody>
          <a:bodyPr wrap="square" rtlCol="0" anchor="t">
            <a:spAutoFit/>
          </a:bodyPr>
          <a:p>
            <a:pPr marL="0" indent="0" eaLnBrk="1" latinLnBrk="0" hangingPunct="1">
              <a:lnSpc>
                <a:spcPct val="100000"/>
              </a:lnSpc>
              <a:spcBef>
                <a:spcPts val="0"/>
              </a:spcBef>
              <a:spcAft>
                <a:spcPts val="0"/>
              </a:spcAft>
              <a:buNone/>
            </a:pPr>
            <a:r>
              <a:rPr lang="zh-CN" altLang="en-US" sz="1200" b="1" dirty="0">
                <a:solidFill>
                  <a:srgbClr val="000008"/>
                </a:solidFill>
                <a:latin typeface="仿宋_GB2312" panose="02010609030101010101" charset="-122"/>
                <a:ea typeface="仿宋_GB2312" panose="02010609030101010101" charset="-122"/>
                <a:sym typeface="FZHei-B01S"/>
              </a:rPr>
              <a:t>运营状态  </a:t>
            </a:r>
            <a:r>
              <a:rPr sz="1200" dirty="0">
                <a:solidFill>
                  <a:srgbClr val="000008"/>
                </a:solidFill>
                <a:latin typeface="仿宋_GB2312" panose="02010609030101010101" charset="-122"/>
                <a:ea typeface="仿宋_GB2312" panose="02010609030101010101" charset="-122"/>
                <a:sym typeface="FZHei-B01S"/>
              </a:rPr>
              <a:t>（1）季节性生产开工三个月以上和临时性停产的单位，填报正常运营；</a:t>
            </a:r>
            <a:endParaRPr sz="1200" dirty="0">
              <a:solidFill>
                <a:srgbClr val="000008"/>
              </a:solidFill>
              <a:latin typeface="仿宋_GB2312" panose="02010609030101010101" charset="-122"/>
              <a:ea typeface="仿宋_GB2312" panose="02010609030101010101" charset="-122"/>
              <a:sym typeface="FZHei-B01S"/>
            </a:endParaRPr>
          </a:p>
          <a:p>
            <a:pPr marL="0" indent="0" eaLnBrk="1" latinLnBrk="0" hangingPunct="1">
              <a:lnSpc>
                <a:spcPct val="100000"/>
              </a:lnSpc>
              <a:spcBef>
                <a:spcPts val="0"/>
              </a:spcBef>
              <a:spcAft>
                <a:spcPts val="0"/>
              </a:spcAft>
              <a:buNone/>
            </a:pPr>
            <a:r>
              <a:rPr sz="1200" dirty="0">
                <a:solidFill>
                  <a:srgbClr val="000008"/>
                </a:solidFill>
                <a:latin typeface="仿宋_GB2312" panose="02010609030101010101" charset="-122"/>
                <a:ea typeface="仿宋_GB2312" panose="02010609030101010101" charset="-122"/>
                <a:sym typeface="FZHei-B01S"/>
              </a:rPr>
              <a:t>（2）2024年当年有过实际经营活动，已经终止运营的单位仍需填报报表，据实填报当年关闭、当年破产、当年注销、当年吊销等。</a:t>
            </a:r>
            <a:endParaRPr sz="1200" dirty="0">
              <a:solidFill>
                <a:srgbClr val="000008"/>
              </a:solidFill>
              <a:latin typeface="仿宋_GB2312" panose="02010609030101010101" charset="-122"/>
              <a:ea typeface="仿宋_GB2312" panose="02010609030101010101" charset="-122"/>
              <a:sym typeface="FZHei-B01S"/>
            </a:endParaRPr>
          </a:p>
          <a:p>
            <a:pPr marL="0" indent="0" eaLnBrk="1" latinLnBrk="0" hangingPunct="1">
              <a:lnSpc>
                <a:spcPct val="100000"/>
              </a:lnSpc>
              <a:spcBef>
                <a:spcPts val="0"/>
              </a:spcBef>
              <a:spcAft>
                <a:spcPts val="0"/>
              </a:spcAft>
              <a:buNone/>
            </a:pPr>
            <a:r>
              <a:rPr sz="1200" dirty="0">
                <a:solidFill>
                  <a:srgbClr val="000008"/>
                </a:solidFill>
                <a:latin typeface="仿宋_GB2312" panose="02010609030101010101" charset="-122"/>
                <a:ea typeface="仿宋_GB2312" panose="02010609030101010101" charset="-122"/>
                <a:sym typeface="FZHei-B01S"/>
              </a:rPr>
              <a:t>（3）非投资专业单位，运营状态一般不为“3筹建”</a:t>
            </a:r>
            <a:endParaRPr sz="1200" dirty="0">
              <a:solidFill>
                <a:srgbClr val="000008"/>
              </a:solidFill>
              <a:latin typeface="仿宋_GB2312" panose="02010609030101010101" charset="-122"/>
              <a:ea typeface="仿宋_GB2312" panose="02010609030101010101" charset="-122"/>
              <a:sym typeface="FZHei-B01S"/>
            </a:endParaRPr>
          </a:p>
          <a:p>
            <a:pPr marL="0" indent="0" eaLnBrk="1" latinLnBrk="0" hangingPunct="1">
              <a:lnSpc>
                <a:spcPct val="100000"/>
              </a:lnSpc>
              <a:spcBef>
                <a:spcPts val="0"/>
              </a:spcBef>
              <a:spcAft>
                <a:spcPts val="0"/>
              </a:spcAft>
              <a:buNone/>
            </a:pPr>
            <a:r>
              <a:rPr sz="1200" dirty="0">
                <a:solidFill>
                  <a:srgbClr val="000008"/>
                </a:solidFill>
                <a:latin typeface="仿宋_GB2312" panose="02010609030101010101" charset="-122"/>
                <a:ea typeface="仿宋_GB2312" panose="02010609030101010101" charset="-122"/>
                <a:sym typeface="FZHei-B01S"/>
              </a:rPr>
              <a:t>（4）非代报或新增关停并转单位，运营状态一般应为“1正常运营”</a:t>
            </a:r>
            <a:endParaRPr lang="zh-CN" altLang="en-US" sz="1200"/>
          </a:p>
        </p:txBody>
      </p:sp>
      <p:sp>
        <p:nvSpPr>
          <p:cNvPr id="7" name="文本框 6"/>
          <p:cNvSpPr txBox="1"/>
          <p:nvPr/>
        </p:nvSpPr>
        <p:spPr>
          <a:xfrm>
            <a:off x="592455" y="4407535"/>
            <a:ext cx="5988685" cy="1198880"/>
          </a:xfrm>
          <a:prstGeom prst="rect">
            <a:avLst/>
          </a:prstGeom>
          <a:solidFill>
            <a:schemeClr val="accent5">
              <a:lumMod val="40000"/>
              <a:lumOff val="60000"/>
            </a:schemeClr>
          </a:solidFill>
          <a:ln>
            <a:noFill/>
          </a:ln>
        </p:spPr>
        <p:txBody>
          <a:bodyPr wrap="square" rtlCol="0" anchor="t">
            <a:spAutoFit/>
          </a:bodyPr>
          <a:p>
            <a:pPr marR="0" lvl="0" indent="0" algn="l" defTabSz="914400" rtl="0" fontAlgn="auto">
              <a:lnSpc>
                <a:spcPct val="100000"/>
              </a:lnSpc>
              <a:spcBef>
                <a:spcPts val="0"/>
              </a:spcBef>
              <a:spcAft>
                <a:spcPts val="0"/>
              </a:spcAft>
              <a:buClr>
                <a:schemeClr val="hlink"/>
              </a:buClr>
              <a:buSzPct val="75000"/>
              <a:buNone/>
              <a:defRPr/>
            </a:pPr>
            <a:r>
              <a:rPr lang="zh-CN" altLang="en-US" sz="1200" b="1" dirty="0">
                <a:effectLst/>
                <a:latin typeface="仿宋_GB2312" panose="02010609030101010101" charset="-122"/>
                <a:ea typeface="仿宋_GB2312" panose="02010609030101010101" charset="-122"/>
                <a:cs typeface="仿宋_GB2312" panose="02010609030101010101" charset="-122"/>
                <a:sym typeface="FZHei-B01S"/>
              </a:rPr>
              <a:t>主要业务活动  </a:t>
            </a:r>
            <a:r>
              <a:rPr lang="zh-CN" altLang="en-US" sz="1200" dirty="0">
                <a:effectLst/>
                <a:latin typeface="仿宋_GB2312" panose="02010609030101010101" charset="-122"/>
                <a:ea typeface="仿宋_GB2312" panose="02010609030101010101" charset="-122"/>
                <a:cs typeface="仿宋_GB2312" panose="02010609030101010101" charset="-122"/>
                <a:sym typeface="FZHei-B01S"/>
              </a:rPr>
              <a:t>填写</a:t>
            </a:r>
            <a:r>
              <a:rPr lang="en-US" altLang="zh-CN" sz="1200" dirty="0">
                <a:effectLst/>
                <a:latin typeface="仿宋_GB2312" panose="02010609030101010101" charset="-122"/>
                <a:ea typeface="仿宋_GB2312" panose="02010609030101010101" charset="-122"/>
                <a:cs typeface="仿宋_GB2312" panose="02010609030101010101" charset="-122"/>
                <a:sym typeface="FZHei-B01S"/>
              </a:rPr>
              <a:t>1-3</a:t>
            </a:r>
            <a:r>
              <a:rPr lang="zh-CN" altLang="en-US" sz="1200" dirty="0">
                <a:effectLst/>
                <a:latin typeface="仿宋_GB2312" panose="02010609030101010101" charset="-122"/>
                <a:ea typeface="仿宋_GB2312" panose="02010609030101010101" charset="-122"/>
                <a:cs typeface="仿宋_GB2312" panose="02010609030101010101" charset="-122"/>
                <a:sym typeface="FZHei-B01S"/>
              </a:rPr>
              <a:t>种主要业务活动名称，并按其重要程度或增加值所占比重，从</a:t>
            </a:r>
            <a:r>
              <a:rPr lang="zh-CN" altLang="en-US" sz="1200" b="1" dirty="0">
                <a:effectLst/>
                <a:latin typeface="仿宋_GB2312" panose="02010609030101010101" charset="-122"/>
                <a:ea typeface="仿宋_GB2312" panose="02010609030101010101" charset="-122"/>
                <a:cs typeface="仿宋_GB2312" panose="02010609030101010101" charset="-122"/>
                <a:sym typeface="FZHei-B01S"/>
              </a:rPr>
              <a:t>大到小</a:t>
            </a:r>
            <a:r>
              <a:rPr lang="zh-CN" altLang="en-US" sz="1200" dirty="0">
                <a:effectLst/>
                <a:latin typeface="仿宋_GB2312" panose="02010609030101010101" charset="-122"/>
                <a:ea typeface="仿宋_GB2312" panose="02010609030101010101" charset="-122"/>
                <a:cs typeface="仿宋_GB2312" panose="02010609030101010101" charset="-122"/>
                <a:sym typeface="FZHei-B01S"/>
              </a:rPr>
              <a:t>顺序排列；不可以照抄营业执照。</a:t>
            </a:r>
            <a:endParaRPr lang="zh-CN" altLang="en-US" sz="1200" dirty="0">
              <a:solidFill>
                <a:schemeClr val="tx1"/>
              </a:solidFill>
              <a:effectLst/>
              <a:latin typeface="仿宋_GB2312" panose="02010609030101010101" charset="-122"/>
              <a:ea typeface="仿宋_GB2312" panose="02010609030101010101" charset="-122"/>
              <a:cs typeface="仿宋_GB2312" panose="02010609030101010101" charset="-122"/>
              <a:sym typeface="FZHei-B01S"/>
            </a:endParaRPr>
          </a:p>
          <a:p>
            <a:pPr marL="171450" marR="0" lvl="0" indent="-171450" algn="l" defTabSz="914400" rtl="0" fontAlgn="auto">
              <a:lnSpc>
                <a:spcPct val="100000"/>
              </a:lnSpc>
              <a:spcBef>
                <a:spcPts val="0"/>
              </a:spcBef>
              <a:spcAft>
                <a:spcPts val="0"/>
              </a:spcAft>
              <a:buClr>
                <a:schemeClr val="hlink"/>
              </a:buClr>
              <a:buSzPct val="75000"/>
              <a:buFont typeface="Arial" panose="020B0604020202020204" pitchFamily="34" charset="0"/>
              <a:buChar char="•"/>
              <a:defRPr/>
            </a:pPr>
            <a:r>
              <a:rPr lang="zh-CN" sz="1200" dirty="0">
                <a:solidFill>
                  <a:srgbClr val="000008"/>
                </a:solidFill>
                <a:latin typeface="仿宋_GB2312" panose="02010609030101010101" charset="-122"/>
                <a:ea typeface="仿宋_GB2312" panose="02010609030101010101" charset="-122"/>
                <a:sym typeface="FZHei-B01S"/>
              </a:rPr>
              <a:t>按照“动词+名词”或“名词+动词”的形式填写，控制在4-10个汉字；</a:t>
            </a:r>
            <a:endParaRPr lang="zh-CN" altLang="en-US" sz="1200" dirty="0">
              <a:solidFill>
                <a:schemeClr val="tx1"/>
              </a:solidFill>
              <a:effectLst/>
              <a:latin typeface="仿宋_GB2312" panose="02010609030101010101" charset="-122"/>
              <a:ea typeface="仿宋_GB2312" panose="02010609030101010101" charset="-122"/>
              <a:cs typeface="仿宋_GB2312" panose="02010609030101010101" charset="-122"/>
              <a:sym typeface="+mn-ea"/>
            </a:endParaRPr>
          </a:p>
          <a:p>
            <a:pPr marL="171450" marR="0" lvl="0" indent="-171450" algn="l" defTabSz="914400" rtl="0" fontAlgn="auto">
              <a:lnSpc>
                <a:spcPct val="100000"/>
              </a:lnSpc>
              <a:spcBef>
                <a:spcPts val="0"/>
              </a:spcBef>
              <a:spcAft>
                <a:spcPts val="0"/>
              </a:spcAft>
              <a:buClr>
                <a:schemeClr val="hlink"/>
              </a:buClr>
              <a:buSzPct val="75000"/>
              <a:buFont typeface="Arial" panose="020B0604020202020204" pitchFamily="34" charset="0"/>
              <a:buChar char="•"/>
              <a:defRPr/>
            </a:pPr>
            <a:r>
              <a:rPr lang="zh-CN" altLang="en-US" sz="1200" dirty="0">
                <a:effectLst/>
                <a:latin typeface="仿宋_GB2312" panose="02010609030101010101" charset="-122"/>
                <a:ea typeface="仿宋_GB2312" panose="02010609030101010101" charset="-122"/>
                <a:cs typeface="仿宋_GB2312" panose="02010609030101010101" charset="-122"/>
                <a:sym typeface="FZHei-B01S"/>
              </a:rPr>
              <a:t>区分批发与零售，不要简单填写“销售”</a:t>
            </a:r>
            <a:r>
              <a:rPr lang="zh-CN" altLang="en-US" sz="1200" dirty="0">
                <a:effectLst/>
                <a:latin typeface="仿宋_GB2312" panose="02010609030101010101" charset="-122"/>
                <a:ea typeface="仿宋_GB2312" panose="02010609030101010101" charset="-122"/>
                <a:cs typeface="仿宋_GB2312" panose="02010609030101010101" charset="-122"/>
                <a:sym typeface="+mn-ea"/>
              </a:rPr>
              <a:t>；</a:t>
            </a:r>
            <a:endParaRPr lang="zh-CN" altLang="en-US" sz="1200" dirty="0">
              <a:solidFill>
                <a:schemeClr val="tx1"/>
              </a:solidFill>
              <a:effectLst/>
              <a:latin typeface="仿宋_GB2312" panose="02010609030101010101" charset="-122"/>
              <a:ea typeface="仿宋_GB2312" panose="02010609030101010101" charset="-122"/>
              <a:cs typeface="仿宋_GB2312" panose="02010609030101010101" charset="-122"/>
              <a:sym typeface="+mn-ea"/>
            </a:endParaRPr>
          </a:p>
          <a:p>
            <a:pPr marL="171450" marR="0" lvl="0" indent="-171450" algn="l" defTabSz="914400" rtl="0" fontAlgn="auto">
              <a:lnSpc>
                <a:spcPct val="100000"/>
              </a:lnSpc>
              <a:spcBef>
                <a:spcPts val="0"/>
              </a:spcBef>
              <a:spcAft>
                <a:spcPts val="0"/>
              </a:spcAft>
              <a:buClr>
                <a:schemeClr val="hlink"/>
              </a:buClr>
              <a:buSzPct val="75000"/>
              <a:buFont typeface="Arial" panose="020B0604020202020204" pitchFamily="34" charset="0"/>
              <a:buChar char="•"/>
              <a:defRPr/>
            </a:pPr>
            <a:r>
              <a:rPr lang="zh-CN" altLang="en-US" sz="1200" dirty="0">
                <a:effectLst/>
                <a:latin typeface="仿宋_GB2312" panose="02010609030101010101" charset="-122"/>
                <a:ea typeface="仿宋_GB2312" panose="02010609030101010101" charset="-122"/>
                <a:cs typeface="仿宋_GB2312" panose="02010609030101010101" charset="-122"/>
                <a:sym typeface="FZHei-B01S"/>
              </a:rPr>
              <a:t>建筑业单位</a:t>
            </a:r>
            <a:r>
              <a:rPr lang="zh-CN" altLang="en-US" sz="1200" dirty="0">
                <a:effectLst/>
                <a:latin typeface="仿宋_GB2312" panose="02010609030101010101" charset="-122"/>
                <a:ea typeface="仿宋_GB2312" panose="02010609030101010101" charset="-122"/>
                <a:cs typeface="仿宋_GB2312" panose="02010609030101010101" charset="-122"/>
                <a:sym typeface="+mn-ea"/>
              </a:rPr>
              <a:t>，应包含“建筑、施工、安装、装饰、装修”中的一个；</a:t>
            </a:r>
            <a:endParaRPr lang="zh-CN" altLang="en-US" sz="1200" dirty="0">
              <a:effectLst/>
              <a:latin typeface="仿宋_GB2312" panose="02010609030101010101" charset="-122"/>
              <a:ea typeface="仿宋_GB2312" panose="02010609030101010101" charset="-122"/>
              <a:cs typeface="仿宋_GB2312" panose="02010609030101010101" charset="-122"/>
              <a:sym typeface="+mn-ea"/>
            </a:endParaRPr>
          </a:p>
          <a:p>
            <a:pPr marL="171450" marR="0" lvl="0" indent="-171450" algn="l" defTabSz="914400" rtl="0" fontAlgn="auto">
              <a:lnSpc>
                <a:spcPct val="100000"/>
              </a:lnSpc>
              <a:spcBef>
                <a:spcPts val="0"/>
              </a:spcBef>
              <a:spcAft>
                <a:spcPts val="0"/>
              </a:spcAft>
              <a:buClr>
                <a:schemeClr val="hlink"/>
              </a:buClr>
              <a:buSzPct val="75000"/>
              <a:buFont typeface="Arial" panose="020B0604020202020204" pitchFamily="34" charset="0"/>
              <a:buChar char="•"/>
              <a:defRPr/>
            </a:pPr>
            <a:r>
              <a:rPr lang="zh-CN" altLang="en-US" sz="1200" dirty="0">
                <a:effectLst/>
                <a:latin typeface="仿宋_GB2312" panose="02010609030101010101" charset="-122"/>
                <a:ea typeface="仿宋_GB2312" panose="02010609030101010101" charset="-122"/>
                <a:cs typeface="仿宋_GB2312" panose="02010609030101010101" charset="-122"/>
                <a:sym typeface="+mn-ea"/>
              </a:rPr>
              <a:t>筹建单位按建成投产（营业）后活动性质填写主要业务活动名称（投资专业）。</a:t>
            </a:r>
            <a:endParaRPr lang="zh-CN" altLang="en-US" sz="1200"/>
          </a:p>
        </p:txBody>
      </p:sp>
      <p:sp>
        <p:nvSpPr>
          <p:cNvPr id="8" name="矩形 7"/>
          <p:cNvSpPr/>
          <p:nvPr/>
        </p:nvSpPr>
        <p:spPr>
          <a:xfrm>
            <a:off x="9373235" y="1047115"/>
            <a:ext cx="2337435" cy="15494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箭头连接符 8"/>
          <p:cNvCxnSpPr>
            <a:stCxn id="8" idx="1"/>
            <a:endCxn id="2" idx="3"/>
          </p:cNvCxnSpPr>
          <p:nvPr/>
        </p:nvCxnSpPr>
        <p:spPr>
          <a:xfrm flipH="1" flipV="1">
            <a:off x="6581140" y="972185"/>
            <a:ext cx="2792095" cy="152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972935" y="1277620"/>
            <a:ext cx="2337435" cy="38798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1" name="直接箭头连接符 10"/>
          <p:cNvCxnSpPr>
            <a:stCxn id="10" idx="1"/>
            <a:endCxn id="3" idx="3"/>
          </p:cNvCxnSpPr>
          <p:nvPr/>
        </p:nvCxnSpPr>
        <p:spPr>
          <a:xfrm flipH="1">
            <a:off x="6581140" y="1471930"/>
            <a:ext cx="391795" cy="3619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121525" y="1737995"/>
            <a:ext cx="759460" cy="275590"/>
          </a:xfrm>
          <a:prstGeom prst="rect">
            <a:avLst/>
          </a:prstGeom>
          <a:noFill/>
        </p:spPr>
        <p:txBody>
          <a:bodyPr wrap="square" rtlCol="0">
            <a:spAutoFit/>
          </a:bodyPr>
          <a:p>
            <a:r>
              <a:rPr lang="zh-CN" altLang="en-US" sz="1200" b="1">
                <a:solidFill>
                  <a:srgbClr val="FF0000"/>
                </a:solidFill>
              </a:rPr>
              <a:t>北京市</a:t>
            </a:r>
            <a:endParaRPr lang="zh-CN" altLang="en-US" sz="1200" b="1">
              <a:solidFill>
                <a:srgbClr val="FF0000"/>
              </a:solidFill>
            </a:endParaRPr>
          </a:p>
        </p:txBody>
      </p:sp>
      <p:sp>
        <p:nvSpPr>
          <p:cNvPr id="13" name="文本框 12"/>
          <p:cNvSpPr txBox="1"/>
          <p:nvPr/>
        </p:nvSpPr>
        <p:spPr>
          <a:xfrm>
            <a:off x="8696325" y="1737995"/>
            <a:ext cx="759460" cy="275590"/>
          </a:xfrm>
          <a:prstGeom prst="rect">
            <a:avLst/>
          </a:prstGeom>
          <a:noFill/>
        </p:spPr>
        <p:txBody>
          <a:bodyPr wrap="square" rtlCol="0">
            <a:spAutoFit/>
          </a:bodyPr>
          <a:p>
            <a:r>
              <a:rPr lang="zh-CN" altLang="en-US" sz="1200" b="1">
                <a:solidFill>
                  <a:srgbClr val="FF0000"/>
                </a:solidFill>
              </a:rPr>
              <a:t>直辖市</a:t>
            </a:r>
            <a:endParaRPr lang="zh-CN" altLang="en-US" sz="1200" b="1">
              <a:solidFill>
                <a:srgbClr val="FF0000"/>
              </a:solidFill>
            </a:endParaRPr>
          </a:p>
        </p:txBody>
      </p:sp>
      <p:sp>
        <p:nvSpPr>
          <p:cNvPr id="15" name="矩形 14"/>
          <p:cNvSpPr/>
          <p:nvPr/>
        </p:nvSpPr>
        <p:spPr>
          <a:xfrm>
            <a:off x="6972935" y="1737995"/>
            <a:ext cx="2337435" cy="12890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箭头连接符 15"/>
          <p:cNvCxnSpPr>
            <a:stCxn id="15" idx="1"/>
            <a:endCxn id="5" idx="3"/>
          </p:cNvCxnSpPr>
          <p:nvPr/>
        </p:nvCxnSpPr>
        <p:spPr>
          <a:xfrm flipH="1">
            <a:off x="6581140" y="1802765"/>
            <a:ext cx="391795" cy="23304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972935" y="3101340"/>
            <a:ext cx="465455" cy="15494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箭头连接符 17"/>
          <p:cNvCxnSpPr>
            <a:stCxn id="17" idx="1"/>
            <a:endCxn id="6" idx="3"/>
          </p:cNvCxnSpPr>
          <p:nvPr/>
        </p:nvCxnSpPr>
        <p:spPr>
          <a:xfrm flipH="1">
            <a:off x="6581140" y="3178810"/>
            <a:ext cx="391795" cy="12446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048500" y="3406140"/>
            <a:ext cx="638175" cy="15494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箭头连接符 19"/>
          <p:cNvCxnSpPr>
            <a:stCxn id="19" idx="1"/>
            <a:endCxn id="7" idx="3"/>
          </p:cNvCxnSpPr>
          <p:nvPr/>
        </p:nvCxnSpPr>
        <p:spPr>
          <a:xfrm flipH="1">
            <a:off x="6581140" y="3483610"/>
            <a:ext cx="467360" cy="152336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427980" y="429895"/>
            <a:ext cx="6762115" cy="5505450"/>
          </a:xfrm>
          <a:prstGeom prst="rect">
            <a:avLst/>
          </a:prstGeom>
        </p:spPr>
      </p:pic>
      <p:sp>
        <p:nvSpPr>
          <p:cNvPr id="3" name="文本框 2"/>
          <p:cNvSpPr txBox="1"/>
          <p:nvPr/>
        </p:nvSpPr>
        <p:spPr>
          <a:xfrm>
            <a:off x="440055" y="897890"/>
            <a:ext cx="4987925" cy="460375"/>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隶属关系  </a:t>
            </a:r>
            <a:r>
              <a:rPr lang="zh-CN" altLang="en-US" sz="1200">
                <a:latin typeface="仿宋_GB2312" panose="02010609030101010101" charset="-122"/>
                <a:ea typeface="仿宋_GB2312" panose="02010609030101010101" charset="-122"/>
              </a:rPr>
              <a:t>如果是国有控股企业，判断受谁管辖，中央级管辖选</a:t>
            </a:r>
            <a:r>
              <a:rPr lang="en-US" altLang="zh-CN" sz="1200">
                <a:latin typeface="仿宋_GB2312" panose="02010609030101010101" charset="-122"/>
                <a:ea typeface="仿宋_GB2312" panose="02010609030101010101" charset="-122"/>
              </a:rPr>
              <a:t>10</a:t>
            </a:r>
            <a:r>
              <a:rPr lang="zh-CN" altLang="en-US" sz="1200">
                <a:latin typeface="仿宋_GB2312" panose="02010609030101010101" charset="-122"/>
                <a:ea typeface="仿宋_GB2312" panose="02010609030101010101" charset="-122"/>
              </a:rPr>
              <a:t>中央，否则选</a:t>
            </a:r>
            <a:r>
              <a:rPr lang="en-US" altLang="zh-CN" sz="1200">
                <a:latin typeface="仿宋_GB2312" panose="02010609030101010101" charset="-122"/>
                <a:ea typeface="仿宋_GB2312" panose="02010609030101010101" charset="-122"/>
              </a:rPr>
              <a:t>11</a:t>
            </a:r>
            <a:r>
              <a:rPr lang="zh-CN" altLang="en-US" sz="1200">
                <a:latin typeface="仿宋_GB2312" panose="02010609030101010101" charset="-122"/>
                <a:ea typeface="仿宋_GB2312" panose="02010609030101010101" charset="-122"/>
              </a:rPr>
              <a:t>地方。可通过企查查、天眼查等股权结构图判断，找最高一级。</a:t>
            </a:r>
            <a:endParaRPr lang="zh-CN" altLang="en-US" sz="1200">
              <a:latin typeface="仿宋_GB2312" panose="02010609030101010101" charset="-122"/>
              <a:ea typeface="仿宋_GB2312" panose="02010609030101010101" charset="-122"/>
            </a:endParaRPr>
          </a:p>
        </p:txBody>
      </p:sp>
      <p:sp>
        <p:nvSpPr>
          <p:cNvPr id="4" name="文本框 3"/>
          <p:cNvSpPr txBox="1"/>
          <p:nvPr/>
        </p:nvSpPr>
        <p:spPr>
          <a:xfrm>
            <a:off x="440055" y="1508125"/>
            <a:ext cx="4987925" cy="645160"/>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执行会计标准类别 </a:t>
            </a:r>
            <a:r>
              <a:rPr lang="zh-CN" altLang="en-US" sz="1200">
                <a:latin typeface="仿宋_GB2312" panose="02010609030101010101" charset="-122"/>
                <a:ea typeface="仿宋_GB2312" panose="02010609030101010101" charset="-122"/>
              </a:rPr>
              <a:t>法人单位填写。</a:t>
            </a:r>
            <a:endParaRPr lang="zh-CN" altLang="en-US" sz="1200" b="1">
              <a:latin typeface="仿宋_GB2312" panose="02010609030101010101" charset="-122"/>
              <a:ea typeface="仿宋_GB2312" panose="02010609030101010101" charset="-122"/>
            </a:endParaRPr>
          </a:p>
          <a:p>
            <a:r>
              <a:rPr lang="zh-CN" altLang="en-US" sz="1200" b="1">
                <a:latin typeface="仿宋_GB2312" panose="02010609030101010101" charset="-122"/>
                <a:ea typeface="仿宋_GB2312" panose="02010609030101010101" charset="-122"/>
              </a:rPr>
              <a:t>企业会计准则  </a:t>
            </a:r>
            <a:r>
              <a:rPr lang="zh-CN" altLang="en-US" sz="1200">
                <a:latin typeface="仿宋_GB2312" panose="02010609030101010101" charset="-122"/>
                <a:ea typeface="仿宋_GB2312" panose="02010609030101010101" charset="-122"/>
              </a:rPr>
              <a:t>可通过</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电子税务局</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财务会计制度及核算软件备案报告</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或</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税务数字账户</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账户查询</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纳税人信息查询</a:t>
            </a:r>
            <a:r>
              <a:rPr lang="en-US" altLang="zh-CN" sz="1200">
                <a:latin typeface="仿宋_GB2312" panose="02010609030101010101" charset="-122"/>
                <a:ea typeface="仿宋_GB2312" panose="02010609030101010101" charset="-122"/>
              </a:rPr>
              <a:t>”</a:t>
            </a:r>
            <a:r>
              <a:rPr lang="zh-CN" altLang="en-US" sz="1200">
                <a:latin typeface="仿宋_GB2312" panose="02010609030101010101" charset="-122"/>
                <a:ea typeface="仿宋_GB2312" panose="02010609030101010101" charset="-122"/>
              </a:rPr>
              <a:t>查看</a:t>
            </a:r>
            <a:endParaRPr lang="zh-CN" altLang="en-US" sz="1200">
              <a:latin typeface="仿宋_GB2312" panose="02010609030101010101" charset="-122"/>
              <a:ea typeface="仿宋_GB2312" panose="02010609030101010101" charset="-122"/>
            </a:endParaRPr>
          </a:p>
        </p:txBody>
      </p:sp>
      <p:sp>
        <p:nvSpPr>
          <p:cNvPr id="6" name="矩形 5"/>
          <p:cNvSpPr/>
          <p:nvPr/>
        </p:nvSpPr>
        <p:spPr>
          <a:xfrm>
            <a:off x="5982970" y="1785620"/>
            <a:ext cx="5063490" cy="13779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a:stCxn id="6" idx="0"/>
            <a:endCxn id="8" idx="3"/>
          </p:cNvCxnSpPr>
          <p:nvPr/>
        </p:nvCxnSpPr>
        <p:spPr>
          <a:xfrm flipH="1" flipV="1">
            <a:off x="7156450" y="1524000"/>
            <a:ext cx="1358265" cy="26162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982970" y="1456690"/>
            <a:ext cx="1173480" cy="1346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40055" y="343535"/>
            <a:ext cx="4987925" cy="460375"/>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企业控股情况  </a:t>
            </a:r>
            <a:r>
              <a:rPr lang="zh-CN" altLang="en-US" sz="1200">
                <a:latin typeface="仿宋_GB2312" panose="02010609030101010101" charset="-122"/>
                <a:ea typeface="仿宋_GB2312" panose="02010609030101010101" charset="-122"/>
              </a:rPr>
              <a:t>限企业填报，事业、民非单位不需要填报。填的时候可以看下自己的实收资本情况。</a:t>
            </a:r>
            <a:endParaRPr lang="zh-CN" altLang="en-US" sz="1200">
              <a:latin typeface="仿宋_GB2312" panose="02010609030101010101" charset="-122"/>
              <a:ea typeface="仿宋_GB2312" panose="02010609030101010101" charset="-122"/>
            </a:endParaRPr>
          </a:p>
        </p:txBody>
      </p:sp>
      <p:sp>
        <p:nvSpPr>
          <p:cNvPr id="9" name="文本框 8"/>
          <p:cNvSpPr txBox="1"/>
          <p:nvPr/>
        </p:nvSpPr>
        <p:spPr>
          <a:xfrm>
            <a:off x="440055" y="2365375"/>
            <a:ext cx="4987925" cy="460375"/>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企业集团情况  </a:t>
            </a:r>
            <a:r>
              <a:rPr sz="1200">
                <a:latin typeface="仿宋_GB2312" panose="02010609030101010101" charset="-122"/>
                <a:ea typeface="仿宋_GB2312" panose="02010609030101010101" charset="-122"/>
              </a:rPr>
              <a:t>限企业填报</a:t>
            </a:r>
            <a:r>
              <a:rPr lang="zh-CN" sz="1200">
                <a:latin typeface="仿宋_GB2312" panose="02010609030101010101" charset="-122"/>
                <a:ea typeface="仿宋_GB2312" panose="02010609030101010101" charset="-122"/>
              </a:rPr>
              <a:t>（</a:t>
            </a:r>
            <a:r>
              <a:rPr sz="1200">
                <a:latin typeface="仿宋_GB2312" panose="02010609030101010101" charset="-122"/>
                <a:ea typeface="仿宋_GB2312" panose="02010609030101010101" charset="-122"/>
                <a:sym typeface="+mn-ea"/>
              </a:rPr>
              <a:t>企业集团母公司及成员企业</a:t>
            </a:r>
            <a:r>
              <a:rPr lang="zh-CN" sz="1200">
                <a:latin typeface="仿宋_GB2312" panose="02010609030101010101" charset="-122"/>
                <a:ea typeface="仿宋_GB2312" panose="02010609030101010101" charset="-122"/>
                <a:sym typeface="+mn-ea"/>
              </a:rPr>
              <a:t>）</a:t>
            </a:r>
            <a:r>
              <a:rPr sz="1200">
                <a:latin typeface="仿宋_GB2312" panose="02010609030101010101" charset="-122"/>
                <a:ea typeface="仿宋_GB2312" panose="02010609030101010101" charset="-122"/>
              </a:rPr>
              <a:t>，事业、民非单位不需要填报。如果既不是集团母公司，也不是成员企业，跳过。</a:t>
            </a:r>
            <a:endParaRPr sz="1200">
              <a:latin typeface="仿宋_GB2312" panose="02010609030101010101" charset="-122"/>
              <a:ea typeface="仿宋_GB2312" panose="02010609030101010101" charset="-122"/>
            </a:endParaRPr>
          </a:p>
        </p:txBody>
      </p:sp>
      <p:sp>
        <p:nvSpPr>
          <p:cNvPr id="10" name="文本框 9"/>
          <p:cNvSpPr txBox="1"/>
          <p:nvPr/>
        </p:nvSpPr>
        <p:spPr>
          <a:xfrm>
            <a:off x="440055" y="4941570"/>
            <a:ext cx="4987925" cy="645160"/>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是否有上一级法人  </a:t>
            </a:r>
            <a:r>
              <a:rPr sz="1200">
                <a:latin typeface="仿宋_GB2312" panose="02010609030101010101" charset="-122"/>
                <a:ea typeface="仿宋_GB2312" panose="02010609030101010101" charset="-122"/>
              </a:rPr>
              <a:t>限企业、参照企业管理的事业单位填报，其他单位直接填“否”。如果您是某家公司的</a:t>
            </a:r>
            <a:r>
              <a:rPr sz="1200" u="sng">
                <a:latin typeface="仿宋_GB2312" panose="02010609030101010101" charset="-122"/>
                <a:ea typeface="仿宋_GB2312" panose="02010609030101010101" charset="-122"/>
              </a:rPr>
              <a:t>子公司</a:t>
            </a:r>
            <a:r>
              <a:rPr sz="1200">
                <a:latin typeface="仿宋_GB2312" panose="02010609030101010101" charset="-122"/>
                <a:ea typeface="仿宋_GB2312" panose="02010609030101010101" charset="-122"/>
              </a:rPr>
              <a:t>，那么就是有上一级法人单位的，</a:t>
            </a:r>
            <a:r>
              <a:rPr lang="zh-CN" sz="1200">
                <a:latin typeface="仿宋_GB2312" panose="02010609030101010101" charset="-122"/>
                <a:ea typeface="仿宋_GB2312" panose="02010609030101010101" charset="-122"/>
              </a:rPr>
              <a:t>需要填写该项。</a:t>
            </a:r>
            <a:endParaRPr lang="zh-CN" sz="1200">
              <a:latin typeface="仿宋_GB2312" panose="02010609030101010101" charset="-122"/>
              <a:ea typeface="仿宋_GB2312" panose="02010609030101010101" charset="-122"/>
            </a:endParaRPr>
          </a:p>
        </p:txBody>
      </p:sp>
      <p:sp>
        <p:nvSpPr>
          <p:cNvPr id="11" name="文本框 10"/>
          <p:cNvSpPr txBox="1"/>
          <p:nvPr/>
        </p:nvSpPr>
        <p:spPr>
          <a:xfrm>
            <a:off x="440055" y="5639435"/>
            <a:ext cx="4987925" cy="645160"/>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是否有产活单位  </a:t>
            </a:r>
            <a:r>
              <a:rPr sz="1200">
                <a:latin typeface="仿宋_GB2312" panose="02010609030101010101" charset="-122"/>
                <a:ea typeface="仿宋_GB2312" panose="02010609030101010101" charset="-122"/>
              </a:rPr>
              <a:t>如果企业有</a:t>
            </a:r>
            <a:r>
              <a:rPr sz="1200" u="sng">
                <a:latin typeface="仿宋_GB2312" panose="02010609030101010101" charset="-122"/>
                <a:ea typeface="仿宋_GB2312" panose="02010609030101010101" charset="-122"/>
              </a:rPr>
              <a:t>分支机构、分公司</a:t>
            </a:r>
            <a:r>
              <a:rPr sz="1200">
                <a:latin typeface="仿宋_GB2312" panose="02010609030101010101" charset="-122"/>
                <a:ea typeface="仿宋_GB2312" panose="02010609030101010101" charset="-122"/>
              </a:rPr>
              <a:t>等，选填“1”是，然后接着填报“</a:t>
            </a:r>
            <a:r>
              <a:rPr lang="en-US" sz="1200">
                <a:latin typeface="仿宋_GB2312" panose="02010609030101010101" charset="-122"/>
                <a:ea typeface="仿宋_GB2312" panose="02010609030101010101" charset="-122"/>
              </a:rPr>
              <a:t>108</a:t>
            </a:r>
            <a:r>
              <a:rPr sz="1200">
                <a:latin typeface="仿宋_GB2312" panose="02010609030101010101" charset="-122"/>
                <a:ea typeface="仿宋_GB2312" panose="02010609030101010101" charset="-122"/>
              </a:rPr>
              <a:t>企业组织结构调查表”；如没有选填“2”，这张表填报结束。</a:t>
            </a:r>
            <a:endParaRPr sz="1200">
              <a:latin typeface="仿宋_GB2312" panose="02010609030101010101" charset="-122"/>
              <a:ea typeface="仿宋_GB2312" panose="02010609030101010101" charset="-122"/>
            </a:endParaRPr>
          </a:p>
        </p:txBody>
      </p:sp>
      <p:sp>
        <p:nvSpPr>
          <p:cNvPr id="12" name="矩形 11"/>
          <p:cNvSpPr/>
          <p:nvPr/>
        </p:nvSpPr>
        <p:spPr>
          <a:xfrm>
            <a:off x="5902325" y="820420"/>
            <a:ext cx="1173480" cy="16891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箭头连接符 12"/>
          <p:cNvCxnSpPr>
            <a:stCxn id="12" idx="1"/>
            <a:endCxn id="5" idx="3"/>
          </p:cNvCxnSpPr>
          <p:nvPr/>
        </p:nvCxnSpPr>
        <p:spPr>
          <a:xfrm flipH="1" flipV="1">
            <a:off x="5427980" y="574040"/>
            <a:ext cx="474345" cy="33083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902325" y="1060450"/>
            <a:ext cx="1759585" cy="16891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箭头连接符 14"/>
          <p:cNvCxnSpPr>
            <a:stCxn id="14" idx="1"/>
            <a:endCxn id="3" idx="3"/>
          </p:cNvCxnSpPr>
          <p:nvPr/>
        </p:nvCxnSpPr>
        <p:spPr>
          <a:xfrm flipH="1" flipV="1">
            <a:off x="5427980" y="1128395"/>
            <a:ext cx="474345" cy="165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902325" y="1968500"/>
            <a:ext cx="2751455" cy="1600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7" name="直接箭头连接符 16"/>
          <p:cNvCxnSpPr>
            <a:stCxn id="16" idx="1"/>
            <a:endCxn id="9" idx="3"/>
          </p:cNvCxnSpPr>
          <p:nvPr/>
        </p:nvCxnSpPr>
        <p:spPr>
          <a:xfrm flipH="1">
            <a:off x="5427980" y="2048510"/>
            <a:ext cx="474345" cy="54737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902325" y="5071745"/>
            <a:ext cx="4122420" cy="1600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箭头连接符 18"/>
          <p:cNvCxnSpPr>
            <a:stCxn id="18" idx="1"/>
            <a:endCxn id="10" idx="3"/>
          </p:cNvCxnSpPr>
          <p:nvPr/>
        </p:nvCxnSpPr>
        <p:spPr>
          <a:xfrm flipH="1">
            <a:off x="5427980" y="5151755"/>
            <a:ext cx="474345" cy="11239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902325" y="5586730"/>
            <a:ext cx="5942330" cy="1600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1" name="直接箭头连接符 20"/>
          <p:cNvCxnSpPr>
            <a:stCxn id="20" idx="1"/>
            <a:endCxn id="11" idx="3"/>
          </p:cNvCxnSpPr>
          <p:nvPr/>
        </p:nvCxnSpPr>
        <p:spPr>
          <a:xfrm flipH="1">
            <a:off x="5427980" y="5666740"/>
            <a:ext cx="474345" cy="2952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40055" y="4556760"/>
            <a:ext cx="4987925" cy="275590"/>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星级评定情况  </a:t>
            </a:r>
            <a:r>
              <a:rPr lang="zh-CN" altLang="en-US" sz="1200">
                <a:latin typeface="仿宋_GB2312" panose="02010609030101010101" charset="-122"/>
                <a:ea typeface="仿宋_GB2312" panose="02010609030101010101" charset="-122"/>
              </a:rPr>
              <a:t>限住宿业单位填报。没有星级等级的填写“9其他”。</a:t>
            </a:r>
            <a:endParaRPr lang="zh-CN" altLang="en-US" sz="1200">
              <a:latin typeface="仿宋_GB2312" panose="02010609030101010101" charset="-122"/>
              <a:ea typeface="仿宋_GB2312" panose="02010609030101010101" charset="-122"/>
            </a:endParaRPr>
          </a:p>
        </p:txBody>
      </p:sp>
      <p:sp>
        <p:nvSpPr>
          <p:cNvPr id="24" name="矩形 23"/>
          <p:cNvSpPr/>
          <p:nvPr/>
        </p:nvSpPr>
        <p:spPr>
          <a:xfrm>
            <a:off x="5902325" y="4614545"/>
            <a:ext cx="1363345" cy="1600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5" name="直接箭头连接符 24"/>
          <p:cNvCxnSpPr>
            <a:stCxn id="24" idx="1"/>
            <a:endCxn id="22" idx="3"/>
          </p:cNvCxnSpPr>
          <p:nvPr/>
        </p:nvCxnSpPr>
        <p:spPr>
          <a:xfrm flipH="1">
            <a:off x="5427980" y="4694555"/>
            <a:ext cx="47434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40055" y="3124835"/>
            <a:ext cx="4987925" cy="460375"/>
          </a:xfrm>
          <a:prstGeom prst="rect">
            <a:avLst/>
          </a:prstGeom>
          <a:solidFill>
            <a:schemeClr val="accent5">
              <a:lumMod val="40000"/>
              <a:lumOff val="60000"/>
            </a:schemeClr>
          </a:solidFill>
          <a:ln>
            <a:noFill/>
          </a:ln>
        </p:spPr>
        <p:txBody>
          <a:bodyPr wrap="square" rtlCol="0" anchor="t">
            <a:spAutoFit/>
          </a:bodyPr>
          <a:p>
            <a:r>
              <a:rPr lang="zh-CN" altLang="en-US" sz="1200" b="1">
                <a:latin typeface="仿宋_GB2312" panose="02010609030101010101" charset="-122"/>
                <a:ea typeface="仿宋_GB2312" panose="02010609030101010101" charset="-122"/>
              </a:rPr>
              <a:t>经营形式  </a:t>
            </a:r>
            <a:r>
              <a:rPr lang="zh-CN" altLang="en-US" sz="1200">
                <a:latin typeface="仿宋_GB2312" panose="02010609030101010101" charset="-122"/>
                <a:ea typeface="仿宋_GB2312" panose="02010609030101010101" charset="-122"/>
              </a:rPr>
              <a:t>批发和零售业、住宿和餐饮业单位需要填报。</a:t>
            </a:r>
            <a:endParaRPr lang="zh-CN" altLang="en-US" sz="1200">
              <a:latin typeface="仿宋_GB2312" panose="02010609030101010101" charset="-122"/>
              <a:ea typeface="仿宋_GB2312" panose="02010609030101010101" charset="-122"/>
            </a:endParaRPr>
          </a:p>
          <a:p>
            <a:r>
              <a:rPr lang="zh-CN" altLang="en-US" sz="1200">
                <a:latin typeface="仿宋_GB2312" panose="02010609030101010101" charset="-122"/>
                <a:ea typeface="仿宋_GB2312" panose="02010609030101010101" charset="-122"/>
              </a:rPr>
              <a:t>零售业单位还需要填写</a:t>
            </a:r>
            <a:r>
              <a:rPr lang="zh-CN" altLang="en-US" sz="1200" b="1">
                <a:latin typeface="仿宋_GB2312" panose="02010609030101010101" charset="-122"/>
                <a:ea typeface="仿宋_GB2312" panose="02010609030101010101" charset="-122"/>
              </a:rPr>
              <a:t>零售业态</a:t>
            </a:r>
            <a:r>
              <a:rPr lang="zh-CN" altLang="en-US" sz="1200">
                <a:latin typeface="仿宋_GB2312" panose="02010609030101010101" charset="-122"/>
                <a:ea typeface="仿宋_GB2312" panose="02010609030101010101" charset="-122"/>
              </a:rPr>
              <a:t>。</a:t>
            </a:r>
            <a:endParaRPr lang="zh-CN" altLang="en-US" sz="1200">
              <a:latin typeface="仿宋_GB2312" panose="02010609030101010101" charset="-122"/>
              <a:ea typeface="仿宋_GB2312" panose="02010609030101010101" charset="-122"/>
            </a:endParaRPr>
          </a:p>
        </p:txBody>
      </p:sp>
      <p:sp>
        <p:nvSpPr>
          <p:cNvPr id="26" name="矩形 25"/>
          <p:cNvSpPr/>
          <p:nvPr/>
        </p:nvSpPr>
        <p:spPr>
          <a:xfrm>
            <a:off x="5887720" y="2964815"/>
            <a:ext cx="5055235" cy="62039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8" name="直接箭头连接符 27"/>
          <p:cNvCxnSpPr>
            <a:stCxn id="26" idx="1"/>
            <a:endCxn id="23" idx="3"/>
          </p:cNvCxnSpPr>
          <p:nvPr/>
        </p:nvCxnSpPr>
        <p:spPr>
          <a:xfrm flipH="1">
            <a:off x="5427980" y="3275330"/>
            <a:ext cx="459740" cy="800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sp>
        <p:nvSpPr>
          <p:cNvPr id="2" name="文本框 1"/>
          <p:cNvSpPr txBox="1"/>
          <p:nvPr/>
        </p:nvSpPr>
        <p:spPr>
          <a:xfrm>
            <a:off x="1892300" y="2459990"/>
            <a:ext cx="8212455" cy="1938020"/>
          </a:xfrm>
          <a:prstGeom prst="rect">
            <a:avLst/>
          </a:prstGeom>
          <a:noFill/>
        </p:spPr>
        <p:txBody>
          <a:bodyPr wrap="square" rtlCol="0" anchor="t">
            <a:spAutoFit/>
            <a:scene3d>
              <a:camera prst="orthographicFront"/>
              <a:lightRig rig="threePt" dir="t"/>
            </a:scene3d>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cs typeface="+mn-cs"/>
              </a:rPr>
              <a:t>企业组织结构调查表</a:t>
            </a:r>
            <a:endParaRPr kumimoji="0" lang="en-US" altLang="zh-CN" sz="6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r>
              <a:rPr lang="en-US" altLang="zh-CN"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108</a:t>
            </a:r>
            <a:r>
              <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rPr>
              <a:t>）</a:t>
            </a:r>
            <a:endParaRPr lang="zh-CN" altLang="en-US" sz="6000" noProof="0" dirty="0">
              <a:solidFill>
                <a:schemeClr val="accent1"/>
              </a:solidFill>
              <a:effectLst>
                <a:outerShdw blurRad="38100" dist="25400" dir="5400000" algn="ctr" rotWithShape="0">
                  <a:srgbClr val="6E747A">
                    <a:alpha val="43000"/>
                  </a:srgbClr>
                </a:outerShdw>
              </a:effectLst>
              <a:uLnTx/>
              <a:uFillTx/>
              <a:latin typeface="Algerian" panose="04020705040A02060702" pitchFamily="82" charset="0"/>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889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3" name="内容占位符 2"/>
          <p:cNvPicPr>
            <a:picLocks noChangeAspect="1"/>
          </p:cNvPicPr>
          <p:nvPr/>
        </p:nvPicPr>
        <p:blipFill>
          <a:blip r:embed="rId2"/>
          <a:srcRect l="15784" t="27323" r="38796" b="10562"/>
          <a:stretch>
            <a:fillRect/>
          </a:stretch>
        </p:blipFill>
        <p:spPr>
          <a:xfrm>
            <a:off x="127635" y="939800"/>
            <a:ext cx="7158355" cy="5506085"/>
          </a:xfrm>
          <a:prstGeom prst="rect">
            <a:avLst/>
          </a:prstGeom>
          <a:noFill/>
          <a:ln w="9525">
            <a:noFill/>
          </a:ln>
        </p:spPr>
      </p:pic>
      <p:sp>
        <p:nvSpPr>
          <p:cNvPr id="2" name="文本框 1"/>
          <p:cNvSpPr txBox="1"/>
          <p:nvPr/>
        </p:nvSpPr>
        <p:spPr>
          <a:xfrm>
            <a:off x="6949440" y="1339215"/>
            <a:ext cx="5117465" cy="4707890"/>
          </a:xfrm>
          <a:prstGeom prst="rect">
            <a:avLst/>
          </a:prstGeom>
          <a:noFill/>
        </p:spPr>
        <p:txBody>
          <a:bodyPr wrap="square" rtlCol="0" anchor="t">
            <a:spAutoFit/>
          </a:bodyPr>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en-US" sz="2000" noProof="0" dirty="0">
                <a:ln>
                  <a:noFill/>
                </a:ln>
                <a:solidFill>
                  <a:srgbClr val="003300"/>
                </a:solidFill>
                <a:effectLst/>
                <a:uLnTx/>
                <a:uFillTx/>
                <a:latin typeface="仿宋_GB2312" panose="02010609030101010101" charset="-122"/>
                <a:ea typeface="仿宋_GB2312" panose="02010609030101010101" charset="-122"/>
                <a:sym typeface="+mn-ea"/>
              </a:rPr>
              <a:t>多产法人填报，</a:t>
            </a:r>
            <a:r>
              <a:rPr lang="zh-CN" altLang="en-US" sz="2000">
                <a:latin typeface="仿宋_GB2312" panose="02010609030101010101" charset="-122"/>
                <a:ea typeface="仿宋_GB2312" panose="02010609030101010101" charset="-122"/>
                <a:sym typeface="+mn-ea"/>
              </a:rPr>
              <a:t>本法人所属产业活动单位个数=法人本部+所有产业活动单位数。包括（京内+京外的所有产业活动单位，不含境外（港澳台））。</a:t>
            </a:r>
            <a:endParaRPr lang="zh-CN" altLang="en-US" sz="2000">
              <a:latin typeface="仿宋_GB2312" panose="02010609030101010101" charset="-122"/>
              <a:ea typeface="仿宋_GB2312" panose="02010609030101010101" charset="-122"/>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en-US" sz="2000">
                <a:latin typeface="仿宋_GB2312" panose="02010609030101010101" charset="-122"/>
                <a:ea typeface="仿宋_GB2312" panose="02010609030101010101" charset="-122"/>
              </a:rPr>
              <a:t>本部单位类别选1，分支机构单位类别选2</a:t>
            </a:r>
            <a:endParaRPr lang="zh-CN" altLang="en-US" sz="2000">
              <a:latin typeface="仿宋_GB2312" panose="02010609030101010101" charset="-122"/>
              <a:ea typeface="仿宋_GB2312" panose="02010609030101010101" charset="-122"/>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这张表中</a:t>
            </a:r>
            <a:r>
              <a:rPr lang="zh-CN" altLang="en-US" sz="2000" b="1" dirty="0">
                <a:solidFill>
                  <a:srgbClr val="FF0000"/>
                </a:solidFill>
                <a:latin typeface="仿宋_GB2312" panose="02010609030101010101" charset="-122"/>
                <a:ea typeface="仿宋_GB2312" panose="02010609030101010101" charset="-122"/>
                <a:cs typeface="华文新魏" panose="02010800040101010101" charset="-122"/>
                <a:sym typeface="FZHei-B01S"/>
              </a:rPr>
              <a:t>必须有本部，且只能有一个本部</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，填写在第一行，</a:t>
            </a:r>
            <a:r>
              <a:rPr lang="zh-CN" altLang="en-US" sz="2000" b="1" dirty="0">
                <a:solidFill>
                  <a:srgbClr val="000008"/>
                </a:solidFill>
                <a:latin typeface="仿宋_GB2312" panose="02010609030101010101" charset="-122"/>
                <a:ea typeface="仿宋_GB2312" panose="02010609030101010101" charset="-122"/>
                <a:cs typeface="华文新魏" panose="02010800040101010101" charset="-122"/>
                <a:sym typeface="FZHei-B01S"/>
              </a:rPr>
              <a:t>单位名称</a:t>
            </a:r>
            <a:r>
              <a:rPr lang="en-US" altLang="zh-CN" sz="2000" b="1" dirty="0">
                <a:solidFill>
                  <a:srgbClr val="000008"/>
                </a:solidFill>
                <a:latin typeface="仿宋_GB2312" panose="02010609030101010101" charset="-122"/>
                <a:ea typeface="仿宋_GB2312" panose="02010609030101010101" charset="-122"/>
                <a:cs typeface="华文新魏" panose="02010800040101010101" charset="-122"/>
                <a:sym typeface="FZHei-B01S"/>
              </a:rPr>
              <a:t>+“</a:t>
            </a:r>
            <a:r>
              <a:rPr lang="zh-CN" altLang="en-US" sz="2000" b="1" dirty="0">
                <a:solidFill>
                  <a:srgbClr val="000008"/>
                </a:solidFill>
                <a:latin typeface="仿宋_GB2312" panose="02010609030101010101" charset="-122"/>
                <a:ea typeface="仿宋_GB2312" panose="02010609030101010101" charset="-122"/>
                <a:cs typeface="华文新魏" panose="02010800040101010101" charset="-122"/>
                <a:sym typeface="FZHei-B01S"/>
              </a:rPr>
              <a:t>（本部）</a:t>
            </a:r>
            <a:r>
              <a:rPr lang="en-US"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，使用</a:t>
            </a:r>
            <a:r>
              <a:rPr lang="zh-CN"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中文括号。如</a:t>
            </a:r>
            <a:r>
              <a:rPr lang="en-US"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XXX</a:t>
            </a:r>
            <a:r>
              <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公司（本部）</a:t>
            </a:r>
            <a:endParaRPr lang="zh-CN"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填写了本表，说明本法人单位下属产活单位数量大于等于</a:t>
            </a:r>
            <a:r>
              <a:rPr lang="en-US" altLang="zh-CN" sz="2000" dirty="0">
                <a:solidFill>
                  <a:srgbClr val="000008"/>
                </a:solidFill>
                <a:latin typeface="仿宋_GB2312" panose="02010609030101010101" charset="-122"/>
                <a:ea typeface="仿宋_GB2312" panose="02010609030101010101" charset="-122"/>
                <a:cs typeface="华文新魏" panose="02010800040101010101" charset="-122"/>
                <a:sym typeface="FZHei-B01S"/>
              </a:rPr>
              <a:t>2</a:t>
            </a:r>
            <a:endParaRPr lang="zh-CN" altLang="en-US" sz="2000" dirty="0">
              <a:solidFill>
                <a:srgbClr val="000008"/>
              </a:solidFill>
              <a:latin typeface="仿宋_GB2312" panose="02010609030101010101" charset="-122"/>
              <a:ea typeface="仿宋_GB2312" panose="02010609030101010101" charset="-122"/>
              <a:cs typeface="华文新魏" panose="02010800040101010101" charset="-122"/>
              <a:sym typeface="FZHei-B01S"/>
            </a:endParaRPr>
          </a:p>
        </p:txBody>
      </p:sp>
      <p:sp>
        <p:nvSpPr>
          <p:cNvPr id="4" name="文本框 3"/>
          <p:cNvSpPr txBox="1"/>
          <p:nvPr/>
        </p:nvSpPr>
        <p:spPr>
          <a:xfrm>
            <a:off x="2180590" y="3371850"/>
            <a:ext cx="448310" cy="229870"/>
          </a:xfrm>
          <a:prstGeom prst="rect">
            <a:avLst/>
          </a:prstGeom>
          <a:noFill/>
        </p:spPr>
        <p:txBody>
          <a:bodyPr wrap="square" rtlCol="0">
            <a:spAutoFit/>
          </a:bodyPr>
          <a:p>
            <a:r>
              <a:rPr lang="en-US" altLang="zh-CN" sz="900" b="1">
                <a:solidFill>
                  <a:srgbClr val="FF0000"/>
                </a:solidFill>
              </a:rPr>
              <a:t>1</a:t>
            </a:r>
            <a:endParaRPr lang="en-US" altLang="zh-CN" sz="900" b="1">
              <a:solidFill>
                <a:srgbClr val="FF0000"/>
              </a:solidFill>
            </a:endParaRPr>
          </a:p>
        </p:txBody>
      </p:sp>
      <p:sp>
        <p:nvSpPr>
          <p:cNvPr id="5" name="文本框 4"/>
          <p:cNvSpPr txBox="1"/>
          <p:nvPr/>
        </p:nvSpPr>
        <p:spPr>
          <a:xfrm>
            <a:off x="2180590" y="3816350"/>
            <a:ext cx="448310" cy="229870"/>
          </a:xfrm>
          <a:prstGeom prst="rect">
            <a:avLst/>
          </a:prstGeom>
          <a:noFill/>
        </p:spPr>
        <p:txBody>
          <a:bodyPr wrap="square" rtlCol="0">
            <a:spAutoFit/>
          </a:bodyPr>
          <a:p>
            <a:r>
              <a:rPr lang="en-US" altLang="zh-CN" sz="900" b="1">
                <a:solidFill>
                  <a:srgbClr val="FF0000"/>
                </a:solidFill>
              </a:rPr>
              <a:t>2</a:t>
            </a:r>
            <a:endParaRPr lang="en-US" altLang="zh-CN" sz="900" b="1">
              <a:solidFill>
                <a:srgbClr val="FF0000"/>
              </a:solidFill>
            </a:endParaRPr>
          </a:p>
        </p:txBody>
      </p:sp>
      <p:sp>
        <p:nvSpPr>
          <p:cNvPr id="6" name="矩形 5"/>
          <p:cNvSpPr/>
          <p:nvPr/>
        </p:nvSpPr>
        <p:spPr>
          <a:xfrm>
            <a:off x="938530" y="3550285"/>
            <a:ext cx="663575" cy="109283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15340" y="2098675"/>
            <a:ext cx="2423160" cy="2794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标注 7"/>
          <p:cNvSpPr/>
          <p:nvPr/>
        </p:nvSpPr>
        <p:spPr>
          <a:xfrm>
            <a:off x="3430270" y="2074545"/>
            <a:ext cx="2733675" cy="327660"/>
          </a:xfrm>
          <a:prstGeom prst="wedgeRectCallout">
            <a:avLst>
              <a:gd name="adj1" fmla="val -60243"/>
              <a:gd name="adj2" fmla="val 73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latin typeface="仿宋_GB2312" panose="02010609030101010101" charset="-122"/>
                <a:ea typeface="仿宋_GB2312" panose="02010609030101010101" charset="-122"/>
              </a:rPr>
              <a:t>下面填了几行写几个</a:t>
            </a:r>
            <a:endParaRPr lang="zh-CN" altLang="en-US">
              <a:latin typeface="仿宋_GB2312" panose="02010609030101010101" charset="-122"/>
              <a:ea typeface="仿宋_GB2312" panose="02010609030101010101" charset="-122"/>
            </a:endParaRPr>
          </a:p>
        </p:txBody>
      </p:sp>
      <p:sp>
        <p:nvSpPr>
          <p:cNvPr id="9" name="左大括号 8"/>
          <p:cNvSpPr/>
          <p:nvPr/>
        </p:nvSpPr>
        <p:spPr>
          <a:xfrm>
            <a:off x="662305" y="3550285"/>
            <a:ext cx="276225" cy="1115695"/>
          </a:xfrm>
          <a:prstGeom prst="leftBrace">
            <a:avLst/>
          </a:prstGeom>
          <a:noFill/>
          <a:ln w="19050">
            <a:solidFill>
              <a:srgbClr val="FF0000"/>
            </a:solidFill>
          </a:ln>
          <a:extLst>
            <a:ext uri="{909E8E84-426E-40DD-AFC4-6F175D3DCCD1}">
              <a14:hiddenFill xmlns:a14="http://schemas.microsoft.com/office/drawing/2010/main">
                <a:solidFill>
                  <a:srgbClr val="FF0000"/>
                </a:solidFill>
              </a14:hiddenFill>
            </a:ext>
          </a:extLst>
        </p:spPr>
        <p:style>
          <a:lnRef idx="1">
            <a:schemeClr val="accent5"/>
          </a:lnRef>
          <a:fillRef idx="0">
            <a:schemeClr val="accent5"/>
          </a:fillRef>
          <a:effectRef idx="0">
            <a:schemeClr val="accent5"/>
          </a:effectRef>
          <a:fontRef idx="minor">
            <a:schemeClr val="tx1"/>
          </a:fontRef>
        </p:style>
        <p:txBody>
          <a:bodyPr rtlCol="0" anchor="ctr"/>
          <a:p>
            <a:pPr algn="ctr"/>
            <a:endParaRPr lang="zh-CN" altLang="en-US"/>
          </a:p>
        </p:txBody>
      </p:sp>
      <p:sp>
        <p:nvSpPr>
          <p:cNvPr id="10" name="文本框 9"/>
          <p:cNvSpPr txBox="1"/>
          <p:nvPr/>
        </p:nvSpPr>
        <p:spPr>
          <a:xfrm>
            <a:off x="184785" y="3943985"/>
            <a:ext cx="449580" cy="306705"/>
          </a:xfrm>
          <a:prstGeom prst="rect">
            <a:avLst/>
          </a:prstGeom>
          <a:noFill/>
        </p:spPr>
        <p:txBody>
          <a:bodyPr wrap="none" rtlCol="0">
            <a:spAutoFit/>
          </a:bodyPr>
          <a:p>
            <a:r>
              <a:rPr lang="en-US" altLang="zh-CN" sz="1400">
                <a:solidFill>
                  <a:srgbClr val="FF0000"/>
                </a:solidFill>
                <a:latin typeface="仿宋_GB2312" panose="02010609030101010101" charset="-122"/>
                <a:ea typeface="仿宋_GB2312" panose="02010609030101010101" charset="-122"/>
              </a:rPr>
              <a:t>N</a:t>
            </a:r>
            <a:r>
              <a:rPr lang="zh-CN" altLang="en-US" sz="1400">
                <a:solidFill>
                  <a:srgbClr val="FF0000"/>
                </a:solidFill>
                <a:latin typeface="仿宋_GB2312" panose="02010609030101010101" charset="-122"/>
                <a:ea typeface="仿宋_GB2312" panose="02010609030101010101" charset="-122"/>
              </a:rPr>
              <a:t>个</a:t>
            </a:r>
            <a:endParaRPr lang="zh-CN" altLang="en-US" sz="1400">
              <a:solidFill>
                <a:srgbClr val="FF0000"/>
              </a:solidFill>
              <a:latin typeface="仿宋_GB2312" panose="02010609030101010101" charset="-122"/>
              <a:ea typeface="仿宋_GB2312" panose="02010609030101010101" charset="-122"/>
            </a:endParaRPr>
          </a:p>
        </p:txBody>
      </p:sp>
      <p:sp>
        <p:nvSpPr>
          <p:cNvPr id="11" name="文本框 10"/>
          <p:cNvSpPr txBox="1"/>
          <p:nvPr/>
        </p:nvSpPr>
        <p:spPr>
          <a:xfrm>
            <a:off x="2418080" y="2098675"/>
            <a:ext cx="453390" cy="306705"/>
          </a:xfrm>
          <a:prstGeom prst="rect">
            <a:avLst/>
          </a:prstGeom>
          <a:noFill/>
        </p:spPr>
        <p:txBody>
          <a:bodyPr wrap="none" rtlCol="0">
            <a:spAutoFit/>
          </a:bodyPr>
          <a:p>
            <a:pPr algn="l"/>
            <a:r>
              <a:rPr lang="en-US" altLang="zh-CN" sz="1400" b="1">
                <a:solidFill>
                  <a:srgbClr val="FF0000"/>
                </a:solidFill>
                <a:latin typeface="仿宋_GB2312" panose="02010609030101010101" charset="-122"/>
                <a:ea typeface="仿宋_GB2312" panose="02010609030101010101" charset="-122"/>
                <a:sym typeface="+mn-ea"/>
              </a:rPr>
              <a:t>1+N</a:t>
            </a:r>
            <a:endParaRPr lang="zh-CN" altLang="en-US" sz="1400">
              <a:solidFill>
                <a:srgbClr val="FF0000"/>
              </a:solidFill>
              <a:latin typeface="仿宋_GB2312" panose="02010609030101010101" charset="-122"/>
              <a:ea typeface="仿宋_GB2312" panose="02010609030101010101" charset="-122"/>
            </a:endParaRPr>
          </a:p>
        </p:txBody>
      </p:sp>
      <p:sp>
        <p:nvSpPr>
          <p:cNvPr id="13" name="文本框 12"/>
          <p:cNvSpPr txBox="1"/>
          <p:nvPr/>
        </p:nvSpPr>
        <p:spPr>
          <a:xfrm>
            <a:off x="2366010" y="2378075"/>
            <a:ext cx="1071880" cy="306705"/>
          </a:xfrm>
          <a:prstGeom prst="rect">
            <a:avLst/>
          </a:prstGeom>
          <a:noFill/>
        </p:spPr>
        <p:txBody>
          <a:bodyPr wrap="none" rtlCol="0">
            <a:spAutoFit/>
          </a:bodyPr>
          <a:p>
            <a:r>
              <a:rPr lang="en-US" altLang="zh-CN" sz="1400">
                <a:solidFill>
                  <a:srgbClr val="FF0000"/>
                </a:solidFill>
                <a:latin typeface="仿宋_GB2312" panose="02010609030101010101" charset="-122"/>
                <a:ea typeface="仿宋_GB2312" panose="02010609030101010101" charset="-122"/>
              </a:rPr>
              <a:t>N</a:t>
            </a:r>
            <a:r>
              <a:rPr lang="zh-CN" altLang="en-US" sz="1400">
                <a:solidFill>
                  <a:srgbClr val="FF0000"/>
                </a:solidFill>
                <a:latin typeface="仿宋_GB2312" panose="02010609030101010101" charset="-122"/>
                <a:ea typeface="仿宋_GB2312" panose="02010609030101010101" charset="-122"/>
              </a:rPr>
              <a:t>大于等于</a:t>
            </a:r>
            <a:r>
              <a:rPr lang="en-US" altLang="zh-CN" sz="1400">
                <a:solidFill>
                  <a:srgbClr val="FF0000"/>
                </a:solidFill>
                <a:latin typeface="仿宋_GB2312" panose="02010609030101010101" charset="-122"/>
                <a:ea typeface="仿宋_GB2312" panose="02010609030101010101" charset="-122"/>
              </a:rPr>
              <a:t>1</a:t>
            </a:r>
            <a:endParaRPr lang="zh-CN" altLang="en-US" sz="1400">
              <a:solidFill>
                <a:srgbClr val="FF0000"/>
              </a:solidFill>
              <a:latin typeface="仿宋_GB2312" panose="02010609030101010101" charset="-122"/>
              <a:ea typeface="仿宋_GB2312" panose="02010609030101010101" charset="-122"/>
            </a:endParaRPr>
          </a:p>
        </p:txBody>
      </p:sp>
      <p:pic>
        <p:nvPicPr>
          <p:cNvPr id="12" name="图片 11"/>
          <p:cNvPicPr>
            <a:picLocks noChangeAspect="1"/>
          </p:cNvPicPr>
          <p:nvPr/>
        </p:nvPicPr>
        <p:blipFill>
          <a:blip r:embed="rId3"/>
          <a:stretch>
            <a:fillRect/>
          </a:stretch>
        </p:blipFill>
        <p:spPr>
          <a:xfrm>
            <a:off x="2544445" y="287655"/>
            <a:ext cx="8528050" cy="516890"/>
          </a:xfrm>
          <a:prstGeom prst="rect">
            <a:avLst/>
          </a:prstGeom>
        </p:spPr>
      </p:pic>
      <p:sp>
        <p:nvSpPr>
          <p:cNvPr id="14" name="圆角矩形 13"/>
          <p:cNvSpPr/>
          <p:nvPr/>
        </p:nvSpPr>
        <p:spPr>
          <a:xfrm>
            <a:off x="3205480" y="525780"/>
            <a:ext cx="534670" cy="39624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下箭头 14"/>
          <p:cNvSpPr/>
          <p:nvPr/>
        </p:nvSpPr>
        <p:spPr>
          <a:xfrm>
            <a:off x="3041015" y="922020"/>
            <a:ext cx="862965" cy="887095"/>
          </a:xfrm>
          <a:prstGeom prst="downArrow">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2"/>
            </p:custDataLst>
          </p:nvPr>
        </p:nvSpPr>
        <p:spPr>
          <a:xfrm>
            <a:off x="5036185" y="2600325"/>
            <a:ext cx="2442845" cy="706755"/>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普查工调度和</a:t>
            </a:r>
            <a:endParaRPr lang="zh-CN" altLang="en-US"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普查人员管理系统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20420" y="121920"/>
            <a:ext cx="3632506" cy="460375"/>
          </a:xfrm>
          <a:prstGeom prst="rect">
            <a:avLst/>
          </a:prstGeom>
          <a:noFill/>
        </p:spPr>
        <p:txBody>
          <a:bodyPr wrap="square" rtlCol="0" anchor="t">
            <a:spAutoFit/>
          </a:bodyPr>
          <a:lstStyle/>
          <a:p>
            <a:pPr algn="l"/>
            <a:r>
              <a:rPr lang="zh-CN" altLang="en-US" sz="2400" dirty="0">
                <a:solidFill>
                  <a:schemeClr val="accent5"/>
                </a:solidFill>
                <a:latin typeface="方正小标宋简体" panose="03000509000000000000" charset="-122"/>
                <a:ea typeface="方正小标宋简体" panose="03000509000000000000" charset="-122"/>
                <a:sym typeface="+mn-ea"/>
              </a:rPr>
              <a:t>产业活动单位情况</a:t>
            </a:r>
            <a:endParaRPr lang="zh-CN" sz="2400" dirty="0">
              <a:solidFill>
                <a:schemeClr val="accent5"/>
              </a:solidFill>
              <a:latin typeface="方正小标宋简体" panose="03000509000000000000" charset="-122"/>
              <a:ea typeface="方正小标宋简体" panose="03000509000000000000" charset="-122"/>
              <a:sym typeface="+mn-ea"/>
            </a:endParaRPr>
          </a:p>
        </p:txBody>
      </p:sp>
      <p:sp>
        <p:nvSpPr>
          <p:cNvPr id="5" name="文本框 4"/>
          <p:cNvSpPr txBox="1"/>
          <p:nvPr/>
        </p:nvSpPr>
        <p:spPr>
          <a:xfrm>
            <a:off x="1294228" y="1400663"/>
            <a:ext cx="9227185" cy="3525520"/>
          </a:xfrm>
          <a:prstGeom prst="rect">
            <a:avLst/>
          </a:prstGeom>
          <a:noFill/>
        </p:spPr>
        <p:txBody>
          <a:bodyPr wrap="square" rtlCol="0">
            <a:spAutoFit/>
          </a:bodyPr>
          <a:lstStyle/>
          <a:p>
            <a:pPr algn="l" eaLnBrk="1" latinLnBrk="0" hangingPunct="1">
              <a:lnSpc>
                <a:spcPts val="2780"/>
              </a:lnSpc>
              <a:spcBef>
                <a:spcPts val="300"/>
              </a:spcBef>
              <a:spcAft>
                <a:spcPts val="1200"/>
              </a:spcAft>
            </a:pPr>
            <a:r>
              <a:rPr lang="zh-CN" altLang="en-US" sz="2800" b="1" dirty="0">
                <a:solidFill>
                  <a:srgbClr val="FF0000"/>
                </a:solidFill>
                <a:latin typeface="仿宋" panose="02010609060101010101" charset="-122"/>
                <a:ea typeface="仿宋" panose="02010609060101010101" charset="-122"/>
                <a:cs typeface="仿宋" panose="02010609060101010101" charset="-122"/>
              </a:rPr>
              <a:t>注意：</a:t>
            </a:r>
            <a:endParaRPr lang="en-US" altLang="zh-CN" sz="1400" dirty="0">
              <a:solidFill>
                <a:schemeClr val="tx1"/>
              </a:solidFill>
              <a:latin typeface="仿宋" panose="02010609060101010101" charset="-122"/>
              <a:ea typeface="仿宋" panose="02010609060101010101" charset="-122"/>
              <a:cs typeface="仿宋" panose="02010609060101010101" charset="-122"/>
            </a:endParaRPr>
          </a:p>
          <a:p>
            <a:pPr algn="l" eaLnBrk="1" latinLnBrk="0" hangingPunct="1">
              <a:lnSpc>
                <a:spcPct val="150000"/>
              </a:lnSpc>
              <a:spcBef>
                <a:spcPts val="0"/>
              </a:spcBef>
              <a:spcAft>
                <a:spcPts val="600"/>
              </a:spcAft>
            </a:pPr>
            <a:r>
              <a:rPr lang="en-US" altLang="zh-CN" sz="2400" dirty="0">
                <a:solidFill>
                  <a:schemeClr val="tx1"/>
                </a:solidFill>
                <a:latin typeface="仿宋" panose="02010609060101010101" charset="-122"/>
                <a:ea typeface="仿宋" panose="02010609060101010101" charset="-122"/>
                <a:cs typeface="仿宋" panose="02010609060101010101" charset="-122"/>
              </a:rPr>
              <a:t> </a:t>
            </a:r>
            <a:r>
              <a:rPr lang="en-US" altLang="zh-CN" sz="2400" dirty="0">
                <a:solidFill>
                  <a:schemeClr val="tx1"/>
                </a:solidFill>
                <a:latin typeface="仿宋_GB2312" panose="02010609030101010101" charset="-122"/>
                <a:ea typeface="仿宋_GB2312" panose="02010609030101010101" charset="-122"/>
                <a:cs typeface="仿宋_GB2312" panose="02010609030101010101" charset="-122"/>
              </a:rPr>
              <a:t> </a:t>
            </a:r>
            <a:r>
              <a:rPr lang="en-US" altLang="zh-CN" sz="2400" dirty="0" smtClean="0">
                <a:solidFill>
                  <a:schemeClr val="tx1"/>
                </a:solidFill>
                <a:latin typeface="仿宋_GB2312" panose="02010609030101010101" charset="-122"/>
                <a:ea typeface="仿宋_GB2312" panose="02010609030101010101" charset="-122"/>
                <a:cs typeface="仿宋_GB2312" panose="02010609030101010101" charset="-122"/>
                <a:sym typeface="+mn-ea"/>
              </a:rPr>
              <a:t>1.</a:t>
            </a:r>
            <a:r>
              <a:rPr lang="zh-CN" altLang="en-US" sz="2400" dirty="0">
                <a:solidFill>
                  <a:schemeClr val="tx1"/>
                </a:solidFill>
                <a:latin typeface="仿宋_GB2312" panose="02010609030101010101" charset="-122"/>
                <a:ea typeface="仿宋_GB2312" panose="02010609030101010101" charset="-122"/>
                <a:cs typeface="楷体" panose="02010609060101010101" pitchFamily="49" charset="-122"/>
                <a:sym typeface="+mn-ea"/>
              </a:rPr>
              <a:t>本部的代码和单位详细名称有证照的，按证照填；无证照的，统一社会信用代码由统计机构赋临时代码、单位详细名称用法人单位详细名称（本部）；</a:t>
            </a:r>
            <a:endParaRPr lang="zh-CN" altLang="en-US" sz="2400" dirty="0">
              <a:solidFill>
                <a:schemeClr val="tx1"/>
              </a:solidFill>
              <a:latin typeface="仿宋_GB2312" panose="02010609030101010101" charset="-122"/>
              <a:ea typeface="仿宋_GB2312" panose="02010609030101010101" charset="-122"/>
              <a:cs typeface="楷体" panose="02010609060101010101" pitchFamily="49" charset="-122"/>
              <a:sym typeface="+mn-ea"/>
            </a:endParaRPr>
          </a:p>
          <a:p>
            <a:pPr algn="l" eaLnBrk="1" latinLnBrk="0" hangingPunct="1">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2.</a:t>
            </a:r>
            <a:r>
              <a:rPr lang="zh-CN" altLang="en-US" sz="2400" dirty="0">
                <a:latin typeface="仿宋_GB2312" panose="02010609030101010101" charset="-122"/>
                <a:ea typeface="仿宋_GB2312" panose="02010609030101010101" charset="-122"/>
                <a:cs typeface="楷体" panose="02010609060101010101" pitchFamily="49" charset="-122"/>
                <a:sym typeface="+mn-ea"/>
              </a:rPr>
              <a:t>下属产业活动单位代码、名称不能与法人单位的重复；</a:t>
            </a:r>
            <a:endParaRPr lang="zh-CN" altLang="en-US" sz="2400" dirty="0">
              <a:latin typeface="仿宋_GB2312" panose="02010609030101010101" charset="-122"/>
              <a:ea typeface="仿宋_GB2312" panose="02010609030101010101" charset="-122"/>
              <a:cs typeface="楷体" panose="02010609060101010101" pitchFamily="49" charset="-122"/>
              <a:sym typeface="+mn-ea"/>
            </a:endParaRPr>
          </a:p>
          <a:p>
            <a:pPr algn="l" eaLnBrk="1" latinLnBrk="0" hangingPunct="1">
              <a:lnSpc>
                <a:spcPct val="150000"/>
              </a:lnSpc>
              <a:spcBef>
                <a:spcPts val="0"/>
              </a:spcBef>
              <a:spcAft>
                <a:spcPts val="600"/>
              </a:spcAft>
            </a:pPr>
            <a:r>
              <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rPr>
              <a:t>  3.</a:t>
            </a:r>
            <a:r>
              <a:rPr lang="zh-CN" altLang="en-US" sz="2400" dirty="0">
                <a:latin typeface="仿宋_GB2312" panose="02010609030101010101" charset="-122"/>
                <a:ea typeface="仿宋_GB2312" panose="02010609030101010101" charset="-122"/>
                <a:cs typeface="楷体" panose="02010609060101010101" pitchFamily="49" charset="-122"/>
                <a:sym typeface="+mn-ea"/>
              </a:rPr>
              <a:t>包括一产产业活动单位</a:t>
            </a:r>
            <a:r>
              <a:rPr lang="zh-CN" altLang="en-US" sz="2400" dirty="0" smtClean="0">
                <a:latin typeface="仿宋_GB2312" panose="02010609030101010101" charset="-122"/>
                <a:ea typeface="仿宋_GB2312" panose="02010609030101010101" charset="-122"/>
                <a:cs typeface="楷体" panose="02010609060101010101" pitchFamily="49" charset="-122"/>
                <a:sym typeface="+mn-ea"/>
              </a:rPr>
              <a:t>。</a:t>
            </a:r>
            <a:endParaRPr lang="en-US" altLang="zh-CN" sz="2400" dirty="0" smtClean="0">
              <a:solidFill>
                <a:schemeClr val="tx1"/>
              </a:solidFill>
              <a:latin typeface="仿宋_GB2312" panose="02010609030101010101" charset="-122"/>
              <a:ea typeface="仿宋_GB2312" panose="02010609030101010101" charset="-122"/>
              <a:cs typeface="楷体" panose="02010609060101010101" pitchFamily="49" charset="-122"/>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889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1816100"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主要指标</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3" name="内容占位符 2"/>
          <p:cNvPicPr>
            <a:picLocks noChangeAspect="1"/>
          </p:cNvPicPr>
          <p:nvPr/>
        </p:nvPicPr>
        <p:blipFill>
          <a:blip r:embed="rId2"/>
          <a:srcRect l="15784" t="27323" r="38796" b="10562"/>
          <a:stretch>
            <a:fillRect/>
          </a:stretch>
        </p:blipFill>
        <p:spPr>
          <a:xfrm>
            <a:off x="127635" y="939800"/>
            <a:ext cx="7158355" cy="5506085"/>
          </a:xfrm>
          <a:prstGeom prst="rect">
            <a:avLst/>
          </a:prstGeom>
          <a:noFill/>
          <a:ln w="9525">
            <a:noFill/>
          </a:ln>
        </p:spPr>
      </p:pic>
      <p:sp>
        <p:nvSpPr>
          <p:cNvPr id="2" name="文本框 1"/>
          <p:cNvSpPr txBox="1"/>
          <p:nvPr/>
        </p:nvSpPr>
        <p:spPr>
          <a:xfrm>
            <a:off x="7130415" y="997585"/>
            <a:ext cx="4755515" cy="5169535"/>
          </a:xfrm>
          <a:prstGeom prst="rect">
            <a:avLst/>
          </a:prstGeom>
          <a:noFill/>
        </p:spPr>
        <p:txBody>
          <a:bodyPr wrap="square" rtlCol="0" anchor="t">
            <a:spAutoFit/>
          </a:bodyPr>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en-US" sz="2000">
                <a:latin typeface="仿宋_GB2312" panose="02010609030101010101" charset="-122"/>
                <a:ea typeface="仿宋_GB2312" panose="02010609030101010101" charset="-122"/>
                <a:sym typeface="+mn-ea"/>
              </a:rPr>
              <a:t>法人单位应将下属各级产业活动单位均作为自己的产业活动单位，</a:t>
            </a:r>
            <a:endParaRPr lang="zh-CN" altLang="en-US" sz="2000">
              <a:latin typeface="仿宋_GB2312" panose="02010609030101010101" charset="-122"/>
              <a:ea typeface="仿宋_GB2312" panose="02010609030101010101" charset="-122"/>
              <a:sym typeface="+mn-ea"/>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en-US" sz="2000">
                <a:latin typeface="仿宋_GB2312" panose="02010609030101010101" charset="-122"/>
                <a:ea typeface="仿宋_GB2312" panose="02010609030101010101" charset="-122"/>
                <a:sym typeface="+mn-ea"/>
              </a:rPr>
              <a:t>例如：法人单位 A 有下属产业活动单位 B，产业活动单位 B 下又有符合产业活动单位条件的单位 C，产业活动单位 C 下又有符合产业活动单位条件的单位 D,则法人单位 A 在填写下属产业活动单位列表时，应将单位 B、C、D 都作为自己下属的产业活动单位填报，</a:t>
            </a:r>
            <a:r>
              <a:rPr lang="zh-CN" altLang="en-US" sz="2000" b="1">
                <a:latin typeface="仿宋_GB2312" panose="02010609030101010101" charset="-122"/>
                <a:ea typeface="仿宋_GB2312" panose="02010609030101010101" charset="-122"/>
                <a:sym typeface="+mn-ea"/>
              </a:rPr>
              <a:t>单位 B、C、D都应将法人单位A作为自己的归属法人单位。</a:t>
            </a:r>
            <a:endParaRPr lang="zh-CN" altLang="en-US" sz="2000" b="1">
              <a:latin typeface="仿宋_GB2312" panose="02010609030101010101" charset="-122"/>
              <a:ea typeface="仿宋_GB2312" panose="02010609030101010101" charset="-122"/>
              <a:sym typeface="+mn-ea"/>
            </a:endParaRPr>
          </a:p>
        </p:txBody>
      </p:sp>
      <p:sp>
        <p:nvSpPr>
          <p:cNvPr id="4" name="文本框 3"/>
          <p:cNvSpPr txBox="1"/>
          <p:nvPr/>
        </p:nvSpPr>
        <p:spPr>
          <a:xfrm>
            <a:off x="2180590" y="3371850"/>
            <a:ext cx="448310" cy="229870"/>
          </a:xfrm>
          <a:prstGeom prst="rect">
            <a:avLst/>
          </a:prstGeom>
          <a:noFill/>
        </p:spPr>
        <p:txBody>
          <a:bodyPr wrap="square" rtlCol="0">
            <a:spAutoFit/>
          </a:bodyPr>
          <a:p>
            <a:r>
              <a:rPr lang="en-US" altLang="zh-CN" sz="900" b="1">
                <a:solidFill>
                  <a:srgbClr val="FF0000"/>
                </a:solidFill>
              </a:rPr>
              <a:t>1</a:t>
            </a:r>
            <a:endParaRPr lang="en-US" altLang="zh-CN" sz="900" b="1">
              <a:solidFill>
                <a:srgbClr val="FF0000"/>
              </a:solidFill>
            </a:endParaRPr>
          </a:p>
        </p:txBody>
      </p:sp>
      <p:sp>
        <p:nvSpPr>
          <p:cNvPr id="5" name="文本框 4"/>
          <p:cNvSpPr txBox="1"/>
          <p:nvPr/>
        </p:nvSpPr>
        <p:spPr>
          <a:xfrm>
            <a:off x="2180590" y="3816350"/>
            <a:ext cx="448310" cy="229870"/>
          </a:xfrm>
          <a:prstGeom prst="rect">
            <a:avLst/>
          </a:prstGeom>
          <a:noFill/>
        </p:spPr>
        <p:txBody>
          <a:bodyPr wrap="square" rtlCol="0">
            <a:spAutoFit/>
          </a:bodyPr>
          <a:p>
            <a:r>
              <a:rPr lang="en-US" altLang="zh-CN" sz="900" b="1">
                <a:solidFill>
                  <a:srgbClr val="FF0000"/>
                </a:solidFill>
              </a:rPr>
              <a:t>2</a:t>
            </a:r>
            <a:endParaRPr lang="en-US" altLang="zh-CN" sz="900" b="1">
              <a:solidFill>
                <a:srgbClr val="FF0000"/>
              </a:solidFill>
            </a:endParaRPr>
          </a:p>
        </p:txBody>
      </p:sp>
      <p:sp>
        <p:nvSpPr>
          <p:cNvPr id="6" name="矩形 5"/>
          <p:cNvSpPr/>
          <p:nvPr/>
        </p:nvSpPr>
        <p:spPr>
          <a:xfrm>
            <a:off x="938530" y="3550285"/>
            <a:ext cx="663575" cy="109283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15340" y="2098675"/>
            <a:ext cx="2423160" cy="2794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标注 7"/>
          <p:cNvSpPr/>
          <p:nvPr/>
        </p:nvSpPr>
        <p:spPr>
          <a:xfrm>
            <a:off x="3430270" y="2074545"/>
            <a:ext cx="2733675" cy="327660"/>
          </a:xfrm>
          <a:prstGeom prst="wedgeRectCallout">
            <a:avLst>
              <a:gd name="adj1" fmla="val -62469"/>
              <a:gd name="adj2" fmla="val 441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latin typeface="仿宋_GB2312" panose="02010609030101010101" charset="-122"/>
                <a:ea typeface="仿宋_GB2312" panose="02010609030101010101" charset="-122"/>
              </a:rPr>
              <a:t>下面填了几行写几个</a:t>
            </a:r>
            <a:endParaRPr lang="zh-CN" altLang="en-US">
              <a:latin typeface="仿宋_GB2312" panose="02010609030101010101" charset="-122"/>
              <a:ea typeface="仿宋_GB2312" panose="02010609030101010101" charset="-122"/>
            </a:endParaRPr>
          </a:p>
        </p:txBody>
      </p:sp>
      <p:sp>
        <p:nvSpPr>
          <p:cNvPr id="9" name="左大括号 8"/>
          <p:cNvSpPr/>
          <p:nvPr/>
        </p:nvSpPr>
        <p:spPr>
          <a:xfrm>
            <a:off x="662305" y="3550285"/>
            <a:ext cx="276225" cy="1115695"/>
          </a:xfrm>
          <a:prstGeom prst="leftBrace">
            <a:avLst/>
          </a:prstGeom>
          <a:noFill/>
          <a:ln w="19050">
            <a:solidFill>
              <a:srgbClr val="FF0000"/>
            </a:solidFill>
          </a:ln>
          <a:extLst>
            <a:ext uri="{909E8E84-426E-40DD-AFC4-6F175D3DCCD1}">
              <a14:hiddenFill xmlns:a14="http://schemas.microsoft.com/office/drawing/2010/main">
                <a:solidFill>
                  <a:srgbClr val="FF0000"/>
                </a:solidFill>
              </a14:hiddenFill>
            </a:ext>
          </a:extLst>
        </p:spPr>
        <p:style>
          <a:lnRef idx="1">
            <a:schemeClr val="accent5"/>
          </a:lnRef>
          <a:fillRef idx="0">
            <a:schemeClr val="accent5"/>
          </a:fillRef>
          <a:effectRef idx="0">
            <a:schemeClr val="accent5"/>
          </a:effectRef>
          <a:fontRef idx="minor">
            <a:schemeClr val="tx1"/>
          </a:fontRef>
        </p:style>
        <p:txBody>
          <a:bodyPr rtlCol="0" anchor="ctr"/>
          <a:p>
            <a:pPr algn="ctr"/>
            <a:endParaRPr lang="zh-CN" altLang="en-US"/>
          </a:p>
        </p:txBody>
      </p:sp>
      <p:sp>
        <p:nvSpPr>
          <p:cNvPr id="10" name="文本框 9"/>
          <p:cNvSpPr txBox="1"/>
          <p:nvPr/>
        </p:nvSpPr>
        <p:spPr>
          <a:xfrm>
            <a:off x="184785" y="3943985"/>
            <a:ext cx="449580" cy="306705"/>
          </a:xfrm>
          <a:prstGeom prst="rect">
            <a:avLst/>
          </a:prstGeom>
          <a:noFill/>
        </p:spPr>
        <p:txBody>
          <a:bodyPr wrap="none" rtlCol="0">
            <a:spAutoFit/>
          </a:bodyPr>
          <a:p>
            <a:r>
              <a:rPr lang="en-US" altLang="zh-CN" sz="1400">
                <a:solidFill>
                  <a:srgbClr val="FF0000"/>
                </a:solidFill>
                <a:latin typeface="仿宋_GB2312" panose="02010609030101010101" charset="-122"/>
                <a:ea typeface="仿宋_GB2312" panose="02010609030101010101" charset="-122"/>
              </a:rPr>
              <a:t>N</a:t>
            </a:r>
            <a:r>
              <a:rPr lang="zh-CN" altLang="en-US" sz="1400">
                <a:solidFill>
                  <a:srgbClr val="FF0000"/>
                </a:solidFill>
                <a:latin typeface="仿宋_GB2312" panose="02010609030101010101" charset="-122"/>
                <a:ea typeface="仿宋_GB2312" panose="02010609030101010101" charset="-122"/>
              </a:rPr>
              <a:t>个</a:t>
            </a:r>
            <a:endParaRPr lang="zh-CN" altLang="en-US" sz="1400">
              <a:solidFill>
                <a:srgbClr val="FF0000"/>
              </a:solidFill>
              <a:latin typeface="仿宋_GB2312" panose="02010609030101010101" charset="-122"/>
              <a:ea typeface="仿宋_GB2312" panose="02010609030101010101" charset="-122"/>
            </a:endParaRPr>
          </a:p>
        </p:txBody>
      </p:sp>
      <p:sp>
        <p:nvSpPr>
          <p:cNvPr id="11" name="文本框 10"/>
          <p:cNvSpPr txBox="1"/>
          <p:nvPr/>
        </p:nvSpPr>
        <p:spPr>
          <a:xfrm>
            <a:off x="2418080" y="2098675"/>
            <a:ext cx="453390" cy="306705"/>
          </a:xfrm>
          <a:prstGeom prst="rect">
            <a:avLst/>
          </a:prstGeom>
          <a:noFill/>
        </p:spPr>
        <p:txBody>
          <a:bodyPr wrap="none" rtlCol="0">
            <a:spAutoFit/>
          </a:bodyPr>
          <a:p>
            <a:r>
              <a:rPr lang="en-US" altLang="zh-CN" sz="1400" b="1">
                <a:solidFill>
                  <a:srgbClr val="FF0000"/>
                </a:solidFill>
                <a:latin typeface="仿宋_GB2312" panose="02010609030101010101" charset="-122"/>
                <a:ea typeface="仿宋_GB2312" panose="02010609030101010101" charset="-122"/>
              </a:rPr>
              <a:t>1+N</a:t>
            </a:r>
            <a:endParaRPr lang="zh-CN" altLang="en-US" sz="1400">
              <a:solidFill>
                <a:srgbClr val="FF0000"/>
              </a:solidFill>
              <a:latin typeface="仿宋_GB2312" panose="02010609030101010101" charset="-122"/>
              <a:ea typeface="仿宋_GB2312" panose="02010609030101010101" charset="-122"/>
            </a:endParaRPr>
          </a:p>
        </p:txBody>
      </p:sp>
      <p:sp>
        <p:nvSpPr>
          <p:cNvPr id="13" name="文本框 12"/>
          <p:cNvSpPr txBox="1"/>
          <p:nvPr/>
        </p:nvSpPr>
        <p:spPr>
          <a:xfrm>
            <a:off x="2366010" y="2378075"/>
            <a:ext cx="1071880" cy="306705"/>
          </a:xfrm>
          <a:prstGeom prst="rect">
            <a:avLst/>
          </a:prstGeom>
          <a:noFill/>
        </p:spPr>
        <p:txBody>
          <a:bodyPr wrap="none" rtlCol="0">
            <a:spAutoFit/>
          </a:bodyPr>
          <a:p>
            <a:r>
              <a:rPr lang="en-US" altLang="zh-CN" sz="1400">
                <a:solidFill>
                  <a:srgbClr val="FF0000"/>
                </a:solidFill>
                <a:latin typeface="仿宋_GB2312" panose="02010609030101010101" charset="-122"/>
                <a:ea typeface="仿宋_GB2312" panose="02010609030101010101" charset="-122"/>
              </a:rPr>
              <a:t>N</a:t>
            </a:r>
            <a:r>
              <a:rPr lang="zh-CN" altLang="en-US" sz="1400">
                <a:solidFill>
                  <a:srgbClr val="FF0000"/>
                </a:solidFill>
                <a:latin typeface="仿宋_GB2312" panose="02010609030101010101" charset="-122"/>
                <a:ea typeface="仿宋_GB2312" panose="02010609030101010101" charset="-122"/>
              </a:rPr>
              <a:t>大于等于</a:t>
            </a:r>
            <a:r>
              <a:rPr lang="en-US" altLang="zh-CN" sz="1400">
                <a:solidFill>
                  <a:srgbClr val="FF0000"/>
                </a:solidFill>
                <a:latin typeface="仿宋_GB2312" panose="02010609030101010101" charset="-122"/>
                <a:ea typeface="仿宋_GB2312" panose="02010609030101010101" charset="-122"/>
              </a:rPr>
              <a:t>1</a:t>
            </a:r>
            <a:endParaRPr lang="zh-CN" altLang="en-US" sz="1400">
              <a:solidFill>
                <a:srgbClr val="FF0000"/>
              </a:solidFill>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6"/>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63783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26206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46050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文本框 1"/>
          <p:cNvSpPr txBox="1"/>
          <p:nvPr/>
        </p:nvSpPr>
        <p:spPr>
          <a:xfrm>
            <a:off x="2474595" y="2216150"/>
            <a:ext cx="8552180" cy="1938020"/>
          </a:xfrm>
          <a:prstGeom prst="rect">
            <a:avLst/>
          </a:prstGeom>
          <a:noFill/>
        </p:spPr>
        <p:txBody>
          <a:bodyPr wrap="square" rtlCol="0" anchor="t">
            <a:spAutoFit/>
          </a:bodyPr>
          <a:p>
            <a:pPr algn="ctr"/>
            <a:r>
              <a:rPr lang="zh-CN" altLang="en-US" sz="4000" b="1">
                <a:solidFill>
                  <a:srgbClr val="336699"/>
                </a:solidFill>
                <a:latin typeface="仿宋_GB2312" panose="02010609030101010101" charset="-122"/>
                <a:ea typeface="仿宋_GB2312" panose="02010609030101010101" charset="-122"/>
                <a:sym typeface="+mn-ea"/>
              </a:rPr>
              <a:t>谢谢！</a:t>
            </a:r>
            <a:endParaRPr lang="zh-CN" altLang="en-US" sz="4000" b="1">
              <a:solidFill>
                <a:srgbClr val="336699"/>
              </a:solidFill>
              <a:latin typeface="仿宋_GB2312" panose="02010609030101010101" charset="-122"/>
              <a:ea typeface="仿宋_GB2312" panose="02010609030101010101" charset="-122"/>
              <a:sym typeface="+mn-ea"/>
            </a:endParaRPr>
          </a:p>
          <a:p>
            <a:pPr algn="ctr"/>
            <a:endParaRPr lang="zh-CN" altLang="en-US" sz="4000" b="1">
              <a:solidFill>
                <a:srgbClr val="336699"/>
              </a:solidFill>
              <a:latin typeface="仿宋_GB2312" panose="02010609030101010101" charset="-122"/>
              <a:ea typeface="仿宋_GB2312" panose="02010609030101010101" charset="-122"/>
              <a:sym typeface="+mn-ea"/>
            </a:endParaRPr>
          </a:p>
          <a:p>
            <a:r>
              <a:rPr lang="zh-CN" altLang="en-US" sz="4000" b="1">
                <a:solidFill>
                  <a:srgbClr val="336699"/>
                </a:solidFill>
                <a:latin typeface="仿宋_GB2312" panose="02010609030101010101" charset="-122"/>
                <a:ea typeface="仿宋_GB2312" panose="02010609030101010101" charset="-122"/>
                <a:sym typeface="+mn-ea"/>
              </a:rPr>
              <a:t>提高数据质量是我们共同的愿望！</a:t>
            </a:r>
            <a:endParaRPr lang="zh-CN" altLang="en-US" sz="4000" b="1">
              <a:solidFill>
                <a:srgbClr val="336699"/>
              </a:solidFill>
              <a:latin typeface="仿宋_GB2312" panose="02010609030101010101" charset="-122"/>
              <a:ea typeface="仿宋_GB2312" panose="0201060903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 name="文本框 1"/>
          <p:cNvSpPr txBox="1"/>
          <p:nvPr/>
        </p:nvSpPr>
        <p:spPr>
          <a:xfrm>
            <a:off x="1539875" y="1629410"/>
            <a:ext cx="259080" cy="368300"/>
          </a:xfrm>
          <a:prstGeom prst="rect">
            <a:avLst/>
          </a:prstGeom>
          <a:noFill/>
        </p:spPr>
        <p:txBody>
          <a:bodyPr wrap="square" rtlCol="0">
            <a:spAutoFit/>
          </a:bodyPr>
          <a:p>
            <a:r>
              <a:rPr lang="en-US" altLang="zh-CN">
                <a:solidFill>
                  <a:srgbClr val="FF0000"/>
                </a:solidFill>
              </a:rPr>
              <a:t>1</a:t>
            </a:r>
            <a:endParaRPr lang="en-US" altLang="zh-CN">
              <a:solidFill>
                <a:srgbClr val="FF0000"/>
              </a:solidFill>
            </a:endParaRPr>
          </a:p>
        </p:txBody>
      </p:sp>
      <p:grpSp>
        <p:nvGrpSpPr>
          <p:cNvPr id="50" name="组合 49"/>
          <p:cNvGrpSpPr/>
          <p:nvPr/>
        </p:nvGrpSpPr>
        <p:grpSpPr>
          <a:xfrm rot="0">
            <a:off x="374015" y="175260"/>
            <a:ext cx="4922520" cy="6331585"/>
            <a:chOff x="9352" y="310"/>
            <a:chExt cx="7752" cy="9971"/>
          </a:xfrm>
        </p:grpSpPr>
        <p:pic>
          <p:nvPicPr>
            <p:cNvPr id="8" name="图片 7"/>
            <p:cNvPicPr>
              <a:picLocks noChangeAspect="1"/>
            </p:cNvPicPr>
            <p:nvPr/>
          </p:nvPicPr>
          <p:blipFill>
            <a:blip r:embed="rId2"/>
            <a:stretch>
              <a:fillRect/>
            </a:stretch>
          </p:blipFill>
          <p:spPr>
            <a:xfrm>
              <a:off x="9352" y="310"/>
              <a:ext cx="7514" cy="7997"/>
            </a:xfrm>
            <a:prstGeom prst="rect">
              <a:avLst/>
            </a:prstGeom>
            <a:noFill/>
            <a:ln w="9525">
              <a:noFill/>
            </a:ln>
          </p:spPr>
        </p:pic>
        <p:pic>
          <p:nvPicPr>
            <p:cNvPr id="49" name="图片 48"/>
            <p:cNvPicPr>
              <a:picLocks noChangeAspect="1"/>
            </p:cNvPicPr>
            <p:nvPr/>
          </p:nvPicPr>
          <p:blipFill>
            <a:blip r:embed="rId3"/>
            <a:stretch>
              <a:fillRect/>
            </a:stretch>
          </p:blipFill>
          <p:spPr>
            <a:xfrm>
              <a:off x="9352" y="8171"/>
              <a:ext cx="7752" cy="2110"/>
            </a:xfrm>
            <a:prstGeom prst="rect">
              <a:avLst/>
            </a:prstGeom>
          </p:spPr>
        </p:pic>
      </p:grpSp>
      <p:pic>
        <p:nvPicPr>
          <p:cNvPr id="9" name="图片 8"/>
          <p:cNvPicPr>
            <a:picLocks noChangeAspect="1"/>
          </p:cNvPicPr>
          <p:nvPr/>
        </p:nvPicPr>
        <p:blipFill>
          <a:blip r:embed="rId4"/>
          <a:stretch>
            <a:fillRect/>
          </a:stretch>
        </p:blipFill>
        <p:spPr>
          <a:xfrm>
            <a:off x="5145405" y="516255"/>
            <a:ext cx="6762115" cy="5505450"/>
          </a:xfrm>
          <a:prstGeom prst="rect">
            <a:avLst/>
          </a:prstGeom>
        </p:spPr>
      </p:pic>
      <p:sp>
        <p:nvSpPr>
          <p:cNvPr id="82" name="爆炸形 1 81"/>
          <p:cNvSpPr/>
          <p:nvPr/>
        </p:nvSpPr>
        <p:spPr>
          <a:xfrm rot="21120000">
            <a:off x="8549005" y="3735705"/>
            <a:ext cx="3322955" cy="1549400"/>
          </a:xfrm>
          <a:prstGeom prst="irregularSeal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solidFill>
                  <a:schemeClr val="tx1"/>
                </a:solidFill>
              </a:rPr>
              <a:t>灰底指标</a:t>
            </a:r>
            <a:endParaRPr lang="zh-CN" altLang="en-US" sz="2000">
              <a:solidFill>
                <a:schemeClr val="tx1"/>
              </a:solidFill>
            </a:endParaRPr>
          </a:p>
          <a:p>
            <a:pPr algn="ctr"/>
            <a:r>
              <a:rPr lang="zh-CN" altLang="en-US" sz="2000">
                <a:solidFill>
                  <a:schemeClr val="tx1"/>
                </a:solidFill>
              </a:rPr>
              <a:t>采集时免填</a:t>
            </a:r>
            <a:endParaRPr lang="zh-CN" altLang="en-US" sz="200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838200" y="1118235"/>
            <a:ext cx="10515600" cy="4351338"/>
          </a:xfrm>
        </p:spPr>
        <p:txBody>
          <a:bodyPr/>
          <a:p>
            <a:pPr eaLnBrk="1" hangingPunct="1">
              <a:lnSpc>
                <a:spcPct val="120000"/>
              </a:lnSpc>
              <a:spcBef>
                <a:spcPct val="50000"/>
              </a:spcBef>
            </a:pPr>
            <a:r>
              <a:rPr lang="zh-CN" altLang="en-US" sz="2000" b="1" dirty="0">
                <a:solidFill>
                  <a:srgbClr val="000008"/>
                </a:solidFill>
                <a:latin typeface="仿宋_GB2312" panose="02010609030101010101" charset="-122"/>
                <a:ea typeface="仿宋_GB2312" panose="02010609030101010101" charset="-122"/>
                <a:sym typeface="+mn-ea"/>
              </a:rPr>
              <a:t>统一社会信用代码 ：</a:t>
            </a:r>
            <a:r>
              <a:rPr lang="zh-CN" altLang="en-US" sz="2000" dirty="0">
                <a:solidFill>
                  <a:srgbClr val="000008"/>
                </a:solidFill>
                <a:latin typeface="仿宋_GB2312" panose="02010609030101010101" charset="-122"/>
                <a:ea typeface="仿宋_GB2312" panose="02010609030101010101" charset="-122"/>
                <a:sym typeface="+mn-ea"/>
              </a:rPr>
              <a:t>由赋码主管部门给每一个法人单位和其他组织颁发的在全国范围内唯一的、终身不变的法定身份识别码。</a:t>
            </a:r>
            <a:endParaRPr lang="zh-CN" altLang="en-US" sz="2000" dirty="0">
              <a:solidFill>
                <a:srgbClr val="000008"/>
              </a:solidFill>
              <a:latin typeface="仿宋_GB2312" panose="02010609030101010101" charset="-122"/>
              <a:ea typeface="仿宋_GB2312" panose="02010609030101010101" charset="-122"/>
            </a:endParaRPr>
          </a:p>
          <a:p>
            <a:pPr eaLnBrk="1" hangingPunct="1">
              <a:lnSpc>
                <a:spcPct val="120000"/>
              </a:lnSpc>
              <a:spcBef>
                <a:spcPct val="50000"/>
              </a:spcBef>
            </a:pPr>
            <a:r>
              <a:rPr lang="zh-CN" altLang="en-US" sz="2000" dirty="0">
                <a:solidFill>
                  <a:srgbClr val="000008"/>
                </a:solidFill>
                <a:latin typeface="仿宋_GB2312" panose="02010609030101010101" charset="-122"/>
                <a:ea typeface="仿宋_GB2312" panose="02010609030101010101" charset="-122"/>
                <a:sym typeface="+mn-ea"/>
              </a:rPr>
              <a:t>统一社会信用代码由十八位的阿拉伯数字或</a:t>
            </a:r>
            <a:r>
              <a:rPr lang="zh-CN" altLang="en-US" sz="2000" b="1" dirty="0">
                <a:solidFill>
                  <a:srgbClr val="FC1D0C"/>
                </a:solidFill>
                <a:latin typeface="仿宋_GB2312" panose="02010609030101010101" charset="-122"/>
                <a:ea typeface="仿宋_GB2312" panose="02010609030101010101" charset="-122"/>
                <a:sym typeface="+mn-ea"/>
              </a:rPr>
              <a:t>大写</a:t>
            </a:r>
            <a:r>
              <a:rPr lang="zh-CN" altLang="en-US" sz="2000" dirty="0">
                <a:solidFill>
                  <a:srgbClr val="000008"/>
                </a:solidFill>
                <a:latin typeface="仿宋_GB2312" panose="02010609030101010101" charset="-122"/>
                <a:ea typeface="仿宋_GB2312" panose="02010609030101010101" charset="-122"/>
                <a:sym typeface="+mn-ea"/>
              </a:rPr>
              <a:t>英文字母（不使用</a:t>
            </a:r>
            <a:r>
              <a:rPr lang="en-US" altLang="zh-CN" sz="2000" dirty="0">
                <a:solidFill>
                  <a:srgbClr val="000008"/>
                </a:solidFill>
                <a:latin typeface="仿宋_GB2312" panose="02010609030101010101" charset="-122"/>
                <a:ea typeface="仿宋_GB2312" panose="02010609030101010101" charset="-122"/>
                <a:sym typeface="+mn-ea"/>
              </a:rPr>
              <a:t>I</a:t>
            </a:r>
            <a:r>
              <a:rPr lang="zh-CN" altLang="en-US" sz="2000" dirty="0" smtClean="0">
                <a:solidFill>
                  <a:srgbClr val="000008"/>
                </a:solidFill>
                <a:latin typeface="仿宋_GB2312" panose="02010609030101010101" charset="-122"/>
                <a:ea typeface="仿宋_GB2312" panose="02010609030101010101" charset="-122"/>
                <a:sym typeface="+mn-ea"/>
              </a:rPr>
              <a:t>、</a:t>
            </a:r>
            <a:r>
              <a:rPr lang="en-US" altLang="zh-CN" sz="2000" dirty="0" smtClean="0">
                <a:solidFill>
                  <a:srgbClr val="000008"/>
                </a:solidFill>
                <a:latin typeface="仿宋_GB2312" panose="02010609030101010101" charset="-122"/>
                <a:ea typeface="仿宋_GB2312" panose="02010609030101010101" charset="-122"/>
                <a:sym typeface="+mn-ea"/>
              </a:rPr>
              <a:t>O</a:t>
            </a:r>
            <a:r>
              <a:rPr lang="zh-CN" altLang="en-US" sz="2000" dirty="0" smtClean="0">
                <a:solidFill>
                  <a:srgbClr val="000008"/>
                </a:solidFill>
                <a:latin typeface="仿宋_GB2312" panose="02010609030101010101" charset="-122"/>
                <a:ea typeface="仿宋_GB2312" panose="02010609030101010101" charset="-122"/>
                <a:sym typeface="+mn-ea"/>
              </a:rPr>
              <a:t>、</a:t>
            </a:r>
            <a:r>
              <a:rPr lang="en-US" altLang="zh-CN" sz="2000" dirty="0">
                <a:solidFill>
                  <a:srgbClr val="000008"/>
                </a:solidFill>
                <a:latin typeface="仿宋_GB2312" panose="02010609030101010101" charset="-122"/>
                <a:ea typeface="仿宋_GB2312" panose="02010609030101010101" charset="-122"/>
                <a:sym typeface="+mn-ea"/>
              </a:rPr>
              <a:t>Z</a:t>
            </a:r>
            <a:r>
              <a:rPr lang="zh-CN" altLang="en-US" sz="2000" dirty="0">
                <a:solidFill>
                  <a:srgbClr val="000008"/>
                </a:solidFill>
                <a:latin typeface="仿宋_GB2312" panose="02010609030101010101" charset="-122"/>
                <a:ea typeface="仿宋_GB2312" panose="02010609030101010101" charset="-122"/>
                <a:sym typeface="+mn-ea"/>
              </a:rPr>
              <a:t>、</a:t>
            </a:r>
            <a:r>
              <a:rPr lang="en-US" altLang="zh-CN" sz="2000" dirty="0">
                <a:solidFill>
                  <a:srgbClr val="000008"/>
                </a:solidFill>
                <a:latin typeface="仿宋_GB2312" panose="02010609030101010101" charset="-122"/>
                <a:ea typeface="仿宋_GB2312" panose="02010609030101010101" charset="-122"/>
                <a:sym typeface="+mn-ea"/>
              </a:rPr>
              <a:t>S</a:t>
            </a:r>
            <a:r>
              <a:rPr lang="zh-CN" altLang="en-US" sz="2000" dirty="0">
                <a:solidFill>
                  <a:srgbClr val="000008"/>
                </a:solidFill>
                <a:latin typeface="仿宋_GB2312" panose="02010609030101010101" charset="-122"/>
                <a:ea typeface="仿宋_GB2312" panose="02010609030101010101" charset="-122"/>
                <a:sym typeface="+mn-ea"/>
              </a:rPr>
              <a:t>、</a:t>
            </a:r>
            <a:r>
              <a:rPr lang="en-US" altLang="zh-CN" sz="2000" dirty="0">
                <a:solidFill>
                  <a:srgbClr val="000008"/>
                </a:solidFill>
                <a:latin typeface="仿宋_GB2312" panose="02010609030101010101" charset="-122"/>
                <a:ea typeface="仿宋_GB2312" panose="02010609030101010101" charset="-122"/>
                <a:sym typeface="+mn-ea"/>
              </a:rPr>
              <a:t>V</a:t>
            </a:r>
            <a:r>
              <a:rPr lang="zh-CN" altLang="en-US" sz="2000" dirty="0">
                <a:solidFill>
                  <a:srgbClr val="000008"/>
                </a:solidFill>
                <a:latin typeface="仿宋_GB2312" panose="02010609030101010101" charset="-122"/>
                <a:ea typeface="仿宋_GB2312" panose="02010609030101010101" charset="-122"/>
                <a:sym typeface="+mn-ea"/>
              </a:rPr>
              <a:t>）按照《法人和其他组织统一社会信用代码编码规则》（GB 32100-2015）及其修改单的编码规范组成。</a:t>
            </a:r>
            <a:endParaRPr lang="zh-CN" altLang="en-US" sz="2000" dirty="0">
              <a:solidFill>
                <a:srgbClr val="000008"/>
              </a:solidFill>
              <a:latin typeface="仿宋_GB2312" panose="02010609030101010101" charset="-122"/>
              <a:ea typeface="仿宋_GB2312" panose="02010609030101010101" charset="-122"/>
              <a:sym typeface="+mn-ea"/>
            </a:endParaRPr>
          </a:p>
          <a:p>
            <a:pPr eaLnBrk="1" hangingPunct="1">
              <a:lnSpc>
                <a:spcPct val="120000"/>
              </a:lnSpc>
              <a:spcBef>
                <a:spcPct val="50000"/>
              </a:spcBef>
            </a:pPr>
            <a:endParaRPr lang="zh-CN" altLang="en-US" sz="2000" b="1" dirty="0">
              <a:solidFill>
                <a:srgbClr val="000008"/>
              </a:solidFill>
              <a:latin typeface="仿宋_GB2312" panose="02010609030101010101" charset="-122"/>
              <a:ea typeface="仿宋_GB2312" panose="02010609030101010101" charset="-122"/>
              <a:cs typeface="仿宋" panose="02010609060101010101" charset="-122"/>
              <a:sym typeface="+mn-ea"/>
            </a:endParaRPr>
          </a:p>
          <a:p>
            <a:pPr eaLnBrk="1" hangingPunct="1">
              <a:lnSpc>
                <a:spcPct val="120000"/>
              </a:lnSpc>
              <a:spcBef>
                <a:spcPct val="50000"/>
              </a:spcBef>
            </a:pPr>
            <a:r>
              <a:rPr lang="zh-CN" altLang="en-US" sz="2000" b="1" dirty="0">
                <a:solidFill>
                  <a:srgbClr val="FF0000"/>
                </a:solidFill>
                <a:latin typeface="仿宋_GB2312" panose="02010609030101010101" charset="-122"/>
                <a:ea typeface="仿宋_GB2312" panose="02010609030101010101" charset="-122"/>
                <a:cs typeface="仿宋" panose="02010609060101010101" charset="-122"/>
                <a:sym typeface="+mn-ea"/>
              </a:rPr>
              <a:t>注意：</a:t>
            </a:r>
            <a:r>
              <a:rPr lang="en-US" altLang="zh-CN" sz="2000" dirty="0">
                <a:solidFill>
                  <a:srgbClr val="FF0000"/>
                </a:solidFill>
                <a:latin typeface="仿宋_GB2312" panose="02010609030101010101" charset="-122"/>
                <a:ea typeface="仿宋_GB2312" panose="02010609030101010101" charset="-122"/>
                <a:sym typeface="FZHei-B01S"/>
              </a:rPr>
              <a:t>★</a:t>
            </a:r>
            <a:r>
              <a:rPr lang="zh-CN" altLang="en-US" sz="2000" dirty="0">
                <a:solidFill>
                  <a:srgbClr val="FF0000"/>
                </a:solidFill>
                <a:latin typeface="仿宋_GB2312" panose="02010609030101010101" charset="-122"/>
                <a:ea typeface="仿宋_GB2312" panose="02010609030101010101" charset="-122"/>
                <a:sym typeface="+mn-ea"/>
              </a:rPr>
              <a:t>与登记注册统计类别、控股情况、机构类型等挂审</a:t>
            </a:r>
            <a:endParaRPr lang="en-US" altLang="zh-CN" sz="2000" dirty="0">
              <a:solidFill>
                <a:srgbClr val="FF0000"/>
              </a:solidFill>
              <a:latin typeface="仿宋_GB2312" panose="02010609030101010101" charset="-122"/>
              <a:ea typeface="仿宋_GB2312" panose="02010609030101010101" charset="-122"/>
              <a:cs typeface="仿宋" panose="02010609060101010101" charset="-122"/>
            </a:endParaRPr>
          </a:p>
          <a:p>
            <a:pPr algn="l" eaLnBrk="1" latinLnBrk="0" hangingPunct="1">
              <a:lnSpc>
                <a:spcPct val="150000"/>
              </a:lnSpc>
              <a:spcBef>
                <a:spcPts val="300"/>
              </a:spcBef>
              <a:spcAft>
                <a:spcPts val="900"/>
              </a:spcAft>
            </a:pPr>
            <a:r>
              <a:rPr lang="en-US" altLang="zh-CN" sz="2000" dirty="0">
                <a:latin typeface="仿宋_GB2312" panose="02010609030101010101" charset="-122"/>
                <a:ea typeface="仿宋_GB2312" panose="02010609030101010101" charset="-122"/>
                <a:cs typeface="仿宋" panose="02010609060101010101" charset="-122"/>
                <a:sym typeface="+mn-ea"/>
              </a:rPr>
              <a:t>1.</a:t>
            </a:r>
            <a:r>
              <a:rPr lang="zh-CN" altLang="en-US" sz="2000" dirty="0" smtClean="0">
                <a:latin typeface="仿宋_GB2312" panose="02010609030101010101" charset="-122"/>
                <a:ea typeface="仿宋_GB2312" panose="02010609030101010101" charset="-122"/>
                <a:cs typeface="仿宋" panose="02010609060101010101" charset="-122"/>
                <a:sym typeface="+mn-ea"/>
              </a:rPr>
              <a:t>根据营业执照、登记</a:t>
            </a:r>
            <a:r>
              <a:rPr lang="zh-CN" altLang="en-US" sz="2000" dirty="0">
                <a:latin typeface="仿宋_GB2312" panose="02010609030101010101" charset="-122"/>
                <a:ea typeface="仿宋_GB2312" panose="02010609030101010101" charset="-122"/>
                <a:cs typeface="仿宋" panose="02010609060101010101" charset="-122"/>
                <a:sym typeface="+mn-ea"/>
              </a:rPr>
              <a:t>证书</a:t>
            </a:r>
            <a:r>
              <a:rPr lang="zh-CN" altLang="en-US" sz="2000" dirty="0" smtClean="0">
                <a:latin typeface="仿宋_GB2312" panose="02010609030101010101" charset="-122"/>
                <a:ea typeface="仿宋_GB2312" panose="02010609030101010101" charset="-122"/>
                <a:cs typeface="仿宋" panose="02010609060101010101" charset="-122"/>
                <a:sym typeface="+mn-ea"/>
              </a:rPr>
              <a:t>填写；</a:t>
            </a:r>
            <a:endParaRPr lang="en-US" altLang="zh-CN" sz="2000" dirty="0">
              <a:latin typeface="仿宋_GB2312" panose="02010609030101010101" charset="-122"/>
              <a:ea typeface="仿宋_GB2312" panose="02010609030101010101" charset="-122"/>
              <a:sym typeface="+mn-ea"/>
            </a:endParaRPr>
          </a:p>
          <a:p>
            <a:pPr algn="l" eaLnBrk="1" latinLnBrk="0" hangingPunct="1">
              <a:lnSpc>
                <a:spcPct val="150000"/>
              </a:lnSpc>
              <a:spcBef>
                <a:spcPts val="300"/>
              </a:spcBef>
              <a:spcAft>
                <a:spcPts val="900"/>
              </a:spcAft>
            </a:pPr>
            <a:r>
              <a:rPr lang="en-US" altLang="zh-CN" sz="2000" dirty="0" smtClean="0">
                <a:latin typeface="仿宋_GB2312" panose="02010609030101010101" charset="-122"/>
                <a:ea typeface="仿宋_GB2312" panose="02010609030101010101" charset="-122"/>
                <a:cs typeface="仿宋" panose="02010609060101010101" charset="-122"/>
                <a:sym typeface="+mn-ea"/>
              </a:rPr>
              <a:t>2.</a:t>
            </a:r>
            <a:r>
              <a:rPr lang="zh-CN" altLang="en-US" sz="2000" dirty="0" smtClean="0">
                <a:latin typeface="仿宋_GB2312" panose="02010609030101010101" charset="-122"/>
                <a:ea typeface="仿宋_GB2312" panose="02010609030101010101" charset="-122"/>
                <a:cs typeface="仿宋" panose="02010609060101010101" charset="-122"/>
                <a:sym typeface="+mn-ea"/>
              </a:rPr>
              <a:t>同</a:t>
            </a:r>
            <a:r>
              <a:rPr lang="zh-CN" altLang="en-US" sz="2000" dirty="0">
                <a:latin typeface="仿宋_GB2312" panose="02010609030101010101" charset="-122"/>
                <a:ea typeface="仿宋_GB2312" panose="02010609030101010101" charset="-122"/>
                <a:cs typeface="仿宋" panose="02010609060101010101" charset="-122"/>
                <a:sym typeface="+mn-ea"/>
              </a:rPr>
              <a:t>一个单位的统一社会信用代码，在</a:t>
            </a:r>
            <a:r>
              <a:rPr lang="zh-CN" altLang="en-US" sz="2000" dirty="0" smtClean="0">
                <a:latin typeface="仿宋_GB2312" panose="02010609030101010101" charset="-122"/>
                <a:ea typeface="仿宋_GB2312" panose="02010609030101010101" charset="-122"/>
                <a:cs typeface="仿宋" panose="02010609060101010101" charset="-122"/>
                <a:sym typeface="+mn-ea"/>
              </a:rPr>
              <a:t>不同报表</a:t>
            </a:r>
            <a:r>
              <a:rPr lang="zh-CN" altLang="en-US" sz="2000" dirty="0">
                <a:latin typeface="仿宋_GB2312" panose="02010609030101010101" charset="-122"/>
                <a:ea typeface="仿宋_GB2312" panose="02010609030101010101" charset="-122"/>
                <a:cs typeface="仿宋" panose="02010609060101010101" charset="-122"/>
                <a:sym typeface="+mn-ea"/>
              </a:rPr>
              <a:t>中应保持</a:t>
            </a:r>
            <a:r>
              <a:rPr lang="zh-CN" altLang="en-US" sz="2000" dirty="0" smtClean="0">
                <a:latin typeface="仿宋_GB2312" panose="02010609030101010101" charset="-122"/>
                <a:ea typeface="仿宋_GB2312" panose="02010609030101010101" charset="-122"/>
                <a:cs typeface="仿宋" panose="02010609060101010101" charset="-122"/>
                <a:sym typeface="+mn-ea"/>
              </a:rPr>
              <a:t>一致；</a:t>
            </a:r>
            <a:endParaRPr lang="zh-CN" altLang="en-US" sz="2000" dirty="0" smtClean="0">
              <a:solidFill>
                <a:schemeClr val="tx1"/>
              </a:solidFill>
              <a:latin typeface="仿宋_GB2312" panose="02010609030101010101" charset="-122"/>
              <a:ea typeface="仿宋_GB2312" panose="02010609030101010101" charset="-122"/>
              <a:cs typeface="仿宋" panose="02010609060101010101" charset="-122"/>
              <a:sym typeface="+mn-ea"/>
            </a:endParaRPr>
          </a:p>
          <a:p>
            <a:pPr algn="l" eaLnBrk="1" latinLnBrk="0" hangingPunct="1">
              <a:lnSpc>
                <a:spcPct val="150000"/>
              </a:lnSpc>
              <a:spcBef>
                <a:spcPts val="300"/>
              </a:spcBef>
              <a:spcAft>
                <a:spcPts val="900"/>
              </a:spcAft>
            </a:pPr>
            <a:r>
              <a:rPr lang="en-US" altLang="zh-CN" sz="2000" dirty="0" smtClean="0">
                <a:latin typeface="仿宋_GB2312" panose="02010609030101010101" charset="-122"/>
                <a:ea typeface="仿宋_GB2312" panose="02010609030101010101" charset="-122"/>
                <a:cs typeface="仿宋" panose="02010609060101010101" charset="-122"/>
                <a:sym typeface="+mn-ea"/>
              </a:rPr>
              <a:t>3.</a:t>
            </a:r>
            <a:r>
              <a:rPr lang="zh-CN" altLang="en-US" sz="2000" dirty="0">
                <a:latin typeface="仿宋_GB2312" panose="02010609030101010101" charset="-122"/>
                <a:ea typeface="仿宋_GB2312" panose="02010609030101010101" charset="-122"/>
                <a:cs typeface="仿宋" panose="02010609060101010101" charset="-122"/>
                <a:sym typeface="+mn-ea"/>
              </a:rPr>
              <a:t>统一社会信用代码是识别清查对象身份的关键</a:t>
            </a:r>
            <a:r>
              <a:rPr lang="zh-CN" altLang="en-US" sz="2000" dirty="0" smtClean="0">
                <a:latin typeface="仿宋_GB2312" panose="02010609030101010101" charset="-122"/>
                <a:ea typeface="仿宋_GB2312" panose="02010609030101010101" charset="-122"/>
                <a:cs typeface="仿宋" panose="02010609060101010101" charset="-122"/>
                <a:sym typeface="+mn-ea"/>
              </a:rPr>
              <a:t>指标</a:t>
            </a:r>
            <a:r>
              <a:rPr lang="zh-CN" altLang="en-US" sz="2000" dirty="0">
                <a:latin typeface="仿宋_GB2312" panose="02010609030101010101" charset="-122"/>
                <a:ea typeface="仿宋_GB2312" panose="02010609030101010101" charset="-122"/>
                <a:cs typeface="仿宋" panose="02010609060101010101" charset="-122"/>
                <a:sym typeface="+mn-ea"/>
              </a:rPr>
              <a:t>，</a:t>
            </a:r>
            <a:r>
              <a:rPr lang="zh-CN" altLang="en-US" sz="2000" dirty="0" smtClean="0">
                <a:latin typeface="仿宋_GB2312" panose="02010609030101010101" charset="-122"/>
                <a:ea typeface="仿宋_GB2312" panose="02010609030101010101" charset="-122"/>
                <a:cs typeface="仿宋" panose="02010609060101010101" charset="-122"/>
                <a:sym typeface="+mn-ea"/>
              </a:rPr>
              <a:t>一般</a:t>
            </a:r>
            <a:r>
              <a:rPr lang="zh-CN" altLang="en-US" sz="2000" dirty="0">
                <a:latin typeface="仿宋_GB2312" panose="02010609030101010101" charset="-122"/>
                <a:ea typeface="仿宋_GB2312" panose="02010609030101010101" charset="-122"/>
                <a:cs typeface="仿宋" panose="02010609060101010101" charset="-122"/>
                <a:sym typeface="+mn-ea"/>
              </a:rPr>
              <a:t>是</a:t>
            </a:r>
            <a:r>
              <a:rPr lang="zh-CN" altLang="en-US" sz="2000" dirty="0" smtClean="0">
                <a:latin typeface="仿宋_GB2312" panose="02010609030101010101" charset="-122"/>
                <a:ea typeface="仿宋_GB2312" panose="02010609030101010101" charset="-122"/>
                <a:cs typeface="仿宋" panose="02010609060101010101" charset="-122"/>
                <a:sym typeface="+mn-ea"/>
              </a:rPr>
              <a:t>全国</a:t>
            </a:r>
            <a:r>
              <a:rPr lang="zh-CN" altLang="en-US" sz="2000" dirty="0">
                <a:latin typeface="仿宋_GB2312" panose="02010609030101010101" charset="-122"/>
                <a:ea typeface="仿宋_GB2312" panose="02010609030101010101" charset="-122"/>
                <a:cs typeface="仿宋" panose="02010609060101010101" charset="-122"/>
                <a:sym typeface="+mn-ea"/>
              </a:rPr>
              <a:t>唯一</a:t>
            </a:r>
            <a:r>
              <a:rPr lang="zh-CN" altLang="en-US" sz="2000" dirty="0" smtClean="0">
                <a:latin typeface="仿宋_GB2312" panose="02010609030101010101" charset="-122"/>
                <a:ea typeface="仿宋_GB2312" panose="02010609030101010101" charset="-122"/>
                <a:cs typeface="仿宋" panose="02010609060101010101" charset="-122"/>
                <a:sym typeface="+mn-ea"/>
              </a:rPr>
              <a:t>的。</a:t>
            </a:r>
            <a:endParaRPr lang="zh-CN" altLang="en-US" sz="2000">
              <a:latin typeface="仿宋_GB2312" panose="02010609030101010101" charset="-122"/>
              <a:ea typeface="仿宋_GB2312" panose="02010609030101010101" charset="-122"/>
            </a:endParaRPr>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统一社会信用代码</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838200" y="821055"/>
            <a:ext cx="10515600" cy="4351338"/>
          </a:xfrm>
        </p:spPr>
        <p:txBody>
          <a:bodyPr/>
          <a:p>
            <a:pPr marL="0" indent="0" eaLnBrk="1" hangingPunct="1">
              <a:lnSpc>
                <a:spcPct val="100000"/>
              </a:lnSpc>
              <a:spcBef>
                <a:spcPct val="50000"/>
              </a:spcBef>
              <a:buNone/>
            </a:pPr>
            <a:r>
              <a:rPr lang="zh-CN" altLang="en-US" sz="2000" b="1" dirty="0">
                <a:solidFill>
                  <a:srgbClr val="000008"/>
                </a:solidFill>
                <a:latin typeface="仿宋_GB2312" panose="02010609030101010101" charset="-122"/>
                <a:ea typeface="仿宋_GB2312" panose="02010609030101010101" charset="-122"/>
                <a:sym typeface="+mn-ea"/>
              </a:rPr>
              <a:t>第</a:t>
            </a:r>
            <a:r>
              <a:rPr lang="en-US" altLang="zh-CN" sz="2000" b="1" dirty="0">
                <a:solidFill>
                  <a:srgbClr val="000008"/>
                </a:solidFill>
                <a:latin typeface="仿宋_GB2312" panose="02010609030101010101" charset="-122"/>
                <a:ea typeface="仿宋_GB2312" panose="02010609030101010101" charset="-122"/>
                <a:sym typeface="+mn-ea"/>
              </a:rPr>
              <a:t>1</a:t>
            </a:r>
            <a:r>
              <a:rPr lang="zh-CN" altLang="en-US" sz="2000" b="1" dirty="0">
                <a:solidFill>
                  <a:srgbClr val="000008"/>
                </a:solidFill>
                <a:latin typeface="仿宋_GB2312" panose="02010609030101010101" charset="-122"/>
                <a:ea typeface="仿宋_GB2312" panose="02010609030101010101" charset="-122"/>
                <a:sym typeface="+mn-ea"/>
              </a:rPr>
              <a:t>位：登记管理部门：</a:t>
            </a:r>
            <a:endParaRPr lang="zh-CN" altLang="en-US" sz="2000" b="1"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spcAft>
                <a:spcPts val="0"/>
              </a:spcAft>
              <a:buNone/>
            </a:pPr>
            <a:r>
              <a:rPr lang="en-US" altLang="zh-CN" sz="2000" dirty="0">
                <a:solidFill>
                  <a:srgbClr val="000008"/>
                </a:solidFill>
                <a:latin typeface="仿宋_GB2312" panose="02010609030101010101" charset="-122"/>
                <a:ea typeface="仿宋_GB2312" panose="02010609030101010101" charset="-122"/>
                <a:sym typeface="+mn-ea"/>
              </a:rPr>
              <a:t>	1机构编制；2</a:t>
            </a:r>
            <a:r>
              <a:rPr lang="zh-CN" altLang="en-US" sz="2000" dirty="0">
                <a:solidFill>
                  <a:srgbClr val="000008"/>
                </a:solidFill>
                <a:latin typeface="仿宋_GB2312" panose="02010609030101010101" charset="-122"/>
                <a:ea typeface="仿宋_GB2312" panose="02010609030101010101" charset="-122"/>
                <a:sym typeface="+mn-ea"/>
              </a:rPr>
              <a:t>外交；</a:t>
            </a:r>
            <a:r>
              <a:rPr lang="en-US" altLang="zh-CN" sz="2000" dirty="0">
                <a:solidFill>
                  <a:srgbClr val="000008"/>
                </a:solidFill>
                <a:latin typeface="仿宋_GB2312" panose="02010609030101010101" charset="-122"/>
                <a:ea typeface="仿宋_GB2312" panose="02010609030101010101" charset="-122"/>
                <a:sym typeface="+mn-ea"/>
              </a:rPr>
              <a:t>3司法行政；4</a:t>
            </a:r>
            <a:r>
              <a:rPr lang="zh-CN" altLang="en-US" sz="2000" dirty="0">
                <a:solidFill>
                  <a:srgbClr val="000008"/>
                </a:solidFill>
                <a:latin typeface="仿宋_GB2312" panose="02010609030101010101" charset="-122"/>
                <a:ea typeface="仿宋_GB2312" panose="02010609030101010101" charset="-122"/>
                <a:sym typeface="+mn-ea"/>
              </a:rPr>
              <a:t>文化；</a:t>
            </a:r>
            <a:r>
              <a:rPr lang="en-US" altLang="zh-CN" sz="2000" dirty="0">
                <a:solidFill>
                  <a:srgbClr val="000008"/>
                </a:solidFill>
                <a:latin typeface="仿宋_GB2312" panose="02010609030101010101" charset="-122"/>
                <a:ea typeface="仿宋_GB2312" panose="02010609030101010101" charset="-122"/>
                <a:sym typeface="+mn-ea"/>
              </a:rPr>
              <a:t>5民政；6</a:t>
            </a:r>
            <a:r>
              <a:rPr lang="zh-CN" altLang="en-US" sz="2000" dirty="0">
                <a:solidFill>
                  <a:srgbClr val="000008"/>
                </a:solidFill>
                <a:latin typeface="仿宋_GB2312" panose="02010609030101010101" charset="-122"/>
                <a:ea typeface="仿宋_GB2312" panose="02010609030101010101" charset="-122"/>
                <a:sym typeface="+mn-ea"/>
              </a:rPr>
              <a:t>旅游；</a:t>
            </a:r>
            <a:r>
              <a:rPr lang="en-US" altLang="zh-CN" sz="2000" dirty="0">
                <a:solidFill>
                  <a:srgbClr val="000008"/>
                </a:solidFill>
                <a:latin typeface="仿宋_GB2312" panose="02010609030101010101" charset="-122"/>
                <a:ea typeface="仿宋_GB2312" panose="02010609030101010101" charset="-122"/>
                <a:sym typeface="+mn-ea"/>
              </a:rPr>
              <a:t>7宗教；8</a:t>
            </a:r>
            <a:r>
              <a:rPr lang="zh-CN" altLang="en-US" sz="2000" dirty="0">
                <a:solidFill>
                  <a:srgbClr val="000008"/>
                </a:solidFill>
                <a:latin typeface="仿宋_GB2312" panose="02010609030101010101" charset="-122"/>
                <a:ea typeface="仿宋_GB2312" panose="02010609030101010101" charset="-122"/>
                <a:sym typeface="+mn-ea"/>
              </a:rPr>
              <a:t>工会；</a:t>
            </a:r>
            <a:r>
              <a:rPr lang="en-US" altLang="zh-CN" sz="2000" dirty="0">
                <a:solidFill>
                  <a:srgbClr val="000008"/>
                </a:solidFill>
                <a:latin typeface="仿宋_GB2312" panose="02010609030101010101" charset="-122"/>
                <a:ea typeface="仿宋_GB2312" panose="02010609030101010101" charset="-122"/>
                <a:sym typeface="+mn-ea"/>
              </a:rPr>
              <a:t>9</a:t>
            </a:r>
            <a:r>
              <a:rPr lang="zh-CN" altLang="en-US" sz="2000" dirty="0">
                <a:solidFill>
                  <a:srgbClr val="000008"/>
                </a:solidFill>
                <a:latin typeface="仿宋_GB2312" panose="02010609030101010101" charset="-122"/>
                <a:ea typeface="仿宋_GB2312" panose="02010609030101010101" charset="-122"/>
                <a:sym typeface="+mn-ea"/>
              </a:rPr>
              <a:t>市场监管</a:t>
            </a:r>
            <a:r>
              <a:rPr lang="en-US" altLang="zh-CN" sz="2000" dirty="0">
                <a:solidFill>
                  <a:srgbClr val="000008"/>
                </a:solidFill>
                <a:latin typeface="仿宋_GB2312" panose="02010609030101010101" charset="-122"/>
                <a:ea typeface="仿宋_GB2312" panose="02010609030101010101" charset="-122"/>
                <a:sym typeface="+mn-ea"/>
              </a:rPr>
              <a:t>；	A</a:t>
            </a:r>
            <a:r>
              <a:rPr lang="zh-CN" altLang="en-US" sz="2000" dirty="0">
                <a:solidFill>
                  <a:srgbClr val="000008"/>
                </a:solidFill>
                <a:latin typeface="仿宋_GB2312" panose="02010609030101010101" charset="-122"/>
                <a:ea typeface="仿宋_GB2312" panose="02010609030101010101" charset="-122"/>
                <a:sym typeface="+mn-ea"/>
              </a:rPr>
              <a:t>中央军委改革和编制办公室；</a:t>
            </a:r>
            <a:r>
              <a:rPr lang="en-US" altLang="zh-CN" sz="2000" dirty="0" err="1">
                <a:solidFill>
                  <a:srgbClr val="000008"/>
                </a:solidFill>
                <a:latin typeface="仿宋_GB2312" panose="02010609030101010101" charset="-122"/>
                <a:ea typeface="仿宋_GB2312" panose="02010609030101010101" charset="-122"/>
                <a:sym typeface="+mn-ea"/>
              </a:rPr>
              <a:t>N农业；Y其他</a:t>
            </a:r>
            <a:r>
              <a:rPr lang="zh-CN" altLang="en-US" sz="2000" dirty="0">
                <a:solidFill>
                  <a:srgbClr val="000008"/>
                </a:solidFill>
                <a:latin typeface="仿宋_GB2312" panose="02010609030101010101" charset="-122"/>
                <a:ea typeface="仿宋_GB2312" panose="02010609030101010101" charset="-122"/>
                <a:sym typeface="+mn-ea"/>
              </a:rPr>
              <a:t>。</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b="1" dirty="0">
                <a:solidFill>
                  <a:srgbClr val="000008"/>
                </a:solidFill>
                <a:latin typeface="仿宋_GB2312" panose="02010609030101010101" charset="-122"/>
                <a:ea typeface="仿宋_GB2312" panose="02010609030101010101" charset="-122"/>
                <a:sym typeface="+mn-ea"/>
              </a:rPr>
              <a:t>第</a:t>
            </a:r>
            <a:r>
              <a:rPr lang="en-US" altLang="zh-CN" sz="2000" b="1" dirty="0">
                <a:solidFill>
                  <a:srgbClr val="000008"/>
                </a:solidFill>
                <a:latin typeface="仿宋_GB2312" panose="02010609030101010101" charset="-122"/>
                <a:ea typeface="仿宋_GB2312" panose="02010609030101010101" charset="-122"/>
                <a:sym typeface="+mn-ea"/>
              </a:rPr>
              <a:t>2</a:t>
            </a:r>
            <a:r>
              <a:rPr lang="zh-CN" altLang="en-US" sz="2000" b="1" dirty="0">
                <a:solidFill>
                  <a:srgbClr val="000008"/>
                </a:solidFill>
                <a:latin typeface="仿宋_GB2312" panose="02010609030101010101" charset="-122"/>
                <a:ea typeface="仿宋_GB2312" panose="02010609030101010101" charset="-122"/>
                <a:sym typeface="+mn-ea"/>
              </a:rPr>
              <a:t>位：机构类别代码：</a:t>
            </a:r>
            <a:endParaRPr lang="zh-CN" altLang="en-US" sz="2000" b="1"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b="1" dirty="0">
                <a:solidFill>
                  <a:srgbClr val="000008"/>
                </a:solidFill>
                <a:latin typeface="仿宋_GB2312" panose="02010609030101010101" charset="-122"/>
                <a:ea typeface="仿宋_GB2312" panose="02010609030101010101" charset="-122"/>
                <a:sym typeface="+mn-ea"/>
              </a:rPr>
              <a:t>       </a:t>
            </a:r>
            <a:r>
              <a:rPr lang="zh-CN" altLang="en-US" sz="2000" dirty="0">
                <a:solidFill>
                  <a:srgbClr val="000008"/>
                </a:solidFill>
                <a:latin typeface="仿宋_GB2312" panose="02010609030101010101" charset="-122"/>
                <a:ea typeface="仿宋_GB2312" panose="02010609030101010101" charset="-122"/>
                <a:sym typeface="+mn-ea"/>
              </a:rPr>
              <a:t>机构编制：</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机关，</a:t>
            </a:r>
            <a:r>
              <a:rPr lang="en-US" altLang="zh-CN" sz="2000" dirty="0">
                <a:solidFill>
                  <a:srgbClr val="000008"/>
                </a:solidFill>
                <a:latin typeface="仿宋_GB2312" panose="02010609030101010101" charset="-122"/>
                <a:ea typeface="仿宋_GB2312" panose="02010609030101010101" charset="-122"/>
                <a:sym typeface="+mn-ea"/>
              </a:rPr>
              <a:t>2</a:t>
            </a:r>
            <a:r>
              <a:rPr lang="zh-CN" altLang="en-US" sz="2000" dirty="0">
                <a:solidFill>
                  <a:srgbClr val="000008"/>
                </a:solidFill>
                <a:latin typeface="仿宋_GB2312" panose="02010609030101010101" charset="-122"/>
                <a:ea typeface="仿宋_GB2312" panose="02010609030101010101" charset="-122"/>
                <a:sym typeface="+mn-ea"/>
              </a:rPr>
              <a:t>事业单位，</a:t>
            </a:r>
            <a:r>
              <a:rPr lang="en-US" altLang="zh-CN" sz="2000" dirty="0">
                <a:solidFill>
                  <a:srgbClr val="000008"/>
                </a:solidFill>
                <a:latin typeface="仿宋_GB2312" panose="02010609030101010101" charset="-122"/>
                <a:ea typeface="仿宋_GB2312" panose="02010609030101010101" charset="-122"/>
                <a:sym typeface="+mn-ea"/>
              </a:rPr>
              <a:t>3</a:t>
            </a:r>
            <a:r>
              <a:rPr lang="zh-CN" altLang="en-US" sz="2000" dirty="0">
                <a:solidFill>
                  <a:srgbClr val="000008"/>
                </a:solidFill>
                <a:latin typeface="仿宋_GB2312" panose="02010609030101010101" charset="-122"/>
                <a:ea typeface="仿宋_GB2312" panose="02010609030101010101" charset="-122"/>
                <a:sym typeface="+mn-ea"/>
              </a:rPr>
              <a:t>中央编办直接管理机构编制的群众团体，</a:t>
            </a:r>
            <a:r>
              <a:rPr lang="en-US" altLang="zh-CN" sz="2000" dirty="0">
                <a:solidFill>
                  <a:srgbClr val="000008"/>
                </a:solidFill>
                <a:latin typeface="仿宋_GB2312" panose="02010609030101010101" charset="-122"/>
                <a:ea typeface="仿宋_GB2312" panose="02010609030101010101" charset="-122"/>
                <a:sym typeface="+mn-ea"/>
              </a:rPr>
              <a:t>9</a:t>
            </a:r>
            <a:r>
              <a:rPr lang="zh-CN" altLang="en-US" sz="2000" dirty="0">
                <a:solidFill>
                  <a:srgbClr val="000008"/>
                </a:solidFill>
                <a:latin typeface="仿宋_GB2312" panose="02010609030101010101" charset="-122"/>
                <a:ea typeface="仿宋_GB2312" panose="02010609030101010101" charset="-122"/>
                <a:sym typeface="+mn-ea"/>
              </a:rPr>
              <a:t>其他；</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司法行政：</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律师执业机构，</a:t>
            </a:r>
            <a:r>
              <a:rPr lang="en-US" altLang="zh-CN" sz="2000" dirty="0">
                <a:solidFill>
                  <a:srgbClr val="000008"/>
                </a:solidFill>
                <a:latin typeface="仿宋_GB2312" panose="02010609030101010101" charset="-122"/>
                <a:ea typeface="仿宋_GB2312" panose="02010609030101010101" charset="-122"/>
                <a:sym typeface="+mn-ea"/>
              </a:rPr>
              <a:t>2</a:t>
            </a:r>
            <a:r>
              <a:rPr lang="zh-CN" altLang="en-US" sz="2000" dirty="0">
                <a:solidFill>
                  <a:srgbClr val="000008"/>
                </a:solidFill>
                <a:latin typeface="仿宋_GB2312" panose="02010609030101010101" charset="-122"/>
                <a:ea typeface="仿宋_GB2312" panose="02010609030101010101" charset="-122"/>
                <a:sym typeface="+mn-ea"/>
              </a:rPr>
              <a:t>公证处，</a:t>
            </a:r>
            <a:r>
              <a:rPr lang="en-US" altLang="zh-CN" sz="2000" dirty="0">
                <a:solidFill>
                  <a:srgbClr val="000008"/>
                </a:solidFill>
                <a:latin typeface="仿宋_GB2312" panose="02010609030101010101" charset="-122"/>
                <a:ea typeface="仿宋_GB2312" panose="02010609030101010101" charset="-122"/>
                <a:sym typeface="+mn-ea"/>
              </a:rPr>
              <a:t>3</a:t>
            </a:r>
            <a:r>
              <a:rPr lang="zh-CN" altLang="en-US" sz="2000" dirty="0">
                <a:solidFill>
                  <a:srgbClr val="000008"/>
                </a:solidFill>
                <a:latin typeface="仿宋_GB2312" panose="02010609030101010101" charset="-122"/>
                <a:ea typeface="仿宋_GB2312" panose="02010609030101010101" charset="-122"/>
                <a:sym typeface="+mn-ea"/>
              </a:rPr>
              <a:t>基层法律服务所，</a:t>
            </a:r>
            <a:r>
              <a:rPr lang="en-US" altLang="zh-CN" sz="2000" dirty="0">
                <a:solidFill>
                  <a:srgbClr val="000008"/>
                </a:solidFill>
                <a:latin typeface="仿宋_GB2312" panose="02010609030101010101" charset="-122"/>
                <a:ea typeface="仿宋_GB2312" panose="02010609030101010101" charset="-122"/>
                <a:sym typeface="+mn-ea"/>
              </a:rPr>
              <a:t>4</a:t>
            </a:r>
            <a:r>
              <a:rPr lang="zh-CN" altLang="en-US" sz="2000" dirty="0">
                <a:solidFill>
                  <a:srgbClr val="000008"/>
                </a:solidFill>
                <a:latin typeface="仿宋_GB2312" panose="02010609030101010101" charset="-122"/>
                <a:ea typeface="仿宋_GB2312" panose="02010609030101010101" charset="-122"/>
                <a:sym typeface="+mn-ea"/>
              </a:rPr>
              <a:t>司法鉴定机构，</a:t>
            </a:r>
            <a:endParaRPr lang="zh-CN" altLang="en-US" sz="2000" dirty="0">
              <a:solidFill>
                <a:srgbClr val="000008"/>
              </a:solidFill>
              <a:latin typeface="仿宋_GB2312" panose="02010609030101010101" charset="-122"/>
              <a:ea typeface="仿宋_GB2312" panose="02010609030101010101" charset="-122"/>
              <a:sym typeface="+mn-ea"/>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a:t>
            </a:r>
            <a:r>
              <a:rPr lang="en-US" altLang="zh-CN" sz="2000" dirty="0">
                <a:solidFill>
                  <a:srgbClr val="000008"/>
                </a:solidFill>
                <a:latin typeface="仿宋_GB2312" panose="02010609030101010101" charset="-122"/>
                <a:ea typeface="仿宋_GB2312" panose="02010609030101010101" charset="-122"/>
                <a:sym typeface="+mn-ea"/>
              </a:rPr>
              <a:t>5</a:t>
            </a:r>
            <a:r>
              <a:rPr lang="zh-CN" altLang="en-US" sz="2000" dirty="0">
                <a:solidFill>
                  <a:srgbClr val="000008"/>
                </a:solidFill>
                <a:latin typeface="仿宋_GB2312" panose="02010609030101010101" charset="-122"/>
                <a:ea typeface="仿宋_GB2312" panose="02010609030101010101" charset="-122"/>
                <a:sym typeface="+mn-ea"/>
              </a:rPr>
              <a:t>仲裁委员会，</a:t>
            </a:r>
            <a:r>
              <a:rPr lang="en-US" altLang="zh-CN" sz="2000" dirty="0">
                <a:solidFill>
                  <a:srgbClr val="000008"/>
                </a:solidFill>
                <a:latin typeface="仿宋_GB2312" panose="02010609030101010101" charset="-122"/>
                <a:ea typeface="仿宋_GB2312" panose="02010609030101010101" charset="-122"/>
                <a:sym typeface="+mn-ea"/>
              </a:rPr>
              <a:t>9</a:t>
            </a:r>
            <a:r>
              <a:rPr lang="zh-CN" altLang="en-US" sz="2000" dirty="0">
                <a:solidFill>
                  <a:srgbClr val="000008"/>
                </a:solidFill>
                <a:latin typeface="仿宋_GB2312" panose="02010609030101010101" charset="-122"/>
                <a:ea typeface="仿宋_GB2312" panose="02010609030101010101" charset="-122"/>
                <a:sym typeface="+mn-ea"/>
              </a:rPr>
              <a:t>其他；</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民政：</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社会团体，</a:t>
            </a:r>
            <a:r>
              <a:rPr lang="en-US" altLang="zh-CN" sz="2000" dirty="0">
                <a:solidFill>
                  <a:srgbClr val="000008"/>
                </a:solidFill>
                <a:latin typeface="仿宋_GB2312" panose="02010609030101010101" charset="-122"/>
                <a:ea typeface="仿宋_GB2312" panose="02010609030101010101" charset="-122"/>
                <a:sym typeface="+mn-ea"/>
              </a:rPr>
              <a:t>2</a:t>
            </a:r>
            <a:r>
              <a:rPr lang="zh-CN" altLang="en-US" sz="2000" dirty="0">
                <a:solidFill>
                  <a:srgbClr val="000008"/>
                </a:solidFill>
                <a:latin typeface="仿宋_GB2312" panose="02010609030101010101" charset="-122"/>
                <a:ea typeface="仿宋_GB2312" panose="02010609030101010101" charset="-122"/>
                <a:sym typeface="+mn-ea"/>
              </a:rPr>
              <a:t>民办非企业单位，</a:t>
            </a:r>
            <a:r>
              <a:rPr lang="en-US" altLang="zh-CN" sz="2000" dirty="0">
                <a:solidFill>
                  <a:srgbClr val="000008"/>
                </a:solidFill>
                <a:latin typeface="仿宋_GB2312" panose="02010609030101010101" charset="-122"/>
                <a:ea typeface="仿宋_GB2312" panose="02010609030101010101" charset="-122"/>
                <a:sym typeface="+mn-ea"/>
              </a:rPr>
              <a:t>3</a:t>
            </a:r>
            <a:r>
              <a:rPr lang="zh-CN" altLang="en-US" sz="2000" dirty="0">
                <a:solidFill>
                  <a:srgbClr val="000008"/>
                </a:solidFill>
                <a:latin typeface="仿宋_GB2312" panose="02010609030101010101" charset="-122"/>
                <a:ea typeface="仿宋_GB2312" panose="02010609030101010101" charset="-122"/>
                <a:sym typeface="+mn-ea"/>
              </a:rPr>
              <a:t>基金会，</a:t>
            </a:r>
            <a:r>
              <a:rPr lang="en-US" altLang="zh-CN" sz="2000" dirty="0">
                <a:solidFill>
                  <a:srgbClr val="000008"/>
                </a:solidFill>
                <a:latin typeface="仿宋_GB2312" panose="02010609030101010101" charset="-122"/>
                <a:ea typeface="仿宋_GB2312" panose="02010609030101010101" charset="-122"/>
                <a:sym typeface="+mn-ea"/>
              </a:rPr>
              <a:t>9</a:t>
            </a:r>
            <a:r>
              <a:rPr lang="zh-CN" altLang="en-US" sz="2000" dirty="0">
                <a:solidFill>
                  <a:srgbClr val="000008"/>
                </a:solidFill>
                <a:latin typeface="仿宋_GB2312" panose="02010609030101010101" charset="-122"/>
                <a:ea typeface="仿宋_GB2312" panose="02010609030101010101" charset="-122"/>
                <a:sym typeface="+mn-ea"/>
              </a:rPr>
              <a:t>其他；</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市场监管：</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企业，</a:t>
            </a:r>
            <a:r>
              <a:rPr lang="en-US" altLang="zh-CN" sz="2000" dirty="0">
                <a:solidFill>
                  <a:srgbClr val="000008"/>
                </a:solidFill>
                <a:latin typeface="仿宋_GB2312" panose="02010609030101010101" charset="-122"/>
                <a:ea typeface="仿宋_GB2312" panose="02010609030101010101" charset="-122"/>
                <a:sym typeface="+mn-ea"/>
              </a:rPr>
              <a:t>2</a:t>
            </a:r>
            <a:r>
              <a:rPr lang="zh-CN" altLang="en-US" sz="2000" dirty="0">
                <a:solidFill>
                  <a:srgbClr val="000008"/>
                </a:solidFill>
                <a:latin typeface="仿宋_GB2312" panose="02010609030101010101" charset="-122"/>
                <a:ea typeface="仿宋_GB2312" panose="02010609030101010101" charset="-122"/>
                <a:sym typeface="+mn-ea"/>
              </a:rPr>
              <a:t>个体工商户，</a:t>
            </a:r>
            <a:r>
              <a:rPr lang="en-US" altLang="zh-CN" sz="2000" dirty="0">
                <a:solidFill>
                  <a:srgbClr val="000008"/>
                </a:solidFill>
                <a:latin typeface="仿宋_GB2312" panose="02010609030101010101" charset="-122"/>
                <a:ea typeface="仿宋_GB2312" panose="02010609030101010101" charset="-122"/>
                <a:sym typeface="+mn-ea"/>
              </a:rPr>
              <a:t>3</a:t>
            </a:r>
            <a:r>
              <a:rPr lang="zh-CN" altLang="en-US" sz="2000" dirty="0">
                <a:solidFill>
                  <a:srgbClr val="000008"/>
                </a:solidFill>
                <a:latin typeface="仿宋_GB2312" panose="02010609030101010101" charset="-122"/>
                <a:ea typeface="仿宋_GB2312" panose="02010609030101010101" charset="-122"/>
                <a:sym typeface="+mn-ea"/>
              </a:rPr>
              <a:t>农民专业合作社；</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农业：</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组级集体经济组织，</a:t>
            </a:r>
            <a:r>
              <a:rPr lang="en-US" altLang="zh-CN" sz="2000" dirty="0">
                <a:solidFill>
                  <a:srgbClr val="000008"/>
                </a:solidFill>
                <a:latin typeface="仿宋_GB2312" panose="02010609030101010101" charset="-122"/>
                <a:ea typeface="仿宋_GB2312" panose="02010609030101010101" charset="-122"/>
                <a:sym typeface="+mn-ea"/>
              </a:rPr>
              <a:t>2</a:t>
            </a:r>
            <a:r>
              <a:rPr lang="zh-CN" altLang="en-US" sz="2000" dirty="0">
                <a:solidFill>
                  <a:srgbClr val="000008"/>
                </a:solidFill>
                <a:latin typeface="仿宋_GB2312" panose="02010609030101010101" charset="-122"/>
                <a:ea typeface="仿宋_GB2312" panose="02010609030101010101" charset="-122"/>
                <a:sym typeface="+mn-ea"/>
              </a:rPr>
              <a:t>村级集体经济组织，</a:t>
            </a:r>
            <a:r>
              <a:rPr lang="en-US" altLang="zh-CN" sz="2000" dirty="0">
                <a:solidFill>
                  <a:srgbClr val="000008"/>
                </a:solidFill>
                <a:latin typeface="仿宋_GB2312" panose="02010609030101010101" charset="-122"/>
                <a:ea typeface="仿宋_GB2312" panose="02010609030101010101" charset="-122"/>
                <a:sym typeface="+mn-ea"/>
              </a:rPr>
              <a:t>3</a:t>
            </a:r>
            <a:r>
              <a:rPr lang="zh-CN" altLang="en-US" sz="2000" dirty="0">
                <a:solidFill>
                  <a:srgbClr val="000008"/>
                </a:solidFill>
                <a:latin typeface="仿宋_GB2312" panose="02010609030101010101" charset="-122"/>
                <a:ea typeface="仿宋_GB2312" panose="02010609030101010101" charset="-122"/>
                <a:sym typeface="+mn-ea"/>
              </a:rPr>
              <a:t>乡镇级集体经济组织，</a:t>
            </a:r>
            <a:r>
              <a:rPr lang="en-US" altLang="zh-CN" sz="2000" dirty="0">
                <a:solidFill>
                  <a:srgbClr val="000008"/>
                </a:solidFill>
                <a:latin typeface="仿宋_GB2312" panose="02010609030101010101" charset="-122"/>
                <a:ea typeface="仿宋_GB2312" panose="02010609030101010101" charset="-122"/>
                <a:sym typeface="+mn-ea"/>
              </a:rPr>
              <a:t>9</a:t>
            </a:r>
            <a:r>
              <a:rPr lang="zh-CN" altLang="en-US" sz="2000" dirty="0">
                <a:solidFill>
                  <a:srgbClr val="000008"/>
                </a:solidFill>
                <a:latin typeface="仿宋_GB2312" panose="02010609030101010101" charset="-122"/>
                <a:ea typeface="仿宋_GB2312" panose="02010609030101010101" charset="-122"/>
                <a:sym typeface="+mn-ea"/>
              </a:rPr>
              <a:t>其他；</a:t>
            </a: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00000"/>
              </a:lnSpc>
              <a:spcBef>
                <a:spcPct val="50000"/>
              </a:spcBef>
              <a:buNone/>
            </a:pPr>
            <a:r>
              <a:rPr lang="zh-CN" altLang="en-US" sz="2000" dirty="0">
                <a:solidFill>
                  <a:srgbClr val="000008"/>
                </a:solidFill>
                <a:latin typeface="仿宋_GB2312" panose="02010609030101010101" charset="-122"/>
                <a:ea typeface="仿宋_GB2312" panose="02010609030101010101" charset="-122"/>
                <a:sym typeface="+mn-ea"/>
              </a:rPr>
              <a:t>       其他：不再具体划分机构类别，统一用</a:t>
            </a:r>
            <a:r>
              <a:rPr lang="en-US" altLang="zh-CN" sz="2000" dirty="0">
                <a:solidFill>
                  <a:srgbClr val="000008"/>
                </a:solidFill>
                <a:latin typeface="仿宋_GB2312" panose="02010609030101010101" charset="-122"/>
                <a:ea typeface="仿宋_GB2312" panose="02010609030101010101" charset="-122"/>
                <a:sym typeface="+mn-ea"/>
              </a:rPr>
              <a:t>1</a:t>
            </a:r>
            <a:r>
              <a:rPr lang="zh-CN" altLang="en-US" sz="2000" dirty="0">
                <a:solidFill>
                  <a:srgbClr val="000008"/>
                </a:solidFill>
                <a:latin typeface="仿宋_GB2312" panose="02010609030101010101" charset="-122"/>
                <a:ea typeface="仿宋_GB2312" panose="02010609030101010101" charset="-122"/>
                <a:sym typeface="+mn-ea"/>
              </a:rPr>
              <a:t>表示。</a:t>
            </a:r>
            <a:endParaRPr lang="zh-CN" altLang="en-US" sz="2000" dirty="0">
              <a:solidFill>
                <a:srgbClr val="000008"/>
              </a:solidFill>
              <a:latin typeface="仿宋_GB2312" panose="02010609030101010101" charset="-122"/>
              <a:ea typeface="仿宋_GB2312" panose="02010609030101010101" charset="-122"/>
              <a:sym typeface="+mn-ea"/>
            </a:endParaRPr>
          </a:p>
          <a:p>
            <a:pPr marL="0" marR="0" lvl="0" indent="0" algn="l" defTabSz="914400" rtl="0" eaLnBrk="1" fontAlgn="base" latinLnBrk="0" hangingPunct="1">
              <a:lnSpc>
                <a:spcPct val="110000"/>
              </a:lnSpc>
              <a:spcBef>
                <a:spcPct val="50000"/>
              </a:spcBef>
              <a:spcAft>
                <a:spcPct val="0"/>
              </a:spcAft>
              <a:buClrTx/>
              <a:buSzTx/>
              <a:buFontTx/>
              <a:buNone/>
              <a:defRPr/>
            </a:pPr>
            <a:r>
              <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rPr>
              <a:t>第</a:t>
            </a:r>
            <a:r>
              <a:rPr lang="en-US" altLang="zh-CN" sz="2000" noProof="0" dirty="0">
                <a:ln>
                  <a:noFill/>
                </a:ln>
                <a:solidFill>
                  <a:srgbClr val="000008"/>
                </a:solidFill>
                <a:effectLst/>
                <a:uLnTx/>
                <a:uFillTx/>
                <a:latin typeface="仿宋_GB2312" panose="02010609030101010101" charset="-122"/>
                <a:ea typeface="仿宋_GB2312" panose="02010609030101010101" charset="-122"/>
                <a:sym typeface="+mn-ea"/>
              </a:rPr>
              <a:t>3-8</a:t>
            </a:r>
            <a:r>
              <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rPr>
              <a:t>位：登记管理机关行政区划码。第</a:t>
            </a:r>
            <a:r>
              <a:rPr lang="en-US" altLang="zh-CN" sz="2000" noProof="0" dirty="0">
                <a:ln>
                  <a:noFill/>
                </a:ln>
                <a:solidFill>
                  <a:srgbClr val="000008"/>
                </a:solidFill>
                <a:effectLst/>
                <a:uLnTx/>
                <a:uFillTx/>
                <a:latin typeface="仿宋_GB2312" panose="02010609030101010101" charset="-122"/>
                <a:ea typeface="仿宋_GB2312" panose="02010609030101010101" charset="-122"/>
                <a:sym typeface="+mn-ea"/>
              </a:rPr>
              <a:t>9—17</a:t>
            </a:r>
            <a:r>
              <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rPr>
              <a:t>位：主体标识码（组织机构代码）。</a:t>
            </a:r>
            <a:endPar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endParaRPr>
          </a:p>
          <a:p>
            <a:pPr marL="0" marR="0" lvl="0" indent="0" algn="l" defTabSz="914400" rtl="0" eaLnBrk="1" fontAlgn="base" latinLnBrk="0" hangingPunct="1">
              <a:lnSpc>
                <a:spcPct val="110000"/>
              </a:lnSpc>
              <a:spcBef>
                <a:spcPct val="50000"/>
              </a:spcBef>
              <a:spcAft>
                <a:spcPct val="0"/>
              </a:spcAft>
              <a:buClrTx/>
              <a:buSzTx/>
              <a:buFontTx/>
              <a:buNone/>
              <a:defRPr/>
            </a:pPr>
            <a:r>
              <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rPr>
              <a:t>第</a:t>
            </a:r>
            <a:r>
              <a:rPr lang="en-US" altLang="zh-CN" sz="2000" noProof="0" dirty="0">
                <a:ln>
                  <a:noFill/>
                </a:ln>
                <a:solidFill>
                  <a:srgbClr val="000008"/>
                </a:solidFill>
                <a:effectLst/>
                <a:uLnTx/>
                <a:uFillTx/>
                <a:latin typeface="仿宋_GB2312" panose="02010609030101010101" charset="-122"/>
                <a:ea typeface="仿宋_GB2312" panose="02010609030101010101" charset="-122"/>
                <a:sym typeface="+mn-ea"/>
              </a:rPr>
              <a:t>18</a:t>
            </a:r>
            <a:r>
              <a:rPr lang="zh-CN" altLang="en-US" sz="2000" noProof="0" dirty="0">
                <a:ln>
                  <a:noFill/>
                </a:ln>
                <a:solidFill>
                  <a:srgbClr val="000008"/>
                </a:solidFill>
                <a:effectLst/>
                <a:uLnTx/>
                <a:uFillTx/>
                <a:latin typeface="仿宋_GB2312" panose="02010609030101010101" charset="-122"/>
                <a:ea typeface="仿宋_GB2312" panose="02010609030101010101" charset="-122"/>
                <a:sym typeface="+mn-ea"/>
              </a:rPr>
              <a:t>位：校验码。</a:t>
            </a:r>
            <a:endParaRPr kumimoji="0" lang="zh-CN" altLang="en-US" sz="2000" i="0" u="none" strike="noStrike" kern="1200" cap="none" spc="0" normalizeH="0" baseline="0" noProof="0" dirty="0">
              <a:ln>
                <a:noFill/>
              </a:ln>
              <a:solidFill>
                <a:srgbClr val="000008"/>
              </a:solidFill>
              <a:effectLst/>
              <a:uLnTx/>
              <a:uFillTx/>
              <a:latin typeface="仿宋_GB2312" panose="02010609030101010101" charset="-122"/>
              <a:ea typeface="仿宋_GB2312" panose="02010609030101010101" charset="-122"/>
              <a:cs typeface="+mn-cs"/>
            </a:endParaRPr>
          </a:p>
          <a:p>
            <a:pPr marL="0" indent="0" eaLnBrk="1" hangingPunct="1">
              <a:lnSpc>
                <a:spcPct val="100000"/>
              </a:lnSpc>
              <a:spcBef>
                <a:spcPct val="50000"/>
              </a:spcBef>
              <a:buNone/>
            </a:pPr>
            <a:endParaRPr lang="zh-CN" altLang="en-US" sz="2000" dirty="0">
              <a:solidFill>
                <a:srgbClr val="000008"/>
              </a:solidFill>
              <a:latin typeface="仿宋_GB2312" panose="02010609030101010101" charset="-122"/>
              <a:ea typeface="仿宋_GB2312" panose="02010609030101010101" charset="-122"/>
            </a:endParaRPr>
          </a:p>
          <a:p>
            <a:pPr marL="0" indent="0" eaLnBrk="1" hangingPunct="1">
              <a:lnSpc>
                <a:spcPct val="120000"/>
              </a:lnSpc>
              <a:spcBef>
                <a:spcPct val="50000"/>
              </a:spcBef>
              <a:buNone/>
            </a:pPr>
            <a:endParaRPr lang="zh-CN" altLang="en-US" sz="2000" dirty="0">
              <a:solidFill>
                <a:srgbClr val="000008"/>
              </a:solidFill>
              <a:latin typeface="仿宋_GB2312" panose="02010609030101010101" charset="-122"/>
              <a:ea typeface="仿宋_GB2312" panose="02010609030101010101" charset="-122"/>
            </a:endParaRPr>
          </a:p>
          <a:p>
            <a:pPr marL="0" indent="0">
              <a:buNone/>
            </a:pPr>
            <a:endParaRPr lang="zh-CN" altLang="en-US" sz="2000">
              <a:latin typeface="仿宋_GB2312" panose="02010609030101010101" charset="-122"/>
              <a:ea typeface="仿宋_GB2312" panose="02010609030101010101" charset="-122"/>
            </a:endParaRPr>
          </a:p>
        </p:txBody>
      </p:sp>
      <p:sp>
        <p:nvSpPr>
          <p:cNvPr id="2054" name="文本框 62"/>
          <p:cNvSpPr txBox="1"/>
          <p:nvPr/>
        </p:nvSpPr>
        <p:spPr>
          <a:xfrm>
            <a:off x="550199" y="77452"/>
            <a:ext cx="3449320" cy="583565"/>
          </a:xfrm>
          <a:prstGeom prst="rect">
            <a:avLst/>
          </a:prstGeom>
          <a:noFill/>
          <a:ln w="9525">
            <a:noFill/>
          </a:ln>
        </p:spPr>
        <p:txBody>
          <a:bodyPr wrap="none">
            <a:spAutoFit/>
            <a:scene3d>
              <a:camera prst="orthographicFront"/>
              <a:lightRig rig="threePt" dir="t"/>
            </a:scene3d>
          </a:bodyPr>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统一社会信用代码</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图片 17"/>
          <p:cNvPicPr>
            <a:picLocks noChangeAspect="1" noChangeArrowheads="1"/>
          </p:cNvPicPr>
          <p:nvPr/>
        </p:nvPicPr>
        <p:blipFill>
          <a:blip r:embed="rId1"/>
          <a:srcRect/>
          <a:stretch>
            <a:fillRect/>
          </a:stretch>
        </p:blipFill>
        <p:spPr bwMode="auto">
          <a:xfrm>
            <a:off x="8610600" y="0"/>
            <a:ext cx="3581400" cy="1006475"/>
          </a:xfrm>
          <a:prstGeom prst="rect">
            <a:avLst/>
          </a:prstGeom>
          <a:noFill/>
          <a:ln w="9525">
            <a:noFill/>
            <a:miter lim="800000"/>
            <a:headEnd/>
            <a:tailEnd/>
          </a:ln>
        </p:spPr>
      </p:pic>
      <p:cxnSp>
        <p:nvCxnSpPr>
          <p:cNvPr id="24" name="直接连接符 23"/>
          <p:cNvCxnSpPr/>
          <p:nvPr/>
        </p:nvCxnSpPr>
        <p:spPr>
          <a:xfrm>
            <a:off x="0" y="6461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16395"/>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2054" name="文本框 62"/>
          <p:cNvSpPr txBox="1"/>
          <p:nvPr/>
        </p:nvSpPr>
        <p:spPr>
          <a:xfrm>
            <a:off x="550199" y="77452"/>
            <a:ext cx="3654425" cy="583565"/>
          </a:xfrm>
          <a:prstGeom prst="rect">
            <a:avLst/>
          </a:prstGeom>
          <a:noFill/>
          <a:ln w="9525">
            <a:noFill/>
          </a:ln>
        </p:spPr>
        <p:txBody>
          <a:bodyPr wrap="none">
            <a:spAutoFit/>
            <a:scene3d>
              <a:camera prst="orthographicFront"/>
              <a:lightRig rig="threePt" dir="t"/>
            </a:scene3d>
          </a:bodyPr>
          <a:lstStyle/>
          <a:p>
            <a:pPr marR="0" algn="l" defTabSz="914400">
              <a:buClrTx/>
              <a:buSzTx/>
              <a:buFontTx/>
              <a:buNone/>
            </a:pPr>
            <a:r>
              <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rPr>
              <a:t>成立时间 开业时间</a:t>
            </a:r>
            <a:endParaRPr kumimoji="0" lang="zh-CN" altLang="en-US" sz="3200" b="1" kern="1200" cap="none" spc="0" normalizeH="0" baseline="0" noProof="0" dirty="0">
              <a:solidFill>
                <a:schemeClr val="bg2">
                  <a:lumMod val="50000"/>
                </a:schemeClr>
              </a:solidFill>
              <a:effectLst>
                <a:outerShdw blurRad="38100" dist="25400" dir="5400000" algn="ctr" rotWithShape="0">
                  <a:srgbClr val="6E747A">
                    <a:alpha val="43000"/>
                  </a:srgbClr>
                </a:outerShdw>
              </a:effectLst>
              <a:uLnTx/>
              <a:uFillTx/>
              <a:latin typeface="楷体_GB2312" panose="02010609030101010101" pitchFamily="49" charset="-122"/>
              <a:ea typeface="楷体_GB2312" panose="02010609030101010101" pitchFamily="49" charset="-122"/>
              <a:cs typeface="+mj-cs"/>
              <a:sym typeface="+mn-ea"/>
            </a:endParaRPr>
          </a:p>
        </p:txBody>
      </p:sp>
      <p:pic>
        <p:nvPicPr>
          <p:cNvPr id="5" name="内容占位符 4"/>
          <p:cNvPicPr>
            <a:picLocks noChangeAspect="1"/>
          </p:cNvPicPr>
          <p:nvPr>
            <p:ph idx="1"/>
          </p:nvPr>
        </p:nvPicPr>
        <p:blipFill>
          <a:blip r:embed="rId2"/>
          <a:srcRect l="15406" t="23997" r="37958" b="8539"/>
          <a:stretch>
            <a:fillRect/>
          </a:stretch>
        </p:blipFill>
        <p:spPr>
          <a:xfrm>
            <a:off x="248920" y="712470"/>
            <a:ext cx="7172325" cy="5836285"/>
          </a:xfrm>
          <a:prstGeom prst="rect">
            <a:avLst/>
          </a:prstGeom>
        </p:spPr>
      </p:pic>
      <p:cxnSp>
        <p:nvCxnSpPr>
          <p:cNvPr id="3" name="直接连接符 2"/>
          <p:cNvCxnSpPr/>
          <p:nvPr/>
        </p:nvCxnSpPr>
        <p:spPr>
          <a:xfrm>
            <a:off x="1324610" y="3246755"/>
            <a:ext cx="5607685" cy="762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499985" y="1006475"/>
            <a:ext cx="4532630" cy="5169535"/>
          </a:xfrm>
          <a:prstGeom prst="rect">
            <a:avLst/>
          </a:prstGeom>
          <a:noFill/>
        </p:spPr>
        <p:txBody>
          <a:bodyPr wrap="square" rtlCol="0" anchor="t">
            <a:spAutoFit/>
          </a:bodyPr>
          <a:p>
            <a:pPr>
              <a:lnSpc>
                <a:spcPct val="150000"/>
              </a:lnSpc>
              <a:buNone/>
            </a:pPr>
            <a:r>
              <a:rPr lang="zh-CN" altLang="zh-CN" sz="2000" b="1" dirty="0">
                <a:solidFill>
                  <a:srgbClr val="000008"/>
                </a:solidFill>
                <a:latin typeface="仿宋_GB2312" panose="02010609030101010101" charset="-122"/>
                <a:ea typeface="仿宋_GB2312" panose="02010609030101010101" charset="-122"/>
                <a:sym typeface="+mn-ea"/>
              </a:rPr>
              <a:t>成立时间</a:t>
            </a:r>
            <a:r>
              <a:rPr lang="zh-CN" altLang="zh-CN" sz="2000" dirty="0">
                <a:solidFill>
                  <a:srgbClr val="000008"/>
                </a:solidFill>
                <a:latin typeface="仿宋_GB2312" panose="02010609030101010101" charset="-122"/>
                <a:ea typeface="仿宋_GB2312" panose="02010609030101010101" charset="-122"/>
                <a:sym typeface="+mn-ea"/>
              </a:rPr>
              <a:t>  指单位</a:t>
            </a:r>
            <a:r>
              <a:rPr lang="zh-CN" altLang="zh-CN" sz="2000" b="1" dirty="0">
                <a:solidFill>
                  <a:srgbClr val="000008"/>
                </a:solidFill>
                <a:latin typeface="仿宋_GB2312" panose="02010609030101010101" charset="-122"/>
                <a:ea typeface="仿宋_GB2312" panose="02010609030101010101" charset="-122"/>
                <a:sym typeface="+mn-ea"/>
              </a:rPr>
              <a:t>经审批登记部门批准成立</a:t>
            </a:r>
            <a:r>
              <a:rPr lang="zh-CN" altLang="zh-CN" sz="2000" dirty="0">
                <a:solidFill>
                  <a:srgbClr val="000008"/>
                </a:solidFill>
                <a:latin typeface="仿宋_GB2312" panose="02010609030101010101" charset="-122"/>
                <a:ea typeface="仿宋_GB2312" panose="02010609030101010101" charset="-122"/>
                <a:sym typeface="+mn-ea"/>
              </a:rPr>
              <a:t>或登记注册成立的具体年月。存在延续性的单位填写最早的成立时间。</a:t>
            </a:r>
            <a:endParaRPr lang="zh-CN" altLang="zh-CN" sz="2000" dirty="0">
              <a:solidFill>
                <a:srgbClr val="000008"/>
              </a:solidFill>
              <a:latin typeface="仿宋_GB2312" panose="02010609030101010101" charset="-122"/>
              <a:ea typeface="仿宋_GB2312" panose="02010609030101010101" charset="-122"/>
              <a:sym typeface="+mn-ea"/>
            </a:endParaRPr>
          </a:p>
          <a:p>
            <a:pPr marL="342900" indent="-342900">
              <a:lnSpc>
                <a:spcPct val="150000"/>
              </a:lnSpc>
              <a:buFont typeface="Arial" panose="020B0604020202020204" pitchFamily="34" charset="0"/>
              <a:buChar char="•"/>
            </a:pPr>
            <a:r>
              <a:rPr lang="zh-CN" altLang="zh-CN" sz="2000" dirty="0">
                <a:solidFill>
                  <a:srgbClr val="000008"/>
                </a:solidFill>
                <a:latin typeface="仿宋_GB2312" panose="02010609030101010101" charset="-122"/>
                <a:ea typeface="仿宋_GB2312" panose="02010609030101010101" charset="-122"/>
                <a:sym typeface="+mn-ea"/>
              </a:rPr>
              <a:t>所有单位均填写本项</a:t>
            </a:r>
            <a:endParaRPr lang="zh-CN" altLang="en-US" sz="2000" dirty="0">
              <a:solidFill>
                <a:srgbClr val="000008"/>
              </a:solidFill>
              <a:latin typeface="仿宋_GB2312" panose="02010609030101010101" charset="-122"/>
              <a:ea typeface="仿宋_GB2312" panose="02010609030101010101" charset="-122"/>
              <a:sym typeface="+mn-ea"/>
            </a:endParaRPr>
          </a:p>
          <a:p>
            <a:pPr marL="342900" indent="-342900">
              <a:lnSpc>
                <a:spcPct val="150000"/>
              </a:lnSpc>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不一定等于证照发放时间</a:t>
            </a:r>
            <a:endParaRPr lang="zh-CN" altLang="zh-CN" sz="2000" dirty="0">
              <a:solidFill>
                <a:srgbClr val="000008"/>
              </a:solidFill>
              <a:latin typeface="仿宋_GB2312" panose="02010609030101010101" charset="-122"/>
              <a:ea typeface="仿宋_GB2312" panose="02010609030101010101" charset="-122"/>
              <a:sym typeface="+mn-ea"/>
            </a:endParaRPr>
          </a:p>
          <a:p>
            <a:pPr marL="342900" indent="-342900">
              <a:lnSpc>
                <a:spcPct val="150000"/>
              </a:lnSpc>
              <a:buNone/>
            </a:pPr>
            <a:endParaRPr lang="zh-CN" altLang="zh-CN" sz="2000" dirty="0">
              <a:solidFill>
                <a:srgbClr val="000008"/>
              </a:solidFill>
              <a:latin typeface="仿宋_GB2312" panose="02010609030101010101" charset="-122"/>
              <a:ea typeface="仿宋_GB2312" panose="02010609030101010101" charset="-122"/>
              <a:sym typeface="+mn-ea"/>
            </a:endParaRPr>
          </a:p>
          <a:p>
            <a:pPr>
              <a:lnSpc>
                <a:spcPct val="150000"/>
              </a:lnSpc>
              <a:buNone/>
            </a:pPr>
            <a:r>
              <a:rPr lang="zh-CN" altLang="zh-CN" sz="2000" b="1" dirty="0">
                <a:solidFill>
                  <a:srgbClr val="000008"/>
                </a:solidFill>
                <a:latin typeface="仿宋_GB2312" panose="02010609030101010101" charset="-122"/>
                <a:ea typeface="仿宋_GB2312" panose="02010609030101010101" charset="-122"/>
                <a:sym typeface="+mn-ea"/>
              </a:rPr>
              <a:t>开业时间</a:t>
            </a:r>
            <a:r>
              <a:rPr lang="zh-CN" altLang="zh-CN" sz="2000" dirty="0">
                <a:solidFill>
                  <a:srgbClr val="000008"/>
                </a:solidFill>
                <a:latin typeface="仿宋_GB2312" panose="02010609030101010101" charset="-122"/>
                <a:ea typeface="仿宋_GB2312" panose="02010609030101010101" charset="-122"/>
                <a:sym typeface="+mn-ea"/>
              </a:rPr>
              <a:t> </a:t>
            </a:r>
            <a:r>
              <a:rPr lang="en-US" altLang="zh-CN" sz="2000" dirty="0">
                <a:solidFill>
                  <a:srgbClr val="000008"/>
                </a:solidFill>
                <a:latin typeface="仿宋_GB2312" panose="02010609030101010101" charset="-122"/>
                <a:ea typeface="仿宋_GB2312" panose="02010609030101010101" charset="-122"/>
                <a:sym typeface="+mn-ea"/>
              </a:rPr>
              <a:t> </a:t>
            </a:r>
            <a:r>
              <a:rPr lang="zh-CN" altLang="zh-CN" sz="2000" dirty="0">
                <a:solidFill>
                  <a:srgbClr val="000008"/>
                </a:solidFill>
                <a:latin typeface="仿宋_GB2312" panose="02010609030101010101" charset="-122"/>
                <a:ea typeface="仿宋_GB2312" panose="02010609030101010101" charset="-122"/>
                <a:sym typeface="+mn-ea"/>
              </a:rPr>
              <a:t>指企业在市场监管部门登记注册，经过一系列筹建工作后，正式开始</a:t>
            </a:r>
            <a:r>
              <a:rPr lang="zh-CN" altLang="zh-CN" sz="2000" b="1" dirty="0">
                <a:solidFill>
                  <a:srgbClr val="000008"/>
                </a:solidFill>
                <a:latin typeface="仿宋_GB2312" panose="02010609030101010101" charset="-122"/>
                <a:ea typeface="仿宋_GB2312" panose="02010609030101010101" charset="-122"/>
                <a:sym typeface="+mn-ea"/>
              </a:rPr>
              <a:t>投入运营</a:t>
            </a:r>
            <a:r>
              <a:rPr lang="zh-CN" altLang="zh-CN" sz="2000" dirty="0">
                <a:solidFill>
                  <a:srgbClr val="000008"/>
                </a:solidFill>
                <a:latin typeface="仿宋_GB2312" panose="02010609030101010101" charset="-122"/>
                <a:ea typeface="仿宋_GB2312" panose="02010609030101010101" charset="-122"/>
                <a:sym typeface="+mn-ea"/>
              </a:rPr>
              <a:t>的具体年月。除筹建企业外，所有</a:t>
            </a:r>
            <a:r>
              <a:rPr lang="zh-CN" altLang="zh-CN" sz="2000" b="1" dirty="0">
                <a:solidFill>
                  <a:srgbClr val="FF0000"/>
                </a:solidFill>
                <a:latin typeface="仿宋_GB2312" panose="02010609030101010101" charset="-122"/>
                <a:ea typeface="仿宋_GB2312" panose="02010609030101010101" charset="-122"/>
                <a:sym typeface="+mn-ea"/>
              </a:rPr>
              <a:t>企业</a:t>
            </a:r>
            <a:r>
              <a:rPr lang="zh-CN" altLang="zh-CN" sz="2000" dirty="0">
                <a:solidFill>
                  <a:srgbClr val="000008"/>
                </a:solidFill>
                <a:latin typeface="仿宋_GB2312" panose="02010609030101010101" charset="-122"/>
                <a:ea typeface="仿宋_GB2312" panose="02010609030101010101" charset="-122"/>
                <a:sym typeface="+mn-ea"/>
              </a:rPr>
              <a:t>均填写本项。</a:t>
            </a:r>
            <a:endParaRPr lang="zh-CN" altLang="zh-CN" sz="2000" dirty="0">
              <a:solidFill>
                <a:srgbClr val="000008"/>
              </a:solidFill>
              <a:latin typeface="仿宋_GB2312" panose="02010609030101010101" charset="-122"/>
              <a:ea typeface="仿宋_GB2312" panose="02010609030101010101" charset="-122"/>
              <a:sym typeface="+mn-ea"/>
            </a:endParaRPr>
          </a:p>
          <a:p>
            <a:pPr marL="342900" indent="-342900">
              <a:lnSpc>
                <a:spcPct val="150000"/>
              </a:lnSpc>
              <a:buFont typeface="Arial" panose="020B0604020202020204" pitchFamily="34" charset="0"/>
              <a:buChar char="•"/>
            </a:pPr>
            <a:r>
              <a:rPr lang="zh-CN" altLang="en-US" sz="2000" dirty="0">
                <a:solidFill>
                  <a:srgbClr val="000008"/>
                </a:solidFill>
                <a:latin typeface="仿宋_GB2312" panose="02010609030101010101" charset="-122"/>
                <a:ea typeface="仿宋_GB2312" panose="02010609030101010101" charset="-122"/>
                <a:sym typeface="+mn-ea"/>
              </a:rPr>
              <a:t>开业时间应晚于或等于成立时间</a:t>
            </a:r>
            <a:endParaRPr lang="zh-CN" altLang="en-US" sz="2000" dirty="0">
              <a:solidFill>
                <a:srgbClr val="000008"/>
              </a:solidFill>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8781</Words>
  <Application>WPS 演示</Application>
  <PresentationFormat>自定义</PresentationFormat>
  <Paragraphs>631</Paragraphs>
  <Slides>59</Slides>
  <Notes>17</Notes>
  <HiddenSlides>0</HiddenSlides>
  <MMClips>0</MMClips>
  <ScaleCrop>false</ScaleCrop>
  <HeadingPairs>
    <vt:vector size="6" baseType="variant">
      <vt:variant>
        <vt:lpstr>已用的字体</vt:lpstr>
      </vt:variant>
      <vt:variant>
        <vt:i4>25</vt:i4>
      </vt:variant>
      <vt:variant>
        <vt:lpstr>主题</vt:lpstr>
      </vt:variant>
      <vt:variant>
        <vt:i4>8</vt:i4>
      </vt:variant>
      <vt:variant>
        <vt:lpstr>幻灯片标题</vt:lpstr>
      </vt:variant>
      <vt:variant>
        <vt:i4>59</vt:i4>
      </vt:variant>
    </vt:vector>
  </HeadingPairs>
  <TitlesOfParts>
    <vt:vector size="92" baseType="lpstr">
      <vt:lpstr>Arial</vt:lpstr>
      <vt:lpstr>宋体</vt:lpstr>
      <vt:lpstr>Wingdings</vt:lpstr>
      <vt:lpstr>微软雅黑</vt:lpstr>
      <vt:lpstr>楷体_GB2312</vt:lpstr>
      <vt:lpstr>仿宋_GB2312</vt:lpstr>
      <vt:lpstr>楷体</vt:lpstr>
      <vt:lpstr>Times New Roman</vt:lpstr>
      <vt:lpstr>东文宋体</vt:lpstr>
      <vt:lpstr>黑体</vt:lpstr>
      <vt:lpstr>FZHei-B01S</vt:lpstr>
      <vt:lpstr>隶书</vt:lpstr>
      <vt:lpstr>Algerian</vt:lpstr>
      <vt:lpstr>仿宋</vt:lpstr>
      <vt:lpstr>Arial Unicode MS</vt:lpstr>
      <vt:lpstr>Calibri</vt:lpstr>
      <vt:lpstr>Wingdings</vt:lpstr>
      <vt:lpstr>Times New Roman</vt:lpstr>
      <vt:lpstr>华文新魏</vt:lpstr>
      <vt:lpstr>Castellar</vt:lpstr>
      <vt:lpstr>Wingdings 2</vt:lpstr>
      <vt:lpstr>方正小标宋简体</vt:lpstr>
      <vt:lpstr>方正黑体简体</vt:lpstr>
      <vt:lpstr>Gabriola</vt:lpstr>
      <vt:lpstr>Segoe Print</vt:lpstr>
      <vt:lpstr>Office 主题</vt:lpstr>
      <vt:lpstr>1_Office 主题</vt:lpstr>
      <vt:lpstr>2_Office 主题</vt:lpstr>
      <vt:lpstr>3_Office 主题</vt:lpstr>
      <vt:lpstr>4_Office 主题</vt:lpstr>
      <vt:lpstr>5_Office 主题</vt:lpstr>
      <vt:lpstr>6_Office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新旧码转换方式：        建筑业企业资质等级编码由四位组成，第一位为序列码，第二位为级别码，第三、四位为专业码。代码含义及编码规则为：     1.序列代码：由一位字符组成，代表企业主项资质的资质序列。编码规则为：A.施工总承包  B.专业承包  （C.劳务分包）     2.级别代码：由一位数字组成，代表企业主项资质的级别。编码规则为：0.特级  1.一级  2.二级  3.三级  9.其他     3.专业代码：由两位数字组成，代表企业主项资质的类别。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ww</cp:lastModifiedBy>
  <cp:revision>869</cp:revision>
  <dcterms:created xsi:type="dcterms:W3CDTF">2023-10-20T01:52:00Z</dcterms:created>
  <dcterms:modified xsi:type="dcterms:W3CDTF">2024-12-19T02:34:36Z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ICV">
    <vt:lpwstr>135F405E8D0B4CB3A65150A2CF05C1F3</vt:lpwstr>
  </property>
</Properties>
</file>