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7" r:id="rId6"/>
    <p:sldMasterId id="2147483709" r:id="rId7"/>
  </p:sldMasterIdLst>
  <p:notesMasterIdLst>
    <p:notesMasterId r:id="rId10"/>
  </p:notesMasterIdLst>
  <p:sldIdLst>
    <p:sldId id="256" r:id="rId8"/>
    <p:sldId id="262" r:id="rId9"/>
    <p:sldId id="389" r:id="rId11"/>
    <p:sldId id="712" r:id="rId12"/>
    <p:sldId id="754" r:id="rId13"/>
    <p:sldId id="715" r:id="rId14"/>
    <p:sldId id="716" r:id="rId15"/>
    <p:sldId id="717" r:id="rId16"/>
    <p:sldId id="718" r:id="rId17"/>
    <p:sldId id="719" r:id="rId18"/>
    <p:sldId id="758" r:id="rId19"/>
    <p:sldId id="722" r:id="rId20"/>
    <p:sldId id="723" r:id="rId21"/>
    <p:sldId id="724" r:id="rId22"/>
    <p:sldId id="725" r:id="rId23"/>
    <p:sldId id="726" r:id="rId24"/>
    <p:sldId id="727" r:id="rId25"/>
    <p:sldId id="728" r:id="rId26"/>
    <p:sldId id="729" r:id="rId27"/>
    <p:sldId id="749" r:id="rId28"/>
    <p:sldId id="752" r:id="rId29"/>
    <p:sldId id="731" r:id="rId30"/>
    <p:sldId id="732" r:id="rId31"/>
    <p:sldId id="733" r:id="rId32"/>
    <p:sldId id="734" r:id="rId33"/>
    <p:sldId id="767" r:id="rId34"/>
    <p:sldId id="769" r:id="rId35"/>
    <p:sldId id="768" r:id="rId36"/>
    <p:sldId id="735" r:id="rId37"/>
    <p:sldId id="736" r:id="rId38"/>
    <p:sldId id="750" r:id="rId39"/>
    <p:sldId id="738" r:id="rId40"/>
    <p:sldId id="740" r:id="rId41"/>
    <p:sldId id="783" r:id="rId42"/>
    <p:sldId id="784" r:id="rId43"/>
    <p:sldId id="785" r:id="rId44"/>
    <p:sldId id="787" r:id="rId45"/>
    <p:sldId id="742" r:id="rId46"/>
    <p:sldId id="743" r:id="rId47"/>
    <p:sldId id="744" r:id="rId48"/>
    <p:sldId id="745" r:id="rId49"/>
    <p:sldId id="782" r:id="rId50"/>
    <p:sldId id="746" r:id="rId51"/>
    <p:sldId id="747" r:id="rId52"/>
    <p:sldId id="774" r:id="rId53"/>
    <p:sldId id="775" r:id="rId54"/>
    <p:sldId id="753" r:id="rId55"/>
    <p:sldId id="635" r:id="rId56"/>
    <p:sldId id="634" r:id="rId57"/>
    <p:sldId id="281" r:id="rId58"/>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75"/>
    <p:restoredTop sz="73113" autoAdjust="0"/>
  </p:normalViewPr>
  <p:slideViewPr>
    <p:cSldViewPr snapToGrid="0" showGuides="1">
      <p:cViewPr varScale="1">
        <p:scale>
          <a:sx n="45" d="100"/>
          <a:sy n="45" d="100"/>
        </p:scale>
        <p:origin x="-1162" y="-72"/>
      </p:cViewPr>
      <p:guideLst>
        <p:guide orient="horz" pos="2259"/>
        <p:guide pos="289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Master" Target="slideMasters/slideMaster5.xml"/><Relationship Id="rId59" Type="http://schemas.openxmlformats.org/officeDocument/2006/relationships/presProps" Target="presProps.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了解了基本表式和填报范围之后，我们接下来说说</a:t>
            </a:r>
            <a:r>
              <a:rPr lang="en-US" altLang="zh-CN">
                <a:sym typeface="+mn-ea"/>
              </a:rPr>
              <a:t> </a:t>
            </a:r>
            <a:r>
              <a:rPr lang="zh-CN" altLang="en-US">
                <a:sym typeface="+mn-ea"/>
              </a:rPr>
              <a:t>我们的填报依据是什么，什么样的企业可以填报我们的表</a:t>
            </a:r>
            <a:endParaRPr lang="zh-CN" altLang="en-US"/>
          </a:p>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这是报表填报最核心的部分。</a:t>
            </a:r>
            <a:r>
              <a:rPr lang="zh-CN" altLang="en-US">
                <a:sym typeface="+mn-ea"/>
              </a:rPr>
              <a:t>那么</a:t>
            </a:r>
            <a:r>
              <a:rPr lang="en-US" altLang="zh-CN">
                <a:sym typeface="+mn-ea"/>
              </a:rPr>
              <a:t> </a:t>
            </a:r>
            <a:r>
              <a:rPr lang="zh-CN" altLang="en-US">
                <a:sym typeface="+mn-ea"/>
              </a:rPr>
              <a:t>怎么理解，这一部分使我们最核心，最主要，最关键的点，因为具体指标的摘取都是依照这个来的。</a:t>
            </a:r>
            <a:endParaRPr lang="zh-CN" altLang="en-US"/>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a:ln>
            <a:solidFill>
              <a:srgbClr val="000000"/>
            </a:solidFill>
          </a:ln>
        </p:spPr>
      </p:sp>
      <p:sp>
        <p:nvSpPr>
          <p:cNvPr id="35843" name="Rectangle 3"/>
          <p:cNvSpPr>
            <a:spLocks noGrp="1" noRot="1"/>
          </p:cNvSpPr>
          <p:nvPr>
            <p:ph type="body"/>
          </p:nvPr>
        </p:nvSpPr>
        <p:spPr>
          <a:noFill/>
          <a:ln>
            <a:noFill/>
          </a:ln>
        </p:spPr>
        <p:txBody>
          <a:bodyPr lIns="91440" tIns="45720" rIns="91440" bIns="45720" anchor="t" anchorCtr="0"/>
          <a:lstStyle/>
          <a:p>
            <a:pPr lvl="0" eaLnBrk="1" hangingPunct="1"/>
            <a:r>
              <a:rPr lang="zh-CN" altLang="en-US" sz="1400" dirty="0">
                <a:ea typeface="华文新魏" panose="02010800040101010101" pitchFamily="2" charset="-122"/>
                <a:sym typeface="+mn-ea"/>
              </a:rPr>
              <a:t>我们的表式按照内容分可以分为研发活动表和研发项目表，活动表主要调查一些研发活动开展的情况，项目表则主要是调查了研发项目的一些信息。对于研发活动表来说，主要填报依据是企业有关研究开发会计科目或向税务部门提供的研发支出辅助账填报。对于项目表来说，主要填报依据是</a:t>
            </a:r>
            <a:r>
              <a:rPr lang="en-US" altLang="zh-CN" sz="1400" dirty="0">
                <a:ea typeface="华文新魏" panose="02010800040101010101" pitchFamily="2" charset="-122"/>
                <a:sym typeface="+mn-ea"/>
              </a:rPr>
              <a:t>***</a:t>
            </a:r>
            <a:endParaRPr lang="en-US" altLang="zh-CN" sz="1400" dirty="0">
              <a:ea typeface="华文新魏" panose="02010800040101010101" pitchFamily="2" charset="-122"/>
            </a:endParaRPr>
          </a:p>
          <a:p>
            <a:pPr lvl="0" eaLnBrk="1" hangingPunct="1"/>
            <a:endParaRPr lang="zh-CN" altLang="en-US" sz="1400" dirty="0">
              <a:ea typeface="华文新魏" panose="0201080004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最新的企业会计准则，企业在归集研发支出的时候，最标准的流程是先从成本类的支出科目，</a:t>
            </a:r>
            <a:r>
              <a:rPr lang="en-US" altLang="zh-CN"/>
              <a:t>5301</a:t>
            </a:r>
            <a:r>
              <a:rPr lang="zh-CN" altLang="en-US"/>
              <a:t>科目下将研发支出进行归集，核算企业在研究和开发两个阶段发生的支出。按照会计制度</a:t>
            </a:r>
            <a:r>
              <a:rPr lang="en-US" altLang="zh-CN"/>
              <a:t> </a:t>
            </a:r>
            <a:r>
              <a:rPr lang="zh-CN" altLang="en-US"/>
              <a:t>分为了研究阶段和开发阶段，费用化处理，结转到费用上。还有一类，极少数企业会把研发投入进行资本化处理，形成了无形资产。实际调查时候可能存在多种情况</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企业科目设置可能存在的几种情况。</a:t>
            </a:r>
            <a:r>
              <a:rPr lang="zh-CN" altLang="en-US">
                <a:sym typeface="+mn-ea"/>
              </a:rPr>
              <a:t>以下这四类情况是从会计账上看，我们承认的，符合填报研发表资格的情况。</a:t>
            </a:r>
            <a:r>
              <a:rPr lang="zh-CN" altLang="en-US"/>
              <a:t>填报研发指标的时候依据</a:t>
            </a:r>
            <a:r>
              <a:rPr lang="en-US" altLang="zh-CN"/>
              <a:t>5301</a:t>
            </a:r>
            <a:r>
              <a:rPr lang="zh-CN" altLang="en-US"/>
              <a:t>，最全的这个来填。两个科目都是可以的。不设立</a:t>
            </a:r>
            <a:r>
              <a:rPr lang="en-US" altLang="zh-CN"/>
              <a:t>5301</a:t>
            </a:r>
            <a:r>
              <a:rPr lang="zh-CN" altLang="en-US"/>
              <a:t>，就是生产成本</a:t>
            </a:r>
            <a:r>
              <a:rPr lang="en-US" altLang="zh-CN"/>
              <a:t> </a:t>
            </a:r>
            <a:r>
              <a:rPr lang="zh-CN" altLang="en-US"/>
              <a:t>研发支出等等科目，直接摘取研发费用科目。第四个情况是，进行了单独归集，这个我们也是认可的，不举例，比较个性化。这是我们认可的研发科目。这能明显看到我们调查的研发支出和</a:t>
            </a:r>
            <a:r>
              <a:rPr lang="en-US" altLang="zh-CN"/>
              <a:t>603</a:t>
            </a:r>
            <a:r>
              <a:rPr lang="zh-CN" altLang="en-US"/>
              <a:t>表财务表里的研发费用的区别，都认和只有一种（研发费用科目下的数据）。这块我们说完了，这四种都是我们认可的，可以填报报表的企业。必须是研发类科目</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a:ln>
            <a:solidFill>
              <a:srgbClr val="000000"/>
            </a:solidFill>
          </a:ln>
        </p:spPr>
      </p:sp>
      <p:sp>
        <p:nvSpPr>
          <p:cNvPr id="48130" name="备注占位符 2"/>
          <p:cNvSpPr>
            <a:spLocks noGrp="1"/>
          </p:cNvSpPr>
          <p:nvPr>
            <p:ph type="body"/>
          </p:nvPr>
        </p:nvSpPr>
        <p:spPr>
          <a:noFill/>
          <a:ln>
            <a:noFill/>
          </a:ln>
        </p:spPr>
        <p:txBody>
          <a:bodyPr lIns="91440" tIns="45720" rIns="91440" bIns="45720" anchor="t" anchorCtr="0"/>
          <a:lstStyle/>
          <a:p>
            <a:pPr lvl="0"/>
            <a:r>
              <a:rPr lang="en-US" altLang="zh-CN" dirty="0"/>
              <a:t>http://www.chinatax.gov.cn/n810341/n810755/c3409224/content.html</a:t>
            </a:r>
            <a:r>
              <a:rPr lang="zh-CN" altLang="en-US" dirty="0"/>
              <a:t>跟我们现在制度上的指标一一对应。企业通过对这张表的凭证数据的加总，就能直接填报</a:t>
            </a:r>
            <a:r>
              <a:rPr lang="en-US" altLang="zh-CN" dirty="0"/>
              <a:t>607-2</a:t>
            </a:r>
            <a:r>
              <a:rPr lang="zh-CN" altLang="en-US" dirty="0"/>
              <a:t>的数据了</a:t>
            </a:r>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a:ln>
            <a:solidFill>
              <a:srgbClr val="000000"/>
            </a:solidFill>
          </a:ln>
        </p:spPr>
      </p:sp>
      <p:sp>
        <p:nvSpPr>
          <p:cNvPr id="50178" name="备注占位符 2"/>
          <p:cNvSpPr>
            <a:spLocks noGrp="1"/>
          </p:cNvSpPr>
          <p:nvPr>
            <p:ph type="body"/>
          </p:nvPr>
        </p:nvSpPr>
        <p:spPr>
          <a:noFill/>
          <a:ln>
            <a:noFill/>
          </a:ln>
        </p:spPr>
        <p:txBody>
          <a:bodyPr lIns="91440" tIns="45720" rIns="91440" bIns="45720" anchor="t" anchorCtr="0"/>
          <a:lstStyle/>
          <a:p>
            <a:pPr lvl="0"/>
            <a:r>
              <a:rPr lang="en-US" altLang="zh-CN" dirty="0"/>
              <a:t>http://www.chinatax.gov.cn/n810341/n810755/c3409224/content.html</a:t>
            </a:r>
            <a:r>
              <a:rPr lang="zh-CN" altLang="en-US" dirty="0"/>
              <a:t>第二长是项目表，这个是按照项目归集的，也有一些详细分组，可以依据这个填报</a:t>
            </a:r>
            <a:r>
              <a:rPr lang="en-US" altLang="zh-CN" dirty="0"/>
              <a:t>607-1</a:t>
            </a:r>
            <a:r>
              <a:rPr lang="zh-CN" altLang="en-US" dirty="0"/>
              <a:t>的项目费用。很多企业项目涉及商业秘密，所以不再展示企业实际填报的例子。项目资料是很完整的，填报需要的东西都在里面，后面还会对指标进行详细介绍。</a:t>
            </a:r>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latinLnBrk="0">
              <a:lnSpc>
                <a:spcPts val="6400"/>
              </a:lnSpc>
              <a:spcBef>
                <a:spcPts val="0"/>
              </a:spcBef>
              <a:buNone/>
            </a:pPr>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t>首要原则。除了费用之外，最重要的就是人员。跟科研管理相关或者为科研活动服务的人员。</a:t>
            </a:r>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ln>
            <a:solidFill>
              <a:srgbClr val="000000"/>
            </a:solidFill>
          </a:ln>
        </p:spPr>
      </p:sp>
      <p:sp>
        <p:nvSpPr>
          <p:cNvPr id="61442" name="备注占位符 2"/>
          <p:cNvSpPr>
            <a:spLocks noGrp="1"/>
          </p:cNvSpPr>
          <p:nvPr>
            <p:ph type="body"/>
          </p:nvPr>
        </p:nvSpPr>
        <p:spPr>
          <a:noFill/>
          <a:ln>
            <a:noFill/>
          </a:ln>
        </p:spPr>
        <p:txBody>
          <a:bodyPr lIns="91440" tIns="45720" rIns="91440" bIns="45720" anchor="t" anchorCtr="0"/>
          <a:lstStyle/>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2A9086-0BB6-4955-A995-C876A5F12EE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marL="0" indent="0" defTabSz="685800">
              <a:lnSpc>
                <a:spcPct val="100000"/>
              </a:lnSpc>
              <a:spcBef>
                <a:spcPct val="0"/>
              </a:spcBef>
              <a:buSzPct val="50000"/>
              <a:buFont typeface="Wingdings" panose="05000000000000000000" pitchFamily="2" charset="2"/>
              <a:buNone/>
            </a:pPr>
            <a:r>
              <a:rPr lang="zh-CN" altLang="en-US" sz="1200" dirty="0" smtClean="0">
                <a:latin typeface="华文楷体" panose="02010600040101010101" charset="-122"/>
                <a:ea typeface="华文楷体" panose="02010600040101010101" charset="-122"/>
                <a:sym typeface="微软雅黑" panose="020B0503020204020204" pitchFamily="34" charset="-122"/>
              </a:rPr>
              <a:t>将原本属于委外费用的支出填入其他科目</a:t>
            </a:r>
            <a:endParaRPr lang="zh-CN" altLang="en-US" sz="1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a:solidFill>
              <a:srgbClr val="000000"/>
            </a:solidFill>
          </a:ln>
        </p:spPr>
      </p:sp>
      <p:sp>
        <p:nvSpPr>
          <p:cNvPr id="59394" name="备注占位符 2"/>
          <p:cNvSpPr>
            <a:spLocks noGrp="1"/>
          </p:cNvSpPr>
          <p:nvPr>
            <p:ph type="body"/>
          </p:nvPr>
        </p:nvSpPr>
        <p:spPr>
          <a:noFill/>
          <a:ln>
            <a:noFill/>
          </a:ln>
        </p:spPr>
        <p:txBody>
          <a:bodyPr lIns="91440" tIns="45720" rIns="91440" bIns="45720" anchor="t" anchorCtr="0"/>
          <a:lstStyle/>
          <a:p>
            <a:pPr lvl="0"/>
            <a:r>
              <a:rPr lang="zh-CN" altLang="en-US" dirty="0">
                <a:latin typeface="华文楷体" panose="02010600040101010101" charset="-122"/>
                <a:ea typeface="华文楷体" panose="02010600040101010101" charset="-122"/>
                <a:sym typeface="+mn-ea"/>
              </a:rPr>
              <a:t>报告期内企业参加研究开发活动的人员合计</a:t>
            </a:r>
            <a:r>
              <a:rPr lang="en-US" altLang="zh-CN" dirty="0"/>
              <a:t>.</a:t>
            </a:r>
            <a:r>
              <a:rPr lang="zh-CN" altLang="en-US" dirty="0"/>
              <a:t>最重要的就是人员。跟科研管理相关或者为科研活动服务的人员。</a:t>
            </a:r>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研发活动是以研发项目为载体的，我们对他的主要载体进行了调查。把流程进行了一个区分，我们怎么理解研发项目。一定时间内，通过一定方式，进行了投入，项目一定是有一定目的的。通过这四部分，把研发项目进行了分析。搞清楚各个指标是什么意思之后，就可以根据我们提供的分类目录，填报项目表，就不做详细介绍了，把几个指标里的注意事项要强调一下。</a:t>
            </a:r>
            <a:r>
              <a:rPr lang="en-US" altLang="zh-CN" dirty="0"/>
              <a:t> </a:t>
            </a:r>
            <a:endParaRPr lang="en-US" altLang="zh-CN"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研发活动是以研发项目为载体的，我们对他的主要载体进行了调查。把流程进行了一个区分，我们怎么理解研发项目。一定时间内，通过一定方式，进行了投入，项目一定是有一定目的的。通过这四部分，把研发项目进行了分析。搞清楚各个指标是什么意思之后，就可以根据我们提供的分类目录，填报项目表，就不做详细介绍了，把几个指标里的注意事项要强调一下。</a:t>
            </a:r>
            <a:r>
              <a:rPr lang="en-US" altLang="zh-CN"/>
              <a:t> </a:t>
            </a:r>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研发活动是以研发项目为载体的，我们对他的主要载体进行了调查。把流程进行了一个区分，我们怎么理解研发项目。一定时间内，通过一定方式，进行了投入，项目一定是有一定目的的。通过这四部分，把研发项目进行了分析。搞清楚各个指标是什么意思之后，就可以根据我们提供的分类目录，填报项目表，就不做详细介绍了，把几个指标里的注意事项要强调一下。</a:t>
            </a:r>
            <a:r>
              <a:rPr lang="en-US" altLang="zh-CN"/>
              <a:t> </a:t>
            </a:r>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研发活动是以研发项目为载体的，我们对他的主要载体进行了调查。把流程进行了一个区分，我们怎么理解研发项目。一定时间内，通过一定方式，进行了投入，项目一定是有一定目的的。通过这四部分，把研发项目进行了分析。搞清楚各个指标是什么意思之后，就可以根据我们提供的分类目录，填报项目表，就不做详细介绍了，把几个指标里的注意事项要强调一下。</a:t>
            </a:r>
            <a:r>
              <a:rPr lang="en-US" altLang="zh-CN" dirty="0"/>
              <a:t> </a:t>
            </a:r>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a:ln>
            <a:solidFill>
              <a:srgbClr val="000000"/>
            </a:solidFill>
          </a:ln>
        </p:spPr>
      </p:sp>
      <p:sp>
        <p:nvSpPr>
          <p:cNvPr id="33795" name="Rectangle 3"/>
          <p:cNvSpPr>
            <a:spLocks noGrp="1" noRot="1"/>
          </p:cNvSpPr>
          <p:nvPr>
            <p:ph type="body"/>
          </p:nvPr>
        </p:nvSpPr>
        <p:spPr>
          <a:noFill/>
          <a:ln>
            <a:noFill/>
          </a:ln>
        </p:spPr>
        <p:txBody>
          <a:bodyPr lIns="91440" tIns="45720" rIns="91440" bIns="45720" anchor="t" anchorCtr="0"/>
          <a:lstStyle/>
          <a:p>
            <a:pPr lvl="0" eaLnBrk="1" hangingPunct="1"/>
            <a:endParaRPr lang="zh-CN" altLang="en-US" sz="1400" dirty="0">
              <a:ea typeface="华文新魏" panose="0201080004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39775" indent="-284480">
              <a:defRPr>
                <a:solidFill>
                  <a:schemeClr val="tx1"/>
                </a:solidFill>
                <a:latin typeface="Arial" panose="020B0604020202020204" pitchFamily="34" charset="0"/>
                <a:ea typeface="宋体" panose="02010600030101010101" pitchFamily="2" charset="-122"/>
              </a:defRPr>
            </a:lvl2pPr>
            <a:lvl3pPr marL="1138555" indent="-227330">
              <a:defRPr>
                <a:solidFill>
                  <a:schemeClr val="tx1"/>
                </a:solidFill>
                <a:latin typeface="Arial" panose="020B0604020202020204" pitchFamily="34" charset="0"/>
                <a:ea typeface="宋体" panose="02010600030101010101" pitchFamily="2" charset="-122"/>
              </a:defRPr>
            </a:lvl3pPr>
            <a:lvl4pPr marL="1595755" indent="-227330">
              <a:defRPr>
                <a:solidFill>
                  <a:schemeClr val="tx1"/>
                </a:solidFill>
                <a:latin typeface="Arial" panose="020B0604020202020204" pitchFamily="34" charset="0"/>
                <a:ea typeface="宋体" panose="02010600030101010101" pitchFamily="2" charset="-122"/>
              </a:defRPr>
            </a:lvl4pPr>
            <a:lvl5pPr marL="2051050" indent="-227330">
              <a:defRPr>
                <a:solidFill>
                  <a:schemeClr val="tx1"/>
                </a:solidFill>
                <a:latin typeface="Arial" panose="020B0604020202020204" pitchFamily="34" charset="0"/>
                <a:ea typeface="宋体" panose="02010600030101010101" pitchFamily="2" charset="-122"/>
              </a:defRPr>
            </a:lvl5pPr>
            <a:lvl6pPr marL="25082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654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26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798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E714862-3A90-455E-B2A3-0F5AFEFA16A2}" type="slidenum">
              <a:rPr lang="zh-CN" altLang="en-US" smtClean="0">
                <a:latin typeface="Calibri" panose="020F0502020204030204" pitchFamily="34" charset="0"/>
              </a:rPr>
            </a:fld>
            <a:endParaRPr lang="en-US" altLang="zh-CN" dirty="0" smtClean="0">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39775" indent="-284480">
              <a:defRPr>
                <a:solidFill>
                  <a:schemeClr val="tx1"/>
                </a:solidFill>
                <a:latin typeface="Arial" panose="020B0604020202020204" pitchFamily="34" charset="0"/>
                <a:ea typeface="宋体" panose="02010600030101010101" pitchFamily="2" charset="-122"/>
              </a:defRPr>
            </a:lvl2pPr>
            <a:lvl3pPr marL="1138555" indent="-227330">
              <a:defRPr>
                <a:solidFill>
                  <a:schemeClr val="tx1"/>
                </a:solidFill>
                <a:latin typeface="Arial" panose="020B0604020202020204" pitchFamily="34" charset="0"/>
                <a:ea typeface="宋体" panose="02010600030101010101" pitchFamily="2" charset="-122"/>
              </a:defRPr>
            </a:lvl3pPr>
            <a:lvl4pPr marL="1595755" indent="-227330">
              <a:defRPr>
                <a:solidFill>
                  <a:schemeClr val="tx1"/>
                </a:solidFill>
                <a:latin typeface="Arial" panose="020B0604020202020204" pitchFamily="34" charset="0"/>
                <a:ea typeface="宋体" panose="02010600030101010101" pitchFamily="2" charset="-122"/>
              </a:defRPr>
            </a:lvl4pPr>
            <a:lvl5pPr marL="2051050" indent="-227330">
              <a:defRPr>
                <a:solidFill>
                  <a:schemeClr val="tx1"/>
                </a:solidFill>
                <a:latin typeface="Arial" panose="020B0604020202020204" pitchFamily="34" charset="0"/>
                <a:ea typeface="宋体" panose="02010600030101010101" pitchFamily="2" charset="-122"/>
              </a:defRPr>
            </a:lvl5pPr>
            <a:lvl6pPr marL="25082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654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26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79850" indent="-2273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E714862-3A90-455E-B2A3-0F5AFEFA16A2}" type="slidenum">
              <a:rPr lang="zh-CN" altLang="en-US" smtClean="0">
                <a:latin typeface="Calibri" panose="020F0502020204030204" pitchFamily="34" charset="0"/>
              </a:rPr>
            </a:fld>
            <a:endParaRPr lang="en-US" altLang="zh-CN" dirty="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latinLnBrk="0">
              <a:lnSpc>
                <a:spcPts val="6400"/>
              </a:lnSpc>
              <a:spcBef>
                <a:spcPts val="0"/>
              </a:spcBef>
              <a:buNone/>
            </a:pPr>
            <a:r>
              <a:rPr lang="zh-CN" altLang="en-US" dirty="0">
                <a:sym typeface="+mn-ea"/>
              </a:rPr>
              <a:t>这是我们第一次把规下调查也放到经济普查中开展，之前都是抽样调查，填报的单位数不太多，这次是全面调查，所以很多单位是第一次填报这个表，可能不太熟悉，审核任务量就会加大很多。请大家要重点关注，不要出现量级，数字方面的错误，减少后面审核的工作量</a:t>
            </a:r>
            <a:endParaRPr lang="zh-CN" altLang="en-US" dirty="0"/>
          </a:p>
          <a:p>
            <a:pPr marL="0" indent="0" latinLnBrk="0">
              <a:lnSpc>
                <a:spcPts val="6400"/>
              </a:lnSpc>
              <a:spcBef>
                <a:spcPts val="0"/>
              </a:spcBef>
              <a:buNone/>
            </a:pPr>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latinLnBrk="0">
              <a:lnSpc>
                <a:spcPts val="6400"/>
              </a:lnSpc>
              <a:spcBef>
                <a:spcPts val="0"/>
              </a:spcBef>
              <a:buNone/>
            </a:pPr>
            <a:r>
              <a:rPr lang="zh-CN" altLang="en-US" dirty="0">
                <a:sym typeface="+mn-ea"/>
              </a:rPr>
              <a:t>这是我们第一次把规下调查也放到经济普查中开展，之前都是抽样调查，填报的单位数不太多，这次是全面调查，所以很多单位是第一次填报这个表，可能不太熟悉，审核任务量就会加大很多。请大家要重点关注，不要出现量级，数字方面的错误，减少后面审核的工作量</a:t>
            </a:r>
            <a:endParaRPr lang="zh-CN" altLang="en-US" dirty="0"/>
          </a:p>
          <a:p>
            <a:pPr marL="0" indent="0" latinLnBrk="0">
              <a:lnSpc>
                <a:spcPts val="6400"/>
              </a:lnSpc>
              <a:spcBef>
                <a:spcPts val="0"/>
              </a:spcBef>
              <a:buNone/>
            </a:pP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latinLnBrk="0">
              <a:lnSpc>
                <a:spcPts val="6400"/>
              </a:lnSpc>
              <a:spcBef>
                <a:spcPts val="0"/>
              </a:spcBef>
              <a:buNone/>
            </a:pPr>
            <a:r>
              <a:rPr lang="zh-CN" altLang="en-US" dirty="0">
                <a:sym typeface="+mn-ea"/>
              </a:rPr>
              <a:t>这是我们第一次把规下调查也放到经济普查中开展，之前都是抽样调查，填报的单位数不太多，这次是全面调查，所以很多单位是第一次填报这个表，可能不太熟悉，审核任务量就会加大很多。请大家要重点关注，不要出现量级，数字方面的错误，减少后面审核的工作量</a:t>
            </a:r>
            <a:endParaRPr lang="zh-CN" altLang="en-US" dirty="0"/>
          </a:p>
          <a:p>
            <a:pPr marL="0" indent="0" latinLnBrk="0">
              <a:lnSpc>
                <a:spcPts val="6400"/>
              </a:lnSpc>
              <a:spcBef>
                <a:spcPts val="0"/>
              </a:spcBef>
              <a:buNone/>
            </a:pPr>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第二部分是</a:t>
            </a:r>
            <a:r>
              <a:rPr lang="en-US" altLang="zh-CN" dirty="0">
                <a:sym typeface="+mn-ea"/>
              </a:rPr>
              <a:t>**</a:t>
            </a:r>
            <a:r>
              <a:rPr lang="zh-CN" altLang="en-US">
                <a:sym typeface="+mn-ea"/>
              </a:rPr>
              <a:t>，究竟是哪些行业的企业填报我们的调查表</a:t>
            </a:r>
            <a:endParaRPr lang="zh-CN" altLang="en-US"/>
          </a:p>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这里要着重强调，研发表的填报原则，</a:t>
            </a:r>
            <a:endParaRPr lang="zh-CN" altLang="en-US"/>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2" Type="http://schemas.openxmlformats.org/officeDocument/2006/relationships/theme" Target="../theme/theme6.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10.png"/><Relationship Id="rId7" Type="http://schemas.openxmlformats.org/officeDocument/2006/relationships/tags" Target="../tags/tag4.xml"/><Relationship Id="rId6" Type="http://schemas.openxmlformats.org/officeDocument/2006/relationships/image" Target="../media/image9.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3.png"/><Relationship Id="rId11" Type="http://schemas.openxmlformats.org/officeDocument/2006/relationships/slideLayout" Target="../slideLayouts/slideLayout8.xml"/><Relationship Id="rId10" Type="http://schemas.openxmlformats.org/officeDocument/2006/relationships/image" Target="../media/image11.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8.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tags" Target="../tags/tag9.xml"/></Relationships>
</file>

<file path=ppt/slides/_rels/slide3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19.png"/><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18.png"/><Relationship Id="rId12" Type="http://schemas.openxmlformats.org/officeDocument/2006/relationships/slideLayout" Target="../slideLayouts/slideLayout8.xml"/><Relationship Id="rId11" Type="http://schemas.openxmlformats.org/officeDocument/2006/relationships/image" Target="../media/image20.png"/><Relationship Id="rId10" Type="http://schemas.openxmlformats.org/officeDocument/2006/relationships/tags" Target="../tags/tag15.xml"/><Relationship Id="rId1" Type="http://schemas.openxmlformats.org/officeDocument/2006/relationships/tags" Target="../tags/tag10.xml"/></Relationships>
</file>

<file path=ppt/slides/_rels/slide3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image" Target="../media/image22.png"/><Relationship Id="rId6" Type="http://schemas.openxmlformats.org/officeDocument/2006/relationships/tags" Target="../tags/tag18.xml"/><Relationship Id="rId5" Type="http://schemas.openxmlformats.org/officeDocument/2006/relationships/image" Target="../media/image21.png"/><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3.png"/><Relationship Id="rId11" Type="http://schemas.openxmlformats.org/officeDocument/2006/relationships/slideLayout" Target="../slideLayouts/slideLayout8.xml"/><Relationship Id="rId10" Type="http://schemas.openxmlformats.org/officeDocument/2006/relationships/tags" Target="../tags/tag21.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8.xml"/><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8.xml"/><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8.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6.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8.xml"/><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62"/>
          <p:cNvSpPr txBox="1"/>
          <p:nvPr/>
        </p:nvSpPr>
        <p:spPr>
          <a:xfrm>
            <a:off x="1325563" y="2968625"/>
            <a:ext cx="9402762" cy="922020"/>
          </a:xfrm>
          <a:prstGeom prst="rect">
            <a:avLst/>
          </a:prstGeom>
          <a:noFill/>
          <a:ln w="9525">
            <a:noFill/>
          </a:ln>
        </p:spPr>
        <p:txBody>
          <a:bodyPr wrap="square" anchor="t" anchorCtr="0">
            <a:spAutoFit/>
          </a:bodyPr>
          <a:lstStyle/>
          <a:p>
            <a:pPr algn="ctr"/>
            <a:r>
              <a:rPr lang="zh-CN" altLang="en-US" sz="5400" b="1"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五经普企业研发普查</a:t>
            </a:r>
            <a:endParaRPr lang="zh-CN" altLang="en-US" sz="5400" b="1"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146" name="图片 6"/>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5406231" y="-4683919"/>
            <a:ext cx="914400" cy="1173638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9674225" y="39576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9463088" y="3719513"/>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2106613" y="234315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2328863" y="2573338"/>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3332163" y="4662488"/>
            <a:ext cx="5802312" cy="860425"/>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20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社会与科技科   </a:t>
            </a:r>
            <a:endParaRPr lang="zh-CN" altLang="en-US" sz="2000" dirty="0">
              <a:solidFill>
                <a:srgbClr val="336699"/>
              </a:solidFill>
              <a:latin typeface="微软雅黑" panose="020B0503020204020204" pitchFamily="34" charset="-122"/>
              <a:ea typeface="微软雅黑" panose="020B0503020204020204" pitchFamily="34" charset="-122"/>
            </a:endParaRPr>
          </a:p>
          <a:p>
            <a:pPr marL="342900" indent="-342900" algn="ctr">
              <a:spcBef>
                <a:spcPct val="50000"/>
              </a:spcBef>
              <a:buClrTx/>
              <a:buFontTx/>
            </a:pPr>
            <a:r>
              <a:rPr lang="zh-CN" altLang="en-US"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202</a:t>
            </a:r>
            <a:r>
              <a:rPr lang="en-US" altLang="zh-CN"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月</a:t>
            </a:r>
            <a:endParaRPr lang="zh-CN" altLang="en-US" sz="20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五经普LOGO透明底"/>
          <p:cNvPicPr>
            <a:picLocks noChangeAspect="1"/>
          </p:cNvPicPr>
          <p:nvPr/>
        </p:nvPicPr>
        <p:blipFill>
          <a:blip r:embed="rId2" cstate="print"/>
          <a:stretch>
            <a:fillRect/>
          </a:stretch>
        </p:blipFill>
        <p:spPr>
          <a:xfrm>
            <a:off x="295910" y="393700"/>
            <a:ext cx="1577975" cy="1577975"/>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图片 9"/>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pic>
        <p:nvPicPr>
          <p:cNvPr id="8196" name="图片 10"/>
          <p:cNvPicPr>
            <a:picLocks noChangeAspect="1"/>
          </p:cNvPicPr>
          <p:nvPr/>
        </p:nvPicPr>
        <p:blipFill>
          <a:blip r:embed="rId2" cstate="print"/>
          <a:stretch>
            <a:fillRect/>
          </a:stretch>
        </p:blipFill>
        <p:spPr>
          <a:xfrm>
            <a:off x="7679055" y="0"/>
            <a:ext cx="6002655" cy="1688465"/>
          </a:xfrm>
          <a:prstGeom prst="rect">
            <a:avLst/>
          </a:prstGeom>
          <a:noFill/>
          <a:ln w="9525">
            <a:noFill/>
          </a:ln>
        </p:spPr>
      </p:pic>
      <p:sp>
        <p:nvSpPr>
          <p:cNvPr id="8197" name="文本框 2"/>
          <p:cNvSpPr txBox="1"/>
          <p:nvPr/>
        </p:nvSpPr>
        <p:spPr>
          <a:xfrm>
            <a:off x="3001221" y="2412472"/>
            <a:ext cx="5708650" cy="829945"/>
          </a:xfrm>
          <a:prstGeom prst="rect">
            <a:avLst/>
          </a:prstGeom>
          <a:noFill/>
          <a:ln w="9525">
            <a:noFill/>
          </a:ln>
        </p:spPr>
        <p:txBody>
          <a:bodyPr anchor="t" anchorCtr="0">
            <a:spAutoFit/>
          </a:bodyPr>
          <a:lstStyle/>
          <a:p>
            <a:pPr algn="ctr"/>
            <a:r>
              <a:rPr lang="zh-CN" altLang="en-US" sz="4800" dirty="0">
                <a:solidFill>
                  <a:srgbClr val="4B649F"/>
                </a:solidFill>
                <a:sym typeface="+mn-ea"/>
              </a:rPr>
              <a:t>填报范围</a:t>
            </a:r>
            <a:endParaRPr lang="zh-CN" altLang="en-US" sz="4800" dirty="0">
              <a:solidFill>
                <a:srgbClr val="4B649F"/>
              </a:solidFill>
              <a:latin typeface="微软雅黑" panose="020B0503020204020204" pitchFamily="34" charset="-122"/>
              <a:ea typeface="微软雅黑" panose="020B0503020204020204" pitchFamily="34" charset="-122"/>
              <a:sym typeface="+mn-ea"/>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416243" y="815975"/>
            <a:ext cx="24384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630396" y="931863"/>
            <a:ext cx="2011680"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特殊报表填报</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3"/>
            </p:custDataLst>
          </p:nvPr>
        </p:nvSpPr>
        <p:spPr>
          <a:xfrm>
            <a:off x="2854960" y="707390"/>
            <a:ext cx="8994775" cy="834390"/>
          </a:xfrm>
          <a:prstGeom prst="rect">
            <a:avLst/>
          </a:prstGeom>
          <a:noFill/>
        </p:spPr>
        <p:txBody>
          <a:bodyPr wrap="square" rtlCol="0">
            <a:noAutofit/>
          </a:bodyPr>
          <a:lstStyle/>
          <a:p>
            <a:pPr>
              <a:lnSpc>
                <a:spcPct val="150000"/>
              </a:lnSpc>
            </a:pPr>
            <a:r>
              <a:rPr lang="en-US" sz="2400" dirty="0">
                <a:solidFill>
                  <a:srgbClr val="4B649F"/>
                </a:solidFill>
                <a:latin typeface="微软雅黑" panose="020B0503020204020204" pitchFamily="34" charset="-122"/>
                <a:ea typeface="微软雅黑" panose="020B0503020204020204" pitchFamily="34" charset="-122"/>
                <a:cs typeface="黑体" panose="02010609060101010101" charset="-122"/>
              </a:rPr>
              <a:t>607-1</a:t>
            </a:r>
            <a:r>
              <a:rPr lang="zh-CN" altLang="en-US" sz="2400" dirty="0">
                <a:solidFill>
                  <a:srgbClr val="4B649F"/>
                </a:solidFill>
                <a:latin typeface="微软雅黑" panose="020B0503020204020204" pitchFamily="34" charset="-122"/>
                <a:ea typeface="微软雅黑" panose="020B0503020204020204" pitchFamily="34" charset="-122"/>
                <a:cs typeface="黑体" panose="02010609060101010101" charset="-122"/>
              </a:rPr>
              <a:t>和</a:t>
            </a:r>
            <a:r>
              <a:rPr lang="en-US" altLang="zh-CN" sz="2400" dirty="0">
                <a:solidFill>
                  <a:srgbClr val="4B649F"/>
                </a:solidFill>
                <a:latin typeface="微软雅黑" panose="020B0503020204020204" pitchFamily="34" charset="-122"/>
                <a:ea typeface="微软雅黑" panose="020B0503020204020204" pitchFamily="34" charset="-122"/>
                <a:cs typeface="黑体" panose="02010609060101010101" charset="-122"/>
              </a:rPr>
              <a:t>607-2</a:t>
            </a:r>
            <a:r>
              <a:rPr lang="zh-CN" altLang="en-US" sz="2400" dirty="0">
                <a:solidFill>
                  <a:srgbClr val="4B649F"/>
                </a:solidFill>
                <a:latin typeface="微软雅黑" panose="020B0503020204020204" pitchFamily="34" charset="-122"/>
                <a:ea typeface="微软雅黑" panose="020B0503020204020204" pitchFamily="34" charset="-122"/>
                <a:cs typeface="黑体" panose="02010609060101010101" charset="-122"/>
              </a:rPr>
              <a:t>表是套表，套表填报需要两张表同时上报，填报人员需要完成两张表数据填报，并完成审核规则，才能上报报表。</a:t>
            </a:r>
            <a:endParaRPr lang="zh-CN" altLang="en-US" sz="2400" dirty="0">
              <a:solidFill>
                <a:srgbClr val="4B649F"/>
              </a:solidFill>
              <a:latin typeface="微软雅黑" panose="020B0503020204020204" pitchFamily="34" charset="-122"/>
              <a:ea typeface="微软雅黑" panose="020B0503020204020204" pitchFamily="34" charset="-122"/>
              <a:cs typeface="黑体" panose="02010609060101010101" charset="-122"/>
            </a:endParaRPr>
          </a:p>
        </p:txBody>
      </p:sp>
      <p:sp>
        <p:nvSpPr>
          <p:cNvPr id="25" name="矩形 24"/>
          <p:cNvSpPr/>
          <p:nvPr>
            <p:custDataLst>
              <p:tags r:id="rId4"/>
            </p:custDataLst>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 name="图片 1"/>
          <p:cNvPicPr>
            <a:picLocks noChangeAspect="1"/>
          </p:cNvPicPr>
          <p:nvPr>
            <p:custDataLst>
              <p:tags r:id="rId5"/>
            </p:custDataLst>
          </p:nvPr>
        </p:nvPicPr>
        <p:blipFill>
          <a:blip r:embed="rId6"/>
          <a:stretch>
            <a:fillRect/>
          </a:stretch>
        </p:blipFill>
        <p:spPr>
          <a:xfrm>
            <a:off x="416560" y="1991995"/>
            <a:ext cx="9245600" cy="995680"/>
          </a:xfrm>
          <a:prstGeom prst="rect">
            <a:avLst/>
          </a:prstGeom>
          <a:effectLst>
            <a:outerShdw blurRad="63500" sx="102000" sy="102000" algn="ctr" rotWithShape="0">
              <a:prstClr val="black">
                <a:alpha val="40000"/>
              </a:prstClr>
            </a:outerShdw>
          </a:effectLst>
        </p:spPr>
      </p:pic>
      <p:pic>
        <p:nvPicPr>
          <p:cNvPr id="3" name="图片 2"/>
          <p:cNvPicPr>
            <a:picLocks noChangeAspect="1"/>
          </p:cNvPicPr>
          <p:nvPr>
            <p:custDataLst>
              <p:tags r:id="rId7"/>
            </p:custDataLst>
          </p:nvPr>
        </p:nvPicPr>
        <p:blipFill>
          <a:blip r:embed="rId8"/>
          <a:stretch>
            <a:fillRect/>
          </a:stretch>
        </p:blipFill>
        <p:spPr>
          <a:xfrm>
            <a:off x="416560" y="3084830"/>
            <a:ext cx="6235065" cy="3545205"/>
          </a:xfrm>
          <a:prstGeom prst="rect">
            <a:avLst/>
          </a:prstGeom>
          <a:effectLst>
            <a:outerShdw blurRad="63500" sx="102000" sy="102000" algn="ctr" rotWithShape="0">
              <a:prstClr val="black">
                <a:alpha val="40000"/>
              </a:prstClr>
            </a:outerShdw>
          </a:effectLst>
        </p:spPr>
      </p:pic>
      <p:pic>
        <p:nvPicPr>
          <p:cNvPr id="5" name="图片 4"/>
          <p:cNvPicPr>
            <a:picLocks noChangeAspect="1"/>
          </p:cNvPicPr>
          <p:nvPr>
            <p:custDataLst>
              <p:tags r:id="rId9"/>
            </p:custDataLst>
          </p:nvPr>
        </p:nvPicPr>
        <p:blipFill>
          <a:blip r:embed="rId10"/>
          <a:stretch>
            <a:fillRect/>
          </a:stretch>
        </p:blipFill>
        <p:spPr>
          <a:xfrm>
            <a:off x="6804660" y="3084830"/>
            <a:ext cx="5148580" cy="3543300"/>
          </a:xfrm>
          <a:prstGeom prst="rect">
            <a:avLst/>
          </a:prstGeom>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4294967295"/>
          </p:nvPr>
        </p:nvSpPr>
        <p:spPr>
          <a:xfrm>
            <a:off x="1586865" y="1177925"/>
            <a:ext cx="9194800" cy="4358640"/>
          </a:xfrm>
        </p:spPr>
        <p:txBody>
          <a:bodyPr anchor="t" anchorCtr="0"/>
          <a:lstStyle/>
          <a:p>
            <a:pPr marL="0" indent="0" defTabSz="685800" latinLnBrk="0">
              <a:lnSpc>
                <a:spcPts val="5600"/>
              </a:lnSpc>
              <a:spcBef>
                <a:spcPct val="0"/>
              </a:spcBef>
              <a:buSzPct val="50000"/>
              <a:buFont typeface="Wingdings" panose="05000000000000000000" pitchFamily="2" charset="2"/>
              <a:buNone/>
            </a:pPr>
            <a:r>
              <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         </a:t>
            </a:r>
            <a:endPar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a:p>
            <a:pPr marL="0" indent="0" defTabSz="685800" latinLnBrk="0">
              <a:lnSpc>
                <a:spcPts val="5600"/>
              </a:lnSpc>
              <a:spcBef>
                <a:spcPct val="0"/>
              </a:spcBef>
              <a:buSzPct val="50000"/>
              <a:buFont typeface="Wingdings" panose="05000000000000000000" pitchFamily="2" charset="2"/>
              <a:buNone/>
            </a:pPr>
            <a:r>
              <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          </a:t>
            </a:r>
            <a:r>
              <a:rPr lang="zh-CN" altLang="en-US"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①</a:t>
            </a:r>
            <a:r>
              <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在填报研发活动统计报表时，应严格遵守</a:t>
            </a:r>
            <a:r>
              <a:rPr lang="en-US" altLang="zh-CN" sz="3200" kern="1200" dirty="0">
                <a:solidFill>
                  <a:srgbClr val="FF0000"/>
                </a:solidFill>
                <a:latin typeface="黑体" panose="02010609060101010101" charset="-122"/>
                <a:ea typeface="黑体" panose="02010609060101010101" charset="-122"/>
                <a:sym typeface="微软雅黑" panose="020B0503020204020204" pitchFamily="34" charset="-122"/>
              </a:rPr>
              <a:t>法人在地</a:t>
            </a:r>
            <a:r>
              <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统计原则。即企业填报的范围仅限法人和本法人下属产业活动单位的相关数据，不包括企业下属各类法人单位数据</a:t>
            </a:r>
            <a:endParaRPr lang="en-US" altLang="zh-CN" sz="32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a:p>
            <a:pPr marL="0" indent="0" defTabSz="685800" latinLnBrk="0">
              <a:lnSpc>
                <a:spcPts val="5600"/>
              </a:lnSpc>
              <a:spcBef>
                <a:spcPct val="0"/>
              </a:spcBef>
              <a:buSzPct val="50000"/>
              <a:buFont typeface="Wingdings" panose="05000000000000000000" pitchFamily="2" charset="2"/>
              <a:buNone/>
            </a:pPr>
            <a:r>
              <a:rPr lang="en-US" altLang="zh-CN" sz="3200" kern="1200" dirty="0">
                <a:solidFill>
                  <a:schemeClr val="tx1"/>
                </a:solidFill>
                <a:latin typeface="华文楷体" panose="02010600040101010101" charset="-122"/>
                <a:ea typeface="华文楷体" panose="02010600040101010101" charset="-122"/>
                <a:cs typeface="+mn-cs"/>
              </a:rPr>
              <a:t>         </a:t>
            </a:r>
            <a:r>
              <a:rPr lang="en-US" altLang="zh-CN" sz="3200" dirty="0">
                <a:latin typeface="华文楷体" panose="02010600040101010101" charset="-122"/>
                <a:ea typeface="华文楷体" panose="02010600040101010101" charset="-122"/>
                <a:sym typeface="微软雅黑" panose="020B0503020204020204" pitchFamily="34" charset="-122"/>
              </a:rPr>
              <a:t>②</a:t>
            </a:r>
            <a:r>
              <a:rPr lang="en-US" altLang="zh-CN" sz="3200" dirty="0">
                <a:latin typeface="华文楷体" panose="02010600040101010101" charset="-122"/>
                <a:ea typeface="华文楷体" panose="02010600040101010101" charset="-122"/>
                <a:sym typeface="+mn-ea"/>
              </a:rPr>
              <a:t> </a:t>
            </a:r>
            <a:r>
              <a:rPr lang="en-US" altLang="zh-CN" sz="3200" dirty="0">
                <a:solidFill>
                  <a:srgbClr val="FF0000"/>
                </a:solidFill>
                <a:latin typeface="黑体" panose="02010609060101010101" charset="-122"/>
                <a:ea typeface="黑体" panose="02010609060101010101" charset="-122"/>
                <a:sym typeface="+mn-ea"/>
              </a:rPr>
              <a:t>真实</a:t>
            </a:r>
            <a:r>
              <a:rPr lang="en-US" altLang="zh-CN" sz="3200" dirty="0">
                <a:latin typeface="华文楷体" panose="02010600040101010101" charset="-122"/>
                <a:ea typeface="华文楷体" panose="02010600040101010101" charset="-122"/>
                <a:sym typeface="+mn-ea"/>
              </a:rPr>
              <a:t>的研究开发活动</a:t>
            </a:r>
            <a:endParaRPr lang="en-US" altLang="zh-CN" sz="3200" kern="1200" dirty="0">
              <a:latin typeface="华文楷体" panose="02010600040101010101" charset="-122"/>
              <a:ea typeface="华文楷体" panose="02010600040101010101" charset="-122"/>
              <a:cs typeface="+mn-cs"/>
            </a:endParaRPr>
          </a:p>
          <a:p>
            <a:pPr marL="0" indent="0" defTabSz="685800" latinLnBrk="0">
              <a:lnSpc>
                <a:spcPts val="5600"/>
              </a:lnSpc>
              <a:spcBef>
                <a:spcPct val="0"/>
              </a:spcBef>
              <a:buSzPct val="50000"/>
              <a:buFont typeface="Wingdings" panose="05000000000000000000" pitchFamily="2" charset="2"/>
              <a:buNone/>
            </a:pPr>
            <a:r>
              <a:rPr lang="en-US" altLang="zh-CN" sz="3200" dirty="0">
                <a:latin typeface="华文楷体" panose="02010600040101010101" charset="-122"/>
                <a:ea typeface="华文楷体" panose="02010600040101010101" charset="-122"/>
                <a:sym typeface="+mn-ea"/>
              </a:rPr>
              <a:t>              </a:t>
            </a:r>
            <a:r>
              <a:rPr lang="en-US" altLang="zh-CN" sz="3200" dirty="0">
                <a:solidFill>
                  <a:srgbClr val="FF0000"/>
                </a:solidFill>
                <a:latin typeface="黑体" panose="02010609060101010101" charset="-122"/>
                <a:ea typeface="黑体" panose="02010609060101010101" charset="-122"/>
                <a:sym typeface="+mn-ea"/>
              </a:rPr>
              <a:t>真实</a:t>
            </a:r>
            <a:r>
              <a:rPr lang="en-US" altLang="zh-CN" sz="3200" dirty="0">
                <a:latin typeface="华文楷体" panose="02010600040101010101" charset="-122"/>
                <a:ea typeface="华文楷体" panose="02010600040101010101" charset="-122"/>
                <a:sym typeface="+mn-ea"/>
              </a:rPr>
              <a:t>存在的研发场所、设备、人员</a:t>
            </a:r>
            <a:endParaRPr lang="en-US" altLang="zh-CN" sz="4000" kern="1200" dirty="0">
              <a:latin typeface="华文楷体" panose="02010600040101010101" charset="-122"/>
              <a:ea typeface="华文楷体" panose="02010600040101010101" charset="-122"/>
              <a:cs typeface="+mn-cs"/>
            </a:endParaRPr>
          </a:p>
          <a:p>
            <a:pPr marL="0" indent="0" defTabSz="685800" latinLnBrk="0">
              <a:lnSpc>
                <a:spcPts val="5600"/>
              </a:lnSpc>
              <a:spcBef>
                <a:spcPct val="0"/>
              </a:spcBef>
              <a:buSzPct val="50000"/>
              <a:buFont typeface="Wingdings" panose="05000000000000000000" pitchFamily="2" charset="2"/>
              <a:buNone/>
            </a:pPr>
            <a:r>
              <a:rPr lang="en-US" altLang="zh-CN" sz="4000" kern="1200" dirty="0">
                <a:solidFill>
                  <a:schemeClr val="tx1"/>
                </a:solidFill>
                <a:latin typeface="华文新魏" panose="02010800040101010101" pitchFamily="2" charset="-122"/>
                <a:ea typeface="华文新魏" panose="02010800040101010101" pitchFamily="2" charset="-122"/>
                <a:cs typeface="+mn-cs"/>
              </a:rPr>
              <a:t>       </a:t>
            </a:r>
            <a:endParaRPr lang="en-US" altLang="zh-CN" sz="4000" kern="1200" dirty="0">
              <a:solidFill>
                <a:schemeClr val="tx1"/>
              </a:solidFill>
              <a:latin typeface="华文新魏" panose="02010800040101010101" pitchFamily="2" charset="-122"/>
              <a:ea typeface="华文新魏" panose="02010800040101010101" pitchFamily="2" charset="-122"/>
              <a:cs typeface="+mn-cs"/>
            </a:endParaRPr>
          </a:p>
        </p:txBody>
      </p:sp>
      <p:pic>
        <p:nvPicPr>
          <p:cNvPr id="7" name="图片 6" descr="五经普LOGO透明底（长）"/>
          <p:cNvPicPr>
            <a:picLocks noChangeAspect="1"/>
          </p:cNvPicPr>
          <p:nvPr/>
        </p:nvPicPr>
        <p:blipFill>
          <a:blip r:embed="rId1"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grpSp>
        <p:nvGrpSpPr>
          <p:cNvPr id="4" name="组合 3"/>
          <p:cNvGrpSpPr/>
          <p:nvPr/>
        </p:nvGrpSpPr>
        <p:grpSpPr>
          <a:xfrm>
            <a:off x="504825" y="998855"/>
            <a:ext cx="3308350" cy="889635"/>
            <a:chOff x="341" y="1478"/>
            <a:chExt cx="3253" cy="1246"/>
          </a:xfrm>
        </p:grpSpPr>
        <p:sp>
          <p:nvSpPr>
            <p:cNvPr id="2" name="圆角矩形 1"/>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文本框 16"/>
            <p:cNvSpPr txBox="1"/>
            <p:nvPr/>
          </p:nvSpPr>
          <p:spPr>
            <a:xfrm>
              <a:off x="693" y="1766"/>
              <a:ext cx="2383" cy="645"/>
            </a:xfrm>
            <a:prstGeom prst="rect">
              <a:avLst/>
            </a:prstGeom>
            <a:noFill/>
            <a:ln w="9525">
              <a:noFill/>
            </a:ln>
          </p:spPr>
          <p:txBody>
            <a:bodyPr wrap="squar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填报原则</a:t>
              </a:r>
              <a:endParaRPr lang="zh-CN" altLang="en-US" sz="2400" b="1" dirty="0">
                <a:solidFill>
                  <a:schemeClr val="bg1"/>
                </a:solidFill>
                <a:latin typeface="Arial" panose="020B0604020202020204" pitchFamily="34"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图片 9"/>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pic>
        <p:nvPicPr>
          <p:cNvPr id="8196" name="图片 10"/>
          <p:cNvPicPr>
            <a:picLocks noChangeAspect="1"/>
          </p:cNvPicPr>
          <p:nvPr/>
        </p:nvPicPr>
        <p:blipFill>
          <a:blip r:embed="rId2" cstate="print"/>
          <a:stretch>
            <a:fillRect/>
          </a:stretch>
        </p:blipFill>
        <p:spPr>
          <a:xfrm>
            <a:off x="7679055" y="0"/>
            <a:ext cx="6002655" cy="1688465"/>
          </a:xfrm>
          <a:prstGeom prst="rect">
            <a:avLst/>
          </a:prstGeom>
          <a:noFill/>
          <a:ln w="9525">
            <a:noFill/>
          </a:ln>
        </p:spPr>
      </p:pic>
      <p:sp>
        <p:nvSpPr>
          <p:cNvPr id="8197" name="文本框 2"/>
          <p:cNvSpPr txBox="1"/>
          <p:nvPr/>
        </p:nvSpPr>
        <p:spPr>
          <a:xfrm>
            <a:off x="2297641" y="2345055"/>
            <a:ext cx="7146925" cy="829945"/>
          </a:xfrm>
          <a:prstGeom prst="rect">
            <a:avLst/>
          </a:prstGeom>
          <a:noFill/>
          <a:ln w="9525">
            <a:noFill/>
          </a:ln>
        </p:spPr>
        <p:txBody>
          <a:bodyPr wrap="square" anchor="t" anchorCtr="0">
            <a:spAutoFit/>
          </a:bodyPr>
          <a:lstStyle/>
          <a:p>
            <a:pPr algn="ctr"/>
            <a:r>
              <a:rPr lang="zh-CN" altLang="en-US" sz="4800" dirty="0">
                <a:solidFill>
                  <a:srgbClr val="4B649F"/>
                </a:solidFill>
                <a:sym typeface="+mn-ea"/>
              </a:rPr>
              <a:t>填报依据</a:t>
            </a:r>
            <a:endParaRPr lang="zh-CN" altLang="en-US" sz="4800" dirty="0">
              <a:solidFill>
                <a:srgbClr val="4B649F"/>
              </a:solidFill>
              <a:latin typeface="微软雅黑" panose="020B0503020204020204" pitchFamily="34" charset="-122"/>
              <a:ea typeface="微软雅黑" panose="020B0503020204020204" pitchFamily="34" charset="-122"/>
              <a:sym typeface="+mn-ea"/>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520700" y="1240155"/>
            <a:ext cx="2065655" cy="79121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777716" y="1404938"/>
            <a:ext cx="1407160"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填报依据</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604" name="矩形 1"/>
          <p:cNvSpPr>
            <a:spLocks noChangeArrowheads="1"/>
          </p:cNvSpPr>
          <p:nvPr/>
        </p:nvSpPr>
        <p:spPr bwMode="auto">
          <a:xfrm>
            <a:off x="8713470" y="-583564"/>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078595" y="5950585"/>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sp>
        <p:nvSpPr>
          <p:cNvPr id="12" name="内容占位符 2"/>
          <p:cNvSpPr>
            <a:spLocks noGrp="1"/>
          </p:cNvSpPr>
          <p:nvPr>
            <p:ph idx="4294967295"/>
          </p:nvPr>
        </p:nvSpPr>
        <p:spPr>
          <a:xfrm>
            <a:off x="2809240" y="1405255"/>
            <a:ext cx="7053580" cy="2184400"/>
          </a:xfrm>
          <a:ln w="28575">
            <a:solidFill>
              <a:srgbClr val="0070C0"/>
            </a:solidFill>
          </a:ln>
        </p:spPr>
        <p:txBody>
          <a:bodyPr/>
          <a:lstStyle/>
          <a:p>
            <a:pPr marL="0" indent="0">
              <a:lnSpc>
                <a:spcPts val="6400"/>
              </a:lnSpc>
              <a:spcBef>
                <a:spcPts val="0"/>
              </a:spcBef>
              <a:buNone/>
            </a:pPr>
            <a:r>
              <a:rPr lang="zh-CN" altLang="en-US" sz="4400" dirty="0">
                <a:solidFill>
                  <a:srgbClr val="0070C0"/>
                </a:solidFill>
                <a:latin typeface="华文新魏" panose="02010800040101010101" pitchFamily="2" charset="-122"/>
                <a:ea typeface="华文新魏" panose="02010800040101010101" pitchFamily="2" charset="-122"/>
              </a:rPr>
              <a:t> </a:t>
            </a:r>
            <a:r>
              <a:rPr lang="en-US" altLang="zh-CN" sz="4000" dirty="0">
                <a:solidFill>
                  <a:srgbClr val="FF0000"/>
                </a:solidFill>
                <a:latin typeface="东文宋体" charset="0"/>
                <a:ea typeface="东文宋体" charset="0"/>
              </a:rPr>
              <a:t>▲</a:t>
            </a:r>
            <a:r>
              <a:rPr lang="zh-CN" altLang="en-US" dirty="0">
                <a:latin typeface="+mn-ea"/>
              </a:rPr>
              <a:t>企业研发报表填报依据：</a:t>
            </a:r>
            <a:endParaRPr lang="zh-CN" altLang="en-US" dirty="0">
              <a:latin typeface="+mn-ea"/>
            </a:endParaRPr>
          </a:p>
          <a:p>
            <a:pPr marL="0" indent="0">
              <a:lnSpc>
                <a:spcPct val="150000"/>
              </a:lnSpc>
              <a:spcBef>
                <a:spcPts val="0"/>
              </a:spcBef>
              <a:buNone/>
            </a:pPr>
            <a:r>
              <a:rPr lang="zh-CN" altLang="en-US" dirty="0">
                <a:latin typeface="+mn-ea"/>
              </a:rPr>
              <a:t>   企业会计账中的</a:t>
            </a:r>
            <a:r>
              <a:rPr lang="zh-CN" altLang="en-US" dirty="0">
                <a:solidFill>
                  <a:srgbClr val="0070C0"/>
                </a:solidFill>
                <a:latin typeface="+mn-ea"/>
              </a:rPr>
              <a:t>有关研究开发会计</a:t>
            </a:r>
            <a:r>
              <a:rPr lang="zh-CN" altLang="en-US" dirty="0" smtClean="0">
                <a:solidFill>
                  <a:srgbClr val="0070C0"/>
                </a:solidFill>
                <a:latin typeface="+mn-ea"/>
              </a:rPr>
              <a:t>科目（</a:t>
            </a:r>
            <a:r>
              <a:rPr lang="zh-CN" altLang="en-US" dirty="0" smtClean="0">
                <a:latin typeface="+mn-ea"/>
              </a:rPr>
              <a:t>或</a:t>
            </a:r>
            <a:r>
              <a:rPr lang="zh-CN" altLang="en-US" dirty="0">
                <a:latin typeface="+mn-ea"/>
              </a:rPr>
              <a:t>向</a:t>
            </a:r>
            <a:r>
              <a:rPr lang="zh-CN" altLang="en-US" dirty="0" smtClean="0">
                <a:solidFill>
                  <a:srgbClr val="0070C0"/>
                </a:solidFill>
                <a:latin typeface="+mn-ea"/>
              </a:rPr>
              <a:t>税务部门</a:t>
            </a:r>
            <a:r>
              <a:rPr lang="zh-CN" altLang="en-US" dirty="0">
                <a:solidFill>
                  <a:srgbClr val="0070C0"/>
                </a:solidFill>
                <a:latin typeface="+mn-ea"/>
              </a:rPr>
              <a:t>提供</a:t>
            </a:r>
            <a:r>
              <a:rPr lang="zh-CN" altLang="en-US" dirty="0">
                <a:latin typeface="+mn-ea"/>
              </a:rPr>
              <a:t>的有关研究开发</a:t>
            </a:r>
            <a:r>
              <a:rPr lang="zh-CN" altLang="en-US" dirty="0">
                <a:solidFill>
                  <a:srgbClr val="0070C0"/>
                </a:solidFill>
                <a:latin typeface="+mn-ea"/>
              </a:rPr>
              <a:t>辅助账）</a:t>
            </a:r>
            <a:endParaRPr lang="zh-CN" altLang="en-US" dirty="0">
              <a:solidFill>
                <a:srgbClr val="0070C0"/>
              </a:solidFill>
              <a:latin typeface="+mn-ea"/>
            </a:endParaRPr>
          </a:p>
        </p:txBody>
      </p:sp>
      <p:sp>
        <p:nvSpPr>
          <p:cNvPr id="2" name="任意多边形 1"/>
          <p:cNvSpPr/>
          <p:nvPr/>
        </p:nvSpPr>
        <p:spPr bwMode="auto">
          <a:xfrm>
            <a:off x="6877044" y="3793773"/>
            <a:ext cx="3784853" cy="1166937"/>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w="28575">
            <a:solidFill>
              <a:srgbClr val="7030A0"/>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lvl="1" defTabSz="755650" eaLnBrk="1" hangingPunct="1">
              <a:spcAft>
                <a:spcPct val="15000"/>
              </a:spcAft>
              <a:defRPr/>
            </a:pPr>
            <a:r>
              <a:rPr lang="zh-CN" altLang="en-US" sz="2000" dirty="0">
                <a:latin typeface="黑体" panose="02010609060101010101" charset="-122"/>
              </a:rPr>
              <a:t>符合规范的</a:t>
            </a:r>
            <a:r>
              <a:rPr lang="zh-CN" altLang="en-US" sz="2000" dirty="0">
                <a:solidFill>
                  <a:srgbClr val="006699"/>
                </a:solidFill>
                <a:latin typeface="黑体" panose="02010609060101010101" charset="-122"/>
              </a:rPr>
              <a:t>项目立项书、计划书、任务书</a:t>
            </a:r>
            <a:r>
              <a:rPr lang="zh-CN" altLang="en-US" sz="2000" dirty="0">
                <a:latin typeface="黑体" panose="02010609060101010101" charset="-122"/>
              </a:rPr>
              <a:t>等</a:t>
            </a:r>
            <a:r>
              <a:rPr lang="en-US" altLang="zh-CN" sz="2000" dirty="0">
                <a:latin typeface="黑体" panose="02010609060101010101" charset="-122"/>
              </a:rPr>
              <a:t>(607-1)</a:t>
            </a:r>
            <a:endParaRPr lang="en-US" altLang="zh-CN" sz="2000" dirty="0">
              <a:latin typeface="黑体" panose="02010609060101010101" charset="-122"/>
            </a:endParaRPr>
          </a:p>
        </p:txBody>
      </p:sp>
      <p:cxnSp>
        <p:nvCxnSpPr>
          <p:cNvPr id="10" name="肘形连接符 13"/>
          <p:cNvCxnSpPr>
            <a:cxnSpLocks noChangeShapeType="1"/>
          </p:cNvCxnSpPr>
          <p:nvPr/>
        </p:nvCxnSpPr>
        <p:spPr bwMode="auto">
          <a:xfrm rot="16200000" flipH="1">
            <a:off x="6226957" y="3999596"/>
            <a:ext cx="974613" cy="325561"/>
          </a:xfrm>
          <a:prstGeom prst="bentConnector3">
            <a:avLst>
              <a:gd name="adj1" fmla="val 50000"/>
            </a:avLst>
          </a:prstGeom>
          <a:noFill/>
          <a:ln w="31750" algn="ctr">
            <a:solidFill>
              <a:srgbClr val="0070C0"/>
            </a:solidFill>
            <a:round/>
          </a:ln>
          <a:extLst>
            <a:ext uri="{909E8E84-426E-40DD-AFC4-6F175D3DCCD1}">
              <a14:hiddenFill xmlns:a14="http://schemas.microsoft.com/office/drawing/2010/main">
                <a:noFill/>
              </a14:hiddenFill>
            </a:ext>
          </a:extLst>
        </p:spPr>
      </p:cxnSp>
      <p:sp>
        <p:nvSpPr>
          <p:cNvPr id="9" name="标题 1"/>
          <p:cNvSpPr txBox="1"/>
          <p:nvPr/>
        </p:nvSpPr>
        <p:spPr bwMode="auto">
          <a:xfrm>
            <a:off x="3169573" y="-190418"/>
            <a:ext cx="8079316"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r" rtl="0" eaLnBrk="0" fontAlgn="base" hangingPunct="0">
              <a:spcBef>
                <a:spcPct val="0"/>
              </a:spcBef>
              <a:spcAft>
                <a:spcPct val="0"/>
              </a:spcAft>
              <a:defRPr sz="2800" kern="1200">
                <a:solidFill>
                  <a:schemeClr val="bg1"/>
                </a:solidFill>
                <a:latin typeface="+mj-lt"/>
                <a:ea typeface="+mj-ea"/>
                <a:cs typeface="+mj-cs"/>
              </a:defRPr>
            </a:lvl1pPr>
            <a:lvl2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2pPr>
            <a:lvl3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3pPr>
            <a:lvl4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4pPr>
            <a:lvl5pPr algn="r" rtl="0" eaLnBrk="0" fontAlgn="base" hangingPunct="0">
              <a:spcBef>
                <a:spcPct val="0"/>
              </a:spcBef>
              <a:spcAft>
                <a:spcPct val="0"/>
              </a:spcAft>
              <a:defRPr sz="2800">
                <a:solidFill>
                  <a:schemeClr val="bg1"/>
                </a:solidFill>
                <a:latin typeface="Arial" panose="020B0604020202020204" pitchFamily="34" charset="0"/>
                <a:ea typeface="黑体" panose="02010609060101010101" charset="-122"/>
              </a:defRPr>
            </a:lvl5pPr>
            <a:lvl6pPr marL="4572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r" rtl="0" fontAlgn="base">
              <a:spcBef>
                <a:spcPct val="0"/>
              </a:spcBef>
              <a:spcAft>
                <a:spcPct val="0"/>
              </a:spcAft>
              <a:defRPr sz="2800">
                <a:solidFill>
                  <a:schemeClr val="bg1"/>
                </a:solidFill>
                <a:latin typeface="Arial" panose="020B0604020202020204" pitchFamily="34" charset="0"/>
                <a:ea typeface="黑体" panose="02010609060101010101" charset="-122"/>
              </a:defRPr>
            </a:lvl9pPr>
          </a:lstStyle>
          <a:p>
            <a:r>
              <a:rPr lang="en-US" altLang="zh-CN" sz="2400" dirty="0" smtClean="0"/>
              <a:t>3.2</a:t>
            </a:r>
            <a:r>
              <a:rPr lang="zh-CN" altLang="en-US" sz="2400" dirty="0" smtClean="0"/>
              <a:t>统计制度</a:t>
            </a:r>
            <a:r>
              <a:rPr lang="en-US" altLang="zh-CN" sz="2400" dirty="0" smtClean="0"/>
              <a:t>-</a:t>
            </a:r>
            <a:r>
              <a:rPr lang="zh-CN" altLang="en-US" sz="2000" dirty="0" smtClean="0"/>
              <a:t>填报依据</a:t>
            </a:r>
            <a:endParaRPr lang="zh-CN" altLang="en-US" sz="1400" dirty="0"/>
          </a:p>
        </p:txBody>
      </p:sp>
      <p:sp>
        <p:nvSpPr>
          <p:cNvPr id="3" name="矩形 2"/>
          <p:cNvSpPr/>
          <p:nvPr/>
        </p:nvSpPr>
        <p:spPr>
          <a:xfrm>
            <a:off x="2819587" y="5488920"/>
            <a:ext cx="7043543" cy="461665"/>
          </a:xfrm>
          <a:prstGeom prst="rect">
            <a:avLst/>
          </a:prstGeom>
          <a:ln w="28575">
            <a:solidFill>
              <a:schemeClr val="tx1"/>
            </a:solidFill>
            <a:prstDash val="dashDot"/>
          </a:ln>
        </p:spPr>
        <p:txBody>
          <a:bodyPr wrap="square">
            <a:spAutoFit/>
          </a:bodyPr>
          <a:lstStyle/>
          <a:p>
            <a:r>
              <a:rPr lang="zh-CN" altLang="en-US" sz="2400" b="1" dirty="0">
                <a:solidFill>
                  <a:srgbClr val="FF0000"/>
                </a:solidFill>
                <a:latin typeface="+mn-ea"/>
                <a:ea typeface="+mn-ea"/>
                <a:sym typeface="+mn-ea"/>
              </a:rPr>
              <a:t> 注意：高新技术企业相关资料不作为填报依据</a:t>
            </a:r>
            <a:endParaRPr lang="zh-CN" altLang="en-US" sz="2400" b="1" dirty="0">
              <a:solidFill>
                <a:srgbClr val="FF0000"/>
              </a:solidFill>
              <a:latin typeface="+mn-ea"/>
              <a:ea typeface="+mn-ea"/>
            </a:endParaRPr>
          </a:p>
        </p:txBody>
      </p:sp>
      <p:sp>
        <p:nvSpPr>
          <p:cNvPr id="11" name="任意多边形 10"/>
          <p:cNvSpPr/>
          <p:nvPr/>
        </p:nvSpPr>
        <p:spPr bwMode="auto">
          <a:xfrm>
            <a:off x="1672969" y="3855889"/>
            <a:ext cx="3784853" cy="1166937"/>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w="28575">
            <a:solidFill>
              <a:srgbClr val="7030A0"/>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spcCol="1270"/>
          <a:lstStyle/>
          <a:p>
            <a:pPr marL="0" lvl="1" defTabSz="755650" eaLnBrk="1" hangingPunct="1">
              <a:spcAft>
                <a:spcPct val="15000"/>
              </a:spcAft>
              <a:defRPr/>
            </a:pPr>
            <a:r>
              <a:rPr lang="zh-CN" altLang="en-US" sz="2000" dirty="0" smtClean="0">
                <a:latin typeface="黑体" panose="02010609060101010101" charset="-122"/>
              </a:rPr>
              <a:t>真实存在的研发</a:t>
            </a:r>
            <a:r>
              <a:rPr lang="zh-CN" altLang="en-US" sz="2000" dirty="0" smtClean="0">
                <a:solidFill>
                  <a:srgbClr val="0070C0"/>
                </a:solidFill>
                <a:latin typeface="黑体" panose="02010609060101010101" charset="-122"/>
              </a:rPr>
              <a:t>场所、设备、人员</a:t>
            </a:r>
            <a:endParaRPr lang="en-US" altLang="zh-CN" sz="2000" dirty="0">
              <a:solidFill>
                <a:srgbClr val="0070C0"/>
              </a:solidFill>
              <a:latin typeface="黑体" panose="02010609060101010101" charset="-122"/>
            </a:endParaRPr>
          </a:p>
        </p:txBody>
      </p:sp>
      <p:cxnSp>
        <p:nvCxnSpPr>
          <p:cNvPr id="4" name="肘形连接符 13"/>
          <p:cNvCxnSpPr>
            <a:cxnSpLocks noChangeShapeType="1"/>
          </p:cNvCxnSpPr>
          <p:nvPr/>
        </p:nvCxnSpPr>
        <p:spPr bwMode="auto">
          <a:xfrm rot="5400000">
            <a:off x="5130961" y="3997867"/>
            <a:ext cx="979285" cy="325562"/>
          </a:xfrm>
          <a:prstGeom prst="bentConnector3">
            <a:avLst>
              <a:gd name="adj1" fmla="val 77553"/>
            </a:avLst>
          </a:prstGeom>
          <a:noFill/>
          <a:ln w="31750" algn="ctr">
            <a:solidFill>
              <a:srgbClr val="0070C0"/>
            </a:solidFill>
            <a:round/>
          </a:ln>
          <a:extLst>
            <a:ext uri="{909E8E84-426E-40DD-AFC4-6F175D3DCCD1}">
              <a14:hiddenFill xmlns:a14="http://schemas.microsoft.com/office/drawing/2010/main">
                <a:noFill/>
              </a14:hiddenFill>
            </a:ext>
          </a:extLst>
        </p:spPr>
      </p:cxn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1"/>
          <p:cNvSpPr/>
          <p:nvPr/>
        </p:nvSpPr>
        <p:spPr>
          <a:xfrm>
            <a:off x="9191625" y="0"/>
            <a:ext cx="257175" cy="460375"/>
          </a:xfrm>
          <a:prstGeom prst="rect">
            <a:avLst/>
          </a:prstGeom>
          <a:noFill/>
          <a:ln w="9525">
            <a:noFill/>
          </a:ln>
        </p:spPr>
        <p:txBody>
          <a:bodyPr wrap="none" anchor="t" anchorCtr="0">
            <a:spAutoFit/>
          </a:bodyPr>
          <a:lstStyle/>
          <a:p>
            <a:pPr>
              <a:buFontTx/>
            </a:pPr>
            <a:r>
              <a:rPr lang="en-US" altLang="zh-CN" sz="2400">
                <a:latin typeface="华文新魏" panose="02010800040101010101" pitchFamily="2" charset="-122"/>
                <a:ea typeface="华文新魏" panose="02010800040101010101" pitchFamily="2" charset="-122"/>
              </a:rPr>
              <a:t> </a:t>
            </a:r>
            <a:endParaRPr lang="zh-CN" altLang="en-US" sz="2400">
              <a:latin typeface="Arial" panose="020B0604020202020204" pitchFamily="34" charset="0"/>
              <a:ea typeface="宋体" panose="02010600030101010101" pitchFamily="2" charset="-122"/>
            </a:endParaRPr>
          </a:p>
        </p:txBody>
      </p:sp>
      <p:sp>
        <p:nvSpPr>
          <p:cNvPr id="34819" name="Rectangle 9"/>
          <p:cNvSpPr/>
          <p:nvPr/>
        </p:nvSpPr>
        <p:spPr>
          <a:xfrm>
            <a:off x="4752975" y="1585913"/>
            <a:ext cx="3182938" cy="815975"/>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华文楷体" panose="02010600040101010101" charset="-122"/>
                <a:ea typeface="华文楷体" panose="02010600040101010101" charset="-122"/>
              </a:rPr>
              <a:t>研发统计表式</a:t>
            </a:r>
            <a:endParaRPr lang="zh-CN" altLang="en-US" sz="3200" dirty="0">
              <a:latin typeface="华文楷体" panose="02010600040101010101" charset="-122"/>
              <a:ea typeface="华文楷体" panose="02010600040101010101" charset="-122"/>
            </a:endParaRPr>
          </a:p>
        </p:txBody>
      </p:sp>
      <p:sp>
        <p:nvSpPr>
          <p:cNvPr id="34820" name="Rectangle 9"/>
          <p:cNvSpPr/>
          <p:nvPr/>
        </p:nvSpPr>
        <p:spPr>
          <a:xfrm>
            <a:off x="2816225" y="2978150"/>
            <a:ext cx="3495675" cy="1125538"/>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华文楷体" panose="02010600040101010101" charset="-122"/>
                <a:ea typeface="华文楷体" panose="02010600040101010101" charset="-122"/>
              </a:rPr>
              <a:t>研究开发活动表</a:t>
            </a:r>
            <a:endParaRPr lang="en-US" altLang="zh-CN" sz="3200" dirty="0">
              <a:latin typeface="华文楷体" panose="02010600040101010101" charset="-122"/>
              <a:ea typeface="华文楷体" panose="02010600040101010101" charset="-122"/>
            </a:endParaRPr>
          </a:p>
          <a:p>
            <a:pPr algn="ctr" eaLnBrk="0" hangingPunct="0"/>
            <a:r>
              <a:rPr lang="zh-CN" altLang="en-US" sz="3200" dirty="0">
                <a:latin typeface="华文楷体" panose="02010600040101010101" charset="-122"/>
                <a:ea typeface="华文楷体" panose="02010600040101010101" charset="-122"/>
              </a:rPr>
              <a:t>（</a:t>
            </a:r>
            <a:r>
              <a:rPr lang="en-US" altLang="zh-CN" sz="3200" dirty="0">
                <a:solidFill>
                  <a:srgbClr val="FF0000"/>
                </a:solidFill>
                <a:latin typeface="华文楷体" panose="02010600040101010101" charset="-122"/>
                <a:ea typeface="华文楷体" panose="02010600040101010101" charset="-122"/>
              </a:rPr>
              <a:t>607-2</a:t>
            </a:r>
            <a:r>
              <a:rPr lang="zh-CN" altLang="en-US" sz="3200" dirty="0">
                <a:latin typeface="华文楷体" panose="02010600040101010101" charset="-122"/>
                <a:ea typeface="华文楷体" panose="02010600040101010101" charset="-122"/>
              </a:rPr>
              <a:t>、</a:t>
            </a:r>
            <a:r>
              <a:rPr lang="en-US" altLang="zh-CN" sz="3200" dirty="0">
                <a:solidFill>
                  <a:srgbClr val="FF0000"/>
                </a:solidFill>
                <a:latin typeface="华文楷体" panose="02010600040101010101" charset="-122"/>
                <a:ea typeface="华文楷体" panose="02010600040101010101" charset="-122"/>
              </a:rPr>
              <a:t>611-3</a:t>
            </a:r>
            <a:r>
              <a:rPr lang="zh-CN" altLang="en-US" sz="3200" dirty="0">
                <a:latin typeface="华文楷体" panose="02010600040101010101" charset="-122"/>
                <a:ea typeface="华文楷体" panose="02010600040101010101" charset="-122"/>
              </a:rPr>
              <a:t>）</a:t>
            </a:r>
            <a:endParaRPr lang="zh-CN" altLang="en-US" sz="3200" dirty="0">
              <a:latin typeface="华文楷体" panose="02010600040101010101" charset="-122"/>
              <a:ea typeface="华文楷体" panose="02010600040101010101" charset="-122"/>
            </a:endParaRPr>
          </a:p>
        </p:txBody>
      </p:sp>
      <p:sp>
        <p:nvSpPr>
          <p:cNvPr id="34821" name="Rectangle 9"/>
          <p:cNvSpPr/>
          <p:nvPr/>
        </p:nvSpPr>
        <p:spPr>
          <a:xfrm>
            <a:off x="6762750" y="2978150"/>
            <a:ext cx="3467100" cy="1119188"/>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华文楷体" panose="02010600040101010101" charset="-122"/>
                <a:ea typeface="华文楷体" panose="02010600040101010101" charset="-122"/>
              </a:rPr>
              <a:t>研究开发项目表</a:t>
            </a:r>
            <a:endParaRPr lang="en-US" altLang="zh-CN" sz="3200" dirty="0">
              <a:latin typeface="华文楷体" panose="02010600040101010101" charset="-122"/>
              <a:ea typeface="华文楷体" panose="02010600040101010101" charset="-122"/>
            </a:endParaRPr>
          </a:p>
          <a:p>
            <a:pPr algn="ctr" eaLnBrk="0" hangingPunct="0"/>
            <a:r>
              <a:rPr lang="zh-CN" altLang="en-US" sz="3200" dirty="0">
                <a:latin typeface="华文楷体" panose="02010600040101010101" charset="-122"/>
                <a:ea typeface="华文楷体" panose="02010600040101010101" charset="-122"/>
              </a:rPr>
              <a:t>（</a:t>
            </a:r>
            <a:r>
              <a:rPr lang="en-US" altLang="zh-CN" sz="3200" dirty="0">
                <a:solidFill>
                  <a:srgbClr val="FF0000"/>
                </a:solidFill>
                <a:latin typeface="华文楷体" panose="02010600040101010101" charset="-122"/>
                <a:ea typeface="华文楷体" panose="02010600040101010101" charset="-122"/>
              </a:rPr>
              <a:t>607-1</a:t>
            </a:r>
            <a:r>
              <a:rPr lang="zh-CN" altLang="en-US" sz="3200" dirty="0">
                <a:latin typeface="华文楷体" panose="02010600040101010101" charset="-122"/>
                <a:ea typeface="华文楷体" panose="02010600040101010101" charset="-122"/>
              </a:rPr>
              <a:t>）</a:t>
            </a:r>
            <a:endParaRPr lang="zh-CN" altLang="en-US" sz="3200" dirty="0">
              <a:latin typeface="华文楷体" panose="02010600040101010101" charset="-122"/>
              <a:ea typeface="华文楷体" panose="02010600040101010101" charset="-122"/>
            </a:endParaRPr>
          </a:p>
        </p:txBody>
      </p:sp>
      <p:sp>
        <p:nvSpPr>
          <p:cNvPr id="10" name="右大括号 9"/>
          <p:cNvSpPr/>
          <p:nvPr/>
        </p:nvSpPr>
        <p:spPr>
          <a:xfrm rot="16200000">
            <a:off x="6200775" y="793750"/>
            <a:ext cx="288925" cy="3975100"/>
          </a:xfrm>
          <a:prstGeom prst="rightBrace">
            <a:avLst/>
          </a:prstGeom>
          <a:noFill/>
          <a:ln w="38100"/>
        </p:spPr>
        <p:style>
          <a:lnRef idx="1">
            <a:schemeClr val="dk1"/>
          </a:lnRef>
          <a:fillRef idx="0">
            <a:schemeClr val="dk1"/>
          </a:fillRef>
          <a:effectRef idx="0">
            <a:schemeClr val="dk1"/>
          </a:effectRef>
          <a:fontRef idx="minor">
            <a:schemeClr val="tx1"/>
          </a:fontRef>
        </p:style>
        <p:txBody>
          <a:bodyPr anchor="ctr"/>
          <a:lstStyle/>
          <a:p>
            <a:pPr algn="ctr" eaLnBrk="0" fontAlgn="base" hangingPunct="0">
              <a:defRPr/>
            </a:pPr>
            <a:endParaRPr lang="zh-CN" altLang="en-US" sz="2400" strike="noStrike" noProof="1">
              <a:ln w="38100" cmpd="sng">
                <a:solidFill>
                  <a:srgbClr val="FFFFFF"/>
                </a:solidFill>
                <a:prstDash val="solid"/>
              </a:ln>
              <a:solidFill>
                <a:srgbClr val="FFFFFF"/>
              </a:solidFill>
              <a:effectLst>
                <a:outerShdw blurRad="63500" dir="3600000" algn="tl" rotWithShape="0">
                  <a:srgbClr val="000000">
                    <a:alpha val="70000"/>
                  </a:srgbClr>
                </a:outerShdw>
              </a:effectLst>
              <a:latin typeface="华文楷体" panose="02010600040101010101" charset="-122"/>
              <a:ea typeface="华文楷体" panose="02010600040101010101" charset="-122"/>
            </a:endParaRPr>
          </a:p>
        </p:txBody>
      </p:sp>
      <p:sp>
        <p:nvSpPr>
          <p:cNvPr id="34823" name="Line 18"/>
          <p:cNvSpPr/>
          <p:nvPr/>
        </p:nvSpPr>
        <p:spPr>
          <a:xfrm>
            <a:off x="4473575" y="4103688"/>
            <a:ext cx="19050" cy="712787"/>
          </a:xfrm>
          <a:prstGeom prst="line">
            <a:avLst/>
          </a:prstGeom>
          <a:ln w="38100" cap="flat" cmpd="sng">
            <a:solidFill>
              <a:srgbClr val="0070C0"/>
            </a:solidFill>
            <a:prstDash val="solid"/>
            <a:round/>
            <a:headEnd type="none" w="med" len="med"/>
            <a:tailEnd type="non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4824" name="Line 18"/>
          <p:cNvSpPr/>
          <p:nvPr/>
        </p:nvSpPr>
        <p:spPr>
          <a:xfrm>
            <a:off x="8332788" y="4071938"/>
            <a:ext cx="19050" cy="712787"/>
          </a:xfrm>
          <a:prstGeom prst="line">
            <a:avLst/>
          </a:prstGeom>
          <a:ln w="38100" cap="flat" cmpd="sng">
            <a:solidFill>
              <a:srgbClr val="0070C0"/>
            </a:solidFill>
            <a:prstDash val="solid"/>
            <a:round/>
            <a:headEnd type="none" w="med" len="med"/>
            <a:tailEnd type="non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4825" name="Rectangle 9"/>
          <p:cNvSpPr/>
          <p:nvPr/>
        </p:nvSpPr>
        <p:spPr>
          <a:xfrm>
            <a:off x="2876550" y="4824413"/>
            <a:ext cx="3495675" cy="1222375"/>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华文楷体" panose="02010600040101010101" charset="-122"/>
                <a:ea typeface="华文楷体" panose="02010600040101010101" charset="-122"/>
              </a:rPr>
              <a:t>主要依据：</a:t>
            </a:r>
            <a:endParaRPr lang="en-US" altLang="zh-CN" sz="2400" dirty="0">
              <a:latin typeface="华文楷体" panose="02010600040101010101" charset="-122"/>
              <a:ea typeface="华文楷体" panose="02010600040101010101" charset="-122"/>
            </a:endParaRPr>
          </a:p>
          <a:p>
            <a:pPr algn="ctr" eaLnBrk="0" hangingPunct="0"/>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会计账</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《税务资料》</a:t>
            </a:r>
            <a:endParaRPr lang="zh-CN" altLang="en-US" sz="2400" dirty="0">
              <a:latin typeface="华文楷体" panose="02010600040101010101" charset="-122"/>
              <a:ea typeface="华文楷体" panose="02010600040101010101" charset="-122"/>
            </a:endParaRPr>
          </a:p>
        </p:txBody>
      </p:sp>
      <p:sp>
        <p:nvSpPr>
          <p:cNvPr id="34826" name="Rectangle 9"/>
          <p:cNvSpPr/>
          <p:nvPr/>
        </p:nvSpPr>
        <p:spPr>
          <a:xfrm>
            <a:off x="6762750" y="4822825"/>
            <a:ext cx="3467100" cy="1222375"/>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华文楷体" panose="02010600040101010101" charset="-122"/>
                <a:ea typeface="华文楷体" panose="02010600040101010101" charset="-122"/>
              </a:rPr>
              <a:t>主要依据：</a:t>
            </a:r>
            <a:endParaRPr lang="en-US" altLang="zh-CN" sz="3200" dirty="0">
              <a:latin typeface="华文楷体" panose="02010600040101010101" charset="-122"/>
              <a:ea typeface="华文楷体" panose="02010600040101010101" charset="-122"/>
            </a:endParaRPr>
          </a:p>
          <a:p>
            <a:pPr algn="ctr" eaLnBrk="0" hangingPunct="0"/>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立项书</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《结项报告》</a:t>
            </a:r>
            <a:endParaRPr lang="zh-CN" altLang="en-US" sz="2400" dirty="0">
              <a:latin typeface="华文楷体" panose="02010600040101010101" charset="-122"/>
              <a:ea typeface="华文楷体" panose="02010600040101010101" charset="-122"/>
            </a:endParaRPr>
          </a:p>
        </p:txBody>
      </p:sp>
      <p:sp>
        <p:nvSpPr>
          <p:cNvPr id="34828" name="文本框 2"/>
          <p:cNvSpPr txBox="1"/>
          <p:nvPr/>
        </p:nvSpPr>
        <p:spPr>
          <a:xfrm>
            <a:off x="1260475" y="4784725"/>
            <a:ext cx="1733550" cy="954088"/>
          </a:xfrm>
          <a:prstGeom prst="rect">
            <a:avLst/>
          </a:prstGeom>
          <a:noFill/>
          <a:ln w="9525">
            <a:noFill/>
          </a:ln>
        </p:spPr>
        <p:txBody>
          <a:bodyPr wrap="square" anchor="t" anchorCtr="0">
            <a:spAutoFit/>
          </a:bodyPr>
          <a:lstStyle/>
          <a:p>
            <a:pPr eaLnBrk="0" hangingPunct="0"/>
            <a:r>
              <a:rPr lang="zh-CN" altLang="en-US" sz="2800" dirty="0">
                <a:latin typeface="华文新魏" panose="02010800040101010101" pitchFamily="2" charset="-122"/>
                <a:ea typeface="华文新魏" panose="02010800040101010101" pitchFamily="2" charset="-122"/>
              </a:rPr>
              <a:t>填报依据</a:t>
            </a:r>
            <a:endParaRPr lang="en-US" altLang="zh-CN" sz="2800" dirty="0">
              <a:latin typeface="华文新魏" panose="02010800040101010101" pitchFamily="2" charset="-122"/>
              <a:ea typeface="华文新魏" panose="02010800040101010101" pitchFamily="2" charset="-122"/>
            </a:endParaRPr>
          </a:p>
          <a:p>
            <a:pPr eaLnBrk="0" hangingPunct="0"/>
            <a:r>
              <a:rPr lang="zh-CN" altLang="en-US" sz="2800" dirty="0">
                <a:latin typeface="华文新魏" panose="02010800040101010101" pitchFamily="2" charset="-122"/>
                <a:ea typeface="华文新魏" panose="02010800040101010101" pitchFamily="2" charset="-122"/>
              </a:rPr>
              <a:t>原始凭证</a:t>
            </a:r>
            <a:endParaRPr lang="zh-CN" altLang="en-US" sz="2800" dirty="0">
              <a:latin typeface="华文新魏" panose="02010800040101010101" pitchFamily="2" charset="-122"/>
              <a:ea typeface="华文新魏" panose="02010800040101010101" pitchFamily="2" charset="-122"/>
            </a:endParaRPr>
          </a:p>
        </p:txBody>
      </p:sp>
      <p:sp>
        <p:nvSpPr>
          <p:cNvPr id="34829" name="文本框 44"/>
          <p:cNvSpPr txBox="1"/>
          <p:nvPr/>
        </p:nvSpPr>
        <p:spPr>
          <a:xfrm>
            <a:off x="1260475" y="3249613"/>
            <a:ext cx="1735138" cy="520700"/>
          </a:xfrm>
          <a:prstGeom prst="rect">
            <a:avLst/>
          </a:prstGeom>
          <a:noFill/>
          <a:ln w="9525">
            <a:noFill/>
          </a:ln>
        </p:spPr>
        <p:txBody>
          <a:bodyPr wrap="square" anchor="t" anchorCtr="0">
            <a:spAutoFit/>
          </a:bodyPr>
          <a:lstStyle/>
          <a:p>
            <a:pPr eaLnBrk="0" hangingPunct="0"/>
            <a:r>
              <a:rPr lang="zh-CN" altLang="en-US" sz="2800" dirty="0">
                <a:latin typeface="华文新魏" panose="02010800040101010101" pitchFamily="2" charset="-122"/>
                <a:ea typeface="华文新魏" panose="02010800040101010101" pitchFamily="2" charset="-122"/>
              </a:rPr>
              <a:t>统计报表</a:t>
            </a:r>
            <a:endParaRPr lang="zh-CN" altLang="en-US" sz="2800" dirty="0">
              <a:latin typeface="华文新魏" panose="02010800040101010101" pitchFamily="2" charset="-122"/>
              <a:ea typeface="华文新魏" panose="02010800040101010101" pitchFamily="2"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grpSp>
        <p:nvGrpSpPr>
          <p:cNvPr id="2" name="组合 1"/>
          <p:cNvGrpSpPr/>
          <p:nvPr/>
        </p:nvGrpSpPr>
        <p:grpSpPr>
          <a:xfrm>
            <a:off x="-76200" y="-225425"/>
            <a:ext cx="11252200" cy="1154430"/>
            <a:chOff x="-120" y="-355"/>
            <a:chExt cx="17720" cy="1818"/>
          </a:xfrm>
        </p:grpSpPr>
        <p:pic>
          <p:nvPicPr>
            <p:cNvPr id="7" name="图片 6" descr="五经普LOGO透明底（长）"/>
            <p:cNvPicPr>
              <a:picLocks noChangeAspect="1"/>
            </p:cNvPicPr>
            <p:nvPr/>
          </p:nvPicPr>
          <p:blipFill>
            <a:blip r:embed="rId2" cstate="print"/>
            <a:stretch>
              <a:fillRect/>
            </a:stretch>
          </p:blipFill>
          <p:spPr>
            <a:xfrm>
              <a:off x="-120" y="-355"/>
              <a:ext cx="5819" cy="1819"/>
            </a:xfrm>
            <a:prstGeom prst="rect">
              <a:avLst/>
            </a:prstGeom>
          </p:spPr>
        </p:pic>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 name="组合 25"/>
          <p:cNvGrpSpPr/>
          <p:nvPr/>
        </p:nvGrpSpPr>
        <p:grpSpPr>
          <a:xfrm>
            <a:off x="276225" y="1212850"/>
            <a:ext cx="2834005" cy="1012190"/>
            <a:chOff x="1144" y="2031"/>
            <a:chExt cx="2848" cy="639"/>
          </a:xfrm>
        </p:grpSpPr>
        <p:sp>
          <p:nvSpPr>
            <p:cNvPr id="16" name="圆角矩形 15"/>
            <p:cNvSpPr/>
            <p:nvPr/>
          </p:nvSpPr>
          <p:spPr>
            <a:xfrm>
              <a:off x="1144" y="2031"/>
              <a:ext cx="2848" cy="639"/>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323" y="2185"/>
              <a:ext cx="2490" cy="330"/>
            </a:xfrm>
            <a:prstGeom prst="rect">
              <a:avLst/>
            </a:prstGeom>
            <a:noFill/>
            <a:ln w="9525">
              <a:noFill/>
            </a:ln>
          </p:spPr>
          <p:txBody>
            <a:bodyPr wrap="square" anchor="t" anchorCtr="0">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填报依据</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100" name="文本框 99"/>
          <p:cNvSpPr txBox="1"/>
          <p:nvPr/>
        </p:nvSpPr>
        <p:spPr>
          <a:xfrm>
            <a:off x="2402840" y="6215380"/>
            <a:ext cx="8494395" cy="583565"/>
          </a:xfrm>
          <a:prstGeom prst="rect">
            <a:avLst/>
          </a:prstGeom>
          <a:noFill/>
          <a:ln w="9525">
            <a:noFill/>
          </a:ln>
        </p:spPr>
        <p:txBody>
          <a:bodyPr wrap="square">
            <a:spAutoFit/>
          </a:bodyPr>
          <a:lstStyle/>
          <a:p>
            <a:pPr marL="0" indent="0" algn="l"/>
            <a:r>
              <a:rPr lang="zh-CN" sz="3200"/>
              <a:t>企业要具备研发的场所、人员、设备和条件</a:t>
            </a:r>
            <a:endParaRPr lang="zh-CN" altLang="en-US" sz="320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656590" y="1141730"/>
            <a:ext cx="1919605" cy="89789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912336" y="1359853"/>
            <a:ext cx="1407160"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会计科目</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Rectangle 6"/>
          <p:cNvSpPr>
            <a:spLocks noChangeArrowheads="1"/>
          </p:cNvSpPr>
          <p:nvPr/>
        </p:nvSpPr>
        <p:spPr bwMode="auto">
          <a:xfrm>
            <a:off x="912495" y="2590165"/>
            <a:ext cx="4839335" cy="2553970"/>
          </a:xfrm>
          <a:prstGeom prst="rect">
            <a:avLst/>
          </a:prstGeom>
        </p:spPr>
        <p:style>
          <a:lnRef idx="2">
            <a:schemeClr val="accent6"/>
          </a:lnRef>
          <a:fillRef idx="1">
            <a:schemeClr val="lt1"/>
          </a:fillRef>
          <a:effectRef idx="0">
            <a:schemeClr val="accent6"/>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dirty="0">
                <a:latin typeface="楷体" panose="02010609060101010101" pitchFamily="49" charset="-122"/>
                <a:ea typeface="楷体" panose="02010609060101010101" pitchFamily="49" charset="-122"/>
              </a:rPr>
              <a:t>研发活动</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成本类研发支出</a:t>
            </a:r>
            <a:r>
              <a:rPr lang="en-US" altLang="zh-CN" sz="2800" dirty="0">
                <a:latin typeface="楷体" panose="02010609060101010101" pitchFamily="49" charset="-122"/>
                <a:ea typeface="楷体" panose="02010609060101010101" pitchFamily="49" charset="-122"/>
              </a:rPr>
              <a:t>(5301)</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核算企业进行研究与开发</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无形资产过程中发生</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的各项支出</a:t>
            </a:r>
            <a:r>
              <a:rPr lang="zh-CN" altLang="en-US" sz="2000" dirty="0">
                <a:solidFill>
                  <a:srgbClr val="FFFF66"/>
                </a:solidFill>
                <a:latin typeface="楷体" panose="02010609060101010101" pitchFamily="49" charset="-122"/>
                <a:ea typeface="楷体" panose="02010609060101010101" pitchFamily="49" charset="-122"/>
              </a:rPr>
              <a:t> 　</a:t>
            </a:r>
            <a:endParaRPr lang="zh-CN" altLang="en-US" sz="2000" dirty="0">
              <a:solidFill>
                <a:srgbClr val="FFFF66"/>
              </a:solidFill>
              <a:latin typeface="楷体" panose="02010609060101010101" pitchFamily="49" charset="-122"/>
              <a:ea typeface="楷体" panose="02010609060101010101" pitchFamily="49" charset="-122"/>
            </a:endParaRPr>
          </a:p>
        </p:txBody>
      </p:sp>
      <p:sp>
        <p:nvSpPr>
          <p:cNvPr id="10" name="Rectangle 9"/>
          <p:cNvSpPr>
            <a:spLocks noChangeArrowheads="1"/>
          </p:cNvSpPr>
          <p:nvPr/>
        </p:nvSpPr>
        <p:spPr bwMode="auto">
          <a:xfrm>
            <a:off x="6260465" y="1962785"/>
            <a:ext cx="5081270" cy="1230630"/>
          </a:xfrm>
          <a:prstGeom prst="rect">
            <a:avLst/>
          </a:prstGeom>
        </p:spPr>
        <p:style>
          <a:lnRef idx="2">
            <a:schemeClr val="accent6"/>
          </a:lnRef>
          <a:fillRef idx="1">
            <a:schemeClr val="lt1"/>
          </a:fillRef>
          <a:effectRef idx="0">
            <a:schemeClr val="accent6"/>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dirty="0">
                <a:latin typeface="楷体" panose="02010609060101010101" pitchFamily="49" charset="-122"/>
                <a:ea typeface="楷体" panose="02010609060101010101" pitchFamily="49" charset="-122"/>
              </a:rPr>
              <a:t>研究阶段</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费用化支出</a:t>
            </a:r>
            <a:r>
              <a:rPr lang="en-US" altLang="zh-CN"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研发费用</a:t>
            </a:r>
            <a:r>
              <a:rPr lang="en-US" altLang="zh-CN" sz="2800" dirty="0">
                <a:latin typeface="楷体" panose="02010609060101010101" pitchFamily="49" charset="-122"/>
                <a:ea typeface="楷体" panose="02010609060101010101" pitchFamily="49" charset="-122"/>
              </a:rPr>
              <a:t>(6602)</a:t>
            </a:r>
            <a:endParaRPr lang="en-US" altLang="zh-CN" sz="2800" dirty="0">
              <a:latin typeface="楷体" panose="02010609060101010101" pitchFamily="49" charset="-122"/>
              <a:ea typeface="楷体" panose="02010609060101010101" pitchFamily="49" charset="-122"/>
            </a:endParaRPr>
          </a:p>
        </p:txBody>
      </p:sp>
      <p:sp>
        <p:nvSpPr>
          <p:cNvPr id="11" name="Rectangle 10"/>
          <p:cNvSpPr>
            <a:spLocks noChangeArrowheads="1"/>
          </p:cNvSpPr>
          <p:nvPr/>
        </p:nvSpPr>
        <p:spPr bwMode="auto">
          <a:xfrm>
            <a:off x="6260465" y="4403090"/>
            <a:ext cx="5081270" cy="1298575"/>
          </a:xfrm>
          <a:prstGeom prst="rect">
            <a:avLst/>
          </a:prstGeom>
        </p:spPr>
        <p:style>
          <a:lnRef idx="2">
            <a:schemeClr val="accent6"/>
          </a:lnRef>
          <a:fillRef idx="1">
            <a:schemeClr val="lt1"/>
          </a:fillRef>
          <a:effectRef idx="0">
            <a:schemeClr val="accent6"/>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dirty="0">
                <a:latin typeface="楷体" panose="02010609060101010101" pitchFamily="49" charset="-122"/>
                <a:ea typeface="楷体" panose="02010609060101010101" pitchFamily="49" charset="-122"/>
              </a:rPr>
              <a:t>开发阶段</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资本化支出</a:t>
            </a:r>
            <a:r>
              <a:rPr lang="en-US" altLang="zh-CN"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无形资产</a:t>
            </a:r>
            <a:r>
              <a:rPr lang="en-US" altLang="zh-CN" sz="2800" dirty="0">
                <a:latin typeface="楷体" panose="02010609060101010101" pitchFamily="49" charset="-122"/>
                <a:ea typeface="楷体" panose="02010609060101010101" pitchFamily="49" charset="-122"/>
              </a:rPr>
              <a:t>(1701)</a:t>
            </a:r>
            <a:endParaRPr lang="en-US" altLang="zh-CN" sz="2800" dirty="0">
              <a:latin typeface="楷体" panose="02010609060101010101" pitchFamily="49" charset="-122"/>
              <a:ea typeface="楷体" panose="02010609060101010101" pitchFamily="49" charset="-122"/>
            </a:endParaRPr>
          </a:p>
        </p:txBody>
      </p:sp>
      <p:sp>
        <p:nvSpPr>
          <p:cNvPr id="12" name="左大括号 11"/>
          <p:cNvSpPr/>
          <p:nvPr/>
        </p:nvSpPr>
        <p:spPr>
          <a:xfrm>
            <a:off x="5903583" y="2701738"/>
            <a:ext cx="205793" cy="2330650"/>
          </a:xfrm>
          <a:prstGeom prst="leftBrac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1"/>
          <p:nvPr/>
        </p:nvSpPr>
        <p:spPr>
          <a:xfrm>
            <a:off x="1221105" y="2177415"/>
            <a:ext cx="9690100" cy="3340100"/>
          </a:xfrm>
          <a:prstGeom prst="rect">
            <a:avLst/>
          </a:prstGeom>
          <a:noFill/>
        </p:spPr>
        <p:txBody>
          <a:bodyPr wrap="square" rtlCol="0">
            <a:spAutoFit/>
          </a:bodyPr>
          <a:lstStyle/>
          <a:p>
            <a:pPr marL="493395" marR="0" indent="-457200" defTabSz="914400">
              <a:spcBef>
                <a:spcPct val="20000"/>
              </a:spcBef>
              <a:buClrTx/>
              <a:buSzPct val="85000"/>
              <a:buFont typeface="Wingdings" panose="05000000000000000000" charset="0"/>
              <a:buChar char="Ø"/>
              <a:defRPr/>
            </a:pP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1.成本类研发支出全部</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5301</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形成研发费用</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6602</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，也形成无形资产</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1701</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a:p>
            <a:pPr marL="493395" marR="0" indent="-457200" defTabSz="914400">
              <a:spcBef>
                <a:spcPct val="20000"/>
              </a:spcBef>
              <a:buClrTx/>
              <a:buSzPct val="85000"/>
              <a:buFont typeface="Wingdings" panose="05000000000000000000" charset="0"/>
              <a:buChar char="Ø"/>
              <a:defRPr/>
            </a:pP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2.成本类研发支出全部</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5301</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全部形成研发费用</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6602</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a:p>
            <a:pPr marL="493395" marR="0" indent="-457200" defTabSz="914400">
              <a:spcBef>
                <a:spcPct val="20000"/>
              </a:spcBef>
              <a:buClrTx/>
              <a:buSzPct val="85000"/>
              <a:buFont typeface="Wingdings" panose="05000000000000000000" charset="0"/>
              <a:buChar char="Ø"/>
              <a:defRPr/>
            </a:pP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3.直接计入研发费用</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6602</a:t>
            </a:r>
            <a:r>
              <a:rPr lang="en-US" altLang="zh-CN"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a:p>
            <a:pPr marL="493395" marR="0" indent="-457200" defTabSz="914400">
              <a:spcBef>
                <a:spcPct val="20000"/>
              </a:spcBef>
              <a:buClrTx/>
              <a:buSzPct val="85000"/>
              <a:buFont typeface="Wingdings" panose="05000000000000000000" charset="0"/>
              <a:buChar char="Ø"/>
              <a:defRPr/>
            </a:pPr>
            <a:r>
              <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4.部分企业设置了与费用平行的研发支出一级科目</a:t>
            </a:r>
            <a:endParaRPr lang="zh-CN" altLang="en-US" sz="32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667385" y="1125855"/>
            <a:ext cx="1859915" cy="855345"/>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文本框 16"/>
          <p:cNvSpPr txBox="1"/>
          <p:nvPr/>
        </p:nvSpPr>
        <p:spPr>
          <a:xfrm>
            <a:off x="893286" y="1323023"/>
            <a:ext cx="1407160" cy="460375"/>
          </a:xfrm>
          <a:prstGeom prst="rect">
            <a:avLst/>
          </a:prstGeom>
          <a:noFill/>
          <a:ln w="9525">
            <a:noFill/>
          </a:ln>
        </p:spPr>
        <p:txBody>
          <a:bodyPr wrap="non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会计科目</a:t>
            </a:r>
            <a:endParaRPr lang="zh-CN" altLang="en-US" sz="2400" b="1" dirty="0">
              <a:solidFill>
                <a:schemeClr val="bg1"/>
              </a:solidFill>
              <a:latin typeface="Arial" panose="020B0604020202020204" pitchFamily="34" charset="0"/>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内容占位符 3" descr="sendpix2"/>
          <p:cNvPicPr>
            <a:picLocks noGrp="1" noChangeAspect="1"/>
          </p:cNvPicPr>
          <p:nvPr>
            <p:ph idx="1"/>
          </p:nvPr>
        </p:nvPicPr>
        <p:blipFill>
          <a:blip r:embed="rId1"/>
          <a:stretch>
            <a:fillRect/>
          </a:stretch>
        </p:blipFill>
        <p:spPr>
          <a:xfrm>
            <a:off x="1173798" y="800735"/>
            <a:ext cx="10153650" cy="5629275"/>
          </a:xfr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内容占位符 3" descr="sendpix1"/>
          <p:cNvPicPr>
            <a:picLocks noGrp="1" noChangeAspect="1"/>
          </p:cNvPicPr>
          <p:nvPr>
            <p:ph idx="1"/>
          </p:nvPr>
        </p:nvPicPr>
        <p:blipFill>
          <a:blip r:embed="rId1"/>
          <a:stretch>
            <a:fillRect/>
          </a:stretch>
        </p:blipFill>
        <p:spPr>
          <a:xfrm>
            <a:off x="891540" y="1134745"/>
            <a:ext cx="10647680" cy="4841875"/>
          </a:xfr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84" name="组合 34"/>
          <p:cNvGrpSpPr/>
          <p:nvPr/>
        </p:nvGrpSpPr>
        <p:grpSpPr>
          <a:xfrm>
            <a:off x="2444115" y="1548130"/>
            <a:ext cx="875665" cy="874395"/>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椭圆 29"/>
            <p:cNvSpPr/>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87" name="KSO_Shape"/>
            <p:cNvSpPr/>
            <p:nvPr/>
          </p:nvSpPr>
          <p:spPr>
            <a:xfrm>
              <a:off x="1480150" y="2597150"/>
              <a:ext cx="909932" cy="881046"/>
            </a:xfrm>
            <a:custGeom>
              <a:avLst/>
              <a:gdLst/>
              <a:ahLst/>
              <a:cxnLst>
                <a:cxn ang="0">
                  <a:pos x="839090" y="366042"/>
                </a:cxn>
                <a:cxn ang="0">
                  <a:pos x="863104" y="366042"/>
                </a:cxn>
                <a:cxn ang="0">
                  <a:pos x="902746" y="441180"/>
                </a:cxn>
                <a:cxn ang="0">
                  <a:pos x="706823" y="736389"/>
                </a:cxn>
                <a:cxn ang="0">
                  <a:pos x="660701" y="759273"/>
                </a:cxn>
                <a:cxn ang="0">
                  <a:pos x="545586" y="759273"/>
                </a:cxn>
                <a:cxn ang="0">
                  <a:pos x="545586" y="852336"/>
                </a:cxn>
                <a:cxn ang="0">
                  <a:pos x="530339" y="877509"/>
                </a:cxn>
                <a:cxn ang="0">
                  <a:pos x="516236" y="880942"/>
                </a:cxn>
                <a:cxn ang="0">
                  <a:pos x="498320" y="875602"/>
                </a:cxn>
                <a:cxn ang="0">
                  <a:pos x="408745" y="814959"/>
                </a:cxn>
                <a:cxn ang="0">
                  <a:pos x="321074" y="875602"/>
                </a:cxn>
                <a:cxn ang="0">
                  <a:pos x="289056" y="877509"/>
                </a:cxn>
                <a:cxn ang="0">
                  <a:pos x="272665" y="852336"/>
                </a:cxn>
                <a:cxn ang="0">
                  <a:pos x="272665" y="619678"/>
                </a:cxn>
                <a:cxn ang="0">
                  <a:pos x="321837" y="521275"/>
                </a:cxn>
                <a:cxn ang="0">
                  <a:pos x="337465" y="517080"/>
                </a:cxn>
                <a:cxn ang="0">
                  <a:pos x="577605" y="517080"/>
                </a:cxn>
                <a:cxn ang="0">
                  <a:pos x="544824" y="637986"/>
                </a:cxn>
                <a:cxn ang="0">
                  <a:pos x="632113" y="637986"/>
                </a:cxn>
                <a:cxn ang="0">
                  <a:pos x="839090" y="366042"/>
                </a:cxn>
                <a:cxn ang="0">
                  <a:pos x="620142" y="13"/>
                </a:cxn>
                <a:cxn ang="0">
                  <a:pos x="832163" y="13977"/>
                </a:cxn>
                <a:cxn ang="0">
                  <a:pos x="870659" y="89869"/>
                </a:cxn>
                <a:cxn ang="0">
                  <a:pos x="630157" y="403735"/>
                </a:cxn>
                <a:cxn ang="0">
                  <a:pos x="586707" y="424329"/>
                </a:cxn>
                <a:cxn ang="0">
                  <a:pos x="224239" y="424329"/>
                </a:cxn>
                <a:cxn ang="0">
                  <a:pos x="116756" y="556282"/>
                </a:cxn>
                <a:cxn ang="0">
                  <a:pos x="182694" y="632175"/>
                </a:cxn>
                <a:cxn ang="0">
                  <a:pos x="211661" y="637895"/>
                </a:cxn>
                <a:cxn ang="0">
                  <a:pos x="211661" y="759170"/>
                </a:cxn>
                <a:cxn ang="0">
                  <a:pos x="5462" y="581071"/>
                </a:cxn>
                <a:cxn ang="0">
                  <a:pos x="6605" y="480390"/>
                </a:cxn>
                <a:cxn ang="0">
                  <a:pos x="275693" y="68131"/>
                </a:cxn>
                <a:cxn ang="0">
                  <a:pos x="356877" y="23130"/>
                </a:cxn>
                <a:cxn ang="0">
                  <a:pos x="620142" y="13"/>
                </a:cxn>
              </a:cxnLst>
              <a:rect l="0" t="0" r="0" b="0"/>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w="9525">
              <a:noFill/>
            </a:ln>
          </p:spPr>
          <p:txBody>
            <a:bodyPr/>
            <a:lstStyle/>
            <a:p>
              <a:endParaRPr lang="zh-CN" altLang="en-US"/>
            </a:p>
          </p:txBody>
        </p:sp>
      </p:grpSp>
      <p:grpSp>
        <p:nvGrpSpPr>
          <p:cNvPr id="7188" name="组合 35"/>
          <p:cNvGrpSpPr/>
          <p:nvPr/>
        </p:nvGrpSpPr>
        <p:grpSpPr>
          <a:xfrm>
            <a:off x="2443480" y="3035300"/>
            <a:ext cx="877570" cy="880745"/>
            <a:chOff x="3209823" y="2234042"/>
            <a:chExt cx="1607262" cy="1607262"/>
          </a:xfrm>
        </p:grpSpPr>
        <p:sp>
          <p:nvSpPr>
            <p:cNvPr id="26" name="椭圆 25"/>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3319637"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KSO_Shape"/>
            <p:cNvSpPr/>
            <p:nvPr/>
          </p:nvSpPr>
          <p:spPr bwMode="auto">
            <a:xfrm>
              <a:off x="3551242" y="2597423"/>
              <a:ext cx="924424" cy="880500"/>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7192" name="文本框 39"/>
          <p:cNvSpPr txBox="1"/>
          <p:nvPr/>
        </p:nvSpPr>
        <p:spPr>
          <a:xfrm>
            <a:off x="3584575" y="1608880"/>
            <a:ext cx="2481580" cy="706755"/>
          </a:xfrm>
          <a:prstGeom prst="rect">
            <a:avLst/>
          </a:prstGeom>
          <a:noFill/>
          <a:ln w="9525">
            <a:noFill/>
          </a:ln>
        </p:spPr>
        <p:txBody>
          <a:bodyPr wrap="square" anchor="t" anchorCtr="0">
            <a:spAutoFit/>
          </a:bodyPr>
          <a:lstStyle/>
          <a:p>
            <a:r>
              <a:rPr lang="zh-CN" altLang="en-US" sz="4000" b="1" dirty="0">
                <a:solidFill>
                  <a:srgbClr val="4B649F"/>
                </a:solidFill>
                <a:latin typeface="Arial" panose="020B0604020202020204" pitchFamily="34" charset="0"/>
                <a:ea typeface="微软雅黑" panose="020B0503020204020204" pitchFamily="34" charset="-122"/>
              </a:rPr>
              <a:t>第一部分</a:t>
            </a:r>
            <a:endParaRPr lang="zh-CN" altLang="en-US" sz="4000" b="1" dirty="0">
              <a:solidFill>
                <a:srgbClr val="4B649F"/>
              </a:solidFill>
              <a:latin typeface="Arial" panose="020B0604020202020204" pitchFamily="34" charset="0"/>
              <a:ea typeface="微软雅黑" panose="020B0503020204020204" pitchFamily="34" charset="-122"/>
            </a:endParaRPr>
          </a:p>
        </p:txBody>
      </p:sp>
      <p:sp>
        <p:nvSpPr>
          <p:cNvPr id="7193" name="文本框 40"/>
          <p:cNvSpPr txBox="1"/>
          <p:nvPr/>
        </p:nvSpPr>
        <p:spPr>
          <a:xfrm>
            <a:off x="3601720" y="3116158"/>
            <a:ext cx="2225040" cy="706755"/>
          </a:xfrm>
          <a:prstGeom prst="rect">
            <a:avLst/>
          </a:prstGeom>
          <a:noFill/>
          <a:ln w="9525">
            <a:noFill/>
          </a:ln>
        </p:spPr>
        <p:txBody>
          <a:bodyPr wrap="none" anchor="t" anchorCtr="0">
            <a:spAutoFit/>
          </a:bodyPr>
          <a:lstStyle/>
          <a:p>
            <a:r>
              <a:rPr lang="zh-CN" altLang="en-US" sz="4000" b="1" dirty="0">
                <a:solidFill>
                  <a:srgbClr val="4B649F"/>
                </a:solidFill>
                <a:latin typeface="Arial" panose="020B0604020202020204" pitchFamily="34" charset="0"/>
                <a:ea typeface="微软雅黑" panose="020B0503020204020204" pitchFamily="34" charset="-122"/>
              </a:rPr>
              <a:t>第二部分</a:t>
            </a:r>
            <a:endParaRPr lang="zh-CN" altLang="en-US" sz="4000" b="1" dirty="0">
              <a:solidFill>
                <a:srgbClr val="4B649F"/>
              </a:solidFill>
              <a:latin typeface="Arial" panose="020B0604020202020204" pitchFamily="34" charset="0"/>
              <a:ea typeface="微软雅黑" panose="020B0503020204020204" pitchFamily="34" charset="-122"/>
            </a:endParaRPr>
          </a:p>
        </p:txBody>
      </p:sp>
      <p:sp>
        <p:nvSpPr>
          <p:cNvPr id="7197" name="文本框 44"/>
          <p:cNvSpPr txBox="1"/>
          <p:nvPr/>
        </p:nvSpPr>
        <p:spPr>
          <a:xfrm>
            <a:off x="6066155" y="1407478"/>
            <a:ext cx="3871913" cy="1014730"/>
          </a:xfrm>
          <a:prstGeom prst="rect">
            <a:avLst/>
          </a:prstGeom>
          <a:noFill/>
          <a:ln w="9525">
            <a:noFill/>
          </a:ln>
        </p:spPr>
        <p:txBody>
          <a:bodyPr wrap="square" anchor="t" anchorCtr="0">
            <a:spAutoFit/>
          </a:bodyPr>
          <a:lstStyle/>
          <a:p>
            <a:pPr algn="l">
              <a:lnSpc>
                <a:spcPct val="150000"/>
              </a:lnSpc>
            </a:pPr>
            <a:r>
              <a:rPr lang="zh-CN" altLang="en-US" sz="4000" b="1" dirty="0">
                <a:solidFill>
                  <a:srgbClr val="4B649F"/>
                </a:solidFill>
                <a:latin typeface="Arial" panose="020B0604020202020204" pitchFamily="34" charset="0"/>
                <a:ea typeface="微软雅黑" panose="020B0503020204020204" pitchFamily="34" charset="-122"/>
              </a:rPr>
              <a:t>普查任务部署</a:t>
            </a:r>
            <a:endParaRPr lang="zh-CN" altLang="en-US" sz="4000" b="1" dirty="0">
              <a:solidFill>
                <a:srgbClr val="4B649F"/>
              </a:solidFill>
              <a:latin typeface="Arial" panose="020B0604020202020204" pitchFamily="34" charset="0"/>
              <a:ea typeface="微软雅黑" panose="020B0503020204020204" pitchFamily="34" charset="-122"/>
            </a:endParaRPr>
          </a:p>
        </p:txBody>
      </p:sp>
      <p:sp>
        <p:nvSpPr>
          <p:cNvPr id="7200" name="文本框 44"/>
          <p:cNvSpPr txBox="1"/>
          <p:nvPr/>
        </p:nvSpPr>
        <p:spPr>
          <a:xfrm>
            <a:off x="6152515" y="2901315"/>
            <a:ext cx="4211955" cy="905889"/>
          </a:xfrm>
          <a:prstGeom prst="rect">
            <a:avLst/>
          </a:prstGeom>
          <a:noFill/>
          <a:ln w="9525">
            <a:noFill/>
          </a:ln>
        </p:spPr>
        <p:txBody>
          <a:bodyPr wrap="square" anchor="t" anchorCtr="0">
            <a:spAutoFit/>
          </a:bodyPr>
          <a:lstStyle/>
          <a:p>
            <a:pPr algn="l">
              <a:lnSpc>
                <a:spcPct val="150000"/>
              </a:lnSpc>
            </a:pPr>
            <a:r>
              <a:rPr lang="zh-CN" altLang="en-US" sz="4000" b="1" dirty="0" smtClean="0">
                <a:solidFill>
                  <a:srgbClr val="4B649F"/>
                </a:solidFill>
                <a:latin typeface="Arial" panose="020B0604020202020204" pitchFamily="34" charset="0"/>
                <a:ea typeface="微软雅黑" panose="020B0503020204020204" pitchFamily="34" charset="-122"/>
              </a:rPr>
              <a:t>研发指标培训</a:t>
            </a:r>
            <a:endParaRPr lang="zh-CN" altLang="en-US" sz="4000" b="1" dirty="0">
              <a:solidFill>
                <a:srgbClr val="4B649F"/>
              </a:solidFill>
              <a:latin typeface="Arial" panose="020B0604020202020204" pitchFamily="34" charset="0"/>
              <a:ea typeface="微软雅黑" panose="020B0503020204020204" pitchFamily="34" charset="-122"/>
            </a:endParaRPr>
          </a:p>
        </p:txBody>
      </p:sp>
      <p:cxnSp>
        <p:nvCxnSpPr>
          <p:cNvPr id="6" name="直接连接符 5"/>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 name="图片 6" descr="五经普LOGO透明底（长）"/>
          <p:cNvPicPr>
            <a:picLocks noChangeAspect="1"/>
          </p:cNvPicPr>
          <p:nvPr/>
        </p:nvPicPr>
        <p:blipFill>
          <a:blip r:embed="rId1" cstate="print"/>
          <a:stretch>
            <a:fillRect/>
          </a:stretch>
        </p:blipFill>
        <p:spPr>
          <a:xfrm>
            <a:off x="-76200" y="-224790"/>
            <a:ext cx="3695065" cy="1155065"/>
          </a:xfrm>
          <a:prstGeom prst="rect">
            <a:avLst/>
          </a:prstGeo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grpSp>
        <p:nvGrpSpPr>
          <p:cNvPr id="17" name="组合 37"/>
          <p:cNvGrpSpPr/>
          <p:nvPr/>
        </p:nvGrpSpPr>
        <p:grpSpPr>
          <a:xfrm>
            <a:off x="2428348" y="4453463"/>
            <a:ext cx="856720" cy="880533"/>
            <a:chOff x="7366499" y="2234042"/>
            <a:chExt cx="1607262" cy="1607262"/>
          </a:xfrm>
        </p:grpSpPr>
        <p:sp>
          <p:nvSpPr>
            <p:cNvPr id="18" name="椭圆 17"/>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9" name="椭圆 18"/>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20" name="KSO_Shape"/>
            <p:cNvSpPr/>
            <p:nvPr/>
          </p:nvSpPr>
          <p:spPr>
            <a:xfrm>
              <a:off x="7767760" y="2635303"/>
              <a:ext cx="804740" cy="804740"/>
            </a:xfrm>
            <a:custGeom>
              <a:avLst/>
              <a:gdLst/>
              <a:ahLst/>
              <a:cxnLst>
                <a:cxn ang="0">
                  <a:pos x="790395" y="137674"/>
                </a:cxn>
                <a:cxn ang="0">
                  <a:pos x="753099" y="174552"/>
                </a:cxn>
                <a:cxn ang="0">
                  <a:pos x="629119" y="51423"/>
                </a:cxn>
                <a:cxn ang="0">
                  <a:pos x="666416" y="14341"/>
                </a:cxn>
                <a:cxn ang="0">
                  <a:pos x="714368" y="12907"/>
                </a:cxn>
                <a:cxn ang="0">
                  <a:pos x="791830" y="89734"/>
                </a:cxn>
                <a:cxn ang="0">
                  <a:pos x="790395" y="137674"/>
                </a:cxn>
                <a:cxn ang="0">
                  <a:pos x="461491" y="464446"/>
                </a:cxn>
                <a:cxn ang="0">
                  <a:pos x="337511" y="341113"/>
                </a:cxn>
                <a:cxn ang="0">
                  <a:pos x="610266" y="70066"/>
                </a:cxn>
                <a:cxn ang="0">
                  <a:pos x="734246" y="193400"/>
                </a:cxn>
                <a:cxn ang="0">
                  <a:pos x="461491" y="464446"/>
                </a:cxn>
                <a:cxn ang="0">
                  <a:pos x="444277" y="481451"/>
                </a:cxn>
                <a:cxn ang="0">
                  <a:pos x="270706" y="530825"/>
                </a:cxn>
                <a:cxn ang="0">
                  <a:pos x="320298" y="358322"/>
                </a:cxn>
                <a:cxn ang="0">
                  <a:pos x="444277" y="481451"/>
                </a:cxn>
                <a:cxn ang="0">
                  <a:pos x="157792" y="101412"/>
                </a:cxn>
                <a:cxn ang="0">
                  <a:pos x="80331" y="179059"/>
                </a:cxn>
                <a:cxn ang="0">
                  <a:pos x="80331" y="646988"/>
                </a:cxn>
                <a:cxn ang="0">
                  <a:pos x="157792" y="724430"/>
                </a:cxn>
                <a:cxn ang="0">
                  <a:pos x="626046" y="724430"/>
                </a:cxn>
                <a:cxn ang="0">
                  <a:pos x="703507" y="646988"/>
                </a:cxn>
                <a:cxn ang="0">
                  <a:pos x="703507" y="339474"/>
                </a:cxn>
                <a:cxn ang="0">
                  <a:pos x="783633" y="261827"/>
                </a:cxn>
                <a:cxn ang="0">
                  <a:pos x="783633" y="675465"/>
                </a:cxn>
                <a:cxn ang="0">
                  <a:pos x="651866" y="804740"/>
                </a:cxn>
                <a:cxn ang="0">
                  <a:pos x="129308" y="804740"/>
                </a:cxn>
                <a:cxn ang="0">
                  <a:pos x="0" y="675465"/>
                </a:cxn>
                <a:cxn ang="0">
                  <a:pos x="0" y="158367"/>
                </a:cxn>
                <a:cxn ang="0">
                  <a:pos x="129308" y="21102"/>
                </a:cxn>
                <a:cxn ang="0">
                  <a:pos x="543051" y="21102"/>
                </a:cxn>
                <a:cxn ang="0">
                  <a:pos x="465384" y="101412"/>
                </a:cxn>
                <a:cxn ang="0">
                  <a:pos x="157792" y="101412"/>
                </a:cxn>
              </a:cxnLst>
              <a:rect l="0" t="0" r="0" b="0"/>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w="9525">
              <a:noFill/>
            </a:ln>
          </p:spPr>
          <p:txBody>
            <a:bodyPr/>
            <a:lstStyle/>
            <a:p>
              <a:endParaRPr lang="zh-CN" altLang="en-US" sz="2400"/>
            </a:p>
          </p:txBody>
        </p:sp>
      </p:grpSp>
      <p:sp>
        <p:nvSpPr>
          <p:cNvPr id="21" name="文本框 40"/>
          <p:cNvSpPr txBox="1"/>
          <p:nvPr/>
        </p:nvSpPr>
        <p:spPr>
          <a:xfrm>
            <a:off x="3618653" y="4487758"/>
            <a:ext cx="2236510" cy="707886"/>
          </a:xfrm>
          <a:prstGeom prst="rect">
            <a:avLst/>
          </a:prstGeom>
          <a:noFill/>
          <a:ln w="9525">
            <a:noFill/>
          </a:ln>
        </p:spPr>
        <p:txBody>
          <a:bodyPr wrap="none" anchor="t" anchorCtr="0">
            <a:spAutoFit/>
          </a:bodyPr>
          <a:lstStyle/>
          <a:p>
            <a:r>
              <a:rPr lang="zh-CN" altLang="en-US" sz="4000" b="1" dirty="0" smtClean="0">
                <a:solidFill>
                  <a:srgbClr val="4B649F"/>
                </a:solidFill>
                <a:latin typeface="Arial" panose="020B0604020202020204" pitchFamily="34" charset="0"/>
                <a:ea typeface="微软雅黑" panose="020B0503020204020204" pitchFamily="34" charset="-122"/>
              </a:rPr>
              <a:t>第三部分</a:t>
            </a:r>
            <a:endParaRPr lang="zh-CN" altLang="en-US" sz="4000" b="1" dirty="0">
              <a:solidFill>
                <a:srgbClr val="4B649F"/>
              </a:solidFill>
              <a:latin typeface="Arial" panose="020B0604020202020204" pitchFamily="34" charset="0"/>
              <a:ea typeface="微软雅黑" panose="020B0503020204020204" pitchFamily="34" charset="-122"/>
            </a:endParaRPr>
          </a:p>
        </p:txBody>
      </p:sp>
      <p:sp>
        <p:nvSpPr>
          <p:cNvPr id="22" name="文本框 44"/>
          <p:cNvSpPr txBox="1"/>
          <p:nvPr/>
        </p:nvSpPr>
        <p:spPr>
          <a:xfrm>
            <a:off x="5966249" y="4476114"/>
            <a:ext cx="5108152" cy="707886"/>
          </a:xfrm>
          <a:prstGeom prst="rect">
            <a:avLst/>
          </a:prstGeom>
          <a:noFill/>
          <a:ln w="9525">
            <a:noFill/>
          </a:ln>
        </p:spPr>
        <p:txBody>
          <a:bodyPr wrap="square" anchor="t" anchorCtr="0">
            <a:spAutoFit/>
          </a:bodyPr>
          <a:lstStyle/>
          <a:p>
            <a:pPr algn="ctr"/>
            <a:r>
              <a:rPr lang="zh-CN" altLang="en-US" sz="4000" b="1" dirty="0" smtClean="0">
                <a:solidFill>
                  <a:srgbClr val="4B649F"/>
                </a:solidFill>
                <a:latin typeface="微软雅黑" panose="020B0503020204020204" pitchFamily="34" charset="-122"/>
                <a:sym typeface="+mn-ea"/>
              </a:rPr>
              <a:t>注意事项及相关要求</a:t>
            </a:r>
            <a:endParaRPr lang="zh-CN" altLang="en-US" sz="4000" b="1" dirty="0">
              <a:solidFill>
                <a:srgbClr val="4B649F"/>
              </a:solidFill>
              <a:latin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2"/>
          <p:cNvSpPr txBox="1"/>
          <p:nvPr/>
        </p:nvSpPr>
        <p:spPr>
          <a:xfrm>
            <a:off x="2892108" y="1863090"/>
            <a:ext cx="5708650" cy="1068562"/>
          </a:xfrm>
          <a:prstGeom prst="rect">
            <a:avLst/>
          </a:prstGeom>
          <a:noFill/>
          <a:ln w="9525">
            <a:noFill/>
          </a:ln>
        </p:spPr>
        <p:txBody>
          <a:bodyPr wrap="square" anchor="t" anchorCtr="0">
            <a:spAutoFit/>
          </a:bodyPr>
          <a:lstStyle/>
          <a:p>
            <a:pPr algn="ctr">
              <a:lnSpc>
                <a:spcPct val="150000"/>
              </a:lnSpc>
            </a:pPr>
            <a:r>
              <a:rPr lang="zh-CN" altLang="en-US" sz="4800" b="1" dirty="0" smtClean="0">
                <a:solidFill>
                  <a:srgbClr val="4B649F"/>
                </a:solidFill>
                <a:latin typeface="Arial" panose="020B0604020202020204" pitchFamily="34" charset="0"/>
                <a:ea typeface="微软雅黑" panose="020B0503020204020204" pitchFamily="34" charset="-122"/>
              </a:rPr>
              <a:t>第二部分</a:t>
            </a:r>
            <a:endParaRPr lang="zh-CN" altLang="en-US" sz="4800" b="1" dirty="0">
              <a:solidFill>
                <a:srgbClr val="4B649F"/>
              </a:solidFill>
              <a:latin typeface="Arial" panose="020B0604020202020204" pitchFamily="34" charset="0"/>
              <a:ea typeface="微软雅黑" panose="020B0503020204020204" pitchFamily="34" charset="-122"/>
            </a:endParaRPr>
          </a:p>
        </p:txBody>
      </p:sp>
      <p:pic>
        <p:nvPicPr>
          <p:cNvPr id="8195" name="图片 9"/>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pic>
        <p:nvPicPr>
          <p:cNvPr id="8196" name="图片 10"/>
          <p:cNvPicPr>
            <a:picLocks noChangeAspect="1"/>
          </p:cNvPicPr>
          <p:nvPr/>
        </p:nvPicPr>
        <p:blipFill>
          <a:blip r:embed="rId2" cstate="print"/>
          <a:stretch>
            <a:fillRect/>
          </a:stretch>
        </p:blipFill>
        <p:spPr>
          <a:xfrm>
            <a:off x="7679055" y="0"/>
            <a:ext cx="6002655" cy="1688465"/>
          </a:xfrm>
          <a:prstGeom prst="rect">
            <a:avLst/>
          </a:prstGeom>
          <a:noFill/>
          <a:ln w="9525">
            <a:noFill/>
          </a:ln>
        </p:spPr>
      </p:pic>
      <p:sp>
        <p:nvSpPr>
          <p:cNvPr id="8197" name="文本框 2"/>
          <p:cNvSpPr txBox="1"/>
          <p:nvPr/>
        </p:nvSpPr>
        <p:spPr>
          <a:xfrm>
            <a:off x="1371600" y="3131820"/>
            <a:ext cx="8636000" cy="830997"/>
          </a:xfrm>
          <a:prstGeom prst="rect">
            <a:avLst/>
          </a:prstGeom>
          <a:noFill/>
          <a:ln w="9525">
            <a:noFill/>
          </a:ln>
        </p:spPr>
        <p:txBody>
          <a:bodyPr wrap="square" anchor="t" anchorCtr="0">
            <a:spAutoFit/>
          </a:bodyPr>
          <a:lstStyle/>
          <a:p>
            <a:pPr algn="ctr"/>
            <a:r>
              <a:rPr lang="zh-CN" altLang="en-US" sz="4800" b="1" dirty="0" smtClean="0">
                <a:solidFill>
                  <a:srgbClr val="4B649F"/>
                </a:solidFill>
                <a:latin typeface="微软雅黑" panose="020B0503020204020204" pitchFamily="34" charset="-122"/>
                <a:ea typeface="微软雅黑" panose="020B0503020204020204" pitchFamily="34" charset="-122"/>
                <a:sym typeface="+mn-ea"/>
              </a:rPr>
              <a:t>研发指标培训</a:t>
            </a:r>
            <a:endParaRPr lang="zh-CN" altLang="en-US" sz="4800" b="1" dirty="0">
              <a:solidFill>
                <a:srgbClr val="4B649F"/>
              </a:solidFill>
              <a:latin typeface="微软雅黑" panose="020B0503020204020204" pitchFamily="34" charset="-122"/>
              <a:ea typeface="微软雅黑" panose="020B0503020204020204" pitchFamily="34" charset="-122"/>
              <a:sym typeface="+mn-ea"/>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srcRect/>
          <a:stretch>
            <a:fillRect/>
          </a:stretch>
        </p:blipFill>
        <p:spPr bwMode="auto">
          <a:xfrm>
            <a:off x="0" y="829733"/>
            <a:ext cx="5079999" cy="6028267"/>
          </a:xfrm>
          <a:prstGeom prst="rect">
            <a:avLst/>
          </a:prstGeom>
          <a:noFill/>
          <a:ln w="9525">
            <a:noFill/>
            <a:miter lim="800000"/>
            <a:headEnd/>
            <a:tailEnd/>
          </a:ln>
          <a:effectLst/>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604" name="矩形 1"/>
          <p:cNvSpPr>
            <a:spLocks noChangeArrowheads="1"/>
          </p:cNvSpPr>
          <p:nvPr/>
        </p:nvSpPr>
        <p:spPr bwMode="auto">
          <a:xfrm>
            <a:off x="7667625" y="0"/>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8032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24" name="图片 23" descr="截图-2023年3月17日 15时58分55秒"/>
          <p:cNvPicPr>
            <a:picLocks noChangeAspect="1"/>
          </p:cNvPicPr>
          <p:nvPr/>
        </p:nvPicPr>
        <p:blipFill>
          <a:blip r:embed="rId4"/>
          <a:srcRect b="15826"/>
          <a:stretch>
            <a:fillRect/>
          </a:stretch>
        </p:blipFill>
        <p:spPr>
          <a:xfrm>
            <a:off x="6145742" y="778935"/>
            <a:ext cx="6046258" cy="5706532"/>
          </a:xfrm>
          <a:prstGeom prst="rect">
            <a:avLst/>
          </a:prstGeom>
        </p:spPr>
      </p:pic>
      <p:grpSp>
        <p:nvGrpSpPr>
          <p:cNvPr id="3" name="组合 2"/>
          <p:cNvGrpSpPr/>
          <p:nvPr/>
        </p:nvGrpSpPr>
        <p:grpSpPr>
          <a:xfrm>
            <a:off x="0" y="0"/>
            <a:ext cx="5249333" cy="711200"/>
            <a:chOff x="1159" y="2030"/>
            <a:chExt cx="1529" cy="4978"/>
          </a:xfrm>
        </p:grpSpPr>
        <p:sp>
          <p:nvSpPr>
            <p:cNvPr id="16" name="圆角矩形 15"/>
            <p:cNvSpPr/>
            <p:nvPr/>
          </p:nvSpPr>
          <p:spPr>
            <a:xfrm>
              <a:off x="1159" y="2030"/>
              <a:ext cx="1529" cy="4978"/>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159" y="2212"/>
              <a:ext cx="1529" cy="4427"/>
            </a:xfrm>
            <a:prstGeom prst="rect">
              <a:avLst/>
            </a:prstGeom>
            <a:noFill/>
            <a:ln w="9525">
              <a:noFill/>
            </a:ln>
          </p:spPr>
          <p:txBody>
            <a:bodyPr wrap="square" anchor="t" anchorCtr="0">
              <a:spAutoFit/>
            </a:bodyPr>
            <a:lstStyle/>
            <a:p>
              <a:pPr algn="ctr"/>
              <a:r>
                <a:rPr lang="en-US" altLang="en-US" sz="2400" b="1" dirty="0">
                  <a:solidFill>
                    <a:schemeClr val="bg1"/>
                  </a:solidFill>
                  <a:latin typeface="Arial" panose="020B0604020202020204" pitchFamily="34" charset="0"/>
                  <a:ea typeface="微软雅黑" panose="020B0503020204020204" pitchFamily="34" charset="-122"/>
                </a:rPr>
                <a:t>607-2</a:t>
              </a:r>
              <a:r>
                <a:rPr lang="zh-CN" altLang="en-US" sz="2400" b="1" dirty="0">
                  <a:solidFill>
                    <a:schemeClr val="bg1"/>
                  </a:solidFill>
                  <a:latin typeface="Arial" panose="020B0604020202020204" pitchFamily="34" charset="0"/>
                  <a:ea typeface="微软雅黑" panose="020B0503020204020204" pitchFamily="34" charset="-122"/>
                </a:rPr>
                <a:t>《企业研究开发活动及相关情况》</a:t>
              </a:r>
              <a:endParaRPr lang="zh-CN" altLang="en-US" sz="2400" b="1" dirty="0">
                <a:solidFill>
                  <a:schemeClr val="bg1"/>
                </a:solidFill>
                <a:latin typeface="Arial" panose="020B0604020202020204" pitchFamily="34" charset="0"/>
                <a:ea typeface="微软雅黑" panose="020B0503020204020204" pitchFamily="34" charset="-122"/>
              </a:endParaRPr>
            </a:p>
          </p:txBody>
        </p:sp>
      </p:grpSp>
      <p:grpSp>
        <p:nvGrpSpPr>
          <p:cNvPr id="27" name="组合 26"/>
          <p:cNvGrpSpPr/>
          <p:nvPr/>
        </p:nvGrpSpPr>
        <p:grpSpPr>
          <a:xfrm>
            <a:off x="6434667" y="0"/>
            <a:ext cx="5249333" cy="711200"/>
            <a:chOff x="1159" y="2030"/>
            <a:chExt cx="1529" cy="4978"/>
          </a:xfrm>
        </p:grpSpPr>
        <p:sp>
          <p:nvSpPr>
            <p:cNvPr id="28" name="圆角矩形 27"/>
            <p:cNvSpPr/>
            <p:nvPr/>
          </p:nvSpPr>
          <p:spPr>
            <a:xfrm>
              <a:off x="1159" y="2030"/>
              <a:ext cx="1529" cy="4978"/>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文本框 16"/>
            <p:cNvSpPr txBox="1"/>
            <p:nvPr/>
          </p:nvSpPr>
          <p:spPr>
            <a:xfrm>
              <a:off x="1159" y="2212"/>
              <a:ext cx="1529" cy="3231"/>
            </a:xfrm>
            <a:prstGeom prst="rect">
              <a:avLst/>
            </a:prstGeom>
            <a:noFill/>
            <a:ln w="9525">
              <a:noFill/>
            </a:ln>
          </p:spPr>
          <p:txBody>
            <a:bodyPr wrap="square" anchor="t" anchorCtr="0">
              <a:spAutoFit/>
            </a:bodyPr>
            <a:lstStyle/>
            <a:p>
              <a:pPr algn="ctr"/>
              <a:r>
                <a:rPr lang="en-US" altLang="zh-CN" sz="2400" b="1" dirty="0" smtClean="0">
                  <a:solidFill>
                    <a:schemeClr val="bg1"/>
                  </a:solidFill>
                </a:rPr>
                <a:t>611-3</a:t>
              </a:r>
              <a:r>
                <a:rPr lang="zh-CN" altLang="en-US" sz="2400" b="1" dirty="0" smtClean="0">
                  <a:solidFill>
                    <a:schemeClr val="bg1"/>
                  </a:solidFill>
                </a:rPr>
                <a:t>表《企业法人主要经济指标》</a:t>
              </a:r>
              <a:endParaRPr lang="zh-CN" altLang="en-US" sz="2400" b="1" dirty="0">
                <a:solidFill>
                  <a:schemeClr val="bg1"/>
                </a:solidFill>
                <a:latin typeface="Arial" panose="020B0604020202020204" pitchFamily="34" charset="0"/>
                <a:ea typeface="微软雅黑" panose="020B0503020204020204" pitchFamily="34" charset="-122"/>
              </a:endParaRPr>
            </a:p>
          </p:txBody>
        </p:sp>
      </p:grpSp>
      <p:grpSp>
        <p:nvGrpSpPr>
          <p:cNvPr id="32" name="组合 31"/>
          <p:cNvGrpSpPr/>
          <p:nvPr/>
        </p:nvGrpSpPr>
        <p:grpSpPr>
          <a:xfrm>
            <a:off x="0" y="1241002"/>
            <a:ext cx="9186756" cy="1591733"/>
            <a:chOff x="0" y="1241002"/>
            <a:chExt cx="9186756" cy="1591733"/>
          </a:xfrm>
        </p:grpSpPr>
        <p:cxnSp>
          <p:nvCxnSpPr>
            <p:cNvPr id="26" name="直接连接符 25"/>
            <p:cNvCxnSpPr/>
            <p:nvPr/>
          </p:nvCxnSpPr>
          <p:spPr>
            <a:xfrm>
              <a:off x="0" y="12410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30" name="直接连接符 29"/>
            <p:cNvCxnSpPr/>
            <p:nvPr/>
          </p:nvCxnSpPr>
          <p:spPr>
            <a:xfrm>
              <a:off x="6231466" y="2832735"/>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sp>
          <p:nvSpPr>
            <p:cNvPr id="31" name="线形标注 1 30"/>
            <p:cNvSpPr/>
            <p:nvPr/>
          </p:nvSpPr>
          <p:spPr bwMode="auto">
            <a:xfrm>
              <a:off x="3048000" y="1546297"/>
              <a:ext cx="3877733" cy="504056"/>
            </a:xfrm>
            <a:prstGeom prst="borderCallout1">
              <a:avLst>
                <a:gd name="adj1" fmla="val 18750"/>
                <a:gd name="adj2" fmla="val -8333"/>
                <a:gd name="adj3" fmla="val 16614"/>
                <a:gd name="adj4" fmla="val -8209"/>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研究开发人员（</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1</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指标）</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grpSp>
      <p:grpSp>
        <p:nvGrpSpPr>
          <p:cNvPr id="53" name="组合 52"/>
          <p:cNvGrpSpPr/>
          <p:nvPr/>
        </p:nvGrpSpPr>
        <p:grpSpPr>
          <a:xfrm>
            <a:off x="0" y="2342164"/>
            <a:ext cx="9237556" cy="2708838"/>
            <a:chOff x="0" y="2342164"/>
            <a:chExt cx="9237556" cy="2708838"/>
          </a:xfrm>
        </p:grpSpPr>
        <p:cxnSp>
          <p:nvCxnSpPr>
            <p:cNvPr id="33" name="直接连接符 32"/>
            <p:cNvCxnSpPr/>
            <p:nvPr/>
          </p:nvCxnSpPr>
          <p:spPr>
            <a:xfrm>
              <a:off x="0" y="24602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34" name="直接连接符 33"/>
            <p:cNvCxnSpPr/>
            <p:nvPr/>
          </p:nvCxnSpPr>
          <p:spPr>
            <a:xfrm>
              <a:off x="16936" y="26126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4" name="直接连接符 43"/>
            <p:cNvCxnSpPr/>
            <p:nvPr/>
          </p:nvCxnSpPr>
          <p:spPr>
            <a:xfrm>
              <a:off x="33866" y="2798869"/>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5" name="直接连接符 44"/>
            <p:cNvCxnSpPr/>
            <p:nvPr/>
          </p:nvCxnSpPr>
          <p:spPr>
            <a:xfrm>
              <a:off x="0" y="36286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6" name="直接连接符 45"/>
            <p:cNvCxnSpPr/>
            <p:nvPr/>
          </p:nvCxnSpPr>
          <p:spPr>
            <a:xfrm>
              <a:off x="0" y="4475269"/>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7" name="直接连接符 46"/>
            <p:cNvCxnSpPr/>
            <p:nvPr/>
          </p:nvCxnSpPr>
          <p:spPr>
            <a:xfrm>
              <a:off x="6265333" y="3289935"/>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8" name="直接连接符 47"/>
            <p:cNvCxnSpPr/>
            <p:nvPr/>
          </p:nvCxnSpPr>
          <p:spPr>
            <a:xfrm>
              <a:off x="6265333" y="3764069"/>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49" name="直接连接符 48"/>
            <p:cNvCxnSpPr/>
            <p:nvPr/>
          </p:nvCxnSpPr>
          <p:spPr>
            <a:xfrm>
              <a:off x="6282266" y="41874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a:off x="6248399" y="46446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51" name="直接连接符 50"/>
            <p:cNvCxnSpPr/>
            <p:nvPr/>
          </p:nvCxnSpPr>
          <p:spPr>
            <a:xfrm>
              <a:off x="6248400" y="50510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sp>
          <p:nvSpPr>
            <p:cNvPr id="52" name="线形标注 1 51"/>
            <p:cNvSpPr/>
            <p:nvPr/>
          </p:nvSpPr>
          <p:spPr bwMode="auto">
            <a:xfrm>
              <a:off x="2929468" y="2342164"/>
              <a:ext cx="3759200" cy="504056"/>
            </a:xfrm>
            <a:prstGeom prst="borderCallout1">
              <a:avLst>
                <a:gd name="adj1" fmla="val 18750"/>
                <a:gd name="adj2" fmla="val -8333"/>
                <a:gd name="adj3" fmla="val 16614"/>
                <a:gd name="adj4" fmla="val -8209"/>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研究开发费用（</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5</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指标）</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grpSp>
      <p:grpSp>
        <p:nvGrpSpPr>
          <p:cNvPr id="60" name="组合 59"/>
          <p:cNvGrpSpPr/>
          <p:nvPr/>
        </p:nvGrpSpPr>
        <p:grpSpPr>
          <a:xfrm>
            <a:off x="0" y="4187897"/>
            <a:ext cx="9220623" cy="1320305"/>
            <a:chOff x="0" y="4187897"/>
            <a:chExt cx="9220623" cy="1320305"/>
          </a:xfrm>
        </p:grpSpPr>
        <p:cxnSp>
          <p:nvCxnSpPr>
            <p:cNvPr id="54" name="直接连接符 53"/>
            <p:cNvCxnSpPr/>
            <p:nvPr/>
          </p:nvCxnSpPr>
          <p:spPr>
            <a:xfrm>
              <a:off x="0" y="50002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55" name="直接连接符 54"/>
            <p:cNvCxnSpPr/>
            <p:nvPr/>
          </p:nvCxnSpPr>
          <p:spPr>
            <a:xfrm>
              <a:off x="6265333" y="5508202"/>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sp>
          <p:nvSpPr>
            <p:cNvPr id="56" name="线形标注 1 55"/>
            <p:cNvSpPr/>
            <p:nvPr/>
          </p:nvSpPr>
          <p:spPr bwMode="auto">
            <a:xfrm>
              <a:off x="2997200" y="4187897"/>
              <a:ext cx="4825999" cy="504056"/>
            </a:xfrm>
            <a:prstGeom prst="borderCallout1">
              <a:avLst>
                <a:gd name="adj1" fmla="val 18750"/>
                <a:gd name="adj2" fmla="val -8333"/>
                <a:gd name="adj3" fmla="val 16614"/>
                <a:gd name="adj4" fmla="val -8209"/>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当年形成的仪器设备（</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1</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指标）</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grpSp>
      <p:grpSp>
        <p:nvGrpSpPr>
          <p:cNvPr id="61" name="组合 60"/>
          <p:cNvGrpSpPr/>
          <p:nvPr/>
        </p:nvGrpSpPr>
        <p:grpSpPr>
          <a:xfrm>
            <a:off x="0" y="5085364"/>
            <a:ext cx="9237557" cy="880037"/>
            <a:chOff x="0" y="5085364"/>
            <a:chExt cx="9237557" cy="880037"/>
          </a:xfrm>
        </p:grpSpPr>
        <p:cxnSp>
          <p:nvCxnSpPr>
            <p:cNvPr id="57" name="直接连接符 56"/>
            <p:cNvCxnSpPr/>
            <p:nvPr/>
          </p:nvCxnSpPr>
          <p:spPr>
            <a:xfrm>
              <a:off x="0" y="5542068"/>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58" name="直接连接符 57"/>
            <p:cNvCxnSpPr/>
            <p:nvPr/>
          </p:nvCxnSpPr>
          <p:spPr>
            <a:xfrm>
              <a:off x="6282267" y="5965401"/>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sp>
          <p:nvSpPr>
            <p:cNvPr id="59" name="线形标注 1 58"/>
            <p:cNvSpPr/>
            <p:nvPr/>
          </p:nvSpPr>
          <p:spPr bwMode="auto">
            <a:xfrm>
              <a:off x="3014133" y="5085364"/>
              <a:ext cx="5858934" cy="504056"/>
            </a:xfrm>
            <a:prstGeom prst="borderCallout1">
              <a:avLst>
                <a:gd name="adj1" fmla="val 18750"/>
                <a:gd name="adj2" fmla="val -8333"/>
                <a:gd name="adj3" fmla="val 16614"/>
                <a:gd name="adj4" fmla="val -8209"/>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来自政府部门的研发经费（</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1</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指标）</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grpSp>
      <p:grpSp>
        <p:nvGrpSpPr>
          <p:cNvPr id="65" name="组合 64"/>
          <p:cNvGrpSpPr/>
          <p:nvPr/>
        </p:nvGrpSpPr>
        <p:grpSpPr>
          <a:xfrm>
            <a:off x="0" y="5728831"/>
            <a:ext cx="9271423" cy="829237"/>
            <a:chOff x="0" y="5728831"/>
            <a:chExt cx="9271423" cy="829237"/>
          </a:xfrm>
        </p:grpSpPr>
        <p:cxnSp>
          <p:nvCxnSpPr>
            <p:cNvPr id="62" name="直接连接符 61"/>
            <p:cNvCxnSpPr/>
            <p:nvPr/>
          </p:nvCxnSpPr>
          <p:spPr>
            <a:xfrm>
              <a:off x="0" y="6558068"/>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cxnSp>
          <p:nvCxnSpPr>
            <p:cNvPr id="63" name="直接连接符 62"/>
            <p:cNvCxnSpPr/>
            <p:nvPr/>
          </p:nvCxnSpPr>
          <p:spPr>
            <a:xfrm>
              <a:off x="6316133" y="6321001"/>
              <a:ext cx="2955290" cy="0"/>
            </a:xfrm>
            <a:prstGeom prst="line">
              <a:avLst/>
            </a:prstGeom>
            <a:ln w="57150">
              <a:solidFill>
                <a:srgbClr val="FF0000"/>
              </a:solidFill>
            </a:ln>
          </p:spPr>
          <p:style>
            <a:lnRef idx="3">
              <a:schemeClr val="accent5"/>
            </a:lnRef>
            <a:fillRef idx="0">
              <a:schemeClr val="accent5"/>
            </a:fillRef>
            <a:effectRef idx="2">
              <a:schemeClr val="accent5"/>
            </a:effectRef>
            <a:fontRef idx="minor">
              <a:schemeClr val="tx1"/>
            </a:fontRef>
          </p:style>
        </p:cxnSp>
        <p:sp>
          <p:nvSpPr>
            <p:cNvPr id="64" name="线形标注 1 63"/>
            <p:cNvSpPr/>
            <p:nvPr/>
          </p:nvSpPr>
          <p:spPr bwMode="auto">
            <a:xfrm>
              <a:off x="423334" y="5728831"/>
              <a:ext cx="5638799" cy="504056"/>
            </a:xfrm>
            <a:prstGeom prst="borderCallout1">
              <a:avLst>
                <a:gd name="adj1" fmla="val 18750"/>
                <a:gd name="adj2" fmla="val -8333"/>
                <a:gd name="adj3" fmla="val 16614"/>
                <a:gd name="adj4" fmla="val -8209"/>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研发加计扣除减免税（</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1</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指标）</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32"/>
                                        </p:tgtEl>
                                      </p:cBhvr>
                                    </p:animEffect>
                                    <p:set>
                                      <p:cBhvr>
                                        <p:cTn id="12" dur="1" fill="hold">
                                          <p:stCondLst>
                                            <p:cond delay="499"/>
                                          </p:stCondLst>
                                        </p:cTn>
                                        <p:tgtEl>
                                          <p:spTgt spid="3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linds(horizontal)">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53"/>
                                        </p:tgtEl>
                                      </p:cBhvr>
                                    </p:animEffect>
                                    <p:set>
                                      <p:cBhvr>
                                        <p:cTn id="22" dur="1" fill="hold">
                                          <p:stCondLst>
                                            <p:cond delay="499"/>
                                          </p:stCondLst>
                                        </p:cTn>
                                        <p:tgtEl>
                                          <p:spTgt spid="5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blinds(horizontal)">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60"/>
                                        </p:tgtEl>
                                      </p:cBhvr>
                                    </p:animEffect>
                                    <p:set>
                                      <p:cBhvr>
                                        <p:cTn id="32" dur="1" fill="hold">
                                          <p:stCondLst>
                                            <p:cond delay="499"/>
                                          </p:stCondLst>
                                        </p:cTn>
                                        <p:tgtEl>
                                          <p:spTgt spid="6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61"/>
                                        </p:tgtEl>
                                      </p:cBhvr>
                                    </p:animEffect>
                                    <p:set>
                                      <p:cBhvr>
                                        <p:cTn id="42" dur="1" fill="hold">
                                          <p:stCondLst>
                                            <p:cond delay="499"/>
                                          </p:stCondLst>
                                        </p:cTn>
                                        <p:tgtEl>
                                          <p:spTgt spid="6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blinds(horizontal)">
                                      <p:cBhvr>
                                        <p:cTn id="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20370" y="736600"/>
            <a:ext cx="3464560" cy="951865"/>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03"/>
            </a:xfrm>
            <a:prstGeom prst="rect">
              <a:avLst/>
            </a:prstGeom>
            <a:noFill/>
            <a:ln w="9525">
              <a:noFill/>
            </a:ln>
          </p:spPr>
          <p:txBody>
            <a:bodyPr wrap="square" anchor="t" anchorCtr="0">
              <a:spAutoFit/>
            </a:bodyPr>
            <a:lstStyle/>
            <a:p>
              <a:pPr algn="ctr"/>
              <a:r>
                <a:rPr lang="zh-CN" altLang="en-US" sz="2400" b="1" dirty="0" smtClean="0">
                  <a:solidFill>
                    <a:srgbClr val="FFFF00"/>
                  </a:solidFill>
                  <a:latin typeface="楷体" panose="02010609060101010101" pitchFamily="49" charset="-122"/>
                  <a:ea typeface="楷体" panose="02010609060101010101" pitchFamily="49" charset="-122"/>
                </a:rPr>
                <a:t>☆</a:t>
              </a:r>
              <a:r>
                <a:rPr lang="zh-CN" altLang="en-US" sz="2400" b="1" dirty="0" smtClean="0">
                  <a:solidFill>
                    <a:srgbClr val="FFFF00"/>
                  </a:solidFill>
                  <a:latin typeface="Arial" panose="020B0604020202020204" pitchFamily="34" charset="0"/>
                  <a:ea typeface="微软雅黑" panose="020B0503020204020204" pitchFamily="34" charset="-122"/>
                </a:rPr>
                <a:t>研究</a:t>
              </a:r>
              <a:r>
                <a:rPr lang="zh-CN" altLang="en-US" sz="2400" b="1" dirty="0">
                  <a:solidFill>
                    <a:srgbClr val="FFFF00"/>
                  </a:solidFill>
                  <a:latin typeface="Arial" panose="020B0604020202020204" pitchFamily="34" charset="0"/>
                  <a:ea typeface="微软雅黑" panose="020B0503020204020204" pitchFamily="34" charset="-122"/>
                </a:rPr>
                <a:t>开发人员</a:t>
              </a:r>
              <a:endParaRPr lang="zh-CN" altLang="en-US" sz="2400" b="1" dirty="0">
                <a:solidFill>
                  <a:srgbClr val="FFFF00"/>
                </a:solidFill>
                <a:latin typeface="Arial" panose="020B0604020202020204" pitchFamily="34" charset="0"/>
                <a:ea typeface="微软雅黑" panose="020B0503020204020204" pitchFamily="34" charset="-122"/>
              </a:endParaRPr>
            </a:p>
          </p:txBody>
        </p:sp>
      </p:grpSp>
      <p:pic>
        <p:nvPicPr>
          <p:cNvPr id="55298" name="内容占位符 3"/>
          <p:cNvPicPr>
            <a:picLocks noGrp="1" noChangeAspect="1"/>
          </p:cNvPicPr>
          <p:nvPr/>
        </p:nvPicPr>
        <p:blipFill>
          <a:blip r:embed="rId3"/>
          <a:stretch>
            <a:fillRect/>
          </a:stretch>
        </p:blipFill>
        <p:spPr>
          <a:xfrm>
            <a:off x="812800" y="1699895"/>
            <a:ext cx="6718300" cy="3384550"/>
          </a:xfrm>
          <a:prstGeom prst="rect">
            <a:avLst/>
          </a:prstGeom>
          <a:noFill/>
          <a:ln w="9525">
            <a:noFill/>
          </a:ln>
        </p:spPr>
      </p:pic>
      <p:sp>
        <p:nvSpPr>
          <p:cNvPr id="10" name="AutoShape 4"/>
          <p:cNvSpPr>
            <a:spLocks noChangeArrowheads="1"/>
          </p:cNvSpPr>
          <p:nvPr/>
        </p:nvSpPr>
        <p:spPr bwMode="auto">
          <a:xfrm>
            <a:off x="7909560" y="1745615"/>
            <a:ext cx="3935730" cy="199961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pPr>
            <a:r>
              <a:rPr lang="zh-CN" altLang="en-US" sz="3600" dirty="0">
                <a:solidFill>
                  <a:schemeClr val="tx2"/>
                </a:solidFill>
                <a:latin typeface="+mn-ea"/>
                <a:ea typeface="+mn-ea"/>
              </a:rPr>
              <a:t>指报告期内企业参加研究开发活动的人员合计。</a:t>
            </a:r>
            <a:endParaRPr lang="zh-CN" altLang="en-US" sz="3600" dirty="0">
              <a:solidFill>
                <a:schemeClr val="tx2"/>
              </a:solidFill>
              <a:latin typeface="+mn-ea"/>
              <a:ea typeface="+mn-ea"/>
            </a:endParaRPr>
          </a:p>
        </p:txBody>
      </p:sp>
      <p:pic>
        <p:nvPicPr>
          <p:cNvPr id="6" name="图片 5" descr="截图-2023年3月17日 15时58分55秒"/>
          <p:cNvPicPr>
            <a:picLocks noChangeAspect="1"/>
          </p:cNvPicPr>
          <p:nvPr/>
        </p:nvPicPr>
        <p:blipFill>
          <a:blip r:embed="rId4"/>
          <a:srcRect l="490" r="3625" b="68363"/>
          <a:stretch>
            <a:fillRect/>
          </a:stretch>
        </p:blipFill>
        <p:spPr>
          <a:xfrm>
            <a:off x="795020" y="5158740"/>
            <a:ext cx="10314305" cy="1640840"/>
          </a:xfrm>
          <a:prstGeom prst="rect">
            <a:avLst/>
          </a:prstGeom>
        </p:spPr>
      </p:pic>
      <p:sp>
        <p:nvSpPr>
          <p:cNvPr id="12" name="矩形 11"/>
          <p:cNvSpPr/>
          <p:nvPr/>
        </p:nvSpPr>
        <p:spPr>
          <a:xfrm>
            <a:off x="7957234" y="4023267"/>
            <a:ext cx="3262432" cy="584775"/>
          </a:xfrm>
          <a:prstGeom prst="rect">
            <a:avLst/>
          </a:prstGeom>
        </p:spPr>
        <p:txBody>
          <a:bodyPr wrap="none">
            <a:spAutoFit/>
          </a:bodyPr>
          <a:lstStyle/>
          <a:p>
            <a:pPr defTabSz="685800">
              <a:buSzPct val="50000"/>
            </a:pPr>
            <a:r>
              <a:rPr lang="zh-CN" altLang="en-US" sz="3200" dirty="0" smtClean="0">
                <a:solidFill>
                  <a:srgbClr val="FF0000"/>
                </a:solidFill>
                <a:latin typeface="黑体" panose="02010609060101010101" charset="-122"/>
                <a:ea typeface="黑体" panose="02010609060101010101" charset="-122"/>
              </a:rPr>
              <a:t>易漏报离职人员</a:t>
            </a:r>
            <a:r>
              <a:rPr lang="en-US" altLang="zh-CN" sz="3200" dirty="0" smtClean="0">
                <a:solidFill>
                  <a:srgbClr val="FF0000"/>
                </a:solidFill>
                <a:latin typeface="黑体" panose="02010609060101010101" charset="-122"/>
                <a:ea typeface="黑体" panose="02010609060101010101" charset="-122"/>
              </a:rPr>
              <a:t>!</a:t>
            </a:r>
            <a:endParaRPr lang="en-US" altLang="zh-CN" sz="3200" dirty="0" smtClean="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0370" y="1544320"/>
            <a:ext cx="11710670" cy="5132705"/>
          </a:xfrm>
        </p:spPr>
        <p:txBody>
          <a:bodyPr>
            <a:noAutofit/>
          </a:bodyPr>
          <a:lstStyle/>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研究开发人员</a:t>
            </a:r>
            <a:r>
              <a:rPr kumimoji="0" lang="en-US" altLang="zh-CN"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a:t>
            </a:r>
            <a:r>
              <a:rPr kumimoji="0" lang="zh-CN" altLang="en-US"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项目人员</a:t>
            </a:r>
            <a:r>
              <a:rPr kumimoji="0" lang="en-US" altLang="zh-CN"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a:t>
            </a:r>
            <a:r>
              <a:rPr kumimoji="0" lang="zh-CN" altLang="en-US"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管理服务人员</a:t>
            </a:r>
            <a:endParaRPr kumimoji="0" lang="zh-CN" altLang="en-US"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endParaRPr>
          </a:p>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①应与会计科目或辅助账中人员人工费子科目涉及的全部人员对应</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②如项目人员工资从生产成本等非研发类科目列支，不计入</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③管理和服务人员工资从管理费用、财务费用等非研发类科目列支，不计入</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20370" y="736600"/>
            <a:ext cx="3464560" cy="951865"/>
            <a:chOff x="341" y="1478"/>
            <a:chExt cx="3253" cy="1246"/>
          </a:xfrm>
        </p:grpSpPr>
        <p:sp>
          <p:nvSpPr>
            <p:cNvPr id="10" name="圆角矩形 9"/>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文本框 16"/>
            <p:cNvSpPr txBox="1"/>
            <p:nvPr/>
          </p:nvSpPr>
          <p:spPr>
            <a:xfrm>
              <a:off x="693" y="1766"/>
              <a:ext cx="2383" cy="603"/>
            </a:xfrm>
            <a:prstGeom prst="rect">
              <a:avLst/>
            </a:prstGeom>
            <a:noFill/>
            <a:ln w="9525">
              <a:noFill/>
            </a:ln>
          </p:spPr>
          <p:txBody>
            <a:bodyPr wrap="square" anchor="t" anchorCtr="0">
              <a:spAutoFit/>
            </a:bodyPr>
            <a:lstStyle/>
            <a:p>
              <a:pPr algn="ctr"/>
              <a:r>
                <a:rPr lang="zh-CN" altLang="en-US" sz="2400" b="1" dirty="0" smtClean="0">
                  <a:solidFill>
                    <a:srgbClr val="FFFF00"/>
                  </a:solidFill>
                  <a:latin typeface="楷体" panose="02010609060101010101" pitchFamily="49" charset="-122"/>
                  <a:ea typeface="楷体" panose="02010609060101010101" pitchFamily="49" charset="-122"/>
                </a:rPr>
                <a:t>☆</a:t>
              </a:r>
              <a:r>
                <a:rPr lang="zh-CN" altLang="en-US" sz="2400" b="1" dirty="0" smtClean="0">
                  <a:solidFill>
                    <a:srgbClr val="FFFF00"/>
                  </a:solidFill>
                  <a:latin typeface="Arial" panose="020B0604020202020204" pitchFamily="34" charset="0"/>
                  <a:ea typeface="微软雅黑" panose="020B0503020204020204" pitchFamily="34" charset="-122"/>
                </a:rPr>
                <a:t>研究</a:t>
              </a:r>
              <a:r>
                <a:rPr lang="zh-CN" altLang="en-US" sz="2400" b="1" dirty="0">
                  <a:solidFill>
                    <a:srgbClr val="FFFF00"/>
                  </a:solidFill>
                  <a:latin typeface="Arial" panose="020B0604020202020204" pitchFamily="34" charset="0"/>
                  <a:ea typeface="微软雅黑" panose="020B0503020204020204" pitchFamily="34" charset="-122"/>
                </a:rPr>
                <a:t>开发人员</a:t>
              </a:r>
              <a:endParaRPr lang="zh-CN" altLang="en-US" sz="2400" b="1" dirty="0">
                <a:solidFill>
                  <a:srgbClr val="FFFF00"/>
                </a:solidFill>
                <a:latin typeface="Arial" panose="020B0604020202020204" pitchFamily="34"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06450" y="938530"/>
            <a:ext cx="10579100" cy="5225415"/>
          </a:xfrm>
        </p:spPr>
        <p:txBody>
          <a:bodyPr/>
          <a:lstStyle/>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zh-CN" altLang="en-US" sz="40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rPr>
              <a:t>全职人员：</a:t>
            </a:r>
            <a:endParaRPr kumimoji="0" lang="zh-CN" altLang="en-US" sz="3600" b="0" i="0" u="none" strike="noStrike" kern="1200" cap="none" spc="0" normalizeH="0" baseline="0" noProof="1" smtClean="0">
              <a:solidFill>
                <a:schemeClr val="tx1"/>
              </a:solidFill>
              <a:latin typeface="华文新魏" panose="02010800040101010101" pitchFamily="2" charset="-122"/>
              <a:ea typeface="华文新魏" panose="02010800040101010101" pitchFamily="2" charset="-122"/>
              <a:cs typeface="+mn-cs"/>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实际从事研究开发</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活动的时间占制度工作</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时间</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90%</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及以上的人员，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1</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）工种为研发人员，但日常从事管理和财务的人员？</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endPar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不算，非实际从事</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endPar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2</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）一年工作</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12</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个月，从事研发活动</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9</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个月的人员？</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endPar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不算，时间占比不足</a:t>
            </a:r>
            <a:r>
              <a:rPr kumimoji="0" lang="en-US" altLang="zh-CN"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90%</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endPar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3</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）一年工作</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9</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个月，从事研发活动</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9</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个月的人员？</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en-US" altLang="zh-CN"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                               </a:t>
            </a:r>
            <a:endParaRPr kumimoji="0" lang="en-US" altLang="zh-CN"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endParaRPr>
          </a:p>
          <a:p>
            <a:pPr marL="0" marR="0" indent="0" algn="just" defTabSz="685800" rtl="0" eaLnBrk="0" fontAlgn="base" latinLnBrk="0" hangingPunct="0">
              <a:lnSpc>
                <a:spcPts val="4440"/>
              </a:lnSpc>
              <a:spcBef>
                <a:spcPts val="0"/>
              </a:spcBef>
              <a:spcAft>
                <a:spcPct val="0"/>
              </a:spcAft>
              <a:buClr>
                <a:schemeClr val="accent1"/>
              </a:buClr>
              <a:buSzPct val="50000"/>
              <a:buFont typeface="Wingdings" panose="05000000000000000000" pitchFamily="2" charset="2"/>
              <a:buNone/>
            </a:pPr>
            <a:r>
              <a:rPr kumimoji="0" lang="en-US" altLang="zh-CN"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rgbClr val="FF0000"/>
                </a:solidFill>
                <a:latin typeface="华文楷体" panose="02010600040101010101" charset="-122"/>
                <a:ea typeface="华文楷体" panose="02010600040101010101" charset="-122"/>
                <a:cs typeface="华文楷体" panose="02010600040101010101" charset="-122"/>
                <a:sym typeface="+mn-ea"/>
              </a:rPr>
              <a:t>算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sym typeface="+mn-ea"/>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24510" y="798830"/>
            <a:ext cx="3308350" cy="889635"/>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文本框 16"/>
            <p:cNvSpPr txBox="1"/>
            <p:nvPr/>
          </p:nvSpPr>
          <p:spPr>
            <a:xfrm>
              <a:off x="693" y="1766"/>
              <a:ext cx="2383" cy="645"/>
            </a:xfrm>
            <a:prstGeom prst="rect">
              <a:avLst/>
            </a:prstGeom>
            <a:noFill/>
            <a:ln w="9525">
              <a:noFill/>
            </a:ln>
          </p:spPr>
          <p:txBody>
            <a:bodyPr wrap="squar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全职人员</a:t>
              </a:r>
              <a:endParaRPr lang="zh-CN" altLang="en-US" sz="2400" b="1" dirty="0">
                <a:solidFill>
                  <a:schemeClr val="bg1"/>
                </a:solidFill>
                <a:latin typeface="Arial" panose="020B0604020202020204" pitchFamily="34" charset="0"/>
                <a:ea typeface="微软雅黑" panose="020B0503020204020204" pitchFamily="34" charset="-122"/>
              </a:endParaRPr>
            </a:p>
          </p:txBody>
        </p:sp>
      </p:grpSp>
      <p:pic>
        <p:nvPicPr>
          <p:cNvPr id="55298" name="内容占位符 3"/>
          <p:cNvPicPr>
            <a:picLocks noGrp="1" noChangeAspect="1"/>
          </p:cNvPicPr>
          <p:nvPr/>
        </p:nvPicPr>
        <p:blipFill>
          <a:blip r:embed="rId3"/>
          <a:stretch>
            <a:fillRect/>
          </a:stretch>
        </p:blipFill>
        <p:spPr>
          <a:xfrm>
            <a:off x="5343525" y="0"/>
            <a:ext cx="6866255" cy="2927985"/>
          </a:xfrm>
          <a:prstGeom prst="rect">
            <a:avLst/>
          </a:prstGeom>
          <a:noFill/>
          <a:ln w="9525">
            <a:noFill/>
          </a:ln>
        </p:spPr>
      </p:pic>
      <p:sp>
        <p:nvSpPr>
          <p:cNvPr id="2" name="流程图: 联系 1"/>
          <p:cNvSpPr/>
          <p:nvPr/>
        </p:nvSpPr>
        <p:spPr>
          <a:xfrm>
            <a:off x="5696585" y="1807210"/>
            <a:ext cx="2955290" cy="283210"/>
          </a:xfrm>
          <a:prstGeom prst="flowChartConnector">
            <a:avLst/>
          </a:prstGeom>
          <a:noFill/>
          <a:ln>
            <a:solidFill>
              <a:srgbClr val="FF000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a:t>
              </a:r>
              <a:r>
                <a:rPr lang="zh-CN" altLang="en-US" sz="2800" b="1" dirty="0" smtClean="0">
                  <a:solidFill>
                    <a:srgbClr val="FFFF00"/>
                  </a:solidFill>
                  <a:latin typeface="Arial" panose="020B0604020202020204" pitchFamily="34" charset="0"/>
                  <a:ea typeface="微软雅黑" panose="020B0503020204020204" pitchFamily="34" charset="-122"/>
                </a:rPr>
                <a:t>研究</a:t>
              </a:r>
              <a:r>
                <a:rPr lang="zh-CN" altLang="en-US" sz="2800" b="1" dirty="0">
                  <a:solidFill>
                    <a:srgbClr val="FFFF00"/>
                  </a:solidFill>
                  <a:latin typeface="Arial" panose="020B0604020202020204" pitchFamily="34" charset="0"/>
                  <a:ea typeface="微软雅黑" panose="020B0503020204020204" pitchFamily="34" charset="-122"/>
                </a:rPr>
                <a:t>开发费用</a:t>
              </a:r>
              <a:endParaRPr lang="zh-CN" altLang="en-US" sz="2800" b="1" dirty="0">
                <a:solidFill>
                  <a:srgbClr val="FFFF00"/>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9" name="直接连接符 8"/>
          <p:cNvCxnSpPr/>
          <p:nvPr/>
        </p:nvCxnSpPr>
        <p:spPr bwMode="auto">
          <a:xfrm>
            <a:off x="511354" y="1024551"/>
            <a:ext cx="252028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右大括号 10"/>
          <p:cNvSpPr/>
          <p:nvPr/>
        </p:nvSpPr>
        <p:spPr bwMode="auto">
          <a:xfrm>
            <a:off x="5771925" y="1024551"/>
            <a:ext cx="648072" cy="4176464"/>
          </a:xfrm>
          <a:prstGeom prst="rightBrac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eaLnBrk="1" hangingPunct="1"/>
            <a:endParaRPr lang="zh-CN" altLang="en-US"/>
          </a:p>
        </p:txBody>
      </p:sp>
      <p:sp>
        <p:nvSpPr>
          <p:cNvPr id="20" name="文本框 19"/>
          <p:cNvSpPr txBox="1"/>
          <p:nvPr/>
        </p:nvSpPr>
        <p:spPr>
          <a:xfrm>
            <a:off x="7047865" y="1167765"/>
            <a:ext cx="4547870" cy="4523105"/>
          </a:xfrm>
          <a:prstGeom prst="rect">
            <a:avLst/>
          </a:prstGeom>
          <a:noFill/>
        </p:spPr>
        <p:txBody>
          <a:bodyPr wrap="square" rtlCol="0">
            <a:spAutoFit/>
          </a:bodyPr>
          <a:lstStyle/>
          <a:p>
            <a:r>
              <a:rPr lang="en-US" altLang="zh-CN" sz="2800" dirty="0">
                <a:latin typeface="华文楷体" panose="02010600040101010101" charset="-122"/>
                <a:ea typeface="华文楷体" panose="02010600040101010101" charset="-122"/>
                <a:sym typeface="微软雅黑" panose="020B0503020204020204" pitchFamily="34" charset="-122"/>
              </a:rPr>
              <a:t> </a:t>
            </a:r>
            <a:r>
              <a:rPr lang="en-US" altLang="zh-CN" sz="3200" dirty="0">
                <a:latin typeface="华文楷体" panose="02010600040101010101" charset="-122"/>
                <a:ea typeface="华文楷体" panose="02010600040101010101" charset="-122"/>
                <a:sym typeface="微软雅黑" panose="020B0503020204020204" pitchFamily="34" charset="-122"/>
              </a:rPr>
              <a:t>指报告期内企业用于研究开发活动的费用合计，包括人员人工费用、直接投入费用、折旧费用与长期待摊费用、无形资产摊销费用、设计费用、装备调试费用与试验费用、委托外部研究开发费用及其他费用</a:t>
            </a:r>
            <a:endParaRPr lang="en-US" altLang="zh-CN" sz="3200" dirty="0">
              <a:solidFill>
                <a:srgbClr val="0070C0"/>
              </a:solidFill>
              <a:latin typeface="华文楷体" panose="02010600040101010101" charset="-122"/>
              <a:ea typeface="华文楷体" panose="02010600040101010101" charset="-122"/>
              <a:sym typeface="微软雅黑" panose="020B0503020204020204" pitchFamily="34" charset="-122"/>
            </a:endParaRPr>
          </a:p>
        </p:txBody>
      </p:sp>
      <p:sp>
        <p:nvSpPr>
          <p:cNvPr id="100" name="文本框 99"/>
          <p:cNvSpPr txBox="1"/>
          <p:nvPr/>
        </p:nvSpPr>
        <p:spPr>
          <a:xfrm>
            <a:off x="6635115" y="5690870"/>
            <a:ext cx="5080000" cy="1076325"/>
          </a:xfrm>
          <a:prstGeom prst="rect">
            <a:avLst/>
          </a:prstGeom>
          <a:noFill/>
          <a:ln w="9525">
            <a:noFill/>
          </a:ln>
        </p:spPr>
        <p:txBody>
          <a:bodyPr wrap="square">
            <a:spAutoFit/>
          </a:bodyPr>
          <a:lstStyle/>
          <a:p>
            <a:pPr marL="0" indent="266700" algn="l"/>
            <a:r>
              <a:rPr lang="zh-CN" sz="3200" b="0">
                <a:solidFill>
                  <a:srgbClr val="FF0000"/>
                </a:solidFill>
                <a:cs typeface="宋体" panose="02010600030101010101" pitchFamily="2" charset="-122"/>
              </a:rPr>
              <a:t>直接对应研发支出会计科目及其明细科目</a:t>
            </a:r>
            <a:endParaRPr lang="zh-CN" altLang="en-US" sz="3200" b="0">
              <a:solidFill>
                <a:srgbClr val="FF0000"/>
              </a:solidFill>
              <a:cs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Placeholder 7"/>
          <p:cNvSpPr txBox="1"/>
          <p:nvPr/>
        </p:nvSpPr>
        <p:spPr>
          <a:xfrm>
            <a:off x="2506108" y="1600087"/>
            <a:ext cx="2438417" cy="338359"/>
          </a:xfrm>
          <a:prstGeom prst="rect">
            <a:avLst/>
          </a:prstGeom>
        </p:spPr>
        <p:txBody>
          <a:bodyPr vert="horz" lIns="0" tIns="98475" rIns="0" bIns="9847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2300" dirty="0" smtClean="0">
                <a:solidFill>
                  <a:srgbClr val="FF0000"/>
                </a:solidFill>
              </a:rPr>
              <a:t>研究开发费用合计</a:t>
            </a:r>
            <a:endParaRPr lang="zh-CN" altLang="en-US" sz="2300" b="0" dirty="0">
              <a:solidFill>
                <a:schemeClr val="tx1">
                  <a:lumMod val="65000"/>
                  <a:lumOff val="35000"/>
                </a:schemeClr>
              </a:solidFill>
              <a:ea typeface="微软雅黑" panose="020B0503020204020204" pitchFamily="34" charset="-122"/>
            </a:endParaRPr>
          </a:p>
        </p:txBody>
      </p:sp>
      <p:sp>
        <p:nvSpPr>
          <p:cNvPr id="57" name="Text Placeholder 2"/>
          <p:cNvSpPr txBox="1"/>
          <p:nvPr/>
        </p:nvSpPr>
        <p:spPr>
          <a:xfrm>
            <a:off x="2175062" y="2168211"/>
            <a:ext cx="9204175"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指报告期内企业用于</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研究开发活动的费用合计</a:t>
            </a:r>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，包括人员人工费用、直接投入费用、折旧费用与长期待摊费用、无形资产摊销费用、设计费用、装备调试费用与试验费用、委托外部研究开发费用及其他费用。该指标应与企业会计账中</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有关研究开发会计科目</a:t>
            </a:r>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或向税务部门提供的</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研发支出辅助账</a:t>
            </a:r>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中研究开发费用对应。</a:t>
            </a:r>
            <a:endParaRPr lang="en-GB" altLang="zh-CN" sz="1500" dirty="0">
              <a:solidFill>
                <a:schemeClr val="tx1"/>
              </a:solidFill>
              <a:latin typeface="Arial" panose="020B0604020202020204" pitchFamily="34" charset="0"/>
              <a:ea typeface="微软雅黑" panose="020B0503020204020204" pitchFamily="34" charset="-122"/>
              <a:cs typeface="+mn-ea"/>
              <a:sym typeface="+mn-lt"/>
            </a:endParaRPr>
          </a:p>
        </p:txBody>
      </p:sp>
      <p:sp>
        <p:nvSpPr>
          <p:cNvPr id="68" name="Rectangle 19"/>
          <p:cNvSpPr/>
          <p:nvPr/>
        </p:nvSpPr>
        <p:spPr>
          <a:xfrm>
            <a:off x="1017196" y="343029"/>
            <a:ext cx="1147817" cy="379384"/>
          </a:xfrm>
          <a:prstGeom prst="rect">
            <a:avLst/>
          </a:prstGeom>
        </p:spPr>
        <p:txBody>
          <a:bodyPr wrap="none" lIns="86694" tIns="43347" rIns="86694" bIns="43347">
            <a:spAutoFit/>
          </a:bodyPr>
          <a:lstStyle/>
          <a:p>
            <a:r>
              <a:rPr lang="zh-CN" altLang="en-US" sz="1900" b="1" dirty="0" smtClean="0">
                <a:solidFill>
                  <a:srgbClr val="086EB9"/>
                </a:solidFill>
              </a:rPr>
              <a:t>基本概念</a:t>
            </a:r>
            <a:endParaRPr lang="zh-CN" altLang="en-US" sz="1900" b="1" dirty="0">
              <a:solidFill>
                <a:srgbClr val="086EB9"/>
              </a:solidFill>
            </a:endParaRPr>
          </a:p>
        </p:txBody>
      </p:sp>
      <p:sp>
        <p:nvSpPr>
          <p:cNvPr id="71" name="Freeform 11"/>
          <p:cNvSpPr/>
          <p:nvPr/>
        </p:nvSpPr>
        <p:spPr bwMode="auto">
          <a:xfrm>
            <a:off x="242477" y="445495"/>
            <a:ext cx="454467" cy="457219"/>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2" name="Freeform 14"/>
          <p:cNvSpPr/>
          <p:nvPr/>
        </p:nvSpPr>
        <p:spPr bwMode="auto">
          <a:xfrm>
            <a:off x="468669" y="182267"/>
            <a:ext cx="469861" cy="469886"/>
          </a:xfrm>
          <a:custGeom>
            <a:avLst/>
            <a:gdLst>
              <a:gd name="T0" fmla="*/ 77 w 823"/>
              <a:gd name="T1" fmla="*/ 0 h 823"/>
              <a:gd name="T2" fmla="*/ 746 w 823"/>
              <a:gd name="T3" fmla="*/ 0 h 823"/>
              <a:gd name="T4" fmla="*/ 770 w 823"/>
              <a:gd name="T5" fmla="*/ 3 h 823"/>
              <a:gd name="T6" fmla="*/ 791 w 823"/>
              <a:gd name="T7" fmla="*/ 16 h 823"/>
              <a:gd name="T8" fmla="*/ 807 w 823"/>
              <a:gd name="T9" fmla="*/ 31 h 823"/>
              <a:gd name="T10" fmla="*/ 819 w 823"/>
              <a:gd name="T11" fmla="*/ 52 h 823"/>
              <a:gd name="T12" fmla="*/ 823 w 823"/>
              <a:gd name="T13" fmla="*/ 77 h 823"/>
              <a:gd name="T14" fmla="*/ 823 w 823"/>
              <a:gd name="T15" fmla="*/ 746 h 823"/>
              <a:gd name="T16" fmla="*/ 819 w 823"/>
              <a:gd name="T17" fmla="*/ 770 h 823"/>
              <a:gd name="T18" fmla="*/ 807 w 823"/>
              <a:gd name="T19" fmla="*/ 791 h 823"/>
              <a:gd name="T20" fmla="*/ 791 w 823"/>
              <a:gd name="T21" fmla="*/ 807 h 823"/>
              <a:gd name="T22" fmla="*/ 770 w 823"/>
              <a:gd name="T23" fmla="*/ 817 h 823"/>
              <a:gd name="T24" fmla="*/ 746 w 823"/>
              <a:gd name="T25" fmla="*/ 823 h 823"/>
              <a:gd name="T26" fmla="*/ 77 w 823"/>
              <a:gd name="T27" fmla="*/ 823 h 823"/>
              <a:gd name="T28" fmla="*/ 53 w 823"/>
              <a:gd name="T29" fmla="*/ 817 h 823"/>
              <a:gd name="T30" fmla="*/ 32 w 823"/>
              <a:gd name="T31" fmla="*/ 807 h 823"/>
              <a:gd name="T32" fmla="*/ 16 w 823"/>
              <a:gd name="T33" fmla="*/ 791 h 823"/>
              <a:gd name="T34" fmla="*/ 4 w 823"/>
              <a:gd name="T35" fmla="*/ 770 h 823"/>
              <a:gd name="T36" fmla="*/ 0 w 823"/>
              <a:gd name="T37" fmla="*/ 746 h 823"/>
              <a:gd name="T38" fmla="*/ 0 w 823"/>
              <a:gd name="T39" fmla="*/ 77 h 823"/>
              <a:gd name="T40" fmla="*/ 4 w 823"/>
              <a:gd name="T41" fmla="*/ 52 h 823"/>
              <a:gd name="T42" fmla="*/ 16 w 823"/>
              <a:gd name="T43" fmla="*/ 31 h 823"/>
              <a:gd name="T44" fmla="*/ 32 w 823"/>
              <a:gd name="T45" fmla="*/ 16 h 823"/>
              <a:gd name="T46" fmla="*/ 53 w 823"/>
              <a:gd name="T47" fmla="*/ 3 h 823"/>
              <a:gd name="T48" fmla="*/ 77 w 823"/>
              <a:gd name="T4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3" h="823">
                <a:moveTo>
                  <a:pt x="77" y="0"/>
                </a:moveTo>
                <a:lnTo>
                  <a:pt x="746" y="0"/>
                </a:lnTo>
                <a:lnTo>
                  <a:pt x="770" y="3"/>
                </a:lnTo>
                <a:lnTo>
                  <a:pt x="791" y="16"/>
                </a:lnTo>
                <a:lnTo>
                  <a:pt x="807" y="31"/>
                </a:lnTo>
                <a:lnTo>
                  <a:pt x="819" y="52"/>
                </a:lnTo>
                <a:lnTo>
                  <a:pt x="823" y="77"/>
                </a:lnTo>
                <a:lnTo>
                  <a:pt x="823" y="746"/>
                </a:lnTo>
                <a:lnTo>
                  <a:pt x="819" y="770"/>
                </a:lnTo>
                <a:lnTo>
                  <a:pt x="807" y="791"/>
                </a:lnTo>
                <a:lnTo>
                  <a:pt x="791" y="807"/>
                </a:lnTo>
                <a:lnTo>
                  <a:pt x="770" y="817"/>
                </a:lnTo>
                <a:lnTo>
                  <a:pt x="746" y="823"/>
                </a:lnTo>
                <a:lnTo>
                  <a:pt x="77" y="823"/>
                </a:lnTo>
                <a:lnTo>
                  <a:pt x="53" y="817"/>
                </a:lnTo>
                <a:lnTo>
                  <a:pt x="32" y="807"/>
                </a:lnTo>
                <a:lnTo>
                  <a:pt x="16" y="791"/>
                </a:lnTo>
                <a:lnTo>
                  <a:pt x="4" y="770"/>
                </a:lnTo>
                <a:lnTo>
                  <a:pt x="0" y="746"/>
                </a:lnTo>
                <a:lnTo>
                  <a:pt x="0" y="77"/>
                </a:lnTo>
                <a:lnTo>
                  <a:pt x="4" y="52"/>
                </a:lnTo>
                <a:lnTo>
                  <a:pt x="16" y="31"/>
                </a:lnTo>
                <a:lnTo>
                  <a:pt x="32" y="16"/>
                </a:lnTo>
                <a:lnTo>
                  <a:pt x="53" y="3"/>
                </a:lnTo>
                <a:lnTo>
                  <a:pt x="77" y="0"/>
                </a:lnTo>
                <a:close/>
              </a:path>
            </a:pathLst>
          </a:custGeom>
          <a:gradFill flip="none" rotWithShape="1">
            <a:gsLst>
              <a:gs pos="3000">
                <a:schemeClr val="bg1">
                  <a:lumMod val="75000"/>
                </a:schemeClr>
              </a:gs>
              <a:gs pos="59000">
                <a:srgbClr val="FBFBFB"/>
              </a:gs>
            </a:gsLst>
            <a:lin ang="2700000" scaled="1"/>
            <a:tileRect/>
          </a:gradFill>
          <a:ln w="5715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ctr" anchorCtr="1" compatLnSpc="1"/>
          <a:lstStyle/>
          <a:p>
            <a:endParaRPr lang="zh-CN" altLang="en-US" sz="8300" dirty="0">
              <a:solidFill>
                <a:srgbClr val="AE002B"/>
              </a:solidFill>
              <a:latin typeface="Impact" panose="020B0806030902050204" pitchFamily="34" charset="0"/>
            </a:endParaRPr>
          </a:p>
        </p:txBody>
      </p:sp>
      <p:sp>
        <p:nvSpPr>
          <p:cNvPr id="69" name="Up Arrow 64"/>
          <p:cNvSpPr/>
          <p:nvPr/>
        </p:nvSpPr>
        <p:spPr>
          <a:xfrm>
            <a:off x="948231" y="1355125"/>
            <a:ext cx="493980" cy="5502875"/>
          </a:xfrm>
          <a:prstGeom prst="upArrow">
            <a:avLst>
              <a:gd name="adj1" fmla="val 50000"/>
              <a:gd name="adj2" fmla="val 67147"/>
            </a:avLst>
          </a:prstGeom>
          <a:solidFill>
            <a:srgbClr val="086EB9"/>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dirty="0"/>
          </a:p>
        </p:txBody>
      </p:sp>
      <p:sp>
        <p:nvSpPr>
          <p:cNvPr id="70" name="Freeform 11"/>
          <p:cNvSpPr/>
          <p:nvPr/>
        </p:nvSpPr>
        <p:spPr bwMode="auto">
          <a:xfrm>
            <a:off x="2254582" y="386637"/>
            <a:ext cx="535215" cy="538457"/>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3" name="TextBox 72"/>
          <p:cNvSpPr txBox="1">
            <a:spLocks noChangeArrowheads="1"/>
          </p:cNvSpPr>
          <p:nvPr/>
        </p:nvSpPr>
        <p:spPr bwMode="auto">
          <a:xfrm>
            <a:off x="2844777" y="448549"/>
            <a:ext cx="4621754" cy="415486"/>
          </a:xfrm>
          <a:prstGeom prst="rect">
            <a:avLst/>
          </a:prstGeom>
          <a:noFill/>
        </p:spPr>
        <p:txBody>
          <a:bodyPr wrap="none" lIns="91428" tIns="45714" rIns="91428" bIns="45714" rtlCol="0">
            <a:spAutoFit/>
          </a:bodyPr>
          <a:lstStyle>
            <a:defPPr>
              <a:defRPr lang="zh-CN"/>
            </a:defPPr>
            <a:lvl1pPr>
              <a:defRPr sz="2100" b="1">
                <a:gradFill flip="none" rotWithShape="1">
                  <a:gsLst>
                    <a:gs pos="13000">
                      <a:schemeClr val="bg1">
                        <a:lumMod val="50000"/>
                      </a:schemeClr>
                    </a:gs>
                    <a:gs pos="57000">
                      <a:schemeClr val="tx1">
                        <a:lumMod val="85000"/>
                        <a:lumOff val="15000"/>
                      </a:schemeClr>
                    </a:gs>
                    <a:gs pos="87000">
                      <a:schemeClr val="bg1">
                        <a:lumMod val="50000"/>
                      </a:schemeClr>
                    </a:gs>
                    <a:gs pos="73000">
                      <a:schemeClr val="bg1"/>
                    </a:gs>
                    <a:gs pos="30000">
                      <a:schemeClr val="bg1">
                        <a:lumMod val="85000"/>
                      </a:schemeClr>
                    </a:gs>
                  </a:gsLst>
                  <a:lin ang="8100000" scaled="1"/>
                  <a:tileRect/>
                </a:gradFill>
                <a:latin typeface="微软雅黑" panose="020B0503020204020204" pitchFamily="34" charset="-122"/>
                <a:ea typeface="微软雅黑" panose="020B0503020204020204" pitchFamily="34" charset="-122"/>
              </a:defRPr>
            </a:lvl1pPr>
          </a:lstStyle>
          <a:p>
            <a:r>
              <a:rPr lang="zh-CN" altLang="en-US" dirty="0" smtClean="0">
                <a:solidFill>
                  <a:srgbClr val="FF0000"/>
                </a:solidFill>
              </a:rPr>
              <a:t>研究开发费用合计</a:t>
            </a:r>
            <a:r>
              <a:rPr lang="zh-CN" altLang="en-US" dirty="0" smtClean="0">
                <a:solidFill>
                  <a:srgbClr val="086EB9"/>
                </a:solidFill>
              </a:rPr>
              <a:t>与</a:t>
            </a:r>
            <a:r>
              <a:rPr lang="zh-CN" altLang="en-US" dirty="0" smtClean="0">
                <a:solidFill>
                  <a:schemeClr val="accent2">
                    <a:lumMod val="75000"/>
                  </a:schemeClr>
                </a:solidFill>
              </a:rPr>
              <a:t>研发费用</a:t>
            </a:r>
            <a:r>
              <a:rPr lang="zh-CN" altLang="en-US" dirty="0" smtClean="0">
                <a:solidFill>
                  <a:srgbClr val="086EB9"/>
                </a:solidFill>
              </a:rPr>
              <a:t>的关系</a:t>
            </a:r>
            <a:r>
              <a:rPr lang="en-US" altLang="zh-CN" dirty="0" smtClean="0">
                <a:solidFill>
                  <a:srgbClr val="086EB9"/>
                </a:solidFill>
              </a:rPr>
              <a:t>?</a:t>
            </a:r>
            <a:endParaRPr lang="zh-CN" dirty="0">
              <a:solidFill>
                <a:srgbClr val="086EB9"/>
              </a:solidFill>
            </a:endParaRPr>
          </a:p>
        </p:txBody>
      </p:sp>
      <p:sp>
        <p:nvSpPr>
          <p:cNvPr id="74" name="矩形 73"/>
          <p:cNvSpPr/>
          <p:nvPr/>
        </p:nvSpPr>
        <p:spPr>
          <a:xfrm>
            <a:off x="2250827" y="436991"/>
            <a:ext cx="515620" cy="440055"/>
          </a:xfrm>
          <a:prstGeom prst="rect">
            <a:avLst/>
          </a:prstGeom>
          <a:effectLst/>
        </p:spPr>
        <p:txBody>
          <a:bodyPr wrap="none" lIns="86694" tIns="43347" rIns="86694" bIns="43347">
            <a:spAutoFit/>
          </a:bodyPr>
          <a:lstStyle/>
          <a:p>
            <a:pPr algn="r"/>
            <a:r>
              <a:rPr lang="en-US" altLang="zh-CN" sz="2300" dirty="0" smtClean="0">
                <a:solidFill>
                  <a:schemeClr val="bg1"/>
                </a:solidFill>
                <a:latin typeface="+mj-ea"/>
                <a:ea typeface="+mj-ea"/>
                <a:cs typeface="Arial" panose="020B0604020202020204" pitchFamily="34" charset="0"/>
              </a:rPr>
              <a:t>01</a:t>
            </a:r>
            <a:endParaRPr lang="zh-CN" altLang="en-US" sz="2300" dirty="0">
              <a:solidFill>
                <a:schemeClr val="bg1"/>
              </a:solidFill>
              <a:latin typeface="+mj-ea"/>
              <a:ea typeface="+mj-ea"/>
              <a:cs typeface="Arial" panose="020B0604020202020204" pitchFamily="34" charset="0"/>
            </a:endParaRPr>
          </a:p>
        </p:txBody>
      </p:sp>
      <p:sp>
        <p:nvSpPr>
          <p:cNvPr id="75" name="Freeform 5"/>
          <p:cNvSpPr>
            <a:spLocks noEditPoints="1"/>
          </p:cNvSpPr>
          <p:nvPr/>
        </p:nvSpPr>
        <p:spPr bwMode="auto">
          <a:xfrm>
            <a:off x="1964238" y="1464612"/>
            <a:ext cx="493799" cy="49382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086EB9"/>
          </a:solidFill>
          <a:ln w="9525">
            <a:noFill/>
            <a:round/>
          </a:ln>
        </p:spPr>
        <p:txBody>
          <a:bodyPr vert="horz" wrap="square" lIns="121907" tIns="60953" rIns="121907" bIns="60953" numCol="1" anchor="t" anchorCtr="0" compatLnSpc="1"/>
          <a:lstStyle/>
          <a:p>
            <a:endParaRPr lang="en-US" dirty="0"/>
          </a:p>
        </p:txBody>
      </p:sp>
      <p:sp>
        <p:nvSpPr>
          <p:cNvPr id="76" name="Freeform 216"/>
          <p:cNvSpPr>
            <a:spLocks noEditPoints="1"/>
          </p:cNvSpPr>
          <p:nvPr/>
        </p:nvSpPr>
        <p:spPr bwMode="auto">
          <a:xfrm>
            <a:off x="2031972" y="3496738"/>
            <a:ext cx="452101" cy="4552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00B0F0"/>
          </a:solidFill>
          <a:ln w="9525">
            <a:noFill/>
            <a:round/>
          </a:ln>
        </p:spPr>
        <p:txBody>
          <a:bodyPr vert="horz" wrap="square" lIns="121907" tIns="60953" rIns="121907" bIns="60953" numCol="1" anchor="t" anchorCtr="0" compatLnSpc="1"/>
          <a:lstStyle/>
          <a:p>
            <a:endParaRPr lang="en-US" dirty="0"/>
          </a:p>
        </p:txBody>
      </p:sp>
      <p:sp>
        <p:nvSpPr>
          <p:cNvPr id="77" name="Text Placeholder 7"/>
          <p:cNvSpPr txBox="1"/>
          <p:nvPr/>
        </p:nvSpPr>
        <p:spPr>
          <a:xfrm>
            <a:off x="2573842" y="3632213"/>
            <a:ext cx="1571398" cy="338359"/>
          </a:xfrm>
          <a:prstGeom prst="rect">
            <a:avLst/>
          </a:prstGeom>
        </p:spPr>
        <p:txBody>
          <a:bodyPr vert="horz" lIns="0" tIns="98475" rIns="0" bIns="9847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2300" dirty="0" smtClean="0">
                <a:solidFill>
                  <a:schemeClr val="accent2">
                    <a:lumMod val="75000"/>
                  </a:schemeClr>
                </a:solidFill>
              </a:rPr>
              <a:t>研发费用</a:t>
            </a:r>
            <a:endParaRPr lang="zh-CN" altLang="en-US" sz="2300" b="0" dirty="0">
              <a:solidFill>
                <a:schemeClr val="tx1">
                  <a:lumMod val="65000"/>
                  <a:lumOff val="35000"/>
                </a:schemeClr>
              </a:solidFill>
              <a:ea typeface="微软雅黑" panose="020B0503020204020204" pitchFamily="34" charset="-122"/>
            </a:endParaRPr>
          </a:p>
        </p:txBody>
      </p:sp>
      <p:sp>
        <p:nvSpPr>
          <p:cNvPr id="78" name="Text Placeholder 2"/>
          <p:cNvSpPr txBox="1"/>
          <p:nvPr/>
        </p:nvSpPr>
        <p:spPr>
          <a:xfrm>
            <a:off x="2175062" y="4200336"/>
            <a:ext cx="9204175"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指企业在新知识、新技术、新产品、新工艺等的研究与开发过程中发生的</a:t>
            </a:r>
            <a:r>
              <a:rPr lang="zh-CN" altLang="en-US" sz="1500" b="1" dirty="0" smtClean="0">
                <a:solidFill>
                  <a:schemeClr val="accent2">
                    <a:lumMod val="75000"/>
                  </a:schemeClr>
                </a:solidFill>
                <a:latin typeface="Arial" panose="020B0604020202020204" pitchFamily="34" charset="0"/>
                <a:ea typeface="微软雅黑" panose="020B0503020204020204" pitchFamily="34" charset="-122"/>
                <a:cs typeface="+mn-ea"/>
                <a:sym typeface="+mn-lt"/>
              </a:rPr>
              <a:t>费用化</a:t>
            </a:r>
            <a:r>
              <a:rPr lang="zh-CN" altLang="en-US" sz="1500" dirty="0" smtClean="0">
                <a:solidFill>
                  <a:schemeClr val="tx1"/>
                </a:solidFill>
                <a:latin typeface="Arial" panose="020B0604020202020204" pitchFamily="34" charset="0"/>
                <a:ea typeface="微软雅黑" panose="020B0503020204020204" pitchFamily="34" charset="-122"/>
                <a:cs typeface="+mn-ea"/>
                <a:sym typeface="+mn-lt"/>
              </a:rPr>
              <a:t>支出。主要包括研发活动的人工费用、直接投入费用、用于研发活动的仪器、设备的折旧费、用于研发活动的软件、专利权、非专利技术的摊销费用、新产品设计费、新工艺规程制定费以及其他研发活动相关费用。执行企业会计准则的企业</a:t>
            </a:r>
            <a:r>
              <a:rPr lang="en-US" altLang="zh-CN" sz="15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500" b="1" dirty="0" smtClean="0">
                <a:solidFill>
                  <a:schemeClr val="accent2">
                    <a:lumMod val="75000"/>
                  </a:schemeClr>
                </a:solidFill>
                <a:latin typeface="Arial" panose="020B0604020202020204" pitchFamily="34" charset="0"/>
                <a:ea typeface="微软雅黑" panose="020B0503020204020204" pitchFamily="34" charset="-122"/>
                <a:cs typeface="+mn-ea"/>
                <a:sym typeface="+mn-lt"/>
              </a:rPr>
              <a:t>根据会计“利润表”中“研发费用”项目的本年累计数填报。</a:t>
            </a:r>
            <a:endParaRPr lang="en-GB" altLang="zh-CN" sz="1500" b="1" dirty="0">
              <a:solidFill>
                <a:schemeClr val="accent2">
                  <a:lumMod val="75000"/>
                </a:schemeClr>
              </a:solidFill>
              <a:latin typeface="Arial" panose="020B0604020202020204" pitchFamily="34" charset="0"/>
              <a:ea typeface="微软雅黑" panose="020B0503020204020204" pitchFamily="34" charset="-122"/>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Placeholder 7"/>
          <p:cNvSpPr txBox="1"/>
          <p:nvPr/>
        </p:nvSpPr>
        <p:spPr>
          <a:xfrm>
            <a:off x="2167439" y="2345200"/>
            <a:ext cx="1571398" cy="338359"/>
          </a:xfrm>
          <a:prstGeom prst="rect">
            <a:avLst/>
          </a:prstGeom>
        </p:spPr>
        <p:txBody>
          <a:bodyPr vert="horz" lIns="0" tIns="98475" rIns="0" bIns="9847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dirty="0" smtClean="0">
                <a:solidFill>
                  <a:schemeClr val="tx1"/>
                </a:solidFill>
                <a:ea typeface="微软雅黑" panose="020B0503020204020204" pitchFamily="34" charset="-122"/>
              </a:rPr>
              <a:t>目的不同</a:t>
            </a:r>
            <a:endParaRPr lang="zh-CN" altLang="en-US" sz="1500" dirty="0">
              <a:solidFill>
                <a:schemeClr val="tx1"/>
              </a:solidFill>
              <a:ea typeface="微软雅黑" panose="020B0503020204020204" pitchFamily="34" charset="-122"/>
            </a:endParaRPr>
          </a:p>
        </p:txBody>
      </p:sp>
      <p:sp>
        <p:nvSpPr>
          <p:cNvPr id="57" name="Text Placeholder 2"/>
          <p:cNvSpPr txBox="1"/>
          <p:nvPr/>
        </p:nvSpPr>
        <p:spPr>
          <a:xfrm>
            <a:off x="3928518" y="2074250"/>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通过企业填报研发项目表和研发活动情况表</a:t>
            </a:r>
            <a:r>
              <a:rPr lang="en-US" altLang="zh-CN" sz="1500" b="1" dirty="0" smtClean="0">
                <a:solidFill>
                  <a:srgbClr val="FF0000"/>
                </a:solidFill>
                <a:latin typeface="Arial" panose="020B0604020202020204" pitchFamily="34" charset="0"/>
                <a:ea typeface="微软雅黑" panose="020B0503020204020204" pitchFamily="34" charset="-122"/>
                <a:cs typeface="+mn-ea"/>
                <a:sym typeface="+mn-lt"/>
              </a:rPr>
              <a:t>,</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国家核算企业当年研究与实验发展</a:t>
            </a:r>
            <a:r>
              <a:rPr lang="en-US" altLang="zh-CN" sz="1500" b="1" dirty="0" smtClean="0">
                <a:solidFill>
                  <a:srgbClr val="FF0000"/>
                </a:solidFill>
                <a:latin typeface="Arial" panose="020B0604020202020204" pitchFamily="34" charset="0"/>
                <a:ea typeface="微软雅黑" panose="020B0503020204020204" pitchFamily="34" charset="-122"/>
                <a:cs typeface="+mn-ea"/>
                <a:sym typeface="+mn-lt"/>
              </a:rPr>
              <a:t>(R&amp;D)</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的人员和经费</a:t>
            </a:r>
            <a:r>
              <a:rPr lang="en-US" altLang="zh-CN" sz="1500" b="1" dirty="0" smtClean="0">
                <a:solidFill>
                  <a:srgbClr val="FF0000"/>
                </a:solidFill>
                <a:latin typeface="Arial" panose="020B0604020202020204" pitchFamily="34" charset="0"/>
                <a:ea typeface="微软雅黑" panose="020B0503020204020204" pitchFamily="34" charset="-122"/>
                <a:cs typeface="+mn-ea"/>
                <a:sym typeface="+mn-lt"/>
              </a:rPr>
              <a:t>,</a:t>
            </a:r>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并参与国际比较</a:t>
            </a:r>
            <a:endParaRPr lang="en-GB" altLang="zh-CN" sz="1500" b="1" dirty="0">
              <a:solidFill>
                <a:srgbClr val="FF0000"/>
              </a:solidFill>
              <a:latin typeface="Arial" panose="020B0604020202020204" pitchFamily="34" charset="0"/>
              <a:ea typeface="微软雅黑" panose="020B0503020204020204" pitchFamily="34" charset="-122"/>
              <a:cs typeface="+mn-ea"/>
              <a:sym typeface="+mn-lt"/>
            </a:endParaRPr>
          </a:p>
        </p:txBody>
      </p:sp>
      <p:sp>
        <p:nvSpPr>
          <p:cNvPr id="68" name="Rectangle 19"/>
          <p:cNvSpPr/>
          <p:nvPr/>
        </p:nvSpPr>
        <p:spPr>
          <a:xfrm>
            <a:off x="1017196" y="343029"/>
            <a:ext cx="1147817" cy="379384"/>
          </a:xfrm>
          <a:prstGeom prst="rect">
            <a:avLst/>
          </a:prstGeom>
        </p:spPr>
        <p:txBody>
          <a:bodyPr wrap="none" lIns="86694" tIns="43347" rIns="86694" bIns="43347">
            <a:spAutoFit/>
          </a:bodyPr>
          <a:lstStyle/>
          <a:p>
            <a:r>
              <a:rPr lang="zh-CN" altLang="en-US" sz="1900" b="1" dirty="0" smtClean="0">
                <a:solidFill>
                  <a:srgbClr val="086EB9"/>
                </a:solidFill>
              </a:rPr>
              <a:t>基本概念</a:t>
            </a:r>
            <a:endParaRPr lang="zh-CN" altLang="en-US" sz="1900" b="1" dirty="0">
              <a:solidFill>
                <a:srgbClr val="086EB9"/>
              </a:solidFill>
            </a:endParaRPr>
          </a:p>
        </p:txBody>
      </p:sp>
      <p:sp>
        <p:nvSpPr>
          <p:cNvPr id="71" name="Freeform 11"/>
          <p:cNvSpPr/>
          <p:nvPr/>
        </p:nvSpPr>
        <p:spPr bwMode="auto">
          <a:xfrm>
            <a:off x="242477" y="445495"/>
            <a:ext cx="454467" cy="457219"/>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2" name="Freeform 14"/>
          <p:cNvSpPr/>
          <p:nvPr/>
        </p:nvSpPr>
        <p:spPr bwMode="auto">
          <a:xfrm>
            <a:off x="468669" y="182267"/>
            <a:ext cx="469861" cy="469886"/>
          </a:xfrm>
          <a:custGeom>
            <a:avLst/>
            <a:gdLst>
              <a:gd name="T0" fmla="*/ 77 w 823"/>
              <a:gd name="T1" fmla="*/ 0 h 823"/>
              <a:gd name="T2" fmla="*/ 746 w 823"/>
              <a:gd name="T3" fmla="*/ 0 h 823"/>
              <a:gd name="T4" fmla="*/ 770 w 823"/>
              <a:gd name="T5" fmla="*/ 3 h 823"/>
              <a:gd name="T6" fmla="*/ 791 w 823"/>
              <a:gd name="T7" fmla="*/ 16 h 823"/>
              <a:gd name="T8" fmla="*/ 807 w 823"/>
              <a:gd name="T9" fmla="*/ 31 h 823"/>
              <a:gd name="T10" fmla="*/ 819 w 823"/>
              <a:gd name="T11" fmla="*/ 52 h 823"/>
              <a:gd name="T12" fmla="*/ 823 w 823"/>
              <a:gd name="T13" fmla="*/ 77 h 823"/>
              <a:gd name="T14" fmla="*/ 823 w 823"/>
              <a:gd name="T15" fmla="*/ 746 h 823"/>
              <a:gd name="T16" fmla="*/ 819 w 823"/>
              <a:gd name="T17" fmla="*/ 770 h 823"/>
              <a:gd name="T18" fmla="*/ 807 w 823"/>
              <a:gd name="T19" fmla="*/ 791 h 823"/>
              <a:gd name="T20" fmla="*/ 791 w 823"/>
              <a:gd name="T21" fmla="*/ 807 h 823"/>
              <a:gd name="T22" fmla="*/ 770 w 823"/>
              <a:gd name="T23" fmla="*/ 817 h 823"/>
              <a:gd name="T24" fmla="*/ 746 w 823"/>
              <a:gd name="T25" fmla="*/ 823 h 823"/>
              <a:gd name="T26" fmla="*/ 77 w 823"/>
              <a:gd name="T27" fmla="*/ 823 h 823"/>
              <a:gd name="T28" fmla="*/ 53 w 823"/>
              <a:gd name="T29" fmla="*/ 817 h 823"/>
              <a:gd name="T30" fmla="*/ 32 w 823"/>
              <a:gd name="T31" fmla="*/ 807 h 823"/>
              <a:gd name="T32" fmla="*/ 16 w 823"/>
              <a:gd name="T33" fmla="*/ 791 h 823"/>
              <a:gd name="T34" fmla="*/ 4 w 823"/>
              <a:gd name="T35" fmla="*/ 770 h 823"/>
              <a:gd name="T36" fmla="*/ 0 w 823"/>
              <a:gd name="T37" fmla="*/ 746 h 823"/>
              <a:gd name="T38" fmla="*/ 0 w 823"/>
              <a:gd name="T39" fmla="*/ 77 h 823"/>
              <a:gd name="T40" fmla="*/ 4 w 823"/>
              <a:gd name="T41" fmla="*/ 52 h 823"/>
              <a:gd name="T42" fmla="*/ 16 w 823"/>
              <a:gd name="T43" fmla="*/ 31 h 823"/>
              <a:gd name="T44" fmla="*/ 32 w 823"/>
              <a:gd name="T45" fmla="*/ 16 h 823"/>
              <a:gd name="T46" fmla="*/ 53 w 823"/>
              <a:gd name="T47" fmla="*/ 3 h 823"/>
              <a:gd name="T48" fmla="*/ 77 w 823"/>
              <a:gd name="T4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3" h="823">
                <a:moveTo>
                  <a:pt x="77" y="0"/>
                </a:moveTo>
                <a:lnTo>
                  <a:pt x="746" y="0"/>
                </a:lnTo>
                <a:lnTo>
                  <a:pt x="770" y="3"/>
                </a:lnTo>
                <a:lnTo>
                  <a:pt x="791" y="16"/>
                </a:lnTo>
                <a:lnTo>
                  <a:pt x="807" y="31"/>
                </a:lnTo>
                <a:lnTo>
                  <a:pt x="819" y="52"/>
                </a:lnTo>
                <a:lnTo>
                  <a:pt x="823" y="77"/>
                </a:lnTo>
                <a:lnTo>
                  <a:pt x="823" y="746"/>
                </a:lnTo>
                <a:lnTo>
                  <a:pt x="819" y="770"/>
                </a:lnTo>
                <a:lnTo>
                  <a:pt x="807" y="791"/>
                </a:lnTo>
                <a:lnTo>
                  <a:pt x="791" y="807"/>
                </a:lnTo>
                <a:lnTo>
                  <a:pt x="770" y="817"/>
                </a:lnTo>
                <a:lnTo>
                  <a:pt x="746" y="823"/>
                </a:lnTo>
                <a:lnTo>
                  <a:pt x="77" y="823"/>
                </a:lnTo>
                <a:lnTo>
                  <a:pt x="53" y="817"/>
                </a:lnTo>
                <a:lnTo>
                  <a:pt x="32" y="807"/>
                </a:lnTo>
                <a:lnTo>
                  <a:pt x="16" y="791"/>
                </a:lnTo>
                <a:lnTo>
                  <a:pt x="4" y="770"/>
                </a:lnTo>
                <a:lnTo>
                  <a:pt x="0" y="746"/>
                </a:lnTo>
                <a:lnTo>
                  <a:pt x="0" y="77"/>
                </a:lnTo>
                <a:lnTo>
                  <a:pt x="4" y="52"/>
                </a:lnTo>
                <a:lnTo>
                  <a:pt x="16" y="31"/>
                </a:lnTo>
                <a:lnTo>
                  <a:pt x="32" y="16"/>
                </a:lnTo>
                <a:lnTo>
                  <a:pt x="53" y="3"/>
                </a:lnTo>
                <a:lnTo>
                  <a:pt x="77" y="0"/>
                </a:lnTo>
                <a:close/>
              </a:path>
            </a:pathLst>
          </a:custGeom>
          <a:gradFill flip="none" rotWithShape="1">
            <a:gsLst>
              <a:gs pos="3000">
                <a:schemeClr val="bg1">
                  <a:lumMod val="75000"/>
                </a:schemeClr>
              </a:gs>
              <a:gs pos="59000">
                <a:srgbClr val="FBFBFB"/>
              </a:gs>
            </a:gsLst>
            <a:lin ang="2700000" scaled="1"/>
            <a:tileRect/>
          </a:gradFill>
          <a:ln w="5715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ctr" anchorCtr="1" compatLnSpc="1"/>
          <a:lstStyle/>
          <a:p>
            <a:endParaRPr lang="zh-CN" altLang="en-US" sz="8300" dirty="0">
              <a:solidFill>
                <a:srgbClr val="AE002B"/>
              </a:solidFill>
              <a:latin typeface="Impact" panose="020B0806030902050204" pitchFamily="34" charset="0"/>
            </a:endParaRPr>
          </a:p>
        </p:txBody>
      </p:sp>
      <p:sp>
        <p:nvSpPr>
          <p:cNvPr id="69" name="Up Arrow 64"/>
          <p:cNvSpPr/>
          <p:nvPr/>
        </p:nvSpPr>
        <p:spPr>
          <a:xfrm>
            <a:off x="948231" y="1355125"/>
            <a:ext cx="493980" cy="5502875"/>
          </a:xfrm>
          <a:prstGeom prst="upArrow">
            <a:avLst>
              <a:gd name="adj1" fmla="val 50000"/>
              <a:gd name="adj2" fmla="val 67147"/>
            </a:avLst>
          </a:prstGeom>
          <a:solidFill>
            <a:srgbClr val="086EB9"/>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dirty="0"/>
          </a:p>
        </p:txBody>
      </p:sp>
      <p:sp>
        <p:nvSpPr>
          <p:cNvPr id="70" name="Freeform 11"/>
          <p:cNvSpPr/>
          <p:nvPr/>
        </p:nvSpPr>
        <p:spPr bwMode="auto">
          <a:xfrm>
            <a:off x="2457784" y="183424"/>
            <a:ext cx="535215" cy="538457"/>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3" name="TextBox 72"/>
          <p:cNvSpPr txBox="1">
            <a:spLocks noChangeArrowheads="1"/>
          </p:cNvSpPr>
          <p:nvPr/>
        </p:nvSpPr>
        <p:spPr bwMode="auto">
          <a:xfrm>
            <a:off x="3047979" y="245337"/>
            <a:ext cx="4621754" cy="415486"/>
          </a:xfrm>
          <a:prstGeom prst="rect">
            <a:avLst/>
          </a:prstGeom>
          <a:noFill/>
        </p:spPr>
        <p:txBody>
          <a:bodyPr wrap="none" lIns="91428" tIns="45714" rIns="91428" bIns="45714" rtlCol="0">
            <a:spAutoFit/>
          </a:bodyPr>
          <a:lstStyle>
            <a:defPPr>
              <a:defRPr lang="zh-CN"/>
            </a:defPPr>
            <a:lvl1pPr>
              <a:defRPr sz="2100" b="1">
                <a:gradFill flip="none" rotWithShape="1">
                  <a:gsLst>
                    <a:gs pos="13000">
                      <a:schemeClr val="bg1">
                        <a:lumMod val="50000"/>
                      </a:schemeClr>
                    </a:gs>
                    <a:gs pos="57000">
                      <a:schemeClr val="tx1">
                        <a:lumMod val="85000"/>
                        <a:lumOff val="15000"/>
                      </a:schemeClr>
                    </a:gs>
                    <a:gs pos="87000">
                      <a:schemeClr val="bg1">
                        <a:lumMod val="50000"/>
                      </a:schemeClr>
                    </a:gs>
                    <a:gs pos="73000">
                      <a:schemeClr val="bg1"/>
                    </a:gs>
                    <a:gs pos="30000">
                      <a:schemeClr val="bg1">
                        <a:lumMod val="85000"/>
                      </a:schemeClr>
                    </a:gs>
                  </a:gsLst>
                  <a:lin ang="8100000" scaled="1"/>
                  <a:tileRect/>
                </a:gradFill>
                <a:latin typeface="微软雅黑" panose="020B0503020204020204" pitchFamily="34" charset="-122"/>
                <a:ea typeface="微软雅黑" panose="020B0503020204020204" pitchFamily="34" charset="-122"/>
              </a:defRPr>
            </a:lvl1pPr>
          </a:lstStyle>
          <a:p>
            <a:r>
              <a:rPr lang="zh-CN" altLang="en-US" dirty="0" smtClean="0">
                <a:solidFill>
                  <a:srgbClr val="FF0000"/>
                </a:solidFill>
              </a:rPr>
              <a:t>研究开发费用合计</a:t>
            </a:r>
            <a:r>
              <a:rPr lang="zh-CN" altLang="en-US" dirty="0" smtClean="0">
                <a:solidFill>
                  <a:srgbClr val="086EB9"/>
                </a:solidFill>
              </a:rPr>
              <a:t>与</a:t>
            </a:r>
            <a:r>
              <a:rPr lang="zh-CN" altLang="en-US" dirty="0" smtClean="0">
                <a:solidFill>
                  <a:schemeClr val="accent2">
                    <a:lumMod val="75000"/>
                  </a:schemeClr>
                </a:solidFill>
              </a:rPr>
              <a:t>研发费用</a:t>
            </a:r>
            <a:r>
              <a:rPr lang="zh-CN" altLang="en-US" dirty="0" smtClean="0">
                <a:solidFill>
                  <a:srgbClr val="086EB9"/>
                </a:solidFill>
              </a:rPr>
              <a:t>的关系</a:t>
            </a:r>
            <a:r>
              <a:rPr lang="en-US" altLang="zh-CN" dirty="0" smtClean="0">
                <a:solidFill>
                  <a:srgbClr val="086EB9"/>
                </a:solidFill>
              </a:rPr>
              <a:t>?</a:t>
            </a:r>
            <a:endParaRPr lang="zh-CN" dirty="0">
              <a:solidFill>
                <a:srgbClr val="086EB9"/>
              </a:solidFill>
            </a:endParaRPr>
          </a:p>
        </p:txBody>
      </p:sp>
      <p:sp>
        <p:nvSpPr>
          <p:cNvPr id="74" name="矩形 73"/>
          <p:cNvSpPr/>
          <p:nvPr/>
        </p:nvSpPr>
        <p:spPr>
          <a:xfrm>
            <a:off x="2454029" y="233778"/>
            <a:ext cx="515620" cy="440055"/>
          </a:xfrm>
          <a:prstGeom prst="rect">
            <a:avLst/>
          </a:prstGeom>
          <a:effectLst/>
        </p:spPr>
        <p:txBody>
          <a:bodyPr wrap="none" lIns="86694" tIns="43347" rIns="86694" bIns="43347">
            <a:spAutoFit/>
          </a:bodyPr>
          <a:lstStyle/>
          <a:p>
            <a:pPr algn="r"/>
            <a:r>
              <a:rPr lang="en-US" altLang="zh-CN" sz="2300" dirty="0" smtClean="0">
                <a:solidFill>
                  <a:schemeClr val="bg1"/>
                </a:solidFill>
                <a:latin typeface="+mj-ea"/>
                <a:ea typeface="+mj-ea"/>
                <a:cs typeface="Arial" panose="020B0604020202020204" pitchFamily="34" charset="0"/>
              </a:rPr>
              <a:t>01</a:t>
            </a:r>
            <a:endParaRPr lang="zh-CN" altLang="en-US" sz="2300" dirty="0">
              <a:solidFill>
                <a:schemeClr val="bg1"/>
              </a:solidFill>
              <a:latin typeface="+mj-ea"/>
              <a:ea typeface="+mj-ea"/>
              <a:cs typeface="Arial" panose="020B0604020202020204" pitchFamily="34" charset="0"/>
            </a:endParaRPr>
          </a:p>
        </p:txBody>
      </p:sp>
      <p:sp>
        <p:nvSpPr>
          <p:cNvPr id="75" name="Freeform 5"/>
          <p:cNvSpPr>
            <a:spLocks noEditPoints="1"/>
          </p:cNvSpPr>
          <p:nvPr/>
        </p:nvSpPr>
        <p:spPr bwMode="auto">
          <a:xfrm>
            <a:off x="1557835" y="2141987"/>
            <a:ext cx="493799" cy="49382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086EB9"/>
          </a:solidFill>
          <a:ln w="9525">
            <a:noFill/>
            <a:round/>
          </a:ln>
        </p:spPr>
        <p:txBody>
          <a:bodyPr vert="horz" wrap="square" lIns="121907" tIns="60953" rIns="121907" bIns="60953" numCol="1" anchor="t" anchorCtr="0" compatLnSpc="1"/>
          <a:lstStyle/>
          <a:p>
            <a:endParaRPr lang="en-US" dirty="0"/>
          </a:p>
        </p:txBody>
      </p:sp>
      <p:sp>
        <p:nvSpPr>
          <p:cNvPr id="22" name="Text Placeholder 7"/>
          <p:cNvSpPr txBox="1"/>
          <p:nvPr/>
        </p:nvSpPr>
        <p:spPr>
          <a:xfrm>
            <a:off x="2167439" y="3970900"/>
            <a:ext cx="1571398" cy="338359"/>
          </a:xfrm>
          <a:prstGeom prst="rect">
            <a:avLst/>
          </a:prstGeom>
        </p:spPr>
        <p:txBody>
          <a:bodyPr vert="horz" lIns="0" tIns="98475" rIns="0" bIns="9847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dirty="0" smtClean="0">
                <a:solidFill>
                  <a:schemeClr val="tx1"/>
                </a:solidFill>
                <a:ea typeface="微软雅黑" panose="020B0503020204020204" pitchFamily="34" charset="-122"/>
              </a:rPr>
              <a:t>含义不同</a:t>
            </a:r>
            <a:endParaRPr lang="zh-CN" altLang="en-US" sz="1500" dirty="0">
              <a:solidFill>
                <a:schemeClr val="tx1"/>
              </a:solidFill>
              <a:ea typeface="微软雅黑" panose="020B0503020204020204" pitchFamily="34" charset="-122"/>
            </a:endParaRPr>
          </a:p>
        </p:txBody>
      </p:sp>
      <p:sp>
        <p:nvSpPr>
          <p:cNvPr id="23" name="Freeform 216"/>
          <p:cNvSpPr>
            <a:spLocks noEditPoints="1"/>
          </p:cNvSpPr>
          <p:nvPr/>
        </p:nvSpPr>
        <p:spPr bwMode="auto">
          <a:xfrm>
            <a:off x="1557835" y="5325651"/>
            <a:ext cx="452101" cy="4552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00B0F0"/>
          </a:solidFill>
          <a:ln w="9525">
            <a:noFill/>
            <a:round/>
          </a:ln>
        </p:spPr>
        <p:txBody>
          <a:bodyPr vert="horz" wrap="square" lIns="121907" tIns="60953" rIns="121907" bIns="60953" numCol="1" anchor="t" anchorCtr="0" compatLnSpc="1"/>
          <a:lstStyle/>
          <a:p>
            <a:endParaRPr lang="en-US" dirty="0"/>
          </a:p>
        </p:txBody>
      </p:sp>
      <p:sp>
        <p:nvSpPr>
          <p:cNvPr id="24" name="Freeform 245"/>
          <p:cNvSpPr/>
          <p:nvPr/>
        </p:nvSpPr>
        <p:spPr bwMode="auto">
          <a:xfrm>
            <a:off x="1557835" y="3903162"/>
            <a:ext cx="442125" cy="44215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086EB9"/>
          </a:solidFill>
          <a:ln w="9525">
            <a:noFill/>
            <a:round/>
          </a:ln>
        </p:spPr>
        <p:txBody>
          <a:bodyPr vert="horz" wrap="square" lIns="121907" tIns="60953" rIns="121907" bIns="60953" numCol="1" anchor="t" anchorCtr="0" compatLnSpc="1"/>
          <a:lstStyle/>
          <a:p>
            <a:endParaRPr lang="en-US" dirty="0"/>
          </a:p>
        </p:txBody>
      </p:sp>
      <p:sp>
        <p:nvSpPr>
          <p:cNvPr id="25" name="Text Placeholder 7"/>
          <p:cNvSpPr txBox="1"/>
          <p:nvPr/>
        </p:nvSpPr>
        <p:spPr>
          <a:xfrm>
            <a:off x="2099705" y="5461126"/>
            <a:ext cx="1571398" cy="338359"/>
          </a:xfrm>
          <a:prstGeom prst="rect">
            <a:avLst/>
          </a:prstGeom>
        </p:spPr>
        <p:txBody>
          <a:bodyPr vert="horz" lIns="0" tIns="98475" rIns="0" bIns="98475"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dirty="0" smtClean="0">
                <a:solidFill>
                  <a:schemeClr val="tx1"/>
                </a:solidFill>
                <a:ea typeface="微软雅黑" panose="020B0503020204020204" pitchFamily="34" charset="-122"/>
              </a:rPr>
              <a:t>取数依据不同</a:t>
            </a:r>
            <a:endParaRPr lang="en-US" altLang="zh-CN" sz="1500" dirty="0" smtClean="0">
              <a:solidFill>
                <a:schemeClr val="tx1"/>
              </a:solidFill>
              <a:ea typeface="微软雅黑" panose="020B0503020204020204" pitchFamily="34" charset="-122"/>
            </a:endParaRPr>
          </a:p>
        </p:txBody>
      </p:sp>
      <p:sp>
        <p:nvSpPr>
          <p:cNvPr id="26" name="Text Placeholder 2"/>
          <p:cNvSpPr txBox="1"/>
          <p:nvPr/>
        </p:nvSpPr>
        <p:spPr>
          <a:xfrm>
            <a:off x="7992547" y="2006512"/>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AE002B"/>
                </a:solidFill>
                <a:latin typeface="Arial" panose="020B0604020202020204" pitchFamily="34" charset="0"/>
                <a:ea typeface="微软雅黑" panose="020B0503020204020204" pitchFamily="34" charset="-122"/>
                <a:cs typeface="+mn-ea"/>
                <a:sym typeface="+mn-lt"/>
              </a:rPr>
              <a:t>费用化支出通常与企业的日常经营活动和一次性支出相关，这些支出会在当期的损益表中计入费用，对企业当期的利润产生影响。</a:t>
            </a:r>
            <a:endParaRPr lang="en-GB" altLang="zh-CN" sz="1500" b="1" dirty="0">
              <a:solidFill>
                <a:srgbClr val="AE002B"/>
              </a:solidFill>
              <a:latin typeface="Arial" panose="020B0604020202020204" pitchFamily="34" charset="0"/>
              <a:ea typeface="微软雅黑" panose="020B0503020204020204" pitchFamily="34" charset="-122"/>
              <a:cs typeface="+mn-ea"/>
              <a:sym typeface="+mn-lt"/>
            </a:endParaRPr>
          </a:p>
        </p:txBody>
      </p:sp>
      <p:sp>
        <p:nvSpPr>
          <p:cNvPr id="27" name="Text Placeholder 2"/>
          <p:cNvSpPr txBox="1"/>
          <p:nvPr/>
        </p:nvSpPr>
        <p:spPr>
          <a:xfrm>
            <a:off x="3928518" y="3828858"/>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费用合计，既包含费用化，也包含资本化</a:t>
            </a:r>
            <a:endParaRPr lang="en-GB" altLang="zh-CN" sz="1500" b="1" dirty="0">
              <a:solidFill>
                <a:srgbClr val="FF0000"/>
              </a:solidFill>
              <a:latin typeface="Arial" panose="020B0604020202020204" pitchFamily="34" charset="0"/>
              <a:ea typeface="微软雅黑" panose="020B0503020204020204" pitchFamily="34" charset="-122"/>
              <a:cs typeface="+mn-ea"/>
              <a:sym typeface="+mn-lt"/>
            </a:endParaRPr>
          </a:p>
        </p:txBody>
      </p:sp>
      <p:sp>
        <p:nvSpPr>
          <p:cNvPr id="28" name="Text Placeholder 2"/>
          <p:cNvSpPr txBox="1"/>
          <p:nvPr/>
        </p:nvSpPr>
        <p:spPr>
          <a:xfrm>
            <a:off x="7992547" y="3835425"/>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AE002B"/>
                </a:solidFill>
                <a:latin typeface="Arial" panose="020B0604020202020204" pitchFamily="34" charset="0"/>
                <a:ea typeface="微软雅黑" panose="020B0503020204020204" pitchFamily="34" charset="-122"/>
                <a:cs typeface="+mn-ea"/>
                <a:sym typeface="+mn-lt"/>
              </a:rPr>
              <a:t>研究与开发过程中发生的费用化支出</a:t>
            </a:r>
            <a:endParaRPr lang="zh-CN" altLang="en-US" sz="1500" b="1" dirty="0" smtClean="0">
              <a:solidFill>
                <a:srgbClr val="AE002B"/>
              </a:solidFill>
              <a:latin typeface="Arial" panose="020B0604020202020204" pitchFamily="34" charset="0"/>
              <a:ea typeface="微软雅黑" panose="020B0503020204020204" pitchFamily="34" charset="-122"/>
              <a:cs typeface="+mn-ea"/>
              <a:sym typeface="+mn-lt"/>
            </a:endParaRPr>
          </a:p>
        </p:txBody>
      </p:sp>
      <p:sp>
        <p:nvSpPr>
          <p:cNvPr id="29" name="Text Placeholder 2"/>
          <p:cNvSpPr txBox="1"/>
          <p:nvPr/>
        </p:nvSpPr>
        <p:spPr>
          <a:xfrm>
            <a:off x="3860784" y="4986963"/>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FF0000"/>
                </a:solidFill>
                <a:latin typeface="Arial" panose="020B0604020202020204" pitchFamily="34" charset="0"/>
                <a:ea typeface="微软雅黑" panose="020B0503020204020204" pitchFamily="34" charset="-122"/>
                <a:cs typeface="+mn-ea"/>
                <a:sym typeface="+mn-lt"/>
              </a:rPr>
              <a:t>取自企业会计账中有关研究开发会计科目或向税务部门提供的研发支出辅助账中研究开发费用对应。</a:t>
            </a:r>
            <a:endParaRPr lang="en-GB" altLang="zh-CN" sz="1500" b="1" dirty="0">
              <a:solidFill>
                <a:srgbClr val="FF0000"/>
              </a:solidFill>
              <a:latin typeface="Arial" panose="020B0604020202020204" pitchFamily="34" charset="0"/>
              <a:ea typeface="微软雅黑" panose="020B0503020204020204" pitchFamily="34" charset="-122"/>
              <a:cs typeface="+mn-ea"/>
              <a:sym typeface="+mn-lt"/>
            </a:endParaRPr>
          </a:p>
        </p:txBody>
      </p:sp>
      <p:sp>
        <p:nvSpPr>
          <p:cNvPr id="30" name="Text Placeholder 2"/>
          <p:cNvSpPr txBox="1"/>
          <p:nvPr/>
        </p:nvSpPr>
        <p:spPr>
          <a:xfrm>
            <a:off x="7992547" y="5054701"/>
            <a:ext cx="3183489"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00" b="1" dirty="0" smtClean="0">
                <a:solidFill>
                  <a:srgbClr val="AE002B"/>
                </a:solidFill>
                <a:latin typeface="Arial" panose="020B0604020202020204" pitchFamily="34" charset="0"/>
                <a:ea typeface="微软雅黑" panose="020B0503020204020204" pitchFamily="34" charset="-122"/>
                <a:cs typeface="+mn-ea"/>
                <a:sym typeface="+mn-lt"/>
              </a:rPr>
              <a:t>根据会计“利润表”中“研发费用”项目的本年累计数填报。</a:t>
            </a:r>
            <a:endParaRPr lang="zh-CN" altLang="en-US" sz="1500" b="1" dirty="0" smtClean="0">
              <a:solidFill>
                <a:srgbClr val="AE002B"/>
              </a:solidFill>
              <a:latin typeface="Arial" panose="020B0604020202020204" pitchFamily="34" charset="0"/>
              <a:ea typeface="微软雅黑" panose="020B0503020204020204" pitchFamily="34" charset="-122"/>
              <a:cs typeface="+mn-ea"/>
              <a:sym typeface="+mn-lt"/>
            </a:endParaRPr>
          </a:p>
        </p:txBody>
      </p:sp>
      <p:sp>
        <p:nvSpPr>
          <p:cNvPr id="31" name="圆角矩形 30"/>
          <p:cNvSpPr/>
          <p:nvPr/>
        </p:nvSpPr>
        <p:spPr>
          <a:xfrm>
            <a:off x="3793051" y="1193662"/>
            <a:ext cx="3522158" cy="5419002"/>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2" name="矩形 31"/>
          <p:cNvSpPr/>
          <p:nvPr/>
        </p:nvSpPr>
        <p:spPr>
          <a:xfrm>
            <a:off x="4199453" y="787237"/>
            <a:ext cx="2517233" cy="437751"/>
          </a:xfrm>
          <a:prstGeom prst="rect">
            <a:avLst/>
          </a:prstGeom>
        </p:spPr>
        <p:txBody>
          <a:bodyPr wrap="none" lIns="86694" tIns="43347" rIns="86694" bIns="43347">
            <a:spAutoFit/>
          </a:bodyPr>
          <a:lstStyle/>
          <a:p>
            <a:r>
              <a:rPr lang="zh-CN" altLang="en-US" sz="2300" b="1" dirty="0" smtClean="0">
                <a:solidFill>
                  <a:srgbClr val="FF0000"/>
                </a:solidFill>
                <a:latin typeface="+mn-ea"/>
                <a:ea typeface="+mn-ea"/>
              </a:rPr>
              <a:t>研究开发费用合计</a:t>
            </a:r>
            <a:endParaRPr lang="zh-CN" altLang="en-US" sz="2300" b="1" dirty="0">
              <a:solidFill>
                <a:srgbClr val="FF0000"/>
              </a:solidFill>
              <a:latin typeface="+mn-ea"/>
              <a:ea typeface="+mn-ea"/>
            </a:endParaRPr>
          </a:p>
        </p:txBody>
      </p:sp>
      <p:sp>
        <p:nvSpPr>
          <p:cNvPr id="33" name="矩形 32"/>
          <p:cNvSpPr/>
          <p:nvPr/>
        </p:nvSpPr>
        <p:spPr>
          <a:xfrm>
            <a:off x="8873086" y="787237"/>
            <a:ext cx="1342362" cy="437751"/>
          </a:xfrm>
          <a:prstGeom prst="rect">
            <a:avLst/>
          </a:prstGeom>
        </p:spPr>
        <p:txBody>
          <a:bodyPr wrap="none" lIns="86694" tIns="43347" rIns="86694" bIns="43347">
            <a:spAutoFit/>
          </a:bodyPr>
          <a:lstStyle/>
          <a:p>
            <a:r>
              <a:rPr lang="zh-CN" altLang="en-US" sz="2300" b="1" dirty="0" smtClean="0">
                <a:solidFill>
                  <a:srgbClr val="C00000"/>
                </a:solidFill>
                <a:latin typeface="+mn-ea"/>
                <a:ea typeface="+mn-ea"/>
              </a:rPr>
              <a:t>研发费用</a:t>
            </a:r>
            <a:endParaRPr lang="zh-CN" altLang="en-US" sz="2300" b="1" dirty="0">
              <a:solidFill>
                <a:srgbClr val="C00000"/>
              </a:solidFill>
              <a:latin typeface="+mn-ea"/>
              <a:ea typeface="+mn-ea"/>
            </a:endParaRPr>
          </a:p>
        </p:txBody>
      </p:sp>
      <p:sp>
        <p:nvSpPr>
          <p:cNvPr id="34" name="圆角矩形 33"/>
          <p:cNvSpPr/>
          <p:nvPr/>
        </p:nvSpPr>
        <p:spPr>
          <a:xfrm>
            <a:off x="7721611" y="1193662"/>
            <a:ext cx="3522158" cy="5419002"/>
          </a:xfrm>
          <a:prstGeom prst="roundRect">
            <a:avLst/>
          </a:prstGeom>
          <a:noFill/>
          <a:ln>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19"/>
          <p:cNvSpPr/>
          <p:nvPr/>
        </p:nvSpPr>
        <p:spPr>
          <a:xfrm>
            <a:off x="1017196" y="343029"/>
            <a:ext cx="1147817" cy="379384"/>
          </a:xfrm>
          <a:prstGeom prst="rect">
            <a:avLst/>
          </a:prstGeom>
        </p:spPr>
        <p:txBody>
          <a:bodyPr wrap="none" lIns="86694" tIns="43347" rIns="86694" bIns="43347">
            <a:spAutoFit/>
          </a:bodyPr>
          <a:lstStyle/>
          <a:p>
            <a:r>
              <a:rPr lang="zh-CN" altLang="en-US" sz="1900" b="1" dirty="0" smtClean="0">
                <a:solidFill>
                  <a:srgbClr val="086EB9"/>
                </a:solidFill>
              </a:rPr>
              <a:t>基本概念</a:t>
            </a:r>
            <a:endParaRPr lang="zh-CN" altLang="en-US" sz="1900" b="1" dirty="0">
              <a:solidFill>
                <a:srgbClr val="086EB9"/>
              </a:solidFill>
            </a:endParaRPr>
          </a:p>
        </p:txBody>
      </p:sp>
      <p:sp>
        <p:nvSpPr>
          <p:cNvPr id="71" name="Freeform 11"/>
          <p:cNvSpPr/>
          <p:nvPr/>
        </p:nvSpPr>
        <p:spPr bwMode="auto">
          <a:xfrm>
            <a:off x="242477" y="445495"/>
            <a:ext cx="454467" cy="457219"/>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2" name="Freeform 14"/>
          <p:cNvSpPr/>
          <p:nvPr/>
        </p:nvSpPr>
        <p:spPr bwMode="auto">
          <a:xfrm>
            <a:off x="468669" y="182267"/>
            <a:ext cx="469861" cy="469886"/>
          </a:xfrm>
          <a:custGeom>
            <a:avLst/>
            <a:gdLst>
              <a:gd name="T0" fmla="*/ 77 w 823"/>
              <a:gd name="T1" fmla="*/ 0 h 823"/>
              <a:gd name="T2" fmla="*/ 746 w 823"/>
              <a:gd name="T3" fmla="*/ 0 h 823"/>
              <a:gd name="T4" fmla="*/ 770 w 823"/>
              <a:gd name="T5" fmla="*/ 3 h 823"/>
              <a:gd name="T6" fmla="*/ 791 w 823"/>
              <a:gd name="T7" fmla="*/ 16 h 823"/>
              <a:gd name="T8" fmla="*/ 807 w 823"/>
              <a:gd name="T9" fmla="*/ 31 h 823"/>
              <a:gd name="T10" fmla="*/ 819 w 823"/>
              <a:gd name="T11" fmla="*/ 52 h 823"/>
              <a:gd name="T12" fmla="*/ 823 w 823"/>
              <a:gd name="T13" fmla="*/ 77 h 823"/>
              <a:gd name="T14" fmla="*/ 823 w 823"/>
              <a:gd name="T15" fmla="*/ 746 h 823"/>
              <a:gd name="T16" fmla="*/ 819 w 823"/>
              <a:gd name="T17" fmla="*/ 770 h 823"/>
              <a:gd name="T18" fmla="*/ 807 w 823"/>
              <a:gd name="T19" fmla="*/ 791 h 823"/>
              <a:gd name="T20" fmla="*/ 791 w 823"/>
              <a:gd name="T21" fmla="*/ 807 h 823"/>
              <a:gd name="T22" fmla="*/ 770 w 823"/>
              <a:gd name="T23" fmla="*/ 817 h 823"/>
              <a:gd name="T24" fmla="*/ 746 w 823"/>
              <a:gd name="T25" fmla="*/ 823 h 823"/>
              <a:gd name="T26" fmla="*/ 77 w 823"/>
              <a:gd name="T27" fmla="*/ 823 h 823"/>
              <a:gd name="T28" fmla="*/ 53 w 823"/>
              <a:gd name="T29" fmla="*/ 817 h 823"/>
              <a:gd name="T30" fmla="*/ 32 w 823"/>
              <a:gd name="T31" fmla="*/ 807 h 823"/>
              <a:gd name="T32" fmla="*/ 16 w 823"/>
              <a:gd name="T33" fmla="*/ 791 h 823"/>
              <a:gd name="T34" fmla="*/ 4 w 823"/>
              <a:gd name="T35" fmla="*/ 770 h 823"/>
              <a:gd name="T36" fmla="*/ 0 w 823"/>
              <a:gd name="T37" fmla="*/ 746 h 823"/>
              <a:gd name="T38" fmla="*/ 0 w 823"/>
              <a:gd name="T39" fmla="*/ 77 h 823"/>
              <a:gd name="T40" fmla="*/ 4 w 823"/>
              <a:gd name="T41" fmla="*/ 52 h 823"/>
              <a:gd name="T42" fmla="*/ 16 w 823"/>
              <a:gd name="T43" fmla="*/ 31 h 823"/>
              <a:gd name="T44" fmla="*/ 32 w 823"/>
              <a:gd name="T45" fmla="*/ 16 h 823"/>
              <a:gd name="T46" fmla="*/ 53 w 823"/>
              <a:gd name="T47" fmla="*/ 3 h 823"/>
              <a:gd name="T48" fmla="*/ 77 w 823"/>
              <a:gd name="T4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3" h="823">
                <a:moveTo>
                  <a:pt x="77" y="0"/>
                </a:moveTo>
                <a:lnTo>
                  <a:pt x="746" y="0"/>
                </a:lnTo>
                <a:lnTo>
                  <a:pt x="770" y="3"/>
                </a:lnTo>
                <a:lnTo>
                  <a:pt x="791" y="16"/>
                </a:lnTo>
                <a:lnTo>
                  <a:pt x="807" y="31"/>
                </a:lnTo>
                <a:lnTo>
                  <a:pt x="819" y="52"/>
                </a:lnTo>
                <a:lnTo>
                  <a:pt x="823" y="77"/>
                </a:lnTo>
                <a:lnTo>
                  <a:pt x="823" y="746"/>
                </a:lnTo>
                <a:lnTo>
                  <a:pt x="819" y="770"/>
                </a:lnTo>
                <a:lnTo>
                  <a:pt x="807" y="791"/>
                </a:lnTo>
                <a:lnTo>
                  <a:pt x="791" y="807"/>
                </a:lnTo>
                <a:lnTo>
                  <a:pt x="770" y="817"/>
                </a:lnTo>
                <a:lnTo>
                  <a:pt x="746" y="823"/>
                </a:lnTo>
                <a:lnTo>
                  <a:pt x="77" y="823"/>
                </a:lnTo>
                <a:lnTo>
                  <a:pt x="53" y="817"/>
                </a:lnTo>
                <a:lnTo>
                  <a:pt x="32" y="807"/>
                </a:lnTo>
                <a:lnTo>
                  <a:pt x="16" y="791"/>
                </a:lnTo>
                <a:lnTo>
                  <a:pt x="4" y="770"/>
                </a:lnTo>
                <a:lnTo>
                  <a:pt x="0" y="746"/>
                </a:lnTo>
                <a:lnTo>
                  <a:pt x="0" y="77"/>
                </a:lnTo>
                <a:lnTo>
                  <a:pt x="4" y="52"/>
                </a:lnTo>
                <a:lnTo>
                  <a:pt x="16" y="31"/>
                </a:lnTo>
                <a:lnTo>
                  <a:pt x="32" y="16"/>
                </a:lnTo>
                <a:lnTo>
                  <a:pt x="53" y="3"/>
                </a:lnTo>
                <a:lnTo>
                  <a:pt x="77" y="0"/>
                </a:lnTo>
                <a:close/>
              </a:path>
            </a:pathLst>
          </a:custGeom>
          <a:gradFill flip="none" rotWithShape="1">
            <a:gsLst>
              <a:gs pos="3000">
                <a:schemeClr val="bg1">
                  <a:lumMod val="75000"/>
                </a:schemeClr>
              </a:gs>
              <a:gs pos="59000">
                <a:srgbClr val="FBFBFB"/>
              </a:gs>
            </a:gsLst>
            <a:lin ang="2700000" scaled="1"/>
            <a:tileRect/>
          </a:gradFill>
          <a:ln w="5715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ctr" anchorCtr="1" compatLnSpc="1"/>
          <a:lstStyle/>
          <a:p>
            <a:endParaRPr lang="zh-CN" altLang="en-US" sz="8300" dirty="0">
              <a:solidFill>
                <a:srgbClr val="AE002B"/>
              </a:solidFill>
              <a:latin typeface="Impact" panose="020B0806030902050204" pitchFamily="34" charset="0"/>
            </a:endParaRPr>
          </a:p>
        </p:txBody>
      </p:sp>
      <p:sp>
        <p:nvSpPr>
          <p:cNvPr id="69" name="Up Arrow 64"/>
          <p:cNvSpPr/>
          <p:nvPr/>
        </p:nvSpPr>
        <p:spPr>
          <a:xfrm>
            <a:off x="948231" y="1355125"/>
            <a:ext cx="493980" cy="5502875"/>
          </a:xfrm>
          <a:prstGeom prst="upArrow">
            <a:avLst>
              <a:gd name="adj1" fmla="val 50000"/>
              <a:gd name="adj2" fmla="val 67147"/>
            </a:avLst>
          </a:prstGeom>
          <a:solidFill>
            <a:srgbClr val="086EB9"/>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dirty="0"/>
          </a:p>
        </p:txBody>
      </p:sp>
      <p:sp>
        <p:nvSpPr>
          <p:cNvPr id="70" name="Freeform 11"/>
          <p:cNvSpPr/>
          <p:nvPr/>
        </p:nvSpPr>
        <p:spPr bwMode="auto">
          <a:xfrm>
            <a:off x="2254582" y="386637"/>
            <a:ext cx="535215" cy="538457"/>
          </a:xfrm>
          <a:custGeom>
            <a:avLst/>
            <a:gdLst>
              <a:gd name="T0" fmla="*/ 65 w 500"/>
              <a:gd name="T1" fmla="*/ 0 h 503"/>
              <a:gd name="T2" fmla="*/ 436 w 500"/>
              <a:gd name="T3" fmla="*/ 0 h 503"/>
              <a:gd name="T4" fmla="*/ 460 w 500"/>
              <a:gd name="T5" fmla="*/ 5 h 503"/>
              <a:gd name="T6" fmla="*/ 481 w 500"/>
              <a:gd name="T7" fmla="*/ 19 h 503"/>
              <a:gd name="T8" fmla="*/ 495 w 500"/>
              <a:gd name="T9" fmla="*/ 40 h 503"/>
              <a:gd name="T10" fmla="*/ 500 w 500"/>
              <a:gd name="T11" fmla="*/ 67 h 503"/>
              <a:gd name="T12" fmla="*/ 500 w 500"/>
              <a:gd name="T13" fmla="*/ 436 h 503"/>
              <a:gd name="T14" fmla="*/ 495 w 500"/>
              <a:gd name="T15" fmla="*/ 462 h 503"/>
              <a:gd name="T16" fmla="*/ 481 w 500"/>
              <a:gd name="T17" fmla="*/ 483 h 503"/>
              <a:gd name="T18" fmla="*/ 460 w 500"/>
              <a:gd name="T19" fmla="*/ 497 h 503"/>
              <a:gd name="T20" fmla="*/ 436 w 500"/>
              <a:gd name="T21" fmla="*/ 503 h 503"/>
              <a:gd name="T22" fmla="*/ 65 w 500"/>
              <a:gd name="T23" fmla="*/ 503 h 503"/>
              <a:gd name="T24" fmla="*/ 40 w 500"/>
              <a:gd name="T25" fmla="*/ 497 h 503"/>
              <a:gd name="T26" fmla="*/ 19 w 500"/>
              <a:gd name="T27" fmla="*/ 483 h 503"/>
              <a:gd name="T28" fmla="*/ 5 w 500"/>
              <a:gd name="T29" fmla="*/ 462 h 503"/>
              <a:gd name="T30" fmla="*/ 0 w 500"/>
              <a:gd name="T31" fmla="*/ 436 h 503"/>
              <a:gd name="T32" fmla="*/ 0 w 500"/>
              <a:gd name="T33" fmla="*/ 67 h 503"/>
              <a:gd name="T34" fmla="*/ 5 w 500"/>
              <a:gd name="T35" fmla="*/ 40 h 503"/>
              <a:gd name="T36" fmla="*/ 19 w 500"/>
              <a:gd name="T37" fmla="*/ 19 h 503"/>
              <a:gd name="T38" fmla="*/ 40 w 500"/>
              <a:gd name="T39" fmla="*/ 5 h 503"/>
              <a:gd name="T40" fmla="*/ 65 w 500"/>
              <a:gd name="T41"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0" h="503">
                <a:moveTo>
                  <a:pt x="65" y="0"/>
                </a:moveTo>
                <a:lnTo>
                  <a:pt x="436" y="0"/>
                </a:lnTo>
                <a:lnTo>
                  <a:pt x="460" y="5"/>
                </a:lnTo>
                <a:lnTo>
                  <a:pt x="481" y="19"/>
                </a:lnTo>
                <a:lnTo>
                  <a:pt x="495" y="40"/>
                </a:lnTo>
                <a:lnTo>
                  <a:pt x="500" y="67"/>
                </a:lnTo>
                <a:lnTo>
                  <a:pt x="500" y="436"/>
                </a:lnTo>
                <a:lnTo>
                  <a:pt x="495" y="462"/>
                </a:lnTo>
                <a:lnTo>
                  <a:pt x="481" y="483"/>
                </a:lnTo>
                <a:lnTo>
                  <a:pt x="460" y="497"/>
                </a:lnTo>
                <a:lnTo>
                  <a:pt x="436" y="503"/>
                </a:lnTo>
                <a:lnTo>
                  <a:pt x="65" y="503"/>
                </a:lnTo>
                <a:lnTo>
                  <a:pt x="40" y="497"/>
                </a:lnTo>
                <a:lnTo>
                  <a:pt x="19" y="483"/>
                </a:lnTo>
                <a:lnTo>
                  <a:pt x="5" y="462"/>
                </a:lnTo>
                <a:lnTo>
                  <a:pt x="0" y="436"/>
                </a:lnTo>
                <a:lnTo>
                  <a:pt x="0" y="67"/>
                </a:lnTo>
                <a:lnTo>
                  <a:pt x="5" y="40"/>
                </a:lnTo>
                <a:lnTo>
                  <a:pt x="19" y="19"/>
                </a:lnTo>
                <a:lnTo>
                  <a:pt x="40" y="5"/>
                </a:lnTo>
                <a:lnTo>
                  <a:pt x="65" y="0"/>
                </a:lnTo>
                <a:close/>
              </a:path>
            </a:pathLst>
          </a:custGeom>
          <a:solidFill>
            <a:srgbClr val="086EB9"/>
          </a:solidFill>
          <a:ln w="0">
            <a:noFill/>
            <a:prstDash val="solid"/>
            <a:round/>
          </a:ln>
          <a:effectLst>
            <a:outerShdw blurRad="177800" dist="203200" dir="2700000" algn="tl" rotWithShape="0">
              <a:prstClr val="black">
                <a:alpha val="40000"/>
              </a:prstClr>
            </a:outerShdw>
          </a:effectLst>
        </p:spPr>
        <p:txBody>
          <a:bodyPr vert="horz" wrap="square" lIns="121907" tIns="60953" rIns="121907" bIns="60953" numCol="1" anchor="t" anchorCtr="0" compatLnSpc="1"/>
          <a:lstStyle/>
          <a:p>
            <a:endParaRPr lang="zh-CN" altLang="en-US"/>
          </a:p>
        </p:txBody>
      </p:sp>
      <p:sp>
        <p:nvSpPr>
          <p:cNvPr id="73" name="TextBox 72"/>
          <p:cNvSpPr txBox="1">
            <a:spLocks noChangeArrowheads="1"/>
          </p:cNvSpPr>
          <p:nvPr/>
        </p:nvSpPr>
        <p:spPr bwMode="auto">
          <a:xfrm>
            <a:off x="2844778" y="448549"/>
            <a:ext cx="2069773" cy="415486"/>
          </a:xfrm>
          <a:prstGeom prst="rect">
            <a:avLst/>
          </a:prstGeom>
          <a:noFill/>
        </p:spPr>
        <p:txBody>
          <a:bodyPr wrap="none" lIns="91428" tIns="45714" rIns="91428" bIns="45714" rtlCol="0">
            <a:spAutoFit/>
          </a:bodyPr>
          <a:lstStyle>
            <a:defPPr>
              <a:defRPr lang="zh-CN"/>
            </a:defPPr>
            <a:lvl1pPr>
              <a:defRPr sz="2100" b="1">
                <a:gradFill flip="none" rotWithShape="1">
                  <a:gsLst>
                    <a:gs pos="13000">
                      <a:schemeClr val="bg1">
                        <a:lumMod val="50000"/>
                      </a:schemeClr>
                    </a:gs>
                    <a:gs pos="57000">
                      <a:schemeClr val="tx1">
                        <a:lumMod val="85000"/>
                        <a:lumOff val="15000"/>
                      </a:schemeClr>
                    </a:gs>
                    <a:gs pos="87000">
                      <a:schemeClr val="bg1">
                        <a:lumMod val="50000"/>
                      </a:schemeClr>
                    </a:gs>
                    <a:gs pos="73000">
                      <a:schemeClr val="bg1"/>
                    </a:gs>
                    <a:gs pos="30000">
                      <a:schemeClr val="bg1">
                        <a:lumMod val="85000"/>
                      </a:schemeClr>
                    </a:gs>
                  </a:gsLst>
                  <a:lin ang="8100000" scaled="1"/>
                  <a:tileRect/>
                </a:gradFill>
                <a:latin typeface="微软雅黑" panose="020B0503020204020204" pitchFamily="34" charset="-122"/>
                <a:ea typeface="微软雅黑" panose="020B0503020204020204" pitchFamily="34" charset="-122"/>
              </a:defRPr>
            </a:lvl1pPr>
          </a:lstStyle>
          <a:p>
            <a:r>
              <a:rPr lang="zh-CN" altLang="en-US" dirty="0" smtClean="0">
                <a:solidFill>
                  <a:srgbClr val="FF0000"/>
                </a:solidFill>
              </a:rPr>
              <a:t>资本化</a:t>
            </a:r>
            <a:r>
              <a:rPr lang="zh-CN" altLang="en-US" dirty="0" smtClean="0">
                <a:solidFill>
                  <a:srgbClr val="086EB9"/>
                </a:solidFill>
              </a:rPr>
              <a:t>与</a:t>
            </a:r>
            <a:r>
              <a:rPr lang="zh-CN" altLang="en-US" dirty="0" smtClean="0">
                <a:solidFill>
                  <a:schemeClr val="accent2">
                    <a:lumMod val="75000"/>
                  </a:schemeClr>
                </a:solidFill>
              </a:rPr>
              <a:t>费用化</a:t>
            </a:r>
            <a:endParaRPr lang="zh-CN" dirty="0">
              <a:solidFill>
                <a:srgbClr val="086EB9"/>
              </a:solidFill>
            </a:endParaRPr>
          </a:p>
        </p:txBody>
      </p:sp>
      <p:sp>
        <p:nvSpPr>
          <p:cNvPr id="74" name="矩形 73"/>
          <p:cNvSpPr/>
          <p:nvPr/>
        </p:nvSpPr>
        <p:spPr>
          <a:xfrm>
            <a:off x="2250831" y="436991"/>
            <a:ext cx="515620" cy="440055"/>
          </a:xfrm>
          <a:prstGeom prst="rect">
            <a:avLst/>
          </a:prstGeom>
          <a:effectLst/>
        </p:spPr>
        <p:txBody>
          <a:bodyPr wrap="none" lIns="86694" tIns="43347" rIns="86694" bIns="43347">
            <a:spAutoFit/>
          </a:bodyPr>
          <a:lstStyle/>
          <a:p>
            <a:pPr algn="r"/>
            <a:r>
              <a:rPr lang="en-US" altLang="zh-CN" sz="2300" dirty="0" smtClean="0">
                <a:solidFill>
                  <a:schemeClr val="bg1"/>
                </a:solidFill>
                <a:latin typeface="+mj-ea"/>
                <a:ea typeface="+mj-ea"/>
                <a:cs typeface="Arial" panose="020B0604020202020204" pitchFamily="34" charset="0"/>
              </a:rPr>
              <a:t>02</a:t>
            </a:r>
            <a:endParaRPr lang="zh-CN" altLang="en-US" sz="2300" dirty="0">
              <a:solidFill>
                <a:schemeClr val="bg1"/>
              </a:solidFill>
              <a:latin typeface="+mj-ea"/>
              <a:ea typeface="+mj-ea"/>
              <a:cs typeface="Arial" panose="020B0604020202020204" pitchFamily="34" charset="0"/>
            </a:endParaRPr>
          </a:p>
        </p:txBody>
      </p:sp>
      <p:sp>
        <p:nvSpPr>
          <p:cNvPr id="78" name="Text Placeholder 2"/>
          <p:cNvSpPr txBox="1"/>
          <p:nvPr/>
        </p:nvSpPr>
        <p:spPr>
          <a:xfrm>
            <a:off x="2167439" y="1532350"/>
            <a:ext cx="9204175" cy="54846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我国财政部在</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2018</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年颁布的新</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企业会计准则第</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6</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号</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无形资产</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（以下简称</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新准则</a:t>
            </a:r>
            <a:r>
              <a:rPr lang="en-US" altLang="zh-CN" sz="1900" dirty="0" smtClean="0">
                <a:solidFill>
                  <a:schemeClr val="tx1"/>
                </a:solidFill>
                <a:latin typeface="Arial" panose="020B0604020202020204" pitchFamily="34" charset="0"/>
                <a:ea typeface="微软雅黑" panose="020B0503020204020204" pitchFamily="34" charset="-122"/>
                <a:cs typeface="+mn-ea"/>
                <a:sym typeface="+mn-lt"/>
              </a:rPr>
              <a:t>"</a:t>
            </a:r>
            <a:r>
              <a:rPr lang="zh-CN" altLang="en-US" sz="1900" dirty="0" smtClean="0">
                <a:solidFill>
                  <a:schemeClr val="tx1"/>
                </a:solidFill>
                <a:latin typeface="Arial" panose="020B0604020202020204" pitchFamily="34" charset="0"/>
                <a:ea typeface="微软雅黑" panose="020B0503020204020204" pitchFamily="34" charset="-122"/>
                <a:cs typeface="+mn-ea"/>
                <a:sym typeface="+mn-lt"/>
              </a:rPr>
              <a:t>）中对企业研发费用的入账方式重新做了规定：首先是将企业研究与开发的过程划分为研究阶段与开发阶段；规定研究阶段的支出全部费用化，计入当期损益（管理费用）；开发阶段的支出符合资本化条件的，才能确认为无形资产。</a:t>
            </a:r>
            <a:endParaRPr lang="zh-CN" altLang="en-US" sz="1900" dirty="0" smtClean="0">
              <a:solidFill>
                <a:schemeClr val="tx1"/>
              </a:solidFill>
              <a:latin typeface="Arial" panose="020B0604020202020204" pitchFamily="34" charset="0"/>
              <a:ea typeface="微软雅黑" panose="020B0503020204020204" pitchFamily="34" charset="-122"/>
              <a:cs typeface="+mn-ea"/>
              <a:sym typeface="+mn-lt"/>
            </a:endParaRPr>
          </a:p>
        </p:txBody>
      </p:sp>
      <p:sp>
        <p:nvSpPr>
          <p:cNvPr id="11" name="Rectangle 6"/>
          <p:cNvSpPr>
            <a:spLocks noChangeArrowheads="1"/>
          </p:cNvSpPr>
          <p:nvPr/>
        </p:nvSpPr>
        <p:spPr bwMode="auto">
          <a:xfrm>
            <a:off x="2302907" y="3835425"/>
            <a:ext cx="3589892" cy="1422488"/>
          </a:xfrm>
          <a:prstGeom prst="rect">
            <a:avLst/>
          </a:prstGeom>
          <a:noFill/>
          <a:ln w="9525">
            <a:solidFill>
              <a:schemeClr val="tx1"/>
            </a:solidFill>
            <a:miter lim="800000"/>
          </a:ln>
        </p:spPr>
        <p:txBody>
          <a:bodyPr wrap="none" lIns="86694" tIns="43347" rIns="86694" bIns="4334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300" dirty="0" smtClean="0">
                <a:latin typeface="+mn-ea"/>
                <a:ea typeface="+mn-ea"/>
              </a:rPr>
              <a:t>成本</a:t>
            </a:r>
            <a:r>
              <a:rPr lang="zh-CN" altLang="en-US" sz="2300" dirty="0">
                <a:latin typeface="+mn-ea"/>
                <a:ea typeface="+mn-ea"/>
              </a:rPr>
              <a:t>类研发支出（</a:t>
            </a:r>
            <a:r>
              <a:rPr lang="en-US" altLang="zh-CN" sz="2300" dirty="0">
                <a:latin typeface="+mn-ea"/>
                <a:ea typeface="+mn-ea"/>
              </a:rPr>
              <a:t>5301</a:t>
            </a:r>
            <a:r>
              <a:rPr lang="zh-CN" altLang="en-US" sz="2300" dirty="0">
                <a:latin typeface="+mn-ea"/>
                <a:ea typeface="+mn-ea"/>
              </a:rPr>
              <a:t>）</a:t>
            </a:r>
            <a:endParaRPr lang="zh-CN" altLang="en-US" sz="2300" dirty="0">
              <a:latin typeface="+mn-ea"/>
              <a:ea typeface="+mn-ea"/>
            </a:endParaRPr>
          </a:p>
          <a:p>
            <a:pPr algn="l"/>
            <a:r>
              <a:rPr lang="zh-CN" altLang="en-US" sz="2300" dirty="0">
                <a:latin typeface="+mn-ea"/>
                <a:ea typeface="+mn-ea"/>
              </a:rPr>
              <a:t>核算企业进行研究与开发</a:t>
            </a:r>
            <a:endParaRPr lang="zh-CN" altLang="en-US" sz="2300" dirty="0">
              <a:latin typeface="+mn-ea"/>
              <a:ea typeface="+mn-ea"/>
            </a:endParaRPr>
          </a:p>
          <a:p>
            <a:pPr algn="l"/>
            <a:r>
              <a:rPr lang="zh-CN" altLang="en-US" sz="2300" dirty="0">
                <a:latin typeface="+mn-ea"/>
                <a:ea typeface="+mn-ea"/>
              </a:rPr>
              <a:t>无形资产过程中发生的</a:t>
            </a:r>
            <a:endParaRPr lang="zh-CN" altLang="en-US" sz="2300" dirty="0">
              <a:latin typeface="+mn-ea"/>
              <a:ea typeface="+mn-ea"/>
            </a:endParaRPr>
          </a:p>
          <a:p>
            <a:pPr algn="l"/>
            <a:r>
              <a:rPr lang="zh-CN" altLang="en-US" sz="2300" dirty="0">
                <a:latin typeface="+mn-ea"/>
                <a:ea typeface="+mn-ea"/>
              </a:rPr>
              <a:t>各项支出。</a:t>
            </a:r>
            <a:r>
              <a:rPr lang="zh-CN" altLang="en-US" sz="2300" dirty="0">
                <a:solidFill>
                  <a:srgbClr val="FFFF66"/>
                </a:solidFill>
                <a:latin typeface="+mn-ea"/>
                <a:ea typeface="+mn-ea"/>
              </a:rPr>
              <a:t> </a:t>
            </a:r>
            <a:r>
              <a:rPr lang="zh-CN" altLang="en-US" sz="2300" dirty="0">
                <a:solidFill>
                  <a:srgbClr val="FFFF66"/>
                </a:solidFill>
                <a:latin typeface="楷体" panose="02010609060101010101" pitchFamily="49" charset="-122"/>
                <a:ea typeface="楷体" panose="02010609060101010101" pitchFamily="49" charset="-122"/>
              </a:rPr>
              <a:t>　</a:t>
            </a:r>
            <a:endParaRPr lang="zh-CN" altLang="en-US" sz="2300" dirty="0">
              <a:solidFill>
                <a:srgbClr val="FFFF66"/>
              </a:solidFill>
              <a:latin typeface="楷体" panose="02010609060101010101" pitchFamily="49" charset="-122"/>
              <a:ea typeface="楷体" panose="02010609060101010101" pitchFamily="49" charset="-122"/>
            </a:endParaRPr>
          </a:p>
        </p:txBody>
      </p:sp>
      <p:sp>
        <p:nvSpPr>
          <p:cNvPr id="12" name="Rectangle 9"/>
          <p:cNvSpPr>
            <a:spLocks noChangeArrowheads="1"/>
          </p:cNvSpPr>
          <p:nvPr/>
        </p:nvSpPr>
        <p:spPr bwMode="auto">
          <a:xfrm>
            <a:off x="6278400" y="3358049"/>
            <a:ext cx="3339758" cy="915807"/>
          </a:xfrm>
          <a:prstGeom prst="rect">
            <a:avLst/>
          </a:prstGeom>
          <a:noFill/>
          <a:ln w="9525">
            <a:solidFill>
              <a:schemeClr val="tx1"/>
            </a:solidFill>
            <a:miter lim="800000"/>
          </a:ln>
        </p:spPr>
        <p:txBody>
          <a:bodyPr wrap="none" lIns="86694" tIns="43347" rIns="86694" bIns="4334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300" dirty="0">
                <a:latin typeface="+mn-ea"/>
                <a:ea typeface="+mn-ea"/>
              </a:rPr>
              <a:t>研究阶段（费用化支出）</a:t>
            </a:r>
            <a:endParaRPr lang="zh-CN" altLang="en-US" sz="2300" dirty="0">
              <a:latin typeface="+mn-ea"/>
              <a:ea typeface="+mn-ea"/>
            </a:endParaRPr>
          </a:p>
          <a:p>
            <a:pPr algn="ctr"/>
            <a:r>
              <a:rPr lang="zh-CN" altLang="en-US" sz="2300" dirty="0">
                <a:latin typeface="+mn-ea"/>
                <a:ea typeface="+mn-ea"/>
              </a:rPr>
              <a:t>研发费用（</a:t>
            </a:r>
            <a:r>
              <a:rPr lang="en-US" altLang="zh-CN" sz="2300" dirty="0">
                <a:latin typeface="+mn-ea"/>
                <a:ea typeface="+mn-ea"/>
              </a:rPr>
              <a:t>6602</a:t>
            </a:r>
            <a:r>
              <a:rPr lang="zh-CN" altLang="en-US" sz="2300" dirty="0">
                <a:latin typeface="+mn-ea"/>
                <a:ea typeface="+mn-ea"/>
              </a:rPr>
              <a:t>）</a:t>
            </a:r>
            <a:endParaRPr lang="zh-CN" altLang="en-US" sz="2300" dirty="0">
              <a:latin typeface="+mn-ea"/>
              <a:ea typeface="+mn-ea"/>
            </a:endParaRPr>
          </a:p>
        </p:txBody>
      </p:sp>
      <p:sp>
        <p:nvSpPr>
          <p:cNvPr id="13" name="Rectangle 10"/>
          <p:cNvSpPr>
            <a:spLocks noChangeArrowheads="1"/>
          </p:cNvSpPr>
          <p:nvPr/>
        </p:nvSpPr>
        <p:spPr bwMode="auto">
          <a:xfrm>
            <a:off x="6299202" y="4851489"/>
            <a:ext cx="3610693" cy="844174"/>
          </a:xfrm>
          <a:prstGeom prst="rect">
            <a:avLst/>
          </a:prstGeom>
          <a:noFill/>
          <a:ln w="9525">
            <a:solidFill>
              <a:schemeClr val="tx1"/>
            </a:solidFill>
            <a:miter lim="800000"/>
          </a:ln>
        </p:spPr>
        <p:txBody>
          <a:bodyPr wrap="none" lIns="86694" tIns="43347" rIns="86694" bIns="4334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300" dirty="0">
                <a:latin typeface="+mn-ea"/>
                <a:ea typeface="+mn-ea"/>
              </a:rPr>
              <a:t>开发阶段（资本化支出）</a:t>
            </a:r>
            <a:endParaRPr lang="zh-CN" altLang="en-US" sz="2300" dirty="0">
              <a:latin typeface="+mn-ea"/>
              <a:ea typeface="+mn-ea"/>
            </a:endParaRPr>
          </a:p>
          <a:p>
            <a:pPr algn="ctr"/>
            <a:r>
              <a:rPr lang="zh-CN" altLang="en-US" sz="2300" dirty="0">
                <a:latin typeface="+mn-ea"/>
                <a:ea typeface="+mn-ea"/>
              </a:rPr>
              <a:t>无形资产（</a:t>
            </a:r>
            <a:r>
              <a:rPr lang="en-US" altLang="zh-CN" sz="2300" dirty="0">
                <a:latin typeface="+mn-ea"/>
                <a:ea typeface="+mn-ea"/>
              </a:rPr>
              <a:t>1701</a:t>
            </a:r>
            <a:r>
              <a:rPr lang="zh-CN" altLang="en-US" sz="2300" dirty="0">
                <a:latin typeface="+mn-ea"/>
                <a:ea typeface="+mn-ea"/>
              </a:rPr>
              <a:t>）</a:t>
            </a:r>
            <a:endParaRPr lang="zh-CN" altLang="en-US" sz="2300" dirty="0">
              <a:latin typeface="+mn-ea"/>
              <a:ea typeface="+mn-ea"/>
            </a:endParaRPr>
          </a:p>
        </p:txBody>
      </p:sp>
      <p:sp>
        <p:nvSpPr>
          <p:cNvPr id="14" name="左大括号 13"/>
          <p:cNvSpPr/>
          <p:nvPr/>
        </p:nvSpPr>
        <p:spPr>
          <a:xfrm>
            <a:off x="6010466" y="3845580"/>
            <a:ext cx="221002" cy="1412333"/>
          </a:xfrm>
          <a:prstGeom prst="leftBrace">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86694" tIns="43347" rIns="86694" bIns="43347" rtlCol="0" anchor="ctr"/>
          <a:lstStyle/>
          <a:p>
            <a:pPr algn="ctr"/>
            <a:endParaRPr lang="zh-CN" altLang="en-US"/>
          </a:p>
        </p:txBody>
      </p:sp>
      <p:sp>
        <p:nvSpPr>
          <p:cNvPr id="16" name="矩形 15"/>
          <p:cNvSpPr/>
          <p:nvPr/>
        </p:nvSpPr>
        <p:spPr>
          <a:xfrm>
            <a:off x="6096000" y="5732076"/>
            <a:ext cx="6096000" cy="918537"/>
          </a:xfrm>
          <a:prstGeom prst="rect">
            <a:avLst/>
          </a:prstGeom>
        </p:spPr>
        <p:txBody>
          <a:bodyPr lIns="86694" tIns="43347" rIns="86694" bIns="43347">
            <a:spAutoFit/>
          </a:bodyPr>
          <a:lstStyle/>
          <a:p>
            <a:r>
              <a:rPr lang="zh-CN" altLang="en-US" b="1" dirty="0" smtClean="0">
                <a:solidFill>
                  <a:srgbClr val="FF0000"/>
                </a:solidFill>
                <a:latin typeface="+mn-ea"/>
                <a:cs typeface="Arial" panose="020B0604020202020204" pitchFamily="34" charset="0"/>
              </a:rPr>
              <a:t>资本化支出以固定资产或无形资产的形式登记在账簿上，并在后续会计期间内按照摊销或折旧的方式逐渐转化为费用。</a:t>
            </a:r>
            <a:endParaRPr lang="zh-CN" altLang="en-US" dirty="0"/>
          </a:p>
        </p:txBody>
      </p:sp>
      <p:sp>
        <p:nvSpPr>
          <p:cNvPr id="17" name="矩形 16"/>
          <p:cNvSpPr/>
          <p:nvPr/>
        </p:nvSpPr>
        <p:spPr>
          <a:xfrm>
            <a:off x="6286946" y="4306374"/>
            <a:ext cx="6176724" cy="364540"/>
          </a:xfrm>
          <a:prstGeom prst="rect">
            <a:avLst/>
          </a:prstGeom>
        </p:spPr>
        <p:txBody>
          <a:bodyPr wrap="none" lIns="86694" tIns="43347" rIns="86694" bIns="43347">
            <a:spAutoFit/>
          </a:bodyPr>
          <a:lstStyle/>
          <a:p>
            <a:r>
              <a:rPr lang="zh-CN" altLang="en-US" b="1" dirty="0" smtClean="0">
                <a:solidFill>
                  <a:schemeClr val="accent2">
                    <a:lumMod val="75000"/>
                  </a:schemeClr>
                </a:solidFill>
                <a:latin typeface="+mn-ea"/>
                <a:cs typeface="Arial" panose="020B0604020202020204" pitchFamily="34" charset="0"/>
              </a:rPr>
              <a:t>费用化支出在发生时结转计入损益表，降低当期的净收益。</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a:t>
              </a:r>
              <a:r>
                <a:rPr lang="zh-CN" altLang="en-US" sz="2800" b="1" dirty="0" smtClean="0">
                  <a:solidFill>
                    <a:srgbClr val="FFFF00"/>
                  </a:solidFill>
                  <a:latin typeface="Arial" panose="020B0604020202020204" pitchFamily="34" charset="0"/>
                  <a:ea typeface="微软雅黑" panose="020B0503020204020204" pitchFamily="34" charset="-122"/>
                </a:rPr>
                <a:t>人员</a:t>
              </a:r>
              <a:r>
                <a:rPr lang="zh-CN" altLang="en-US" sz="2800" b="1" dirty="0">
                  <a:solidFill>
                    <a:srgbClr val="FFFF00"/>
                  </a:solidFill>
                  <a:latin typeface="Arial" panose="020B0604020202020204" pitchFamily="34" charset="0"/>
                  <a:ea typeface="微软雅黑" panose="020B0503020204020204" pitchFamily="34" charset="-122"/>
                </a:rPr>
                <a:t>人工费用</a:t>
              </a:r>
              <a:endParaRPr lang="zh-CN" altLang="en-US" sz="2800" b="1" dirty="0">
                <a:solidFill>
                  <a:srgbClr val="FFFF00"/>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9" name="直接连接符 8"/>
          <p:cNvCxnSpPr/>
          <p:nvPr/>
        </p:nvCxnSpPr>
        <p:spPr bwMode="auto">
          <a:xfrm>
            <a:off x="830124" y="1338241"/>
            <a:ext cx="252028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5437505" y="935355"/>
            <a:ext cx="6659245" cy="5877560"/>
          </a:xfrm>
          <a:prstGeom prst="rect">
            <a:avLst/>
          </a:prstGeom>
          <a:noFill/>
        </p:spPr>
        <p:txBody>
          <a:bodyPr wrap="square" rtlCol="0">
            <a:spAutoFit/>
          </a:bodyPr>
          <a:lstStyle/>
          <a:p>
            <a:pPr marL="0" marR="0" indent="0" algn="just" defTabSz="685800" rtl="0" eaLnBrk="0" hangingPunct="0">
              <a:lnSpc>
                <a:spcPct val="100000"/>
              </a:lnSpc>
              <a:spcBef>
                <a:spcPct val="0"/>
              </a:spcBef>
              <a:spcAft>
                <a:spcPct val="0"/>
              </a:spcAft>
              <a:buClr>
                <a:schemeClr val="accent1"/>
              </a:buClr>
              <a:buSzPct val="50000"/>
              <a:buFont typeface="Wingdings" panose="05000000000000000000" pitchFamily="2" charset="2"/>
              <a:buNone/>
            </a:pPr>
            <a:r>
              <a:rPr lang="en-US" altLang="zh-CN" sz="4000" dirty="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4000" dirty="0">
              <a:latin typeface="楷体" panose="02010609060101010101" pitchFamily="49" charset="-122"/>
              <a:ea typeface="楷体" panose="02010609060101010101" pitchFamily="49" charset="-122"/>
              <a:cs typeface="楷体" panose="02010609060101010101" pitchFamily="49" charset="-122"/>
              <a:sym typeface="+mn-ea"/>
            </a:endParaRPr>
          </a:p>
          <a:p>
            <a:pPr marL="0" marR="0" indent="0" algn="just" defTabSz="685800" rtl="0" eaLnBrk="0" hangingPunct="0">
              <a:lnSpc>
                <a:spcPct val="100000"/>
              </a:lnSpc>
              <a:spcBef>
                <a:spcPct val="0"/>
              </a:spcBef>
              <a:spcAft>
                <a:spcPct val="0"/>
              </a:spcAft>
              <a:buClr>
                <a:schemeClr val="accent1"/>
              </a:buClr>
              <a:buSzPct val="50000"/>
              <a:buFont typeface="Wingdings" panose="05000000000000000000" pitchFamily="2" charset="2"/>
              <a:buNone/>
            </a:pPr>
            <a:r>
              <a:rPr lang="en-US" altLang="zh-CN" sz="36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与研发支出相关科目的子科目保持一致</a:t>
            </a:r>
            <a:endParaRPr kumimoji="0" lang="zh-CN" altLang="en-US" sz="3600" b="0" i="0" u="none" strike="noStrike" kern="120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marR="0" indent="0" algn="just" defTabSz="685800" rtl="0" eaLnBrk="0" hangingPunct="0">
              <a:lnSpc>
                <a:spcPct val="100000"/>
              </a:lnSpc>
              <a:spcBef>
                <a:spcPct val="0"/>
              </a:spcBef>
              <a:spcAft>
                <a:spcPct val="0"/>
              </a:spcAft>
              <a:buClr>
                <a:schemeClr val="accent1"/>
              </a:buClr>
              <a:buSzPct val="5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6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如会计科目中未设人员人工费，不得按个人理解自行将其他科目中人员工资分拆合并后填报</a:t>
            </a:r>
            <a:endParaRPr kumimoji="0" lang="zh-CN" altLang="en-US" sz="3600" b="0" i="0" u="none" strike="noStrike" kern="120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marR="0" indent="0" algn="just" defTabSz="685800" rtl="0" eaLnBrk="0" hangingPunct="0">
              <a:lnSpc>
                <a:spcPct val="100000"/>
              </a:lnSpc>
              <a:spcBef>
                <a:spcPct val="0"/>
              </a:spcBef>
              <a:spcAft>
                <a:spcPct val="0"/>
              </a:spcAft>
              <a:buClr>
                <a:schemeClr val="accent1"/>
              </a:buClr>
              <a:buSzPct val="5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6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处理办法为：本科目填</a:t>
            </a:r>
            <a:r>
              <a:rPr lang="en-US" altLang="zh-CN" sz="36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，其他科目减</a:t>
            </a:r>
            <a:r>
              <a:rPr lang="en-US" altLang="zh-CN" sz="36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600" dirty="0">
                <a:latin typeface="楷体" panose="02010609060101010101" pitchFamily="49" charset="-122"/>
                <a:ea typeface="楷体" panose="02010609060101010101" pitchFamily="49" charset="-122"/>
                <a:cs typeface="楷体" panose="02010609060101010101" pitchFamily="49" charset="-122"/>
                <a:sym typeface="+mn-ea"/>
              </a:rPr>
              <a:t>，确保研究开发费用总数一致   </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  </a:t>
            </a:r>
            <a:endParaRPr kumimoji="0" lang="zh-CN" altLang="en-US" sz="2400" b="0" i="0" u="none" strike="noStrike" kern="120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2"/>
          <p:cNvSpPr txBox="1"/>
          <p:nvPr/>
        </p:nvSpPr>
        <p:spPr>
          <a:xfrm>
            <a:off x="2892108" y="1863090"/>
            <a:ext cx="5708650" cy="1198880"/>
          </a:xfrm>
          <a:prstGeom prst="rect">
            <a:avLst/>
          </a:prstGeom>
          <a:noFill/>
          <a:ln w="9525">
            <a:noFill/>
          </a:ln>
        </p:spPr>
        <p:txBody>
          <a:bodyPr wrap="square" anchor="t" anchorCtr="0">
            <a:spAutoFit/>
          </a:bodyPr>
          <a:lstStyle/>
          <a:p>
            <a:pPr algn="ctr">
              <a:lnSpc>
                <a:spcPct val="150000"/>
              </a:lnSpc>
            </a:pPr>
            <a:r>
              <a:rPr lang="zh-CN" altLang="en-US" sz="4800" b="1" dirty="0">
                <a:solidFill>
                  <a:srgbClr val="4B649F"/>
                </a:solidFill>
                <a:latin typeface="Arial" panose="020B0604020202020204" pitchFamily="34" charset="0"/>
                <a:ea typeface="微软雅黑" panose="020B0503020204020204" pitchFamily="34" charset="-122"/>
              </a:rPr>
              <a:t>第一部分</a:t>
            </a:r>
            <a:endParaRPr lang="zh-CN" altLang="en-US" sz="4800" b="1" dirty="0">
              <a:solidFill>
                <a:srgbClr val="4B649F"/>
              </a:solidFill>
              <a:latin typeface="Arial" panose="020B0604020202020204" pitchFamily="34" charset="0"/>
              <a:ea typeface="微软雅黑" panose="020B0503020204020204" pitchFamily="34" charset="-122"/>
            </a:endParaRPr>
          </a:p>
        </p:txBody>
      </p:sp>
      <p:pic>
        <p:nvPicPr>
          <p:cNvPr id="8195" name="图片 9"/>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pic>
        <p:nvPicPr>
          <p:cNvPr id="8196" name="图片 10"/>
          <p:cNvPicPr>
            <a:picLocks noChangeAspect="1"/>
          </p:cNvPicPr>
          <p:nvPr/>
        </p:nvPicPr>
        <p:blipFill>
          <a:blip r:embed="rId2" cstate="print"/>
          <a:stretch>
            <a:fillRect/>
          </a:stretch>
        </p:blipFill>
        <p:spPr>
          <a:xfrm>
            <a:off x="7679055" y="0"/>
            <a:ext cx="6002655" cy="1688465"/>
          </a:xfrm>
          <a:prstGeom prst="rect">
            <a:avLst/>
          </a:prstGeom>
          <a:noFill/>
          <a:ln w="9525">
            <a:noFill/>
          </a:ln>
        </p:spPr>
      </p:pic>
      <p:sp>
        <p:nvSpPr>
          <p:cNvPr id="8197" name="文本框 2"/>
          <p:cNvSpPr txBox="1"/>
          <p:nvPr/>
        </p:nvSpPr>
        <p:spPr>
          <a:xfrm>
            <a:off x="1371600" y="3131820"/>
            <a:ext cx="8636000" cy="1568450"/>
          </a:xfrm>
          <a:prstGeom prst="rect">
            <a:avLst/>
          </a:prstGeom>
          <a:noFill/>
          <a:ln w="9525">
            <a:noFill/>
          </a:ln>
        </p:spPr>
        <p:txBody>
          <a:bodyPr wrap="square" anchor="t" anchorCtr="0">
            <a:spAutoFit/>
          </a:bodyPr>
          <a:lstStyle/>
          <a:p>
            <a:pPr algn="ctr"/>
            <a:r>
              <a:rPr lang="zh-CN" altLang="en-US" sz="4800" b="1" dirty="0">
                <a:solidFill>
                  <a:srgbClr val="4B649F"/>
                </a:solidFill>
                <a:latin typeface="微软雅黑" panose="020B0503020204020204" pitchFamily="34" charset="-122"/>
                <a:ea typeface="微软雅黑" panose="020B0503020204020204" pitchFamily="34" charset="-122"/>
                <a:sym typeface="+mn-ea"/>
              </a:rPr>
              <a:t>普查任务</a:t>
            </a:r>
            <a:r>
              <a:rPr lang="zh-CN" altLang="en-US" sz="4800" b="1" dirty="0" smtClean="0">
                <a:solidFill>
                  <a:srgbClr val="4B649F"/>
                </a:solidFill>
                <a:latin typeface="微软雅黑" panose="020B0503020204020204" pitchFamily="34" charset="-122"/>
                <a:ea typeface="微软雅黑" panose="020B0503020204020204" pitchFamily="34" charset="-122"/>
                <a:sym typeface="+mn-ea"/>
              </a:rPr>
              <a:t>部署</a:t>
            </a:r>
            <a:endParaRPr lang="en-US" altLang="zh-CN" sz="4800" b="1" dirty="0" smtClean="0">
              <a:solidFill>
                <a:srgbClr val="4B649F"/>
              </a:solidFill>
              <a:latin typeface="微软雅黑" panose="020B0503020204020204" pitchFamily="34" charset="-122"/>
              <a:ea typeface="微软雅黑" panose="020B0503020204020204" pitchFamily="34" charset="-122"/>
              <a:sym typeface="+mn-ea"/>
            </a:endParaRPr>
          </a:p>
          <a:p>
            <a:pPr algn="ctr"/>
            <a:endParaRPr lang="zh-CN" altLang="en-US" sz="4800" b="1" dirty="0">
              <a:solidFill>
                <a:srgbClr val="4B649F"/>
              </a:solidFill>
              <a:latin typeface="微软雅黑" panose="020B0503020204020204" pitchFamily="34" charset="-122"/>
              <a:ea typeface="微软雅黑" panose="020B0503020204020204" pitchFamily="34" charset="-122"/>
              <a:sym typeface="+mn-ea"/>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a:t>
              </a:r>
              <a:r>
                <a:rPr lang="zh-CN" altLang="en-US" sz="2800" b="1" dirty="0" smtClean="0">
                  <a:solidFill>
                    <a:srgbClr val="FFFF00"/>
                  </a:solidFill>
                  <a:latin typeface="Arial" panose="020B0604020202020204" pitchFamily="34" charset="0"/>
                  <a:ea typeface="微软雅黑" panose="020B0503020204020204" pitchFamily="34" charset="-122"/>
                </a:rPr>
                <a:t>直接</a:t>
              </a:r>
              <a:r>
                <a:rPr lang="zh-CN" altLang="en-US" sz="2800" b="1" dirty="0">
                  <a:solidFill>
                    <a:srgbClr val="FFFF00"/>
                  </a:solidFill>
                  <a:latin typeface="Arial" panose="020B0604020202020204" pitchFamily="34" charset="0"/>
                  <a:ea typeface="微软雅黑" panose="020B0503020204020204" pitchFamily="34" charset="-122"/>
                </a:rPr>
                <a:t>投入费用</a:t>
              </a:r>
              <a:endParaRPr lang="zh-CN" altLang="en-US" sz="2800" b="1" dirty="0">
                <a:solidFill>
                  <a:srgbClr val="FFFF00"/>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18" name="直接连接符 17"/>
          <p:cNvCxnSpPr/>
          <p:nvPr/>
        </p:nvCxnSpPr>
        <p:spPr bwMode="auto">
          <a:xfrm>
            <a:off x="762814" y="1688192"/>
            <a:ext cx="252028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7383398" y="2570523"/>
            <a:ext cx="3876804" cy="829945"/>
          </a:xfrm>
          <a:prstGeom prst="rect">
            <a:avLst/>
          </a:prstGeom>
          <a:noFill/>
        </p:spPr>
        <p:txBody>
          <a:bodyPr wrap="square" rtlCol="0">
            <a:spAutoFit/>
          </a:bodyPr>
          <a:lstStyle/>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
        <p:nvSpPr>
          <p:cNvPr id="53249" name="内容占位符 2"/>
          <p:cNvSpPr>
            <a:spLocks noGrp="1"/>
          </p:cNvSpPr>
          <p:nvPr/>
        </p:nvSpPr>
        <p:spPr>
          <a:xfrm>
            <a:off x="4871085" y="1346200"/>
            <a:ext cx="9488805" cy="4304665"/>
          </a:xfrm>
          <a:prstGeom prst="rect">
            <a:avLst/>
          </a:prstGeom>
          <a:noFill/>
          <a:ln w="9525">
            <a:noFill/>
          </a:ln>
        </p:spPr>
        <p:txBody>
          <a:bodyPr anchor="t"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latinLnBrk="0">
              <a:lnSpc>
                <a:spcPts val="6400"/>
              </a:lnSpc>
              <a:spcBef>
                <a:spcPct val="0"/>
              </a:spcBef>
              <a:buSzPct val="50000"/>
              <a:buFont typeface="Wingdings" panose="05000000000000000000" pitchFamily="2" charset="2"/>
              <a:buNone/>
            </a:pPr>
            <a:r>
              <a:rPr lang="en-US" altLang="zh-CN" sz="4000" kern="1200" dirty="0">
                <a:solidFill>
                  <a:schemeClr val="tx1"/>
                </a:solidFill>
                <a:latin typeface="华文新魏" panose="02010800040101010101" pitchFamily="2" charset="-122"/>
                <a:ea typeface="华文新魏" panose="02010800040101010101" pitchFamily="2" charset="-122"/>
                <a:cs typeface="+mn-cs"/>
              </a:rPr>
              <a:t>   </a:t>
            </a:r>
            <a:r>
              <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与研发支出相关科目的子科目</a:t>
            </a:r>
            <a:endPar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defTabSz="685800" latinLnBrk="0">
              <a:lnSpc>
                <a:spcPts val="6400"/>
              </a:lnSpc>
              <a:spcBef>
                <a:spcPct val="0"/>
              </a:spcBef>
              <a:buSzPct val="50000"/>
              <a:buFont typeface="Wingdings" panose="05000000000000000000" pitchFamily="2" charset="2"/>
              <a:buNone/>
            </a:pPr>
            <a:r>
              <a:rPr lang="en-US" altLang="zh-CN"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保持一致</a:t>
            </a:r>
            <a:endParaRPr lang="en-US" altLang="zh-CN" sz="4000" kern="1200" dirty="0">
              <a:solidFill>
                <a:schemeClr val="tx1"/>
              </a:solidFill>
              <a:latin typeface="华文新魏" panose="02010800040101010101" pitchFamily="2" charset="-122"/>
              <a:ea typeface="华文新魏" panose="02010800040101010101" pitchFamily="2" charset="-122"/>
              <a:cs typeface="+mn-cs"/>
            </a:endParaRPr>
          </a:p>
          <a:p>
            <a:pPr marL="0" indent="0" defTabSz="685800" latinLnBrk="0">
              <a:lnSpc>
                <a:spcPts val="6400"/>
              </a:lnSpc>
              <a:spcBef>
                <a:spcPct val="0"/>
              </a:spcBef>
              <a:buSzPct val="50000"/>
              <a:buFont typeface="Wingdings" panose="05000000000000000000" pitchFamily="2" charset="2"/>
              <a:buNone/>
            </a:pPr>
            <a:r>
              <a:rPr lang="en-US" altLang="zh-CN" sz="4000" kern="1200" dirty="0">
                <a:solidFill>
                  <a:schemeClr val="tx1"/>
                </a:solidFill>
                <a:latin typeface="华文新魏" panose="02010800040101010101" pitchFamily="2" charset="-122"/>
                <a:ea typeface="华文新魏" panose="02010800040101010101" pitchFamily="2" charset="-122"/>
                <a:cs typeface="+mn-cs"/>
              </a:rPr>
              <a:t>    </a:t>
            </a:r>
            <a:r>
              <a:rPr lang="zh-CN" altLang="en-US" sz="4000" kern="1200" dirty="0">
                <a:solidFill>
                  <a:schemeClr val="tx1"/>
                </a:solidFill>
                <a:latin typeface="华文新魏" panose="02010800040101010101" pitchFamily="2" charset="-122"/>
                <a:ea typeface="华文新魏" panose="02010800040101010101" pitchFamily="2" charset="-122"/>
                <a:cs typeface="+mn-cs"/>
              </a:rPr>
              <a:t>常见问题：</a:t>
            </a:r>
            <a:r>
              <a:rPr lang="en-US" altLang="zh-CN" sz="3600" kern="1200" dirty="0">
                <a:solidFill>
                  <a:schemeClr val="tx1"/>
                </a:solidFill>
                <a:latin typeface="华文楷体" panose="02010600040101010101" charset="-122"/>
                <a:ea typeface="华文楷体" panose="02010600040101010101" charset="-122"/>
                <a:cs typeface="+mn-cs"/>
              </a:rPr>
              <a:t>  </a:t>
            </a:r>
            <a:endParaRPr lang="en-US" altLang="zh-CN" sz="36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en-US" altLang="zh-CN" sz="3600" kern="1200" dirty="0">
                <a:solidFill>
                  <a:schemeClr val="tx1"/>
                </a:solidFill>
                <a:latin typeface="华文楷体" panose="02010600040101010101" charset="-122"/>
                <a:ea typeface="华文楷体" panose="02010600040101010101" charset="-122"/>
                <a:cs typeface="+mn-cs"/>
              </a:rPr>
              <a:t>       </a:t>
            </a:r>
            <a:r>
              <a:rPr lang="zh-CN" altLang="en-US" sz="3600" kern="1200" dirty="0">
                <a:solidFill>
                  <a:schemeClr val="tx1"/>
                </a:solidFill>
                <a:latin typeface="华文楷体" panose="02010600040101010101" charset="-122"/>
                <a:ea typeface="华文楷体" panose="02010600040101010101" charset="-122"/>
                <a:cs typeface="+mn-cs"/>
              </a:rPr>
              <a:t>未将研发与生产活动区分开</a:t>
            </a:r>
            <a:endParaRPr lang="zh-CN" altLang="en-US" sz="36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600" kern="1200" dirty="0">
                <a:solidFill>
                  <a:schemeClr val="tx1"/>
                </a:solidFill>
                <a:latin typeface="华文楷体" panose="02010600040101010101" charset="-122"/>
                <a:ea typeface="华文楷体" panose="02010600040101010101" charset="-122"/>
                <a:cs typeface="+mn-cs"/>
              </a:rPr>
              <a:t> </a:t>
            </a:r>
            <a:r>
              <a:rPr lang="en-US" altLang="zh-CN" sz="3600" kern="1200" dirty="0">
                <a:solidFill>
                  <a:schemeClr val="tx1"/>
                </a:solidFill>
                <a:latin typeface="华文楷体" panose="02010600040101010101" charset="-122"/>
                <a:ea typeface="华文楷体" panose="02010600040101010101" charset="-122"/>
                <a:cs typeface="+mn-cs"/>
              </a:rPr>
              <a:t>      </a:t>
            </a:r>
            <a:r>
              <a:rPr lang="zh-CN" altLang="en-US" sz="3600" kern="1200" dirty="0">
                <a:solidFill>
                  <a:schemeClr val="tx1"/>
                </a:solidFill>
                <a:latin typeface="华文楷体" panose="02010600040101010101" charset="-122"/>
                <a:ea typeface="华文楷体" panose="02010600040101010101" charset="-122"/>
                <a:cs typeface="+mn-cs"/>
              </a:rPr>
              <a:t>缺乏原始凭证</a:t>
            </a:r>
            <a:endParaRPr lang="zh-CN" altLang="en-US" sz="36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en-US" altLang="zh-CN" sz="3600" kern="1200" dirty="0">
                <a:solidFill>
                  <a:schemeClr val="tx1"/>
                </a:solidFill>
                <a:latin typeface="华文楷体" panose="02010600040101010101" charset="-122"/>
                <a:ea typeface="华文楷体" panose="02010600040101010101" charset="-122"/>
                <a:cs typeface="+mn-cs"/>
              </a:rPr>
              <a:t>       </a:t>
            </a:r>
            <a:r>
              <a:rPr lang="zh-CN" altLang="en-US" sz="36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rPr>
              <a:t>列入</a:t>
            </a:r>
            <a:r>
              <a:rPr lang="zh-CN" altLang="en-US" sz="3600" kern="1200" dirty="0">
                <a:solidFill>
                  <a:schemeClr val="tx1"/>
                </a:solidFill>
                <a:latin typeface="华文楷体" panose="02010600040101010101" charset="-122"/>
                <a:ea typeface="华文楷体" panose="02010600040101010101" charset="-122"/>
                <a:cs typeface="+mn-cs"/>
              </a:rPr>
              <a:t>固定资产的购置、使用成本</a:t>
            </a:r>
            <a:endParaRPr lang="zh-CN" altLang="en-US" sz="36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248400" y="196215"/>
            <a:ext cx="5636259" cy="1171356"/>
            <a:chOff x="341" y="1478"/>
            <a:chExt cx="3253" cy="1553"/>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1265"/>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☆委托外部研究开发费用</a:t>
              </a:r>
              <a:endParaRPr lang="zh-CN" altLang="en-US" sz="2800" b="1" dirty="0">
                <a:solidFill>
                  <a:srgbClr val="FFFF00"/>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18" name="直接连接符 17"/>
          <p:cNvCxnSpPr/>
          <p:nvPr/>
        </p:nvCxnSpPr>
        <p:spPr bwMode="auto">
          <a:xfrm>
            <a:off x="864414" y="3008992"/>
            <a:ext cx="3301186" cy="5141"/>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7383398" y="2570523"/>
            <a:ext cx="3876804" cy="829945"/>
          </a:xfrm>
          <a:prstGeom prst="rect">
            <a:avLst/>
          </a:prstGeom>
          <a:noFill/>
        </p:spPr>
        <p:txBody>
          <a:bodyPr wrap="square" rtlCol="0">
            <a:spAutoFit/>
          </a:bodyPr>
          <a:lstStyle/>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
        <p:nvSpPr>
          <p:cNvPr id="53249" name="内容占位符 2"/>
          <p:cNvSpPr>
            <a:spLocks noGrp="1"/>
          </p:cNvSpPr>
          <p:nvPr/>
        </p:nvSpPr>
        <p:spPr>
          <a:xfrm>
            <a:off x="5435600" y="1346200"/>
            <a:ext cx="6756400" cy="4304665"/>
          </a:xfrm>
          <a:prstGeom prst="rect">
            <a:avLst/>
          </a:prstGeom>
          <a:noFill/>
          <a:ln w="9525">
            <a:noFill/>
          </a:ln>
        </p:spPr>
        <p:txBody>
          <a:bodyPr anchor="t"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latinLnBrk="0">
              <a:lnSpc>
                <a:spcPts val="6400"/>
              </a:lnSpc>
              <a:spcBef>
                <a:spcPct val="0"/>
              </a:spcBef>
              <a:buSzPct val="50000"/>
              <a:buFont typeface="Wingdings" panose="05000000000000000000" pitchFamily="2" charset="2"/>
              <a:buNone/>
            </a:pPr>
            <a:r>
              <a:rPr lang="zh-CN" altLang="en-US" sz="36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与</a:t>
            </a:r>
            <a:r>
              <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研发支出相关科目的子科目</a:t>
            </a:r>
            <a:endPar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0" defTabSz="685800" latinLnBrk="0">
              <a:lnSpc>
                <a:spcPts val="6400"/>
              </a:lnSpc>
              <a:spcBef>
                <a:spcPct val="0"/>
              </a:spcBef>
              <a:buSzPct val="50000"/>
              <a:buFont typeface="Wingdings" panose="05000000000000000000" pitchFamily="2" charset="2"/>
              <a:buNone/>
            </a:pPr>
            <a:r>
              <a:rPr lang="zh-CN" altLang="en-US" sz="36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保持</a:t>
            </a:r>
            <a:r>
              <a:rPr lang="zh-CN" altLang="en-US" sz="36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一致</a:t>
            </a:r>
            <a:endParaRPr lang="en-US" altLang="zh-CN" sz="4000" kern="1200" dirty="0">
              <a:solidFill>
                <a:schemeClr val="tx1"/>
              </a:solidFill>
              <a:latin typeface="华文新魏" panose="02010800040101010101" pitchFamily="2" charset="-122"/>
              <a:ea typeface="华文新魏" panose="02010800040101010101" pitchFamily="2" charset="-122"/>
              <a:cs typeface="+mn-cs"/>
            </a:endParaRPr>
          </a:p>
          <a:p>
            <a:pPr marL="0" indent="0" defTabSz="685800" latinLnBrk="0">
              <a:lnSpc>
                <a:spcPts val="6400"/>
              </a:lnSpc>
              <a:spcBef>
                <a:spcPct val="0"/>
              </a:spcBef>
              <a:buSzPct val="50000"/>
              <a:buFont typeface="Wingdings" panose="05000000000000000000" pitchFamily="2" charset="2"/>
              <a:buNone/>
            </a:pPr>
            <a:r>
              <a:rPr lang="zh-CN" altLang="en-US" sz="4000" kern="1200" dirty="0" smtClean="0">
                <a:solidFill>
                  <a:schemeClr val="tx1"/>
                </a:solidFill>
                <a:latin typeface="华文新魏" panose="02010800040101010101" pitchFamily="2" charset="-122"/>
                <a:ea typeface="华文新魏" panose="02010800040101010101" pitchFamily="2" charset="-122"/>
                <a:cs typeface="+mn-cs"/>
              </a:rPr>
              <a:t>常见</a:t>
            </a:r>
            <a:r>
              <a:rPr lang="zh-CN" altLang="en-US" sz="4000" kern="1200" dirty="0">
                <a:solidFill>
                  <a:schemeClr val="tx1"/>
                </a:solidFill>
                <a:latin typeface="华文新魏" panose="02010800040101010101" pitchFamily="2" charset="-122"/>
                <a:ea typeface="华文新魏" panose="02010800040101010101" pitchFamily="2" charset="-122"/>
                <a:cs typeface="+mn-cs"/>
              </a:rPr>
              <a:t>问题：</a:t>
            </a:r>
            <a:r>
              <a:rPr lang="en-US" altLang="zh-CN" sz="3600" kern="1200" dirty="0">
                <a:solidFill>
                  <a:schemeClr val="tx1"/>
                </a:solidFill>
                <a:latin typeface="华文楷体" panose="02010600040101010101" charset="-122"/>
                <a:ea typeface="华文楷体" panose="02010600040101010101" charset="-122"/>
                <a:cs typeface="+mn-cs"/>
              </a:rPr>
              <a:t>  </a:t>
            </a:r>
            <a:endParaRPr lang="en-US" altLang="zh-CN" sz="36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600" kern="1200" dirty="0" smtClean="0">
                <a:solidFill>
                  <a:schemeClr val="tx1"/>
                </a:solidFill>
                <a:latin typeface="华文楷体" panose="02010600040101010101" charset="-122"/>
                <a:ea typeface="华文楷体" panose="02010600040101010101" charset="-122"/>
                <a:cs typeface="+mn-cs"/>
              </a:rPr>
              <a:t>漏报</a:t>
            </a:r>
            <a:endParaRPr lang="en-US" altLang="zh-CN" sz="3600" kern="1200" dirty="0" smtClean="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600" dirty="0" smtClean="0">
                <a:latin typeface="华文楷体" panose="02010600040101010101" charset="-122"/>
                <a:ea typeface="华文楷体" panose="02010600040101010101" charset="-122"/>
                <a:sym typeface="微软雅黑" panose="020B0503020204020204" pitchFamily="34" charset="-122"/>
              </a:rPr>
              <a:t>将原本属于委外费用的支出填入其他科目</a:t>
            </a:r>
            <a:endParaRPr lang="zh-CN" altLang="en-US" sz="36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固定资产</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18" name="直接连接符 17"/>
          <p:cNvCxnSpPr/>
          <p:nvPr/>
        </p:nvCxnSpPr>
        <p:spPr bwMode="auto">
          <a:xfrm>
            <a:off x="422910" y="4952365"/>
            <a:ext cx="4664710" cy="45085"/>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7383398" y="2570523"/>
            <a:ext cx="3876804" cy="829945"/>
          </a:xfrm>
          <a:prstGeom prst="rect">
            <a:avLst/>
          </a:prstGeom>
          <a:noFill/>
        </p:spPr>
        <p:txBody>
          <a:bodyPr wrap="square" rtlCol="0">
            <a:spAutoFit/>
          </a:bodyPr>
          <a:lstStyle/>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
        <p:nvSpPr>
          <p:cNvPr id="53249" name="内容占位符 2"/>
          <p:cNvSpPr>
            <a:spLocks noGrp="1"/>
          </p:cNvSpPr>
          <p:nvPr/>
        </p:nvSpPr>
        <p:spPr>
          <a:xfrm>
            <a:off x="5437505" y="1136015"/>
            <a:ext cx="6659245" cy="4304665"/>
          </a:xfrm>
          <a:prstGeom prst="rect">
            <a:avLst/>
          </a:prstGeom>
          <a:noFill/>
          <a:ln w="9525">
            <a:noFill/>
          </a:ln>
        </p:spPr>
        <p:txBody>
          <a:bodyPr anchor="t"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00000"/>
              </a:lnSpc>
              <a:spcBef>
                <a:spcPct val="0"/>
              </a:spcBef>
              <a:buSzPct val="50000"/>
              <a:buFont typeface="Wingdings" panose="05000000000000000000" pitchFamily="2" charset="2"/>
              <a:buNone/>
            </a:pPr>
            <a:r>
              <a:rPr lang="en-US" altLang="zh-CN" sz="4000" kern="1200" dirty="0">
                <a:solidFill>
                  <a:schemeClr val="tx1"/>
                </a:solidFill>
                <a:latin typeface="华文新魏" panose="02010800040101010101" pitchFamily="2" charset="-122"/>
                <a:ea typeface="华文新魏" panose="02010800040101010101" pitchFamily="2" charset="-122"/>
                <a:cs typeface="+mn-cs"/>
              </a:rPr>
              <a:t>   </a:t>
            </a:r>
            <a:r>
              <a:rPr lang="zh-CN" altLang="en-US" sz="4000" dirty="0">
                <a:latin typeface="华文楷体" panose="02010600040101010101" charset="-122"/>
                <a:ea typeface="华文楷体" panose="02010600040101010101" charset="-122"/>
                <a:sym typeface="+mn-ea"/>
              </a:rPr>
              <a:t> </a:t>
            </a:r>
            <a:r>
              <a:rPr lang="zh-CN" altLang="en-US" sz="4000" dirty="0">
                <a:solidFill>
                  <a:srgbClr val="FF0000"/>
                </a:solidFill>
                <a:latin typeface="华文楷体" panose="02010600040101010101" charset="-122"/>
                <a:ea typeface="华文楷体" panose="02010600040101010101" charset="-122"/>
                <a:sym typeface="+mn-ea"/>
              </a:rPr>
              <a:t>报告期内</a:t>
            </a:r>
            <a:r>
              <a:rPr lang="zh-CN" altLang="en-US" sz="4000" dirty="0">
                <a:latin typeface="华文楷体" panose="02010600040101010101" charset="-122"/>
                <a:ea typeface="华文楷体" panose="02010600040101010101" charset="-122"/>
                <a:sym typeface="+mn-ea"/>
              </a:rPr>
              <a:t>企业形成用于</a:t>
            </a:r>
            <a:r>
              <a:rPr lang="zh-CN" altLang="en-US" sz="4000" dirty="0">
                <a:solidFill>
                  <a:srgbClr val="FF0000"/>
                </a:solidFill>
                <a:latin typeface="华文楷体" panose="02010600040101010101" charset="-122"/>
                <a:ea typeface="华文楷体" panose="02010600040101010101" charset="-122"/>
                <a:sym typeface="+mn-ea"/>
              </a:rPr>
              <a:t>研究开发</a:t>
            </a:r>
            <a:r>
              <a:rPr lang="zh-CN" altLang="en-US" sz="4000" dirty="0">
                <a:latin typeface="华文楷体" panose="02010600040101010101" charset="-122"/>
                <a:ea typeface="华文楷体" panose="02010600040101010101" charset="-122"/>
                <a:sym typeface="+mn-ea"/>
              </a:rPr>
              <a:t>的固定资产原价，仪器和设备一般应按使用时间进行分摊，建筑物一般应按使用面积进行分摊</a:t>
            </a:r>
            <a:endParaRPr lang="zh-CN" altLang="en-US" sz="4000" kern="1200" dirty="0">
              <a:solidFill>
                <a:schemeClr val="tx1"/>
              </a:solidFill>
              <a:latin typeface="华文新魏" panose="02010800040101010101" pitchFamily="2" charset="-122"/>
              <a:ea typeface="华文新魏" panose="02010800040101010101" pitchFamily="2" charset="-122"/>
              <a:cs typeface="+mn-cs"/>
            </a:endParaRPr>
          </a:p>
          <a:p>
            <a:pPr marL="0" indent="0" algn="just" defTabSz="685800">
              <a:lnSpc>
                <a:spcPct val="100000"/>
              </a:lnSpc>
              <a:spcBef>
                <a:spcPct val="0"/>
              </a:spcBef>
              <a:buSzPct val="50000"/>
              <a:buFont typeface="Wingdings" panose="05000000000000000000" pitchFamily="2" charset="2"/>
              <a:buNone/>
            </a:pPr>
            <a:r>
              <a:rPr lang="zh-CN" altLang="en-US" sz="4000" dirty="0">
                <a:latin typeface="华文新魏" panose="02010800040101010101" pitchFamily="2" charset="-122"/>
                <a:ea typeface="华文新魏" panose="02010800040101010101" pitchFamily="2" charset="-122"/>
                <a:sym typeface="+mn-ea"/>
              </a:rPr>
              <a:t>常见错误：</a:t>
            </a:r>
            <a:endParaRPr lang="zh-CN" altLang="en-US" sz="4000" dirty="0">
              <a:latin typeface="华文新魏" panose="02010800040101010101" pitchFamily="2" charset="-122"/>
              <a:ea typeface="华文新魏" panose="02010800040101010101" pitchFamily="2" charset="-122"/>
              <a:sym typeface="+mn-ea"/>
            </a:endParaRPr>
          </a:p>
          <a:p>
            <a:pPr marL="0" indent="0" algn="just"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1.</a:t>
            </a:r>
            <a:r>
              <a:rPr lang="zh-CN" altLang="en-US" sz="3600" dirty="0">
                <a:latin typeface="华文楷体" panose="02010600040101010101" charset="-122"/>
                <a:ea typeface="华文楷体" panose="02010600040101010101" charset="-122"/>
                <a:sym typeface="+mn-ea"/>
              </a:rPr>
              <a:t>非当期购置，填成存量或累计</a:t>
            </a:r>
            <a:r>
              <a:rPr lang="en-US" altLang="zh-CN" sz="3600" dirty="0">
                <a:latin typeface="华文楷体" panose="02010600040101010101" charset="-122"/>
                <a:ea typeface="华文楷体" panose="02010600040101010101" charset="-122"/>
                <a:sym typeface="+mn-ea"/>
              </a:rPr>
              <a:t> </a:t>
            </a:r>
            <a:endParaRPr lang="en-US" altLang="zh-CN" sz="3600" dirty="0">
              <a:latin typeface="华文楷体" panose="02010600040101010101" charset="-122"/>
              <a:ea typeface="华文楷体" panose="02010600040101010101" charset="-122"/>
              <a:sym typeface="+mn-ea"/>
            </a:endParaRPr>
          </a:p>
          <a:p>
            <a:pPr marL="0" indent="0" algn="just"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2.</a:t>
            </a:r>
            <a:r>
              <a:rPr lang="zh-CN" altLang="en-US" sz="3600" dirty="0">
                <a:latin typeface="华文楷体" panose="02010600040101010101" charset="-122"/>
                <a:ea typeface="华文楷体" panose="02010600040101010101" charset="-122"/>
                <a:sym typeface="+mn-ea"/>
              </a:rPr>
              <a:t>生产并行的未进行分摊</a:t>
            </a:r>
            <a:endParaRPr lang="zh-CN" altLang="en-US" sz="3600" dirty="0">
              <a:latin typeface="华文楷体" panose="02010600040101010101" charset="-122"/>
              <a:ea typeface="华文楷体" panose="02010600040101010101" charset="-122"/>
              <a:sym typeface="+mn-ea"/>
            </a:endParaRPr>
          </a:p>
          <a:p>
            <a:pPr marL="0" indent="0" algn="just"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3.</a:t>
            </a:r>
            <a:r>
              <a:rPr lang="zh-CN" altLang="en-US" sz="3600" dirty="0">
                <a:latin typeface="华文楷体" panose="02010600040101010101" charset="-122"/>
                <a:ea typeface="华文楷体" panose="02010600040101010101" charset="-122"/>
                <a:sym typeface="+mn-ea"/>
              </a:rPr>
              <a:t>错填成企业全部固定资产</a:t>
            </a:r>
            <a:endParaRPr lang="zh-CN" altLang="en-US" sz="36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endParaRPr lang="zh-CN" altLang="en-US" sz="4000" kern="1200" dirty="0">
              <a:solidFill>
                <a:schemeClr val="tx1"/>
              </a:solidFill>
              <a:latin typeface="华文新魏" panose="02010800040101010101" pitchFamily="2" charset="-122"/>
              <a:ea typeface="华文新魏" panose="02010800040101010101" pitchFamily="2" charset="-122"/>
              <a:cs typeface="+mn-cs"/>
            </a:endParaRPr>
          </a:p>
          <a:p>
            <a:pPr marL="0" indent="0" defTabSz="685800" latinLnBrk="0">
              <a:lnSpc>
                <a:spcPts val="6400"/>
              </a:lnSpc>
              <a:spcBef>
                <a:spcPct val="0"/>
              </a:spcBef>
              <a:buSzPct val="50000"/>
              <a:buFont typeface="Wingdings" panose="05000000000000000000" pitchFamily="2" charset="2"/>
              <a:buNone/>
            </a:pPr>
            <a:endParaRPr lang="zh-CN" altLang="en-US" sz="3600" kern="1200" dirty="0">
              <a:solidFill>
                <a:schemeClr val="tx1"/>
              </a:solidFill>
              <a:latin typeface="华文楷体" panose="02010600040101010101" charset="-122"/>
              <a:ea typeface="华文楷体" panose="02010600040101010101" charset="-122"/>
              <a:cs typeface="+mn-cs"/>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dirty="0">
                <a:latin typeface="华文新魏" panose="02010800040101010101" pitchFamily="2" charset="-122"/>
                <a:ea typeface="华文新魏" panose="02010800040101010101" pitchFamily="2" charset="-122"/>
                <a:sym typeface="+mn-ea"/>
              </a:rPr>
              <a:t>常见错误：</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☆来自政府部门</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380365" y="597535"/>
            <a:ext cx="5817870" cy="6342380"/>
          </a:xfrm>
          <a:prstGeom prst="rect">
            <a:avLst/>
          </a:prstGeom>
        </p:spPr>
      </p:pic>
      <p:cxnSp>
        <p:nvCxnSpPr>
          <p:cNvPr id="19" name="直接连接符 18"/>
          <p:cNvCxnSpPr/>
          <p:nvPr/>
        </p:nvCxnSpPr>
        <p:spPr bwMode="auto">
          <a:xfrm>
            <a:off x="511354" y="6085175"/>
            <a:ext cx="252028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6149975" y="1931035"/>
            <a:ext cx="5026025" cy="4154170"/>
          </a:xfrm>
          <a:prstGeom prst="rect">
            <a:avLst/>
          </a:prstGeom>
          <a:noFill/>
        </p:spPr>
        <p:txBody>
          <a:bodyPr wrap="square" rtlCol="0">
            <a:spAutoFit/>
          </a:bodyPr>
          <a:lstStyle/>
          <a:p>
            <a:pPr marL="0" indent="457200"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 </a:t>
            </a:r>
            <a:r>
              <a:rPr lang="zh-CN" altLang="en-US" sz="3600" b="1" dirty="0">
                <a:latin typeface="华文楷体" panose="02010600040101010101" charset="-122"/>
                <a:ea typeface="华文楷体" panose="02010600040101010101" charset="-122"/>
                <a:sym typeface="+mn-ea"/>
              </a:rPr>
              <a:t>常见错误：</a:t>
            </a:r>
            <a:endParaRPr lang="en-US" altLang="zh-CN" sz="3600" dirty="0">
              <a:latin typeface="华文楷体" panose="02010600040101010101" charset="-122"/>
              <a:ea typeface="华文楷体" panose="02010600040101010101" charset="-122"/>
              <a:sym typeface="+mn-ea"/>
            </a:endParaRPr>
          </a:p>
          <a:p>
            <a:pPr marL="0" indent="457200"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1.</a:t>
            </a:r>
            <a:r>
              <a:rPr lang="en-US" altLang="zh-CN" sz="3600" dirty="0">
                <a:solidFill>
                  <a:srgbClr val="FF0000"/>
                </a:solidFill>
                <a:latin typeface="华文楷体" panose="02010600040101010101" charset="-122"/>
                <a:ea typeface="华文楷体" panose="02010600040101010101" charset="-122"/>
                <a:sym typeface="+mn-ea"/>
              </a:rPr>
              <a:t>当年获取的</a:t>
            </a:r>
            <a:r>
              <a:rPr lang="en-US" altLang="zh-CN" sz="3600" dirty="0">
                <a:latin typeface="华文楷体" panose="02010600040101010101" charset="-122"/>
                <a:ea typeface="华文楷体" panose="02010600040101010101" charset="-122"/>
                <a:sym typeface="+mn-ea"/>
              </a:rPr>
              <a:t>，</a:t>
            </a:r>
            <a:r>
              <a:rPr lang="zh-CN" altLang="en-US" sz="3600" dirty="0">
                <a:latin typeface="华文楷体" panose="02010600040101010101" charset="-122"/>
                <a:ea typeface="华文楷体" panose="02010600040101010101" charset="-122"/>
                <a:sym typeface="+mn-ea"/>
              </a:rPr>
              <a:t>而不是当年使用的；如研发后补助</a:t>
            </a:r>
            <a:endParaRPr lang="zh-CN" altLang="en-US" sz="3600" kern="1200" dirty="0">
              <a:solidFill>
                <a:schemeClr val="tx1"/>
              </a:solidFill>
              <a:latin typeface="华文楷体" panose="02010600040101010101" charset="-122"/>
              <a:ea typeface="华文楷体" panose="02010600040101010101" charset="-122"/>
              <a:cs typeface="+mn-cs"/>
            </a:endParaRPr>
          </a:p>
          <a:p>
            <a:pPr marL="0" indent="457200" defTabSz="685800">
              <a:lnSpc>
                <a:spcPct val="100000"/>
              </a:lnSpc>
              <a:spcBef>
                <a:spcPct val="0"/>
              </a:spcBef>
              <a:buSzPct val="50000"/>
              <a:buFont typeface="Wingdings" panose="05000000000000000000" pitchFamily="2" charset="2"/>
              <a:buNone/>
            </a:pPr>
            <a:r>
              <a:rPr lang="en-US" altLang="zh-CN" sz="3600" dirty="0">
                <a:latin typeface="华文楷体" panose="02010600040101010101" charset="-122"/>
                <a:ea typeface="华文楷体" panose="02010600040101010101" charset="-122"/>
                <a:sym typeface="+mn-ea"/>
              </a:rPr>
              <a:t>  2.</a:t>
            </a:r>
            <a:r>
              <a:rPr lang="zh-CN" altLang="en-US" sz="3600" dirty="0">
                <a:latin typeface="华文楷体" panose="02010600040101010101" charset="-122"/>
                <a:ea typeface="华文楷体" panose="02010600040101010101" charset="-122"/>
                <a:sym typeface="+mn-ea"/>
              </a:rPr>
              <a:t>不包含政府用于生产等其他目的资金</a:t>
            </a:r>
            <a:endParaRPr lang="zh-CN" altLang="en-US" sz="2400" kern="1200" dirty="0">
              <a:solidFill>
                <a:schemeClr val="tx1"/>
              </a:solidFill>
              <a:latin typeface="华文楷体" panose="02010600040101010101" charset="-122"/>
              <a:ea typeface="华文楷体" panose="02010600040101010101" charset="-122"/>
              <a:cs typeface="+mn-cs"/>
            </a:endParaRPr>
          </a:p>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2"/>
          <a:stretch>
            <a:fillRect/>
          </a:stretch>
        </p:blipFill>
        <p:spPr>
          <a:xfrm>
            <a:off x="463763" y="1432984"/>
            <a:ext cx="5726838" cy="3172883"/>
          </a:xfrm>
          <a:prstGeom prst="rect">
            <a:avLst/>
          </a:prstGeom>
        </p:spPr>
      </p:pic>
      <p:pic>
        <p:nvPicPr>
          <p:cNvPr id="8196" name="图片 10"/>
          <p:cNvPicPr>
            <a:picLocks noChangeAspect="1"/>
          </p:cNvPicPr>
          <p:nvPr/>
        </p:nvPicPr>
        <p:blipFill>
          <a:blip r:embed="rId3"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4"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231467" y="704582"/>
            <a:ext cx="5653193" cy="1187950"/>
            <a:chOff x="341" y="2152"/>
            <a:chExt cx="3253" cy="1575"/>
          </a:xfrm>
        </p:grpSpPr>
        <p:sp>
          <p:nvSpPr>
            <p:cNvPr id="16" name="圆角矩形 15"/>
            <p:cNvSpPr/>
            <p:nvPr/>
          </p:nvSpPr>
          <p:spPr>
            <a:xfrm>
              <a:off x="341" y="2152"/>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761" y="2462"/>
              <a:ext cx="2383" cy="1265"/>
            </a:xfrm>
            <a:prstGeom prst="rect">
              <a:avLst/>
            </a:prstGeom>
            <a:noFill/>
            <a:ln w="9525">
              <a:noFill/>
            </a:ln>
          </p:spPr>
          <p:txBody>
            <a:bodyPr wrap="square" anchor="t" anchorCtr="0">
              <a:spAutoFit/>
            </a:bodyPr>
            <a:lstStyle/>
            <a:p>
              <a:pPr algn="ctr"/>
              <a:r>
                <a:rPr lang="zh-CN" altLang="en-US" sz="2800" b="1" dirty="0" smtClean="0">
                  <a:solidFill>
                    <a:schemeClr val="bg1"/>
                  </a:solidFill>
                  <a:latin typeface="Arial" panose="020B0604020202020204" pitchFamily="34" charset="0"/>
                  <a:ea typeface="微软雅黑" panose="020B0503020204020204" pitchFamily="34" charset="-122"/>
                </a:rPr>
                <a:t>申报加计扣除的研发支出</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cxnSp>
        <p:nvCxnSpPr>
          <p:cNvPr id="19" name="直接连接符 18"/>
          <p:cNvCxnSpPr/>
          <p:nvPr/>
        </p:nvCxnSpPr>
        <p:spPr bwMode="auto">
          <a:xfrm>
            <a:off x="748421" y="3714509"/>
            <a:ext cx="3518779" cy="10824"/>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矩形 16"/>
          <p:cNvSpPr/>
          <p:nvPr/>
        </p:nvSpPr>
        <p:spPr>
          <a:xfrm>
            <a:off x="6400800" y="1775935"/>
            <a:ext cx="5046132" cy="4216539"/>
          </a:xfrm>
          <a:prstGeom prst="rect">
            <a:avLst/>
          </a:prstGeom>
        </p:spPr>
        <p:txBody>
          <a:bodyPr wrap="square">
            <a:spAutoFit/>
          </a:bodyPr>
          <a:lstStyle/>
          <a:p>
            <a:pPr indent="457200" defTabSz="685800">
              <a:buSzPct val="50000"/>
            </a:pPr>
            <a:r>
              <a:rPr lang="zh-CN" altLang="en-US" sz="3600" dirty="0" smtClean="0">
                <a:latin typeface="华文楷体" panose="02010600040101010101" charset="-122"/>
                <a:ea typeface="华文楷体" panose="02010600040101010101" charset="-122"/>
                <a:sym typeface="+mn-ea"/>
              </a:rPr>
              <a:t>申报加计扣除减免税的研究开发支出：</a:t>
            </a:r>
            <a:endParaRPr lang="zh-CN" altLang="en-US" sz="3600" dirty="0" smtClean="0">
              <a:latin typeface="华文楷体" panose="02010600040101010101" charset="-122"/>
              <a:ea typeface="华文楷体" panose="02010600040101010101" charset="-122"/>
              <a:sym typeface="+mn-ea"/>
            </a:endParaRPr>
          </a:p>
          <a:p>
            <a:pPr indent="457200" defTabSz="685800">
              <a:buSzPct val="50000"/>
            </a:pPr>
            <a:r>
              <a:rPr lang="zh-CN" altLang="en-US" sz="2800" dirty="0" smtClean="0">
                <a:latin typeface="华文楷体" panose="02010600040101010101" charset="-122"/>
                <a:ea typeface="华文楷体" panose="02010600040101010101" charset="-122"/>
                <a:sym typeface="+mn-ea"/>
              </a:rPr>
              <a:t>指报告期内企业实际用来申报研发加计扣除减免税政策的研究开发经费。</a:t>
            </a:r>
            <a:endParaRPr lang="zh-CN" altLang="en-US" sz="2800" dirty="0" smtClean="0">
              <a:latin typeface="华文楷体" panose="02010600040101010101" charset="-122"/>
              <a:ea typeface="华文楷体" panose="02010600040101010101" charset="-122"/>
              <a:sym typeface="+mn-ea"/>
            </a:endParaRPr>
          </a:p>
          <a:p>
            <a:pPr indent="457200" defTabSz="685800">
              <a:buSzPct val="50000"/>
            </a:pPr>
            <a:r>
              <a:rPr lang="zh-CN" altLang="en-US" sz="2800" dirty="0" smtClean="0">
                <a:latin typeface="华文楷体" panose="02010600040101010101" charset="-122"/>
                <a:ea typeface="华文楷体" panose="02010600040101010101" charset="-122"/>
                <a:sym typeface="+mn-ea"/>
              </a:rPr>
              <a:t>该指标应与向税务部门申报的有关研发加计扣除减免税备案表或归集表中的允许扣除的研发费用合计一致。</a:t>
            </a:r>
            <a:endParaRPr lang="zh-CN" altLang="en-US" sz="2800" dirty="0">
              <a:latin typeface="华文楷体" panose="02010600040101010101" charset="-122"/>
              <a:ea typeface="华文楷体" panose="02010600040101010101"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3838575" y="511810"/>
            <a:ext cx="7477760" cy="2994660"/>
          </a:xfrm>
          <a:prstGeom prst="rect">
            <a:avLst/>
          </a:prstGeom>
        </p:spPr>
      </p:pic>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 name="图片 3" descr="五经普LOGO透明底（长）"/>
          <p:cNvPicPr>
            <a:picLocks noChangeAspect="1"/>
          </p:cNvPicPr>
          <p:nvPr/>
        </p:nvPicPr>
        <p:blipFill>
          <a:blip r:embed="rId4" cstate="print"/>
          <a:stretch>
            <a:fillRect/>
          </a:stretch>
        </p:blipFill>
        <p:spPr>
          <a:xfrm>
            <a:off x="-95250" y="-224790"/>
            <a:ext cx="3695065" cy="1155065"/>
          </a:xfrm>
          <a:prstGeom prst="rect">
            <a:avLst/>
          </a:prstGeom>
        </p:spPr>
      </p:pic>
      <p:sp>
        <p:nvSpPr>
          <p:cNvPr id="13" name="文本框 62"/>
          <p:cNvSpPr txBox="1"/>
          <p:nvPr>
            <p:custDataLst>
              <p:tags r:id="rId5"/>
            </p:custDataLst>
          </p:nvPr>
        </p:nvSpPr>
        <p:spPr>
          <a:xfrm>
            <a:off x="3905885" y="122555"/>
            <a:ext cx="4380865" cy="460375"/>
          </a:xfrm>
          <a:prstGeom prst="rect">
            <a:avLst/>
          </a:prstGeom>
          <a:noFill/>
          <a:ln w="9525">
            <a:noFill/>
          </a:ln>
        </p:spPr>
        <p:txBody>
          <a:bodyPr wrap="square" anchor="t" anchorCtr="0">
            <a:spAutoFit/>
          </a:bodyPr>
          <a:lstStyle/>
          <a:p>
            <a:pPr algn="ctr"/>
            <a:r>
              <a:rPr lang="zh-CN" altLang="en-US" sz="2400" dirty="0">
                <a:solidFill>
                  <a:schemeClr val="tx1"/>
                </a:solidFill>
                <a:latin typeface="华文新魏" panose="02010800040101010101" pitchFamily="2" charset="-122"/>
                <a:ea typeface="华文新魏" panose="02010800040101010101" pitchFamily="2" charset="-122"/>
                <a:sym typeface="微软雅黑" panose="020B0503020204020204" pitchFamily="34" charset="-122"/>
              </a:rPr>
              <a:t>企业研发活动统计报表</a:t>
            </a:r>
            <a:endParaRPr lang="zh-CN" altLang="en-US" sz="2400" dirty="0">
              <a:solidFill>
                <a:schemeClr val="tx1"/>
              </a:solidFill>
              <a:latin typeface="华文新魏" panose="02010800040101010101" pitchFamily="2" charset="-122"/>
              <a:ea typeface="华文新魏" panose="02010800040101010101" pitchFamily="2" charset="-122"/>
              <a:sym typeface="微软雅黑" panose="020B0503020204020204" pitchFamily="34" charset="-122"/>
            </a:endParaRPr>
          </a:p>
        </p:txBody>
      </p:sp>
      <p:pic>
        <p:nvPicPr>
          <p:cNvPr id="8" name="图片 7"/>
          <p:cNvPicPr>
            <a:picLocks noChangeAspect="1"/>
          </p:cNvPicPr>
          <p:nvPr>
            <p:custDataLst>
              <p:tags r:id="rId6"/>
            </p:custDataLst>
          </p:nvPr>
        </p:nvPicPr>
        <p:blipFill>
          <a:blip r:embed="rId7"/>
          <a:stretch>
            <a:fillRect/>
          </a:stretch>
        </p:blipFill>
        <p:spPr>
          <a:xfrm>
            <a:off x="3838575" y="1555750"/>
            <a:ext cx="7477760" cy="5004435"/>
          </a:xfrm>
          <a:prstGeom prst="rect">
            <a:avLst/>
          </a:prstGeom>
        </p:spPr>
      </p:pic>
      <p:sp>
        <p:nvSpPr>
          <p:cNvPr id="10" name="圆角矩形 9"/>
          <p:cNvSpPr/>
          <p:nvPr>
            <p:custDataLst>
              <p:tags r:id="rId8"/>
            </p:custDataLst>
          </p:nvPr>
        </p:nvSpPr>
        <p:spPr>
          <a:xfrm>
            <a:off x="4902835" y="2258060"/>
            <a:ext cx="5488305" cy="88582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custDataLst>
              <p:tags r:id="rId9"/>
            </p:custDataLst>
          </p:nvPr>
        </p:nvSpPr>
        <p:spPr>
          <a:xfrm>
            <a:off x="4076700" y="5662930"/>
            <a:ext cx="7239635" cy="61785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custDataLst>
              <p:tags r:id="rId10"/>
            </p:custDataLst>
          </p:nvPr>
        </p:nvPicPr>
        <p:blipFill>
          <a:blip r:embed="rId11"/>
          <a:stretch>
            <a:fillRect/>
          </a:stretch>
        </p:blipFill>
        <p:spPr>
          <a:xfrm>
            <a:off x="125095" y="2976880"/>
            <a:ext cx="3713480" cy="1085850"/>
          </a:xfrm>
          <a:prstGeom prst="rect">
            <a:avLst/>
          </a:prstGeom>
          <a:ln w="15875">
            <a:solidFill>
              <a:schemeClr val="accent1"/>
            </a:solidFill>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 name="图片 3" descr="五经普LOGO透明底（长）"/>
          <p:cNvPicPr>
            <a:picLocks noChangeAspect="1"/>
          </p:cNvPicPr>
          <p:nvPr/>
        </p:nvPicPr>
        <p:blipFill>
          <a:blip r:embed="rId2" cstate="print"/>
          <a:stretch>
            <a:fillRect/>
          </a:stretch>
        </p:blipFill>
        <p:spPr>
          <a:xfrm>
            <a:off x="-95250" y="-224790"/>
            <a:ext cx="3695065" cy="1155065"/>
          </a:xfrm>
          <a:prstGeom prst="rect">
            <a:avLst/>
          </a:prstGeom>
        </p:spPr>
      </p:pic>
      <p:sp>
        <p:nvSpPr>
          <p:cNvPr id="13" name="文本框 62"/>
          <p:cNvSpPr txBox="1"/>
          <p:nvPr>
            <p:custDataLst>
              <p:tags r:id="rId3"/>
            </p:custDataLst>
          </p:nvPr>
        </p:nvSpPr>
        <p:spPr>
          <a:xfrm>
            <a:off x="3905885" y="122555"/>
            <a:ext cx="4380865" cy="460375"/>
          </a:xfrm>
          <a:prstGeom prst="rect">
            <a:avLst/>
          </a:prstGeom>
          <a:noFill/>
          <a:ln w="9525">
            <a:noFill/>
          </a:ln>
        </p:spPr>
        <p:txBody>
          <a:bodyPr wrap="square" anchor="t" anchorCtr="0">
            <a:spAutoFit/>
          </a:bodyPr>
          <a:lstStyle/>
          <a:p>
            <a:pPr algn="ctr"/>
            <a:r>
              <a:rPr lang="zh-CN" altLang="en-US" sz="2400" dirty="0">
                <a:solidFill>
                  <a:schemeClr val="tx1"/>
                </a:solidFill>
                <a:latin typeface="华文新魏" panose="02010800040101010101" pitchFamily="2" charset="-122"/>
                <a:ea typeface="华文新魏" panose="02010800040101010101" pitchFamily="2" charset="-122"/>
                <a:sym typeface="微软雅黑" panose="020B0503020204020204" pitchFamily="34" charset="-122"/>
              </a:rPr>
              <a:t>企业研发活动统计报表</a:t>
            </a:r>
            <a:endParaRPr lang="zh-CN" altLang="en-US" sz="2400" dirty="0">
              <a:solidFill>
                <a:schemeClr val="tx1"/>
              </a:solidFill>
              <a:latin typeface="华文新魏" panose="02010800040101010101" pitchFamily="2" charset="-122"/>
              <a:ea typeface="华文新魏" panose="02010800040101010101" pitchFamily="2" charset="-122"/>
              <a:sym typeface="微软雅黑" panose="020B0503020204020204" pitchFamily="34" charset="-122"/>
            </a:endParaRPr>
          </a:p>
        </p:txBody>
      </p:sp>
      <p:pic>
        <p:nvPicPr>
          <p:cNvPr id="2" name="图片 1"/>
          <p:cNvPicPr>
            <a:picLocks noChangeAspect="1"/>
          </p:cNvPicPr>
          <p:nvPr>
            <p:custDataLst>
              <p:tags r:id="rId4"/>
            </p:custDataLst>
          </p:nvPr>
        </p:nvPicPr>
        <p:blipFill>
          <a:blip r:embed="rId5"/>
          <a:stretch>
            <a:fillRect/>
          </a:stretch>
        </p:blipFill>
        <p:spPr>
          <a:xfrm>
            <a:off x="3198495" y="1329690"/>
            <a:ext cx="3966210" cy="4995545"/>
          </a:xfrm>
          <a:prstGeom prst="rect">
            <a:avLst/>
          </a:prstGeom>
        </p:spPr>
      </p:pic>
      <p:pic>
        <p:nvPicPr>
          <p:cNvPr id="3" name="图片 2"/>
          <p:cNvPicPr>
            <a:picLocks noChangeAspect="1"/>
          </p:cNvPicPr>
          <p:nvPr>
            <p:custDataLst>
              <p:tags r:id="rId6"/>
            </p:custDataLst>
          </p:nvPr>
        </p:nvPicPr>
        <p:blipFill>
          <a:blip r:embed="rId7"/>
          <a:stretch>
            <a:fillRect/>
          </a:stretch>
        </p:blipFill>
        <p:spPr>
          <a:xfrm>
            <a:off x="7497445" y="1398905"/>
            <a:ext cx="4049395" cy="5103495"/>
          </a:xfrm>
          <a:prstGeom prst="rect">
            <a:avLst/>
          </a:prstGeom>
        </p:spPr>
      </p:pic>
      <p:sp>
        <p:nvSpPr>
          <p:cNvPr id="7" name="文本框 6"/>
          <p:cNvSpPr txBox="1"/>
          <p:nvPr>
            <p:custDataLst>
              <p:tags r:id="rId8"/>
            </p:custDataLst>
          </p:nvPr>
        </p:nvSpPr>
        <p:spPr>
          <a:xfrm>
            <a:off x="3905885" y="760730"/>
            <a:ext cx="6737350" cy="460375"/>
          </a:xfrm>
          <a:prstGeom prst="rect">
            <a:avLst/>
          </a:prstGeom>
          <a:solidFill>
            <a:schemeClr val="bg2">
              <a:lumMod val="90000"/>
            </a:schemeClr>
          </a:solidFill>
        </p:spPr>
        <p:txBody>
          <a:bodyPr wrap="square" rtlCol="0" anchor="t">
            <a:spAutoFit/>
          </a:bodyPr>
          <a:lstStyle/>
          <a:p>
            <a:pPr marL="0" indent="0" algn="ctr" latinLnBrk="0">
              <a:lnSpc>
                <a:spcPct val="100000"/>
              </a:lnSpc>
              <a:spcBef>
                <a:spcPts val="0"/>
              </a:spcBef>
              <a:buFontTx/>
              <a:buNone/>
            </a:pPr>
            <a:r>
              <a:rPr lang="zh-CN" altLang="en-US" sz="2400" b="1" dirty="0" smtClean="0">
                <a:latin typeface="楷体" panose="02010609060101010101" pitchFamily="49" charset="-122"/>
                <a:ea typeface="楷体" panose="02010609060101010101" pitchFamily="49" charset="-122"/>
                <a:cs typeface="华文楷体" panose="02010600040101010101" charset="-122"/>
                <a:sym typeface="+mn-ea"/>
              </a:rPr>
              <a:t>研发费用加计扣除优惠明细表A107012</a:t>
            </a:r>
            <a:endParaRPr lang="zh-CN" altLang="en-US" sz="2400" b="1" dirty="0" smtClean="0">
              <a:latin typeface="楷体" panose="02010609060101010101" pitchFamily="49" charset="-122"/>
              <a:ea typeface="楷体" panose="02010609060101010101" pitchFamily="49" charset="-122"/>
              <a:cs typeface="华文楷体" panose="02010600040101010101" charset="-122"/>
              <a:sym typeface="+mn-ea"/>
            </a:endParaRPr>
          </a:p>
        </p:txBody>
      </p:sp>
      <p:sp>
        <p:nvSpPr>
          <p:cNvPr id="9" name="圆角矩形 8"/>
          <p:cNvSpPr/>
          <p:nvPr>
            <p:custDataLst>
              <p:tags r:id="rId9"/>
            </p:custDataLst>
          </p:nvPr>
        </p:nvSpPr>
        <p:spPr>
          <a:xfrm>
            <a:off x="7497445" y="5335905"/>
            <a:ext cx="4049395" cy="85598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10"/>
            </p:custDataLst>
          </p:nvPr>
        </p:nvSpPr>
        <p:spPr>
          <a:xfrm>
            <a:off x="3115310" y="1284605"/>
            <a:ext cx="4049395" cy="25019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20132" y="2460496"/>
            <a:ext cx="2929467" cy="369332"/>
          </a:xfrm>
          <a:prstGeom prst="rect">
            <a:avLst/>
          </a:prstGeom>
        </p:spPr>
        <p:txBody>
          <a:bodyPr wrap="square">
            <a:spAutoFit/>
          </a:bodyPr>
          <a:lstStyle/>
          <a:p>
            <a:pPr defTabSz="685800">
              <a:buSzPct val="50000"/>
            </a:pP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申报加计扣除的研发支出</a:t>
            </a:r>
            <a:endPar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矩形 19"/>
          <p:cNvSpPr/>
          <p:nvPr/>
        </p:nvSpPr>
        <p:spPr>
          <a:xfrm>
            <a:off x="253999" y="2968496"/>
            <a:ext cx="2929467" cy="646331"/>
          </a:xfrm>
          <a:prstGeom prst="rect">
            <a:avLst/>
          </a:prstGeom>
        </p:spPr>
        <p:txBody>
          <a:bodyPr wrap="square">
            <a:spAutoFit/>
          </a:bodyPr>
          <a:lstStyle/>
          <a:p>
            <a:pPr defTabSz="685800">
              <a:buSzPct val="50000"/>
            </a:pP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取自</a:t>
            </a:r>
            <a:r>
              <a:rPr lang="en-US" altLang="zh-CN"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A107012</a:t>
            </a: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表</a:t>
            </a:r>
            <a:r>
              <a:rPr lang="en-US" altLang="zh-CN"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51</a:t>
            </a: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项</a:t>
            </a:r>
            <a:r>
              <a:rPr lang="en-US" altLang="zh-CN"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注意不要乘加计扣除比例</a:t>
            </a:r>
            <a:endPar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矩形 20"/>
          <p:cNvSpPr/>
          <p:nvPr/>
        </p:nvSpPr>
        <p:spPr>
          <a:xfrm>
            <a:off x="287865" y="3662763"/>
            <a:ext cx="2929467" cy="369332"/>
          </a:xfrm>
          <a:prstGeom prst="rect">
            <a:avLst/>
          </a:prstGeom>
        </p:spPr>
        <p:txBody>
          <a:bodyPr wrap="square">
            <a:spAutoFit/>
          </a:bodyPr>
          <a:lstStyle/>
          <a:p>
            <a:pPr defTabSz="685800">
              <a:buSzPct val="50000"/>
            </a:pPr>
            <a:r>
              <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正确应为</a:t>
            </a:r>
            <a:r>
              <a:rPr lang="en-US" altLang="zh-CN"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47-48-49</a:t>
            </a:r>
            <a:endParaRPr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2"/>
          <a:stretch>
            <a:fillRect/>
          </a:stretch>
        </p:blipFill>
        <p:spPr>
          <a:xfrm>
            <a:off x="463763" y="1432984"/>
            <a:ext cx="5726838" cy="3172883"/>
          </a:xfrm>
          <a:prstGeom prst="rect">
            <a:avLst/>
          </a:prstGeom>
        </p:spPr>
      </p:pic>
      <p:pic>
        <p:nvPicPr>
          <p:cNvPr id="8196" name="图片 10"/>
          <p:cNvPicPr>
            <a:picLocks noChangeAspect="1"/>
          </p:cNvPicPr>
          <p:nvPr/>
        </p:nvPicPr>
        <p:blipFill>
          <a:blip r:embed="rId3"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4"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 name="组合 3"/>
          <p:cNvGrpSpPr/>
          <p:nvPr/>
        </p:nvGrpSpPr>
        <p:grpSpPr>
          <a:xfrm>
            <a:off x="6231467" y="704581"/>
            <a:ext cx="5653193" cy="939800"/>
            <a:chOff x="341" y="2152"/>
            <a:chExt cx="3253" cy="1246"/>
          </a:xfrm>
        </p:grpSpPr>
        <p:sp>
          <p:nvSpPr>
            <p:cNvPr id="16" name="圆角矩形 15"/>
            <p:cNvSpPr/>
            <p:nvPr/>
          </p:nvSpPr>
          <p:spPr>
            <a:xfrm>
              <a:off x="341" y="2152"/>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761" y="2462"/>
              <a:ext cx="2383" cy="694"/>
            </a:xfrm>
            <a:prstGeom prst="rect">
              <a:avLst/>
            </a:prstGeom>
            <a:noFill/>
            <a:ln w="9525">
              <a:noFill/>
            </a:ln>
          </p:spPr>
          <p:txBody>
            <a:bodyPr wrap="square" anchor="t" anchorCtr="0">
              <a:spAutoFit/>
            </a:bodyPr>
            <a:lstStyle/>
            <a:p>
              <a:pPr algn="ctr"/>
              <a:r>
                <a:rPr lang="zh-CN" altLang="en-US" sz="2800" b="1" dirty="0" smtClean="0">
                  <a:solidFill>
                    <a:srgbClr val="FFFF00"/>
                  </a:solidFill>
                  <a:latin typeface="楷体" panose="02010609060101010101" pitchFamily="49" charset="-122"/>
                  <a:ea typeface="楷体" panose="02010609060101010101" pitchFamily="49" charset="-122"/>
                </a:rPr>
                <a:t>☆</a:t>
              </a:r>
              <a:r>
                <a:rPr lang="zh-CN" altLang="en-US" sz="2800" b="1" dirty="0" smtClean="0">
                  <a:solidFill>
                    <a:srgbClr val="FFFF00"/>
                  </a:solidFill>
                  <a:latin typeface="Arial" panose="020B0604020202020204" pitchFamily="34" charset="0"/>
                  <a:ea typeface="微软雅黑" panose="020B0503020204020204" pitchFamily="34" charset="-122"/>
                </a:rPr>
                <a:t>加计扣除减免税金额</a:t>
              </a:r>
              <a:endParaRPr lang="zh-CN" altLang="en-US" sz="2800" b="1" dirty="0">
                <a:solidFill>
                  <a:srgbClr val="FFFF00"/>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cxnSp>
        <p:nvCxnSpPr>
          <p:cNvPr id="19" name="直接连接符 18"/>
          <p:cNvCxnSpPr/>
          <p:nvPr/>
        </p:nvCxnSpPr>
        <p:spPr bwMode="auto">
          <a:xfrm>
            <a:off x="748421" y="4137842"/>
            <a:ext cx="3518779" cy="10824"/>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矩形 16"/>
          <p:cNvSpPr/>
          <p:nvPr/>
        </p:nvSpPr>
        <p:spPr>
          <a:xfrm>
            <a:off x="6400800" y="1775935"/>
            <a:ext cx="5046132" cy="2862322"/>
          </a:xfrm>
          <a:prstGeom prst="rect">
            <a:avLst/>
          </a:prstGeom>
        </p:spPr>
        <p:txBody>
          <a:bodyPr wrap="square">
            <a:spAutoFit/>
          </a:bodyPr>
          <a:lstStyle/>
          <a:p>
            <a:pPr indent="636270" algn="just"/>
            <a:r>
              <a:rPr lang="zh-CN" altLang="en-US" sz="3600" b="1" dirty="0" smtClean="0">
                <a:latin typeface="楷体" panose="02010609060101010101" pitchFamily="49" charset="-122"/>
                <a:ea typeface="楷体" panose="02010609060101010101" pitchFamily="49" charset="-122"/>
                <a:sym typeface="+mn-ea"/>
              </a:rPr>
              <a:t>加计扣除减免税金额：</a:t>
            </a:r>
            <a:endParaRPr lang="zh-CN" altLang="en-US" sz="3600" b="1" dirty="0" smtClean="0">
              <a:latin typeface="楷体" panose="02010609060101010101" pitchFamily="49" charset="-122"/>
              <a:ea typeface="楷体" panose="02010609060101010101" pitchFamily="49" charset="-122"/>
              <a:sym typeface="+mn-ea"/>
            </a:endParaRPr>
          </a:p>
          <a:p>
            <a:pPr indent="636270" algn="just"/>
            <a:r>
              <a:rPr lang="zh-CN" altLang="en-US" sz="2400" dirty="0" smtClean="0">
                <a:latin typeface="楷体" panose="02010609060101010101" pitchFamily="49" charset="-122"/>
                <a:ea typeface="楷体" panose="02010609060101010101" pitchFamily="49" charset="-122"/>
                <a:sym typeface="+mn-ea"/>
              </a:rPr>
              <a:t>指报告期内企业按有关政策和税法规定税前加计扣除的研究开发活动费用所得税，按当年税务部门实际减免的税额填报。对尚未得到当年减免税额的企业，按上年实际减免税额填报。</a:t>
            </a:r>
            <a:endParaRPr lang="zh-CN" altLang="en-US" sz="2400" dirty="0">
              <a:latin typeface="楷体" panose="02010609060101010101" pitchFamily="49" charset="-122"/>
              <a:ea typeface="楷体" panose="02010609060101010101" pitchFamily="49" charset="-122"/>
              <a:sym typeface="+mn-ea"/>
            </a:endParaRPr>
          </a:p>
        </p:txBody>
      </p:sp>
      <p:sp>
        <p:nvSpPr>
          <p:cNvPr id="13" name="矩形 12"/>
          <p:cNvSpPr/>
          <p:nvPr/>
        </p:nvSpPr>
        <p:spPr>
          <a:xfrm>
            <a:off x="982133" y="4999335"/>
            <a:ext cx="10346267" cy="707886"/>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sym typeface="+mn-ea"/>
              </a:rPr>
              <a:t>一般情况下：加计扣除减免税金额等于</a:t>
            </a:r>
            <a:endParaRPr lang="en-US" altLang="zh-CN" sz="2000" dirty="0" smtClean="0">
              <a:latin typeface="楷体" panose="02010609060101010101" pitchFamily="49" charset="-122"/>
              <a:ea typeface="楷体" panose="02010609060101010101" pitchFamily="49" charset="-122"/>
              <a:sym typeface="+mn-ea"/>
            </a:endParaRPr>
          </a:p>
          <a:p>
            <a:r>
              <a:rPr lang="zh-CN" altLang="en-US" sz="2000" dirty="0" smtClean="0">
                <a:latin typeface="楷体" panose="02010609060101010101" pitchFamily="49" charset="-122"/>
                <a:ea typeface="楷体" panose="02010609060101010101" pitchFamily="49" charset="-122"/>
                <a:sym typeface="+mn-ea"/>
              </a:rPr>
              <a:t>税务部门认可的可加计扣除研发费用*</a:t>
            </a:r>
            <a:r>
              <a:rPr lang="en-US" altLang="zh-CN" sz="2000" dirty="0" smtClean="0">
                <a:latin typeface="楷体" panose="02010609060101010101" pitchFamily="49" charset="-122"/>
                <a:ea typeface="楷体" panose="02010609060101010101" pitchFamily="49" charset="-122"/>
                <a:sym typeface="+mn-ea"/>
              </a:rPr>
              <a:t>100%*</a:t>
            </a:r>
            <a:r>
              <a:rPr lang="zh-CN" altLang="en-US" sz="2000" dirty="0" smtClean="0">
                <a:latin typeface="楷体" panose="02010609060101010101" pitchFamily="49" charset="-122"/>
                <a:ea typeface="楷体" panose="02010609060101010101" pitchFamily="49" charset="-122"/>
                <a:sym typeface="+mn-ea"/>
              </a:rPr>
              <a:t>企业所得税税率（一般是</a:t>
            </a:r>
            <a:r>
              <a:rPr lang="en-US" altLang="zh-CN" sz="2000" dirty="0" smtClean="0">
                <a:latin typeface="楷体" panose="02010609060101010101" pitchFamily="49" charset="-122"/>
                <a:ea typeface="楷体" panose="02010609060101010101" pitchFamily="49" charset="-122"/>
                <a:sym typeface="+mn-ea"/>
              </a:rPr>
              <a:t>25%</a:t>
            </a:r>
            <a:r>
              <a:rPr lang="zh-CN" altLang="en-US" sz="2000" dirty="0" smtClean="0">
                <a:latin typeface="楷体" panose="02010609060101010101" pitchFamily="49" charset="-122"/>
                <a:ea typeface="楷体" panose="02010609060101010101" pitchFamily="49" charset="-122"/>
                <a:sym typeface="+mn-ea"/>
              </a:rPr>
              <a:t>，高企是</a:t>
            </a:r>
            <a:r>
              <a:rPr lang="en-US" altLang="zh-CN" sz="2000" dirty="0" smtClean="0">
                <a:latin typeface="楷体" panose="02010609060101010101" pitchFamily="49" charset="-122"/>
                <a:ea typeface="楷体" panose="02010609060101010101" pitchFamily="49" charset="-122"/>
                <a:sym typeface="+mn-ea"/>
              </a:rPr>
              <a:t>15%</a:t>
            </a:r>
            <a:r>
              <a:rPr lang="zh-CN" altLang="en-US" sz="2000" dirty="0" smtClean="0">
                <a:latin typeface="楷体" panose="02010609060101010101" pitchFamily="49" charset="-122"/>
                <a:ea typeface="楷体" panose="02010609060101010101" pitchFamily="49" charset="-122"/>
                <a:sym typeface="+mn-ea"/>
              </a:rPr>
              <a:t>）</a:t>
            </a:r>
            <a:endParaRPr lang="zh-CN" altLang="en-US"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研究开发机构</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sp>
        <p:nvSpPr>
          <p:cNvPr id="20" name="文本框 19"/>
          <p:cNvSpPr txBox="1"/>
          <p:nvPr/>
        </p:nvSpPr>
        <p:spPr>
          <a:xfrm>
            <a:off x="7383398" y="2570523"/>
            <a:ext cx="3876804" cy="829945"/>
          </a:xfrm>
          <a:prstGeom prst="rect">
            <a:avLst/>
          </a:prstGeom>
          <a:noFill/>
        </p:spPr>
        <p:txBody>
          <a:bodyPr wrap="square" rtlCol="0">
            <a:spAutoFit/>
          </a:bodyPr>
          <a:lstStyle/>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
        <p:nvSpPr>
          <p:cNvPr id="5" name="矩形 1"/>
          <p:cNvSpPr>
            <a:spLocks noChangeArrowheads="1"/>
          </p:cNvSpPr>
          <p:nvPr/>
        </p:nvSpPr>
        <p:spPr bwMode="auto">
          <a:xfrm>
            <a:off x="7667625" y="0"/>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9" name="灯片编号占位符 1"/>
          <p:cNvSpPr txBox="1"/>
          <p:nvPr/>
        </p:nvSpPr>
        <p:spPr bwMode="auto">
          <a:xfrm>
            <a:off x="8032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sp>
        <p:nvSpPr>
          <p:cNvPr id="10" name="AutoShape 4"/>
          <p:cNvSpPr>
            <a:spLocks noChangeArrowheads="1"/>
          </p:cNvSpPr>
          <p:nvPr/>
        </p:nvSpPr>
        <p:spPr bwMode="auto">
          <a:xfrm>
            <a:off x="597535" y="4283710"/>
            <a:ext cx="11498580" cy="257429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pPr>
            <a:r>
              <a:rPr lang="zh-CN" altLang="en-US" sz="2400" dirty="0">
                <a:solidFill>
                  <a:schemeClr val="tx2"/>
                </a:solidFill>
                <a:latin typeface="+mn-ea"/>
                <a:ea typeface="+mn-ea"/>
              </a:rPr>
              <a:t>期末机构认定条件：</a:t>
            </a:r>
            <a:endParaRPr lang="zh-CN" altLang="en-US" sz="2400" dirty="0">
              <a:solidFill>
                <a:schemeClr val="tx2"/>
              </a:solidFill>
              <a:latin typeface="+mn-ea"/>
              <a:ea typeface="+mn-ea"/>
            </a:endParaRPr>
          </a:p>
          <a:p>
            <a:pPr marL="342900" indent="-342900">
              <a:buFont typeface="Arial" panose="020B0604020202020204" pitchFamily="34" charset="0"/>
              <a:buChar char="•"/>
            </a:pPr>
            <a:r>
              <a:rPr lang="zh-CN" altLang="en-US" sz="2400" dirty="0">
                <a:solidFill>
                  <a:schemeClr val="tx2"/>
                </a:solidFill>
                <a:latin typeface="+mn-ea"/>
                <a:ea typeface="+mn-ea"/>
              </a:rPr>
              <a:t>    1.与生产系统相独立</a:t>
            </a:r>
            <a:endParaRPr lang="zh-CN" altLang="en-US" sz="2400" dirty="0">
              <a:solidFill>
                <a:schemeClr val="tx2"/>
              </a:solidFill>
              <a:latin typeface="+mn-ea"/>
              <a:ea typeface="+mn-ea"/>
            </a:endParaRPr>
          </a:p>
          <a:p>
            <a:pPr marL="342900" indent="-342900">
              <a:buFont typeface="Arial" panose="020B0604020202020204" pitchFamily="34" charset="0"/>
              <a:buChar char="•"/>
            </a:pPr>
            <a:r>
              <a:rPr lang="zh-CN" altLang="en-US" sz="2400" dirty="0">
                <a:solidFill>
                  <a:schemeClr val="tx2"/>
                </a:solidFill>
                <a:latin typeface="+mn-ea"/>
                <a:ea typeface="+mn-ea"/>
              </a:rPr>
              <a:t>    2.出资方主要是本单位</a:t>
            </a:r>
            <a:endParaRPr lang="zh-CN" altLang="en-US" sz="2400" dirty="0">
              <a:solidFill>
                <a:schemeClr val="tx2"/>
              </a:solidFill>
              <a:latin typeface="+mn-ea"/>
              <a:ea typeface="+mn-ea"/>
            </a:endParaRPr>
          </a:p>
          <a:p>
            <a:pPr marL="342900" indent="-342900">
              <a:buFont typeface="Arial" panose="020B0604020202020204" pitchFamily="34" charset="0"/>
              <a:buChar char="•"/>
            </a:pPr>
            <a:r>
              <a:rPr lang="zh-CN" altLang="en-US" sz="2400" dirty="0">
                <a:solidFill>
                  <a:schemeClr val="tx2"/>
                </a:solidFill>
                <a:latin typeface="+mn-ea"/>
                <a:ea typeface="+mn-ea"/>
              </a:rPr>
              <a:t>    3.一个机构多块牌子认做一个</a:t>
            </a:r>
            <a:endParaRPr lang="zh-CN" altLang="en-US" sz="2400" dirty="0">
              <a:solidFill>
                <a:schemeClr val="tx2"/>
              </a:solidFill>
              <a:latin typeface="+mn-ea"/>
              <a:ea typeface="+mn-ea"/>
            </a:endParaRPr>
          </a:p>
          <a:p>
            <a:pPr marL="342900" indent="-342900">
              <a:buFont typeface="Arial" panose="020B0604020202020204" pitchFamily="34" charset="0"/>
              <a:buChar char="•"/>
            </a:pPr>
            <a:r>
              <a:rPr lang="zh-CN" altLang="en-US" sz="2400" dirty="0">
                <a:solidFill>
                  <a:schemeClr val="tx2"/>
                </a:solidFill>
                <a:latin typeface="+mn-ea"/>
                <a:ea typeface="+mn-ea"/>
              </a:rPr>
              <a:t>    4.会计一般能实现独立核算</a:t>
            </a:r>
            <a:endParaRPr lang="zh-CN" altLang="en-US" sz="2400" dirty="0">
              <a:solidFill>
                <a:schemeClr val="tx2"/>
              </a:solidFill>
              <a:latin typeface="+mn-ea"/>
              <a:ea typeface="+mn-ea"/>
            </a:endParaRPr>
          </a:p>
          <a:p>
            <a:pPr marL="342900" indent="-342900">
              <a:buFont typeface="Arial" panose="020B0604020202020204" pitchFamily="34" charset="0"/>
              <a:buChar char="•"/>
            </a:pPr>
            <a:r>
              <a:rPr lang="zh-CN" altLang="en-US" sz="2400" dirty="0" smtClean="0">
                <a:solidFill>
                  <a:srgbClr val="FF0000"/>
                </a:solidFill>
                <a:latin typeface="+mn-ea"/>
                <a:ea typeface="+mn-ea"/>
              </a:rPr>
              <a:t>注意要求是境内开办，境外机构不填这里；后面有专门填报境外开办机构数</a:t>
            </a:r>
            <a:endParaRPr lang="en-US" altLang="zh-CN" sz="2400" dirty="0">
              <a:solidFill>
                <a:srgbClr val="FF0000"/>
              </a:solidFill>
              <a:latin typeface="+mn-ea"/>
              <a:ea typeface="+mn-ea"/>
            </a:endParaRPr>
          </a:p>
        </p:txBody>
      </p:sp>
      <p:pic>
        <p:nvPicPr>
          <p:cNvPr id="11" name="图片 10"/>
          <p:cNvPicPr>
            <a:picLocks noChangeAspect="1"/>
          </p:cNvPicPr>
          <p:nvPr/>
        </p:nvPicPr>
        <p:blipFill>
          <a:blip r:embed="rId3"/>
          <a:stretch>
            <a:fillRect/>
          </a:stretch>
        </p:blipFill>
        <p:spPr>
          <a:xfrm>
            <a:off x="899795" y="938530"/>
            <a:ext cx="7776845" cy="3291840"/>
          </a:xfrm>
          <a:prstGeom prst="rect">
            <a:avLst/>
          </a:prstGeom>
        </p:spPr>
      </p:pic>
      <p:sp>
        <p:nvSpPr>
          <p:cNvPr id="17" name="矩形 16"/>
          <p:cNvSpPr/>
          <p:nvPr/>
        </p:nvSpPr>
        <p:spPr>
          <a:xfrm>
            <a:off x="9074834" y="3075001"/>
            <a:ext cx="1620957" cy="584775"/>
          </a:xfrm>
          <a:prstGeom prst="rect">
            <a:avLst/>
          </a:prstGeom>
        </p:spPr>
        <p:txBody>
          <a:bodyPr wrap="none">
            <a:spAutoFit/>
          </a:bodyPr>
          <a:lstStyle/>
          <a:p>
            <a:pPr defTabSz="685800">
              <a:buSzPct val="50000"/>
            </a:pPr>
            <a:r>
              <a:rPr lang="zh-CN" altLang="en-US" sz="3200" dirty="0" smtClean="0">
                <a:solidFill>
                  <a:srgbClr val="FF0000"/>
                </a:solidFill>
                <a:latin typeface="黑体" panose="02010609060101010101" charset="-122"/>
                <a:ea typeface="黑体" panose="02010609060101010101" charset="-122"/>
              </a:rPr>
              <a:t>易漏报</a:t>
            </a:r>
            <a:r>
              <a:rPr lang="en-US" altLang="zh-CN" sz="3200" dirty="0" smtClean="0">
                <a:solidFill>
                  <a:srgbClr val="FF0000"/>
                </a:solidFill>
                <a:latin typeface="黑体" panose="02010609060101010101" charset="-122"/>
                <a:ea typeface="黑体" panose="02010609060101010101" charset="-122"/>
              </a:rPr>
              <a:t>!</a:t>
            </a:r>
            <a:endParaRPr lang="en-US" altLang="zh-CN" sz="3200" dirty="0" smtClean="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47190" y="1539875"/>
            <a:ext cx="9110345" cy="4885690"/>
          </a:xfrm>
        </p:spPr>
        <p:txBody>
          <a:bodyPr>
            <a:noAutofit/>
          </a:bodyPr>
          <a:lstStyle/>
          <a:p>
            <a:pPr marL="0" marR="0" indent="0" algn="just" defTabSz="685800" rtl="0" eaLnBrk="0" fontAlgn="base" latinLnBrk="0" hangingPunct="0">
              <a:lnSpc>
                <a:spcPts val="56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a:p>
            <a:pPr marL="0" marR="0" indent="0" algn="just" defTabSz="685800" rtl="0" eaLnBrk="0" fontAlgn="base" latinLnBrk="0" hangingPunct="0">
              <a:lnSpc>
                <a:spcPts val="6400"/>
              </a:lnSpc>
              <a:spcBef>
                <a:spcPts val="0"/>
              </a:spcBef>
              <a:spcAft>
                <a:spcPct val="0"/>
              </a:spcAft>
              <a:buClr>
                <a:schemeClr val="accent1"/>
              </a:buClr>
              <a:buSzPct val="50000"/>
              <a:buFont typeface="Wingdings" panose="05000000000000000000" pitchFamily="2" charset="2"/>
              <a:buNone/>
            </a:pP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en-US" altLang="zh-CN"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r>
              <a:rPr kumimoji="0" lang="zh-CN" altLang="en-US" sz="3200" b="0" i="0" u="none"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rPr>
              <a:t>      </a:t>
            </a:r>
            <a:endParaRPr kumimoji="0" lang="zh-CN" altLang="en-US" sz="3200" b="0" i="0" u="heavy" strike="noStrike" kern="1200" cap="none" spc="0" normalizeH="0" baseline="0" noProof="1" smtClean="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8196" name="图片 10"/>
          <p:cNvPicPr>
            <a:picLocks noChangeAspect="1"/>
          </p:cNvPicPr>
          <p:nvPr/>
        </p:nvPicPr>
        <p:blipFill>
          <a:blip r:embed="rId1" cstate="print"/>
          <a:stretch>
            <a:fillRect/>
          </a:stretch>
        </p:blipFill>
        <p:spPr>
          <a:xfrm>
            <a:off x="7679055" y="0"/>
            <a:ext cx="6002655" cy="168846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76200" y="-21653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960360" y="196215"/>
            <a:ext cx="3924300" cy="939800"/>
            <a:chOff x="341" y="1478"/>
            <a:chExt cx="3253" cy="1246"/>
          </a:xfrm>
        </p:grpSpPr>
        <p:sp>
          <p:nvSpPr>
            <p:cNvPr id="16" name="圆角矩形 15"/>
            <p:cNvSpPr/>
            <p:nvPr/>
          </p:nvSpPr>
          <p:spPr>
            <a:xfrm>
              <a:off x="341" y="1478"/>
              <a:ext cx="3253" cy="1246"/>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6"/>
            <p:cNvSpPr txBox="1"/>
            <p:nvPr/>
          </p:nvSpPr>
          <p:spPr>
            <a:xfrm>
              <a:off x="693" y="1766"/>
              <a:ext cx="2383" cy="692"/>
            </a:xfrm>
            <a:prstGeom prst="rect">
              <a:avLst/>
            </a:prstGeom>
            <a:noFill/>
            <a:ln w="9525">
              <a:noFill/>
            </a:ln>
          </p:spPr>
          <p:txBody>
            <a:bodyPr wrap="square" anchor="t" anchorCtr="0">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当年专利申请数</a:t>
              </a:r>
              <a:endParaRPr lang="zh-CN" altLang="en-US" sz="28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9191625" y="1"/>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9556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a:latin typeface="Times New Roman" panose="02020603050405020304" pitchFamily="18" charset="0"/>
              <a:ea typeface="宋体" panose="02010600030101010101" pitchFamily="2" charset="-122"/>
            </a:endParaRPr>
          </a:p>
        </p:txBody>
      </p:sp>
      <p:sp>
        <p:nvSpPr>
          <p:cNvPr id="20" name="文本框 19"/>
          <p:cNvSpPr txBox="1"/>
          <p:nvPr/>
        </p:nvSpPr>
        <p:spPr>
          <a:xfrm>
            <a:off x="7383398" y="2570523"/>
            <a:ext cx="3876804" cy="829945"/>
          </a:xfrm>
          <a:prstGeom prst="rect">
            <a:avLst/>
          </a:prstGeom>
          <a:noFill/>
        </p:spPr>
        <p:txBody>
          <a:bodyPr wrap="square" rtlCol="0">
            <a:spAutoFit/>
          </a:bodyPr>
          <a:lstStyle/>
          <a:p>
            <a:endParaRPr lang="zh-CN" altLang="en-US" sz="2400" b="1" dirty="0">
              <a:latin typeface="黑体" panose="02010609060101010101" charset="-122"/>
              <a:ea typeface="黑体" panose="02010609060101010101" charset="-122"/>
            </a:endParaRPr>
          </a:p>
          <a:p>
            <a:endParaRPr lang="zh-CN" altLang="en-US" sz="2400" dirty="0">
              <a:solidFill>
                <a:srgbClr val="0070C0"/>
              </a:solidFill>
              <a:latin typeface="+mn-ea"/>
              <a:ea typeface="+mn-ea"/>
            </a:endParaRPr>
          </a:p>
        </p:txBody>
      </p:sp>
      <p:sp>
        <p:nvSpPr>
          <p:cNvPr id="5" name="矩形 1"/>
          <p:cNvSpPr>
            <a:spLocks noChangeArrowheads="1"/>
          </p:cNvSpPr>
          <p:nvPr/>
        </p:nvSpPr>
        <p:spPr bwMode="auto">
          <a:xfrm>
            <a:off x="7667625" y="0"/>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10" name="AutoShape 4"/>
          <p:cNvSpPr>
            <a:spLocks noChangeArrowheads="1"/>
          </p:cNvSpPr>
          <p:nvPr/>
        </p:nvSpPr>
        <p:spPr bwMode="auto">
          <a:xfrm>
            <a:off x="597535" y="4283710"/>
            <a:ext cx="11498580" cy="257429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defTabSz="685800">
              <a:lnSpc>
                <a:spcPct val="100000"/>
              </a:lnSpc>
              <a:spcBef>
                <a:spcPct val="0"/>
              </a:spcBef>
              <a:buSzPct val="50000"/>
              <a:buFont typeface="Wingdings" panose="05000000000000000000" pitchFamily="2" charset="2"/>
              <a:buNone/>
            </a:pPr>
            <a:r>
              <a:rPr lang="zh-CN" altLang="en-US" sz="3200" dirty="0">
                <a:latin typeface="华文楷体" panose="02010600040101010101" charset="-122"/>
                <a:ea typeface="华文楷体" panose="02010600040101010101" charset="-122"/>
                <a:sym typeface="+mn-ea"/>
              </a:rPr>
              <a:t>必须满足以下条件才可填报</a:t>
            </a:r>
            <a:endParaRPr lang="zh-CN" altLang="en-US" sz="32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200" dirty="0">
                <a:latin typeface="华文楷体" panose="02010600040101010101" charset="-122"/>
                <a:ea typeface="华文楷体" panose="02010600040101010101" charset="-122"/>
                <a:sym typeface="+mn-ea"/>
              </a:rPr>
              <a:t>(</a:t>
            </a:r>
            <a:r>
              <a:rPr lang="en-US" altLang="zh-CN" sz="3200" dirty="0">
                <a:latin typeface="华文楷体" panose="02010600040101010101" charset="-122"/>
                <a:ea typeface="华文楷体" panose="02010600040101010101" charset="-122"/>
                <a:sym typeface="+mn-ea"/>
              </a:rPr>
              <a:t>1</a:t>
            </a:r>
            <a:r>
              <a:rPr lang="zh-CN" altLang="en-US" sz="3200" dirty="0">
                <a:latin typeface="华文楷体" panose="02010600040101010101" charset="-122"/>
                <a:ea typeface="华文楷体" panose="02010600040101010101" charset="-122"/>
                <a:sym typeface="+mn-ea"/>
              </a:rPr>
              <a:t>)当年申报，而非累计</a:t>
            </a:r>
            <a:endParaRPr lang="zh-CN" altLang="en-US" sz="32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200" dirty="0">
                <a:latin typeface="华文楷体" panose="02010600040101010101" charset="-122"/>
                <a:ea typeface="华文楷体" panose="02010600040101010101" charset="-122"/>
                <a:sym typeface="+mn-ea"/>
              </a:rPr>
              <a:t>(</a:t>
            </a:r>
            <a:r>
              <a:rPr lang="en-US" altLang="zh-CN" sz="3200" dirty="0">
                <a:latin typeface="华文楷体" panose="02010600040101010101" charset="-122"/>
                <a:ea typeface="华文楷体" panose="02010600040101010101" charset="-122"/>
                <a:sym typeface="+mn-ea"/>
              </a:rPr>
              <a:t>2</a:t>
            </a:r>
            <a:r>
              <a:rPr lang="zh-CN" altLang="en-US" sz="3200" dirty="0">
                <a:latin typeface="华文楷体" panose="02010600040101010101" charset="-122"/>
                <a:ea typeface="华文楷体" panose="02010600040101010101" charset="-122"/>
                <a:sym typeface="+mn-ea"/>
              </a:rPr>
              <a:t>)已被受理，且缴足费用</a:t>
            </a:r>
            <a:endParaRPr lang="zh-CN" altLang="en-US" sz="32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zh-CN" altLang="en-US" sz="3200" dirty="0">
                <a:latin typeface="华文楷体" panose="02010600040101010101" charset="-122"/>
                <a:ea typeface="华文楷体" panose="02010600040101010101" charset="-122"/>
                <a:sym typeface="+mn-ea"/>
              </a:rPr>
              <a:t>(</a:t>
            </a:r>
            <a:r>
              <a:rPr lang="en-US" altLang="zh-CN" sz="3200" dirty="0">
                <a:latin typeface="华文楷体" panose="02010600040101010101" charset="-122"/>
                <a:ea typeface="华文楷体" panose="02010600040101010101" charset="-122"/>
                <a:sym typeface="+mn-ea"/>
              </a:rPr>
              <a:t>3</a:t>
            </a:r>
            <a:r>
              <a:rPr lang="zh-CN" altLang="en-US" sz="3200" dirty="0">
                <a:latin typeface="华文楷体" panose="02010600040101010101" charset="-122"/>
                <a:ea typeface="华文楷体" panose="02010600040101010101" charset="-122"/>
                <a:sym typeface="+mn-ea"/>
              </a:rPr>
              <a:t>)具备相关资料佐证</a:t>
            </a:r>
            <a:endParaRPr lang="zh-CN" altLang="en-US" sz="3200" kern="1200" dirty="0">
              <a:solidFill>
                <a:schemeClr val="tx1"/>
              </a:solidFill>
              <a:latin typeface="华文楷体" panose="02010600040101010101" charset="-122"/>
              <a:ea typeface="华文楷体" panose="02010600040101010101" charset="-122"/>
              <a:cs typeface="+mn-cs"/>
            </a:endParaRPr>
          </a:p>
          <a:p>
            <a:pPr marL="0" indent="0" defTabSz="685800">
              <a:lnSpc>
                <a:spcPct val="100000"/>
              </a:lnSpc>
              <a:spcBef>
                <a:spcPct val="0"/>
              </a:spcBef>
              <a:buSzPct val="50000"/>
              <a:buFont typeface="Wingdings" panose="05000000000000000000" pitchFamily="2" charset="2"/>
              <a:buNone/>
            </a:pPr>
            <a:r>
              <a:rPr lang="en-US" altLang="zh-CN" sz="3200" dirty="0">
                <a:latin typeface="华文楷体" panose="02010600040101010101" charset="-122"/>
                <a:ea typeface="华文楷体" panose="02010600040101010101" charset="-122"/>
                <a:sym typeface="+mn-ea"/>
              </a:rPr>
              <a:t>(4)</a:t>
            </a:r>
            <a:r>
              <a:rPr lang="zh-CN" altLang="en-US" sz="3200" dirty="0">
                <a:latin typeface="华文楷体" panose="02010600040101010101" charset="-122"/>
                <a:ea typeface="华文楷体" panose="02010600040101010101" charset="-122"/>
                <a:sym typeface="+mn-ea"/>
              </a:rPr>
              <a:t>境内境外同时申报的，可算为</a:t>
            </a:r>
            <a:r>
              <a:rPr lang="en-US" altLang="zh-CN" sz="3200" dirty="0">
                <a:latin typeface="华文楷体" panose="02010600040101010101" charset="-122"/>
                <a:ea typeface="华文楷体" panose="02010600040101010101" charset="-122"/>
                <a:sym typeface="+mn-ea"/>
              </a:rPr>
              <a:t>2</a:t>
            </a:r>
            <a:r>
              <a:rPr lang="zh-CN" altLang="en-US" sz="3200" dirty="0">
                <a:latin typeface="华文楷体" panose="02010600040101010101" charset="-122"/>
                <a:ea typeface="华文楷体" panose="02010600040101010101" charset="-122"/>
                <a:sym typeface="+mn-ea"/>
              </a:rPr>
              <a:t>件</a:t>
            </a:r>
            <a:endParaRPr lang="zh-CN" altLang="en-US" sz="2400" dirty="0"/>
          </a:p>
          <a:p>
            <a:pPr marL="342900" indent="-342900">
              <a:buFont typeface="Arial" panose="020B0604020202020204" pitchFamily="34" charset="0"/>
              <a:buChar char="•"/>
            </a:pPr>
            <a:endParaRPr lang="zh-CN" altLang="en-US" sz="2400" kern="1200" dirty="0">
              <a:solidFill>
                <a:schemeClr val="tx1"/>
              </a:solidFill>
              <a:latin typeface="华文楷体" panose="02010600040101010101" charset="-122"/>
              <a:ea typeface="华文楷体" panose="02010600040101010101" charset="-122"/>
              <a:cs typeface="+mn-cs"/>
            </a:endParaRPr>
          </a:p>
        </p:txBody>
      </p:sp>
      <p:pic>
        <p:nvPicPr>
          <p:cNvPr id="13" name="图片 12" descr="截图-2023年9月26日 15时40分59秒"/>
          <p:cNvPicPr>
            <a:picLocks noChangeAspect="1"/>
          </p:cNvPicPr>
          <p:nvPr/>
        </p:nvPicPr>
        <p:blipFill>
          <a:blip r:embed="rId3"/>
          <a:srcRect l="39937" t="28462" r="39760" b="49731"/>
          <a:stretch>
            <a:fillRect/>
          </a:stretch>
        </p:blipFill>
        <p:spPr>
          <a:xfrm>
            <a:off x="597535" y="697230"/>
            <a:ext cx="5935345" cy="358648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7" name="文本框 44"/>
          <p:cNvSpPr txBox="1"/>
          <p:nvPr/>
        </p:nvSpPr>
        <p:spPr>
          <a:xfrm>
            <a:off x="2754630" y="1549718"/>
            <a:ext cx="3871913" cy="829945"/>
          </a:xfrm>
          <a:prstGeom prst="rect">
            <a:avLst/>
          </a:prstGeom>
          <a:noFill/>
          <a:ln w="9525">
            <a:noFill/>
          </a:ln>
        </p:spPr>
        <p:txBody>
          <a:bodyPr wrap="square" anchor="t" anchorCtr="0">
            <a:spAutoFit/>
          </a:bodyPr>
          <a:lstStyle/>
          <a:p>
            <a:pPr algn="l">
              <a:lnSpc>
                <a:spcPct val="150000"/>
              </a:lnSpc>
            </a:pPr>
            <a:r>
              <a:rPr lang="zh-CN" altLang="en-US" sz="3200" b="1" dirty="0" smtClean="0">
                <a:solidFill>
                  <a:srgbClr val="4B649F"/>
                </a:solidFill>
                <a:latin typeface="Arial" panose="020B0604020202020204" pitchFamily="34" charset="0"/>
                <a:ea typeface="微软雅黑" panose="020B0503020204020204" pitchFamily="34" charset="-122"/>
              </a:rPr>
              <a:t>一</a:t>
            </a:r>
            <a:r>
              <a:rPr lang="zh-CN" altLang="en-US" sz="3200" b="1" dirty="0" smtClean="0">
                <a:solidFill>
                  <a:srgbClr val="4B649F"/>
                </a:solidFill>
              </a:rPr>
              <a:t>、</a:t>
            </a:r>
            <a:r>
              <a:rPr lang="zh-CN" altLang="en-US" sz="3200" b="1" dirty="0" smtClean="0">
                <a:solidFill>
                  <a:srgbClr val="4B649F"/>
                </a:solidFill>
                <a:latin typeface="Arial" panose="020B0604020202020204" pitchFamily="34" charset="0"/>
                <a:ea typeface="微软雅黑" panose="020B0503020204020204" pitchFamily="34" charset="-122"/>
              </a:rPr>
              <a:t>普查</a:t>
            </a:r>
            <a:r>
              <a:rPr lang="zh-CN" altLang="en-US" sz="3200" b="1" dirty="0">
                <a:solidFill>
                  <a:srgbClr val="4B649F"/>
                </a:solidFill>
                <a:latin typeface="Arial" panose="020B0604020202020204" pitchFamily="34" charset="0"/>
                <a:ea typeface="微软雅黑" panose="020B0503020204020204" pitchFamily="34" charset="-122"/>
              </a:rPr>
              <a:t>表式</a:t>
            </a:r>
            <a:endParaRPr lang="zh-CN" altLang="en-US" sz="3200" b="1" dirty="0">
              <a:solidFill>
                <a:srgbClr val="4B649F"/>
              </a:solidFill>
              <a:latin typeface="Arial" panose="020B0604020202020204" pitchFamily="34" charset="0"/>
              <a:ea typeface="微软雅黑" panose="020B0503020204020204" pitchFamily="34" charset="-122"/>
            </a:endParaRPr>
          </a:p>
        </p:txBody>
      </p:sp>
      <p:sp>
        <p:nvSpPr>
          <p:cNvPr id="7200" name="文本框 44"/>
          <p:cNvSpPr txBox="1"/>
          <p:nvPr/>
        </p:nvSpPr>
        <p:spPr>
          <a:xfrm>
            <a:off x="2777067" y="2409613"/>
            <a:ext cx="4211955" cy="829945"/>
          </a:xfrm>
          <a:prstGeom prst="rect">
            <a:avLst/>
          </a:prstGeom>
          <a:noFill/>
          <a:ln w="9525">
            <a:noFill/>
          </a:ln>
        </p:spPr>
        <p:txBody>
          <a:bodyPr wrap="square" anchor="t" anchorCtr="0">
            <a:spAutoFit/>
          </a:bodyPr>
          <a:lstStyle/>
          <a:p>
            <a:pPr algn="l">
              <a:lnSpc>
                <a:spcPct val="150000"/>
              </a:lnSpc>
            </a:pPr>
            <a:r>
              <a:rPr lang="zh-CN" altLang="en-US" sz="3200" b="1" dirty="0" smtClean="0">
                <a:solidFill>
                  <a:srgbClr val="4B649F"/>
                </a:solidFill>
                <a:latin typeface="Arial" panose="020B0604020202020204" pitchFamily="34" charset="0"/>
                <a:ea typeface="微软雅黑" panose="020B0503020204020204" pitchFamily="34" charset="-122"/>
              </a:rPr>
              <a:t>二、填报</a:t>
            </a:r>
            <a:r>
              <a:rPr lang="zh-CN" altLang="en-US" sz="3200" b="1" dirty="0">
                <a:solidFill>
                  <a:srgbClr val="4B649F"/>
                </a:solidFill>
                <a:latin typeface="Arial" panose="020B0604020202020204" pitchFamily="34" charset="0"/>
                <a:ea typeface="微软雅黑" panose="020B0503020204020204" pitchFamily="34" charset="-122"/>
              </a:rPr>
              <a:t>范围</a:t>
            </a:r>
            <a:endParaRPr lang="zh-CN" altLang="en-US" sz="3200" b="1" dirty="0">
              <a:solidFill>
                <a:srgbClr val="4B649F"/>
              </a:solidFill>
              <a:latin typeface="Arial" panose="020B0604020202020204" pitchFamily="34" charset="0"/>
              <a:ea typeface="微软雅黑" panose="020B0503020204020204" pitchFamily="34" charset="-122"/>
            </a:endParaRPr>
          </a:p>
        </p:txBody>
      </p:sp>
      <p:sp>
        <p:nvSpPr>
          <p:cNvPr id="7201" name="文本框 44"/>
          <p:cNvSpPr txBox="1"/>
          <p:nvPr/>
        </p:nvSpPr>
        <p:spPr>
          <a:xfrm>
            <a:off x="2788496" y="3315123"/>
            <a:ext cx="4829175" cy="829945"/>
          </a:xfrm>
          <a:prstGeom prst="rect">
            <a:avLst/>
          </a:prstGeom>
          <a:noFill/>
          <a:ln w="9525">
            <a:noFill/>
          </a:ln>
        </p:spPr>
        <p:txBody>
          <a:bodyPr wrap="square" anchor="t" anchorCtr="0">
            <a:spAutoFit/>
          </a:bodyPr>
          <a:lstStyle/>
          <a:p>
            <a:pPr algn="l">
              <a:lnSpc>
                <a:spcPct val="150000"/>
              </a:lnSpc>
            </a:pPr>
            <a:r>
              <a:rPr lang="zh-CN" altLang="en-US" sz="3200" b="1" dirty="0" smtClean="0">
                <a:solidFill>
                  <a:srgbClr val="4B649F"/>
                </a:solidFill>
                <a:sym typeface="+mn-ea"/>
              </a:rPr>
              <a:t>三、填报</a:t>
            </a:r>
            <a:r>
              <a:rPr lang="zh-CN" altLang="en-US" sz="3200" b="1" dirty="0">
                <a:solidFill>
                  <a:srgbClr val="4B649F"/>
                </a:solidFill>
                <a:sym typeface="+mn-ea"/>
              </a:rPr>
              <a:t>依据</a:t>
            </a:r>
            <a:endParaRPr lang="zh-CN" altLang="en-US" sz="3200" b="1" dirty="0">
              <a:solidFill>
                <a:srgbClr val="4B649F"/>
              </a:solidFill>
              <a:latin typeface="Arial" panose="020B0604020202020204" pitchFamily="34" charset="0"/>
              <a:ea typeface="微软雅黑" panose="020B0503020204020204" pitchFamily="34" charset="-122"/>
              <a:sym typeface="+mn-ea"/>
            </a:endParaRPr>
          </a:p>
        </p:txBody>
      </p:sp>
      <p:cxnSp>
        <p:nvCxnSpPr>
          <p:cNvPr id="6" name="直接连接符 5"/>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 name="图片 6" descr="五经普LOGO透明底（长）"/>
          <p:cNvPicPr>
            <a:picLocks noChangeAspect="1"/>
          </p:cNvPicPr>
          <p:nvPr/>
        </p:nvPicPr>
        <p:blipFill>
          <a:blip r:embed="rId1" cstate="print"/>
          <a:stretch>
            <a:fillRect/>
          </a:stretch>
        </p:blipFill>
        <p:spPr>
          <a:xfrm>
            <a:off x="-76200" y="-224790"/>
            <a:ext cx="3695065" cy="1155065"/>
          </a:xfrm>
          <a:prstGeom prst="rect">
            <a:avLst/>
          </a:prstGeo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6604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6" name="表格 5"/>
          <p:cNvGraphicFramePr/>
          <p:nvPr/>
        </p:nvGraphicFramePr>
        <p:xfrm>
          <a:off x="2417445" y="929640"/>
          <a:ext cx="7526655" cy="5358765"/>
        </p:xfrm>
        <a:graphic>
          <a:graphicData uri="http://schemas.openxmlformats.org/drawingml/2006/table">
            <a:tbl>
              <a:tblPr firstRow="1" bandRow="1">
                <a:tableStyleId>{5C22544A-7EE6-4342-B048-85BDC9FD1C3A}</a:tableStyleId>
              </a:tblPr>
              <a:tblGrid>
                <a:gridCol w="1495425"/>
                <a:gridCol w="6031230"/>
              </a:tblGrid>
              <a:tr h="1000760">
                <a:tc>
                  <a:txBody>
                    <a:bodyPr/>
                    <a:lstStyle/>
                    <a:p>
                      <a:pPr algn="ctr">
                        <a:buNone/>
                      </a:pPr>
                      <a:r>
                        <a:rPr lang="zh-CN" altLang="en-US" sz="2800" b="0">
                          <a:solidFill>
                            <a:schemeClr val="tx1"/>
                          </a:solidFill>
                          <a:latin typeface="楷体" panose="02010609060101010101" pitchFamily="49" charset="-122"/>
                          <a:ea typeface="楷体" panose="02010609060101010101" pitchFamily="49" charset="-122"/>
                        </a:rPr>
                        <a:t>方式</a:t>
                      </a:r>
                      <a:endParaRPr lang="zh-CN" altLang="en-US" sz="2800" b="0">
                        <a:solidFill>
                          <a:schemeClr val="tx1"/>
                        </a:solidFill>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800" b="0">
                          <a:solidFill>
                            <a:schemeClr val="tx1"/>
                          </a:solidFill>
                          <a:latin typeface="楷体" panose="02010609060101010101" pitchFamily="49" charset="-122"/>
                          <a:ea typeface="楷体" panose="02010609060101010101" pitchFamily="49" charset="-122"/>
                        </a:rPr>
                        <a:t>项目来源</a:t>
                      </a:r>
                      <a:endParaRPr lang="zh-CN" altLang="en-US" sz="2800" b="0">
                        <a:solidFill>
                          <a:schemeClr val="tx1"/>
                        </a:solidFill>
                        <a:latin typeface="楷体" panose="02010609060101010101" pitchFamily="49" charset="-122"/>
                        <a:ea typeface="楷体" panose="02010609060101010101" pitchFamily="49" charset="-122"/>
                      </a:endParaRPr>
                    </a:p>
                    <a:p>
                      <a:pPr>
                        <a:buNone/>
                      </a:pPr>
                      <a:r>
                        <a:rPr lang="zh-CN" altLang="en-US" sz="2800" b="0">
                          <a:solidFill>
                            <a:schemeClr val="tx1"/>
                          </a:solidFill>
                          <a:latin typeface="楷体" panose="02010609060101010101" pitchFamily="49" charset="-122"/>
                          <a:ea typeface="楷体" panose="02010609060101010101" pitchFamily="49" charset="-122"/>
                        </a:rPr>
                        <a:t>项目开展形式</a:t>
                      </a:r>
                      <a:endParaRPr lang="zh-CN" altLang="en-US" sz="2800" b="0">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52880">
                <a:tc>
                  <a:txBody>
                    <a:bodyPr/>
                    <a:lstStyle/>
                    <a:p>
                      <a:pPr algn="ctr">
                        <a:buNone/>
                      </a:pPr>
                      <a:r>
                        <a:rPr lang="zh-CN" altLang="en-US" sz="2800">
                          <a:solidFill>
                            <a:schemeClr val="tx1"/>
                          </a:solidFill>
                          <a:latin typeface="楷体" panose="02010609060101010101" pitchFamily="49" charset="-122"/>
                          <a:ea typeface="楷体" panose="02010609060101010101" pitchFamily="49" charset="-122"/>
                        </a:rPr>
                        <a:t>时间</a:t>
                      </a:r>
                      <a:endParaRPr lang="zh-CN" altLang="en-US" sz="2800">
                        <a:solidFill>
                          <a:schemeClr val="tx1"/>
                        </a:solidFill>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800">
                          <a:solidFill>
                            <a:schemeClr val="tx1"/>
                          </a:solidFill>
                          <a:latin typeface="楷体" panose="02010609060101010101" pitchFamily="49" charset="-122"/>
                          <a:ea typeface="楷体" panose="02010609060101010101" pitchFamily="49" charset="-122"/>
                        </a:rPr>
                        <a:t>项目起始时间</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项目结束时间</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跨年项目当年所处主要进展阶段</a:t>
                      </a:r>
                      <a:endParaRPr lang="zh-CN" altLang="en-US" sz="2800">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04365">
                <a:tc>
                  <a:txBody>
                    <a:bodyPr/>
                    <a:lstStyle/>
                    <a:p>
                      <a:pPr algn="ctr">
                        <a:buNone/>
                      </a:pPr>
                      <a:r>
                        <a:rPr lang="zh-CN" altLang="en-US" sz="2800">
                          <a:solidFill>
                            <a:schemeClr val="tx1"/>
                          </a:solidFill>
                          <a:latin typeface="楷体" panose="02010609060101010101" pitchFamily="49" charset="-122"/>
                          <a:ea typeface="楷体" panose="02010609060101010101" pitchFamily="49" charset="-122"/>
                        </a:rPr>
                        <a:t>投入</a:t>
                      </a:r>
                      <a:endParaRPr lang="zh-CN" altLang="en-US" sz="2800">
                        <a:solidFill>
                          <a:schemeClr val="tx1"/>
                        </a:solidFill>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800">
                          <a:solidFill>
                            <a:schemeClr val="tx1"/>
                          </a:solidFill>
                          <a:latin typeface="楷体" panose="02010609060101010101" pitchFamily="49" charset="-122"/>
                          <a:ea typeface="楷体" panose="02010609060101010101" pitchFamily="49" charset="-122"/>
                        </a:rPr>
                        <a:t>项目研究开发人员</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项目人员实际工作时间</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项目经费支出</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政府资金</a:t>
                      </a:r>
                      <a:endParaRPr lang="zh-CN" altLang="en-US" sz="2800">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0760">
                <a:tc>
                  <a:txBody>
                    <a:bodyPr/>
                    <a:lstStyle/>
                    <a:p>
                      <a:pPr algn="ctr">
                        <a:buNone/>
                      </a:pPr>
                      <a:r>
                        <a:rPr lang="zh-CN" altLang="en-US" sz="2800">
                          <a:solidFill>
                            <a:schemeClr val="tx1"/>
                          </a:solidFill>
                          <a:latin typeface="楷体" panose="02010609060101010101" pitchFamily="49" charset="-122"/>
                          <a:ea typeface="楷体" panose="02010609060101010101" pitchFamily="49" charset="-122"/>
                        </a:rPr>
                        <a:t>目的</a:t>
                      </a:r>
                      <a:endParaRPr lang="zh-CN" altLang="en-US" sz="2800">
                        <a:solidFill>
                          <a:schemeClr val="tx1"/>
                        </a:solidFill>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800">
                          <a:solidFill>
                            <a:schemeClr val="tx1"/>
                          </a:solidFill>
                          <a:latin typeface="楷体" panose="02010609060101010101" pitchFamily="49" charset="-122"/>
                          <a:ea typeface="楷体" panose="02010609060101010101" pitchFamily="49" charset="-122"/>
                        </a:rPr>
                        <a:t>项目当年成果形式</a:t>
                      </a:r>
                      <a:endParaRPr lang="zh-CN" altLang="en-US" sz="2800">
                        <a:solidFill>
                          <a:schemeClr val="tx1"/>
                        </a:solidFill>
                        <a:latin typeface="楷体" panose="02010609060101010101" pitchFamily="49" charset="-122"/>
                        <a:ea typeface="楷体" panose="02010609060101010101" pitchFamily="49" charset="-122"/>
                      </a:endParaRPr>
                    </a:p>
                    <a:p>
                      <a:pPr>
                        <a:buNone/>
                      </a:pPr>
                      <a:r>
                        <a:rPr lang="zh-CN" altLang="en-US" sz="2800">
                          <a:solidFill>
                            <a:schemeClr val="tx1"/>
                          </a:solidFill>
                          <a:latin typeface="楷体" panose="02010609060101010101" pitchFamily="49" charset="-122"/>
                          <a:ea typeface="楷体" panose="02010609060101010101" pitchFamily="49" charset="-122"/>
                        </a:rPr>
                        <a:t>项目技术经济目标</a:t>
                      </a:r>
                      <a:endParaRPr lang="zh-CN" altLang="en-US" sz="2800">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2" name="组合 25"/>
          <p:cNvGrpSpPr/>
          <p:nvPr/>
        </p:nvGrpSpPr>
        <p:grpSpPr>
          <a:xfrm>
            <a:off x="279400" y="2058670"/>
            <a:ext cx="2034540" cy="1819910"/>
            <a:chOff x="1144" y="2031"/>
            <a:chExt cx="3204" cy="1090"/>
          </a:xfrm>
        </p:grpSpPr>
        <p:sp>
          <p:nvSpPr>
            <p:cNvPr id="16" name="圆角矩形 15"/>
            <p:cNvSpPr/>
            <p:nvPr/>
          </p:nvSpPr>
          <p:spPr>
            <a:xfrm>
              <a:off x="1144" y="2031"/>
              <a:ext cx="3204" cy="109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457" y="2173"/>
              <a:ext cx="2536" cy="718"/>
            </a:xfrm>
            <a:prstGeom prst="rect">
              <a:avLst/>
            </a:prstGeom>
            <a:noFill/>
            <a:ln w="9525">
              <a:noFill/>
            </a:ln>
          </p:spPr>
          <p:txBody>
            <a:bodyPr wrap="square" anchor="t" anchorCtr="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项目表</a:t>
              </a:r>
              <a:r>
                <a:rPr lang="en-US" altLang="zh-CN" sz="2400" b="1" dirty="0">
                  <a:solidFill>
                    <a:schemeClr val="bg1"/>
                  </a:solidFill>
                  <a:latin typeface="Arial" panose="020B0604020202020204" pitchFamily="34" charset="0"/>
                  <a:ea typeface="微软雅黑" panose="020B0503020204020204" pitchFamily="34" charset="-122"/>
                </a:rPr>
                <a:t>(607-1)</a:t>
              </a:r>
              <a:r>
                <a:rPr lang="zh-CN" altLang="en-US" sz="2400" b="1" dirty="0">
                  <a:solidFill>
                    <a:schemeClr val="bg1"/>
                  </a:solidFill>
                  <a:latin typeface="Arial" panose="020B0604020202020204" pitchFamily="34" charset="0"/>
                  <a:ea typeface="微软雅黑" panose="020B0503020204020204" pitchFamily="34" charset="-122"/>
                </a:rPr>
                <a:t>填报内容</a:t>
              </a:r>
              <a:endParaRPr lang="zh-CN" altLang="en-US" sz="2400" b="1" dirty="0">
                <a:solidFill>
                  <a:schemeClr val="bg1"/>
                </a:solidFill>
                <a:latin typeface="Arial" panose="020B0604020202020204" pitchFamily="34" charset="0"/>
                <a:ea typeface="微软雅黑" panose="020B0503020204020204" pitchFamily="34" charset="-122"/>
              </a:endParaRPr>
            </a:p>
          </p:txBody>
        </p:sp>
      </p:gr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6604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srcRect b="15736"/>
          <a:stretch>
            <a:fillRect/>
          </a:stretch>
        </p:blipFill>
        <p:spPr>
          <a:xfrm>
            <a:off x="1775460" y="1802765"/>
            <a:ext cx="7560945" cy="2012950"/>
          </a:xfrm>
          <a:prstGeom prst="rect">
            <a:avLst/>
          </a:prstGeom>
        </p:spPr>
      </p:pic>
      <p:sp>
        <p:nvSpPr>
          <p:cNvPr id="5" name="AutoShape 4"/>
          <p:cNvSpPr>
            <a:spLocks noChangeArrowheads="1"/>
          </p:cNvSpPr>
          <p:nvPr/>
        </p:nvSpPr>
        <p:spPr bwMode="auto">
          <a:xfrm>
            <a:off x="1952668" y="3973576"/>
            <a:ext cx="8147843" cy="270892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200" dirty="0">
                <a:latin typeface="黑体" panose="02010609060101010101" charset="-122"/>
                <a:ea typeface="黑体" panose="02010609060101010101" charset="-122"/>
              </a:rPr>
              <a:t>按企业</a:t>
            </a:r>
            <a:r>
              <a:rPr lang="zh-CN" altLang="en-US" sz="2200" dirty="0">
                <a:solidFill>
                  <a:srgbClr val="FF0000"/>
                </a:solidFill>
                <a:latin typeface="黑体" panose="02010609060101010101" charset="-122"/>
                <a:ea typeface="黑体" panose="02010609060101010101" charset="-122"/>
              </a:rPr>
              <a:t>规范的</a:t>
            </a:r>
            <a:r>
              <a:rPr lang="zh-CN" altLang="en-US" sz="2200" dirty="0">
                <a:latin typeface="黑体" panose="02010609060101010101" charset="-122"/>
                <a:ea typeface="黑体" panose="02010609060101010101" charset="-122"/>
              </a:rPr>
              <a:t>研究开发项目的立项计划书、项目任务书或项目合同书等有关立项资料中确定的项目名称填写，</a:t>
            </a:r>
            <a:r>
              <a:rPr lang="zh-CN" altLang="en-US" sz="2200" dirty="0">
                <a:solidFill>
                  <a:srgbClr val="0070C0"/>
                </a:solidFill>
                <a:latin typeface="黑体" panose="02010609060101010101" charset="-122"/>
                <a:ea typeface="黑体" panose="02010609060101010101" charset="-122"/>
              </a:rPr>
              <a:t>一般应与企业有关研究开发会计科目，或向税务部门提供的有关研究开发辅助账中归集的项目具体名称对应。</a:t>
            </a:r>
            <a:endParaRPr lang="en-US" altLang="zh-CN" sz="2200" dirty="0">
              <a:solidFill>
                <a:srgbClr val="0070C0"/>
              </a:solidFill>
              <a:latin typeface="黑体" panose="02010609060101010101" charset="-122"/>
              <a:ea typeface="黑体" panose="02010609060101010101" charset="-122"/>
            </a:endParaRPr>
          </a:p>
          <a:p>
            <a:pPr>
              <a:lnSpc>
                <a:spcPct val="150000"/>
              </a:lnSpc>
            </a:pPr>
            <a:r>
              <a:rPr lang="zh-CN" altLang="en-US" sz="2200" dirty="0">
                <a:solidFill>
                  <a:srgbClr val="0070C0"/>
                </a:solidFill>
                <a:latin typeface="黑体" panose="02010609060101010101" charset="-122"/>
                <a:ea typeface="黑体" panose="02010609060101010101" charset="-122"/>
              </a:rPr>
              <a:t>注意：项目名称没有固定格式或者套路，据实填写</a:t>
            </a:r>
            <a:endParaRPr lang="zh-CN" altLang="en-US" sz="2200" dirty="0">
              <a:solidFill>
                <a:srgbClr val="0070C0"/>
              </a:solidFill>
              <a:latin typeface="黑体" panose="02010609060101010101" charset="-122"/>
              <a:ea typeface="黑体" panose="02010609060101010101" charset="-122"/>
            </a:endParaRPr>
          </a:p>
        </p:txBody>
      </p:sp>
      <p:sp>
        <p:nvSpPr>
          <p:cNvPr id="3" name="AutoShape 4"/>
          <p:cNvSpPr>
            <a:spLocks noChangeArrowheads="1"/>
          </p:cNvSpPr>
          <p:nvPr/>
        </p:nvSpPr>
        <p:spPr bwMode="auto">
          <a:xfrm>
            <a:off x="2415525" y="1802565"/>
            <a:ext cx="648072" cy="145392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4" name="直接连接符 3"/>
          <p:cNvCxnSpPr/>
          <p:nvPr/>
        </p:nvCxnSpPr>
        <p:spPr bwMode="auto">
          <a:xfrm>
            <a:off x="2739561" y="3256490"/>
            <a:ext cx="0" cy="717086"/>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64"/>
          <p:cNvSpPr>
            <a:spLocks noGrp="1" noChangeArrowheads="1"/>
          </p:cNvSpPr>
          <p:nvPr>
            <p:ph type="title" idx="4294967295"/>
          </p:nvPr>
        </p:nvSpPr>
        <p:spPr>
          <a:xfrm>
            <a:off x="5735960" y="270681"/>
            <a:ext cx="6202808" cy="892757"/>
          </a:xfrm>
        </p:spPr>
        <p:txBody>
          <a:bodyPr/>
          <a:lstStyle/>
          <a:p>
            <a:pPr eaLnBrk="1" hangingPunct="1"/>
            <a:endParaRPr lang="zh-CN" altLang="en-US" sz="2400" dirty="0">
              <a:latin typeface="+mn-ea"/>
              <a:ea typeface="+mn-ea"/>
              <a:sym typeface="Arial" panose="020B0604020202020204" pitchFamily="34" charset="0"/>
            </a:endParaRPr>
          </a:p>
        </p:txBody>
      </p:sp>
      <p:sp>
        <p:nvSpPr>
          <p:cNvPr id="10" name="圆角矩形 9"/>
          <p:cNvSpPr/>
          <p:nvPr/>
        </p:nvSpPr>
        <p:spPr>
          <a:xfrm>
            <a:off x="524510" y="798830"/>
            <a:ext cx="3104515" cy="75311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dirty="0">
                <a:solidFill>
                  <a:schemeClr val="bg1"/>
                </a:solidFill>
                <a:latin typeface="Arial" panose="020B0604020202020204" pitchFamily="34" charset="0"/>
                <a:ea typeface="微软雅黑" panose="020B0503020204020204" pitchFamily="34" charset="-122"/>
                <a:sym typeface="+mn-ea"/>
              </a:rPr>
              <a:t>项目名称</a:t>
            </a:r>
            <a:endParaRPr kumimoji="0" lang="zh-CN" altLang="en-US" sz="24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mn-ea"/>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6604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srcRect b="15736"/>
          <a:stretch>
            <a:fillRect/>
          </a:stretch>
        </p:blipFill>
        <p:spPr>
          <a:xfrm>
            <a:off x="1775460" y="1802765"/>
            <a:ext cx="7560945" cy="2012950"/>
          </a:xfrm>
          <a:prstGeom prst="rect">
            <a:avLst/>
          </a:prstGeom>
        </p:spPr>
      </p:pic>
      <p:sp>
        <p:nvSpPr>
          <p:cNvPr id="5" name="AutoShape 4"/>
          <p:cNvSpPr>
            <a:spLocks noChangeArrowheads="1"/>
          </p:cNvSpPr>
          <p:nvPr/>
        </p:nvSpPr>
        <p:spPr bwMode="auto">
          <a:xfrm>
            <a:off x="1952668" y="3973576"/>
            <a:ext cx="8147843" cy="2708920"/>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200" dirty="0" smtClean="0">
                <a:latin typeface="黑体" panose="02010609060101010101" charset="-122"/>
                <a:ea typeface="黑体" panose="02010609060101010101" charset="-122"/>
              </a:rPr>
              <a:t>指项目立项时确定的技术经济目标。若一个项目有两个及以上的技术经济目标，应按重要程度选择</a:t>
            </a:r>
            <a:r>
              <a:rPr lang="zh-CN" altLang="en-US" sz="2200" b="1" dirty="0" smtClean="0">
                <a:solidFill>
                  <a:srgbClr val="FF0000"/>
                </a:solidFill>
                <a:latin typeface="黑体" panose="02010609060101010101" charset="-122"/>
                <a:ea typeface="黑体" panose="02010609060101010101" charset="-122"/>
              </a:rPr>
              <a:t>最主要的技术经济目标</a:t>
            </a:r>
            <a:r>
              <a:rPr lang="zh-CN" altLang="en-US" sz="2200" dirty="0" smtClean="0">
                <a:latin typeface="黑体" panose="02010609060101010101" charset="-122"/>
                <a:ea typeface="黑体" panose="02010609060101010101" charset="-122"/>
              </a:rPr>
              <a:t>填写。重点审核</a:t>
            </a:r>
            <a:r>
              <a:rPr lang="en-US" altLang="zh-CN" sz="2200" dirty="0" smtClean="0">
                <a:latin typeface="黑体" panose="02010609060101010101" charset="-122"/>
                <a:ea typeface="黑体" panose="02010609060101010101" charset="-122"/>
              </a:rPr>
              <a:t>:</a:t>
            </a:r>
            <a:endParaRPr lang="en-US" altLang="zh-CN" sz="2200" dirty="0" smtClean="0">
              <a:latin typeface="黑体" panose="02010609060101010101" charset="-122"/>
              <a:ea typeface="黑体" panose="02010609060101010101" charset="-122"/>
            </a:endParaRPr>
          </a:p>
          <a:p>
            <a:pPr>
              <a:lnSpc>
                <a:spcPct val="150000"/>
              </a:lnSpc>
            </a:pPr>
            <a:r>
              <a:rPr lang="en-US" altLang="zh-CN" sz="2200" dirty="0" smtClean="0">
                <a:solidFill>
                  <a:srgbClr val="FF0000"/>
                </a:solidFill>
                <a:latin typeface="黑体" panose="02010609060101010101" charset="-122"/>
                <a:ea typeface="黑体" panose="02010609060101010101" charset="-122"/>
              </a:rPr>
              <a:t>1.</a:t>
            </a:r>
            <a:r>
              <a:rPr lang="zh-CN" altLang="en-US" sz="2200" dirty="0" smtClean="0">
                <a:solidFill>
                  <a:srgbClr val="FF0000"/>
                </a:solidFill>
                <a:latin typeface="黑体" panose="02010609060101010101" charset="-122"/>
                <a:ea typeface="黑体" panose="02010609060101010101" charset="-122"/>
              </a:rPr>
              <a:t>科学原理的探索、发现；</a:t>
            </a:r>
            <a:endParaRPr lang="en-US" altLang="zh-CN" sz="2200" dirty="0" smtClean="0">
              <a:solidFill>
                <a:srgbClr val="FF0000"/>
              </a:solidFill>
              <a:latin typeface="黑体" panose="02010609060101010101" charset="-122"/>
              <a:ea typeface="黑体" panose="02010609060101010101" charset="-122"/>
            </a:endParaRPr>
          </a:p>
          <a:p>
            <a:pPr>
              <a:lnSpc>
                <a:spcPct val="150000"/>
              </a:lnSpc>
            </a:pPr>
            <a:r>
              <a:rPr lang="en-US" altLang="zh-CN" sz="2200" dirty="0" smtClean="0">
                <a:solidFill>
                  <a:srgbClr val="FF0000"/>
                </a:solidFill>
                <a:latin typeface="黑体" panose="02010609060101010101" charset="-122"/>
                <a:ea typeface="黑体" panose="02010609060101010101" charset="-122"/>
              </a:rPr>
              <a:t>2</a:t>
            </a:r>
            <a:r>
              <a:rPr lang="zh-CN" altLang="en-US" sz="2200" dirty="0" smtClean="0">
                <a:solidFill>
                  <a:srgbClr val="FF0000"/>
                </a:solidFill>
                <a:latin typeface="黑体" panose="02010609060101010101" charset="-122"/>
                <a:ea typeface="黑体" panose="02010609060101010101" charset="-122"/>
              </a:rPr>
              <a:t>．技术原理的研究；</a:t>
            </a:r>
            <a:endParaRPr lang="zh-CN" altLang="en-US" sz="2200" dirty="0">
              <a:solidFill>
                <a:srgbClr val="FF0000"/>
              </a:solidFill>
              <a:latin typeface="黑体" panose="02010609060101010101" charset="-122"/>
              <a:ea typeface="黑体" panose="02010609060101010101" charset="-122"/>
            </a:endParaRPr>
          </a:p>
        </p:txBody>
      </p:sp>
      <p:sp>
        <p:nvSpPr>
          <p:cNvPr id="3" name="AutoShape 4"/>
          <p:cNvSpPr>
            <a:spLocks noChangeArrowheads="1"/>
          </p:cNvSpPr>
          <p:nvPr/>
        </p:nvSpPr>
        <p:spPr bwMode="auto">
          <a:xfrm>
            <a:off x="5717525" y="1988832"/>
            <a:ext cx="971142" cy="145392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4" name="直接连接符 3"/>
          <p:cNvCxnSpPr/>
          <p:nvPr/>
        </p:nvCxnSpPr>
        <p:spPr bwMode="auto">
          <a:xfrm rot="5400000">
            <a:off x="5817663" y="3695236"/>
            <a:ext cx="620771" cy="3638"/>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64"/>
          <p:cNvSpPr>
            <a:spLocks noGrp="1" noChangeArrowheads="1"/>
          </p:cNvSpPr>
          <p:nvPr>
            <p:ph type="title" idx="4294967295"/>
          </p:nvPr>
        </p:nvSpPr>
        <p:spPr>
          <a:xfrm>
            <a:off x="5735960" y="270681"/>
            <a:ext cx="6202808" cy="892757"/>
          </a:xfrm>
        </p:spPr>
        <p:txBody>
          <a:bodyPr/>
          <a:lstStyle/>
          <a:p>
            <a:pPr eaLnBrk="1" hangingPunct="1"/>
            <a:endParaRPr lang="zh-CN" altLang="en-US" sz="2400" dirty="0">
              <a:latin typeface="+mn-ea"/>
              <a:ea typeface="+mn-ea"/>
              <a:sym typeface="Arial" panose="020B0604020202020204" pitchFamily="34" charset="0"/>
            </a:endParaRPr>
          </a:p>
        </p:txBody>
      </p:sp>
      <p:sp>
        <p:nvSpPr>
          <p:cNvPr id="10" name="圆角矩形 9"/>
          <p:cNvSpPr/>
          <p:nvPr/>
        </p:nvSpPr>
        <p:spPr>
          <a:xfrm>
            <a:off x="524510" y="798830"/>
            <a:ext cx="3104515" cy="75311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dirty="0">
                <a:solidFill>
                  <a:schemeClr val="bg1"/>
                </a:solidFill>
                <a:latin typeface="Arial" panose="020B0604020202020204" pitchFamily="34" charset="0"/>
                <a:ea typeface="微软雅黑" panose="020B0503020204020204" pitchFamily="34" charset="-122"/>
                <a:sym typeface="+mn-ea"/>
              </a:rPr>
              <a:t>项目名称</a:t>
            </a:r>
            <a:endParaRPr kumimoji="0" lang="zh-CN" altLang="en-US" sz="24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mn-ea"/>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l="46220" r="929" b="32865"/>
          <a:stretch>
            <a:fillRect/>
          </a:stretch>
        </p:blipFill>
        <p:spPr>
          <a:xfrm>
            <a:off x="3963670" y="697230"/>
            <a:ext cx="6322695" cy="2738120"/>
          </a:xfrm>
          <a:prstGeom prst="rect">
            <a:avLst/>
          </a:prstGeo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tretch>
            <a:fillRect/>
          </a:stretch>
        </p:blipFill>
        <p:spPr>
          <a:xfrm>
            <a:off x="-6604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AutoShape 4"/>
          <p:cNvSpPr>
            <a:spLocks noChangeArrowheads="1"/>
          </p:cNvSpPr>
          <p:nvPr/>
        </p:nvSpPr>
        <p:spPr bwMode="auto">
          <a:xfrm>
            <a:off x="359410" y="3787775"/>
            <a:ext cx="11314430" cy="276161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00000"/>
              </a:lnSpc>
              <a:buFont typeface="Arial" panose="020B0604020202020204" pitchFamily="34" charset="0"/>
              <a:buChar char="•"/>
            </a:pPr>
            <a:r>
              <a:rPr lang="zh-CN" altLang="en-US" sz="2800" dirty="0">
                <a:latin typeface="黑体" panose="02010609060101010101" charset="-122"/>
                <a:ea typeface="黑体" panose="02010609060101010101" charset="-122"/>
                <a:sym typeface="+mn-ea"/>
              </a:rPr>
              <a:t>指报告期内编入研究开发项目并实际从事研究开发活动的人员。</a:t>
            </a:r>
            <a:r>
              <a:rPr lang="zh-CN" altLang="en-US" sz="2800" dirty="0">
                <a:solidFill>
                  <a:srgbClr val="0070C0"/>
                </a:solidFill>
                <a:latin typeface="黑体" panose="02010609060101010101" charset="-122"/>
                <a:ea typeface="黑体" panose="02010609060101010101" charset="-122"/>
                <a:sym typeface="+mn-ea"/>
              </a:rPr>
              <a:t>该指标应与企业有关研究开发会计科目或辅助账中人员人工费子科目里参加该项目人员对应</a:t>
            </a:r>
            <a:endParaRPr lang="en-US" altLang="zh-CN" sz="2800" dirty="0" smtClean="0">
              <a:solidFill>
                <a:srgbClr val="0070C0"/>
              </a:solidFill>
              <a:latin typeface="黑体" panose="02010609060101010101" charset="-122"/>
              <a:ea typeface="黑体" panose="02010609060101010101" charset="-122"/>
            </a:endParaRPr>
          </a:p>
          <a:p>
            <a:pPr marL="342900" indent="-342900">
              <a:lnSpc>
                <a:spcPct val="100000"/>
              </a:lnSpc>
              <a:buFont typeface="Arial" panose="020B0604020202020204" pitchFamily="34" charset="0"/>
              <a:buChar char="•"/>
            </a:pPr>
            <a:r>
              <a:rPr lang="zh-CN" altLang="en-US" sz="2800" dirty="0" smtClean="0">
                <a:solidFill>
                  <a:srgbClr val="FF0000"/>
                </a:solidFill>
                <a:latin typeface="黑体" panose="02010609060101010101" charset="-122"/>
                <a:ea typeface="黑体" panose="02010609060101010101" charset="-122"/>
                <a:sym typeface="+mn-ea"/>
              </a:rPr>
              <a:t>若</a:t>
            </a:r>
            <a:r>
              <a:rPr lang="zh-CN" altLang="en-US" sz="2800" dirty="0">
                <a:solidFill>
                  <a:srgbClr val="FF0000"/>
                </a:solidFill>
                <a:latin typeface="黑体" panose="02010609060101010101" charset="-122"/>
                <a:ea typeface="黑体" panose="02010609060101010101" charset="-122"/>
                <a:sym typeface="+mn-ea"/>
              </a:rPr>
              <a:t>研究开发人员同时参加两个及以上研究开发项目，可重复填报</a:t>
            </a:r>
            <a:endParaRPr lang="zh-CN" altLang="en-US" sz="2800" dirty="0" smtClean="0">
              <a:solidFill>
                <a:srgbClr val="FF0000"/>
              </a:solidFill>
              <a:latin typeface="黑体" panose="02010609060101010101" charset="-122"/>
              <a:ea typeface="黑体" panose="02010609060101010101" charset="-122"/>
              <a:sym typeface="+mn-ea"/>
            </a:endParaRPr>
          </a:p>
          <a:p>
            <a:pPr marL="342900" indent="-342900">
              <a:lnSpc>
                <a:spcPct val="100000"/>
              </a:lnSpc>
              <a:buFont typeface="Arial" panose="020B0604020202020204" pitchFamily="34" charset="0"/>
              <a:buChar char="•"/>
            </a:pPr>
            <a:r>
              <a:rPr lang="zh-CN" altLang="en-US" sz="2800" dirty="0">
                <a:solidFill>
                  <a:srgbClr val="0070C0"/>
                </a:solidFill>
                <a:latin typeface="黑体" panose="02010609060101010101" charset="-122"/>
                <a:ea typeface="黑体" panose="02010609060101010101" charset="-122"/>
              </a:rPr>
              <a:t>比如</a:t>
            </a:r>
            <a:r>
              <a:rPr lang="en-US" altLang="zh-CN" sz="2800" dirty="0">
                <a:latin typeface="华文楷体" panose="02010600040101010101" charset="-122"/>
                <a:ea typeface="华文楷体" panose="02010600040101010101" charset="-122"/>
                <a:sym typeface="+mn-ea"/>
              </a:rPr>
              <a:t> 2</a:t>
            </a:r>
            <a:r>
              <a:rPr lang="zh-CN" altLang="en-US" sz="2800" dirty="0">
                <a:latin typeface="华文楷体" panose="02010600040101010101" charset="-122"/>
                <a:ea typeface="华文楷体" panose="02010600040101010101" charset="-122"/>
                <a:sym typeface="+mn-ea"/>
              </a:rPr>
              <a:t>个研发人员实施了</a:t>
            </a:r>
            <a:r>
              <a:rPr lang="en-US" altLang="zh-CN" sz="2800" dirty="0">
                <a:latin typeface="华文楷体" panose="02010600040101010101" charset="-122"/>
                <a:ea typeface="华文楷体" panose="02010600040101010101" charset="-122"/>
                <a:sym typeface="+mn-ea"/>
              </a:rPr>
              <a:t>10</a:t>
            </a:r>
            <a:r>
              <a:rPr lang="zh-CN" altLang="en-US" sz="2800" dirty="0">
                <a:latin typeface="华文楷体" panose="02010600040101010101" charset="-122"/>
                <a:ea typeface="华文楷体" panose="02010600040101010101" charset="-122"/>
                <a:sym typeface="+mn-ea"/>
              </a:rPr>
              <a:t>个项目，项目表人员合计最高可为</a:t>
            </a:r>
            <a:r>
              <a:rPr lang="en-US" altLang="zh-CN" sz="2800" dirty="0">
                <a:latin typeface="华文楷体" panose="02010600040101010101" charset="-122"/>
                <a:ea typeface="华文楷体" panose="02010600040101010101" charset="-122"/>
                <a:sym typeface="+mn-ea"/>
              </a:rPr>
              <a:t>20</a:t>
            </a:r>
            <a:r>
              <a:rPr lang="zh-CN" altLang="en-US" sz="2800" dirty="0">
                <a:latin typeface="华文楷体" panose="02010600040101010101" charset="-122"/>
                <a:ea typeface="华文楷体" panose="02010600040101010101" charset="-122"/>
                <a:sym typeface="+mn-ea"/>
              </a:rPr>
              <a:t>人。</a:t>
            </a:r>
            <a:r>
              <a:rPr lang="zh-CN" altLang="en-US" sz="2800" dirty="0">
                <a:latin typeface="华文新魏" panose="02010800040101010101" pitchFamily="2" charset="-122"/>
                <a:ea typeface="华文新魏" panose="02010800040101010101" pitchFamily="2" charset="-122"/>
                <a:sym typeface="+mn-ea"/>
              </a:rPr>
              <a:t>   </a:t>
            </a:r>
            <a:endParaRPr lang="zh-CN" altLang="en-US" sz="2200" kern="1200" dirty="0">
              <a:solidFill>
                <a:schemeClr val="tx1"/>
              </a:solidFill>
              <a:latin typeface="华文新魏" panose="02010800040101010101" pitchFamily="2" charset="-122"/>
              <a:ea typeface="华文新魏" panose="02010800040101010101" pitchFamily="2" charset="-122"/>
              <a:cs typeface="+mn-cs"/>
            </a:endParaRPr>
          </a:p>
          <a:p>
            <a:pPr marL="342900" indent="-342900">
              <a:lnSpc>
                <a:spcPct val="150000"/>
              </a:lnSpc>
              <a:buFont typeface="Arial" panose="020B0604020202020204" pitchFamily="34" charset="0"/>
              <a:buChar char="•"/>
            </a:pPr>
            <a:endParaRPr lang="zh-CN" altLang="en-US" sz="2200" dirty="0">
              <a:solidFill>
                <a:srgbClr val="0070C0"/>
              </a:solidFill>
              <a:latin typeface="黑体" panose="02010609060101010101" charset="-122"/>
              <a:ea typeface="黑体" panose="02010609060101010101" charset="-122"/>
            </a:endParaRPr>
          </a:p>
        </p:txBody>
      </p:sp>
      <p:sp>
        <p:nvSpPr>
          <p:cNvPr id="3" name="AutoShape 4"/>
          <p:cNvSpPr>
            <a:spLocks noChangeArrowheads="1"/>
          </p:cNvSpPr>
          <p:nvPr/>
        </p:nvSpPr>
        <p:spPr bwMode="auto">
          <a:xfrm>
            <a:off x="4627245" y="1339215"/>
            <a:ext cx="665480" cy="161353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4" name="直接连接符 3"/>
          <p:cNvCxnSpPr/>
          <p:nvPr/>
        </p:nvCxnSpPr>
        <p:spPr bwMode="auto">
          <a:xfrm>
            <a:off x="4960156" y="3071070"/>
            <a:ext cx="0" cy="717086"/>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圆角矩形 9"/>
          <p:cNvSpPr/>
          <p:nvPr/>
        </p:nvSpPr>
        <p:spPr>
          <a:xfrm>
            <a:off x="524510" y="798830"/>
            <a:ext cx="3104515" cy="75311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dirty="0">
                <a:solidFill>
                  <a:schemeClr val="bg1"/>
                </a:solidFill>
                <a:latin typeface="Arial" panose="020B0604020202020204" pitchFamily="34" charset="0"/>
                <a:ea typeface="微软雅黑" panose="020B0503020204020204" pitchFamily="34" charset="-122"/>
                <a:sym typeface="+mn-ea"/>
              </a:rPr>
              <a:t>项目研究开发人员</a:t>
            </a:r>
            <a:endParaRPr kumimoji="0" lang="zh-CN" altLang="en-US" sz="24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mn-ea"/>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l="46220" r="717" b="32865"/>
          <a:stretch>
            <a:fillRect/>
          </a:stretch>
        </p:blipFill>
        <p:spPr>
          <a:xfrm>
            <a:off x="3043555" y="777240"/>
            <a:ext cx="6348095" cy="2738120"/>
          </a:xfrm>
          <a:prstGeom prst="rect">
            <a:avLst/>
          </a:prstGeom>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tretch>
            <a:fillRect/>
          </a:stretch>
        </p:blipFill>
        <p:spPr>
          <a:xfrm>
            <a:off x="-6604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AutoShape 4"/>
          <p:cNvSpPr>
            <a:spLocks noChangeArrowheads="1"/>
          </p:cNvSpPr>
          <p:nvPr/>
        </p:nvSpPr>
        <p:spPr bwMode="auto">
          <a:xfrm>
            <a:off x="359410" y="3787775"/>
            <a:ext cx="11314430" cy="2761615"/>
          </a:xfrm>
          <a:prstGeom prst="roundRect">
            <a:avLst>
              <a:gd name="adj" fmla="val 10000"/>
            </a:avLst>
          </a:prstGeom>
          <a:noFill/>
          <a:ln w="25400">
            <a:solidFill>
              <a:srgbClr val="0070C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defTabSz="685800">
              <a:lnSpc>
                <a:spcPct val="100000"/>
              </a:lnSpc>
              <a:spcBef>
                <a:spcPct val="0"/>
              </a:spcBef>
              <a:buSzPct val="50000"/>
              <a:buFont typeface="Wingdings" panose="05000000000000000000" pitchFamily="2" charset="2"/>
              <a:buNone/>
            </a:pP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指报告期内研究开发项目中研究开发人员实际工作的时间总和，按月计算。</a:t>
            </a:r>
            <a:endPar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endParaRPr>
          </a:p>
          <a:p>
            <a:pPr marL="0" indent="0" defTabSz="685800">
              <a:lnSpc>
                <a:spcPct val="100000"/>
              </a:lnSpc>
              <a:spcBef>
                <a:spcPct val="0"/>
              </a:spcBef>
              <a:buSzPct val="50000"/>
              <a:buFont typeface="Wingdings" panose="05000000000000000000" pitchFamily="2" charset="2"/>
              <a:buNone/>
            </a:pP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研究员</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A</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工作</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3</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个月，</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B</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工作</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7</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个月，则该项目填报</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1*3+1*7</a:t>
            </a:r>
            <a:endParaRPr lang="en-US" altLang="zh-CN" sz="2800" kern="1200" dirty="0">
              <a:solidFill>
                <a:schemeClr val="tx1"/>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marL="0" indent="0" defTabSz="685800">
              <a:lnSpc>
                <a:spcPct val="100000"/>
              </a:lnSpc>
              <a:spcBef>
                <a:spcPct val="0"/>
              </a:spcBef>
              <a:buSzPct val="50000"/>
              <a:buFont typeface="Wingdings" panose="05000000000000000000" pitchFamily="2" charset="2"/>
              <a:buNone/>
            </a:pPr>
            <a:r>
              <a:rPr lang="zh-CN" altLang="en-US" sz="2800" dirty="0">
                <a:solidFill>
                  <a:srgbClr val="FF0000"/>
                </a:solidFill>
                <a:latin typeface="黑体" panose="02010609060101010101" charset="-122"/>
                <a:ea typeface="黑体" panose="02010609060101010101" charset="-122"/>
                <a:cs typeface="黑体" panose="02010609060101010101" charset="-122"/>
                <a:sym typeface="微软雅黑" panose="020B0503020204020204" pitchFamily="34" charset="-122"/>
              </a:rPr>
              <a:t>工时不存在重复！</a:t>
            </a:r>
            <a:endParaRPr lang="zh-CN" altLang="en-US" sz="2800" kern="1200" dirty="0">
              <a:solidFill>
                <a:schemeClr val="tx1"/>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marL="0" indent="0" defTabSz="685800">
              <a:lnSpc>
                <a:spcPct val="100000"/>
              </a:lnSpc>
              <a:spcBef>
                <a:spcPct val="0"/>
              </a:spcBef>
              <a:buSzPct val="50000"/>
              <a:buFont typeface="Wingdings" panose="05000000000000000000" pitchFamily="2" charset="2"/>
              <a:buNone/>
            </a:pP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2</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个研发人员最高只能有</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24</a:t>
            </a:r>
            <a:r>
              <a:rPr lang="zh-CN" altLang="en-US" sz="2800" dirty="0">
                <a:latin typeface="黑体" panose="02010609060101010101" charset="-122"/>
                <a:ea typeface="黑体" panose="02010609060101010101" charset="-122"/>
                <a:cs typeface="黑体" panose="02010609060101010101" charset="-122"/>
                <a:sym typeface="微软雅黑" panose="020B0503020204020204" pitchFamily="34" charset="-122"/>
              </a:rPr>
              <a:t>个月的工时</a:t>
            </a:r>
            <a:r>
              <a:rPr lang="en-US" altLang="zh-CN" sz="2800" dirty="0">
                <a:latin typeface="黑体" panose="02010609060101010101" charset="-122"/>
                <a:ea typeface="黑体" panose="02010609060101010101" charset="-122"/>
                <a:cs typeface="黑体" panose="02010609060101010101" charset="-122"/>
                <a:sym typeface="微软雅黑" panose="020B0503020204020204" pitchFamily="34" charset="-122"/>
              </a:rPr>
              <a:t> </a:t>
            </a:r>
            <a:r>
              <a:rPr lang="zh-CN" altLang="en-US" sz="2800" dirty="0">
                <a:latin typeface="黑体" panose="02010609060101010101" charset="-122"/>
                <a:ea typeface="黑体" panose="02010609060101010101" charset="-122"/>
                <a:cs typeface="黑体" panose="02010609060101010101" charset="-122"/>
                <a:sym typeface="+mn-ea"/>
              </a:rPr>
              <a:t>    </a:t>
            </a:r>
            <a:endParaRPr lang="zh-CN" altLang="en-US" sz="2200" kern="1200" dirty="0">
              <a:solidFill>
                <a:schemeClr val="tx1"/>
              </a:solidFill>
              <a:latin typeface="华文新魏" panose="02010800040101010101" pitchFamily="2" charset="-122"/>
              <a:ea typeface="华文新魏" panose="02010800040101010101" pitchFamily="2" charset="-122"/>
              <a:cs typeface="+mn-cs"/>
            </a:endParaRPr>
          </a:p>
          <a:p>
            <a:pPr marL="342900" indent="-342900">
              <a:lnSpc>
                <a:spcPct val="150000"/>
              </a:lnSpc>
              <a:buFont typeface="Arial" panose="020B0604020202020204" pitchFamily="34" charset="0"/>
              <a:buChar char="•"/>
            </a:pPr>
            <a:endParaRPr lang="zh-CN" altLang="en-US" sz="2200" dirty="0">
              <a:solidFill>
                <a:srgbClr val="0070C0"/>
              </a:solidFill>
              <a:latin typeface="黑体" panose="02010609060101010101" charset="-122"/>
              <a:ea typeface="黑体" panose="02010609060101010101" charset="-122"/>
            </a:endParaRPr>
          </a:p>
        </p:txBody>
      </p:sp>
      <p:sp>
        <p:nvSpPr>
          <p:cNvPr id="3" name="AutoShape 4"/>
          <p:cNvSpPr>
            <a:spLocks noChangeArrowheads="1"/>
          </p:cNvSpPr>
          <p:nvPr/>
        </p:nvSpPr>
        <p:spPr bwMode="auto">
          <a:xfrm>
            <a:off x="4627245" y="1339215"/>
            <a:ext cx="665480" cy="161353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cxnSp>
        <p:nvCxnSpPr>
          <p:cNvPr id="4" name="直接连接符 3"/>
          <p:cNvCxnSpPr/>
          <p:nvPr/>
        </p:nvCxnSpPr>
        <p:spPr bwMode="auto">
          <a:xfrm>
            <a:off x="4960156" y="3071070"/>
            <a:ext cx="0" cy="717086"/>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圆角矩形 9"/>
          <p:cNvSpPr/>
          <p:nvPr/>
        </p:nvSpPr>
        <p:spPr>
          <a:xfrm>
            <a:off x="182245" y="798830"/>
            <a:ext cx="3446780" cy="75311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dirty="0">
                <a:solidFill>
                  <a:schemeClr val="bg1"/>
                </a:solidFill>
                <a:latin typeface="Arial" panose="020B0604020202020204" pitchFamily="34" charset="0"/>
                <a:ea typeface="微软雅黑" panose="020B0503020204020204" pitchFamily="34" charset="-122"/>
                <a:sym typeface="+mn-ea"/>
              </a:rPr>
              <a:t>项目人员实际工作时间</a:t>
            </a:r>
            <a:endParaRPr kumimoji="0" lang="zh-CN" altLang="en-US" sz="2400" b="1"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mn-ea"/>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66040" y="-225425"/>
            <a:ext cx="3695065" cy="1155065"/>
          </a:xfrm>
          <a:prstGeom prst="rect">
            <a:avLst/>
          </a:prstGeom>
        </p:spPr>
      </p:pic>
      <p:sp>
        <p:nvSpPr>
          <p:cNvPr id="11" name="标题 1"/>
          <p:cNvSpPr txBox="1"/>
          <p:nvPr/>
        </p:nvSpPr>
        <p:spPr>
          <a:xfrm>
            <a:off x="872067" y="957792"/>
            <a:ext cx="10515600" cy="1325563"/>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mj-cs"/>
              </a:rPr>
              <a:t>研发台账</a:t>
            </a:r>
            <a:endParaRPr kumimoji="0" lang="zh-CN" alt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内容占位符 2"/>
          <p:cNvSpPr txBox="1"/>
          <p:nvPr/>
        </p:nvSpPr>
        <p:spPr>
          <a:xfrm>
            <a:off x="838200" y="1825625"/>
            <a:ext cx="10515600" cy="4351338"/>
          </a:xfrm>
          <a:prstGeom prst="rect">
            <a:avLst/>
          </a:prstGeom>
        </p:spPr>
        <p:txBody>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以研发企业电子台账的契机，夯实企业研发项目数据来源和填报基础，提高基层数据填报的规范性和准确性。</a:t>
            </a:r>
            <a:endParaRPr kumimoji="0" lang="en-US" altLang="zh-CN"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以企业会计账为基础，以电子化方式探索从</a:t>
            </a:r>
            <a:r>
              <a:rPr kumimoji="0" lang="zh-CN" altLang="en-US" sz="2800" b="0" i="0"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sym typeface="+mn-ea"/>
              </a:rPr>
              <a:t>原始凭证</a:t>
            </a: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到</a:t>
            </a:r>
            <a:r>
              <a:rPr kumimoji="0" lang="zh-CN" altLang="en-US" sz="2800" b="0" i="0"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sym typeface="+mn-ea"/>
              </a:rPr>
              <a:t>台账归集</a:t>
            </a: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再到</a:t>
            </a:r>
            <a:r>
              <a:rPr kumimoji="0" lang="zh-CN" altLang="en-US" sz="2800" b="0" i="0"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sym typeface="+mn-ea"/>
              </a:rPr>
              <a:t>统计报表</a:t>
            </a: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的有效路径。</a:t>
            </a:r>
            <a:endParaRPr kumimoji="0" lang="zh-CN" altLang="en-US" sz="28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sym typeface="+mn-ea"/>
            </a:endParaRPr>
          </a:p>
        </p:txBody>
      </p:sp>
      <p:sp>
        <p:nvSpPr>
          <p:cNvPr id="13" name="灯片编号占位符 3"/>
          <p:cNvSpPr>
            <a:spLocks noGrp="1"/>
          </p:cNvSpPr>
          <p:nvPr>
            <p:ph type="sldNum" sz="quarter" idx="12"/>
          </p:nvPr>
        </p:nvSpPr>
        <p:spPr>
          <a:xfrm>
            <a:off x="8610600" y="6356350"/>
            <a:ext cx="2743200" cy="365125"/>
          </a:xfrm>
        </p:spPr>
        <p:txBody>
          <a:bodyPr/>
          <a:lstStyle/>
          <a:p>
            <a:fld id="{8DDCB8D4-1E9A-4385-8D9A-1537D2F8808A}" type="slidenum">
              <a:rPr lang="zh-CN" altLang="en-US" smtClean="0"/>
            </a:fld>
            <a:endParaRPr lang="en-US" altLang="zh-CN"/>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2" cstate="print"/>
          <a:stretch>
            <a:fillRect/>
          </a:stretch>
        </p:blipFill>
        <p:spPr>
          <a:xfrm>
            <a:off x="-66040" y="-225425"/>
            <a:ext cx="3695065" cy="1155065"/>
          </a:xfrm>
          <a:prstGeom prst="rect">
            <a:avLst/>
          </a:prstGeom>
        </p:spPr>
      </p:pic>
      <p:sp>
        <p:nvSpPr>
          <p:cNvPr id="13" name="灯片编号占位符 3"/>
          <p:cNvSpPr>
            <a:spLocks noGrp="1"/>
          </p:cNvSpPr>
          <p:nvPr>
            <p:ph type="sldNum" sz="quarter" idx="12"/>
          </p:nvPr>
        </p:nvSpPr>
        <p:spPr>
          <a:xfrm>
            <a:off x="8610600" y="6356350"/>
            <a:ext cx="2743200" cy="365125"/>
          </a:xfrm>
        </p:spPr>
        <p:txBody>
          <a:bodyPr/>
          <a:lstStyle/>
          <a:p>
            <a:fld id="{8DDCB8D4-1E9A-4385-8D9A-1537D2F8808A}" type="slidenum">
              <a:rPr lang="zh-CN" altLang="en-US" smtClean="0"/>
            </a:fld>
            <a:endParaRPr lang="en-US" altLang="zh-CN"/>
          </a:p>
        </p:txBody>
      </p:sp>
      <p:sp>
        <p:nvSpPr>
          <p:cNvPr id="8" name="内容占位符 2"/>
          <p:cNvSpPr txBox="1"/>
          <p:nvPr/>
        </p:nvSpPr>
        <p:spPr>
          <a:xfrm>
            <a:off x="838200" y="1825625"/>
            <a:ext cx="10515600" cy="4351338"/>
          </a:xfrm>
          <a:prstGeom prst="rect">
            <a:avLst/>
          </a:prstGeom>
        </p:spPr>
        <p:txBody>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设计思路为建立研发费用各项原始凭证与会计账研发费用相关科目（包括人员人工费用、直接投入费用、折旧费用与长期待摊费用、无形资产摊销费用、设计费用、装备调试费用与试验费用、委托外部研究开发费用和其他费用）以及所属研发项目的对应或映射关系，进而通过软件直接将相关凭证数据抓取到台账对应类型的指标中，同时对凭证所属的研发项目进行判定，</a:t>
            </a:r>
            <a:r>
              <a:rPr kumimoji="0" lang="zh-CN" altLang="en-US" sz="2800" b="0" i="0"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sym typeface="+mn-ea"/>
              </a:rPr>
              <a:t>最终实现研发项目的费用自动归集</a:t>
            </a:r>
            <a:r>
              <a:rPr kumimoji="0" lang="zh-CN" altLang="en-US" sz="2800" b="0"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sym typeface="+mn-ea"/>
              </a:rPr>
              <a:t>。</a:t>
            </a:r>
            <a:endParaRPr kumimoji="0" lang="zh-CN" altLang="en-US" sz="28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sym typeface="+mn-ea"/>
            </a:endParaRPr>
          </a:p>
        </p:txBody>
      </p:sp>
      <p:sp>
        <p:nvSpPr>
          <p:cNvPr id="9" name="标题 1"/>
          <p:cNvSpPr txBox="1"/>
          <p:nvPr/>
        </p:nvSpPr>
        <p:spPr>
          <a:xfrm>
            <a:off x="872067" y="957792"/>
            <a:ext cx="10515600" cy="1325563"/>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mj-cs"/>
              </a:rPr>
              <a:t>研发台账</a:t>
            </a:r>
            <a:endParaRPr kumimoji="0" lang="zh-CN" altLang="en-US" sz="36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2"/>
          <p:cNvSpPr txBox="1"/>
          <p:nvPr/>
        </p:nvSpPr>
        <p:spPr>
          <a:xfrm>
            <a:off x="2892108" y="1863090"/>
            <a:ext cx="5708650" cy="1068562"/>
          </a:xfrm>
          <a:prstGeom prst="rect">
            <a:avLst/>
          </a:prstGeom>
          <a:noFill/>
          <a:ln w="9525">
            <a:noFill/>
          </a:ln>
        </p:spPr>
        <p:txBody>
          <a:bodyPr wrap="square" anchor="t" anchorCtr="0">
            <a:spAutoFit/>
          </a:bodyPr>
          <a:lstStyle/>
          <a:p>
            <a:pPr algn="ctr">
              <a:lnSpc>
                <a:spcPct val="150000"/>
              </a:lnSpc>
            </a:pPr>
            <a:r>
              <a:rPr lang="zh-CN" altLang="en-US" sz="4800" b="1" dirty="0" smtClean="0">
                <a:solidFill>
                  <a:srgbClr val="4B649F"/>
                </a:solidFill>
                <a:latin typeface="Arial" panose="020B0604020202020204" pitchFamily="34" charset="0"/>
                <a:ea typeface="微软雅黑" panose="020B0503020204020204" pitchFamily="34" charset="-122"/>
              </a:rPr>
              <a:t>第三部分</a:t>
            </a:r>
            <a:endParaRPr lang="zh-CN" altLang="en-US" sz="4800" b="1" dirty="0">
              <a:solidFill>
                <a:srgbClr val="4B649F"/>
              </a:solidFill>
              <a:latin typeface="Arial" panose="020B0604020202020204" pitchFamily="34" charset="0"/>
              <a:ea typeface="微软雅黑" panose="020B0503020204020204" pitchFamily="34" charset="-122"/>
            </a:endParaRPr>
          </a:p>
        </p:txBody>
      </p:sp>
      <p:pic>
        <p:nvPicPr>
          <p:cNvPr id="8195" name="图片 9"/>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pic>
        <p:nvPicPr>
          <p:cNvPr id="8196" name="图片 10"/>
          <p:cNvPicPr>
            <a:picLocks noChangeAspect="1"/>
          </p:cNvPicPr>
          <p:nvPr/>
        </p:nvPicPr>
        <p:blipFill>
          <a:blip r:embed="rId2" cstate="print"/>
          <a:stretch>
            <a:fillRect/>
          </a:stretch>
        </p:blipFill>
        <p:spPr>
          <a:xfrm>
            <a:off x="7679055" y="0"/>
            <a:ext cx="6002655" cy="1688465"/>
          </a:xfrm>
          <a:prstGeom prst="rect">
            <a:avLst/>
          </a:prstGeom>
          <a:noFill/>
          <a:ln w="9525">
            <a:noFill/>
          </a:ln>
        </p:spPr>
      </p:pic>
      <p:sp>
        <p:nvSpPr>
          <p:cNvPr id="8197" name="文本框 2"/>
          <p:cNvSpPr txBox="1"/>
          <p:nvPr/>
        </p:nvSpPr>
        <p:spPr>
          <a:xfrm>
            <a:off x="1371600" y="3131820"/>
            <a:ext cx="8636000" cy="830997"/>
          </a:xfrm>
          <a:prstGeom prst="rect">
            <a:avLst/>
          </a:prstGeom>
          <a:noFill/>
          <a:ln w="9525">
            <a:noFill/>
          </a:ln>
        </p:spPr>
        <p:txBody>
          <a:bodyPr wrap="square" anchor="t" anchorCtr="0">
            <a:spAutoFit/>
          </a:bodyPr>
          <a:lstStyle/>
          <a:p>
            <a:pPr algn="ctr"/>
            <a:r>
              <a:rPr lang="zh-CN" altLang="en-US" sz="4800" b="1" dirty="0" smtClean="0">
                <a:solidFill>
                  <a:srgbClr val="4B649F"/>
                </a:solidFill>
                <a:latin typeface="微软雅黑" panose="020B0503020204020204" pitchFamily="34" charset="-122"/>
                <a:ea typeface="微软雅黑" panose="020B0503020204020204" pitchFamily="34" charset="-122"/>
                <a:sym typeface="+mn-ea"/>
              </a:rPr>
              <a:t>注意事项及相关要求</a:t>
            </a:r>
            <a:endParaRPr lang="zh-CN" altLang="en-US" sz="4800" b="1" dirty="0">
              <a:solidFill>
                <a:srgbClr val="4B649F"/>
              </a:solidFill>
              <a:latin typeface="微软雅黑" panose="020B0503020204020204" pitchFamily="34" charset="-122"/>
              <a:ea typeface="微软雅黑" panose="020B0503020204020204" pitchFamily="34" charset="-122"/>
              <a:sym typeface="+mn-ea"/>
            </a:endParaRPr>
          </a:p>
        </p:txBody>
      </p:sp>
      <p:pic>
        <p:nvPicPr>
          <p:cNvPr id="7" name="图片 6" descr="五经普LOGO透明底（长）"/>
          <p:cNvPicPr>
            <a:picLocks noChangeAspect="1"/>
          </p:cNvPicPr>
          <p:nvPr/>
        </p:nvPicPr>
        <p:blipFill>
          <a:blip r:embed="rId3"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p:nvPr/>
        </p:nvGrpSpPr>
        <p:grpSpPr bwMode="auto">
          <a:xfrm>
            <a:off x="567055" y="1136650"/>
            <a:ext cx="10628630" cy="4772660"/>
            <a:chOff x="1559879" y="1079725"/>
            <a:chExt cx="5551159" cy="14254997"/>
          </a:xfrm>
        </p:grpSpPr>
        <p:sp>
          <p:nvSpPr>
            <p:cNvPr id="5" name="任意多边形 4"/>
            <p:cNvSpPr/>
            <p:nvPr/>
          </p:nvSpPr>
          <p:spPr>
            <a:xfrm>
              <a:off x="1559879" y="2405462"/>
              <a:ext cx="5551159" cy="12929260"/>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tx1"/>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ts val="4480"/>
                </a:lnSpc>
                <a:spcBef>
                  <a:spcPct val="0"/>
                </a:spcBef>
                <a:defRPr/>
              </a:pPr>
              <a:r>
                <a:rPr kumimoji="0" lang="zh-CN" altLang="en-US"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 加大审核力度：审核关系、查询模板、查询周报（</a:t>
              </a:r>
              <a:r>
                <a:rPr kumimoji="0" lang="zh-CN" altLang="en-US"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奇异值</a:t>
              </a:r>
              <a:r>
                <a:rPr kumimoji="0" lang="zh-CN" altLang="en-US"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kumimoji="0" lang="zh-CN" altLang="en-US" dirty="0" smtClean="0">
                  <a:latin typeface="楷体" panose="02010609060101010101" pitchFamily="49" charset="-122"/>
                  <a:ea typeface="楷体" panose="02010609060101010101" pitchFamily="49" charset="-122"/>
                  <a:cs typeface="楷体" panose="02010609060101010101" pitchFamily="49" charset="-122"/>
                </a:rPr>
                <a:t>标记查询、质量核查</a:t>
              </a:r>
              <a:r>
                <a:rPr kumimoji="0" lang="zh-CN" altLang="en-US"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a:t>
              </a:r>
              <a:endParaRPr kumimoji="0" lang="en-US" altLang="zh-CN" dirty="0" smtClean="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nSpc>
                  <a:spcPts val="4480"/>
                </a:lnSpc>
                <a:spcBef>
                  <a:spcPct val="0"/>
                </a:spcBef>
                <a:defRPr/>
              </a:pPr>
              <a:endParaRPr kumimoji="0" lang="zh-CN" altLang="zh-CN" sz="2800" dirty="0" smtClean="0">
                <a:solidFill>
                  <a:srgbClr val="000000"/>
                </a:solidFill>
                <a:latin typeface="黑体" panose="02010609060101010101" charset="-122"/>
                <a:ea typeface="黑体" panose="02010609060101010101" charset="-122"/>
              </a:endParaRPr>
            </a:p>
            <a:p>
              <a:pPr marL="342900" lvl="1" indent="-342900">
                <a:lnSpc>
                  <a:spcPct val="90000"/>
                </a:lnSpc>
                <a:spcBef>
                  <a:spcPct val="0"/>
                </a:spcBef>
                <a:spcAft>
                  <a:spcPct val="15000"/>
                </a:spcAft>
                <a:defRPr/>
              </a:pPr>
              <a:endParaRPr kumimoji="0" lang="zh-CN" altLang="zh-CN" sz="2800" dirty="0" smtClean="0">
                <a:solidFill>
                  <a:srgbClr val="000000"/>
                </a:solidFill>
                <a:latin typeface="黑体" panose="02010609060101010101" charset="-122"/>
                <a:ea typeface="黑体" panose="02010609060101010101" charset="-122"/>
              </a:endParaRPr>
            </a:p>
          </p:txBody>
        </p:sp>
        <p:sp>
          <p:nvSpPr>
            <p:cNvPr id="6" name="任意多边形 5"/>
            <p:cNvSpPr/>
            <p:nvPr/>
          </p:nvSpPr>
          <p:spPr>
            <a:xfrm>
              <a:off x="1813965" y="1079725"/>
              <a:ext cx="1758570" cy="1647393"/>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noFill/>
            <a:ln>
              <a:solidFill>
                <a:schemeClr val="tx1"/>
              </a:solid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scene3d>
                <a:camera prst="orthographicFront"/>
                <a:lightRig rig="threePt" dir="t"/>
              </a:scene3d>
            </a:bodyPr>
            <a:lstStyle/>
            <a:p>
              <a:pPr algn="ctr" defTabSz="755650">
                <a:lnSpc>
                  <a:spcPct val="90000"/>
                </a:lnSpc>
                <a:spcAft>
                  <a:spcPct val="35000"/>
                </a:spcAft>
                <a:defRPr/>
              </a:pPr>
              <a:r>
                <a:rPr lang="zh-CN" altLang="en-US" sz="2800"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审核关系</a:t>
              </a:r>
              <a:endParaRPr lang="zh-CN" altLang="en-US" sz="2800"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grpSp>
        <p:nvGrpSpPr>
          <p:cNvPr id="7" name="组合 6"/>
          <p:cNvGrpSpPr/>
          <p:nvPr/>
        </p:nvGrpSpPr>
        <p:grpSpPr>
          <a:xfrm>
            <a:off x="-76200" y="-225425"/>
            <a:ext cx="13757275" cy="1913255"/>
            <a:chOff x="-120" y="-355"/>
            <a:chExt cx="21665" cy="3013"/>
          </a:xfrm>
        </p:grpSpPr>
        <p:pic>
          <p:nvPicPr>
            <p:cNvPr id="8196" name="图片 10"/>
            <p:cNvPicPr>
              <a:picLocks noChangeAspect="1"/>
            </p:cNvPicPr>
            <p:nvPr/>
          </p:nvPicPr>
          <p:blipFill>
            <a:blip r:embed="rId1" cstate="print"/>
            <a:stretch>
              <a:fillRect/>
            </a:stretch>
          </p:blipFill>
          <p:spPr>
            <a:xfrm>
              <a:off x="12093" y="0"/>
              <a:ext cx="9453" cy="2659"/>
            </a:xfrm>
            <a:prstGeom prst="rect">
              <a:avLst/>
            </a:prstGeom>
            <a:noFill/>
            <a:ln w="9525">
              <a:noFill/>
            </a:ln>
          </p:spPr>
        </p:pic>
        <p:pic>
          <p:nvPicPr>
            <p:cNvPr id="8" name="图片 7" descr="五经普LOGO透明底（长）"/>
            <p:cNvPicPr>
              <a:picLocks noChangeAspect="1"/>
            </p:cNvPicPr>
            <p:nvPr/>
          </p:nvPicPr>
          <p:blipFill>
            <a:blip r:embed="rId2" cstate="print"/>
            <a:stretch>
              <a:fillRect/>
            </a:stretch>
          </p:blipFill>
          <p:spPr>
            <a:xfrm>
              <a:off x="-120" y="-355"/>
              <a:ext cx="5819" cy="1819"/>
            </a:xfrm>
            <a:prstGeom prst="rect">
              <a:avLst/>
            </a:prstGeom>
          </p:spPr>
        </p:pic>
        <p:cxnSp>
          <p:nvCxnSpPr>
            <p:cNvPr id="9" name="直接连接符 8"/>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p:nvPr/>
        </p:nvGrpSpPr>
        <p:grpSpPr bwMode="auto">
          <a:xfrm>
            <a:off x="722630" y="1159510"/>
            <a:ext cx="10814050" cy="4351655"/>
            <a:chOff x="1600672" y="1145079"/>
            <a:chExt cx="5400412" cy="9290826"/>
          </a:xfrm>
        </p:grpSpPr>
        <p:sp>
          <p:nvSpPr>
            <p:cNvPr id="5" name="任意多边形 4"/>
            <p:cNvSpPr/>
            <p:nvPr/>
          </p:nvSpPr>
          <p:spPr>
            <a:xfrm>
              <a:off x="1600672" y="2488254"/>
              <a:ext cx="5400412" cy="7947651"/>
            </a:xfrm>
            <a:custGeom>
              <a:avLst/>
              <a:gdLst>
                <a:gd name="connsiteX0" fmla="*/ 0 w 3589215"/>
                <a:gd name="connsiteY0" fmla="*/ 0 h 990675"/>
                <a:gd name="connsiteX1" fmla="*/ 3589215 w 3589215"/>
                <a:gd name="connsiteY1" fmla="*/ 0 h 990675"/>
                <a:gd name="connsiteX2" fmla="*/ 3589215 w 3589215"/>
                <a:gd name="connsiteY2" fmla="*/ 990675 h 990675"/>
                <a:gd name="connsiteX3" fmla="*/ 0 w 3589215"/>
                <a:gd name="connsiteY3" fmla="*/ 990675 h 990675"/>
                <a:gd name="connsiteX4" fmla="*/ 0 w 3589215"/>
                <a:gd name="connsiteY4" fmla="*/ 0 h 99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215" h="990675">
                  <a:moveTo>
                    <a:pt x="0" y="0"/>
                  </a:moveTo>
                  <a:lnTo>
                    <a:pt x="3589215" y="0"/>
                  </a:lnTo>
                  <a:lnTo>
                    <a:pt x="3589215" y="990675"/>
                  </a:lnTo>
                  <a:lnTo>
                    <a:pt x="0" y="990675"/>
                  </a:lnTo>
                  <a:lnTo>
                    <a:pt x="0" y="0"/>
                  </a:lnTo>
                  <a:close/>
                </a:path>
              </a:pathLst>
            </a:custGeom>
            <a:ln>
              <a:solidFill>
                <a:schemeClr val="tx1"/>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8563" tIns="354076" rIns="278563" bIns="120904"/>
            <a:lstStyle>
              <a:lvl1pPr marL="71755" indent="-71755">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marL="0" indent="0">
                <a:spcBef>
                  <a:spcPct val="0"/>
                </a:spcBef>
                <a:buNone/>
                <a:defRPr/>
              </a:pPr>
              <a:r>
                <a:rPr kumimoji="0" lang="en-US" altLang="zh-CN"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kumimoji="0" lang="zh-CN" altLang="en-US"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绝不允许以“核实无误”“企业填报数据为实际数据”等应付式的文字描述进行反馈</a:t>
              </a:r>
              <a:endParaRPr kumimoji="0" lang="zh-CN" altLang="en-US" dirty="0" smtClean="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150000"/>
                </a:lnSpc>
                <a:spcBef>
                  <a:spcPct val="0"/>
                </a:spcBef>
                <a:buFont typeface="Arial" panose="020B0604020202020204" pitchFamily="34" charset="0"/>
                <a:buNone/>
                <a:defRPr/>
              </a:pPr>
              <a:r>
                <a:rPr kumimoji="0" lang="en-US" altLang="zh-CN"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    </a:t>
              </a:r>
              <a:endParaRPr kumimoji="0" lang="en-US" altLang="zh-CN" sz="2800" dirty="0" smtClean="0">
                <a:solidFill>
                  <a:srgbClr val="000000"/>
                </a:solidFill>
                <a:latin typeface="黑体" panose="02010609060101010101" charset="-122"/>
                <a:ea typeface="黑体" panose="02010609060101010101" charset="-122"/>
              </a:endParaRPr>
            </a:p>
            <a:p>
              <a:pPr>
                <a:spcBef>
                  <a:spcPct val="0"/>
                </a:spcBef>
                <a:buFont typeface="Arial" panose="020B0604020202020204" pitchFamily="34" charset="0"/>
                <a:buChar char="•"/>
                <a:defRPr/>
              </a:pPr>
              <a:endParaRPr kumimoji="0" lang="zh-CN" altLang="zh-CN" sz="2800" dirty="0" smtClean="0">
                <a:solidFill>
                  <a:srgbClr val="000000"/>
                </a:solidFill>
                <a:latin typeface="黑体" panose="02010609060101010101" charset="-122"/>
                <a:ea typeface="黑体" panose="02010609060101010101" charset="-122"/>
              </a:endParaRPr>
            </a:p>
            <a:p>
              <a:pPr marL="342900" lvl="1" indent="-342900">
                <a:lnSpc>
                  <a:spcPct val="90000"/>
                </a:lnSpc>
                <a:spcBef>
                  <a:spcPct val="0"/>
                </a:spcBef>
                <a:spcAft>
                  <a:spcPct val="15000"/>
                </a:spcAft>
                <a:defRPr/>
              </a:pPr>
              <a:endParaRPr kumimoji="0" lang="zh-CN" altLang="zh-CN" sz="2800" dirty="0" smtClean="0">
                <a:solidFill>
                  <a:srgbClr val="000000"/>
                </a:solidFill>
                <a:latin typeface="黑体" panose="02010609060101010101" charset="-122"/>
                <a:ea typeface="黑体" panose="02010609060101010101" charset="-122"/>
              </a:endParaRPr>
            </a:p>
          </p:txBody>
        </p:sp>
        <p:sp>
          <p:nvSpPr>
            <p:cNvPr id="6" name="任意多边形 5"/>
            <p:cNvSpPr/>
            <p:nvPr/>
          </p:nvSpPr>
          <p:spPr>
            <a:xfrm>
              <a:off x="1818546" y="1145079"/>
              <a:ext cx="1758570" cy="1647393"/>
            </a:xfrm>
            <a:custGeom>
              <a:avLst/>
              <a:gdLst>
                <a:gd name="connsiteX0" fmla="*/ 0 w 2512450"/>
                <a:gd name="connsiteY0" fmla="*/ 83642 h 501840"/>
                <a:gd name="connsiteX1" fmla="*/ 83642 w 2512450"/>
                <a:gd name="connsiteY1" fmla="*/ 0 h 501840"/>
                <a:gd name="connsiteX2" fmla="*/ 2428808 w 2512450"/>
                <a:gd name="connsiteY2" fmla="*/ 0 h 501840"/>
                <a:gd name="connsiteX3" fmla="*/ 2512450 w 2512450"/>
                <a:gd name="connsiteY3" fmla="*/ 83642 h 501840"/>
                <a:gd name="connsiteX4" fmla="*/ 2512450 w 2512450"/>
                <a:gd name="connsiteY4" fmla="*/ 418198 h 501840"/>
                <a:gd name="connsiteX5" fmla="*/ 2428808 w 2512450"/>
                <a:gd name="connsiteY5" fmla="*/ 501840 h 501840"/>
                <a:gd name="connsiteX6" fmla="*/ 83642 w 2512450"/>
                <a:gd name="connsiteY6" fmla="*/ 501840 h 501840"/>
                <a:gd name="connsiteX7" fmla="*/ 0 w 2512450"/>
                <a:gd name="connsiteY7" fmla="*/ 418198 h 501840"/>
                <a:gd name="connsiteX8" fmla="*/ 0 w 251245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2450" h="501840">
                  <a:moveTo>
                    <a:pt x="0" y="83642"/>
                  </a:moveTo>
                  <a:cubicBezTo>
                    <a:pt x="0" y="37448"/>
                    <a:pt x="37448" y="0"/>
                    <a:pt x="83642" y="0"/>
                  </a:cubicBezTo>
                  <a:lnTo>
                    <a:pt x="2428808" y="0"/>
                  </a:lnTo>
                  <a:cubicBezTo>
                    <a:pt x="2475002" y="0"/>
                    <a:pt x="2512450" y="37448"/>
                    <a:pt x="2512450" y="83642"/>
                  </a:cubicBezTo>
                  <a:lnTo>
                    <a:pt x="2512450" y="418198"/>
                  </a:lnTo>
                  <a:cubicBezTo>
                    <a:pt x="2512450" y="464392"/>
                    <a:pt x="2475002" y="501840"/>
                    <a:pt x="2428808" y="501840"/>
                  </a:cubicBezTo>
                  <a:lnTo>
                    <a:pt x="83642" y="501840"/>
                  </a:lnTo>
                  <a:cubicBezTo>
                    <a:pt x="37448" y="501840"/>
                    <a:pt x="0" y="464392"/>
                    <a:pt x="0" y="418198"/>
                  </a:cubicBezTo>
                  <a:lnTo>
                    <a:pt x="0" y="83642"/>
                  </a:lnTo>
                  <a:close/>
                </a:path>
              </a:pathLst>
            </a:custGeom>
            <a:noFill/>
            <a:ln>
              <a:solidFill>
                <a:schemeClr val="tx1"/>
              </a:solid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lIns="119463" tIns="24498" rIns="119463" bIns="24498" spcCol="1270" anchor="ctr">
              <a:scene3d>
                <a:camera prst="orthographicFront"/>
                <a:lightRig rig="threePt" dir="t"/>
              </a:scene3d>
            </a:bodyPr>
            <a:lstStyle/>
            <a:p>
              <a:pPr algn="ctr" defTabSz="755650">
                <a:lnSpc>
                  <a:spcPct val="90000"/>
                </a:lnSpc>
                <a:spcAft>
                  <a:spcPct val="35000"/>
                </a:spcAft>
                <a:defRPr/>
              </a:pPr>
              <a:r>
                <a:rPr lang="zh-CN" altLang="en-US" sz="28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查询</a:t>
              </a:r>
              <a:endParaRPr lang="zh-CN" altLang="en-US" sz="28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grpSp>
        <p:nvGrpSpPr>
          <p:cNvPr id="7" name="组合 6"/>
          <p:cNvGrpSpPr/>
          <p:nvPr/>
        </p:nvGrpSpPr>
        <p:grpSpPr>
          <a:xfrm>
            <a:off x="-76200" y="-225425"/>
            <a:ext cx="13757275" cy="1913255"/>
            <a:chOff x="-120" y="-355"/>
            <a:chExt cx="21665" cy="3013"/>
          </a:xfrm>
        </p:grpSpPr>
        <p:pic>
          <p:nvPicPr>
            <p:cNvPr id="8196" name="图片 10"/>
            <p:cNvPicPr>
              <a:picLocks noChangeAspect="1"/>
            </p:cNvPicPr>
            <p:nvPr/>
          </p:nvPicPr>
          <p:blipFill>
            <a:blip r:embed="rId1" cstate="print"/>
            <a:stretch>
              <a:fillRect/>
            </a:stretch>
          </p:blipFill>
          <p:spPr>
            <a:xfrm>
              <a:off x="12093" y="0"/>
              <a:ext cx="9453" cy="2659"/>
            </a:xfrm>
            <a:prstGeom prst="rect">
              <a:avLst/>
            </a:prstGeom>
            <a:noFill/>
            <a:ln w="9525">
              <a:noFill/>
            </a:ln>
          </p:spPr>
        </p:pic>
        <p:pic>
          <p:nvPicPr>
            <p:cNvPr id="8" name="图片 7" descr="五经普LOGO透明底（长）"/>
            <p:cNvPicPr>
              <a:picLocks noChangeAspect="1"/>
            </p:cNvPicPr>
            <p:nvPr/>
          </p:nvPicPr>
          <p:blipFill>
            <a:blip r:embed="rId2" cstate="print"/>
            <a:stretch>
              <a:fillRect/>
            </a:stretch>
          </p:blipFill>
          <p:spPr>
            <a:xfrm>
              <a:off x="-120" y="-355"/>
              <a:ext cx="5819" cy="1819"/>
            </a:xfrm>
            <a:prstGeom prst="rect">
              <a:avLst/>
            </a:prstGeom>
          </p:spPr>
        </p:pic>
        <p:cxnSp>
          <p:nvCxnSpPr>
            <p:cNvPr id="9" name="直接连接符 8"/>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580390" y="1006475"/>
            <a:ext cx="3314277" cy="785495"/>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035526" y="1137603"/>
            <a:ext cx="2339102" cy="523220"/>
          </a:xfrm>
          <a:prstGeom prst="rect">
            <a:avLst/>
          </a:prstGeom>
          <a:noFill/>
          <a:ln w="9525">
            <a:noFill/>
          </a:ln>
        </p:spPr>
        <p:txBody>
          <a:bodyPr wrap="none" anchor="t" anchorCtr="0">
            <a:spAutoFit/>
          </a:bodyPr>
          <a:lstStyle/>
          <a:p>
            <a:r>
              <a:rPr lang="zh-CN" altLang="en-US" sz="2800" b="1" dirty="0" smtClean="0">
                <a:solidFill>
                  <a:schemeClr val="bg1"/>
                </a:solidFill>
                <a:latin typeface="Arial" panose="020B0604020202020204" pitchFamily="34" charset="0"/>
                <a:ea typeface="微软雅黑" panose="020B0503020204020204" pitchFamily="34" charset="-122"/>
              </a:rPr>
              <a:t>一、普查</a:t>
            </a:r>
            <a:r>
              <a:rPr lang="zh-CN" altLang="en-US" sz="2800" b="1" dirty="0">
                <a:solidFill>
                  <a:schemeClr val="bg1"/>
                </a:solidFill>
                <a:latin typeface="Arial" panose="020B0604020202020204" pitchFamily="34" charset="0"/>
                <a:ea typeface="微软雅黑" panose="020B0503020204020204" pitchFamily="34" charset="-122"/>
              </a:rPr>
              <a:t>表式</a:t>
            </a:r>
            <a:endParaRPr lang="zh-CN" altLang="en-US" sz="2800" b="1" dirty="0">
              <a:solidFill>
                <a:schemeClr val="bg1"/>
              </a:solidFill>
              <a:latin typeface="Arial" panose="020B0604020202020204" pitchFamily="34" charset="0"/>
              <a:ea typeface="微软雅黑" panose="020B0503020204020204" pitchFamily="34" charset="-122"/>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1"/>
          <p:nvPr/>
        </p:nvSpPr>
        <p:spPr>
          <a:xfrm>
            <a:off x="687705" y="2212975"/>
            <a:ext cx="10246360" cy="1751965"/>
          </a:xfrm>
          <a:prstGeom prst="rect">
            <a:avLst/>
          </a:prstGeom>
          <a:noFill/>
        </p:spPr>
        <p:txBody>
          <a:bodyPr wrap="square" rtlCol="0">
            <a:spAutoFit/>
          </a:bodyPr>
          <a:lstStyle/>
          <a:p>
            <a:pPr marL="493395" marR="0" defTabSz="914400">
              <a:lnSpc>
                <a:spcPts val="4460"/>
              </a:lnSpc>
              <a:spcBef>
                <a:spcPts val="0"/>
              </a:spcBef>
              <a:buClrTx/>
              <a:buSzPct val="85000"/>
              <a:buFont typeface="Wingdings" panose="05000000000000000000" charset="0"/>
              <a:buChar char="Ø"/>
              <a:defRPr/>
            </a:pPr>
            <a:r>
              <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一套表企业填报：企业研究开发项目情况（</a:t>
            </a:r>
            <a:r>
              <a:rPr lang="zh-CN" altLang="en-US" sz="280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607-1</a:t>
            </a:r>
            <a:r>
              <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表）</a:t>
            </a:r>
            <a:endPar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a:p>
            <a:pPr marL="36195" marR="0" defTabSz="914400">
              <a:lnSpc>
                <a:spcPts val="4460"/>
              </a:lnSpc>
              <a:spcBef>
                <a:spcPts val="0"/>
              </a:spcBef>
              <a:buClrTx/>
              <a:buSzPct val="85000"/>
              <a:buFont typeface="Wingdings" panose="05000000000000000000" charset="0"/>
              <a:defRPr/>
            </a:pPr>
            <a:r>
              <a:rPr lang="en-US" altLang="zh-CN"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noProof="1" smtClean="0">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noProof="1" smtClean="0">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en-US" sz="2800" noProof="1" smtClean="0">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企业研究开发活动及相关情况（</a:t>
            </a:r>
            <a:r>
              <a:rPr lang="zh-CN" altLang="en-US" sz="280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607-2</a:t>
            </a:r>
            <a:r>
              <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表）</a:t>
            </a:r>
            <a:r>
              <a:rPr lang="en-US" altLang="zh-CN"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noProof="1">
              <a:solidFill>
                <a:srgbClr val="336699"/>
              </a:solidFill>
              <a:latin typeface="楷体" panose="02010609060101010101" pitchFamily="49" charset="-122"/>
              <a:ea typeface="楷体" panose="02010609060101010101" pitchFamily="49" charset="-122"/>
              <a:cs typeface="楷体" panose="02010609060101010101" pitchFamily="49" charset="-122"/>
              <a:sym typeface="+mn-ea"/>
            </a:endParaRPr>
          </a:p>
          <a:p>
            <a:pPr marL="36195" marR="0" defTabSz="914400">
              <a:spcBef>
                <a:spcPct val="20000"/>
              </a:spcBef>
              <a:buClrTx/>
              <a:buSzTx/>
              <a:buFontTx/>
              <a:buNone/>
              <a:defRPr/>
            </a:pPr>
            <a:endParaRPr lang="zh-CN" altLang="en-US" sz="2800" noProof="1">
              <a:solidFill>
                <a:srgbClr val="336699"/>
              </a:solidFill>
              <a:latin typeface="微软雅黑" panose="020B0503020204020204" pitchFamily="34" charset="-122"/>
              <a:ea typeface="微软雅黑" panose="020B0503020204020204" pitchFamily="34" charset="-122"/>
              <a:sym typeface="+mn-ea"/>
            </a:endParaRPr>
          </a:p>
        </p:txBody>
      </p:sp>
      <p:pic>
        <p:nvPicPr>
          <p:cNvPr id="4" name="图片 3" descr="五经普LOGO透明底（长）"/>
          <p:cNvPicPr>
            <a:picLocks noChangeAspect="1"/>
          </p:cNvPicPr>
          <p:nvPr/>
        </p:nvPicPr>
        <p:blipFill>
          <a:blip r:embed="rId2" cstate="print"/>
          <a:stretch>
            <a:fillRect/>
          </a:stretch>
        </p:blipFill>
        <p:spPr>
          <a:xfrm>
            <a:off x="-95250" y="-224790"/>
            <a:ext cx="3695065" cy="1155065"/>
          </a:xfrm>
          <a:prstGeom prst="rect">
            <a:avLst/>
          </a:prstGeom>
        </p:spPr>
      </p:pic>
      <p:sp>
        <p:nvSpPr>
          <p:cNvPr id="9" name="矩形 8"/>
          <p:cNvSpPr/>
          <p:nvPr/>
        </p:nvSpPr>
        <p:spPr>
          <a:xfrm>
            <a:off x="1168399" y="4572000"/>
            <a:ext cx="8161867" cy="922020"/>
          </a:xfrm>
          <a:prstGeom prst="rect">
            <a:avLst/>
          </a:prstGeom>
        </p:spPr>
        <p:txBody>
          <a:bodyPr wrap="square">
            <a:spAutoFit/>
          </a:bodyPr>
          <a:lstStyle/>
          <a:p>
            <a:pPr marL="379095" lvl="0" indent="-342900">
              <a:lnSpc>
                <a:spcPct val="150000"/>
              </a:lnSpc>
              <a:spcBef>
                <a:spcPts val="0"/>
              </a:spcBef>
              <a:buSzPct val="85000"/>
              <a:buFont typeface="Wingdings" panose="05000000000000000000" charset="0"/>
              <a:buChar char="Ø"/>
              <a:defRPr/>
            </a:pPr>
            <a:r>
              <a:rPr lang="zh-CN" altLang="en-US" b="1" noProof="1" smtClean="0">
                <a:solidFill>
                  <a:srgbClr val="336699"/>
                </a:solidFill>
                <a:latin typeface="微软雅黑" panose="020B0503020204020204" pitchFamily="34" charset="-122"/>
                <a:sym typeface="+mn-ea"/>
              </a:rPr>
              <a:t>一套表单位</a:t>
            </a:r>
            <a:r>
              <a:rPr lang="zh-CN" altLang="en-US" noProof="1" smtClean="0">
                <a:solidFill>
                  <a:srgbClr val="336699"/>
                </a:solidFill>
                <a:latin typeface="微软雅黑" panose="020B0503020204020204" pitchFamily="34" charset="-122"/>
                <a:sym typeface="+mn-ea"/>
              </a:rPr>
              <a:t>通过互联网在</a:t>
            </a:r>
            <a:r>
              <a:rPr lang="zh-CN" altLang="en-US" b="1" noProof="1" smtClean="0">
                <a:solidFill>
                  <a:srgbClr val="FF0000"/>
                </a:solidFill>
                <a:latin typeface="微软雅黑" panose="020B0503020204020204" pitchFamily="34" charset="-122"/>
                <a:sym typeface="+mn-ea"/>
              </a:rPr>
              <a:t>普查数据采集系统</a:t>
            </a:r>
            <a:r>
              <a:rPr lang="zh-CN" altLang="en-US" noProof="1" smtClean="0">
                <a:solidFill>
                  <a:srgbClr val="336699"/>
                </a:solidFill>
                <a:latin typeface="微软雅黑" panose="020B0503020204020204" pitchFamily="34" charset="-122"/>
                <a:sym typeface="+mn-ea"/>
              </a:rPr>
              <a:t>填报数据；</a:t>
            </a:r>
            <a:endParaRPr lang="zh-CN" altLang="en-US" noProof="1" smtClean="0">
              <a:solidFill>
                <a:srgbClr val="336699"/>
              </a:solidFill>
              <a:latin typeface="微软雅黑" panose="020B0503020204020204" pitchFamily="34" charset="-122"/>
              <a:sym typeface="+mn-ea"/>
            </a:endParaRPr>
          </a:p>
          <a:p>
            <a:pPr marL="379095" lvl="0" indent="-342900">
              <a:lnSpc>
                <a:spcPct val="150000"/>
              </a:lnSpc>
              <a:spcBef>
                <a:spcPts val="0"/>
              </a:spcBef>
              <a:buSzPct val="85000"/>
              <a:buFont typeface="Wingdings" panose="05000000000000000000" charset="0"/>
              <a:buChar char="Ø"/>
              <a:defRPr/>
            </a:pPr>
            <a:endParaRPr lang="zh-CN" altLang="en-US" noProof="1" smtClean="0">
              <a:solidFill>
                <a:srgbClr val="336699"/>
              </a:solidFill>
              <a:latin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sp>
        <p:nvSpPr>
          <p:cNvPr id="16388" name="文本框 62"/>
          <p:cNvSpPr txBox="1"/>
          <p:nvPr/>
        </p:nvSpPr>
        <p:spPr>
          <a:xfrm>
            <a:off x="3662891" y="2736850"/>
            <a:ext cx="4214813" cy="1322388"/>
          </a:xfrm>
          <a:prstGeom prst="rect">
            <a:avLst/>
          </a:prstGeom>
          <a:noFill/>
          <a:ln w="9525">
            <a:noFill/>
          </a:ln>
        </p:spPr>
        <p:txBody>
          <a:bodyPr wrap="none" anchor="t" anchorCtr="0">
            <a:spAutoFit/>
          </a:bodyPr>
          <a:lstStyle/>
          <a:p>
            <a:r>
              <a:rPr lang="zh-CN" altLang="en-US" sz="8000" b="1" dirty="0">
                <a:solidFill>
                  <a:srgbClr val="4B649F"/>
                </a:solidFill>
                <a:latin typeface="Arial" panose="020B0604020202020204" pitchFamily="34" charset="0"/>
                <a:ea typeface="微软雅黑" panose="020B0503020204020204" pitchFamily="34" charset="-122"/>
              </a:rPr>
              <a:t>谢</a:t>
            </a:r>
            <a:r>
              <a:rPr lang="en-US" altLang="zh-CN" sz="8000" b="1" dirty="0">
                <a:solidFill>
                  <a:srgbClr val="4B649F"/>
                </a:solidFill>
                <a:latin typeface="Arial" panose="020B0604020202020204" pitchFamily="34" charset="0"/>
                <a:ea typeface="微软雅黑" panose="020B0503020204020204" pitchFamily="34" charset="-122"/>
              </a:rPr>
              <a:t>   </a:t>
            </a:r>
            <a:r>
              <a:rPr lang="zh-CN" altLang="en-US" sz="8000" b="1" dirty="0">
                <a:solidFill>
                  <a:srgbClr val="4B649F"/>
                </a:solidFill>
                <a:latin typeface="Arial" panose="020B0604020202020204" pitchFamily="34" charset="0"/>
                <a:ea typeface="微软雅黑" panose="020B0503020204020204" pitchFamily="34" charset="-122"/>
              </a:rPr>
              <a:t>谢！</a:t>
            </a:r>
            <a:r>
              <a:rPr lang="zh-CN" altLang="en-US" sz="6600" b="1" dirty="0">
                <a:solidFill>
                  <a:srgbClr val="4B649F"/>
                </a:solidFill>
                <a:latin typeface="Arial" panose="020B0604020202020204" pitchFamily="34" charset="0"/>
                <a:ea typeface="微软雅黑" panose="020B0503020204020204" pitchFamily="34" charset="-122"/>
              </a:rPr>
              <a:t> </a:t>
            </a:r>
            <a:endParaRPr lang="zh-CN" altLang="en-US" sz="6600" b="1" dirty="0">
              <a:solidFill>
                <a:srgbClr val="4B649F"/>
              </a:solidFill>
              <a:latin typeface="Arial" panose="020B0604020202020204" pitchFamily="34" charset="0"/>
              <a:ea typeface="微软雅黑" panose="020B0503020204020204" pitchFamily="34" charset="-122"/>
            </a:endParaRPr>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63783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26206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46050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 name="图片 3" descr="五经普LOGO透明底（长）"/>
          <p:cNvPicPr>
            <a:picLocks noChangeAspect="1"/>
          </p:cNvPicPr>
          <p:nvPr/>
        </p:nvPicPr>
        <p:blipFill>
          <a:blip r:embed="rId2" cstate="print"/>
          <a:stretch>
            <a:fillRect/>
          </a:stretch>
        </p:blipFill>
        <p:spPr>
          <a:xfrm>
            <a:off x="-95250" y="-224790"/>
            <a:ext cx="3695065" cy="1155065"/>
          </a:xfrm>
          <a:prstGeom prst="rect">
            <a:avLst/>
          </a:prstGeom>
        </p:spPr>
      </p:pic>
      <p:sp>
        <p:nvSpPr>
          <p:cNvPr id="3" name="内容占位符 2"/>
          <p:cNvSpPr>
            <a:spLocks noGrp="1"/>
          </p:cNvSpPr>
          <p:nvPr>
            <p:ph idx="1"/>
          </p:nvPr>
        </p:nvSpPr>
        <p:spPr>
          <a:xfrm>
            <a:off x="1071245" y="4848860"/>
            <a:ext cx="10105390" cy="1520825"/>
          </a:xfrm>
        </p:spPr>
        <p:txBody>
          <a:bodyPr/>
          <a:p>
            <a:pPr algn="ctr"/>
            <a:r>
              <a:rPr lang="zh-CN" altLang="en-US" sz="3600">
                <a:latin typeface="楷体" panose="02010609060101010101" pitchFamily="49" charset="-122"/>
                <a:ea typeface="楷体" panose="02010609060101010101" pitchFamily="49" charset="-122"/>
                <a:cs typeface="楷体" panose="02010609060101010101" pitchFamily="49" charset="-122"/>
              </a:rPr>
              <a:t>孙靖：</a:t>
            </a:r>
            <a:r>
              <a:rPr lang="en-US" altLang="zh-CN" sz="3600">
                <a:latin typeface="楷体" panose="02010609060101010101" pitchFamily="49" charset="-122"/>
                <a:ea typeface="楷体" panose="02010609060101010101" pitchFamily="49" charset="-122"/>
                <a:cs typeface="楷体" panose="02010609060101010101" pitchFamily="49" charset="-122"/>
              </a:rPr>
              <a:t>85412144</a:t>
            </a:r>
            <a:endParaRPr lang="en-US" altLang="zh-CN" sz="36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
          <p:cNvSpPr/>
          <p:nvPr/>
        </p:nvSpPr>
        <p:spPr>
          <a:xfrm>
            <a:off x="9191625" y="0"/>
            <a:ext cx="257175" cy="460375"/>
          </a:xfrm>
          <a:prstGeom prst="rect">
            <a:avLst/>
          </a:prstGeom>
          <a:noFill/>
          <a:ln w="9525">
            <a:noFill/>
          </a:ln>
        </p:spPr>
        <p:txBody>
          <a:bodyPr wrap="none" anchor="t" anchorCtr="0">
            <a:spAutoFit/>
          </a:bodyPr>
          <a:lstStyle/>
          <a:p>
            <a:pPr>
              <a:buFontTx/>
            </a:pPr>
            <a:r>
              <a:rPr lang="en-US" altLang="zh-CN" sz="2400" dirty="0">
                <a:latin typeface="华文新魏" panose="02010800040101010101" pitchFamily="2" charset="-122"/>
                <a:ea typeface="华文新魏" panose="02010800040101010101" pitchFamily="2" charset="-122"/>
              </a:rPr>
              <a:t> </a:t>
            </a:r>
            <a:endParaRPr lang="zh-CN" altLang="en-US" sz="2400">
              <a:latin typeface="Arial" panose="020B0604020202020204" pitchFamily="34" charset="0"/>
              <a:ea typeface="宋体" panose="02010600030101010101" pitchFamily="2" charset="-122"/>
            </a:endParaRPr>
          </a:p>
        </p:txBody>
      </p:sp>
      <p:sp>
        <p:nvSpPr>
          <p:cNvPr id="32771" name="Rectangle 9"/>
          <p:cNvSpPr/>
          <p:nvPr/>
        </p:nvSpPr>
        <p:spPr>
          <a:xfrm>
            <a:off x="4277678" y="1106488"/>
            <a:ext cx="3636962" cy="71755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3200" dirty="0">
                <a:latin typeface="楷体" panose="02010609060101010101" pitchFamily="49" charset="-122"/>
                <a:ea typeface="楷体" panose="02010609060101010101" pitchFamily="49" charset="-122"/>
              </a:rPr>
              <a:t>研发统计指标体系</a:t>
            </a:r>
            <a:endParaRPr lang="zh-CN" altLang="en-US" sz="3200" dirty="0">
              <a:latin typeface="楷体" panose="02010609060101010101" pitchFamily="49" charset="-122"/>
              <a:ea typeface="楷体" panose="02010609060101010101" pitchFamily="49" charset="-122"/>
            </a:endParaRPr>
          </a:p>
        </p:txBody>
      </p:sp>
      <p:sp>
        <p:nvSpPr>
          <p:cNvPr id="10" name="右大括号 9"/>
          <p:cNvSpPr/>
          <p:nvPr/>
        </p:nvSpPr>
        <p:spPr>
          <a:xfrm rot="16200000">
            <a:off x="5891213" y="-420687"/>
            <a:ext cx="271463" cy="5326063"/>
          </a:xfrm>
          <a:prstGeom prst="rightBrace">
            <a:avLst/>
          </a:prstGeom>
          <a:noFill/>
          <a:ln w="38100">
            <a:solidFill>
              <a:schemeClr val="bg2">
                <a:lumMod val="50000"/>
              </a:schemeClr>
            </a:solidFill>
          </a:ln>
        </p:spPr>
        <p:style>
          <a:lnRef idx="1">
            <a:schemeClr val="dk1"/>
          </a:lnRef>
          <a:fillRef idx="0">
            <a:schemeClr val="dk1"/>
          </a:fillRef>
          <a:effectRef idx="0">
            <a:schemeClr val="dk1"/>
          </a:effectRef>
          <a:fontRef idx="minor">
            <a:schemeClr val="tx1"/>
          </a:fontRef>
        </p:style>
        <p:txBody>
          <a:bodyPr anchor="ctr"/>
          <a:lstStyle/>
          <a:p>
            <a:pPr algn="ctr" eaLnBrk="0" fontAlgn="base" hangingPunct="0">
              <a:defRPr/>
            </a:pPr>
            <a:endParaRPr lang="zh-CN" altLang="en-US" sz="2400" strike="noStrike" noProof="1">
              <a:ln w="38100"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2773" name="Rectangle 9"/>
          <p:cNvSpPr/>
          <p:nvPr/>
        </p:nvSpPr>
        <p:spPr>
          <a:xfrm>
            <a:off x="1781175" y="2498725"/>
            <a:ext cx="1263650"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楷体" panose="02010609060101010101" pitchFamily="49" charset="-122"/>
                <a:ea typeface="楷体" panose="02010609060101010101" pitchFamily="49" charset="-122"/>
              </a:rPr>
              <a:t>人员</a:t>
            </a:r>
            <a:endParaRPr lang="zh-CN" altLang="en-US" sz="2400">
              <a:latin typeface="楷体" panose="02010609060101010101" pitchFamily="49" charset="-122"/>
              <a:ea typeface="楷体" panose="02010609060101010101" pitchFamily="49" charset="-122"/>
            </a:endParaRPr>
          </a:p>
        </p:txBody>
      </p:sp>
      <p:sp>
        <p:nvSpPr>
          <p:cNvPr id="32774" name="Rectangle 9"/>
          <p:cNvSpPr/>
          <p:nvPr/>
        </p:nvSpPr>
        <p:spPr>
          <a:xfrm>
            <a:off x="1781175" y="3392488"/>
            <a:ext cx="1263650"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费用</a:t>
            </a:r>
            <a:endParaRPr lang="zh-CN" altLang="en-US" sz="2400">
              <a:latin typeface="华文楷体" panose="02010600040101010101" charset="-122"/>
              <a:ea typeface="华文楷体" panose="02010600040101010101" charset="-122"/>
            </a:endParaRPr>
          </a:p>
        </p:txBody>
      </p:sp>
      <p:sp>
        <p:nvSpPr>
          <p:cNvPr id="32775" name="Rectangle 9"/>
          <p:cNvSpPr/>
          <p:nvPr/>
        </p:nvSpPr>
        <p:spPr>
          <a:xfrm>
            <a:off x="1781175" y="4321175"/>
            <a:ext cx="1263650" cy="649288"/>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dirty="0">
                <a:latin typeface="华文楷体" panose="02010600040101010101" charset="-122"/>
                <a:ea typeface="华文楷体" panose="02010600040101010101" charset="-122"/>
              </a:rPr>
              <a:t>资产</a:t>
            </a:r>
            <a:endParaRPr lang="zh-CN" altLang="en-US" sz="2400" dirty="0">
              <a:latin typeface="华文楷体" panose="02010600040101010101" charset="-122"/>
              <a:ea typeface="华文楷体" panose="02010600040101010101" charset="-122"/>
            </a:endParaRPr>
          </a:p>
        </p:txBody>
      </p:sp>
      <p:sp>
        <p:nvSpPr>
          <p:cNvPr id="32776" name="Rectangle 9"/>
          <p:cNvSpPr/>
          <p:nvPr/>
        </p:nvSpPr>
        <p:spPr>
          <a:xfrm>
            <a:off x="6557963" y="2498725"/>
            <a:ext cx="1152525"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专利</a:t>
            </a:r>
            <a:endParaRPr lang="zh-CN" altLang="en-US" sz="2400">
              <a:latin typeface="华文楷体" panose="02010600040101010101" charset="-122"/>
              <a:ea typeface="华文楷体" panose="02010600040101010101" charset="-122"/>
            </a:endParaRPr>
          </a:p>
        </p:txBody>
      </p:sp>
      <p:sp>
        <p:nvSpPr>
          <p:cNvPr id="32777" name="Rectangle 9"/>
          <p:cNvSpPr/>
          <p:nvPr/>
        </p:nvSpPr>
        <p:spPr>
          <a:xfrm>
            <a:off x="6557963" y="3392488"/>
            <a:ext cx="1150937"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新产品</a:t>
            </a:r>
            <a:endParaRPr lang="zh-CN" altLang="en-US" sz="2400">
              <a:latin typeface="华文楷体" panose="02010600040101010101" charset="-122"/>
              <a:ea typeface="华文楷体" panose="02010600040101010101" charset="-122"/>
            </a:endParaRPr>
          </a:p>
        </p:txBody>
      </p:sp>
      <p:sp>
        <p:nvSpPr>
          <p:cNvPr id="32778" name="Rectangle 9"/>
          <p:cNvSpPr/>
          <p:nvPr/>
        </p:nvSpPr>
        <p:spPr>
          <a:xfrm>
            <a:off x="6557963" y="4321175"/>
            <a:ext cx="1150937" cy="649288"/>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其他</a:t>
            </a:r>
            <a:endParaRPr lang="zh-CN" altLang="en-US" sz="2400">
              <a:latin typeface="华文楷体" panose="02010600040101010101" charset="-122"/>
              <a:ea typeface="华文楷体" panose="02010600040101010101" charset="-122"/>
            </a:endParaRPr>
          </a:p>
        </p:txBody>
      </p:sp>
      <p:sp>
        <p:nvSpPr>
          <p:cNvPr id="32779" name="Rectangle 9"/>
          <p:cNvSpPr/>
          <p:nvPr/>
        </p:nvSpPr>
        <p:spPr>
          <a:xfrm>
            <a:off x="9191625" y="3392488"/>
            <a:ext cx="1439863"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税收减免</a:t>
            </a:r>
            <a:endParaRPr lang="zh-CN" altLang="en-US" sz="2400">
              <a:latin typeface="华文楷体" panose="02010600040101010101" charset="-122"/>
              <a:ea typeface="华文楷体" panose="02010600040101010101" charset="-122"/>
            </a:endParaRPr>
          </a:p>
        </p:txBody>
      </p:sp>
      <p:sp>
        <p:nvSpPr>
          <p:cNvPr id="32780" name="Rectangle 9"/>
          <p:cNvSpPr/>
          <p:nvPr/>
        </p:nvSpPr>
        <p:spPr>
          <a:xfrm>
            <a:off x="9191625" y="2498725"/>
            <a:ext cx="1439863"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政府资金</a:t>
            </a:r>
            <a:endParaRPr lang="zh-CN" altLang="en-US" sz="2400">
              <a:latin typeface="华文楷体" panose="02010600040101010101" charset="-122"/>
              <a:ea typeface="华文楷体" panose="02010600040101010101" charset="-122"/>
            </a:endParaRPr>
          </a:p>
        </p:txBody>
      </p:sp>
      <p:sp>
        <p:nvSpPr>
          <p:cNvPr id="32781" name="Rectangle 9"/>
          <p:cNvSpPr/>
          <p:nvPr/>
        </p:nvSpPr>
        <p:spPr>
          <a:xfrm>
            <a:off x="3651250" y="3068638"/>
            <a:ext cx="1152525"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项目</a:t>
            </a:r>
            <a:endParaRPr lang="zh-CN" altLang="en-US" sz="2400">
              <a:latin typeface="华文楷体" panose="02010600040101010101" charset="-122"/>
              <a:ea typeface="华文楷体" panose="02010600040101010101" charset="-122"/>
            </a:endParaRPr>
          </a:p>
        </p:txBody>
      </p:sp>
      <p:sp>
        <p:nvSpPr>
          <p:cNvPr id="32782" name="Rectangle 9"/>
          <p:cNvSpPr/>
          <p:nvPr/>
        </p:nvSpPr>
        <p:spPr>
          <a:xfrm>
            <a:off x="3651250" y="3968750"/>
            <a:ext cx="1152525" cy="647700"/>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机构</a:t>
            </a:r>
            <a:endParaRPr lang="zh-CN" altLang="en-US" sz="2400">
              <a:latin typeface="华文楷体" panose="02010600040101010101" charset="-122"/>
              <a:ea typeface="华文楷体" panose="02010600040101010101" charset="-122"/>
            </a:endParaRPr>
          </a:p>
        </p:txBody>
      </p:sp>
      <p:sp>
        <p:nvSpPr>
          <p:cNvPr id="32783" name="Line 18"/>
          <p:cNvSpPr/>
          <p:nvPr/>
        </p:nvSpPr>
        <p:spPr>
          <a:xfrm flipH="1">
            <a:off x="3363913" y="2382838"/>
            <a:ext cx="1587" cy="2528887"/>
          </a:xfrm>
          <a:prstGeom prst="line">
            <a:avLst/>
          </a:prstGeom>
          <a:ln w="38100" cap="flat" cmpd="sng">
            <a:solidFill>
              <a:srgbClr val="0070C0"/>
            </a:solidFill>
            <a:prstDash val="solid"/>
            <a:round/>
            <a:headEnd type="none" w="med" len="med"/>
            <a:tailEnd type="non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4" name="Line 16"/>
          <p:cNvSpPr/>
          <p:nvPr/>
        </p:nvSpPr>
        <p:spPr>
          <a:xfrm flipH="1">
            <a:off x="3363913" y="3392488"/>
            <a:ext cx="287337"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5" name="Line 16"/>
          <p:cNvSpPr/>
          <p:nvPr/>
        </p:nvSpPr>
        <p:spPr>
          <a:xfrm flipH="1">
            <a:off x="3332163" y="4291013"/>
            <a:ext cx="287337"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6" name="Line 16"/>
          <p:cNvSpPr/>
          <p:nvPr/>
        </p:nvSpPr>
        <p:spPr>
          <a:xfrm>
            <a:off x="3076575" y="2822575"/>
            <a:ext cx="287338"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7" name="Line 16"/>
          <p:cNvSpPr/>
          <p:nvPr/>
        </p:nvSpPr>
        <p:spPr>
          <a:xfrm>
            <a:off x="3044825" y="3605213"/>
            <a:ext cx="287338"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8" name="Line 16"/>
          <p:cNvSpPr/>
          <p:nvPr/>
        </p:nvSpPr>
        <p:spPr>
          <a:xfrm>
            <a:off x="3044825" y="4614863"/>
            <a:ext cx="287338"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89" name="Line 18"/>
          <p:cNvSpPr/>
          <p:nvPr/>
        </p:nvSpPr>
        <p:spPr>
          <a:xfrm flipH="1">
            <a:off x="6027420" y="2215833"/>
            <a:ext cx="0" cy="2616200"/>
          </a:xfrm>
          <a:prstGeom prst="line">
            <a:avLst/>
          </a:prstGeom>
          <a:ln w="38100" cap="flat" cmpd="sng">
            <a:solidFill>
              <a:srgbClr val="0070C0"/>
            </a:solidFill>
            <a:prstDash val="solid"/>
            <a:round/>
            <a:headEnd type="none" w="med" len="med"/>
            <a:tailEnd type="non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0" name="Line 16"/>
          <p:cNvSpPr/>
          <p:nvPr/>
        </p:nvSpPr>
        <p:spPr>
          <a:xfrm>
            <a:off x="6186488" y="2822575"/>
            <a:ext cx="304800"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1" name="Line 16"/>
          <p:cNvSpPr/>
          <p:nvPr/>
        </p:nvSpPr>
        <p:spPr>
          <a:xfrm>
            <a:off x="6186488" y="3716338"/>
            <a:ext cx="285750"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2" name="Line 16"/>
          <p:cNvSpPr/>
          <p:nvPr/>
        </p:nvSpPr>
        <p:spPr>
          <a:xfrm>
            <a:off x="6186488" y="4614863"/>
            <a:ext cx="285750"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3" name="Line 18"/>
          <p:cNvSpPr/>
          <p:nvPr/>
        </p:nvSpPr>
        <p:spPr>
          <a:xfrm flipH="1">
            <a:off x="8688388" y="2378075"/>
            <a:ext cx="1587" cy="2454275"/>
          </a:xfrm>
          <a:prstGeom prst="line">
            <a:avLst/>
          </a:prstGeom>
          <a:ln w="38100" cap="flat" cmpd="sng">
            <a:solidFill>
              <a:srgbClr val="0070C0"/>
            </a:solidFill>
            <a:prstDash val="solid"/>
            <a:round/>
            <a:headEnd type="none" w="med" len="med"/>
            <a:tailEnd type="non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4" name="Line 16"/>
          <p:cNvSpPr/>
          <p:nvPr/>
        </p:nvSpPr>
        <p:spPr>
          <a:xfrm>
            <a:off x="8796338" y="2822575"/>
            <a:ext cx="287337"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5" name="Line 16"/>
          <p:cNvSpPr/>
          <p:nvPr/>
        </p:nvSpPr>
        <p:spPr>
          <a:xfrm>
            <a:off x="8796338" y="3716338"/>
            <a:ext cx="287337"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sp>
        <p:nvSpPr>
          <p:cNvPr id="32796" name="Rectangle 9"/>
          <p:cNvSpPr/>
          <p:nvPr/>
        </p:nvSpPr>
        <p:spPr>
          <a:xfrm>
            <a:off x="9191625" y="4321175"/>
            <a:ext cx="1527175" cy="731838"/>
          </a:xfrm>
          <a:prstGeom prst="rect">
            <a:avLst/>
          </a:prstGeom>
          <a:no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400">
                <a:latin typeface="华文楷体" panose="02010600040101010101" charset="-122"/>
                <a:ea typeface="华文楷体" panose="02010600040101010101" charset="-122"/>
              </a:rPr>
              <a:t>技术改造</a:t>
            </a:r>
            <a:endParaRPr lang="zh-CN" altLang="en-US" sz="2400">
              <a:latin typeface="华文楷体" panose="02010600040101010101" charset="-122"/>
              <a:ea typeface="华文楷体" panose="02010600040101010101" charset="-122"/>
            </a:endParaRPr>
          </a:p>
        </p:txBody>
      </p:sp>
      <p:sp>
        <p:nvSpPr>
          <p:cNvPr id="32797" name="Line 16"/>
          <p:cNvSpPr/>
          <p:nvPr/>
        </p:nvSpPr>
        <p:spPr>
          <a:xfrm>
            <a:off x="8796338" y="4614863"/>
            <a:ext cx="287337" cy="0"/>
          </a:xfrm>
          <a:prstGeom prst="line">
            <a:avLst/>
          </a:prstGeom>
          <a:ln w="38100" cap="flat" cmpd="sng">
            <a:solidFill>
              <a:srgbClr val="0070C0"/>
            </a:solidFill>
            <a:prstDash val="solid"/>
            <a:round/>
            <a:headEnd type="none" w="med" len="med"/>
            <a:tailEnd type="triangle" w="med" len="med"/>
          </a:ln>
        </p:spPr>
        <p:txBody>
          <a:bodyPr anchor="t" anchorCtr="0"/>
          <a:lstStyle/>
          <a:p>
            <a:pPr eaLnBrk="0" hangingPunct="0"/>
            <a:endParaRPr lang="zh-CN" altLang="en-US" sz="2400">
              <a:latin typeface="Calibri" panose="020F0502020204030204" pitchFamily="34" charset="0"/>
              <a:ea typeface="宋体" panose="02010600030101010101" pitchFamily="2" charset="-122"/>
            </a:endParaRPr>
          </a:p>
        </p:txBody>
      </p:sp>
      <p:grpSp>
        <p:nvGrpSpPr>
          <p:cNvPr id="2" name="组合 1"/>
          <p:cNvGrpSpPr/>
          <p:nvPr/>
        </p:nvGrpSpPr>
        <p:grpSpPr>
          <a:xfrm>
            <a:off x="-76200" y="-225425"/>
            <a:ext cx="11252200" cy="1154430"/>
            <a:chOff x="-120" y="-355"/>
            <a:chExt cx="17720" cy="1818"/>
          </a:xfrm>
        </p:grpSpPr>
        <p:pic>
          <p:nvPicPr>
            <p:cNvPr id="7" name="图片 6" descr="五经普LOGO透明底（长）"/>
            <p:cNvPicPr>
              <a:picLocks noChangeAspect="1"/>
            </p:cNvPicPr>
            <p:nvPr/>
          </p:nvPicPr>
          <p:blipFill>
            <a:blip r:embed="rId1" cstate="print"/>
            <a:stretch>
              <a:fillRect/>
            </a:stretch>
          </p:blipFill>
          <p:spPr>
            <a:xfrm>
              <a:off x="-120" y="-355"/>
              <a:ext cx="5819" cy="1819"/>
            </a:xfrm>
            <a:prstGeom prst="rect">
              <a:avLst/>
            </a:prstGeom>
          </p:spPr>
        </p:pic>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 name="组合 25"/>
          <p:cNvGrpSpPr/>
          <p:nvPr/>
        </p:nvGrpSpPr>
        <p:grpSpPr>
          <a:xfrm>
            <a:off x="210185" y="959485"/>
            <a:ext cx="2867025" cy="1012190"/>
            <a:chOff x="1000" y="1927"/>
            <a:chExt cx="2848" cy="639"/>
          </a:xfrm>
        </p:grpSpPr>
        <p:sp>
          <p:nvSpPr>
            <p:cNvPr id="16" name="圆角矩形 15"/>
            <p:cNvSpPr/>
            <p:nvPr/>
          </p:nvSpPr>
          <p:spPr>
            <a:xfrm>
              <a:off x="1000" y="1927"/>
              <a:ext cx="2848" cy="639"/>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015" y="2081"/>
              <a:ext cx="2818" cy="330"/>
            </a:xfrm>
            <a:prstGeom prst="rect">
              <a:avLst/>
            </a:prstGeom>
            <a:noFill/>
            <a:ln w="9525">
              <a:noFill/>
            </a:ln>
          </p:spPr>
          <p:txBody>
            <a:bodyPr wrap="square" anchor="t" anchorCtr="0">
              <a:spAutoFit/>
            </a:bodyPr>
            <a:lstStyle/>
            <a:p>
              <a:pPr algn="ctr"/>
              <a:r>
                <a:rPr lang="en-US" altLang="zh-CN" sz="2800" b="1" dirty="0">
                  <a:solidFill>
                    <a:schemeClr val="bg1"/>
                  </a:solidFill>
                  <a:latin typeface="Arial" panose="020B0604020202020204" pitchFamily="34" charset="0"/>
                  <a:ea typeface="微软雅黑" panose="020B0503020204020204" pitchFamily="34" charset="-122"/>
                </a:rPr>
                <a:t>607-1</a:t>
              </a:r>
              <a:r>
                <a:rPr lang="zh-CN" altLang="en-US" sz="2800" b="1" dirty="0">
                  <a:solidFill>
                    <a:schemeClr val="bg1"/>
                  </a:solidFill>
                  <a:latin typeface="Arial" panose="020B0604020202020204" pitchFamily="34" charset="0"/>
                  <a:ea typeface="微软雅黑" panose="020B0503020204020204" pitchFamily="34" charset="-122"/>
                </a:rPr>
                <a:t>、</a:t>
              </a:r>
              <a:r>
                <a:rPr lang="en-US" altLang="zh-CN" sz="2800" b="1" dirty="0">
                  <a:solidFill>
                    <a:schemeClr val="bg1"/>
                  </a:solidFill>
                  <a:latin typeface="Arial" panose="020B0604020202020204" pitchFamily="34" charset="0"/>
                  <a:ea typeface="微软雅黑" panose="020B0503020204020204" pitchFamily="34" charset="-122"/>
                </a:rPr>
                <a:t>607-2</a:t>
              </a:r>
              <a:endParaRPr lang="en-US" altLang="zh-CN" sz="2800" b="1" dirty="0">
                <a:solidFill>
                  <a:schemeClr val="bg1"/>
                </a:solidFill>
                <a:latin typeface="Arial" panose="020B0604020202020204" pitchFamily="34" charset="0"/>
                <a:ea typeface="微软雅黑" panose="020B0503020204020204" pitchFamily="34" charset="-122"/>
              </a:endParaRPr>
            </a:p>
          </p:txBody>
        </p:sp>
      </p:grpSp>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0" name="组合 10"/>
          <p:cNvGrpSpPr/>
          <p:nvPr/>
        </p:nvGrpSpPr>
        <p:grpSpPr>
          <a:xfrm>
            <a:off x="1058545" y="764540"/>
            <a:ext cx="5028565" cy="546651"/>
            <a:chOff x="1159" y="2030"/>
            <a:chExt cx="1529" cy="1152"/>
          </a:xfrm>
        </p:grpSpPr>
        <p:sp>
          <p:nvSpPr>
            <p:cNvPr id="16" name="圆角矩形 15"/>
            <p:cNvSpPr/>
            <p:nvPr/>
          </p:nvSpPr>
          <p:spPr>
            <a:xfrm>
              <a:off x="1159" y="2030"/>
              <a:ext cx="1529" cy="109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159" y="2212"/>
              <a:ext cx="1529" cy="970"/>
            </a:xfrm>
            <a:prstGeom prst="rect">
              <a:avLst/>
            </a:prstGeom>
            <a:noFill/>
            <a:ln w="9525">
              <a:noFill/>
            </a:ln>
          </p:spPr>
          <p:txBody>
            <a:bodyPr wrap="square" anchor="t" anchorCtr="0">
              <a:spAutoFit/>
            </a:bodyPr>
            <a:lstStyle/>
            <a:p>
              <a:pPr algn="ctr"/>
              <a:r>
                <a:rPr lang="en-US" altLang="en-US" sz="2400" b="1" dirty="0">
                  <a:solidFill>
                    <a:schemeClr val="bg1"/>
                  </a:solidFill>
                  <a:latin typeface="Arial" panose="020B0604020202020204" pitchFamily="34" charset="0"/>
                  <a:ea typeface="微软雅黑" panose="020B0503020204020204" pitchFamily="34" charset="-122"/>
                </a:rPr>
                <a:t>607-1</a:t>
              </a:r>
              <a:r>
                <a:rPr lang="en-US" altLang="zh-CN" sz="2400" dirty="0" smtClean="0">
                  <a:solidFill>
                    <a:schemeClr val="bg1"/>
                  </a:solidFill>
                  <a:sym typeface="+mn-ea"/>
                </a:rPr>
                <a:t>《</a:t>
              </a:r>
              <a:r>
                <a:rPr lang="zh-CN" altLang="zh-CN" sz="2400" dirty="0">
                  <a:solidFill>
                    <a:schemeClr val="bg1"/>
                  </a:solidFill>
                  <a:sym typeface="+mn-ea"/>
                </a:rPr>
                <a:t>企业研究开发项目情况</a:t>
              </a:r>
              <a:r>
                <a:rPr lang="en-US" altLang="zh-CN" sz="2400" dirty="0" smtClean="0">
                  <a:solidFill>
                    <a:schemeClr val="bg1"/>
                  </a:solidFill>
                  <a:sym typeface="+mn-ea"/>
                </a:rPr>
                <a:t>》</a:t>
              </a:r>
              <a:endParaRPr lang="zh-CN" altLang="zh-CN" sz="2400" b="1" dirty="0">
                <a:solidFill>
                  <a:schemeClr val="bg1"/>
                </a:solidFill>
                <a:latin typeface="Arial" panose="020B0604020202020204" pitchFamily="34" charset="0"/>
                <a:ea typeface="微软雅黑" panose="020B0503020204020204" pitchFamily="34" charset="-122"/>
              </a:endParaRPr>
            </a:p>
          </p:txBody>
        </p:sp>
      </p:grpSp>
      <p:pic>
        <p:nvPicPr>
          <p:cNvPr id="4" name="图片 3"/>
          <p:cNvPicPr>
            <a:picLocks noChangeAspect="1"/>
          </p:cNvPicPr>
          <p:nvPr/>
        </p:nvPicPr>
        <p:blipFill>
          <a:blip r:embed="rId3"/>
          <a:stretch>
            <a:fillRect/>
          </a:stretch>
        </p:blipFill>
        <p:spPr>
          <a:xfrm>
            <a:off x="1058545" y="2407285"/>
            <a:ext cx="9952355" cy="3392805"/>
          </a:xfrm>
          <a:prstGeom prst="rect">
            <a:avLst/>
          </a:prstGeom>
        </p:spPr>
      </p:pic>
      <p:sp>
        <p:nvSpPr>
          <p:cNvPr id="10244" name="灯片编号占位符 3"/>
          <p:cNvSpPr>
            <a:spLocks noGrp="1"/>
          </p:cNvSpPr>
          <p:nvPr>
            <p:ph type="sldNum" sz="quarter" idx="4294967295"/>
          </p:nvPr>
        </p:nvSpPr>
        <p:spPr>
          <a:xfrm>
            <a:off x="8077200" y="6055360"/>
            <a:ext cx="1905000" cy="342900"/>
          </a:xfrm>
          <a:prstGeom prst="rect">
            <a:avLst/>
          </a:prstGeom>
        </p:spPr>
        <p:txBody>
          <a:bodyPr/>
          <a:lstStyle/>
          <a:p>
            <a:pPr algn="r" eaLnBrk="1" hangingPunct="1">
              <a:buFont typeface="Arial" panose="020B0604020202020204" pitchFamily="34" charset="0"/>
              <a:buNone/>
              <a:defRPr/>
            </a:pPr>
            <a:fld id="{447CD9DF-0F6A-4DEA-B837-D5C0758829AB}" type="slidenum">
              <a:rPr lang="zh-CN" altLang="en-US" sz="1050" dirty="0"/>
            </a:fld>
            <a:endParaRPr lang="zh-CN" altLang="en-US" sz="1050" dirty="0"/>
          </a:p>
        </p:txBody>
      </p:sp>
      <p:sp>
        <p:nvSpPr>
          <p:cNvPr id="5" name="AutoShape 4"/>
          <p:cNvSpPr>
            <a:spLocks noChangeArrowheads="1"/>
          </p:cNvSpPr>
          <p:nvPr/>
        </p:nvSpPr>
        <p:spPr bwMode="auto">
          <a:xfrm>
            <a:off x="1887855" y="5252085"/>
            <a:ext cx="3634105" cy="114617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rgbClr val="FF0000"/>
                </a:solidFill>
                <a:latin typeface="+mn-ea"/>
                <a:ea typeface="+mn-ea"/>
              </a:rPr>
              <a:t>二维不定</a:t>
            </a:r>
            <a:r>
              <a:rPr lang="zh-CN" altLang="en-US" sz="2400" dirty="0">
                <a:solidFill>
                  <a:srgbClr val="FF0000"/>
                </a:solidFill>
                <a:latin typeface="+mn-ea"/>
                <a:ea typeface="+mn-ea"/>
              </a:rPr>
              <a:t>长表</a:t>
            </a:r>
            <a:endParaRPr lang="en-US" altLang="zh-CN" sz="2400" dirty="0">
              <a:solidFill>
                <a:srgbClr val="FF0000"/>
              </a:solidFill>
              <a:latin typeface="+mn-ea"/>
              <a:ea typeface="+mn-ea"/>
            </a:endParaRPr>
          </a:p>
          <a:p>
            <a:r>
              <a:rPr lang="zh-CN" altLang="en-US" sz="2400" dirty="0">
                <a:solidFill>
                  <a:srgbClr val="FF0000"/>
                </a:solidFill>
                <a:latin typeface="+mn-ea"/>
                <a:ea typeface="+mn-ea"/>
              </a:rPr>
              <a:t>有多少项目填多少行</a:t>
            </a:r>
            <a:endParaRPr lang="en-US" altLang="zh-CN" sz="2400" dirty="0">
              <a:solidFill>
                <a:srgbClr val="FF0000"/>
              </a:solidFill>
              <a:latin typeface="+mn-ea"/>
              <a:ea typeface="+mn-ea"/>
            </a:endParaRPr>
          </a:p>
          <a:p>
            <a:endParaRPr lang="en-US" altLang="zh-CN" sz="2400" dirty="0">
              <a:latin typeface="+mn-ea"/>
              <a:ea typeface="+mn-ea"/>
            </a:endParaRPr>
          </a:p>
          <a:p>
            <a:endParaRPr lang="en-US" altLang="zh-CN" sz="2400" dirty="0">
              <a:latin typeface="+mn-ea"/>
              <a:ea typeface="+mn-ea"/>
            </a:endParaRPr>
          </a:p>
        </p:txBody>
      </p:sp>
      <p:sp>
        <p:nvSpPr>
          <p:cNvPr id="6" name="AutoShape 4"/>
          <p:cNvSpPr>
            <a:spLocks noChangeArrowheads="1"/>
          </p:cNvSpPr>
          <p:nvPr/>
        </p:nvSpPr>
        <p:spPr bwMode="auto">
          <a:xfrm>
            <a:off x="1754505" y="2406015"/>
            <a:ext cx="4331970" cy="232727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2" name="AutoShape 4"/>
          <p:cNvSpPr>
            <a:spLocks noChangeArrowheads="1"/>
          </p:cNvSpPr>
          <p:nvPr/>
        </p:nvSpPr>
        <p:spPr bwMode="auto">
          <a:xfrm>
            <a:off x="6395720" y="2505075"/>
            <a:ext cx="4489450" cy="2128520"/>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3" name="线形标注 1 2"/>
          <p:cNvSpPr/>
          <p:nvPr/>
        </p:nvSpPr>
        <p:spPr bwMode="auto">
          <a:xfrm>
            <a:off x="3287688" y="1491941"/>
            <a:ext cx="3350895" cy="740410"/>
          </a:xfrm>
          <a:prstGeom prst="borderCallout1">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eaLnBrk="1" hangingPunct="1"/>
            <a:r>
              <a:rPr lang="zh-CN" altLang="en-US" sz="2400" dirty="0">
                <a:solidFill>
                  <a:srgbClr val="FF0000"/>
                </a:solidFill>
                <a:latin typeface="黑体" panose="02010609060101010101" charset="-122"/>
                <a:ea typeface="黑体" panose="02010609060101010101" charset="-122"/>
              </a:rPr>
              <a:t>项目属性指标，按照相关统计分类填写</a:t>
            </a:r>
            <a:endParaRPr lang="en-US" altLang="zh-CN" sz="2400" dirty="0">
              <a:solidFill>
                <a:srgbClr val="FF0000"/>
              </a:solidFill>
              <a:latin typeface="黑体" panose="02010609060101010101" charset="-122"/>
              <a:ea typeface="黑体" panose="02010609060101010101" charset="-122"/>
            </a:endParaRPr>
          </a:p>
          <a:p>
            <a:pPr eaLnBrk="1" hangingPunct="1"/>
            <a:endParaRPr lang="en-US" altLang="zh-CN" sz="2400" dirty="0">
              <a:solidFill>
                <a:srgbClr val="FF0000"/>
              </a:solidFill>
              <a:latin typeface="黑体" panose="02010609060101010101" charset="-122"/>
              <a:ea typeface="黑体" panose="02010609060101010101" charset="-122"/>
            </a:endParaRPr>
          </a:p>
        </p:txBody>
      </p:sp>
      <p:sp>
        <p:nvSpPr>
          <p:cNvPr id="9" name="线形标注 1 8"/>
          <p:cNvSpPr/>
          <p:nvPr/>
        </p:nvSpPr>
        <p:spPr bwMode="auto">
          <a:xfrm>
            <a:off x="7549232" y="1559997"/>
            <a:ext cx="2667920" cy="504056"/>
          </a:xfrm>
          <a:prstGeom prst="borderCallout1">
            <a:avLst>
              <a:gd name="adj1" fmla="val 18750"/>
              <a:gd name="adj2" fmla="val -8333"/>
              <a:gd name="adj3" fmla="val 172141"/>
              <a:gd name="adj4" fmla="val -22839"/>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eaLnBrk="1" hangingPunct="1"/>
            <a:r>
              <a:rPr lang="zh-CN" altLang="en-US" sz="2800" dirty="0">
                <a:solidFill>
                  <a:srgbClr val="FF0000"/>
                </a:solidFill>
                <a:latin typeface="黑体" panose="02010609060101010101" charset="-122"/>
                <a:ea typeface="黑体" panose="02010609060101010101" charset="-122"/>
              </a:rPr>
              <a:t>项目定量指标</a:t>
            </a:r>
            <a:endParaRPr lang="zh-CN" altLang="en-US" sz="2800" dirty="0">
              <a:solidFill>
                <a:srgbClr val="FF0000"/>
              </a:solidFill>
              <a:latin typeface="黑体" panose="02010609060101010101" charset="-122"/>
              <a:ea typeface="黑体" panose="02010609060101010101" charset="-122"/>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23825" y="2100580"/>
            <a:ext cx="1466850" cy="2179320"/>
            <a:chOff x="1159" y="2030"/>
            <a:chExt cx="1529" cy="4978"/>
          </a:xfrm>
        </p:grpSpPr>
        <p:sp>
          <p:nvSpPr>
            <p:cNvPr id="16" name="圆角矩形 15"/>
            <p:cNvSpPr/>
            <p:nvPr/>
          </p:nvSpPr>
          <p:spPr>
            <a:xfrm>
              <a:off x="1159" y="2030"/>
              <a:ext cx="1529" cy="4978"/>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159" y="2212"/>
              <a:ext cx="1529" cy="4427"/>
            </a:xfrm>
            <a:prstGeom prst="rect">
              <a:avLst/>
            </a:prstGeom>
            <a:noFill/>
            <a:ln w="9525">
              <a:noFill/>
            </a:ln>
          </p:spPr>
          <p:txBody>
            <a:bodyPr wrap="square" anchor="t" anchorCtr="0">
              <a:spAutoFit/>
            </a:bodyPr>
            <a:lstStyle/>
            <a:p>
              <a:pPr algn="ctr"/>
              <a:r>
                <a:rPr lang="en-US" altLang="en-US" sz="2400" b="1" dirty="0">
                  <a:solidFill>
                    <a:schemeClr val="bg1"/>
                  </a:solidFill>
                  <a:latin typeface="Arial" panose="020B0604020202020204" pitchFamily="34" charset="0"/>
                  <a:ea typeface="微软雅黑" panose="020B0503020204020204" pitchFamily="34" charset="-122"/>
                </a:rPr>
                <a:t>607-2</a:t>
              </a:r>
              <a:r>
                <a:rPr lang="zh-CN" altLang="en-US" sz="2400" b="1" dirty="0">
                  <a:solidFill>
                    <a:schemeClr val="bg1"/>
                  </a:solidFill>
                  <a:latin typeface="Arial" panose="020B0604020202020204" pitchFamily="34" charset="0"/>
                  <a:ea typeface="微软雅黑" panose="020B0503020204020204" pitchFamily="34" charset="-122"/>
                </a:rPr>
                <a:t>《企业研究开发活动及相关情况》</a:t>
              </a:r>
              <a:endParaRPr lang="zh-CN" altLang="en-US" sz="2400" b="1" dirty="0">
                <a:solidFill>
                  <a:schemeClr val="bg1"/>
                </a:solidFill>
                <a:latin typeface="Arial" panose="020B0604020202020204" pitchFamily="34" charset="0"/>
                <a:ea typeface="微软雅黑" panose="020B0503020204020204" pitchFamily="34" charset="-122"/>
              </a:endParaRPr>
            </a:p>
          </p:txBody>
        </p:sp>
      </p:grpSp>
      <p:sp>
        <p:nvSpPr>
          <p:cNvPr id="25604" name="矩形 1"/>
          <p:cNvSpPr>
            <a:spLocks noChangeArrowheads="1"/>
          </p:cNvSpPr>
          <p:nvPr/>
        </p:nvSpPr>
        <p:spPr bwMode="auto">
          <a:xfrm>
            <a:off x="7667625" y="0"/>
            <a:ext cx="26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r>
              <a:rPr lang="en-US" altLang="zh-CN" sz="2400" dirty="0">
                <a:latin typeface="华文新魏" panose="02010800040101010101" pitchFamily="2" charset="-122"/>
                <a:ea typeface="华文新魏" panose="02010800040101010101" pitchFamily="2" charset="-122"/>
              </a:rPr>
              <a:t> </a:t>
            </a:r>
            <a:endParaRPr lang="zh-CN" altLang="en-US" sz="2400">
              <a:ea typeface="宋体" panose="02010600030101010101" pitchFamily="2" charset="-122"/>
            </a:endParaRPr>
          </a:p>
        </p:txBody>
      </p:sp>
      <p:sp>
        <p:nvSpPr>
          <p:cNvPr id="25605" name="灯片编号占位符 1"/>
          <p:cNvSpPr txBox="1"/>
          <p:nvPr/>
        </p:nvSpPr>
        <p:spPr bwMode="auto">
          <a:xfrm>
            <a:off x="8032750" y="653415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600">
                <a:solidFill>
                  <a:schemeClr val="tx1"/>
                </a:solidFill>
                <a:latin typeface="Arial" panose="020B0604020202020204" pitchFamily="34" charset="0"/>
                <a:ea typeface="黑体" panose="02010609060101010101" charset="-122"/>
              </a:defRPr>
            </a:lvl1pPr>
            <a:lvl2pPr marL="742950" indent="-285750">
              <a:spcBef>
                <a:spcPct val="20000"/>
              </a:spcBef>
              <a:buChar char="–"/>
              <a:defRPr sz="1600">
                <a:solidFill>
                  <a:schemeClr val="tx1"/>
                </a:solidFill>
                <a:latin typeface="Arial" panose="020B0604020202020204" pitchFamily="34" charset="0"/>
                <a:ea typeface="黑体" panose="02010609060101010101" charset="-122"/>
              </a:defRPr>
            </a:lvl2pPr>
            <a:lvl3pPr marL="1143000" indent="-228600">
              <a:spcBef>
                <a:spcPct val="20000"/>
              </a:spcBef>
              <a:buChar char="•"/>
              <a:defRPr sz="1600">
                <a:solidFill>
                  <a:schemeClr val="tx1"/>
                </a:solidFill>
                <a:latin typeface="Arial" panose="020B0604020202020204" pitchFamily="34" charset="0"/>
                <a:ea typeface="黑体" panose="02010609060101010101"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charset="-122"/>
              </a:defRPr>
            </a:lvl9pPr>
          </a:lstStyle>
          <a:p>
            <a:pPr eaLnBrk="1" hangingPunct="1">
              <a:spcBef>
                <a:spcPct val="0"/>
              </a:spcBef>
              <a:buFontTx/>
              <a:buNone/>
            </a:pPr>
            <a:fld id="{65CB9533-6A66-4104-A7B2-D56084161DBD}" type="slidenum">
              <a:rPr lang="zh-CN" altLang="en-US" sz="1400">
                <a:latin typeface="Times New Roman" panose="02020603050405020304" pitchFamily="18" charset="0"/>
                <a:ea typeface="宋体" panose="02010600030101010101" pitchFamily="2" charset="-122"/>
              </a:rPr>
            </a:fld>
            <a:endParaRPr lang="en-US" altLang="zh-CN" sz="1400" dirty="0">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1650365" y="317911"/>
            <a:ext cx="9127624" cy="6406316"/>
          </a:xfrm>
          <a:prstGeom prst="rect">
            <a:avLst/>
          </a:prstGeom>
        </p:spPr>
      </p:pic>
      <p:sp>
        <p:nvSpPr>
          <p:cNvPr id="4" name="线形标注 1 3"/>
          <p:cNvSpPr/>
          <p:nvPr/>
        </p:nvSpPr>
        <p:spPr bwMode="auto">
          <a:xfrm>
            <a:off x="4647409" y="462563"/>
            <a:ext cx="1692188" cy="504056"/>
          </a:xfrm>
          <a:prstGeom prst="borderCallout1">
            <a:avLst>
              <a:gd name="adj1" fmla="val 18750"/>
              <a:gd name="adj2" fmla="val -8333"/>
              <a:gd name="adj3" fmla="val 110678"/>
              <a:gd name="adj4" fmla="val -26221"/>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一、人员</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14" name="线形标注 1 13"/>
          <p:cNvSpPr/>
          <p:nvPr/>
        </p:nvSpPr>
        <p:spPr bwMode="auto">
          <a:xfrm>
            <a:off x="4485767" y="5653668"/>
            <a:ext cx="1692188" cy="696302"/>
          </a:xfrm>
          <a:prstGeom prst="borderCallout1">
            <a:avLst>
              <a:gd name="adj1" fmla="val 18750"/>
              <a:gd name="adj2" fmla="val -8333"/>
              <a:gd name="adj3" fmla="val 83041"/>
              <a:gd name="adj4" fmla="val -20683"/>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五、政策</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13" name="线形标注 1 12"/>
          <p:cNvSpPr/>
          <p:nvPr/>
        </p:nvSpPr>
        <p:spPr bwMode="auto">
          <a:xfrm>
            <a:off x="4178300" y="2425700"/>
            <a:ext cx="2219325" cy="1446530"/>
          </a:xfrm>
          <a:prstGeom prst="borderCallout1">
            <a:avLst>
              <a:gd name="adj1" fmla="val 36493"/>
              <a:gd name="adj2" fmla="val -70"/>
              <a:gd name="adj3" fmla="val 100661"/>
              <a:gd name="adj4" fmla="val -11853"/>
            </a:avLst>
          </a:prstGeom>
          <a:solidFill>
            <a:schemeClr val="accent2">
              <a:lumMod val="20000"/>
              <a:lumOff val="80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二、三、四</a:t>
            </a:r>
            <a:endPar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2800" dirty="0">
                <a:solidFill>
                  <a:srgbClr val="FF0000"/>
                </a:solidFill>
                <a:latin typeface="黑体" panose="02010609060101010101" charset="-122"/>
                <a:ea typeface="黑体" panose="02010609060101010101" charset="-122"/>
              </a:rPr>
              <a:t> </a:t>
            </a:r>
            <a:r>
              <a:rPr lang="en-US" altLang="zh-CN" sz="2800" dirty="0" smtClean="0">
                <a:solidFill>
                  <a:srgbClr val="FF0000"/>
                </a:solidFill>
                <a:latin typeface="黑体" panose="02010609060101010101" charset="-122"/>
                <a:ea typeface="黑体" panose="02010609060101010101" charset="-122"/>
              </a:rPr>
              <a:t>   </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经费</a:t>
            </a:r>
            <a:endPar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（费用</a:t>
            </a:r>
            <a:r>
              <a:rPr kumimoji="0" lang="en-US" altLang="zh-CN" sz="2800" b="0" i="0" u="none" strike="noStrike" cap="none" normalizeH="0" baseline="0" dirty="0" smtClean="0">
                <a:ln>
                  <a:noFill/>
                </a:ln>
                <a:solidFill>
                  <a:srgbClr val="FF0000"/>
                </a:solidFill>
                <a:effectLst/>
                <a:latin typeface="黑体" panose="02010609060101010101" charset="-122"/>
                <a:ea typeface="黑体" panose="02010609060101010101" charset="-122"/>
              </a:rPr>
              <a:t>+</a:t>
            </a: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资产）</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15" name="线形标注 1 14"/>
          <p:cNvSpPr/>
          <p:nvPr/>
        </p:nvSpPr>
        <p:spPr bwMode="auto">
          <a:xfrm>
            <a:off x="9636760" y="4629785"/>
            <a:ext cx="1692275" cy="503555"/>
          </a:xfrm>
          <a:prstGeom prst="borderCallout1">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八、其他</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5" name="线形标注 1 4"/>
          <p:cNvSpPr/>
          <p:nvPr/>
        </p:nvSpPr>
        <p:spPr bwMode="auto">
          <a:xfrm>
            <a:off x="9691370" y="2100580"/>
            <a:ext cx="1692275" cy="465455"/>
          </a:xfrm>
          <a:prstGeom prst="borderCallout1">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七、产出</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17" name="线形标注 1 16"/>
          <p:cNvSpPr/>
          <p:nvPr/>
        </p:nvSpPr>
        <p:spPr bwMode="auto">
          <a:xfrm>
            <a:off x="9636977" y="462350"/>
            <a:ext cx="2382838" cy="556178"/>
          </a:xfrm>
          <a:prstGeom prst="borderCallout1">
            <a:avLst/>
          </a:prstGeom>
          <a:solidFill>
            <a:schemeClr val="bg1">
              <a:lumMod val="95000"/>
            </a:scheme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rPr>
              <a:t>六、研发机构</a:t>
            </a:r>
            <a:endParaRPr kumimoji="0" lang="zh-CN" altLang="en-US" sz="2800" b="0" i="0" u="none" strike="noStrike" cap="none" normalizeH="0" baseline="0" dirty="0" smtClean="0">
              <a:ln>
                <a:noFill/>
              </a:ln>
              <a:solidFill>
                <a:srgbClr val="FF0000"/>
              </a:solidFill>
              <a:effectLst/>
              <a:latin typeface="黑体" panose="02010609060101010101" charset="-122"/>
              <a:ea typeface="黑体" panose="02010609060101010101" charset="-122"/>
            </a:endParaRPr>
          </a:p>
        </p:txBody>
      </p:sp>
      <p:sp>
        <p:nvSpPr>
          <p:cNvPr id="9" name="AutoShape 4"/>
          <p:cNvSpPr>
            <a:spLocks noChangeArrowheads="1"/>
          </p:cNvSpPr>
          <p:nvPr/>
        </p:nvSpPr>
        <p:spPr bwMode="auto">
          <a:xfrm>
            <a:off x="1894840" y="5882005"/>
            <a:ext cx="2240280" cy="74612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10" name="AutoShape 4"/>
          <p:cNvSpPr>
            <a:spLocks noChangeArrowheads="1"/>
          </p:cNvSpPr>
          <p:nvPr/>
        </p:nvSpPr>
        <p:spPr bwMode="auto">
          <a:xfrm>
            <a:off x="1894840" y="521335"/>
            <a:ext cx="2240280" cy="104584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11" name="AutoShape 4"/>
          <p:cNvSpPr>
            <a:spLocks noChangeArrowheads="1"/>
          </p:cNvSpPr>
          <p:nvPr/>
        </p:nvSpPr>
        <p:spPr bwMode="auto">
          <a:xfrm>
            <a:off x="1894840" y="1639570"/>
            <a:ext cx="2240280" cy="414210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18" name="AutoShape 4"/>
          <p:cNvSpPr>
            <a:spLocks noChangeArrowheads="1"/>
          </p:cNvSpPr>
          <p:nvPr/>
        </p:nvSpPr>
        <p:spPr bwMode="auto">
          <a:xfrm>
            <a:off x="6405880" y="1748790"/>
            <a:ext cx="2495550" cy="263207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12" name="AutoShape 4"/>
          <p:cNvSpPr>
            <a:spLocks noChangeArrowheads="1"/>
          </p:cNvSpPr>
          <p:nvPr/>
        </p:nvSpPr>
        <p:spPr bwMode="auto">
          <a:xfrm>
            <a:off x="6405880" y="383540"/>
            <a:ext cx="2495550" cy="125666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
        <p:nvSpPr>
          <p:cNvPr id="19" name="AutoShape 4"/>
          <p:cNvSpPr>
            <a:spLocks noChangeArrowheads="1"/>
          </p:cNvSpPr>
          <p:nvPr/>
        </p:nvSpPr>
        <p:spPr bwMode="auto">
          <a:xfrm>
            <a:off x="6405880" y="4450080"/>
            <a:ext cx="2495550" cy="1431925"/>
          </a:xfrm>
          <a:prstGeom prst="roundRect">
            <a:avLst>
              <a:gd name="adj" fmla="val 10000"/>
            </a:avLst>
          </a:prstGeom>
          <a:noFill/>
          <a:ln w="25400">
            <a:solidFill>
              <a:srgbClr val="FF0000"/>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en-US" altLang="zh-CN" sz="2400" dirty="0">
              <a:latin typeface="+mn-ea"/>
              <a:ea typeface="+mn-ea"/>
            </a:endParaRPr>
          </a:p>
          <a:p>
            <a:endParaRPr lang="en-US" altLang="zh-CN" sz="2400" dirty="0">
              <a:latin typeface="+mn-ea"/>
              <a:ea typeface="+mn-ea"/>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tretch>
            <a:fillRect/>
          </a:stretch>
        </p:blipFill>
        <p:spPr>
          <a:xfrm>
            <a:off x="-76200" y="-225425"/>
            <a:ext cx="369506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2" name="图片 1" descr="截图-2023年3月17日 15时58分55秒"/>
          <p:cNvPicPr>
            <a:picLocks noChangeAspect="1"/>
          </p:cNvPicPr>
          <p:nvPr/>
        </p:nvPicPr>
        <p:blipFill>
          <a:blip r:embed="rId3"/>
          <a:srcRect b="15826"/>
          <a:stretch>
            <a:fillRect/>
          </a:stretch>
        </p:blipFill>
        <p:spPr>
          <a:xfrm>
            <a:off x="1317625" y="1682750"/>
            <a:ext cx="10756900" cy="4365625"/>
          </a:xfrm>
          <a:prstGeom prst="rect">
            <a:avLst/>
          </a:prstGeom>
        </p:spPr>
      </p:pic>
      <p:sp>
        <p:nvSpPr>
          <p:cNvPr id="16" name="圆角矩形 15"/>
          <p:cNvSpPr/>
          <p:nvPr/>
        </p:nvSpPr>
        <p:spPr>
          <a:xfrm>
            <a:off x="617432" y="831850"/>
            <a:ext cx="6206702"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617431" y="947420"/>
            <a:ext cx="5817235" cy="461665"/>
          </a:xfrm>
          <a:prstGeom prst="rect">
            <a:avLst/>
          </a:prstGeom>
          <a:noFill/>
          <a:ln w="9525">
            <a:noFill/>
          </a:ln>
        </p:spPr>
        <p:txBody>
          <a:bodyPr wrap="square" anchor="t" anchorCtr="0">
            <a:spAutoFit/>
          </a:bodyPr>
          <a:lstStyle/>
          <a:p>
            <a:pPr algn="ctr"/>
            <a:r>
              <a:rPr lang="en-US" altLang="en-US" sz="2400" b="1" dirty="0" smtClean="0">
                <a:solidFill>
                  <a:schemeClr val="bg1"/>
                </a:solidFill>
                <a:latin typeface="Arial" panose="020B0604020202020204" pitchFamily="34" charset="0"/>
                <a:ea typeface="微软雅黑" panose="020B0503020204020204" pitchFamily="34" charset="-122"/>
              </a:rPr>
              <a:t>6</a:t>
            </a:r>
            <a:r>
              <a:rPr lang="en-US" altLang="zh-CN" sz="2400" b="1" dirty="0" smtClean="0">
                <a:solidFill>
                  <a:schemeClr val="bg1"/>
                </a:solidFill>
                <a:latin typeface="Arial" panose="020B0604020202020204" pitchFamily="34" charset="0"/>
                <a:ea typeface="微软雅黑" panose="020B0503020204020204" pitchFamily="34" charset="-122"/>
              </a:rPr>
              <a:t>11-3</a:t>
            </a:r>
            <a:r>
              <a:rPr lang="zh-CN" altLang="en-US" sz="2400" b="1" dirty="0" smtClean="0">
                <a:solidFill>
                  <a:schemeClr val="bg1"/>
                </a:solidFill>
              </a:rPr>
              <a:t>企业法人主要经济指标</a:t>
            </a:r>
            <a:endParaRPr lang="en-US" altLang="zh-CN" sz="2400" b="1" dirty="0">
              <a:solidFill>
                <a:schemeClr val="bg1"/>
              </a:solidFill>
              <a:latin typeface="Arial" panose="020B0604020202020204" pitchFamily="34" charset="0"/>
              <a:ea typeface="微软雅黑" panose="020B0503020204020204" pitchFamily="34" charset="-122"/>
            </a:endParaRPr>
          </a:p>
        </p:txBody>
      </p:sp>
      <p:cxnSp>
        <p:nvCxnSpPr>
          <p:cNvPr id="4" name="直接连接符 3"/>
          <p:cNvCxnSpPr/>
          <p:nvPr/>
        </p:nvCxnSpPr>
        <p:spPr>
          <a:xfrm>
            <a:off x="1839595" y="5271135"/>
            <a:ext cx="2955290" cy="0"/>
          </a:xfrm>
          <a:prstGeom prst="line">
            <a:avLst/>
          </a:prstGeom>
          <a:ln w="57150"/>
        </p:spPr>
        <p:style>
          <a:lnRef idx="3">
            <a:schemeClr val="accent5"/>
          </a:lnRef>
          <a:fillRef idx="0">
            <a:schemeClr val="accent5"/>
          </a:fillRef>
          <a:effectRef idx="2">
            <a:schemeClr val="accent5"/>
          </a:effectRef>
          <a:fontRef idx="minor">
            <a:schemeClr val="tx1"/>
          </a:fontRef>
        </p:style>
      </p:cxnSp>
    </p:spTree>
  </p:cSld>
  <p:clrMapOvr>
    <a:masterClrMapping/>
  </p:clrMapOvr>
  <p:transition>
    <p:fad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MH" val="20160405234033"/>
  <p:tag name="MH_LIBRARY" val="GRAPHIC"/>
</p:tagLst>
</file>

<file path=ppt/tags/tag7.xml><?xml version="1.0" encoding="utf-8"?>
<p:tagLst xmlns:p="http://schemas.openxmlformats.org/presentationml/2006/main">
  <p:tag name="MH" val="20160405234033"/>
  <p:tag name="MH_LIBRARY" val="GRAPHIC"/>
</p:tagLst>
</file>

<file path=ppt/tags/tag8.xml><?xml version="1.0" encoding="utf-8"?>
<p:tagLst xmlns:p="http://schemas.openxmlformats.org/presentationml/2006/main">
  <p:tag name="MH" val="20160405234033"/>
  <p:tag name="MH_LIBRARY" val="GRAPHIC"/>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4824</Words>
  <Application>WPS 演示</Application>
  <PresentationFormat>自定义</PresentationFormat>
  <Paragraphs>583</Paragraphs>
  <Slides>50</Slides>
  <Notes>77</Notes>
  <HiddenSlides>0</HiddenSlides>
  <MMClips>0</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50</vt:i4>
      </vt:variant>
    </vt:vector>
  </HeadingPairs>
  <TitlesOfParts>
    <vt:vector size="74" baseType="lpstr">
      <vt:lpstr>Arial</vt:lpstr>
      <vt:lpstr>宋体</vt:lpstr>
      <vt:lpstr>Wingdings</vt:lpstr>
      <vt:lpstr>微软雅黑</vt:lpstr>
      <vt:lpstr>Calibri</vt:lpstr>
      <vt:lpstr>Wingdings</vt:lpstr>
      <vt:lpstr>楷体</vt:lpstr>
      <vt:lpstr>华文新魏</vt:lpstr>
      <vt:lpstr>华文楷体</vt:lpstr>
      <vt:lpstr>黑体</vt:lpstr>
      <vt:lpstr>Times New Roman</vt:lpstr>
      <vt:lpstr>Arial Unicode MS</vt:lpstr>
      <vt:lpstr>东文宋体</vt:lpstr>
      <vt:lpstr>Lato Regular</vt:lpstr>
      <vt:lpstr>Segoe Print</vt:lpstr>
      <vt:lpstr>Impact</vt:lpstr>
      <vt:lpstr>仿宋_GB2312</vt:lpstr>
      <vt:lpstr>仿宋</vt:lpstr>
      <vt:lpstr>Office 主题</vt:lpstr>
      <vt:lpstr>1_Office 主题</vt:lpstr>
      <vt:lpstr>2_Office 主题</vt:lpstr>
      <vt:lpstr>3_Office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288</cp:revision>
  <dcterms:created xsi:type="dcterms:W3CDTF">2023-11-13T00:30:00Z</dcterms:created>
  <dcterms:modified xsi:type="dcterms:W3CDTF">2023-12-21T08:07:19Z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6EC41E216B6A4CA0B94407CE9B5E2BAC</vt:lpwstr>
  </property>
</Properties>
</file>