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4"/>
  </p:notesMasterIdLst>
  <p:handoutMasterIdLst>
    <p:handoutMasterId r:id="rId67"/>
  </p:handoutMasterIdLst>
  <p:sldIdLst>
    <p:sldId id="545" r:id="rId3"/>
    <p:sldId id="583" r:id="rId5"/>
    <p:sldId id="732" r:id="rId6"/>
    <p:sldId id="825" r:id="rId7"/>
    <p:sldId id="746" r:id="rId8"/>
    <p:sldId id="735" r:id="rId9"/>
    <p:sldId id="826" r:id="rId10"/>
    <p:sldId id="729" r:id="rId11"/>
    <p:sldId id="730" r:id="rId12"/>
    <p:sldId id="827" r:id="rId13"/>
    <p:sldId id="828" r:id="rId14"/>
    <p:sldId id="829" r:id="rId15"/>
    <p:sldId id="830" r:id="rId16"/>
    <p:sldId id="831" r:id="rId17"/>
    <p:sldId id="638" r:id="rId18"/>
    <p:sldId id="747" r:id="rId19"/>
    <p:sldId id="711" r:id="rId20"/>
    <p:sldId id="713" r:id="rId21"/>
    <p:sldId id="665" r:id="rId22"/>
    <p:sldId id="738" r:id="rId23"/>
    <p:sldId id="832" r:id="rId24"/>
    <p:sldId id="833" r:id="rId25"/>
    <p:sldId id="834" r:id="rId26"/>
    <p:sldId id="835" r:id="rId27"/>
    <p:sldId id="836" r:id="rId28"/>
    <p:sldId id="837" r:id="rId29"/>
    <p:sldId id="838" r:id="rId30"/>
    <p:sldId id="839" r:id="rId31"/>
    <p:sldId id="840" r:id="rId32"/>
    <p:sldId id="841" r:id="rId33"/>
    <p:sldId id="842" r:id="rId34"/>
    <p:sldId id="844" r:id="rId35"/>
    <p:sldId id="845" r:id="rId36"/>
    <p:sldId id="846" r:id="rId37"/>
    <p:sldId id="847" r:id="rId38"/>
    <p:sldId id="848" r:id="rId39"/>
    <p:sldId id="849" r:id="rId40"/>
    <p:sldId id="850" r:id="rId41"/>
    <p:sldId id="851" r:id="rId42"/>
    <p:sldId id="852" r:id="rId43"/>
    <p:sldId id="853" r:id="rId44"/>
    <p:sldId id="854" r:id="rId45"/>
    <p:sldId id="855" r:id="rId46"/>
    <p:sldId id="856" r:id="rId47"/>
    <p:sldId id="857" r:id="rId48"/>
    <p:sldId id="858" r:id="rId49"/>
    <p:sldId id="859" r:id="rId50"/>
    <p:sldId id="860" r:id="rId51"/>
    <p:sldId id="861" r:id="rId52"/>
    <p:sldId id="862" r:id="rId53"/>
    <p:sldId id="863" r:id="rId54"/>
    <p:sldId id="864" r:id="rId55"/>
    <p:sldId id="865" r:id="rId56"/>
    <p:sldId id="866" r:id="rId57"/>
    <p:sldId id="867" r:id="rId58"/>
    <p:sldId id="868" r:id="rId59"/>
    <p:sldId id="869" r:id="rId60"/>
    <p:sldId id="870" r:id="rId61"/>
    <p:sldId id="871" r:id="rId62"/>
    <p:sldId id="625" r:id="rId63"/>
    <p:sldId id="653" r:id="rId64"/>
    <p:sldId id="593" r:id="rId65"/>
    <p:sldId id="366" r:id="rId66"/>
  </p:sldIdLst>
  <p:sldSz cx="12192000" cy="6858000"/>
  <p:notesSz cx="6797675" cy="992632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2FDB2607-1784-4EEB-B798-7EB5836EED8A}">
        <p14:showMediaCtrls xmlns:p14="http://schemas.microsoft.com/office/powerpoint/2010/main" val="1"/>
      </p:ext>
    </p:extLst>
  </p:showPr>
  <p:clrMru>
    <a:srgbClr val="FFFFFF"/>
    <a:srgbClr val="66CCFF"/>
    <a:srgbClr val="0099CC"/>
    <a:srgbClr val="3333FF"/>
    <a:srgbClr val="33CCFF"/>
    <a:srgbClr val="FF00FF"/>
    <a:srgbClr val="FFE389"/>
    <a:srgbClr val="FFCC00"/>
    <a:srgbClr val="33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056" autoAdjust="0"/>
    <p:restoredTop sz="84045" autoAdjust="0"/>
  </p:normalViewPr>
  <p:slideViewPr>
    <p:cSldViewPr snapToGrid="0">
      <p:cViewPr varScale="1">
        <p:scale>
          <a:sx n="74" d="100"/>
          <a:sy n="74" d="100"/>
        </p:scale>
        <p:origin x="-1176" y="-96"/>
      </p:cViewPr>
      <p:guideLst>
        <p:guide orient="horz" pos="2160"/>
        <p:guide pos="3840"/>
      </p:guideLst>
    </p:cSldViewPr>
  </p:slideViewPr>
  <p:outlineViewPr>
    <p:cViewPr>
      <p:scale>
        <a:sx n="33" d="100"/>
        <a:sy n="33" d="100"/>
      </p:scale>
      <p:origin x="0" y="12139"/>
    </p:cViewPr>
  </p:outlineViewPr>
  <p:notesTextViewPr>
    <p:cViewPr>
      <p:scale>
        <a:sx n="1" d="1"/>
        <a:sy n="1" d="1"/>
      </p:scale>
      <p:origin x="0" y="0"/>
    </p:cViewPr>
  </p:notesTextViewPr>
  <p:sorterViewPr>
    <p:cViewPr>
      <p:scale>
        <a:sx n="66" d="100"/>
        <a:sy n="66" d="100"/>
      </p:scale>
      <p:origin x="0" y="0"/>
    </p:cViewPr>
  </p:sorterViewPr>
  <p:notesViewPr>
    <p:cSldViewPr snapToGrid="0">
      <p:cViewPr varScale="1">
        <p:scale>
          <a:sx n="56" d="100"/>
          <a:sy n="56" d="100"/>
        </p:scale>
        <p:origin x="-2645" y="-91"/>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0" Type="http://schemas.openxmlformats.org/officeDocument/2006/relationships/tableStyles" Target="tableStyles.xml"/><Relationship Id="rId7" Type="http://schemas.openxmlformats.org/officeDocument/2006/relationships/slide" Target="slides/slide4.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handoutMaster" Target="handoutMasters/handoutMaster1.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sz="quarter" idx="1"/>
          </p:nvPr>
        </p:nvSpPr>
        <p:spPr>
          <a:xfrm>
            <a:off x="3851275" y="0"/>
            <a:ext cx="2944813" cy="498475"/>
          </a:xfrm>
          <a:prstGeom prst="rect">
            <a:avLst/>
          </a:prstGeom>
        </p:spPr>
        <p:txBody>
          <a:bodyPr vert="horz" lIns="91440" tIns="45720" rIns="91440" bIns="45720" rtlCol="0"/>
          <a:lstStyle>
            <a:lvl1pPr algn="r">
              <a:defRPr sz="1200"/>
            </a:lvl1pPr>
          </a:lstStyle>
          <a:p>
            <a:pPr>
              <a:defRPr/>
            </a:pPr>
            <a:fld id="{2DB005F4-80CF-4665-9208-67DB9C6E109A}" type="datetimeFigureOut">
              <a:rPr lang="zh-CN" altLang="en-US"/>
            </a:fld>
            <a:endParaRPr lang="zh-CN" altLang="en-US"/>
          </a:p>
        </p:txBody>
      </p:sp>
      <p:sp>
        <p:nvSpPr>
          <p:cNvPr id="4" name="页脚占位符 3"/>
          <p:cNvSpPr>
            <a:spLocks noGrp="1"/>
          </p:cNvSpPr>
          <p:nvPr>
            <p:ph type="ftr" sz="quarter" idx="2"/>
          </p:nvPr>
        </p:nvSpPr>
        <p:spPr>
          <a:xfrm>
            <a:off x="0" y="9428163"/>
            <a:ext cx="2946400" cy="498475"/>
          </a:xfrm>
          <a:prstGeom prst="rect">
            <a:avLst/>
          </a:prstGeom>
        </p:spPr>
        <p:txBody>
          <a:bodyPr vert="horz" lIns="91440" tIns="45720" rIns="91440" bIns="45720" rtlCol="0" anchor="b"/>
          <a:lstStyle>
            <a:lvl1pPr algn="l">
              <a:defRPr sz="1200"/>
            </a:lvl1pPr>
          </a:lstStyle>
          <a:p>
            <a:pPr>
              <a:defRPr/>
            </a:pPr>
            <a:endParaRPr lang="zh-CN" altLang="en-US"/>
          </a:p>
        </p:txBody>
      </p:sp>
      <p:sp>
        <p:nvSpPr>
          <p:cNvPr id="5" name="灯片编号占位符 4"/>
          <p:cNvSpPr>
            <a:spLocks noGrp="1"/>
          </p:cNvSpPr>
          <p:nvPr>
            <p:ph type="sldNum" sz="quarter" idx="3"/>
          </p:nvPr>
        </p:nvSpPr>
        <p:spPr>
          <a:xfrm>
            <a:off x="3851275" y="9428163"/>
            <a:ext cx="2944813" cy="498475"/>
          </a:xfrm>
          <a:prstGeom prst="rect">
            <a:avLst/>
          </a:prstGeom>
        </p:spPr>
        <p:txBody>
          <a:bodyPr vert="horz" lIns="91440" tIns="45720" rIns="91440" bIns="45720" rtlCol="0" anchor="b"/>
          <a:lstStyle>
            <a:lvl1pPr algn="r">
              <a:defRPr sz="1200"/>
            </a:lvl1pPr>
          </a:lstStyle>
          <a:p>
            <a:pPr>
              <a:defRPr/>
            </a:pPr>
            <a:fld id="{ABB5C434-4C8D-4AAB-8DD4-BC8728A97E51}" type="slidenum">
              <a:rPr lang="zh-CN" altLang="en-US"/>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8475"/>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51275" y="0"/>
            <a:ext cx="2944813" cy="498475"/>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B83EE92-0CCA-4788-ADBF-C0C93D88C18E}" type="datetimeFigureOut">
              <a:rPr lang="zh-CN" altLang="en-US"/>
            </a:fld>
            <a:endParaRPr lang="zh-CN" altLang="en-US"/>
          </a:p>
        </p:txBody>
      </p:sp>
      <p:sp>
        <p:nvSpPr>
          <p:cNvPr id="4" name="幻灯片图像占位符 3"/>
          <p:cNvSpPr>
            <a:spLocks noGrp="1" noRot="1" noChangeAspect="1"/>
          </p:cNvSpPr>
          <p:nvPr>
            <p:ph type="sldImg" idx="2"/>
          </p:nvPr>
        </p:nvSpPr>
        <p:spPr>
          <a:xfrm>
            <a:off x="425450" y="1243013"/>
            <a:ext cx="5946775" cy="334645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9428163"/>
            <a:ext cx="2946400" cy="49847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51275" y="9428163"/>
            <a:ext cx="2944813" cy="498475"/>
          </a:xfrm>
          <a:prstGeom prst="rect">
            <a:avLst/>
          </a:prstGeom>
        </p:spPr>
        <p:txBody>
          <a:bodyPr vert="horz" wrap="square" lIns="91440" tIns="45720" rIns="91440" bIns="45720" numCol="1" anchor="b" anchorCtr="0" compatLnSpc="1"/>
          <a:lstStyle>
            <a:lvl1pPr algn="r" eaLnBrk="1" hangingPunct="1">
              <a:defRPr sz="1200">
                <a:latin typeface="Calibri" panose="020F0502020204030204" pitchFamily="34" charset="0"/>
              </a:defRPr>
            </a:lvl1pPr>
          </a:lstStyle>
          <a:p>
            <a:pPr>
              <a:defRPr/>
            </a:pPr>
            <a:fld id="{FEDACE53-3323-4E96-91DC-F212FDA6B4A5}" type="slidenum">
              <a:rPr lang="zh-CN" altLang="en-US"/>
            </a:fld>
            <a:endParaRPr lang="en-US" altLang="zh-CN"/>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FEDACE53-3323-4E96-91DC-F212FDA6B4A5}" type="slidenum">
              <a:rPr lang="zh-CN" altLang="en-US" smtClean="0"/>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1" name="幻灯片图像占位符 1"/>
          <p:cNvSpPr>
            <a:spLocks noGrp="1" noRot="1" noChangeAspect="1" noTextEdit="1"/>
          </p:cNvSpPr>
          <p:nvPr>
            <p:ph type="sldImg"/>
          </p:nvPr>
        </p:nvSpPr>
        <p:spPr>
          <a:ln>
            <a:miter/>
          </a:ln>
        </p:spPr>
      </p:sp>
      <p:sp>
        <p:nvSpPr>
          <p:cNvPr id="71682" name="备注占位符 2"/>
          <p:cNvSpPr>
            <a:spLocks noGrp="1"/>
          </p:cNvSpPr>
          <p:nvPr>
            <p:ph type="body"/>
          </p:nvPr>
        </p:nvSpPr>
        <p:spPr/>
        <p:txBody>
          <a:bodyPr wrap="square" lIns="91440" tIns="45720" rIns="91440" bIns="45720" anchor="t" anchorCtr="0"/>
          <a:p>
            <a:pPr lvl="0"/>
            <a:r>
              <a:rPr lang="zh-CN" altLang="en-US" dirty="0"/>
              <a:t>统计云平台，不确定是否存在此类问题，建议按照填报顺序填报</a:t>
            </a:r>
            <a:endParaRPr lang="zh-CN" altLang="en-US" dirty="0"/>
          </a:p>
        </p:txBody>
      </p:sp>
      <p:sp>
        <p:nvSpPr>
          <p:cNvPr id="71683" name="灯片编号占位符 3"/>
          <p:cNvSpPr txBox="1">
            <a:spLocks noGrp="1"/>
          </p:cNvSpPr>
          <p:nvPr>
            <p:ph type="sldNum" sz="quarter"/>
          </p:nvPr>
        </p:nvSpPr>
        <p:spPr>
          <a:xfrm>
            <a:off x="3851275" y="9428164"/>
            <a:ext cx="2944813" cy="49847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文本占位符 1048746"/>
          <p:cNvSpPr>
            <a:spLocks noGrp="1"/>
          </p:cNvSpPr>
          <p:nvPr>
            <p:ph type="body"/>
          </p:nvPr>
        </p:nvSpPr>
        <p:spPr/>
        <p:txBody>
          <a:bodyPr wrap="square" lIns="91440" tIns="45720" rIns="91440" bIns="45720" anchor="t" anchorCtr="0"/>
          <a:p>
            <a:pPr lvl="0"/>
            <a:endParaRPr lang="zh-CN" altLang="en-US"/>
          </a:p>
          <a:p>
            <a:pPr lvl="0"/>
            <a:endParaRPr lang="zh-CN" altLang="en-US" dirty="0"/>
          </a:p>
          <a:p>
            <a:pPr lvl="0"/>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r>
              <a:rPr lang="en-US" altLang="zh-CN"/>
              <a:t>23</a:t>
            </a:r>
            <a:r>
              <a:rPr lang="zh-CN" altLang="zh-CN"/>
              <a:t>年年报，服务业没有信息化的题目，今年补充进来后，三个专业的表统一了</a:t>
            </a:r>
            <a:endParaRPr lang="zh-CN" altLang="zh-CN"/>
          </a:p>
          <a:p>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文本占位符 1048746"/>
          <p:cNvSpPr>
            <a:spLocks noGrp="1"/>
          </p:cNvSpPr>
          <p:nvPr>
            <p:ph type="body"/>
          </p:nvPr>
        </p:nvSpPr>
        <p:spPr/>
        <p:txBody>
          <a:bodyPr wrap="square" lIns="91440" tIns="45720" rIns="91440" bIns="45720" anchor="t" anchorCtr="0"/>
          <a:p>
            <a:pPr lvl="0"/>
            <a:endParaRPr lang="zh-CN" altLang="en-US"/>
          </a:p>
          <a:p>
            <a:pPr lvl="0"/>
            <a:endParaRPr lang="zh-CN" altLang="en-US" dirty="0"/>
          </a:p>
          <a:p>
            <a:pPr lvl="0"/>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5" name="幻灯片图像占位符 1"/>
          <p:cNvSpPr>
            <a:spLocks noGrp="1" noRot="1" noChangeAspect="1" noTextEdit="1"/>
          </p:cNvSpPr>
          <p:nvPr>
            <p:ph type="sldImg"/>
          </p:nvPr>
        </p:nvSpPr>
        <p:spPr>
          <a:ln>
            <a:miter/>
          </a:ln>
        </p:spPr>
      </p:sp>
      <p:sp>
        <p:nvSpPr>
          <p:cNvPr id="57346" name="备注占位符 2"/>
          <p:cNvSpPr>
            <a:spLocks noGrp="1"/>
          </p:cNvSpPr>
          <p:nvPr>
            <p:ph type="body"/>
          </p:nvPr>
        </p:nvSpPr>
        <p:spPr/>
        <p:txBody>
          <a:bodyPr wrap="square" lIns="91440" tIns="45720" rIns="91440" bIns="45720" anchor="t" anchorCtr="0"/>
          <a:p>
            <a:pPr lvl="0"/>
            <a:endParaRPr lang="zh-CN" altLang="en-US" dirty="0"/>
          </a:p>
        </p:txBody>
      </p:sp>
      <p:sp>
        <p:nvSpPr>
          <p:cNvPr id="57347" name="灯片编号占位符 3"/>
          <p:cNvSpPr txBox="1">
            <a:spLocks noGrp="1"/>
          </p:cNvSpPr>
          <p:nvPr>
            <p:ph type="sldNum" sz="quarter"/>
          </p:nvPr>
        </p:nvSpPr>
        <p:spPr>
          <a:xfrm>
            <a:off x="3851275" y="9428164"/>
            <a:ext cx="2944813" cy="49847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76802" name="Rectangle 2"/>
          <p:cNvSpPr>
            <a:spLocks noGrp="1" noRot="1" noChangeAspect="1" noTextEdit="1"/>
          </p:cNvSpPr>
          <p:nvPr>
            <p:ph type="sldImg"/>
          </p:nvPr>
        </p:nvSpPr>
        <p:spPr>
          <a:ln>
            <a:miter/>
          </a:ln>
        </p:spPr>
      </p:sp>
      <p:sp>
        <p:nvSpPr>
          <p:cNvPr id="76803" name="Rectangle 3"/>
          <p:cNvSpPr>
            <a:spLocks noGrp="1"/>
          </p:cNvSpPr>
          <p:nvPr>
            <p:ph type="body"/>
          </p:nvPr>
        </p:nvSpPr>
        <p:spPr/>
        <p:txBody>
          <a:bodyPr wrap="square" lIns="91440" tIns="45720" rIns="91440" bIns="45720" anchor="t" anchorCtr="0"/>
          <a:p>
            <a:pPr lvl="0" eaLnBrk="1" hangingPunct="1">
              <a:lnSpc>
                <a:spcPct val="125000"/>
              </a:lnSpc>
            </a:pPr>
            <a:r>
              <a:rPr lang="zh-CN" altLang="en-US" dirty="0">
                <a:solidFill>
                  <a:srgbClr val="FF0000"/>
                </a:solidFill>
              </a:rPr>
              <a:t>通州</a:t>
            </a:r>
            <a:endParaRPr lang="en-US" altLang="zh-CN" dirty="0">
              <a:solidFill>
                <a:srgbClr val="FF0000"/>
              </a:solidFill>
            </a:endParaRPr>
          </a:p>
          <a:p>
            <a:pPr lvl="0" eaLnBrk="1" hangingPunct="1">
              <a:lnSpc>
                <a:spcPct val="125000"/>
              </a:lnSpc>
            </a:pPr>
            <a:endParaRPr lang="zh-CN" altLang="en-US" dirty="0"/>
          </a:p>
          <a:p>
            <a:pPr lvl="0" eaLnBrk="1" hangingPunct="1"/>
            <a:endParaRPr lang="en-US" altLang="zh-CN" dirty="0"/>
          </a:p>
          <a:p>
            <a:pPr lvl="0" eaLnBrk="1" hangingPunct="1"/>
            <a:endParaRPr lang="zh-CN" altLang="en-US" b="1"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2337" name="幻灯片图像占位符 1"/>
          <p:cNvSpPr>
            <a:spLocks noGrp="1" noRot="1" noChangeAspect="1" noTextEdit="1"/>
          </p:cNvSpPr>
          <p:nvPr>
            <p:ph type="sldImg"/>
          </p:nvPr>
        </p:nvSpPr>
        <p:spPr>
          <a:ln>
            <a:miter/>
          </a:ln>
        </p:spPr>
      </p:sp>
      <p:sp>
        <p:nvSpPr>
          <p:cNvPr id="142338" name="备注占位符 2"/>
          <p:cNvSpPr>
            <a:spLocks noGrp="1"/>
          </p:cNvSpPr>
          <p:nvPr>
            <p:ph type="body"/>
          </p:nvPr>
        </p:nvSpPr>
        <p:spPr/>
        <p:txBody>
          <a:bodyPr wrap="square" lIns="91440" tIns="45720" rIns="91440" bIns="45720" anchor="t" anchorCtr="0"/>
          <a:p>
            <a:pPr lvl="0"/>
            <a:endParaRPr lang="zh-CN" altLang="en-US" dirty="0"/>
          </a:p>
        </p:txBody>
      </p:sp>
      <p:sp>
        <p:nvSpPr>
          <p:cNvPr id="142339" name="灯片编号占位符 3"/>
          <p:cNvSpPr txBox="1">
            <a:spLocks noGrp="1"/>
          </p:cNvSpPr>
          <p:nvPr>
            <p:ph type="sldNum" sz="quarter"/>
          </p:nvPr>
        </p:nvSpPr>
        <p:spPr>
          <a:xfrm>
            <a:off x="3851275" y="9428164"/>
            <a:ext cx="2944813" cy="49847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华文中宋" panose="02010600040101010101" pitchFamily="2" charset="-122"/>
              </a:rPr>
            </a:fld>
            <a:endParaRPr lang="zh-CN" altLang="en-US" sz="1200" dirty="0">
              <a:latin typeface="华文中宋" panose="0201060004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3" name="幻灯片图像占位符 1"/>
          <p:cNvSpPr>
            <a:spLocks noGrp="1" noRot="1" noChangeAspect="1" noTextEdit="1"/>
          </p:cNvSpPr>
          <p:nvPr>
            <p:ph type="sldImg"/>
          </p:nvPr>
        </p:nvSpPr>
        <p:spPr>
          <a:ln>
            <a:miter/>
          </a:ln>
        </p:spPr>
      </p:sp>
      <p:sp>
        <p:nvSpPr>
          <p:cNvPr id="146434" name="备注占位符 2"/>
          <p:cNvSpPr>
            <a:spLocks noGrp="1"/>
          </p:cNvSpPr>
          <p:nvPr>
            <p:ph type="body"/>
          </p:nvPr>
        </p:nvSpPr>
        <p:spPr/>
        <p:txBody>
          <a:bodyPr wrap="square" lIns="91440" tIns="45720" rIns="91440" bIns="45720" anchor="t" anchorCtr="0"/>
          <a:p>
            <a:pPr lvl="0"/>
            <a:endParaRPr lang="zh-CN" altLang="en-US" dirty="0"/>
          </a:p>
        </p:txBody>
      </p:sp>
      <p:sp>
        <p:nvSpPr>
          <p:cNvPr id="146435" name="灯片编号占位符 3"/>
          <p:cNvSpPr txBox="1">
            <a:spLocks noGrp="1"/>
          </p:cNvSpPr>
          <p:nvPr>
            <p:ph type="sldNum" sz="quarter"/>
          </p:nvPr>
        </p:nvSpPr>
        <p:spPr>
          <a:xfrm>
            <a:off x="3851275" y="9428164"/>
            <a:ext cx="2944813" cy="49847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华文中宋" panose="02010600040101010101" pitchFamily="2" charset="-122"/>
              </a:rPr>
            </a:fld>
            <a:endParaRPr lang="zh-CN" altLang="en-US" sz="1200" dirty="0">
              <a:latin typeface="华文中宋" panose="0201060004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幻灯片图像占位符 1"/>
          <p:cNvSpPr>
            <a:spLocks noGrp="1" noRot="1" noChangeAspect="1" noTextEdit="1"/>
          </p:cNvSpPr>
          <p:nvPr>
            <p:ph type="sldImg"/>
          </p:nvPr>
        </p:nvSpPr>
        <p:spPr>
          <a:ln>
            <a:miter/>
          </a:ln>
        </p:spPr>
      </p:sp>
      <p:sp>
        <p:nvSpPr>
          <p:cNvPr id="67586" name="备注占位符 2"/>
          <p:cNvSpPr>
            <a:spLocks noGrp="1"/>
          </p:cNvSpPr>
          <p:nvPr>
            <p:ph type="body"/>
          </p:nvPr>
        </p:nvSpPr>
        <p:spPr/>
        <p:txBody>
          <a:bodyPr wrap="square" lIns="91440" tIns="45720" rIns="91440" bIns="45720" anchor="t" anchorCtr="0"/>
          <a:p>
            <a:pPr lvl="0"/>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pPr lvl="0" eaLnBrk="1" hangingPunct="1"/>
            <a:r>
              <a:rPr lang="en-US" altLang="zh-CN" dirty="0">
                <a:sym typeface="+mn-ea"/>
              </a:rPr>
              <a:t>1.1</a:t>
            </a:r>
            <a:r>
              <a:rPr lang="zh-CN" altLang="en-US" dirty="0">
                <a:sym typeface="+mn-ea"/>
              </a:rPr>
              <a:t>产品</a:t>
            </a:r>
            <a:r>
              <a:rPr lang="zh-CN" altLang="en-US" dirty="0">
                <a:solidFill>
                  <a:srgbClr val="FF0000"/>
                </a:solidFill>
                <a:sym typeface="+mn-ea"/>
              </a:rPr>
              <a:t>不要求必须原创首创，但</a:t>
            </a:r>
            <a:r>
              <a:rPr lang="zh-CN" altLang="en-US" dirty="0">
                <a:sym typeface="+mn-ea"/>
              </a:rPr>
              <a:t>小修小改不算，判定企业的产品功能或用途等是否为创新的最低标准是，考量它对企业而言是否是新的或显著改进的产品或技术。</a:t>
            </a:r>
            <a:endParaRPr lang="en-US" altLang="zh-CN" dirty="0"/>
          </a:p>
          <a:p>
            <a:pPr lvl="0" eaLnBrk="1" hangingPunct="1">
              <a:lnSpc>
                <a:spcPct val="125000"/>
              </a:lnSpc>
            </a:pPr>
            <a:r>
              <a:rPr lang="zh-CN" altLang="en-US" dirty="0">
                <a:sym typeface="+mn-ea"/>
              </a:rPr>
              <a:t>全新的产品：较之以前有不同的特性、用途或功能</a:t>
            </a:r>
            <a:endParaRPr lang="zh-CN" altLang="en-US" dirty="0"/>
          </a:p>
          <a:p>
            <a:pPr lvl="0" eaLnBrk="1" hangingPunct="1">
              <a:lnSpc>
                <a:spcPct val="125000"/>
              </a:lnSpc>
            </a:pPr>
            <a:r>
              <a:rPr lang="zh-CN" altLang="en-US" dirty="0">
                <a:sym typeface="+mn-ea"/>
              </a:rPr>
              <a:t>显著改进的产品：在材质、组成部件和其他特征上有更好的表现</a:t>
            </a:r>
            <a:endParaRPr lang="en-US" altLang="zh-CN" dirty="0"/>
          </a:p>
          <a:p>
            <a:pPr marL="0" lvl="1" indent="0" algn="l" rtl="0" eaLnBrk="0" fontAlgn="base" hangingPunct="0">
              <a:spcBef>
                <a:spcPct val="0"/>
              </a:spcBef>
              <a:spcAft>
                <a:spcPct val="0"/>
              </a:spcAft>
              <a:buClr>
                <a:srgbClr val="FF0000"/>
              </a:buClr>
              <a:buFont typeface="Wingdings" panose="05000000000000000000" pitchFamily="2" charset="2"/>
              <a:buNone/>
            </a:pPr>
            <a:endParaRPr lang="en-US" altLang="zh-CN"/>
          </a:p>
          <a:p>
            <a:pPr marL="0" lvl="1" indent="0" algn="l" rtl="0" eaLnBrk="0" fontAlgn="base" hangingPunct="0">
              <a:spcBef>
                <a:spcPct val="0"/>
              </a:spcBef>
              <a:spcAft>
                <a:spcPct val="0"/>
              </a:spcAft>
              <a:buClr>
                <a:srgbClr val="FF0000"/>
              </a:buClr>
              <a:buFont typeface="Wingdings" panose="05000000000000000000" pitchFamily="2" charset="2"/>
              <a:buNone/>
            </a:pPr>
            <a:r>
              <a:rPr lang="en-US" altLang="zh-CN"/>
              <a:t>1.2</a:t>
            </a:r>
            <a:r>
              <a:rPr lang="zh-CN" altLang="en-US" dirty="0">
                <a:latin typeface="黑体" panose="02010609060101010101" pitchFamily="49" charset="-122"/>
                <a:ea typeface="黑体" panose="02010609060101010101" pitchFamily="49" charset="-122"/>
                <a:sym typeface="+mn-ea"/>
              </a:rPr>
              <a:t> 针对已经实现的创新，</a:t>
            </a:r>
            <a:r>
              <a:rPr lang="zh-CN" altLang="en-US" dirty="0">
                <a:solidFill>
                  <a:srgbClr val="FF0000"/>
                </a:solidFill>
                <a:latin typeface="黑体" panose="02010609060101010101" pitchFamily="49" charset="-122"/>
                <a:ea typeface="黑体" panose="02010609060101010101" pitchFamily="49" charset="-122"/>
                <a:sym typeface="+mn-ea"/>
              </a:rPr>
              <a:t>不包括：</a:t>
            </a:r>
            <a:r>
              <a:rPr lang="zh-CN" altLang="en-US" dirty="0">
                <a:latin typeface="黑体" panose="02010609060101010101" pitchFamily="49" charset="-122"/>
                <a:ea typeface="黑体" panose="02010609060101010101" pitchFamily="49" charset="-122"/>
                <a:sym typeface="+mn-ea"/>
              </a:rPr>
              <a:t>正在进行的或中止的创新、非报告期实现的创新。</a:t>
            </a:r>
            <a:endParaRPr lang="zh-CN" altLang="en-US" dirty="0">
              <a:latin typeface="黑体" panose="02010609060101010101" pitchFamily="49" charset="-122"/>
              <a:ea typeface="黑体" panose="02010609060101010101" pitchFamily="49" charset="-122"/>
              <a:sym typeface="+mn-ea"/>
            </a:endParaRPr>
          </a:p>
          <a:p>
            <a:pPr marL="0" lvl="1" indent="0" algn="l" rtl="0" eaLnBrk="0" fontAlgn="base" hangingPunct="0">
              <a:spcBef>
                <a:spcPct val="0"/>
              </a:spcBef>
              <a:spcAft>
                <a:spcPct val="0"/>
              </a:spcAft>
              <a:buClr>
                <a:srgbClr val="FF0000"/>
              </a:buClr>
              <a:buFont typeface="Wingdings" panose="05000000000000000000" pitchFamily="2" charset="2"/>
              <a:buNone/>
            </a:pPr>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FEDACE53-3323-4E96-91DC-F212FDA6B4A5}" type="slidenum">
              <a:rPr lang="zh-CN" altLang="en-US" smtClean="0"/>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80898" name="Rectangle 2"/>
          <p:cNvSpPr>
            <a:spLocks noGrp="1" noRot="1" noChangeAspect="1" noTextEdit="1"/>
          </p:cNvSpPr>
          <p:nvPr>
            <p:ph type="sldImg"/>
          </p:nvPr>
        </p:nvSpPr>
        <p:spPr>
          <a:ln>
            <a:miter/>
          </a:ln>
        </p:spPr>
      </p:sp>
      <p:sp>
        <p:nvSpPr>
          <p:cNvPr id="80899" name="Rectangle 3"/>
          <p:cNvSpPr>
            <a:spLocks noGrp="1" noRot="1"/>
          </p:cNvSpPr>
          <p:nvPr>
            <p:ph type="body"/>
          </p:nvPr>
        </p:nvSpPr>
        <p:spPr/>
        <p:txBody>
          <a:bodyPr wrap="square" lIns="91440" tIns="45720" rIns="91440" bIns="45720" anchor="t" anchorCtr="0"/>
          <a:p>
            <a:pPr lvl="0" eaLnBrk="1" hangingPunct="1"/>
            <a:r>
              <a:rPr lang="zh-CN" altLang="en-US" dirty="0"/>
              <a:t>（若02题或08题选“3”，则20题应选“2”或“3”，否则应说明原因）</a:t>
            </a:r>
            <a:endParaRPr lang="zh-CN" altLang="en-US" dirty="0"/>
          </a:p>
          <a:p>
            <a:pPr lvl="0" eaLnBrk="1" hangingPunct="1"/>
            <a:endParaRPr lang="zh-CN" altLang="en-US" dirty="0"/>
          </a:p>
          <a:p>
            <a:pPr lvl="0" eaLnBrk="1" hangingPunct="1"/>
            <a:endParaRPr lang="zh-CN" altLang="en-US" dirty="0"/>
          </a:p>
          <a:p>
            <a:pPr lvl="0" eaLnBrk="1" hangingPunct="1"/>
            <a:r>
              <a:rPr lang="zh-CN" altLang="en-US" dirty="0"/>
              <a:t>（若02题或08题选“2”或“4”，则20题不应为空，否则应说明原因）</a:t>
            </a:r>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82946" name="Rectangle 2"/>
          <p:cNvSpPr>
            <a:spLocks noGrp="1" noRot="1" noChangeAspect="1" noTextEdit="1"/>
          </p:cNvSpPr>
          <p:nvPr>
            <p:ph type="sldImg"/>
          </p:nvPr>
        </p:nvSpPr>
        <p:spPr>
          <a:ln>
            <a:miter/>
          </a:ln>
        </p:spPr>
      </p:sp>
      <p:sp>
        <p:nvSpPr>
          <p:cNvPr id="82947" name="Rectangle 3"/>
          <p:cNvSpPr>
            <a:spLocks noGrp="1" noRot="1"/>
          </p:cNvSpPr>
          <p:nvPr>
            <p:ph type="body"/>
          </p:nvPr>
        </p:nvSpPr>
        <p:spPr/>
        <p:txBody>
          <a:bodyPr wrap="square" lIns="91440" tIns="45720" rIns="91440" bIns="45720" anchor="t" anchorCtr="0"/>
          <a:p>
            <a:pPr lvl="0" eaLnBrk="1" hangingPunct="1">
              <a:lnSpc>
                <a:spcPct val="120000"/>
              </a:lnSpc>
              <a:spcBef>
                <a:spcPct val="0"/>
              </a:spcBef>
              <a:buClr>
                <a:srgbClr val="00FFFF"/>
              </a:buClr>
            </a:pPr>
            <a:r>
              <a:rPr lang="zh-CN" altLang="en-US" sz="1000" dirty="0">
                <a:solidFill>
                  <a:srgbClr val="FFFF00"/>
                </a:solidFill>
                <a:ea typeface="楷体_GB2312" panose="02010609030101010101" pitchFamily="49" charset="-122"/>
              </a:rPr>
              <a:t>创新产出是重要问题</a:t>
            </a:r>
            <a:endParaRPr lang="zh-CN" altLang="en-US" sz="1000" dirty="0">
              <a:solidFill>
                <a:srgbClr val="FFFF00"/>
              </a:solidFill>
              <a:ea typeface="楷体_GB2312" panose="02010609030101010101" pitchFamily="49" charset="-122"/>
            </a:endParaRPr>
          </a:p>
          <a:p>
            <a:pPr lvl="0" eaLnBrk="1" hangingPunct="1"/>
            <a:r>
              <a:rPr lang="zh-CN" altLang="zh-CN" b="1" dirty="0"/>
              <a:t>新颖度类别</a:t>
            </a:r>
            <a:r>
              <a:rPr lang="zh-CN" altLang="zh-CN" dirty="0"/>
              <a:t>　指产品或工艺的新颖程度，按照从低到高依次分为无创新、本企业新、国内市场新、国际市场新。</a:t>
            </a:r>
            <a:endParaRPr lang="en-US" altLang="zh-CN" dirty="0"/>
          </a:p>
          <a:p>
            <a:pPr lvl="0" eaLnBrk="1" hangingPunct="1"/>
            <a:r>
              <a:rPr lang="zh-CN" altLang="en-US" sz="2000" dirty="0"/>
              <a:t>本企业新：不仅包括引领技术、颠覆性技术创新；也包括效仿、采纳</a:t>
            </a:r>
            <a:endParaRPr lang="zh-CN" altLang="en-US" sz="20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3" name="幻灯片图像占位符 1"/>
          <p:cNvSpPr>
            <a:spLocks noGrp="1" noRot="1" noChangeAspect="1" noTextEdit="1"/>
          </p:cNvSpPr>
          <p:nvPr>
            <p:ph type="sldImg"/>
          </p:nvPr>
        </p:nvSpPr>
        <p:spPr>
          <a:ln>
            <a:miter/>
          </a:ln>
        </p:spPr>
      </p:sp>
      <p:sp>
        <p:nvSpPr>
          <p:cNvPr id="84994" name="文本占位符 2"/>
          <p:cNvSpPr>
            <a:spLocks noGrp="1"/>
          </p:cNvSpPr>
          <p:nvPr>
            <p:ph type="body"/>
          </p:nvPr>
        </p:nvSpPr>
        <p:spPr/>
        <p:txBody>
          <a:bodyPr wrap="square" lIns="91440" tIns="45720" rIns="91440" bIns="45720" anchor="t" anchorCtr="0"/>
          <a:p>
            <a:pPr lvl="0"/>
            <a:r>
              <a:rPr lang="zh-CN" altLang="en-US" dirty="0"/>
              <a:t>建筑构配件、建筑制品等专业产品上开展创新的情况。</a:t>
            </a:r>
            <a:endParaRPr lang="en-US" altLang="zh-CN" dirty="0"/>
          </a:p>
          <a:p>
            <a:pPr lvl="0"/>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88066" name="Rectangle 2"/>
          <p:cNvSpPr>
            <a:spLocks noGrp="1" noRot="1" noChangeAspect="1" noTextEdit="1"/>
          </p:cNvSpPr>
          <p:nvPr>
            <p:ph type="sldImg"/>
          </p:nvPr>
        </p:nvSpPr>
        <p:spPr>
          <a:ln>
            <a:miter/>
          </a:ln>
        </p:spPr>
      </p:sp>
      <p:sp>
        <p:nvSpPr>
          <p:cNvPr id="88067" name="Rectangle 3"/>
          <p:cNvSpPr>
            <a:spLocks noGrp="1"/>
          </p:cNvSpPr>
          <p:nvPr>
            <p:ph type="body"/>
          </p:nvPr>
        </p:nvSpPr>
        <p:spPr/>
        <p:txBody>
          <a:bodyPr wrap="square" lIns="91440" tIns="45720" rIns="91440" bIns="45720" anchor="t" anchorCtr="0"/>
          <a:p>
            <a:pPr lvl="0" eaLnBrk="1" hangingPunct="1"/>
            <a:r>
              <a:rPr lang="zh-CN" altLang="en-US" dirty="0"/>
              <a:t>将产品与服务分设两个问题，企业自己掌握</a:t>
            </a:r>
            <a:endParaRPr lang="zh-CN" altLang="en-US" dirty="0"/>
          </a:p>
          <a:p>
            <a:pPr lvl="0" eaLnBrk="1" hangingPunct="1"/>
            <a:r>
              <a:rPr lang="zh-CN" altLang="zh-CN" dirty="0"/>
              <a:t>从规范做法来讲，产品应分为货物与服务，问卷中第</a:t>
            </a:r>
            <a:r>
              <a:rPr lang="en-US" altLang="zh-CN" dirty="0"/>
              <a:t>2</a:t>
            </a:r>
            <a:r>
              <a:rPr lang="zh-CN" altLang="zh-CN" dirty="0"/>
              <a:t>题中的产品实际上指的应该是货物。货物通常是有形的，但像软件这样的虚拟商品无论是以存储介质为载体还是以数据流下载的形式出现也都属于货物；服务通常是无形的。区分货物与服务的一个比较直观的方法是看该产品能否被销毁掉。能够被销毁的是货物，比如软件可以被删除；不能被销毁的是服务，比如金融理财服务、教育培训课程、酒店服务员提供的服务等，一旦提供给消费者，就无法再被销毁掉。</a:t>
            </a:r>
            <a:endParaRPr lang="zh-CN" altLang="zh-CN" dirty="0"/>
          </a:p>
          <a:p>
            <a:pPr lvl="0" eaLnBrk="1" hangingPunct="1"/>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1" name="幻灯片图像占位符 1"/>
          <p:cNvSpPr>
            <a:spLocks noGrp="1" noRot="1" noChangeAspect="1" noTextEdit="1"/>
          </p:cNvSpPr>
          <p:nvPr>
            <p:ph type="sldImg"/>
          </p:nvPr>
        </p:nvSpPr>
        <p:spPr>
          <a:ln>
            <a:miter/>
          </a:ln>
        </p:spPr>
      </p:sp>
      <p:sp>
        <p:nvSpPr>
          <p:cNvPr id="92162" name="备注占位符 2"/>
          <p:cNvSpPr>
            <a:spLocks noGrp="1"/>
          </p:cNvSpPr>
          <p:nvPr>
            <p:ph type="body"/>
          </p:nvPr>
        </p:nvSpPr>
        <p:spPr/>
        <p:txBody>
          <a:bodyPr wrap="square" lIns="91440" tIns="45720" rIns="91440" bIns="45720" anchor="t" anchorCtr="0"/>
          <a:p>
            <a:pPr lvl="0"/>
            <a:r>
              <a:rPr lang="zh-CN" altLang="en-US" dirty="0"/>
              <a:t>本企业新：引入了新工艺设备，用于本企业的生产经营活动中，创造了新的生产方式，有效降低成本提质增效，虽然不是研发，但是一种最小程度的创新，属于创新活动。</a:t>
            </a:r>
            <a:endParaRPr lang="zh-CN" altLang="en-US" dirty="0"/>
          </a:p>
          <a:p>
            <a:pPr lvl="0"/>
            <a:endParaRPr lang="zh-CN" altLang="en-US" dirty="0"/>
          </a:p>
        </p:txBody>
      </p:sp>
      <p:sp>
        <p:nvSpPr>
          <p:cNvPr id="92163" name="灯片编号占位符 3"/>
          <p:cNvSpPr txBox="1">
            <a:spLocks noGrp="1"/>
          </p:cNvSpPr>
          <p:nvPr>
            <p:ph type="sldNum" sz="quarter"/>
          </p:nvPr>
        </p:nvSpPr>
        <p:spPr>
          <a:xfrm>
            <a:off x="3851275" y="9428164"/>
            <a:ext cx="2944813" cy="49847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96258" name="Rectangle 2"/>
          <p:cNvSpPr>
            <a:spLocks noGrp="1" noRot="1" noChangeAspect="1" noTextEdit="1"/>
          </p:cNvSpPr>
          <p:nvPr>
            <p:ph type="sldImg"/>
          </p:nvPr>
        </p:nvSpPr>
        <p:spPr>
          <a:ln>
            <a:miter/>
          </a:ln>
        </p:spPr>
      </p:sp>
      <p:sp>
        <p:nvSpPr>
          <p:cNvPr id="96259" name="Rectangle 3"/>
          <p:cNvSpPr>
            <a:spLocks noGrp="1"/>
          </p:cNvSpPr>
          <p:nvPr>
            <p:ph type="body"/>
          </p:nvPr>
        </p:nvSpPr>
        <p:spPr/>
        <p:txBody>
          <a:bodyPr wrap="square" lIns="91440" tIns="45720" rIns="91440" bIns="45720" anchor="t" anchorCtr="0"/>
          <a:p>
            <a:pPr lvl="0" eaLnBrk="1" hangingPunct="1"/>
            <a:r>
              <a:rPr lang="zh-CN" altLang="en-US" dirty="0"/>
              <a:t>当前提倡的低碳经济、节能降耗、绿色发展对建筑业行业在科技创新方面的发展更为关注。</a:t>
            </a:r>
            <a:endParaRPr lang="en-US" altLang="zh-CN" dirty="0"/>
          </a:p>
          <a:p>
            <a:pPr lvl="0" eaLnBrk="1" hangingPunct="1"/>
            <a:r>
              <a:rPr lang="zh-CN" altLang="en-US" dirty="0"/>
              <a:t>调查问卷主要是了解建筑业企业在建筑设计、施工技术与施工工艺，或是建筑构配件、建筑制品等专业产品上开展创新的情况。</a:t>
            </a:r>
            <a:endParaRPr lang="en-US" altLang="zh-CN"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99330" name="Rectangle 2"/>
          <p:cNvSpPr>
            <a:spLocks noGrp="1" noRot="1" noChangeAspect="1" noTextEdit="1"/>
          </p:cNvSpPr>
          <p:nvPr>
            <p:ph type="sldImg"/>
          </p:nvPr>
        </p:nvSpPr>
        <p:spPr>
          <a:ln>
            <a:miter/>
          </a:ln>
        </p:spPr>
      </p:sp>
      <p:sp>
        <p:nvSpPr>
          <p:cNvPr id="99331" name="Rectangle 3"/>
          <p:cNvSpPr>
            <a:spLocks noGrp="1"/>
          </p:cNvSpPr>
          <p:nvPr>
            <p:ph type="body"/>
          </p:nvPr>
        </p:nvSpPr>
        <p:spPr/>
        <p:txBody>
          <a:bodyPr wrap="square" lIns="91440" tIns="45720" rIns="91440" bIns="45720" anchor="t" anchorCtr="0"/>
          <a:p>
            <a:pPr lvl="0" eaLnBrk="1" hangingPunct="1"/>
            <a:r>
              <a:rPr lang="zh-CN" altLang="en-US" dirty="0"/>
              <a:t>对于服务业，注意产品创新与工艺创新的区分。是全新的产品或服务模式本身（产品服务创新），还是为改进完善原有产品服务质量而提供的新技术支持（工艺流程创新）</a:t>
            </a:r>
            <a:endParaRPr lang="zh-CN" altLang="en-US" dirty="0"/>
          </a:p>
          <a:p>
            <a:pPr lvl="0" eaLnBrk="1" hangingPunct="1"/>
            <a:r>
              <a:rPr lang="zh-CN" altLang="en-US" dirty="0"/>
              <a:t>产品创新：产生服务的过程、提供服务的方式或实现服务的技能并不一定改变；</a:t>
            </a:r>
            <a:endParaRPr lang="zh-CN" altLang="en-US" dirty="0"/>
          </a:p>
          <a:p>
            <a:pPr lvl="0" eaLnBrk="1" hangingPunct="1"/>
            <a:r>
              <a:rPr lang="zh-CN" altLang="en-US" dirty="0"/>
              <a:t>工艺创新：向市场提供的产品或服务本身不一定是新的，比如只降低了成本。</a:t>
            </a:r>
            <a:endParaRPr lang="zh-CN" altLang="en-US" dirty="0"/>
          </a:p>
          <a:p>
            <a:pPr lvl="0" eaLnBrk="1" hangingPunct="1"/>
            <a:r>
              <a:rPr lang="zh-CN" altLang="en-US" dirty="0"/>
              <a:t>如果两者都有，则既是产品创新又是工艺创新。</a:t>
            </a:r>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1" name="幻灯片图像占位符 1"/>
          <p:cNvSpPr>
            <a:spLocks noGrp="1" noRot="1" noTextEdit="1"/>
          </p:cNvSpPr>
          <p:nvPr>
            <p:ph type="sldImg"/>
          </p:nvPr>
        </p:nvSpPr>
        <p:spPr>
          <a:ln>
            <a:miter/>
          </a:ln>
        </p:spPr>
      </p:sp>
      <p:sp>
        <p:nvSpPr>
          <p:cNvPr id="102402" name="文本占位符 2"/>
          <p:cNvSpPr/>
          <p:nvPr>
            <p:ph type="body"/>
          </p:nvPr>
        </p:nvSpPr>
        <p:spPr/>
        <p:txBody>
          <a:bodyPr wrap="square" lIns="91440" tIns="45720" rIns="91440" bIns="45720" anchor="t" anchorCtr="0"/>
          <a:p>
            <a:pPr lvl="0"/>
            <a:r>
              <a:rPr lang="zh-CN" altLang="en-US" dirty="0"/>
              <a:t>选项之间的层次关系：</a:t>
            </a:r>
            <a:endParaRPr lang="zh-CN" altLang="en-US" dirty="0"/>
          </a:p>
          <a:p>
            <a:pPr lvl="0"/>
            <a:r>
              <a:rPr lang="en-US" altLang="zh-CN" dirty="0"/>
              <a:t>1.</a:t>
            </a:r>
            <a:r>
              <a:rPr lang="zh-CN" altLang="en-US" dirty="0"/>
              <a:t>自动化：程序功能模块自动执行，没有决策的过程</a:t>
            </a:r>
            <a:endParaRPr lang="zh-CN" altLang="en-US" dirty="0"/>
          </a:p>
          <a:p>
            <a:pPr lvl="0"/>
            <a:r>
              <a:rPr lang="en-US" altLang="zh-CN" dirty="0"/>
              <a:t>2.</a:t>
            </a:r>
            <a:r>
              <a:rPr lang="zh-CN" altLang="en-US" dirty="0"/>
              <a:t>网络化：单一业务在线调度；多业务在线协同</a:t>
            </a:r>
            <a:endParaRPr lang="zh-CN" altLang="en-US" dirty="0"/>
          </a:p>
          <a:p>
            <a:pPr lvl="0"/>
            <a:r>
              <a:rPr lang="en-US" altLang="zh-CN" dirty="0"/>
              <a:t>3.</a:t>
            </a:r>
            <a:r>
              <a:rPr lang="zh-CN" altLang="en-US" dirty="0"/>
              <a:t>智能化：业务过程的自内部主决策；</a:t>
            </a:r>
            <a:r>
              <a:rPr lang="zh-CN" altLang="en-US" dirty="0">
                <a:solidFill>
                  <a:srgbClr val="FF0000"/>
                </a:solidFill>
                <a:latin typeface="宋体" panose="02010600030101010101" pitchFamily="2" charset="-122"/>
                <a:sym typeface="宋体" panose="02010600030101010101" pitchFamily="2" charset="-122"/>
              </a:rPr>
              <a:t>智能化</a:t>
            </a:r>
            <a:r>
              <a:rPr lang="en-US" altLang="zh-CN" dirty="0">
                <a:latin typeface="宋体" panose="02010600030101010101" pitchFamily="2" charset="-122"/>
              </a:rPr>
              <a:t>使用云端资源</a:t>
            </a:r>
            <a:endParaRPr lang="zh-CN" altLang="en-US" dirty="0"/>
          </a:p>
          <a:p>
            <a:pPr lvl="0"/>
            <a:endParaRPr lang="zh-CN" altLang="en-US" dirty="0"/>
          </a:p>
          <a:p>
            <a:pPr lvl="0"/>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49" name="幻灯片图像占位符 1"/>
          <p:cNvSpPr>
            <a:spLocks noGrp="1" noRot="1" noChangeAspect="1" noTextEdit="1"/>
          </p:cNvSpPr>
          <p:nvPr>
            <p:ph type="sldImg"/>
          </p:nvPr>
        </p:nvSpPr>
        <p:spPr>
          <a:ln>
            <a:miter/>
          </a:ln>
        </p:spPr>
      </p:sp>
      <p:sp>
        <p:nvSpPr>
          <p:cNvPr id="104450" name="备注占位符 2"/>
          <p:cNvSpPr>
            <a:spLocks noGrp="1"/>
          </p:cNvSpPr>
          <p:nvPr>
            <p:ph type="body"/>
          </p:nvPr>
        </p:nvSpPr>
        <p:spPr/>
        <p:txBody>
          <a:bodyPr wrap="square" lIns="91440" tIns="45720" rIns="91440" bIns="45720" anchor="t" anchorCtr="0"/>
          <a:p>
            <a:pPr lvl="0"/>
            <a:r>
              <a:rPr lang="zh-CN" altLang="en-US" dirty="0">
                <a:solidFill>
                  <a:srgbClr val="FFFF00"/>
                </a:solidFill>
              </a:rPr>
              <a:t>未完成</a:t>
            </a:r>
            <a:r>
              <a:rPr lang="zh-CN" altLang="en-US" dirty="0"/>
              <a:t>的创新活动，或是在一项创新实现之前已经结束的创新活动。</a:t>
            </a:r>
            <a:endParaRPr lang="zh-CN" altLang="en-US" dirty="0"/>
          </a:p>
          <a:p>
            <a:pPr lvl="0"/>
            <a:endParaRPr lang="zh-CN" altLang="en-US" dirty="0"/>
          </a:p>
        </p:txBody>
      </p:sp>
      <p:sp>
        <p:nvSpPr>
          <p:cNvPr id="104451" name="灯片编号占位符 3"/>
          <p:cNvSpPr txBox="1">
            <a:spLocks noGrp="1"/>
          </p:cNvSpPr>
          <p:nvPr>
            <p:ph type="sldNum" sz="quarter"/>
          </p:nvPr>
        </p:nvSpPr>
        <p:spPr>
          <a:xfrm>
            <a:off x="3851275" y="9428164"/>
            <a:ext cx="2944813" cy="49847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EDACE53-3323-4E96-91DC-F212FDA6B4A5}" type="slidenum">
              <a:rPr lang="zh-CN" altLang="en-US" smtClean="0"/>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6498" name="Rectangle 2"/>
          <p:cNvSpPr>
            <a:spLocks noGrp="1" noRot="1" noChangeAspect="1" noTextEdit="1"/>
          </p:cNvSpPr>
          <p:nvPr>
            <p:ph type="sldImg"/>
          </p:nvPr>
        </p:nvSpPr>
        <p:spPr>
          <a:ln>
            <a:miter/>
          </a:ln>
        </p:spPr>
      </p:sp>
      <p:sp>
        <p:nvSpPr>
          <p:cNvPr id="106499" name="Rectangle 3"/>
          <p:cNvSpPr>
            <a:spLocks noGrp="1"/>
          </p:cNvSpPr>
          <p:nvPr>
            <p:ph type="body"/>
          </p:nvPr>
        </p:nvSpPr>
        <p:spPr/>
        <p:txBody>
          <a:bodyPr wrap="square" lIns="91440" tIns="45720" rIns="91440" bIns="45720" anchor="t" anchorCtr="0"/>
          <a:p>
            <a:pPr lvl="0" eaLnBrk="1" hangingPunct="1"/>
            <a:r>
              <a:rPr lang="zh-CN" altLang="en-US" dirty="0"/>
              <a:t>企业创新活动形式 前三部分是判断各种创新类型，第四部分是另一种分类问题，后续测算创新费用的重要依据。</a:t>
            </a:r>
            <a:endParaRPr lang="zh-CN" altLang="en-US" dirty="0"/>
          </a:p>
          <a:p>
            <a:pPr lvl="0" eaLnBrk="1" hangingPunct="1"/>
            <a:r>
              <a:rPr lang="zh-CN" altLang="zh-CN" dirty="0">
                <a:sym typeface="+mn-ea"/>
              </a:rPr>
              <a:t>在技术创新活动的主要类型中，除</a:t>
            </a:r>
            <a:r>
              <a:rPr lang="en-US" altLang="zh-CN" dirty="0">
                <a:sym typeface="+mn-ea"/>
              </a:rPr>
              <a:t>R&amp;D</a:t>
            </a:r>
            <a:r>
              <a:rPr lang="zh-CN" altLang="zh-CN" dirty="0">
                <a:sym typeface="+mn-ea"/>
              </a:rPr>
              <a:t>活动外，还包括为实现创新而专门进行的获得机器设备和软件、获取相关技术，以及相关的培训、设计、市场推介、工装准备等活动，而这些都不是</a:t>
            </a:r>
            <a:r>
              <a:rPr lang="en-US" altLang="zh-CN" dirty="0">
                <a:sym typeface="+mn-ea"/>
              </a:rPr>
              <a:t>R&amp;D</a:t>
            </a:r>
            <a:r>
              <a:rPr lang="zh-CN" altLang="zh-CN" dirty="0">
                <a:sym typeface="+mn-ea"/>
              </a:rPr>
              <a:t>活动。</a:t>
            </a:r>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08546" name="Rectangle 2"/>
          <p:cNvSpPr>
            <a:spLocks noGrp="1" noRot="1" noChangeAspect="1" noTextEdit="1"/>
          </p:cNvSpPr>
          <p:nvPr>
            <p:ph type="sldImg"/>
          </p:nvPr>
        </p:nvSpPr>
        <p:spPr>
          <a:ln>
            <a:miter/>
          </a:ln>
        </p:spPr>
      </p:sp>
      <p:sp>
        <p:nvSpPr>
          <p:cNvPr id="108547" name="Rectangle 3"/>
          <p:cNvSpPr>
            <a:spLocks noGrp="1"/>
          </p:cNvSpPr>
          <p:nvPr>
            <p:ph type="body"/>
          </p:nvPr>
        </p:nvSpPr>
        <p:spPr/>
        <p:txBody>
          <a:bodyPr wrap="square" lIns="91440" tIns="45720" rIns="91440" bIns="45720" anchor="t" anchorCtr="0"/>
          <a:p>
            <a:pPr lvl="0" eaLnBrk="1" hangingPunct="1"/>
            <a:r>
              <a:rPr lang="zh-CN" altLang="en-US" dirty="0"/>
              <a:t>更多企业希望通过优化组织和营销创新，替代产品和工艺创新，减少成本</a:t>
            </a:r>
            <a:endParaRPr lang="zh-CN" altLang="en-US" dirty="0"/>
          </a:p>
          <a:p>
            <a:pPr lvl="0" eaLnBrk="1" hangingPunct="1"/>
            <a:r>
              <a:rPr lang="zh-CN" altLang="en-US" dirty="0"/>
              <a:t>在企业的经营模式、组织结构或外部关系上实行的一个新的组织管理方式</a:t>
            </a:r>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13666" name="Rectangle 2"/>
          <p:cNvSpPr>
            <a:spLocks noGrp="1" noRot="1" noChangeAspect="1" noTextEdit="1"/>
          </p:cNvSpPr>
          <p:nvPr>
            <p:ph type="sldImg"/>
          </p:nvPr>
        </p:nvSpPr>
        <p:spPr>
          <a:ln>
            <a:miter/>
          </a:ln>
        </p:spPr>
      </p:sp>
      <p:sp>
        <p:nvSpPr>
          <p:cNvPr id="113667" name="Rectangle 3"/>
          <p:cNvSpPr>
            <a:spLocks noGrp="1"/>
          </p:cNvSpPr>
          <p:nvPr>
            <p:ph type="body"/>
          </p:nvPr>
        </p:nvSpPr>
        <p:spPr/>
        <p:txBody>
          <a:bodyPr wrap="square" lIns="91440" tIns="45720" rIns="91440" bIns="45720" anchor="t" anchorCtr="0"/>
          <a:p>
            <a:pPr lvl="0" eaLnBrk="1" hangingPunct="1"/>
            <a:r>
              <a:rPr lang="zh-CN" altLang="en-US" dirty="0"/>
              <a:t>更好地应对消费者的需求，开发新市场，或重新定位一个企业在市场中的产品</a:t>
            </a:r>
            <a:endParaRPr lang="zh-CN" altLang="en-US" dirty="0"/>
          </a:p>
          <a:p>
            <a:pPr lvl="0" eaLnBrk="1" hangingPunct="1"/>
            <a:endParaRPr lang="en-US" altLang="zh-CN" dirty="0"/>
          </a:p>
          <a:p>
            <a:pPr lvl="0" eaLnBrk="1" hangingPunct="1"/>
            <a:r>
              <a:rPr lang="en-US" altLang="zh-CN" dirty="0"/>
              <a:t>15</a:t>
            </a:r>
            <a:r>
              <a:rPr lang="zh-CN" altLang="en-US" dirty="0"/>
              <a:t>：在形式和外观上有所变化，不改变产品的功能或用户特性</a:t>
            </a:r>
            <a:endParaRPr lang="zh-CN" altLang="en-US" dirty="0"/>
          </a:p>
          <a:p>
            <a:pPr lvl="0" eaLnBrk="1" hangingPunct="1"/>
            <a:r>
              <a:rPr lang="en-US" altLang="zh-CN" dirty="0"/>
              <a:t>16</a:t>
            </a:r>
            <a:r>
              <a:rPr lang="zh-CN" altLang="en-US" dirty="0"/>
              <a:t>：推广公司的商品和服务的新理念</a:t>
            </a:r>
            <a:endParaRPr lang="zh-CN" altLang="en-US" dirty="0"/>
          </a:p>
          <a:p>
            <a:pPr lvl="0" eaLnBrk="1" hangingPunct="1"/>
            <a:r>
              <a:rPr lang="en-US" altLang="zh-CN" dirty="0"/>
              <a:t>17</a:t>
            </a:r>
            <a:r>
              <a:rPr lang="zh-CN" altLang="en-US" dirty="0"/>
              <a:t>：新的销售渠道</a:t>
            </a:r>
            <a:endParaRPr lang="zh-CN" altLang="en-US" dirty="0"/>
          </a:p>
          <a:p>
            <a:pPr lvl="0" eaLnBrk="1" hangingPunct="1"/>
            <a:r>
              <a:rPr lang="en-US" altLang="zh-CN" dirty="0"/>
              <a:t>18</a:t>
            </a:r>
            <a:r>
              <a:rPr lang="zh-CN" altLang="en-US" dirty="0"/>
              <a:t>：用新的定价策略营销企业的商品（返利、打折）</a:t>
            </a:r>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5" name="幻灯片图像占位符 1"/>
          <p:cNvSpPr>
            <a:spLocks noGrp="1" noRot="1" noChangeAspect="1" noTextEdit="1"/>
          </p:cNvSpPr>
          <p:nvPr>
            <p:ph type="sldImg"/>
          </p:nvPr>
        </p:nvSpPr>
        <p:spPr>
          <a:ln>
            <a:miter/>
          </a:ln>
        </p:spPr>
      </p:sp>
      <p:sp>
        <p:nvSpPr>
          <p:cNvPr id="118786" name="备注占位符 2"/>
          <p:cNvSpPr>
            <a:spLocks noGrp="1"/>
          </p:cNvSpPr>
          <p:nvPr>
            <p:ph type="body"/>
          </p:nvPr>
        </p:nvSpPr>
        <p:spPr/>
        <p:txBody>
          <a:bodyPr wrap="square" lIns="91440" tIns="45720" rIns="91440" bIns="45720" anchor="t" anchorCtr="0"/>
          <a:p>
            <a:pPr lvl="0"/>
            <a:endParaRPr lang="zh-CN" altLang="en-US" dirty="0"/>
          </a:p>
        </p:txBody>
      </p:sp>
      <p:sp>
        <p:nvSpPr>
          <p:cNvPr id="118787" name="灯片编号占位符 3"/>
          <p:cNvSpPr txBox="1">
            <a:spLocks noGrp="1"/>
          </p:cNvSpPr>
          <p:nvPr>
            <p:ph type="sldNum" sz="quarter"/>
          </p:nvPr>
        </p:nvSpPr>
        <p:spPr>
          <a:xfrm>
            <a:off x="3851275" y="9428164"/>
            <a:ext cx="2944813" cy="49847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3" name="幻灯片图像占位符 1"/>
          <p:cNvSpPr>
            <a:spLocks noGrp="1" noRot="1" noChangeAspect="1" noTextEdit="1"/>
          </p:cNvSpPr>
          <p:nvPr>
            <p:ph type="sldImg"/>
          </p:nvPr>
        </p:nvSpPr>
        <p:spPr>
          <a:ln>
            <a:miter/>
          </a:ln>
        </p:spPr>
      </p:sp>
      <p:sp>
        <p:nvSpPr>
          <p:cNvPr id="120834" name="备注占位符 2"/>
          <p:cNvSpPr>
            <a:spLocks noGrp="1"/>
          </p:cNvSpPr>
          <p:nvPr>
            <p:ph type="body"/>
          </p:nvPr>
        </p:nvSpPr>
        <p:spPr/>
        <p:txBody>
          <a:bodyPr wrap="square" lIns="91440" tIns="45720" rIns="91440" bIns="45720" anchor="t" anchorCtr="0"/>
          <a:p>
            <a:pPr lvl="0" eaLnBrk="1" hangingPunct="1"/>
            <a:r>
              <a:rPr lang="zh-CN" altLang="en-US" dirty="0">
                <a:latin typeface="华文中宋" panose="02010600040101010101" pitchFamily="2" charset="-122"/>
                <a:ea typeface="华文中宋" panose="02010600040101010101" pitchFamily="2" charset="-122"/>
              </a:rPr>
              <a:t>要求企业必须是积极主动参与的，</a:t>
            </a:r>
            <a:r>
              <a:rPr lang="zh-CN" altLang="en-US" dirty="0">
                <a:solidFill>
                  <a:srgbClr val="FFFF00"/>
                </a:solidFill>
                <a:latin typeface="华文中宋" panose="02010600040101010101" pitchFamily="2" charset="-122"/>
                <a:ea typeface="华文中宋" panose="02010600040101010101" pitchFamily="2" charset="-122"/>
              </a:rPr>
              <a:t>不包括</a:t>
            </a:r>
            <a:r>
              <a:rPr lang="zh-CN" altLang="en-US" dirty="0">
                <a:latin typeface="华文中宋" panose="02010600040101010101" pitchFamily="2" charset="-122"/>
                <a:ea typeface="华文中宋" panose="02010600040101010101" pitchFamily="2" charset="-122"/>
              </a:rPr>
              <a:t>纯外包项目；双方不一定要取得商业利益。</a:t>
            </a:r>
            <a:endParaRPr lang="en-US" altLang="zh-CN" dirty="0">
              <a:latin typeface="华文中宋" panose="02010600040101010101" pitchFamily="2" charset="-122"/>
              <a:ea typeface="华文中宋" panose="02010600040101010101" pitchFamily="2" charset="-122"/>
            </a:endParaRPr>
          </a:p>
          <a:p>
            <a:pPr lvl="0" eaLnBrk="1" hangingPunct="1"/>
            <a:r>
              <a:rPr lang="zh-CN" altLang="en-US" dirty="0">
                <a:latin typeface="华文中宋" panose="02010600040101010101" pitchFamily="2" charset="-122"/>
                <a:ea typeface="华文中宋" panose="02010600040101010101" pitchFamily="2" charset="-122"/>
              </a:rPr>
              <a:t>与第</a:t>
            </a:r>
            <a:r>
              <a:rPr lang="en-US" altLang="zh-CN" dirty="0">
                <a:latin typeface="华文中宋" panose="02010600040101010101" pitchFamily="2" charset="-122"/>
                <a:ea typeface="华文中宋" panose="02010600040101010101" pitchFamily="2" charset="-122"/>
              </a:rPr>
              <a:t>2</a:t>
            </a:r>
            <a:r>
              <a:rPr lang="zh-CN" altLang="en-US" dirty="0">
                <a:latin typeface="华文中宋" panose="02010600040101010101" pitchFamily="2" charset="-122"/>
                <a:ea typeface="华文中宋" panose="02010600040101010101" pitchFamily="2" charset="-122"/>
              </a:rPr>
              <a:t>题相对应</a:t>
            </a:r>
            <a:endParaRPr lang="zh-CN" altLang="en-US" dirty="0">
              <a:latin typeface="华文中宋" panose="02010600040101010101" pitchFamily="2" charset="-122"/>
              <a:ea typeface="华文中宋" panose="02010600040101010101" pitchFamily="2" charset="-122"/>
            </a:endParaRPr>
          </a:p>
          <a:p>
            <a:pPr lvl="0"/>
            <a:r>
              <a:rPr lang="en-US" altLang="zh-CN" dirty="0">
                <a:latin typeface="宋体" panose="02010600030101010101" pitchFamily="2" charset="-122"/>
              </a:rPr>
              <a:t>1 </a:t>
            </a:r>
            <a:r>
              <a:rPr lang="en-US" altLang="zh-CN" b="1" dirty="0">
                <a:latin typeface="宋体" panose="02010600030101010101" pitchFamily="2" charset="-122"/>
              </a:rPr>
              <a:t>建立或参与创新联合体</a:t>
            </a:r>
            <a:endParaRPr lang="en-US" altLang="zh-CN" dirty="0">
              <a:latin typeface="宋体" panose="02010600030101010101" pitchFamily="2" charset="-122"/>
            </a:endParaRPr>
          </a:p>
          <a:p>
            <a:pPr lvl="0"/>
            <a:r>
              <a:rPr lang="en-US" altLang="zh-CN" dirty="0">
                <a:latin typeface="宋体" panose="02010600030101010101" pitchFamily="2" charset="-122"/>
              </a:rPr>
              <a:t>4 </a:t>
            </a:r>
            <a:r>
              <a:rPr lang="en-US" altLang="zh-CN" b="1" dirty="0">
                <a:latin typeface="宋体" panose="02010600030101010101" pitchFamily="2" charset="-122"/>
              </a:rPr>
              <a:t>开展联合人才培养</a:t>
            </a:r>
            <a:endParaRPr lang="en-US" altLang="zh-CN" dirty="0">
              <a:latin typeface="宋体" panose="02010600030101010101" pitchFamily="2" charset="-122"/>
            </a:endParaRPr>
          </a:p>
          <a:p>
            <a:pPr lvl="0"/>
            <a:r>
              <a:rPr lang="en-US" altLang="zh-CN" dirty="0">
                <a:latin typeface="宋体" panose="02010600030101010101" pitchFamily="2" charset="-122"/>
              </a:rPr>
              <a:t>6 </a:t>
            </a:r>
            <a:r>
              <a:rPr lang="en-US" altLang="zh-CN" b="1" dirty="0">
                <a:latin typeface="宋体" panose="02010600030101010101" pitchFamily="2" charset="-122"/>
              </a:rPr>
              <a:t>转化或实施知识产权产品或其他科研成果</a:t>
            </a:r>
            <a:endParaRPr lang="en-US" altLang="zh-CN" dirty="0">
              <a:latin typeface="宋体" panose="02010600030101010101" pitchFamily="2" charset="-122"/>
            </a:endParaRPr>
          </a:p>
          <a:p>
            <a:pPr lvl="0"/>
            <a:r>
              <a:rPr lang="en-US" altLang="zh-CN" dirty="0">
                <a:latin typeface="宋体" panose="02010600030101010101" pitchFamily="2" charset="-122"/>
              </a:rPr>
              <a:t>7 </a:t>
            </a:r>
            <a:r>
              <a:rPr lang="en-US" altLang="zh-CN" b="1" dirty="0">
                <a:latin typeface="宋体" panose="02010600030101010101" pitchFamily="2" charset="-122"/>
              </a:rPr>
              <a:t>使用科研场所或设备</a:t>
            </a:r>
            <a:endParaRPr lang="en-US" altLang="zh-CN" dirty="0">
              <a:latin typeface="宋体" panose="02010600030101010101" pitchFamily="2" charset="-122"/>
            </a:endParaRPr>
          </a:p>
          <a:p>
            <a:pPr lvl="0"/>
            <a:r>
              <a:rPr lang="en-US" altLang="zh-CN" dirty="0">
                <a:latin typeface="宋体" panose="02010600030101010101" pitchFamily="2" charset="-122"/>
              </a:rPr>
              <a:t>8 </a:t>
            </a:r>
            <a:r>
              <a:rPr lang="en-US" altLang="zh-CN" b="1" dirty="0">
                <a:latin typeface="宋体" panose="02010600030101010101" pitchFamily="2" charset="-122"/>
              </a:rPr>
              <a:t>使用检验检测等科研辅助服务</a:t>
            </a:r>
            <a:endParaRPr lang="zh-CN" altLang="en-US" dirty="0"/>
          </a:p>
        </p:txBody>
      </p:sp>
      <p:sp>
        <p:nvSpPr>
          <p:cNvPr id="120835" name="灯片编号占位符 3"/>
          <p:cNvSpPr txBox="1">
            <a:spLocks noGrp="1"/>
          </p:cNvSpPr>
          <p:nvPr>
            <p:ph type="sldNum" sz="quarter"/>
          </p:nvPr>
        </p:nvSpPr>
        <p:spPr>
          <a:xfrm>
            <a:off x="3851275" y="9428164"/>
            <a:ext cx="2944813" cy="49847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1" name="幻灯片图像占位符 1"/>
          <p:cNvSpPr>
            <a:spLocks noGrp="1" noRot="1" noChangeAspect="1" noTextEdit="1"/>
          </p:cNvSpPr>
          <p:nvPr>
            <p:ph type="sldImg"/>
          </p:nvPr>
        </p:nvSpPr>
        <p:spPr>
          <a:ln>
            <a:miter/>
          </a:ln>
        </p:spPr>
      </p:sp>
      <p:sp>
        <p:nvSpPr>
          <p:cNvPr id="122882" name="备注占位符 2"/>
          <p:cNvSpPr>
            <a:spLocks noGrp="1"/>
          </p:cNvSpPr>
          <p:nvPr>
            <p:ph type="body"/>
          </p:nvPr>
        </p:nvSpPr>
        <p:spPr/>
        <p:txBody>
          <a:bodyPr wrap="square" lIns="91440" tIns="45720" rIns="91440" bIns="45720" anchor="t" anchorCtr="0"/>
          <a:p>
            <a:pPr lvl="0" eaLnBrk="1" hangingPunct="1"/>
            <a:r>
              <a:rPr lang="zh-CN" altLang="en-US" dirty="0">
                <a:latin typeface="华文中宋" panose="02010600040101010101" pitchFamily="2" charset="-122"/>
                <a:ea typeface="华文中宋" panose="02010600040101010101" pitchFamily="2" charset="-122"/>
              </a:rPr>
              <a:t>要求企业必须是积极主动参与的，</a:t>
            </a:r>
            <a:r>
              <a:rPr lang="zh-CN" altLang="en-US" dirty="0">
                <a:solidFill>
                  <a:srgbClr val="FFFF00"/>
                </a:solidFill>
                <a:latin typeface="华文中宋" panose="02010600040101010101" pitchFamily="2" charset="-122"/>
                <a:ea typeface="华文中宋" panose="02010600040101010101" pitchFamily="2" charset="-122"/>
              </a:rPr>
              <a:t>不包括</a:t>
            </a:r>
            <a:r>
              <a:rPr lang="zh-CN" altLang="en-US" dirty="0">
                <a:latin typeface="华文中宋" panose="02010600040101010101" pitchFamily="2" charset="-122"/>
                <a:ea typeface="华文中宋" panose="02010600040101010101" pitchFamily="2" charset="-122"/>
              </a:rPr>
              <a:t>纯外包项目；双方不一定要取得商业利益。</a:t>
            </a:r>
            <a:endParaRPr lang="en-US" altLang="zh-CN" dirty="0">
              <a:latin typeface="华文中宋" panose="02010600040101010101" pitchFamily="2" charset="-122"/>
              <a:ea typeface="华文中宋" panose="02010600040101010101" pitchFamily="2" charset="-122"/>
            </a:endParaRPr>
          </a:p>
          <a:p>
            <a:pPr lvl="0" eaLnBrk="1" hangingPunct="1"/>
            <a:r>
              <a:rPr lang="zh-CN" altLang="en-US" dirty="0">
                <a:latin typeface="华文中宋" panose="02010600040101010101" pitchFamily="2" charset="-122"/>
                <a:ea typeface="华文中宋" panose="02010600040101010101" pitchFamily="2" charset="-122"/>
              </a:rPr>
              <a:t>与第</a:t>
            </a:r>
            <a:r>
              <a:rPr lang="en-US" altLang="zh-CN" dirty="0">
                <a:latin typeface="华文中宋" panose="02010600040101010101" pitchFamily="2" charset="-122"/>
                <a:ea typeface="华文中宋" panose="02010600040101010101" pitchFamily="2" charset="-122"/>
              </a:rPr>
              <a:t>2</a:t>
            </a:r>
            <a:r>
              <a:rPr lang="zh-CN" altLang="en-US" dirty="0">
                <a:latin typeface="华文中宋" panose="02010600040101010101" pitchFamily="2" charset="-122"/>
                <a:ea typeface="华文中宋" panose="02010600040101010101" pitchFamily="2" charset="-122"/>
              </a:rPr>
              <a:t>题相对应</a:t>
            </a:r>
            <a:endParaRPr lang="zh-CN" altLang="en-US" dirty="0">
              <a:latin typeface="华文中宋" panose="02010600040101010101" pitchFamily="2" charset="-122"/>
              <a:ea typeface="华文中宋" panose="02010600040101010101" pitchFamily="2" charset="-122"/>
            </a:endParaRPr>
          </a:p>
          <a:p>
            <a:pPr lvl="0"/>
            <a:r>
              <a:rPr lang="en-US" altLang="zh-CN" dirty="0">
                <a:latin typeface="宋体" panose="02010600030101010101" pitchFamily="2" charset="-122"/>
              </a:rPr>
              <a:t>1 </a:t>
            </a:r>
            <a:r>
              <a:rPr lang="en-US" altLang="zh-CN" b="1" dirty="0">
                <a:latin typeface="宋体" panose="02010600030101010101" pitchFamily="2" charset="-122"/>
              </a:rPr>
              <a:t>建立或参与创新联合体</a:t>
            </a:r>
            <a:endParaRPr lang="en-US" altLang="zh-CN" dirty="0">
              <a:latin typeface="宋体" panose="02010600030101010101" pitchFamily="2" charset="-122"/>
            </a:endParaRPr>
          </a:p>
          <a:p>
            <a:pPr lvl="0"/>
            <a:r>
              <a:rPr lang="en-US" altLang="zh-CN" dirty="0">
                <a:latin typeface="宋体" panose="02010600030101010101" pitchFamily="2" charset="-122"/>
              </a:rPr>
              <a:t>4 </a:t>
            </a:r>
            <a:r>
              <a:rPr lang="en-US" altLang="zh-CN" b="1" dirty="0">
                <a:latin typeface="宋体" panose="02010600030101010101" pitchFamily="2" charset="-122"/>
              </a:rPr>
              <a:t>开展联合人才培养</a:t>
            </a:r>
            <a:endParaRPr lang="en-US" altLang="zh-CN" dirty="0">
              <a:latin typeface="宋体" panose="02010600030101010101" pitchFamily="2" charset="-122"/>
            </a:endParaRPr>
          </a:p>
          <a:p>
            <a:pPr lvl="0"/>
            <a:r>
              <a:rPr lang="en-US" altLang="zh-CN" dirty="0">
                <a:latin typeface="宋体" panose="02010600030101010101" pitchFamily="2" charset="-122"/>
              </a:rPr>
              <a:t>6 </a:t>
            </a:r>
            <a:r>
              <a:rPr lang="en-US" altLang="zh-CN" b="1" dirty="0">
                <a:latin typeface="宋体" panose="02010600030101010101" pitchFamily="2" charset="-122"/>
              </a:rPr>
              <a:t>转化或实施知识产权产品或其他科研成果</a:t>
            </a:r>
            <a:endParaRPr lang="en-US" altLang="zh-CN" dirty="0">
              <a:latin typeface="宋体" panose="02010600030101010101" pitchFamily="2" charset="-122"/>
            </a:endParaRPr>
          </a:p>
          <a:p>
            <a:pPr lvl="0"/>
            <a:r>
              <a:rPr lang="en-US" altLang="zh-CN" dirty="0">
                <a:latin typeface="宋体" panose="02010600030101010101" pitchFamily="2" charset="-122"/>
              </a:rPr>
              <a:t>7 </a:t>
            </a:r>
            <a:r>
              <a:rPr lang="en-US" altLang="zh-CN" b="1" dirty="0">
                <a:latin typeface="宋体" panose="02010600030101010101" pitchFamily="2" charset="-122"/>
              </a:rPr>
              <a:t>使用科研场所或设备</a:t>
            </a:r>
            <a:endParaRPr lang="en-US" altLang="zh-CN" dirty="0">
              <a:latin typeface="宋体" panose="02010600030101010101" pitchFamily="2" charset="-122"/>
            </a:endParaRPr>
          </a:p>
          <a:p>
            <a:pPr lvl="0"/>
            <a:r>
              <a:rPr lang="en-US" altLang="zh-CN" dirty="0">
                <a:latin typeface="宋体" panose="02010600030101010101" pitchFamily="2" charset="-122"/>
              </a:rPr>
              <a:t>8 </a:t>
            </a:r>
            <a:r>
              <a:rPr lang="en-US" altLang="zh-CN" b="1" dirty="0">
                <a:latin typeface="宋体" panose="02010600030101010101" pitchFamily="2" charset="-122"/>
              </a:rPr>
              <a:t>使用检验检测等科研辅助服务</a:t>
            </a:r>
            <a:endParaRPr lang="zh-CN" altLang="en-US" dirty="0"/>
          </a:p>
        </p:txBody>
      </p:sp>
      <p:sp>
        <p:nvSpPr>
          <p:cNvPr id="122883" name="灯片编号占位符 3"/>
          <p:cNvSpPr txBox="1">
            <a:spLocks noGrp="1"/>
          </p:cNvSpPr>
          <p:nvPr>
            <p:ph type="sldNum" sz="quarter"/>
          </p:nvPr>
        </p:nvSpPr>
        <p:spPr>
          <a:xfrm>
            <a:off x="3851275" y="9428164"/>
            <a:ext cx="2944813" cy="49847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3" name="幻灯片图像占位符 1"/>
          <p:cNvSpPr>
            <a:spLocks noGrp="1" noRot="1" noChangeAspect="1" noTextEdit="1"/>
          </p:cNvSpPr>
          <p:nvPr>
            <p:ph type="sldImg"/>
          </p:nvPr>
        </p:nvSpPr>
        <p:spPr>
          <a:ln>
            <a:miter/>
          </a:ln>
        </p:spPr>
      </p:sp>
      <p:sp>
        <p:nvSpPr>
          <p:cNvPr id="120834" name="备注占位符 2"/>
          <p:cNvSpPr>
            <a:spLocks noGrp="1"/>
          </p:cNvSpPr>
          <p:nvPr>
            <p:ph type="body"/>
          </p:nvPr>
        </p:nvSpPr>
        <p:spPr/>
        <p:txBody>
          <a:bodyPr wrap="square" lIns="91440" tIns="45720" rIns="91440" bIns="45720" anchor="t" anchorCtr="0"/>
          <a:p>
            <a:pPr lvl="0" eaLnBrk="1" hangingPunct="1"/>
            <a:r>
              <a:rPr lang="zh-CN" altLang="en-US" dirty="0">
                <a:latin typeface="华文中宋" panose="02010600040101010101" pitchFamily="2" charset="-122"/>
                <a:ea typeface="华文中宋" panose="02010600040101010101" pitchFamily="2" charset="-122"/>
              </a:rPr>
              <a:t>要求企业必须是积极主动参与的，</a:t>
            </a:r>
            <a:r>
              <a:rPr lang="zh-CN" altLang="en-US" dirty="0">
                <a:solidFill>
                  <a:srgbClr val="FFFF00"/>
                </a:solidFill>
                <a:latin typeface="华文中宋" panose="02010600040101010101" pitchFamily="2" charset="-122"/>
                <a:ea typeface="华文中宋" panose="02010600040101010101" pitchFamily="2" charset="-122"/>
              </a:rPr>
              <a:t>不包括</a:t>
            </a:r>
            <a:r>
              <a:rPr lang="zh-CN" altLang="en-US" dirty="0">
                <a:latin typeface="华文中宋" panose="02010600040101010101" pitchFamily="2" charset="-122"/>
                <a:ea typeface="华文中宋" panose="02010600040101010101" pitchFamily="2" charset="-122"/>
              </a:rPr>
              <a:t>纯外包项目；双方不一定要取得商业利益。</a:t>
            </a:r>
            <a:endParaRPr lang="en-US" altLang="zh-CN" dirty="0">
              <a:latin typeface="华文中宋" panose="02010600040101010101" pitchFamily="2" charset="-122"/>
              <a:ea typeface="华文中宋" panose="02010600040101010101" pitchFamily="2" charset="-122"/>
            </a:endParaRPr>
          </a:p>
          <a:p>
            <a:pPr lvl="0" eaLnBrk="1" hangingPunct="1"/>
            <a:r>
              <a:rPr lang="zh-CN" altLang="en-US" dirty="0">
                <a:latin typeface="华文中宋" panose="02010600040101010101" pitchFamily="2" charset="-122"/>
                <a:ea typeface="华文中宋" panose="02010600040101010101" pitchFamily="2" charset="-122"/>
              </a:rPr>
              <a:t>与第</a:t>
            </a:r>
            <a:r>
              <a:rPr lang="en-US" altLang="zh-CN" dirty="0">
                <a:latin typeface="华文中宋" panose="02010600040101010101" pitchFamily="2" charset="-122"/>
                <a:ea typeface="华文中宋" panose="02010600040101010101" pitchFamily="2" charset="-122"/>
              </a:rPr>
              <a:t>2</a:t>
            </a:r>
            <a:r>
              <a:rPr lang="zh-CN" altLang="en-US" dirty="0">
                <a:latin typeface="华文中宋" panose="02010600040101010101" pitchFamily="2" charset="-122"/>
                <a:ea typeface="华文中宋" panose="02010600040101010101" pitchFamily="2" charset="-122"/>
              </a:rPr>
              <a:t>题相对应</a:t>
            </a:r>
            <a:endParaRPr lang="zh-CN" altLang="en-US" dirty="0">
              <a:latin typeface="华文中宋" panose="02010600040101010101" pitchFamily="2" charset="-122"/>
              <a:ea typeface="华文中宋" panose="02010600040101010101" pitchFamily="2" charset="-122"/>
            </a:endParaRPr>
          </a:p>
          <a:p>
            <a:pPr lvl="0"/>
            <a:r>
              <a:rPr lang="en-US" altLang="zh-CN" dirty="0">
                <a:latin typeface="宋体" panose="02010600030101010101" pitchFamily="2" charset="-122"/>
              </a:rPr>
              <a:t>1 </a:t>
            </a:r>
            <a:r>
              <a:rPr lang="en-US" altLang="zh-CN" b="1" dirty="0">
                <a:latin typeface="宋体" panose="02010600030101010101" pitchFamily="2" charset="-122"/>
              </a:rPr>
              <a:t>建立或参与创新联合体</a:t>
            </a:r>
            <a:endParaRPr lang="en-US" altLang="zh-CN" dirty="0">
              <a:latin typeface="宋体" panose="02010600030101010101" pitchFamily="2" charset="-122"/>
            </a:endParaRPr>
          </a:p>
          <a:p>
            <a:pPr lvl="0"/>
            <a:r>
              <a:rPr lang="en-US" altLang="zh-CN" dirty="0">
                <a:latin typeface="宋体" panose="02010600030101010101" pitchFamily="2" charset="-122"/>
              </a:rPr>
              <a:t>4 </a:t>
            </a:r>
            <a:r>
              <a:rPr lang="en-US" altLang="zh-CN" b="1" dirty="0">
                <a:latin typeface="宋体" panose="02010600030101010101" pitchFamily="2" charset="-122"/>
              </a:rPr>
              <a:t>开展联合人才培养</a:t>
            </a:r>
            <a:endParaRPr lang="en-US" altLang="zh-CN" dirty="0">
              <a:latin typeface="宋体" panose="02010600030101010101" pitchFamily="2" charset="-122"/>
            </a:endParaRPr>
          </a:p>
          <a:p>
            <a:pPr lvl="0"/>
            <a:r>
              <a:rPr lang="en-US" altLang="zh-CN" dirty="0">
                <a:latin typeface="宋体" panose="02010600030101010101" pitchFamily="2" charset="-122"/>
              </a:rPr>
              <a:t>6 </a:t>
            </a:r>
            <a:r>
              <a:rPr lang="en-US" altLang="zh-CN" b="1" dirty="0">
                <a:latin typeface="宋体" panose="02010600030101010101" pitchFamily="2" charset="-122"/>
              </a:rPr>
              <a:t>转化或实施知识产权产品或其他科研成果</a:t>
            </a:r>
            <a:endParaRPr lang="en-US" altLang="zh-CN" dirty="0">
              <a:latin typeface="宋体" panose="02010600030101010101" pitchFamily="2" charset="-122"/>
            </a:endParaRPr>
          </a:p>
          <a:p>
            <a:pPr lvl="0"/>
            <a:r>
              <a:rPr lang="en-US" altLang="zh-CN" dirty="0">
                <a:latin typeface="宋体" panose="02010600030101010101" pitchFamily="2" charset="-122"/>
              </a:rPr>
              <a:t>7 </a:t>
            </a:r>
            <a:r>
              <a:rPr lang="en-US" altLang="zh-CN" b="1" dirty="0">
                <a:latin typeface="宋体" panose="02010600030101010101" pitchFamily="2" charset="-122"/>
              </a:rPr>
              <a:t>使用科研场所或设备</a:t>
            </a:r>
            <a:endParaRPr lang="en-US" altLang="zh-CN" dirty="0">
              <a:latin typeface="宋体" panose="02010600030101010101" pitchFamily="2" charset="-122"/>
            </a:endParaRPr>
          </a:p>
          <a:p>
            <a:pPr lvl="0"/>
            <a:r>
              <a:rPr lang="en-US" altLang="zh-CN" dirty="0">
                <a:latin typeface="宋体" panose="02010600030101010101" pitchFamily="2" charset="-122"/>
              </a:rPr>
              <a:t>8 </a:t>
            </a:r>
            <a:r>
              <a:rPr lang="en-US" altLang="zh-CN" b="1" dirty="0">
                <a:latin typeface="宋体" panose="02010600030101010101" pitchFamily="2" charset="-122"/>
              </a:rPr>
              <a:t>使用检验检测等科研辅助服务</a:t>
            </a:r>
            <a:endParaRPr lang="zh-CN" altLang="en-US" dirty="0"/>
          </a:p>
        </p:txBody>
      </p:sp>
      <p:sp>
        <p:nvSpPr>
          <p:cNvPr id="120835" name="灯片编号占位符 3"/>
          <p:cNvSpPr txBox="1">
            <a:spLocks noGrp="1"/>
          </p:cNvSpPr>
          <p:nvPr>
            <p:ph type="sldNum" sz="quarter"/>
          </p:nvPr>
        </p:nvSpPr>
        <p:spPr>
          <a:xfrm>
            <a:off x="3851275" y="9428164"/>
            <a:ext cx="2944813" cy="49847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3" name="幻灯片图像占位符 1"/>
          <p:cNvSpPr>
            <a:spLocks noGrp="1" noRot="1" noChangeAspect="1" noTextEdit="1"/>
          </p:cNvSpPr>
          <p:nvPr>
            <p:ph type="sldImg"/>
          </p:nvPr>
        </p:nvSpPr>
        <p:spPr>
          <a:ln>
            <a:miter/>
          </a:ln>
        </p:spPr>
      </p:sp>
      <p:sp>
        <p:nvSpPr>
          <p:cNvPr id="120834" name="备注占位符 2"/>
          <p:cNvSpPr>
            <a:spLocks noGrp="1"/>
          </p:cNvSpPr>
          <p:nvPr>
            <p:ph type="body"/>
          </p:nvPr>
        </p:nvSpPr>
        <p:spPr/>
        <p:txBody>
          <a:bodyPr wrap="square" lIns="91440" tIns="45720" rIns="91440" bIns="45720" anchor="t" anchorCtr="0"/>
          <a:p>
            <a:pPr lvl="0" eaLnBrk="1" hangingPunct="1"/>
            <a:r>
              <a:rPr lang="zh-CN" altLang="en-US" dirty="0">
                <a:latin typeface="华文中宋" panose="02010600040101010101" pitchFamily="2" charset="-122"/>
                <a:ea typeface="华文中宋" panose="02010600040101010101" pitchFamily="2" charset="-122"/>
              </a:rPr>
              <a:t>要求企业必须是积极主动参与的，</a:t>
            </a:r>
            <a:r>
              <a:rPr lang="zh-CN" altLang="en-US" dirty="0">
                <a:solidFill>
                  <a:srgbClr val="FFFF00"/>
                </a:solidFill>
                <a:latin typeface="华文中宋" panose="02010600040101010101" pitchFamily="2" charset="-122"/>
                <a:ea typeface="华文中宋" panose="02010600040101010101" pitchFamily="2" charset="-122"/>
              </a:rPr>
              <a:t>不包括</a:t>
            </a:r>
            <a:r>
              <a:rPr lang="zh-CN" altLang="en-US" dirty="0">
                <a:latin typeface="华文中宋" panose="02010600040101010101" pitchFamily="2" charset="-122"/>
                <a:ea typeface="华文中宋" panose="02010600040101010101" pitchFamily="2" charset="-122"/>
              </a:rPr>
              <a:t>纯外包项目；双方不一定要取得商业利益。</a:t>
            </a:r>
            <a:endParaRPr lang="en-US" altLang="zh-CN" dirty="0">
              <a:latin typeface="华文中宋" panose="02010600040101010101" pitchFamily="2" charset="-122"/>
              <a:ea typeface="华文中宋" panose="02010600040101010101" pitchFamily="2" charset="-122"/>
            </a:endParaRPr>
          </a:p>
          <a:p>
            <a:pPr lvl="0" eaLnBrk="1" hangingPunct="1"/>
            <a:r>
              <a:rPr lang="zh-CN" altLang="en-US" dirty="0">
                <a:latin typeface="华文中宋" panose="02010600040101010101" pitchFamily="2" charset="-122"/>
                <a:ea typeface="华文中宋" panose="02010600040101010101" pitchFamily="2" charset="-122"/>
              </a:rPr>
              <a:t>与第</a:t>
            </a:r>
            <a:r>
              <a:rPr lang="en-US" altLang="zh-CN" dirty="0">
                <a:latin typeface="华文中宋" panose="02010600040101010101" pitchFamily="2" charset="-122"/>
                <a:ea typeface="华文中宋" panose="02010600040101010101" pitchFamily="2" charset="-122"/>
              </a:rPr>
              <a:t>2</a:t>
            </a:r>
            <a:r>
              <a:rPr lang="zh-CN" altLang="en-US" dirty="0">
                <a:latin typeface="华文中宋" panose="02010600040101010101" pitchFamily="2" charset="-122"/>
                <a:ea typeface="华文中宋" panose="02010600040101010101" pitchFamily="2" charset="-122"/>
              </a:rPr>
              <a:t>题相对应</a:t>
            </a:r>
            <a:endParaRPr lang="zh-CN" altLang="en-US" dirty="0">
              <a:latin typeface="华文中宋" panose="02010600040101010101" pitchFamily="2" charset="-122"/>
              <a:ea typeface="华文中宋" panose="02010600040101010101" pitchFamily="2" charset="-122"/>
            </a:endParaRPr>
          </a:p>
          <a:p>
            <a:pPr lvl="0"/>
            <a:r>
              <a:rPr lang="en-US" altLang="zh-CN" dirty="0">
                <a:latin typeface="宋体" panose="02010600030101010101" pitchFamily="2" charset="-122"/>
              </a:rPr>
              <a:t>1 </a:t>
            </a:r>
            <a:r>
              <a:rPr lang="en-US" altLang="zh-CN" b="1" dirty="0">
                <a:latin typeface="宋体" panose="02010600030101010101" pitchFamily="2" charset="-122"/>
              </a:rPr>
              <a:t>建立或参与创新联合体</a:t>
            </a:r>
            <a:endParaRPr lang="en-US" altLang="zh-CN" dirty="0">
              <a:latin typeface="宋体" panose="02010600030101010101" pitchFamily="2" charset="-122"/>
            </a:endParaRPr>
          </a:p>
          <a:p>
            <a:pPr lvl="0"/>
            <a:r>
              <a:rPr lang="en-US" altLang="zh-CN" dirty="0">
                <a:latin typeface="宋体" panose="02010600030101010101" pitchFamily="2" charset="-122"/>
              </a:rPr>
              <a:t>4 </a:t>
            </a:r>
            <a:r>
              <a:rPr lang="en-US" altLang="zh-CN" b="1" dirty="0">
                <a:latin typeface="宋体" panose="02010600030101010101" pitchFamily="2" charset="-122"/>
              </a:rPr>
              <a:t>开展联合人才培养</a:t>
            </a:r>
            <a:endParaRPr lang="en-US" altLang="zh-CN" dirty="0">
              <a:latin typeface="宋体" panose="02010600030101010101" pitchFamily="2" charset="-122"/>
            </a:endParaRPr>
          </a:p>
          <a:p>
            <a:pPr lvl="0"/>
            <a:r>
              <a:rPr lang="en-US" altLang="zh-CN" dirty="0">
                <a:latin typeface="宋体" panose="02010600030101010101" pitchFamily="2" charset="-122"/>
              </a:rPr>
              <a:t>6 </a:t>
            </a:r>
            <a:r>
              <a:rPr lang="en-US" altLang="zh-CN" b="1" dirty="0">
                <a:latin typeface="宋体" panose="02010600030101010101" pitchFamily="2" charset="-122"/>
              </a:rPr>
              <a:t>转化或实施知识产权产品或其他科研成果</a:t>
            </a:r>
            <a:endParaRPr lang="en-US" altLang="zh-CN" dirty="0">
              <a:latin typeface="宋体" panose="02010600030101010101" pitchFamily="2" charset="-122"/>
            </a:endParaRPr>
          </a:p>
          <a:p>
            <a:pPr lvl="0"/>
            <a:r>
              <a:rPr lang="en-US" altLang="zh-CN" dirty="0">
                <a:latin typeface="宋体" panose="02010600030101010101" pitchFamily="2" charset="-122"/>
              </a:rPr>
              <a:t>7 </a:t>
            </a:r>
            <a:r>
              <a:rPr lang="en-US" altLang="zh-CN" b="1" dirty="0">
                <a:latin typeface="宋体" panose="02010600030101010101" pitchFamily="2" charset="-122"/>
              </a:rPr>
              <a:t>使用科研场所或设备</a:t>
            </a:r>
            <a:endParaRPr lang="en-US" altLang="zh-CN" dirty="0">
              <a:latin typeface="宋体" panose="02010600030101010101" pitchFamily="2" charset="-122"/>
            </a:endParaRPr>
          </a:p>
          <a:p>
            <a:pPr lvl="0"/>
            <a:r>
              <a:rPr lang="en-US" altLang="zh-CN" dirty="0">
                <a:latin typeface="宋体" panose="02010600030101010101" pitchFamily="2" charset="-122"/>
              </a:rPr>
              <a:t>8 </a:t>
            </a:r>
            <a:r>
              <a:rPr lang="en-US" altLang="zh-CN" b="1" dirty="0">
                <a:latin typeface="宋体" panose="02010600030101010101" pitchFamily="2" charset="-122"/>
              </a:rPr>
              <a:t>使用检验检测等科研辅助服务</a:t>
            </a:r>
            <a:endParaRPr lang="zh-CN" altLang="en-US" dirty="0"/>
          </a:p>
        </p:txBody>
      </p:sp>
      <p:sp>
        <p:nvSpPr>
          <p:cNvPr id="120835" name="灯片编号占位符 3"/>
          <p:cNvSpPr txBox="1">
            <a:spLocks noGrp="1"/>
          </p:cNvSpPr>
          <p:nvPr>
            <p:ph type="sldNum" sz="quarter"/>
          </p:nvPr>
        </p:nvSpPr>
        <p:spPr>
          <a:xfrm>
            <a:off x="3851275" y="9428164"/>
            <a:ext cx="2944813" cy="49847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7" name="幻灯片图像占位符 1"/>
          <p:cNvSpPr>
            <a:spLocks noGrp="1" noRot="1" noChangeAspect="1" noTextEdit="1"/>
          </p:cNvSpPr>
          <p:nvPr>
            <p:ph type="sldImg"/>
          </p:nvPr>
        </p:nvSpPr>
        <p:spPr>
          <a:ln>
            <a:miter/>
          </a:ln>
        </p:spPr>
      </p:sp>
      <p:sp>
        <p:nvSpPr>
          <p:cNvPr id="126978" name="备注占位符 2"/>
          <p:cNvSpPr>
            <a:spLocks noGrp="1"/>
          </p:cNvSpPr>
          <p:nvPr>
            <p:ph type="body"/>
          </p:nvPr>
        </p:nvSpPr>
        <p:spPr/>
        <p:txBody>
          <a:bodyPr wrap="square" lIns="91440" tIns="45720" rIns="91440" bIns="45720" anchor="t" anchorCtr="0"/>
          <a:p>
            <a:pPr lvl="0"/>
            <a:endParaRPr lang="zh-CN" altLang="en-US" dirty="0"/>
          </a:p>
        </p:txBody>
      </p:sp>
      <p:sp>
        <p:nvSpPr>
          <p:cNvPr id="126979" name="灯片编号占位符 3"/>
          <p:cNvSpPr txBox="1">
            <a:spLocks noGrp="1"/>
          </p:cNvSpPr>
          <p:nvPr>
            <p:ph type="sldNum" sz="quarter"/>
          </p:nvPr>
        </p:nvSpPr>
        <p:spPr>
          <a:xfrm>
            <a:off x="3851275" y="9428164"/>
            <a:ext cx="2944813" cy="49847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华文中宋" panose="02010600040101010101" pitchFamily="2" charset="-122"/>
              </a:rPr>
            </a:fld>
            <a:endParaRPr lang="zh-CN" altLang="en-US" sz="1200" dirty="0">
              <a:latin typeface="华文中宋" panose="02010600040101010101" pitchFamily="2"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FEDACE53-3323-4E96-91DC-F212FDA6B4A5}" type="slidenum">
              <a:rPr lang="zh-CN" altLang="en-US"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幻灯片图像占位符 1"/>
          <p:cNvSpPr>
            <a:spLocks noGrp="1" noRot="1" noChangeAspect="1" noTextEdit="1"/>
          </p:cNvSpPr>
          <p:nvPr>
            <p:ph type="sldImg"/>
          </p:nvPr>
        </p:nvSpPr>
        <p:spPr>
          <a:ln>
            <a:miter/>
          </a:ln>
        </p:spPr>
      </p:sp>
      <p:sp>
        <p:nvSpPr>
          <p:cNvPr id="20482" name="备注占位符 2"/>
          <p:cNvSpPr>
            <a:spLocks noGrp="1"/>
          </p:cNvSpPr>
          <p:nvPr>
            <p:ph type="body"/>
          </p:nvPr>
        </p:nvSpPr>
        <p:spPr/>
        <p:txBody>
          <a:bodyPr wrap="square" lIns="91440" tIns="45720" rIns="91440" bIns="45720" anchor="t" anchorCtr="0"/>
          <a:p>
            <a:pPr lvl="0"/>
            <a:r>
              <a:rPr lang="zh-CN" altLang="en-US" dirty="0">
                <a:latin typeface="黑体" panose="02010609060101010101" pitchFamily="49" charset="-122"/>
                <a:ea typeface="黑体" panose="02010609060101010101" pitchFamily="49" charset="-122"/>
              </a:rPr>
              <a:t>特级、一级总承包；差别在二级总承包</a:t>
            </a:r>
            <a:endParaRPr lang="zh-CN" altLang="en-US" b="1" dirty="0"/>
          </a:p>
        </p:txBody>
      </p:sp>
      <p:sp>
        <p:nvSpPr>
          <p:cNvPr id="20483" name="灯片编号占位符 3"/>
          <p:cNvSpPr txBox="1">
            <a:spLocks noGrp="1"/>
          </p:cNvSpPr>
          <p:nvPr>
            <p:ph type="sldNum" sz="quarter"/>
          </p:nvPr>
        </p:nvSpPr>
        <p:spPr>
          <a:xfrm>
            <a:off x="3851275" y="9428164"/>
            <a:ext cx="2944813" cy="49847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dirty="0"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93EA36A-B7D6-4328-BBEB-2BE69134A65A}" type="slidenum">
              <a:rPr lang="zh-CN" altLang="en-US" smtClean="0">
                <a:latin typeface="Calibri" panose="020F0502020204030204" pitchFamily="34" charset="0"/>
              </a:rPr>
            </a:fld>
            <a:endParaRPr lang="en-US" altLang="zh-CN" smtClean="0">
              <a:latin typeface="Calibri" panose="020F050202020403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FEDACE53-3323-4E96-91DC-F212FDA6B4A5}" type="slidenum">
              <a:rPr lang="zh-CN" altLang="en-US"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幻灯片图像占位符 1"/>
          <p:cNvSpPr>
            <a:spLocks noGrp="1" noRot="1" noChangeAspect="1" noTextEdit="1"/>
          </p:cNvSpPr>
          <p:nvPr>
            <p:ph type="sldImg"/>
          </p:nvPr>
        </p:nvSpPr>
        <p:spPr>
          <a:ln>
            <a:miter/>
          </a:ln>
        </p:spPr>
      </p:sp>
      <p:sp>
        <p:nvSpPr>
          <p:cNvPr id="74754" name="备注占位符 2"/>
          <p:cNvSpPr>
            <a:spLocks noGrp="1"/>
          </p:cNvSpPr>
          <p:nvPr>
            <p:ph type="body"/>
          </p:nvPr>
        </p:nvSpPr>
        <p:spPr/>
        <p:txBody>
          <a:bodyPr wrap="square" lIns="91440" tIns="45720" rIns="91440" bIns="45720" anchor="t" anchorCtr="0"/>
          <a:p>
            <a:pPr lvl="0"/>
            <a:endParaRPr lang="zh-CN" altLang="en-US" dirty="0"/>
          </a:p>
        </p:txBody>
      </p:sp>
      <p:sp>
        <p:nvSpPr>
          <p:cNvPr id="74755" name="灯片编号占位符 3"/>
          <p:cNvSpPr txBox="1">
            <a:spLocks noGrp="1"/>
          </p:cNvSpPr>
          <p:nvPr>
            <p:ph type="sldNum" sz="quarter"/>
          </p:nvPr>
        </p:nvSpPr>
        <p:spPr>
          <a:xfrm>
            <a:off x="3851275" y="9428164"/>
            <a:ext cx="2944813" cy="49847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idx="4294967295"/>
          </p:nvPr>
        </p:nvSpPr>
        <p:spPr>
          <a:ln>
            <a:miter lim="800000"/>
          </a:ln>
        </p:spPr>
      </p:sp>
      <p:sp>
        <p:nvSpPr>
          <p:cNvPr id="27650" name="备注占位符 2"/>
          <p:cNvSpPr>
            <a:spLocks noGrp="1" noChangeArrowheads="1"/>
          </p:cNvSpPr>
          <p:nvPr>
            <p:ph type="body" idx="4294967295"/>
          </p:nvPr>
        </p:nvSpPr>
        <p:spPr/>
        <p:txBody>
          <a:bodyPr/>
          <a:lstStyle/>
          <a:p>
            <a:r>
              <a:rPr lang="zh-CN" altLang="en-US" smtClean="0">
                <a:solidFill>
                  <a:schemeClr val="bg1"/>
                </a:solidFill>
              </a:rPr>
              <a:t>被抽到的企业填两张表，没有被抽到填一张就行</a:t>
            </a:r>
            <a:endParaRPr lang="zh-CN" altLang="en-US" smtClean="0">
              <a:solidFill>
                <a:schemeClr val="bg1"/>
              </a:solidFill>
            </a:endParaRPr>
          </a:p>
        </p:txBody>
      </p:sp>
      <p:sp>
        <p:nvSpPr>
          <p:cNvPr id="27651" name="灯片编号占位符 3"/>
          <p:cNvSpPr>
            <a:spLocks noGrp="1" noChangeArrowheads="1"/>
          </p:cNvSpPr>
          <p:nvPr>
            <p:ph type="sldNum" sz="quarter" idx="5"/>
          </p:nvPr>
        </p:nvSpPr>
        <p:spPr bwMode="auto">
          <a:noFill/>
          <a:ln>
            <a:miter lim="800000"/>
          </a:ln>
        </p:spPr>
        <p:txBody>
          <a:bodyPr/>
          <a:lstStyle/>
          <a:p>
            <a:fld id="{8BD41A4B-EF98-44B6-9042-D3D7375DCF48}" type="slidenum">
              <a:rPr lang="zh-CN" altLang="en-US"/>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幻灯片图像占位符 1"/>
          <p:cNvSpPr>
            <a:spLocks noGrp="1" noRot="1" noChangeAspect="1" noTextEdit="1"/>
          </p:cNvSpPr>
          <p:nvPr>
            <p:ph type="sldImg"/>
          </p:nvPr>
        </p:nvSpPr>
        <p:spPr>
          <a:ln>
            <a:miter/>
          </a:ln>
        </p:spPr>
      </p:sp>
      <p:sp>
        <p:nvSpPr>
          <p:cNvPr id="29698" name="备注占位符 2"/>
          <p:cNvSpPr>
            <a:spLocks noGrp="1"/>
          </p:cNvSpPr>
          <p:nvPr>
            <p:ph type="body"/>
          </p:nvPr>
        </p:nvSpPr>
        <p:spPr/>
        <p:txBody>
          <a:bodyPr wrap="square" lIns="91440" tIns="45720" rIns="91440" bIns="45720" anchor="t" anchorCtr="0"/>
          <a:p>
            <a:pPr lvl="0" eaLnBrk="1" hangingPunct="1">
              <a:spcBef>
                <a:spcPct val="0"/>
              </a:spcBef>
            </a:pP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正在进行或终止的产品或工艺创新活动</a:t>
            </a:r>
            <a:endParaRPr lang="zh-CN" altLang="en-US" dirty="0">
              <a:latin typeface="黑体" panose="02010609060101010101" pitchFamily="49" charset="-122"/>
              <a:ea typeface="黑体" panose="02010609060101010101" pitchFamily="49" charset="-122"/>
            </a:endParaRPr>
          </a:p>
          <a:p>
            <a:pPr lvl="0" eaLnBrk="1" hangingPunct="1">
              <a:spcBef>
                <a:spcPct val="0"/>
              </a:spcBef>
            </a:pP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技术创新活动类型</a:t>
            </a:r>
            <a:endParaRPr lang="zh-CN" altLang="en-US" dirty="0">
              <a:latin typeface="黑体" panose="02010609060101010101" pitchFamily="49" charset="-122"/>
              <a:ea typeface="黑体" panose="02010609060101010101" pitchFamily="49" charset="-122"/>
            </a:endParaRPr>
          </a:p>
          <a:p>
            <a:pPr lvl="0" eaLnBrk="1" hangingPunct="1">
              <a:spcBef>
                <a:spcPct val="0"/>
              </a:spcBef>
            </a:pP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创新信息来源</a:t>
            </a:r>
            <a:endParaRPr lang="zh-CN" altLang="en-US" dirty="0">
              <a:latin typeface="黑体" panose="02010609060101010101" pitchFamily="49" charset="-122"/>
              <a:ea typeface="黑体" panose="02010609060101010101" pitchFamily="49" charset="-122"/>
            </a:endParaRPr>
          </a:p>
          <a:p>
            <a:pPr lvl="0" eaLnBrk="1" hangingPunct="1">
              <a:spcBef>
                <a:spcPct val="0"/>
              </a:spcBef>
            </a:pP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创新合作形式</a:t>
            </a:r>
            <a:endParaRPr lang="zh-CN" altLang="en-US" dirty="0">
              <a:latin typeface="黑体" panose="02010609060101010101" pitchFamily="49" charset="-122"/>
              <a:ea typeface="黑体" panose="02010609060101010101" pitchFamily="49" charset="-122"/>
            </a:endParaRPr>
          </a:p>
          <a:p>
            <a:pPr lvl="0" eaLnBrk="1" hangingPunct="1">
              <a:spcBef>
                <a:spcPct val="0"/>
              </a:spcBef>
            </a:pP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知识产权保护</a:t>
            </a:r>
            <a:endParaRPr lang="zh-CN" altLang="en-US" dirty="0">
              <a:latin typeface="黑体" panose="02010609060101010101" pitchFamily="49" charset="-122"/>
              <a:ea typeface="黑体" panose="02010609060101010101" pitchFamily="49" charset="-122"/>
            </a:endParaRPr>
          </a:p>
          <a:p>
            <a:pPr lvl="0" eaLnBrk="1" hangingPunct="1">
              <a:spcBef>
                <a:spcPct val="0"/>
              </a:spcBef>
            </a:pP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创新阻碍因素</a:t>
            </a:r>
            <a:endParaRPr lang="zh-CN" altLang="en-US" dirty="0">
              <a:latin typeface="黑体" panose="02010609060101010101" pitchFamily="49" charset="-122"/>
              <a:ea typeface="黑体" panose="02010609060101010101" pitchFamily="49" charset="-122"/>
            </a:endParaRPr>
          </a:p>
          <a:p>
            <a:pPr lvl="0" eaLnBrk="1" hangingPunct="1">
              <a:spcBef>
                <a:spcPct val="0"/>
              </a:spcBef>
            </a:pP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创新发展规划</a:t>
            </a:r>
            <a:endParaRPr lang="zh-CN" altLang="zh-CN" dirty="0">
              <a:solidFill>
                <a:schemeClr val="bg1"/>
              </a:solidFill>
            </a:endParaRPr>
          </a:p>
        </p:txBody>
      </p:sp>
      <p:sp>
        <p:nvSpPr>
          <p:cNvPr id="29699" name="灯片编号占位符 3"/>
          <p:cNvSpPr txBox="1">
            <a:spLocks noGrp="1"/>
          </p:cNvSpPr>
          <p:nvPr>
            <p:ph type="sldNum" sz="quarter"/>
          </p:nvPr>
        </p:nvSpPr>
        <p:spPr>
          <a:xfrm>
            <a:off x="3851275" y="9428164"/>
            <a:ext cx="2944813" cy="49847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noChangeArrowheads="1" noTextEdit="1"/>
          </p:cNvSpPr>
          <p:nvPr>
            <p:ph type="sldImg" idx="4294967295"/>
          </p:nvPr>
        </p:nvSpPr>
        <p:spPr>
          <a:ln>
            <a:miter lim="800000"/>
          </a:ln>
        </p:spPr>
      </p:sp>
      <p:sp>
        <p:nvSpPr>
          <p:cNvPr id="61442" name="备注占位符 2"/>
          <p:cNvSpPr>
            <a:spLocks noGrp="1" noChangeArrowheads="1"/>
          </p:cNvSpPr>
          <p:nvPr>
            <p:ph type="body" idx="4294967295"/>
          </p:nvPr>
        </p:nvSpPr>
        <p:spPr/>
        <p:txBody>
          <a:bodyPr/>
          <a:lstStyle/>
          <a:p>
            <a:r>
              <a:rPr lang="zh-CN" altLang="en-US" smtClean="0"/>
              <a:t>调查中的创新的界定，是一个广义的范畴，反映了知识、技术、组织、市场等广泛的活动和过程。</a:t>
            </a:r>
            <a:endParaRPr lang="zh-CN" altLang="en-US" smtClean="0"/>
          </a:p>
          <a:p>
            <a:r>
              <a:rPr lang="en-US" altLang="zh-CN" smtClean="0"/>
              <a:t>1.</a:t>
            </a:r>
            <a:r>
              <a:rPr lang="zh-CN" altLang="en-US" smtClean="0"/>
              <a:t>随着科技发展，</a:t>
            </a:r>
            <a:r>
              <a:rPr lang="zh-CN" altLang="zh-CN" smtClean="0"/>
              <a:t>创新的内容和效果一直在发生变化，</a:t>
            </a:r>
            <a:r>
              <a:rPr lang="zh-CN" altLang="en-US" smtClean="0"/>
              <a:t>特别是</a:t>
            </a:r>
            <a:r>
              <a:rPr lang="zh-CN" altLang="zh-CN" smtClean="0"/>
              <a:t>对企业创新的认识、理解和测度也不断深化和丰富</a:t>
            </a:r>
            <a:r>
              <a:rPr lang="zh-CN" altLang="en-US" b="1" smtClean="0"/>
              <a:t>。</a:t>
            </a:r>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noChangeArrowheads="1" noTextEdit="1"/>
          </p:cNvSpPr>
          <p:nvPr>
            <p:ph type="sldImg" idx="4294967295"/>
          </p:nvPr>
        </p:nvSpPr>
        <p:spPr>
          <a:ln>
            <a:miter lim="800000"/>
          </a:ln>
        </p:spPr>
      </p:sp>
      <p:sp>
        <p:nvSpPr>
          <p:cNvPr id="63490" name="文本占位符 2"/>
          <p:cNvSpPr>
            <a:spLocks noGrp="1" noChangeArrowheads="1"/>
          </p:cNvSpPr>
          <p:nvPr>
            <p:ph type="body" idx="4294967295"/>
          </p:nvPr>
        </p:nvSpPr>
        <p:spPr/>
        <p:txBody>
          <a:bodyPr/>
          <a:lstStyle/>
          <a:p>
            <a:r>
              <a:rPr lang="zh-CN" altLang="en-US" smtClean="0">
                <a:latin typeface="华文中宋" panose="02010600040101010101" pitchFamily="2" charset="-122"/>
                <a:ea typeface="华文中宋" panose="02010600040101010101" pitchFamily="2" charset="-122"/>
              </a:rPr>
              <a:t>创新活动比研发活动涉及面要宽泛</a:t>
            </a:r>
            <a:endParaRPr lang="zh-CN" altLang="en-US" smtClean="0"/>
          </a:p>
          <a:p>
            <a:r>
              <a:rPr lang="zh-CN" altLang="en-US" smtClean="0"/>
              <a:t>创新活动不仅涉及研发，调查主要是全面反映创新链条从研发到技术应用、成果转化再到创新实现，强调的是新产品、新的服务推向市场，新的生产方式的应用，要求实现了经济社会效益。</a:t>
            </a:r>
            <a:endParaRPr lang="zh-CN" altLang="en-US" smtClean="0"/>
          </a:p>
          <a:p>
            <a:endParaRPr lang="zh-CN" altLang="en-US" smtClean="0"/>
          </a:p>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fld id="{4EDDCA27-8AB0-4E0E-935E-EF281DF48CC2}" type="datetime1">
              <a:rPr lang="zh-CN" altLang="en-US" smtClean="0"/>
            </a:fld>
            <a:endParaRPr lang="zh-CN" altLang="en-US"/>
          </a:p>
        </p:txBody>
      </p:sp>
      <p:sp>
        <p:nvSpPr>
          <p:cNvPr id="5" name="Rectangle 6"/>
          <p:cNvSpPr>
            <a:spLocks noGrp="1" noChangeArrowheads="1"/>
          </p:cNvSpPr>
          <p:nvPr>
            <p:ph type="ftr" sz="quarter" idx="11"/>
          </p:nvPr>
        </p:nvSpPr>
        <p:spPr/>
        <p:txBody>
          <a:bodyPr/>
          <a:lstStyle>
            <a:lvl1pPr>
              <a:defRPr/>
            </a:lvl1pPr>
          </a:lstStyle>
          <a:p>
            <a:pPr>
              <a:defRPr/>
            </a:pPr>
            <a:endParaRPr lang="zh-CN" altLang="en-US"/>
          </a:p>
        </p:txBody>
      </p:sp>
      <p:sp>
        <p:nvSpPr>
          <p:cNvPr id="6" name="Rectangle 7"/>
          <p:cNvSpPr>
            <a:spLocks noGrp="1" noChangeArrowheads="1"/>
          </p:cNvSpPr>
          <p:nvPr>
            <p:ph type="sldNum" sz="quarter" idx="12"/>
          </p:nvPr>
        </p:nvSpPr>
        <p:spPr/>
        <p:txBody>
          <a:bodyPr/>
          <a:lstStyle>
            <a:lvl1pPr>
              <a:defRPr/>
            </a:lvl1pPr>
          </a:lstStyle>
          <a:p>
            <a:pPr>
              <a:defRPr/>
            </a:pPr>
            <a:fld id="{26E00FA5-505C-4021-860E-34ABC1F570A4}" type="slidenum">
              <a:rPr lang="zh-CN" altLang="en-US"/>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fld id="{119A0821-492E-4ECF-93EB-80AB9152374B}" type="datetime1">
              <a:rPr lang="zh-CN" altLang="en-US" smtClean="0"/>
            </a:fld>
            <a:endParaRPr lang="zh-CN" altLang="en-US"/>
          </a:p>
        </p:txBody>
      </p:sp>
      <p:sp>
        <p:nvSpPr>
          <p:cNvPr id="5" name="Rectangle 6"/>
          <p:cNvSpPr>
            <a:spLocks noGrp="1" noChangeArrowheads="1"/>
          </p:cNvSpPr>
          <p:nvPr>
            <p:ph type="ftr" sz="quarter" idx="11"/>
          </p:nvPr>
        </p:nvSpPr>
        <p:spPr/>
        <p:txBody>
          <a:bodyPr/>
          <a:lstStyle>
            <a:lvl1pPr>
              <a:defRPr/>
            </a:lvl1pPr>
          </a:lstStyle>
          <a:p>
            <a:pPr>
              <a:defRPr/>
            </a:pPr>
            <a:endParaRPr lang="zh-CN" altLang="en-US"/>
          </a:p>
        </p:txBody>
      </p:sp>
      <p:sp>
        <p:nvSpPr>
          <p:cNvPr id="6" name="Rectangle 7"/>
          <p:cNvSpPr>
            <a:spLocks noGrp="1" noChangeArrowheads="1"/>
          </p:cNvSpPr>
          <p:nvPr>
            <p:ph type="sldNum" sz="quarter" idx="12"/>
          </p:nvPr>
        </p:nvSpPr>
        <p:spPr/>
        <p:txBody>
          <a:bodyPr/>
          <a:lstStyle>
            <a:lvl1pPr>
              <a:defRPr/>
            </a:lvl1pPr>
          </a:lstStyle>
          <a:p>
            <a:pPr>
              <a:defRPr/>
            </a:pPr>
            <a:fld id="{F78BA600-D1D6-4985-AD34-54D1B0FDE0CB}" type="slidenum">
              <a:rPr lang="zh-CN" altLang="en-US"/>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13800" y="609600"/>
            <a:ext cx="2463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422400" y="609600"/>
            <a:ext cx="71882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fld id="{60CEA74D-80D9-4ADD-87CA-FAC76046CD0C}" type="datetime1">
              <a:rPr lang="zh-CN" altLang="en-US" smtClean="0"/>
            </a:fld>
            <a:endParaRPr lang="zh-CN" altLang="en-US"/>
          </a:p>
        </p:txBody>
      </p:sp>
      <p:sp>
        <p:nvSpPr>
          <p:cNvPr id="5" name="Rectangle 6"/>
          <p:cNvSpPr>
            <a:spLocks noGrp="1" noChangeArrowheads="1"/>
          </p:cNvSpPr>
          <p:nvPr>
            <p:ph type="ftr" sz="quarter" idx="11"/>
          </p:nvPr>
        </p:nvSpPr>
        <p:spPr/>
        <p:txBody>
          <a:bodyPr/>
          <a:lstStyle>
            <a:lvl1pPr>
              <a:defRPr/>
            </a:lvl1pPr>
          </a:lstStyle>
          <a:p>
            <a:pPr>
              <a:defRPr/>
            </a:pPr>
            <a:endParaRPr lang="zh-CN" altLang="en-US"/>
          </a:p>
        </p:txBody>
      </p:sp>
      <p:sp>
        <p:nvSpPr>
          <p:cNvPr id="6" name="Rectangle 7"/>
          <p:cNvSpPr>
            <a:spLocks noGrp="1" noChangeArrowheads="1"/>
          </p:cNvSpPr>
          <p:nvPr>
            <p:ph type="sldNum" sz="quarter" idx="12"/>
          </p:nvPr>
        </p:nvSpPr>
        <p:spPr/>
        <p:txBody>
          <a:bodyPr/>
          <a:lstStyle>
            <a:lvl1pPr>
              <a:defRPr/>
            </a:lvl1pPr>
          </a:lstStyle>
          <a:p>
            <a:pPr>
              <a:defRPr/>
            </a:pPr>
            <a:fld id="{24A0A140-693C-4BF6-9B1C-A1592ADD8048}" type="slidenum">
              <a:rPr lang="zh-CN" altLang="en-US"/>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fld id="{FB9F8146-8E6D-439E-A32A-E7550AB9B43A}" type="datetime1">
              <a:rPr lang="zh-CN" altLang="en-US" smtClean="0"/>
            </a:fld>
            <a:endParaRPr lang="zh-CN" altLang="en-US"/>
          </a:p>
        </p:txBody>
      </p:sp>
      <p:sp>
        <p:nvSpPr>
          <p:cNvPr id="5" name="Rectangle 6"/>
          <p:cNvSpPr>
            <a:spLocks noGrp="1" noChangeArrowheads="1"/>
          </p:cNvSpPr>
          <p:nvPr>
            <p:ph type="ftr" sz="quarter" idx="11"/>
          </p:nvPr>
        </p:nvSpPr>
        <p:spPr/>
        <p:txBody>
          <a:bodyPr/>
          <a:lstStyle>
            <a:lvl1pPr>
              <a:defRPr/>
            </a:lvl1pPr>
          </a:lstStyle>
          <a:p>
            <a:pPr>
              <a:defRPr/>
            </a:pPr>
            <a:endParaRPr lang="zh-CN" altLang="en-US"/>
          </a:p>
        </p:txBody>
      </p:sp>
      <p:sp>
        <p:nvSpPr>
          <p:cNvPr id="6" name="Rectangle 7"/>
          <p:cNvSpPr>
            <a:spLocks noGrp="1" noChangeArrowheads="1"/>
          </p:cNvSpPr>
          <p:nvPr>
            <p:ph type="sldNum" sz="quarter" idx="12"/>
          </p:nvPr>
        </p:nvSpPr>
        <p:spPr/>
        <p:txBody>
          <a:bodyPr/>
          <a:lstStyle>
            <a:lvl1pPr>
              <a:defRPr/>
            </a:lvl1pPr>
          </a:lstStyle>
          <a:p>
            <a:pPr>
              <a:defRPr/>
            </a:pPr>
            <a:fld id="{8DDCB8D4-1E9A-4385-8D9A-1537D2F8808A}" type="slidenum">
              <a:rPr lang="zh-CN" altLang="en-US"/>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5"/>
          <p:cNvSpPr>
            <a:spLocks noGrp="1" noChangeArrowheads="1"/>
          </p:cNvSpPr>
          <p:nvPr>
            <p:ph type="dt" sz="half" idx="10"/>
          </p:nvPr>
        </p:nvSpPr>
        <p:spPr/>
        <p:txBody>
          <a:bodyPr/>
          <a:lstStyle>
            <a:lvl1pPr>
              <a:defRPr/>
            </a:lvl1pPr>
          </a:lstStyle>
          <a:p>
            <a:pPr>
              <a:defRPr/>
            </a:pPr>
            <a:fld id="{4CA43476-FB0E-473D-9320-5EF5D10E1336}" type="datetime1">
              <a:rPr lang="zh-CN" altLang="en-US" smtClean="0"/>
            </a:fld>
            <a:endParaRPr lang="zh-CN" altLang="en-US"/>
          </a:p>
        </p:txBody>
      </p:sp>
      <p:sp>
        <p:nvSpPr>
          <p:cNvPr id="5" name="Rectangle 6"/>
          <p:cNvSpPr>
            <a:spLocks noGrp="1" noChangeArrowheads="1"/>
          </p:cNvSpPr>
          <p:nvPr>
            <p:ph type="ftr" sz="quarter" idx="11"/>
          </p:nvPr>
        </p:nvSpPr>
        <p:spPr/>
        <p:txBody>
          <a:bodyPr/>
          <a:lstStyle>
            <a:lvl1pPr>
              <a:defRPr/>
            </a:lvl1pPr>
          </a:lstStyle>
          <a:p>
            <a:pPr>
              <a:defRPr/>
            </a:pPr>
            <a:endParaRPr lang="zh-CN" altLang="en-US"/>
          </a:p>
        </p:txBody>
      </p:sp>
      <p:sp>
        <p:nvSpPr>
          <p:cNvPr id="6" name="Rectangle 7"/>
          <p:cNvSpPr>
            <a:spLocks noGrp="1" noChangeArrowheads="1"/>
          </p:cNvSpPr>
          <p:nvPr>
            <p:ph type="sldNum" sz="quarter" idx="12"/>
          </p:nvPr>
        </p:nvSpPr>
        <p:spPr/>
        <p:txBody>
          <a:bodyPr/>
          <a:lstStyle>
            <a:lvl1pPr>
              <a:defRPr/>
            </a:lvl1pPr>
          </a:lstStyle>
          <a:p>
            <a:pPr>
              <a:defRPr/>
            </a:pPr>
            <a:fld id="{E145C4D5-B2C9-4911-9520-DEB915A049D6}" type="slidenum">
              <a:rPr lang="zh-CN" altLang="en-US"/>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422400" y="1981200"/>
            <a:ext cx="4826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451600" y="1981200"/>
            <a:ext cx="4826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5"/>
          <p:cNvSpPr>
            <a:spLocks noGrp="1" noChangeArrowheads="1"/>
          </p:cNvSpPr>
          <p:nvPr>
            <p:ph type="dt" sz="half" idx="10"/>
          </p:nvPr>
        </p:nvSpPr>
        <p:spPr/>
        <p:txBody>
          <a:bodyPr/>
          <a:lstStyle>
            <a:lvl1pPr>
              <a:defRPr/>
            </a:lvl1pPr>
          </a:lstStyle>
          <a:p>
            <a:pPr>
              <a:defRPr/>
            </a:pPr>
            <a:fld id="{F7C8A025-5792-47C1-897C-69B7F7D8A727}" type="datetime1">
              <a:rPr lang="zh-CN" altLang="en-US" smtClean="0"/>
            </a:fld>
            <a:endParaRPr lang="zh-CN" altLang="en-US"/>
          </a:p>
        </p:txBody>
      </p:sp>
      <p:sp>
        <p:nvSpPr>
          <p:cNvPr id="6" name="Rectangle 6"/>
          <p:cNvSpPr>
            <a:spLocks noGrp="1" noChangeArrowheads="1"/>
          </p:cNvSpPr>
          <p:nvPr>
            <p:ph type="ftr" sz="quarter" idx="11"/>
          </p:nvPr>
        </p:nvSpPr>
        <p:spPr/>
        <p:txBody>
          <a:bodyPr/>
          <a:lstStyle>
            <a:lvl1pPr>
              <a:defRPr/>
            </a:lvl1pPr>
          </a:lstStyle>
          <a:p>
            <a:pPr>
              <a:defRPr/>
            </a:pPr>
            <a:endParaRPr lang="zh-CN" altLang="en-US"/>
          </a:p>
        </p:txBody>
      </p:sp>
      <p:sp>
        <p:nvSpPr>
          <p:cNvPr id="7" name="Rectangle 7"/>
          <p:cNvSpPr>
            <a:spLocks noGrp="1" noChangeArrowheads="1"/>
          </p:cNvSpPr>
          <p:nvPr>
            <p:ph type="sldNum" sz="quarter" idx="12"/>
          </p:nvPr>
        </p:nvSpPr>
        <p:spPr/>
        <p:txBody>
          <a:bodyPr/>
          <a:lstStyle>
            <a:lvl1pPr>
              <a:defRPr/>
            </a:lvl1pPr>
          </a:lstStyle>
          <a:p>
            <a:pPr>
              <a:defRPr/>
            </a:pPr>
            <a:fld id="{E4B37CB3-4BBF-43CB-AA4F-10DBAD7B7C6D}" type="slidenum">
              <a:rPr lang="zh-CN" altLang="en-US"/>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5"/>
          <p:cNvSpPr>
            <a:spLocks noGrp="1" noChangeArrowheads="1"/>
          </p:cNvSpPr>
          <p:nvPr>
            <p:ph type="dt" sz="half" idx="10"/>
          </p:nvPr>
        </p:nvSpPr>
        <p:spPr/>
        <p:txBody>
          <a:bodyPr/>
          <a:lstStyle>
            <a:lvl1pPr>
              <a:defRPr/>
            </a:lvl1pPr>
          </a:lstStyle>
          <a:p>
            <a:pPr>
              <a:defRPr/>
            </a:pPr>
            <a:fld id="{3001C8D0-ECF7-455D-8475-0C87F4C52238}" type="datetime1">
              <a:rPr lang="zh-CN" altLang="en-US" smtClean="0"/>
            </a:fld>
            <a:endParaRPr lang="zh-CN" altLang="en-US"/>
          </a:p>
        </p:txBody>
      </p:sp>
      <p:sp>
        <p:nvSpPr>
          <p:cNvPr id="8" name="Rectangle 6"/>
          <p:cNvSpPr>
            <a:spLocks noGrp="1" noChangeArrowheads="1"/>
          </p:cNvSpPr>
          <p:nvPr>
            <p:ph type="ftr" sz="quarter" idx="11"/>
          </p:nvPr>
        </p:nvSpPr>
        <p:spPr/>
        <p:txBody>
          <a:bodyPr/>
          <a:lstStyle>
            <a:lvl1pPr>
              <a:defRPr/>
            </a:lvl1pPr>
          </a:lstStyle>
          <a:p>
            <a:pPr>
              <a:defRPr/>
            </a:pPr>
            <a:endParaRPr lang="zh-CN" altLang="en-US"/>
          </a:p>
        </p:txBody>
      </p:sp>
      <p:sp>
        <p:nvSpPr>
          <p:cNvPr id="9" name="Rectangle 7"/>
          <p:cNvSpPr>
            <a:spLocks noGrp="1" noChangeArrowheads="1"/>
          </p:cNvSpPr>
          <p:nvPr>
            <p:ph type="sldNum" sz="quarter" idx="12"/>
          </p:nvPr>
        </p:nvSpPr>
        <p:spPr/>
        <p:txBody>
          <a:bodyPr/>
          <a:lstStyle>
            <a:lvl1pPr>
              <a:defRPr/>
            </a:lvl1pPr>
          </a:lstStyle>
          <a:p>
            <a:pPr>
              <a:defRPr/>
            </a:pPr>
            <a:fld id="{FF0DC4A9-2C71-4CFA-A12D-5178CBEAA92C}" type="slidenum">
              <a:rPr lang="zh-CN" altLang="en-US"/>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dt" sz="half" idx="10"/>
          </p:nvPr>
        </p:nvSpPr>
        <p:spPr/>
        <p:txBody>
          <a:bodyPr/>
          <a:lstStyle>
            <a:lvl1pPr>
              <a:defRPr/>
            </a:lvl1pPr>
          </a:lstStyle>
          <a:p>
            <a:pPr>
              <a:defRPr/>
            </a:pPr>
            <a:fld id="{20876F81-B210-4C1E-801C-04E98783B6FA}" type="datetime1">
              <a:rPr lang="zh-CN" altLang="en-US" smtClean="0"/>
            </a:fld>
            <a:endParaRPr lang="zh-CN" altLang="en-US"/>
          </a:p>
        </p:txBody>
      </p:sp>
      <p:sp>
        <p:nvSpPr>
          <p:cNvPr id="4" name="Rectangle 6"/>
          <p:cNvSpPr>
            <a:spLocks noGrp="1" noChangeArrowheads="1"/>
          </p:cNvSpPr>
          <p:nvPr>
            <p:ph type="ftr" sz="quarter" idx="11"/>
          </p:nvPr>
        </p:nvSpPr>
        <p:spPr/>
        <p:txBody>
          <a:bodyPr/>
          <a:lstStyle>
            <a:lvl1pPr>
              <a:defRPr/>
            </a:lvl1pPr>
          </a:lstStyle>
          <a:p>
            <a:pPr>
              <a:defRPr/>
            </a:pPr>
            <a:endParaRPr lang="zh-CN" altLang="en-US"/>
          </a:p>
        </p:txBody>
      </p:sp>
      <p:sp>
        <p:nvSpPr>
          <p:cNvPr id="5" name="Rectangle 7"/>
          <p:cNvSpPr>
            <a:spLocks noGrp="1" noChangeArrowheads="1"/>
          </p:cNvSpPr>
          <p:nvPr>
            <p:ph type="sldNum" sz="quarter" idx="12"/>
          </p:nvPr>
        </p:nvSpPr>
        <p:spPr/>
        <p:txBody>
          <a:bodyPr/>
          <a:lstStyle>
            <a:lvl1pPr>
              <a:defRPr/>
            </a:lvl1pPr>
          </a:lstStyle>
          <a:p>
            <a:pPr>
              <a:defRPr/>
            </a:pPr>
            <a:fld id="{3440B1E6-B591-445E-A10E-9740B0B2EACE}" type="slidenum">
              <a:rPr lang="zh-CN" altLang="en-US"/>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defRPr/>
            </a:lvl1pPr>
          </a:lstStyle>
          <a:p>
            <a:pPr>
              <a:defRPr/>
            </a:pPr>
            <a:fld id="{DBA796ED-CB87-4C4C-A97A-5DC1B6B39FBC}" type="datetime1">
              <a:rPr lang="zh-CN" altLang="en-US" smtClean="0"/>
            </a:fld>
            <a:endParaRPr lang="zh-CN" altLang="en-US"/>
          </a:p>
        </p:txBody>
      </p:sp>
      <p:sp>
        <p:nvSpPr>
          <p:cNvPr id="3" name="Rectangle 6"/>
          <p:cNvSpPr>
            <a:spLocks noGrp="1" noChangeArrowheads="1"/>
          </p:cNvSpPr>
          <p:nvPr>
            <p:ph type="ftr" sz="quarter" idx="11"/>
          </p:nvPr>
        </p:nvSpPr>
        <p:spPr/>
        <p:txBody>
          <a:bodyPr/>
          <a:lstStyle>
            <a:lvl1pPr>
              <a:defRPr/>
            </a:lvl1pPr>
          </a:lstStyle>
          <a:p>
            <a:pPr>
              <a:defRPr/>
            </a:pPr>
            <a:endParaRPr lang="zh-CN" altLang="en-US"/>
          </a:p>
        </p:txBody>
      </p:sp>
      <p:sp>
        <p:nvSpPr>
          <p:cNvPr id="4" name="Rectangle 7"/>
          <p:cNvSpPr>
            <a:spLocks noGrp="1" noChangeArrowheads="1"/>
          </p:cNvSpPr>
          <p:nvPr>
            <p:ph type="sldNum" sz="quarter" idx="12"/>
          </p:nvPr>
        </p:nvSpPr>
        <p:spPr/>
        <p:txBody>
          <a:bodyPr/>
          <a:lstStyle>
            <a:lvl1pPr>
              <a:defRPr/>
            </a:lvl1pPr>
          </a:lstStyle>
          <a:p>
            <a:pPr>
              <a:defRPr/>
            </a:pPr>
            <a:fld id="{799FD14F-0E30-47D2-B389-C2D018136B99}" type="slidenum">
              <a:rPr lang="zh-CN" altLang="en-US"/>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5"/>
          <p:cNvSpPr>
            <a:spLocks noGrp="1" noChangeArrowheads="1"/>
          </p:cNvSpPr>
          <p:nvPr>
            <p:ph type="dt" sz="half" idx="10"/>
          </p:nvPr>
        </p:nvSpPr>
        <p:spPr/>
        <p:txBody>
          <a:bodyPr/>
          <a:lstStyle>
            <a:lvl1pPr>
              <a:defRPr/>
            </a:lvl1pPr>
          </a:lstStyle>
          <a:p>
            <a:pPr>
              <a:defRPr/>
            </a:pPr>
            <a:fld id="{B3BC9F61-F146-46AF-B2A5-B10230D33315}" type="datetime1">
              <a:rPr lang="zh-CN" altLang="en-US" smtClean="0"/>
            </a:fld>
            <a:endParaRPr lang="zh-CN" altLang="en-US"/>
          </a:p>
        </p:txBody>
      </p:sp>
      <p:sp>
        <p:nvSpPr>
          <p:cNvPr id="6" name="Rectangle 6"/>
          <p:cNvSpPr>
            <a:spLocks noGrp="1" noChangeArrowheads="1"/>
          </p:cNvSpPr>
          <p:nvPr>
            <p:ph type="ftr" sz="quarter" idx="11"/>
          </p:nvPr>
        </p:nvSpPr>
        <p:spPr/>
        <p:txBody>
          <a:bodyPr/>
          <a:lstStyle>
            <a:lvl1pPr>
              <a:defRPr/>
            </a:lvl1pPr>
          </a:lstStyle>
          <a:p>
            <a:pPr>
              <a:defRPr/>
            </a:pPr>
            <a:endParaRPr lang="zh-CN" altLang="en-US"/>
          </a:p>
        </p:txBody>
      </p:sp>
      <p:sp>
        <p:nvSpPr>
          <p:cNvPr id="7" name="Rectangle 7"/>
          <p:cNvSpPr>
            <a:spLocks noGrp="1" noChangeArrowheads="1"/>
          </p:cNvSpPr>
          <p:nvPr>
            <p:ph type="sldNum" sz="quarter" idx="12"/>
          </p:nvPr>
        </p:nvSpPr>
        <p:spPr/>
        <p:txBody>
          <a:bodyPr/>
          <a:lstStyle>
            <a:lvl1pPr>
              <a:defRPr/>
            </a:lvl1pPr>
          </a:lstStyle>
          <a:p>
            <a:pPr>
              <a:defRPr/>
            </a:pPr>
            <a:fld id="{2BCBC369-9567-4D95-AA01-A9257614A267}" type="slidenum">
              <a:rPr lang="zh-CN" altLang="en-US"/>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5"/>
          <p:cNvSpPr>
            <a:spLocks noGrp="1" noChangeArrowheads="1"/>
          </p:cNvSpPr>
          <p:nvPr>
            <p:ph type="dt" sz="half" idx="10"/>
          </p:nvPr>
        </p:nvSpPr>
        <p:spPr/>
        <p:txBody>
          <a:bodyPr/>
          <a:lstStyle>
            <a:lvl1pPr>
              <a:defRPr/>
            </a:lvl1pPr>
          </a:lstStyle>
          <a:p>
            <a:pPr>
              <a:defRPr/>
            </a:pPr>
            <a:fld id="{7EB30031-31CD-40F9-90A9-252FEACBCFB2}" type="datetime1">
              <a:rPr lang="zh-CN" altLang="en-US" smtClean="0"/>
            </a:fld>
            <a:endParaRPr lang="zh-CN" altLang="en-US"/>
          </a:p>
        </p:txBody>
      </p:sp>
      <p:sp>
        <p:nvSpPr>
          <p:cNvPr id="6" name="Rectangle 6"/>
          <p:cNvSpPr>
            <a:spLocks noGrp="1" noChangeArrowheads="1"/>
          </p:cNvSpPr>
          <p:nvPr>
            <p:ph type="ftr" sz="quarter" idx="11"/>
          </p:nvPr>
        </p:nvSpPr>
        <p:spPr/>
        <p:txBody>
          <a:bodyPr/>
          <a:lstStyle>
            <a:lvl1pPr>
              <a:defRPr/>
            </a:lvl1pPr>
          </a:lstStyle>
          <a:p>
            <a:pPr>
              <a:defRPr/>
            </a:pPr>
            <a:endParaRPr lang="zh-CN" altLang="en-US"/>
          </a:p>
        </p:txBody>
      </p:sp>
      <p:sp>
        <p:nvSpPr>
          <p:cNvPr id="7" name="Rectangle 7"/>
          <p:cNvSpPr>
            <a:spLocks noGrp="1" noChangeArrowheads="1"/>
          </p:cNvSpPr>
          <p:nvPr>
            <p:ph type="sldNum" sz="quarter" idx="12"/>
          </p:nvPr>
        </p:nvSpPr>
        <p:spPr/>
        <p:txBody>
          <a:bodyPr/>
          <a:lstStyle>
            <a:lvl1pPr>
              <a:defRPr/>
            </a:lvl1pPr>
          </a:lstStyle>
          <a:p>
            <a:pPr>
              <a:defRPr/>
            </a:pPr>
            <a:fld id="{CD39C571-DD4D-4B1B-8DAF-957ED8CD9B23}" type="slidenum">
              <a:rPr lang="zh-CN" altLang="en-US"/>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png"/><Relationship Id="rId13" Type="http://schemas.openxmlformats.org/officeDocument/2006/relationships/image" Target="../media/image2.jpe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pic>
        <p:nvPicPr>
          <p:cNvPr id="1026" name="Picture 2" descr="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p:cNvPicPr>
            <a:picLocks noChangeAspect="1" noChangeArrowheads="1"/>
          </p:cNvPicPr>
          <p:nvPr userDrawn="1"/>
        </p:nvPicPr>
        <p:blipFill>
          <a:blip r:embed="rId14"/>
          <a:srcRect l="27763" t="8639" r="13134" b="12680"/>
          <a:stretch>
            <a:fillRect/>
          </a:stretch>
        </p:blipFill>
        <p:spPr bwMode="auto">
          <a:xfrm>
            <a:off x="0" y="0"/>
            <a:ext cx="11932920" cy="6858000"/>
          </a:xfrm>
          <a:prstGeom prst="rect">
            <a:avLst/>
          </a:prstGeom>
          <a:noFill/>
          <a:ln w="9525">
            <a:noFill/>
            <a:miter lim="800000"/>
            <a:headEnd/>
            <a:tailEnd/>
          </a:ln>
          <a:effectLst/>
        </p:spPr>
      </p:pic>
      <p:sp>
        <p:nvSpPr>
          <p:cNvPr id="1027" name="Rectangle 3"/>
          <p:cNvSpPr>
            <a:spLocks noGrp="1" noChangeArrowheads="1"/>
          </p:cNvSpPr>
          <p:nvPr>
            <p:ph type="title"/>
          </p:nvPr>
        </p:nvSpPr>
        <p:spPr bwMode="auto">
          <a:xfrm>
            <a:off x="1422400" y="609600"/>
            <a:ext cx="9855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8" name="Rectangle 4"/>
          <p:cNvSpPr>
            <a:spLocks noGrp="1" noChangeArrowheads="1"/>
          </p:cNvSpPr>
          <p:nvPr>
            <p:ph type="body" idx="1"/>
          </p:nvPr>
        </p:nvSpPr>
        <p:spPr bwMode="auto">
          <a:xfrm>
            <a:off x="1422400" y="1981200"/>
            <a:ext cx="9855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3077" name="Rectangle 5"/>
          <p:cNvSpPr>
            <a:spLocks noGrp="1" noChangeArrowheads="1"/>
          </p:cNvSpPr>
          <p:nvPr>
            <p:ph type="dt" sz="half" idx="2"/>
          </p:nvPr>
        </p:nvSpPr>
        <p:spPr bwMode="auto">
          <a:xfrm>
            <a:off x="1422400" y="6248400"/>
            <a:ext cx="2438400" cy="457200"/>
          </a:xfrm>
          <a:prstGeom prst="rect">
            <a:avLst/>
          </a:prstGeom>
          <a:noFill/>
          <a:ln w="9525">
            <a:noFill/>
            <a:miter lim="800000"/>
          </a:ln>
          <a:effectLst/>
        </p:spPr>
        <p:txBody>
          <a:bodyPr vert="horz" wrap="square" lIns="91440" tIns="45720" rIns="91440" bIns="45720" numCol="1" anchor="t" anchorCtr="0" compatLnSpc="1"/>
          <a:lstStyle>
            <a:lvl1pPr algn="l" eaLnBrk="1" fontAlgn="auto" hangingPunct="1">
              <a:lnSpc>
                <a:spcPct val="100000"/>
              </a:lnSpc>
              <a:spcBef>
                <a:spcPts val="0"/>
              </a:spcBef>
              <a:spcAft>
                <a:spcPts val="0"/>
              </a:spcAft>
              <a:defRPr sz="1400" b="0">
                <a:solidFill>
                  <a:schemeClr val="tx1"/>
                </a:solidFill>
                <a:latin typeface="Times New Roman" panose="02020603050405020304" pitchFamily="18" charset="0"/>
                <a:ea typeface="+mn-ea"/>
              </a:defRPr>
            </a:lvl1pPr>
          </a:lstStyle>
          <a:p>
            <a:pPr>
              <a:defRPr/>
            </a:pPr>
            <a:fld id="{620AFD56-A1BC-4820-8AF2-260C97C23844}" type="datetime1">
              <a:rPr lang="zh-CN" altLang="en-US" smtClean="0"/>
            </a:fld>
            <a:endParaRPr lang="zh-CN" altLang="en-US"/>
          </a:p>
        </p:txBody>
      </p:sp>
      <p:sp>
        <p:nvSpPr>
          <p:cNvPr id="3078" name="Rectangle 6"/>
          <p:cNvSpPr>
            <a:spLocks noGrp="1" noChangeArrowheads="1"/>
          </p:cNvSpPr>
          <p:nvPr>
            <p:ph type="ftr" sz="quarter" idx="3"/>
          </p:nvPr>
        </p:nvSpPr>
        <p:spPr bwMode="auto">
          <a:xfrm>
            <a:off x="4572000" y="6248400"/>
            <a:ext cx="3860800" cy="457200"/>
          </a:xfrm>
          <a:prstGeom prst="rect">
            <a:avLst/>
          </a:prstGeom>
          <a:noFill/>
          <a:ln w="9525">
            <a:noFill/>
            <a:miter lim="800000"/>
          </a:ln>
          <a:effectLst/>
        </p:spPr>
        <p:txBody>
          <a:bodyPr vert="horz" wrap="square" lIns="91440" tIns="45720" rIns="91440" bIns="45720" numCol="1" anchor="t" anchorCtr="0" compatLnSpc="1"/>
          <a:lstStyle>
            <a:lvl1pPr algn="ctr" eaLnBrk="1" fontAlgn="auto" hangingPunct="1">
              <a:lnSpc>
                <a:spcPct val="100000"/>
              </a:lnSpc>
              <a:spcBef>
                <a:spcPts val="0"/>
              </a:spcBef>
              <a:spcAft>
                <a:spcPts val="0"/>
              </a:spcAft>
              <a:defRPr sz="1400" b="0">
                <a:solidFill>
                  <a:schemeClr val="tx1"/>
                </a:solidFill>
                <a:latin typeface="Times New Roman" panose="02020603050405020304" pitchFamily="18" charset="0"/>
                <a:ea typeface="+mn-ea"/>
              </a:defRPr>
            </a:lvl1pPr>
          </a:lstStyle>
          <a:p>
            <a:pPr>
              <a:defRPr/>
            </a:pPr>
            <a:endParaRPr lang="zh-CN" altLang="en-US" dirty="0"/>
          </a:p>
        </p:txBody>
      </p:sp>
      <p:sp>
        <p:nvSpPr>
          <p:cNvPr id="3079" name="Rectangle 7"/>
          <p:cNvSpPr>
            <a:spLocks noGrp="1" noChangeArrowheads="1"/>
          </p:cNvSpPr>
          <p:nvPr>
            <p:ph type="sldNum" sz="quarter" idx="4"/>
          </p:nvPr>
        </p:nvSpPr>
        <p:spPr bwMode="auto">
          <a:xfrm>
            <a:off x="8737600" y="6248400"/>
            <a:ext cx="25400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400">
                <a:latin typeface="Times New Roman" panose="02020603050405020304" pitchFamily="18" charset="0"/>
              </a:defRPr>
            </a:lvl1pPr>
          </a:lstStyle>
          <a:p>
            <a:pPr>
              <a:defRPr/>
            </a:pPr>
            <a:fld id="{FD7479AC-3326-4AB3-B9D2-49AFA4496FA7}" type="slidenum">
              <a:rPr lang="zh-CN" altLang="en-US" smtClean="0"/>
            </a:fld>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15.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themeOverride" Target="../theme/themeOverride1.xml"/><Relationship Id="rId1" Type="http://schemas.openxmlformats.org/officeDocument/2006/relationships/image" Target="../media/image33.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5" name="Rectangle 5"/>
          <p:cNvSpPr>
            <a:spLocks noGrp="1" noChangeArrowheads="1"/>
          </p:cNvSpPr>
          <p:nvPr>
            <p:ph type="subTitle" idx="1"/>
          </p:nvPr>
        </p:nvSpPr>
        <p:spPr>
          <a:xfrm>
            <a:off x="2209228" y="1262131"/>
            <a:ext cx="8667749" cy="2562894"/>
          </a:xfrm>
          <a:noFill/>
        </p:spPr>
        <p:txBody>
          <a:bodyPr anchor="ctr"/>
          <a:lstStyle/>
          <a:p>
            <a:pPr eaLnBrk="1" hangingPunct="1">
              <a:lnSpc>
                <a:spcPct val="130000"/>
              </a:lnSpc>
            </a:pPr>
            <a:r>
              <a:rPr lang="en-US" altLang="zh-CN" sz="4800" b="1" noProof="1" smtClean="0">
                <a:latin typeface="+mj-ea"/>
                <a:ea typeface="+mj-ea"/>
              </a:rPr>
              <a:t>2024</a:t>
            </a:r>
            <a:r>
              <a:rPr lang="zh-CN" altLang="zh-CN" sz="4800" b="1" noProof="1" smtClean="0">
                <a:latin typeface="+mj-ea"/>
                <a:ea typeface="+mj-ea"/>
              </a:rPr>
              <a:t>年</a:t>
            </a:r>
            <a:r>
              <a:rPr lang="zh-CN" altLang="en-US" sz="4800" b="1" noProof="1" smtClean="0">
                <a:latin typeface="+mj-ea"/>
                <a:ea typeface="+mj-ea"/>
              </a:rPr>
              <a:t>朝阳区规上企业</a:t>
            </a:r>
            <a:endParaRPr lang="en-US" altLang="zh-CN" sz="4800" b="1" noProof="1" smtClean="0">
              <a:latin typeface="+mj-ea"/>
              <a:ea typeface="+mj-ea"/>
            </a:endParaRPr>
          </a:p>
          <a:p>
            <a:pPr eaLnBrk="1" hangingPunct="1">
              <a:lnSpc>
                <a:spcPct val="130000"/>
              </a:lnSpc>
            </a:pPr>
            <a:r>
              <a:rPr lang="zh-CN" altLang="en-US" sz="4800" b="1" noProof="1" smtClean="0">
                <a:latin typeface="+mj-ea"/>
                <a:ea typeface="+mj-ea"/>
              </a:rPr>
              <a:t>创新调查要点</a:t>
            </a:r>
            <a:endParaRPr lang="zh-CN" altLang="en-US" sz="4800" b="1" noProof="1" smtClean="0">
              <a:latin typeface="+mj-ea"/>
              <a:ea typeface="+mj-ea"/>
            </a:endParaRPr>
          </a:p>
        </p:txBody>
      </p:sp>
      <p:sp>
        <p:nvSpPr>
          <p:cNvPr id="3076" name="Rectangle 4"/>
          <p:cNvSpPr>
            <a:spLocks noChangeArrowheads="1"/>
          </p:cNvSpPr>
          <p:nvPr/>
        </p:nvSpPr>
        <p:spPr bwMode="auto">
          <a:xfrm>
            <a:off x="3710463" y="4353059"/>
            <a:ext cx="5768388" cy="1519707"/>
          </a:xfrm>
          <a:prstGeom prst="rect">
            <a:avLst/>
          </a:prstGeom>
          <a:noFill/>
          <a:ln w="9525">
            <a:noFill/>
            <a:miter lim="800000"/>
          </a:ln>
        </p:spPr>
        <p:txBody>
          <a:bodyPr/>
          <a:lstStyle/>
          <a:p>
            <a:pPr algn="ctr">
              <a:spcBef>
                <a:spcPct val="20000"/>
              </a:spcBef>
            </a:pPr>
            <a:r>
              <a:rPr lang="zh-CN" altLang="en-US" sz="3200" b="1" dirty="0" smtClean="0">
                <a:solidFill>
                  <a:srgbClr val="0000FF"/>
                </a:solidFill>
                <a:latin typeface="楷体_GB2312" panose="02010609030101010101" pitchFamily="49" charset="-122"/>
                <a:ea typeface="楷体_GB2312" panose="02010609030101010101" pitchFamily="49" charset="-122"/>
              </a:rPr>
              <a:t>社会与科技科</a:t>
            </a:r>
            <a:endParaRPr lang="en-US" altLang="zh-CN" sz="3200" b="1" dirty="0">
              <a:solidFill>
                <a:srgbClr val="0000FF"/>
              </a:solidFill>
              <a:latin typeface="楷体_GB2312" panose="02010609030101010101" pitchFamily="49" charset="-122"/>
              <a:ea typeface="楷体_GB2312" panose="02010609030101010101" pitchFamily="49" charset="-122"/>
            </a:endParaRPr>
          </a:p>
          <a:p>
            <a:pPr algn="ctr">
              <a:spcBef>
                <a:spcPct val="20000"/>
              </a:spcBef>
            </a:pPr>
            <a:r>
              <a:rPr lang="en-US" altLang="zh-CN" sz="3200" b="1" dirty="0" smtClean="0">
                <a:solidFill>
                  <a:srgbClr val="0000FF"/>
                </a:solidFill>
                <a:latin typeface="楷体_GB2312" panose="02010609030101010101" pitchFamily="49" charset="-122"/>
                <a:ea typeface="楷体_GB2312" panose="02010609030101010101" pitchFamily="49" charset="-122"/>
              </a:rPr>
              <a:t>2025</a:t>
            </a:r>
            <a:r>
              <a:rPr lang="zh-CN" altLang="en-US" sz="3200" b="1" dirty="0" smtClean="0">
                <a:solidFill>
                  <a:srgbClr val="0000FF"/>
                </a:solidFill>
                <a:latin typeface="楷体_GB2312" panose="02010609030101010101" pitchFamily="49" charset="-122"/>
                <a:ea typeface="楷体_GB2312" panose="02010609030101010101" pitchFamily="49" charset="-122"/>
              </a:rPr>
              <a:t>年</a:t>
            </a:r>
            <a:r>
              <a:rPr lang="en-US" altLang="zh-CN" sz="3200" b="1" dirty="0" smtClean="0">
                <a:solidFill>
                  <a:srgbClr val="0000FF"/>
                </a:solidFill>
                <a:latin typeface="楷体_GB2312" panose="02010609030101010101" pitchFamily="49" charset="-122"/>
                <a:ea typeface="楷体_GB2312" panose="02010609030101010101" pitchFamily="49" charset="-122"/>
              </a:rPr>
              <a:t>1</a:t>
            </a:r>
            <a:r>
              <a:rPr lang="zh-CN" altLang="en-US" sz="3200" b="1" dirty="0" smtClean="0">
                <a:solidFill>
                  <a:srgbClr val="0000FF"/>
                </a:solidFill>
                <a:latin typeface="楷体_GB2312" panose="02010609030101010101" pitchFamily="49" charset="-122"/>
                <a:ea typeface="楷体_GB2312" panose="02010609030101010101" pitchFamily="49" charset="-122"/>
              </a:rPr>
              <a:t>月 </a:t>
            </a:r>
            <a:endParaRPr lang="zh-CN" altLang="en-US" sz="3200" b="1" dirty="0">
              <a:solidFill>
                <a:srgbClr val="0000FF"/>
              </a:solidFill>
              <a:latin typeface="楷体_GB2312" panose="02010609030101010101" pitchFamily="49" charset="-122"/>
              <a:ea typeface="楷体_GB2312" panose="02010609030101010101" pitchFamily="49" charset="-122"/>
            </a:endParaRPr>
          </a:p>
        </p:txBody>
      </p:sp>
    </p:spTree>
  </p:cSld>
  <p:clrMapOvr>
    <a:masterClrMapping/>
  </p:clrMapOvr>
  <p:transition advTm="12808"/>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任意多边形 6"/>
          <p:cNvSpPr/>
          <p:nvPr/>
        </p:nvSpPr>
        <p:spPr>
          <a:xfrm>
            <a:off x="1635125" y="1004888"/>
            <a:ext cx="10226676" cy="2749550"/>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ln>
            <a:solidFill>
              <a:schemeClr val="accent2"/>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8563" tIns="354076" rIns="278563" bIns="120904" spcCol="1270"/>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2800" b="0" i="0" u="none" strike="noStrike" kern="1200" cap="none" spc="0" normalizeH="0" baseline="0" noProof="1">
              <a:ln>
                <a:noFill/>
              </a:ln>
              <a:solidFill>
                <a:schemeClr val="dk1">
                  <a:hueOff val="0"/>
                  <a:satOff val="0"/>
                  <a:lumOff val="0"/>
                  <a:alphaOff val="0"/>
                </a:schemeClr>
              </a:solidFill>
              <a:effectLst/>
              <a:uLnTx/>
              <a:uFillTx/>
              <a:latin typeface="+mn-lt"/>
              <a:ea typeface="+mn-ea"/>
              <a:cs typeface="+mn-cs"/>
            </a:endParaRPr>
          </a:p>
          <a:p>
            <a:pPr marL="0" marR="0" lvl="0" indent="0" algn="l" defTabSz="914400" rtl="0" eaLnBrk="0" fontAlgn="base" latinLnBrk="0" hangingPunct="0">
              <a:lnSpc>
                <a:spcPct val="100000"/>
              </a:lnSpc>
              <a:spcBef>
                <a:spcPct val="0"/>
              </a:spcBef>
              <a:spcAft>
                <a:spcPct val="0"/>
              </a:spcAft>
              <a:buClr>
                <a:srgbClr val="7030A0"/>
              </a:buClr>
              <a:buSzTx/>
              <a:buFont typeface="Wingdings" panose="05000000000000000000" pitchFamily="2" charset="2"/>
              <a:buChar char="p"/>
              <a:defRPr/>
            </a:pPr>
            <a:r>
              <a:rPr kumimoji="0" lang="en-US" altLang="zh-CN" sz="3200" b="0" i="0" u="none" strike="noStrike" kern="1200" cap="none" spc="0" normalizeH="0" baseline="0" noProof="1">
                <a:ln>
                  <a:noFill/>
                </a:ln>
                <a:solidFill>
                  <a:srgbClr val="3333FF"/>
                </a:solidFill>
                <a:effectLst/>
                <a:uLnTx/>
                <a:uFillTx/>
                <a:latin typeface="黑体" panose="02010609060101010101" pitchFamily="49" charset="-122"/>
                <a:ea typeface="黑体" panose="02010609060101010101" pitchFamily="49" charset="-122"/>
                <a:cs typeface="+mn-cs"/>
              </a:rPr>
              <a:t> </a:t>
            </a:r>
            <a:r>
              <a:rPr kumimoji="0" lang="zh-CN" altLang="en-US" sz="3200" b="1" i="0" u="none" strike="noStrike" kern="1200" cap="none" spc="0" normalizeH="0" baseline="0" noProof="1">
                <a:ln>
                  <a:noFill/>
                </a:ln>
                <a:solidFill>
                  <a:srgbClr val="3333FF"/>
                </a:solidFill>
                <a:effectLst/>
                <a:uLnTx/>
                <a:uFillTx/>
                <a:latin typeface="黑体" panose="02010609060101010101" pitchFamily="49" charset="-122"/>
                <a:ea typeface="黑体" panose="02010609060101010101" pitchFamily="49" charset="-122"/>
                <a:cs typeface="+mn-cs"/>
              </a:rPr>
              <a:t>先填报</a:t>
            </a:r>
            <a:r>
              <a:rPr kumimoji="0" lang="en-US" altLang="zh-CN"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a:t>
            </a:r>
            <a:r>
              <a:rPr kumimoji="0" lang="zh-CN" alt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研发统计报表</a:t>
            </a:r>
            <a:r>
              <a:rPr kumimoji="0" lang="en-US" altLang="zh-CN"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a:t>
            </a:r>
            <a:r>
              <a:rPr kumimoji="0" 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(107-1</a:t>
            </a:r>
            <a:r>
              <a:rPr kumimoji="0" lang="zh-CN" alt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和</a:t>
            </a:r>
            <a:r>
              <a:rPr kumimoji="0" lang="en-US" altLang="zh-CN"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1</a:t>
            </a:r>
            <a:r>
              <a:rPr kumimoji="0" 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07-2</a:t>
            </a:r>
            <a:r>
              <a:rPr kumimoji="0" lang="zh-CN" alt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表</a:t>
            </a:r>
            <a:r>
              <a:rPr kumimoji="0" 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a:t>
            </a:r>
            <a:endParaRPr kumimoji="0" 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00000"/>
              </a:lnSpc>
              <a:spcBef>
                <a:spcPct val="0"/>
              </a:spcBef>
              <a:spcAft>
                <a:spcPct val="0"/>
              </a:spcAft>
              <a:buClr>
                <a:srgbClr val="7030A0"/>
              </a:buClr>
              <a:buSzTx/>
              <a:buFont typeface="Wingdings" panose="05000000000000000000" pitchFamily="2" charset="2"/>
              <a:buChar char="p"/>
              <a:defRPr/>
            </a:pPr>
            <a:r>
              <a:rPr kumimoji="0" lang="zh-CN" altLang="en-US" sz="32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 </a:t>
            </a:r>
            <a:r>
              <a:rPr kumimoji="0" lang="zh-CN" altLang="en-US" sz="3200" b="1" i="0" u="none" strike="noStrike" kern="1200" cap="none" spc="0" normalizeH="0" baseline="0" noProof="1">
                <a:ln>
                  <a:noFill/>
                </a:ln>
                <a:solidFill>
                  <a:srgbClr val="3333FF"/>
                </a:solidFill>
                <a:effectLst/>
                <a:uLnTx/>
                <a:uFillTx/>
                <a:latin typeface="黑体" panose="02010609060101010101" pitchFamily="49" charset="-122"/>
                <a:ea typeface="黑体" panose="02010609060101010101" pitchFamily="49" charset="-122"/>
                <a:cs typeface="+mn-cs"/>
              </a:rPr>
              <a:t>再填报</a:t>
            </a:r>
            <a:r>
              <a:rPr kumimoji="0" lang="en-US" altLang="zh-CN"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a:t>
            </a:r>
            <a:r>
              <a:rPr kumimoji="0" lang="zh-CN" alt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企业创新情况表</a:t>
            </a:r>
            <a:r>
              <a:rPr kumimoji="0" lang="en-US" altLang="zh-CN"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a:t>
            </a:r>
            <a:r>
              <a:rPr kumimoji="0" 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(L121</a:t>
            </a:r>
            <a:r>
              <a:rPr kumimoji="0" lang="zh-CN" alt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或</a:t>
            </a:r>
            <a:r>
              <a:rPr kumimoji="0" 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L123</a:t>
            </a:r>
            <a:r>
              <a:rPr kumimoji="0" lang="zh-CN" alt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或</a:t>
            </a:r>
            <a:r>
              <a:rPr kumimoji="0" 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L125</a:t>
            </a:r>
            <a:r>
              <a:rPr kumimoji="0" lang="zh-CN" alt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表</a:t>
            </a:r>
            <a:r>
              <a:rPr kumimoji="0" 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a:t>
            </a:r>
            <a:endParaRPr kumimoji="0" 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00000"/>
              </a:lnSpc>
              <a:spcBef>
                <a:spcPct val="0"/>
              </a:spcBef>
              <a:spcAft>
                <a:spcPct val="0"/>
              </a:spcAft>
              <a:buClr>
                <a:srgbClr val="7030A0"/>
              </a:buClr>
              <a:buSzTx/>
              <a:buFont typeface="Wingdings" panose="05000000000000000000" pitchFamily="2" charset="2"/>
              <a:buChar char="p"/>
              <a:defRPr/>
            </a:pPr>
            <a:r>
              <a:rPr kumimoji="0" lang="zh-CN" alt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 </a:t>
            </a:r>
            <a:r>
              <a:rPr kumimoji="0" lang="zh-CN" altLang="en-US" sz="3200" b="1" i="0" u="none" strike="noStrike" kern="1200" cap="none" spc="0" normalizeH="0" baseline="0" noProof="1">
                <a:ln>
                  <a:noFill/>
                </a:ln>
                <a:solidFill>
                  <a:srgbClr val="3333FF"/>
                </a:solidFill>
                <a:effectLst/>
                <a:uLnTx/>
                <a:uFillTx/>
                <a:latin typeface="黑体" panose="02010609060101010101" pitchFamily="49" charset="-122"/>
                <a:ea typeface="黑体" panose="02010609060101010101" pitchFamily="49" charset="-122"/>
                <a:cs typeface="+mn-cs"/>
              </a:rPr>
              <a:t>最后填报</a:t>
            </a:r>
            <a:r>
              <a:rPr kumimoji="0" lang="en-US" altLang="zh-CN"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a:t>
            </a:r>
            <a:r>
              <a:rPr kumimoji="0" lang="zh-CN" alt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创新调查企业家问卷</a:t>
            </a:r>
            <a:r>
              <a:rPr kumimoji="0" lang="en-US" altLang="zh-CN"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a:t>
            </a:r>
            <a:r>
              <a:rPr kumimoji="0" 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(L122</a:t>
            </a:r>
            <a:r>
              <a:rPr kumimoji="0" lang="zh-CN" alt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表</a:t>
            </a:r>
            <a:r>
              <a:rPr kumimoji="0" 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a:t>
            </a:r>
            <a:endParaRPr kumimoji="0" 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00000"/>
              </a:lnSpc>
              <a:spcBef>
                <a:spcPct val="0"/>
              </a:spcBef>
              <a:spcAft>
                <a:spcPct val="0"/>
              </a:spcAft>
              <a:buClr>
                <a:srgbClr val="7030A0"/>
              </a:buClr>
              <a:buSzTx/>
              <a:buFontTx/>
              <a:buNone/>
              <a:defRPr/>
            </a:pPr>
            <a:r>
              <a:rPr kumimoji="0" lang="zh-CN" alt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   以避免出现表间逻辑关系错误。</a:t>
            </a:r>
            <a:endParaRPr kumimoji="0" lang="zh-CN" altLang="en-US" sz="32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71755" marR="0" lvl="0" indent="-71755" algn="l" defTabSz="914400" rtl="0" eaLnBrk="0" fontAlgn="base" latinLnBrk="0" hangingPunct="0">
              <a:lnSpc>
                <a:spcPct val="100000"/>
              </a:lnSpc>
              <a:spcBef>
                <a:spcPct val="0"/>
              </a:spcBef>
              <a:spcAft>
                <a:spcPct val="0"/>
              </a:spcAft>
              <a:buClrTx/>
              <a:buSzTx/>
              <a:buFontTx/>
              <a:buNone/>
              <a:defRPr/>
            </a:pPr>
            <a:endParaRPr kumimoji="0" lang="en-US" altLang="zh-CN" sz="28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p:txBody>
      </p:sp>
      <p:sp>
        <p:nvSpPr>
          <p:cNvPr id="9" name="任意多边形 8"/>
          <p:cNvSpPr/>
          <p:nvPr/>
        </p:nvSpPr>
        <p:spPr>
          <a:xfrm>
            <a:off x="1871980" y="546100"/>
            <a:ext cx="3097530" cy="777875"/>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119463" tIns="24498" rIns="119463" bIns="24498" spcCol="1270" anchor="ctr"/>
          <a:lstStyle/>
          <a:p>
            <a:pPr marL="0" marR="0" lvl="0" indent="0" algn="ctr" defTabSz="755650" rtl="0" eaLnBrk="0" fontAlgn="base" latinLnBrk="0" hangingPunct="0">
              <a:lnSpc>
                <a:spcPct val="90000"/>
              </a:lnSpc>
              <a:spcBef>
                <a:spcPct val="0"/>
              </a:spcBef>
              <a:spcAft>
                <a:spcPct val="35000"/>
              </a:spcAft>
              <a:buClrTx/>
              <a:buSzTx/>
              <a:buFontTx/>
              <a:buNone/>
              <a:defRPr/>
            </a:pPr>
            <a:r>
              <a:rPr kumimoji="0" lang="zh-CN" altLang="en-US" sz="32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rPr>
              <a:t>三 填报顺序</a:t>
            </a:r>
            <a:endParaRPr kumimoji="0" lang="zh-CN" altLang="en-US" sz="32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70659" name="矩形 9"/>
          <p:cNvSpPr/>
          <p:nvPr/>
        </p:nvSpPr>
        <p:spPr>
          <a:xfrm>
            <a:off x="1635125" y="3843338"/>
            <a:ext cx="10213976" cy="2676525"/>
          </a:xfrm>
          <a:prstGeom prst="rect">
            <a:avLst/>
          </a:prstGeom>
          <a:noFill/>
          <a:ln w="38100" cap="flat" cmpd="sng">
            <a:solidFill>
              <a:srgbClr val="7030A0"/>
            </a:solidFill>
            <a:prstDash val="solid"/>
            <a:round/>
            <a:headEnd type="none" w="med" len="med"/>
            <a:tailEnd type="none" w="med" len="med"/>
          </a:ln>
        </p:spPr>
        <p:txBody>
          <a:bodyPr anchor="t" anchorCtr="0">
            <a:spAutoFit/>
          </a:bodyPr>
          <a:p>
            <a:pPr eaLnBrk="0" hangingPunct="0">
              <a:buClr>
                <a:srgbClr val="FF0000"/>
              </a:buClr>
              <a:buFont typeface="Wingdings" panose="05000000000000000000" pitchFamily="2" charset="2"/>
              <a:buChar char="ü"/>
            </a:pPr>
            <a:r>
              <a:rPr lang="zh-CN" altLang="en-US" sz="2800" dirty="0">
                <a:latin typeface="黑体" panose="02010609060101010101" pitchFamily="49" charset="-122"/>
                <a:ea typeface="黑体" panose="02010609060101010101" pitchFamily="49" charset="-122"/>
              </a:rPr>
              <a:t>审核：</a:t>
            </a:r>
            <a:r>
              <a:rPr lang="zh-CN" altLang="en-US" sz="2800" dirty="0">
                <a:solidFill>
                  <a:srgbClr val="3333FF"/>
                </a:solidFill>
                <a:latin typeface="黑体" panose="02010609060101010101" pitchFamily="49" charset="-122"/>
                <a:ea typeface="黑体" panose="02010609060101010101" pitchFamily="49" charset="-122"/>
              </a:rPr>
              <a:t>在填报</a:t>
            </a:r>
            <a:r>
              <a:rPr lang="en-US" altLang="zh-CN" sz="2800" dirty="0">
                <a:solidFill>
                  <a:srgbClr val="3333FF"/>
                </a:solidFill>
                <a:latin typeface="黑体" panose="02010609060101010101" pitchFamily="49" charset="-122"/>
                <a:ea typeface="黑体" panose="02010609060101010101" pitchFamily="49" charset="-122"/>
              </a:rPr>
              <a:t>《</a:t>
            </a:r>
            <a:r>
              <a:rPr lang="zh-CN" altLang="en-US" sz="2800" dirty="0">
                <a:solidFill>
                  <a:srgbClr val="3333FF"/>
                </a:solidFill>
                <a:latin typeface="黑体" panose="02010609060101010101" pitchFamily="49" charset="-122"/>
                <a:ea typeface="黑体" panose="02010609060101010101" pitchFamily="49" charset="-122"/>
              </a:rPr>
              <a:t>创新情况表</a:t>
            </a:r>
            <a:r>
              <a:rPr lang="en-US" altLang="zh-CN" sz="2800" dirty="0">
                <a:solidFill>
                  <a:srgbClr val="3333FF"/>
                </a:solidFill>
                <a:latin typeface="黑体" panose="02010609060101010101" pitchFamily="49" charset="-122"/>
                <a:ea typeface="黑体" panose="02010609060101010101" pitchFamily="49" charset="-122"/>
              </a:rPr>
              <a:t>》(L121</a:t>
            </a:r>
            <a:r>
              <a:rPr lang="zh-CN" altLang="en-US" sz="2800" dirty="0">
                <a:solidFill>
                  <a:srgbClr val="3333FF"/>
                </a:solidFill>
                <a:latin typeface="黑体" panose="02010609060101010101" pitchFamily="49" charset="-122"/>
                <a:ea typeface="黑体" panose="02010609060101010101" pitchFamily="49" charset="-122"/>
              </a:rPr>
              <a:t>表</a:t>
            </a:r>
            <a:r>
              <a:rPr lang="en-US" altLang="zh-CN" sz="2800" dirty="0">
                <a:solidFill>
                  <a:srgbClr val="3333FF"/>
                </a:solidFill>
                <a:latin typeface="黑体" panose="02010609060101010101" pitchFamily="49" charset="-122"/>
                <a:ea typeface="黑体" panose="02010609060101010101" pitchFamily="49" charset="-122"/>
              </a:rPr>
              <a:t>)</a:t>
            </a:r>
            <a:r>
              <a:rPr lang="zh-CN" altLang="en-US" sz="2800" dirty="0">
                <a:solidFill>
                  <a:srgbClr val="3333FF"/>
                </a:solidFill>
                <a:latin typeface="黑体" panose="02010609060101010101" pitchFamily="49" charset="-122"/>
                <a:ea typeface="黑体" panose="02010609060101010101" pitchFamily="49" charset="-122"/>
              </a:rPr>
              <a:t>之前，请先行完成</a:t>
            </a:r>
            <a:r>
              <a:rPr lang="en-US" altLang="zh-CN" sz="2800" dirty="0">
                <a:solidFill>
                  <a:srgbClr val="3333FF"/>
                </a:solidFill>
                <a:latin typeface="黑体" panose="02010609060101010101" pitchFamily="49" charset="-122"/>
                <a:ea typeface="黑体" panose="02010609060101010101" pitchFamily="49" charset="-122"/>
              </a:rPr>
              <a:t>《</a:t>
            </a:r>
            <a:r>
              <a:rPr lang="zh-CN" altLang="en-US" sz="2800" dirty="0">
                <a:solidFill>
                  <a:srgbClr val="3333FF"/>
                </a:solidFill>
                <a:latin typeface="黑体" panose="02010609060101010101" pitchFamily="49" charset="-122"/>
                <a:ea typeface="黑体" panose="02010609060101010101" pitchFamily="49" charset="-122"/>
              </a:rPr>
              <a:t>研发活动表</a:t>
            </a:r>
            <a:r>
              <a:rPr lang="en-US" altLang="zh-CN" sz="2800" dirty="0">
                <a:solidFill>
                  <a:srgbClr val="3333FF"/>
                </a:solidFill>
                <a:latin typeface="黑体" panose="02010609060101010101" pitchFamily="49" charset="-122"/>
                <a:ea typeface="黑体" panose="02010609060101010101" pitchFamily="49" charset="-122"/>
              </a:rPr>
              <a:t>》(107-2</a:t>
            </a:r>
            <a:r>
              <a:rPr lang="zh-CN" altLang="en-US" sz="2800" dirty="0">
                <a:solidFill>
                  <a:srgbClr val="3333FF"/>
                </a:solidFill>
                <a:latin typeface="黑体" panose="02010609060101010101" pitchFamily="49" charset="-122"/>
                <a:ea typeface="黑体" panose="02010609060101010101" pitchFamily="49" charset="-122"/>
              </a:rPr>
              <a:t>表</a:t>
            </a:r>
            <a:r>
              <a:rPr lang="en-US" altLang="zh-CN" sz="2800" dirty="0">
                <a:solidFill>
                  <a:srgbClr val="3333FF"/>
                </a:solidFill>
                <a:latin typeface="黑体" panose="02010609060101010101" pitchFamily="49" charset="-122"/>
                <a:ea typeface="黑体" panose="02010609060101010101" pitchFamily="49" charset="-122"/>
              </a:rPr>
              <a:t>)</a:t>
            </a:r>
            <a:r>
              <a:rPr lang="zh-CN" altLang="en-US" sz="2800" dirty="0">
                <a:solidFill>
                  <a:srgbClr val="3333FF"/>
                </a:solidFill>
                <a:latin typeface="黑体" panose="02010609060101010101" pitchFamily="49" charset="-122"/>
                <a:ea typeface="黑体" panose="02010609060101010101" pitchFamily="49" charset="-122"/>
              </a:rPr>
              <a:t>，以免出现表间审核问题（</a:t>
            </a:r>
            <a:r>
              <a:rPr lang="en-US" altLang="zh-CN" sz="2800" dirty="0">
                <a:solidFill>
                  <a:srgbClr val="3333FF"/>
                </a:solidFill>
                <a:latin typeface="黑体" panose="02010609060101010101" pitchFamily="49" charset="-122"/>
                <a:ea typeface="黑体" panose="02010609060101010101" pitchFamily="49" charset="-122"/>
              </a:rPr>
              <a:t>D</a:t>
            </a:r>
            <a:r>
              <a:rPr lang="zh-CN" altLang="en-US" sz="2800" dirty="0">
                <a:solidFill>
                  <a:srgbClr val="3333FF"/>
                </a:solidFill>
                <a:latin typeface="黑体" panose="02010609060101010101" pitchFamily="49" charset="-122"/>
                <a:ea typeface="黑体" panose="02010609060101010101" pitchFamily="49" charset="-122"/>
              </a:rPr>
              <a:t>类提示）</a:t>
            </a:r>
            <a:endParaRPr lang="en-US" altLang="zh-CN" sz="2800" dirty="0">
              <a:latin typeface="黑体" panose="02010609060101010101" pitchFamily="49" charset="-122"/>
              <a:ea typeface="黑体" panose="02010609060101010101" pitchFamily="49" charset="-122"/>
            </a:endParaRPr>
          </a:p>
          <a:p>
            <a:pPr eaLnBrk="0" hangingPunct="0">
              <a:buClr>
                <a:srgbClr val="FF0000"/>
              </a:buClr>
              <a:buFont typeface="Wingdings" panose="05000000000000000000" pitchFamily="2" charset="2"/>
              <a:buChar char="ü"/>
            </a:pPr>
            <a:r>
              <a:rPr lang="zh-CN" altLang="en-US" sz="2800" dirty="0">
                <a:latin typeface="黑体" panose="02010609060101010101" pitchFamily="49" charset="-122"/>
                <a:ea typeface="黑体" panose="02010609060101010101" pitchFamily="49" charset="-122"/>
              </a:rPr>
              <a:t>审核：</a:t>
            </a:r>
            <a:r>
              <a:rPr lang="zh-CN" altLang="zh-CN" sz="2800" dirty="0">
                <a:solidFill>
                  <a:srgbClr val="FF0000"/>
                </a:solidFill>
                <a:latin typeface="黑体" panose="02010609060101010101" pitchFamily="49" charset="-122"/>
                <a:ea typeface="黑体" panose="02010609060101010101" pitchFamily="49" charset="-122"/>
              </a:rPr>
              <a:t>若创新情况表中判断产品创新、工艺创新、正在进行或中止的创新活动、组织（管理）创新、营销创新中有任一项，则企业家问卷中第三-第五部分应填报，但其他、说明等项例外</a:t>
            </a:r>
            <a:endParaRPr lang="zh-CN" altLang="zh-CN" sz="2800" dirty="0">
              <a:solidFill>
                <a:srgbClr val="FF0000"/>
              </a:solidFill>
              <a:latin typeface="黑体" panose="02010609060101010101" pitchFamily="49" charset="-122"/>
              <a:ea typeface="黑体" panose="02010609060101010101" pitchFamily="49" charset="-122"/>
            </a:endParaRPr>
          </a:p>
          <a:p>
            <a:pPr eaLnBrk="0" hangingPunct="0">
              <a:buClr>
                <a:srgbClr val="FF0000"/>
              </a:buClr>
              <a:buFont typeface="Wingdings" panose="05000000000000000000" pitchFamily="2" charset="2"/>
            </a:pPr>
            <a:r>
              <a:rPr lang="zh-CN" altLang="en-US" sz="2800" dirty="0">
                <a:solidFill>
                  <a:srgbClr val="FF0000"/>
                </a:solidFill>
                <a:latin typeface="黑体" panose="02010609060101010101" pitchFamily="49" charset="-122"/>
                <a:ea typeface="黑体" panose="02010609060101010101" pitchFamily="49" charset="-122"/>
              </a:rPr>
              <a:t>（</a:t>
            </a:r>
            <a:r>
              <a:rPr lang="en-US" altLang="zh-CN" sz="2800" dirty="0">
                <a:solidFill>
                  <a:srgbClr val="FF0000"/>
                </a:solidFill>
                <a:latin typeface="黑体" panose="02010609060101010101" pitchFamily="49" charset="-122"/>
                <a:ea typeface="黑体" panose="02010609060101010101" pitchFamily="49" charset="-122"/>
              </a:rPr>
              <a:t>C</a:t>
            </a:r>
            <a:r>
              <a:rPr lang="zh-CN" altLang="en-US" sz="2800" dirty="0">
                <a:solidFill>
                  <a:srgbClr val="FF0000"/>
                </a:solidFill>
                <a:latin typeface="黑体" panose="02010609060101010101" pitchFamily="49" charset="-122"/>
                <a:ea typeface="黑体" panose="02010609060101010101" pitchFamily="49" charset="-122"/>
              </a:rPr>
              <a:t>类提示）</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Rectangle 7"/>
          <p:cNvSpPr/>
          <p:nvPr/>
        </p:nvSpPr>
        <p:spPr>
          <a:xfrm>
            <a:off x="1370013" y="508000"/>
            <a:ext cx="9855200" cy="522288"/>
          </a:xfrm>
          <a:prstGeom prst="rect">
            <a:avLst/>
          </a:prstGeom>
          <a:noFill/>
          <a:ln w="9525">
            <a:noFill/>
          </a:ln>
        </p:spPr>
        <p:txBody>
          <a:bodyPr anchor="t" anchorCtr="0"/>
          <a:p>
            <a:pPr>
              <a:spcBef>
                <a:spcPct val="20000"/>
              </a:spcBef>
            </a:pPr>
            <a:r>
              <a:rPr lang="zh-CN" altLang="en-US" sz="3200" b="1" dirty="0">
                <a:solidFill>
                  <a:schemeClr val="accent2"/>
                </a:solidFill>
                <a:latin typeface="黑体" panose="02010609060101010101" pitchFamily="49" charset="-122"/>
                <a:ea typeface="黑体" panose="02010609060101010101" pitchFamily="49" charset="-122"/>
              </a:rPr>
              <a:t>四 修订内容</a:t>
            </a:r>
            <a:endParaRPr lang="zh-CN" altLang="en-US" sz="3200" b="1" dirty="0">
              <a:solidFill>
                <a:schemeClr val="accent2"/>
              </a:solidFill>
              <a:latin typeface="黑体" panose="02010609060101010101" pitchFamily="49" charset="-122"/>
              <a:ea typeface="黑体" panose="02010609060101010101" pitchFamily="49" charset="-122"/>
            </a:endParaRPr>
          </a:p>
        </p:txBody>
      </p:sp>
      <p:sp>
        <p:nvSpPr>
          <p:cNvPr id="30722" name="灯片编号占位符 3"/>
          <p:cNvSpPr>
            <a:spLocks noGrp="1"/>
          </p:cNvSpPr>
          <p:nvPr/>
        </p:nvSpPr>
        <p:spPr>
          <a:xfrm>
            <a:off x="8670926" y="5886450"/>
            <a:ext cx="2540000" cy="457200"/>
          </a:xfrm>
          <a:prstGeom prst="rect">
            <a:avLst/>
          </a:prstGeom>
          <a:noFill/>
          <a:ln w="9525">
            <a:noFill/>
          </a:ln>
        </p:spPr>
        <p:txBody>
          <a:bodyPr anchor="t" anchorCtr="0"/>
          <a:p>
            <a:pPr algn="r"/>
            <a:endParaRPr lang="zh-CN" altLang="en-US" sz="1400" dirty="0">
              <a:latin typeface="Times New Roman" panose="02020603050405020304" pitchFamily="18" charset="0"/>
              <a:ea typeface="宋体" panose="02010600030101010101" pitchFamily="2" charset="-122"/>
            </a:endParaRPr>
          </a:p>
        </p:txBody>
      </p:sp>
      <p:sp>
        <p:nvSpPr>
          <p:cNvPr id="6" name="任意多边形 5"/>
          <p:cNvSpPr/>
          <p:nvPr/>
        </p:nvSpPr>
        <p:spPr>
          <a:xfrm>
            <a:off x="1889125" y="1798320"/>
            <a:ext cx="9701530" cy="1308100"/>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8563" tIns="354076" rIns="278563" bIns="120904"/>
          <a:lstStyle>
            <a:lvl1pPr marL="71755" indent="-71755">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marL="0" marR="0" lvl="0" indent="0" algn="just" defTabSz="914400" rtl="0" eaLnBrk="0" fontAlgn="base" latinLnBrk="0" hangingPunct="0">
              <a:lnSpc>
                <a:spcPct val="100000"/>
              </a:lnSpc>
              <a:spcBef>
                <a:spcPct val="0"/>
              </a:spcBef>
              <a:spcAft>
                <a:spcPct val="0"/>
              </a:spcAft>
              <a:buClrTx/>
              <a:buSzTx/>
              <a:buFontTx/>
              <a:buNone/>
              <a:defRPr/>
            </a:pPr>
            <a:r>
              <a:rPr kumimoji="0" altLang="zh-CN" sz="2800" b="0" i="0" u="none" strike="noStrike" kern="1200" cap="none" spc="0" normalizeH="0" baseline="0" noProof="1">
                <a:ln>
                  <a:noFill/>
                </a:ln>
                <a:solidFill>
                  <a:srgbClr val="000000"/>
                </a:solidFill>
                <a:effectLst/>
                <a:uLnTx/>
                <a:uFillTx/>
                <a:latin typeface="黑体" panose="02010609060101010101" pitchFamily="49" charset="-122"/>
                <a:ea typeface="黑体" panose="02010609060101010101" pitchFamily="49" charset="-122"/>
                <a:cs typeface="+mn-cs"/>
              </a:rPr>
              <a:t>a.</a:t>
            </a:r>
            <a:r>
              <a:rPr lang="zh-CN" altLang="en-US" sz="2800" kern="100" dirty="0">
                <a:latin typeface="黑体" panose="02010609060101010101" pitchFamily="49" charset="-122"/>
                <a:ea typeface="黑体" panose="02010609060101010101" pitchFamily="49" charset="-122"/>
                <a:cs typeface="黑体" panose="02010609060101010101" pitchFamily="49" charset="-122"/>
                <a:sym typeface="+mn-ea"/>
              </a:rPr>
              <a:t>调整“信息化工艺创新的具体内容包括”选项</a:t>
            </a:r>
            <a:endParaRPr kumimoji="0" altLang="zh-CN" sz="2800" b="0" i="0" u="none" strike="noStrike" kern="1200" cap="none" spc="0" normalizeH="0" baseline="0" noProof="1">
              <a:ln>
                <a:noFill/>
              </a:ln>
              <a:solidFill>
                <a:srgbClr val="000000"/>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00000"/>
              </a:lnSpc>
              <a:spcBef>
                <a:spcPct val="0"/>
              </a:spcBef>
              <a:spcAft>
                <a:spcPct val="0"/>
              </a:spcAft>
              <a:buClrTx/>
              <a:buSzTx/>
              <a:buFontTx/>
              <a:buNone/>
              <a:defRPr/>
            </a:pPr>
            <a:r>
              <a:rPr kumimoji="0" altLang="zh-CN" sz="2800" b="0" i="0" u="none" strike="noStrike" kern="1200" cap="none" spc="0" normalizeH="0" baseline="0" noProof="1">
                <a:ln>
                  <a:noFill/>
                </a:ln>
                <a:solidFill>
                  <a:srgbClr val="000000"/>
                </a:solidFill>
                <a:effectLst/>
                <a:uLnTx/>
                <a:uFillTx/>
                <a:latin typeface="黑体" panose="02010609060101010101" pitchFamily="49" charset="-122"/>
                <a:ea typeface="黑体" panose="02010609060101010101" pitchFamily="49" charset="-122"/>
                <a:cs typeface="+mn-cs"/>
              </a:rPr>
              <a:t>b.</a:t>
            </a:r>
            <a:r>
              <a:rPr lang="zh-CN" altLang="en-US" sz="2800" kern="100" dirty="0">
                <a:latin typeface="黑体" panose="02010609060101010101" pitchFamily="49" charset="-122"/>
                <a:ea typeface="黑体" panose="02010609060101010101" pitchFamily="49" charset="-122"/>
                <a:cs typeface="黑体" panose="02010609060101010101" pitchFamily="49" charset="-122"/>
                <a:sym typeface="+mn-ea"/>
              </a:rPr>
              <a:t>新增“创新合作是否由贵企业主导”问题和选项</a:t>
            </a:r>
            <a:endParaRPr kumimoji="1" lang="en-US" altLang="zh-CN" sz="2400" b="0" i="0" u="none" strike="noStrike" kern="1200" cap="none" spc="0" normalizeH="0" baseline="0" noProof="1">
              <a:ln>
                <a:noFill/>
              </a:ln>
              <a:solidFill>
                <a:srgbClr val="3333FF"/>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00000"/>
              </a:lnSpc>
              <a:spcBef>
                <a:spcPct val="0"/>
              </a:spcBef>
              <a:spcAft>
                <a:spcPct val="0"/>
              </a:spcAft>
              <a:buClrTx/>
              <a:buSzTx/>
              <a:buFontTx/>
              <a:buNone/>
              <a:defRPr/>
            </a:pPr>
            <a:endParaRPr kumimoji="0" lang="en-US" altLang="zh-CN" sz="2400" b="0" i="0" u="none" strike="noStrike" kern="1200" cap="none" spc="0" normalizeH="0" baseline="0" noProof="1">
              <a:ln>
                <a:noFill/>
              </a:ln>
              <a:solidFill>
                <a:srgbClr val="000000"/>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00000"/>
              </a:lnSpc>
              <a:spcBef>
                <a:spcPct val="0"/>
              </a:spcBef>
              <a:spcAft>
                <a:spcPct val="0"/>
              </a:spcAft>
              <a:buClrTx/>
              <a:buSzTx/>
              <a:buFontTx/>
              <a:buNone/>
              <a:defRPr/>
            </a:pPr>
            <a:endParaRPr kumimoji="0" lang="zh-CN" altLang="zh-CN" sz="2400" b="0" i="0" u="none" strike="noStrike" kern="1200" cap="none" spc="0" normalizeH="0" baseline="0" noProof="1">
              <a:ln>
                <a:noFill/>
              </a:ln>
              <a:solidFill>
                <a:srgbClr val="000000"/>
              </a:solidFill>
              <a:effectLst/>
              <a:uLnTx/>
              <a:uFillTx/>
              <a:latin typeface="黑体" panose="02010609060101010101" pitchFamily="49" charset="-122"/>
              <a:ea typeface="黑体" panose="02010609060101010101" pitchFamily="49" charset="-122"/>
              <a:cs typeface="+mn-cs"/>
            </a:endParaRPr>
          </a:p>
          <a:p>
            <a:pPr marL="0" marR="0" lvl="1" indent="0" algn="just" defTabSz="914400" rtl="0" eaLnBrk="0" fontAlgn="base" latinLnBrk="0" hangingPunct="0">
              <a:lnSpc>
                <a:spcPct val="90000"/>
              </a:lnSpc>
              <a:spcBef>
                <a:spcPct val="0"/>
              </a:spcBef>
              <a:spcAft>
                <a:spcPct val="15000"/>
              </a:spcAft>
              <a:buClrTx/>
              <a:buSzTx/>
              <a:buFontTx/>
              <a:buNone/>
              <a:defRPr/>
            </a:pPr>
            <a:endParaRPr kumimoji="0" lang="zh-CN" altLang="en-US" sz="2400" b="0" i="0" u="none" strike="noStrike" kern="1200" cap="none" spc="0" normalizeH="0" baseline="0" noProof="1">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7" name="任意多边形 6"/>
          <p:cNvSpPr/>
          <p:nvPr/>
        </p:nvSpPr>
        <p:spPr>
          <a:xfrm>
            <a:off x="1969770" y="1303655"/>
            <a:ext cx="3475355" cy="725170"/>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119463" tIns="24498" rIns="119463" bIns="24498" spcCol="1270" anchor="ctr"/>
          <a:p>
            <a:pPr marL="0" marR="0" lvl="0" indent="0" algn="ctr" defTabSz="755650" rtl="0" eaLnBrk="0" fontAlgn="base" latinLnBrk="0" hangingPunct="0">
              <a:lnSpc>
                <a:spcPct val="90000"/>
              </a:lnSpc>
              <a:spcBef>
                <a:spcPct val="0"/>
              </a:spcBef>
              <a:spcAft>
                <a:spcPct val="35000"/>
              </a:spcAft>
              <a:buClrTx/>
              <a:buSzTx/>
              <a:buFontTx/>
              <a:buNone/>
              <a:defRPr/>
            </a:pPr>
            <a:r>
              <a:rPr lang="en-US" altLang="zh-CN" sz="2400" kern="100" dirty="0">
                <a:latin typeface="黑体" panose="02010609060101010101" pitchFamily="49" charset="-122"/>
                <a:ea typeface="黑体" panose="02010609060101010101" pitchFamily="49" charset="-122"/>
                <a:cs typeface="黑体" panose="02010609060101010101" pitchFamily="49" charset="-122"/>
                <a:sym typeface="+mn-ea"/>
              </a:rPr>
              <a:t>L121</a:t>
            </a:r>
            <a:r>
              <a:rPr lang="zh-CN" altLang="en-US" sz="2400" kern="100" dirty="0">
                <a:latin typeface="黑体" panose="02010609060101010101" pitchFamily="49" charset="-122"/>
                <a:ea typeface="黑体" panose="02010609060101010101" pitchFamily="49" charset="-122"/>
                <a:cs typeface="黑体" panose="02010609060101010101" pitchFamily="49" charset="-122"/>
                <a:sym typeface="+mn-ea"/>
              </a:rPr>
              <a:t>表</a:t>
            </a:r>
            <a:r>
              <a:rPr lang="en-US" altLang="zh-CN" sz="2400" kern="100" dirty="0">
                <a:latin typeface="黑体" panose="02010609060101010101" pitchFamily="49" charset="-122"/>
                <a:ea typeface="黑体" panose="02010609060101010101" pitchFamily="49" charset="-122"/>
                <a:cs typeface="黑体" panose="02010609060101010101" pitchFamily="49" charset="-122"/>
                <a:sym typeface="+mn-ea"/>
              </a:rPr>
              <a:t>/L123</a:t>
            </a:r>
            <a:r>
              <a:rPr lang="zh-CN" altLang="en-US" sz="2400" kern="100" dirty="0">
                <a:latin typeface="黑体" panose="02010609060101010101" pitchFamily="49" charset="-122"/>
                <a:ea typeface="黑体" panose="02010609060101010101" pitchFamily="49" charset="-122"/>
                <a:cs typeface="黑体" panose="02010609060101010101" pitchFamily="49" charset="-122"/>
                <a:sym typeface="+mn-ea"/>
              </a:rPr>
              <a:t>表</a:t>
            </a:r>
            <a:r>
              <a:rPr lang="en-US" altLang="zh-CN" sz="2400" kern="100" dirty="0">
                <a:latin typeface="黑体" panose="02010609060101010101" pitchFamily="49" charset="-122"/>
                <a:ea typeface="黑体" panose="02010609060101010101" pitchFamily="49" charset="-122"/>
                <a:cs typeface="黑体" panose="02010609060101010101" pitchFamily="49" charset="-122"/>
                <a:sym typeface="+mn-ea"/>
              </a:rPr>
              <a:t>/L125</a:t>
            </a:r>
            <a:r>
              <a:rPr lang="zh-CN" altLang="en-US" sz="2400" kern="100" dirty="0">
                <a:latin typeface="黑体" panose="02010609060101010101" pitchFamily="49" charset="-122"/>
                <a:ea typeface="黑体" panose="02010609060101010101" pitchFamily="49" charset="-122"/>
                <a:cs typeface="黑体" panose="02010609060101010101" pitchFamily="49" charset="-122"/>
                <a:sym typeface="+mn-ea"/>
              </a:rPr>
              <a:t>表</a:t>
            </a:r>
            <a:endParaRPr kumimoji="0" lang="zh-CN" altLang="en-US" sz="24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10" name="任意多边形 9"/>
          <p:cNvSpPr/>
          <p:nvPr/>
        </p:nvSpPr>
        <p:spPr>
          <a:xfrm>
            <a:off x="1889125" y="3765550"/>
            <a:ext cx="9701530" cy="954405"/>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8563" tIns="354076" rIns="278563" bIns="120904"/>
          <a:lstStyle>
            <a:lvl1pPr marL="71755" indent="-71755">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marL="0" marR="0" lvl="0" indent="0" algn="just" defTabSz="914400" rtl="0" eaLnBrk="0" fontAlgn="base" latinLnBrk="0" hangingPunct="0">
              <a:lnSpc>
                <a:spcPct val="100000"/>
              </a:lnSpc>
              <a:spcBef>
                <a:spcPct val="0"/>
              </a:spcBef>
              <a:spcAft>
                <a:spcPct val="0"/>
              </a:spcAft>
              <a:buClrTx/>
              <a:buSzTx/>
              <a:buFontTx/>
              <a:buNone/>
              <a:defRPr/>
            </a:pPr>
            <a:r>
              <a:rPr lang="zh-CN" altLang="zh-CN" sz="2800" kern="100" dirty="0">
                <a:latin typeface="黑体" panose="02010609060101010101" pitchFamily="49" charset="-122"/>
                <a:ea typeface="黑体" panose="02010609060101010101" pitchFamily="49" charset="-122"/>
                <a:cs typeface="黑体" panose="02010609060101010101" pitchFamily="49" charset="-122"/>
                <a:sym typeface="+mn-ea"/>
              </a:rPr>
              <a:t>批发零售业统计范围调整</a:t>
            </a:r>
            <a:r>
              <a:rPr lang="zh-CN" altLang="en-US" sz="2800" kern="100" dirty="0">
                <a:latin typeface="黑体" panose="02010609060101010101" pitchFamily="49" charset="-122"/>
                <a:ea typeface="黑体" panose="02010609060101010101" pitchFamily="49" charset="-122"/>
                <a:cs typeface="黑体" panose="02010609060101010101" pitchFamily="49" charset="-122"/>
                <a:sym typeface="+mn-ea"/>
              </a:rPr>
              <a:t>为</a:t>
            </a:r>
            <a:r>
              <a:rPr lang="zh-CN" altLang="en-US" sz="2800" kern="100"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批发业。</a:t>
            </a:r>
            <a:endParaRPr kumimoji="0" lang="en-US" altLang="zh-CN" sz="2400" b="0" i="0" u="none" strike="noStrike" kern="1200" cap="none" spc="0" normalizeH="0" baseline="0" noProof="1">
              <a:ln>
                <a:noFill/>
              </a:ln>
              <a:solidFill>
                <a:srgbClr val="000000"/>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00000"/>
              </a:lnSpc>
              <a:spcBef>
                <a:spcPct val="0"/>
              </a:spcBef>
              <a:spcAft>
                <a:spcPct val="0"/>
              </a:spcAft>
              <a:buClrTx/>
              <a:buSzTx/>
              <a:buFontTx/>
              <a:buNone/>
              <a:defRPr/>
            </a:pPr>
            <a:endParaRPr kumimoji="0" lang="zh-CN" altLang="zh-CN" sz="2400" b="0" i="0" u="none" strike="noStrike" kern="1200" cap="none" spc="0" normalizeH="0" baseline="0" noProof="1">
              <a:ln>
                <a:noFill/>
              </a:ln>
              <a:solidFill>
                <a:srgbClr val="000000"/>
              </a:solidFill>
              <a:effectLst/>
              <a:uLnTx/>
              <a:uFillTx/>
              <a:latin typeface="黑体" panose="02010609060101010101" pitchFamily="49" charset="-122"/>
              <a:ea typeface="黑体" panose="02010609060101010101" pitchFamily="49" charset="-122"/>
              <a:cs typeface="+mn-cs"/>
            </a:endParaRPr>
          </a:p>
          <a:p>
            <a:pPr marL="0" marR="0" lvl="1" indent="0" algn="just" defTabSz="914400" rtl="0" eaLnBrk="0" fontAlgn="base" latinLnBrk="0" hangingPunct="0">
              <a:lnSpc>
                <a:spcPct val="90000"/>
              </a:lnSpc>
              <a:spcBef>
                <a:spcPct val="0"/>
              </a:spcBef>
              <a:spcAft>
                <a:spcPct val="15000"/>
              </a:spcAft>
              <a:buClrTx/>
              <a:buSzTx/>
              <a:buFontTx/>
              <a:buNone/>
              <a:defRPr/>
            </a:pPr>
            <a:endParaRPr kumimoji="0" lang="zh-CN" altLang="en-US" sz="2400" b="0" i="0" u="none" strike="noStrike" kern="1200" cap="none" spc="0" normalizeH="0" baseline="0" noProof="1">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11" name="任意多边形 10"/>
          <p:cNvSpPr/>
          <p:nvPr/>
        </p:nvSpPr>
        <p:spPr>
          <a:xfrm>
            <a:off x="1969770" y="3270885"/>
            <a:ext cx="3475355" cy="725170"/>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119463" tIns="24498" rIns="119463" bIns="24498" spcCol="1270" anchor="ctr"/>
          <a:p>
            <a:pPr marL="0" marR="0" lvl="0" indent="0" algn="l" defTabSz="755650" rtl="0" eaLnBrk="0" fontAlgn="base" latinLnBrk="0" hangingPunct="0">
              <a:lnSpc>
                <a:spcPct val="90000"/>
              </a:lnSpc>
              <a:spcBef>
                <a:spcPct val="0"/>
              </a:spcBef>
              <a:spcAft>
                <a:spcPct val="35000"/>
              </a:spcAft>
              <a:buClrTx/>
              <a:buSzTx/>
              <a:buFontTx/>
              <a:buNone/>
              <a:defRPr/>
            </a:pPr>
            <a:r>
              <a:rPr lang="en-US" altLang="zh-CN" sz="2400" kern="100" dirty="0">
                <a:latin typeface="黑体" panose="02010609060101010101" pitchFamily="49" charset="-122"/>
                <a:ea typeface="黑体" panose="02010609060101010101" pitchFamily="49" charset="-122"/>
                <a:cs typeface="黑体" panose="02010609060101010101" pitchFamily="49" charset="-122"/>
                <a:sym typeface="+mn-ea"/>
              </a:rPr>
              <a:t>L122</a:t>
            </a:r>
            <a:r>
              <a:rPr lang="zh-CN" altLang="en-US" sz="2400" kern="100" dirty="0">
                <a:latin typeface="黑体" panose="02010609060101010101" pitchFamily="49" charset="-122"/>
                <a:ea typeface="黑体" panose="02010609060101010101" pitchFamily="49" charset="-122"/>
                <a:cs typeface="黑体" panose="02010609060101010101" pitchFamily="49" charset="-122"/>
                <a:sym typeface="+mn-ea"/>
              </a:rPr>
              <a:t>表</a:t>
            </a:r>
            <a:r>
              <a:rPr lang="en-US" altLang="zh-CN" sz="2400" kern="100" dirty="0">
                <a:latin typeface="黑体" panose="02010609060101010101" pitchFamily="49" charset="-122"/>
                <a:ea typeface="黑体" panose="02010609060101010101" pitchFamily="49" charset="-122"/>
                <a:cs typeface="黑体" panose="02010609060101010101" pitchFamily="49" charset="-122"/>
                <a:sym typeface="+mn-ea"/>
              </a:rPr>
              <a:t>/L125</a:t>
            </a:r>
            <a:r>
              <a:rPr lang="zh-CN" altLang="en-US" sz="2400" kern="100" dirty="0">
                <a:latin typeface="黑体" panose="02010609060101010101" pitchFamily="49" charset="-122"/>
                <a:ea typeface="黑体" panose="02010609060101010101" pitchFamily="49" charset="-122"/>
                <a:cs typeface="黑体" panose="02010609060101010101" pitchFamily="49" charset="-122"/>
                <a:sym typeface="+mn-ea"/>
              </a:rPr>
              <a:t>表</a:t>
            </a:r>
            <a:endParaRPr kumimoji="0" lang="zh-CN" altLang="en-US" sz="24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12" name="任意多边形 11"/>
          <p:cNvSpPr/>
          <p:nvPr/>
        </p:nvSpPr>
        <p:spPr>
          <a:xfrm>
            <a:off x="1889125" y="5311775"/>
            <a:ext cx="9701530" cy="1308100"/>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8563" tIns="354076" rIns="278563" bIns="120904"/>
          <a:lstStyle>
            <a:lvl1pPr marL="71755" indent="-71755">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marL="0" marR="0" lvl="0" indent="0" algn="just" defTabSz="914400" rtl="0" eaLnBrk="0" fontAlgn="base" latinLnBrk="0" hangingPunct="0">
              <a:lnSpc>
                <a:spcPct val="100000"/>
              </a:lnSpc>
              <a:spcBef>
                <a:spcPct val="0"/>
              </a:spcBef>
              <a:spcAft>
                <a:spcPct val="0"/>
              </a:spcAft>
              <a:buClrTx/>
              <a:buSzTx/>
              <a:buFontTx/>
              <a:buNone/>
              <a:defRPr/>
            </a:pPr>
            <a:r>
              <a:rPr lang="zh-CN" altLang="en-US" sz="2800" kern="100" dirty="0">
                <a:latin typeface="黑体" panose="02010609060101010101" pitchFamily="49" charset="-122"/>
                <a:ea typeface="黑体" panose="02010609060101010101" pitchFamily="49" charset="-122"/>
                <a:cs typeface="黑体" panose="02010609060101010101" pitchFamily="49" charset="-122"/>
                <a:sym typeface="+mn-ea"/>
              </a:rPr>
              <a:t>新增“贵企业对推动科技创新和产业创新融合发展有何意见建议”问题。</a:t>
            </a:r>
            <a:endParaRPr kumimoji="0" lang="en-US" altLang="zh-CN" sz="2400" b="0" i="0" u="none" strike="noStrike" kern="1200" cap="none" spc="0" normalizeH="0" baseline="0" noProof="1">
              <a:ln>
                <a:noFill/>
              </a:ln>
              <a:solidFill>
                <a:srgbClr val="000000"/>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00000"/>
              </a:lnSpc>
              <a:spcBef>
                <a:spcPct val="0"/>
              </a:spcBef>
              <a:spcAft>
                <a:spcPct val="0"/>
              </a:spcAft>
              <a:buClrTx/>
              <a:buSzTx/>
              <a:buFontTx/>
              <a:buNone/>
              <a:defRPr/>
            </a:pPr>
            <a:endParaRPr kumimoji="0" lang="zh-CN" altLang="zh-CN" sz="2400" b="0" i="0" u="none" strike="noStrike" kern="1200" cap="none" spc="0" normalizeH="0" baseline="0" noProof="1">
              <a:ln>
                <a:noFill/>
              </a:ln>
              <a:solidFill>
                <a:srgbClr val="000000"/>
              </a:solidFill>
              <a:effectLst/>
              <a:uLnTx/>
              <a:uFillTx/>
              <a:latin typeface="黑体" panose="02010609060101010101" pitchFamily="49" charset="-122"/>
              <a:ea typeface="黑体" panose="02010609060101010101" pitchFamily="49" charset="-122"/>
              <a:cs typeface="+mn-cs"/>
            </a:endParaRPr>
          </a:p>
          <a:p>
            <a:pPr marL="0" marR="0" lvl="1" indent="0" algn="just" defTabSz="914400" rtl="0" eaLnBrk="0" fontAlgn="base" latinLnBrk="0" hangingPunct="0">
              <a:lnSpc>
                <a:spcPct val="90000"/>
              </a:lnSpc>
              <a:spcBef>
                <a:spcPct val="0"/>
              </a:spcBef>
              <a:spcAft>
                <a:spcPct val="15000"/>
              </a:spcAft>
              <a:buClrTx/>
              <a:buSzTx/>
              <a:buFontTx/>
              <a:buNone/>
              <a:defRPr/>
            </a:pPr>
            <a:endParaRPr kumimoji="0" lang="zh-CN" altLang="en-US" sz="2400" b="0" i="0" u="none" strike="noStrike" kern="1200" cap="none" spc="0" normalizeH="0" baseline="0" noProof="1">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13" name="任意多边形 12"/>
          <p:cNvSpPr/>
          <p:nvPr/>
        </p:nvSpPr>
        <p:spPr>
          <a:xfrm>
            <a:off x="1969770" y="4817110"/>
            <a:ext cx="3475355" cy="725170"/>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119463" tIns="24498" rIns="119463" bIns="24498" spcCol="1270" anchor="ctr"/>
          <a:p>
            <a:pPr marL="0" marR="0" lvl="0" indent="0" algn="l" defTabSz="755650" rtl="0" eaLnBrk="0" fontAlgn="base" latinLnBrk="0" hangingPunct="0">
              <a:lnSpc>
                <a:spcPct val="90000"/>
              </a:lnSpc>
              <a:spcBef>
                <a:spcPct val="0"/>
              </a:spcBef>
              <a:spcAft>
                <a:spcPct val="35000"/>
              </a:spcAft>
              <a:buClrTx/>
              <a:buSzTx/>
              <a:buFontTx/>
              <a:buNone/>
              <a:defRPr/>
            </a:pPr>
            <a:r>
              <a:rPr lang="en-US" altLang="zh-CN" sz="2400" kern="100" dirty="0">
                <a:latin typeface="黑体" panose="02010609060101010101" pitchFamily="49" charset="-122"/>
                <a:ea typeface="黑体" panose="02010609060101010101" pitchFamily="49" charset="-122"/>
                <a:cs typeface="黑体" panose="02010609060101010101" pitchFamily="49" charset="-122"/>
                <a:sym typeface="+mn-ea"/>
              </a:rPr>
              <a:t>L122</a:t>
            </a:r>
            <a:r>
              <a:rPr lang="zh-CN" altLang="en-US" sz="2400" kern="100" dirty="0">
                <a:latin typeface="黑体" panose="02010609060101010101" pitchFamily="49" charset="-122"/>
                <a:ea typeface="黑体" panose="02010609060101010101" pitchFamily="49" charset="-122"/>
                <a:cs typeface="黑体" panose="02010609060101010101" pitchFamily="49" charset="-122"/>
                <a:sym typeface="+mn-ea"/>
              </a:rPr>
              <a:t>表</a:t>
            </a:r>
            <a:endParaRPr kumimoji="0" lang="zh-CN" altLang="en-US" sz="24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内容占位符 4"/>
          <p:cNvPicPr>
            <a:picLocks noChangeAspect="1"/>
          </p:cNvPicPr>
          <p:nvPr>
            <p:ph idx="1"/>
          </p:nvPr>
        </p:nvPicPr>
        <p:blipFill>
          <a:blip r:embed="rId1"/>
          <a:stretch>
            <a:fillRect/>
          </a:stretch>
        </p:blipFill>
        <p:spPr>
          <a:xfrm>
            <a:off x="1564005" y="1051560"/>
            <a:ext cx="9064626" cy="5196840"/>
          </a:xfrm>
          <a:prstGeom prst="rect">
            <a:avLst/>
          </a:prstGeom>
        </p:spPr>
      </p:pic>
      <p:sp>
        <p:nvSpPr>
          <p:cNvPr id="7" name="矩形 6"/>
          <p:cNvSpPr/>
          <p:nvPr/>
        </p:nvSpPr>
        <p:spPr>
          <a:xfrm>
            <a:off x="4312285" y="5415280"/>
            <a:ext cx="5027930" cy="576580"/>
          </a:xfrm>
          <a:prstGeom prst="rect">
            <a:avLst/>
          </a:prstGeom>
          <a:noFill/>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none" lIns="91440" tIns="45720" rIns="91440" bIns="45720" numCol="1" anchor="b" anchorCtr="1" compatLnSpc="1">
            <a:noAutofit/>
          </a:bodyPr>
          <a:p>
            <a:pPr marL="0" marR="0" indent="0" algn="l" defTabSz="914400" rtl="0" eaLnBrk="1" fontAlgn="base" latinLnBrk="0" hangingPunct="1">
              <a:lnSpc>
                <a:spcPct val="100000"/>
              </a:lnSpc>
              <a:spcBef>
                <a:spcPct val="0"/>
              </a:spcBef>
              <a:spcAft>
                <a:spcPct val="0"/>
              </a:spcAft>
              <a:buClrTx/>
              <a:buSzTx/>
              <a:buFontTx/>
              <a:buNone/>
            </a:pPr>
            <a:endParaRPr kumimoji="1" lang="zh-CN" altLang="en-US" sz="3200" b="1" i="0" u="none" strike="noStrike" cap="none" normalizeH="0" baseline="0" smtClean="0">
              <a:ln>
                <a:noFill/>
              </a:ln>
              <a:solidFill>
                <a:schemeClr val="tx1"/>
              </a:solidFill>
              <a:effectLst/>
              <a:latin typeface="Times New Roman" panose="02020603050405020304" pitchFamily="18" charset="0"/>
              <a:ea typeface="方正彩云简体" pitchFamily="65" charset="-122"/>
            </a:endParaRPr>
          </a:p>
        </p:txBody>
      </p:sp>
      <p:sp>
        <p:nvSpPr>
          <p:cNvPr id="95235" name="AutoShape 6"/>
          <p:cNvSpPr/>
          <p:nvPr/>
        </p:nvSpPr>
        <p:spPr>
          <a:xfrm>
            <a:off x="7787005" y="4044950"/>
            <a:ext cx="3352800" cy="789305"/>
          </a:xfrm>
          <a:prstGeom prst="borderCallout1">
            <a:avLst>
              <a:gd name="adj1" fmla="val 102042"/>
              <a:gd name="adj2" fmla="val 20750"/>
              <a:gd name="adj3" fmla="val 176991"/>
              <a:gd name="adj4" fmla="val 9223"/>
            </a:avLst>
          </a:pr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eaLnBrk="0" hangingPunct="0"/>
            <a:r>
              <a:rPr lang="zh-CN" altLang="en-US" sz="3600" dirty="0">
                <a:solidFill>
                  <a:srgbClr val="000000"/>
                </a:solidFill>
                <a:latin typeface="黑体" panose="02010609060101010101" pitchFamily="49" charset="-122"/>
                <a:ea typeface="黑体" panose="02010609060101010101" pitchFamily="49" charset="-122"/>
              </a:rPr>
              <a:t>调整选项表述</a:t>
            </a:r>
            <a:endParaRPr lang="zh-CN" altLang="en-US" sz="3600" dirty="0">
              <a:solidFill>
                <a:srgbClr val="000000"/>
              </a:solidFill>
              <a:latin typeface="黑体" panose="02010609060101010101" pitchFamily="49" charset="-122"/>
              <a:ea typeface="黑体" panose="02010609060101010101" pitchFamily="49" charset="-122"/>
            </a:endParaRPr>
          </a:p>
        </p:txBody>
      </p:sp>
      <p:sp>
        <p:nvSpPr>
          <p:cNvPr id="30721" name="Rectangle 7"/>
          <p:cNvSpPr/>
          <p:nvPr/>
        </p:nvSpPr>
        <p:spPr>
          <a:xfrm>
            <a:off x="1370013" y="508000"/>
            <a:ext cx="9855200" cy="522288"/>
          </a:xfrm>
          <a:prstGeom prst="rect">
            <a:avLst/>
          </a:prstGeom>
          <a:noFill/>
          <a:ln w="9525">
            <a:noFill/>
          </a:ln>
        </p:spPr>
        <p:txBody>
          <a:bodyPr anchor="t" anchorCtr="0"/>
          <a:p>
            <a:pPr>
              <a:spcBef>
                <a:spcPct val="20000"/>
              </a:spcBef>
            </a:pPr>
            <a:r>
              <a:rPr lang="en-US" altLang="zh-CN" sz="3200" b="1" dirty="0">
                <a:latin typeface="黑体" panose="02010609060101010101" pitchFamily="49" charset="-122"/>
                <a:ea typeface="黑体" panose="02010609060101010101" pitchFamily="49" charset="-122"/>
              </a:rPr>
              <a:t>1.</a:t>
            </a:r>
            <a:r>
              <a:rPr lang="zh-CN" altLang="en-US" sz="3200" b="1" dirty="0">
                <a:latin typeface="黑体" panose="02010609060101010101" pitchFamily="49" charset="-122"/>
                <a:ea typeface="黑体" panose="02010609060101010101" pitchFamily="49" charset="-122"/>
              </a:rPr>
              <a:t>修订内容</a:t>
            </a:r>
            <a:endParaRPr lang="zh-CN" altLang="en-US" sz="3200" b="1" dirty="0">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2"/>
          <a:stretch>
            <a:fillRect/>
          </a:stretch>
        </p:blipFill>
        <p:spPr>
          <a:xfrm>
            <a:off x="1651000" y="1032510"/>
            <a:ext cx="9064625" cy="2723515"/>
          </a:xfrm>
          <a:prstGeom prst="rect">
            <a:avLst/>
          </a:prstGeom>
        </p:spPr>
      </p:pic>
      <p:sp>
        <p:nvSpPr>
          <p:cNvPr id="3" name="矩形 2"/>
          <p:cNvSpPr/>
          <p:nvPr/>
        </p:nvSpPr>
        <p:spPr>
          <a:xfrm>
            <a:off x="4312285" y="2963545"/>
            <a:ext cx="5448935" cy="441325"/>
          </a:xfrm>
          <a:prstGeom prst="rect">
            <a:avLst/>
          </a:prstGeom>
          <a:noFill/>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none" lIns="91440" tIns="45720" rIns="91440" bIns="45720" numCol="1" anchor="b" anchorCtr="1" compatLnSpc="1">
            <a:noAutofit/>
          </a:bodyPr>
          <a:p>
            <a:pPr marL="0" marR="0" indent="0" algn="l" defTabSz="914400" rtl="0" eaLnBrk="1" fontAlgn="base" latinLnBrk="0" hangingPunct="1">
              <a:lnSpc>
                <a:spcPct val="100000"/>
              </a:lnSpc>
              <a:spcBef>
                <a:spcPct val="0"/>
              </a:spcBef>
              <a:spcAft>
                <a:spcPct val="0"/>
              </a:spcAft>
              <a:buClrTx/>
              <a:buSzTx/>
              <a:buFontTx/>
              <a:buNone/>
            </a:pPr>
            <a:endParaRPr kumimoji="1" lang="zh-CN" altLang="en-US" sz="3200" b="1" i="0" u="none" strike="noStrike" cap="none" normalizeH="0" baseline="0" smtClean="0">
              <a:ln>
                <a:noFill/>
              </a:ln>
              <a:solidFill>
                <a:schemeClr val="tx1"/>
              </a:solidFill>
              <a:effectLst/>
              <a:latin typeface="Times New Roman" panose="02020603050405020304" pitchFamily="18" charset="0"/>
              <a:ea typeface="方正彩云简体" pitchFamily="65" charset="-122"/>
            </a:endParaRPr>
          </a:p>
        </p:txBody>
      </p:sp>
      <p:sp>
        <p:nvSpPr>
          <p:cNvPr id="6" name="任意多边形 5"/>
          <p:cNvSpPr/>
          <p:nvPr/>
        </p:nvSpPr>
        <p:spPr>
          <a:xfrm>
            <a:off x="7934325" y="197485"/>
            <a:ext cx="3475355" cy="725170"/>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119463" tIns="24498" rIns="119463" bIns="24498" spcCol="1270" anchor="ctr"/>
          <a:p>
            <a:pPr marL="0" marR="0" lvl="0" indent="0" algn="ctr" defTabSz="755650" rtl="0" eaLnBrk="0" fontAlgn="base" latinLnBrk="0" hangingPunct="0">
              <a:lnSpc>
                <a:spcPct val="90000"/>
              </a:lnSpc>
              <a:spcBef>
                <a:spcPct val="0"/>
              </a:spcBef>
              <a:spcAft>
                <a:spcPct val="35000"/>
              </a:spcAft>
              <a:buClrTx/>
              <a:buSzTx/>
              <a:buFontTx/>
              <a:buNone/>
              <a:defRPr/>
            </a:pPr>
            <a:r>
              <a:rPr lang="en-US" altLang="zh-CN" sz="2400" kern="100" dirty="0">
                <a:latin typeface="黑体" panose="02010609060101010101" pitchFamily="49" charset="-122"/>
                <a:ea typeface="黑体" panose="02010609060101010101" pitchFamily="49" charset="-122"/>
                <a:cs typeface="黑体" panose="02010609060101010101" pitchFamily="49" charset="-122"/>
                <a:sym typeface="+mn-ea"/>
              </a:rPr>
              <a:t>L121</a:t>
            </a:r>
            <a:r>
              <a:rPr lang="zh-CN" altLang="en-US" sz="2400" kern="100" dirty="0">
                <a:latin typeface="黑体" panose="02010609060101010101" pitchFamily="49" charset="-122"/>
                <a:ea typeface="黑体" panose="02010609060101010101" pitchFamily="49" charset="-122"/>
                <a:cs typeface="黑体" panose="02010609060101010101" pitchFamily="49" charset="-122"/>
                <a:sym typeface="+mn-ea"/>
              </a:rPr>
              <a:t>表</a:t>
            </a:r>
            <a:r>
              <a:rPr lang="en-US" altLang="zh-CN" sz="2400" kern="100" dirty="0">
                <a:latin typeface="黑体" panose="02010609060101010101" pitchFamily="49" charset="-122"/>
                <a:ea typeface="黑体" panose="02010609060101010101" pitchFamily="49" charset="-122"/>
                <a:cs typeface="黑体" panose="02010609060101010101" pitchFamily="49" charset="-122"/>
                <a:sym typeface="+mn-ea"/>
              </a:rPr>
              <a:t>/L123</a:t>
            </a:r>
            <a:r>
              <a:rPr lang="zh-CN" altLang="en-US" sz="2400" kern="100" dirty="0">
                <a:latin typeface="黑体" panose="02010609060101010101" pitchFamily="49" charset="-122"/>
                <a:ea typeface="黑体" panose="02010609060101010101" pitchFamily="49" charset="-122"/>
                <a:cs typeface="黑体" panose="02010609060101010101" pitchFamily="49" charset="-122"/>
                <a:sym typeface="+mn-ea"/>
              </a:rPr>
              <a:t>表</a:t>
            </a:r>
            <a:r>
              <a:rPr lang="en-US" altLang="zh-CN" sz="2400" kern="100" dirty="0">
                <a:latin typeface="黑体" panose="02010609060101010101" pitchFamily="49" charset="-122"/>
                <a:ea typeface="黑体" panose="02010609060101010101" pitchFamily="49" charset="-122"/>
                <a:cs typeface="黑体" panose="02010609060101010101" pitchFamily="49" charset="-122"/>
                <a:sym typeface="+mn-ea"/>
              </a:rPr>
              <a:t>/L125</a:t>
            </a:r>
            <a:r>
              <a:rPr lang="zh-CN" altLang="en-US" sz="2400" kern="100" dirty="0">
                <a:latin typeface="黑体" panose="02010609060101010101" pitchFamily="49" charset="-122"/>
                <a:ea typeface="黑体" panose="02010609060101010101" pitchFamily="49" charset="-122"/>
                <a:cs typeface="黑体" panose="02010609060101010101" pitchFamily="49" charset="-122"/>
                <a:sym typeface="+mn-ea"/>
              </a:rPr>
              <a:t>表</a:t>
            </a:r>
            <a:endParaRPr kumimoji="0" lang="zh-CN" altLang="en-US" sz="24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70659" name="矩形 9"/>
          <p:cNvSpPr/>
          <p:nvPr/>
        </p:nvSpPr>
        <p:spPr>
          <a:xfrm>
            <a:off x="5771515" y="1297940"/>
            <a:ext cx="1346835" cy="521970"/>
          </a:xfrm>
          <a:prstGeom prst="rect">
            <a:avLst/>
          </a:prstGeom>
          <a:noFill/>
          <a:ln w="38100" cap="flat" cmpd="sng">
            <a:solidFill>
              <a:srgbClr val="7030A0"/>
            </a:solidFill>
            <a:prstDash val="solid"/>
            <a:round/>
            <a:headEnd type="none" w="med" len="med"/>
            <a:tailEnd type="none" w="med" len="med"/>
          </a:ln>
        </p:spPr>
        <p:txBody>
          <a:bodyPr wrap="square" anchor="t" anchorCtr="0">
            <a:spAutoFit/>
          </a:bodyPr>
          <a:p>
            <a:pPr eaLnBrk="0" hangingPunct="0">
              <a:buClr>
                <a:srgbClr val="FF0000"/>
              </a:buClr>
              <a:buFont typeface="Wingdings" panose="05000000000000000000" pitchFamily="2" charset="2"/>
            </a:pPr>
            <a:r>
              <a:rPr lang="en-US" altLang="zh-CN" sz="2800" dirty="0">
                <a:solidFill>
                  <a:schemeClr val="tx1"/>
                </a:solidFill>
                <a:latin typeface="黑体" panose="02010609060101010101" pitchFamily="49" charset="-122"/>
                <a:ea typeface="黑体" panose="02010609060101010101" pitchFamily="49" charset="-122"/>
              </a:rPr>
              <a:t>2023</a:t>
            </a:r>
            <a:r>
              <a:rPr lang="zh-CN" altLang="zh-CN" sz="2800" dirty="0">
                <a:solidFill>
                  <a:schemeClr val="tx1"/>
                </a:solidFill>
                <a:latin typeface="黑体" panose="02010609060101010101" pitchFamily="49" charset="-122"/>
                <a:ea typeface="黑体" panose="02010609060101010101" pitchFamily="49" charset="-122"/>
              </a:rPr>
              <a:t>年</a:t>
            </a:r>
            <a:endParaRPr lang="zh-CN" altLang="zh-CN" sz="2800" dirty="0">
              <a:solidFill>
                <a:schemeClr val="tx1"/>
              </a:solidFill>
              <a:latin typeface="黑体" panose="02010609060101010101" pitchFamily="49" charset="-122"/>
              <a:ea typeface="黑体" panose="02010609060101010101" pitchFamily="49" charset="-122"/>
            </a:endParaRPr>
          </a:p>
        </p:txBody>
      </p:sp>
      <p:sp>
        <p:nvSpPr>
          <p:cNvPr id="8" name="矩形 9"/>
          <p:cNvSpPr/>
          <p:nvPr/>
        </p:nvSpPr>
        <p:spPr>
          <a:xfrm>
            <a:off x="5771515" y="4006850"/>
            <a:ext cx="1346835" cy="521970"/>
          </a:xfrm>
          <a:prstGeom prst="rect">
            <a:avLst/>
          </a:prstGeom>
          <a:noFill/>
          <a:ln w="38100" cap="flat" cmpd="sng">
            <a:solidFill>
              <a:srgbClr val="7030A0"/>
            </a:solidFill>
            <a:prstDash val="solid"/>
            <a:round/>
            <a:headEnd type="none" w="med" len="med"/>
            <a:tailEnd type="none" w="med" len="med"/>
          </a:ln>
        </p:spPr>
        <p:txBody>
          <a:bodyPr wrap="square" anchor="t" anchorCtr="0">
            <a:spAutoFit/>
          </a:bodyPr>
          <a:p>
            <a:pPr eaLnBrk="0" hangingPunct="0">
              <a:buClr>
                <a:srgbClr val="FF0000"/>
              </a:buClr>
              <a:buFont typeface="Wingdings" panose="05000000000000000000" pitchFamily="2" charset="2"/>
            </a:pPr>
            <a:r>
              <a:rPr lang="en-US" altLang="zh-CN" sz="2800" dirty="0">
                <a:solidFill>
                  <a:schemeClr val="tx1"/>
                </a:solidFill>
                <a:latin typeface="黑体" panose="02010609060101010101" pitchFamily="49" charset="-122"/>
                <a:ea typeface="黑体" panose="02010609060101010101" pitchFamily="49" charset="-122"/>
              </a:rPr>
              <a:t>2024</a:t>
            </a:r>
            <a:r>
              <a:rPr lang="zh-CN" altLang="zh-CN" sz="2800" dirty="0">
                <a:solidFill>
                  <a:schemeClr val="tx1"/>
                </a:solidFill>
                <a:latin typeface="黑体" panose="02010609060101010101" pitchFamily="49" charset="-122"/>
                <a:ea typeface="黑体" panose="02010609060101010101" pitchFamily="49" charset="-122"/>
              </a:rPr>
              <a:t>年</a:t>
            </a:r>
            <a:endParaRPr lang="zh-CN" altLang="zh-CN" sz="2800" dirty="0">
              <a:solidFill>
                <a:schemeClr val="tx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p:cNvPicPr>
            <a:picLocks noChangeAspect="1"/>
          </p:cNvPicPr>
          <p:nvPr>
            <p:ph idx="1"/>
          </p:nvPr>
        </p:nvPicPr>
        <p:blipFill>
          <a:blip r:embed="rId1"/>
          <a:stretch>
            <a:fillRect/>
          </a:stretch>
        </p:blipFill>
        <p:spPr>
          <a:xfrm>
            <a:off x="1813560" y="1182370"/>
            <a:ext cx="9676130" cy="3806190"/>
          </a:xfrm>
          <a:prstGeom prst="rect">
            <a:avLst/>
          </a:prstGeom>
        </p:spPr>
      </p:pic>
      <p:sp>
        <p:nvSpPr>
          <p:cNvPr id="7" name="矩形 6"/>
          <p:cNvSpPr/>
          <p:nvPr/>
        </p:nvSpPr>
        <p:spPr>
          <a:xfrm>
            <a:off x="2293620" y="4313555"/>
            <a:ext cx="5822950" cy="828675"/>
          </a:xfrm>
          <a:prstGeom prst="rect">
            <a:avLst/>
          </a:prstGeom>
          <a:noFill/>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none" lIns="91440" tIns="45720" rIns="91440" bIns="45720" numCol="1" anchor="b" anchorCtr="1" compatLnSpc="1">
            <a:noAutofit/>
          </a:bodyPr>
          <a:p>
            <a:pPr marL="0" marR="0" indent="0" algn="l" defTabSz="914400" rtl="0" eaLnBrk="1" fontAlgn="base" latinLnBrk="0" hangingPunct="1">
              <a:lnSpc>
                <a:spcPct val="100000"/>
              </a:lnSpc>
              <a:spcBef>
                <a:spcPct val="0"/>
              </a:spcBef>
              <a:spcAft>
                <a:spcPct val="0"/>
              </a:spcAft>
              <a:buClrTx/>
              <a:buSzTx/>
              <a:buFontTx/>
              <a:buNone/>
            </a:pPr>
            <a:endParaRPr kumimoji="1" lang="zh-CN" altLang="en-US" sz="3200" b="1" i="0" u="none" strike="noStrike" cap="none" normalizeH="0" baseline="0" smtClean="0">
              <a:ln>
                <a:noFill/>
              </a:ln>
              <a:solidFill>
                <a:schemeClr val="tx1"/>
              </a:solidFill>
              <a:effectLst/>
              <a:latin typeface="Times New Roman" panose="02020603050405020304" pitchFamily="18" charset="0"/>
              <a:ea typeface="方正彩云简体" pitchFamily="65" charset="-122"/>
            </a:endParaRPr>
          </a:p>
        </p:txBody>
      </p:sp>
      <p:sp>
        <p:nvSpPr>
          <p:cNvPr id="95235" name="AutoShape 6"/>
          <p:cNvSpPr/>
          <p:nvPr/>
        </p:nvSpPr>
        <p:spPr>
          <a:xfrm>
            <a:off x="7443470" y="5582285"/>
            <a:ext cx="3352800" cy="789305"/>
          </a:xfrm>
          <a:prstGeom prst="borderCallout1">
            <a:avLst>
              <a:gd name="adj1" fmla="val 804"/>
              <a:gd name="adj2" fmla="val 20757"/>
              <a:gd name="adj3" fmla="val -56154"/>
              <a:gd name="adj4" fmla="val -21837"/>
            </a:avLst>
          </a:pr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eaLnBrk="0" hangingPunct="0"/>
            <a:r>
              <a:rPr lang="zh-CN" altLang="en-US" sz="3600" dirty="0">
                <a:solidFill>
                  <a:srgbClr val="000000"/>
                </a:solidFill>
                <a:latin typeface="黑体" panose="02010609060101010101" pitchFamily="49" charset="-122"/>
                <a:ea typeface="黑体" panose="02010609060101010101" pitchFamily="49" charset="-122"/>
              </a:rPr>
              <a:t>增加一道问题</a:t>
            </a:r>
            <a:endParaRPr lang="zh-CN" altLang="en-US" sz="3600" dirty="0">
              <a:solidFill>
                <a:srgbClr val="000000"/>
              </a:solidFill>
              <a:latin typeface="黑体" panose="02010609060101010101" pitchFamily="49" charset="-122"/>
              <a:ea typeface="黑体" panose="02010609060101010101" pitchFamily="49" charset="-122"/>
            </a:endParaRPr>
          </a:p>
        </p:txBody>
      </p:sp>
      <p:sp>
        <p:nvSpPr>
          <p:cNvPr id="30721" name="Rectangle 7"/>
          <p:cNvSpPr/>
          <p:nvPr/>
        </p:nvSpPr>
        <p:spPr>
          <a:xfrm>
            <a:off x="1370013" y="508000"/>
            <a:ext cx="9855200" cy="522288"/>
          </a:xfrm>
          <a:prstGeom prst="rect">
            <a:avLst/>
          </a:prstGeom>
          <a:noFill/>
          <a:ln w="9525">
            <a:noFill/>
          </a:ln>
        </p:spPr>
        <p:txBody>
          <a:bodyPr anchor="t" anchorCtr="0"/>
          <a:p>
            <a:pPr>
              <a:spcBef>
                <a:spcPct val="20000"/>
              </a:spcBef>
            </a:pPr>
            <a:r>
              <a:rPr lang="en-US" altLang="zh-CN" sz="3200" b="1" dirty="0">
                <a:latin typeface="黑体" panose="02010609060101010101" pitchFamily="49" charset="-122"/>
                <a:ea typeface="黑体" panose="02010609060101010101" pitchFamily="49" charset="-122"/>
              </a:rPr>
              <a:t>2.</a:t>
            </a:r>
            <a:r>
              <a:rPr lang="zh-CN" altLang="en-US" sz="3200" b="1" dirty="0">
                <a:latin typeface="黑体" panose="02010609060101010101" pitchFamily="49" charset="-122"/>
                <a:ea typeface="黑体" panose="02010609060101010101" pitchFamily="49" charset="-122"/>
              </a:rPr>
              <a:t>修订内容</a:t>
            </a:r>
            <a:endParaRPr lang="zh-CN" altLang="en-US" sz="3200" b="1" dirty="0">
              <a:latin typeface="黑体" panose="02010609060101010101" pitchFamily="49" charset="-122"/>
              <a:ea typeface="黑体" panose="02010609060101010101" pitchFamily="49" charset="-122"/>
            </a:endParaRPr>
          </a:p>
        </p:txBody>
      </p:sp>
      <p:sp>
        <p:nvSpPr>
          <p:cNvPr id="6" name="任意多边形 5"/>
          <p:cNvSpPr/>
          <p:nvPr/>
        </p:nvSpPr>
        <p:spPr>
          <a:xfrm>
            <a:off x="7934325" y="197485"/>
            <a:ext cx="3475355" cy="725170"/>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119463" tIns="24498" rIns="119463" bIns="24498" spcCol="1270" anchor="ctr"/>
          <a:p>
            <a:pPr marL="0" marR="0" lvl="0" indent="0" algn="ctr" defTabSz="755650" rtl="0" eaLnBrk="0" fontAlgn="base" latinLnBrk="0" hangingPunct="0">
              <a:lnSpc>
                <a:spcPct val="90000"/>
              </a:lnSpc>
              <a:spcBef>
                <a:spcPct val="0"/>
              </a:spcBef>
              <a:spcAft>
                <a:spcPct val="35000"/>
              </a:spcAft>
              <a:buClrTx/>
              <a:buSzTx/>
              <a:buFontTx/>
              <a:buNone/>
              <a:defRPr/>
            </a:pPr>
            <a:r>
              <a:rPr lang="en-US" altLang="zh-CN" sz="2400" kern="100" dirty="0">
                <a:latin typeface="黑体" panose="02010609060101010101" pitchFamily="49" charset="-122"/>
                <a:ea typeface="黑体" panose="02010609060101010101" pitchFamily="49" charset="-122"/>
                <a:cs typeface="黑体" panose="02010609060101010101" pitchFamily="49" charset="-122"/>
                <a:sym typeface="+mn-ea"/>
              </a:rPr>
              <a:t>L121</a:t>
            </a:r>
            <a:r>
              <a:rPr lang="zh-CN" altLang="en-US" sz="2400" kern="100" dirty="0">
                <a:latin typeface="黑体" panose="02010609060101010101" pitchFamily="49" charset="-122"/>
                <a:ea typeface="黑体" panose="02010609060101010101" pitchFamily="49" charset="-122"/>
                <a:cs typeface="黑体" panose="02010609060101010101" pitchFamily="49" charset="-122"/>
                <a:sym typeface="+mn-ea"/>
              </a:rPr>
              <a:t>表</a:t>
            </a:r>
            <a:r>
              <a:rPr lang="en-US" altLang="zh-CN" sz="2400" kern="100" dirty="0">
                <a:latin typeface="黑体" panose="02010609060101010101" pitchFamily="49" charset="-122"/>
                <a:ea typeface="黑体" panose="02010609060101010101" pitchFamily="49" charset="-122"/>
                <a:cs typeface="黑体" panose="02010609060101010101" pitchFamily="49" charset="-122"/>
                <a:sym typeface="+mn-ea"/>
              </a:rPr>
              <a:t>/L123</a:t>
            </a:r>
            <a:r>
              <a:rPr lang="zh-CN" altLang="en-US" sz="2400" kern="100" dirty="0">
                <a:latin typeface="黑体" panose="02010609060101010101" pitchFamily="49" charset="-122"/>
                <a:ea typeface="黑体" panose="02010609060101010101" pitchFamily="49" charset="-122"/>
                <a:cs typeface="黑体" panose="02010609060101010101" pitchFamily="49" charset="-122"/>
                <a:sym typeface="+mn-ea"/>
              </a:rPr>
              <a:t>表</a:t>
            </a:r>
            <a:r>
              <a:rPr lang="en-US" altLang="zh-CN" sz="2400" kern="100" dirty="0">
                <a:latin typeface="黑体" panose="02010609060101010101" pitchFamily="49" charset="-122"/>
                <a:ea typeface="黑体" panose="02010609060101010101" pitchFamily="49" charset="-122"/>
                <a:cs typeface="黑体" panose="02010609060101010101" pitchFamily="49" charset="-122"/>
                <a:sym typeface="+mn-ea"/>
              </a:rPr>
              <a:t>/L125</a:t>
            </a:r>
            <a:r>
              <a:rPr lang="zh-CN" altLang="en-US" sz="2400" kern="100" dirty="0">
                <a:latin typeface="黑体" panose="02010609060101010101" pitchFamily="49" charset="-122"/>
                <a:ea typeface="黑体" panose="02010609060101010101" pitchFamily="49" charset="-122"/>
                <a:cs typeface="黑体" panose="02010609060101010101" pitchFamily="49" charset="-122"/>
                <a:sym typeface="+mn-ea"/>
              </a:rPr>
              <a:t>表</a:t>
            </a:r>
            <a:endParaRPr kumimoji="0" lang="zh-CN" altLang="en-US" sz="24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Rectangle 7"/>
          <p:cNvSpPr/>
          <p:nvPr/>
        </p:nvSpPr>
        <p:spPr>
          <a:xfrm>
            <a:off x="1370013" y="508000"/>
            <a:ext cx="9855200" cy="522288"/>
          </a:xfrm>
          <a:prstGeom prst="rect">
            <a:avLst/>
          </a:prstGeom>
          <a:noFill/>
          <a:ln w="9525">
            <a:noFill/>
          </a:ln>
        </p:spPr>
        <p:txBody>
          <a:bodyPr anchor="t" anchorCtr="0"/>
          <a:p>
            <a:pPr>
              <a:spcBef>
                <a:spcPct val="20000"/>
              </a:spcBef>
            </a:pPr>
            <a:r>
              <a:rPr lang="en-US" altLang="zh-CN" sz="3200" b="1" dirty="0">
                <a:latin typeface="黑体" panose="02010609060101010101" pitchFamily="49" charset="-122"/>
                <a:ea typeface="黑体" panose="02010609060101010101" pitchFamily="49" charset="-122"/>
              </a:rPr>
              <a:t>3.</a:t>
            </a:r>
            <a:r>
              <a:rPr lang="zh-CN" altLang="en-US" sz="3200" b="1" dirty="0">
                <a:latin typeface="黑体" panose="02010609060101010101" pitchFamily="49" charset="-122"/>
                <a:ea typeface="黑体" panose="02010609060101010101" pitchFamily="49" charset="-122"/>
              </a:rPr>
              <a:t>修订内容</a:t>
            </a:r>
            <a:endParaRPr lang="zh-CN" altLang="en-US" sz="3200" b="1" dirty="0">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1"/>
          <a:stretch>
            <a:fillRect/>
          </a:stretch>
        </p:blipFill>
        <p:spPr>
          <a:xfrm>
            <a:off x="1631950" y="1456055"/>
            <a:ext cx="8928736" cy="4188460"/>
          </a:xfrm>
          <a:prstGeom prst="rect">
            <a:avLst/>
          </a:prstGeom>
        </p:spPr>
      </p:pic>
      <p:sp>
        <p:nvSpPr>
          <p:cNvPr id="3" name="矩形 2"/>
          <p:cNvSpPr/>
          <p:nvPr/>
        </p:nvSpPr>
        <p:spPr>
          <a:xfrm>
            <a:off x="1778000" y="4859020"/>
            <a:ext cx="5822950" cy="828675"/>
          </a:xfrm>
          <a:prstGeom prst="rect">
            <a:avLst/>
          </a:prstGeom>
          <a:noFill/>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none" lIns="91440" tIns="45720" rIns="91440" bIns="45720" numCol="1" anchor="b" anchorCtr="1" compatLnSpc="1">
            <a:noAutofit/>
          </a:bodyPr>
          <a:p>
            <a:pPr marL="0" marR="0" indent="0" algn="l" defTabSz="914400" rtl="0" eaLnBrk="1" fontAlgn="base" latinLnBrk="0" hangingPunct="1">
              <a:lnSpc>
                <a:spcPct val="100000"/>
              </a:lnSpc>
              <a:spcBef>
                <a:spcPct val="0"/>
              </a:spcBef>
              <a:spcAft>
                <a:spcPct val="0"/>
              </a:spcAft>
              <a:buClrTx/>
              <a:buSzTx/>
              <a:buFontTx/>
              <a:buNone/>
            </a:pPr>
            <a:endParaRPr kumimoji="1" lang="zh-CN" altLang="en-US" sz="3200" b="1" i="0" u="none" strike="noStrike" cap="none" normalizeH="0" baseline="0" smtClean="0">
              <a:ln>
                <a:noFill/>
              </a:ln>
              <a:solidFill>
                <a:schemeClr val="tx1"/>
              </a:solidFill>
              <a:effectLst/>
              <a:latin typeface="Times New Roman" panose="02020603050405020304" pitchFamily="18" charset="0"/>
              <a:ea typeface="方正彩云简体" pitchFamily="65" charset="-122"/>
            </a:endParaRPr>
          </a:p>
        </p:txBody>
      </p:sp>
      <p:sp>
        <p:nvSpPr>
          <p:cNvPr id="95235" name="AutoShape 6"/>
          <p:cNvSpPr/>
          <p:nvPr/>
        </p:nvSpPr>
        <p:spPr>
          <a:xfrm>
            <a:off x="6948170" y="5935980"/>
            <a:ext cx="3979545" cy="789305"/>
          </a:xfrm>
          <a:prstGeom prst="borderCallout1">
            <a:avLst>
              <a:gd name="adj1" fmla="val 9814"/>
              <a:gd name="adj2" fmla="val 36439"/>
              <a:gd name="adj3" fmla="val -51005"/>
              <a:gd name="adj4" fmla="val 2575"/>
            </a:avLst>
          </a:pr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eaLnBrk="0" hangingPunct="0"/>
            <a:r>
              <a:rPr lang="zh-CN" altLang="en-US" sz="3600" dirty="0">
                <a:solidFill>
                  <a:srgbClr val="000000"/>
                </a:solidFill>
                <a:latin typeface="黑体" panose="02010609060101010101" pitchFamily="49" charset="-122"/>
                <a:ea typeface="黑体" panose="02010609060101010101" pitchFamily="49" charset="-122"/>
              </a:rPr>
              <a:t>增加一道主观题</a:t>
            </a:r>
            <a:endParaRPr lang="zh-CN" altLang="en-US" sz="3600" dirty="0">
              <a:solidFill>
                <a:srgbClr val="000000"/>
              </a:solidFill>
              <a:latin typeface="黑体" panose="02010609060101010101" pitchFamily="49" charset="-122"/>
              <a:ea typeface="黑体" panose="02010609060101010101" pitchFamily="49" charset="-122"/>
            </a:endParaRPr>
          </a:p>
        </p:txBody>
      </p:sp>
      <p:sp>
        <p:nvSpPr>
          <p:cNvPr id="13" name="任意多边形 12"/>
          <p:cNvSpPr/>
          <p:nvPr/>
        </p:nvSpPr>
        <p:spPr>
          <a:xfrm>
            <a:off x="8106410" y="305435"/>
            <a:ext cx="3475355" cy="725170"/>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119463" tIns="24498" rIns="119463" bIns="24498" spcCol="1270" anchor="ctr"/>
          <a:p>
            <a:pPr marL="0" marR="0" lvl="0" indent="0" algn="l" defTabSz="755650" rtl="0" eaLnBrk="0" fontAlgn="base" latinLnBrk="0" hangingPunct="0">
              <a:lnSpc>
                <a:spcPct val="90000"/>
              </a:lnSpc>
              <a:spcBef>
                <a:spcPct val="0"/>
              </a:spcBef>
              <a:spcAft>
                <a:spcPct val="35000"/>
              </a:spcAft>
              <a:buClrTx/>
              <a:buSzTx/>
              <a:buFontTx/>
              <a:buNone/>
              <a:defRPr/>
            </a:pPr>
            <a:r>
              <a:rPr lang="en-US" altLang="zh-CN" sz="2400" kern="100" dirty="0">
                <a:latin typeface="黑体" panose="02010609060101010101" pitchFamily="49" charset="-122"/>
                <a:ea typeface="黑体" panose="02010609060101010101" pitchFamily="49" charset="-122"/>
                <a:cs typeface="黑体" panose="02010609060101010101" pitchFamily="49" charset="-122"/>
                <a:sym typeface="+mn-ea"/>
              </a:rPr>
              <a:t>L122</a:t>
            </a:r>
            <a:r>
              <a:rPr lang="zh-CN" altLang="en-US" sz="2400" kern="100" dirty="0">
                <a:latin typeface="黑体" panose="02010609060101010101" pitchFamily="49" charset="-122"/>
                <a:ea typeface="黑体" panose="02010609060101010101" pitchFamily="49" charset="-122"/>
                <a:cs typeface="黑体" panose="02010609060101010101" pitchFamily="49" charset="-122"/>
                <a:sym typeface="+mn-ea"/>
              </a:rPr>
              <a:t>表</a:t>
            </a:r>
            <a:endParaRPr kumimoji="0" lang="zh-CN" altLang="en-US" sz="24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矩形 11"/>
          <p:cNvSpPr/>
          <p:nvPr/>
        </p:nvSpPr>
        <p:spPr>
          <a:xfrm>
            <a:off x="1952625" y="1120775"/>
            <a:ext cx="9350376" cy="1198563"/>
          </a:xfrm>
          <a:prstGeom prst="rect">
            <a:avLst/>
          </a:prstGeom>
          <a:noFill/>
          <a:ln w="9525">
            <a:noFill/>
          </a:ln>
        </p:spPr>
        <p:txBody>
          <a:bodyPr anchor="t" anchorCtr="0">
            <a:spAutoFit/>
          </a:bodyPr>
          <a:p>
            <a:r>
              <a:rPr lang="zh-CN" altLang="en-US" sz="2400" dirty="0">
                <a:latin typeface="黑体" panose="02010609060101010101" pitchFamily="49" charset="-122"/>
                <a:ea typeface="黑体" panose="02010609060101010101" pitchFamily="49" charset="-122"/>
              </a:rPr>
              <a:t>设置原则</a:t>
            </a:r>
            <a:endParaRPr lang="en-US" altLang="zh-CN" sz="2400" dirty="0">
              <a:latin typeface="黑体" panose="02010609060101010101" pitchFamily="49" charset="-122"/>
              <a:ea typeface="黑体" panose="02010609060101010101" pitchFamily="49" charset="-122"/>
            </a:endParaRPr>
          </a:p>
          <a:p>
            <a:r>
              <a:rPr lang="zh-CN" altLang="en-US" sz="2400" dirty="0">
                <a:latin typeface="黑体" panose="02010609060101010101" pitchFamily="49" charset="-122"/>
                <a:ea typeface="黑体" panose="02010609060101010101" pitchFamily="49" charset="-122"/>
              </a:rPr>
              <a:t>分为表内审核和表间审核，表内审核</a:t>
            </a:r>
            <a:r>
              <a:rPr lang="en-US" altLang="zh-CN" sz="2400" dirty="0">
                <a:latin typeface="黑体" panose="02010609060101010101" pitchFamily="49" charset="-122"/>
                <a:ea typeface="黑体" panose="02010609060101010101" pitchFamily="49" charset="-122"/>
              </a:rPr>
              <a:t>4</a:t>
            </a:r>
            <a:r>
              <a:rPr lang="zh-CN" altLang="en-US" sz="2400" dirty="0">
                <a:latin typeface="黑体" panose="02010609060101010101" pitchFamily="49" charset="-122"/>
                <a:ea typeface="黑体" panose="02010609060101010101" pitchFamily="49" charset="-122"/>
              </a:rPr>
              <a:t>套，表间审核</a:t>
            </a:r>
            <a:r>
              <a:rPr lang="en-US" altLang="zh-CN" sz="2400" dirty="0">
                <a:latin typeface="黑体" panose="02010609060101010101" pitchFamily="49" charset="-122"/>
                <a:ea typeface="黑体" panose="02010609060101010101" pitchFamily="49" charset="-122"/>
              </a:rPr>
              <a:t>8</a:t>
            </a:r>
            <a:r>
              <a:rPr lang="zh-CN" altLang="en-US" sz="2400" dirty="0">
                <a:latin typeface="黑体" panose="02010609060101010101" pitchFamily="49" charset="-122"/>
                <a:ea typeface="黑体" panose="02010609060101010101" pitchFamily="49" charset="-122"/>
              </a:rPr>
              <a:t>套（详见制度）</a:t>
            </a:r>
            <a:endParaRPr lang="en-US" altLang="zh-CN" sz="2400" dirty="0">
              <a:latin typeface="黑体" panose="02010609060101010101" pitchFamily="49" charset="-122"/>
              <a:ea typeface="黑体" panose="02010609060101010101" pitchFamily="49" charset="-122"/>
            </a:endParaRPr>
          </a:p>
          <a:p>
            <a:endParaRPr lang="en-US" altLang="zh-CN" sz="2400" dirty="0">
              <a:latin typeface="黑体" panose="02010609060101010101" pitchFamily="49" charset="-122"/>
              <a:ea typeface="黑体" panose="02010609060101010101" pitchFamily="49" charset="-122"/>
            </a:endParaRPr>
          </a:p>
        </p:txBody>
      </p:sp>
      <p:grpSp>
        <p:nvGrpSpPr>
          <p:cNvPr id="56323" name="组合 1"/>
          <p:cNvGrpSpPr/>
          <p:nvPr/>
        </p:nvGrpSpPr>
        <p:grpSpPr>
          <a:xfrm>
            <a:off x="1748155" y="2178050"/>
            <a:ext cx="3511550" cy="3291840"/>
            <a:chOff x="1747034" y="1588526"/>
            <a:chExt cx="3513115" cy="3917160"/>
          </a:xfrm>
        </p:grpSpPr>
        <p:sp>
          <p:nvSpPr>
            <p:cNvPr id="1048802" name="任意多边形 11"/>
            <p:cNvSpPr/>
            <p:nvPr/>
          </p:nvSpPr>
          <p:spPr>
            <a:xfrm>
              <a:off x="1747034" y="1928557"/>
              <a:ext cx="3513115" cy="3577129"/>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8563" tIns="354076" rIns="278563" bIns="120904" spcCol="1270"/>
            <a:lstStyle/>
            <a:p>
              <a:pPr marL="0" marR="0" lvl="0" indent="0" algn="l" defTabSz="914400" rtl="0" eaLnBrk="0" fontAlgn="base" latinLnBrk="0" hangingPunct="0">
                <a:lnSpc>
                  <a:spcPct val="100000"/>
                </a:lnSpc>
                <a:spcBef>
                  <a:spcPts val="1200"/>
                </a:spcBef>
                <a:spcAft>
                  <a:spcPct val="0"/>
                </a:spcAft>
                <a:buClrTx/>
                <a:buSzTx/>
                <a:buFontTx/>
                <a:buNone/>
                <a:defRPr/>
              </a:pPr>
              <a:r>
                <a:rPr kumimoji="0" lang="en-US" altLang="zh-CN"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 </a:t>
              </a:r>
              <a:r>
                <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“绝对”类逻辑</a:t>
              </a:r>
              <a:endParaRPr kumimoji="0" lang="en-US" altLang="zh-CN"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00000"/>
                </a:lnSpc>
                <a:spcBef>
                  <a:spcPts val="0"/>
                </a:spcBef>
                <a:spcAft>
                  <a:spcPct val="0"/>
                </a:spcAft>
                <a:buClrTx/>
                <a:buSzTx/>
                <a:buFont typeface="Arial" panose="020B0604020202020204" pitchFamily="34" charset="0"/>
                <a:buChar char="•"/>
                <a:defRPr/>
              </a:pPr>
              <a:endParaRPr kumimoji="0" lang="en-US" altLang="zh-CN"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00000"/>
                </a:lnSpc>
                <a:spcBef>
                  <a:spcPts val="0"/>
                </a:spcBef>
                <a:spcAft>
                  <a:spcPct val="0"/>
                </a:spcAft>
                <a:buClrTx/>
                <a:buSzTx/>
                <a:buFontTx/>
                <a:buNone/>
                <a:defRPr/>
              </a:pPr>
              <a:r>
                <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如创新“判断”题与后续问题同步填报、并行问题同步填报、选项有效性等</a:t>
              </a:r>
              <a:endParaRPr kumimoji="0" lang="en-US" altLang="zh-CN"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00000"/>
                </a:lnSpc>
                <a:spcBef>
                  <a:spcPts val="0"/>
                </a:spcBef>
                <a:spcAft>
                  <a:spcPct val="0"/>
                </a:spcAft>
                <a:buClrTx/>
                <a:buSzTx/>
                <a:buFontTx/>
                <a:buNone/>
                <a:defRPr/>
              </a:pPr>
              <a:r>
                <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（置灰与预置功能）</a:t>
              </a:r>
              <a:endParaRPr kumimoji="0" lang="en-US" altLang="zh-CN"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00000"/>
                </a:lnSpc>
                <a:spcBef>
                  <a:spcPts val="0"/>
                </a:spcBef>
                <a:spcAft>
                  <a:spcPct val="0"/>
                </a:spcAft>
                <a:buClrTx/>
                <a:buSzTx/>
                <a:buFontTx/>
                <a:buNone/>
                <a:defRPr/>
              </a:pPr>
              <a:endParaRPr kumimoji="0" lang="en-US" altLang="zh-CN"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p:txBody>
        </p:sp>
        <p:sp>
          <p:nvSpPr>
            <p:cNvPr id="1048803" name="任意多边形 12"/>
            <p:cNvSpPr/>
            <p:nvPr/>
          </p:nvSpPr>
          <p:spPr>
            <a:xfrm>
              <a:off x="2269237" y="1588526"/>
              <a:ext cx="2348641" cy="587121"/>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119463" tIns="24498" rIns="119463" bIns="24498" spcCol="1270" anchor="ctr"/>
            <a:lstStyle/>
            <a:p>
              <a:pPr marL="0" marR="0" lvl="0" indent="0" algn="ctr" defTabSz="755650" rtl="0" eaLnBrk="0" fontAlgn="base" latinLnBrk="0" hangingPunct="0">
                <a:lnSpc>
                  <a:spcPct val="90000"/>
                </a:lnSpc>
                <a:spcBef>
                  <a:spcPct val="0"/>
                </a:spcBef>
                <a:spcAft>
                  <a:spcPct val="35000"/>
                </a:spcAft>
                <a:buClrTx/>
                <a:buSzTx/>
                <a:buFontTx/>
                <a:buNone/>
                <a:defRPr/>
              </a:pPr>
              <a:r>
                <a:rPr kumimoji="0" lang="zh-CN" altLang="en-US" sz="24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rPr>
                <a:t>强制性（</a:t>
              </a:r>
              <a:r>
                <a:rPr kumimoji="0" lang="en-US" altLang="zh-CN" sz="24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rPr>
                <a:t>A</a:t>
              </a:r>
              <a:r>
                <a:rPr kumimoji="0" lang="zh-CN" altLang="en-US" sz="24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rPr>
                <a:t>类）</a:t>
              </a:r>
              <a:endParaRPr kumimoji="0" lang="zh-CN" altLang="en-US" sz="24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p:txBody>
        </p:sp>
      </p:grpSp>
      <p:grpSp>
        <p:nvGrpSpPr>
          <p:cNvPr id="56326" name="组合 2"/>
          <p:cNvGrpSpPr/>
          <p:nvPr/>
        </p:nvGrpSpPr>
        <p:grpSpPr>
          <a:xfrm>
            <a:off x="5662613" y="2178050"/>
            <a:ext cx="3186112" cy="3308350"/>
            <a:chOff x="5663397" y="1588527"/>
            <a:chExt cx="3185328" cy="3308912"/>
          </a:xfrm>
        </p:grpSpPr>
        <p:sp>
          <p:nvSpPr>
            <p:cNvPr id="1048804" name="任意多边形 13"/>
            <p:cNvSpPr/>
            <p:nvPr/>
          </p:nvSpPr>
          <p:spPr>
            <a:xfrm>
              <a:off x="5663397" y="1874326"/>
              <a:ext cx="3185328" cy="3023113"/>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ln>
              <a:solidFill>
                <a:srgbClr val="0099CC"/>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8563" tIns="354076" rIns="278563" bIns="120904" spcCol="1270"/>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“相对”类逻辑</a:t>
              </a:r>
              <a:endParaRPr kumimoji="0" lang="en-US" altLang="zh-CN"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00000"/>
                </a:lnSpc>
                <a:spcBef>
                  <a:spcPts val="0"/>
                </a:spcBef>
                <a:spcAft>
                  <a:spcPct val="0"/>
                </a:spcAft>
                <a:buClrTx/>
                <a:buSzTx/>
                <a:buFontTx/>
                <a:buNone/>
                <a:defRPr/>
              </a:pPr>
              <a:endParaRPr kumimoji="0" lang="en-US" altLang="zh-CN"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00000"/>
                </a:lnSpc>
                <a:spcBef>
                  <a:spcPts val="0"/>
                </a:spcBef>
                <a:spcAft>
                  <a:spcPct val="0"/>
                </a:spcAft>
                <a:buClrTx/>
                <a:buSzTx/>
                <a:buFontTx/>
                <a:buNone/>
                <a:defRPr/>
              </a:pPr>
              <a:r>
                <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前后所选信息对应</a:t>
              </a:r>
              <a:endParaRPr kumimoji="0" lang="en-US" altLang="zh-CN"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00000"/>
                </a:lnSpc>
                <a:spcBef>
                  <a:spcPts val="0"/>
                </a:spcBef>
                <a:spcAft>
                  <a:spcPct val="0"/>
                </a:spcAft>
                <a:buClrTx/>
                <a:buSzTx/>
                <a:buFontTx/>
                <a:buNone/>
                <a:defRPr/>
              </a:pPr>
              <a:r>
                <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比如前面产品或工艺创新题选择与其它某某合作，后面创新合作题要填</a:t>
              </a:r>
              <a:endParaRPr kumimoji="0" lang="en-US" altLang="zh-CN"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endParaRPr kumimoji="0" lang="en-US" altLang="zh-CN"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p:txBody>
        </p:sp>
        <p:sp>
          <p:nvSpPr>
            <p:cNvPr id="1048805" name="任意多边形 14"/>
            <p:cNvSpPr/>
            <p:nvPr/>
          </p:nvSpPr>
          <p:spPr>
            <a:xfrm>
              <a:off x="5995102" y="1588527"/>
              <a:ext cx="2356858" cy="501735"/>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a:solidFill>
              <a:srgbClr val="0099CC"/>
            </a:solidFill>
            <a:ln>
              <a:solidFill>
                <a:srgbClr val="0099CC"/>
              </a:solidFill>
            </a:ln>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119463" tIns="24498" rIns="119463" bIns="24498" spcCol="1270" anchor="ctr"/>
            <a:lstStyle/>
            <a:p>
              <a:pPr marL="0" marR="0" lvl="0" indent="0" algn="ctr" defTabSz="755650" rtl="0" eaLnBrk="0" fontAlgn="base" latinLnBrk="0" hangingPunct="0">
                <a:lnSpc>
                  <a:spcPct val="90000"/>
                </a:lnSpc>
                <a:spcBef>
                  <a:spcPct val="0"/>
                </a:spcBef>
                <a:spcAft>
                  <a:spcPct val="35000"/>
                </a:spcAft>
                <a:buClrTx/>
                <a:buSzTx/>
                <a:buFontTx/>
                <a:buNone/>
                <a:defRPr/>
              </a:pPr>
              <a:r>
                <a:rPr kumimoji="0" lang="zh-CN" altLang="en-US" sz="24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rPr>
                <a:t>核实性（</a:t>
              </a:r>
              <a:r>
                <a:rPr kumimoji="0" lang="en-US" altLang="zh-CN" sz="24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rPr>
                <a:t>C</a:t>
              </a:r>
              <a:r>
                <a:rPr kumimoji="0" lang="zh-CN" altLang="en-US" sz="24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rPr>
                <a:t>类）</a:t>
              </a:r>
              <a:endParaRPr kumimoji="0" lang="zh-CN" altLang="en-US" sz="24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p:txBody>
        </p:sp>
      </p:grpSp>
      <p:grpSp>
        <p:nvGrpSpPr>
          <p:cNvPr id="56329" name="组合 3"/>
          <p:cNvGrpSpPr/>
          <p:nvPr/>
        </p:nvGrpSpPr>
        <p:grpSpPr>
          <a:xfrm>
            <a:off x="9043988" y="2178050"/>
            <a:ext cx="2603500" cy="941388"/>
            <a:chOff x="9043206" y="1588526"/>
            <a:chExt cx="2603499" cy="941386"/>
          </a:xfrm>
        </p:grpSpPr>
        <p:sp>
          <p:nvSpPr>
            <p:cNvPr id="1048806" name="任意多边形 15"/>
            <p:cNvSpPr/>
            <p:nvPr/>
          </p:nvSpPr>
          <p:spPr>
            <a:xfrm>
              <a:off x="9043206" y="1864750"/>
              <a:ext cx="2603499" cy="665162"/>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ln>
              <a:solidFill>
                <a:srgbClr val="66CCFF"/>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8563" tIns="354076" rIns="278563" bIns="120904" spcCol="1270"/>
            <a:lstStyle/>
            <a:p>
              <a:pPr marL="0" marR="0" lvl="0" indent="0" algn="l" defTabSz="914400" rtl="0" eaLnBrk="0" fontAlgn="base" latinLnBrk="0" hangingPunct="0">
                <a:lnSpc>
                  <a:spcPct val="100000"/>
                </a:lnSpc>
                <a:spcBef>
                  <a:spcPts val="1200"/>
                </a:spcBef>
                <a:spcAft>
                  <a:spcPct val="0"/>
                </a:spcAft>
                <a:buClrTx/>
                <a:buSzTx/>
                <a:buFontTx/>
                <a:buNone/>
                <a:defRPr/>
              </a:pPr>
              <a:r>
                <a:rPr kumimoji="0" lang="en-US" altLang="zh-CN" sz="28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 </a:t>
              </a:r>
              <a:endParaRPr kumimoji="0" lang="en-US" altLang="zh-CN" sz="28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endParaRPr kumimoji="0" lang="en-US" altLang="zh-CN"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p:txBody>
        </p:sp>
        <p:sp>
          <p:nvSpPr>
            <p:cNvPr id="1048807" name="任意多边形 16"/>
            <p:cNvSpPr/>
            <p:nvPr/>
          </p:nvSpPr>
          <p:spPr>
            <a:xfrm>
              <a:off x="9205130" y="1588526"/>
              <a:ext cx="2246311" cy="501649"/>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a:solidFill>
              <a:srgbClr val="66CCFF"/>
            </a:solidFill>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119463" tIns="24498" rIns="119463" bIns="24498" spcCol="1270" anchor="ctr"/>
            <a:lstStyle/>
            <a:p>
              <a:pPr marL="0" marR="0" lvl="0" indent="0" algn="ctr" defTabSz="755650" rtl="0" eaLnBrk="0" fontAlgn="base" latinLnBrk="0" hangingPunct="0">
                <a:lnSpc>
                  <a:spcPct val="90000"/>
                </a:lnSpc>
                <a:spcBef>
                  <a:spcPct val="0"/>
                </a:spcBef>
                <a:spcAft>
                  <a:spcPct val="35000"/>
                </a:spcAft>
                <a:buClrTx/>
                <a:buSzTx/>
                <a:buFontTx/>
                <a:buNone/>
                <a:defRPr/>
              </a:pPr>
              <a:r>
                <a:rPr kumimoji="0" lang="zh-CN" altLang="en-US" sz="24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rPr>
                <a:t>提示性（</a:t>
              </a:r>
              <a:r>
                <a:rPr kumimoji="0" lang="en-US" altLang="zh-CN" sz="24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rPr>
                <a:t>D</a:t>
              </a:r>
              <a:r>
                <a:rPr kumimoji="0" lang="zh-CN" altLang="en-US" sz="24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rPr>
                <a:t>类）</a:t>
              </a:r>
              <a:endParaRPr kumimoji="0" lang="zh-CN" altLang="en-US" sz="24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p:txBody>
        </p:sp>
      </p:gr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14" name="Rectangle 7"/>
          <p:cNvSpPr>
            <a:spLocks noChangeArrowheads="1"/>
          </p:cNvSpPr>
          <p:nvPr/>
        </p:nvSpPr>
        <p:spPr bwMode="auto">
          <a:xfrm>
            <a:off x="1422111" y="393251"/>
            <a:ext cx="98552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eaLnBrk="1" hangingPunct="1">
              <a:buFontTx/>
              <a:buNone/>
            </a:pPr>
            <a:r>
              <a:rPr lang="zh-CN" altLang="en-US" sz="3600" dirty="0" smtClean="0">
                <a:solidFill>
                  <a:srgbClr val="3333FF"/>
                </a:solidFill>
                <a:latin typeface="黑体" panose="02010609060101010101" pitchFamily="49" charset="-122"/>
                <a:ea typeface="黑体" panose="02010609060101010101" pitchFamily="49" charset="-122"/>
                <a:sym typeface="+mn-ea"/>
              </a:rPr>
              <a:t>四、报表修订</a:t>
            </a:r>
            <a:r>
              <a:rPr lang="en-US" altLang="zh-CN" sz="3600" dirty="0" smtClean="0">
                <a:solidFill>
                  <a:srgbClr val="3333FF"/>
                </a:solidFill>
                <a:latin typeface="黑体" panose="02010609060101010101" pitchFamily="49" charset="-122"/>
                <a:ea typeface="黑体" panose="02010609060101010101" pitchFamily="49" charset="-122"/>
              </a:rPr>
              <a:t>-</a:t>
            </a:r>
            <a:r>
              <a:rPr lang="zh-CN" altLang="en-US" sz="3600" dirty="0" smtClean="0">
                <a:solidFill>
                  <a:srgbClr val="3333FF"/>
                </a:solidFill>
                <a:latin typeface="黑体" panose="02010609060101010101" pitchFamily="49" charset="-122"/>
                <a:ea typeface="黑体" panose="02010609060101010101" pitchFamily="49" charset="-122"/>
              </a:rPr>
              <a:t>增加内容</a:t>
            </a:r>
            <a:r>
              <a:rPr lang="en-US" altLang="zh-CN" sz="3600" dirty="0" smtClean="0">
                <a:solidFill>
                  <a:srgbClr val="3333FF"/>
                </a:solidFill>
                <a:latin typeface="黑体" panose="02010609060101010101" pitchFamily="49" charset="-122"/>
                <a:ea typeface="黑体" panose="02010609060101010101" pitchFamily="49" charset="-122"/>
              </a:rPr>
              <a:t>-</a:t>
            </a:r>
            <a:r>
              <a:rPr lang="zh-CN" altLang="en-US" sz="3600" dirty="0" smtClean="0">
                <a:solidFill>
                  <a:srgbClr val="3333FF"/>
                </a:solidFill>
                <a:latin typeface="黑体" panose="02010609060101010101" pitchFamily="49" charset="-122"/>
                <a:ea typeface="黑体" panose="02010609060101010101" pitchFamily="49" charset="-122"/>
              </a:rPr>
              <a:t>审核关系</a:t>
            </a:r>
            <a:endParaRPr lang="zh-CN" altLang="en-US" sz="3600" dirty="0" smtClean="0">
              <a:solidFill>
                <a:srgbClr val="3333FF"/>
              </a:solidFill>
              <a:latin typeface="黑体" panose="02010609060101010101" pitchFamily="49" charset="-122"/>
              <a:ea typeface="黑体" panose="02010609060101010101" pitchFamily="49"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 name="图片 2"/>
          <p:cNvPicPr>
            <a:picLocks noChangeAspect="1"/>
          </p:cNvPicPr>
          <p:nvPr/>
        </p:nvPicPr>
        <p:blipFill>
          <a:blip r:embed="rId1"/>
          <a:stretch>
            <a:fillRect/>
          </a:stretch>
        </p:blipFill>
        <p:spPr>
          <a:xfrm>
            <a:off x="106680" y="736600"/>
            <a:ext cx="9364980" cy="3171190"/>
          </a:xfrm>
          <a:prstGeom prst="rect">
            <a:avLst/>
          </a:prstGeom>
          <a:noFill/>
          <a:ln>
            <a:noFill/>
          </a:ln>
        </p:spPr>
      </p:pic>
      <p:sp>
        <p:nvSpPr>
          <p:cNvPr id="75778" name="AutoShape 4"/>
          <p:cNvSpPr/>
          <p:nvPr/>
        </p:nvSpPr>
        <p:spPr>
          <a:xfrm>
            <a:off x="4878705" y="3558540"/>
            <a:ext cx="3749675" cy="470535"/>
          </a:xfrm>
          <a:prstGeom prst="borderCallout1">
            <a:avLst>
              <a:gd name="adj1" fmla="val 48648"/>
              <a:gd name="adj2" fmla="val -722"/>
              <a:gd name="adj3" fmla="val 36572"/>
              <a:gd name="adj4" fmla="val -40027"/>
            </a:avLst>
          </a:pr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eaLnBrk="0" hangingPunct="0">
              <a:buClr>
                <a:srgbClr val="FFFF99"/>
              </a:buClr>
              <a:buFont typeface="Wingdings" panose="05000000000000000000" pitchFamily="2" charset="2"/>
            </a:pPr>
            <a:r>
              <a:rPr lang="en-US" altLang="zh-CN" sz="2400" dirty="0">
                <a:latin typeface="黑体" panose="02010609060101010101" pitchFamily="49" charset="-122"/>
                <a:ea typeface="黑体" panose="02010609060101010101" pitchFamily="49" charset="-122"/>
              </a:rPr>
              <a:t> </a:t>
            </a:r>
            <a:r>
              <a:rPr lang="zh-CN" altLang="en-US" sz="2400" dirty="0">
                <a:latin typeface="黑体" panose="02010609060101010101" pitchFamily="49" charset="-122"/>
                <a:ea typeface="黑体" panose="02010609060101010101" pitchFamily="49" charset="-122"/>
              </a:rPr>
              <a:t>跳答设置了“自动置灰”</a:t>
            </a:r>
            <a:endParaRPr lang="zh-CN" altLang="en-US" sz="2400" dirty="0">
              <a:latin typeface="黑体" panose="02010609060101010101" pitchFamily="49" charset="-122"/>
              <a:ea typeface="黑体" panose="02010609060101010101" pitchFamily="49" charset="-122"/>
            </a:endParaRPr>
          </a:p>
        </p:txBody>
      </p:sp>
      <p:sp>
        <p:nvSpPr>
          <p:cNvPr id="75779" name="AutoShape 9"/>
          <p:cNvSpPr/>
          <p:nvPr/>
        </p:nvSpPr>
        <p:spPr>
          <a:xfrm>
            <a:off x="709295" y="4264660"/>
            <a:ext cx="10612756" cy="1678940"/>
          </a:xfrm>
          <a:prstGeom prst="flowChartAlternateProcess">
            <a:avLst/>
          </a:prstGeom>
          <a:solidFill>
            <a:srgbClr val="D2E7F3">
              <a:alpha val="92940"/>
            </a:srgbClr>
          </a:solidFill>
          <a:ln w="25400" cap="flat" cmpd="sng">
            <a:solidFill>
              <a:srgbClr val="589CCE"/>
            </a:solidFill>
            <a:prstDash val="solid"/>
            <a:miter/>
            <a:headEnd type="none" w="med" len="med"/>
            <a:tailEnd type="none" w="med" len="med"/>
          </a:ln>
        </p:spPr>
        <p:txBody>
          <a:bodyPr wrap="none" lIns="117226" tIns="58613" rIns="117226" bIns="58613" anchor="ctr" anchorCtr="0"/>
          <a:p>
            <a:pPr marL="0" lvl="1" indent="457200" algn="l" rtl="0" eaLnBrk="0" fontAlgn="base" hangingPunct="0">
              <a:spcBef>
                <a:spcPct val="0"/>
              </a:spcBef>
              <a:spcAft>
                <a:spcPct val="0"/>
              </a:spcAft>
              <a:buClr>
                <a:srgbClr val="FF0000"/>
              </a:buClr>
              <a:buFont typeface="Wingdings" panose="05000000000000000000" pitchFamily="2" charset="2"/>
              <a:buChar char="ü"/>
            </a:pPr>
            <a:r>
              <a:rPr lang="zh-CN" altLang="en-US" sz="2400" dirty="0">
                <a:solidFill>
                  <a:schemeClr val="tx1"/>
                </a:solidFill>
                <a:latin typeface="黑体" panose="02010609060101010101" pitchFamily="49" charset="-122"/>
                <a:ea typeface="黑体" panose="02010609060101010101" pitchFamily="49" charset="-122"/>
              </a:rPr>
              <a:t>“产品创新”定义：产品对本企业而言</a:t>
            </a:r>
            <a:r>
              <a:rPr lang="zh-CN" altLang="en-US" sz="2400" dirty="0">
                <a:solidFill>
                  <a:srgbClr val="FF0000"/>
                </a:solidFill>
                <a:latin typeface="黑体" panose="02010609060101010101" pitchFamily="49" charset="-122"/>
                <a:ea typeface="黑体" panose="02010609060101010101" pitchFamily="49" charset="-122"/>
              </a:rPr>
              <a:t>必须是新的</a:t>
            </a:r>
            <a:endParaRPr lang="en-US" altLang="zh-CN" sz="2400" dirty="0">
              <a:solidFill>
                <a:schemeClr val="tx1"/>
              </a:solidFill>
              <a:latin typeface="黑体" panose="02010609060101010101" pitchFamily="49" charset="-122"/>
              <a:ea typeface="黑体" panose="02010609060101010101" pitchFamily="49" charset="-122"/>
            </a:endParaRPr>
          </a:p>
          <a:p>
            <a:pPr marL="0" lvl="1" indent="457200" algn="l" rtl="0" eaLnBrk="0" fontAlgn="base" hangingPunct="0">
              <a:spcBef>
                <a:spcPct val="0"/>
              </a:spcBef>
              <a:spcAft>
                <a:spcPct val="0"/>
              </a:spcAft>
              <a:buClr>
                <a:srgbClr val="FF0000"/>
              </a:buClr>
              <a:buFont typeface="Wingdings" panose="05000000000000000000" pitchFamily="2" charset="2"/>
              <a:buChar char="ü"/>
            </a:pPr>
            <a:r>
              <a:rPr lang="zh-CN" altLang="en-US" sz="2400" dirty="0">
                <a:solidFill>
                  <a:schemeClr val="tx1"/>
                </a:solidFill>
                <a:latin typeface="黑体" panose="02010609060101010101" pitchFamily="49" charset="-122"/>
                <a:ea typeface="黑体" panose="02010609060101010101" pitchFamily="49" charset="-122"/>
              </a:rPr>
              <a:t>审核：</a:t>
            </a:r>
            <a:r>
              <a:rPr lang="en-US" altLang="zh-CN" sz="2400" dirty="0">
                <a:solidFill>
                  <a:schemeClr val="tx1"/>
                </a:solidFill>
                <a:latin typeface="黑体" panose="02010609060101010101" pitchFamily="49" charset="-122"/>
                <a:ea typeface="黑体" panose="02010609060101010101" pitchFamily="49" charset="-122"/>
              </a:rPr>
              <a:t>01</a:t>
            </a:r>
            <a:r>
              <a:rPr lang="zh-CN" altLang="en-US" sz="2400" dirty="0">
                <a:solidFill>
                  <a:schemeClr val="tx1"/>
                </a:solidFill>
                <a:latin typeface="黑体" panose="02010609060101010101" pitchFamily="49" charset="-122"/>
                <a:ea typeface="黑体" panose="02010609060101010101" pitchFamily="49" charset="-122"/>
              </a:rPr>
              <a:t>题若企业有产品创新，则</a:t>
            </a:r>
            <a:r>
              <a:rPr lang="en-US" altLang="zh-CN" sz="2400" dirty="0">
                <a:solidFill>
                  <a:schemeClr val="tx1"/>
                </a:solidFill>
                <a:latin typeface="黑体" panose="02010609060101010101" pitchFamily="49" charset="-122"/>
                <a:ea typeface="黑体" panose="02010609060101010101" pitchFamily="49" charset="-122"/>
              </a:rPr>
              <a:t>02</a:t>
            </a:r>
            <a:r>
              <a:rPr lang="zh-CN" altLang="en-US" sz="2400" dirty="0">
                <a:solidFill>
                  <a:schemeClr val="tx1"/>
                </a:solidFill>
                <a:latin typeface="黑体" panose="02010609060101010101" pitchFamily="49" charset="-122"/>
                <a:ea typeface="黑体" panose="02010609060101010101" pitchFamily="49" charset="-122"/>
              </a:rPr>
              <a:t>题谁开发、</a:t>
            </a:r>
            <a:r>
              <a:rPr lang="en-US" altLang="zh-CN" sz="2400" dirty="0">
                <a:solidFill>
                  <a:schemeClr val="tx1"/>
                </a:solidFill>
                <a:latin typeface="黑体" panose="02010609060101010101" pitchFamily="49" charset="-122"/>
                <a:ea typeface="黑体" panose="02010609060101010101" pitchFamily="49" charset="-122"/>
              </a:rPr>
              <a:t>03</a:t>
            </a:r>
            <a:r>
              <a:rPr lang="zh-CN" altLang="en-US" sz="2400" dirty="0">
                <a:solidFill>
                  <a:schemeClr val="tx1"/>
                </a:solidFill>
                <a:latin typeface="黑体" panose="02010609060101010101" pitchFamily="49" charset="-122"/>
                <a:ea typeface="黑体" panose="02010609060101010101" pitchFamily="49" charset="-122"/>
              </a:rPr>
              <a:t>题新产品类型不能为空</a:t>
            </a:r>
            <a:endParaRPr lang="zh-CN" altLang="en-US" sz="2400" dirty="0">
              <a:solidFill>
                <a:schemeClr val="tx1"/>
              </a:solidFill>
              <a:latin typeface="黑体" panose="02010609060101010101" pitchFamily="49" charset="-122"/>
              <a:ea typeface="黑体" panose="02010609060101010101" pitchFamily="49" charset="-122"/>
            </a:endParaRPr>
          </a:p>
          <a:p>
            <a:pPr marL="0" lvl="1" algn="l" rtl="0" eaLnBrk="0" fontAlgn="base" hangingPunct="0">
              <a:spcBef>
                <a:spcPct val="0"/>
              </a:spcBef>
              <a:spcAft>
                <a:spcPct val="0"/>
              </a:spcAft>
              <a:buClr>
                <a:srgbClr val="FF0000"/>
              </a:buClr>
              <a:buFont typeface="Wingdings" panose="05000000000000000000" pitchFamily="2" charset="2"/>
            </a:pPr>
            <a:r>
              <a:rPr lang="zh-CN" altLang="en-US" sz="2400" dirty="0">
                <a:solidFill>
                  <a:schemeClr val="tx1"/>
                </a:solidFill>
                <a:latin typeface="黑体" panose="02010609060101010101" pitchFamily="49" charset="-122"/>
                <a:ea typeface="黑体" panose="02010609060101010101" pitchFamily="49" charset="-122"/>
              </a:rPr>
              <a:t>（</a:t>
            </a:r>
            <a:r>
              <a:rPr lang="en-US" altLang="zh-CN" sz="2400" dirty="0">
                <a:solidFill>
                  <a:schemeClr val="tx1"/>
                </a:solidFill>
                <a:latin typeface="黑体" panose="02010609060101010101" pitchFamily="49" charset="-122"/>
                <a:ea typeface="黑体" panose="02010609060101010101" pitchFamily="49" charset="-122"/>
              </a:rPr>
              <a:t>A</a:t>
            </a:r>
            <a:r>
              <a:rPr lang="zh-CN" altLang="en-US" sz="2400" dirty="0">
                <a:solidFill>
                  <a:schemeClr val="tx1"/>
                </a:solidFill>
                <a:latin typeface="黑体" panose="02010609060101010101" pitchFamily="49" charset="-122"/>
                <a:ea typeface="黑体" panose="02010609060101010101" pitchFamily="49" charset="-122"/>
              </a:rPr>
              <a:t>类强制），</a:t>
            </a:r>
            <a:r>
              <a:rPr lang="zh-CN" altLang="en-US" sz="2400" dirty="0">
                <a:solidFill>
                  <a:srgbClr val="FF0000"/>
                </a:solidFill>
                <a:latin typeface="黑体" panose="02010609060101010101" pitchFamily="49" charset="-122"/>
                <a:ea typeface="黑体" panose="02010609060101010101" pitchFamily="49" charset="-122"/>
              </a:rPr>
              <a:t>01题的主观题回答不能为空，且不能少于30个字（</a:t>
            </a:r>
            <a:r>
              <a:rPr lang="zh-CN" altLang="en-US" sz="2400">
                <a:ln>
                  <a:noFill/>
                </a:ln>
                <a:solidFill>
                  <a:srgbClr val="FF0000"/>
                </a:solidFill>
                <a:effectLst/>
                <a:uLnTx/>
                <a:uFillTx/>
                <a:latin typeface="黑体" panose="02010609060101010101" pitchFamily="49" charset="-122"/>
                <a:ea typeface="黑体" panose="02010609060101010101" pitchFamily="49" charset="-122"/>
                <a:sym typeface="+mn-ea"/>
              </a:rPr>
              <a:t>C类核实）</a:t>
            </a:r>
            <a:r>
              <a:rPr lang="en-US" altLang="zh-CN" sz="2400">
                <a:ln>
                  <a:noFill/>
                </a:ln>
                <a:solidFill>
                  <a:srgbClr val="FF0000"/>
                </a:solidFill>
                <a:effectLst/>
                <a:uLnTx/>
                <a:uFillTx/>
                <a:latin typeface="黑体" panose="02010609060101010101" pitchFamily="49" charset="-122"/>
                <a:ea typeface="黑体" panose="02010609060101010101" pitchFamily="49" charset="-122"/>
                <a:sym typeface="+mn-ea"/>
              </a:rPr>
              <a:t>;</a:t>
            </a:r>
            <a:endParaRPr lang="en-US" altLang="zh-CN" sz="2400">
              <a:ln>
                <a:noFill/>
              </a:ln>
              <a:solidFill>
                <a:srgbClr val="FF0000"/>
              </a:solidFill>
              <a:effectLst/>
              <a:uLnTx/>
              <a:uFillTx/>
              <a:latin typeface="黑体" panose="02010609060101010101" pitchFamily="49" charset="-122"/>
              <a:ea typeface="黑体" panose="02010609060101010101" pitchFamily="49" charset="-122"/>
              <a:sym typeface="+mn-ea"/>
            </a:endParaRPr>
          </a:p>
          <a:p>
            <a:pPr marL="0" lvl="1" algn="l" rtl="0" eaLnBrk="0" fontAlgn="base" hangingPunct="0">
              <a:spcBef>
                <a:spcPct val="0"/>
              </a:spcBef>
              <a:spcAft>
                <a:spcPct val="0"/>
              </a:spcAft>
              <a:buClr>
                <a:srgbClr val="FF0000"/>
              </a:buClr>
              <a:buFont typeface="Wingdings" panose="05000000000000000000" pitchFamily="2" charset="2"/>
            </a:pPr>
            <a:r>
              <a:rPr lang="en-US" altLang="zh-CN" sz="2400">
                <a:ln>
                  <a:noFill/>
                </a:ln>
                <a:solidFill>
                  <a:schemeClr val="tx1"/>
                </a:solidFill>
                <a:effectLst/>
                <a:uLnTx/>
                <a:uFillTx/>
                <a:latin typeface="黑体" panose="02010609060101010101" pitchFamily="49" charset="-122"/>
                <a:ea typeface="黑体" panose="02010609060101010101" pitchFamily="49" charset="-122"/>
                <a:sym typeface="+mn-ea"/>
              </a:rPr>
              <a:t> 若01题选“2”，则02题、03题、04题应为空</a:t>
            </a:r>
            <a:r>
              <a:rPr lang="zh-CN" altLang="en-US" sz="2400" dirty="0">
                <a:latin typeface="黑体" panose="02010609060101010101" pitchFamily="49" charset="-122"/>
                <a:ea typeface="黑体" panose="02010609060101010101" pitchFamily="49" charset="-122"/>
                <a:sym typeface="+mn-ea"/>
              </a:rPr>
              <a:t>（</a:t>
            </a:r>
            <a:r>
              <a:rPr lang="en-US" altLang="zh-CN" sz="2400" dirty="0">
                <a:latin typeface="黑体" panose="02010609060101010101" pitchFamily="49" charset="-122"/>
                <a:ea typeface="黑体" panose="02010609060101010101" pitchFamily="49" charset="-122"/>
                <a:sym typeface="+mn-ea"/>
              </a:rPr>
              <a:t>A</a:t>
            </a:r>
            <a:r>
              <a:rPr lang="zh-CN" altLang="en-US" sz="2400" dirty="0">
                <a:latin typeface="黑体" panose="02010609060101010101" pitchFamily="49" charset="-122"/>
                <a:ea typeface="黑体" panose="02010609060101010101" pitchFamily="49" charset="-122"/>
                <a:sym typeface="+mn-ea"/>
              </a:rPr>
              <a:t>类强制）。</a:t>
            </a:r>
            <a:endParaRPr lang="en-US" altLang="zh-CN" sz="2400" dirty="0">
              <a:ln>
                <a:noFill/>
              </a:ln>
              <a:solidFill>
                <a:schemeClr val="tx1"/>
              </a:solidFill>
              <a:effectLst/>
              <a:uLnTx/>
              <a:uFillTx/>
              <a:latin typeface="黑体" panose="02010609060101010101" pitchFamily="49" charset="-122"/>
              <a:ea typeface="黑体" panose="02010609060101010101" pitchFamily="49" charset="-122"/>
              <a:sym typeface="+mn-ea"/>
            </a:endParaRPr>
          </a:p>
        </p:txBody>
      </p:sp>
      <p:sp>
        <p:nvSpPr>
          <p:cNvPr id="79877" name="AutoShape 8"/>
          <p:cNvSpPr/>
          <p:nvPr/>
        </p:nvSpPr>
        <p:spPr>
          <a:xfrm>
            <a:off x="708660" y="6091555"/>
            <a:ext cx="10147936" cy="614045"/>
          </a:xfrm>
          <a:prstGeom prst="borderCallout1">
            <a:avLst>
              <a:gd name="adj1" fmla="val 1654"/>
              <a:gd name="adj2" fmla="val 92722"/>
              <a:gd name="adj3" fmla="val -128748"/>
              <a:gd name="adj4" fmla="val 94570"/>
            </a:avLst>
          </a:pr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eaLnBrk="0" hangingPunct="0">
              <a:buClr>
                <a:srgbClr val="FFFF99"/>
              </a:buClr>
              <a:buFont typeface="Wingdings" panose="05000000000000000000" pitchFamily="2" charset="2"/>
            </a:pPr>
            <a:r>
              <a:rPr lang="zh-CN" altLang="en-US" sz="2800" b="1" dirty="0">
                <a:solidFill>
                  <a:srgbClr val="FF0000"/>
                </a:solidFill>
                <a:latin typeface="黑体" panose="02010609060101010101" pitchFamily="49" charset="-122"/>
                <a:ea typeface="黑体" panose="02010609060101010101" pitchFamily="49" charset="-122"/>
              </a:rPr>
              <a:t>出现</a:t>
            </a:r>
            <a:r>
              <a:rPr lang="en-US" altLang="zh-CN" sz="2800" b="1" dirty="0">
                <a:solidFill>
                  <a:srgbClr val="FF0000"/>
                </a:solidFill>
                <a:latin typeface="黑体" panose="02010609060101010101" pitchFamily="49" charset="-122"/>
                <a:ea typeface="黑体" panose="02010609060101010101" pitchFamily="49" charset="-122"/>
              </a:rPr>
              <a:t>C</a:t>
            </a:r>
            <a:r>
              <a:rPr lang="zh-CN" altLang="en-US" sz="2800" b="1" dirty="0">
                <a:solidFill>
                  <a:srgbClr val="FF0000"/>
                </a:solidFill>
                <a:latin typeface="黑体" panose="02010609060101010101" pitchFamily="49" charset="-122"/>
                <a:ea typeface="黑体" panose="02010609060101010101" pitchFamily="49" charset="-122"/>
              </a:rPr>
              <a:t>类核实，请将描述写在横线上，不要写在澄清说明里</a:t>
            </a:r>
            <a:endParaRPr lang="zh-CN" altLang="en-US" sz="2800" b="1" dirty="0">
              <a:solidFill>
                <a:srgbClr val="FF0000"/>
              </a:solidFill>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2"/>
          <a:stretch>
            <a:fillRect/>
          </a:stretch>
        </p:blipFill>
        <p:spPr>
          <a:xfrm>
            <a:off x="9471660" y="857885"/>
            <a:ext cx="2490470" cy="2372360"/>
          </a:xfrm>
          <a:prstGeom prst="rect">
            <a:avLst/>
          </a:prstGeom>
        </p:spPr>
      </p:pic>
      <p:sp>
        <p:nvSpPr>
          <p:cNvPr id="3" name="灯片编号占位符 2"/>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594"/>
          <p:cNvPicPr>
            <a:picLocks noChangeAspect="1"/>
          </p:cNvPicPr>
          <p:nvPr/>
        </p:nvPicPr>
        <p:blipFill>
          <a:blip r:embed="rId1"/>
          <a:stretch>
            <a:fillRect/>
          </a:stretch>
        </p:blipFill>
        <p:spPr>
          <a:xfrm>
            <a:off x="1887220" y="825500"/>
            <a:ext cx="9829800" cy="4265295"/>
          </a:xfrm>
          <a:prstGeom prst="rect">
            <a:avLst/>
          </a:prstGeom>
          <a:noFill/>
          <a:ln w="9525">
            <a:noFill/>
          </a:ln>
        </p:spPr>
      </p:pic>
      <p:sp>
        <p:nvSpPr>
          <p:cNvPr id="9" name="AutoShape 4"/>
          <p:cNvSpPr/>
          <p:nvPr/>
        </p:nvSpPr>
        <p:spPr bwMode="auto">
          <a:xfrm>
            <a:off x="3399790" y="1605915"/>
            <a:ext cx="8201025" cy="1158240"/>
          </a:xfrm>
          <a:prstGeom prst="borderCallout1">
            <a:avLst>
              <a:gd name="adj1" fmla="val 102063"/>
              <a:gd name="adj2" fmla="val 7175"/>
              <a:gd name="adj3" fmla="val 212828"/>
              <a:gd name="adj4" fmla="val 983"/>
            </a:avLst>
          </a:prstGeom>
          <a:solidFill>
            <a:srgbClr val="D2E7F3">
              <a:alpha val="92940"/>
            </a:srgbClr>
          </a:solidFill>
          <a:ln w="25400">
            <a:solidFill>
              <a:srgbClr val="589CCE"/>
            </a:solidFill>
            <a:miter lim="800000"/>
          </a:ln>
        </p:spPr>
        <p:txBody>
          <a:bodyPr lIns="117226" tIns="58613" rIns="117226" bIns="58613"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1">
                <a:ln>
                  <a:noFill/>
                </a:ln>
                <a:solidFill>
                  <a:schemeClr val="accent6"/>
                </a:solidFill>
                <a:effectLst/>
                <a:uLnTx/>
                <a:uFillTx/>
                <a:latin typeface="+mn-ea"/>
                <a:ea typeface="+mn-ea"/>
                <a:cs typeface="+mn-cs"/>
              </a:rPr>
              <a:t>4</a:t>
            </a:r>
            <a:r>
              <a:rPr kumimoji="0" lang="zh-CN" altLang="en-US" sz="2400" b="1" i="0" u="none" strike="noStrike" kern="1200" cap="none" spc="0" normalizeH="0" baseline="0" noProof="1">
                <a:ln>
                  <a:noFill/>
                </a:ln>
                <a:solidFill>
                  <a:schemeClr val="accent6"/>
                </a:solidFill>
                <a:effectLst/>
                <a:uLnTx/>
                <a:uFillTx/>
                <a:latin typeface="+mn-ea"/>
                <a:ea typeface="+mn-ea"/>
                <a:cs typeface="+mn-cs"/>
              </a:rPr>
              <a:t>.</a:t>
            </a:r>
            <a:r>
              <a:rPr kumimoji="0" lang="zh-CN" altLang="zh-CN" sz="2400" b="1" i="0" u="none" strike="noStrike" kern="1200" cap="none" spc="0" normalizeH="0" baseline="0" noProof="1">
                <a:ln>
                  <a:noFill/>
                </a:ln>
                <a:solidFill>
                  <a:schemeClr val="accent6"/>
                </a:solidFill>
                <a:effectLst/>
                <a:uLnTx/>
                <a:uFillTx/>
                <a:latin typeface="+mn-ea"/>
                <a:ea typeface="+mn-ea"/>
                <a:cs typeface="+mn-cs"/>
              </a:rPr>
              <a:t>项目表项目合作形式为“与境内研究机构合作”或“与境内高等学校合作”的项目，则第八部分创新合作第</a:t>
            </a:r>
            <a:r>
              <a:rPr kumimoji="0" lang="en-US" altLang="zh-CN" sz="2400" b="1" i="0" u="none" strike="noStrike" kern="1200" cap="none" spc="0" normalizeH="0" baseline="0" noProof="1">
                <a:ln>
                  <a:noFill/>
                </a:ln>
                <a:solidFill>
                  <a:schemeClr val="accent6"/>
                </a:solidFill>
                <a:effectLst/>
                <a:uLnTx/>
                <a:uFillTx/>
                <a:latin typeface="+mn-ea"/>
                <a:ea typeface="+mn-ea"/>
                <a:cs typeface="+mn-cs"/>
              </a:rPr>
              <a:t>3</a:t>
            </a:r>
            <a:r>
              <a:rPr kumimoji="0" lang="zh-CN" altLang="zh-CN" sz="2400" b="1" i="0" u="none" strike="noStrike" kern="1200" cap="none" spc="0" normalizeH="0" baseline="0" noProof="1">
                <a:ln>
                  <a:noFill/>
                </a:ln>
                <a:solidFill>
                  <a:schemeClr val="accent6"/>
                </a:solidFill>
                <a:effectLst/>
                <a:uLnTx/>
                <a:uFillTx/>
                <a:latin typeface="+mn-ea"/>
                <a:ea typeface="+mn-ea"/>
                <a:cs typeface="+mn-cs"/>
              </a:rPr>
              <a:t>题不宜为空（</a:t>
            </a:r>
            <a:r>
              <a:rPr kumimoji="0" lang="en-US" altLang="zh-CN" sz="2400" b="1" i="0" u="none" strike="noStrike" kern="1200" cap="none" spc="0" normalizeH="0" baseline="0" noProof="1">
                <a:ln>
                  <a:noFill/>
                </a:ln>
                <a:solidFill>
                  <a:schemeClr val="accent6"/>
                </a:solidFill>
                <a:effectLst/>
                <a:uLnTx/>
                <a:uFillTx/>
                <a:latin typeface="+mn-ea"/>
                <a:ea typeface="+mn-ea"/>
                <a:cs typeface="+mn-cs"/>
              </a:rPr>
              <a:t>D</a:t>
            </a:r>
            <a:r>
              <a:rPr kumimoji="0" lang="zh-CN" altLang="zh-CN" sz="2400" b="1" i="0" u="none" strike="noStrike" kern="1200" cap="none" spc="0" normalizeH="0" baseline="0" noProof="1">
                <a:ln>
                  <a:noFill/>
                </a:ln>
                <a:solidFill>
                  <a:schemeClr val="accent6"/>
                </a:solidFill>
                <a:effectLst/>
                <a:uLnTx/>
                <a:uFillTx/>
                <a:latin typeface="+mn-ea"/>
                <a:ea typeface="+mn-ea"/>
                <a:cs typeface="+mn-cs"/>
              </a:rPr>
              <a:t>）</a:t>
            </a:r>
            <a:endParaRPr kumimoji="0" lang="zh-CN" altLang="en-US" sz="2400" b="1" i="0" u="none" strike="noStrike" kern="1200" cap="none" spc="0" normalizeH="0" baseline="0" noProof="1">
              <a:ln>
                <a:noFill/>
              </a:ln>
              <a:solidFill>
                <a:schemeClr val="accent6"/>
              </a:solidFill>
              <a:effectLst/>
              <a:uLnTx/>
              <a:uFillTx/>
              <a:latin typeface="+mn-ea"/>
              <a:ea typeface="+mn-ea"/>
              <a:cs typeface="+mn-cs"/>
            </a:endParaRPr>
          </a:p>
        </p:txBody>
      </p:sp>
      <p:sp>
        <p:nvSpPr>
          <p:cNvPr id="7" name="AutoShape 5"/>
          <p:cNvSpPr/>
          <p:nvPr/>
        </p:nvSpPr>
        <p:spPr>
          <a:xfrm>
            <a:off x="6196013" y="4929188"/>
            <a:ext cx="4756150" cy="1782762"/>
          </a:xfrm>
          <a:prstGeom prst="borderCallout1">
            <a:avLst>
              <a:gd name="adj1" fmla="val -523"/>
              <a:gd name="adj2" fmla="val 9315"/>
              <a:gd name="adj3" fmla="val -27016"/>
              <a:gd name="adj4" fmla="val 847"/>
            </a:avLst>
          </a:prstGeom>
          <a:solidFill>
            <a:srgbClr val="D2E7F3">
              <a:alpha val="92940"/>
            </a:srgbClr>
          </a:solidFill>
          <a:ln w="25400" cap="flat" cmpd="sng">
            <a:solidFill>
              <a:srgbClr val="589CCE"/>
            </a:solidFill>
            <a:prstDash val="solid"/>
            <a:miter/>
            <a:headEnd type="none" w="med" len="med"/>
            <a:tailEnd type="none" w="med" len="med"/>
          </a:ln>
        </p:spPr>
        <p:txBody>
          <a:bodyPr lIns="117226" tIns="58613" rIns="117226" bIns="58613" anchor="ctr" anchorCtr="0"/>
          <a:p>
            <a:pPr eaLnBrk="0" hangingPunct="0"/>
            <a:r>
              <a:rPr lang="en-US" altLang="zh-CN" sz="2400" b="1" dirty="0">
                <a:solidFill>
                  <a:srgbClr val="FF0000"/>
                </a:solidFill>
                <a:latin typeface="宋体" panose="02010600030101010101" pitchFamily="2" charset="-122"/>
                <a:ea typeface="宋体" panose="02010600030101010101" pitchFamily="2" charset="-122"/>
              </a:rPr>
              <a:t>1.</a:t>
            </a:r>
            <a:r>
              <a:rPr lang="zh-CN" altLang="en-US" sz="2400" b="1" dirty="0">
                <a:solidFill>
                  <a:srgbClr val="FF0000"/>
                </a:solidFill>
                <a:latin typeface="Arial" panose="020B0604020202020204" pitchFamily="34" charset="0"/>
                <a:ea typeface="宋体" panose="02010600030101010101" pitchFamily="2" charset="-122"/>
              </a:rPr>
              <a:t>若项目表存在项目完成日期晚于本年年底的项目，则创新情况表第三部分第</a:t>
            </a:r>
            <a:r>
              <a:rPr lang="en-US" altLang="zh-CN" sz="2400" b="1" dirty="0">
                <a:solidFill>
                  <a:srgbClr val="FF0000"/>
                </a:solidFill>
                <a:latin typeface="Arial" panose="020B0604020202020204" pitchFamily="34" charset="0"/>
                <a:ea typeface="宋体" panose="02010600030101010101" pitchFamily="2" charset="-122"/>
              </a:rPr>
              <a:t>1</a:t>
            </a:r>
            <a:r>
              <a:rPr lang="zh-CN" altLang="en-US" sz="2400" b="1" dirty="0">
                <a:solidFill>
                  <a:srgbClr val="FF0000"/>
                </a:solidFill>
                <a:latin typeface="Arial" panose="020B0604020202020204" pitchFamily="34" charset="0"/>
                <a:ea typeface="宋体" panose="02010600030101010101" pitchFamily="2" charset="-122"/>
              </a:rPr>
              <a:t>题正在进行的创新活动应选“是”（</a:t>
            </a:r>
            <a:r>
              <a:rPr lang="en-US" altLang="zh-CN" sz="2400" b="1" dirty="0">
                <a:solidFill>
                  <a:srgbClr val="FF0000"/>
                </a:solidFill>
                <a:latin typeface="Arial" panose="020B0604020202020204" pitchFamily="34" charset="0"/>
                <a:ea typeface="宋体" panose="02010600030101010101" pitchFamily="2" charset="-122"/>
              </a:rPr>
              <a:t>C</a:t>
            </a:r>
            <a:r>
              <a:rPr lang="zh-CN" altLang="en-US" sz="2400" b="1" dirty="0">
                <a:solidFill>
                  <a:srgbClr val="FF0000"/>
                </a:solidFill>
                <a:latin typeface="Arial" panose="020B0604020202020204" pitchFamily="34" charset="0"/>
                <a:ea typeface="宋体" panose="02010600030101010101" pitchFamily="2" charset="-122"/>
              </a:rPr>
              <a:t>）</a:t>
            </a:r>
            <a:endParaRPr lang="zh-CN" altLang="en-US" sz="2400" b="1" dirty="0">
              <a:solidFill>
                <a:srgbClr val="FF0000"/>
              </a:solidFill>
              <a:latin typeface="Arial" panose="020B0604020202020204" pitchFamily="34" charset="0"/>
              <a:ea typeface="宋体" panose="02010600030101010101" pitchFamily="2" charset="-122"/>
            </a:endParaRPr>
          </a:p>
        </p:txBody>
      </p:sp>
      <p:sp>
        <p:nvSpPr>
          <p:cNvPr id="8" name="AutoShape 6"/>
          <p:cNvSpPr/>
          <p:nvPr/>
        </p:nvSpPr>
        <p:spPr>
          <a:xfrm>
            <a:off x="898525" y="4922838"/>
            <a:ext cx="5140325" cy="1789112"/>
          </a:xfrm>
          <a:prstGeom prst="borderCallout1">
            <a:avLst>
              <a:gd name="adj1" fmla="val 343"/>
              <a:gd name="adj2" fmla="val 87819"/>
              <a:gd name="adj3" fmla="val -26175"/>
              <a:gd name="adj4" fmla="val 99938"/>
            </a:avLst>
          </a:prstGeom>
          <a:solidFill>
            <a:srgbClr val="D2E7F3">
              <a:alpha val="92940"/>
            </a:srgbClr>
          </a:solidFill>
          <a:ln w="25400" cap="flat" cmpd="sng">
            <a:solidFill>
              <a:srgbClr val="589CCE"/>
            </a:solidFill>
            <a:prstDash val="solid"/>
            <a:miter/>
            <a:headEnd type="none" w="med" len="med"/>
            <a:tailEnd type="none" w="med" len="med"/>
          </a:ln>
        </p:spPr>
        <p:txBody>
          <a:bodyPr lIns="117226" tIns="58613" rIns="117226" bIns="58613" anchor="ctr" anchorCtr="0"/>
          <a:p>
            <a:pPr eaLnBrk="0" hangingPunct="0"/>
            <a:r>
              <a:rPr lang="en-US" altLang="zh-CN" sz="2400" b="1" dirty="0">
                <a:solidFill>
                  <a:srgbClr val="FF0000"/>
                </a:solidFill>
                <a:latin typeface="宋体" panose="02010600030101010101" pitchFamily="2" charset="-122"/>
                <a:ea typeface="宋体" panose="02010600030101010101" pitchFamily="2" charset="-122"/>
              </a:rPr>
              <a:t>2.</a:t>
            </a:r>
            <a:r>
              <a:rPr lang="zh-CN" altLang="en-US" sz="2400" b="1" dirty="0">
                <a:solidFill>
                  <a:srgbClr val="FF0000"/>
                </a:solidFill>
                <a:latin typeface="宋体" panose="02010600030101010101" pitchFamily="2" charset="-122"/>
                <a:ea typeface="宋体" panose="02010600030101010101" pitchFamily="2" charset="-122"/>
              </a:rPr>
              <a:t>若项目表存在失败项目</a:t>
            </a:r>
            <a:r>
              <a:rPr lang="en-US" altLang="zh-CN" sz="2400" b="1" dirty="0">
                <a:solidFill>
                  <a:srgbClr val="FF0000"/>
                </a:solidFill>
                <a:latin typeface="宋体" panose="02010600030101010101" pitchFamily="2" charset="-122"/>
                <a:ea typeface="宋体" panose="02010600030101010101" pitchFamily="2" charset="-122"/>
              </a:rPr>
              <a:t>(</a:t>
            </a:r>
            <a:r>
              <a:rPr lang="zh-CN" altLang="en-US" sz="2400" b="1" dirty="0">
                <a:solidFill>
                  <a:srgbClr val="FF0000"/>
                </a:solidFill>
                <a:latin typeface="宋体" panose="02010600030101010101" pitchFamily="2" charset="-122"/>
                <a:ea typeface="宋体" panose="02010600030101010101" pitchFamily="2" charset="-122"/>
              </a:rPr>
              <a:t>项目完成日期‘</a:t>
            </a:r>
            <a:r>
              <a:rPr lang="en-US" altLang="zh-CN" sz="2400" b="1" dirty="0">
                <a:solidFill>
                  <a:srgbClr val="FF0000"/>
                </a:solidFill>
                <a:latin typeface="宋体" panose="02010600030101010101" pitchFamily="2" charset="-122"/>
                <a:ea typeface="宋体" panose="02010600030101010101" pitchFamily="2" charset="-122"/>
              </a:rPr>
              <a:t>000000</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a:t>
            </a:r>
            <a:r>
              <a:rPr lang="zh-CN" altLang="en-US" sz="2400" b="1" dirty="0">
                <a:solidFill>
                  <a:srgbClr val="FF0000"/>
                </a:solidFill>
                <a:latin typeface="宋体" panose="02010600030101010101" pitchFamily="2" charset="-122"/>
                <a:ea typeface="宋体" panose="02010600030101010101" pitchFamily="2" charset="-122"/>
              </a:rPr>
              <a:t>，则创新情况表第三部分第</a:t>
            </a:r>
            <a:r>
              <a:rPr lang="en-US" altLang="zh-CN" sz="2400" b="1" dirty="0">
                <a:solidFill>
                  <a:srgbClr val="FF0000"/>
                </a:solidFill>
                <a:latin typeface="宋体" panose="02010600030101010101" pitchFamily="2" charset="-122"/>
                <a:ea typeface="宋体" panose="02010600030101010101" pitchFamily="2" charset="-122"/>
              </a:rPr>
              <a:t>2</a:t>
            </a:r>
            <a:r>
              <a:rPr lang="zh-CN" altLang="en-US" sz="2400" b="1" dirty="0">
                <a:solidFill>
                  <a:srgbClr val="FF0000"/>
                </a:solidFill>
                <a:latin typeface="宋体" panose="02010600030101010101" pitchFamily="2" charset="-122"/>
                <a:ea typeface="宋体" panose="02010600030101010101" pitchFamily="2" charset="-122"/>
              </a:rPr>
              <a:t>题中止的创新活动应选“是”（</a:t>
            </a:r>
            <a:r>
              <a:rPr lang="en-US" altLang="zh-CN" sz="2400" b="1" dirty="0">
                <a:solidFill>
                  <a:srgbClr val="FF0000"/>
                </a:solidFill>
                <a:latin typeface="宋体" panose="02010600030101010101" pitchFamily="2" charset="-122"/>
                <a:ea typeface="宋体" panose="02010600030101010101" pitchFamily="2" charset="-122"/>
              </a:rPr>
              <a:t>C</a:t>
            </a:r>
            <a:r>
              <a:rPr lang="zh-CN" altLang="en-US" sz="2400" b="1" dirty="0">
                <a:solidFill>
                  <a:srgbClr val="FF0000"/>
                </a:solidFill>
                <a:latin typeface="宋体" panose="02010600030101010101" pitchFamily="2" charset="-122"/>
                <a:ea typeface="宋体" panose="02010600030101010101" pitchFamily="2" charset="-122"/>
              </a:rPr>
              <a:t>）</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141318" name="矩形 4"/>
          <p:cNvSpPr/>
          <p:nvPr/>
        </p:nvSpPr>
        <p:spPr>
          <a:xfrm>
            <a:off x="1468438" y="314325"/>
            <a:ext cx="5684837" cy="645160"/>
          </a:xfrm>
          <a:prstGeom prst="rect">
            <a:avLst/>
          </a:prstGeom>
          <a:noFill/>
          <a:ln w="9525">
            <a:noFill/>
          </a:ln>
        </p:spPr>
        <p:txBody>
          <a:bodyPr anchor="t" anchorCtr="0">
            <a:spAutoFit/>
          </a:bodyPr>
          <a:p>
            <a:pPr eaLnBrk="0" hangingPunct="0"/>
            <a:r>
              <a:rPr lang="zh-CN" altLang="en-US" sz="3600" dirty="0">
                <a:solidFill>
                  <a:srgbClr val="3333FF"/>
                </a:solidFill>
                <a:latin typeface="黑体" panose="02010609060101010101" pitchFamily="49" charset="-122"/>
                <a:ea typeface="黑体" panose="02010609060101010101" pitchFamily="49" charset="-122"/>
              </a:rPr>
              <a:t>表间审核</a:t>
            </a:r>
            <a:endParaRPr lang="zh-CN" altLang="en-US" sz="3600" dirty="0">
              <a:solidFill>
                <a:srgbClr val="3333FF"/>
              </a:solidFill>
              <a:latin typeface="黑体" panose="02010609060101010101" pitchFamily="49" charset="-122"/>
              <a:ea typeface="黑体" panose="02010609060101010101" pitchFamily="49" charset="-122"/>
            </a:endParaRPr>
          </a:p>
        </p:txBody>
      </p:sp>
      <p:sp>
        <p:nvSpPr>
          <p:cNvPr id="6" name="AutoShape 4"/>
          <p:cNvSpPr/>
          <p:nvPr/>
        </p:nvSpPr>
        <p:spPr bwMode="auto">
          <a:xfrm>
            <a:off x="3399790" y="125730"/>
            <a:ext cx="8256905" cy="1480185"/>
          </a:xfrm>
          <a:prstGeom prst="borderCallout1">
            <a:avLst>
              <a:gd name="adj1" fmla="val 98670"/>
              <a:gd name="adj2" fmla="val 17572"/>
              <a:gd name="adj3" fmla="val 269884"/>
              <a:gd name="adj4" fmla="val 4422"/>
            </a:avLst>
          </a:prstGeom>
          <a:solidFill>
            <a:srgbClr val="D2E7F3">
              <a:alpha val="92940"/>
            </a:srgbClr>
          </a:solidFill>
          <a:ln w="25400">
            <a:solidFill>
              <a:srgbClr val="589CCE"/>
            </a:solidFill>
            <a:miter lim="800000"/>
          </a:ln>
        </p:spPr>
        <p:txBody>
          <a:bodyPr lIns="117226" tIns="58613" rIns="117226" bIns="58613"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1">
                <a:ln>
                  <a:noFill/>
                </a:ln>
                <a:solidFill>
                  <a:schemeClr val="accent6"/>
                </a:solidFill>
                <a:effectLst/>
                <a:uLnTx/>
                <a:uFillTx/>
                <a:latin typeface="+mn-ea"/>
                <a:ea typeface="+mn-ea"/>
                <a:cs typeface="+mn-cs"/>
              </a:rPr>
              <a:t>3.</a:t>
            </a:r>
            <a:r>
              <a:rPr kumimoji="0" sz="2400" b="1" i="0" u="none" strike="noStrike" kern="1200" cap="none" spc="0" normalizeH="0" baseline="0" noProof="1">
                <a:ln>
                  <a:noFill/>
                </a:ln>
                <a:solidFill>
                  <a:schemeClr val="accent6"/>
                </a:solidFill>
                <a:effectLst/>
                <a:uLnTx/>
                <a:uFillTx/>
                <a:latin typeface="+mn-ea"/>
                <a:ea typeface="+mn-ea"/>
                <a:cs typeface="+mn-cs"/>
              </a:rPr>
              <a:t>项目表存在项目开展形式为“与境内研究机构合作”或“与境内高等学校合作”或“与境内其他企业或单位合作”或“与境外机构合作”的项目，则第八部分创新合作第1题不宜为空（D）</a:t>
            </a:r>
            <a:endParaRPr kumimoji="0" sz="2400" b="1" i="0" u="none" strike="noStrike" kern="1200" cap="none" spc="0" normalizeH="0" baseline="0" noProof="1">
              <a:ln>
                <a:noFill/>
              </a:ln>
              <a:solidFill>
                <a:schemeClr val="accent6"/>
              </a:solidFill>
              <a:effectLst/>
              <a:uLnTx/>
              <a:uFillTx/>
              <a:latin typeface="+mn-ea"/>
              <a:ea typeface="+mn-ea"/>
              <a:cs typeface="+mn-cs"/>
            </a:endParaRPr>
          </a:p>
        </p:txBody>
      </p:sp>
      <p:sp>
        <p:nvSpPr>
          <p:cNvPr id="3" name="灯片编号占位符 2"/>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grpId="1" nodeType="clickEffect">
                                  <p:stCondLst>
                                    <p:cond delay="0"/>
                                  </p:stCondLst>
                                  <p:childTnLst>
                                    <p:anim calcmode="lin" valueType="num">
                                      <p:cBhvr>
                                        <p:cTn id="14" dur="500"/>
                                        <p:tgtEl>
                                          <p:spTgt spid="7"/>
                                        </p:tgtEl>
                                        <p:attrNameLst>
                                          <p:attrName>ppt_x</p:attrName>
                                        </p:attrNameLst>
                                      </p:cBhvr>
                                      <p:tavLst>
                                        <p:tav tm="0">
                                          <p:val>
                                            <p:strVal val="ppt_x"/>
                                          </p:val>
                                        </p:tav>
                                        <p:tav tm="100000">
                                          <p:val>
                                            <p:strVal val="ppt_x"/>
                                          </p:val>
                                        </p:tav>
                                      </p:tavLst>
                                    </p:anim>
                                    <p:anim calcmode="lin" valueType="num">
                                      <p:cBhvr>
                                        <p:cTn id="15" dur="500"/>
                                        <p:tgtEl>
                                          <p:spTgt spid="7"/>
                                        </p:tgtEl>
                                        <p:attrNameLst>
                                          <p:attrName>ppt_y</p:attrName>
                                        </p:attrNameLst>
                                      </p:cBhvr>
                                      <p:tavLst>
                                        <p:tav tm="0">
                                          <p:val>
                                            <p:strVal val="ppt_y"/>
                                          </p:val>
                                        </p:tav>
                                        <p:tav tm="100000">
                                          <p:val>
                                            <p:strVal val="1+ppt_h/2"/>
                                          </p:val>
                                        </p:tav>
                                      </p:tavLst>
                                    </p:anim>
                                    <p:set>
                                      <p:cBhvr>
                                        <p:cTn id="16" dur="1" fill="hold">
                                          <p:stCondLst>
                                            <p:cond delay="499"/>
                                          </p:stCondLst>
                                        </p:cTn>
                                        <p:tgtEl>
                                          <p:spTgt spid="7"/>
                                        </p:tgtEl>
                                        <p:attrNameLst>
                                          <p:attrName>style.visibility</p:attrName>
                                        </p:attrNameLst>
                                      </p:cBhvr>
                                      <p:to>
                                        <p:strVal val="hidden"/>
                                      </p:to>
                                    </p:set>
                                  </p:childTnLst>
                                </p:cTn>
                              </p:par>
                              <p:par>
                                <p:cTn id="17" presetID="2" presetClass="exit" presetSubtype="4" fill="hold" grpId="1" nodeType="withEffect">
                                  <p:stCondLst>
                                    <p:cond delay="0"/>
                                  </p:stCondLst>
                                  <p:childTnLst>
                                    <p:anim calcmode="lin" valueType="num">
                                      <p:cBhvr>
                                        <p:cTn id="18" dur="500"/>
                                        <p:tgtEl>
                                          <p:spTgt spid="8"/>
                                        </p:tgtEl>
                                        <p:attrNameLst>
                                          <p:attrName>ppt_x</p:attrName>
                                        </p:attrNameLst>
                                      </p:cBhvr>
                                      <p:tavLst>
                                        <p:tav tm="0">
                                          <p:val>
                                            <p:strVal val="ppt_x"/>
                                          </p:val>
                                        </p:tav>
                                        <p:tav tm="100000">
                                          <p:val>
                                            <p:strVal val="ppt_x"/>
                                          </p:val>
                                        </p:tav>
                                      </p:tavLst>
                                    </p:anim>
                                    <p:anim calcmode="lin" valueType="num">
                                      <p:cBhvr>
                                        <p:cTn id="19" dur="500"/>
                                        <p:tgtEl>
                                          <p:spTgt spid="8"/>
                                        </p:tgtEl>
                                        <p:attrNameLst>
                                          <p:attrName>ppt_y</p:attrName>
                                        </p:attrNameLst>
                                      </p:cBhvr>
                                      <p:tavLst>
                                        <p:tav tm="0">
                                          <p:val>
                                            <p:strVal val="ppt_y"/>
                                          </p:val>
                                        </p:tav>
                                        <p:tav tm="100000">
                                          <p:val>
                                            <p:strVal val="1+ppt_h/2"/>
                                          </p:val>
                                        </p:tav>
                                      </p:tavLst>
                                    </p:anim>
                                    <p:set>
                                      <p:cBhvr>
                                        <p:cTn id="20" dur="1" fill="hold">
                                          <p:stCondLst>
                                            <p:cond delay="499"/>
                                          </p:stCondLst>
                                        </p:cTn>
                                        <p:tgtEl>
                                          <p:spTgt spid="8"/>
                                        </p:tgtEl>
                                        <p:attrNameLst>
                                          <p:attrName>style.visibility</p:attrName>
                                        </p:attrNameLst>
                                      </p:cBhvr>
                                      <p:to>
                                        <p:strVal val="hidden"/>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6" grpId="0" bldLvl="0" animBg="1"/>
      <p:bldP spid="7" grpId="0" bldLvl="0" animBg="1"/>
      <p:bldP spid="7" grpId="1" bldLvl="0" animBg="1"/>
      <p:bldP spid="8" grpId="0" bldLvl="0" animBg="1"/>
      <p:bldP spid="8" grpId="1"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591"/>
          <p:cNvPicPr>
            <a:picLocks noChangeAspect="1"/>
          </p:cNvPicPr>
          <p:nvPr/>
        </p:nvPicPr>
        <p:blipFill>
          <a:blip r:embed="rId1"/>
          <a:stretch>
            <a:fillRect/>
          </a:stretch>
        </p:blipFill>
        <p:spPr>
          <a:xfrm>
            <a:off x="1306195" y="269875"/>
            <a:ext cx="5668010" cy="6512560"/>
          </a:xfrm>
          <a:prstGeom prst="rect">
            <a:avLst/>
          </a:prstGeom>
          <a:noFill/>
          <a:ln w="9525">
            <a:noFill/>
          </a:ln>
        </p:spPr>
      </p:pic>
      <p:sp>
        <p:nvSpPr>
          <p:cNvPr id="115718" name="AutoShape 6"/>
          <p:cNvSpPr/>
          <p:nvPr/>
        </p:nvSpPr>
        <p:spPr bwMode="auto">
          <a:xfrm>
            <a:off x="7173913" y="212725"/>
            <a:ext cx="4835525" cy="2041525"/>
          </a:xfrm>
          <a:prstGeom prst="borderCallout1">
            <a:avLst>
              <a:gd name="adj1" fmla="val 27088"/>
              <a:gd name="adj2" fmla="val 317"/>
              <a:gd name="adj3" fmla="val 127309"/>
              <a:gd name="adj4" fmla="val -96762"/>
            </a:avLst>
          </a:prstGeom>
          <a:solidFill>
            <a:srgbClr val="D2E7F3">
              <a:alpha val="92940"/>
            </a:srgbClr>
          </a:solidFill>
          <a:ln w="25400">
            <a:solidFill>
              <a:srgbClr val="589CCE"/>
            </a:solidFill>
            <a:miter lim="800000"/>
          </a:ln>
        </p:spPr>
        <p:txBody>
          <a:bodyPr lIns="117226" tIns="58613" rIns="117226" bIns="58613"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2000" b="1" i="0" u="none" strike="noStrike" kern="1200" cap="none" spc="0" normalizeH="0" baseline="0" noProof="1">
              <a:ln>
                <a:noFill/>
              </a:ln>
              <a:solidFill>
                <a:schemeClr val="accent6"/>
              </a:solidFill>
              <a:effectLst/>
              <a:uLnTx/>
              <a:uFillTx/>
              <a:latin typeface="+mn-ea"/>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000" b="1" i="0" u="none" strike="noStrike" kern="1200" cap="none" spc="0" normalizeH="0" baseline="0" noProof="1">
                <a:ln>
                  <a:noFill/>
                </a:ln>
                <a:solidFill>
                  <a:schemeClr val="accent6"/>
                </a:solidFill>
                <a:effectLst/>
                <a:uLnTx/>
                <a:uFillTx/>
                <a:latin typeface="+mn-ea"/>
                <a:ea typeface="+mn-ea"/>
                <a:cs typeface="+mn-cs"/>
              </a:rPr>
              <a:t>2</a:t>
            </a:r>
            <a:r>
              <a:rPr kumimoji="0" lang="zh-CN" altLang="en-US" sz="2000" b="1" i="0" u="none" strike="noStrike" kern="1200" cap="none" spc="0" normalizeH="0" baseline="0" noProof="1">
                <a:ln>
                  <a:noFill/>
                </a:ln>
                <a:solidFill>
                  <a:schemeClr val="accent6"/>
                </a:solidFill>
                <a:effectLst/>
                <a:uLnTx/>
                <a:uFillTx/>
                <a:latin typeface="+mn-ea"/>
                <a:ea typeface="+mn-ea"/>
                <a:cs typeface="+mn-cs"/>
              </a:rPr>
              <a:t>.</a:t>
            </a:r>
            <a:r>
              <a:rPr kumimoji="0" altLang="en-US" sz="2000" b="1" i="0" u="none" strike="noStrike" kern="1200" cap="none" spc="0" normalizeH="0" baseline="0" noProof="1">
                <a:ln>
                  <a:noFill/>
                </a:ln>
                <a:solidFill>
                  <a:schemeClr val="accent6"/>
                </a:solidFill>
                <a:effectLst/>
                <a:uLnTx/>
                <a:uFillTx/>
                <a:latin typeface="+mn-ea"/>
                <a:ea typeface="+mn-ea"/>
                <a:cs typeface="+mn-cs"/>
              </a:rPr>
              <a:t>若活动表的“人员人工费用（8）”+“直接投入费用（9）”+“设计费用（12）”+“装备调试费用与试验费用（13）”+“其他费用（19）”+“其中：仪器和设备（21）”=0，则创新情况表第四部分创新活动不宜选内部研发活动（D）</a:t>
            </a:r>
            <a:endParaRPr kumimoji="0" altLang="en-US" sz="2000" b="1" i="0" u="none" strike="noStrike" kern="1200" cap="none" spc="0" normalizeH="0" baseline="0" noProof="1">
              <a:ln>
                <a:noFill/>
              </a:ln>
              <a:solidFill>
                <a:schemeClr val="accent6"/>
              </a:solidFill>
              <a:effectLst/>
              <a:uLnTx/>
              <a:uFillTx/>
              <a:latin typeface="+mn-ea"/>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600" b="0" i="0" u="none" strike="noStrike" kern="1200" cap="none" spc="0" normalizeH="0" baseline="0" noProof="1">
              <a:ln>
                <a:noFill/>
              </a:ln>
              <a:solidFill>
                <a:schemeClr val="bg2"/>
              </a:solidFill>
              <a:effectLst/>
              <a:uLnTx/>
              <a:uFillTx/>
              <a:latin typeface="华文中宋" panose="02010600040101010101" pitchFamily="2" charset="-122"/>
              <a:ea typeface="宋体" panose="02010600030101010101" pitchFamily="2" charset="-122"/>
              <a:cs typeface="+mn-cs"/>
            </a:endParaRPr>
          </a:p>
        </p:txBody>
      </p:sp>
      <p:sp>
        <p:nvSpPr>
          <p:cNvPr id="115717" name="AutoShape 5"/>
          <p:cNvSpPr/>
          <p:nvPr/>
        </p:nvSpPr>
        <p:spPr>
          <a:xfrm>
            <a:off x="7147560" y="3171825"/>
            <a:ext cx="4862195" cy="1797050"/>
          </a:xfrm>
          <a:prstGeom prst="borderCallout1">
            <a:avLst>
              <a:gd name="adj1" fmla="val 55782"/>
              <a:gd name="adj2" fmla="val -222"/>
              <a:gd name="adj3" fmla="val 29681"/>
              <a:gd name="adj4" fmla="val -35144"/>
            </a:avLst>
          </a:prstGeom>
          <a:solidFill>
            <a:srgbClr val="D2E7F3">
              <a:alpha val="92940"/>
            </a:srgbClr>
          </a:solidFill>
          <a:ln w="25400" cap="flat" cmpd="sng">
            <a:solidFill>
              <a:srgbClr val="589CCE"/>
            </a:solidFill>
            <a:prstDash val="solid"/>
            <a:miter/>
            <a:headEnd type="none" w="med" len="med"/>
            <a:tailEnd type="none" w="med" len="med"/>
          </a:ln>
        </p:spPr>
        <p:txBody>
          <a:bodyPr lIns="117226" tIns="58613" rIns="117226" bIns="58613" anchor="ctr" anchorCtr="0"/>
          <a:p>
            <a:pPr eaLnBrk="0" hangingPunct="0"/>
            <a:r>
              <a:rPr lang="en-US" altLang="zh-CN" sz="2000" b="1" dirty="0">
                <a:solidFill>
                  <a:srgbClr val="FF0000"/>
                </a:solidFill>
                <a:latin typeface="宋体" panose="02010600030101010101" pitchFamily="2" charset="-122"/>
                <a:ea typeface="宋体" panose="02010600030101010101" pitchFamily="2" charset="-122"/>
              </a:rPr>
              <a:t>1.</a:t>
            </a:r>
            <a:r>
              <a:rPr lang="zh-CN" altLang="en-US" sz="2000" b="1" dirty="0">
                <a:solidFill>
                  <a:srgbClr val="FF0000"/>
                </a:solidFill>
                <a:latin typeface="宋体" panose="02010600030101010101" pitchFamily="2" charset="-122"/>
                <a:ea typeface="宋体" panose="02010600030101010101" pitchFamily="2" charset="-122"/>
              </a:rPr>
              <a:t>若活动表的新产品销售收入</a:t>
            </a:r>
            <a:r>
              <a:rPr lang="en-US" altLang="zh-CN" sz="2000" b="1" dirty="0">
                <a:solidFill>
                  <a:srgbClr val="FF0000"/>
                </a:solidFill>
                <a:latin typeface="宋体" panose="02010600030101010101" pitchFamily="2" charset="-122"/>
                <a:ea typeface="宋体" panose="02010600030101010101" pitchFamily="2" charset="-122"/>
              </a:rPr>
              <a:t>&gt;0</a:t>
            </a:r>
            <a:r>
              <a:rPr lang="zh-CN" altLang="en-US" sz="2000" b="1" dirty="0">
                <a:solidFill>
                  <a:srgbClr val="FF0000"/>
                </a:solidFill>
                <a:latin typeface="宋体" panose="02010600030101010101" pitchFamily="2" charset="-122"/>
                <a:ea typeface="宋体" panose="02010600030101010101" pitchFamily="2" charset="-122"/>
              </a:rPr>
              <a:t>，则创新情况表第一部分第</a:t>
            </a:r>
            <a:r>
              <a:rPr lang="en-US" altLang="zh-CN" sz="2000" b="1" dirty="0">
                <a:solidFill>
                  <a:srgbClr val="FF0000"/>
                </a:solidFill>
                <a:latin typeface="宋体" panose="02010600030101010101" pitchFamily="2" charset="-122"/>
                <a:ea typeface="宋体" panose="02010600030101010101" pitchFamily="2" charset="-122"/>
              </a:rPr>
              <a:t>4</a:t>
            </a:r>
            <a:r>
              <a:rPr lang="zh-CN" altLang="en-US" sz="2000" b="1" dirty="0">
                <a:solidFill>
                  <a:srgbClr val="FF0000"/>
                </a:solidFill>
                <a:latin typeface="宋体" panose="02010600030101010101" pitchFamily="2" charset="-122"/>
                <a:ea typeface="宋体" panose="02010600030101010101" pitchFamily="2" charset="-122"/>
              </a:rPr>
              <a:t>题新产品份额不应为空（</a:t>
            </a:r>
            <a:r>
              <a:rPr lang="en-US" altLang="zh-CN" sz="2000" b="1" dirty="0">
                <a:solidFill>
                  <a:srgbClr val="FF0000"/>
                </a:solidFill>
                <a:latin typeface="宋体" panose="02010600030101010101" pitchFamily="2" charset="-122"/>
                <a:ea typeface="宋体" panose="02010600030101010101" pitchFamily="2" charset="-122"/>
              </a:rPr>
              <a:t>C</a:t>
            </a:r>
            <a:r>
              <a:rPr lang="zh-CN" altLang="en-US" sz="2000" b="1" dirty="0">
                <a:solidFill>
                  <a:srgbClr val="FF0000"/>
                </a:solidFill>
                <a:latin typeface="宋体" panose="02010600030101010101" pitchFamily="2" charset="-122"/>
                <a:ea typeface="宋体" panose="02010600030101010101" pitchFamily="2" charset="-122"/>
              </a:rPr>
              <a:t>）</a:t>
            </a:r>
            <a:endParaRPr lang="zh-CN" altLang="en-US" sz="2000" b="1" dirty="0">
              <a:solidFill>
                <a:srgbClr val="FF0000"/>
              </a:solidFill>
              <a:latin typeface="宋体" panose="02010600030101010101" pitchFamily="2" charset="-122"/>
              <a:ea typeface="宋体" panose="02010600030101010101" pitchFamily="2" charset="-122"/>
            </a:endParaRPr>
          </a:p>
          <a:p>
            <a:pPr eaLnBrk="0" hangingPunct="0"/>
            <a:r>
              <a:rPr lang="zh-CN" altLang="zh-CN" sz="2400" b="1" dirty="0">
                <a:solidFill>
                  <a:srgbClr val="FF0000"/>
                </a:solidFill>
                <a:latin typeface="微软雅黑" panose="020B0503020204020204" charset="-122"/>
                <a:ea typeface="微软雅黑" panose="020B0503020204020204" charset="-122"/>
                <a:cs typeface="微软雅黑" panose="020B0503020204020204" charset="-122"/>
              </a:rPr>
              <a:t>易触发审核关系！！！</a:t>
            </a:r>
            <a:endParaRPr lang="en-US" altLang="zh-CN" sz="2400" b="1" dirty="0">
              <a:solidFill>
                <a:srgbClr val="FF0000"/>
              </a:solidFill>
              <a:latin typeface="微软雅黑" panose="020B0503020204020204" charset="-122"/>
              <a:ea typeface="微软雅黑" panose="020B0503020204020204" charset="-122"/>
              <a:cs typeface="微软雅黑" panose="020B0503020204020204" charset="-122"/>
            </a:endParaRPr>
          </a:p>
          <a:p>
            <a:pPr eaLnBrk="0" hangingPunct="0"/>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rPr>
              <a:t>两表填报不一致！！！！！！</a:t>
            </a:r>
            <a:endParaRPr lang="zh-CN" altLang="en-US" sz="2400" b="1" dirty="0">
              <a:solidFill>
                <a:srgbClr val="FF0000"/>
              </a:solidFill>
              <a:latin typeface="微软雅黑" panose="020B0503020204020204" charset="-122"/>
              <a:ea typeface="微软雅黑" panose="020B0503020204020204" charset="-122"/>
              <a:cs typeface="微软雅黑" panose="020B0503020204020204" charset="-122"/>
            </a:endParaRPr>
          </a:p>
        </p:txBody>
      </p:sp>
      <p:cxnSp>
        <p:nvCxnSpPr>
          <p:cNvPr id="10" name="直接连接符 9"/>
          <p:cNvCxnSpPr/>
          <p:nvPr/>
        </p:nvCxnSpPr>
        <p:spPr>
          <a:xfrm flipV="1">
            <a:off x="1677988" y="2581593"/>
            <a:ext cx="760412" cy="12700"/>
          </a:xfrm>
          <a:prstGeom prst="line">
            <a:avLst/>
          </a:prstGeom>
          <a:ln w="25400" cap="flat" cmpd="sng">
            <a:solidFill>
              <a:srgbClr val="C00000"/>
            </a:solidFill>
            <a:prstDash val="solid"/>
            <a:round/>
            <a:headEnd type="none" w="med" len="med"/>
            <a:tailEnd type="none" w="med" len="med"/>
          </a:ln>
        </p:spPr>
      </p:cxnSp>
      <p:cxnSp>
        <p:nvCxnSpPr>
          <p:cNvPr id="11" name="直接连接符 10"/>
          <p:cNvCxnSpPr/>
          <p:nvPr/>
        </p:nvCxnSpPr>
        <p:spPr>
          <a:xfrm flipV="1">
            <a:off x="1660525" y="2737168"/>
            <a:ext cx="760413" cy="12700"/>
          </a:xfrm>
          <a:prstGeom prst="line">
            <a:avLst/>
          </a:prstGeom>
          <a:ln w="25400" cap="flat" cmpd="sng">
            <a:solidFill>
              <a:srgbClr val="C00000"/>
            </a:solidFill>
            <a:prstDash val="solid"/>
            <a:round/>
            <a:headEnd type="none" w="med" len="med"/>
            <a:tailEnd type="none" w="med" len="med"/>
          </a:ln>
        </p:spPr>
      </p:cxnSp>
      <p:cxnSp>
        <p:nvCxnSpPr>
          <p:cNvPr id="12" name="直接连接符 11"/>
          <p:cNvCxnSpPr/>
          <p:nvPr/>
        </p:nvCxnSpPr>
        <p:spPr>
          <a:xfrm flipV="1">
            <a:off x="1693863" y="3257868"/>
            <a:ext cx="544512" cy="9525"/>
          </a:xfrm>
          <a:prstGeom prst="line">
            <a:avLst/>
          </a:prstGeom>
          <a:ln w="25400" cap="flat" cmpd="sng">
            <a:solidFill>
              <a:srgbClr val="C00000"/>
            </a:solidFill>
            <a:prstDash val="solid"/>
            <a:round/>
            <a:headEnd type="none" w="med" len="med"/>
            <a:tailEnd type="none" w="med" len="med"/>
          </a:ln>
        </p:spPr>
      </p:cxnSp>
      <p:cxnSp>
        <p:nvCxnSpPr>
          <p:cNvPr id="13" name="直接连接符 12"/>
          <p:cNvCxnSpPr/>
          <p:nvPr/>
        </p:nvCxnSpPr>
        <p:spPr>
          <a:xfrm flipV="1">
            <a:off x="1660525" y="2936875"/>
            <a:ext cx="1268413" cy="7938"/>
          </a:xfrm>
          <a:prstGeom prst="line">
            <a:avLst/>
          </a:prstGeom>
          <a:ln w="25400" cap="flat" cmpd="sng">
            <a:solidFill>
              <a:srgbClr val="C00000"/>
            </a:solidFill>
            <a:prstDash val="solid"/>
            <a:round/>
            <a:headEnd type="none" w="med" len="med"/>
            <a:tailEnd type="none" w="med" len="med"/>
          </a:ln>
        </p:spPr>
      </p:cxnSp>
      <p:cxnSp>
        <p:nvCxnSpPr>
          <p:cNvPr id="14" name="直接连接符 13"/>
          <p:cNvCxnSpPr/>
          <p:nvPr/>
        </p:nvCxnSpPr>
        <p:spPr>
          <a:xfrm flipV="1">
            <a:off x="1690370" y="4464050"/>
            <a:ext cx="512445" cy="635"/>
          </a:xfrm>
          <a:prstGeom prst="line">
            <a:avLst/>
          </a:prstGeom>
          <a:ln w="25400" cap="flat" cmpd="sng">
            <a:solidFill>
              <a:srgbClr val="C00000"/>
            </a:solidFill>
            <a:prstDash val="solid"/>
            <a:round/>
            <a:headEnd type="none" w="med" len="med"/>
            <a:tailEnd type="none" w="med" len="med"/>
          </a:ln>
        </p:spPr>
      </p:cxnSp>
      <p:cxnSp>
        <p:nvCxnSpPr>
          <p:cNvPr id="15" name="直接连接符 14"/>
          <p:cNvCxnSpPr/>
          <p:nvPr/>
        </p:nvCxnSpPr>
        <p:spPr>
          <a:xfrm flipV="1">
            <a:off x="1708150" y="4965383"/>
            <a:ext cx="760413" cy="12700"/>
          </a:xfrm>
          <a:prstGeom prst="line">
            <a:avLst/>
          </a:prstGeom>
          <a:ln w="25400" cap="flat" cmpd="sng">
            <a:solidFill>
              <a:srgbClr val="C00000"/>
            </a:solidFill>
            <a:prstDash val="solid"/>
            <a:round/>
            <a:headEnd type="none" w="med" len="med"/>
            <a:tailEnd type="none" w="med" len="med"/>
          </a:ln>
        </p:spPr>
      </p:cxnSp>
      <p:cxnSp>
        <p:nvCxnSpPr>
          <p:cNvPr id="3" name="直接连接符 2"/>
          <p:cNvCxnSpPr/>
          <p:nvPr/>
        </p:nvCxnSpPr>
        <p:spPr>
          <a:xfrm flipV="1">
            <a:off x="1660525" y="3425825"/>
            <a:ext cx="1268413" cy="6350"/>
          </a:xfrm>
          <a:prstGeom prst="line">
            <a:avLst/>
          </a:prstGeom>
          <a:ln w="25400" cap="flat" cmpd="sng">
            <a:solidFill>
              <a:srgbClr val="C00000"/>
            </a:solidFill>
            <a:prstDash val="solid"/>
            <a:round/>
            <a:headEnd type="none" w="med" len="med"/>
            <a:tailEnd type="none" w="med" len="med"/>
          </a:ln>
        </p:spPr>
      </p:cxnSp>
      <p:pic>
        <p:nvPicPr>
          <p:cNvPr id="4" name="图片 -2147482623"/>
          <p:cNvPicPr>
            <a:picLocks noChangeAspect="1"/>
          </p:cNvPicPr>
          <p:nvPr/>
        </p:nvPicPr>
        <p:blipFill>
          <a:blip r:embed="rId2"/>
          <a:srcRect t="38697"/>
          <a:stretch>
            <a:fillRect/>
          </a:stretch>
        </p:blipFill>
        <p:spPr>
          <a:xfrm>
            <a:off x="901065" y="5213985"/>
            <a:ext cx="10390506" cy="1057275"/>
          </a:xfrm>
          <a:prstGeom prst="rect">
            <a:avLst/>
          </a:prstGeom>
          <a:noFill/>
          <a:ln w="9525">
            <a:noFill/>
          </a:ln>
        </p:spPr>
      </p:pic>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7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p:cTn id="12" dur="500"/>
                                        <p:tgtEl>
                                          <p:spTgt spid="115717"/>
                                        </p:tgtEl>
                                        <p:attrNameLst>
                                          <p:attrName>ppt_x</p:attrName>
                                        </p:attrNameLst>
                                      </p:cBhvr>
                                      <p:tavLst>
                                        <p:tav tm="0">
                                          <p:val>
                                            <p:strVal val="ppt_x"/>
                                          </p:val>
                                        </p:tav>
                                        <p:tav tm="100000">
                                          <p:val>
                                            <p:strVal val="ppt_x"/>
                                          </p:val>
                                        </p:tav>
                                      </p:tavLst>
                                    </p:anim>
                                    <p:anim calcmode="lin" valueType="num">
                                      <p:cBhvr>
                                        <p:cTn id="13" dur="500"/>
                                        <p:tgtEl>
                                          <p:spTgt spid="115717"/>
                                        </p:tgtEl>
                                        <p:attrNameLst>
                                          <p:attrName>ppt_y</p:attrName>
                                        </p:attrNameLst>
                                      </p:cBhvr>
                                      <p:tavLst>
                                        <p:tav tm="0">
                                          <p:val>
                                            <p:strVal val="ppt_y"/>
                                          </p:val>
                                        </p:tav>
                                        <p:tav tm="100000">
                                          <p:val>
                                            <p:strVal val="1+ppt_h/2"/>
                                          </p:val>
                                        </p:tav>
                                      </p:tavLst>
                                    </p:anim>
                                    <p:set>
                                      <p:cBhvr>
                                        <p:cTn id="14" dur="1" fill="hold">
                                          <p:stCondLst>
                                            <p:cond delay="499"/>
                                          </p:stCondLst>
                                        </p:cTn>
                                        <p:tgtEl>
                                          <p:spTgt spid="115717"/>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115718"/>
                                        </p:tgtEl>
                                        <p:attrNameLst>
                                          <p:attrName>style.visibility</p:attrName>
                                        </p:attrNameLst>
                                      </p:cBhvr>
                                      <p:to>
                                        <p:strVal val="visible"/>
                                      </p:to>
                                    </p:set>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ppt_x</p:attrName>
                                        </p:attrNameLst>
                                      </p:cBhvr>
                                      <p:tavLst>
                                        <p:tav tm="0">
                                          <p:val>
                                            <p:strVal val="#ppt_x"/>
                                          </p:val>
                                        </p:tav>
                                        <p:tav tm="100000">
                                          <p:val>
                                            <p:strVal val="#ppt_x"/>
                                          </p:val>
                                        </p:tav>
                                      </p:tavLst>
                                    </p:anim>
                                    <p:anim calcmode="lin" valueType="num">
                                      <p:cBhvr>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ppt_x</p:attrName>
                                        </p:attrNameLst>
                                      </p:cBhvr>
                                      <p:tavLst>
                                        <p:tav tm="0">
                                          <p:val>
                                            <p:strVal val="#ppt_x"/>
                                          </p:val>
                                        </p:tav>
                                        <p:tav tm="100000">
                                          <p:val>
                                            <p:strVal val="#ppt_x"/>
                                          </p:val>
                                        </p:tav>
                                      </p:tavLst>
                                    </p:anim>
                                    <p:anim calcmode="lin" valueType="num">
                                      <p:cBhvr>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ppt_x</p:attrName>
                                        </p:attrNameLst>
                                      </p:cBhvr>
                                      <p:tavLst>
                                        <p:tav tm="0">
                                          <p:val>
                                            <p:strVal val="#ppt_x"/>
                                          </p:val>
                                        </p:tav>
                                        <p:tav tm="100000">
                                          <p:val>
                                            <p:strVal val="#ppt_x"/>
                                          </p:val>
                                        </p:tav>
                                      </p:tavLst>
                                    </p:anim>
                                    <p:anim calcmode="lin" valueType="num">
                                      <p:cBhvr>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ppt_x</p:attrName>
                                        </p:attrNameLst>
                                      </p:cBhvr>
                                      <p:tavLst>
                                        <p:tav tm="0">
                                          <p:val>
                                            <p:strVal val="#ppt_x"/>
                                          </p:val>
                                        </p:tav>
                                        <p:tav tm="100000">
                                          <p:val>
                                            <p:strVal val="#ppt_x"/>
                                          </p:val>
                                        </p:tav>
                                      </p:tavLst>
                                    </p:anim>
                                    <p:anim calcmode="lin" valueType="num">
                                      <p:cBhvr>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500" fill="hold"/>
                                        <p:tgtEl>
                                          <p:spTgt spid="3"/>
                                        </p:tgtEl>
                                        <p:attrNameLst>
                                          <p:attrName>ppt_x</p:attrName>
                                        </p:attrNameLst>
                                      </p:cBhvr>
                                      <p:tavLst>
                                        <p:tav tm="0">
                                          <p:val>
                                            <p:strVal val="#ppt_x"/>
                                          </p:val>
                                        </p:tav>
                                        <p:tav tm="100000">
                                          <p:val>
                                            <p:strVal val="#ppt_x"/>
                                          </p:val>
                                        </p:tav>
                                      </p:tavLst>
                                    </p:anim>
                                    <p:anim calcmode="lin" valueType="num">
                                      <p:cBhvr>
                                        <p:cTn id="40" dur="500" fill="hold"/>
                                        <p:tgtEl>
                                          <p:spTgt spid="3"/>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ppt_x</p:attrName>
                                        </p:attrNameLst>
                                      </p:cBhvr>
                                      <p:tavLst>
                                        <p:tav tm="0">
                                          <p:val>
                                            <p:strVal val="#ppt_x"/>
                                          </p:val>
                                        </p:tav>
                                        <p:tav tm="100000">
                                          <p:val>
                                            <p:strVal val="#ppt_x"/>
                                          </p:val>
                                        </p:tav>
                                      </p:tavLst>
                                    </p:anim>
                                    <p:anim calcmode="lin" valueType="num">
                                      <p:cBhvr>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8" grpId="0" bldLvl="0" animBg="1"/>
      <p:bldP spid="115717" grpId="0" bldLvl="0" animBg="1"/>
      <p:bldP spid="115717" grpId="1"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文本框 2"/>
          <p:cNvSpPr txBox="1"/>
          <p:nvPr/>
        </p:nvSpPr>
        <p:spPr>
          <a:xfrm>
            <a:off x="1676400" y="1584325"/>
            <a:ext cx="9894888" cy="4152900"/>
          </a:xfrm>
          <a:prstGeom prst="rect">
            <a:avLst/>
          </a:prstGeom>
          <a:noFill/>
          <a:ln w="19050" cap="flat" cmpd="sng">
            <a:solidFill>
              <a:srgbClr val="0070C0"/>
            </a:solidFill>
            <a:prstDash val="solid"/>
            <a:miter/>
            <a:headEnd type="none" w="med" len="med"/>
            <a:tailEnd type="none" w="med" len="med"/>
          </a:ln>
        </p:spPr>
        <p:txBody>
          <a:bodyPr anchor="t" anchorCtr="0">
            <a:spAutoFit/>
          </a:bodyPr>
          <a:p>
            <a:pPr eaLnBrk="0" hangingPunct="0"/>
            <a:r>
              <a:rPr lang="en-US" altLang="en-US" sz="2400" dirty="0">
                <a:solidFill>
                  <a:srgbClr val="000000"/>
                </a:solidFill>
                <a:latin typeface="黑体" panose="02010609060101010101" pitchFamily="49" charset="-122"/>
                <a:ea typeface="黑体" panose="02010609060101010101" pitchFamily="49" charset="-122"/>
                <a:sym typeface="+mn-ea"/>
              </a:rPr>
              <a:t>一、</a:t>
            </a:r>
            <a:r>
              <a:rPr lang="en-US" altLang="en-US" sz="2400" dirty="0">
                <a:solidFill>
                  <a:srgbClr val="FF0000"/>
                </a:solidFill>
                <a:latin typeface="黑体" panose="02010609060101010101" pitchFamily="49" charset="-122"/>
                <a:ea typeface="黑体" panose="02010609060101010101" pitchFamily="49" charset="-122"/>
                <a:sym typeface="+mn-ea"/>
              </a:rPr>
              <a:t>产品创新</a:t>
            </a:r>
            <a:r>
              <a:rPr lang="en-US" altLang="en-US" sz="2400" dirty="0">
                <a:solidFill>
                  <a:srgbClr val="000000"/>
                </a:solidFill>
                <a:latin typeface="黑体" panose="02010609060101010101" pitchFamily="49" charset="-122"/>
                <a:ea typeface="黑体" panose="02010609060101010101" pitchFamily="49" charset="-122"/>
                <a:sym typeface="+mn-ea"/>
              </a:rPr>
              <a:t>                                         </a:t>
            </a:r>
            <a:r>
              <a:rPr lang="en-US" altLang="zh-CN" sz="2400" dirty="0">
                <a:solidFill>
                  <a:srgbClr val="000000"/>
                </a:solidFill>
                <a:latin typeface="黑体" panose="02010609060101010101" pitchFamily="49" charset="-122"/>
                <a:ea typeface="黑体" panose="02010609060101010101" pitchFamily="49" charset="-122"/>
                <a:sym typeface="+mn-ea"/>
              </a:rPr>
              <a:t>4</a:t>
            </a:r>
            <a:r>
              <a:rPr lang="en-US" altLang="en-US" sz="2400" dirty="0">
                <a:solidFill>
                  <a:srgbClr val="000000"/>
                </a:solidFill>
                <a:latin typeface="黑体" panose="02010609060101010101" pitchFamily="49" charset="-122"/>
                <a:ea typeface="黑体" panose="02010609060101010101" pitchFamily="49" charset="-122"/>
                <a:sym typeface="+mn-ea"/>
              </a:rPr>
              <a:t>或</a:t>
            </a:r>
            <a:r>
              <a:rPr lang="en-US" altLang="zh-CN" sz="2400" dirty="0">
                <a:solidFill>
                  <a:srgbClr val="000000"/>
                </a:solidFill>
                <a:latin typeface="黑体" panose="02010609060101010101" pitchFamily="49" charset="-122"/>
                <a:ea typeface="黑体" panose="02010609060101010101" pitchFamily="49" charset="-122"/>
                <a:sym typeface="+mn-ea"/>
              </a:rPr>
              <a:t>5</a:t>
            </a:r>
            <a:r>
              <a:rPr lang="en-US" altLang="en-US" sz="2400" dirty="0">
                <a:solidFill>
                  <a:srgbClr val="000000"/>
                </a:solidFill>
                <a:latin typeface="黑体" panose="02010609060101010101" pitchFamily="49" charset="-122"/>
                <a:ea typeface="黑体" panose="02010609060101010101" pitchFamily="49" charset="-122"/>
                <a:sym typeface="+mn-ea"/>
              </a:rPr>
              <a:t>道小题</a:t>
            </a:r>
            <a:endParaRPr lang="en-US" altLang="en-US" sz="2400" dirty="0">
              <a:solidFill>
                <a:srgbClr val="000000"/>
              </a:solidFill>
              <a:latin typeface="黑体" panose="02010609060101010101" pitchFamily="49" charset="-122"/>
              <a:ea typeface="黑体" panose="02010609060101010101" pitchFamily="49" charset="-122"/>
              <a:sym typeface="+mn-ea"/>
            </a:endParaRPr>
          </a:p>
          <a:p>
            <a:pPr eaLnBrk="0" hangingPunct="0"/>
            <a:r>
              <a:rPr lang="en-US" altLang="en-US" sz="2400" dirty="0">
                <a:solidFill>
                  <a:srgbClr val="000000"/>
                </a:solidFill>
                <a:latin typeface="黑体" panose="02010609060101010101" pitchFamily="49" charset="-122"/>
                <a:ea typeface="黑体" panose="02010609060101010101" pitchFamily="49" charset="-122"/>
                <a:sym typeface="+mn-ea"/>
              </a:rPr>
              <a:t>二、</a:t>
            </a:r>
            <a:r>
              <a:rPr lang="en-US" altLang="en-US" sz="2400" dirty="0">
                <a:solidFill>
                  <a:srgbClr val="FF0000"/>
                </a:solidFill>
                <a:latin typeface="黑体" panose="02010609060101010101" pitchFamily="49" charset="-122"/>
                <a:ea typeface="黑体" panose="02010609060101010101" pitchFamily="49" charset="-122"/>
                <a:sym typeface="+mn-ea"/>
              </a:rPr>
              <a:t>工艺创新</a:t>
            </a:r>
            <a:r>
              <a:rPr lang="en-US" altLang="en-US" sz="2400" dirty="0">
                <a:solidFill>
                  <a:srgbClr val="000000"/>
                </a:solidFill>
                <a:latin typeface="黑体" panose="02010609060101010101" pitchFamily="49" charset="-122"/>
                <a:ea typeface="黑体" panose="02010609060101010101" pitchFamily="49" charset="-122"/>
                <a:sym typeface="+mn-ea"/>
              </a:rPr>
              <a:t>                                      </a:t>
            </a:r>
            <a:r>
              <a:rPr lang="en-US" altLang="zh-CN" sz="2400" dirty="0">
                <a:solidFill>
                  <a:srgbClr val="000000"/>
                </a:solidFill>
                <a:latin typeface="黑体" panose="02010609060101010101" pitchFamily="49" charset="-122"/>
                <a:ea typeface="黑体" panose="02010609060101010101" pitchFamily="49" charset="-122"/>
                <a:sym typeface="+mn-ea"/>
              </a:rPr>
              <a:t>3</a:t>
            </a:r>
            <a:r>
              <a:rPr lang="en-US" altLang="en-US" sz="2400" dirty="0">
                <a:solidFill>
                  <a:srgbClr val="000000"/>
                </a:solidFill>
                <a:latin typeface="黑体" panose="02010609060101010101" pitchFamily="49" charset="-122"/>
                <a:ea typeface="黑体" panose="02010609060101010101" pitchFamily="49" charset="-122"/>
                <a:sym typeface="+mn-ea"/>
              </a:rPr>
              <a:t>、</a:t>
            </a:r>
            <a:r>
              <a:rPr lang="en-US" altLang="zh-CN" sz="2400" dirty="0">
                <a:solidFill>
                  <a:srgbClr val="000000"/>
                </a:solidFill>
                <a:latin typeface="黑体" panose="02010609060101010101" pitchFamily="49" charset="-122"/>
                <a:ea typeface="黑体" panose="02010609060101010101" pitchFamily="49" charset="-122"/>
                <a:sym typeface="+mn-ea"/>
              </a:rPr>
              <a:t>4</a:t>
            </a:r>
            <a:r>
              <a:rPr lang="en-US" altLang="en-US" sz="2400" dirty="0">
                <a:solidFill>
                  <a:srgbClr val="000000"/>
                </a:solidFill>
                <a:latin typeface="黑体" panose="02010609060101010101" pitchFamily="49" charset="-122"/>
                <a:ea typeface="黑体" panose="02010609060101010101" pitchFamily="49" charset="-122"/>
                <a:sym typeface="+mn-ea"/>
              </a:rPr>
              <a:t>、</a:t>
            </a:r>
            <a:r>
              <a:rPr lang="en-US" altLang="zh-CN" sz="2400" dirty="0">
                <a:solidFill>
                  <a:srgbClr val="000000"/>
                </a:solidFill>
                <a:latin typeface="黑体" panose="02010609060101010101" pitchFamily="49" charset="-122"/>
                <a:ea typeface="黑体" panose="02010609060101010101" pitchFamily="49" charset="-122"/>
                <a:sym typeface="+mn-ea"/>
              </a:rPr>
              <a:t>6</a:t>
            </a:r>
            <a:r>
              <a:rPr lang="en-US" altLang="en-US" sz="2400" dirty="0">
                <a:solidFill>
                  <a:srgbClr val="000000"/>
                </a:solidFill>
                <a:latin typeface="黑体" panose="02010609060101010101" pitchFamily="49" charset="-122"/>
                <a:ea typeface="黑体" panose="02010609060101010101" pitchFamily="49" charset="-122"/>
                <a:sym typeface="+mn-ea"/>
              </a:rPr>
              <a:t>道小题</a:t>
            </a:r>
            <a:endParaRPr lang="en-US" altLang="en-US" sz="2400" dirty="0">
              <a:solidFill>
                <a:srgbClr val="000000"/>
              </a:solidFill>
              <a:latin typeface="黑体" panose="02010609060101010101" pitchFamily="49" charset="-122"/>
              <a:ea typeface="黑体" panose="02010609060101010101" pitchFamily="49" charset="-122"/>
              <a:sym typeface="+mn-ea"/>
            </a:endParaRPr>
          </a:p>
          <a:p>
            <a:pPr eaLnBrk="0" hangingPunct="0"/>
            <a:r>
              <a:rPr lang="en-US" altLang="en-US" sz="2400" dirty="0">
                <a:solidFill>
                  <a:srgbClr val="000000"/>
                </a:solidFill>
                <a:latin typeface="黑体" panose="02010609060101010101" pitchFamily="49" charset="-122"/>
                <a:ea typeface="黑体" panose="02010609060101010101" pitchFamily="49" charset="-122"/>
                <a:sym typeface="+mn-ea"/>
              </a:rPr>
              <a:t>三、正在进行或中止的产品或工艺创新活动                  </a:t>
            </a:r>
            <a:r>
              <a:rPr lang="en-US" altLang="zh-CN" sz="2400" dirty="0">
                <a:solidFill>
                  <a:srgbClr val="000000"/>
                </a:solidFill>
                <a:latin typeface="黑体" panose="02010609060101010101" pitchFamily="49" charset="-122"/>
                <a:ea typeface="黑体" panose="02010609060101010101" pitchFamily="49" charset="-122"/>
                <a:sym typeface="+mn-ea"/>
              </a:rPr>
              <a:t>2</a:t>
            </a:r>
            <a:r>
              <a:rPr lang="en-US" altLang="en-US" sz="2400" dirty="0">
                <a:solidFill>
                  <a:srgbClr val="000000"/>
                </a:solidFill>
                <a:latin typeface="黑体" panose="02010609060101010101" pitchFamily="49" charset="-122"/>
                <a:ea typeface="黑体" panose="02010609060101010101" pitchFamily="49" charset="-122"/>
                <a:sym typeface="+mn-ea"/>
              </a:rPr>
              <a:t>道小题</a:t>
            </a:r>
            <a:endParaRPr lang="en-US" altLang="en-US" sz="2400" dirty="0">
              <a:solidFill>
                <a:srgbClr val="000000"/>
              </a:solidFill>
              <a:latin typeface="黑体" panose="02010609060101010101" pitchFamily="49" charset="-122"/>
              <a:ea typeface="黑体" panose="02010609060101010101" pitchFamily="49" charset="-122"/>
              <a:sym typeface="+mn-ea"/>
            </a:endParaRPr>
          </a:p>
          <a:p>
            <a:pPr eaLnBrk="0" hangingPunct="0"/>
            <a:r>
              <a:rPr lang="en-US" altLang="en-US" sz="2400" dirty="0">
                <a:solidFill>
                  <a:srgbClr val="000000"/>
                </a:solidFill>
                <a:latin typeface="黑体" panose="02010609060101010101" pitchFamily="49" charset="-122"/>
                <a:ea typeface="黑体" panose="02010609060101010101" pitchFamily="49" charset="-122"/>
                <a:sym typeface="+mn-ea"/>
              </a:rPr>
              <a:t>四、产品或工艺创新活动情况                              </a:t>
            </a:r>
            <a:r>
              <a:rPr lang="en-US" altLang="zh-CN" sz="2400" dirty="0">
                <a:solidFill>
                  <a:srgbClr val="000000"/>
                </a:solidFill>
                <a:latin typeface="黑体" panose="02010609060101010101" pitchFamily="49" charset="-122"/>
                <a:ea typeface="黑体" panose="02010609060101010101" pitchFamily="49" charset="-122"/>
                <a:sym typeface="+mn-ea"/>
              </a:rPr>
              <a:t>1</a:t>
            </a:r>
            <a:r>
              <a:rPr lang="en-US" altLang="en-US" sz="2400" dirty="0">
                <a:solidFill>
                  <a:srgbClr val="000000"/>
                </a:solidFill>
                <a:latin typeface="黑体" panose="02010609060101010101" pitchFamily="49" charset="-122"/>
                <a:ea typeface="黑体" panose="02010609060101010101" pitchFamily="49" charset="-122"/>
                <a:sym typeface="+mn-ea"/>
              </a:rPr>
              <a:t>道小题</a:t>
            </a:r>
            <a:endParaRPr lang="en-US" altLang="en-US" sz="2400" dirty="0">
              <a:solidFill>
                <a:srgbClr val="000000"/>
              </a:solidFill>
              <a:latin typeface="黑体" panose="02010609060101010101" pitchFamily="49" charset="-122"/>
              <a:ea typeface="黑体" panose="02010609060101010101" pitchFamily="49" charset="-122"/>
              <a:sym typeface="+mn-ea"/>
            </a:endParaRPr>
          </a:p>
          <a:p>
            <a:pPr eaLnBrk="0" hangingPunct="0"/>
            <a:r>
              <a:rPr lang="en-US" altLang="en-US" sz="2400" dirty="0">
                <a:solidFill>
                  <a:srgbClr val="000000"/>
                </a:solidFill>
                <a:latin typeface="黑体" panose="02010609060101010101" pitchFamily="49" charset="-122"/>
                <a:ea typeface="黑体" panose="02010609060101010101" pitchFamily="49" charset="-122"/>
                <a:sym typeface="+mn-ea"/>
              </a:rPr>
              <a:t>五、</a:t>
            </a:r>
            <a:r>
              <a:rPr lang="en-US" altLang="en-US" sz="2400" dirty="0">
                <a:solidFill>
                  <a:srgbClr val="FF0000"/>
                </a:solidFill>
                <a:latin typeface="黑体" panose="02010609060101010101" pitchFamily="49" charset="-122"/>
                <a:ea typeface="黑体" panose="02010609060101010101" pitchFamily="49" charset="-122"/>
                <a:sym typeface="+mn-ea"/>
              </a:rPr>
              <a:t>组织（管理）创新</a:t>
            </a:r>
            <a:r>
              <a:rPr lang="en-US" altLang="en-US" sz="2400" dirty="0">
                <a:solidFill>
                  <a:srgbClr val="000000"/>
                </a:solidFill>
                <a:latin typeface="黑体" panose="02010609060101010101" pitchFamily="49" charset="-122"/>
                <a:ea typeface="黑体" panose="02010609060101010101" pitchFamily="49" charset="-122"/>
                <a:sym typeface="+mn-ea"/>
              </a:rPr>
              <a:t>                                    </a:t>
            </a:r>
            <a:r>
              <a:rPr lang="en-US" altLang="zh-CN" sz="2400" dirty="0">
                <a:solidFill>
                  <a:srgbClr val="000000"/>
                </a:solidFill>
                <a:latin typeface="黑体" panose="02010609060101010101" pitchFamily="49" charset="-122"/>
                <a:ea typeface="黑体" panose="02010609060101010101" pitchFamily="49" charset="-122"/>
                <a:sym typeface="+mn-ea"/>
              </a:rPr>
              <a:t>3</a:t>
            </a:r>
            <a:r>
              <a:rPr lang="en-US" altLang="en-US" sz="2400" dirty="0">
                <a:solidFill>
                  <a:srgbClr val="000000"/>
                </a:solidFill>
                <a:latin typeface="黑体" panose="02010609060101010101" pitchFamily="49" charset="-122"/>
                <a:ea typeface="黑体" panose="02010609060101010101" pitchFamily="49" charset="-122"/>
                <a:sym typeface="+mn-ea"/>
              </a:rPr>
              <a:t>道小题</a:t>
            </a:r>
            <a:endParaRPr lang="en-US" altLang="en-US" sz="2400" dirty="0">
              <a:solidFill>
                <a:srgbClr val="000000"/>
              </a:solidFill>
              <a:latin typeface="黑体" panose="02010609060101010101" pitchFamily="49" charset="-122"/>
              <a:ea typeface="黑体" panose="02010609060101010101" pitchFamily="49" charset="-122"/>
              <a:sym typeface="+mn-ea"/>
            </a:endParaRPr>
          </a:p>
          <a:p>
            <a:pPr eaLnBrk="0" hangingPunct="0"/>
            <a:r>
              <a:rPr lang="en-US" altLang="en-US" sz="2400" dirty="0">
                <a:solidFill>
                  <a:srgbClr val="000000"/>
                </a:solidFill>
                <a:latin typeface="黑体" panose="02010609060101010101" pitchFamily="49" charset="-122"/>
                <a:ea typeface="黑体" panose="02010609060101010101" pitchFamily="49" charset="-122"/>
                <a:sym typeface="+mn-ea"/>
              </a:rPr>
              <a:t>六、</a:t>
            </a:r>
            <a:r>
              <a:rPr lang="en-US" altLang="en-US" sz="2400" dirty="0">
                <a:solidFill>
                  <a:srgbClr val="FF0000"/>
                </a:solidFill>
                <a:latin typeface="黑体" panose="02010609060101010101" pitchFamily="49" charset="-122"/>
                <a:ea typeface="黑体" panose="02010609060101010101" pitchFamily="49" charset="-122"/>
                <a:sym typeface="+mn-ea"/>
              </a:rPr>
              <a:t>营销创新 </a:t>
            </a:r>
            <a:r>
              <a:rPr lang="en-US" altLang="en-US" sz="2400" dirty="0">
                <a:solidFill>
                  <a:srgbClr val="000000"/>
                </a:solidFill>
                <a:latin typeface="黑体" panose="02010609060101010101" pitchFamily="49" charset="-122"/>
                <a:ea typeface="黑体" panose="02010609060101010101" pitchFamily="49" charset="-122"/>
                <a:sym typeface="+mn-ea"/>
              </a:rPr>
              <a:t>                                           </a:t>
            </a:r>
            <a:r>
              <a:rPr lang="en-US" altLang="zh-CN" sz="2400" dirty="0">
                <a:solidFill>
                  <a:srgbClr val="000000"/>
                </a:solidFill>
                <a:latin typeface="黑体" panose="02010609060101010101" pitchFamily="49" charset="-122"/>
                <a:ea typeface="黑体" panose="02010609060101010101" pitchFamily="49" charset="-122"/>
                <a:sym typeface="+mn-ea"/>
              </a:rPr>
              <a:t>4</a:t>
            </a:r>
            <a:r>
              <a:rPr lang="en-US" altLang="en-US" sz="2400" dirty="0">
                <a:solidFill>
                  <a:srgbClr val="000000"/>
                </a:solidFill>
                <a:latin typeface="黑体" panose="02010609060101010101" pitchFamily="49" charset="-122"/>
                <a:ea typeface="黑体" panose="02010609060101010101" pitchFamily="49" charset="-122"/>
                <a:sym typeface="+mn-ea"/>
              </a:rPr>
              <a:t>道小题</a:t>
            </a:r>
            <a:endParaRPr lang="en-US" altLang="en-US" sz="2400" dirty="0">
              <a:solidFill>
                <a:srgbClr val="000000"/>
              </a:solidFill>
              <a:latin typeface="黑体" panose="02010609060101010101" pitchFamily="49" charset="-122"/>
              <a:ea typeface="黑体" panose="02010609060101010101" pitchFamily="49" charset="-122"/>
              <a:sym typeface="+mn-ea"/>
            </a:endParaRPr>
          </a:p>
          <a:p>
            <a:pPr eaLnBrk="0" hangingPunct="0"/>
            <a:r>
              <a:rPr lang="en-US" altLang="en-US" sz="2400" dirty="0">
                <a:solidFill>
                  <a:srgbClr val="000000"/>
                </a:solidFill>
                <a:latin typeface="黑体" panose="02010609060101010101" pitchFamily="49" charset="-122"/>
                <a:ea typeface="黑体" panose="02010609060101010101" pitchFamily="49" charset="-122"/>
                <a:sym typeface="+mn-ea"/>
              </a:rPr>
              <a:t>七、创新信息来源                                        </a:t>
            </a:r>
            <a:r>
              <a:rPr lang="en-US" altLang="zh-CN" sz="2400" dirty="0">
                <a:solidFill>
                  <a:srgbClr val="000000"/>
                </a:solidFill>
                <a:latin typeface="黑体" panose="02010609060101010101" pitchFamily="49" charset="-122"/>
                <a:ea typeface="黑体" panose="02010609060101010101" pitchFamily="49" charset="-122"/>
                <a:sym typeface="+mn-ea"/>
              </a:rPr>
              <a:t>1</a:t>
            </a:r>
            <a:r>
              <a:rPr lang="en-US" altLang="en-US" sz="2400" dirty="0">
                <a:solidFill>
                  <a:srgbClr val="000000"/>
                </a:solidFill>
                <a:latin typeface="黑体" panose="02010609060101010101" pitchFamily="49" charset="-122"/>
                <a:ea typeface="黑体" panose="02010609060101010101" pitchFamily="49" charset="-122"/>
                <a:sym typeface="+mn-ea"/>
              </a:rPr>
              <a:t>道小题</a:t>
            </a:r>
            <a:endParaRPr lang="en-US" altLang="en-US" sz="2400" dirty="0">
              <a:solidFill>
                <a:srgbClr val="000000"/>
              </a:solidFill>
              <a:latin typeface="黑体" panose="02010609060101010101" pitchFamily="49" charset="-122"/>
              <a:ea typeface="黑体" panose="02010609060101010101" pitchFamily="49" charset="-122"/>
              <a:sym typeface="+mn-ea"/>
            </a:endParaRPr>
          </a:p>
          <a:p>
            <a:pPr eaLnBrk="0" hangingPunct="0"/>
            <a:r>
              <a:rPr lang="en-US" altLang="en-US" sz="2400" dirty="0">
                <a:solidFill>
                  <a:srgbClr val="000000"/>
                </a:solidFill>
                <a:latin typeface="黑体" panose="02010609060101010101" pitchFamily="49" charset="-122"/>
                <a:ea typeface="黑体" panose="02010609060101010101" pitchFamily="49" charset="-122"/>
                <a:sym typeface="+mn-ea"/>
              </a:rPr>
              <a:t>八、创新合作情况                                        </a:t>
            </a:r>
            <a:r>
              <a:rPr lang="en-US" altLang="zh-CN" sz="2400" dirty="0">
                <a:solidFill>
                  <a:srgbClr val="000000"/>
                </a:solidFill>
                <a:latin typeface="黑体" panose="02010609060101010101" pitchFamily="49" charset="-122"/>
                <a:ea typeface="黑体" panose="02010609060101010101" pitchFamily="49" charset="-122"/>
                <a:sym typeface="+mn-ea"/>
              </a:rPr>
              <a:t>3</a:t>
            </a:r>
            <a:r>
              <a:rPr lang="en-US" altLang="en-US" sz="2400" dirty="0">
                <a:solidFill>
                  <a:srgbClr val="000000"/>
                </a:solidFill>
                <a:latin typeface="黑体" panose="02010609060101010101" pitchFamily="49" charset="-122"/>
                <a:ea typeface="黑体" panose="02010609060101010101" pitchFamily="49" charset="-122"/>
                <a:sym typeface="+mn-ea"/>
              </a:rPr>
              <a:t>道小题</a:t>
            </a:r>
            <a:endParaRPr lang="en-US" altLang="en-US" sz="2400" dirty="0">
              <a:solidFill>
                <a:srgbClr val="000000"/>
              </a:solidFill>
              <a:latin typeface="黑体" panose="02010609060101010101" pitchFamily="49" charset="-122"/>
              <a:ea typeface="黑体" panose="02010609060101010101" pitchFamily="49" charset="-122"/>
              <a:sym typeface="+mn-ea"/>
            </a:endParaRPr>
          </a:p>
          <a:p>
            <a:pPr eaLnBrk="0" hangingPunct="0"/>
            <a:r>
              <a:rPr lang="en-US" altLang="en-US" sz="2400" dirty="0">
                <a:solidFill>
                  <a:srgbClr val="000000"/>
                </a:solidFill>
                <a:latin typeface="黑体" panose="02010609060101010101" pitchFamily="49" charset="-122"/>
                <a:ea typeface="黑体" panose="02010609060101010101" pitchFamily="49" charset="-122"/>
                <a:sym typeface="+mn-ea"/>
              </a:rPr>
              <a:t>九、知识产权及相关情况                               </a:t>
            </a:r>
            <a:r>
              <a:rPr lang="en-US" altLang="zh-CN" sz="2400" dirty="0">
                <a:solidFill>
                  <a:srgbClr val="000000"/>
                </a:solidFill>
                <a:latin typeface="黑体" panose="02010609060101010101" pitchFamily="49" charset="-122"/>
                <a:ea typeface="黑体" panose="02010609060101010101" pitchFamily="49" charset="-122"/>
                <a:sym typeface="+mn-ea"/>
              </a:rPr>
              <a:t>1</a:t>
            </a:r>
            <a:r>
              <a:rPr lang="en-US" altLang="en-US" sz="2400" dirty="0">
                <a:solidFill>
                  <a:srgbClr val="000000"/>
                </a:solidFill>
                <a:latin typeface="黑体" panose="02010609060101010101" pitchFamily="49" charset="-122"/>
                <a:ea typeface="黑体" panose="02010609060101010101" pitchFamily="49" charset="-122"/>
                <a:sym typeface="+mn-ea"/>
              </a:rPr>
              <a:t>或</a:t>
            </a:r>
            <a:r>
              <a:rPr lang="en-US" altLang="zh-CN" sz="2400" dirty="0">
                <a:solidFill>
                  <a:srgbClr val="000000"/>
                </a:solidFill>
                <a:latin typeface="黑体" panose="02010609060101010101" pitchFamily="49" charset="-122"/>
                <a:ea typeface="黑体" panose="02010609060101010101" pitchFamily="49" charset="-122"/>
                <a:sym typeface="+mn-ea"/>
              </a:rPr>
              <a:t>2</a:t>
            </a:r>
            <a:r>
              <a:rPr lang="en-US" altLang="en-US" sz="2400" dirty="0">
                <a:solidFill>
                  <a:srgbClr val="000000"/>
                </a:solidFill>
                <a:latin typeface="黑体" panose="02010609060101010101" pitchFamily="49" charset="-122"/>
                <a:ea typeface="黑体" panose="02010609060101010101" pitchFamily="49" charset="-122"/>
                <a:sym typeface="+mn-ea"/>
              </a:rPr>
              <a:t>道小题</a:t>
            </a:r>
            <a:endParaRPr lang="en-US" altLang="en-US" sz="2400" dirty="0">
              <a:solidFill>
                <a:srgbClr val="000000"/>
              </a:solidFill>
              <a:latin typeface="黑体" panose="02010609060101010101" pitchFamily="49" charset="-122"/>
              <a:ea typeface="黑体" panose="02010609060101010101" pitchFamily="49" charset="-122"/>
              <a:sym typeface="+mn-ea"/>
            </a:endParaRPr>
          </a:p>
          <a:p>
            <a:pPr eaLnBrk="0" hangingPunct="0"/>
            <a:r>
              <a:rPr lang="en-US" altLang="en-US" sz="2400" dirty="0">
                <a:solidFill>
                  <a:srgbClr val="000000"/>
                </a:solidFill>
                <a:latin typeface="黑体" panose="02010609060101010101" pitchFamily="49" charset="-122"/>
                <a:ea typeface="黑体" panose="02010609060101010101" pitchFamily="49" charset="-122"/>
                <a:sym typeface="+mn-ea"/>
              </a:rPr>
              <a:t>十、创新的阻碍因素                                      </a:t>
            </a:r>
            <a:r>
              <a:rPr lang="en-US" altLang="zh-CN" sz="2400" dirty="0">
                <a:solidFill>
                  <a:srgbClr val="000000"/>
                </a:solidFill>
                <a:latin typeface="黑体" panose="02010609060101010101" pitchFamily="49" charset="-122"/>
                <a:ea typeface="黑体" panose="02010609060101010101" pitchFamily="49" charset="-122"/>
                <a:sym typeface="+mn-ea"/>
              </a:rPr>
              <a:t>1</a:t>
            </a:r>
            <a:r>
              <a:rPr lang="en-US" altLang="en-US" sz="2400" dirty="0">
                <a:solidFill>
                  <a:srgbClr val="000000"/>
                </a:solidFill>
                <a:latin typeface="黑体" panose="02010609060101010101" pitchFamily="49" charset="-122"/>
                <a:ea typeface="黑体" panose="02010609060101010101" pitchFamily="49" charset="-122"/>
                <a:sym typeface="+mn-ea"/>
              </a:rPr>
              <a:t>道小题</a:t>
            </a:r>
            <a:endParaRPr lang="en-US" altLang="en-US" sz="2400" dirty="0">
              <a:solidFill>
                <a:srgbClr val="000000"/>
              </a:solidFill>
              <a:latin typeface="黑体" panose="02010609060101010101" pitchFamily="49" charset="-122"/>
              <a:ea typeface="黑体" panose="02010609060101010101" pitchFamily="49" charset="-122"/>
              <a:sym typeface="+mn-ea"/>
            </a:endParaRPr>
          </a:p>
          <a:p>
            <a:pPr eaLnBrk="0" hangingPunct="0"/>
            <a:r>
              <a:rPr lang="en-US" altLang="en-US" sz="2400" dirty="0">
                <a:solidFill>
                  <a:srgbClr val="000000"/>
                </a:solidFill>
                <a:latin typeface="黑体" panose="02010609060101010101" pitchFamily="49" charset="-122"/>
                <a:ea typeface="黑体" panose="02010609060101010101" pitchFamily="49" charset="-122"/>
                <a:sym typeface="+mn-ea"/>
              </a:rPr>
              <a:t>十一、创新战略目标                                      </a:t>
            </a:r>
            <a:r>
              <a:rPr lang="en-US" altLang="zh-CN" sz="2400" dirty="0">
                <a:solidFill>
                  <a:srgbClr val="000000"/>
                </a:solidFill>
                <a:latin typeface="黑体" panose="02010609060101010101" pitchFamily="49" charset="-122"/>
                <a:ea typeface="黑体" panose="02010609060101010101" pitchFamily="49" charset="-122"/>
                <a:sym typeface="+mn-ea"/>
              </a:rPr>
              <a:t>1</a:t>
            </a:r>
            <a:r>
              <a:rPr lang="en-US" altLang="en-US" sz="2400" dirty="0">
                <a:solidFill>
                  <a:srgbClr val="000000"/>
                </a:solidFill>
                <a:latin typeface="黑体" panose="02010609060101010101" pitchFamily="49" charset="-122"/>
                <a:ea typeface="黑体" panose="02010609060101010101" pitchFamily="49" charset="-122"/>
                <a:sym typeface="+mn-ea"/>
              </a:rPr>
              <a:t>道小题  </a:t>
            </a:r>
            <a:endParaRPr lang="en-US" altLang="en-US" sz="2400" dirty="0">
              <a:solidFill>
                <a:srgbClr val="000000"/>
              </a:solidFill>
              <a:latin typeface="黑体" panose="02010609060101010101" pitchFamily="49" charset="-122"/>
              <a:ea typeface="黑体" panose="02010609060101010101" pitchFamily="49" charset="-122"/>
              <a:sym typeface="+mn-ea"/>
            </a:endParaRPr>
          </a:p>
        </p:txBody>
      </p:sp>
      <p:sp>
        <p:nvSpPr>
          <p:cNvPr id="72706" name="标题 1"/>
          <p:cNvSpPr>
            <a:spLocks noGrp="1"/>
          </p:cNvSpPr>
          <p:nvPr/>
        </p:nvSpPr>
        <p:spPr>
          <a:xfrm>
            <a:off x="1482725" y="141923"/>
            <a:ext cx="9855200" cy="1143000"/>
          </a:xfrm>
          <a:prstGeom prst="rect">
            <a:avLst/>
          </a:prstGeom>
          <a:noFill/>
          <a:ln w="9525">
            <a:noFill/>
          </a:ln>
        </p:spPr>
        <p:txBody>
          <a:bodyPr anchor="ctr" anchorCtr="0"/>
          <a:p>
            <a:pPr algn="ctr" eaLnBrk="0" hangingPunct="0"/>
            <a:br>
              <a:rPr lang="en-US" altLang="zh-CN" sz="3600" dirty="0">
                <a:solidFill>
                  <a:schemeClr val="tx2"/>
                </a:solidFill>
                <a:latin typeface="黑体" panose="02010609060101010101" pitchFamily="49" charset="-122"/>
                <a:ea typeface="黑体" panose="02010609060101010101" pitchFamily="49" charset="-122"/>
              </a:rPr>
            </a:br>
            <a:r>
              <a:rPr lang="zh-CN" altLang="en-US" sz="3600" dirty="0">
                <a:solidFill>
                  <a:schemeClr val="tx2"/>
                </a:solidFill>
                <a:latin typeface="黑体" panose="02010609060101010101" pitchFamily="49" charset="-122"/>
                <a:ea typeface="黑体" panose="02010609060101010101" pitchFamily="49" charset="-122"/>
              </a:rPr>
              <a:t>企业创新情况表</a:t>
            </a:r>
            <a:r>
              <a:rPr lang="zh-CN" altLang="en-US" sz="3600" dirty="0">
                <a:solidFill>
                  <a:srgbClr val="FF0000"/>
                </a:solidFill>
                <a:latin typeface="黑体" panose="02010609060101010101" pitchFamily="49" charset="-122"/>
                <a:ea typeface="黑体" panose="02010609060101010101" pitchFamily="49" charset="-122"/>
              </a:rPr>
              <a:t>主要内容</a:t>
            </a:r>
            <a:br>
              <a:rPr lang="en-US" altLang="zh-CN" sz="3600" dirty="0">
                <a:solidFill>
                  <a:schemeClr val="tx2"/>
                </a:solidFill>
                <a:latin typeface="黑体" panose="02010609060101010101" pitchFamily="49" charset="-122"/>
                <a:ea typeface="黑体" panose="02010609060101010101" pitchFamily="49" charset="-122"/>
              </a:rPr>
            </a:br>
            <a:r>
              <a:rPr lang="en-US" altLang="zh-CN" sz="3600" dirty="0">
                <a:solidFill>
                  <a:schemeClr val="tx2"/>
                </a:solidFill>
                <a:latin typeface="黑体" panose="02010609060101010101" pitchFamily="49" charset="-122"/>
                <a:ea typeface="黑体" panose="02010609060101010101" pitchFamily="49" charset="-122"/>
              </a:rPr>
              <a:t>(</a:t>
            </a:r>
            <a:r>
              <a:rPr lang="en-US" sz="3600">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sym typeface="+mn-ea"/>
              </a:rPr>
              <a:t>L121</a:t>
            </a:r>
            <a:r>
              <a:rPr lang="zh-CN" altLang="en-US" sz="3600">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sym typeface="+mn-ea"/>
              </a:rPr>
              <a:t>、</a:t>
            </a:r>
            <a:r>
              <a:rPr lang="en-US" sz="3600">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sym typeface="+mn-ea"/>
              </a:rPr>
              <a:t>L123</a:t>
            </a:r>
            <a:r>
              <a:rPr lang="en-US" altLang="zh-CN" sz="3600" dirty="0">
                <a:solidFill>
                  <a:schemeClr val="tx2"/>
                </a:solidFill>
                <a:latin typeface="黑体" panose="02010609060101010101" pitchFamily="49" charset="-122"/>
                <a:ea typeface="黑体" panose="02010609060101010101" pitchFamily="49" charset="-122"/>
              </a:rPr>
              <a:t>L</a:t>
            </a:r>
            <a:r>
              <a:rPr lang="zh-CN" altLang="en-US" sz="3600" dirty="0">
                <a:solidFill>
                  <a:schemeClr val="tx2"/>
                </a:solidFill>
                <a:latin typeface="黑体" panose="02010609060101010101" pitchFamily="49" charset="-122"/>
                <a:ea typeface="黑体" panose="02010609060101010101" pitchFamily="49" charset="-122"/>
              </a:rPr>
              <a:t>、</a:t>
            </a:r>
            <a:r>
              <a:rPr lang="en-US" altLang="zh-CN" sz="3600" dirty="0">
                <a:solidFill>
                  <a:schemeClr val="tx2"/>
                </a:solidFill>
                <a:latin typeface="黑体" panose="02010609060101010101" pitchFamily="49" charset="-122"/>
                <a:ea typeface="黑体" panose="02010609060101010101" pitchFamily="49" charset="-122"/>
              </a:rPr>
              <a:t>125</a:t>
            </a:r>
            <a:r>
              <a:rPr lang="zh-CN" altLang="en-US" sz="3600" dirty="0">
                <a:solidFill>
                  <a:schemeClr val="tx2"/>
                </a:solidFill>
                <a:latin typeface="黑体" panose="02010609060101010101" pitchFamily="49" charset="-122"/>
                <a:ea typeface="黑体" panose="02010609060101010101" pitchFamily="49" charset="-122"/>
              </a:rPr>
              <a:t>表</a:t>
            </a:r>
            <a:r>
              <a:rPr lang="en-US" altLang="zh-CN" sz="3600" dirty="0">
                <a:solidFill>
                  <a:schemeClr val="tx2"/>
                </a:solidFill>
                <a:latin typeface="黑体" panose="02010609060101010101" pitchFamily="49" charset="-122"/>
                <a:ea typeface="黑体" panose="02010609060101010101" pitchFamily="49" charset="-122"/>
              </a:rPr>
              <a:t>)</a:t>
            </a:r>
            <a:endParaRPr lang="en-US" altLang="zh-CN" sz="3600" dirty="0">
              <a:solidFill>
                <a:schemeClr val="tx2"/>
              </a:solidFill>
              <a:latin typeface="黑体" panose="02010609060101010101" pitchFamily="49" charset="-122"/>
              <a:ea typeface="黑体" panose="02010609060101010101" pitchFamily="49" charset="-122"/>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a:off x="4114801" y="270767"/>
            <a:ext cx="6098420" cy="896849"/>
            <a:chOff x="4735" y="-87796"/>
            <a:chExt cx="4210173" cy="673964"/>
          </a:xfrm>
        </p:grpSpPr>
        <p:sp>
          <p:nvSpPr>
            <p:cNvPr id="6" name="矩形 5"/>
            <p:cNvSpPr/>
            <p:nvPr/>
          </p:nvSpPr>
          <p:spPr>
            <a:xfrm>
              <a:off x="4735" y="-87796"/>
              <a:ext cx="4210173" cy="673964"/>
            </a:xfrm>
            <a:prstGeom prst="rect">
              <a:avLst/>
            </a:prstGeom>
            <a:solidFill>
              <a:srgbClr val="00B0F0"/>
            </a:solidFill>
            <a:ln>
              <a:noFill/>
            </a:ln>
          </p:spPr>
          <p:style>
            <a:lnRef idx="2">
              <a:scrgbClr r="0" g="0" b="0"/>
            </a:lnRef>
            <a:fillRef idx="1">
              <a:scrgbClr r="0" g="0" b="0"/>
            </a:fillRef>
            <a:effectRef idx="0">
              <a:schemeClr val="accent5">
                <a:hueOff val="0"/>
                <a:satOff val="0"/>
                <a:lumOff val="0"/>
                <a:alphaOff val="0"/>
              </a:schemeClr>
            </a:effectRef>
            <a:fontRef idx="minor">
              <a:schemeClr val="lt1"/>
            </a:fontRef>
          </p:style>
        </p:sp>
        <p:sp>
          <p:nvSpPr>
            <p:cNvPr id="7" name="矩形 6"/>
            <p:cNvSpPr/>
            <p:nvPr/>
          </p:nvSpPr>
          <p:spPr>
            <a:xfrm>
              <a:off x="4735" y="-87796"/>
              <a:ext cx="4210173" cy="67396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99136" tIns="113792" rIns="199136" bIns="113792" numCol="1" spcCol="1270" anchor="ctr" anchorCtr="0">
              <a:noAutofit/>
            </a:bodyPr>
            <a:lstStyle/>
            <a:p>
              <a:pPr algn="ctr"/>
              <a:r>
                <a:rPr lang="zh-CN" altLang="en-US" sz="4000" dirty="0" smtClean="0">
                  <a:solidFill>
                    <a:srgbClr val="000000"/>
                  </a:solidFill>
                  <a:latin typeface="黑体" panose="02010609060101010101" pitchFamily="49" charset="-122"/>
                  <a:ea typeface="黑体" panose="02010609060101010101" pitchFamily="49" charset="-122"/>
                </a:rPr>
                <a:t>目录</a:t>
              </a:r>
              <a:endParaRPr lang="en-US" altLang="zh-CN" sz="4000" dirty="0">
                <a:solidFill>
                  <a:srgbClr val="000000"/>
                </a:solidFill>
                <a:latin typeface="黑体" panose="02010609060101010101" pitchFamily="49" charset="-122"/>
                <a:ea typeface="黑体" panose="02010609060101010101" pitchFamily="49" charset="-122"/>
              </a:endParaRPr>
            </a:p>
          </p:txBody>
        </p:sp>
      </p:grpSp>
      <p:sp>
        <p:nvSpPr>
          <p:cNvPr id="10" name="矩形 9"/>
          <p:cNvSpPr/>
          <p:nvPr/>
        </p:nvSpPr>
        <p:spPr>
          <a:xfrm>
            <a:off x="4117601" y="1227341"/>
            <a:ext cx="6095999" cy="502119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8016" tIns="128016" rIns="170688" bIns="192024" numCol="1" spcCol="1270" anchor="t" anchorCtr="0">
            <a:noAutofit/>
          </a:bodyPr>
          <a:lstStyle/>
          <a:p>
            <a:pPr>
              <a:lnSpc>
                <a:spcPct val="150000"/>
              </a:lnSpc>
            </a:pPr>
            <a:r>
              <a:rPr lang="zh-CN" altLang="en-US" sz="3200" dirty="0" smtClean="0">
                <a:latin typeface="黑体" panose="02010609060101010101" pitchFamily="49" charset="-122"/>
                <a:ea typeface="黑体" panose="02010609060101010101" pitchFamily="49" charset="-122"/>
              </a:rPr>
              <a:t>一、上报时间和填报范围</a:t>
            </a:r>
            <a:endParaRPr lang="en-US" altLang="zh-CN" sz="3200" dirty="0" smtClean="0">
              <a:latin typeface="黑体" panose="02010609060101010101" pitchFamily="49" charset="-122"/>
              <a:ea typeface="黑体" panose="02010609060101010101" pitchFamily="49" charset="-122"/>
            </a:endParaRPr>
          </a:p>
          <a:p>
            <a:pPr>
              <a:lnSpc>
                <a:spcPct val="150000"/>
              </a:lnSpc>
            </a:pPr>
            <a:r>
              <a:rPr lang="zh-CN" altLang="en-US" sz="3200" dirty="0" smtClean="0">
                <a:latin typeface="黑体" panose="02010609060101010101" pitchFamily="49" charset="-122"/>
                <a:ea typeface="黑体" panose="02010609060101010101" pitchFamily="49" charset="-122"/>
              </a:rPr>
              <a:t>二、</a:t>
            </a:r>
            <a:r>
              <a:rPr lang="zh-CN" altLang="en-US" sz="3200" dirty="0" smtClean="0">
                <a:latin typeface="黑体" panose="02010609060101010101" pitchFamily="49" charset="-122"/>
                <a:ea typeface="黑体" panose="02010609060101010101" pitchFamily="49" charset="-122"/>
                <a:sym typeface="+mn-ea"/>
              </a:rPr>
              <a:t>报表种类及创新概念</a:t>
            </a:r>
            <a:endParaRPr lang="zh-CN" altLang="en-US" sz="3200" dirty="0" smtClean="0">
              <a:latin typeface="黑体" panose="02010609060101010101" pitchFamily="49" charset="-122"/>
              <a:ea typeface="黑体" panose="02010609060101010101" pitchFamily="49" charset="-122"/>
            </a:endParaRPr>
          </a:p>
          <a:p>
            <a:pPr>
              <a:lnSpc>
                <a:spcPct val="150000"/>
              </a:lnSpc>
            </a:pPr>
            <a:r>
              <a:rPr lang="zh-CN" altLang="en-US" sz="3200" dirty="0" smtClean="0">
                <a:latin typeface="黑体" panose="02010609060101010101" pitchFamily="49" charset="-122"/>
                <a:ea typeface="黑体" panose="02010609060101010101" pitchFamily="49" charset="-122"/>
              </a:rPr>
              <a:t>三、填报顺序</a:t>
            </a:r>
            <a:endParaRPr lang="en-US" altLang="zh-CN" sz="3200" dirty="0" smtClean="0">
              <a:latin typeface="黑体" panose="02010609060101010101" pitchFamily="49" charset="-122"/>
              <a:ea typeface="黑体" panose="02010609060101010101" pitchFamily="49" charset="-122"/>
            </a:endParaRPr>
          </a:p>
          <a:p>
            <a:pPr>
              <a:lnSpc>
                <a:spcPct val="150000"/>
              </a:lnSpc>
            </a:pPr>
            <a:r>
              <a:rPr lang="zh-CN" altLang="en-US" sz="3200" dirty="0" smtClean="0">
                <a:latin typeface="黑体" panose="02010609060101010101" pitchFamily="49" charset="-122"/>
                <a:ea typeface="黑体" panose="02010609060101010101" pitchFamily="49" charset="-122"/>
              </a:rPr>
              <a:t>四、报表修订</a:t>
            </a:r>
            <a:r>
              <a:rPr lang="zh-CN" altLang="en-US" sz="3200" dirty="0" smtClean="0">
                <a:latin typeface="黑体" panose="02010609060101010101" pitchFamily="49" charset="-122"/>
                <a:ea typeface="黑体" panose="02010609060101010101" pitchFamily="49" charset="-122"/>
                <a:sym typeface="+mn-ea"/>
              </a:rPr>
              <a:t>及报表主要内容</a:t>
            </a:r>
            <a:endParaRPr lang="zh-CN" altLang="en-US" sz="3200" dirty="0" smtClean="0">
              <a:latin typeface="黑体" panose="02010609060101010101" pitchFamily="49" charset="-122"/>
              <a:ea typeface="黑体" panose="02010609060101010101" pitchFamily="49" charset="-122"/>
            </a:endParaRPr>
          </a:p>
          <a:p>
            <a:pPr>
              <a:lnSpc>
                <a:spcPct val="150000"/>
              </a:lnSpc>
            </a:pPr>
            <a:r>
              <a:rPr lang="zh-CN" altLang="en-US" sz="3200" dirty="0" smtClean="0">
                <a:latin typeface="黑体" panose="02010609060101010101" pitchFamily="49" charset="-122"/>
                <a:ea typeface="黑体" panose="02010609060101010101" pitchFamily="49" charset="-122"/>
              </a:rPr>
              <a:t>五、</a:t>
            </a:r>
            <a:r>
              <a:rPr lang="zh-CN" altLang="en-US" sz="3200" dirty="0" smtClean="0">
                <a:solidFill>
                  <a:schemeClr val="tx1"/>
                </a:solidFill>
                <a:latin typeface="黑体" panose="02010609060101010101" pitchFamily="49" charset="-122"/>
                <a:ea typeface="黑体" panose="02010609060101010101" pitchFamily="49" charset="-122"/>
              </a:rPr>
              <a:t>问卷填报注意事项</a:t>
            </a:r>
            <a:endParaRPr lang="en-US" altLang="zh-CN" sz="3200" dirty="0" smtClean="0">
              <a:solidFill>
                <a:schemeClr val="tx1"/>
              </a:solidFill>
              <a:latin typeface="黑体" panose="02010609060101010101" pitchFamily="49" charset="-122"/>
              <a:ea typeface="黑体" panose="02010609060101010101" pitchFamily="49" charset="-122"/>
            </a:endParaRPr>
          </a:p>
          <a:p>
            <a:pPr>
              <a:lnSpc>
                <a:spcPct val="150000"/>
              </a:lnSpc>
            </a:pPr>
            <a:r>
              <a:rPr lang="zh-CN" altLang="en-US" sz="3200" dirty="0" smtClean="0">
                <a:latin typeface="黑体" panose="02010609060101010101" pitchFamily="49" charset="-122"/>
                <a:ea typeface="黑体" panose="02010609060101010101" pitchFamily="49" charset="-122"/>
              </a:rPr>
              <a:t>六、审核注意事项</a:t>
            </a:r>
            <a:endParaRPr lang="en-US" altLang="zh-CN" sz="3200" dirty="0" smtClean="0">
              <a:latin typeface="黑体" panose="02010609060101010101" pitchFamily="49" charset="-122"/>
              <a:ea typeface="黑体" panose="02010609060101010101" pitchFamily="49" charset="-122"/>
            </a:endParaRPr>
          </a:p>
        </p:txBody>
      </p:sp>
      <p:sp>
        <p:nvSpPr>
          <p:cNvPr id="11" name="灯片编号占位符 10"/>
          <p:cNvSpPr>
            <a:spLocks noGrp="1"/>
          </p:cNvSpPr>
          <p:nvPr>
            <p:ph type="sldNum" sz="quarter" idx="12"/>
          </p:nvPr>
        </p:nvSpPr>
        <p:spPr/>
        <p:txBody>
          <a:bodyPr/>
          <a:lstStyle/>
          <a:p>
            <a:pPr>
              <a:defRPr/>
            </a:pPr>
            <a:fld id="{8DDCB8D4-1E9A-4385-8D9A-1537D2F8808A}" type="slidenum">
              <a:rPr lang="zh-CN" altLang="en-US" smtClean="0"/>
            </a:fld>
            <a:endParaRPr lang="en-US" altLang="zh-CN"/>
          </a:p>
        </p:txBody>
      </p:sp>
    </p:spTree>
  </p:cSld>
  <p:clrMapOvr>
    <a:masterClrMapping/>
  </p:clrMapOvr>
  <p:transition advTm="5117"/>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6561" name="组合 26"/>
          <p:cNvGrpSpPr/>
          <p:nvPr/>
        </p:nvGrpSpPr>
        <p:grpSpPr>
          <a:xfrm>
            <a:off x="1174750" y="1289050"/>
            <a:ext cx="10746740" cy="4572000"/>
            <a:chOff x="3008829" y="1742403"/>
            <a:chExt cx="7129865" cy="4210308"/>
          </a:xfrm>
        </p:grpSpPr>
        <p:sp>
          <p:nvSpPr>
            <p:cNvPr id="6" name="任意多边形 5"/>
            <p:cNvSpPr/>
            <p:nvPr/>
          </p:nvSpPr>
          <p:spPr>
            <a:xfrm>
              <a:off x="7330814" y="4130893"/>
              <a:ext cx="2794819" cy="1821779"/>
            </a:xfrm>
            <a:custGeom>
              <a:avLst/>
              <a:gdLst>
                <a:gd name="connsiteX0" fmla="*/ 0 w 2207236"/>
                <a:gd name="connsiteY0" fmla="*/ 142979 h 1429789"/>
                <a:gd name="connsiteX1" fmla="*/ 142979 w 2207236"/>
                <a:gd name="connsiteY1" fmla="*/ 0 h 1429789"/>
                <a:gd name="connsiteX2" fmla="*/ 2064257 w 2207236"/>
                <a:gd name="connsiteY2" fmla="*/ 0 h 1429789"/>
                <a:gd name="connsiteX3" fmla="*/ 2207236 w 2207236"/>
                <a:gd name="connsiteY3" fmla="*/ 142979 h 1429789"/>
                <a:gd name="connsiteX4" fmla="*/ 2207236 w 2207236"/>
                <a:gd name="connsiteY4" fmla="*/ 1286810 h 1429789"/>
                <a:gd name="connsiteX5" fmla="*/ 2064257 w 2207236"/>
                <a:gd name="connsiteY5" fmla="*/ 1429789 h 1429789"/>
                <a:gd name="connsiteX6" fmla="*/ 142979 w 2207236"/>
                <a:gd name="connsiteY6" fmla="*/ 1429789 h 1429789"/>
                <a:gd name="connsiteX7" fmla="*/ 0 w 2207236"/>
                <a:gd name="connsiteY7" fmla="*/ 1286810 h 1429789"/>
                <a:gd name="connsiteX8" fmla="*/ 0 w 2207236"/>
                <a:gd name="connsiteY8" fmla="*/ 142979 h 1429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7236" h="1429789">
                  <a:moveTo>
                    <a:pt x="0" y="142979"/>
                  </a:moveTo>
                  <a:cubicBezTo>
                    <a:pt x="0" y="64014"/>
                    <a:pt x="64014" y="0"/>
                    <a:pt x="142979" y="0"/>
                  </a:cubicBezTo>
                  <a:lnTo>
                    <a:pt x="2064257" y="0"/>
                  </a:lnTo>
                  <a:cubicBezTo>
                    <a:pt x="2143222" y="0"/>
                    <a:pt x="2207236" y="64014"/>
                    <a:pt x="2207236" y="142979"/>
                  </a:cubicBezTo>
                  <a:lnTo>
                    <a:pt x="2207236" y="1286810"/>
                  </a:lnTo>
                  <a:cubicBezTo>
                    <a:pt x="2207236" y="1365775"/>
                    <a:pt x="2143222" y="1429789"/>
                    <a:pt x="2064257" y="1429789"/>
                  </a:cubicBezTo>
                  <a:lnTo>
                    <a:pt x="142979" y="1429789"/>
                  </a:lnTo>
                  <a:cubicBezTo>
                    <a:pt x="64014" y="1429789"/>
                    <a:pt x="0" y="1365775"/>
                    <a:pt x="0" y="1286810"/>
                  </a:cubicBezTo>
                  <a:lnTo>
                    <a:pt x="0" y="142979"/>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842169" tIns="537446" rIns="179998" bIns="179998" spcCol="1270"/>
            <a:lstStyle/>
            <a:p>
              <a:pPr marL="0" marR="0" lvl="1" indent="0" algn="l" defTabSz="1333500" rtl="0" eaLnBrk="0" fontAlgn="base" latinLnBrk="0" hangingPunct="0">
                <a:lnSpc>
                  <a:spcPct val="90000"/>
                </a:lnSpc>
                <a:spcBef>
                  <a:spcPct val="0"/>
                </a:spcBef>
                <a:spcAft>
                  <a:spcPct val="15000"/>
                </a:spcAft>
                <a:buClrTx/>
                <a:buSzTx/>
                <a:buFontTx/>
                <a:buNone/>
                <a:defRPr/>
              </a:pPr>
              <a:r>
                <a:rPr kumimoji="0" lang="en-US" altLang="zh-CN" sz="1800" b="1" i="0" u="none" strike="noStrike" kern="1200" cap="none" spc="0" normalizeH="0" baseline="0" noProof="1">
                  <a:ln>
                    <a:noFill/>
                  </a:ln>
                  <a:solidFill>
                    <a:schemeClr val="dk1">
                      <a:hueOff val="0"/>
                      <a:satOff val="0"/>
                      <a:lumOff val="0"/>
                      <a:alphaOff val="0"/>
                    </a:schemeClr>
                  </a:solidFill>
                  <a:effectLst/>
                  <a:uLnTx/>
                  <a:uFillTx/>
                  <a:latin typeface="+mn-ea"/>
                  <a:ea typeface="+mn-ea"/>
                  <a:cs typeface="+mn-cs"/>
                </a:rPr>
                <a:t>    </a:t>
              </a:r>
              <a:r>
                <a:rPr kumimoji="0" lang="zh-CN" altLang="en-US" sz="1800" b="1" i="0" u="none" strike="noStrike" kern="1200" cap="none" spc="0" normalizeH="0" baseline="0" noProof="1">
                  <a:ln>
                    <a:noFill/>
                  </a:ln>
                  <a:solidFill>
                    <a:schemeClr val="dk1">
                      <a:hueOff val="0"/>
                      <a:satOff val="0"/>
                      <a:lumOff val="0"/>
                      <a:alphaOff val="0"/>
                    </a:schemeClr>
                  </a:solidFill>
                  <a:effectLst/>
                  <a:uLnTx/>
                  <a:uFillTx/>
                  <a:latin typeface="+mn-ea"/>
                  <a:ea typeface="+mn-ea"/>
                  <a:cs typeface="+mn-cs"/>
                </a:rPr>
                <a:t>指企业采用了</a:t>
              </a:r>
              <a:r>
                <a:rPr kumimoji="0" lang="zh-CN" altLang="en-US" sz="1800" b="1" i="0" u="none" strike="noStrike" kern="1200" cap="none" spc="0" normalizeH="0" baseline="0" noProof="1">
                  <a:ln>
                    <a:noFill/>
                  </a:ln>
                  <a:solidFill>
                    <a:srgbClr val="FF0000"/>
                  </a:solidFill>
                  <a:effectLst/>
                  <a:uLnTx/>
                  <a:uFillTx/>
                  <a:latin typeface="+mn-ea"/>
                  <a:ea typeface="+mn-ea"/>
                  <a:cs typeface="+mn-cs"/>
                </a:rPr>
                <a:t>此前从未使用过的</a:t>
              </a:r>
              <a:r>
                <a:rPr kumimoji="0" lang="zh-CN" altLang="en-US" sz="1800" b="1" i="0" u="none" strike="noStrike" kern="1200" cap="none" spc="0" normalizeH="0" baseline="0" noProof="1">
                  <a:ln>
                    <a:noFill/>
                  </a:ln>
                  <a:solidFill>
                    <a:schemeClr val="dk1">
                      <a:hueOff val="0"/>
                      <a:satOff val="0"/>
                      <a:lumOff val="0"/>
                      <a:alphaOff val="0"/>
                    </a:schemeClr>
                  </a:solidFill>
                  <a:effectLst/>
                  <a:uLnTx/>
                  <a:uFillTx/>
                  <a:latin typeface="+mn-ea"/>
                  <a:ea typeface="+mn-ea"/>
                  <a:cs typeface="+mn-cs"/>
                </a:rPr>
                <a:t>全新的营销概念或营销策略，主要涉及产品设计或包装、产品推广、产品销售渠道、产品定价等方面</a:t>
              </a:r>
              <a:r>
                <a:rPr kumimoji="0" lang="zh-CN" altLang="en-US" sz="2000" b="1" i="0" u="none" strike="noStrike" kern="1200" cap="none" spc="0" normalizeH="0" baseline="0" noProof="1">
                  <a:ln>
                    <a:noFill/>
                  </a:ln>
                  <a:solidFill>
                    <a:schemeClr val="dk1">
                      <a:hueOff val="0"/>
                      <a:satOff val="0"/>
                      <a:lumOff val="0"/>
                      <a:alphaOff val="0"/>
                    </a:schemeClr>
                  </a:solidFill>
                  <a:effectLst/>
                  <a:uLnTx/>
                  <a:uFillTx/>
                  <a:latin typeface="+mn-ea"/>
                  <a:ea typeface="+mn-ea"/>
                  <a:cs typeface="+mn-cs"/>
                </a:rPr>
                <a:t>。</a:t>
              </a:r>
              <a:endParaRPr kumimoji="0" lang="zh-CN" altLang="en-US" sz="2000" b="1" i="0" u="none" strike="noStrike" kern="1200" cap="none" spc="0" normalizeH="0" baseline="0" noProof="1">
                <a:ln>
                  <a:noFill/>
                </a:ln>
                <a:solidFill>
                  <a:schemeClr val="dk1">
                    <a:hueOff val="0"/>
                    <a:satOff val="0"/>
                    <a:lumOff val="0"/>
                    <a:alphaOff val="0"/>
                  </a:schemeClr>
                </a:solidFill>
                <a:effectLst/>
                <a:uLnTx/>
                <a:uFillTx/>
                <a:latin typeface="+mn-ea"/>
                <a:ea typeface="+mn-ea"/>
                <a:cs typeface="+mn-cs"/>
              </a:endParaRPr>
            </a:p>
          </p:txBody>
        </p:sp>
        <p:sp>
          <p:nvSpPr>
            <p:cNvPr id="7" name="任意多边形 6"/>
            <p:cNvSpPr/>
            <p:nvPr/>
          </p:nvSpPr>
          <p:spPr>
            <a:xfrm>
              <a:off x="3008829" y="4130932"/>
              <a:ext cx="3013256" cy="1821779"/>
            </a:xfrm>
            <a:custGeom>
              <a:avLst/>
              <a:gdLst>
                <a:gd name="connsiteX0" fmla="*/ 0 w 2207236"/>
                <a:gd name="connsiteY0" fmla="*/ 142979 h 1429789"/>
                <a:gd name="connsiteX1" fmla="*/ 142979 w 2207236"/>
                <a:gd name="connsiteY1" fmla="*/ 0 h 1429789"/>
                <a:gd name="connsiteX2" fmla="*/ 2064257 w 2207236"/>
                <a:gd name="connsiteY2" fmla="*/ 0 h 1429789"/>
                <a:gd name="connsiteX3" fmla="*/ 2207236 w 2207236"/>
                <a:gd name="connsiteY3" fmla="*/ 142979 h 1429789"/>
                <a:gd name="connsiteX4" fmla="*/ 2207236 w 2207236"/>
                <a:gd name="connsiteY4" fmla="*/ 1286810 h 1429789"/>
                <a:gd name="connsiteX5" fmla="*/ 2064257 w 2207236"/>
                <a:gd name="connsiteY5" fmla="*/ 1429789 h 1429789"/>
                <a:gd name="connsiteX6" fmla="*/ 142979 w 2207236"/>
                <a:gd name="connsiteY6" fmla="*/ 1429789 h 1429789"/>
                <a:gd name="connsiteX7" fmla="*/ 0 w 2207236"/>
                <a:gd name="connsiteY7" fmla="*/ 1286810 h 1429789"/>
                <a:gd name="connsiteX8" fmla="*/ 0 w 2207236"/>
                <a:gd name="connsiteY8" fmla="*/ 142979 h 1429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7236" h="1429789">
                  <a:moveTo>
                    <a:pt x="0" y="142979"/>
                  </a:moveTo>
                  <a:cubicBezTo>
                    <a:pt x="0" y="64014"/>
                    <a:pt x="64014" y="0"/>
                    <a:pt x="142979" y="0"/>
                  </a:cubicBezTo>
                  <a:lnTo>
                    <a:pt x="2064257" y="0"/>
                  </a:lnTo>
                  <a:cubicBezTo>
                    <a:pt x="2143222" y="0"/>
                    <a:pt x="2207236" y="64014"/>
                    <a:pt x="2207236" y="142979"/>
                  </a:cubicBezTo>
                  <a:lnTo>
                    <a:pt x="2207236" y="1286810"/>
                  </a:lnTo>
                  <a:cubicBezTo>
                    <a:pt x="2207236" y="1365775"/>
                    <a:pt x="2143222" y="1429789"/>
                    <a:pt x="2064257" y="1429789"/>
                  </a:cubicBezTo>
                  <a:lnTo>
                    <a:pt x="142979" y="1429789"/>
                  </a:lnTo>
                  <a:cubicBezTo>
                    <a:pt x="64014" y="1429789"/>
                    <a:pt x="0" y="1365775"/>
                    <a:pt x="0" y="1286810"/>
                  </a:cubicBezTo>
                  <a:lnTo>
                    <a:pt x="0" y="142979"/>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79998" tIns="537446" rIns="842169" bIns="179998" spcCol="1270"/>
            <a:lstStyle/>
            <a:p>
              <a:pPr marL="0" marR="0" lvl="1" indent="0" algn="l" defTabSz="1333500" rtl="0" eaLnBrk="0" fontAlgn="base" latinLnBrk="0" hangingPunct="0">
                <a:lnSpc>
                  <a:spcPct val="90000"/>
                </a:lnSpc>
                <a:spcBef>
                  <a:spcPct val="0"/>
                </a:spcBef>
                <a:spcAft>
                  <a:spcPct val="15000"/>
                </a:spcAft>
                <a:buClrTx/>
                <a:buSzTx/>
                <a:buFontTx/>
                <a:buNone/>
                <a:defRPr/>
              </a:pPr>
              <a:r>
                <a:rPr kumimoji="0" lang="zh-CN" altLang="en-US" sz="1800" b="0" i="0" u="none" strike="noStrike" kern="1200" cap="none" spc="0" normalizeH="0" baseline="0" noProof="1">
                  <a:ln>
                    <a:noFill/>
                  </a:ln>
                  <a:solidFill>
                    <a:schemeClr val="dk1">
                      <a:hueOff val="0"/>
                      <a:satOff val="0"/>
                      <a:lumOff val="0"/>
                      <a:alphaOff val="0"/>
                    </a:schemeClr>
                  </a:solidFill>
                  <a:effectLst/>
                  <a:uLnTx/>
                  <a:uFillTx/>
                  <a:latin typeface="+mn-lt"/>
                  <a:ea typeface="+mn-ea"/>
                  <a:cs typeface="+mn-cs"/>
                </a:rPr>
                <a:t>        </a:t>
              </a:r>
              <a:endParaRPr kumimoji="0" lang="zh-CN" altLang="en-US" sz="1800" b="1" i="0" u="none" strike="noStrike" kern="1200" cap="none" spc="0" normalizeH="0" baseline="0" noProof="1">
                <a:ln>
                  <a:noFill/>
                </a:ln>
                <a:solidFill>
                  <a:schemeClr val="dk1">
                    <a:hueOff val="0"/>
                    <a:satOff val="0"/>
                    <a:lumOff val="0"/>
                    <a:alphaOff val="0"/>
                  </a:schemeClr>
                </a:solidFill>
                <a:effectLst/>
                <a:uLnTx/>
                <a:uFillTx/>
                <a:latin typeface="+mj-ea"/>
                <a:ea typeface="+mj-ea"/>
                <a:cs typeface="+mn-cs"/>
              </a:endParaRPr>
            </a:p>
          </p:txBody>
        </p:sp>
        <p:sp>
          <p:nvSpPr>
            <p:cNvPr id="8" name="任意多边形 7"/>
            <p:cNvSpPr/>
            <p:nvPr/>
          </p:nvSpPr>
          <p:spPr>
            <a:xfrm>
              <a:off x="7317334" y="1742403"/>
              <a:ext cx="2821360" cy="1698963"/>
            </a:xfrm>
            <a:custGeom>
              <a:avLst/>
              <a:gdLst>
                <a:gd name="connsiteX0" fmla="*/ 0 w 2207236"/>
                <a:gd name="connsiteY0" fmla="*/ 142979 h 1429789"/>
                <a:gd name="connsiteX1" fmla="*/ 142979 w 2207236"/>
                <a:gd name="connsiteY1" fmla="*/ 0 h 1429789"/>
                <a:gd name="connsiteX2" fmla="*/ 2064257 w 2207236"/>
                <a:gd name="connsiteY2" fmla="*/ 0 h 1429789"/>
                <a:gd name="connsiteX3" fmla="*/ 2207236 w 2207236"/>
                <a:gd name="connsiteY3" fmla="*/ 142979 h 1429789"/>
                <a:gd name="connsiteX4" fmla="*/ 2207236 w 2207236"/>
                <a:gd name="connsiteY4" fmla="*/ 1286810 h 1429789"/>
                <a:gd name="connsiteX5" fmla="*/ 2064257 w 2207236"/>
                <a:gd name="connsiteY5" fmla="*/ 1429789 h 1429789"/>
                <a:gd name="connsiteX6" fmla="*/ 142979 w 2207236"/>
                <a:gd name="connsiteY6" fmla="*/ 1429789 h 1429789"/>
                <a:gd name="connsiteX7" fmla="*/ 0 w 2207236"/>
                <a:gd name="connsiteY7" fmla="*/ 1286810 h 1429789"/>
                <a:gd name="connsiteX8" fmla="*/ 0 w 2207236"/>
                <a:gd name="connsiteY8" fmla="*/ 142979 h 1429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7236" h="1429789">
                  <a:moveTo>
                    <a:pt x="0" y="142979"/>
                  </a:moveTo>
                  <a:cubicBezTo>
                    <a:pt x="0" y="64014"/>
                    <a:pt x="64014" y="0"/>
                    <a:pt x="142979" y="0"/>
                  </a:cubicBezTo>
                  <a:lnTo>
                    <a:pt x="2064257" y="0"/>
                  </a:lnTo>
                  <a:cubicBezTo>
                    <a:pt x="2143222" y="0"/>
                    <a:pt x="2207236" y="64014"/>
                    <a:pt x="2207236" y="142979"/>
                  </a:cubicBezTo>
                  <a:lnTo>
                    <a:pt x="2207236" y="1286810"/>
                  </a:lnTo>
                  <a:cubicBezTo>
                    <a:pt x="2207236" y="1365775"/>
                    <a:pt x="2143222" y="1429789"/>
                    <a:pt x="2064257" y="1429789"/>
                  </a:cubicBezTo>
                  <a:lnTo>
                    <a:pt x="142979" y="1429789"/>
                  </a:lnTo>
                  <a:cubicBezTo>
                    <a:pt x="64014" y="1429789"/>
                    <a:pt x="0" y="1365775"/>
                    <a:pt x="0" y="1286810"/>
                  </a:cubicBezTo>
                  <a:lnTo>
                    <a:pt x="0" y="142979"/>
                  </a:lnTo>
                  <a:close/>
                </a:path>
              </a:pathLst>
            </a:custGeom>
            <a:ln>
              <a:solidFill>
                <a:srgbClr val="0070C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842169" tIns="179998" rIns="179998" bIns="537446"/>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1">
                  <a:ln>
                    <a:noFill/>
                  </a:ln>
                  <a:solidFill>
                    <a:srgbClr val="000000"/>
                  </a:solidFill>
                  <a:effectLst/>
                  <a:uLnTx/>
                  <a:uFillTx/>
                  <a:latin typeface="宋体" panose="02010600030101010101" pitchFamily="2" charset="-122"/>
                  <a:ea typeface="宋体" panose="02010600030101010101" pitchFamily="2" charset="-122"/>
                  <a:cs typeface="+mn-cs"/>
                </a:rPr>
                <a:t>   指企业采用了</a:t>
              </a:r>
              <a:r>
                <a:rPr kumimoji="0" lang="zh-CN" altLang="en-US" sz="1800" b="1" i="0" u="none" strike="noStrike" kern="1200" cap="none" spc="0" normalizeH="0" baseline="0" noProof="1">
                  <a:ln>
                    <a:noFill/>
                  </a:ln>
                  <a:solidFill>
                    <a:srgbClr val="FF0000"/>
                  </a:solidFill>
                  <a:effectLst/>
                  <a:uLnTx/>
                  <a:uFillTx/>
                  <a:latin typeface="宋体" panose="02010600030101010101" pitchFamily="2" charset="-122"/>
                  <a:ea typeface="宋体" panose="02010600030101010101" pitchFamily="2" charset="-122"/>
                  <a:cs typeface="+mn-cs"/>
                </a:rPr>
                <a:t>全新的或有重大改进的</a:t>
              </a:r>
              <a:r>
                <a:rPr kumimoji="0" lang="zh-CN" altLang="en-US" sz="1800" b="1" i="0" u="none" strike="noStrike" kern="1200" cap="none" spc="0" normalizeH="0" baseline="0" noProof="1">
                  <a:ln>
                    <a:noFill/>
                  </a:ln>
                  <a:solidFill>
                    <a:srgbClr val="000000"/>
                  </a:solidFill>
                  <a:effectLst/>
                  <a:uLnTx/>
                  <a:uFillTx/>
                  <a:latin typeface="宋体" panose="02010600030101010101" pitchFamily="2" charset="-122"/>
                  <a:ea typeface="宋体" panose="02010600030101010101" pitchFamily="2" charset="-122"/>
                  <a:cs typeface="+mn-cs"/>
                </a:rPr>
                <a:t>生产方法、工艺设备或辅助性活动。工艺创新的“新”要体现在技术、设备或流程上。其目的是提高服务质量或降低单位成本。</a:t>
              </a:r>
              <a:endParaRPr kumimoji="0" lang="zh-CN" altLang="en-US" sz="1800" b="1" i="0" u="none" strike="noStrike" kern="1200" cap="none" spc="0" normalizeH="0" baseline="0" noProof="1">
                <a:ln>
                  <a:noFill/>
                </a:ln>
                <a:solidFill>
                  <a:srgbClr val="000000"/>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1" indent="0" algn="l" defTabSz="914400" rtl="0" eaLnBrk="0" fontAlgn="base" latinLnBrk="0" hangingPunct="0">
                <a:lnSpc>
                  <a:spcPts val="2400"/>
                </a:lnSpc>
                <a:spcBef>
                  <a:spcPct val="0"/>
                </a:spcBef>
                <a:spcAft>
                  <a:spcPct val="15000"/>
                </a:spcAft>
                <a:buClrTx/>
                <a:buSzTx/>
                <a:buFontTx/>
                <a:buNone/>
                <a:defRPr/>
              </a:pPr>
              <a:endParaRPr kumimoji="0" lang="zh-CN" altLang="en-US" sz="2000" b="0" i="0" u="none" strike="noStrike" kern="1200" cap="none" spc="0" normalizeH="0" baseline="0" noProof="1">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9" name="任意多边形 8"/>
            <p:cNvSpPr/>
            <p:nvPr/>
          </p:nvSpPr>
          <p:spPr>
            <a:xfrm>
              <a:off x="3009041" y="1742403"/>
              <a:ext cx="2822624" cy="1698963"/>
            </a:xfrm>
            <a:custGeom>
              <a:avLst/>
              <a:gdLst>
                <a:gd name="connsiteX0" fmla="*/ 0 w 2207236"/>
                <a:gd name="connsiteY0" fmla="*/ 142979 h 1429789"/>
                <a:gd name="connsiteX1" fmla="*/ 142979 w 2207236"/>
                <a:gd name="connsiteY1" fmla="*/ 0 h 1429789"/>
                <a:gd name="connsiteX2" fmla="*/ 2064257 w 2207236"/>
                <a:gd name="connsiteY2" fmla="*/ 0 h 1429789"/>
                <a:gd name="connsiteX3" fmla="*/ 2207236 w 2207236"/>
                <a:gd name="connsiteY3" fmla="*/ 142979 h 1429789"/>
                <a:gd name="connsiteX4" fmla="*/ 2207236 w 2207236"/>
                <a:gd name="connsiteY4" fmla="*/ 1286810 h 1429789"/>
                <a:gd name="connsiteX5" fmla="*/ 2064257 w 2207236"/>
                <a:gd name="connsiteY5" fmla="*/ 1429789 h 1429789"/>
                <a:gd name="connsiteX6" fmla="*/ 142979 w 2207236"/>
                <a:gd name="connsiteY6" fmla="*/ 1429789 h 1429789"/>
                <a:gd name="connsiteX7" fmla="*/ 0 w 2207236"/>
                <a:gd name="connsiteY7" fmla="*/ 1286810 h 1429789"/>
                <a:gd name="connsiteX8" fmla="*/ 0 w 2207236"/>
                <a:gd name="connsiteY8" fmla="*/ 142979 h 1429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7236" h="1429789">
                  <a:moveTo>
                    <a:pt x="0" y="142979"/>
                  </a:moveTo>
                  <a:cubicBezTo>
                    <a:pt x="0" y="64014"/>
                    <a:pt x="64014" y="0"/>
                    <a:pt x="142979" y="0"/>
                  </a:cubicBezTo>
                  <a:lnTo>
                    <a:pt x="2064257" y="0"/>
                  </a:lnTo>
                  <a:cubicBezTo>
                    <a:pt x="2143222" y="0"/>
                    <a:pt x="2207236" y="64014"/>
                    <a:pt x="2207236" y="142979"/>
                  </a:cubicBezTo>
                  <a:lnTo>
                    <a:pt x="2207236" y="1286810"/>
                  </a:lnTo>
                  <a:cubicBezTo>
                    <a:pt x="2207236" y="1365775"/>
                    <a:pt x="2143222" y="1429789"/>
                    <a:pt x="2064257" y="1429789"/>
                  </a:cubicBezTo>
                  <a:lnTo>
                    <a:pt x="142979" y="1429789"/>
                  </a:lnTo>
                  <a:cubicBezTo>
                    <a:pt x="64014" y="1429789"/>
                    <a:pt x="0" y="1365775"/>
                    <a:pt x="0" y="1286810"/>
                  </a:cubicBezTo>
                  <a:lnTo>
                    <a:pt x="0" y="142979"/>
                  </a:lnTo>
                  <a:close/>
                </a:path>
              </a:pathLst>
            </a:custGeom>
            <a:ln>
              <a:solidFill>
                <a:srgbClr val="0070C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79998" tIns="179998" rIns="842169" bIns="537446" spcCol="1270"/>
            <a:lstStyle/>
            <a:p>
              <a:pPr marL="0" marR="0" lvl="1" indent="0" algn="l" defTabSz="1333500" rtl="0" eaLnBrk="0" fontAlgn="base" latinLnBrk="0" hangingPunct="0">
                <a:lnSpc>
                  <a:spcPct val="90000"/>
                </a:lnSpc>
                <a:spcBef>
                  <a:spcPct val="0"/>
                </a:spcBef>
                <a:spcAft>
                  <a:spcPct val="15000"/>
                </a:spcAft>
                <a:buClrTx/>
                <a:buSzTx/>
                <a:buFontTx/>
                <a:buNone/>
                <a:defRPr/>
              </a:pPr>
              <a:r>
                <a:rPr kumimoji="0" lang="zh-CN" altLang="en-US" sz="1800" b="1" i="0" u="none" strike="noStrike" kern="1200" cap="none" spc="0" normalizeH="0" baseline="0" noProof="1">
                  <a:ln>
                    <a:noFill/>
                  </a:ln>
                  <a:solidFill>
                    <a:schemeClr val="dk1">
                      <a:hueOff val="0"/>
                      <a:satOff val="0"/>
                      <a:lumOff val="0"/>
                      <a:alphaOff val="0"/>
                    </a:schemeClr>
                  </a:solidFill>
                  <a:effectLst/>
                  <a:uLnTx/>
                  <a:uFillTx/>
                  <a:latin typeface="+mj-ea"/>
                  <a:ea typeface="+mj-ea"/>
                  <a:cs typeface="+mn-cs"/>
                </a:rPr>
                <a:t>    指企业向市场推出了</a:t>
              </a:r>
              <a:r>
                <a:rPr kumimoji="0" lang="zh-CN" altLang="en-US" sz="1800" b="1" i="0" u="none" strike="noStrike" kern="1200" cap="none" spc="0" normalizeH="0" baseline="0" noProof="1">
                  <a:ln>
                    <a:noFill/>
                  </a:ln>
                  <a:solidFill>
                    <a:srgbClr val="FF0000"/>
                  </a:solidFill>
                  <a:effectLst/>
                  <a:uLnTx/>
                  <a:uFillTx/>
                  <a:latin typeface="+mj-ea"/>
                  <a:ea typeface="+mj-ea"/>
                  <a:cs typeface="+mn-cs"/>
                </a:rPr>
                <a:t>全新的或有重大改进的</a:t>
              </a:r>
              <a:r>
                <a:rPr kumimoji="0" lang="zh-CN" altLang="en-US" sz="1800" b="1" i="0" u="none" strike="noStrike" kern="1200" cap="none" spc="0" normalizeH="0" baseline="0" noProof="1">
                  <a:ln>
                    <a:noFill/>
                  </a:ln>
                  <a:solidFill>
                    <a:schemeClr val="dk1">
                      <a:hueOff val="0"/>
                      <a:satOff val="0"/>
                      <a:lumOff val="0"/>
                      <a:alphaOff val="0"/>
                    </a:schemeClr>
                  </a:solidFill>
                  <a:effectLst/>
                  <a:uLnTx/>
                  <a:uFillTx/>
                  <a:latin typeface="+mj-ea"/>
                  <a:ea typeface="+mj-ea"/>
                  <a:cs typeface="+mn-cs"/>
                </a:rPr>
                <a:t>服务或产品。 “新”要体现在服务或产品的功能或特性上，包括在技术规范、材料、组件、用户友好性等</a:t>
              </a:r>
              <a:endParaRPr kumimoji="0" lang="en-US" altLang="zh-CN" sz="1800" b="1" i="0" u="none" strike="noStrike" kern="1200" cap="none" spc="0" normalizeH="0" baseline="0" noProof="1">
                <a:ln>
                  <a:noFill/>
                </a:ln>
                <a:solidFill>
                  <a:schemeClr val="dk1">
                    <a:hueOff val="0"/>
                    <a:satOff val="0"/>
                    <a:lumOff val="0"/>
                    <a:alphaOff val="0"/>
                  </a:schemeClr>
                </a:solidFill>
                <a:effectLst/>
                <a:uLnTx/>
                <a:uFillTx/>
                <a:latin typeface="+mj-ea"/>
                <a:ea typeface="+mj-ea"/>
                <a:cs typeface="+mn-cs"/>
              </a:endParaRPr>
            </a:p>
            <a:p>
              <a:pPr marL="0" marR="0" lvl="1" indent="0" algn="l" defTabSz="1333500" rtl="0" eaLnBrk="0" fontAlgn="base" latinLnBrk="0" hangingPunct="0">
                <a:lnSpc>
                  <a:spcPct val="90000"/>
                </a:lnSpc>
                <a:spcBef>
                  <a:spcPct val="0"/>
                </a:spcBef>
                <a:spcAft>
                  <a:spcPct val="15000"/>
                </a:spcAft>
                <a:buClrTx/>
                <a:buSzTx/>
                <a:buFontTx/>
                <a:buNone/>
                <a:defRPr/>
              </a:pPr>
              <a:r>
                <a:rPr kumimoji="0" lang="zh-CN" altLang="en-US" sz="1800" b="1" i="0" u="none" strike="noStrike" kern="1200" cap="none" spc="0" normalizeH="0" baseline="0" noProof="1">
                  <a:ln>
                    <a:noFill/>
                  </a:ln>
                  <a:solidFill>
                    <a:schemeClr val="dk1">
                      <a:hueOff val="0"/>
                      <a:satOff val="0"/>
                      <a:lumOff val="0"/>
                      <a:alphaOff val="0"/>
                    </a:schemeClr>
                  </a:solidFill>
                  <a:effectLst/>
                  <a:uLnTx/>
                  <a:uFillTx/>
                  <a:latin typeface="+mj-ea"/>
                  <a:ea typeface="+mj-ea"/>
                  <a:cs typeface="+mn-cs"/>
                </a:rPr>
                <a:t>方面的重大改进。</a:t>
              </a:r>
              <a:endParaRPr kumimoji="0" lang="zh-CN" altLang="en-US" sz="1800" b="1" i="0" u="none" strike="noStrike" kern="1200" cap="none" spc="0" normalizeH="0" baseline="0" noProof="1">
                <a:ln>
                  <a:noFill/>
                </a:ln>
                <a:solidFill>
                  <a:schemeClr val="dk1">
                    <a:hueOff val="0"/>
                    <a:satOff val="0"/>
                    <a:lumOff val="0"/>
                    <a:alphaOff val="0"/>
                  </a:schemeClr>
                </a:solidFill>
                <a:effectLst/>
                <a:uLnTx/>
                <a:uFillTx/>
                <a:latin typeface="+mj-ea"/>
                <a:ea typeface="+mj-ea"/>
                <a:cs typeface="+mn-cs"/>
              </a:endParaRPr>
            </a:p>
          </p:txBody>
        </p:sp>
        <p:sp>
          <p:nvSpPr>
            <p:cNvPr id="10" name="任意多边形 9"/>
            <p:cNvSpPr/>
            <p:nvPr/>
          </p:nvSpPr>
          <p:spPr>
            <a:xfrm>
              <a:off x="4894301" y="1876916"/>
              <a:ext cx="1475559" cy="1839325"/>
            </a:xfrm>
            <a:custGeom>
              <a:avLst/>
              <a:gdLst>
                <a:gd name="connsiteX0" fmla="*/ 0 w 1934683"/>
                <a:gd name="connsiteY0" fmla="*/ 1934683 h 1934683"/>
                <a:gd name="connsiteX1" fmla="*/ 1934683 w 1934683"/>
                <a:gd name="connsiteY1" fmla="*/ 0 h 1934683"/>
                <a:gd name="connsiteX2" fmla="*/ 1934683 w 1934683"/>
                <a:gd name="connsiteY2" fmla="*/ 1934683 h 1934683"/>
                <a:gd name="connsiteX3" fmla="*/ 0 w 1934683"/>
                <a:gd name="connsiteY3" fmla="*/ 1934683 h 1934683"/>
              </a:gdLst>
              <a:ahLst/>
              <a:cxnLst>
                <a:cxn ang="0">
                  <a:pos x="connsiteX0" y="connsiteY0"/>
                </a:cxn>
                <a:cxn ang="0">
                  <a:pos x="connsiteX1" y="connsiteY1"/>
                </a:cxn>
                <a:cxn ang="0">
                  <a:pos x="connsiteX2" y="connsiteY2"/>
                </a:cxn>
                <a:cxn ang="0">
                  <a:pos x="connsiteX3" y="connsiteY3"/>
                </a:cxn>
              </a:cxnLst>
              <a:rect l="l" t="t" r="r" b="b"/>
              <a:pathLst>
                <a:path w="1934683" h="1934683">
                  <a:moveTo>
                    <a:pt x="0" y="1934683"/>
                  </a:moveTo>
                  <a:cubicBezTo>
                    <a:pt x="0" y="866187"/>
                    <a:pt x="866187" y="0"/>
                    <a:pt x="1934683" y="0"/>
                  </a:cubicBezTo>
                  <a:lnTo>
                    <a:pt x="1934683" y="1934683"/>
                  </a:lnTo>
                  <a:lnTo>
                    <a:pt x="0" y="1934683"/>
                  </a:lnTo>
                  <a:close/>
                </a:path>
              </a:pathLst>
            </a:custGeom>
            <a:solidFill>
              <a:srgbClr val="0070C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737344" tIns="737344" rIns="170688" bIns="170688" spcCol="1270" anchor="ctr"/>
            <a:lstStyle/>
            <a:p>
              <a:pPr marL="0" marR="0" lvl="0" indent="0" algn="ctr" defTabSz="1066800" rtl="0" eaLnBrk="0" fontAlgn="base" latinLnBrk="0" hangingPunct="0">
                <a:lnSpc>
                  <a:spcPct val="90000"/>
                </a:lnSpc>
                <a:spcBef>
                  <a:spcPct val="0"/>
                </a:spcBef>
                <a:spcAft>
                  <a:spcPct val="35000"/>
                </a:spcAft>
                <a:buClrTx/>
                <a:buSzTx/>
                <a:buFontTx/>
                <a:buNone/>
                <a:defRPr/>
              </a:pPr>
              <a:r>
                <a:rPr kumimoji="0" lang="zh-CN" altLang="en-US" sz="22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rPr>
                <a:t>产品</a:t>
              </a:r>
              <a:endParaRPr kumimoji="0" lang="en-US" altLang="zh-CN" sz="22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ctr" defTabSz="1066800" rtl="0" eaLnBrk="0" fontAlgn="base" latinLnBrk="0" hangingPunct="0">
                <a:lnSpc>
                  <a:spcPct val="90000"/>
                </a:lnSpc>
                <a:spcBef>
                  <a:spcPct val="0"/>
                </a:spcBef>
                <a:spcAft>
                  <a:spcPct val="35000"/>
                </a:spcAft>
                <a:buClrTx/>
                <a:buSzTx/>
                <a:buFontTx/>
                <a:buNone/>
                <a:defRPr/>
              </a:pPr>
              <a:r>
                <a:rPr kumimoji="0" lang="zh-CN" altLang="en-US" sz="22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rPr>
                <a:t>（服务）</a:t>
              </a:r>
              <a:endParaRPr kumimoji="0" lang="en-US" altLang="zh-CN" sz="22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ctr" defTabSz="1066800" rtl="0" eaLnBrk="0" fontAlgn="base" latinLnBrk="0" hangingPunct="0">
                <a:lnSpc>
                  <a:spcPct val="90000"/>
                </a:lnSpc>
                <a:spcBef>
                  <a:spcPct val="0"/>
                </a:spcBef>
                <a:spcAft>
                  <a:spcPct val="35000"/>
                </a:spcAft>
                <a:buClrTx/>
                <a:buSzTx/>
                <a:buFontTx/>
                <a:buNone/>
                <a:defRPr/>
              </a:pPr>
              <a:r>
                <a:rPr kumimoji="0" lang="zh-CN" altLang="en-US" sz="22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rPr>
                <a:t>创新</a:t>
              </a:r>
              <a:endParaRPr kumimoji="0" lang="zh-CN" altLang="en-US" sz="22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11" name="任意多边形 10"/>
            <p:cNvSpPr/>
            <p:nvPr/>
          </p:nvSpPr>
          <p:spPr>
            <a:xfrm>
              <a:off x="6481501" y="1876916"/>
              <a:ext cx="1404993" cy="1839325"/>
            </a:xfrm>
            <a:custGeom>
              <a:avLst/>
              <a:gdLst>
                <a:gd name="connsiteX0" fmla="*/ 0 w 1934683"/>
                <a:gd name="connsiteY0" fmla="*/ 1934683 h 1934683"/>
                <a:gd name="connsiteX1" fmla="*/ 1934683 w 1934683"/>
                <a:gd name="connsiteY1" fmla="*/ 0 h 1934683"/>
                <a:gd name="connsiteX2" fmla="*/ 1934683 w 1934683"/>
                <a:gd name="connsiteY2" fmla="*/ 1934683 h 1934683"/>
                <a:gd name="connsiteX3" fmla="*/ 0 w 1934683"/>
                <a:gd name="connsiteY3" fmla="*/ 1934683 h 1934683"/>
              </a:gdLst>
              <a:ahLst/>
              <a:cxnLst>
                <a:cxn ang="0">
                  <a:pos x="connsiteX0" y="connsiteY0"/>
                </a:cxn>
                <a:cxn ang="0">
                  <a:pos x="connsiteX1" y="connsiteY1"/>
                </a:cxn>
                <a:cxn ang="0">
                  <a:pos x="connsiteX2" y="connsiteY2"/>
                </a:cxn>
                <a:cxn ang="0">
                  <a:pos x="connsiteX3" y="connsiteY3"/>
                </a:cxn>
              </a:cxnLst>
              <a:rect l="l" t="t" r="r" b="b"/>
              <a:pathLst>
                <a:path w="1934683" h="1934683">
                  <a:moveTo>
                    <a:pt x="0" y="0"/>
                  </a:moveTo>
                  <a:cubicBezTo>
                    <a:pt x="1068496" y="0"/>
                    <a:pt x="1934683" y="866187"/>
                    <a:pt x="1934683" y="1934683"/>
                  </a:cubicBezTo>
                  <a:lnTo>
                    <a:pt x="0" y="1934683"/>
                  </a:lnTo>
                  <a:lnTo>
                    <a:pt x="0" y="0"/>
                  </a:lnTo>
                  <a:close/>
                </a:path>
              </a:pathLst>
            </a:custGeom>
            <a:solidFill>
              <a:srgbClr val="0070C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70688" tIns="737344" rIns="737344" bIns="170688" spcCol="1270" anchor="ctr"/>
            <a:lstStyle/>
            <a:p>
              <a:pPr marL="0" marR="0" lvl="0" indent="0" algn="ctr" defTabSz="1066800" rtl="0" eaLnBrk="0" fontAlgn="base" latinLnBrk="0" hangingPunct="0">
                <a:lnSpc>
                  <a:spcPct val="90000"/>
                </a:lnSpc>
                <a:spcBef>
                  <a:spcPct val="0"/>
                </a:spcBef>
                <a:spcAft>
                  <a:spcPct val="35000"/>
                </a:spcAft>
                <a:buClrTx/>
                <a:buSzTx/>
                <a:buFontTx/>
                <a:buNone/>
                <a:defRPr/>
              </a:pPr>
              <a:r>
                <a:rPr kumimoji="0" lang="zh-CN" altLang="en-US" sz="22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rPr>
                <a:t>工艺</a:t>
              </a:r>
              <a:endParaRPr kumimoji="0" lang="en-US" altLang="zh-CN" sz="22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ctr" defTabSz="1066800" rtl="0" eaLnBrk="0" fontAlgn="base" latinLnBrk="0" hangingPunct="0">
                <a:lnSpc>
                  <a:spcPct val="90000"/>
                </a:lnSpc>
                <a:spcBef>
                  <a:spcPct val="0"/>
                </a:spcBef>
                <a:spcAft>
                  <a:spcPct val="35000"/>
                </a:spcAft>
                <a:buClrTx/>
                <a:buSzTx/>
                <a:buFontTx/>
                <a:buNone/>
                <a:defRPr/>
              </a:pPr>
              <a:r>
                <a:rPr kumimoji="0" lang="zh-CN" altLang="en-US" sz="22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rPr>
                <a:t>（流程）</a:t>
              </a:r>
              <a:endParaRPr kumimoji="0" lang="en-US" altLang="zh-CN" sz="22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ctr" defTabSz="1066800" rtl="0" eaLnBrk="0" fontAlgn="base" latinLnBrk="0" hangingPunct="0">
                <a:lnSpc>
                  <a:spcPct val="90000"/>
                </a:lnSpc>
                <a:spcBef>
                  <a:spcPct val="0"/>
                </a:spcBef>
                <a:spcAft>
                  <a:spcPct val="35000"/>
                </a:spcAft>
                <a:buClrTx/>
                <a:buSzTx/>
                <a:buFontTx/>
                <a:buNone/>
                <a:defRPr/>
              </a:pPr>
              <a:r>
                <a:rPr kumimoji="0" lang="zh-CN" altLang="en-US" sz="22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rPr>
                <a:t>创新</a:t>
              </a:r>
              <a:endParaRPr kumimoji="0" lang="zh-CN" altLang="en-US" sz="22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12" name="任意多边形 11"/>
            <p:cNvSpPr/>
            <p:nvPr/>
          </p:nvSpPr>
          <p:spPr>
            <a:xfrm>
              <a:off x="6481501" y="3768876"/>
              <a:ext cx="1404993" cy="1777916"/>
            </a:xfrm>
            <a:custGeom>
              <a:avLst/>
              <a:gdLst>
                <a:gd name="connsiteX0" fmla="*/ 0 w 1934683"/>
                <a:gd name="connsiteY0" fmla="*/ 1934683 h 1934683"/>
                <a:gd name="connsiteX1" fmla="*/ 1934683 w 1934683"/>
                <a:gd name="connsiteY1" fmla="*/ 0 h 1934683"/>
                <a:gd name="connsiteX2" fmla="*/ 1934683 w 1934683"/>
                <a:gd name="connsiteY2" fmla="*/ 1934683 h 1934683"/>
                <a:gd name="connsiteX3" fmla="*/ 0 w 1934683"/>
                <a:gd name="connsiteY3" fmla="*/ 1934683 h 1934683"/>
              </a:gdLst>
              <a:ahLst/>
              <a:cxnLst>
                <a:cxn ang="0">
                  <a:pos x="connsiteX0" y="connsiteY0"/>
                </a:cxn>
                <a:cxn ang="0">
                  <a:pos x="connsiteX1" y="connsiteY1"/>
                </a:cxn>
                <a:cxn ang="0">
                  <a:pos x="connsiteX2" y="connsiteY2"/>
                </a:cxn>
                <a:cxn ang="0">
                  <a:pos x="connsiteX3" y="connsiteY3"/>
                </a:cxn>
              </a:cxnLst>
              <a:rect l="l" t="t" r="r" b="b"/>
              <a:pathLst>
                <a:path w="1934683" h="1934683">
                  <a:moveTo>
                    <a:pt x="1934683" y="0"/>
                  </a:moveTo>
                  <a:cubicBezTo>
                    <a:pt x="1934683" y="1068496"/>
                    <a:pt x="1068496" y="1934683"/>
                    <a:pt x="0" y="1934683"/>
                  </a:cubicBezTo>
                  <a:lnTo>
                    <a:pt x="0" y="0"/>
                  </a:lnTo>
                  <a:lnTo>
                    <a:pt x="1934683"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70688" tIns="170688" rIns="737344" bIns="737344" spcCol="1270" anchor="ctr"/>
            <a:lstStyle/>
            <a:p>
              <a:pPr marL="0" marR="0" lvl="0" indent="0" algn="ctr" defTabSz="1066800" rtl="0" eaLnBrk="0" fontAlgn="base" latinLnBrk="0" hangingPunct="0">
                <a:lnSpc>
                  <a:spcPct val="90000"/>
                </a:lnSpc>
                <a:spcBef>
                  <a:spcPct val="0"/>
                </a:spcBef>
                <a:spcAft>
                  <a:spcPct val="35000"/>
                </a:spcAft>
                <a:buClrTx/>
                <a:buSzTx/>
                <a:buFontTx/>
                <a:buNone/>
                <a:defRPr/>
              </a:pPr>
              <a:r>
                <a:rPr kumimoji="0" lang="zh-CN" altLang="en-US" sz="24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rPr>
                <a:t>营销</a:t>
              </a:r>
              <a:endParaRPr kumimoji="0" lang="en-US" altLang="zh-CN" sz="24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ctr" defTabSz="1066800" rtl="0" eaLnBrk="0" fontAlgn="base" latinLnBrk="0" hangingPunct="0">
                <a:lnSpc>
                  <a:spcPct val="90000"/>
                </a:lnSpc>
                <a:spcBef>
                  <a:spcPct val="0"/>
                </a:spcBef>
                <a:spcAft>
                  <a:spcPct val="35000"/>
                </a:spcAft>
                <a:buClrTx/>
                <a:buSzTx/>
                <a:buFontTx/>
                <a:buNone/>
                <a:defRPr/>
              </a:pPr>
              <a:r>
                <a:rPr kumimoji="0" lang="zh-CN" altLang="en-US" sz="24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rPr>
                <a:t>创新</a:t>
              </a:r>
              <a:endParaRPr kumimoji="0" lang="zh-CN" altLang="en-US" sz="24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13" name="任意多边形 12"/>
            <p:cNvSpPr/>
            <p:nvPr/>
          </p:nvSpPr>
          <p:spPr>
            <a:xfrm>
              <a:off x="4906939" y="3763028"/>
              <a:ext cx="1462920" cy="1777916"/>
            </a:xfrm>
            <a:custGeom>
              <a:avLst/>
              <a:gdLst>
                <a:gd name="connsiteX0" fmla="*/ 0 w 1934683"/>
                <a:gd name="connsiteY0" fmla="*/ 1934683 h 1934683"/>
                <a:gd name="connsiteX1" fmla="*/ 1934683 w 1934683"/>
                <a:gd name="connsiteY1" fmla="*/ 0 h 1934683"/>
                <a:gd name="connsiteX2" fmla="*/ 1934683 w 1934683"/>
                <a:gd name="connsiteY2" fmla="*/ 1934683 h 1934683"/>
                <a:gd name="connsiteX3" fmla="*/ 0 w 1934683"/>
                <a:gd name="connsiteY3" fmla="*/ 1934683 h 1934683"/>
              </a:gdLst>
              <a:ahLst/>
              <a:cxnLst>
                <a:cxn ang="0">
                  <a:pos x="connsiteX0" y="connsiteY0"/>
                </a:cxn>
                <a:cxn ang="0">
                  <a:pos x="connsiteX1" y="connsiteY1"/>
                </a:cxn>
                <a:cxn ang="0">
                  <a:pos x="connsiteX2" y="connsiteY2"/>
                </a:cxn>
                <a:cxn ang="0">
                  <a:pos x="connsiteX3" y="connsiteY3"/>
                </a:cxn>
              </a:cxnLst>
              <a:rect l="l" t="t" r="r" b="b"/>
              <a:pathLst>
                <a:path w="1934683" h="1934683">
                  <a:moveTo>
                    <a:pt x="1934683" y="1934683"/>
                  </a:moveTo>
                  <a:cubicBezTo>
                    <a:pt x="866187" y="1934683"/>
                    <a:pt x="0" y="1068496"/>
                    <a:pt x="0" y="0"/>
                  </a:cubicBezTo>
                  <a:lnTo>
                    <a:pt x="1934683" y="0"/>
                  </a:lnTo>
                  <a:lnTo>
                    <a:pt x="1934683" y="193468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737344" tIns="170688" rIns="170688" bIns="737344" spcCol="1270" anchor="ctr"/>
            <a:lstStyle/>
            <a:p>
              <a:pPr marL="0" marR="0" lvl="0" indent="0" algn="ctr" defTabSz="1066800" rtl="0" eaLnBrk="0" fontAlgn="base" latinLnBrk="0" hangingPunct="0">
                <a:lnSpc>
                  <a:spcPct val="90000"/>
                </a:lnSpc>
                <a:spcBef>
                  <a:spcPct val="0"/>
                </a:spcBef>
                <a:spcAft>
                  <a:spcPct val="35000"/>
                </a:spcAft>
                <a:buClrTx/>
                <a:buSzTx/>
                <a:buFontTx/>
                <a:buNone/>
                <a:defRPr/>
              </a:pPr>
              <a:r>
                <a:rPr kumimoji="0" lang="zh-CN" altLang="en-US" sz="22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rPr>
                <a:t>组织</a:t>
              </a:r>
              <a:endParaRPr kumimoji="0" lang="en-US" altLang="zh-CN" sz="22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ctr" defTabSz="1066800" rtl="0" eaLnBrk="0" fontAlgn="base" latinLnBrk="0" hangingPunct="0">
                <a:lnSpc>
                  <a:spcPct val="90000"/>
                </a:lnSpc>
                <a:spcBef>
                  <a:spcPct val="0"/>
                </a:spcBef>
                <a:spcAft>
                  <a:spcPct val="35000"/>
                </a:spcAft>
                <a:buClrTx/>
                <a:buSzTx/>
                <a:buFontTx/>
                <a:buNone/>
                <a:defRPr/>
              </a:pPr>
              <a:r>
                <a:rPr kumimoji="0" lang="zh-CN" altLang="en-US" sz="22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rPr>
                <a:t>（管理）</a:t>
              </a:r>
              <a:endParaRPr kumimoji="0" lang="en-US" altLang="zh-CN" sz="22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ctr" defTabSz="1066800" rtl="0" eaLnBrk="0" fontAlgn="base" latinLnBrk="0" hangingPunct="0">
                <a:lnSpc>
                  <a:spcPct val="90000"/>
                </a:lnSpc>
                <a:spcBef>
                  <a:spcPct val="0"/>
                </a:spcBef>
                <a:spcAft>
                  <a:spcPct val="35000"/>
                </a:spcAft>
                <a:buClrTx/>
                <a:buSzTx/>
                <a:buFontTx/>
                <a:buNone/>
                <a:defRPr/>
              </a:pPr>
              <a:r>
                <a:rPr kumimoji="0" lang="zh-CN" altLang="en-US" sz="22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rPr>
                <a:t>创新</a:t>
              </a:r>
              <a:endParaRPr kumimoji="0" lang="zh-CN" altLang="en-US" sz="22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p:txBody>
        </p:sp>
      </p:grpSp>
      <p:sp>
        <p:nvSpPr>
          <p:cNvPr id="66570" name="矩形 13"/>
          <p:cNvSpPr/>
          <p:nvPr/>
        </p:nvSpPr>
        <p:spPr>
          <a:xfrm>
            <a:off x="2559050" y="3489325"/>
            <a:ext cx="6096000" cy="369888"/>
          </a:xfrm>
          <a:prstGeom prst="rect">
            <a:avLst/>
          </a:prstGeom>
          <a:noFill/>
          <a:ln w="9525">
            <a:noFill/>
          </a:ln>
        </p:spPr>
        <p:txBody>
          <a:bodyPr anchor="t" anchorCtr="0">
            <a:spAutoFit/>
          </a:bodyPr>
          <a:p>
            <a:pPr>
              <a:buClr>
                <a:srgbClr val="C00000"/>
              </a:buClr>
              <a:buFont typeface="Wingdings" panose="05000000000000000000" pitchFamily="2" charset="2"/>
              <a:buChar char="Ø"/>
            </a:pPr>
            <a:endParaRPr lang="zh-CN" altLang="en-US" b="1" dirty="0">
              <a:latin typeface="宋体" panose="02010600030101010101" pitchFamily="2" charset="-122"/>
              <a:ea typeface="宋体" panose="02010600030101010101" pitchFamily="2" charset="-122"/>
            </a:endParaRPr>
          </a:p>
        </p:txBody>
      </p:sp>
      <p:sp>
        <p:nvSpPr>
          <p:cNvPr id="17" name="矩形 16"/>
          <p:cNvSpPr/>
          <p:nvPr/>
        </p:nvSpPr>
        <p:spPr>
          <a:xfrm>
            <a:off x="1236663" y="4179888"/>
            <a:ext cx="4329113" cy="147637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1">
                <a:ln>
                  <a:noFill/>
                </a:ln>
                <a:solidFill>
                  <a:schemeClr val="dk1">
                    <a:hueOff val="0"/>
                    <a:satOff val="0"/>
                    <a:lumOff val="0"/>
                    <a:alphaOff val="0"/>
                  </a:schemeClr>
                </a:solidFill>
                <a:effectLst/>
                <a:uLnTx/>
                <a:uFillTx/>
                <a:latin typeface="+mj-ea"/>
                <a:ea typeface="+mj-ea"/>
                <a:cs typeface="+mn-cs"/>
              </a:rPr>
              <a:t>    指企业采取了</a:t>
            </a:r>
            <a:r>
              <a:rPr kumimoji="0" lang="zh-CN" altLang="en-US" sz="1800" b="1" i="0" u="none" strike="noStrike" kern="1200" cap="none" spc="0" normalizeH="0" baseline="0" noProof="1">
                <a:ln>
                  <a:noFill/>
                </a:ln>
                <a:solidFill>
                  <a:srgbClr val="FF0000"/>
                </a:solidFill>
                <a:effectLst/>
                <a:uLnTx/>
                <a:uFillTx/>
                <a:latin typeface="+mj-ea"/>
                <a:ea typeface="+mj-ea"/>
                <a:cs typeface="+mn-cs"/>
              </a:rPr>
              <a:t>此前从未</a:t>
            </a:r>
            <a:endParaRPr kumimoji="0" lang="en-US" altLang="zh-CN" sz="1800" b="1" i="0" u="none" strike="noStrike" kern="1200" cap="none" spc="0" normalizeH="0" baseline="0" noProof="1">
              <a:ln>
                <a:noFill/>
              </a:ln>
              <a:solidFill>
                <a:srgbClr val="FF0000"/>
              </a:solidFill>
              <a:effectLst/>
              <a:uLnTx/>
              <a:uFillTx/>
              <a:latin typeface="+mj-ea"/>
              <a:ea typeface="+mj-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1">
                <a:ln>
                  <a:noFill/>
                </a:ln>
                <a:solidFill>
                  <a:srgbClr val="FF0000"/>
                </a:solidFill>
                <a:effectLst/>
                <a:uLnTx/>
                <a:uFillTx/>
                <a:latin typeface="+mj-ea"/>
                <a:ea typeface="+mj-ea"/>
                <a:cs typeface="+mn-cs"/>
              </a:rPr>
              <a:t>使用过的</a:t>
            </a:r>
            <a:r>
              <a:rPr kumimoji="0" lang="zh-CN" altLang="en-US" sz="1800" b="1" i="0" u="none" strike="noStrike" kern="1200" cap="none" spc="0" normalizeH="0" baseline="0" noProof="1">
                <a:ln>
                  <a:noFill/>
                </a:ln>
                <a:solidFill>
                  <a:schemeClr val="dk1">
                    <a:hueOff val="0"/>
                    <a:satOff val="0"/>
                    <a:lumOff val="0"/>
                    <a:alphaOff val="0"/>
                  </a:schemeClr>
                </a:solidFill>
                <a:effectLst/>
                <a:uLnTx/>
                <a:uFillTx/>
                <a:latin typeface="+mj-ea"/>
                <a:ea typeface="+mj-ea"/>
                <a:cs typeface="+mn-cs"/>
              </a:rPr>
              <a:t>全新的组织管理方式，</a:t>
            </a:r>
            <a:endParaRPr kumimoji="0" lang="en-US" altLang="zh-CN" sz="1800" b="1" i="0" u="none" strike="noStrike" kern="1200" cap="none" spc="0" normalizeH="0" baseline="0" noProof="1">
              <a:ln>
                <a:noFill/>
              </a:ln>
              <a:solidFill>
                <a:schemeClr val="dk1">
                  <a:hueOff val="0"/>
                  <a:satOff val="0"/>
                  <a:lumOff val="0"/>
                  <a:alphaOff val="0"/>
                </a:schemeClr>
              </a:solidFill>
              <a:effectLst/>
              <a:uLnTx/>
              <a:uFillTx/>
              <a:latin typeface="+mj-ea"/>
              <a:ea typeface="+mj-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1">
                <a:ln>
                  <a:noFill/>
                </a:ln>
                <a:solidFill>
                  <a:schemeClr val="dk1">
                    <a:hueOff val="0"/>
                    <a:satOff val="0"/>
                    <a:lumOff val="0"/>
                    <a:alphaOff val="0"/>
                  </a:schemeClr>
                </a:solidFill>
                <a:effectLst/>
                <a:uLnTx/>
                <a:uFillTx/>
                <a:latin typeface="+mj-ea"/>
                <a:ea typeface="+mj-ea"/>
                <a:cs typeface="+mn-cs"/>
              </a:rPr>
              <a:t>主要涉及企业的经营模式、组织</a:t>
            </a:r>
            <a:endParaRPr kumimoji="0" lang="en-US" altLang="zh-CN" sz="1800" b="1" i="0" u="none" strike="noStrike" kern="1200" cap="none" spc="0" normalizeH="0" baseline="0" noProof="1">
              <a:ln>
                <a:noFill/>
              </a:ln>
              <a:solidFill>
                <a:schemeClr val="dk1">
                  <a:hueOff val="0"/>
                  <a:satOff val="0"/>
                  <a:lumOff val="0"/>
                  <a:alphaOff val="0"/>
                </a:schemeClr>
              </a:solidFill>
              <a:effectLst/>
              <a:uLnTx/>
              <a:uFillTx/>
              <a:latin typeface="+mj-ea"/>
              <a:ea typeface="+mj-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1">
                <a:ln>
                  <a:noFill/>
                </a:ln>
                <a:solidFill>
                  <a:schemeClr val="dk1">
                    <a:hueOff val="0"/>
                    <a:satOff val="0"/>
                    <a:lumOff val="0"/>
                    <a:alphaOff val="0"/>
                  </a:schemeClr>
                </a:solidFill>
                <a:effectLst/>
                <a:uLnTx/>
                <a:uFillTx/>
                <a:latin typeface="+mj-ea"/>
                <a:ea typeface="+mj-ea"/>
                <a:cs typeface="+mn-cs"/>
              </a:rPr>
              <a:t>结构或外部关系等方面。不包括</a:t>
            </a:r>
            <a:endParaRPr kumimoji="0" lang="en-US" altLang="zh-CN" sz="1800" b="1" i="0" u="none" strike="noStrike" kern="1200" cap="none" spc="0" normalizeH="0" baseline="0" noProof="1">
              <a:ln>
                <a:noFill/>
              </a:ln>
              <a:solidFill>
                <a:schemeClr val="dk1">
                  <a:hueOff val="0"/>
                  <a:satOff val="0"/>
                  <a:lumOff val="0"/>
                  <a:alphaOff val="0"/>
                </a:schemeClr>
              </a:solidFill>
              <a:effectLst/>
              <a:uLnTx/>
              <a:uFillTx/>
              <a:latin typeface="+mj-ea"/>
              <a:ea typeface="+mj-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1">
                <a:ln>
                  <a:noFill/>
                </a:ln>
                <a:solidFill>
                  <a:schemeClr val="dk1">
                    <a:hueOff val="0"/>
                    <a:satOff val="0"/>
                    <a:lumOff val="0"/>
                    <a:alphaOff val="0"/>
                  </a:schemeClr>
                </a:solidFill>
                <a:effectLst/>
                <a:uLnTx/>
                <a:uFillTx/>
                <a:latin typeface="+mj-ea"/>
                <a:ea typeface="+mj-ea"/>
                <a:cs typeface="+mn-cs"/>
              </a:rPr>
              <a:t>单纯的合并或收购。</a:t>
            </a:r>
            <a:endParaRPr kumimoji="0" lang="zh-CN" altLang="en-US" sz="1800" b="1" i="0" u="none" strike="noStrike" kern="1200" cap="none" spc="0" normalizeH="0" baseline="0" noProof="1">
              <a:ln>
                <a:noFill/>
              </a:ln>
              <a:solidFill>
                <a:schemeClr val="dk1">
                  <a:hueOff val="0"/>
                  <a:satOff val="0"/>
                  <a:lumOff val="0"/>
                  <a:alphaOff val="0"/>
                </a:schemeClr>
              </a:solidFill>
              <a:effectLst/>
              <a:uLnTx/>
              <a:uFillTx/>
              <a:latin typeface="+mj-ea"/>
              <a:ea typeface="+mj-ea"/>
              <a:cs typeface="+mn-cs"/>
            </a:endParaRPr>
          </a:p>
        </p:txBody>
      </p:sp>
      <p:sp>
        <p:nvSpPr>
          <p:cNvPr id="66573" name="文本框 15"/>
          <p:cNvSpPr txBox="1"/>
          <p:nvPr/>
        </p:nvSpPr>
        <p:spPr>
          <a:xfrm>
            <a:off x="8669338" y="5926138"/>
            <a:ext cx="2725737" cy="645160"/>
          </a:xfrm>
          <a:prstGeom prst="rect">
            <a:avLst/>
          </a:prstGeom>
          <a:noFill/>
          <a:ln w="9525">
            <a:noFill/>
          </a:ln>
        </p:spPr>
        <p:txBody>
          <a:bodyPr anchor="t" anchorCtr="0">
            <a:spAutoFit/>
          </a:bodyPr>
          <a:p>
            <a:pPr algn="ctr">
              <a:buClrTx/>
              <a:buFontTx/>
            </a:pPr>
            <a:r>
              <a:rPr lang="zh-CN" altLang="en-US" b="1" dirty="0">
                <a:solidFill>
                  <a:srgbClr val="3333FF"/>
                </a:solidFill>
                <a:latin typeface="宋体" panose="02010600030101010101" pitchFamily="2" charset="-122"/>
                <a:ea typeface="宋体" panose="02010600030101010101" pitchFamily="2" charset="-122"/>
              </a:rPr>
              <a:t>网络营销平台的首次使用</a:t>
            </a:r>
            <a:endParaRPr lang="zh-CN" altLang="en-US" b="1" dirty="0">
              <a:solidFill>
                <a:srgbClr val="3333FF"/>
              </a:solidFill>
              <a:latin typeface="宋体" panose="02010600030101010101" pitchFamily="2" charset="-122"/>
              <a:ea typeface="宋体" panose="02010600030101010101" pitchFamily="2" charset="-122"/>
            </a:endParaRPr>
          </a:p>
          <a:p>
            <a:pPr algn="ctr">
              <a:buClrTx/>
              <a:buFontTx/>
            </a:pPr>
            <a:r>
              <a:rPr lang="zh-CN" altLang="en-US" b="1" dirty="0">
                <a:solidFill>
                  <a:srgbClr val="3333FF"/>
                </a:solidFill>
                <a:latin typeface="宋体" panose="02010600030101010101" pitchFamily="2" charset="-122"/>
                <a:ea typeface="宋体" panose="02010600030101010101" pitchFamily="2" charset="-122"/>
              </a:rPr>
              <a:t>（直播带货）</a:t>
            </a:r>
            <a:endParaRPr lang="zh-CN" altLang="en-US" b="1" dirty="0">
              <a:solidFill>
                <a:srgbClr val="3333FF"/>
              </a:solidFill>
              <a:latin typeface="宋体" panose="02010600030101010101" pitchFamily="2" charset="-122"/>
              <a:ea typeface="宋体" panose="02010600030101010101" pitchFamily="2" charset="-122"/>
            </a:endParaRPr>
          </a:p>
        </p:txBody>
      </p:sp>
      <p:sp>
        <p:nvSpPr>
          <p:cNvPr id="66574" name="文本框 17"/>
          <p:cNvSpPr txBox="1"/>
          <p:nvPr/>
        </p:nvSpPr>
        <p:spPr>
          <a:xfrm>
            <a:off x="8587740" y="3197225"/>
            <a:ext cx="2957195" cy="645160"/>
          </a:xfrm>
          <a:prstGeom prst="rect">
            <a:avLst/>
          </a:prstGeom>
          <a:noFill/>
          <a:ln w="9525">
            <a:noFill/>
          </a:ln>
        </p:spPr>
        <p:txBody>
          <a:bodyPr wrap="square" anchor="t" anchorCtr="0">
            <a:spAutoFit/>
          </a:bodyPr>
          <a:p>
            <a:pPr algn="ctr">
              <a:buClrTx/>
              <a:buFontTx/>
            </a:pPr>
            <a:r>
              <a:rPr lang="zh-CN" altLang="en-US" b="1" dirty="0">
                <a:solidFill>
                  <a:srgbClr val="3333FF"/>
                </a:solidFill>
                <a:latin typeface="宋体" panose="02010600030101010101" pitchFamily="2" charset="-122"/>
                <a:ea typeface="宋体" panose="02010600030101010101" pitchFamily="2" charset="-122"/>
              </a:rPr>
              <a:t>“洋设备”换装“中国芯”</a:t>
            </a:r>
            <a:endParaRPr lang="zh-CN" altLang="en-US" b="1" dirty="0">
              <a:solidFill>
                <a:srgbClr val="3333FF"/>
              </a:solidFill>
              <a:latin typeface="宋体" panose="02010600030101010101" pitchFamily="2" charset="-122"/>
              <a:ea typeface="宋体" panose="02010600030101010101" pitchFamily="2" charset="-122"/>
            </a:endParaRPr>
          </a:p>
          <a:p>
            <a:pPr algn="ctr">
              <a:buClrTx/>
              <a:buFontTx/>
            </a:pPr>
            <a:r>
              <a:rPr lang="zh-CN" altLang="en-US" b="1" dirty="0">
                <a:solidFill>
                  <a:srgbClr val="3333FF"/>
                </a:solidFill>
                <a:latin typeface="宋体" panose="02010600030101010101" pitchFamily="2" charset="-122"/>
                <a:ea typeface="宋体" panose="02010600030101010101" pitchFamily="2" charset="-122"/>
              </a:rPr>
              <a:t>（国产化替代）</a:t>
            </a:r>
            <a:endParaRPr lang="zh-CN" altLang="en-US" b="1" dirty="0">
              <a:solidFill>
                <a:srgbClr val="3333FF"/>
              </a:solidFill>
              <a:latin typeface="宋体" panose="02010600030101010101" pitchFamily="2" charset="-122"/>
              <a:ea typeface="宋体" panose="02010600030101010101" pitchFamily="2" charset="-122"/>
            </a:endParaRPr>
          </a:p>
        </p:txBody>
      </p:sp>
      <p:sp>
        <p:nvSpPr>
          <p:cNvPr id="66575" name="文本框 18"/>
          <p:cNvSpPr txBox="1"/>
          <p:nvPr/>
        </p:nvSpPr>
        <p:spPr>
          <a:xfrm>
            <a:off x="1425575" y="3184525"/>
            <a:ext cx="2727325" cy="645160"/>
          </a:xfrm>
          <a:prstGeom prst="rect">
            <a:avLst/>
          </a:prstGeom>
          <a:noFill/>
          <a:ln w="9525">
            <a:noFill/>
          </a:ln>
        </p:spPr>
        <p:txBody>
          <a:bodyPr anchor="t" anchorCtr="0">
            <a:spAutoFit/>
          </a:bodyPr>
          <a:p>
            <a:pPr algn="ctr">
              <a:buClrTx/>
              <a:buFontTx/>
            </a:pPr>
            <a:r>
              <a:rPr lang="zh-CN" altLang="en-US" b="1" dirty="0">
                <a:solidFill>
                  <a:srgbClr val="3333FF"/>
                </a:solidFill>
                <a:latin typeface="宋体" panose="02010600030101010101" pitchFamily="2" charset="-122"/>
                <a:ea typeface="宋体" panose="02010600030101010101" pitchFamily="2" charset="-122"/>
              </a:rPr>
              <a:t>汽车厂商推出新款</a:t>
            </a:r>
            <a:endParaRPr lang="zh-CN" altLang="en-US" b="1" dirty="0">
              <a:solidFill>
                <a:srgbClr val="3333FF"/>
              </a:solidFill>
              <a:latin typeface="宋体" panose="02010600030101010101" pitchFamily="2" charset="-122"/>
              <a:ea typeface="宋体" panose="02010600030101010101" pitchFamily="2" charset="-122"/>
            </a:endParaRPr>
          </a:p>
          <a:p>
            <a:pPr algn="ctr">
              <a:buClrTx/>
              <a:buFontTx/>
            </a:pPr>
            <a:r>
              <a:rPr lang="zh-CN" altLang="en-US" b="1" dirty="0">
                <a:solidFill>
                  <a:srgbClr val="3333FF"/>
                </a:solidFill>
                <a:latin typeface="宋体" panose="02010600030101010101" pitchFamily="2" charset="-122"/>
                <a:ea typeface="宋体" panose="02010600030101010101" pitchFamily="2" charset="-122"/>
              </a:rPr>
              <a:t>自动驾驶汽车</a:t>
            </a:r>
            <a:endParaRPr lang="zh-CN" altLang="en-US" b="1" dirty="0">
              <a:solidFill>
                <a:srgbClr val="3333FF"/>
              </a:solidFill>
              <a:latin typeface="宋体" panose="02010600030101010101" pitchFamily="2" charset="-122"/>
              <a:ea typeface="宋体" panose="02010600030101010101" pitchFamily="2" charset="-122"/>
            </a:endParaRPr>
          </a:p>
        </p:txBody>
      </p:sp>
      <p:sp>
        <p:nvSpPr>
          <p:cNvPr id="66576" name="文本框 19"/>
          <p:cNvSpPr txBox="1"/>
          <p:nvPr/>
        </p:nvSpPr>
        <p:spPr>
          <a:xfrm>
            <a:off x="797243" y="5860733"/>
            <a:ext cx="3983037" cy="645160"/>
          </a:xfrm>
          <a:prstGeom prst="rect">
            <a:avLst/>
          </a:prstGeom>
          <a:noFill/>
          <a:ln w="9525">
            <a:noFill/>
          </a:ln>
        </p:spPr>
        <p:txBody>
          <a:bodyPr anchor="t" anchorCtr="0">
            <a:spAutoFit/>
          </a:bodyPr>
          <a:p>
            <a:pPr algn="ctr">
              <a:buClrTx/>
              <a:buFontTx/>
            </a:pPr>
            <a:r>
              <a:rPr lang="zh-CN" altLang="en-US" b="1" dirty="0">
                <a:solidFill>
                  <a:srgbClr val="3333FF"/>
                </a:solidFill>
                <a:latin typeface="宋体" panose="02010600030101010101" pitchFamily="2" charset="-122"/>
                <a:ea typeface="宋体" panose="02010600030101010101" pitchFamily="2" charset="-122"/>
              </a:rPr>
              <a:t>首次建立</a:t>
            </a:r>
            <a:r>
              <a:rPr lang="en-US" altLang="zh-CN" b="1" dirty="0">
                <a:solidFill>
                  <a:srgbClr val="3333FF"/>
                </a:solidFill>
                <a:latin typeface="宋体" panose="02010600030101010101" pitchFamily="2" charset="-122"/>
                <a:ea typeface="宋体" panose="02010600030101010101" pitchFamily="2" charset="-122"/>
              </a:rPr>
              <a:t>“</a:t>
            </a:r>
            <a:r>
              <a:rPr lang="zh-CN" altLang="en-US" b="1" dirty="0">
                <a:solidFill>
                  <a:srgbClr val="3333FF"/>
                </a:solidFill>
                <a:latin typeface="宋体" panose="02010600030101010101" pitchFamily="2" charset="-122"/>
                <a:ea typeface="宋体" panose="02010600030101010101" pitchFamily="2" charset="-122"/>
              </a:rPr>
              <a:t>矩阵式</a:t>
            </a:r>
            <a:r>
              <a:rPr lang="en-US" altLang="zh-CN" b="1" dirty="0">
                <a:solidFill>
                  <a:srgbClr val="3333FF"/>
                </a:solidFill>
                <a:latin typeface="宋体" panose="02010600030101010101" pitchFamily="2" charset="-122"/>
                <a:ea typeface="宋体" panose="02010600030101010101" pitchFamily="2" charset="-122"/>
              </a:rPr>
              <a:t>”</a:t>
            </a:r>
            <a:endParaRPr lang="zh-CN" altLang="en-US" b="1" dirty="0">
              <a:solidFill>
                <a:srgbClr val="3333FF"/>
              </a:solidFill>
              <a:latin typeface="宋体" panose="02010600030101010101" pitchFamily="2" charset="-122"/>
              <a:ea typeface="宋体" panose="02010600030101010101" pitchFamily="2" charset="-122"/>
            </a:endParaRPr>
          </a:p>
          <a:p>
            <a:pPr algn="ctr">
              <a:buClrTx/>
              <a:buFontTx/>
            </a:pPr>
            <a:r>
              <a:rPr lang="zh-CN" altLang="en-US" b="1" dirty="0">
                <a:solidFill>
                  <a:srgbClr val="3333FF"/>
                </a:solidFill>
                <a:latin typeface="宋体" panose="02010600030101010101" pitchFamily="2" charset="-122"/>
                <a:ea typeface="宋体" panose="02010600030101010101" pitchFamily="2" charset="-122"/>
              </a:rPr>
              <a:t>项目管理模式</a:t>
            </a:r>
            <a:endParaRPr lang="zh-CN" altLang="en-US" b="1" dirty="0">
              <a:solidFill>
                <a:srgbClr val="3333FF"/>
              </a:solidFill>
              <a:latin typeface="宋体" panose="02010600030101010101" pitchFamily="2" charset="-122"/>
              <a:ea typeface="宋体" panose="02010600030101010101" pitchFamily="2" charset="-122"/>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20" name="标题 1"/>
          <p:cNvSpPr txBox="1"/>
          <p:nvPr/>
        </p:nvSpPr>
        <p:spPr bwMode="auto">
          <a:xfrm>
            <a:off x="1368738" y="-45085"/>
            <a:ext cx="9855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
            <a:r>
              <a:rPr kumimoji="1" lang="zh-CN" altLang="en-US" sz="3600" kern="0" dirty="0" smtClean="0">
                <a:solidFill>
                  <a:srgbClr val="3333FF"/>
                </a:solidFill>
                <a:latin typeface="黑体" panose="02010609060101010101" pitchFamily="49" charset="-122"/>
                <a:ea typeface="黑体" panose="02010609060101010101" pitchFamily="49" charset="-122"/>
                <a:cs typeface="+mj-cs"/>
                <a:sym typeface="+mn-ea"/>
              </a:rPr>
              <a:t>四、报表主要内容（判断企业有没有四种创新）</a:t>
            </a:r>
            <a:endParaRPr kumimoji="1" lang="en-US" altLang="zh-CN" sz="3600" kern="0" dirty="0" smtClean="0">
              <a:solidFill>
                <a:srgbClr val="3333FF"/>
              </a:solidFill>
              <a:latin typeface="黑体" panose="02010609060101010101" pitchFamily="49" charset="-122"/>
              <a:ea typeface="黑体" panose="02010609060101010101" pitchFamily="49" charset="-122"/>
              <a:cs typeface="+mj-cs"/>
            </a:endParaRPr>
          </a:p>
        </p:txBody>
      </p:sp>
    </p:spTree>
  </p:cSld>
  <p:clrMapOvr>
    <a:masterClrMapping/>
  </p:clrMapOvr>
  <p:transition advTm="69327"/>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 name="组合 23"/>
          <p:cNvGrpSpPr/>
          <p:nvPr/>
        </p:nvGrpSpPr>
        <p:grpSpPr>
          <a:xfrm>
            <a:off x="5411470" y="2662555"/>
            <a:ext cx="2118360" cy="2451735"/>
            <a:chOff x="8474" y="2014"/>
            <a:chExt cx="3336" cy="3861"/>
          </a:xfrm>
        </p:grpSpPr>
        <p:sp>
          <p:nvSpPr>
            <p:cNvPr id="7" name="Shape 391"/>
            <p:cNvSpPr/>
            <p:nvPr/>
          </p:nvSpPr>
          <p:spPr>
            <a:xfrm>
              <a:off x="11307" y="5504"/>
              <a:ext cx="371" cy="371"/>
            </a:xfrm>
            <a:custGeom>
              <a:avLst/>
              <a:gdLst/>
              <a:ahLst/>
              <a:cxnLst>
                <a:cxn ang="0">
                  <a:pos x="wd2" y="hd2"/>
                </a:cxn>
                <a:cxn ang="5400000">
                  <a:pos x="wd2" y="hd2"/>
                </a:cxn>
                <a:cxn ang="10800000">
                  <a:pos x="wd2" y="hd2"/>
                </a:cxn>
                <a:cxn ang="16200000">
                  <a:pos x="wd2" y="hd2"/>
                </a:cxn>
              </a:cxnLst>
              <a:rect l="0" t="0" r="r" b="b"/>
              <a:pathLst>
                <a:path w="21600" h="21600" extrusionOk="0">
                  <a:moveTo>
                    <a:pt x="19938" y="14954"/>
                  </a:moveTo>
                  <a:lnTo>
                    <a:pt x="19938" y="6698"/>
                  </a:lnTo>
                  <a:lnTo>
                    <a:pt x="11631" y="9723"/>
                  </a:lnTo>
                  <a:lnTo>
                    <a:pt x="11631" y="19484"/>
                  </a:lnTo>
                  <a:cubicBezTo>
                    <a:pt x="11631" y="19484"/>
                    <a:pt x="19938" y="14954"/>
                    <a:pt x="19938" y="14954"/>
                  </a:cubicBezTo>
                  <a:close/>
                  <a:moveTo>
                    <a:pt x="19861" y="4959"/>
                  </a:moveTo>
                  <a:lnTo>
                    <a:pt x="10800" y="1662"/>
                  </a:lnTo>
                  <a:lnTo>
                    <a:pt x="1739" y="4959"/>
                  </a:lnTo>
                  <a:lnTo>
                    <a:pt x="10800" y="8256"/>
                  </a:lnTo>
                  <a:cubicBezTo>
                    <a:pt x="10800" y="8256"/>
                    <a:pt x="19861" y="4959"/>
                    <a:pt x="19861" y="4959"/>
                  </a:cubicBezTo>
                  <a:close/>
                  <a:moveTo>
                    <a:pt x="21600" y="14954"/>
                  </a:moveTo>
                  <a:cubicBezTo>
                    <a:pt x="21600" y="15564"/>
                    <a:pt x="21263" y="16122"/>
                    <a:pt x="20730" y="16408"/>
                  </a:cubicBezTo>
                  <a:lnTo>
                    <a:pt x="11592" y="21392"/>
                  </a:lnTo>
                  <a:cubicBezTo>
                    <a:pt x="11345" y="21535"/>
                    <a:pt x="11073" y="21600"/>
                    <a:pt x="10800" y="21600"/>
                  </a:cubicBezTo>
                  <a:cubicBezTo>
                    <a:pt x="10527" y="21600"/>
                    <a:pt x="10255" y="21535"/>
                    <a:pt x="10008" y="21392"/>
                  </a:cubicBezTo>
                  <a:lnTo>
                    <a:pt x="870" y="16408"/>
                  </a:lnTo>
                  <a:cubicBezTo>
                    <a:pt x="337" y="16122"/>
                    <a:pt x="0" y="15564"/>
                    <a:pt x="0" y="14954"/>
                  </a:cubicBezTo>
                  <a:lnTo>
                    <a:pt x="0" y="4985"/>
                  </a:lnTo>
                  <a:cubicBezTo>
                    <a:pt x="0" y="4284"/>
                    <a:pt x="441" y="3661"/>
                    <a:pt x="1090" y="3427"/>
                  </a:cubicBezTo>
                  <a:lnTo>
                    <a:pt x="10229" y="104"/>
                  </a:lnTo>
                  <a:cubicBezTo>
                    <a:pt x="10411" y="39"/>
                    <a:pt x="10605" y="0"/>
                    <a:pt x="10800" y="0"/>
                  </a:cubicBezTo>
                  <a:cubicBezTo>
                    <a:pt x="10995" y="0"/>
                    <a:pt x="11189" y="39"/>
                    <a:pt x="11371" y="104"/>
                  </a:cubicBezTo>
                  <a:lnTo>
                    <a:pt x="20510" y="3427"/>
                  </a:lnTo>
                  <a:cubicBezTo>
                    <a:pt x="21159" y="3661"/>
                    <a:pt x="21600" y="4284"/>
                    <a:pt x="21600" y="4985"/>
                  </a:cubicBezTo>
                  <a:cubicBezTo>
                    <a:pt x="21600" y="4985"/>
                    <a:pt x="21600" y="14954"/>
                    <a:pt x="21600" y="14954"/>
                  </a:cubicBezTo>
                  <a:close/>
                </a:path>
              </a:pathLst>
            </a:custGeom>
            <a:solidFill>
              <a:schemeClr val="bg1"/>
            </a:solidFill>
            <a:ln w="12700" cap="flat">
              <a:noFill/>
              <a:miter lim="400000"/>
            </a:ln>
            <a:effectLst/>
          </p:spPr>
          <p:txBody>
            <a:bodyPr wrap="square" lIns="38100" tIns="38100" rIns="38100" bIns="3810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200" dirty="0">
                <a:solidFill>
                  <a:schemeClr val="tx1">
                    <a:lumMod val="75000"/>
                    <a:lumOff val="25000"/>
                  </a:schemeClr>
                </a:solidFill>
              </a:endParaRPr>
            </a:p>
          </p:txBody>
        </p:sp>
        <p:sp>
          <p:nvSpPr>
            <p:cNvPr id="11" name="Shape 397"/>
            <p:cNvSpPr/>
            <p:nvPr/>
          </p:nvSpPr>
          <p:spPr>
            <a:xfrm>
              <a:off x="8553" y="5503"/>
              <a:ext cx="313" cy="371"/>
            </a:xfrm>
            <a:custGeom>
              <a:avLst/>
              <a:gdLst/>
              <a:ahLst/>
              <a:cxnLst>
                <a:cxn ang="0">
                  <a:pos x="wd2" y="hd2"/>
                </a:cxn>
                <a:cxn ang="5400000">
                  <a:pos x="wd2" y="hd2"/>
                </a:cxn>
                <a:cxn ang="10800000">
                  <a:pos x="wd2" y="hd2"/>
                </a:cxn>
                <a:cxn ang="16200000">
                  <a:pos x="wd2" y="hd2"/>
                </a:cxn>
              </a:cxnLst>
              <a:rect l="0" t="0" r="r" b="b"/>
              <a:pathLst>
                <a:path w="21600" h="21600" extrusionOk="0">
                  <a:moveTo>
                    <a:pt x="20385" y="128"/>
                  </a:moveTo>
                  <a:cubicBezTo>
                    <a:pt x="21128" y="371"/>
                    <a:pt x="21600" y="957"/>
                    <a:pt x="21600" y="1599"/>
                  </a:cubicBezTo>
                  <a:lnTo>
                    <a:pt x="21600" y="20001"/>
                  </a:lnTo>
                  <a:cubicBezTo>
                    <a:pt x="21600" y="20643"/>
                    <a:pt x="21128" y="21229"/>
                    <a:pt x="20385" y="21472"/>
                  </a:cubicBezTo>
                  <a:cubicBezTo>
                    <a:pt x="20149" y="21557"/>
                    <a:pt x="19896" y="21586"/>
                    <a:pt x="19643" y="21586"/>
                  </a:cubicBezTo>
                  <a:cubicBezTo>
                    <a:pt x="19119" y="21586"/>
                    <a:pt x="18630" y="21429"/>
                    <a:pt x="18242" y="21129"/>
                  </a:cubicBezTo>
                  <a:lnTo>
                    <a:pt x="10800" y="15076"/>
                  </a:lnTo>
                  <a:lnTo>
                    <a:pt x="3358" y="21129"/>
                  </a:lnTo>
                  <a:cubicBezTo>
                    <a:pt x="2970" y="21429"/>
                    <a:pt x="2481" y="21600"/>
                    <a:pt x="1957" y="21600"/>
                  </a:cubicBezTo>
                  <a:cubicBezTo>
                    <a:pt x="1704" y="21600"/>
                    <a:pt x="1451" y="21557"/>
                    <a:pt x="1215" y="21472"/>
                  </a:cubicBezTo>
                  <a:cubicBezTo>
                    <a:pt x="472" y="21229"/>
                    <a:pt x="0" y="20643"/>
                    <a:pt x="0" y="20001"/>
                  </a:cubicBezTo>
                  <a:lnTo>
                    <a:pt x="0" y="1599"/>
                  </a:lnTo>
                  <a:cubicBezTo>
                    <a:pt x="0" y="957"/>
                    <a:pt x="472" y="371"/>
                    <a:pt x="1215" y="128"/>
                  </a:cubicBezTo>
                  <a:cubicBezTo>
                    <a:pt x="1451" y="43"/>
                    <a:pt x="1704" y="0"/>
                    <a:pt x="1957" y="0"/>
                  </a:cubicBezTo>
                  <a:cubicBezTo>
                    <a:pt x="2481" y="0"/>
                    <a:pt x="19119" y="0"/>
                    <a:pt x="19643" y="0"/>
                  </a:cubicBezTo>
                  <a:cubicBezTo>
                    <a:pt x="19896" y="0"/>
                    <a:pt x="20149" y="43"/>
                    <a:pt x="20385" y="128"/>
                  </a:cubicBezTo>
                  <a:close/>
                </a:path>
              </a:pathLst>
            </a:custGeom>
            <a:solidFill>
              <a:schemeClr val="bg1"/>
            </a:solidFill>
            <a:ln w="12700" cap="flat">
              <a:noFill/>
              <a:miter lim="400000"/>
            </a:ln>
            <a:effectLst/>
          </p:spPr>
          <p:txBody>
            <a:bodyPr wrap="square" lIns="38100" tIns="38100" rIns="38100" bIns="3810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200" dirty="0">
                <a:solidFill>
                  <a:schemeClr val="tx1">
                    <a:lumMod val="75000"/>
                    <a:lumOff val="25000"/>
                  </a:schemeClr>
                </a:solidFill>
              </a:endParaRPr>
            </a:p>
          </p:txBody>
        </p:sp>
        <p:sp>
          <p:nvSpPr>
            <p:cNvPr id="12" name="Shape 399"/>
            <p:cNvSpPr/>
            <p:nvPr/>
          </p:nvSpPr>
          <p:spPr>
            <a:xfrm>
              <a:off x="8474" y="2014"/>
              <a:ext cx="3336" cy="3337"/>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a:solidFill>
              <a:srgbClr val="465C98"/>
            </a:solidFill>
            <a:ln w="12700" cap="flat">
              <a:noFill/>
              <a:miter lim="400000"/>
            </a:ln>
            <a:effectLst/>
          </p:spPr>
          <p:txBody>
            <a:bodyPr wrap="square" lIns="45719" tIns="45719" rIns="45719" bIns="45719"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200">
                <a:solidFill>
                  <a:schemeClr val="tx1">
                    <a:lumMod val="75000"/>
                    <a:lumOff val="25000"/>
                  </a:schemeClr>
                </a:solidFill>
              </a:endParaRPr>
            </a:p>
          </p:txBody>
        </p:sp>
        <p:sp>
          <p:nvSpPr>
            <p:cNvPr id="13" name="Shape 400"/>
            <p:cNvSpPr/>
            <p:nvPr/>
          </p:nvSpPr>
          <p:spPr>
            <a:xfrm>
              <a:off x="9686" y="2880"/>
              <a:ext cx="914" cy="818"/>
            </a:xfrm>
            <a:custGeom>
              <a:avLst/>
              <a:gdLst/>
              <a:ahLst/>
              <a:cxnLst>
                <a:cxn ang="0">
                  <a:pos x="wd2" y="hd2"/>
                </a:cxn>
                <a:cxn ang="5400000">
                  <a:pos x="wd2" y="hd2"/>
                </a:cxn>
                <a:cxn ang="10800000">
                  <a:pos x="wd2" y="hd2"/>
                </a:cxn>
                <a:cxn ang="16200000">
                  <a:pos x="wd2" y="hd2"/>
                </a:cxn>
              </a:cxnLst>
              <a:rect l="0" t="0" r="r" b="b"/>
              <a:pathLst>
                <a:path w="21547" h="20788" extrusionOk="0">
                  <a:moveTo>
                    <a:pt x="15698" y="0"/>
                  </a:moveTo>
                  <a:lnTo>
                    <a:pt x="11881" y="6311"/>
                  </a:lnTo>
                  <a:cubicBezTo>
                    <a:pt x="13132" y="6530"/>
                    <a:pt x="16006" y="8618"/>
                    <a:pt x="16558" y="10117"/>
                  </a:cubicBezTo>
                  <a:lnTo>
                    <a:pt x="21547" y="4919"/>
                  </a:lnTo>
                  <a:cubicBezTo>
                    <a:pt x="20950" y="3080"/>
                    <a:pt x="17645" y="214"/>
                    <a:pt x="15698" y="0"/>
                  </a:cubicBezTo>
                  <a:close/>
                  <a:moveTo>
                    <a:pt x="13197" y="9542"/>
                  </a:moveTo>
                  <a:cubicBezTo>
                    <a:pt x="10294" y="7243"/>
                    <a:pt x="5593" y="10974"/>
                    <a:pt x="4536" y="16010"/>
                  </a:cubicBezTo>
                  <a:cubicBezTo>
                    <a:pt x="3721" y="19890"/>
                    <a:pt x="-53" y="19731"/>
                    <a:pt x="0" y="20250"/>
                  </a:cubicBezTo>
                  <a:cubicBezTo>
                    <a:pt x="53" y="20769"/>
                    <a:pt x="8482" y="21600"/>
                    <a:pt x="11527" y="18875"/>
                  </a:cubicBezTo>
                  <a:cubicBezTo>
                    <a:pt x="14371" y="16330"/>
                    <a:pt x="16381" y="12065"/>
                    <a:pt x="13197" y="9542"/>
                  </a:cubicBezTo>
                  <a:close/>
                </a:path>
              </a:pathLst>
            </a:custGeom>
            <a:solidFill>
              <a:schemeClr val="bg1"/>
            </a:solidFill>
            <a:ln w="12700" cap="flat">
              <a:noFill/>
              <a:miter lim="400000"/>
            </a:ln>
            <a:effectLst/>
          </p:spPr>
          <p:txBody>
            <a:bodyPr wrap="square" lIns="43656" tIns="43656" rIns="43656" bIns="43656"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200">
                <a:solidFill>
                  <a:schemeClr val="tx1">
                    <a:lumMod val="75000"/>
                    <a:lumOff val="25000"/>
                  </a:schemeClr>
                </a:solidFill>
              </a:endParaRPr>
            </a:p>
          </p:txBody>
        </p:sp>
        <p:sp>
          <p:nvSpPr>
            <p:cNvPr id="14" name="TextBox 13"/>
            <p:cNvSpPr txBox="1"/>
            <p:nvPr/>
          </p:nvSpPr>
          <p:spPr>
            <a:xfrm>
              <a:off x="8744" y="3685"/>
              <a:ext cx="2891" cy="930"/>
            </a:xfrm>
            <a:prstGeom prst="rect">
              <a:avLst/>
            </a:prstGeom>
            <a:noFill/>
          </p:spPr>
          <p:txBody>
            <a:bodyPr wrap="square" lIns="0" tIns="0" rIns="0" bIns="0" rtlCol="0" anchor="t" anchorCtr="0">
              <a:spAutoFit/>
            </a:bodyPr>
            <a:p>
              <a:pPr algn="ctr" defTabSz="1216660">
                <a:lnSpc>
                  <a:spcPct val="120000"/>
                </a:lnSpc>
                <a:spcBef>
                  <a:spcPct val="20000"/>
                </a:spcBef>
                <a:defRPr/>
              </a:pPr>
              <a:r>
                <a:rPr lang="zh-CN" altLang="en-US" sz="3200" b="1" dirty="0">
                  <a:solidFill>
                    <a:schemeClr val="bg1"/>
                  </a:solidFill>
                  <a:ea typeface="微软雅黑" panose="020B0503020204020204" charset="-122"/>
                  <a:sym typeface="Arial" panose="020B0604020202020204" pitchFamily="34" charset="0"/>
                </a:rPr>
                <a:t>产品创新</a:t>
              </a:r>
              <a:endParaRPr lang="zh-CN" altLang="en-US" sz="32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grpSp>
        <p:nvGrpSpPr>
          <p:cNvPr id="26" name="组合 25"/>
          <p:cNvGrpSpPr/>
          <p:nvPr/>
        </p:nvGrpSpPr>
        <p:grpSpPr>
          <a:xfrm>
            <a:off x="2451100" y="1558925"/>
            <a:ext cx="3243580" cy="4536426"/>
            <a:chOff x="3860" y="2095"/>
            <a:chExt cx="5108" cy="5790"/>
          </a:xfrm>
        </p:grpSpPr>
        <p:grpSp>
          <p:nvGrpSpPr>
            <p:cNvPr id="21" name="组合 20"/>
            <p:cNvGrpSpPr/>
            <p:nvPr/>
          </p:nvGrpSpPr>
          <p:grpSpPr>
            <a:xfrm>
              <a:off x="3860" y="2177"/>
              <a:ext cx="1000" cy="1000"/>
              <a:chOff x="7555" y="2130"/>
              <a:chExt cx="1000" cy="1000"/>
            </a:xfrm>
          </p:grpSpPr>
          <p:sp>
            <p:nvSpPr>
              <p:cNvPr id="8" name="Shape 393"/>
              <p:cNvSpPr/>
              <p:nvPr/>
            </p:nvSpPr>
            <p:spPr>
              <a:xfrm>
                <a:off x="7555" y="2130"/>
                <a:ext cx="1000" cy="1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65C98"/>
              </a:solidFill>
              <a:ln w="12700" cap="flat">
                <a:noFill/>
                <a:miter lim="400000"/>
              </a:ln>
              <a:effectLst/>
            </p:spPr>
            <p:txBody>
              <a:bodyPr wrap="square" lIns="0" tIns="0" rIns="0" bIns="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600">
                  <a:solidFill>
                    <a:schemeClr val="tx1">
                      <a:lumMod val="75000"/>
                      <a:lumOff val="25000"/>
                    </a:schemeClr>
                  </a:solidFill>
                </a:endParaRPr>
              </a:p>
            </p:txBody>
          </p:sp>
          <p:sp>
            <p:nvSpPr>
              <p:cNvPr id="9" name="Shape 394"/>
              <p:cNvSpPr/>
              <p:nvPr/>
            </p:nvSpPr>
            <p:spPr>
              <a:xfrm>
                <a:off x="7888" y="2445"/>
                <a:ext cx="333" cy="371"/>
              </a:xfrm>
              <a:custGeom>
                <a:avLst/>
                <a:gdLst/>
                <a:ahLst/>
                <a:cxnLst>
                  <a:cxn ang="0">
                    <a:pos x="wd2" y="hd2"/>
                  </a:cxn>
                  <a:cxn ang="5400000">
                    <a:pos x="wd2" y="hd2"/>
                  </a:cxn>
                  <a:cxn ang="10800000">
                    <a:pos x="wd2" y="hd2"/>
                  </a:cxn>
                  <a:cxn ang="16200000">
                    <a:pos x="wd2" y="hd2"/>
                  </a:cxn>
                </a:cxnLst>
                <a:rect l="0" t="0" r="r" b="b"/>
                <a:pathLst>
                  <a:path w="21600" h="21600" extrusionOk="0">
                    <a:moveTo>
                      <a:pt x="20400" y="2160"/>
                    </a:moveTo>
                    <a:lnTo>
                      <a:pt x="12600" y="2160"/>
                    </a:lnTo>
                    <a:lnTo>
                      <a:pt x="12000" y="0"/>
                    </a:lnTo>
                    <a:lnTo>
                      <a:pt x="9600" y="0"/>
                    </a:lnTo>
                    <a:lnTo>
                      <a:pt x="9000" y="2160"/>
                    </a:lnTo>
                    <a:lnTo>
                      <a:pt x="1200" y="2160"/>
                    </a:lnTo>
                    <a:cubicBezTo>
                      <a:pt x="536" y="2160"/>
                      <a:pt x="0" y="2642"/>
                      <a:pt x="0" y="3240"/>
                    </a:cubicBezTo>
                    <a:lnTo>
                      <a:pt x="0" y="15120"/>
                    </a:lnTo>
                    <a:cubicBezTo>
                      <a:pt x="0" y="15716"/>
                      <a:pt x="536" y="16200"/>
                      <a:pt x="1200" y="16200"/>
                    </a:cubicBezTo>
                    <a:lnTo>
                      <a:pt x="20400" y="16200"/>
                    </a:lnTo>
                    <a:cubicBezTo>
                      <a:pt x="21064" y="16200"/>
                      <a:pt x="21600" y="15716"/>
                      <a:pt x="21600" y="15120"/>
                    </a:cubicBezTo>
                    <a:lnTo>
                      <a:pt x="21600" y="3240"/>
                    </a:lnTo>
                    <a:cubicBezTo>
                      <a:pt x="21600" y="2644"/>
                      <a:pt x="21064" y="2160"/>
                      <a:pt x="20400" y="2160"/>
                    </a:cubicBezTo>
                    <a:close/>
                    <a:moveTo>
                      <a:pt x="13913" y="17606"/>
                    </a:moveTo>
                    <a:lnTo>
                      <a:pt x="15600" y="21600"/>
                    </a:lnTo>
                    <a:lnTo>
                      <a:pt x="19753" y="21600"/>
                    </a:lnTo>
                    <a:lnTo>
                      <a:pt x="17472" y="16522"/>
                    </a:lnTo>
                    <a:cubicBezTo>
                      <a:pt x="17472" y="16522"/>
                      <a:pt x="13913" y="17606"/>
                      <a:pt x="13913" y="17606"/>
                    </a:cubicBezTo>
                    <a:close/>
                    <a:moveTo>
                      <a:pt x="1847" y="21600"/>
                    </a:moveTo>
                    <a:lnTo>
                      <a:pt x="6000" y="21600"/>
                    </a:lnTo>
                    <a:lnTo>
                      <a:pt x="7687" y="17606"/>
                    </a:lnTo>
                    <a:lnTo>
                      <a:pt x="4128" y="16522"/>
                    </a:lnTo>
                    <a:cubicBezTo>
                      <a:pt x="4128" y="16522"/>
                      <a:pt x="1847" y="21600"/>
                      <a:pt x="1847" y="21600"/>
                    </a:cubicBezTo>
                    <a:close/>
                  </a:path>
                </a:pathLst>
              </a:custGeom>
              <a:solidFill>
                <a:schemeClr val="bg1"/>
              </a:solidFill>
              <a:ln w="12700" cap="flat">
                <a:noFill/>
                <a:miter lim="400000"/>
              </a:ln>
              <a:effectLst/>
            </p:spPr>
            <p:txBody>
              <a:bodyPr wrap="square" lIns="38100" tIns="38100" rIns="38100" bIns="3810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600" dirty="0">
                  <a:solidFill>
                    <a:schemeClr val="tx1">
                      <a:lumMod val="75000"/>
                      <a:lumOff val="25000"/>
                    </a:schemeClr>
                  </a:solidFill>
                </a:endParaRPr>
              </a:p>
            </p:txBody>
          </p:sp>
        </p:grpSp>
        <p:sp>
          <p:nvSpPr>
            <p:cNvPr id="18" name="TextBox 13"/>
            <p:cNvSpPr txBox="1"/>
            <p:nvPr/>
          </p:nvSpPr>
          <p:spPr>
            <a:xfrm>
              <a:off x="4930" y="2095"/>
              <a:ext cx="4038" cy="1696"/>
            </a:xfrm>
            <a:prstGeom prst="rect">
              <a:avLst/>
            </a:prstGeom>
            <a:noFill/>
          </p:spPr>
          <p:txBody>
            <a:bodyPr wrap="square" lIns="0" tIns="0" rIns="0" bIns="0" rtlCol="0" anchor="t" anchorCtr="0">
              <a:spAutoFit/>
            </a:bodyPr>
            <a:p>
              <a:pPr algn="l" defTabSz="1216660">
                <a:lnSpc>
                  <a:spcPct val="120000"/>
                </a:lnSpc>
                <a:spcBef>
                  <a:spcPct val="20000"/>
                </a:spcBef>
                <a:defRPr/>
              </a:pPr>
              <a:r>
                <a:rPr lang="zh-CN" altLang="en-US" sz="24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1.企业推出了</a:t>
              </a:r>
              <a:r>
                <a:rPr lang="zh-CN" altLang="en-US" sz="2400" dirty="0">
                  <a:solidFill>
                    <a:srgbClr val="FF0000"/>
                  </a:solidFill>
                  <a:latin typeface="Arial" panose="020B0604020202020204" pitchFamily="34" charset="0"/>
                  <a:ea typeface="微软雅黑" panose="020B0503020204020204" charset="-122"/>
                  <a:sym typeface="Arial" panose="020B0604020202020204" pitchFamily="34" charset="0"/>
                </a:rPr>
                <a:t>全新</a:t>
              </a:r>
              <a:r>
                <a:rPr lang="zh-CN" altLang="en-US" sz="24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的或有</a:t>
              </a:r>
              <a:r>
                <a:rPr lang="zh-CN" altLang="en-US" sz="2400" dirty="0">
                  <a:solidFill>
                    <a:srgbClr val="FF0000"/>
                  </a:solidFill>
                  <a:latin typeface="Arial" panose="020B0604020202020204" pitchFamily="34" charset="0"/>
                  <a:ea typeface="微软雅黑" panose="020B0503020204020204" charset="-122"/>
                  <a:sym typeface="Arial" panose="020B0604020202020204" pitchFamily="34" charset="0"/>
                </a:rPr>
                <a:t>重大改进</a:t>
              </a:r>
              <a:r>
                <a:rPr lang="zh-CN" altLang="en-US" sz="24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的产品。</a:t>
              </a:r>
              <a:endParaRPr lang="zh-CN" altLang="en-US" sz="24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22" name="TextBox 13"/>
            <p:cNvSpPr txBox="1"/>
            <p:nvPr/>
          </p:nvSpPr>
          <p:spPr>
            <a:xfrm>
              <a:off x="4103" y="3760"/>
              <a:ext cx="4037" cy="2119"/>
            </a:xfrm>
            <a:prstGeom prst="rect">
              <a:avLst/>
            </a:prstGeom>
            <a:solidFill>
              <a:schemeClr val="accent2">
                <a:lumMod val="20000"/>
                <a:lumOff val="80000"/>
                <a:alpha val="50000"/>
              </a:schemeClr>
            </a:solidFill>
          </p:spPr>
          <p:txBody>
            <a:bodyPr wrap="square" lIns="0" tIns="0" rIns="0" bIns="0" rtlCol="0" anchor="t" anchorCtr="0">
              <a:spAutoFit/>
            </a:bodyPr>
            <a:p>
              <a:pPr algn="l" defTabSz="1216660">
                <a:lnSpc>
                  <a:spcPct val="120000"/>
                </a:lnSpc>
                <a:spcBef>
                  <a:spcPct val="20000"/>
                </a:spcBef>
                <a:defRPr/>
              </a:pPr>
              <a:r>
                <a:rPr lang="en-US" altLang="zh-CN" sz="1800" b="1" dirty="0">
                  <a:solidFill>
                    <a:schemeClr val="tx1">
                      <a:lumMod val="75000"/>
                      <a:lumOff val="25000"/>
                    </a:schemeClr>
                  </a:solidFill>
                  <a:ea typeface="微软雅黑" panose="020B0503020204020204" charset="-122"/>
                  <a:sym typeface="Arial" panose="020B0604020202020204" pitchFamily="34" charset="0"/>
                </a:rPr>
                <a:t>1.1 </a:t>
              </a:r>
              <a:r>
                <a:rPr lang="zh-CN" altLang="en-US" sz="1800" dirty="0">
                  <a:solidFill>
                    <a:schemeClr val="tx1">
                      <a:lumMod val="75000"/>
                      <a:lumOff val="25000"/>
                    </a:schemeClr>
                  </a:solidFill>
                  <a:ea typeface="微软雅黑" panose="020B0503020204020204" charset="-122"/>
                  <a:sym typeface="Arial" panose="020B0604020202020204" pitchFamily="34" charset="0"/>
                </a:rPr>
                <a:t>新产品的“新”要体现在产品的</a:t>
              </a:r>
              <a:r>
                <a:rPr lang="zh-CN" altLang="en-US" sz="1800" dirty="0">
                  <a:solidFill>
                    <a:srgbClr val="FF0000"/>
                  </a:solidFill>
                  <a:ea typeface="微软雅黑" panose="020B0503020204020204" charset="-122"/>
                  <a:sym typeface="Arial" panose="020B0604020202020204" pitchFamily="34" charset="0"/>
                </a:rPr>
                <a:t>功能</a:t>
              </a:r>
              <a:r>
                <a:rPr lang="zh-CN" altLang="en-US" sz="1800" dirty="0">
                  <a:solidFill>
                    <a:schemeClr val="tx1">
                      <a:lumMod val="75000"/>
                      <a:lumOff val="25000"/>
                    </a:schemeClr>
                  </a:solidFill>
                  <a:ea typeface="微软雅黑" panose="020B0503020204020204" charset="-122"/>
                  <a:sym typeface="Arial" panose="020B0604020202020204" pitchFamily="34" charset="0"/>
                </a:rPr>
                <a:t>或</a:t>
              </a:r>
              <a:r>
                <a:rPr lang="zh-CN" altLang="en-US" sz="1800" dirty="0">
                  <a:solidFill>
                    <a:srgbClr val="FF0000"/>
                  </a:solidFill>
                  <a:ea typeface="微软雅黑" panose="020B0503020204020204" charset="-122"/>
                  <a:sym typeface="Arial" panose="020B0604020202020204" pitchFamily="34" charset="0"/>
                </a:rPr>
                <a:t>特性</a:t>
              </a:r>
              <a:r>
                <a:rPr lang="zh-CN" altLang="en-US" sz="1800" dirty="0">
                  <a:solidFill>
                    <a:schemeClr val="tx1">
                      <a:lumMod val="75000"/>
                      <a:lumOff val="25000"/>
                    </a:schemeClr>
                  </a:solidFill>
                  <a:ea typeface="微软雅黑" panose="020B0503020204020204" charset="-122"/>
                  <a:sym typeface="Arial" panose="020B0604020202020204" pitchFamily="34" charset="0"/>
                </a:rPr>
                <a:t>上，包括在技术规范、材料、组件、用户友好性等方面有重大改进的产品。</a:t>
              </a:r>
              <a:endParaRPr lang="zh-CN" altLang="en-US" sz="1800" dirty="0">
                <a:solidFill>
                  <a:schemeClr val="tx1">
                    <a:lumMod val="75000"/>
                    <a:lumOff val="25000"/>
                  </a:schemeClr>
                </a:solidFill>
                <a:ea typeface="微软雅黑" panose="020B0503020204020204" charset="-122"/>
                <a:sym typeface="Arial" panose="020B0604020202020204" pitchFamily="34" charset="0"/>
              </a:endParaRPr>
            </a:p>
          </p:txBody>
        </p:sp>
        <p:sp>
          <p:nvSpPr>
            <p:cNvPr id="15" name="TextBox 13"/>
            <p:cNvSpPr txBox="1"/>
            <p:nvPr/>
          </p:nvSpPr>
          <p:spPr>
            <a:xfrm>
              <a:off x="4103" y="6189"/>
              <a:ext cx="4037" cy="1696"/>
            </a:xfrm>
            <a:prstGeom prst="rect">
              <a:avLst/>
            </a:prstGeom>
            <a:solidFill>
              <a:schemeClr val="accent2">
                <a:lumMod val="20000"/>
                <a:lumOff val="80000"/>
                <a:alpha val="50000"/>
              </a:schemeClr>
            </a:solidFill>
          </p:spPr>
          <p:txBody>
            <a:bodyPr wrap="square" lIns="0" tIns="0" rIns="0" bIns="0" rtlCol="0" anchor="t" anchorCtr="0">
              <a:spAutoFit/>
            </a:bodyPr>
            <a:p>
              <a:pPr algn="l" defTabSz="1216660">
                <a:lnSpc>
                  <a:spcPct val="120000"/>
                </a:lnSpc>
                <a:spcBef>
                  <a:spcPct val="20000"/>
                </a:spcBef>
                <a:defRPr/>
              </a:pPr>
              <a:r>
                <a:rPr lang="en-US" altLang="zh-CN" sz="1800" b="1" dirty="0">
                  <a:solidFill>
                    <a:schemeClr val="tx1">
                      <a:lumMod val="75000"/>
                      <a:lumOff val="25000"/>
                    </a:schemeClr>
                  </a:solidFill>
                  <a:ea typeface="微软雅黑" panose="020B0503020204020204" charset="-122"/>
                  <a:sym typeface="Arial" panose="020B0604020202020204" pitchFamily="34" charset="0"/>
                </a:rPr>
                <a:t>1.2 </a:t>
              </a:r>
              <a:r>
                <a:rPr lang="en-US" altLang="zh-CN" sz="1800" dirty="0">
                  <a:solidFill>
                    <a:schemeClr val="tx1">
                      <a:lumMod val="75000"/>
                      <a:lumOff val="25000"/>
                    </a:schemeClr>
                  </a:solidFill>
                  <a:ea typeface="微软雅黑" panose="020B0503020204020204" charset="-122"/>
                  <a:sym typeface="Arial" panose="020B0604020202020204" pitchFamily="34" charset="0"/>
                </a:rPr>
                <a:t>不包括仅有外观变化或其他微小改变的产品，也不包括直接转销的产品。</a:t>
              </a:r>
              <a:endParaRPr lang="en-US" altLang="zh-CN" sz="1800" dirty="0">
                <a:solidFill>
                  <a:schemeClr val="tx1">
                    <a:lumMod val="75000"/>
                    <a:lumOff val="25000"/>
                  </a:schemeClr>
                </a:solidFill>
                <a:ea typeface="微软雅黑" panose="020B0503020204020204" charset="-122"/>
                <a:sym typeface="Arial" panose="020B0604020202020204" pitchFamily="34" charset="0"/>
              </a:endParaRPr>
            </a:p>
          </p:txBody>
        </p:sp>
      </p:grpSp>
      <p:grpSp>
        <p:nvGrpSpPr>
          <p:cNvPr id="25" name="组合 24"/>
          <p:cNvGrpSpPr/>
          <p:nvPr/>
        </p:nvGrpSpPr>
        <p:grpSpPr>
          <a:xfrm>
            <a:off x="7529830" y="1366520"/>
            <a:ext cx="3669665" cy="4551589"/>
            <a:chOff x="11789" y="2130"/>
            <a:chExt cx="5779" cy="5051"/>
          </a:xfrm>
        </p:grpSpPr>
        <p:sp>
          <p:nvSpPr>
            <p:cNvPr id="4" name="Shape 387"/>
            <p:cNvSpPr/>
            <p:nvPr/>
          </p:nvSpPr>
          <p:spPr>
            <a:xfrm>
              <a:off x="11789" y="2130"/>
              <a:ext cx="1000" cy="1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A6B98"/>
            </a:solidFill>
            <a:ln w="12700" cap="flat">
              <a:noFill/>
              <a:miter lim="400000"/>
            </a:ln>
            <a:effectLst/>
          </p:spPr>
          <p:txBody>
            <a:bodyPr wrap="square" lIns="0" tIns="0" rIns="0" bIns="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600">
                <a:solidFill>
                  <a:schemeClr val="tx1">
                    <a:lumMod val="75000"/>
                    <a:lumOff val="25000"/>
                  </a:schemeClr>
                </a:solidFill>
              </a:endParaRPr>
            </a:p>
          </p:txBody>
        </p:sp>
        <p:sp>
          <p:nvSpPr>
            <p:cNvPr id="5" name="Shape 388"/>
            <p:cNvSpPr/>
            <p:nvPr/>
          </p:nvSpPr>
          <p:spPr>
            <a:xfrm>
              <a:off x="12114" y="2454"/>
              <a:ext cx="351" cy="352"/>
            </a:xfrm>
            <a:custGeom>
              <a:avLst/>
              <a:gdLst/>
              <a:ahLst/>
              <a:cxnLst>
                <a:cxn ang="0">
                  <a:pos x="wd2" y="hd2"/>
                </a:cxn>
                <a:cxn ang="5400000">
                  <a:pos x="wd2" y="hd2"/>
                </a:cxn>
                <a:cxn ang="10800000">
                  <a:pos x="wd2" y="hd2"/>
                </a:cxn>
                <a:cxn ang="16200000">
                  <a:pos x="wd2" y="hd2"/>
                </a:cxn>
              </a:cxnLst>
              <a:rect l="0" t="0" r="r" b="b"/>
              <a:pathLst>
                <a:path w="21600" h="21600" extrusionOk="0">
                  <a:moveTo>
                    <a:pt x="19033" y="10800"/>
                  </a:moveTo>
                  <a:lnTo>
                    <a:pt x="15429" y="7196"/>
                  </a:lnTo>
                  <a:lnTo>
                    <a:pt x="15429" y="10800"/>
                  </a:lnTo>
                  <a:cubicBezTo>
                    <a:pt x="15429" y="10800"/>
                    <a:pt x="19033" y="10800"/>
                    <a:pt x="19033" y="10800"/>
                  </a:cubicBezTo>
                  <a:close/>
                  <a:moveTo>
                    <a:pt x="20057" y="20057"/>
                  </a:moveTo>
                  <a:lnTo>
                    <a:pt x="20057" y="12343"/>
                  </a:lnTo>
                  <a:lnTo>
                    <a:pt x="15043" y="12343"/>
                  </a:lnTo>
                  <a:cubicBezTo>
                    <a:pt x="14404" y="12343"/>
                    <a:pt x="13886" y="11825"/>
                    <a:pt x="13886" y="11186"/>
                  </a:cubicBezTo>
                  <a:lnTo>
                    <a:pt x="13886" y="6171"/>
                  </a:lnTo>
                  <a:lnTo>
                    <a:pt x="9257" y="6171"/>
                  </a:lnTo>
                  <a:lnTo>
                    <a:pt x="9257" y="20057"/>
                  </a:lnTo>
                  <a:cubicBezTo>
                    <a:pt x="9257" y="20057"/>
                    <a:pt x="20057" y="20057"/>
                    <a:pt x="20057" y="20057"/>
                  </a:cubicBezTo>
                  <a:close/>
                  <a:moveTo>
                    <a:pt x="12343" y="1929"/>
                  </a:moveTo>
                  <a:cubicBezTo>
                    <a:pt x="12343" y="1724"/>
                    <a:pt x="12162" y="1543"/>
                    <a:pt x="11957" y="1543"/>
                  </a:cubicBezTo>
                  <a:lnTo>
                    <a:pt x="3471" y="1543"/>
                  </a:lnTo>
                  <a:cubicBezTo>
                    <a:pt x="3267" y="1543"/>
                    <a:pt x="3086" y="1724"/>
                    <a:pt x="3086" y="1929"/>
                  </a:cubicBezTo>
                  <a:lnTo>
                    <a:pt x="3086" y="2700"/>
                  </a:lnTo>
                  <a:cubicBezTo>
                    <a:pt x="3086" y="2905"/>
                    <a:pt x="3267" y="3086"/>
                    <a:pt x="3471" y="3086"/>
                  </a:cubicBezTo>
                  <a:lnTo>
                    <a:pt x="11957" y="3086"/>
                  </a:lnTo>
                  <a:cubicBezTo>
                    <a:pt x="12162" y="3086"/>
                    <a:pt x="12343" y="2905"/>
                    <a:pt x="12343" y="2700"/>
                  </a:cubicBezTo>
                  <a:cubicBezTo>
                    <a:pt x="12343" y="2700"/>
                    <a:pt x="12343" y="1929"/>
                    <a:pt x="12343" y="1929"/>
                  </a:cubicBezTo>
                  <a:close/>
                  <a:moveTo>
                    <a:pt x="21600" y="20443"/>
                  </a:moveTo>
                  <a:cubicBezTo>
                    <a:pt x="21600" y="21082"/>
                    <a:pt x="21082" y="21600"/>
                    <a:pt x="20443" y="21600"/>
                  </a:cubicBezTo>
                  <a:lnTo>
                    <a:pt x="8871" y="21600"/>
                  </a:lnTo>
                  <a:cubicBezTo>
                    <a:pt x="8233" y="21600"/>
                    <a:pt x="7714" y="21082"/>
                    <a:pt x="7714" y="20443"/>
                  </a:cubicBezTo>
                  <a:lnTo>
                    <a:pt x="7714" y="18514"/>
                  </a:lnTo>
                  <a:lnTo>
                    <a:pt x="1157" y="18514"/>
                  </a:lnTo>
                  <a:cubicBezTo>
                    <a:pt x="518" y="18514"/>
                    <a:pt x="0" y="17996"/>
                    <a:pt x="0" y="17357"/>
                  </a:cubicBezTo>
                  <a:lnTo>
                    <a:pt x="0" y="1157"/>
                  </a:lnTo>
                  <a:cubicBezTo>
                    <a:pt x="0" y="518"/>
                    <a:pt x="518" y="0"/>
                    <a:pt x="1157" y="0"/>
                  </a:cubicBezTo>
                  <a:lnTo>
                    <a:pt x="14271" y="0"/>
                  </a:lnTo>
                  <a:cubicBezTo>
                    <a:pt x="14910" y="0"/>
                    <a:pt x="15429" y="518"/>
                    <a:pt x="15429" y="1157"/>
                  </a:cubicBezTo>
                  <a:lnTo>
                    <a:pt x="15429" y="5111"/>
                  </a:lnTo>
                  <a:cubicBezTo>
                    <a:pt x="15585" y="5207"/>
                    <a:pt x="15730" y="5316"/>
                    <a:pt x="15862" y="5448"/>
                  </a:cubicBezTo>
                  <a:lnTo>
                    <a:pt x="20780" y="10366"/>
                  </a:lnTo>
                  <a:cubicBezTo>
                    <a:pt x="21238" y="10824"/>
                    <a:pt x="21600" y="11704"/>
                    <a:pt x="21600" y="12343"/>
                  </a:cubicBezTo>
                  <a:cubicBezTo>
                    <a:pt x="21600" y="12343"/>
                    <a:pt x="21600" y="20443"/>
                    <a:pt x="21600" y="20443"/>
                  </a:cubicBezTo>
                  <a:close/>
                </a:path>
              </a:pathLst>
            </a:custGeom>
            <a:solidFill>
              <a:schemeClr val="bg1"/>
            </a:solidFill>
            <a:ln w="12700" cap="flat">
              <a:noFill/>
              <a:miter lim="400000"/>
            </a:ln>
            <a:effectLst/>
          </p:spPr>
          <p:txBody>
            <a:bodyPr wrap="square" lIns="38100" tIns="38100" rIns="38100" bIns="3810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600" dirty="0">
                <a:solidFill>
                  <a:schemeClr val="tx1">
                    <a:lumMod val="75000"/>
                    <a:lumOff val="25000"/>
                  </a:schemeClr>
                </a:solidFill>
              </a:endParaRPr>
            </a:p>
          </p:txBody>
        </p:sp>
        <p:sp>
          <p:nvSpPr>
            <p:cNvPr id="20" name="TextBox 13"/>
            <p:cNvSpPr txBox="1"/>
            <p:nvPr/>
          </p:nvSpPr>
          <p:spPr>
            <a:xfrm>
              <a:off x="12953" y="2130"/>
              <a:ext cx="4160" cy="1475"/>
            </a:xfrm>
            <a:prstGeom prst="rect">
              <a:avLst/>
            </a:prstGeom>
            <a:noFill/>
          </p:spPr>
          <p:txBody>
            <a:bodyPr wrap="square" lIns="0" tIns="0" rIns="0" bIns="0" rtlCol="0" anchor="t" anchorCtr="0">
              <a:spAutoFit/>
            </a:bodyPr>
            <a:p>
              <a:pPr defTabSz="1216660">
                <a:lnSpc>
                  <a:spcPct val="120000"/>
                </a:lnSpc>
                <a:spcBef>
                  <a:spcPct val="20000"/>
                </a:spcBef>
                <a:defRPr/>
              </a:pPr>
              <a:r>
                <a:rPr lang="zh-CN" altLang="en-US" sz="24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2.</a:t>
              </a:r>
              <a:r>
                <a:rPr lang="zh-CN" altLang="en-US" sz="2400" dirty="0">
                  <a:solidFill>
                    <a:srgbClr val="FF0000"/>
                  </a:solidFill>
                  <a:latin typeface="Arial" panose="020B0604020202020204" pitchFamily="34" charset="0"/>
                  <a:ea typeface="微软雅黑" panose="020B0503020204020204" charset="-122"/>
                  <a:sym typeface="Arial" panose="020B0604020202020204" pitchFamily="34" charset="0"/>
                </a:rPr>
                <a:t>成功推向市场</a:t>
              </a:r>
              <a:r>
                <a:rPr lang="zh-CN" altLang="en-US" sz="24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是产品创新实现的必要条件。</a:t>
              </a:r>
              <a:endParaRPr lang="zh-CN" altLang="en-US" sz="24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3" name="TextBox 13"/>
            <p:cNvSpPr txBox="1"/>
            <p:nvPr/>
          </p:nvSpPr>
          <p:spPr>
            <a:xfrm>
              <a:off x="12239" y="3568"/>
              <a:ext cx="5329" cy="1106"/>
            </a:xfrm>
            <a:prstGeom prst="rect">
              <a:avLst/>
            </a:prstGeom>
            <a:solidFill>
              <a:schemeClr val="accent2">
                <a:lumMod val="20000"/>
                <a:lumOff val="80000"/>
                <a:alpha val="50000"/>
              </a:schemeClr>
            </a:solidFill>
          </p:spPr>
          <p:txBody>
            <a:bodyPr wrap="square" lIns="0" tIns="0" rIns="0" bIns="0" rtlCol="0" anchor="t" anchorCtr="0">
              <a:spAutoFit/>
            </a:bodyPr>
            <a:p>
              <a:pPr algn="l" defTabSz="1216660">
                <a:lnSpc>
                  <a:spcPct val="120000"/>
                </a:lnSpc>
                <a:spcBef>
                  <a:spcPct val="20000"/>
                </a:spcBef>
                <a:defRPr/>
              </a:pPr>
              <a:r>
                <a:rPr lang="en-US" sz="1800" b="1" dirty="0">
                  <a:solidFill>
                    <a:schemeClr val="tx1">
                      <a:lumMod val="75000"/>
                      <a:lumOff val="25000"/>
                    </a:schemeClr>
                  </a:solidFill>
                  <a:ea typeface="微软雅黑" panose="020B0503020204020204" charset="-122"/>
                  <a:sym typeface="Arial" panose="020B0604020202020204" pitchFamily="34" charset="0"/>
                </a:rPr>
                <a:t>2.1 </a:t>
              </a:r>
              <a:r>
                <a:rPr sz="1800" dirty="0">
                  <a:solidFill>
                    <a:schemeClr val="tx1">
                      <a:lumMod val="75000"/>
                      <a:lumOff val="25000"/>
                    </a:schemeClr>
                  </a:solidFill>
                  <a:ea typeface="微软雅黑" panose="020B0503020204020204" charset="-122"/>
                  <a:sym typeface="Arial" panose="020B0604020202020204" pitchFamily="34" charset="0"/>
                </a:rPr>
                <a:t>推向市场可能有多种方式，并不意味着一定要在自由竞争市场上出现。</a:t>
              </a:r>
              <a:endParaRPr sz="1800" dirty="0">
                <a:solidFill>
                  <a:schemeClr val="tx1">
                    <a:lumMod val="75000"/>
                    <a:lumOff val="25000"/>
                  </a:schemeClr>
                </a:solidFill>
                <a:ea typeface="微软雅黑" panose="020B0503020204020204" charset="-122"/>
                <a:sym typeface="Arial" panose="020B0604020202020204" pitchFamily="34" charset="0"/>
              </a:endParaRPr>
            </a:p>
          </p:txBody>
        </p:sp>
        <p:sp>
          <p:nvSpPr>
            <p:cNvPr id="17" name="TextBox 13"/>
            <p:cNvSpPr txBox="1"/>
            <p:nvPr/>
          </p:nvSpPr>
          <p:spPr>
            <a:xfrm>
              <a:off x="12239" y="4808"/>
              <a:ext cx="5329" cy="1106"/>
            </a:xfrm>
            <a:prstGeom prst="rect">
              <a:avLst/>
            </a:prstGeom>
            <a:solidFill>
              <a:schemeClr val="accent2">
                <a:lumMod val="20000"/>
                <a:lumOff val="80000"/>
                <a:alpha val="50000"/>
              </a:schemeClr>
            </a:solidFill>
          </p:spPr>
          <p:txBody>
            <a:bodyPr wrap="square" lIns="0" tIns="0" rIns="0" bIns="0" rtlCol="0" anchor="t" anchorCtr="0">
              <a:spAutoFit/>
            </a:bodyPr>
            <a:p>
              <a:pPr algn="l" defTabSz="1216660">
                <a:lnSpc>
                  <a:spcPct val="120000"/>
                </a:lnSpc>
                <a:spcBef>
                  <a:spcPct val="20000"/>
                </a:spcBef>
                <a:defRPr/>
              </a:pPr>
              <a:r>
                <a:rPr lang="en-US" sz="1800" b="1" dirty="0">
                  <a:solidFill>
                    <a:schemeClr val="tx1">
                      <a:lumMod val="75000"/>
                      <a:lumOff val="25000"/>
                    </a:schemeClr>
                  </a:solidFill>
                  <a:ea typeface="微软雅黑" panose="020B0503020204020204" charset="-122"/>
                  <a:sym typeface="Arial" panose="020B0604020202020204" pitchFamily="34" charset="0"/>
                </a:rPr>
                <a:t>2.2 </a:t>
              </a:r>
              <a:r>
                <a:rPr sz="1800" b="1" dirty="0">
                  <a:solidFill>
                    <a:srgbClr val="FF0000"/>
                  </a:solidFill>
                  <a:ea typeface="微软雅黑" panose="020B0503020204020204" charset="-122"/>
                  <a:sym typeface="Arial" panose="020B0604020202020204" pitchFamily="34" charset="0"/>
                </a:rPr>
                <a:t>推向市场也不要求一定要形成交易，即使销售失败也可算作成功推向市场。</a:t>
              </a:r>
              <a:endParaRPr sz="1800" b="1" dirty="0">
                <a:solidFill>
                  <a:srgbClr val="FF0000"/>
                </a:solidFill>
                <a:ea typeface="微软雅黑" panose="020B0503020204020204" charset="-122"/>
                <a:sym typeface="Arial" panose="020B0604020202020204" pitchFamily="34" charset="0"/>
              </a:endParaRPr>
            </a:p>
          </p:txBody>
        </p:sp>
        <p:sp>
          <p:nvSpPr>
            <p:cNvPr id="19" name="TextBox 13"/>
            <p:cNvSpPr txBox="1"/>
            <p:nvPr/>
          </p:nvSpPr>
          <p:spPr>
            <a:xfrm>
              <a:off x="12179" y="6075"/>
              <a:ext cx="5329" cy="1106"/>
            </a:xfrm>
            <a:prstGeom prst="rect">
              <a:avLst/>
            </a:prstGeom>
            <a:solidFill>
              <a:schemeClr val="accent2">
                <a:lumMod val="20000"/>
                <a:lumOff val="80000"/>
                <a:alpha val="50000"/>
              </a:schemeClr>
            </a:solidFill>
          </p:spPr>
          <p:txBody>
            <a:bodyPr wrap="square" lIns="0" tIns="0" rIns="0" bIns="0" rtlCol="0" anchor="t" anchorCtr="0">
              <a:spAutoFit/>
            </a:bodyPr>
            <a:p>
              <a:pPr algn="l" defTabSz="1216660">
                <a:lnSpc>
                  <a:spcPct val="120000"/>
                </a:lnSpc>
                <a:spcBef>
                  <a:spcPct val="20000"/>
                </a:spcBef>
                <a:defRPr/>
              </a:pPr>
              <a:r>
                <a:rPr lang="en-US" sz="1800" b="1" dirty="0">
                  <a:solidFill>
                    <a:schemeClr val="tx1">
                      <a:lumMod val="75000"/>
                      <a:lumOff val="25000"/>
                    </a:schemeClr>
                  </a:solidFill>
                  <a:ea typeface="微软雅黑" panose="020B0503020204020204" charset="-122"/>
                  <a:sym typeface="Arial" panose="020B0604020202020204" pitchFamily="34" charset="0"/>
                </a:rPr>
                <a:t>2.3 </a:t>
              </a:r>
              <a:r>
                <a:rPr sz="1800" dirty="0">
                  <a:solidFill>
                    <a:schemeClr val="tx1">
                      <a:lumMod val="75000"/>
                      <a:lumOff val="25000"/>
                    </a:schemeClr>
                  </a:solidFill>
                  <a:ea typeface="微软雅黑" panose="020B0503020204020204" charset="-122"/>
                  <a:sym typeface="Arial" panose="020B0604020202020204" pitchFamily="34" charset="0"/>
                </a:rPr>
                <a:t>作为技术储备未推向市场的新产品原型可算作创新活动，但暂不算作实现产品创新。</a:t>
              </a:r>
              <a:endParaRPr sz="1800" dirty="0">
                <a:solidFill>
                  <a:schemeClr val="tx1">
                    <a:lumMod val="75000"/>
                    <a:lumOff val="25000"/>
                  </a:schemeClr>
                </a:solidFill>
                <a:ea typeface="微软雅黑" panose="020B0503020204020204" charset="-122"/>
                <a:sym typeface="Arial" panose="020B0604020202020204" pitchFamily="34" charset="0"/>
              </a:endParaRPr>
            </a:p>
          </p:txBody>
        </p:sp>
      </p:grpSp>
      <p:sp>
        <p:nvSpPr>
          <p:cNvPr id="48" name="标题 1"/>
          <p:cNvSpPr>
            <a:spLocks noGrp="1"/>
          </p:cNvSpPr>
          <p:nvPr/>
        </p:nvSpPr>
        <p:spPr>
          <a:xfrm>
            <a:off x="2451100" y="389890"/>
            <a:ext cx="3600000" cy="864235"/>
          </a:xfrm>
          <a:prstGeom prst="rect">
            <a:avLst/>
          </a:prstGeom>
          <a:solidFill>
            <a:schemeClr val="accent2">
              <a:lumMod val="20000"/>
              <a:lumOff val="80000"/>
              <a:alpha val="20000"/>
            </a:schemeClr>
          </a:solidFill>
          <a:ln>
            <a:noFill/>
          </a:ln>
        </p:spPr>
        <p:txBody>
          <a:bodyPr vert="horz" wrap="square" lIns="91440" tIns="45720" rIns="91440" bIns="45720" numCol="1" anchor="ctr" anchorCtr="0" compatLnSpc="1"/>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r>
              <a:rPr lang="zh-CN" altLang="en-US" sz="3200">
                <a:latin typeface="黑体" panose="02010609060101010101" pitchFamily="49" charset="-122"/>
                <a:ea typeface="黑体" panose="02010609060101010101" pitchFamily="49" charset="-122"/>
              </a:rPr>
              <a:t>核心指标</a:t>
            </a:r>
            <a:endParaRPr lang="en-US" altLang="zh-CN" sz="3200" dirty="0" smtClean="0">
              <a:latin typeface="黑体" panose="02010609060101010101" pitchFamily="49" charset="-122"/>
              <a:ea typeface="黑体" panose="02010609060101010101" pitchFamily="49" charset="-122"/>
              <a:sym typeface="+mn-ea"/>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任意多边形 1"/>
          <p:cNvSpPr/>
          <p:nvPr/>
        </p:nvSpPr>
        <p:spPr>
          <a:xfrm>
            <a:off x="1846263" y="1052513"/>
            <a:ext cx="9136064" cy="4870450"/>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ln>
            <a:solidFill>
              <a:schemeClr val="accent2"/>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17279" tIns="276179" rIns="217279" bIns="94305" spcCol="99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400" b="1" i="0" u="none" strike="noStrike" kern="1200" cap="none" spc="0" normalizeH="0" baseline="0" noProof="1">
              <a:ln>
                <a:noFill/>
              </a:ln>
              <a:solidFill>
                <a:schemeClr val="bg2"/>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1" fontAlgn="base" latinLnBrk="0" hangingPunct="1">
              <a:lnSpc>
                <a:spcPct val="110000"/>
              </a:lnSpc>
              <a:spcBef>
                <a:spcPct val="0"/>
              </a:spcBef>
              <a:spcAft>
                <a:spcPct val="0"/>
              </a:spcAft>
              <a:buClr>
                <a:srgbClr val="FF0000"/>
              </a:buClr>
              <a:buSzTx/>
              <a:buFont typeface="Wingdings" panose="05000000000000000000" pitchFamily="2" charset="2"/>
              <a:buChar char="ü"/>
              <a:defRPr/>
            </a:pPr>
            <a:r>
              <a:rPr kumimoji="0" lang="zh-CN" altLang="en-US" sz="24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用有改进特性的材料取代现有材料</a:t>
            </a:r>
            <a:r>
              <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a:t>
            </a:r>
            <a:r>
              <a:rPr kumimoji="0" lang="zh-CN" altLang="en-US" sz="2400" b="0" i="0" u="none" strike="noStrike" kern="1200" cap="none" spc="0" normalizeH="0" baseline="0" noProof="1">
                <a:ln>
                  <a:noFill/>
                </a:ln>
                <a:solidFill>
                  <a:schemeClr val="tx2"/>
                </a:solidFill>
                <a:effectLst/>
                <a:uLnTx/>
                <a:uFillTx/>
                <a:latin typeface="黑体" panose="02010609060101010101" pitchFamily="49" charset="-122"/>
                <a:ea typeface="黑体" panose="02010609060101010101" pitchFamily="49" charset="-122"/>
                <a:cs typeface="+mn-cs"/>
              </a:rPr>
              <a:t>服装使用透气纺织面料、轻巧而坚固的复合材料、环保塑料等</a:t>
            </a:r>
            <a:endParaRPr kumimoji="0" lang="zh-CN" altLang="en-US" sz="2400" b="0" i="0" u="none" strike="noStrike" kern="1200" cap="none" spc="0" normalizeH="0" baseline="0" noProof="1">
              <a:ln>
                <a:noFill/>
              </a:ln>
              <a:solidFill>
                <a:schemeClr val="tx2"/>
              </a:solidFill>
              <a:effectLst/>
              <a:uLnTx/>
              <a:uFillTx/>
              <a:latin typeface="黑体" panose="02010609060101010101" pitchFamily="49" charset="-122"/>
              <a:ea typeface="黑体" panose="02010609060101010101" pitchFamily="49" charset="-122"/>
              <a:cs typeface="+mn-cs"/>
            </a:endParaRPr>
          </a:p>
          <a:p>
            <a:pPr marL="171450" marR="0" lvl="0" indent="-171450" algn="l" defTabSz="914400" rtl="0" eaLnBrk="1" fontAlgn="base" latinLnBrk="0" hangingPunct="1">
              <a:lnSpc>
                <a:spcPct val="110000"/>
              </a:lnSpc>
              <a:spcBef>
                <a:spcPct val="0"/>
              </a:spcBef>
              <a:spcAft>
                <a:spcPct val="0"/>
              </a:spcAft>
              <a:buClr>
                <a:srgbClr val="FF0000"/>
              </a:buClr>
              <a:buSzTx/>
              <a:buFont typeface="Wingdings" panose="05000000000000000000" pitchFamily="2" charset="2"/>
              <a:buChar char="ü"/>
              <a:defRPr/>
            </a:pPr>
            <a:endParaRPr kumimoji="0" lang="zh-CN" altLang="en-US" sz="900" b="1" i="0" u="none" strike="noStrike" kern="1200" cap="none" spc="0" normalizeH="0" baseline="0" noProof="1">
              <a:ln>
                <a:noFill/>
              </a:ln>
              <a:solidFill>
                <a:schemeClr val="bg2"/>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1" fontAlgn="base" latinLnBrk="0" hangingPunct="1">
              <a:lnSpc>
                <a:spcPct val="110000"/>
              </a:lnSpc>
              <a:spcBef>
                <a:spcPct val="0"/>
              </a:spcBef>
              <a:spcAft>
                <a:spcPct val="0"/>
              </a:spcAft>
              <a:buClr>
                <a:srgbClr val="FF0000"/>
              </a:buClr>
              <a:buSzTx/>
              <a:buFont typeface="Wingdings" panose="05000000000000000000" pitchFamily="2" charset="2"/>
              <a:buChar char="ü"/>
              <a:defRPr/>
            </a:pPr>
            <a:r>
              <a:rPr kumimoji="0" lang="zh-CN" altLang="en-US" sz="24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在产品中加入新的或有改进的组件：</a:t>
            </a:r>
            <a:r>
              <a:rPr kumimoji="0" lang="zh-CN" altLang="en-US" sz="2400" b="0" i="0" u="none" strike="noStrike" kern="1200" cap="none" spc="0" normalizeH="0" baseline="0" noProof="1">
                <a:ln>
                  <a:noFill/>
                </a:ln>
                <a:solidFill>
                  <a:schemeClr val="tx2"/>
                </a:solidFill>
                <a:effectLst/>
                <a:uLnTx/>
                <a:uFillTx/>
                <a:latin typeface="黑体" panose="02010609060101010101" pitchFamily="49" charset="-122"/>
                <a:ea typeface="黑体" panose="02010609060101010101" pitchFamily="49" charset="-122"/>
                <a:cs typeface="+mn-cs"/>
              </a:rPr>
              <a:t>在手机上加装多镜头、指纹识别功能等</a:t>
            </a:r>
            <a:endParaRPr kumimoji="0" lang="zh-CN" altLang="en-US" sz="2400" b="0" i="0" u="none" strike="noStrike" kern="1200" cap="none" spc="0" normalizeH="0" baseline="0" noProof="1">
              <a:ln>
                <a:noFill/>
              </a:ln>
              <a:solidFill>
                <a:schemeClr val="tx2"/>
              </a:solidFill>
              <a:effectLst/>
              <a:uLnTx/>
              <a:uFillTx/>
              <a:latin typeface="黑体" panose="02010609060101010101" pitchFamily="49" charset="-122"/>
              <a:ea typeface="黑体" panose="02010609060101010101" pitchFamily="49" charset="-122"/>
              <a:cs typeface="+mn-cs"/>
            </a:endParaRPr>
          </a:p>
          <a:p>
            <a:pPr marL="171450" marR="0" lvl="0" indent="-171450" algn="l" defTabSz="914400" rtl="0" eaLnBrk="1" fontAlgn="base" latinLnBrk="0" hangingPunct="1">
              <a:lnSpc>
                <a:spcPct val="110000"/>
              </a:lnSpc>
              <a:spcBef>
                <a:spcPct val="0"/>
              </a:spcBef>
              <a:spcAft>
                <a:spcPct val="0"/>
              </a:spcAft>
              <a:buClr>
                <a:srgbClr val="FF0000"/>
              </a:buClr>
              <a:buSzTx/>
              <a:buFont typeface="Wingdings" panose="05000000000000000000" pitchFamily="2" charset="2"/>
              <a:buChar char="ü"/>
              <a:defRPr/>
            </a:pPr>
            <a:endParaRPr kumimoji="0" lang="zh-CN" altLang="en-US" sz="900" b="1" i="0" u="none" strike="noStrike" kern="1200" cap="none" spc="0" normalizeH="0" baseline="0" noProof="1">
              <a:ln>
                <a:noFill/>
              </a:ln>
              <a:solidFill>
                <a:schemeClr val="bg2"/>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1" fontAlgn="base" latinLnBrk="0" hangingPunct="1">
              <a:lnSpc>
                <a:spcPct val="110000"/>
              </a:lnSpc>
              <a:spcBef>
                <a:spcPct val="0"/>
              </a:spcBef>
              <a:spcAft>
                <a:spcPct val="0"/>
              </a:spcAft>
              <a:buClr>
                <a:srgbClr val="FF0000"/>
              </a:buClr>
              <a:buSzTx/>
              <a:buFont typeface="Wingdings" panose="05000000000000000000" pitchFamily="2" charset="2"/>
              <a:buChar char="ü"/>
              <a:defRPr/>
            </a:pPr>
            <a:r>
              <a:rPr kumimoji="0" lang="zh-CN" altLang="en-US" sz="24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在设备上结合软件控制提高其使用的友好性和便捷性：</a:t>
            </a:r>
            <a:r>
              <a:rPr kumimoji="0" lang="zh-CN" altLang="en-US" sz="2400" b="0" i="0" u="none" strike="noStrike" kern="1200" cap="none" spc="0" normalizeH="0" baseline="0" noProof="1">
                <a:ln>
                  <a:noFill/>
                </a:ln>
                <a:solidFill>
                  <a:schemeClr val="tx2"/>
                </a:solidFill>
                <a:effectLst/>
                <a:uLnTx/>
                <a:uFillTx/>
                <a:latin typeface="黑体" panose="02010609060101010101" pitchFamily="49" charset="-122"/>
                <a:ea typeface="黑体" panose="02010609060101010101" pitchFamily="49" charset="-122"/>
                <a:cs typeface="+mn-cs"/>
              </a:rPr>
              <a:t>车内加装无人驾驶相关智能软件等</a:t>
            </a:r>
            <a:endParaRPr kumimoji="0" lang="en-US" altLang="zh-CN" sz="2400" b="0" i="0" u="none" strike="noStrike" kern="1200" cap="none" spc="0" normalizeH="0" baseline="0" noProof="1">
              <a:ln>
                <a:noFill/>
              </a:ln>
              <a:solidFill>
                <a:schemeClr val="tx2"/>
              </a:solidFill>
              <a:effectLst/>
              <a:uLnTx/>
              <a:uFillTx/>
              <a:latin typeface="黑体" panose="02010609060101010101" pitchFamily="49" charset="-122"/>
              <a:ea typeface="黑体" panose="02010609060101010101" pitchFamily="49" charset="-122"/>
              <a:cs typeface="+mn-cs"/>
            </a:endParaRPr>
          </a:p>
          <a:p>
            <a:pPr marL="171450" marR="0" lvl="0" indent="-171450" algn="l" defTabSz="914400" rtl="0" eaLnBrk="1" fontAlgn="base" latinLnBrk="0" hangingPunct="1">
              <a:lnSpc>
                <a:spcPct val="110000"/>
              </a:lnSpc>
              <a:spcBef>
                <a:spcPct val="0"/>
              </a:spcBef>
              <a:spcAft>
                <a:spcPct val="0"/>
              </a:spcAft>
              <a:buClr>
                <a:srgbClr val="FF0000"/>
              </a:buClr>
              <a:buSzTx/>
              <a:buFont typeface="Wingdings" panose="05000000000000000000" pitchFamily="2" charset="2"/>
              <a:buChar char="ü"/>
              <a:defRPr/>
            </a:pPr>
            <a:endParaRPr kumimoji="0" lang="en-US" altLang="zh-CN" sz="1000" b="1" i="0" u="none" strike="noStrike" kern="1200" cap="none" spc="0" normalizeH="0" baseline="0" noProof="1">
              <a:ln>
                <a:noFill/>
              </a:ln>
              <a:solidFill>
                <a:schemeClr val="bg2"/>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1" fontAlgn="base" latinLnBrk="0" hangingPunct="1">
              <a:lnSpc>
                <a:spcPct val="110000"/>
              </a:lnSpc>
              <a:spcBef>
                <a:spcPct val="0"/>
              </a:spcBef>
              <a:spcAft>
                <a:spcPct val="0"/>
              </a:spcAft>
              <a:buClr>
                <a:srgbClr val="FF0000"/>
              </a:buClr>
              <a:buSzTx/>
              <a:buFont typeface="Wingdings" panose="05000000000000000000" pitchFamily="2" charset="2"/>
              <a:buChar char="ü"/>
              <a:defRPr/>
            </a:pPr>
            <a:r>
              <a:rPr kumimoji="0" lang="zh-CN" altLang="en-US" sz="24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为产品增加新功能：</a:t>
            </a:r>
            <a:r>
              <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可以通过</a:t>
            </a:r>
            <a:r>
              <a:rPr kumimoji="0" lang="en-US" altLang="zh-CN"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UBS</a:t>
            </a:r>
            <a:r>
              <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端口充电的自行车灯、垃圾箱装满时会有信号提示、可以折叠以方便存储的产品等</a:t>
            </a:r>
            <a:endPar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10000"/>
              </a:lnSpc>
              <a:spcBef>
                <a:spcPct val="0"/>
              </a:spcBef>
              <a:spcAft>
                <a:spcPct val="0"/>
              </a:spcAft>
              <a:buClrTx/>
              <a:buSzTx/>
              <a:buFont typeface="Wingdings" panose="05000000000000000000" pitchFamily="2" charset="2"/>
              <a:buChar char="l"/>
              <a:defRPr/>
            </a:pPr>
            <a:endParaRPr kumimoji="0" lang="zh-CN" altLang="en-US" sz="2400" b="1" i="0" u="none" strike="noStrike" kern="1200" cap="none" spc="0" normalizeH="0" baseline="0" noProof="1">
              <a:ln>
                <a:noFill/>
              </a:ln>
              <a:solidFill>
                <a:schemeClr val="bg2"/>
              </a:solidFill>
              <a:effectLst/>
              <a:uLnTx/>
              <a:uFillTx/>
              <a:latin typeface="黑体" panose="02010609060101010101" pitchFamily="49" charset="-122"/>
              <a:ea typeface="黑体" panose="02010609060101010101" pitchFamily="49" charset="-122"/>
              <a:cs typeface="+mn-cs"/>
            </a:endParaRPr>
          </a:p>
        </p:txBody>
      </p:sp>
      <p:sp>
        <p:nvSpPr>
          <p:cNvPr id="4" name="任意多边形 2"/>
          <p:cNvSpPr/>
          <p:nvPr/>
        </p:nvSpPr>
        <p:spPr>
          <a:xfrm>
            <a:off x="2505075" y="561975"/>
            <a:ext cx="2214563" cy="744538"/>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93181" tIns="19108" rIns="93181" bIns="19108" spcCol="991" anchor="ctr"/>
          <a:lstStyle/>
          <a:p>
            <a:pPr marL="0" marR="0" lvl="0" indent="0" algn="ctr" defTabSz="58928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例子</a:t>
            </a:r>
            <a:endPar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1"/>
          <p:cNvSpPr/>
          <p:nvPr/>
        </p:nvSpPr>
        <p:spPr>
          <a:xfrm>
            <a:off x="1703388" y="901700"/>
            <a:ext cx="9137650" cy="4870450"/>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ln>
            <a:solidFill>
              <a:schemeClr val="accent2"/>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17279" tIns="276179" rIns="217279" bIns="94305" spcCol="99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400" b="1" i="0" u="none" strike="noStrike" kern="1200" cap="none" spc="0" normalizeH="0" baseline="0" noProof="1">
              <a:ln>
                <a:noFill/>
              </a:ln>
              <a:solidFill>
                <a:schemeClr val="bg2"/>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en-US" altLang="zh-CN" sz="2400" b="1" i="0" u="none" strike="noStrike" kern="1200" cap="none" spc="0" normalizeH="0" baseline="0" noProof="1">
              <a:ln>
                <a:noFill/>
              </a:ln>
              <a:solidFill>
                <a:schemeClr val="accent6">
                  <a:lumMod val="7500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Char char="l"/>
              <a:defRPr/>
            </a:pPr>
            <a:r>
              <a:rPr kumimoji="0" lang="zh-CN" altLang="en-US" sz="2400" b="1" i="0" u="none" strike="noStrike" kern="1200" cap="none" spc="0" normalizeH="0" baseline="0" noProof="1">
                <a:ln>
                  <a:noFill/>
                </a:ln>
                <a:solidFill>
                  <a:schemeClr val="accent6">
                    <a:lumMod val="75000"/>
                  </a:schemeClr>
                </a:solidFill>
                <a:effectLst/>
                <a:uLnTx/>
                <a:uFillTx/>
                <a:latin typeface="黑体" panose="02010609060101010101" pitchFamily="49" charset="-122"/>
                <a:ea typeface="黑体" panose="02010609060101010101" pitchFamily="49" charset="-122"/>
                <a:cs typeface="+mn-cs"/>
              </a:rPr>
              <a:t>制衣制鞋业的产品有季节性变化，并伴随外观上的改变</a:t>
            </a:r>
            <a:endParaRPr kumimoji="0" lang="zh-CN" altLang="en-US" sz="2400" b="1" i="0" u="none" strike="noStrike" kern="1200" cap="none" spc="0" normalizeH="0" baseline="0" noProof="1">
              <a:ln>
                <a:noFill/>
              </a:ln>
              <a:solidFill>
                <a:schemeClr val="accent6">
                  <a:lumMod val="7500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Char char="l"/>
              <a:defRPr/>
            </a:pPr>
            <a:r>
              <a:rPr kumimoji="0" lang="zh-CN" altLang="en-US" sz="2400" b="1" i="0" u="none" strike="noStrike" kern="1200" cap="none" spc="0" normalizeH="0" baseline="0" noProof="1">
                <a:ln>
                  <a:noFill/>
                </a:ln>
                <a:solidFill>
                  <a:schemeClr val="accent6">
                    <a:lumMod val="75000"/>
                  </a:schemeClr>
                </a:solidFill>
                <a:effectLst/>
                <a:uLnTx/>
                <a:uFillTx/>
                <a:latin typeface="黑体" panose="02010609060101010101" pitchFamily="49" charset="-122"/>
                <a:ea typeface="黑体" panose="02010609060101010101" pitchFamily="49" charset="-122"/>
                <a:cs typeface="+mn-cs"/>
              </a:rPr>
              <a:t>汽车制造业中汽车生产仅车身颜色发生变化</a:t>
            </a:r>
            <a:endParaRPr kumimoji="0" lang="zh-CN" altLang="en-US" sz="2400" b="1" i="0" u="none" strike="noStrike" kern="1200" cap="none" spc="0" normalizeH="0" baseline="0" noProof="1">
              <a:ln>
                <a:noFill/>
              </a:ln>
              <a:solidFill>
                <a:schemeClr val="accent6">
                  <a:lumMod val="7500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10000"/>
              </a:lnSpc>
              <a:spcBef>
                <a:spcPct val="0"/>
              </a:spcBef>
              <a:spcAft>
                <a:spcPct val="0"/>
              </a:spcAft>
              <a:buClrTx/>
              <a:buSzTx/>
              <a:buFont typeface="Wingdings" panose="05000000000000000000" pitchFamily="2" charset="2"/>
              <a:buChar char="l"/>
              <a:defRPr/>
            </a:pPr>
            <a:endParaRPr kumimoji="0" lang="zh-CN" altLang="en-US" sz="2400" b="1" i="0" u="none" strike="noStrike" kern="1200" cap="none" spc="0" normalizeH="0" baseline="0" noProof="1">
              <a:ln>
                <a:noFill/>
              </a:ln>
              <a:solidFill>
                <a:schemeClr val="bg2"/>
              </a:solidFill>
              <a:effectLst/>
              <a:uLnTx/>
              <a:uFillTx/>
              <a:latin typeface="黑体" panose="02010609060101010101" pitchFamily="49" charset="-122"/>
              <a:ea typeface="黑体" panose="02010609060101010101" pitchFamily="49" charset="-122"/>
              <a:cs typeface="+mn-cs"/>
            </a:endParaRPr>
          </a:p>
        </p:txBody>
      </p:sp>
      <p:sp>
        <p:nvSpPr>
          <p:cNvPr id="6" name="任意多边形 2"/>
          <p:cNvSpPr/>
          <p:nvPr/>
        </p:nvSpPr>
        <p:spPr>
          <a:xfrm>
            <a:off x="2505075" y="561975"/>
            <a:ext cx="2214563" cy="744538"/>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93181" tIns="19108" rIns="93181" bIns="19108" spcCol="991" anchor="ctr"/>
          <a:lstStyle/>
          <a:p>
            <a:pPr marL="0" marR="0" lvl="0" indent="0" algn="ctr" defTabSz="58928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例子</a:t>
            </a:r>
            <a:endPar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4" name="Rectangle 5"/>
          <p:cNvSpPr/>
          <p:nvPr/>
        </p:nvSpPr>
        <p:spPr>
          <a:xfrm>
            <a:off x="3716338" y="3746500"/>
            <a:ext cx="5716587" cy="1200150"/>
          </a:xfrm>
          <a:prstGeom prst="rect">
            <a:avLst/>
          </a:prstGeom>
          <a:noFill/>
          <a:ln w="9525">
            <a:noFill/>
          </a:ln>
        </p:spPr>
        <p:txBody>
          <a:bodyPr anchor="t" anchorCtr="0">
            <a:spAutoFit/>
          </a:bodyPr>
          <a:p>
            <a:r>
              <a:rPr lang="en-US" altLang="zh-CN" sz="7200" b="1" dirty="0">
                <a:solidFill>
                  <a:srgbClr val="FF0000"/>
                </a:solidFill>
                <a:latin typeface="Arial" panose="020B0604020202020204" pitchFamily="34" charset="0"/>
                <a:ea typeface="华文中宋" panose="02010600040101010101" pitchFamily="2" charset="-122"/>
              </a:rPr>
              <a:t>×</a:t>
            </a:r>
            <a:r>
              <a:rPr lang="zh-CN" altLang="en-US" sz="7200" b="1" dirty="0">
                <a:solidFill>
                  <a:srgbClr val="FF0000"/>
                </a:solidFill>
                <a:latin typeface="黑体" panose="02010609060101010101" pitchFamily="49" charset="-122"/>
                <a:ea typeface="黑体" panose="02010609060101010101" pitchFamily="49" charset="-122"/>
              </a:rPr>
              <a:t>非产品创新</a:t>
            </a:r>
            <a:endParaRPr lang="zh-CN" altLang="en-US" sz="7200" b="1" dirty="0">
              <a:solidFill>
                <a:srgbClr val="FF0000"/>
              </a:solidFill>
              <a:latin typeface="黑体" panose="02010609060101010101" pitchFamily="49" charset="-122"/>
              <a:ea typeface="黑体" panose="02010609060101010101" pitchFamily="49" charset="-122"/>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624"/>
          <p:cNvPicPr>
            <a:picLocks noChangeAspect="1"/>
          </p:cNvPicPr>
          <p:nvPr/>
        </p:nvPicPr>
        <p:blipFill>
          <a:blip r:embed="rId1"/>
          <a:stretch>
            <a:fillRect/>
          </a:stretch>
        </p:blipFill>
        <p:spPr>
          <a:xfrm>
            <a:off x="5315585" y="3333115"/>
            <a:ext cx="6528435" cy="3016250"/>
          </a:xfrm>
          <a:prstGeom prst="rect">
            <a:avLst/>
          </a:prstGeom>
          <a:noFill/>
          <a:ln w="9525">
            <a:noFill/>
          </a:ln>
        </p:spPr>
      </p:pic>
      <p:pic>
        <p:nvPicPr>
          <p:cNvPr id="79873" name="图片 6"/>
          <p:cNvPicPr>
            <a:picLocks noChangeAspect="1"/>
          </p:cNvPicPr>
          <p:nvPr/>
        </p:nvPicPr>
        <p:blipFill>
          <a:blip r:embed="rId2"/>
          <a:stretch>
            <a:fillRect/>
          </a:stretch>
        </p:blipFill>
        <p:spPr>
          <a:xfrm>
            <a:off x="1492250" y="57150"/>
            <a:ext cx="10223500" cy="2592388"/>
          </a:xfrm>
          <a:prstGeom prst="rect">
            <a:avLst/>
          </a:prstGeom>
          <a:noFill/>
          <a:ln w="9525">
            <a:noFill/>
          </a:ln>
        </p:spPr>
      </p:pic>
      <p:sp>
        <p:nvSpPr>
          <p:cNvPr id="79875" name="AutoShape 13"/>
          <p:cNvSpPr/>
          <p:nvPr/>
        </p:nvSpPr>
        <p:spPr>
          <a:xfrm>
            <a:off x="8591550" y="901700"/>
            <a:ext cx="3249613" cy="901700"/>
          </a:xfrm>
          <a:prstGeom prst="borderCallout2">
            <a:avLst>
              <a:gd name="adj1" fmla="val 11319"/>
              <a:gd name="adj2" fmla="val -2227"/>
              <a:gd name="adj3" fmla="val 11319"/>
              <a:gd name="adj4" fmla="val -11995"/>
              <a:gd name="adj5" fmla="val -10218"/>
              <a:gd name="adj6" fmla="val -17528"/>
            </a:avLst>
          </a:pr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eaLnBrk="0" hangingPunct="0"/>
            <a:r>
              <a:rPr lang="zh-CN" altLang="en-US" sz="3200" b="1" dirty="0">
                <a:latin typeface="华文中宋" panose="02010600040101010101" pitchFamily="2" charset="-122"/>
                <a:ea typeface="宋体" panose="02010600030101010101" pitchFamily="2" charset="-122"/>
              </a:rPr>
              <a:t>有多个产品创新时，</a:t>
            </a:r>
            <a:r>
              <a:rPr lang="zh-CN" altLang="en-US" sz="3200" b="1" dirty="0">
                <a:solidFill>
                  <a:srgbClr val="FF0000"/>
                </a:solidFill>
                <a:latin typeface="华文中宋" panose="02010600040101010101" pitchFamily="2" charset="-122"/>
                <a:ea typeface="宋体" panose="02010600030101010101" pitchFamily="2" charset="-122"/>
              </a:rPr>
              <a:t>可多选</a:t>
            </a:r>
            <a:endParaRPr lang="zh-CN" altLang="en-US" sz="3200" b="1" dirty="0">
              <a:solidFill>
                <a:srgbClr val="FF0000"/>
              </a:solidFill>
              <a:latin typeface="华文中宋" panose="02010600040101010101" pitchFamily="2" charset="-122"/>
              <a:ea typeface="宋体" panose="02010600030101010101" pitchFamily="2" charset="-122"/>
            </a:endParaRPr>
          </a:p>
        </p:txBody>
      </p:sp>
      <p:sp>
        <p:nvSpPr>
          <p:cNvPr id="3" name="AutoShape 9"/>
          <p:cNvSpPr/>
          <p:nvPr/>
        </p:nvSpPr>
        <p:spPr>
          <a:xfrm>
            <a:off x="242888" y="2924175"/>
            <a:ext cx="4979988" cy="3651250"/>
          </a:xfrm>
          <a:prstGeom prst="flowChartAlternateProcess">
            <a:avLst/>
          </a:prstGeom>
          <a:solidFill>
            <a:srgbClr val="D2E7F3">
              <a:alpha val="92940"/>
            </a:srgbClr>
          </a:solidFill>
          <a:ln w="25400" cap="flat" cmpd="sng">
            <a:solidFill>
              <a:srgbClr val="589CCE"/>
            </a:solidFill>
            <a:prstDash val="solid"/>
            <a:miter/>
            <a:headEnd type="none" w="med" len="med"/>
            <a:tailEnd type="none" w="med" len="med"/>
          </a:ln>
        </p:spPr>
        <p:txBody>
          <a:bodyPr wrap="none" lIns="117226" tIns="58613" rIns="117226" bIns="58613" anchor="ctr"/>
          <a:lstStyle/>
          <a:p>
            <a:pPr marL="0" marR="0" lvl="1" indent="457200" algn="l" defTabSz="914400" rtl="0" eaLnBrk="0" fontAlgn="base" latinLnBrk="0" hangingPunct="0">
              <a:lnSpc>
                <a:spcPct val="100000"/>
              </a:lnSpc>
              <a:spcBef>
                <a:spcPct val="0"/>
              </a:spcBef>
              <a:spcAft>
                <a:spcPct val="0"/>
              </a:spcAft>
              <a:buClr>
                <a:srgbClr val="FF0000"/>
              </a:buClr>
              <a:buSzTx/>
              <a:buFont typeface="Wingdings" panose="05000000000000000000" pitchFamily="2" charset="2"/>
              <a:buChar char="ü"/>
              <a:defRPr/>
            </a:pPr>
            <a:r>
              <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若选择了由本企业与境内政府</a:t>
            </a:r>
            <a:endPar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1" indent="0" algn="l" defTabSz="914400" rtl="0" eaLnBrk="0" fontAlgn="base" latinLnBrk="0" hangingPunct="0">
              <a:lnSpc>
                <a:spcPct val="100000"/>
              </a:lnSpc>
              <a:spcBef>
                <a:spcPct val="0"/>
              </a:spcBef>
              <a:spcAft>
                <a:spcPct val="0"/>
              </a:spcAft>
              <a:buClr>
                <a:srgbClr val="FF0000"/>
              </a:buClr>
              <a:buSzTx/>
              <a:buFont typeface="Wingdings" panose="05000000000000000000" pitchFamily="2" charset="2"/>
              <a:buNone/>
              <a:defRPr/>
            </a:pPr>
            <a:r>
              <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   属研究机构或高等学校合作开</a:t>
            </a:r>
            <a:endPar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1" indent="0" algn="l" defTabSz="914400" rtl="0" eaLnBrk="0" fontAlgn="base" latinLnBrk="0" hangingPunct="0">
              <a:lnSpc>
                <a:spcPct val="100000"/>
              </a:lnSpc>
              <a:spcBef>
                <a:spcPct val="0"/>
              </a:spcBef>
              <a:spcAft>
                <a:spcPct val="0"/>
              </a:spcAft>
              <a:buClr>
                <a:srgbClr val="FF0000"/>
              </a:buClr>
              <a:buSzTx/>
              <a:buFont typeface="Wingdings" panose="05000000000000000000" pitchFamily="2" charset="2"/>
              <a:buNone/>
              <a:defRPr/>
            </a:pPr>
            <a:r>
              <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   发，则第</a:t>
            </a:r>
            <a:r>
              <a:rPr kumimoji="0" lang="en-US" altLang="zh-CN"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20</a:t>
            </a:r>
            <a:r>
              <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题要选研究机构或</a:t>
            </a:r>
            <a:endPar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1" indent="0" algn="l" defTabSz="914400" rtl="0" eaLnBrk="0" fontAlgn="base" latinLnBrk="0" hangingPunct="0">
              <a:lnSpc>
                <a:spcPct val="100000"/>
              </a:lnSpc>
              <a:spcBef>
                <a:spcPct val="0"/>
              </a:spcBef>
              <a:spcAft>
                <a:spcPct val="0"/>
              </a:spcAft>
              <a:buClr>
                <a:srgbClr val="FF0000"/>
              </a:buClr>
              <a:buSzTx/>
              <a:buFont typeface="Wingdings" panose="05000000000000000000" pitchFamily="2" charset="2"/>
              <a:buNone/>
              <a:defRPr/>
            </a:pPr>
            <a:r>
              <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   高等学校（C类核实）</a:t>
            </a:r>
            <a:endParaRPr kumimoji="0" lang="zh-CN" altLang="en-US" sz="24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1" indent="457200" algn="l" defTabSz="914400" rtl="0" eaLnBrk="0" fontAlgn="base" latinLnBrk="0" hangingPunct="0">
              <a:lnSpc>
                <a:spcPct val="100000"/>
              </a:lnSpc>
              <a:spcBef>
                <a:spcPct val="0"/>
              </a:spcBef>
              <a:spcAft>
                <a:spcPct val="0"/>
              </a:spcAft>
              <a:buClr>
                <a:srgbClr val="FF0000"/>
              </a:buClr>
              <a:buSzTx/>
              <a:buFont typeface="Wingdings" panose="05000000000000000000" pitchFamily="2" charset="2"/>
              <a:buChar char="ü"/>
              <a:defRPr/>
            </a:pPr>
            <a:endParaRPr kumimoji="0" lang="zh-CN" altLang="en-US" sz="24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1" indent="457200" algn="l" defTabSz="914400" rtl="0" eaLnBrk="0" fontAlgn="base" latinLnBrk="0" hangingPunct="0">
              <a:lnSpc>
                <a:spcPct val="100000"/>
              </a:lnSpc>
              <a:spcBef>
                <a:spcPct val="0"/>
              </a:spcBef>
              <a:spcAft>
                <a:spcPct val="0"/>
              </a:spcAft>
              <a:buClr>
                <a:srgbClr val="FF0000"/>
              </a:buClr>
              <a:buSzTx/>
              <a:buFont typeface="Wingdings" panose="05000000000000000000" pitchFamily="2" charset="2"/>
              <a:buChar char="ü"/>
              <a:defRPr/>
            </a:pPr>
            <a:r>
              <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若选择了由本企业与其他境内</a:t>
            </a:r>
            <a:endPar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1" indent="0" algn="l" defTabSz="914400" rtl="0" eaLnBrk="0" fontAlgn="base" latinLnBrk="0" hangingPunct="0">
              <a:lnSpc>
                <a:spcPct val="100000"/>
              </a:lnSpc>
              <a:spcBef>
                <a:spcPct val="0"/>
              </a:spcBef>
              <a:spcAft>
                <a:spcPct val="0"/>
              </a:spcAft>
              <a:buClr>
                <a:srgbClr val="FF0000"/>
              </a:buClr>
              <a:buSzTx/>
              <a:buFont typeface="Wingdings" panose="05000000000000000000" pitchFamily="2" charset="2"/>
              <a:buNone/>
              <a:defRPr/>
            </a:pPr>
            <a:r>
              <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   企业合作开发或由本企业与境</a:t>
            </a:r>
            <a:endPar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1" indent="0" algn="l" defTabSz="914400" rtl="0" eaLnBrk="0" fontAlgn="base" latinLnBrk="0" hangingPunct="0">
              <a:lnSpc>
                <a:spcPct val="100000"/>
              </a:lnSpc>
              <a:spcBef>
                <a:spcPct val="0"/>
              </a:spcBef>
              <a:spcAft>
                <a:spcPct val="0"/>
              </a:spcAft>
              <a:buClr>
                <a:srgbClr val="FF0000"/>
              </a:buClr>
              <a:buSzTx/>
              <a:buFont typeface="Wingdings" panose="05000000000000000000" pitchFamily="2" charset="2"/>
              <a:buNone/>
              <a:defRPr/>
            </a:pPr>
            <a:r>
              <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   外企业或机构合作开发，则第</a:t>
            </a:r>
            <a:endPar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1" indent="0" algn="l" defTabSz="914400" rtl="0" eaLnBrk="0" fontAlgn="base" latinLnBrk="0" hangingPunct="0">
              <a:lnSpc>
                <a:spcPct val="100000"/>
              </a:lnSpc>
              <a:spcBef>
                <a:spcPct val="0"/>
              </a:spcBef>
              <a:spcAft>
                <a:spcPct val="0"/>
              </a:spcAft>
              <a:buClr>
                <a:srgbClr val="FF0000"/>
              </a:buClr>
              <a:buSzTx/>
              <a:buFont typeface="Wingdings" panose="05000000000000000000" pitchFamily="2" charset="2"/>
              <a:buNone/>
              <a:defRPr/>
            </a:pPr>
            <a:r>
              <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   </a:t>
            </a:r>
            <a:r>
              <a:rPr kumimoji="0" lang="en-US" altLang="zh-CN"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20</a:t>
            </a:r>
            <a:r>
              <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题不能为空（C类核实）</a:t>
            </a:r>
            <a:endPar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p:txBody>
      </p:sp>
      <p:cxnSp>
        <p:nvCxnSpPr>
          <p:cNvPr id="4" name="直接箭头连接符 3"/>
          <p:cNvCxnSpPr/>
          <p:nvPr/>
        </p:nvCxnSpPr>
        <p:spPr>
          <a:xfrm>
            <a:off x="5315585" y="1465580"/>
            <a:ext cx="1241425" cy="2941320"/>
          </a:xfrm>
          <a:prstGeom prst="straightConnector1">
            <a:avLst/>
          </a:prstGeom>
          <a:solidFill>
            <a:schemeClr val="accent1"/>
          </a:solidFill>
          <a:ln w="28575" cap="flat" cmpd="sng" algn="ctr">
            <a:solidFill>
              <a:srgbClr val="FF0000"/>
            </a:solidFill>
            <a:prstDash val="solid"/>
            <a:round/>
            <a:headEnd type="arrow" w="med" len="med"/>
            <a:tailEnd type="arrow" w="med" len="med"/>
          </a:ln>
        </p:spPr>
      </p:cxnSp>
      <p:cxnSp>
        <p:nvCxnSpPr>
          <p:cNvPr id="5" name="直接箭头连接符 4"/>
          <p:cNvCxnSpPr/>
          <p:nvPr/>
        </p:nvCxnSpPr>
        <p:spPr>
          <a:xfrm>
            <a:off x="6207760" y="1465580"/>
            <a:ext cx="399415" cy="2553970"/>
          </a:xfrm>
          <a:prstGeom prst="straightConnector1">
            <a:avLst/>
          </a:prstGeom>
          <a:solidFill>
            <a:schemeClr val="accent1"/>
          </a:solidFill>
          <a:ln w="28575" cap="flat" cmpd="sng" algn="ctr">
            <a:solidFill>
              <a:srgbClr val="FF0000"/>
            </a:solidFill>
            <a:prstDash val="solid"/>
            <a:round/>
            <a:headEnd type="arrow" w="med" len="med"/>
            <a:tailEnd type="arrow" w="med" len="med"/>
          </a:ln>
        </p:spPr>
      </p:cxnSp>
      <p:cxnSp>
        <p:nvCxnSpPr>
          <p:cNvPr id="6" name="直接箭头连接符 5"/>
          <p:cNvCxnSpPr/>
          <p:nvPr/>
        </p:nvCxnSpPr>
        <p:spPr>
          <a:xfrm>
            <a:off x="2551430" y="1018540"/>
            <a:ext cx="2863215" cy="3745865"/>
          </a:xfrm>
          <a:prstGeom prst="straightConnector1">
            <a:avLst/>
          </a:prstGeom>
          <a:solidFill>
            <a:schemeClr val="accent1"/>
          </a:solidFill>
          <a:ln w="28575" cap="flat" cmpd="sng" algn="ctr">
            <a:solidFill>
              <a:srgbClr val="FF0000"/>
            </a:solidFill>
            <a:prstDash val="solid"/>
            <a:round/>
            <a:headEnd type="arrow" w="med" len="med"/>
            <a:tailEnd type="arrow" w="med" len="med"/>
          </a:ln>
        </p:spPr>
      </p:cxnSp>
      <p:cxnSp>
        <p:nvCxnSpPr>
          <p:cNvPr id="7" name="直接箭头连接符 6"/>
          <p:cNvCxnSpPr/>
          <p:nvPr/>
        </p:nvCxnSpPr>
        <p:spPr>
          <a:xfrm>
            <a:off x="2551430" y="1803400"/>
            <a:ext cx="2853055" cy="2941320"/>
          </a:xfrm>
          <a:prstGeom prst="straightConnector1">
            <a:avLst/>
          </a:prstGeom>
          <a:solidFill>
            <a:schemeClr val="accent1"/>
          </a:solidFill>
          <a:ln w="28575" cap="flat" cmpd="sng" algn="ctr">
            <a:solidFill>
              <a:srgbClr val="FF0000"/>
            </a:solidFill>
            <a:prstDash val="solid"/>
            <a:round/>
            <a:headEnd type="arrow" w="med" len="med"/>
            <a:tailEnd type="arrow" w="med" len="med"/>
          </a:ln>
        </p:spPr>
      </p:cxnSp>
      <p:sp>
        <p:nvSpPr>
          <p:cNvPr id="8" name="灯片编号占位符 7"/>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1042670" y="835025"/>
            <a:ext cx="10978516" cy="1844675"/>
          </a:xfrm>
          <a:prstGeom prst="rect">
            <a:avLst/>
          </a:prstGeom>
        </p:spPr>
      </p:pic>
      <p:sp>
        <p:nvSpPr>
          <p:cNvPr id="81922" name="AutoShape 9"/>
          <p:cNvSpPr/>
          <p:nvPr/>
        </p:nvSpPr>
        <p:spPr>
          <a:xfrm>
            <a:off x="1490980" y="2943860"/>
            <a:ext cx="10081896" cy="3136900"/>
          </a:xfrm>
          <a:prstGeom prst="flowChartAlternateProcess">
            <a:avLst/>
          </a:prstGeom>
          <a:solidFill>
            <a:srgbClr val="D2E7F3">
              <a:alpha val="92940"/>
            </a:srgbClr>
          </a:solidFill>
          <a:ln w="25400" cap="flat" cmpd="sng">
            <a:solidFill>
              <a:srgbClr val="589CCE"/>
            </a:solidFill>
            <a:prstDash val="solid"/>
            <a:miter/>
            <a:headEnd type="none" w="med" len="med"/>
            <a:tailEnd type="none" w="med" len="med"/>
          </a:ln>
        </p:spPr>
        <p:txBody>
          <a:bodyPr wrap="none" lIns="117226" tIns="58613" rIns="117226" bIns="58613" anchor="ctr" anchorCtr="0"/>
          <a:p>
            <a:pPr marL="342900" indent="-342900" algn="l" eaLnBrk="0" hangingPunct="0">
              <a:buClr>
                <a:srgbClr val="FF0000"/>
              </a:buClr>
              <a:buFont typeface="Wingdings" panose="05000000000000000000" charset="0"/>
              <a:buChar char="ü"/>
            </a:pPr>
            <a:r>
              <a:rPr lang="zh-CN" altLang="en-US" sz="2400" b="1" dirty="0">
                <a:latin typeface="华文中宋" panose="02010600040101010101" pitchFamily="2" charset="-122"/>
                <a:ea typeface="宋体" panose="02010600030101010101" pitchFamily="2" charset="-122"/>
              </a:rPr>
              <a:t>当企业有</a:t>
            </a:r>
            <a:r>
              <a:rPr lang="zh-CN" altLang="en-US" sz="2400" b="1" dirty="0">
                <a:solidFill>
                  <a:srgbClr val="FF0000"/>
                </a:solidFill>
                <a:latin typeface="华文中宋" panose="02010600040101010101" pitchFamily="2" charset="-122"/>
                <a:ea typeface="宋体" panose="02010600030101010101" pitchFamily="2" charset="-122"/>
              </a:rPr>
              <a:t>多项</a:t>
            </a:r>
            <a:r>
              <a:rPr lang="zh-CN" altLang="en-US" sz="2400" b="1" dirty="0">
                <a:latin typeface="华文中宋" panose="02010600040101010101" pitchFamily="2" charset="-122"/>
                <a:ea typeface="宋体" panose="02010600030101010101" pitchFamily="2" charset="-122"/>
              </a:rPr>
              <a:t>产品创新时，则</a:t>
            </a:r>
            <a:r>
              <a:rPr lang="en-US" altLang="zh-CN" sz="2400" b="1" dirty="0">
                <a:solidFill>
                  <a:srgbClr val="FF0000"/>
                </a:solidFill>
                <a:latin typeface="华文中宋" panose="02010600040101010101" pitchFamily="2" charset="-122"/>
                <a:ea typeface="宋体" panose="02010600030101010101" pitchFamily="2" charset="-122"/>
              </a:rPr>
              <a:t>03</a:t>
            </a:r>
            <a:r>
              <a:rPr lang="zh-CN" altLang="en-US" sz="2400" b="1" dirty="0">
                <a:solidFill>
                  <a:srgbClr val="FF0000"/>
                </a:solidFill>
                <a:latin typeface="华文中宋" panose="02010600040101010101" pitchFamily="2" charset="-122"/>
                <a:ea typeface="宋体" panose="02010600030101010101" pitchFamily="2" charset="-122"/>
              </a:rPr>
              <a:t>题可多选</a:t>
            </a:r>
            <a:endParaRPr lang="en-US" altLang="zh-CN" sz="2400" b="1" dirty="0">
              <a:solidFill>
                <a:srgbClr val="FF0000"/>
              </a:solidFill>
              <a:latin typeface="华文中宋" panose="02010600040101010101" pitchFamily="2" charset="-122"/>
              <a:ea typeface="宋体" panose="02010600030101010101" pitchFamily="2" charset="-122"/>
            </a:endParaRPr>
          </a:p>
          <a:p>
            <a:pPr marL="342900" indent="-342900" algn="l" eaLnBrk="0" hangingPunct="0">
              <a:buClr>
                <a:srgbClr val="FF0000"/>
              </a:buClr>
              <a:buFont typeface="Wingdings" panose="05000000000000000000" charset="0"/>
              <a:buChar char="ü"/>
            </a:pPr>
            <a:r>
              <a:rPr lang="en-US" altLang="zh-CN" sz="2400" b="1" dirty="0">
                <a:latin typeface="华文中宋" panose="02010600040101010101" pitchFamily="2" charset="-122"/>
                <a:ea typeface="宋体" panose="02010600030101010101" pitchFamily="2" charset="-122"/>
              </a:rPr>
              <a:t>03</a:t>
            </a:r>
            <a:r>
              <a:rPr lang="zh-CN" altLang="en-US" sz="2400" b="1" dirty="0">
                <a:latin typeface="华文中宋" panose="02010600040101010101" pitchFamily="2" charset="-122"/>
                <a:ea typeface="宋体" panose="02010600030101010101" pitchFamily="2" charset="-122"/>
              </a:rPr>
              <a:t>题：国际市场新，一般也是国内市场新或本企业新</a:t>
            </a:r>
            <a:r>
              <a:rPr lang="en-US" altLang="zh-CN" sz="2400" b="1" dirty="0">
                <a:latin typeface="华文中宋" panose="02010600040101010101" pitchFamily="2" charset="-122"/>
                <a:ea typeface="宋体" panose="02010600030101010101" pitchFamily="2" charset="-122"/>
              </a:rPr>
              <a:t>(</a:t>
            </a:r>
            <a:r>
              <a:rPr lang="zh-CN" altLang="en-US" sz="2400" b="1" dirty="0">
                <a:latin typeface="华文中宋" panose="02010600040101010101" pitchFamily="2" charset="-122"/>
                <a:ea typeface="宋体" panose="02010600030101010101" pitchFamily="2" charset="-122"/>
              </a:rPr>
              <a:t>可重复</a:t>
            </a:r>
            <a:r>
              <a:rPr lang="en-US" altLang="zh-CN" sz="2400" b="1" dirty="0">
                <a:latin typeface="华文中宋" panose="02010600040101010101" pitchFamily="2" charset="-122"/>
                <a:ea typeface="宋体" panose="02010600030101010101" pitchFamily="2" charset="-122"/>
              </a:rPr>
              <a:t>)</a:t>
            </a:r>
            <a:endParaRPr lang="zh-CN" altLang="en-US" sz="2400" b="1" dirty="0">
              <a:latin typeface="华文中宋" panose="02010600040101010101" pitchFamily="2" charset="-122"/>
              <a:ea typeface="宋体" panose="02010600030101010101" pitchFamily="2" charset="-122"/>
            </a:endParaRPr>
          </a:p>
          <a:p>
            <a:pPr marL="342900" indent="-342900" algn="l" eaLnBrk="0" hangingPunct="0">
              <a:buClr>
                <a:srgbClr val="FF0000"/>
              </a:buClr>
              <a:buFont typeface="Wingdings" panose="05000000000000000000" charset="0"/>
              <a:buChar char="ü"/>
            </a:pPr>
            <a:r>
              <a:rPr lang="en-US" altLang="zh-CN" sz="2400" b="1" dirty="0">
                <a:latin typeface="华文中宋" panose="02010600040101010101" pitchFamily="2" charset="-122"/>
                <a:ea typeface="宋体" panose="02010600030101010101" pitchFamily="2" charset="-122"/>
              </a:rPr>
              <a:t>04</a:t>
            </a:r>
            <a:r>
              <a:rPr lang="zh-CN" altLang="en-US" sz="2400" b="1" dirty="0">
                <a:latin typeface="华文中宋" panose="02010600040101010101" pitchFamily="2" charset="-122"/>
                <a:ea typeface="宋体" panose="02010600030101010101" pitchFamily="2" charset="-122"/>
              </a:rPr>
              <a:t>题：应按最高级别填报，各新颖度新产品的销售份额之和</a:t>
            </a:r>
            <a:endParaRPr lang="zh-CN" altLang="en-US" sz="2400" b="1" dirty="0">
              <a:latin typeface="华文中宋" panose="02010600040101010101" pitchFamily="2" charset="-122"/>
              <a:ea typeface="宋体" panose="02010600030101010101" pitchFamily="2" charset="-122"/>
            </a:endParaRPr>
          </a:p>
          <a:p>
            <a:pPr algn="l" eaLnBrk="0" hangingPunct="0">
              <a:buClr>
                <a:srgbClr val="FF0000"/>
              </a:buClr>
              <a:buFont typeface="Wingdings" panose="05000000000000000000" charset="0"/>
            </a:pPr>
            <a:r>
              <a:rPr lang="zh-CN" altLang="en-US" sz="2400" b="1" dirty="0">
                <a:latin typeface="华文中宋" panose="02010600040101010101" pitchFamily="2" charset="-122"/>
                <a:ea typeface="宋体" panose="02010600030101010101" pitchFamily="2" charset="-122"/>
              </a:rPr>
              <a:t>             应</a:t>
            </a:r>
            <a:r>
              <a:rPr lang="zh-CN" altLang="en-US" sz="2400" b="1" dirty="0">
                <a:solidFill>
                  <a:srgbClr val="FF0000"/>
                </a:solidFill>
                <a:latin typeface="华文中宋" panose="02010600040101010101" pitchFamily="2" charset="-122"/>
                <a:ea typeface="宋体" panose="02010600030101010101" pitchFamily="2" charset="-122"/>
              </a:rPr>
              <a:t>等于</a:t>
            </a:r>
            <a:r>
              <a:rPr lang="en-US" altLang="zh-CN" sz="2400" b="1" dirty="0">
                <a:solidFill>
                  <a:srgbClr val="FF0000"/>
                </a:solidFill>
                <a:latin typeface="华文中宋" panose="02010600040101010101" pitchFamily="2" charset="-122"/>
                <a:ea typeface="宋体" panose="02010600030101010101" pitchFamily="2" charset="-122"/>
              </a:rPr>
              <a:t>100%</a:t>
            </a:r>
            <a:r>
              <a:rPr lang="en-US" altLang="zh-CN" sz="2400" b="1" dirty="0">
                <a:latin typeface="华文中宋" panose="02010600040101010101" pitchFamily="2" charset="-122"/>
                <a:ea typeface="宋体" panose="02010600030101010101" pitchFamily="2" charset="-122"/>
              </a:rPr>
              <a:t>(</a:t>
            </a:r>
            <a:r>
              <a:rPr lang="zh-CN" altLang="en-US" sz="2400" b="1" dirty="0">
                <a:latin typeface="华文中宋" panose="02010600040101010101" pitchFamily="2" charset="-122"/>
                <a:ea typeface="宋体" panose="02010600030101010101" pitchFamily="2" charset="-122"/>
              </a:rPr>
              <a:t>不重复</a:t>
            </a:r>
            <a:r>
              <a:rPr lang="en-US" altLang="zh-CN" sz="2400" b="1" dirty="0">
                <a:latin typeface="华文中宋" panose="02010600040101010101" pitchFamily="2" charset="-122"/>
                <a:ea typeface="宋体" panose="02010600030101010101" pitchFamily="2" charset="-122"/>
              </a:rPr>
              <a:t>)</a:t>
            </a:r>
            <a:endParaRPr lang="en-US" altLang="zh-CN" sz="2400" b="1" dirty="0">
              <a:latin typeface="华文中宋" panose="02010600040101010101" pitchFamily="2" charset="-122"/>
              <a:ea typeface="宋体" panose="02010600030101010101" pitchFamily="2" charset="-122"/>
            </a:endParaRPr>
          </a:p>
          <a:p>
            <a:pPr algn="l" eaLnBrk="0" hangingPunct="0">
              <a:buClr>
                <a:srgbClr val="FF0000"/>
              </a:buClr>
              <a:buFont typeface="Wingdings" panose="05000000000000000000" pitchFamily="2" charset="2"/>
            </a:pPr>
            <a:endParaRPr lang="zh-CN" altLang="en-US" sz="2400" dirty="0">
              <a:latin typeface="黑体" panose="02010609060101010101" pitchFamily="49" charset="-122"/>
              <a:ea typeface="黑体" panose="02010609060101010101" pitchFamily="49" charset="-122"/>
              <a:sym typeface="+mn-ea"/>
            </a:endParaRPr>
          </a:p>
          <a:p>
            <a:pPr algn="l" eaLnBrk="0" hangingPunct="0">
              <a:buClr>
                <a:srgbClr val="FF0000"/>
              </a:buClr>
              <a:buFont typeface="Wingdings" panose="05000000000000000000" pitchFamily="2" charset="2"/>
            </a:pPr>
            <a:r>
              <a:rPr lang="zh-CN" altLang="en-US" sz="2400" dirty="0">
                <a:latin typeface="黑体" panose="02010609060101010101" pitchFamily="49" charset="-122"/>
                <a:ea typeface="黑体" panose="02010609060101010101" pitchFamily="49" charset="-122"/>
                <a:sym typeface="+mn-ea"/>
              </a:rPr>
              <a:t>工业企业如新产品</a:t>
            </a:r>
            <a:r>
              <a:rPr lang="zh-CN" altLang="en-US" sz="2400" dirty="0">
                <a:solidFill>
                  <a:srgbClr val="FF0000"/>
                </a:solidFill>
                <a:latin typeface="黑体" panose="02010609060101010101" pitchFamily="49" charset="-122"/>
                <a:ea typeface="黑体" panose="02010609060101010101" pitchFamily="49" charset="-122"/>
                <a:sym typeface="+mn-ea"/>
              </a:rPr>
              <a:t>未形成交易</a:t>
            </a:r>
            <a:r>
              <a:rPr lang="zh-CN" altLang="en-US" sz="2400" dirty="0">
                <a:latin typeface="黑体" panose="02010609060101010101" pitchFamily="49" charset="-122"/>
                <a:ea typeface="黑体" panose="02010609060101010101" pitchFamily="49" charset="-122"/>
                <a:sym typeface="+mn-ea"/>
              </a:rPr>
              <a:t>，</a:t>
            </a:r>
            <a:r>
              <a:rPr lang="en-US" altLang="zh-CN" sz="2400" dirty="0">
                <a:latin typeface="黑体" panose="02010609060101010101" pitchFamily="49" charset="-122"/>
                <a:ea typeface="黑体" panose="02010609060101010101" pitchFamily="49" charset="-122"/>
                <a:sym typeface="+mn-ea"/>
              </a:rPr>
              <a:t>03</a:t>
            </a:r>
            <a:r>
              <a:rPr lang="zh-CN" altLang="en-US" sz="2400" dirty="0">
                <a:latin typeface="黑体" panose="02010609060101010101" pitchFamily="49" charset="-122"/>
                <a:ea typeface="黑体" panose="02010609060101010101" pitchFamily="49" charset="-122"/>
                <a:sym typeface="+mn-ea"/>
              </a:rPr>
              <a:t>题正常勾选新产品类别，</a:t>
            </a:r>
            <a:r>
              <a:rPr lang="en-US" altLang="zh-CN" sz="2400" dirty="0">
                <a:solidFill>
                  <a:srgbClr val="FF0000"/>
                </a:solidFill>
                <a:latin typeface="黑体" panose="02010609060101010101" pitchFamily="49" charset="-122"/>
                <a:ea typeface="黑体" panose="02010609060101010101" pitchFamily="49" charset="-122"/>
                <a:sym typeface="+mn-ea"/>
              </a:rPr>
              <a:t>04</a:t>
            </a:r>
            <a:r>
              <a:rPr lang="zh-CN" altLang="en-US" sz="2400" dirty="0">
                <a:solidFill>
                  <a:srgbClr val="FF0000"/>
                </a:solidFill>
                <a:latin typeface="黑体" panose="02010609060101010101" pitchFamily="49" charset="-122"/>
                <a:ea typeface="黑体" panose="02010609060101010101" pitchFamily="49" charset="-122"/>
                <a:sym typeface="+mn-ea"/>
              </a:rPr>
              <a:t>题三处份额</a:t>
            </a:r>
            <a:endParaRPr lang="zh-CN" altLang="en-US" sz="2400" dirty="0">
              <a:solidFill>
                <a:srgbClr val="FF0000"/>
              </a:solidFill>
              <a:latin typeface="黑体" panose="02010609060101010101" pitchFamily="49" charset="-122"/>
              <a:ea typeface="黑体" panose="02010609060101010101" pitchFamily="49" charset="-122"/>
              <a:sym typeface="+mn-ea"/>
            </a:endParaRPr>
          </a:p>
          <a:p>
            <a:pPr algn="l" eaLnBrk="0" hangingPunct="0">
              <a:buClr>
                <a:srgbClr val="FF0000"/>
              </a:buClr>
              <a:buFont typeface="Wingdings" panose="05000000000000000000" pitchFamily="2" charset="2"/>
            </a:pPr>
            <a:r>
              <a:rPr lang="zh-CN" altLang="en-US" sz="2400" dirty="0">
                <a:solidFill>
                  <a:srgbClr val="FF0000"/>
                </a:solidFill>
                <a:latin typeface="黑体" panose="02010609060101010101" pitchFamily="49" charset="-122"/>
                <a:ea typeface="黑体" panose="02010609060101010101" pitchFamily="49" charset="-122"/>
                <a:sym typeface="+mn-ea"/>
              </a:rPr>
              <a:t>均为空，不需要填写</a:t>
            </a:r>
            <a:r>
              <a:rPr lang="zh-CN" altLang="en-US" sz="2400" dirty="0">
                <a:latin typeface="黑体" panose="02010609060101010101" pitchFamily="49" charset="-122"/>
                <a:ea typeface="黑体" panose="02010609060101010101" pitchFamily="49" charset="-122"/>
                <a:sym typeface="+mn-ea"/>
              </a:rPr>
              <a:t>；如果</a:t>
            </a:r>
            <a:r>
              <a:rPr lang="en-US" altLang="zh-CN" sz="2400" dirty="0">
                <a:latin typeface="黑体" panose="02010609060101010101" pitchFamily="49" charset="-122"/>
                <a:ea typeface="黑体" panose="02010609060101010101" pitchFamily="49" charset="-122"/>
                <a:sym typeface="+mn-ea"/>
              </a:rPr>
              <a:t>04</a:t>
            </a:r>
            <a:r>
              <a:rPr lang="zh-CN" altLang="en-US" sz="2400" dirty="0">
                <a:latin typeface="黑体" panose="02010609060101010101" pitchFamily="49" charset="-122"/>
                <a:ea typeface="黑体" panose="02010609060101010101" pitchFamily="49" charset="-122"/>
                <a:sym typeface="+mn-ea"/>
              </a:rPr>
              <a:t>题三处全填</a:t>
            </a:r>
            <a:r>
              <a:rPr lang="en-US" altLang="zh-CN" sz="2400" dirty="0">
                <a:latin typeface="黑体" panose="02010609060101010101" pitchFamily="49" charset="-122"/>
                <a:ea typeface="黑体" panose="02010609060101010101" pitchFamily="49" charset="-122"/>
                <a:sym typeface="+mn-ea"/>
              </a:rPr>
              <a:t>“0”</a:t>
            </a:r>
            <a:r>
              <a:rPr lang="zh-CN" altLang="en-US" sz="2400" dirty="0">
                <a:latin typeface="黑体" panose="02010609060101010101" pitchFamily="49" charset="-122"/>
                <a:ea typeface="黑体" panose="02010609060101010101" pitchFamily="49" charset="-122"/>
                <a:sym typeface="+mn-ea"/>
              </a:rPr>
              <a:t>，会报强制性错误。</a:t>
            </a:r>
            <a:endParaRPr lang="en-US" altLang="zh-CN" sz="2400" dirty="0">
              <a:latin typeface="黑体" panose="02010609060101010101" pitchFamily="49" charset="-122"/>
              <a:ea typeface="黑体" panose="02010609060101010101" pitchFamily="49" charset="-122"/>
              <a:sym typeface="+mn-ea"/>
            </a:endParaRPr>
          </a:p>
        </p:txBody>
      </p:sp>
      <p:sp>
        <p:nvSpPr>
          <p:cNvPr id="81923" name="Line 10"/>
          <p:cNvSpPr/>
          <p:nvPr/>
        </p:nvSpPr>
        <p:spPr>
          <a:xfrm>
            <a:off x="4476115" y="2257425"/>
            <a:ext cx="3077845" cy="60325"/>
          </a:xfrm>
          <a:prstGeom prst="line">
            <a:avLst/>
          </a:prstGeom>
          <a:ln w="50800" cap="flat" cmpd="sng">
            <a:solidFill>
              <a:srgbClr val="FF0000"/>
            </a:solidFill>
            <a:prstDash val="solid"/>
            <a:round/>
            <a:headEnd type="none" w="med" len="med"/>
            <a:tailEnd type="none" w="med" len="med"/>
          </a:ln>
        </p:spPr>
      </p:sp>
      <p:sp>
        <p:nvSpPr>
          <p:cNvPr id="81924" name="椭圆 7"/>
          <p:cNvSpPr/>
          <p:nvPr/>
        </p:nvSpPr>
        <p:spPr>
          <a:xfrm>
            <a:off x="6457315" y="834708"/>
            <a:ext cx="984250" cy="401637"/>
          </a:xfrm>
          <a:prstGeom prst="ellipse">
            <a:avLst/>
          </a:prstGeom>
          <a:noFill/>
          <a:ln w="38100" cap="flat" cmpd="sng">
            <a:solidFill>
              <a:srgbClr val="FF0000"/>
            </a:solidFill>
            <a:prstDash val="solid"/>
            <a:round/>
            <a:headEnd type="none" w="med" len="med"/>
            <a:tailEnd type="none" w="med" len="med"/>
          </a:ln>
        </p:spPr>
        <p:txBody>
          <a:bodyPr lIns="117226" tIns="58613" rIns="117226" bIns="58613" anchor="ctr" anchorCtr="0"/>
          <a:p>
            <a:pPr eaLnBrk="0" hangingPunct="0"/>
            <a:endParaRPr lang="zh-CN" altLang="en-US" dirty="0">
              <a:latin typeface="华文中宋" panose="02010600040101010101" pitchFamily="2" charset="-122"/>
              <a:ea typeface="宋体" panose="02010600030101010101" pitchFamily="2" charset="-122"/>
            </a:endParaRPr>
          </a:p>
        </p:txBody>
      </p:sp>
      <p:sp>
        <p:nvSpPr>
          <p:cNvPr id="3" name="椭圆 7"/>
          <p:cNvSpPr/>
          <p:nvPr/>
        </p:nvSpPr>
        <p:spPr>
          <a:xfrm>
            <a:off x="7873365" y="1602105"/>
            <a:ext cx="1567180" cy="401320"/>
          </a:xfrm>
          <a:prstGeom prst="ellipse">
            <a:avLst/>
          </a:prstGeom>
          <a:noFill/>
          <a:ln w="38100" cap="flat" cmpd="sng">
            <a:solidFill>
              <a:srgbClr val="FF0000"/>
            </a:solidFill>
            <a:prstDash val="solid"/>
            <a:round/>
            <a:headEnd type="none" w="med" len="med"/>
            <a:tailEnd type="none" w="med" len="med"/>
          </a:ln>
        </p:spPr>
        <p:txBody>
          <a:bodyPr lIns="117226" tIns="58613" rIns="117226" bIns="58613" anchor="ctr" anchorCtr="0"/>
          <a:p>
            <a:pPr eaLnBrk="0" hangingPunct="0"/>
            <a:endParaRPr lang="zh-CN" altLang="en-US" dirty="0">
              <a:latin typeface="华文中宋" panose="02010600040101010101" pitchFamily="2" charset="-122"/>
              <a:ea typeface="宋体" panose="02010600030101010101" pitchFamily="2" charset="-122"/>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a:blip r:embed="rId1"/>
          <a:stretch>
            <a:fillRect/>
          </a:stretch>
        </p:blipFill>
        <p:spPr>
          <a:xfrm>
            <a:off x="1409065" y="3006090"/>
            <a:ext cx="10074276" cy="1565910"/>
          </a:xfrm>
          <a:prstGeom prst="rect">
            <a:avLst/>
          </a:prstGeom>
        </p:spPr>
      </p:pic>
      <p:pic>
        <p:nvPicPr>
          <p:cNvPr id="4" name="图片 3"/>
          <p:cNvPicPr>
            <a:picLocks noChangeAspect="1"/>
          </p:cNvPicPr>
          <p:nvPr/>
        </p:nvPicPr>
        <p:blipFill>
          <a:blip r:embed="rId2"/>
          <a:srcRect l="1193"/>
          <a:stretch>
            <a:fillRect/>
          </a:stretch>
        </p:blipFill>
        <p:spPr>
          <a:xfrm>
            <a:off x="1409065" y="1363345"/>
            <a:ext cx="10048876" cy="1565275"/>
          </a:xfrm>
          <a:prstGeom prst="rect">
            <a:avLst/>
          </a:prstGeom>
        </p:spPr>
      </p:pic>
      <p:sp>
        <p:nvSpPr>
          <p:cNvPr id="83973" name="Text Box 7"/>
          <p:cNvSpPr txBox="1"/>
          <p:nvPr/>
        </p:nvSpPr>
        <p:spPr>
          <a:xfrm>
            <a:off x="1408430" y="208280"/>
            <a:ext cx="4375150" cy="670560"/>
          </a:xfrm>
          <a:prstGeom prst="rect">
            <a:avLst/>
          </a:prstGeom>
          <a:noFill/>
          <a:ln w="9525">
            <a:noFill/>
          </a:ln>
        </p:spPr>
        <p:txBody>
          <a:bodyPr wrap="square" lIns="117226" tIns="58613" rIns="117226" bIns="58613" anchor="t" anchorCtr="0">
            <a:spAutoFit/>
          </a:bodyPr>
          <a:p>
            <a:pPr eaLnBrk="0" hangingPunct="0">
              <a:buClr>
                <a:schemeClr val="hlink"/>
              </a:buClr>
            </a:pPr>
            <a:r>
              <a:rPr lang="zh-CN" altLang="en-US" sz="3600" dirty="0">
                <a:solidFill>
                  <a:srgbClr val="3333FF"/>
                </a:solidFill>
                <a:latin typeface="黑体" panose="02010609060101010101" pitchFamily="49" charset="-122"/>
                <a:ea typeface="黑体" panose="02010609060101010101" pitchFamily="49" charset="-122"/>
              </a:rPr>
              <a:t>建筑业</a:t>
            </a:r>
            <a:r>
              <a:rPr lang="en-US" altLang="zh-CN" sz="3600" dirty="0">
                <a:solidFill>
                  <a:srgbClr val="3333FF"/>
                </a:solidFill>
                <a:latin typeface="黑体" panose="02010609060101010101" pitchFamily="49" charset="-122"/>
                <a:ea typeface="黑体" panose="02010609060101010101" pitchFamily="49" charset="-122"/>
              </a:rPr>
              <a:t>/</a:t>
            </a:r>
            <a:r>
              <a:rPr lang="zh-CN" altLang="en-US" sz="3600" dirty="0">
                <a:solidFill>
                  <a:srgbClr val="3333FF"/>
                </a:solidFill>
                <a:latin typeface="黑体" panose="02010609060101010101" pitchFamily="49" charset="-122"/>
                <a:ea typeface="黑体" panose="02010609060101010101" pitchFamily="49" charset="-122"/>
              </a:rPr>
              <a:t>服务业问卷</a:t>
            </a:r>
            <a:endParaRPr lang="zh-CN" altLang="en-US" sz="3600" dirty="0">
              <a:solidFill>
                <a:srgbClr val="3333FF"/>
              </a:solidFill>
              <a:latin typeface="黑体" panose="02010609060101010101" pitchFamily="49" charset="-122"/>
              <a:ea typeface="黑体" panose="02010609060101010101" pitchFamily="49" charset="-122"/>
            </a:endParaRPr>
          </a:p>
        </p:txBody>
      </p:sp>
      <p:sp>
        <p:nvSpPr>
          <p:cNvPr id="81922" name="AutoShape 9"/>
          <p:cNvSpPr/>
          <p:nvPr/>
        </p:nvSpPr>
        <p:spPr>
          <a:xfrm>
            <a:off x="1676400" y="4644390"/>
            <a:ext cx="9545320" cy="1270635"/>
          </a:xfrm>
          <a:prstGeom prst="flowChartAlternateProcess">
            <a:avLst/>
          </a:prstGeom>
          <a:solidFill>
            <a:srgbClr val="D2E7F3">
              <a:alpha val="92940"/>
            </a:srgbClr>
          </a:solidFill>
          <a:ln w="25400" cap="flat" cmpd="sng">
            <a:solidFill>
              <a:srgbClr val="589CCE"/>
            </a:solidFill>
            <a:prstDash val="solid"/>
            <a:miter/>
            <a:headEnd type="none" w="med" len="med"/>
            <a:tailEnd type="none" w="med" len="med"/>
          </a:ln>
        </p:spPr>
        <p:txBody>
          <a:bodyPr wrap="none" lIns="117226" tIns="58613" rIns="117226" bIns="58613" anchor="ctr" anchorCtr="0"/>
          <a:p>
            <a:pPr algn="l" eaLnBrk="0" hangingPunct="0">
              <a:buClr>
                <a:srgbClr val="FF0000"/>
              </a:buClr>
              <a:buFont typeface="Wingdings" panose="05000000000000000000" pitchFamily="2" charset="2"/>
            </a:pPr>
            <a:r>
              <a:rPr lang="zh-CN" altLang="en-US" sz="2400" dirty="0">
                <a:latin typeface="黑体" panose="02010609060101010101" pitchFamily="49" charset="-122"/>
                <a:ea typeface="黑体" panose="02010609060101010101" pitchFamily="49" charset="-122"/>
                <a:sym typeface="+mn-ea"/>
              </a:rPr>
              <a:t>建筑业</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服务业企业如新产品</a:t>
            </a:r>
            <a:r>
              <a:rPr lang="zh-CN" altLang="en-US" sz="2400" dirty="0">
                <a:solidFill>
                  <a:srgbClr val="FF0000"/>
                </a:solidFill>
                <a:latin typeface="黑体" panose="02010609060101010101" pitchFamily="49" charset="-122"/>
                <a:ea typeface="黑体" panose="02010609060101010101" pitchFamily="49" charset="-122"/>
                <a:sym typeface="+mn-ea"/>
              </a:rPr>
              <a:t>未形成交易</a:t>
            </a:r>
            <a:r>
              <a:rPr lang="zh-CN" altLang="en-US" sz="2400" dirty="0">
                <a:latin typeface="黑体" panose="02010609060101010101" pitchFamily="49" charset="-122"/>
                <a:ea typeface="黑体" panose="02010609060101010101" pitchFamily="49" charset="-122"/>
                <a:sym typeface="+mn-ea"/>
              </a:rPr>
              <a:t>，</a:t>
            </a:r>
            <a:r>
              <a:rPr lang="en-US" altLang="zh-CN" sz="2400" dirty="0">
                <a:latin typeface="黑体" panose="02010609060101010101" pitchFamily="49" charset="-122"/>
                <a:ea typeface="黑体" panose="02010609060101010101" pitchFamily="49" charset="-122"/>
                <a:sym typeface="+mn-ea"/>
              </a:rPr>
              <a:t>09</a:t>
            </a:r>
            <a:r>
              <a:rPr lang="zh-CN" altLang="en-US" sz="2400" dirty="0">
                <a:latin typeface="黑体" panose="02010609060101010101" pitchFamily="49" charset="-122"/>
                <a:ea typeface="黑体" panose="02010609060101010101" pitchFamily="49" charset="-122"/>
                <a:sym typeface="+mn-ea"/>
              </a:rPr>
              <a:t>题（</a:t>
            </a:r>
            <a:r>
              <a:rPr lang="en-US" altLang="zh-CN" sz="2400" dirty="0">
                <a:latin typeface="黑体" panose="02010609060101010101" pitchFamily="49" charset="-122"/>
                <a:ea typeface="黑体" panose="02010609060101010101" pitchFamily="49" charset="-122"/>
                <a:sym typeface="+mn-ea"/>
              </a:rPr>
              <a:t>04</a:t>
            </a:r>
            <a:r>
              <a:rPr lang="zh-CN" altLang="en-US" sz="2400" dirty="0">
                <a:latin typeface="黑体" panose="02010609060101010101" pitchFamily="49" charset="-122"/>
                <a:ea typeface="黑体" panose="02010609060101010101" pitchFamily="49" charset="-122"/>
                <a:sym typeface="+mn-ea"/>
              </a:rPr>
              <a:t>题）正常勾选新产</a:t>
            </a:r>
            <a:endParaRPr lang="zh-CN" altLang="en-US" sz="2400" dirty="0">
              <a:latin typeface="黑体" panose="02010609060101010101" pitchFamily="49" charset="-122"/>
              <a:ea typeface="黑体" panose="02010609060101010101" pitchFamily="49" charset="-122"/>
              <a:sym typeface="+mn-ea"/>
            </a:endParaRPr>
          </a:p>
          <a:p>
            <a:pPr algn="l" eaLnBrk="0" hangingPunct="0">
              <a:buClr>
                <a:srgbClr val="FF0000"/>
              </a:buClr>
              <a:buFont typeface="Wingdings" panose="05000000000000000000" pitchFamily="2" charset="2"/>
            </a:pPr>
            <a:r>
              <a:rPr lang="zh-CN" altLang="en-US" sz="2400" dirty="0">
                <a:latin typeface="黑体" panose="02010609060101010101" pitchFamily="49" charset="-122"/>
                <a:ea typeface="黑体" panose="02010609060101010101" pitchFamily="49" charset="-122"/>
                <a:sym typeface="+mn-ea"/>
              </a:rPr>
              <a:t>品类别，（</a:t>
            </a:r>
            <a:r>
              <a:rPr lang="en-US" altLang="zh-CN" sz="2400" dirty="0">
                <a:latin typeface="黑体" panose="02010609060101010101" pitchFamily="49" charset="-122"/>
                <a:ea typeface="黑体" panose="02010609060101010101" pitchFamily="49" charset="-122"/>
                <a:sym typeface="+mn-ea"/>
              </a:rPr>
              <a:t>10</a:t>
            </a:r>
            <a:r>
              <a:rPr lang="zh-CN" altLang="en-US" sz="2400" dirty="0">
                <a:latin typeface="黑体" panose="02010609060101010101" pitchFamily="49" charset="-122"/>
                <a:ea typeface="黑体" panose="02010609060101010101" pitchFamily="49" charset="-122"/>
                <a:sym typeface="+mn-ea"/>
              </a:rPr>
              <a:t>题）</a:t>
            </a:r>
            <a:r>
              <a:rPr lang="en-US" altLang="zh-CN" sz="2400" dirty="0">
                <a:solidFill>
                  <a:srgbClr val="FF0000"/>
                </a:solidFill>
                <a:latin typeface="黑体" panose="02010609060101010101" pitchFamily="49" charset="-122"/>
                <a:ea typeface="黑体" panose="02010609060101010101" pitchFamily="49" charset="-122"/>
                <a:sym typeface="+mn-ea"/>
              </a:rPr>
              <a:t>05</a:t>
            </a:r>
            <a:r>
              <a:rPr lang="zh-CN" altLang="en-US" sz="2400" dirty="0">
                <a:solidFill>
                  <a:srgbClr val="FF0000"/>
                </a:solidFill>
                <a:latin typeface="黑体" panose="02010609060101010101" pitchFamily="49" charset="-122"/>
                <a:ea typeface="黑体" panose="02010609060101010101" pitchFamily="49" charset="-122"/>
                <a:sym typeface="+mn-ea"/>
              </a:rPr>
              <a:t>题无产品创新填写</a:t>
            </a:r>
            <a:r>
              <a:rPr lang="en-US" altLang="zh-CN" sz="2400" dirty="0">
                <a:solidFill>
                  <a:srgbClr val="FF0000"/>
                </a:solidFill>
                <a:latin typeface="黑体" panose="02010609060101010101" pitchFamily="49" charset="-122"/>
                <a:ea typeface="黑体" panose="02010609060101010101" pitchFamily="49" charset="-122"/>
                <a:sym typeface="+mn-ea"/>
              </a:rPr>
              <a:t>100%</a:t>
            </a:r>
            <a:r>
              <a:rPr lang="zh-CN" altLang="en-US" sz="2400" dirty="0">
                <a:solidFill>
                  <a:srgbClr val="FF0000"/>
                </a:solidFill>
                <a:latin typeface="黑体" panose="02010609060101010101" pitchFamily="49" charset="-122"/>
                <a:ea typeface="黑体" panose="02010609060101010101" pitchFamily="49" charset="-122"/>
                <a:sym typeface="+mn-ea"/>
              </a:rPr>
              <a:t>。</a:t>
            </a:r>
            <a:endParaRPr lang="zh-CN" altLang="en-US" sz="2400" dirty="0">
              <a:solidFill>
                <a:srgbClr val="FF0000"/>
              </a:solidFill>
              <a:latin typeface="黑体" panose="02010609060101010101" pitchFamily="49" charset="-122"/>
              <a:ea typeface="黑体" panose="02010609060101010101" pitchFamily="49" charset="-122"/>
              <a:sym typeface="+mn-ea"/>
            </a:endParaRPr>
          </a:p>
        </p:txBody>
      </p:sp>
      <p:sp>
        <p:nvSpPr>
          <p:cNvPr id="81924" name="椭圆 7"/>
          <p:cNvSpPr/>
          <p:nvPr/>
        </p:nvSpPr>
        <p:spPr>
          <a:xfrm>
            <a:off x="7030720" y="2465070"/>
            <a:ext cx="908050" cy="401320"/>
          </a:xfrm>
          <a:prstGeom prst="ellipse">
            <a:avLst/>
          </a:prstGeom>
          <a:noFill/>
          <a:ln w="38100" cap="flat" cmpd="sng">
            <a:solidFill>
              <a:srgbClr val="FF0000"/>
            </a:solidFill>
            <a:prstDash val="solid"/>
            <a:round/>
            <a:headEnd type="none" w="med" len="med"/>
            <a:tailEnd type="none" w="med" len="med"/>
          </a:ln>
        </p:spPr>
        <p:txBody>
          <a:bodyPr lIns="117226" tIns="58613" rIns="117226" bIns="58613" anchor="ctr" anchorCtr="0"/>
          <a:p>
            <a:pPr eaLnBrk="0" hangingPunct="0"/>
            <a:endParaRPr lang="zh-CN" altLang="en-US" dirty="0">
              <a:latin typeface="华文中宋" panose="02010600040101010101" pitchFamily="2" charset="-122"/>
              <a:ea typeface="宋体" panose="02010600030101010101" pitchFamily="2" charset="-122"/>
            </a:endParaRPr>
          </a:p>
        </p:txBody>
      </p:sp>
      <p:sp>
        <p:nvSpPr>
          <p:cNvPr id="5" name="椭圆 7"/>
          <p:cNvSpPr/>
          <p:nvPr/>
        </p:nvSpPr>
        <p:spPr>
          <a:xfrm>
            <a:off x="7693025" y="4170363"/>
            <a:ext cx="984250" cy="401637"/>
          </a:xfrm>
          <a:prstGeom prst="ellipse">
            <a:avLst/>
          </a:prstGeom>
          <a:noFill/>
          <a:ln w="38100" cap="flat" cmpd="sng">
            <a:solidFill>
              <a:srgbClr val="FF0000"/>
            </a:solidFill>
            <a:prstDash val="solid"/>
            <a:round/>
            <a:headEnd type="none" w="med" len="med"/>
            <a:tailEnd type="none" w="med" len="med"/>
          </a:ln>
        </p:spPr>
        <p:txBody>
          <a:bodyPr lIns="117226" tIns="58613" rIns="117226" bIns="58613" anchor="ctr" anchorCtr="0"/>
          <a:p>
            <a:pPr eaLnBrk="0" hangingPunct="0"/>
            <a:endParaRPr lang="zh-CN" altLang="en-US" dirty="0">
              <a:latin typeface="华文中宋" panose="02010600040101010101" pitchFamily="2" charset="-122"/>
              <a:ea typeface="宋体" panose="02010600030101010101" pitchFamily="2" charset="-122"/>
            </a:endParaRPr>
          </a:p>
        </p:txBody>
      </p:sp>
      <p:sp>
        <p:nvSpPr>
          <p:cNvPr id="6" name="椭圆 7"/>
          <p:cNvSpPr/>
          <p:nvPr/>
        </p:nvSpPr>
        <p:spPr>
          <a:xfrm>
            <a:off x="5403215" y="1945005"/>
            <a:ext cx="848995" cy="401320"/>
          </a:xfrm>
          <a:prstGeom prst="ellipse">
            <a:avLst/>
          </a:prstGeom>
          <a:noFill/>
          <a:ln w="38100" cap="flat" cmpd="sng">
            <a:solidFill>
              <a:srgbClr val="FF0000"/>
            </a:solidFill>
            <a:prstDash val="solid"/>
            <a:round/>
            <a:headEnd type="none" w="med" len="med"/>
            <a:tailEnd type="none" w="med" len="med"/>
          </a:ln>
        </p:spPr>
        <p:txBody>
          <a:bodyPr lIns="117226" tIns="58613" rIns="117226" bIns="58613" anchor="ctr" anchorCtr="0"/>
          <a:p>
            <a:pPr eaLnBrk="0" hangingPunct="0"/>
            <a:endParaRPr lang="zh-CN" altLang="en-US" dirty="0">
              <a:latin typeface="华文中宋" panose="02010600040101010101" pitchFamily="2" charset="-122"/>
              <a:ea typeface="宋体" panose="02010600030101010101" pitchFamily="2" charset="-122"/>
            </a:endParaRPr>
          </a:p>
        </p:txBody>
      </p:sp>
      <p:sp>
        <p:nvSpPr>
          <p:cNvPr id="7" name="椭圆 7"/>
          <p:cNvSpPr/>
          <p:nvPr/>
        </p:nvSpPr>
        <p:spPr>
          <a:xfrm>
            <a:off x="6318885" y="3566795"/>
            <a:ext cx="848995" cy="401320"/>
          </a:xfrm>
          <a:prstGeom prst="ellipse">
            <a:avLst/>
          </a:prstGeom>
          <a:noFill/>
          <a:ln w="38100" cap="flat" cmpd="sng">
            <a:solidFill>
              <a:srgbClr val="FF0000"/>
            </a:solidFill>
            <a:prstDash val="solid"/>
            <a:round/>
            <a:headEnd type="none" w="med" len="med"/>
            <a:tailEnd type="none" w="med" len="med"/>
          </a:ln>
        </p:spPr>
        <p:txBody>
          <a:bodyPr lIns="117226" tIns="58613" rIns="117226" bIns="58613" anchor="ctr" anchorCtr="0"/>
          <a:p>
            <a:pPr eaLnBrk="0" hangingPunct="0"/>
            <a:endParaRPr lang="zh-CN" altLang="en-US" dirty="0">
              <a:latin typeface="华文中宋" panose="02010600040101010101" pitchFamily="2" charset="-122"/>
              <a:ea typeface="宋体" panose="02010600030101010101" pitchFamily="2" charset="-122"/>
            </a:endParaRPr>
          </a:p>
        </p:txBody>
      </p:sp>
      <p:sp>
        <p:nvSpPr>
          <p:cNvPr id="10" name="椭圆 7"/>
          <p:cNvSpPr/>
          <p:nvPr/>
        </p:nvSpPr>
        <p:spPr>
          <a:xfrm>
            <a:off x="2366010" y="1597660"/>
            <a:ext cx="848995" cy="401320"/>
          </a:xfrm>
          <a:prstGeom prst="ellipse">
            <a:avLst/>
          </a:prstGeom>
          <a:noFill/>
          <a:ln w="38100" cap="flat" cmpd="sng">
            <a:solidFill>
              <a:srgbClr val="FF0000"/>
            </a:solidFill>
            <a:prstDash val="solid"/>
            <a:round/>
            <a:headEnd type="none" w="med" len="med"/>
            <a:tailEnd type="none" w="med" len="med"/>
          </a:ln>
        </p:spPr>
        <p:txBody>
          <a:bodyPr lIns="117226" tIns="58613" rIns="117226" bIns="58613" anchor="ctr" anchorCtr="0"/>
          <a:p>
            <a:pPr eaLnBrk="0" hangingPunct="0"/>
            <a:endParaRPr lang="zh-CN" altLang="en-US" dirty="0">
              <a:latin typeface="华文中宋" panose="02010600040101010101" pitchFamily="2" charset="-122"/>
              <a:ea typeface="宋体" panose="02010600030101010101" pitchFamily="2" charset="-122"/>
            </a:endParaRPr>
          </a:p>
        </p:txBody>
      </p:sp>
      <p:sp>
        <p:nvSpPr>
          <p:cNvPr id="11" name="椭圆 7"/>
          <p:cNvSpPr/>
          <p:nvPr/>
        </p:nvSpPr>
        <p:spPr>
          <a:xfrm>
            <a:off x="2366010" y="3319780"/>
            <a:ext cx="908050" cy="401320"/>
          </a:xfrm>
          <a:prstGeom prst="ellipse">
            <a:avLst/>
          </a:prstGeom>
          <a:noFill/>
          <a:ln w="38100" cap="flat" cmpd="sng">
            <a:solidFill>
              <a:srgbClr val="FF0000"/>
            </a:solidFill>
            <a:prstDash val="solid"/>
            <a:round/>
            <a:headEnd type="none" w="med" len="med"/>
            <a:tailEnd type="none" w="med" len="med"/>
          </a:ln>
        </p:spPr>
        <p:txBody>
          <a:bodyPr lIns="117226" tIns="58613" rIns="117226" bIns="58613" anchor="ctr" anchorCtr="0"/>
          <a:p>
            <a:pPr eaLnBrk="0" hangingPunct="0"/>
            <a:endParaRPr lang="zh-CN" altLang="en-US" dirty="0">
              <a:latin typeface="华文中宋" panose="02010600040101010101" pitchFamily="2" charset="-122"/>
              <a:ea typeface="宋体" panose="02010600030101010101" pitchFamily="2" charset="-122"/>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 name="组合 23"/>
          <p:cNvGrpSpPr/>
          <p:nvPr/>
        </p:nvGrpSpPr>
        <p:grpSpPr>
          <a:xfrm>
            <a:off x="5411470" y="1861185"/>
            <a:ext cx="2118360" cy="2451735"/>
            <a:chOff x="8474" y="2014"/>
            <a:chExt cx="3336" cy="3861"/>
          </a:xfrm>
        </p:grpSpPr>
        <p:sp>
          <p:nvSpPr>
            <p:cNvPr id="7" name="Shape 391"/>
            <p:cNvSpPr/>
            <p:nvPr/>
          </p:nvSpPr>
          <p:spPr>
            <a:xfrm>
              <a:off x="11307" y="5504"/>
              <a:ext cx="371" cy="371"/>
            </a:xfrm>
            <a:custGeom>
              <a:avLst/>
              <a:gdLst/>
              <a:ahLst/>
              <a:cxnLst>
                <a:cxn ang="0">
                  <a:pos x="wd2" y="hd2"/>
                </a:cxn>
                <a:cxn ang="5400000">
                  <a:pos x="wd2" y="hd2"/>
                </a:cxn>
                <a:cxn ang="10800000">
                  <a:pos x="wd2" y="hd2"/>
                </a:cxn>
                <a:cxn ang="16200000">
                  <a:pos x="wd2" y="hd2"/>
                </a:cxn>
              </a:cxnLst>
              <a:rect l="0" t="0" r="r" b="b"/>
              <a:pathLst>
                <a:path w="21600" h="21600" extrusionOk="0">
                  <a:moveTo>
                    <a:pt x="19938" y="14954"/>
                  </a:moveTo>
                  <a:lnTo>
                    <a:pt x="19938" y="6698"/>
                  </a:lnTo>
                  <a:lnTo>
                    <a:pt x="11631" y="9723"/>
                  </a:lnTo>
                  <a:lnTo>
                    <a:pt x="11631" y="19484"/>
                  </a:lnTo>
                  <a:cubicBezTo>
                    <a:pt x="11631" y="19484"/>
                    <a:pt x="19938" y="14954"/>
                    <a:pt x="19938" y="14954"/>
                  </a:cubicBezTo>
                  <a:close/>
                  <a:moveTo>
                    <a:pt x="19861" y="4959"/>
                  </a:moveTo>
                  <a:lnTo>
                    <a:pt x="10800" y="1662"/>
                  </a:lnTo>
                  <a:lnTo>
                    <a:pt x="1739" y="4959"/>
                  </a:lnTo>
                  <a:lnTo>
                    <a:pt x="10800" y="8256"/>
                  </a:lnTo>
                  <a:cubicBezTo>
                    <a:pt x="10800" y="8256"/>
                    <a:pt x="19861" y="4959"/>
                    <a:pt x="19861" y="4959"/>
                  </a:cubicBezTo>
                  <a:close/>
                  <a:moveTo>
                    <a:pt x="21600" y="14954"/>
                  </a:moveTo>
                  <a:cubicBezTo>
                    <a:pt x="21600" y="15564"/>
                    <a:pt x="21263" y="16122"/>
                    <a:pt x="20730" y="16408"/>
                  </a:cubicBezTo>
                  <a:lnTo>
                    <a:pt x="11592" y="21392"/>
                  </a:lnTo>
                  <a:cubicBezTo>
                    <a:pt x="11345" y="21535"/>
                    <a:pt x="11073" y="21600"/>
                    <a:pt x="10800" y="21600"/>
                  </a:cubicBezTo>
                  <a:cubicBezTo>
                    <a:pt x="10527" y="21600"/>
                    <a:pt x="10255" y="21535"/>
                    <a:pt x="10008" y="21392"/>
                  </a:cubicBezTo>
                  <a:lnTo>
                    <a:pt x="870" y="16408"/>
                  </a:lnTo>
                  <a:cubicBezTo>
                    <a:pt x="337" y="16122"/>
                    <a:pt x="0" y="15564"/>
                    <a:pt x="0" y="14954"/>
                  </a:cubicBezTo>
                  <a:lnTo>
                    <a:pt x="0" y="4985"/>
                  </a:lnTo>
                  <a:cubicBezTo>
                    <a:pt x="0" y="4284"/>
                    <a:pt x="441" y="3661"/>
                    <a:pt x="1090" y="3427"/>
                  </a:cubicBezTo>
                  <a:lnTo>
                    <a:pt x="10229" y="104"/>
                  </a:lnTo>
                  <a:cubicBezTo>
                    <a:pt x="10411" y="39"/>
                    <a:pt x="10605" y="0"/>
                    <a:pt x="10800" y="0"/>
                  </a:cubicBezTo>
                  <a:cubicBezTo>
                    <a:pt x="10995" y="0"/>
                    <a:pt x="11189" y="39"/>
                    <a:pt x="11371" y="104"/>
                  </a:cubicBezTo>
                  <a:lnTo>
                    <a:pt x="20510" y="3427"/>
                  </a:lnTo>
                  <a:cubicBezTo>
                    <a:pt x="21159" y="3661"/>
                    <a:pt x="21600" y="4284"/>
                    <a:pt x="21600" y="4985"/>
                  </a:cubicBezTo>
                  <a:cubicBezTo>
                    <a:pt x="21600" y="4985"/>
                    <a:pt x="21600" y="14954"/>
                    <a:pt x="21600" y="14954"/>
                  </a:cubicBezTo>
                  <a:close/>
                </a:path>
              </a:pathLst>
            </a:custGeom>
            <a:solidFill>
              <a:schemeClr val="bg1"/>
            </a:solidFill>
            <a:ln w="12700" cap="flat">
              <a:noFill/>
              <a:miter lim="400000"/>
            </a:ln>
            <a:effectLst/>
          </p:spPr>
          <p:txBody>
            <a:bodyPr wrap="square" lIns="38100" tIns="38100" rIns="38100" bIns="3810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4000" dirty="0">
                <a:solidFill>
                  <a:schemeClr val="tx1">
                    <a:lumMod val="75000"/>
                    <a:lumOff val="25000"/>
                  </a:schemeClr>
                </a:solidFill>
              </a:endParaRPr>
            </a:p>
          </p:txBody>
        </p:sp>
        <p:sp>
          <p:nvSpPr>
            <p:cNvPr id="11" name="Shape 397"/>
            <p:cNvSpPr/>
            <p:nvPr/>
          </p:nvSpPr>
          <p:spPr>
            <a:xfrm>
              <a:off x="8553" y="5503"/>
              <a:ext cx="313" cy="371"/>
            </a:xfrm>
            <a:custGeom>
              <a:avLst/>
              <a:gdLst/>
              <a:ahLst/>
              <a:cxnLst>
                <a:cxn ang="0">
                  <a:pos x="wd2" y="hd2"/>
                </a:cxn>
                <a:cxn ang="5400000">
                  <a:pos x="wd2" y="hd2"/>
                </a:cxn>
                <a:cxn ang="10800000">
                  <a:pos x="wd2" y="hd2"/>
                </a:cxn>
                <a:cxn ang="16200000">
                  <a:pos x="wd2" y="hd2"/>
                </a:cxn>
              </a:cxnLst>
              <a:rect l="0" t="0" r="r" b="b"/>
              <a:pathLst>
                <a:path w="21600" h="21600" extrusionOk="0">
                  <a:moveTo>
                    <a:pt x="20385" y="128"/>
                  </a:moveTo>
                  <a:cubicBezTo>
                    <a:pt x="21128" y="371"/>
                    <a:pt x="21600" y="957"/>
                    <a:pt x="21600" y="1599"/>
                  </a:cubicBezTo>
                  <a:lnTo>
                    <a:pt x="21600" y="20001"/>
                  </a:lnTo>
                  <a:cubicBezTo>
                    <a:pt x="21600" y="20643"/>
                    <a:pt x="21128" y="21229"/>
                    <a:pt x="20385" y="21472"/>
                  </a:cubicBezTo>
                  <a:cubicBezTo>
                    <a:pt x="20149" y="21557"/>
                    <a:pt x="19896" y="21586"/>
                    <a:pt x="19643" y="21586"/>
                  </a:cubicBezTo>
                  <a:cubicBezTo>
                    <a:pt x="19119" y="21586"/>
                    <a:pt x="18630" y="21429"/>
                    <a:pt x="18242" y="21129"/>
                  </a:cubicBezTo>
                  <a:lnTo>
                    <a:pt x="10800" y="15076"/>
                  </a:lnTo>
                  <a:lnTo>
                    <a:pt x="3358" y="21129"/>
                  </a:lnTo>
                  <a:cubicBezTo>
                    <a:pt x="2970" y="21429"/>
                    <a:pt x="2481" y="21600"/>
                    <a:pt x="1957" y="21600"/>
                  </a:cubicBezTo>
                  <a:cubicBezTo>
                    <a:pt x="1704" y="21600"/>
                    <a:pt x="1451" y="21557"/>
                    <a:pt x="1215" y="21472"/>
                  </a:cubicBezTo>
                  <a:cubicBezTo>
                    <a:pt x="472" y="21229"/>
                    <a:pt x="0" y="20643"/>
                    <a:pt x="0" y="20001"/>
                  </a:cubicBezTo>
                  <a:lnTo>
                    <a:pt x="0" y="1599"/>
                  </a:lnTo>
                  <a:cubicBezTo>
                    <a:pt x="0" y="957"/>
                    <a:pt x="472" y="371"/>
                    <a:pt x="1215" y="128"/>
                  </a:cubicBezTo>
                  <a:cubicBezTo>
                    <a:pt x="1451" y="43"/>
                    <a:pt x="1704" y="0"/>
                    <a:pt x="1957" y="0"/>
                  </a:cubicBezTo>
                  <a:cubicBezTo>
                    <a:pt x="2481" y="0"/>
                    <a:pt x="19119" y="0"/>
                    <a:pt x="19643" y="0"/>
                  </a:cubicBezTo>
                  <a:cubicBezTo>
                    <a:pt x="19896" y="0"/>
                    <a:pt x="20149" y="43"/>
                    <a:pt x="20385" y="128"/>
                  </a:cubicBezTo>
                  <a:close/>
                </a:path>
              </a:pathLst>
            </a:custGeom>
            <a:solidFill>
              <a:schemeClr val="bg1"/>
            </a:solidFill>
            <a:ln w="12700" cap="flat">
              <a:noFill/>
              <a:miter lim="400000"/>
            </a:ln>
            <a:effectLst/>
          </p:spPr>
          <p:txBody>
            <a:bodyPr wrap="square" lIns="38100" tIns="38100" rIns="38100" bIns="3810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4000" dirty="0">
                <a:solidFill>
                  <a:schemeClr val="tx1">
                    <a:lumMod val="75000"/>
                    <a:lumOff val="25000"/>
                  </a:schemeClr>
                </a:solidFill>
              </a:endParaRPr>
            </a:p>
          </p:txBody>
        </p:sp>
        <p:sp>
          <p:nvSpPr>
            <p:cNvPr id="12" name="Shape 399"/>
            <p:cNvSpPr/>
            <p:nvPr/>
          </p:nvSpPr>
          <p:spPr>
            <a:xfrm>
              <a:off x="8474" y="2014"/>
              <a:ext cx="3336" cy="3337"/>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a:solidFill>
              <a:srgbClr val="465C98"/>
            </a:solidFill>
            <a:ln w="12700" cap="flat">
              <a:noFill/>
              <a:miter lim="400000"/>
            </a:ln>
            <a:effectLst/>
          </p:spPr>
          <p:txBody>
            <a:bodyPr wrap="square" lIns="45719" tIns="45719" rIns="45719" bIns="45719"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4000">
                <a:solidFill>
                  <a:schemeClr val="tx1">
                    <a:lumMod val="75000"/>
                    <a:lumOff val="25000"/>
                  </a:schemeClr>
                </a:solidFill>
              </a:endParaRPr>
            </a:p>
          </p:txBody>
        </p:sp>
        <p:sp>
          <p:nvSpPr>
            <p:cNvPr id="13" name="Shape 400"/>
            <p:cNvSpPr/>
            <p:nvPr/>
          </p:nvSpPr>
          <p:spPr>
            <a:xfrm>
              <a:off x="9686" y="2880"/>
              <a:ext cx="914" cy="818"/>
            </a:xfrm>
            <a:custGeom>
              <a:avLst/>
              <a:gdLst/>
              <a:ahLst/>
              <a:cxnLst>
                <a:cxn ang="0">
                  <a:pos x="wd2" y="hd2"/>
                </a:cxn>
                <a:cxn ang="5400000">
                  <a:pos x="wd2" y="hd2"/>
                </a:cxn>
                <a:cxn ang="10800000">
                  <a:pos x="wd2" y="hd2"/>
                </a:cxn>
                <a:cxn ang="16200000">
                  <a:pos x="wd2" y="hd2"/>
                </a:cxn>
              </a:cxnLst>
              <a:rect l="0" t="0" r="r" b="b"/>
              <a:pathLst>
                <a:path w="21547" h="20788" extrusionOk="0">
                  <a:moveTo>
                    <a:pt x="15698" y="0"/>
                  </a:moveTo>
                  <a:lnTo>
                    <a:pt x="11881" y="6311"/>
                  </a:lnTo>
                  <a:cubicBezTo>
                    <a:pt x="13132" y="6530"/>
                    <a:pt x="16006" y="8618"/>
                    <a:pt x="16558" y="10117"/>
                  </a:cubicBezTo>
                  <a:lnTo>
                    <a:pt x="21547" y="4919"/>
                  </a:lnTo>
                  <a:cubicBezTo>
                    <a:pt x="20950" y="3080"/>
                    <a:pt x="17645" y="214"/>
                    <a:pt x="15698" y="0"/>
                  </a:cubicBezTo>
                  <a:close/>
                  <a:moveTo>
                    <a:pt x="13197" y="9542"/>
                  </a:moveTo>
                  <a:cubicBezTo>
                    <a:pt x="10294" y="7243"/>
                    <a:pt x="5593" y="10974"/>
                    <a:pt x="4536" y="16010"/>
                  </a:cubicBezTo>
                  <a:cubicBezTo>
                    <a:pt x="3721" y="19890"/>
                    <a:pt x="-53" y="19731"/>
                    <a:pt x="0" y="20250"/>
                  </a:cubicBezTo>
                  <a:cubicBezTo>
                    <a:pt x="53" y="20769"/>
                    <a:pt x="8482" y="21600"/>
                    <a:pt x="11527" y="18875"/>
                  </a:cubicBezTo>
                  <a:cubicBezTo>
                    <a:pt x="14371" y="16330"/>
                    <a:pt x="16381" y="12065"/>
                    <a:pt x="13197" y="9542"/>
                  </a:cubicBezTo>
                  <a:close/>
                </a:path>
              </a:pathLst>
            </a:custGeom>
            <a:solidFill>
              <a:schemeClr val="bg1"/>
            </a:solidFill>
            <a:ln w="12700" cap="flat">
              <a:noFill/>
              <a:miter lim="400000"/>
            </a:ln>
            <a:effectLst/>
          </p:spPr>
          <p:txBody>
            <a:bodyPr wrap="square" lIns="43656" tIns="43656" rIns="43656" bIns="43656"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4000">
                <a:solidFill>
                  <a:schemeClr val="tx1">
                    <a:lumMod val="75000"/>
                    <a:lumOff val="25000"/>
                  </a:schemeClr>
                </a:solidFill>
              </a:endParaRPr>
            </a:p>
          </p:txBody>
        </p:sp>
        <p:sp>
          <p:nvSpPr>
            <p:cNvPr id="14" name="TextBox 13"/>
            <p:cNvSpPr txBox="1"/>
            <p:nvPr/>
          </p:nvSpPr>
          <p:spPr>
            <a:xfrm>
              <a:off x="8920" y="3960"/>
              <a:ext cx="2444" cy="930"/>
            </a:xfrm>
            <a:prstGeom prst="rect">
              <a:avLst/>
            </a:prstGeom>
            <a:noFill/>
          </p:spPr>
          <p:txBody>
            <a:bodyPr wrap="square" lIns="0" tIns="0" rIns="0" bIns="0" rtlCol="0" anchor="t" anchorCtr="0">
              <a:spAutoFit/>
            </a:bodyPr>
            <a:p>
              <a:pPr algn="ctr" defTabSz="1216660">
                <a:lnSpc>
                  <a:spcPct val="120000"/>
                </a:lnSpc>
                <a:spcBef>
                  <a:spcPct val="20000"/>
                </a:spcBef>
                <a:defRPr/>
              </a:pPr>
              <a:r>
                <a:rPr lang="zh-CN" altLang="en-US" sz="3200" b="1" dirty="0">
                  <a:solidFill>
                    <a:schemeClr val="bg1"/>
                  </a:solidFill>
                  <a:latin typeface="Arial" panose="020B0604020202020204" pitchFamily="34" charset="0"/>
                  <a:ea typeface="微软雅黑" panose="020B0503020204020204" charset="-122"/>
                  <a:sym typeface="Arial" panose="020B0604020202020204" pitchFamily="34" charset="0"/>
                </a:rPr>
                <a:t>新颖度</a:t>
              </a:r>
              <a:endParaRPr lang="zh-CN" altLang="en-US" sz="32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grpSp>
        <p:nvGrpSpPr>
          <p:cNvPr id="25" name="组合 24"/>
          <p:cNvGrpSpPr/>
          <p:nvPr/>
        </p:nvGrpSpPr>
        <p:grpSpPr>
          <a:xfrm>
            <a:off x="7529830" y="1256030"/>
            <a:ext cx="3380740" cy="3948290"/>
            <a:chOff x="11789" y="2130"/>
            <a:chExt cx="5324" cy="5160"/>
          </a:xfrm>
        </p:grpSpPr>
        <p:sp>
          <p:nvSpPr>
            <p:cNvPr id="4" name="Shape 387"/>
            <p:cNvSpPr/>
            <p:nvPr/>
          </p:nvSpPr>
          <p:spPr>
            <a:xfrm>
              <a:off x="11789" y="2285"/>
              <a:ext cx="1000" cy="8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A6B98"/>
            </a:solidFill>
            <a:ln w="12700" cap="flat">
              <a:noFill/>
              <a:miter lim="400000"/>
            </a:ln>
            <a:effectLst/>
          </p:spPr>
          <p:txBody>
            <a:bodyPr wrap="square" lIns="0" tIns="0" rIns="0" bIns="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4000">
                <a:solidFill>
                  <a:schemeClr val="tx1">
                    <a:lumMod val="75000"/>
                    <a:lumOff val="25000"/>
                  </a:schemeClr>
                </a:solidFill>
              </a:endParaRPr>
            </a:p>
          </p:txBody>
        </p:sp>
        <p:sp>
          <p:nvSpPr>
            <p:cNvPr id="5" name="Shape 388"/>
            <p:cNvSpPr/>
            <p:nvPr/>
          </p:nvSpPr>
          <p:spPr>
            <a:xfrm>
              <a:off x="12114" y="2514"/>
              <a:ext cx="351" cy="352"/>
            </a:xfrm>
            <a:custGeom>
              <a:avLst/>
              <a:gdLst/>
              <a:ahLst/>
              <a:cxnLst>
                <a:cxn ang="0">
                  <a:pos x="wd2" y="hd2"/>
                </a:cxn>
                <a:cxn ang="5400000">
                  <a:pos x="wd2" y="hd2"/>
                </a:cxn>
                <a:cxn ang="10800000">
                  <a:pos x="wd2" y="hd2"/>
                </a:cxn>
                <a:cxn ang="16200000">
                  <a:pos x="wd2" y="hd2"/>
                </a:cxn>
              </a:cxnLst>
              <a:rect l="0" t="0" r="r" b="b"/>
              <a:pathLst>
                <a:path w="21600" h="21600" extrusionOk="0">
                  <a:moveTo>
                    <a:pt x="19033" y="10800"/>
                  </a:moveTo>
                  <a:lnTo>
                    <a:pt x="15429" y="7196"/>
                  </a:lnTo>
                  <a:lnTo>
                    <a:pt x="15429" y="10800"/>
                  </a:lnTo>
                  <a:cubicBezTo>
                    <a:pt x="15429" y="10800"/>
                    <a:pt x="19033" y="10800"/>
                    <a:pt x="19033" y="10800"/>
                  </a:cubicBezTo>
                  <a:close/>
                  <a:moveTo>
                    <a:pt x="20057" y="20057"/>
                  </a:moveTo>
                  <a:lnTo>
                    <a:pt x="20057" y="12343"/>
                  </a:lnTo>
                  <a:lnTo>
                    <a:pt x="15043" y="12343"/>
                  </a:lnTo>
                  <a:cubicBezTo>
                    <a:pt x="14404" y="12343"/>
                    <a:pt x="13886" y="11825"/>
                    <a:pt x="13886" y="11186"/>
                  </a:cubicBezTo>
                  <a:lnTo>
                    <a:pt x="13886" y="6171"/>
                  </a:lnTo>
                  <a:lnTo>
                    <a:pt x="9257" y="6171"/>
                  </a:lnTo>
                  <a:lnTo>
                    <a:pt x="9257" y="20057"/>
                  </a:lnTo>
                  <a:cubicBezTo>
                    <a:pt x="9257" y="20057"/>
                    <a:pt x="20057" y="20057"/>
                    <a:pt x="20057" y="20057"/>
                  </a:cubicBezTo>
                  <a:close/>
                  <a:moveTo>
                    <a:pt x="12343" y="1929"/>
                  </a:moveTo>
                  <a:cubicBezTo>
                    <a:pt x="12343" y="1724"/>
                    <a:pt x="12162" y="1543"/>
                    <a:pt x="11957" y="1543"/>
                  </a:cubicBezTo>
                  <a:lnTo>
                    <a:pt x="3471" y="1543"/>
                  </a:lnTo>
                  <a:cubicBezTo>
                    <a:pt x="3267" y="1543"/>
                    <a:pt x="3086" y="1724"/>
                    <a:pt x="3086" y="1929"/>
                  </a:cubicBezTo>
                  <a:lnTo>
                    <a:pt x="3086" y="2700"/>
                  </a:lnTo>
                  <a:cubicBezTo>
                    <a:pt x="3086" y="2905"/>
                    <a:pt x="3267" y="3086"/>
                    <a:pt x="3471" y="3086"/>
                  </a:cubicBezTo>
                  <a:lnTo>
                    <a:pt x="11957" y="3086"/>
                  </a:lnTo>
                  <a:cubicBezTo>
                    <a:pt x="12162" y="3086"/>
                    <a:pt x="12343" y="2905"/>
                    <a:pt x="12343" y="2700"/>
                  </a:cubicBezTo>
                  <a:cubicBezTo>
                    <a:pt x="12343" y="2700"/>
                    <a:pt x="12343" y="1929"/>
                    <a:pt x="12343" y="1929"/>
                  </a:cubicBezTo>
                  <a:close/>
                  <a:moveTo>
                    <a:pt x="21600" y="20443"/>
                  </a:moveTo>
                  <a:cubicBezTo>
                    <a:pt x="21600" y="21082"/>
                    <a:pt x="21082" y="21600"/>
                    <a:pt x="20443" y="21600"/>
                  </a:cubicBezTo>
                  <a:lnTo>
                    <a:pt x="8871" y="21600"/>
                  </a:lnTo>
                  <a:cubicBezTo>
                    <a:pt x="8233" y="21600"/>
                    <a:pt x="7714" y="21082"/>
                    <a:pt x="7714" y="20443"/>
                  </a:cubicBezTo>
                  <a:lnTo>
                    <a:pt x="7714" y="18514"/>
                  </a:lnTo>
                  <a:lnTo>
                    <a:pt x="1157" y="18514"/>
                  </a:lnTo>
                  <a:cubicBezTo>
                    <a:pt x="518" y="18514"/>
                    <a:pt x="0" y="17996"/>
                    <a:pt x="0" y="17357"/>
                  </a:cubicBezTo>
                  <a:lnTo>
                    <a:pt x="0" y="1157"/>
                  </a:lnTo>
                  <a:cubicBezTo>
                    <a:pt x="0" y="518"/>
                    <a:pt x="518" y="0"/>
                    <a:pt x="1157" y="0"/>
                  </a:cubicBezTo>
                  <a:lnTo>
                    <a:pt x="14271" y="0"/>
                  </a:lnTo>
                  <a:cubicBezTo>
                    <a:pt x="14910" y="0"/>
                    <a:pt x="15429" y="518"/>
                    <a:pt x="15429" y="1157"/>
                  </a:cubicBezTo>
                  <a:lnTo>
                    <a:pt x="15429" y="5111"/>
                  </a:lnTo>
                  <a:cubicBezTo>
                    <a:pt x="15585" y="5207"/>
                    <a:pt x="15730" y="5316"/>
                    <a:pt x="15862" y="5448"/>
                  </a:cubicBezTo>
                  <a:lnTo>
                    <a:pt x="20780" y="10366"/>
                  </a:lnTo>
                  <a:cubicBezTo>
                    <a:pt x="21238" y="10824"/>
                    <a:pt x="21600" y="11704"/>
                    <a:pt x="21600" y="12343"/>
                  </a:cubicBezTo>
                  <a:cubicBezTo>
                    <a:pt x="21600" y="12343"/>
                    <a:pt x="21600" y="20443"/>
                    <a:pt x="21600" y="20443"/>
                  </a:cubicBezTo>
                  <a:close/>
                </a:path>
              </a:pathLst>
            </a:custGeom>
            <a:solidFill>
              <a:schemeClr val="bg1"/>
            </a:solidFill>
            <a:ln w="12700" cap="flat">
              <a:noFill/>
              <a:miter lim="400000"/>
            </a:ln>
            <a:effectLst/>
          </p:spPr>
          <p:txBody>
            <a:bodyPr wrap="square" lIns="38100" tIns="38100" rIns="38100" bIns="3810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4000" dirty="0">
                <a:solidFill>
                  <a:schemeClr val="tx1">
                    <a:lumMod val="75000"/>
                    <a:lumOff val="25000"/>
                  </a:schemeClr>
                </a:solidFill>
              </a:endParaRPr>
            </a:p>
          </p:txBody>
        </p:sp>
        <p:sp>
          <p:nvSpPr>
            <p:cNvPr id="20" name="TextBox 13"/>
            <p:cNvSpPr txBox="1"/>
            <p:nvPr/>
          </p:nvSpPr>
          <p:spPr>
            <a:xfrm>
              <a:off x="12953" y="2130"/>
              <a:ext cx="4160" cy="675"/>
            </a:xfrm>
            <a:prstGeom prst="rect">
              <a:avLst/>
            </a:prstGeom>
            <a:noFill/>
          </p:spPr>
          <p:txBody>
            <a:bodyPr wrap="square" lIns="0" tIns="0" rIns="0" bIns="0" rtlCol="0" anchor="t" anchorCtr="0">
              <a:spAutoFit/>
            </a:bodyPr>
            <a:p>
              <a:pPr defTabSz="1216660">
                <a:lnSpc>
                  <a:spcPct val="120000"/>
                </a:lnSpc>
                <a:spcBef>
                  <a:spcPct val="20000"/>
                </a:spcBef>
                <a:defRPr/>
              </a:pPr>
              <a:r>
                <a:rPr lang="zh-CN" altLang="en-US" sz="2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2.新颖度问题</a:t>
              </a:r>
              <a:endParaRPr lang="zh-CN" altLang="en-US" sz="2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3" name="TextBox 13"/>
            <p:cNvSpPr txBox="1"/>
            <p:nvPr/>
          </p:nvSpPr>
          <p:spPr>
            <a:xfrm>
              <a:off x="12239" y="3238"/>
              <a:ext cx="4706" cy="1447"/>
            </a:xfrm>
            <a:prstGeom prst="rect">
              <a:avLst/>
            </a:prstGeom>
            <a:solidFill>
              <a:schemeClr val="accent2">
                <a:lumMod val="20000"/>
                <a:lumOff val="80000"/>
                <a:alpha val="50000"/>
              </a:schemeClr>
            </a:solidFill>
          </p:spPr>
          <p:txBody>
            <a:bodyPr wrap="square" lIns="0" tIns="0" rIns="0" bIns="0" rtlCol="0" anchor="t" anchorCtr="0">
              <a:spAutoFit/>
            </a:bodyPr>
            <a:p>
              <a:pPr algn="l" defTabSz="1216660">
                <a:lnSpc>
                  <a:spcPct val="120000"/>
                </a:lnSpc>
                <a:spcBef>
                  <a:spcPct val="20000"/>
                </a:spcBef>
                <a:defRPr/>
              </a:pPr>
              <a:r>
                <a:rPr lang="en-US" sz="2000" b="1" dirty="0">
                  <a:solidFill>
                    <a:schemeClr val="tx1">
                      <a:lumMod val="75000"/>
                      <a:lumOff val="25000"/>
                    </a:schemeClr>
                  </a:solidFill>
                  <a:ea typeface="微软雅黑" panose="020B0503020204020204" charset="-122"/>
                  <a:sym typeface="Arial" panose="020B0604020202020204" pitchFamily="34" charset="0"/>
                </a:rPr>
                <a:t>2.1 </a:t>
              </a:r>
              <a:r>
                <a:rPr sz="2000" dirty="0">
                  <a:solidFill>
                    <a:schemeClr val="tx1">
                      <a:lumMod val="75000"/>
                      <a:lumOff val="25000"/>
                    </a:schemeClr>
                  </a:solidFill>
                  <a:ea typeface="微软雅黑" panose="020B0503020204020204" charset="-122"/>
                  <a:sym typeface="Arial" panose="020B0604020202020204" pitchFamily="34" charset="0"/>
                </a:rPr>
                <a:t>新颖度问题并不只针对某一种产品，而是本企业各种产品的总体情况。</a:t>
              </a:r>
              <a:endParaRPr sz="2000" dirty="0">
                <a:solidFill>
                  <a:schemeClr val="tx1">
                    <a:lumMod val="75000"/>
                    <a:lumOff val="25000"/>
                  </a:schemeClr>
                </a:solidFill>
                <a:ea typeface="微软雅黑" panose="020B0503020204020204" charset="-122"/>
                <a:sym typeface="Arial" panose="020B0604020202020204" pitchFamily="34" charset="0"/>
              </a:endParaRPr>
            </a:p>
          </p:txBody>
        </p:sp>
        <p:sp>
          <p:nvSpPr>
            <p:cNvPr id="17" name="TextBox 13"/>
            <p:cNvSpPr txBox="1"/>
            <p:nvPr/>
          </p:nvSpPr>
          <p:spPr>
            <a:xfrm>
              <a:off x="12239" y="4765"/>
              <a:ext cx="4706" cy="1447"/>
            </a:xfrm>
            <a:prstGeom prst="rect">
              <a:avLst/>
            </a:prstGeom>
            <a:solidFill>
              <a:schemeClr val="accent2">
                <a:lumMod val="20000"/>
                <a:lumOff val="80000"/>
                <a:alpha val="50000"/>
              </a:schemeClr>
            </a:solidFill>
          </p:spPr>
          <p:txBody>
            <a:bodyPr wrap="square" lIns="0" tIns="0" rIns="0" bIns="0" rtlCol="0" anchor="t" anchorCtr="0">
              <a:spAutoFit/>
            </a:bodyPr>
            <a:p>
              <a:pPr algn="l" defTabSz="1216660">
                <a:lnSpc>
                  <a:spcPct val="120000"/>
                </a:lnSpc>
                <a:spcBef>
                  <a:spcPct val="20000"/>
                </a:spcBef>
                <a:defRPr/>
              </a:pPr>
              <a:r>
                <a:rPr lang="en-US" sz="2000" b="1" dirty="0">
                  <a:solidFill>
                    <a:schemeClr val="tx1">
                      <a:lumMod val="75000"/>
                      <a:lumOff val="25000"/>
                    </a:schemeClr>
                  </a:solidFill>
                  <a:ea typeface="微软雅黑" panose="020B0503020204020204" charset="-122"/>
                  <a:sym typeface="Arial" panose="020B0604020202020204" pitchFamily="34" charset="0"/>
                </a:rPr>
                <a:t>2.2 </a:t>
              </a:r>
              <a:r>
                <a:rPr sz="2000" dirty="0">
                  <a:solidFill>
                    <a:schemeClr val="tx1">
                      <a:lumMod val="75000"/>
                      <a:lumOff val="25000"/>
                    </a:schemeClr>
                  </a:solidFill>
                  <a:ea typeface="微软雅黑" panose="020B0503020204020204" charset="-122"/>
                  <a:sym typeface="Arial" panose="020B0604020202020204" pitchFamily="34" charset="0"/>
                </a:rPr>
                <a:t>新颖度与产品或工艺的技术水平高低没有必然关系</a:t>
              </a:r>
              <a:r>
                <a:rPr lang="zh-CN" sz="2000" dirty="0">
                  <a:solidFill>
                    <a:schemeClr val="tx1">
                      <a:lumMod val="75000"/>
                      <a:lumOff val="25000"/>
                    </a:schemeClr>
                  </a:solidFill>
                  <a:ea typeface="微软雅黑" panose="020B0503020204020204" charset="-122"/>
                  <a:sym typeface="Arial" panose="020B0604020202020204" pitchFamily="34" charset="0"/>
                </a:rPr>
                <a:t>。</a:t>
              </a:r>
              <a:endParaRPr lang="zh-CN" sz="2000" dirty="0">
                <a:solidFill>
                  <a:schemeClr val="tx1">
                    <a:lumMod val="75000"/>
                    <a:lumOff val="25000"/>
                  </a:schemeClr>
                </a:solidFill>
                <a:ea typeface="微软雅黑" panose="020B0503020204020204" charset="-122"/>
                <a:sym typeface="Arial" panose="020B0604020202020204" pitchFamily="34" charset="0"/>
              </a:endParaRPr>
            </a:p>
          </p:txBody>
        </p:sp>
        <p:sp>
          <p:nvSpPr>
            <p:cNvPr id="19" name="TextBox 13"/>
            <p:cNvSpPr txBox="1"/>
            <p:nvPr/>
          </p:nvSpPr>
          <p:spPr>
            <a:xfrm>
              <a:off x="12267" y="6325"/>
              <a:ext cx="4706" cy="965"/>
            </a:xfrm>
            <a:prstGeom prst="rect">
              <a:avLst/>
            </a:prstGeom>
            <a:solidFill>
              <a:schemeClr val="accent2">
                <a:lumMod val="20000"/>
                <a:lumOff val="80000"/>
                <a:alpha val="50000"/>
              </a:schemeClr>
            </a:solidFill>
          </p:spPr>
          <p:txBody>
            <a:bodyPr wrap="square" lIns="0" tIns="0" rIns="0" bIns="0" rtlCol="0" anchor="t" anchorCtr="0">
              <a:spAutoFit/>
            </a:bodyPr>
            <a:p>
              <a:pPr algn="l" defTabSz="1216660">
                <a:lnSpc>
                  <a:spcPct val="120000"/>
                </a:lnSpc>
                <a:spcBef>
                  <a:spcPct val="20000"/>
                </a:spcBef>
                <a:defRPr/>
              </a:pPr>
              <a:r>
                <a:rPr lang="en-US" sz="2000" b="1" dirty="0">
                  <a:solidFill>
                    <a:schemeClr val="tx1">
                      <a:lumMod val="75000"/>
                      <a:lumOff val="25000"/>
                    </a:schemeClr>
                  </a:solidFill>
                  <a:ea typeface="微软雅黑" panose="020B0503020204020204" charset="-122"/>
                  <a:sym typeface="Arial" panose="020B0604020202020204" pitchFamily="34" charset="0"/>
                </a:rPr>
                <a:t>2.3 </a:t>
              </a:r>
              <a:r>
                <a:rPr sz="2000" dirty="0">
                  <a:solidFill>
                    <a:schemeClr val="tx1">
                      <a:lumMod val="75000"/>
                      <a:lumOff val="25000"/>
                    </a:schemeClr>
                  </a:solidFill>
                  <a:ea typeface="微软雅黑" panose="020B0503020204020204" charset="-122"/>
                  <a:sym typeface="Arial" panose="020B0604020202020204" pitchFamily="34" charset="0"/>
                </a:rPr>
                <a:t>新颖度与产品的实际销售市场也没有必然关系</a:t>
              </a:r>
              <a:r>
                <a:rPr lang="zh-CN" sz="2000" dirty="0">
                  <a:solidFill>
                    <a:schemeClr val="tx1">
                      <a:lumMod val="75000"/>
                      <a:lumOff val="25000"/>
                    </a:schemeClr>
                  </a:solidFill>
                  <a:ea typeface="微软雅黑" panose="020B0503020204020204" charset="-122"/>
                  <a:sym typeface="Arial" panose="020B0604020202020204" pitchFamily="34" charset="0"/>
                </a:rPr>
                <a:t>。</a:t>
              </a:r>
              <a:endParaRPr lang="zh-CN" sz="2000" dirty="0">
                <a:solidFill>
                  <a:schemeClr val="tx1">
                    <a:lumMod val="75000"/>
                    <a:lumOff val="25000"/>
                  </a:schemeClr>
                </a:solidFill>
                <a:ea typeface="微软雅黑" panose="020B0503020204020204" charset="-122"/>
                <a:sym typeface="Arial" panose="020B0604020202020204" pitchFamily="34" charset="0"/>
              </a:endParaRPr>
            </a:p>
          </p:txBody>
        </p:sp>
      </p:grpSp>
      <p:grpSp>
        <p:nvGrpSpPr>
          <p:cNvPr id="32" name="组合 31"/>
          <p:cNvGrpSpPr/>
          <p:nvPr/>
        </p:nvGrpSpPr>
        <p:grpSpPr>
          <a:xfrm>
            <a:off x="2451100" y="1414145"/>
            <a:ext cx="3243580" cy="2102485"/>
            <a:chOff x="3860" y="2077"/>
            <a:chExt cx="5108" cy="3311"/>
          </a:xfrm>
        </p:grpSpPr>
        <p:grpSp>
          <p:nvGrpSpPr>
            <p:cNvPr id="26" name="组合 25"/>
            <p:cNvGrpSpPr/>
            <p:nvPr/>
          </p:nvGrpSpPr>
          <p:grpSpPr>
            <a:xfrm>
              <a:off x="3860" y="2077"/>
              <a:ext cx="5108" cy="2590"/>
              <a:chOff x="3860" y="2095"/>
              <a:chExt cx="5108" cy="2590"/>
            </a:xfrm>
          </p:grpSpPr>
          <p:grpSp>
            <p:nvGrpSpPr>
              <p:cNvPr id="21" name="组合 20"/>
              <p:cNvGrpSpPr/>
              <p:nvPr/>
            </p:nvGrpSpPr>
            <p:grpSpPr>
              <a:xfrm>
                <a:off x="3860" y="2177"/>
                <a:ext cx="1000" cy="1000"/>
                <a:chOff x="7555" y="2130"/>
                <a:chExt cx="1000" cy="1000"/>
              </a:xfrm>
            </p:grpSpPr>
            <p:sp>
              <p:nvSpPr>
                <p:cNvPr id="8" name="Shape 393"/>
                <p:cNvSpPr/>
                <p:nvPr/>
              </p:nvSpPr>
              <p:spPr>
                <a:xfrm>
                  <a:off x="7555" y="2130"/>
                  <a:ext cx="1000" cy="1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65C98"/>
                </a:solidFill>
                <a:ln w="12700" cap="flat">
                  <a:noFill/>
                  <a:miter lim="400000"/>
                </a:ln>
                <a:effectLst/>
              </p:spPr>
              <p:txBody>
                <a:bodyPr wrap="square" lIns="0" tIns="0" rIns="0" bIns="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4400">
                    <a:solidFill>
                      <a:schemeClr val="tx1">
                        <a:lumMod val="75000"/>
                        <a:lumOff val="25000"/>
                      </a:schemeClr>
                    </a:solidFill>
                  </a:endParaRPr>
                </a:p>
              </p:txBody>
            </p:sp>
            <p:sp>
              <p:nvSpPr>
                <p:cNvPr id="9" name="Shape 394"/>
                <p:cNvSpPr/>
                <p:nvPr/>
              </p:nvSpPr>
              <p:spPr>
                <a:xfrm>
                  <a:off x="7888" y="2445"/>
                  <a:ext cx="333" cy="371"/>
                </a:xfrm>
                <a:custGeom>
                  <a:avLst/>
                  <a:gdLst/>
                  <a:ahLst/>
                  <a:cxnLst>
                    <a:cxn ang="0">
                      <a:pos x="wd2" y="hd2"/>
                    </a:cxn>
                    <a:cxn ang="5400000">
                      <a:pos x="wd2" y="hd2"/>
                    </a:cxn>
                    <a:cxn ang="10800000">
                      <a:pos x="wd2" y="hd2"/>
                    </a:cxn>
                    <a:cxn ang="16200000">
                      <a:pos x="wd2" y="hd2"/>
                    </a:cxn>
                  </a:cxnLst>
                  <a:rect l="0" t="0" r="r" b="b"/>
                  <a:pathLst>
                    <a:path w="21600" h="21600" extrusionOk="0">
                      <a:moveTo>
                        <a:pt x="20400" y="2160"/>
                      </a:moveTo>
                      <a:lnTo>
                        <a:pt x="12600" y="2160"/>
                      </a:lnTo>
                      <a:lnTo>
                        <a:pt x="12000" y="0"/>
                      </a:lnTo>
                      <a:lnTo>
                        <a:pt x="9600" y="0"/>
                      </a:lnTo>
                      <a:lnTo>
                        <a:pt x="9000" y="2160"/>
                      </a:lnTo>
                      <a:lnTo>
                        <a:pt x="1200" y="2160"/>
                      </a:lnTo>
                      <a:cubicBezTo>
                        <a:pt x="536" y="2160"/>
                        <a:pt x="0" y="2642"/>
                        <a:pt x="0" y="3240"/>
                      </a:cubicBezTo>
                      <a:lnTo>
                        <a:pt x="0" y="15120"/>
                      </a:lnTo>
                      <a:cubicBezTo>
                        <a:pt x="0" y="15716"/>
                        <a:pt x="536" y="16200"/>
                        <a:pt x="1200" y="16200"/>
                      </a:cubicBezTo>
                      <a:lnTo>
                        <a:pt x="20400" y="16200"/>
                      </a:lnTo>
                      <a:cubicBezTo>
                        <a:pt x="21064" y="16200"/>
                        <a:pt x="21600" y="15716"/>
                        <a:pt x="21600" y="15120"/>
                      </a:cubicBezTo>
                      <a:lnTo>
                        <a:pt x="21600" y="3240"/>
                      </a:lnTo>
                      <a:cubicBezTo>
                        <a:pt x="21600" y="2644"/>
                        <a:pt x="21064" y="2160"/>
                        <a:pt x="20400" y="2160"/>
                      </a:cubicBezTo>
                      <a:close/>
                      <a:moveTo>
                        <a:pt x="13913" y="17606"/>
                      </a:moveTo>
                      <a:lnTo>
                        <a:pt x="15600" y="21600"/>
                      </a:lnTo>
                      <a:lnTo>
                        <a:pt x="19753" y="21600"/>
                      </a:lnTo>
                      <a:lnTo>
                        <a:pt x="17472" y="16522"/>
                      </a:lnTo>
                      <a:cubicBezTo>
                        <a:pt x="17472" y="16522"/>
                        <a:pt x="13913" y="17606"/>
                        <a:pt x="13913" y="17606"/>
                      </a:cubicBezTo>
                      <a:close/>
                      <a:moveTo>
                        <a:pt x="1847" y="21600"/>
                      </a:moveTo>
                      <a:lnTo>
                        <a:pt x="6000" y="21600"/>
                      </a:lnTo>
                      <a:lnTo>
                        <a:pt x="7687" y="17606"/>
                      </a:lnTo>
                      <a:lnTo>
                        <a:pt x="4128" y="16522"/>
                      </a:lnTo>
                      <a:cubicBezTo>
                        <a:pt x="4128" y="16522"/>
                        <a:pt x="1847" y="21600"/>
                        <a:pt x="1847" y="21600"/>
                      </a:cubicBezTo>
                      <a:close/>
                    </a:path>
                  </a:pathLst>
                </a:custGeom>
                <a:solidFill>
                  <a:schemeClr val="bg1"/>
                </a:solidFill>
                <a:ln w="12700" cap="flat">
                  <a:noFill/>
                  <a:miter lim="400000"/>
                </a:ln>
                <a:effectLst/>
              </p:spPr>
              <p:txBody>
                <a:bodyPr wrap="square" lIns="38100" tIns="38100" rIns="38100" bIns="3810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4400" dirty="0">
                    <a:solidFill>
                      <a:schemeClr val="tx1">
                        <a:lumMod val="75000"/>
                        <a:lumOff val="25000"/>
                      </a:schemeClr>
                    </a:solidFill>
                  </a:endParaRPr>
                </a:p>
              </p:txBody>
            </p:sp>
          </p:grpSp>
          <p:sp>
            <p:nvSpPr>
              <p:cNvPr id="18" name="TextBox 13"/>
              <p:cNvSpPr txBox="1"/>
              <p:nvPr/>
            </p:nvSpPr>
            <p:spPr>
              <a:xfrm>
                <a:off x="4930" y="2095"/>
                <a:ext cx="4038" cy="930"/>
              </a:xfrm>
              <a:prstGeom prst="rect">
                <a:avLst/>
              </a:prstGeom>
              <a:noFill/>
            </p:spPr>
            <p:txBody>
              <a:bodyPr wrap="square" lIns="0" tIns="0" rIns="0" bIns="0" rtlCol="0" anchor="t" anchorCtr="0">
                <a:spAutoFit/>
              </a:bodyPr>
              <a:p>
                <a:pPr algn="l" defTabSz="1216660">
                  <a:lnSpc>
                    <a:spcPct val="120000"/>
                  </a:lnSpc>
                  <a:spcBef>
                    <a:spcPct val="20000"/>
                  </a:spcBef>
                  <a:defRPr/>
                </a:pPr>
                <a:r>
                  <a:rPr lang="zh-CN" altLang="en-US" sz="32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1.新颖度类别</a:t>
                </a:r>
                <a:endParaRPr lang="zh-CN" altLang="en-US" sz="32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22" name="TextBox 13"/>
              <p:cNvSpPr txBox="1"/>
              <p:nvPr/>
            </p:nvSpPr>
            <p:spPr>
              <a:xfrm>
                <a:off x="4103" y="3255"/>
                <a:ext cx="4037" cy="697"/>
              </a:xfrm>
              <a:prstGeom prst="rect">
                <a:avLst/>
              </a:prstGeom>
              <a:solidFill>
                <a:schemeClr val="accent2">
                  <a:lumMod val="20000"/>
                  <a:lumOff val="80000"/>
                  <a:alpha val="50000"/>
                </a:schemeClr>
              </a:solidFill>
            </p:spPr>
            <p:txBody>
              <a:bodyPr wrap="square" lIns="0" tIns="0" rIns="0" bIns="0" rtlCol="0" anchor="t" anchorCtr="0">
                <a:spAutoFit/>
              </a:bodyPr>
              <a:p>
                <a:pPr algn="l" defTabSz="1216660">
                  <a:lnSpc>
                    <a:spcPct val="120000"/>
                  </a:lnSpc>
                  <a:spcBef>
                    <a:spcPct val="20000"/>
                  </a:spcBef>
                  <a:defRPr/>
                </a:pPr>
                <a:r>
                  <a:rPr lang="en-US" altLang="zh-CN" sz="2400" b="1" dirty="0">
                    <a:solidFill>
                      <a:schemeClr val="tx1">
                        <a:lumMod val="75000"/>
                        <a:lumOff val="25000"/>
                      </a:schemeClr>
                    </a:solidFill>
                    <a:ea typeface="微软雅黑" panose="020B0503020204020204" charset="-122"/>
                    <a:sym typeface="Arial" panose="020B0604020202020204" pitchFamily="34" charset="0"/>
                  </a:rPr>
                  <a:t>1.1  </a:t>
                </a:r>
                <a:r>
                  <a:rPr lang="zh-CN" altLang="en-US" sz="2400" dirty="0">
                    <a:solidFill>
                      <a:schemeClr val="tx1">
                        <a:lumMod val="75000"/>
                        <a:lumOff val="25000"/>
                      </a:schemeClr>
                    </a:solidFill>
                    <a:ea typeface="微软雅黑" panose="020B0503020204020204" charset="-122"/>
                    <a:sym typeface="Arial" panose="020B0604020202020204" pitchFamily="34" charset="0"/>
                  </a:rPr>
                  <a:t>国际市场新</a:t>
                </a:r>
                <a:endParaRPr lang="zh-CN" altLang="en-US" sz="2400" dirty="0">
                  <a:solidFill>
                    <a:schemeClr val="tx1">
                      <a:lumMod val="75000"/>
                      <a:lumOff val="25000"/>
                    </a:schemeClr>
                  </a:solidFill>
                  <a:ea typeface="微软雅黑" panose="020B0503020204020204" charset="-122"/>
                  <a:sym typeface="Arial" panose="020B0604020202020204" pitchFamily="34" charset="0"/>
                </a:endParaRPr>
              </a:p>
            </p:txBody>
          </p:sp>
          <p:sp>
            <p:nvSpPr>
              <p:cNvPr id="15" name="TextBox 13"/>
              <p:cNvSpPr txBox="1"/>
              <p:nvPr/>
            </p:nvSpPr>
            <p:spPr>
              <a:xfrm>
                <a:off x="4103" y="3988"/>
                <a:ext cx="4037" cy="697"/>
              </a:xfrm>
              <a:prstGeom prst="rect">
                <a:avLst/>
              </a:prstGeom>
              <a:solidFill>
                <a:schemeClr val="accent2">
                  <a:lumMod val="20000"/>
                  <a:lumOff val="80000"/>
                  <a:alpha val="50000"/>
                </a:schemeClr>
              </a:solidFill>
            </p:spPr>
            <p:txBody>
              <a:bodyPr wrap="square" lIns="0" tIns="0" rIns="0" bIns="0" rtlCol="0" anchor="t" anchorCtr="0">
                <a:spAutoFit/>
              </a:bodyPr>
              <a:p>
                <a:pPr algn="l" defTabSz="1216660">
                  <a:lnSpc>
                    <a:spcPct val="120000"/>
                  </a:lnSpc>
                  <a:spcBef>
                    <a:spcPct val="20000"/>
                  </a:spcBef>
                  <a:defRPr/>
                </a:pPr>
                <a:r>
                  <a:rPr lang="en-US" altLang="zh-CN" sz="2400" b="1" dirty="0">
                    <a:solidFill>
                      <a:schemeClr val="tx1">
                        <a:lumMod val="75000"/>
                        <a:lumOff val="25000"/>
                      </a:schemeClr>
                    </a:solidFill>
                    <a:ea typeface="微软雅黑" panose="020B0503020204020204" charset="-122"/>
                    <a:sym typeface="Arial" panose="020B0604020202020204" pitchFamily="34" charset="0"/>
                  </a:rPr>
                  <a:t>1.2 </a:t>
                </a:r>
                <a:r>
                  <a:rPr lang="en-US" altLang="zh-CN" sz="2400" dirty="0">
                    <a:solidFill>
                      <a:schemeClr val="tx1">
                        <a:lumMod val="75000"/>
                        <a:lumOff val="25000"/>
                      </a:schemeClr>
                    </a:solidFill>
                    <a:ea typeface="微软雅黑" panose="020B0503020204020204" charset="-122"/>
                    <a:sym typeface="Arial" panose="020B0604020202020204" pitchFamily="34" charset="0"/>
                  </a:rPr>
                  <a:t> 国内市场新</a:t>
                </a:r>
                <a:endParaRPr lang="en-US" altLang="zh-CN" sz="2400" dirty="0">
                  <a:solidFill>
                    <a:schemeClr val="tx1">
                      <a:lumMod val="75000"/>
                      <a:lumOff val="25000"/>
                    </a:schemeClr>
                  </a:solidFill>
                  <a:ea typeface="微软雅黑" panose="020B0503020204020204" charset="-122"/>
                  <a:sym typeface="Arial" panose="020B0604020202020204" pitchFamily="34" charset="0"/>
                </a:endParaRPr>
              </a:p>
            </p:txBody>
          </p:sp>
        </p:grpSp>
        <p:sp>
          <p:nvSpPr>
            <p:cNvPr id="6" name="TextBox 13"/>
            <p:cNvSpPr txBox="1"/>
            <p:nvPr/>
          </p:nvSpPr>
          <p:spPr>
            <a:xfrm>
              <a:off x="4103" y="4691"/>
              <a:ext cx="4037" cy="697"/>
            </a:xfrm>
            <a:prstGeom prst="rect">
              <a:avLst/>
            </a:prstGeom>
            <a:solidFill>
              <a:schemeClr val="accent2">
                <a:lumMod val="20000"/>
                <a:lumOff val="80000"/>
                <a:alpha val="50000"/>
              </a:schemeClr>
            </a:solidFill>
          </p:spPr>
          <p:txBody>
            <a:bodyPr wrap="square" lIns="0" tIns="0" rIns="0" bIns="0" rtlCol="0" anchor="t" anchorCtr="0">
              <a:spAutoFit/>
            </a:bodyPr>
            <a:p>
              <a:pPr algn="l" defTabSz="1216660">
                <a:lnSpc>
                  <a:spcPct val="120000"/>
                </a:lnSpc>
                <a:spcBef>
                  <a:spcPct val="20000"/>
                </a:spcBef>
                <a:defRPr/>
              </a:pPr>
              <a:r>
                <a:rPr lang="en-US" altLang="zh-CN" sz="2400" b="1" dirty="0">
                  <a:solidFill>
                    <a:schemeClr val="tx1">
                      <a:lumMod val="75000"/>
                      <a:lumOff val="25000"/>
                    </a:schemeClr>
                  </a:solidFill>
                  <a:ea typeface="微软雅黑" panose="020B0503020204020204" charset="-122"/>
                  <a:sym typeface="Arial" panose="020B0604020202020204" pitchFamily="34" charset="0"/>
                </a:rPr>
                <a:t>1.3 </a:t>
              </a:r>
              <a:r>
                <a:rPr lang="en-US" altLang="zh-CN" sz="2400" dirty="0">
                  <a:solidFill>
                    <a:schemeClr val="tx1">
                      <a:lumMod val="75000"/>
                      <a:lumOff val="25000"/>
                    </a:schemeClr>
                  </a:solidFill>
                  <a:ea typeface="微软雅黑" panose="020B0503020204020204" charset="-122"/>
                  <a:sym typeface="Arial" panose="020B0604020202020204" pitchFamily="34" charset="0"/>
                </a:rPr>
                <a:t> </a:t>
              </a:r>
              <a:r>
                <a:rPr lang="zh-CN" altLang="en-US" sz="2400" dirty="0">
                  <a:solidFill>
                    <a:schemeClr val="tx1">
                      <a:lumMod val="75000"/>
                      <a:lumOff val="25000"/>
                    </a:schemeClr>
                  </a:solidFill>
                  <a:ea typeface="微软雅黑" panose="020B0503020204020204" charset="-122"/>
                  <a:sym typeface="Arial" panose="020B0604020202020204" pitchFamily="34" charset="0"/>
                </a:rPr>
                <a:t>本企业</a:t>
              </a:r>
              <a:r>
                <a:rPr lang="en-US" altLang="zh-CN" sz="2400" dirty="0">
                  <a:solidFill>
                    <a:schemeClr val="tx1">
                      <a:lumMod val="75000"/>
                      <a:lumOff val="25000"/>
                    </a:schemeClr>
                  </a:solidFill>
                  <a:ea typeface="微软雅黑" panose="020B0503020204020204" charset="-122"/>
                  <a:sym typeface="Arial" panose="020B0604020202020204" pitchFamily="34" charset="0"/>
                </a:rPr>
                <a:t>新</a:t>
              </a:r>
              <a:endParaRPr lang="en-US" altLang="zh-CN" sz="2400" dirty="0">
                <a:solidFill>
                  <a:schemeClr val="tx1">
                    <a:lumMod val="75000"/>
                    <a:lumOff val="25000"/>
                  </a:schemeClr>
                </a:solidFill>
                <a:ea typeface="微软雅黑" panose="020B0503020204020204" charset="-122"/>
                <a:sym typeface="Arial" panose="020B0604020202020204" pitchFamily="34" charset="0"/>
              </a:endParaRPr>
            </a:p>
          </p:txBody>
        </p:sp>
      </p:grpSp>
      <p:grpSp>
        <p:nvGrpSpPr>
          <p:cNvPr id="31" name="组合 30"/>
          <p:cNvGrpSpPr/>
          <p:nvPr/>
        </p:nvGrpSpPr>
        <p:grpSpPr>
          <a:xfrm>
            <a:off x="3049270" y="4076700"/>
            <a:ext cx="4396740" cy="1642745"/>
            <a:chOff x="3859" y="6077"/>
            <a:chExt cx="4742" cy="2587"/>
          </a:xfrm>
        </p:grpSpPr>
        <p:grpSp>
          <p:nvGrpSpPr>
            <p:cNvPr id="28" name="组合 27"/>
            <p:cNvGrpSpPr/>
            <p:nvPr/>
          </p:nvGrpSpPr>
          <p:grpSpPr>
            <a:xfrm>
              <a:off x="3859" y="6077"/>
              <a:ext cx="1000" cy="1000"/>
              <a:chOff x="7859" y="5748"/>
              <a:chExt cx="1000" cy="1000"/>
            </a:xfrm>
          </p:grpSpPr>
          <p:sp>
            <p:nvSpPr>
              <p:cNvPr id="16" name="Shape 396"/>
              <p:cNvSpPr/>
              <p:nvPr/>
            </p:nvSpPr>
            <p:spPr>
              <a:xfrm>
                <a:off x="7859" y="5748"/>
                <a:ext cx="1000" cy="1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A84B7"/>
              </a:solidFill>
              <a:ln w="12700" cap="flat">
                <a:noFill/>
                <a:miter lim="400000"/>
              </a:ln>
              <a:effectLst/>
            </p:spPr>
            <p:txBody>
              <a:bodyPr wrap="square" lIns="0" tIns="0" rIns="0" bIns="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4400">
                  <a:solidFill>
                    <a:schemeClr val="tx1">
                      <a:lumMod val="75000"/>
                      <a:lumOff val="25000"/>
                    </a:schemeClr>
                  </a:solidFill>
                </a:endParaRPr>
              </a:p>
            </p:txBody>
          </p:sp>
          <p:sp>
            <p:nvSpPr>
              <p:cNvPr id="23" name="Shape 397"/>
              <p:cNvSpPr/>
              <p:nvPr/>
            </p:nvSpPr>
            <p:spPr>
              <a:xfrm>
                <a:off x="8202" y="6062"/>
                <a:ext cx="313" cy="371"/>
              </a:xfrm>
              <a:custGeom>
                <a:avLst/>
                <a:gdLst/>
                <a:ahLst/>
                <a:cxnLst>
                  <a:cxn ang="0">
                    <a:pos x="wd2" y="hd2"/>
                  </a:cxn>
                  <a:cxn ang="5400000">
                    <a:pos x="wd2" y="hd2"/>
                  </a:cxn>
                  <a:cxn ang="10800000">
                    <a:pos x="wd2" y="hd2"/>
                  </a:cxn>
                  <a:cxn ang="16200000">
                    <a:pos x="wd2" y="hd2"/>
                  </a:cxn>
                </a:cxnLst>
                <a:rect l="0" t="0" r="r" b="b"/>
                <a:pathLst>
                  <a:path w="21600" h="21600" extrusionOk="0">
                    <a:moveTo>
                      <a:pt x="20385" y="128"/>
                    </a:moveTo>
                    <a:cubicBezTo>
                      <a:pt x="21128" y="371"/>
                      <a:pt x="21600" y="957"/>
                      <a:pt x="21600" y="1599"/>
                    </a:cubicBezTo>
                    <a:lnTo>
                      <a:pt x="21600" y="20001"/>
                    </a:lnTo>
                    <a:cubicBezTo>
                      <a:pt x="21600" y="20643"/>
                      <a:pt x="21128" y="21229"/>
                      <a:pt x="20385" y="21472"/>
                    </a:cubicBezTo>
                    <a:cubicBezTo>
                      <a:pt x="20149" y="21557"/>
                      <a:pt x="19896" y="21586"/>
                      <a:pt x="19643" y="21586"/>
                    </a:cubicBezTo>
                    <a:cubicBezTo>
                      <a:pt x="19119" y="21586"/>
                      <a:pt x="18630" y="21429"/>
                      <a:pt x="18242" y="21129"/>
                    </a:cubicBezTo>
                    <a:lnTo>
                      <a:pt x="10800" y="15076"/>
                    </a:lnTo>
                    <a:lnTo>
                      <a:pt x="3358" y="21129"/>
                    </a:lnTo>
                    <a:cubicBezTo>
                      <a:pt x="2970" y="21429"/>
                      <a:pt x="2481" y="21600"/>
                      <a:pt x="1957" y="21600"/>
                    </a:cubicBezTo>
                    <a:cubicBezTo>
                      <a:pt x="1704" y="21600"/>
                      <a:pt x="1451" y="21557"/>
                      <a:pt x="1215" y="21472"/>
                    </a:cubicBezTo>
                    <a:cubicBezTo>
                      <a:pt x="472" y="21229"/>
                      <a:pt x="0" y="20643"/>
                      <a:pt x="0" y="20001"/>
                    </a:cubicBezTo>
                    <a:lnTo>
                      <a:pt x="0" y="1599"/>
                    </a:lnTo>
                    <a:cubicBezTo>
                      <a:pt x="0" y="957"/>
                      <a:pt x="472" y="371"/>
                      <a:pt x="1215" y="128"/>
                    </a:cubicBezTo>
                    <a:cubicBezTo>
                      <a:pt x="1451" y="43"/>
                      <a:pt x="1704" y="0"/>
                      <a:pt x="1957" y="0"/>
                    </a:cubicBezTo>
                    <a:cubicBezTo>
                      <a:pt x="2481" y="0"/>
                      <a:pt x="19119" y="0"/>
                      <a:pt x="19643" y="0"/>
                    </a:cubicBezTo>
                    <a:cubicBezTo>
                      <a:pt x="19896" y="0"/>
                      <a:pt x="20149" y="43"/>
                      <a:pt x="20385" y="128"/>
                    </a:cubicBezTo>
                    <a:close/>
                  </a:path>
                </a:pathLst>
              </a:custGeom>
              <a:solidFill>
                <a:schemeClr val="bg1"/>
              </a:solidFill>
              <a:ln w="12700" cap="flat">
                <a:noFill/>
                <a:miter lim="400000"/>
              </a:ln>
              <a:effectLst/>
            </p:spPr>
            <p:txBody>
              <a:bodyPr wrap="square" lIns="38100" tIns="38100" rIns="38100" bIns="3810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4400" dirty="0">
                  <a:solidFill>
                    <a:schemeClr val="tx1">
                      <a:lumMod val="75000"/>
                      <a:lumOff val="25000"/>
                    </a:schemeClr>
                  </a:solidFill>
                </a:endParaRPr>
              </a:p>
            </p:txBody>
          </p:sp>
        </p:grpSp>
        <p:sp>
          <p:nvSpPr>
            <p:cNvPr id="27" name="TextBox 13"/>
            <p:cNvSpPr txBox="1"/>
            <p:nvPr/>
          </p:nvSpPr>
          <p:spPr>
            <a:xfrm>
              <a:off x="4925" y="6271"/>
              <a:ext cx="3676" cy="930"/>
            </a:xfrm>
            <a:prstGeom prst="rect">
              <a:avLst/>
            </a:prstGeom>
            <a:noFill/>
          </p:spPr>
          <p:txBody>
            <a:bodyPr wrap="square" lIns="0" tIns="0" rIns="0" bIns="0" rtlCol="0" anchor="t" anchorCtr="0">
              <a:spAutoFit/>
            </a:bodyPr>
            <a:p>
              <a:pPr algn="l" defTabSz="1216660">
                <a:lnSpc>
                  <a:spcPct val="120000"/>
                </a:lnSpc>
                <a:spcBef>
                  <a:spcPct val="20000"/>
                </a:spcBef>
                <a:defRPr/>
              </a:pPr>
              <a:r>
                <a:rPr lang="en-US" altLang="zh-CN" sz="3200" dirty="0">
                  <a:solidFill>
                    <a:schemeClr val="tx1">
                      <a:lumMod val="75000"/>
                      <a:lumOff val="25000"/>
                    </a:schemeClr>
                  </a:solidFill>
                  <a:ea typeface="微软雅黑" panose="020B0503020204020204" charset="-122"/>
                  <a:sym typeface="Arial" panose="020B0604020202020204" pitchFamily="34" charset="0"/>
                </a:rPr>
                <a:t>3.</a:t>
              </a:r>
              <a:r>
                <a:rPr lang="zh-CN" altLang="en-US" sz="3200" dirty="0">
                  <a:solidFill>
                    <a:schemeClr val="tx1">
                      <a:lumMod val="75000"/>
                      <a:lumOff val="25000"/>
                    </a:schemeClr>
                  </a:solidFill>
                  <a:ea typeface="微软雅黑" panose="020B0503020204020204" charset="-122"/>
                  <a:sym typeface="Arial" panose="020B0604020202020204" pitchFamily="34" charset="0"/>
                </a:rPr>
                <a:t>新产品销售收入</a:t>
              </a:r>
              <a:endParaRPr lang="zh-CN" altLang="en-US" sz="32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29" name="TextBox 13"/>
            <p:cNvSpPr txBox="1"/>
            <p:nvPr/>
          </p:nvSpPr>
          <p:spPr>
            <a:xfrm>
              <a:off x="4103" y="7212"/>
              <a:ext cx="4363" cy="697"/>
            </a:xfrm>
            <a:prstGeom prst="rect">
              <a:avLst/>
            </a:prstGeom>
            <a:solidFill>
              <a:schemeClr val="accent2">
                <a:lumMod val="20000"/>
                <a:lumOff val="80000"/>
                <a:alpha val="50000"/>
              </a:schemeClr>
            </a:solidFill>
          </p:spPr>
          <p:txBody>
            <a:bodyPr wrap="square" lIns="0" tIns="0" rIns="0" bIns="0" rtlCol="0" anchor="t" anchorCtr="0">
              <a:spAutoFit/>
            </a:bodyPr>
            <a:p>
              <a:pPr algn="l" defTabSz="1216660">
                <a:lnSpc>
                  <a:spcPct val="120000"/>
                </a:lnSpc>
                <a:spcBef>
                  <a:spcPct val="20000"/>
                </a:spcBef>
                <a:defRPr/>
              </a:pPr>
              <a:r>
                <a:rPr lang="en-US" altLang="zh-CN" sz="2400" b="1" dirty="0">
                  <a:solidFill>
                    <a:schemeClr val="tx1">
                      <a:lumMod val="75000"/>
                      <a:lumOff val="25000"/>
                    </a:schemeClr>
                  </a:solidFill>
                  <a:ea typeface="微软雅黑" panose="020B0503020204020204" charset="-122"/>
                  <a:sym typeface="Arial" panose="020B0604020202020204" pitchFamily="34" charset="0"/>
                </a:rPr>
                <a:t>3.1 </a:t>
              </a:r>
              <a:r>
                <a:rPr lang="en-US" altLang="zh-CN" sz="2400" dirty="0">
                  <a:solidFill>
                    <a:schemeClr val="tx1">
                      <a:lumMod val="75000"/>
                      <a:lumOff val="25000"/>
                    </a:schemeClr>
                  </a:solidFill>
                  <a:ea typeface="微软雅黑" panose="020B0503020204020204" charset="-122"/>
                  <a:sym typeface="Arial" panose="020B0604020202020204" pitchFamily="34" charset="0"/>
                </a:rPr>
                <a:t> </a:t>
              </a:r>
              <a:r>
                <a:rPr lang="zh-CN" sz="2400" dirty="0">
                  <a:solidFill>
                    <a:schemeClr val="tx1">
                      <a:lumMod val="75000"/>
                      <a:lumOff val="25000"/>
                    </a:schemeClr>
                  </a:solidFill>
                  <a:ea typeface="微软雅黑" panose="020B0503020204020204" charset="-122"/>
                  <a:sym typeface="Arial" panose="020B0604020202020204" pitchFamily="34" charset="0"/>
                </a:rPr>
                <a:t>新产品销售收入</a:t>
              </a:r>
              <a:r>
                <a:rPr lang="en-US" altLang="zh-CN" sz="2400" dirty="0">
                  <a:solidFill>
                    <a:schemeClr val="tx1">
                      <a:lumMod val="75000"/>
                      <a:lumOff val="25000"/>
                    </a:schemeClr>
                  </a:solidFill>
                  <a:ea typeface="微软雅黑" panose="020B0503020204020204" charset="-122"/>
                  <a:sym typeface="Arial" panose="020B0604020202020204" pitchFamily="34" charset="0"/>
                </a:rPr>
                <a:t>-</a:t>
              </a:r>
              <a:r>
                <a:rPr lang="zh-CN" altLang="en-US" sz="2400" dirty="0">
                  <a:solidFill>
                    <a:schemeClr val="tx1">
                      <a:lumMod val="75000"/>
                      <a:lumOff val="25000"/>
                    </a:schemeClr>
                  </a:solidFill>
                  <a:ea typeface="微软雅黑" panose="020B0503020204020204" charset="-122"/>
                  <a:sym typeface="Arial" panose="020B0604020202020204" pitchFamily="34" charset="0"/>
                </a:rPr>
                <a:t>工业</a:t>
              </a:r>
              <a:endParaRPr lang="zh-CN" altLang="en-US" sz="2400" dirty="0">
                <a:solidFill>
                  <a:schemeClr val="tx1">
                    <a:lumMod val="75000"/>
                    <a:lumOff val="25000"/>
                  </a:schemeClr>
                </a:solidFill>
                <a:ea typeface="微软雅黑" panose="020B0503020204020204" charset="-122"/>
                <a:sym typeface="Arial" panose="020B0604020202020204" pitchFamily="34" charset="0"/>
              </a:endParaRPr>
            </a:p>
          </p:txBody>
        </p:sp>
        <p:sp>
          <p:nvSpPr>
            <p:cNvPr id="30" name="TextBox 13"/>
            <p:cNvSpPr txBox="1"/>
            <p:nvPr/>
          </p:nvSpPr>
          <p:spPr>
            <a:xfrm>
              <a:off x="4103" y="7967"/>
              <a:ext cx="4344" cy="697"/>
            </a:xfrm>
            <a:prstGeom prst="rect">
              <a:avLst/>
            </a:prstGeom>
            <a:solidFill>
              <a:schemeClr val="accent2">
                <a:lumMod val="20000"/>
                <a:lumOff val="80000"/>
                <a:alpha val="50000"/>
              </a:schemeClr>
            </a:solidFill>
          </p:spPr>
          <p:txBody>
            <a:bodyPr wrap="square" lIns="0" tIns="0" rIns="0" bIns="0" rtlCol="0" anchor="t" anchorCtr="0">
              <a:spAutoFit/>
            </a:bodyPr>
            <a:p>
              <a:pPr algn="l" defTabSz="1216660">
                <a:lnSpc>
                  <a:spcPct val="120000"/>
                </a:lnSpc>
                <a:spcBef>
                  <a:spcPct val="20000"/>
                </a:spcBef>
                <a:defRPr/>
              </a:pPr>
              <a:r>
                <a:rPr lang="en-US" altLang="zh-CN" sz="2400" b="1" dirty="0">
                  <a:solidFill>
                    <a:schemeClr val="tx1">
                      <a:lumMod val="75000"/>
                      <a:lumOff val="25000"/>
                    </a:schemeClr>
                  </a:solidFill>
                  <a:ea typeface="微软雅黑" panose="020B0503020204020204" charset="-122"/>
                  <a:sym typeface="Arial" panose="020B0604020202020204" pitchFamily="34" charset="0"/>
                </a:rPr>
                <a:t>3.2 </a:t>
              </a:r>
              <a:r>
                <a:rPr lang="en-US" altLang="zh-CN" sz="2400" dirty="0">
                  <a:solidFill>
                    <a:schemeClr val="tx1">
                      <a:lumMod val="75000"/>
                      <a:lumOff val="25000"/>
                    </a:schemeClr>
                  </a:solidFill>
                  <a:ea typeface="微软雅黑" panose="020B0503020204020204" charset="-122"/>
                  <a:sym typeface="Arial" panose="020B0604020202020204" pitchFamily="34" charset="0"/>
                </a:rPr>
                <a:t> </a:t>
              </a:r>
              <a:r>
                <a:rPr lang="zh-CN" altLang="en-US" sz="2400" dirty="0">
                  <a:solidFill>
                    <a:schemeClr val="tx1">
                      <a:lumMod val="75000"/>
                      <a:lumOff val="25000"/>
                    </a:schemeClr>
                  </a:solidFill>
                  <a:ea typeface="微软雅黑" panose="020B0503020204020204" charset="-122"/>
                  <a:sym typeface="Arial" panose="020B0604020202020204" pitchFamily="34" charset="0"/>
                </a:rPr>
                <a:t>营业收入</a:t>
              </a:r>
              <a:r>
                <a:rPr lang="en-US" altLang="zh-CN" sz="2400" dirty="0">
                  <a:solidFill>
                    <a:schemeClr val="tx1">
                      <a:lumMod val="75000"/>
                      <a:lumOff val="25000"/>
                    </a:schemeClr>
                  </a:solidFill>
                  <a:ea typeface="微软雅黑" panose="020B0503020204020204" charset="-122"/>
                  <a:sym typeface="Arial" panose="020B0604020202020204" pitchFamily="34" charset="0"/>
                </a:rPr>
                <a:t>-</a:t>
              </a:r>
              <a:r>
                <a:rPr lang="zh-CN" altLang="en-US" sz="2400" dirty="0">
                  <a:solidFill>
                    <a:schemeClr val="tx1">
                      <a:lumMod val="75000"/>
                      <a:lumOff val="25000"/>
                    </a:schemeClr>
                  </a:solidFill>
                  <a:ea typeface="微软雅黑" panose="020B0503020204020204" charset="-122"/>
                  <a:sym typeface="Arial" panose="020B0604020202020204" pitchFamily="34" charset="0"/>
                </a:rPr>
                <a:t>其他</a:t>
              </a:r>
              <a:endParaRPr lang="zh-CN" altLang="en-US" sz="2400" dirty="0">
                <a:solidFill>
                  <a:schemeClr val="tx1">
                    <a:lumMod val="75000"/>
                    <a:lumOff val="25000"/>
                  </a:schemeClr>
                </a:solidFill>
                <a:ea typeface="微软雅黑" panose="020B0503020204020204" charset="-122"/>
                <a:sym typeface="Arial" panose="020B0604020202020204" pitchFamily="34" charset="0"/>
              </a:endParaRPr>
            </a:p>
          </p:txBody>
        </p:sp>
      </p:grpSp>
      <p:sp>
        <p:nvSpPr>
          <p:cNvPr id="48" name="标题 1"/>
          <p:cNvSpPr>
            <a:spLocks noGrp="1"/>
          </p:cNvSpPr>
          <p:nvPr/>
        </p:nvSpPr>
        <p:spPr>
          <a:xfrm>
            <a:off x="2451100" y="389890"/>
            <a:ext cx="3600000" cy="864235"/>
          </a:xfrm>
          <a:prstGeom prst="rect">
            <a:avLst/>
          </a:prstGeom>
          <a:solidFill>
            <a:schemeClr val="accent2">
              <a:lumMod val="20000"/>
              <a:lumOff val="80000"/>
              <a:alpha val="20000"/>
            </a:schemeClr>
          </a:solidFill>
          <a:ln>
            <a:noFill/>
          </a:ln>
        </p:spPr>
        <p:txBody>
          <a:bodyPr vert="horz" wrap="square" lIns="91440" tIns="45720" rIns="91440" bIns="45720" numCol="1" anchor="ctr" anchorCtr="0" compatLnSpc="1"/>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r>
              <a:rPr lang="zh-CN" altLang="en-US" sz="3200">
                <a:latin typeface="黑体" panose="02010609060101010101" pitchFamily="49" charset="-122"/>
                <a:ea typeface="黑体" panose="02010609060101010101" pitchFamily="49" charset="-122"/>
              </a:rPr>
              <a:t>核心指标</a:t>
            </a:r>
            <a:endParaRPr lang="en-US" altLang="zh-CN" sz="3200" dirty="0" smtClean="0">
              <a:latin typeface="黑体" panose="02010609060101010101" pitchFamily="49" charset="-122"/>
              <a:ea typeface="黑体" panose="02010609060101010101" pitchFamily="49" charset="-122"/>
              <a:sym typeface="+mn-ea"/>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509395" y="1349375"/>
            <a:ext cx="10519410" cy="2344420"/>
          </a:xfrm>
          <a:prstGeom prst="rect">
            <a:avLst/>
          </a:prstGeom>
        </p:spPr>
      </p:pic>
      <p:sp>
        <p:nvSpPr>
          <p:cNvPr id="83970" name="Line 4"/>
          <p:cNvSpPr/>
          <p:nvPr/>
        </p:nvSpPr>
        <p:spPr>
          <a:xfrm flipV="1">
            <a:off x="6861175" y="2838450"/>
            <a:ext cx="5059045" cy="14605"/>
          </a:xfrm>
          <a:prstGeom prst="line">
            <a:avLst/>
          </a:prstGeom>
          <a:ln w="38100" cap="flat" cmpd="sng">
            <a:solidFill>
              <a:srgbClr val="FF0000"/>
            </a:solidFill>
            <a:prstDash val="solid"/>
            <a:round/>
            <a:headEnd type="none" w="med" len="med"/>
            <a:tailEnd type="none" w="med" len="med"/>
          </a:ln>
        </p:spPr>
      </p:sp>
      <p:sp>
        <p:nvSpPr>
          <p:cNvPr id="83971" name="Document"/>
          <p:cNvSpPr>
            <a:spLocks noEditPoints="1"/>
          </p:cNvSpPr>
          <p:nvPr/>
        </p:nvSpPr>
        <p:spPr>
          <a:xfrm>
            <a:off x="1416050" y="3805555"/>
            <a:ext cx="10377806" cy="2336800"/>
          </a:xfrm>
          <a:custGeom>
            <a:avLst/>
            <a:gdLst>
              <a:gd name="txL" fmla="*/ 0 w 21600"/>
              <a:gd name="txT" fmla="*/ 0 h 21600"/>
              <a:gd name="txR" fmla="*/ 21600 w 21600"/>
              <a:gd name="txB" fmla="*/ 21600 h 21600"/>
            </a:gdLst>
            <a:ahLst/>
            <a:cxnLst>
              <a:cxn ang="0">
                <a:pos x="0" y="0"/>
              </a:cxn>
              <a:cxn ang="0">
                <a:pos x="0" y="0"/>
              </a:cxn>
              <a:cxn ang="0">
                <a:pos x="0" y="0"/>
              </a:cxn>
              <a:cxn ang="0">
                <a:pos x="0" y="0"/>
              </a:cxn>
              <a:cxn ang="0">
                <a:pos x="0" y="0"/>
              </a:cxn>
              <a:cxn ang="0">
                <a:pos x="0" y="0"/>
              </a:cxn>
              <a:cxn ang="0">
                <a:pos x="0" y="0"/>
              </a:cxn>
              <a:cxn ang="0">
                <a:pos x="0" y="0"/>
              </a:cxn>
            </a:cxnLst>
            <a:rect l="txL" t="txT" r="txR" b="txB"/>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eaLnBrk="0" hangingPunct="0">
              <a:buFont typeface="Wingdings" panose="05000000000000000000" pitchFamily="2" charset="2"/>
            </a:pPr>
            <a:endParaRPr lang="zh-CN" altLang="en-US" sz="3100" dirty="0">
              <a:solidFill>
                <a:schemeClr val="bg2"/>
              </a:solidFill>
              <a:latin typeface="Arial" panose="020B0604020202020204" pitchFamily="34" charset="0"/>
              <a:ea typeface="宋体" panose="02010600030101010101" pitchFamily="2" charset="-122"/>
            </a:endParaRPr>
          </a:p>
          <a:p>
            <a:pPr eaLnBrk="0" hangingPunct="0">
              <a:buFont typeface="Wingdings" panose="05000000000000000000" pitchFamily="2" charset="2"/>
            </a:pPr>
            <a:endParaRPr lang="zh-CN" altLang="en-US" sz="2800" b="1" dirty="0">
              <a:solidFill>
                <a:schemeClr val="bg2"/>
              </a:solidFill>
              <a:latin typeface="Arial" panose="020B0604020202020204" pitchFamily="34" charset="0"/>
              <a:ea typeface="宋体" panose="02010600030101010101" pitchFamily="2" charset="-122"/>
            </a:endParaRPr>
          </a:p>
          <a:p>
            <a:pPr eaLnBrk="0" hangingPunct="0">
              <a:buClr>
                <a:srgbClr val="FF0000"/>
              </a:buClr>
              <a:buFont typeface="Wingdings" panose="05000000000000000000" pitchFamily="2" charset="2"/>
              <a:buChar char="Ø"/>
            </a:pPr>
            <a:r>
              <a:rPr lang="zh-CN" altLang="en-US" sz="2800" dirty="0">
                <a:solidFill>
                  <a:schemeClr val="tx1"/>
                </a:solidFill>
                <a:latin typeface="黑体" panose="02010609060101010101" pitchFamily="49" charset="-122"/>
                <a:ea typeface="黑体" panose="02010609060101010101" pitchFamily="49" charset="-122"/>
                <a:sym typeface="+mn-ea"/>
              </a:rPr>
              <a:t>建筑业产品创新在问卷第二部分</a:t>
            </a:r>
            <a:endParaRPr lang="zh-CN" altLang="en-US" sz="2800" dirty="0">
              <a:latin typeface="黑体" panose="02010609060101010101" pitchFamily="49" charset="-122"/>
              <a:ea typeface="黑体" panose="02010609060101010101" pitchFamily="49" charset="-122"/>
            </a:endParaRPr>
          </a:p>
          <a:p>
            <a:pPr eaLnBrk="0" hangingPunct="0">
              <a:buClr>
                <a:srgbClr val="FF0000"/>
              </a:buClr>
              <a:buFont typeface="Wingdings" panose="05000000000000000000" pitchFamily="2" charset="2"/>
              <a:buChar char="Ø"/>
            </a:pPr>
            <a:r>
              <a:rPr lang="zh-CN" altLang="en-US" sz="2800" dirty="0">
                <a:latin typeface="黑体" panose="02010609060101010101" pitchFamily="49" charset="-122"/>
                <a:ea typeface="黑体" panose="02010609060101010101" pitchFamily="49" charset="-122"/>
              </a:rPr>
              <a:t>创新及相关情况并不局限在本企业的主营活动上。例如，建筑业企业同时也生产新的建筑构配件，这虽具有制造业活动特征，</a:t>
            </a:r>
            <a:r>
              <a:rPr lang="zh-CN" altLang="en-US" sz="2800" dirty="0">
                <a:solidFill>
                  <a:srgbClr val="FF0000"/>
                </a:solidFill>
                <a:latin typeface="黑体" panose="02010609060101010101" pitchFamily="49" charset="-122"/>
                <a:ea typeface="黑体" panose="02010609060101010101" pitchFamily="49" charset="-122"/>
              </a:rPr>
              <a:t>但有关活动需要填报，属于建筑业的产品创新，不要漏填。</a:t>
            </a:r>
            <a:endParaRPr lang="zh-CN" altLang="en-US" sz="2800" dirty="0">
              <a:solidFill>
                <a:srgbClr val="FF0000"/>
              </a:solidFill>
              <a:latin typeface="黑体" panose="02010609060101010101" pitchFamily="49" charset="-122"/>
              <a:ea typeface="黑体" panose="02010609060101010101" pitchFamily="49" charset="-122"/>
            </a:endParaRPr>
          </a:p>
          <a:p>
            <a:pPr eaLnBrk="0" hangingPunct="0">
              <a:buFont typeface="Wingdings" panose="05000000000000000000" pitchFamily="2" charset="2"/>
              <a:buChar char="p"/>
            </a:pPr>
            <a:endParaRPr lang="zh-CN" altLang="en-US" sz="3600" dirty="0">
              <a:solidFill>
                <a:schemeClr val="bg2"/>
              </a:solidFill>
              <a:latin typeface="Arial" panose="020B0604020202020204" pitchFamily="34" charset="0"/>
              <a:ea typeface="宋体" panose="02010600030101010101" pitchFamily="2" charset="-122"/>
            </a:endParaRPr>
          </a:p>
          <a:p>
            <a:pPr eaLnBrk="0" hangingPunct="0">
              <a:buFont typeface="Wingdings" panose="05000000000000000000" pitchFamily="2" charset="2"/>
              <a:buChar char="p"/>
            </a:pPr>
            <a:endParaRPr lang="zh-CN" altLang="en-US" sz="3600" dirty="0">
              <a:solidFill>
                <a:schemeClr val="bg2"/>
              </a:solidFill>
              <a:latin typeface="Arial" panose="020B0604020202020204" pitchFamily="34" charset="0"/>
              <a:ea typeface="宋体" panose="02010600030101010101" pitchFamily="2" charset="-122"/>
            </a:endParaRPr>
          </a:p>
        </p:txBody>
      </p:sp>
      <p:sp>
        <p:nvSpPr>
          <p:cNvPr id="83972" name="Line 4"/>
          <p:cNvSpPr/>
          <p:nvPr/>
        </p:nvSpPr>
        <p:spPr>
          <a:xfrm>
            <a:off x="2097088" y="3068638"/>
            <a:ext cx="4343400" cy="3175"/>
          </a:xfrm>
          <a:prstGeom prst="line">
            <a:avLst/>
          </a:prstGeom>
          <a:ln w="38100" cap="flat" cmpd="sng">
            <a:solidFill>
              <a:srgbClr val="FF0000"/>
            </a:solidFill>
            <a:prstDash val="solid"/>
            <a:round/>
            <a:headEnd type="none" w="med" len="med"/>
            <a:tailEnd type="none" w="med" len="med"/>
          </a:ln>
        </p:spPr>
      </p:sp>
      <p:sp>
        <p:nvSpPr>
          <p:cNvPr id="83973" name="Text Box 7"/>
          <p:cNvSpPr txBox="1"/>
          <p:nvPr/>
        </p:nvSpPr>
        <p:spPr>
          <a:xfrm>
            <a:off x="1408113" y="207963"/>
            <a:ext cx="3749675" cy="671512"/>
          </a:xfrm>
          <a:prstGeom prst="rect">
            <a:avLst/>
          </a:prstGeom>
          <a:noFill/>
          <a:ln w="9525">
            <a:noFill/>
          </a:ln>
        </p:spPr>
        <p:txBody>
          <a:bodyPr lIns="117226" tIns="58613" rIns="117226" bIns="58613" anchor="t" anchorCtr="0">
            <a:spAutoFit/>
          </a:bodyPr>
          <a:p>
            <a:pPr eaLnBrk="0" hangingPunct="0">
              <a:buClr>
                <a:schemeClr val="hlink"/>
              </a:buClr>
            </a:pPr>
            <a:r>
              <a:rPr lang="zh-CN" altLang="en-US" sz="3600" dirty="0">
                <a:solidFill>
                  <a:srgbClr val="3333FF"/>
                </a:solidFill>
                <a:latin typeface="黑体" panose="02010609060101010101" pitchFamily="49" charset="-122"/>
                <a:ea typeface="黑体" panose="02010609060101010101" pitchFamily="49" charset="-122"/>
              </a:rPr>
              <a:t>建筑业问卷</a:t>
            </a:r>
            <a:endParaRPr lang="zh-CN" altLang="en-US" sz="3600" dirty="0">
              <a:solidFill>
                <a:srgbClr val="3333FF"/>
              </a:solidFill>
              <a:latin typeface="黑体" panose="02010609060101010101" pitchFamily="49" charset="-122"/>
              <a:ea typeface="黑体" panose="02010609060101010101" pitchFamily="49" charset="-122"/>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任意多边形 1"/>
          <p:cNvSpPr/>
          <p:nvPr/>
        </p:nvSpPr>
        <p:spPr>
          <a:xfrm>
            <a:off x="1846263" y="1052513"/>
            <a:ext cx="9136064" cy="4870450"/>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ln>
            <a:solidFill>
              <a:schemeClr val="accent2"/>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17279" tIns="276179" rIns="217279" bIns="94305" spcCol="991"/>
          <a:lstStyle/>
          <a:p>
            <a:pPr marL="457200" marR="0" lvl="0" indent="-457200" algn="l" defTabSz="914400" rtl="0" eaLnBrk="1" fontAlgn="base" latinLnBrk="0" hangingPunct="1">
              <a:lnSpc>
                <a:spcPct val="125000"/>
              </a:lnSpc>
              <a:spcBef>
                <a:spcPct val="0"/>
              </a:spcBef>
              <a:spcAft>
                <a:spcPct val="0"/>
              </a:spcAft>
              <a:buClr>
                <a:srgbClr val="FF0000"/>
              </a:buClr>
              <a:buSzTx/>
              <a:buFont typeface="Wingdings" panose="05000000000000000000" pitchFamily="2" charset="2"/>
              <a:buChar char="n"/>
              <a:defRPr/>
            </a:pPr>
            <a:endParaRPr kumimoji="0" lang="en-US" altLang="zh-CN" sz="28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25000"/>
              </a:lnSpc>
              <a:spcBef>
                <a:spcPct val="0"/>
              </a:spcBef>
              <a:spcAft>
                <a:spcPct val="0"/>
              </a:spcAft>
              <a:buClr>
                <a:srgbClr val="FF0000"/>
              </a:buClr>
              <a:buSzTx/>
              <a:buFont typeface="Wingdings" panose="05000000000000000000" pitchFamily="2" charset="2"/>
              <a:buChar char="n"/>
              <a:defRPr/>
            </a:pPr>
            <a:r>
              <a:rPr kumimoji="0" lang="zh-CN" altLang="en-US" sz="28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大面积场站轨道式无线遥控运输车</a:t>
            </a:r>
            <a:endParaRPr kumimoji="0" lang="zh-CN" altLang="en-US" sz="28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25000"/>
              </a:lnSpc>
              <a:spcBef>
                <a:spcPct val="0"/>
              </a:spcBef>
              <a:spcAft>
                <a:spcPct val="0"/>
              </a:spcAft>
              <a:buClr>
                <a:srgbClr val="FF0000"/>
              </a:buClr>
              <a:buSzTx/>
              <a:buFont typeface="Wingdings" panose="05000000000000000000" pitchFamily="2" charset="2"/>
              <a:buChar char="ü"/>
              <a:defRPr/>
            </a:pPr>
            <a:r>
              <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创新内容和主要特点：企业针对大面积场站施工过程物料运输问题，基于轨道式水平运输物料理念，开发出“轨道式无线遥控运输车”，实现了钢栈桥、轨道及道岔、无线遥控运输车信息空间运输体系的组合使用，施工高效安全。</a:t>
            </a:r>
            <a:r>
              <a:rPr kumimoji="0" lang="zh-CN" altLang="en-US" sz="2400" b="0" i="0" u="none" strike="noStrike" kern="1200" cap="none" spc="0" normalizeH="0" baseline="0" noProof="1">
                <a:ln>
                  <a:noFill/>
                </a:ln>
                <a:solidFill>
                  <a:srgbClr val="3333FF"/>
                </a:solidFill>
                <a:effectLst/>
                <a:uLnTx/>
                <a:uFillTx/>
                <a:latin typeface="黑体" panose="02010609060101010101" pitchFamily="49" charset="-122"/>
                <a:ea typeface="黑体" panose="02010609060101010101" pitchFamily="49" charset="-122"/>
                <a:cs typeface="+mn-cs"/>
              </a:rPr>
              <a:t>该产品获实用新型专利</a:t>
            </a:r>
            <a:r>
              <a:rPr kumimoji="0" lang="en-US" altLang="zh-CN" sz="2400" b="0" i="0" u="none" strike="noStrike" kern="1200" cap="none" spc="0" normalizeH="0" baseline="0" noProof="1">
                <a:ln>
                  <a:noFill/>
                </a:ln>
                <a:solidFill>
                  <a:srgbClr val="3333FF"/>
                </a:solidFill>
                <a:effectLst/>
                <a:uLnTx/>
                <a:uFillTx/>
                <a:latin typeface="黑体" panose="02010609060101010101" pitchFamily="49" charset="-122"/>
                <a:ea typeface="黑体" panose="02010609060101010101" pitchFamily="49" charset="-122"/>
                <a:cs typeface="+mn-cs"/>
              </a:rPr>
              <a:t>1</a:t>
            </a:r>
            <a:r>
              <a:rPr kumimoji="0" lang="zh-CN" altLang="en-US" sz="2400" b="0" i="0" u="none" strike="noStrike" kern="1200" cap="none" spc="0" normalizeH="0" baseline="0" noProof="1">
                <a:ln>
                  <a:noFill/>
                </a:ln>
                <a:solidFill>
                  <a:srgbClr val="3333FF"/>
                </a:solidFill>
                <a:effectLst/>
                <a:uLnTx/>
                <a:uFillTx/>
                <a:latin typeface="黑体" panose="02010609060101010101" pitchFamily="49" charset="-122"/>
                <a:ea typeface="黑体" panose="02010609060101010101" pitchFamily="49" charset="-122"/>
                <a:cs typeface="+mn-cs"/>
              </a:rPr>
              <a:t>项</a:t>
            </a:r>
            <a:r>
              <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，将进行大规模生产。</a:t>
            </a:r>
            <a:endPar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25000"/>
              </a:lnSpc>
              <a:spcBef>
                <a:spcPct val="0"/>
              </a:spcBef>
              <a:spcAft>
                <a:spcPct val="0"/>
              </a:spcAft>
              <a:buClrTx/>
              <a:buSzTx/>
              <a:buFontTx/>
              <a:buNone/>
              <a:defRPr/>
            </a:pPr>
            <a:endParaRPr kumimoji="0" lang="zh-CN" altLang="en-US" sz="2400" b="1" i="0" u="none" strike="noStrike" kern="1200" cap="none" spc="0" normalizeH="0" baseline="0" noProof="1">
              <a:ln>
                <a:noFill/>
              </a:ln>
              <a:solidFill>
                <a:schemeClr val="bg2"/>
              </a:solidFill>
              <a:effectLst/>
              <a:uLnTx/>
              <a:uFillTx/>
              <a:latin typeface="黑体" panose="02010609060101010101" pitchFamily="49" charset="-122"/>
              <a:ea typeface="黑体" panose="02010609060101010101" pitchFamily="49" charset="-122"/>
              <a:cs typeface="+mn-cs"/>
            </a:endParaRPr>
          </a:p>
        </p:txBody>
      </p:sp>
      <p:sp>
        <p:nvSpPr>
          <p:cNvPr id="4" name="任意多边形 2"/>
          <p:cNvSpPr/>
          <p:nvPr/>
        </p:nvSpPr>
        <p:spPr>
          <a:xfrm>
            <a:off x="2505075" y="495300"/>
            <a:ext cx="4243388" cy="720725"/>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93181" tIns="19108" rIns="93181" bIns="19108" spcCol="991" anchor="ctr"/>
          <a:lstStyle/>
          <a:p>
            <a:pPr marL="0" marR="0" lvl="0" indent="0" algn="ctr" defTabSz="58928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土木工程建筑业产品创新</a:t>
            </a:r>
            <a:endPar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8DDCB8D4-1E9A-4385-8D9A-1537D2F8808A}" type="slidenum">
              <a:rPr lang="zh-CN" altLang="en-US" smtClean="0"/>
            </a:fld>
            <a:endParaRPr lang="en-US" altLang="zh-CN"/>
          </a:p>
        </p:txBody>
      </p:sp>
      <p:graphicFrame>
        <p:nvGraphicFramePr>
          <p:cNvPr id="5" name="表格 4"/>
          <p:cNvGraphicFramePr>
            <a:graphicFrameLocks noGrp="1"/>
          </p:cNvGraphicFramePr>
          <p:nvPr/>
        </p:nvGraphicFramePr>
        <p:xfrm>
          <a:off x="1679459" y="1180166"/>
          <a:ext cx="10031730" cy="3584264"/>
        </p:xfrm>
        <a:graphic>
          <a:graphicData uri="http://schemas.openxmlformats.org/drawingml/2006/table">
            <a:tbl>
              <a:tblPr firstRow="1" firstCol="1" bandRow="1">
                <a:tableStyleId>{21E4AEA4-8DFA-4A89-87EB-49C32662AFE0}</a:tableStyleId>
              </a:tblPr>
              <a:tblGrid>
                <a:gridCol w="3591585"/>
                <a:gridCol w="6440145"/>
              </a:tblGrid>
              <a:tr h="1156032">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3400" b="1"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rPr>
                        <a:t>时间</a:t>
                      </a:r>
                      <a:endParaRPr kumimoji="0" lang="zh-CN" altLang="en-US" sz="3400" b="1"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endParaRPr>
                    </a:p>
                  </a:txBody>
                  <a:tcPr marL="0" marR="0" marT="0" marB="0" anchor="ctr" horzOverflow="overflow">
                    <a:solidFill>
                      <a:srgbClr val="0070C0"/>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3400" b="1"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rPr>
                        <a:t>内容</a:t>
                      </a:r>
                      <a:endParaRPr kumimoji="0" lang="zh-CN" altLang="en-US" sz="3400" b="1"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endParaRPr>
                    </a:p>
                  </a:txBody>
                  <a:tcPr marL="0" marR="0" marT="0" marB="0" anchor="ctr" horzOverflow="overflow">
                    <a:solidFill>
                      <a:srgbClr val="0070C0"/>
                    </a:solidFill>
                  </a:tcPr>
                </a:tc>
              </a:tr>
              <a:tr h="1214116">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a:pPr>
                      <a:r>
                        <a:rPr kumimoji="0" lang="en-US" altLang="zh-CN" sz="2600" b="1"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rPr>
                        <a:t>2024</a:t>
                      </a:r>
                      <a:r>
                        <a:rPr kumimoji="0" lang="zh-CN" altLang="en-US" sz="2600" b="1"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rPr>
                        <a:t>年</a:t>
                      </a:r>
                      <a:r>
                        <a:rPr kumimoji="0" lang="en-US" altLang="zh-CN" sz="2600" b="1"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rPr>
                        <a:t>1</a:t>
                      </a:r>
                      <a:r>
                        <a:rPr kumimoji="0" lang="zh-CN" altLang="en-US" sz="2600" b="1"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rPr>
                        <a:t>月</a:t>
                      </a:r>
                      <a:r>
                        <a:rPr kumimoji="0" lang="en-US" altLang="zh-CN" sz="2600" b="1"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rPr>
                        <a:t>20</a:t>
                      </a:r>
                      <a:r>
                        <a:rPr kumimoji="0" lang="zh-CN" altLang="en-US" sz="2600" b="1"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rPr>
                        <a:t>日</a:t>
                      </a:r>
                      <a:endParaRPr kumimoji="0" lang="zh-CN" altLang="en-US" sz="2600" b="1"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endParaRPr>
                    </a:p>
                  </a:txBody>
                  <a:tcPr marL="0" marR="0" marT="0" marB="0" anchor="ctr" horzOverflow="overflow">
                    <a:solidFill>
                      <a:srgbClr val="0070C0"/>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a:pPr>
                      <a:r>
                        <a:rPr kumimoji="0" lang="zh-CN" altLang="en-US" sz="2800" b="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开网填报</a:t>
                      </a:r>
                      <a:endParaRPr kumimoji="0" lang="zh-CN" altLang="en-US" sz="2800" b="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marL="0" marR="0" marT="0" marB="0" anchor="ctr" horzOverflow="overflow"/>
                </a:tc>
              </a:tr>
              <a:tr h="1214116">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a:pPr>
                      <a:r>
                        <a:rPr kumimoji="0" lang="en-US" altLang="zh-CN" sz="2600" b="1"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rPr>
                        <a:t>2024</a:t>
                      </a:r>
                      <a:r>
                        <a:rPr kumimoji="0" lang="zh-CN" altLang="en-US" sz="2600" b="1"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rPr>
                        <a:t>年</a:t>
                      </a:r>
                      <a:r>
                        <a:rPr kumimoji="0" lang="en-US" altLang="zh-CN" sz="2600" b="1"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rPr>
                        <a:t>3</a:t>
                      </a:r>
                      <a:r>
                        <a:rPr kumimoji="0" lang="zh-CN" altLang="en-US" sz="2600" b="1"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rPr>
                        <a:t>月</a:t>
                      </a:r>
                      <a:r>
                        <a:rPr kumimoji="0" lang="en-US" altLang="zh-CN" sz="2600" b="1"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rPr>
                        <a:t>10</a:t>
                      </a:r>
                      <a:r>
                        <a:rPr kumimoji="0" lang="zh-CN" altLang="en-US" sz="2600" b="1"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rPr>
                        <a:t>日</a:t>
                      </a:r>
                      <a:r>
                        <a:rPr kumimoji="0" lang="en-US" altLang="zh-CN" sz="2600" b="1"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rPr>
                        <a:t>24</a:t>
                      </a:r>
                      <a:r>
                        <a:rPr kumimoji="0" lang="zh-CN" altLang="en-US" sz="2600" b="1"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rPr>
                        <a:t>时</a:t>
                      </a:r>
                      <a:endParaRPr kumimoji="0" lang="zh-CN" altLang="en-US" sz="2600" b="1" i="0" u="none" strike="noStrike" cap="none" normalizeH="0" baseline="0" dirty="0" smtClean="0">
                        <a:ln>
                          <a:noFill/>
                        </a:ln>
                        <a:solidFill>
                          <a:schemeClr val="bg1"/>
                        </a:solidFill>
                        <a:effectLst/>
                        <a:latin typeface="黑体" panose="02010609060101010101" pitchFamily="49" charset="-122"/>
                        <a:ea typeface="黑体" panose="02010609060101010101" pitchFamily="49" charset="-122"/>
                      </a:endParaRPr>
                    </a:p>
                  </a:txBody>
                  <a:tcPr marL="0" marR="0" marT="0" marB="0" anchor="ctr" horzOverflow="overflow">
                    <a:solidFill>
                      <a:srgbClr val="0070C0"/>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a:pPr>
                      <a:r>
                        <a:rPr kumimoji="0" lang="zh-CN" altLang="en-US" sz="2800" b="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企业网上截止填报</a:t>
                      </a:r>
                      <a:endParaRPr kumimoji="0" lang="zh-CN" altLang="en-US" sz="2800" b="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marL="0" marR="0" marT="0" marB="0" anchor="ctr" horzOverflow="overflow"/>
                </a:tc>
              </a:tr>
            </a:tbl>
          </a:graphicData>
        </a:graphic>
      </p:graphicFrame>
      <p:sp>
        <p:nvSpPr>
          <p:cNvPr id="6" name="矩形 5"/>
          <p:cNvSpPr/>
          <p:nvPr/>
        </p:nvSpPr>
        <p:spPr>
          <a:xfrm>
            <a:off x="1807643" y="203286"/>
            <a:ext cx="2954655" cy="793487"/>
          </a:xfrm>
          <a:prstGeom prst="rect">
            <a:avLst/>
          </a:prstGeom>
        </p:spPr>
        <p:txBody>
          <a:bodyPr wrap="none">
            <a:spAutoFit/>
          </a:bodyPr>
          <a:lstStyle/>
          <a:p>
            <a:pPr>
              <a:lnSpc>
                <a:spcPct val="150000"/>
              </a:lnSpc>
            </a:pPr>
            <a:r>
              <a:rPr lang="zh-CN" altLang="en-US" sz="3600" dirty="0" smtClean="0">
                <a:solidFill>
                  <a:srgbClr val="3333FF"/>
                </a:solidFill>
                <a:latin typeface="黑体" panose="02010609060101010101" pitchFamily="49" charset="-122"/>
                <a:ea typeface="黑体" panose="02010609060101010101" pitchFamily="49" charset="-122"/>
              </a:rPr>
              <a:t>一、上报时间</a:t>
            </a:r>
            <a:endParaRPr lang="en-US" altLang="zh-CN" sz="3600" dirty="0" smtClean="0">
              <a:solidFill>
                <a:srgbClr val="3333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1809115" y="1251585"/>
            <a:ext cx="9855836" cy="3406140"/>
          </a:xfrm>
          <a:prstGeom prst="rect">
            <a:avLst/>
          </a:prstGeom>
        </p:spPr>
      </p:pic>
      <p:sp>
        <p:nvSpPr>
          <p:cNvPr id="87042" name="Line 3"/>
          <p:cNvSpPr/>
          <p:nvPr/>
        </p:nvSpPr>
        <p:spPr>
          <a:xfrm>
            <a:off x="3063875" y="2184400"/>
            <a:ext cx="3357880" cy="635"/>
          </a:xfrm>
          <a:prstGeom prst="line">
            <a:avLst/>
          </a:prstGeom>
          <a:ln w="34925" cap="flat" cmpd="sng">
            <a:solidFill>
              <a:srgbClr val="FF0000"/>
            </a:solidFill>
            <a:prstDash val="solid"/>
            <a:miter/>
            <a:headEnd type="none" w="med" len="med"/>
            <a:tailEnd type="none" w="med" len="med"/>
          </a:ln>
        </p:spPr>
      </p:sp>
      <p:sp>
        <p:nvSpPr>
          <p:cNvPr id="87043" name="椭圆 1"/>
          <p:cNvSpPr/>
          <p:nvPr/>
        </p:nvSpPr>
        <p:spPr>
          <a:xfrm>
            <a:off x="8424864" y="2482215"/>
            <a:ext cx="663575" cy="381000"/>
          </a:xfrm>
          <a:prstGeom prst="ellipse">
            <a:avLst/>
          </a:prstGeom>
          <a:noFill/>
          <a:ln w="34925" cap="flat" cmpd="sng">
            <a:solidFill>
              <a:srgbClr val="FF0000"/>
            </a:solidFill>
            <a:prstDash val="solid"/>
            <a:miter/>
            <a:headEnd type="none" w="med" len="med"/>
            <a:tailEnd type="none" w="med" len="med"/>
          </a:ln>
        </p:spPr>
        <p:txBody>
          <a:bodyPr lIns="117226" tIns="58613" rIns="117226" bIns="58613" anchor="ctr" anchorCtr="0"/>
          <a:p>
            <a:pPr eaLnBrk="0" hangingPunct="0"/>
            <a:endParaRPr lang="zh-CN" altLang="en-US" dirty="0">
              <a:latin typeface="华文中宋" panose="02010600040101010101" pitchFamily="2" charset="-122"/>
              <a:ea typeface="宋体" panose="02010600030101010101" pitchFamily="2" charset="-122"/>
              <a:sym typeface="宋体" panose="02010600030101010101" pitchFamily="2" charset="-122"/>
            </a:endParaRPr>
          </a:p>
        </p:txBody>
      </p:sp>
      <p:sp>
        <p:nvSpPr>
          <p:cNvPr id="87045" name="椭圆 1"/>
          <p:cNvSpPr/>
          <p:nvPr/>
        </p:nvSpPr>
        <p:spPr>
          <a:xfrm>
            <a:off x="8424864" y="3411855"/>
            <a:ext cx="661987" cy="381000"/>
          </a:xfrm>
          <a:prstGeom prst="ellipse">
            <a:avLst/>
          </a:prstGeom>
          <a:noFill/>
          <a:ln w="34925" cap="flat" cmpd="sng">
            <a:solidFill>
              <a:srgbClr val="FF0000"/>
            </a:solidFill>
            <a:prstDash val="solid"/>
            <a:miter/>
            <a:headEnd type="none" w="med" len="med"/>
            <a:tailEnd type="none" w="med" len="med"/>
          </a:ln>
        </p:spPr>
        <p:txBody>
          <a:bodyPr lIns="117226" tIns="58613" rIns="117226" bIns="58613" anchor="ctr" anchorCtr="0"/>
          <a:p>
            <a:pPr eaLnBrk="0" hangingPunct="0"/>
            <a:endParaRPr lang="zh-CN" altLang="en-US" dirty="0">
              <a:latin typeface="华文中宋" panose="02010600040101010101" pitchFamily="2" charset="-122"/>
              <a:ea typeface="宋体" panose="02010600030101010101" pitchFamily="2" charset="-122"/>
              <a:sym typeface="宋体" panose="02010600030101010101" pitchFamily="2" charset="-122"/>
            </a:endParaRPr>
          </a:p>
        </p:txBody>
      </p:sp>
      <p:sp>
        <p:nvSpPr>
          <p:cNvPr id="83973" name="Text Box 7"/>
          <p:cNvSpPr txBox="1"/>
          <p:nvPr/>
        </p:nvSpPr>
        <p:spPr>
          <a:xfrm>
            <a:off x="1408113" y="207963"/>
            <a:ext cx="3749675" cy="670560"/>
          </a:xfrm>
          <a:prstGeom prst="rect">
            <a:avLst/>
          </a:prstGeom>
          <a:noFill/>
          <a:ln w="9525">
            <a:noFill/>
          </a:ln>
        </p:spPr>
        <p:txBody>
          <a:bodyPr lIns="117226" tIns="58613" rIns="117226" bIns="58613" anchor="t" anchorCtr="0">
            <a:spAutoFit/>
          </a:bodyPr>
          <a:p>
            <a:pPr eaLnBrk="0" hangingPunct="0">
              <a:buClr>
                <a:schemeClr val="hlink"/>
              </a:buClr>
            </a:pPr>
            <a:r>
              <a:rPr lang="zh-CN" altLang="en-US" sz="3600" dirty="0">
                <a:solidFill>
                  <a:srgbClr val="3333FF"/>
                </a:solidFill>
                <a:latin typeface="黑体" panose="02010609060101010101" pitchFamily="49" charset="-122"/>
                <a:ea typeface="黑体" panose="02010609060101010101" pitchFamily="49" charset="-122"/>
              </a:rPr>
              <a:t>服务业问卷</a:t>
            </a:r>
            <a:endParaRPr lang="zh-CN" altLang="en-US" sz="3600" dirty="0">
              <a:solidFill>
                <a:srgbClr val="3333FF"/>
              </a:solidFill>
              <a:latin typeface="黑体" panose="02010609060101010101" pitchFamily="49" charset="-122"/>
              <a:ea typeface="黑体" panose="02010609060101010101" pitchFamily="49" charset="-122"/>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任意多边形 1"/>
          <p:cNvSpPr/>
          <p:nvPr/>
        </p:nvSpPr>
        <p:spPr>
          <a:xfrm>
            <a:off x="1756728" y="1241743"/>
            <a:ext cx="9136064" cy="4870450"/>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ln>
            <a:solidFill>
              <a:schemeClr val="accent2"/>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17279" tIns="276179" rIns="217279" bIns="94305" spcCol="991"/>
          <a:lstStyle/>
          <a:p>
            <a:pPr marL="342900" marR="0" lvl="0" indent="-342900" algn="l" defTabSz="914400" rtl="0" eaLnBrk="1" fontAlgn="base" latinLnBrk="0" hangingPunct="1">
              <a:lnSpc>
                <a:spcPct val="150000"/>
              </a:lnSpc>
              <a:spcBef>
                <a:spcPct val="0"/>
              </a:spcBef>
              <a:spcAft>
                <a:spcPct val="0"/>
              </a:spcAft>
              <a:buClr>
                <a:srgbClr val="FF0000"/>
              </a:buClr>
              <a:buSzTx/>
              <a:buFont typeface="Wingdings" panose="05000000000000000000" charset="0"/>
              <a:buChar char="ü"/>
              <a:defRPr/>
            </a:pPr>
            <a:r>
              <a:rPr lang="zh-CN" altLang="en-US" sz="2400">
                <a:ln>
                  <a:noFill/>
                </a:ln>
                <a:effectLst/>
                <a:uLnTx/>
                <a:uFillTx/>
                <a:latin typeface="黑体" panose="02010609060101010101" pitchFamily="49" charset="-122"/>
                <a:ea typeface="黑体" panose="02010609060101010101" pitchFamily="49" charset="-122"/>
                <a:sym typeface="+mn-ea"/>
              </a:rPr>
              <a:t>服务业企业可能有产品创新，也可能有服务创新，这里的产品的规范说法应该是货物。货物和服务的区分在于</a:t>
            </a:r>
            <a:r>
              <a:rPr lang="zh-CN" altLang="en-US" sz="2400">
                <a:ln>
                  <a:noFill/>
                </a:ln>
                <a:solidFill>
                  <a:srgbClr val="FF0000"/>
                </a:solidFill>
                <a:effectLst/>
                <a:uLnTx/>
                <a:uFillTx/>
                <a:latin typeface="黑体" panose="02010609060101010101" pitchFamily="49" charset="-122"/>
                <a:ea typeface="黑体" panose="02010609060101010101" pitchFamily="49" charset="-122"/>
                <a:sym typeface="+mn-ea"/>
              </a:rPr>
              <a:t>是否有型</a:t>
            </a:r>
            <a:r>
              <a:rPr lang="zh-CN" altLang="en-US" sz="2400">
                <a:ln>
                  <a:noFill/>
                </a:ln>
                <a:effectLst/>
                <a:uLnTx/>
                <a:uFillTx/>
                <a:latin typeface="黑体" panose="02010609060101010101" pitchFamily="49" charset="-122"/>
                <a:ea typeface="黑体" panose="02010609060101010101" pitchFamily="49" charset="-122"/>
                <a:sym typeface="+mn-ea"/>
              </a:rPr>
              <a:t>，是否可被销毁掉。比如互联网企业会开发出有形的软件，也能提供无形的技术服务</a:t>
            </a:r>
            <a:endPar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1" fontAlgn="base" latinLnBrk="0" hangingPunct="1">
              <a:lnSpc>
                <a:spcPct val="150000"/>
              </a:lnSpc>
              <a:spcBef>
                <a:spcPct val="0"/>
              </a:spcBef>
              <a:spcAft>
                <a:spcPct val="0"/>
              </a:spcAft>
              <a:buClr>
                <a:srgbClr val="FF0000"/>
              </a:buClr>
              <a:buSzTx/>
              <a:buFont typeface="Wingdings" panose="05000000000000000000" charset="0"/>
              <a:buChar char="ü"/>
              <a:defRPr/>
            </a:pPr>
            <a:r>
              <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一项新的商业模式的应用，通常要从</a:t>
            </a:r>
            <a:r>
              <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实现创新的企业的性质</a:t>
            </a:r>
            <a:r>
              <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来判定，要看创新的是</a:t>
            </a:r>
            <a:r>
              <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服务本身还是营销方式</a:t>
            </a:r>
            <a:r>
              <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。比如对提供电子商务平台的企业，销售服务本身就是它们的产品，改变其网站功能是产品创新</a:t>
            </a:r>
            <a:endPar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1" fontAlgn="base" latinLnBrk="0" hangingPunct="1">
              <a:lnSpc>
                <a:spcPct val="150000"/>
              </a:lnSpc>
              <a:spcBef>
                <a:spcPct val="0"/>
              </a:spcBef>
              <a:spcAft>
                <a:spcPct val="0"/>
              </a:spcAft>
              <a:buClr>
                <a:srgbClr val="FF0000"/>
              </a:buClr>
              <a:buSzTx/>
              <a:buFont typeface="Wingdings" panose="05000000000000000000" pitchFamily="2" charset="2"/>
              <a:buChar char="ü"/>
              <a:defRPr/>
            </a:pPr>
            <a:endPar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1" fontAlgn="base" latinLnBrk="0" hangingPunct="1">
              <a:lnSpc>
                <a:spcPct val="150000"/>
              </a:lnSpc>
              <a:spcBef>
                <a:spcPct val="0"/>
              </a:spcBef>
              <a:spcAft>
                <a:spcPct val="0"/>
              </a:spcAft>
              <a:buClr>
                <a:srgbClr val="FF0000"/>
              </a:buClr>
              <a:buSzTx/>
              <a:buFont typeface="Wingdings" panose="05000000000000000000" pitchFamily="2" charset="2"/>
              <a:buChar char="ü"/>
              <a:defRPr/>
            </a:pPr>
            <a:endPar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1" fontAlgn="base" latinLnBrk="0" hangingPunct="1">
              <a:lnSpc>
                <a:spcPct val="150000"/>
              </a:lnSpc>
              <a:spcBef>
                <a:spcPct val="0"/>
              </a:spcBef>
              <a:spcAft>
                <a:spcPct val="0"/>
              </a:spcAft>
              <a:buClr>
                <a:srgbClr val="FF0000"/>
              </a:buClr>
              <a:buSzTx/>
              <a:buFont typeface="Wingdings" panose="05000000000000000000" pitchFamily="2" charset="2"/>
              <a:buChar char="ü"/>
              <a:defRPr/>
            </a:pPr>
            <a:endPar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25000"/>
              </a:lnSpc>
              <a:spcBef>
                <a:spcPct val="0"/>
              </a:spcBef>
              <a:spcAft>
                <a:spcPct val="0"/>
              </a:spcAft>
              <a:buClr>
                <a:srgbClr val="FF0000"/>
              </a:buClr>
              <a:buSzTx/>
              <a:buFontTx/>
              <a:buNone/>
              <a:defRPr/>
            </a:pPr>
            <a:endParaRPr kumimoji="0" lang="zh-CN" altLang="en-US" sz="2400" b="1" i="0" u="none" strike="noStrike" kern="1200" cap="none" spc="0" normalizeH="0" baseline="0" noProof="1">
              <a:ln>
                <a:noFill/>
              </a:ln>
              <a:solidFill>
                <a:schemeClr val="bg2"/>
              </a:solidFill>
              <a:effectLst/>
              <a:uLnTx/>
              <a:uFillTx/>
              <a:latin typeface="黑体" panose="02010609060101010101" pitchFamily="49" charset="-122"/>
              <a:ea typeface="黑体" panose="02010609060101010101" pitchFamily="49" charset="-122"/>
              <a:cs typeface="+mn-cs"/>
            </a:endParaRPr>
          </a:p>
        </p:txBody>
      </p:sp>
      <p:sp>
        <p:nvSpPr>
          <p:cNvPr id="4" name="任意多边形 2"/>
          <p:cNvSpPr/>
          <p:nvPr/>
        </p:nvSpPr>
        <p:spPr>
          <a:xfrm>
            <a:off x="2505075" y="657225"/>
            <a:ext cx="5486400" cy="769938"/>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93181" tIns="19108" rIns="93181" bIns="19108" spcCol="991" anchor="ctr"/>
          <a:lstStyle/>
          <a:p>
            <a:pPr marL="0" marR="0" lvl="0" indent="0" algn="ctr" defTabSz="589280" rtl="0" eaLnBrk="1" fontAlgn="base" latinLnBrk="0" hangingPunct="1">
              <a:lnSpc>
                <a:spcPct val="90000"/>
              </a:lnSpc>
              <a:spcBef>
                <a:spcPct val="0"/>
              </a:spcBef>
              <a:spcAft>
                <a:spcPct val="35000"/>
              </a:spcAft>
              <a:buClrTx/>
              <a:buSzTx/>
              <a:buFontTx/>
              <a:buNone/>
              <a:defRPr/>
            </a:pPr>
            <a:r>
              <a:rPr kumimoji="0" lang="zh-CN" altLang="en-US"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服务业企业的产品（服务）创新</a:t>
            </a:r>
            <a:endParaRPr kumimoji="0" lang="zh-CN" altLang="en-US"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1502410" y="816610"/>
            <a:ext cx="10469880" cy="3401695"/>
          </a:xfrm>
          <a:prstGeom prst="rect">
            <a:avLst/>
          </a:prstGeom>
        </p:spPr>
      </p:pic>
      <p:grpSp>
        <p:nvGrpSpPr>
          <p:cNvPr id="91138" name="Group 13"/>
          <p:cNvGrpSpPr/>
          <p:nvPr/>
        </p:nvGrpSpPr>
        <p:grpSpPr>
          <a:xfrm>
            <a:off x="4456430" y="3054350"/>
            <a:ext cx="444500" cy="682625"/>
            <a:chOff x="0" y="0"/>
            <a:chExt cx="272" cy="771"/>
          </a:xfrm>
        </p:grpSpPr>
        <p:sp>
          <p:nvSpPr>
            <p:cNvPr id="91139" name="Line 14"/>
            <p:cNvSpPr/>
            <p:nvPr/>
          </p:nvSpPr>
          <p:spPr>
            <a:xfrm>
              <a:off x="0" y="0"/>
              <a:ext cx="272" cy="0"/>
            </a:xfrm>
            <a:prstGeom prst="line">
              <a:avLst/>
            </a:prstGeom>
            <a:ln w="41275" cap="flat" cmpd="sng">
              <a:solidFill>
                <a:srgbClr val="FF0000"/>
              </a:solidFill>
              <a:prstDash val="solid"/>
              <a:round/>
              <a:headEnd type="none" w="med" len="med"/>
              <a:tailEnd type="none" w="med" len="med"/>
            </a:ln>
          </p:spPr>
        </p:sp>
        <p:sp>
          <p:nvSpPr>
            <p:cNvPr id="91140" name="Line 15"/>
            <p:cNvSpPr/>
            <p:nvPr/>
          </p:nvSpPr>
          <p:spPr>
            <a:xfrm>
              <a:off x="272" y="0"/>
              <a:ext cx="0" cy="771"/>
            </a:xfrm>
            <a:prstGeom prst="line">
              <a:avLst/>
            </a:prstGeom>
            <a:ln w="41275" cap="flat" cmpd="sng">
              <a:solidFill>
                <a:srgbClr val="FF0000"/>
              </a:solidFill>
              <a:prstDash val="solid"/>
              <a:round/>
              <a:headEnd type="none" w="med" len="med"/>
              <a:tailEnd type="triangle" w="lg" len="lg"/>
            </a:ln>
          </p:spPr>
        </p:sp>
      </p:grpSp>
      <p:sp>
        <p:nvSpPr>
          <p:cNvPr id="91141" name="AutoShape 16"/>
          <p:cNvSpPr/>
          <p:nvPr/>
        </p:nvSpPr>
        <p:spPr>
          <a:xfrm>
            <a:off x="4161155" y="2763520"/>
            <a:ext cx="295275" cy="979170"/>
          </a:xfrm>
          <a:prstGeom prst="rightBracket">
            <a:avLst>
              <a:gd name="adj" fmla="val 37625"/>
            </a:avLst>
          </a:prstGeom>
          <a:noFill/>
          <a:ln w="41275" cap="flat" cmpd="sng">
            <a:solidFill>
              <a:srgbClr val="FF0000"/>
            </a:solidFill>
            <a:prstDash val="solid"/>
            <a:round/>
            <a:headEnd type="none" w="med" len="med"/>
            <a:tailEnd type="none" w="med" len="med"/>
          </a:ln>
        </p:spPr>
        <p:txBody>
          <a:bodyPr wrap="none" lIns="117226" tIns="58613" rIns="117226" bIns="58613" anchor="ctr" anchorCtr="0"/>
          <a:p>
            <a:pPr eaLnBrk="0" hangingPunct="0"/>
            <a:endParaRPr lang="zh-CN" altLang="en-US" sz="2300" dirty="0">
              <a:latin typeface="Arial" panose="020B0604020202020204" pitchFamily="34" charset="0"/>
              <a:ea typeface="黑体" panose="02010609060101010101" pitchFamily="49" charset="-122"/>
            </a:endParaRPr>
          </a:p>
        </p:txBody>
      </p:sp>
      <p:sp>
        <p:nvSpPr>
          <p:cNvPr id="91142" name="AutoShape 8"/>
          <p:cNvSpPr/>
          <p:nvPr/>
        </p:nvSpPr>
        <p:spPr>
          <a:xfrm>
            <a:off x="8578216" y="2140585"/>
            <a:ext cx="2567305" cy="754380"/>
          </a:xfrm>
          <a:prstGeom prst="borderCallout1">
            <a:avLst>
              <a:gd name="adj1" fmla="val 54634"/>
              <a:gd name="adj2" fmla="val -301"/>
              <a:gd name="adj3" fmla="val 231397"/>
              <a:gd name="adj4" fmla="val -67919"/>
            </a:avLst>
          </a:pr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eaLnBrk="0" hangingPunct="0">
              <a:buClr>
                <a:srgbClr val="FFFF99"/>
              </a:buClr>
              <a:buFont typeface="Wingdings" panose="05000000000000000000" pitchFamily="2" charset="2"/>
            </a:pPr>
            <a:r>
              <a:rPr lang="zh-CN" altLang="en-US" sz="4100" dirty="0">
                <a:solidFill>
                  <a:srgbClr val="FF0000"/>
                </a:solidFill>
                <a:latin typeface="华文中宋" panose="02010600040101010101" pitchFamily="2" charset="-122"/>
                <a:ea typeface="宋体" panose="02010600030101010101" pitchFamily="2" charset="-122"/>
              </a:rPr>
              <a:t> </a:t>
            </a:r>
            <a:r>
              <a:rPr lang="zh-CN" altLang="en-US" sz="4100" b="1" dirty="0">
                <a:solidFill>
                  <a:srgbClr val="FF0000"/>
                </a:solidFill>
                <a:latin typeface="华文中宋" panose="02010600040101010101" pitchFamily="2" charset="-122"/>
                <a:ea typeface="宋体" panose="02010600030101010101" pitchFamily="2" charset="-122"/>
              </a:rPr>
              <a:t>注意跳答</a:t>
            </a:r>
            <a:endParaRPr lang="zh-CN" altLang="en-US" sz="4100" b="1" dirty="0">
              <a:solidFill>
                <a:srgbClr val="FF0000"/>
              </a:solidFill>
              <a:latin typeface="华文中宋" panose="02010600040101010101" pitchFamily="2" charset="-122"/>
              <a:ea typeface="宋体" panose="02010600030101010101" pitchFamily="2" charset="-122"/>
            </a:endParaRPr>
          </a:p>
        </p:txBody>
      </p:sp>
      <p:sp>
        <p:nvSpPr>
          <p:cNvPr id="91143" name="AutoShape 9"/>
          <p:cNvSpPr/>
          <p:nvPr/>
        </p:nvSpPr>
        <p:spPr>
          <a:xfrm>
            <a:off x="1241425" y="4204970"/>
            <a:ext cx="10568306" cy="1986280"/>
          </a:xfrm>
          <a:prstGeom prst="flowChartAlternateProcess">
            <a:avLst/>
          </a:prstGeom>
          <a:solidFill>
            <a:srgbClr val="D2E7F3">
              <a:alpha val="92940"/>
            </a:srgbClr>
          </a:solidFill>
          <a:ln w="25400" cap="flat" cmpd="sng">
            <a:solidFill>
              <a:srgbClr val="589CCE"/>
            </a:solidFill>
            <a:prstDash val="solid"/>
            <a:miter/>
            <a:headEnd type="none" w="med" len="med"/>
            <a:tailEnd type="none" w="med" len="med"/>
          </a:ln>
        </p:spPr>
        <p:txBody>
          <a:bodyPr wrap="none" lIns="117226" tIns="58613" rIns="117226" bIns="58613" anchor="ctr" anchorCtr="0"/>
          <a:p>
            <a:pPr algn="l" eaLnBrk="0" hangingPunct="0">
              <a:buClr>
                <a:srgbClr val="FF0000"/>
              </a:buClr>
              <a:buFont typeface="Wingdings" panose="05000000000000000000" pitchFamily="2" charset="2"/>
              <a:buChar char="ü"/>
            </a:pPr>
            <a:r>
              <a:rPr lang="zh-CN" altLang="en-US" sz="2800" dirty="0">
                <a:latin typeface="黑体" panose="02010609060101010101" pitchFamily="49" charset="-122"/>
                <a:ea typeface="黑体" panose="02010609060101010101" pitchFamily="49" charset="-122"/>
                <a:sym typeface="+mn-ea"/>
              </a:rPr>
              <a:t>不包括：正在进行的或中止的创新活动</a:t>
            </a:r>
            <a:endParaRPr lang="en-US" altLang="zh-CN" sz="2800" dirty="0">
              <a:latin typeface="黑体" panose="02010609060101010101" pitchFamily="49" charset="-122"/>
              <a:ea typeface="黑体" panose="02010609060101010101" pitchFamily="49" charset="-122"/>
            </a:endParaRPr>
          </a:p>
          <a:p>
            <a:pPr algn="l" eaLnBrk="0" hangingPunct="0">
              <a:buClr>
                <a:srgbClr val="FF0000"/>
              </a:buClr>
              <a:buFont typeface="Wingdings" panose="05000000000000000000" pitchFamily="2" charset="2"/>
              <a:buChar char="ü"/>
            </a:pPr>
            <a:r>
              <a:rPr lang="zh-CN" altLang="en-US" sz="2800" dirty="0">
                <a:latin typeface="黑体" panose="02010609060101010101" pitchFamily="49" charset="-122"/>
                <a:ea typeface="黑体" panose="02010609060101010101" pitchFamily="49" charset="-122"/>
                <a:sym typeface="+mn-ea"/>
              </a:rPr>
              <a:t>审核：如果企业</a:t>
            </a:r>
            <a:r>
              <a:rPr lang="en-US" altLang="zh-CN" sz="2800" dirty="0">
                <a:latin typeface="黑体" panose="02010609060101010101" pitchFamily="49" charset="-122"/>
                <a:ea typeface="黑体" panose="02010609060101010101" pitchFamily="49" charset="-122"/>
                <a:sym typeface="+mn-ea"/>
              </a:rPr>
              <a:t>05</a:t>
            </a:r>
            <a:r>
              <a:rPr lang="zh-CN" altLang="en-US" sz="2800" dirty="0">
                <a:latin typeface="黑体" panose="02010609060101010101" pitchFamily="49" charset="-122"/>
                <a:ea typeface="黑体" panose="02010609060101010101" pitchFamily="49" charset="-122"/>
                <a:sym typeface="+mn-ea"/>
              </a:rPr>
              <a:t>题或</a:t>
            </a:r>
            <a:r>
              <a:rPr lang="en-US" altLang="zh-CN" sz="2800" dirty="0">
                <a:latin typeface="黑体" panose="02010609060101010101" pitchFamily="49" charset="-122"/>
                <a:ea typeface="黑体" panose="02010609060101010101" pitchFamily="49" charset="-122"/>
                <a:sym typeface="+mn-ea"/>
              </a:rPr>
              <a:t>06</a:t>
            </a:r>
            <a:r>
              <a:rPr lang="zh-CN" altLang="en-US" sz="2800" dirty="0">
                <a:latin typeface="黑体" panose="02010609060101010101" pitchFamily="49" charset="-122"/>
                <a:ea typeface="黑体" panose="02010609060101010101" pitchFamily="49" charset="-122"/>
                <a:sym typeface="+mn-ea"/>
              </a:rPr>
              <a:t>题中的</a:t>
            </a:r>
            <a:r>
              <a:rPr lang="zh-CN" altLang="en-US" sz="2800" dirty="0">
                <a:solidFill>
                  <a:srgbClr val="FF0000"/>
                </a:solidFill>
                <a:latin typeface="黑体" panose="02010609060101010101" pitchFamily="49" charset="-122"/>
                <a:ea typeface="黑体" panose="02010609060101010101" pitchFamily="49" charset="-122"/>
                <a:sym typeface="+mn-ea"/>
              </a:rPr>
              <a:t>任意一项</a:t>
            </a:r>
            <a:r>
              <a:rPr lang="zh-CN" altLang="en-US" sz="2800" dirty="0">
                <a:latin typeface="黑体" panose="02010609060101010101" pitchFamily="49" charset="-122"/>
                <a:ea typeface="黑体" panose="02010609060101010101" pitchFamily="49" charset="-122"/>
                <a:sym typeface="+mn-ea"/>
              </a:rPr>
              <a:t>选择了</a:t>
            </a:r>
            <a:r>
              <a:rPr lang="en-US" altLang="zh-CN" sz="2800" dirty="0">
                <a:latin typeface="黑体" panose="02010609060101010101" pitchFamily="49" charset="-122"/>
                <a:ea typeface="黑体" panose="02010609060101010101" pitchFamily="49" charset="-122"/>
                <a:sym typeface="+mn-ea"/>
              </a:rPr>
              <a:t>1.</a:t>
            </a:r>
            <a:r>
              <a:rPr lang="zh-CN" altLang="en-US" sz="2800" dirty="0">
                <a:latin typeface="黑体" panose="02010609060101010101" pitchFamily="49" charset="-122"/>
                <a:ea typeface="黑体" panose="02010609060101010101" pitchFamily="49" charset="-122"/>
                <a:sym typeface="+mn-ea"/>
              </a:rPr>
              <a:t>是，说明企业</a:t>
            </a:r>
            <a:endParaRPr lang="en-US" altLang="zh-CN" sz="2800" dirty="0">
              <a:latin typeface="黑体" panose="02010609060101010101" pitchFamily="49" charset="-122"/>
              <a:ea typeface="黑体" panose="02010609060101010101" pitchFamily="49" charset="-122"/>
            </a:endParaRPr>
          </a:p>
          <a:p>
            <a:pPr algn="l" eaLnBrk="0" hangingPunct="0">
              <a:buClr>
                <a:srgbClr val="FF0000"/>
              </a:buClr>
            </a:pPr>
            <a:r>
              <a:rPr lang="en-US" altLang="zh-CN" sz="2800" dirty="0">
                <a:latin typeface="黑体" panose="02010609060101010101" pitchFamily="49" charset="-122"/>
                <a:ea typeface="黑体" panose="02010609060101010101" pitchFamily="49" charset="-122"/>
                <a:sym typeface="+mn-ea"/>
              </a:rPr>
              <a:t>       </a:t>
            </a:r>
            <a:r>
              <a:rPr lang="zh-CN" altLang="en-US" sz="2800" dirty="0">
                <a:latin typeface="黑体" panose="02010609060101010101" pitchFamily="49" charset="-122"/>
                <a:ea typeface="黑体" panose="02010609060101010101" pitchFamily="49" charset="-122"/>
                <a:sym typeface="+mn-ea"/>
              </a:rPr>
              <a:t>有工艺创新，则</a:t>
            </a:r>
            <a:r>
              <a:rPr lang="en-US" altLang="zh-CN" sz="2800" dirty="0">
                <a:latin typeface="黑体" panose="02010609060101010101" pitchFamily="49" charset="-122"/>
                <a:ea typeface="黑体" panose="02010609060101010101" pitchFamily="49" charset="-122"/>
                <a:sym typeface="+mn-ea"/>
              </a:rPr>
              <a:t>07</a:t>
            </a:r>
            <a:r>
              <a:rPr lang="zh-CN" altLang="en-US" sz="2800" dirty="0">
                <a:latin typeface="黑体" panose="02010609060101010101" pitchFamily="49" charset="-122"/>
                <a:ea typeface="黑体" panose="02010609060101010101" pitchFamily="49" charset="-122"/>
                <a:sym typeface="+mn-ea"/>
              </a:rPr>
              <a:t>题和</a:t>
            </a:r>
            <a:r>
              <a:rPr lang="en-US" altLang="zh-CN" sz="2800" dirty="0">
                <a:latin typeface="黑体" panose="02010609060101010101" pitchFamily="49" charset="-122"/>
                <a:ea typeface="黑体" panose="02010609060101010101" pitchFamily="49" charset="-122"/>
                <a:sym typeface="+mn-ea"/>
              </a:rPr>
              <a:t>08</a:t>
            </a:r>
            <a:r>
              <a:rPr lang="zh-CN" altLang="en-US" sz="2800" dirty="0">
                <a:latin typeface="黑体" panose="02010609060101010101" pitchFamily="49" charset="-122"/>
                <a:ea typeface="黑体" panose="02010609060101010101" pitchFamily="49" charset="-122"/>
                <a:sym typeface="+mn-ea"/>
              </a:rPr>
              <a:t>题（工艺创新信息化）不能为空；</a:t>
            </a:r>
            <a:endParaRPr lang="zh-CN" altLang="en-US" sz="2800" dirty="0">
              <a:latin typeface="黑体" panose="02010609060101010101" pitchFamily="49" charset="-122"/>
              <a:ea typeface="黑体" panose="02010609060101010101" pitchFamily="49" charset="-122"/>
              <a:sym typeface="+mn-ea"/>
            </a:endParaRPr>
          </a:p>
          <a:p>
            <a:pPr algn="l" eaLnBrk="0" hangingPunct="0">
              <a:buClr>
                <a:srgbClr val="FF0000"/>
              </a:buClr>
            </a:pPr>
            <a:r>
              <a:rPr lang="zh-CN" altLang="en-US" sz="2800" dirty="0">
                <a:latin typeface="黑体" panose="02010609060101010101" pitchFamily="49" charset="-122"/>
                <a:ea typeface="黑体" panose="02010609060101010101" pitchFamily="49" charset="-122"/>
                <a:sym typeface="+mn-ea"/>
              </a:rPr>
              <a:t>       若05题与06题都选“2”，则07题与08题应为空（</a:t>
            </a:r>
            <a:r>
              <a:rPr lang="en-US" altLang="zh-CN" sz="2800" dirty="0">
                <a:latin typeface="黑体" panose="02010609060101010101" pitchFamily="49" charset="-122"/>
                <a:ea typeface="黑体" panose="02010609060101010101" pitchFamily="49" charset="-122"/>
                <a:sym typeface="+mn-ea"/>
              </a:rPr>
              <a:t>A</a:t>
            </a:r>
            <a:r>
              <a:rPr lang="zh-CN" altLang="en-US" sz="2800" dirty="0">
                <a:latin typeface="黑体" panose="02010609060101010101" pitchFamily="49" charset="-122"/>
                <a:ea typeface="黑体" panose="02010609060101010101" pitchFamily="49" charset="-122"/>
                <a:sym typeface="+mn-ea"/>
              </a:rPr>
              <a:t>类强制）</a:t>
            </a:r>
            <a:endParaRPr lang="zh-CN" altLang="en-US" sz="2800" dirty="0">
              <a:latin typeface="黑体" panose="02010609060101010101" pitchFamily="49" charset="-122"/>
              <a:ea typeface="黑体" panose="02010609060101010101" pitchFamily="49" charset="-122"/>
            </a:endParaRPr>
          </a:p>
        </p:txBody>
      </p:sp>
      <p:sp>
        <p:nvSpPr>
          <p:cNvPr id="91144" name="Line 4"/>
          <p:cNvSpPr/>
          <p:nvPr/>
        </p:nvSpPr>
        <p:spPr>
          <a:xfrm flipV="1">
            <a:off x="3215005" y="1841500"/>
            <a:ext cx="2267585" cy="20320"/>
          </a:xfrm>
          <a:prstGeom prst="line">
            <a:avLst/>
          </a:prstGeom>
          <a:ln w="38100" cap="flat" cmpd="sng">
            <a:solidFill>
              <a:srgbClr val="FF0000"/>
            </a:solidFill>
            <a:prstDash val="solid"/>
            <a:round/>
            <a:headEnd type="none" w="med" len="med"/>
            <a:tailEnd type="none" w="med" len="med"/>
          </a:ln>
        </p:spPr>
      </p:sp>
      <p:sp>
        <p:nvSpPr>
          <p:cNvPr id="91146" name="椭圆 1"/>
          <p:cNvSpPr/>
          <p:nvPr/>
        </p:nvSpPr>
        <p:spPr>
          <a:xfrm>
            <a:off x="6160453" y="3169920"/>
            <a:ext cx="1152525" cy="450850"/>
          </a:xfrm>
          <a:prstGeom prst="ellipse">
            <a:avLst/>
          </a:prstGeom>
          <a:noFill/>
          <a:ln w="34925" cap="flat" cmpd="sng">
            <a:solidFill>
              <a:srgbClr val="FF0000"/>
            </a:solidFill>
            <a:prstDash val="solid"/>
            <a:miter/>
            <a:headEnd type="none" w="med" len="med"/>
            <a:tailEnd type="none" w="med" len="med"/>
          </a:ln>
        </p:spPr>
        <p:txBody>
          <a:bodyPr lIns="117226" tIns="58613" rIns="117226" bIns="58613" anchor="ctr" anchorCtr="0"/>
          <a:p>
            <a:pPr eaLnBrk="0" hangingPunct="0"/>
            <a:endParaRPr lang="zh-CN" altLang="en-US" dirty="0">
              <a:latin typeface="华文中宋" panose="02010600040101010101" pitchFamily="2" charset="-122"/>
              <a:ea typeface="宋体" panose="02010600030101010101" pitchFamily="2" charset="-122"/>
              <a:sym typeface="宋体" panose="02010600030101010101" pitchFamily="2" charset="-122"/>
            </a:endParaRPr>
          </a:p>
        </p:txBody>
      </p:sp>
      <p:sp>
        <p:nvSpPr>
          <p:cNvPr id="4" name="Line 4"/>
          <p:cNvSpPr/>
          <p:nvPr/>
        </p:nvSpPr>
        <p:spPr>
          <a:xfrm>
            <a:off x="7226935" y="1522730"/>
            <a:ext cx="3628390" cy="19685"/>
          </a:xfrm>
          <a:prstGeom prst="line">
            <a:avLst/>
          </a:prstGeom>
          <a:ln w="38100" cap="flat" cmpd="sng">
            <a:solidFill>
              <a:srgbClr val="FF0000"/>
            </a:solidFill>
            <a:prstDash val="solid"/>
            <a:round/>
            <a:headEnd type="none" w="med" len="med"/>
            <a:tailEnd type="none" w="med" len="med"/>
          </a:ln>
        </p:spPr>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任意多边形 1"/>
          <p:cNvSpPr/>
          <p:nvPr/>
        </p:nvSpPr>
        <p:spPr>
          <a:xfrm>
            <a:off x="1846263" y="1052513"/>
            <a:ext cx="9136064" cy="4870450"/>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ln>
            <a:solidFill>
              <a:schemeClr val="accent2"/>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17279" tIns="276179" rIns="217279" bIns="94305" spcCol="991"/>
          <a:lstStyle/>
          <a:p>
            <a:pPr marL="457200" marR="0" lvl="0" indent="-457200" algn="l" defTabSz="914400" rtl="0" eaLnBrk="1" fontAlgn="base" latinLnBrk="0" hangingPunct="1">
              <a:lnSpc>
                <a:spcPct val="125000"/>
              </a:lnSpc>
              <a:spcBef>
                <a:spcPct val="0"/>
              </a:spcBef>
              <a:spcAft>
                <a:spcPct val="0"/>
              </a:spcAft>
              <a:buClr>
                <a:srgbClr val="FF0000"/>
              </a:buClr>
              <a:buSzTx/>
              <a:buFont typeface="Wingdings" panose="05000000000000000000" pitchFamily="2" charset="2"/>
              <a:buChar char="n"/>
              <a:defRPr/>
            </a:pPr>
            <a:r>
              <a:rPr kumimoji="0" lang="zh-CN" altLang="en-US" sz="28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生产工艺方面</a:t>
            </a:r>
            <a:endParaRPr kumimoji="0" lang="en-US" altLang="zh-CN" sz="28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25000"/>
              </a:lnSpc>
              <a:spcBef>
                <a:spcPct val="0"/>
              </a:spcBef>
              <a:spcAft>
                <a:spcPct val="0"/>
              </a:spcAft>
              <a:buClr>
                <a:srgbClr val="FF0000"/>
              </a:buClr>
              <a:buSzTx/>
              <a:buFont typeface="Wingdings" panose="05000000000000000000" pitchFamily="2" charset="2"/>
              <a:buChar char="ü"/>
              <a:defRPr/>
            </a:pPr>
            <a:r>
              <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安装新的或改进的制造技术，如可以对生产过程进行调整的自动化仪器或实时传感器</a:t>
            </a:r>
            <a:endParaRPr kumimoji="0" lang="en-US" altLang="zh-CN"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25000"/>
              </a:lnSpc>
              <a:spcBef>
                <a:spcPct val="0"/>
              </a:spcBef>
              <a:spcAft>
                <a:spcPct val="0"/>
              </a:spcAft>
              <a:buClr>
                <a:srgbClr val="FF0000"/>
              </a:buClr>
              <a:buSzTx/>
              <a:buFont typeface="Wingdings" panose="05000000000000000000" pitchFamily="2" charset="2"/>
              <a:buChar char="ü"/>
              <a:defRPr/>
            </a:pPr>
            <a:r>
              <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用于产品开发中的计算机辅助技术或其他提高研究能力的技术、设备，如生物成像设备</a:t>
            </a:r>
            <a:endParaRPr kumimoji="0" lang="en-US" altLang="zh-CN"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25000"/>
              </a:lnSpc>
              <a:spcBef>
                <a:spcPct val="0"/>
              </a:spcBef>
              <a:spcAft>
                <a:spcPct val="0"/>
              </a:spcAft>
              <a:buClr>
                <a:srgbClr val="FF0000"/>
              </a:buClr>
              <a:buSzTx/>
              <a:buFont typeface="Wingdings" panose="05000000000000000000" pitchFamily="2" charset="2"/>
              <a:buChar char="ü"/>
              <a:defRPr/>
            </a:pPr>
            <a:r>
              <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可以减少单位产出所需的能源和原材料消耗的更高效的工艺</a:t>
            </a:r>
            <a:endParaRPr kumimoji="0" lang="en-US" altLang="zh-CN"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1" fontAlgn="base" latinLnBrk="0" hangingPunct="1">
              <a:lnSpc>
                <a:spcPct val="125000"/>
              </a:lnSpc>
              <a:spcBef>
                <a:spcPct val="0"/>
              </a:spcBef>
              <a:spcAft>
                <a:spcPct val="0"/>
              </a:spcAft>
              <a:buClr>
                <a:srgbClr val="FF0000"/>
              </a:buClr>
              <a:buSzTx/>
              <a:buFont typeface="Wingdings" panose="05000000000000000000" pitchFamily="2" charset="2"/>
              <a:buChar char="ü"/>
              <a:defRPr/>
            </a:pPr>
            <a:endParaRPr kumimoji="0" lang="en-US" altLang="zh-CN"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25000"/>
              </a:lnSpc>
              <a:spcBef>
                <a:spcPct val="0"/>
              </a:spcBef>
              <a:spcAft>
                <a:spcPct val="0"/>
              </a:spcAft>
              <a:buClr>
                <a:srgbClr val="FF0000"/>
              </a:buClr>
              <a:buSzTx/>
              <a:buFont typeface="Wingdings" panose="05000000000000000000" pitchFamily="2" charset="2"/>
              <a:buChar char="n"/>
              <a:defRPr/>
            </a:pPr>
            <a:r>
              <a:rPr kumimoji="0" lang="zh-CN" altLang="en-US" sz="28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辅助性活动方面</a:t>
            </a:r>
            <a:endParaRPr kumimoji="0" lang="en-US" altLang="zh-CN" sz="24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25000"/>
              </a:lnSpc>
              <a:spcBef>
                <a:spcPct val="0"/>
              </a:spcBef>
              <a:spcAft>
                <a:spcPct val="0"/>
              </a:spcAft>
              <a:buClr>
                <a:srgbClr val="FF0000"/>
              </a:buClr>
              <a:buSzTx/>
              <a:buFont typeface="Wingdings" panose="05000000000000000000" pitchFamily="2" charset="2"/>
              <a:buChar char="ü"/>
              <a:defRPr/>
            </a:pPr>
            <a:r>
              <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用于采购、会计或维护系统而采用新的或改进的软件或程序</a:t>
            </a:r>
            <a:endParaRPr kumimoji="0" lang="zh-CN" altLang="en-US"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25000"/>
              </a:lnSpc>
              <a:spcBef>
                <a:spcPct val="0"/>
              </a:spcBef>
              <a:spcAft>
                <a:spcPct val="0"/>
              </a:spcAft>
              <a:buClrTx/>
              <a:buSzTx/>
              <a:buFontTx/>
              <a:buNone/>
              <a:defRPr/>
            </a:pPr>
            <a:endParaRPr kumimoji="0" lang="zh-CN" altLang="en-US" sz="2400" b="1" i="0" u="none" strike="noStrike" kern="1200" cap="none" spc="0" normalizeH="0" baseline="0" noProof="1">
              <a:ln>
                <a:noFill/>
              </a:ln>
              <a:solidFill>
                <a:schemeClr val="bg2"/>
              </a:solidFill>
              <a:effectLst/>
              <a:uLnTx/>
              <a:uFillTx/>
              <a:latin typeface="黑体" panose="02010609060101010101" pitchFamily="49" charset="-122"/>
              <a:ea typeface="黑体" panose="02010609060101010101" pitchFamily="49" charset="-122"/>
              <a:cs typeface="+mn-cs"/>
            </a:endParaRPr>
          </a:p>
        </p:txBody>
      </p:sp>
      <p:sp>
        <p:nvSpPr>
          <p:cNvPr id="4" name="任意多边形 2"/>
          <p:cNvSpPr/>
          <p:nvPr/>
        </p:nvSpPr>
        <p:spPr>
          <a:xfrm>
            <a:off x="2505075" y="561975"/>
            <a:ext cx="2214563" cy="744538"/>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93181" tIns="19108" rIns="93181" bIns="19108" spcCol="991" anchor="ctr"/>
          <a:lstStyle/>
          <a:p>
            <a:pPr marL="0" marR="0" lvl="0" indent="0" algn="ctr" defTabSz="58928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例子</a:t>
            </a:r>
            <a:endPar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1"/>
          <p:cNvSpPr/>
          <p:nvPr/>
        </p:nvSpPr>
        <p:spPr>
          <a:xfrm>
            <a:off x="1703388" y="901700"/>
            <a:ext cx="9137650" cy="4870450"/>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ln>
            <a:solidFill>
              <a:schemeClr val="accent2"/>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17279" tIns="276179" rIns="217279" bIns="94305" spcCol="99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400" b="1" i="0" u="none" strike="noStrike" kern="1200" cap="none" spc="0" normalizeH="0" baseline="0" noProof="1">
              <a:ln>
                <a:noFill/>
              </a:ln>
              <a:solidFill>
                <a:schemeClr val="bg2"/>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en-US" altLang="zh-CN" sz="2400" b="1" i="0" u="none" strike="noStrike" kern="1200" cap="none" spc="0" normalizeH="0" baseline="0" noProof="1">
              <a:ln>
                <a:noFill/>
              </a:ln>
              <a:solidFill>
                <a:schemeClr val="accent6">
                  <a:lumMod val="7500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Char char="l"/>
              <a:defRPr/>
            </a:pPr>
            <a:r>
              <a:rPr kumimoji="0" lang="zh-CN" altLang="en-US" sz="2400" b="1" i="0" u="none" strike="noStrike" kern="1200" cap="none" spc="0" normalizeH="0" baseline="0" noProof="1">
                <a:ln>
                  <a:noFill/>
                </a:ln>
                <a:solidFill>
                  <a:schemeClr val="accent6">
                    <a:lumMod val="75000"/>
                  </a:schemeClr>
                </a:solidFill>
                <a:effectLst/>
                <a:uLnTx/>
                <a:uFillTx/>
                <a:latin typeface="黑体" panose="02010609060101010101" pitchFamily="49" charset="-122"/>
                <a:ea typeface="黑体" panose="02010609060101010101" pitchFamily="49" charset="-122"/>
                <a:cs typeface="+mn-cs"/>
              </a:rPr>
              <a:t>购买与已安装仪器完全相同的物件</a:t>
            </a:r>
            <a:endParaRPr kumimoji="0" lang="zh-CN" altLang="en-US" sz="2400" b="1" i="0" u="none" strike="noStrike" kern="1200" cap="none" spc="0" normalizeH="0" baseline="0" noProof="1">
              <a:ln>
                <a:noFill/>
              </a:ln>
              <a:solidFill>
                <a:schemeClr val="accent6">
                  <a:lumMod val="7500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Char char="l"/>
              <a:defRPr/>
            </a:pPr>
            <a:r>
              <a:rPr kumimoji="0" lang="zh-CN" altLang="en-US" sz="2400" b="1" i="0" u="none" strike="noStrike" kern="1200" cap="none" spc="0" normalizeH="0" baseline="0" noProof="1">
                <a:ln>
                  <a:noFill/>
                </a:ln>
                <a:solidFill>
                  <a:schemeClr val="accent6">
                    <a:lumMod val="75000"/>
                  </a:schemeClr>
                </a:solidFill>
                <a:effectLst/>
                <a:uLnTx/>
                <a:uFillTx/>
                <a:latin typeface="黑体" panose="02010609060101010101" pitchFamily="49" charset="-122"/>
                <a:ea typeface="黑体" panose="02010609060101010101" pitchFamily="49" charset="-122"/>
                <a:cs typeface="+mn-cs"/>
              </a:rPr>
              <a:t>对已有设备或软件的微小改进</a:t>
            </a:r>
            <a:endParaRPr kumimoji="0" lang="zh-CN" altLang="en-US" sz="2400" b="1" i="0" u="none" strike="noStrike" kern="1200" cap="none" spc="0" normalizeH="0" baseline="0" noProof="1">
              <a:ln>
                <a:noFill/>
              </a:ln>
              <a:solidFill>
                <a:schemeClr val="accent6">
                  <a:lumMod val="7500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10000"/>
              </a:lnSpc>
              <a:spcBef>
                <a:spcPct val="0"/>
              </a:spcBef>
              <a:spcAft>
                <a:spcPct val="0"/>
              </a:spcAft>
              <a:buClrTx/>
              <a:buSzTx/>
              <a:buFont typeface="Wingdings" panose="05000000000000000000" pitchFamily="2" charset="2"/>
              <a:buChar char="l"/>
              <a:defRPr/>
            </a:pPr>
            <a:endParaRPr kumimoji="0" lang="zh-CN" altLang="en-US" sz="2400" b="1" i="0" u="none" strike="noStrike" kern="1200" cap="none" spc="0" normalizeH="0" baseline="0" noProof="1">
              <a:ln>
                <a:noFill/>
              </a:ln>
              <a:solidFill>
                <a:schemeClr val="bg2"/>
              </a:solidFill>
              <a:effectLst/>
              <a:uLnTx/>
              <a:uFillTx/>
              <a:latin typeface="黑体" panose="02010609060101010101" pitchFamily="49" charset="-122"/>
              <a:ea typeface="黑体" panose="02010609060101010101" pitchFamily="49" charset="-122"/>
              <a:cs typeface="+mn-cs"/>
            </a:endParaRPr>
          </a:p>
        </p:txBody>
      </p:sp>
      <p:sp>
        <p:nvSpPr>
          <p:cNvPr id="6" name="任意多边形 2"/>
          <p:cNvSpPr/>
          <p:nvPr/>
        </p:nvSpPr>
        <p:spPr>
          <a:xfrm>
            <a:off x="2505075" y="561975"/>
            <a:ext cx="2214563" cy="744538"/>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93181" tIns="19108" rIns="93181" bIns="19108" spcCol="991" anchor="ctr"/>
          <a:lstStyle/>
          <a:p>
            <a:pPr marL="0" marR="0" lvl="0" indent="0" algn="ctr" defTabSz="58928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例子</a:t>
            </a:r>
            <a:endPar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4" name="Rectangle 5"/>
          <p:cNvSpPr/>
          <p:nvPr/>
        </p:nvSpPr>
        <p:spPr>
          <a:xfrm>
            <a:off x="3716338" y="3746500"/>
            <a:ext cx="5716587" cy="1200150"/>
          </a:xfrm>
          <a:prstGeom prst="rect">
            <a:avLst/>
          </a:prstGeom>
          <a:noFill/>
          <a:ln w="9525">
            <a:noFill/>
          </a:ln>
        </p:spPr>
        <p:txBody>
          <a:bodyPr anchor="t" anchorCtr="0">
            <a:spAutoFit/>
          </a:bodyPr>
          <a:p>
            <a:r>
              <a:rPr lang="en-US" altLang="zh-CN" sz="7200" b="1" dirty="0">
                <a:solidFill>
                  <a:srgbClr val="FF0000"/>
                </a:solidFill>
                <a:latin typeface="Arial" panose="020B0604020202020204" pitchFamily="34" charset="0"/>
                <a:ea typeface="华文中宋" panose="02010600040101010101" pitchFamily="2" charset="-122"/>
              </a:rPr>
              <a:t>×</a:t>
            </a:r>
            <a:r>
              <a:rPr lang="zh-CN" altLang="en-US" sz="7200" b="1" dirty="0">
                <a:solidFill>
                  <a:srgbClr val="FF0000"/>
                </a:solidFill>
                <a:latin typeface="黑体" panose="02010609060101010101" pitchFamily="49" charset="-122"/>
                <a:ea typeface="黑体" panose="02010609060101010101" pitchFamily="49" charset="-122"/>
              </a:rPr>
              <a:t>非工艺创新</a:t>
            </a:r>
            <a:endParaRPr lang="zh-CN" altLang="en-US" sz="7200" b="1" dirty="0">
              <a:solidFill>
                <a:srgbClr val="FF0000"/>
              </a:solidFill>
              <a:latin typeface="黑体" panose="02010609060101010101" pitchFamily="49" charset="-122"/>
              <a:ea typeface="黑体" panose="02010609060101010101" pitchFamily="49" charset="-122"/>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472565" y="2154555"/>
            <a:ext cx="10243820" cy="2713355"/>
          </a:xfrm>
          <a:prstGeom prst="rect">
            <a:avLst/>
          </a:prstGeom>
        </p:spPr>
      </p:pic>
      <p:sp>
        <p:nvSpPr>
          <p:cNvPr id="95234" name="Line 3"/>
          <p:cNvSpPr/>
          <p:nvPr/>
        </p:nvSpPr>
        <p:spPr>
          <a:xfrm>
            <a:off x="4867910" y="2720975"/>
            <a:ext cx="2108200" cy="57150"/>
          </a:xfrm>
          <a:prstGeom prst="line">
            <a:avLst/>
          </a:prstGeom>
          <a:ln w="38100" cap="flat" cmpd="sng">
            <a:solidFill>
              <a:srgbClr val="FF0000"/>
            </a:solidFill>
            <a:prstDash val="solid"/>
            <a:round/>
            <a:headEnd type="none" w="med" len="med"/>
            <a:tailEnd type="none" w="med" len="med"/>
          </a:ln>
        </p:spPr>
      </p:sp>
      <p:sp>
        <p:nvSpPr>
          <p:cNvPr id="95235" name="AutoShape 6"/>
          <p:cNvSpPr/>
          <p:nvPr/>
        </p:nvSpPr>
        <p:spPr>
          <a:xfrm>
            <a:off x="7675563" y="688975"/>
            <a:ext cx="4373562" cy="788988"/>
          </a:xfrm>
          <a:prstGeom prst="borderCallout1">
            <a:avLst>
              <a:gd name="adj1" fmla="val 102042"/>
              <a:gd name="adj2" fmla="val 20750"/>
              <a:gd name="adj3" fmla="val 326921"/>
              <a:gd name="adj4" fmla="val -1981"/>
            </a:avLst>
          </a:pr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eaLnBrk="0" hangingPunct="0"/>
            <a:r>
              <a:rPr lang="zh-CN" altLang="en-US" sz="3600" dirty="0">
                <a:solidFill>
                  <a:srgbClr val="000000"/>
                </a:solidFill>
                <a:latin typeface="黑体" panose="02010609060101010101" pitchFamily="49" charset="-122"/>
                <a:ea typeface="黑体" panose="02010609060101010101" pitchFamily="49" charset="-122"/>
              </a:rPr>
              <a:t>工艺创新更为普遍</a:t>
            </a:r>
            <a:endParaRPr lang="zh-CN" altLang="en-US" sz="3600" dirty="0">
              <a:solidFill>
                <a:srgbClr val="000000"/>
              </a:solidFill>
              <a:latin typeface="黑体" panose="02010609060101010101" pitchFamily="49" charset="-122"/>
              <a:ea typeface="黑体" panose="02010609060101010101" pitchFamily="49" charset="-122"/>
            </a:endParaRPr>
          </a:p>
        </p:txBody>
      </p:sp>
      <p:sp>
        <p:nvSpPr>
          <p:cNvPr id="95236" name="Text Box 7"/>
          <p:cNvSpPr txBox="1"/>
          <p:nvPr/>
        </p:nvSpPr>
        <p:spPr>
          <a:xfrm>
            <a:off x="1382713" y="365125"/>
            <a:ext cx="3748087" cy="673100"/>
          </a:xfrm>
          <a:prstGeom prst="rect">
            <a:avLst/>
          </a:prstGeom>
          <a:noFill/>
          <a:ln w="9525">
            <a:noFill/>
          </a:ln>
        </p:spPr>
        <p:txBody>
          <a:bodyPr lIns="117226" tIns="58613" rIns="117226" bIns="58613" anchor="t" anchorCtr="0">
            <a:spAutoFit/>
          </a:bodyPr>
          <a:p>
            <a:pPr eaLnBrk="0" hangingPunct="0">
              <a:buClr>
                <a:schemeClr val="hlink"/>
              </a:buClr>
            </a:pPr>
            <a:r>
              <a:rPr lang="zh-CN" altLang="en-US" sz="3600" dirty="0">
                <a:solidFill>
                  <a:srgbClr val="3333FF"/>
                </a:solidFill>
                <a:latin typeface="黑体" panose="02010609060101010101" pitchFamily="49" charset="-122"/>
                <a:ea typeface="黑体" panose="02010609060101010101" pitchFamily="49" charset="-122"/>
              </a:rPr>
              <a:t>建筑业问卷</a:t>
            </a:r>
            <a:endParaRPr lang="zh-CN" altLang="en-US" sz="3600" dirty="0">
              <a:solidFill>
                <a:srgbClr val="3333FF"/>
              </a:solidFill>
              <a:latin typeface="黑体" panose="02010609060101010101" pitchFamily="49" charset="-122"/>
              <a:ea typeface="黑体" panose="02010609060101010101" pitchFamily="49" charset="-122"/>
            </a:endParaRPr>
          </a:p>
        </p:txBody>
      </p:sp>
      <p:sp>
        <p:nvSpPr>
          <p:cNvPr id="95237" name="Line 3"/>
          <p:cNvSpPr/>
          <p:nvPr/>
        </p:nvSpPr>
        <p:spPr>
          <a:xfrm>
            <a:off x="3806825" y="3581400"/>
            <a:ext cx="5702300" cy="57150"/>
          </a:xfrm>
          <a:prstGeom prst="line">
            <a:avLst/>
          </a:prstGeom>
          <a:ln w="38100" cap="flat" cmpd="sng">
            <a:solidFill>
              <a:srgbClr val="FF0000"/>
            </a:solidFill>
            <a:prstDash val="solid"/>
            <a:round/>
            <a:headEnd type="none" w="med" len="med"/>
            <a:tailEnd type="none" w="med" len="med"/>
          </a:ln>
        </p:spPr>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1"/>
          <p:cNvSpPr/>
          <p:nvPr/>
        </p:nvSpPr>
        <p:spPr>
          <a:xfrm>
            <a:off x="1703705" y="901700"/>
            <a:ext cx="9137650" cy="3766820"/>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ln>
            <a:solidFill>
              <a:schemeClr val="accent2"/>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17279" tIns="276179" rIns="217279" bIns="94305" spcCol="991"/>
          <a:lstStyle/>
          <a:p>
            <a:pPr marL="342900" marR="0" lvl="0" indent="-342900" algn="l" defTabSz="914400" rtl="0" eaLnBrk="1" fontAlgn="base" latinLnBrk="0" hangingPunct="1">
              <a:lnSpc>
                <a:spcPct val="150000"/>
              </a:lnSpc>
              <a:spcBef>
                <a:spcPct val="0"/>
              </a:spcBef>
              <a:spcAft>
                <a:spcPct val="0"/>
              </a:spcAft>
              <a:buClrTx/>
              <a:buSzTx/>
              <a:buFont typeface="Wingdings" panose="05000000000000000000" charset="0"/>
              <a:buChar char="n"/>
              <a:defRPr/>
            </a:pPr>
            <a:r>
              <a:rPr kumimoji="0" lang="zh-CN" altLang="en-US" sz="24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水泥稳定粒料连铺技术的研究与应用</a:t>
            </a:r>
            <a:endParaRPr kumimoji="0" lang="zh-CN" altLang="en-US" sz="24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1" fontAlgn="base" latinLnBrk="0" hangingPunct="1">
              <a:lnSpc>
                <a:spcPct val="150000"/>
              </a:lnSpc>
              <a:spcBef>
                <a:spcPct val="0"/>
              </a:spcBef>
              <a:spcAft>
                <a:spcPct val="0"/>
              </a:spcAft>
              <a:buClr>
                <a:srgbClr val="FF0000"/>
              </a:buClr>
              <a:buSzTx/>
              <a:buFont typeface="Wingdings" panose="05000000000000000000" pitchFamily="2" charset="2"/>
              <a:buChar char="ü"/>
              <a:defRPr/>
            </a:pPr>
            <a:r>
              <a:rPr kumimoji="0" lang="zh-CN" altLang="en-US" sz="24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创新内容和主要特点：</a:t>
            </a:r>
            <a:r>
              <a:rPr kumimoji="0" lang="zh-CN" altLang="en-US" sz="2400" b="0" i="0" u="none" strike="noStrike" kern="1200" cap="none" spc="0" normalizeH="0" baseline="0" noProof="1">
                <a:ln>
                  <a:noFill/>
                </a:ln>
                <a:effectLst/>
                <a:uLnTx/>
                <a:uFillTx/>
                <a:latin typeface="黑体" panose="02010609060101010101" pitchFamily="49" charset="-122"/>
                <a:ea typeface="黑体" panose="02010609060101010101" pitchFamily="49" charset="-122"/>
                <a:cs typeface="+mn-cs"/>
              </a:rPr>
              <a:t>该项目为对水泥稳定碎石粒料连铺技术进行验证和应用，</a:t>
            </a:r>
            <a:r>
              <a:rPr kumimoji="0" lang="zh-CN" altLang="en-US" sz="2400" b="0" i="0" u="none" strike="noStrike" kern="1200" cap="none" spc="0" normalizeH="0" baseline="0" noProof="1">
                <a:ln>
                  <a:noFill/>
                </a:ln>
                <a:solidFill>
                  <a:srgbClr val="00B0F0"/>
                </a:solidFill>
                <a:effectLst/>
                <a:uLnTx/>
                <a:uFillTx/>
                <a:latin typeface="黑体" panose="02010609060101010101" pitchFamily="49" charset="-122"/>
                <a:ea typeface="黑体" panose="02010609060101010101" pitchFamily="49" charset="-122"/>
                <a:cs typeface="+mn-cs"/>
              </a:rPr>
              <a:t>加快了施工进度，减少了层间污染，加强层间粘结</a:t>
            </a:r>
            <a:r>
              <a:rPr kumimoji="0" lang="zh-CN" altLang="en-US" sz="2400" b="0" i="0" u="none" strike="noStrike" kern="1200" cap="none" spc="0" normalizeH="0" baseline="0" noProof="1">
                <a:ln>
                  <a:noFill/>
                </a:ln>
                <a:effectLst/>
                <a:uLnTx/>
                <a:uFillTx/>
                <a:latin typeface="黑体" panose="02010609060101010101" pitchFamily="49" charset="-122"/>
                <a:ea typeface="黑体" panose="02010609060101010101" pitchFamily="49" charset="-122"/>
                <a:cs typeface="+mn-cs"/>
              </a:rPr>
              <a:t>，保证上下层粘结的整体性。通过水泥稳定碎石层间粒料连铺技术的应用，使在建项目取得了显著的工期效益、经济效益及社会效益。</a:t>
            </a:r>
            <a:endParaRPr kumimoji="0" lang="zh-CN" altLang="en-US" sz="2400" b="0" i="0" u="none" strike="noStrike" kern="1200" cap="none" spc="0" normalizeH="0" baseline="0" noProof="1">
              <a:ln>
                <a:noFill/>
              </a:ln>
              <a:effectLst/>
              <a:uLnTx/>
              <a:uFillTx/>
              <a:latin typeface="黑体" panose="02010609060101010101" pitchFamily="49" charset="-122"/>
              <a:ea typeface="黑体" panose="02010609060101010101" pitchFamily="49" charset="-122"/>
              <a:cs typeface="+mn-cs"/>
            </a:endParaRPr>
          </a:p>
        </p:txBody>
      </p:sp>
      <p:sp>
        <p:nvSpPr>
          <p:cNvPr id="6" name="任意多边形 2"/>
          <p:cNvSpPr/>
          <p:nvPr/>
        </p:nvSpPr>
        <p:spPr>
          <a:xfrm>
            <a:off x="2505075" y="561975"/>
            <a:ext cx="4355465" cy="709930"/>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93181" tIns="19108" rIns="93181" bIns="19108" spcCol="991" anchor="ctr"/>
          <a:lstStyle/>
          <a:p>
            <a:pPr marL="0" marR="0" lvl="0" indent="0" algn="ctr" defTabSz="58928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土木工程建筑业工艺创新</a:t>
            </a:r>
            <a:endPar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557655" y="843280"/>
            <a:ext cx="9400540" cy="3068320"/>
          </a:xfrm>
          <a:prstGeom prst="rect">
            <a:avLst/>
          </a:prstGeom>
        </p:spPr>
      </p:pic>
      <p:sp>
        <p:nvSpPr>
          <p:cNvPr id="98306" name="Document"/>
          <p:cNvSpPr>
            <a:spLocks noEditPoints="1"/>
          </p:cNvSpPr>
          <p:nvPr/>
        </p:nvSpPr>
        <p:spPr>
          <a:xfrm>
            <a:off x="1557655" y="4148455"/>
            <a:ext cx="10058400" cy="2609850"/>
          </a:xfrm>
          <a:custGeom>
            <a:avLst/>
            <a:gdLst>
              <a:gd name="txL" fmla="*/ 0 w 21600"/>
              <a:gd name="txT" fmla="*/ 0 h 21600"/>
              <a:gd name="txR" fmla="*/ 21600 w 21600"/>
              <a:gd name="txB" fmla="*/ 21600 h 21600"/>
            </a:gdLst>
            <a:ahLst/>
            <a:cxnLst>
              <a:cxn ang="0">
                <a:pos x="0" y="0"/>
              </a:cxn>
              <a:cxn ang="0">
                <a:pos x="0" y="0"/>
              </a:cxn>
              <a:cxn ang="0">
                <a:pos x="0" y="0"/>
              </a:cxn>
              <a:cxn ang="0">
                <a:pos x="0" y="0"/>
              </a:cxn>
              <a:cxn ang="0">
                <a:pos x="0" y="0"/>
              </a:cxn>
              <a:cxn ang="0">
                <a:pos x="0" y="0"/>
              </a:cxn>
              <a:cxn ang="0">
                <a:pos x="0" y="0"/>
              </a:cxn>
              <a:cxn ang="0">
                <a:pos x="0" y="0"/>
              </a:cxn>
            </a:cxnLst>
            <a:rect l="txL" t="txT" r="txR" b="txB"/>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eaLnBrk="0" hangingPunct="0">
              <a:buFont typeface="Wingdings" panose="05000000000000000000" pitchFamily="2" charset="2"/>
            </a:pPr>
            <a:endParaRPr lang="en-US" altLang="zh-CN" sz="2800" dirty="0">
              <a:solidFill>
                <a:srgbClr val="FF0000"/>
              </a:solidFill>
              <a:latin typeface="华文中宋" panose="02010600040101010101" pitchFamily="2" charset="-122"/>
              <a:ea typeface="宋体" panose="02010600030101010101" pitchFamily="2" charset="-122"/>
            </a:endParaRPr>
          </a:p>
          <a:p>
            <a:pPr eaLnBrk="0" hangingPunct="0">
              <a:buFont typeface="Wingdings" panose="05000000000000000000" pitchFamily="2" charset="2"/>
            </a:pPr>
            <a:endParaRPr lang="en-US" altLang="zh-CN" sz="2800" dirty="0">
              <a:solidFill>
                <a:srgbClr val="FF0000"/>
              </a:solidFill>
              <a:latin typeface="黑体" panose="02010609060101010101" pitchFamily="49" charset="-122"/>
              <a:ea typeface="黑体" panose="02010609060101010101" pitchFamily="49" charset="-122"/>
            </a:endParaRPr>
          </a:p>
          <a:p>
            <a:pPr eaLnBrk="0" hangingPunct="0">
              <a:buFont typeface="Wingdings" panose="05000000000000000000" pitchFamily="2" charset="2"/>
            </a:pPr>
            <a:r>
              <a:rPr lang="zh-CN" altLang="en-US" sz="2800" dirty="0">
                <a:solidFill>
                  <a:srgbClr val="FF0000"/>
                </a:solidFill>
                <a:latin typeface="黑体" panose="02010609060101010101" pitchFamily="49" charset="-122"/>
                <a:ea typeface="黑体" panose="02010609060101010101" pitchFamily="49" charset="-122"/>
              </a:rPr>
              <a:t>   对于服务业，产品(服务)创新与工艺(流程)创新的区别：</a:t>
            </a:r>
            <a:endParaRPr lang="zh-CN" altLang="en-US" sz="2800" dirty="0">
              <a:solidFill>
                <a:srgbClr val="FF0000"/>
              </a:solidFill>
              <a:latin typeface="黑体" panose="02010609060101010101" pitchFamily="49" charset="-122"/>
              <a:ea typeface="黑体" panose="02010609060101010101" pitchFamily="49" charset="-122"/>
            </a:endParaRPr>
          </a:p>
          <a:p>
            <a:pPr eaLnBrk="0" hangingPunct="0">
              <a:buClr>
                <a:srgbClr val="FF0000"/>
              </a:buClr>
              <a:buFont typeface="Wingdings" panose="05000000000000000000" pitchFamily="2" charset="2"/>
              <a:buChar char="Ø"/>
            </a:pPr>
            <a:r>
              <a:rPr sz="2800" dirty="0">
                <a:solidFill>
                  <a:srgbClr val="000000"/>
                </a:solidFill>
                <a:latin typeface="黑体" panose="02010609060101010101" pitchFamily="49" charset="-122"/>
                <a:ea typeface="黑体" panose="02010609060101010101" pitchFamily="49" charset="-122"/>
              </a:rPr>
              <a:t>为</a:t>
            </a:r>
            <a:r>
              <a:rPr sz="2800" dirty="0">
                <a:solidFill>
                  <a:srgbClr val="3333FF"/>
                </a:solidFill>
                <a:latin typeface="黑体" panose="02010609060101010101" pitchFamily="49" charset="-122"/>
                <a:ea typeface="黑体" panose="02010609060101010101" pitchFamily="49" charset="-122"/>
              </a:rPr>
              <a:t>市场或消费者</a:t>
            </a:r>
            <a:r>
              <a:rPr sz="2800" dirty="0">
                <a:solidFill>
                  <a:srgbClr val="000000"/>
                </a:solidFill>
                <a:latin typeface="黑体" panose="02010609060101010101" pitchFamily="49" charset="-122"/>
                <a:ea typeface="黑体" panose="02010609060101010101" pitchFamily="49" charset="-122"/>
              </a:rPr>
              <a:t>提供某项产品或服务，这项产品或服务本身是新的或重大改进的，则属于</a:t>
            </a:r>
            <a:r>
              <a:rPr sz="2800" dirty="0">
                <a:solidFill>
                  <a:srgbClr val="3333FF"/>
                </a:solidFill>
                <a:latin typeface="黑体" panose="02010609060101010101" pitchFamily="49" charset="-122"/>
                <a:ea typeface="黑体" panose="02010609060101010101" pitchFamily="49" charset="-122"/>
              </a:rPr>
              <a:t>产品创新</a:t>
            </a:r>
            <a:r>
              <a:rPr lang="zh-CN" sz="2800" dirty="0">
                <a:solidFill>
                  <a:srgbClr val="000000"/>
                </a:solidFill>
                <a:latin typeface="黑体" panose="02010609060101010101" pitchFamily="49" charset="-122"/>
                <a:ea typeface="黑体" panose="02010609060101010101" pitchFamily="49" charset="-122"/>
              </a:rPr>
              <a:t>。</a:t>
            </a:r>
            <a:endParaRPr sz="2800" dirty="0">
              <a:solidFill>
                <a:srgbClr val="000000"/>
              </a:solidFill>
              <a:latin typeface="黑体" panose="02010609060101010101" pitchFamily="49" charset="-122"/>
              <a:ea typeface="黑体" panose="02010609060101010101" pitchFamily="49" charset="-122"/>
            </a:endParaRPr>
          </a:p>
          <a:p>
            <a:pPr eaLnBrk="0" hangingPunct="0">
              <a:buClr>
                <a:srgbClr val="FF0000"/>
              </a:buClr>
              <a:buFont typeface="Wingdings" panose="05000000000000000000" pitchFamily="2" charset="2"/>
              <a:buChar char="Ø"/>
            </a:pPr>
            <a:r>
              <a:rPr sz="2800" dirty="0">
                <a:solidFill>
                  <a:srgbClr val="000000"/>
                </a:solidFill>
                <a:latin typeface="黑体" panose="02010609060101010101" pitchFamily="49" charset="-122"/>
                <a:ea typeface="黑体" panose="02010609060101010101" pitchFamily="49" charset="-122"/>
              </a:rPr>
              <a:t>如果是将某种技术方法</a:t>
            </a:r>
            <a:r>
              <a:rPr sz="2800" dirty="0">
                <a:solidFill>
                  <a:srgbClr val="3333FF"/>
                </a:solidFill>
                <a:latin typeface="黑体" panose="02010609060101010101" pitchFamily="49" charset="-122"/>
                <a:ea typeface="黑体" panose="02010609060101010101" pitchFamily="49" charset="-122"/>
              </a:rPr>
              <a:t>应用于某项产品或服务</a:t>
            </a:r>
            <a:r>
              <a:rPr sz="2800" dirty="0">
                <a:solidFill>
                  <a:srgbClr val="000000"/>
                </a:solidFill>
                <a:latin typeface="黑体" panose="02010609060101010101" pitchFamily="49" charset="-122"/>
                <a:ea typeface="黑体" panose="02010609060101010101" pitchFamily="49" charset="-122"/>
              </a:rPr>
              <a:t>，这种技术方法是新的或重大改进的，则属于</a:t>
            </a:r>
            <a:r>
              <a:rPr sz="2800" dirty="0">
                <a:solidFill>
                  <a:srgbClr val="3333FF"/>
                </a:solidFill>
                <a:latin typeface="黑体" panose="02010609060101010101" pitchFamily="49" charset="-122"/>
                <a:ea typeface="黑体" panose="02010609060101010101" pitchFamily="49" charset="-122"/>
              </a:rPr>
              <a:t>工艺创新</a:t>
            </a:r>
            <a:endParaRPr sz="2800" dirty="0">
              <a:solidFill>
                <a:srgbClr val="000000"/>
              </a:solidFill>
              <a:latin typeface="黑体" panose="02010609060101010101" pitchFamily="49" charset="-122"/>
              <a:ea typeface="黑体" panose="02010609060101010101" pitchFamily="49" charset="-122"/>
            </a:endParaRPr>
          </a:p>
          <a:p>
            <a:pPr eaLnBrk="0" hangingPunct="0">
              <a:buClr>
                <a:srgbClr val="FF0000"/>
              </a:buClr>
            </a:pPr>
            <a:endParaRPr lang="en-US" altLang="zh-CN" sz="2800" dirty="0">
              <a:solidFill>
                <a:srgbClr val="000000"/>
              </a:solidFill>
              <a:latin typeface="华文中宋" panose="02010600040101010101" pitchFamily="2" charset="-122"/>
              <a:ea typeface="宋体" panose="02010600030101010101" pitchFamily="2" charset="-122"/>
            </a:endParaRPr>
          </a:p>
          <a:p>
            <a:pPr eaLnBrk="0" hangingPunct="0">
              <a:buClr>
                <a:srgbClr val="FF0000"/>
              </a:buClr>
            </a:pPr>
            <a:endParaRPr lang="en-US" altLang="zh-CN" sz="2800" dirty="0">
              <a:solidFill>
                <a:srgbClr val="000000"/>
              </a:solidFill>
              <a:latin typeface="华文中宋" panose="02010600040101010101" pitchFamily="2" charset="-122"/>
              <a:ea typeface="宋体" panose="02010600030101010101" pitchFamily="2" charset="-122"/>
            </a:endParaRPr>
          </a:p>
          <a:p>
            <a:pPr eaLnBrk="0" hangingPunct="0">
              <a:buClr>
                <a:srgbClr val="FF0000"/>
              </a:buClr>
            </a:pPr>
            <a:endParaRPr lang="zh-CN" altLang="en-US" sz="2800" dirty="0">
              <a:solidFill>
                <a:schemeClr val="bg2"/>
              </a:solidFill>
              <a:latin typeface="华文中宋" panose="02010600040101010101" pitchFamily="2" charset="-122"/>
              <a:ea typeface="宋体" panose="02010600030101010101" pitchFamily="2" charset="-122"/>
            </a:endParaRPr>
          </a:p>
        </p:txBody>
      </p:sp>
      <p:sp>
        <p:nvSpPr>
          <p:cNvPr id="98307" name="Line 6"/>
          <p:cNvSpPr/>
          <p:nvPr/>
        </p:nvSpPr>
        <p:spPr>
          <a:xfrm>
            <a:off x="5033645" y="1419860"/>
            <a:ext cx="1656080" cy="12065"/>
          </a:xfrm>
          <a:prstGeom prst="line">
            <a:avLst/>
          </a:prstGeom>
          <a:ln w="38100" cap="flat" cmpd="sng">
            <a:solidFill>
              <a:srgbClr val="FF0000"/>
            </a:solidFill>
            <a:prstDash val="solid"/>
            <a:round/>
            <a:headEnd type="none" w="med" len="med"/>
            <a:tailEnd type="none" w="med" len="med"/>
          </a:ln>
        </p:spPr>
      </p:sp>
      <p:sp>
        <p:nvSpPr>
          <p:cNvPr id="98308" name="Line 6"/>
          <p:cNvSpPr/>
          <p:nvPr/>
        </p:nvSpPr>
        <p:spPr>
          <a:xfrm flipV="1">
            <a:off x="4018598" y="1995805"/>
            <a:ext cx="4154487" cy="33338"/>
          </a:xfrm>
          <a:prstGeom prst="line">
            <a:avLst/>
          </a:prstGeom>
          <a:ln w="38100" cap="flat" cmpd="sng">
            <a:solidFill>
              <a:srgbClr val="FF0000"/>
            </a:solidFill>
            <a:prstDash val="solid"/>
            <a:round/>
            <a:headEnd type="none" w="med" len="med"/>
            <a:tailEnd type="none" w="med" len="med"/>
          </a:ln>
        </p:spPr>
      </p:sp>
      <p:sp>
        <p:nvSpPr>
          <p:cNvPr id="98309" name="Text Box 7"/>
          <p:cNvSpPr txBox="1"/>
          <p:nvPr/>
        </p:nvSpPr>
        <p:spPr>
          <a:xfrm>
            <a:off x="1393825" y="180975"/>
            <a:ext cx="3748088" cy="671513"/>
          </a:xfrm>
          <a:prstGeom prst="rect">
            <a:avLst/>
          </a:prstGeom>
          <a:noFill/>
          <a:ln w="9525">
            <a:noFill/>
          </a:ln>
        </p:spPr>
        <p:txBody>
          <a:bodyPr lIns="117226" tIns="58613" rIns="117226" bIns="58613" anchor="t" anchorCtr="0">
            <a:spAutoFit/>
          </a:bodyPr>
          <a:p>
            <a:pPr eaLnBrk="0" hangingPunct="0">
              <a:buClr>
                <a:schemeClr val="hlink"/>
              </a:buClr>
            </a:pPr>
            <a:r>
              <a:rPr lang="zh-CN" altLang="en-US" sz="3600" dirty="0">
                <a:solidFill>
                  <a:srgbClr val="3333FF"/>
                </a:solidFill>
                <a:latin typeface="黑体" panose="02010609060101010101" pitchFamily="49" charset="-122"/>
                <a:ea typeface="黑体" panose="02010609060101010101" pitchFamily="49" charset="-122"/>
              </a:rPr>
              <a:t>服务业问卷</a:t>
            </a:r>
            <a:endParaRPr lang="zh-CN" altLang="en-US" sz="3600" dirty="0">
              <a:solidFill>
                <a:srgbClr val="3333FF"/>
              </a:solidFill>
              <a:latin typeface="黑体" panose="02010609060101010101" pitchFamily="49" charset="-122"/>
              <a:ea typeface="黑体" panose="02010609060101010101" pitchFamily="49" charset="-122"/>
            </a:endParaRPr>
          </a:p>
        </p:txBody>
      </p:sp>
      <p:sp>
        <p:nvSpPr>
          <p:cNvPr id="98310" name="椭圆 1"/>
          <p:cNvSpPr/>
          <p:nvPr/>
        </p:nvSpPr>
        <p:spPr>
          <a:xfrm>
            <a:off x="7540625" y="1400810"/>
            <a:ext cx="2934335" cy="389890"/>
          </a:xfrm>
          <a:prstGeom prst="ellipse">
            <a:avLst/>
          </a:prstGeom>
          <a:noFill/>
          <a:ln w="34925" cap="flat" cmpd="sng">
            <a:solidFill>
              <a:srgbClr val="FF0000"/>
            </a:solidFill>
            <a:prstDash val="solid"/>
            <a:miter/>
            <a:headEnd type="none" w="med" len="med"/>
            <a:tailEnd type="none" w="med" len="med"/>
          </a:ln>
        </p:spPr>
        <p:txBody>
          <a:bodyPr lIns="117226" tIns="58613" rIns="117226" bIns="58613" anchor="ctr" anchorCtr="0"/>
          <a:p>
            <a:pPr eaLnBrk="0" hangingPunct="0"/>
            <a:endParaRPr lang="zh-CN" altLang="en-US" dirty="0">
              <a:latin typeface="华文中宋" panose="02010600040101010101" pitchFamily="2" charset="-122"/>
              <a:ea typeface="宋体" panose="02010600030101010101" pitchFamily="2" charset="-122"/>
              <a:sym typeface="宋体" panose="02010600030101010101" pitchFamily="2" charset="-122"/>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1"/>
          <p:cNvSpPr/>
          <p:nvPr/>
        </p:nvSpPr>
        <p:spPr>
          <a:xfrm>
            <a:off x="1703705" y="901700"/>
            <a:ext cx="9137650" cy="4861560"/>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ln>
            <a:solidFill>
              <a:schemeClr val="accent2"/>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17279" tIns="276179" rIns="217279" bIns="94305" spcCol="991"/>
          <a:lstStyle/>
          <a:p>
            <a:pPr marL="342900" marR="0" lvl="0" indent="-342900" algn="l" defTabSz="914400" rtl="0" eaLnBrk="1" fontAlgn="base" latinLnBrk="0" hangingPunct="1">
              <a:lnSpc>
                <a:spcPct val="150000"/>
              </a:lnSpc>
              <a:spcBef>
                <a:spcPct val="0"/>
              </a:spcBef>
              <a:spcAft>
                <a:spcPct val="0"/>
              </a:spcAft>
              <a:buClrTx/>
              <a:buSzTx/>
              <a:buFont typeface="Wingdings" panose="05000000000000000000" charset="0"/>
              <a:buChar char="n"/>
              <a:defRPr/>
            </a:pPr>
            <a:r>
              <a:rPr kumimoji="0" lang="zh-CN" altLang="en-US" sz="24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改进的人工智能技术在产品中的应用</a:t>
            </a:r>
            <a:endParaRPr kumimoji="0" lang="zh-CN" altLang="en-US" sz="24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1" fontAlgn="base" latinLnBrk="0" hangingPunct="1">
              <a:lnSpc>
                <a:spcPct val="150000"/>
              </a:lnSpc>
              <a:spcBef>
                <a:spcPct val="0"/>
              </a:spcBef>
              <a:spcAft>
                <a:spcPct val="0"/>
              </a:spcAft>
              <a:buClr>
                <a:srgbClr val="FF0000"/>
              </a:buClr>
              <a:buSzTx/>
              <a:buFont typeface="Wingdings" panose="05000000000000000000" pitchFamily="2" charset="2"/>
              <a:buChar char="ü"/>
              <a:defRPr/>
            </a:pPr>
            <a:r>
              <a:rPr kumimoji="0" lang="zh-CN" altLang="en-US" sz="24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创新内容和主要特点：</a:t>
            </a:r>
            <a:r>
              <a:rPr kumimoji="0" lang="zh-CN" altLang="en-US" sz="2400" b="0" i="0" u="none" strike="noStrike" kern="1200" cap="none" spc="0" normalizeH="0" baseline="0" noProof="1">
                <a:ln>
                  <a:noFill/>
                </a:ln>
                <a:effectLst/>
                <a:uLnTx/>
                <a:uFillTx/>
                <a:latin typeface="黑体" panose="02010609060101010101" pitchFamily="49" charset="-122"/>
                <a:ea typeface="黑体" panose="02010609060101010101" pitchFamily="49" charset="-122"/>
                <a:cs typeface="+mn-cs"/>
              </a:rPr>
              <a:t>企业推进人工智能战略，致力于开展人工智能领域中最难、同时最具价值的技术突破。企业利用在数据、技术与应用场景方面的优势，运用输入法、搜索等功能进行语言处理，实现人工智能方面的技术突破。同时从用户需求出发，在产品上进行具体落地，</a:t>
            </a:r>
            <a:r>
              <a:rPr kumimoji="0" lang="zh-CN" altLang="en-US" sz="2400" b="0" i="0" u="none" strike="noStrike" kern="1200" cap="none" spc="0" normalizeH="0" baseline="0" noProof="1">
                <a:ln>
                  <a:noFill/>
                </a:ln>
                <a:solidFill>
                  <a:srgbClr val="00B0F0"/>
                </a:solidFill>
                <a:effectLst/>
                <a:uLnTx/>
                <a:uFillTx/>
                <a:latin typeface="黑体" panose="02010609060101010101" pitchFamily="49" charset="-122"/>
                <a:ea typeface="黑体" panose="02010609060101010101" pitchFamily="49" charset="-122"/>
                <a:cs typeface="+mn-cs"/>
              </a:rPr>
              <a:t>以人工智能武装现有软件产品</a:t>
            </a:r>
            <a:r>
              <a:rPr kumimoji="0" lang="zh-CN" altLang="en-US" sz="2400" b="0" i="0" u="none" strike="noStrike" kern="1200" cap="none" spc="0" normalizeH="0" baseline="0" noProof="1">
                <a:ln>
                  <a:noFill/>
                </a:ln>
                <a:effectLst/>
                <a:uLnTx/>
                <a:uFillTx/>
                <a:latin typeface="黑体" panose="02010609060101010101" pitchFamily="49" charset="-122"/>
                <a:ea typeface="黑体" panose="02010609060101010101" pitchFamily="49" charset="-122"/>
                <a:cs typeface="+mn-cs"/>
              </a:rPr>
              <a:t>，通过在产品推广中结合用户的使用和搜索习惯，加入人工智能技术，</a:t>
            </a:r>
            <a:r>
              <a:rPr kumimoji="0" lang="zh-CN" altLang="en-US" sz="2400" b="0" i="0" u="none" strike="noStrike" kern="1200" cap="none" spc="0" normalizeH="0" baseline="0" noProof="1">
                <a:ln>
                  <a:noFill/>
                </a:ln>
                <a:solidFill>
                  <a:srgbClr val="00B0F0"/>
                </a:solidFill>
                <a:effectLst/>
                <a:uLnTx/>
                <a:uFillTx/>
                <a:latin typeface="黑体" panose="02010609060101010101" pitchFamily="49" charset="-122"/>
                <a:ea typeface="黑体" panose="02010609060101010101" pitchFamily="49" charset="-122"/>
                <a:cs typeface="+mn-cs"/>
              </a:rPr>
              <a:t>达到了提高产品效率的目的</a:t>
            </a:r>
            <a:r>
              <a:rPr kumimoji="0" lang="zh-CN" altLang="en-US" sz="2400" b="0" i="0" u="none" strike="noStrike" kern="1200" cap="none" spc="0" normalizeH="0" baseline="0" noProof="1">
                <a:ln>
                  <a:noFill/>
                </a:ln>
                <a:effectLst/>
                <a:uLnTx/>
                <a:uFillTx/>
                <a:latin typeface="黑体" panose="02010609060101010101" pitchFamily="49" charset="-122"/>
                <a:ea typeface="黑体" panose="02010609060101010101" pitchFamily="49" charset="-122"/>
                <a:cs typeface="+mn-cs"/>
              </a:rPr>
              <a:t>。</a:t>
            </a:r>
            <a:endParaRPr kumimoji="0" lang="zh-CN" altLang="en-US" sz="2400" b="0" i="0" u="none" strike="noStrike" kern="1200" cap="none" spc="0" normalizeH="0" baseline="0" noProof="1">
              <a:ln>
                <a:noFill/>
              </a:ln>
              <a:effectLst/>
              <a:uLnTx/>
              <a:uFillTx/>
              <a:latin typeface="黑体" panose="02010609060101010101" pitchFamily="49" charset="-122"/>
              <a:ea typeface="黑体" panose="02010609060101010101" pitchFamily="49" charset="-122"/>
              <a:cs typeface="+mn-cs"/>
            </a:endParaRPr>
          </a:p>
        </p:txBody>
      </p:sp>
      <p:sp>
        <p:nvSpPr>
          <p:cNvPr id="6" name="任意多边形 2"/>
          <p:cNvSpPr/>
          <p:nvPr/>
        </p:nvSpPr>
        <p:spPr>
          <a:xfrm>
            <a:off x="2454910" y="370205"/>
            <a:ext cx="6047105" cy="779780"/>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93181" tIns="19108" rIns="93181" bIns="19108" spcCol="991" anchor="ctr"/>
          <a:lstStyle/>
          <a:p>
            <a:pPr marL="0" marR="0" lvl="0" indent="0" algn="ctr" defTabSz="589280" rtl="0" eaLnBrk="1" fontAlgn="base" latinLnBrk="0" hangingPunct="1">
              <a:lnSpc>
                <a:spcPct val="90000"/>
              </a:lnSpc>
              <a:spcBef>
                <a:spcPct val="0"/>
              </a:spcBef>
              <a:spcAft>
                <a:spcPct val="35000"/>
              </a:spcAft>
              <a:buClrTx/>
              <a:buSzTx/>
              <a:buFontTx/>
              <a:buNone/>
              <a:defRPr/>
            </a:pPr>
            <a:r>
              <a:rPr kumimoji="0" lang="zh-CN" altLang="en-US"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互联网和相关服务业工艺</a:t>
            </a:r>
            <a:r>
              <a:rPr kumimoji="0" lang="en-US" altLang="zh-CN"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a:t>
            </a:r>
            <a:r>
              <a:rPr kumimoji="0" lang="zh-CN" altLang="en-US"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流程</a:t>
            </a:r>
            <a:r>
              <a:rPr kumimoji="0" lang="en-US" altLang="zh-CN"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a:t>
            </a:r>
            <a:r>
              <a:rPr kumimoji="0" lang="zh-CN" altLang="en-US"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创新</a:t>
            </a:r>
            <a:endParaRPr kumimoji="0" lang="zh-CN" altLang="en-US"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nvPicPr>
        <p:blipFill>
          <a:blip r:embed="rId1"/>
          <a:stretch>
            <a:fillRect/>
          </a:stretch>
        </p:blipFill>
        <p:spPr>
          <a:xfrm>
            <a:off x="2370455" y="191135"/>
            <a:ext cx="9116696" cy="4867275"/>
          </a:xfrm>
          <a:prstGeom prst="rect">
            <a:avLst/>
          </a:prstGeom>
        </p:spPr>
      </p:pic>
      <p:sp>
        <p:nvSpPr>
          <p:cNvPr id="101378" name="AutoShape 9"/>
          <p:cNvSpPr/>
          <p:nvPr/>
        </p:nvSpPr>
        <p:spPr>
          <a:xfrm>
            <a:off x="1397635" y="5124450"/>
            <a:ext cx="9397366" cy="1353185"/>
          </a:xfrm>
          <a:prstGeom prst="flowChartAlternateProcess">
            <a:avLst/>
          </a:prstGeom>
          <a:solidFill>
            <a:srgbClr val="D2E7F3">
              <a:alpha val="92940"/>
            </a:srgbClr>
          </a:solidFill>
          <a:ln w="25400" cap="flat" cmpd="sng">
            <a:solidFill>
              <a:srgbClr val="589CCE"/>
            </a:solidFill>
            <a:prstDash val="solid"/>
            <a:miter/>
            <a:headEnd type="none" w="med" len="med"/>
            <a:tailEnd type="none" w="med" len="med"/>
          </a:ln>
        </p:spPr>
        <p:txBody>
          <a:bodyPr wrap="none" lIns="117226" tIns="58613" rIns="117226" bIns="58613" anchor="ctr" anchorCtr="0"/>
          <a:p>
            <a:pPr algn="l" eaLnBrk="0" hangingPunct="0">
              <a:buClr>
                <a:srgbClr val="FF0000"/>
              </a:buClr>
              <a:buFont typeface="Wingdings" panose="05000000000000000000" pitchFamily="2" charset="2"/>
            </a:pPr>
            <a:r>
              <a:rPr lang="en-US" altLang="zh-CN" sz="2800" dirty="0">
                <a:solidFill>
                  <a:srgbClr val="FF0000"/>
                </a:solidFill>
                <a:latin typeface="黑体" panose="02010609060101010101" pitchFamily="49" charset="-122"/>
                <a:ea typeface="黑体" panose="02010609060101010101" pitchFamily="49" charset="-122"/>
              </a:rPr>
              <a:t>07</a:t>
            </a:r>
            <a:r>
              <a:rPr lang="zh-CN" altLang="zh-CN" sz="2800" dirty="0">
                <a:solidFill>
                  <a:srgbClr val="FF0000"/>
                </a:solidFill>
                <a:latin typeface="黑体" panose="02010609060101010101" pitchFamily="49" charset="-122"/>
                <a:ea typeface="黑体" panose="02010609060101010101" pitchFamily="49" charset="-122"/>
              </a:rPr>
              <a:t>题（</a:t>
            </a:r>
            <a:r>
              <a:rPr lang="en-US" altLang="zh-CN" sz="2800" dirty="0">
                <a:solidFill>
                  <a:srgbClr val="FF0000"/>
                </a:solidFill>
                <a:latin typeface="黑体" panose="02010609060101010101" pitchFamily="49" charset="-122"/>
                <a:ea typeface="黑体" panose="02010609060101010101" pitchFamily="49" charset="-122"/>
              </a:rPr>
              <a:t>L121</a:t>
            </a:r>
            <a:r>
              <a:rPr lang="zh-CN" altLang="en-US" sz="2800" dirty="0">
                <a:solidFill>
                  <a:srgbClr val="FF0000"/>
                </a:solidFill>
                <a:latin typeface="黑体" panose="02010609060101010101" pitchFamily="49" charset="-122"/>
                <a:ea typeface="黑体" panose="02010609060101010101" pitchFamily="49" charset="-122"/>
              </a:rPr>
              <a:t>表、</a:t>
            </a:r>
            <a:r>
              <a:rPr lang="en-US" altLang="zh-CN" sz="2800" dirty="0">
                <a:solidFill>
                  <a:srgbClr val="FF0000"/>
                </a:solidFill>
                <a:latin typeface="黑体" panose="02010609060101010101" pitchFamily="49" charset="-122"/>
                <a:ea typeface="黑体" panose="02010609060101010101" pitchFamily="49" charset="-122"/>
              </a:rPr>
              <a:t>L123</a:t>
            </a:r>
            <a:r>
              <a:rPr lang="zh-CN" altLang="en-US" sz="2800" dirty="0">
                <a:solidFill>
                  <a:srgbClr val="FF0000"/>
                </a:solidFill>
                <a:latin typeface="黑体" panose="02010609060101010101" pitchFamily="49" charset="-122"/>
                <a:ea typeface="黑体" panose="02010609060101010101" pitchFamily="49" charset="-122"/>
              </a:rPr>
              <a:t>表）</a:t>
            </a:r>
            <a:r>
              <a:rPr lang="zh-CN" altLang="en-US" sz="2800" dirty="0">
                <a:latin typeface="黑体" panose="02010609060101010101" pitchFamily="49" charset="-122"/>
                <a:ea typeface="黑体" panose="02010609060101010101" pitchFamily="49" charset="-122"/>
                <a:sym typeface="+mn-ea"/>
              </a:rPr>
              <a:t>（</a:t>
            </a:r>
            <a:r>
              <a:rPr lang="en-US" altLang="zh-CN" sz="2800" dirty="0">
                <a:latin typeface="黑体" panose="02010609060101010101" pitchFamily="49" charset="-122"/>
                <a:ea typeface="黑体" panose="02010609060101010101" pitchFamily="49" charset="-122"/>
                <a:sym typeface="+mn-ea"/>
              </a:rPr>
              <a:t>A</a:t>
            </a:r>
            <a:r>
              <a:rPr lang="zh-CN" altLang="en-US" sz="2800" dirty="0">
                <a:latin typeface="黑体" panose="02010609060101010101" pitchFamily="49" charset="-122"/>
                <a:ea typeface="黑体" panose="02010609060101010101" pitchFamily="49" charset="-122"/>
                <a:sym typeface="+mn-ea"/>
              </a:rPr>
              <a:t>类强制）</a:t>
            </a:r>
            <a:endParaRPr lang="zh-CN" altLang="en-US" sz="2800" dirty="0">
              <a:latin typeface="黑体" panose="02010609060101010101" pitchFamily="49" charset="-122"/>
              <a:ea typeface="黑体" panose="02010609060101010101" pitchFamily="49" charset="-122"/>
              <a:sym typeface="+mn-ea"/>
            </a:endParaRPr>
          </a:p>
          <a:p>
            <a:pPr algn="l" eaLnBrk="0" hangingPunct="0">
              <a:buClr>
                <a:srgbClr val="FF0000"/>
              </a:buClr>
              <a:buFont typeface="Wingdings" panose="05000000000000000000" pitchFamily="2" charset="2"/>
            </a:pPr>
            <a:r>
              <a:rPr lang="zh-CN" altLang="en-US" sz="2800" dirty="0">
                <a:latin typeface="黑体" panose="02010609060101010101" pitchFamily="49" charset="-122"/>
                <a:ea typeface="黑体" panose="02010609060101010101" pitchFamily="49" charset="-122"/>
              </a:rPr>
              <a:t>审核：</a:t>
            </a:r>
            <a:r>
              <a:rPr lang="zh-CN" altLang="zh-CN" sz="2800" dirty="0">
                <a:latin typeface="黑体" panose="02010609060101010101" pitchFamily="49" charset="-122"/>
                <a:ea typeface="黑体" panose="02010609060101010101" pitchFamily="49" charset="-122"/>
              </a:rPr>
              <a:t>若07题第一问选了“1是”，则第二问不能为空；</a:t>
            </a:r>
            <a:endParaRPr lang="zh-CN" altLang="zh-CN" sz="2800" dirty="0">
              <a:latin typeface="黑体" panose="02010609060101010101" pitchFamily="49" charset="-122"/>
              <a:ea typeface="黑体" panose="02010609060101010101" pitchFamily="49" charset="-122"/>
            </a:endParaRPr>
          </a:p>
          <a:p>
            <a:pPr algn="l" eaLnBrk="0" hangingPunct="0">
              <a:buClr>
                <a:srgbClr val="FF0000"/>
              </a:buClr>
              <a:buFont typeface="Wingdings" panose="05000000000000000000" pitchFamily="2" charset="2"/>
            </a:pPr>
            <a:r>
              <a:rPr lang="zh-CN" altLang="zh-CN" sz="2800" dirty="0">
                <a:latin typeface="黑体" panose="02010609060101010101" pitchFamily="49" charset="-122"/>
                <a:ea typeface="黑体" panose="02010609060101010101" pitchFamily="49" charset="-122"/>
              </a:rPr>
              <a:t>      若07题第一问选了“2否”，则第二问应为空。</a:t>
            </a:r>
            <a:endParaRPr lang="zh-CN" altLang="zh-CN" sz="2800" dirty="0">
              <a:latin typeface="黑体" panose="02010609060101010101" pitchFamily="49" charset="-122"/>
              <a:ea typeface="黑体" panose="02010609060101010101" pitchFamily="49" charset="-122"/>
            </a:endParaRPr>
          </a:p>
        </p:txBody>
      </p:sp>
      <p:sp>
        <p:nvSpPr>
          <p:cNvPr id="101379" name="椭圆 1"/>
          <p:cNvSpPr/>
          <p:nvPr/>
        </p:nvSpPr>
        <p:spPr>
          <a:xfrm>
            <a:off x="4243388" y="133350"/>
            <a:ext cx="1182687" cy="392113"/>
          </a:xfrm>
          <a:prstGeom prst="ellipse">
            <a:avLst/>
          </a:prstGeom>
          <a:noFill/>
          <a:ln w="34925" cap="flat" cmpd="sng">
            <a:solidFill>
              <a:srgbClr val="FF0000"/>
            </a:solidFill>
            <a:prstDash val="solid"/>
            <a:miter/>
            <a:headEnd type="none" w="med" len="med"/>
            <a:tailEnd type="none" w="med" len="med"/>
          </a:ln>
        </p:spPr>
        <p:txBody>
          <a:bodyPr lIns="117226" tIns="58613" rIns="117226" bIns="58613" anchor="ctr" anchorCtr="0"/>
          <a:p>
            <a:pPr eaLnBrk="0" hangingPunct="0"/>
            <a:endParaRPr lang="zh-CN" altLang="en-US" dirty="0">
              <a:latin typeface="华文中宋" panose="02010600040101010101" pitchFamily="2" charset="-122"/>
              <a:ea typeface="宋体" panose="02010600030101010101" pitchFamily="2" charset="-122"/>
              <a:sym typeface="宋体" panose="02010600030101010101" pitchFamily="2" charset="-122"/>
            </a:endParaRPr>
          </a:p>
        </p:txBody>
      </p:sp>
      <p:cxnSp>
        <p:nvCxnSpPr>
          <p:cNvPr id="2" name="直接箭头连接符 1"/>
          <p:cNvCxnSpPr/>
          <p:nvPr/>
        </p:nvCxnSpPr>
        <p:spPr>
          <a:xfrm>
            <a:off x="2797175" y="671195"/>
            <a:ext cx="0" cy="1748790"/>
          </a:xfrm>
          <a:prstGeom prst="straightConnector1">
            <a:avLst/>
          </a:prstGeom>
          <a:solidFill>
            <a:schemeClr val="accent1"/>
          </a:solidFill>
          <a:ln w="28575" cap="flat" cmpd="sng" algn="ctr">
            <a:solidFill>
              <a:srgbClr val="FF0000"/>
            </a:solidFill>
            <a:prstDash val="solid"/>
            <a:round/>
            <a:headEnd type="none" w="med" len="med"/>
            <a:tailEnd type="arrow" w="med" len="med"/>
          </a:ln>
        </p:spPr>
      </p:cxnSp>
      <p:sp>
        <p:nvSpPr>
          <p:cNvPr id="3" name="文本框 2"/>
          <p:cNvSpPr txBox="1"/>
          <p:nvPr/>
        </p:nvSpPr>
        <p:spPr>
          <a:xfrm>
            <a:off x="1098550" y="1210945"/>
            <a:ext cx="1255395" cy="953135"/>
          </a:xfrm>
          <a:prstGeom prst="rect">
            <a:avLst/>
          </a:prstGeom>
          <a:solidFill>
            <a:srgbClr val="D5E9F4"/>
          </a:solidFill>
          <a:ln w="57150">
            <a:solidFill>
              <a:srgbClr val="589CCE"/>
            </a:solidFill>
          </a:ln>
        </p:spPr>
        <p:txBody>
          <a:bodyPr wrap="none" rtlCol="0">
            <a:spAutoFit/>
          </a:bodyPr>
          <a:p>
            <a:pPr algn="ctr"/>
            <a:r>
              <a:rPr lang="zh-CN" altLang="en-US" sz="2800" b="1">
                <a:solidFill>
                  <a:srgbClr val="FF0000"/>
                </a:solidFill>
                <a:latin typeface="黑体" panose="02010609060101010101" pitchFamily="49" charset="-122"/>
                <a:ea typeface="黑体" panose="02010609060101010101" pitchFamily="49" charset="-122"/>
              </a:rPr>
              <a:t>信息化</a:t>
            </a:r>
            <a:endParaRPr lang="zh-CN" altLang="en-US" sz="2800" b="1">
              <a:solidFill>
                <a:srgbClr val="FF0000"/>
              </a:solidFill>
              <a:latin typeface="黑体" panose="02010609060101010101" pitchFamily="49" charset="-122"/>
              <a:ea typeface="黑体" panose="02010609060101010101" pitchFamily="49" charset="-122"/>
            </a:endParaRPr>
          </a:p>
          <a:p>
            <a:pPr algn="ctr"/>
            <a:r>
              <a:rPr lang="zh-CN" altLang="en-US" sz="2800" b="1">
                <a:solidFill>
                  <a:srgbClr val="FF0000"/>
                </a:solidFill>
                <a:latin typeface="黑体" panose="02010609060101010101" pitchFamily="49" charset="-122"/>
                <a:ea typeface="黑体" panose="02010609060101010101" pitchFamily="49" charset="-122"/>
              </a:rPr>
              <a:t>深化</a:t>
            </a:r>
            <a:endParaRPr lang="zh-CN" altLang="en-US" sz="2800" b="1">
              <a:solidFill>
                <a:srgbClr val="FF0000"/>
              </a:solidFill>
              <a:latin typeface="黑体" panose="02010609060101010101" pitchFamily="49" charset="-122"/>
              <a:ea typeface="黑体" panose="02010609060101010101" pitchFamily="49" charset="-122"/>
            </a:endParaRPr>
          </a:p>
        </p:txBody>
      </p:sp>
      <p:sp>
        <p:nvSpPr>
          <p:cNvPr id="4" name="文本框 3"/>
          <p:cNvSpPr txBox="1"/>
          <p:nvPr/>
        </p:nvSpPr>
        <p:spPr>
          <a:xfrm>
            <a:off x="219075" y="3596005"/>
            <a:ext cx="2176780" cy="706755"/>
          </a:xfrm>
          <a:prstGeom prst="rect">
            <a:avLst/>
          </a:prstGeom>
          <a:solidFill>
            <a:srgbClr val="D5E9F4"/>
          </a:solidFill>
          <a:ln w="57150">
            <a:solidFill>
              <a:srgbClr val="589CCE"/>
            </a:solidFill>
          </a:ln>
        </p:spPr>
        <p:txBody>
          <a:bodyPr wrap="square" rtlCol="0">
            <a:spAutoFit/>
          </a:bodyPr>
          <a:p>
            <a:pPr algn="ctr"/>
            <a:r>
              <a:rPr lang="zh-CN" altLang="zh-CN" sz="2000" b="1">
                <a:solidFill>
                  <a:srgbClr val="FF0000"/>
                </a:solidFill>
                <a:latin typeface="黑体" panose="02010609060101010101" pitchFamily="49" charset="-122"/>
                <a:ea typeface="黑体" panose="02010609060101010101" pitchFamily="49" charset="-122"/>
              </a:rPr>
              <a:t>同产品创新部分</a:t>
            </a:r>
            <a:endParaRPr lang="zh-CN" altLang="zh-CN" sz="2000" b="1">
              <a:solidFill>
                <a:srgbClr val="FF0000"/>
              </a:solidFill>
              <a:latin typeface="黑体" panose="02010609060101010101" pitchFamily="49" charset="-122"/>
              <a:ea typeface="黑体" panose="02010609060101010101" pitchFamily="49" charset="-122"/>
            </a:endParaRPr>
          </a:p>
          <a:p>
            <a:pPr algn="ctr"/>
            <a:r>
              <a:rPr lang="zh-CN" altLang="zh-CN" sz="2000" b="1">
                <a:solidFill>
                  <a:srgbClr val="FF0000"/>
                </a:solidFill>
                <a:latin typeface="黑体" panose="02010609060101010101" pitchFamily="49" charset="-122"/>
                <a:ea typeface="黑体" panose="02010609060101010101" pitchFamily="49" charset="-122"/>
              </a:rPr>
              <a:t>（与</a:t>
            </a:r>
            <a:r>
              <a:rPr lang="en-US" altLang="zh-CN" sz="2000" b="1">
                <a:solidFill>
                  <a:srgbClr val="FF0000"/>
                </a:solidFill>
                <a:latin typeface="黑体" panose="02010609060101010101" pitchFamily="49" charset="-122"/>
                <a:ea typeface="黑体" panose="02010609060101010101" pitchFamily="49" charset="-122"/>
              </a:rPr>
              <a:t>20</a:t>
            </a:r>
            <a:r>
              <a:rPr lang="zh-CN" altLang="en-US" sz="2000" b="1">
                <a:solidFill>
                  <a:srgbClr val="FF0000"/>
                </a:solidFill>
                <a:latin typeface="黑体" panose="02010609060101010101" pitchFamily="49" charset="-122"/>
                <a:ea typeface="黑体" panose="02010609060101010101" pitchFamily="49" charset="-122"/>
              </a:rPr>
              <a:t>题联审）</a:t>
            </a:r>
            <a:endParaRPr lang="zh-CN" altLang="en-US" sz="2000" b="1">
              <a:solidFill>
                <a:srgbClr val="FF0000"/>
              </a:solidFill>
              <a:latin typeface="黑体" panose="02010609060101010101" pitchFamily="49" charset="-122"/>
              <a:ea typeface="黑体" panose="02010609060101010101" pitchFamily="49" charset="-122"/>
            </a:endParaRPr>
          </a:p>
        </p:txBody>
      </p:sp>
      <p:sp>
        <p:nvSpPr>
          <p:cNvPr id="8" name="矩形 7"/>
          <p:cNvSpPr/>
          <p:nvPr/>
        </p:nvSpPr>
        <p:spPr>
          <a:xfrm>
            <a:off x="6645910" y="2130425"/>
            <a:ext cx="3568700" cy="576580"/>
          </a:xfrm>
          <a:prstGeom prst="rect">
            <a:avLst/>
          </a:prstGeom>
          <a:noFill/>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none" lIns="91440" tIns="45720" rIns="91440" bIns="45720" numCol="1" anchor="b" anchorCtr="1" compatLnSpc="1">
            <a:noAutofit/>
          </a:bodyPr>
          <a:p>
            <a:pPr marL="0" marR="0" indent="0" algn="l" defTabSz="914400" rtl="0" eaLnBrk="1" fontAlgn="base" latinLnBrk="0" hangingPunct="1">
              <a:lnSpc>
                <a:spcPct val="100000"/>
              </a:lnSpc>
              <a:spcBef>
                <a:spcPct val="0"/>
              </a:spcBef>
              <a:spcAft>
                <a:spcPct val="0"/>
              </a:spcAft>
              <a:buClrTx/>
              <a:buSzTx/>
              <a:buFontTx/>
              <a:buNone/>
            </a:pPr>
            <a:endParaRPr kumimoji="1" lang="zh-CN" altLang="en-US" sz="3200" b="1" i="0" u="none" strike="noStrike" cap="none" normalizeH="0" baseline="0" smtClean="0">
              <a:ln>
                <a:noFill/>
              </a:ln>
              <a:solidFill>
                <a:schemeClr val="tx1"/>
              </a:solidFill>
              <a:effectLst/>
              <a:latin typeface="Times New Roman" panose="02020603050405020304" pitchFamily="18" charset="0"/>
              <a:ea typeface="方正彩云简体" pitchFamily="65" charset="-122"/>
            </a:endParaRPr>
          </a:p>
        </p:txBody>
      </p:sp>
      <p:sp>
        <p:nvSpPr>
          <p:cNvPr id="95235" name="AutoShape 6"/>
          <p:cNvSpPr/>
          <p:nvPr/>
        </p:nvSpPr>
        <p:spPr>
          <a:xfrm>
            <a:off x="8661400" y="750570"/>
            <a:ext cx="3352800" cy="789305"/>
          </a:xfrm>
          <a:prstGeom prst="borderCallout1">
            <a:avLst>
              <a:gd name="adj1" fmla="val 102042"/>
              <a:gd name="adj2" fmla="val 20750"/>
              <a:gd name="adj3" fmla="val 176991"/>
              <a:gd name="adj4" fmla="val 9223"/>
            </a:avLst>
          </a:pr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eaLnBrk="0" hangingPunct="0"/>
            <a:r>
              <a:rPr lang="zh-CN" altLang="en-US" sz="3600" dirty="0">
                <a:solidFill>
                  <a:srgbClr val="000000"/>
                </a:solidFill>
                <a:latin typeface="黑体" panose="02010609060101010101" pitchFamily="49" charset="-122"/>
                <a:ea typeface="黑体" panose="02010609060101010101" pitchFamily="49" charset="-122"/>
              </a:rPr>
              <a:t>调整选项表述</a:t>
            </a:r>
            <a:endParaRPr lang="zh-CN" altLang="en-US" sz="3600" dirty="0">
              <a:solidFill>
                <a:srgbClr val="000000"/>
              </a:solidFill>
              <a:latin typeface="黑体" panose="02010609060101010101" pitchFamily="49" charset="-122"/>
              <a:ea typeface="黑体" panose="02010609060101010101" pitchFamily="49" charset="-122"/>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194304" name="内容占位符 16"/>
          <p:cNvGraphicFramePr>
            <a:graphicFrameLocks noGrp="1"/>
          </p:cNvGraphicFramePr>
          <p:nvPr>
            <p:ph idx="4294967295"/>
          </p:nvPr>
        </p:nvGraphicFramePr>
        <p:xfrm>
          <a:off x="1320800" y="1217613"/>
          <a:ext cx="5278438" cy="4848229"/>
        </p:xfrm>
        <a:graphic>
          <a:graphicData uri="http://schemas.openxmlformats.org/drawingml/2006/table">
            <a:tbl>
              <a:tblPr>
                <a:tableStyleId>{5C22544A-7EE6-4342-B048-85BDC9FD1C3A}</a:tableStyleId>
              </a:tblPr>
              <a:tblGrid>
                <a:gridCol w="1070199"/>
                <a:gridCol w="4208239"/>
              </a:tblGrid>
              <a:tr h="312420">
                <a:tc>
                  <a:txBody>
                    <a:bodyPr/>
                    <a:lstStyle/>
                    <a:p>
                      <a:pPr algn="ctr" fontAlgn="ctr"/>
                      <a:r>
                        <a:rPr lang="zh-CN" altLang="en-US" sz="2000" b="0" i="0" u="none" strike="noStrike" dirty="0">
                          <a:solidFill>
                            <a:srgbClr val="000000"/>
                          </a:solidFill>
                          <a:effectLst/>
                          <a:latin typeface="微软雅黑" panose="020B0503020204020204" charset="-122"/>
                          <a:ea typeface="微软雅黑" panose="020B0503020204020204" charset="-122"/>
                        </a:rPr>
                        <a:t>代码</a:t>
                      </a:r>
                      <a:endParaRPr lang="en-US" sz="2000" b="0" i="0" u="none" strike="noStrike" dirty="0">
                        <a:solidFill>
                          <a:srgbClr val="00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c>
                  <a:txBody>
                    <a:bodyPr/>
                    <a:lstStyle/>
                    <a:p>
                      <a:pPr algn="l" fontAlgn="ctr"/>
                      <a:r>
                        <a:rPr lang="zh-CN" altLang="en-US" sz="2000" b="0" i="0" u="none" strike="noStrike" dirty="0">
                          <a:solidFill>
                            <a:srgbClr val="000000"/>
                          </a:solidFill>
                          <a:effectLst/>
                          <a:latin typeface="微软雅黑" panose="020B0503020204020204" charset="-122"/>
                          <a:ea typeface="微软雅黑" panose="020B0503020204020204" charset="-122"/>
                        </a:rPr>
                        <a:t>                 行 业</a:t>
                      </a:r>
                      <a:endParaRPr lang="zh-CN" altLang="en-US" sz="2000" b="0" i="0" u="none" strike="noStrike" dirty="0">
                        <a:solidFill>
                          <a:srgbClr val="00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r>
              <a:tr h="312420">
                <a:tc>
                  <a:txBody>
                    <a:bodyPr/>
                    <a:lstStyle/>
                    <a:p>
                      <a:pPr algn="ctr" fontAlgn="ctr"/>
                      <a:r>
                        <a:rPr lang="en-US" sz="2000" b="0" u="none" strike="noStrike" dirty="0">
                          <a:effectLst/>
                          <a:latin typeface="微软雅黑" panose="020B0503020204020204" charset="-122"/>
                          <a:ea typeface="微软雅黑" panose="020B0503020204020204" charset="-122"/>
                        </a:rPr>
                        <a:t>B</a:t>
                      </a:r>
                      <a:endParaRPr lang="en-US" sz="2000" b="0" i="0" u="none" strike="noStrike" dirty="0">
                        <a:solidFill>
                          <a:srgbClr val="00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c>
                  <a:txBody>
                    <a:bodyPr/>
                    <a:lstStyle/>
                    <a:p>
                      <a:pPr algn="l" fontAlgn="ctr"/>
                      <a:r>
                        <a:rPr lang="zh-CN" altLang="en-US" sz="2000" b="0" u="none" strike="noStrike" dirty="0">
                          <a:effectLst/>
                          <a:latin typeface="微软雅黑" panose="020B0503020204020204" charset="-122"/>
                          <a:ea typeface="微软雅黑" panose="020B0503020204020204" charset="-122"/>
                        </a:rPr>
                        <a:t>  采矿业</a:t>
                      </a:r>
                      <a:endParaRPr lang="zh-CN" altLang="en-US" sz="2000" b="0" i="0" u="none" strike="noStrike" dirty="0">
                        <a:solidFill>
                          <a:srgbClr val="00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r>
              <a:tr h="312468">
                <a:tc>
                  <a:txBody>
                    <a:bodyPr/>
                    <a:lstStyle/>
                    <a:p>
                      <a:pPr algn="ctr" fontAlgn="ctr"/>
                      <a:r>
                        <a:rPr lang="en-US" sz="2000" b="0" u="none" strike="noStrike" dirty="0">
                          <a:effectLst/>
                          <a:latin typeface="微软雅黑" panose="020B0503020204020204" charset="-122"/>
                          <a:ea typeface="微软雅黑" panose="020B0503020204020204" charset="-122"/>
                        </a:rPr>
                        <a:t>C</a:t>
                      </a:r>
                      <a:endParaRPr lang="en-US" sz="2000" b="0" i="0" u="none" strike="noStrike" dirty="0">
                        <a:solidFill>
                          <a:srgbClr val="00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c>
                  <a:txBody>
                    <a:bodyPr/>
                    <a:lstStyle/>
                    <a:p>
                      <a:pPr algn="l" fontAlgn="ctr"/>
                      <a:r>
                        <a:rPr lang="zh-CN" altLang="en-US" sz="2000" b="0" u="none" strike="noStrike" dirty="0">
                          <a:effectLst/>
                          <a:latin typeface="微软雅黑" panose="020B0503020204020204" charset="-122"/>
                          <a:ea typeface="微软雅黑" panose="020B0503020204020204" charset="-122"/>
                        </a:rPr>
                        <a:t>  制造业</a:t>
                      </a:r>
                      <a:endParaRPr lang="zh-CN" altLang="en-US" sz="2000" b="0" i="0" u="none" strike="noStrike" dirty="0">
                        <a:solidFill>
                          <a:srgbClr val="00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r>
              <a:tr h="312468">
                <a:tc>
                  <a:txBody>
                    <a:bodyPr/>
                    <a:lstStyle/>
                    <a:p>
                      <a:pPr algn="ctr" fontAlgn="ctr"/>
                      <a:r>
                        <a:rPr lang="en-US" sz="2000" b="0" u="none" strike="noStrike" dirty="0">
                          <a:effectLst/>
                          <a:latin typeface="微软雅黑" panose="020B0503020204020204" charset="-122"/>
                          <a:ea typeface="微软雅黑" panose="020B0503020204020204" charset="-122"/>
                        </a:rPr>
                        <a:t>D</a:t>
                      </a:r>
                      <a:endParaRPr lang="en-US" sz="2000" b="0" i="0" u="none" strike="noStrike" dirty="0">
                        <a:solidFill>
                          <a:srgbClr val="00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c>
                  <a:txBody>
                    <a:bodyPr/>
                    <a:lstStyle/>
                    <a:p>
                      <a:pPr algn="l" fontAlgn="ctr"/>
                      <a:r>
                        <a:rPr lang="zh-CN" altLang="en-US" sz="2000" b="0" u="none" strike="noStrike" dirty="0">
                          <a:effectLst/>
                          <a:latin typeface="微软雅黑" panose="020B0503020204020204" charset="-122"/>
                          <a:ea typeface="微软雅黑" panose="020B0503020204020204" charset="-122"/>
                        </a:rPr>
                        <a:t>  电力、燃气及水的生产和供应业</a:t>
                      </a:r>
                      <a:endParaRPr lang="zh-CN" altLang="en-US" sz="2000" b="0" i="0" u="none" strike="noStrike" dirty="0">
                        <a:solidFill>
                          <a:srgbClr val="00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r>
              <a:tr h="312468">
                <a:tc>
                  <a:txBody>
                    <a:bodyPr/>
                    <a:lstStyle/>
                    <a:p>
                      <a:pPr algn="ctr" fontAlgn="ctr"/>
                      <a:r>
                        <a:rPr lang="en-US" sz="2000" b="0" u="none" strike="noStrike" dirty="0">
                          <a:effectLst/>
                          <a:latin typeface="微软雅黑" panose="020B0503020204020204" charset="-122"/>
                          <a:ea typeface="微软雅黑" panose="020B0503020204020204" charset="-122"/>
                        </a:rPr>
                        <a:t>E</a:t>
                      </a:r>
                      <a:endParaRPr lang="en-US" sz="2000" b="0" i="0" u="none" strike="noStrike" dirty="0">
                        <a:solidFill>
                          <a:srgbClr val="00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c>
                  <a:txBody>
                    <a:bodyPr/>
                    <a:lstStyle/>
                    <a:p>
                      <a:pPr algn="l" fontAlgn="ctr"/>
                      <a:r>
                        <a:rPr lang="zh-CN" altLang="en-US" sz="2000" b="0" u="none" strike="noStrike" dirty="0">
                          <a:effectLst/>
                          <a:latin typeface="微软雅黑" panose="020B0503020204020204" charset="-122"/>
                          <a:ea typeface="微软雅黑" panose="020B0503020204020204" charset="-122"/>
                        </a:rPr>
                        <a:t>  建筑业</a:t>
                      </a:r>
                      <a:endParaRPr lang="zh-CN" altLang="en-US" sz="2000" b="0" i="0" u="none" strike="noStrike" dirty="0">
                        <a:solidFill>
                          <a:srgbClr val="00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r>
              <a:tr h="312420">
                <a:tc>
                  <a:txBody>
                    <a:bodyPr/>
                    <a:lstStyle/>
                    <a:p>
                      <a:pPr algn="ctr" fontAlgn="ctr">
                        <a:buNone/>
                      </a:pPr>
                      <a:endParaRPr lang="en-US" altLang="en-US" sz="2000" b="0" i="0" u="none" strike="noStrike" dirty="0">
                        <a:solidFill>
                          <a:srgbClr val="FF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c>
                  <a:txBody>
                    <a:bodyPr/>
                    <a:lstStyle/>
                    <a:p>
                      <a:pPr algn="l" fontAlgn="ctr">
                        <a:buNone/>
                      </a:pPr>
                      <a:endParaRPr lang="zh-CN" altLang="en-US" sz="2000" b="0" i="0" u="none" strike="noStrike" dirty="0">
                        <a:solidFill>
                          <a:srgbClr val="FF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r>
              <a:tr h="481339">
                <a:tc>
                  <a:txBody>
                    <a:bodyPr/>
                    <a:lstStyle/>
                    <a:p>
                      <a:pPr algn="ctr" fontAlgn="ctr">
                        <a:buNone/>
                      </a:pPr>
                      <a:r>
                        <a:rPr lang="en-US" altLang="en-US" sz="2000" b="0" i="0" u="none" strike="noStrike" dirty="0">
                          <a:solidFill>
                            <a:srgbClr val="FF0000"/>
                          </a:solidFill>
                          <a:effectLst/>
                          <a:latin typeface="微软雅黑" panose="020B0503020204020204" charset="-122"/>
                          <a:ea typeface="微软雅黑" panose="020B0503020204020204" charset="-122"/>
                        </a:rPr>
                        <a:t>F</a:t>
                      </a:r>
                      <a:endParaRPr lang="en-US" altLang="en-US" sz="2000" b="0" i="0" u="none" strike="noStrike" dirty="0">
                        <a:solidFill>
                          <a:srgbClr val="FF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c>
                  <a:txBody>
                    <a:bodyPr/>
                    <a:lstStyle/>
                    <a:p>
                      <a:pPr algn="l" fontAlgn="ctr">
                        <a:buNone/>
                      </a:pPr>
                      <a:r>
                        <a:rPr lang="zh-CN" altLang="en-US" sz="2000" b="0" i="0" u="none" strike="noStrike" dirty="0">
                          <a:solidFill>
                            <a:srgbClr val="FF0000"/>
                          </a:solidFill>
                          <a:effectLst/>
                          <a:latin typeface="微软雅黑" panose="020B0503020204020204" charset="-122"/>
                          <a:ea typeface="微软雅黑" panose="020B0503020204020204" charset="-122"/>
                        </a:rPr>
                        <a:t>部分批发零售业（科研育种相关）</a:t>
                      </a:r>
                      <a:endParaRPr lang="zh-CN" altLang="en-US" sz="2000" b="0" i="0" u="none" strike="noStrike" dirty="0">
                        <a:solidFill>
                          <a:srgbClr val="FF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r>
              <a:tr h="312468">
                <a:tc>
                  <a:txBody>
                    <a:bodyPr/>
                    <a:lstStyle/>
                    <a:p>
                      <a:pPr algn="ctr" fontAlgn="ctr"/>
                      <a:r>
                        <a:rPr lang="en-US" sz="2000" b="0" u="none" strike="noStrike" dirty="0">
                          <a:effectLst/>
                          <a:latin typeface="微软雅黑" panose="020B0503020204020204" charset="-122"/>
                          <a:ea typeface="微软雅黑" panose="020B0503020204020204" charset="-122"/>
                        </a:rPr>
                        <a:t>G</a:t>
                      </a:r>
                      <a:endParaRPr lang="en-US" sz="2000" b="0" i="0" u="none" strike="noStrike" dirty="0">
                        <a:solidFill>
                          <a:srgbClr val="00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c>
                  <a:txBody>
                    <a:bodyPr/>
                    <a:lstStyle/>
                    <a:p>
                      <a:pPr algn="l" fontAlgn="ctr"/>
                      <a:r>
                        <a:rPr lang="zh-CN" altLang="en-US" sz="2000" b="0" u="none" strike="noStrike" dirty="0">
                          <a:effectLst/>
                          <a:latin typeface="微软雅黑" panose="020B0503020204020204" charset="-122"/>
                          <a:ea typeface="微软雅黑" panose="020B0503020204020204" charset="-122"/>
                        </a:rPr>
                        <a:t>  交通运输、仓储和邮政业</a:t>
                      </a:r>
                      <a:endParaRPr lang="zh-CN" altLang="en-US" sz="2000" b="0" i="0" u="none" strike="noStrike" dirty="0">
                        <a:solidFill>
                          <a:srgbClr val="00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r>
              <a:tr h="617314">
                <a:tc>
                  <a:txBody>
                    <a:bodyPr/>
                    <a:lstStyle/>
                    <a:p>
                      <a:pPr algn="ctr" fontAlgn="ctr"/>
                      <a:r>
                        <a:rPr lang="en-US" sz="2000" b="0" i="0" u="none" strike="noStrike" dirty="0">
                          <a:solidFill>
                            <a:srgbClr val="000000"/>
                          </a:solidFill>
                          <a:effectLst/>
                          <a:latin typeface="微软雅黑" panose="020B0503020204020204" charset="-122"/>
                          <a:ea typeface="微软雅黑" panose="020B0503020204020204" charset="-122"/>
                        </a:rPr>
                        <a:t>I</a:t>
                      </a:r>
                      <a:endParaRPr lang="en-US" sz="2000" b="0" i="0" u="none" strike="noStrike" dirty="0">
                        <a:solidFill>
                          <a:srgbClr val="00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c>
                  <a:txBody>
                    <a:bodyPr/>
                    <a:lstStyle/>
                    <a:p>
                      <a:pPr algn="l" fontAlgn="ctr"/>
                      <a:r>
                        <a:rPr lang="zh-CN" altLang="en-US" sz="2000" b="0" u="none" strike="noStrike" dirty="0">
                          <a:effectLst/>
                          <a:latin typeface="微软雅黑" panose="020B0503020204020204" charset="-122"/>
                          <a:ea typeface="微软雅黑" panose="020B0503020204020204" charset="-122"/>
                        </a:rPr>
                        <a:t>  信息传输、软件和信息技术服务业</a:t>
                      </a:r>
                      <a:endParaRPr lang="zh-CN" altLang="en-US" sz="2000" b="0" i="0" u="none" strike="noStrike" dirty="0">
                        <a:solidFill>
                          <a:srgbClr val="00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r>
              <a:tr h="312468">
                <a:tc>
                  <a:txBody>
                    <a:bodyPr/>
                    <a:lstStyle/>
                    <a:p>
                      <a:pPr algn="ctr" fontAlgn="ctr"/>
                      <a:r>
                        <a:rPr lang="en-US" sz="2000" b="0" u="none" strike="noStrike" dirty="0">
                          <a:effectLst/>
                          <a:latin typeface="微软雅黑" panose="020B0503020204020204" charset="-122"/>
                          <a:ea typeface="微软雅黑" panose="020B0503020204020204" charset="-122"/>
                        </a:rPr>
                        <a:t>L</a:t>
                      </a:r>
                      <a:endParaRPr lang="en-US" sz="2000" b="0" i="0" u="none" strike="noStrike" dirty="0">
                        <a:solidFill>
                          <a:srgbClr val="00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c>
                  <a:txBody>
                    <a:bodyPr/>
                    <a:lstStyle/>
                    <a:p>
                      <a:pPr algn="l" fontAlgn="ctr"/>
                      <a:r>
                        <a:rPr lang="zh-CN" altLang="en-US" sz="2000" b="0" u="none" strike="noStrike" dirty="0">
                          <a:effectLst/>
                          <a:latin typeface="微软雅黑" panose="020B0503020204020204" charset="-122"/>
                          <a:ea typeface="微软雅黑" panose="020B0503020204020204" charset="-122"/>
                        </a:rPr>
                        <a:t>  租赁和商务服务业</a:t>
                      </a:r>
                      <a:endParaRPr lang="zh-CN" altLang="en-US" sz="2000" b="0" i="0" u="none" strike="noStrike" dirty="0">
                        <a:solidFill>
                          <a:srgbClr val="00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r>
              <a:tr h="312468">
                <a:tc>
                  <a:txBody>
                    <a:bodyPr/>
                    <a:lstStyle/>
                    <a:p>
                      <a:pPr algn="ctr" fontAlgn="ctr"/>
                      <a:r>
                        <a:rPr lang="en-US" sz="2000" b="0" u="none" strike="noStrike">
                          <a:effectLst/>
                          <a:latin typeface="微软雅黑" panose="020B0503020204020204" charset="-122"/>
                          <a:ea typeface="微软雅黑" panose="020B0503020204020204" charset="-122"/>
                        </a:rPr>
                        <a:t>M</a:t>
                      </a:r>
                      <a:endParaRPr lang="en-US" sz="2000" b="0" i="0" u="none" strike="noStrike">
                        <a:solidFill>
                          <a:srgbClr val="00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c>
                  <a:txBody>
                    <a:bodyPr/>
                    <a:lstStyle/>
                    <a:p>
                      <a:pPr algn="l" fontAlgn="ctr"/>
                      <a:r>
                        <a:rPr lang="zh-CN" altLang="en-US" sz="2000" b="0" u="none" strike="noStrike" dirty="0">
                          <a:effectLst/>
                          <a:latin typeface="微软雅黑" panose="020B0503020204020204" charset="-122"/>
                          <a:ea typeface="微软雅黑" panose="020B0503020204020204" charset="-122"/>
                        </a:rPr>
                        <a:t>  科学研究和技术服务业</a:t>
                      </a:r>
                      <a:endParaRPr lang="zh-CN" altLang="en-US" sz="2000" b="0" i="0" u="none" strike="noStrike" dirty="0">
                        <a:solidFill>
                          <a:srgbClr val="00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r>
              <a:tr h="312468">
                <a:tc>
                  <a:txBody>
                    <a:bodyPr/>
                    <a:lstStyle/>
                    <a:p>
                      <a:pPr algn="ctr" fontAlgn="ctr"/>
                      <a:r>
                        <a:rPr lang="en-US" sz="2000" b="0" u="none" strike="noStrike">
                          <a:effectLst/>
                          <a:latin typeface="微软雅黑" panose="020B0503020204020204" charset="-122"/>
                          <a:ea typeface="微软雅黑" panose="020B0503020204020204" charset="-122"/>
                        </a:rPr>
                        <a:t>N</a:t>
                      </a:r>
                      <a:endParaRPr lang="en-US" sz="2000" b="0" i="0" u="none" strike="noStrike">
                        <a:solidFill>
                          <a:srgbClr val="00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c>
                  <a:txBody>
                    <a:bodyPr/>
                    <a:lstStyle/>
                    <a:p>
                      <a:pPr algn="l" fontAlgn="ctr"/>
                      <a:r>
                        <a:rPr lang="zh-CN" altLang="en-US" sz="2000" b="0" u="none" strike="noStrike" dirty="0">
                          <a:effectLst/>
                          <a:latin typeface="微软雅黑" panose="020B0503020204020204" charset="-122"/>
                          <a:ea typeface="微软雅黑" panose="020B0503020204020204" charset="-122"/>
                        </a:rPr>
                        <a:t>  水利、环境和公共设施</a:t>
                      </a:r>
                      <a:endParaRPr lang="zh-CN" altLang="en-US" sz="2000" b="0" i="0" u="none" strike="noStrike" dirty="0">
                        <a:solidFill>
                          <a:srgbClr val="00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r>
              <a:tr h="312468">
                <a:tc>
                  <a:txBody>
                    <a:bodyPr/>
                    <a:lstStyle/>
                    <a:p>
                      <a:pPr algn="ctr" fontAlgn="ctr"/>
                      <a:r>
                        <a:rPr lang="en-US" sz="2000" b="0" u="none" strike="noStrike" dirty="0">
                          <a:solidFill>
                            <a:srgbClr val="FF0000"/>
                          </a:solidFill>
                          <a:effectLst/>
                          <a:latin typeface="微软雅黑" panose="020B0503020204020204" charset="-122"/>
                          <a:ea typeface="微软雅黑" panose="020B0503020204020204" charset="-122"/>
                        </a:rPr>
                        <a:t>Q</a:t>
                      </a:r>
                      <a:endParaRPr lang="en-US" sz="2000" b="0" i="0" u="none" strike="noStrike" dirty="0">
                        <a:solidFill>
                          <a:srgbClr val="FF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c>
                  <a:txBody>
                    <a:bodyPr/>
                    <a:lstStyle/>
                    <a:p>
                      <a:pPr algn="l" fontAlgn="ctr"/>
                      <a:r>
                        <a:rPr lang="zh-CN" altLang="en-US" sz="2000" b="0" u="none" strike="noStrike" dirty="0">
                          <a:solidFill>
                            <a:srgbClr val="FF0000"/>
                          </a:solidFill>
                          <a:effectLst/>
                          <a:latin typeface="微软雅黑" panose="020B0503020204020204" charset="-122"/>
                          <a:ea typeface="微软雅黑" panose="020B0503020204020204" charset="-122"/>
                        </a:rPr>
                        <a:t>  卫生和社会工作</a:t>
                      </a:r>
                      <a:endParaRPr lang="zh-CN" altLang="en-US" sz="2000" b="0" i="0" u="none" strike="noStrike" dirty="0">
                        <a:solidFill>
                          <a:srgbClr val="FF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r>
              <a:tr h="312468">
                <a:tc>
                  <a:txBody>
                    <a:bodyPr/>
                    <a:lstStyle/>
                    <a:p>
                      <a:pPr algn="ctr" fontAlgn="ctr"/>
                      <a:r>
                        <a:rPr lang="en-US" sz="2000" b="0" u="none" strike="noStrike" dirty="0">
                          <a:solidFill>
                            <a:srgbClr val="FF0000"/>
                          </a:solidFill>
                          <a:effectLst/>
                          <a:latin typeface="微软雅黑" panose="020B0503020204020204" charset="-122"/>
                          <a:ea typeface="微软雅黑" panose="020B0503020204020204" charset="-122"/>
                        </a:rPr>
                        <a:t>R</a:t>
                      </a:r>
                      <a:endParaRPr lang="en-US" sz="2000" b="0" i="0" u="none" strike="noStrike" dirty="0">
                        <a:solidFill>
                          <a:srgbClr val="FF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c>
                  <a:txBody>
                    <a:bodyPr/>
                    <a:lstStyle/>
                    <a:p>
                      <a:pPr algn="l" fontAlgn="ctr"/>
                      <a:r>
                        <a:rPr lang="zh-CN" altLang="en-US" sz="2000" b="0" u="none" strike="noStrike" dirty="0">
                          <a:solidFill>
                            <a:srgbClr val="FF0000"/>
                          </a:solidFill>
                          <a:effectLst/>
                          <a:latin typeface="微软雅黑" panose="020B0503020204020204" charset="-122"/>
                          <a:ea typeface="微软雅黑" panose="020B0503020204020204" charset="-122"/>
                        </a:rPr>
                        <a:t>  文化、体育和娱乐业</a:t>
                      </a:r>
                      <a:endParaRPr lang="zh-CN" altLang="en-US" sz="2000" b="0" i="0" u="none" strike="noStrike" dirty="0">
                        <a:solidFill>
                          <a:srgbClr val="FF0000"/>
                        </a:solidFill>
                        <a:effectLst/>
                        <a:latin typeface="微软雅黑" panose="020B0503020204020204" charset="-122"/>
                        <a:ea typeface="微软雅黑" panose="020B0503020204020204" charset="-122"/>
                      </a:endParaRPr>
                    </a:p>
                  </a:txBody>
                  <a:tcPr marL="7618" marR="7618" marT="7621"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tcPr>
                </a:tc>
              </a:tr>
            </a:tbl>
          </a:graphicData>
        </a:graphic>
      </p:graphicFrame>
      <p:graphicFrame>
        <p:nvGraphicFramePr>
          <p:cNvPr id="4194305" name="内容占位符 16"/>
          <p:cNvGraphicFramePr/>
          <p:nvPr/>
        </p:nvGraphicFramePr>
        <p:xfrm>
          <a:off x="6599238" y="1222375"/>
          <a:ext cx="5289550" cy="4229101"/>
        </p:xfrm>
        <a:graphic>
          <a:graphicData uri="http://schemas.openxmlformats.org/drawingml/2006/table">
            <a:tbl>
              <a:tblPr>
                <a:tableStyleId>{5C22544A-7EE6-4342-B048-85BDC9FD1C3A}</a:tableStyleId>
              </a:tblPr>
              <a:tblGrid>
                <a:gridCol w="1072515"/>
                <a:gridCol w="4217035"/>
              </a:tblGrid>
              <a:tr h="330885">
                <a:tc>
                  <a:txBody>
                    <a:bodyPr/>
                    <a:lstStyle/>
                    <a:p>
                      <a:pPr algn="ctr" fontAlgn="ctr"/>
                      <a:r>
                        <a:rPr lang="zh-CN" altLang="en-US" sz="2000" b="0" i="0" u="none" strike="noStrike" dirty="0">
                          <a:solidFill>
                            <a:srgbClr val="000000"/>
                          </a:solidFill>
                          <a:effectLst/>
                          <a:latin typeface="微软雅黑" panose="020B0503020204020204" charset="-122"/>
                          <a:ea typeface="微软雅黑" panose="020B0503020204020204" charset="-122"/>
                        </a:rPr>
                        <a:t>代码</a:t>
                      </a:r>
                      <a:endParaRPr lang="en-US" sz="2000" b="0" i="0" u="none" strike="noStrike" dirty="0">
                        <a:solidFill>
                          <a:srgbClr val="000000"/>
                        </a:solidFill>
                        <a:effectLst/>
                        <a:latin typeface="微软雅黑" panose="020B0503020204020204" charset="-122"/>
                        <a:ea typeface="微软雅黑" panose="020B0503020204020204" charset="-122"/>
                      </a:endParaRPr>
                    </a:p>
                  </a:txBody>
                  <a:tcPr marL="7620" marR="7620" marT="762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accent6">
                        <a:lumMod val="20000"/>
                        <a:lumOff val="80000"/>
                      </a:schemeClr>
                    </a:solidFill>
                  </a:tcPr>
                </a:tc>
                <a:tc>
                  <a:txBody>
                    <a:bodyPr/>
                    <a:lstStyle/>
                    <a:p>
                      <a:pPr algn="l" fontAlgn="ctr"/>
                      <a:r>
                        <a:rPr lang="zh-CN" altLang="en-US" sz="2000" b="0" i="0" u="none" strike="noStrike" dirty="0">
                          <a:solidFill>
                            <a:srgbClr val="000000"/>
                          </a:solidFill>
                          <a:effectLst/>
                          <a:latin typeface="微软雅黑" panose="020B0503020204020204" charset="-122"/>
                          <a:ea typeface="微软雅黑" panose="020B0503020204020204" charset="-122"/>
                        </a:rPr>
                        <a:t>                 行   业</a:t>
                      </a:r>
                      <a:endParaRPr lang="zh-CN" altLang="en-US" sz="2000" b="0" i="0" u="none" strike="noStrike" dirty="0">
                        <a:solidFill>
                          <a:srgbClr val="000000"/>
                        </a:solidFill>
                        <a:effectLst/>
                        <a:latin typeface="微软雅黑" panose="020B0503020204020204" charset="-122"/>
                        <a:ea typeface="微软雅黑" panose="020B0503020204020204" charset="-122"/>
                      </a:endParaRPr>
                    </a:p>
                  </a:txBody>
                  <a:tcPr marL="7620" marR="7620" marT="7622" marB="0" anchor="ctr">
                    <a:lnL w="12700" cap="flat" cmpd="sng" algn="ctr">
                      <a:no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accent6">
                        <a:lumMod val="20000"/>
                        <a:lumOff val="80000"/>
                      </a:schemeClr>
                    </a:solidFill>
                  </a:tcPr>
                </a:tc>
              </a:tr>
              <a:tr h="331520">
                <a:tc>
                  <a:txBody>
                    <a:bodyPr/>
                    <a:lstStyle/>
                    <a:p>
                      <a:pPr algn="ctr" fontAlgn="ctr"/>
                      <a:r>
                        <a:rPr lang="en-US" sz="2000" u="none" strike="noStrike" dirty="0">
                          <a:effectLst/>
                          <a:latin typeface="微软雅黑" panose="020B0503020204020204" charset="-122"/>
                          <a:ea typeface="微软雅黑" panose="020B0503020204020204" charset="-122"/>
                        </a:rPr>
                        <a:t>B</a:t>
                      </a:r>
                      <a:endParaRPr lang="en-US" sz="2000" b="0" i="0" u="none" strike="noStrike" dirty="0">
                        <a:solidFill>
                          <a:srgbClr val="000000"/>
                        </a:solidFill>
                        <a:effectLst/>
                        <a:latin typeface="微软雅黑" panose="020B0503020204020204" charset="-122"/>
                        <a:ea typeface="微软雅黑" panose="020B0503020204020204" charset="-122"/>
                      </a:endParaRPr>
                    </a:p>
                  </a:txBody>
                  <a:tcPr marL="7620" marR="7620" marT="762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accent6">
                        <a:lumMod val="20000"/>
                        <a:lumOff val="80000"/>
                      </a:schemeClr>
                    </a:solidFill>
                  </a:tcPr>
                </a:tc>
                <a:tc>
                  <a:txBody>
                    <a:bodyPr/>
                    <a:lstStyle/>
                    <a:p>
                      <a:pPr algn="l" fontAlgn="ctr"/>
                      <a:r>
                        <a:rPr lang="zh-CN" altLang="en-US" sz="2000" u="none" strike="noStrike" dirty="0">
                          <a:effectLst/>
                          <a:latin typeface="微软雅黑" panose="020B0503020204020204" charset="-122"/>
                          <a:ea typeface="微软雅黑" panose="020B0503020204020204" charset="-122"/>
                        </a:rPr>
                        <a:t>  采矿业</a:t>
                      </a:r>
                      <a:endParaRPr lang="zh-CN" altLang="en-US" sz="2000" b="0" i="0" u="none" strike="noStrike" dirty="0">
                        <a:solidFill>
                          <a:srgbClr val="000000"/>
                        </a:solidFill>
                        <a:effectLst/>
                        <a:latin typeface="微软雅黑" panose="020B0503020204020204" charset="-122"/>
                        <a:ea typeface="微软雅黑" panose="020B0503020204020204" charset="-122"/>
                      </a:endParaRPr>
                    </a:p>
                  </a:txBody>
                  <a:tcPr marL="7620" marR="7620" marT="7622"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accent6">
                        <a:lumMod val="20000"/>
                        <a:lumOff val="80000"/>
                      </a:schemeClr>
                    </a:solidFill>
                  </a:tcPr>
                </a:tc>
              </a:tr>
              <a:tr h="320088">
                <a:tc>
                  <a:txBody>
                    <a:bodyPr/>
                    <a:lstStyle/>
                    <a:p>
                      <a:pPr algn="ctr" fontAlgn="ctr"/>
                      <a:r>
                        <a:rPr lang="en-US" sz="2000" u="none" strike="noStrike" dirty="0">
                          <a:effectLst/>
                          <a:latin typeface="微软雅黑" panose="020B0503020204020204" charset="-122"/>
                          <a:ea typeface="微软雅黑" panose="020B0503020204020204" charset="-122"/>
                        </a:rPr>
                        <a:t>C</a:t>
                      </a:r>
                      <a:endParaRPr lang="en-US" sz="2000" b="0" i="0" u="none" strike="noStrike" dirty="0">
                        <a:solidFill>
                          <a:srgbClr val="000000"/>
                        </a:solidFill>
                        <a:effectLst/>
                        <a:latin typeface="微软雅黑" panose="020B0503020204020204" charset="-122"/>
                        <a:ea typeface="微软雅黑" panose="020B0503020204020204" charset="-122"/>
                      </a:endParaRPr>
                    </a:p>
                  </a:txBody>
                  <a:tcPr marL="7620" marR="7620" marT="762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accent6">
                        <a:lumMod val="20000"/>
                        <a:lumOff val="80000"/>
                      </a:schemeClr>
                    </a:solidFill>
                  </a:tcPr>
                </a:tc>
                <a:tc>
                  <a:txBody>
                    <a:bodyPr/>
                    <a:lstStyle/>
                    <a:p>
                      <a:pPr algn="l" fontAlgn="ctr"/>
                      <a:r>
                        <a:rPr lang="zh-CN" altLang="en-US" sz="2000" u="none" strike="noStrike" dirty="0">
                          <a:effectLst/>
                          <a:latin typeface="微软雅黑" panose="020B0503020204020204" charset="-122"/>
                          <a:ea typeface="微软雅黑" panose="020B0503020204020204" charset="-122"/>
                        </a:rPr>
                        <a:t>  制造业</a:t>
                      </a:r>
                      <a:endParaRPr lang="zh-CN" altLang="en-US" sz="2000" b="0" i="0" u="none" strike="noStrike" dirty="0">
                        <a:solidFill>
                          <a:srgbClr val="000000"/>
                        </a:solidFill>
                        <a:effectLst/>
                        <a:latin typeface="微软雅黑" panose="020B0503020204020204" charset="-122"/>
                        <a:ea typeface="微软雅黑" panose="020B0503020204020204" charset="-122"/>
                      </a:endParaRPr>
                    </a:p>
                  </a:txBody>
                  <a:tcPr marL="7620" marR="7620" marT="7622"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accent6">
                        <a:lumMod val="20000"/>
                        <a:lumOff val="80000"/>
                      </a:schemeClr>
                    </a:solidFill>
                  </a:tcPr>
                </a:tc>
              </a:tr>
              <a:tr h="320088">
                <a:tc>
                  <a:txBody>
                    <a:bodyPr/>
                    <a:lstStyle/>
                    <a:p>
                      <a:pPr algn="ctr" fontAlgn="ctr"/>
                      <a:r>
                        <a:rPr lang="en-US" sz="2000" u="none" strike="noStrike" dirty="0">
                          <a:effectLst/>
                          <a:latin typeface="微软雅黑" panose="020B0503020204020204" charset="-122"/>
                          <a:ea typeface="微软雅黑" panose="020B0503020204020204" charset="-122"/>
                        </a:rPr>
                        <a:t>D</a:t>
                      </a:r>
                      <a:endParaRPr lang="en-US" sz="2000" b="0" i="0" u="none" strike="noStrike" dirty="0">
                        <a:solidFill>
                          <a:srgbClr val="000000"/>
                        </a:solidFill>
                        <a:effectLst/>
                        <a:latin typeface="微软雅黑" panose="020B0503020204020204" charset="-122"/>
                        <a:ea typeface="微软雅黑" panose="020B0503020204020204" charset="-122"/>
                      </a:endParaRPr>
                    </a:p>
                  </a:txBody>
                  <a:tcPr marL="7620" marR="7620" marT="762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accent6">
                        <a:lumMod val="20000"/>
                        <a:lumOff val="80000"/>
                      </a:schemeClr>
                    </a:solidFill>
                  </a:tcPr>
                </a:tc>
                <a:tc>
                  <a:txBody>
                    <a:bodyPr/>
                    <a:lstStyle/>
                    <a:p>
                      <a:pPr algn="l" fontAlgn="ctr"/>
                      <a:r>
                        <a:rPr lang="zh-CN" altLang="en-US" sz="2000" u="none" strike="noStrike" dirty="0">
                          <a:effectLst/>
                          <a:latin typeface="微软雅黑" panose="020B0503020204020204" charset="-122"/>
                          <a:ea typeface="微软雅黑" panose="020B0503020204020204" charset="-122"/>
                        </a:rPr>
                        <a:t>  电力、燃气及水的生产和供应业</a:t>
                      </a:r>
                      <a:endParaRPr lang="zh-CN" altLang="en-US" sz="2000" b="0" i="0" u="none" strike="noStrike" dirty="0">
                        <a:solidFill>
                          <a:srgbClr val="000000"/>
                        </a:solidFill>
                        <a:effectLst/>
                        <a:latin typeface="微软雅黑" panose="020B0503020204020204" charset="-122"/>
                        <a:ea typeface="微软雅黑" panose="020B0503020204020204" charset="-122"/>
                      </a:endParaRPr>
                    </a:p>
                  </a:txBody>
                  <a:tcPr marL="7620" marR="7620" marT="7622"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accent6">
                        <a:lumMod val="20000"/>
                        <a:lumOff val="80000"/>
                      </a:schemeClr>
                    </a:solidFill>
                  </a:tcPr>
                </a:tc>
              </a:tr>
              <a:tr h="320088">
                <a:tc>
                  <a:txBody>
                    <a:bodyPr/>
                    <a:lstStyle/>
                    <a:p>
                      <a:pPr algn="ctr" fontAlgn="ctr"/>
                      <a:r>
                        <a:rPr lang="en-US" sz="2000" u="none" strike="noStrike" dirty="0">
                          <a:effectLst/>
                          <a:latin typeface="微软雅黑" panose="020B0503020204020204" charset="-122"/>
                          <a:ea typeface="微软雅黑" panose="020B0503020204020204" charset="-122"/>
                        </a:rPr>
                        <a:t>E</a:t>
                      </a:r>
                      <a:endParaRPr lang="en-US" sz="2000" b="0" i="0" u="none" strike="noStrike" dirty="0">
                        <a:solidFill>
                          <a:srgbClr val="000000"/>
                        </a:solidFill>
                        <a:effectLst/>
                        <a:latin typeface="微软雅黑" panose="020B0503020204020204" charset="-122"/>
                        <a:ea typeface="微软雅黑" panose="020B0503020204020204" charset="-122"/>
                      </a:endParaRPr>
                    </a:p>
                  </a:txBody>
                  <a:tcPr marL="7620" marR="7620" marT="762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accent6">
                        <a:lumMod val="20000"/>
                        <a:lumOff val="80000"/>
                      </a:schemeClr>
                    </a:solidFill>
                  </a:tcPr>
                </a:tc>
                <a:tc>
                  <a:txBody>
                    <a:bodyPr/>
                    <a:lstStyle/>
                    <a:p>
                      <a:pPr algn="l" fontAlgn="ctr"/>
                      <a:r>
                        <a:rPr lang="zh-CN" altLang="en-US" sz="2000" u="none" strike="noStrike" dirty="0">
                          <a:effectLst/>
                          <a:latin typeface="微软雅黑" panose="020B0503020204020204" charset="-122"/>
                          <a:ea typeface="微软雅黑" panose="020B0503020204020204" charset="-122"/>
                        </a:rPr>
                        <a:t>  建筑业</a:t>
                      </a:r>
                      <a:endParaRPr lang="zh-CN" altLang="en-US" sz="2000" b="0" i="0" u="none" strike="noStrike" dirty="0">
                        <a:solidFill>
                          <a:srgbClr val="000000"/>
                        </a:solidFill>
                        <a:effectLst/>
                        <a:latin typeface="微软雅黑" panose="020B0503020204020204" charset="-122"/>
                        <a:ea typeface="微软雅黑" panose="020B0503020204020204" charset="-122"/>
                      </a:endParaRPr>
                    </a:p>
                  </a:txBody>
                  <a:tcPr marL="7620" marR="7620" marT="7622"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accent6">
                        <a:lumMod val="20000"/>
                        <a:lumOff val="80000"/>
                      </a:schemeClr>
                    </a:solidFill>
                  </a:tcPr>
                </a:tc>
              </a:tr>
              <a:tr h="649067">
                <a:tc>
                  <a:txBody>
                    <a:bodyPr/>
                    <a:lstStyle/>
                    <a:p>
                      <a:pPr algn="ctr" fontAlgn="ctr"/>
                      <a:endParaRPr lang="en-US" sz="2000" u="none" strike="noStrike" dirty="0">
                        <a:solidFill>
                          <a:srgbClr val="FF0000"/>
                        </a:solidFill>
                        <a:effectLst/>
                        <a:latin typeface="微软雅黑" panose="020B0503020204020204" charset="-122"/>
                        <a:ea typeface="微软雅黑" panose="020B0503020204020204" charset="-122"/>
                      </a:endParaRPr>
                    </a:p>
                    <a:p>
                      <a:pPr algn="ctr" fontAlgn="ctr"/>
                      <a:r>
                        <a:rPr lang="en-US" sz="2000" u="none" strike="noStrike" dirty="0">
                          <a:solidFill>
                            <a:srgbClr val="FF0000"/>
                          </a:solidFill>
                          <a:effectLst/>
                          <a:latin typeface="微软雅黑" panose="020B0503020204020204" charset="-122"/>
                          <a:ea typeface="微软雅黑" panose="020B0503020204020204" charset="-122"/>
                        </a:rPr>
                        <a:t>F</a:t>
                      </a:r>
                      <a:endParaRPr lang="en-US" sz="2000" u="none" strike="noStrike" dirty="0">
                        <a:solidFill>
                          <a:srgbClr val="FF0000"/>
                        </a:solidFill>
                        <a:effectLst/>
                        <a:latin typeface="微软雅黑" panose="020B0503020204020204" charset="-122"/>
                        <a:ea typeface="微软雅黑" panose="020B0503020204020204" charset="-122"/>
                      </a:endParaRPr>
                    </a:p>
                  </a:txBody>
                  <a:tcPr marL="7620" marR="7620" marT="762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accent6">
                        <a:lumMod val="20000"/>
                        <a:lumOff val="80000"/>
                      </a:schemeClr>
                    </a:solidFill>
                  </a:tcPr>
                </a:tc>
                <a:tc>
                  <a:txBody>
                    <a:bodyPr/>
                    <a:lstStyle/>
                    <a:p>
                      <a:pPr algn="l" fontAlgn="ctr"/>
                      <a:r>
                        <a:rPr lang="zh-CN" altLang="en-US" sz="2000" u="none" strike="noStrike" dirty="0">
                          <a:solidFill>
                            <a:srgbClr val="FF0000"/>
                          </a:solidFill>
                          <a:effectLst/>
                          <a:latin typeface="微软雅黑" panose="020B0503020204020204" charset="-122"/>
                          <a:ea typeface="微软雅黑" panose="020B0503020204020204" charset="-122"/>
                        </a:rPr>
                        <a:t>  </a:t>
                      </a:r>
                      <a:endParaRPr lang="en-US" altLang="zh-CN" sz="2000" u="none" strike="noStrike" dirty="0">
                        <a:solidFill>
                          <a:srgbClr val="FF0000"/>
                        </a:solidFill>
                        <a:effectLst/>
                        <a:latin typeface="微软雅黑" panose="020B0503020204020204" charset="-122"/>
                        <a:ea typeface="微软雅黑" panose="020B0503020204020204" charset="-122"/>
                      </a:endParaRPr>
                    </a:p>
                    <a:p>
                      <a:pPr algn="l" fontAlgn="ctr"/>
                      <a:r>
                        <a:rPr lang="zh-CN" altLang="en-US" sz="2000" u="none" strike="noStrike" dirty="0">
                          <a:solidFill>
                            <a:srgbClr val="FF0000"/>
                          </a:solidFill>
                          <a:effectLst/>
                          <a:latin typeface="微软雅黑" panose="020B0503020204020204" charset="-122"/>
                          <a:ea typeface="微软雅黑" panose="020B0503020204020204" charset="-122"/>
                        </a:rPr>
                        <a:t>  批发业</a:t>
                      </a:r>
                      <a:endParaRPr lang="en-US" altLang="zh-CN" sz="2000" u="none" strike="noStrike" dirty="0">
                        <a:solidFill>
                          <a:srgbClr val="FF0000"/>
                        </a:solidFill>
                        <a:effectLst/>
                        <a:latin typeface="微软雅黑" panose="020B0503020204020204" charset="-122"/>
                        <a:ea typeface="微软雅黑" panose="020B0503020204020204" charset="-122"/>
                      </a:endParaRPr>
                    </a:p>
                  </a:txBody>
                  <a:tcPr marL="7620" marR="7620" marT="7622"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accent6">
                        <a:lumMod val="20000"/>
                        <a:lumOff val="80000"/>
                      </a:schemeClr>
                    </a:solidFill>
                  </a:tcPr>
                </a:tc>
              </a:tr>
              <a:tr h="331520">
                <a:tc>
                  <a:txBody>
                    <a:bodyPr/>
                    <a:lstStyle/>
                    <a:p>
                      <a:pPr algn="ctr" fontAlgn="ctr"/>
                      <a:r>
                        <a:rPr lang="en-US" sz="2000" u="none" strike="noStrike" dirty="0">
                          <a:effectLst/>
                          <a:latin typeface="微软雅黑" panose="020B0503020204020204" charset="-122"/>
                          <a:ea typeface="微软雅黑" panose="020B0503020204020204" charset="-122"/>
                        </a:rPr>
                        <a:t>G</a:t>
                      </a:r>
                      <a:endParaRPr lang="en-US" sz="2000" b="0" i="0" u="none" strike="noStrike" dirty="0">
                        <a:solidFill>
                          <a:srgbClr val="000000"/>
                        </a:solidFill>
                        <a:effectLst/>
                        <a:latin typeface="微软雅黑" panose="020B0503020204020204" charset="-122"/>
                        <a:ea typeface="微软雅黑" panose="020B0503020204020204" charset="-122"/>
                      </a:endParaRPr>
                    </a:p>
                  </a:txBody>
                  <a:tcPr marL="7620" marR="7620" marT="762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accent6">
                        <a:lumMod val="20000"/>
                        <a:lumOff val="80000"/>
                      </a:schemeClr>
                    </a:solidFill>
                  </a:tcPr>
                </a:tc>
                <a:tc>
                  <a:txBody>
                    <a:bodyPr/>
                    <a:lstStyle/>
                    <a:p>
                      <a:pPr algn="l" fontAlgn="ctr"/>
                      <a:r>
                        <a:rPr lang="zh-CN" altLang="en-US" sz="2000" u="none" strike="noStrike" dirty="0">
                          <a:effectLst/>
                          <a:latin typeface="微软雅黑" panose="020B0503020204020204" charset="-122"/>
                          <a:ea typeface="微软雅黑" panose="020B0503020204020204" charset="-122"/>
                        </a:rPr>
                        <a:t>  交通运输、仓储和邮政业</a:t>
                      </a:r>
                      <a:endParaRPr lang="zh-CN" altLang="en-US" sz="2000" b="0" i="0" u="none" strike="noStrike" dirty="0">
                        <a:solidFill>
                          <a:srgbClr val="000000"/>
                        </a:solidFill>
                        <a:effectLst/>
                        <a:latin typeface="微软雅黑" panose="020B0503020204020204" charset="-122"/>
                        <a:ea typeface="微软雅黑" panose="020B0503020204020204" charset="-122"/>
                      </a:endParaRPr>
                    </a:p>
                  </a:txBody>
                  <a:tcPr marL="7620" marR="7620" marT="7622"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accent6">
                        <a:lumMod val="20000"/>
                        <a:lumOff val="80000"/>
                      </a:schemeClr>
                    </a:solidFill>
                  </a:tcPr>
                </a:tc>
              </a:tr>
              <a:tr h="632555">
                <a:tc>
                  <a:txBody>
                    <a:bodyPr/>
                    <a:lstStyle/>
                    <a:p>
                      <a:pPr algn="ctr" fontAlgn="ctr"/>
                      <a:r>
                        <a:rPr lang="en-US" sz="2000" b="0" i="0" u="none" strike="noStrike" dirty="0">
                          <a:solidFill>
                            <a:srgbClr val="000000"/>
                          </a:solidFill>
                          <a:effectLst/>
                          <a:latin typeface="微软雅黑" panose="020B0503020204020204" charset="-122"/>
                          <a:ea typeface="微软雅黑" panose="020B0503020204020204" charset="-122"/>
                        </a:rPr>
                        <a:t>I</a:t>
                      </a:r>
                      <a:endParaRPr lang="en-US" sz="2000" b="0" i="0" u="none" strike="noStrike" dirty="0">
                        <a:solidFill>
                          <a:srgbClr val="000000"/>
                        </a:solidFill>
                        <a:effectLst/>
                        <a:latin typeface="微软雅黑" panose="020B0503020204020204" charset="-122"/>
                        <a:ea typeface="微软雅黑" panose="020B0503020204020204" charset="-122"/>
                      </a:endParaRPr>
                    </a:p>
                  </a:txBody>
                  <a:tcPr marL="7620" marR="7620" marT="762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accent6">
                        <a:lumMod val="20000"/>
                        <a:lumOff val="80000"/>
                      </a:schemeClr>
                    </a:solidFill>
                  </a:tcPr>
                </a:tc>
                <a:tc>
                  <a:txBody>
                    <a:bodyPr/>
                    <a:lstStyle/>
                    <a:p>
                      <a:pPr algn="l" fontAlgn="ctr"/>
                      <a:r>
                        <a:rPr lang="zh-CN" altLang="en-US" sz="2000" u="none" strike="noStrike" dirty="0">
                          <a:effectLst/>
                          <a:latin typeface="微软雅黑" panose="020B0503020204020204" charset="-122"/>
                          <a:ea typeface="微软雅黑" panose="020B0503020204020204" charset="-122"/>
                        </a:rPr>
                        <a:t>  信息传输、软件和信息技术服务业</a:t>
                      </a:r>
                      <a:endParaRPr lang="zh-CN" altLang="en-US" sz="2000" b="0" i="0" u="none" strike="noStrike" dirty="0">
                        <a:solidFill>
                          <a:srgbClr val="000000"/>
                        </a:solidFill>
                        <a:effectLst/>
                        <a:latin typeface="微软雅黑" panose="020B0503020204020204" charset="-122"/>
                        <a:ea typeface="微软雅黑" panose="020B0503020204020204" charset="-122"/>
                      </a:endParaRPr>
                    </a:p>
                  </a:txBody>
                  <a:tcPr marL="7620" marR="7620" marT="7622"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accent6">
                        <a:lumMod val="20000"/>
                        <a:lumOff val="80000"/>
                      </a:schemeClr>
                    </a:solidFill>
                  </a:tcPr>
                </a:tc>
              </a:tr>
              <a:tr h="330885">
                <a:tc>
                  <a:txBody>
                    <a:bodyPr/>
                    <a:lstStyle/>
                    <a:p>
                      <a:pPr algn="ctr" fontAlgn="ctr"/>
                      <a:r>
                        <a:rPr lang="en-US" sz="2000" u="none" strike="noStrike" dirty="0">
                          <a:effectLst/>
                          <a:latin typeface="微软雅黑" panose="020B0503020204020204" charset="-122"/>
                          <a:ea typeface="微软雅黑" panose="020B0503020204020204" charset="-122"/>
                        </a:rPr>
                        <a:t>L</a:t>
                      </a:r>
                      <a:endParaRPr lang="en-US" sz="2000" b="0" i="0" u="none" strike="noStrike" dirty="0">
                        <a:solidFill>
                          <a:srgbClr val="000000"/>
                        </a:solidFill>
                        <a:effectLst/>
                        <a:latin typeface="微软雅黑" panose="020B0503020204020204" charset="-122"/>
                        <a:ea typeface="微软雅黑" panose="020B0503020204020204" charset="-122"/>
                      </a:endParaRPr>
                    </a:p>
                  </a:txBody>
                  <a:tcPr marL="7620" marR="7620" marT="762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accent6">
                        <a:lumMod val="20000"/>
                        <a:lumOff val="80000"/>
                      </a:schemeClr>
                    </a:solidFill>
                  </a:tcPr>
                </a:tc>
                <a:tc>
                  <a:txBody>
                    <a:bodyPr/>
                    <a:lstStyle/>
                    <a:p>
                      <a:pPr algn="l" fontAlgn="ctr"/>
                      <a:r>
                        <a:rPr lang="zh-CN" altLang="en-US" sz="2000" u="none" strike="noStrike" dirty="0">
                          <a:effectLst/>
                          <a:latin typeface="微软雅黑" panose="020B0503020204020204" charset="-122"/>
                          <a:ea typeface="微软雅黑" panose="020B0503020204020204" charset="-122"/>
                        </a:rPr>
                        <a:t>  租赁和商务服务业</a:t>
                      </a:r>
                      <a:endParaRPr lang="zh-CN" altLang="en-US" sz="2000" b="0" i="0" u="none" strike="noStrike" dirty="0">
                        <a:solidFill>
                          <a:srgbClr val="000000"/>
                        </a:solidFill>
                        <a:effectLst/>
                        <a:latin typeface="微软雅黑" panose="020B0503020204020204" charset="-122"/>
                        <a:ea typeface="微软雅黑" panose="020B0503020204020204" charset="-122"/>
                      </a:endParaRPr>
                    </a:p>
                  </a:txBody>
                  <a:tcPr marL="7620" marR="7620" marT="7622"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accent6">
                        <a:lumMod val="20000"/>
                        <a:lumOff val="80000"/>
                      </a:schemeClr>
                    </a:solidFill>
                  </a:tcPr>
                </a:tc>
              </a:tr>
              <a:tr h="331520">
                <a:tc>
                  <a:txBody>
                    <a:bodyPr/>
                    <a:lstStyle/>
                    <a:p>
                      <a:pPr algn="ctr" fontAlgn="ctr"/>
                      <a:r>
                        <a:rPr lang="en-US" sz="2000" u="none" strike="noStrike">
                          <a:effectLst/>
                          <a:latin typeface="微软雅黑" panose="020B0503020204020204" charset="-122"/>
                          <a:ea typeface="微软雅黑" panose="020B0503020204020204" charset="-122"/>
                        </a:rPr>
                        <a:t>M</a:t>
                      </a:r>
                      <a:endParaRPr lang="en-US" sz="2000" b="0" i="0" u="none" strike="noStrike">
                        <a:solidFill>
                          <a:srgbClr val="000000"/>
                        </a:solidFill>
                        <a:effectLst/>
                        <a:latin typeface="微软雅黑" panose="020B0503020204020204" charset="-122"/>
                        <a:ea typeface="微软雅黑" panose="020B0503020204020204" charset="-122"/>
                      </a:endParaRPr>
                    </a:p>
                  </a:txBody>
                  <a:tcPr marL="7620" marR="7620" marT="762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accent6">
                        <a:lumMod val="20000"/>
                        <a:lumOff val="80000"/>
                      </a:schemeClr>
                    </a:solidFill>
                  </a:tcPr>
                </a:tc>
                <a:tc>
                  <a:txBody>
                    <a:bodyPr/>
                    <a:lstStyle/>
                    <a:p>
                      <a:pPr algn="l" fontAlgn="ctr"/>
                      <a:r>
                        <a:rPr lang="zh-CN" altLang="en-US" sz="2000" u="none" strike="noStrike" dirty="0">
                          <a:effectLst/>
                          <a:latin typeface="微软雅黑" panose="020B0503020204020204" charset="-122"/>
                          <a:ea typeface="微软雅黑" panose="020B0503020204020204" charset="-122"/>
                        </a:rPr>
                        <a:t>  科学研究和技术服务业</a:t>
                      </a:r>
                      <a:endParaRPr lang="zh-CN" altLang="en-US" sz="2000" b="0" i="0" u="none" strike="noStrike" dirty="0">
                        <a:solidFill>
                          <a:srgbClr val="000000"/>
                        </a:solidFill>
                        <a:effectLst/>
                        <a:latin typeface="微软雅黑" panose="020B0503020204020204" charset="-122"/>
                        <a:ea typeface="微软雅黑" panose="020B0503020204020204" charset="-122"/>
                      </a:endParaRPr>
                    </a:p>
                  </a:txBody>
                  <a:tcPr marL="7620" marR="7620" marT="7622"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accent6">
                        <a:lumMod val="20000"/>
                        <a:lumOff val="80000"/>
                      </a:schemeClr>
                    </a:solidFill>
                  </a:tcPr>
                </a:tc>
              </a:tr>
              <a:tr h="330885">
                <a:tc>
                  <a:txBody>
                    <a:bodyPr/>
                    <a:lstStyle/>
                    <a:p>
                      <a:pPr algn="ctr" fontAlgn="ctr"/>
                      <a:r>
                        <a:rPr lang="en-US" sz="2000" u="none" strike="noStrike" dirty="0">
                          <a:effectLst/>
                          <a:latin typeface="微软雅黑" panose="020B0503020204020204" charset="-122"/>
                          <a:ea typeface="微软雅黑" panose="020B0503020204020204" charset="-122"/>
                        </a:rPr>
                        <a:t>N</a:t>
                      </a:r>
                      <a:endParaRPr lang="en-US" sz="2000" b="0" i="0" u="none" strike="noStrike" dirty="0">
                        <a:solidFill>
                          <a:srgbClr val="000000"/>
                        </a:solidFill>
                        <a:effectLst/>
                        <a:latin typeface="微软雅黑" panose="020B0503020204020204" charset="-122"/>
                        <a:ea typeface="微软雅黑" panose="020B0503020204020204" charset="-122"/>
                      </a:endParaRPr>
                    </a:p>
                  </a:txBody>
                  <a:tcPr marL="7620" marR="7620" marT="762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accent6">
                        <a:lumMod val="20000"/>
                        <a:lumOff val="80000"/>
                      </a:schemeClr>
                    </a:solidFill>
                  </a:tcPr>
                </a:tc>
                <a:tc>
                  <a:txBody>
                    <a:bodyPr/>
                    <a:lstStyle/>
                    <a:p>
                      <a:pPr algn="l" fontAlgn="ctr"/>
                      <a:r>
                        <a:rPr lang="zh-CN" altLang="en-US" sz="2000" u="none" strike="noStrike" dirty="0">
                          <a:effectLst/>
                          <a:latin typeface="微软雅黑" panose="020B0503020204020204" charset="-122"/>
                          <a:ea typeface="微软雅黑" panose="020B0503020204020204" charset="-122"/>
                        </a:rPr>
                        <a:t>  水利、环境和公共设施</a:t>
                      </a:r>
                      <a:endParaRPr lang="zh-CN" altLang="en-US" sz="2000" b="0" i="0" u="none" strike="noStrike" dirty="0">
                        <a:solidFill>
                          <a:srgbClr val="000000"/>
                        </a:solidFill>
                        <a:effectLst/>
                        <a:latin typeface="微软雅黑" panose="020B0503020204020204" charset="-122"/>
                        <a:ea typeface="微软雅黑" panose="020B0503020204020204" charset="-122"/>
                      </a:endParaRPr>
                    </a:p>
                  </a:txBody>
                  <a:tcPr marL="7620" marR="7620" marT="7622" marB="0" anchor="ctr">
                    <a:lnL w="12700" cap="flat" cmpd="sng" algn="ctr">
                      <a:noFill/>
                      <a:prstDash val="solid"/>
                      <a:round/>
                      <a:headEnd type="none" w="med" len="med"/>
                      <a:tailEnd type="none" w="med" len="med"/>
                    </a:lnL>
                    <a:lnR w="12700" cmpd="sng">
                      <a:noFill/>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accent6">
                        <a:lumMod val="20000"/>
                        <a:lumOff val="80000"/>
                      </a:schemeClr>
                    </a:solidFill>
                  </a:tcPr>
                </a:tc>
              </a:tr>
            </a:tbl>
          </a:graphicData>
        </a:graphic>
      </p:graphicFrame>
      <p:sp>
        <p:nvSpPr>
          <p:cNvPr id="19542" name="圆角矩形 9"/>
          <p:cNvSpPr/>
          <p:nvPr/>
        </p:nvSpPr>
        <p:spPr>
          <a:xfrm>
            <a:off x="1681163" y="2439988"/>
            <a:ext cx="2444750" cy="398462"/>
          </a:xfrm>
          <a:prstGeom prst="roundRect">
            <a:avLst>
              <a:gd name="adj" fmla="val 16667"/>
            </a:avLst>
          </a:prstGeom>
          <a:noFill/>
          <a:ln w="38100" cap="flat" cmpd="sng">
            <a:solidFill>
              <a:srgbClr val="FF9900"/>
            </a:solidFill>
            <a:prstDash val="solid"/>
            <a:round/>
            <a:headEnd type="none" w="med" len="med"/>
            <a:tailEnd type="none" w="med" len="med"/>
          </a:ln>
        </p:spPr>
        <p:txBody>
          <a:bodyPr anchor="b" anchorCtr="1">
            <a:spAutoFit/>
          </a:bodyPr>
          <a:p>
            <a:endParaRPr lang="zh-CN" altLang="en-US" sz="3200" b="1" dirty="0">
              <a:latin typeface="Times New Roman" panose="02020603050405020304" pitchFamily="18" charset="0"/>
              <a:ea typeface="方正彩云简体" pitchFamily="65" charset="-122"/>
            </a:endParaRPr>
          </a:p>
        </p:txBody>
      </p:sp>
      <p:sp>
        <p:nvSpPr>
          <p:cNvPr id="19543" name="圆角矩形 11"/>
          <p:cNvSpPr/>
          <p:nvPr/>
        </p:nvSpPr>
        <p:spPr>
          <a:xfrm>
            <a:off x="6813550" y="2487613"/>
            <a:ext cx="2246313" cy="398462"/>
          </a:xfrm>
          <a:prstGeom prst="roundRect">
            <a:avLst>
              <a:gd name="adj" fmla="val 16667"/>
            </a:avLst>
          </a:prstGeom>
          <a:noFill/>
          <a:ln w="38100" cap="flat" cmpd="sng">
            <a:solidFill>
              <a:schemeClr val="accent2"/>
            </a:solidFill>
            <a:prstDash val="solid"/>
            <a:round/>
            <a:headEnd type="none" w="med" len="med"/>
            <a:tailEnd type="none" w="med" len="med"/>
          </a:ln>
        </p:spPr>
        <p:txBody>
          <a:bodyPr anchor="b" anchorCtr="1">
            <a:spAutoFit/>
          </a:bodyPr>
          <a:p>
            <a:endParaRPr lang="zh-CN" altLang="en-US" sz="3200" b="1" dirty="0">
              <a:latin typeface="Times New Roman" panose="02020603050405020304" pitchFamily="18" charset="0"/>
              <a:ea typeface="方正彩云简体" pitchFamily="65" charset="-122"/>
            </a:endParaRPr>
          </a:p>
        </p:txBody>
      </p:sp>
      <p:sp>
        <p:nvSpPr>
          <p:cNvPr id="19544" name="线形标注 1 12"/>
          <p:cNvSpPr/>
          <p:nvPr/>
        </p:nvSpPr>
        <p:spPr>
          <a:xfrm>
            <a:off x="9409114" y="2476500"/>
            <a:ext cx="2349500" cy="398463"/>
          </a:xfrm>
          <a:prstGeom prst="borderCallout1">
            <a:avLst>
              <a:gd name="adj1" fmla="val 37796"/>
              <a:gd name="adj2" fmla="val -431"/>
              <a:gd name="adj3" fmla="val 57032"/>
              <a:gd name="adj4" fmla="val -13681"/>
            </a:avLst>
          </a:prstGeom>
          <a:noFill/>
          <a:ln w="38100" cap="flat" cmpd="sng">
            <a:solidFill>
              <a:schemeClr val="accent2"/>
            </a:solidFill>
            <a:prstDash val="solid"/>
            <a:round/>
            <a:headEnd type="none" w="med" len="med"/>
            <a:tailEnd type="none" w="med" len="med"/>
          </a:ln>
        </p:spPr>
        <p:txBody>
          <a:bodyPr anchor="b" anchorCtr="1">
            <a:spAutoFit/>
          </a:bodyPr>
          <a:p>
            <a:r>
              <a:rPr lang="zh-CN" altLang="en-US" sz="2000" b="1" dirty="0">
                <a:latin typeface="仿宋_GB2312" panose="02010609030101010101" pitchFamily="49" charset="-122"/>
                <a:ea typeface="仿宋_GB2312" panose="02010609030101010101" pitchFamily="49" charset="-122"/>
              </a:rPr>
              <a:t>特、一、</a:t>
            </a:r>
            <a:r>
              <a:rPr lang="zh-CN" altLang="en-US" sz="2000" b="1" dirty="0">
                <a:solidFill>
                  <a:srgbClr val="FF0000"/>
                </a:solidFill>
                <a:latin typeface="仿宋_GB2312" panose="02010609030101010101" pitchFamily="49" charset="-122"/>
                <a:ea typeface="仿宋_GB2312" panose="02010609030101010101" pitchFamily="49" charset="-122"/>
              </a:rPr>
              <a:t>二</a:t>
            </a:r>
            <a:r>
              <a:rPr lang="zh-CN" altLang="en-US" sz="2000" b="1" dirty="0">
                <a:latin typeface="仿宋_GB2312" panose="02010609030101010101" pitchFamily="49" charset="-122"/>
                <a:ea typeface="仿宋_GB2312" panose="02010609030101010101" pitchFamily="49" charset="-122"/>
              </a:rPr>
              <a:t>级资质</a:t>
            </a:r>
            <a:endParaRPr lang="zh-CN" altLang="en-US" sz="2000" b="1" dirty="0">
              <a:latin typeface="仿宋_GB2312" panose="02010609030101010101" pitchFamily="49" charset="-122"/>
              <a:ea typeface="仿宋_GB2312" panose="02010609030101010101" pitchFamily="49" charset="-122"/>
            </a:endParaRPr>
          </a:p>
        </p:txBody>
      </p:sp>
      <p:sp>
        <p:nvSpPr>
          <p:cNvPr id="19545" name="圆角矩形 16"/>
          <p:cNvSpPr/>
          <p:nvPr/>
        </p:nvSpPr>
        <p:spPr>
          <a:xfrm>
            <a:off x="1681163" y="5449888"/>
            <a:ext cx="3633787" cy="615950"/>
          </a:xfrm>
          <a:prstGeom prst="roundRect">
            <a:avLst>
              <a:gd name="adj" fmla="val 16667"/>
            </a:avLst>
          </a:prstGeom>
          <a:noFill/>
          <a:ln w="38100" cap="flat" cmpd="sng">
            <a:solidFill>
              <a:srgbClr val="FF9900"/>
            </a:solidFill>
            <a:prstDash val="solid"/>
            <a:round/>
            <a:headEnd type="none" w="med" len="med"/>
            <a:tailEnd type="none" w="med" len="med"/>
          </a:ln>
        </p:spPr>
        <p:txBody>
          <a:bodyPr anchor="b" anchorCtr="1">
            <a:spAutoFit/>
          </a:bodyPr>
          <a:p>
            <a:endParaRPr lang="zh-CN" altLang="en-US" sz="3200" b="1" dirty="0">
              <a:latin typeface="Times New Roman" panose="02020603050405020304" pitchFamily="18" charset="0"/>
              <a:ea typeface="方正彩云简体" pitchFamily="65" charset="-122"/>
            </a:endParaRPr>
          </a:p>
        </p:txBody>
      </p:sp>
      <p:sp>
        <p:nvSpPr>
          <p:cNvPr id="19546" name="圆角矩形 17"/>
          <p:cNvSpPr/>
          <p:nvPr/>
        </p:nvSpPr>
        <p:spPr>
          <a:xfrm>
            <a:off x="6816725" y="3063875"/>
            <a:ext cx="2665413" cy="466725"/>
          </a:xfrm>
          <a:prstGeom prst="roundRect">
            <a:avLst>
              <a:gd name="adj" fmla="val 16667"/>
            </a:avLst>
          </a:prstGeom>
          <a:noFill/>
          <a:ln w="38100" cap="flat" cmpd="sng">
            <a:solidFill>
              <a:schemeClr val="accent2"/>
            </a:solidFill>
            <a:prstDash val="solid"/>
            <a:round/>
            <a:headEnd type="none" w="med" len="med"/>
            <a:tailEnd type="none" w="med" len="med"/>
          </a:ln>
        </p:spPr>
        <p:txBody>
          <a:bodyPr anchor="b" anchorCtr="1">
            <a:spAutoFit/>
          </a:bodyPr>
          <a:p>
            <a:endParaRPr lang="zh-CN" altLang="en-US" sz="3200" b="1" dirty="0">
              <a:latin typeface="Times New Roman" panose="02020603050405020304" pitchFamily="18" charset="0"/>
              <a:ea typeface="方正彩云简体" pitchFamily="65" charset="-122"/>
            </a:endParaRPr>
          </a:p>
        </p:txBody>
      </p:sp>
      <p:sp>
        <p:nvSpPr>
          <p:cNvPr id="19547" name="线形标注 1 19"/>
          <p:cNvSpPr/>
          <p:nvPr/>
        </p:nvSpPr>
        <p:spPr>
          <a:xfrm>
            <a:off x="4270375" y="2441575"/>
            <a:ext cx="1706563" cy="395288"/>
          </a:xfrm>
          <a:prstGeom prst="borderCallout1">
            <a:avLst>
              <a:gd name="adj1" fmla="val 18750"/>
              <a:gd name="adj2" fmla="val -8333"/>
              <a:gd name="adj3" fmla="val 11574"/>
              <a:gd name="adj4" fmla="val 2593"/>
            </a:avLst>
          </a:prstGeom>
          <a:noFill/>
          <a:ln w="38100" cap="flat" cmpd="sng">
            <a:solidFill>
              <a:srgbClr val="FF9900"/>
            </a:solidFill>
            <a:prstDash val="solid"/>
            <a:round/>
            <a:headEnd type="none" w="med" len="med"/>
            <a:tailEnd type="none" w="med" len="med"/>
          </a:ln>
        </p:spPr>
        <p:txBody>
          <a:bodyPr wrap="none" anchor="b" anchorCtr="1">
            <a:spAutoFit/>
          </a:bodyPr>
          <a:p>
            <a:r>
              <a:rPr lang="zh-CN" altLang="en-US" sz="2000" b="1" dirty="0">
                <a:latin typeface="仿宋_GB2312" panose="02010609030101010101" pitchFamily="49" charset="-122"/>
                <a:ea typeface="仿宋_GB2312" panose="02010609030101010101" pitchFamily="49" charset="-122"/>
              </a:rPr>
              <a:t>特、一级资质</a:t>
            </a:r>
            <a:endParaRPr lang="zh-CN" altLang="en-US" sz="2000" b="1" dirty="0">
              <a:latin typeface="仿宋_GB2312" panose="02010609030101010101" pitchFamily="49" charset="-122"/>
              <a:ea typeface="仿宋_GB2312" panose="02010609030101010101" pitchFamily="49" charset="-122"/>
            </a:endParaRPr>
          </a:p>
        </p:txBody>
      </p:sp>
      <p:sp>
        <p:nvSpPr>
          <p:cNvPr id="1048701" name="任意多边形 21"/>
          <p:cNvSpPr/>
          <p:nvPr/>
        </p:nvSpPr>
        <p:spPr>
          <a:xfrm>
            <a:off x="2622550" y="566738"/>
            <a:ext cx="2408238" cy="501650"/>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a:solidFill>
            <a:srgbClr val="FFC000"/>
          </a:solidFill>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119463" tIns="24498" rIns="119463" bIns="24498" spcCol="1270" anchor="ctr"/>
          <a:lstStyle/>
          <a:p>
            <a:pPr marL="0" marR="0" lvl="0" indent="0" algn="l" defTabSz="755650" rtl="0" eaLnBrk="0" fontAlgn="base" latinLnBrk="0" hangingPunct="0">
              <a:lnSpc>
                <a:spcPct val="90000"/>
              </a:lnSpc>
              <a:spcBef>
                <a:spcPct val="0"/>
              </a:spcBef>
              <a:spcAft>
                <a:spcPct val="35000"/>
              </a:spcAft>
              <a:buClrTx/>
              <a:buSzTx/>
              <a:buFontTx/>
              <a:buNone/>
              <a:defRPr/>
            </a:pPr>
            <a:r>
              <a:rPr kumimoji="0" lang="zh-CN" altLang="en-US" sz="2800" b="0" i="0" u="none" strike="noStrike" kern="1200" cap="none" spc="0" normalizeH="0" baseline="0" noProof="1">
                <a:ln>
                  <a:noFill/>
                </a:ln>
                <a:solidFill>
                  <a:schemeClr val="accent2">
                    <a:lumMod val="75000"/>
                  </a:schemeClr>
                </a:solidFill>
                <a:effectLst/>
                <a:uLnTx/>
                <a:uFillTx/>
                <a:latin typeface="黑体" panose="02010609060101010101" pitchFamily="49" charset="-122"/>
                <a:ea typeface="黑体" panose="02010609060101010101" pitchFamily="49" charset="-122"/>
                <a:cs typeface="+mn-cs"/>
              </a:rPr>
              <a:t>研发规上年报</a:t>
            </a:r>
            <a:endParaRPr kumimoji="0" lang="zh-CN" altLang="en-US" sz="2800" b="0" i="0" u="none" strike="noStrike" kern="1200" cap="none" spc="0" normalizeH="0" baseline="0" noProof="1">
              <a:ln>
                <a:noFill/>
              </a:ln>
              <a:solidFill>
                <a:schemeClr val="accent2">
                  <a:lumMod val="75000"/>
                </a:schemeClr>
              </a:solidFill>
              <a:effectLst/>
              <a:uLnTx/>
              <a:uFillTx/>
              <a:latin typeface="黑体" panose="02010609060101010101" pitchFamily="49" charset="-122"/>
              <a:ea typeface="黑体" panose="02010609060101010101" pitchFamily="49" charset="-122"/>
              <a:cs typeface="+mn-cs"/>
            </a:endParaRPr>
          </a:p>
        </p:txBody>
      </p:sp>
      <p:sp>
        <p:nvSpPr>
          <p:cNvPr id="1048702" name="任意多边形 22"/>
          <p:cNvSpPr/>
          <p:nvPr/>
        </p:nvSpPr>
        <p:spPr>
          <a:xfrm>
            <a:off x="8242300" y="566738"/>
            <a:ext cx="2409825" cy="501650"/>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119463" tIns="24498" rIns="119463" bIns="24498" spcCol="1270" anchor="ctr"/>
          <a:lstStyle/>
          <a:p>
            <a:pPr marL="0" marR="0" lvl="0" indent="0" algn="l" defTabSz="755650" rtl="0" eaLnBrk="0" fontAlgn="base" latinLnBrk="0" hangingPunct="0">
              <a:lnSpc>
                <a:spcPct val="90000"/>
              </a:lnSpc>
              <a:spcBef>
                <a:spcPct val="0"/>
              </a:spcBef>
              <a:spcAft>
                <a:spcPct val="35000"/>
              </a:spcAft>
              <a:buClrTx/>
              <a:buSzTx/>
              <a:buFontTx/>
              <a:buNone/>
              <a:defRPr/>
            </a:pPr>
            <a:r>
              <a:rPr kumimoji="0" lang="zh-CN" altLang="en-US" sz="28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rPr>
              <a:t>创新规上年报</a:t>
            </a:r>
            <a:endParaRPr kumimoji="0" lang="zh-CN" altLang="en-US" sz="28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8" name="任意多边形 22"/>
          <p:cNvSpPr/>
          <p:nvPr/>
        </p:nvSpPr>
        <p:spPr>
          <a:xfrm>
            <a:off x="3274695" y="6195060"/>
            <a:ext cx="6048000" cy="501650"/>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a:solidFill>
            <a:srgbClr val="00B0F0"/>
          </a:solidFill>
          <a:ln>
            <a:solidFill>
              <a:srgbClr val="00B0F0"/>
            </a:solidFill>
          </a:ln>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119463" tIns="24498" rIns="119463" bIns="24498" spcCol="1270" anchor="ctr"/>
          <a:p>
            <a:pPr marL="0" lvl="1" indent="0" defTabSz="755650">
              <a:lnSpc>
                <a:spcPct val="90000"/>
              </a:lnSpc>
              <a:spcAft>
                <a:spcPct val="15000"/>
              </a:spcAft>
              <a:buNone/>
            </a:pPr>
            <a:r>
              <a:rPr lang="zh-CN" altLang="en-US" sz="2400" b="1" dirty="0" smtClean="0">
                <a:solidFill>
                  <a:srgbClr val="FF0000"/>
                </a:solidFill>
                <a:uFillTx/>
                <a:latin typeface="东文宋体" charset="0"/>
                <a:ea typeface="东文宋体" charset="0"/>
                <a:cs typeface="黑体" panose="02010609060101010101" pitchFamily="49" charset="-122"/>
                <a:sym typeface="+mn-ea"/>
              </a:rPr>
              <a:t>▲</a:t>
            </a:r>
            <a:r>
              <a:rPr lang="zh-CN" altLang="en-US" sz="2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关注创新年报</a:t>
            </a:r>
            <a:r>
              <a:rPr lang="en-US" altLang="zh-CN" sz="2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与</a:t>
            </a:r>
            <a:r>
              <a:rPr lang="zh-CN" altLang="en-US" sz="2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研发年报调查范围的</a:t>
            </a:r>
            <a:r>
              <a:rPr lang="en-US" altLang="zh-CN" sz="2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差异</a:t>
            </a:r>
            <a:endParaRPr lang="en-US" altLang="zh-CN" sz="2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 name="组合 23"/>
          <p:cNvGrpSpPr/>
          <p:nvPr/>
        </p:nvGrpSpPr>
        <p:grpSpPr>
          <a:xfrm>
            <a:off x="5411470" y="2061210"/>
            <a:ext cx="2118360" cy="2451735"/>
            <a:chOff x="8474" y="2014"/>
            <a:chExt cx="3336" cy="3861"/>
          </a:xfrm>
        </p:grpSpPr>
        <p:sp>
          <p:nvSpPr>
            <p:cNvPr id="7" name="Shape 391"/>
            <p:cNvSpPr/>
            <p:nvPr/>
          </p:nvSpPr>
          <p:spPr>
            <a:xfrm>
              <a:off x="11307" y="5504"/>
              <a:ext cx="371" cy="371"/>
            </a:xfrm>
            <a:custGeom>
              <a:avLst/>
              <a:gdLst/>
              <a:ahLst/>
              <a:cxnLst>
                <a:cxn ang="0">
                  <a:pos x="wd2" y="hd2"/>
                </a:cxn>
                <a:cxn ang="5400000">
                  <a:pos x="wd2" y="hd2"/>
                </a:cxn>
                <a:cxn ang="10800000">
                  <a:pos x="wd2" y="hd2"/>
                </a:cxn>
                <a:cxn ang="16200000">
                  <a:pos x="wd2" y="hd2"/>
                </a:cxn>
              </a:cxnLst>
              <a:rect l="0" t="0" r="r" b="b"/>
              <a:pathLst>
                <a:path w="21600" h="21600" extrusionOk="0">
                  <a:moveTo>
                    <a:pt x="19938" y="14954"/>
                  </a:moveTo>
                  <a:lnTo>
                    <a:pt x="19938" y="6698"/>
                  </a:lnTo>
                  <a:lnTo>
                    <a:pt x="11631" y="9723"/>
                  </a:lnTo>
                  <a:lnTo>
                    <a:pt x="11631" y="19484"/>
                  </a:lnTo>
                  <a:cubicBezTo>
                    <a:pt x="11631" y="19484"/>
                    <a:pt x="19938" y="14954"/>
                    <a:pt x="19938" y="14954"/>
                  </a:cubicBezTo>
                  <a:close/>
                  <a:moveTo>
                    <a:pt x="19861" y="4959"/>
                  </a:moveTo>
                  <a:lnTo>
                    <a:pt x="10800" y="1662"/>
                  </a:lnTo>
                  <a:lnTo>
                    <a:pt x="1739" y="4959"/>
                  </a:lnTo>
                  <a:lnTo>
                    <a:pt x="10800" y="8256"/>
                  </a:lnTo>
                  <a:cubicBezTo>
                    <a:pt x="10800" y="8256"/>
                    <a:pt x="19861" y="4959"/>
                    <a:pt x="19861" y="4959"/>
                  </a:cubicBezTo>
                  <a:close/>
                  <a:moveTo>
                    <a:pt x="21600" y="14954"/>
                  </a:moveTo>
                  <a:cubicBezTo>
                    <a:pt x="21600" y="15564"/>
                    <a:pt x="21263" y="16122"/>
                    <a:pt x="20730" y="16408"/>
                  </a:cubicBezTo>
                  <a:lnTo>
                    <a:pt x="11592" y="21392"/>
                  </a:lnTo>
                  <a:cubicBezTo>
                    <a:pt x="11345" y="21535"/>
                    <a:pt x="11073" y="21600"/>
                    <a:pt x="10800" y="21600"/>
                  </a:cubicBezTo>
                  <a:cubicBezTo>
                    <a:pt x="10527" y="21600"/>
                    <a:pt x="10255" y="21535"/>
                    <a:pt x="10008" y="21392"/>
                  </a:cubicBezTo>
                  <a:lnTo>
                    <a:pt x="870" y="16408"/>
                  </a:lnTo>
                  <a:cubicBezTo>
                    <a:pt x="337" y="16122"/>
                    <a:pt x="0" y="15564"/>
                    <a:pt x="0" y="14954"/>
                  </a:cubicBezTo>
                  <a:lnTo>
                    <a:pt x="0" y="4985"/>
                  </a:lnTo>
                  <a:cubicBezTo>
                    <a:pt x="0" y="4284"/>
                    <a:pt x="441" y="3661"/>
                    <a:pt x="1090" y="3427"/>
                  </a:cubicBezTo>
                  <a:lnTo>
                    <a:pt x="10229" y="104"/>
                  </a:lnTo>
                  <a:cubicBezTo>
                    <a:pt x="10411" y="39"/>
                    <a:pt x="10605" y="0"/>
                    <a:pt x="10800" y="0"/>
                  </a:cubicBezTo>
                  <a:cubicBezTo>
                    <a:pt x="10995" y="0"/>
                    <a:pt x="11189" y="39"/>
                    <a:pt x="11371" y="104"/>
                  </a:cubicBezTo>
                  <a:lnTo>
                    <a:pt x="20510" y="3427"/>
                  </a:lnTo>
                  <a:cubicBezTo>
                    <a:pt x="21159" y="3661"/>
                    <a:pt x="21600" y="4284"/>
                    <a:pt x="21600" y="4985"/>
                  </a:cubicBezTo>
                  <a:cubicBezTo>
                    <a:pt x="21600" y="4985"/>
                    <a:pt x="21600" y="14954"/>
                    <a:pt x="21600" y="14954"/>
                  </a:cubicBezTo>
                  <a:close/>
                </a:path>
              </a:pathLst>
            </a:custGeom>
            <a:solidFill>
              <a:schemeClr val="bg1"/>
            </a:solidFill>
            <a:ln w="12700" cap="flat">
              <a:noFill/>
              <a:miter lim="400000"/>
            </a:ln>
            <a:effectLst/>
          </p:spPr>
          <p:txBody>
            <a:bodyPr wrap="square" lIns="38100" tIns="38100" rIns="38100" bIns="3810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200" dirty="0">
                <a:solidFill>
                  <a:schemeClr val="tx1">
                    <a:lumMod val="75000"/>
                    <a:lumOff val="25000"/>
                  </a:schemeClr>
                </a:solidFill>
              </a:endParaRPr>
            </a:p>
          </p:txBody>
        </p:sp>
        <p:sp>
          <p:nvSpPr>
            <p:cNvPr id="11" name="Shape 397"/>
            <p:cNvSpPr/>
            <p:nvPr/>
          </p:nvSpPr>
          <p:spPr>
            <a:xfrm>
              <a:off x="8553" y="5503"/>
              <a:ext cx="313" cy="371"/>
            </a:xfrm>
            <a:custGeom>
              <a:avLst/>
              <a:gdLst/>
              <a:ahLst/>
              <a:cxnLst>
                <a:cxn ang="0">
                  <a:pos x="wd2" y="hd2"/>
                </a:cxn>
                <a:cxn ang="5400000">
                  <a:pos x="wd2" y="hd2"/>
                </a:cxn>
                <a:cxn ang="10800000">
                  <a:pos x="wd2" y="hd2"/>
                </a:cxn>
                <a:cxn ang="16200000">
                  <a:pos x="wd2" y="hd2"/>
                </a:cxn>
              </a:cxnLst>
              <a:rect l="0" t="0" r="r" b="b"/>
              <a:pathLst>
                <a:path w="21600" h="21600" extrusionOk="0">
                  <a:moveTo>
                    <a:pt x="20385" y="128"/>
                  </a:moveTo>
                  <a:cubicBezTo>
                    <a:pt x="21128" y="371"/>
                    <a:pt x="21600" y="957"/>
                    <a:pt x="21600" y="1599"/>
                  </a:cubicBezTo>
                  <a:lnTo>
                    <a:pt x="21600" y="20001"/>
                  </a:lnTo>
                  <a:cubicBezTo>
                    <a:pt x="21600" y="20643"/>
                    <a:pt x="21128" y="21229"/>
                    <a:pt x="20385" y="21472"/>
                  </a:cubicBezTo>
                  <a:cubicBezTo>
                    <a:pt x="20149" y="21557"/>
                    <a:pt x="19896" y="21586"/>
                    <a:pt x="19643" y="21586"/>
                  </a:cubicBezTo>
                  <a:cubicBezTo>
                    <a:pt x="19119" y="21586"/>
                    <a:pt x="18630" y="21429"/>
                    <a:pt x="18242" y="21129"/>
                  </a:cubicBezTo>
                  <a:lnTo>
                    <a:pt x="10800" y="15076"/>
                  </a:lnTo>
                  <a:lnTo>
                    <a:pt x="3358" y="21129"/>
                  </a:lnTo>
                  <a:cubicBezTo>
                    <a:pt x="2970" y="21429"/>
                    <a:pt x="2481" y="21600"/>
                    <a:pt x="1957" y="21600"/>
                  </a:cubicBezTo>
                  <a:cubicBezTo>
                    <a:pt x="1704" y="21600"/>
                    <a:pt x="1451" y="21557"/>
                    <a:pt x="1215" y="21472"/>
                  </a:cubicBezTo>
                  <a:cubicBezTo>
                    <a:pt x="472" y="21229"/>
                    <a:pt x="0" y="20643"/>
                    <a:pt x="0" y="20001"/>
                  </a:cubicBezTo>
                  <a:lnTo>
                    <a:pt x="0" y="1599"/>
                  </a:lnTo>
                  <a:cubicBezTo>
                    <a:pt x="0" y="957"/>
                    <a:pt x="472" y="371"/>
                    <a:pt x="1215" y="128"/>
                  </a:cubicBezTo>
                  <a:cubicBezTo>
                    <a:pt x="1451" y="43"/>
                    <a:pt x="1704" y="0"/>
                    <a:pt x="1957" y="0"/>
                  </a:cubicBezTo>
                  <a:cubicBezTo>
                    <a:pt x="2481" y="0"/>
                    <a:pt x="19119" y="0"/>
                    <a:pt x="19643" y="0"/>
                  </a:cubicBezTo>
                  <a:cubicBezTo>
                    <a:pt x="19896" y="0"/>
                    <a:pt x="20149" y="43"/>
                    <a:pt x="20385" y="128"/>
                  </a:cubicBezTo>
                  <a:close/>
                </a:path>
              </a:pathLst>
            </a:custGeom>
            <a:solidFill>
              <a:schemeClr val="bg1"/>
            </a:solidFill>
            <a:ln w="12700" cap="flat">
              <a:noFill/>
              <a:miter lim="400000"/>
            </a:ln>
            <a:effectLst/>
          </p:spPr>
          <p:txBody>
            <a:bodyPr wrap="square" lIns="38100" tIns="38100" rIns="38100" bIns="3810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200" dirty="0">
                <a:solidFill>
                  <a:schemeClr val="tx1">
                    <a:lumMod val="75000"/>
                    <a:lumOff val="25000"/>
                  </a:schemeClr>
                </a:solidFill>
              </a:endParaRPr>
            </a:p>
          </p:txBody>
        </p:sp>
        <p:sp>
          <p:nvSpPr>
            <p:cNvPr id="12" name="Shape 399"/>
            <p:cNvSpPr/>
            <p:nvPr/>
          </p:nvSpPr>
          <p:spPr>
            <a:xfrm>
              <a:off x="8474" y="2014"/>
              <a:ext cx="3336" cy="3337"/>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a:solidFill>
              <a:srgbClr val="465C98"/>
            </a:solidFill>
            <a:ln w="12700" cap="flat">
              <a:noFill/>
              <a:miter lim="400000"/>
            </a:ln>
            <a:effectLst/>
          </p:spPr>
          <p:txBody>
            <a:bodyPr wrap="square" lIns="45719" tIns="45719" rIns="45719" bIns="45719"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200">
                <a:solidFill>
                  <a:schemeClr val="tx1">
                    <a:lumMod val="75000"/>
                    <a:lumOff val="25000"/>
                  </a:schemeClr>
                </a:solidFill>
              </a:endParaRPr>
            </a:p>
          </p:txBody>
        </p:sp>
        <p:sp>
          <p:nvSpPr>
            <p:cNvPr id="13" name="Shape 400"/>
            <p:cNvSpPr/>
            <p:nvPr/>
          </p:nvSpPr>
          <p:spPr>
            <a:xfrm>
              <a:off x="9685" y="2383"/>
              <a:ext cx="914" cy="818"/>
            </a:xfrm>
            <a:custGeom>
              <a:avLst/>
              <a:gdLst/>
              <a:ahLst/>
              <a:cxnLst>
                <a:cxn ang="0">
                  <a:pos x="wd2" y="hd2"/>
                </a:cxn>
                <a:cxn ang="5400000">
                  <a:pos x="wd2" y="hd2"/>
                </a:cxn>
                <a:cxn ang="10800000">
                  <a:pos x="wd2" y="hd2"/>
                </a:cxn>
                <a:cxn ang="16200000">
                  <a:pos x="wd2" y="hd2"/>
                </a:cxn>
              </a:cxnLst>
              <a:rect l="0" t="0" r="r" b="b"/>
              <a:pathLst>
                <a:path w="21547" h="20788" extrusionOk="0">
                  <a:moveTo>
                    <a:pt x="15698" y="0"/>
                  </a:moveTo>
                  <a:lnTo>
                    <a:pt x="11881" y="6311"/>
                  </a:lnTo>
                  <a:cubicBezTo>
                    <a:pt x="13132" y="6530"/>
                    <a:pt x="16006" y="8618"/>
                    <a:pt x="16558" y="10117"/>
                  </a:cubicBezTo>
                  <a:lnTo>
                    <a:pt x="21547" y="4919"/>
                  </a:lnTo>
                  <a:cubicBezTo>
                    <a:pt x="20950" y="3080"/>
                    <a:pt x="17645" y="214"/>
                    <a:pt x="15698" y="0"/>
                  </a:cubicBezTo>
                  <a:close/>
                  <a:moveTo>
                    <a:pt x="13197" y="9542"/>
                  </a:moveTo>
                  <a:cubicBezTo>
                    <a:pt x="10294" y="7243"/>
                    <a:pt x="5593" y="10974"/>
                    <a:pt x="4536" y="16010"/>
                  </a:cubicBezTo>
                  <a:cubicBezTo>
                    <a:pt x="3721" y="19890"/>
                    <a:pt x="-53" y="19731"/>
                    <a:pt x="0" y="20250"/>
                  </a:cubicBezTo>
                  <a:cubicBezTo>
                    <a:pt x="53" y="20769"/>
                    <a:pt x="8482" y="21600"/>
                    <a:pt x="11527" y="18875"/>
                  </a:cubicBezTo>
                  <a:cubicBezTo>
                    <a:pt x="14371" y="16330"/>
                    <a:pt x="16381" y="12065"/>
                    <a:pt x="13197" y="9542"/>
                  </a:cubicBezTo>
                  <a:close/>
                </a:path>
              </a:pathLst>
            </a:custGeom>
            <a:solidFill>
              <a:schemeClr val="bg1"/>
            </a:solidFill>
            <a:ln w="12700" cap="flat">
              <a:noFill/>
              <a:miter lim="400000"/>
            </a:ln>
            <a:effectLst/>
          </p:spPr>
          <p:txBody>
            <a:bodyPr wrap="square" lIns="43656" tIns="43656" rIns="43656" bIns="43656"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200">
                <a:solidFill>
                  <a:schemeClr val="tx1">
                    <a:lumMod val="75000"/>
                    <a:lumOff val="25000"/>
                  </a:schemeClr>
                </a:solidFill>
              </a:endParaRPr>
            </a:p>
          </p:txBody>
        </p:sp>
        <p:sp>
          <p:nvSpPr>
            <p:cNvPr id="14" name="TextBox 13"/>
            <p:cNvSpPr txBox="1"/>
            <p:nvPr/>
          </p:nvSpPr>
          <p:spPr>
            <a:xfrm>
              <a:off x="8920" y="3438"/>
              <a:ext cx="2444" cy="1627"/>
            </a:xfrm>
            <a:prstGeom prst="rect">
              <a:avLst/>
            </a:prstGeom>
            <a:noFill/>
          </p:spPr>
          <p:txBody>
            <a:bodyPr wrap="square" lIns="0" tIns="0" rIns="0" bIns="0" rtlCol="0" anchor="t" anchorCtr="0">
              <a:spAutoFit/>
            </a:bodyPr>
            <a:p>
              <a:pPr algn="ctr" defTabSz="1216660">
                <a:lnSpc>
                  <a:spcPct val="120000"/>
                </a:lnSpc>
                <a:spcBef>
                  <a:spcPct val="20000"/>
                </a:spcBef>
                <a:defRPr/>
              </a:pPr>
              <a:r>
                <a:rPr lang="zh-CN" altLang="en-US" sz="2800" b="1" dirty="0">
                  <a:solidFill>
                    <a:schemeClr val="bg1"/>
                  </a:solidFill>
                  <a:latin typeface="Arial" panose="020B0604020202020204" pitchFamily="34" charset="0"/>
                  <a:ea typeface="微软雅黑" panose="020B0503020204020204" charset="-122"/>
                  <a:sym typeface="Arial" panose="020B0604020202020204" pitchFamily="34" charset="0"/>
                </a:rPr>
                <a:t>工艺</a:t>
              </a:r>
              <a:r>
                <a:rPr lang="en-US" altLang="zh-CN" sz="2800" b="1"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2800" b="1" dirty="0">
                  <a:solidFill>
                    <a:schemeClr val="bg1"/>
                  </a:solidFill>
                  <a:latin typeface="Arial" panose="020B0604020202020204" pitchFamily="34" charset="0"/>
                  <a:ea typeface="微软雅黑" panose="020B0503020204020204" charset="-122"/>
                  <a:sym typeface="Arial" panose="020B0604020202020204" pitchFamily="34" charset="0"/>
                </a:rPr>
                <a:t>流程创新</a:t>
              </a:r>
              <a:endParaRPr lang="zh-CN" altLang="en-US" sz="28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grpSp>
        <p:nvGrpSpPr>
          <p:cNvPr id="31" name="组合 30"/>
          <p:cNvGrpSpPr/>
          <p:nvPr/>
        </p:nvGrpSpPr>
        <p:grpSpPr>
          <a:xfrm>
            <a:off x="5715000" y="4674870"/>
            <a:ext cx="4488815" cy="967105"/>
            <a:chOff x="3859" y="6077"/>
            <a:chExt cx="7069" cy="1523"/>
          </a:xfrm>
        </p:grpSpPr>
        <p:grpSp>
          <p:nvGrpSpPr>
            <p:cNvPr id="28" name="组合 27"/>
            <p:cNvGrpSpPr/>
            <p:nvPr/>
          </p:nvGrpSpPr>
          <p:grpSpPr>
            <a:xfrm>
              <a:off x="3859" y="6077"/>
              <a:ext cx="1000" cy="1000"/>
              <a:chOff x="7859" y="5748"/>
              <a:chExt cx="1000" cy="1000"/>
            </a:xfrm>
          </p:grpSpPr>
          <p:sp>
            <p:nvSpPr>
              <p:cNvPr id="16" name="Shape 396"/>
              <p:cNvSpPr/>
              <p:nvPr/>
            </p:nvSpPr>
            <p:spPr>
              <a:xfrm>
                <a:off x="7859" y="5748"/>
                <a:ext cx="1000" cy="1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A84B7"/>
              </a:solidFill>
              <a:ln w="12700" cap="flat">
                <a:noFill/>
                <a:miter lim="400000"/>
              </a:ln>
              <a:effectLst/>
            </p:spPr>
            <p:txBody>
              <a:bodyPr wrap="square" lIns="0" tIns="0" rIns="0" bIns="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600">
                  <a:solidFill>
                    <a:schemeClr val="tx1">
                      <a:lumMod val="75000"/>
                      <a:lumOff val="25000"/>
                    </a:schemeClr>
                  </a:solidFill>
                </a:endParaRPr>
              </a:p>
            </p:txBody>
          </p:sp>
          <p:sp>
            <p:nvSpPr>
              <p:cNvPr id="23" name="Shape 397"/>
              <p:cNvSpPr/>
              <p:nvPr/>
            </p:nvSpPr>
            <p:spPr>
              <a:xfrm>
                <a:off x="8202" y="6062"/>
                <a:ext cx="313" cy="371"/>
              </a:xfrm>
              <a:custGeom>
                <a:avLst/>
                <a:gdLst/>
                <a:ahLst/>
                <a:cxnLst>
                  <a:cxn ang="0">
                    <a:pos x="wd2" y="hd2"/>
                  </a:cxn>
                  <a:cxn ang="5400000">
                    <a:pos x="wd2" y="hd2"/>
                  </a:cxn>
                  <a:cxn ang="10800000">
                    <a:pos x="wd2" y="hd2"/>
                  </a:cxn>
                  <a:cxn ang="16200000">
                    <a:pos x="wd2" y="hd2"/>
                  </a:cxn>
                </a:cxnLst>
                <a:rect l="0" t="0" r="r" b="b"/>
                <a:pathLst>
                  <a:path w="21600" h="21600" extrusionOk="0">
                    <a:moveTo>
                      <a:pt x="20385" y="128"/>
                    </a:moveTo>
                    <a:cubicBezTo>
                      <a:pt x="21128" y="371"/>
                      <a:pt x="21600" y="957"/>
                      <a:pt x="21600" y="1599"/>
                    </a:cubicBezTo>
                    <a:lnTo>
                      <a:pt x="21600" y="20001"/>
                    </a:lnTo>
                    <a:cubicBezTo>
                      <a:pt x="21600" y="20643"/>
                      <a:pt x="21128" y="21229"/>
                      <a:pt x="20385" y="21472"/>
                    </a:cubicBezTo>
                    <a:cubicBezTo>
                      <a:pt x="20149" y="21557"/>
                      <a:pt x="19896" y="21586"/>
                      <a:pt x="19643" y="21586"/>
                    </a:cubicBezTo>
                    <a:cubicBezTo>
                      <a:pt x="19119" y="21586"/>
                      <a:pt x="18630" y="21429"/>
                      <a:pt x="18242" y="21129"/>
                    </a:cubicBezTo>
                    <a:lnTo>
                      <a:pt x="10800" y="15076"/>
                    </a:lnTo>
                    <a:lnTo>
                      <a:pt x="3358" y="21129"/>
                    </a:lnTo>
                    <a:cubicBezTo>
                      <a:pt x="2970" y="21429"/>
                      <a:pt x="2481" y="21600"/>
                      <a:pt x="1957" y="21600"/>
                    </a:cubicBezTo>
                    <a:cubicBezTo>
                      <a:pt x="1704" y="21600"/>
                      <a:pt x="1451" y="21557"/>
                      <a:pt x="1215" y="21472"/>
                    </a:cubicBezTo>
                    <a:cubicBezTo>
                      <a:pt x="472" y="21229"/>
                      <a:pt x="0" y="20643"/>
                      <a:pt x="0" y="20001"/>
                    </a:cubicBezTo>
                    <a:lnTo>
                      <a:pt x="0" y="1599"/>
                    </a:lnTo>
                    <a:cubicBezTo>
                      <a:pt x="0" y="957"/>
                      <a:pt x="472" y="371"/>
                      <a:pt x="1215" y="128"/>
                    </a:cubicBezTo>
                    <a:cubicBezTo>
                      <a:pt x="1451" y="43"/>
                      <a:pt x="1704" y="0"/>
                      <a:pt x="1957" y="0"/>
                    </a:cubicBezTo>
                    <a:cubicBezTo>
                      <a:pt x="2481" y="0"/>
                      <a:pt x="19119" y="0"/>
                      <a:pt x="19643" y="0"/>
                    </a:cubicBezTo>
                    <a:cubicBezTo>
                      <a:pt x="19896" y="0"/>
                      <a:pt x="20149" y="43"/>
                      <a:pt x="20385" y="128"/>
                    </a:cubicBezTo>
                    <a:close/>
                  </a:path>
                </a:pathLst>
              </a:custGeom>
              <a:solidFill>
                <a:schemeClr val="bg1"/>
              </a:solidFill>
              <a:ln w="12700" cap="flat">
                <a:noFill/>
                <a:miter lim="400000"/>
              </a:ln>
              <a:effectLst/>
            </p:spPr>
            <p:txBody>
              <a:bodyPr wrap="square" lIns="38100" tIns="38100" rIns="38100" bIns="3810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600" dirty="0">
                  <a:solidFill>
                    <a:schemeClr val="tx1">
                      <a:lumMod val="75000"/>
                      <a:lumOff val="25000"/>
                    </a:schemeClr>
                  </a:solidFill>
                </a:endParaRPr>
              </a:p>
            </p:txBody>
          </p:sp>
        </p:grpSp>
        <p:sp>
          <p:nvSpPr>
            <p:cNvPr id="27" name="TextBox 13"/>
            <p:cNvSpPr txBox="1"/>
            <p:nvPr/>
          </p:nvSpPr>
          <p:spPr>
            <a:xfrm>
              <a:off x="4925" y="6271"/>
              <a:ext cx="6003" cy="697"/>
            </a:xfrm>
            <a:prstGeom prst="rect">
              <a:avLst/>
            </a:prstGeom>
            <a:noFill/>
          </p:spPr>
          <p:txBody>
            <a:bodyPr wrap="square" lIns="0" tIns="0" rIns="0" bIns="0" rtlCol="0" anchor="t" anchorCtr="0">
              <a:spAutoFit/>
            </a:bodyPr>
            <a:p>
              <a:pPr algn="l" defTabSz="1216660">
                <a:lnSpc>
                  <a:spcPct val="120000"/>
                </a:lnSpc>
                <a:spcBef>
                  <a:spcPct val="20000"/>
                </a:spcBef>
                <a:defRPr/>
              </a:pPr>
              <a:r>
                <a:rPr lang="en-US" altLang="zh-CN" sz="2400" dirty="0">
                  <a:solidFill>
                    <a:schemeClr val="tx1">
                      <a:lumMod val="75000"/>
                      <a:lumOff val="25000"/>
                    </a:schemeClr>
                  </a:solidFill>
                  <a:ea typeface="微软雅黑" panose="020B0503020204020204" charset="-122"/>
                  <a:sym typeface="Arial" panose="020B0604020202020204" pitchFamily="34" charset="0"/>
                </a:rPr>
                <a:t>3.</a:t>
              </a:r>
              <a:r>
                <a:rPr lang="zh-CN" altLang="en-US" sz="2400" dirty="0">
                  <a:solidFill>
                    <a:schemeClr val="tx1">
                      <a:lumMod val="75000"/>
                      <a:lumOff val="25000"/>
                    </a:schemeClr>
                  </a:solidFill>
                  <a:ea typeface="微软雅黑" panose="020B0503020204020204" charset="-122"/>
                  <a:sym typeface="Arial" panose="020B0604020202020204" pitchFamily="34" charset="0"/>
                </a:rPr>
                <a:t>工艺创新贡献的销售收入</a:t>
              </a:r>
              <a:endParaRPr lang="zh-CN" altLang="en-US" sz="24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29" name="TextBox 13"/>
            <p:cNvSpPr txBox="1"/>
            <p:nvPr/>
          </p:nvSpPr>
          <p:spPr>
            <a:xfrm>
              <a:off x="4925" y="7077"/>
              <a:ext cx="4037" cy="523"/>
            </a:xfrm>
            <a:prstGeom prst="rect">
              <a:avLst/>
            </a:prstGeom>
            <a:solidFill>
              <a:schemeClr val="accent2">
                <a:lumMod val="20000"/>
                <a:lumOff val="80000"/>
              </a:schemeClr>
            </a:solidFill>
          </p:spPr>
          <p:txBody>
            <a:bodyPr wrap="square" lIns="0" tIns="0" rIns="0" bIns="0" rtlCol="0" anchor="t" anchorCtr="0">
              <a:spAutoFit/>
            </a:bodyPr>
            <a:p>
              <a:pPr algn="l" defTabSz="1216660">
                <a:lnSpc>
                  <a:spcPct val="120000"/>
                </a:lnSpc>
                <a:spcBef>
                  <a:spcPct val="20000"/>
                </a:spcBef>
                <a:defRPr/>
              </a:pPr>
              <a:r>
                <a:rPr lang="zh-CN" sz="1800" dirty="0">
                  <a:solidFill>
                    <a:schemeClr val="tx1">
                      <a:lumMod val="75000"/>
                      <a:lumOff val="25000"/>
                    </a:schemeClr>
                  </a:solidFill>
                  <a:ea typeface="微软雅黑" panose="020B0503020204020204" charset="-122"/>
                  <a:sym typeface="Arial" panose="020B0604020202020204" pitchFamily="34" charset="0"/>
                </a:rPr>
                <a:t>仅建筑业企业</a:t>
              </a:r>
              <a:endParaRPr lang="zh-CN" sz="1800" dirty="0">
                <a:solidFill>
                  <a:schemeClr val="tx1">
                    <a:lumMod val="75000"/>
                    <a:lumOff val="25000"/>
                  </a:schemeClr>
                </a:solidFill>
                <a:ea typeface="微软雅黑" panose="020B0503020204020204" charset="-122"/>
                <a:sym typeface="Arial" panose="020B0604020202020204" pitchFamily="34" charset="0"/>
              </a:endParaRPr>
            </a:p>
          </p:txBody>
        </p:sp>
      </p:grpSp>
      <p:grpSp>
        <p:nvGrpSpPr>
          <p:cNvPr id="45" name="组合 44"/>
          <p:cNvGrpSpPr/>
          <p:nvPr/>
        </p:nvGrpSpPr>
        <p:grpSpPr>
          <a:xfrm>
            <a:off x="2005965" y="1322705"/>
            <a:ext cx="3590925" cy="4923790"/>
            <a:chOff x="3260" y="2396"/>
            <a:chExt cx="5655" cy="7754"/>
          </a:xfrm>
        </p:grpSpPr>
        <p:grpSp>
          <p:nvGrpSpPr>
            <p:cNvPr id="33" name="组合 32"/>
            <p:cNvGrpSpPr/>
            <p:nvPr/>
          </p:nvGrpSpPr>
          <p:grpSpPr>
            <a:xfrm rot="0">
              <a:off x="3260" y="2478"/>
              <a:ext cx="1000" cy="1000"/>
              <a:chOff x="7555" y="2130"/>
              <a:chExt cx="1000" cy="1000"/>
            </a:xfrm>
          </p:grpSpPr>
          <p:sp>
            <p:nvSpPr>
              <p:cNvPr id="34" name="Shape 393"/>
              <p:cNvSpPr/>
              <p:nvPr/>
            </p:nvSpPr>
            <p:spPr>
              <a:xfrm>
                <a:off x="7555" y="2130"/>
                <a:ext cx="1000" cy="1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65C98"/>
              </a:solidFill>
              <a:ln w="12700" cap="flat">
                <a:noFill/>
                <a:miter lim="400000"/>
              </a:ln>
              <a:effectLst/>
            </p:spPr>
            <p:txBody>
              <a:bodyPr wrap="square" lIns="0" tIns="0" rIns="0" bIns="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600">
                  <a:solidFill>
                    <a:schemeClr val="tx1">
                      <a:lumMod val="75000"/>
                      <a:lumOff val="25000"/>
                    </a:schemeClr>
                  </a:solidFill>
                </a:endParaRPr>
              </a:p>
            </p:txBody>
          </p:sp>
          <p:sp>
            <p:nvSpPr>
              <p:cNvPr id="35" name="Shape 394"/>
              <p:cNvSpPr/>
              <p:nvPr/>
            </p:nvSpPr>
            <p:spPr>
              <a:xfrm>
                <a:off x="7888" y="2445"/>
                <a:ext cx="333" cy="371"/>
              </a:xfrm>
              <a:custGeom>
                <a:avLst/>
                <a:gdLst/>
                <a:ahLst/>
                <a:cxnLst>
                  <a:cxn ang="0">
                    <a:pos x="wd2" y="hd2"/>
                  </a:cxn>
                  <a:cxn ang="5400000">
                    <a:pos x="wd2" y="hd2"/>
                  </a:cxn>
                  <a:cxn ang="10800000">
                    <a:pos x="wd2" y="hd2"/>
                  </a:cxn>
                  <a:cxn ang="16200000">
                    <a:pos x="wd2" y="hd2"/>
                  </a:cxn>
                </a:cxnLst>
                <a:rect l="0" t="0" r="r" b="b"/>
                <a:pathLst>
                  <a:path w="21600" h="21600" extrusionOk="0">
                    <a:moveTo>
                      <a:pt x="20400" y="2160"/>
                    </a:moveTo>
                    <a:lnTo>
                      <a:pt x="12600" y="2160"/>
                    </a:lnTo>
                    <a:lnTo>
                      <a:pt x="12000" y="0"/>
                    </a:lnTo>
                    <a:lnTo>
                      <a:pt x="9600" y="0"/>
                    </a:lnTo>
                    <a:lnTo>
                      <a:pt x="9000" y="2160"/>
                    </a:lnTo>
                    <a:lnTo>
                      <a:pt x="1200" y="2160"/>
                    </a:lnTo>
                    <a:cubicBezTo>
                      <a:pt x="536" y="2160"/>
                      <a:pt x="0" y="2642"/>
                      <a:pt x="0" y="3240"/>
                    </a:cubicBezTo>
                    <a:lnTo>
                      <a:pt x="0" y="15120"/>
                    </a:lnTo>
                    <a:cubicBezTo>
                      <a:pt x="0" y="15716"/>
                      <a:pt x="536" y="16200"/>
                      <a:pt x="1200" y="16200"/>
                    </a:cubicBezTo>
                    <a:lnTo>
                      <a:pt x="20400" y="16200"/>
                    </a:lnTo>
                    <a:cubicBezTo>
                      <a:pt x="21064" y="16200"/>
                      <a:pt x="21600" y="15716"/>
                      <a:pt x="21600" y="15120"/>
                    </a:cubicBezTo>
                    <a:lnTo>
                      <a:pt x="21600" y="3240"/>
                    </a:lnTo>
                    <a:cubicBezTo>
                      <a:pt x="21600" y="2644"/>
                      <a:pt x="21064" y="2160"/>
                      <a:pt x="20400" y="2160"/>
                    </a:cubicBezTo>
                    <a:close/>
                    <a:moveTo>
                      <a:pt x="13913" y="17606"/>
                    </a:moveTo>
                    <a:lnTo>
                      <a:pt x="15600" y="21600"/>
                    </a:lnTo>
                    <a:lnTo>
                      <a:pt x="19753" y="21600"/>
                    </a:lnTo>
                    <a:lnTo>
                      <a:pt x="17472" y="16522"/>
                    </a:lnTo>
                    <a:cubicBezTo>
                      <a:pt x="17472" y="16522"/>
                      <a:pt x="13913" y="17606"/>
                      <a:pt x="13913" y="17606"/>
                    </a:cubicBezTo>
                    <a:close/>
                    <a:moveTo>
                      <a:pt x="1847" y="21600"/>
                    </a:moveTo>
                    <a:lnTo>
                      <a:pt x="6000" y="21600"/>
                    </a:lnTo>
                    <a:lnTo>
                      <a:pt x="7687" y="17606"/>
                    </a:lnTo>
                    <a:lnTo>
                      <a:pt x="4128" y="16522"/>
                    </a:lnTo>
                    <a:cubicBezTo>
                      <a:pt x="4128" y="16522"/>
                      <a:pt x="1847" y="21600"/>
                      <a:pt x="1847" y="21600"/>
                    </a:cubicBezTo>
                    <a:close/>
                  </a:path>
                </a:pathLst>
              </a:custGeom>
              <a:solidFill>
                <a:schemeClr val="bg1"/>
              </a:solidFill>
              <a:ln w="12700" cap="flat">
                <a:noFill/>
                <a:miter lim="400000"/>
              </a:ln>
              <a:effectLst/>
            </p:spPr>
            <p:txBody>
              <a:bodyPr wrap="square" lIns="38100" tIns="38100" rIns="38100" bIns="3810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600" dirty="0">
                  <a:solidFill>
                    <a:schemeClr val="tx1">
                      <a:lumMod val="75000"/>
                      <a:lumOff val="25000"/>
                    </a:schemeClr>
                  </a:solidFill>
                </a:endParaRPr>
              </a:p>
            </p:txBody>
          </p:sp>
        </p:grpSp>
        <p:sp>
          <p:nvSpPr>
            <p:cNvPr id="36" name="TextBox 13"/>
            <p:cNvSpPr txBox="1"/>
            <p:nvPr/>
          </p:nvSpPr>
          <p:spPr>
            <a:xfrm>
              <a:off x="4330" y="2396"/>
              <a:ext cx="4585" cy="2791"/>
            </a:xfrm>
            <a:prstGeom prst="rect">
              <a:avLst/>
            </a:prstGeom>
            <a:noFill/>
          </p:spPr>
          <p:txBody>
            <a:bodyPr wrap="square" lIns="0" tIns="0" rIns="0" bIns="0" rtlCol="0" anchor="t" anchorCtr="0">
              <a:spAutoFit/>
            </a:bodyPr>
            <a:p>
              <a:pPr algn="l" defTabSz="1216660">
                <a:lnSpc>
                  <a:spcPct val="120000"/>
                </a:lnSpc>
                <a:spcBef>
                  <a:spcPct val="20000"/>
                </a:spcBef>
                <a:defRPr/>
              </a:pPr>
              <a:r>
                <a:rPr lang="zh-CN" altLang="en-US" sz="24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1.企业采用了全新的或有重大改进的生产</a:t>
              </a:r>
              <a:r>
                <a:rPr lang="en-US" altLang="zh-CN" sz="24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24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施工方法、工艺设备或辅助性活动。</a:t>
              </a:r>
              <a:endParaRPr lang="zh-CN" altLang="en-US" sz="24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37" name="TextBox 13"/>
            <p:cNvSpPr txBox="1"/>
            <p:nvPr/>
          </p:nvSpPr>
          <p:spPr>
            <a:xfrm>
              <a:off x="3503" y="5214"/>
              <a:ext cx="4900" cy="1046"/>
            </a:xfrm>
            <a:prstGeom prst="rect">
              <a:avLst/>
            </a:prstGeom>
            <a:solidFill>
              <a:schemeClr val="accent2">
                <a:lumMod val="20000"/>
                <a:lumOff val="80000"/>
              </a:schemeClr>
            </a:solidFill>
          </p:spPr>
          <p:txBody>
            <a:bodyPr wrap="square" lIns="0" tIns="0" rIns="0" bIns="0" rtlCol="0" anchor="t" anchorCtr="0">
              <a:spAutoFit/>
            </a:bodyPr>
            <a:p>
              <a:pPr algn="l" defTabSz="1216660">
                <a:lnSpc>
                  <a:spcPct val="120000"/>
                </a:lnSpc>
                <a:spcBef>
                  <a:spcPct val="20000"/>
                </a:spcBef>
                <a:defRPr/>
              </a:pPr>
              <a:r>
                <a:rPr lang="en-US" altLang="zh-CN" sz="1800" b="1" dirty="0">
                  <a:solidFill>
                    <a:schemeClr val="tx1">
                      <a:lumMod val="75000"/>
                      <a:lumOff val="25000"/>
                    </a:schemeClr>
                  </a:solidFill>
                  <a:ea typeface="微软雅黑" panose="020B0503020204020204" charset="-122"/>
                  <a:sym typeface="Arial" panose="020B0604020202020204" pitchFamily="34" charset="0"/>
                </a:rPr>
                <a:t>1.1 </a:t>
              </a:r>
              <a:r>
                <a:rPr lang="zh-CN" altLang="en-US" sz="1800" dirty="0">
                  <a:solidFill>
                    <a:schemeClr val="tx1">
                      <a:lumMod val="75000"/>
                      <a:lumOff val="25000"/>
                    </a:schemeClr>
                  </a:solidFill>
                  <a:ea typeface="微软雅黑" panose="020B0503020204020204" charset="-122"/>
                  <a:sym typeface="Arial" panose="020B0604020202020204" pitchFamily="34" charset="0"/>
                </a:rPr>
                <a:t>工艺创新的“新”要体现在技术、设备、流程或软件上。</a:t>
              </a:r>
              <a:endParaRPr lang="zh-CN" altLang="en-US" sz="1800" dirty="0">
                <a:solidFill>
                  <a:schemeClr val="tx1">
                    <a:lumMod val="75000"/>
                    <a:lumOff val="25000"/>
                  </a:schemeClr>
                </a:solidFill>
                <a:ea typeface="微软雅黑" panose="020B0503020204020204" charset="-122"/>
                <a:sym typeface="Arial" panose="020B0604020202020204" pitchFamily="34" charset="0"/>
              </a:endParaRPr>
            </a:p>
          </p:txBody>
        </p:sp>
        <p:sp>
          <p:nvSpPr>
            <p:cNvPr id="38" name="TextBox 13"/>
            <p:cNvSpPr txBox="1"/>
            <p:nvPr/>
          </p:nvSpPr>
          <p:spPr>
            <a:xfrm>
              <a:off x="3503" y="7466"/>
              <a:ext cx="4900" cy="1046"/>
            </a:xfrm>
            <a:prstGeom prst="rect">
              <a:avLst/>
            </a:prstGeom>
            <a:solidFill>
              <a:schemeClr val="accent2">
                <a:lumMod val="20000"/>
                <a:lumOff val="80000"/>
              </a:schemeClr>
            </a:solidFill>
          </p:spPr>
          <p:txBody>
            <a:bodyPr wrap="square" lIns="0" tIns="0" rIns="0" bIns="0" rtlCol="0" anchor="t" anchorCtr="0">
              <a:spAutoFit/>
            </a:bodyPr>
            <a:p>
              <a:pPr algn="l" defTabSz="1216660">
                <a:lnSpc>
                  <a:spcPct val="120000"/>
                </a:lnSpc>
                <a:spcBef>
                  <a:spcPct val="20000"/>
                </a:spcBef>
                <a:defRPr/>
              </a:pPr>
              <a:r>
                <a:rPr lang="en-US" altLang="zh-CN" sz="1800" b="1" dirty="0">
                  <a:solidFill>
                    <a:schemeClr val="tx1">
                      <a:lumMod val="75000"/>
                      <a:lumOff val="25000"/>
                    </a:schemeClr>
                  </a:solidFill>
                  <a:ea typeface="微软雅黑" panose="020B0503020204020204" charset="-122"/>
                  <a:sym typeface="Arial" panose="020B0604020202020204" pitchFamily="34" charset="0"/>
                </a:rPr>
                <a:t>1.3 </a:t>
              </a:r>
              <a:r>
                <a:rPr lang="en-US" altLang="zh-CN" sz="1800" dirty="0">
                  <a:solidFill>
                    <a:schemeClr val="tx1">
                      <a:lumMod val="75000"/>
                      <a:lumOff val="25000"/>
                    </a:schemeClr>
                  </a:solidFill>
                  <a:ea typeface="微软雅黑" panose="020B0503020204020204" charset="-122"/>
                  <a:sym typeface="Arial" panose="020B0604020202020204" pitchFamily="34" charset="0"/>
                </a:rPr>
                <a:t>不包括单纯的组织管理方式的变化。</a:t>
              </a:r>
              <a:endParaRPr lang="en-US" altLang="zh-CN" sz="1800" dirty="0">
                <a:solidFill>
                  <a:schemeClr val="tx1">
                    <a:lumMod val="75000"/>
                    <a:lumOff val="25000"/>
                  </a:schemeClr>
                </a:solidFill>
                <a:ea typeface="微软雅黑" panose="020B0503020204020204" charset="-122"/>
                <a:sym typeface="Arial" panose="020B0604020202020204" pitchFamily="34" charset="0"/>
              </a:endParaRPr>
            </a:p>
          </p:txBody>
        </p:sp>
        <p:sp>
          <p:nvSpPr>
            <p:cNvPr id="39" name="TextBox 13"/>
            <p:cNvSpPr txBox="1"/>
            <p:nvPr/>
          </p:nvSpPr>
          <p:spPr>
            <a:xfrm>
              <a:off x="3503" y="6352"/>
              <a:ext cx="4900" cy="1046"/>
            </a:xfrm>
            <a:prstGeom prst="rect">
              <a:avLst/>
            </a:prstGeom>
            <a:solidFill>
              <a:schemeClr val="accent2">
                <a:lumMod val="20000"/>
                <a:lumOff val="80000"/>
              </a:schemeClr>
            </a:solidFill>
          </p:spPr>
          <p:txBody>
            <a:bodyPr wrap="square" lIns="0" tIns="0" rIns="0" bIns="0" rtlCol="0" anchor="t" anchorCtr="0">
              <a:spAutoFit/>
            </a:bodyPr>
            <a:p>
              <a:pPr algn="l" defTabSz="1216660">
                <a:lnSpc>
                  <a:spcPct val="120000"/>
                </a:lnSpc>
                <a:spcBef>
                  <a:spcPct val="20000"/>
                </a:spcBef>
                <a:defRPr/>
              </a:pPr>
              <a:r>
                <a:rPr lang="en-US" altLang="zh-CN" sz="1800" b="1" dirty="0">
                  <a:solidFill>
                    <a:schemeClr val="tx1">
                      <a:lumMod val="75000"/>
                      <a:lumOff val="25000"/>
                    </a:schemeClr>
                  </a:solidFill>
                  <a:ea typeface="微软雅黑" panose="020B0503020204020204" charset="-122"/>
                  <a:sym typeface="Arial" panose="020B0604020202020204" pitchFamily="34" charset="0"/>
                </a:rPr>
                <a:t>1.2 </a:t>
              </a:r>
              <a:r>
                <a:rPr lang="zh-CN" altLang="en-US" sz="1800" dirty="0">
                  <a:solidFill>
                    <a:schemeClr val="tx1">
                      <a:lumMod val="75000"/>
                      <a:lumOff val="25000"/>
                    </a:schemeClr>
                  </a:solidFill>
                  <a:ea typeface="微软雅黑" panose="020B0503020204020204" charset="-122"/>
                  <a:sym typeface="Arial" panose="020B0604020202020204" pitchFamily="34" charset="0"/>
                </a:rPr>
                <a:t>辅助性活动指企业的采购、物流、财务、信息化等活动。</a:t>
              </a:r>
              <a:endParaRPr lang="zh-CN" altLang="en-US" sz="1800" dirty="0">
                <a:solidFill>
                  <a:schemeClr val="tx1">
                    <a:lumMod val="75000"/>
                    <a:lumOff val="25000"/>
                  </a:schemeClr>
                </a:solidFill>
                <a:ea typeface="微软雅黑" panose="020B0503020204020204" charset="-122"/>
                <a:sym typeface="Arial" panose="020B0604020202020204" pitchFamily="34" charset="0"/>
              </a:endParaRPr>
            </a:p>
          </p:txBody>
        </p:sp>
        <p:sp>
          <p:nvSpPr>
            <p:cNvPr id="44" name="TextBox 13"/>
            <p:cNvSpPr txBox="1"/>
            <p:nvPr/>
          </p:nvSpPr>
          <p:spPr>
            <a:xfrm>
              <a:off x="3503" y="8581"/>
              <a:ext cx="4901" cy="1569"/>
            </a:xfrm>
            <a:prstGeom prst="rect">
              <a:avLst/>
            </a:prstGeom>
            <a:solidFill>
              <a:schemeClr val="accent2">
                <a:lumMod val="20000"/>
                <a:lumOff val="80000"/>
              </a:schemeClr>
            </a:solidFill>
          </p:spPr>
          <p:txBody>
            <a:bodyPr wrap="square" lIns="0" tIns="0" rIns="0" bIns="0" rtlCol="0" anchor="t" anchorCtr="0">
              <a:spAutoFit/>
            </a:bodyPr>
            <a:p>
              <a:pPr algn="l" defTabSz="1216660">
                <a:lnSpc>
                  <a:spcPct val="120000"/>
                </a:lnSpc>
                <a:spcBef>
                  <a:spcPct val="20000"/>
                </a:spcBef>
                <a:defRPr/>
              </a:pPr>
              <a:r>
                <a:rPr lang="en-US" altLang="zh-CN" sz="1800" b="1" dirty="0">
                  <a:solidFill>
                    <a:schemeClr val="tx1">
                      <a:lumMod val="75000"/>
                      <a:lumOff val="25000"/>
                    </a:schemeClr>
                  </a:solidFill>
                  <a:ea typeface="微软雅黑" panose="020B0503020204020204" charset="-122"/>
                  <a:sym typeface="Arial" panose="020B0604020202020204" pitchFamily="34" charset="0"/>
                </a:rPr>
                <a:t>1.4 </a:t>
              </a:r>
              <a:r>
                <a:rPr lang="en-US" altLang="zh-CN" sz="1800" dirty="0">
                  <a:solidFill>
                    <a:schemeClr val="tx1">
                      <a:lumMod val="75000"/>
                      <a:lumOff val="25000"/>
                    </a:schemeClr>
                  </a:solidFill>
                  <a:ea typeface="微软雅黑" panose="020B0503020204020204" charset="-122"/>
                  <a:sym typeface="Arial" panose="020B0604020202020204" pitchFamily="34" charset="0"/>
                </a:rPr>
                <a:t>工艺（流程）创新的主要目的是提高服务质量或降低单位成本</a:t>
              </a:r>
              <a:r>
                <a:rPr lang="zh-CN" altLang="en-US" sz="1800" dirty="0">
                  <a:solidFill>
                    <a:schemeClr val="tx1">
                      <a:lumMod val="75000"/>
                      <a:lumOff val="25000"/>
                    </a:schemeClr>
                  </a:solidFill>
                  <a:ea typeface="微软雅黑" panose="020B0503020204020204" charset="-122"/>
                  <a:sym typeface="Arial" panose="020B0604020202020204" pitchFamily="34" charset="0"/>
                </a:rPr>
                <a:t>。</a:t>
              </a:r>
              <a:endParaRPr lang="zh-CN" altLang="en-US" sz="1800" dirty="0">
                <a:solidFill>
                  <a:schemeClr val="tx1">
                    <a:lumMod val="75000"/>
                    <a:lumOff val="25000"/>
                  </a:schemeClr>
                </a:solidFill>
                <a:ea typeface="微软雅黑" panose="020B0503020204020204" charset="-122"/>
                <a:sym typeface="Arial" panose="020B0604020202020204" pitchFamily="34" charset="0"/>
              </a:endParaRPr>
            </a:p>
          </p:txBody>
        </p:sp>
      </p:grpSp>
      <p:sp>
        <p:nvSpPr>
          <p:cNvPr id="6" name="标题 1"/>
          <p:cNvSpPr>
            <a:spLocks noGrp="1"/>
          </p:cNvSpPr>
          <p:nvPr/>
        </p:nvSpPr>
        <p:spPr>
          <a:xfrm>
            <a:off x="2005965" y="372745"/>
            <a:ext cx="8640000" cy="864235"/>
          </a:xfrm>
          <a:prstGeom prst="rect">
            <a:avLst/>
          </a:prstGeom>
          <a:solidFill>
            <a:schemeClr val="accent2">
              <a:lumMod val="20000"/>
              <a:lumOff val="80000"/>
              <a:alpha val="20000"/>
            </a:schemeClr>
          </a:solidFill>
          <a:ln>
            <a:noFill/>
          </a:ln>
        </p:spPr>
        <p:txBody>
          <a:bodyPr vert="horz" wrap="square" lIns="91440" tIns="45720" rIns="91440" bIns="45720" numCol="1" anchor="ctr" anchorCtr="0" compatLnSpc="1"/>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核心指标</a:t>
            </a:r>
            <a:endParaRPr lang="zh-CN" altLang="en-US" sz="2800" dirty="0" smtClean="0">
              <a:latin typeface="黑体" panose="02010609060101010101" pitchFamily="49" charset="-122"/>
              <a:ea typeface="黑体" panose="02010609060101010101" pitchFamily="49" charset="-122"/>
              <a:sym typeface="+mn-ea"/>
            </a:endParaRPr>
          </a:p>
        </p:txBody>
      </p:sp>
      <p:grpSp>
        <p:nvGrpSpPr>
          <p:cNvPr id="9" name="组合 8"/>
          <p:cNvGrpSpPr/>
          <p:nvPr/>
        </p:nvGrpSpPr>
        <p:grpSpPr>
          <a:xfrm>
            <a:off x="7529830" y="1322705"/>
            <a:ext cx="4638040" cy="3132455"/>
            <a:chOff x="11858" y="2083"/>
            <a:chExt cx="7304" cy="4933"/>
          </a:xfrm>
        </p:grpSpPr>
        <p:sp>
          <p:nvSpPr>
            <p:cNvPr id="20" name="TextBox 13"/>
            <p:cNvSpPr txBox="1"/>
            <p:nvPr/>
          </p:nvSpPr>
          <p:spPr>
            <a:xfrm>
              <a:off x="13022" y="2083"/>
              <a:ext cx="6140" cy="1511"/>
            </a:xfrm>
            <a:prstGeom prst="rect">
              <a:avLst/>
            </a:prstGeom>
            <a:noFill/>
          </p:spPr>
          <p:txBody>
            <a:bodyPr wrap="square" lIns="0" tIns="0" rIns="0" bIns="0" rtlCol="0" anchor="t" anchorCtr="0">
              <a:spAutoFit/>
            </a:bodyPr>
            <a:p>
              <a:pPr defTabSz="1216660">
                <a:lnSpc>
                  <a:spcPct val="120000"/>
                </a:lnSpc>
                <a:spcBef>
                  <a:spcPct val="20000"/>
                </a:spcBef>
                <a:defRPr/>
              </a:pPr>
              <a:r>
                <a:rPr lang="zh-CN" altLang="en-US" sz="24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2.信息化</a:t>
              </a:r>
              <a:endParaRPr lang="zh-CN" altLang="en-US" sz="24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a:p>
              <a:pPr defTabSz="1216660">
                <a:lnSpc>
                  <a:spcPct val="120000"/>
                </a:lnSpc>
                <a:spcBef>
                  <a:spcPct val="20000"/>
                </a:spcBef>
                <a:defRPr/>
              </a:pPr>
              <a:r>
                <a:rPr lang="zh-CN" altLang="en-US" sz="2400" dirty="0">
                  <a:solidFill>
                    <a:schemeClr val="tx1">
                      <a:lumMod val="75000"/>
                      <a:lumOff val="25000"/>
                    </a:schemeClr>
                  </a:solidFill>
                  <a:highlight>
                    <a:srgbClr val="FFFF00"/>
                  </a:highlight>
                  <a:latin typeface="Arial" panose="020B0604020202020204" pitchFamily="34" charset="0"/>
                  <a:ea typeface="微软雅黑" panose="020B0503020204020204" charset="-122"/>
                  <a:sym typeface="Arial" panose="020B0604020202020204" pitchFamily="34" charset="0"/>
                </a:rPr>
                <a:t>（工业和建筑业</a:t>
              </a:r>
              <a:r>
                <a:rPr lang="zh-CN" altLang="en-US" sz="2400" dirty="0">
                  <a:solidFill>
                    <a:srgbClr val="FF0000"/>
                  </a:solidFill>
                  <a:highlight>
                    <a:srgbClr val="FFFF00"/>
                  </a:highlight>
                  <a:latin typeface="Arial" panose="020B0604020202020204" pitchFamily="34" charset="0"/>
                  <a:ea typeface="微软雅黑" panose="020B0503020204020204" charset="-122"/>
                  <a:sym typeface="Arial" panose="020B0604020202020204" pitchFamily="34" charset="0"/>
                </a:rPr>
                <a:t>、服务业</a:t>
              </a:r>
              <a:r>
                <a:rPr lang="zh-CN" altLang="en-US" sz="2400" dirty="0">
                  <a:solidFill>
                    <a:schemeClr val="tx1">
                      <a:lumMod val="75000"/>
                      <a:lumOff val="25000"/>
                    </a:schemeClr>
                  </a:solidFill>
                  <a:highlight>
                    <a:srgbClr val="FFFF00"/>
                  </a:highlight>
                  <a:latin typeface="Arial" panose="020B0604020202020204" pitchFamily="34" charset="0"/>
                  <a:ea typeface="微软雅黑" panose="020B0503020204020204" charset="-122"/>
                  <a:sym typeface="Arial" panose="020B0604020202020204" pitchFamily="34" charset="0"/>
                </a:rPr>
                <a:t>）</a:t>
              </a:r>
              <a:endParaRPr lang="zh-CN" altLang="en-US" sz="2400" dirty="0">
                <a:solidFill>
                  <a:schemeClr val="tx1">
                    <a:lumMod val="75000"/>
                    <a:lumOff val="25000"/>
                  </a:schemeClr>
                </a:solidFill>
                <a:highlight>
                  <a:srgbClr val="FFFF00"/>
                </a:highlight>
                <a:latin typeface="Arial" panose="020B0604020202020204" pitchFamily="34" charset="0"/>
                <a:ea typeface="微软雅黑" panose="020B0503020204020204" charset="-122"/>
                <a:sym typeface="Arial" panose="020B0604020202020204" pitchFamily="34" charset="0"/>
              </a:endParaRPr>
            </a:p>
          </p:txBody>
        </p:sp>
        <p:grpSp>
          <p:nvGrpSpPr>
            <p:cNvPr id="8" name="组合 7"/>
            <p:cNvGrpSpPr/>
            <p:nvPr/>
          </p:nvGrpSpPr>
          <p:grpSpPr>
            <a:xfrm>
              <a:off x="11858" y="2293"/>
              <a:ext cx="4907" cy="4723"/>
              <a:chOff x="11858" y="2293"/>
              <a:chExt cx="4907" cy="4723"/>
            </a:xfrm>
          </p:grpSpPr>
          <p:sp>
            <p:nvSpPr>
              <p:cNvPr id="4" name="Shape 387"/>
              <p:cNvSpPr/>
              <p:nvPr/>
            </p:nvSpPr>
            <p:spPr>
              <a:xfrm>
                <a:off x="11858" y="2293"/>
                <a:ext cx="1000" cy="10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A6B98"/>
              </a:solidFill>
              <a:ln w="12700" cap="flat">
                <a:noFill/>
                <a:miter lim="400000"/>
              </a:ln>
              <a:effectLst/>
            </p:spPr>
            <p:txBody>
              <a:bodyPr wrap="square" lIns="0" tIns="0" rIns="0" bIns="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4000">
                  <a:solidFill>
                    <a:schemeClr val="tx1">
                      <a:lumMod val="75000"/>
                      <a:lumOff val="25000"/>
                    </a:schemeClr>
                  </a:solidFill>
                </a:endParaRPr>
              </a:p>
            </p:txBody>
          </p:sp>
          <p:sp>
            <p:nvSpPr>
              <p:cNvPr id="5" name="Shape 388"/>
              <p:cNvSpPr/>
              <p:nvPr/>
            </p:nvSpPr>
            <p:spPr>
              <a:xfrm>
                <a:off x="12183" y="2571"/>
                <a:ext cx="351" cy="424"/>
              </a:xfrm>
              <a:custGeom>
                <a:avLst/>
                <a:gdLst/>
                <a:ahLst/>
                <a:cxnLst>
                  <a:cxn ang="0">
                    <a:pos x="wd2" y="hd2"/>
                  </a:cxn>
                  <a:cxn ang="5400000">
                    <a:pos x="wd2" y="hd2"/>
                  </a:cxn>
                  <a:cxn ang="10800000">
                    <a:pos x="wd2" y="hd2"/>
                  </a:cxn>
                  <a:cxn ang="16200000">
                    <a:pos x="wd2" y="hd2"/>
                  </a:cxn>
                </a:cxnLst>
                <a:rect l="0" t="0" r="r" b="b"/>
                <a:pathLst>
                  <a:path w="21600" h="21600" extrusionOk="0">
                    <a:moveTo>
                      <a:pt x="19033" y="10800"/>
                    </a:moveTo>
                    <a:lnTo>
                      <a:pt x="15429" y="7196"/>
                    </a:lnTo>
                    <a:lnTo>
                      <a:pt x="15429" y="10800"/>
                    </a:lnTo>
                    <a:cubicBezTo>
                      <a:pt x="15429" y="10800"/>
                      <a:pt x="19033" y="10800"/>
                      <a:pt x="19033" y="10800"/>
                    </a:cubicBezTo>
                    <a:close/>
                    <a:moveTo>
                      <a:pt x="20057" y="20057"/>
                    </a:moveTo>
                    <a:lnTo>
                      <a:pt x="20057" y="12343"/>
                    </a:lnTo>
                    <a:lnTo>
                      <a:pt x="15043" y="12343"/>
                    </a:lnTo>
                    <a:cubicBezTo>
                      <a:pt x="14404" y="12343"/>
                      <a:pt x="13886" y="11825"/>
                      <a:pt x="13886" y="11186"/>
                    </a:cubicBezTo>
                    <a:lnTo>
                      <a:pt x="13886" y="6171"/>
                    </a:lnTo>
                    <a:lnTo>
                      <a:pt x="9257" y="6171"/>
                    </a:lnTo>
                    <a:lnTo>
                      <a:pt x="9257" y="20057"/>
                    </a:lnTo>
                    <a:cubicBezTo>
                      <a:pt x="9257" y="20057"/>
                      <a:pt x="20057" y="20057"/>
                      <a:pt x="20057" y="20057"/>
                    </a:cubicBezTo>
                    <a:close/>
                    <a:moveTo>
                      <a:pt x="12343" y="1929"/>
                    </a:moveTo>
                    <a:cubicBezTo>
                      <a:pt x="12343" y="1724"/>
                      <a:pt x="12162" y="1543"/>
                      <a:pt x="11957" y="1543"/>
                    </a:cubicBezTo>
                    <a:lnTo>
                      <a:pt x="3471" y="1543"/>
                    </a:lnTo>
                    <a:cubicBezTo>
                      <a:pt x="3267" y="1543"/>
                      <a:pt x="3086" y="1724"/>
                      <a:pt x="3086" y="1929"/>
                    </a:cubicBezTo>
                    <a:lnTo>
                      <a:pt x="3086" y="2700"/>
                    </a:lnTo>
                    <a:cubicBezTo>
                      <a:pt x="3086" y="2905"/>
                      <a:pt x="3267" y="3086"/>
                      <a:pt x="3471" y="3086"/>
                    </a:cubicBezTo>
                    <a:lnTo>
                      <a:pt x="11957" y="3086"/>
                    </a:lnTo>
                    <a:cubicBezTo>
                      <a:pt x="12162" y="3086"/>
                      <a:pt x="12343" y="2905"/>
                      <a:pt x="12343" y="2700"/>
                    </a:cubicBezTo>
                    <a:cubicBezTo>
                      <a:pt x="12343" y="2700"/>
                      <a:pt x="12343" y="1929"/>
                      <a:pt x="12343" y="1929"/>
                    </a:cubicBezTo>
                    <a:close/>
                    <a:moveTo>
                      <a:pt x="21600" y="20443"/>
                    </a:moveTo>
                    <a:cubicBezTo>
                      <a:pt x="21600" y="21082"/>
                      <a:pt x="21082" y="21600"/>
                      <a:pt x="20443" y="21600"/>
                    </a:cubicBezTo>
                    <a:lnTo>
                      <a:pt x="8871" y="21600"/>
                    </a:lnTo>
                    <a:cubicBezTo>
                      <a:pt x="8233" y="21600"/>
                      <a:pt x="7714" y="21082"/>
                      <a:pt x="7714" y="20443"/>
                    </a:cubicBezTo>
                    <a:lnTo>
                      <a:pt x="7714" y="18514"/>
                    </a:lnTo>
                    <a:lnTo>
                      <a:pt x="1157" y="18514"/>
                    </a:lnTo>
                    <a:cubicBezTo>
                      <a:pt x="518" y="18514"/>
                      <a:pt x="0" y="17996"/>
                      <a:pt x="0" y="17357"/>
                    </a:cubicBezTo>
                    <a:lnTo>
                      <a:pt x="0" y="1157"/>
                    </a:lnTo>
                    <a:cubicBezTo>
                      <a:pt x="0" y="518"/>
                      <a:pt x="518" y="0"/>
                      <a:pt x="1157" y="0"/>
                    </a:cubicBezTo>
                    <a:lnTo>
                      <a:pt x="14271" y="0"/>
                    </a:lnTo>
                    <a:cubicBezTo>
                      <a:pt x="14910" y="0"/>
                      <a:pt x="15429" y="518"/>
                      <a:pt x="15429" y="1157"/>
                    </a:cubicBezTo>
                    <a:lnTo>
                      <a:pt x="15429" y="5111"/>
                    </a:lnTo>
                    <a:cubicBezTo>
                      <a:pt x="15585" y="5207"/>
                      <a:pt x="15730" y="5316"/>
                      <a:pt x="15862" y="5448"/>
                    </a:cubicBezTo>
                    <a:lnTo>
                      <a:pt x="20780" y="10366"/>
                    </a:lnTo>
                    <a:cubicBezTo>
                      <a:pt x="21238" y="10824"/>
                      <a:pt x="21600" y="11704"/>
                      <a:pt x="21600" y="12343"/>
                    </a:cubicBezTo>
                    <a:cubicBezTo>
                      <a:pt x="21600" y="12343"/>
                      <a:pt x="21600" y="20443"/>
                      <a:pt x="21600" y="20443"/>
                    </a:cubicBezTo>
                    <a:close/>
                  </a:path>
                </a:pathLst>
              </a:custGeom>
              <a:solidFill>
                <a:schemeClr val="bg1"/>
              </a:solidFill>
              <a:ln w="12700" cap="flat">
                <a:noFill/>
                <a:miter lim="400000"/>
              </a:ln>
              <a:effectLst/>
            </p:spPr>
            <p:txBody>
              <a:bodyPr wrap="square" lIns="38100" tIns="38100" rIns="38100" bIns="3810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4000" dirty="0">
                  <a:solidFill>
                    <a:schemeClr val="tx1">
                      <a:lumMod val="75000"/>
                      <a:lumOff val="25000"/>
                    </a:schemeClr>
                  </a:solidFill>
                </a:endParaRPr>
              </a:p>
            </p:txBody>
          </p:sp>
          <p:grpSp>
            <p:nvGrpSpPr>
              <p:cNvPr id="42" name="组合 41"/>
              <p:cNvGrpSpPr/>
              <p:nvPr/>
            </p:nvGrpSpPr>
            <p:grpSpPr>
              <a:xfrm>
                <a:off x="13128" y="3727"/>
                <a:ext cx="3637" cy="3289"/>
                <a:chOff x="12308" y="4223"/>
                <a:chExt cx="3637" cy="3289"/>
              </a:xfrm>
            </p:grpSpPr>
            <p:sp>
              <p:nvSpPr>
                <p:cNvPr id="3" name="TextBox 13"/>
                <p:cNvSpPr txBox="1"/>
                <p:nvPr/>
              </p:nvSpPr>
              <p:spPr>
                <a:xfrm>
                  <a:off x="12308" y="4223"/>
                  <a:ext cx="2381" cy="581"/>
                </a:xfrm>
                <a:prstGeom prst="rect">
                  <a:avLst/>
                </a:prstGeom>
                <a:solidFill>
                  <a:schemeClr val="accent2">
                    <a:lumMod val="20000"/>
                    <a:lumOff val="80000"/>
                  </a:schemeClr>
                </a:solidFill>
              </p:spPr>
              <p:txBody>
                <a:bodyPr wrap="square" lIns="0" tIns="0" rIns="0" bIns="0" rtlCol="0" anchor="t" anchorCtr="0">
                  <a:spAutoFit/>
                </a:bodyPr>
                <a:p>
                  <a:pPr algn="l" defTabSz="1216660">
                    <a:lnSpc>
                      <a:spcPct val="120000"/>
                    </a:lnSpc>
                    <a:spcBef>
                      <a:spcPct val="20000"/>
                    </a:spcBef>
                    <a:defRPr/>
                  </a:pPr>
                  <a:r>
                    <a:rPr lang="en-US" sz="2000" b="1" dirty="0">
                      <a:solidFill>
                        <a:schemeClr val="tx1">
                          <a:lumMod val="75000"/>
                          <a:lumOff val="25000"/>
                        </a:schemeClr>
                      </a:solidFill>
                      <a:ea typeface="微软雅黑" panose="020B0503020204020204" charset="-122"/>
                      <a:sym typeface="Arial" panose="020B0604020202020204" pitchFamily="34" charset="0"/>
                    </a:rPr>
                    <a:t>2.1 </a:t>
                  </a:r>
                  <a:r>
                    <a:rPr lang="zh-CN" sz="2000" dirty="0">
                      <a:solidFill>
                        <a:schemeClr val="tx1">
                          <a:lumMod val="75000"/>
                          <a:lumOff val="25000"/>
                        </a:schemeClr>
                      </a:solidFill>
                      <a:ea typeface="微软雅黑" panose="020B0503020204020204" charset="-122"/>
                      <a:sym typeface="Arial" panose="020B0604020202020204" pitchFamily="34" charset="0"/>
                    </a:rPr>
                    <a:t>自动化</a:t>
                  </a:r>
                  <a:endParaRPr lang="zh-CN" sz="2000" dirty="0">
                    <a:solidFill>
                      <a:schemeClr val="tx1">
                        <a:lumMod val="75000"/>
                        <a:lumOff val="25000"/>
                      </a:schemeClr>
                    </a:solidFill>
                    <a:ea typeface="微软雅黑" panose="020B0503020204020204" charset="-122"/>
                    <a:sym typeface="Arial" panose="020B0604020202020204" pitchFamily="34" charset="0"/>
                  </a:endParaRPr>
                </a:p>
              </p:txBody>
            </p:sp>
            <p:sp>
              <p:nvSpPr>
                <p:cNvPr id="17" name="TextBox 13"/>
                <p:cNvSpPr txBox="1"/>
                <p:nvPr/>
              </p:nvSpPr>
              <p:spPr>
                <a:xfrm>
                  <a:off x="12336" y="4893"/>
                  <a:ext cx="2381" cy="581"/>
                </a:xfrm>
                <a:prstGeom prst="rect">
                  <a:avLst/>
                </a:prstGeom>
                <a:solidFill>
                  <a:schemeClr val="accent2">
                    <a:lumMod val="20000"/>
                    <a:lumOff val="80000"/>
                  </a:schemeClr>
                </a:solidFill>
              </p:spPr>
              <p:txBody>
                <a:bodyPr wrap="square" lIns="0" tIns="0" rIns="0" bIns="0" rtlCol="0" anchor="t" anchorCtr="0">
                  <a:spAutoFit/>
                </a:bodyPr>
                <a:p>
                  <a:pPr algn="l" defTabSz="1216660">
                    <a:lnSpc>
                      <a:spcPct val="120000"/>
                    </a:lnSpc>
                    <a:spcBef>
                      <a:spcPct val="20000"/>
                    </a:spcBef>
                    <a:defRPr/>
                  </a:pPr>
                  <a:r>
                    <a:rPr lang="en-US" sz="2000" b="1" dirty="0">
                      <a:solidFill>
                        <a:schemeClr val="tx1">
                          <a:lumMod val="75000"/>
                          <a:lumOff val="25000"/>
                        </a:schemeClr>
                      </a:solidFill>
                      <a:ea typeface="微软雅黑" panose="020B0503020204020204" charset="-122"/>
                      <a:sym typeface="Arial" panose="020B0604020202020204" pitchFamily="34" charset="0"/>
                    </a:rPr>
                    <a:t>2.2 </a:t>
                  </a:r>
                  <a:r>
                    <a:rPr lang="zh-CN" sz="2000" dirty="0">
                      <a:solidFill>
                        <a:schemeClr val="tx1">
                          <a:lumMod val="75000"/>
                          <a:lumOff val="25000"/>
                        </a:schemeClr>
                      </a:solidFill>
                      <a:ea typeface="微软雅黑" panose="020B0503020204020204" charset="-122"/>
                      <a:sym typeface="Arial" panose="020B0604020202020204" pitchFamily="34" charset="0"/>
                    </a:rPr>
                    <a:t>网络化</a:t>
                  </a:r>
                  <a:endParaRPr lang="zh-CN" sz="2000" dirty="0">
                    <a:solidFill>
                      <a:schemeClr val="tx1">
                        <a:lumMod val="75000"/>
                        <a:lumOff val="25000"/>
                      </a:schemeClr>
                    </a:solidFill>
                    <a:ea typeface="微软雅黑" panose="020B0503020204020204" charset="-122"/>
                    <a:sym typeface="Arial" panose="020B0604020202020204" pitchFamily="34" charset="0"/>
                  </a:endParaRPr>
                </a:p>
              </p:txBody>
            </p:sp>
            <p:sp>
              <p:nvSpPr>
                <p:cNvPr id="19" name="TextBox 13"/>
                <p:cNvSpPr txBox="1"/>
                <p:nvPr/>
              </p:nvSpPr>
              <p:spPr>
                <a:xfrm>
                  <a:off x="12308" y="5563"/>
                  <a:ext cx="2381" cy="581"/>
                </a:xfrm>
                <a:prstGeom prst="rect">
                  <a:avLst/>
                </a:prstGeom>
                <a:solidFill>
                  <a:schemeClr val="accent2">
                    <a:lumMod val="20000"/>
                    <a:lumOff val="80000"/>
                  </a:schemeClr>
                </a:solidFill>
              </p:spPr>
              <p:txBody>
                <a:bodyPr wrap="square" lIns="0" tIns="0" rIns="0" bIns="0" rtlCol="0" anchor="t" anchorCtr="0">
                  <a:spAutoFit/>
                </a:bodyPr>
                <a:p>
                  <a:pPr algn="l" defTabSz="1216660">
                    <a:lnSpc>
                      <a:spcPct val="120000"/>
                    </a:lnSpc>
                    <a:spcBef>
                      <a:spcPct val="20000"/>
                    </a:spcBef>
                    <a:defRPr/>
                  </a:pPr>
                  <a:r>
                    <a:rPr lang="en-US" sz="2000" b="1" dirty="0">
                      <a:solidFill>
                        <a:schemeClr val="tx1">
                          <a:lumMod val="75000"/>
                          <a:lumOff val="25000"/>
                        </a:schemeClr>
                      </a:solidFill>
                      <a:ea typeface="微软雅黑" panose="020B0503020204020204" charset="-122"/>
                      <a:sym typeface="Arial" panose="020B0604020202020204" pitchFamily="34" charset="0"/>
                    </a:rPr>
                    <a:t>2.3</a:t>
                  </a:r>
                  <a:r>
                    <a:rPr lang="en-US" sz="2000" dirty="0">
                      <a:solidFill>
                        <a:schemeClr val="tx1">
                          <a:lumMod val="75000"/>
                          <a:lumOff val="25000"/>
                        </a:schemeClr>
                      </a:solidFill>
                      <a:ea typeface="微软雅黑" panose="020B0503020204020204" charset="-122"/>
                      <a:sym typeface="Arial" panose="020B0604020202020204" pitchFamily="34" charset="0"/>
                    </a:rPr>
                    <a:t> </a:t>
                  </a:r>
                  <a:r>
                    <a:rPr lang="zh-CN" altLang="en-US" sz="2000" dirty="0">
                      <a:solidFill>
                        <a:schemeClr val="tx1">
                          <a:lumMod val="75000"/>
                          <a:lumOff val="25000"/>
                        </a:schemeClr>
                      </a:solidFill>
                      <a:ea typeface="微软雅黑" panose="020B0503020204020204" charset="-122"/>
                      <a:sym typeface="Arial" panose="020B0604020202020204" pitchFamily="34" charset="0"/>
                    </a:rPr>
                    <a:t>在线协同</a:t>
                  </a:r>
                  <a:endParaRPr lang="zh-CN" altLang="en-US" sz="2000" dirty="0">
                    <a:solidFill>
                      <a:schemeClr val="tx1">
                        <a:lumMod val="75000"/>
                        <a:lumOff val="25000"/>
                      </a:schemeClr>
                    </a:solidFill>
                    <a:ea typeface="微软雅黑" panose="020B0503020204020204" charset="-122"/>
                    <a:sym typeface="Arial" panose="020B0604020202020204" pitchFamily="34" charset="0"/>
                  </a:endParaRPr>
                </a:p>
              </p:txBody>
            </p:sp>
            <p:sp>
              <p:nvSpPr>
                <p:cNvPr id="40" name="TextBox 13"/>
                <p:cNvSpPr txBox="1"/>
                <p:nvPr/>
              </p:nvSpPr>
              <p:spPr>
                <a:xfrm>
                  <a:off x="12336" y="6238"/>
                  <a:ext cx="3609" cy="622"/>
                </a:xfrm>
                <a:prstGeom prst="rect">
                  <a:avLst/>
                </a:prstGeom>
                <a:solidFill>
                  <a:schemeClr val="accent2">
                    <a:lumMod val="20000"/>
                    <a:lumOff val="80000"/>
                  </a:schemeClr>
                </a:solidFill>
              </p:spPr>
              <p:txBody>
                <a:bodyPr wrap="square" lIns="0" tIns="0" rIns="0" bIns="0" rtlCol="0" anchor="t" anchorCtr="0">
                  <a:noAutofit/>
                </a:bodyPr>
                <a:p>
                  <a:pPr algn="l" defTabSz="1216660">
                    <a:lnSpc>
                      <a:spcPct val="120000"/>
                    </a:lnSpc>
                    <a:spcBef>
                      <a:spcPct val="20000"/>
                    </a:spcBef>
                    <a:defRPr/>
                  </a:pPr>
                  <a:r>
                    <a:rPr lang="en-US" sz="2000" b="1" dirty="0">
                      <a:solidFill>
                        <a:schemeClr val="tx1">
                          <a:lumMod val="75000"/>
                          <a:lumOff val="25000"/>
                        </a:schemeClr>
                      </a:solidFill>
                      <a:ea typeface="微软雅黑" panose="020B0503020204020204" charset="-122"/>
                      <a:sym typeface="Arial" panose="020B0604020202020204" pitchFamily="34" charset="0"/>
                    </a:rPr>
                    <a:t>2.4</a:t>
                  </a:r>
                  <a:r>
                    <a:rPr lang="en-US" sz="2000" dirty="0">
                      <a:solidFill>
                        <a:schemeClr val="tx1">
                          <a:lumMod val="75000"/>
                          <a:lumOff val="25000"/>
                        </a:schemeClr>
                      </a:solidFill>
                      <a:ea typeface="微软雅黑" panose="020B0503020204020204" charset="-122"/>
                      <a:sym typeface="Arial" panose="020B0604020202020204" pitchFamily="34" charset="0"/>
                    </a:rPr>
                    <a:t> </a:t>
                  </a:r>
                  <a:r>
                    <a:rPr lang="zh-CN" altLang="en-US" sz="2000" dirty="0">
                      <a:solidFill>
                        <a:schemeClr val="tx1">
                          <a:lumMod val="75000"/>
                          <a:lumOff val="25000"/>
                        </a:schemeClr>
                      </a:solidFill>
                      <a:ea typeface="微软雅黑" panose="020B0503020204020204" charset="-122"/>
                      <a:sym typeface="Arial" panose="020B0604020202020204" pitchFamily="34" charset="0"/>
                    </a:rPr>
                    <a:t>智能化</a:t>
                  </a:r>
                  <a:r>
                    <a:rPr lang="zh-CN" altLang="en-US" sz="2000" dirty="0">
                      <a:solidFill>
                        <a:srgbClr val="FF0000"/>
                      </a:solidFill>
                      <a:ea typeface="微软雅黑" panose="020B0503020204020204" charset="-122"/>
                      <a:sym typeface="Arial" panose="020B0604020202020204" pitchFamily="34" charset="0"/>
                    </a:rPr>
                    <a:t>、数字化</a:t>
                  </a:r>
                  <a:endParaRPr lang="zh-CN" altLang="en-US" sz="2000" dirty="0">
                    <a:solidFill>
                      <a:srgbClr val="FF0000"/>
                    </a:solidFill>
                    <a:ea typeface="微软雅黑" panose="020B0503020204020204" charset="-122"/>
                    <a:sym typeface="Arial" panose="020B0604020202020204" pitchFamily="34" charset="0"/>
                  </a:endParaRPr>
                </a:p>
              </p:txBody>
            </p:sp>
            <p:sp>
              <p:nvSpPr>
                <p:cNvPr id="41" name="TextBox 13"/>
                <p:cNvSpPr txBox="1"/>
                <p:nvPr/>
              </p:nvSpPr>
              <p:spPr>
                <a:xfrm>
                  <a:off x="12308" y="6931"/>
                  <a:ext cx="2381" cy="581"/>
                </a:xfrm>
                <a:prstGeom prst="rect">
                  <a:avLst/>
                </a:prstGeom>
                <a:solidFill>
                  <a:schemeClr val="accent2">
                    <a:lumMod val="20000"/>
                    <a:lumOff val="80000"/>
                  </a:schemeClr>
                </a:solidFill>
              </p:spPr>
              <p:txBody>
                <a:bodyPr wrap="square" lIns="0" tIns="0" rIns="0" bIns="0" rtlCol="0" anchor="t" anchorCtr="0">
                  <a:spAutoFit/>
                </a:bodyPr>
                <a:p>
                  <a:pPr algn="l" defTabSz="1216660">
                    <a:lnSpc>
                      <a:spcPct val="120000"/>
                    </a:lnSpc>
                    <a:spcBef>
                      <a:spcPct val="20000"/>
                    </a:spcBef>
                    <a:defRPr/>
                  </a:pPr>
                  <a:r>
                    <a:rPr lang="en-US" sz="2000" b="1" dirty="0">
                      <a:solidFill>
                        <a:schemeClr val="tx1">
                          <a:lumMod val="75000"/>
                          <a:lumOff val="25000"/>
                        </a:schemeClr>
                      </a:solidFill>
                      <a:ea typeface="微软雅黑" panose="020B0503020204020204" charset="-122"/>
                      <a:sym typeface="Arial" panose="020B0604020202020204" pitchFamily="34" charset="0"/>
                    </a:rPr>
                    <a:t>2.5</a:t>
                  </a:r>
                  <a:r>
                    <a:rPr lang="en-US" sz="2000" dirty="0">
                      <a:solidFill>
                        <a:schemeClr val="tx1">
                          <a:lumMod val="75000"/>
                          <a:lumOff val="25000"/>
                        </a:schemeClr>
                      </a:solidFill>
                      <a:ea typeface="微软雅黑" panose="020B0503020204020204" charset="-122"/>
                      <a:sym typeface="Arial" panose="020B0604020202020204" pitchFamily="34" charset="0"/>
                    </a:rPr>
                    <a:t> </a:t>
                  </a:r>
                  <a:r>
                    <a:rPr lang="zh-CN" altLang="en-US" sz="2000" dirty="0">
                      <a:solidFill>
                        <a:schemeClr val="tx1">
                          <a:lumMod val="75000"/>
                          <a:lumOff val="25000"/>
                        </a:schemeClr>
                      </a:solidFill>
                      <a:ea typeface="微软雅黑" panose="020B0503020204020204" charset="-122"/>
                      <a:sym typeface="Arial" panose="020B0604020202020204" pitchFamily="34" charset="0"/>
                    </a:rPr>
                    <a:t>上云用云</a:t>
                  </a:r>
                  <a:endParaRPr lang="zh-CN" altLang="en-US" sz="2000" dirty="0">
                    <a:solidFill>
                      <a:schemeClr val="tx1">
                        <a:lumMod val="75000"/>
                        <a:lumOff val="25000"/>
                      </a:schemeClr>
                    </a:solidFill>
                    <a:ea typeface="微软雅黑" panose="020B0503020204020204" charset="-122"/>
                    <a:sym typeface="Arial" panose="020B0604020202020204" pitchFamily="34" charset="0"/>
                  </a:endParaRPr>
                </a:p>
              </p:txBody>
            </p:sp>
          </p:grpSp>
        </p:grpSp>
      </p:gr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774825" y="501015"/>
            <a:ext cx="9107170" cy="3152140"/>
          </a:xfrm>
          <a:prstGeom prst="rect">
            <a:avLst/>
          </a:prstGeom>
        </p:spPr>
      </p:pic>
      <p:grpSp>
        <p:nvGrpSpPr>
          <p:cNvPr id="103426" name="Group 13"/>
          <p:cNvGrpSpPr/>
          <p:nvPr/>
        </p:nvGrpSpPr>
        <p:grpSpPr>
          <a:xfrm>
            <a:off x="4324985" y="2422525"/>
            <a:ext cx="2453005" cy="763270"/>
            <a:chOff x="-13" y="0"/>
            <a:chExt cx="285" cy="771"/>
          </a:xfrm>
        </p:grpSpPr>
        <p:sp>
          <p:nvSpPr>
            <p:cNvPr id="103427" name="Line 14"/>
            <p:cNvSpPr/>
            <p:nvPr/>
          </p:nvSpPr>
          <p:spPr>
            <a:xfrm flipV="1">
              <a:off x="-13" y="1"/>
              <a:ext cx="285" cy="116"/>
            </a:xfrm>
            <a:prstGeom prst="line">
              <a:avLst/>
            </a:prstGeom>
            <a:ln w="41275" cap="flat" cmpd="sng">
              <a:solidFill>
                <a:srgbClr val="FF0000"/>
              </a:solidFill>
              <a:prstDash val="solid"/>
              <a:round/>
              <a:headEnd type="none" w="med" len="med"/>
              <a:tailEnd type="none" w="med" len="med"/>
            </a:ln>
          </p:spPr>
        </p:sp>
        <p:sp>
          <p:nvSpPr>
            <p:cNvPr id="103428" name="Line 15"/>
            <p:cNvSpPr/>
            <p:nvPr/>
          </p:nvSpPr>
          <p:spPr>
            <a:xfrm>
              <a:off x="272" y="0"/>
              <a:ext cx="0" cy="771"/>
            </a:xfrm>
            <a:prstGeom prst="line">
              <a:avLst/>
            </a:prstGeom>
            <a:ln w="41275" cap="flat" cmpd="sng">
              <a:solidFill>
                <a:srgbClr val="FF0000"/>
              </a:solidFill>
              <a:prstDash val="solid"/>
              <a:round/>
              <a:headEnd type="none" w="med" len="med"/>
              <a:tailEnd type="triangle" w="lg" len="lg"/>
            </a:ln>
          </p:spPr>
        </p:sp>
      </p:grpSp>
      <p:sp>
        <p:nvSpPr>
          <p:cNvPr id="103429" name="AutoShape 16"/>
          <p:cNvSpPr/>
          <p:nvPr/>
        </p:nvSpPr>
        <p:spPr>
          <a:xfrm>
            <a:off x="4026535" y="2183765"/>
            <a:ext cx="298450" cy="861060"/>
          </a:xfrm>
          <a:prstGeom prst="rightBracket">
            <a:avLst>
              <a:gd name="adj" fmla="val 39200"/>
            </a:avLst>
          </a:prstGeom>
          <a:noFill/>
          <a:ln w="41275" cap="flat" cmpd="sng">
            <a:solidFill>
              <a:srgbClr val="FF0000"/>
            </a:solidFill>
            <a:prstDash val="solid"/>
            <a:round/>
            <a:headEnd type="none" w="med" len="med"/>
            <a:tailEnd type="none" w="med" len="med"/>
          </a:ln>
        </p:spPr>
        <p:txBody>
          <a:bodyPr wrap="none" lIns="117226" tIns="58613" rIns="117226" bIns="58613" anchor="ctr" anchorCtr="0"/>
          <a:p>
            <a:pPr eaLnBrk="0" hangingPunct="0"/>
            <a:endParaRPr lang="zh-CN" altLang="en-US" sz="2300" dirty="0">
              <a:latin typeface="Arial" panose="020B0604020202020204" pitchFamily="34" charset="0"/>
              <a:ea typeface="黑体" panose="02010609060101010101" pitchFamily="49" charset="-122"/>
            </a:endParaRPr>
          </a:p>
        </p:txBody>
      </p:sp>
      <p:sp>
        <p:nvSpPr>
          <p:cNvPr id="103430" name="AutoShape 8"/>
          <p:cNvSpPr/>
          <p:nvPr/>
        </p:nvSpPr>
        <p:spPr>
          <a:xfrm>
            <a:off x="9163686" y="2183765"/>
            <a:ext cx="1240155" cy="753745"/>
          </a:xfrm>
          <a:prstGeom prst="borderCallout1">
            <a:avLst>
              <a:gd name="adj1" fmla="val 100796"/>
              <a:gd name="adj2" fmla="val 57977"/>
              <a:gd name="adj3" fmla="val 134634"/>
              <a:gd name="adj4" fmla="val 120005"/>
            </a:avLst>
          </a:pr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eaLnBrk="0" hangingPunct="0">
              <a:buClr>
                <a:srgbClr val="FFFF99"/>
              </a:buClr>
              <a:buFont typeface="Wingdings" panose="05000000000000000000" pitchFamily="2" charset="2"/>
            </a:pPr>
            <a:r>
              <a:rPr lang="zh-CN" altLang="en-US" sz="3600" b="1" dirty="0">
                <a:solidFill>
                  <a:srgbClr val="FF0000"/>
                </a:solidFill>
                <a:latin typeface="黑体" panose="02010609060101010101" pitchFamily="49" charset="-122"/>
                <a:ea typeface="黑体" panose="02010609060101010101" pitchFamily="49" charset="-122"/>
              </a:rPr>
              <a:t>跳答</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9" name="AutoShape 9"/>
          <p:cNvSpPr>
            <a:spLocks noChangeArrowheads="1"/>
          </p:cNvSpPr>
          <p:nvPr/>
        </p:nvSpPr>
        <p:spPr bwMode="auto">
          <a:xfrm>
            <a:off x="1120775" y="3784600"/>
            <a:ext cx="10748964" cy="2889250"/>
          </a:xfrm>
          <a:prstGeom prst="flowChartAlternateProcess">
            <a:avLst/>
          </a:prstGeom>
          <a:solidFill>
            <a:srgbClr val="D2E7F3">
              <a:alpha val="92940"/>
            </a:srgbClr>
          </a:solidFill>
          <a:ln w="25400">
            <a:solidFill>
              <a:srgbClr val="589CCE"/>
            </a:solidFill>
            <a:miter lim="800000"/>
          </a:ln>
        </p:spPr>
        <p:txBody>
          <a:bodyPr wrap="none" lIns="117226" tIns="58613" rIns="117226" bIns="58613" anchor="ctr"/>
          <a:lstStyle/>
          <a:p>
            <a:pPr marL="0" marR="0" lvl="0" indent="0" algn="l" defTabSz="914400" rtl="0" eaLnBrk="0" fontAlgn="base" latinLnBrk="0" hangingPunct="0">
              <a:lnSpc>
                <a:spcPct val="110000"/>
              </a:lnSpc>
              <a:spcBef>
                <a:spcPct val="0"/>
              </a:spcBef>
              <a:spcAft>
                <a:spcPct val="0"/>
              </a:spcAft>
              <a:buClr>
                <a:srgbClr val="FF0000"/>
              </a:buClr>
              <a:buSzTx/>
              <a:buFont typeface="Wingdings" panose="05000000000000000000" pitchFamily="2" charset="2"/>
              <a:buChar char="ü"/>
              <a:defRPr/>
            </a:pPr>
            <a:r>
              <a:rPr kumimoji="0" lang="zh-CN" altLang="en-US" sz="27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正在进行的创新活动：</a:t>
            </a:r>
            <a:r>
              <a:rPr kumimoji="0" lang="zh-CN" altLang="en-US" sz="27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指正在进行、尚未完成预定目标任务的产品</a:t>
            </a:r>
            <a:endParaRPr kumimoji="0" lang="en-US" altLang="zh-CN" sz="27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10000"/>
              </a:lnSpc>
              <a:spcBef>
                <a:spcPct val="0"/>
              </a:spcBef>
              <a:spcAft>
                <a:spcPct val="0"/>
              </a:spcAft>
              <a:buClr>
                <a:srgbClr val="FF0000"/>
              </a:buClr>
              <a:buSzTx/>
              <a:buFontTx/>
              <a:buNone/>
              <a:defRPr/>
            </a:pPr>
            <a:r>
              <a:rPr kumimoji="0" lang="en-US" altLang="zh-CN" sz="27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27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或工艺创新活动</a:t>
            </a:r>
            <a:r>
              <a:rPr kumimoji="0" lang="en-US" altLang="zh-CN" sz="27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27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尚未导致一项创新的最终实现</a:t>
            </a:r>
            <a:r>
              <a:rPr kumimoji="0" lang="en-US" altLang="zh-CN" sz="27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27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2700" b="0" i="0" u="none" strike="noStrike" kern="1200" cap="none" spc="0" normalizeH="0" baseline="0" noProof="1">
                <a:ln>
                  <a:noFill/>
                </a:ln>
                <a:solidFill>
                  <a:schemeClr val="accent6"/>
                </a:solidFill>
                <a:effectLst/>
                <a:uLnTx/>
                <a:uFillTx/>
                <a:latin typeface="黑体" panose="02010609060101010101" pitchFamily="49" charset="-122"/>
                <a:ea typeface="黑体" panose="02010609060101010101" pitchFamily="49" charset="-122"/>
                <a:cs typeface="+mn-cs"/>
              </a:rPr>
              <a:t>不要漏填</a:t>
            </a:r>
            <a:endParaRPr kumimoji="0" lang="zh-CN" altLang="en-US" sz="2700" b="0" i="0" u="none" strike="noStrike" kern="1200" cap="none" spc="0" normalizeH="0" baseline="0" noProof="1">
              <a:ln>
                <a:noFill/>
              </a:ln>
              <a:solidFill>
                <a:schemeClr val="accent6"/>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10000"/>
              </a:lnSpc>
              <a:spcBef>
                <a:spcPct val="0"/>
              </a:spcBef>
              <a:spcAft>
                <a:spcPct val="0"/>
              </a:spcAft>
              <a:buClr>
                <a:srgbClr val="FF0000"/>
              </a:buClr>
              <a:buSzTx/>
              <a:buFont typeface="Wingdings" panose="05000000000000000000" pitchFamily="2" charset="2"/>
              <a:buChar char="ü"/>
              <a:defRPr/>
            </a:pPr>
            <a:r>
              <a:rPr kumimoji="0" lang="zh-CN" altLang="en-US" sz="27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中止的创新活动：</a:t>
            </a:r>
            <a:r>
              <a:rPr kumimoji="0" lang="zh-CN" altLang="en-US" sz="27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指由于各种原因中断、延期、放弃或失败的产品</a:t>
            </a:r>
            <a:endParaRPr kumimoji="0" lang="en-US" altLang="zh-CN" sz="27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10000"/>
              </a:lnSpc>
              <a:spcBef>
                <a:spcPct val="0"/>
              </a:spcBef>
              <a:spcAft>
                <a:spcPct val="0"/>
              </a:spcAft>
              <a:buClr>
                <a:srgbClr val="FF0000"/>
              </a:buClr>
              <a:buSzTx/>
              <a:buFontTx/>
              <a:buNone/>
              <a:defRPr/>
            </a:pPr>
            <a:r>
              <a:rPr kumimoji="0" lang="en-US" altLang="zh-CN" sz="27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27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或工艺创新活动；</a:t>
            </a:r>
            <a:r>
              <a:rPr kumimoji="0" lang="zh-CN" altLang="en-US" sz="2700" b="0" i="0" u="none" strike="noStrike" kern="1200" cap="none" spc="0" normalizeH="0" baseline="0" noProof="1">
                <a:ln>
                  <a:noFill/>
                </a:ln>
                <a:solidFill>
                  <a:schemeClr val="accent6"/>
                </a:solidFill>
                <a:effectLst/>
                <a:uLnTx/>
                <a:uFillTx/>
                <a:latin typeface="黑体" panose="02010609060101010101" pitchFamily="49" charset="-122"/>
                <a:ea typeface="黑体" panose="02010609060101010101" pitchFamily="49" charset="-122"/>
                <a:cs typeface="+mn-cs"/>
              </a:rPr>
              <a:t>不要漏填</a:t>
            </a:r>
            <a:endParaRPr kumimoji="0" lang="zh-CN" altLang="en-US" sz="2700" b="0" i="0" u="none" strike="noStrike" kern="1200" cap="none" spc="0" normalizeH="0" baseline="0" noProof="1">
              <a:ln>
                <a:noFill/>
              </a:ln>
              <a:solidFill>
                <a:schemeClr val="accent6"/>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10000"/>
              </a:lnSpc>
              <a:spcBef>
                <a:spcPct val="0"/>
              </a:spcBef>
              <a:spcAft>
                <a:spcPct val="0"/>
              </a:spcAft>
              <a:buClr>
                <a:srgbClr val="FF0000"/>
              </a:buClr>
              <a:buSzTx/>
              <a:buFont typeface="Wingdings" panose="05000000000000000000" pitchFamily="2" charset="2"/>
              <a:buChar char="ü"/>
              <a:defRPr/>
            </a:pPr>
            <a:r>
              <a:rPr kumimoji="0" lang="zh-CN" altLang="en-US" sz="27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sym typeface="宋体" panose="02010600030101010101" pitchFamily="2" charset="-122"/>
              </a:rPr>
              <a:t>与产品创新、工艺创新共同判断企业有无创新活动，以避免遗漏</a:t>
            </a:r>
            <a:endParaRPr kumimoji="0" lang="en-US" altLang="zh-CN" sz="27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sym typeface="宋体" panose="02010600030101010101" pitchFamily="2" charset="-122"/>
            </a:endParaRPr>
          </a:p>
          <a:p>
            <a:pPr marL="0" marR="0" lvl="0" indent="0" algn="l" defTabSz="914400" rtl="0" eaLnBrk="0" fontAlgn="base" latinLnBrk="0" hangingPunct="0">
              <a:lnSpc>
                <a:spcPct val="110000"/>
              </a:lnSpc>
              <a:spcBef>
                <a:spcPct val="0"/>
              </a:spcBef>
              <a:spcAft>
                <a:spcPct val="0"/>
              </a:spcAft>
              <a:buClr>
                <a:srgbClr val="FF0000"/>
              </a:buClr>
              <a:buSzTx/>
              <a:buFontTx/>
              <a:buNone/>
              <a:defRPr/>
            </a:pPr>
            <a:r>
              <a:rPr kumimoji="0" lang="en-US" altLang="zh-CN" sz="2700" b="0" i="0" u="none" strike="noStrike" kern="1200" cap="none" spc="0" normalizeH="0" baseline="0" noProof="1">
                <a:ln>
                  <a:noFill/>
                </a:ln>
                <a:solidFill>
                  <a:srgbClr val="FFFF00"/>
                </a:solidFill>
                <a:effectLst/>
                <a:uLnTx/>
                <a:uFillTx/>
                <a:latin typeface="黑体" panose="02010609060101010101" pitchFamily="49" charset="-122"/>
                <a:ea typeface="黑体" panose="02010609060101010101" pitchFamily="49" charset="-122"/>
                <a:cs typeface="+mn-cs"/>
                <a:sym typeface="宋体" panose="02010600030101010101" pitchFamily="2" charset="-122"/>
              </a:rPr>
              <a:t>   </a:t>
            </a:r>
            <a:r>
              <a:rPr kumimoji="0" lang="zh-CN" altLang="en-US" sz="27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sym typeface="宋体" panose="02010600030101010101" pitchFamily="2" charset="-122"/>
              </a:rPr>
              <a:t>在研项目</a:t>
            </a:r>
            <a:r>
              <a:rPr kumimoji="0" lang="zh-CN" altLang="en-US" sz="27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sym typeface="宋体" panose="02010600030101010101" pitchFamily="2" charset="-122"/>
              </a:rPr>
              <a:t>等情况。</a:t>
            </a:r>
            <a:endParaRPr kumimoji="0" lang="zh-CN" altLang="en-US" sz="27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673225" y="911860"/>
            <a:ext cx="10293986" cy="3328035"/>
          </a:xfrm>
          <a:prstGeom prst="rect">
            <a:avLst/>
          </a:prstGeom>
        </p:spPr>
      </p:pic>
      <p:sp>
        <p:nvSpPr>
          <p:cNvPr id="105473" name="Document"/>
          <p:cNvSpPr>
            <a:spLocks noEditPoints="1"/>
          </p:cNvSpPr>
          <p:nvPr/>
        </p:nvSpPr>
        <p:spPr>
          <a:xfrm>
            <a:off x="1571625" y="4418013"/>
            <a:ext cx="10282238" cy="2154237"/>
          </a:xfrm>
          <a:custGeom>
            <a:avLst/>
            <a:gdLst>
              <a:gd name="txL" fmla="*/ 0 w 21600"/>
              <a:gd name="txT" fmla="*/ 0 h 21600"/>
              <a:gd name="txR" fmla="*/ 21600 w 21600"/>
              <a:gd name="txB" fmla="*/ 21600 h 21600"/>
            </a:gdLst>
            <a:ahLst/>
            <a:cxnLst>
              <a:cxn ang="0">
                <a:pos x="0" y="0"/>
              </a:cxn>
              <a:cxn ang="0">
                <a:pos x="0" y="0"/>
              </a:cxn>
              <a:cxn ang="0">
                <a:pos x="0" y="0"/>
              </a:cxn>
              <a:cxn ang="0">
                <a:pos x="0" y="0"/>
              </a:cxn>
              <a:cxn ang="0">
                <a:pos x="0" y="0"/>
              </a:cxn>
              <a:cxn ang="0">
                <a:pos x="0" y="0"/>
              </a:cxn>
              <a:cxn ang="0">
                <a:pos x="0" y="0"/>
              </a:cxn>
              <a:cxn ang="0">
                <a:pos x="0" y="0"/>
              </a:cxn>
            </a:cxnLst>
            <a:rect l="txL" t="txT" r="txR" b="txB"/>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eaLnBrk="0" hangingPunct="0">
              <a:buClr>
                <a:srgbClr val="FF0000"/>
              </a:buClr>
              <a:buFont typeface="Wingdings" panose="05000000000000000000" pitchFamily="2" charset="2"/>
              <a:buChar char="ü"/>
            </a:pPr>
            <a:r>
              <a:rPr lang="zh-CN" altLang="en-US" sz="2800" dirty="0">
                <a:latin typeface="黑体" panose="02010609060101010101" pitchFamily="49" charset="-122"/>
                <a:ea typeface="黑体" panose="02010609060101010101" pitchFamily="49" charset="-122"/>
              </a:rPr>
              <a:t> 审核：若企业有</a:t>
            </a:r>
            <a:r>
              <a:rPr lang="zh-CN" altLang="en-US" sz="2800" dirty="0">
                <a:solidFill>
                  <a:srgbClr val="FF0000"/>
                </a:solidFill>
                <a:latin typeface="黑体" panose="02010609060101010101" pitchFamily="49" charset="-122"/>
                <a:ea typeface="黑体" panose="02010609060101010101" pitchFamily="49" charset="-122"/>
              </a:rPr>
              <a:t>创新活动</a:t>
            </a:r>
            <a:r>
              <a:rPr lang="zh-CN" altLang="en-US" sz="2800" dirty="0">
                <a:latin typeface="黑体" panose="02010609060101010101" pitchFamily="49" charset="-122"/>
                <a:ea typeface="黑体" panose="02010609060101010101" pitchFamily="49" charset="-122"/>
              </a:rPr>
              <a:t>，则第四部分不能为空；否则应该为空（</a:t>
            </a:r>
            <a:r>
              <a:rPr lang="en-US" altLang="zh-CN" sz="2800" dirty="0">
                <a:latin typeface="黑体" panose="02010609060101010101" pitchFamily="49" charset="-122"/>
                <a:ea typeface="黑体" panose="02010609060101010101" pitchFamily="49" charset="-122"/>
              </a:rPr>
              <a:t>A</a:t>
            </a:r>
            <a:r>
              <a:rPr lang="zh-CN" altLang="en-US" sz="2800" dirty="0">
                <a:latin typeface="黑体" panose="02010609060101010101" pitchFamily="49" charset="-122"/>
                <a:ea typeface="黑体" panose="02010609060101010101" pitchFamily="49" charset="-122"/>
              </a:rPr>
              <a:t>类强制）</a:t>
            </a:r>
            <a:endParaRPr lang="zh-CN" altLang="en-US" sz="2800" dirty="0">
              <a:latin typeface="黑体" panose="02010609060101010101" pitchFamily="49" charset="-122"/>
              <a:ea typeface="黑体" panose="02010609060101010101" pitchFamily="49" charset="-122"/>
            </a:endParaRPr>
          </a:p>
          <a:p>
            <a:pPr eaLnBrk="0" hangingPunct="0"/>
            <a:r>
              <a:rPr lang="zh-CN" altLang="en-US" sz="2800" dirty="0">
                <a:latin typeface="黑体" panose="02010609060101010101" pitchFamily="49" charset="-122"/>
                <a:ea typeface="黑体" panose="02010609060101010101" pitchFamily="49" charset="-122"/>
              </a:rPr>
              <a:t>（</a:t>
            </a:r>
            <a:r>
              <a:rPr lang="zh-CN" altLang="en-US" sz="2800" dirty="0">
                <a:solidFill>
                  <a:srgbClr val="FF0000"/>
                </a:solidFill>
                <a:latin typeface="黑体" panose="02010609060101010101" pitchFamily="49" charset="-122"/>
                <a:ea typeface="黑体" panose="02010609060101010101" pitchFamily="49" charset="-122"/>
              </a:rPr>
              <a:t>若</a:t>
            </a:r>
            <a:r>
              <a:rPr lang="en-US" altLang="zh-CN" sz="2800" dirty="0">
                <a:solidFill>
                  <a:srgbClr val="FF0000"/>
                </a:solidFill>
                <a:latin typeface="黑体" panose="02010609060101010101" pitchFamily="49" charset="-122"/>
                <a:ea typeface="黑体" panose="02010609060101010101" pitchFamily="49" charset="-122"/>
              </a:rPr>
              <a:t>01</a:t>
            </a:r>
            <a:r>
              <a:rPr lang="zh-CN" altLang="en-US" sz="2800" dirty="0">
                <a:solidFill>
                  <a:srgbClr val="FF0000"/>
                </a:solidFill>
                <a:latin typeface="黑体" panose="02010609060101010101" pitchFamily="49" charset="-122"/>
                <a:ea typeface="黑体" panose="02010609060101010101" pitchFamily="49" charset="-122"/>
              </a:rPr>
              <a:t>题或</a:t>
            </a:r>
            <a:r>
              <a:rPr lang="en-US" altLang="zh-CN" sz="2800" dirty="0">
                <a:solidFill>
                  <a:srgbClr val="FF0000"/>
                </a:solidFill>
                <a:latin typeface="黑体" panose="02010609060101010101" pitchFamily="49" charset="-122"/>
                <a:ea typeface="黑体" panose="02010609060101010101" pitchFamily="49" charset="-122"/>
              </a:rPr>
              <a:t>05</a:t>
            </a:r>
            <a:r>
              <a:rPr lang="zh-CN" altLang="en-US" sz="2800" dirty="0">
                <a:solidFill>
                  <a:srgbClr val="FF0000"/>
                </a:solidFill>
                <a:latin typeface="黑体" panose="02010609060101010101" pitchFamily="49" charset="-122"/>
                <a:ea typeface="黑体" panose="02010609060101010101" pitchFamily="49" charset="-122"/>
              </a:rPr>
              <a:t>题或</a:t>
            </a:r>
            <a:r>
              <a:rPr lang="en-US" altLang="zh-CN" sz="2800" dirty="0">
                <a:solidFill>
                  <a:srgbClr val="FF0000"/>
                </a:solidFill>
                <a:latin typeface="黑体" panose="02010609060101010101" pitchFamily="49" charset="-122"/>
                <a:ea typeface="黑体" panose="02010609060101010101" pitchFamily="49" charset="-122"/>
              </a:rPr>
              <a:t>06</a:t>
            </a:r>
            <a:r>
              <a:rPr lang="zh-CN" altLang="en-US" sz="2800" dirty="0">
                <a:solidFill>
                  <a:srgbClr val="FF0000"/>
                </a:solidFill>
                <a:latin typeface="黑体" panose="02010609060101010101" pitchFamily="49" charset="-122"/>
                <a:ea typeface="黑体" panose="02010609060101010101" pitchFamily="49" charset="-122"/>
              </a:rPr>
              <a:t>题或</a:t>
            </a:r>
            <a:r>
              <a:rPr lang="en-US" altLang="zh-CN" sz="2800" dirty="0">
                <a:solidFill>
                  <a:srgbClr val="FF0000"/>
                </a:solidFill>
                <a:latin typeface="黑体" panose="02010609060101010101" pitchFamily="49" charset="-122"/>
                <a:ea typeface="黑体" panose="02010609060101010101" pitchFamily="49" charset="-122"/>
              </a:rPr>
              <a:t>09</a:t>
            </a:r>
            <a:r>
              <a:rPr lang="zh-CN" altLang="en-US" sz="2800" dirty="0">
                <a:solidFill>
                  <a:srgbClr val="FF0000"/>
                </a:solidFill>
                <a:latin typeface="黑体" panose="02010609060101010101" pitchFamily="49" charset="-122"/>
                <a:ea typeface="黑体" panose="02010609060101010101" pitchFamily="49" charset="-122"/>
              </a:rPr>
              <a:t>题或</a:t>
            </a:r>
            <a:r>
              <a:rPr lang="en-US" altLang="zh-CN" sz="2800" dirty="0">
                <a:solidFill>
                  <a:srgbClr val="FF0000"/>
                </a:solidFill>
                <a:latin typeface="黑体" panose="02010609060101010101" pitchFamily="49" charset="-122"/>
                <a:ea typeface="黑体" panose="02010609060101010101" pitchFamily="49" charset="-122"/>
              </a:rPr>
              <a:t>10</a:t>
            </a:r>
            <a:r>
              <a:rPr lang="zh-CN" altLang="en-US" sz="2800" dirty="0">
                <a:solidFill>
                  <a:srgbClr val="FF0000"/>
                </a:solidFill>
                <a:latin typeface="黑体" panose="02010609060101010101" pitchFamily="49" charset="-122"/>
                <a:ea typeface="黑体" panose="02010609060101010101" pitchFamily="49" charset="-122"/>
              </a:rPr>
              <a:t>题选“</a:t>
            </a:r>
            <a:r>
              <a:rPr lang="en-US" altLang="zh-CN" sz="2800" dirty="0">
                <a:solidFill>
                  <a:srgbClr val="FF0000"/>
                </a:solidFill>
                <a:latin typeface="黑体" panose="02010609060101010101" pitchFamily="49" charset="-122"/>
                <a:ea typeface="黑体" panose="02010609060101010101" pitchFamily="49" charset="-122"/>
              </a:rPr>
              <a:t>1</a:t>
            </a:r>
            <a:r>
              <a:rPr lang="zh-CN" altLang="en-US" sz="2800" dirty="0">
                <a:solidFill>
                  <a:srgbClr val="FF0000"/>
                </a:solidFill>
                <a:latin typeface="黑体" panose="02010609060101010101" pitchFamily="49" charset="-122"/>
                <a:ea typeface="黑体" panose="02010609060101010101" pitchFamily="49" charset="-122"/>
              </a:rPr>
              <a:t>”</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产品创新、工艺创新、正在进行或中止的产品或工艺创新），说明企业有创新活动</a:t>
            </a:r>
            <a:endParaRPr lang="zh-CN" altLang="en-US" sz="2400" dirty="0">
              <a:solidFill>
                <a:srgbClr val="FF0000"/>
              </a:solidFill>
              <a:latin typeface="华文中宋" panose="02010600040101010101" pitchFamily="2" charset="-122"/>
              <a:ea typeface="宋体" panose="02010600030101010101" pitchFamily="2" charset="-122"/>
            </a:endParaRPr>
          </a:p>
        </p:txBody>
      </p:sp>
      <p:sp>
        <p:nvSpPr>
          <p:cNvPr id="105475" name="AutoShape 9"/>
          <p:cNvSpPr/>
          <p:nvPr/>
        </p:nvSpPr>
        <p:spPr>
          <a:xfrm>
            <a:off x="175895" y="1187450"/>
            <a:ext cx="1938338" cy="3387725"/>
          </a:xfrm>
          <a:prstGeom prst="flowChartAlternateProcess">
            <a:avLst/>
          </a:prstGeom>
          <a:solidFill>
            <a:srgbClr val="D2E7F3">
              <a:alpha val="92940"/>
            </a:srgbClr>
          </a:solidFill>
          <a:ln w="25400" cap="flat" cmpd="sng">
            <a:solidFill>
              <a:srgbClr val="589CCE"/>
            </a:solidFill>
            <a:prstDash val="solid"/>
            <a:miter/>
            <a:headEnd type="none" w="med" len="med"/>
            <a:tailEnd type="none" w="med" len="med"/>
          </a:ln>
        </p:spPr>
        <p:txBody>
          <a:bodyPr wrap="none" lIns="117226" tIns="58613" rIns="117226" bIns="58613" anchor="ctr" anchorCtr="0"/>
          <a:p>
            <a:pPr eaLnBrk="0" hangingPunct="0">
              <a:lnSpc>
                <a:spcPts val="2700"/>
              </a:lnSpc>
              <a:buClr>
                <a:srgbClr val="FF0000"/>
              </a:buClr>
              <a:buFont typeface="Wingdings" panose="05000000000000000000" pitchFamily="2" charset="2"/>
            </a:pPr>
            <a:r>
              <a:rPr lang="zh-CN" altLang="zh-CN" sz="1600" dirty="0">
                <a:latin typeface="黑体" panose="02010609060101010101" pitchFamily="49" charset="-122"/>
                <a:ea typeface="黑体" panose="02010609060101010101" pitchFamily="49" charset="-122"/>
              </a:rPr>
              <a:t>内部研发</a:t>
            </a:r>
            <a:endParaRPr lang="zh-CN" altLang="zh-CN" sz="1600" dirty="0">
              <a:latin typeface="黑体" panose="02010609060101010101" pitchFamily="49" charset="-122"/>
              <a:ea typeface="黑体" panose="02010609060101010101" pitchFamily="49" charset="-122"/>
            </a:endParaRPr>
          </a:p>
          <a:p>
            <a:pPr eaLnBrk="0" hangingPunct="0">
              <a:lnSpc>
                <a:spcPts val="2700"/>
              </a:lnSpc>
              <a:buClr>
                <a:srgbClr val="FF0000"/>
              </a:buClr>
              <a:buFont typeface="Wingdings" panose="05000000000000000000" pitchFamily="2" charset="2"/>
            </a:pPr>
            <a:r>
              <a:rPr lang="zh-CN" altLang="zh-CN" sz="1600" dirty="0">
                <a:latin typeface="黑体" panose="02010609060101010101" pitchFamily="49" charset="-122"/>
                <a:ea typeface="黑体" panose="02010609060101010101" pitchFamily="49" charset="-122"/>
              </a:rPr>
              <a:t>外部研发</a:t>
            </a:r>
            <a:endParaRPr lang="zh-CN" altLang="zh-CN" sz="1600" dirty="0">
              <a:latin typeface="黑体" panose="02010609060101010101" pitchFamily="49" charset="-122"/>
              <a:ea typeface="黑体" panose="02010609060101010101" pitchFamily="49" charset="-122"/>
            </a:endParaRPr>
          </a:p>
          <a:p>
            <a:pPr eaLnBrk="0" hangingPunct="0">
              <a:lnSpc>
                <a:spcPts val="2700"/>
              </a:lnSpc>
              <a:buClr>
                <a:srgbClr val="FF0000"/>
              </a:buClr>
              <a:buFont typeface="Wingdings" panose="05000000000000000000" pitchFamily="2" charset="2"/>
            </a:pPr>
            <a:r>
              <a:rPr lang="zh-CN" altLang="zh-CN" sz="1400" dirty="0">
                <a:latin typeface="黑体" panose="02010609060101010101" pitchFamily="49" charset="-122"/>
                <a:ea typeface="黑体" panose="02010609060101010101" pitchFamily="49" charset="-122"/>
              </a:rPr>
              <a:t>获取机器设备和软件</a:t>
            </a:r>
            <a:endParaRPr lang="zh-CN" altLang="zh-CN" sz="1400" dirty="0">
              <a:latin typeface="黑体" panose="02010609060101010101" pitchFamily="49" charset="-122"/>
              <a:ea typeface="黑体" panose="02010609060101010101" pitchFamily="49" charset="-122"/>
            </a:endParaRPr>
          </a:p>
          <a:p>
            <a:pPr eaLnBrk="0" hangingPunct="0">
              <a:lnSpc>
                <a:spcPts val="2700"/>
              </a:lnSpc>
              <a:buClr>
                <a:srgbClr val="FF0000"/>
              </a:buClr>
              <a:buFont typeface="Wingdings" panose="05000000000000000000" pitchFamily="2" charset="2"/>
            </a:pPr>
            <a:r>
              <a:rPr lang="zh-CN" altLang="zh-CN" sz="1400" dirty="0">
                <a:latin typeface="黑体" panose="02010609060101010101" pitchFamily="49" charset="-122"/>
                <a:ea typeface="黑体" panose="02010609060101010101" pitchFamily="49" charset="-122"/>
              </a:rPr>
              <a:t>从外部获取相关技术</a:t>
            </a:r>
            <a:endParaRPr lang="zh-CN" altLang="zh-CN" sz="1600" dirty="0">
              <a:latin typeface="黑体" panose="02010609060101010101" pitchFamily="49" charset="-122"/>
              <a:ea typeface="黑体" panose="02010609060101010101" pitchFamily="49" charset="-122"/>
            </a:endParaRPr>
          </a:p>
          <a:p>
            <a:pPr eaLnBrk="0" hangingPunct="0">
              <a:lnSpc>
                <a:spcPts val="2700"/>
              </a:lnSpc>
              <a:buClr>
                <a:srgbClr val="FF0000"/>
              </a:buClr>
              <a:buFont typeface="Wingdings" panose="05000000000000000000" pitchFamily="2" charset="2"/>
            </a:pPr>
            <a:r>
              <a:rPr lang="zh-CN" altLang="zh-CN" sz="1600" dirty="0">
                <a:latin typeface="黑体" panose="02010609060101010101" pitchFamily="49" charset="-122"/>
                <a:ea typeface="黑体" panose="02010609060101010101" pitchFamily="49" charset="-122"/>
              </a:rPr>
              <a:t>相关培训</a:t>
            </a:r>
            <a:endParaRPr lang="zh-CN" altLang="zh-CN" sz="1600" dirty="0">
              <a:latin typeface="黑体" panose="02010609060101010101" pitchFamily="49" charset="-122"/>
              <a:ea typeface="黑体" panose="02010609060101010101" pitchFamily="49" charset="-122"/>
            </a:endParaRPr>
          </a:p>
          <a:p>
            <a:pPr eaLnBrk="0" hangingPunct="0">
              <a:lnSpc>
                <a:spcPts val="2700"/>
              </a:lnSpc>
              <a:buClr>
                <a:srgbClr val="FF0000"/>
              </a:buClr>
              <a:buFont typeface="Wingdings" panose="05000000000000000000" pitchFamily="2" charset="2"/>
            </a:pPr>
            <a:r>
              <a:rPr lang="zh-CN" altLang="zh-CN" sz="1600" dirty="0">
                <a:latin typeface="黑体" panose="02010609060101010101" pitchFamily="49" charset="-122"/>
                <a:ea typeface="黑体" panose="02010609060101010101" pitchFamily="49" charset="-122"/>
              </a:rPr>
              <a:t>相关设计</a:t>
            </a:r>
            <a:endParaRPr lang="zh-CN" altLang="zh-CN" sz="1600" dirty="0">
              <a:latin typeface="黑体" panose="02010609060101010101" pitchFamily="49" charset="-122"/>
              <a:ea typeface="黑体" panose="02010609060101010101" pitchFamily="49" charset="-122"/>
            </a:endParaRPr>
          </a:p>
          <a:p>
            <a:pPr eaLnBrk="0" hangingPunct="0">
              <a:lnSpc>
                <a:spcPts val="2700"/>
              </a:lnSpc>
              <a:buClr>
                <a:srgbClr val="FF0000"/>
              </a:buClr>
              <a:buFont typeface="Wingdings" panose="05000000000000000000" pitchFamily="2" charset="2"/>
            </a:pPr>
            <a:r>
              <a:rPr lang="zh-CN" altLang="zh-CN" sz="1600" dirty="0">
                <a:latin typeface="黑体" panose="02010609060101010101" pitchFamily="49" charset="-122"/>
                <a:ea typeface="黑体" panose="02010609060101010101" pitchFamily="49" charset="-122"/>
              </a:rPr>
              <a:t>市场推介</a:t>
            </a:r>
            <a:endParaRPr lang="zh-CN" altLang="zh-CN" sz="1600" dirty="0">
              <a:latin typeface="黑体" panose="02010609060101010101" pitchFamily="49" charset="-122"/>
              <a:ea typeface="黑体" panose="02010609060101010101" pitchFamily="49" charset="-122"/>
            </a:endParaRPr>
          </a:p>
          <a:p>
            <a:pPr eaLnBrk="0" hangingPunct="0">
              <a:lnSpc>
                <a:spcPts val="2700"/>
              </a:lnSpc>
              <a:buClr>
                <a:srgbClr val="FF0000"/>
              </a:buClr>
              <a:buFont typeface="Wingdings" panose="05000000000000000000" pitchFamily="2" charset="2"/>
            </a:pPr>
            <a:r>
              <a:rPr lang="zh-CN" altLang="zh-CN" sz="1600" dirty="0">
                <a:latin typeface="黑体" panose="02010609060101010101" pitchFamily="49" charset="-122"/>
                <a:ea typeface="黑体" panose="02010609060101010101" pitchFamily="49" charset="-122"/>
              </a:rPr>
              <a:t>其他创新活动</a:t>
            </a:r>
            <a:endParaRPr lang="zh-CN" altLang="zh-CN" sz="1600" dirty="0">
              <a:latin typeface="黑体" panose="02010609060101010101" pitchFamily="49" charset="-122"/>
              <a:ea typeface="黑体" panose="02010609060101010101" pitchFamily="49" charset="-122"/>
            </a:endParaRPr>
          </a:p>
        </p:txBody>
      </p:sp>
      <p:sp>
        <p:nvSpPr>
          <p:cNvPr id="7" name="文本框 6"/>
          <p:cNvSpPr txBox="1"/>
          <p:nvPr/>
        </p:nvSpPr>
        <p:spPr>
          <a:xfrm>
            <a:off x="2645410" y="1585595"/>
            <a:ext cx="8108315" cy="645160"/>
          </a:xfrm>
          <a:prstGeom prst="rect">
            <a:avLst/>
          </a:prstGeom>
          <a:noFill/>
          <a:ln w="28575" cmpd="sng">
            <a:solidFill>
              <a:srgbClr val="FF0000"/>
            </a:solidFill>
            <a:prstDash val="solid"/>
          </a:ln>
        </p:spPr>
        <p:txBody>
          <a:bodyPr wrap="square" rtlCol="0">
            <a:spAutoFit/>
          </a:bodyPr>
          <a:p>
            <a:pPr algn="ctr"/>
            <a:endParaRPr lang="en-US" altLang="zh-CN">
              <a:solidFill>
                <a:srgbClr val="FF0000"/>
              </a:solidFill>
            </a:endParaRPr>
          </a:p>
          <a:p>
            <a:pPr algn="ctr"/>
            <a:endParaRPr lang="zh-CN" altLang="en-US">
              <a:solidFill>
                <a:srgbClr val="FF0000"/>
              </a:solidFill>
            </a:endParaRPr>
          </a:p>
        </p:txBody>
      </p:sp>
      <p:sp>
        <p:nvSpPr>
          <p:cNvPr id="103430" name="AutoShape 8"/>
          <p:cNvSpPr/>
          <p:nvPr/>
        </p:nvSpPr>
        <p:spPr>
          <a:xfrm>
            <a:off x="9387840" y="287655"/>
            <a:ext cx="1889125" cy="753745"/>
          </a:xfrm>
          <a:prstGeom prst="borderCallout1">
            <a:avLst>
              <a:gd name="adj1" fmla="val 100796"/>
              <a:gd name="adj2" fmla="val 57977"/>
              <a:gd name="adj3" fmla="val 170513"/>
              <a:gd name="adj4" fmla="val -30352"/>
            </a:avLst>
          </a:pr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eaLnBrk="0" hangingPunct="0">
              <a:buClr>
                <a:srgbClr val="FFFF99"/>
              </a:buClr>
              <a:buFont typeface="Wingdings" panose="05000000000000000000" pitchFamily="2" charset="2"/>
            </a:pPr>
            <a:r>
              <a:rPr lang="en-US" altLang="zh-CN" sz="3600" b="1" dirty="0">
                <a:solidFill>
                  <a:srgbClr val="FF0000"/>
                </a:solidFill>
                <a:latin typeface="黑体" panose="02010609060101010101" pitchFamily="49" charset="-122"/>
                <a:ea typeface="黑体" panose="02010609060101010101" pitchFamily="49" charset="-122"/>
              </a:rPr>
              <a:t>R&amp;D</a:t>
            </a:r>
            <a:r>
              <a:rPr lang="zh-CN" altLang="en-US" sz="3600" b="1" dirty="0">
                <a:solidFill>
                  <a:srgbClr val="FF0000"/>
                </a:solidFill>
                <a:latin typeface="黑体" panose="02010609060101010101" pitchFamily="49" charset="-122"/>
                <a:ea typeface="黑体" panose="02010609060101010101" pitchFamily="49" charset="-122"/>
              </a:rPr>
              <a:t>活动</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263650" y="1150620"/>
            <a:ext cx="10415906" cy="4259580"/>
          </a:xfrm>
          <a:prstGeom prst="rect">
            <a:avLst/>
          </a:prstGeom>
        </p:spPr>
      </p:pic>
      <p:sp>
        <p:nvSpPr>
          <p:cNvPr id="107522" name="Line 4"/>
          <p:cNvSpPr/>
          <p:nvPr/>
        </p:nvSpPr>
        <p:spPr>
          <a:xfrm flipV="1">
            <a:off x="3876040" y="3796665"/>
            <a:ext cx="718820" cy="8890"/>
          </a:xfrm>
          <a:prstGeom prst="line">
            <a:avLst/>
          </a:prstGeom>
          <a:ln w="38100" cap="flat" cmpd="sng">
            <a:solidFill>
              <a:srgbClr val="FF0000"/>
            </a:solidFill>
            <a:prstDash val="solid"/>
            <a:round/>
            <a:headEnd type="none" w="med" len="med"/>
            <a:tailEnd type="none" w="med" len="med"/>
          </a:ln>
        </p:spPr>
      </p:sp>
      <p:sp>
        <p:nvSpPr>
          <p:cNvPr id="107523" name="Line 5"/>
          <p:cNvSpPr/>
          <p:nvPr/>
        </p:nvSpPr>
        <p:spPr>
          <a:xfrm>
            <a:off x="3816350" y="2780030"/>
            <a:ext cx="838200" cy="2540"/>
          </a:xfrm>
          <a:prstGeom prst="line">
            <a:avLst/>
          </a:prstGeom>
          <a:ln w="38100" cap="flat" cmpd="sng">
            <a:solidFill>
              <a:srgbClr val="FF0000"/>
            </a:solidFill>
            <a:prstDash val="solid"/>
            <a:round/>
            <a:headEnd type="none" w="med" len="med"/>
            <a:tailEnd type="none" w="med" len="med"/>
          </a:ln>
        </p:spPr>
      </p:sp>
      <p:sp>
        <p:nvSpPr>
          <p:cNvPr id="107524" name="Line 3"/>
          <p:cNvSpPr/>
          <p:nvPr/>
        </p:nvSpPr>
        <p:spPr>
          <a:xfrm flipV="1">
            <a:off x="5941695" y="2161540"/>
            <a:ext cx="1851025" cy="23813"/>
          </a:xfrm>
          <a:prstGeom prst="line">
            <a:avLst/>
          </a:prstGeom>
          <a:ln w="38100" cap="flat" cmpd="sng">
            <a:solidFill>
              <a:srgbClr val="FF0000"/>
            </a:solidFill>
            <a:prstDash val="solid"/>
            <a:round/>
            <a:headEnd type="none" w="med" len="med"/>
            <a:tailEnd type="none" w="med" len="med"/>
          </a:ln>
        </p:spPr>
      </p:sp>
      <p:sp>
        <p:nvSpPr>
          <p:cNvPr id="107525" name="Line 3"/>
          <p:cNvSpPr/>
          <p:nvPr/>
        </p:nvSpPr>
        <p:spPr>
          <a:xfrm>
            <a:off x="4374515" y="4739005"/>
            <a:ext cx="2733040" cy="18415"/>
          </a:xfrm>
          <a:prstGeom prst="line">
            <a:avLst/>
          </a:prstGeom>
          <a:ln w="38100" cap="flat" cmpd="sng">
            <a:solidFill>
              <a:srgbClr val="FF0000"/>
            </a:solidFill>
            <a:prstDash val="solid"/>
            <a:round/>
            <a:headEnd type="none" w="med" len="med"/>
            <a:tailEnd type="none" w="med" len="med"/>
          </a:ln>
        </p:spPr>
      </p:sp>
      <p:sp>
        <p:nvSpPr>
          <p:cNvPr id="107526" name="Line 3"/>
          <p:cNvSpPr/>
          <p:nvPr/>
        </p:nvSpPr>
        <p:spPr>
          <a:xfrm flipV="1">
            <a:off x="7954645" y="1836103"/>
            <a:ext cx="1490663" cy="12700"/>
          </a:xfrm>
          <a:prstGeom prst="line">
            <a:avLst/>
          </a:prstGeom>
          <a:ln w="38100" cap="flat" cmpd="sng">
            <a:solidFill>
              <a:srgbClr val="FF0000"/>
            </a:solidFill>
            <a:prstDash val="solid"/>
            <a:round/>
            <a:headEnd type="none" w="med" len="med"/>
            <a:tailEnd type="none" w="med" len="med"/>
          </a:ln>
        </p:spPr>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任意多边形 1"/>
          <p:cNvSpPr/>
          <p:nvPr/>
        </p:nvSpPr>
        <p:spPr>
          <a:xfrm>
            <a:off x="1846580" y="625475"/>
            <a:ext cx="9136380" cy="5398770"/>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ln>
            <a:solidFill>
              <a:schemeClr val="accent2"/>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17279" tIns="276179" rIns="217279" bIns="94305" spcCol="991"/>
          <a:lstStyle/>
          <a:p>
            <a:pPr marR="0" lvl="0" algn="ctr" defTabSz="914400" rtl="0" eaLnBrk="1" fontAlgn="base" latinLnBrk="0" hangingPunct="1">
              <a:lnSpc>
                <a:spcPct val="150000"/>
              </a:lnSpc>
              <a:spcBef>
                <a:spcPct val="0"/>
              </a:spcBef>
              <a:spcAft>
                <a:spcPct val="0"/>
              </a:spcAft>
              <a:buClr>
                <a:srgbClr val="FF0000"/>
              </a:buClr>
              <a:buSzTx/>
              <a:buFont typeface="Wingdings" panose="05000000000000000000" pitchFamily="2" charset="2"/>
              <a:defRPr/>
            </a:pPr>
            <a:r>
              <a:rPr kumimoji="0" lang="zh-CN" altLang="en-US" sz="28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经营模式方面</a:t>
            </a:r>
            <a:endParaRPr kumimoji="0" lang="zh-CN" altLang="en-US" sz="24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50000"/>
              </a:lnSpc>
              <a:spcBef>
                <a:spcPct val="0"/>
              </a:spcBef>
              <a:spcAft>
                <a:spcPct val="0"/>
              </a:spcAft>
              <a:buClr>
                <a:srgbClr val="FF0000"/>
              </a:buClr>
              <a:buSzTx/>
              <a:buFont typeface="Wingdings" panose="05000000000000000000" charset="0"/>
              <a:buChar char="n"/>
              <a:defRPr/>
            </a:pPr>
            <a:r>
              <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PDCA看板管理法的首次运用</a:t>
            </a:r>
            <a:endPar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50000"/>
              </a:lnSpc>
              <a:spcBef>
                <a:spcPct val="0"/>
              </a:spcBef>
              <a:spcAft>
                <a:spcPct val="0"/>
              </a:spcAft>
              <a:buClr>
                <a:srgbClr val="FF0000"/>
              </a:buClr>
              <a:buSzTx/>
              <a:buFont typeface="Wingdings" panose="05000000000000000000" pitchFamily="2" charset="2"/>
              <a:buChar char="ü"/>
              <a:defRPr/>
            </a:pPr>
            <a:r>
              <a:rPr kumimoji="0" lang="zh-CN" sz="2400" b="0" i="0" u="none" strike="noStrike" kern="1200" cap="none" spc="0" normalizeH="0" baseline="0" noProof="1">
                <a:ln>
                  <a:noFill/>
                </a:ln>
                <a:effectLst/>
                <a:uLnTx/>
                <a:uFillTx/>
                <a:latin typeface="黑体" panose="02010609060101010101" pitchFamily="49" charset="-122"/>
                <a:ea typeface="黑体" panose="02010609060101010101" pitchFamily="49" charset="-122"/>
                <a:cs typeface="+mn-cs"/>
              </a:rPr>
              <a:t>PDCA是Plan(计划)、Do(执行)、Check(检查)、Action(处理)四个英文单词全面质量管理活动的全部过程，就是质量计划的指定和组织实现的过程。</a:t>
            </a:r>
            <a:r>
              <a:rPr kumimoji="0" lang="zh-CN" sz="2400" b="0" i="0" u="none" strike="noStrike" kern="1200" cap="none" spc="0" normalizeH="0" baseline="0" noProof="1">
                <a:ln>
                  <a:noFill/>
                </a:ln>
                <a:solidFill>
                  <a:srgbClr val="00B0F0"/>
                </a:solidFill>
                <a:effectLst/>
                <a:uLnTx/>
                <a:uFillTx/>
                <a:latin typeface="黑体" panose="02010609060101010101" pitchFamily="49" charset="-122"/>
                <a:ea typeface="黑体" panose="02010609060101010101" pitchFamily="49" charset="-122"/>
                <a:cs typeface="+mn-cs"/>
              </a:rPr>
              <a:t>这个过程的首次运用</a:t>
            </a:r>
            <a:r>
              <a:rPr kumimoji="0" lang="zh-CN" sz="2400" b="0" i="0" u="none" strike="noStrike" kern="1200" cap="none" spc="0" normalizeH="0" baseline="0" noProof="1">
                <a:ln>
                  <a:noFill/>
                </a:ln>
                <a:effectLst/>
                <a:uLnTx/>
                <a:uFillTx/>
                <a:latin typeface="黑体" panose="02010609060101010101" pitchFamily="49" charset="-122"/>
                <a:ea typeface="黑体" panose="02010609060101010101" pitchFamily="49" charset="-122"/>
                <a:cs typeface="+mn-cs"/>
              </a:rPr>
              <a:t>，相关部门每天以数据为核心，检查当天工作成果，分析并解决存在的问题，同时提出第二天的工作目标和计划，将工作指标分解到每个人，激发每一位员工的危机感和荣誉感，辅以每月的业绩考核，有效推进工作目标的达成。</a:t>
            </a:r>
            <a:endParaRPr kumimoji="0" lang="zh-CN" sz="2400" b="0" i="0" u="none" strike="noStrike" kern="1200" cap="none" spc="0" normalizeH="0" baseline="0" noProof="1">
              <a:ln>
                <a:noFill/>
              </a:ln>
              <a:effectLst/>
              <a:uLnTx/>
              <a:uFillTx/>
              <a:latin typeface="黑体" panose="02010609060101010101" pitchFamily="49" charset="-122"/>
              <a:ea typeface="黑体" panose="02010609060101010101" pitchFamily="49" charset="-122"/>
              <a:cs typeface="+mn-cs"/>
            </a:endParaRPr>
          </a:p>
          <a:p>
            <a:pPr marR="0" lvl="0" algn="l" defTabSz="914400" rtl="0" eaLnBrk="1" fontAlgn="base" latinLnBrk="0" hangingPunct="1">
              <a:lnSpc>
                <a:spcPct val="100000"/>
              </a:lnSpc>
              <a:spcBef>
                <a:spcPct val="0"/>
              </a:spcBef>
              <a:spcAft>
                <a:spcPct val="0"/>
              </a:spcAft>
              <a:buClr>
                <a:srgbClr val="FF0000"/>
              </a:buClr>
              <a:buSzTx/>
              <a:buFont typeface="Wingdings" panose="05000000000000000000" pitchFamily="2" charset="2"/>
              <a:defRPr/>
            </a:pPr>
            <a:endParaRPr kumimoji="0" lang="zh-CN" altLang="en-US" sz="2000" b="1" i="0" u="none" strike="noStrike" kern="1200" cap="none" spc="0" normalizeH="0" baseline="0" noProof="1">
              <a:ln>
                <a:noFill/>
              </a:ln>
              <a:solidFill>
                <a:schemeClr val="bg2"/>
              </a:solidFill>
              <a:effectLst/>
              <a:uLnTx/>
              <a:uFillTx/>
              <a:latin typeface="黑体" panose="02010609060101010101" pitchFamily="49" charset="-122"/>
              <a:ea typeface="黑体" panose="02010609060101010101" pitchFamily="49" charset="-122"/>
              <a:cs typeface="+mn-cs"/>
            </a:endParaRPr>
          </a:p>
        </p:txBody>
      </p:sp>
      <p:sp>
        <p:nvSpPr>
          <p:cNvPr id="4" name="任意多边形 2"/>
          <p:cNvSpPr/>
          <p:nvPr/>
        </p:nvSpPr>
        <p:spPr>
          <a:xfrm>
            <a:off x="2505075" y="134938"/>
            <a:ext cx="2214563" cy="744538"/>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93181" tIns="19108" rIns="93181" bIns="19108" spcCol="991" anchor="ctr"/>
          <a:lstStyle/>
          <a:p>
            <a:pPr marL="0" marR="0" lvl="0" indent="0" algn="ctr" defTabSz="58928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例子</a:t>
            </a:r>
            <a:endPar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任意多边形 1"/>
          <p:cNvSpPr/>
          <p:nvPr/>
        </p:nvSpPr>
        <p:spPr>
          <a:xfrm>
            <a:off x="1846263" y="625475"/>
            <a:ext cx="9136064" cy="5259388"/>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ln>
            <a:solidFill>
              <a:schemeClr val="accent2"/>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17279" tIns="276179" rIns="217279" bIns="94305" spcCol="991"/>
          <a:lstStyle/>
          <a:p>
            <a:pPr marR="0" lvl="0" algn="ctr" defTabSz="914400" rtl="0" eaLnBrk="1" fontAlgn="base" latinLnBrk="0" hangingPunct="1">
              <a:lnSpc>
                <a:spcPct val="150000"/>
              </a:lnSpc>
              <a:spcBef>
                <a:spcPct val="0"/>
              </a:spcBef>
              <a:spcAft>
                <a:spcPct val="0"/>
              </a:spcAft>
              <a:buClr>
                <a:srgbClr val="FF0000"/>
              </a:buClr>
              <a:buSzTx/>
              <a:buFont typeface="Wingdings" panose="05000000000000000000" pitchFamily="2" charset="2"/>
              <a:defRPr/>
            </a:pPr>
            <a:r>
              <a:rPr kumimoji="0" lang="zh-CN" altLang="en-US" sz="28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组织结构方面</a:t>
            </a:r>
            <a:endParaRPr kumimoji="0" lang="zh-CN" altLang="en-US" sz="24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50000"/>
              </a:lnSpc>
              <a:spcBef>
                <a:spcPct val="0"/>
              </a:spcBef>
              <a:spcAft>
                <a:spcPct val="0"/>
              </a:spcAft>
              <a:buClr>
                <a:srgbClr val="FF0000"/>
              </a:buClr>
              <a:buSzTx/>
              <a:buFont typeface="Wingdings" panose="05000000000000000000" charset="0"/>
              <a:buChar char="n"/>
              <a:defRPr/>
            </a:pPr>
            <a:r>
              <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企业一岗双责的首次运用</a:t>
            </a:r>
            <a:endPar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50000"/>
              </a:lnSpc>
              <a:spcBef>
                <a:spcPct val="0"/>
              </a:spcBef>
              <a:spcAft>
                <a:spcPct val="0"/>
              </a:spcAft>
              <a:buClr>
                <a:srgbClr val="FF0000"/>
              </a:buClr>
              <a:buSzTx/>
              <a:buFont typeface="Wingdings" panose="05000000000000000000" pitchFamily="2" charset="2"/>
              <a:buChar char="ü"/>
              <a:defRPr/>
            </a:pPr>
            <a:r>
              <a:rPr kumimoji="0" lang="zh-CN" sz="2400" b="0" i="0" u="none" strike="noStrike" kern="1200" cap="none" spc="0" normalizeH="0" baseline="0" noProof="1">
                <a:ln>
                  <a:noFill/>
                </a:ln>
                <a:effectLst/>
                <a:uLnTx/>
                <a:uFillTx/>
                <a:latin typeface="黑体" panose="02010609060101010101" pitchFamily="49" charset="-122"/>
                <a:ea typeface="黑体" panose="02010609060101010101" pitchFamily="49" charset="-122"/>
                <a:cs typeface="+mn-cs"/>
              </a:rPr>
              <a:t>公司</a:t>
            </a:r>
            <a:r>
              <a:rPr kumimoji="0" lang="zh-CN" sz="2400" b="0" i="0" u="none" strike="noStrike" kern="1200" cap="none" spc="0" normalizeH="0" baseline="0" noProof="1">
                <a:ln>
                  <a:noFill/>
                </a:ln>
                <a:solidFill>
                  <a:srgbClr val="00B0F0"/>
                </a:solidFill>
                <a:effectLst/>
                <a:uLnTx/>
                <a:uFillTx/>
                <a:latin typeface="黑体" panose="02010609060101010101" pitchFamily="49" charset="-122"/>
                <a:ea typeface="黑体" panose="02010609060101010101" pitchFamily="49" charset="-122"/>
                <a:cs typeface="+mn-cs"/>
              </a:rPr>
              <a:t>首次施行“一岗双责”管理制度</a:t>
            </a:r>
            <a:r>
              <a:rPr kumimoji="0" lang="zh-CN" sz="2400" b="0" i="0" u="none" strike="noStrike" kern="1200" cap="none" spc="0" normalizeH="0" baseline="0" noProof="1">
                <a:ln>
                  <a:noFill/>
                </a:ln>
                <a:effectLst/>
                <a:uLnTx/>
                <a:uFillTx/>
                <a:latin typeface="黑体" panose="02010609060101010101" pitchFamily="49" charset="-122"/>
                <a:ea typeface="黑体" panose="02010609060101010101" pitchFamily="49" charset="-122"/>
                <a:cs typeface="+mn-cs"/>
              </a:rPr>
              <a:t>，即一个岗位由至少两名人员负责，分为第一责任人和第二责任人，一名干部需负责两项或多项工作，本职岗位为主要负责人，其他岗位为次要负责人。在第一责任人休假或离职期间，第二责任人迅速补充上位，避免岗位空缺对工作的影响，并提升干部员工的工作积极性和上进心。</a:t>
            </a:r>
            <a:endParaRPr kumimoji="0" lang="zh-CN" sz="2400" b="0" i="0" u="none" strike="noStrike" kern="1200" cap="none" spc="0" normalizeH="0" baseline="0" noProof="1">
              <a:ln>
                <a:noFill/>
              </a:ln>
              <a:effectLst/>
              <a:uLnTx/>
              <a:uFillTx/>
              <a:latin typeface="黑体" panose="02010609060101010101" pitchFamily="49" charset="-122"/>
              <a:ea typeface="黑体" panose="02010609060101010101" pitchFamily="49" charset="-122"/>
              <a:cs typeface="+mn-cs"/>
            </a:endParaRPr>
          </a:p>
        </p:txBody>
      </p:sp>
      <p:sp>
        <p:nvSpPr>
          <p:cNvPr id="4" name="任意多边形 2"/>
          <p:cNvSpPr/>
          <p:nvPr/>
        </p:nvSpPr>
        <p:spPr>
          <a:xfrm>
            <a:off x="2505075" y="134938"/>
            <a:ext cx="2214563" cy="744538"/>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93181" tIns="19108" rIns="93181" bIns="19108" spcCol="991" anchor="ctr"/>
          <a:lstStyle/>
          <a:p>
            <a:pPr marL="0" marR="0" lvl="0" indent="0" algn="ctr" defTabSz="58928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例子</a:t>
            </a:r>
            <a:endPar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任意多边形 1"/>
          <p:cNvSpPr/>
          <p:nvPr/>
        </p:nvSpPr>
        <p:spPr>
          <a:xfrm>
            <a:off x="1846263" y="625475"/>
            <a:ext cx="9136064" cy="5259388"/>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ln>
            <a:solidFill>
              <a:schemeClr val="accent2"/>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17279" tIns="276179" rIns="217279" bIns="94305" spcCol="991"/>
          <a:lstStyle/>
          <a:p>
            <a:pPr marR="0" lvl="0" algn="ctr" defTabSz="914400" rtl="0" eaLnBrk="1" fontAlgn="base" latinLnBrk="0" hangingPunct="1">
              <a:lnSpc>
                <a:spcPct val="150000"/>
              </a:lnSpc>
              <a:spcBef>
                <a:spcPct val="0"/>
              </a:spcBef>
              <a:spcAft>
                <a:spcPct val="0"/>
              </a:spcAft>
              <a:buClr>
                <a:srgbClr val="FF0000"/>
              </a:buClr>
              <a:buSzTx/>
              <a:buFont typeface="Wingdings" panose="05000000000000000000" pitchFamily="2" charset="2"/>
              <a:defRPr/>
            </a:pPr>
            <a:r>
              <a:rPr kumimoji="0" lang="zh-CN" altLang="en-US" sz="28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外部关系方面</a:t>
            </a:r>
            <a:endParaRPr kumimoji="0" lang="zh-CN" altLang="en-US" sz="24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50000"/>
              </a:lnSpc>
              <a:spcBef>
                <a:spcPct val="0"/>
              </a:spcBef>
              <a:spcAft>
                <a:spcPct val="0"/>
              </a:spcAft>
              <a:buClr>
                <a:srgbClr val="FF0000"/>
              </a:buClr>
              <a:buSzTx/>
              <a:buFont typeface="Wingdings" panose="05000000000000000000" charset="0"/>
              <a:buChar char="n"/>
              <a:defRPr/>
            </a:pPr>
            <a:r>
              <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与外部相关公司建立合作机制完善机场安全管理</a:t>
            </a:r>
            <a:endPar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50000"/>
              </a:lnSpc>
              <a:spcBef>
                <a:spcPct val="0"/>
              </a:spcBef>
              <a:spcAft>
                <a:spcPct val="0"/>
              </a:spcAft>
              <a:buClr>
                <a:srgbClr val="FF0000"/>
              </a:buClr>
              <a:buSzTx/>
              <a:buFont typeface="Wingdings" panose="05000000000000000000" pitchFamily="2" charset="2"/>
              <a:buChar char="ü"/>
              <a:defRPr/>
            </a:pPr>
            <a:r>
              <a:rPr kumimoji="0" lang="zh-CN" sz="2400" b="0" i="0" u="none" strike="noStrike" kern="1200" cap="none" spc="0" normalizeH="0" baseline="0" noProof="1">
                <a:ln>
                  <a:noFill/>
                </a:ln>
                <a:effectLst/>
                <a:uLnTx/>
                <a:uFillTx/>
                <a:latin typeface="黑体" panose="02010609060101010101" pitchFamily="49" charset="-122"/>
                <a:ea typeface="黑体" panose="02010609060101010101" pitchFamily="49" charset="-122"/>
                <a:cs typeface="+mn-cs"/>
              </a:rPr>
              <a:t>某机场股份公司与空港航空地面服务有限公司</a:t>
            </a:r>
            <a:r>
              <a:rPr kumimoji="0" lang="zh-CN" sz="2400" b="0" i="0" u="none" strike="noStrike" kern="1200" cap="none" spc="0" normalizeH="0" baseline="0" noProof="1">
                <a:ln>
                  <a:noFill/>
                </a:ln>
                <a:solidFill>
                  <a:srgbClr val="3333FF"/>
                </a:solidFill>
                <a:effectLst/>
                <a:uLnTx/>
                <a:uFillTx/>
                <a:latin typeface="黑体" panose="02010609060101010101" pitchFamily="49" charset="-122"/>
                <a:ea typeface="黑体" panose="02010609060101010101" pitchFamily="49" charset="-122"/>
                <a:cs typeface="+mn-cs"/>
              </a:rPr>
              <a:t>联手开展安全责任拼图试点，划分安全责任范围，</a:t>
            </a:r>
            <a:r>
              <a:rPr kumimoji="0" lang="zh-CN" sz="24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确认安全责任界面338项，建立安全责任清单。发布《相关方安全</a:t>
            </a:r>
            <a:r>
              <a:rPr kumimoji="0" lang="zh-CN" sz="2400" b="0" i="0" u="none" strike="noStrike" kern="1200" cap="none" spc="0" normalizeH="0" baseline="0" noProof="1">
                <a:ln>
                  <a:noFill/>
                </a:ln>
                <a:effectLst/>
                <a:uLnTx/>
                <a:uFillTx/>
                <a:latin typeface="黑体" panose="02010609060101010101" pitchFamily="49" charset="-122"/>
                <a:ea typeface="黑体" panose="02010609060101010101" pitchFamily="49" charset="-122"/>
                <a:cs typeface="+mn-cs"/>
              </a:rPr>
              <a:t>管理通用条款》，完成1500余份合约的安全条款补签。下一步将总结与空港航空地面服务有限公司安全责任拼图经验方法并适时推广，逐步形成机场安全责任“大拼图”</a:t>
            </a:r>
            <a:r>
              <a:rPr kumimoji="0" lang="zh-CN"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rPr>
              <a:t>。</a:t>
            </a:r>
            <a:endParaRPr kumimoji="0" lang="zh-CN" sz="2400" b="0" i="0" u="none" strike="noStrike" kern="1200" cap="none" spc="0" normalizeH="0" baseline="0" noProof="1">
              <a:ln>
                <a:noFill/>
              </a:ln>
              <a:solidFill>
                <a:schemeClr val="dk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a:p>
            <a:pPr marR="0" lvl="0" algn="l" defTabSz="914400" rtl="0" eaLnBrk="1" fontAlgn="base" latinLnBrk="0" hangingPunct="1">
              <a:lnSpc>
                <a:spcPct val="100000"/>
              </a:lnSpc>
              <a:spcBef>
                <a:spcPct val="0"/>
              </a:spcBef>
              <a:spcAft>
                <a:spcPct val="0"/>
              </a:spcAft>
              <a:buClr>
                <a:srgbClr val="FF0000"/>
              </a:buClr>
              <a:buSzTx/>
              <a:buFont typeface="Wingdings" panose="05000000000000000000" pitchFamily="2" charset="2"/>
              <a:defRPr/>
            </a:pPr>
            <a:endParaRPr kumimoji="0" lang="zh-CN" altLang="en-US" sz="2000" b="1" i="0" u="none" strike="noStrike" kern="1200" cap="none" spc="0" normalizeH="0" baseline="0" noProof="1">
              <a:ln>
                <a:noFill/>
              </a:ln>
              <a:solidFill>
                <a:schemeClr val="bg2"/>
              </a:solidFill>
              <a:effectLst/>
              <a:uLnTx/>
              <a:uFillTx/>
              <a:latin typeface="黑体" panose="02010609060101010101" pitchFamily="49" charset="-122"/>
              <a:ea typeface="黑体" panose="02010609060101010101" pitchFamily="49" charset="-122"/>
              <a:cs typeface="+mn-cs"/>
            </a:endParaRPr>
          </a:p>
        </p:txBody>
      </p:sp>
      <p:sp>
        <p:nvSpPr>
          <p:cNvPr id="4" name="任意多边形 2"/>
          <p:cNvSpPr/>
          <p:nvPr/>
        </p:nvSpPr>
        <p:spPr>
          <a:xfrm>
            <a:off x="2505075" y="134938"/>
            <a:ext cx="2214563" cy="744538"/>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93181" tIns="19108" rIns="93181" bIns="19108" spcCol="991" anchor="ctr"/>
          <a:lstStyle/>
          <a:p>
            <a:pPr marL="0" marR="0" lvl="0" indent="0" algn="ctr" defTabSz="58928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例子</a:t>
            </a:r>
            <a:endPar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513205" y="914400"/>
            <a:ext cx="10224136" cy="4953635"/>
          </a:xfrm>
          <a:prstGeom prst="rect">
            <a:avLst/>
          </a:prstGeom>
        </p:spPr>
      </p:pic>
      <p:sp>
        <p:nvSpPr>
          <p:cNvPr id="112642" name="Line 3"/>
          <p:cNvSpPr/>
          <p:nvPr/>
        </p:nvSpPr>
        <p:spPr>
          <a:xfrm>
            <a:off x="4013200" y="4192270"/>
            <a:ext cx="1398588" cy="12700"/>
          </a:xfrm>
          <a:prstGeom prst="line">
            <a:avLst/>
          </a:prstGeom>
          <a:ln w="38100" cap="flat" cmpd="sng">
            <a:solidFill>
              <a:srgbClr val="FF0000"/>
            </a:solidFill>
            <a:prstDash val="solid"/>
            <a:round/>
            <a:headEnd type="none" w="med" len="med"/>
            <a:tailEnd type="none" w="med" len="med"/>
          </a:ln>
        </p:spPr>
      </p:sp>
      <p:sp>
        <p:nvSpPr>
          <p:cNvPr id="112643" name="Line 4"/>
          <p:cNvSpPr/>
          <p:nvPr/>
        </p:nvSpPr>
        <p:spPr>
          <a:xfrm>
            <a:off x="4013835" y="4898390"/>
            <a:ext cx="1093470" cy="635"/>
          </a:xfrm>
          <a:prstGeom prst="line">
            <a:avLst/>
          </a:prstGeom>
          <a:ln w="38100" cap="flat" cmpd="sng">
            <a:solidFill>
              <a:srgbClr val="FF0000"/>
            </a:solidFill>
            <a:prstDash val="solid"/>
            <a:round/>
            <a:headEnd type="none" w="med" len="med"/>
            <a:tailEnd type="none" w="med" len="med"/>
          </a:ln>
        </p:spPr>
      </p:sp>
      <p:sp>
        <p:nvSpPr>
          <p:cNvPr id="112644" name="Line 5"/>
          <p:cNvSpPr/>
          <p:nvPr/>
        </p:nvSpPr>
        <p:spPr>
          <a:xfrm flipV="1">
            <a:off x="4013200" y="3267710"/>
            <a:ext cx="1094105" cy="8890"/>
          </a:xfrm>
          <a:prstGeom prst="line">
            <a:avLst/>
          </a:prstGeom>
          <a:ln w="38100" cap="flat" cmpd="sng">
            <a:solidFill>
              <a:srgbClr val="FF0000"/>
            </a:solidFill>
            <a:prstDash val="solid"/>
            <a:round/>
            <a:headEnd type="none" w="med" len="med"/>
            <a:tailEnd type="none" w="med" len="med"/>
          </a:ln>
        </p:spPr>
      </p:sp>
      <p:sp>
        <p:nvSpPr>
          <p:cNvPr id="112645" name="Line 6"/>
          <p:cNvSpPr/>
          <p:nvPr/>
        </p:nvSpPr>
        <p:spPr>
          <a:xfrm flipV="1">
            <a:off x="4426585" y="2584133"/>
            <a:ext cx="2306638" cy="9525"/>
          </a:xfrm>
          <a:prstGeom prst="line">
            <a:avLst/>
          </a:prstGeom>
          <a:ln w="38100" cap="flat" cmpd="sng">
            <a:solidFill>
              <a:srgbClr val="FF0000"/>
            </a:solidFill>
            <a:prstDash val="solid"/>
            <a:bevel/>
            <a:headEnd type="none" w="med" len="med"/>
            <a:tailEnd type="none" w="med" len="med"/>
          </a:ln>
        </p:spPr>
      </p:sp>
      <p:sp>
        <p:nvSpPr>
          <p:cNvPr id="112646" name="Line 3"/>
          <p:cNvSpPr/>
          <p:nvPr/>
        </p:nvSpPr>
        <p:spPr>
          <a:xfrm flipV="1">
            <a:off x="7408863" y="1568450"/>
            <a:ext cx="1851025" cy="23813"/>
          </a:xfrm>
          <a:prstGeom prst="line">
            <a:avLst/>
          </a:prstGeom>
          <a:ln w="38100" cap="flat" cmpd="sng">
            <a:solidFill>
              <a:srgbClr val="FF0000"/>
            </a:solidFill>
            <a:prstDash val="solid"/>
            <a:round/>
            <a:headEnd type="none" w="med" len="med"/>
            <a:tailEnd type="none" w="med" len="med"/>
          </a:ln>
        </p:spPr>
      </p:sp>
      <p:sp>
        <p:nvSpPr>
          <p:cNvPr id="112647" name="Line 3"/>
          <p:cNvSpPr/>
          <p:nvPr/>
        </p:nvSpPr>
        <p:spPr>
          <a:xfrm flipV="1">
            <a:off x="7587298" y="1902460"/>
            <a:ext cx="3976687" cy="23813"/>
          </a:xfrm>
          <a:prstGeom prst="line">
            <a:avLst/>
          </a:prstGeom>
          <a:ln w="38100" cap="flat" cmpd="sng">
            <a:solidFill>
              <a:srgbClr val="FF0000"/>
            </a:solidFill>
            <a:prstDash val="solid"/>
            <a:round/>
            <a:headEnd type="none" w="med" len="med"/>
            <a:tailEnd type="none" w="med" len="med"/>
          </a:ln>
        </p:spPr>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任意多边形 1"/>
          <p:cNvSpPr/>
          <p:nvPr/>
        </p:nvSpPr>
        <p:spPr>
          <a:xfrm>
            <a:off x="1846580" y="625475"/>
            <a:ext cx="9136380" cy="5149215"/>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ln>
            <a:solidFill>
              <a:schemeClr val="accent2"/>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17279" tIns="276179" rIns="217279" bIns="94305" spcCol="991"/>
          <a:lstStyle/>
          <a:p>
            <a:pPr marR="0" lvl="0" algn="ctr" defTabSz="914400" rtl="0" eaLnBrk="1" fontAlgn="base" latinLnBrk="0" hangingPunct="1">
              <a:lnSpc>
                <a:spcPct val="125000"/>
              </a:lnSpc>
              <a:spcBef>
                <a:spcPts val="0"/>
              </a:spcBef>
              <a:spcAft>
                <a:spcPts val="0"/>
              </a:spcAft>
              <a:buClr>
                <a:srgbClr val="FF0000"/>
              </a:buClr>
              <a:buSzTx/>
              <a:buFont typeface="Wingdings" panose="05000000000000000000" pitchFamily="2" charset="2"/>
              <a:defRPr/>
            </a:pPr>
            <a:r>
              <a:rPr kumimoji="0" lang="zh-CN" altLang="en-US" sz="24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产品外观设计或包装方面</a:t>
            </a:r>
            <a:endParaRPr kumimoji="0" lang="zh-CN" altLang="en-US" sz="24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25000"/>
              </a:lnSpc>
              <a:spcBef>
                <a:spcPts val="0"/>
              </a:spcBef>
              <a:spcAft>
                <a:spcPts val="0"/>
              </a:spcAft>
              <a:buClr>
                <a:srgbClr val="FF0000"/>
              </a:buClr>
              <a:buSzTx/>
              <a:buFont typeface="Wingdings" panose="05000000000000000000" charset="0"/>
              <a:buChar char="n"/>
              <a:defRPr/>
            </a:pPr>
            <a:r>
              <a:rPr kumimoji="0" lang="zh-CN" altLang="en-US" sz="20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产品包装上的3D效果设计</a:t>
            </a:r>
            <a:endParaRPr kumimoji="0" lang="zh-CN" altLang="en-US" sz="20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25000"/>
              </a:lnSpc>
              <a:spcBef>
                <a:spcPts val="0"/>
              </a:spcBef>
              <a:spcAft>
                <a:spcPts val="0"/>
              </a:spcAft>
              <a:buClr>
                <a:srgbClr val="FF0000"/>
              </a:buClr>
              <a:buSzTx/>
              <a:buFont typeface="Wingdings" panose="05000000000000000000" pitchFamily="2" charset="2"/>
              <a:buChar char="ü"/>
              <a:defRPr/>
            </a:pPr>
            <a:r>
              <a:rPr kumimoji="0" lang="zh-CN" sz="2000" b="0" i="0" u="none" strike="noStrike" kern="1200" cap="none" spc="0" normalizeH="0" baseline="0" noProof="1">
                <a:ln>
                  <a:noFill/>
                </a:ln>
                <a:effectLst/>
                <a:uLnTx/>
                <a:uFillTx/>
                <a:latin typeface="黑体" panose="02010609060101010101" pitchFamily="49" charset="-122"/>
                <a:ea typeface="黑体" panose="02010609060101010101" pitchFamily="49" charset="-122"/>
                <a:cs typeface="+mn-cs"/>
              </a:rPr>
              <a:t>为吸引顾客并迎合顾客消费心理需求，公司采用了大胆的包装设计理念，</a:t>
            </a:r>
            <a:r>
              <a:rPr kumimoji="0" lang="zh-CN" sz="2000" b="0" i="0" u="none" strike="noStrike" kern="1200" cap="none" spc="0" normalizeH="0" baseline="0" noProof="1">
                <a:ln>
                  <a:noFill/>
                </a:ln>
                <a:solidFill>
                  <a:srgbClr val="00B0F0"/>
                </a:solidFill>
                <a:effectLst/>
                <a:uLnTx/>
                <a:uFillTx/>
                <a:latin typeface="黑体" panose="02010609060101010101" pitchFamily="49" charset="-122"/>
                <a:ea typeface="黑体" panose="02010609060101010101" pitchFamily="49" charset="-122"/>
                <a:cs typeface="+mn-cs"/>
              </a:rPr>
              <a:t>在彩盒上增加产品的3D效果</a:t>
            </a:r>
            <a:r>
              <a:rPr kumimoji="0" lang="zh-CN" sz="2000" b="0" i="0" u="none" strike="noStrike" kern="1200" cap="none" spc="0" normalizeH="0" baseline="0" noProof="1">
                <a:ln>
                  <a:noFill/>
                </a:ln>
                <a:effectLst/>
                <a:uLnTx/>
                <a:uFillTx/>
                <a:latin typeface="黑体" panose="02010609060101010101" pitchFamily="49" charset="-122"/>
                <a:ea typeface="黑体" panose="02010609060101010101" pitchFamily="49" charset="-122"/>
                <a:cs typeface="+mn-cs"/>
              </a:rPr>
              <a:t>，使产品在包装上显示的更淋漓尽致，增加消费者的购买欲。</a:t>
            </a:r>
            <a:endParaRPr kumimoji="0" lang="zh-CN" sz="2000" b="0" i="0" u="none" strike="noStrike" kern="1200" cap="none" spc="0" normalizeH="0" baseline="0" noProof="1">
              <a:ln>
                <a:noFill/>
              </a:ln>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25000"/>
              </a:lnSpc>
              <a:spcBef>
                <a:spcPts val="0"/>
              </a:spcBef>
              <a:spcAft>
                <a:spcPts val="0"/>
              </a:spcAft>
              <a:buClr>
                <a:srgbClr val="FF0000"/>
              </a:buClr>
              <a:buSzTx/>
              <a:buFont typeface="Wingdings" panose="05000000000000000000" pitchFamily="2" charset="2"/>
              <a:buChar char="ü"/>
              <a:defRPr/>
            </a:pPr>
            <a:endParaRPr lang="zh-CN" altLang="en-US" sz="2000" b="1" strike="noStrike" noProof="1">
              <a:ln>
                <a:noFill/>
              </a:ln>
              <a:solidFill>
                <a:schemeClr val="tx1"/>
              </a:solidFill>
              <a:effectLst/>
              <a:uLnTx/>
              <a:uFillTx/>
              <a:latin typeface="黑体" panose="02010609060101010101" pitchFamily="49" charset="-122"/>
              <a:ea typeface="黑体" panose="02010609060101010101" pitchFamily="49" charset="-122"/>
              <a:sym typeface="+mn-ea"/>
            </a:endParaRPr>
          </a:p>
          <a:p>
            <a:pPr marL="457200" marR="0" lvl="0" indent="-457200" algn="l" defTabSz="914400" rtl="0" eaLnBrk="1" fontAlgn="base" latinLnBrk="0" hangingPunct="1">
              <a:lnSpc>
                <a:spcPct val="125000"/>
              </a:lnSpc>
              <a:spcBef>
                <a:spcPts val="0"/>
              </a:spcBef>
              <a:spcAft>
                <a:spcPts val="0"/>
              </a:spcAft>
              <a:buClr>
                <a:srgbClr val="FF0000"/>
              </a:buClr>
              <a:buSzTx/>
              <a:buFont typeface="Wingdings" panose="05000000000000000000" pitchFamily="2" charset="2"/>
              <a:buChar char="ü"/>
              <a:defRPr/>
            </a:pPr>
            <a:endParaRPr lang="zh-CN" altLang="en-US" sz="2000" b="1" strike="noStrike" noProof="1">
              <a:ln>
                <a:noFill/>
              </a:ln>
              <a:solidFill>
                <a:schemeClr val="tx1"/>
              </a:solidFill>
              <a:effectLst/>
              <a:uLnTx/>
              <a:uFillTx/>
              <a:latin typeface="黑体" panose="02010609060101010101" pitchFamily="49" charset="-122"/>
              <a:ea typeface="黑体" panose="02010609060101010101" pitchFamily="49" charset="-122"/>
              <a:sym typeface="+mn-ea"/>
            </a:endParaRPr>
          </a:p>
          <a:p>
            <a:pPr marR="0" lvl="0" algn="ctr" defTabSz="914400" rtl="0" eaLnBrk="1" fontAlgn="base" latinLnBrk="0" hangingPunct="1">
              <a:lnSpc>
                <a:spcPct val="125000"/>
              </a:lnSpc>
              <a:spcBef>
                <a:spcPts val="0"/>
              </a:spcBef>
              <a:spcAft>
                <a:spcPts val="0"/>
              </a:spcAft>
              <a:buClr>
                <a:srgbClr val="FF0000"/>
              </a:buClr>
              <a:buSzTx/>
              <a:buFont typeface="Wingdings" panose="05000000000000000000" pitchFamily="2" charset="2"/>
              <a:defRPr/>
            </a:pPr>
            <a:r>
              <a:rPr lang="zh-CN" altLang="en-US" sz="2400" b="1" strike="noStrike" noProof="1">
                <a:ln>
                  <a:noFill/>
                </a:ln>
                <a:solidFill>
                  <a:schemeClr val="tx1"/>
                </a:solidFill>
                <a:effectLst/>
                <a:uLnTx/>
                <a:uFillTx/>
                <a:latin typeface="黑体" panose="02010609060101010101" pitchFamily="49" charset="-122"/>
                <a:ea typeface="黑体" panose="02010609060101010101" pitchFamily="49" charset="-122"/>
                <a:sym typeface="+mn-ea"/>
              </a:rPr>
              <a:t>产品推广方面</a:t>
            </a:r>
            <a:endParaRPr kumimoji="0" lang="zh-CN" altLang="en-US" sz="24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25000"/>
              </a:lnSpc>
              <a:spcBef>
                <a:spcPts val="0"/>
              </a:spcBef>
              <a:spcAft>
                <a:spcPts val="0"/>
              </a:spcAft>
              <a:buClr>
                <a:srgbClr val="FF0000"/>
              </a:buClr>
              <a:buSzTx/>
              <a:buFont typeface="Wingdings" panose="05000000000000000000" charset="0"/>
              <a:buChar char="n"/>
              <a:defRPr/>
            </a:pPr>
            <a:r>
              <a:rPr lang="zh-CN" altLang="en-US" sz="2000" strike="noStrike" noProof="1">
                <a:ln>
                  <a:noFill/>
                </a:ln>
                <a:solidFill>
                  <a:srgbClr val="FF0000"/>
                </a:solidFill>
                <a:effectLst/>
                <a:uLnTx/>
                <a:uFillTx/>
                <a:latin typeface="黑体" panose="02010609060101010101" pitchFamily="49" charset="-122"/>
                <a:ea typeface="黑体" panose="02010609060101010101" pitchFamily="49" charset="-122"/>
                <a:sym typeface="+mn-ea"/>
              </a:rPr>
              <a:t>苹果种养方法推广渠道创新</a:t>
            </a:r>
            <a:endParaRPr lang="zh-CN" altLang="en-US" sz="2000" strike="noStrike" noProof="1">
              <a:ln>
                <a:noFill/>
              </a:ln>
              <a:solidFill>
                <a:srgbClr val="FF0000"/>
              </a:solidFill>
              <a:effectLst/>
              <a:uLnTx/>
              <a:uFillTx/>
              <a:latin typeface="黑体" panose="02010609060101010101" pitchFamily="49" charset="-122"/>
              <a:ea typeface="黑体" panose="02010609060101010101" pitchFamily="49" charset="-122"/>
              <a:sym typeface="+mn-ea"/>
            </a:endParaRPr>
          </a:p>
          <a:p>
            <a:pPr marL="457200" marR="0" lvl="0" indent="-457200" algn="l" defTabSz="914400" rtl="0" eaLnBrk="1" fontAlgn="base" latinLnBrk="0" hangingPunct="1">
              <a:lnSpc>
                <a:spcPct val="125000"/>
              </a:lnSpc>
              <a:spcBef>
                <a:spcPts val="0"/>
              </a:spcBef>
              <a:spcAft>
                <a:spcPts val="0"/>
              </a:spcAft>
              <a:buClr>
                <a:srgbClr val="FF0000"/>
              </a:buClr>
              <a:buSzTx/>
              <a:buFont typeface="Wingdings" panose="05000000000000000000" pitchFamily="2" charset="2"/>
              <a:buChar char="ü"/>
              <a:defRPr/>
            </a:pPr>
            <a:r>
              <a:rPr lang="zh-CN" sz="2000" strike="noStrike" noProof="1">
                <a:ln>
                  <a:noFill/>
                </a:ln>
                <a:effectLst/>
                <a:uLnTx/>
                <a:uFillTx/>
                <a:latin typeface="黑体" panose="02010609060101010101" pitchFamily="49" charset="-122"/>
                <a:ea typeface="黑体" panose="02010609060101010101" pitchFamily="49" charset="-122"/>
                <a:sym typeface="+mn-ea"/>
              </a:rPr>
              <a:t>采用了微信视频进行苹果栽培示范推广，将公司的苹果种植技术</a:t>
            </a:r>
            <a:r>
              <a:rPr lang="zh-CN" sz="2000" strike="noStrike" noProof="1">
                <a:ln>
                  <a:noFill/>
                </a:ln>
                <a:solidFill>
                  <a:srgbClr val="00B0F0"/>
                </a:solidFill>
                <a:effectLst/>
                <a:uLnTx/>
                <a:uFillTx/>
                <a:latin typeface="黑体" panose="02010609060101010101" pitchFamily="49" charset="-122"/>
                <a:ea typeface="黑体" panose="02010609060101010101" pitchFamily="49" charset="-122"/>
                <a:sym typeface="+mn-ea"/>
              </a:rPr>
              <a:t>通过新的营销手段输送给客户</a:t>
            </a:r>
            <a:r>
              <a:rPr lang="zh-CN" sz="2000" strike="noStrike" noProof="1">
                <a:ln>
                  <a:noFill/>
                </a:ln>
                <a:effectLst/>
                <a:uLnTx/>
                <a:uFillTx/>
                <a:latin typeface="黑体" panose="02010609060101010101" pitchFamily="49" charset="-122"/>
                <a:ea typeface="黑体" panose="02010609060101010101" pitchFamily="49" charset="-122"/>
                <a:sym typeface="+mn-ea"/>
              </a:rPr>
              <a:t>，使果农通过手机能够学习和掌握相关技术，推广更高效、便捷、易懂。</a:t>
            </a:r>
            <a:endParaRPr lang="zh-CN" sz="2000" strike="noStrike" noProof="1">
              <a:ln>
                <a:noFill/>
              </a:ln>
              <a:effectLst/>
              <a:uLnTx/>
              <a:uFillTx/>
              <a:latin typeface="黑体" panose="02010609060101010101" pitchFamily="49" charset="-122"/>
              <a:ea typeface="黑体" panose="02010609060101010101" pitchFamily="49" charset="-122"/>
              <a:sym typeface="+mn-ea"/>
            </a:endParaRPr>
          </a:p>
        </p:txBody>
      </p:sp>
      <p:sp>
        <p:nvSpPr>
          <p:cNvPr id="4" name="任意多边形 2"/>
          <p:cNvSpPr/>
          <p:nvPr/>
        </p:nvSpPr>
        <p:spPr>
          <a:xfrm>
            <a:off x="2505075" y="134938"/>
            <a:ext cx="2214563" cy="744538"/>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93181" tIns="19108" rIns="93181" bIns="19108" spcCol="991" anchor="ctr"/>
          <a:lstStyle/>
          <a:p>
            <a:pPr marL="0" marR="0" lvl="0" indent="0" algn="ctr" defTabSz="58928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例子</a:t>
            </a:r>
            <a:endPar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任意多边形 1"/>
          <p:cNvSpPr/>
          <p:nvPr/>
        </p:nvSpPr>
        <p:spPr>
          <a:xfrm>
            <a:off x="1846263" y="625475"/>
            <a:ext cx="9136064" cy="5622925"/>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ln>
            <a:solidFill>
              <a:schemeClr val="accent2"/>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17279" tIns="276179" rIns="217279" bIns="94305" spcCol="991"/>
          <a:lstStyle/>
          <a:p>
            <a:pPr marR="0" lvl="0" algn="ctr" defTabSz="914400" rtl="0" eaLnBrk="1" fontAlgn="base" latinLnBrk="0" hangingPunct="1">
              <a:lnSpc>
                <a:spcPct val="125000"/>
              </a:lnSpc>
              <a:spcBef>
                <a:spcPts val="0"/>
              </a:spcBef>
              <a:spcAft>
                <a:spcPts val="0"/>
              </a:spcAft>
              <a:buClr>
                <a:srgbClr val="FF0000"/>
              </a:buClr>
              <a:buSzTx/>
              <a:buFont typeface="Wingdings" panose="05000000000000000000" pitchFamily="2" charset="2"/>
              <a:defRPr/>
            </a:pPr>
            <a:r>
              <a:rPr kumimoji="0" lang="zh-CN" altLang="en-US" sz="24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销售渠道方面</a:t>
            </a:r>
            <a:endParaRPr kumimoji="0" lang="zh-CN" altLang="en-US" sz="24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25000"/>
              </a:lnSpc>
              <a:spcBef>
                <a:spcPts val="0"/>
              </a:spcBef>
              <a:spcAft>
                <a:spcPts val="0"/>
              </a:spcAft>
              <a:buClr>
                <a:srgbClr val="FF0000"/>
              </a:buClr>
              <a:buSzTx/>
              <a:buFont typeface="Wingdings" panose="05000000000000000000" charset="0"/>
              <a:buChar char="n"/>
              <a:defRPr/>
            </a:pPr>
            <a:r>
              <a:rPr kumimoji="0" lang="zh-CN" altLang="en-US" sz="20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电子商务销售模式的首次采用（专用设备制造业）</a:t>
            </a:r>
            <a:endParaRPr kumimoji="0" lang="zh-CN" altLang="en-US" sz="20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25000"/>
              </a:lnSpc>
              <a:spcBef>
                <a:spcPts val="0"/>
              </a:spcBef>
              <a:spcAft>
                <a:spcPts val="0"/>
              </a:spcAft>
              <a:buClr>
                <a:srgbClr val="FF0000"/>
              </a:buClr>
              <a:buSzTx/>
              <a:buFont typeface="Wingdings" panose="05000000000000000000" pitchFamily="2" charset="2"/>
              <a:buChar char="ü"/>
              <a:defRPr/>
            </a:pPr>
            <a:r>
              <a:rPr kumimoji="0" lang="zh-CN" sz="2000" b="0" i="0" u="none" strike="noStrike" kern="1200" cap="none" spc="0" normalizeH="0" baseline="0" noProof="1">
                <a:ln>
                  <a:noFill/>
                </a:ln>
                <a:solidFill>
                  <a:srgbClr val="00B0F0"/>
                </a:solidFill>
                <a:effectLst/>
                <a:uLnTx/>
                <a:uFillTx/>
                <a:latin typeface="黑体" panose="02010609060101010101" pitchFamily="49" charset="-122"/>
                <a:ea typeface="黑体" panose="02010609060101010101" pitchFamily="49" charset="-122"/>
                <a:cs typeface="+mn-cs"/>
              </a:rPr>
              <a:t>首次通过电子商务形式实现产品销售</a:t>
            </a:r>
            <a:r>
              <a:rPr kumimoji="0" lang="zh-CN" sz="2000" b="0" i="0" u="none" strike="noStrike" kern="1200" cap="none" spc="0" normalizeH="0" baseline="0" noProof="1">
                <a:ln>
                  <a:noFill/>
                </a:ln>
                <a:effectLst/>
                <a:uLnTx/>
                <a:uFillTx/>
                <a:latin typeface="黑体" panose="02010609060101010101" pitchFamily="49" charset="-122"/>
                <a:ea typeface="黑体" panose="02010609060101010101" pitchFamily="49" charset="-122"/>
                <a:cs typeface="+mn-cs"/>
              </a:rPr>
              <a:t>，创建了全国性医疗器械B2B电子商务交易平台，整合医疗器械及耗材行业所属电子商务资源，设计电子商务系统集成体系，实现“线上线下”同步发展。</a:t>
            </a:r>
            <a:endParaRPr kumimoji="0" lang="zh-CN" sz="2000" b="0" i="0" u="none" strike="noStrike" kern="1200" cap="none" spc="0" normalizeH="0" baseline="0" noProof="1">
              <a:ln>
                <a:noFill/>
              </a:ln>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25000"/>
              </a:lnSpc>
              <a:spcBef>
                <a:spcPts val="0"/>
              </a:spcBef>
              <a:spcAft>
                <a:spcPts val="0"/>
              </a:spcAft>
              <a:buClr>
                <a:srgbClr val="FF0000"/>
              </a:buClr>
              <a:buSzTx/>
              <a:buFont typeface="Wingdings" panose="05000000000000000000" pitchFamily="2" charset="2"/>
              <a:buChar char="ü"/>
              <a:defRPr/>
            </a:pPr>
            <a:endParaRPr kumimoji="0" lang="zh-CN" sz="2000" b="0" i="0" u="none" strike="noStrike" kern="1200" cap="none" spc="0" normalizeH="0" baseline="0" noProof="1">
              <a:ln>
                <a:noFill/>
              </a:ln>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25000"/>
              </a:lnSpc>
              <a:spcBef>
                <a:spcPts val="0"/>
              </a:spcBef>
              <a:spcAft>
                <a:spcPts val="0"/>
              </a:spcAft>
              <a:buClr>
                <a:srgbClr val="FF0000"/>
              </a:buClr>
              <a:buSzTx/>
              <a:buFont typeface="Wingdings" panose="05000000000000000000" pitchFamily="2" charset="2"/>
              <a:buChar char="ü"/>
              <a:defRPr/>
            </a:pPr>
            <a:endParaRPr kumimoji="0" lang="zh-CN" sz="2000" b="0" i="0" u="none" strike="noStrike" kern="1200" cap="none" spc="0" normalizeH="0" baseline="0" noProof="1">
              <a:ln>
                <a:noFill/>
              </a:ln>
              <a:effectLst/>
              <a:uLnTx/>
              <a:uFillTx/>
              <a:latin typeface="黑体" panose="02010609060101010101" pitchFamily="49" charset="-122"/>
              <a:ea typeface="黑体" panose="02010609060101010101" pitchFamily="49" charset="-122"/>
              <a:cs typeface="+mn-cs"/>
            </a:endParaRPr>
          </a:p>
          <a:p>
            <a:pPr marR="0" lvl="0" algn="ctr" defTabSz="914400" rtl="0" eaLnBrk="1" fontAlgn="base" latinLnBrk="0" hangingPunct="1">
              <a:lnSpc>
                <a:spcPct val="125000"/>
              </a:lnSpc>
              <a:spcBef>
                <a:spcPts val="0"/>
              </a:spcBef>
              <a:spcAft>
                <a:spcPts val="0"/>
              </a:spcAft>
              <a:buClr>
                <a:srgbClr val="FF0000"/>
              </a:buClr>
              <a:buSzTx/>
              <a:buFont typeface="Wingdings" panose="05000000000000000000" pitchFamily="2" charset="2"/>
              <a:defRPr/>
            </a:pPr>
            <a:r>
              <a:rPr lang="zh-CN" altLang="en-US" sz="2400" b="1" strike="noStrike" noProof="1">
                <a:ln>
                  <a:noFill/>
                </a:ln>
                <a:solidFill>
                  <a:schemeClr val="tx1"/>
                </a:solidFill>
                <a:effectLst/>
                <a:uLnTx/>
                <a:uFillTx/>
                <a:latin typeface="黑体" panose="02010609060101010101" pitchFamily="49" charset="-122"/>
                <a:ea typeface="黑体" panose="02010609060101010101" pitchFamily="49" charset="-122"/>
                <a:sym typeface="+mn-ea"/>
              </a:rPr>
              <a:t>产品定价方面</a:t>
            </a:r>
            <a:endParaRPr kumimoji="0" lang="zh-CN" altLang="en-US" sz="24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25000"/>
              </a:lnSpc>
              <a:spcBef>
                <a:spcPts val="0"/>
              </a:spcBef>
              <a:spcAft>
                <a:spcPts val="0"/>
              </a:spcAft>
              <a:buClr>
                <a:srgbClr val="FF0000"/>
              </a:buClr>
              <a:buSzTx/>
              <a:buFont typeface="Wingdings" panose="05000000000000000000" charset="0"/>
              <a:buChar char="n"/>
              <a:defRPr/>
            </a:pPr>
            <a:r>
              <a:rPr lang="zh-CN" altLang="en-US" sz="2000" strike="noStrike" noProof="1">
                <a:ln>
                  <a:noFill/>
                </a:ln>
                <a:solidFill>
                  <a:srgbClr val="FF0000"/>
                </a:solidFill>
                <a:effectLst/>
                <a:uLnTx/>
                <a:uFillTx/>
                <a:latin typeface="黑体" panose="02010609060101010101" pitchFamily="49" charset="-122"/>
                <a:ea typeface="黑体" panose="02010609060101010101" pitchFamily="49" charset="-122"/>
                <a:sym typeface="+mn-ea"/>
              </a:rPr>
              <a:t>梯级定价系统的首次使用</a:t>
            </a:r>
            <a:endParaRPr lang="zh-CN" altLang="en-US" sz="2000" strike="noStrike" noProof="1">
              <a:ln>
                <a:noFill/>
              </a:ln>
              <a:solidFill>
                <a:srgbClr val="FF0000"/>
              </a:solidFill>
              <a:effectLst/>
              <a:uLnTx/>
              <a:uFillTx/>
              <a:latin typeface="黑体" panose="02010609060101010101" pitchFamily="49" charset="-122"/>
              <a:ea typeface="黑体" panose="02010609060101010101" pitchFamily="49" charset="-122"/>
              <a:sym typeface="+mn-ea"/>
            </a:endParaRPr>
          </a:p>
          <a:p>
            <a:pPr marL="457200" marR="0" lvl="0" indent="-457200" algn="l" defTabSz="914400" rtl="0" eaLnBrk="1" fontAlgn="base" latinLnBrk="0" hangingPunct="1">
              <a:lnSpc>
                <a:spcPct val="125000"/>
              </a:lnSpc>
              <a:spcBef>
                <a:spcPts val="0"/>
              </a:spcBef>
              <a:spcAft>
                <a:spcPts val="0"/>
              </a:spcAft>
              <a:buClr>
                <a:srgbClr val="FF0000"/>
              </a:buClr>
              <a:buSzTx/>
              <a:buFont typeface="Wingdings" panose="05000000000000000000" pitchFamily="2" charset="2"/>
              <a:buChar char="ü"/>
              <a:defRPr/>
            </a:pPr>
            <a:r>
              <a:rPr lang="zh-CN" sz="2000" strike="noStrike" noProof="1">
                <a:ln>
                  <a:noFill/>
                </a:ln>
                <a:effectLst/>
                <a:uLnTx/>
                <a:uFillTx/>
                <a:latin typeface="黑体" panose="02010609060101010101" pitchFamily="49" charset="-122"/>
                <a:ea typeface="黑体" panose="02010609060101010101" pitchFamily="49" charset="-122"/>
                <a:sym typeface="+mn-ea"/>
              </a:rPr>
              <a:t>根据分级价格的概念，根据客户的订单数量不同，对产品的定价亦有所不同。具体方法是</a:t>
            </a:r>
            <a:r>
              <a:rPr lang="zh-CN" sz="2000" strike="noStrike" noProof="1">
                <a:ln>
                  <a:noFill/>
                </a:ln>
                <a:solidFill>
                  <a:srgbClr val="00B0F0"/>
                </a:solidFill>
                <a:effectLst/>
                <a:uLnTx/>
                <a:uFillTx/>
                <a:latin typeface="黑体" panose="02010609060101010101" pitchFamily="49" charset="-122"/>
                <a:ea typeface="黑体" panose="02010609060101010101" pitchFamily="49" charset="-122"/>
                <a:sym typeface="+mn-ea"/>
              </a:rPr>
              <a:t>根据订购数量的多少，对产品的单价实行梯级下降</a:t>
            </a:r>
            <a:r>
              <a:rPr lang="zh-CN" sz="2000" strike="noStrike" noProof="1">
                <a:ln>
                  <a:noFill/>
                </a:ln>
                <a:effectLst/>
                <a:uLnTx/>
                <a:uFillTx/>
                <a:latin typeface="黑体" panose="02010609060101010101" pitchFamily="49" charset="-122"/>
                <a:ea typeface="黑体" panose="02010609060101010101" pitchFamily="49" charset="-122"/>
                <a:sym typeface="+mn-ea"/>
              </a:rPr>
              <a:t>。利用这种方法可以一定程度增加大订单客户的利益，对销售起到一定程度的推动作用。此定价方案在本公司是首次尝试。</a:t>
            </a:r>
            <a:endParaRPr lang="zh-CN" sz="2000" strike="noStrike" noProof="1">
              <a:ln>
                <a:noFill/>
              </a:ln>
              <a:effectLst/>
              <a:uLnTx/>
              <a:uFillTx/>
              <a:latin typeface="黑体" panose="02010609060101010101" pitchFamily="49" charset="-122"/>
              <a:ea typeface="黑体" panose="02010609060101010101" pitchFamily="49" charset="-122"/>
              <a:sym typeface="+mn-ea"/>
            </a:endParaRPr>
          </a:p>
        </p:txBody>
      </p:sp>
      <p:sp>
        <p:nvSpPr>
          <p:cNvPr id="4" name="任意多边形 2"/>
          <p:cNvSpPr/>
          <p:nvPr/>
        </p:nvSpPr>
        <p:spPr>
          <a:xfrm>
            <a:off x="2505075" y="134938"/>
            <a:ext cx="2214563" cy="744538"/>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93181" tIns="19108" rIns="93181" bIns="19108" spcCol="991" anchor="ctr"/>
          <a:lstStyle/>
          <a:p>
            <a:pPr marL="0" marR="0" lvl="0" indent="0" algn="ctr" defTabSz="58928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例子</a:t>
            </a:r>
            <a:endPar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AutoShape 9"/>
          <p:cNvSpPr/>
          <p:nvPr/>
        </p:nvSpPr>
        <p:spPr>
          <a:xfrm>
            <a:off x="1452880" y="1895475"/>
            <a:ext cx="10295255" cy="3364230"/>
          </a:xfrm>
          <a:prstGeom prst="flowChartAlternateProcess">
            <a:avLst/>
          </a:prstGeom>
          <a:solidFill>
            <a:srgbClr val="D2E7F3">
              <a:alpha val="92940"/>
            </a:srgbClr>
          </a:solidFill>
          <a:ln w="25400" cap="flat" cmpd="sng">
            <a:solidFill>
              <a:srgbClr val="589CCE"/>
            </a:solidFill>
            <a:prstDash val="solid"/>
            <a:miter/>
            <a:headEnd type="none" w="med" len="med"/>
            <a:tailEnd type="none" w="med" len="med"/>
          </a:ln>
        </p:spPr>
        <p:txBody>
          <a:bodyPr wrap="none" lIns="117226" tIns="58613" rIns="117226" bIns="58613" anchor="ctr" anchorCtr="0"/>
          <a:p>
            <a:pPr eaLnBrk="0" hangingPunct="0">
              <a:buClr>
                <a:srgbClr val="FF0000"/>
              </a:buClr>
              <a:buFont typeface="Wingdings" panose="05000000000000000000" pitchFamily="2" charset="2"/>
              <a:buChar char="ü"/>
            </a:pPr>
            <a:endParaRPr lang="en-US" altLang="zh-CN" sz="2600" dirty="0">
              <a:latin typeface="黑体" panose="02010609060101010101" pitchFamily="49" charset="-122"/>
              <a:ea typeface="黑体" panose="02010609060101010101" pitchFamily="49" charset="-122"/>
            </a:endParaRPr>
          </a:p>
          <a:p>
            <a:pPr marL="0" lvl="1" indent="0" rtl="0" eaLnBrk="0" fontAlgn="base" hangingPunct="0">
              <a:spcBef>
                <a:spcPct val="0"/>
              </a:spcBef>
              <a:spcAft>
                <a:spcPct val="0"/>
              </a:spcAft>
              <a:buClr>
                <a:srgbClr val="FF0000"/>
              </a:buClr>
              <a:buFont typeface="Wingdings" panose="05000000000000000000" pitchFamily="2" charset="2"/>
              <a:buNone/>
            </a:pPr>
            <a:endParaRPr lang="en-US" altLang="zh-CN" sz="2600" dirty="0">
              <a:solidFill>
                <a:schemeClr val="tx1"/>
              </a:solidFill>
              <a:latin typeface="黑体" panose="02010609060101010101" pitchFamily="49" charset="-122"/>
              <a:ea typeface="黑体" panose="02010609060101010101" pitchFamily="49" charset="-122"/>
            </a:endParaRPr>
          </a:p>
          <a:p>
            <a:pPr marL="0" lvl="1" indent="457200" rtl="0" eaLnBrk="0" fontAlgn="base" hangingPunct="0">
              <a:spcBef>
                <a:spcPct val="0"/>
              </a:spcBef>
              <a:spcAft>
                <a:spcPct val="0"/>
              </a:spcAft>
              <a:buClr>
                <a:srgbClr val="FF0000"/>
              </a:buClr>
              <a:buFont typeface="Wingdings" panose="05000000000000000000" pitchFamily="2" charset="2"/>
              <a:buChar char="ü"/>
            </a:pPr>
            <a:r>
              <a:rPr lang="zh-CN" altLang="en-US" sz="2400" dirty="0">
                <a:solidFill>
                  <a:schemeClr val="tx1"/>
                </a:solidFill>
                <a:latin typeface="黑体" panose="02010609060101010101" pitchFamily="49" charset="-122"/>
                <a:ea typeface="黑体" panose="02010609060101010101" pitchFamily="49" charset="-122"/>
              </a:rPr>
              <a:t>无论有无创新活动，布表企业都需要填报报表，</a:t>
            </a:r>
            <a:r>
              <a:rPr lang="zh-CN" altLang="en-US" sz="2400" dirty="0">
                <a:solidFill>
                  <a:srgbClr val="FF0000"/>
                </a:solidFill>
                <a:latin typeface="黑体" panose="02010609060101010101" pitchFamily="49" charset="-122"/>
                <a:ea typeface="黑体" panose="02010609060101010101" pitchFamily="49" charset="-122"/>
              </a:rPr>
              <a:t>无创新不等于免报</a:t>
            </a:r>
            <a:r>
              <a:rPr lang="zh-CN" altLang="en-US" sz="2400" dirty="0">
                <a:solidFill>
                  <a:schemeClr val="tx1"/>
                </a:solidFill>
                <a:latin typeface="黑体" panose="02010609060101010101" pitchFamily="49" charset="-122"/>
                <a:ea typeface="黑体" panose="02010609060101010101" pitchFamily="49" charset="-122"/>
              </a:rPr>
              <a:t>！</a:t>
            </a:r>
            <a:endParaRPr lang="zh-CN" altLang="en-US" sz="2400" dirty="0">
              <a:solidFill>
                <a:schemeClr val="tx1"/>
              </a:solidFill>
              <a:latin typeface="黑体" panose="02010609060101010101" pitchFamily="49" charset="-122"/>
              <a:ea typeface="黑体" panose="02010609060101010101" pitchFamily="49" charset="-122"/>
            </a:endParaRPr>
          </a:p>
          <a:p>
            <a:pPr marL="0" lvl="1" indent="0" rtl="0" eaLnBrk="0" fontAlgn="base" hangingPunct="0">
              <a:spcBef>
                <a:spcPct val="0"/>
              </a:spcBef>
              <a:spcAft>
                <a:spcPct val="0"/>
              </a:spcAft>
              <a:buClr>
                <a:srgbClr val="FF0000"/>
              </a:buClr>
              <a:buFont typeface="Wingdings" panose="05000000000000000000" pitchFamily="2" charset="2"/>
              <a:buNone/>
            </a:pPr>
            <a:endParaRPr lang="en-US" altLang="zh-CN" sz="2400" dirty="0">
              <a:solidFill>
                <a:schemeClr val="tx1"/>
              </a:solidFill>
              <a:latin typeface="黑体" panose="02010609060101010101" pitchFamily="49" charset="-122"/>
              <a:ea typeface="黑体" panose="02010609060101010101" pitchFamily="49" charset="-122"/>
            </a:endParaRPr>
          </a:p>
          <a:p>
            <a:pPr eaLnBrk="0" hangingPunct="0">
              <a:buClr>
                <a:srgbClr val="FF0000"/>
              </a:buClr>
              <a:buFont typeface="Wingdings" panose="05000000000000000000" pitchFamily="2" charset="2"/>
              <a:buChar char="ü"/>
            </a:pPr>
            <a:r>
              <a:rPr lang="zh-CN" altLang="zh-CN" sz="2400" dirty="0">
                <a:latin typeface="黑体" panose="02010609060101010101" pitchFamily="49" charset="-122"/>
                <a:ea typeface="黑体" panose="02010609060101010101" pitchFamily="49" charset="-122"/>
              </a:rPr>
              <a:t>创新及相关情况并不局限在企业主营活动上</a:t>
            </a:r>
            <a:r>
              <a:rPr lang="zh-CN" altLang="en-US" sz="2400" dirty="0">
                <a:latin typeface="黑体" panose="02010609060101010101" pitchFamily="49" charset="-122"/>
                <a:ea typeface="黑体" panose="02010609060101010101" pitchFamily="49" charset="-122"/>
              </a:rPr>
              <a:t>，应包括其他营业活动有关</a:t>
            </a:r>
            <a:endParaRPr lang="en-US" altLang="zh-CN" sz="2400" dirty="0">
              <a:latin typeface="黑体" panose="02010609060101010101" pitchFamily="49" charset="-122"/>
              <a:ea typeface="黑体" panose="02010609060101010101" pitchFamily="49" charset="-122"/>
            </a:endParaRPr>
          </a:p>
          <a:p>
            <a:pPr eaLnBrk="0" hangingPunct="0">
              <a:buClr>
                <a:srgbClr val="FF0000"/>
              </a:buClr>
            </a:pPr>
            <a:r>
              <a:rPr lang="en-US" altLang="zh-CN" sz="2400" dirty="0">
                <a:latin typeface="黑体" panose="02010609060101010101" pitchFamily="49" charset="-122"/>
                <a:ea typeface="黑体" panose="02010609060101010101" pitchFamily="49" charset="-122"/>
              </a:rPr>
              <a:t>  </a:t>
            </a:r>
            <a:r>
              <a:rPr lang="zh-CN" altLang="en-US" sz="2400" dirty="0">
                <a:latin typeface="黑体" panose="02010609060101010101" pitchFamily="49" charset="-122"/>
                <a:ea typeface="黑体" panose="02010609060101010101" pitchFamily="49" charset="-122"/>
              </a:rPr>
              <a:t>的创新，</a:t>
            </a:r>
            <a:r>
              <a:rPr lang="zh-CN" altLang="en-US" sz="2400" dirty="0">
                <a:solidFill>
                  <a:srgbClr val="FF0000"/>
                </a:solidFill>
                <a:latin typeface="黑体" panose="02010609060101010101" pitchFamily="49" charset="-122"/>
                <a:ea typeface="黑体" panose="02010609060101010101" pitchFamily="49" charset="-122"/>
              </a:rPr>
              <a:t>不要漏填</a:t>
            </a:r>
            <a:endParaRPr lang="zh-CN" altLang="en-US" sz="2400" dirty="0">
              <a:solidFill>
                <a:srgbClr val="FF0000"/>
              </a:solidFill>
              <a:latin typeface="黑体" panose="02010609060101010101" pitchFamily="49" charset="-122"/>
              <a:ea typeface="黑体" panose="02010609060101010101" pitchFamily="49" charset="-122"/>
            </a:endParaRPr>
          </a:p>
          <a:p>
            <a:pPr eaLnBrk="0" hangingPunct="0">
              <a:buClr>
                <a:srgbClr val="FF0000"/>
              </a:buClr>
            </a:pPr>
            <a:endParaRPr lang="en-US" altLang="zh-CN" sz="2400" dirty="0">
              <a:latin typeface="黑体" panose="02010609060101010101" pitchFamily="49" charset="-122"/>
              <a:ea typeface="黑体" panose="02010609060101010101" pitchFamily="49" charset="-122"/>
            </a:endParaRPr>
          </a:p>
          <a:p>
            <a:pPr eaLnBrk="0" hangingPunct="0">
              <a:buClr>
                <a:srgbClr val="FF0000"/>
              </a:buClr>
              <a:buFont typeface="Wingdings" panose="05000000000000000000" pitchFamily="2" charset="2"/>
              <a:buChar char="ü"/>
            </a:pPr>
            <a:r>
              <a:rPr lang="zh-CN" altLang="zh-CN" sz="2400" dirty="0">
                <a:latin typeface="黑体" panose="02010609060101010101" pitchFamily="49" charset="-122"/>
                <a:ea typeface="黑体" panose="02010609060101010101" pitchFamily="49" charset="-122"/>
              </a:rPr>
              <a:t>只要企业的众多产品或活动中有一项符合，即可判断为“是”，而不用</a:t>
            </a:r>
            <a:endParaRPr lang="en-US" altLang="zh-CN" sz="2400" dirty="0">
              <a:latin typeface="黑体" panose="02010609060101010101" pitchFamily="49" charset="-122"/>
              <a:ea typeface="黑体" panose="02010609060101010101" pitchFamily="49" charset="-122"/>
            </a:endParaRPr>
          </a:p>
          <a:p>
            <a:pPr eaLnBrk="0" hangingPunct="0">
              <a:buClr>
                <a:srgbClr val="FF0000"/>
              </a:buClr>
            </a:pPr>
            <a:r>
              <a:rPr lang="en-US" altLang="zh-CN" sz="2400" dirty="0">
                <a:latin typeface="黑体" panose="02010609060101010101" pitchFamily="49" charset="-122"/>
                <a:ea typeface="黑体" panose="02010609060101010101" pitchFamily="49" charset="-122"/>
              </a:rPr>
              <a:t>  </a:t>
            </a:r>
            <a:r>
              <a:rPr lang="zh-CN" altLang="zh-CN" sz="2400" dirty="0">
                <a:latin typeface="黑体" panose="02010609060101010101" pitchFamily="49" charset="-122"/>
                <a:ea typeface="黑体" panose="02010609060101010101" pitchFamily="49" charset="-122"/>
              </a:rPr>
              <a:t>考虑其他不符合要求的情况。</a:t>
            </a:r>
            <a:endParaRPr lang="en-US" altLang="zh-CN" sz="2400" dirty="0">
              <a:latin typeface="黑体" panose="02010609060101010101" pitchFamily="49" charset="-122"/>
              <a:ea typeface="黑体" panose="02010609060101010101" pitchFamily="49" charset="-122"/>
            </a:endParaRPr>
          </a:p>
          <a:p>
            <a:pPr eaLnBrk="0" hangingPunct="0">
              <a:buClr>
                <a:srgbClr val="FF0000"/>
              </a:buClr>
            </a:pPr>
            <a:endParaRPr lang="en-US" altLang="zh-CN" sz="2600" dirty="0">
              <a:latin typeface="黑体" panose="02010609060101010101" pitchFamily="49" charset="-122"/>
              <a:ea typeface="黑体" panose="02010609060101010101" pitchFamily="49" charset="-122"/>
            </a:endParaRPr>
          </a:p>
          <a:p>
            <a:pPr eaLnBrk="0" hangingPunct="0">
              <a:buClr>
                <a:srgbClr val="FF0000"/>
              </a:buClr>
            </a:pPr>
            <a:endParaRPr lang="en-US" altLang="zh-CN" sz="2600" dirty="0">
              <a:latin typeface="黑体" panose="02010609060101010101" pitchFamily="49" charset="-122"/>
              <a:ea typeface="黑体" panose="02010609060101010101" pitchFamily="49" charset="-122"/>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 name="组合 23"/>
          <p:cNvGrpSpPr/>
          <p:nvPr/>
        </p:nvGrpSpPr>
        <p:grpSpPr>
          <a:xfrm>
            <a:off x="5411470" y="2394585"/>
            <a:ext cx="2118360" cy="2451735"/>
            <a:chOff x="8474" y="2014"/>
            <a:chExt cx="3336" cy="3861"/>
          </a:xfrm>
        </p:grpSpPr>
        <p:sp>
          <p:nvSpPr>
            <p:cNvPr id="7" name="Shape 391"/>
            <p:cNvSpPr/>
            <p:nvPr/>
          </p:nvSpPr>
          <p:spPr>
            <a:xfrm>
              <a:off x="11307" y="5504"/>
              <a:ext cx="371" cy="371"/>
            </a:xfrm>
            <a:custGeom>
              <a:avLst/>
              <a:gdLst/>
              <a:ahLst/>
              <a:cxnLst>
                <a:cxn ang="0">
                  <a:pos x="wd2" y="hd2"/>
                </a:cxn>
                <a:cxn ang="5400000">
                  <a:pos x="wd2" y="hd2"/>
                </a:cxn>
                <a:cxn ang="10800000">
                  <a:pos x="wd2" y="hd2"/>
                </a:cxn>
                <a:cxn ang="16200000">
                  <a:pos x="wd2" y="hd2"/>
                </a:cxn>
              </a:cxnLst>
              <a:rect l="0" t="0" r="r" b="b"/>
              <a:pathLst>
                <a:path w="21600" h="21600" extrusionOk="0">
                  <a:moveTo>
                    <a:pt x="19938" y="14954"/>
                  </a:moveTo>
                  <a:lnTo>
                    <a:pt x="19938" y="6698"/>
                  </a:lnTo>
                  <a:lnTo>
                    <a:pt x="11631" y="9723"/>
                  </a:lnTo>
                  <a:lnTo>
                    <a:pt x="11631" y="19484"/>
                  </a:lnTo>
                  <a:cubicBezTo>
                    <a:pt x="11631" y="19484"/>
                    <a:pt x="19938" y="14954"/>
                    <a:pt x="19938" y="14954"/>
                  </a:cubicBezTo>
                  <a:close/>
                  <a:moveTo>
                    <a:pt x="19861" y="4959"/>
                  </a:moveTo>
                  <a:lnTo>
                    <a:pt x="10800" y="1662"/>
                  </a:lnTo>
                  <a:lnTo>
                    <a:pt x="1739" y="4959"/>
                  </a:lnTo>
                  <a:lnTo>
                    <a:pt x="10800" y="8256"/>
                  </a:lnTo>
                  <a:cubicBezTo>
                    <a:pt x="10800" y="8256"/>
                    <a:pt x="19861" y="4959"/>
                    <a:pt x="19861" y="4959"/>
                  </a:cubicBezTo>
                  <a:close/>
                  <a:moveTo>
                    <a:pt x="21600" y="14954"/>
                  </a:moveTo>
                  <a:cubicBezTo>
                    <a:pt x="21600" y="15564"/>
                    <a:pt x="21263" y="16122"/>
                    <a:pt x="20730" y="16408"/>
                  </a:cubicBezTo>
                  <a:lnTo>
                    <a:pt x="11592" y="21392"/>
                  </a:lnTo>
                  <a:cubicBezTo>
                    <a:pt x="11345" y="21535"/>
                    <a:pt x="11073" y="21600"/>
                    <a:pt x="10800" y="21600"/>
                  </a:cubicBezTo>
                  <a:cubicBezTo>
                    <a:pt x="10527" y="21600"/>
                    <a:pt x="10255" y="21535"/>
                    <a:pt x="10008" y="21392"/>
                  </a:cubicBezTo>
                  <a:lnTo>
                    <a:pt x="870" y="16408"/>
                  </a:lnTo>
                  <a:cubicBezTo>
                    <a:pt x="337" y="16122"/>
                    <a:pt x="0" y="15564"/>
                    <a:pt x="0" y="14954"/>
                  </a:cubicBezTo>
                  <a:lnTo>
                    <a:pt x="0" y="4985"/>
                  </a:lnTo>
                  <a:cubicBezTo>
                    <a:pt x="0" y="4284"/>
                    <a:pt x="441" y="3661"/>
                    <a:pt x="1090" y="3427"/>
                  </a:cubicBezTo>
                  <a:lnTo>
                    <a:pt x="10229" y="104"/>
                  </a:lnTo>
                  <a:cubicBezTo>
                    <a:pt x="10411" y="39"/>
                    <a:pt x="10605" y="0"/>
                    <a:pt x="10800" y="0"/>
                  </a:cubicBezTo>
                  <a:cubicBezTo>
                    <a:pt x="10995" y="0"/>
                    <a:pt x="11189" y="39"/>
                    <a:pt x="11371" y="104"/>
                  </a:cubicBezTo>
                  <a:lnTo>
                    <a:pt x="20510" y="3427"/>
                  </a:lnTo>
                  <a:cubicBezTo>
                    <a:pt x="21159" y="3661"/>
                    <a:pt x="21600" y="4284"/>
                    <a:pt x="21600" y="4985"/>
                  </a:cubicBezTo>
                  <a:cubicBezTo>
                    <a:pt x="21600" y="4985"/>
                    <a:pt x="21600" y="14954"/>
                    <a:pt x="21600" y="14954"/>
                  </a:cubicBezTo>
                  <a:close/>
                </a:path>
              </a:pathLst>
            </a:custGeom>
            <a:solidFill>
              <a:schemeClr val="bg1"/>
            </a:solidFill>
            <a:ln w="12700" cap="flat">
              <a:noFill/>
              <a:miter lim="400000"/>
            </a:ln>
            <a:effectLst/>
          </p:spPr>
          <p:txBody>
            <a:bodyPr wrap="square" lIns="38100" tIns="38100" rIns="38100" bIns="3810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200" dirty="0">
                <a:solidFill>
                  <a:schemeClr val="tx1">
                    <a:lumMod val="75000"/>
                    <a:lumOff val="25000"/>
                  </a:schemeClr>
                </a:solidFill>
              </a:endParaRPr>
            </a:p>
          </p:txBody>
        </p:sp>
        <p:sp>
          <p:nvSpPr>
            <p:cNvPr id="11" name="Shape 397"/>
            <p:cNvSpPr/>
            <p:nvPr/>
          </p:nvSpPr>
          <p:spPr>
            <a:xfrm>
              <a:off x="8553" y="5503"/>
              <a:ext cx="313" cy="371"/>
            </a:xfrm>
            <a:custGeom>
              <a:avLst/>
              <a:gdLst/>
              <a:ahLst/>
              <a:cxnLst>
                <a:cxn ang="0">
                  <a:pos x="wd2" y="hd2"/>
                </a:cxn>
                <a:cxn ang="5400000">
                  <a:pos x="wd2" y="hd2"/>
                </a:cxn>
                <a:cxn ang="10800000">
                  <a:pos x="wd2" y="hd2"/>
                </a:cxn>
                <a:cxn ang="16200000">
                  <a:pos x="wd2" y="hd2"/>
                </a:cxn>
              </a:cxnLst>
              <a:rect l="0" t="0" r="r" b="b"/>
              <a:pathLst>
                <a:path w="21600" h="21600" extrusionOk="0">
                  <a:moveTo>
                    <a:pt x="20385" y="128"/>
                  </a:moveTo>
                  <a:cubicBezTo>
                    <a:pt x="21128" y="371"/>
                    <a:pt x="21600" y="957"/>
                    <a:pt x="21600" y="1599"/>
                  </a:cubicBezTo>
                  <a:lnTo>
                    <a:pt x="21600" y="20001"/>
                  </a:lnTo>
                  <a:cubicBezTo>
                    <a:pt x="21600" y="20643"/>
                    <a:pt x="21128" y="21229"/>
                    <a:pt x="20385" y="21472"/>
                  </a:cubicBezTo>
                  <a:cubicBezTo>
                    <a:pt x="20149" y="21557"/>
                    <a:pt x="19896" y="21586"/>
                    <a:pt x="19643" y="21586"/>
                  </a:cubicBezTo>
                  <a:cubicBezTo>
                    <a:pt x="19119" y="21586"/>
                    <a:pt x="18630" y="21429"/>
                    <a:pt x="18242" y="21129"/>
                  </a:cubicBezTo>
                  <a:lnTo>
                    <a:pt x="10800" y="15076"/>
                  </a:lnTo>
                  <a:lnTo>
                    <a:pt x="3358" y="21129"/>
                  </a:lnTo>
                  <a:cubicBezTo>
                    <a:pt x="2970" y="21429"/>
                    <a:pt x="2481" y="21600"/>
                    <a:pt x="1957" y="21600"/>
                  </a:cubicBezTo>
                  <a:cubicBezTo>
                    <a:pt x="1704" y="21600"/>
                    <a:pt x="1451" y="21557"/>
                    <a:pt x="1215" y="21472"/>
                  </a:cubicBezTo>
                  <a:cubicBezTo>
                    <a:pt x="472" y="21229"/>
                    <a:pt x="0" y="20643"/>
                    <a:pt x="0" y="20001"/>
                  </a:cubicBezTo>
                  <a:lnTo>
                    <a:pt x="0" y="1599"/>
                  </a:lnTo>
                  <a:cubicBezTo>
                    <a:pt x="0" y="957"/>
                    <a:pt x="472" y="371"/>
                    <a:pt x="1215" y="128"/>
                  </a:cubicBezTo>
                  <a:cubicBezTo>
                    <a:pt x="1451" y="43"/>
                    <a:pt x="1704" y="0"/>
                    <a:pt x="1957" y="0"/>
                  </a:cubicBezTo>
                  <a:cubicBezTo>
                    <a:pt x="2481" y="0"/>
                    <a:pt x="19119" y="0"/>
                    <a:pt x="19643" y="0"/>
                  </a:cubicBezTo>
                  <a:cubicBezTo>
                    <a:pt x="19896" y="0"/>
                    <a:pt x="20149" y="43"/>
                    <a:pt x="20385" y="128"/>
                  </a:cubicBezTo>
                  <a:close/>
                </a:path>
              </a:pathLst>
            </a:custGeom>
            <a:solidFill>
              <a:schemeClr val="bg1"/>
            </a:solidFill>
            <a:ln w="12700" cap="flat">
              <a:noFill/>
              <a:miter lim="400000"/>
            </a:ln>
            <a:effectLst/>
          </p:spPr>
          <p:txBody>
            <a:bodyPr wrap="square" lIns="38100" tIns="38100" rIns="38100" bIns="3810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200" dirty="0">
                <a:solidFill>
                  <a:schemeClr val="tx1">
                    <a:lumMod val="75000"/>
                    <a:lumOff val="25000"/>
                  </a:schemeClr>
                </a:solidFill>
              </a:endParaRPr>
            </a:p>
          </p:txBody>
        </p:sp>
        <p:sp>
          <p:nvSpPr>
            <p:cNvPr id="12" name="Shape 399"/>
            <p:cNvSpPr/>
            <p:nvPr/>
          </p:nvSpPr>
          <p:spPr>
            <a:xfrm>
              <a:off x="8474" y="2014"/>
              <a:ext cx="3336" cy="3337"/>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a:solidFill>
              <a:srgbClr val="465C98"/>
            </a:solidFill>
            <a:ln w="12700" cap="flat">
              <a:noFill/>
              <a:miter lim="400000"/>
            </a:ln>
            <a:effectLst/>
          </p:spPr>
          <p:txBody>
            <a:bodyPr wrap="square" lIns="45719" tIns="45719" rIns="45719" bIns="45719"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200">
                <a:solidFill>
                  <a:schemeClr val="tx1">
                    <a:lumMod val="75000"/>
                    <a:lumOff val="25000"/>
                  </a:schemeClr>
                </a:solidFill>
              </a:endParaRPr>
            </a:p>
          </p:txBody>
        </p:sp>
        <p:sp>
          <p:nvSpPr>
            <p:cNvPr id="13" name="Shape 400"/>
            <p:cNvSpPr/>
            <p:nvPr/>
          </p:nvSpPr>
          <p:spPr>
            <a:xfrm>
              <a:off x="9686" y="2880"/>
              <a:ext cx="914" cy="818"/>
            </a:xfrm>
            <a:custGeom>
              <a:avLst/>
              <a:gdLst/>
              <a:ahLst/>
              <a:cxnLst>
                <a:cxn ang="0">
                  <a:pos x="wd2" y="hd2"/>
                </a:cxn>
                <a:cxn ang="5400000">
                  <a:pos x="wd2" y="hd2"/>
                </a:cxn>
                <a:cxn ang="10800000">
                  <a:pos x="wd2" y="hd2"/>
                </a:cxn>
                <a:cxn ang="16200000">
                  <a:pos x="wd2" y="hd2"/>
                </a:cxn>
              </a:cxnLst>
              <a:rect l="0" t="0" r="r" b="b"/>
              <a:pathLst>
                <a:path w="21547" h="20788" extrusionOk="0">
                  <a:moveTo>
                    <a:pt x="15698" y="0"/>
                  </a:moveTo>
                  <a:lnTo>
                    <a:pt x="11881" y="6311"/>
                  </a:lnTo>
                  <a:cubicBezTo>
                    <a:pt x="13132" y="6530"/>
                    <a:pt x="16006" y="8618"/>
                    <a:pt x="16558" y="10117"/>
                  </a:cubicBezTo>
                  <a:lnTo>
                    <a:pt x="21547" y="4919"/>
                  </a:lnTo>
                  <a:cubicBezTo>
                    <a:pt x="20950" y="3080"/>
                    <a:pt x="17645" y="214"/>
                    <a:pt x="15698" y="0"/>
                  </a:cubicBezTo>
                  <a:close/>
                  <a:moveTo>
                    <a:pt x="13197" y="9542"/>
                  </a:moveTo>
                  <a:cubicBezTo>
                    <a:pt x="10294" y="7243"/>
                    <a:pt x="5593" y="10974"/>
                    <a:pt x="4536" y="16010"/>
                  </a:cubicBezTo>
                  <a:cubicBezTo>
                    <a:pt x="3721" y="19890"/>
                    <a:pt x="-53" y="19731"/>
                    <a:pt x="0" y="20250"/>
                  </a:cubicBezTo>
                  <a:cubicBezTo>
                    <a:pt x="53" y="20769"/>
                    <a:pt x="8482" y="21600"/>
                    <a:pt x="11527" y="18875"/>
                  </a:cubicBezTo>
                  <a:cubicBezTo>
                    <a:pt x="14371" y="16330"/>
                    <a:pt x="16381" y="12065"/>
                    <a:pt x="13197" y="9542"/>
                  </a:cubicBezTo>
                  <a:close/>
                </a:path>
              </a:pathLst>
            </a:custGeom>
            <a:solidFill>
              <a:schemeClr val="bg1"/>
            </a:solidFill>
            <a:ln w="12700" cap="flat">
              <a:noFill/>
              <a:miter lim="400000"/>
            </a:ln>
            <a:effectLst/>
          </p:spPr>
          <p:txBody>
            <a:bodyPr wrap="square" lIns="43656" tIns="43656" rIns="43656" bIns="43656"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200">
                <a:solidFill>
                  <a:schemeClr val="tx1">
                    <a:lumMod val="75000"/>
                    <a:lumOff val="25000"/>
                  </a:schemeClr>
                </a:solidFill>
              </a:endParaRPr>
            </a:p>
          </p:txBody>
        </p:sp>
        <p:sp>
          <p:nvSpPr>
            <p:cNvPr id="14" name="TextBox 13"/>
            <p:cNvSpPr txBox="1"/>
            <p:nvPr/>
          </p:nvSpPr>
          <p:spPr>
            <a:xfrm>
              <a:off x="8553" y="3725"/>
              <a:ext cx="3124" cy="813"/>
            </a:xfrm>
            <a:prstGeom prst="rect">
              <a:avLst/>
            </a:prstGeom>
            <a:noFill/>
          </p:spPr>
          <p:txBody>
            <a:bodyPr wrap="square" lIns="0" tIns="0" rIns="0" bIns="0" rtlCol="0" anchor="t" anchorCtr="0">
              <a:spAutoFit/>
            </a:bodyPr>
            <a:p>
              <a:pPr algn="ctr" defTabSz="1216660">
                <a:lnSpc>
                  <a:spcPct val="120000"/>
                </a:lnSpc>
                <a:spcBef>
                  <a:spcPct val="20000"/>
                </a:spcBef>
                <a:defRPr/>
              </a:pPr>
              <a:r>
                <a:rPr lang="zh-CN" altLang="en-US" sz="2800" b="1" dirty="0">
                  <a:solidFill>
                    <a:schemeClr val="bg1"/>
                  </a:solidFill>
                  <a:latin typeface="Arial" panose="020B0604020202020204" pitchFamily="34" charset="0"/>
                  <a:ea typeface="微软雅黑" panose="020B0503020204020204" charset="-122"/>
                  <a:sym typeface="Arial" panose="020B0604020202020204" pitchFamily="34" charset="0"/>
                </a:rPr>
                <a:t>非技术创新</a:t>
              </a:r>
              <a:endParaRPr lang="zh-CN" altLang="en-US" sz="28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grpSp>
        <p:nvGrpSpPr>
          <p:cNvPr id="26" name="组合 25"/>
          <p:cNvGrpSpPr/>
          <p:nvPr/>
        </p:nvGrpSpPr>
        <p:grpSpPr>
          <a:xfrm rot="0">
            <a:off x="2040255" y="1947545"/>
            <a:ext cx="3654425" cy="2783840"/>
            <a:chOff x="3860" y="2095"/>
            <a:chExt cx="5108" cy="4384"/>
          </a:xfrm>
        </p:grpSpPr>
        <p:grpSp>
          <p:nvGrpSpPr>
            <p:cNvPr id="21" name="组合 20"/>
            <p:cNvGrpSpPr/>
            <p:nvPr/>
          </p:nvGrpSpPr>
          <p:grpSpPr>
            <a:xfrm>
              <a:off x="3860" y="2177"/>
              <a:ext cx="1000" cy="1000"/>
              <a:chOff x="7555" y="2130"/>
              <a:chExt cx="1000" cy="1000"/>
            </a:xfrm>
          </p:grpSpPr>
          <p:sp>
            <p:nvSpPr>
              <p:cNvPr id="8" name="Shape 393"/>
              <p:cNvSpPr/>
              <p:nvPr/>
            </p:nvSpPr>
            <p:spPr>
              <a:xfrm>
                <a:off x="7555" y="2130"/>
                <a:ext cx="1000" cy="1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65C98"/>
              </a:solidFill>
              <a:ln w="12700" cap="flat">
                <a:noFill/>
                <a:miter lim="400000"/>
              </a:ln>
              <a:effectLst/>
            </p:spPr>
            <p:txBody>
              <a:bodyPr wrap="square" lIns="0" tIns="0" rIns="0" bIns="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4000">
                  <a:solidFill>
                    <a:schemeClr val="tx1">
                      <a:lumMod val="75000"/>
                      <a:lumOff val="25000"/>
                    </a:schemeClr>
                  </a:solidFill>
                </a:endParaRPr>
              </a:p>
            </p:txBody>
          </p:sp>
          <p:sp>
            <p:nvSpPr>
              <p:cNvPr id="9" name="Shape 394"/>
              <p:cNvSpPr/>
              <p:nvPr/>
            </p:nvSpPr>
            <p:spPr>
              <a:xfrm>
                <a:off x="7888" y="2445"/>
                <a:ext cx="333" cy="371"/>
              </a:xfrm>
              <a:custGeom>
                <a:avLst/>
                <a:gdLst/>
                <a:ahLst/>
                <a:cxnLst>
                  <a:cxn ang="0">
                    <a:pos x="wd2" y="hd2"/>
                  </a:cxn>
                  <a:cxn ang="5400000">
                    <a:pos x="wd2" y="hd2"/>
                  </a:cxn>
                  <a:cxn ang="10800000">
                    <a:pos x="wd2" y="hd2"/>
                  </a:cxn>
                  <a:cxn ang="16200000">
                    <a:pos x="wd2" y="hd2"/>
                  </a:cxn>
                </a:cxnLst>
                <a:rect l="0" t="0" r="r" b="b"/>
                <a:pathLst>
                  <a:path w="21600" h="21600" extrusionOk="0">
                    <a:moveTo>
                      <a:pt x="20400" y="2160"/>
                    </a:moveTo>
                    <a:lnTo>
                      <a:pt x="12600" y="2160"/>
                    </a:lnTo>
                    <a:lnTo>
                      <a:pt x="12000" y="0"/>
                    </a:lnTo>
                    <a:lnTo>
                      <a:pt x="9600" y="0"/>
                    </a:lnTo>
                    <a:lnTo>
                      <a:pt x="9000" y="2160"/>
                    </a:lnTo>
                    <a:lnTo>
                      <a:pt x="1200" y="2160"/>
                    </a:lnTo>
                    <a:cubicBezTo>
                      <a:pt x="536" y="2160"/>
                      <a:pt x="0" y="2642"/>
                      <a:pt x="0" y="3240"/>
                    </a:cubicBezTo>
                    <a:lnTo>
                      <a:pt x="0" y="15120"/>
                    </a:lnTo>
                    <a:cubicBezTo>
                      <a:pt x="0" y="15716"/>
                      <a:pt x="536" y="16200"/>
                      <a:pt x="1200" y="16200"/>
                    </a:cubicBezTo>
                    <a:lnTo>
                      <a:pt x="20400" y="16200"/>
                    </a:lnTo>
                    <a:cubicBezTo>
                      <a:pt x="21064" y="16200"/>
                      <a:pt x="21600" y="15716"/>
                      <a:pt x="21600" y="15120"/>
                    </a:cubicBezTo>
                    <a:lnTo>
                      <a:pt x="21600" y="3240"/>
                    </a:lnTo>
                    <a:cubicBezTo>
                      <a:pt x="21600" y="2644"/>
                      <a:pt x="21064" y="2160"/>
                      <a:pt x="20400" y="2160"/>
                    </a:cubicBezTo>
                    <a:close/>
                    <a:moveTo>
                      <a:pt x="13913" y="17606"/>
                    </a:moveTo>
                    <a:lnTo>
                      <a:pt x="15600" y="21600"/>
                    </a:lnTo>
                    <a:lnTo>
                      <a:pt x="19753" y="21600"/>
                    </a:lnTo>
                    <a:lnTo>
                      <a:pt x="17472" y="16522"/>
                    </a:lnTo>
                    <a:cubicBezTo>
                      <a:pt x="17472" y="16522"/>
                      <a:pt x="13913" y="17606"/>
                      <a:pt x="13913" y="17606"/>
                    </a:cubicBezTo>
                    <a:close/>
                    <a:moveTo>
                      <a:pt x="1847" y="21600"/>
                    </a:moveTo>
                    <a:lnTo>
                      <a:pt x="6000" y="21600"/>
                    </a:lnTo>
                    <a:lnTo>
                      <a:pt x="7687" y="17606"/>
                    </a:lnTo>
                    <a:lnTo>
                      <a:pt x="4128" y="16522"/>
                    </a:lnTo>
                    <a:cubicBezTo>
                      <a:pt x="4128" y="16522"/>
                      <a:pt x="1847" y="21600"/>
                      <a:pt x="1847" y="21600"/>
                    </a:cubicBezTo>
                    <a:close/>
                  </a:path>
                </a:pathLst>
              </a:custGeom>
              <a:solidFill>
                <a:schemeClr val="bg1"/>
              </a:solidFill>
              <a:ln w="12700" cap="flat">
                <a:noFill/>
                <a:miter lim="400000"/>
              </a:ln>
              <a:effectLst/>
            </p:spPr>
            <p:txBody>
              <a:bodyPr wrap="square" lIns="38100" tIns="38100" rIns="38100" bIns="3810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4000" dirty="0">
                  <a:solidFill>
                    <a:schemeClr val="tx1">
                      <a:lumMod val="75000"/>
                      <a:lumOff val="25000"/>
                    </a:schemeClr>
                  </a:solidFill>
                </a:endParaRPr>
              </a:p>
            </p:txBody>
          </p:sp>
        </p:grpSp>
        <p:sp>
          <p:nvSpPr>
            <p:cNvPr id="18" name="TextBox 13"/>
            <p:cNvSpPr txBox="1"/>
            <p:nvPr/>
          </p:nvSpPr>
          <p:spPr>
            <a:xfrm>
              <a:off x="4930" y="2095"/>
              <a:ext cx="4038" cy="813"/>
            </a:xfrm>
            <a:prstGeom prst="rect">
              <a:avLst/>
            </a:prstGeom>
            <a:noFill/>
          </p:spPr>
          <p:txBody>
            <a:bodyPr wrap="square" lIns="0" tIns="0" rIns="0" bIns="0" rtlCol="0" anchor="t" anchorCtr="0">
              <a:spAutoFit/>
            </a:bodyPr>
            <a:p>
              <a:pPr algn="l" defTabSz="1216660">
                <a:lnSpc>
                  <a:spcPct val="120000"/>
                </a:lnSpc>
                <a:spcBef>
                  <a:spcPct val="20000"/>
                </a:spcBef>
                <a:defRPr/>
              </a:pPr>
              <a:r>
                <a:rPr lang="zh-CN" altLang="en-US" sz="2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1.</a:t>
              </a:r>
              <a:r>
                <a:rPr lang="zh-CN" sz="2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非技术创新</a:t>
              </a:r>
              <a:endParaRPr lang="zh-CN" sz="2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22" name="TextBox 13"/>
            <p:cNvSpPr txBox="1"/>
            <p:nvPr/>
          </p:nvSpPr>
          <p:spPr>
            <a:xfrm>
              <a:off x="4193" y="3359"/>
              <a:ext cx="4277" cy="1163"/>
            </a:xfrm>
            <a:prstGeom prst="rect">
              <a:avLst/>
            </a:prstGeom>
            <a:solidFill>
              <a:schemeClr val="accent2">
                <a:lumMod val="20000"/>
                <a:lumOff val="80000"/>
              </a:schemeClr>
            </a:solidFill>
            <a:ln>
              <a:solidFill>
                <a:schemeClr val="accent2">
                  <a:lumMod val="20000"/>
                  <a:lumOff val="80000"/>
                </a:schemeClr>
              </a:solidFill>
            </a:ln>
          </p:spPr>
          <p:txBody>
            <a:bodyPr wrap="square" lIns="0" tIns="0" rIns="0" bIns="0" rtlCol="0" anchor="t" anchorCtr="0">
              <a:spAutoFit/>
            </a:bodyPr>
            <a:p>
              <a:pPr algn="l" defTabSz="1216660">
                <a:lnSpc>
                  <a:spcPct val="120000"/>
                </a:lnSpc>
                <a:spcBef>
                  <a:spcPct val="20000"/>
                </a:spcBef>
                <a:defRPr/>
              </a:pPr>
              <a:r>
                <a:rPr lang="en-US" altLang="zh-CN" sz="2000" dirty="0">
                  <a:solidFill>
                    <a:schemeClr val="tx1">
                      <a:lumMod val="75000"/>
                      <a:lumOff val="25000"/>
                    </a:schemeClr>
                  </a:solidFill>
                  <a:latin typeface="黑体" panose="02010609060101010101" pitchFamily="49" charset="-122"/>
                  <a:ea typeface="黑体" panose="02010609060101010101" pitchFamily="49" charset="-122"/>
                  <a:sym typeface="Arial" panose="020B0604020202020204" pitchFamily="34" charset="0"/>
                </a:rPr>
                <a:t>1.1 </a:t>
              </a:r>
              <a:r>
                <a:rPr lang="zh-CN" altLang="en-US" sz="2000" dirty="0">
                  <a:solidFill>
                    <a:schemeClr val="tx1">
                      <a:lumMod val="75000"/>
                      <a:lumOff val="25000"/>
                    </a:schemeClr>
                  </a:solidFill>
                  <a:ea typeface="微软雅黑" panose="020B0503020204020204" charset="-122"/>
                  <a:sym typeface="Arial" panose="020B0604020202020204" pitchFamily="34" charset="0"/>
                </a:rPr>
                <a:t>组织创新：经营模式、组织结构、外部关系等</a:t>
              </a:r>
              <a:endParaRPr lang="zh-CN" altLang="en-US" sz="2000" dirty="0">
                <a:solidFill>
                  <a:schemeClr val="tx1">
                    <a:lumMod val="75000"/>
                    <a:lumOff val="25000"/>
                  </a:schemeClr>
                </a:solidFill>
                <a:ea typeface="微软雅黑" panose="020B0503020204020204" charset="-122"/>
                <a:sym typeface="Arial" panose="020B0604020202020204" pitchFamily="34" charset="0"/>
              </a:endParaRPr>
            </a:p>
          </p:txBody>
        </p:sp>
        <p:sp>
          <p:nvSpPr>
            <p:cNvPr id="15" name="TextBox 13"/>
            <p:cNvSpPr txBox="1"/>
            <p:nvPr/>
          </p:nvSpPr>
          <p:spPr>
            <a:xfrm>
              <a:off x="4160" y="4735"/>
              <a:ext cx="4277" cy="1744"/>
            </a:xfrm>
            <a:prstGeom prst="rect">
              <a:avLst/>
            </a:prstGeom>
            <a:solidFill>
              <a:schemeClr val="accent2">
                <a:lumMod val="20000"/>
                <a:lumOff val="80000"/>
              </a:schemeClr>
            </a:solidFill>
          </p:spPr>
          <p:txBody>
            <a:bodyPr wrap="square" lIns="0" tIns="0" rIns="0" bIns="0" rtlCol="0" anchor="t" anchorCtr="0">
              <a:spAutoFit/>
            </a:bodyPr>
            <a:p>
              <a:pPr algn="l" defTabSz="1216660">
                <a:lnSpc>
                  <a:spcPct val="120000"/>
                </a:lnSpc>
                <a:spcBef>
                  <a:spcPct val="20000"/>
                </a:spcBef>
                <a:defRPr/>
              </a:pPr>
              <a:r>
                <a:rPr lang="en-US" altLang="zh-CN" sz="2000" dirty="0">
                  <a:solidFill>
                    <a:schemeClr val="tx1">
                      <a:lumMod val="75000"/>
                      <a:lumOff val="25000"/>
                    </a:schemeClr>
                  </a:solidFill>
                  <a:latin typeface="黑体" panose="02010609060101010101" pitchFamily="49" charset="-122"/>
                  <a:ea typeface="黑体" panose="02010609060101010101" pitchFamily="49" charset="-122"/>
                  <a:sym typeface="Arial" panose="020B0604020202020204" pitchFamily="34" charset="0"/>
                </a:rPr>
                <a:t>1.2 </a:t>
              </a:r>
              <a:r>
                <a:rPr lang="zh-CN" sz="2000" dirty="0">
                  <a:solidFill>
                    <a:schemeClr val="tx1">
                      <a:lumMod val="75000"/>
                      <a:lumOff val="25000"/>
                    </a:schemeClr>
                  </a:solidFill>
                  <a:ea typeface="微软雅黑" panose="020B0503020204020204" charset="-122"/>
                  <a:sym typeface="Arial" panose="020B0604020202020204" pitchFamily="34" charset="0"/>
                </a:rPr>
                <a:t>营销创新</a:t>
              </a:r>
              <a:r>
                <a:rPr lang="zh-CN" altLang="en-US" sz="2000" dirty="0">
                  <a:solidFill>
                    <a:schemeClr val="tx1">
                      <a:lumMod val="75000"/>
                      <a:lumOff val="25000"/>
                    </a:schemeClr>
                  </a:solidFill>
                  <a:ea typeface="微软雅黑" panose="020B0503020204020204" charset="-122"/>
                  <a:sym typeface="Arial" panose="020B0604020202020204" pitchFamily="34" charset="0"/>
                </a:rPr>
                <a:t>：</a:t>
              </a:r>
              <a:r>
                <a:rPr lang="zh-CN" altLang="en-US" sz="2000" dirty="0">
                  <a:solidFill>
                    <a:schemeClr val="tx1">
                      <a:lumMod val="75000"/>
                      <a:lumOff val="25000"/>
                    </a:schemeClr>
                  </a:solidFill>
                  <a:ea typeface="微软雅黑" panose="020B0503020204020204" charset="-122"/>
                  <a:sym typeface="+mn-ea"/>
                </a:rPr>
                <a:t>外观设计、产品推广、营销渠道、是产品定价等</a:t>
              </a:r>
              <a:endParaRPr lang="zh-CN" altLang="en-US" sz="2000" dirty="0">
                <a:solidFill>
                  <a:schemeClr val="tx1">
                    <a:lumMod val="75000"/>
                    <a:lumOff val="25000"/>
                  </a:schemeClr>
                </a:solidFill>
                <a:ea typeface="微软雅黑" panose="020B0503020204020204" charset="-122"/>
                <a:sym typeface="+mn-ea"/>
              </a:endParaRPr>
            </a:p>
          </p:txBody>
        </p:sp>
      </p:grpSp>
      <p:grpSp>
        <p:nvGrpSpPr>
          <p:cNvPr id="10" name="组合 9"/>
          <p:cNvGrpSpPr/>
          <p:nvPr/>
        </p:nvGrpSpPr>
        <p:grpSpPr>
          <a:xfrm>
            <a:off x="7529830" y="1908031"/>
            <a:ext cx="3657685" cy="4092719"/>
            <a:chOff x="11858" y="3005"/>
            <a:chExt cx="5760" cy="6445"/>
          </a:xfrm>
        </p:grpSpPr>
        <p:grpSp>
          <p:nvGrpSpPr>
            <p:cNvPr id="25" name="组合 24"/>
            <p:cNvGrpSpPr/>
            <p:nvPr/>
          </p:nvGrpSpPr>
          <p:grpSpPr>
            <a:xfrm>
              <a:off x="11858" y="3005"/>
              <a:ext cx="5760" cy="3922"/>
              <a:chOff x="11789" y="2285"/>
              <a:chExt cx="5383" cy="3255"/>
            </a:xfrm>
          </p:grpSpPr>
          <p:sp>
            <p:nvSpPr>
              <p:cNvPr id="4" name="Shape 387"/>
              <p:cNvSpPr/>
              <p:nvPr/>
            </p:nvSpPr>
            <p:spPr>
              <a:xfrm>
                <a:off x="11789" y="2285"/>
                <a:ext cx="1000" cy="8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A6B98"/>
              </a:solidFill>
              <a:ln w="12700" cap="flat">
                <a:noFill/>
                <a:miter lim="400000"/>
              </a:ln>
              <a:effectLst/>
            </p:spPr>
            <p:txBody>
              <a:bodyPr wrap="square" lIns="0" tIns="0" rIns="0" bIns="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4000">
                  <a:solidFill>
                    <a:schemeClr val="tx1">
                      <a:lumMod val="75000"/>
                      <a:lumOff val="25000"/>
                    </a:schemeClr>
                  </a:solidFill>
                </a:endParaRPr>
              </a:p>
            </p:txBody>
          </p:sp>
          <p:sp>
            <p:nvSpPr>
              <p:cNvPr id="5" name="Shape 388"/>
              <p:cNvSpPr/>
              <p:nvPr/>
            </p:nvSpPr>
            <p:spPr>
              <a:xfrm>
                <a:off x="12114" y="2514"/>
                <a:ext cx="351" cy="352"/>
              </a:xfrm>
              <a:custGeom>
                <a:avLst/>
                <a:gdLst/>
                <a:ahLst/>
                <a:cxnLst>
                  <a:cxn ang="0">
                    <a:pos x="wd2" y="hd2"/>
                  </a:cxn>
                  <a:cxn ang="5400000">
                    <a:pos x="wd2" y="hd2"/>
                  </a:cxn>
                  <a:cxn ang="10800000">
                    <a:pos x="wd2" y="hd2"/>
                  </a:cxn>
                  <a:cxn ang="16200000">
                    <a:pos x="wd2" y="hd2"/>
                  </a:cxn>
                </a:cxnLst>
                <a:rect l="0" t="0" r="r" b="b"/>
                <a:pathLst>
                  <a:path w="21600" h="21600" extrusionOk="0">
                    <a:moveTo>
                      <a:pt x="19033" y="10800"/>
                    </a:moveTo>
                    <a:lnTo>
                      <a:pt x="15429" y="7196"/>
                    </a:lnTo>
                    <a:lnTo>
                      <a:pt x="15429" y="10800"/>
                    </a:lnTo>
                    <a:cubicBezTo>
                      <a:pt x="15429" y="10800"/>
                      <a:pt x="19033" y="10800"/>
                      <a:pt x="19033" y="10800"/>
                    </a:cubicBezTo>
                    <a:close/>
                    <a:moveTo>
                      <a:pt x="20057" y="20057"/>
                    </a:moveTo>
                    <a:lnTo>
                      <a:pt x="20057" y="12343"/>
                    </a:lnTo>
                    <a:lnTo>
                      <a:pt x="15043" y="12343"/>
                    </a:lnTo>
                    <a:cubicBezTo>
                      <a:pt x="14404" y="12343"/>
                      <a:pt x="13886" y="11825"/>
                      <a:pt x="13886" y="11186"/>
                    </a:cubicBezTo>
                    <a:lnTo>
                      <a:pt x="13886" y="6171"/>
                    </a:lnTo>
                    <a:lnTo>
                      <a:pt x="9257" y="6171"/>
                    </a:lnTo>
                    <a:lnTo>
                      <a:pt x="9257" y="20057"/>
                    </a:lnTo>
                    <a:cubicBezTo>
                      <a:pt x="9257" y="20057"/>
                      <a:pt x="20057" y="20057"/>
                      <a:pt x="20057" y="20057"/>
                    </a:cubicBezTo>
                    <a:close/>
                    <a:moveTo>
                      <a:pt x="12343" y="1929"/>
                    </a:moveTo>
                    <a:cubicBezTo>
                      <a:pt x="12343" y="1724"/>
                      <a:pt x="12162" y="1543"/>
                      <a:pt x="11957" y="1543"/>
                    </a:cubicBezTo>
                    <a:lnTo>
                      <a:pt x="3471" y="1543"/>
                    </a:lnTo>
                    <a:cubicBezTo>
                      <a:pt x="3267" y="1543"/>
                      <a:pt x="3086" y="1724"/>
                      <a:pt x="3086" y="1929"/>
                    </a:cubicBezTo>
                    <a:lnTo>
                      <a:pt x="3086" y="2700"/>
                    </a:lnTo>
                    <a:cubicBezTo>
                      <a:pt x="3086" y="2905"/>
                      <a:pt x="3267" y="3086"/>
                      <a:pt x="3471" y="3086"/>
                    </a:cubicBezTo>
                    <a:lnTo>
                      <a:pt x="11957" y="3086"/>
                    </a:lnTo>
                    <a:cubicBezTo>
                      <a:pt x="12162" y="3086"/>
                      <a:pt x="12343" y="2905"/>
                      <a:pt x="12343" y="2700"/>
                    </a:cubicBezTo>
                    <a:cubicBezTo>
                      <a:pt x="12343" y="2700"/>
                      <a:pt x="12343" y="1929"/>
                      <a:pt x="12343" y="1929"/>
                    </a:cubicBezTo>
                    <a:close/>
                    <a:moveTo>
                      <a:pt x="21600" y="20443"/>
                    </a:moveTo>
                    <a:cubicBezTo>
                      <a:pt x="21600" y="21082"/>
                      <a:pt x="21082" y="21600"/>
                      <a:pt x="20443" y="21600"/>
                    </a:cubicBezTo>
                    <a:lnTo>
                      <a:pt x="8871" y="21600"/>
                    </a:lnTo>
                    <a:cubicBezTo>
                      <a:pt x="8233" y="21600"/>
                      <a:pt x="7714" y="21082"/>
                      <a:pt x="7714" y="20443"/>
                    </a:cubicBezTo>
                    <a:lnTo>
                      <a:pt x="7714" y="18514"/>
                    </a:lnTo>
                    <a:lnTo>
                      <a:pt x="1157" y="18514"/>
                    </a:lnTo>
                    <a:cubicBezTo>
                      <a:pt x="518" y="18514"/>
                      <a:pt x="0" y="17996"/>
                      <a:pt x="0" y="17357"/>
                    </a:cubicBezTo>
                    <a:lnTo>
                      <a:pt x="0" y="1157"/>
                    </a:lnTo>
                    <a:cubicBezTo>
                      <a:pt x="0" y="518"/>
                      <a:pt x="518" y="0"/>
                      <a:pt x="1157" y="0"/>
                    </a:cubicBezTo>
                    <a:lnTo>
                      <a:pt x="14271" y="0"/>
                    </a:lnTo>
                    <a:cubicBezTo>
                      <a:pt x="14910" y="0"/>
                      <a:pt x="15429" y="518"/>
                      <a:pt x="15429" y="1157"/>
                    </a:cubicBezTo>
                    <a:lnTo>
                      <a:pt x="15429" y="5111"/>
                    </a:lnTo>
                    <a:cubicBezTo>
                      <a:pt x="15585" y="5207"/>
                      <a:pt x="15730" y="5316"/>
                      <a:pt x="15862" y="5448"/>
                    </a:cubicBezTo>
                    <a:lnTo>
                      <a:pt x="20780" y="10366"/>
                    </a:lnTo>
                    <a:cubicBezTo>
                      <a:pt x="21238" y="10824"/>
                      <a:pt x="21600" y="11704"/>
                      <a:pt x="21600" y="12343"/>
                    </a:cubicBezTo>
                    <a:cubicBezTo>
                      <a:pt x="21600" y="12343"/>
                      <a:pt x="21600" y="20443"/>
                      <a:pt x="21600" y="20443"/>
                    </a:cubicBezTo>
                    <a:close/>
                  </a:path>
                </a:pathLst>
              </a:custGeom>
              <a:solidFill>
                <a:schemeClr val="bg1"/>
              </a:solidFill>
              <a:ln w="12700" cap="flat">
                <a:noFill/>
                <a:miter lim="400000"/>
              </a:ln>
              <a:effectLst/>
            </p:spPr>
            <p:txBody>
              <a:bodyPr wrap="square" lIns="38100" tIns="38100" rIns="38100" bIns="38100" numCol="1" anchor="ctr">
                <a:noAutofit/>
              </a:bodyPr>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4000" dirty="0">
                  <a:solidFill>
                    <a:schemeClr val="tx1">
                      <a:lumMod val="75000"/>
                      <a:lumOff val="25000"/>
                    </a:schemeClr>
                  </a:solidFill>
                </a:endParaRPr>
              </a:p>
            </p:txBody>
          </p:sp>
          <p:sp>
            <p:nvSpPr>
              <p:cNvPr id="20" name="TextBox 13"/>
              <p:cNvSpPr txBox="1"/>
              <p:nvPr/>
            </p:nvSpPr>
            <p:spPr>
              <a:xfrm>
                <a:off x="13012" y="2405"/>
                <a:ext cx="4160" cy="675"/>
              </a:xfrm>
              <a:prstGeom prst="rect">
                <a:avLst/>
              </a:prstGeom>
              <a:noFill/>
            </p:spPr>
            <p:txBody>
              <a:bodyPr wrap="square" lIns="0" tIns="0" rIns="0" bIns="0" rtlCol="0" anchor="t" anchorCtr="0">
                <a:spAutoFit/>
              </a:bodyPr>
              <a:p>
                <a:pPr defTabSz="1216660">
                  <a:lnSpc>
                    <a:spcPct val="120000"/>
                  </a:lnSpc>
                  <a:spcBef>
                    <a:spcPct val="20000"/>
                  </a:spcBef>
                  <a:defRPr/>
                </a:pPr>
                <a:r>
                  <a:rPr lang="zh-CN" altLang="en-US" sz="28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2.</a:t>
                </a:r>
                <a:r>
                  <a:rPr kumimoji="1" lang="zh-CN" altLang="en-US" sz="2800" smtClean="0">
                    <a:ln>
                      <a:noFill/>
                    </a:ln>
                    <a:effectLst/>
                    <a:latin typeface="黑体" panose="02010609060101010101" pitchFamily="49" charset="-122"/>
                    <a:ea typeface="黑体" panose="02010609060101010101" pitchFamily="49" charset="-122"/>
                    <a:sym typeface="+mn-ea"/>
                  </a:rPr>
                  <a:t>“</a:t>
                </a:r>
                <a:r>
                  <a:rPr kumimoji="1" lang="zh-CN" altLang="en-US" sz="2800" smtClean="0">
                    <a:ln>
                      <a:noFill/>
                    </a:ln>
                    <a:effectLst/>
                    <a:highlight>
                      <a:srgbClr val="FFFF00"/>
                    </a:highlight>
                    <a:latin typeface="黑体" panose="02010609060101010101" pitchFamily="49" charset="-122"/>
                    <a:ea typeface="黑体" panose="02010609060101010101" pitchFamily="49" charset="-122"/>
                    <a:sym typeface="+mn-ea"/>
                  </a:rPr>
                  <a:t>首次使用</a:t>
                </a:r>
                <a:r>
                  <a:rPr kumimoji="1" lang="zh-CN" altLang="en-US" sz="2800" smtClean="0">
                    <a:ln>
                      <a:noFill/>
                    </a:ln>
                    <a:effectLst/>
                    <a:latin typeface="黑体" panose="02010609060101010101" pitchFamily="49" charset="-122"/>
                    <a:ea typeface="黑体" panose="02010609060101010101" pitchFamily="49" charset="-122"/>
                    <a:sym typeface="+mn-ea"/>
                  </a:rPr>
                  <a:t>”</a:t>
                </a:r>
                <a:endParaRPr kumimoji="1" lang="zh-CN" altLang="en-US" sz="2800" dirty="0" smtClean="0">
                  <a:ln>
                    <a:noFill/>
                  </a:ln>
                  <a:solidFill>
                    <a:schemeClr val="tx1">
                      <a:lumMod val="75000"/>
                      <a:lumOff val="25000"/>
                    </a:schemeClr>
                  </a:solidFill>
                  <a:effectLst/>
                  <a:latin typeface="黑体" panose="02010609060101010101" pitchFamily="49" charset="-122"/>
                  <a:ea typeface="黑体" panose="02010609060101010101" pitchFamily="49" charset="-122"/>
                  <a:sym typeface="+mn-ea"/>
                </a:endParaRPr>
              </a:p>
            </p:txBody>
          </p:sp>
          <p:sp>
            <p:nvSpPr>
              <p:cNvPr id="3" name="TextBox 13"/>
              <p:cNvSpPr txBox="1"/>
              <p:nvPr/>
            </p:nvSpPr>
            <p:spPr>
              <a:xfrm>
                <a:off x="12239" y="3610"/>
                <a:ext cx="4706" cy="1930"/>
              </a:xfrm>
              <a:prstGeom prst="rect">
                <a:avLst/>
              </a:prstGeom>
              <a:solidFill>
                <a:schemeClr val="accent2">
                  <a:lumMod val="20000"/>
                  <a:lumOff val="80000"/>
                </a:schemeClr>
              </a:solidFill>
            </p:spPr>
            <p:txBody>
              <a:bodyPr wrap="square" lIns="0" tIns="0" rIns="0" bIns="0" rtlCol="0" anchor="t" anchorCtr="0">
                <a:spAutoFit/>
              </a:bodyPr>
              <a:p>
                <a:pPr algn="l" defTabSz="1216660">
                  <a:lnSpc>
                    <a:spcPct val="120000"/>
                  </a:lnSpc>
                  <a:spcBef>
                    <a:spcPct val="20000"/>
                  </a:spcBef>
                  <a:defRPr/>
                </a:pPr>
                <a:r>
                  <a:rPr lang="en-US" altLang="zh-CN" sz="2000">
                    <a:latin typeface="黑体" panose="02010609060101010101" pitchFamily="49" charset="-122"/>
                    <a:ea typeface="黑体" panose="02010609060101010101" pitchFamily="49" charset="-122"/>
                    <a:cs typeface="黑体" panose="02010609060101010101" pitchFamily="49" charset="-122"/>
                    <a:sym typeface="+mn-ea"/>
                  </a:rPr>
                  <a:t>2.1 </a:t>
                </a:r>
                <a:r>
                  <a:rPr lang="zh-CN" altLang="en-US" sz="2000">
                    <a:latin typeface="黑体" panose="02010609060101010101" pitchFamily="49" charset="-122"/>
                    <a:ea typeface="黑体" panose="02010609060101010101" pitchFamily="49" charset="-122"/>
                    <a:cs typeface="黑体" panose="02010609060101010101" pitchFamily="49" charset="-122"/>
                    <a:sym typeface="+mn-ea"/>
                  </a:rPr>
                  <a:t>组织创新和营销创新等非技术创新的概念中，要在注重对“</a:t>
                </a:r>
                <a:r>
                  <a:rPr lang="zh-CN" altLang="en-US" sz="200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首次使用</a:t>
                </a:r>
                <a:r>
                  <a:rPr lang="zh-CN" altLang="en-US" sz="200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”这一概念的强调；</a:t>
                </a:r>
                <a:endParaRPr lang="zh-CN" altLang="en-US" sz="20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grpSp>
        <p:sp>
          <p:nvSpPr>
            <p:cNvPr id="33" name="TextBox 13"/>
            <p:cNvSpPr txBox="1"/>
            <p:nvPr/>
          </p:nvSpPr>
          <p:spPr>
            <a:xfrm>
              <a:off x="12340" y="7124"/>
              <a:ext cx="5036" cy="2326"/>
            </a:xfrm>
            <a:prstGeom prst="rect">
              <a:avLst/>
            </a:prstGeom>
            <a:solidFill>
              <a:schemeClr val="accent2">
                <a:lumMod val="20000"/>
                <a:lumOff val="80000"/>
              </a:schemeClr>
            </a:solidFill>
          </p:spPr>
          <p:txBody>
            <a:bodyPr wrap="square" lIns="0" tIns="0" rIns="0" bIns="0" rtlCol="0" anchor="t" anchorCtr="0">
              <a:spAutoFit/>
            </a:bodyPr>
            <a:p>
              <a:pPr algn="l" defTabSz="1216660">
                <a:lnSpc>
                  <a:spcPct val="120000"/>
                </a:lnSpc>
                <a:spcBef>
                  <a:spcPct val="20000"/>
                </a:spcBef>
                <a:defRPr/>
              </a:pPr>
              <a:r>
                <a:rPr lang="en-US" altLang="zh-CN" sz="2000">
                  <a:latin typeface="黑体" panose="02010609060101010101" pitchFamily="49" charset="-122"/>
                  <a:ea typeface="黑体" panose="02010609060101010101" pitchFamily="49" charset="-122"/>
                  <a:cs typeface="黑体" panose="02010609060101010101" pitchFamily="49" charset="-122"/>
                  <a:sym typeface="+mn-ea"/>
                </a:rPr>
                <a:t>2.2 </a:t>
              </a:r>
              <a:r>
                <a:rPr lang="zh-CN" altLang="en-US" sz="2000" dirty="0">
                  <a:latin typeface="黑体" panose="02010609060101010101" pitchFamily="49" charset="-122"/>
                  <a:ea typeface="黑体" panose="02010609060101010101" pitchFamily="49" charset="-122"/>
                  <a:cs typeface="黑体" panose="02010609060101010101" pitchFamily="49" charset="-122"/>
                  <a:sym typeface="+mn-ea"/>
                </a:rPr>
                <a:t>对于连续多年有同一类型非技术创新“首次使用”的企业，要进行查询，确定正确理解相关概念内涵。</a:t>
              </a:r>
              <a:endParaRPr lang="zh-CN" altLang="en-US" sz="2000" dirty="0">
                <a:solidFill>
                  <a:schemeClr val="tx1">
                    <a:lumMod val="75000"/>
                    <a:lumOff val="25000"/>
                  </a:schemeClr>
                </a:solidFill>
                <a:latin typeface="黑体" panose="02010609060101010101" pitchFamily="49" charset="-122"/>
                <a:ea typeface="黑体" panose="02010609060101010101" pitchFamily="49" charset="-122"/>
                <a:cs typeface="黑体" panose="02010609060101010101" pitchFamily="49" charset="-122"/>
                <a:sym typeface="+mn-ea"/>
              </a:endParaRPr>
            </a:p>
          </p:txBody>
        </p:sp>
      </p:grpSp>
      <p:sp>
        <p:nvSpPr>
          <p:cNvPr id="6" name="标题 1"/>
          <p:cNvSpPr>
            <a:spLocks noGrp="1"/>
          </p:cNvSpPr>
          <p:nvPr/>
        </p:nvSpPr>
        <p:spPr>
          <a:xfrm>
            <a:off x="2254885" y="526415"/>
            <a:ext cx="8640000" cy="864235"/>
          </a:xfrm>
          <a:prstGeom prst="rect">
            <a:avLst/>
          </a:prstGeom>
          <a:solidFill>
            <a:schemeClr val="accent2">
              <a:lumMod val="20000"/>
              <a:lumOff val="80000"/>
              <a:alpha val="20000"/>
            </a:schemeClr>
          </a:solidFill>
          <a:ln>
            <a:noFill/>
          </a:ln>
        </p:spPr>
        <p:txBody>
          <a:bodyPr vert="horz" wrap="square" lIns="91440" tIns="45720" rIns="91440" bIns="45720" numCol="1" anchor="ctr" anchorCtr="0" compatLnSpc="1"/>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r>
              <a:rPr lang="zh-CN" altLang="en-US" sz="3200">
                <a:latin typeface="黑体" panose="02010609060101010101" pitchFamily="49" charset="-122"/>
                <a:ea typeface="黑体" panose="02010609060101010101" pitchFamily="49" charset="-122"/>
              </a:rPr>
              <a:t>核心指标</a:t>
            </a:r>
            <a:endParaRPr lang="zh-CN" altLang="en-US" sz="3200" dirty="0" smtClean="0">
              <a:latin typeface="黑体" panose="02010609060101010101" pitchFamily="49" charset="-122"/>
              <a:ea typeface="黑体" panose="02010609060101010101" pitchFamily="49" charset="-122"/>
              <a:sym typeface="+mn-ea"/>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任意多边形 1"/>
          <p:cNvSpPr/>
          <p:nvPr/>
        </p:nvSpPr>
        <p:spPr>
          <a:xfrm>
            <a:off x="1846263" y="595313"/>
            <a:ext cx="9136064" cy="5665788"/>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ln>
            <a:solidFill>
              <a:schemeClr val="accent2"/>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17279" tIns="276179" rIns="217279" bIns="94305" spcCol="991"/>
          <a:lstStyle/>
          <a:p>
            <a:pPr marL="457200" marR="0" lvl="0" indent="-457200" algn="l" defTabSz="914400" rtl="0" eaLnBrk="1" fontAlgn="base" latinLnBrk="0" hangingPunct="1">
              <a:lnSpc>
                <a:spcPct val="100000"/>
              </a:lnSpc>
              <a:spcBef>
                <a:spcPct val="0"/>
              </a:spcBef>
              <a:spcAft>
                <a:spcPct val="0"/>
              </a:spcAft>
              <a:buClr>
                <a:srgbClr val="FF0000"/>
              </a:buClr>
              <a:buSzTx/>
              <a:buFont typeface="Wingdings" panose="05000000000000000000" pitchFamily="2" charset="2"/>
              <a:buChar char="n"/>
              <a:defRPr/>
            </a:pPr>
            <a:r>
              <a:rPr kumimoji="0" lang="zh-CN" altLang="en-US" sz="24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仅有产品创新：</a:t>
            </a:r>
            <a:r>
              <a:rPr kumimoji="0" lang="zh-CN" altLang="en-US" sz="24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研发出全新的或有重大改变的产品，无工艺变化，无组织或营销创新；          </a:t>
            </a:r>
            <a:endParaRPr kumimoji="0" lang="zh-CN" altLang="en-US" sz="24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00000"/>
              </a:lnSpc>
              <a:spcBef>
                <a:spcPct val="0"/>
              </a:spcBef>
              <a:spcAft>
                <a:spcPct val="0"/>
              </a:spcAft>
              <a:buClr>
                <a:srgbClr val="FF0000"/>
              </a:buClr>
              <a:buSzTx/>
              <a:buFont typeface="Wingdings" panose="05000000000000000000" pitchFamily="2" charset="2"/>
              <a:buChar char="n"/>
              <a:defRPr/>
            </a:pPr>
            <a:endParaRPr kumimoji="0" lang="zh-CN" altLang="en-US" sz="24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00000"/>
              </a:lnSpc>
              <a:spcBef>
                <a:spcPct val="0"/>
              </a:spcBef>
              <a:spcAft>
                <a:spcPct val="0"/>
              </a:spcAft>
              <a:buClr>
                <a:srgbClr val="FF0000"/>
              </a:buClr>
              <a:buSzTx/>
              <a:buFont typeface="Wingdings" panose="05000000000000000000" pitchFamily="2" charset="2"/>
              <a:buChar char="n"/>
              <a:defRPr/>
            </a:pPr>
            <a:r>
              <a:rPr kumimoji="0" lang="zh-CN" altLang="en-US" sz="24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仅有工艺创新：</a:t>
            </a:r>
            <a:r>
              <a:rPr kumimoji="0" lang="zh-CN" altLang="en-US" sz="24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为提高生产效率，购买新设备、改进新的生产方式或技能，无产品创新，无组织或营销创新；                   </a:t>
            </a:r>
            <a:endParaRPr kumimoji="0" lang="zh-CN" altLang="en-US" sz="24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00000"/>
              </a:lnSpc>
              <a:spcBef>
                <a:spcPct val="0"/>
              </a:spcBef>
              <a:spcAft>
                <a:spcPct val="0"/>
              </a:spcAft>
              <a:buClr>
                <a:srgbClr val="FF0000"/>
              </a:buClr>
              <a:buSzTx/>
              <a:buFont typeface="Wingdings" panose="05000000000000000000" pitchFamily="2" charset="2"/>
              <a:buChar char="n"/>
              <a:defRPr/>
            </a:pPr>
            <a:endParaRPr kumimoji="0" lang="zh-CN" altLang="en-US" sz="24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00000"/>
              </a:lnSpc>
              <a:spcBef>
                <a:spcPct val="0"/>
              </a:spcBef>
              <a:spcAft>
                <a:spcPct val="0"/>
              </a:spcAft>
              <a:buClr>
                <a:srgbClr val="FF0000"/>
              </a:buClr>
              <a:buSzTx/>
              <a:buFont typeface="Wingdings" panose="05000000000000000000" pitchFamily="2" charset="2"/>
              <a:buChar char="n"/>
              <a:defRPr/>
            </a:pPr>
            <a:r>
              <a:rPr kumimoji="0" lang="zh-CN" altLang="en-US" sz="24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既有产品创新又有工艺创新：</a:t>
            </a:r>
            <a:r>
              <a:rPr kumimoji="0" lang="zh-CN" altLang="en-US" sz="24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引入新产品的同时，也开发了一套新的工艺；</a:t>
            </a:r>
            <a:endParaRPr kumimoji="0" lang="zh-CN" altLang="en-US" sz="24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00000"/>
              </a:lnSpc>
              <a:spcBef>
                <a:spcPct val="0"/>
              </a:spcBef>
              <a:spcAft>
                <a:spcPct val="0"/>
              </a:spcAft>
              <a:buClr>
                <a:srgbClr val="FF0000"/>
              </a:buClr>
              <a:buSzTx/>
              <a:buFont typeface="Wingdings" panose="05000000000000000000" pitchFamily="2" charset="2"/>
              <a:buChar char="n"/>
              <a:defRPr/>
            </a:pPr>
            <a:endParaRPr kumimoji="0" lang="zh-CN" altLang="en-US" sz="24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00000"/>
              </a:lnSpc>
              <a:spcBef>
                <a:spcPct val="0"/>
              </a:spcBef>
              <a:spcAft>
                <a:spcPct val="0"/>
              </a:spcAft>
              <a:buClr>
                <a:srgbClr val="FF0000"/>
              </a:buClr>
              <a:buSzTx/>
              <a:buFont typeface="Wingdings" panose="05000000000000000000" pitchFamily="2" charset="2"/>
              <a:buChar char="n"/>
              <a:defRPr/>
            </a:pPr>
            <a:r>
              <a:rPr kumimoji="0" lang="zh-CN" altLang="en-US" sz="24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既有产品创新又有营销创新：</a:t>
            </a:r>
            <a:r>
              <a:rPr kumimoji="0" lang="zh-CN" altLang="en-US" sz="24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对新产品进行外观或包装方面的设计（为销售新产品引如了新的营销方式）；</a:t>
            </a:r>
            <a:endParaRPr kumimoji="0" lang="zh-CN" altLang="en-US" sz="24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00000"/>
              </a:lnSpc>
              <a:spcBef>
                <a:spcPct val="0"/>
              </a:spcBef>
              <a:spcAft>
                <a:spcPct val="0"/>
              </a:spcAft>
              <a:buClr>
                <a:srgbClr val="FF0000"/>
              </a:buClr>
              <a:buSzTx/>
              <a:buFont typeface="Wingdings" panose="05000000000000000000" pitchFamily="2" charset="2"/>
              <a:buChar char="n"/>
              <a:defRPr/>
            </a:pPr>
            <a:endParaRPr kumimoji="0" lang="zh-CN" altLang="en-US" sz="24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1" fontAlgn="base" latinLnBrk="0" hangingPunct="1">
              <a:lnSpc>
                <a:spcPct val="100000"/>
              </a:lnSpc>
              <a:spcBef>
                <a:spcPct val="0"/>
              </a:spcBef>
              <a:spcAft>
                <a:spcPct val="0"/>
              </a:spcAft>
              <a:buClr>
                <a:srgbClr val="FF0000"/>
              </a:buClr>
              <a:buSzTx/>
              <a:buFont typeface="Wingdings" panose="05000000000000000000" pitchFamily="2" charset="2"/>
              <a:buChar char="n"/>
              <a:defRPr/>
            </a:pPr>
            <a:r>
              <a:rPr kumimoji="0" lang="zh-CN" altLang="en-US" sz="24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既有工艺创新又有组织创新：</a:t>
            </a:r>
            <a:r>
              <a:rPr kumimoji="0" lang="zh-CN" altLang="en-US" sz="24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引进新工艺技术的同时采用了一种新的组织管理方式。</a:t>
            </a:r>
            <a:endParaRPr kumimoji="0" lang="zh-CN" altLang="en-US" sz="24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1" fontAlgn="base" latinLnBrk="0" hangingPunct="1">
              <a:lnSpc>
                <a:spcPct val="100000"/>
              </a:lnSpc>
              <a:spcBef>
                <a:spcPct val="0"/>
              </a:spcBef>
              <a:spcAft>
                <a:spcPct val="0"/>
              </a:spcAft>
              <a:buClr>
                <a:srgbClr val="FF0000"/>
              </a:buClr>
              <a:buSzTx/>
              <a:buFont typeface="Wingdings" panose="05000000000000000000" pitchFamily="2" charset="2"/>
              <a:buChar char="ü"/>
              <a:defRPr/>
            </a:pPr>
            <a:endParaRPr kumimoji="0" lang="zh-CN" altLang="en-US" sz="2000" b="1" i="0" u="none" strike="noStrike" kern="1200" cap="none" spc="0" normalizeH="0" baseline="0" noProof="1">
              <a:ln>
                <a:noFill/>
              </a:ln>
              <a:solidFill>
                <a:schemeClr val="bg2"/>
              </a:solidFill>
              <a:effectLst/>
              <a:uLnTx/>
              <a:uFillTx/>
              <a:latin typeface="黑体" panose="02010609060101010101" pitchFamily="49" charset="-122"/>
              <a:ea typeface="黑体" panose="02010609060101010101" pitchFamily="49" charset="-122"/>
              <a:cs typeface="+mn-cs"/>
            </a:endParaRPr>
          </a:p>
        </p:txBody>
      </p:sp>
      <p:sp>
        <p:nvSpPr>
          <p:cNvPr id="4" name="任意多边形 2"/>
          <p:cNvSpPr/>
          <p:nvPr/>
        </p:nvSpPr>
        <p:spPr>
          <a:xfrm>
            <a:off x="2505075" y="134938"/>
            <a:ext cx="2214563" cy="744538"/>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93181" tIns="19108" rIns="93181" bIns="19108" spcCol="991" anchor="ctr"/>
          <a:lstStyle/>
          <a:p>
            <a:pPr marL="0" marR="0" lvl="0" indent="0" algn="ctr" defTabSz="58928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不要漏填</a:t>
            </a:r>
            <a:endPar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717675" y="1113155"/>
            <a:ext cx="10575926" cy="3444875"/>
          </a:xfrm>
          <a:prstGeom prst="rect">
            <a:avLst/>
          </a:prstGeom>
        </p:spPr>
      </p:pic>
      <p:grpSp>
        <p:nvGrpSpPr>
          <p:cNvPr id="117761" name="组合 12"/>
          <p:cNvGrpSpPr/>
          <p:nvPr/>
        </p:nvGrpSpPr>
        <p:grpSpPr>
          <a:xfrm>
            <a:off x="2715994" y="1813719"/>
            <a:ext cx="9069894" cy="2436728"/>
            <a:chOff x="4062" y="2113"/>
            <a:chExt cx="14282" cy="3838"/>
          </a:xfrm>
        </p:grpSpPr>
        <p:sp>
          <p:nvSpPr>
            <p:cNvPr id="117763" name="AutoShape 4"/>
            <p:cNvSpPr/>
            <p:nvPr/>
          </p:nvSpPr>
          <p:spPr>
            <a:xfrm>
              <a:off x="12774" y="3186"/>
              <a:ext cx="5570" cy="1582"/>
            </a:xfrm>
            <a:prstGeom prst="borderCallout1">
              <a:avLst>
                <a:gd name="adj1" fmla="val 65"/>
                <a:gd name="adj2" fmla="val 25500"/>
                <a:gd name="adj3" fmla="val -64060"/>
                <a:gd name="adj4" fmla="val 100870"/>
              </a:avLst>
            </a:pr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algn="ctr" eaLnBrk="0" hangingPunct="0">
                <a:buClr>
                  <a:srgbClr val="FFFF99"/>
                </a:buClr>
                <a:buFont typeface="Wingdings" panose="05000000000000000000" pitchFamily="2" charset="2"/>
              </a:pPr>
              <a:r>
                <a:rPr lang="zh-CN" altLang="en-US" sz="2800" dirty="0">
                  <a:latin typeface="黑体" panose="02010609060101010101" pitchFamily="49" charset="-122"/>
                  <a:ea typeface="黑体" panose="02010609060101010101" pitchFamily="49" charset="-122"/>
                </a:rPr>
                <a:t>限选</a:t>
              </a:r>
              <a:r>
                <a:rPr lang="en-US" altLang="zh-CN" sz="2800" dirty="0">
                  <a:latin typeface="黑体" panose="02010609060101010101" pitchFamily="49" charset="-122"/>
                  <a:ea typeface="黑体" panose="02010609060101010101" pitchFamily="49" charset="-122"/>
                </a:rPr>
                <a:t>3</a:t>
              </a:r>
              <a:r>
                <a:rPr lang="zh-CN" altLang="en-US" sz="2800" dirty="0">
                  <a:latin typeface="黑体" panose="02010609060101010101" pitchFamily="49" charset="-122"/>
                  <a:ea typeface="黑体" panose="02010609060101010101" pitchFamily="49" charset="-122"/>
                </a:rPr>
                <a:t>项</a:t>
              </a:r>
              <a:endParaRPr lang="en-US" altLang="zh-CN" sz="2800" dirty="0">
                <a:latin typeface="黑体" panose="02010609060101010101" pitchFamily="49" charset="-122"/>
                <a:ea typeface="黑体" panose="02010609060101010101" pitchFamily="49" charset="-122"/>
              </a:endParaRPr>
            </a:p>
            <a:p>
              <a:pPr algn="ctr" eaLnBrk="0" hangingPunct="0">
                <a:buClr>
                  <a:srgbClr val="FFFF99"/>
                </a:buClr>
                <a:buFont typeface="Wingdings" panose="05000000000000000000" pitchFamily="2" charset="2"/>
              </a:pPr>
              <a:r>
                <a:rPr lang="zh-CN" altLang="en-US" sz="2800" dirty="0">
                  <a:latin typeface="黑体" panose="02010609060101010101" pitchFamily="49" charset="-122"/>
                  <a:ea typeface="黑体" panose="02010609060101010101" pitchFamily="49" charset="-122"/>
                </a:rPr>
                <a:t>（按重要程度排序）</a:t>
              </a:r>
              <a:endParaRPr lang="zh-CN" altLang="en-US" sz="2800" dirty="0">
                <a:latin typeface="黑体" panose="02010609060101010101" pitchFamily="49" charset="-122"/>
                <a:ea typeface="黑体" panose="02010609060101010101" pitchFamily="49" charset="-122"/>
              </a:endParaRPr>
            </a:p>
          </p:txBody>
        </p:sp>
        <p:sp>
          <p:nvSpPr>
            <p:cNvPr id="117764" name="Line 3"/>
            <p:cNvSpPr/>
            <p:nvPr/>
          </p:nvSpPr>
          <p:spPr>
            <a:xfrm flipV="1">
              <a:off x="4991" y="2144"/>
              <a:ext cx="2083" cy="17"/>
            </a:xfrm>
            <a:prstGeom prst="line">
              <a:avLst/>
            </a:prstGeom>
            <a:ln w="34925" cap="flat" cmpd="sng">
              <a:solidFill>
                <a:srgbClr val="FF0000"/>
              </a:solidFill>
              <a:prstDash val="solid"/>
              <a:miter/>
              <a:headEnd type="none" w="med" len="med"/>
              <a:tailEnd type="none" w="med" len="med"/>
            </a:ln>
          </p:spPr>
        </p:sp>
        <p:sp>
          <p:nvSpPr>
            <p:cNvPr id="117765" name="Line 3"/>
            <p:cNvSpPr/>
            <p:nvPr/>
          </p:nvSpPr>
          <p:spPr>
            <a:xfrm flipV="1">
              <a:off x="8358" y="2113"/>
              <a:ext cx="2083" cy="17"/>
            </a:xfrm>
            <a:prstGeom prst="line">
              <a:avLst/>
            </a:prstGeom>
            <a:ln w="34925" cap="flat" cmpd="sng">
              <a:solidFill>
                <a:srgbClr val="FF0000"/>
              </a:solidFill>
              <a:prstDash val="solid"/>
              <a:miter/>
              <a:headEnd type="none" w="med" len="med"/>
              <a:tailEnd type="none" w="med" len="med"/>
            </a:ln>
          </p:spPr>
        </p:sp>
        <p:sp>
          <p:nvSpPr>
            <p:cNvPr id="117766" name="Line 3"/>
            <p:cNvSpPr/>
            <p:nvPr/>
          </p:nvSpPr>
          <p:spPr>
            <a:xfrm flipV="1">
              <a:off x="4062" y="2631"/>
              <a:ext cx="1411" cy="16"/>
            </a:xfrm>
            <a:prstGeom prst="line">
              <a:avLst/>
            </a:prstGeom>
            <a:ln w="34925" cap="flat" cmpd="sng">
              <a:solidFill>
                <a:srgbClr val="FF0000"/>
              </a:solidFill>
              <a:prstDash val="solid"/>
              <a:miter/>
              <a:headEnd type="none" w="med" len="med"/>
              <a:tailEnd type="none" w="med" len="med"/>
            </a:ln>
          </p:spPr>
        </p:sp>
        <p:sp>
          <p:nvSpPr>
            <p:cNvPr id="117767" name="Line 3"/>
            <p:cNvSpPr/>
            <p:nvPr/>
          </p:nvSpPr>
          <p:spPr>
            <a:xfrm flipV="1">
              <a:off x="6731" y="2630"/>
              <a:ext cx="1411" cy="16"/>
            </a:xfrm>
            <a:prstGeom prst="line">
              <a:avLst/>
            </a:prstGeom>
            <a:ln w="34925" cap="flat" cmpd="sng">
              <a:solidFill>
                <a:srgbClr val="FF0000"/>
              </a:solidFill>
              <a:prstDash val="solid"/>
              <a:miter/>
              <a:headEnd type="none" w="med" len="med"/>
              <a:tailEnd type="none" w="med" len="med"/>
            </a:ln>
          </p:spPr>
        </p:sp>
        <p:sp>
          <p:nvSpPr>
            <p:cNvPr id="117768" name="Line 3"/>
            <p:cNvSpPr/>
            <p:nvPr/>
          </p:nvSpPr>
          <p:spPr>
            <a:xfrm>
              <a:off x="4422" y="3096"/>
              <a:ext cx="1411" cy="19"/>
            </a:xfrm>
            <a:prstGeom prst="line">
              <a:avLst/>
            </a:prstGeom>
            <a:ln w="34925" cap="flat" cmpd="sng">
              <a:solidFill>
                <a:srgbClr val="FF0000"/>
              </a:solidFill>
              <a:prstDash val="solid"/>
              <a:miter/>
              <a:headEnd type="none" w="med" len="med"/>
              <a:tailEnd type="none" w="med" len="med"/>
            </a:ln>
          </p:spPr>
        </p:sp>
        <p:sp>
          <p:nvSpPr>
            <p:cNvPr id="117769" name="Line 3"/>
            <p:cNvSpPr/>
            <p:nvPr/>
          </p:nvSpPr>
          <p:spPr>
            <a:xfrm>
              <a:off x="6056" y="3098"/>
              <a:ext cx="1411" cy="19"/>
            </a:xfrm>
            <a:prstGeom prst="line">
              <a:avLst/>
            </a:prstGeom>
            <a:ln w="34925" cap="flat" cmpd="sng">
              <a:solidFill>
                <a:srgbClr val="FF0000"/>
              </a:solidFill>
              <a:prstDash val="solid"/>
              <a:miter/>
              <a:headEnd type="none" w="med" len="med"/>
              <a:tailEnd type="none" w="med" len="med"/>
            </a:ln>
          </p:spPr>
        </p:sp>
        <p:sp>
          <p:nvSpPr>
            <p:cNvPr id="117770" name="Line 3"/>
            <p:cNvSpPr/>
            <p:nvPr/>
          </p:nvSpPr>
          <p:spPr>
            <a:xfrm>
              <a:off x="4214" y="5895"/>
              <a:ext cx="3901" cy="37"/>
            </a:xfrm>
            <a:prstGeom prst="line">
              <a:avLst/>
            </a:prstGeom>
            <a:ln w="34925" cap="flat" cmpd="sng">
              <a:solidFill>
                <a:srgbClr val="FF0000"/>
              </a:solidFill>
              <a:prstDash val="solid"/>
              <a:miter/>
              <a:headEnd type="none" w="med" len="med"/>
              <a:tailEnd type="none" w="med" len="med"/>
            </a:ln>
          </p:spPr>
        </p:sp>
        <p:sp>
          <p:nvSpPr>
            <p:cNvPr id="117771" name="Line 3"/>
            <p:cNvSpPr/>
            <p:nvPr/>
          </p:nvSpPr>
          <p:spPr>
            <a:xfrm>
              <a:off x="9379" y="5932"/>
              <a:ext cx="3828" cy="19"/>
            </a:xfrm>
            <a:prstGeom prst="line">
              <a:avLst/>
            </a:prstGeom>
            <a:ln w="34925" cap="flat" cmpd="sng">
              <a:solidFill>
                <a:srgbClr val="FF0000"/>
              </a:solidFill>
              <a:prstDash val="solid"/>
              <a:miter/>
              <a:headEnd type="none" w="med" len="med"/>
              <a:tailEnd type="none" w="med" len="med"/>
            </a:ln>
          </p:spPr>
        </p:sp>
        <p:sp>
          <p:nvSpPr>
            <p:cNvPr id="117772" name="Line 3"/>
            <p:cNvSpPr/>
            <p:nvPr/>
          </p:nvSpPr>
          <p:spPr>
            <a:xfrm flipV="1">
              <a:off x="13615" y="5931"/>
              <a:ext cx="2573" cy="20"/>
            </a:xfrm>
            <a:prstGeom prst="line">
              <a:avLst/>
            </a:prstGeom>
            <a:ln w="34925" cap="flat" cmpd="sng">
              <a:solidFill>
                <a:srgbClr val="FF0000"/>
              </a:solidFill>
              <a:prstDash val="solid"/>
              <a:miter/>
              <a:headEnd type="none" w="med" len="med"/>
              <a:tailEnd type="none" w="med" len="med"/>
            </a:ln>
          </p:spPr>
        </p:sp>
      </p:grpSp>
      <p:sp>
        <p:nvSpPr>
          <p:cNvPr id="117773" name="AutoShape 8"/>
          <p:cNvSpPr/>
          <p:nvPr/>
        </p:nvSpPr>
        <p:spPr>
          <a:xfrm>
            <a:off x="1504950" y="5080000"/>
            <a:ext cx="1258888" cy="1168400"/>
          </a:xfrm>
          <a:prstGeom prst="borderCallout1">
            <a:avLst>
              <a:gd name="adj1" fmla="val 1088"/>
              <a:gd name="adj2" fmla="val 2116"/>
              <a:gd name="adj3" fmla="val -169239"/>
              <a:gd name="adj4" fmla="val 35813"/>
            </a:avLst>
          </a:pr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eaLnBrk="0" hangingPunct="0">
              <a:buClr>
                <a:srgbClr val="FFFF99"/>
              </a:buClr>
              <a:buFont typeface="Wingdings" panose="05000000000000000000" pitchFamily="2" charset="2"/>
            </a:pPr>
            <a:r>
              <a:rPr lang="zh-CN" altLang="en-US" sz="3600" b="1" dirty="0">
                <a:solidFill>
                  <a:srgbClr val="FF0000"/>
                </a:solidFill>
                <a:latin typeface="黑体" panose="02010609060101010101" pitchFamily="49" charset="-122"/>
                <a:ea typeface="黑体" panose="02010609060101010101" pitchFamily="49" charset="-122"/>
              </a:rPr>
              <a:t>合并选项</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341245" y="231775"/>
            <a:ext cx="7943850" cy="3488055"/>
          </a:xfrm>
          <a:prstGeom prst="rect">
            <a:avLst/>
          </a:prstGeom>
        </p:spPr>
      </p:pic>
      <p:sp>
        <p:nvSpPr>
          <p:cNvPr id="119810" name="AutoShape 4"/>
          <p:cNvSpPr/>
          <p:nvPr/>
        </p:nvSpPr>
        <p:spPr>
          <a:xfrm>
            <a:off x="7845425" y="725488"/>
            <a:ext cx="1577975" cy="539750"/>
          </a:xfrm>
          <a:prstGeom prst="borderCallout1">
            <a:avLst>
              <a:gd name="adj1" fmla="val 24903"/>
              <a:gd name="adj2" fmla="val -968"/>
              <a:gd name="adj3" fmla="val 16764"/>
              <a:gd name="adj4" fmla="val -123299"/>
            </a:avLst>
          </a:pr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eaLnBrk="0" hangingPunct="0">
              <a:buClr>
                <a:srgbClr val="FFFF99"/>
              </a:buClr>
              <a:buFont typeface="Wingdings" panose="05000000000000000000" pitchFamily="2" charset="2"/>
            </a:pPr>
            <a:r>
              <a:rPr lang="zh-CN" altLang="en-US" sz="4100" dirty="0">
                <a:solidFill>
                  <a:srgbClr val="FF0000"/>
                </a:solidFill>
                <a:latin typeface="华文中宋" panose="02010600040101010101" pitchFamily="2" charset="-122"/>
                <a:ea typeface="宋体" panose="02010600030101010101" pitchFamily="2" charset="-122"/>
              </a:rPr>
              <a:t>  </a:t>
            </a:r>
            <a:r>
              <a:rPr lang="zh-CN" altLang="en-US" sz="2800" b="1" dirty="0">
                <a:solidFill>
                  <a:srgbClr val="FF0000"/>
                </a:solidFill>
                <a:latin typeface="黑体" panose="02010609060101010101" pitchFamily="49" charset="-122"/>
                <a:ea typeface="黑体" panose="02010609060101010101" pitchFamily="49" charset="-122"/>
              </a:rPr>
              <a:t>跳答</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19811" name="Line 3"/>
          <p:cNvSpPr/>
          <p:nvPr/>
        </p:nvSpPr>
        <p:spPr>
          <a:xfrm>
            <a:off x="3200400" y="1586230"/>
            <a:ext cx="700088" cy="11113"/>
          </a:xfrm>
          <a:prstGeom prst="line">
            <a:avLst/>
          </a:prstGeom>
          <a:ln w="34925" cap="flat" cmpd="sng">
            <a:solidFill>
              <a:srgbClr val="FF0000"/>
            </a:solidFill>
            <a:prstDash val="solid"/>
            <a:miter/>
            <a:headEnd type="none" w="med" len="med"/>
            <a:tailEnd type="none" w="med" len="med"/>
          </a:ln>
        </p:spPr>
      </p:sp>
      <p:sp>
        <p:nvSpPr>
          <p:cNvPr id="119812" name="Line 3"/>
          <p:cNvSpPr/>
          <p:nvPr/>
        </p:nvSpPr>
        <p:spPr>
          <a:xfrm>
            <a:off x="3200083" y="1801495"/>
            <a:ext cx="700087" cy="12700"/>
          </a:xfrm>
          <a:prstGeom prst="line">
            <a:avLst/>
          </a:prstGeom>
          <a:ln w="34925" cap="flat" cmpd="sng">
            <a:solidFill>
              <a:srgbClr val="FF0000"/>
            </a:solidFill>
            <a:prstDash val="solid"/>
            <a:miter/>
            <a:headEnd type="none" w="med" len="med"/>
            <a:tailEnd type="none" w="med" len="med"/>
          </a:ln>
        </p:spPr>
      </p:sp>
      <p:sp>
        <p:nvSpPr>
          <p:cNvPr id="119813" name="AutoShape 4"/>
          <p:cNvSpPr/>
          <p:nvPr/>
        </p:nvSpPr>
        <p:spPr>
          <a:xfrm>
            <a:off x="5682933" y="2649855"/>
            <a:ext cx="4337050" cy="539750"/>
          </a:xfrm>
          <a:prstGeom prst="borderCallout1">
            <a:avLst>
              <a:gd name="adj1" fmla="val 42176"/>
              <a:gd name="adj2" fmla="val -963"/>
              <a:gd name="adj3" fmla="val 47412"/>
              <a:gd name="adj4" fmla="val -36343"/>
            </a:avLst>
          </a:pr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eaLnBrk="0" hangingPunct="0">
              <a:buClr>
                <a:srgbClr val="FFFF99"/>
              </a:buClr>
            </a:pPr>
            <a:r>
              <a:rPr lang="zh-CN" altLang="en-US" sz="2800" b="1" dirty="0">
                <a:solidFill>
                  <a:srgbClr val="FF0000"/>
                </a:solidFill>
                <a:latin typeface="黑体" panose="02010609060101010101" pitchFamily="49" charset="-122"/>
                <a:ea typeface="黑体" panose="02010609060101010101" pitchFamily="49" charset="-122"/>
              </a:rPr>
              <a:t>  包含（风险投资机构）</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19815" name="AutoShape 9"/>
          <p:cNvSpPr/>
          <p:nvPr/>
        </p:nvSpPr>
        <p:spPr>
          <a:xfrm>
            <a:off x="1293178" y="3709988"/>
            <a:ext cx="10001250" cy="2995612"/>
          </a:xfrm>
          <a:prstGeom prst="flowChartAlternateProcess">
            <a:avLst/>
          </a:prstGeom>
          <a:solidFill>
            <a:srgbClr val="D2E7F3">
              <a:alpha val="92940"/>
            </a:srgbClr>
          </a:solidFill>
          <a:ln w="25400" cap="flat" cmpd="sng">
            <a:solidFill>
              <a:srgbClr val="589CCE"/>
            </a:solidFill>
            <a:prstDash val="solid"/>
            <a:miter/>
            <a:headEnd type="none" w="med" len="med"/>
            <a:tailEnd type="none" w="med" len="med"/>
          </a:ln>
        </p:spPr>
        <p:txBody>
          <a:bodyPr wrap="none" lIns="117226" tIns="58613" rIns="117226" bIns="58613" anchor="ctr" anchorCtr="0"/>
          <a:p>
            <a:pPr eaLnBrk="0" hangingPunct="0">
              <a:buClr>
                <a:srgbClr val="FF0000"/>
              </a:buClr>
              <a:buFont typeface="Wingdings" panose="05000000000000000000" pitchFamily="2" charset="2"/>
              <a:buChar char="ü"/>
            </a:pPr>
            <a:r>
              <a:rPr lang="zh-CN" altLang="en-US" sz="2800" dirty="0">
                <a:latin typeface="黑体" panose="02010609060101010101" pitchFamily="49" charset="-122"/>
                <a:ea typeface="黑体" panose="02010609060101010101" pitchFamily="49" charset="-122"/>
              </a:rPr>
              <a:t>审核：</a:t>
            </a:r>
            <a:r>
              <a:rPr lang="zh-CN" altLang="zh-CN" sz="2800" dirty="0">
                <a:solidFill>
                  <a:srgbClr val="FF0000"/>
                </a:solidFill>
                <a:latin typeface="黑体" panose="02010609060101010101" pitchFamily="49" charset="-122"/>
                <a:ea typeface="黑体" panose="02010609060101010101" pitchFamily="49" charset="-122"/>
              </a:rPr>
              <a:t>若</a:t>
            </a:r>
            <a:r>
              <a:rPr lang="en-US" altLang="zh-CN" sz="2800" dirty="0">
                <a:solidFill>
                  <a:srgbClr val="FF0000"/>
                </a:solidFill>
                <a:latin typeface="黑体" panose="02010609060101010101" pitchFamily="49" charset="-122"/>
                <a:ea typeface="黑体" panose="02010609060101010101" pitchFamily="49" charset="-122"/>
              </a:rPr>
              <a:t>0</a:t>
            </a:r>
            <a:r>
              <a:rPr lang="zh-CN" altLang="zh-CN" sz="2800" dirty="0">
                <a:solidFill>
                  <a:srgbClr val="FF0000"/>
                </a:solidFill>
                <a:latin typeface="黑体" panose="02010609060101010101" pitchFamily="49" charset="-122"/>
                <a:ea typeface="黑体" panose="02010609060101010101" pitchFamily="49" charset="-122"/>
              </a:rPr>
              <a:t>2题或</a:t>
            </a:r>
            <a:r>
              <a:rPr lang="en-US" altLang="zh-CN" sz="2800" dirty="0">
                <a:solidFill>
                  <a:srgbClr val="FF0000"/>
                </a:solidFill>
                <a:latin typeface="黑体" panose="02010609060101010101" pitchFamily="49" charset="-122"/>
                <a:ea typeface="黑体" panose="02010609060101010101" pitchFamily="49" charset="-122"/>
              </a:rPr>
              <a:t>08</a:t>
            </a:r>
            <a:r>
              <a:rPr lang="zh-CN" altLang="en-US" sz="2800" dirty="0">
                <a:solidFill>
                  <a:srgbClr val="FF0000"/>
                </a:solidFill>
                <a:latin typeface="黑体" panose="02010609060101010101" pitchFamily="49" charset="-122"/>
                <a:ea typeface="黑体" panose="02010609060101010101" pitchFamily="49" charset="-122"/>
              </a:rPr>
              <a:t>题</a:t>
            </a:r>
            <a:r>
              <a:rPr lang="zh-CN" altLang="zh-CN" sz="2800" dirty="0">
                <a:solidFill>
                  <a:srgbClr val="FF0000"/>
                </a:solidFill>
                <a:latin typeface="黑体" panose="02010609060101010101" pitchFamily="49" charset="-122"/>
                <a:ea typeface="黑体" panose="02010609060101010101" pitchFamily="49" charset="-122"/>
              </a:rPr>
              <a:t>选择了由本企业与其他境内企业合作开</a:t>
            </a:r>
            <a:endParaRPr lang="zh-CN" altLang="zh-CN" sz="2800" dirty="0">
              <a:solidFill>
                <a:srgbClr val="FF0000"/>
              </a:solidFill>
              <a:latin typeface="黑体" panose="02010609060101010101" pitchFamily="49" charset="-122"/>
              <a:ea typeface="黑体" panose="02010609060101010101" pitchFamily="49" charset="-122"/>
            </a:endParaRPr>
          </a:p>
          <a:p>
            <a:pPr eaLnBrk="0" hangingPunct="0">
              <a:buClr>
                <a:srgbClr val="FF0000"/>
              </a:buClr>
              <a:buFont typeface="Wingdings" panose="05000000000000000000" pitchFamily="2" charset="2"/>
            </a:pPr>
            <a:r>
              <a:rPr lang="zh-CN" altLang="zh-CN" sz="2800" dirty="0">
                <a:solidFill>
                  <a:srgbClr val="FF0000"/>
                </a:solidFill>
                <a:latin typeface="黑体" panose="02010609060101010101" pitchFamily="49" charset="-122"/>
                <a:ea typeface="黑体" panose="02010609060101010101" pitchFamily="49" charset="-122"/>
              </a:rPr>
              <a:t>  发或由本企业与境外企业或机构合作开发，则</a:t>
            </a:r>
            <a:r>
              <a:rPr lang="en-US" altLang="zh-CN" sz="2800" dirty="0">
                <a:solidFill>
                  <a:srgbClr val="FF0000"/>
                </a:solidFill>
                <a:latin typeface="黑体" panose="02010609060101010101" pitchFamily="49" charset="-122"/>
                <a:ea typeface="黑体" panose="02010609060101010101" pitchFamily="49" charset="-122"/>
              </a:rPr>
              <a:t>20</a:t>
            </a:r>
            <a:r>
              <a:rPr lang="zh-CN" altLang="en-US" sz="2800" dirty="0">
                <a:solidFill>
                  <a:srgbClr val="FF0000"/>
                </a:solidFill>
                <a:latin typeface="黑体" panose="02010609060101010101" pitchFamily="49" charset="-122"/>
                <a:ea typeface="黑体" panose="02010609060101010101" pitchFamily="49" charset="-122"/>
              </a:rPr>
              <a:t>题</a:t>
            </a:r>
            <a:r>
              <a:rPr lang="zh-CN" altLang="zh-CN" sz="2800" dirty="0">
                <a:solidFill>
                  <a:srgbClr val="FF0000"/>
                </a:solidFill>
                <a:latin typeface="黑体" panose="02010609060101010101" pitchFamily="49" charset="-122"/>
                <a:ea typeface="黑体" panose="02010609060101010101" pitchFamily="49" charset="-122"/>
              </a:rPr>
              <a:t>不能为空</a:t>
            </a:r>
            <a:endParaRPr lang="zh-CN" altLang="zh-CN" sz="2800" dirty="0">
              <a:latin typeface="黑体" panose="02010609060101010101" pitchFamily="49" charset="-122"/>
              <a:ea typeface="黑体" panose="02010609060101010101" pitchFamily="49" charset="-122"/>
            </a:endParaRPr>
          </a:p>
          <a:p>
            <a:pPr eaLnBrk="0" hangingPunct="0">
              <a:buClr>
                <a:srgbClr val="FF0000"/>
              </a:buClr>
              <a:buFont typeface="Wingdings" panose="05000000000000000000" pitchFamily="2" charset="2"/>
            </a:pPr>
            <a:r>
              <a:rPr lang="zh-CN" altLang="en-US" sz="2800" dirty="0">
                <a:solidFill>
                  <a:srgbClr val="FF0000"/>
                </a:solidFill>
                <a:latin typeface="黑体" panose="02010609060101010101" pitchFamily="49" charset="-122"/>
                <a:ea typeface="黑体" panose="02010609060101010101" pitchFamily="49" charset="-122"/>
                <a:sym typeface="宋体" panose="02010600030101010101" pitchFamily="2" charset="-122"/>
              </a:rPr>
              <a:t> （</a:t>
            </a:r>
            <a:r>
              <a:rPr lang="en-US" altLang="zh-CN" sz="2800" dirty="0">
                <a:solidFill>
                  <a:srgbClr val="FF0000"/>
                </a:solidFill>
                <a:latin typeface="黑体" panose="02010609060101010101" pitchFamily="49" charset="-122"/>
                <a:ea typeface="黑体" panose="02010609060101010101" pitchFamily="49" charset="-122"/>
                <a:sym typeface="宋体" panose="02010600030101010101" pitchFamily="2" charset="-122"/>
              </a:rPr>
              <a:t>C</a:t>
            </a:r>
            <a:r>
              <a:rPr lang="zh-CN" altLang="en-US" sz="2800" dirty="0">
                <a:solidFill>
                  <a:srgbClr val="FF0000"/>
                </a:solidFill>
                <a:latin typeface="黑体" panose="02010609060101010101" pitchFamily="49" charset="-122"/>
                <a:ea typeface="黑体" panose="02010609060101010101" pitchFamily="49" charset="-122"/>
                <a:sym typeface="宋体" panose="02010600030101010101" pitchFamily="2" charset="-122"/>
              </a:rPr>
              <a:t>类核实）</a:t>
            </a:r>
            <a:endParaRPr lang="zh-CN" altLang="zh-CN" sz="2800" dirty="0">
              <a:latin typeface="黑体" panose="02010609060101010101" pitchFamily="49" charset="-122"/>
              <a:ea typeface="黑体" panose="02010609060101010101" pitchFamily="49" charset="-122"/>
            </a:endParaRPr>
          </a:p>
          <a:p>
            <a:pPr eaLnBrk="0" hangingPunct="0">
              <a:buClr>
                <a:srgbClr val="FF0000"/>
              </a:buClr>
              <a:buFont typeface="Wingdings" panose="05000000000000000000" pitchFamily="2" charset="2"/>
              <a:buChar char="ü"/>
            </a:pPr>
            <a:r>
              <a:rPr lang="zh-CN" altLang="en-US" sz="2800" dirty="0">
                <a:latin typeface="黑体" panose="02010609060101010101" pitchFamily="49" charset="-122"/>
                <a:ea typeface="黑体" panose="02010609060101010101" pitchFamily="49" charset="-122"/>
              </a:rPr>
              <a:t>审核：</a:t>
            </a:r>
            <a:r>
              <a:rPr lang="zh-CN" altLang="zh-CN" sz="2800" dirty="0">
                <a:solidFill>
                  <a:srgbClr val="FF0000"/>
                </a:solidFill>
                <a:latin typeface="黑体" panose="02010609060101010101" pitchFamily="49" charset="-122"/>
                <a:ea typeface="黑体" panose="02010609060101010101" pitchFamily="49" charset="-122"/>
              </a:rPr>
              <a:t>若</a:t>
            </a:r>
            <a:r>
              <a:rPr lang="en-US" altLang="zh-CN" sz="2800" dirty="0">
                <a:solidFill>
                  <a:srgbClr val="FF0000"/>
                </a:solidFill>
                <a:latin typeface="黑体" panose="02010609060101010101" pitchFamily="49" charset="-122"/>
                <a:ea typeface="黑体" panose="02010609060101010101" pitchFamily="49" charset="-122"/>
              </a:rPr>
              <a:t>0</a:t>
            </a:r>
            <a:r>
              <a:rPr lang="zh-CN" altLang="zh-CN" sz="2800" dirty="0">
                <a:solidFill>
                  <a:srgbClr val="FF0000"/>
                </a:solidFill>
                <a:latin typeface="黑体" panose="02010609060101010101" pitchFamily="49" charset="-122"/>
                <a:ea typeface="黑体" panose="02010609060101010101" pitchFamily="49" charset="-122"/>
              </a:rPr>
              <a:t>2题或</a:t>
            </a:r>
            <a:r>
              <a:rPr lang="en-US" altLang="zh-CN" sz="2800" dirty="0">
                <a:solidFill>
                  <a:srgbClr val="FF0000"/>
                </a:solidFill>
                <a:latin typeface="黑体" panose="02010609060101010101" pitchFamily="49" charset="-122"/>
                <a:ea typeface="黑体" panose="02010609060101010101" pitchFamily="49" charset="-122"/>
              </a:rPr>
              <a:t>08</a:t>
            </a:r>
            <a:r>
              <a:rPr lang="zh-CN" altLang="en-US" sz="2800" dirty="0">
                <a:solidFill>
                  <a:srgbClr val="FF0000"/>
                </a:solidFill>
                <a:latin typeface="黑体" panose="02010609060101010101" pitchFamily="49" charset="-122"/>
                <a:ea typeface="黑体" panose="02010609060101010101" pitchFamily="49" charset="-122"/>
              </a:rPr>
              <a:t>题</a:t>
            </a:r>
            <a:r>
              <a:rPr lang="zh-CN" altLang="zh-CN" sz="2800" dirty="0">
                <a:solidFill>
                  <a:srgbClr val="FF0000"/>
                </a:solidFill>
                <a:latin typeface="黑体" panose="02010609060101010101" pitchFamily="49" charset="-122"/>
                <a:ea typeface="黑体" panose="02010609060101010101" pitchFamily="49" charset="-122"/>
              </a:rPr>
              <a:t>选</a:t>
            </a:r>
            <a:r>
              <a:rPr lang="zh-CN" altLang="en-US" sz="2800" dirty="0">
                <a:solidFill>
                  <a:srgbClr val="FF0000"/>
                </a:solidFill>
                <a:latin typeface="黑体" panose="02010609060101010101" pitchFamily="49" charset="-122"/>
                <a:ea typeface="黑体" panose="02010609060101010101" pitchFamily="49" charset="-122"/>
              </a:rPr>
              <a:t>择了由本企业与境内政府属研究机构</a:t>
            </a:r>
            <a:endParaRPr lang="zh-CN" altLang="en-US" sz="2800" dirty="0">
              <a:solidFill>
                <a:srgbClr val="FF0000"/>
              </a:solidFill>
              <a:latin typeface="黑体" panose="02010609060101010101" pitchFamily="49" charset="-122"/>
              <a:ea typeface="黑体" panose="02010609060101010101" pitchFamily="49" charset="-122"/>
            </a:endParaRPr>
          </a:p>
          <a:p>
            <a:pPr eaLnBrk="0" hangingPunct="0">
              <a:buClr>
                <a:srgbClr val="FF0000"/>
              </a:buClr>
              <a:buFont typeface="Wingdings" panose="05000000000000000000" pitchFamily="2" charset="2"/>
            </a:pPr>
            <a:r>
              <a:rPr lang="zh-CN" altLang="en-US" sz="2800" dirty="0">
                <a:solidFill>
                  <a:srgbClr val="FF0000"/>
                </a:solidFill>
                <a:latin typeface="黑体" panose="02010609060101010101" pitchFamily="49" charset="-122"/>
                <a:ea typeface="黑体" panose="02010609060101010101" pitchFamily="49" charset="-122"/>
              </a:rPr>
              <a:t>  或高等学校合作开发，则</a:t>
            </a:r>
            <a:r>
              <a:rPr lang="en-US" altLang="zh-CN" sz="2800" dirty="0">
                <a:solidFill>
                  <a:srgbClr val="FF0000"/>
                </a:solidFill>
                <a:latin typeface="黑体" panose="02010609060101010101" pitchFamily="49" charset="-122"/>
                <a:ea typeface="黑体" panose="02010609060101010101" pitchFamily="49" charset="-122"/>
              </a:rPr>
              <a:t>20</a:t>
            </a:r>
            <a:r>
              <a:rPr lang="zh-CN" altLang="en-US" sz="2800" dirty="0">
                <a:solidFill>
                  <a:srgbClr val="FF0000"/>
                </a:solidFill>
                <a:latin typeface="黑体" panose="02010609060101010101" pitchFamily="49" charset="-122"/>
                <a:ea typeface="黑体" panose="02010609060101010101" pitchFamily="49" charset="-122"/>
              </a:rPr>
              <a:t>题要选研究机构或高等学校</a:t>
            </a:r>
            <a:endParaRPr lang="zh-CN" altLang="en-US" sz="2800" dirty="0">
              <a:latin typeface="黑体" panose="02010609060101010101" pitchFamily="49" charset="-122"/>
              <a:ea typeface="黑体" panose="02010609060101010101" pitchFamily="49" charset="-122"/>
            </a:endParaRPr>
          </a:p>
          <a:p>
            <a:pPr eaLnBrk="0" hangingPunct="0">
              <a:buClr>
                <a:srgbClr val="FF0000"/>
              </a:buClr>
              <a:buFont typeface="Wingdings" panose="05000000000000000000" pitchFamily="2" charset="2"/>
            </a:pPr>
            <a:r>
              <a:rPr lang="zh-CN" altLang="en-US" sz="2800" dirty="0">
                <a:solidFill>
                  <a:srgbClr val="FF0000"/>
                </a:solidFill>
                <a:latin typeface="黑体" panose="02010609060101010101" pitchFamily="49" charset="-122"/>
                <a:ea typeface="黑体" panose="02010609060101010101" pitchFamily="49" charset="-122"/>
                <a:sym typeface="宋体" panose="02010600030101010101" pitchFamily="2" charset="-122"/>
              </a:rPr>
              <a:t> （</a:t>
            </a:r>
            <a:r>
              <a:rPr lang="en-US" altLang="zh-CN" sz="2800" dirty="0">
                <a:solidFill>
                  <a:srgbClr val="FF0000"/>
                </a:solidFill>
                <a:latin typeface="黑体" panose="02010609060101010101" pitchFamily="49" charset="-122"/>
                <a:ea typeface="黑体" panose="02010609060101010101" pitchFamily="49" charset="-122"/>
                <a:sym typeface="宋体" panose="02010600030101010101" pitchFamily="2" charset="-122"/>
              </a:rPr>
              <a:t>C</a:t>
            </a:r>
            <a:r>
              <a:rPr lang="zh-CN" altLang="en-US" sz="2800" dirty="0">
                <a:solidFill>
                  <a:srgbClr val="FF0000"/>
                </a:solidFill>
                <a:latin typeface="黑体" panose="02010609060101010101" pitchFamily="49" charset="-122"/>
                <a:ea typeface="黑体" panose="02010609060101010101" pitchFamily="49" charset="-122"/>
                <a:sym typeface="宋体" panose="02010600030101010101" pitchFamily="2" charset="-122"/>
              </a:rPr>
              <a:t>类核实）</a:t>
            </a:r>
            <a:endParaRPr lang="zh-CN" altLang="en-US" sz="2800" dirty="0">
              <a:latin typeface="黑体" panose="02010609060101010101" pitchFamily="49" charset="-122"/>
              <a:ea typeface="黑体" panose="02010609060101010101" pitchFamily="49" charset="-122"/>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1857" name="图片 6"/>
          <p:cNvPicPr>
            <a:picLocks noChangeAspect="1"/>
          </p:cNvPicPr>
          <p:nvPr/>
        </p:nvPicPr>
        <p:blipFill>
          <a:blip r:embed="rId1"/>
          <a:stretch>
            <a:fillRect/>
          </a:stretch>
        </p:blipFill>
        <p:spPr>
          <a:xfrm>
            <a:off x="1463675" y="574675"/>
            <a:ext cx="10223500" cy="2592388"/>
          </a:xfrm>
          <a:prstGeom prst="rect">
            <a:avLst/>
          </a:prstGeom>
          <a:noFill/>
          <a:ln w="9525">
            <a:noFill/>
          </a:ln>
        </p:spPr>
      </p:pic>
      <p:pic>
        <p:nvPicPr>
          <p:cNvPr id="121858" name="图片 2"/>
          <p:cNvPicPr>
            <a:picLocks noChangeAspect="1"/>
          </p:cNvPicPr>
          <p:nvPr/>
        </p:nvPicPr>
        <p:blipFill>
          <a:blip r:embed="rId2"/>
          <a:srcRect t="58327" r="386"/>
          <a:stretch>
            <a:fillRect/>
          </a:stretch>
        </p:blipFill>
        <p:spPr>
          <a:xfrm>
            <a:off x="1452563" y="3167063"/>
            <a:ext cx="10253662" cy="2508250"/>
          </a:xfrm>
          <a:prstGeom prst="rect">
            <a:avLst/>
          </a:prstGeom>
          <a:noFill/>
          <a:ln w="9525">
            <a:noFill/>
          </a:ln>
        </p:spPr>
      </p:pic>
      <p:sp>
        <p:nvSpPr>
          <p:cNvPr id="121859" name="Line 3"/>
          <p:cNvSpPr/>
          <p:nvPr/>
        </p:nvSpPr>
        <p:spPr>
          <a:xfrm flipV="1">
            <a:off x="2689225" y="1627188"/>
            <a:ext cx="3257550" cy="38100"/>
          </a:xfrm>
          <a:prstGeom prst="line">
            <a:avLst/>
          </a:prstGeom>
          <a:ln w="34925" cap="flat" cmpd="sng">
            <a:solidFill>
              <a:srgbClr val="FF0000"/>
            </a:solidFill>
            <a:prstDash val="solid"/>
            <a:miter/>
            <a:headEnd type="none" w="med" len="med"/>
            <a:tailEnd type="none" w="med" len="med"/>
          </a:ln>
        </p:spPr>
      </p:sp>
      <p:sp>
        <p:nvSpPr>
          <p:cNvPr id="121860" name="Line 3"/>
          <p:cNvSpPr/>
          <p:nvPr/>
        </p:nvSpPr>
        <p:spPr>
          <a:xfrm flipV="1">
            <a:off x="2759075" y="4138613"/>
            <a:ext cx="3343275" cy="38100"/>
          </a:xfrm>
          <a:prstGeom prst="line">
            <a:avLst/>
          </a:prstGeom>
          <a:ln w="34925" cap="flat" cmpd="sng">
            <a:solidFill>
              <a:srgbClr val="FF0000"/>
            </a:solidFill>
            <a:prstDash val="solid"/>
            <a:miter/>
            <a:headEnd type="none" w="med" len="med"/>
            <a:tailEnd type="none" w="med" len="med"/>
          </a:ln>
        </p:spPr>
      </p:sp>
      <p:sp>
        <p:nvSpPr>
          <p:cNvPr id="121861" name="Line 3"/>
          <p:cNvSpPr/>
          <p:nvPr/>
        </p:nvSpPr>
        <p:spPr>
          <a:xfrm flipV="1">
            <a:off x="2689225" y="2397125"/>
            <a:ext cx="3492500" cy="38100"/>
          </a:xfrm>
          <a:prstGeom prst="line">
            <a:avLst/>
          </a:prstGeom>
          <a:ln w="34925" cap="flat" cmpd="sng">
            <a:solidFill>
              <a:srgbClr val="FF0000"/>
            </a:solidFill>
            <a:prstDash val="solid"/>
            <a:miter/>
            <a:headEnd type="none" w="med" len="med"/>
            <a:tailEnd type="none" w="med" len="med"/>
          </a:ln>
        </p:spPr>
      </p:sp>
      <p:sp>
        <p:nvSpPr>
          <p:cNvPr id="121862" name="Line 3"/>
          <p:cNvSpPr/>
          <p:nvPr/>
        </p:nvSpPr>
        <p:spPr>
          <a:xfrm flipV="1">
            <a:off x="2759075" y="4848225"/>
            <a:ext cx="3492500" cy="38100"/>
          </a:xfrm>
          <a:prstGeom prst="line">
            <a:avLst/>
          </a:prstGeom>
          <a:ln w="34925" cap="flat" cmpd="sng">
            <a:solidFill>
              <a:srgbClr val="FF0000"/>
            </a:solidFill>
            <a:prstDash val="solid"/>
            <a:miter/>
            <a:headEnd type="none" w="med" len="med"/>
            <a:tailEnd type="none" w="med" len="med"/>
          </a:ln>
        </p:spPr>
      </p:sp>
      <p:sp>
        <p:nvSpPr>
          <p:cNvPr id="121863" name="Line 3"/>
          <p:cNvSpPr/>
          <p:nvPr/>
        </p:nvSpPr>
        <p:spPr>
          <a:xfrm flipV="1">
            <a:off x="2689225" y="4497388"/>
            <a:ext cx="5041900" cy="30162"/>
          </a:xfrm>
          <a:prstGeom prst="line">
            <a:avLst/>
          </a:prstGeom>
          <a:ln w="34925" cap="flat" cmpd="sng">
            <a:solidFill>
              <a:srgbClr val="FF0000"/>
            </a:solidFill>
            <a:prstDash val="solid"/>
            <a:miter/>
            <a:headEnd type="none" w="med" len="med"/>
            <a:tailEnd type="none" w="med" len="med"/>
          </a:ln>
        </p:spPr>
      </p:sp>
      <p:sp>
        <p:nvSpPr>
          <p:cNvPr id="121864" name="Line 3"/>
          <p:cNvSpPr/>
          <p:nvPr/>
        </p:nvSpPr>
        <p:spPr>
          <a:xfrm>
            <a:off x="2759075" y="1990725"/>
            <a:ext cx="4973638" cy="80963"/>
          </a:xfrm>
          <a:prstGeom prst="line">
            <a:avLst/>
          </a:prstGeom>
          <a:ln w="34925" cap="flat" cmpd="sng">
            <a:solidFill>
              <a:srgbClr val="FF0000"/>
            </a:solidFill>
            <a:prstDash val="solid"/>
            <a:miter/>
            <a:headEnd type="none" w="med" len="med"/>
            <a:tailEnd type="none" w="med" len="med"/>
          </a:ln>
        </p:spPr>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361565" y="796290"/>
            <a:ext cx="7943850" cy="3488055"/>
          </a:xfrm>
          <a:prstGeom prst="rect">
            <a:avLst/>
          </a:prstGeom>
        </p:spPr>
      </p:pic>
      <p:sp>
        <p:nvSpPr>
          <p:cNvPr id="119811" name="Line 3"/>
          <p:cNvSpPr/>
          <p:nvPr/>
        </p:nvSpPr>
        <p:spPr>
          <a:xfrm>
            <a:off x="3200400" y="2138680"/>
            <a:ext cx="700088" cy="11113"/>
          </a:xfrm>
          <a:prstGeom prst="line">
            <a:avLst/>
          </a:prstGeom>
          <a:ln w="34925" cap="flat" cmpd="sng">
            <a:solidFill>
              <a:srgbClr val="FF0000"/>
            </a:solidFill>
            <a:prstDash val="solid"/>
            <a:miter/>
            <a:headEnd type="none" w="med" len="med"/>
            <a:tailEnd type="none" w="med" len="med"/>
          </a:ln>
        </p:spPr>
      </p:sp>
      <p:sp>
        <p:nvSpPr>
          <p:cNvPr id="119812" name="Line 3"/>
          <p:cNvSpPr/>
          <p:nvPr/>
        </p:nvSpPr>
        <p:spPr>
          <a:xfrm>
            <a:off x="3200083" y="2353945"/>
            <a:ext cx="700087" cy="12700"/>
          </a:xfrm>
          <a:prstGeom prst="line">
            <a:avLst/>
          </a:prstGeom>
          <a:ln w="34925" cap="flat" cmpd="sng">
            <a:solidFill>
              <a:srgbClr val="FF0000"/>
            </a:solidFill>
            <a:prstDash val="solid"/>
            <a:miter/>
            <a:headEnd type="none" w="med" len="med"/>
            <a:tailEnd type="none" w="med" len="med"/>
          </a:ln>
        </p:spPr>
      </p:sp>
      <p:sp>
        <p:nvSpPr>
          <p:cNvPr id="119813" name="AutoShape 4"/>
          <p:cNvSpPr/>
          <p:nvPr/>
        </p:nvSpPr>
        <p:spPr>
          <a:xfrm>
            <a:off x="5682933" y="3202305"/>
            <a:ext cx="4337050" cy="539750"/>
          </a:xfrm>
          <a:prstGeom prst="borderCallout1">
            <a:avLst>
              <a:gd name="adj1" fmla="val 42176"/>
              <a:gd name="adj2" fmla="val -963"/>
              <a:gd name="adj3" fmla="val 47412"/>
              <a:gd name="adj4" fmla="val -36343"/>
            </a:avLst>
          </a:pr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eaLnBrk="0" hangingPunct="0">
              <a:buClr>
                <a:srgbClr val="FFFF99"/>
              </a:buClr>
            </a:pPr>
            <a:r>
              <a:rPr lang="zh-CN" altLang="en-US" sz="2800" b="1" dirty="0">
                <a:solidFill>
                  <a:srgbClr val="FF0000"/>
                </a:solidFill>
                <a:latin typeface="黑体" panose="02010609060101010101" pitchFamily="49" charset="-122"/>
                <a:ea typeface="黑体" panose="02010609060101010101" pitchFamily="49" charset="-122"/>
              </a:rPr>
              <a:t>  包含（风险投资机构）</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4" name="AutoShape 4"/>
          <p:cNvSpPr/>
          <p:nvPr/>
        </p:nvSpPr>
        <p:spPr>
          <a:xfrm>
            <a:off x="8073708" y="1547495"/>
            <a:ext cx="3535362" cy="1004888"/>
          </a:xfrm>
          <a:prstGeom prst="borderCallout1">
            <a:avLst>
              <a:gd name="adj1" fmla="val 100194"/>
              <a:gd name="adj2" fmla="val 83468"/>
              <a:gd name="adj3" fmla="val 241074"/>
              <a:gd name="adj4" fmla="val 57287"/>
            </a:avLst>
          </a:pr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algn="ctr" eaLnBrk="0" hangingPunct="0">
              <a:buClr>
                <a:srgbClr val="FFFF99"/>
              </a:buClr>
              <a:buFont typeface="Wingdings" panose="05000000000000000000" pitchFamily="2" charset="2"/>
            </a:pPr>
            <a:r>
              <a:rPr lang="zh-CN" altLang="en-US" sz="2800" b="1" dirty="0">
                <a:latin typeface="华文中宋" panose="02010600040101010101" pitchFamily="2" charset="-122"/>
                <a:ea typeface="宋体" panose="02010600030101010101" pitchFamily="2" charset="-122"/>
              </a:rPr>
              <a:t>限选</a:t>
            </a:r>
            <a:r>
              <a:rPr lang="en-US" altLang="zh-CN" sz="2800" b="1" dirty="0">
                <a:latin typeface="华文中宋" panose="02010600040101010101" pitchFamily="2" charset="-122"/>
                <a:ea typeface="宋体" panose="02010600030101010101" pitchFamily="2" charset="-122"/>
              </a:rPr>
              <a:t>3</a:t>
            </a:r>
            <a:r>
              <a:rPr lang="zh-CN" altLang="en-US" sz="2800" b="1" dirty="0">
                <a:latin typeface="华文中宋" panose="02010600040101010101" pitchFamily="2" charset="-122"/>
                <a:ea typeface="宋体" panose="02010600030101010101" pitchFamily="2" charset="-122"/>
              </a:rPr>
              <a:t>项</a:t>
            </a:r>
            <a:endParaRPr lang="en-US" altLang="zh-CN" sz="2800" b="1" dirty="0">
              <a:latin typeface="华文中宋" panose="02010600040101010101" pitchFamily="2" charset="-122"/>
              <a:ea typeface="宋体" panose="02010600030101010101" pitchFamily="2" charset="-122"/>
            </a:endParaRPr>
          </a:p>
          <a:p>
            <a:pPr algn="ctr" eaLnBrk="0" hangingPunct="0">
              <a:buClr>
                <a:srgbClr val="FFFF99"/>
              </a:buClr>
              <a:buFont typeface="Wingdings" panose="05000000000000000000" pitchFamily="2" charset="2"/>
            </a:pPr>
            <a:r>
              <a:rPr lang="zh-CN" altLang="en-US" sz="2800" b="1" dirty="0">
                <a:latin typeface="华文中宋" panose="02010600040101010101" pitchFamily="2" charset="-122"/>
                <a:ea typeface="宋体" panose="02010600030101010101" pitchFamily="2" charset="-122"/>
              </a:rPr>
              <a:t>（按重要程度排序）</a:t>
            </a:r>
            <a:endParaRPr lang="zh-CN" altLang="en-US" sz="2800" b="1" dirty="0">
              <a:latin typeface="华文中宋" panose="02010600040101010101" pitchFamily="2" charset="-122"/>
              <a:ea typeface="宋体" panose="02010600030101010101" pitchFamily="2" charset="-122"/>
            </a:endParaRPr>
          </a:p>
        </p:txBody>
      </p:sp>
      <p:sp>
        <p:nvSpPr>
          <p:cNvPr id="16" name="AutoShape 9"/>
          <p:cNvSpPr/>
          <p:nvPr/>
        </p:nvSpPr>
        <p:spPr>
          <a:xfrm>
            <a:off x="1478915" y="4379595"/>
            <a:ext cx="10220326" cy="1287780"/>
          </a:xfrm>
          <a:prstGeom prst="flowChartAlternateProcess">
            <a:avLst/>
          </a:prstGeom>
          <a:solidFill>
            <a:srgbClr val="D2E7F3">
              <a:alpha val="92940"/>
            </a:srgbClr>
          </a:solidFill>
          <a:ln w="25400" cap="flat" cmpd="sng">
            <a:solidFill>
              <a:srgbClr val="589CCE"/>
            </a:solidFill>
            <a:prstDash val="solid"/>
            <a:miter/>
            <a:headEnd type="none" w="med" len="med"/>
            <a:tailEnd type="none" w="med" len="med"/>
          </a:ln>
        </p:spPr>
        <p:txBody>
          <a:bodyPr wrap="none" lIns="117226" tIns="58613" rIns="117226" bIns="58613" anchor="ctr" anchorCtr="0"/>
          <a:p>
            <a:pPr eaLnBrk="0" hangingPunct="0">
              <a:buClr>
                <a:srgbClr val="FF0000"/>
              </a:buClr>
              <a:buFont typeface="Wingdings" panose="05000000000000000000" pitchFamily="2" charset="2"/>
              <a:buChar char="ü"/>
            </a:pPr>
            <a:r>
              <a:rPr lang="zh-CN" altLang="en-US" sz="2800" dirty="0">
                <a:latin typeface="黑体" panose="02010609060101010101" pitchFamily="49" charset="-122"/>
                <a:ea typeface="黑体" panose="02010609060101010101" pitchFamily="49" charset="-122"/>
              </a:rPr>
              <a:t>审核：</a:t>
            </a:r>
            <a:r>
              <a:rPr lang="zh-CN" altLang="en-US" sz="2800" dirty="0">
                <a:solidFill>
                  <a:schemeClr val="tx1"/>
                </a:solidFill>
                <a:latin typeface="黑体" panose="02010609060101010101" pitchFamily="49" charset="-122"/>
                <a:ea typeface="黑体" panose="02010609060101010101" pitchFamily="49" charset="-122"/>
              </a:rPr>
              <a:t>若</a:t>
            </a:r>
            <a:r>
              <a:rPr lang="en-US" altLang="zh-CN" sz="2800" dirty="0">
                <a:solidFill>
                  <a:schemeClr val="tx1"/>
                </a:solidFill>
                <a:latin typeface="黑体" panose="02010609060101010101" pitchFamily="49" charset="-122"/>
                <a:ea typeface="黑体" panose="02010609060101010101" pitchFamily="49" charset="-122"/>
              </a:rPr>
              <a:t>20</a:t>
            </a:r>
            <a:r>
              <a:rPr lang="zh-CN" altLang="en-US" sz="2800" dirty="0">
                <a:solidFill>
                  <a:schemeClr val="tx1"/>
                </a:solidFill>
                <a:latin typeface="黑体" panose="02010609060101010101" pitchFamily="49" charset="-122"/>
                <a:ea typeface="黑体" panose="02010609060101010101" pitchFamily="49" charset="-122"/>
              </a:rPr>
              <a:t>题不为空，则</a:t>
            </a:r>
            <a:r>
              <a:rPr lang="en-US" altLang="zh-CN" sz="2800" dirty="0">
                <a:solidFill>
                  <a:schemeClr val="tx1"/>
                </a:solidFill>
                <a:latin typeface="黑体" panose="02010609060101010101" pitchFamily="49" charset="-122"/>
                <a:ea typeface="黑体" panose="02010609060101010101" pitchFamily="49" charset="-122"/>
              </a:rPr>
              <a:t>21</a:t>
            </a:r>
            <a:r>
              <a:rPr lang="zh-CN" altLang="en-US" sz="2800" dirty="0">
                <a:solidFill>
                  <a:schemeClr val="tx1"/>
                </a:solidFill>
                <a:latin typeface="黑体" panose="02010609060101010101" pitchFamily="49" charset="-122"/>
                <a:ea typeface="黑体" panose="02010609060101010101" pitchFamily="49" charset="-122"/>
              </a:rPr>
              <a:t>题不得为空，且</a:t>
            </a:r>
            <a:r>
              <a:rPr lang="en-US" altLang="zh-CN" sz="2800" dirty="0">
                <a:solidFill>
                  <a:schemeClr val="tx1"/>
                </a:solidFill>
                <a:latin typeface="黑体" panose="02010609060101010101" pitchFamily="49" charset="-122"/>
                <a:ea typeface="黑体" panose="02010609060101010101" pitchFamily="49" charset="-122"/>
              </a:rPr>
              <a:t>21</a:t>
            </a:r>
            <a:r>
              <a:rPr lang="zh-CN" altLang="en-US" sz="2800" dirty="0">
                <a:solidFill>
                  <a:schemeClr val="tx1"/>
                </a:solidFill>
                <a:latin typeface="黑体" panose="02010609060101010101" pitchFamily="49" charset="-122"/>
                <a:ea typeface="黑体" panose="02010609060101010101" pitchFamily="49" charset="-122"/>
              </a:rPr>
              <a:t>题所选选项应</a:t>
            </a:r>
            <a:endParaRPr lang="en-US" altLang="zh-CN" sz="2800" dirty="0">
              <a:solidFill>
                <a:schemeClr val="tx1"/>
              </a:solidFill>
              <a:latin typeface="黑体" panose="02010609060101010101" pitchFamily="49" charset="-122"/>
              <a:ea typeface="黑体" panose="02010609060101010101" pitchFamily="49" charset="-122"/>
            </a:endParaRPr>
          </a:p>
          <a:p>
            <a:pPr eaLnBrk="0" hangingPunct="0">
              <a:buClr>
                <a:srgbClr val="FF0000"/>
              </a:buClr>
            </a:pPr>
            <a:r>
              <a:rPr lang="zh-CN" altLang="en-US" sz="2800" dirty="0">
                <a:solidFill>
                  <a:schemeClr val="tx1"/>
                </a:solidFill>
                <a:latin typeface="黑体" panose="02010609060101010101" pitchFamily="49" charset="-122"/>
                <a:ea typeface="黑体" panose="02010609060101010101" pitchFamily="49" charset="-122"/>
              </a:rPr>
              <a:t>包含在</a:t>
            </a:r>
            <a:r>
              <a:rPr lang="en-US" altLang="zh-CN" sz="2800" dirty="0">
                <a:solidFill>
                  <a:schemeClr val="tx1"/>
                </a:solidFill>
                <a:latin typeface="黑体" panose="02010609060101010101" pitchFamily="49" charset="-122"/>
                <a:ea typeface="黑体" panose="02010609060101010101" pitchFamily="49" charset="-122"/>
              </a:rPr>
              <a:t>20</a:t>
            </a:r>
            <a:r>
              <a:rPr lang="zh-CN" altLang="en-US" sz="2800" dirty="0">
                <a:solidFill>
                  <a:schemeClr val="tx1"/>
                </a:solidFill>
                <a:latin typeface="黑体" panose="02010609060101010101" pitchFamily="49" charset="-122"/>
                <a:ea typeface="黑体" panose="02010609060101010101" pitchFamily="49" charset="-122"/>
              </a:rPr>
              <a:t>题已选选项中；若</a:t>
            </a:r>
            <a:r>
              <a:rPr lang="en-US" altLang="zh-CN" sz="2800" dirty="0">
                <a:solidFill>
                  <a:schemeClr val="tx1"/>
                </a:solidFill>
                <a:latin typeface="黑体" panose="02010609060101010101" pitchFamily="49" charset="-122"/>
                <a:ea typeface="黑体" panose="02010609060101010101" pitchFamily="49" charset="-122"/>
              </a:rPr>
              <a:t>20</a:t>
            </a:r>
            <a:r>
              <a:rPr lang="zh-CN" altLang="en-US" sz="2800" dirty="0">
                <a:solidFill>
                  <a:schemeClr val="tx1"/>
                </a:solidFill>
                <a:latin typeface="黑体" panose="02010609060101010101" pitchFamily="49" charset="-122"/>
                <a:ea typeface="黑体" panose="02010609060101010101" pitchFamily="49" charset="-122"/>
              </a:rPr>
              <a:t>题为空，则</a:t>
            </a:r>
            <a:r>
              <a:rPr lang="en-US" altLang="zh-CN" sz="2800" dirty="0">
                <a:solidFill>
                  <a:schemeClr val="tx1"/>
                </a:solidFill>
                <a:latin typeface="黑体" panose="02010609060101010101" pitchFamily="49" charset="-122"/>
                <a:ea typeface="黑体" panose="02010609060101010101" pitchFamily="49" charset="-122"/>
              </a:rPr>
              <a:t>21</a:t>
            </a:r>
            <a:r>
              <a:rPr lang="zh-CN" altLang="en-US" sz="2800" dirty="0">
                <a:solidFill>
                  <a:schemeClr val="tx1"/>
                </a:solidFill>
                <a:latin typeface="黑体" panose="02010609060101010101" pitchFamily="49" charset="-122"/>
                <a:ea typeface="黑体" panose="02010609060101010101" pitchFamily="49" charset="-122"/>
              </a:rPr>
              <a:t>题应为空（</a:t>
            </a:r>
            <a:r>
              <a:rPr lang="en-US" altLang="zh-CN" sz="2800" dirty="0">
                <a:solidFill>
                  <a:schemeClr val="tx1"/>
                </a:solidFill>
                <a:latin typeface="黑体" panose="02010609060101010101" pitchFamily="49" charset="-122"/>
                <a:ea typeface="黑体" panose="02010609060101010101" pitchFamily="49" charset="-122"/>
              </a:rPr>
              <a:t>A</a:t>
            </a:r>
            <a:r>
              <a:rPr lang="zh-CN" altLang="en-US" sz="2800" dirty="0">
                <a:solidFill>
                  <a:schemeClr val="tx1"/>
                </a:solidFill>
                <a:latin typeface="黑体" panose="02010609060101010101" pitchFamily="49" charset="-122"/>
                <a:ea typeface="黑体" panose="02010609060101010101" pitchFamily="49" charset="-122"/>
              </a:rPr>
              <a:t>类强制）</a:t>
            </a:r>
            <a:endParaRPr lang="zh-CN" altLang="en-US" sz="2800" dirty="0">
              <a:solidFill>
                <a:schemeClr val="tx1"/>
              </a:solidFill>
              <a:latin typeface="黑体" panose="02010609060101010101" pitchFamily="49" charset="-122"/>
              <a:ea typeface="黑体" panose="02010609060101010101" pitchFamily="49" charset="-122"/>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2350135" y="173990"/>
            <a:ext cx="8004175" cy="6550660"/>
          </a:xfrm>
          <a:prstGeom prst="rect">
            <a:avLst/>
          </a:prstGeom>
        </p:spPr>
      </p:pic>
      <p:sp>
        <p:nvSpPr>
          <p:cNvPr id="17" name="AutoShape 9"/>
          <p:cNvSpPr/>
          <p:nvPr/>
        </p:nvSpPr>
        <p:spPr>
          <a:xfrm>
            <a:off x="2098675" y="1643380"/>
            <a:ext cx="9388476" cy="1889125"/>
          </a:xfrm>
          <a:prstGeom prst="flowChartAlternateProcess">
            <a:avLst/>
          </a:prstGeom>
          <a:solidFill>
            <a:srgbClr val="D2E7F3">
              <a:alpha val="92940"/>
            </a:srgbClr>
          </a:solidFill>
          <a:ln w="25400" cap="flat" cmpd="sng">
            <a:solidFill>
              <a:srgbClr val="589CCE"/>
            </a:solidFill>
            <a:prstDash val="solid"/>
            <a:miter/>
            <a:headEnd type="none" w="med" len="med"/>
            <a:tailEnd type="none" w="med" len="med"/>
          </a:ln>
        </p:spPr>
        <p:txBody>
          <a:bodyPr wrap="none" lIns="117226" tIns="58613" rIns="117226" bIns="58613" anchor="ctr" anchorCtr="0"/>
          <a:p>
            <a:pPr eaLnBrk="0" hangingPunct="0">
              <a:buClr>
                <a:srgbClr val="FF0000"/>
              </a:buClr>
              <a:buFont typeface="Wingdings" panose="05000000000000000000" pitchFamily="2" charset="2"/>
              <a:buChar char="ü"/>
            </a:pPr>
            <a:r>
              <a:rPr lang="zh-CN" altLang="en-US" sz="2800" dirty="0">
                <a:latin typeface="黑体" panose="02010609060101010101" pitchFamily="49" charset="-122"/>
                <a:ea typeface="黑体" panose="02010609060101010101" pitchFamily="49" charset="-122"/>
              </a:rPr>
              <a:t>审核：</a:t>
            </a:r>
            <a:r>
              <a:rPr lang="zh-CN" altLang="zh-CN" sz="2800" dirty="0">
                <a:solidFill>
                  <a:srgbClr val="FF0000"/>
                </a:solidFill>
                <a:latin typeface="黑体" panose="02010609060101010101" pitchFamily="49" charset="-122"/>
                <a:ea typeface="黑体" panose="02010609060101010101" pitchFamily="49" charset="-122"/>
              </a:rPr>
              <a:t>若2</a:t>
            </a:r>
            <a:r>
              <a:rPr lang="en-US" altLang="zh-CN" sz="2800" dirty="0">
                <a:solidFill>
                  <a:srgbClr val="FF0000"/>
                </a:solidFill>
                <a:latin typeface="黑体" panose="02010609060101010101" pitchFamily="49" charset="-122"/>
                <a:ea typeface="黑体" panose="02010609060101010101" pitchFamily="49" charset="-122"/>
              </a:rPr>
              <a:t>0</a:t>
            </a:r>
            <a:r>
              <a:rPr lang="zh-CN" altLang="zh-CN" sz="2800" dirty="0">
                <a:solidFill>
                  <a:srgbClr val="FF0000"/>
                </a:solidFill>
                <a:latin typeface="黑体" panose="02010609060101010101" pitchFamily="49" charset="-122"/>
                <a:ea typeface="黑体" panose="02010609060101010101" pitchFamily="49" charset="-122"/>
              </a:rPr>
              <a:t>题选了“2”或3”，则2</a:t>
            </a:r>
            <a:r>
              <a:rPr lang="en-US" altLang="zh-CN" sz="2800" dirty="0">
                <a:solidFill>
                  <a:srgbClr val="FF0000"/>
                </a:solidFill>
                <a:latin typeface="黑体" panose="02010609060101010101" pitchFamily="49" charset="-122"/>
                <a:ea typeface="黑体" panose="02010609060101010101" pitchFamily="49" charset="-122"/>
              </a:rPr>
              <a:t>2</a:t>
            </a:r>
            <a:r>
              <a:rPr lang="zh-CN" altLang="zh-CN" sz="2800" dirty="0">
                <a:solidFill>
                  <a:srgbClr val="FF0000"/>
                </a:solidFill>
                <a:latin typeface="黑体" panose="02010609060101010101" pitchFamily="49" charset="-122"/>
                <a:ea typeface="黑体" panose="02010609060101010101" pitchFamily="49" charset="-122"/>
              </a:rPr>
              <a:t>题不得为空；</a:t>
            </a:r>
            <a:endParaRPr lang="zh-CN" altLang="zh-CN" sz="2800" dirty="0">
              <a:solidFill>
                <a:srgbClr val="FF0000"/>
              </a:solidFill>
              <a:latin typeface="黑体" panose="02010609060101010101" pitchFamily="49" charset="-122"/>
              <a:ea typeface="黑体" panose="02010609060101010101" pitchFamily="49" charset="-122"/>
            </a:endParaRPr>
          </a:p>
          <a:p>
            <a:pPr eaLnBrk="0" hangingPunct="0">
              <a:buClr>
                <a:srgbClr val="FF0000"/>
              </a:buClr>
              <a:buFont typeface="Wingdings" panose="05000000000000000000" pitchFamily="2" charset="2"/>
            </a:pPr>
            <a:r>
              <a:rPr lang="zh-CN" altLang="zh-CN" sz="2800" dirty="0">
                <a:solidFill>
                  <a:srgbClr val="FF0000"/>
                </a:solidFill>
                <a:latin typeface="黑体" panose="02010609060101010101" pitchFamily="49" charset="-122"/>
                <a:ea typeface="黑体" panose="02010609060101010101" pitchFamily="49" charset="-122"/>
              </a:rPr>
              <a:t>        若2</a:t>
            </a:r>
            <a:r>
              <a:rPr lang="en-US" altLang="zh-CN" sz="2800" dirty="0">
                <a:solidFill>
                  <a:srgbClr val="FF0000"/>
                </a:solidFill>
                <a:latin typeface="黑体" panose="02010609060101010101" pitchFamily="49" charset="-122"/>
                <a:ea typeface="黑体" panose="02010609060101010101" pitchFamily="49" charset="-122"/>
              </a:rPr>
              <a:t>0</a:t>
            </a:r>
            <a:r>
              <a:rPr lang="zh-CN" altLang="zh-CN" sz="2800" dirty="0">
                <a:solidFill>
                  <a:srgbClr val="FF0000"/>
                </a:solidFill>
                <a:latin typeface="黑体" panose="02010609060101010101" pitchFamily="49" charset="-122"/>
                <a:ea typeface="黑体" panose="02010609060101010101" pitchFamily="49" charset="-122"/>
              </a:rPr>
              <a:t>题“2”与“3”均未选，则2</a:t>
            </a:r>
            <a:r>
              <a:rPr lang="en-US" altLang="zh-CN" sz="2800" dirty="0">
                <a:solidFill>
                  <a:srgbClr val="FF0000"/>
                </a:solidFill>
                <a:latin typeface="黑体" panose="02010609060101010101" pitchFamily="49" charset="-122"/>
                <a:ea typeface="黑体" panose="02010609060101010101" pitchFamily="49" charset="-122"/>
              </a:rPr>
              <a:t>2</a:t>
            </a:r>
            <a:r>
              <a:rPr lang="zh-CN" altLang="zh-CN" sz="2800" dirty="0">
                <a:solidFill>
                  <a:srgbClr val="FF0000"/>
                </a:solidFill>
                <a:latin typeface="黑体" panose="02010609060101010101" pitchFamily="49" charset="-122"/>
                <a:ea typeface="黑体" panose="02010609060101010101" pitchFamily="49" charset="-122"/>
              </a:rPr>
              <a:t>题应为空</a:t>
            </a:r>
            <a:endParaRPr lang="zh-CN" altLang="zh-CN" sz="2800" dirty="0">
              <a:solidFill>
                <a:srgbClr val="FF0000"/>
              </a:solidFill>
              <a:latin typeface="黑体" panose="02010609060101010101" pitchFamily="49" charset="-122"/>
              <a:ea typeface="黑体" panose="02010609060101010101" pitchFamily="49" charset="-122"/>
            </a:endParaRPr>
          </a:p>
          <a:p>
            <a:pPr eaLnBrk="0" hangingPunct="0">
              <a:buClr>
                <a:srgbClr val="FF0000"/>
              </a:buClr>
              <a:buFont typeface="Wingdings" panose="05000000000000000000" pitchFamily="2" charset="2"/>
            </a:pPr>
            <a:r>
              <a:rPr lang="zh-CN" altLang="en-US" sz="2800" dirty="0">
                <a:solidFill>
                  <a:srgbClr val="FF0000"/>
                </a:solidFill>
                <a:latin typeface="黑体" panose="02010609060101010101" pitchFamily="49" charset="-122"/>
                <a:ea typeface="黑体" panose="02010609060101010101" pitchFamily="49" charset="-122"/>
                <a:sym typeface="宋体" panose="02010600030101010101" pitchFamily="2" charset="-122"/>
              </a:rPr>
              <a:t>       （</a:t>
            </a:r>
            <a:r>
              <a:rPr lang="en-US" altLang="zh-CN" sz="2800" dirty="0">
                <a:solidFill>
                  <a:srgbClr val="FF0000"/>
                </a:solidFill>
                <a:latin typeface="黑体" panose="02010609060101010101" pitchFamily="49" charset="-122"/>
                <a:ea typeface="黑体" panose="02010609060101010101" pitchFamily="49" charset="-122"/>
                <a:sym typeface="宋体" panose="02010600030101010101" pitchFamily="2" charset="-122"/>
              </a:rPr>
              <a:t>C</a:t>
            </a:r>
            <a:r>
              <a:rPr lang="zh-CN" altLang="en-US" sz="2800" dirty="0">
                <a:solidFill>
                  <a:srgbClr val="FF0000"/>
                </a:solidFill>
                <a:latin typeface="黑体" panose="02010609060101010101" pitchFamily="49" charset="-122"/>
                <a:ea typeface="黑体" panose="02010609060101010101" pitchFamily="49" charset="-122"/>
                <a:sym typeface="宋体" panose="02010600030101010101" pitchFamily="2" charset="-122"/>
              </a:rPr>
              <a:t>类核实）</a:t>
            </a:r>
            <a:endParaRPr lang="zh-CN" altLang="en-US" sz="2800"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15" name="AutoShape 4"/>
          <p:cNvSpPr/>
          <p:nvPr/>
        </p:nvSpPr>
        <p:spPr>
          <a:xfrm>
            <a:off x="8283575" y="4171633"/>
            <a:ext cx="1149350" cy="600075"/>
          </a:xfrm>
          <a:prstGeom prst="borderCallout1">
            <a:avLst>
              <a:gd name="adj1" fmla="val 15894"/>
              <a:gd name="adj2" fmla="val -3306"/>
              <a:gd name="adj3" fmla="val -52699"/>
              <a:gd name="adj4" fmla="val -65718"/>
            </a:avLst>
          </a:pr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eaLnBrk="0" hangingPunct="0">
              <a:buClr>
                <a:srgbClr val="FFFF99"/>
              </a:buClr>
              <a:buFont typeface="Wingdings" panose="05000000000000000000" pitchFamily="2" charset="2"/>
            </a:pPr>
            <a:r>
              <a:rPr lang="en-US" altLang="zh-CN" sz="2800" b="1" dirty="0">
                <a:solidFill>
                  <a:srgbClr val="FF0000"/>
                </a:solidFill>
                <a:latin typeface="华文中宋" panose="02010600040101010101" pitchFamily="2" charset="-122"/>
                <a:ea typeface="宋体" panose="02010600030101010101" pitchFamily="2" charset="-122"/>
              </a:rPr>
              <a:t> </a:t>
            </a:r>
            <a:r>
              <a:rPr lang="zh-CN" altLang="en-US" sz="2800" b="1" dirty="0">
                <a:solidFill>
                  <a:srgbClr val="FF0000"/>
                </a:solidFill>
                <a:latin typeface="华文中宋" panose="02010600040101010101" pitchFamily="2" charset="-122"/>
                <a:ea typeface="宋体" panose="02010600030101010101" pitchFamily="2" charset="-122"/>
              </a:rPr>
              <a:t>跳答</a:t>
            </a:r>
            <a:endParaRPr lang="zh-CN" altLang="en-US" sz="2800" b="1" dirty="0">
              <a:solidFill>
                <a:srgbClr val="FF0000"/>
              </a:solidFill>
              <a:latin typeface="华文中宋" panose="02010600040101010101" pitchFamily="2" charset="-122"/>
              <a:ea typeface="宋体" panose="02010600030101010101" pitchFamily="2" charset="-122"/>
            </a:endParaRPr>
          </a:p>
        </p:txBody>
      </p:sp>
      <p:sp>
        <p:nvSpPr>
          <p:cNvPr id="3" name="Line 3"/>
          <p:cNvSpPr/>
          <p:nvPr/>
        </p:nvSpPr>
        <p:spPr>
          <a:xfrm>
            <a:off x="3785235" y="4466590"/>
            <a:ext cx="700088" cy="11113"/>
          </a:xfrm>
          <a:prstGeom prst="line">
            <a:avLst/>
          </a:prstGeom>
          <a:ln w="34925" cap="flat" cmpd="sng">
            <a:solidFill>
              <a:srgbClr val="FF0000"/>
            </a:solidFill>
            <a:prstDash val="solid"/>
            <a:miter/>
            <a:headEnd type="none" w="med" len="med"/>
            <a:tailEnd type="none" w="med" len="med"/>
          </a:ln>
        </p:spPr>
      </p:sp>
      <p:sp>
        <p:nvSpPr>
          <p:cNvPr id="7" name="矩形 6"/>
          <p:cNvSpPr/>
          <p:nvPr/>
        </p:nvSpPr>
        <p:spPr>
          <a:xfrm>
            <a:off x="2713990" y="6248400"/>
            <a:ext cx="5822950" cy="486410"/>
          </a:xfrm>
          <a:prstGeom prst="rect">
            <a:avLst/>
          </a:prstGeom>
          <a:noFill/>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none" lIns="91440" tIns="45720" rIns="91440" bIns="45720" numCol="1" anchor="b" anchorCtr="1" compatLnSpc="1">
            <a:noAutofit/>
          </a:bodyPr>
          <a:p>
            <a:pPr marL="0" marR="0" indent="0" algn="l" defTabSz="914400" rtl="0" eaLnBrk="1" fontAlgn="base" latinLnBrk="0" hangingPunct="1">
              <a:lnSpc>
                <a:spcPct val="100000"/>
              </a:lnSpc>
              <a:spcBef>
                <a:spcPct val="0"/>
              </a:spcBef>
              <a:spcAft>
                <a:spcPct val="0"/>
              </a:spcAft>
              <a:buClrTx/>
              <a:buSzTx/>
              <a:buFontTx/>
              <a:buNone/>
            </a:pPr>
            <a:endParaRPr kumimoji="1" lang="zh-CN" altLang="en-US" sz="3200" b="1" i="0" u="none" strike="noStrike" cap="none" normalizeH="0" baseline="0" smtClean="0">
              <a:ln>
                <a:noFill/>
              </a:ln>
              <a:solidFill>
                <a:schemeClr val="tx1"/>
              </a:solidFill>
              <a:effectLst/>
              <a:latin typeface="Times New Roman" panose="02020603050405020304" pitchFamily="18" charset="0"/>
              <a:ea typeface="方正彩云简体" pitchFamily="65" charset="-122"/>
            </a:endParaRPr>
          </a:p>
        </p:txBody>
      </p:sp>
      <p:sp>
        <p:nvSpPr>
          <p:cNvPr id="95235" name="AutoShape 6"/>
          <p:cNvSpPr/>
          <p:nvPr/>
        </p:nvSpPr>
        <p:spPr>
          <a:xfrm>
            <a:off x="8536940" y="5329555"/>
            <a:ext cx="3352800" cy="789305"/>
          </a:xfrm>
          <a:prstGeom prst="borderCallout1">
            <a:avLst>
              <a:gd name="adj1" fmla="val 46983"/>
              <a:gd name="adj2" fmla="val 265"/>
              <a:gd name="adj3" fmla="val 114239"/>
              <a:gd name="adj4" fmla="val -24545"/>
            </a:avLst>
          </a:pr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eaLnBrk="0" hangingPunct="0"/>
            <a:r>
              <a:rPr lang="zh-CN" altLang="en-US" sz="3600" dirty="0">
                <a:solidFill>
                  <a:srgbClr val="000000"/>
                </a:solidFill>
                <a:latin typeface="黑体" panose="02010609060101010101" pitchFamily="49" charset="-122"/>
                <a:ea typeface="黑体" panose="02010609060101010101" pitchFamily="49" charset="-122"/>
              </a:rPr>
              <a:t>增加一道问题</a:t>
            </a:r>
            <a:endParaRPr lang="zh-CN" altLang="en-US" sz="3600" dirty="0">
              <a:solidFill>
                <a:srgbClr val="000000"/>
              </a:solidFill>
              <a:latin typeface="黑体" panose="02010609060101010101" pitchFamily="49" charset="-122"/>
              <a:ea typeface="黑体" panose="02010609060101010101" pitchFamily="49" charset="-122"/>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100000">
                                          <p:val>
                                            <p:strVal val="#ppt_x"/>
                                          </p:val>
                                        </p:tav>
                                      </p:tavLst>
                                    </p:anim>
                                    <p:anim calcmode="lin" valueType="num">
                                      <p:cBhvr>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ppt_x</p:attrName>
                                        </p:attrNameLst>
                                      </p:cBhvr>
                                      <p:tavLst>
                                        <p:tav tm="0">
                                          <p:val>
                                            <p:strVal val="#ppt_x"/>
                                          </p:val>
                                        </p:tav>
                                        <p:tav tm="100000">
                                          <p:val>
                                            <p:strVal val="#ppt_x"/>
                                          </p:val>
                                        </p:tav>
                                      </p:tavLst>
                                    </p:anim>
                                    <p:anim calcmode="lin" valueType="num">
                                      <p:cBhvr>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5235"/>
                                        </p:tgtEl>
                                        <p:attrNameLst>
                                          <p:attrName>style.visibility</p:attrName>
                                        </p:attrNameLst>
                                      </p:cBhvr>
                                      <p:to>
                                        <p:strVal val="visible"/>
                                      </p:to>
                                    </p:set>
                                    <p:anim calcmode="lin" valueType="num">
                                      <p:cBhvr additive="base">
                                        <p:cTn id="15" dur="500" fill="hold"/>
                                        <p:tgtEl>
                                          <p:spTgt spid="95235"/>
                                        </p:tgtEl>
                                        <p:attrNameLst>
                                          <p:attrName>ppt_x</p:attrName>
                                        </p:attrNameLst>
                                      </p:cBhvr>
                                      <p:tavLst>
                                        <p:tav tm="0">
                                          <p:val>
                                            <p:strVal val="#ppt_x"/>
                                          </p:val>
                                        </p:tav>
                                        <p:tav tm="100000">
                                          <p:val>
                                            <p:strVal val="#ppt_x"/>
                                          </p:val>
                                        </p:tav>
                                      </p:tavLst>
                                    </p:anim>
                                    <p:anim calcmode="lin" valueType="num">
                                      <p:cBhvr additive="base">
                                        <p:cTn id="16" dur="500" fill="hold"/>
                                        <p:tgtEl>
                                          <p:spTgt spid="9523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5" grpId="0" bldLvl="0" animBg="1"/>
      <p:bldP spid="95235" grpId="0" bldLvl="0" animBg="1"/>
      <p:bldP spid="7" grpId="0" bldLvl="0" animBg="1"/>
      <p:bldP spid="95235" grpId="1" animBg="1"/>
      <p:bldP spid="7" grpId="1"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077720" y="839470"/>
            <a:ext cx="9692640" cy="2905760"/>
          </a:xfrm>
          <a:prstGeom prst="rect">
            <a:avLst/>
          </a:prstGeom>
        </p:spPr>
      </p:pic>
      <p:sp>
        <p:nvSpPr>
          <p:cNvPr id="125954" name="Line 5"/>
          <p:cNvSpPr/>
          <p:nvPr/>
        </p:nvSpPr>
        <p:spPr>
          <a:xfrm>
            <a:off x="7979410" y="1448435"/>
            <a:ext cx="3502660" cy="43815"/>
          </a:xfrm>
          <a:prstGeom prst="line">
            <a:avLst/>
          </a:prstGeom>
          <a:ln w="38100" cap="flat" cmpd="sng">
            <a:solidFill>
              <a:srgbClr val="FF0000"/>
            </a:solidFill>
            <a:prstDash val="solid"/>
            <a:round/>
            <a:headEnd type="none" w="med" len="med"/>
            <a:tailEnd type="none" w="med" len="med"/>
          </a:ln>
        </p:spPr>
      </p:sp>
      <p:sp>
        <p:nvSpPr>
          <p:cNvPr id="125955" name="AutoShape 9"/>
          <p:cNvSpPr/>
          <p:nvPr/>
        </p:nvSpPr>
        <p:spPr>
          <a:xfrm>
            <a:off x="836295" y="3956685"/>
            <a:ext cx="10934066" cy="2291715"/>
          </a:xfrm>
          <a:prstGeom prst="flowChartAlternateProcess">
            <a:avLst/>
          </a:prstGeom>
          <a:solidFill>
            <a:srgbClr val="D2E7F3">
              <a:alpha val="92940"/>
            </a:srgbClr>
          </a:solidFill>
          <a:ln w="25400" cap="flat" cmpd="sng">
            <a:solidFill>
              <a:srgbClr val="589CCE"/>
            </a:solidFill>
            <a:prstDash val="solid"/>
            <a:miter/>
            <a:headEnd type="none" w="med" len="med"/>
            <a:tailEnd type="none" w="med" len="med"/>
          </a:ln>
        </p:spPr>
        <p:txBody>
          <a:bodyPr wrap="none" lIns="117226" tIns="58613" rIns="117226" bIns="58613" anchor="ctr" anchorCtr="0"/>
          <a:p>
            <a:pPr algn="l" eaLnBrk="0" hangingPunct="0">
              <a:buClr>
                <a:srgbClr val="FF0000"/>
              </a:buClr>
              <a:buFont typeface="Wingdings" panose="05000000000000000000" pitchFamily="2" charset="2"/>
              <a:buChar char="ü"/>
            </a:pPr>
            <a:r>
              <a:rPr lang="zh-CN" altLang="en-US" sz="2600" dirty="0">
                <a:latin typeface="黑体" panose="02010609060101010101" pitchFamily="49" charset="-122"/>
                <a:ea typeface="黑体" panose="02010609060101010101" pitchFamily="49" charset="-122"/>
              </a:rPr>
              <a:t>审核：</a:t>
            </a:r>
            <a:r>
              <a:rPr lang="en-US" altLang="zh-CN" sz="2600" dirty="0">
                <a:solidFill>
                  <a:srgbClr val="3333FF"/>
                </a:solidFill>
                <a:latin typeface="黑体" panose="02010609060101010101" pitchFamily="49" charset="-122"/>
                <a:ea typeface="黑体" panose="02010609060101010101" pitchFamily="49" charset="-122"/>
              </a:rPr>
              <a:t>23</a:t>
            </a:r>
            <a:r>
              <a:rPr lang="zh-CN" altLang="en-US" sz="2600" dirty="0">
                <a:solidFill>
                  <a:srgbClr val="3333FF"/>
                </a:solidFill>
                <a:latin typeface="黑体" panose="02010609060101010101" pitchFamily="49" charset="-122"/>
                <a:ea typeface="黑体" panose="02010609060101010101" pitchFamily="49" charset="-122"/>
              </a:rPr>
              <a:t>题不宜为空（</a:t>
            </a:r>
            <a:r>
              <a:rPr lang="en-US" altLang="zh-CN" sz="2600" dirty="0">
                <a:solidFill>
                  <a:srgbClr val="3333FF"/>
                </a:solidFill>
                <a:latin typeface="黑体" panose="02010609060101010101" pitchFamily="49" charset="-122"/>
                <a:ea typeface="黑体" panose="02010609060101010101" pitchFamily="49" charset="-122"/>
              </a:rPr>
              <a:t>D</a:t>
            </a:r>
            <a:r>
              <a:rPr lang="zh-CN" altLang="en-US" sz="2600" dirty="0">
                <a:solidFill>
                  <a:srgbClr val="3333FF"/>
                </a:solidFill>
                <a:latin typeface="黑体" panose="02010609060101010101" pitchFamily="49" charset="-122"/>
                <a:ea typeface="黑体" panose="02010609060101010101" pitchFamily="49" charset="-122"/>
              </a:rPr>
              <a:t>类提示）</a:t>
            </a:r>
            <a:endParaRPr lang="en-US" altLang="zh-CN" sz="2600" dirty="0">
              <a:latin typeface="黑体" panose="02010609060101010101" pitchFamily="49" charset="-122"/>
              <a:ea typeface="黑体" panose="02010609060101010101" pitchFamily="49" charset="-122"/>
            </a:endParaRPr>
          </a:p>
          <a:p>
            <a:pPr algn="l" eaLnBrk="0" hangingPunct="0">
              <a:buClr>
                <a:srgbClr val="FF0000"/>
              </a:buClr>
            </a:pPr>
            <a:r>
              <a:rPr lang="en-US" altLang="zh-CN" sz="2600" dirty="0">
                <a:latin typeface="黑体" panose="02010609060101010101" pitchFamily="49" charset="-122"/>
                <a:ea typeface="黑体" panose="02010609060101010101" pitchFamily="49" charset="-122"/>
              </a:rPr>
              <a:t>       ——</a:t>
            </a:r>
            <a:r>
              <a:rPr lang="zh-CN" altLang="en-US" sz="2600" dirty="0">
                <a:latin typeface="黑体" panose="02010609060101010101" pitchFamily="49" charset="-122"/>
                <a:ea typeface="黑体" panose="02010609060101010101" pitchFamily="49" charset="-122"/>
              </a:rPr>
              <a:t>无创新活动的企业，也可能有知识产权相关活动，是否漏填</a:t>
            </a:r>
            <a:endParaRPr lang="en-US" altLang="zh-CN" sz="2600" dirty="0">
              <a:latin typeface="黑体" panose="02010609060101010101" pitchFamily="49" charset="-122"/>
              <a:ea typeface="黑体" panose="02010609060101010101" pitchFamily="49" charset="-122"/>
            </a:endParaRPr>
          </a:p>
          <a:p>
            <a:pPr algn="l" eaLnBrk="0" hangingPunct="0">
              <a:buClr>
                <a:srgbClr val="FF0000"/>
              </a:buClr>
              <a:buFont typeface="Wingdings" panose="05000000000000000000" pitchFamily="2" charset="2"/>
              <a:buChar char="ü"/>
            </a:pPr>
            <a:r>
              <a:rPr lang="zh-CN" altLang="en-US" sz="2600" dirty="0">
                <a:latin typeface="黑体" panose="02010609060101010101" pitchFamily="49" charset="-122"/>
                <a:ea typeface="黑体" panose="02010609060101010101" pitchFamily="49" charset="-122"/>
              </a:rPr>
              <a:t>审核：</a:t>
            </a:r>
            <a:r>
              <a:rPr lang="en-US" altLang="zh-CN" sz="2600" dirty="0">
                <a:latin typeface="黑体" panose="02010609060101010101" pitchFamily="49" charset="-122"/>
                <a:ea typeface="黑体" panose="02010609060101010101" pitchFamily="49" charset="-122"/>
              </a:rPr>
              <a:t>24</a:t>
            </a:r>
            <a:r>
              <a:rPr lang="zh-CN" altLang="en-US" sz="2600" dirty="0">
                <a:latin typeface="黑体" panose="02010609060101010101" pitchFamily="49" charset="-122"/>
                <a:ea typeface="黑体" panose="02010609060101010101" pitchFamily="49" charset="-122"/>
              </a:rPr>
              <a:t>题第一问不能为空（</a:t>
            </a:r>
            <a:r>
              <a:rPr lang="en-US" altLang="zh-CN" sz="2600" dirty="0">
                <a:latin typeface="黑体" panose="02010609060101010101" pitchFamily="49" charset="-122"/>
                <a:ea typeface="黑体" panose="02010609060101010101" pitchFamily="49" charset="-122"/>
              </a:rPr>
              <a:t>A</a:t>
            </a:r>
            <a:r>
              <a:rPr lang="zh-CN" altLang="en-US" sz="2600" dirty="0">
                <a:latin typeface="黑体" panose="02010609060101010101" pitchFamily="49" charset="-122"/>
                <a:ea typeface="黑体" panose="02010609060101010101" pitchFamily="49" charset="-122"/>
              </a:rPr>
              <a:t>类强制）</a:t>
            </a:r>
            <a:endParaRPr lang="zh-CN" altLang="en-US" sz="2600" dirty="0">
              <a:latin typeface="黑体" panose="02010609060101010101" pitchFamily="49" charset="-122"/>
              <a:ea typeface="黑体" panose="02010609060101010101" pitchFamily="49" charset="-122"/>
            </a:endParaRPr>
          </a:p>
          <a:p>
            <a:pPr algn="l" eaLnBrk="0" hangingPunct="0">
              <a:buClr>
                <a:srgbClr val="FF0000"/>
              </a:buClr>
              <a:buFont typeface="Wingdings" panose="05000000000000000000" pitchFamily="2" charset="2"/>
              <a:buChar char="ü"/>
            </a:pPr>
            <a:r>
              <a:rPr lang="zh-CN" altLang="en-US" sz="2600" dirty="0">
                <a:latin typeface="黑体" panose="02010609060101010101" pitchFamily="49" charset="-122"/>
                <a:ea typeface="黑体" panose="02010609060101010101" pitchFamily="49" charset="-122"/>
                <a:sym typeface="+mn-ea"/>
              </a:rPr>
              <a:t>审核：</a:t>
            </a:r>
            <a:r>
              <a:rPr lang="zh-CN" altLang="en-US" sz="2600" dirty="0">
                <a:latin typeface="黑体" panose="02010609060101010101" pitchFamily="49" charset="-122"/>
                <a:ea typeface="黑体" panose="02010609060101010101" pitchFamily="49" charset="-122"/>
              </a:rPr>
              <a:t>若24题第一问选“1”，则24题第二问不得为空；</a:t>
            </a:r>
            <a:endParaRPr lang="zh-CN" altLang="en-US" sz="2600" dirty="0">
              <a:latin typeface="黑体" panose="02010609060101010101" pitchFamily="49" charset="-122"/>
              <a:ea typeface="黑体" panose="02010609060101010101" pitchFamily="49" charset="-122"/>
            </a:endParaRPr>
          </a:p>
          <a:p>
            <a:pPr algn="l" eaLnBrk="0" hangingPunct="0">
              <a:buClr>
                <a:srgbClr val="FF0000"/>
              </a:buClr>
              <a:buFont typeface="Wingdings" panose="05000000000000000000" pitchFamily="2" charset="2"/>
            </a:pPr>
            <a:r>
              <a:rPr lang="zh-CN" altLang="en-US" sz="2600" dirty="0">
                <a:latin typeface="黑体" panose="02010609060101010101" pitchFamily="49" charset="-122"/>
                <a:ea typeface="黑体" panose="02010609060101010101" pitchFamily="49" charset="-122"/>
              </a:rPr>
              <a:t>        若24题第一问选“2”，则24题第二问应为空</a:t>
            </a:r>
            <a:r>
              <a:rPr lang="zh-CN" altLang="en-US" sz="2600" dirty="0">
                <a:latin typeface="黑体" panose="02010609060101010101" pitchFamily="49" charset="-122"/>
                <a:ea typeface="黑体" panose="02010609060101010101" pitchFamily="49" charset="-122"/>
                <a:sym typeface="+mn-ea"/>
              </a:rPr>
              <a:t>（</a:t>
            </a:r>
            <a:r>
              <a:rPr lang="en-US" altLang="zh-CN" sz="2600" dirty="0">
                <a:latin typeface="黑体" panose="02010609060101010101" pitchFamily="49" charset="-122"/>
                <a:ea typeface="黑体" panose="02010609060101010101" pitchFamily="49" charset="-122"/>
                <a:sym typeface="+mn-ea"/>
              </a:rPr>
              <a:t>A</a:t>
            </a:r>
            <a:r>
              <a:rPr lang="zh-CN" altLang="en-US" sz="2600" dirty="0">
                <a:latin typeface="黑体" panose="02010609060101010101" pitchFamily="49" charset="-122"/>
                <a:ea typeface="黑体" panose="02010609060101010101" pitchFamily="49" charset="-122"/>
                <a:sym typeface="+mn-ea"/>
              </a:rPr>
              <a:t>类强制）</a:t>
            </a:r>
            <a:endParaRPr lang="zh-CN" altLang="en-US" sz="2600" dirty="0">
              <a:latin typeface="黑体" panose="02010609060101010101" pitchFamily="49" charset="-122"/>
              <a:ea typeface="黑体" panose="02010609060101010101" pitchFamily="49" charset="-122"/>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821180" y="477520"/>
            <a:ext cx="9221470" cy="4316095"/>
          </a:xfrm>
          <a:prstGeom prst="rect">
            <a:avLst/>
          </a:prstGeom>
        </p:spPr>
      </p:pic>
      <p:sp>
        <p:nvSpPr>
          <p:cNvPr id="128002" name="AutoShape 4"/>
          <p:cNvSpPr/>
          <p:nvPr/>
        </p:nvSpPr>
        <p:spPr>
          <a:xfrm>
            <a:off x="7740650" y="1519873"/>
            <a:ext cx="3536950" cy="1004887"/>
          </a:xfrm>
          <a:prstGeom prst="borderCallout1">
            <a:avLst>
              <a:gd name="adj1" fmla="val 65"/>
              <a:gd name="adj2" fmla="val 6481"/>
              <a:gd name="adj3" fmla="val -39399"/>
              <a:gd name="adj4" fmla="val -48707"/>
            </a:avLst>
          </a:prstGeom>
          <a:solidFill>
            <a:srgbClr val="D2E7F3">
              <a:alpha val="92940"/>
            </a:srgbClr>
          </a:solidFill>
          <a:ln w="38100" cap="flat" cmpd="sng">
            <a:solidFill>
              <a:srgbClr val="589CCE"/>
            </a:solidFill>
            <a:prstDash val="solid"/>
            <a:miter/>
            <a:headEnd type="none" w="med" len="med"/>
            <a:tailEnd type="none" w="med" len="med"/>
          </a:ln>
        </p:spPr>
        <p:txBody>
          <a:bodyPr lIns="117226" tIns="58613" rIns="117226" bIns="58613" anchor="ctr" anchorCtr="0"/>
          <a:p>
            <a:pPr algn="ctr" eaLnBrk="0" hangingPunct="0">
              <a:buClr>
                <a:srgbClr val="FFFF99"/>
              </a:buClr>
              <a:buFont typeface="Wingdings" panose="05000000000000000000" pitchFamily="2" charset="2"/>
            </a:pPr>
            <a:r>
              <a:rPr lang="zh-CN" altLang="en-US" sz="2800" dirty="0">
                <a:latin typeface="黑体" panose="02010609060101010101" pitchFamily="49" charset="-122"/>
                <a:ea typeface="黑体" panose="02010609060101010101" pitchFamily="49" charset="-122"/>
              </a:rPr>
              <a:t>限选</a:t>
            </a:r>
            <a:r>
              <a:rPr lang="en-US" altLang="zh-CN" sz="2800" dirty="0">
                <a:latin typeface="黑体" panose="02010609060101010101" pitchFamily="49" charset="-122"/>
                <a:ea typeface="黑体" panose="02010609060101010101" pitchFamily="49" charset="-122"/>
              </a:rPr>
              <a:t>3</a:t>
            </a:r>
            <a:r>
              <a:rPr lang="zh-CN" altLang="en-US" sz="2800" dirty="0">
                <a:latin typeface="黑体" panose="02010609060101010101" pitchFamily="49" charset="-122"/>
                <a:ea typeface="黑体" panose="02010609060101010101" pitchFamily="49" charset="-122"/>
              </a:rPr>
              <a:t>项</a:t>
            </a:r>
            <a:endParaRPr lang="en-US" altLang="zh-CN" sz="2800" dirty="0">
              <a:latin typeface="黑体" panose="02010609060101010101" pitchFamily="49" charset="-122"/>
              <a:ea typeface="黑体" panose="02010609060101010101" pitchFamily="49" charset="-122"/>
            </a:endParaRPr>
          </a:p>
          <a:p>
            <a:pPr algn="ctr" eaLnBrk="0" hangingPunct="0">
              <a:buClr>
                <a:srgbClr val="FFFF99"/>
              </a:buClr>
              <a:buFont typeface="Wingdings" panose="05000000000000000000" pitchFamily="2" charset="2"/>
            </a:pPr>
            <a:r>
              <a:rPr lang="zh-CN" altLang="en-US" sz="2800" dirty="0">
                <a:latin typeface="黑体" panose="02010609060101010101" pitchFamily="49" charset="-122"/>
                <a:ea typeface="黑体" panose="02010609060101010101" pitchFamily="49" charset="-122"/>
              </a:rPr>
              <a:t>（按重要程度排序）</a:t>
            </a:r>
            <a:endParaRPr lang="zh-CN" altLang="en-US" sz="2800" dirty="0">
              <a:latin typeface="黑体" panose="02010609060101010101" pitchFamily="49" charset="-122"/>
              <a:ea typeface="黑体" panose="02010609060101010101" pitchFamily="49" charset="-122"/>
            </a:endParaRPr>
          </a:p>
        </p:txBody>
      </p:sp>
      <p:sp>
        <p:nvSpPr>
          <p:cNvPr id="128003" name="AutoShape 9"/>
          <p:cNvSpPr/>
          <p:nvPr/>
        </p:nvSpPr>
        <p:spPr>
          <a:xfrm>
            <a:off x="1465580" y="4793615"/>
            <a:ext cx="10398126" cy="1699895"/>
          </a:xfrm>
          <a:prstGeom prst="flowChartAlternateProcess">
            <a:avLst/>
          </a:prstGeom>
          <a:solidFill>
            <a:srgbClr val="D2E7F3">
              <a:alpha val="92940"/>
            </a:srgbClr>
          </a:solidFill>
          <a:ln w="25400" cap="flat" cmpd="sng">
            <a:solidFill>
              <a:srgbClr val="589CCE"/>
            </a:solidFill>
            <a:prstDash val="solid"/>
            <a:miter/>
            <a:headEnd type="none" w="med" len="med"/>
            <a:tailEnd type="none" w="med" len="med"/>
          </a:ln>
        </p:spPr>
        <p:txBody>
          <a:bodyPr wrap="none" lIns="117226" tIns="58613" rIns="117226" bIns="58613" anchor="ctr" anchorCtr="0"/>
          <a:p>
            <a:pPr algn="l" eaLnBrk="0" hangingPunct="0">
              <a:buClr>
                <a:srgbClr val="FF0000"/>
              </a:buClr>
              <a:buFont typeface="Wingdings" panose="05000000000000000000" pitchFamily="2" charset="2"/>
              <a:buChar char="ü"/>
            </a:pPr>
            <a:r>
              <a:rPr lang="zh-CN" altLang="en-US" sz="2600" dirty="0">
                <a:latin typeface="黑体" panose="02010609060101010101" pitchFamily="49" charset="-122"/>
                <a:ea typeface="黑体" panose="02010609060101010101" pitchFamily="49" charset="-122"/>
              </a:rPr>
              <a:t>审核：</a:t>
            </a:r>
            <a:r>
              <a:rPr lang="en-US" altLang="zh-CN" sz="2600" dirty="0">
                <a:solidFill>
                  <a:srgbClr val="3333FF"/>
                </a:solidFill>
                <a:latin typeface="黑体" panose="02010609060101010101" pitchFamily="49" charset="-122"/>
                <a:ea typeface="黑体" panose="02010609060101010101" pitchFamily="49" charset="-122"/>
              </a:rPr>
              <a:t>25</a:t>
            </a:r>
            <a:r>
              <a:rPr lang="zh-CN" altLang="en-US" sz="2600" dirty="0">
                <a:solidFill>
                  <a:srgbClr val="3333FF"/>
                </a:solidFill>
                <a:latin typeface="黑体" panose="02010609060101010101" pitchFamily="49" charset="-122"/>
                <a:ea typeface="黑体" panose="02010609060101010101" pitchFamily="49" charset="-122"/>
              </a:rPr>
              <a:t>题客观题和主观题不宜为空（</a:t>
            </a:r>
            <a:r>
              <a:rPr lang="en-US" altLang="zh-CN" sz="2600" dirty="0">
                <a:solidFill>
                  <a:srgbClr val="3333FF"/>
                </a:solidFill>
                <a:latin typeface="黑体" panose="02010609060101010101" pitchFamily="49" charset="-122"/>
                <a:ea typeface="黑体" panose="02010609060101010101" pitchFamily="49" charset="-122"/>
              </a:rPr>
              <a:t>D</a:t>
            </a:r>
            <a:r>
              <a:rPr lang="zh-CN" altLang="en-US" sz="2600" dirty="0">
                <a:solidFill>
                  <a:srgbClr val="3333FF"/>
                </a:solidFill>
                <a:latin typeface="黑体" panose="02010609060101010101" pitchFamily="49" charset="-122"/>
                <a:ea typeface="黑体" panose="02010609060101010101" pitchFamily="49" charset="-122"/>
              </a:rPr>
              <a:t>类提示）</a:t>
            </a:r>
            <a:endParaRPr lang="en-US" altLang="zh-CN" sz="2600" dirty="0">
              <a:latin typeface="黑体" panose="02010609060101010101" pitchFamily="49" charset="-122"/>
              <a:ea typeface="黑体" panose="02010609060101010101" pitchFamily="49" charset="-122"/>
            </a:endParaRPr>
          </a:p>
          <a:p>
            <a:pPr algn="l" eaLnBrk="0" hangingPunct="0">
              <a:buClr>
                <a:srgbClr val="FF0000"/>
              </a:buClr>
            </a:pPr>
            <a:r>
              <a:rPr lang="en-US" altLang="zh-CN" sz="2600" dirty="0">
                <a:latin typeface="黑体" panose="02010609060101010101" pitchFamily="49" charset="-122"/>
                <a:ea typeface="黑体" panose="02010609060101010101" pitchFamily="49" charset="-122"/>
              </a:rPr>
              <a:t>       ——</a:t>
            </a:r>
            <a:r>
              <a:rPr lang="zh-CN" altLang="en-US" sz="2600" dirty="0">
                <a:latin typeface="黑体" panose="02010609060101010101" pitchFamily="49" charset="-122"/>
                <a:ea typeface="黑体" panose="02010609060101010101" pitchFamily="49" charset="-122"/>
              </a:rPr>
              <a:t>无创新活动的企业，是否受阻碍因素影响。</a:t>
            </a:r>
            <a:endParaRPr lang="zh-CN" altLang="en-US" sz="2600" dirty="0">
              <a:latin typeface="黑体" panose="02010609060101010101" pitchFamily="49" charset="-122"/>
              <a:ea typeface="黑体" panose="02010609060101010101" pitchFamily="49" charset="-122"/>
            </a:endParaRPr>
          </a:p>
          <a:p>
            <a:pPr algn="l" eaLnBrk="0" hangingPunct="0">
              <a:buClr>
                <a:srgbClr val="FF0000"/>
              </a:buClr>
            </a:pPr>
            <a:r>
              <a:rPr lang="en-US" altLang="zh-CN" sz="2600" dirty="0">
                <a:latin typeface="黑体" panose="02010609060101010101" pitchFamily="49" charset="-122"/>
                <a:ea typeface="黑体" panose="02010609060101010101" pitchFamily="49" charset="-122"/>
              </a:rPr>
              <a:t>       </a:t>
            </a:r>
            <a:r>
              <a:rPr lang="en-US" altLang="zh-CN" sz="2600" dirty="0">
                <a:solidFill>
                  <a:srgbClr val="3333FF"/>
                </a:solidFill>
                <a:latin typeface="黑体" panose="02010609060101010101" pitchFamily="49" charset="-122"/>
                <a:ea typeface="黑体" panose="02010609060101010101" pitchFamily="49" charset="-122"/>
              </a:rPr>
              <a:t>25题主观题回答若少于30个字给予相应提示</a:t>
            </a:r>
            <a:r>
              <a:rPr lang="zh-CN" altLang="en-US" sz="2600" dirty="0">
                <a:solidFill>
                  <a:srgbClr val="3333FF"/>
                </a:solidFill>
                <a:latin typeface="黑体" panose="02010609060101010101" pitchFamily="49" charset="-122"/>
                <a:ea typeface="黑体" panose="02010609060101010101" pitchFamily="49" charset="-122"/>
                <a:sym typeface="+mn-ea"/>
              </a:rPr>
              <a:t>（</a:t>
            </a:r>
            <a:r>
              <a:rPr lang="en-US" altLang="zh-CN" sz="2600" dirty="0">
                <a:solidFill>
                  <a:srgbClr val="3333FF"/>
                </a:solidFill>
                <a:latin typeface="黑体" panose="02010609060101010101" pitchFamily="49" charset="-122"/>
                <a:ea typeface="黑体" panose="02010609060101010101" pitchFamily="49" charset="-122"/>
                <a:sym typeface="+mn-ea"/>
              </a:rPr>
              <a:t>D</a:t>
            </a:r>
            <a:r>
              <a:rPr lang="zh-CN" altLang="en-US" sz="2600" dirty="0">
                <a:solidFill>
                  <a:srgbClr val="3333FF"/>
                </a:solidFill>
                <a:latin typeface="黑体" panose="02010609060101010101" pitchFamily="49" charset="-122"/>
                <a:ea typeface="黑体" panose="02010609060101010101" pitchFamily="49" charset="-122"/>
                <a:sym typeface="+mn-ea"/>
              </a:rPr>
              <a:t>类提示）</a:t>
            </a:r>
            <a:endParaRPr lang="zh-CN" altLang="en-US" sz="2600" dirty="0">
              <a:solidFill>
                <a:srgbClr val="3333FF"/>
              </a:solidFill>
              <a:latin typeface="黑体" panose="02010609060101010101" pitchFamily="49" charset="-122"/>
              <a:ea typeface="黑体" panose="02010609060101010101" pitchFamily="49" charset="-122"/>
              <a:sym typeface="+mn-ea"/>
            </a:endParaRPr>
          </a:p>
          <a:p>
            <a:pPr algn="l" eaLnBrk="0" hangingPunct="0">
              <a:buClr>
                <a:srgbClr val="FF0000"/>
              </a:buClr>
            </a:pPr>
            <a:r>
              <a:rPr lang="en-US" altLang="zh-CN" sz="2600" dirty="0">
                <a:solidFill>
                  <a:srgbClr val="3333FF"/>
                </a:solidFill>
                <a:latin typeface="黑体" panose="02010609060101010101" pitchFamily="49" charset="-122"/>
                <a:ea typeface="黑体" panose="02010609060101010101" pitchFamily="49" charset="-122"/>
                <a:sym typeface="+mn-ea"/>
              </a:rPr>
              <a:t>       </a:t>
            </a:r>
            <a:r>
              <a:rPr lang="zh-CN" altLang="en-US" sz="2600" dirty="0">
                <a:solidFill>
                  <a:srgbClr val="FF0000"/>
                </a:solidFill>
                <a:latin typeface="黑体" panose="02010609060101010101" pitchFamily="49" charset="-122"/>
                <a:ea typeface="黑体" panose="02010609060101010101" pitchFamily="49" charset="-122"/>
                <a:sym typeface="+mn-ea"/>
              </a:rPr>
              <a:t>困难或阻碍</a:t>
            </a:r>
            <a:r>
              <a:rPr lang="zh-CN" altLang="zh-CN" sz="2600" dirty="0">
                <a:solidFill>
                  <a:srgbClr val="FF0000"/>
                </a:solidFill>
                <a:latin typeface="黑体" panose="02010609060101010101" pitchFamily="49" charset="-122"/>
                <a:ea typeface="黑体" panose="02010609060101010101" pitchFamily="49" charset="-122"/>
                <a:sym typeface="+mn-ea"/>
              </a:rPr>
              <a:t>填写在横线上，不要写在错误说明里</a:t>
            </a:r>
            <a:endParaRPr lang="zh-CN" altLang="zh-CN" sz="2600" dirty="0">
              <a:solidFill>
                <a:srgbClr val="FF0000"/>
              </a:solidFill>
              <a:latin typeface="黑体" panose="02010609060101010101" pitchFamily="49" charset="-122"/>
              <a:ea typeface="黑体" panose="02010609060101010101" pitchFamily="49" charset="-122"/>
              <a:sym typeface="+mn-ea"/>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9" name="AutoShape 9"/>
          <p:cNvSpPr/>
          <p:nvPr/>
        </p:nvSpPr>
        <p:spPr>
          <a:xfrm>
            <a:off x="1520825" y="4205288"/>
            <a:ext cx="10398126" cy="1508125"/>
          </a:xfrm>
          <a:prstGeom prst="flowChartAlternateProcess">
            <a:avLst/>
          </a:prstGeom>
          <a:solidFill>
            <a:srgbClr val="D2E7F3">
              <a:alpha val="92940"/>
            </a:srgbClr>
          </a:solidFill>
          <a:ln w="25400" cap="flat" cmpd="sng">
            <a:solidFill>
              <a:srgbClr val="589CCE"/>
            </a:solidFill>
            <a:prstDash val="solid"/>
            <a:miter/>
            <a:headEnd type="none" w="med" len="med"/>
            <a:tailEnd type="none" w="med" len="med"/>
          </a:ln>
        </p:spPr>
        <p:txBody>
          <a:bodyPr wrap="none" lIns="117226" tIns="58613" rIns="117226" bIns="58613" anchor="ctr"/>
          <a:lstStyle/>
          <a:p>
            <a:pPr marL="457200" marR="0" lvl="0" indent="-457200" algn="l" defTabSz="914400" rtl="0" eaLnBrk="0" fontAlgn="base" latinLnBrk="0" hangingPunct="0">
              <a:lnSpc>
                <a:spcPct val="100000"/>
              </a:lnSpc>
              <a:spcBef>
                <a:spcPct val="0"/>
              </a:spcBef>
              <a:spcAft>
                <a:spcPct val="0"/>
              </a:spcAft>
              <a:buClr>
                <a:srgbClr val="FF0000"/>
              </a:buClr>
              <a:buSzTx/>
              <a:buFont typeface="Wingdings" panose="05000000000000000000" charset="0"/>
              <a:buChar char="ü"/>
              <a:defRPr/>
            </a:pPr>
            <a:r>
              <a:rPr kumimoji="0" lang="zh-CN" altLang="en-US" sz="26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审核：</a:t>
            </a:r>
            <a:r>
              <a:rPr kumimoji="0" sz="26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若26题第一问选“</a:t>
            </a:r>
            <a:r>
              <a:rPr kumimoji="0" lang="zh-CN" sz="26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是</a:t>
            </a:r>
            <a:r>
              <a:rPr kumimoji="0" sz="26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”，则第二问不得为空；</a:t>
            </a:r>
            <a:endParaRPr kumimoji="0" sz="26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00000"/>
              </a:lnSpc>
              <a:spcBef>
                <a:spcPct val="0"/>
              </a:spcBef>
              <a:spcAft>
                <a:spcPct val="0"/>
              </a:spcAft>
              <a:buClr>
                <a:srgbClr val="FF0000"/>
              </a:buClr>
              <a:buSzTx/>
              <a:buFont typeface="Wingdings" panose="05000000000000000000" charset="0"/>
              <a:buNone/>
              <a:defRPr/>
            </a:pPr>
            <a:r>
              <a:rPr kumimoji="0" lang="zh-CN" altLang="en-US" sz="26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         </a:t>
            </a:r>
            <a:r>
              <a:rPr kumimoji="0" sz="26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若选“</a:t>
            </a:r>
            <a:r>
              <a:rPr kumimoji="0" lang="zh-CN" sz="26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否</a:t>
            </a:r>
            <a:r>
              <a:rPr kumimoji="0" sz="26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”，则第二问应为空</a:t>
            </a:r>
            <a:r>
              <a:rPr kumimoji="0" lang="zh-CN" sz="26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6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A</a:t>
            </a:r>
            <a:r>
              <a:rPr kumimoji="0" lang="zh-CN" altLang="en-US" sz="26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类强制）</a:t>
            </a:r>
            <a:endParaRPr kumimoji="0" lang="zh-CN" altLang="en-US" sz="26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a:p>
            <a:pPr marL="457200" marR="0" lvl="0" indent="-457200" algn="l" defTabSz="914400" rtl="0" eaLnBrk="0" fontAlgn="base" latinLnBrk="0" hangingPunct="0">
              <a:lnSpc>
                <a:spcPct val="100000"/>
              </a:lnSpc>
              <a:spcBef>
                <a:spcPct val="0"/>
              </a:spcBef>
              <a:spcAft>
                <a:spcPct val="0"/>
              </a:spcAft>
              <a:buClr>
                <a:srgbClr val="FF0000"/>
              </a:buClr>
              <a:buSzTx/>
              <a:buFont typeface="Wingdings" panose="05000000000000000000" charset="0"/>
              <a:buChar char="ü"/>
              <a:defRPr/>
            </a:pPr>
            <a:r>
              <a:rPr kumimoji="0" lang="zh-CN" altLang="en-US" sz="26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sym typeface="+mn-ea"/>
              </a:rPr>
              <a:t>审核：2</a:t>
            </a:r>
            <a:r>
              <a:rPr kumimoji="0" lang="en-US" altLang="zh-CN" sz="26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sym typeface="+mn-ea"/>
              </a:rPr>
              <a:t>6</a:t>
            </a:r>
            <a:r>
              <a:rPr kumimoji="0" lang="zh-CN" altLang="en-US" sz="26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sym typeface="+mn-ea"/>
              </a:rPr>
              <a:t>题第一问不能为空（A类强制）</a:t>
            </a:r>
            <a:endParaRPr kumimoji="0" lang="zh-CN" altLang="en-US" sz="26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p:txBody>
      </p:sp>
      <p:pic>
        <p:nvPicPr>
          <p:cNvPr id="4" name="图片 3"/>
          <p:cNvPicPr>
            <a:picLocks noChangeAspect="1"/>
          </p:cNvPicPr>
          <p:nvPr/>
        </p:nvPicPr>
        <p:blipFill>
          <a:blip r:embed="rId1"/>
          <a:stretch>
            <a:fillRect/>
          </a:stretch>
        </p:blipFill>
        <p:spPr>
          <a:xfrm>
            <a:off x="1800860" y="1285240"/>
            <a:ext cx="9837420" cy="2639060"/>
          </a:xfrm>
          <a:prstGeom prst="rect">
            <a:avLst/>
          </a:prstGeom>
        </p:spPr>
      </p:pic>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bwMode="auto">
          <a:xfrm>
            <a:off x="1889125" y="1344613"/>
            <a:ext cx="8883650" cy="5073650"/>
            <a:chOff x="1775129" y="1501023"/>
            <a:chExt cx="4345077" cy="5073650"/>
          </a:xfrm>
        </p:grpSpPr>
        <p:sp>
          <p:nvSpPr>
            <p:cNvPr id="1048739" name="任意多边形 5"/>
            <p:cNvSpPr/>
            <p:nvPr/>
          </p:nvSpPr>
          <p:spPr>
            <a:xfrm>
              <a:off x="1775129" y="1750260"/>
              <a:ext cx="4345077" cy="4824413"/>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8563" tIns="354076" rIns="278563" bIns="120904"/>
            <a:lstStyle>
              <a:lvl1pPr marL="71755" indent="-71755">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marL="0" indent="0" algn="just" eaLnBrk="0" hangingPunct="0">
                <a:spcBef>
                  <a:spcPct val="0"/>
                </a:spcBef>
                <a:buFontTx/>
                <a:buNone/>
                <a:defRPr/>
              </a:pPr>
              <a:r>
                <a:rPr kumimoji="0" lang="en-US" altLang="zh-CN" sz="2800" noProof="1">
                  <a:solidFill>
                    <a:srgbClr val="000000"/>
                  </a:solidFill>
                  <a:latin typeface="黑体" panose="02010609060101010101" pitchFamily="49" charset="-122"/>
                  <a:ea typeface="黑体" panose="02010609060101010101" pitchFamily="49" charset="-122"/>
                </a:rPr>
                <a:t> </a:t>
              </a:r>
              <a:endParaRPr kumimoji="0" lang="zh-CN" altLang="zh-CN" sz="2800" noProof="1">
                <a:solidFill>
                  <a:srgbClr val="000000"/>
                </a:solidFill>
                <a:latin typeface="黑体" panose="02010609060101010101" pitchFamily="49" charset="-122"/>
                <a:ea typeface="黑体" panose="02010609060101010101" pitchFamily="49" charset="-122"/>
              </a:endParaRPr>
            </a:p>
            <a:p>
              <a:pPr marL="0" indent="0" algn="just" eaLnBrk="0" hangingPunct="0">
                <a:spcBef>
                  <a:spcPct val="0"/>
                </a:spcBef>
                <a:buFontTx/>
                <a:buNone/>
                <a:defRPr/>
              </a:pPr>
              <a:r>
                <a:rPr kumimoji="0" lang="zh-CN" altLang="zh-CN" sz="2800" noProof="1">
                  <a:solidFill>
                    <a:srgbClr val="000000"/>
                  </a:solidFill>
                  <a:latin typeface="黑体" panose="02010609060101010101" pitchFamily="49" charset="-122"/>
                  <a:ea typeface="黑体" panose="02010609060101010101" pitchFamily="49" charset="-122"/>
                </a:rPr>
                <a:t> </a:t>
              </a:r>
              <a:r>
                <a:rPr kumimoji="0" lang="zh-CN" altLang="zh-CN" sz="2800">
                  <a:solidFill>
                    <a:srgbClr val="000000"/>
                  </a:solidFill>
                  <a:latin typeface="黑体" panose="02010609060101010101" pitchFamily="49" charset="-122"/>
                  <a:ea typeface="黑体" panose="02010609060101010101" pitchFamily="49" charset="-122"/>
                  <a:sym typeface="+mn-ea"/>
                </a:rPr>
                <a:t>工业企业创新情况</a:t>
              </a:r>
              <a:r>
                <a:rPr kumimoji="0" lang="en-US" altLang="zh-CN" sz="2800">
                  <a:solidFill>
                    <a:srgbClr val="000000"/>
                  </a:solidFill>
                  <a:latin typeface="黑体" panose="02010609060101010101" pitchFamily="49" charset="-122"/>
                  <a:ea typeface="黑体" panose="02010609060101010101" pitchFamily="49" charset="-122"/>
                  <a:sym typeface="+mn-ea"/>
                </a:rPr>
                <a:t>(L121</a:t>
              </a:r>
              <a:r>
                <a:rPr kumimoji="0" lang="zh-CN" altLang="zh-CN" sz="2800">
                  <a:solidFill>
                    <a:srgbClr val="000000"/>
                  </a:solidFill>
                  <a:latin typeface="黑体" panose="02010609060101010101" pitchFamily="49" charset="-122"/>
                  <a:ea typeface="黑体" panose="02010609060101010101" pitchFamily="49" charset="-122"/>
                  <a:sym typeface="+mn-ea"/>
                </a:rPr>
                <a:t>表</a:t>
              </a:r>
              <a:r>
                <a:rPr kumimoji="0" lang="zh-CN" altLang="zh-CN" sz="2800" smtClean="0">
                  <a:solidFill>
                    <a:srgbClr val="000000"/>
                  </a:solidFill>
                  <a:latin typeface="黑体" panose="02010609060101010101" pitchFamily="49" charset="-122"/>
                  <a:ea typeface="黑体" panose="02010609060101010101" pitchFamily="49" charset="-122"/>
                  <a:sym typeface="+mn-ea"/>
                </a:rPr>
                <a:t>） </a:t>
              </a:r>
              <a:endParaRPr kumimoji="0" lang="zh-CN" altLang="zh-CN" sz="2800" noProof="1">
                <a:solidFill>
                  <a:srgbClr val="000000"/>
                </a:solidFill>
                <a:latin typeface="黑体" panose="02010609060101010101" pitchFamily="49" charset="-122"/>
                <a:ea typeface="黑体" panose="02010609060101010101" pitchFamily="49" charset="-122"/>
              </a:endParaRPr>
            </a:p>
            <a:p>
              <a:pPr marL="0" indent="0" algn="just" eaLnBrk="0" hangingPunct="0">
                <a:spcBef>
                  <a:spcPct val="0"/>
                </a:spcBef>
                <a:buFontTx/>
                <a:buNone/>
                <a:defRPr/>
              </a:pPr>
              <a:r>
                <a:rPr kumimoji="0" lang="zh-CN" altLang="zh-CN" sz="2800">
                  <a:solidFill>
                    <a:srgbClr val="000000"/>
                  </a:solidFill>
                  <a:latin typeface="黑体" panose="02010609060101010101" pitchFamily="49" charset="-122"/>
                  <a:ea typeface="黑体" panose="02010609060101010101" pitchFamily="49" charset="-122"/>
                  <a:sym typeface="+mn-ea"/>
                </a:rPr>
                <a:t> </a:t>
              </a:r>
              <a:r>
                <a:rPr kumimoji="0" lang="zh-CN" altLang="zh-CN" sz="2800">
                  <a:solidFill>
                    <a:srgbClr val="FF0000"/>
                  </a:solidFill>
                  <a:latin typeface="黑体" panose="02010609060101010101" pitchFamily="49" charset="-122"/>
                  <a:ea typeface="黑体" panose="02010609060101010101" pitchFamily="49" charset="-122"/>
                  <a:sym typeface="+mn-ea"/>
                </a:rPr>
                <a:t>创新调查企业家问卷（</a:t>
              </a:r>
              <a:r>
                <a:rPr kumimoji="0" lang="en-US" altLang="zh-CN" sz="2800">
                  <a:solidFill>
                    <a:srgbClr val="FF0000"/>
                  </a:solidFill>
                  <a:latin typeface="黑体" panose="02010609060101010101" pitchFamily="49" charset="-122"/>
                  <a:ea typeface="黑体" panose="02010609060101010101" pitchFamily="49" charset="-122"/>
                  <a:sym typeface="+mn-ea"/>
                </a:rPr>
                <a:t>L122</a:t>
              </a:r>
              <a:r>
                <a:rPr kumimoji="0" lang="zh-CN" altLang="zh-CN" sz="2800">
                  <a:solidFill>
                    <a:srgbClr val="FF0000"/>
                  </a:solidFill>
                  <a:latin typeface="黑体" panose="02010609060101010101" pitchFamily="49" charset="-122"/>
                  <a:ea typeface="黑体" panose="02010609060101010101" pitchFamily="49" charset="-122"/>
                  <a:sym typeface="+mn-ea"/>
                </a:rPr>
                <a:t>表</a:t>
              </a:r>
              <a:r>
                <a:rPr kumimoji="0" lang="zh-CN" altLang="zh-CN" sz="2800" smtClean="0">
                  <a:solidFill>
                    <a:srgbClr val="FF0000"/>
                  </a:solidFill>
                  <a:latin typeface="黑体" panose="02010609060101010101" pitchFamily="49" charset="-122"/>
                  <a:ea typeface="黑体" panose="02010609060101010101" pitchFamily="49" charset="-122"/>
                  <a:sym typeface="+mn-ea"/>
                </a:rPr>
                <a:t>）</a:t>
              </a:r>
              <a:r>
                <a:rPr kumimoji="0" lang="zh-CN" altLang="en-US" sz="2800" smtClean="0">
                  <a:solidFill>
                    <a:srgbClr val="FF0000"/>
                  </a:solidFill>
                  <a:latin typeface="黑体" panose="02010609060101010101" pitchFamily="49" charset="-122"/>
                  <a:ea typeface="黑体" panose="02010609060101010101" pitchFamily="49" charset="-122"/>
                  <a:sym typeface="+mn-ea"/>
                </a:rPr>
                <a:t>（为抽样调查）</a:t>
              </a:r>
              <a:endParaRPr kumimoji="0" lang="en-US" altLang="zh-CN" sz="2800" noProof="1">
                <a:solidFill>
                  <a:srgbClr val="000000"/>
                </a:solidFill>
                <a:latin typeface="黑体" panose="02010609060101010101" pitchFamily="49" charset="-122"/>
                <a:ea typeface="黑体" panose="02010609060101010101" pitchFamily="49" charset="-122"/>
              </a:endParaRPr>
            </a:p>
            <a:p>
              <a:pPr marL="0" indent="0" algn="just" eaLnBrk="0" hangingPunct="0">
                <a:spcBef>
                  <a:spcPct val="0"/>
                </a:spcBef>
                <a:buFontTx/>
                <a:buNone/>
                <a:defRPr/>
              </a:pPr>
              <a:r>
                <a:rPr kumimoji="0" lang="zh-CN" altLang="en-US" sz="2800">
                  <a:solidFill>
                    <a:srgbClr val="000000"/>
                  </a:solidFill>
                  <a:latin typeface="黑体" panose="02010609060101010101" pitchFamily="49" charset="-122"/>
                  <a:ea typeface="黑体" panose="02010609060101010101" pitchFamily="49" charset="-122"/>
                  <a:sym typeface="+mn-ea"/>
                </a:rPr>
                <a:t> 建筑业企业创新情况</a:t>
              </a:r>
              <a:r>
                <a:rPr kumimoji="0" lang="en-US" altLang="zh-CN" sz="2800">
                  <a:solidFill>
                    <a:srgbClr val="000000"/>
                  </a:solidFill>
                  <a:latin typeface="黑体" panose="02010609060101010101" pitchFamily="49" charset="-122"/>
                  <a:ea typeface="黑体" panose="02010609060101010101" pitchFamily="49" charset="-122"/>
                  <a:sym typeface="+mn-ea"/>
                </a:rPr>
                <a:t>(L123</a:t>
              </a:r>
              <a:r>
                <a:rPr kumimoji="0" lang="zh-CN" altLang="en-US" sz="2800">
                  <a:solidFill>
                    <a:srgbClr val="000000"/>
                  </a:solidFill>
                  <a:latin typeface="黑体" panose="02010609060101010101" pitchFamily="49" charset="-122"/>
                  <a:ea typeface="黑体" panose="02010609060101010101" pitchFamily="49" charset="-122"/>
                  <a:sym typeface="+mn-ea"/>
                </a:rPr>
                <a:t>表</a:t>
              </a:r>
              <a:r>
                <a:rPr kumimoji="0" lang="zh-CN" altLang="en-US" sz="2800" smtClean="0">
                  <a:solidFill>
                    <a:srgbClr val="000000"/>
                  </a:solidFill>
                  <a:latin typeface="黑体" panose="02010609060101010101" pitchFamily="49" charset="-122"/>
                  <a:ea typeface="黑体" panose="02010609060101010101" pitchFamily="49" charset="-122"/>
                  <a:sym typeface="+mn-ea"/>
                </a:rPr>
                <a:t>） </a:t>
              </a:r>
              <a:endParaRPr kumimoji="0" lang="en-US" altLang="zh-CN" sz="2800" noProof="1">
                <a:solidFill>
                  <a:srgbClr val="000000"/>
                </a:solidFill>
                <a:latin typeface="黑体" panose="02010609060101010101" pitchFamily="49" charset="-122"/>
                <a:ea typeface="黑体" panose="02010609060101010101" pitchFamily="49" charset="-122"/>
              </a:endParaRPr>
            </a:p>
            <a:p>
              <a:pPr marL="0" indent="0" algn="just" eaLnBrk="0" hangingPunct="0">
                <a:spcBef>
                  <a:spcPct val="0"/>
                </a:spcBef>
                <a:buFontTx/>
                <a:buNone/>
                <a:defRPr/>
              </a:pPr>
              <a:r>
                <a:rPr kumimoji="0" lang="zh-CN" altLang="en-US" sz="2800">
                  <a:solidFill>
                    <a:srgbClr val="000000"/>
                  </a:solidFill>
                  <a:latin typeface="黑体" panose="02010609060101010101" pitchFamily="49" charset="-122"/>
                  <a:ea typeface="黑体" panose="02010609060101010101" pitchFamily="49" charset="-122"/>
                  <a:sym typeface="+mn-ea"/>
                </a:rPr>
                <a:t> 服务业企业创新情况</a:t>
              </a:r>
              <a:r>
                <a:rPr kumimoji="0" lang="en-US" altLang="zh-CN" sz="2800">
                  <a:solidFill>
                    <a:srgbClr val="000000"/>
                  </a:solidFill>
                  <a:latin typeface="黑体" panose="02010609060101010101" pitchFamily="49" charset="-122"/>
                  <a:ea typeface="黑体" panose="02010609060101010101" pitchFamily="49" charset="-122"/>
                  <a:sym typeface="+mn-ea"/>
                </a:rPr>
                <a:t>(L125</a:t>
              </a:r>
              <a:r>
                <a:rPr kumimoji="0" lang="zh-CN" altLang="en-US" sz="2800">
                  <a:solidFill>
                    <a:srgbClr val="000000"/>
                  </a:solidFill>
                  <a:latin typeface="黑体" panose="02010609060101010101" pitchFamily="49" charset="-122"/>
                  <a:ea typeface="黑体" panose="02010609060101010101" pitchFamily="49" charset="-122"/>
                  <a:sym typeface="+mn-ea"/>
                </a:rPr>
                <a:t>表</a:t>
              </a:r>
              <a:r>
                <a:rPr kumimoji="0" lang="zh-CN" altLang="en-US" sz="2800" smtClean="0">
                  <a:solidFill>
                    <a:srgbClr val="000000"/>
                  </a:solidFill>
                  <a:latin typeface="黑体" panose="02010609060101010101" pitchFamily="49" charset="-122"/>
                  <a:ea typeface="黑体" panose="02010609060101010101" pitchFamily="49" charset="-122"/>
                  <a:sym typeface="+mn-ea"/>
                </a:rPr>
                <a:t>）</a:t>
              </a:r>
              <a:endParaRPr kumimoji="0" lang="en-US" altLang="zh-CN" sz="2800" noProof="1" smtClean="0">
                <a:solidFill>
                  <a:srgbClr val="000000"/>
                </a:solidFill>
                <a:latin typeface="黑体" panose="02010609060101010101" pitchFamily="49" charset="-122"/>
                <a:ea typeface="黑体" panose="02010609060101010101" pitchFamily="49" charset="-122"/>
              </a:endParaRPr>
            </a:p>
            <a:p>
              <a:pPr marL="0" indent="0" algn="just" eaLnBrk="0" hangingPunct="0">
                <a:spcBef>
                  <a:spcPct val="0"/>
                </a:spcBef>
                <a:buFontTx/>
                <a:buNone/>
                <a:defRPr/>
              </a:pPr>
              <a:endParaRPr kumimoji="0" lang="en-US" altLang="zh-CN" sz="2800" noProof="1" smtClean="0">
                <a:solidFill>
                  <a:srgbClr val="000000"/>
                </a:solidFill>
                <a:latin typeface="黑体" panose="02010609060101010101" pitchFamily="49" charset="-122"/>
                <a:ea typeface="黑体" panose="02010609060101010101" pitchFamily="49" charset="-122"/>
              </a:endParaRPr>
            </a:p>
            <a:p>
              <a:pPr marL="0" indent="0" algn="just">
                <a:spcBef>
                  <a:spcPct val="0"/>
                </a:spcBef>
                <a:buNone/>
                <a:defRPr/>
              </a:pPr>
              <a:r>
                <a:rPr lang="en-US" sz="2800" b="1" dirty="0" smtClean="0">
                  <a:sym typeface="+mn-ea"/>
                </a:rPr>
                <a:t> L122</a:t>
              </a:r>
              <a:r>
                <a:rPr lang="zh-CN" altLang="en-US" sz="2800" b="1" dirty="0" smtClean="0">
                  <a:sym typeface="+mn-ea"/>
                </a:rPr>
                <a:t>表为抽样调查，即从填写了</a:t>
              </a:r>
              <a:r>
                <a:rPr lang="en-US" sz="2800" b="1" dirty="0" smtClean="0">
                  <a:sym typeface="+mn-ea"/>
                </a:rPr>
                <a:t>L121</a:t>
              </a:r>
              <a:r>
                <a:rPr lang="zh-CN" altLang="en-US" sz="2800" b="1" dirty="0" smtClean="0">
                  <a:sym typeface="+mn-ea"/>
                </a:rPr>
                <a:t>或</a:t>
              </a:r>
              <a:r>
                <a:rPr lang="en-US" sz="2800" b="1" dirty="0" smtClean="0">
                  <a:sym typeface="+mn-ea"/>
                </a:rPr>
                <a:t>L123</a:t>
              </a:r>
              <a:r>
                <a:rPr lang="zh-CN" altLang="en-US" sz="2800" b="1" dirty="0" smtClean="0">
                  <a:sym typeface="+mn-ea"/>
                </a:rPr>
                <a:t>或</a:t>
              </a:r>
              <a:r>
                <a:rPr lang="en-US" sz="2800" b="1" dirty="0" smtClean="0">
                  <a:sym typeface="+mn-ea"/>
                </a:rPr>
                <a:t>L125</a:t>
              </a:r>
              <a:r>
                <a:rPr lang="zh-CN" altLang="en-US" sz="2800" b="1" dirty="0" smtClean="0">
                  <a:sym typeface="+mn-ea"/>
                </a:rPr>
                <a:t>的企业中抽取填报，只要平台上布了</a:t>
              </a:r>
              <a:r>
                <a:rPr lang="en-US" sz="2800" b="1" dirty="0" smtClean="0">
                  <a:sym typeface="+mn-ea"/>
                </a:rPr>
                <a:t>L122</a:t>
              </a:r>
              <a:r>
                <a:rPr lang="zh-CN" altLang="en-US" sz="2800" b="1" dirty="0" smtClean="0">
                  <a:sym typeface="+mn-ea"/>
                </a:rPr>
                <a:t>表的企业即为抽中企业，需要填报</a:t>
              </a:r>
              <a:r>
                <a:rPr lang="en-US" sz="2800" b="1" dirty="0" smtClean="0">
                  <a:sym typeface="+mn-ea"/>
                </a:rPr>
                <a:t>L122</a:t>
              </a:r>
              <a:r>
                <a:rPr lang="zh-CN" altLang="en-US" sz="2800" b="1" dirty="0" smtClean="0">
                  <a:sym typeface="+mn-ea"/>
                </a:rPr>
                <a:t>表。</a:t>
              </a:r>
              <a:endParaRPr lang="zh-CN" altLang="en-US" sz="2800" b="1" dirty="0" smtClean="0"/>
            </a:p>
            <a:p>
              <a:pPr marL="0" indent="0" algn="just" eaLnBrk="0" hangingPunct="0">
                <a:spcBef>
                  <a:spcPct val="0"/>
                </a:spcBef>
                <a:buFontTx/>
                <a:buNone/>
                <a:defRPr/>
              </a:pPr>
              <a:endParaRPr kumimoji="0" lang="en-US" altLang="zh-CN" sz="2800" noProof="1">
                <a:solidFill>
                  <a:srgbClr val="000000"/>
                </a:solidFill>
                <a:latin typeface="黑体" panose="02010609060101010101" pitchFamily="49" charset="-122"/>
                <a:ea typeface="黑体" panose="02010609060101010101" pitchFamily="49" charset="-122"/>
              </a:endParaRPr>
            </a:p>
            <a:p>
              <a:pPr marL="0" indent="0" algn="just" eaLnBrk="0" hangingPunct="0">
                <a:spcBef>
                  <a:spcPct val="0"/>
                </a:spcBef>
                <a:buFontTx/>
                <a:buNone/>
                <a:defRPr/>
              </a:pPr>
              <a:endParaRPr kumimoji="0" lang="en-US" altLang="zh-CN" sz="2800" noProof="1">
                <a:solidFill>
                  <a:srgbClr val="000000"/>
                </a:solidFill>
                <a:latin typeface="黑体" panose="02010609060101010101" pitchFamily="49" charset="-122"/>
                <a:ea typeface="黑体" panose="02010609060101010101" pitchFamily="49" charset="-122"/>
              </a:endParaRPr>
            </a:p>
            <a:p>
              <a:pPr marL="0" indent="0" algn="just" eaLnBrk="0" hangingPunct="0">
                <a:spcBef>
                  <a:spcPct val="0"/>
                </a:spcBef>
                <a:buFontTx/>
                <a:buNone/>
                <a:defRPr/>
              </a:pPr>
              <a:r>
                <a:rPr kumimoji="0" lang="zh-CN" altLang="en-US" sz="2800" b="1" noProof="1">
                  <a:solidFill>
                    <a:srgbClr val="3333FF"/>
                  </a:solidFill>
                  <a:latin typeface="黑体" panose="02010609060101010101" pitchFamily="49" charset="-122"/>
                  <a:ea typeface="黑体" panose="02010609060101010101" pitchFamily="49" charset="-122"/>
                </a:rPr>
                <a:t> </a:t>
              </a:r>
              <a:endParaRPr kumimoji="0" lang="zh-CN" altLang="en-US" sz="2800" b="1" noProof="1">
                <a:solidFill>
                  <a:srgbClr val="3333FF"/>
                </a:solidFill>
                <a:latin typeface="黑体" panose="02010609060101010101" pitchFamily="49" charset="-122"/>
                <a:ea typeface="黑体" panose="02010609060101010101" pitchFamily="49" charset="-122"/>
              </a:endParaRPr>
            </a:p>
            <a:p>
              <a:pPr marL="0" indent="0" algn="just" eaLnBrk="0" hangingPunct="0">
                <a:spcBef>
                  <a:spcPct val="0"/>
                </a:spcBef>
                <a:buFontTx/>
                <a:buNone/>
                <a:defRPr/>
              </a:pPr>
              <a:endParaRPr lang="en-US" altLang="zh-CN" sz="2400" noProof="1">
                <a:solidFill>
                  <a:srgbClr val="3333FF"/>
                </a:solidFill>
                <a:latin typeface="黑体" panose="02010609060101010101" pitchFamily="49" charset="-122"/>
                <a:ea typeface="黑体" panose="02010609060101010101" pitchFamily="49" charset="-122"/>
              </a:endParaRPr>
            </a:p>
            <a:p>
              <a:pPr marL="0" indent="0" algn="just" eaLnBrk="0" hangingPunct="0">
                <a:spcBef>
                  <a:spcPct val="0"/>
                </a:spcBef>
                <a:buFontTx/>
                <a:buNone/>
                <a:defRPr/>
              </a:pPr>
              <a:endParaRPr kumimoji="0" lang="en-US" altLang="zh-CN" sz="2400" noProof="1">
                <a:solidFill>
                  <a:srgbClr val="000000"/>
                </a:solidFill>
                <a:latin typeface="黑体" panose="02010609060101010101" pitchFamily="49" charset="-122"/>
                <a:ea typeface="黑体" panose="02010609060101010101" pitchFamily="49" charset="-122"/>
              </a:endParaRPr>
            </a:p>
            <a:p>
              <a:pPr marL="0" indent="0" algn="just" eaLnBrk="0" hangingPunct="0">
                <a:spcBef>
                  <a:spcPct val="0"/>
                </a:spcBef>
                <a:buFontTx/>
                <a:buNone/>
                <a:defRPr/>
              </a:pPr>
              <a:endParaRPr kumimoji="0" lang="zh-CN" altLang="zh-CN" sz="2400" noProof="1">
                <a:solidFill>
                  <a:srgbClr val="000000"/>
                </a:solidFill>
                <a:latin typeface="黑体" panose="02010609060101010101" pitchFamily="49" charset="-122"/>
                <a:ea typeface="黑体" panose="02010609060101010101" pitchFamily="49" charset="-122"/>
              </a:endParaRPr>
            </a:p>
            <a:p>
              <a:pPr marL="0" lvl="1" algn="just" eaLnBrk="0" hangingPunct="0">
                <a:lnSpc>
                  <a:spcPct val="90000"/>
                </a:lnSpc>
                <a:spcBef>
                  <a:spcPct val="0"/>
                </a:spcBef>
                <a:spcAft>
                  <a:spcPct val="15000"/>
                </a:spcAft>
                <a:buFontTx/>
                <a:buNone/>
                <a:defRPr/>
              </a:pPr>
              <a:endParaRPr kumimoji="0" lang="zh-CN" altLang="en-US" sz="2400" noProof="1">
                <a:solidFill>
                  <a:srgbClr val="000000"/>
                </a:solidFill>
                <a:latin typeface="黑体" panose="02010609060101010101" pitchFamily="49" charset="-122"/>
                <a:ea typeface="黑体" panose="02010609060101010101" pitchFamily="49" charset="-122"/>
              </a:endParaRPr>
            </a:p>
          </p:txBody>
        </p:sp>
        <p:sp>
          <p:nvSpPr>
            <p:cNvPr id="1048740" name="任意多边形 6"/>
            <p:cNvSpPr/>
            <p:nvPr/>
          </p:nvSpPr>
          <p:spPr>
            <a:xfrm>
              <a:off x="1957598" y="1501023"/>
              <a:ext cx="1126645" cy="554037"/>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119463" tIns="24498" rIns="119463" bIns="24498" spcCol="1270" anchor="ctr"/>
            <a:lstStyle/>
            <a:p>
              <a:pPr algn="ctr" defTabSz="755650" eaLnBrk="0" hangingPunct="0">
                <a:lnSpc>
                  <a:spcPct val="90000"/>
                </a:lnSpc>
                <a:spcAft>
                  <a:spcPct val="35000"/>
                </a:spcAft>
                <a:defRPr/>
              </a:pPr>
              <a:r>
                <a:rPr lang="zh-CN" altLang="en-US" sz="2800" noProof="1">
                  <a:latin typeface="黑体" panose="02010609060101010101" pitchFamily="49" charset="-122"/>
                  <a:ea typeface="黑体" panose="02010609060101010101" pitchFamily="49" charset="-122"/>
                </a:rPr>
                <a:t>基层表</a:t>
              </a:r>
              <a:endParaRPr lang="zh-CN" altLang="en-US" sz="2800" noProof="1">
                <a:latin typeface="黑体" panose="02010609060101010101" pitchFamily="49" charset="-122"/>
                <a:ea typeface="黑体" panose="02010609060101010101" pitchFamily="49" charset="-122"/>
              </a:endParaRPr>
            </a:p>
          </p:txBody>
        </p:sp>
      </p:grpSp>
      <p:sp>
        <p:nvSpPr>
          <p:cNvPr id="26628" name="Rectangle 7"/>
          <p:cNvSpPr>
            <a:spLocks noChangeArrowheads="1"/>
          </p:cNvSpPr>
          <p:nvPr/>
        </p:nvSpPr>
        <p:spPr bwMode="auto">
          <a:xfrm>
            <a:off x="1462446" y="417848"/>
            <a:ext cx="7591402" cy="522288"/>
          </a:xfrm>
          <a:prstGeom prst="rect">
            <a:avLst/>
          </a:prstGeom>
          <a:noFill/>
          <a:ln w="9525">
            <a:noFill/>
            <a:miter lim="800000"/>
          </a:ln>
        </p:spPr>
        <p:txBody>
          <a:bodyPr/>
          <a:lstStyle/>
          <a:p>
            <a:pPr>
              <a:spcBef>
                <a:spcPct val="20000"/>
              </a:spcBef>
            </a:pPr>
            <a:r>
              <a:rPr kumimoji="1" lang="zh-CN" altLang="en-US" sz="3600" dirty="0" smtClean="0">
                <a:solidFill>
                  <a:srgbClr val="3333FF"/>
                </a:solidFill>
                <a:latin typeface="黑体" panose="02010609060101010101" pitchFamily="49" charset="-122"/>
                <a:ea typeface="黑体" panose="02010609060101010101" pitchFamily="49" charset="-122"/>
              </a:rPr>
              <a:t>二、报表种类</a:t>
            </a:r>
            <a:endParaRPr kumimoji="1" lang="en-US" altLang="zh-CN" sz="3600" dirty="0">
              <a:solidFill>
                <a:srgbClr val="3333FF"/>
              </a:solidFill>
              <a:latin typeface="黑体" panose="02010609060101010101" pitchFamily="49" charset="-122"/>
              <a:ea typeface="黑体" panose="02010609060101010101" pitchFamily="49" charset="-122"/>
            </a:endParaRPr>
          </a:p>
        </p:txBody>
      </p:sp>
      <p:sp>
        <p:nvSpPr>
          <p:cNvPr id="26629" name="灯片编号占位符 1"/>
          <p:cNvSpPr>
            <a:spLocks noGrp="1" noChangeArrowheads="1"/>
          </p:cNvSpPr>
          <p:nvPr>
            <p:ph type="sldNum" sz="quarter" idx="12"/>
          </p:nvPr>
        </p:nvSpPr>
        <p:spPr>
          <a:noFill/>
        </p:spPr>
        <p:txBody>
          <a:bodyPr/>
          <a:lstStyle/>
          <a:p>
            <a:fld id="{8F1A4A42-B30D-4744-BA55-7D3EBA697A2A}" type="slidenum">
              <a:rPr lang="zh-CN" altLang="en-US"/>
            </a:fld>
            <a:endParaRPr lang="zh-CN" alt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45127" y="1169831"/>
            <a:ext cx="10387527" cy="5385516"/>
          </a:xfrm>
        </p:spPr>
        <p:txBody>
          <a:bodyPr/>
          <a:lstStyle/>
          <a:p>
            <a:r>
              <a:rPr lang="zh-CN" altLang="en-US" sz="2800" kern="1200" dirty="0" smtClean="0">
                <a:solidFill>
                  <a:schemeClr val="dk1">
                    <a:hueOff val="0"/>
                    <a:satOff val="0"/>
                    <a:lumOff val="0"/>
                    <a:alphaOff val="0"/>
                  </a:schemeClr>
                </a:solidFill>
                <a:latin typeface="黑体" panose="02010609060101010101" pitchFamily="49" charset="-122"/>
                <a:ea typeface="黑体" panose="02010609060101010101" pitchFamily="49" charset="-122"/>
              </a:rPr>
              <a:t>整体原则：一个企业有多种营业活动，应根据全部营业活动的情况填报，只要企业的众多产品或活动中有一项符合创新，即可判断为“是”，即有创新。 </a:t>
            </a:r>
            <a:endParaRPr lang="en-US" altLang="zh-CN" sz="2800" kern="1200" dirty="0" smtClean="0">
              <a:solidFill>
                <a:schemeClr val="dk1">
                  <a:hueOff val="0"/>
                  <a:satOff val="0"/>
                  <a:lumOff val="0"/>
                  <a:alphaOff val="0"/>
                </a:schemeClr>
              </a:solidFill>
              <a:latin typeface="黑体" panose="02010609060101010101" pitchFamily="49" charset="-122"/>
              <a:ea typeface="黑体" panose="02010609060101010101" pitchFamily="49" charset="-122"/>
            </a:endParaRPr>
          </a:p>
          <a:p>
            <a:r>
              <a:rPr lang="zh-CN" altLang="en-US" sz="2800" kern="1200" dirty="0" smtClean="0">
                <a:solidFill>
                  <a:schemeClr val="dk1">
                    <a:hueOff val="0"/>
                    <a:satOff val="0"/>
                    <a:lumOff val="0"/>
                    <a:alphaOff val="0"/>
                  </a:schemeClr>
                </a:solidFill>
                <a:latin typeface="黑体" panose="02010609060101010101" pitchFamily="49" charset="-122"/>
                <a:ea typeface="黑体" panose="02010609060101010101" pitchFamily="49" charset="-122"/>
              </a:rPr>
              <a:t>法人原则：集团企业中，某项创新是由具有法人资格的集团子公司实现的，则该项创新的有关情况应由子公司填报，母公司不应重复填报相应内容。</a:t>
            </a:r>
            <a:endParaRPr lang="en-US" altLang="zh-CN" sz="2800" kern="1200" dirty="0" smtClean="0">
              <a:solidFill>
                <a:schemeClr val="dk1">
                  <a:hueOff val="0"/>
                  <a:satOff val="0"/>
                  <a:lumOff val="0"/>
                  <a:alphaOff val="0"/>
                </a:schemeClr>
              </a:solidFill>
              <a:latin typeface="黑体" panose="02010609060101010101" pitchFamily="49" charset="-122"/>
              <a:ea typeface="黑体" panose="02010609060101010101" pitchFamily="49" charset="-122"/>
            </a:endParaRPr>
          </a:p>
          <a:p>
            <a:r>
              <a:rPr lang="zh-CN" altLang="en-US" sz="2800" kern="1200" dirty="0" smtClean="0">
                <a:solidFill>
                  <a:srgbClr val="FF0000"/>
                </a:solidFill>
                <a:latin typeface="黑体" panose="02010609060101010101" pitchFamily="49" charset="-122"/>
                <a:ea typeface="黑体" panose="02010609060101010101" pitchFamily="49" charset="-122"/>
              </a:rPr>
              <a:t>有研发项目和活动必有创新。</a:t>
            </a:r>
            <a:endParaRPr lang="en-US" altLang="zh-CN" sz="2800" kern="1200" dirty="0" smtClean="0">
              <a:solidFill>
                <a:srgbClr val="FF0000"/>
              </a:solidFill>
              <a:latin typeface="黑体" panose="02010609060101010101" pitchFamily="49" charset="-122"/>
              <a:ea typeface="黑体" panose="02010609060101010101" pitchFamily="49" charset="-122"/>
            </a:endParaRPr>
          </a:p>
          <a:p>
            <a:r>
              <a:rPr lang="zh-CN" altLang="en-US" sz="2800" kern="1200" dirty="0" smtClean="0">
                <a:solidFill>
                  <a:schemeClr val="dk1">
                    <a:hueOff val="0"/>
                    <a:satOff val="0"/>
                    <a:lumOff val="0"/>
                    <a:alphaOff val="0"/>
                  </a:schemeClr>
                </a:solidFill>
                <a:latin typeface="黑体" panose="02010609060101010101" pitchFamily="49" charset="-122"/>
                <a:ea typeface="黑体" panose="02010609060101010101" pitchFamily="49" charset="-122"/>
              </a:rPr>
              <a:t>填报时认真阅读问卷中每一道题目的要求，报表</a:t>
            </a:r>
            <a:r>
              <a:rPr lang="zh-CN" altLang="en-US" sz="2800" kern="1200" dirty="0" smtClean="0">
                <a:solidFill>
                  <a:srgbClr val="FF0000"/>
                </a:solidFill>
                <a:latin typeface="黑体" panose="02010609060101010101" pitchFamily="49" charset="-122"/>
                <a:ea typeface="黑体" panose="02010609060101010101" pitchFamily="49" charset="-122"/>
              </a:rPr>
              <a:t>不能漏题</a:t>
            </a:r>
            <a:r>
              <a:rPr lang="en-US" altLang="zh-CN" sz="2800" kern="1200" dirty="0" smtClean="0">
                <a:solidFill>
                  <a:schemeClr val="dk1">
                    <a:hueOff val="0"/>
                    <a:satOff val="0"/>
                    <a:lumOff val="0"/>
                    <a:alphaOff val="0"/>
                  </a:schemeClr>
                </a:solidFill>
                <a:latin typeface="黑体" panose="02010609060101010101" pitchFamily="49" charset="-122"/>
                <a:ea typeface="黑体" panose="02010609060101010101" pitchFamily="49" charset="-122"/>
              </a:rPr>
              <a:t>,</a:t>
            </a:r>
            <a:r>
              <a:rPr lang="zh-CN" altLang="en-US" sz="2800" kern="1200" dirty="0" smtClean="0">
                <a:solidFill>
                  <a:schemeClr val="dk1">
                    <a:hueOff val="0"/>
                    <a:satOff val="0"/>
                    <a:lumOff val="0"/>
                    <a:alphaOff val="0"/>
                  </a:schemeClr>
                </a:solidFill>
                <a:latin typeface="黑体" panose="02010609060101010101" pitchFamily="49" charset="-122"/>
                <a:ea typeface="黑体" panose="02010609060101010101" pitchFamily="49" charset="-122"/>
              </a:rPr>
              <a:t>认真看审核提示。</a:t>
            </a:r>
            <a:endParaRPr lang="en-US" altLang="zh-CN" sz="2800" kern="1200" noProof="1" smtClean="0">
              <a:solidFill>
                <a:schemeClr val="dk1">
                  <a:hueOff val="0"/>
                  <a:satOff val="0"/>
                  <a:lumOff val="0"/>
                  <a:alphaOff val="0"/>
                </a:schemeClr>
              </a:solidFill>
              <a:latin typeface="黑体" panose="02010609060101010101" pitchFamily="49" charset="-122"/>
              <a:ea typeface="黑体" panose="02010609060101010101" pitchFamily="49" charset="-122"/>
            </a:endParaRPr>
          </a:p>
          <a:p>
            <a:endParaRPr lang="en-US" altLang="zh-CN" kern="1200" dirty="0" smtClean="0">
              <a:solidFill>
                <a:schemeClr val="dk1">
                  <a:hueOff val="0"/>
                  <a:satOff val="0"/>
                  <a:lumOff val="0"/>
                  <a:alphaOff val="0"/>
                </a:schemeClr>
              </a:solidFill>
              <a:latin typeface="黑体" panose="02010609060101010101" pitchFamily="49" charset="-122"/>
              <a:ea typeface="黑体" panose="02010609060101010101" pitchFamily="49" charset="-122"/>
            </a:endParaRPr>
          </a:p>
          <a:p>
            <a:endParaRPr lang="en-US" altLang="zh-CN" kern="1200" dirty="0" smtClean="0">
              <a:solidFill>
                <a:schemeClr val="dk1">
                  <a:hueOff val="0"/>
                  <a:satOff val="0"/>
                  <a:lumOff val="0"/>
                  <a:alphaOff val="0"/>
                </a:schemeClr>
              </a:solidFill>
              <a:latin typeface="黑体" panose="02010609060101010101" pitchFamily="49" charset="-122"/>
              <a:ea typeface="黑体" panose="02010609060101010101" pitchFamily="49" charset="-122"/>
            </a:endParaRPr>
          </a:p>
          <a:p>
            <a:endParaRPr lang="zh-CN" altLang="en-US" dirty="0"/>
          </a:p>
        </p:txBody>
      </p:sp>
      <p:sp>
        <p:nvSpPr>
          <p:cNvPr id="4" name="灯片编号占位符 3"/>
          <p:cNvSpPr>
            <a:spLocks noGrp="1"/>
          </p:cNvSpPr>
          <p:nvPr>
            <p:ph type="sldNum" sz="quarter" idx="12"/>
          </p:nvPr>
        </p:nvSpPr>
        <p:spPr/>
        <p:txBody>
          <a:bodyPr/>
          <a:lstStyle/>
          <a:p>
            <a:pPr>
              <a:defRPr/>
            </a:pPr>
            <a:fld id="{8DDCB8D4-1E9A-4385-8D9A-1537D2F8808A}" type="slidenum">
              <a:rPr lang="zh-CN" altLang="en-US" smtClean="0"/>
            </a:fld>
            <a:endParaRPr lang="en-US" altLang="zh-CN"/>
          </a:p>
        </p:txBody>
      </p:sp>
      <p:sp>
        <p:nvSpPr>
          <p:cNvPr id="5" name="标题 4"/>
          <p:cNvSpPr>
            <a:spLocks noGrp="1"/>
          </p:cNvSpPr>
          <p:nvPr>
            <p:ph type="title"/>
          </p:nvPr>
        </p:nvSpPr>
        <p:spPr>
          <a:xfrm>
            <a:off x="1370885" y="262457"/>
            <a:ext cx="9855200" cy="645160"/>
          </a:xfrm>
          <a:prstGeom prst="rect">
            <a:avLst/>
          </a:prstGeom>
        </p:spPr>
        <p:txBody>
          <a:bodyPr wrap="square">
            <a:spAutoFit/>
          </a:bodyPr>
          <a:lstStyle/>
          <a:p>
            <a:pPr algn="l"/>
            <a:r>
              <a:rPr lang="zh-CN" altLang="en-US" sz="3600" dirty="0" smtClean="0">
                <a:solidFill>
                  <a:srgbClr val="3333FF"/>
                </a:solidFill>
                <a:latin typeface="黑体" panose="02010609060101010101" pitchFamily="49" charset="-122"/>
                <a:ea typeface="黑体" panose="02010609060101010101" pitchFamily="49" charset="-122"/>
              </a:rPr>
              <a:t>五、问卷填报注意事项</a:t>
            </a:r>
            <a:endParaRPr lang="zh-CN" altLang="en-US" sz="3600" dirty="0">
              <a:solidFill>
                <a:srgbClr val="3333FF"/>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3"/>
          <p:cNvSpPr txBox="1"/>
          <p:nvPr/>
        </p:nvSpPr>
        <p:spPr>
          <a:xfrm>
            <a:off x="1739900" y="659130"/>
            <a:ext cx="9537700" cy="5723890"/>
          </a:xfrm>
          <a:prstGeom prst="rect">
            <a:avLst/>
          </a:prstGeom>
          <a:noFill/>
          <a:ln w="25400">
            <a:noFill/>
          </a:ln>
        </p:spPr>
        <p:txBody>
          <a:bodyPr/>
          <a:p>
            <a:pPr marL="171450" lvl="1" indent="-171450" algn="l">
              <a:lnSpc>
                <a:spcPts val="3300"/>
              </a:lnSpc>
              <a:buNone/>
            </a:pPr>
            <a:endParaRPr lang="zh-CN" altLang="en-US" sz="3200" dirty="0">
              <a:latin typeface="黑体" panose="02010609060101010101" pitchFamily="49" charset="-122"/>
              <a:ea typeface="黑体" panose="02010609060101010101" pitchFamily="49" charset="-122"/>
            </a:endParaRPr>
          </a:p>
          <a:p>
            <a:pPr lvl="1" indent="-457200" algn="l" latinLnBrk="0">
              <a:lnSpc>
                <a:spcPct val="150000"/>
              </a:lnSpc>
              <a:buFont typeface="Arial" panose="020B0604020202020204" pitchFamily="34" charset="0"/>
              <a:buChar char="•"/>
            </a:pPr>
            <a:r>
              <a:rPr lang="zh-CN" altLang="en-US" sz="2800" dirty="0">
                <a:latin typeface="微软雅黑" panose="020B0503020204020204" charset="-122"/>
                <a:ea typeface="微软雅黑" panose="020B0503020204020204" charset="-122"/>
                <a:cs typeface="微软雅黑" panose="020B0503020204020204" charset="-122"/>
              </a:rPr>
              <a:t>若企业填报了20</a:t>
            </a:r>
            <a:r>
              <a:rPr lang="en-US" sz="2800" dirty="0">
                <a:latin typeface="微软雅黑" panose="020B0503020204020204" charset="-122"/>
                <a:ea typeface="微软雅黑" panose="020B0503020204020204" charset="-122"/>
                <a:cs typeface="微软雅黑" panose="020B0503020204020204" charset="-122"/>
              </a:rPr>
              <a:t>23</a:t>
            </a:r>
            <a:r>
              <a:rPr lang="zh-CN" altLang="en-US" sz="2800" dirty="0">
                <a:latin typeface="微软雅黑" panose="020B0503020204020204" charset="-122"/>
                <a:ea typeface="微软雅黑" panose="020B0503020204020204" charset="-122"/>
                <a:cs typeface="微软雅黑" panose="020B0503020204020204" charset="-122"/>
              </a:rPr>
              <a:t>年四季度定报数据，创新调查年报也必须同时填报，不能漏报。</a:t>
            </a:r>
            <a:endParaRPr lang="zh-CN" altLang="en-US" sz="2800" dirty="0">
              <a:latin typeface="微软雅黑" panose="020B0503020204020204" charset="-122"/>
              <a:ea typeface="微软雅黑" panose="020B0503020204020204" charset="-122"/>
              <a:cs typeface="微软雅黑" panose="020B0503020204020204" charset="-122"/>
            </a:endParaRPr>
          </a:p>
          <a:p>
            <a:pPr lvl="1" indent="-457200" algn="l" latinLnBrk="0">
              <a:lnSpc>
                <a:spcPct val="150000"/>
              </a:lnSpc>
              <a:buFont typeface="Arial" panose="020B0604020202020204" pitchFamily="34" charset="0"/>
              <a:buChar char="•"/>
            </a:pPr>
            <a:r>
              <a:rPr lang="zh-CN" altLang="en-US" sz="2800" dirty="0">
                <a:latin typeface="微软雅黑" panose="020B0503020204020204" charset="-122"/>
                <a:ea typeface="微软雅黑" panose="020B0503020204020204" charset="-122"/>
                <a:cs typeface="微软雅黑" panose="020B0503020204020204" charset="-122"/>
                <a:sym typeface="+mn-ea"/>
              </a:rPr>
              <a:t>按制度要求</a:t>
            </a:r>
            <a:r>
              <a:rPr lang="en-US" altLang="zh-CN" sz="2800" dirty="0">
                <a:latin typeface="微软雅黑" panose="020B0503020204020204" charset="-122"/>
                <a:ea typeface="微软雅黑" panose="020B0503020204020204" charset="-122"/>
                <a:cs typeface="微软雅黑" panose="020B0503020204020204" charset="-122"/>
                <a:sym typeface="+mn-ea"/>
              </a:rPr>
              <a:t>L122</a:t>
            </a:r>
            <a:r>
              <a:rPr lang="zh-CN" altLang="en-US" sz="2800" dirty="0">
                <a:latin typeface="微软雅黑" panose="020B0503020204020204" charset="-122"/>
                <a:ea typeface="微软雅黑" panose="020B0503020204020204" charset="-122"/>
                <a:cs typeface="微软雅黑" panose="020B0503020204020204" charset="-122"/>
                <a:sym typeface="+mn-ea"/>
              </a:rPr>
              <a:t>企业家问卷填表人必须是</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sym typeface="+mn-ea"/>
              </a:rPr>
              <a:t>企业负责人</a:t>
            </a:r>
            <a:r>
              <a:rPr lang="zh-CN" altLang="en-US" sz="2800" dirty="0">
                <a:latin typeface="微软雅黑" panose="020B0503020204020204" charset="-122"/>
                <a:ea typeface="微软雅黑" panose="020B0503020204020204" charset="-122"/>
                <a:cs typeface="微软雅黑" panose="020B0503020204020204" charset="-122"/>
                <a:sym typeface="+mn-ea"/>
              </a:rPr>
              <a:t>。</a:t>
            </a:r>
            <a:endParaRPr lang="zh-CN" altLang="en-US" sz="2800" dirty="0">
              <a:latin typeface="微软雅黑" panose="020B0503020204020204" charset="-122"/>
              <a:ea typeface="微软雅黑" panose="020B0503020204020204" charset="-122"/>
              <a:cs typeface="微软雅黑" panose="020B0503020204020204" charset="-122"/>
            </a:endParaRPr>
          </a:p>
          <a:p>
            <a:pPr lvl="1" indent="-457200" algn="l" latinLnBrk="0">
              <a:lnSpc>
                <a:spcPct val="150000"/>
              </a:lnSpc>
              <a:buFont typeface="Arial" panose="020B0604020202020204" pitchFamily="34" charset="0"/>
              <a:buChar char="•"/>
            </a:pPr>
            <a:r>
              <a:rPr lang="zh-CN" altLang="en-US" sz="2800" dirty="0">
                <a:latin typeface="微软雅黑" panose="020B0503020204020204" charset="-122"/>
                <a:ea typeface="微软雅黑" panose="020B0503020204020204" charset="-122"/>
                <a:cs typeface="微软雅黑" panose="020B0503020204020204" charset="-122"/>
              </a:rPr>
              <a:t>注意理解创新的概念</a:t>
            </a:r>
            <a:endParaRPr lang="zh-CN" altLang="en-US" sz="2800" dirty="0">
              <a:latin typeface="微软雅黑" panose="020B0503020204020204" charset="-122"/>
              <a:ea typeface="微软雅黑" panose="020B0503020204020204" charset="-122"/>
              <a:cs typeface="微软雅黑" panose="020B0503020204020204" charset="-122"/>
            </a:endParaRPr>
          </a:p>
          <a:p>
            <a:pPr lvl="1" indent="-457200" algn="l" latinLnBrk="0">
              <a:lnSpc>
                <a:spcPct val="150000"/>
              </a:lnSpc>
              <a:buFont typeface="Arial" panose="020B0604020202020204" pitchFamily="34" charset="0"/>
              <a:buChar char="•"/>
            </a:pPr>
            <a:r>
              <a:rPr lang="zh-CN" altLang="en-US" sz="2800" dirty="0">
                <a:latin typeface="微软雅黑" panose="020B0503020204020204" charset="-122"/>
                <a:ea typeface="微软雅黑" panose="020B0503020204020204" charset="-122"/>
                <a:cs typeface="微软雅黑" panose="020B0503020204020204" charset="-122"/>
              </a:rPr>
              <a:t>调查不仅包括已经实现的创新，还包括正在进行或中止的创新 </a:t>
            </a:r>
            <a:r>
              <a:rPr lang="zh-CN" altLang="en-US" sz="3200" dirty="0">
                <a:latin typeface="黑体" panose="02010609060101010101" pitchFamily="49" charset="-122"/>
                <a:ea typeface="黑体" panose="02010609060101010101" pitchFamily="49" charset="-122"/>
              </a:rPr>
              <a:t> </a:t>
            </a:r>
            <a:endParaRPr lang="zh-CN" altLang="en-US" sz="3200" dirty="0">
              <a:latin typeface="黑体" panose="02010609060101010101" pitchFamily="49" charset="-122"/>
              <a:ea typeface="黑体" panose="02010609060101010101" pitchFamily="49" charset="-122"/>
            </a:endParaRPr>
          </a:p>
          <a:p>
            <a:pPr marL="171450" lvl="1" indent="-171450" eaLnBrk="1" hangingPunct="1">
              <a:lnSpc>
                <a:spcPct val="90000"/>
              </a:lnSpc>
            </a:pPr>
            <a:endParaRPr lang="en-US" altLang="zh-CN" sz="3200" dirty="0">
              <a:latin typeface="Arial" panose="020B0604020202020204" pitchFamily="34" charset="0"/>
            </a:endParaRPr>
          </a:p>
          <a:p>
            <a:pPr marL="171450" lvl="1" indent="-171450" eaLnBrk="1" hangingPunct="1">
              <a:lnSpc>
                <a:spcPct val="90000"/>
              </a:lnSpc>
            </a:pPr>
            <a:endParaRPr lang="en-US" altLang="zh-CN" sz="3200" dirty="0">
              <a:latin typeface="Arial" panose="020B0604020202020204" pitchFamily="34" charset="0"/>
            </a:endParaRPr>
          </a:p>
          <a:p>
            <a:endParaRPr lang="zh-CN" altLang="en-US" sz="3200" dirty="0">
              <a:latin typeface="Arial" panose="020B0604020202020204" pitchFamily="34" charset="0"/>
            </a:endParaRPr>
          </a:p>
          <a:p>
            <a:endParaRPr lang="en-US" altLang="zh-CN" sz="3200" dirty="0">
              <a:latin typeface="Arial" panose="020B0604020202020204" pitchFamily="34" charset="0"/>
            </a:endParaRPr>
          </a:p>
          <a:p>
            <a:endParaRPr lang="en-US" altLang="zh-CN" sz="3200" dirty="0">
              <a:latin typeface="Arial" panose="020B0604020202020204" pitchFamily="34" charset="0"/>
            </a:endParaRPr>
          </a:p>
          <a:p>
            <a:endParaRPr lang="en-US" altLang="zh-CN" sz="3200" dirty="0">
              <a:latin typeface="Arial" panose="020B0604020202020204" pitchFamily="34" charset="0"/>
              <a:cs typeface="Times New Roman" panose="02020603050405020304" pitchFamily="18" charset="0"/>
            </a:endParaRPr>
          </a:p>
          <a:p>
            <a:endParaRPr lang="en-US" altLang="zh-CN" sz="3200" dirty="0">
              <a:latin typeface="Arial" panose="020B0604020202020204" pitchFamily="34" charset="0"/>
            </a:endParaRPr>
          </a:p>
        </p:txBody>
      </p:sp>
      <p:sp>
        <p:nvSpPr>
          <p:cNvPr id="3" name="灯片编号占位符 2"/>
          <p:cNvSpPr>
            <a:spLocks noGrp="1"/>
          </p:cNvSpPr>
          <p:nvPr>
            <p:ph type="sldNum" sz="quarter" idx="12"/>
          </p:nvPr>
        </p:nvSpPr>
        <p:spPr/>
        <p:txBody>
          <a:bodyPr/>
          <a:p>
            <a:fld id="{8DDCB8D4-1E9A-4385-8D9A-1537D2F8808A}" type="slidenum">
              <a:rPr lang="zh-CN" altLang="en-US"/>
            </a:fld>
            <a:endParaRPr lang="en-US" altLang="zh-CN"/>
          </a:p>
        </p:txBody>
      </p:sp>
      <p:sp>
        <p:nvSpPr>
          <p:cNvPr id="5" name="标题 4"/>
          <p:cNvSpPr>
            <a:spLocks noGrp="1"/>
          </p:cNvSpPr>
          <p:nvPr>
            <p:ph type="title"/>
          </p:nvPr>
        </p:nvSpPr>
        <p:spPr>
          <a:xfrm>
            <a:off x="1370885" y="262457"/>
            <a:ext cx="9855200" cy="645160"/>
          </a:xfrm>
          <a:prstGeom prst="rect">
            <a:avLst/>
          </a:prstGeom>
        </p:spPr>
        <p:txBody>
          <a:bodyPr wrap="square">
            <a:spAutoFit/>
          </a:bodyPr>
          <a:p>
            <a:pPr algn="l"/>
            <a:r>
              <a:rPr lang="zh-CN" altLang="en-US" sz="3600" dirty="0" smtClean="0">
                <a:solidFill>
                  <a:srgbClr val="3333FF"/>
                </a:solidFill>
                <a:latin typeface="黑体" panose="02010609060101010101" pitchFamily="49" charset="-122"/>
                <a:ea typeface="黑体" panose="02010609060101010101" pitchFamily="49" charset="-122"/>
              </a:rPr>
              <a:t>五、问卷填报注意事项</a:t>
            </a:r>
            <a:endParaRPr lang="zh-CN" altLang="en-US" sz="3600" dirty="0">
              <a:solidFill>
                <a:srgbClr val="3333FF"/>
              </a:solidFil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1442434" y="1069074"/>
            <a:ext cx="10290220" cy="4816571"/>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ln>
            <a:no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8563" tIns="354076" rIns="278563" bIns="120904" spcCol="1270"/>
          <a:lstStyle/>
          <a:p>
            <a:pPr marL="172720" indent="-172720">
              <a:buFont typeface="Arial" panose="020B0604020202020204" pitchFamily="34" charset="0"/>
              <a:buChar char="•"/>
              <a:defRPr/>
            </a:pPr>
            <a:r>
              <a:rPr lang="zh-CN" altLang="en-US" sz="2800" dirty="0" smtClean="0">
                <a:latin typeface="黑体" panose="02010609060101010101" pitchFamily="49" charset="-122"/>
                <a:ea typeface="黑体" panose="02010609060101010101" pitchFamily="49" charset="-122"/>
              </a:rPr>
              <a:t>数据上报前</a:t>
            </a:r>
            <a:r>
              <a:rPr lang="zh-CN" altLang="en-US" sz="2800" dirty="0" smtClean="0">
                <a:solidFill>
                  <a:schemeClr val="tx1"/>
                </a:solidFill>
                <a:latin typeface="黑体" panose="02010609060101010101" pitchFamily="49" charset="-122"/>
                <a:ea typeface="黑体" panose="02010609060101010101" pitchFamily="49" charset="-122"/>
              </a:rPr>
              <a:t>执行平台审核，依据</a:t>
            </a:r>
            <a:r>
              <a:rPr lang="zh-CN" altLang="en-US" sz="2800" dirty="0" smtClean="0">
                <a:latin typeface="黑体" panose="02010609060101010101" pitchFamily="49" charset="-122"/>
                <a:ea typeface="黑体" panose="02010609060101010101" pitchFamily="49" charset="-122"/>
              </a:rPr>
              <a:t>提示进行修改，</a:t>
            </a:r>
            <a:r>
              <a:rPr lang="zh-CN" altLang="en-US" sz="2800" noProof="1" smtClean="0">
                <a:latin typeface="黑体" panose="02010609060101010101" pitchFamily="49" charset="-122"/>
                <a:ea typeface="黑体" panose="02010609060101010101" pitchFamily="49" charset="-122"/>
              </a:rPr>
              <a:t>不能出现</a:t>
            </a:r>
            <a:r>
              <a:rPr lang="en-US" altLang="en-US" sz="2800" noProof="1" smtClean="0">
                <a:latin typeface="黑体" panose="02010609060101010101" pitchFamily="49" charset="-122"/>
                <a:ea typeface="黑体" panose="02010609060101010101" pitchFamily="49" charset="-122"/>
              </a:rPr>
              <a:t>AB</a:t>
            </a:r>
            <a:r>
              <a:rPr lang="zh-CN" altLang="en-US" sz="2800" noProof="1" smtClean="0">
                <a:latin typeface="黑体" panose="02010609060101010101" pitchFamily="49" charset="-122"/>
                <a:ea typeface="黑体" panose="02010609060101010101" pitchFamily="49" charset="-122"/>
              </a:rPr>
              <a:t>类强制性错误和</a:t>
            </a:r>
            <a:r>
              <a:rPr lang="en-US" altLang="en-US" sz="2800" noProof="1" smtClean="0">
                <a:latin typeface="黑体" panose="02010609060101010101" pitchFamily="49" charset="-122"/>
                <a:ea typeface="黑体" panose="02010609060101010101" pitchFamily="49" charset="-122"/>
              </a:rPr>
              <a:t>C</a:t>
            </a:r>
            <a:r>
              <a:rPr lang="zh-CN" altLang="en-US" sz="2800" noProof="1" smtClean="0">
                <a:latin typeface="黑体" panose="02010609060101010101" pitchFamily="49" charset="-122"/>
                <a:ea typeface="黑体" panose="02010609060101010101" pitchFamily="49" charset="-122"/>
              </a:rPr>
              <a:t>类核实性错误。</a:t>
            </a:r>
            <a:endParaRPr lang="en-US" altLang="zh-CN" sz="2800" noProof="1" smtClean="0">
              <a:latin typeface="黑体" panose="02010609060101010101" pitchFamily="49" charset="-122"/>
              <a:ea typeface="黑体" panose="02010609060101010101" pitchFamily="49" charset="-122"/>
            </a:endParaRPr>
          </a:p>
          <a:p>
            <a:pPr marL="172720" indent="-172720">
              <a:buFont typeface="Arial" panose="020B0604020202020204" pitchFamily="34" charset="0"/>
              <a:buChar char="•"/>
              <a:defRPr/>
            </a:pPr>
            <a:endParaRPr lang="en-US" altLang="zh-CN" sz="2800" noProof="1" smtClean="0">
              <a:latin typeface="黑体" panose="02010609060101010101" pitchFamily="49" charset="-122"/>
              <a:ea typeface="黑体" panose="02010609060101010101" pitchFamily="49" charset="-122"/>
            </a:endParaRPr>
          </a:p>
          <a:p>
            <a:pPr marL="172720" indent="-172720">
              <a:buFont typeface="Arial" panose="020B0604020202020204" pitchFamily="34" charset="0"/>
              <a:buChar char="•"/>
              <a:defRPr/>
            </a:pPr>
            <a:r>
              <a:rPr lang="en-US" altLang="zh-CN" sz="2800" noProof="1" smtClean="0">
                <a:latin typeface="黑体" panose="02010609060101010101" pitchFamily="49" charset="-122"/>
                <a:ea typeface="黑体" panose="02010609060101010101" pitchFamily="49" charset="-122"/>
              </a:rPr>
              <a:t>D</a:t>
            </a:r>
            <a:r>
              <a:rPr lang="zh-CN" altLang="en-US" sz="2800" noProof="1" smtClean="0">
                <a:latin typeface="黑体" panose="02010609060101010101" pitchFamily="49" charset="-122"/>
                <a:ea typeface="黑体" panose="02010609060101010101" pitchFamily="49" charset="-122"/>
              </a:rPr>
              <a:t>类可忽略审核无需填写澄清说明，但同样需要重视，大部分为漏填、错填选项，要求认真查看审核内容，仔细确认是否填报有误。</a:t>
            </a:r>
            <a:endParaRPr lang="en-US" altLang="zh-CN" sz="2800" noProof="1" smtClean="0">
              <a:latin typeface="黑体" panose="02010609060101010101" pitchFamily="49" charset="-122"/>
              <a:ea typeface="黑体" panose="02010609060101010101" pitchFamily="49" charset="-122"/>
            </a:endParaRPr>
          </a:p>
          <a:p>
            <a:pPr marL="172720" indent="-172720">
              <a:buFont typeface="Arial" panose="020B0604020202020204" pitchFamily="34" charset="0"/>
              <a:buChar char="•"/>
              <a:defRPr/>
            </a:pPr>
            <a:endParaRPr lang="en-US" altLang="zh-CN" sz="2800" noProof="1" smtClean="0">
              <a:latin typeface="黑体" panose="02010609060101010101" pitchFamily="49" charset="-122"/>
              <a:ea typeface="黑体" panose="02010609060101010101" pitchFamily="49" charset="-122"/>
            </a:endParaRPr>
          </a:p>
          <a:p>
            <a:pPr marL="172720" indent="-172720">
              <a:buFont typeface="Arial" panose="020B0604020202020204" pitchFamily="34" charset="0"/>
              <a:buChar char="•"/>
              <a:defRPr/>
            </a:pPr>
            <a:r>
              <a:rPr lang="zh-CN" altLang="en-US" sz="2800" noProof="1" smtClean="0">
                <a:latin typeface="黑体" panose="02010609060101010101" pitchFamily="49" charset="-122"/>
                <a:ea typeface="黑体" panose="02010609060101010101" pitchFamily="49" charset="-122"/>
              </a:rPr>
              <a:t>此报表与研发表</a:t>
            </a:r>
            <a:r>
              <a:rPr lang="en-US" altLang="en-US" sz="2800" noProof="1" smtClean="0">
                <a:latin typeface="黑体" panose="02010609060101010101" pitchFamily="49" charset="-122"/>
                <a:ea typeface="黑体" panose="02010609060101010101" pitchFamily="49" charset="-122"/>
              </a:rPr>
              <a:t>107-1</a:t>
            </a:r>
            <a:r>
              <a:rPr lang="zh-CN" altLang="en-US" sz="2800" noProof="1" smtClean="0">
                <a:latin typeface="黑体" panose="02010609060101010101" pitchFamily="49" charset="-122"/>
                <a:ea typeface="黑体" panose="02010609060101010101" pitchFamily="49" charset="-122"/>
              </a:rPr>
              <a:t>和</a:t>
            </a:r>
            <a:r>
              <a:rPr lang="en-US" altLang="en-US" sz="2800" noProof="1" smtClean="0">
                <a:latin typeface="黑体" panose="02010609060101010101" pitchFamily="49" charset="-122"/>
                <a:ea typeface="黑体" panose="02010609060101010101" pitchFamily="49" charset="-122"/>
              </a:rPr>
              <a:t>107-2</a:t>
            </a:r>
            <a:r>
              <a:rPr lang="zh-CN" altLang="en-US" sz="2800" noProof="1" smtClean="0">
                <a:latin typeface="黑体" panose="02010609060101010101" pitchFamily="49" charset="-122"/>
                <a:ea typeface="黑体" panose="02010609060101010101" pitchFamily="49" charset="-122"/>
              </a:rPr>
              <a:t>表的联审较多，一般情况下，</a:t>
            </a:r>
            <a:r>
              <a:rPr lang="zh-CN" altLang="en-US" sz="2800" noProof="1" smtClean="0">
                <a:solidFill>
                  <a:srgbClr val="FF0000"/>
                </a:solidFill>
                <a:latin typeface="黑体" panose="02010609060101010101" pitchFamily="49" charset="-122"/>
                <a:ea typeface="黑体" panose="02010609060101010101" pitchFamily="49" charset="-122"/>
              </a:rPr>
              <a:t>有研发活动就有创新</a:t>
            </a:r>
            <a:r>
              <a:rPr lang="zh-CN" altLang="en-US" sz="2800" noProof="1" smtClean="0">
                <a:latin typeface="黑体" panose="02010609060101010101" pitchFamily="49" charset="-122"/>
                <a:ea typeface="黑体" panose="02010609060101010101" pitchFamily="49" charset="-122"/>
              </a:rPr>
              <a:t>。同时注意企业创新情况表与企业家问卷两张表之间的逻辑关系。</a:t>
            </a:r>
            <a:endParaRPr lang="en-US" altLang="zh-CN" sz="2800" dirty="0" smtClean="0">
              <a:latin typeface="黑体" panose="02010609060101010101" pitchFamily="49" charset="-122"/>
              <a:ea typeface="黑体" panose="02010609060101010101" pitchFamily="49" charset="-122"/>
            </a:endParaRPr>
          </a:p>
          <a:p>
            <a:pPr marL="71755" indent="-71755">
              <a:buFont typeface="Arial" panose="020B0604020202020204" pitchFamily="34" charset="0"/>
              <a:buChar char="•"/>
              <a:defRPr/>
            </a:pPr>
            <a:endParaRPr lang="en-US" altLang="zh-CN" sz="2800" dirty="0">
              <a:latin typeface="黑体" panose="02010609060101010101" pitchFamily="49" charset="-122"/>
              <a:ea typeface="黑体" panose="02010609060101010101" pitchFamily="49" charset="-122"/>
            </a:endParaRPr>
          </a:p>
          <a:p>
            <a:pPr>
              <a:defRPr/>
            </a:pPr>
            <a:endParaRPr lang="en-US" altLang="zh-CN" sz="2800" dirty="0">
              <a:latin typeface="黑体" panose="02010609060101010101" pitchFamily="49" charset="-122"/>
              <a:ea typeface="黑体" panose="02010609060101010101" pitchFamily="49" charset="-122"/>
            </a:endParaRPr>
          </a:p>
        </p:txBody>
      </p:sp>
      <p:sp>
        <p:nvSpPr>
          <p:cNvPr id="10" name="灯片编号占位符 9"/>
          <p:cNvSpPr>
            <a:spLocks noGrp="1"/>
          </p:cNvSpPr>
          <p:nvPr>
            <p:ph type="sldNum" sz="quarter" idx="12"/>
          </p:nvPr>
        </p:nvSpPr>
        <p:spPr/>
        <p:txBody>
          <a:bodyPr/>
          <a:lstStyle/>
          <a:p>
            <a:pPr>
              <a:defRPr/>
            </a:pPr>
            <a:fld id="{8DDCB8D4-1E9A-4385-8D9A-1537D2F8808A}" type="slidenum">
              <a:rPr lang="zh-CN" altLang="en-US" smtClean="0"/>
            </a:fld>
            <a:endParaRPr lang="en-US" altLang="zh-CN"/>
          </a:p>
        </p:txBody>
      </p:sp>
      <p:sp>
        <p:nvSpPr>
          <p:cNvPr id="8" name="Rectangle 7"/>
          <p:cNvSpPr>
            <a:spLocks noChangeArrowheads="1"/>
          </p:cNvSpPr>
          <p:nvPr/>
        </p:nvSpPr>
        <p:spPr bwMode="auto">
          <a:xfrm>
            <a:off x="1624077" y="363282"/>
            <a:ext cx="9863877" cy="71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eaLnBrk="1" hangingPunct="1">
              <a:buFontTx/>
              <a:buNone/>
            </a:pPr>
            <a:r>
              <a:rPr lang="zh-CN" altLang="en-US" sz="3600" dirty="0" smtClean="0">
                <a:solidFill>
                  <a:srgbClr val="3333FF"/>
                </a:solidFill>
                <a:latin typeface="黑体" panose="02010609060101010101" pitchFamily="49" charset="-122"/>
                <a:ea typeface="黑体" panose="02010609060101010101" pitchFamily="49" charset="-122"/>
              </a:rPr>
              <a:t>六、审核注意事项</a:t>
            </a:r>
            <a:endParaRPr lang="en-US" altLang="zh-CN" sz="3600" dirty="0">
              <a:solidFill>
                <a:srgbClr val="3333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3186" name="内容占位符 2"/>
          <p:cNvSpPr>
            <a:spLocks noGrp="1"/>
          </p:cNvSpPr>
          <p:nvPr>
            <p:ph idx="1"/>
          </p:nvPr>
        </p:nvSpPr>
        <p:spPr>
          <a:xfrm>
            <a:off x="1433513" y="2227263"/>
            <a:ext cx="9855200" cy="1770062"/>
          </a:xfrm>
        </p:spPr>
        <p:txBody>
          <a:bodyPr/>
          <a:lstStyle/>
          <a:p>
            <a:pPr marL="0" indent="0" eaLnBrk="1" hangingPunct="1">
              <a:buFontTx/>
              <a:buNone/>
            </a:pPr>
            <a:r>
              <a:rPr lang="zh-CN" altLang="en-US" sz="6600" i="1" dirty="0" smtClean="0"/>
              <a:t>                </a:t>
            </a:r>
            <a:r>
              <a:rPr lang="zh-CN" altLang="en-US" sz="8000" i="1" dirty="0" smtClean="0">
                <a:latin typeface="黑体" panose="02010609060101010101" pitchFamily="49" charset="-122"/>
                <a:ea typeface="黑体" panose="02010609060101010101" pitchFamily="49" charset="-122"/>
                <a:cs typeface="Arial Unicode MS" panose="020B0604020202020204" charset="-122"/>
              </a:rPr>
              <a:t>谢 谢！</a:t>
            </a:r>
            <a:endParaRPr lang="zh-CN" altLang="en-US" sz="8000" i="1" dirty="0" smtClean="0">
              <a:latin typeface="黑体" panose="02010609060101010101" pitchFamily="49" charset="-122"/>
              <a:ea typeface="黑体" panose="02010609060101010101" pitchFamily="49" charset="-122"/>
              <a:cs typeface="Arial Unicode MS" panose="020B0604020202020204" charset="-122"/>
            </a:endParaRPr>
          </a:p>
        </p:txBody>
      </p:sp>
      <p:sp>
        <p:nvSpPr>
          <p:cNvPr id="5" name="灯片编号占位符 4"/>
          <p:cNvSpPr>
            <a:spLocks noGrp="1"/>
          </p:cNvSpPr>
          <p:nvPr>
            <p:ph type="sldNum" sz="quarter" idx="12"/>
          </p:nvPr>
        </p:nvSpPr>
        <p:spPr/>
        <p:txBody>
          <a:bodyPr/>
          <a:lstStyle/>
          <a:p>
            <a:pPr>
              <a:defRPr/>
            </a:pPr>
            <a:fld id="{8DDCB8D4-1E9A-4385-8D9A-1537D2F8808A}" type="slidenum">
              <a:rPr lang="zh-CN" altLang="en-US" smtClean="0"/>
            </a:fld>
            <a:endParaRPr lang="en-US" altLang="zh-CN"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8" name="组合 147"/>
          <p:cNvGrpSpPr/>
          <p:nvPr/>
        </p:nvGrpSpPr>
        <p:grpSpPr>
          <a:xfrm rot="0">
            <a:off x="1564640" y="346075"/>
            <a:ext cx="10457180" cy="6243955"/>
            <a:chOff x="2477" y="1602"/>
            <a:chExt cx="16691" cy="10189"/>
          </a:xfrm>
        </p:grpSpPr>
        <p:sp>
          <p:nvSpPr>
            <p:cNvPr id="149" name="圆角矩形 3"/>
            <p:cNvSpPr/>
            <p:nvPr/>
          </p:nvSpPr>
          <p:spPr bwMode="auto">
            <a:xfrm>
              <a:off x="7317" y="1602"/>
              <a:ext cx="5698" cy="1056"/>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b" anchorCtr="1" compatLnSpc="1">
              <a:spAutoFit/>
            </a:bodyPr>
            <a:p>
              <a:pPr marL="0" marR="0" indent="0" algn="l" defTabSz="914400" rtl="0" eaLnBrk="1" fontAlgn="base" latinLnBrk="0" hangingPunct="1">
                <a:lnSpc>
                  <a:spcPct val="100000"/>
                </a:lnSpc>
                <a:spcBef>
                  <a:spcPct val="0"/>
                </a:spcBef>
                <a:spcAft>
                  <a:spcPct val="0"/>
                </a:spcAft>
                <a:buClrTx/>
                <a:buSzTx/>
                <a:buFontTx/>
                <a:buNone/>
              </a:pPr>
              <a:r>
                <a:rPr kumimoji="1" lang="zh-CN" altLang="en-US" sz="3200" i="0" u="none" strike="noStrike" cap="none" normalizeH="0" baseline="0" dirty="0" smtClean="0">
                  <a:solidFill>
                    <a:schemeClr val="tx1"/>
                  </a:solidFill>
                  <a:effectLst/>
                  <a:latin typeface="黑体" panose="02010609060101010101" pitchFamily="49" charset="-122"/>
                  <a:ea typeface="黑体" panose="02010609060101010101" pitchFamily="49" charset="-122"/>
                </a:rPr>
                <a:t>规上企业创新调查</a:t>
              </a:r>
              <a:endParaRPr kumimoji="1" lang="zh-CN" altLang="en-US" sz="3200" i="0" u="none" strike="noStrike" cap="none" normalizeH="0" baseline="0" dirty="0" smtClean="0">
                <a:solidFill>
                  <a:schemeClr val="tx1"/>
                </a:solidFill>
                <a:effectLst/>
                <a:latin typeface="黑体" panose="02010609060101010101" pitchFamily="49" charset="-122"/>
                <a:ea typeface="黑体" panose="02010609060101010101" pitchFamily="49" charset="-122"/>
              </a:endParaRPr>
            </a:p>
          </p:txBody>
        </p:sp>
        <p:sp>
          <p:nvSpPr>
            <p:cNvPr id="150" name="圆角矩形 13"/>
            <p:cNvSpPr/>
            <p:nvPr/>
          </p:nvSpPr>
          <p:spPr bwMode="auto">
            <a:xfrm>
              <a:off x="2875" y="2715"/>
              <a:ext cx="8619" cy="1654"/>
            </a:xfrm>
            <a:prstGeom prst="roundRect">
              <a:avLst/>
            </a:prstGeom>
            <a:solidFill>
              <a:schemeClr val="accent6"/>
            </a:solidFill>
            <a:ln w="9525" cap="flat" cmpd="sng" algn="ctr">
              <a:noFill/>
              <a:prstDash val="solid"/>
              <a:round/>
              <a:headEnd type="none" w="med" len="med"/>
              <a:tailEnd type="none" w="med" len="med"/>
            </a:ln>
            <a:effectLst/>
          </p:spPr>
          <p:txBody>
            <a:bodyPr vert="horz" wrap="square" lIns="91440" tIns="45720" rIns="91440" bIns="45720" numCol="1" rtlCol="0" anchor="b" anchorCtr="1" compatLnSpc="1">
              <a:spAutoFit/>
            </a:bodyPr>
            <a:p>
              <a:pPr marL="0" marR="0" indent="0" algn="l" defTabSz="914400" rtl="0" eaLnBrk="1" fontAlgn="base" latinLnBrk="0" hangingPunct="1">
                <a:lnSpc>
                  <a:spcPct val="100000"/>
                </a:lnSpc>
                <a:spcBef>
                  <a:spcPct val="0"/>
                </a:spcBef>
                <a:spcAft>
                  <a:spcPct val="0"/>
                </a:spcAft>
                <a:buClrTx/>
                <a:buSzTx/>
                <a:buFontTx/>
                <a:buNone/>
              </a:pPr>
              <a:r>
                <a:rPr kumimoji="1" lang="zh-CN" altLang="en-US" sz="2800" i="0" u="none" strike="noStrike" cap="none" normalizeH="0" baseline="0" dirty="0" smtClean="0">
                  <a:solidFill>
                    <a:srgbClr val="FFFFFF"/>
                  </a:solidFill>
                  <a:effectLst/>
                  <a:latin typeface="黑体" panose="02010609060101010101" pitchFamily="49" charset="-122"/>
                  <a:ea typeface="黑体" panose="02010609060101010101" pitchFamily="49" charset="-122"/>
                </a:rPr>
                <a:t>企业创新情况</a:t>
              </a:r>
              <a:endParaRPr kumimoji="1" lang="zh-CN" altLang="en-US" sz="2800" i="0" u="none" strike="noStrike" cap="none" normalizeH="0" baseline="0" dirty="0" smtClean="0">
                <a:solidFill>
                  <a:srgbClr val="FFFFFF"/>
                </a:solidFill>
                <a:effectLst/>
                <a:latin typeface="黑体" panose="02010609060101010101" pitchFamily="49" charset="-122"/>
                <a:ea typeface="黑体" panose="02010609060101010101" pitchFamily="49" charset="-122"/>
              </a:endParaRPr>
            </a:p>
            <a:p>
              <a:pPr marL="0" marR="0" indent="0" algn="l" defTabSz="914400" rtl="0" eaLnBrk="1" fontAlgn="base" latinLnBrk="0" hangingPunct="1">
                <a:lnSpc>
                  <a:spcPct val="100000"/>
                </a:lnSpc>
                <a:spcBef>
                  <a:spcPct val="0"/>
                </a:spcBef>
                <a:spcAft>
                  <a:spcPct val="0"/>
                </a:spcAft>
                <a:buClrTx/>
                <a:buSzTx/>
                <a:buFontTx/>
                <a:buNone/>
              </a:pPr>
              <a:r>
                <a:rPr kumimoji="1" lang="en-US" altLang="zh-CN" sz="2800" dirty="0" smtClean="0">
                  <a:solidFill>
                    <a:srgbClr val="FFFFFF"/>
                  </a:solidFill>
                  <a:latin typeface="黑体" panose="02010609060101010101" pitchFamily="49" charset="-122"/>
                  <a:ea typeface="黑体" panose="02010609060101010101" pitchFamily="49" charset="-122"/>
                </a:rPr>
                <a:t>L121/123/125</a:t>
              </a:r>
              <a:r>
                <a:rPr kumimoji="1" lang="zh-CN" altLang="en-US" sz="2800" dirty="0" smtClean="0">
                  <a:solidFill>
                    <a:srgbClr val="FFFFFF"/>
                  </a:solidFill>
                  <a:latin typeface="黑体" panose="02010609060101010101" pitchFamily="49" charset="-122"/>
                  <a:ea typeface="黑体" panose="02010609060101010101" pitchFamily="49" charset="-122"/>
                </a:rPr>
                <a:t>表</a:t>
              </a:r>
              <a:endParaRPr kumimoji="1" lang="zh-CN" altLang="en-US" sz="2800" i="0" u="none" strike="noStrike" cap="none" normalizeH="0" baseline="0" dirty="0" smtClean="0">
                <a:solidFill>
                  <a:srgbClr val="FFFFFF"/>
                </a:solidFill>
                <a:effectLst/>
                <a:latin typeface="黑体" panose="02010609060101010101" pitchFamily="49" charset="-122"/>
                <a:ea typeface="黑体" panose="02010609060101010101" pitchFamily="49" charset="-122"/>
              </a:endParaRPr>
            </a:p>
          </p:txBody>
        </p:sp>
        <p:sp>
          <p:nvSpPr>
            <p:cNvPr id="151" name="圆角矩形 14"/>
            <p:cNvSpPr/>
            <p:nvPr/>
          </p:nvSpPr>
          <p:spPr bwMode="auto">
            <a:xfrm>
              <a:off x="13182" y="2770"/>
              <a:ext cx="4315" cy="1724"/>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b" anchorCtr="1" compatLnSpc="1">
              <a:spAutoFit/>
            </a:bodyPr>
            <a:p>
              <a:pPr marL="0" marR="0" indent="0" algn="ctr" defTabSz="914400" rtl="0" eaLnBrk="1" fontAlgn="base" latinLnBrk="0" hangingPunct="1">
                <a:lnSpc>
                  <a:spcPct val="100000"/>
                </a:lnSpc>
                <a:spcBef>
                  <a:spcPct val="0"/>
                </a:spcBef>
                <a:spcAft>
                  <a:spcPct val="0"/>
                </a:spcAft>
                <a:buClrTx/>
                <a:buSzTx/>
                <a:buFontTx/>
                <a:buNone/>
              </a:pPr>
              <a:r>
                <a:rPr kumimoji="1" lang="zh-CN" altLang="en-US" sz="2800" i="0" u="none" strike="noStrike" cap="none" normalizeH="0" baseline="0" dirty="0" smtClean="0">
                  <a:solidFill>
                    <a:schemeClr val="tx1"/>
                  </a:solidFill>
                  <a:effectLst/>
                  <a:latin typeface="黑体" panose="02010609060101010101" pitchFamily="49" charset="-122"/>
                  <a:ea typeface="黑体" panose="02010609060101010101" pitchFamily="49" charset="-122"/>
                </a:rPr>
                <a:t>企业家问卷</a:t>
              </a:r>
              <a:r>
                <a:rPr kumimoji="1" lang="en-US" altLang="zh-CN" sz="2800" dirty="0" smtClean="0">
                  <a:solidFill>
                    <a:schemeClr val="tx1"/>
                  </a:solidFill>
                  <a:latin typeface="黑体" panose="02010609060101010101" pitchFamily="49" charset="-122"/>
                  <a:ea typeface="黑体" panose="02010609060101010101" pitchFamily="49" charset="-122"/>
                </a:rPr>
                <a:t>L122</a:t>
              </a:r>
              <a:r>
                <a:rPr kumimoji="1" lang="zh-CN" altLang="en-US" sz="2800" dirty="0" smtClean="0">
                  <a:solidFill>
                    <a:schemeClr val="tx1"/>
                  </a:solidFill>
                  <a:latin typeface="黑体" panose="02010609060101010101" pitchFamily="49" charset="-122"/>
                  <a:ea typeface="黑体" panose="02010609060101010101" pitchFamily="49" charset="-122"/>
                </a:rPr>
                <a:t>表</a:t>
              </a:r>
              <a:endParaRPr kumimoji="1" lang="zh-CN" altLang="en-US" sz="2800" dirty="0" smtClean="0">
                <a:solidFill>
                  <a:schemeClr val="tx1"/>
                </a:solidFill>
                <a:latin typeface="黑体" panose="02010609060101010101" pitchFamily="49" charset="-122"/>
                <a:ea typeface="黑体" panose="02010609060101010101" pitchFamily="49" charset="-122"/>
              </a:endParaRPr>
            </a:p>
          </p:txBody>
        </p:sp>
        <p:grpSp>
          <p:nvGrpSpPr>
            <p:cNvPr id="152" name="组合 12"/>
            <p:cNvGrpSpPr/>
            <p:nvPr/>
          </p:nvGrpSpPr>
          <p:grpSpPr>
            <a:xfrm>
              <a:off x="6069" y="2440"/>
              <a:ext cx="8881" cy="255"/>
              <a:chOff x="4368603" y="1505077"/>
              <a:chExt cx="5125010" cy="458653"/>
            </a:xfrm>
          </p:grpSpPr>
          <p:cxnSp>
            <p:nvCxnSpPr>
              <p:cNvPr id="153" name="直接连接符 37"/>
              <p:cNvCxnSpPr/>
              <p:nvPr/>
            </p:nvCxnSpPr>
            <p:spPr bwMode="auto">
              <a:xfrm>
                <a:off x="9493614" y="1758360"/>
                <a:ext cx="0" cy="190793"/>
              </a:xfrm>
              <a:prstGeom prst="line">
                <a:avLst/>
              </a:prstGeom>
              <a:ln w="28575">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154" name="直接连接符 32"/>
              <p:cNvCxnSpPr/>
              <p:nvPr/>
            </p:nvCxnSpPr>
            <p:spPr bwMode="auto">
              <a:xfrm>
                <a:off x="4368603" y="1744375"/>
                <a:ext cx="5125010" cy="13823"/>
              </a:xfrm>
              <a:prstGeom prst="line">
                <a:avLst/>
              </a:prstGeom>
              <a:ln w="19050">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155" name="直接连接符 36"/>
              <p:cNvCxnSpPr/>
              <p:nvPr/>
            </p:nvCxnSpPr>
            <p:spPr bwMode="auto">
              <a:xfrm flipH="1">
                <a:off x="6643109" y="1505077"/>
                <a:ext cx="1" cy="261628"/>
              </a:xfrm>
              <a:prstGeom prst="line">
                <a:avLst/>
              </a:prstGeom>
              <a:ln w="28575">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156" name="直接连接符 57"/>
              <p:cNvCxnSpPr/>
              <p:nvPr/>
            </p:nvCxnSpPr>
            <p:spPr bwMode="auto">
              <a:xfrm>
                <a:off x="4375316" y="1724891"/>
                <a:ext cx="0" cy="238839"/>
              </a:xfrm>
              <a:prstGeom prst="line">
                <a:avLst/>
              </a:prstGeom>
              <a:ln w="28575">
                <a:headEnd type="none" w="med" len="med"/>
                <a:tailEnd type="none" w="med" len="med"/>
              </a:ln>
            </p:spPr>
            <p:style>
              <a:lnRef idx="1">
                <a:schemeClr val="accent2"/>
              </a:lnRef>
              <a:fillRef idx="0">
                <a:schemeClr val="accent2"/>
              </a:fillRef>
              <a:effectRef idx="0">
                <a:schemeClr val="accent2"/>
              </a:effectRef>
              <a:fontRef idx="minor">
                <a:schemeClr val="tx1"/>
              </a:fontRef>
            </p:style>
          </p:cxnSp>
        </p:grpSp>
        <p:grpSp>
          <p:nvGrpSpPr>
            <p:cNvPr id="157" name="组合 156"/>
            <p:cNvGrpSpPr/>
            <p:nvPr/>
          </p:nvGrpSpPr>
          <p:grpSpPr>
            <a:xfrm>
              <a:off x="3045" y="4701"/>
              <a:ext cx="4058" cy="7090"/>
              <a:chOff x="8689" y="2314"/>
              <a:chExt cx="4204" cy="7637"/>
            </a:xfrm>
          </p:grpSpPr>
          <p:sp>
            <p:nvSpPr>
              <p:cNvPr id="158" name="圆角矩形 15"/>
              <p:cNvSpPr/>
              <p:nvPr/>
            </p:nvSpPr>
            <p:spPr bwMode="auto">
              <a:xfrm>
                <a:off x="10124" y="2506"/>
                <a:ext cx="2769" cy="777"/>
              </a:xfrm>
              <a:prstGeom prst="round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b" anchorCtr="1" compatLnSpc="1">
                <a:spAutoFit/>
              </a:bodyPr>
              <a:p>
                <a:pPr marL="0" marR="0" indent="0" algn="l" defTabSz="914400" rtl="0" eaLnBrk="1" fontAlgn="base" latinLnBrk="0" hangingPunct="1">
                  <a:lnSpc>
                    <a:spcPct val="100000"/>
                  </a:lnSpc>
                  <a:spcBef>
                    <a:spcPct val="0"/>
                  </a:spcBef>
                  <a:spcAft>
                    <a:spcPct val="0"/>
                  </a:spcAft>
                  <a:buClrTx/>
                  <a:buSzTx/>
                  <a:buFontTx/>
                  <a:buNone/>
                </a:pPr>
                <a:r>
                  <a:rPr kumimoji="1" lang="zh-CN" altLang="en-US" sz="2000" i="0" u="none" strike="noStrike" cap="none" normalizeH="0" baseline="0" dirty="0" smtClean="0">
                    <a:solidFill>
                      <a:schemeClr val="tx1"/>
                    </a:solidFill>
                    <a:effectLst/>
                    <a:latin typeface="黑体" panose="02010609060101010101" pitchFamily="49" charset="-122"/>
                    <a:ea typeface="黑体" panose="02010609060101010101" pitchFamily="49" charset="-122"/>
                  </a:rPr>
                  <a:t>产品创新</a:t>
                </a:r>
                <a:endParaRPr kumimoji="1" lang="zh-CN" altLang="en-US" sz="2000" i="0" u="none" strike="noStrike" cap="none" normalizeH="0" baseline="0" dirty="0" smtClean="0">
                  <a:solidFill>
                    <a:schemeClr val="tx1"/>
                  </a:solidFill>
                  <a:effectLst/>
                  <a:latin typeface="黑体" panose="02010609060101010101" pitchFamily="49" charset="-122"/>
                  <a:ea typeface="黑体" panose="02010609060101010101" pitchFamily="49" charset="-122"/>
                </a:endParaRPr>
              </a:p>
            </p:txBody>
          </p:sp>
          <p:sp>
            <p:nvSpPr>
              <p:cNvPr id="159" name="圆角矩形 16"/>
              <p:cNvSpPr/>
              <p:nvPr/>
            </p:nvSpPr>
            <p:spPr bwMode="auto">
              <a:xfrm>
                <a:off x="10182" y="7420"/>
                <a:ext cx="2709" cy="777"/>
              </a:xfrm>
              <a:prstGeom prst="round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b" anchorCtr="1" compatLnSpc="1">
                <a:spAutoFit/>
              </a:bodyPr>
              <a:p>
                <a:pPr marL="0" marR="0" indent="0" algn="l" defTabSz="914400" rtl="0" eaLnBrk="1" fontAlgn="base" latinLnBrk="0" hangingPunct="1">
                  <a:lnSpc>
                    <a:spcPct val="100000"/>
                  </a:lnSpc>
                  <a:spcBef>
                    <a:spcPct val="0"/>
                  </a:spcBef>
                  <a:spcAft>
                    <a:spcPct val="0"/>
                  </a:spcAft>
                  <a:buClrTx/>
                  <a:buSzTx/>
                  <a:buFontTx/>
                  <a:buNone/>
                </a:pPr>
                <a:r>
                  <a:rPr kumimoji="1" lang="zh-CN" altLang="en-US" sz="2000" dirty="0" smtClean="0">
                    <a:solidFill>
                      <a:schemeClr val="tx1"/>
                    </a:solidFill>
                    <a:latin typeface="黑体" panose="02010609060101010101" pitchFamily="49" charset="-122"/>
                    <a:ea typeface="黑体" panose="02010609060101010101" pitchFamily="49" charset="-122"/>
                  </a:rPr>
                  <a:t>组织创新</a:t>
                </a:r>
                <a:endParaRPr kumimoji="1" lang="zh-CN" altLang="en-US" sz="2000" i="0" u="none" strike="noStrike" cap="none" normalizeH="0" baseline="0" dirty="0" smtClean="0">
                  <a:solidFill>
                    <a:schemeClr val="tx1"/>
                  </a:solidFill>
                  <a:effectLst/>
                  <a:latin typeface="黑体" panose="02010609060101010101" pitchFamily="49" charset="-122"/>
                  <a:ea typeface="黑体" panose="02010609060101010101" pitchFamily="49" charset="-122"/>
                </a:endParaRPr>
              </a:p>
            </p:txBody>
          </p:sp>
          <p:sp>
            <p:nvSpPr>
              <p:cNvPr id="160" name="圆角矩形 18"/>
              <p:cNvSpPr/>
              <p:nvPr/>
            </p:nvSpPr>
            <p:spPr bwMode="auto">
              <a:xfrm>
                <a:off x="10269" y="8757"/>
                <a:ext cx="2622" cy="777"/>
              </a:xfrm>
              <a:prstGeom prst="round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b" anchorCtr="1" compatLnSpc="1">
                <a:spAutoFit/>
              </a:bodyPr>
              <a:p>
                <a:pPr marL="0" marR="0" indent="0" algn="l" defTabSz="914400" rtl="0" eaLnBrk="1" fontAlgn="base" latinLnBrk="0" hangingPunct="1">
                  <a:lnSpc>
                    <a:spcPct val="100000"/>
                  </a:lnSpc>
                  <a:spcBef>
                    <a:spcPct val="0"/>
                  </a:spcBef>
                  <a:spcAft>
                    <a:spcPct val="0"/>
                  </a:spcAft>
                  <a:buClrTx/>
                  <a:buSzTx/>
                  <a:buFontTx/>
                  <a:buNone/>
                </a:pPr>
                <a:r>
                  <a:rPr kumimoji="1" lang="zh-CN" altLang="en-US" sz="2000" i="0" u="none" strike="noStrike" cap="none" normalizeH="0" baseline="0" dirty="0" smtClean="0">
                    <a:solidFill>
                      <a:schemeClr val="tx1"/>
                    </a:solidFill>
                    <a:effectLst/>
                    <a:latin typeface="黑体" panose="02010609060101010101" pitchFamily="49" charset="-122"/>
                    <a:ea typeface="黑体" panose="02010609060101010101" pitchFamily="49" charset="-122"/>
                  </a:rPr>
                  <a:t>营销创新</a:t>
                </a:r>
                <a:endParaRPr kumimoji="1" lang="zh-CN" altLang="en-US" sz="2000" i="0" u="none" strike="noStrike" cap="none" normalizeH="0" baseline="0" dirty="0" smtClean="0">
                  <a:solidFill>
                    <a:schemeClr val="tx1"/>
                  </a:solidFill>
                  <a:effectLst/>
                  <a:latin typeface="黑体" panose="02010609060101010101" pitchFamily="49" charset="-122"/>
                  <a:ea typeface="黑体" panose="02010609060101010101" pitchFamily="49" charset="-122"/>
                </a:endParaRPr>
              </a:p>
            </p:txBody>
          </p:sp>
          <p:sp>
            <p:nvSpPr>
              <p:cNvPr id="161" name="圆角矩形 24"/>
              <p:cNvSpPr/>
              <p:nvPr/>
            </p:nvSpPr>
            <p:spPr bwMode="auto">
              <a:xfrm>
                <a:off x="10123" y="3730"/>
                <a:ext cx="2769" cy="777"/>
              </a:xfrm>
              <a:prstGeom prst="round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b" anchorCtr="1" compatLnSpc="1">
                <a:spAutoFit/>
              </a:bodyPr>
              <a:p>
                <a:pPr marL="0" marR="0" indent="0" algn="l" defTabSz="914400" rtl="0" eaLnBrk="1" fontAlgn="base" latinLnBrk="0" hangingPunct="1">
                  <a:lnSpc>
                    <a:spcPct val="100000"/>
                  </a:lnSpc>
                  <a:spcBef>
                    <a:spcPct val="0"/>
                  </a:spcBef>
                  <a:spcAft>
                    <a:spcPct val="0"/>
                  </a:spcAft>
                  <a:buClrTx/>
                  <a:buSzTx/>
                  <a:buFontTx/>
                  <a:buNone/>
                </a:pPr>
                <a:r>
                  <a:rPr kumimoji="1" lang="zh-CN" altLang="en-US" sz="2000" i="0" u="none" strike="noStrike" cap="none" normalizeH="0" baseline="0" dirty="0" smtClean="0">
                    <a:solidFill>
                      <a:schemeClr val="tx1"/>
                    </a:solidFill>
                    <a:effectLst/>
                    <a:latin typeface="黑体" panose="02010609060101010101" pitchFamily="49" charset="-122"/>
                    <a:ea typeface="黑体" panose="02010609060101010101" pitchFamily="49" charset="-122"/>
                  </a:rPr>
                  <a:t>工艺创新</a:t>
                </a:r>
                <a:endParaRPr kumimoji="1" lang="zh-CN" altLang="en-US" sz="2000" i="0" u="none" strike="noStrike" cap="none" normalizeH="0" baseline="0" dirty="0" smtClean="0">
                  <a:solidFill>
                    <a:schemeClr val="tx1"/>
                  </a:solidFill>
                  <a:effectLst/>
                  <a:latin typeface="黑体" panose="02010609060101010101" pitchFamily="49" charset="-122"/>
                  <a:ea typeface="黑体" panose="02010609060101010101" pitchFamily="49" charset="-122"/>
                </a:endParaRPr>
              </a:p>
            </p:txBody>
          </p:sp>
          <p:grpSp>
            <p:nvGrpSpPr>
              <p:cNvPr id="162" name="组合 21"/>
              <p:cNvGrpSpPr/>
              <p:nvPr/>
            </p:nvGrpSpPr>
            <p:grpSpPr>
              <a:xfrm>
                <a:off x="9478" y="2799"/>
                <a:ext cx="646" cy="1337"/>
                <a:chOff x="3444630" y="3122558"/>
                <a:chExt cx="409958" cy="572262"/>
              </a:xfrm>
              <a:solidFill>
                <a:schemeClr val="accent2">
                  <a:lumMod val="20000"/>
                  <a:lumOff val="80000"/>
                </a:schemeClr>
              </a:solidFill>
            </p:grpSpPr>
            <p:cxnSp>
              <p:nvCxnSpPr>
                <p:cNvPr id="163" name="直接连接符 42"/>
                <p:cNvCxnSpPr/>
                <p:nvPr/>
              </p:nvCxnSpPr>
              <p:spPr bwMode="auto">
                <a:xfrm>
                  <a:off x="3653065" y="3132903"/>
                  <a:ext cx="200858" cy="0"/>
                </a:xfrm>
                <a:prstGeom prst="line">
                  <a:avLst/>
                </a:prstGeom>
                <a:grpFill/>
                <a:ln w="28575">
                  <a:solidFill>
                    <a:srgbClr val="0070C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164" name="直接连接符 46"/>
                <p:cNvCxnSpPr/>
                <p:nvPr/>
              </p:nvCxnSpPr>
              <p:spPr bwMode="auto">
                <a:xfrm>
                  <a:off x="3653730" y="3690777"/>
                  <a:ext cx="200858" cy="0"/>
                </a:xfrm>
                <a:prstGeom prst="line">
                  <a:avLst/>
                </a:prstGeom>
                <a:grpFill/>
                <a:ln w="28575">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165" name="直接连接符 47"/>
                <p:cNvCxnSpPr/>
                <p:nvPr/>
              </p:nvCxnSpPr>
              <p:spPr bwMode="auto">
                <a:xfrm>
                  <a:off x="3651910" y="3122558"/>
                  <a:ext cx="1366" cy="572262"/>
                </a:xfrm>
                <a:prstGeom prst="line">
                  <a:avLst/>
                </a:prstGeom>
                <a:grpFill/>
                <a:ln w="28575">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166" name="直接连接符 51"/>
                <p:cNvCxnSpPr/>
                <p:nvPr/>
              </p:nvCxnSpPr>
              <p:spPr bwMode="auto">
                <a:xfrm>
                  <a:off x="3444630" y="3429804"/>
                  <a:ext cx="200858" cy="0"/>
                </a:xfrm>
                <a:prstGeom prst="line">
                  <a:avLst/>
                </a:prstGeom>
                <a:grpFill/>
                <a:ln w="28575">
                  <a:headEnd type="none" w="med" len="med"/>
                  <a:tailEnd type="none" w="med" len="med"/>
                </a:ln>
              </p:spPr>
              <p:style>
                <a:lnRef idx="1">
                  <a:schemeClr val="accent2"/>
                </a:lnRef>
                <a:fillRef idx="0">
                  <a:schemeClr val="accent2"/>
                </a:fillRef>
                <a:effectRef idx="0">
                  <a:schemeClr val="accent2"/>
                </a:effectRef>
                <a:fontRef idx="minor">
                  <a:schemeClr val="tx1"/>
                </a:fontRef>
              </p:style>
            </p:cxnSp>
          </p:grpSp>
          <p:sp>
            <p:nvSpPr>
              <p:cNvPr id="167" name="圆角矩形 166"/>
              <p:cNvSpPr/>
              <p:nvPr/>
            </p:nvSpPr>
            <p:spPr>
              <a:xfrm>
                <a:off x="9395" y="5039"/>
                <a:ext cx="3498" cy="1188"/>
              </a:xfrm>
              <a:prstGeom prst="roundRect">
                <a:avLst/>
              </a:prstGeom>
              <a:solidFill>
                <a:schemeClr val="accent2">
                  <a:lumMod val="20000"/>
                  <a:lumOff val="80000"/>
                  <a:alpha val="50000"/>
                </a:schemeClr>
              </a:solidFill>
              <a:ln w="28575" cap="flat" cmpd="sng" algn="ctr">
                <a:noFill/>
                <a:prstDash val="dash"/>
                <a:round/>
                <a:headEnd type="none" w="med" len="med"/>
                <a:tailEnd type="none" w="med" len="med"/>
              </a:ln>
            </p:spPr>
            <p:txBody>
              <a:bodyPr vert="horz" wrap="square" lIns="91440" tIns="45720" rIns="91440" bIns="45720" numCol="1" anchor="b" anchorCtr="1" compatLnSpc="1">
                <a:spAutoFit/>
              </a:bodyPr>
              <a:p>
                <a:pPr marL="0" marR="0" indent="0" algn="l" defTabSz="914400" rtl="0" eaLnBrk="1" fontAlgn="base" latinLnBrk="0" hangingPunct="1">
                  <a:lnSpc>
                    <a:spcPct val="110000"/>
                  </a:lnSpc>
                  <a:spcBef>
                    <a:spcPct val="0"/>
                  </a:spcBef>
                  <a:spcAft>
                    <a:spcPct val="0"/>
                  </a:spcAft>
                  <a:buClrTx/>
                  <a:buSzTx/>
                  <a:buFontTx/>
                  <a:buNone/>
                </a:pPr>
                <a:r>
                  <a:rPr kumimoji="1" lang="en-US" altLang="zh-CN" sz="160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a:t>
                </a:r>
                <a:r>
                  <a:rPr kumimoji="1" lang="zh-CN" altLang="en-US" sz="160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正在进行或中止</a:t>
                </a:r>
                <a:endParaRPr kumimoji="1" lang="zh-CN" altLang="en-US" sz="160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p>
                <a:pPr marL="0" marR="0" indent="0" algn="l" defTabSz="914400" rtl="0" eaLnBrk="1" fontAlgn="base" latinLnBrk="0" hangingPunct="1">
                  <a:lnSpc>
                    <a:spcPct val="100000"/>
                  </a:lnSpc>
                  <a:spcBef>
                    <a:spcPct val="0"/>
                  </a:spcBef>
                  <a:spcAft>
                    <a:spcPct val="0"/>
                  </a:spcAft>
                  <a:buClrTx/>
                  <a:buSzTx/>
                  <a:buFontTx/>
                  <a:buNone/>
                </a:pPr>
                <a:r>
                  <a:rPr kumimoji="1" lang="en-US" altLang="zh-CN" sz="160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a:t>
                </a:r>
                <a:r>
                  <a:rPr kumimoji="1" lang="zh-CN" altLang="en-US" sz="160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技术创新活动类型</a:t>
                </a:r>
                <a:endParaRPr kumimoji="1" lang="zh-CN" altLang="en-US" sz="160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p:txBody>
          </p:sp>
          <p:sp>
            <p:nvSpPr>
              <p:cNvPr id="168" name="圆角矩形 31"/>
              <p:cNvSpPr/>
              <p:nvPr/>
            </p:nvSpPr>
            <p:spPr bwMode="auto">
              <a:xfrm>
                <a:off x="8702" y="7004"/>
                <a:ext cx="789" cy="2947"/>
              </a:xfrm>
              <a:prstGeom prst="roundRect">
                <a:avLst/>
              </a:prstGeom>
              <a:solidFill>
                <a:schemeClr val="accent2">
                  <a:lumMod val="20000"/>
                  <a:lumOff val="80000"/>
                  <a:alpha val="50000"/>
                </a:schemeClr>
              </a:solidFill>
              <a:ln w="19050"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b" anchorCtr="1" compatLnSpc="1">
                <a:spAutoFit/>
              </a:bodyPr>
              <a:p>
                <a:pPr marL="0" marR="0" indent="0" algn="l" defTabSz="914400" rtl="0" eaLnBrk="1" fontAlgn="base" latinLnBrk="0" hangingPunct="1">
                  <a:lnSpc>
                    <a:spcPct val="100000"/>
                  </a:lnSpc>
                  <a:spcBef>
                    <a:spcPct val="0"/>
                  </a:spcBef>
                  <a:spcAft>
                    <a:spcPct val="0"/>
                  </a:spcAft>
                  <a:buClrTx/>
                  <a:buSzTx/>
                  <a:buFontTx/>
                  <a:buNone/>
                </a:pPr>
                <a:r>
                  <a:rPr kumimoji="1" lang="zh-CN" altLang="en-US" sz="2000" dirty="0">
                    <a:solidFill>
                      <a:schemeClr val="tx1"/>
                    </a:solidFill>
                    <a:latin typeface="黑体" panose="02010609060101010101" pitchFamily="49" charset="-122"/>
                    <a:ea typeface="黑体" panose="02010609060101010101" pitchFamily="49" charset="-122"/>
                  </a:rPr>
                  <a:t>非技术</a:t>
                </a:r>
                <a:r>
                  <a:rPr kumimoji="1" lang="zh-CN" altLang="en-US" sz="2000" i="0" u="none" strike="noStrike" cap="none" normalizeH="0" baseline="0" dirty="0" smtClean="0">
                    <a:solidFill>
                      <a:schemeClr val="tx1"/>
                    </a:solidFill>
                    <a:effectLst/>
                    <a:latin typeface="黑体" panose="02010609060101010101" pitchFamily="49" charset="-122"/>
                    <a:ea typeface="黑体" panose="02010609060101010101" pitchFamily="49" charset="-122"/>
                  </a:rPr>
                  <a:t>创新</a:t>
                </a:r>
                <a:endParaRPr kumimoji="1" lang="zh-CN" altLang="en-US" sz="2000" i="0" u="none" strike="noStrike" cap="none" normalizeH="0" baseline="0" dirty="0" smtClean="0">
                  <a:solidFill>
                    <a:schemeClr val="tx1"/>
                  </a:solidFill>
                  <a:effectLst/>
                  <a:latin typeface="黑体" panose="02010609060101010101" pitchFamily="49" charset="-122"/>
                  <a:ea typeface="黑体" panose="02010609060101010101" pitchFamily="49" charset="-122"/>
                </a:endParaRPr>
              </a:p>
            </p:txBody>
          </p:sp>
          <p:sp>
            <p:nvSpPr>
              <p:cNvPr id="169" name="圆角矩形 31"/>
              <p:cNvSpPr/>
              <p:nvPr/>
            </p:nvSpPr>
            <p:spPr bwMode="auto">
              <a:xfrm>
                <a:off x="8689" y="2314"/>
                <a:ext cx="789" cy="2406"/>
              </a:xfrm>
              <a:prstGeom prst="roundRect">
                <a:avLst/>
              </a:prstGeom>
              <a:solidFill>
                <a:schemeClr val="accent2">
                  <a:lumMod val="20000"/>
                  <a:lumOff val="80000"/>
                  <a:alpha val="50000"/>
                </a:schemeClr>
              </a:solidFill>
              <a:ln w="19050"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b" anchorCtr="1" compatLnSpc="1">
                <a:spAutoFit/>
              </a:bodyPr>
              <a:p>
                <a:pPr marL="0" marR="0" indent="0" algn="l" defTabSz="914400" rtl="0" eaLnBrk="1" fontAlgn="base" latinLnBrk="0" hangingPunct="1">
                  <a:lnSpc>
                    <a:spcPct val="100000"/>
                  </a:lnSpc>
                  <a:spcBef>
                    <a:spcPct val="0"/>
                  </a:spcBef>
                  <a:spcAft>
                    <a:spcPct val="0"/>
                  </a:spcAft>
                  <a:buClrTx/>
                  <a:buSzTx/>
                  <a:buFontTx/>
                  <a:buNone/>
                </a:pPr>
                <a:r>
                  <a:rPr kumimoji="1" lang="zh-CN" altLang="en-US" sz="2000" dirty="0">
                    <a:solidFill>
                      <a:schemeClr val="tx1"/>
                    </a:solidFill>
                    <a:latin typeface="黑体" panose="02010609060101010101" pitchFamily="49" charset="-122"/>
                    <a:ea typeface="黑体" panose="02010609060101010101" pitchFamily="49" charset="-122"/>
                  </a:rPr>
                  <a:t>技术</a:t>
                </a:r>
                <a:r>
                  <a:rPr kumimoji="1" lang="zh-CN" altLang="en-US" sz="2000" i="0" u="none" strike="noStrike" cap="none" normalizeH="0" baseline="0" dirty="0" smtClean="0">
                    <a:solidFill>
                      <a:schemeClr val="tx1"/>
                    </a:solidFill>
                    <a:effectLst/>
                    <a:latin typeface="黑体" panose="02010609060101010101" pitchFamily="49" charset="-122"/>
                    <a:ea typeface="黑体" panose="02010609060101010101" pitchFamily="49" charset="-122"/>
                  </a:rPr>
                  <a:t>创新</a:t>
                </a:r>
                <a:endParaRPr kumimoji="1" lang="zh-CN" altLang="en-US" sz="2000" i="0" u="none" strike="noStrike" cap="none" normalizeH="0" baseline="0" dirty="0" smtClean="0">
                  <a:solidFill>
                    <a:schemeClr val="tx1"/>
                  </a:solidFill>
                  <a:effectLst/>
                  <a:latin typeface="黑体" panose="02010609060101010101" pitchFamily="49" charset="-122"/>
                  <a:ea typeface="黑体" panose="02010609060101010101" pitchFamily="49" charset="-122"/>
                </a:endParaRPr>
              </a:p>
            </p:txBody>
          </p:sp>
          <p:grpSp>
            <p:nvGrpSpPr>
              <p:cNvPr id="170" name="组合 21"/>
              <p:cNvGrpSpPr/>
              <p:nvPr/>
            </p:nvGrpSpPr>
            <p:grpSpPr>
              <a:xfrm>
                <a:off x="9491" y="7802"/>
                <a:ext cx="749" cy="1337"/>
                <a:chOff x="3460632" y="3940893"/>
                <a:chExt cx="475301" cy="572262"/>
              </a:xfrm>
              <a:solidFill>
                <a:schemeClr val="accent2">
                  <a:lumMod val="20000"/>
                  <a:lumOff val="80000"/>
                </a:schemeClr>
              </a:solidFill>
            </p:grpSpPr>
            <p:cxnSp>
              <p:nvCxnSpPr>
                <p:cNvPr id="171" name="直接连接符 42"/>
                <p:cNvCxnSpPr/>
                <p:nvPr/>
              </p:nvCxnSpPr>
              <p:spPr bwMode="auto">
                <a:xfrm>
                  <a:off x="3735075" y="3961844"/>
                  <a:ext cx="200858" cy="0"/>
                </a:xfrm>
                <a:prstGeom prst="line">
                  <a:avLst/>
                </a:prstGeom>
                <a:grpFill/>
                <a:ln w="28575">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172" name="直接连接符 46"/>
                <p:cNvCxnSpPr/>
                <p:nvPr/>
              </p:nvCxnSpPr>
              <p:spPr bwMode="auto">
                <a:xfrm>
                  <a:off x="3735073" y="4511171"/>
                  <a:ext cx="200858" cy="0"/>
                </a:xfrm>
                <a:prstGeom prst="line">
                  <a:avLst/>
                </a:prstGeom>
                <a:grpFill/>
                <a:ln w="28575">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173" name="直接连接符 47"/>
                <p:cNvCxnSpPr/>
                <p:nvPr/>
              </p:nvCxnSpPr>
              <p:spPr bwMode="auto">
                <a:xfrm>
                  <a:off x="3752590" y="3940893"/>
                  <a:ext cx="1366" cy="572262"/>
                </a:xfrm>
                <a:prstGeom prst="line">
                  <a:avLst/>
                </a:prstGeom>
                <a:grpFill/>
                <a:ln w="28575">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174" name="直接连接符 51"/>
                <p:cNvCxnSpPr/>
                <p:nvPr/>
              </p:nvCxnSpPr>
              <p:spPr bwMode="auto">
                <a:xfrm>
                  <a:off x="3460632" y="4225305"/>
                  <a:ext cx="200858" cy="0"/>
                </a:xfrm>
                <a:prstGeom prst="line">
                  <a:avLst/>
                </a:prstGeom>
                <a:grpFill/>
                <a:ln w="28575">
                  <a:headEnd type="none" w="med" len="med"/>
                  <a:tailEnd type="none" w="med" len="med"/>
                </a:ln>
              </p:spPr>
              <p:style>
                <a:lnRef idx="1">
                  <a:schemeClr val="accent2"/>
                </a:lnRef>
                <a:fillRef idx="0">
                  <a:schemeClr val="accent2"/>
                </a:fillRef>
                <a:effectRef idx="0">
                  <a:schemeClr val="accent2"/>
                </a:effectRef>
                <a:fontRef idx="minor">
                  <a:schemeClr val="tx1"/>
                </a:fontRef>
              </p:style>
            </p:cxnSp>
          </p:grpSp>
        </p:grpSp>
        <p:grpSp>
          <p:nvGrpSpPr>
            <p:cNvPr id="175" name="组合 174"/>
            <p:cNvGrpSpPr/>
            <p:nvPr/>
          </p:nvGrpSpPr>
          <p:grpSpPr>
            <a:xfrm>
              <a:off x="7825" y="5554"/>
              <a:ext cx="3977" cy="4454"/>
              <a:chOff x="7825" y="5554"/>
              <a:chExt cx="3977" cy="4454"/>
            </a:xfrm>
          </p:grpSpPr>
          <p:sp>
            <p:nvSpPr>
              <p:cNvPr id="176" name="圆角矩形 175"/>
              <p:cNvSpPr/>
              <p:nvPr/>
            </p:nvSpPr>
            <p:spPr>
              <a:xfrm>
                <a:off x="8929" y="5554"/>
                <a:ext cx="2873" cy="4454"/>
              </a:xfrm>
              <a:prstGeom prst="roundRect">
                <a:avLst/>
              </a:prstGeom>
              <a:solidFill>
                <a:schemeClr val="accent2">
                  <a:lumMod val="20000"/>
                  <a:lumOff val="80000"/>
                  <a:alpha val="50000"/>
                </a:schemeClr>
              </a:solidFill>
              <a:ln w="28575" cap="flat" cmpd="sng" algn="ctr">
                <a:solidFill>
                  <a:schemeClr val="accent2">
                    <a:lumMod val="75000"/>
                  </a:schemeClr>
                </a:solidFill>
                <a:prstDash val="sysDash"/>
                <a:round/>
                <a:headEnd type="none" w="med" len="med"/>
                <a:tailEnd type="none" w="med" len="med"/>
              </a:ln>
            </p:spPr>
            <p:txBody>
              <a:bodyPr vert="horz" wrap="square" lIns="91440" tIns="45720" rIns="91440" bIns="45720" numCol="1" anchor="b" anchorCtr="1" compatLnSpc="1">
                <a:spAutoFit/>
              </a:bodyPr>
              <a:p>
                <a:pPr marL="0" marR="0" indent="0" algn="l" defTabSz="914400" rtl="0" eaLnBrk="1" fontAlgn="base" latinLnBrk="0" hangingPunct="1">
                  <a:lnSpc>
                    <a:spcPct val="200000"/>
                  </a:lnSpc>
                  <a:spcBef>
                    <a:spcPct val="0"/>
                  </a:spcBef>
                  <a:spcAft>
                    <a:spcPct val="0"/>
                  </a:spcAft>
                  <a:buClrTx/>
                  <a:buSzTx/>
                  <a:buFontTx/>
                  <a:buNone/>
                </a:pPr>
                <a:r>
                  <a:rPr kumimoji="1" lang="en-US" altLang="zh-CN"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a:t>
                </a:r>
                <a:r>
                  <a:rPr kumimoji="1" lang="zh-CN" altLang="en-US"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创新信息来源</a:t>
                </a:r>
                <a:endParaRPr kumimoji="1" lang="zh-CN" altLang="en-US"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p>
                <a:pPr marL="0" marR="0" indent="0" algn="l" defTabSz="914400" rtl="0" eaLnBrk="1" fontAlgn="base" latinLnBrk="0" hangingPunct="1">
                  <a:lnSpc>
                    <a:spcPct val="200000"/>
                  </a:lnSpc>
                  <a:spcBef>
                    <a:spcPct val="0"/>
                  </a:spcBef>
                  <a:spcAft>
                    <a:spcPct val="0"/>
                  </a:spcAft>
                  <a:buClrTx/>
                  <a:buSzTx/>
                  <a:buFontTx/>
                  <a:buNone/>
                </a:pPr>
                <a:r>
                  <a:rPr kumimoji="1" lang="en-US" altLang="zh-CN"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a:t>
                </a:r>
                <a:r>
                  <a:rPr kumimoji="1" lang="zh-CN" altLang="en-US"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创新合作形式</a:t>
                </a:r>
                <a:endParaRPr kumimoji="1" lang="zh-CN" altLang="en-US"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p>
                <a:pPr marL="0" marR="0" indent="0" algn="l" defTabSz="914400" rtl="0" eaLnBrk="1" fontAlgn="base" latinLnBrk="0" hangingPunct="1">
                  <a:lnSpc>
                    <a:spcPct val="200000"/>
                  </a:lnSpc>
                  <a:spcBef>
                    <a:spcPct val="0"/>
                  </a:spcBef>
                  <a:spcAft>
                    <a:spcPct val="0"/>
                  </a:spcAft>
                  <a:buClrTx/>
                  <a:buSzTx/>
                  <a:buFontTx/>
                  <a:buNone/>
                </a:pPr>
                <a:r>
                  <a:rPr kumimoji="1" lang="en-US" altLang="zh-CN"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a:t>
                </a:r>
                <a:r>
                  <a:rPr kumimoji="1" lang="zh-CN" altLang="en-US"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知识产权保护</a:t>
                </a:r>
                <a:endParaRPr kumimoji="1" lang="zh-CN" altLang="en-US"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p>
                <a:pPr marL="0" marR="0" indent="0" algn="l" defTabSz="914400" rtl="0" eaLnBrk="1" fontAlgn="base" latinLnBrk="0" hangingPunct="1">
                  <a:lnSpc>
                    <a:spcPct val="200000"/>
                  </a:lnSpc>
                  <a:spcBef>
                    <a:spcPct val="0"/>
                  </a:spcBef>
                  <a:spcAft>
                    <a:spcPct val="0"/>
                  </a:spcAft>
                  <a:buClrTx/>
                  <a:buSzTx/>
                  <a:buFontTx/>
                  <a:buNone/>
                </a:pPr>
                <a:r>
                  <a:rPr kumimoji="1" lang="en-US" altLang="zh-CN"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a:t>
                </a:r>
                <a:r>
                  <a:rPr kumimoji="1" lang="zh-CN" altLang="en-US"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创新阻碍因素</a:t>
                </a:r>
                <a:endParaRPr kumimoji="1" lang="zh-CN" altLang="en-US"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p>
                <a:pPr marL="0" marR="0" indent="0" algn="l" defTabSz="914400" rtl="0" eaLnBrk="1" fontAlgn="base" latinLnBrk="0" hangingPunct="1">
                  <a:lnSpc>
                    <a:spcPct val="200000"/>
                  </a:lnSpc>
                  <a:spcBef>
                    <a:spcPct val="0"/>
                  </a:spcBef>
                  <a:spcAft>
                    <a:spcPct val="0"/>
                  </a:spcAft>
                  <a:buClrTx/>
                  <a:buSzTx/>
                  <a:buFontTx/>
                  <a:buNone/>
                </a:pPr>
                <a:r>
                  <a:rPr kumimoji="1" lang="en-US" altLang="zh-CN"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a:t>
                </a:r>
                <a:r>
                  <a:rPr kumimoji="1" lang="zh-CN" altLang="en-US"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创新战略目标</a:t>
                </a:r>
                <a:endParaRPr kumimoji="1" lang="zh-CN" altLang="en-US"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p:txBody>
          </p:sp>
          <p:sp>
            <p:nvSpPr>
              <p:cNvPr id="177" name="十字形 176"/>
              <p:cNvSpPr/>
              <p:nvPr/>
            </p:nvSpPr>
            <p:spPr>
              <a:xfrm>
                <a:off x="7825" y="7499"/>
                <a:ext cx="547" cy="567"/>
              </a:xfrm>
              <a:prstGeom prst="plus">
                <a:avLst/>
              </a:prstGeom>
              <a:solidFill>
                <a:schemeClr val="accent2">
                  <a:lumMod val="60000"/>
                  <a:lumOff val="40000"/>
                </a:schemeClr>
              </a:solidFill>
              <a:ln w="9525" cap="flat" cmpd="sng" algn="ctr">
                <a:noFill/>
                <a:prstDash val="solid"/>
                <a:round/>
                <a:headEnd type="none" w="med" len="med"/>
                <a:tailEnd type="none" w="med" len="med"/>
              </a:ln>
            </p:spPr>
            <p:txBody>
              <a:bodyPr vert="horz" wrap="square" lIns="91440" tIns="45720" rIns="91440" bIns="45720" numCol="1" anchor="b" anchorCtr="1" compatLnSpc="1">
                <a:spAutoFit/>
              </a:bodyPr>
              <a:p>
                <a:pPr marL="0" marR="0" indent="0" algn="l" defTabSz="914400" rtl="0" eaLnBrk="1" fontAlgn="base" latinLnBrk="0" hangingPunct="1">
                  <a:lnSpc>
                    <a:spcPct val="100000"/>
                  </a:lnSpc>
                  <a:spcBef>
                    <a:spcPct val="0"/>
                  </a:spcBef>
                  <a:spcAft>
                    <a:spcPct val="0"/>
                  </a:spcAft>
                  <a:buClrTx/>
                  <a:buSzTx/>
                  <a:buFontTx/>
                  <a:buNone/>
                </a:pPr>
                <a:endParaRPr kumimoji="1" lang="zh-CN" altLang="en-US" sz="3200" b="1" i="0" u="none" strike="noStrike" cap="none" normalizeH="0" baseline="0" smtClean="0">
                  <a:ln>
                    <a:noFill/>
                  </a:ln>
                  <a:solidFill>
                    <a:schemeClr val="tx1"/>
                  </a:solidFill>
                  <a:effectLst/>
                  <a:latin typeface="Times New Roman" panose="02020603050405020304" pitchFamily="18" charset="0"/>
                  <a:ea typeface="方正彩云简体" pitchFamily="65" charset="-122"/>
                </a:endParaRPr>
              </a:p>
            </p:txBody>
          </p:sp>
        </p:grpSp>
        <p:cxnSp>
          <p:nvCxnSpPr>
            <p:cNvPr id="178" name="直接连接符 177"/>
            <p:cNvCxnSpPr/>
            <p:nvPr/>
          </p:nvCxnSpPr>
          <p:spPr>
            <a:xfrm>
              <a:off x="2477" y="5803"/>
              <a:ext cx="528" cy="0"/>
            </a:xfrm>
            <a:prstGeom prst="line">
              <a:avLst/>
            </a:prstGeom>
            <a:solidFill>
              <a:schemeClr val="accent1"/>
            </a:solidFill>
            <a:ln w="25400" cap="flat" cmpd="sng" algn="ctr">
              <a:solidFill>
                <a:schemeClr val="accent2">
                  <a:lumMod val="50000"/>
                </a:schemeClr>
              </a:solidFill>
              <a:prstDash val="solid"/>
              <a:round/>
              <a:headEnd type="none" w="med" len="med"/>
              <a:tailEnd type="none" w="med" len="med"/>
            </a:ln>
          </p:spPr>
        </p:cxnSp>
        <p:cxnSp>
          <p:nvCxnSpPr>
            <p:cNvPr id="179" name="肘形连接符 178"/>
            <p:cNvCxnSpPr>
              <a:stCxn id="204" idx="1"/>
            </p:cNvCxnSpPr>
            <p:nvPr/>
          </p:nvCxnSpPr>
          <p:spPr>
            <a:xfrm rot="10800000" flipH="1" flipV="1">
              <a:off x="12911" y="5923"/>
              <a:ext cx="436" cy="3539"/>
            </a:xfrm>
            <a:prstGeom prst="bentConnector4">
              <a:avLst>
                <a:gd name="adj1" fmla="val -86982"/>
                <a:gd name="adj2" fmla="val 98839"/>
              </a:avLst>
            </a:prstGeom>
            <a:solidFill>
              <a:schemeClr val="accent1"/>
            </a:solidFill>
            <a:ln w="25400" cap="flat" cmpd="sng" algn="ctr">
              <a:solidFill>
                <a:schemeClr val="accent2">
                  <a:lumMod val="50000"/>
                </a:schemeClr>
              </a:solidFill>
              <a:prstDash val="solid"/>
              <a:round/>
              <a:headEnd type="none" w="med" len="med"/>
              <a:tailEnd type="none" w="med" len="med"/>
            </a:ln>
          </p:spPr>
        </p:cxnSp>
        <p:grpSp>
          <p:nvGrpSpPr>
            <p:cNvPr id="180" name="组合 179"/>
            <p:cNvGrpSpPr/>
            <p:nvPr/>
          </p:nvGrpSpPr>
          <p:grpSpPr>
            <a:xfrm>
              <a:off x="13593" y="5458"/>
              <a:ext cx="2270" cy="2493"/>
              <a:chOff x="14500" y="5813"/>
              <a:chExt cx="2270" cy="2493"/>
            </a:xfrm>
          </p:grpSpPr>
          <p:sp>
            <p:nvSpPr>
              <p:cNvPr id="181" name="圆角矩形 15"/>
              <p:cNvSpPr/>
              <p:nvPr/>
            </p:nvSpPr>
            <p:spPr bwMode="auto">
              <a:xfrm>
                <a:off x="14500" y="5813"/>
                <a:ext cx="2270" cy="721"/>
              </a:xfrm>
              <a:prstGeom prst="roundRect">
                <a:avLst/>
              </a:prstGeom>
              <a:solidFill>
                <a:schemeClr val="accent1">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b" anchorCtr="1" compatLnSpc="1">
                <a:spAutoFit/>
              </a:bodyPr>
              <a:p>
                <a:pPr marL="0" marR="0" indent="0" algn="l" defTabSz="914400" rtl="0" eaLnBrk="1" fontAlgn="base" latinLnBrk="0" hangingPunct="1">
                  <a:lnSpc>
                    <a:spcPct val="100000"/>
                  </a:lnSpc>
                  <a:spcBef>
                    <a:spcPct val="0"/>
                  </a:spcBef>
                  <a:spcAft>
                    <a:spcPct val="0"/>
                  </a:spcAft>
                  <a:buClrTx/>
                  <a:buSzTx/>
                  <a:buFontTx/>
                  <a:buNone/>
                </a:pPr>
                <a:r>
                  <a:rPr kumimoji="1" lang="zh-CN" altLang="en-US" sz="2000" i="0" u="none" strike="noStrike" cap="none" normalizeH="0" baseline="0" dirty="0" smtClean="0">
                    <a:solidFill>
                      <a:schemeClr val="tx1"/>
                    </a:solidFill>
                    <a:effectLst/>
                    <a:latin typeface="黑体" panose="02010609060101010101" pitchFamily="49" charset="-122"/>
                    <a:ea typeface="黑体" panose="02010609060101010101" pitchFamily="49" charset="-122"/>
                  </a:rPr>
                  <a:t>基本信息</a:t>
                </a:r>
                <a:endParaRPr kumimoji="1" lang="zh-CN" altLang="en-US" sz="2000" i="0" u="none" strike="noStrike" cap="none" normalizeH="0" baseline="0" dirty="0" smtClean="0">
                  <a:solidFill>
                    <a:schemeClr val="tx1"/>
                  </a:solidFill>
                  <a:effectLst/>
                  <a:latin typeface="黑体" panose="02010609060101010101" pitchFamily="49" charset="-122"/>
                  <a:ea typeface="黑体" panose="02010609060101010101" pitchFamily="49" charset="-122"/>
                </a:endParaRPr>
              </a:p>
            </p:txBody>
          </p:sp>
          <p:sp>
            <p:nvSpPr>
              <p:cNvPr id="182" name="圆角矩形 16"/>
              <p:cNvSpPr/>
              <p:nvPr/>
            </p:nvSpPr>
            <p:spPr bwMode="auto">
              <a:xfrm>
                <a:off x="14500" y="7585"/>
                <a:ext cx="2270" cy="721"/>
              </a:xfrm>
              <a:prstGeom prst="roundRect">
                <a:avLst/>
              </a:prstGeom>
              <a:solidFill>
                <a:schemeClr val="accent1">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b" anchorCtr="1" compatLnSpc="1">
                <a:spAutoFit/>
              </a:bodyPr>
              <a:p>
                <a:pPr marL="0" marR="0" indent="0" algn="l" defTabSz="914400" rtl="0" eaLnBrk="1" fontAlgn="base" latinLnBrk="0" hangingPunct="1">
                  <a:lnSpc>
                    <a:spcPct val="100000"/>
                  </a:lnSpc>
                  <a:spcBef>
                    <a:spcPct val="0"/>
                  </a:spcBef>
                  <a:spcAft>
                    <a:spcPct val="0"/>
                  </a:spcAft>
                  <a:buClrTx/>
                  <a:buSzTx/>
                  <a:buFontTx/>
                  <a:buNone/>
                </a:pPr>
                <a:r>
                  <a:rPr kumimoji="1" lang="zh-CN" altLang="en-US" sz="2000" i="0" u="none" strike="noStrike" cap="none" normalizeH="0" baseline="0" dirty="0" smtClean="0">
                    <a:solidFill>
                      <a:schemeClr val="tx1"/>
                    </a:solidFill>
                    <a:effectLst/>
                    <a:latin typeface="黑体" panose="02010609060101010101" pitchFamily="49" charset="-122"/>
                    <a:ea typeface="黑体" panose="02010609060101010101" pitchFamily="49" charset="-122"/>
                  </a:rPr>
                  <a:t>影响因素</a:t>
                </a:r>
                <a:endParaRPr kumimoji="1" lang="zh-CN" altLang="en-US" sz="2000" i="0" u="none" strike="noStrike" cap="none" normalizeH="0" baseline="0" dirty="0" smtClean="0">
                  <a:solidFill>
                    <a:schemeClr val="tx1"/>
                  </a:solidFill>
                  <a:effectLst/>
                  <a:latin typeface="黑体" panose="02010609060101010101" pitchFamily="49" charset="-122"/>
                  <a:ea typeface="黑体" panose="02010609060101010101" pitchFamily="49" charset="-122"/>
                </a:endParaRPr>
              </a:p>
            </p:txBody>
          </p:sp>
          <p:sp>
            <p:nvSpPr>
              <p:cNvPr id="184" name="圆角矩形 24"/>
              <p:cNvSpPr/>
              <p:nvPr/>
            </p:nvSpPr>
            <p:spPr bwMode="auto">
              <a:xfrm>
                <a:off x="14500" y="6741"/>
                <a:ext cx="2270" cy="720"/>
              </a:xfrm>
              <a:prstGeom prst="roundRect">
                <a:avLst/>
              </a:prstGeom>
              <a:solidFill>
                <a:schemeClr val="accent1">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b" anchorCtr="1" compatLnSpc="1">
                <a:spAutoFit/>
              </a:bodyPr>
              <a:p>
                <a:pPr marL="0" marR="0" indent="0" algn="l" defTabSz="914400" rtl="0" eaLnBrk="1" fontAlgn="base" latinLnBrk="0" hangingPunct="1">
                  <a:lnSpc>
                    <a:spcPct val="100000"/>
                  </a:lnSpc>
                  <a:spcBef>
                    <a:spcPct val="0"/>
                  </a:spcBef>
                  <a:spcAft>
                    <a:spcPct val="0"/>
                  </a:spcAft>
                  <a:buClrTx/>
                  <a:buSzTx/>
                  <a:buFontTx/>
                  <a:buNone/>
                </a:pPr>
                <a:r>
                  <a:rPr kumimoji="1" lang="zh-CN" altLang="en-US" sz="2000" i="0" u="none" strike="noStrike" cap="none" normalizeH="0" baseline="0" dirty="0" smtClean="0">
                    <a:solidFill>
                      <a:schemeClr val="tx1"/>
                    </a:solidFill>
                    <a:effectLst/>
                    <a:latin typeface="黑体" panose="02010609060101010101" pitchFamily="49" charset="-122"/>
                    <a:ea typeface="黑体" panose="02010609060101010101" pitchFamily="49" charset="-122"/>
                  </a:rPr>
                  <a:t>作用评价</a:t>
                </a:r>
                <a:endParaRPr kumimoji="1" lang="zh-CN" altLang="en-US" sz="2000" i="0" u="none" strike="noStrike" cap="none" normalizeH="0" baseline="0" dirty="0" smtClean="0">
                  <a:solidFill>
                    <a:schemeClr val="tx1"/>
                  </a:solidFill>
                  <a:effectLst/>
                  <a:latin typeface="黑体" panose="02010609060101010101" pitchFamily="49" charset="-122"/>
                  <a:ea typeface="黑体" panose="02010609060101010101" pitchFamily="49" charset="-122"/>
                </a:endParaRPr>
              </a:p>
            </p:txBody>
          </p:sp>
        </p:grpSp>
        <p:grpSp>
          <p:nvGrpSpPr>
            <p:cNvPr id="185" name="组合 184"/>
            <p:cNvGrpSpPr/>
            <p:nvPr/>
          </p:nvGrpSpPr>
          <p:grpSpPr>
            <a:xfrm>
              <a:off x="15863" y="7401"/>
              <a:ext cx="3305" cy="3216"/>
              <a:chOff x="15863" y="7401"/>
              <a:chExt cx="3305" cy="3216"/>
            </a:xfrm>
          </p:grpSpPr>
          <p:sp>
            <p:nvSpPr>
              <p:cNvPr id="186" name="圆角矩形 185"/>
              <p:cNvSpPr/>
              <p:nvPr/>
            </p:nvSpPr>
            <p:spPr>
              <a:xfrm>
                <a:off x="16617" y="7401"/>
                <a:ext cx="2551" cy="3216"/>
              </a:xfrm>
              <a:prstGeom prst="roundRect">
                <a:avLst/>
              </a:prstGeom>
              <a:solidFill>
                <a:schemeClr val="accent1">
                  <a:lumMod val="20000"/>
                  <a:lumOff val="80000"/>
                </a:schemeClr>
              </a:solidFill>
              <a:ln w="28575" cap="flat" cmpd="sng" algn="ctr">
                <a:solidFill>
                  <a:srgbClr val="00B050"/>
                </a:solidFill>
                <a:prstDash val="sysDash"/>
                <a:round/>
                <a:headEnd type="none" w="med" len="med"/>
                <a:tailEnd type="none" w="med" len="med"/>
              </a:ln>
            </p:spPr>
            <p:txBody>
              <a:bodyPr vert="horz" wrap="square" lIns="91440" tIns="45720" rIns="91440" bIns="45720" numCol="1" anchor="b" anchorCtr="1" compatLnSpc="1">
                <a:spAutoFit/>
              </a:bodyPr>
              <a:p>
                <a:pPr marL="0" marR="0" indent="0" algn="l" defTabSz="914400" rtl="0" eaLnBrk="1" fontAlgn="base" latinLnBrk="0" hangingPunct="1">
                  <a:lnSpc>
                    <a:spcPct val="100000"/>
                  </a:lnSpc>
                  <a:spcBef>
                    <a:spcPct val="0"/>
                  </a:spcBef>
                  <a:spcAft>
                    <a:spcPct val="0"/>
                  </a:spcAft>
                  <a:buClrTx/>
                  <a:buSzTx/>
                  <a:buNone/>
                </a:pPr>
                <a:r>
                  <a:rPr kumimoji="1" lang="en-US" altLang="zh-CN"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a:t>
                </a:r>
                <a:r>
                  <a:rPr kumimoji="1" lang="zh-CN" altLang="en-US"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企业研发费用加计扣除税收优惠政策</a:t>
                </a:r>
                <a:endParaRPr kumimoji="1" lang="zh-CN" altLang="en-US"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p>
                <a:pPr marL="0" marR="0" indent="0" algn="l" defTabSz="914400" rtl="0" eaLnBrk="1" fontAlgn="base" latinLnBrk="0" hangingPunct="1">
                  <a:lnSpc>
                    <a:spcPct val="100000"/>
                  </a:lnSpc>
                  <a:spcBef>
                    <a:spcPct val="0"/>
                  </a:spcBef>
                  <a:spcAft>
                    <a:spcPct val="0"/>
                  </a:spcAft>
                  <a:buClrTx/>
                  <a:buSzTx/>
                  <a:buNone/>
                </a:pPr>
                <a:r>
                  <a:rPr kumimoji="1" lang="en-US" altLang="zh-CN"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a:t>
                </a:r>
                <a:r>
                  <a:rPr kumimoji="1" lang="zh-CN" altLang="en-US"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高新技术企业所得税优惠政策</a:t>
                </a:r>
                <a:endParaRPr kumimoji="1" lang="zh-CN" altLang="en-US"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p>
                <a:pPr marL="0" marR="0" indent="0" algn="l" defTabSz="914400" rtl="0" eaLnBrk="1" fontAlgn="base" latinLnBrk="0" hangingPunct="1">
                  <a:lnSpc>
                    <a:spcPct val="100000"/>
                  </a:lnSpc>
                  <a:spcBef>
                    <a:spcPct val="0"/>
                  </a:spcBef>
                  <a:spcAft>
                    <a:spcPct val="0"/>
                  </a:spcAft>
                  <a:buClrTx/>
                  <a:buSzTx/>
                  <a:buNone/>
                </a:pPr>
                <a:r>
                  <a:rPr kumimoji="1" lang="en-US" altLang="zh-CN"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a:t>
                </a:r>
                <a:endParaRPr kumimoji="1" lang="en-US" altLang="zh-CN" sz="1600"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p:txBody>
          </p:sp>
          <p:cxnSp>
            <p:nvCxnSpPr>
              <p:cNvPr id="187" name="直接连接符 186"/>
              <p:cNvCxnSpPr>
                <a:stCxn id="183" idx="3"/>
              </p:cNvCxnSpPr>
              <p:nvPr/>
            </p:nvCxnSpPr>
            <p:spPr>
              <a:xfrm flipV="1">
                <a:off x="15863" y="9504"/>
                <a:ext cx="758" cy="16"/>
              </a:xfrm>
              <a:prstGeom prst="line">
                <a:avLst/>
              </a:prstGeom>
              <a:solidFill>
                <a:schemeClr val="accent1"/>
              </a:solidFill>
              <a:ln w="25400" cap="flat" cmpd="sng" algn="ctr">
                <a:solidFill>
                  <a:schemeClr val="accent2">
                    <a:lumMod val="50000"/>
                  </a:schemeClr>
                </a:solidFill>
                <a:prstDash val="solid"/>
                <a:round/>
                <a:headEnd type="none" w="med" len="med"/>
                <a:tailEnd type="none" w="med" len="med"/>
              </a:ln>
            </p:spPr>
          </p:cxnSp>
        </p:grpSp>
      </p:grpSp>
      <p:cxnSp>
        <p:nvCxnSpPr>
          <p:cNvPr id="188" name="直接连接符 187"/>
          <p:cNvCxnSpPr/>
          <p:nvPr/>
        </p:nvCxnSpPr>
        <p:spPr>
          <a:xfrm>
            <a:off x="1561465" y="5770245"/>
            <a:ext cx="334645" cy="0"/>
          </a:xfrm>
          <a:prstGeom prst="line">
            <a:avLst/>
          </a:prstGeom>
          <a:solidFill>
            <a:schemeClr val="accent1"/>
          </a:solidFill>
          <a:ln w="25400" cap="flat" cmpd="sng" algn="ctr">
            <a:solidFill>
              <a:schemeClr val="accent2">
                <a:lumMod val="50000"/>
              </a:schemeClr>
            </a:solidFill>
            <a:prstDash val="solid"/>
            <a:round/>
            <a:headEnd type="none" w="med" len="med"/>
            <a:tailEnd type="none" w="med" len="med"/>
          </a:ln>
        </p:spPr>
      </p:cxnSp>
      <p:cxnSp>
        <p:nvCxnSpPr>
          <p:cNvPr id="189" name="直接连接符 188"/>
          <p:cNvCxnSpPr/>
          <p:nvPr/>
        </p:nvCxnSpPr>
        <p:spPr>
          <a:xfrm>
            <a:off x="1565275" y="2942590"/>
            <a:ext cx="0" cy="2827655"/>
          </a:xfrm>
          <a:prstGeom prst="line">
            <a:avLst/>
          </a:prstGeom>
          <a:solidFill>
            <a:schemeClr val="accent1"/>
          </a:solidFill>
          <a:ln w="28575" cap="flat" cmpd="sng" algn="ctr">
            <a:solidFill>
              <a:schemeClr val="accent2">
                <a:lumMod val="50000"/>
              </a:schemeClr>
            </a:solidFill>
            <a:prstDash val="solid"/>
            <a:round/>
            <a:headEnd type="none" w="med" len="med"/>
            <a:tailEnd type="none" w="med" len="med"/>
          </a:ln>
        </p:spPr>
      </p:cxnSp>
      <p:cxnSp>
        <p:nvCxnSpPr>
          <p:cNvPr id="190" name="直接连接符 189"/>
          <p:cNvCxnSpPr/>
          <p:nvPr/>
        </p:nvCxnSpPr>
        <p:spPr>
          <a:xfrm>
            <a:off x="3404870" y="3515360"/>
            <a:ext cx="0" cy="241300"/>
          </a:xfrm>
          <a:prstGeom prst="line">
            <a:avLst/>
          </a:prstGeom>
          <a:solidFill>
            <a:schemeClr val="accent1"/>
          </a:solidFill>
          <a:ln w="28575" cap="flat" cmpd="sng" algn="ctr">
            <a:solidFill>
              <a:srgbClr val="0070C0"/>
            </a:solidFill>
            <a:prstDash val="solid"/>
            <a:round/>
            <a:headEnd type="none" w="med" len="med"/>
            <a:tailEnd type="none" w="med" len="med"/>
          </a:ln>
        </p:spPr>
      </p:cxnSp>
      <p:sp>
        <p:nvSpPr>
          <p:cNvPr id="191" name="文本框 190"/>
          <p:cNvSpPr txBox="1"/>
          <p:nvPr/>
        </p:nvSpPr>
        <p:spPr>
          <a:xfrm>
            <a:off x="2788920" y="2336800"/>
            <a:ext cx="531495" cy="521970"/>
          </a:xfrm>
          <a:prstGeom prst="rect">
            <a:avLst/>
          </a:prstGeom>
          <a:noFill/>
        </p:spPr>
        <p:txBody>
          <a:bodyPr wrap="square" rtlCol="0">
            <a:spAutoFit/>
          </a:bodyPr>
          <a:p>
            <a:r>
              <a:rPr lang="en-US" altLang="zh-CN" sz="2800" b="1">
                <a:solidFill>
                  <a:srgbClr val="FFC000"/>
                </a:solidFill>
                <a:latin typeface="方正超粗黑_GBK" panose="02000000000000000000" charset="-122"/>
                <a:ea typeface="方正超粗黑_GBK" panose="02000000000000000000" charset="-122"/>
              </a:rPr>
              <a:t>1</a:t>
            </a:r>
            <a:endParaRPr lang="en-US" altLang="zh-CN" sz="2800" b="1">
              <a:solidFill>
                <a:srgbClr val="FFC000"/>
              </a:solidFill>
              <a:latin typeface="方正超粗黑_GBK" panose="02000000000000000000" charset="-122"/>
              <a:ea typeface="方正超粗黑_GBK" panose="02000000000000000000" charset="-122"/>
            </a:endParaRPr>
          </a:p>
        </p:txBody>
      </p:sp>
      <p:sp>
        <p:nvSpPr>
          <p:cNvPr id="192" name="文本框 191"/>
          <p:cNvSpPr txBox="1"/>
          <p:nvPr/>
        </p:nvSpPr>
        <p:spPr>
          <a:xfrm>
            <a:off x="2788285" y="3058795"/>
            <a:ext cx="531495" cy="521970"/>
          </a:xfrm>
          <a:prstGeom prst="rect">
            <a:avLst/>
          </a:prstGeom>
          <a:noFill/>
        </p:spPr>
        <p:txBody>
          <a:bodyPr wrap="square" rtlCol="0">
            <a:spAutoFit/>
          </a:bodyPr>
          <a:p>
            <a:r>
              <a:rPr lang="en-US" altLang="zh-CN" sz="2800" b="1">
                <a:solidFill>
                  <a:srgbClr val="FFC000"/>
                </a:solidFill>
                <a:latin typeface="方正超粗黑_GBK" panose="02000000000000000000" charset="-122"/>
                <a:ea typeface="方正超粗黑_GBK" panose="02000000000000000000" charset="-122"/>
              </a:rPr>
              <a:t>2</a:t>
            </a:r>
            <a:endParaRPr lang="en-US" altLang="zh-CN" sz="2800" b="1">
              <a:solidFill>
                <a:srgbClr val="FFC000"/>
              </a:solidFill>
              <a:latin typeface="方正超粗黑_GBK" panose="02000000000000000000" charset="-122"/>
              <a:ea typeface="方正超粗黑_GBK" panose="02000000000000000000" charset="-122"/>
            </a:endParaRPr>
          </a:p>
        </p:txBody>
      </p:sp>
      <p:sp>
        <p:nvSpPr>
          <p:cNvPr id="193" name="文本框 192"/>
          <p:cNvSpPr txBox="1"/>
          <p:nvPr/>
        </p:nvSpPr>
        <p:spPr>
          <a:xfrm>
            <a:off x="1921510" y="3694430"/>
            <a:ext cx="531495" cy="521970"/>
          </a:xfrm>
          <a:prstGeom prst="rect">
            <a:avLst/>
          </a:prstGeom>
          <a:noFill/>
        </p:spPr>
        <p:txBody>
          <a:bodyPr wrap="square" rtlCol="0">
            <a:spAutoFit/>
          </a:bodyPr>
          <a:p>
            <a:r>
              <a:rPr lang="en-US" altLang="zh-CN" sz="2800" b="1">
                <a:solidFill>
                  <a:srgbClr val="FFC000"/>
                </a:solidFill>
                <a:latin typeface="方正超粗黑_GBK" panose="02000000000000000000" charset="-122"/>
                <a:ea typeface="方正超粗黑_GBK" panose="02000000000000000000" charset="-122"/>
              </a:rPr>
              <a:t>3</a:t>
            </a:r>
            <a:endParaRPr lang="en-US" altLang="zh-CN" sz="2800" b="1">
              <a:solidFill>
                <a:srgbClr val="FFC000"/>
              </a:solidFill>
              <a:latin typeface="方正超粗黑_GBK" panose="02000000000000000000" charset="-122"/>
              <a:ea typeface="方正超粗黑_GBK" panose="02000000000000000000" charset="-122"/>
            </a:endParaRPr>
          </a:p>
        </p:txBody>
      </p:sp>
      <p:sp>
        <p:nvSpPr>
          <p:cNvPr id="194" name="文本框 193"/>
          <p:cNvSpPr txBox="1"/>
          <p:nvPr/>
        </p:nvSpPr>
        <p:spPr>
          <a:xfrm>
            <a:off x="1896110" y="4095750"/>
            <a:ext cx="531495" cy="521970"/>
          </a:xfrm>
          <a:prstGeom prst="rect">
            <a:avLst/>
          </a:prstGeom>
          <a:noFill/>
        </p:spPr>
        <p:txBody>
          <a:bodyPr wrap="square" rtlCol="0">
            <a:spAutoFit/>
          </a:bodyPr>
          <a:p>
            <a:r>
              <a:rPr lang="en-US" altLang="zh-CN" sz="2800" b="1">
                <a:solidFill>
                  <a:srgbClr val="FFC000"/>
                </a:solidFill>
                <a:latin typeface="方正超粗黑_GBK" panose="02000000000000000000" charset="-122"/>
                <a:ea typeface="方正超粗黑_GBK" panose="02000000000000000000" charset="-122"/>
              </a:rPr>
              <a:t>4</a:t>
            </a:r>
            <a:endParaRPr lang="en-US" altLang="zh-CN" sz="2800" b="1">
              <a:solidFill>
                <a:srgbClr val="FFC000"/>
              </a:solidFill>
              <a:latin typeface="方正超粗黑_GBK" panose="02000000000000000000" charset="-122"/>
              <a:ea typeface="方正超粗黑_GBK" panose="02000000000000000000" charset="-122"/>
            </a:endParaRPr>
          </a:p>
        </p:txBody>
      </p:sp>
      <p:sp>
        <p:nvSpPr>
          <p:cNvPr id="195" name="文本框 194"/>
          <p:cNvSpPr txBox="1"/>
          <p:nvPr/>
        </p:nvSpPr>
        <p:spPr>
          <a:xfrm>
            <a:off x="2823845" y="5172710"/>
            <a:ext cx="531495" cy="521970"/>
          </a:xfrm>
          <a:prstGeom prst="rect">
            <a:avLst/>
          </a:prstGeom>
          <a:noFill/>
        </p:spPr>
        <p:txBody>
          <a:bodyPr wrap="square" rtlCol="0">
            <a:spAutoFit/>
          </a:bodyPr>
          <a:p>
            <a:r>
              <a:rPr lang="en-US" altLang="zh-CN" sz="2800" b="1">
                <a:solidFill>
                  <a:srgbClr val="FFC000"/>
                </a:solidFill>
                <a:latin typeface="方正超粗黑_GBK" panose="02000000000000000000" charset="-122"/>
                <a:ea typeface="方正超粗黑_GBK" panose="02000000000000000000" charset="-122"/>
              </a:rPr>
              <a:t>5</a:t>
            </a:r>
            <a:endParaRPr lang="en-US" altLang="zh-CN" sz="2800" b="1">
              <a:solidFill>
                <a:srgbClr val="FFC000"/>
              </a:solidFill>
              <a:latin typeface="方正超粗黑_GBK" panose="02000000000000000000" charset="-122"/>
              <a:ea typeface="方正超粗黑_GBK" panose="02000000000000000000" charset="-122"/>
            </a:endParaRPr>
          </a:p>
        </p:txBody>
      </p:sp>
      <p:sp>
        <p:nvSpPr>
          <p:cNvPr id="196" name="文本框 195"/>
          <p:cNvSpPr txBox="1"/>
          <p:nvPr/>
        </p:nvSpPr>
        <p:spPr>
          <a:xfrm>
            <a:off x="2788285" y="5893435"/>
            <a:ext cx="531495" cy="521970"/>
          </a:xfrm>
          <a:prstGeom prst="rect">
            <a:avLst/>
          </a:prstGeom>
          <a:noFill/>
        </p:spPr>
        <p:txBody>
          <a:bodyPr wrap="square" rtlCol="0">
            <a:spAutoFit/>
          </a:bodyPr>
          <a:p>
            <a:r>
              <a:rPr lang="en-US" altLang="zh-CN" sz="2800" b="1">
                <a:solidFill>
                  <a:srgbClr val="FFC000"/>
                </a:solidFill>
                <a:latin typeface="方正超粗黑_GBK" panose="02000000000000000000" charset="-122"/>
                <a:ea typeface="方正超粗黑_GBK" panose="02000000000000000000" charset="-122"/>
              </a:rPr>
              <a:t>6</a:t>
            </a:r>
            <a:endParaRPr lang="en-US" altLang="zh-CN" sz="2800" b="1">
              <a:solidFill>
                <a:srgbClr val="FFC000"/>
              </a:solidFill>
              <a:latin typeface="方正超粗黑_GBK" panose="02000000000000000000" charset="-122"/>
              <a:ea typeface="方正超粗黑_GBK" panose="02000000000000000000" charset="-122"/>
            </a:endParaRPr>
          </a:p>
        </p:txBody>
      </p:sp>
      <p:sp>
        <p:nvSpPr>
          <p:cNvPr id="197" name="文本框 196"/>
          <p:cNvSpPr txBox="1"/>
          <p:nvPr/>
        </p:nvSpPr>
        <p:spPr>
          <a:xfrm>
            <a:off x="5347970" y="2993390"/>
            <a:ext cx="531495" cy="521970"/>
          </a:xfrm>
          <a:prstGeom prst="rect">
            <a:avLst/>
          </a:prstGeom>
          <a:noFill/>
        </p:spPr>
        <p:txBody>
          <a:bodyPr wrap="square" rtlCol="0">
            <a:spAutoFit/>
          </a:bodyPr>
          <a:p>
            <a:r>
              <a:rPr lang="en-US" altLang="zh-CN" sz="2800" b="1">
                <a:solidFill>
                  <a:srgbClr val="FFC000"/>
                </a:solidFill>
                <a:latin typeface="方正超粗黑_GBK" panose="02000000000000000000" charset="-122"/>
                <a:ea typeface="方正超粗黑_GBK" panose="02000000000000000000" charset="-122"/>
              </a:rPr>
              <a:t>7</a:t>
            </a:r>
            <a:endParaRPr lang="en-US" altLang="zh-CN" sz="2800" b="1">
              <a:solidFill>
                <a:srgbClr val="FFC000"/>
              </a:solidFill>
              <a:latin typeface="方正超粗黑_GBK" panose="02000000000000000000" charset="-122"/>
              <a:ea typeface="方正超粗黑_GBK" panose="02000000000000000000" charset="-122"/>
            </a:endParaRPr>
          </a:p>
        </p:txBody>
      </p:sp>
      <p:sp>
        <p:nvSpPr>
          <p:cNvPr id="198" name="文本框 197"/>
          <p:cNvSpPr txBox="1"/>
          <p:nvPr/>
        </p:nvSpPr>
        <p:spPr>
          <a:xfrm>
            <a:off x="5347970" y="3460115"/>
            <a:ext cx="531495" cy="521970"/>
          </a:xfrm>
          <a:prstGeom prst="rect">
            <a:avLst/>
          </a:prstGeom>
          <a:noFill/>
        </p:spPr>
        <p:txBody>
          <a:bodyPr wrap="square" rtlCol="0">
            <a:spAutoFit/>
          </a:bodyPr>
          <a:p>
            <a:r>
              <a:rPr lang="en-US" altLang="zh-CN" sz="2800" b="1">
                <a:solidFill>
                  <a:srgbClr val="FFC000"/>
                </a:solidFill>
                <a:latin typeface="方正超粗黑_GBK" panose="02000000000000000000" charset="-122"/>
                <a:ea typeface="方正超粗黑_GBK" panose="02000000000000000000" charset="-122"/>
              </a:rPr>
              <a:t>8</a:t>
            </a:r>
            <a:endParaRPr lang="en-US" altLang="zh-CN" sz="2800" b="1">
              <a:solidFill>
                <a:srgbClr val="FFC000"/>
              </a:solidFill>
              <a:latin typeface="方正超粗黑_GBK" panose="02000000000000000000" charset="-122"/>
              <a:ea typeface="方正超粗黑_GBK" panose="02000000000000000000" charset="-122"/>
            </a:endParaRPr>
          </a:p>
        </p:txBody>
      </p:sp>
      <p:sp>
        <p:nvSpPr>
          <p:cNvPr id="199" name="文本框 198"/>
          <p:cNvSpPr txBox="1"/>
          <p:nvPr/>
        </p:nvSpPr>
        <p:spPr>
          <a:xfrm>
            <a:off x="5347970" y="3891915"/>
            <a:ext cx="531495" cy="521970"/>
          </a:xfrm>
          <a:prstGeom prst="rect">
            <a:avLst/>
          </a:prstGeom>
          <a:noFill/>
        </p:spPr>
        <p:txBody>
          <a:bodyPr wrap="square" rtlCol="0">
            <a:spAutoFit/>
          </a:bodyPr>
          <a:p>
            <a:r>
              <a:rPr lang="en-US" altLang="zh-CN" sz="2800" b="1">
                <a:solidFill>
                  <a:srgbClr val="FFC000"/>
                </a:solidFill>
                <a:latin typeface="方正超粗黑_GBK" panose="02000000000000000000" charset="-122"/>
                <a:ea typeface="方正超粗黑_GBK" panose="02000000000000000000" charset="-122"/>
              </a:rPr>
              <a:t>9</a:t>
            </a:r>
            <a:endParaRPr lang="en-US" altLang="zh-CN" sz="2800" b="1">
              <a:solidFill>
                <a:srgbClr val="FFC000"/>
              </a:solidFill>
              <a:latin typeface="方正超粗黑_GBK" panose="02000000000000000000" charset="-122"/>
              <a:ea typeface="方正超粗黑_GBK" panose="02000000000000000000" charset="-122"/>
            </a:endParaRPr>
          </a:p>
        </p:txBody>
      </p:sp>
      <p:sp>
        <p:nvSpPr>
          <p:cNvPr id="200" name="文本框 199"/>
          <p:cNvSpPr txBox="1"/>
          <p:nvPr/>
        </p:nvSpPr>
        <p:spPr>
          <a:xfrm>
            <a:off x="5162550" y="4413885"/>
            <a:ext cx="716915" cy="521970"/>
          </a:xfrm>
          <a:prstGeom prst="rect">
            <a:avLst/>
          </a:prstGeom>
          <a:noFill/>
        </p:spPr>
        <p:txBody>
          <a:bodyPr wrap="square" rtlCol="0">
            <a:spAutoFit/>
          </a:bodyPr>
          <a:p>
            <a:r>
              <a:rPr lang="en-US" altLang="zh-CN" sz="2800" b="1">
                <a:solidFill>
                  <a:srgbClr val="FFC000"/>
                </a:solidFill>
                <a:latin typeface="方正超粗黑_GBK" panose="02000000000000000000" charset="-122"/>
                <a:ea typeface="方正超粗黑_GBK" panose="02000000000000000000" charset="-122"/>
              </a:rPr>
              <a:t>10</a:t>
            </a:r>
            <a:endParaRPr lang="en-US" altLang="zh-CN" sz="2800" b="1">
              <a:solidFill>
                <a:srgbClr val="FFC000"/>
              </a:solidFill>
              <a:latin typeface="方正超粗黑_GBK" panose="02000000000000000000" charset="-122"/>
              <a:ea typeface="方正超粗黑_GBK" panose="02000000000000000000" charset="-122"/>
            </a:endParaRPr>
          </a:p>
        </p:txBody>
      </p:sp>
      <p:sp>
        <p:nvSpPr>
          <p:cNvPr id="201" name="文本框 200"/>
          <p:cNvSpPr txBox="1"/>
          <p:nvPr/>
        </p:nvSpPr>
        <p:spPr>
          <a:xfrm>
            <a:off x="5162550" y="4935855"/>
            <a:ext cx="716915" cy="521970"/>
          </a:xfrm>
          <a:prstGeom prst="rect">
            <a:avLst/>
          </a:prstGeom>
          <a:noFill/>
        </p:spPr>
        <p:txBody>
          <a:bodyPr wrap="square" rtlCol="0">
            <a:spAutoFit/>
          </a:bodyPr>
          <a:p>
            <a:r>
              <a:rPr lang="en-US" altLang="zh-CN" sz="2800" b="1">
                <a:solidFill>
                  <a:srgbClr val="FFC000"/>
                </a:solidFill>
                <a:latin typeface="方正超粗黑_GBK" panose="02000000000000000000" charset="-122"/>
                <a:ea typeface="方正超粗黑_GBK" panose="02000000000000000000" charset="-122"/>
              </a:rPr>
              <a:t>11</a:t>
            </a:r>
            <a:endParaRPr lang="en-US" altLang="zh-CN" sz="2800" b="1">
              <a:solidFill>
                <a:srgbClr val="FFC000"/>
              </a:solidFill>
              <a:latin typeface="方正超粗黑_GBK" panose="02000000000000000000" charset="-122"/>
              <a:ea typeface="方正超粗黑_GBK" panose="02000000000000000000" charset="-122"/>
            </a:endParaRPr>
          </a:p>
        </p:txBody>
      </p:sp>
      <p:sp>
        <p:nvSpPr>
          <p:cNvPr id="202" name="圆角矩形 201"/>
          <p:cNvSpPr/>
          <p:nvPr/>
        </p:nvSpPr>
        <p:spPr>
          <a:xfrm>
            <a:off x="1472565" y="2192655"/>
            <a:ext cx="3220720" cy="4581525"/>
          </a:xfrm>
          <a:prstGeom prst="roundRect">
            <a:avLst/>
          </a:prstGeom>
          <a:noFill/>
          <a:ln w="38100" cap="flat" cmpd="sng" algn="ctr">
            <a:solidFill>
              <a:srgbClr val="0070C0"/>
            </a:solidFill>
            <a:prstDash val="dash"/>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none" lIns="91440" tIns="45720" rIns="91440" bIns="45720" numCol="1" anchor="b" anchorCtr="1" compatLnSpc="1">
            <a:spAutoFit/>
          </a:bodyPr>
          <a:p>
            <a:pPr marL="0" marR="0" indent="0" algn="l" defTabSz="914400" rtl="0" eaLnBrk="1" fontAlgn="base" latinLnBrk="0" hangingPunct="1">
              <a:lnSpc>
                <a:spcPct val="100000"/>
              </a:lnSpc>
              <a:spcBef>
                <a:spcPct val="0"/>
              </a:spcBef>
              <a:spcAft>
                <a:spcPct val="0"/>
              </a:spcAft>
              <a:buClrTx/>
              <a:buSzTx/>
              <a:buFontTx/>
              <a:buNone/>
            </a:pPr>
            <a:endParaRPr kumimoji="1" lang="zh-CN" altLang="en-US" sz="3200" b="1" i="0" u="none" strike="noStrike" cap="none" normalizeH="0" baseline="0" smtClean="0">
              <a:ln>
                <a:noFill/>
              </a:ln>
              <a:solidFill>
                <a:schemeClr val="tx1"/>
              </a:solidFill>
              <a:effectLst/>
              <a:latin typeface="Times New Roman" panose="02020603050405020304" pitchFamily="18" charset="0"/>
              <a:ea typeface="方正彩云简体" pitchFamily="65" charset="-122"/>
            </a:endParaRPr>
          </a:p>
        </p:txBody>
      </p:sp>
      <p:sp>
        <p:nvSpPr>
          <p:cNvPr id="203" name="圆角矩形 16"/>
          <p:cNvSpPr/>
          <p:nvPr/>
        </p:nvSpPr>
        <p:spPr bwMode="auto">
          <a:xfrm>
            <a:off x="8528686" y="4307205"/>
            <a:ext cx="1422400" cy="441960"/>
          </a:xfrm>
          <a:prstGeom prst="roundRect">
            <a:avLst/>
          </a:prstGeom>
          <a:solidFill>
            <a:schemeClr val="accent1">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b" anchorCtr="1" compatLnSpc="1">
            <a:spAutoFit/>
          </a:bodyPr>
          <a:p>
            <a:pPr marL="0" marR="0" indent="0" algn="l" defTabSz="914400" rtl="0" eaLnBrk="1" fontAlgn="base" latinLnBrk="0" hangingPunct="1">
              <a:lnSpc>
                <a:spcPct val="100000"/>
              </a:lnSpc>
              <a:spcBef>
                <a:spcPct val="0"/>
              </a:spcBef>
              <a:spcAft>
                <a:spcPct val="0"/>
              </a:spcAft>
              <a:buClrTx/>
              <a:buSzTx/>
              <a:buFontTx/>
              <a:buNone/>
            </a:pPr>
            <a:r>
              <a:rPr kumimoji="1" lang="zh-CN" altLang="en-US" sz="2000" i="0" u="none" strike="noStrike" cap="none" normalizeH="0" baseline="0" dirty="0" smtClean="0">
                <a:solidFill>
                  <a:schemeClr val="tx1"/>
                </a:solidFill>
                <a:effectLst/>
                <a:latin typeface="黑体" panose="02010609060101010101" pitchFamily="49" charset="-122"/>
                <a:ea typeface="黑体" panose="02010609060101010101" pitchFamily="49" charset="-122"/>
              </a:rPr>
              <a:t>人才情况</a:t>
            </a:r>
            <a:endParaRPr kumimoji="1" lang="zh-CN" altLang="en-US" sz="2000" i="0" u="none" strike="noStrike" cap="none" normalizeH="0" baseline="0" dirty="0" smtClean="0">
              <a:solidFill>
                <a:schemeClr val="tx1"/>
              </a:solidFill>
              <a:effectLst/>
              <a:latin typeface="黑体" panose="02010609060101010101" pitchFamily="49" charset="-122"/>
              <a:ea typeface="黑体" panose="02010609060101010101" pitchFamily="49" charset="-122"/>
            </a:endParaRPr>
          </a:p>
        </p:txBody>
      </p:sp>
      <p:sp>
        <p:nvSpPr>
          <p:cNvPr id="204" name="文本框 203"/>
          <p:cNvSpPr txBox="1"/>
          <p:nvPr/>
        </p:nvSpPr>
        <p:spPr>
          <a:xfrm>
            <a:off x="8102600" y="2755900"/>
            <a:ext cx="531495" cy="521970"/>
          </a:xfrm>
          <a:prstGeom prst="rect">
            <a:avLst/>
          </a:prstGeom>
          <a:noFill/>
        </p:spPr>
        <p:txBody>
          <a:bodyPr wrap="square" rtlCol="0">
            <a:spAutoFit/>
          </a:bodyPr>
          <a:p>
            <a:r>
              <a:rPr lang="en-US" altLang="zh-CN" sz="2800" b="1">
                <a:solidFill>
                  <a:srgbClr val="FFC000"/>
                </a:solidFill>
                <a:latin typeface="方正超粗黑_GBK" panose="02000000000000000000" charset="-122"/>
                <a:ea typeface="方正超粗黑_GBK" panose="02000000000000000000" charset="-122"/>
              </a:rPr>
              <a:t>1</a:t>
            </a:r>
            <a:endParaRPr lang="en-US" altLang="zh-CN" sz="2800" b="1">
              <a:solidFill>
                <a:srgbClr val="FFC000"/>
              </a:solidFill>
              <a:latin typeface="方正超粗黑_GBK" panose="02000000000000000000" charset="-122"/>
              <a:ea typeface="方正超粗黑_GBK" panose="02000000000000000000" charset="-122"/>
            </a:endParaRPr>
          </a:p>
        </p:txBody>
      </p:sp>
      <p:sp>
        <p:nvSpPr>
          <p:cNvPr id="205" name="文本框 204"/>
          <p:cNvSpPr txBox="1"/>
          <p:nvPr/>
        </p:nvSpPr>
        <p:spPr>
          <a:xfrm>
            <a:off x="8102600" y="3331210"/>
            <a:ext cx="531495" cy="521970"/>
          </a:xfrm>
          <a:prstGeom prst="rect">
            <a:avLst/>
          </a:prstGeom>
          <a:noFill/>
        </p:spPr>
        <p:txBody>
          <a:bodyPr wrap="square" rtlCol="0">
            <a:spAutoFit/>
          </a:bodyPr>
          <a:p>
            <a:r>
              <a:rPr lang="en-US" altLang="zh-CN" sz="2800" b="1">
                <a:solidFill>
                  <a:srgbClr val="FFC000"/>
                </a:solidFill>
                <a:latin typeface="方正超粗黑_GBK" panose="02000000000000000000" charset="-122"/>
                <a:ea typeface="方正超粗黑_GBK" panose="02000000000000000000" charset="-122"/>
              </a:rPr>
              <a:t>2</a:t>
            </a:r>
            <a:endParaRPr lang="en-US" altLang="zh-CN" sz="2800" b="1">
              <a:solidFill>
                <a:srgbClr val="FFC000"/>
              </a:solidFill>
              <a:latin typeface="方正超粗黑_GBK" panose="02000000000000000000" charset="-122"/>
              <a:ea typeface="方正超粗黑_GBK" panose="02000000000000000000" charset="-122"/>
            </a:endParaRPr>
          </a:p>
        </p:txBody>
      </p:sp>
      <p:sp>
        <p:nvSpPr>
          <p:cNvPr id="206" name="文本框 205"/>
          <p:cNvSpPr txBox="1"/>
          <p:nvPr/>
        </p:nvSpPr>
        <p:spPr>
          <a:xfrm>
            <a:off x="8102600" y="3860165"/>
            <a:ext cx="531495" cy="521970"/>
          </a:xfrm>
          <a:prstGeom prst="rect">
            <a:avLst/>
          </a:prstGeom>
          <a:noFill/>
        </p:spPr>
        <p:txBody>
          <a:bodyPr wrap="square" rtlCol="0">
            <a:spAutoFit/>
          </a:bodyPr>
          <a:p>
            <a:r>
              <a:rPr lang="en-US" altLang="zh-CN" sz="2800" b="1">
                <a:solidFill>
                  <a:srgbClr val="FFC000"/>
                </a:solidFill>
                <a:latin typeface="方正超粗黑_GBK" panose="02000000000000000000" charset="-122"/>
                <a:ea typeface="方正超粗黑_GBK" panose="02000000000000000000" charset="-122"/>
              </a:rPr>
              <a:t>3</a:t>
            </a:r>
            <a:endParaRPr lang="en-US" altLang="zh-CN" sz="2800" b="1">
              <a:solidFill>
                <a:srgbClr val="FFC000"/>
              </a:solidFill>
              <a:latin typeface="方正超粗黑_GBK" panose="02000000000000000000" charset="-122"/>
              <a:ea typeface="方正超粗黑_GBK" panose="02000000000000000000" charset="-122"/>
            </a:endParaRPr>
          </a:p>
        </p:txBody>
      </p:sp>
      <p:sp>
        <p:nvSpPr>
          <p:cNvPr id="207" name="文本框 206"/>
          <p:cNvSpPr txBox="1"/>
          <p:nvPr/>
        </p:nvSpPr>
        <p:spPr>
          <a:xfrm>
            <a:off x="8102600" y="4394200"/>
            <a:ext cx="531495" cy="521970"/>
          </a:xfrm>
          <a:prstGeom prst="rect">
            <a:avLst/>
          </a:prstGeom>
          <a:noFill/>
        </p:spPr>
        <p:txBody>
          <a:bodyPr wrap="square" rtlCol="0">
            <a:spAutoFit/>
          </a:bodyPr>
          <a:p>
            <a:r>
              <a:rPr lang="en-US" altLang="zh-CN" sz="2800" b="1">
                <a:solidFill>
                  <a:srgbClr val="FFC000"/>
                </a:solidFill>
                <a:latin typeface="方正超粗黑_GBK" panose="02000000000000000000" charset="-122"/>
                <a:ea typeface="方正超粗黑_GBK" panose="02000000000000000000" charset="-122"/>
              </a:rPr>
              <a:t>4</a:t>
            </a:r>
            <a:endParaRPr lang="en-US" altLang="zh-CN" sz="2800" b="1">
              <a:solidFill>
                <a:srgbClr val="FFC000"/>
              </a:solidFill>
              <a:latin typeface="方正超粗黑_GBK" panose="02000000000000000000" charset="-122"/>
              <a:ea typeface="方正超粗黑_GBK" panose="02000000000000000000" charset="-122"/>
            </a:endParaRPr>
          </a:p>
        </p:txBody>
      </p:sp>
      <p:sp>
        <p:nvSpPr>
          <p:cNvPr id="208" name="文本框 207"/>
          <p:cNvSpPr txBox="1"/>
          <p:nvPr/>
        </p:nvSpPr>
        <p:spPr>
          <a:xfrm>
            <a:off x="8102600" y="4872990"/>
            <a:ext cx="531495" cy="521970"/>
          </a:xfrm>
          <a:prstGeom prst="rect">
            <a:avLst/>
          </a:prstGeom>
          <a:noFill/>
        </p:spPr>
        <p:txBody>
          <a:bodyPr wrap="square" rtlCol="0">
            <a:spAutoFit/>
          </a:bodyPr>
          <a:p>
            <a:r>
              <a:rPr lang="en-US" altLang="zh-CN" sz="2800" b="1">
                <a:solidFill>
                  <a:srgbClr val="FFC000"/>
                </a:solidFill>
                <a:latin typeface="方正超粗黑_GBK" panose="02000000000000000000" charset="-122"/>
                <a:ea typeface="方正超粗黑_GBK" panose="02000000000000000000" charset="-122"/>
              </a:rPr>
              <a:t>5</a:t>
            </a:r>
            <a:endParaRPr lang="en-US" altLang="zh-CN" sz="2800" b="1">
              <a:solidFill>
                <a:srgbClr val="FFC000"/>
              </a:solidFill>
              <a:latin typeface="方正超粗黑_GBK" panose="02000000000000000000" charset="-122"/>
              <a:ea typeface="方正超粗黑_GBK" panose="02000000000000000000" charset="-122"/>
            </a:endParaRPr>
          </a:p>
        </p:txBody>
      </p:sp>
      <p:sp>
        <p:nvSpPr>
          <p:cNvPr id="209" name="圆角矩形 208"/>
          <p:cNvSpPr/>
          <p:nvPr/>
        </p:nvSpPr>
        <p:spPr>
          <a:xfrm>
            <a:off x="7800340" y="2526665"/>
            <a:ext cx="2555875" cy="3598545"/>
          </a:xfrm>
          <a:prstGeom prst="roundRect">
            <a:avLst/>
          </a:prstGeom>
          <a:noFill/>
          <a:ln w="38100" cap="flat" cmpd="sng" algn="ctr">
            <a:solidFill>
              <a:srgbClr val="00B050"/>
            </a:solidFill>
            <a:prstDash val="dash"/>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none" lIns="91440" tIns="45720" rIns="91440" bIns="45720" numCol="1" anchor="b" anchorCtr="1" compatLnSpc="1">
            <a:noAutofit/>
          </a:bodyPr>
          <a:p>
            <a:pPr marL="0" marR="0" indent="0" algn="l" defTabSz="914400" rtl="0" eaLnBrk="1" fontAlgn="base" latinLnBrk="0" hangingPunct="1">
              <a:lnSpc>
                <a:spcPct val="100000"/>
              </a:lnSpc>
              <a:spcBef>
                <a:spcPct val="0"/>
              </a:spcBef>
              <a:spcAft>
                <a:spcPct val="0"/>
              </a:spcAft>
              <a:buClrTx/>
              <a:buSzTx/>
              <a:buFontTx/>
              <a:buNone/>
            </a:pPr>
            <a:endParaRPr kumimoji="1" lang="zh-CN" altLang="en-US" sz="3200" b="1" i="0" u="none" strike="noStrike" cap="none" normalizeH="0" baseline="0" smtClean="0">
              <a:ln>
                <a:noFill/>
              </a:ln>
              <a:solidFill>
                <a:schemeClr val="tx1"/>
              </a:solidFill>
              <a:effectLst/>
              <a:latin typeface="Times New Roman" panose="02020603050405020304" pitchFamily="18" charset="0"/>
              <a:ea typeface="方正彩云简体" pitchFamily="65" charset="-122"/>
            </a:endParaRPr>
          </a:p>
        </p:txBody>
      </p:sp>
      <p:sp>
        <p:nvSpPr>
          <p:cNvPr id="13" name="圆角矩形 5"/>
          <p:cNvSpPr/>
          <p:nvPr/>
        </p:nvSpPr>
        <p:spPr>
          <a:xfrm>
            <a:off x="4843780" y="5592761"/>
            <a:ext cx="2881630" cy="1123634"/>
          </a:xfrm>
          <a:prstGeom prst="roundRect">
            <a:avLst/>
          </a:prstGeom>
          <a:solidFill>
            <a:schemeClr val="accent2">
              <a:lumMod val="20000"/>
              <a:lumOff val="80000"/>
              <a:alpha val="50000"/>
            </a:schemeClr>
          </a:solidFill>
          <a:ln w="28575" cap="flat" cmpd="sng" algn="ctr">
            <a:solidFill>
              <a:schemeClr val="accent2">
                <a:lumMod val="75000"/>
              </a:schemeClr>
            </a:solidFill>
            <a:prstDash val="sysDash"/>
            <a:round/>
            <a:headEnd type="none" w="med" len="med"/>
            <a:tailEnd type="none" w="med" len="med"/>
          </a:ln>
        </p:spPr>
        <p:txBody>
          <a:bodyPr vert="horz" wrap="square" lIns="91440" tIns="45720" rIns="91440" bIns="45720" numCol="1" anchor="b" anchorCtr="1" compatLnSpc="1">
            <a:spAutoFit/>
          </a:bodyPr>
          <a:p>
            <a:pPr marL="0" marR="0" lvl="0" indent="0" algn="l" defTabSz="914400" rtl="0" eaLnBrk="1" fontAlgn="base" latinLnBrk="0" hangingPunct="1">
              <a:lnSpc>
                <a:spcPct val="200000"/>
              </a:lnSpc>
              <a:spcBef>
                <a:spcPct val="0"/>
              </a:spcBef>
              <a:spcAft>
                <a:spcPct val="0"/>
              </a:spcAft>
              <a:buClrTx/>
              <a:buSzTx/>
              <a:buFontTx/>
              <a:buNone/>
              <a:defRPr/>
            </a:pPr>
            <a:r>
              <a:rPr kumimoji="1" lang="zh-CN" altLang="en-US" sz="1500" b="1" i="0" u="none" strike="noStrike" kern="1200" cap="none" spc="0" normalizeH="0" baseline="0" noProof="0" dirty="0">
                <a:ln>
                  <a:noFill/>
                </a:ln>
                <a:solidFill>
                  <a:srgbClr val="FF0000"/>
                </a:solidFill>
                <a:effectLst/>
                <a:uLnTx/>
                <a:uFillTx/>
                <a:latin typeface="东文宋体" charset="0"/>
                <a:ea typeface="东文宋体" charset="0"/>
                <a:cs typeface="黑体" panose="02010609060101010101" pitchFamily="49" charset="-122"/>
                <a:sym typeface="+mn-ea"/>
              </a:rPr>
              <a:t>▲</a:t>
            </a:r>
            <a:r>
              <a:rPr kumimoji="1" lang="zh-CN" altLang="en-US" sz="15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信息化工艺创新</a:t>
            </a:r>
            <a:endParaRPr kumimoji="1" lang="en-US" altLang="zh-CN" sz="15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200000"/>
              </a:lnSpc>
              <a:spcBef>
                <a:spcPct val="0"/>
              </a:spcBef>
              <a:spcAft>
                <a:spcPct val="0"/>
              </a:spcAft>
              <a:buClrTx/>
              <a:buSzTx/>
              <a:buFontTx/>
              <a:buNone/>
              <a:defRPr/>
            </a:pPr>
            <a:r>
              <a:rPr kumimoji="1" lang="zh-CN" altLang="en-US" sz="1500" dirty="0">
                <a:solidFill>
                  <a:srgbClr val="FF0000"/>
                </a:solidFill>
                <a:latin typeface="黑体" panose="02010609060101010101" pitchFamily="49" charset="-122"/>
                <a:ea typeface="黑体" panose="02010609060101010101" pitchFamily="49" charset="-122"/>
                <a:sym typeface="+mn-ea"/>
              </a:rPr>
              <a:t>▲</a:t>
            </a:r>
            <a:r>
              <a:rPr kumimoji="1" lang="zh-CN" altLang="zh-CN" sz="1500" dirty="0">
                <a:solidFill>
                  <a:prstClr val="black"/>
                </a:solidFill>
                <a:latin typeface="黑体" panose="02010609060101010101" pitchFamily="49" charset="-122"/>
                <a:ea typeface="黑体" panose="02010609060101010101" pitchFamily="49" charset="-122"/>
              </a:rPr>
              <a:t>创新合作是否由贵企业主导</a:t>
            </a:r>
            <a:endParaRPr kumimoji="1" lang="zh-CN" altLang="en-US" sz="1500" dirty="0">
              <a:solidFill>
                <a:prstClr val="black"/>
              </a:solidFill>
              <a:latin typeface="黑体" panose="02010609060101010101" pitchFamily="49" charset="-122"/>
              <a:ea typeface="黑体" panose="02010609060101010101" pitchFamily="49" charset="-122"/>
            </a:endParaRPr>
          </a:p>
        </p:txBody>
      </p:sp>
      <p:sp>
        <p:nvSpPr>
          <p:cNvPr id="15" name="圆角矩形 18"/>
          <p:cNvSpPr/>
          <p:nvPr/>
        </p:nvSpPr>
        <p:spPr bwMode="auto">
          <a:xfrm>
            <a:off x="8529366" y="5507735"/>
            <a:ext cx="1422165" cy="442438"/>
          </a:xfrm>
          <a:prstGeom prst="roundRect">
            <a:avLst/>
          </a:prstGeom>
          <a:solidFill>
            <a:schemeClr val="accent1">
              <a:lumMod val="20000"/>
              <a:lumOff val="80000"/>
            </a:schemeClr>
          </a:solidFill>
          <a:ln w="9525" cap="flat" cmpd="sng" algn="ctr">
            <a:noFill/>
            <a:prstDash val="solid"/>
            <a:round/>
            <a:headEnd type="none" w="med" len="med"/>
            <a:tailEnd type="none" w="med" len="med"/>
          </a:ln>
          <a:effectLst>
            <a:glow rad="114300">
              <a:schemeClr val="accent2">
                <a:satMod val="175000"/>
                <a:alpha val="50000"/>
              </a:schemeClr>
            </a:glow>
          </a:effectLst>
        </p:spPr>
        <p:txBody>
          <a:bodyPr vert="horz" wrap="square" lIns="91440" tIns="45720" rIns="91440" bIns="45720" numCol="1" rtlCol="0" anchor="b" anchorCtr="1" compatLnSpc="1">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000" dirty="0">
                <a:solidFill>
                  <a:srgbClr val="FF0000"/>
                </a:solidFill>
                <a:latin typeface="黑体" panose="02010609060101010101" pitchFamily="49" charset="-122"/>
                <a:ea typeface="黑体" panose="02010609060101010101" pitchFamily="49" charset="-122"/>
              </a:rPr>
              <a:t>融合建议</a:t>
            </a:r>
            <a:endParaRPr kumimoji="1" lang="zh-CN" altLang="en-US" sz="20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26" name="文本框 25"/>
          <p:cNvSpPr txBox="1"/>
          <p:nvPr/>
        </p:nvSpPr>
        <p:spPr>
          <a:xfrm>
            <a:off x="8098971" y="5477725"/>
            <a:ext cx="531495" cy="521970"/>
          </a:xfrm>
          <a:prstGeom prst="rect">
            <a:avLst/>
          </a:prstGeom>
          <a:noFill/>
        </p:spPr>
        <p:txBody>
          <a:bodyPr wrap="square" rtlCol="0">
            <a:spAutoFit/>
          </a:bodyPr>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FFC000"/>
                </a:solidFill>
                <a:effectLst/>
                <a:uLnTx/>
                <a:uFillTx/>
                <a:latin typeface="方正超粗黑_GBK" panose="02000000000000000000" charset="-122"/>
                <a:ea typeface="方正超粗黑_GBK" panose="02000000000000000000" charset="-122"/>
                <a:cs typeface="+mn-cs"/>
              </a:rPr>
              <a:t>6</a:t>
            </a:r>
            <a:endParaRPr kumimoji="0" lang="en-US" altLang="zh-CN" sz="2800" b="1" i="0" u="none" strike="noStrike" kern="1200" cap="none" spc="0" normalizeH="0" baseline="0" noProof="0" dirty="0">
              <a:ln>
                <a:noFill/>
              </a:ln>
              <a:solidFill>
                <a:srgbClr val="FFC000"/>
              </a:solidFill>
              <a:effectLst/>
              <a:uLnTx/>
              <a:uFillTx/>
              <a:latin typeface="方正超粗黑_GBK" panose="02000000000000000000" charset="-122"/>
              <a:ea typeface="方正超粗黑_GBK" panose="02000000000000000000" charset="-122"/>
              <a:cs typeface="+mn-cs"/>
            </a:endParaRPr>
          </a:p>
        </p:txBody>
      </p:sp>
      <p:sp>
        <p:nvSpPr>
          <p:cNvPr id="4" name="圆角矩形 16"/>
          <p:cNvSpPr/>
          <p:nvPr/>
        </p:nvSpPr>
        <p:spPr bwMode="auto">
          <a:xfrm>
            <a:off x="8529322" y="4892074"/>
            <a:ext cx="1422400" cy="441926"/>
          </a:xfrm>
          <a:prstGeom prst="roundRect">
            <a:avLst/>
          </a:prstGeom>
          <a:solidFill>
            <a:schemeClr val="accent1">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b" anchorCtr="1" compatLnSpc="1">
            <a:spAutoFit/>
          </a:bodyPr>
          <a:p>
            <a:pPr marL="0" marR="0" indent="0" algn="l" defTabSz="914400" rtl="0" eaLnBrk="1" fontAlgn="base" latinLnBrk="0" hangingPunct="1">
              <a:lnSpc>
                <a:spcPct val="100000"/>
              </a:lnSpc>
              <a:spcBef>
                <a:spcPct val="0"/>
              </a:spcBef>
              <a:spcAft>
                <a:spcPct val="0"/>
              </a:spcAft>
              <a:buClrTx/>
              <a:buSzTx/>
              <a:buFontTx/>
              <a:buNone/>
            </a:pPr>
            <a:r>
              <a:rPr kumimoji="1" lang="zh-CN" altLang="en-US" sz="2000" i="0" u="none" strike="noStrike" cap="none" normalizeH="0" baseline="0" dirty="0" smtClean="0">
                <a:solidFill>
                  <a:schemeClr val="tx1"/>
                </a:solidFill>
                <a:effectLst/>
                <a:latin typeface="黑体" panose="02010609060101010101" pitchFamily="49" charset="-122"/>
                <a:ea typeface="黑体" panose="02010609060101010101" pitchFamily="49" charset="-122"/>
              </a:rPr>
              <a:t>政策效果</a:t>
            </a:r>
            <a:endParaRPr kumimoji="1" lang="zh-CN" altLang="en-US" sz="2000" i="0" u="none" strike="noStrike" cap="none" normalizeH="0" baseline="0" dirty="0" smtClean="0">
              <a:solidFill>
                <a:schemeClr val="tx1"/>
              </a:solidFill>
              <a:effectLst/>
              <a:latin typeface="黑体" panose="02010609060101010101" pitchFamily="49" charset="-122"/>
              <a:ea typeface="黑体" panose="02010609060101010101" pitchFamily="49" charset="-122"/>
            </a:endParaRPr>
          </a:p>
        </p:txBody>
      </p:sp>
      <p:sp>
        <p:nvSpPr>
          <p:cNvPr id="2" name="灯片编号占位符 1"/>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a:xfrm>
            <a:off x="1536700" y="1174750"/>
            <a:ext cx="7996238" cy="5160963"/>
          </a:xfrm>
        </p:spPr>
        <p:txBody>
          <a:bodyPr/>
          <a:lstStyle/>
          <a:p>
            <a:pPr marL="0" indent="0" eaLnBrk="1" hangingPunct="1">
              <a:buFont typeface="Wingdings" panose="05000000000000000000" pitchFamily="2" charset="2"/>
              <a:buNone/>
              <a:defRPr/>
            </a:pPr>
            <a:r>
              <a:rPr kumimoji="1" lang="zh-CN" altLang="en-US" sz="2800" noProof="1">
                <a:latin typeface="黑体" panose="02010609060101010101" pitchFamily="49" charset="-122"/>
                <a:ea typeface="黑体" panose="02010609060101010101" pitchFamily="49" charset="-122"/>
              </a:rPr>
              <a:t>创新概念</a:t>
            </a:r>
            <a:r>
              <a:rPr kumimoji="1" lang="en-US" altLang="zh-CN" sz="2800" noProof="1">
                <a:latin typeface="黑体" panose="02010609060101010101" pitchFamily="49" charset="-122"/>
                <a:ea typeface="黑体" panose="02010609060101010101" pitchFamily="49" charset="-122"/>
              </a:rPr>
              <a:t>——</a:t>
            </a:r>
            <a:r>
              <a:rPr kumimoji="1" lang="zh-CN" altLang="en-US" sz="2800" noProof="1">
                <a:latin typeface="黑体" panose="02010609060101010101" pitchFamily="49" charset="-122"/>
                <a:ea typeface="黑体" panose="02010609060101010101" pitchFamily="49" charset="-122"/>
              </a:rPr>
              <a:t>企业创新调查中的统计界定（奥斯陆手册）</a:t>
            </a:r>
            <a:endParaRPr kumimoji="1" lang="en-US" altLang="zh-CN" sz="2800" noProof="1">
              <a:latin typeface="黑体" panose="02010609060101010101" pitchFamily="49" charset="-122"/>
              <a:ea typeface="黑体" panose="02010609060101010101" pitchFamily="49" charset="-122"/>
            </a:endParaRPr>
          </a:p>
          <a:p>
            <a:pPr marL="0" indent="0" eaLnBrk="1" hangingPunct="1">
              <a:buFont typeface="Wingdings" panose="05000000000000000000" pitchFamily="2" charset="2"/>
              <a:buNone/>
              <a:defRPr/>
            </a:pPr>
            <a:endParaRPr kumimoji="1" lang="en-US" altLang="zh-CN" sz="1600" noProof="1">
              <a:latin typeface="黑体" panose="02010609060101010101" pitchFamily="49" charset="-122"/>
              <a:ea typeface="黑体" panose="02010609060101010101" pitchFamily="49" charset="-122"/>
            </a:endParaRPr>
          </a:p>
          <a:p>
            <a:pPr marL="0" lvl="1" indent="0" eaLnBrk="1" hangingPunct="1">
              <a:buClr>
                <a:srgbClr val="7030A0"/>
              </a:buClr>
              <a:buFont typeface="Wingdings" panose="05000000000000000000" pitchFamily="2" charset="2"/>
              <a:buChar char="Ø"/>
              <a:defRPr/>
            </a:pPr>
            <a:r>
              <a:rPr kumimoji="1" lang="zh-CN" altLang="en-US" sz="2400" noProof="1">
                <a:latin typeface="黑体" panose="02010609060101010101" pitchFamily="49" charset="-122"/>
                <a:ea typeface="黑体" panose="02010609060101010101" pitchFamily="49" charset="-122"/>
                <a:cs typeface="+mn-ea"/>
              </a:rPr>
              <a:t>创新指本企业推出了新的或有重大改进的</a:t>
            </a:r>
            <a:r>
              <a:rPr kumimoji="1" lang="zh-CN" altLang="en-US" sz="2400" noProof="1">
                <a:solidFill>
                  <a:srgbClr val="FF0000"/>
                </a:solidFill>
                <a:latin typeface="黑体" panose="02010609060101010101" pitchFamily="49" charset="-122"/>
                <a:ea typeface="黑体" panose="02010609060101010101" pitchFamily="49" charset="-122"/>
                <a:cs typeface="+mn-ea"/>
              </a:rPr>
              <a:t>产品或工艺</a:t>
            </a:r>
            <a:r>
              <a:rPr kumimoji="1" lang="zh-CN" altLang="en-US" sz="2400" noProof="1">
                <a:latin typeface="黑体" panose="02010609060101010101" pitchFamily="49" charset="-122"/>
                <a:ea typeface="黑体" panose="02010609060101010101" pitchFamily="49" charset="-122"/>
                <a:cs typeface="+mn-ea"/>
              </a:rPr>
              <a:t>，或采用了新的</a:t>
            </a:r>
            <a:r>
              <a:rPr kumimoji="1" lang="zh-CN" altLang="en-US" sz="2400" noProof="1">
                <a:solidFill>
                  <a:srgbClr val="FF0000"/>
                </a:solidFill>
                <a:latin typeface="黑体" panose="02010609060101010101" pitchFamily="49" charset="-122"/>
                <a:ea typeface="黑体" panose="02010609060101010101" pitchFamily="49" charset="-122"/>
                <a:cs typeface="+mn-ea"/>
              </a:rPr>
              <a:t>组织管理</a:t>
            </a:r>
            <a:r>
              <a:rPr kumimoji="1" lang="zh-CN" altLang="en-US" sz="2400" noProof="1">
                <a:latin typeface="黑体" panose="02010609060101010101" pitchFamily="49" charset="-122"/>
                <a:ea typeface="黑体" panose="02010609060101010101" pitchFamily="49" charset="-122"/>
                <a:cs typeface="+mn-ea"/>
              </a:rPr>
              <a:t>方式或</a:t>
            </a:r>
            <a:r>
              <a:rPr kumimoji="1" lang="zh-CN" altLang="en-US" sz="2400" noProof="1">
                <a:solidFill>
                  <a:srgbClr val="FF0000"/>
                </a:solidFill>
                <a:latin typeface="黑体" panose="02010609060101010101" pitchFamily="49" charset="-122"/>
                <a:ea typeface="黑体" panose="02010609060101010101" pitchFamily="49" charset="-122"/>
                <a:cs typeface="+mn-ea"/>
              </a:rPr>
              <a:t>营销</a:t>
            </a:r>
            <a:r>
              <a:rPr kumimoji="1" lang="zh-CN" altLang="en-US" sz="2400" noProof="1">
                <a:latin typeface="黑体" panose="02010609060101010101" pitchFamily="49" charset="-122"/>
                <a:ea typeface="黑体" panose="02010609060101010101" pitchFamily="49" charset="-122"/>
                <a:cs typeface="+mn-ea"/>
              </a:rPr>
              <a:t>方法；包括已成功实现的创新，也包括</a:t>
            </a:r>
            <a:r>
              <a:rPr kumimoji="1" lang="zh-CN" altLang="en-US" sz="2400" noProof="1">
                <a:solidFill>
                  <a:srgbClr val="FF0000"/>
                </a:solidFill>
                <a:latin typeface="黑体" panose="02010609060101010101" pitchFamily="49" charset="-122"/>
                <a:ea typeface="黑体" panose="02010609060101010101" pitchFamily="49" charset="-122"/>
                <a:cs typeface="+mn-ea"/>
              </a:rPr>
              <a:t>正在进行或中止的</a:t>
            </a:r>
            <a:r>
              <a:rPr kumimoji="1" lang="zh-CN" altLang="en-US" sz="2400" noProof="1">
                <a:latin typeface="黑体" panose="02010609060101010101" pitchFamily="49" charset="-122"/>
                <a:ea typeface="黑体" panose="02010609060101010101" pitchFamily="49" charset="-122"/>
                <a:cs typeface="+mn-ea"/>
              </a:rPr>
              <a:t>创新活动；</a:t>
            </a:r>
            <a:endParaRPr kumimoji="1" lang="en-US" altLang="zh-CN" sz="2400" noProof="1">
              <a:latin typeface="黑体" panose="02010609060101010101" pitchFamily="49" charset="-122"/>
              <a:ea typeface="黑体" panose="02010609060101010101" pitchFamily="49" charset="-122"/>
              <a:cs typeface="+mn-ea"/>
            </a:endParaRPr>
          </a:p>
          <a:p>
            <a:pPr marL="0" indent="0" eaLnBrk="1" hangingPunct="1">
              <a:buClr>
                <a:srgbClr val="7030A0"/>
              </a:buClr>
              <a:buFontTx/>
              <a:buNone/>
              <a:defRPr/>
            </a:pPr>
            <a:endParaRPr kumimoji="1" lang="en-US" altLang="zh-CN" sz="2400" noProof="1">
              <a:latin typeface="黑体" panose="02010609060101010101" pitchFamily="49" charset="-122"/>
              <a:ea typeface="黑体" panose="02010609060101010101" pitchFamily="49" charset="-122"/>
            </a:endParaRPr>
          </a:p>
          <a:p>
            <a:pPr marL="0" indent="0" eaLnBrk="1" hangingPunct="1">
              <a:buClr>
                <a:srgbClr val="7030A0"/>
              </a:buClr>
              <a:buFont typeface="Wingdings" panose="05000000000000000000" pitchFamily="2" charset="2"/>
              <a:buChar char="Ø"/>
              <a:defRPr/>
            </a:pPr>
            <a:r>
              <a:rPr kumimoji="1" lang="zh-CN" altLang="en-US" sz="2400" noProof="1">
                <a:latin typeface="黑体" panose="02010609060101010101" pitchFamily="49" charset="-122"/>
                <a:ea typeface="黑体" panose="02010609060101010101" pitchFamily="49" charset="-122"/>
              </a:rPr>
              <a:t>创新不仅包括技术层面的产品、工艺创新；还包括非技术层面的组织、营销创新；</a:t>
            </a:r>
            <a:endParaRPr kumimoji="1" lang="en-US" altLang="zh-CN" sz="2400" noProof="1">
              <a:latin typeface="黑体" panose="02010609060101010101" pitchFamily="49" charset="-122"/>
              <a:ea typeface="黑体" panose="02010609060101010101" pitchFamily="49" charset="-122"/>
            </a:endParaRPr>
          </a:p>
          <a:p>
            <a:pPr marL="0" indent="0" eaLnBrk="1" hangingPunct="1">
              <a:buClr>
                <a:srgbClr val="7030A0"/>
              </a:buClr>
              <a:buFontTx/>
              <a:buNone/>
              <a:defRPr/>
            </a:pPr>
            <a:endParaRPr kumimoji="1" lang="en-US" altLang="zh-CN" sz="2400" noProof="1">
              <a:latin typeface="黑体" panose="02010609060101010101" pitchFamily="49" charset="-122"/>
              <a:ea typeface="黑体" panose="02010609060101010101" pitchFamily="49" charset="-122"/>
            </a:endParaRPr>
          </a:p>
          <a:p>
            <a:pPr marL="0" indent="0" eaLnBrk="1" hangingPunct="1">
              <a:buClr>
                <a:srgbClr val="7030A0"/>
              </a:buClr>
              <a:buFont typeface="Wingdings" panose="05000000000000000000" pitchFamily="2" charset="2"/>
              <a:buChar char="Ø"/>
              <a:defRPr/>
            </a:pPr>
            <a:r>
              <a:rPr kumimoji="1" lang="zh-CN" altLang="en-US" sz="2400" noProof="1">
                <a:latin typeface="黑体" panose="02010609060101010101" pitchFamily="49" charset="-122"/>
                <a:ea typeface="黑体" panose="02010609060101010101" pitchFamily="49" charset="-122"/>
              </a:rPr>
              <a:t>“新”是指它们对本企业而言必须是新的，但对于其他企业或整个市场而言不要求一定是新的。</a:t>
            </a:r>
            <a:endParaRPr kumimoji="1" lang="zh-CN" altLang="en-US" sz="2400" noProof="1">
              <a:latin typeface="黑体" panose="02010609060101010101" pitchFamily="49" charset="-122"/>
              <a:ea typeface="黑体" panose="02010609060101010101" pitchFamily="49" charset="-122"/>
            </a:endParaRPr>
          </a:p>
          <a:p>
            <a:pPr marL="0" indent="0" eaLnBrk="1" hangingPunct="1">
              <a:buFont typeface="Wingdings" panose="05000000000000000000" pitchFamily="2" charset="2"/>
              <a:buChar char="Ø"/>
              <a:defRPr/>
            </a:pPr>
            <a:endParaRPr kumimoji="1" lang="zh-CN" altLang="en-US" sz="2800" noProof="1">
              <a:latin typeface="仿宋_GB2312" panose="02010609030101010101" pitchFamily="49" charset="-122"/>
              <a:ea typeface="仿宋_GB2312" panose="02010609030101010101" pitchFamily="49" charset="-122"/>
            </a:endParaRPr>
          </a:p>
          <a:p>
            <a:pPr marL="0" indent="0" eaLnBrk="1" hangingPunct="1">
              <a:buFontTx/>
              <a:buNone/>
              <a:defRPr/>
            </a:pPr>
            <a:endParaRPr kumimoji="1" lang="en-US" altLang="zh-CN" sz="2800" noProof="1">
              <a:latin typeface="仿宋_GB2312" panose="02010609030101010101" pitchFamily="49" charset="-122"/>
              <a:ea typeface="仿宋_GB2312" panose="02010609030101010101" pitchFamily="49" charset="-122"/>
            </a:endParaRPr>
          </a:p>
          <a:p>
            <a:pPr marL="0" indent="0" eaLnBrk="1" hangingPunct="1">
              <a:buFontTx/>
              <a:buNone/>
              <a:defRPr/>
            </a:pPr>
            <a:endParaRPr kumimoji="1" lang="en-US" altLang="zh-CN" sz="2800" noProof="1">
              <a:latin typeface="仿宋_GB2312" panose="02010609030101010101" pitchFamily="49" charset="-122"/>
              <a:ea typeface="仿宋_GB2312" panose="02010609030101010101" pitchFamily="49" charset="-122"/>
            </a:endParaRPr>
          </a:p>
          <a:p>
            <a:pPr marL="0" indent="0" eaLnBrk="1" hangingPunct="1">
              <a:buFontTx/>
              <a:buNone/>
              <a:defRPr/>
            </a:pPr>
            <a:r>
              <a:rPr kumimoji="1" lang="zh-CN" altLang="en-US" sz="2800" noProof="1">
                <a:latin typeface="仿宋_GB2312" panose="02010609030101010101" pitchFamily="49" charset="-122"/>
                <a:ea typeface="仿宋_GB2312" panose="02010609030101010101" pitchFamily="49" charset="-122"/>
              </a:rPr>
              <a:t> </a:t>
            </a:r>
            <a:endParaRPr kumimoji="1" lang="zh-CN" altLang="en-US" sz="2800" noProof="1">
              <a:latin typeface="仿宋_GB2312" panose="02010609030101010101" pitchFamily="49" charset="-122"/>
              <a:ea typeface="仿宋_GB2312" panose="02010609030101010101" pitchFamily="49" charset="-122"/>
            </a:endParaRPr>
          </a:p>
          <a:p>
            <a:pPr marL="0" indent="0" eaLnBrk="1" hangingPunct="1">
              <a:buFontTx/>
              <a:buNone/>
              <a:defRPr/>
            </a:pPr>
            <a:r>
              <a:rPr kumimoji="1" lang="zh-CN" altLang="en-US" sz="2800" noProof="1">
                <a:solidFill>
                  <a:schemeClr val="accent2">
                    <a:lumMod val="75000"/>
                  </a:schemeClr>
                </a:solidFill>
                <a:effectLst>
                  <a:outerShdw blurRad="38100" dist="38100" dir="2700000" algn="tl">
                    <a:srgbClr val="000000"/>
                  </a:outerShdw>
                </a:effectLst>
                <a:latin typeface="仿宋_GB2312" panose="02010609030101010101" pitchFamily="49" charset="-122"/>
                <a:ea typeface="仿宋_GB2312" panose="02010609030101010101" pitchFamily="49" charset="-122"/>
              </a:rPr>
              <a:t>        </a:t>
            </a:r>
            <a:endParaRPr kumimoji="1" lang="zh-CN" altLang="en-US" sz="2800" noProof="1">
              <a:solidFill>
                <a:schemeClr val="accent2">
                  <a:lumMod val="75000"/>
                </a:schemeClr>
              </a:solidFill>
              <a:effectLst>
                <a:outerShdw blurRad="38100" dist="38100" dir="2700000" algn="tl">
                  <a:srgbClr val="FFFFFF"/>
                </a:outerShdw>
              </a:effectLst>
              <a:latin typeface="仿宋_GB2312" panose="02010609030101010101" pitchFamily="49" charset="-122"/>
              <a:ea typeface="仿宋_GB2312" panose="02010609030101010101" pitchFamily="49" charset="-122"/>
            </a:endParaRPr>
          </a:p>
          <a:p>
            <a:pPr>
              <a:buFont typeface="Wingdings" panose="05000000000000000000" pitchFamily="2" charset="2"/>
              <a:buNone/>
              <a:defRPr/>
            </a:pPr>
            <a:endParaRPr kumimoji="1" lang="zh-CN" altLang="en-US" b="1" noProof="1">
              <a:latin typeface="仿宋_GB2312" panose="02010609030101010101" pitchFamily="49" charset="-122"/>
              <a:ea typeface="仿宋_GB2312" panose="02010609030101010101" pitchFamily="49" charset="-122"/>
            </a:endParaRPr>
          </a:p>
        </p:txBody>
      </p:sp>
      <p:pic>
        <p:nvPicPr>
          <p:cNvPr id="4" name="Picture 2"/>
          <p:cNvPicPr>
            <a:picLocks noChangeAspect="1" noChangeArrowheads="1"/>
          </p:cNvPicPr>
          <p:nvPr/>
        </p:nvPicPr>
        <p:blipFill>
          <a:blip r:embed="rId1"/>
          <a:srcRect/>
          <a:stretch>
            <a:fillRect/>
          </a:stretch>
        </p:blipFill>
        <p:spPr bwMode="auto">
          <a:xfrm>
            <a:off x="9440863" y="2160588"/>
            <a:ext cx="2519362" cy="3330575"/>
          </a:xfrm>
          <a:prstGeom prst="rect">
            <a:avLst/>
          </a:prstGeom>
          <a:effectLst>
            <a:outerShdw blurRad="304800" dist="38100" sx="106000" sy="106000" algn="l" rotWithShape="0">
              <a:prstClr val="black">
                <a:alpha val="23000"/>
              </a:prstClr>
            </a:outerShdw>
          </a:effectLst>
        </p:spPr>
      </p:pic>
      <p:sp>
        <p:nvSpPr>
          <p:cNvPr id="60420" name="灯片编号占位符 1"/>
          <p:cNvSpPr>
            <a:spLocks noGrp="1" noChangeArrowheads="1"/>
          </p:cNvSpPr>
          <p:nvPr>
            <p:ph type="sldNum" sz="quarter" idx="12"/>
          </p:nvPr>
        </p:nvSpPr>
        <p:spPr>
          <a:noFill/>
        </p:spPr>
        <p:txBody>
          <a:bodyPr/>
          <a:lstStyle/>
          <a:p>
            <a:fld id="{1F23A103-CCF3-4590-B7D9-C888F2C9C2B4}" type="slidenum">
              <a:rPr lang="zh-CN" altLang="en-US"/>
            </a:fld>
            <a:endParaRPr lang="zh-CN" altLang="en-US"/>
          </a:p>
        </p:txBody>
      </p:sp>
      <p:sp>
        <p:nvSpPr>
          <p:cNvPr id="7" name="标题 1"/>
          <p:cNvSpPr txBox="1"/>
          <p:nvPr/>
        </p:nvSpPr>
        <p:spPr bwMode="auto">
          <a:xfrm>
            <a:off x="1368738" y="0"/>
            <a:ext cx="9855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r>
              <a:rPr kumimoji="1" lang="zh-CN" altLang="en-US" sz="3600" kern="0" dirty="0" smtClean="0">
                <a:solidFill>
                  <a:srgbClr val="3333FF"/>
                </a:solidFill>
                <a:latin typeface="黑体" panose="02010609060101010101" pitchFamily="49" charset="-122"/>
                <a:ea typeface="黑体" panose="02010609060101010101" pitchFamily="49" charset="-122"/>
                <a:cs typeface="+mj-cs"/>
              </a:rPr>
              <a:t>二、创新概念</a:t>
            </a:r>
            <a:endParaRPr kumimoji="1" lang="en-US" altLang="zh-CN" sz="3600" kern="0" dirty="0" smtClean="0">
              <a:solidFill>
                <a:srgbClr val="3333FF"/>
              </a:solidFill>
              <a:latin typeface="黑体" panose="02010609060101010101" pitchFamily="49" charset="-122"/>
              <a:ea typeface="黑体" panose="02010609060101010101" pitchFamily="49" charset="-122"/>
              <a:cs typeface="+mj-cs"/>
            </a:endParaRPr>
          </a:p>
        </p:txBody>
      </p:sp>
    </p:spTree>
  </p:cSld>
  <p:clrMapOvr>
    <a:masterClrMapping/>
  </p:clrMapOvr>
  <p:transition advTm="30342"/>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5"/>
          <p:cNvGrpSpPr/>
          <p:nvPr/>
        </p:nvGrpSpPr>
        <p:grpSpPr bwMode="auto">
          <a:xfrm>
            <a:off x="3600450" y="1431925"/>
            <a:ext cx="6000750" cy="4973638"/>
            <a:chOff x="4387" y="1237"/>
            <a:chExt cx="8887" cy="7365"/>
          </a:xfrm>
        </p:grpSpPr>
        <p:sp>
          <p:nvSpPr>
            <p:cNvPr id="62466" name="Oval 19"/>
            <p:cNvSpPr>
              <a:spLocks noChangeArrowheads="1"/>
            </p:cNvSpPr>
            <p:nvPr/>
          </p:nvSpPr>
          <p:spPr bwMode="auto">
            <a:xfrm>
              <a:off x="4467" y="1237"/>
              <a:ext cx="8105" cy="7365"/>
            </a:xfrm>
            <a:prstGeom prst="ellipse">
              <a:avLst/>
            </a:prstGeom>
            <a:solidFill>
              <a:srgbClr val="CCFFFF"/>
            </a:solidFill>
            <a:ln w="9525">
              <a:noFill/>
              <a:round/>
            </a:ln>
          </p:spPr>
          <p:txBody>
            <a:bodyPr/>
            <a:lstStyle/>
            <a:p>
              <a:endParaRPr lang="zh-CN" altLang="en-US" sz="2800" baseline="30000">
                <a:solidFill>
                  <a:schemeClr val="tx2"/>
                </a:solidFill>
                <a:latin typeface="Times New Roman" panose="02020603050405020304" pitchFamily="18" charset="0"/>
              </a:endParaRPr>
            </a:p>
          </p:txBody>
        </p:sp>
        <p:sp>
          <p:nvSpPr>
            <p:cNvPr id="62467" name="Oval 18"/>
            <p:cNvSpPr>
              <a:spLocks noChangeArrowheads="1"/>
            </p:cNvSpPr>
            <p:nvPr/>
          </p:nvSpPr>
          <p:spPr bwMode="auto">
            <a:xfrm>
              <a:off x="4432" y="2172"/>
              <a:ext cx="5767" cy="5262"/>
            </a:xfrm>
            <a:prstGeom prst="ellipse">
              <a:avLst/>
            </a:prstGeom>
            <a:solidFill>
              <a:srgbClr val="00CCFF"/>
            </a:solidFill>
            <a:ln w="9525">
              <a:noFill/>
              <a:round/>
            </a:ln>
          </p:spPr>
          <p:txBody>
            <a:bodyPr/>
            <a:lstStyle/>
            <a:p>
              <a:endParaRPr lang="zh-CN" altLang="en-US" sz="2800" baseline="30000">
                <a:solidFill>
                  <a:schemeClr val="tx2"/>
                </a:solidFill>
                <a:latin typeface="Times New Roman" panose="02020603050405020304" pitchFamily="18" charset="0"/>
              </a:endParaRPr>
            </a:p>
          </p:txBody>
        </p:sp>
        <p:sp>
          <p:nvSpPr>
            <p:cNvPr id="62468" name="Oval 17"/>
            <p:cNvSpPr>
              <a:spLocks noChangeArrowheads="1"/>
            </p:cNvSpPr>
            <p:nvPr/>
          </p:nvSpPr>
          <p:spPr bwMode="auto">
            <a:xfrm>
              <a:off x="4432" y="2972"/>
              <a:ext cx="3602" cy="3685"/>
            </a:xfrm>
            <a:prstGeom prst="ellipse">
              <a:avLst/>
            </a:prstGeom>
            <a:solidFill>
              <a:srgbClr val="3366FF"/>
            </a:solidFill>
            <a:ln w="9525">
              <a:noFill/>
              <a:round/>
            </a:ln>
          </p:spPr>
          <p:txBody>
            <a:bodyPr/>
            <a:lstStyle/>
            <a:p>
              <a:endParaRPr lang="zh-CN" altLang="en-US" sz="2800" baseline="30000">
                <a:solidFill>
                  <a:schemeClr val="tx2"/>
                </a:solidFill>
                <a:latin typeface="Times New Roman" panose="02020603050405020304" pitchFamily="18" charset="0"/>
              </a:endParaRPr>
            </a:p>
          </p:txBody>
        </p:sp>
        <p:sp>
          <p:nvSpPr>
            <p:cNvPr id="62469" name="Line 16"/>
            <p:cNvSpPr>
              <a:spLocks noChangeShapeType="1"/>
            </p:cNvSpPr>
            <p:nvPr/>
          </p:nvSpPr>
          <p:spPr bwMode="auto">
            <a:xfrm>
              <a:off x="4387" y="4555"/>
              <a:ext cx="8887" cy="72"/>
            </a:xfrm>
            <a:prstGeom prst="line">
              <a:avLst/>
            </a:prstGeom>
            <a:noFill/>
            <a:ln w="63500">
              <a:solidFill>
                <a:srgbClr val="FFFF00"/>
              </a:solidFill>
              <a:round/>
              <a:tailEnd type="triangle" w="med" len="med"/>
            </a:ln>
          </p:spPr>
          <p:txBody>
            <a:bodyPr/>
            <a:lstStyle/>
            <a:p>
              <a:endParaRPr lang="zh-CN" altLang="en-US"/>
            </a:p>
          </p:txBody>
        </p:sp>
        <p:sp>
          <p:nvSpPr>
            <p:cNvPr id="62470" name="Text Box 15"/>
            <p:cNvSpPr txBox="1">
              <a:spLocks noChangeArrowheads="1"/>
            </p:cNvSpPr>
            <p:nvPr/>
          </p:nvSpPr>
          <p:spPr bwMode="auto">
            <a:xfrm>
              <a:off x="8775" y="1687"/>
              <a:ext cx="2240" cy="527"/>
            </a:xfrm>
            <a:prstGeom prst="rect">
              <a:avLst/>
            </a:prstGeom>
            <a:noFill/>
            <a:ln w="9525">
              <a:noFill/>
              <a:miter lim="800000"/>
            </a:ln>
          </p:spPr>
          <p:txBody>
            <a:bodyPr/>
            <a:lstStyle/>
            <a:p>
              <a:r>
                <a:rPr lang="zh-CN" altLang="en-US" sz="3600" baseline="30000">
                  <a:solidFill>
                    <a:schemeClr val="tx2"/>
                  </a:solidFill>
                  <a:latin typeface="黑体" panose="02010609060101010101" pitchFamily="49" charset="-122"/>
                  <a:ea typeface="黑体" panose="02010609060101010101" pitchFamily="49" charset="-122"/>
                </a:rPr>
                <a:t>创新活动</a:t>
              </a:r>
              <a:endParaRPr lang="zh-CN" altLang="en-US" sz="3600" baseline="30000">
                <a:solidFill>
                  <a:schemeClr val="tx2"/>
                </a:solidFill>
                <a:latin typeface="黑体" panose="02010609060101010101" pitchFamily="49" charset="-122"/>
                <a:ea typeface="黑体" panose="02010609060101010101" pitchFamily="49" charset="-122"/>
              </a:endParaRPr>
            </a:p>
          </p:txBody>
        </p:sp>
        <p:sp>
          <p:nvSpPr>
            <p:cNvPr id="62471" name="Text Box 12"/>
            <p:cNvSpPr txBox="1">
              <a:spLocks noChangeArrowheads="1"/>
            </p:cNvSpPr>
            <p:nvPr/>
          </p:nvSpPr>
          <p:spPr bwMode="auto">
            <a:xfrm>
              <a:off x="5063" y="3713"/>
              <a:ext cx="2361" cy="558"/>
            </a:xfrm>
            <a:prstGeom prst="rect">
              <a:avLst/>
            </a:prstGeom>
            <a:noFill/>
            <a:ln w="9525">
              <a:noFill/>
              <a:miter lim="800000"/>
            </a:ln>
          </p:spPr>
          <p:txBody>
            <a:bodyPr/>
            <a:lstStyle/>
            <a:p>
              <a:r>
                <a:rPr lang="zh-CN" altLang="en-US" sz="3600" baseline="30000">
                  <a:solidFill>
                    <a:schemeClr val="tx2"/>
                  </a:solidFill>
                  <a:latin typeface="黑体" panose="02010609060101010101" pitchFamily="49" charset="-122"/>
                  <a:ea typeface="黑体" panose="02010609060101010101" pitchFamily="49" charset="-122"/>
                </a:rPr>
                <a:t>研发活动</a:t>
              </a:r>
              <a:endParaRPr lang="zh-CN" altLang="en-US" sz="3600" baseline="30000">
                <a:solidFill>
                  <a:schemeClr val="tx2"/>
                </a:solidFill>
                <a:latin typeface="黑体" panose="02010609060101010101" pitchFamily="49" charset="-122"/>
                <a:ea typeface="黑体" panose="02010609060101010101" pitchFamily="49" charset="-122"/>
              </a:endParaRPr>
            </a:p>
          </p:txBody>
        </p:sp>
        <p:grpSp>
          <p:nvGrpSpPr>
            <p:cNvPr id="3" name="组合 25"/>
            <p:cNvGrpSpPr/>
            <p:nvPr/>
          </p:nvGrpSpPr>
          <p:grpSpPr bwMode="auto">
            <a:xfrm>
              <a:off x="4710" y="4612"/>
              <a:ext cx="2715" cy="2517"/>
              <a:chOff x="3047118" y="3972115"/>
              <a:chExt cx="1931347" cy="1291308"/>
            </a:xfrm>
          </p:grpSpPr>
          <p:sp>
            <p:nvSpPr>
              <p:cNvPr id="62473" name="Text Box 13"/>
              <p:cNvSpPr txBox="1">
                <a:spLocks noChangeArrowheads="1"/>
              </p:cNvSpPr>
              <p:nvPr/>
            </p:nvSpPr>
            <p:spPr bwMode="auto">
              <a:xfrm>
                <a:off x="3047118" y="3972115"/>
                <a:ext cx="605863" cy="1184359"/>
              </a:xfrm>
              <a:prstGeom prst="rect">
                <a:avLst/>
              </a:prstGeom>
              <a:solidFill>
                <a:srgbClr val="FFFFFF">
                  <a:alpha val="0"/>
                </a:srgbClr>
              </a:solidFill>
              <a:ln w="9525">
                <a:noFill/>
                <a:miter lim="800000"/>
              </a:ln>
            </p:spPr>
            <p:txBody>
              <a:bodyPr vert="eaVert"/>
              <a:lstStyle/>
              <a:p>
                <a:r>
                  <a:rPr lang="zh-CN" altLang="en-US" sz="2800" baseline="30000">
                    <a:solidFill>
                      <a:schemeClr val="tx2"/>
                    </a:solidFill>
                    <a:latin typeface="Times New Roman" panose="02020603050405020304" pitchFamily="18" charset="0"/>
                  </a:rPr>
                  <a:t>基础研究</a:t>
                </a:r>
                <a:endParaRPr lang="zh-CN" altLang="en-US" sz="2800" baseline="30000">
                  <a:solidFill>
                    <a:schemeClr val="tx2"/>
                  </a:solidFill>
                  <a:latin typeface="Times New Roman" panose="02020603050405020304" pitchFamily="18" charset="0"/>
                </a:endParaRPr>
              </a:p>
            </p:txBody>
          </p:sp>
          <p:sp>
            <p:nvSpPr>
              <p:cNvPr id="62474" name="Text Box 11"/>
              <p:cNvSpPr txBox="1">
                <a:spLocks noChangeArrowheads="1"/>
              </p:cNvSpPr>
              <p:nvPr/>
            </p:nvSpPr>
            <p:spPr bwMode="auto">
              <a:xfrm>
                <a:off x="3695955" y="3972115"/>
                <a:ext cx="605863" cy="1282593"/>
              </a:xfrm>
              <a:prstGeom prst="rect">
                <a:avLst/>
              </a:prstGeom>
              <a:solidFill>
                <a:srgbClr val="FFFFFF">
                  <a:alpha val="0"/>
                </a:srgbClr>
              </a:solidFill>
              <a:ln w="9525">
                <a:noFill/>
                <a:miter lim="800000"/>
              </a:ln>
            </p:spPr>
            <p:txBody>
              <a:bodyPr vert="eaVert"/>
              <a:lstStyle/>
              <a:p>
                <a:r>
                  <a:rPr lang="zh-CN" altLang="en-US" sz="2800" baseline="30000">
                    <a:solidFill>
                      <a:schemeClr val="tx2"/>
                    </a:solidFill>
                    <a:latin typeface="Times New Roman" panose="02020603050405020304" pitchFamily="18" charset="0"/>
                  </a:rPr>
                  <a:t>应用研究</a:t>
                </a:r>
                <a:endParaRPr lang="zh-CN" altLang="en-US" sz="2800" baseline="30000">
                  <a:solidFill>
                    <a:schemeClr val="tx2"/>
                  </a:solidFill>
                  <a:latin typeface="Times New Roman" panose="02020603050405020304" pitchFamily="18" charset="0"/>
                </a:endParaRPr>
              </a:p>
            </p:txBody>
          </p:sp>
          <p:sp>
            <p:nvSpPr>
              <p:cNvPr id="62475" name="Text Box 10"/>
              <p:cNvSpPr txBox="1">
                <a:spLocks noChangeArrowheads="1"/>
              </p:cNvSpPr>
              <p:nvPr/>
            </p:nvSpPr>
            <p:spPr bwMode="auto">
              <a:xfrm>
                <a:off x="4371759" y="3972115"/>
                <a:ext cx="606706" cy="1291308"/>
              </a:xfrm>
              <a:prstGeom prst="rect">
                <a:avLst/>
              </a:prstGeom>
              <a:solidFill>
                <a:srgbClr val="FFFFFF">
                  <a:alpha val="0"/>
                </a:srgbClr>
              </a:solidFill>
              <a:ln w="9525">
                <a:noFill/>
                <a:miter lim="800000"/>
              </a:ln>
            </p:spPr>
            <p:txBody>
              <a:bodyPr vert="eaVert"/>
              <a:lstStyle/>
              <a:p>
                <a:r>
                  <a:rPr lang="zh-CN" altLang="en-US" sz="2800" baseline="30000">
                    <a:solidFill>
                      <a:schemeClr val="tx2"/>
                    </a:solidFill>
                    <a:latin typeface="Times New Roman" panose="02020603050405020304" pitchFamily="18" charset="0"/>
                  </a:rPr>
                  <a:t>试验发展</a:t>
                </a:r>
                <a:endParaRPr lang="zh-CN" altLang="en-US" sz="2800" baseline="30000">
                  <a:solidFill>
                    <a:schemeClr val="tx2"/>
                  </a:solidFill>
                  <a:latin typeface="Times New Roman" panose="02020603050405020304" pitchFamily="18" charset="0"/>
                </a:endParaRPr>
              </a:p>
            </p:txBody>
          </p:sp>
        </p:grpSp>
        <p:sp>
          <p:nvSpPr>
            <p:cNvPr id="62476" name="Text Box 14"/>
            <p:cNvSpPr txBox="1">
              <a:spLocks noChangeArrowheads="1"/>
            </p:cNvSpPr>
            <p:nvPr/>
          </p:nvSpPr>
          <p:spPr bwMode="auto">
            <a:xfrm>
              <a:off x="6345" y="2398"/>
              <a:ext cx="2317" cy="575"/>
            </a:xfrm>
            <a:prstGeom prst="rect">
              <a:avLst/>
            </a:prstGeom>
            <a:noFill/>
            <a:ln w="9525">
              <a:noFill/>
              <a:miter lim="800000"/>
            </a:ln>
          </p:spPr>
          <p:txBody>
            <a:bodyPr/>
            <a:lstStyle/>
            <a:p>
              <a:r>
                <a:rPr lang="zh-CN" altLang="en-US" sz="3600" baseline="30000">
                  <a:solidFill>
                    <a:schemeClr val="tx2"/>
                  </a:solidFill>
                  <a:latin typeface="黑体" panose="02010609060101010101" pitchFamily="49" charset="-122"/>
                  <a:ea typeface="黑体" panose="02010609060101010101" pitchFamily="49" charset="-122"/>
                </a:rPr>
                <a:t>科技活动</a:t>
              </a:r>
              <a:endParaRPr lang="zh-CN" altLang="en-US" sz="3600" baseline="30000">
                <a:solidFill>
                  <a:schemeClr val="tx2"/>
                </a:solidFill>
                <a:latin typeface="黑体" panose="02010609060101010101" pitchFamily="49" charset="-122"/>
                <a:ea typeface="黑体" panose="02010609060101010101" pitchFamily="49" charset="-122"/>
              </a:endParaRPr>
            </a:p>
          </p:txBody>
        </p:sp>
        <p:grpSp>
          <p:nvGrpSpPr>
            <p:cNvPr id="4" name="组合 30"/>
            <p:cNvGrpSpPr/>
            <p:nvPr/>
          </p:nvGrpSpPr>
          <p:grpSpPr bwMode="auto">
            <a:xfrm>
              <a:off x="8077" y="2700"/>
              <a:ext cx="2205" cy="5400"/>
              <a:chOff x="5366278" y="2382803"/>
              <a:chExt cx="1569010" cy="3807053"/>
            </a:xfrm>
          </p:grpSpPr>
          <p:sp>
            <p:nvSpPr>
              <p:cNvPr id="62478" name="Text Box 9"/>
              <p:cNvSpPr txBox="1">
                <a:spLocks noChangeArrowheads="1"/>
              </p:cNvSpPr>
              <p:nvPr/>
            </p:nvSpPr>
            <p:spPr bwMode="auto">
              <a:xfrm>
                <a:off x="5581899" y="3810448"/>
                <a:ext cx="608392" cy="2379408"/>
              </a:xfrm>
              <a:prstGeom prst="rect">
                <a:avLst/>
              </a:prstGeom>
              <a:solidFill>
                <a:srgbClr val="FFFFFF">
                  <a:alpha val="0"/>
                </a:srgbClr>
              </a:solidFill>
              <a:ln w="9525">
                <a:noFill/>
                <a:miter lim="800000"/>
              </a:ln>
            </p:spPr>
            <p:txBody>
              <a:bodyPr vert="eaVert"/>
              <a:lstStyle/>
              <a:p>
                <a:r>
                  <a:rPr lang="zh-CN" altLang="en-US" sz="2800" baseline="30000">
                    <a:solidFill>
                      <a:schemeClr val="tx2"/>
                    </a:solidFill>
                    <a:latin typeface="Times New Roman" panose="02020603050405020304" pitchFamily="18" charset="0"/>
                  </a:rPr>
                  <a:t>研发成果应用</a:t>
                </a:r>
                <a:endParaRPr lang="zh-CN" altLang="en-US" sz="2800" baseline="30000">
                  <a:solidFill>
                    <a:schemeClr val="tx2"/>
                  </a:solidFill>
                  <a:latin typeface="Times New Roman" panose="02020603050405020304" pitchFamily="18" charset="0"/>
                </a:endParaRPr>
              </a:p>
            </p:txBody>
          </p:sp>
          <p:sp>
            <p:nvSpPr>
              <p:cNvPr id="62479" name="Text Box 5"/>
              <p:cNvSpPr txBox="1">
                <a:spLocks noChangeArrowheads="1"/>
              </p:cNvSpPr>
              <p:nvPr/>
            </p:nvSpPr>
            <p:spPr bwMode="auto">
              <a:xfrm>
                <a:off x="5366278" y="2389142"/>
                <a:ext cx="606706" cy="1657911"/>
              </a:xfrm>
              <a:prstGeom prst="rect">
                <a:avLst/>
              </a:prstGeom>
              <a:solidFill>
                <a:srgbClr val="FFFFFF">
                  <a:alpha val="0"/>
                </a:srgbClr>
              </a:solidFill>
              <a:ln w="9525">
                <a:noFill/>
                <a:miter lim="800000"/>
              </a:ln>
            </p:spPr>
            <p:txBody>
              <a:bodyPr vert="eaVert"/>
              <a:lstStyle/>
              <a:p>
                <a:r>
                  <a:rPr lang="zh-CN" altLang="en-US" sz="2800" baseline="30000">
                    <a:solidFill>
                      <a:schemeClr val="tx2"/>
                    </a:solidFill>
                    <a:latin typeface="Times New Roman" panose="02020603050405020304" pitchFamily="18" charset="0"/>
                  </a:rPr>
                  <a:t>科技服务</a:t>
                </a:r>
                <a:endParaRPr lang="zh-CN" altLang="en-US" sz="2800" baseline="30000">
                  <a:solidFill>
                    <a:schemeClr val="tx2"/>
                  </a:solidFill>
                  <a:latin typeface="Times New Roman" panose="02020603050405020304" pitchFamily="18" charset="0"/>
                </a:endParaRPr>
              </a:p>
            </p:txBody>
          </p:sp>
          <p:sp>
            <p:nvSpPr>
              <p:cNvPr id="62480" name="Text Box 4"/>
              <p:cNvSpPr txBox="1">
                <a:spLocks noChangeArrowheads="1"/>
              </p:cNvSpPr>
              <p:nvPr/>
            </p:nvSpPr>
            <p:spPr bwMode="auto">
              <a:xfrm>
                <a:off x="5872709" y="2399442"/>
                <a:ext cx="605864" cy="1726926"/>
              </a:xfrm>
              <a:prstGeom prst="rect">
                <a:avLst/>
              </a:prstGeom>
              <a:solidFill>
                <a:srgbClr val="FFFFFF">
                  <a:alpha val="0"/>
                </a:srgbClr>
              </a:solidFill>
              <a:ln w="9525">
                <a:noFill/>
                <a:miter lim="800000"/>
              </a:ln>
            </p:spPr>
            <p:txBody>
              <a:bodyPr vert="eaVert"/>
              <a:lstStyle/>
              <a:p>
                <a:r>
                  <a:rPr lang="zh-CN" altLang="en-US" sz="2800" baseline="30000">
                    <a:solidFill>
                      <a:schemeClr val="tx2"/>
                    </a:solidFill>
                    <a:latin typeface="Times New Roman" panose="02020603050405020304" pitchFamily="18" charset="0"/>
                  </a:rPr>
                  <a:t>技术获取</a:t>
                </a:r>
                <a:endParaRPr lang="zh-CN" altLang="en-US" sz="2800" baseline="30000">
                  <a:solidFill>
                    <a:schemeClr val="tx2"/>
                  </a:solidFill>
                  <a:latin typeface="Times New Roman" panose="02020603050405020304" pitchFamily="18" charset="0"/>
                </a:endParaRPr>
              </a:p>
            </p:txBody>
          </p:sp>
          <p:sp>
            <p:nvSpPr>
              <p:cNvPr id="62481" name="Text Box 3"/>
              <p:cNvSpPr txBox="1">
                <a:spLocks noChangeArrowheads="1"/>
              </p:cNvSpPr>
              <p:nvPr/>
            </p:nvSpPr>
            <p:spPr bwMode="auto">
              <a:xfrm>
                <a:off x="6326896" y="2382803"/>
                <a:ext cx="608392" cy="1902191"/>
              </a:xfrm>
              <a:prstGeom prst="rect">
                <a:avLst/>
              </a:prstGeom>
              <a:solidFill>
                <a:srgbClr val="FFFFFF">
                  <a:alpha val="0"/>
                </a:srgbClr>
              </a:solidFill>
              <a:ln w="9525">
                <a:noFill/>
                <a:miter lim="800000"/>
              </a:ln>
            </p:spPr>
            <p:txBody>
              <a:bodyPr vert="eaVert"/>
              <a:lstStyle/>
              <a:p>
                <a:r>
                  <a:rPr lang="zh-CN" altLang="en-US" sz="2800" baseline="30000">
                    <a:solidFill>
                      <a:schemeClr val="tx2"/>
                    </a:solidFill>
                    <a:latin typeface="Times New Roman" panose="02020603050405020304" pitchFamily="18" charset="0"/>
                  </a:rPr>
                  <a:t>成果转化</a:t>
                </a:r>
                <a:endParaRPr lang="zh-CN" altLang="en-US" sz="2800" baseline="30000">
                  <a:solidFill>
                    <a:schemeClr val="tx2"/>
                  </a:solidFill>
                  <a:latin typeface="Times New Roman" panose="02020603050405020304" pitchFamily="18" charset="0"/>
                </a:endParaRPr>
              </a:p>
            </p:txBody>
          </p:sp>
        </p:grpSp>
        <p:grpSp>
          <p:nvGrpSpPr>
            <p:cNvPr id="5" name="组合 35"/>
            <p:cNvGrpSpPr/>
            <p:nvPr/>
          </p:nvGrpSpPr>
          <p:grpSpPr bwMode="auto">
            <a:xfrm>
              <a:off x="10057" y="2742"/>
              <a:ext cx="2197" cy="4510"/>
              <a:chOff x="6605073" y="2485271"/>
              <a:chExt cx="1562267" cy="2695733"/>
            </a:xfrm>
          </p:grpSpPr>
          <p:sp>
            <p:nvSpPr>
              <p:cNvPr id="62483" name="Text Box 8"/>
              <p:cNvSpPr txBox="1">
                <a:spLocks noChangeArrowheads="1"/>
              </p:cNvSpPr>
              <p:nvPr/>
            </p:nvSpPr>
            <p:spPr bwMode="auto">
              <a:xfrm>
                <a:off x="6605073" y="3670254"/>
                <a:ext cx="605863" cy="1510750"/>
              </a:xfrm>
              <a:prstGeom prst="rect">
                <a:avLst/>
              </a:prstGeom>
              <a:solidFill>
                <a:srgbClr val="FFFFFF">
                  <a:alpha val="0"/>
                </a:srgbClr>
              </a:solidFill>
              <a:ln w="9525">
                <a:noFill/>
                <a:miter lim="800000"/>
              </a:ln>
            </p:spPr>
            <p:txBody>
              <a:bodyPr vert="eaVert"/>
              <a:lstStyle/>
              <a:p>
                <a:r>
                  <a:rPr lang="zh-CN" altLang="en-US" sz="2800" baseline="30000">
                    <a:solidFill>
                      <a:schemeClr val="tx2"/>
                    </a:solidFill>
                    <a:latin typeface="Times New Roman" panose="02020603050405020304" pitchFamily="18" charset="0"/>
                  </a:rPr>
                  <a:t>商业化生产</a:t>
                </a:r>
                <a:endParaRPr lang="zh-CN" altLang="en-US" sz="2800" baseline="30000">
                  <a:solidFill>
                    <a:schemeClr val="tx2"/>
                  </a:solidFill>
                  <a:latin typeface="Times New Roman" panose="02020603050405020304" pitchFamily="18" charset="0"/>
                </a:endParaRPr>
              </a:p>
            </p:txBody>
          </p:sp>
          <p:sp>
            <p:nvSpPr>
              <p:cNvPr id="62484" name="Text Box 7"/>
              <p:cNvSpPr txBox="1">
                <a:spLocks noChangeArrowheads="1"/>
              </p:cNvSpPr>
              <p:nvPr/>
            </p:nvSpPr>
            <p:spPr bwMode="auto">
              <a:xfrm>
                <a:off x="7081168" y="3670254"/>
                <a:ext cx="605863" cy="1288931"/>
              </a:xfrm>
              <a:prstGeom prst="rect">
                <a:avLst/>
              </a:prstGeom>
              <a:solidFill>
                <a:srgbClr val="FFFFFF">
                  <a:alpha val="0"/>
                </a:srgbClr>
              </a:solidFill>
              <a:ln w="9525">
                <a:noFill/>
                <a:miter lim="800000"/>
              </a:ln>
            </p:spPr>
            <p:txBody>
              <a:bodyPr vert="eaVert"/>
              <a:lstStyle/>
              <a:p>
                <a:r>
                  <a:rPr lang="zh-CN" altLang="en-US" sz="2800" baseline="30000">
                    <a:solidFill>
                      <a:schemeClr val="tx2"/>
                    </a:solidFill>
                    <a:latin typeface="Times New Roman" panose="02020603050405020304" pitchFamily="18" charset="0"/>
                  </a:rPr>
                  <a:t>市场销售</a:t>
                </a:r>
                <a:endParaRPr lang="zh-CN" altLang="en-US" sz="2800" baseline="30000">
                  <a:solidFill>
                    <a:schemeClr val="tx2"/>
                  </a:solidFill>
                  <a:latin typeface="Times New Roman" panose="02020603050405020304" pitchFamily="18" charset="0"/>
                </a:endParaRPr>
              </a:p>
            </p:txBody>
          </p:sp>
          <p:sp>
            <p:nvSpPr>
              <p:cNvPr id="62485" name="Text Box 6"/>
              <p:cNvSpPr txBox="1">
                <a:spLocks noChangeArrowheads="1"/>
              </p:cNvSpPr>
              <p:nvPr/>
            </p:nvSpPr>
            <p:spPr bwMode="auto">
              <a:xfrm>
                <a:off x="7561477" y="3670254"/>
                <a:ext cx="605863" cy="1236644"/>
              </a:xfrm>
              <a:prstGeom prst="rect">
                <a:avLst/>
              </a:prstGeom>
              <a:solidFill>
                <a:srgbClr val="FFFFFF">
                  <a:alpha val="0"/>
                </a:srgbClr>
              </a:solidFill>
              <a:ln w="9525">
                <a:noFill/>
                <a:miter lim="800000"/>
              </a:ln>
            </p:spPr>
            <p:txBody>
              <a:bodyPr vert="eaVert"/>
              <a:lstStyle/>
              <a:p>
                <a:r>
                  <a:rPr lang="zh-CN" altLang="en-US" sz="2800" baseline="30000">
                    <a:solidFill>
                      <a:schemeClr val="tx2"/>
                    </a:solidFill>
                    <a:latin typeface="Times New Roman" panose="02020603050405020304" pitchFamily="18" charset="0"/>
                  </a:rPr>
                  <a:t>社会扩散</a:t>
                </a:r>
                <a:endParaRPr lang="zh-CN" altLang="en-US" sz="2800" baseline="30000">
                  <a:solidFill>
                    <a:schemeClr val="tx2"/>
                  </a:solidFill>
                  <a:latin typeface="Times New Roman" panose="02020603050405020304" pitchFamily="18" charset="0"/>
                </a:endParaRPr>
              </a:p>
            </p:txBody>
          </p:sp>
          <p:sp>
            <p:nvSpPr>
              <p:cNvPr id="62486" name="Text Box 2"/>
              <p:cNvSpPr txBox="1">
                <a:spLocks noChangeArrowheads="1"/>
              </p:cNvSpPr>
              <p:nvPr/>
            </p:nvSpPr>
            <p:spPr bwMode="auto">
              <a:xfrm>
                <a:off x="7245034" y="2485271"/>
                <a:ext cx="605863" cy="1789979"/>
              </a:xfrm>
              <a:prstGeom prst="rect">
                <a:avLst/>
              </a:prstGeom>
              <a:solidFill>
                <a:srgbClr val="FFFFFF">
                  <a:alpha val="0"/>
                </a:srgbClr>
              </a:solidFill>
              <a:ln w="9525">
                <a:noFill/>
                <a:miter lim="800000"/>
              </a:ln>
            </p:spPr>
            <p:txBody>
              <a:bodyPr vert="eaVert"/>
              <a:lstStyle/>
              <a:p>
                <a:r>
                  <a:rPr lang="zh-CN" altLang="en-US" sz="2800" baseline="30000">
                    <a:solidFill>
                      <a:schemeClr val="tx2"/>
                    </a:solidFill>
                    <a:latin typeface="Times New Roman" panose="02020603050405020304" pitchFamily="18" charset="0"/>
                  </a:rPr>
                  <a:t>创新实现</a:t>
                </a:r>
                <a:endParaRPr lang="zh-CN" altLang="en-US" sz="2800" baseline="30000">
                  <a:solidFill>
                    <a:schemeClr val="tx2"/>
                  </a:solidFill>
                  <a:latin typeface="Times New Roman" panose="02020603050405020304" pitchFamily="18" charset="0"/>
                </a:endParaRPr>
              </a:p>
            </p:txBody>
          </p:sp>
        </p:grpSp>
      </p:grpSp>
      <p:sp>
        <p:nvSpPr>
          <p:cNvPr id="62488" name="灯片编号占位符 1"/>
          <p:cNvSpPr>
            <a:spLocks noGrp="1" noChangeArrowheads="1"/>
          </p:cNvSpPr>
          <p:nvPr>
            <p:ph type="sldNum" sz="quarter" idx="12"/>
          </p:nvPr>
        </p:nvSpPr>
        <p:spPr>
          <a:noFill/>
        </p:spPr>
        <p:txBody>
          <a:bodyPr/>
          <a:lstStyle/>
          <a:p>
            <a:fld id="{EE4A548F-F2EC-45EB-B185-1894BFA20F61}" type="slidenum">
              <a:rPr lang="zh-CN" altLang="en-US"/>
            </a:fld>
            <a:endParaRPr lang="zh-CN" altLang="en-US"/>
          </a:p>
        </p:txBody>
      </p:sp>
      <p:sp>
        <p:nvSpPr>
          <p:cNvPr id="26" name="标题 1"/>
          <p:cNvSpPr txBox="1"/>
          <p:nvPr/>
        </p:nvSpPr>
        <p:spPr bwMode="auto">
          <a:xfrm>
            <a:off x="1348418" y="20320"/>
            <a:ext cx="9855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r>
              <a:rPr kumimoji="1" lang="zh-CN" altLang="en-US" sz="3600" kern="0" dirty="0" smtClean="0">
                <a:solidFill>
                  <a:srgbClr val="3333FF"/>
                </a:solidFill>
                <a:latin typeface="黑体" panose="02010609060101010101" pitchFamily="49" charset="-122"/>
                <a:ea typeface="黑体" panose="02010609060101010101" pitchFamily="49" charset="-122"/>
                <a:cs typeface="+mj-cs"/>
              </a:rPr>
              <a:t>二、创新概念</a:t>
            </a:r>
            <a:endParaRPr kumimoji="1" lang="en-US" altLang="zh-CN" sz="3600" kern="0" dirty="0" smtClean="0">
              <a:solidFill>
                <a:srgbClr val="3333FF"/>
              </a:solidFill>
              <a:latin typeface="黑体" panose="02010609060101010101" pitchFamily="49" charset="-122"/>
              <a:ea typeface="黑体" panose="02010609060101010101" pitchFamily="49" charset="-122"/>
              <a:cs typeface="+mj-cs"/>
            </a:endParaRPr>
          </a:p>
        </p:txBody>
      </p:sp>
    </p:spTree>
  </p:cSld>
  <p:clrMapOvr>
    <a:masterClrMapping/>
  </p:clrMapOvr>
</p:sld>
</file>

<file path=ppt/theme/theme1.xml><?xml version="1.0" encoding="utf-8"?>
<a:theme xmlns:a="http://schemas.openxmlformats.org/drawingml/2006/main" name="NBS">
  <a:themeElements>
    <a:clrScheme name="国家统计局宏观数据库介绍（演示）zhongxi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国家统计局宏观数据库介绍（演示）zhongxin">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b" anchorCtr="1"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1" lang="zh-CN" altLang="en-US" sz="3200" b="1" i="0" u="none" strike="noStrike" cap="none" normalizeH="0" baseline="0" smtClean="0">
            <a:ln>
              <a:noFill/>
            </a:ln>
            <a:solidFill>
              <a:schemeClr val="tx1"/>
            </a:solidFill>
            <a:effectLst/>
            <a:latin typeface="Times New Roman" panose="02020603050405020304" pitchFamily="18" charset="0"/>
            <a:ea typeface="方正彩云简体" pitchFamily="65"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b" anchorCtr="1"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1" lang="zh-CN" altLang="en-US" sz="3200" b="1" i="0" u="none" strike="noStrike" cap="none" normalizeH="0" baseline="0" smtClean="0">
            <a:ln>
              <a:noFill/>
            </a:ln>
            <a:solidFill>
              <a:schemeClr val="tx1"/>
            </a:solidFill>
            <a:effectLst/>
            <a:latin typeface="Times New Roman" panose="02020603050405020304" pitchFamily="18" charset="0"/>
            <a:ea typeface="方正彩云简体" pitchFamily="65" charset="-122"/>
          </a:defRPr>
        </a:defPPr>
      </a:lstStyle>
    </a:lnDef>
  </a:objectDefaults>
  <a:extraClrSchemeLst>
    <a:extraClrScheme>
      <a:clrScheme name="国家统计局宏观数据库介绍（演示）zhongxi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国家统计局宏观数据库介绍（演示）zhongxi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国家统计局宏观数据库介绍（演示）zhongxi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国家统计局宏观数据库介绍（演示）zhongxi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国家统计局宏观数据库介绍（演示）zhongxi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国家统计局宏观数据库介绍（演示）zhongxi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国家统计局宏观数据库介绍（演示）zhongxi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国家统计局宏观数据库介绍（演示）zhongxi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otalTime>0</TotalTime>
  <Words>8934</Words>
  <Application>WPS 演示</Application>
  <PresentationFormat>自定义</PresentationFormat>
  <Paragraphs>976</Paragraphs>
  <Slides>63</Slides>
  <Notes>11</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63</vt:i4>
      </vt:variant>
    </vt:vector>
  </HeadingPairs>
  <TitlesOfParts>
    <vt:vector size="81" baseType="lpstr">
      <vt:lpstr>Arial</vt:lpstr>
      <vt:lpstr>宋体</vt:lpstr>
      <vt:lpstr>Wingdings</vt:lpstr>
      <vt:lpstr>Times New Roman</vt:lpstr>
      <vt:lpstr>方正彩云简体</vt:lpstr>
      <vt:lpstr>Calibri</vt:lpstr>
      <vt:lpstr>楷体_GB2312</vt:lpstr>
      <vt:lpstr>黑体</vt:lpstr>
      <vt:lpstr>微软雅黑</vt:lpstr>
      <vt:lpstr>仿宋_GB2312</vt:lpstr>
      <vt:lpstr>东文宋体</vt:lpstr>
      <vt:lpstr>方正超粗黑_GBK</vt:lpstr>
      <vt:lpstr>华文中宋</vt:lpstr>
      <vt:lpstr>Arial Unicode MS</vt:lpstr>
      <vt:lpstr>Source Sans Pro Light</vt:lpstr>
      <vt:lpstr>Wingdings</vt:lpstr>
      <vt:lpstr>Segoe Print</vt:lpstr>
      <vt:lpstr>NBS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五、问卷填报注意事项</vt:lpstr>
      <vt:lpstr>五、问卷填报注意事项</vt:lpstr>
      <vt:lpstr>PowerPoint 演示文稿</vt:lpstr>
      <vt:lpstr>PowerPoint 演示文稿</vt:lpstr>
    </vt:vector>
  </TitlesOfParts>
  <Company>国家统计局</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2016年全国规模以下企业创新调查方案</dc:title>
  <dc:creator>罗秋实:</dc:creator>
  <cp:lastModifiedBy>田晓青</cp:lastModifiedBy>
  <cp:revision>1221</cp:revision>
  <cp:lastPrinted>2017-09-29T08:57:00Z</cp:lastPrinted>
  <dcterms:created xsi:type="dcterms:W3CDTF">2016-09-21T01:54:00Z</dcterms:created>
  <dcterms:modified xsi:type="dcterms:W3CDTF">2024-12-17T08:56:49Z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2052-10.8.0.6308</vt:lpwstr>
  </property>
</Properties>
</file>