
<file path=[Content_Types].xml><?xml version="1.0" encoding="utf-8"?>
<Types xmlns="http://schemas.openxmlformats.org/package/2006/content-types">
  <Default Extension="jpeg" ContentType="image/jpeg"/>
  <Default Extension="vml" ContentType="application/vnd.openxmlformats-officedocument.vmlDrawing"/>
  <Default Extension="xls" ContentType="application/vnd.ms-excel"/>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4"/>
  </p:handoutMasterIdLst>
  <p:sldIdLst>
    <p:sldId id="471" r:id="rId3"/>
    <p:sldId id="262" r:id="rId4"/>
    <p:sldId id="421" r:id="rId6"/>
    <p:sldId id="316" r:id="rId7"/>
    <p:sldId id="317" r:id="rId8"/>
    <p:sldId id="330" r:id="rId9"/>
    <p:sldId id="470" r:id="rId10"/>
    <p:sldId id="263" r:id="rId11"/>
    <p:sldId id="469" r:id="rId12"/>
    <p:sldId id="468" r:id="rId13"/>
    <p:sldId id="264" r:id="rId14"/>
    <p:sldId id="464" r:id="rId15"/>
    <p:sldId id="342" r:id="rId16"/>
    <p:sldId id="266" r:id="rId17"/>
    <p:sldId id="265" r:id="rId18"/>
    <p:sldId id="268" r:id="rId19"/>
    <p:sldId id="269" r:id="rId20"/>
    <p:sldId id="339" r:id="rId21"/>
    <p:sldId id="293" r:id="rId22"/>
    <p:sldId id="270" r:id="rId23"/>
    <p:sldId id="271" r:id="rId24"/>
    <p:sldId id="298" r:id="rId25"/>
    <p:sldId id="294" r:id="rId26"/>
    <p:sldId id="295" r:id="rId27"/>
    <p:sldId id="297" r:id="rId28"/>
    <p:sldId id="332" r:id="rId29"/>
    <p:sldId id="278" r:id="rId30"/>
    <p:sldId id="280" r:id="rId31"/>
    <p:sldId id="281" r:id="rId32"/>
    <p:sldId id="282" r:id="rId33"/>
    <p:sldId id="283" r:id="rId34"/>
    <p:sldId id="343" r:id="rId35"/>
    <p:sldId id="284" r:id="rId36"/>
    <p:sldId id="285" r:id="rId37"/>
    <p:sldId id="286" r:id="rId38"/>
    <p:sldId id="299" r:id="rId39"/>
    <p:sldId id="337" r:id="rId40"/>
    <p:sldId id="334" r:id="rId41"/>
    <p:sldId id="335" r:id="rId42"/>
    <p:sldId id="340" r:id="rId4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用户" initials="W用" lastIdx="2" clrIdx="0"/>
  <p:cmAuthor id="2" name="kylin" initials="k" lastIdx="2" clrIdx="1"/>
  <p:cmAuthor id="3" name="yj373" initials="y"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00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9142"/>
  </p:normalViewPr>
  <p:slideViewPr>
    <p:cSldViewPr showGuides="1">
      <p:cViewPr varScale="1">
        <p:scale>
          <a:sx n="70" d="100"/>
          <a:sy n="70" d="100"/>
        </p:scale>
        <p:origin x="-1572" y="-108"/>
      </p:cViewPr>
      <p:guideLst>
        <p:guide orient="horz" pos="2065"/>
        <p:guide pos="2898"/>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46B1AF2-14BB-400D-957D-73A5A8A1EF69}"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2227" name="Rectangle 2"/>
          <p:cNvSpPr>
            <a:spLocks noGrp="1" noRot="1" noChangeAspect="1" noTextEdit="1"/>
          </p:cNvSpPr>
          <p:nvPr>
            <p:ph type="sldImg"/>
          </p:nvPr>
        </p:nvSpPr>
        <p:spPr>
          <a:ln>
            <a:solidFill>
              <a:srgbClr val="000000">
                <a:alpha val="100000"/>
              </a:srgbClr>
            </a:solidFill>
            <a:miter lim="800000"/>
          </a:ln>
        </p:spPr>
      </p:sp>
      <p:sp>
        <p:nvSpPr>
          <p:cNvPr id="52228"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61443" name="Rectangle 2"/>
          <p:cNvSpPr>
            <a:spLocks noGrp="1" noRot="1" noChangeAspect="1" noTextEdit="1"/>
          </p:cNvSpPr>
          <p:nvPr>
            <p:ph type="sldImg"/>
          </p:nvPr>
        </p:nvSpPr>
        <p:spPr>
          <a:ln>
            <a:solidFill>
              <a:srgbClr val="000000">
                <a:alpha val="100000"/>
              </a:srgbClr>
            </a:solidFill>
            <a:miter lim="800000"/>
          </a:ln>
        </p:spPr>
      </p:sp>
      <p:sp>
        <p:nvSpPr>
          <p:cNvPr id="61444"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62467" name="Rectangle 2"/>
          <p:cNvSpPr>
            <a:spLocks noGrp="1" noRot="1" noChangeAspect="1" noTextEdit="1"/>
          </p:cNvSpPr>
          <p:nvPr>
            <p:ph type="sldImg"/>
          </p:nvPr>
        </p:nvSpPr>
        <p:spPr>
          <a:ln>
            <a:solidFill>
              <a:srgbClr val="000000">
                <a:alpha val="100000"/>
              </a:srgbClr>
            </a:solidFill>
            <a:miter lim="800000"/>
          </a:ln>
        </p:spPr>
      </p:sp>
      <p:sp>
        <p:nvSpPr>
          <p:cNvPr id="62468"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63491" name="Rectangle 2"/>
          <p:cNvSpPr>
            <a:spLocks noGrp="1" noRot="1" noChangeAspect="1" noTextEdit="1"/>
          </p:cNvSpPr>
          <p:nvPr>
            <p:ph type="sldImg"/>
          </p:nvPr>
        </p:nvSpPr>
        <p:spPr>
          <a:ln>
            <a:solidFill>
              <a:srgbClr val="000000">
                <a:alpha val="100000"/>
              </a:srgbClr>
            </a:solidFill>
            <a:miter lim="800000"/>
          </a:ln>
        </p:spPr>
      </p:sp>
      <p:sp>
        <p:nvSpPr>
          <p:cNvPr id="63492" name="Rectangle 3"/>
          <p:cNvSpPr>
            <a:spLocks noGrp="1"/>
          </p:cNvSpPr>
          <p:nvPr>
            <p:ph type="body" idx="1"/>
          </p:nvPr>
        </p:nvSpPr>
        <p:spPr>
          <a:xfrm>
            <a:off x="914400" y="4343400"/>
            <a:ext cx="5029200" cy="4114800"/>
          </a:xfrm>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64515" name="Rectangle 2"/>
          <p:cNvSpPr>
            <a:spLocks noGrp="1" noRot="1" noChangeAspect="1" noTextEdit="1"/>
          </p:cNvSpPr>
          <p:nvPr>
            <p:ph type="sldImg"/>
          </p:nvPr>
        </p:nvSpPr>
        <p:spPr>
          <a:ln>
            <a:solidFill>
              <a:srgbClr val="000000">
                <a:alpha val="100000"/>
              </a:srgbClr>
            </a:solidFill>
            <a:miter lim="800000"/>
          </a:ln>
        </p:spPr>
      </p:sp>
      <p:sp>
        <p:nvSpPr>
          <p:cNvPr id="64516"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ln>
            <a:solidFill>
              <a:srgbClr val="000000">
                <a:alpha val="100000"/>
              </a:srgbClr>
            </a:solidFill>
            <a:miter lim="800000"/>
          </a:ln>
        </p:spPr>
      </p:sp>
      <p:sp>
        <p:nvSpPr>
          <p:cNvPr id="6758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a:solidFill>
              <a:srgbClr val="000000">
                <a:alpha val="100000"/>
              </a:srgbClr>
            </a:solidFill>
            <a:miter lim="800000"/>
          </a:ln>
        </p:spPr>
      </p:sp>
      <p:sp>
        <p:nvSpPr>
          <p:cNvPr id="68611"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686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3251" name="Rectangle 2"/>
          <p:cNvSpPr>
            <a:spLocks noGrp="1" noRot="1" noChangeAspect="1" noTextEdit="1"/>
          </p:cNvSpPr>
          <p:nvPr>
            <p:ph type="sldImg"/>
          </p:nvPr>
        </p:nvSpPr>
        <p:spPr>
          <a:ln>
            <a:solidFill>
              <a:srgbClr val="000000">
                <a:alpha val="100000"/>
              </a:srgbClr>
            </a:solidFill>
            <a:miter lim="800000"/>
          </a:ln>
        </p:spPr>
      </p:sp>
      <p:sp>
        <p:nvSpPr>
          <p:cNvPr id="53252"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4275" name="Rectangle 2"/>
          <p:cNvSpPr>
            <a:spLocks noGrp="1" noRot="1" noChangeAspect="1" noTextEdit="1"/>
          </p:cNvSpPr>
          <p:nvPr>
            <p:ph type="sldImg"/>
          </p:nvPr>
        </p:nvSpPr>
        <p:spPr>
          <a:ln>
            <a:solidFill>
              <a:srgbClr val="000000">
                <a:alpha val="100000"/>
              </a:srgbClr>
            </a:solidFill>
            <a:miter lim="800000"/>
          </a:ln>
        </p:spPr>
      </p:sp>
      <p:sp>
        <p:nvSpPr>
          <p:cNvPr id="54276"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5299" name="Rectangle 2"/>
          <p:cNvSpPr>
            <a:spLocks noGrp="1" noRot="1" noChangeAspect="1" noTextEdit="1"/>
          </p:cNvSpPr>
          <p:nvPr>
            <p:ph type="sldImg"/>
          </p:nvPr>
        </p:nvSpPr>
        <p:spPr>
          <a:ln>
            <a:solidFill>
              <a:srgbClr val="000000">
                <a:alpha val="100000"/>
              </a:srgbClr>
            </a:solidFill>
            <a:miter lim="800000"/>
          </a:ln>
        </p:spPr>
      </p:sp>
      <p:sp>
        <p:nvSpPr>
          <p:cNvPr id="55300"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6323" name="Rectangle 2"/>
          <p:cNvSpPr>
            <a:spLocks noGrp="1" noRot="1" noChangeAspect="1" noTextEdit="1"/>
          </p:cNvSpPr>
          <p:nvPr>
            <p:ph type="sldImg"/>
          </p:nvPr>
        </p:nvSpPr>
        <p:spPr>
          <a:ln>
            <a:solidFill>
              <a:srgbClr val="000000">
                <a:alpha val="100000"/>
              </a:srgbClr>
            </a:solidFill>
            <a:miter lim="800000"/>
          </a:ln>
        </p:spPr>
      </p:sp>
      <p:sp>
        <p:nvSpPr>
          <p:cNvPr id="56324"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7347" name="Rectangle 2"/>
          <p:cNvSpPr>
            <a:spLocks noGrp="1" noRot="1" noChangeAspect="1" noTextEdit="1"/>
          </p:cNvSpPr>
          <p:nvPr>
            <p:ph type="sldImg"/>
          </p:nvPr>
        </p:nvSpPr>
        <p:spPr>
          <a:ln>
            <a:solidFill>
              <a:srgbClr val="000000">
                <a:alpha val="100000"/>
              </a:srgbClr>
            </a:solidFill>
            <a:miter lim="800000"/>
          </a:ln>
        </p:spPr>
      </p:sp>
      <p:sp>
        <p:nvSpPr>
          <p:cNvPr id="57348" name="Rectangle 3"/>
          <p:cNvSpPr>
            <a:spLocks noGrp="1"/>
          </p:cNvSpPr>
          <p:nvPr>
            <p:ph type="body" idx="1"/>
          </p:nvPr>
        </p:nvSpPr>
        <p:spPr>
          <a:xfrm>
            <a:off x="914400" y="4343400"/>
            <a:ext cx="5029200" cy="4114800"/>
          </a:xfrm>
          <a:noFill/>
          <a:ln>
            <a:noFill/>
          </a:ln>
        </p:spPr>
        <p:txBody>
          <a:bodyPr wrap="square" lIns="91440" tIns="45720" rIns="91440" bIns="45720" anchor="t"/>
          <a:lstStyle/>
          <a:p>
            <a:pPr lvl="0" eaLnBrk="1" hangingPunct="1">
              <a:spcBef>
                <a:spcPct val="0"/>
              </a:spcBef>
            </a:pPr>
            <a:r>
              <a:rPr lang="zh-CN" altLang="en-US" dirty="0"/>
              <a:t>指连锁经营使用的统一的商号或商标名称 </a:t>
            </a: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8371" name="Rectangle 2"/>
          <p:cNvSpPr>
            <a:spLocks noGrp="1" noRot="1" noChangeAspect="1" noTextEdit="1"/>
          </p:cNvSpPr>
          <p:nvPr>
            <p:ph type="sldImg"/>
          </p:nvPr>
        </p:nvSpPr>
        <p:spPr>
          <a:ln>
            <a:solidFill>
              <a:srgbClr val="000000">
                <a:alpha val="100000"/>
              </a:srgbClr>
            </a:solidFill>
            <a:miter lim="800000"/>
          </a:ln>
        </p:spPr>
      </p:sp>
      <p:sp>
        <p:nvSpPr>
          <p:cNvPr id="58372"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59395" name="Rectangle 2"/>
          <p:cNvSpPr>
            <a:spLocks noGrp="1" noRot="1" noChangeAspect="1" noTextEdit="1"/>
          </p:cNvSpPr>
          <p:nvPr>
            <p:ph type="sldImg"/>
          </p:nvPr>
        </p:nvSpPr>
        <p:spPr>
          <a:ln>
            <a:solidFill>
              <a:srgbClr val="000000">
                <a:alpha val="100000"/>
              </a:srgbClr>
            </a:solidFill>
            <a:miter lim="800000"/>
          </a:ln>
        </p:spPr>
      </p:sp>
      <p:sp>
        <p:nvSpPr>
          <p:cNvPr id="59396" name="Rectangle 3"/>
          <p:cNvSpPr>
            <a:spLocks noGrp="1"/>
          </p:cNvSpPr>
          <p:nvPr>
            <p:ph type="body" idx="1"/>
          </p:nvPr>
        </p:nvSpPr>
        <p:spPr>
          <a:xfrm>
            <a:off x="914400" y="4343400"/>
            <a:ext cx="5029200" cy="4114800"/>
          </a:xfrm>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60419" name="Rectangle 2"/>
          <p:cNvSpPr>
            <a:spLocks noGrp="1" noRot="1" noChangeAspect="1" noTextEdit="1"/>
          </p:cNvSpPr>
          <p:nvPr>
            <p:ph type="sldImg"/>
          </p:nvPr>
        </p:nvSpPr>
        <p:spPr>
          <a:ln>
            <a:solidFill>
              <a:srgbClr val="000000">
                <a:alpha val="100000"/>
              </a:srgbClr>
            </a:solidFill>
            <a:miter lim="800000"/>
          </a:ln>
        </p:spPr>
      </p:sp>
      <p:sp>
        <p:nvSpPr>
          <p:cNvPr id="60420"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001B674-9F07-46CB-9C55-33CF6A1DD04B}"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a:buNone/>
            </a:pPr>
            <a:fld id="{9A0DB2DC-4C9A-4742-B13C-FB6460FD3503}"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066800" y="304800"/>
            <a:ext cx="7543800" cy="579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2" name="Rectangle 17"/>
          <p:cNvSpPr>
            <a:spLocks noGrp="1" noChangeArrowheads="1"/>
          </p:cNvSpPr>
          <p:nvPr>
            <p:ph type="dt" sz="half" idx="2"/>
          </p:nvPr>
        </p:nvSpPr>
        <p:spPr>
          <a:xfrm>
            <a:off x="457200" y="6356350"/>
            <a:ext cx="2133600" cy="365125"/>
          </a:xfrm>
          <a:prstGeom prst="rect">
            <a:avLst/>
          </a:prstGeom>
        </p:spPr>
        <p:txBody>
          <a:bodyPr vert="horz"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Rectangle 18"/>
          <p:cNvSpPr>
            <a:spLocks noGrp="1" noChangeArrowheads="1"/>
          </p:cNvSpPr>
          <p:nvPr>
            <p:ph type="ftr" sz="quarter" idx="3"/>
          </p:nvPr>
        </p:nvSpPr>
        <p:spPr>
          <a:xfrm>
            <a:off x="3124200" y="6356350"/>
            <a:ext cx="2895600" cy="365125"/>
          </a:xfrm>
          <a:prstGeom prst="rect">
            <a:avLst/>
          </a:prstGeom>
        </p:spPr>
        <p:txBody>
          <a:bodyPr vert="horz"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Rectangle 19"/>
          <p:cNvSpPr>
            <a:spLocks noGrp="1" noChangeArrowheads="1"/>
          </p:cNvSpPr>
          <p:nvPr>
            <p:ph type="sldNum" sz="quarter" idx="4"/>
          </p:nvPr>
        </p:nvSpPr>
        <p:spPr>
          <a:xfrm>
            <a:off x="6553200" y="6356350"/>
            <a:ext cx="2133600" cy="365125"/>
          </a:xfrm>
          <a:prstGeom prst="rect">
            <a:avLst/>
          </a:prstGeom>
        </p:spPr>
        <p:txBody>
          <a:bodyPr vert="horz" rtlCol="0" anchor="ctr"/>
          <a:lstStyle/>
          <a:p>
            <a:pPr algn="r">
              <a:buNone/>
            </a:pPr>
            <a:fld id="{9A0DB2DC-4C9A-4742-B13C-FB6460FD3503}" type="slidenum">
              <a:rPr lang="en-US" altLang="zh-CN" dirty="0"/>
            </a:fld>
            <a:endParaRPr lang="en-US" altLang="zh-CN" dirty="0"/>
          </a:p>
        </p:txBody>
      </p:sp>
    </p:spTree>
  </p:cSld>
  <p:clrMapOvr>
    <a:masterClrMapping/>
  </p:clrMapOvr>
  <p:transition>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066800" y="304800"/>
            <a:ext cx="7543800" cy="143192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066800" y="1981200"/>
            <a:ext cx="7543800" cy="41148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12" name="Rectangle 17"/>
          <p:cNvSpPr>
            <a:spLocks noGrp="1" noChangeArrowheads="1"/>
          </p:cNvSpPr>
          <p:nvPr>
            <p:ph type="dt" sz="half" idx="2"/>
          </p:nvPr>
        </p:nvSpPr>
        <p:spPr>
          <a:xfrm>
            <a:off x="457200" y="6356350"/>
            <a:ext cx="2133600" cy="365125"/>
          </a:xfrm>
          <a:prstGeom prst="rect">
            <a:avLst/>
          </a:prstGeom>
        </p:spPr>
        <p:txBody>
          <a:bodyPr vert="horz"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Rectangle 18"/>
          <p:cNvSpPr>
            <a:spLocks noGrp="1" noChangeArrowheads="1"/>
          </p:cNvSpPr>
          <p:nvPr>
            <p:ph type="ftr" sz="quarter" idx="3"/>
          </p:nvPr>
        </p:nvSpPr>
        <p:spPr>
          <a:xfrm>
            <a:off x="3124200" y="6356350"/>
            <a:ext cx="2895600" cy="365125"/>
          </a:xfrm>
          <a:prstGeom prst="rect">
            <a:avLst/>
          </a:prstGeom>
        </p:spPr>
        <p:txBody>
          <a:bodyPr vert="horz"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Rectangle 19"/>
          <p:cNvSpPr>
            <a:spLocks noGrp="1" noChangeArrowheads="1"/>
          </p:cNvSpPr>
          <p:nvPr>
            <p:ph type="sldNum" sz="quarter" idx="4"/>
          </p:nvPr>
        </p:nvSpPr>
        <p:spPr>
          <a:xfrm>
            <a:off x="6553200" y="6356350"/>
            <a:ext cx="2133600" cy="365125"/>
          </a:xfrm>
          <a:prstGeom prst="rect">
            <a:avLst/>
          </a:prstGeom>
        </p:spPr>
        <p:txBody>
          <a:bodyPr vert="horz" rtlCol="0" anchor="ctr"/>
          <a:lstStyle/>
          <a:p>
            <a:pPr algn="r">
              <a:buNone/>
            </a:pPr>
            <a:fld id="{9A0DB2DC-4C9A-4742-B13C-FB6460FD3503}" type="slidenum">
              <a:rPr lang="en-US" altLang="zh-CN" dirty="0"/>
            </a:fld>
            <a:endParaRPr lang="en-US" altLang="zh-CN" dirty="0"/>
          </a:p>
        </p:txBody>
      </p:sp>
    </p:spTree>
  </p:cSld>
  <p:clrMapOvr>
    <a:masterClrMapping/>
  </p:clrMapOvr>
  <p:transition>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A11B1E2-C307-4004-8107-FEE0CFE1C54E}"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a:buNone/>
            </a:pPr>
            <a:fld id="{9A0DB2DC-4C9A-4742-B13C-FB6460FD3503}"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6ED5A75-7762-4B42-A966-3C490B469882}"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hangingPunct="1">
              <a:buNone/>
            </a:pPr>
            <a:fld id="{9A0DB2DC-4C9A-4742-B13C-FB6460FD3503}" type="slidenum">
              <a:rPr lang="zh-CN" altLang="en-US" smtClean="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jpe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image" Target="../media/image16.emf"/><Relationship Id="rId1" Type="http://schemas.openxmlformats.org/officeDocument/2006/relationships/oleObject" Target="../embeddings/Workbook1.xls"/></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hyperlink" Target="http://p8.qhmsg.com/t01220cc362f65b8765.jpg" TargetMode="External"/><Relationship Id="rId2" Type="http://schemas.openxmlformats.org/officeDocument/2006/relationships/image" Target="../media/image4.jpeg"/><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jpeg"/><Relationship Id="rId2" Type="http://schemas.openxmlformats.org/officeDocument/2006/relationships/image" Target="../media/image1.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3.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5"/>
          <p:cNvSpPr txBox="1"/>
          <p:nvPr/>
        </p:nvSpPr>
        <p:spPr bwMode="auto">
          <a:xfrm>
            <a:off x="1350645" y="3278505"/>
            <a:ext cx="6500495" cy="1125855"/>
          </a:xfrm>
          <a:prstGeom prst="rect">
            <a:avLst/>
          </a:prstGeom>
          <a:noFill/>
          <a:ln w="9525">
            <a:noFill/>
            <a:miter lim="800000"/>
          </a:ln>
        </p:spPr>
        <p:txBody>
          <a:bodyPr anchor="ctr">
            <a:noAutofit/>
            <a:scene3d>
              <a:camera prst="orthographicFront"/>
              <a:lightRig rig="threePt" dir="t"/>
            </a:scene3d>
          </a:bodyPr>
          <a:lstStyle/>
          <a:p>
            <a:pPr lvl="0" algn="ctr">
              <a:buClrTx/>
              <a:buSzTx/>
              <a:buFontTx/>
              <a:defRPr/>
            </a:pPr>
            <a:r>
              <a:rPr lang="en-US" altLang="zh-CN" sz="3600" noProof="0" dirty="0">
                <a:ln w="10160">
                  <a:solidFill>
                    <a:schemeClr val="accent5"/>
                  </a:solidFill>
                  <a:prstDash val="solid"/>
                </a:ln>
                <a:effectLst>
                  <a:glow rad="63500">
                    <a:schemeClr val="accent6">
                      <a:satMod val="175000"/>
                      <a:alpha val="40000"/>
                    </a:schemeClr>
                  </a:glow>
                  <a:outerShdw blurRad="38100" dist="22860" dir="5400000" algn="tl" rotWithShape="0">
                    <a:srgbClr val="000000">
                      <a:alpha val="30000"/>
                    </a:srgbClr>
                  </a:outerShdw>
                  <a:reflection blurRad="6350" stA="60000" endA="900" endPos="58000" dir="5400000" sy="-100000" algn="bl" rotWithShape="0"/>
                </a:effectLst>
                <a:latin typeface="+mj-lt"/>
                <a:ea typeface="黑体" panose="02010609060101010101" pitchFamily="2" charset="-122"/>
                <a:cs typeface="+mj-cs"/>
                <a:sym typeface="+mn-ea"/>
              </a:rPr>
              <a:t>商业连锁</a:t>
            </a:r>
            <a:endParaRPr lang="en-US" altLang="zh-CN" sz="3600" noProof="0" dirty="0">
              <a:ln w="10160">
                <a:solidFill>
                  <a:schemeClr val="accent5"/>
                </a:solidFill>
                <a:prstDash val="solid"/>
              </a:ln>
              <a:effectLst>
                <a:glow rad="63500">
                  <a:schemeClr val="accent6">
                    <a:satMod val="175000"/>
                    <a:alpha val="40000"/>
                  </a:schemeClr>
                </a:glow>
                <a:outerShdw blurRad="38100" dist="22860" dir="5400000" algn="tl" rotWithShape="0">
                  <a:srgbClr val="000000">
                    <a:alpha val="30000"/>
                  </a:srgbClr>
                </a:outerShdw>
                <a:reflection blurRad="6350" stA="60000" endA="900" endPos="58000" dir="5400000" sy="-100000" algn="bl" rotWithShape="0"/>
              </a:effectLst>
              <a:latin typeface="+mj-lt"/>
              <a:ea typeface="黑体" panose="02010609060101010101" pitchFamily="2" charset="-122"/>
              <a:cs typeface="+mj-cs"/>
              <a:sym typeface="+mn-ea"/>
            </a:endParaRPr>
          </a:p>
        </p:txBody>
      </p:sp>
      <p:sp>
        <p:nvSpPr>
          <p:cNvPr id="7173" name="Rectangle 4"/>
          <p:cNvSpPr txBox="1"/>
          <p:nvPr/>
        </p:nvSpPr>
        <p:spPr bwMode="auto">
          <a:xfrm>
            <a:off x="20955" y="4786322"/>
            <a:ext cx="9123045" cy="1357630"/>
          </a:xfrm>
          <a:prstGeom prst="rect">
            <a:avLst/>
          </a:prstGeom>
          <a:gradFill>
            <a:gsLst>
              <a:gs pos="0">
                <a:srgbClr val="FFFF00"/>
              </a:gs>
              <a:gs pos="74000">
                <a:schemeClr val="accent1">
                  <a:lumMod val="45000"/>
                  <a:lumOff val="55000"/>
                </a:schemeClr>
              </a:gs>
              <a:gs pos="83000">
                <a:schemeClr val="accent1">
                  <a:lumMod val="45000"/>
                  <a:lumOff val="55000"/>
                </a:schemeClr>
              </a:gs>
              <a:gs pos="100000">
                <a:schemeClr val="accent1">
                  <a:lumMod val="30000"/>
                  <a:lumOff val="70000"/>
                </a:schemeClr>
              </a:gs>
            </a:gsLst>
            <a:path path="shape">
              <a:fillToRect l="50000" t="50000" r="50000" b="50000"/>
            </a:path>
            <a:tileRect/>
          </a:gradFill>
          <a:ln w="9525">
            <a:noFill/>
            <a:miter lim="800000"/>
          </a:ln>
        </p:spPr>
        <p:txBody>
          <a:bodyPr anchor="ctr">
            <a:noAutofit/>
            <a:scene3d>
              <a:camera prst="orthographicFront"/>
              <a:lightRig rig="threePt" dir="t"/>
            </a:scene3d>
          </a:bodyPr>
          <a:lstStyle/>
          <a:p>
            <a:pPr lvl="0" algn="ctr">
              <a:buClrTx/>
              <a:buSzTx/>
              <a:buFontTx/>
              <a:defRPr/>
            </a:pPr>
            <a:r>
              <a:rPr lang="zh-CN" altLang="zh-CN" sz="2800" noProof="0" dirty="0">
                <a:effectLst>
                  <a:outerShdw blurRad="38100" dist="25400" dir="5400000" algn="ctr" rotWithShape="0">
                    <a:srgbClr val="6E747A">
                      <a:alpha val="43000"/>
                    </a:srgbClr>
                  </a:outerShdw>
                </a:effectLst>
                <a:latin typeface="+mj-lt"/>
                <a:ea typeface="黑体" panose="02010609060101010101" pitchFamily="2" charset="-122"/>
                <a:cs typeface="+mj-cs"/>
                <a:sym typeface="+mn-ea"/>
              </a:rPr>
              <a:t>朝阳区</a:t>
            </a:r>
            <a:r>
              <a:rPr lang="en-US" altLang="zh-CN" sz="2800" noProof="0" dirty="0">
                <a:effectLst>
                  <a:outerShdw blurRad="38100" dist="25400" dir="5400000" algn="ctr" rotWithShape="0">
                    <a:srgbClr val="6E747A">
                      <a:alpha val="43000"/>
                    </a:srgbClr>
                  </a:outerShdw>
                </a:effectLst>
                <a:latin typeface="+mj-lt"/>
                <a:ea typeface="黑体" panose="02010609060101010101" pitchFamily="2" charset="-122"/>
                <a:cs typeface="+mj-cs"/>
                <a:sym typeface="+mn-ea"/>
              </a:rPr>
              <a:t> 统  计  局</a:t>
            </a:r>
            <a:endParaRPr lang="en-US" altLang="zh-CN" sz="2800" noProof="0" dirty="0">
              <a:effectLst>
                <a:outerShdw blurRad="38100" dist="25400" dir="5400000" algn="ctr" rotWithShape="0">
                  <a:srgbClr val="6E747A">
                    <a:alpha val="43000"/>
                  </a:srgbClr>
                </a:outerShdw>
              </a:effectLst>
              <a:latin typeface="+mj-lt"/>
              <a:ea typeface="黑体" panose="02010609060101010101" pitchFamily="2" charset="-122"/>
              <a:cs typeface="+mj-cs"/>
              <a:sym typeface="+mn-ea"/>
            </a:endParaRPr>
          </a:p>
          <a:p>
            <a:pPr lvl="0" algn="ctr">
              <a:buClrTx/>
              <a:buSzTx/>
              <a:buFontTx/>
              <a:defRPr/>
            </a:pPr>
            <a:r>
              <a:rPr lang="en-US" altLang="zh-CN" sz="2800" noProof="0" dirty="0" smtClean="0">
                <a:effectLst>
                  <a:outerShdw blurRad="38100" dist="25400" dir="5400000" algn="ctr" rotWithShape="0">
                    <a:srgbClr val="6E747A">
                      <a:alpha val="43000"/>
                    </a:srgbClr>
                  </a:outerShdw>
                </a:effectLst>
                <a:latin typeface="+mj-lt"/>
                <a:ea typeface="黑体" panose="02010609060101010101" pitchFamily="2" charset="-122"/>
                <a:cs typeface="+mj-cs"/>
                <a:sym typeface="+mn-ea"/>
              </a:rPr>
              <a:t>2024年12月制作</a:t>
            </a:r>
            <a:endParaRPr lang="en-US" altLang="zh-CN" sz="2800" noProof="0" dirty="0">
              <a:effectLst>
                <a:outerShdw blurRad="38100" dist="25400" dir="5400000" algn="ctr" rotWithShape="0">
                  <a:srgbClr val="6E747A">
                    <a:alpha val="43000"/>
                  </a:srgbClr>
                </a:outerShdw>
              </a:effectLst>
              <a:latin typeface="+mj-lt"/>
              <a:ea typeface="黑体" panose="02010609060101010101" pitchFamily="2" charset="-122"/>
              <a:cs typeface="+mj-cs"/>
              <a:sym typeface="+mn-ea"/>
            </a:endParaRPr>
          </a:p>
        </p:txBody>
      </p:sp>
      <p:sp>
        <p:nvSpPr>
          <p:cNvPr id="7" name="任意多边形 6"/>
          <p:cNvSpPr/>
          <p:nvPr/>
        </p:nvSpPr>
        <p:spPr>
          <a:xfrm rot="5400000">
            <a:off x="3893339" y="-3107545"/>
            <a:ext cx="1357322" cy="9144001"/>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285720" y="0"/>
            <a:ext cx="1285884" cy="1214446"/>
          </a:xfrm>
          <a:prstGeom prst="rect">
            <a:avLst/>
          </a:prstGeom>
          <a:ln>
            <a:noFill/>
          </a:ln>
          <a:effectLst/>
        </p:spPr>
      </p:pic>
      <p:sp>
        <p:nvSpPr>
          <p:cNvPr id="9" name="标题 1"/>
          <p:cNvSpPr txBox="1"/>
          <p:nvPr/>
        </p:nvSpPr>
        <p:spPr bwMode="auto">
          <a:xfrm>
            <a:off x="928662" y="571480"/>
            <a:ext cx="7772400" cy="1928813"/>
          </a:xfrm>
          <a:prstGeom prst="rect">
            <a:avLst/>
          </a:prstGeom>
          <a:noFill/>
          <a:ln w="9525">
            <a:noFill/>
            <a:miter lim="800000"/>
          </a:ln>
        </p:spPr>
        <p:txBody>
          <a:bodyPr anchor="ctr">
            <a:scene3d>
              <a:camera prst="orthographicFront"/>
              <a:lightRig rig="threePt" dir="t"/>
            </a:scene3d>
          </a:bodyPr>
          <a:lstStyle/>
          <a:p>
            <a:pPr algn="ctr">
              <a:defRPr/>
            </a:pPr>
            <a:r>
              <a:rPr kumimoji="0" lang="en-US" altLang="zh-CN" sz="4000" kern="1200" cap="none" spc="0" normalizeH="0" baseline="0" noProof="0" dirty="0" smtClean="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2024</a:t>
            </a:r>
            <a:r>
              <a:rPr kumimoji="0" lang="zh-CN" altLang="en-US" sz="4000" kern="1200" cap="none" spc="0" normalizeH="0" baseline="0" noProof="0" dirty="0" smtClean="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年</a:t>
            </a:r>
            <a:r>
              <a:rPr kumimoji="0" lang="zh-CN" altLang="en-US" sz="4000" kern="1200" cap="none" spc="0" normalizeH="0" baseline="0" noProof="0" dirty="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统计年报和</a:t>
            </a:r>
            <a:r>
              <a:rPr kumimoji="0" lang="en-US" altLang="zh-CN" sz="4000" kern="1200" cap="none" spc="0" normalizeH="0" baseline="0" noProof="0" dirty="0" smtClean="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2025</a:t>
            </a:r>
            <a:r>
              <a:rPr kumimoji="0" lang="zh-CN" altLang="en-US" sz="4000" kern="1200" cap="none" spc="0" normalizeH="0" baseline="0" noProof="0" dirty="0" smtClean="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年</a:t>
            </a:r>
            <a:r>
              <a:rPr kumimoji="0" lang="zh-CN" altLang="en-US" sz="4000" kern="1200" cap="none" spc="0" normalizeH="0" baseline="0" noProof="0" dirty="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定期</a:t>
            </a:r>
            <a:br>
              <a:rPr kumimoji="0" lang="zh-CN" altLang="en-US" sz="4000" kern="1200" cap="none" spc="0" normalizeH="0" baseline="0" noProof="0" dirty="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br>
            <a:r>
              <a:rPr kumimoji="0" lang="zh-CN" altLang="en-US" sz="4000" kern="1200" cap="none" spc="0" normalizeH="0" baseline="0" noProof="0" dirty="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rPr>
              <a:t>统计报表制度培训课件</a:t>
            </a:r>
            <a:endParaRPr kumimoji="0" lang="zh-CN" altLang="en-US" sz="4000" kern="1200" cap="none" spc="0" normalizeH="0" baseline="0" noProof="0" dirty="0">
              <a:solidFill>
                <a:schemeClr val="bg1"/>
              </a:solidFill>
              <a:effectLst>
                <a:outerShdw blurRad="38100" dist="25400" dir="5400000" algn="ctr" rotWithShape="0">
                  <a:srgbClr val="6E747A">
                    <a:alpha val="43000"/>
                  </a:srgbClr>
                </a:outerShdw>
              </a:effectLst>
              <a:latin typeface="+mj-lt"/>
              <a:ea typeface="黑体" panose="02010609060101010101" pitchFamily="2"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57158" y="285727"/>
          <a:ext cx="8429684" cy="6554511"/>
        </p:xfrm>
        <a:graphic>
          <a:graphicData uri="http://schemas.openxmlformats.org/drawingml/2006/table">
            <a:tbl>
              <a:tblPr/>
              <a:tblGrid>
                <a:gridCol w="3834370"/>
                <a:gridCol w="673991"/>
                <a:gridCol w="440125"/>
                <a:gridCol w="682110"/>
                <a:gridCol w="596846"/>
                <a:gridCol w="535944"/>
                <a:gridCol w="535944"/>
                <a:gridCol w="565177"/>
                <a:gridCol w="565177"/>
              </a:tblGrid>
              <a:tr h="632447">
                <a:tc gridSpan="9">
                  <a:txBody>
                    <a:bodyPr/>
                    <a:lstStyle/>
                    <a:p>
                      <a:pPr algn="ctr" defTabSz="-635">
                        <a:lnSpc>
                          <a:spcPts val="1200"/>
                        </a:lnSpc>
                        <a:spcAft>
                          <a:spcPts val="0"/>
                        </a:spcAft>
                        <a:tabLst>
                          <a:tab pos="4097655" algn="l"/>
                        </a:tabLst>
                      </a:pPr>
                      <a:r>
                        <a:rPr lang="zh-CN" sz="1400" b="1" kern="100" dirty="0">
                          <a:latin typeface="Times New Roman" panose="02020603050405020304"/>
                          <a:ea typeface="宋体" panose="02010600030101010101" pitchFamily="2" charset="-122"/>
                          <a:cs typeface="Times New Roman" panose="02020603050405020304"/>
                        </a:rPr>
                        <a:t>二、经营情况</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r>
              <a:tr h="578344">
                <a:tc rowSpan="2">
                  <a:txBody>
                    <a:bodyPr/>
                    <a:lstStyle/>
                    <a:p>
                      <a:pPr algn="ctr" defTabSz="-635">
                        <a:lnSpc>
                          <a:spcPct val="100000"/>
                        </a:lnSpc>
                        <a:spcAft>
                          <a:spcPts val="0"/>
                        </a:spcAft>
                        <a:tabLst>
                          <a:tab pos="4097655" algn="l"/>
                        </a:tabLst>
                      </a:pPr>
                      <a:r>
                        <a:rPr lang="zh-CN" sz="1400" kern="100" dirty="0">
                          <a:latin typeface="Times New Roman" panose="02020603050405020304"/>
                          <a:ea typeface="宋体" panose="02010600030101010101" pitchFamily="2" charset="-122"/>
                          <a:cs typeface="Times New Roman" panose="02020603050405020304"/>
                        </a:rPr>
                        <a:t>指标名称</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defTabSz="-635">
                        <a:lnSpc>
                          <a:spcPct val="100000"/>
                        </a:lnSpc>
                        <a:spcAft>
                          <a:spcPts val="0"/>
                        </a:spcAft>
                        <a:tabLst>
                          <a:tab pos="266700" algn="l"/>
                          <a:tab pos="4097655" algn="l"/>
                        </a:tabLst>
                      </a:pPr>
                      <a:r>
                        <a:rPr lang="zh-CN" sz="1400" kern="100" dirty="0">
                          <a:latin typeface="Times New Roman" panose="02020603050405020304"/>
                          <a:ea typeface="宋体" panose="02010600030101010101" pitchFamily="2" charset="-122"/>
                          <a:cs typeface="Times New Roman" panose="02020603050405020304"/>
                        </a:rPr>
                        <a:t>计量</a:t>
                      </a:r>
                      <a:endParaRPr lang="zh-CN" sz="1400" kern="100" dirty="0">
                        <a:latin typeface="Times New Roman" panose="02020603050405020304"/>
                        <a:ea typeface="宋体" panose="02010600030101010101" pitchFamily="2" charset="-122"/>
                        <a:cs typeface="Times New Roman" panose="02020603050405020304"/>
                      </a:endParaRPr>
                    </a:p>
                    <a:p>
                      <a:pPr algn="ctr" defTabSz="-635">
                        <a:lnSpc>
                          <a:spcPct val="100000"/>
                        </a:lnSpc>
                        <a:spcAft>
                          <a:spcPts val="0"/>
                        </a:spcAft>
                        <a:tabLst>
                          <a:tab pos="266700" algn="l"/>
                          <a:tab pos="4097655" algn="l"/>
                        </a:tabLst>
                      </a:pPr>
                      <a:r>
                        <a:rPr lang="zh-CN" sz="1400" kern="100" dirty="0">
                          <a:latin typeface="Times New Roman" panose="02020603050405020304"/>
                          <a:ea typeface="宋体" panose="02010600030101010101" pitchFamily="2" charset="-122"/>
                          <a:cs typeface="Times New Roman" panose="02020603050405020304"/>
                        </a:rPr>
                        <a:t>单位</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defTabSz="-635">
                        <a:lnSpc>
                          <a:spcPct val="100000"/>
                        </a:lnSpc>
                        <a:spcAft>
                          <a:spcPts val="0"/>
                        </a:spcAft>
                        <a:tabLst>
                          <a:tab pos="266700" algn="l"/>
                          <a:tab pos="4097655" algn="l"/>
                        </a:tabLst>
                      </a:pPr>
                      <a:r>
                        <a:rPr lang="zh-CN" sz="1400" kern="100" dirty="0">
                          <a:latin typeface="Times New Roman" panose="02020603050405020304"/>
                          <a:ea typeface="宋体" panose="02010600030101010101" pitchFamily="2" charset="-122"/>
                          <a:cs typeface="Times New Roman" panose="02020603050405020304"/>
                        </a:rPr>
                        <a:t>代码</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合计</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直营店</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加盟店</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628718">
                <a:tc vMerge="1">
                  <a:tcPr/>
                </a:tc>
                <a:tc vMerge="1">
                  <a:tcPr/>
                </a:tc>
                <a:tc vMerge="1">
                  <a:tcPr/>
                </a:tc>
                <a:tc>
                  <a:txBody>
                    <a:bodyPr/>
                    <a:lstStyle/>
                    <a:p>
                      <a:pPr algn="ctr" defTabSz="-635">
                        <a:lnSpc>
                          <a:spcPct val="100000"/>
                        </a:lnSpc>
                        <a:spcAft>
                          <a:spcPts val="0"/>
                        </a:spcAft>
                        <a:tabLst>
                          <a:tab pos="4097655" algn="l"/>
                        </a:tabLst>
                      </a:pPr>
                      <a:r>
                        <a:rPr lang="zh-CN" sz="1400" kern="100" dirty="0">
                          <a:latin typeface="Times New Roman" panose="02020603050405020304"/>
                          <a:ea typeface="宋体" panose="02010600030101010101" pitchFamily="2" charset="-122"/>
                          <a:cs typeface="Times New Roman" panose="02020603050405020304"/>
                        </a:rPr>
                        <a:t>本年</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dirty="0">
                          <a:latin typeface="Times New Roman" panose="02020603050405020304"/>
                          <a:ea typeface="宋体" panose="02010600030101010101" pitchFamily="2" charset="-122"/>
                          <a:cs typeface="Times New Roman" panose="02020603050405020304"/>
                        </a:rPr>
                        <a:t>上年</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dirty="0">
                          <a:latin typeface="Times New Roman" panose="02020603050405020304"/>
                          <a:ea typeface="宋体" panose="02010600030101010101" pitchFamily="2" charset="-122"/>
                          <a:cs typeface="Times New Roman" panose="02020603050405020304"/>
                        </a:rPr>
                        <a:t>本年</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dirty="0">
                          <a:latin typeface="Times New Roman" panose="02020603050405020304"/>
                          <a:ea typeface="宋体" panose="02010600030101010101" pitchFamily="2" charset="-122"/>
                          <a:cs typeface="Times New Roman" panose="02020603050405020304"/>
                        </a:rPr>
                        <a:t>上年</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本年</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上年</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569">
                <a:tc>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甲</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乙</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zh-CN" sz="1400" kern="100">
                          <a:latin typeface="Times New Roman" panose="02020603050405020304"/>
                          <a:ea typeface="宋体" panose="02010600030101010101" pitchFamily="2" charset="-122"/>
                          <a:cs typeface="Times New Roman" panose="02020603050405020304"/>
                        </a:rPr>
                        <a:t>丙</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en-US" sz="1400" kern="100">
                          <a:latin typeface="宋体" panose="02010600030101010101" pitchFamily="2" charset="-122"/>
                          <a:ea typeface="宋体" panose="02010600030101010101" pitchFamily="2" charset="-122"/>
                          <a:cs typeface="Times New Roman" panose="02020603050405020304"/>
                        </a:rPr>
                        <a:t>1</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en-US" sz="1400" kern="100">
                          <a:latin typeface="宋体" panose="02010600030101010101" pitchFamily="2" charset="-122"/>
                          <a:ea typeface="宋体" panose="02010600030101010101" pitchFamily="2" charset="-122"/>
                          <a:cs typeface="Times New Roman" panose="02020603050405020304"/>
                        </a:rPr>
                        <a:t>2</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en-US" sz="1400" kern="100">
                          <a:latin typeface="宋体" panose="02010600030101010101" pitchFamily="2" charset="-122"/>
                          <a:ea typeface="宋体" panose="02010600030101010101" pitchFamily="2" charset="-122"/>
                          <a:cs typeface="Times New Roman" panose="02020603050405020304"/>
                        </a:rPr>
                        <a:t>3</a:t>
                      </a:r>
                      <a:endParaRPr lang="zh-CN" sz="1400" kern="10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en-US" sz="1400" kern="100" dirty="0">
                          <a:latin typeface="宋体" panose="02010600030101010101" pitchFamily="2" charset="-122"/>
                          <a:ea typeface="宋体" panose="02010600030101010101" pitchFamily="2" charset="-122"/>
                          <a:cs typeface="Times New Roman" panose="02020603050405020304"/>
                        </a:rPr>
                        <a:t>4</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en-US" sz="1400" kern="100" dirty="0">
                          <a:latin typeface="宋体" panose="02010600030101010101" pitchFamily="2" charset="-122"/>
                          <a:ea typeface="宋体" panose="02010600030101010101" pitchFamily="2" charset="-122"/>
                          <a:cs typeface="Times New Roman" panose="02020603050405020304"/>
                        </a:rPr>
                        <a:t>5</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100000"/>
                        </a:lnSpc>
                        <a:spcAft>
                          <a:spcPts val="0"/>
                        </a:spcAft>
                        <a:tabLst>
                          <a:tab pos="4097655" algn="l"/>
                        </a:tabLst>
                      </a:pPr>
                      <a:r>
                        <a:rPr lang="en-US" sz="1400" kern="100" dirty="0">
                          <a:latin typeface="宋体" panose="02010600030101010101" pitchFamily="2" charset="-122"/>
                          <a:ea typeface="宋体" panose="02010600030101010101" pitchFamily="2" charset="-122"/>
                          <a:cs typeface="Times New Roman" panose="02020603050405020304"/>
                        </a:rPr>
                        <a:t>6</a:t>
                      </a:r>
                      <a:endParaRPr lang="zh-CN" sz="1400" kern="100" dirty="0">
                        <a:latin typeface="Times New Roman" panose="02020603050405020304"/>
                        <a:ea typeface="宋体" panose="02010600030101010101" pitchFamily="2" charset="-122"/>
                        <a:cs typeface="Times New Roman" panose="02020603050405020304"/>
                      </a:endParaRPr>
                    </a:p>
                  </a:txBody>
                  <a:tcPr marL="17086" marR="1708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1433">
                <a:tc>
                  <a:txBody>
                    <a:bodyPr/>
                    <a:lstStyle/>
                    <a:p>
                      <a:pPr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一、门店总数</a:t>
                      </a:r>
                      <a:endParaRPr lang="zh-CN" sz="1400" kern="100" dirty="0">
                        <a:latin typeface="宋体" panose="02010600030101010101" pitchFamily="2" charset="-122"/>
                        <a:ea typeface="宋体" panose="02010600030101010101" pitchFamily="2" charset="-122"/>
                        <a:cs typeface="Courier New" panose="02070309020205020404"/>
                      </a:endParaRPr>
                    </a:p>
                    <a:p>
                      <a:pPr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二、年末从业人员数</a:t>
                      </a:r>
                      <a:endParaRPr lang="zh-CN" sz="1400" kern="100" dirty="0">
                        <a:latin typeface="宋体" panose="02010600030101010101" pitchFamily="2" charset="-122"/>
                        <a:ea typeface="宋体" panose="02010600030101010101" pitchFamily="2" charset="-122"/>
                        <a:cs typeface="Courier New" panose="02070309020205020404"/>
                      </a:endParaRPr>
                    </a:p>
                    <a:p>
                      <a:pPr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三、年末零售营业面积</a:t>
                      </a:r>
                      <a:endParaRPr lang="zh-CN" sz="1400" kern="100" dirty="0">
                        <a:latin typeface="宋体" panose="02010600030101010101" pitchFamily="2" charset="-122"/>
                        <a:ea typeface="宋体" panose="02010600030101010101" pitchFamily="2" charset="-122"/>
                        <a:cs typeface="Courier New" panose="02070309020205020404"/>
                      </a:endParaRPr>
                    </a:p>
                    <a:p>
                      <a:pPr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四、连锁门店商品购进额</a:t>
                      </a:r>
                      <a:endParaRPr lang="zh-CN" sz="1400" kern="100" dirty="0">
                        <a:latin typeface="宋体" panose="02010600030101010101" pitchFamily="2" charset="-122"/>
                        <a:ea typeface="宋体" panose="02010600030101010101" pitchFamily="2" charset="-122"/>
                        <a:cs typeface="Courier New" panose="02070309020205020404"/>
                      </a:endParaRPr>
                    </a:p>
                    <a:p>
                      <a:pPr indent="342900"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其中：统一配送商品购进额</a:t>
                      </a:r>
                      <a:endParaRPr lang="zh-CN" sz="1400" kern="100" dirty="0">
                        <a:latin typeface="宋体" panose="02010600030101010101" pitchFamily="2" charset="-122"/>
                        <a:ea typeface="宋体" panose="02010600030101010101" pitchFamily="2" charset="-122"/>
                        <a:cs typeface="Courier New" panose="02070309020205020404"/>
                      </a:endParaRPr>
                    </a:p>
                    <a:p>
                      <a:pPr indent="457200"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其中：自有配送中心配送商品购进额</a:t>
                      </a:r>
                      <a:endParaRPr lang="zh-CN" sz="1400" kern="100" dirty="0">
                        <a:latin typeface="宋体" panose="02010600030101010101" pitchFamily="2" charset="-122"/>
                        <a:ea typeface="宋体" panose="02010600030101010101" pitchFamily="2" charset="-122"/>
                        <a:cs typeface="Courier New" panose="02070309020205020404"/>
                      </a:endParaRPr>
                    </a:p>
                    <a:p>
                      <a:pPr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五、连锁门店商品销售额</a:t>
                      </a:r>
                      <a:endParaRPr lang="zh-CN" sz="1400" kern="100" dirty="0">
                        <a:latin typeface="宋体" panose="02010600030101010101" pitchFamily="2" charset="-122"/>
                        <a:ea typeface="宋体" panose="02010600030101010101" pitchFamily="2" charset="-122"/>
                        <a:cs typeface="Courier New" panose="02070309020205020404"/>
                      </a:endParaRPr>
                    </a:p>
                    <a:p>
                      <a:pPr indent="351155" algn="just"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其中：零售额</a:t>
                      </a:r>
                      <a:endParaRPr lang="zh-CN" sz="1400" kern="100" dirty="0">
                        <a:latin typeface="宋体" panose="02010600030101010101" pitchFamily="2" charset="-122"/>
                        <a:ea typeface="宋体" panose="02010600030101010101" pitchFamily="2" charset="-122"/>
                        <a:cs typeface="Courier New" panose="02070309020205020404"/>
                      </a:endParaRPr>
                    </a:p>
                  </a:txBody>
                  <a:tcPr marL="17086" marR="1708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个</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人</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平方米</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千元</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千元</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千元</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千元</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zh-CN" sz="1400" kern="100" dirty="0">
                          <a:latin typeface="宋体" panose="02010600030101010101" pitchFamily="2" charset="-122"/>
                          <a:ea typeface="宋体" panose="02010600030101010101" pitchFamily="2" charset="-122"/>
                          <a:cs typeface="Courier New" panose="02070309020205020404"/>
                        </a:rPr>
                        <a:t>千元</a:t>
                      </a:r>
                      <a:endParaRPr lang="zh-CN" sz="1400" kern="100" dirty="0">
                        <a:latin typeface="宋体" panose="02010600030101010101" pitchFamily="2" charset="-122"/>
                        <a:ea typeface="宋体" panose="02010600030101010101" pitchFamily="2" charset="-122"/>
                        <a:cs typeface="Courier New" panose="02070309020205020404"/>
                      </a:endParaRPr>
                    </a:p>
                  </a:txBody>
                  <a:tcPr marL="17086" marR="170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01</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02</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03</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04</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05</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06</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07</a:t>
                      </a:r>
                      <a:endParaRPr lang="zh-CN" sz="1400" kern="100" dirty="0">
                        <a:latin typeface="宋体" panose="02010600030101010101" pitchFamily="2" charset="-122"/>
                        <a:ea typeface="宋体" panose="02010600030101010101" pitchFamily="2" charset="-122"/>
                        <a:cs typeface="Courier New" panose="02070309020205020404"/>
                      </a:endParaRPr>
                    </a:p>
                    <a:p>
                      <a:pPr algn="ctr" defTabSz="-635">
                        <a:lnSpc>
                          <a:spcPct val="200000"/>
                        </a:lnSpc>
                        <a:spcAft>
                          <a:spcPts val="0"/>
                        </a:spcAft>
                        <a:tabLst>
                          <a:tab pos="4097655" algn="l"/>
                        </a:tabLst>
                      </a:pPr>
                      <a:r>
                        <a:rPr lang="en-US" sz="1400" kern="100" dirty="0">
                          <a:latin typeface="宋体" panose="02010600030101010101" pitchFamily="2" charset="-122"/>
                          <a:ea typeface="宋体" panose="02010600030101010101" pitchFamily="2" charset="-122"/>
                          <a:cs typeface="Courier New" panose="02070309020205020404"/>
                        </a:rPr>
                        <a:t>08</a:t>
                      </a:r>
                      <a:endParaRPr lang="zh-CN" sz="1400" kern="100" dirty="0">
                        <a:latin typeface="宋体" panose="02010600030101010101" pitchFamily="2" charset="-122"/>
                        <a:ea typeface="宋体" panose="02010600030101010101" pitchFamily="2" charset="-122"/>
                        <a:cs typeface="Courier New" panose="02070309020205020404"/>
                      </a:endParaRPr>
                    </a:p>
                  </a:txBody>
                  <a:tcPr marL="17086" marR="17086" marT="34782" marB="3478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defTabSz="-635">
                        <a:lnSpc>
                          <a:spcPct val="200000"/>
                        </a:lnSpc>
                        <a:spcAft>
                          <a:spcPts val="0"/>
                        </a:spcAft>
                        <a:tabLst>
                          <a:tab pos="2637155" algn="ctr"/>
                          <a:tab pos="5274310" algn="r"/>
                          <a:tab pos="2637155" algn="ctr"/>
                          <a:tab pos="4097655" algn="l"/>
                          <a:tab pos="5274310" algn="r"/>
                        </a:tabLst>
                      </a:pPr>
                      <a:endParaRPr lang="en-US" sz="1400" kern="100" dirty="0">
                        <a:latin typeface="宋体" panose="02010600030101010101" pitchFamily="2" charset="-122"/>
                        <a:ea typeface="宋体" panose="02010600030101010101" pitchFamily="2" charset="-122"/>
                        <a:cs typeface="Times New Roman" panose="02020603050405020304"/>
                      </a:endParaRPr>
                    </a:p>
                  </a:txBody>
                  <a:tcPr marL="65903" marR="65903" marT="34782" marB="3478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bl>
          </a:graphicData>
        </a:graphic>
      </p:graphicFrame>
      <p:sp>
        <p:nvSpPr>
          <p:cNvPr id="5" name="AutoShape 90" descr="信纸"/>
          <p:cNvSpPr>
            <a:spLocks noChangeArrowheads="1"/>
          </p:cNvSpPr>
          <p:nvPr/>
        </p:nvSpPr>
        <p:spPr bwMode="auto">
          <a:xfrm>
            <a:off x="5500694" y="4714875"/>
            <a:ext cx="3429023" cy="1785938"/>
          </a:xfrm>
          <a:prstGeom prst="wedgeRoundRectCallout">
            <a:avLst>
              <a:gd name="adj1" fmla="val -59885"/>
              <a:gd name="adj2" fmla="val 21410"/>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a:defRPr/>
            </a:pPr>
            <a:r>
              <a:rPr lang="en-US" altLang="zh-CN" dirty="0" smtClean="0">
                <a:solidFill>
                  <a:srgbClr val="FF0000"/>
                </a:solidFill>
                <a:latin typeface="黑体" panose="02010609060101010101" pitchFamily="2" charset="-122"/>
                <a:ea typeface="黑体" panose="02010609060101010101" pitchFamily="2" charset="-122"/>
              </a:rPr>
              <a:t>1</a:t>
            </a:r>
            <a:r>
              <a:rPr lang="zh-CN" altLang="en-US" dirty="0" smtClean="0">
                <a:solidFill>
                  <a:srgbClr val="FF0000"/>
                </a:solidFill>
                <a:latin typeface="黑体" panose="02010609060101010101" pitchFamily="2" charset="-122"/>
                <a:ea typeface="黑体" panose="02010609060101010101" pitchFamily="2" charset="-122"/>
              </a:rPr>
              <a:t>、删除</a:t>
            </a:r>
            <a:r>
              <a:rPr lang="zh-CN" altLang="en-US" dirty="0" smtClean="0">
                <a:latin typeface="黑体" panose="02010609060101010101" pitchFamily="2" charset="-122"/>
                <a:ea typeface="黑体" panose="02010609060101010101" pitchFamily="2" charset="-122"/>
              </a:rPr>
              <a:t>“其中：非自有配送中心配送商品购进额”</a:t>
            </a:r>
            <a:r>
              <a:rPr lang="en-US" dirty="0" smtClean="0">
                <a:latin typeface="黑体" panose="02010609060101010101" pitchFamily="2" charset="-122"/>
                <a:ea typeface="黑体" panose="02010609060101010101" pitchFamily="2" charset="-122"/>
              </a:rPr>
              <a:t>1</a:t>
            </a:r>
            <a:r>
              <a:rPr lang="zh-CN" altLang="en-US" dirty="0" smtClean="0">
                <a:latin typeface="黑体" panose="02010609060101010101" pitchFamily="2" charset="-122"/>
                <a:ea typeface="黑体" panose="02010609060101010101" pitchFamily="2" charset="-122"/>
              </a:rPr>
              <a:t>个指标。</a:t>
            </a:r>
            <a:endParaRPr lang="en-US" altLang="zh-CN" dirty="0" smtClean="0">
              <a:latin typeface="黑体" panose="02010609060101010101" pitchFamily="2" charset="-122"/>
              <a:ea typeface="黑体" panose="02010609060101010101" pitchFamily="2" charset="-122"/>
            </a:endParaRPr>
          </a:p>
          <a:p>
            <a:pPr>
              <a:defRPr/>
            </a:pPr>
            <a:r>
              <a:rPr lang="en-US" altLang="zh-CN" dirty="0" smtClean="0">
                <a:latin typeface="黑体" panose="02010609060101010101" pitchFamily="2" charset="-122"/>
                <a:ea typeface="黑体" panose="02010609060101010101" pitchFamily="2" charset="-122"/>
              </a:rPr>
              <a:t>2</a:t>
            </a:r>
            <a:r>
              <a:rPr lang="zh-CN" altLang="en-US" dirty="0" smtClean="0">
                <a:latin typeface="黑体" panose="02010609060101010101" pitchFamily="2" charset="-122"/>
                <a:ea typeface="黑体" panose="02010609060101010101" pitchFamily="2" charset="-122"/>
              </a:rPr>
              <a:t>、</a:t>
            </a:r>
            <a:r>
              <a:rPr lang="en-US" dirty="0" smtClean="0">
                <a:latin typeface="黑体" panose="02010609060101010101" pitchFamily="2" charset="-122"/>
                <a:ea typeface="黑体" panose="02010609060101010101" pitchFamily="2" charset="-122"/>
              </a:rPr>
              <a:t> 05</a:t>
            </a:r>
            <a:r>
              <a:rPr lang="zh-CN" altLang="en-US" dirty="0" smtClean="0">
                <a:latin typeface="黑体" panose="02010609060101010101" pitchFamily="2" charset="-122"/>
                <a:ea typeface="黑体" panose="02010609060101010101" pitchFamily="2" charset="-122"/>
              </a:rPr>
              <a:t>≥</a:t>
            </a:r>
            <a:r>
              <a:rPr lang="en-US" dirty="0" smtClean="0">
                <a:latin typeface="黑体" panose="02010609060101010101" pitchFamily="2" charset="-122"/>
                <a:ea typeface="黑体" panose="02010609060101010101" pitchFamily="2" charset="-122"/>
              </a:rPr>
              <a:t>06  </a:t>
            </a:r>
            <a:r>
              <a:rPr lang="zh-CN" altLang="en-US" dirty="0" smtClean="0">
                <a:latin typeface="黑体" panose="02010609060101010101" pitchFamily="2" charset="-122"/>
                <a:ea typeface="黑体" panose="02010609060101010101" pitchFamily="2" charset="-122"/>
              </a:rPr>
              <a:t>（</a:t>
            </a:r>
            <a:r>
              <a:rPr lang="en-US" dirty="0" smtClean="0">
                <a:latin typeface="黑体" panose="02010609060101010101" pitchFamily="2" charset="-122"/>
                <a:ea typeface="黑体" panose="02010609060101010101" pitchFamily="2" charset="-122"/>
              </a:rPr>
              <a:t>3</a:t>
            </a:r>
            <a:r>
              <a:rPr lang="zh-CN" altLang="en-US" dirty="0" smtClean="0">
                <a:latin typeface="黑体" panose="02010609060101010101" pitchFamily="2" charset="-122"/>
                <a:ea typeface="黑体" panose="02010609060101010101" pitchFamily="2" charset="-122"/>
              </a:rPr>
              <a:t>）</a:t>
            </a:r>
            <a:r>
              <a:rPr lang="en-US" dirty="0" smtClean="0">
                <a:latin typeface="黑体" panose="02010609060101010101" pitchFamily="2" charset="-122"/>
                <a:ea typeface="黑体" panose="02010609060101010101" pitchFamily="2" charset="-122"/>
              </a:rPr>
              <a:t>07</a:t>
            </a:r>
            <a:r>
              <a:rPr lang="zh-CN" altLang="en-US" dirty="0" smtClean="0">
                <a:latin typeface="黑体" panose="02010609060101010101" pitchFamily="2" charset="-122"/>
                <a:ea typeface="黑体" panose="02010609060101010101" pitchFamily="2" charset="-122"/>
              </a:rPr>
              <a:t>≥</a:t>
            </a:r>
            <a:r>
              <a:rPr lang="en-US" dirty="0" smtClean="0">
                <a:latin typeface="黑体" panose="02010609060101010101" pitchFamily="2" charset="-122"/>
                <a:ea typeface="黑体" panose="02010609060101010101" pitchFamily="2" charset="-122"/>
              </a:rPr>
              <a:t>08</a:t>
            </a:r>
            <a:endParaRPr lang="zh-CN" altLang="en-US" dirty="0" smtClean="0">
              <a:latin typeface="黑体" panose="02010609060101010101" pitchFamily="2" charset="-122"/>
              <a:ea typeface="黑体" panose="02010609060101010101" pitchFamily="2" charset="-122"/>
            </a:endParaRPr>
          </a:p>
          <a:p>
            <a:pPr>
              <a:defRPr/>
            </a:pPr>
            <a:br>
              <a:rPr lang="zh-CN" altLang="en-US" b="1" dirty="0" smtClean="0">
                <a:latin typeface="黑体" panose="02010609060101010101" pitchFamily="2" charset="-122"/>
                <a:ea typeface="黑体" panose="02010609060101010101" pitchFamily="2" charset="-122"/>
              </a:rPr>
            </a:br>
            <a:endParaRPr kumimoji="0" lang="en-US" altLang="zh-CN" b="0" i="0" u="none" strike="noStrike" kern="100" cap="none" spc="0" normalizeH="0" baseline="0" noProof="0" dirty="0">
              <a:ln>
                <a:noFill/>
              </a:ln>
              <a:effectLst/>
              <a:uLnTx/>
              <a:uFillTx/>
              <a:latin typeface="黑体" panose="02010609060101010101" pitchFamily="2" charset="-122"/>
              <a:ea typeface="黑体" panose="02010609060101010101" pitchFamily="2" charset="-122"/>
            </a:endParaRPr>
          </a:p>
        </p:txBody>
      </p:sp>
      <p:sp>
        <p:nvSpPr>
          <p:cNvPr id="7" name="AutoShape 90" descr="信纸"/>
          <p:cNvSpPr>
            <a:spLocks noChangeArrowheads="1"/>
          </p:cNvSpPr>
          <p:nvPr/>
        </p:nvSpPr>
        <p:spPr bwMode="auto">
          <a:xfrm>
            <a:off x="6286511" y="3571876"/>
            <a:ext cx="2357455" cy="714380"/>
          </a:xfrm>
          <a:prstGeom prst="wedgeRoundRectCallout">
            <a:avLst>
              <a:gd name="adj1" fmla="val -42373"/>
              <a:gd name="adj2" fmla="val -260953"/>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a:defRPr/>
            </a:pPr>
            <a:r>
              <a:rPr lang="zh-CN" altLang="en-US" kern="100" dirty="0" smtClean="0">
                <a:latin typeface="黑体" panose="02010609060101010101" pitchFamily="2" charset="-122"/>
                <a:ea typeface="黑体" panose="02010609060101010101" pitchFamily="2" charset="-122"/>
                <a:cs typeface="Times New Roman" panose="02020603050405020304"/>
              </a:rPr>
              <a:t>上年同期改为</a:t>
            </a:r>
            <a:r>
              <a:rPr lang="zh-CN" altLang="en-US" dirty="0" smtClean="0">
                <a:latin typeface="黑体" panose="02010609060101010101" pitchFamily="2" charset="-122"/>
                <a:ea typeface="黑体" panose="02010609060101010101" pitchFamily="2" charset="-122"/>
              </a:rPr>
              <a:t>“</a:t>
            </a:r>
            <a:r>
              <a:rPr lang="zh-CN" altLang="en-US" kern="100" dirty="0" smtClean="0">
                <a:latin typeface="黑体" panose="02010609060101010101" pitchFamily="2" charset="-122"/>
                <a:ea typeface="黑体" panose="02010609060101010101" pitchFamily="2" charset="-122"/>
                <a:cs typeface="Times New Roman" panose="02020603050405020304"/>
              </a:rPr>
              <a:t>上年”</a:t>
            </a:r>
            <a:br>
              <a:rPr lang="zh-CN" altLang="en-US" b="1" dirty="0" smtClean="0">
                <a:latin typeface="黑体" panose="02010609060101010101" pitchFamily="2" charset="-122"/>
                <a:ea typeface="黑体" panose="02010609060101010101" pitchFamily="2" charset="-122"/>
              </a:rPr>
            </a:br>
            <a:endParaRPr kumimoji="0" lang="en-US" altLang="zh-CN" b="0" i="0" u="none" strike="noStrike" kern="100" cap="none" spc="0" normalizeH="0" baseline="0" noProof="0" dirty="0">
              <a:ln>
                <a:noFill/>
              </a:ln>
              <a:effectLst/>
              <a:uLnTx/>
              <a:uFillTx/>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338" name="表格 14337"/>
          <p:cNvGraphicFramePr/>
          <p:nvPr/>
        </p:nvGraphicFramePr>
        <p:xfrm>
          <a:off x="285720" y="1142984"/>
          <a:ext cx="8643650" cy="4541520"/>
        </p:xfrm>
        <a:graphic>
          <a:graphicData uri="http://schemas.openxmlformats.org/drawingml/2006/table">
            <a:tbl>
              <a:tblPr/>
              <a:tblGrid>
                <a:gridCol w="8643650"/>
              </a:tblGrid>
              <a:tr h="428277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hangingPunct="1">
                        <a:buNone/>
                      </a:pPr>
                      <a:r>
                        <a:rPr lang="zh-CN" altLang="en-US" dirty="0">
                          <a:latin typeface="黑体" panose="02010609060101010101" pitchFamily="2" charset="-122"/>
                          <a:ea typeface="黑体" panose="02010609060101010101" pitchFamily="2" charset="-122"/>
                        </a:rPr>
                        <a:t>统一社会信用代码□□□□□□□□□□□□□□□□□□</a:t>
                      </a:r>
                      <a:endParaRPr lang="en-US" altLang="zh-CN" dirty="0">
                        <a:latin typeface="黑体" panose="02010609060101010101" pitchFamily="2" charset="-122"/>
                        <a:ea typeface="黑体" panose="02010609060101010101" pitchFamily="2" charset="-122"/>
                      </a:endParaRPr>
                    </a:p>
                    <a:p>
                      <a:pPr lvl="0" algn="just" eaLnBrk="1" hangingPunct="1">
                        <a:buNone/>
                      </a:pPr>
                      <a:r>
                        <a:rPr lang="zh-CN" altLang="en-US" dirty="0">
                          <a:latin typeface="黑体" panose="02010609060101010101" pitchFamily="2" charset="-122"/>
                          <a:ea typeface="黑体" panose="02010609060101010101" pitchFamily="2" charset="-122"/>
                        </a:rPr>
                        <a:t>尚未领取统一社会信用代码的填写原组织机构代码□□□□□□□□－□</a:t>
                      </a:r>
                      <a:endParaRPr lang="en-US" altLang="zh-CN" dirty="0">
                        <a:latin typeface="黑体" panose="02010609060101010101" pitchFamily="2" charset="-122"/>
                        <a:ea typeface="黑体" panose="02010609060101010101" pitchFamily="2" charset="-122"/>
                      </a:endParaRPr>
                    </a:p>
                    <a:p>
                      <a:pPr lvl="0" algn="just" eaLnBrk="1" hangingPunct="1">
                        <a:buNone/>
                      </a:pPr>
                      <a:endParaRPr lang="en-US" altLang="zh-CN" dirty="0">
                        <a:latin typeface="黑体" panose="02010609060101010101" pitchFamily="2" charset="-122"/>
                        <a:ea typeface="黑体" panose="02010609060101010101" pitchFamily="2" charset="-122"/>
                      </a:endParaRPr>
                    </a:p>
                    <a:p>
                      <a:pPr lvl="0" algn="just" eaLnBrk="1" hangingPunct="1">
                        <a:buNone/>
                      </a:pPr>
                      <a:r>
                        <a:rPr lang="zh-CN" altLang="en-US" dirty="0">
                          <a:latin typeface="黑体" panose="02010609060101010101" pitchFamily="2" charset="-122"/>
                          <a:ea typeface="黑体" panose="02010609060101010101" pitchFamily="2" charset="-122"/>
                        </a:rPr>
                        <a:t>连锁经营业务的行业代码</a:t>
                      </a:r>
                      <a:r>
                        <a:rPr lang="en-US" altLang="zh-CN" dirty="0">
                          <a:latin typeface="黑体" panose="02010609060101010101" pitchFamily="2" charset="-122"/>
                          <a:ea typeface="黑体" panose="02010609060101010101" pitchFamily="2" charset="-122"/>
                        </a:rPr>
                        <a:t>(E06) </a:t>
                      </a:r>
                      <a:r>
                        <a:rPr lang="zh-CN" altLang="en-US" dirty="0">
                          <a:latin typeface="黑体" panose="02010609060101010101" pitchFamily="2" charset="-122"/>
                          <a:ea typeface="黑体" panose="02010609060101010101" pitchFamily="2" charset="-122"/>
                        </a:rPr>
                        <a:t>（</a:t>
                      </a:r>
                      <a:r>
                        <a:rPr lang="en-US" altLang="zh-CN" dirty="0">
                          <a:latin typeface="黑体" panose="02010609060101010101" pitchFamily="2" charset="-122"/>
                          <a:ea typeface="黑体" panose="02010609060101010101" pitchFamily="2" charset="-122"/>
                        </a:rPr>
                        <a:t>GB/T 4754-2017</a:t>
                      </a:r>
                      <a:r>
                        <a:rPr lang="zh-CN" altLang="en-US" dirty="0">
                          <a:latin typeface="黑体" panose="02010609060101010101" pitchFamily="2" charset="-122"/>
                          <a:ea typeface="黑体" panose="02010609060101010101" pitchFamily="2" charset="-122"/>
                        </a:rPr>
                        <a:t>） </a:t>
                      </a:r>
                      <a:r>
                        <a:rPr lang="en-US" altLang="zh-CN" dirty="0">
                          <a:latin typeface="黑体" panose="02010609060101010101" pitchFamily="2" charset="-122"/>
                          <a:ea typeface="黑体" panose="02010609060101010101" pitchFamily="2" charset="-122"/>
                        </a:rPr>
                        <a:t>□□□</a:t>
                      </a:r>
                      <a:endParaRPr lang="en-US" altLang="zh-CN" dirty="0">
                        <a:latin typeface="黑体" panose="02010609060101010101" pitchFamily="2" charset="-122"/>
                        <a:ea typeface="黑体" panose="02010609060101010101" pitchFamily="2" charset="-122"/>
                      </a:endParaRPr>
                    </a:p>
                    <a:p>
                      <a:pPr lvl="0" algn="just" eaLnBrk="1" hangingPunct="1">
                        <a:buNone/>
                      </a:pPr>
                      <a:endParaRPr lang="en-US" altLang="zh-CN" b="1" dirty="0">
                        <a:latin typeface="黑体" panose="02010609060101010101" pitchFamily="2" charset="-122"/>
                        <a:ea typeface="黑体" panose="02010609060101010101" pitchFamily="2" charset="-122"/>
                      </a:endParaRPr>
                    </a:p>
                    <a:p>
                      <a:pPr lvl="0" algn="ctr" eaLnBrk="1" hangingPunct="1">
                        <a:lnSpc>
                          <a:spcPts val="1200"/>
                        </a:lnSpc>
                        <a:buNone/>
                      </a:pPr>
                      <a:r>
                        <a:rPr lang="zh-CN" altLang="en-US" b="1" dirty="0">
                          <a:latin typeface="黑体" panose="02010609060101010101" pitchFamily="2" charset="-122"/>
                          <a:ea typeface="黑体" panose="02010609060101010101" pitchFamily="2" charset="-122"/>
                        </a:rPr>
                        <a:t>批发业 </a:t>
                      </a:r>
                      <a:r>
                        <a:rPr lang="en-US" altLang="zh-CN" b="1" dirty="0">
                          <a:latin typeface="黑体" panose="02010609060101010101" pitchFamily="2" charset="-122"/>
                          <a:ea typeface="黑体" panose="02010609060101010101" pitchFamily="2" charset="-122"/>
                        </a:rPr>
                        <a:t>                                           </a:t>
                      </a:r>
                      <a:r>
                        <a:rPr lang="zh-CN" altLang="en-US" b="1" dirty="0">
                          <a:latin typeface="黑体" panose="02010609060101010101" pitchFamily="2" charset="-122"/>
                          <a:ea typeface="黑体" panose="02010609060101010101" pitchFamily="2" charset="-122"/>
                        </a:rPr>
                        <a:t>零售业</a:t>
                      </a:r>
                      <a:endParaRPr lang="zh-CN" altLang="en-US" b="1" dirty="0">
                        <a:latin typeface="黑体" panose="02010609060101010101" pitchFamily="2" charset="-122"/>
                        <a:ea typeface="黑体" panose="02010609060101010101" pitchFamily="2" charset="-122"/>
                      </a:endParaRPr>
                    </a:p>
                    <a:p>
                      <a:pPr lvl="0" algn="just" eaLnBrk="1" hangingPunct="1">
                        <a:buNone/>
                      </a:pPr>
                      <a:r>
                        <a:rPr lang="en-US" altLang="zh-CN" dirty="0">
                          <a:latin typeface="黑体" panose="02010609060101010101" pitchFamily="2" charset="-122"/>
                          <a:ea typeface="黑体" panose="02010609060101010101" pitchFamily="2" charset="-122"/>
                        </a:rPr>
                        <a:t> 511</a:t>
                      </a:r>
                      <a:r>
                        <a:rPr lang="zh-CN" altLang="en-US" dirty="0">
                          <a:latin typeface="黑体" panose="02010609060101010101" pitchFamily="2" charset="-122"/>
                          <a:ea typeface="黑体" panose="02010609060101010101" pitchFamily="2" charset="-122"/>
                        </a:rPr>
                        <a:t>农、林、牧、渔产品批发</a:t>
                      </a:r>
                      <a:r>
                        <a:rPr lang="en-US" altLang="zh-CN" dirty="0">
                          <a:latin typeface="黑体" panose="02010609060101010101" pitchFamily="2" charset="-122"/>
                          <a:ea typeface="黑体" panose="02010609060101010101" pitchFamily="2" charset="-122"/>
                        </a:rPr>
                        <a:t>                  521</a:t>
                      </a:r>
                      <a:r>
                        <a:rPr lang="zh-CN" altLang="en-US" dirty="0">
                          <a:latin typeface="黑体" panose="02010609060101010101" pitchFamily="2" charset="-122"/>
                          <a:ea typeface="黑体" panose="02010609060101010101" pitchFamily="2" charset="-122"/>
                        </a:rPr>
                        <a:t>综合零售</a:t>
                      </a:r>
                      <a:endParaRPr lang="zh-CN" altLang="en-US" dirty="0">
                        <a:latin typeface="黑体" panose="02010609060101010101" pitchFamily="2" charset="-122"/>
                        <a:ea typeface="黑体" panose="02010609060101010101" pitchFamily="2" charset="-122"/>
                      </a:endParaRPr>
                    </a:p>
                    <a:p>
                      <a:pPr lvl="0" algn="just" eaLnBrk="1" hangingPunct="1">
                        <a:buNone/>
                      </a:pPr>
                      <a:r>
                        <a:rPr lang="en-US" altLang="zh-CN" dirty="0">
                          <a:latin typeface="黑体" panose="02010609060101010101" pitchFamily="2" charset="-122"/>
                          <a:ea typeface="黑体" panose="02010609060101010101" pitchFamily="2" charset="-122"/>
                        </a:rPr>
                        <a:t> 512</a:t>
                      </a:r>
                      <a:r>
                        <a:rPr lang="zh-CN" altLang="en-US" dirty="0">
                          <a:latin typeface="黑体" panose="02010609060101010101" pitchFamily="2" charset="-122"/>
                          <a:ea typeface="黑体" panose="02010609060101010101" pitchFamily="2" charset="-122"/>
                        </a:rPr>
                        <a:t>食品、饮料及烟草制品批发</a:t>
                      </a:r>
                      <a:r>
                        <a:rPr lang="en-US" altLang="zh-CN" dirty="0">
                          <a:latin typeface="黑体" panose="02010609060101010101" pitchFamily="2" charset="-122"/>
                          <a:ea typeface="黑体" panose="02010609060101010101" pitchFamily="2" charset="-122"/>
                        </a:rPr>
                        <a:t>                522</a:t>
                      </a:r>
                      <a:r>
                        <a:rPr lang="zh-CN" altLang="en-US" dirty="0">
                          <a:latin typeface="黑体" panose="02010609060101010101" pitchFamily="2" charset="-122"/>
                          <a:ea typeface="黑体" panose="02010609060101010101" pitchFamily="2" charset="-122"/>
                        </a:rPr>
                        <a:t>食品、饮料及烟草制品专门零售</a:t>
                      </a:r>
                      <a:endParaRPr lang="zh-CN" altLang="en-US" dirty="0">
                        <a:latin typeface="黑体" panose="02010609060101010101" pitchFamily="2" charset="-122"/>
                        <a:ea typeface="黑体" panose="02010609060101010101" pitchFamily="2" charset="-122"/>
                      </a:endParaRPr>
                    </a:p>
                    <a:p>
                      <a:pPr lvl="0" algn="just" eaLnBrk="1" hangingPunct="1">
                        <a:buNone/>
                      </a:pPr>
                      <a:r>
                        <a:rPr lang="en-US" altLang="zh-CN" dirty="0">
                          <a:latin typeface="黑体" panose="02010609060101010101" pitchFamily="2" charset="-122"/>
                          <a:ea typeface="黑体" panose="02010609060101010101" pitchFamily="2" charset="-122"/>
                        </a:rPr>
                        <a:t> 513</a:t>
                      </a:r>
                      <a:r>
                        <a:rPr lang="zh-CN" altLang="en-US" dirty="0">
                          <a:latin typeface="黑体" panose="02010609060101010101" pitchFamily="2" charset="-122"/>
                          <a:ea typeface="黑体" panose="02010609060101010101" pitchFamily="2" charset="-122"/>
                        </a:rPr>
                        <a:t>纺织、服装及家庭用品批发</a:t>
                      </a:r>
                      <a:r>
                        <a:rPr lang="en-US" altLang="zh-CN" dirty="0">
                          <a:latin typeface="黑体" panose="02010609060101010101" pitchFamily="2" charset="-122"/>
                          <a:ea typeface="黑体" panose="02010609060101010101" pitchFamily="2" charset="-122"/>
                        </a:rPr>
                        <a:t>                523</a:t>
                      </a:r>
                      <a:r>
                        <a:rPr lang="zh-CN" altLang="en-US" dirty="0">
                          <a:latin typeface="黑体" panose="02010609060101010101" pitchFamily="2" charset="-122"/>
                          <a:ea typeface="黑体" panose="02010609060101010101" pitchFamily="2" charset="-122"/>
                        </a:rPr>
                        <a:t>纺织、服装及日用品专门零售</a:t>
                      </a:r>
                      <a:endParaRPr lang="zh-CN" altLang="en-US" dirty="0">
                        <a:latin typeface="黑体" panose="02010609060101010101" pitchFamily="2" charset="-122"/>
                        <a:ea typeface="黑体" panose="02010609060101010101" pitchFamily="2" charset="-122"/>
                      </a:endParaRPr>
                    </a:p>
                    <a:p>
                      <a:pPr lvl="0" algn="just" eaLnBrk="1" hangingPunct="1">
                        <a:buNone/>
                      </a:pPr>
                      <a:r>
                        <a:rPr lang="en-US" altLang="zh-CN" dirty="0">
                          <a:latin typeface="黑体" panose="02010609060101010101" pitchFamily="2" charset="-122"/>
                          <a:ea typeface="黑体" panose="02010609060101010101" pitchFamily="2" charset="-122"/>
                        </a:rPr>
                        <a:t> 514</a:t>
                      </a:r>
                      <a:r>
                        <a:rPr lang="zh-CN" altLang="en-US" dirty="0">
                          <a:latin typeface="黑体" panose="02010609060101010101" pitchFamily="2" charset="-122"/>
                          <a:ea typeface="黑体" panose="02010609060101010101" pitchFamily="2" charset="-122"/>
                        </a:rPr>
                        <a:t>文化、体育用品及器材批发</a:t>
                      </a:r>
                      <a:r>
                        <a:rPr lang="en-US" altLang="zh-CN" dirty="0">
                          <a:latin typeface="黑体" panose="02010609060101010101" pitchFamily="2" charset="-122"/>
                          <a:ea typeface="黑体" panose="02010609060101010101" pitchFamily="2" charset="-122"/>
                        </a:rPr>
                        <a:t>                524</a:t>
                      </a:r>
                      <a:r>
                        <a:rPr lang="zh-CN" altLang="en-US" dirty="0">
                          <a:latin typeface="黑体" panose="02010609060101010101" pitchFamily="2" charset="-122"/>
                          <a:ea typeface="黑体" panose="02010609060101010101" pitchFamily="2" charset="-122"/>
                        </a:rPr>
                        <a:t>文化、体育用品及器材专门零售</a:t>
                      </a:r>
                      <a:endParaRPr lang="zh-CN" altLang="en-US" dirty="0">
                        <a:latin typeface="黑体" panose="02010609060101010101" pitchFamily="2" charset="-122"/>
                        <a:ea typeface="黑体" panose="02010609060101010101" pitchFamily="2" charset="-122"/>
                      </a:endParaRPr>
                    </a:p>
                    <a:p>
                      <a:pPr lvl="0" algn="just" eaLnBrk="1" hangingPunct="1">
                        <a:buNone/>
                      </a:pPr>
                      <a:r>
                        <a:rPr lang="en-US" altLang="zh-CN" dirty="0">
                          <a:latin typeface="黑体" panose="02010609060101010101" pitchFamily="2" charset="-122"/>
                          <a:ea typeface="黑体" panose="02010609060101010101" pitchFamily="2" charset="-122"/>
                        </a:rPr>
                        <a:t> 515</a:t>
                      </a:r>
                      <a:r>
                        <a:rPr lang="zh-CN" altLang="en-US" dirty="0">
                          <a:latin typeface="黑体" panose="02010609060101010101" pitchFamily="2" charset="-122"/>
                          <a:ea typeface="黑体" panose="02010609060101010101" pitchFamily="2" charset="-122"/>
                        </a:rPr>
                        <a:t>医药及医疗器材批发</a:t>
                      </a:r>
                      <a:r>
                        <a:rPr lang="en-US" altLang="zh-CN" dirty="0">
                          <a:latin typeface="黑体" panose="02010609060101010101" pitchFamily="2" charset="-122"/>
                          <a:ea typeface="黑体" panose="02010609060101010101" pitchFamily="2" charset="-122"/>
                        </a:rPr>
                        <a:t>                      525</a:t>
                      </a:r>
                      <a:r>
                        <a:rPr lang="zh-CN" altLang="en-US" dirty="0">
                          <a:latin typeface="黑体" panose="02010609060101010101" pitchFamily="2" charset="-122"/>
                          <a:ea typeface="黑体" panose="02010609060101010101" pitchFamily="2" charset="-122"/>
                        </a:rPr>
                        <a:t>医药及医疗器材专门</a:t>
                      </a:r>
                      <a:r>
                        <a:rPr lang="zh-CN" altLang="en-US" dirty="0" smtClean="0">
                          <a:latin typeface="黑体" panose="02010609060101010101" pitchFamily="2" charset="-122"/>
                          <a:ea typeface="黑体" panose="02010609060101010101" pitchFamily="2" charset="-122"/>
                        </a:rPr>
                        <a:t>零售</a:t>
                      </a:r>
                      <a:endParaRPr lang="zh-CN" altLang="en-US" dirty="0" smtClean="0">
                        <a:latin typeface="黑体" panose="02010609060101010101" pitchFamily="2" charset="-122"/>
                        <a:ea typeface="黑体" panose="02010609060101010101" pitchFamily="2" charset="-122"/>
                      </a:endParaRPr>
                    </a:p>
                    <a:p>
                      <a:pPr lvl="0" algn="r" eaLnBrk="1" hangingPunct="1">
                        <a:buNone/>
                      </a:pPr>
                      <a:r>
                        <a:rPr lang="en-US" altLang="zh-CN" dirty="0" smtClean="0">
                          <a:latin typeface="黑体" panose="02010609060101010101" pitchFamily="2" charset="-122"/>
                          <a:ea typeface="黑体" panose="02010609060101010101" pitchFamily="2" charset="-122"/>
                        </a:rPr>
                        <a:t>516</a:t>
                      </a:r>
                      <a:r>
                        <a:rPr lang="zh-CN" altLang="en-US" dirty="0" smtClean="0">
                          <a:latin typeface="黑体" panose="02010609060101010101" pitchFamily="2" charset="-122"/>
                          <a:ea typeface="黑体" panose="02010609060101010101" pitchFamily="2" charset="-122"/>
                        </a:rPr>
                        <a:t>矿产品、建材及化工产品批发</a:t>
                      </a:r>
                      <a:r>
                        <a:rPr lang="en-US" altLang="zh-CN" dirty="0" smtClean="0">
                          <a:latin typeface="黑体" panose="02010609060101010101" pitchFamily="2" charset="-122"/>
                          <a:ea typeface="黑体" panose="02010609060101010101" pitchFamily="2" charset="-122"/>
                        </a:rPr>
                        <a:t>              526</a:t>
                      </a:r>
                      <a:r>
                        <a:rPr lang="zh-CN" altLang="en-US" dirty="0" smtClean="0">
                          <a:latin typeface="黑体" panose="02010609060101010101" pitchFamily="2" charset="-122"/>
                          <a:ea typeface="黑体" panose="02010609060101010101" pitchFamily="2" charset="-122"/>
                        </a:rPr>
                        <a:t>汽车、摩托车、零配件和燃料及其他动力销售</a:t>
                      </a:r>
                      <a:endParaRPr lang="zh-CN" altLang="en-US" dirty="0" smtClean="0">
                        <a:latin typeface="黑体" panose="02010609060101010101" pitchFamily="2" charset="-122"/>
                        <a:ea typeface="黑体" panose="02010609060101010101" pitchFamily="2" charset="-122"/>
                      </a:endParaRPr>
                    </a:p>
                    <a:p>
                      <a:pPr lvl="0" algn="just" eaLnBrk="1" hangingPunct="1">
                        <a:buNone/>
                      </a:pPr>
                      <a:r>
                        <a:rPr lang="en-US" altLang="zh-CN" dirty="0" smtClean="0">
                          <a:latin typeface="黑体" panose="02010609060101010101" pitchFamily="2" charset="-122"/>
                          <a:ea typeface="黑体" panose="02010609060101010101" pitchFamily="2" charset="-122"/>
                        </a:rPr>
                        <a:t> </a:t>
                      </a:r>
                      <a:r>
                        <a:rPr lang="en-US" altLang="zh-CN" dirty="0">
                          <a:latin typeface="黑体" panose="02010609060101010101" pitchFamily="2" charset="-122"/>
                          <a:ea typeface="黑体" panose="02010609060101010101" pitchFamily="2" charset="-122"/>
                        </a:rPr>
                        <a:t>517</a:t>
                      </a:r>
                      <a:r>
                        <a:rPr lang="zh-CN" altLang="en-US" dirty="0">
                          <a:latin typeface="黑体" panose="02010609060101010101" pitchFamily="2" charset="-122"/>
                          <a:ea typeface="黑体" panose="02010609060101010101" pitchFamily="2" charset="-122"/>
                        </a:rPr>
                        <a:t>机械设备、五金产品及电子产品批发</a:t>
                      </a:r>
                      <a:r>
                        <a:rPr lang="en-US" altLang="zh-CN" dirty="0">
                          <a:latin typeface="黑体" panose="02010609060101010101" pitchFamily="2" charset="-122"/>
                          <a:ea typeface="黑体" panose="02010609060101010101" pitchFamily="2" charset="-122"/>
                        </a:rPr>
                        <a:t>        527</a:t>
                      </a:r>
                      <a:r>
                        <a:rPr lang="zh-CN" altLang="en-US" dirty="0">
                          <a:latin typeface="黑体" panose="02010609060101010101" pitchFamily="2" charset="-122"/>
                          <a:ea typeface="黑体" panose="02010609060101010101" pitchFamily="2" charset="-122"/>
                        </a:rPr>
                        <a:t>家用电器及电子产品专门零售</a:t>
                      </a:r>
                      <a:endParaRPr lang="zh-CN" altLang="en-US" dirty="0">
                        <a:latin typeface="黑体" panose="02010609060101010101" pitchFamily="2" charset="-122"/>
                        <a:ea typeface="黑体" panose="02010609060101010101" pitchFamily="2" charset="-122"/>
                      </a:endParaRPr>
                    </a:p>
                    <a:p>
                      <a:pPr lvl="0" eaLnBrk="1" hangingPunct="1">
                        <a:buNone/>
                      </a:pPr>
                      <a:r>
                        <a:rPr lang="en-US" altLang="zh-CN" dirty="0">
                          <a:latin typeface="黑体" panose="02010609060101010101" pitchFamily="2" charset="-122"/>
                          <a:ea typeface="黑体" panose="02010609060101010101" pitchFamily="2" charset="-122"/>
                        </a:rPr>
                        <a:t> 518</a:t>
                      </a:r>
                      <a:r>
                        <a:rPr lang="zh-CN" altLang="en-US" dirty="0">
                          <a:latin typeface="黑体" panose="02010609060101010101" pitchFamily="2" charset="-122"/>
                          <a:ea typeface="黑体" panose="02010609060101010101" pitchFamily="2" charset="-122"/>
                        </a:rPr>
                        <a:t>贸易经纪与代理</a:t>
                      </a:r>
                      <a:r>
                        <a:rPr lang="en-US" altLang="zh-CN" dirty="0">
                          <a:latin typeface="黑体" panose="02010609060101010101" pitchFamily="2" charset="-122"/>
                          <a:ea typeface="黑体" panose="02010609060101010101" pitchFamily="2" charset="-122"/>
                        </a:rPr>
                        <a:t>                          528</a:t>
                      </a:r>
                      <a:r>
                        <a:rPr lang="zh-CN" altLang="en-US" dirty="0">
                          <a:latin typeface="黑体" panose="02010609060101010101" pitchFamily="2" charset="-122"/>
                          <a:ea typeface="黑体" panose="02010609060101010101" pitchFamily="2" charset="-122"/>
                        </a:rPr>
                        <a:t>五金、家具及室内装饰材料专门零售</a:t>
                      </a:r>
                      <a:endParaRPr lang="en-US" altLang="zh-CN" dirty="0">
                        <a:latin typeface="黑体" panose="02010609060101010101" pitchFamily="2" charset="-122"/>
                        <a:ea typeface="黑体" panose="02010609060101010101" pitchFamily="2" charset="-122"/>
                      </a:endParaRPr>
                    </a:p>
                    <a:p>
                      <a:pPr lvl="0" algn="just" eaLnBrk="1" hangingPunct="1">
                        <a:buNone/>
                      </a:pPr>
                      <a:r>
                        <a:rPr lang="en-US" altLang="zh-CN" dirty="0">
                          <a:latin typeface="黑体" panose="02010609060101010101" pitchFamily="2" charset="-122"/>
                          <a:ea typeface="黑体" panose="02010609060101010101" pitchFamily="2" charset="-122"/>
                        </a:rPr>
                        <a:t> 519</a:t>
                      </a:r>
                      <a:r>
                        <a:rPr lang="zh-CN" altLang="en-US" dirty="0">
                          <a:latin typeface="黑体" panose="02010609060101010101" pitchFamily="2" charset="-122"/>
                          <a:ea typeface="黑体" panose="02010609060101010101" pitchFamily="2" charset="-122"/>
                        </a:rPr>
                        <a:t>其他批发业</a:t>
                      </a:r>
                      <a:r>
                        <a:rPr lang="en-US" altLang="zh-CN" dirty="0">
                          <a:latin typeface="黑体" panose="02010609060101010101" pitchFamily="2" charset="-122"/>
                          <a:ea typeface="黑体" panose="02010609060101010101" pitchFamily="2" charset="-122"/>
                        </a:rPr>
                        <a:t>                              529</a:t>
                      </a:r>
                      <a:r>
                        <a:rPr lang="zh-CN" altLang="en-US" dirty="0">
                          <a:latin typeface="黑体" panose="02010609060101010101" pitchFamily="2" charset="-122"/>
                          <a:ea typeface="黑体" panose="02010609060101010101" pitchFamily="2" charset="-122"/>
                        </a:rPr>
                        <a:t>货摊、无店铺及其他零售业</a:t>
                      </a:r>
                      <a:endParaRPr lang="zh-CN" altLang="en-US" dirty="0">
                        <a:latin typeface="黑体" panose="02010609060101010101" pitchFamily="2" charset="-122"/>
                        <a:ea typeface="黑体" panose="02010609060101010101" pitchFamily="2" charset="-122"/>
                      </a:endParaRPr>
                    </a:p>
                  </a:txBody>
                  <a:tcPr marL="17780" marR="17780" marT="0" marB="0" anchor="ctr">
                    <a:lnL>
                      <a:noFill/>
                    </a:lnL>
                    <a:lnR>
                      <a:noFill/>
                    </a:lnR>
                    <a:lnT w="12700" cap="flat" cmpd="sng">
                      <a:solidFill>
                        <a:srgbClr val="000000"/>
                      </a:solidFill>
                      <a:prstDash val="solid"/>
                      <a:headEnd type="none" w="med" len="med"/>
                      <a:tailEnd type="none" w="med" len="med"/>
                    </a:lnT>
                    <a:lnB>
                      <a:noFill/>
                    </a:lnB>
                    <a:lnTlToBr>
                      <a:noFill/>
                    </a:lnTlToBr>
                    <a:lnBlToTr>
                      <a:noFill/>
                    </a:lnBlToTr>
                    <a:solidFill>
                      <a:schemeClr val="bg1"/>
                    </a:solidFill>
                  </a:tcPr>
                </a:tc>
              </a:tr>
            </a:tbl>
          </a:graphicData>
        </a:graphic>
      </p:graphicFrame>
      <p:sp>
        <p:nvSpPr>
          <p:cNvPr id="7" name="AutoShape 90" descr="信纸"/>
          <p:cNvSpPr>
            <a:spLocks noChangeArrowheads="1"/>
          </p:cNvSpPr>
          <p:nvPr/>
        </p:nvSpPr>
        <p:spPr bwMode="auto">
          <a:xfrm>
            <a:off x="1214438" y="5786438"/>
            <a:ext cx="7429500" cy="928688"/>
          </a:xfrm>
          <a:prstGeom prst="wedgeRoundRectCallout">
            <a:avLst>
              <a:gd name="adj1" fmla="val -26788"/>
              <a:gd name="adj2" fmla="val -67823"/>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、连锁经营业务的行业代码</a:t>
            </a:r>
            <a:r>
              <a:rPr kumimoji="0" lang="zh-CN" altLang="en-US" sz="2000" b="0" i="0" u="none" strike="noStrike" kern="1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均选零售业</a:t>
            </a:r>
            <a:endParaRPr kumimoji="0" lang="en-US" altLang="zh-CN" sz="2000" b="0" i="0" u="none" strike="noStrike" kern="1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sym typeface="Wingdings" panose="05000000000000000000"/>
              </a:rPr>
              <a:t>2</a:t>
            </a:r>
            <a:r>
              <a:rPr kumimoji="0" lang="zh-CN" altLang="en-US" sz="2000" b="0" i="0" u="none" strike="noStrike" kern="1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sym typeface="Wingdings" panose="05000000000000000000"/>
              </a:rPr>
              <a:t>、</a:t>
            </a:r>
            <a:r>
              <a:rPr kumimoji="0" lang="zh-CN" altLang="en-US"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sym typeface="Wingdings" panose="05000000000000000000"/>
              </a:rPr>
              <a:t>不能选批发业</a:t>
            </a:r>
            <a:r>
              <a:rPr kumimoji="0" lang="en-US" altLang="zh-CN"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511</a:t>
            </a:r>
            <a:r>
              <a:rPr kumimoji="0" lang="zh-CN" altLang="en-US"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512……</a:t>
            </a:r>
            <a:r>
              <a:rPr kumimoji="0" lang="zh-CN" altLang="en-US"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en-US" altLang="zh-CN" sz="2000" b="0" i="0" u="none" strike="noStrike" kern="1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14342" name="Rectangle 6"/>
          <p:cNvSpPr/>
          <p:nvPr/>
        </p:nvSpPr>
        <p:spPr>
          <a:xfrm>
            <a:off x="1643042" y="428604"/>
            <a:ext cx="6648450" cy="523875"/>
          </a:xfrm>
          <a:prstGeom prst="rect">
            <a:avLst/>
          </a:prstGeom>
          <a:noFill/>
          <a:ln w="9525">
            <a:noFill/>
          </a:ln>
        </p:spPr>
        <p:txBody>
          <a:bodyPr wrap="none" anchor="ctr">
            <a:spAutoFit/>
          </a:bodyPr>
          <a:lstStyle/>
          <a:p>
            <a:pPr algn="ctr" eaLnBrk="0" hangingPunct="0"/>
            <a:r>
              <a:rPr lang="zh-CN" altLang="en-US" sz="2800" dirty="0">
                <a:solidFill>
                  <a:srgbClr val="000000"/>
                </a:solidFill>
                <a:latin typeface="黑体" panose="02010609060101010101" pitchFamily="2" charset="-122"/>
                <a:ea typeface="黑体" panose="02010609060101010101" pitchFamily="2" charset="-122"/>
              </a:rPr>
              <a:t>批发和零售业连锁经营情况</a:t>
            </a:r>
            <a:r>
              <a:rPr lang="zh-CN" altLang="en-US" sz="2800" dirty="0">
                <a:latin typeface="黑体" panose="02010609060101010101" pitchFamily="2" charset="-122"/>
                <a:ea typeface="黑体" panose="02010609060101010101" pitchFamily="2" charset="-122"/>
              </a:rPr>
              <a:t>Ｅ１２０－１</a:t>
            </a:r>
            <a:endParaRPr lang="zh-CN" altLang="en-US" sz="28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cstate="print"/>
          <a:srcRect/>
          <a:stretch>
            <a:fillRect/>
          </a:stretch>
        </p:blipFill>
        <p:spPr bwMode="auto">
          <a:xfrm>
            <a:off x="6457950" y="857250"/>
            <a:ext cx="2686050" cy="754856"/>
          </a:xfrm>
          <a:prstGeom prst="rect">
            <a:avLst/>
          </a:prstGeom>
          <a:noFill/>
          <a:ln w="9525">
            <a:noFill/>
            <a:miter lim="800000"/>
            <a:headEnd/>
            <a:tailEnd/>
          </a:ln>
        </p:spPr>
      </p:pic>
      <p:graphicFrame>
        <p:nvGraphicFramePr>
          <p:cNvPr id="12" name="表格 11"/>
          <p:cNvGraphicFramePr>
            <a:graphicFrameLocks noGrp="1"/>
          </p:cNvGraphicFramePr>
          <p:nvPr/>
        </p:nvGraphicFramePr>
        <p:xfrm>
          <a:off x="500034" y="357166"/>
          <a:ext cx="8215370" cy="5643601"/>
        </p:xfrm>
        <a:graphic>
          <a:graphicData uri="http://schemas.openxmlformats.org/drawingml/2006/table">
            <a:tbl>
              <a:tblPr/>
              <a:tblGrid>
                <a:gridCol w="287910"/>
                <a:gridCol w="7927460"/>
              </a:tblGrid>
              <a:tr h="5643601">
                <a:tc>
                  <a:txBody>
                    <a:bodyPr/>
                    <a:lstStyle/>
                    <a:p>
                      <a:pPr algn="ctr">
                        <a:spcAft>
                          <a:spcPts val="0"/>
                        </a:spcAft>
                      </a:pPr>
                      <a:r>
                        <a:rPr lang="en-US" sz="1600" kern="100" dirty="0" smtClean="0">
                          <a:latin typeface="宋体" panose="02010600030101010101" pitchFamily="2" charset="-122"/>
                          <a:ea typeface="宋体" panose="02010600030101010101" pitchFamily="2" charset="-122"/>
                          <a:cs typeface="宋体" panose="02010600030101010101" pitchFamily="2" charset="-122"/>
                        </a:rPr>
                        <a:t>07</a:t>
                      </a:r>
                      <a:endParaRPr lang="zh-CN" sz="1600" kern="100" dirty="0">
                        <a:latin typeface="Times New Roman" panose="02020603050405020304"/>
                        <a:ea typeface="宋体" panose="02010600030101010101" pitchFamily="2" charset="-122"/>
                        <a:cs typeface="Times New Roman" panose="02020603050405020304"/>
                      </a:endParaRPr>
                    </a:p>
                  </a:txBody>
                  <a:tcPr marL="17780" marR="17780" marT="17780" marB="1778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600" kern="100" dirty="0">
                          <a:latin typeface="+mn-ea"/>
                          <a:ea typeface="+mn-ea"/>
                          <a:cs typeface="Times New Roman" panose="02020603050405020304"/>
                        </a:rPr>
                        <a:t>登记注册统计类别</a:t>
                      </a:r>
                      <a:r>
                        <a:rPr lang="en-US" sz="1600" kern="100" dirty="0">
                          <a:latin typeface="+mn-ea"/>
                          <a:ea typeface="+mn-ea"/>
                          <a:cs typeface="Times New Roman" panose="02020603050405020304"/>
                        </a:rPr>
                        <a:t>    </a:t>
                      </a:r>
                      <a:r>
                        <a:rPr lang="zh-CN" sz="1600" kern="100" dirty="0">
                          <a:latin typeface="+mn-ea"/>
                          <a:ea typeface="+mn-ea"/>
                          <a:cs typeface="Times New Roman" panose="02020603050405020304"/>
                        </a:rPr>
                        <a:t>□□□</a:t>
                      </a:r>
                      <a:endParaRPr lang="zh-CN" sz="1600" kern="100" dirty="0">
                        <a:latin typeface="+mn-ea"/>
                        <a:ea typeface="+mn-ea"/>
                        <a:cs typeface="Times New Roman" panose="02020603050405020304"/>
                      </a:endParaRPr>
                    </a:p>
                    <a:p>
                      <a:pPr indent="114935" algn="l" defTabSz="-635">
                        <a:lnSpc>
                          <a:spcPct val="150000"/>
                        </a:lnSpc>
                        <a:spcAft>
                          <a:spcPts val="0"/>
                        </a:spcAft>
                        <a:tabLst>
                          <a:tab pos="400050" algn="l"/>
                        </a:tabLst>
                      </a:pPr>
                      <a:r>
                        <a:rPr lang="zh-CN" sz="1600" b="1" kern="100" dirty="0">
                          <a:latin typeface="+mn-ea"/>
                          <a:ea typeface="+mn-ea"/>
                          <a:cs typeface="Nimbus Roman No9 L"/>
                        </a:rPr>
                        <a:t>内资企业</a:t>
                      </a:r>
                      <a:endParaRPr lang="zh-CN" sz="1600" kern="100" dirty="0">
                        <a:latin typeface="+mn-ea"/>
                        <a:ea typeface="+mn-ea"/>
                        <a:cs typeface="Times New Roman" panose="02020603050405020304"/>
                      </a:endParaRPr>
                    </a:p>
                    <a:p>
                      <a:pPr indent="114300" algn="l" defTabSz="-635">
                        <a:lnSpc>
                          <a:spcPct val="150000"/>
                        </a:lnSpc>
                        <a:spcAft>
                          <a:spcPts val="0"/>
                        </a:spcAft>
                        <a:tabLst>
                          <a:tab pos="400050" algn="l"/>
                        </a:tabLst>
                      </a:pPr>
                      <a:r>
                        <a:rPr lang="zh-CN" sz="1600" kern="100" dirty="0">
                          <a:latin typeface="+mn-ea"/>
                          <a:ea typeface="+mn-ea"/>
                          <a:cs typeface="Nimbus Roman No9 L"/>
                        </a:rPr>
                        <a:t>111 国有独资公司 </a:t>
                      </a:r>
                      <a:r>
                        <a:rPr lang="en-US" sz="1600" kern="100" dirty="0">
                          <a:latin typeface="+mn-ea"/>
                          <a:ea typeface="+mn-ea"/>
                          <a:cs typeface="Nimbus Roman No9 L"/>
                        </a:rPr>
                        <a:t>              </a:t>
                      </a:r>
                      <a:r>
                        <a:rPr lang="zh-CN" sz="1600" kern="100" dirty="0">
                          <a:latin typeface="+mn-ea"/>
                          <a:ea typeface="+mn-ea"/>
                          <a:cs typeface="Nimbus Roman No9 L"/>
                        </a:rPr>
                        <a:t>112 私营有限责任公司 </a:t>
                      </a:r>
                      <a:r>
                        <a:rPr lang="en-US" sz="1600" kern="100" dirty="0">
                          <a:latin typeface="+mn-ea"/>
                          <a:ea typeface="+mn-ea"/>
                          <a:cs typeface="Nimbus Roman No9 L"/>
                        </a:rPr>
                        <a:t>          </a:t>
                      </a:r>
                      <a:r>
                        <a:rPr lang="zh-CN" sz="1600" kern="100" dirty="0">
                          <a:latin typeface="+mn-ea"/>
                          <a:ea typeface="+mn-ea"/>
                          <a:cs typeface="Nimbus Roman No9 L"/>
                        </a:rPr>
                        <a:t>119 其他有限责任公司</a:t>
                      </a:r>
                      <a:endParaRPr lang="zh-CN" sz="1600" kern="100" dirty="0">
                        <a:latin typeface="+mn-ea"/>
                        <a:ea typeface="+mn-ea"/>
                        <a:cs typeface="Times New Roman" panose="02020603050405020304"/>
                      </a:endParaRPr>
                    </a:p>
                    <a:p>
                      <a:pPr indent="114300" algn="l" defTabSz="-635">
                        <a:lnSpc>
                          <a:spcPct val="150000"/>
                        </a:lnSpc>
                        <a:spcAft>
                          <a:spcPts val="0"/>
                        </a:spcAft>
                        <a:tabLst>
                          <a:tab pos="400050" algn="l"/>
                        </a:tabLst>
                      </a:pPr>
                      <a:r>
                        <a:rPr lang="en-US" sz="1600" kern="100" dirty="0">
                          <a:latin typeface="+mn-ea"/>
                          <a:ea typeface="+mn-ea"/>
                          <a:cs typeface="Nimbus Roman No9 L"/>
                        </a:rPr>
                        <a:t>121 </a:t>
                      </a:r>
                      <a:r>
                        <a:rPr lang="zh-CN" sz="1600" kern="100" dirty="0">
                          <a:latin typeface="+mn-ea"/>
                          <a:ea typeface="+mn-ea"/>
                          <a:cs typeface="Nimbus Roman No9 L"/>
                        </a:rPr>
                        <a:t>私营股份有限公司 </a:t>
                      </a:r>
                      <a:r>
                        <a:rPr lang="en-US" sz="1600" kern="100" dirty="0">
                          <a:latin typeface="+mn-ea"/>
                          <a:ea typeface="+mn-ea"/>
                          <a:cs typeface="Nimbus Roman No9 L"/>
                        </a:rPr>
                        <a:t>          129 </a:t>
                      </a:r>
                      <a:r>
                        <a:rPr lang="zh-CN" sz="1600" kern="100" dirty="0">
                          <a:latin typeface="+mn-ea"/>
                          <a:ea typeface="+mn-ea"/>
                          <a:cs typeface="Nimbus Roman No9 L"/>
                        </a:rPr>
                        <a:t>其他股份有限公司</a:t>
                      </a:r>
                      <a:endParaRPr lang="zh-CN" sz="1600" kern="100" dirty="0">
                        <a:latin typeface="+mn-ea"/>
                        <a:ea typeface="+mn-ea"/>
                        <a:cs typeface="Times New Roman" panose="02020603050405020304"/>
                      </a:endParaRPr>
                    </a:p>
                    <a:p>
                      <a:pPr indent="114300" algn="l" defTabSz="-635">
                        <a:lnSpc>
                          <a:spcPct val="150000"/>
                        </a:lnSpc>
                        <a:spcAft>
                          <a:spcPts val="0"/>
                        </a:spcAft>
                        <a:tabLst>
                          <a:tab pos="400050" algn="l"/>
                        </a:tabLst>
                      </a:pPr>
                      <a:r>
                        <a:rPr lang="en-US" sz="1600" kern="100" dirty="0">
                          <a:latin typeface="+mn-ea"/>
                          <a:ea typeface="+mn-ea"/>
                          <a:cs typeface="Nimbus Roman No9 L"/>
                        </a:rPr>
                        <a:t>131 </a:t>
                      </a:r>
                      <a:r>
                        <a:rPr lang="zh-CN" sz="1600" kern="100" dirty="0">
                          <a:latin typeface="+mn-ea"/>
                          <a:ea typeface="+mn-ea"/>
                          <a:cs typeface="Nimbus Roman No9 L"/>
                        </a:rPr>
                        <a:t>全民所有制企业（国有企业）</a:t>
                      </a:r>
                      <a:r>
                        <a:rPr lang="en-US" sz="1600" kern="100" dirty="0">
                          <a:latin typeface="+mn-ea"/>
                          <a:ea typeface="+mn-ea"/>
                          <a:cs typeface="Nimbus Roman No9 L"/>
                        </a:rPr>
                        <a:t> 132 </a:t>
                      </a:r>
                      <a:r>
                        <a:rPr lang="zh-CN" sz="1600" kern="100" dirty="0">
                          <a:latin typeface="+mn-ea"/>
                          <a:ea typeface="+mn-ea"/>
                          <a:cs typeface="Nimbus Roman No9 L"/>
                        </a:rPr>
                        <a:t>集体所有制企业（集体企业）</a:t>
                      </a:r>
                      <a:r>
                        <a:rPr lang="en-US" sz="1600" kern="100" dirty="0">
                          <a:latin typeface="+mn-ea"/>
                          <a:ea typeface="+mn-ea"/>
                          <a:cs typeface="Nimbus Roman No9 L"/>
                        </a:rPr>
                        <a:t> 133 </a:t>
                      </a:r>
                      <a:r>
                        <a:rPr lang="zh-CN" sz="1600" kern="100" dirty="0">
                          <a:latin typeface="+mn-ea"/>
                          <a:ea typeface="+mn-ea"/>
                          <a:cs typeface="Nimbus Roman No9 L"/>
                        </a:rPr>
                        <a:t>股份合作企业 </a:t>
                      </a:r>
                      <a:r>
                        <a:rPr lang="en-US" sz="1600" kern="100" dirty="0">
                          <a:latin typeface="+mn-ea"/>
                          <a:ea typeface="+mn-ea"/>
                          <a:cs typeface="Nimbus Roman No9 L"/>
                        </a:rPr>
                        <a:t>     134 </a:t>
                      </a:r>
                      <a:r>
                        <a:rPr lang="zh-CN" sz="1600" kern="100" dirty="0">
                          <a:latin typeface="+mn-ea"/>
                          <a:ea typeface="+mn-ea"/>
                          <a:cs typeface="Nimbus Roman No9 L"/>
                        </a:rPr>
                        <a:t>联营企业</a:t>
                      </a:r>
                      <a:endParaRPr lang="zh-CN" sz="1600" kern="100" dirty="0">
                        <a:latin typeface="+mn-ea"/>
                        <a:ea typeface="+mn-ea"/>
                        <a:cs typeface="Times New Roman" panose="02020603050405020304"/>
                      </a:endParaRPr>
                    </a:p>
                    <a:p>
                      <a:pPr indent="114300" algn="l" defTabSz="-635">
                        <a:lnSpc>
                          <a:spcPct val="150000"/>
                        </a:lnSpc>
                        <a:spcAft>
                          <a:spcPts val="0"/>
                        </a:spcAft>
                        <a:tabLst>
                          <a:tab pos="400050" algn="l"/>
                        </a:tabLst>
                      </a:pPr>
                      <a:r>
                        <a:rPr lang="en-US" sz="1600" kern="100" dirty="0">
                          <a:latin typeface="+mn-ea"/>
                          <a:ea typeface="+mn-ea"/>
                          <a:cs typeface="Nimbus Roman No9 L"/>
                        </a:rPr>
                        <a:t>140 </a:t>
                      </a:r>
                      <a:r>
                        <a:rPr lang="zh-CN" sz="1600" kern="100" dirty="0">
                          <a:latin typeface="+mn-ea"/>
                          <a:ea typeface="+mn-ea"/>
                          <a:cs typeface="Nimbus Roman No9 L"/>
                        </a:rPr>
                        <a:t>个人独资企业 </a:t>
                      </a:r>
                      <a:r>
                        <a:rPr lang="en-US" sz="1600" kern="100" dirty="0">
                          <a:latin typeface="+mn-ea"/>
                          <a:ea typeface="+mn-ea"/>
                          <a:cs typeface="Nimbus Roman No9 L"/>
                        </a:rPr>
                        <a:t>              150 </a:t>
                      </a:r>
                      <a:r>
                        <a:rPr lang="zh-CN" sz="1600" kern="100" dirty="0">
                          <a:latin typeface="+mn-ea"/>
                          <a:ea typeface="+mn-ea"/>
                          <a:cs typeface="Nimbus Roman No9 L"/>
                        </a:rPr>
                        <a:t>合伙企业 </a:t>
                      </a:r>
                      <a:r>
                        <a:rPr lang="en-US" sz="1600" kern="100" dirty="0">
                          <a:latin typeface="+mn-ea"/>
                          <a:ea typeface="+mn-ea"/>
                          <a:cs typeface="Nimbus Roman No9 L"/>
                        </a:rPr>
                        <a:t>                  190 </a:t>
                      </a:r>
                      <a:r>
                        <a:rPr lang="zh-CN" sz="1600" kern="100" dirty="0">
                          <a:latin typeface="+mn-ea"/>
                          <a:ea typeface="+mn-ea"/>
                          <a:cs typeface="Nimbus Roman No9 L"/>
                        </a:rPr>
                        <a:t>其他内资企业</a:t>
                      </a:r>
                      <a:endParaRPr lang="zh-CN" sz="1600" kern="100" dirty="0">
                        <a:latin typeface="+mn-ea"/>
                        <a:ea typeface="+mn-ea"/>
                        <a:cs typeface="Times New Roman" panose="02020603050405020304"/>
                      </a:endParaRPr>
                    </a:p>
                    <a:p>
                      <a:pPr indent="114935" algn="l" defTabSz="-635">
                        <a:lnSpc>
                          <a:spcPct val="150000"/>
                        </a:lnSpc>
                        <a:spcAft>
                          <a:spcPts val="0"/>
                        </a:spcAft>
                        <a:tabLst>
                          <a:tab pos="400050" algn="l"/>
                        </a:tabLst>
                      </a:pPr>
                      <a:r>
                        <a:rPr lang="zh-CN" sz="1600" b="1" kern="100" dirty="0">
                          <a:latin typeface="+mn-ea"/>
                          <a:ea typeface="+mn-ea"/>
                          <a:cs typeface="Nimbus Roman No9 L"/>
                        </a:rPr>
                        <a:t>港澳台投资</a:t>
                      </a:r>
                      <a:r>
                        <a:rPr lang="zh-CN" sz="1600" b="1" kern="100" dirty="0" smtClean="0">
                          <a:latin typeface="+mn-ea"/>
                          <a:ea typeface="+mn-ea"/>
                          <a:cs typeface="Nimbus Roman No9 L"/>
                        </a:rPr>
                        <a:t>企业</a:t>
                      </a:r>
                      <a:endParaRPr lang="zh-CN" sz="1600" kern="100" dirty="0" smtClean="0">
                        <a:latin typeface="+mn-ea"/>
                        <a:ea typeface="+mn-ea"/>
                        <a:cs typeface="Times New Roman" panose="02020603050405020304"/>
                      </a:endParaRPr>
                    </a:p>
                    <a:p>
                      <a:pPr marL="113030" algn="l" defTabSz="-635">
                        <a:lnSpc>
                          <a:spcPct val="150000"/>
                        </a:lnSpc>
                        <a:spcAft>
                          <a:spcPts val="0"/>
                        </a:spcAft>
                        <a:tabLst>
                          <a:tab pos="400050" algn="l"/>
                        </a:tabLst>
                      </a:pPr>
                      <a:r>
                        <a:rPr lang="en-US" sz="1600" kern="100" dirty="0" smtClean="0">
                          <a:latin typeface="+mn-ea"/>
                          <a:ea typeface="+mn-ea"/>
                          <a:cs typeface="Nimbus Roman No9 L"/>
                        </a:rPr>
                        <a:t>210 </a:t>
                      </a:r>
                      <a:r>
                        <a:rPr lang="zh-CN" sz="1600" kern="100" dirty="0" smtClean="0">
                          <a:latin typeface="+mn-ea"/>
                          <a:ea typeface="+mn-ea"/>
                          <a:cs typeface="Nimbus Roman No9 L"/>
                        </a:rPr>
                        <a:t>港澳台投资有限责任公司 </a:t>
                      </a:r>
                      <a:r>
                        <a:rPr lang="en-US" sz="1600" kern="100" dirty="0" smtClean="0">
                          <a:latin typeface="+mn-ea"/>
                          <a:ea typeface="+mn-ea"/>
                          <a:cs typeface="Nimbus Roman No9 L"/>
                        </a:rPr>
                        <a:t>    220 </a:t>
                      </a:r>
                      <a:r>
                        <a:rPr lang="zh-CN" sz="1600" kern="100" dirty="0" smtClean="0">
                          <a:latin typeface="+mn-ea"/>
                          <a:ea typeface="+mn-ea"/>
                          <a:cs typeface="Nimbus Roman No9 L"/>
                        </a:rPr>
                        <a:t>港澳台投资股份有限公司 </a:t>
                      </a:r>
                      <a:r>
                        <a:rPr lang="en-US" sz="1600" kern="100" dirty="0" smtClean="0">
                          <a:latin typeface="+mn-ea"/>
                          <a:ea typeface="+mn-ea"/>
                          <a:cs typeface="Nimbus Roman No9 L"/>
                        </a:rPr>
                        <a:t>    230 </a:t>
                      </a:r>
                      <a:r>
                        <a:rPr lang="zh-CN" sz="1600" kern="100" dirty="0" smtClean="0">
                          <a:latin typeface="+mn-ea"/>
                          <a:ea typeface="+mn-ea"/>
                          <a:cs typeface="Nimbus Roman No9 L"/>
                        </a:rPr>
                        <a:t>港澳台投资合伙企业 </a:t>
                      </a:r>
                      <a:br>
                        <a:rPr lang="en-US" sz="1600" kern="100" dirty="0" smtClean="0">
                          <a:latin typeface="+mn-ea"/>
                          <a:ea typeface="+mn-ea"/>
                          <a:cs typeface="Nimbus Roman No9 L"/>
                        </a:rPr>
                      </a:br>
                      <a:r>
                        <a:rPr lang="en-US" sz="1600" kern="100" dirty="0" smtClean="0">
                          <a:latin typeface="+mn-ea"/>
                          <a:ea typeface="+mn-ea"/>
                          <a:cs typeface="Nimbus Roman No9 L"/>
                        </a:rPr>
                        <a:t>290 </a:t>
                      </a:r>
                      <a:r>
                        <a:rPr lang="zh-CN" sz="1600" kern="100" dirty="0" smtClean="0">
                          <a:latin typeface="+mn-ea"/>
                          <a:ea typeface="+mn-ea"/>
                          <a:cs typeface="Nimbus Roman No9 L"/>
                        </a:rPr>
                        <a:t>其他港澳台投资企业</a:t>
                      </a:r>
                      <a:endParaRPr lang="zh-CN" sz="1600" kern="100" dirty="0" smtClean="0">
                        <a:latin typeface="+mn-ea"/>
                        <a:ea typeface="+mn-ea"/>
                        <a:cs typeface="Times New Roman" panose="02020603050405020304"/>
                      </a:endParaRPr>
                    </a:p>
                    <a:p>
                      <a:pPr indent="114935" algn="l" defTabSz="-635">
                        <a:lnSpc>
                          <a:spcPct val="150000"/>
                        </a:lnSpc>
                        <a:spcAft>
                          <a:spcPts val="0"/>
                        </a:spcAft>
                        <a:tabLst>
                          <a:tab pos="400050" algn="l"/>
                        </a:tabLst>
                      </a:pPr>
                      <a:r>
                        <a:rPr lang="zh-CN" sz="1600" b="1" kern="100" dirty="0" smtClean="0">
                          <a:latin typeface="+mn-ea"/>
                          <a:ea typeface="+mn-ea"/>
                          <a:cs typeface="Nimbus Roman No9 L"/>
                        </a:rPr>
                        <a:t>外商</a:t>
                      </a:r>
                      <a:r>
                        <a:rPr lang="zh-CN" sz="1600" b="1" kern="100" dirty="0">
                          <a:latin typeface="+mn-ea"/>
                          <a:ea typeface="+mn-ea"/>
                          <a:cs typeface="Nimbus Roman No9 L"/>
                        </a:rPr>
                        <a:t>投资企业</a:t>
                      </a:r>
                      <a:endParaRPr lang="zh-CN" sz="1600" kern="100" dirty="0">
                        <a:latin typeface="+mn-ea"/>
                        <a:ea typeface="+mn-ea"/>
                        <a:cs typeface="Times New Roman" panose="02020603050405020304"/>
                      </a:endParaRPr>
                    </a:p>
                    <a:p>
                      <a:pPr indent="114300" algn="l" defTabSz="-635">
                        <a:lnSpc>
                          <a:spcPct val="150000"/>
                        </a:lnSpc>
                        <a:spcAft>
                          <a:spcPts val="0"/>
                        </a:spcAft>
                        <a:tabLst>
                          <a:tab pos="400050" algn="l"/>
                        </a:tabLst>
                      </a:pPr>
                      <a:r>
                        <a:rPr lang="en-US" sz="1600" kern="100" dirty="0">
                          <a:latin typeface="+mn-ea"/>
                          <a:ea typeface="+mn-ea"/>
                          <a:cs typeface="Nimbus Roman No9 L"/>
                        </a:rPr>
                        <a:t>310 </a:t>
                      </a:r>
                      <a:r>
                        <a:rPr lang="zh-CN" sz="1600" kern="100" dirty="0">
                          <a:latin typeface="+mn-ea"/>
                          <a:ea typeface="+mn-ea"/>
                          <a:cs typeface="Nimbus Roman No9 L"/>
                        </a:rPr>
                        <a:t>外商投资有限责任公司  </a:t>
                      </a:r>
                      <a:r>
                        <a:rPr lang="en-US" sz="1600" kern="100" dirty="0">
                          <a:latin typeface="+mn-ea"/>
                          <a:ea typeface="+mn-ea"/>
                          <a:cs typeface="Nimbus Roman No9 L"/>
                        </a:rPr>
                        <a:t>320 </a:t>
                      </a:r>
                      <a:r>
                        <a:rPr lang="zh-CN" sz="1600" kern="100" dirty="0">
                          <a:latin typeface="+mn-ea"/>
                          <a:ea typeface="+mn-ea"/>
                          <a:cs typeface="Nimbus Roman No9 L"/>
                        </a:rPr>
                        <a:t>外商投资股份有限公司</a:t>
                      </a:r>
                      <a:r>
                        <a:rPr lang="en-US" sz="1600" kern="100" dirty="0">
                          <a:latin typeface="+mn-ea"/>
                          <a:ea typeface="+mn-ea"/>
                          <a:cs typeface="Nimbus Roman No9 L"/>
                        </a:rPr>
                        <a:t>   330 </a:t>
                      </a:r>
                      <a:r>
                        <a:rPr lang="zh-CN" sz="1600" kern="100" dirty="0">
                          <a:latin typeface="+mn-ea"/>
                          <a:ea typeface="+mn-ea"/>
                          <a:cs typeface="Nimbus Roman No9 L"/>
                        </a:rPr>
                        <a:t>外商投资合伙企业</a:t>
                      </a:r>
                      <a:r>
                        <a:rPr lang="en-US" sz="1600" kern="100" dirty="0">
                          <a:latin typeface="+mn-ea"/>
                          <a:ea typeface="+mn-ea"/>
                          <a:cs typeface="Nimbus Roman No9 L"/>
                        </a:rPr>
                        <a:t>   390 </a:t>
                      </a:r>
                      <a:r>
                        <a:rPr lang="zh-CN" sz="1600" kern="100" dirty="0">
                          <a:latin typeface="+mn-ea"/>
                          <a:ea typeface="+mn-ea"/>
                          <a:cs typeface="Nimbus Roman No9 L"/>
                        </a:rPr>
                        <a:t>其他外商投资企业</a:t>
                      </a:r>
                      <a:endParaRPr lang="zh-CN" sz="1600" kern="100" dirty="0">
                        <a:latin typeface="+mn-ea"/>
                        <a:ea typeface="+mn-ea"/>
                        <a:cs typeface="Times New Roman" panose="02020603050405020304"/>
                      </a:endParaRPr>
                    </a:p>
                    <a:p>
                      <a:pPr indent="114300" algn="l">
                        <a:lnSpc>
                          <a:spcPct val="150000"/>
                        </a:lnSpc>
                        <a:spcAft>
                          <a:spcPts val="0"/>
                        </a:spcAft>
                      </a:pPr>
                      <a:r>
                        <a:rPr lang="en-US" sz="1600" kern="100" dirty="0">
                          <a:latin typeface="+mn-ea"/>
                          <a:ea typeface="+mn-ea"/>
                          <a:cs typeface="Nimbus Roman No9 L"/>
                        </a:rPr>
                        <a:t>400 </a:t>
                      </a:r>
                      <a:r>
                        <a:rPr lang="zh-CN" sz="1600" b="1" kern="100" dirty="0">
                          <a:latin typeface="+mn-ea"/>
                          <a:ea typeface="+mn-ea"/>
                          <a:cs typeface="Nimbus Roman No9 L"/>
                        </a:rPr>
                        <a:t>农民专业合作社（联合社）</a:t>
                      </a:r>
                      <a:r>
                        <a:rPr lang="zh-CN" sz="1600" kern="100" dirty="0">
                          <a:latin typeface="+mn-ea"/>
                          <a:ea typeface="+mn-ea"/>
                          <a:cs typeface="Nimbus Roman No9 L"/>
                        </a:rPr>
                        <a:t> </a:t>
                      </a:r>
                      <a:r>
                        <a:rPr lang="en-US" sz="1600" kern="100" dirty="0">
                          <a:latin typeface="+mn-ea"/>
                          <a:ea typeface="+mn-ea"/>
                          <a:cs typeface="Nimbus Roman No9 L"/>
                        </a:rPr>
                        <a:t>500 </a:t>
                      </a:r>
                      <a:r>
                        <a:rPr lang="zh-CN" sz="1600" b="1" kern="100" dirty="0">
                          <a:latin typeface="+mn-ea"/>
                          <a:ea typeface="+mn-ea"/>
                          <a:cs typeface="Nimbus Roman No9 L"/>
                        </a:rPr>
                        <a:t>个体工商户</a:t>
                      </a:r>
                      <a:r>
                        <a:rPr lang="zh-CN" sz="1600" kern="100" dirty="0">
                          <a:latin typeface="+mn-ea"/>
                          <a:ea typeface="+mn-ea"/>
                          <a:cs typeface="Nimbus Roman No9 L"/>
                        </a:rPr>
                        <a:t> </a:t>
                      </a:r>
                      <a:endParaRPr lang="zh-CN" sz="1600" kern="100" dirty="0">
                        <a:latin typeface="+mn-ea"/>
                        <a:ea typeface="+mn-ea"/>
                        <a:cs typeface="Times New Roman" panose="02020603050405020304"/>
                      </a:endParaRPr>
                    </a:p>
                  </a:txBody>
                  <a:tcPr marL="17780" marR="177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 name="AutoShape 7" descr="信纸"/>
          <p:cNvSpPr/>
          <p:nvPr/>
        </p:nvSpPr>
        <p:spPr>
          <a:xfrm>
            <a:off x="5929322" y="1428736"/>
            <a:ext cx="2972435" cy="4354830"/>
          </a:xfrm>
          <a:prstGeom prst="wedgeRoundRectCallout">
            <a:avLst>
              <a:gd name="adj1" fmla="val -65381"/>
              <a:gd name="adj2" fmla="val 29077"/>
              <a:gd name="adj3" fmla="val 16667"/>
            </a:avLst>
          </a:prstGeom>
          <a:blipFill rotWithShape="1">
            <a:blip r:embed="rId2"/>
          </a:blipFill>
          <a:ln w="38100" cap="flat" cmpd="sng">
            <a:solidFill>
              <a:srgbClr val="FFFF00"/>
            </a:solidFill>
            <a:prstDash val="solid"/>
            <a:miter/>
            <a:headEnd type="none" w="med" len="med"/>
            <a:tailEnd type="none" w="med" len="med"/>
          </a:ln>
        </p:spPr>
        <p:txBody>
          <a:bodyPr anchor="ctr"/>
          <a:lstStyle/>
          <a:p>
            <a:r>
              <a:rPr lang="en-US" altLang="zh-CN" sz="1600" dirty="0">
                <a:solidFill>
                  <a:srgbClr val="FF0000"/>
                </a:solidFill>
                <a:latin typeface="黑体" panose="02010609060101010101" pitchFamily="2" charset="-122"/>
                <a:ea typeface="黑体" panose="02010609060101010101" pitchFamily="2" charset="-122"/>
              </a:rPr>
              <a:t>1</a:t>
            </a:r>
            <a:r>
              <a:rPr lang="zh-CN" altLang="en-US" sz="1600" dirty="0">
                <a:solidFill>
                  <a:srgbClr val="FF0000"/>
                </a:solidFill>
                <a:latin typeface="黑体" panose="02010609060101010101" pitchFamily="2" charset="-122"/>
                <a:ea typeface="黑体" panose="02010609060101010101" pitchFamily="2" charset="-122"/>
              </a:rPr>
              <a:t>、</a:t>
            </a:r>
            <a:r>
              <a:rPr lang="zh-CN" altLang="en-US" sz="1600" dirty="0">
                <a:solidFill>
                  <a:srgbClr val="FF0000"/>
                </a:solidFill>
                <a:latin typeface="黑体" panose="02010609060101010101" pitchFamily="2" charset="-122"/>
                <a:ea typeface="黑体" panose="02010609060101010101" pitchFamily="2" charset="-122"/>
                <a:sym typeface="FZZhengHeiS-R-GB"/>
              </a:rPr>
              <a:t>登记注册统计类别</a:t>
            </a:r>
            <a:r>
              <a:rPr lang="en-US" altLang="zh-CN" sz="1600" dirty="0">
                <a:solidFill>
                  <a:srgbClr val="FF0000"/>
                </a:solidFill>
                <a:latin typeface="黑体" panose="02010609060101010101" pitchFamily="2" charset="-122"/>
                <a:ea typeface="黑体" panose="02010609060101010101" pitchFamily="2" charset="-122"/>
              </a:rPr>
              <a:t>(E07)</a:t>
            </a:r>
            <a:r>
              <a:rPr lang="zh-CN" altLang="en-US" sz="1600" dirty="0">
                <a:solidFill>
                  <a:srgbClr val="FF0000"/>
                </a:solidFill>
                <a:latin typeface="黑体" panose="02010609060101010101" pitchFamily="2" charset="-122"/>
                <a:ea typeface="黑体" panose="02010609060101010101" pitchFamily="2" charset="-122"/>
              </a:rPr>
              <a:t>与</a:t>
            </a:r>
            <a:r>
              <a:rPr lang="en-US" altLang="zh-CN" sz="1600" dirty="0">
                <a:solidFill>
                  <a:srgbClr val="FF0000"/>
                </a:solidFill>
                <a:latin typeface="黑体" panose="02010609060101010101" pitchFamily="2" charset="-122"/>
                <a:ea typeface="黑体" panose="02010609060101010101" pitchFamily="2" charset="-122"/>
              </a:rPr>
              <a:t>101-1</a:t>
            </a:r>
            <a:r>
              <a:rPr lang="zh-CN" altLang="en-US" sz="1600" dirty="0">
                <a:solidFill>
                  <a:srgbClr val="FF0000"/>
                </a:solidFill>
                <a:latin typeface="黑体" panose="02010609060101010101" pitchFamily="2" charset="-122"/>
                <a:ea typeface="黑体" panose="02010609060101010101" pitchFamily="2" charset="-122"/>
              </a:rPr>
              <a:t>表登记注册统计类别</a:t>
            </a:r>
            <a:r>
              <a:rPr lang="en-US" altLang="zh-CN" sz="1600" dirty="0" smtClean="0">
                <a:solidFill>
                  <a:srgbClr val="FF0000"/>
                </a:solidFill>
                <a:latin typeface="黑体" panose="02010609060101010101" pitchFamily="2" charset="-122"/>
                <a:ea typeface="黑体" panose="02010609060101010101" pitchFamily="2" charset="-122"/>
              </a:rPr>
              <a:t>(205)</a:t>
            </a:r>
            <a:r>
              <a:rPr lang="zh-CN" altLang="en-US" sz="1600" dirty="0">
                <a:solidFill>
                  <a:srgbClr val="FF0000"/>
                </a:solidFill>
                <a:latin typeface="黑体" panose="02010609060101010101" pitchFamily="2" charset="-122"/>
                <a:ea typeface="黑体" panose="02010609060101010101" pitchFamily="2" charset="-122"/>
              </a:rPr>
              <a:t>一致。</a:t>
            </a:r>
            <a:endParaRPr lang="en-US" altLang="zh-CN" sz="1600" dirty="0">
              <a:solidFill>
                <a:srgbClr val="FF0000"/>
              </a:solidFill>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2</a:t>
            </a:r>
            <a:r>
              <a:rPr lang="zh-CN" altLang="en-US" sz="1600" dirty="0">
                <a:latin typeface="黑体" panose="02010609060101010101" pitchFamily="2" charset="-122"/>
                <a:ea typeface="黑体" panose="02010609060101010101" pitchFamily="2" charset="-122"/>
              </a:rPr>
              <a:t>、登记注册统计类别、行业代码一般应与上年保持一致。</a:t>
            </a:r>
            <a:endParaRPr lang="en-US" altLang="zh-CN" sz="1600" dirty="0">
              <a:latin typeface="黑体" panose="02010609060101010101" pitchFamily="2" charset="-122"/>
              <a:ea typeface="黑体" panose="02010609060101010101" pitchFamily="2" charset="-122"/>
            </a:endParaRPr>
          </a:p>
          <a:p>
            <a:r>
              <a:rPr lang="zh-CN" altLang="en-US" sz="1600" dirty="0">
                <a:solidFill>
                  <a:srgbClr val="FF0000"/>
                </a:solidFill>
                <a:latin typeface="黑体" panose="02010609060101010101" pitchFamily="2" charset="-122"/>
                <a:ea typeface="黑体" panose="02010609060101010101" pitchFamily="2" charset="-122"/>
              </a:rPr>
              <a:t>不一致需要写说明：</a:t>
            </a:r>
            <a:r>
              <a:rPr lang="zh-CN" altLang="en-US" sz="1600" dirty="0">
                <a:latin typeface="黑体" panose="02010609060101010101" pitchFamily="2" charset="-122"/>
                <a:ea typeface="黑体" panose="02010609060101010101" pitchFamily="2" charset="-122"/>
              </a:rPr>
              <a:t>如，北京**有限公司登记注册统计类别与上年不一致，原因是企业改制。</a:t>
            </a:r>
            <a:endParaRPr lang="zh-CN" altLang="en-US"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3</a:t>
            </a:r>
            <a:r>
              <a:rPr lang="zh-CN" altLang="en-US" sz="1600" dirty="0">
                <a:latin typeface="黑体" panose="02010609060101010101" pitchFamily="2" charset="-122"/>
                <a:ea typeface="黑体" panose="02010609060101010101" pitchFamily="2" charset="-122"/>
              </a:rPr>
              <a:t>、注意业态与行业代码的关系。例：便利店、超市、百货店，连锁经营业务行业代码应为</a:t>
            </a:r>
            <a:r>
              <a:rPr lang="en-US" altLang="zh-CN" sz="1600" dirty="0">
                <a:latin typeface="黑体" panose="02010609060101010101" pitchFamily="2" charset="-122"/>
                <a:ea typeface="黑体" panose="02010609060101010101" pitchFamily="2" charset="-122"/>
              </a:rPr>
              <a:t>521</a:t>
            </a:r>
            <a:r>
              <a:rPr lang="zh-CN" altLang="en-US" sz="1600" dirty="0">
                <a:latin typeface="黑体" panose="02010609060101010101" pitchFamily="2" charset="-122"/>
                <a:ea typeface="黑体" panose="02010609060101010101" pitchFamily="2" charset="-122"/>
              </a:rPr>
              <a:t>！</a:t>
            </a:r>
            <a:endParaRPr lang="zh-CN" altLang="en-US"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4</a:t>
            </a:r>
            <a:r>
              <a:rPr lang="zh-CN" altLang="en-US" sz="1600" dirty="0">
                <a:latin typeface="黑体" panose="02010609060101010101" pitchFamily="2" charset="-122"/>
                <a:ea typeface="黑体" panose="02010609060101010101" pitchFamily="2" charset="-122"/>
              </a:rPr>
              <a:t>、</a:t>
            </a:r>
            <a:r>
              <a:rPr lang="en-US" altLang="zh-CN" sz="1600" dirty="0">
                <a:solidFill>
                  <a:srgbClr val="FF0000"/>
                </a:solidFill>
                <a:latin typeface="黑体" panose="02010609060101010101" pitchFamily="2" charset="-122"/>
                <a:ea typeface="黑体" panose="02010609060101010101" pitchFamily="2" charset="-122"/>
              </a:rPr>
              <a:t>个体工商户</a:t>
            </a:r>
            <a:r>
              <a:rPr lang="zh-CN" altLang="en-US" sz="1600" dirty="0">
                <a:solidFill>
                  <a:srgbClr val="FF0000"/>
                </a:solidFill>
                <a:latin typeface="黑体" panose="02010609060101010101" pitchFamily="2" charset="-122"/>
                <a:ea typeface="黑体" panose="02010609060101010101" pitchFamily="2" charset="-122"/>
              </a:rPr>
              <a:t>经营形式</a:t>
            </a:r>
            <a:r>
              <a:rPr lang="zh-CN" altLang="en-US" sz="1600" dirty="0">
                <a:latin typeface="黑体" panose="02010609060101010101" pitchFamily="2" charset="-122"/>
                <a:ea typeface="黑体" panose="02010609060101010101" pitchFamily="2" charset="-122"/>
              </a:rPr>
              <a:t>不能为连锁总店（总部）</a:t>
            </a:r>
            <a:endParaRPr lang="en-US" altLang="zh-CN" sz="16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ppt_x"/>
                                          </p:val>
                                        </p:tav>
                                        <p:tav tm="100000">
                                          <p:val>
                                            <p:strVal val="#ppt_x"/>
                                          </p:val>
                                        </p:tav>
                                      </p:tavLst>
                                    </p:anim>
                                    <p:anim calcmode="lin" valueType="num">
                                      <p:cBhvr additive="base">
                                        <p:cTn id="8"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2660" name="Rectangle 4"/>
          <p:cNvSpPr>
            <a:spLocks noChangeArrowheads="1"/>
          </p:cNvSpPr>
          <p:nvPr/>
        </p:nvSpPr>
        <p:spPr bwMode="auto">
          <a:xfrm>
            <a:off x="428625" y="214313"/>
            <a:ext cx="8358188" cy="2862263"/>
          </a:xfrm>
          <a:prstGeom prst="rect">
            <a:avLst/>
          </a:prstGeom>
          <a:solidFill>
            <a:schemeClr val="bg1"/>
          </a:solidFill>
          <a:ln w="25400" cmpd="sng">
            <a:solidFill>
              <a:schemeClr val="bg2">
                <a:lumMod val="50000"/>
              </a:schemeClr>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批发零售连锁业态（</a:t>
            </a:r>
            <a:r>
              <a:rPr kumimoji="0" 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E08</a:t>
            </a:r>
            <a:r>
              <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）（所选代码为唯一，多业态连锁按照销售额比重最大的填报）</a:t>
            </a:r>
            <a:r>
              <a:rPr kumimoji="0" 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en-US" altLang="zh-CN"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1010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便利店 </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1020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超市</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1030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折扣店</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1040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仓储会员店</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1050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百货店 </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1060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购物中心 </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1070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专业店 </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1080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品牌专卖店</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1090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集合店</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1100 </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无人值守商店</a:t>
            </a:r>
            <a:r>
              <a:rPr kumimoji="0" 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9000</a:t>
            </a:r>
            <a:r>
              <a:rPr kumimoji="0" lang="zh-CN" altLang="en-US" sz="180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其他</a:t>
            </a:r>
            <a:endParaRPr kumimoji="0" lang="zh-CN" altLang="en-US" sz="180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endParaRPr kumimoji="0" lang="en-US" altLang="zh-CN" sz="18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Char char="n"/>
              <a:defRPr/>
            </a:pPr>
            <a:endParaRPr kumimoji="0" lang="en-US" altLang="zh-CN" sz="18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endParaRPr>
          </a:p>
        </p:txBody>
      </p:sp>
      <p:sp>
        <p:nvSpPr>
          <p:cNvPr id="4" name="AutoShape 7" descr="信纸"/>
          <p:cNvSpPr/>
          <p:nvPr/>
        </p:nvSpPr>
        <p:spPr>
          <a:xfrm>
            <a:off x="785813" y="3286125"/>
            <a:ext cx="8001000" cy="3143250"/>
          </a:xfrm>
          <a:prstGeom prst="wedgeRoundRectCallout">
            <a:avLst>
              <a:gd name="adj1" fmla="val -16444"/>
              <a:gd name="adj2" fmla="val -79213"/>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r>
              <a:rPr lang="en-US" altLang="zh-CN" sz="1600" dirty="0">
                <a:latin typeface="黑体" panose="02010609060101010101" pitchFamily="2" charset="-122"/>
                <a:ea typeface="黑体" panose="02010609060101010101" pitchFamily="2" charset="-122"/>
              </a:rPr>
              <a:t>1</a:t>
            </a:r>
            <a:r>
              <a:rPr lang="zh-CN" altLang="en-US" sz="1600" dirty="0">
                <a:latin typeface="黑体" panose="02010609060101010101" pitchFamily="2" charset="-122"/>
                <a:ea typeface="黑体" panose="02010609060101010101" pitchFamily="2" charset="-122"/>
              </a:rPr>
              <a:t>、注意业态填报</a:t>
            </a:r>
            <a:r>
              <a:rPr lang="zh-CN" altLang="en-US" sz="1600" dirty="0" smtClean="0">
                <a:latin typeface="黑体" panose="02010609060101010101" pitchFamily="2" charset="-122"/>
                <a:ea typeface="黑体" panose="02010609060101010101" pitchFamily="2" charset="-122"/>
              </a:rPr>
              <a:t>与</a:t>
            </a:r>
            <a:r>
              <a:rPr lang="en-US" altLang="zh-CN" sz="1600" dirty="0" smtClean="0">
                <a:latin typeface="黑体" panose="02010609060101010101" pitchFamily="2" charset="-122"/>
                <a:ea typeface="黑体" panose="02010609060101010101" pitchFamily="2" charset="-122"/>
              </a:rPr>
              <a:t>101-1</a:t>
            </a:r>
            <a:r>
              <a:rPr lang="zh-CN" altLang="en-US" sz="1600" dirty="0" smtClean="0">
                <a:latin typeface="黑体" panose="02010609060101010101" pitchFamily="2" charset="-122"/>
                <a:ea typeface="黑体" panose="02010609060101010101" pitchFamily="2" charset="-122"/>
              </a:rPr>
              <a:t>表</a:t>
            </a:r>
            <a:r>
              <a:rPr lang="zh-CN" altLang="en-US" sz="1600" dirty="0">
                <a:latin typeface="黑体" panose="02010609060101010101" pitchFamily="2" charset="-122"/>
                <a:ea typeface="黑体" panose="02010609060101010101" pitchFamily="2" charset="-122"/>
              </a:rPr>
              <a:t>（多选、三个）区别。</a:t>
            </a:r>
            <a:endParaRPr lang="en-US" altLang="zh-CN"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2</a:t>
            </a:r>
            <a:r>
              <a:rPr lang="zh-CN" altLang="en-US" sz="1600" dirty="0">
                <a:latin typeface="黑体" panose="02010609060101010101" pitchFamily="2" charset="-122"/>
                <a:ea typeface="黑体" panose="02010609060101010101" pitchFamily="2" charset="-122"/>
              </a:rPr>
              <a:t>、批发零售连锁业态</a:t>
            </a:r>
            <a:r>
              <a:rPr lang="en-US" altLang="zh-CN" sz="1600" dirty="0">
                <a:latin typeface="黑体" panose="02010609060101010101" pitchFamily="2" charset="-122"/>
                <a:ea typeface="黑体" panose="02010609060101010101" pitchFamily="2" charset="-122"/>
              </a:rPr>
              <a:t>(E08)</a:t>
            </a:r>
            <a:r>
              <a:rPr lang="zh-CN" altLang="en-US" sz="1600" dirty="0">
                <a:latin typeface="黑体" panose="02010609060101010101" pitchFamily="2" charset="-122"/>
                <a:ea typeface="黑体" panose="02010609060101010101" pitchFamily="2" charset="-122"/>
              </a:rPr>
              <a:t>一般应与</a:t>
            </a:r>
            <a:r>
              <a:rPr lang="en-US" altLang="zh-CN" sz="1600" dirty="0">
                <a:latin typeface="黑体" panose="02010609060101010101" pitchFamily="2" charset="-122"/>
                <a:ea typeface="黑体" panose="02010609060101010101" pitchFamily="2" charset="-122"/>
              </a:rPr>
              <a:t>101-1</a:t>
            </a:r>
            <a:r>
              <a:rPr lang="zh-CN" altLang="en-US" sz="1600" dirty="0">
                <a:latin typeface="黑体" panose="02010609060101010101" pitchFamily="2" charset="-122"/>
                <a:ea typeface="黑体" panose="02010609060101010101" pitchFamily="2" charset="-122"/>
              </a:rPr>
              <a:t>表零售业态</a:t>
            </a:r>
            <a:r>
              <a:rPr lang="zh-CN" altLang="en-US" sz="1600" dirty="0">
                <a:solidFill>
                  <a:srgbClr val="FF0000"/>
                </a:solidFill>
                <a:latin typeface="黑体" panose="02010609060101010101" pitchFamily="2" charset="-122"/>
                <a:ea typeface="黑体" panose="02010609060101010101" pitchFamily="2" charset="-122"/>
              </a:rPr>
              <a:t>比重最大业态一致</a:t>
            </a:r>
            <a:r>
              <a:rPr lang="zh-CN" altLang="en-US" sz="1600" dirty="0">
                <a:latin typeface="黑体" panose="02010609060101010101" pitchFamily="2" charset="-122"/>
                <a:ea typeface="黑体" panose="02010609060101010101" pitchFamily="2" charset="-122"/>
              </a:rPr>
              <a:t>。</a:t>
            </a:r>
            <a:endParaRPr lang="en-US" altLang="zh-CN"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3</a:t>
            </a:r>
            <a:r>
              <a:rPr lang="zh-CN" altLang="en-US" sz="1600" dirty="0">
                <a:latin typeface="黑体" panose="02010609060101010101" pitchFamily="2" charset="-122"/>
                <a:ea typeface="黑体" panose="02010609060101010101" pitchFamily="2" charset="-122"/>
              </a:rPr>
              <a:t>、</a:t>
            </a:r>
            <a:r>
              <a:rPr lang="en-US" altLang="zh-CN" sz="1600" dirty="0">
                <a:latin typeface="黑体" panose="02010609060101010101" pitchFamily="2" charset="-122"/>
                <a:ea typeface="黑体" panose="02010609060101010101" pitchFamily="2" charset="-122"/>
              </a:rPr>
              <a:t>1020 </a:t>
            </a:r>
            <a:r>
              <a:rPr lang="zh-CN" altLang="en-US" sz="1600" dirty="0">
                <a:latin typeface="黑体" panose="02010609060101010101" pitchFamily="2" charset="-122"/>
                <a:ea typeface="黑体" panose="02010609060101010101" pitchFamily="2" charset="-122"/>
              </a:rPr>
              <a:t>超市：以销售食品、日用品为主，满足消费者日常生活需要的零售业态。通常采取开架销售，也可同时采取在线销售。门店内可提供食品现场加工服务及现场就餐服务。</a:t>
            </a:r>
            <a:endParaRPr lang="zh-CN" altLang="en-US"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   1080 </a:t>
            </a:r>
            <a:r>
              <a:rPr lang="zh-CN" altLang="en-US" sz="1600" dirty="0">
                <a:latin typeface="黑体" panose="02010609060101010101" pitchFamily="2" charset="-122"/>
                <a:ea typeface="黑体" panose="02010609060101010101" pitchFamily="2" charset="-122"/>
              </a:rPr>
              <a:t>品牌专卖店</a:t>
            </a:r>
            <a:r>
              <a:rPr lang="en-US" altLang="zh-CN" sz="1600" dirty="0">
                <a:latin typeface="黑体" panose="02010609060101010101" pitchFamily="2" charset="-122"/>
                <a:ea typeface="黑体" panose="02010609060101010101" pitchFamily="2" charset="-122"/>
              </a:rPr>
              <a:t> </a:t>
            </a:r>
            <a:r>
              <a:rPr lang="zh-CN" altLang="en-US" sz="1600" dirty="0">
                <a:latin typeface="黑体" panose="02010609060101010101" pitchFamily="2" charset="-122"/>
                <a:ea typeface="黑体" panose="02010609060101010101" pitchFamily="2" charset="-122"/>
              </a:rPr>
              <a:t>：经营或被授权经营</a:t>
            </a:r>
            <a:r>
              <a:rPr lang="zh-CN" altLang="en-US" sz="1600" dirty="0">
                <a:solidFill>
                  <a:srgbClr val="FF0000"/>
                </a:solidFill>
                <a:latin typeface="黑体" panose="02010609060101010101" pitchFamily="2" charset="-122"/>
                <a:ea typeface="黑体" panose="02010609060101010101" pitchFamily="2" charset="-122"/>
              </a:rPr>
              <a:t>某一品牌商品</a:t>
            </a:r>
            <a:r>
              <a:rPr lang="zh-CN" altLang="en-US" sz="1600" dirty="0">
                <a:latin typeface="黑体" panose="02010609060101010101" pitchFamily="2" charset="-122"/>
                <a:ea typeface="黑体" panose="02010609060101010101" pitchFamily="2" charset="-122"/>
              </a:rPr>
              <a:t>的零售业态。</a:t>
            </a:r>
            <a:endParaRPr lang="en-US" altLang="zh-CN"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   1090 </a:t>
            </a:r>
            <a:r>
              <a:rPr lang="zh-CN" altLang="en-US" sz="1600" dirty="0">
                <a:latin typeface="黑体" panose="02010609060101010101" pitchFamily="2" charset="-122"/>
                <a:ea typeface="黑体" panose="02010609060101010101" pitchFamily="2" charset="-122"/>
              </a:rPr>
              <a:t>集合店：汇集多个品牌及多个系列的商品，可涵盖服饰、鞋、包、文具、电子产品、食品等多种品类的零售店。</a:t>
            </a:r>
            <a:endParaRPr lang="en-US" altLang="zh-CN"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   1100 </a:t>
            </a:r>
            <a:r>
              <a:rPr lang="zh-CN" altLang="en-US" sz="1600" dirty="0">
                <a:latin typeface="黑体" panose="02010609060101010101" pitchFamily="2" charset="-122"/>
                <a:ea typeface="黑体" panose="02010609060101010101" pitchFamily="2" charset="-122"/>
              </a:rPr>
              <a:t>无人值守商店：在营业现场无人工服务的情况下，</a:t>
            </a:r>
            <a:r>
              <a:rPr lang="zh-CN" altLang="en-US" sz="1600" dirty="0">
                <a:solidFill>
                  <a:srgbClr val="FF0000"/>
                </a:solidFill>
                <a:latin typeface="黑体" panose="02010609060101010101" pitchFamily="2" charset="-122"/>
                <a:ea typeface="黑体" panose="02010609060101010101" pitchFamily="2" charset="-122"/>
              </a:rPr>
              <a:t>自助完成</a:t>
            </a:r>
            <a:r>
              <a:rPr lang="zh-CN" altLang="en-US" sz="1600" dirty="0">
                <a:latin typeface="黑体" panose="02010609060101010101" pitchFamily="2" charset="-122"/>
                <a:ea typeface="黑体" panose="02010609060101010101" pitchFamily="2" charset="-122"/>
              </a:rPr>
              <a:t>商品销售或服务的零售店。</a:t>
            </a:r>
            <a:endParaRPr lang="en-US" altLang="zh-CN" sz="1600" dirty="0">
              <a:latin typeface="黑体" panose="02010609060101010101" pitchFamily="2" charset="-122"/>
              <a:ea typeface="黑体" panose="02010609060101010101" pitchFamily="2" charset="-122"/>
            </a:endParaRPr>
          </a:p>
          <a:p>
            <a:r>
              <a:rPr lang="en-US" altLang="zh-CN" sz="1600" dirty="0">
                <a:latin typeface="黑体" panose="02010609060101010101" pitchFamily="2" charset="-122"/>
                <a:ea typeface="黑体" panose="02010609060101010101" pitchFamily="2" charset="-122"/>
              </a:rPr>
              <a:t>   9000</a:t>
            </a:r>
            <a:r>
              <a:rPr lang="zh-CN" altLang="en-US" sz="1600" dirty="0">
                <a:latin typeface="黑体" panose="02010609060101010101" pitchFamily="2" charset="-122"/>
                <a:ea typeface="黑体" panose="02010609060101010101" pitchFamily="2" charset="-122"/>
              </a:rPr>
              <a:t>其他</a:t>
            </a:r>
            <a:r>
              <a:rPr lang="en-US" altLang="zh-CN" sz="1600" dirty="0">
                <a:latin typeface="黑体" panose="02010609060101010101" pitchFamily="2" charset="-122"/>
                <a:ea typeface="黑体" panose="02010609060101010101" pitchFamily="2" charset="-122"/>
              </a:rPr>
              <a:t>:</a:t>
            </a:r>
            <a:r>
              <a:rPr lang="zh-CN" altLang="en-US" sz="1600" dirty="0">
                <a:solidFill>
                  <a:srgbClr val="FF0000"/>
                </a:solidFill>
                <a:latin typeface="黑体" panose="02010609060101010101" pitchFamily="2" charset="-122"/>
                <a:ea typeface="黑体" panose="02010609060101010101" pitchFamily="2" charset="-122"/>
              </a:rPr>
              <a:t>尽量不选</a:t>
            </a:r>
            <a:endParaRPr lang="en-US" altLang="zh-CN" sz="1600"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7410" name="表格 17409"/>
          <p:cNvGraphicFramePr/>
          <p:nvPr/>
        </p:nvGraphicFramePr>
        <p:xfrm>
          <a:off x="214313" y="142875"/>
          <a:ext cx="8624888" cy="3000375"/>
        </p:xfrm>
        <a:graphic>
          <a:graphicData uri="http://schemas.openxmlformats.org/drawingml/2006/table">
            <a:tbl>
              <a:tblPr/>
              <a:tblGrid>
                <a:gridCol w="8624888"/>
              </a:tblGrid>
              <a:tr h="111283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dirty="0">
                          <a:latin typeface="黑体" panose="02010609060101010101" pitchFamily="2" charset="-122"/>
                          <a:ea typeface="黑体" panose="02010609060101010101" pitchFamily="2" charset="-122"/>
                        </a:rPr>
                        <a:t>连锁总店</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总部</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名称：</a:t>
                      </a:r>
                      <a:endParaRPr lang="en-US" altLang="zh-CN" dirty="0">
                        <a:latin typeface="黑体" panose="02010609060101010101" pitchFamily="2" charset="-122"/>
                        <a:ea typeface="黑体" panose="0201060906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0" cap="flat" cmpd="sng">
                      <a:solidFill>
                        <a:srgbClr val="000000"/>
                      </a:solidFill>
                      <a:prstDash val="solid"/>
                      <a:headEnd type="none" w="med" len="med"/>
                      <a:tailEnd type="triangle" w="med" len="med"/>
                    </a:lnB>
                    <a:lnTlToBr>
                      <a:noFill/>
                    </a:lnTlToBr>
                    <a:lnBlToTr>
                      <a:noFill/>
                    </a:lnBlToTr>
                    <a:solidFill>
                      <a:schemeClr val="bg1"/>
                    </a:solidFill>
                  </a:tcPr>
                </a:tc>
              </a:tr>
              <a:tr h="188753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dirty="0">
                          <a:latin typeface="黑体" panose="02010609060101010101" pitchFamily="2" charset="-122"/>
                          <a:ea typeface="黑体" panose="02010609060101010101" pitchFamily="2" charset="-122"/>
                        </a:rPr>
                        <a:t>连锁品牌（</a:t>
                      </a:r>
                      <a:r>
                        <a:rPr lang="en-US" altLang="zh-CN" dirty="0">
                          <a:latin typeface="黑体" panose="02010609060101010101" pitchFamily="2" charset="-122"/>
                          <a:ea typeface="黑体" panose="02010609060101010101" pitchFamily="2" charset="-122"/>
                        </a:rPr>
                        <a:t>E01</a:t>
                      </a:r>
                      <a:r>
                        <a:rPr lang="zh-CN" altLang="en-US" dirty="0">
                          <a:latin typeface="黑体" panose="02010609060101010101" pitchFamily="2" charset="-122"/>
                          <a:ea typeface="黑体" panose="02010609060101010101" pitchFamily="2" charset="-122"/>
                        </a:rPr>
                        <a:t>）（商标或商号名称，填写全部品牌）：</a:t>
                      </a:r>
                      <a:r>
                        <a:rPr lang="en-US" altLang="zh-CN" dirty="0">
                          <a:latin typeface="黑体" panose="02010609060101010101" pitchFamily="2" charset="-122"/>
                          <a:ea typeface="黑体" panose="02010609060101010101" pitchFamily="2" charset="-122"/>
                        </a:rPr>
                        <a:t>______________________________</a:t>
                      </a:r>
                      <a:endParaRPr lang="en-US" altLang="zh-CN" dirty="0">
                        <a:latin typeface="黑体" panose="02010609060101010101" pitchFamily="2" charset="-122"/>
                        <a:ea typeface="黑体" panose="0201060906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
        <p:nvSpPr>
          <p:cNvPr id="537690" name="AutoShape 90" descr="信纸"/>
          <p:cNvSpPr/>
          <p:nvPr/>
        </p:nvSpPr>
        <p:spPr>
          <a:xfrm>
            <a:off x="500063" y="3714750"/>
            <a:ext cx="8001000" cy="2357438"/>
          </a:xfrm>
          <a:prstGeom prst="wedgeRoundRectCallout">
            <a:avLst>
              <a:gd name="adj1" fmla="val -23602"/>
              <a:gd name="adj2" fmla="val -87731"/>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、正确如“漫咖啡”、“</a:t>
            </a:r>
            <a:r>
              <a:rPr lang="en-US" altLang="zh-CN" dirty="0">
                <a:latin typeface="黑体" panose="02010609060101010101" pitchFamily="2" charset="-122"/>
                <a:ea typeface="黑体" panose="02010609060101010101" pitchFamily="2" charset="-122"/>
              </a:rPr>
              <a:t>LAWSON</a:t>
            </a:r>
            <a:r>
              <a:rPr lang="zh-CN" altLang="en-US" dirty="0">
                <a:latin typeface="黑体" panose="02010609060101010101" pitchFamily="2" charset="-122"/>
                <a:ea typeface="黑体" panose="02010609060101010101" pitchFamily="2" charset="-122"/>
              </a:rPr>
              <a:t>” “西贝”等，</a:t>
            </a:r>
            <a:r>
              <a:rPr lang="zh-CN" altLang="en-US" dirty="0">
                <a:solidFill>
                  <a:srgbClr val="FF0000"/>
                </a:solidFill>
                <a:latin typeface="黑体" panose="02010609060101010101" pitchFamily="2" charset="-122"/>
                <a:ea typeface="黑体" panose="02010609060101010101" pitchFamily="2" charset="-122"/>
              </a:rPr>
              <a:t>错误如</a:t>
            </a:r>
            <a:r>
              <a:rPr lang="zh-CN" altLang="en-US" dirty="0">
                <a:latin typeface="黑体" panose="02010609060101010101" pitchFamily="2" charset="-122"/>
                <a:ea typeface="黑体" panose="02010609060101010101" pitchFamily="2" charset="-122"/>
              </a:rPr>
              <a:t>北京市**食品有限公司。</a:t>
            </a:r>
            <a:endParaRPr lang="zh-CN" altLang="en-US" dirty="0">
              <a:latin typeface="黑体" panose="02010609060101010101" pitchFamily="2" charset="-122"/>
              <a:ea typeface="黑体" panose="02010609060101010101" pitchFamily="2" charset="-122"/>
            </a:endParaRPr>
          </a:p>
          <a:p>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a:t>
            </a:r>
            <a:r>
              <a:rPr lang="zh-CN" altLang="en-US" dirty="0" smtClean="0">
                <a:latin typeface="黑体" panose="02010609060101010101" pitchFamily="2" charset="-122"/>
                <a:ea typeface="黑体" panose="02010609060101010101" pitchFamily="2" charset="-122"/>
              </a:rPr>
              <a:t>与</a:t>
            </a:r>
            <a:r>
              <a:rPr lang="en-US" altLang="zh-CN" dirty="0" smtClean="0">
                <a:latin typeface="黑体" panose="02010609060101010101" pitchFamily="2" charset="-122"/>
                <a:ea typeface="黑体" panose="02010609060101010101" pitchFamily="2" charset="-122"/>
              </a:rPr>
              <a:t>101-1</a:t>
            </a:r>
            <a:r>
              <a:rPr lang="zh-CN" altLang="en-US" dirty="0" smtClean="0">
                <a:latin typeface="黑体" panose="02010609060101010101" pitchFamily="2" charset="-122"/>
                <a:ea typeface="黑体" panose="02010609060101010101" pitchFamily="2" charset="-122"/>
              </a:rPr>
              <a:t>的</a:t>
            </a:r>
            <a:r>
              <a:rPr lang="en-US" altLang="zh-CN" dirty="0" smtClean="0">
                <a:latin typeface="黑体" panose="02010609060101010101" pitchFamily="2" charset="-122"/>
                <a:ea typeface="黑体" panose="02010609060101010101" pitchFamily="2" charset="-122"/>
              </a:rPr>
              <a:t>32</a:t>
            </a:r>
            <a:r>
              <a:rPr lang="zh-CN" altLang="en-US" dirty="0" smtClean="0">
                <a:latin typeface="黑体" panose="02010609060101010101" pitchFamily="2" charset="-122"/>
                <a:ea typeface="黑体" panose="02010609060101010101" pitchFamily="2" charset="-122"/>
              </a:rPr>
              <a:t>项一致</a:t>
            </a:r>
            <a:r>
              <a:rPr lang="zh-CN" altLang="en-US" dirty="0">
                <a:latin typeface="黑体" panose="02010609060101010101" pitchFamily="2" charset="-122"/>
                <a:ea typeface="黑体" panose="02010609060101010101" pitchFamily="2" charset="-122"/>
              </a:rPr>
              <a:t>，拥有多个品牌的连锁总店应填写</a:t>
            </a:r>
            <a:r>
              <a:rPr lang="zh-CN" altLang="en-US" dirty="0">
                <a:solidFill>
                  <a:srgbClr val="FF0000"/>
                </a:solidFill>
                <a:latin typeface="黑体" panose="02010609060101010101" pitchFamily="2" charset="-122"/>
                <a:ea typeface="黑体" panose="02010609060101010101" pitchFamily="2" charset="-122"/>
              </a:rPr>
              <a:t>所属全部品牌</a:t>
            </a:r>
            <a:r>
              <a:rPr lang="zh-CN" altLang="en-US" dirty="0">
                <a:latin typeface="黑体" panose="02010609060101010101" pitchFamily="2" charset="-122"/>
                <a:ea typeface="黑体" panose="02010609060101010101" pitchFamily="2" charset="-122"/>
              </a:rPr>
              <a:t>（连锁品牌</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指连锁经营使用的统一的商号或商标名称）</a:t>
            </a:r>
            <a:endParaRPr lang="en-US" altLang="zh-CN"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76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9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8434" name="表格 18433"/>
          <p:cNvGraphicFramePr/>
          <p:nvPr/>
        </p:nvGraphicFramePr>
        <p:xfrm>
          <a:off x="357157" y="357165"/>
          <a:ext cx="8358247" cy="6000790"/>
        </p:xfrm>
        <a:graphic>
          <a:graphicData uri="http://schemas.openxmlformats.org/drawingml/2006/table">
            <a:tbl>
              <a:tblPr/>
              <a:tblGrid>
                <a:gridCol w="2783657"/>
                <a:gridCol w="856930"/>
                <a:gridCol w="1098907"/>
                <a:gridCol w="906053"/>
                <a:gridCol w="884220"/>
                <a:gridCol w="966092"/>
                <a:gridCol w="90969"/>
                <a:gridCol w="771419"/>
              </a:tblGrid>
              <a:tr h="427842">
                <a:tc gridSpan="8">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二、经营情况</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1439602">
                <a:tc row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指标名称</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endParaRPr lang="en-US" altLang="zh-CN" sz="1600" b="1" dirty="0">
                        <a:latin typeface="宋体" panose="02010600030101010101" pitchFamily="2" charset="-122"/>
                      </a:endParaRPr>
                    </a:p>
                    <a:p>
                      <a:pPr lvl="0" algn="ctr" eaLnBrk="1" fontAlgn="t" hangingPunct="1">
                        <a:buNone/>
                      </a:pPr>
                      <a:r>
                        <a:rPr lang="zh-CN" altLang="en-US" sz="1600" b="1" dirty="0">
                          <a:latin typeface="宋体" panose="02010600030101010101" pitchFamily="2" charset="-122"/>
                        </a:rPr>
                        <a:t>合计</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直营店</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tcPr>
                </a:tc>
                <a:tc gridSpan="3">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加盟店</a:t>
                      </a:r>
                      <a:endParaRPr lang="zh-CN" altLang="en-US"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hMerge="1">
                  <a:tcPr>
                    <a:lnT w="12700" cap="flat" cmpd="sng">
                      <a:solidFill>
                        <a:schemeClr val="tx1"/>
                      </a:solidFill>
                      <a:prstDash val="solid"/>
                      <a:headEnd type="none" w="med" len="med"/>
                      <a:tailEnd type="none" w="med" len="med"/>
                    </a:lnT>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tcPr>
                </a:tc>
              </a:tr>
              <a:tr h="1412058">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本年</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上年</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本年</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上年</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本年</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None/>
                      </a:pPr>
                      <a:r>
                        <a:rPr lang="zh-CN" altLang="en-US" sz="1600" b="1" dirty="0">
                          <a:latin typeface="宋体" panose="02010600030101010101" pitchFamily="2" charset="-122"/>
                        </a:rPr>
                        <a:t>上年</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nchor="ctr">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tcPr>
                </a:tc>
              </a:tr>
              <a:tr h="387444">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zh-CN" altLang="en-US" sz="1600" b="1" dirty="0">
                          <a:latin typeface="宋体" panose="02010600030101010101" pitchFamily="2" charset="-122"/>
                        </a:rPr>
                        <a:t>甲</a:t>
                      </a:r>
                      <a:r>
                        <a:rPr lang="zh-CN" altLang="en-US" sz="1600" b="1" dirty="0">
                          <a:latin typeface="Times New Roman" panose="02020603050405020304" pitchFamily="18" charset="0"/>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en-US" altLang="zh-CN" sz="1600" b="1" dirty="0">
                          <a:latin typeface="宋体" panose="02010600030101010101" pitchFamily="2" charset="-122"/>
                        </a:rPr>
                        <a:t>1</a:t>
                      </a:r>
                      <a:endParaRPr lang="en-US" altLang="zh-CN"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en-US" altLang="zh-CN" sz="1600" b="1" dirty="0">
                          <a:latin typeface="宋体" panose="02010600030101010101" pitchFamily="2" charset="-122"/>
                        </a:rPr>
                        <a:t>2</a:t>
                      </a:r>
                      <a:endParaRPr lang="en-US" altLang="zh-CN"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no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en-US" altLang="zh-CN" sz="1600" b="1" dirty="0">
                          <a:latin typeface="宋体" panose="02010600030101010101" pitchFamily="2" charset="-122"/>
                        </a:rPr>
                        <a:t>3</a:t>
                      </a:r>
                      <a:endParaRPr lang="en-US" altLang="zh-CN"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en-US" altLang="zh-CN" sz="1600" b="1" dirty="0">
                          <a:latin typeface="宋体" panose="02010600030101010101" pitchFamily="2" charset="-122"/>
                        </a:rPr>
                        <a:t>4</a:t>
                      </a:r>
                      <a:endParaRPr lang="en-US" altLang="zh-CN"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no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en-US" altLang="zh-CN" sz="1600" b="1" dirty="0">
                          <a:latin typeface="宋体" panose="02010600030101010101" pitchFamily="2" charset="-122"/>
                        </a:rPr>
                        <a:t>5</a:t>
                      </a:r>
                      <a:endParaRPr lang="en-US" altLang="zh-CN"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t" hangingPunct="1">
                        <a:buNone/>
                      </a:pPr>
                      <a:r>
                        <a:rPr lang="en-US" altLang="zh-CN" sz="1600" b="1" dirty="0">
                          <a:latin typeface="宋体" panose="02010600030101010101" pitchFamily="2" charset="-122"/>
                        </a:rPr>
                        <a:t>6</a:t>
                      </a:r>
                      <a:endParaRPr lang="en-US" altLang="zh-CN"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no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668386">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t" hangingPunct="1">
                        <a:buNone/>
                      </a:pPr>
                      <a:r>
                        <a:rPr lang="zh-CN" altLang="en-US" sz="1600" b="1" smtClean="0">
                          <a:solidFill>
                            <a:srgbClr val="FF0000"/>
                          </a:solidFill>
                          <a:latin typeface="宋体" panose="02010600030101010101" pitchFamily="2" charset="-122"/>
                        </a:rPr>
                        <a:t>一、门店总数 </a:t>
                      </a:r>
                      <a:endParaRPr lang="zh-CN" altLang="en-US" sz="1600" b="1" dirty="0">
                        <a:solidFill>
                          <a:srgbClr val="FF0000"/>
                        </a:solidFill>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fontAlgn="t" hangingPunct="1">
                        <a:buNone/>
                      </a:pPr>
                      <a:r>
                        <a:rPr lang="en-US" altLang="zh-CN" sz="1600" b="1" dirty="0">
                          <a:latin typeface="宋体" panose="02010600030101010101" pitchFamily="2" charset="-122"/>
                        </a:rPr>
                        <a:t>47</a:t>
                      </a:r>
                      <a:endParaRPr lang="en-US" altLang="zh-CN"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fontAlgn="t" hangingPunct="1">
                        <a:buNone/>
                      </a:pPr>
                      <a:r>
                        <a:rPr lang="en-US" altLang="zh-CN" sz="1600" b="1" dirty="0" smtClean="0">
                          <a:latin typeface="宋体" panose="02010600030101010101" pitchFamily="2" charset="-122"/>
                        </a:rPr>
                        <a:t>57</a:t>
                      </a:r>
                      <a:endParaRPr lang="en-US" altLang="zh-CN"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a:noFill/>
                    </a:lnB>
                    <a:lnTlToBr>
                      <a:noFill/>
                    </a:lnTlToBr>
                    <a:lnBlToTr>
                      <a:noFill/>
                    </a:lnBlToTr>
                    <a:solidFill>
                      <a:schemeClr val="bg1"/>
                    </a:solidFill>
                  </a:tcPr>
                </a:tc>
              </a:tr>
              <a:tr h="427841">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t" hangingPunct="1">
                        <a:buNone/>
                      </a:pPr>
                      <a:r>
                        <a:rPr lang="en-US" altLang="zh-CN" sz="1600" b="1" dirty="0">
                          <a:latin typeface="宋体" panose="02010600030101010101" pitchFamily="2" charset="-122"/>
                        </a:rPr>
                        <a:t>……</a:t>
                      </a:r>
                      <a:endParaRPr lang="en-US" altLang="zh-CN"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ctr"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r>
              <a:tr h="809776">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t" hangingPunct="1">
                        <a:buNone/>
                      </a:pPr>
                      <a:r>
                        <a:rPr lang="zh-CN" altLang="en-US" sz="1600" b="1" dirty="0">
                          <a:latin typeface="宋体" panose="02010600030101010101" pitchFamily="2" charset="-122"/>
                        </a:rPr>
                        <a:t>五、连锁门店商品销售额 </a:t>
                      </a:r>
                      <a:endParaRPr lang="zh-CN" altLang="en-US"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fontAlgn="t" hangingPunct="1">
                        <a:buNone/>
                      </a:pPr>
                      <a:r>
                        <a:rPr lang="en-US" altLang="zh-CN" sz="1600" b="1" dirty="0">
                          <a:latin typeface="宋体" panose="02010600030101010101" pitchFamily="2" charset="-122"/>
                        </a:rPr>
                        <a:t>670498</a:t>
                      </a:r>
                      <a:endParaRPr lang="en-US" altLang="zh-CN"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fontAlgn="t" hangingPunct="1">
                        <a:buNone/>
                      </a:pPr>
                      <a:r>
                        <a:rPr lang="en-US" altLang="zh-CN" sz="1600" b="1" dirty="0">
                          <a:latin typeface="宋体" panose="02010600030101010101" pitchFamily="2" charset="-122"/>
                        </a:rPr>
                        <a:t>664720</a:t>
                      </a:r>
                      <a:endParaRPr lang="en-US" altLang="zh-CN"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lnTlToBr>
                      <a:noFill/>
                    </a:lnTlToBr>
                    <a:lnBlToTr>
                      <a:noFill/>
                    </a:lnBlToTr>
                    <a:solidFill>
                      <a:schemeClr val="bg1"/>
                    </a:solidFill>
                  </a:tcPr>
                </a:tc>
              </a:tr>
              <a:tr h="427841">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t" hangingPunct="1">
                        <a:buNone/>
                      </a:pPr>
                      <a:r>
                        <a:rPr lang="zh-CN" altLang="en-US" sz="1600" b="1" dirty="0">
                          <a:latin typeface="宋体" panose="02010600030101010101" pitchFamily="2" charset="-122"/>
                        </a:rPr>
                        <a:t> 其中：零售额 </a:t>
                      </a:r>
                      <a:endParaRPr lang="zh-CN" altLang="en-US" sz="1600" b="1" dirty="0">
                        <a:latin typeface="宋体" panose="02010600030101010101" pitchFamily="2" charset="-122"/>
                      </a:endParaRPr>
                    </a:p>
                  </a:txBody>
                  <a:tcPr marL="6865" marR="6865" marT="6865"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fontAlgn="t" hangingPunct="1">
                        <a:buNone/>
                      </a:pPr>
                      <a:r>
                        <a:rPr lang="en-US" altLang="zh-CN" sz="1600" b="1" dirty="0">
                          <a:latin typeface="宋体" panose="02010600030101010101" pitchFamily="2" charset="-122"/>
                        </a:rPr>
                        <a:t>670498</a:t>
                      </a:r>
                      <a:endParaRPr lang="en-US" altLang="zh-CN"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fontAlgn="t" hangingPunct="1">
                        <a:buNone/>
                      </a:pPr>
                      <a:r>
                        <a:rPr lang="en-US" altLang="zh-CN" sz="1600" b="1" dirty="0">
                          <a:latin typeface="宋体" panose="02010600030101010101" pitchFamily="2" charset="-122"/>
                        </a:rPr>
                        <a:t>664720</a:t>
                      </a:r>
                      <a:endParaRPr lang="en-US" altLang="zh-CN"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lgn="ctr">
                      <a:solidFill>
                        <a:schemeClr val="tx1"/>
                      </a:solidFill>
                      <a:prstDash val="solid"/>
                      <a:roun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fontAlgn="t" hangingPunct="1">
                        <a:buNone/>
                      </a:pPr>
                      <a:r>
                        <a:rPr lang="zh-CN" altLang="en-US" sz="1600" b="1" dirty="0">
                          <a:latin typeface="宋体" panose="02010600030101010101" pitchFamily="2" charset="-122"/>
                        </a:rPr>
                        <a:t>　</a:t>
                      </a:r>
                      <a:endParaRPr lang="zh-CN" altLang="en-US" sz="1600" b="1" dirty="0">
                        <a:latin typeface="宋体" panose="02010600030101010101" pitchFamily="2" charset="-122"/>
                      </a:endParaRPr>
                    </a:p>
                  </a:txBody>
                  <a:tcPr marL="6865" marR="6865" marT="6865" marB="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lnTlToBr>
                      <a:noFill/>
                    </a:lnTlToBr>
                    <a:lnBlToTr>
                      <a:noFill/>
                    </a:lnBlToTr>
                    <a:solidFill>
                      <a:schemeClr val="bg1"/>
                    </a:solidFill>
                  </a:tcPr>
                </a:tc>
              </a:tr>
            </a:tbl>
          </a:graphicData>
        </a:graphic>
      </p:graphicFrame>
      <p:sp>
        <p:nvSpPr>
          <p:cNvPr id="10" name="AutoShape 90" descr="信纸"/>
          <p:cNvSpPr>
            <a:spLocks noChangeArrowheads="1"/>
          </p:cNvSpPr>
          <p:nvPr/>
        </p:nvSpPr>
        <p:spPr bwMode="auto">
          <a:xfrm>
            <a:off x="6143636" y="3643314"/>
            <a:ext cx="2843518" cy="2608260"/>
          </a:xfrm>
          <a:prstGeom prst="wedgeRoundRectCallout">
            <a:avLst>
              <a:gd name="adj1" fmla="val -201427"/>
              <a:gd name="adj2" fmla="val -24629"/>
              <a:gd name="adj3" fmla="val 16667"/>
            </a:avLst>
          </a:prstGeom>
          <a:blipFill dpi="0" rotWithShape="1">
            <a:blip r:embed="rId1"/>
            <a:srcRect/>
            <a:tile tx="0" ty="0" sx="100000" sy="100000" flip="none" algn="tl"/>
          </a:blipFill>
          <a:ln w="38100">
            <a:solidFill>
              <a:srgbClr val="FFFF00"/>
            </a:solidFill>
            <a:miter lim="800000"/>
          </a:ln>
        </p:spPr>
        <p:txBody>
          <a:bodyPr anchor="ctr">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1</a:t>
            </a:r>
            <a:r>
              <a:rPr kumimoji="0" lang="zh-CN" altLang="en-US" sz="2000" i="0" u="none" strike="noStrike" kern="1200" cap="none" spc="0" normalizeH="0" baseline="0" noProof="0" dirty="0" smtClean="0">
                <a:solidFill>
                  <a:schemeClr val="tx1"/>
                </a:solidFill>
                <a:uLnTx/>
                <a:uFillTx/>
                <a:latin typeface="黑体" panose="02010609060101010101" pitchFamily="2" charset="-122"/>
                <a:ea typeface="黑体" panose="02010609060101010101" pitchFamily="2" charset="-122"/>
              </a:rPr>
              <a:t>、门</a:t>
            </a:r>
            <a:r>
              <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店总数“ </a:t>
            </a:r>
            <a:r>
              <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1</a:t>
            </a:r>
            <a:r>
              <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”需要详细说明：</a:t>
            </a: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smtClean="0">
                <a:solidFill>
                  <a:schemeClr val="tx1"/>
                </a:solidFill>
                <a:uLnTx/>
                <a:uFillTx/>
                <a:latin typeface="黑体" panose="02010609060101010101" pitchFamily="2" charset="-122"/>
                <a:ea typeface="黑体" panose="02010609060101010101" pitchFamily="2" charset="-122"/>
                <a:sym typeface="Wingdings" panose="05000000000000000000"/>
              </a:rPr>
              <a:t>2</a:t>
            </a:r>
            <a:r>
              <a:rPr kumimoji="0" lang="zh-CN" altLang="en-US" sz="2000" i="0" u="none" strike="noStrike" kern="1200" cap="none" spc="0" normalizeH="0" baseline="0" noProof="0" dirty="0" smtClean="0">
                <a:solidFill>
                  <a:schemeClr val="tx1"/>
                </a:solidFill>
                <a:uLnTx/>
                <a:uFillTx/>
                <a:latin typeface="黑体" panose="02010609060101010101" pitchFamily="2" charset="-122"/>
                <a:ea typeface="黑体" panose="02010609060101010101" pitchFamily="2" charset="-122"/>
                <a:sym typeface="Wingdings" panose="05000000000000000000"/>
              </a:rPr>
              <a:t>、</a:t>
            </a:r>
            <a:r>
              <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sym typeface="Wingdings" panose="05000000000000000000"/>
              </a:rPr>
              <a:t>门店增减：需要详细说明。</a:t>
            </a:r>
            <a:r>
              <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因多家门店关闭，所以门店总数仅西城一家，而且同比减少超过</a:t>
            </a:r>
            <a:r>
              <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50</a:t>
            </a:r>
            <a:r>
              <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a:t>
            </a: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sym typeface="Wingdings" panose="05000000000000000000"/>
              </a:rPr>
              <a:t>数据无误</a:t>
            </a: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sym typeface="Wingdings" panose="05000000000000000000"/>
            </a:endParaRPr>
          </a:p>
          <a:p>
            <a:pPr marL="457200" marR="0" lvl="0" indent="-45720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sym typeface="Wingdings" panose="0500000000000000000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rPr>
              <a:t> </a:t>
            </a:r>
            <a:endParaRPr kumimoji="0"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000" i="0" u="none" strike="noStrike" kern="1200" cap="none" spc="0" normalizeH="0" baseline="0" noProof="0" dirty="0">
              <a:solidFill>
                <a:schemeClr val="tx1"/>
              </a:solidFill>
              <a:uLnTx/>
              <a:uFillTx/>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39786" name="Group 138"/>
          <p:cNvGraphicFramePr>
            <a:graphicFrameLocks noGrp="1"/>
          </p:cNvGraphicFramePr>
          <p:nvPr/>
        </p:nvGraphicFramePr>
        <p:xfrm>
          <a:off x="857250" y="357188"/>
          <a:ext cx="7215214" cy="2558698"/>
        </p:xfrm>
        <a:graphic>
          <a:graphicData uri="http://schemas.openxmlformats.org/drawingml/2006/table">
            <a:tbl>
              <a:tblPr/>
              <a:tblGrid>
                <a:gridCol w="4333965"/>
                <a:gridCol w="1665546"/>
                <a:gridCol w="1215703"/>
              </a:tblGrid>
              <a:tr h="585467">
                <a:tc>
                  <a:txBody>
                    <a:bodyPr/>
                    <a:lstStyle/>
                    <a:p>
                      <a:pPr marL="0" marR="0" lvl="0" indent="0" algn="just"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rPr>
                        <a:t>一、门店总数</a:t>
                      </a:r>
                      <a:endPar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5715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5715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3200" b="0"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rPr>
                        <a:t>个</a:t>
                      </a:r>
                      <a:endParaRPr kumimoji="0" lang="zh-CN" altLang="en-US" sz="3200" b="0"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5715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cs typeface="Times New Roman" panose="02020603050405020304" pitchFamily="18" charset="0"/>
                        </a:rPr>
                        <a:t>01</a:t>
                      </a:r>
                      <a:endParaRPr kumimoji="0" lang="en-US" altLang="zh-CN" sz="3200" b="0"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3810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5715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r>
              <a:tr h="901619">
                <a:tc>
                  <a:txBody>
                    <a:bodyPr/>
                    <a:lstStyle/>
                    <a:p>
                      <a:pPr marL="0" marR="0" lvl="0" indent="0" algn="just"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rPr>
                        <a:t>二、年末从业人员数</a:t>
                      </a:r>
                      <a:endPar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5715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3200" b="0"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rPr>
                        <a:t>人</a:t>
                      </a:r>
                      <a:endParaRPr kumimoji="0" lang="zh-CN" altLang="en-US" sz="3200" b="0"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cs typeface="Times New Roman" panose="02020603050405020304" pitchFamily="18" charset="0"/>
                        </a:rPr>
                        <a:t>02</a:t>
                      </a:r>
                      <a:endParaRPr kumimoji="0" lang="en-US" altLang="zh-CN" sz="3200" b="0"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3810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r>
              <a:tr h="1071612">
                <a:tc>
                  <a:txBody>
                    <a:bodyPr/>
                    <a:lstStyle/>
                    <a:p>
                      <a:pPr marL="0" marR="0" lvl="0" indent="0" algn="just"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rPr>
                        <a:t>三、年末零售营业面积</a:t>
                      </a:r>
                      <a:endPar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5715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571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rPr>
                        <a:t>平方米</a:t>
                      </a:r>
                      <a:endParaRPr kumimoji="0" lang="zh-CN" altLang="en-US" sz="3200" b="0" i="0" u="none" strike="noStrike" cap="none" normalizeH="0" baseline="0" dirty="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571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dirty="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cs typeface="Times New Roman" panose="02020603050405020304" pitchFamily="18" charset="0"/>
                        </a:rPr>
                        <a:t>03</a:t>
                      </a:r>
                      <a:endParaRPr kumimoji="0" lang="en-US" altLang="zh-CN" sz="3200" b="0" i="0" u="none" strike="noStrike" cap="none" normalizeH="0" baseline="0" dirty="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ctr" horzOverflow="overflow">
                    <a:lnL w="38100" cap="flat" cmpd="sng" algn="ctr">
                      <a:solidFill>
                        <a:srgbClr val="000000"/>
                      </a:solidFill>
                      <a:prstDash val="solid"/>
                      <a:round/>
                      <a:headEnd type="none" w="med" len="med"/>
                      <a:tailEnd type="none" w="med" len="med"/>
                    </a:lnL>
                    <a:lnR w="5715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571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39718" name="AutoShape 70" descr="信纸"/>
          <p:cNvSpPr/>
          <p:nvPr/>
        </p:nvSpPr>
        <p:spPr>
          <a:xfrm>
            <a:off x="214282" y="2643182"/>
            <a:ext cx="8572532" cy="4214818"/>
          </a:xfrm>
          <a:prstGeom prst="wedgeRoundRectCallout">
            <a:avLst>
              <a:gd name="adj1" fmla="val 25202"/>
              <a:gd name="adj2" fmla="val -56869"/>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r>
              <a:rPr lang="en-US" altLang="zh-CN" sz="1600" dirty="0">
                <a:latin typeface="黑体" panose="02010609060101010101" pitchFamily="2" charset="-122"/>
                <a:ea typeface="黑体" panose="02010609060101010101" pitchFamily="2" charset="-122"/>
              </a:rPr>
              <a:t>1</a:t>
            </a:r>
            <a:r>
              <a:rPr lang="zh-CN" altLang="en-US" sz="1600" dirty="0">
                <a:latin typeface="黑体" panose="02010609060101010101" pitchFamily="2" charset="-122"/>
                <a:ea typeface="黑体" panose="02010609060101010101" pitchFamily="2" charset="-122"/>
              </a:rPr>
              <a:t>、门店总数大于</a:t>
            </a:r>
            <a:r>
              <a:rPr lang="en-US" altLang="zh-CN" sz="1600" dirty="0">
                <a:latin typeface="黑体" panose="02010609060101010101" pitchFamily="2" charset="-122"/>
                <a:ea typeface="黑体" panose="02010609060101010101" pitchFamily="2" charset="-122"/>
              </a:rPr>
              <a:t>0</a:t>
            </a:r>
            <a:r>
              <a:rPr lang="zh-CN" altLang="en-US" sz="1600" dirty="0">
                <a:latin typeface="黑体" panose="02010609060101010101" pitchFamily="2" charset="-122"/>
                <a:ea typeface="黑体" panose="02010609060101010101" pitchFamily="2" charset="-122"/>
              </a:rPr>
              <a:t>，则从业人员、营业面积、商品购进额、商品销售额应大于</a:t>
            </a:r>
            <a:r>
              <a:rPr lang="en-US" altLang="zh-CN" sz="1600" dirty="0">
                <a:latin typeface="黑体" panose="02010609060101010101" pitchFamily="2" charset="-122"/>
                <a:ea typeface="黑体" panose="02010609060101010101" pitchFamily="2" charset="-122"/>
              </a:rPr>
              <a:t>0</a:t>
            </a:r>
            <a:endParaRPr lang="en-US" altLang="zh-CN" sz="1600" dirty="0">
              <a:latin typeface="黑体" panose="02010609060101010101" pitchFamily="2" charset="-122"/>
              <a:ea typeface="黑体" panose="02010609060101010101" pitchFamily="2" charset="-122"/>
            </a:endParaRPr>
          </a:p>
          <a:p>
            <a:r>
              <a:rPr lang="zh-CN" altLang="en-US" sz="1600" dirty="0" smtClean="0">
                <a:solidFill>
                  <a:srgbClr val="FF0000"/>
                </a:solidFill>
                <a:latin typeface="黑体" panose="02010609060101010101" pitchFamily="2" charset="-122"/>
                <a:ea typeface="黑体" panose="02010609060101010101" pitchFamily="2" charset="-122"/>
              </a:rPr>
              <a:t>注意</a:t>
            </a:r>
            <a:r>
              <a:rPr lang="zh-CN" altLang="en-US" sz="1600" dirty="0" smtClean="0">
                <a:latin typeface="黑体" panose="02010609060101010101" pitchFamily="2" charset="-122"/>
                <a:ea typeface="黑体" panose="02010609060101010101" pitchFamily="2" charset="-122"/>
              </a:rPr>
              <a:t>：</a:t>
            </a:r>
            <a:r>
              <a:rPr lang="en-US" altLang="zh-CN" sz="1600" dirty="0" smtClean="0">
                <a:latin typeface="黑体" panose="02010609060101010101" pitchFamily="2" charset="-122"/>
                <a:ea typeface="黑体" panose="02010609060101010101" pitchFamily="2" charset="-122"/>
              </a:rPr>
              <a:t>1</a:t>
            </a:r>
            <a:r>
              <a:rPr lang="zh-CN" altLang="en-US" sz="1600" dirty="0" smtClean="0">
                <a:latin typeface="黑体" panose="02010609060101010101" pitchFamily="2" charset="-122"/>
                <a:ea typeface="黑体" panose="02010609060101010101" pitchFamily="2" charset="-122"/>
              </a:rPr>
              <a:t>、存在单店从业人员数少于</a:t>
            </a:r>
            <a:r>
              <a:rPr lang="en-US" altLang="zh-CN" sz="1600" dirty="0" smtClean="0">
                <a:latin typeface="黑体" panose="02010609060101010101" pitchFamily="2" charset="-122"/>
                <a:ea typeface="黑体" panose="02010609060101010101" pitchFamily="2" charset="-122"/>
              </a:rPr>
              <a:t>2</a:t>
            </a:r>
            <a:r>
              <a:rPr lang="zh-CN" altLang="en-US" sz="1600" dirty="0" smtClean="0">
                <a:latin typeface="黑体" panose="02010609060101010101" pitchFamily="2" charset="-122"/>
                <a:ea typeface="黑体" panose="02010609060101010101" pitchFamily="2" charset="-122"/>
              </a:rPr>
              <a:t>人或超过均值的</a:t>
            </a:r>
            <a:r>
              <a:rPr lang="en-US" altLang="zh-CN" sz="1600" dirty="0" smtClean="0">
                <a:latin typeface="黑体" panose="02010609060101010101" pitchFamily="2" charset="-122"/>
                <a:ea typeface="黑体" panose="02010609060101010101" pitchFamily="2" charset="-122"/>
              </a:rPr>
              <a:t>100%</a:t>
            </a:r>
            <a:r>
              <a:rPr lang="zh-CN" altLang="en-US" sz="1600" dirty="0" smtClean="0">
                <a:latin typeface="黑体" panose="02010609060101010101" pitchFamily="2" charset="-122"/>
                <a:ea typeface="黑体" panose="02010609060101010101" pitchFamily="2" charset="-122"/>
              </a:rPr>
              <a:t>、人员数同比增减幅度超过</a:t>
            </a:r>
            <a:r>
              <a:rPr lang="en-US" altLang="zh-CN" sz="1600" dirty="0" smtClean="0">
                <a:latin typeface="黑体" panose="02010609060101010101" pitchFamily="2" charset="-122"/>
                <a:ea typeface="黑体" panose="02010609060101010101" pitchFamily="2" charset="-122"/>
              </a:rPr>
              <a:t>50%</a:t>
            </a:r>
            <a:r>
              <a:rPr lang="zh-CN" altLang="en-US" sz="1600" dirty="0" smtClean="0">
                <a:latin typeface="黑体" panose="02010609060101010101" pitchFamily="2" charset="-122"/>
                <a:ea typeface="黑体" panose="02010609060101010101" pitchFamily="2" charset="-122"/>
              </a:rPr>
              <a:t>、从业人员数增减变动与其他经济指标呈反方向变化、从业人员数同比增速明显高于或低于其他经济指标。</a:t>
            </a:r>
            <a:endParaRPr lang="en-US" altLang="zh-CN" sz="1600" dirty="0" smtClean="0">
              <a:latin typeface="黑体" panose="02010609060101010101" pitchFamily="2" charset="-122"/>
              <a:ea typeface="黑体" panose="02010609060101010101" pitchFamily="2" charset="-122"/>
            </a:endParaRPr>
          </a:p>
          <a:p>
            <a:r>
              <a:rPr lang="en-US" altLang="zh-CN" sz="1600" dirty="0" smtClean="0">
                <a:latin typeface="黑体" panose="02010609060101010101" pitchFamily="2" charset="-122"/>
                <a:ea typeface="黑体" panose="02010609060101010101" pitchFamily="2" charset="-122"/>
              </a:rPr>
              <a:t>2</a:t>
            </a:r>
            <a:r>
              <a:rPr lang="zh-CN" altLang="en-US" sz="1600" dirty="0" smtClean="0">
                <a:latin typeface="黑体" panose="02010609060101010101" pitchFamily="2" charset="-122"/>
                <a:ea typeface="黑体" panose="02010609060101010101" pitchFamily="2" charset="-122"/>
              </a:rPr>
              <a:t>、存在零售和餐饮企业单店营业面积少于</a:t>
            </a:r>
            <a:r>
              <a:rPr lang="en-US" altLang="zh-CN" sz="1600" dirty="0" smtClean="0">
                <a:latin typeface="黑体" panose="02010609060101010101" pitchFamily="2" charset="-122"/>
                <a:ea typeface="黑体" panose="02010609060101010101" pitchFamily="2" charset="-122"/>
              </a:rPr>
              <a:t>10</a:t>
            </a:r>
            <a:r>
              <a:rPr lang="zh-CN" altLang="en-US" sz="1600" dirty="0" smtClean="0">
                <a:latin typeface="黑体" panose="02010609060101010101" pitchFamily="2" charset="-122"/>
                <a:ea typeface="黑体" panose="02010609060101010101" pitchFamily="2" charset="-122"/>
              </a:rPr>
              <a:t>平方米或超过均值的</a:t>
            </a:r>
            <a:r>
              <a:rPr lang="en-US" altLang="zh-CN" sz="1600" dirty="0" smtClean="0">
                <a:latin typeface="黑体" panose="02010609060101010101" pitchFamily="2" charset="-122"/>
                <a:ea typeface="黑体" panose="02010609060101010101" pitchFamily="2" charset="-122"/>
              </a:rPr>
              <a:t>100%</a:t>
            </a:r>
            <a:r>
              <a:rPr lang="zh-CN" altLang="en-US" sz="1600" dirty="0" smtClean="0">
                <a:latin typeface="黑体" panose="02010609060101010101" pitchFamily="2" charset="-122"/>
                <a:ea typeface="黑体" panose="02010609060101010101" pitchFamily="2" charset="-122"/>
              </a:rPr>
              <a:t>、商超企业营业面积少于</a:t>
            </a:r>
            <a:r>
              <a:rPr lang="en-US" altLang="zh-CN" sz="1600" dirty="0" smtClean="0">
                <a:latin typeface="黑体" panose="02010609060101010101" pitchFamily="2" charset="-122"/>
                <a:ea typeface="黑体" panose="02010609060101010101" pitchFamily="2" charset="-122"/>
              </a:rPr>
              <a:t>100</a:t>
            </a:r>
            <a:r>
              <a:rPr lang="zh-CN" altLang="en-US" sz="1600" dirty="0" smtClean="0">
                <a:latin typeface="黑体" panose="02010609060101010101" pitchFamily="2" charset="-122"/>
                <a:ea typeface="黑体" panose="02010609060101010101" pitchFamily="2" charset="-122"/>
              </a:rPr>
              <a:t>平方米或超过均值的</a:t>
            </a:r>
            <a:r>
              <a:rPr lang="en-US" altLang="zh-CN" sz="1600" dirty="0" smtClean="0">
                <a:latin typeface="黑体" panose="02010609060101010101" pitchFamily="2" charset="-122"/>
                <a:ea typeface="黑体" panose="02010609060101010101" pitchFamily="2" charset="-122"/>
              </a:rPr>
              <a:t>100%</a:t>
            </a:r>
            <a:r>
              <a:rPr lang="zh-CN" altLang="en-US" sz="1600" dirty="0" smtClean="0">
                <a:latin typeface="黑体" panose="02010609060101010101" pitchFamily="2" charset="-122"/>
                <a:ea typeface="黑体" panose="02010609060101010101" pitchFamily="2" charset="-122"/>
              </a:rPr>
              <a:t>、年末营业面积同比增减幅度超过</a:t>
            </a:r>
            <a:r>
              <a:rPr lang="en-US" altLang="zh-CN" sz="1600" dirty="0" smtClean="0">
                <a:latin typeface="黑体" panose="02010609060101010101" pitchFamily="2" charset="-122"/>
                <a:ea typeface="黑体" panose="02010609060101010101" pitchFamily="2" charset="-122"/>
              </a:rPr>
              <a:t>50%</a:t>
            </a:r>
            <a:r>
              <a:rPr lang="zh-CN" altLang="en-US" sz="1600" dirty="0" smtClean="0">
                <a:latin typeface="黑体" panose="02010609060101010101" pitchFamily="2" charset="-122"/>
                <a:ea typeface="黑体" panose="02010609060101010101" pitchFamily="2" charset="-122"/>
              </a:rPr>
              <a:t>、营业面积增减变动与其他经济指标呈反方向变化、营业面积同比增速明显高于或低于其他经济指标。</a:t>
            </a:r>
            <a:endParaRPr lang="en-US" altLang="zh-CN" sz="1600" dirty="0" smtClean="0">
              <a:latin typeface="黑体" panose="02010609060101010101" pitchFamily="2" charset="-122"/>
              <a:ea typeface="黑体" panose="02010609060101010101" pitchFamily="2" charset="-122"/>
            </a:endParaRPr>
          </a:p>
          <a:p>
            <a:r>
              <a:rPr lang="en-US" altLang="zh-CN" sz="1600" dirty="0" smtClean="0">
                <a:latin typeface="黑体" panose="02010609060101010101" pitchFamily="2" charset="-122"/>
                <a:ea typeface="黑体" panose="02010609060101010101" pitchFamily="2" charset="-122"/>
              </a:rPr>
              <a:t>3</a:t>
            </a:r>
            <a:r>
              <a:rPr lang="zh-CN" altLang="en-US" sz="1600" dirty="0" smtClean="0">
                <a:latin typeface="黑体" panose="02010609060101010101" pitchFamily="2" charset="-122"/>
                <a:ea typeface="黑体" panose="02010609060101010101" pitchFamily="2" charset="-122"/>
              </a:rPr>
              <a:t>、门</a:t>
            </a:r>
            <a:r>
              <a:rPr lang="zh-CN" altLang="en-US" sz="1600" dirty="0">
                <a:latin typeface="黑体" panose="02010609060101010101" pitchFamily="2" charset="-122"/>
                <a:ea typeface="黑体" panose="02010609060101010101" pitchFamily="2" charset="-122"/>
              </a:rPr>
              <a:t>店数变动较大</a:t>
            </a:r>
            <a:r>
              <a:rPr lang="en-US" altLang="zh-CN" sz="1600" dirty="0">
                <a:latin typeface="黑体" panose="02010609060101010101" pitchFamily="2" charset="-122"/>
                <a:ea typeface="黑体" panose="02010609060101010101" pitchFamily="2" charset="-122"/>
              </a:rPr>
              <a:t>(+(-)10%</a:t>
            </a:r>
            <a:r>
              <a:rPr lang="zh-CN" altLang="en-US" sz="1600" dirty="0">
                <a:latin typeface="黑体" panose="02010609060101010101" pitchFamily="2" charset="-122"/>
                <a:ea typeface="黑体" panose="02010609060101010101" pitchFamily="2" charset="-122"/>
              </a:rPr>
              <a:t>以上</a:t>
            </a:r>
            <a:r>
              <a:rPr lang="en-US" altLang="zh-CN" sz="1600" dirty="0">
                <a:latin typeface="黑体" panose="02010609060101010101" pitchFamily="2" charset="-122"/>
                <a:ea typeface="黑体" panose="02010609060101010101" pitchFamily="2" charset="-122"/>
              </a:rPr>
              <a:t>),</a:t>
            </a:r>
            <a:r>
              <a:rPr lang="zh-CN" altLang="en-US" sz="1600" dirty="0">
                <a:latin typeface="黑体" panose="02010609060101010101" pitchFamily="2" charset="-122"/>
                <a:ea typeface="黑体" panose="02010609060101010101" pitchFamily="2" charset="-122"/>
              </a:rPr>
              <a:t>则需要核实从业人员、营业面积、商品购进额、商品销售额相应变动情况</a:t>
            </a:r>
            <a:endParaRPr lang="en-US" altLang="zh-CN" sz="1600" dirty="0">
              <a:latin typeface="黑体" panose="02010609060101010101" pitchFamily="2" charset="-122"/>
              <a:ea typeface="黑体" panose="02010609060101010101" pitchFamily="2" charset="-122"/>
            </a:endParaRPr>
          </a:p>
          <a:p>
            <a:r>
              <a:rPr lang="zh-CN" altLang="en-US" sz="1600" dirty="0">
                <a:latin typeface="黑体" panose="02010609060101010101" pitchFamily="2" charset="-122"/>
                <a:ea typeface="黑体" panose="02010609060101010101" pitchFamily="2" charset="-122"/>
              </a:rPr>
              <a:t>    如：门店减少，人员增多；</a:t>
            </a:r>
            <a:endParaRPr lang="zh-CN" altLang="en-US" sz="1600" dirty="0">
              <a:latin typeface="黑体" panose="02010609060101010101" pitchFamily="2" charset="-122"/>
              <a:ea typeface="黑体" panose="02010609060101010101" pitchFamily="2" charset="-122"/>
            </a:endParaRPr>
          </a:p>
          <a:p>
            <a:r>
              <a:rPr lang="zh-CN" altLang="en-US" sz="1600" dirty="0">
                <a:latin typeface="黑体" panose="02010609060101010101" pitchFamily="2" charset="-122"/>
                <a:ea typeface="黑体" panose="02010609060101010101" pitchFamily="2" charset="-122"/>
              </a:rPr>
              <a:t>    门店数增长较多（</a:t>
            </a:r>
            <a:r>
              <a:rPr lang="en-US" altLang="zh-CN" sz="1600" dirty="0">
                <a:latin typeface="黑体" panose="02010609060101010101" pitchFamily="2" charset="-122"/>
                <a:ea typeface="黑体" panose="02010609060101010101" pitchFamily="2" charset="-122"/>
              </a:rPr>
              <a:t>10%</a:t>
            </a:r>
            <a:r>
              <a:rPr lang="zh-CN" altLang="en-US" sz="1600" dirty="0">
                <a:latin typeface="黑体" panose="02010609060101010101" pitchFamily="2" charset="-122"/>
                <a:ea typeface="黑体" panose="02010609060101010101" pitchFamily="2" charset="-122"/>
              </a:rPr>
              <a:t>以上），人员数下降；</a:t>
            </a:r>
            <a:endParaRPr lang="zh-CN" altLang="en-US" sz="1600" dirty="0">
              <a:latin typeface="黑体" panose="02010609060101010101" pitchFamily="2" charset="-122"/>
              <a:ea typeface="黑体" panose="02010609060101010101" pitchFamily="2" charset="-122"/>
            </a:endParaRPr>
          </a:p>
          <a:p>
            <a:r>
              <a:rPr lang="zh-CN" altLang="en-US" sz="1600" dirty="0">
                <a:latin typeface="黑体" panose="02010609060101010101" pitchFamily="2" charset="-122"/>
                <a:ea typeface="黑体" panose="02010609060101010101" pitchFamily="2" charset="-122"/>
              </a:rPr>
              <a:t>    门店减少，营业面积增长；</a:t>
            </a:r>
            <a:endParaRPr lang="zh-CN" altLang="en-US" sz="1600" dirty="0">
              <a:latin typeface="黑体" panose="02010609060101010101" pitchFamily="2" charset="-122"/>
              <a:ea typeface="黑体" panose="02010609060101010101" pitchFamily="2" charset="-122"/>
            </a:endParaRPr>
          </a:p>
          <a:p>
            <a:r>
              <a:rPr lang="zh-CN" altLang="en-US" sz="1600" dirty="0">
                <a:latin typeface="黑体" panose="02010609060101010101" pitchFamily="2" charset="-122"/>
                <a:ea typeface="黑体" panose="02010609060101010101" pitchFamily="2" charset="-122"/>
              </a:rPr>
              <a:t>    门店数增长较多（</a:t>
            </a:r>
            <a:r>
              <a:rPr lang="en-US" altLang="zh-CN" sz="1600" dirty="0">
                <a:latin typeface="黑体" panose="02010609060101010101" pitchFamily="2" charset="-122"/>
                <a:ea typeface="黑体" panose="02010609060101010101" pitchFamily="2" charset="-122"/>
              </a:rPr>
              <a:t>10%</a:t>
            </a:r>
            <a:r>
              <a:rPr lang="zh-CN" altLang="en-US" sz="1600" dirty="0">
                <a:latin typeface="黑体" panose="02010609060101010101" pitchFamily="2" charset="-122"/>
                <a:ea typeface="黑体" panose="02010609060101010101" pitchFamily="2" charset="-122"/>
              </a:rPr>
              <a:t>以上），营业面积减少；</a:t>
            </a:r>
            <a:endParaRPr lang="zh-CN" altLang="en-US" sz="1600" dirty="0">
              <a:latin typeface="黑体" panose="02010609060101010101" pitchFamily="2" charset="-122"/>
              <a:ea typeface="黑体" panose="02010609060101010101" pitchFamily="2" charset="-122"/>
            </a:endParaRPr>
          </a:p>
          <a:p>
            <a:r>
              <a:rPr lang="zh-CN" altLang="en-US" sz="1600" dirty="0">
                <a:latin typeface="黑体" panose="02010609060101010101" pitchFamily="2" charset="-122"/>
                <a:ea typeface="黑体" panose="02010609060101010101" pitchFamily="2" charset="-122"/>
              </a:rPr>
              <a:t>    门店数下降较多（</a:t>
            </a:r>
            <a:r>
              <a:rPr lang="en-US" altLang="zh-CN" sz="1600" dirty="0">
                <a:latin typeface="黑体" panose="02010609060101010101" pitchFamily="2" charset="-122"/>
                <a:ea typeface="黑体" panose="02010609060101010101" pitchFamily="2" charset="-122"/>
              </a:rPr>
              <a:t>-50%</a:t>
            </a:r>
            <a:r>
              <a:rPr lang="zh-CN" altLang="en-US" sz="1600" dirty="0">
                <a:latin typeface="黑体" panose="02010609060101010101" pitchFamily="2" charset="-122"/>
                <a:ea typeface="黑体" panose="02010609060101010101" pitchFamily="2" charset="-122"/>
              </a:rPr>
              <a:t>以上），销售额下降较少（</a:t>
            </a:r>
            <a:r>
              <a:rPr lang="en-US" altLang="zh-CN" sz="1600" dirty="0">
                <a:latin typeface="黑体" panose="02010609060101010101" pitchFamily="2" charset="-122"/>
                <a:ea typeface="黑体" panose="02010609060101010101" pitchFamily="2" charset="-122"/>
              </a:rPr>
              <a:t>-10%</a:t>
            </a:r>
            <a:r>
              <a:rPr lang="zh-CN" altLang="en-US" sz="1600" dirty="0">
                <a:latin typeface="黑体" panose="02010609060101010101" pitchFamily="2" charset="-122"/>
                <a:ea typeface="黑体" panose="02010609060101010101" pitchFamily="2" charset="-122"/>
              </a:rPr>
              <a:t>以内）；</a:t>
            </a:r>
            <a:endParaRPr lang="zh-CN" altLang="en-US" sz="1600" dirty="0">
              <a:latin typeface="黑体" panose="02010609060101010101" pitchFamily="2" charset="-122"/>
              <a:ea typeface="黑体" panose="02010609060101010101" pitchFamily="2" charset="-122"/>
            </a:endParaRPr>
          </a:p>
          <a:p>
            <a:r>
              <a:rPr lang="zh-CN" altLang="en-US" sz="1600" dirty="0">
                <a:latin typeface="黑体" panose="02010609060101010101" pitchFamily="2" charset="-122"/>
                <a:ea typeface="黑体" panose="02010609060101010101" pitchFamily="2" charset="-122"/>
              </a:rPr>
              <a:t>    门店数增长较多（</a:t>
            </a:r>
            <a:r>
              <a:rPr lang="en-US" altLang="zh-CN" sz="1600" dirty="0">
                <a:latin typeface="黑体" panose="02010609060101010101" pitchFamily="2" charset="-122"/>
                <a:ea typeface="黑体" panose="02010609060101010101" pitchFamily="2" charset="-122"/>
              </a:rPr>
              <a:t>50%</a:t>
            </a:r>
            <a:r>
              <a:rPr lang="zh-CN" altLang="en-US" sz="1600" dirty="0">
                <a:latin typeface="黑体" panose="02010609060101010101" pitchFamily="2" charset="-122"/>
                <a:ea typeface="黑体" panose="02010609060101010101" pitchFamily="2" charset="-122"/>
              </a:rPr>
              <a:t>以上），销售额增长较少（</a:t>
            </a:r>
            <a:r>
              <a:rPr lang="en-US" altLang="zh-CN" sz="1600" dirty="0">
                <a:latin typeface="黑体" panose="02010609060101010101" pitchFamily="2" charset="-122"/>
                <a:ea typeface="黑体" panose="02010609060101010101" pitchFamily="2" charset="-122"/>
              </a:rPr>
              <a:t>10%</a:t>
            </a:r>
            <a:r>
              <a:rPr lang="zh-CN" altLang="en-US" sz="1600" dirty="0">
                <a:latin typeface="黑体" panose="02010609060101010101" pitchFamily="2" charset="-122"/>
                <a:ea typeface="黑体" panose="02010609060101010101" pitchFamily="2" charset="-122"/>
              </a:rPr>
              <a:t>以下）；</a:t>
            </a:r>
            <a:endParaRPr lang="en-US" altLang="zh-CN" sz="1600" dirty="0">
              <a:latin typeface="黑体" panose="02010609060101010101" pitchFamily="2" charset="-122"/>
              <a:ea typeface="黑体" panose="02010609060101010101" pitchFamily="2" charset="-122"/>
            </a:endParaRPr>
          </a:p>
          <a:p>
            <a:endParaRPr lang="en-US" altLang="zh-CN" sz="16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97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71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482" name="表格占位符 20481"/>
          <p:cNvGraphicFramePr>
            <a:graphicFrameLocks noGrp="1"/>
          </p:cNvGraphicFramePr>
          <p:nvPr>
            <p:ph type="tbl" idx="1"/>
          </p:nvPr>
        </p:nvGraphicFramePr>
        <p:xfrm>
          <a:off x="357188" y="142875"/>
          <a:ext cx="8262938" cy="3648075"/>
        </p:xfrm>
        <a:graphic>
          <a:graphicData uri="http://schemas.openxmlformats.org/drawingml/2006/table">
            <a:tbl>
              <a:tblPr/>
              <a:tblGrid>
                <a:gridCol w="3136900"/>
                <a:gridCol w="842963"/>
                <a:gridCol w="868362"/>
                <a:gridCol w="571500"/>
                <a:gridCol w="566738"/>
                <a:gridCol w="569912"/>
                <a:gridCol w="568325"/>
                <a:gridCol w="569913"/>
                <a:gridCol w="568325"/>
              </a:tblGrid>
              <a:tr h="379413">
                <a:tc gridSpan="9">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二、经营情况</a:t>
                      </a:r>
                      <a:endParaRPr lang="zh-CN" altLang="en-US" dirty="0">
                        <a:solidFill>
                          <a:srgbClr val="000000"/>
                        </a:solidFill>
                        <a:latin typeface="黑体" panose="02010609060101010101" pitchFamily="2" charset="-122"/>
                        <a:ea typeface="黑体" panose="02010609060101010101" pitchFamily="2" charset="-122"/>
                      </a:endParaRPr>
                    </a:p>
                  </a:txBody>
                  <a:tcPr anchor="ctr">
                    <a:lnL>
                      <a:noFill/>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triangle" w="med" len="med"/>
                    </a:lnB>
                  </a:tcPr>
                </a:tc>
              </a:tr>
              <a:tr h="379412">
                <a:tc row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指标名称</a:t>
                      </a:r>
                      <a:endParaRPr lang="zh-CN" altLang="en-US" dirty="0">
                        <a:solidFill>
                          <a:srgbClr val="000000"/>
                        </a:solidFill>
                        <a:latin typeface="黑体" panose="02010609060101010101" pitchFamily="2" charset="-122"/>
                        <a:ea typeface="黑体" panose="02010609060101010101" pitchFamily="2" charset="-122"/>
                      </a:endParaRPr>
                    </a:p>
                  </a:txBody>
                  <a:tcPr anchor="ctr">
                    <a:lnL>
                      <a:noFill/>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row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buNone/>
                        <a:tabLst>
                          <a:tab pos="266700" algn="l"/>
                        </a:tabLst>
                      </a:pPr>
                      <a:r>
                        <a:rPr lang="zh-CN" altLang="en-US" dirty="0">
                          <a:solidFill>
                            <a:srgbClr val="000000"/>
                          </a:solidFill>
                          <a:latin typeface="黑体" panose="02010609060101010101" pitchFamily="2" charset="-122"/>
                          <a:ea typeface="黑体" panose="02010609060101010101" pitchFamily="2" charset="-122"/>
                        </a:rPr>
                        <a:t>计量  单位</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row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buNone/>
                        <a:tabLst>
                          <a:tab pos="266700" algn="l"/>
                        </a:tabLst>
                      </a:pPr>
                      <a:r>
                        <a:rPr lang="zh-CN" altLang="en-US" dirty="0">
                          <a:solidFill>
                            <a:srgbClr val="000000"/>
                          </a:solidFill>
                          <a:latin typeface="黑体" panose="02010609060101010101" pitchFamily="2" charset="-122"/>
                          <a:ea typeface="黑体" panose="02010609060101010101" pitchFamily="2" charset="-122"/>
                        </a:rPr>
                        <a:t>代</a:t>
                      </a:r>
                      <a:endParaRPr lang="zh-CN" altLang="en-US" dirty="0">
                        <a:solidFill>
                          <a:srgbClr val="000000"/>
                        </a:solidFill>
                        <a:latin typeface="黑体" panose="02010609060101010101" pitchFamily="2" charset="-122"/>
                        <a:ea typeface="黑体" panose="02010609060101010101" pitchFamily="2" charset="-122"/>
                      </a:endParaRPr>
                    </a:p>
                    <a:p>
                      <a:pPr lvl="0" algn="ctr" defTabSz="914400" eaLnBrk="0" hangingPunct="0">
                        <a:buNone/>
                        <a:tabLst>
                          <a:tab pos="266700" algn="l"/>
                        </a:tabLst>
                      </a:pPr>
                      <a:r>
                        <a:rPr lang="zh-CN" altLang="en-US" dirty="0">
                          <a:solidFill>
                            <a:srgbClr val="000000"/>
                          </a:solidFill>
                          <a:latin typeface="黑体" panose="02010609060101010101" pitchFamily="2" charset="-122"/>
                          <a:ea typeface="黑体" panose="02010609060101010101" pitchFamily="2" charset="-122"/>
                        </a:rPr>
                        <a:t>码</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合计</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hMerge="1">
                  <a:tcPr>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直营店</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hMerge="1">
                  <a:tcPr>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加盟店</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a:noFill/>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hMerge="1">
                  <a:tcP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tcPr>
                </a:tc>
              </a:tr>
              <a:tr h="1254125">
                <a:tc vMerge="1">
                  <a:tcPr>
                    <a:lnR w="12700" cap="flat" cmpd="sng">
                      <a:solidFill>
                        <a:srgbClr val="000000"/>
                      </a:solidFill>
                      <a:prstDash val="solid"/>
                      <a:headEnd type="none" w="med" len="med"/>
                      <a:tailEnd type="triangle" w="med" len="med"/>
                    </a:lnR>
                    <a:lnB w="12700" cap="flat" cmpd="sng">
                      <a:solidFill>
                        <a:srgbClr val="000000"/>
                      </a:solidFill>
                      <a:prstDash val="solid"/>
                      <a:headEnd type="none" w="med" len="med"/>
                      <a:tailEnd type="triangle" w="med" len="med"/>
                    </a:lnB>
                  </a:tcPr>
                </a:tc>
                <a:tc vMerge="1">
                  <a:tcP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B w="12700" cap="flat" cmpd="sng">
                      <a:solidFill>
                        <a:srgbClr val="000000"/>
                      </a:solidFill>
                      <a:prstDash val="solid"/>
                      <a:headEnd type="none" w="med" len="med"/>
                      <a:tailEnd type="triangle" w="med" len="med"/>
                    </a:lnB>
                  </a:tcPr>
                </a:tc>
                <a:tc vMerge="1">
                  <a:tcP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B w="12700" cap="flat" cmpd="sng">
                      <a:solidFill>
                        <a:srgbClr val="000000"/>
                      </a:solidFill>
                      <a:prstDash val="solid"/>
                      <a:headEnd type="none" w="med" len="med"/>
                      <a:tailEnd type="triangle" w="med" len="med"/>
                    </a:lnB>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本年</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smtClean="0">
                          <a:solidFill>
                            <a:srgbClr val="FF0000"/>
                          </a:solidFill>
                          <a:latin typeface="黑体" panose="02010609060101010101" pitchFamily="2" charset="-122"/>
                          <a:ea typeface="黑体" panose="02010609060101010101" pitchFamily="2" charset="-122"/>
                        </a:rPr>
                        <a:t>上年</a:t>
                      </a:r>
                      <a:endParaRPr lang="zh-CN" altLang="en-US" dirty="0">
                        <a:solidFill>
                          <a:srgbClr val="FF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本年</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smtClean="0">
                          <a:solidFill>
                            <a:srgbClr val="FF0000"/>
                          </a:solidFill>
                          <a:latin typeface="黑体" panose="02010609060101010101" pitchFamily="2" charset="-122"/>
                          <a:ea typeface="黑体" panose="02010609060101010101" pitchFamily="2" charset="-122"/>
                        </a:rPr>
                        <a:t>上年</a:t>
                      </a:r>
                      <a:endParaRPr lang="zh-CN" altLang="en-US" dirty="0">
                        <a:solidFill>
                          <a:srgbClr val="FF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本年</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smtClean="0">
                          <a:solidFill>
                            <a:srgbClr val="FF0000"/>
                          </a:solidFill>
                          <a:latin typeface="黑体" panose="02010609060101010101" pitchFamily="2" charset="-122"/>
                          <a:ea typeface="黑体" panose="02010609060101010101" pitchFamily="2" charset="-122"/>
                        </a:rPr>
                        <a:t>上年</a:t>
                      </a:r>
                      <a:endParaRPr lang="zh-CN" altLang="en-US" dirty="0">
                        <a:solidFill>
                          <a:srgbClr val="FF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a:noFill/>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r>
              <a:tr h="37941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甲</a:t>
                      </a:r>
                      <a:endParaRPr lang="zh-CN" altLang="en-US" dirty="0">
                        <a:solidFill>
                          <a:srgbClr val="000000"/>
                        </a:solidFill>
                        <a:latin typeface="黑体" panose="02010609060101010101" pitchFamily="2" charset="-122"/>
                        <a:ea typeface="黑体" panose="02010609060101010101" pitchFamily="2" charset="-122"/>
                      </a:endParaRPr>
                    </a:p>
                  </a:txBody>
                  <a:tcPr anchor="ctr">
                    <a:lnL>
                      <a:noFill/>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乙</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dirty="0">
                          <a:solidFill>
                            <a:srgbClr val="000000"/>
                          </a:solidFill>
                          <a:latin typeface="黑体" panose="02010609060101010101" pitchFamily="2" charset="-122"/>
                          <a:ea typeface="黑体" panose="02010609060101010101" pitchFamily="2" charset="-122"/>
                        </a:rPr>
                        <a:t>丙</a:t>
                      </a:r>
                      <a:endParaRPr lang="zh-CN" altLang="en-US"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1</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2</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3</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4</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5</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6</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a:noFill/>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triangle" w="med" len="med"/>
                    </a:lnB>
                    <a:lnTlToBr>
                      <a:noFill/>
                    </a:lnTlToBr>
                    <a:lnBlToTr>
                      <a:noFill/>
                    </a:lnBlToTr>
                    <a:solidFill>
                      <a:srgbClr val="FFFFFF"/>
                    </a:solidFill>
                  </a:tcPr>
                </a:tc>
              </a:tr>
              <a:tr h="1255712">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694055" algn="l" eaLnBrk="1" hangingPunct="1">
                        <a:buNone/>
                      </a:pPr>
                      <a:r>
                        <a:rPr lang="zh-CN" altLang="en-US" dirty="0">
                          <a:solidFill>
                            <a:srgbClr val="000000"/>
                          </a:solidFill>
                          <a:latin typeface="黑体" panose="02010609060101010101" pitchFamily="2" charset="-122"/>
                          <a:ea typeface="黑体" panose="02010609060101010101" pitchFamily="2" charset="-122"/>
                        </a:rPr>
                        <a:t>一、门店总数</a:t>
                      </a:r>
                      <a:endParaRPr lang="zh-CN" altLang="en-US" dirty="0">
                        <a:solidFill>
                          <a:srgbClr val="000000"/>
                        </a:solidFill>
                        <a:latin typeface="黑体" panose="02010609060101010101" pitchFamily="2" charset="-122"/>
                        <a:ea typeface="黑体" panose="02010609060101010101" pitchFamily="2" charset="-122"/>
                      </a:endParaRPr>
                    </a:p>
                    <a:p>
                      <a:pPr lvl="0" indent="694055" algn="l" eaLnBrk="0" hangingPunct="0">
                        <a:buNone/>
                      </a:pPr>
                      <a:r>
                        <a:rPr lang="zh-CN" altLang="en-US" dirty="0">
                          <a:solidFill>
                            <a:srgbClr val="000000"/>
                          </a:solidFill>
                          <a:latin typeface="黑体" panose="02010609060101010101" pitchFamily="2" charset="-122"/>
                          <a:ea typeface="黑体" panose="02010609060101010101" pitchFamily="2" charset="-122"/>
                        </a:rPr>
                        <a:t>二、年末从业人员数</a:t>
                      </a:r>
                      <a:endParaRPr lang="zh-CN" altLang="en-US" dirty="0">
                        <a:solidFill>
                          <a:srgbClr val="000000"/>
                        </a:solidFill>
                        <a:latin typeface="黑体" panose="02010609060101010101" pitchFamily="2" charset="-122"/>
                        <a:ea typeface="黑体" panose="02010609060101010101" pitchFamily="2" charset="-122"/>
                      </a:endParaRPr>
                    </a:p>
                    <a:p>
                      <a:pPr lvl="0" indent="694055" algn="l" eaLnBrk="0" hangingPunct="0">
                        <a:buNone/>
                      </a:pPr>
                      <a:r>
                        <a:rPr lang="en-US" altLang="zh-CN" dirty="0">
                          <a:solidFill>
                            <a:srgbClr val="000000"/>
                          </a:solidFill>
                          <a:latin typeface="黑体" panose="02010609060101010101" pitchFamily="2" charset="-122"/>
                          <a:ea typeface="黑体" panose="02010609060101010101" pitchFamily="2" charset="-122"/>
                        </a:rPr>
                        <a:t>……</a:t>
                      </a:r>
                      <a:endParaRPr lang="en-US" altLang="zh-CN" dirty="0">
                        <a:solidFill>
                          <a:srgbClr val="000000"/>
                        </a:solidFill>
                        <a:latin typeface="黑体" panose="02010609060101010101" pitchFamily="2" charset="-122"/>
                        <a:ea typeface="黑体" panose="02010609060101010101" pitchFamily="2" charset="-122"/>
                      </a:endParaRPr>
                    </a:p>
                  </a:txBody>
                  <a:tcPr anchor="ctr">
                    <a:lnL>
                      <a:noFill/>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57150" algn="ctr" eaLnBrk="0" hangingPunct="0">
                        <a:buNone/>
                      </a:pPr>
                      <a:r>
                        <a:rPr lang="zh-CN" altLang="en-US" dirty="0">
                          <a:solidFill>
                            <a:srgbClr val="000000"/>
                          </a:solidFill>
                          <a:latin typeface="黑体" panose="02010609060101010101" pitchFamily="2" charset="-122"/>
                          <a:ea typeface="黑体" panose="02010609060101010101" pitchFamily="2" charset="-122"/>
                        </a:rPr>
                        <a:t>个</a:t>
                      </a:r>
                      <a:endParaRPr lang="zh-CN" altLang="en-US" dirty="0">
                        <a:solidFill>
                          <a:srgbClr val="000000"/>
                        </a:solidFill>
                        <a:latin typeface="黑体" panose="02010609060101010101" pitchFamily="2" charset="-122"/>
                        <a:ea typeface="黑体" panose="02010609060101010101" pitchFamily="2" charset="-122"/>
                      </a:endParaRPr>
                    </a:p>
                    <a:p>
                      <a:pPr lvl="0" indent="57150" algn="ctr" eaLnBrk="0" hangingPunct="0">
                        <a:buNone/>
                      </a:pPr>
                      <a:r>
                        <a:rPr lang="zh-CN" altLang="en-US" dirty="0">
                          <a:solidFill>
                            <a:srgbClr val="000000"/>
                          </a:solidFill>
                          <a:latin typeface="黑体" panose="02010609060101010101" pitchFamily="2" charset="-122"/>
                          <a:ea typeface="黑体" panose="02010609060101010101" pitchFamily="2" charset="-122"/>
                        </a:rPr>
                        <a:t>人</a:t>
                      </a:r>
                      <a:endParaRPr lang="zh-CN" altLang="en-US" dirty="0">
                        <a:solidFill>
                          <a:srgbClr val="000000"/>
                        </a:solidFill>
                        <a:latin typeface="黑体" panose="02010609060101010101" pitchFamily="2" charset="-122"/>
                        <a:ea typeface="黑体" panose="02010609060101010101" pitchFamily="2" charset="-122"/>
                      </a:endParaRPr>
                    </a:p>
                    <a:p>
                      <a:pPr lvl="0" indent="57150" algn="ctr" eaLnBrk="0" hangingPunct="0">
                        <a:buNone/>
                      </a:pPr>
                      <a:r>
                        <a:rPr lang="en-US" altLang="zh-CN" dirty="0">
                          <a:solidFill>
                            <a:srgbClr val="000000"/>
                          </a:solidFill>
                          <a:latin typeface="黑体" panose="02010609060101010101" pitchFamily="2" charset="-122"/>
                          <a:ea typeface="黑体" panose="02010609060101010101" pitchFamily="2" charset="-122"/>
                        </a:rPr>
                        <a:t>……</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dirty="0">
                          <a:solidFill>
                            <a:srgbClr val="000000"/>
                          </a:solidFill>
                          <a:latin typeface="黑体" panose="02010609060101010101" pitchFamily="2" charset="-122"/>
                          <a:ea typeface="黑体" panose="02010609060101010101" pitchFamily="2" charset="-122"/>
                        </a:rPr>
                        <a:t>01</a:t>
                      </a:r>
                      <a:endParaRPr lang="en-US" altLang="zh-CN" dirty="0">
                        <a:solidFill>
                          <a:srgbClr val="000000"/>
                        </a:solidFill>
                        <a:latin typeface="黑体" panose="02010609060101010101" pitchFamily="2" charset="-122"/>
                        <a:ea typeface="黑体" panose="02010609060101010101" pitchFamily="2" charset="-122"/>
                      </a:endParaRPr>
                    </a:p>
                    <a:p>
                      <a:pPr lvl="0" algn="ctr" eaLnBrk="0" hangingPunct="0">
                        <a:buNone/>
                      </a:pPr>
                      <a:r>
                        <a:rPr lang="en-US" altLang="zh-CN" dirty="0">
                          <a:solidFill>
                            <a:srgbClr val="000000"/>
                          </a:solidFill>
                          <a:latin typeface="黑体" panose="02010609060101010101" pitchFamily="2" charset="-122"/>
                          <a:ea typeface="黑体" panose="02010609060101010101" pitchFamily="2" charset="-122"/>
                        </a:rPr>
                        <a:t>02</a:t>
                      </a:r>
                      <a:endParaRPr lang="en-US" altLang="zh-CN" dirty="0">
                        <a:solidFill>
                          <a:srgbClr val="000000"/>
                        </a:solidFill>
                        <a:latin typeface="黑体" panose="02010609060101010101" pitchFamily="2" charset="-122"/>
                        <a:ea typeface="黑体" panose="02010609060101010101" pitchFamily="2" charset="-122"/>
                      </a:endParaRPr>
                    </a:p>
                    <a:p>
                      <a:pPr lvl="0" algn="ctr" eaLnBrk="0" hangingPunct="0">
                        <a:buNone/>
                      </a:pPr>
                      <a:r>
                        <a:rPr lang="en-US" altLang="zh-CN" dirty="0">
                          <a:solidFill>
                            <a:srgbClr val="000000"/>
                          </a:solidFill>
                          <a:latin typeface="黑体" panose="02010609060101010101" pitchFamily="2" charset="-122"/>
                          <a:ea typeface="黑体" panose="02010609060101010101" pitchFamily="2" charset="-122"/>
                        </a:rPr>
                        <a:t>……</a:t>
                      </a:r>
                      <a:endParaRPr lang="en-US" altLang="zh-CN" dirty="0">
                        <a:solidFill>
                          <a:srgbClr val="000000"/>
                        </a:solidFill>
                        <a:latin typeface="黑体" panose="02010609060101010101" pitchFamily="2" charset="-122"/>
                        <a:ea typeface="黑体" panose="02010609060101010101" pitchFamily="2" charset="-122"/>
                      </a:endParaRPr>
                    </a:p>
                  </a:txBody>
                  <a:tcPr anchor="ctr">
                    <a:lnL w="12700" cap="flat" cmpd="sng">
                      <a:solidFill>
                        <a:srgbClr val="000000"/>
                      </a:solidFill>
                      <a:prstDash val="solid"/>
                      <a:headEnd type="none" w="med" len="med"/>
                      <a:tailEnd type="triangle" w="med" len="med"/>
                    </a:lnL>
                    <a:lnR w="12700" cap="flat" cmpd="sng">
                      <a:solidFill>
                        <a:srgbClr val="000000"/>
                      </a:solidFill>
                      <a:prstDash val="solid"/>
                      <a:headEnd type="none" w="med" len="med"/>
                      <a:tailEnd type="triangle" w="med" len="med"/>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6">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spcBef>
                          <a:spcPct val="20000"/>
                        </a:spcBef>
                        <a:buClr>
                          <a:schemeClr val="hlink"/>
                        </a:buClr>
                        <a:buSzPct val="70000"/>
                        <a:buFont typeface="Wingdings" panose="05000000000000000000" pitchFamily="2" charset="2"/>
                        <a:buNone/>
                      </a:pPr>
                      <a:endParaRPr lang="zh-CN" altLang="zh-CN" dirty="0">
                        <a:solidFill>
                          <a:srgbClr val="000000"/>
                        </a:solidFill>
                        <a:effectLst>
                          <a:outerShdw blurRad="38100" dist="38100" dir="2700000">
                            <a:srgbClr val="C0C0C0"/>
                          </a:outerShdw>
                        </a:effectLst>
                        <a:latin typeface="黑体" panose="02010609060101010101" pitchFamily="2" charset="-122"/>
                        <a:ea typeface="黑体" panose="02010609060101010101" pitchFamily="2" charset="-122"/>
                      </a:endParaRPr>
                    </a:p>
                  </a:txBody>
                  <a:tcPr>
                    <a:lnL w="12700" cap="flat" cmpd="sng">
                      <a:solidFill>
                        <a:srgbClr val="000000"/>
                      </a:solidFill>
                      <a:prstDash val="solid"/>
                      <a:headEnd type="none" w="med" len="med"/>
                      <a:tailEnd type="triangle" w="med" len="med"/>
                    </a:lnL>
                    <a:lnR>
                      <a:noFill/>
                    </a:ln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cP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triangle" w="med" len="med"/>
                    </a:lnT>
                    <a:lnB w="12700" cap="flat" cmpd="sng">
                      <a:solidFill>
                        <a:srgbClr val="000000"/>
                      </a:solidFill>
                      <a:prstDash val="solid"/>
                      <a:headEnd type="none" w="med" len="med"/>
                      <a:tailEnd type="none" w="med" len="med"/>
                    </a:lnB>
                  </a:tcPr>
                </a:tc>
              </a:tr>
            </a:tbl>
          </a:graphicData>
        </a:graphic>
      </p:graphicFrame>
      <p:sp>
        <p:nvSpPr>
          <p:cNvPr id="556104" name="AutoShape 72" descr="信纸"/>
          <p:cNvSpPr>
            <a:spLocks noChangeArrowheads="1"/>
          </p:cNvSpPr>
          <p:nvPr/>
        </p:nvSpPr>
        <p:spPr bwMode="auto">
          <a:xfrm>
            <a:off x="685800" y="4267200"/>
            <a:ext cx="8077200" cy="2305050"/>
          </a:xfrm>
          <a:prstGeom prst="wedgeRoundRectCallout">
            <a:avLst>
              <a:gd name="adj1" fmla="val 32639"/>
              <a:gd name="adj2" fmla="val -89758"/>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原则上</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&lt;</a:t>
            </a:r>
            <a:r>
              <a:rPr kumimoji="1" lang="zh-CN" altLang="en-US" sz="1800" b="0" i="0" u="none" strike="noStrike" kern="1200" cap="none" spc="0" normalizeH="0" baseline="0" noProof="0" dirty="0" smtClean="0">
                <a:ln>
                  <a:noFill/>
                </a:ln>
                <a:solidFill>
                  <a:srgbClr val="FF0000"/>
                </a:solidFill>
                <a:effectLst/>
                <a:uLnTx/>
                <a:uFillTx/>
                <a:latin typeface="黑体" panose="02010609060101010101" pitchFamily="2" charset="-122"/>
                <a:ea typeface="黑体" panose="02010609060101010101" pitchFamily="2" charset="-122"/>
                <a:cs typeface="+mn-cs"/>
              </a:rPr>
              <a:t>上年</a:t>
            </a:r>
            <a:r>
              <a:rPr kumimoji="1" lang="en-US" altLang="zh-CN"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&gt;</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数据不变，如果修改上年同期数，请写明原因</a:t>
            </a:r>
            <a:r>
              <a:rPr kumimoji="1" lang="zh-CN" altLang="en-US"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endParaRPr kumimoji="1" lang="en-US" altLang="zh-CN"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例</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：北京**有限公司 的统一配送商品购进额由</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3000</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元修改为</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0</a:t>
            </a:r>
            <a:r>
              <a:rPr kumimoji="1" lang="zh-CN" altLang="en-US" sz="18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sym typeface="Wingdings" panose="05000000000000000000"/>
              </a:rPr>
              <a:t></a:t>
            </a:r>
            <a:r>
              <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该单位</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原因是厂家供货，所以修改上年数据。</a:t>
            </a:r>
            <a:endPar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sym typeface="Wingdings" panose="05000000000000000000"/>
              </a:rPr>
              <a:t></a:t>
            </a:r>
            <a:r>
              <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数据无误</a:t>
            </a:r>
            <a:endParaRPr kumimoji="0"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6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10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500063" y="285750"/>
          <a:ext cx="8001056" cy="3357620"/>
        </p:xfrm>
        <a:graphic>
          <a:graphicData uri="http://schemas.openxmlformats.org/drawingml/2006/table">
            <a:tbl>
              <a:tblPr/>
              <a:tblGrid>
                <a:gridCol w="6118130"/>
                <a:gridCol w="1139087"/>
                <a:gridCol w="743839"/>
              </a:tblGrid>
              <a:tr h="321310">
                <a:tc>
                  <a:txBody>
                    <a:bodyPr/>
                    <a:lstStyle/>
                    <a:p>
                      <a:pPr algn="ctr" defTabSz="-635">
                        <a:lnSpc>
                          <a:spcPts val="1200"/>
                        </a:lnSpc>
                        <a:spcAft>
                          <a:spcPts val="0"/>
                        </a:spcAft>
                        <a:tabLst>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指标名称</a:t>
                      </a:r>
                      <a:endParaRPr lang="zh-CN" sz="1200" b="0" kern="100" dirty="0">
                        <a:latin typeface="黑体" panose="02010609060101010101" pitchFamily="2" charset="-122"/>
                        <a:ea typeface="黑体" panose="02010609060101010101" pitchFamily="2" charset="-122"/>
                        <a:cs typeface="Times New Roman" panose="02020603050405020304"/>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266700" algn="l"/>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计量</a:t>
                      </a:r>
                      <a:endParaRPr lang="zh-CN" sz="1200" b="0" kern="100" dirty="0">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266700" algn="l"/>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单位</a:t>
                      </a:r>
                      <a:endParaRPr lang="zh-CN" sz="1200" b="0" kern="100" dirty="0">
                        <a:latin typeface="黑体" panose="02010609060101010101" pitchFamily="2" charset="-122"/>
                        <a:ea typeface="黑体" panose="02010609060101010101" pitchFamily="2" charset="-122"/>
                        <a:cs typeface="Times New Roman" panose="02020603050405020304"/>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266700" algn="l"/>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代码</a:t>
                      </a:r>
                      <a:endParaRPr lang="zh-CN" sz="1200" b="0" kern="100" dirty="0">
                        <a:latin typeface="黑体" panose="02010609060101010101" pitchFamily="2" charset="-122"/>
                        <a:ea typeface="黑体" panose="02010609060101010101" pitchFamily="2" charset="-122"/>
                        <a:cs typeface="Times New Roman" panose="02020603050405020304"/>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91425">
                <a:tc>
                  <a:txBody>
                    <a:bodyPr/>
                    <a:lstStyle/>
                    <a:p>
                      <a:pPr algn="ctr" defTabSz="-635">
                        <a:lnSpc>
                          <a:spcPts val="1200"/>
                        </a:lnSpc>
                        <a:spcAft>
                          <a:spcPts val="0"/>
                        </a:spcAft>
                        <a:tabLst>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甲</a:t>
                      </a:r>
                      <a:endParaRPr lang="zh-CN" sz="1200" b="0" kern="100" dirty="0">
                        <a:latin typeface="黑体" panose="02010609060101010101" pitchFamily="2" charset="-122"/>
                        <a:ea typeface="黑体" panose="02010609060101010101" pitchFamily="2" charset="-122"/>
                        <a:cs typeface="Times New Roman" panose="02020603050405020304"/>
                      </a:endParaRPr>
                    </a:p>
                  </a:txBody>
                  <a:tcPr marL="17780" marR="177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乙</a:t>
                      </a:r>
                      <a:endParaRPr lang="zh-CN" sz="1200" b="0" kern="100" dirty="0">
                        <a:latin typeface="黑体" panose="02010609060101010101" pitchFamily="2" charset="-122"/>
                        <a:ea typeface="黑体" panose="02010609060101010101" pitchFamily="2" charset="-122"/>
                        <a:cs typeface="Times New Roman" panose="02020603050405020304"/>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r>
                        <a:rPr lang="zh-CN" sz="1200" b="0" kern="100" dirty="0">
                          <a:latin typeface="黑体" panose="02010609060101010101" pitchFamily="2" charset="-122"/>
                          <a:ea typeface="黑体" panose="02010609060101010101" pitchFamily="2" charset="-122"/>
                          <a:cs typeface="Times New Roman" panose="02020603050405020304"/>
                        </a:rPr>
                        <a:t>丙</a:t>
                      </a:r>
                      <a:endParaRPr lang="zh-CN" sz="1200" b="0" kern="100" dirty="0">
                        <a:latin typeface="黑体" panose="02010609060101010101" pitchFamily="2" charset="-122"/>
                        <a:ea typeface="黑体" panose="02010609060101010101" pitchFamily="2" charset="-122"/>
                        <a:cs typeface="Times New Roman" panose="02020603050405020304"/>
                      </a:endParaRPr>
                    </a:p>
                  </a:txBody>
                  <a:tcPr marL="17780" marR="177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44885">
                <a:tc>
                  <a:txBody>
                    <a:bodyPr/>
                    <a:lstStyle/>
                    <a:p>
                      <a:pPr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一、门店总数</a:t>
                      </a:r>
                      <a:endParaRPr lang="zh-CN" sz="1800" b="0" kern="100" dirty="0">
                        <a:latin typeface="黑体" panose="02010609060101010101" pitchFamily="2" charset="-122"/>
                        <a:ea typeface="黑体" panose="02010609060101010101" pitchFamily="2" charset="-122"/>
                        <a:cs typeface="Courier New" panose="02070309020205020404"/>
                      </a:endParaRPr>
                    </a:p>
                    <a:p>
                      <a:pPr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二、年末从业人员数</a:t>
                      </a:r>
                      <a:endParaRPr lang="zh-CN" sz="1800" b="0" kern="100" dirty="0">
                        <a:latin typeface="黑体" panose="02010609060101010101" pitchFamily="2" charset="-122"/>
                        <a:ea typeface="黑体" panose="02010609060101010101" pitchFamily="2" charset="-122"/>
                        <a:cs typeface="Courier New" panose="02070309020205020404"/>
                      </a:endParaRPr>
                    </a:p>
                    <a:p>
                      <a:pPr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三、年末零售营业面积</a:t>
                      </a:r>
                      <a:endParaRPr lang="zh-CN" sz="1800" b="0" kern="100" dirty="0">
                        <a:latin typeface="黑体" panose="02010609060101010101" pitchFamily="2" charset="-122"/>
                        <a:ea typeface="黑体" panose="02010609060101010101" pitchFamily="2" charset="-122"/>
                        <a:cs typeface="Courier New" panose="02070309020205020404"/>
                      </a:endParaRPr>
                    </a:p>
                    <a:p>
                      <a:pPr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四、连锁门店商品购进额</a:t>
                      </a:r>
                      <a:endParaRPr lang="zh-CN" sz="1800" b="0" kern="100" dirty="0">
                        <a:latin typeface="黑体" panose="02010609060101010101" pitchFamily="2" charset="-122"/>
                        <a:ea typeface="黑体" panose="02010609060101010101" pitchFamily="2" charset="-122"/>
                        <a:cs typeface="Courier New" panose="02070309020205020404"/>
                      </a:endParaRPr>
                    </a:p>
                    <a:p>
                      <a:pPr indent="533400"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其中：统一配送商品购进额</a:t>
                      </a:r>
                      <a:endParaRPr lang="zh-CN" sz="1800" b="0" kern="100" dirty="0">
                        <a:latin typeface="黑体" panose="02010609060101010101" pitchFamily="2" charset="-122"/>
                        <a:ea typeface="黑体" panose="02010609060101010101" pitchFamily="2" charset="-122"/>
                        <a:cs typeface="Courier New" panose="02070309020205020404"/>
                      </a:endParaRPr>
                    </a:p>
                    <a:p>
                      <a:pPr indent="711200"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其中：自有配送中心配送商品购进额</a:t>
                      </a:r>
                      <a:endParaRPr lang="zh-CN" sz="1800" b="0" kern="100" dirty="0">
                        <a:latin typeface="黑体" panose="02010609060101010101" pitchFamily="2" charset="-122"/>
                        <a:ea typeface="黑体" panose="02010609060101010101" pitchFamily="2" charset="-122"/>
                        <a:cs typeface="Courier New" panose="02070309020205020404"/>
                      </a:endParaRPr>
                    </a:p>
                    <a:p>
                      <a:pPr algn="just" defTabSz="-635">
                        <a:lnSpc>
                          <a:spcPct val="115000"/>
                        </a:lnSpc>
                        <a:spcAft>
                          <a:spcPts val="0"/>
                        </a:spcAft>
                        <a:tabLst>
                          <a:tab pos="4097655" algn="l"/>
                        </a:tabLst>
                      </a:pPr>
                      <a:r>
                        <a:rPr lang="zh-CN" sz="1800" b="0" kern="100" dirty="0" smtClean="0">
                          <a:latin typeface="黑体" panose="02010609060101010101" pitchFamily="2" charset="-122"/>
                          <a:ea typeface="黑体" panose="02010609060101010101" pitchFamily="2" charset="-122"/>
                          <a:cs typeface="Courier New" panose="02070309020205020404"/>
                        </a:rPr>
                        <a:t>五</a:t>
                      </a:r>
                      <a:r>
                        <a:rPr lang="zh-CN" sz="1800" b="0" kern="100" dirty="0">
                          <a:latin typeface="黑体" panose="02010609060101010101" pitchFamily="2" charset="-122"/>
                          <a:ea typeface="黑体" panose="02010609060101010101" pitchFamily="2" charset="-122"/>
                          <a:cs typeface="Courier New" panose="02070309020205020404"/>
                        </a:rPr>
                        <a:t>、连锁门店商品销售额</a:t>
                      </a:r>
                      <a:endParaRPr lang="zh-CN" sz="1800" b="0" kern="100" dirty="0">
                        <a:latin typeface="黑体" panose="02010609060101010101" pitchFamily="2" charset="-122"/>
                        <a:ea typeface="黑体" panose="02010609060101010101" pitchFamily="2" charset="-122"/>
                        <a:cs typeface="Courier New" panose="02070309020205020404"/>
                      </a:endParaRPr>
                    </a:p>
                    <a:p>
                      <a:pPr indent="546100" algn="just"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其中：零售额</a:t>
                      </a:r>
                      <a:endParaRPr lang="zh-CN" sz="1800" b="0" kern="100" dirty="0">
                        <a:latin typeface="黑体" panose="02010609060101010101" pitchFamily="2" charset="-122"/>
                        <a:ea typeface="黑体" panose="02010609060101010101" pitchFamily="2" charset="-122"/>
                        <a:cs typeface="Courier New" panose="02070309020205020404"/>
                      </a:endParaRPr>
                    </a:p>
                  </a:txBody>
                  <a:tcPr marL="17780" marR="177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个</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人</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平方米</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千元</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千元</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千元</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smtClean="0">
                          <a:latin typeface="黑体" panose="02010609060101010101" pitchFamily="2" charset="-122"/>
                          <a:ea typeface="黑体" panose="02010609060101010101" pitchFamily="2" charset="-122"/>
                          <a:cs typeface="Courier New" panose="02070309020205020404"/>
                        </a:rPr>
                        <a:t>千</a:t>
                      </a:r>
                      <a:r>
                        <a:rPr lang="zh-CN" sz="1800" b="0" kern="100" dirty="0">
                          <a:latin typeface="黑体" panose="02010609060101010101" pitchFamily="2" charset="-122"/>
                          <a:ea typeface="黑体" panose="02010609060101010101" pitchFamily="2" charset="-122"/>
                          <a:cs typeface="Courier New" panose="02070309020205020404"/>
                        </a:rPr>
                        <a:t>元</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zh-CN" sz="1800" b="0" kern="100" dirty="0">
                          <a:latin typeface="黑体" panose="02010609060101010101" pitchFamily="2" charset="-122"/>
                          <a:ea typeface="黑体" panose="02010609060101010101" pitchFamily="2" charset="-122"/>
                          <a:cs typeface="Courier New" panose="02070309020205020404"/>
                        </a:rPr>
                        <a:t>千元</a:t>
                      </a:r>
                      <a:endParaRPr lang="zh-CN" sz="1800" b="0" kern="100" dirty="0">
                        <a:latin typeface="黑体" panose="02010609060101010101" pitchFamily="2" charset="-122"/>
                        <a:ea typeface="黑体" panose="02010609060101010101" pitchFamily="2" charset="-122"/>
                        <a:cs typeface="Courier New" panose="02070309020205020404"/>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01</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02</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03</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04</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05</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06</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a:latin typeface="黑体" panose="02010609060101010101" pitchFamily="2" charset="-122"/>
                          <a:ea typeface="黑体" panose="02010609060101010101" pitchFamily="2" charset="-122"/>
                          <a:cs typeface="Courier New" panose="02070309020205020404"/>
                        </a:rPr>
                        <a:t>07</a:t>
                      </a:r>
                      <a:endParaRPr lang="zh-CN" sz="1800" b="0" kern="100" dirty="0">
                        <a:latin typeface="黑体" panose="02010609060101010101" pitchFamily="2" charset="-122"/>
                        <a:ea typeface="黑体" panose="02010609060101010101" pitchFamily="2" charset="-122"/>
                        <a:cs typeface="Courier New" panose="02070309020205020404"/>
                      </a:endParaRPr>
                    </a:p>
                    <a:p>
                      <a:pPr algn="ctr" defTabSz="-635">
                        <a:lnSpc>
                          <a:spcPct val="115000"/>
                        </a:lnSpc>
                        <a:spcAft>
                          <a:spcPts val="0"/>
                        </a:spcAft>
                        <a:tabLst>
                          <a:tab pos="4097655" algn="l"/>
                        </a:tabLst>
                      </a:pPr>
                      <a:r>
                        <a:rPr lang="en-US" sz="1800" b="0" kern="100" dirty="0" smtClean="0">
                          <a:latin typeface="黑体" panose="02010609060101010101" pitchFamily="2" charset="-122"/>
                          <a:ea typeface="黑体" panose="02010609060101010101" pitchFamily="2" charset="-122"/>
                          <a:cs typeface="Courier New" panose="02070309020205020404"/>
                        </a:rPr>
                        <a:t>08</a:t>
                      </a:r>
                      <a:endParaRPr lang="zh-CN" sz="1800" b="0" kern="100" dirty="0">
                        <a:latin typeface="黑体" panose="02010609060101010101" pitchFamily="2" charset="-122"/>
                        <a:ea typeface="黑体" panose="02010609060101010101" pitchFamily="2" charset="-122"/>
                        <a:cs typeface="Courier New" panose="02070309020205020404"/>
                      </a:endParaRPr>
                    </a:p>
                  </a:txBody>
                  <a:tcPr marL="17780" marR="17780" marT="36195" marB="36195">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12" name="AutoShape 72" descr="信纸"/>
          <p:cNvSpPr/>
          <p:nvPr/>
        </p:nvSpPr>
        <p:spPr>
          <a:xfrm>
            <a:off x="571472" y="3786190"/>
            <a:ext cx="8220103" cy="2857520"/>
          </a:xfrm>
          <a:prstGeom prst="wedgeRoundRectCallout">
            <a:avLst>
              <a:gd name="adj1" fmla="val 3885"/>
              <a:gd name="adj2" fmla="val -88575"/>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endParaRPr lang="en-US" altLang="zh-CN"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、北京商品购进总额应</a:t>
            </a:r>
            <a:r>
              <a:rPr lang="zh-CN" altLang="en-US" dirty="0">
                <a:solidFill>
                  <a:srgbClr val="FF0000"/>
                </a:solidFill>
                <a:latin typeface="黑体" panose="02010609060101010101" pitchFamily="2" charset="-122"/>
                <a:ea typeface="黑体" panose="02010609060101010101" pitchFamily="2" charset="-122"/>
              </a:rPr>
              <a:t>大于等于</a:t>
            </a:r>
            <a:r>
              <a:rPr lang="zh-CN" altLang="en-US" dirty="0">
                <a:latin typeface="黑体" panose="02010609060101010101" pitchFamily="2" charset="-122"/>
                <a:ea typeface="黑体" panose="02010609060101010101" pitchFamily="2" charset="-122"/>
              </a:rPr>
              <a:t>统一配送商品购进额</a:t>
            </a:r>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、北京统一配送商品购进额应</a:t>
            </a:r>
            <a:r>
              <a:rPr lang="zh-CN" altLang="en-US" dirty="0">
                <a:solidFill>
                  <a:srgbClr val="FF0000"/>
                </a:solidFill>
                <a:latin typeface="黑体" panose="02010609060101010101" pitchFamily="2" charset="-122"/>
                <a:ea typeface="黑体" panose="02010609060101010101" pitchFamily="2" charset="-122"/>
              </a:rPr>
              <a:t>大于等于</a:t>
            </a:r>
            <a:r>
              <a:rPr lang="zh-CN" altLang="en-US" dirty="0">
                <a:latin typeface="黑体" panose="02010609060101010101" pitchFamily="2" charset="-122"/>
                <a:ea typeface="黑体" panose="02010609060101010101" pitchFamily="2" charset="-122"/>
              </a:rPr>
              <a:t>自有配送中心配送商品购进</a:t>
            </a:r>
            <a:r>
              <a:rPr lang="zh-CN" altLang="en-US" dirty="0" smtClean="0">
                <a:latin typeface="黑体" panose="02010609060101010101" pitchFamily="2" charset="-122"/>
                <a:ea typeface="黑体" panose="02010609060101010101" pitchFamily="2" charset="-122"/>
              </a:rPr>
              <a:t>额</a:t>
            </a:r>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3</a:t>
            </a:r>
            <a:r>
              <a:rPr lang="zh-CN" altLang="en-US" dirty="0">
                <a:latin typeface="黑体" panose="02010609060101010101" pitchFamily="2" charset="-122"/>
                <a:ea typeface="黑体" panose="02010609060101010101" pitchFamily="2" charset="-122"/>
              </a:rPr>
              <a:t>、北京商品销售额应</a:t>
            </a:r>
            <a:r>
              <a:rPr lang="zh-CN" altLang="en-US" dirty="0">
                <a:solidFill>
                  <a:srgbClr val="FF0000"/>
                </a:solidFill>
                <a:latin typeface="黑体" panose="02010609060101010101" pitchFamily="2" charset="-122"/>
                <a:ea typeface="黑体" panose="02010609060101010101" pitchFamily="2" charset="-122"/>
              </a:rPr>
              <a:t>大于等于</a:t>
            </a:r>
            <a:r>
              <a:rPr lang="zh-CN" altLang="en-US" dirty="0">
                <a:latin typeface="黑体" panose="02010609060101010101" pitchFamily="2" charset="-122"/>
                <a:ea typeface="黑体" panose="02010609060101010101" pitchFamily="2" charset="-122"/>
              </a:rPr>
              <a:t>零售额</a:t>
            </a:r>
            <a:endParaRPr lang="en-US" altLang="zh-CN"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4</a:t>
            </a:r>
            <a:r>
              <a:rPr lang="zh-CN" altLang="en-US" dirty="0">
                <a:latin typeface="黑体" panose="02010609060101010101" pitchFamily="2" charset="-122"/>
                <a:ea typeface="黑体" panose="02010609060101010101" pitchFamily="2" charset="-122"/>
              </a:rPr>
              <a:t>、购进额下降较多（</a:t>
            </a:r>
            <a:r>
              <a:rPr lang="en-US" altLang="zh-CN" dirty="0">
                <a:latin typeface="黑体" panose="02010609060101010101" pitchFamily="2" charset="-122"/>
                <a:ea typeface="黑体" panose="02010609060101010101" pitchFamily="2" charset="-122"/>
              </a:rPr>
              <a:t>-50%</a:t>
            </a:r>
            <a:r>
              <a:rPr lang="zh-CN" altLang="en-US" dirty="0">
                <a:latin typeface="黑体" panose="02010609060101010101" pitchFamily="2" charset="-122"/>
                <a:ea typeface="黑体" panose="02010609060101010101" pitchFamily="2" charset="-122"/>
              </a:rPr>
              <a:t>以上），销售额下降较少（</a:t>
            </a:r>
            <a:r>
              <a:rPr lang="en-US" altLang="zh-CN" dirty="0">
                <a:latin typeface="黑体" panose="02010609060101010101" pitchFamily="2" charset="-122"/>
                <a:ea typeface="黑体" panose="02010609060101010101" pitchFamily="2" charset="-122"/>
              </a:rPr>
              <a:t>-10%</a:t>
            </a:r>
            <a:r>
              <a:rPr lang="zh-CN" altLang="en-US" dirty="0">
                <a:latin typeface="黑体" panose="02010609060101010101" pitchFamily="2" charset="-122"/>
                <a:ea typeface="黑体" panose="02010609060101010101" pitchFamily="2" charset="-122"/>
              </a:rPr>
              <a:t>以内）</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   购进额增长较多（</a:t>
            </a:r>
            <a:r>
              <a:rPr lang="en-US" altLang="zh-CN" dirty="0">
                <a:latin typeface="黑体" panose="02010609060101010101" pitchFamily="2" charset="-122"/>
                <a:ea typeface="黑体" panose="02010609060101010101" pitchFamily="2" charset="-122"/>
              </a:rPr>
              <a:t>+50%</a:t>
            </a:r>
            <a:r>
              <a:rPr lang="zh-CN" altLang="en-US" dirty="0">
                <a:latin typeface="黑体" panose="02010609060101010101" pitchFamily="2" charset="-122"/>
                <a:ea typeface="黑体" panose="02010609060101010101" pitchFamily="2" charset="-122"/>
              </a:rPr>
              <a:t>以上），销售额增长较少（</a:t>
            </a:r>
            <a:r>
              <a:rPr lang="en-US" altLang="zh-CN" dirty="0">
                <a:latin typeface="黑体" panose="02010609060101010101" pitchFamily="2" charset="-122"/>
                <a:ea typeface="黑体" panose="02010609060101010101" pitchFamily="2" charset="-122"/>
              </a:rPr>
              <a:t>+10%</a:t>
            </a:r>
            <a:r>
              <a:rPr lang="zh-CN" altLang="en-US" dirty="0">
                <a:latin typeface="黑体" panose="02010609060101010101" pitchFamily="2" charset="-122"/>
                <a:ea typeface="黑体" panose="02010609060101010101" pitchFamily="2" charset="-122"/>
              </a:rPr>
              <a:t>以下</a:t>
            </a:r>
            <a:r>
              <a:rPr lang="zh-CN" altLang="en-US" dirty="0" smtClean="0">
                <a:latin typeface="黑体" panose="02010609060101010101" pitchFamily="2" charset="-122"/>
                <a:ea typeface="黑体" panose="02010609060101010101" pitchFamily="2" charset="-122"/>
              </a:rPr>
              <a:t>）</a:t>
            </a:r>
            <a:endParaRPr lang="en-US" altLang="zh-CN" dirty="0" smtClean="0">
              <a:latin typeface="黑体" panose="02010609060101010101" pitchFamily="2" charset="-122"/>
              <a:ea typeface="黑体" panose="02010609060101010101" pitchFamily="2" charset="-122"/>
            </a:endParaRPr>
          </a:p>
          <a:p>
            <a:r>
              <a:rPr lang="en-US" altLang="zh-CN" dirty="0" smtClean="0">
                <a:latin typeface="黑体" panose="02010609060101010101" pitchFamily="2" charset="-122"/>
                <a:ea typeface="黑体" panose="02010609060101010101" pitchFamily="2" charset="-122"/>
              </a:rPr>
              <a:t>5</a:t>
            </a:r>
            <a:r>
              <a:rPr lang="zh-CN" altLang="en-US" dirty="0" smtClean="0">
                <a:latin typeface="黑体" panose="02010609060101010101" pitchFamily="2" charset="-122"/>
                <a:ea typeface="黑体" panose="02010609060101010101" pitchFamily="2" charset="-122"/>
              </a:rPr>
              <a:t>、存在单店的商品购进额（统一配送商品购进额、销售额、零售额、营业额、餐费收入）过高或过低、同比增减幅度超过</a:t>
            </a:r>
            <a:r>
              <a:rPr lang="en-US" altLang="zh-CN" dirty="0" smtClean="0">
                <a:latin typeface="黑体" panose="02010609060101010101" pitchFamily="2" charset="-122"/>
                <a:ea typeface="黑体" panose="02010609060101010101" pitchFamily="2" charset="-122"/>
              </a:rPr>
              <a:t>50%</a:t>
            </a:r>
            <a:r>
              <a:rPr lang="zh-CN" altLang="en-US" dirty="0" smtClean="0">
                <a:latin typeface="黑体" panose="02010609060101010101" pitchFamily="2" charset="-122"/>
                <a:ea typeface="黑体" panose="02010609060101010101" pitchFamily="2" charset="-122"/>
              </a:rPr>
              <a:t>、经济指标之间增减变动方向不一致、统一配送商品购进额与自有配送中心和非自有配送中心的商品购进额合计数不相等等问题。</a:t>
            </a:r>
            <a:endParaRPr lang="zh-CN" altLang="en-US" dirty="0" smtClean="0">
              <a:latin typeface="黑体" panose="02010609060101010101" pitchFamily="2" charset="-122"/>
              <a:ea typeface="黑体" panose="02010609060101010101" pitchFamily="2" charset="-122"/>
            </a:endParaRPr>
          </a:p>
          <a:p>
            <a:endParaRPr lang="zh-CN" altLang="en-US" dirty="0">
              <a:latin typeface="黑体" panose="02010609060101010101" pitchFamily="2" charset="-122"/>
              <a:ea typeface="黑体" panose="02010609060101010101" pitchFamily="2" charset="-122"/>
            </a:endParaRPr>
          </a:p>
          <a:p>
            <a:endParaRPr lang="en-US" altLang="zh-CN" dirty="0">
              <a:latin typeface="黑体" panose="02010609060101010101" pitchFamily="2" charset="-122"/>
              <a:ea typeface="黑体" panose="0201060906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302260" y="177800"/>
          <a:ext cx="8540115" cy="4644390"/>
        </p:xfrm>
        <a:graphic>
          <a:graphicData uri="http://schemas.openxmlformats.org/drawingml/2006/table">
            <a:tbl>
              <a:tblPr/>
              <a:tblGrid>
                <a:gridCol w="2555228"/>
                <a:gridCol w="1000132"/>
                <a:gridCol w="928694"/>
                <a:gridCol w="657541"/>
                <a:gridCol w="1224280"/>
                <a:gridCol w="897890"/>
                <a:gridCol w="1068070"/>
                <a:gridCol w="208280"/>
              </a:tblGrid>
              <a:tr h="461010">
                <a:tc gridSpan="8">
                  <a:txBody>
                    <a:bodyPr/>
                    <a:lstStyle/>
                    <a:p>
                      <a:pPr algn="ctr" defTabSz="-635">
                        <a:lnSpc>
                          <a:spcPts val="1200"/>
                        </a:lnSpc>
                        <a:spcAft>
                          <a:spcPts val="0"/>
                        </a:spcAft>
                        <a:tabLst>
                          <a:tab pos="4097655" algn="l"/>
                        </a:tabLst>
                      </a:pPr>
                      <a:r>
                        <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rPr>
                        <a:t>二、经营</a:t>
                      </a: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情况</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c hMerge="1">
                  <a:tcPr/>
                </a:tc>
                <a:tc hMerge="1">
                  <a:tcPr/>
                </a:tc>
                <a:tc hMerge="1">
                  <a:tcPr/>
                </a:tc>
                <a:tc hMerge="1">
                  <a:tcPr/>
                </a:tc>
                <a:tc hMerge="1">
                  <a:tcPr/>
                </a:tc>
                <a:tc hMerge="1">
                  <a:tcPr/>
                </a:tc>
              </a:tr>
              <a:tr h="493395">
                <a:tc rowSpan="2">
                  <a:txBody>
                    <a:bodyPr/>
                    <a:lstStyle/>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指标名称</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defTabSz="-635">
                        <a:lnSpc>
                          <a:spcPts val="1200"/>
                        </a:lnSpc>
                        <a:spcAft>
                          <a:spcPts val="0"/>
                        </a:spcAft>
                        <a:tabLst>
                          <a:tab pos="4097655" algn="l"/>
                        </a:tabLst>
                      </a:pP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合计</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b">
                    <a:lnL w="12700" cap="flat" cmpd="sng" algn="ctr">
                      <a:solidFill>
                        <a:srgbClr val="000000"/>
                      </a:solidFill>
                      <a:prstDash val="solid"/>
                      <a:round/>
                      <a:headEnd type="none" w="med" len="med"/>
                      <a:tailEnd type="none" w="med" len="med"/>
                    </a:lnL>
                    <a:lnR w="12700">
                      <a:solidFill>
                        <a:schemeClr val="tx1"/>
                      </a:solidFill>
                      <a:prstDash val="soli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lnR w="12700">
                      <a:solidFill>
                        <a:schemeClr val="tx1"/>
                      </a:solidFill>
                      <a:prstDash val="solid"/>
                    </a:lnR>
                  </a:tcPr>
                </a:tc>
                <a:tc gridSpan="2">
                  <a:txBody>
                    <a:bodyPr/>
                    <a:lstStyle/>
                    <a:p>
                      <a:pPr algn="ctr" defTabSz="-635">
                        <a:lnSpc>
                          <a:spcPts val="1200"/>
                        </a:lnSpc>
                        <a:spcAft>
                          <a:spcPts val="0"/>
                        </a:spcAft>
                        <a:tabLst>
                          <a:tab pos="4097655" algn="l"/>
                        </a:tabLst>
                      </a:pPr>
                      <a:r>
                        <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rPr>
                        <a:t>直营店</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c gridSpan="3">
                  <a:txBody>
                    <a:bodyPr/>
                    <a:lstStyle/>
                    <a:p>
                      <a:pPr algn="ctr" defTabSz="-635">
                        <a:lnSpc>
                          <a:spcPts val="1200"/>
                        </a:lnSpc>
                        <a:spcAft>
                          <a:spcPts val="0"/>
                        </a:spcAft>
                        <a:tabLst>
                          <a:tab pos="4097655" algn="l"/>
                        </a:tabLst>
                      </a:pPr>
                      <a:r>
                        <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rPr>
                        <a:t>加盟店</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c hMerge="1">
                  <a:tcPr/>
                </a:tc>
              </a:tr>
              <a:tr h="824230">
                <a:tc vMerge="1">
                  <a:tcPr/>
                </a:tc>
                <a:tc>
                  <a:txBody>
                    <a:bodyPr/>
                    <a:lstStyle/>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本年</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上年</a:t>
                      </a: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r>
                        <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rPr>
                        <a:t>本年</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上年</a:t>
                      </a: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r>
                        <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rPr>
                        <a:t>本年</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上年</a:t>
                      </a: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zh-CN" altLang="en-US" sz="1800" b="0" dirty="0">
                        <a:solidFill>
                          <a:schemeClr val="tx1"/>
                        </a:solidFill>
                        <a:latin typeface="黑体" panose="02010609060101010101" pitchFamily="2" charset="-122"/>
                        <a:ea typeface="黑体" panose="02010609060101010101" pitchFamily="2" charset="-122"/>
                      </a:endParaRPr>
                    </a:p>
                  </a:txBody>
                  <a:tcPr marL="17517" marR="17517" marT="0" marB="0" anchor="ctr">
                    <a:lnL>
                      <a:noFill/>
                    </a:lnL>
                    <a:solidFill>
                      <a:schemeClr val="bg1"/>
                    </a:solidFill>
                  </a:tcPr>
                </a:tc>
              </a:tr>
              <a:tr h="328930">
                <a:tc>
                  <a:txBody>
                    <a:bodyPr/>
                    <a:lstStyle/>
                    <a:p>
                      <a:pPr algn="ctr" defTabSz="-635">
                        <a:lnSpc>
                          <a:spcPts val="1200"/>
                        </a:lnSpc>
                        <a:spcAft>
                          <a:spcPts val="0"/>
                        </a:spcAft>
                        <a:tabLst>
                          <a:tab pos="4097655" algn="l"/>
                        </a:tabLst>
                      </a:pPr>
                      <a:endParaRPr lang="en-US" alt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zh-CN"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甲</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1</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2</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3</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4</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5</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endParaRPr>
                    </a:p>
                    <a:p>
                      <a:pPr algn="ctr" defTabSz="-635">
                        <a:lnSpc>
                          <a:spcPts val="1200"/>
                        </a:lnSpc>
                        <a:spcAft>
                          <a:spcPts val="0"/>
                        </a:spcAft>
                        <a:tabLst>
                          <a:tab pos="4097655" algn="l"/>
                        </a:tabLst>
                      </a:pPr>
                      <a:r>
                        <a:rPr lang="en-US" sz="1800" b="0" kern="100" baseline="0" dirty="0" smtClean="0">
                          <a:solidFill>
                            <a:schemeClr val="tx1"/>
                          </a:solidFill>
                          <a:latin typeface="黑体" panose="02010609060101010101" pitchFamily="2" charset="-122"/>
                          <a:ea typeface="黑体" panose="02010609060101010101" pitchFamily="2" charset="-122"/>
                          <a:cs typeface="Times New Roman" panose="02020603050405020304"/>
                        </a:rPr>
                        <a:t>6</a:t>
                      </a:r>
                      <a:endParaRPr lang="zh-CN"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zh-CN" altLang="en-US" sz="1800" b="0" dirty="0">
                        <a:solidFill>
                          <a:schemeClr val="tx1"/>
                        </a:solidFill>
                        <a:latin typeface="黑体" panose="02010609060101010101" pitchFamily="2" charset="-122"/>
                        <a:ea typeface="黑体" panose="02010609060101010101" pitchFamily="2" charset="-122"/>
                      </a:endParaRPr>
                    </a:p>
                  </a:txBody>
                  <a:tcPr marL="17517" marR="17517" marT="0" marB="0">
                    <a:lnL>
                      <a:noFill/>
                    </a:lnL>
                    <a:solidFill>
                      <a:schemeClr val="bg1"/>
                    </a:solidFill>
                  </a:tcPr>
                </a:tc>
              </a:tr>
              <a:tr h="2536825">
                <a:tc>
                  <a:txBody>
                    <a:bodyPr/>
                    <a:lstStyle/>
                    <a:p>
                      <a:pPr marL="0" marR="0" lvl="0" indent="694055"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黑体" panose="02010609060101010101" pitchFamily="2" charset="-122"/>
                          <a:ea typeface="黑体" panose="02010609060101010101" pitchFamily="2" charset="-122"/>
                          <a:cs typeface="Courier New" panose="02070309020205020404" pitchFamily="49" charset="0"/>
                        </a:rPr>
                        <a:t>一、门店总数</a:t>
                      </a:r>
                      <a:endParaRPr kumimoji="0" lang="zh-CN" altLang="en-US" sz="1800" b="0" i="0" u="none" strike="noStrike" cap="none" normalizeH="0" baseline="0" dirty="0" smtClean="0">
                        <a:ln>
                          <a:noFill/>
                        </a:ln>
                        <a:solidFill>
                          <a:srgbClr val="000000"/>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694055"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黑体" panose="02010609060101010101" pitchFamily="2" charset="-122"/>
                          <a:ea typeface="黑体" panose="02010609060101010101" pitchFamily="2" charset="-122"/>
                          <a:cs typeface="Courier New" panose="02070309020205020404" pitchFamily="49" charset="0"/>
                        </a:rPr>
                        <a:t>二、年末从业人员数</a:t>
                      </a:r>
                      <a:endParaRPr kumimoji="0" lang="zh-CN" altLang="en-US" sz="1800" b="0" i="0" u="none" strike="noStrike" cap="none" normalizeH="0" baseline="0" dirty="0" smtClean="0">
                        <a:ln>
                          <a:noFill/>
                        </a:ln>
                        <a:solidFill>
                          <a:srgbClr val="000000"/>
                        </a:solidFill>
                        <a:effectLst/>
                        <a:latin typeface="黑体" panose="02010609060101010101" pitchFamily="2" charset="-122"/>
                        <a:ea typeface="黑体" panose="02010609060101010101" pitchFamily="2" charset="-122"/>
                        <a:cs typeface="Courier New" panose="02070309020205020404" pitchFamily="49" charset="0"/>
                      </a:endParaRPr>
                    </a:p>
                    <a:p>
                      <a:pPr marL="0" marR="0" lvl="0" indent="694055" algn="l"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dirty="0" smtClean="0">
                          <a:ln>
                            <a:noFill/>
                          </a:ln>
                          <a:solidFill>
                            <a:srgbClr val="000000"/>
                          </a:solidFill>
                          <a:effectLst/>
                          <a:latin typeface="黑体" panose="02010609060101010101" pitchFamily="2" charset="-122"/>
                          <a:ea typeface="黑体" panose="02010609060101010101" pitchFamily="2" charset="-122"/>
                          <a:cs typeface="Courier New" panose="02070309020205020404" pitchFamily="49" charset="0"/>
                        </a:rPr>
                        <a:t>……</a:t>
                      </a:r>
                      <a:endParaRPr kumimoji="0" lang="en-US" altLang="zh-CN" sz="1800" b="0" i="0" u="none" strike="noStrike" cap="none" normalizeH="0" baseline="0" dirty="0" smtClean="0">
                        <a:ln>
                          <a:noFill/>
                        </a:ln>
                        <a:solidFill>
                          <a:srgbClr val="000000"/>
                        </a:solidFill>
                        <a:effectLst/>
                        <a:latin typeface="黑体" panose="02010609060101010101" pitchFamily="2" charset="-122"/>
                        <a:ea typeface="黑体" panose="02010609060101010101" pitchFamily="2" charset="-122"/>
                        <a:cs typeface="Times New Roman" panose="02020603050405020304" pitchFamily="18" charset="0"/>
                      </a:endParaRPr>
                    </a:p>
                  </a:txBody>
                  <a:tcPr marL="17517" marR="17517"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6">
                  <a:txBody>
                    <a:bodyPr/>
                    <a:lstStyle/>
                    <a:p>
                      <a:pPr defTabSz="-635">
                        <a:lnSpc>
                          <a:spcPts val="1200"/>
                        </a:lnSpc>
                        <a:spcAft>
                          <a:spcPts val="0"/>
                        </a:spcAft>
                        <a:tabLst>
                          <a:tab pos="2637155" algn="ctr"/>
                          <a:tab pos="5274310" algn="r"/>
                          <a:tab pos="2637155" algn="ctr"/>
                          <a:tab pos="4097655" algn="l"/>
                          <a:tab pos="5274310" algn="r"/>
                        </a:tabLst>
                      </a:pPr>
                      <a:endParaRPr lang="en-US" sz="1800" b="0" kern="100" baseline="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67566" marR="67566" marT="35660" marB="3566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c hMerge="1">
                  <a:tcPr/>
                </a:tc>
                <a:tc hMerge="1">
                  <a:tcPr/>
                </a:tc>
                <a:tc hMerge="1">
                  <a:tcPr/>
                </a:tc>
                <a:tc hMerge="1">
                  <a:tcPr/>
                </a:tc>
                <a:tc>
                  <a:txBody>
                    <a:bodyPr/>
                    <a:lstStyle/>
                    <a:p>
                      <a:pPr algn="just">
                        <a:spcAft>
                          <a:spcPts val="0"/>
                        </a:spcAft>
                      </a:pPr>
                      <a:r>
                        <a:rPr lang="zh-CN" sz="1800" b="0" kern="100" dirty="0">
                          <a:solidFill>
                            <a:schemeClr val="tx1"/>
                          </a:solidFill>
                          <a:latin typeface="黑体" panose="02010609060101010101" pitchFamily="2" charset="-122"/>
                          <a:ea typeface="黑体" panose="02010609060101010101" pitchFamily="2" charset="-122"/>
                          <a:cs typeface="Times New Roman" panose="02020603050405020304"/>
                        </a:rPr>
                        <a:t> </a:t>
                      </a:r>
                      <a:endParaRPr lang="zh-CN" sz="1800" b="0" kern="100" dirty="0">
                        <a:solidFill>
                          <a:schemeClr val="tx1"/>
                        </a:solidFill>
                        <a:latin typeface="黑体" panose="02010609060101010101" pitchFamily="2" charset="-122"/>
                        <a:ea typeface="黑体" panose="02010609060101010101" pitchFamily="2" charset="-122"/>
                        <a:cs typeface="Times New Roman" panose="02020603050405020304"/>
                      </a:endParaRPr>
                    </a:p>
                  </a:txBody>
                  <a:tcPr marL="0" marR="0" marT="0" marB="0" anchor="ctr">
                    <a:lnL>
                      <a:noFill/>
                    </a:lnL>
                    <a:lnR>
                      <a:noFill/>
                    </a:lnR>
                    <a:lnB>
                      <a:noFill/>
                    </a:lnB>
                    <a:solidFill>
                      <a:schemeClr val="bg1"/>
                    </a:solidFill>
                  </a:tcPr>
                </a:tc>
              </a:tr>
            </a:tbl>
          </a:graphicData>
        </a:graphic>
      </p:graphicFrame>
      <p:sp>
        <p:nvSpPr>
          <p:cNvPr id="5" name="AutoShape 72" descr="信纸"/>
          <p:cNvSpPr>
            <a:spLocks noChangeArrowheads="1"/>
          </p:cNvSpPr>
          <p:nvPr/>
        </p:nvSpPr>
        <p:spPr bwMode="auto">
          <a:xfrm>
            <a:off x="500063" y="4071938"/>
            <a:ext cx="8339138" cy="2428875"/>
          </a:xfrm>
          <a:prstGeom prst="wedgeRoundRectCallout">
            <a:avLst>
              <a:gd name="adj1" fmla="val -2829"/>
              <a:gd name="adj2" fmla="val -89632"/>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marL="457200" marR="0" lvl="0" indent="-457200" algn="l" defTabSz="914400" rtl="0" eaLnBrk="1" fontAlgn="base"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原则上</a:t>
            </a:r>
            <a:r>
              <a:rPr kumimoji="1"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&lt;</a:t>
            </a:r>
            <a:r>
              <a:rPr kumimoji="1" lang="zh-CN" altLang="en-US" sz="2000" b="0" i="0" u="none" strike="noStrike" kern="1200" cap="none" spc="0" normalizeH="0" baseline="0" noProof="0" dirty="0" smtClean="0">
                <a:ln>
                  <a:noFill/>
                </a:ln>
                <a:solidFill>
                  <a:srgbClr val="FF0000"/>
                </a:solidFill>
                <a:effectLst/>
                <a:uLnTx/>
                <a:uFillTx/>
                <a:latin typeface="黑体" panose="02010609060101010101" pitchFamily="2" charset="-122"/>
                <a:ea typeface="黑体" panose="02010609060101010101" pitchFamily="2" charset="-122"/>
                <a:cs typeface="+mn-cs"/>
              </a:rPr>
              <a:t>上年</a:t>
            </a:r>
            <a:r>
              <a:rPr kumimoji="1" lang="en-US"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&gt;</a:t>
            </a:r>
            <a:r>
              <a:rPr kumimoji="1"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数据不变</a:t>
            </a:r>
            <a:r>
              <a:rPr kumimoji="1"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如果修改上年同期数，请写明原因。</a:t>
            </a:r>
            <a:endParaRPr kumimoji="1"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例：</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北京**餐饮管理有限公司”，门店较同期大幅减少</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sym typeface="Wingdings" panose="05000000000000000000"/>
              </a:rPr>
              <a:t></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数据无误</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sym typeface="Wingdings" panose="05000000000000000000"/>
              </a:rPr>
              <a:t></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该单位</a:t>
            </a:r>
            <a:r>
              <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于年初</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进行企业重组，原各省市门店由成立的各省市独立法人管理，股份公司目前仅保留</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家门店。</a:t>
            </a:r>
            <a:endParaRPr kumimoji="1"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AutoShape 8"/>
          <p:cNvSpPr/>
          <p:nvPr/>
        </p:nvSpPr>
        <p:spPr>
          <a:xfrm>
            <a:off x="807085" y="784860"/>
            <a:ext cx="7016750" cy="4505325"/>
          </a:xfrm>
          <a:prstGeom prst="horizontalScroll">
            <a:avLst>
              <a:gd name="adj" fmla="val 12500"/>
            </a:avLst>
          </a:prstGeom>
          <a:gradFill rotWithShape="1">
            <a:gsLst>
              <a:gs pos="0">
                <a:schemeClr val="accent2">
                  <a:lumMod val="60000"/>
                  <a:lumOff val="40000"/>
                </a:schemeClr>
              </a:gs>
              <a:gs pos="100000">
                <a:srgbClr val="0E2557"/>
              </a:gs>
            </a:gsLst>
            <a:lin ang="10800000" scaled="0"/>
          </a:gradFill>
          <a:ln w="38100" cap="flat" cmpd="sng">
            <a:solidFill>
              <a:srgbClr val="808080"/>
            </a:solidFill>
            <a:prstDash val="solid"/>
            <a:headEnd type="none" w="med" len="med"/>
            <a:tailEnd type="none" w="med" len="med"/>
          </a:ln>
        </p:spPr>
        <p:txBody>
          <a:bodyPr wrap="none" anchor="ctr"/>
          <a:lstStyle/>
          <a:p>
            <a:endParaRPr lang="zh-CN" altLang="en-US" sz="3200" dirty="0">
              <a:solidFill>
                <a:schemeClr val="bg1"/>
              </a:solidFill>
              <a:latin typeface="Tahoma" panose="020B0604030504040204" pitchFamily="34" charset="0"/>
              <a:ea typeface="黑体" panose="02010609060101010101" pitchFamily="2" charset="-122"/>
            </a:endParaRPr>
          </a:p>
        </p:txBody>
      </p:sp>
      <p:sp>
        <p:nvSpPr>
          <p:cNvPr id="8199" name="Rectangle 12"/>
          <p:cNvSpPr/>
          <p:nvPr/>
        </p:nvSpPr>
        <p:spPr>
          <a:xfrm>
            <a:off x="1559560" y="1906270"/>
            <a:ext cx="6376988" cy="2553335"/>
          </a:xfrm>
          <a:prstGeom prst="rect">
            <a:avLst/>
          </a:prstGeom>
          <a:noFill/>
          <a:ln w="9525">
            <a:noFill/>
          </a:ln>
        </p:spPr>
        <p:txBody>
          <a:bodyPr wrap="square">
            <a:spAutoFit/>
          </a:bodyPr>
          <a:lstStyle/>
          <a:p>
            <a:pPr defTabSz="913130">
              <a:buFont typeface="Arial" panose="020B0604020202020204" pitchFamily="34" charset="0"/>
            </a:pPr>
            <a:r>
              <a:rPr lang="zh-CN" altLang="en-US" sz="3200" dirty="0">
                <a:solidFill>
                  <a:schemeClr val="bg1"/>
                </a:solidFill>
                <a:latin typeface="Tahoma" panose="020B0604030504040204" pitchFamily="34" charset="0"/>
                <a:ea typeface="黑体" panose="02010609060101010101" pitchFamily="2" charset="-122"/>
              </a:rPr>
              <a:t>一、基本概念</a:t>
            </a:r>
            <a:endParaRPr lang="zh-CN" altLang="en-US" sz="3200" dirty="0">
              <a:solidFill>
                <a:schemeClr val="bg1"/>
              </a:solidFill>
              <a:latin typeface="Tahoma" panose="020B0604030504040204" pitchFamily="34" charset="0"/>
              <a:ea typeface="黑体" panose="02010609060101010101" pitchFamily="2" charset="-122"/>
            </a:endParaRPr>
          </a:p>
          <a:p>
            <a:pPr defTabSz="913130">
              <a:buFont typeface="Arial" panose="020B0604020202020204" pitchFamily="34" charset="0"/>
            </a:pPr>
            <a:r>
              <a:rPr lang="zh-CN" altLang="en-US" sz="3200" dirty="0">
                <a:solidFill>
                  <a:schemeClr val="bg1"/>
                </a:solidFill>
                <a:latin typeface="Tahoma" panose="020B0604030504040204" pitchFamily="34" charset="0"/>
                <a:ea typeface="黑体" panose="02010609060101010101" pitchFamily="2" charset="-122"/>
                <a:sym typeface="+mn-ea"/>
              </a:rPr>
              <a:t>二、主要变化和易错指标</a:t>
            </a:r>
            <a:endParaRPr lang="zh-CN" altLang="en-US" sz="3200" dirty="0">
              <a:solidFill>
                <a:schemeClr val="bg1"/>
              </a:solidFill>
              <a:latin typeface="Tahoma" panose="020B0604030504040204" pitchFamily="34" charset="0"/>
              <a:ea typeface="黑体" panose="02010609060101010101" pitchFamily="2" charset="-122"/>
              <a:sym typeface="+mn-ea"/>
            </a:endParaRPr>
          </a:p>
          <a:p>
            <a:pPr defTabSz="913130">
              <a:buFont typeface="Arial" panose="020B0604020202020204" pitchFamily="34" charset="0"/>
            </a:pPr>
            <a:r>
              <a:rPr lang="zh-CN" altLang="en-US" sz="3200" dirty="0">
                <a:solidFill>
                  <a:schemeClr val="bg1"/>
                </a:solidFill>
                <a:latin typeface="Tahoma" panose="020B0604030504040204" pitchFamily="34" charset="0"/>
                <a:ea typeface="黑体" panose="02010609060101010101" pitchFamily="2" charset="-122"/>
                <a:sym typeface="+mn-ea"/>
              </a:rPr>
              <a:t>三、有关问题具体处理办法</a:t>
            </a:r>
            <a:endParaRPr lang="zh-CN" altLang="en-US" sz="3200" dirty="0">
              <a:solidFill>
                <a:schemeClr val="bg1"/>
              </a:solidFill>
              <a:latin typeface="Tahoma" panose="020B0604030504040204" pitchFamily="34" charset="0"/>
              <a:ea typeface="黑体" panose="02010609060101010101" pitchFamily="2" charset="-122"/>
            </a:endParaRPr>
          </a:p>
          <a:p>
            <a:pPr defTabSz="913130">
              <a:buFont typeface="Arial" panose="020B0604020202020204" pitchFamily="34" charset="0"/>
            </a:pPr>
            <a:endParaRPr lang="zh-CN" altLang="en-US" sz="3200" dirty="0">
              <a:solidFill>
                <a:schemeClr val="bg1"/>
              </a:solidFill>
              <a:latin typeface="Tahoma" panose="020B0604030504040204" pitchFamily="34" charset="0"/>
              <a:ea typeface="黑体" panose="02010609060101010101" pitchFamily="2" charset="-122"/>
            </a:endParaRPr>
          </a:p>
          <a:p>
            <a:pPr defTabSz="913130">
              <a:buFont typeface="Arial" panose="020B0604020202020204" pitchFamily="34" charset="0"/>
            </a:pPr>
            <a:endParaRPr lang="zh-CN" altLang="en-US" sz="3200" dirty="0">
              <a:solidFill>
                <a:schemeClr val="bg1"/>
              </a:solidFill>
              <a:latin typeface="Tahoma" panose="020B0604030504040204" pitchFamily="34" charset="0"/>
              <a:ea typeface="黑体" panose="02010609060101010101" pitchFamily="2" charset="-122"/>
            </a:endParaRPr>
          </a:p>
        </p:txBody>
      </p:sp>
      <p:sp>
        <p:nvSpPr>
          <p:cNvPr id="8200" name="Rectangle 13"/>
          <p:cNvSpPr/>
          <p:nvPr/>
        </p:nvSpPr>
        <p:spPr>
          <a:xfrm>
            <a:off x="1277938" y="4513263"/>
            <a:ext cx="3448050" cy="1076325"/>
          </a:xfrm>
          <a:prstGeom prst="rect">
            <a:avLst/>
          </a:prstGeom>
          <a:noFill/>
          <a:ln w="9525">
            <a:noFill/>
          </a:ln>
        </p:spPr>
        <p:txBody>
          <a:bodyPr>
            <a:spAutoFit/>
          </a:bodyPr>
          <a:lstStyle/>
          <a:p>
            <a:pPr algn="ctr" defTabSz="913130">
              <a:buFont typeface="Arial" panose="020B0604020202020204" pitchFamily="34" charset="0"/>
            </a:pPr>
            <a:endParaRPr lang="zh-CN" altLang="en-US" sz="3200" dirty="0">
              <a:latin typeface="Tahoma" panose="020B0604030504040204" pitchFamily="34" charset="0"/>
              <a:ea typeface="黑体" panose="02010609060101010101" pitchFamily="2" charset="-122"/>
            </a:endParaRPr>
          </a:p>
          <a:p>
            <a:pPr algn="ctr" defTabSz="913130">
              <a:buFont typeface="Arial" panose="020B0604020202020204" pitchFamily="34" charset="0"/>
            </a:pPr>
            <a:endParaRPr lang="zh-CN" altLang="en-US" sz="3200" dirty="0">
              <a:solidFill>
                <a:schemeClr val="bg1"/>
              </a:solidFill>
              <a:latin typeface="Tahoma" panose="020B0604030504040204" pitchFamily="34" charset="0"/>
              <a:ea typeface="黑体" panose="02010609060101010101" pitchFamily="2" charset="-122"/>
            </a:endParaRPr>
          </a:p>
        </p:txBody>
      </p:sp>
      <p:sp>
        <p:nvSpPr>
          <p:cNvPr id="5" name="文本框"/>
          <p:cNvSpPr txBox="1">
            <a:spLocks noGrp="1"/>
          </p:cNvSpPr>
          <p:nvPr>
            <p:custDataLst>
              <p:tags r:id="rId1"/>
            </p:custDataLst>
          </p:nvPr>
        </p:nvSpPr>
        <p:spPr>
          <a:xfrm>
            <a:off x="2500298" y="285728"/>
            <a:ext cx="3442335" cy="829945"/>
          </a:xfrm>
          <a:prstGeom prst="rect">
            <a:avLst/>
          </a:prstGeom>
          <a:noFill/>
          <a:ln w="9525">
            <a:noFill/>
          </a:ln>
        </p:spPr>
        <p:txBody>
          <a:bodyPr vert="horz" wrap="square" lIns="91440" tIns="45720" rIns="91440" bIns="45720" anchor="t" anchorCtr="0">
            <a:spAutoFit/>
            <a:scene3d>
              <a:camera prst="orthographicFront"/>
              <a:lightRig rig="threePt" dir="t"/>
            </a:scene3d>
          </a:bodyPr>
          <a:lstStyle>
            <a:lvl1pPr algn="ctr" defTabSz="914400" eaLnBrk="0" fontAlgn="base" hangingPunct="0">
              <a:spcBef>
                <a:spcPts val="0"/>
              </a:spcBef>
              <a:spcAft>
                <a:spcPts val="0"/>
              </a:spcAft>
              <a:buNone/>
              <a:defRPr sz="4400">
                <a:solidFill>
                  <a:schemeClr val="tx2"/>
                </a:solidFill>
                <a:latin typeface="Times New Roman" panose="02020603050405020304" pitchFamily="18" charset="0"/>
                <a:ea typeface="宋体" panose="02010600030101010101" pitchFamily="2" charset="-122"/>
                <a:cs typeface="Times New Roman" panose="02020603050405020304" pitchFamily="18" charset="0"/>
              </a:defRPr>
            </a:lvl1pPr>
          </a:lstStyle>
          <a:p>
            <a:pPr lvl="0" algn="ctr" eaLnBrk="1" hangingPunct="1">
              <a:buClrTx/>
              <a:buSzTx/>
              <a:buFontTx/>
            </a:pPr>
            <a:r>
              <a:rPr lang="zh-CN" altLang="en-US" sz="4800" b="1"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目</a:t>
            </a:r>
            <a:r>
              <a:rPr lang="en-US" altLang="zh-CN" sz="4800" b="1"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4800" b="1"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录</a:t>
            </a:r>
            <a:endParaRPr lang="zh-CN" altLang="en-US" sz="4800" b="1"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p:nvPr/>
        </p:nvSpPr>
        <p:spPr>
          <a:xfrm>
            <a:off x="357188" y="0"/>
            <a:ext cx="8329612" cy="1371600"/>
          </a:xfrm>
          <a:prstGeom prst="rect">
            <a:avLst/>
          </a:prstGeom>
          <a:solidFill>
            <a:schemeClr val="bg1"/>
          </a:solidFill>
          <a:ln w="9525">
            <a:noFill/>
          </a:ln>
        </p:spPr>
        <p:txBody>
          <a:bodyPr anchor="ctr"/>
          <a:lstStyle/>
          <a:p>
            <a:pPr algn="ctr"/>
            <a:r>
              <a:rPr lang="zh-CN" altLang="en-US" sz="2800" dirty="0">
                <a:latin typeface="黑体" panose="02010609060101010101" pitchFamily="2" charset="-122"/>
                <a:ea typeface="黑体" panose="02010609060101010101" pitchFamily="2" charset="-122"/>
              </a:rPr>
              <a:t>批发和零售业连锁门店及配送中心分布情况 （</a:t>
            </a:r>
            <a:r>
              <a:rPr lang="en-US" altLang="zh-CN" sz="2800" dirty="0">
                <a:latin typeface="黑体" panose="02010609060101010101" pitchFamily="2" charset="-122"/>
                <a:ea typeface="黑体" panose="02010609060101010101" pitchFamily="2" charset="-122"/>
              </a:rPr>
              <a:t>E120-2</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p:txBody>
      </p:sp>
      <p:sp>
        <p:nvSpPr>
          <p:cNvPr id="23555" name="Line 3"/>
          <p:cNvSpPr/>
          <p:nvPr/>
        </p:nvSpPr>
        <p:spPr>
          <a:xfrm>
            <a:off x="2073275" y="-3549650"/>
            <a:ext cx="0" cy="0"/>
          </a:xfrm>
          <a:prstGeom prst="line">
            <a:avLst/>
          </a:prstGeom>
          <a:ln w="0" cap="rnd" cmpd="sng">
            <a:solidFill>
              <a:srgbClr val="000000"/>
            </a:solidFill>
            <a:prstDash val="solid"/>
            <a:headEnd type="none" w="med" len="med"/>
            <a:tailEnd type="triangle" w="med" len="med"/>
          </a:ln>
        </p:spPr>
      </p:sp>
      <p:sp>
        <p:nvSpPr>
          <p:cNvPr id="23556" name="Line 4"/>
          <p:cNvSpPr/>
          <p:nvPr/>
        </p:nvSpPr>
        <p:spPr>
          <a:xfrm>
            <a:off x="2073275" y="-3549650"/>
            <a:ext cx="0" cy="0"/>
          </a:xfrm>
          <a:prstGeom prst="line">
            <a:avLst/>
          </a:prstGeom>
          <a:ln w="0" cap="rnd" cmpd="sng">
            <a:solidFill>
              <a:srgbClr val="000000"/>
            </a:solidFill>
            <a:prstDash val="solid"/>
            <a:headEnd type="none" w="med" len="med"/>
            <a:tailEnd type="triangle" w="med" len="med"/>
          </a:ln>
        </p:spPr>
      </p:sp>
      <p:graphicFrame>
        <p:nvGraphicFramePr>
          <p:cNvPr id="579078" name="Group 518"/>
          <p:cNvGraphicFramePr>
            <a:graphicFrameLocks noGrp="1"/>
          </p:cNvGraphicFramePr>
          <p:nvPr/>
        </p:nvGraphicFramePr>
        <p:xfrm>
          <a:off x="228600" y="1069975"/>
          <a:ext cx="8701117" cy="5434176"/>
        </p:xfrm>
        <a:graphic>
          <a:graphicData uri="http://schemas.openxmlformats.org/drawingml/2006/table">
            <a:tbl>
              <a:tblPr/>
              <a:tblGrid>
                <a:gridCol w="1232017"/>
                <a:gridCol w="1251267"/>
                <a:gridCol w="534195"/>
                <a:gridCol w="705843"/>
                <a:gridCol w="522965"/>
                <a:gridCol w="721885"/>
                <a:gridCol w="505319"/>
                <a:gridCol w="736323"/>
                <a:gridCol w="530985"/>
                <a:gridCol w="574300"/>
                <a:gridCol w="693009"/>
                <a:gridCol w="693009"/>
              </a:tblGrid>
              <a:tr h="422872">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地区</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代码</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门店总数</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直营店数</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加盟店数</a:t>
                      </a:r>
                      <a:endParaRPr kumimoji="0" lang="zh-CN" altLang="en-US"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配送中心数</a:t>
                      </a:r>
                      <a:endParaRPr kumimoji="0" lang="zh-CN" altLang="en-US"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ahoma" panose="020B0604030504040204" pitchFamily="34" charset="0"/>
                        <a:ea typeface="宋体" panose="02010600030101010101" pitchFamily="2" charset="-122"/>
                      </a:endParaRPr>
                    </a:p>
                  </a:txBody>
                  <a:tcPr anchor="b"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hMerge="1">
                  <a:tcPr/>
                </a:tc>
              </a:tr>
              <a:tr h="421194">
                <a:tc vMerge="1">
                  <a:tcPr/>
                </a:tc>
                <a:tc vMerge="1">
                  <a:tcPr/>
                </a:tc>
                <a:tc vMerge="1" gridSpan="2">
                  <a:tcPr/>
                </a:tc>
                <a:tc vMerge="1" hMerge="1">
                  <a:tcPr/>
                </a:tc>
                <a:tc vMerge="1" gridSpan="2">
                  <a:tcPr/>
                </a:tc>
                <a:tc vMerge="1" hMerge="1">
                  <a:tcPr/>
                </a:tc>
                <a:tc vMerge="1" gridSpan="2">
                  <a:tcPr/>
                </a:tc>
                <a:tc vMerge="1" hMerge="1">
                  <a:tcPr/>
                </a:tc>
                <a:tc vMerge="1" gridSpan="2">
                  <a:tcPr/>
                </a:tc>
                <a:tc vMerge="1" hMerge="1">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自有</a:t>
                      </a:r>
                      <a:endParaRPr kumimoji="0" lang="zh-CN" altLang="en-US"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hMerge="1">
                  <a:tcPr/>
                </a:tc>
              </a:tr>
              <a:tr h="1309496">
                <a:tc vMerge="1">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20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42287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a:t>
                      </a:r>
                      <a:endParaRPr kumimoji="0" lang="zh-CN" altLang="en-US"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乙</a:t>
                      </a:r>
                      <a:endParaRPr kumimoji="0" lang="zh-CN" altLang="en-US"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endParaRPr kumimoji="0" lang="en-US"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endParaRPr kumimoji="0" lang="en-US"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a:t>
                      </a:r>
                      <a:endParaRPr kumimoji="0" lang="en-US"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endParaRPr kumimoji="0" lang="en-US"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a:t>
                      </a:r>
                      <a:endParaRPr kumimoji="0" lang="en-US"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a:t>
                      </a:r>
                      <a:endParaRPr kumimoji="0" lang="en-US"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7</a:t>
                      </a:r>
                      <a:endParaRPr kumimoji="0" lang="en-US"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a:t>
                      </a:r>
                      <a:endParaRPr kumimoji="0" lang="en-US"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9</a:t>
                      </a:r>
                      <a:endParaRPr kumimoji="0" lang="en-US"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rPr>
                        <a:t>10</a:t>
                      </a:r>
                      <a:endParaRPr kumimoji="0" lang="en-US"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422872">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全国合计</a:t>
                      </a:r>
                      <a:endParaRPr kumimoji="0" lang="zh-CN" altLang="en-US"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rPr>
                        <a:t>000000</a:t>
                      </a:r>
                      <a:endParaRPr kumimoji="0" lang="en-US" altLang="zh-CN"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000" b="1" i="0" u="none" strike="noStrike" cap="none" normalizeH="0" baseline="0" dirty="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422872">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北  京</a:t>
                      </a:r>
                      <a:endPar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rPr>
                        <a:t>110000</a:t>
                      </a:r>
                      <a:endPar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421194">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Arial" panose="020B0604020202020204"/>
                          <a:ea typeface="宋体" panose="02010600030101010101" pitchFamily="2" charset="-122"/>
                          <a:cs typeface="Times New Roman" panose="02020603050405020304" pitchFamily="18" charset="0"/>
                        </a:rPr>
                        <a:t>……</a:t>
                      </a:r>
                      <a:endPar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421194">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天  津</a:t>
                      </a:r>
                      <a:endPar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Times New Roman" panose="02020603050405020304" pitchFamily="18" charset="0"/>
                        </a:rPr>
                        <a:t>120000</a:t>
                      </a:r>
                      <a:endPar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421194">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河  北</a:t>
                      </a:r>
                      <a:endPar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Times New Roman" panose="02020603050405020304" pitchFamily="18" charset="0"/>
                        </a:rPr>
                        <a:t>130000</a:t>
                      </a:r>
                      <a:endPar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Times New Roman" panose="02020603050405020304" pitchFamily="18" charset="0"/>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r h="748416">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其中：石家庄</a:t>
                      </a:r>
                      <a:endParaRPr kumimoji="0" lang="zh-CN" altLang="en-US"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952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130100</a:t>
                      </a:r>
                      <a:r>
                        <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rPr>
                        <a:t> </a:t>
                      </a:r>
                      <a:endParaRPr kumimoji="0" lang="en-US" altLang="zh-CN" sz="2000" b="1" i="0" u="none" strike="noStrike" cap="none" normalizeH="0" baseline="0" smtClean="0">
                        <a:ln>
                          <a:noFill/>
                        </a:ln>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285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79079" name="AutoShape 519" descr="信纸"/>
          <p:cNvSpPr/>
          <p:nvPr/>
        </p:nvSpPr>
        <p:spPr>
          <a:xfrm>
            <a:off x="3276600" y="3643313"/>
            <a:ext cx="5653088" cy="2757487"/>
          </a:xfrm>
          <a:prstGeom prst="wedgeRoundRectCallout">
            <a:avLst>
              <a:gd name="adj1" fmla="val -13079"/>
              <a:gd name="adj2" fmla="val -81702"/>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endParaRPr lang="en-US" altLang="zh-CN" sz="2000" dirty="0">
              <a:latin typeface="黑体" panose="02010609060101010101" pitchFamily="2" charset="-122"/>
              <a:ea typeface="黑体" panose="02010609060101010101" pitchFamily="2" charset="-122"/>
            </a:endParaRPr>
          </a:p>
          <a:p>
            <a:endParaRPr lang="en-US" altLang="zh-CN" sz="2000" dirty="0" smtClean="0">
              <a:latin typeface="黑体" panose="02010609060101010101" pitchFamily="2" charset="-122"/>
              <a:ea typeface="黑体" panose="02010609060101010101" pitchFamily="2" charset="-122"/>
            </a:endParaRPr>
          </a:p>
          <a:p>
            <a:r>
              <a:rPr lang="en-US" altLang="zh-CN" dirty="0" smtClean="0">
                <a:latin typeface="黑体" panose="02010609060101010101" pitchFamily="2" charset="-122"/>
                <a:ea typeface="黑体" panose="02010609060101010101" pitchFamily="2" charset="-122"/>
              </a:rPr>
              <a:t>1</a:t>
            </a:r>
            <a:r>
              <a:rPr lang="zh-CN" altLang="en-US" dirty="0" smtClean="0">
                <a:latin typeface="黑体" panose="02010609060101010101" pitchFamily="2" charset="-122"/>
                <a:ea typeface="黑体" panose="02010609060101010101" pitchFamily="2" charset="-122"/>
              </a:rPr>
              <a:t>、</a:t>
            </a:r>
            <a:r>
              <a:rPr lang="zh-CN" altLang="en-US" kern="100" dirty="0" smtClean="0">
                <a:latin typeface="黑体" panose="02010609060101010101" pitchFamily="2" charset="-122"/>
                <a:ea typeface="黑体" panose="02010609060101010101" pitchFamily="2" charset="-122"/>
                <a:cs typeface="Times New Roman" panose="02020603050405020304"/>
              </a:rPr>
              <a:t>上年同期改为</a:t>
            </a:r>
            <a:r>
              <a:rPr lang="zh-CN" altLang="en-US" dirty="0" smtClean="0">
                <a:latin typeface="黑体" panose="02010609060101010101" pitchFamily="2" charset="-122"/>
                <a:ea typeface="黑体" panose="02010609060101010101" pitchFamily="2" charset="-122"/>
              </a:rPr>
              <a:t>“</a:t>
            </a:r>
            <a:r>
              <a:rPr lang="zh-CN" altLang="en-US" kern="100" dirty="0" smtClean="0">
                <a:latin typeface="黑体" panose="02010609060101010101" pitchFamily="2" charset="-122"/>
                <a:ea typeface="黑体" panose="02010609060101010101" pitchFamily="2" charset="-122"/>
                <a:cs typeface="Times New Roman" panose="02020603050405020304"/>
              </a:rPr>
              <a:t>上年”</a:t>
            </a:r>
            <a:br>
              <a:rPr lang="zh-CN" altLang="en-US" b="1" dirty="0" smtClean="0">
                <a:latin typeface="黑体" panose="02010609060101010101" pitchFamily="2" charset="-122"/>
                <a:ea typeface="黑体" panose="02010609060101010101" pitchFamily="2" charset="-122"/>
              </a:rPr>
            </a:br>
            <a:endParaRPr lang="en-US" altLang="zh-CN" kern="100" dirty="0" smtClean="0">
              <a:latin typeface="黑体" panose="02010609060101010101" pitchFamily="2" charset="-122"/>
              <a:ea typeface="黑体" panose="02010609060101010101" pitchFamily="2" charset="-122"/>
            </a:endParaRPr>
          </a:p>
          <a:p>
            <a:r>
              <a:rPr lang="zh-CN" altLang="en-US" dirty="0" smtClean="0">
                <a:latin typeface="黑体" panose="02010609060101010101" pitchFamily="2" charset="-122"/>
                <a:ea typeface="黑体" panose="02010609060101010101" pitchFamily="2" charset="-122"/>
              </a:rPr>
              <a:t>原则上</a:t>
            </a:r>
            <a:r>
              <a:rPr lang="en-US" altLang="zh-CN" dirty="0">
                <a:latin typeface="黑体" panose="02010609060101010101" pitchFamily="2" charset="-122"/>
                <a:ea typeface="黑体" panose="02010609060101010101" pitchFamily="2" charset="-122"/>
              </a:rPr>
              <a:t>&lt;</a:t>
            </a:r>
            <a:r>
              <a:rPr lang="zh-CN" altLang="en-US" dirty="0" smtClean="0">
                <a:latin typeface="黑体" panose="02010609060101010101" pitchFamily="2" charset="-122"/>
                <a:ea typeface="黑体" panose="02010609060101010101" pitchFamily="2" charset="-122"/>
              </a:rPr>
              <a:t>上年</a:t>
            </a:r>
            <a:r>
              <a:rPr lang="en-US" altLang="zh-CN" dirty="0" smtClean="0">
                <a:latin typeface="黑体" panose="02010609060101010101" pitchFamily="2" charset="-122"/>
                <a:ea typeface="黑体" panose="02010609060101010101" pitchFamily="2" charset="-122"/>
              </a:rPr>
              <a:t>&gt;</a:t>
            </a:r>
            <a:r>
              <a:rPr lang="zh-CN" altLang="en-US" dirty="0">
                <a:latin typeface="黑体" panose="02010609060101010101" pitchFamily="2" charset="-122"/>
                <a:ea typeface="黑体" panose="02010609060101010101" pitchFamily="2" charset="-122"/>
              </a:rPr>
              <a:t>数据不变</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如果修改上年同期数，请写明具体原因。</a:t>
            </a:r>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、在平台上填报时，北京下需要填报各区县数据。</a:t>
            </a:r>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110000</a:t>
            </a:r>
            <a:r>
              <a:rPr lang="zh-CN" altLang="en-US" dirty="0">
                <a:latin typeface="黑体" panose="02010609060101010101" pitchFamily="2" charset="-122"/>
                <a:ea typeface="黑体" panose="02010609060101010101" pitchFamily="2" charset="-122"/>
              </a:rPr>
              <a:t>北京市</a:t>
            </a:r>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110101</a:t>
            </a:r>
            <a:r>
              <a:rPr lang="zh-CN" altLang="en-US" dirty="0">
                <a:latin typeface="黑体" panose="02010609060101010101" pitchFamily="2" charset="-122"/>
                <a:ea typeface="黑体" panose="02010609060101010101" pitchFamily="2" charset="-122"/>
              </a:rPr>
              <a:t>东城区</a:t>
            </a:r>
            <a:endParaRPr lang="zh-CN" altLang="en-US" dirty="0">
              <a:latin typeface="黑体" panose="02010609060101010101" pitchFamily="2" charset="-122"/>
              <a:ea typeface="黑体" panose="02010609060101010101" pitchFamily="2" charset="-122"/>
            </a:endParaRPr>
          </a:p>
          <a:p>
            <a:r>
              <a:rPr lang="en-US" altLang="zh-CN" dirty="0" smtClean="0">
                <a:latin typeface="黑体" panose="02010609060101010101" pitchFamily="2" charset="-122"/>
                <a:ea typeface="黑体" panose="02010609060101010101" pitchFamily="2" charset="-122"/>
              </a:rPr>
              <a:t>……</a:t>
            </a:r>
            <a:endParaRPr lang="en-US" altLang="zh-CN"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110160</a:t>
            </a:r>
            <a:r>
              <a:rPr lang="zh-CN" altLang="en-US" dirty="0">
                <a:latin typeface="黑体" panose="02010609060101010101" pitchFamily="2" charset="-122"/>
                <a:ea typeface="黑体" panose="02010609060101010101" pitchFamily="2" charset="-122"/>
              </a:rPr>
              <a:t>北京经济技术开发区</a:t>
            </a:r>
            <a:endParaRPr lang="zh-CN" altLang="en-US" dirty="0">
              <a:latin typeface="黑体" panose="02010609060101010101" pitchFamily="2" charset="-122"/>
              <a:ea typeface="黑体" panose="02010609060101010101" pitchFamily="2" charset="-122"/>
            </a:endParaRPr>
          </a:p>
          <a:p>
            <a:endParaRPr lang="en-US" altLang="zh-CN" sz="2000" dirty="0">
              <a:latin typeface="黑体" panose="02010609060101010101" pitchFamily="2" charset="-122"/>
              <a:ea typeface="黑体" panose="0201060906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90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07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Line 404"/>
          <p:cNvSpPr/>
          <p:nvPr/>
        </p:nvSpPr>
        <p:spPr>
          <a:xfrm>
            <a:off x="2073275" y="2776538"/>
            <a:ext cx="0" cy="0"/>
          </a:xfrm>
          <a:prstGeom prst="line">
            <a:avLst/>
          </a:prstGeom>
          <a:ln w="0" cap="rnd" cmpd="sng">
            <a:solidFill>
              <a:srgbClr val="000000"/>
            </a:solidFill>
            <a:prstDash val="solid"/>
            <a:headEnd type="none" w="med" len="med"/>
            <a:tailEnd type="triangle" w="med" len="med"/>
          </a:ln>
        </p:spPr>
      </p:sp>
      <p:graphicFrame>
        <p:nvGraphicFramePr>
          <p:cNvPr id="6" name="表格 5"/>
          <p:cNvGraphicFramePr>
            <a:graphicFrameLocks noGrp="1"/>
          </p:cNvGraphicFramePr>
          <p:nvPr/>
        </p:nvGraphicFramePr>
        <p:xfrm>
          <a:off x="428625" y="214630"/>
          <a:ext cx="8411210" cy="4050475"/>
        </p:xfrm>
        <a:graphic>
          <a:graphicData uri="http://schemas.openxmlformats.org/drawingml/2006/table">
            <a:tbl>
              <a:tblPr/>
              <a:tblGrid>
                <a:gridCol w="1589405"/>
                <a:gridCol w="897890"/>
                <a:gridCol w="1115060"/>
                <a:gridCol w="1079500"/>
                <a:gridCol w="1472565"/>
                <a:gridCol w="1079500"/>
                <a:gridCol w="962025"/>
                <a:gridCol w="215265"/>
              </a:tblGrid>
              <a:tr h="227759">
                <a:tc gridSpan="8">
                  <a:txBody>
                    <a:bodyPr/>
                    <a:lstStyle/>
                    <a:p>
                      <a:pPr algn="ctr" defTabSz="-635">
                        <a:lnSpc>
                          <a:spcPts val="1200"/>
                        </a:lnSpc>
                        <a:spcAft>
                          <a:spcPts val="0"/>
                        </a:spcAft>
                        <a:tabLst>
                          <a:tab pos="4097655" algn="l"/>
                        </a:tabLst>
                      </a:pPr>
                      <a:endParaRPr lang="en-US" altLang="zh-CN" sz="1400" b="1" kern="100" baseline="0" dirty="0" smtClean="0">
                        <a:solidFill>
                          <a:schemeClr val="tx1"/>
                        </a:solidFill>
                        <a:latin typeface="Times New Roman" panose="02020603050405020304"/>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zh-CN" sz="1400" b="1" kern="100" baseline="0" dirty="0" smtClean="0">
                          <a:solidFill>
                            <a:schemeClr val="tx1"/>
                          </a:solidFill>
                          <a:latin typeface="Times New Roman" panose="02020603050405020304"/>
                          <a:ea typeface="宋体" panose="02010600030101010101" pitchFamily="2" charset="-122"/>
                          <a:cs typeface="Times New Roman" panose="02020603050405020304"/>
                        </a:rPr>
                        <a:t>二</a:t>
                      </a:r>
                      <a:r>
                        <a:rPr lang="zh-CN" sz="1400" b="1" kern="100" baseline="0" dirty="0">
                          <a:solidFill>
                            <a:schemeClr val="tx1"/>
                          </a:solidFill>
                          <a:latin typeface="Times New Roman" panose="02020603050405020304"/>
                          <a:ea typeface="宋体" panose="02010600030101010101" pitchFamily="2" charset="-122"/>
                          <a:cs typeface="Times New Roman" panose="02020603050405020304"/>
                        </a:rPr>
                        <a:t>、经营</a:t>
                      </a:r>
                      <a:r>
                        <a:rPr lang="zh-CN" sz="1400" b="1" kern="100" baseline="0" dirty="0" smtClean="0">
                          <a:solidFill>
                            <a:schemeClr val="tx1"/>
                          </a:solidFill>
                          <a:latin typeface="Times New Roman" panose="02020603050405020304"/>
                          <a:ea typeface="宋体" panose="02010600030101010101" pitchFamily="2" charset="-122"/>
                          <a:cs typeface="Times New Roman" panose="02020603050405020304"/>
                        </a:rPr>
                        <a:t>情况</a:t>
                      </a:r>
                      <a:endParaRPr lang="zh-CN" sz="1400" b="1" kern="100" baseline="0" dirty="0">
                        <a:solidFill>
                          <a:schemeClr val="tx1"/>
                        </a:solidFill>
                        <a:latin typeface="Times New Roman" panose="02020603050405020304"/>
                        <a:ea typeface="宋体" panose="02010600030101010101" pitchFamily="2" charset="-122"/>
                        <a:cs typeface="Times New Roman" panose="02020603050405020304"/>
                      </a:endParaRPr>
                    </a:p>
                    <a:p>
                      <a:pPr algn="just">
                        <a:spcAft>
                          <a:spcPts val="0"/>
                        </a:spcAft>
                      </a:pPr>
                      <a:r>
                        <a:rPr lang="zh-CN" sz="1600" b="1" kern="100" baseline="0" dirty="0">
                          <a:solidFill>
                            <a:schemeClr val="tx1"/>
                          </a:solidFill>
                          <a:latin typeface="Times New Roman" panose="02020603050405020304"/>
                          <a:ea typeface="宋体" panose="02010600030101010101" pitchFamily="2" charset="-122"/>
                          <a:cs typeface="Times New Roman" panose="02020603050405020304"/>
                        </a:rPr>
                        <a:t> </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c hMerge="1">
                  <a:tcPr/>
                </a:tc>
                <a:tc hMerge="1">
                  <a:tcPr/>
                </a:tc>
                <a:tc hMerge="1">
                  <a:tcPr/>
                </a:tc>
                <a:tc hMerge="1">
                  <a:tcPr/>
                </a:tc>
                <a:tc hMerge="1">
                  <a:tcPr/>
                </a:tc>
                <a:tc hMerge="1">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bg1"/>
                    </a:solidFill>
                  </a:tcPr>
                </a:tc>
              </a:tr>
              <a:tr h="433632">
                <a:tc rowSpan="2">
                  <a:txBody>
                    <a:bodyPr/>
                    <a:lstStyle/>
                    <a:p>
                      <a:pPr algn="ctr" defTabSz="-635">
                        <a:lnSpc>
                          <a:spcPts val="1200"/>
                        </a:lnSpc>
                        <a:spcAft>
                          <a:spcPts val="0"/>
                        </a:spcAft>
                        <a:tabLst>
                          <a:tab pos="4097655" algn="l"/>
                        </a:tabLst>
                      </a:pPr>
                      <a:r>
                        <a:rPr lang="zh-CN" sz="1600" b="1" kern="100" baseline="0" dirty="0" smtClean="0">
                          <a:solidFill>
                            <a:schemeClr val="tx1"/>
                          </a:solidFill>
                          <a:latin typeface="Times New Roman" panose="02020603050405020304"/>
                          <a:ea typeface="宋体" panose="02010600030101010101" pitchFamily="2" charset="-122"/>
                          <a:cs typeface="Times New Roman" panose="02020603050405020304"/>
                        </a:rPr>
                        <a:t>指标名称</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defTabSz="-635">
                        <a:lnSpc>
                          <a:spcPts val="1200"/>
                        </a:lnSpc>
                        <a:spcAft>
                          <a:spcPts val="0"/>
                        </a:spcAft>
                        <a:tabLst>
                          <a:tab pos="4097655" algn="l"/>
                        </a:tabLst>
                      </a:pPr>
                      <a:endParaRPr lang="en-US" altLang="zh-CN" sz="1600" b="1" kern="100" baseline="0" dirty="0" smtClean="0">
                        <a:solidFill>
                          <a:schemeClr val="tx1"/>
                        </a:solidFill>
                        <a:latin typeface="Times New Roman" panose="02020603050405020304"/>
                        <a:ea typeface="宋体" panose="02010600030101010101" pitchFamily="2" charset="-122"/>
                        <a:cs typeface="Times New Roman" panose="02020603050405020304"/>
                      </a:endParaRPr>
                    </a:p>
                    <a:p>
                      <a:pPr algn="ctr" defTabSz="-635">
                        <a:lnSpc>
                          <a:spcPts val="1200"/>
                        </a:lnSpc>
                        <a:spcAft>
                          <a:spcPts val="0"/>
                        </a:spcAft>
                        <a:tabLst>
                          <a:tab pos="4097655" algn="l"/>
                        </a:tabLst>
                      </a:pPr>
                      <a:endParaRPr lang="en-US" altLang="zh-CN" sz="1600" b="1" kern="100" baseline="0" dirty="0" smtClean="0">
                        <a:solidFill>
                          <a:schemeClr val="tx1"/>
                        </a:solidFill>
                        <a:latin typeface="Times New Roman" panose="02020603050405020304"/>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zh-CN" sz="1600" b="1" kern="100" baseline="0" dirty="0" smtClean="0">
                          <a:solidFill>
                            <a:schemeClr val="tx1"/>
                          </a:solidFill>
                          <a:latin typeface="Times New Roman" panose="02020603050405020304"/>
                          <a:ea typeface="宋体" panose="02010600030101010101" pitchFamily="2" charset="-122"/>
                          <a:cs typeface="Times New Roman" panose="02020603050405020304"/>
                        </a:rPr>
                        <a:t>合计</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直营店</a:t>
                      </a:r>
                      <a:endParaRPr kumimoji="0" lang="zh-CN" altLang="en-US" sz="16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17517" marR="17517" marT="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hMerge="1">
                  <a:tcPr/>
                </a:tc>
                <a:tc gridSpan="3">
                  <a:txBody>
                    <a:bodyPr/>
                    <a:lstStyle/>
                    <a:p>
                      <a:pPr algn="ctr" defTabSz="-635">
                        <a:lnSpc>
                          <a:spcPts val="1200"/>
                        </a:lnSpc>
                        <a:spcAft>
                          <a:spcPts val="0"/>
                        </a:spcAft>
                        <a:tabLst>
                          <a:tab pos="4097655" algn="l"/>
                        </a:tabLst>
                      </a:pPr>
                      <a:r>
                        <a:rPr lang="zh-CN" sz="1600" b="1" kern="100" baseline="0" dirty="0">
                          <a:solidFill>
                            <a:schemeClr val="tx1"/>
                          </a:solidFill>
                          <a:latin typeface="Times New Roman" panose="02020603050405020304"/>
                          <a:ea typeface="宋体" panose="02010600030101010101" pitchFamily="2" charset="-122"/>
                          <a:cs typeface="Times New Roman" panose="02020603050405020304"/>
                        </a:rPr>
                        <a:t>加盟店</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hMerge="1">
                  <a:tcPr/>
                </a:tc>
                <a:tc hMerge="1">
                  <a:tcPr/>
                </a:tc>
              </a:tr>
              <a:tr h="911035">
                <a:tc vMerge="1">
                  <a:tcPr/>
                </a:tc>
                <a:tc>
                  <a:txBody>
                    <a:bodyPr/>
                    <a:lstStyle/>
                    <a:p>
                      <a:pPr algn="ctr" defTabSz="-635">
                        <a:lnSpc>
                          <a:spcPts val="1200"/>
                        </a:lnSpc>
                        <a:spcAft>
                          <a:spcPts val="0"/>
                        </a:spcAft>
                        <a:tabLst>
                          <a:tab pos="4097655" algn="l"/>
                        </a:tabLst>
                      </a:pPr>
                      <a:r>
                        <a:rPr lang="zh-CN" sz="1600" b="1" kern="100" baseline="0" dirty="0">
                          <a:solidFill>
                            <a:schemeClr val="tx1"/>
                          </a:solidFill>
                          <a:latin typeface="Times New Roman" panose="02020603050405020304"/>
                          <a:ea typeface="宋体" panose="02010600030101010101" pitchFamily="2" charset="-122"/>
                          <a:cs typeface="Times New Roman" panose="02020603050405020304"/>
                        </a:rPr>
                        <a:t>本年</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defTabSz="-635">
                        <a:lnSpc>
                          <a:spcPts val="1200"/>
                        </a:lnSpc>
                        <a:spcAft>
                          <a:spcPts val="0"/>
                        </a:spcAft>
                        <a:tabLst>
                          <a:tab pos="4097655" algn="l"/>
                        </a:tabLst>
                      </a:pPr>
                      <a:r>
                        <a:rPr lang="zh-CN" sz="1600" b="1" kern="100" baseline="0" dirty="0" smtClean="0">
                          <a:solidFill>
                            <a:schemeClr val="tx1"/>
                          </a:solidFill>
                          <a:latin typeface="Times New Roman" panose="02020603050405020304"/>
                          <a:ea typeface="宋体" panose="02010600030101010101" pitchFamily="2" charset="-122"/>
                          <a:cs typeface="Times New Roman" panose="02020603050405020304"/>
                        </a:rPr>
                        <a:t>上年</a:t>
                      </a:r>
                      <a:endParaRPr lang="en-US" altLang="zh-CN" sz="1600" b="1" kern="100" baseline="0" dirty="0" smtClean="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本年</a:t>
                      </a:r>
                      <a:endParaRPr kumimoji="0" lang="zh-CN" altLang="en-US" sz="16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600" b="1"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en-US" altLang="zh-CN" sz="1600" b="1"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6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ctr" defTabSz="-635">
                        <a:lnSpc>
                          <a:spcPts val="1200"/>
                        </a:lnSpc>
                        <a:spcAft>
                          <a:spcPts val="0"/>
                        </a:spcAft>
                        <a:tabLst>
                          <a:tab pos="4097655" algn="l"/>
                        </a:tabLst>
                      </a:pPr>
                      <a:r>
                        <a:rPr lang="zh-CN" sz="1600" b="1" kern="100" baseline="0" dirty="0">
                          <a:solidFill>
                            <a:schemeClr val="tx1"/>
                          </a:solidFill>
                          <a:latin typeface="Times New Roman" panose="02020603050405020304"/>
                          <a:ea typeface="宋体" panose="02010600030101010101" pitchFamily="2" charset="-122"/>
                          <a:cs typeface="Times New Roman" panose="02020603050405020304"/>
                        </a:rPr>
                        <a:t>本年</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gridSpan="2">
                  <a:txBody>
                    <a:bodyPr/>
                    <a:lstStyle/>
                    <a:p>
                      <a:pPr algn="ctr" defTabSz="-635">
                        <a:lnSpc>
                          <a:spcPts val="1200"/>
                        </a:lnSpc>
                        <a:spcAft>
                          <a:spcPts val="0"/>
                        </a:spcAft>
                        <a:tabLst>
                          <a:tab pos="4097655" algn="l"/>
                        </a:tabLst>
                      </a:pPr>
                      <a:r>
                        <a:rPr lang="zh-CN" sz="1600" b="1" kern="100" baseline="0" dirty="0" smtClean="0">
                          <a:solidFill>
                            <a:schemeClr val="tx1"/>
                          </a:solidFill>
                          <a:latin typeface="Times New Roman" panose="02020603050405020304"/>
                          <a:ea typeface="宋体" panose="02010600030101010101" pitchFamily="2" charset="-122"/>
                          <a:cs typeface="Times New Roman" panose="02020603050405020304"/>
                        </a:rPr>
                        <a:t>上年</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hMerge="1">
                  <a:tcPr/>
                </a:tc>
              </a:tr>
              <a:tr h="291283">
                <a:tc>
                  <a:txBody>
                    <a:bodyPr/>
                    <a:lstStyle/>
                    <a:p>
                      <a:pPr algn="ctr" defTabSz="-635">
                        <a:lnSpc>
                          <a:spcPts val="1200"/>
                        </a:lnSpc>
                        <a:spcAft>
                          <a:spcPts val="0"/>
                        </a:spcAft>
                        <a:tabLst>
                          <a:tab pos="4097655" algn="l"/>
                        </a:tabLst>
                      </a:pPr>
                      <a:endParaRPr lang="en-US" altLang="zh-CN" sz="1600" b="1" kern="100" baseline="0" dirty="0" smtClean="0">
                        <a:solidFill>
                          <a:schemeClr val="tx1"/>
                        </a:solidFill>
                        <a:latin typeface="Times New Roman" panose="02020603050405020304"/>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zh-CN" sz="1600" b="1" kern="100" baseline="0" dirty="0" smtClean="0">
                          <a:solidFill>
                            <a:schemeClr val="tx1"/>
                          </a:solidFill>
                          <a:latin typeface="Times New Roman" panose="02020603050405020304"/>
                          <a:ea typeface="宋体" panose="02010600030101010101" pitchFamily="2" charset="-122"/>
                          <a:cs typeface="Times New Roman" panose="02020603050405020304"/>
                        </a:rPr>
                        <a:t>甲</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rPr>
                        <a:t>1</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rPr>
                        <a:t>2</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rPr>
                        <a:t>3</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rPr>
                        <a:t>4</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635">
                        <a:lnSpc>
                          <a:spcPts val="1200"/>
                        </a:lnSpc>
                        <a:spcAft>
                          <a:spcPts val="0"/>
                        </a:spcAft>
                        <a:tabLst>
                          <a:tab pos="4097655" algn="l"/>
                        </a:tabLst>
                      </a:pPr>
                      <a:endPar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rPr>
                        <a:t>5</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defTabSz="-635">
                        <a:lnSpc>
                          <a:spcPts val="1200"/>
                        </a:lnSpc>
                        <a:spcAft>
                          <a:spcPts val="0"/>
                        </a:spcAft>
                        <a:tabLst>
                          <a:tab pos="4097655" algn="l"/>
                        </a:tabLst>
                      </a:pPr>
                      <a:endPar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endParaRPr>
                    </a:p>
                    <a:p>
                      <a:pPr algn="ctr" defTabSz="-635">
                        <a:lnSpc>
                          <a:spcPts val="1200"/>
                        </a:lnSpc>
                        <a:spcAft>
                          <a:spcPts val="0"/>
                        </a:spcAft>
                        <a:tabLst>
                          <a:tab pos="4097655" algn="l"/>
                        </a:tabLst>
                      </a:pPr>
                      <a:r>
                        <a:rPr lang="en-US" sz="1600" b="1" kern="100" baseline="0" dirty="0" smtClean="0">
                          <a:solidFill>
                            <a:schemeClr val="tx1"/>
                          </a:solidFill>
                          <a:latin typeface="宋体" panose="02010600030101010101" pitchFamily="2" charset="-122"/>
                          <a:ea typeface="宋体" panose="02010600030101010101" pitchFamily="2" charset="-122"/>
                          <a:cs typeface="Times New Roman" panose="02020603050405020304"/>
                        </a:rPr>
                        <a:t>6</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17517" marR="17517"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r>
              <a:tr h="1708191">
                <a:tc>
                  <a:txBody>
                    <a:bodyPr/>
                    <a:lstStyle/>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r>
                        <a:rPr 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一、门</a:t>
                      </a:r>
                      <a:r>
                        <a:rPr lang="zh-CN" sz="1600" b="1" kern="100" baseline="0" dirty="0">
                          <a:solidFill>
                            <a:schemeClr val="tx1"/>
                          </a:solidFill>
                          <a:latin typeface="宋体" panose="02010600030101010101" pitchFamily="2" charset="-122"/>
                          <a:ea typeface="宋体" panose="02010600030101010101" pitchFamily="2" charset="-122"/>
                          <a:cs typeface="Courier New" panose="02070309020205020404"/>
                        </a:rPr>
                        <a:t>店</a:t>
                      </a:r>
                      <a:r>
                        <a:rPr 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总数</a:t>
                      </a: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r>
                        <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a:t>
                      </a: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r>
                        <a:rPr 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五、连锁</a:t>
                      </a:r>
                      <a:r>
                        <a:rPr lang="zh-CN" sz="1600" b="1" kern="100" baseline="0" dirty="0">
                          <a:solidFill>
                            <a:schemeClr val="tx1"/>
                          </a:solidFill>
                          <a:latin typeface="宋体" panose="02010600030101010101" pitchFamily="2" charset="-122"/>
                          <a:ea typeface="宋体" panose="02010600030101010101" pitchFamily="2" charset="-122"/>
                          <a:cs typeface="Courier New" panose="02070309020205020404"/>
                        </a:rPr>
                        <a:t>门</a:t>
                      </a:r>
                      <a:r>
                        <a:rPr 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店</a:t>
                      </a: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r>
                        <a:rPr 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商品销售额</a:t>
                      </a: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endPar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endParaRPr>
                    </a:p>
                    <a:p>
                      <a:pPr algn="just" defTabSz="-635">
                        <a:lnSpc>
                          <a:spcPts val="1200"/>
                        </a:lnSpc>
                        <a:spcAft>
                          <a:spcPts val="0"/>
                        </a:spcAft>
                        <a:tabLst>
                          <a:tab pos="4097655" algn="l"/>
                        </a:tabLst>
                      </a:pPr>
                      <a:r>
                        <a:rPr lang="en-US" alt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 </a:t>
                      </a:r>
                      <a:r>
                        <a:rPr lang="zh-CN" sz="1600" b="1" kern="100" baseline="0" dirty="0" smtClean="0">
                          <a:solidFill>
                            <a:schemeClr val="tx1"/>
                          </a:solidFill>
                          <a:latin typeface="宋体" panose="02010600030101010101" pitchFamily="2" charset="-122"/>
                          <a:ea typeface="宋体" panose="02010600030101010101" pitchFamily="2" charset="-122"/>
                          <a:cs typeface="Courier New" panose="02070309020205020404"/>
                        </a:rPr>
                        <a:t>其中：零售额</a:t>
                      </a:r>
                      <a:endParaRPr lang="zh-CN" sz="1600" b="1" kern="100" baseline="0" dirty="0">
                        <a:solidFill>
                          <a:schemeClr val="tx1"/>
                        </a:solidFill>
                        <a:latin typeface="宋体" panose="02010600030101010101" pitchFamily="2" charset="-122"/>
                        <a:ea typeface="宋体" panose="02010600030101010101" pitchFamily="2" charset="-122"/>
                        <a:cs typeface="Courier New" panose="02070309020205020404"/>
                      </a:endParaRPr>
                    </a:p>
                  </a:txBody>
                  <a:tcPr marL="17517" marR="17517"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6">
                  <a:txBody>
                    <a:bodyPr/>
                    <a:lstStyle/>
                    <a:p>
                      <a:pPr defTabSz="-635">
                        <a:lnSpc>
                          <a:spcPts val="1200"/>
                        </a:lnSpc>
                        <a:spcAft>
                          <a:spcPts val="0"/>
                        </a:spcAft>
                        <a:tabLst>
                          <a:tab pos="2637155" algn="ctr"/>
                          <a:tab pos="5274310" algn="r"/>
                          <a:tab pos="2637155" algn="ctr"/>
                          <a:tab pos="4097655" algn="l"/>
                          <a:tab pos="5274310" algn="r"/>
                        </a:tabLst>
                      </a:pPr>
                      <a:endParaRPr lang="en-US" sz="1600" b="1" kern="100" baseline="0" dirty="0">
                        <a:solidFill>
                          <a:schemeClr val="tx1"/>
                        </a:solidFill>
                        <a:latin typeface="宋体" panose="02010600030101010101" pitchFamily="2" charset="-122"/>
                        <a:ea typeface="宋体" panose="02010600030101010101" pitchFamily="2" charset="-122"/>
                        <a:cs typeface="Times New Roman" panose="02020603050405020304"/>
                      </a:endParaRPr>
                    </a:p>
                  </a:txBody>
                  <a:tcPr marL="67566" marR="67566" marT="35660" marB="3566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cPr/>
                </a:tc>
                <a:tc hMerge="1">
                  <a:tcPr/>
                </a:tc>
                <a:tc hMerge="1">
                  <a:tcPr/>
                </a:tc>
                <a:tc hMerge="1">
                  <a:tcPr/>
                </a:tc>
                <a:tc hMerge="1">
                  <a:tcPr/>
                </a:tc>
                <a:tc>
                  <a:txBody>
                    <a:bodyPr/>
                    <a:lstStyle/>
                    <a:p>
                      <a:pPr algn="just">
                        <a:spcAft>
                          <a:spcPts val="0"/>
                        </a:spcAft>
                      </a:pPr>
                      <a:r>
                        <a:rPr lang="zh-CN" sz="1600" b="1" kern="100" baseline="0" dirty="0">
                          <a:solidFill>
                            <a:schemeClr val="tx1"/>
                          </a:solidFill>
                          <a:latin typeface="Times New Roman" panose="02020603050405020304"/>
                          <a:ea typeface="宋体" panose="02010600030101010101" pitchFamily="2" charset="-122"/>
                          <a:cs typeface="Times New Roman" panose="02020603050405020304"/>
                        </a:rPr>
                        <a:t> </a:t>
                      </a:r>
                      <a:endParaRPr lang="zh-CN" sz="1600" b="1" kern="100" baseline="0" dirty="0">
                        <a:solidFill>
                          <a:schemeClr val="tx1"/>
                        </a:solidFill>
                        <a:latin typeface="Times New Roman" panose="02020603050405020304"/>
                        <a:ea typeface="宋体" panose="02010600030101010101" pitchFamily="2" charset="-122"/>
                        <a:cs typeface="Times New Roman" panose="02020603050405020304"/>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chemeClr val="bg1"/>
                    </a:solidFill>
                  </a:tcPr>
                </a:tc>
              </a:tr>
            </a:tbl>
          </a:graphicData>
        </a:graphic>
      </p:graphicFrame>
      <p:graphicFrame>
        <p:nvGraphicFramePr>
          <p:cNvPr id="11" name="表格 10"/>
          <p:cNvGraphicFramePr>
            <a:graphicFrameLocks noGrp="1"/>
          </p:cNvGraphicFramePr>
          <p:nvPr/>
        </p:nvGraphicFramePr>
        <p:xfrm>
          <a:off x="428625" y="4175125"/>
          <a:ext cx="8410628" cy="2432543"/>
        </p:xfrm>
        <a:graphic>
          <a:graphicData uri="http://schemas.openxmlformats.org/drawingml/2006/table">
            <a:tbl>
              <a:tblPr/>
              <a:tblGrid>
                <a:gridCol w="1446989"/>
                <a:gridCol w="1802153"/>
                <a:gridCol w="439115"/>
                <a:gridCol w="588415"/>
                <a:gridCol w="432842"/>
                <a:gridCol w="599706"/>
                <a:gridCol w="506864"/>
                <a:gridCol w="541869"/>
                <a:gridCol w="426693"/>
                <a:gridCol w="573439"/>
                <a:gridCol w="469147"/>
                <a:gridCol w="583396"/>
              </a:tblGrid>
              <a:tr h="293769">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地区</a:t>
                      </a:r>
                      <a:endParaRPr kumimoji="0" lang="zh-CN" altLang="en-US"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代码</a:t>
                      </a:r>
                      <a:endParaRPr kumimoji="0" lang="zh-CN" altLang="en-US"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门店总数</a:t>
                      </a:r>
                      <a:endPar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直营店数</a:t>
                      </a:r>
                      <a:endParaRPr kumimoji="0" lang="zh-CN" altLang="en-US"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2">
                        <a:lumMod val="90000"/>
                      </a:schemeClr>
                    </a:solidFill>
                  </a:tcPr>
                </a:tc>
                <a:tc rowSpan="2" hMerge="1">
                  <a:tcPr/>
                </a:tc>
                <a:tc rowSpan="2"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加盟店数</a:t>
                      </a:r>
                      <a:endPar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配送中心数</a:t>
                      </a:r>
                      <a:endPar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12700" cap="flat" cmpd="sng" algn="ctr">
                      <a:solidFill>
                        <a:schemeClr val="tx1"/>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rowSpan="2" hMerge="1">
                  <a:tcPr/>
                </a:tc>
                <a:tc gridSpan="2">
                  <a:txBody>
                    <a:bodyPr/>
                    <a:lstStyle/>
                    <a:p>
                      <a:endParaRPr lang="zh-CN" altLang="en-US" b="1" baseline="0">
                        <a:solidFill>
                          <a:schemeClr val="tx1"/>
                        </a:solidFill>
                      </a:endParaRPr>
                    </a:p>
                  </a:txBody>
                  <a:tcPr anchor="b" horzOverflow="overflow">
                    <a:lnL w="12700" cap="flat" cmpd="sng" algn="ctr">
                      <a:solidFill>
                        <a:schemeClr val="tx1"/>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triangle" w="med" len="med"/>
                    </a:lnB>
                    <a:lnTlToBr>
                      <a:noFill/>
                    </a:lnTlToBr>
                    <a:lnBlToTr>
                      <a:noFill/>
                    </a:lnBlToTr>
                    <a:solidFill>
                      <a:schemeClr val="bg1"/>
                    </a:solidFill>
                  </a:tcPr>
                </a:tc>
                <a:tc hMerge="1">
                  <a:tcPr/>
                </a:tc>
              </a:tr>
              <a:tr h="365836">
                <a:tc vMerge="1">
                  <a:tcPr/>
                </a:tc>
                <a:tc vMerge="1">
                  <a:tcPr/>
                </a:tc>
                <a:tc vMerge="1" gridSpan="2">
                  <a:tcPr/>
                </a:tc>
                <a:tc vMerge="1" hMerge="1">
                  <a:tcPr/>
                </a:tc>
                <a:tc vMerge="1" gridSpan="2">
                  <a:tcPr/>
                </a:tc>
                <a:tc vMerge="1" hMerge="1">
                  <a:tcPr/>
                </a:tc>
                <a:tc vMerge="1" gridSpan="2">
                  <a:tcPr/>
                </a:tc>
                <a:tc vMerge="1" hMerge="1">
                  <a:tcPr/>
                </a:tc>
                <a:tc vMerge="1" gridSpan="2">
                  <a:tcPr/>
                </a:tc>
                <a:tc vMerge="1" hMerge="1">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自有</a:t>
                      </a:r>
                      <a:endPar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hMerge="1">
                  <a:tcPr/>
                </a:tc>
              </a:tr>
              <a:tr h="786547">
                <a:tc vMerge="1">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本年</a:t>
                      </a:r>
                      <a:endPar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2">
                        <a:lumMod val="9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本年</a:t>
                      </a:r>
                      <a:endPar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上年</a:t>
                      </a:r>
                      <a:endPar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上年</a:t>
                      </a:r>
                      <a:endPar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r>
              <a:tr h="23779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甲</a:t>
                      </a:r>
                      <a:endParaRPr kumimoji="0" lang="zh-CN" altLang="en-US"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381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乙</a:t>
                      </a:r>
                      <a:endParaRPr kumimoji="0" lang="zh-CN" altLang="en-US" sz="1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endParaRPr kumimoji="0" lang="en-US" altLang="zh-CN" sz="1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6</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7</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8</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9</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10</a:t>
                      </a:r>
                      <a:endParaRPr kumimoji="0" lang="en-US" altLang="zh-CN" sz="1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r>
              <a:tr h="237793">
                <a:tc>
                  <a:txBody>
                    <a:bodyPr/>
                    <a:lstStyle/>
                    <a:p>
                      <a:r>
                        <a:rPr lang="zh-CN" altLang="en-US" b="1" baseline="0" dirty="0">
                          <a:solidFill>
                            <a:schemeClr val="tx1"/>
                          </a:solidFill>
                        </a:rPr>
                        <a:t>全国合计</a:t>
                      </a:r>
                      <a:endParaRPr lang="zh-CN" altLang="en-US" b="1" baseline="0" dirty="0">
                        <a:solidFill>
                          <a:schemeClr val="tx1"/>
                        </a:solidFill>
                      </a:endParaRPr>
                    </a:p>
                  </a:txBody>
                  <a:tcPr marL="0" marR="0" marT="0" marB="0" anchor="ctr">
                    <a:lnL w="381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r>
                        <a:rPr lang="en-US" altLang="zh-CN" b="1" baseline="0" dirty="0">
                          <a:solidFill>
                            <a:schemeClr val="tx1"/>
                          </a:solidFill>
                        </a:rPr>
                        <a:t>000000</a:t>
                      </a:r>
                      <a:endParaRPr lang="en-US" altLang="zh-CN"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r>
              <a:tr h="293769">
                <a:tc>
                  <a:txBody>
                    <a:bodyPr/>
                    <a:lstStyle/>
                    <a:p>
                      <a:r>
                        <a:rPr lang="zh-CN" altLang="en-US" b="1" baseline="0" dirty="0">
                          <a:solidFill>
                            <a:schemeClr val="tx1"/>
                          </a:solidFill>
                        </a:rPr>
                        <a:t>北京市</a:t>
                      </a:r>
                      <a:endParaRPr lang="zh-CN" altLang="en-US" b="1" baseline="0" dirty="0">
                        <a:solidFill>
                          <a:schemeClr val="tx1"/>
                        </a:solidFill>
                      </a:endParaRPr>
                    </a:p>
                  </a:txBody>
                  <a:tcPr marL="0" marR="0" marT="0" marB="0" anchor="ctr">
                    <a:lnL w="381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r>
                        <a:rPr lang="en-US" altLang="zh-CN" b="1" baseline="0" dirty="0">
                          <a:solidFill>
                            <a:schemeClr val="tx1"/>
                          </a:solidFill>
                        </a:rPr>
                        <a:t>110000</a:t>
                      </a:r>
                      <a:endParaRPr lang="en-US" altLang="zh-CN" b="1" baseline="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endParaRPr lang="zh-CN" altLang="en-US" b="1" baseline="0" dirty="0">
                        <a:solidFill>
                          <a:schemeClr val="tx1"/>
                        </a:solidFill>
                      </a:endParaRPr>
                    </a:p>
                  </a:txBody>
                  <a:tcPr>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12" name="AutoShape 1128" descr="信纸"/>
          <p:cNvSpPr>
            <a:spLocks noChangeArrowheads="1"/>
          </p:cNvSpPr>
          <p:nvPr/>
        </p:nvSpPr>
        <p:spPr bwMode="auto">
          <a:xfrm>
            <a:off x="2819400" y="2133600"/>
            <a:ext cx="5867400" cy="1981200"/>
          </a:xfrm>
          <a:prstGeom prst="wedgeRoundRectCallout">
            <a:avLst>
              <a:gd name="adj1" fmla="val -62852"/>
              <a:gd name="adj2" fmla="val 4694"/>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E120-1</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表</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与</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E120-2</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表</a:t>
            </a:r>
            <a:endPar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mj-lt"/>
              <a:buAutoNum type="arabicPeriod"/>
              <a:defRPr/>
            </a:pP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“门店总数”合计</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直营店门店总数</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加盟店门店总数要一致</a:t>
            </a:r>
            <a:endPar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mj-lt"/>
              <a:buAutoNum type="arabicPeriod"/>
              <a:defRPr/>
            </a:pP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E120-1</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表合计“门店总数”</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北京市</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外省合计</a:t>
            </a:r>
            <a:endPar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mj-lt"/>
              <a:buAutoNum type="arabicPeriod"/>
              <a:defRPr/>
            </a:pP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E120-1</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表自有配送中心配送商品购进额”合计＞</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0</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时，</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E120-2</a:t>
            </a:r>
            <a:r>
              <a:rPr kumimoji="1" lang="zh-CN" altLang="en-US"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表 “自有配送中心”合计＞</a:t>
            </a:r>
            <a:r>
              <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0</a:t>
            </a:r>
            <a:endParaRPr kumimoji="1" lang="en-US" altLang="zh-CN" sz="18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AutoShape 215"/>
          <p:cNvSpPr/>
          <p:nvPr/>
        </p:nvSpPr>
        <p:spPr>
          <a:xfrm>
            <a:off x="214313" y="142875"/>
            <a:ext cx="8715375" cy="6715125"/>
          </a:xfrm>
          <a:prstGeom prst="horizontalScroll">
            <a:avLst>
              <a:gd name="adj" fmla="val 12500"/>
            </a:avLst>
          </a:prstGeom>
          <a:gradFill rotWithShape="1">
            <a:gsLst>
              <a:gs pos="0">
                <a:schemeClr val="tx2">
                  <a:lumMod val="90000"/>
                  <a:lumOff val="10000"/>
                </a:schemeClr>
              </a:gs>
              <a:gs pos="100000">
                <a:srgbClr val="034373"/>
              </a:gs>
            </a:gsLst>
            <a:path path="shape">
              <a:fillToRect l="50000" t="50000" r="50000" b="50000"/>
            </a:path>
            <a:tileRect/>
          </a:gradFill>
          <a:ln w="38100" cap="flat" cmpd="sng">
            <a:solidFill>
              <a:srgbClr val="969696"/>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graphicFrame>
        <p:nvGraphicFramePr>
          <p:cNvPr id="3" name="Group 263"/>
          <p:cNvGraphicFramePr/>
          <p:nvPr/>
        </p:nvGraphicFramePr>
        <p:xfrm>
          <a:off x="1214438" y="1357313"/>
          <a:ext cx="7286676" cy="4002412"/>
        </p:xfrm>
        <a:graphic>
          <a:graphicData uri="http://schemas.openxmlformats.org/drawingml/2006/table">
            <a:tbl>
              <a:tblPr/>
              <a:tblGrid>
                <a:gridCol w="1887814"/>
                <a:gridCol w="5398862"/>
              </a:tblGrid>
              <a:tr h="904868">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E120-1</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表</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cap="flat">
                      <a:noFill/>
                    </a:lnL>
                    <a:lnR>
                      <a:noFill/>
                    </a:lnR>
                    <a:lnT>
                      <a:noFill/>
                    </a:lnT>
                    <a:lnB>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批发和零售业连锁经营情况</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a:noFill/>
                    </a:lnL>
                    <a:lnR cap="flat">
                      <a:noFill/>
                    </a:lnR>
                    <a:lnT>
                      <a:noFill/>
                    </a:lnT>
                    <a:lnB>
                      <a:noFill/>
                    </a:lnB>
                    <a:lnTlToBr>
                      <a:noFill/>
                    </a:lnTlToBr>
                    <a:lnBlToTr>
                      <a:noFill/>
                    </a:lnBlToTr>
                    <a:noFill/>
                  </a:tcPr>
                </a:tc>
              </a:tr>
              <a:tr h="642942">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E120-2</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表</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cap="flat">
                      <a:noFill/>
                    </a:lnL>
                    <a:lnR>
                      <a:noFill/>
                    </a:lnR>
                    <a:lnT>
                      <a:noFill/>
                    </a:lnT>
                    <a:lnB>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批发和零售业连锁门店及配送中心分布情况</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a:noFill/>
                    </a:lnL>
                    <a:lnR cap="flat">
                      <a:noFill/>
                    </a:lnR>
                    <a:lnT>
                      <a:noFill/>
                    </a:lnT>
                    <a:lnB>
                      <a:noFill/>
                    </a:lnB>
                    <a:lnTlToBr>
                      <a:noFill/>
                    </a:lnTlToBr>
                    <a:lnBlToTr>
                      <a:noFill/>
                    </a:lnBlToTr>
                    <a:noFill/>
                  </a:tcPr>
                </a:tc>
              </a:tr>
              <a:tr h="642942">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统计范围</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cap="flat">
                      <a:noFill/>
                    </a:lnL>
                    <a:lnR>
                      <a:noFill/>
                    </a:lnR>
                    <a:lnT>
                      <a:noFill/>
                    </a:lnT>
                    <a:lnB cap="flat">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辖区内批发和零售业连锁总店（总部）</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a:noFill/>
                    </a:lnL>
                    <a:lnR cap="flat">
                      <a:noFill/>
                    </a:lnR>
                    <a:lnT>
                      <a:noFill/>
                    </a:lnT>
                    <a:lnB cap="flat">
                      <a:noFill/>
                    </a:lnB>
                    <a:lnTlToBr>
                      <a:noFill/>
                    </a:lnTlToBr>
                    <a:lnBlToTr>
                      <a:noFill/>
                    </a:lnBlToTr>
                    <a:noFill/>
                  </a:tcPr>
                </a:tc>
              </a:tr>
              <a:tr h="714380">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报</a:t>
                      </a:r>
                      <a:r>
                        <a:rPr kumimoji="0" lang="zh-CN" altLang="zh-CN" sz="2000" b="1" i="0" u="none" strike="noStrike" kern="1200" cap="none" normalizeH="0" baseline="0" dirty="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送单位</a:t>
                      </a:r>
                      <a:endParaRPr kumimoji="0" lang="zh-CN" altLang="zh-CN" sz="2000" b="1" i="0" u="none" strike="noStrike" kern="1200" cap="none" normalizeH="0" baseline="0" dirty="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cap="flat">
                      <a:noFill/>
                    </a:lnL>
                    <a:lnR>
                      <a:noFill/>
                    </a:lnR>
                    <a:lnT>
                      <a:noFill/>
                    </a:lnT>
                    <a:lnB cap="flat">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defRPr/>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defRPr/>
                      </a:pP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2025</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年</a:t>
                      </a: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4</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月</a:t>
                      </a: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10</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日</a:t>
                      </a: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24</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时前网上填报</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a:noFill/>
                    </a:lnL>
                    <a:lnR cap="flat">
                      <a:noFill/>
                    </a:lnR>
                    <a:lnT>
                      <a:noFill/>
                    </a:lnT>
                    <a:lnB cap="flat">
                      <a:noFill/>
                    </a:lnB>
                    <a:lnTlToBr>
                      <a:noFill/>
                    </a:lnTlToBr>
                    <a:lnBlToTr>
                      <a:noFill/>
                    </a:lnBlToTr>
                    <a:noFill/>
                  </a:tcPr>
                </a:tc>
              </a:tr>
              <a:tr h="732840">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cap="flat">
                      <a:noFill/>
                    </a:lnL>
                    <a:lnR>
                      <a:noFill/>
                    </a:lnR>
                    <a:lnT>
                      <a:noFill/>
                    </a:lnT>
                    <a:lnB cap="flat">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zh-CN" altLang="zh-CN" sz="2000" b="1" i="0" u="none" strike="noStrike" kern="1200" cap="none" normalizeH="0" baseline="0" dirty="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6626" name="表格 26625"/>
          <p:cNvGraphicFramePr/>
          <p:nvPr/>
        </p:nvGraphicFramePr>
        <p:xfrm>
          <a:off x="857250" y="1214438"/>
          <a:ext cx="7542213" cy="3643313"/>
        </p:xfrm>
        <a:graphic>
          <a:graphicData uri="http://schemas.openxmlformats.org/drawingml/2006/table">
            <a:tbl>
              <a:tblPr/>
              <a:tblGrid>
                <a:gridCol w="4530725"/>
                <a:gridCol w="1741488"/>
                <a:gridCol w="1270000"/>
              </a:tblGrid>
              <a:tr h="88265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ctr" hangingPunct="1">
                        <a:buClr>
                          <a:schemeClr val="hlink"/>
                        </a:buClr>
                        <a:buSzPct val="70000"/>
                        <a:buFont typeface="Wingdings" panose="05000000000000000000" pitchFamily="2" charset="2"/>
                        <a:buNone/>
                      </a:pPr>
                      <a:r>
                        <a:rPr lang="zh-CN" altLang="en-US" dirty="0">
                          <a:effectLst>
                            <a:outerShdw blurRad="38100" dist="38100" dir="2700000">
                              <a:srgbClr val="C0C0C0"/>
                            </a:outerShdw>
                          </a:effectLst>
                          <a:latin typeface="黑体" panose="02010609060101010101" pitchFamily="2" charset="-122"/>
                          <a:ea typeface="黑体" panose="02010609060101010101" pitchFamily="2" charset="-122"/>
                        </a:rPr>
                        <a:t>一、门店总数</a:t>
                      </a:r>
                      <a:endParaRPr lang="zh-CN" altLang="en-US"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57150" cap="flat" cmpd="sng">
                      <a:solidFill>
                        <a:srgbClr val="000000"/>
                      </a:solidFill>
                      <a:prstDash val="solid"/>
                      <a:headEnd type="none" w="med" len="med"/>
                      <a:tailEnd type="none" w="med" len="med"/>
                    </a:lnL>
                    <a:lnR w="38100" cap="flat" cmpd="sng">
                      <a:solidFill>
                        <a:srgbClr val="000000"/>
                      </a:solidFill>
                      <a:prstDash val="solid"/>
                      <a:headEnd type="none" w="med" len="med"/>
                      <a:tailEnd type="none" w="med" len="med"/>
                    </a:lnR>
                    <a:lnT w="5715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Clr>
                          <a:schemeClr val="hlink"/>
                        </a:buClr>
                        <a:buSzPct val="70000"/>
                        <a:buFont typeface="Wingdings" panose="05000000000000000000" pitchFamily="2" charset="2"/>
                        <a:buNone/>
                      </a:pPr>
                      <a:r>
                        <a:rPr lang="zh-CN" altLang="en-US" dirty="0">
                          <a:effectLst>
                            <a:outerShdw blurRad="38100" dist="38100" dir="2700000">
                              <a:srgbClr val="C0C0C0"/>
                            </a:outerShdw>
                          </a:effectLst>
                          <a:latin typeface="黑体" panose="02010609060101010101" pitchFamily="2" charset="-122"/>
                          <a:ea typeface="黑体" panose="02010609060101010101" pitchFamily="2" charset="-122"/>
                        </a:rPr>
                        <a:t>个</a:t>
                      </a:r>
                      <a:endParaRPr lang="zh-CN" altLang="en-US"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38100" cap="flat" cmpd="sng">
                      <a:solidFill>
                        <a:srgbClr val="000000"/>
                      </a:solidFill>
                      <a:prstDash val="solid"/>
                      <a:headEnd type="none" w="med" len="med"/>
                      <a:tailEnd type="none" w="med" len="med"/>
                    </a:lnL>
                    <a:lnR w="38100" cap="flat" cmpd="sng">
                      <a:solidFill>
                        <a:srgbClr val="000000"/>
                      </a:solidFill>
                      <a:prstDash val="solid"/>
                      <a:headEnd type="none" w="med" len="med"/>
                      <a:tailEnd type="none" w="med" len="med"/>
                    </a:lnR>
                    <a:lnT w="5715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Clr>
                          <a:schemeClr val="hlink"/>
                        </a:buClr>
                        <a:buSzPct val="70000"/>
                        <a:buFont typeface="Wingdings" panose="05000000000000000000" pitchFamily="2" charset="2"/>
                        <a:buNone/>
                      </a:pPr>
                      <a:r>
                        <a:rPr lang="en-US" altLang="zh-CN" dirty="0">
                          <a:effectLst>
                            <a:outerShdw blurRad="38100" dist="38100" dir="2700000">
                              <a:srgbClr val="C0C0C0"/>
                            </a:outerShdw>
                          </a:effectLst>
                          <a:latin typeface="黑体" panose="02010609060101010101" pitchFamily="2" charset="-122"/>
                          <a:ea typeface="黑体" panose="02010609060101010101" pitchFamily="2" charset="-122"/>
                        </a:rPr>
                        <a:t>01</a:t>
                      </a:r>
                      <a:endParaRPr lang="en-US" altLang="zh-CN"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38100" cap="flat" cmpd="sng">
                      <a:solidFill>
                        <a:srgbClr val="000000"/>
                      </a:solidFill>
                      <a:prstDash val="solid"/>
                      <a:headEnd type="none" w="med" len="med"/>
                      <a:tailEnd type="none" w="med" len="med"/>
                    </a:lnL>
                    <a:lnR w="57150" cap="flat" cmpd="sng">
                      <a:solidFill>
                        <a:srgbClr val="000000"/>
                      </a:solidFill>
                      <a:prstDash val="solid"/>
                      <a:headEnd type="none" w="med" len="med"/>
                      <a:tailEnd type="none" w="med" len="med"/>
                    </a:lnR>
                    <a:lnT w="5715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lnTlToBr>
                      <a:noFill/>
                    </a:lnTlToBr>
                    <a:lnBlToTr>
                      <a:noFill/>
                    </a:lnBlToTr>
                    <a:solidFill>
                      <a:schemeClr val="bg1"/>
                    </a:solidFill>
                  </a:tcPr>
                </a:tc>
              </a:tr>
              <a:tr h="10541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ctr" hangingPunct="1">
                        <a:buClr>
                          <a:schemeClr val="hlink"/>
                        </a:buClr>
                        <a:buSzPct val="70000"/>
                        <a:buFont typeface="Wingdings" panose="05000000000000000000" pitchFamily="2" charset="2"/>
                        <a:buNone/>
                      </a:pPr>
                      <a:r>
                        <a:rPr lang="zh-CN" altLang="en-US" dirty="0">
                          <a:effectLst>
                            <a:outerShdw blurRad="38100" dist="38100" dir="2700000">
                              <a:srgbClr val="C0C0C0"/>
                            </a:outerShdw>
                          </a:effectLst>
                          <a:latin typeface="黑体" panose="02010609060101010101" pitchFamily="2" charset="-122"/>
                          <a:ea typeface="黑体" panose="02010609060101010101" pitchFamily="2" charset="-122"/>
                        </a:rPr>
                        <a:t>二、年末从业人员数</a:t>
                      </a:r>
                      <a:endParaRPr lang="zh-CN" altLang="en-US"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57150" cap="flat" cmpd="sng">
                      <a:solidFill>
                        <a:srgbClr val="000000"/>
                      </a:solidFill>
                      <a:prstDash val="solid"/>
                      <a:headEnd type="none" w="med" len="med"/>
                      <a:tailEnd type="none" w="med" len="med"/>
                    </a:lnL>
                    <a:lnR w="381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Clr>
                          <a:schemeClr val="hlink"/>
                        </a:buClr>
                        <a:buSzPct val="70000"/>
                        <a:buFont typeface="Wingdings" panose="05000000000000000000" pitchFamily="2" charset="2"/>
                        <a:buNone/>
                      </a:pPr>
                      <a:r>
                        <a:rPr lang="zh-CN" altLang="en-US" dirty="0">
                          <a:effectLst>
                            <a:outerShdw blurRad="38100" dist="38100" dir="2700000">
                              <a:srgbClr val="C0C0C0"/>
                            </a:outerShdw>
                          </a:effectLst>
                          <a:latin typeface="黑体" panose="02010609060101010101" pitchFamily="2" charset="-122"/>
                          <a:ea typeface="黑体" panose="02010609060101010101" pitchFamily="2" charset="-122"/>
                        </a:rPr>
                        <a:t>人</a:t>
                      </a:r>
                      <a:endParaRPr lang="zh-CN" altLang="en-US"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38100" cap="flat" cmpd="sng">
                      <a:solidFill>
                        <a:srgbClr val="000000"/>
                      </a:solidFill>
                      <a:prstDash val="solid"/>
                      <a:headEnd type="none" w="med" len="med"/>
                      <a:tailEnd type="none" w="med" len="med"/>
                    </a:lnL>
                    <a:lnR w="381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Clr>
                          <a:schemeClr val="hlink"/>
                        </a:buClr>
                        <a:buSzPct val="70000"/>
                        <a:buFont typeface="Wingdings" panose="05000000000000000000" pitchFamily="2" charset="2"/>
                        <a:buNone/>
                      </a:pPr>
                      <a:r>
                        <a:rPr lang="en-US" altLang="zh-CN" dirty="0">
                          <a:effectLst>
                            <a:outerShdw blurRad="38100" dist="38100" dir="2700000">
                              <a:srgbClr val="C0C0C0"/>
                            </a:outerShdw>
                          </a:effectLst>
                          <a:latin typeface="黑体" panose="02010609060101010101" pitchFamily="2" charset="-122"/>
                          <a:ea typeface="黑体" panose="02010609060101010101" pitchFamily="2" charset="-122"/>
                        </a:rPr>
                        <a:t>02</a:t>
                      </a:r>
                      <a:endParaRPr lang="en-US" altLang="zh-CN"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38100" cap="flat" cmpd="sng">
                      <a:solidFill>
                        <a:srgbClr val="000000"/>
                      </a:solidFill>
                      <a:prstDash val="solid"/>
                      <a:headEnd type="none" w="med" len="med"/>
                      <a:tailEnd type="none" w="med" len="med"/>
                    </a:lnL>
                    <a:lnR w="5715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lnTlToBr>
                      <a:noFill/>
                    </a:lnTlToBr>
                    <a:lnBlToTr>
                      <a:noFill/>
                    </a:lnBlToTr>
                    <a:solidFill>
                      <a:schemeClr val="bg1"/>
                    </a:solidFill>
                  </a:tcPr>
                </a:tc>
              </a:tr>
              <a:tr h="170656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fontAlgn="ctr" hangingPunct="1">
                        <a:buClr>
                          <a:schemeClr val="hlink"/>
                        </a:buClr>
                        <a:buSzPct val="70000"/>
                        <a:buFont typeface="Wingdings" panose="05000000000000000000" pitchFamily="2" charset="2"/>
                        <a:buNone/>
                      </a:pPr>
                      <a:r>
                        <a:rPr lang="zh-CN" altLang="en-US" dirty="0">
                          <a:effectLst>
                            <a:outerShdw blurRad="38100" dist="38100" dir="2700000">
                              <a:srgbClr val="C0C0C0"/>
                            </a:outerShdw>
                          </a:effectLst>
                          <a:latin typeface="黑体" panose="02010609060101010101" pitchFamily="2" charset="-122"/>
                          <a:ea typeface="黑体" panose="02010609060101010101" pitchFamily="2" charset="-122"/>
                        </a:rPr>
                        <a:t>三、年末餐饮营业面积</a:t>
                      </a:r>
                      <a:endParaRPr lang="zh-CN" altLang="en-US"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57150" cap="flat" cmpd="sng">
                      <a:solidFill>
                        <a:srgbClr val="000000"/>
                      </a:solidFill>
                      <a:prstDash val="solid"/>
                      <a:headEnd type="none" w="med" len="med"/>
                      <a:tailEnd type="none" w="med" len="med"/>
                    </a:lnL>
                    <a:lnR w="381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571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Clr>
                          <a:schemeClr val="hlink"/>
                        </a:buClr>
                        <a:buSzPct val="70000"/>
                        <a:buFont typeface="Wingdings" panose="05000000000000000000" pitchFamily="2" charset="2"/>
                        <a:buNone/>
                      </a:pPr>
                      <a:r>
                        <a:rPr lang="zh-CN" altLang="en-US" dirty="0">
                          <a:effectLst>
                            <a:outerShdw blurRad="38100" dist="38100" dir="2700000">
                              <a:srgbClr val="C0C0C0"/>
                            </a:outerShdw>
                          </a:effectLst>
                          <a:latin typeface="黑体" panose="02010609060101010101" pitchFamily="2" charset="-122"/>
                          <a:ea typeface="黑体" panose="02010609060101010101" pitchFamily="2" charset="-122"/>
                        </a:rPr>
                        <a:t>平方米</a:t>
                      </a:r>
                      <a:endParaRPr lang="zh-CN" altLang="en-US"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38100" cap="flat" cmpd="sng">
                      <a:solidFill>
                        <a:srgbClr val="000000"/>
                      </a:solidFill>
                      <a:prstDash val="solid"/>
                      <a:headEnd type="none" w="med" len="med"/>
                      <a:tailEnd type="none" w="med" len="med"/>
                    </a:lnL>
                    <a:lnR w="381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5715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fontAlgn="ctr" hangingPunct="1">
                        <a:buClr>
                          <a:schemeClr val="hlink"/>
                        </a:buClr>
                        <a:buSzPct val="70000"/>
                        <a:buFont typeface="Wingdings" panose="05000000000000000000" pitchFamily="2" charset="2"/>
                        <a:buNone/>
                      </a:pPr>
                      <a:r>
                        <a:rPr lang="en-US" altLang="zh-CN" dirty="0">
                          <a:effectLst>
                            <a:outerShdw blurRad="38100" dist="38100" dir="2700000">
                              <a:srgbClr val="C0C0C0"/>
                            </a:outerShdw>
                          </a:effectLst>
                          <a:latin typeface="黑体" panose="02010609060101010101" pitchFamily="2" charset="-122"/>
                          <a:ea typeface="黑体" panose="02010609060101010101" pitchFamily="2" charset="-122"/>
                        </a:rPr>
                        <a:t>03</a:t>
                      </a:r>
                      <a:endParaRPr lang="en-US" altLang="zh-CN" dirty="0">
                        <a:effectLst>
                          <a:outerShdw blurRad="38100" dist="38100" dir="2700000">
                            <a:srgbClr val="C0C0C0"/>
                          </a:outerShdw>
                        </a:effectLst>
                        <a:latin typeface="黑体" panose="02010609060101010101" pitchFamily="2" charset="-122"/>
                        <a:ea typeface="黑体" panose="02010609060101010101" pitchFamily="2" charset="-122"/>
                      </a:endParaRPr>
                    </a:p>
                  </a:txBody>
                  <a:tcPr anchor="ctr">
                    <a:lnL w="38100" cap="flat" cmpd="sng">
                      <a:solidFill>
                        <a:srgbClr val="000000"/>
                      </a:solidFill>
                      <a:prstDash val="solid"/>
                      <a:headEnd type="none" w="med" len="med"/>
                      <a:tailEnd type="none" w="med" len="med"/>
                    </a:lnL>
                    <a:lnR w="5715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5715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
        <p:nvSpPr>
          <p:cNvPr id="539718" name="AutoShape 70" descr="信纸"/>
          <p:cNvSpPr/>
          <p:nvPr/>
        </p:nvSpPr>
        <p:spPr>
          <a:xfrm>
            <a:off x="785813" y="4857750"/>
            <a:ext cx="7929562" cy="1714500"/>
          </a:xfrm>
          <a:prstGeom prst="wedgeRoundRectCallout">
            <a:avLst>
              <a:gd name="adj1" fmla="val -15125"/>
              <a:gd name="adj2" fmla="val -79037"/>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、门店总数大于</a:t>
            </a:r>
            <a:r>
              <a:rPr lang="en-US" altLang="zh-CN" dirty="0">
                <a:latin typeface="黑体" panose="02010609060101010101" pitchFamily="2" charset="-122"/>
                <a:ea typeface="黑体" panose="02010609060101010101" pitchFamily="2" charset="-122"/>
              </a:rPr>
              <a:t>0</a:t>
            </a:r>
            <a:r>
              <a:rPr lang="zh-CN" altLang="en-US" dirty="0">
                <a:latin typeface="黑体" panose="02010609060101010101" pitchFamily="2" charset="-122"/>
                <a:ea typeface="黑体" panose="02010609060101010101" pitchFamily="2" charset="-122"/>
              </a:rPr>
              <a:t>，则从业人员、营业面积、商品购进额、商品销售额应大于</a:t>
            </a:r>
            <a:r>
              <a:rPr lang="en-US" altLang="zh-CN" dirty="0">
                <a:latin typeface="黑体" panose="02010609060101010101" pitchFamily="2" charset="-122"/>
                <a:ea typeface="黑体" panose="02010609060101010101" pitchFamily="2" charset="-122"/>
              </a:rPr>
              <a:t>0</a:t>
            </a:r>
            <a:endParaRPr lang="en-US" altLang="zh-CN" dirty="0">
              <a:latin typeface="黑体" panose="02010609060101010101" pitchFamily="2" charset="-122"/>
              <a:ea typeface="黑体" panose="02010609060101010101" pitchFamily="2" charset="-122"/>
            </a:endParaRPr>
          </a:p>
          <a:p>
            <a:endParaRPr lang="en-US" altLang="zh-CN"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、各指标变化要详细说明。例：门店总数同比减少超过</a:t>
            </a:r>
            <a:r>
              <a:rPr lang="en-US" altLang="zh-CN" dirty="0">
                <a:latin typeface="黑体" panose="02010609060101010101" pitchFamily="2" charset="-122"/>
                <a:ea typeface="黑体" panose="02010609060101010101" pitchFamily="2" charset="-122"/>
              </a:rPr>
              <a:t>50</a:t>
            </a:r>
            <a:r>
              <a:rPr lang="zh-CN" altLang="en-US" dirty="0">
                <a:latin typeface="黑体" panose="02010609060101010101" pitchFamily="2" charset="-122"/>
                <a:ea typeface="黑体" panose="02010609060101010101" pitchFamily="2" charset="-122"/>
              </a:rPr>
              <a:t>％，要核实说明。</a:t>
            </a:r>
            <a:endParaRPr lang="zh-CN" altLang="en-US" dirty="0">
              <a:latin typeface="黑体" panose="02010609060101010101" pitchFamily="2" charset="-122"/>
              <a:ea typeface="黑体" panose="02010609060101010101" pitchFamily="2" charset="-122"/>
            </a:endParaRPr>
          </a:p>
        </p:txBody>
      </p:sp>
      <p:sp>
        <p:nvSpPr>
          <p:cNvPr id="26645" name="Rectangle 21"/>
          <p:cNvSpPr/>
          <p:nvPr/>
        </p:nvSpPr>
        <p:spPr>
          <a:xfrm>
            <a:off x="142875" y="357188"/>
            <a:ext cx="8643938" cy="523875"/>
          </a:xfrm>
          <a:prstGeom prst="rect">
            <a:avLst/>
          </a:prstGeom>
          <a:solidFill>
            <a:schemeClr val="bg1"/>
          </a:solidFill>
          <a:ln w="9525">
            <a:noFill/>
          </a:ln>
        </p:spPr>
        <p:txBody>
          <a:bodyPr anchor="ctr">
            <a:spAutoFit/>
          </a:bodyPr>
          <a:lstStyle/>
          <a:p>
            <a:pPr algn="ctr" defTabSz="914400" eaLnBrk="0" hangingPunct="0">
              <a:tabLst>
                <a:tab pos="2987675" algn="ctr"/>
                <a:tab pos="3279775" algn="l"/>
              </a:tabLst>
            </a:pPr>
            <a:r>
              <a:rPr lang="zh-CN" altLang="en-US" sz="2800" dirty="0">
                <a:solidFill>
                  <a:srgbClr val="000000"/>
                </a:solidFill>
                <a:latin typeface="Times New Roman" panose="02020603050405020304" pitchFamily="18" charset="0"/>
              </a:rPr>
              <a:t>住宿和餐饮业连锁经营情况</a:t>
            </a:r>
            <a:r>
              <a:rPr lang="zh-CN" altLang="en-US" sz="2800" dirty="0">
                <a:latin typeface="Arial" panose="020B0604020202020204" pitchFamily="34" charset="0"/>
              </a:rPr>
              <a:t>Ｓ１２０－１</a:t>
            </a:r>
            <a:endParaRPr lang="zh-CN" altLang="en-US" sz="28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97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718"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6" name="Object 5"/>
          <p:cNvGraphicFramePr/>
          <p:nvPr/>
        </p:nvGraphicFramePr>
        <p:xfrm>
          <a:off x="568325" y="284163"/>
          <a:ext cx="7677150" cy="2033587"/>
        </p:xfrm>
        <a:graphic>
          <a:graphicData uri="http://schemas.openxmlformats.org/presentationml/2006/ole">
            <mc:AlternateContent xmlns:mc="http://schemas.openxmlformats.org/markup-compatibility/2006">
              <mc:Choice xmlns:v="urn:schemas-microsoft-com:vml" Requires="v">
                <p:oleObj spid="_x0000_s1025" name="" r:id="rId1" imgW="1981200" imgH="529590" progId="Excel.Sheet.8">
                  <p:embed/>
                </p:oleObj>
              </mc:Choice>
              <mc:Fallback>
                <p:oleObj name="" r:id="rId1" imgW="1981200" imgH="529590" progId="Excel.Sheet.8">
                  <p:embed/>
                  <p:pic>
                    <p:nvPicPr>
                      <p:cNvPr id="0" name="图片 1024" descr="image16"/>
                      <p:cNvPicPr/>
                      <p:nvPr/>
                    </p:nvPicPr>
                    <p:blipFill>
                      <a:blip r:embed="rId2"/>
                      <a:stretch>
                        <a:fillRect/>
                      </a:stretch>
                    </p:blipFill>
                    <p:spPr>
                      <a:xfrm>
                        <a:off x="568325" y="284163"/>
                        <a:ext cx="7677150" cy="2033587"/>
                      </a:xfrm>
                      <a:prstGeom prst="rect">
                        <a:avLst/>
                      </a:prstGeom>
                      <a:solidFill>
                        <a:srgbClr val="FFFFFF"/>
                      </a:solidFill>
                      <a:ln w="38100">
                        <a:noFill/>
                      </a:ln>
                    </p:spPr>
                  </p:pic>
                </p:oleObj>
              </mc:Fallback>
            </mc:AlternateContent>
          </a:graphicData>
        </a:graphic>
      </p:graphicFrame>
      <p:sp>
        <p:nvSpPr>
          <p:cNvPr id="541704" name="AutoShape 8" descr="信纸"/>
          <p:cNvSpPr/>
          <p:nvPr/>
        </p:nvSpPr>
        <p:spPr>
          <a:xfrm>
            <a:off x="428597" y="2857496"/>
            <a:ext cx="8334404" cy="3495679"/>
          </a:xfrm>
          <a:prstGeom prst="wedgeRoundRectCallout">
            <a:avLst>
              <a:gd name="adj1" fmla="val -20394"/>
              <a:gd name="adj2" fmla="val -83218"/>
              <a:gd name="adj3" fmla="val 16667"/>
            </a:avLst>
          </a:prstGeom>
          <a:blipFill rotWithShape="1">
            <a:blip r:embed="rId3"/>
          </a:blipFill>
          <a:ln w="38100" cap="flat" cmpd="sng">
            <a:solidFill>
              <a:srgbClr val="FFFF00"/>
            </a:solidFill>
            <a:prstDash val="solid"/>
            <a:miter/>
            <a:headEnd type="none" w="med" len="med"/>
            <a:tailEnd type="none" w="med" len="med"/>
          </a:ln>
        </p:spPr>
        <p:txBody>
          <a:bodyPr anchor="ctr"/>
          <a:lstStyle/>
          <a:p>
            <a:r>
              <a:rPr lang="en-US" altLang="zh-CN" sz="2000" dirty="0">
                <a:latin typeface="黑体" panose="02010609060101010101" pitchFamily="2" charset="-122"/>
                <a:ea typeface="黑体" panose="02010609060101010101" pitchFamily="2" charset="-122"/>
              </a:rPr>
              <a:t>    </a:t>
            </a:r>
            <a:r>
              <a:rPr lang="zh-CN" altLang="en-US" sz="2000" dirty="0">
                <a:latin typeface="黑体" panose="02010609060101010101" pitchFamily="2" charset="-122"/>
                <a:ea typeface="黑体" panose="02010609060101010101" pitchFamily="2" charset="-122"/>
              </a:rPr>
              <a:t>客房数</a:t>
            </a:r>
            <a:r>
              <a:rPr lang="en-US" altLang="zh-CN" sz="2000" dirty="0">
                <a:latin typeface="黑体" panose="02010609060101010101" pitchFamily="2" charset="-122"/>
                <a:ea typeface="黑体" panose="02010609060101010101" pitchFamily="2" charset="-122"/>
              </a:rPr>
              <a:t>:</a:t>
            </a:r>
            <a:r>
              <a:rPr lang="zh-CN" altLang="en-US" sz="2000" dirty="0">
                <a:latin typeface="黑体" panose="02010609060101010101" pitchFamily="2" charset="-122"/>
                <a:ea typeface="黑体" panose="02010609060101010101" pitchFamily="2" charset="-122"/>
              </a:rPr>
              <a:t>按年内正常情况下的实有数统计</a:t>
            </a:r>
            <a:r>
              <a:rPr lang="en-US" altLang="zh-CN" sz="2000" dirty="0">
                <a:latin typeface="黑体" panose="02010609060101010101" pitchFamily="2" charset="-122"/>
                <a:ea typeface="黑体" panose="02010609060101010101" pitchFamily="2" charset="-122"/>
              </a:rPr>
              <a:t>，</a:t>
            </a:r>
            <a:r>
              <a:rPr lang="zh-CN" altLang="en-US" sz="2000" dirty="0">
                <a:solidFill>
                  <a:srgbClr val="FF0000"/>
                </a:solidFill>
                <a:latin typeface="黑体" panose="02010609060101010101" pitchFamily="2" charset="-122"/>
                <a:ea typeface="黑体" panose="02010609060101010101" pitchFamily="2" charset="-122"/>
              </a:rPr>
              <a:t>床位数除以客房数</a:t>
            </a:r>
            <a:r>
              <a:rPr lang="en-US" altLang="zh-CN" sz="2000" dirty="0">
                <a:solidFill>
                  <a:srgbClr val="FF0000"/>
                </a:solidFill>
                <a:latin typeface="黑体" panose="02010609060101010101" pitchFamily="2" charset="-122"/>
                <a:ea typeface="黑体" panose="02010609060101010101" pitchFamily="2" charset="-122"/>
              </a:rPr>
              <a:t>&lt;1</a:t>
            </a:r>
            <a:r>
              <a:rPr lang="zh-CN" altLang="en-US" sz="2000" dirty="0">
                <a:solidFill>
                  <a:srgbClr val="FF0000"/>
                </a:solidFill>
                <a:latin typeface="黑体" panose="02010609060101010101" pitchFamily="2" charset="-122"/>
                <a:ea typeface="黑体" panose="02010609060101010101" pitchFamily="2" charset="-122"/>
              </a:rPr>
              <a:t>需要核实</a:t>
            </a:r>
            <a:endParaRPr lang="zh-CN" altLang="en-US" sz="2000" dirty="0">
              <a:solidFill>
                <a:srgbClr val="FF0000"/>
              </a:solidFill>
              <a:latin typeface="黑体" panose="02010609060101010101" pitchFamily="2" charset="-122"/>
              <a:ea typeface="黑体" panose="02010609060101010101" pitchFamily="2" charset="-122"/>
            </a:endParaRPr>
          </a:p>
          <a:p>
            <a:r>
              <a:rPr lang="zh-CN" altLang="en-US" sz="2000" dirty="0">
                <a:latin typeface="黑体" panose="02010609060101010101" pitchFamily="2" charset="-122"/>
                <a:ea typeface="黑体" panose="02010609060101010101" pitchFamily="2" charset="-122"/>
              </a:rPr>
              <a:t>    </a:t>
            </a:r>
            <a:endParaRPr lang="en-US" altLang="zh-CN" sz="2000" dirty="0">
              <a:latin typeface="黑体" panose="02010609060101010101" pitchFamily="2" charset="-122"/>
              <a:ea typeface="黑体" panose="02010609060101010101" pitchFamily="2" charset="-122"/>
            </a:endParaRPr>
          </a:p>
          <a:p>
            <a:r>
              <a:rPr lang="en-US" altLang="zh-CN" sz="2000" dirty="0">
                <a:latin typeface="黑体" panose="02010609060101010101" pitchFamily="2" charset="-122"/>
                <a:ea typeface="黑体" panose="02010609060101010101" pitchFamily="2" charset="-122"/>
              </a:rPr>
              <a:t>    </a:t>
            </a:r>
            <a:r>
              <a:rPr lang="zh-CN" altLang="en-US" sz="2000" dirty="0">
                <a:latin typeface="黑体" panose="02010609060101010101" pitchFamily="2" charset="-122"/>
                <a:ea typeface="黑体" panose="02010609060101010101" pitchFamily="2" charset="-122"/>
              </a:rPr>
              <a:t>床位数</a:t>
            </a:r>
            <a:r>
              <a:rPr lang="en-US" altLang="zh-CN" sz="2000" dirty="0">
                <a:latin typeface="黑体" panose="02010609060101010101" pitchFamily="2" charset="-122"/>
                <a:ea typeface="黑体" panose="02010609060101010101" pitchFamily="2" charset="-122"/>
              </a:rPr>
              <a:t>:</a:t>
            </a:r>
            <a:r>
              <a:rPr lang="zh-CN" altLang="en-US" sz="2000" dirty="0">
                <a:latin typeface="黑体" panose="02010609060101010101" pitchFamily="2" charset="-122"/>
                <a:ea typeface="黑体" panose="02010609060101010101" pitchFamily="2" charset="-122"/>
              </a:rPr>
              <a:t>不包括临时加床和门店内部工作人员使用的床位</a:t>
            </a:r>
            <a:r>
              <a:rPr lang="en-US" altLang="zh-CN" sz="2000" dirty="0">
                <a:latin typeface="黑体" panose="02010609060101010101" pitchFamily="2" charset="-122"/>
                <a:ea typeface="黑体" panose="02010609060101010101" pitchFamily="2" charset="-122"/>
              </a:rPr>
              <a:t>，</a:t>
            </a:r>
            <a:r>
              <a:rPr lang="zh-CN" altLang="en-US" sz="2000" dirty="0">
                <a:latin typeface="黑体" panose="02010609060101010101" pitchFamily="2" charset="-122"/>
                <a:ea typeface="黑体" panose="02010609060101010101" pitchFamily="2" charset="-122"/>
              </a:rPr>
              <a:t>该指标按年内正常情况下的实有数统计。</a:t>
            </a:r>
            <a:endParaRPr lang="en-US" altLang="zh-CN" sz="2000" dirty="0">
              <a:latin typeface="黑体" panose="02010609060101010101" pitchFamily="2" charset="-122"/>
              <a:ea typeface="黑体" panose="02010609060101010101" pitchFamily="2" charset="-122"/>
            </a:endParaRPr>
          </a:p>
          <a:p>
            <a:endParaRPr lang="en-US" altLang="zh-CN" sz="2000" dirty="0">
              <a:latin typeface="黑体" panose="02010609060101010101" pitchFamily="2" charset="-122"/>
              <a:ea typeface="黑体" panose="02010609060101010101" pitchFamily="2" charset="-122"/>
            </a:endParaRPr>
          </a:p>
          <a:p>
            <a:r>
              <a:rPr lang="en-US" altLang="zh-CN" sz="2000" dirty="0">
                <a:latin typeface="黑体" panose="02010609060101010101" pitchFamily="2" charset="-122"/>
                <a:ea typeface="黑体" panose="02010609060101010101" pitchFamily="2" charset="-122"/>
              </a:rPr>
              <a:t>   </a:t>
            </a:r>
            <a:r>
              <a:rPr lang="zh-CN" altLang="en-US" sz="2000" dirty="0">
                <a:latin typeface="黑体" panose="02010609060101010101" pitchFamily="2" charset="-122"/>
                <a:ea typeface="黑体" panose="02010609060101010101" pitchFamily="2" charset="-122"/>
              </a:rPr>
              <a:t> 餐位数：不包括临时加的餐位，按年内正常情况下的实有数统计。</a:t>
            </a:r>
            <a:endParaRPr lang="zh-CN" altLang="en-US" sz="2000" dirty="0">
              <a:latin typeface="黑体" panose="02010609060101010101" pitchFamily="2" charset="-122"/>
              <a:ea typeface="黑体" panose="02010609060101010101" pitchFamily="2" charset="-122"/>
            </a:endParaRPr>
          </a:p>
          <a:p>
            <a:r>
              <a:rPr lang="zh-CN" altLang="en-US" sz="2000" dirty="0">
                <a:latin typeface="黑体" panose="02010609060101010101" pitchFamily="2" charset="-122"/>
                <a:ea typeface="黑体" panose="02010609060101010101" pitchFamily="2" charset="-122"/>
              </a:rPr>
              <a:t>    注意：</a:t>
            </a:r>
            <a:r>
              <a:rPr lang="zh-CN" altLang="en-US" sz="2000" dirty="0">
                <a:solidFill>
                  <a:srgbClr val="FF0000"/>
                </a:solidFill>
                <a:latin typeface="黑体" panose="02010609060101010101" pitchFamily="2" charset="-122"/>
                <a:ea typeface="黑体" panose="02010609060101010101" pitchFamily="2" charset="-122"/>
              </a:rPr>
              <a:t>营业面积除以餐位数大于</a:t>
            </a:r>
            <a:r>
              <a:rPr lang="en-US" altLang="zh-CN" sz="2000" dirty="0">
                <a:solidFill>
                  <a:srgbClr val="FF0000"/>
                </a:solidFill>
                <a:latin typeface="黑体" panose="02010609060101010101" pitchFamily="2" charset="-122"/>
                <a:ea typeface="黑体" panose="02010609060101010101" pitchFamily="2" charset="-122"/>
              </a:rPr>
              <a:t>10</a:t>
            </a:r>
            <a:r>
              <a:rPr lang="zh-CN" altLang="en-US" sz="2000" dirty="0">
                <a:solidFill>
                  <a:srgbClr val="FF0000"/>
                </a:solidFill>
                <a:latin typeface="黑体" panose="02010609060101010101" pitchFamily="2" charset="-122"/>
                <a:ea typeface="黑体" panose="02010609060101010101" pitchFamily="2" charset="-122"/>
              </a:rPr>
              <a:t>平米以上需要核实</a:t>
            </a:r>
            <a:r>
              <a:rPr lang="zh-CN" altLang="en-US" sz="2000" dirty="0">
                <a:latin typeface="黑体" panose="02010609060101010101" pitchFamily="2" charset="-122"/>
                <a:ea typeface="黑体" panose="02010609060101010101" pitchFamily="2" charset="-122"/>
              </a:rPr>
              <a:t>（餐饮营业面积除以餐位数应该</a:t>
            </a:r>
            <a:r>
              <a:rPr lang="en-US" altLang="zh-CN" sz="2000" dirty="0">
                <a:latin typeface="黑体" panose="02010609060101010101" pitchFamily="2" charset="-122"/>
                <a:ea typeface="黑体" panose="02010609060101010101" pitchFamily="2" charset="-122"/>
              </a:rPr>
              <a:t>&lt;=10</a:t>
            </a:r>
            <a:r>
              <a:rPr lang="zh-CN" altLang="en-US" sz="2000" dirty="0" smtClean="0">
                <a:latin typeface="黑体" panose="02010609060101010101" pitchFamily="2" charset="-122"/>
                <a:ea typeface="黑体" panose="02010609060101010101" pitchFamily="2" charset="-122"/>
              </a:rPr>
              <a:t>）</a:t>
            </a:r>
            <a:endParaRPr lang="en-US" altLang="zh-CN" sz="2000" dirty="0" smtClean="0">
              <a:latin typeface="黑体" panose="02010609060101010101" pitchFamily="2" charset="-122"/>
              <a:ea typeface="黑体" panose="02010609060101010101" pitchFamily="2" charset="-122"/>
            </a:endParaRPr>
          </a:p>
          <a:p>
            <a:r>
              <a:rPr lang="zh-CN" altLang="en-US" sz="2000" dirty="0" smtClean="0">
                <a:latin typeface="黑体" panose="02010609060101010101" pitchFamily="2" charset="-122"/>
                <a:ea typeface="黑体" panose="02010609060101010101" pitchFamily="2" charset="-122"/>
              </a:rPr>
              <a:t>注意：存在餐位数同比增减幅度超过</a:t>
            </a:r>
            <a:r>
              <a:rPr lang="en-US" altLang="zh-CN" sz="2000" dirty="0" smtClean="0">
                <a:latin typeface="黑体" panose="02010609060101010101" pitchFamily="2" charset="-122"/>
                <a:ea typeface="黑体" panose="02010609060101010101" pitchFamily="2" charset="-122"/>
              </a:rPr>
              <a:t>50%</a:t>
            </a:r>
            <a:r>
              <a:rPr lang="zh-CN" altLang="en-US" sz="2000" dirty="0" smtClean="0">
                <a:latin typeface="黑体" panose="02010609060101010101" pitchFamily="2" charset="-122"/>
                <a:ea typeface="黑体" panose="02010609060101010101" pitchFamily="2" charset="-122"/>
              </a:rPr>
              <a:t>、企业坪效同比增减幅度超</a:t>
            </a:r>
            <a:r>
              <a:rPr lang="en-US" altLang="zh-CN" sz="2000" dirty="0" smtClean="0">
                <a:latin typeface="黑体" panose="02010609060101010101" pitchFamily="2" charset="-122"/>
                <a:ea typeface="黑体" panose="02010609060101010101" pitchFamily="2" charset="-122"/>
              </a:rPr>
              <a:t>50%</a:t>
            </a:r>
            <a:r>
              <a:rPr lang="zh-CN" altLang="en-US" sz="2000" dirty="0" smtClean="0">
                <a:latin typeface="黑体" panose="02010609060101010101" pitchFamily="2" charset="-122"/>
                <a:ea typeface="黑体" panose="02010609060101010101" pitchFamily="2" charset="-122"/>
              </a:rPr>
              <a:t>、购销比超过</a:t>
            </a:r>
            <a:r>
              <a:rPr lang="en-US" altLang="zh-CN" sz="2000" dirty="0" smtClean="0">
                <a:latin typeface="黑体" panose="02010609060101010101" pitchFamily="2" charset="-122"/>
                <a:ea typeface="黑体" panose="02010609060101010101" pitchFamily="2" charset="-122"/>
              </a:rPr>
              <a:t>2</a:t>
            </a:r>
            <a:r>
              <a:rPr lang="zh-CN" altLang="en-US" sz="2000" dirty="0" smtClean="0">
                <a:latin typeface="黑体" panose="02010609060101010101" pitchFamily="2" charset="-122"/>
                <a:ea typeface="黑体" panose="02010609060101010101" pitchFamily="2" charset="-122"/>
              </a:rPr>
              <a:t>、零销比同比增减幅度超</a:t>
            </a:r>
            <a:r>
              <a:rPr lang="en-US" altLang="zh-CN" sz="2000" dirty="0" smtClean="0">
                <a:latin typeface="黑体" panose="02010609060101010101" pitchFamily="2" charset="-122"/>
                <a:ea typeface="黑体" panose="02010609060101010101" pitchFamily="2" charset="-122"/>
              </a:rPr>
              <a:t>20%</a:t>
            </a:r>
            <a:r>
              <a:rPr lang="zh-CN" altLang="en-US" sz="2000" dirty="0" smtClean="0">
                <a:latin typeface="黑体" panose="02010609060101010101" pitchFamily="2" charset="-122"/>
                <a:ea typeface="黑体" panose="02010609060101010101" pitchFamily="2" charset="-122"/>
              </a:rPr>
              <a:t>等问题。</a:t>
            </a:r>
            <a:endParaRPr lang="zh-CN" altLang="en-US" sz="20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1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0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Line 404"/>
          <p:cNvSpPr/>
          <p:nvPr/>
        </p:nvSpPr>
        <p:spPr>
          <a:xfrm>
            <a:off x="2073275" y="2776538"/>
            <a:ext cx="0" cy="0"/>
          </a:xfrm>
          <a:prstGeom prst="line">
            <a:avLst/>
          </a:prstGeom>
          <a:ln w="0" cap="rnd" cmpd="sng">
            <a:solidFill>
              <a:srgbClr val="000000"/>
            </a:solidFill>
            <a:prstDash val="solid"/>
            <a:headEnd type="none" w="med" len="med"/>
            <a:tailEnd type="triangle" w="med" len="med"/>
          </a:ln>
        </p:spPr>
      </p:sp>
      <p:graphicFrame>
        <p:nvGraphicFramePr>
          <p:cNvPr id="27651" name="表格 27650"/>
          <p:cNvGraphicFramePr/>
          <p:nvPr/>
        </p:nvGraphicFramePr>
        <p:xfrm>
          <a:off x="357505" y="142875"/>
          <a:ext cx="8429625" cy="4970463"/>
        </p:xfrm>
        <a:graphic>
          <a:graphicData uri="http://schemas.openxmlformats.org/drawingml/2006/table">
            <a:tbl>
              <a:tblPr/>
              <a:tblGrid>
                <a:gridCol w="1966595"/>
                <a:gridCol w="843280"/>
                <a:gridCol w="1043940"/>
                <a:gridCol w="1012190"/>
                <a:gridCol w="1380490"/>
                <a:gridCol w="1012190"/>
                <a:gridCol w="902970"/>
                <a:gridCol w="267970"/>
              </a:tblGrid>
              <a:tr h="514350">
                <a:tc gridSpan="8">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b="1" dirty="0">
                          <a:latin typeface="Times New Roman" panose="02020603050405020304" pitchFamily="18" charset="0"/>
                          <a:cs typeface="Times New Roman" panose="02020603050405020304" pitchFamily="18" charset="0"/>
                        </a:rPr>
                        <a:t>二、经营情况</a:t>
                      </a:r>
                      <a:r>
                        <a:rPr lang="en-US" altLang="zh-CN" sz="2800" dirty="0">
                          <a:latin typeface="Times New Roman" panose="02020603050405020304" pitchFamily="18" charset="0"/>
                          <a:cs typeface="Times New Roman" panose="02020603050405020304" pitchFamily="18" charset="0"/>
                        </a:rPr>
                        <a:t> </a:t>
                      </a:r>
                      <a:endParaRPr lang="zh-CN" altLang="en-US" sz="2800" dirty="0">
                        <a:latin typeface="Times New Roman" panose="02020603050405020304" pitchFamily="18" charset="0"/>
                        <a:ea typeface="Times New Roman" panose="02020603050405020304" pitchFamily="18" charset="0"/>
                      </a:endParaRPr>
                    </a:p>
                  </a:txBody>
                  <a:tcPr marL="17517" marR="17517" marT="0" marB="0" anchor="ctr">
                    <a:lnL>
                      <a:noFill/>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52450">
                <a:tc row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指标名称</a:t>
                      </a:r>
                      <a:endParaRPr lang="zh-CN" altLang="en-US" sz="1600" dirty="0">
                        <a:latin typeface="Times New Roman" panose="02020603050405020304" pitchFamily="18" charset="0"/>
                        <a:ea typeface="Times New Roman" panose="02020603050405020304" pitchFamily="18" charset="0"/>
                      </a:endParaRPr>
                    </a:p>
                  </a:txBody>
                  <a:tcPr marL="17517" marR="17517"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合计</a:t>
                      </a:r>
                      <a:endParaRPr lang="zh-CN" altLang="en-US"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66"/>
                    </a:solidFill>
                  </a:tcPr>
                </a:tc>
                <a:tc hMerge="1">
                  <a:tcPr>
                    <a:lnT w="12700" cap="flat" cmpd="sng">
                      <a:solidFill>
                        <a:srgbClr val="000000"/>
                      </a:solidFill>
                      <a:prstDash val="solid"/>
                      <a:headEnd type="none" w="med" len="med"/>
                      <a:tailEnd type="none" w="med" len="med"/>
                    </a:lnT>
                  </a:tcPr>
                </a:tc>
                <a:tc grid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直营店</a:t>
                      </a:r>
                      <a:endParaRPr lang="zh-CN" altLang="en-US" sz="1600" dirty="0">
                        <a:latin typeface="Times New Roman" panose="02020603050405020304" pitchFamily="18" charset="0"/>
                        <a:ea typeface="Times New Roman" panose="02020603050405020304" pitchFamily="18" charset="0"/>
                      </a:endParaRPr>
                    </a:p>
                  </a:txBody>
                  <a:tcPr marL="17517" marR="17517" marT="0" marB="0" anchor="ctr">
                    <a:lnL w="12700" cap="flat" cmpd="sng">
                      <a:no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1E8FF"/>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gridSpan="3">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加盟店</a:t>
                      </a:r>
                      <a:endParaRPr lang="zh-CN" altLang="en-US" sz="1600" dirty="0">
                        <a:latin typeface="Times New Roman" panose="02020603050405020304" pitchFamily="18" charset="0"/>
                        <a:ea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c hMerge="1">
                  <a:tcPr>
                    <a:lnT w="12700" cap="flat" cmpd="sng">
                      <a:solidFill>
                        <a:srgbClr val="000000"/>
                      </a:solidFill>
                      <a:prstDash val="solid"/>
                      <a:headEnd type="none" w="med" len="med"/>
                      <a:tailEnd type="none" w="med" len="med"/>
                    </a:lnT>
                  </a:tcPr>
                </a:tc>
                <a:tc hMerge="1">
                  <a:tcPr>
                    <a:lnT w="12700" cap="flat" cmpd="sng">
                      <a:solidFill>
                        <a:srgbClr val="000000"/>
                      </a:solidFill>
                      <a:prstDash val="solid"/>
                      <a:headEnd type="none" w="med" len="med"/>
                      <a:tailEnd type="none" w="med" len="med"/>
                    </a:lnT>
                  </a:tcPr>
                </a:tc>
              </a:tr>
              <a:tr h="920750">
                <a:tc v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本年</a:t>
                      </a:r>
                      <a:endParaRPr lang="zh-CN" altLang="en-US" sz="1600" dirty="0">
                        <a:latin typeface="Times New Roman" panose="02020603050405020304" pitchFamily="18" charset="0"/>
                        <a:ea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66"/>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smtClean="0">
                          <a:latin typeface="Times New Roman" panose="02020603050405020304" pitchFamily="18" charset="0"/>
                          <a:cs typeface="Times New Roman" panose="02020603050405020304" pitchFamily="18" charset="0"/>
                        </a:rPr>
                        <a:t>上年</a:t>
                      </a:r>
                      <a:endParaRPr lang="zh-CN" altLang="en-US" sz="1600" dirty="0">
                        <a:latin typeface="Times New Roman" panose="02020603050405020304" pitchFamily="18" charset="0"/>
                        <a:cs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66"/>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本年</a:t>
                      </a:r>
                      <a:endParaRPr lang="zh-CN" altLang="en-US" sz="1600" dirty="0">
                        <a:latin typeface="Times New Roman" panose="02020603050405020304" pitchFamily="18" charset="0"/>
                        <a:ea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1E8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上年</a:t>
                      </a: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endParaRPr lang="zh-CN" altLang="en-US" sz="1600" dirty="0">
                        <a:latin typeface="Times New Roman" panose="02020603050405020304" pitchFamily="18" charset="0"/>
                        <a:cs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1E8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本年</a:t>
                      </a:r>
                      <a:endParaRPr lang="zh-CN" altLang="en-US" sz="1600" dirty="0">
                        <a:latin typeface="Times New Roman" panose="02020603050405020304" pitchFamily="18" charset="0"/>
                        <a:ea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上年</a:t>
                      </a: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endParaRPr lang="zh-CN" altLang="en-US" sz="1600" dirty="0">
                        <a:latin typeface="Times New Roman" panose="02020603050405020304" pitchFamily="18" charset="0"/>
                        <a:cs typeface="Times New Roman" panose="02020603050405020304" pitchFamily="18" charset="0"/>
                      </a:endParaRPr>
                    </a:p>
                  </a:txBody>
                  <a:tcPr marL="17517" marR="17517"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endParaRPr lang="zh-CN" altLang="en-US" dirty="0">
                        <a:latin typeface="Cambria" panose="02040503050406030204" charset="0"/>
                        <a:ea typeface="华文楷体" panose="02010600040101010101" charset="-122"/>
                      </a:endParaRPr>
                    </a:p>
                  </a:txBody>
                  <a:tcPr marL="17517" marR="17517"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r>
              <a:tr h="3683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Times New Roman" panose="02020603050405020304" pitchFamily="18" charset="0"/>
                        <a:cs typeface="Times New Roman" panose="02020603050405020304" pitchFamily="18" charset="0"/>
                      </a:endParaRPr>
                    </a:p>
                    <a:p>
                      <a:pPr lvl="0" algn="ctr" defTabSz="914400" eaLnBrk="1" hangingPunct="1">
                        <a:lnSpc>
                          <a:spcPts val="1200"/>
                        </a:lnSpc>
                        <a:buNone/>
                        <a:tabLst>
                          <a:tab pos="4097655" algn="l"/>
                        </a:tabLst>
                      </a:pPr>
                      <a:r>
                        <a:rPr lang="zh-CN" altLang="en-US" sz="1600" dirty="0">
                          <a:latin typeface="Times New Roman" panose="02020603050405020304" pitchFamily="18" charset="0"/>
                          <a:cs typeface="Times New Roman" panose="02020603050405020304" pitchFamily="18" charset="0"/>
                        </a:rPr>
                        <a:t>甲</a:t>
                      </a:r>
                      <a:endParaRPr lang="zh-CN" altLang="en-US" sz="1600" dirty="0">
                        <a:latin typeface="Times New Roman" panose="02020603050405020304" pitchFamily="18" charset="0"/>
                        <a:ea typeface="Times New Roman" panose="02020603050405020304" pitchFamily="18" charset="0"/>
                      </a:endParaRPr>
                    </a:p>
                  </a:txBody>
                  <a:tcPr marL="17517" marR="17517"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宋体" panose="02010600030101010101" pitchFamily="2" charset="-122"/>
                        <a:cs typeface="Times New Roman" panose="02020603050405020304" pitchFamily="18" charset="0"/>
                      </a:endParaRPr>
                    </a:p>
                    <a:p>
                      <a:pPr lvl="0" algn="ctr" defTabSz="914400" eaLnBrk="1" hangingPunct="1">
                        <a:lnSpc>
                          <a:spcPts val="1200"/>
                        </a:lnSpc>
                        <a:buNone/>
                        <a:tabLst>
                          <a:tab pos="4097655" algn="l"/>
                        </a:tabLst>
                      </a:pPr>
                      <a:r>
                        <a:rPr lang="en-US" altLang="zh-CN" sz="1600" dirty="0">
                          <a:latin typeface="宋体" panose="02010600030101010101" pitchFamily="2" charset="-122"/>
                          <a:cs typeface="Times New Roman" panose="02020603050405020304" pitchFamily="18" charset="0"/>
                        </a:rPr>
                        <a:t>1</a:t>
                      </a:r>
                      <a:endParaRPr lang="zh-CN" altLang="zh-CN"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66"/>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宋体" panose="02010600030101010101" pitchFamily="2" charset="-122"/>
                        <a:cs typeface="Times New Roman" panose="02020603050405020304" pitchFamily="18" charset="0"/>
                      </a:endParaRPr>
                    </a:p>
                    <a:p>
                      <a:pPr lvl="0" algn="ctr" defTabSz="914400" eaLnBrk="1" hangingPunct="1">
                        <a:lnSpc>
                          <a:spcPts val="1200"/>
                        </a:lnSpc>
                        <a:buNone/>
                        <a:tabLst>
                          <a:tab pos="4097655" algn="l"/>
                        </a:tabLst>
                      </a:pPr>
                      <a:r>
                        <a:rPr lang="en-US" altLang="zh-CN" sz="1600" dirty="0">
                          <a:latin typeface="宋体" panose="02010600030101010101" pitchFamily="2" charset="-122"/>
                          <a:cs typeface="Times New Roman" panose="02020603050405020304" pitchFamily="18" charset="0"/>
                        </a:rPr>
                        <a:t>2</a:t>
                      </a:r>
                      <a:endParaRPr lang="zh-CN" altLang="zh-CN"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66"/>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宋体" panose="02010600030101010101" pitchFamily="2" charset="-122"/>
                        <a:cs typeface="Times New Roman" panose="02020603050405020304" pitchFamily="18" charset="0"/>
                      </a:endParaRPr>
                    </a:p>
                    <a:p>
                      <a:pPr lvl="0" algn="ctr" defTabSz="914400" eaLnBrk="1" hangingPunct="1">
                        <a:lnSpc>
                          <a:spcPts val="1200"/>
                        </a:lnSpc>
                        <a:buNone/>
                        <a:tabLst>
                          <a:tab pos="4097655" algn="l"/>
                        </a:tabLst>
                      </a:pPr>
                      <a:r>
                        <a:rPr lang="en-US" altLang="zh-CN" sz="1600" dirty="0">
                          <a:latin typeface="宋体" panose="02010600030101010101" pitchFamily="2" charset="-122"/>
                          <a:cs typeface="Times New Roman" panose="02020603050405020304" pitchFamily="18" charset="0"/>
                        </a:rPr>
                        <a:t>3</a:t>
                      </a:r>
                      <a:endParaRPr lang="zh-CN" altLang="zh-CN"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1E8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宋体" panose="02010600030101010101" pitchFamily="2" charset="-122"/>
                        <a:cs typeface="Times New Roman" panose="02020603050405020304" pitchFamily="18" charset="0"/>
                      </a:endParaRPr>
                    </a:p>
                    <a:p>
                      <a:pPr lvl="0" algn="ctr" defTabSz="914400" eaLnBrk="1" hangingPunct="1">
                        <a:lnSpc>
                          <a:spcPts val="1200"/>
                        </a:lnSpc>
                        <a:buNone/>
                        <a:tabLst>
                          <a:tab pos="4097655" algn="l"/>
                        </a:tabLst>
                      </a:pPr>
                      <a:r>
                        <a:rPr lang="en-US" altLang="zh-CN" sz="1600" dirty="0">
                          <a:latin typeface="宋体" panose="02010600030101010101" pitchFamily="2" charset="-122"/>
                          <a:cs typeface="Times New Roman" panose="02020603050405020304" pitchFamily="18" charset="0"/>
                        </a:rPr>
                        <a:t>4</a:t>
                      </a:r>
                      <a:endParaRPr lang="zh-CN" altLang="zh-CN"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1E8FF"/>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宋体" panose="02010600030101010101" pitchFamily="2" charset="-122"/>
                        <a:cs typeface="Times New Roman" panose="02020603050405020304" pitchFamily="18" charset="0"/>
                      </a:endParaRPr>
                    </a:p>
                    <a:p>
                      <a:pPr lvl="0" algn="ctr" defTabSz="914400" eaLnBrk="1" hangingPunct="1">
                        <a:lnSpc>
                          <a:spcPts val="1200"/>
                        </a:lnSpc>
                        <a:buNone/>
                        <a:tabLst>
                          <a:tab pos="4097655" algn="l"/>
                        </a:tabLst>
                      </a:pPr>
                      <a:r>
                        <a:rPr lang="en-US" altLang="zh-CN" sz="1600" dirty="0">
                          <a:latin typeface="宋体" panose="02010600030101010101" pitchFamily="2" charset="-122"/>
                          <a:cs typeface="Times New Roman" panose="02020603050405020304" pitchFamily="18" charset="0"/>
                        </a:rPr>
                        <a:t>5</a:t>
                      </a:r>
                      <a:endParaRPr lang="zh-CN" altLang="zh-CN"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914400" eaLnBrk="1" hangingPunct="1">
                        <a:lnSpc>
                          <a:spcPts val="1200"/>
                        </a:lnSpc>
                        <a:buNone/>
                        <a:tabLst>
                          <a:tab pos="4097655" algn="l"/>
                        </a:tabLst>
                      </a:pPr>
                      <a:endParaRPr lang="en-US" altLang="zh-CN" sz="1600" dirty="0">
                        <a:latin typeface="宋体" panose="02010600030101010101" pitchFamily="2" charset="-122"/>
                        <a:cs typeface="Times New Roman" panose="02020603050405020304" pitchFamily="18" charset="0"/>
                      </a:endParaRPr>
                    </a:p>
                    <a:p>
                      <a:pPr lvl="0" algn="ctr" defTabSz="914400" eaLnBrk="1" hangingPunct="1">
                        <a:lnSpc>
                          <a:spcPts val="1200"/>
                        </a:lnSpc>
                        <a:buNone/>
                        <a:tabLst>
                          <a:tab pos="4097655" algn="l"/>
                        </a:tabLst>
                      </a:pPr>
                      <a:r>
                        <a:rPr lang="en-US" altLang="zh-CN" sz="1600" dirty="0">
                          <a:latin typeface="宋体" panose="02010600030101010101" pitchFamily="2" charset="-122"/>
                          <a:cs typeface="Times New Roman" panose="02020603050405020304" pitchFamily="18" charset="0"/>
                        </a:rPr>
                        <a:t>6</a:t>
                      </a:r>
                      <a:endParaRPr lang="zh-CN" altLang="zh-CN" sz="1600" dirty="0">
                        <a:latin typeface="Times New Roman" panose="02020603050405020304" pitchFamily="18" charset="0"/>
                        <a:ea typeface="Times New Roman" panose="02020603050405020304" pitchFamily="18" charset="0"/>
                      </a:endParaRPr>
                    </a:p>
                  </a:txBody>
                  <a:tcPr marL="17517" marR="17517"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endParaRPr lang="zh-CN" altLang="en-US" dirty="0">
                        <a:latin typeface="Cambria" panose="02040503050406030204" charset="0"/>
                        <a:ea typeface="华文楷体" panose="02010600040101010101" charset="-122"/>
                      </a:endParaRPr>
                    </a:p>
                  </a:txBody>
                  <a:tcPr marL="17517" marR="17517"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7B9B57"/>
                    </a:solidFill>
                  </a:tcPr>
                </a:tc>
              </a:tr>
              <a:tr h="261461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defTabSz="914400" eaLnBrk="1" hangingPunct="1">
                        <a:lnSpc>
                          <a:spcPts val="1200"/>
                        </a:lnSpc>
                        <a:buNone/>
                        <a:tabLst>
                          <a:tab pos="4097655" algn="l"/>
                        </a:tabLst>
                      </a:pPr>
                      <a:endParaRPr lang="en-US" altLang="zh-CN" sz="1200" dirty="0">
                        <a:latin typeface="宋体" panose="02010600030101010101" pitchFamily="2" charset="-122"/>
                        <a:cs typeface="Courier New" panose="02070309020205020404" pitchFamily="49" charset="0"/>
                      </a:endParaRPr>
                    </a:p>
                    <a:p>
                      <a:pPr lvl="0" algn="just" defTabSz="914400" eaLnBrk="1" hangingPunct="1">
                        <a:lnSpc>
                          <a:spcPts val="1200"/>
                        </a:lnSpc>
                        <a:buNone/>
                        <a:tabLst>
                          <a:tab pos="4097655" algn="l"/>
                        </a:tabLst>
                      </a:pPr>
                      <a:endParaRPr lang="en-US" altLang="zh-CN" sz="1200" dirty="0">
                        <a:latin typeface="+mn-ea"/>
                        <a:ea typeface="+mn-ea"/>
                      </a:endParaRPr>
                    </a:p>
                    <a:p>
                      <a:pPr lvl="0" algn="just" defTabSz="914400" eaLnBrk="1" hangingPunct="1">
                        <a:lnSpc>
                          <a:spcPts val="1200"/>
                        </a:lnSpc>
                        <a:buNone/>
                        <a:tabLst>
                          <a:tab pos="4097655" algn="l"/>
                        </a:tabLst>
                      </a:pPr>
                      <a:r>
                        <a:rPr lang="zh-CN" altLang="en-US" sz="1200" dirty="0">
                          <a:latin typeface="+mn-ea"/>
                          <a:ea typeface="+mn-ea"/>
                        </a:rPr>
                        <a:t>一、门店总数</a:t>
                      </a:r>
                      <a:endParaRPr lang="en-US" altLang="zh-CN" sz="1200" dirty="0">
                        <a:latin typeface="+mn-ea"/>
                        <a:ea typeface="+mn-ea"/>
                      </a:endParaRPr>
                    </a:p>
                    <a:p>
                      <a:pPr lvl="0" algn="just" defTabSz="914400" eaLnBrk="1" hangingPunct="1">
                        <a:lnSpc>
                          <a:spcPts val="1200"/>
                        </a:lnSpc>
                        <a:buNone/>
                        <a:tabLst>
                          <a:tab pos="4097655" algn="l"/>
                        </a:tabLst>
                      </a:pPr>
                      <a:endParaRPr lang="en-US" altLang="zh-CN" sz="1200" dirty="0">
                        <a:latin typeface="+mn-ea"/>
                        <a:ea typeface="+mn-ea"/>
                      </a:endParaRPr>
                    </a:p>
                    <a:p>
                      <a:pPr lvl="0" algn="just" defTabSz="914400" eaLnBrk="1" hangingPunct="1">
                        <a:lnSpc>
                          <a:spcPts val="1200"/>
                        </a:lnSpc>
                        <a:buNone/>
                        <a:tabLst>
                          <a:tab pos="4097655" algn="l"/>
                        </a:tabLst>
                      </a:pPr>
                      <a:r>
                        <a:rPr lang="en-US" altLang="zh-CN" sz="1200" dirty="0">
                          <a:latin typeface="+mn-ea"/>
                          <a:ea typeface="+mn-ea"/>
                        </a:rPr>
                        <a:t>……</a:t>
                      </a:r>
                      <a:endParaRPr lang="en-US" altLang="zh-CN" sz="1200" dirty="0">
                        <a:latin typeface="+mn-ea"/>
                        <a:ea typeface="+mn-ea"/>
                      </a:endParaRPr>
                    </a:p>
                    <a:p>
                      <a:pPr lvl="0" algn="just" defTabSz="914400" eaLnBrk="1" hangingPunct="1">
                        <a:lnSpc>
                          <a:spcPts val="1200"/>
                        </a:lnSpc>
                        <a:buNone/>
                        <a:tabLst>
                          <a:tab pos="4097655" algn="l"/>
                        </a:tabLst>
                      </a:pPr>
                      <a:endParaRPr lang="en-US" altLang="zh-CN" sz="1200" dirty="0">
                        <a:latin typeface="+mn-ea"/>
                        <a:ea typeface="+mn-ea"/>
                      </a:endParaRPr>
                    </a:p>
                    <a:p>
                      <a:pPr lvl="0" algn="just" defTabSz="914400" eaLnBrk="1" hangingPunct="1">
                        <a:lnSpc>
                          <a:spcPts val="1200"/>
                        </a:lnSpc>
                        <a:buNone/>
                        <a:tabLst>
                          <a:tab pos="4097655" algn="l"/>
                        </a:tabLst>
                      </a:pPr>
                      <a:endParaRPr lang="en-US" altLang="zh-CN" sz="1200" dirty="0">
                        <a:latin typeface="+mn-ea"/>
                        <a:ea typeface="+mn-ea"/>
                      </a:endParaRPr>
                    </a:p>
                    <a:p>
                      <a:pPr lvl="0" algn="just" defTabSz="914400" eaLnBrk="1" hangingPunct="1">
                        <a:lnSpc>
                          <a:spcPct val="150000"/>
                        </a:lnSpc>
                        <a:buNone/>
                        <a:tabLst>
                          <a:tab pos="4097655" algn="l"/>
                        </a:tabLst>
                      </a:pPr>
                      <a:r>
                        <a:rPr lang="zh-CN" altLang="en-US" sz="1200" dirty="0">
                          <a:latin typeface="+mn-ea"/>
                          <a:ea typeface="+mn-ea"/>
                        </a:rPr>
                        <a:t>八、连锁门店营业额</a:t>
                      </a:r>
                      <a:endParaRPr lang="en-US" altLang="zh-CN" sz="1200" dirty="0">
                        <a:latin typeface="+mn-ea"/>
                        <a:ea typeface="+mn-ea"/>
                      </a:endParaRPr>
                    </a:p>
                    <a:p>
                      <a:pPr lvl="0" defTabSz="914400" eaLnBrk="1" hangingPunct="1">
                        <a:buNone/>
                        <a:tabLst>
                          <a:tab pos="4097655" algn="l"/>
                        </a:tabLst>
                      </a:pPr>
                      <a:r>
                        <a:rPr lang="zh-CN" altLang="en-US" sz="1200" dirty="0">
                          <a:latin typeface="+mn-ea"/>
                          <a:ea typeface="+mn-ea"/>
                        </a:rPr>
                        <a:t>其中：餐费收入</a:t>
                      </a:r>
                      <a:endParaRPr lang="zh-CN" altLang="en-US" sz="1200" dirty="0">
                        <a:latin typeface="+mn-ea"/>
                        <a:ea typeface="+mn-ea"/>
                      </a:endParaRPr>
                    </a:p>
                    <a:p>
                      <a:pPr lvl="0" defTabSz="914400" eaLnBrk="1" hangingPunct="1">
                        <a:buNone/>
                        <a:tabLst>
                          <a:tab pos="4097655" algn="l"/>
                        </a:tabLst>
                      </a:pPr>
                      <a:r>
                        <a:rPr lang="zh-CN" altLang="en-US" sz="1200" dirty="0">
                          <a:latin typeface="+mn-ea"/>
                          <a:ea typeface="+mn-ea"/>
                        </a:rPr>
                        <a:t>      商品销售额</a:t>
                      </a:r>
                      <a:endParaRPr lang="zh-CN" altLang="en-US" sz="1200" dirty="0">
                        <a:latin typeface="+mn-ea"/>
                        <a:ea typeface="+mn-ea"/>
                      </a:endParaRPr>
                    </a:p>
                  </a:txBody>
                  <a:tcPr marL="17517" marR="17517"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gridSpan="6">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914400" eaLnBrk="1" hangingPunct="1">
                        <a:lnSpc>
                          <a:spcPts val="1200"/>
                        </a:lnSpc>
                        <a:buNone/>
                        <a:tabLst>
                          <a:tab pos="2637155" algn="ctr"/>
                          <a:tab pos="4097655" algn="l"/>
                          <a:tab pos="5273675" algn="r"/>
                        </a:tabLst>
                      </a:pPr>
                      <a:endParaRPr lang="en-US" altLang="zh-CN" sz="1200" dirty="0">
                        <a:latin typeface="宋体" panose="02010600030101010101" pitchFamily="2" charset="-122"/>
                        <a:ea typeface="Times New Roman" panose="02020603050405020304" pitchFamily="18" charset="0"/>
                      </a:endParaRPr>
                    </a:p>
                  </a:txBody>
                  <a:tcPr marL="67566" marR="67566" marT="35660" marB="3566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eaLnBrk="1" hangingPunct="1">
                        <a:buNone/>
                      </a:pPr>
                      <a:r>
                        <a:rPr lang="zh-CN" altLang="zh-CN" sz="2800" dirty="0">
                          <a:latin typeface="Times New Roman" panose="02020603050405020304" pitchFamily="18" charset="0"/>
                          <a:cs typeface="Times New Roman" panose="02020603050405020304" pitchFamily="18" charset="0"/>
                        </a:rPr>
                        <a:t> </a:t>
                      </a:r>
                      <a:endParaRPr lang="zh-CN" altLang="zh-CN" sz="2800" dirty="0">
                        <a:latin typeface="Times New Roman" panose="02020603050405020304" pitchFamily="18" charset="0"/>
                        <a:ea typeface="Times New Roman" panose="02020603050405020304" pitchFamily="18" charset="0"/>
                      </a:endParaRPr>
                    </a:p>
                  </a:txBody>
                  <a:tcPr marL="0" marR="0" marT="0" marB="0" anchor="ctr">
                    <a:lnL>
                      <a:noFill/>
                    </a:lnL>
                    <a:lnR>
                      <a:noFill/>
                    </a:lnR>
                    <a:lnT w="12700" cap="flat" cmpd="sng">
                      <a:solidFill>
                        <a:srgbClr val="000000"/>
                      </a:solidFill>
                      <a:prstDash val="solid"/>
                      <a:headEnd type="none" w="med" len="med"/>
                      <a:tailEnd type="none" w="med" len="med"/>
                    </a:lnT>
                    <a:lnB>
                      <a:noFill/>
                    </a:lnB>
                    <a:lnTlToBr>
                      <a:noFill/>
                    </a:lnTlToBr>
                    <a:lnBlToTr>
                      <a:noFill/>
                    </a:lnBlToTr>
                    <a:solidFill>
                      <a:schemeClr val="bg1"/>
                    </a:solidFill>
                  </a:tcPr>
                </a:tc>
              </a:tr>
            </a:tbl>
          </a:graphicData>
        </a:graphic>
      </p:graphicFrame>
      <p:graphicFrame>
        <p:nvGraphicFramePr>
          <p:cNvPr id="7" name="Group 1127"/>
          <p:cNvGraphicFramePr>
            <a:graphicFrameLocks noGrp="1"/>
          </p:cNvGraphicFramePr>
          <p:nvPr>
            <p:ph sz="half" idx="1"/>
          </p:nvPr>
        </p:nvGraphicFramePr>
        <p:xfrm>
          <a:off x="93980" y="4286250"/>
          <a:ext cx="8957310" cy="2377440"/>
        </p:xfrm>
        <a:graphic>
          <a:graphicData uri="http://schemas.openxmlformats.org/drawingml/2006/table">
            <a:tbl>
              <a:tblPr/>
              <a:tblGrid>
                <a:gridCol w="1595755"/>
                <a:gridCol w="439420"/>
                <a:gridCol w="1095375"/>
                <a:gridCol w="1174750"/>
                <a:gridCol w="582295"/>
                <a:gridCol w="904875"/>
                <a:gridCol w="626745"/>
                <a:gridCol w="626745"/>
                <a:gridCol w="625475"/>
                <a:gridCol w="469900"/>
                <a:gridCol w="287655"/>
                <a:gridCol w="528320"/>
              </a:tblGrid>
              <a:tr h="274320">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地区</a:t>
                      </a:r>
                      <a:endParaRPr kumimoji="0" lang="zh-CN" altLang="en-US"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代码</a:t>
                      </a:r>
                      <a:endParaRPr kumimoji="0" lang="zh-CN" altLang="en-US"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门店总数</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直营店数</a:t>
                      </a:r>
                      <a:endParaRPr kumimoji="0" lang="zh-CN" altLang="en-US"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tx2">
                        <a:lumMod val="10000"/>
                        <a:lumOff val="90000"/>
                      </a:schemeClr>
                    </a:solidFill>
                  </a:tcPr>
                </a:tc>
                <a:tc rowSpan="2" hMerge="1">
                  <a:tcPr/>
                </a:tc>
                <a:tc rowSpan="2"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加盟店数</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rowSpan="2" hMerge="1">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配送中心数</a:t>
                      </a:r>
                      <a:endPar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12700" cap="flat" cmpd="sng" algn="ctr">
                      <a:solidFill>
                        <a:schemeClr val="tx1"/>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rowSpan="2" hMerge="1">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1200" b="0" i="0" u="none" strike="noStrike" cap="none" normalizeH="0" baseline="0" dirty="0" smtClean="0">
                        <a:ln>
                          <a:noFill/>
                        </a:ln>
                        <a:solidFill>
                          <a:srgbClr val="660066"/>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b" horzOverflow="overflow">
                    <a:lnL w="12700" cap="flat" cmpd="sng" algn="ctr">
                      <a:solidFill>
                        <a:schemeClr val="tx1"/>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triangle" w="med" len="med"/>
                    </a:lnB>
                    <a:lnTlToBr>
                      <a:noFill/>
                    </a:lnTlToBr>
                    <a:lnBlToTr>
                      <a:noFill/>
                    </a:lnBlToTr>
                    <a:solidFill>
                      <a:schemeClr val="bg1"/>
                    </a:solidFill>
                  </a:tcPr>
                </a:tc>
                <a:tc hMerge="1">
                  <a:tcPr/>
                </a:tc>
              </a:tr>
              <a:tr h="274320">
                <a:tc vMerge="1">
                  <a:tcPr/>
                </a:tc>
                <a:tc vMerge="1">
                  <a:tcPr/>
                </a:tc>
                <a:tc vMerge="1" gridSpan="2">
                  <a:tcPr/>
                </a:tc>
                <a:tc vMerge="1" hMerge="1">
                  <a:tcPr/>
                </a:tc>
                <a:tc vMerge="1" gridSpan="2">
                  <a:tcPr/>
                </a:tc>
                <a:tc vMerge="1" hMerge="1">
                  <a:tcPr/>
                </a:tc>
                <a:tc vMerge="1" gridSpan="2">
                  <a:tcPr/>
                </a:tc>
                <a:tc vMerge="1" hMerge="1">
                  <a:tcPr/>
                </a:tc>
                <a:tc vMerge="1" gridSpan="2">
                  <a:tcPr/>
                </a:tc>
                <a:tc vMerge="1" hMerge="1">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自有</a:t>
                      </a:r>
                      <a:endPar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hMerge="1">
                  <a:tcPr/>
                </a:tc>
              </a:tr>
              <a:tr h="822960">
                <a:tc vMerge="1">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本年</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tx2">
                        <a:lumMod val="10000"/>
                        <a:lumOff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tx2">
                        <a:lumMod val="10000"/>
                        <a:lumOff val="9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本年</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上年</a:t>
                      </a:r>
                      <a:endParaRPr kumimoji="0" lang="zh-CN" altLang="en-US"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本年</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上年</a:t>
                      </a:r>
                      <a:endPar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520" algn="ctr"/>
                          <a:tab pos="5273675" algn="r"/>
                        </a:tabLst>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本年</a:t>
                      </a:r>
                      <a:endPar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上年</a:t>
                      </a:r>
                      <a:endPar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r>
              <a:tr h="2743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a:t>
                      </a:r>
                      <a:endParaRPr kumimoji="0" lang="zh-CN" altLang="en-US"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381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乙</a:t>
                      </a:r>
                      <a:endParaRPr kumimoji="0" lang="zh-CN" altLang="en-US"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endParaRPr kumimoji="0" lang="en-US" altLang="zh-CN" sz="12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tx2">
                        <a:lumMod val="10000"/>
                        <a:lumOff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tx2">
                        <a:lumMod val="10000"/>
                        <a:lumOff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7</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a:t>
                      </a:r>
                      <a:endParaRPr kumimoji="0" lang="en-US" altLang="zh-CN" sz="12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9</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rPr>
                        <a:t>10</a:t>
                      </a:r>
                      <a:endParaRPr kumimoji="0" lang="en-US" altLang="zh-CN" sz="12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anchor="b" horzOverflow="overflow">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r>
              <a:tr h="365760">
                <a:tc>
                  <a:txBody>
                    <a:bodyPr/>
                    <a:lstStyle/>
                    <a:p>
                      <a:r>
                        <a:rPr lang="zh-CN" altLang="en-US" sz="1200" dirty="0">
                          <a:solidFill>
                            <a:schemeClr val="tx1"/>
                          </a:solidFill>
                          <a:latin typeface="黑体" panose="02010609060101010101" pitchFamily="2" charset="-122"/>
                          <a:ea typeface="黑体" panose="02010609060101010101" pitchFamily="2" charset="-122"/>
                        </a:rPr>
                        <a:t>全国合计</a:t>
                      </a:r>
                      <a:endParaRPr lang="zh-CN" altLang="en-US" sz="1200" dirty="0">
                        <a:solidFill>
                          <a:schemeClr val="tx1"/>
                        </a:solidFill>
                        <a:latin typeface="黑体" panose="02010609060101010101" pitchFamily="2" charset="-122"/>
                        <a:ea typeface="黑体" panose="02010609060101010101" pitchFamily="2" charset="-122"/>
                      </a:endParaRPr>
                    </a:p>
                  </a:txBody>
                  <a:tcPr marL="0" marR="0" marT="0" marB="0" anchor="ctr">
                    <a:lnL w="381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r>
                        <a:rPr lang="en-US" altLang="zh-CN" sz="1200" dirty="0">
                          <a:solidFill>
                            <a:schemeClr val="tx1"/>
                          </a:solidFill>
                        </a:rPr>
                        <a:t>000000</a:t>
                      </a:r>
                      <a:endParaRPr lang="en-US" altLang="zh-CN" sz="120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solidFill>
                          <a:schemeClr val="bg1">
                            <a:lumMod val="50000"/>
                          </a:schemeClr>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endParaRPr lang="zh-CN" altLang="en-US" dirty="0"/>
                    </a:p>
                  </a:txBody>
                  <a:tcPr marL="0" marR="0" marT="0" marB="0" anchor="ctr">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0" cap="flat" cmpd="sng" algn="ctr">
                      <a:solidFill>
                        <a:srgbClr val="000000"/>
                      </a:solidFill>
                      <a:prstDash val="solid"/>
                      <a:round/>
                      <a:headEnd type="none" w="med" len="med"/>
                      <a:tailEnd type="triangle" w="med" len="med"/>
                    </a:lnB>
                    <a:lnTlToBr>
                      <a:noFill/>
                    </a:lnTlToBr>
                    <a:lnBlToTr>
                      <a:noFill/>
                    </a:lnBlToTr>
                    <a:solidFill>
                      <a:schemeClr val="bg1"/>
                    </a:solidFill>
                  </a:tcPr>
                </a:tc>
              </a:tr>
              <a:tr h="365760">
                <a:tc>
                  <a:txBody>
                    <a:bodyPr/>
                    <a:lstStyle/>
                    <a:p>
                      <a:r>
                        <a:rPr lang="zh-CN" altLang="en-US" sz="1200" dirty="0">
                          <a:solidFill>
                            <a:schemeClr val="tx1"/>
                          </a:solidFill>
                          <a:latin typeface="黑体" panose="02010609060101010101" pitchFamily="2" charset="-122"/>
                          <a:ea typeface="黑体" panose="02010609060101010101" pitchFamily="2" charset="-122"/>
                        </a:rPr>
                        <a:t>北京市</a:t>
                      </a:r>
                      <a:endParaRPr lang="zh-CN" altLang="en-US" sz="1200" dirty="0">
                        <a:solidFill>
                          <a:schemeClr val="tx1"/>
                        </a:solidFill>
                        <a:latin typeface="黑体" panose="02010609060101010101" pitchFamily="2" charset="-122"/>
                        <a:ea typeface="黑体" panose="02010609060101010101" pitchFamily="2" charset="-122"/>
                      </a:endParaRPr>
                    </a:p>
                  </a:txBody>
                  <a:tcPr marL="0" marR="0" marT="0" marB="0" anchor="ctr">
                    <a:lnL w="381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r>
                        <a:rPr lang="en-US" altLang="zh-CN" sz="1200" dirty="0">
                          <a:solidFill>
                            <a:schemeClr val="tx1"/>
                          </a:solidFill>
                        </a:rPr>
                        <a:t>110000</a:t>
                      </a:r>
                      <a:endParaRPr lang="en-US" altLang="zh-CN" sz="1200" dirty="0">
                        <a:solidFill>
                          <a:schemeClr val="tx1"/>
                        </a:solidFill>
                      </a:endParaRPr>
                    </a:p>
                  </a:txBody>
                  <a:tcPr marL="0" marR="0" marT="0" marB="0" anchor="ct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solidFill>
                          <a:schemeClr val="bg1">
                            <a:lumMod val="50000"/>
                          </a:schemeClr>
                        </a:solidFill>
                      </a:endParaRPr>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0" cap="flat" cmpd="sng" algn="ctr">
                      <a:solidFill>
                        <a:srgbClr val="000000"/>
                      </a:solidFill>
                      <a:prstDash val="solid"/>
                      <a:round/>
                      <a:headEnd type="none" w="med" len="med"/>
                      <a:tailEnd type="triangl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endParaRPr lang="zh-CN" altLang="en-US" dirty="0"/>
                    </a:p>
                  </a:txBody>
                  <a:tcPr>
                    <a:lnL w="0" cap="flat" cmpd="sng" algn="ctr">
                      <a:solidFill>
                        <a:srgbClr val="000000"/>
                      </a:solidFill>
                      <a:prstDash val="solid"/>
                      <a:round/>
                      <a:headEnd type="none" w="med" len="med"/>
                      <a:tailEnd type="triangle" w="med" len="med"/>
                    </a:lnL>
                    <a:lnR w="381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8" name="AutoShape 1128" descr="信纸"/>
          <p:cNvSpPr/>
          <p:nvPr/>
        </p:nvSpPr>
        <p:spPr>
          <a:xfrm>
            <a:off x="2214563" y="2500313"/>
            <a:ext cx="6572250" cy="1785937"/>
          </a:xfrm>
          <a:prstGeom prst="wedgeRoundRectCallout">
            <a:avLst>
              <a:gd name="adj1" fmla="val -58398"/>
              <a:gd name="adj2" fmla="val 46273"/>
              <a:gd name="adj3" fmla="val 16667"/>
            </a:avLst>
          </a:prstGeom>
          <a:blipFill rotWithShape="1">
            <a:blip r:embed="rId1"/>
          </a:blipFill>
          <a:ln w="38100" cap="flat" cmpd="sng">
            <a:solidFill>
              <a:srgbClr val="FFFF00"/>
            </a:solidFill>
            <a:prstDash val="solid"/>
            <a:miter/>
            <a:headEnd type="none" w="med" len="med"/>
            <a:tailEnd type="none" w="med" len="med"/>
          </a:ln>
        </p:spPr>
        <p:txBody>
          <a:bodyPr anchor="ctr"/>
          <a:lstStyle/>
          <a:p>
            <a:r>
              <a:rPr lang="en-US" altLang="zh-CN" dirty="0">
                <a:latin typeface="黑体" panose="02010609060101010101" pitchFamily="2" charset="-122"/>
                <a:ea typeface="黑体" panose="02010609060101010101" pitchFamily="2" charset="-122"/>
              </a:rPr>
              <a:t>    1</a:t>
            </a:r>
            <a:r>
              <a:rPr lang="zh-CN" altLang="en-US" dirty="0">
                <a:latin typeface="黑体" panose="02010609060101010101" pitchFamily="2" charset="-122"/>
                <a:ea typeface="黑体" panose="02010609060101010101" pitchFamily="2" charset="-122"/>
              </a:rPr>
              <a:t>、</a:t>
            </a:r>
            <a:r>
              <a:rPr lang="en-US" altLang="zh-CN" dirty="0">
                <a:latin typeface="黑体" panose="02010609060101010101" pitchFamily="2" charset="-122"/>
                <a:ea typeface="黑体" panose="02010609060101010101" pitchFamily="2" charset="-122"/>
              </a:rPr>
              <a:t>S120-1</a:t>
            </a:r>
            <a:r>
              <a:rPr lang="zh-CN" altLang="en-US" dirty="0">
                <a:latin typeface="黑体" panose="02010609060101010101" pitchFamily="2" charset="-122"/>
                <a:ea typeface="黑体" panose="02010609060101010101" pitchFamily="2" charset="-122"/>
              </a:rPr>
              <a:t>表与</a:t>
            </a:r>
            <a:r>
              <a:rPr lang="en-US" altLang="zh-CN" dirty="0">
                <a:latin typeface="黑体" panose="02010609060101010101" pitchFamily="2" charset="-122"/>
                <a:ea typeface="黑体" panose="02010609060101010101" pitchFamily="2" charset="-122"/>
              </a:rPr>
              <a:t>S120-2</a:t>
            </a:r>
            <a:r>
              <a:rPr lang="zh-CN" altLang="en-US" dirty="0">
                <a:latin typeface="黑体" panose="02010609060101010101" pitchFamily="2" charset="-122"/>
                <a:ea typeface="黑体" panose="02010609060101010101" pitchFamily="2" charset="-122"/>
              </a:rPr>
              <a:t>表</a:t>
            </a:r>
            <a:endParaRPr lang="zh-CN" altLang="en-US" dirty="0">
              <a:latin typeface="黑体" panose="02010609060101010101" pitchFamily="2" charset="-122"/>
              <a:ea typeface="黑体" panose="02010609060101010101" pitchFamily="2" charset="-122"/>
            </a:endParaRPr>
          </a:p>
          <a:p>
            <a:r>
              <a:rPr lang="zh-CN" altLang="en-US" dirty="0">
                <a:latin typeface="黑体" panose="02010609060101010101" pitchFamily="2" charset="-122"/>
                <a:ea typeface="黑体" panose="02010609060101010101" pitchFamily="2" charset="-122"/>
              </a:rPr>
              <a:t>“门店总数”合计</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直营店门店总数</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加盟店门店总数要一致</a:t>
            </a:r>
            <a:endParaRPr lang="en-US" altLang="zh-CN"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    2</a:t>
            </a:r>
            <a:r>
              <a:rPr lang="zh-CN" altLang="en-US" dirty="0">
                <a:latin typeface="黑体" panose="02010609060101010101" pitchFamily="2" charset="-122"/>
                <a:ea typeface="黑体" panose="02010609060101010101" pitchFamily="2" charset="-122"/>
              </a:rPr>
              <a:t>、</a:t>
            </a:r>
            <a:r>
              <a:rPr lang="en-US" altLang="zh-CN" dirty="0">
                <a:latin typeface="黑体" panose="02010609060101010101" pitchFamily="2" charset="-122"/>
                <a:ea typeface="黑体" panose="02010609060101010101" pitchFamily="2" charset="-122"/>
              </a:rPr>
              <a:t>S120-2</a:t>
            </a:r>
            <a:r>
              <a:rPr lang="zh-CN" altLang="en-US" dirty="0">
                <a:latin typeface="黑体" panose="02010609060101010101" pitchFamily="2" charset="-122"/>
                <a:ea typeface="黑体" panose="02010609060101010101" pitchFamily="2" charset="-122"/>
              </a:rPr>
              <a:t>表门店总数</a:t>
            </a:r>
            <a:r>
              <a:rPr lang="zh-CN" altLang="en-US" dirty="0">
                <a:latin typeface="黑体" panose="02010609060101010101" pitchFamily="2" charset="-122"/>
                <a:ea typeface="黑体" panose="02010609060101010101" pitchFamily="2" charset="-122"/>
                <a:sym typeface="+mn-ea"/>
              </a:rPr>
              <a:t>全国合计</a:t>
            </a:r>
            <a:r>
              <a:rPr lang="en-US" altLang="zh-CN" dirty="0">
                <a:latin typeface="黑体" panose="02010609060101010101" pitchFamily="2" charset="-122"/>
                <a:ea typeface="黑体" panose="02010609060101010101" pitchFamily="2" charset="-122"/>
                <a:sym typeface="+mn-ea"/>
              </a:rPr>
              <a:t>=</a:t>
            </a:r>
            <a:r>
              <a:rPr lang="zh-CN" altLang="en-US" dirty="0">
                <a:latin typeface="黑体" panose="02010609060101010101" pitchFamily="2" charset="-122"/>
                <a:ea typeface="黑体" panose="02010609060101010101" pitchFamily="2" charset="-122"/>
              </a:rPr>
              <a:t>北京市</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外省合计</a:t>
            </a:r>
            <a:endParaRPr lang="zh-CN" altLang="en-US" dirty="0">
              <a:latin typeface="黑体" panose="02010609060101010101" pitchFamily="2" charset="-122"/>
              <a:ea typeface="黑体" panose="02010609060101010101" pitchFamily="2" charset="-122"/>
            </a:endParaRPr>
          </a:p>
          <a:p>
            <a:r>
              <a:rPr lang="en-US" altLang="zh-CN" dirty="0">
                <a:latin typeface="黑体" panose="02010609060101010101" pitchFamily="2" charset="-122"/>
                <a:ea typeface="黑体" panose="02010609060101010101" pitchFamily="2" charset="-122"/>
              </a:rPr>
              <a:t>    3</a:t>
            </a:r>
            <a:r>
              <a:rPr lang="zh-CN" altLang="en-US" dirty="0">
                <a:latin typeface="黑体" panose="02010609060101010101" pitchFamily="2" charset="-122"/>
                <a:ea typeface="黑体" panose="02010609060101010101" pitchFamily="2" charset="-122"/>
              </a:rPr>
              <a:t>、</a:t>
            </a:r>
            <a:r>
              <a:rPr lang="en-US" altLang="zh-CN" dirty="0">
                <a:latin typeface="黑体" panose="02010609060101010101" pitchFamily="2" charset="-122"/>
                <a:ea typeface="黑体" panose="02010609060101010101" pitchFamily="2" charset="-122"/>
              </a:rPr>
              <a:t>S120-1</a:t>
            </a:r>
            <a:r>
              <a:rPr lang="zh-CN" altLang="en-US" dirty="0">
                <a:latin typeface="黑体" panose="02010609060101010101" pitchFamily="2" charset="-122"/>
                <a:ea typeface="黑体" panose="02010609060101010101" pitchFamily="2" charset="-122"/>
              </a:rPr>
              <a:t>表自有配送中心配送商品购进额”合计＞</a:t>
            </a:r>
            <a:r>
              <a:rPr lang="en-US" altLang="zh-CN" dirty="0">
                <a:latin typeface="黑体" panose="02010609060101010101" pitchFamily="2" charset="-122"/>
                <a:ea typeface="黑体" panose="02010609060101010101" pitchFamily="2" charset="-122"/>
              </a:rPr>
              <a:t>0</a:t>
            </a:r>
            <a:r>
              <a:rPr lang="zh-CN" altLang="en-US" dirty="0">
                <a:latin typeface="黑体" panose="02010609060101010101" pitchFamily="2" charset="-122"/>
                <a:ea typeface="黑体" panose="02010609060101010101" pitchFamily="2" charset="-122"/>
              </a:rPr>
              <a:t>时</a:t>
            </a:r>
            <a:r>
              <a:rPr lang="en-US" altLang="zh-CN" dirty="0">
                <a:latin typeface="黑体" panose="02010609060101010101" pitchFamily="2" charset="-122"/>
                <a:ea typeface="黑体" panose="02010609060101010101" pitchFamily="2" charset="-122"/>
              </a:rPr>
              <a:t>S120-2</a:t>
            </a:r>
            <a:r>
              <a:rPr lang="zh-CN" altLang="en-US" dirty="0">
                <a:latin typeface="黑体" panose="02010609060101010101" pitchFamily="2" charset="-122"/>
                <a:ea typeface="黑体" panose="02010609060101010101" pitchFamily="2" charset="-122"/>
              </a:rPr>
              <a:t>表“自有配送中心”合计＞</a:t>
            </a:r>
            <a:r>
              <a:rPr lang="en-US" altLang="zh-CN" dirty="0">
                <a:latin typeface="黑体" panose="02010609060101010101" pitchFamily="2" charset="-122"/>
                <a:ea typeface="黑体" panose="02010609060101010101" pitchFamily="2" charset="-122"/>
              </a:rPr>
              <a:t>0	 </a:t>
            </a:r>
            <a:endParaRPr lang="en-US" altLang="zh-CN"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AutoShape 215"/>
          <p:cNvSpPr/>
          <p:nvPr/>
        </p:nvSpPr>
        <p:spPr>
          <a:xfrm>
            <a:off x="214313" y="153035"/>
            <a:ext cx="8715375" cy="6715125"/>
          </a:xfrm>
          <a:prstGeom prst="horizontalScroll">
            <a:avLst>
              <a:gd name="adj" fmla="val 12500"/>
            </a:avLst>
          </a:prstGeom>
          <a:gradFill rotWithShape="1">
            <a:gsLst>
              <a:gs pos="0">
                <a:srgbClr val="000000">
                  <a:alpha val="100000"/>
                </a:srgbClr>
              </a:gs>
              <a:gs pos="39999">
                <a:srgbClr val="0A128C">
                  <a:alpha val="100000"/>
                </a:srgbClr>
              </a:gs>
              <a:gs pos="70000">
                <a:srgbClr val="181CC7">
                  <a:alpha val="100000"/>
                </a:srgbClr>
              </a:gs>
              <a:gs pos="88000">
                <a:srgbClr val="7005D4">
                  <a:alpha val="100000"/>
                </a:srgbClr>
              </a:gs>
              <a:gs pos="100000">
                <a:srgbClr val="8C3D91">
                  <a:alpha val="100000"/>
                </a:srgbClr>
              </a:gs>
            </a:gsLst>
            <a:lin ang="5400000"/>
            <a:tileRect/>
          </a:gradFill>
          <a:ln w="38100" cap="flat" cmpd="sng">
            <a:solidFill>
              <a:srgbClr val="969696"/>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graphicFrame>
        <p:nvGraphicFramePr>
          <p:cNvPr id="3" name="Group 263"/>
          <p:cNvGraphicFramePr/>
          <p:nvPr/>
        </p:nvGraphicFramePr>
        <p:xfrm>
          <a:off x="1214438" y="1357313"/>
          <a:ext cx="7286676" cy="4002412"/>
        </p:xfrm>
        <a:graphic>
          <a:graphicData uri="http://schemas.openxmlformats.org/drawingml/2006/table">
            <a:tbl>
              <a:tblPr/>
              <a:tblGrid>
                <a:gridCol w="1887814"/>
                <a:gridCol w="5398862"/>
              </a:tblGrid>
              <a:tr h="904868">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S120-1</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表</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cap="flat">
                      <a:noFill/>
                    </a:lnL>
                    <a:lnR>
                      <a:noFill/>
                    </a:lnR>
                    <a:lnT>
                      <a:noFill/>
                    </a:lnT>
                    <a:lnB>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住宿和餐饮业连锁经营情况</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a:noFill/>
                    </a:lnL>
                    <a:lnR cap="flat">
                      <a:noFill/>
                    </a:lnR>
                    <a:lnT>
                      <a:noFill/>
                    </a:lnT>
                    <a:lnB>
                      <a:noFill/>
                    </a:lnB>
                    <a:lnTlToBr>
                      <a:noFill/>
                    </a:lnTlToBr>
                    <a:lnBlToTr>
                      <a:noFill/>
                    </a:lnBlToTr>
                    <a:noFill/>
                  </a:tcPr>
                </a:tc>
              </a:tr>
              <a:tr h="642942">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S120-2</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表</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cap="flat">
                      <a:noFill/>
                    </a:lnL>
                    <a:lnR>
                      <a:noFill/>
                    </a:lnR>
                    <a:lnT>
                      <a:noFill/>
                    </a:lnT>
                    <a:lnB>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住宿和餐饮业连锁门店及配送中心分布情况</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a:noFill/>
                    </a:lnL>
                    <a:lnR cap="flat">
                      <a:noFill/>
                    </a:lnR>
                    <a:lnT>
                      <a:noFill/>
                    </a:lnT>
                    <a:lnB>
                      <a:noFill/>
                    </a:lnB>
                    <a:lnTlToBr>
                      <a:noFill/>
                    </a:lnTlToBr>
                    <a:lnBlToTr>
                      <a:noFill/>
                    </a:lnBlToTr>
                    <a:noFill/>
                  </a:tcPr>
                </a:tc>
              </a:tr>
              <a:tr h="642942">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统计范围</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cap="flat">
                      <a:noFill/>
                    </a:lnL>
                    <a:lnR>
                      <a:noFill/>
                    </a:lnR>
                    <a:lnT>
                      <a:noFill/>
                    </a:lnT>
                    <a:lnB cap="flat">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辖区内住宿和餐饮业连锁总店（总部）</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anchor="ctr" horzOverflow="overflow">
                    <a:lnL>
                      <a:noFill/>
                    </a:lnL>
                    <a:lnR cap="flat">
                      <a:noFill/>
                    </a:lnR>
                    <a:lnT>
                      <a:noFill/>
                    </a:lnT>
                    <a:lnB cap="flat">
                      <a:noFill/>
                    </a:lnB>
                    <a:lnTlToBr>
                      <a:noFill/>
                    </a:lnTlToBr>
                    <a:lnBlToTr>
                      <a:noFill/>
                    </a:lnBlToTr>
                    <a:noFill/>
                  </a:tcPr>
                </a:tc>
              </a:tr>
              <a:tr h="714380">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r>
                        <a:rPr kumimoji="0" lang="zh-CN"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报</a:t>
                      </a:r>
                      <a:r>
                        <a:rPr kumimoji="0" lang="zh-CN" altLang="zh-CN" sz="2000" b="1" i="0" u="none" strike="noStrike" kern="1200" cap="none" normalizeH="0" baseline="0" dirty="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送单位</a:t>
                      </a:r>
                      <a:endParaRPr kumimoji="0" lang="zh-CN" altLang="zh-CN" sz="2000" b="1" i="0" u="none" strike="noStrike" kern="1200" cap="none" normalizeH="0" baseline="0" dirty="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cap="flat">
                      <a:noFill/>
                    </a:lnL>
                    <a:lnR>
                      <a:noFill/>
                    </a:lnR>
                    <a:lnT>
                      <a:noFill/>
                    </a:lnT>
                    <a:lnB cap="flat">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defRPr/>
                      </a:pPr>
                      <a:endPar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defRPr/>
                      </a:pP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2025</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年</a:t>
                      </a: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4</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月</a:t>
                      </a: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10</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日</a:t>
                      </a:r>
                      <a:r>
                        <a:rPr kumimoji="0" lang="en-US" altLang="zh-CN"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24</a:t>
                      </a:r>
                      <a:r>
                        <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时前网上填报</a:t>
                      </a: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a:noFill/>
                    </a:lnL>
                    <a:lnR cap="flat">
                      <a:noFill/>
                    </a:lnR>
                    <a:lnT>
                      <a:noFill/>
                    </a:lnT>
                    <a:lnB cap="flat">
                      <a:noFill/>
                    </a:lnB>
                    <a:lnTlToBr>
                      <a:noFill/>
                    </a:lnTlToBr>
                    <a:lnBlToTr>
                      <a:noFill/>
                    </a:lnBlToTr>
                    <a:noFill/>
                  </a:tcPr>
                </a:tc>
              </a:tr>
              <a:tr h="732840">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zh-CN" altLang="en-US" sz="2000" b="1" i="0" u="none" strike="noStrike" kern="1200" cap="none" normalizeH="0" baseline="0" dirty="0" smtClean="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cap="flat">
                      <a:noFill/>
                    </a:lnL>
                    <a:lnR>
                      <a:noFill/>
                    </a:lnR>
                    <a:lnT>
                      <a:noFill/>
                    </a:lnT>
                    <a:lnB cap="flat">
                      <a:noFill/>
                    </a:lnB>
                    <a:lnTlToBr>
                      <a:noFill/>
                    </a:lnTlToBr>
                    <a:lnBlToTr>
                      <a:noFill/>
                    </a:lnBlToTr>
                    <a:noFill/>
                  </a:tcPr>
                </a:tc>
                <a:tc>
                  <a:txBody>
                    <a:bodyPr/>
                    <a:lstStyle/>
                    <a:p>
                      <a:pPr marL="342900" marR="0" lvl="0" indent="-342900" algn="l" defTabSz="914400" rtl="0" eaLnBrk="1" fontAlgn="ctr" latinLnBrk="0" hangingPunct="1">
                        <a:lnSpc>
                          <a:spcPct val="100000"/>
                        </a:lnSpc>
                        <a:spcBef>
                          <a:spcPct val="30000"/>
                        </a:spcBef>
                        <a:spcAft>
                          <a:spcPct val="0"/>
                        </a:spcAft>
                        <a:buClr>
                          <a:schemeClr val="hlink"/>
                        </a:buClr>
                        <a:buSzPct val="70000"/>
                        <a:buFont typeface="Wingdings" panose="05000000000000000000" pitchFamily="2" charset="2"/>
                        <a:buNone/>
                      </a:pPr>
                      <a:endParaRPr kumimoji="0" lang="zh-CN" altLang="zh-CN" sz="2000" b="1" i="0" u="none" strike="noStrike" kern="1200" cap="none" normalizeH="0" baseline="0" dirty="0">
                        <a:ln>
                          <a:noFill/>
                        </a:ln>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642910" y="357166"/>
            <a:ext cx="7488237" cy="6242050"/>
          </a:xfrm>
          <a:gradFill>
            <a:gsLst>
              <a:gs pos="0">
                <a:srgbClr val="5E9EFF"/>
              </a:gs>
              <a:gs pos="39999">
                <a:srgbClr val="85C2FF"/>
              </a:gs>
              <a:gs pos="70000">
                <a:srgbClr val="C4D6EB"/>
              </a:gs>
              <a:gs pos="100000">
                <a:srgbClr val="FFEBFA"/>
              </a:gs>
            </a:gsLst>
            <a:path path="shape">
              <a:fillToRect l="50000" t="50000" r="50000" b="50000"/>
            </a:path>
          </a:gradFill>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sz="2800" dirty="0">
                <a:solidFill>
                  <a:schemeClr val="tx1"/>
                </a:solidFill>
                <a:latin typeface="Tahoma" panose="020B0604030504040204" pitchFamily="34" charset="0"/>
                <a:ea typeface="黑体" panose="02010609060101010101" pitchFamily="2" charset="-122"/>
                <a:sym typeface="+mn-ea"/>
              </a:rPr>
              <a:t>三、有关问题具体处理办法</a:t>
            </a:r>
            <a:br>
              <a:rPr lang="zh-CN" altLang="en-US" sz="2800" dirty="0">
                <a:solidFill>
                  <a:schemeClr val="tx1"/>
                </a:solidFill>
                <a:latin typeface="Tahoma" panose="020B0604030504040204" pitchFamily="34" charset="0"/>
                <a:ea typeface="黑体" panose="02010609060101010101" pitchFamily="2" charset="-122"/>
                <a:sym typeface="+mn-ea"/>
              </a:rPr>
            </a:br>
            <a:br>
              <a:rPr lang="zh-CN" altLang="en-US" sz="2800" dirty="0">
                <a:solidFill>
                  <a:schemeClr val="tx1"/>
                </a:solidFill>
                <a:latin typeface="Tahoma" panose="020B0604030504040204" pitchFamily="34" charset="0"/>
                <a:ea typeface="黑体" panose="02010609060101010101" pitchFamily="2" charset="-122"/>
              </a:rPr>
            </a:br>
            <a: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    1</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j-cs"/>
              </a:rPr>
              <a:t>多个总部需统一填报数据：</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在同一个地区内，同一家连锁企业如果有两个以上连锁总店（总部），表内所填报数据不得有重复或交叉。</a:t>
            </a:r>
            <a:b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br>
            <a:b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br>
            <a: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    </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如：物美科技集团有限公司，物美科技集团有限公司成立于</a:t>
            </a:r>
            <a: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1994</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年，经营地址位于石景山区实兴大街</a:t>
            </a:r>
            <a: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1</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号。作为物美集团总公司，该公司上报的连锁统计报表口径包括物美集团下属的</a:t>
            </a:r>
            <a:r>
              <a:rPr kumimoji="1" lang="en-US" altLang="zh-CN"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20</a:t>
            </a:r>
            <a: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多个分公司所有门店的数据。</a:t>
            </a:r>
            <a:br>
              <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br>
            <a:endParaRPr kumimoji="1" lang="zh-CN" altLang="en-US" sz="280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857224" y="363915"/>
            <a:ext cx="7786743" cy="6494085"/>
          </a:xfrm>
          <a:prstGeom prst="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w="9525">
            <a:noFill/>
            <a:miter lim="800000"/>
          </a:ln>
        </p:spPr>
        <p:txBody>
          <a:bodyPr wrap="square">
            <a:spAutoFit/>
            <a:scene3d>
              <a:camera prst="orthographicFront"/>
              <a:lightRig rig="threePt" dir="t"/>
            </a:scene3d>
          </a:bodyPr>
          <a:lstStyle/>
          <a:p>
            <a:pPr marL="0" marR="0" lvl="0" indent="304800" algn="just" defTabSz="914400" rtl="0" eaLnBrk="0" fontAlgn="base" latinLnBrk="0" hangingPunct="0">
              <a:lnSpc>
                <a:spcPct val="100000"/>
              </a:lnSpc>
              <a:spcBef>
                <a:spcPct val="0"/>
              </a:spcBef>
              <a:spcAft>
                <a:spcPct val="0"/>
              </a:spcAft>
              <a:buClrTx/>
              <a:buSzTx/>
              <a:buFontTx/>
              <a:buNone/>
              <a:defRPr/>
            </a:pPr>
            <a:r>
              <a:rPr kumimoji="1" lang="en-US" altLang="zh-CN"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a:t>
            </a:r>
            <a:r>
              <a:rPr lang="en-US" altLang="zh-CN" sz="32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2</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、关于连锁总店的界定</a:t>
            </a:r>
            <a:r>
              <a:rPr lang="en-US" altLang="zh-CN" sz="32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非连锁企业（集团）开办连锁子公司</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marL="0" marR="0" lvl="0" indent="304800" algn="just" defTabSz="914400" rtl="0" eaLnBrk="0" fontAlgn="base" latinLnBrk="0" hangingPunct="0">
              <a:lnSpc>
                <a:spcPct val="100000"/>
              </a:lnSpc>
              <a:spcBef>
                <a:spcPct val="0"/>
              </a:spcBef>
              <a:spcAft>
                <a:spcPct val="0"/>
              </a:spcAft>
              <a:buClrTx/>
              <a:buSzTx/>
              <a:buFontTx/>
              <a:buNone/>
              <a:defRPr/>
            </a:pPr>
            <a:endParaRPr kumimoji="1" lang="en-US" altLang="zh-CN"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    关于集团公司办零售连锁店的处理办法</a:t>
            </a:r>
            <a:endParaRPr kumimoji="0" lang="zh-CN" altLang="en-US"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    非连锁企业（集团）开办的批发和零售业连锁店，如制造业集团、批发商业集团和零售商业集团等开办的，其连锁总部（或总公司）是指该企业（集团）内直接管理连锁门店的子公司，在统计时，该子公司或职能部门视同为总店处理。</a:t>
            </a:r>
            <a:endParaRPr kumimoji="0" lang="zh-CN" altLang="en-US"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endParaRPr>
          </a:p>
          <a:p>
            <a:pPr marL="0" marR="0" lvl="0" indent="304800" algn="just" defTabSz="914400" rtl="0" eaLnBrk="0" fontAlgn="base" latinLnBrk="0" hangingPunct="0">
              <a:lnSpc>
                <a:spcPct val="100000"/>
              </a:lnSpc>
              <a:spcBef>
                <a:spcPct val="0"/>
              </a:spcBef>
              <a:spcAft>
                <a:spcPct val="0"/>
              </a:spcAft>
              <a:buClrTx/>
              <a:buSzTx/>
              <a:buFontTx/>
              <a:buNone/>
              <a:defRPr/>
            </a:pPr>
            <a:endParaRPr kumimoji="1" lang="zh-CN" altLang="en-US"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4800" algn="just" defTabSz="914400" rtl="0" eaLnBrk="0" fontAlgn="base" latinLnBrk="0" hangingPunct="0">
              <a:lnSpc>
                <a:spcPct val="100000"/>
              </a:lnSpc>
              <a:spcBef>
                <a:spcPct val="0"/>
              </a:spcBef>
              <a:spcAft>
                <a:spcPct val="0"/>
              </a:spcAft>
              <a:buClrTx/>
              <a:buSzTx/>
              <a:buFontTx/>
              <a:buNone/>
              <a:defRPr/>
            </a:pPr>
            <a:endParaRPr kumimoji="1" lang="zh-CN" altLang="en-US" sz="32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p:txBody>
      </p:sp>
      <p:sp>
        <p:nvSpPr>
          <p:cNvPr id="521220" name="AutoShape 4" descr="白色大理石"/>
          <p:cNvSpPr>
            <a:spLocks noChangeArrowheads="1"/>
          </p:cNvSpPr>
          <p:nvPr/>
        </p:nvSpPr>
        <p:spPr bwMode="auto">
          <a:xfrm>
            <a:off x="7467600" y="6000750"/>
            <a:ext cx="16764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63550" y="595630"/>
            <a:ext cx="8383270" cy="5666105"/>
          </a:xfrm>
          <a:gradFill>
            <a:gsLst>
              <a:gs pos="0">
                <a:srgbClr val="5E9EFF"/>
              </a:gs>
              <a:gs pos="39999">
                <a:srgbClr val="85C2FF"/>
              </a:gs>
              <a:gs pos="70000">
                <a:srgbClr val="C4D6EB"/>
              </a:gs>
              <a:gs pos="100000">
                <a:srgbClr val="FFEBFA"/>
              </a:gs>
            </a:gsLst>
            <a:path path="rect">
              <a:fillToRect l="100000" t="100000"/>
            </a:path>
          </a:gradFill>
        </p:spPr>
        <p:txBody>
          <a:bodyPr vert="horz" wrap="square" lIns="91440" tIns="45720" rIns="91440" bIns="45720" numCol="1" anchor="ctr" anchorCtr="0" compatLnSpc="1">
            <a:norm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en-US" altLang="zh-CN"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3</a:t>
            </a: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、关于外资连锁总店的界定</a:t>
            </a:r>
            <a:r>
              <a:rPr lang="en-US" altLang="zh-CN"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a:t>
            </a: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外资</a:t>
            </a:r>
            <a:b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br>
            <a:b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b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外资批发和零售业连锁总部与所属门店不在同一个地区。如：</a:t>
            </a:r>
            <a:r>
              <a:rPr kumimoji="0" lang="zh-CN" altLang="en-US" sz="2400" i="0" u="none" strike="noStrike" kern="1200" cap="none" spc="0" normalizeH="0" baseline="0" noProof="0" dirty="0" smtClean="0">
                <a:solidFill>
                  <a:srgbClr val="FF0000"/>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美国</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世界性连锁企业：沃尔玛公司</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(Walmart lnc)</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成立于</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1962</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年，现拥有</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10500</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多家分店，业务范围遍及世界各地</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,2023</a:t>
            </a:r>
            <a:r>
              <a:rPr kumimoji="0" lang="zh-CN"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年位列世界</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500</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强第一名，连续第十年蝉联冠军。</a:t>
            </a:r>
            <a:b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b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    </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1.</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所属门店也</a:t>
            </a:r>
            <a:r>
              <a:rPr kumimoji="0" lang="zh-CN" altLang="en-US" sz="2400" i="0" u="none" strike="noStrike" kern="1200" cap="none" spc="0" normalizeH="0" baseline="0" noProof="0" dirty="0" smtClean="0">
                <a:solidFill>
                  <a:srgbClr val="FF0000"/>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具有法人资格</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的企业，由门店所在地进行统计。如：</a:t>
            </a:r>
            <a:r>
              <a:rPr lang="zh-CN" altLang="en-US" sz="240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sym typeface="+mn-ea"/>
              </a:rPr>
              <a:t>沃尔玛中国有限公司</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，其总部在</a:t>
            </a:r>
            <a:r>
              <a:rPr kumimoji="0" lang="zh-CN" altLang="en-US" sz="2400" i="0" u="none" strike="noStrike" kern="1200" cap="none" spc="0" normalizeH="0" baseline="0" noProof="0" dirty="0" smtClean="0">
                <a:solidFill>
                  <a:srgbClr val="FF0000"/>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广东深圳市</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，总部仅对分布在广东的门店进行统计；分布在北京沃尔玛百货有限公司门店，由掌握北京地区所有沃尔玛门店经营信息的门店负责统计。</a:t>
            </a:r>
            <a:b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b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    </a:t>
            </a:r>
            <a:r>
              <a:rPr kumimoji="0" lang="en-US" altLang="zh-CN"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2.</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所属门店</a:t>
            </a:r>
            <a:r>
              <a:rPr kumimoji="0" lang="zh-CN" altLang="en-US" sz="2400" i="0" u="none" strike="noStrike" kern="1200" cap="none" spc="0" normalizeH="0" baseline="0" noProof="0" dirty="0" smtClean="0">
                <a:solidFill>
                  <a:srgbClr val="FF0000"/>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不具有法人资格</a:t>
            </a:r>
            <a:r>
              <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的企业，无论总部与所属门店是否在一个地区，都由总部进行统计。</a:t>
            </a:r>
            <a:endParaRPr kumimoji="0" lang="zh-CN" altLang="en-US" sz="24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endParaRPr>
          </a:p>
        </p:txBody>
      </p:sp>
      <p:sp>
        <p:nvSpPr>
          <p:cNvPr id="522244" name="AutoShape 4" descr="白色大理石"/>
          <p:cNvSpPr>
            <a:spLocks noChangeArrowheads="1"/>
          </p:cNvSpPr>
          <p:nvPr/>
        </p:nvSpPr>
        <p:spPr bwMode="auto">
          <a:xfrm>
            <a:off x="7500938" y="6143625"/>
            <a:ext cx="14478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p:cNvSpPr>
            <a:spLocks noGrp="1"/>
          </p:cNvSpPr>
          <p:nvPr>
            <p:ph type="title"/>
          </p:nvPr>
        </p:nvSpPr>
        <p:spPr>
          <a:xfrm>
            <a:off x="3200400" y="2590800"/>
            <a:ext cx="5638800" cy="3508375"/>
          </a:xfrm>
        </p:spPr>
        <p:txBody>
          <a:bodyPr vert="horz" wrap="square" lIns="91440" tIns="45720" rIns="91440" bIns="45720" anchor="t">
            <a:spAutoFit/>
          </a:bodyPr>
          <a:lstStyle/>
          <a:p>
            <a:pPr algn="l" eaLnBrk="1" hangingPunct="1"/>
            <a:r>
              <a:rPr lang="zh-CN" altLang="en-US" sz="2800" dirty="0">
                <a:solidFill>
                  <a:schemeClr val="tx1"/>
                </a:solidFill>
                <a:latin typeface="黑体" panose="02010609060101010101" pitchFamily="2" charset="-122"/>
                <a:ea typeface="黑体" panose="02010609060101010101" pitchFamily="2" charset="-122"/>
              </a:rPr>
              <a:t>连锁经营情况填报范围</a:t>
            </a:r>
            <a:br>
              <a:rPr lang="zh-CN" altLang="en-US" sz="2800" dirty="0">
                <a:solidFill>
                  <a:schemeClr val="tx1"/>
                </a:solidFill>
                <a:latin typeface="黑体" panose="02010609060101010101" pitchFamily="2" charset="-122"/>
                <a:ea typeface="黑体" panose="02010609060101010101" pitchFamily="2" charset="-122"/>
              </a:rPr>
            </a:br>
            <a:br>
              <a:rPr lang="zh-CN" altLang="en-US" sz="2800" dirty="0">
                <a:solidFill>
                  <a:schemeClr val="tx1"/>
                </a:solidFill>
                <a:latin typeface="黑体" panose="02010609060101010101" pitchFamily="2" charset="-122"/>
                <a:ea typeface="黑体" panose="02010609060101010101" pitchFamily="2" charset="-122"/>
              </a:rPr>
            </a:br>
            <a:br>
              <a:rPr lang="zh-CN" altLang="en-US" sz="2800" dirty="0">
                <a:solidFill>
                  <a:schemeClr val="tx1"/>
                </a:solidFill>
                <a:latin typeface="黑体" panose="02010609060101010101" pitchFamily="2" charset="-122"/>
                <a:ea typeface="黑体" panose="02010609060101010101" pitchFamily="2" charset="-122"/>
              </a:rPr>
            </a:br>
            <a:r>
              <a:rPr lang="zh-CN" altLang="en-US" sz="2800" dirty="0">
                <a:solidFill>
                  <a:schemeClr val="tx1"/>
                </a:solidFill>
                <a:latin typeface="黑体" panose="02010609060101010101" pitchFamily="2" charset="-122"/>
                <a:ea typeface="黑体" panose="02010609060101010101" pitchFamily="2" charset="-122"/>
              </a:rPr>
              <a:t>关于连锁总店的界定</a:t>
            </a:r>
            <a:br>
              <a:rPr lang="zh-CN" altLang="en-US" sz="2800" dirty="0">
                <a:solidFill>
                  <a:schemeClr val="tx1"/>
                </a:solidFill>
                <a:latin typeface="黑体" panose="02010609060101010101" pitchFamily="2" charset="-122"/>
                <a:ea typeface="黑体" panose="02010609060101010101" pitchFamily="2" charset="-122"/>
              </a:rPr>
            </a:br>
            <a:br>
              <a:rPr lang="zh-CN" altLang="en-US" sz="2800" dirty="0">
                <a:solidFill>
                  <a:schemeClr val="tx1"/>
                </a:solidFill>
                <a:latin typeface="黑体" panose="02010609060101010101" pitchFamily="2" charset="-122"/>
                <a:ea typeface="黑体" panose="02010609060101010101" pitchFamily="2" charset="-122"/>
              </a:rPr>
            </a:br>
            <a:br>
              <a:rPr lang="zh-CN" altLang="en-US" sz="2800" dirty="0">
                <a:solidFill>
                  <a:schemeClr val="tx1"/>
                </a:solidFill>
                <a:latin typeface="黑体" panose="02010609060101010101" pitchFamily="2" charset="-122"/>
                <a:ea typeface="黑体" panose="02010609060101010101" pitchFamily="2" charset="-122"/>
              </a:rPr>
            </a:br>
            <a:r>
              <a:rPr lang="zh-CN" altLang="en-US" sz="2800" dirty="0">
                <a:solidFill>
                  <a:schemeClr val="tx1"/>
                </a:solidFill>
                <a:latin typeface="黑体" panose="02010609060101010101" pitchFamily="2" charset="-122"/>
                <a:ea typeface="黑体" panose="02010609060101010101" pitchFamily="2" charset="-122"/>
              </a:rPr>
              <a:t>有关业态的填报规定</a:t>
            </a:r>
            <a:br>
              <a:rPr lang="zh-CN" altLang="en-US" sz="2800" dirty="0">
                <a:solidFill>
                  <a:schemeClr val="tx1"/>
                </a:solidFill>
                <a:latin typeface="黑体" panose="02010609060101010101" pitchFamily="2" charset="-122"/>
                <a:ea typeface="黑体" panose="02010609060101010101" pitchFamily="2" charset="-122"/>
              </a:rPr>
            </a:br>
            <a:endParaRPr lang="zh-CN" altLang="en-US" sz="2800" dirty="0">
              <a:solidFill>
                <a:schemeClr val="tx1"/>
              </a:solidFill>
              <a:latin typeface="黑体" panose="02010609060101010101" pitchFamily="2" charset="-122"/>
              <a:ea typeface="黑体" panose="02010609060101010101" pitchFamily="2" charset="-122"/>
            </a:endParaRPr>
          </a:p>
        </p:txBody>
      </p:sp>
      <p:sp>
        <p:nvSpPr>
          <p:cNvPr id="535556" name="AutoShape 4" descr="白色大理石"/>
          <p:cNvSpPr>
            <a:spLocks noChangeArrowheads="1"/>
          </p:cNvSpPr>
          <p:nvPr/>
        </p:nvSpPr>
        <p:spPr bwMode="auto">
          <a:xfrm>
            <a:off x="914400" y="2590800"/>
            <a:ext cx="19812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基本概念一</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
        <p:nvSpPr>
          <p:cNvPr id="535559" name="AutoShape 7" descr="白色大理石"/>
          <p:cNvSpPr>
            <a:spLocks noChangeArrowheads="1"/>
          </p:cNvSpPr>
          <p:nvPr/>
        </p:nvSpPr>
        <p:spPr bwMode="auto">
          <a:xfrm>
            <a:off x="914400" y="5181600"/>
            <a:ext cx="19050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基本概念三</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
        <p:nvSpPr>
          <p:cNvPr id="535560" name="AutoShape 8" descr="白色大理石"/>
          <p:cNvSpPr>
            <a:spLocks noChangeArrowheads="1"/>
          </p:cNvSpPr>
          <p:nvPr/>
        </p:nvSpPr>
        <p:spPr bwMode="auto">
          <a:xfrm>
            <a:off x="914400" y="3962400"/>
            <a:ext cx="19050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基本概念二</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
        <p:nvSpPr>
          <p:cNvPr id="9222" name="Rectangle 11"/>
          <p:cNvSpPr/>
          <p:nvPr/>
        </p:nvSpPr>
        <p:spPr>
          <a:xfrm>
            <a:off x="2155508" y="836295"/>
            <a:ext cx="6286500" cy="928688"/>
          </a:xfrm>
          <a:prstGeom prst="rect">
            <a:avLst/>
          </a:prstGeom>
          <a:noFill/>
          <a:ln w="9525">
            <a:noFill/>
          </a:ln>
        </p:spPr>
        <p:txBody>
          <a:bodyPr anchor="ctr"/>
          <a:lstStyle/>
          <a:p>
            <a:r>
              <a:rPr lang="zh-CN" altLang="en-US" sz="4400" dirty="0">
                <a:solidFill>
                  <a:schemeClr val="tx2"/>
                </a:solidFill>
                <a:latin typeface="Tahoma" panose="020B0604030504040204" pitchFamily="34" charset="0"/>
                <a:ea typeface="黑体" panose="02010609060101010101" pitchFamily="2" charset="-122"/>
              </a:rPr>
              <a:t>一、基本概念</a:t>
            </a:r>
            <a:endParaRPr lang="zh-CN" altLang="en-US" sz="4400" dirty="0">
              <a:solidFill>
                <a:schemeClr val="tx2"/>
              </a:solidFill>
              <a:latin typeface="Tahoma" panose="020B0604030504040204" pitchFamily="34" charset="0"/>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35585" y="233045"/>
            <a:ext cx="8159115" cy="6416040"/>
          </a:xfrm>
          <a:gradFill>
            <a:gsLst>
              <a:gs pos="0">
                <a:srgbClr val="5E9EFF"/>
              </a:gs>
              <a:gs pos="39999">
                <a:srgbClr val="85C2FF"/>
              </a:gs>
              <a:gs pos="70000">
                <a:srgbClr val="C4D6EB"/>
              </a:gs>
              <a:gs pos="100000">
                <a:srgbClr val="FFEBFA"/>
              </a:gs>
            </a:gsLst>
            <a:path path="rect">
              <a:fillToRect l="100000" t="100000"/>
            </a:path>
          </a:gradFill>
        </p:spPr>
        <p:txBody>
          <a:bodyPr vert="horz" wrap="square" lIns="91440" tIns="45720" rIns="91440" bIns="45720" numCol="1" rtlCol="0" anchor="ctr" anchorCtr="0" compatLnSpc="1">
            <a:normAutofit/>
            <a:scene3d>
              <a:camera prst="orthographicFront"/>
              <a:lightRig rig="threePt" dir="t"/>
            </a:scene3d>
          </a:bodyPr>
          <a:lstStyle/>
          <a:p>
            <a:pPr marL="838200" marR="0" lvl="0" indent="-838200" algn="l" defTabSz="914400" rtl="0" eaLnBrk="1" fontAlgn="auto" latinLnBrk="0" hangingPunct="1">
              <a:lnSpc>
                <a:spcPct val="100000"/>
              </a:lnSpc>
              <a:spcBef>
                <a:spcPct val="0"/>
              </a:spcBef>
              <a:spcAft>
                <a:spcPts val="0"/>
              </a:spcAft>
              <a:buClrTx/>
              <a:buSzTx/>
              <a:buFont typeface="Wingdings" panose="05000000000000000000" pitchFamily="2" charset="2"/>
              <a:buNone/>
              <a:defRPr/>
            </a:pPr>
            <a:b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b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关于连锁总店的界定</a:t>
            </a:r>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传统商业的处理</a:t>
            </a:r>
            <a:b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br>
            <a:b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br>
            <a:b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br>
            <a: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1.</a:t>
            </a:r>
            <a:r>
              <a:rPr kumimoji="0" lang="zh-CN" altLang="en-US"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石油、石化公司，由省级公司统一核算</a:t>
            </a:r>
            <a: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a:t>
            </a:r>
            <a:r>
              <a:rPr kumimoji="0" lang="zh-CN" altLang="en-US"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省级公司视同连锁总部，按连锁企业统计</a:t>
            </a:r>
            <a: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a:t>
            </a:r>
            <a:r>
              <a:rPr kumimoji="0" lang="zh-CN" altLang="en-US"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业态归入加油站。如：中国石油北京分公司。</a:t>
            </a:r>
            <a:b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br>
            <a:b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br>
            <a: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2.</a:t>
            </a:r>
            <a:r>
              <a:rPr kumimoji="0" lang="zh-CN" altLang="en-US"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t>新华书店、烟草、医药、供销社等传统商业企业设立的门市和网点，符合连锁经营标准的，也应按连锁经营企业统计。以经营图书、烟、酒、医药为主的连锁零售店，业态归入专业店中。 </a:t>
            </a:r>
            <a:br>
              <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rPr>
            </a:br>
            <a:endParaRPr kumimoji="0" lang="en-US" altLang="zh-CN" sz="28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j-cs"/>
            </a:endParaRPr>
          </a:p>
        </p:txBody>
      </p:sp>
      <p:sp>
        <p:nvSpPr>
          <p:cNvPr id="523268" name="AutoShape 4" descr="白色大理石"/>
          <p:cNvSpPr>
            <a:spLocks noChangeArrowheads="1"/>
          </p:cNvSpPr>
          <p:nvPr/>
        </p:nvSpPr>
        <p:spPr bwMode="auto">
          <a:xfrm>
            <a:off x="7500938" y="6072188"/>
            <a:ext cx="14478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254000" y="750570"/>
            <a:ext cx="8362315" cy="5631180"/>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miter lim="800000"/>
          </a:ln>
        </p:spPr>
        <p:txBody>
          <a:bodyPr wrap="square">
            <a:spAutoFit/>
            <a:scene3d>
              <a:camera prst="orthographicFront"/>
              <a:lightRig rig="threePt" dir="t"/>
            </a:scene3d>
          </a:bodyPr>
          <a:lstStyle/>
          <a:p>
            <a:pPr marL="457200" marR="0" lvl="0" indent="-457200" algn="ctr" defTabSz="914400" rtl="0" eaLnBrk="0" fontAlgn="base" latinLnBrk="0" hangingPunct="0">
              <a:lnSpc>
                <a:spcPct val="100000"/>
              </a:lnSpc>
              <a:spcBef>
                <a:spcPct val="50000"/>
              </a:spcBef>
              <a:spcAft>
                <a:spcPct val="0"/>
              </a:spcAft>
              <a:buClrTx/>
              <a:buSzTx/>
              <a:buFontTx/>
              <a:buNone/>
              <a:defRPr/>
            </a:pP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关于业态的填报</a:t>
            </a: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endParaRPr>
          </a:p>
          <a:p>
            <a:pPr marL="457200" marR="0" lvl="0" indent="-457200" algn="l" defTabSz="914400" rtl="0" eaLnBrk="0" fontAlgn="base" latinLnBrk="0" hangingPunct="0">
              <a:lnSpc>
                <a:spcPct val="100000"/>
              </a:lnSpc>
              <a:spcBef>
                <a:spcPct val="50000"/>
              </a:spcBef>
              <a:spcAft>
                <a:spcPct val="0"/>
              </a:spcAft>
              <a:buClrTx/>
              <a:buSzTx/>
              <a:buFontTx/>
              <a:buNone/>
              <a:defRPr/>
            </a:pP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marL="457200" marR="0" lvl="0" indent="-457200" algn="l" defTabSz="914400" rtl="0" eaLnBrk="0" fontAlgn="base" latinLnBrk="0" hangingPunct="0">
              <a:lnSpc>
                <a:spcPct val="100000"/>
              </a:lnSpc>
              <a:spcBef>
                <a:spcPct val="50000"/>
              </a:spcBef>
              <a:spcAft>
                <a:spcPct val="0"/>
              </a:spcAft>
              <a:buClrTx/>
              <a:buSzTx/>
              <a:buFontTx/>
              <a:buNone/>
              <a:defRPr/>
            </a:pPr>
            <a:r>
              <a:rPr kumimoji="1" lang="zh-CN" altLang="en-US" sz="24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一</a:t>
            </a:r>
            <a:r>
              <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个连锁总部有两个及以上的零售业或餐饮活动，按销售额（营业收入）占全部销售额（营业收入）比重最大的一类业态填报。</a:t>
            </a:r>
            <a:endPar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endPar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r>
              <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如：物美科技集团有限公司，该单位在</a:t>
            </a:r>
            <a:r>
              <a:rPr kumimoji="1" lang="en-US" altLang="zh-CN"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101-1</a:t>
            </a:r>
            <a:r>
              <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表中行业代码为</a:t>
            </a:r>
            <a:r>
              <a:rPr kumimoji="1" lang="en-US" altLang="zh-CN"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5129</a:t>
            </a:r>
            <a:r>
              <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，是批发业单位。但作为连锁总店（总部），应按照下属所有连锁门店销售额（营业收入）占全部销售额（营业收入）比重最大的一类业态填报。</a:t>
            </a:r>
            <a:endPar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endPar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endParaRPr kumimoji="1" lang="zh-CN" altLang="en-US" sz="24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p:txBody>
      </p:sp>
      <p:sp>
        <p:nvSpPr>
          <p:cNvPr id="39939" name="Rectangle 3"/>
          <p:cNvSpPr/>
          <p:nvPr/>
        </p:nvSpPr>
        <p:spPr>
          <a:xfrm>
            <a:off x="1752600" y="228600"/>
            <a:ext cx="5486400" cy="521970"/>
          </a:xfrm>
          <a:prstGeom prst="rect">
            <a:avLst/>
          </a:prstGeom>
          <a:noFill/>
          <a:ln w="9525">
            <a:noFill/>
          </a:ln>
        </p:spPr>
        <p:txBody>
          <a:bodyPr>
            <a:spAutoFit/>
          </a:bodyPr>
          <a:lstStyle/>
          <a:p>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524292" name="AutoShape 4" descr="白色大理石"/>
          <p:cNvSpPr>
            <a:spLocks noChangeArrowheads="1"/>
          </p:cNvSpPr>
          <p:nvPr/>
        </p:nvSpPr>
        <p:spPr bwMode="auto">
          <a:xfrm>
            <a:off x="7500938" y="6143625"/>
            <a:ext cx="14478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333375" y="307340"/>
            <a:ext cx="8524875" cy="6554470"/>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miter lim="800000"/>
          </a:ln>
        </p:spPr>
        <p:txBody>
          <a:bodyPr wrap="square">
            <a:spAutoFit/>
            <a:scene3d>
              <a:camera prst="orthographicFront"/>
              <a:lightRig rig="threePt" dir="t"/>
            </a:scene3d>
          </a:bodyPr>
          <a:lstStyle/>
          <a:p>
            <a:pPr marL="457200" marR="0" lvl="0" indent="-457200" algn="l" defTabSz="914400" rtl="0" eaLnBrk="0" fontAlgn="base" latinLnBrk="0" hangingPunct="0">
              <a:lnSpc>
                <a:spcPct val="100000"/>
              </a:lnSpc>
              <a:spcBef>
                <a:spcPct val="50000"/>
              </a:spcBef>
              <a:spcAft>
                <a:spcPct val="0"/>
              </a:spcAft>
              <a:buClrTx/>
              <a:buSzTx/>
              <a:buFontTx/>
              <a:buNone/>
              <a:defRPr/>
            </a:pPr>
            <a:endPar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关于业态的填报</a:t>
            </a:r>
            <a:endPar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专业店：经营</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某一类或相关品类商品及服务的零售业态。如办公用品专业店（</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office supply</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）、家电专业店（</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home appliance</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）、药品专业店（</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drug store</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）、服饰店（</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apparel shop</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）、体育用品专业店（</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sporting goods store</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）和家居建材商店（</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home center</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）等</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如：国美电器有限公司、北京苏宁易购销售</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有限公司、药店</a:t>
            </a:r>
            <a:endPar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品牌专卖店：</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经营</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或被授权经营某一品牌商品的零售业态</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a:t>
            </a:r>
            <a:endPar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如：北京张一元茶叶有限责任公司</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、波</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司登</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羽绒服</a:t>
            </a:r>
            <a:endPar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endPar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集合店：汇集多个品牌及多个系列的商品，可涵盖服饰、鞋、包、文具、电子产品、食品等多种品类的零售店</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a:t>
            </a:r>
            <a:endPar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a:t>
            </a:r>
            <a:r>
              <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如</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名创优</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品、</a:t>
            </a:r>
            <a:r>
              <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KKV</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创意生活</a:t>
            </a:r>
            <a:endPar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endParaRPr kumimoji="1" lang="en-US" altLang="zh-CN"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1" fontAlgn="base"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无人值守</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商店：在</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营业现场无人工服务的情况下，自助完成商品销售或服务的零售店</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如京东</a:t>
            </a:r>
            <a:r>
              <a:rPr kumimoji="1"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X</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无人值守超市</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457200" marR="0" lvl="0" indent="-457200" algn="l" defTabSz="914400" rtl="0" eaLnBrk="0" fontAlgn="base" latinLnBrk="0" hangingPunct="0">
              <a:lnSpc>
                <a:spcPct val="100000"/>
              </a:lnSpc>
              <a:spcBef>
                <a:spcPct val="50000"/>
              </a:spcBef>
              <a:spcAft>
                <a:spcPct val="0"/>
              </a:spcAft>
              <a:buClrTx/>
              <a:buSzTx/>
              <a:buFontTx/>
              <a:buNone/>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p:txBody>
      </p:sp>
      <p:sp>
        <p:nvSpPr>
          <p:cNvPr id="40963" name="Rectangle 3"/>
          <p:cNvSpPr/>
          <p:nvPr/>
        </p:nvSpPr>
        <p:spPr>
          <a:xfrm>
            <a:off x="1752600" y="228600"/>
            <a:ext cx="5486400" cy="521970"/>
          </a:xfrm>
          <a:prstGeom prst="rect">
            <a:avLst/>
          </a:prstGeom>
          <a:noFill/>
          <a:ln w="9525">
            <a:noFill/>
          </a:ln>
        </p:spPr>
        <p:txBody>
          <a:bodyPr>
            <a:spAutoFit/>
          </a:bodyPr>
          <a:lstStyle/>
          <a:p>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524292" name="AutoShape 4" descr="白色大理石"/>
          <p:cNvSpPr>
            <a:spLocks noChangeArrowheads="1"/>
          </p:cNvSpPr>
          <p:nvPr/>
        </p:nvSpPr>
        <p:spPr bwMode="auto">
          <a:xfrm>
            <a:off x="7500938" y="6143625"/>
            <a:ext cx="14478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p:nvPr/>
        </p:nvSpPr>
        <p:spPr>
          <a:xfrm>
            <a:off x="604520" y="941705"/>
            <a:ext cx="8155940" cy="5692775"/>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ln>
        </p:spPr>
        <p:txBody>
          <a:bodyPr wrap="square">
            <a:spAutoFit/>
          </a:bodyPr>
          <a:lstStyle/>
          <a:p>
            <a:pPr indent="306705">
              <a:buFont typeface="Wingdings" panose="05000000000000000000" pitchFamily="2" charset="2"/>
              <a:buChar char="l"/>
            </a:pPr>
            <a:r>
              <a:rPr lang="zh-CN" altLang="en-US" sz="2800" dirty="0">
                <a:solidFill>
                  <a:schemeClr val="tx1"/>
                </a:solidFill>
                <a:latin typeface="黑体" panose="02010609060101010101" pitchFamily="2" charset="-122"/>
                <a:ea typeface="黑体" panose="02010609060101010101" pitchFamily="2" charset="-122"/>
              </a:rPr>
              <a:t>便利店与超市</a:t>
            </a:r>
            <a:endParaRPr lang="zh-CN" altLang="en-US" sz="2800" dirty="0">
              <a:solidFill>
                <a:schemeClr val="tx1"/>
              </a:solidFill>
              <a:latin typeface="黑体" panose="02010609060101010101" pitchFamily="2" charset="-122"/>
              <a:ea typeface="黑体" panose="02010609060101010101" pitchFamily="2" charset="-122"/>
            </a:endParaRPr>
          </a:p>
          <a:p>
            <a:pPr indent="306705"/>
            <a:r>
              <a:rPr lang="zh-CN" altLang="en-US" sz="2800" dirty="0">
                <a:solidFill>
                  <a:schemeClr val="tx1"/>
                </a:solidFill>
                <a:latin typeface="黑体" panose="02010609060101010101" pitchFamily="2" charset="-122"/>
                <a:ea typeface="黑体" panose="02010609060101010101" pitchFamily="2" charset="-122"/>
              </a:rPr>
              <a:t>  相对于超市来说，便利店有小（营业面积）、高（商品价格）、长（营业时间）的特点。</a:t>
            </a:r>
            <a:endParaRPr lang="zh-CN" altLang="en-US" sz="2800" dirty="0">
              <a:solidFill>
                <a:schemeClr val="tx1"/>
              </a:solidFill>
              <a:latin typeface="黑体" panose="02010609060101010101" pitchFamily="2" charset="-122"/>
              <a:ea typeface="黑体" panose="02010609060101010101" pitchFamily="2" charset="-122"/>
            </a:endParaRPr>
          </a:p>
          <a:p>
            <a:pPr indent="306705"/>
            <a:endParaRPr lang="zh-CN" altLang="en-US" sz="2800" dirty="0">
              <a:solidFill>
                <a:schemeClr val="tx1"/>
              </a:solidFill>
              <a:latin typeface="黑体" panose="02010609060101010101" pitchFamily="2" charset="-122"/>
              <a:ea typeface="黑体" panose="02010609060101010101" pitchFamily="2" charset="-122"/>
            </a:endParaRPr>
          </a:p>
          <a:p>
            <a:pPr indent="306705">
              <a:buFont typeface="Wingdings" panose="05000000000000000000" pitchFamily="2" charset="2"/>
              <a:buChar char="l"/>
            </a:pPr>
            <a:r>
              <a:rPr lang="zh-CN" altLang="en-US" sz="2800" dirty="0">
                <a:solidFill>
                  <a:schemeClr val="tx1"/>
                </a:solidFill>
                <a:latin typeface="黑体" panose="02010609060101010101" pitchFamily="2" charset="-122"/>
                <a:ea typeface="黑体" panose="02010609060101010101" pitchFamily="2" charset="-122"/>
              </a:rPr>
              <a:t>超市：营业面积一般在</a:t>
            </a:r>
            <a:r>
              <a:rPr lang="zh-CN" altLang="en-US" sz="2800" dirty="0" smtClean="0">
                <a:solidFill>
                  <a:schemeClr val="tx1"/>
                </a:solidFill>
                <a:latin typeface="黑体" panose="02010609060101010101" pitchFamily="2" charset="-122"/>
                <a:ea typeface="黑体" panose="02010609060101010101" pitchFamily="2" charset="-122"/>
              </a:rPr>
              <a:t>上千平方米</a:t>
            </a:r>
            <a:endParaRPr lang="en-US" altLang="zh-CN" sz="2800" dirty="0">
              <a:solidFill>
                <a:schemeClr val="tx1"/>
              </a:solidFill>
              <a:latin typeface="黑体" panose="02010609060101010101" pitchFamily="2" charset="-122"/>
              <a:ea typeface="黑体" panose="02010609060101010101" pitchFamily="2" charset="-122"/>
            </a:endParaRPr>
          </a:p>
          <a:p>
            <a:pPr indent="306705"/>
            <a:r>
              <a:rPr lang="zh-CN" altLang="en-US" sz="2800" dirty="0">
                <a:solidFill>
                  <a:schemeClr val="tx1"/>
                </a:solidFill>
                <a:latin typeface="黑体" panose="02010609060101010101" pitchFamily="2" charset="-122"/>
                <a:ea typeface="黑体" panose="02010609060101010101" pitchFamily="2" charset="-122"/>
              </a:rPr>
              <a:t>以销售食品、日用品为主，满足消费者日常生活需要的零售业态。</a:t>
            </a:r>
            <a:endParaRPr lang="en-US" altLang="zh-CN" sz="2800" dirty="0">
              <a:solidFill>
                <a:schemeClr val="tx1"/>
              </a:solidFill>
              <a:latin typeface="黑体" panose="02010609060101010101" pitchFamily="2" charset="-122"/>
              <a:ea typeface="黑体" panose="02010609060101010101" pitchFamily="2" charset="-122"/>
            </a:endParaRPr>
          </a:p>
          <a:p>
            <a:pPr indent="306705"/>
            <a:r>
              <a:rPr lang="zh-CN" altLang="en-US" sz="2800" dirty="0">
                <a:solidFill>
                  <a:schemeClr val="tx1"/>
                </a:solidFill>
                <a:latin typeface="黑体" panose="02010609060101010101" pitchFamily="2" charset="-122"/>
                <a:ea typeface="黑体" panose="02010609060101010101" pitchFamily="2" charset="-122"/>
              </a:rPr>
              <a:t>开架销售，也可同时采取在线销售。</a:t>
            </a:r>
            <a:endParaRPr lang="en-US" altLang="zh-CN" sz="2800" dirty="0">
              <a:solidFill>
                <a:schemeClr val="tx1"/>
              </a:solidFill>
              <a:latin typeface="黑体" panose="02010609060101010101" pitchFamily="2" charset="-122"/>
              <a:ea typeface="黑体" panose="02010609060101010101" pitchFamily="2" charset="-122"/>
            </a:endParaRPr>
          </a:p>
          <a:p>
            <a:pPr indent="306705"/>
            <a:r>
              <a:rPr lang="zh-CN" altLang="en-US" sz="2800" dirty="0">
                <a:solidFill>
                  <a:schemeClr val="tx1"/>
                </a:solidFill>
                <a:latin typeface="黑体" panose="02010609060101010101" pitchFamily="2" charset="-122"/>
                <a:ea typeface="黑体" panose="02010609060101010101" pitchFamily="2" charset="-122"/>
              </a:rPr>
              <a:t>门店内可提供食品现场加工服务及现场就餐服务。</a:t>
            </a:r>
            <a:endParaRPr lang="zh-CN" altLang="en-US" sz="2800" dirty="0">
              <a:solidFill>
                <a:schemeClr val="tx1"/>
              </a:solidFill>
              <a:latin typeface="黑体" panose="02010609060101010101" pitchFamily="2" charset="-122"/>
              <a:ea typeface="黑体" panose="02010609060101010101" pitchFamily="2" charset="-122"/>
            </a:endParaRPr>
          </a:p>
          <a:p>
            <a:pPr indent="306705"/>
            <a:r>
              <a:rPr lang="zh-CN" altLang="en-US" sz="2800" dirty="0">
                <a:solidFill>
                  <a:schemeClr val="tx1"/>
                </a:solidFill>
                <a:latin typeface="黑体" panose="02010609060101010101" pitchFamily="2" charset="-122"/>
                <a:ea typeface="黑体" panose="02010609060101010101" pitchFamily="2" charset="-122"/>
              </a:rPr>
              <a:t>包括大型超市的营业面积一般在</a:t>
            </a:r>
            <a:r>
              <a:rPr lang="en-US" altLang="zh-CN" sz="2800" dirty="0">
                <a:solidFill>
                  <a:schemeClr val="tx1"/>
                </a:solidFill>
                <a:latin typeface="黑体" panose="02010609060101010101" pitchFamily="2" charset="-122"/>
                <a:ea typeface="黑体" panose="02010609060101010101" pitchFamily="2" charset="-122"/>
              </a:rPr>
              <a:t>6000</a:t>
            </a:r>
            <a:r>
              <a:rPr lang="zh-CN" altLang="en-US" sz="2800" dirty="0">
                <a:solidFill>
                  <a:schemeClr val="tx1"/>
                </a:solidFill>
                <a:latin typeface="黑体" panose="02010609060101010101" pitchFamily="2" charset="-122"/>
                <a:ea typeface="黑体" panose="02010609060101010101" pitchFamily="2" charset="-122"/>
              </a:rPr>
              <a:t>平方米以上；设一定面积的停车场。</a:t>
            </a:r>
            <a:endParaRPr lang="zh-CN" altLang="en-US" sz="2800" dirty="0">
              <a:solidFill>
                <a:schemeClr val="tx1"/>
              </a:solidFill>
              <a:latin typeface="黑体" panose="02010609060101010101" pitchFamily="2" charset="-122"/>
              <a:ea typeface="黑体" panose="02010609060101010101" pitchFamily="2" charset="-122"/>
            </a:endParaRPr>
          </a:p>
          <a:p>
            <a:pPr indent="306705" eaLnBrk="0" hangingPunct="0"/>
            <a:endParaRPr lang="zh-CN" altLang="en-US" sz="2800" dirty="0">
              <a:solidFill>
                <a:schemeClr val="tx1"/>
              </a:solidFill>
              <a:latin typeface="黑体" panose="02010609060101010101" pitchFamily="2" charset="-122"/>
              <a:ea typeface="黑体" panose="02010609060101010101" pitchFamily="2" charset="-122"/>
            </a:endParaRPr>
          </a:p>
          <a:p>
            <a:pPr indent="306705" eaLnBrk="0" hangingPunct="0"/>
            <a:endParaRPr lang="zh-CN" altLang="en-US" sz="2800" dirty="0">
              <a:solidFill>
                <a:schemeClr val="tx1"/>
              </a:solidFill>
              <a:latin typeface="黑体" panose="02010609060101010101" pitchFamily="2" charset="-122"/>
              <a:ea typeface="黑体" panose="02010609060101010101" pitchFamily="2" charset="-122"/>
            </a:endParaRPr>
          </a:p>
        </p:txBody>
      </p:sp>
      <p:sp>
        <p:nvSpPr>
          <p:cNvPr id="525315" name="AutoShape 3" descr="白色大理石"/>
          <p:cNvSpPr>
            <a:spLocks noChangeArrowheads="1"/>
          </p:cNvSpPr>
          <p:nvPr/>
        </p:nvSpPr>
        <p:spPr bwMode="auto">
          <a:xfrm>
            <a:off x="7358063" y="6072188"/>
            <a:ext cx="16002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571472" y="357166"/>
            <a:ext cx="8272463" cy="6093976"/>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miter lim="800000"/>
          </a:ln>
        </p:spPr>
        <p:txBody>
          <a:bodyPr wrap="square">
            <a:spAutoFit/>
            <a:scene3d>
              <a:camera prst="orthographicFront"/>
              <a:lightRig rig="threePt" dir="t"/>
            </a:scene3d>
          </a:bodyPr>
          <a:lstStyle/>
          <a:p>
            <a:pPr marL="0" marR="0" lvl="0" indent="306705"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超市</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与仓储式会员店</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仓储式会员店的辐射范围一般比大型超市广，实行会员制管理，商品价格一般较低。</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折扣店</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与品牌专卖店</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折扣</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店：</a:t>
            </a:r>
            <a:r>
              <a:rPr kumimoji="0"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店铺装修简单，提供有限服务，商品价格低廉的一种小型超市业态。拥有不到</a:t>
            </a:r>
            <a:r>
              <a:rPr kumimoji="0" lang="en-US" altLang="zh-CN"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2000</a:t>
            </a:r>
            <a:r>
              <a:rPr kumimoji="0"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个品种，经营一定数量的自有品牌商品。</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商品价格一般低于市场水平，自有品牌占有较大比重。</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Tx/>
              <a:buNone/>
              <a:defRPr/>
            </a:pP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  </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品牌</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专卖店</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：以经营</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或被授权经营某一品牌</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商品为主</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，具有销售量少、质优、高毛利等特点</a:t>
            </a:r>
            <a:r>
              <a:rPr kumimoji="1" lang="zh-CN" altLang="en-US" sz="2000" b="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；服装</a:t>
            </a:r>
            <a:r>
              <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专卖店，化妆品专卖店等。</a:t>
            </a: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Tx/>
              <a:buNone/>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Tx/>
              <a:buNone/>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6705" algn="l" defTabSz="914400" rtl="0" eaLnBrk="1" fontAlgn="base" latinLnBrk="0" hangingPunct="1">
              <a:lnSpc>
                <a:spcPct val="150000"/>
              </a:lnSpc>
              <a:spcBef>
                <a:spcPct val="0"/>
              </a:spcBef>
              <a:spcAft>
                <a:spcPct val="0"/>
              </a:spcAft>
              <a:buClrTx/>
              <a:buSzTx/>
              <a:buFontTx/>
              <a:buNone/>
              <a:defRPr/>
            </a:pPr>
            <a:endParaRPr kumimoji="1" lang="zh-CN" altLang="en-US" sz="20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p:txBody>
      </p:sp>
      <p:sp>
        <p:nvSpPr>
          <p:cNvPr id="526339" name="AutoShape 3" descr="白色大理石"/>
          <p:cNvSpPr>
            <a:spLocks noChangeArrowheads="1"/>
          </p:cNvSpPr>
          <p:nvPr/>
        </p:nvSpPr>
        <p:spPr bwMode="auto">
          <a:xfrm>
            <a:off x="7643813" y="6000750"/>
            <a:ext cx="13716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p:nvPr/>
        </p:nvSpPr>
        <p:spPr>
          <a:xfrm>
            <a:off x="643255" y="1167765"/>
            <a:ext cx="7858125" cy="4523105"/>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ln>
        </p:spPr>
        <p:txBody>
          <a:bodyPr wrap="square">
            <a:spAutoFit/>
            <a:scene3d>
              <a:camera prst="orthographicFront"/>
              <a:lightRig rig="threePt" dir="t"/>
            </a:scene3d>
          </a:bodyPr>
          <a:lstStyle/>
          <a:p>
            <a:pPr indent="306705">
              <a:buFont typeface="Wingdings" panose="05000000000000000000" pitchFamily="2" charset="2"/>
              <a:buChar char="l"/>
            </a:pPr>
            <a:endParaRPr lang="en-US" altLang="zh-CN"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indent="306705">
              <a:buFont typeface="Wingdings" panose="05000000000000000000" pitchFamily="2" charset="2"/>
              <a:buChar char="l"/>
            </a:pP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专业店与品牌专卖店</a:t>
            </a: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indent="306705">
              <a:buFont typeface="Wingdings" panose="05000000000000000000" pitchFamily="2" charset="2"/>
              <a:buChar char="l"/>
            </a:pP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indent="306705">
              <a:buFont typeface="Wingdings" panose="05000000000000000000" pitchFamily="2" charset="2"/>
            </a:pP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专业店：以专门经营某一大类商品为主的零售业态。例如办公用品专业店、玩具专业店、家电专业店、药品专业店、服饰店，以及前店后厂的食品专业店，如面包房、糕饼店等，以经营图书、烟、酒、医药为主的连锁零售店，业态归入专业店中。</a:t>
            </a: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indent="306705">
              <a:buFont typeface="Wingdings" panose="05000000000000000000" pitchFamily="2" charset="2"/>
            </a:pP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indent="306705">
              <a:buFont typeface="Wingdings" panose="05000000000000000000" pitchFamily="2" charset="2"/>
            </a:pP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品牌专卖店：以专门经营或被授权经营某一主要品牌商品为主的零售业态。销售量少、质优、高毛利。例如化妆品专卖店等。 </a:t>
            </a: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sp>
        <p:nvSpPr>
          <p:cNvPr id="527363" name="AutoShape 3" descr="白色大理石"/>
          <p:cNvSpPr>
            <a:spLocks noChangeArrowheads="1"/>
          </p:cNvSpPr>
          <p:nvPr/>
        </p:nvSpPr>
        <p:spPr bwMode="auto">
          <a:xfrm>
            <a:off x="7429500" y="6072188"/>
            <a:ext cx="16002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矩形 2"/>
          <p:cNvSpPr>
            <a:spLocks noChangeArrowheads="1"/>
          </p:cNvSpPr>
          <p:nvPr/>
        </p:nvSpPr>
        <p:spPr bwMode="auto">
          <a:xfrm>
            <a:off x="940753" y="1012508"/>
            <a:ext cx="7000875" cy="4832350"/>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miter lim="800000"/>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1"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旅游饭店	指按照国家有关规定评定的旅游饭店和具有同等质量、水平的饭店活动。</a:t>
            </a:r>
            <a:endParaRPr kumimoji="1" lang="en-US" altLang="zh-CN"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1"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其他一般旅馆	指不具备评定旅游饭店和同等水平饭店的一般旅馆的活动。</a:t>
            </a:r>
            <a:endParaRPr kumimoji="1" lang="en-US" altLang="zh-CN"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1"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rPr>
              <a:t>民宿服务	指城乡居民及社会机构利用闲置房屋开展的住宿活动和短期出租公寓服务。</a:t>
            </a:r>
            <a:endParaRPr kumimoji="1" lang="en-US" altLang="zh-CN"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住宿业</a:t>
            </a:r>
            <a:endParaRPr kumimoji="0"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l"/>
              <a:defRPr/>
            </a:pPr>
            <a:endParaRPr kumimoji="0"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矩形 3"/>
          <p:cNvSpPr/>
          <p:nvPr/>
        </p:nvSpPr>
        <p:spPr>
          <a:xfrm>
            <a:off x="821373" y="1074420"/>
            <a:ext cx="7500937" cy="4399915"/>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ln>
        </p:spPr>
        <p:txBody>
          <a:bodyPr wrap="square">
            <a:spAutoFit/>
          </a:bodyPr>
          <a:lstStyle/>
          <a:p>
            <a:r>
              <a:rPr lang="zh-CN" altLang="en-US" sz="2800" dirty="0">
                <a:solidFill>
                  <a:schemeClr val="tx1"/>
                </a:solidFill>
                <a:latin typeface="黑体" panose="02010609060101010101" pitchFamily="2" charset="-122"/>
                <a:ea typeface="黑体" panose="02010609060101010101" pitchFamily="2" charset="-122"/>
              </a:rPr>
              <a:t>    例</a:t>
            </a:r>
            <a:r>
              <a:rPr lang="en-US" altLang="zh-CN" sz="2800" dirty="0">
                <a:solidFill>
                  <a:schemeClr val="tx1"/>
                </a:solidFill>
                <a:latin typeface="黑体" panose="02010609060101010101" pitchFamily="2" charset="-122"/>
                <a:ea typeface="黑体" panose="02010609060101010101" pitchFamily="2" charset="-122"/>
              </a:rPr>
              <a:t>:</a:t>
            </a:r>
            <a:r>
              <a:rPr lang="zh-CN" altLang="en-US" sz="2800" dirty="0">
                <a:solidFill>
                  <a:schemeClr val="tx1"/>
                </a:solidFill>
                <a:latin typeface="黑体" panose="02010609060101010101" pitchFamily="2" charset="-122"/>
                <a:ea typeface="黑体" panose="02010609060101010101" pitchFamily="2" charset="-122"/>
              </a:rPr>
              <a:t>每年年底各区需要完成当年的北京市商业连锁企业名单确认工作，各区首先需要核实</a:t>
            </a:r>
            <a:r>
              <a:rPr lang="en-US" altLang="zh-CN" sz="2800" dirty="0">
                <a:solidFill>
                  <a:schemeClr val="tx1"/>
                </a:solidFill>
                <a:latin typeface="黑体" panose="02010609060101010101" pitchFamily="2" charset="-122"/>
                <a:ea typeface="黑体" panose="02010609060101010101" pitchFamily="2" charset="-122"/>
              </a:rPr>
              <a:t>101-1 </a:t>
            </a:r>
            <a:r>
              <a:rPr lang="zh-CN" altLang="en-US" sz="2800" dirty="0" smtClean="0">
                <a:solidFill>
                  <a:schemeClr val="tx1"/>
                </a:solidFill>
                <a:latin typeface="黑体" panose="02010609060101010101" pitchFamily="2" charset="-122"/>
                <a:ea typeface="黑体" panose="02010609060101010101" pitchFamily="2" charset="-122"/>
              </a:rPr>
              <a:t>表里批发</a:t>
            </a:r>
            <a:r>
              <a:rPr lang="zh-CN" altLang="en-US" sz="2800" dirty="0">
                <a:solidFill>
                  <a:schemeClr val="tx1"/>
                </a:solidFill>
                <a:latin typeface="黑体" panose="02010609060101010101" pitchFamily="2" charset="-122"/>
                <a:ea typeface="黑体" panose="02010609060101010101" pitchFamily="2" charset="-122"/>
              </a:rPr>
              <a:t>和零售业、住宿和餐饮业单位经营形式为（</a:t>
            </a:r>
            <a:r>
              <a:rPr lang="en-US" altLang="zh-CN" sz="2800" dirty="0">
                <a:solidFill>
                  <a:schemeClr val="tx1"/>
                </a:solidFill>
                <a:latin typeface="黑体" panose="02010609060101010101" pitchFamily="2" charset="-122"/>
                <a:ea typeface="黑体" panose="02010609060101010101" pitchFamily="2" charset="-122"/>
              </a:rPr>
              <a:t>A</a:t>
            </a:r>
            <a:r>
              <a:rPr lang="zh-CN" altLang="en-US" sz="2800" dirty="0">
                <a:solidFill>
                  <a:schemeClr val="tx1"/>
                </a:solidFill>
                <a:latin typeface="黑体" panose="02010609060101010101" pitchFamily="2" charset="-122"/>
                <a:ea typeface="黑体" panose="02010609060101010101" pitchFamily="2" charset="-122"/>
              </a:rPr>
              <a:t>）的企业，其次需要逐一核实市商务局提供的连锁企业名单中每个企业具体情况，确认连锁企业名单。</a:t>
            </a:r>
            <a:endParaRPr lang="en-US" altLang="zh-CN" sz="2800" dirty="0">
              <a:solidFill>
                <a:schemeClr val="tx1"/>
              </a:solidFill>
              <a:latin typeface="黑体" panose="02010609060101010101" pitchFamily="2" charset="-122"/>
              <a:ea typeface="黑体" panose="02010609060101010101" pitchFamily="2" charset="-122"/>
            </a:endParaRPr>
          </a:p>
          <a:p>
            <a:endParaRPr lang="zh-CN" altLang="en-US" sz="2800" dirty="0">
              <a:solidFill>
                <a:schemeClr val="tx1"/>
              </a:solidFill>
              <a:latin typeface="黑体" panose="02010609060101010101" pitchFamily="2" charset="-122"/>
              <a:ea typeface="黑体" panose="02010609060101010101" pitchFamily="2" charset="-122"/>
            </a:endParaRPr>
          </a:p>
          <a:p>
            <a:r>
              <a:rPr lang="en-US" altLang="zh-CN" sz="2800" dirty="0">
                <a:solidFill>
                  <a:schemeClr val="tx1"/>
                </a:solidFill>
                <a:latin typeface="黑体" panose="02010609060101010101" pitchFamily="2" charset="-122"/>
                <a:ea typeface="黑体" panose="02010609060101010101" pitchFamily="2" charset="-122"/>
              </a:rPr>
              <a:t>A </a:t>
            </a:r>
            <a:r>
              <a:rPr lang="zh-CN" altLang="en-US" sz="2800" dirty="0">
                <a:solidFill>
                  <a:schemeClr val="tx1"/>
                </a:solidFill>
                <a:latin typeface="黑体" panose="02010609060101010101" pitchFamily="2" charset="-122"/>
                <a:ea typeface="黑体" panose="02010609060101010101" pitchFamily="2" charset="-122"/>
              </a:rPr>
              <a:t>连锁总店（总部）</a:t>
            </a:r>
            <a:endParaRPr lang="zh-CN" altLang="en-US" sz="2800" dirty="0">
              <a:solidFill>
                <a:schemeClr val="tx1"/>
              </a:solidFill>
              <a:latin typeface="黑体" panose="02010609060101010101" pitchFamily="2" charset="-122"/>
              <a:ea typeface="黑体" panose="02010609060101010101" pitchFamily="2" charset="-122"/>
            </a:endParaRPr>
          </a:p>
          <a:p>
            <a:r>
              <a:rPr lang="en-US" altLang="zh-CN" sz="2800" dirty="0">
                <a:solidFill>
                  <a:schemeClr val="tx1"/>
                </a:solidFill>
                <a:latin typeface="黑体" panose="02010609060101010101" pitchFamily="2" charset="-122"/>
                <a:ea typeface="黑体" panose="02010609060101010101" pitchFamily="2" charset="-122"/>
              </a:rPr>
              <a:t>B </a:t>
            </a:r>
            <a:r>
              <a:rPr lang="zh-CN" altLang="en-US" sz="2800" dirty="0">
                <a:solidFill>
                  <a:schemeClr val="tx1"/>
                </a:solidFill>
                <a:latin typeface="黑体" panose="02010609060101010101" pitchFamily="2" charset="-122"/>
                <a:ea typeface="黑体" panose="02010609060101010101" pitchFamily="2" charset="-122"/>
              </a:rPr>
              <a:t>连锁直营店</a:t>
            </a:r>
            <a:endParaRPr lang="zh-CN" altLang="en-US" sz="2800" dirty="0">
              <a:solidFill>
                <a:schemeClr val="tx1"/>
              </a:solidFill>
              <a:latin typeface="黑体" panose="02010609060101010101" pitchFamily="2" charset="-122"/>
              <a:ea typeface="黑体" panose="02010609060101010101" pitchFamily="2" charset="-122"/>
            </a:endParaRPr>
          </a:p>
          <a:p>
            <a:r>
              <a:rPr lang="en-US" altLang="zh-CN" sz="2800" dirty="0">
                <a:solidFill>
                  <a:schemeClr val="tx1"/>
                </a:solidFill>
                <a:latin typeface="黑体" panose="02010609060101010101" pitchFamily="2" charset="-122"/>
                <a:ea typeface="黑体" panose="02010609060101010101" pitchFamily="2" charset="-122"/>
              </a:rPr>
              <a:t>C </a:t>
            </a:r>
            <a:r>
              <a:rPr lang="zh-CN" altLang="en-US" sz="2800" dirty="0">
                <a:solidFill>
                  <a:schemeClr val="tx1"/>
                </a:solidFill>
                <a:latin typeface="黑体" panose="02010609060101010101" pitchFamily="2" charset="-122"/>
                <a:ea typeface="黑体" panose="02010609060101010101" pitchFamily="2" charset="-122"/>
              </a:rPr>
              <a:t>连锁加盟店</a:t>
            </a:r>
            <a:endParaRPr lang="zh-CN" altLang="en-US" sz="2800" dirty="0">
              <a:solidFill>
                <a:schemeClr val="tx1"/>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57250"/>
            <a:ext cx="8229600" cy="5268913"/>
          </a:xfrm>
          <a:gradFill>
            <a:gsLst>
              <a:gs pos="0">
                <a:srgbClr val="5E9EFF"/>
              </a:gs>
              <a:gs pos="39999">
                <a:srgbClr val="85C2FF"/>
              </a:gs>
              <a:gs pos="70000">
                <a:srgbClr val="C4D6EB"/>
              </a:gs>
              <a:gs pos="100000">
                <a:srgbClr val="FFEBFA"/>
              </a:gs>
            </a:gsLst>
            <a:path path="rect">
              <a:fillToRect l="100000" t="100000"/>
            </a:path>
          </a:gradFill>
        </p:spPr>
        <p:txBody>
          <a:bodyPr vert="horz" wrap="square" lIns="91440" tIns="45720" rIns="91440" bIns="45720" numCol="1" anchor="t" anchorCtr="0" compatLnSpc="1">
            <a:scene3d>
              <a:camera prst="orthographicFront"/>
              <a:lightRig rig="threePt" dir="t"/>
            </a:scene3d>
          </a:bodyPr>
          <a:lstStyle/>
          <a:p>
            <a:pPr marL="0" marR="0" lvl="0" indent="304800" algn="l" defTabSz="914400" rtl="0" eaLnBrk="0" fontAlgn="base" latinLnBrk="0" hangingPunct="0">
              <a:lnSpc>
                <a:spcPct val="100000"/>
              </a:lnSpc>
              <a:spcBef>
                <a:spcPct val="0"/>
              </a:spcBef>
              <a:spcAft>
                <a:spcPct val="0"/>
              </a:spcAft>
              <a:buClrTx/>
              <a:buSzTx/>
              <a:buFont typeface="Wingdings 2" panose="05020102010507070707" pitchFamily="18" charset="2"/>
              <a:buNone/>
              <a:defRPr/>
            </a:pP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  例</a:t>
            </a: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填报</a:t>
            </a: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批发和零售业连锁经营情况</a:t>
            </a: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表时，如果甲公司是外资连锁法人企业，总部在上海，目前在北京朝阳区经营</a:t>
            </a: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10</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家法人门店，所以北京的门店数据由（</a:t>
            </a: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C</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）进行统计上报。</a:t>
            </a:r>
            <a:endPar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 typeface="Wingdings 2" panose="05020102010507070707" pitchFamily="18" charset="2"/>
              <a:buNone/>
              <a:defRPr/>
            </a:pPr>
            <a:endPar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4800" algn="l" defTabSz="914400" rtl="0" eaLnBrk="0" fontAlgn="base" latinLnBrk="0" hangingPunct="0">
              <a:lnSpc>
                <a:spcPct val="100000"/>
              </a:lnSpc>
              <a:spcBef>
                <a:spcPct val="0"/>
              </a:spcBef>
              <a:spcAft>
                <a:spcPct val="0"/>
              </a:spcAft>
              <a:buClrTx/>
              <a:buSzTx/>
              <a:buFont typeface="Wingdings 2" panose="05020102010507070707" pitchFamily="18" charset="2"/>
              <a:buNone/>
              <a:defRPr/>
            </a:pP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A </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北京总部</a:t>
            </a:r>
            <a:endPar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4800" algn="l" defTabSz="914400" rtl="0" eaLnBrk="0" fontAlgn="base" latinLnBrk="0" hangingPunct="0">
              <a:lnSpc>
                <a:spcPct val="100000"/>
              </a:lnSpc>
              <a:spcBef>
                <a:spcPct val="0"/>
              </a:spcBef>
              <a:spcAft>
                <a:spcPct val="0"/>
              </a:spcAft>
              <a:buClrTx/>
              <a:buSzTx/>
              <a:buFont typeface="Wingdings 2" panose="05020102010507070707" pitchFamily="18" charset="2"/>
              <a:buNone/>
              <a:defRPr/>
            </a:pP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B </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上海总部</a:t>
            </a:r>
            <a:endPar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4800" algn="l" defTabSz="914400" rtl="0" eaLnBrk="0" fontAlgn="base" latinLnBrk="0" hangingPunct="0">
              <a:lnSpc>
                <a:spcPct val="100000"/>
              </a:lnSpc>
              <a:spcBef>
                <a:spcPct val="0"/>
              </a:spcBef>
              <a:spcAft>
                <a:spcPct val="0"/>
              </a:spcAft>
              <a:buClrTx/>
              <a:buSzTx/>
              <a:buFont typeface="Wingdings 2" panose="05020102010507070707" pitchFamily="18" charset="2"/>
              <a:buNone/>
              <a:defRPr/>
            </a:pP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C </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北京指定一家门店作为总部</a:t>
            </a:r>
            <a:endPar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0" marR="0" lvl="0" indent="304800" algn="l" defTabSz="914400" rtl="0" eaLnBrk="0" fontAlgn="base" latinLnBrk="0" hangingPunct="0">
              <a:lnSpc>
                <a:spcPct val="100000"/>
              </a:lnSpc>
              <a:spcBef>
                <a:spcPct val="0"/>
              </a:spcBef>
              <a:spcAft>
                <a:spcPct val="0"/>
              </a:spcAft>
              <a:buClrTx/>
              <a:buSzTx/>
              <a:buFont typeface="Wingdings 2" panose="05020102010507070707" pitchFamily="18" charset="2"/>
              <a:buNone/>
              <a:defRPr/>
            </a:pPr>
            <a:r>
              <a:rPr kumimoji="0" lang="en-US" altLang="zh-CN"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D </a:t>
            </a:r>
            <a:r>
              <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宋体" panose="02010600030101010101" pitchFamily="2" charset="-122"/>
              </a:rPr>
              <a:t>上海指定一家门店作为总部</a:t>
            </a:r>
            <a:endPar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endParaRPr kumimoji="0" lang="zh-CN" altLang="en-US" sz="2800" i="0" u="none" strike="noStrike" kern="1200" cap="none" spc="0" normalizeH="0" baseline="0" noProof="0" dirty="0" smtClean="0">
              <a:solidFill>
                <a:schemeClr val="tx1"/>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矩形 2"/>
          <p:cNvSpPr/>
          <p:nvPr/>
        </p:nvSpPr>
        <p:spPr>
          <a:xfrm>
            <a:off x="749935" y="1228408"/>
            <a:ext cx="7643813" cy="4400550"/>
          </a:xfrm>
          <a:prstGeom prst="rect">
            <a:avLst/>
          </a:prstGeom>
          <a:gradFill>
            <a:gsLst>
              <a:gs pos="0">
                <a:srgbClr val="5E9EFF"/>
              </a:gs>
              <a:gs pos="39999">
                <a:srgbClr val="85C2FF"/>
              </a:gs>
              <a:gs pos="70000">
                <a:srgbClr val="C4D6EB"/>
              </a:gs>
              <a:gs pos="100000">
                <a:srgbClr val="FFEBFA"/>
              </a:gs>
            </a:gsLst>
            <a:path path="rect">
              <a:fillToRect l="100000" t="100000"/>
            </a:path>
          </a:gradFill>
          <a:ln w="9525">
            <a:noFill/>
          </a:ln>
        </p:spPr>
        <p:txBody>
          <a:bodyPr>
            <a:spAutoFit/>
            <a:scene3d>
              <a:camera prst="orthographicFront"/>
              <a:lightRig rig="threePt" dir="t"/>
            </a:scene3d>
          </a:bodyPr>
          <a:lstStyle/>
          <a:p>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    例</a:t>
            </a:r>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填报</a:t>
            </a:r>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住宿和餐饮业连锁经营情况</a:t>
            </a:r>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表时，如果乙公司是外资连锁法人企业，总部在广州，目前在北京朝阳区经营</a:t>
            </a:r>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20</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家门店，门店均不具有法人资格；所以北京的门店数据由（</a:t>
            </a:r>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B</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）进行统计上报。</a:t>
            </a:r>
            <a:endPar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endPar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A </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北京总部</a:t>
            </a:r>
            <a:endPar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B </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广州总部</a:t>
            </a:r>
            <a:endPar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C </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北京指定一家门店作为总部</a:t>
            </a:r>
            <a:endPar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r>
              <a:rPr lang="en-US" altLang="zh-CN"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D </a:t>
            </a:r>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广州指定一家门店作为总部</a:t>
            </a:r>
            <a:endPar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p:cNvSpPr>
          <p:nvPr>
            <p:ph type="title"/>
          </p:nvPr>
        </p:nvSpPr>
        <p:spPr>
          <a:xfrm>
            <a:off x="594360" y="798195"/>
            <a:ext cx="7955280" cy="762635"/>
          </a:xfrm>
          <a:solidFill>
            <a:schemeClr val="bg1"/>
          </a:solidFill>
        </p:spPr>
        <p:txBody>
          <a:bodyPr vert="horz" wrap="square" lIns="91440" tIns="45720" rIns="91440" bIns="45720" anchor="ctr">
            <a:normAutofit fontScale="90000"/>
          </a:bodyPr>
          <a:lstStyle/>
          <a:p>
            <a:pPr eaLnBrk="1" hangingPunct="1"/>
            <a:r>
              <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连锁经营情况填报范围：辖区内批发和零售业、住宿和餐饮连锁总店（总部）</a:t>
            </a:r>
            <a:endParaRPr lang="zh-CN" altLang="en-US" sz="28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sp>
        <p:nvSpPr>
          <p:cNvPr id="516101" name="AutoShape 5" descr="白色大理石"/>
          <p:cNvSpPr>
            <a:spLocks noChangeArrowheads="1"/>
          </p:cNvSpPr>
          <p:nvPr/>
        </p:nvSpPr>
        <p:spPr bwMode="auto">
          <a:xfrm>
            <a:off x="7358063" y="6072188"/>
            <a:ext cx="1600200" cy="576263"/>
          </a:xfrm>
          <a:prstGeom prst="roundRect">
            <a:avLst>
              <a:gd name="adj" fmla="val 16667"/>
            </a:avLst>
          </a:prstGeom>
          <a:blipFill dpi="0" rotWithShape="1">
            <a:blip r:embed="rId1"/>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pic>
        <p:nvPicPr>
          <p:cNvPr id="10246" name="img_7069014" descr="ikea"/>
          <p:cNvPicPr>
            <a:picLocks noChangeAspect="1"/>
          </p:cNvPicPr>
          <p:nvPr/>
        </p:nvPicPr>
        <p:blipFill>
          <a:blip r:embed="rId2"/>
          <a:stretch>
            <a:fillRect/>
          </a:stretch>
        </p:blipFill>
        <p:spPr>
          <a:xfrm>
            <a:off x="6469380" y="1680210"/>
            <a:ext cx="2590800" cy="2177415"/>
          </a:xfrm>
          <a:prstGeom prst="rect">
            <a:avLst/>
          </a:prstGeom>
          <a:noFill/>
          <a:ln w="9525">
            <a:noFill/>
          </a:ln>
        </p:spPr>
      </p:pic>
      <p:pic>
        <p:nvPicPr>
          <p:cNvPr id="10247" name="img_7313106" descr="http://p8.qhmsg.com/dr/220__/t01220cc362f65b8765.jpg">
            <a:hlinkClick r:id="rId3"/>
          </p:cNvPr>
          <p:cNvPicPr>
            <a:picLocks noChangeAspect="1"/>
          </p:cNvPicPr>
          <p:nvPr/>
        </p:nvPicPr>
        <p:blipFill>
          <a:blip r:embed="rId4"/>
          <a:stretch>
            <a:fillRect/>
          </a:stretch>
        </p:blipFill>
        <p:spPr>
          <a:xfrm>
            <a:off x="3399790" y="1680210"/>
            <a:ext cx="3069590" cy="2177415"/>
          </a:xfrm>
          <a:prstGeom prst="rect">
            <a:avLst/>
          </a:prstGeom>
          <a:noFill/>
          <a:ln w="9525">
            <a:noFill/>
          </a:ln>
        </p:spPr>
      </p:pic>
      <p:pic>
        <p:nvPicPr>
          <p:cNvPr id="3" name="图片 2" descr="mmexporte12c8aebfbfe23b99291ac6b0cb3c436_1700014464820"/>
          <p:cNvPicPr>
            <a:picLocks noChangeAspect="1"/>
          </p:cNvPicPr>
          <p:nvPr/>
        </p:nvPicPr>
        <p:blipFill>
          <a:blip r:embed="rId5"/>
          <a:stretch>
            <a:fillRect/>
          </a:stretch>
        </p:blipFill>
        <p:spPr>
          <a:xfrm>
            <a:off x="222250" y="1679575"/>
            <a:ext cx="3177540" cy="2178050"/>
          </a:xfrm>
          <a:prstGeom prst="rect">
            <a:avLst/>
          </a:prstGeom>
          <a:ln>
            <a:solidFill>
              <a:srgbClr val="FFFF00"/>
            </a:solidFill>
          </a:ln>
        </p:spPr>
      </p:pic>
      <p:sp>
        <p:nvSpPr>
          <p:cNvPr id="10243" name="Rectangle 4"/>
          <p:cNvSpPr/>
          <p:nvPr/>
        </p:nvSpPr>
        <p:spPr>
          <a:xfrm>
            <a:off x="55245" y="3857625"/>
            <a:ext cx="9005570" cy="3446145"/>
          </a:xfrm>
          <a:prstGeom prst="rect">
            <a:avLst/>
          </a:prstGeom>
          <a:noFill/>
          <a:ln w="9525">
            <a:noFill/>
          </a:ln>
        </p:spPr>
        <p:txBody>
          <a:bodyPr wrap="square">
            <a:spAutoFit/>
          </a:bodyPr>
          <a:lstStyle/>
          <a:p>
            <a:pPr marL="384175" lvl="2" indent="0" algn="l" eaLnBrk="1" hangingPunct="1"/>
            <a:r>
              <a:rPr lang="zh-CN" altLang="en-US"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北京京客隆商业集团股份有限公司</a:t>
            </a:r>
            <a:r>
              <a:rPr lang="en-US" altLang="zh-CN"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160</a:t>
            </a:r>
            <a:r>
              <a:rPr lang="zh-CN" altLang="en-US"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   苹果电子产品商贸（北京）有限公司</a:t>
            </a:r>
            <a:r>
              <a:rPr lang="en-US" altLang="zh-CN"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29</a:t>
            </a:r>
            <a:r>
              <a:rPr lang="zh-CN" altLang="en-US"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   北京宜家家居有限公司</a:t>
            </a:r>
            <a:r>
              <a:rPr lang="en-US" altLang="zh-CN"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1</a:t>
            </a:r>
            <a:endParaRPr lang="zh-CN" altLang="en-US" sz="1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marL="384175" lvl="2" indent="0" eaLnBrk="1" hangingPunct="1"/>
            <a:endParaRPr lang="zh-CN" altLang="en-US" sz="2400" dirty="0">
              <a:solidFill>
                <a:schemeClr val="tx1"/>
              </a:solidFill>
              <a:latin typeface="黑体" panose="02010609060101010101" pitchFamily="2" charset="-122"/>
              <a:ea typeface="黑体" panose="02010609060101010101" pitchFamily="2" charset="-122"/>
            </a:endParaRPr>
          </a:p>
          <a:p>
            <a:pPr marL="384175" lvl="2" indent="0" eaLnBrk="1" hangingPunct="1"/>
            <a:r>
              <a:rPr lang="zh-CN" altLang="en-US" sz="2400" dirty="0">
                <a:solidFill>
                  <a:schemeClr val="tx1"/>
                </a:solidFill>
                <a:latin typeface="黑体" panose="02010609060101010101" pitchFamily="2" charset="-122"/>
                <a:ea typeface="黑体" panose="02010609060101010101" pitchFamily="2" charset="-122"/>
              </a:rPr>
              <a:t>确定是否填报连锁报需要严格审核，三个标准缺一不可。</a:t>
            </a:r>
            <a:endParaRPr lang="en-US" altLang="zh-CN" sz="2400" dirty="0">
              <a:solidFill>
                <a:schemeClr val="tx1"/>
              </a:solidFill>
              <a:latin typeface="黑体" panose="02010609060101010101" pitchFamily="2" charset="-122"/>
              <a:ea typeface="黑体" panose="02010609060101010101" pitchFamily="2" charset="-122"/>
            </a:endParaRPr>
          </a:p>
          <a:p>
            <a:pPr marL="384175" lvl="2" indent="0" eaLnBrk="1" hangingPunct="1"/>
            <a:endParaRPr lang="en-US" altLang="zh-CN" sz="2400" dirty="0">
              <a:solidFill>
                <a:schemeClr val="tx1"/>
              </a:solidFill>
              <a:latin typeface="黑体" panose="02010609060101010101" pitchFamily="2" charset="-122"/>
              <a:ea typeface="黑体" panose="02010609060101010101" pitchFamily="2" charset="-122"/>
            </a:endParaRPr>
          </a:p>
          <a:p>
            <a:pPr marL="384175" lvl="2" indent="0" eaLnBrk="1" hangingPunct="1"/>
            <a:r>
              <a:rPr lang="zh-CN" altLang="en-US" sz="2400" dirty="0">
                <a:solidFill>
                  <a:schemeClr val="tx1"/>
                </a:solidFill>
                <a:latin typeface="黑体" panose="02010609060101010101" pitchFamily="2" charset="-122"/>
                <a:ea typeface="黑体" panose="02010609060101010101" pitchFamily="2" charset="-122"/>
              </a:rPr>
              <a:t>（</a:t>
            </a:r>
            <a:r>
              <a:rPr lang="en-US" altLang="zh-CN" sz="2400" dirty="0">
                <a:solidFill>
                  <a:schemeClr val="tx1"/>
                </a:solidFill>
                <a:latin typeface="黑体" panose="02010609060101010101" pitchFamily="2" charset="-122"/>
                <a:ea typeface="黑体" panose="02010609060101010101" pitchFamily="2" charset="-122"/>
              </a:rPr>
              <a:t>1</a:t>
            </a:r>
            <a:r>
              <a:rPr lang="zh-CN" altLang="en-US" sz="2400" dirty="0">
                <a:solidFill>
                  <a:schemeClr val="tx1"/>
                </a:solidFill>
                <a:latin typeface="黑体" panose="02010609060101010101" pitchFamily="2" charset="-122"/>
                <a:ea typeface="黑体" panose="02010609060101010101" pitchFamily="2" charset="-122"/>
              </a:rPr>
              <a:t>）经营同类商品</a:t>
            </a:r>
            <a:endParaRPr lang="en-US" altLang="zh-CN" sz="2400" dirty="0">
              <a:solidFill>
                <a:schemeClr val="tx1"/>
              </a:solidFill>
              <a:latin typeface="黑体" panose="02010609060101010101" pitchFamily="2" charset="-122"/>
              <a:ea typeface="黑体" panose="02010609060101010101" pitchFamily="2" charset="-122"/>
            </a:endParaRPr>
          </a:p>
          <a:p>
            <a:pPr marL="384175" lvl="2" indent="0" eaLnBrk="1" hangingPunct="1"/>
            <a:r>
              <a:rPr lang="zh-CN" altLang="en-US" sz="2400" dirty="0">
                <a:solidFill>
                  <a:schemeClr val="tx1"/>
                </a:solidFill>
                <a:latin typeface="黑体" panose="02010609060101010101" pitchFamily="2" charset="-122"/>
                <a:ea typeface="黑体" panose="02010609060101010101" pitchFamily="2" charset="-122"/>
              </a:rPr>
              <a:t>（</a:t>
            </a:r>
            <a:r>
              <a:rPr lang="en-US" altLang="zh-CN" sz="2400" dirty="0">
                <a:solidFill>
                  <a:schemeClr val="tx1"/>
                </a:solidFill>
                <a:latin typeface="黑体" panose="02010609060101010101" pitchFamily="2" charset="-122"/>
                <a:ea typeface="黑体" panose="02010609060101010101" pitchFamily="2" charset="-122"/>
              </a:rPr>
              <a:t>2</a:t>
            </a:r>
            <a:r>
              <a:rPr lang="zh-CN" altLang="en-US" sz="2400" dirty="0">
                <a:solidFill>
                  <a:schemeClr val="tx1"/>
                </a:solidFill>
                <a:latin typeface="黑体" panose="02010609060101010101" pitchFamily="2" charset="-122"/>
                <a:ea typeface="黑体" panose="02010609060101010101" pitchFamily="2" charset="-122"/>
              </a:rPr>
              <a:t>）使用统一商号</a:t>
            </a:r>
            <a:endParaRPr lang="en-US" altLang="zh-CN" sz="2400" dirty="0">
              <a:solidFill>
                <a:schemeClr val="tx1"/>
              </a:solidFill>
              <a:latin typeface="黑体" panose="02010609060101010101" pitchFamily="2" charset="-122"/>
              <a:ea typeface="黑体" panose="02010609060101010101" pitchFamily="2" charset="-122"/>
            </a:endParaRPr>
          </a:p>
          <a:p>
            <a:pPr marL="384175" lvl="2" indent="0" eaLnBrk="1" hangingPunct="1"/>
            <a:r>
              <a:rPr lang="zh-CN" altLang="en-US" sz="2400" dirty="0">
                <a:solidFill>
                  <a:schemeClr val="tx1"/>
                </a:solidFill>
                <a:latin typeface="黑体" panose="02010609060101010101" pitchFamily="2" charset="-122"/>
                <a:ea typeface="黑体" panose="02010609060101010101" pitchFamily="2" charset="-122"/>
              </a:rPr>
              <a:t>（</a:t>
            </a:r>
            <a:r>
              <a:rPr lang="en-US" altLang="zh-CN" sz="2400" dirty="0">
                <a:solidFill>
                  <a:schemeClr val="tx1"/>
                </a:solidFill>
                <a:latin typeface="黑体" panose="02010609060101010101" pitchFamily="2" charset="-122"/>
                <a:ea typeface="黑体" panose="02010609060101010101" pitchFamily="2" charset="-122"/>
              </a:rPr>
              <a:t>3</a:t>
            </a:r>
            <a:r>
              <a:rPr lang="zh-CN" altLang="en-US" sz="2400" dirty="0">
                <a:solidFill>
                  <a:schemeClr val="tx1"/>
                </a:solidFill>
                <a:latin typeface="黑体" panose="02010609060101010101" pitchFamily="2" charset="-122"/>
                <a:ea typeface="黑体" panose="02010609060101010101" pitchFamily="2" charset="-122"/>
              </a:rPr>
              <a:t>）在同一总店（总部）管理下</a:t>
            </a:r>
            <a:endParaRPr lang="en-US" altLang="zh-CN" sz="2400" dirty="0">
              <a:solidFill>
                <a:schemeClr val="tx1"/>
              </a:solidFill>
              <a:latin typeface="黑体" panose="02010609060101010101" pitchFamily="2" charset="-122"/>
              <a:ea typeface="黑体" panose="02010609060101010101" pitchFamily="2" charset="-122"/>
            </a:endParaRPr>
          </a:p>
          <a:p>
            <a:pPr marL="384175" lvl="2" indent="0" eaLnBrk="1" hangingPunct="1"/>
            <a:endParaRPr lang="en-US" altLang="zh-CN" sz="2400" dirty="0">
              <a:solidFill>
                <a:schemeClr val="tx1"/>
              </a:solidFill>
              <a:latin typeface="黑体" panose="02010609060101010101" pitchFamily="2" charset="-122"/>
              <a:ea typeface="黑体" panose="02010609060101010101" pitchFamily="2" charset="-122"/>
            </a:endParaRPr>
          </a:p>
          <a:p>
            <a:pPr>
              <a:spcBef>
                <a:spcPct val="50000"/>
              </a:spcBef>
            </a:pPr>
            <a:endParaRPr lang="en-US" altLang="zh-CN" sz="2400" dirty="0">
              <a:solidFill>
                <a:schemeClr val="tx1"/>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7000" b="-17000"/>
          </a:stretch>
        </a:blipFill>
        <a:effectLst/>
      </p:bgPr>
    </p:bg>
    <p:spTree>
      <p:nvGrpSpPr>
        <p:cNvPr id="1" name=""/>
        <p:cNvGrpSpPr/>
        <p:nvPr/>
      </p:nvGrpSpPr>
      <p:grpSpPr>
        <a:xfrm>
          <a:off x="0" y="0"/>
          <a:ext cx="0" cy="0"/>
          <a:chOff x="0" y="0"/>
          <a:chExt cx="0" cy="0"/>
        </a:xfrm>
      </p:grpSpPr>
      <p:sp useBgFill="1">
        <p:nvSpPr>
          <p:cNvPr id="434183" name="Rectangle 7"/>
          <p:cNvSpPr>
            <a:spLocks noChangeArrowheads="1"/>
          </p:cNvSpPr>
          <p:nvPr/>
        </p:nvSpPr>
        <p:spPr bwMode="auto">
          <a:xfrm>
            <a:off x="642910" y="4357694"/>
            <a:ext cx="5817235" cy="2232025"/>
          </a:xfrm>
          <a:prstGeom prst="rect">
            <a:avLst/>
          </a:prstGeom>
          <a:ln w="9525">
            <a:noFill/>
            <a:miter lim="800000"/>
          </a:ln>
          <a:effectLst/>
        </p:spPr>
        <p:txBody>
          <a:bodyPr>
            <a:scene3d>
              <a:camera prst="orthographicFront"/>
              <a:lightRig rig="threePt" dir="t"/>
            </a:scene3d>
          </a:bodyPr>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endParaRPr kumimoji="0" lang="en-US" altLang="zh-CN" sz="2000" b="1" i="0" u="none" strike="noStrike" kern="1200" cap="none" spc="0" normalizeH="0" baseline="0" noProof="0" dirty="0">
              <a:solidFill>
                <a:srgbClr val="002060"/>
              </a:solidFill>
              <a:effectLst>
                <a:outerShdw blurRad="38100" dist="19050" dir="2700000" algn="tl" rotWithShape="0">
                  <a:schemeClr val="dk1">
                    <a:alpha val="40000"/>
                  </a:schemeClr>
                </a:outerShdw>
              </a:effectLst>
              <a:uLnTx/>
              <a:uFillTx/>
              <a:latin typeface="黑体" panose="02010609060101010101" pitchFamily="2" charset="-122"/>
              <a:ea typeface="黑体" panose="02010609060101010101" pitchFamily="2" charset="-122"/>
              <a:cs typeface="+mn-cs"/>
            </a:endParaRPr>
          </a:p>
        </p:txBody>
      </p:sp>
      <p:sp>
        <p:nvSpPr>
          <p:cNvPr id="49156" name="AutoShape 2" descr="C:\Documents and Settings\%E5%94%90%E7%BA%A2%E7%87%95\Application Data\Foxmail7\Temp-4884-20211124155207\Attach\InsertPic_(11-24-17-45-28).jpg"/>
          <p:cNvSpPr>
            <a:spLocks noChangeAspect="1"/>
          </p:cNvSpPr>
          <p:nvPr/>
        </p:nvSpPr>
        <p:spPr>
          <a:xfrm>
            <a:off x="0" y="122238"/>
            <a:ext cx="1895475" cy="1895475"/>
          </a:xfrm>
          <a:prstGeom prst="rect">
            <a:avLst/>
          </a:prstGeom>
          <a:noFill/>
          <a:ln w="9525">
            <a:noFill/>
          </a:ln>
        </p:spPr>
        <p:txBody>
          <a:bodyPr/>
          <a:lstStyle/>
          <a:p>
            <a:endParaRPr lang="zh-CN" altLang="en-US" dirty="0">
              <a:latin typeface="Arial" panose="020B0604020202020204" pitchFamily="34" charset="0"/>
            </a:endParaRPr>
          </a:p>
        </p:txBody>
      </p:sp>
      <p:sp>
        <p:nvSpPr>
          <p:cNvPr id="49157" name="AutoShape 4" descr="C:\Documents and Settings\%E5%94%90%E7%BA%A2%E7%87%95\Application Data\Foxmail7\Temp-4884-20211124155207\Attach\InsertPic_(11-24-17-45-28).jpg"/>
          <p:cNvSpPr>
            <a:spLocks noChangeAspect="1"/>
          </p:cNvSpPr>
          <p:nvPr/>
        </p:nvSpPr>
        <p:spPr>
          <a:xfrm>
            <a:off x="155575" y="-144462"/>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49158" name="AutoShape 6" descr="C:\Documents and Settings\%E5%94%90%E7%BA%A2%E7%87%95\Application Data\Foxmail7\Temp-4884-20211124155207\Attach\InsertPic_(11-24-17-45-28).jpg"/>
          <p:cNvSpPr>
            <a:spLocks noChangeAspect="1"/>
          </p:cNvSpPr>
          <p:nvPr/>
        </p:nvSpPr>
        <p:spPr>
          <a:xfrm>
            <a:off x="155575" y="-144462"/>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49159" name="AutoShape 8" descr="C:\Documents and Settings\%E5%94%90%E7%BA%A2%E7%87%95\Application Data\Foxmail7\Temp-4884-20211124155207\Attach\InsertPic_(11-24-17-45-28).jpg"/>
          <p:cNvSpPr>
            <a:spLocks noChangeAspect="1"/>
          </p:cNvSpPr>
          <p:nvPr/>
        </p:nvSpPr>
        <p:spPr>
          <a:xfrm>
            <a:off x="155575" y="-144462"/>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49160" name="AutoShape 10" descr="C:\Documents and Settings\%E5%94%90%E7%BA%A2%E7%87%95\Application Data\Foxmail7\Temp-4884-20211124155207\Attach\InsertPic_(11-24-17-45-28).jpg"/>
          <p:cNvSpPr>
            <a:spLocks noChangeAspect="1"/>
          </p:cNvSpPr>
          <p:nvPr/>
        </p:nvSpPr>
        <p:spPr>
          <a:xfrm>
            <a:off x="155575" y="-144462"/>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12" name="矩形 11"/>
          <p:cNvSpPr/>
          <p:nvPr/>
        </p:nvSpPr>
        <p:spPr>
          <a:xfrm>
            <a:off x="1643042" y="785794"/>
            <a:ext cx="2954655" cy="923330"/>
          </a:xfrm>
          <a:prstGeom prst="rect">
            <a:avLst/>
          </a:prstGeom>
        </p:spPr>
        <p:txBody>
          <a:bodyPr wrap="none">
            <a:spAutoFit/>
          </a:bodyPr>
          <a:lstStyle/>
          <a:p>
            <a:pPr algn="l"/>
            <a:r>
              <a:rPr lang="zh-CN" altLang="en-US" sz="5400" dirty="0" smtClean="0">
                <a:solidFill>
                  <a:srgbClr val="002060"/>
                </a:solidFill>
                <a:effectLst>
                  <a:outerShdw blurRad="38100" dist="38100" dir="2700000" algn="tl">
                    <a:srgbClr val="000000">
                      <a:alpha val="43137"/>
                    </a:srgbClr>
                  </a:outerShdw>
                </a:effectLst>
                <a:cs typeface="+mn-ea"/>
                <a:sym typeface="+mn-lt"/>
              </a:rPr>
              <a:t>感谢支持</a:t>
            </a:r>
            <a:endParaRPr lang="zh-CN" altLang="en-US" sz="5400" dirty="0">
              <a:solidFill>
                <a:srgbClr val="002060"/>
              </a:solidFill>
              <a:effectLst>
                <a:outerShdw blurRad="38100" dist="38100" dir="2700000" algn="tl">
                  <a:srgbClr val="000000">
                    <a:alpha val="43137"/>
                  </a:srgbClr>
                </a:outerShdw>
              </a:effectLst>
              <a:cs typeface="+mn-ea"/>
              <a:sym typeface="+mn-lt"/>
            </a:endParaRPr>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42844" y="214290"/>
            <a:ext cx="1285884" cy="1214446"/>
          </a:xfrm>
          <a:prstGeom prst="rect">
            <a:avLst/>
          </a:prstGeom>
          <a:ln>
            <a:noFill/>
          </a:ln>
          <a:effectLst/>
        </p:spPr>
      </p:pic>
    </p:spTree>
  </p:cSld>
  <p:clrMapOvr>
    <a:masterClrMapping/>
  </p:clrMapOvr>
  <p:transition/>
  <p:timing>
    <p:tnLst>
      <p:par>
        <p:cTn id="1" dur="indefinite" restart="never" nodeType="tmRoot"/>
      </p:par>
    </p:tnLst>
    <p:bldLst>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7" name="Picture 3" descr="mem3677"/>
          <p:cNvPicPr>
            <a:picLocks noChangeAspect="1"/>
          </p:cNvPicPr>
          <p:nvPr/>
        </p:nvPicPr>
        <p:blipFill>
          <a:blip r:embed="rId1"/>
          <a:stretch>
            <a:fillRect/>
          </a:stretch>
        </p:blipFill>
        <p:spPr>
          <a:xfrm>
            <a:off x="784860" y="3389630"/>
            <a:ext cx="2591435" cy="2777490"/>
          </a:xfrm>
          <a:prstGeom prst="rect">
            <a:avLst/>
          </a:prstGeom>
          <a:noFill/>
          <a:ln w="38100" cap="flat" cmpd="sng">
            <a:solidFill>
              <a:srgbClr val="FFFF00"/>
            </a:solidFill>
            <a:prstDash val="solid"/>
            <a:miter/>
            <a:headEnd type="none" w="med" len="med"/>
            <a:tailEnd type="none" w="med" len="med"/>
          </a:ln>
        </p:spPr>
      </p:pic>
      <p:sp>
        <p:nvSpPr>
          <p:cNvPr id="11266" name="Rectangle 2"/>
          <p:cNvSpPr/>
          <p:nvPr/>
        </p:nvSpPr>
        <p:spPr>
          <a:xfrm>
            <a:off x="838200" y="5467350"/>
            <a:ext cx="7751445" cy="1369695"/>
          </a:xfrm>
          <a:prstGeom prst="rect">
            <a:avLst/>
          </a:prstGeom>
          <a:noFill/>
          <a:ln w="9525">
            <a:noFill/>
          </a:ln>
        </p:spPr>
        <p:txBody>
          <a:bodyPr>
            <a:scene3d>
              <a:camera prst="orthographicFront"/>
              <a:lightRig rig="threePt" dir="t"/>
            </a:scene3d>
          </a:bodyPr>
          <a:lstStyle/>
          <a:p>
            <a:pPr marL="342900" indent="-342900">
              <a:lnSpc>
                <a:spcPct val="90000"/>
              </a:lnSpc>
              <a:spcBef>
                <a:spcPct val="20000"/>
              </a:spcBef>
            </a:pPr>
            <a:endParaRPr lang="zh-CN" altLang="en-US"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pic>
        <p:nvPicPr>
          <p:cNvPr id="11268" name="Picture 4" descr="detail_store_1206106591359"/>
          <p:cNvPicPr>
            <a:picLocks noChangeAspect="1"/>
          </p:cNvPicPr>
          <p:nvPr/>
        </p:nvPicPr>
        <p:blipFill>
          <a:blip r:embed="rId2"/>
          <a:stretch>
            <a:fillRect/>
          </a:stretch>
        </p:blipFill>
        <p:spPr>
          <a:xfrm>
            <a:off x="3304540" y="3389630"/>
            <a:ext cx="2819400" cy="2776538"/>
          </a:xfrm>
          <a:prstGeom prst="rect">
            <a:avLst/>
          </a:prstGeom>
          <a:noFill/>
          <a:ln w="38100" cap="flat" cmpd="sng">
            <a:solidFill>
              <a:srgbClr val="FFFF00"/>
            </a:solidFill>
            <a:prstDash val="solid"/>
            <a:miter/>
            <a:headEnd type="none" w="med" len="med"/>
            <a:tailEnd type="none" w="med" len="med"/>
          </a:ln>
        </p:spPr>
      </p:pic>
      <p:pic>
        <p:nvPicPr>
          <p:cNvPr id="11269" name="Picture 5" descr="1150293676Wed14AM"/>
          <p:cNvPicPr>
            <a:picLocks noChangeAspect="1"/>
          </p:cNvPicPr>
          <p:nvPr/>
        </p:nvPicPr>
        <p:blipFill>
          <a:blip r:embed="rId3"/>
          <a:stretch>
            <a:fillRect/>
          </a:stretch>
        </p:blipFill>
        <p:spPr>
          <a:xfrm>
            <a:off x="6150928" y="3389630"/>
            <a:ext cx="2438400" cy="2776538"/>
          </a:xfrm>
          <a:prstGeom prst="rect">
            <a:avLst/>
          </a:prstGeom>
          <a:noFill/>
          <a:ln w="38100" cap="flat" cmpd="sng">
            <a:solidFill>
              <a:srgbClr val="FFFF00"/>
            </a:solidFill>
            <a:prstDash val="solid"/>
            <a:miter/>
            <a:headEnd type="none" w="med" len="med"/>
            <a:tailEnd type="none" w="med" len="med"/>
          </a:ln>
        </p:spPr>
      </p:pic>
      <p:sp>
        <p:nvSpPr>
          <p:cNvPr id="517126" name="Rectangle 6"/>
          <p:cNvSpPr/>
          <p:nvPr/>
        </p:nvSpPr>
        <p:spPr>
          <a:xfrm>
            <a:off x="714375" y="1643063"/>
            <a:ext cx="8143875" cy="646112"/>
          </a:xfrm>
          <a:prstGeom prst="rect">
            <a:avLst/>
          </a:prstGeom>
          <a:solidFill>
            <a:srgbClr val="FFFF00">
              <a:alpha val="0"/>
            </a:srgbClr>
          </a:solidFill>
          <a:ln w="9525">
            <a:noFill/>
          </a:ln>
        </p:spPr>
        <p:txBody>
          <a:bodyPr>
            <a:spAutoFit/>
          </a:bodyPr>
          <a:lstStyle/>
          <a:p>
            <a:pPr marL="457200" indent="-457200">
              <a:spcBef>
                <a:spcPct val="50000"/>
              </a:spcBef>
            </a:pPr>
            <a:r>
              <a:rPr lang="zh-CN" altLang="en-US" sz="3600" dirty="0">
                <a:solidFill>
                  <a:schemeClr val="bg1"/>
                </a:solidFill>
                <a:latin typeface="Arial" panose="020B0604020202020204" pitchFamily="34" charset="0"/>
              </a:rPr>
              <a:t>  </a:t>
            </a:r>
            <a:r>
              <a:rPr lang="zh-CN" altLang="en-US" sz="2800" dirty="0">
                <a:solidFill>
                  <a:schemeClr val="bg1"/>
                </a:solidFill>
                <a:latin typeface="Arial" panose="020B0604020202020204" pitchFamily="34" charset="0"/>
              </a:rPr>
              <a:t>北京东单店         河北石家庄店       吉林长春店</a:t>
            </a:r>
            <a:endParaRPr lang="zh-CN" altLang="en-US" sz="2800" dirty="0">
              <a:solidFill>
                <a:schemeClr val="bg1"/>
              </a:solidFill>
              <a:latin typeface="Arial" panose="020B0604020202020204" pitchFamily="34" charset="0"/>
            </a:endParaRPr>
          </a:p>
        </p:txBody>
      </p:sp>
      <p:sp>
        <p:nvSpPr>
          <p:cNvPr id="517127" name="AutoShape 7" descr="白色大理石"/>
          <p:cNvSpPr>
            <a:spLocks noChangeArrowheads="1"/>
          </p:cNvSpPr>
          <p:nvPr/>
        </p:nvSpPr>
        <p:spPr bwMode="auto">
          <a:xfrm>
            <a:off x="7500938" y="6281738"/>
            <a:ext cx="1457325" cy="433388"/>
          </a:xfrm>
          <a:prstGeom prst="roundRect">
            <a:avLst>
              <a:gd name="adj" fmla="val 16667"/>
            </a:avLst>
          </a:prstGeom>
          <a:blipFill dpi="0" rotWithShape="1">
            <a:blip r:embed="rId4"/>
            <a:srcRect/>
            <a:tile tx="0" ty="0" sx="100000" sy="100000" flip="none" algn="tl"/>
          </a:blipFill>
          <a:ln w="952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基本概念</a:t>
            </a:r>
            <a:endParaRPr kumimoji="0" lang="zh-CN" altLang="en-US" sz="20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
        <p:nvSpPr>
          <p:cNvPr id="11272" name="矩形 8"/>
          <p:cNvSpPr/>
          <p:nvPr/>
        </p:nvSpPr>
        <p:spPr>
          <a:xfrm>
            <a:off x="462915" y="801370"/>
            <a:ext cx="8190865" cy="2232660"/>
          </a:xfrm>
          <a:prstGeom prst="rect">
            <a:avLst/>
          </a:prstGeom>
          <a:noFill/>
          <a:ln w="9525">
            <a:noFill/>
          </a:ln>
        </p:spPr>
        <p:txBody>
          <a:bodyPr wrap="square">
            <a:spAutoFit/>
          </a:bodyPr>
          <a:lstStyle/>
          <a:p>
            <a:pPr marL="342900" indent="-342900" algn="l">
              <a:lnSpc>
                <a:spcPct val="90000"/>
              </a:lnSpc>
              <a:spcBef>
                <a:spcPct val="20000"/>
              </a:spcBef>
            </a:pPr>
            <a:r>
              <a:rPr lang="en-US" altLang="zh-CN"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1.</a:t>
            </a: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连锁经营是指经营同类商品或服务。</a:t>
            </a:r>
            <a:r>
              <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北京吴裕泰茶业股份有限公司</a:t>
            </a:r>
            <a:r>
              <a:rPr 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a:t>
            </a:r>
            <a:r>
              <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经营同类商品</a:t>
            </a:r>
            <a:r>
              <a:rPr lang="en-US" altLang="zh-CN"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-吴裕泰茶业</a:t>
            </a:r>
            <a:r>
              <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茶叶</a:t>
            </a:r>
            <a:endPar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endParaRPr>
          </a:p>
          <a:p>
            <a:pPr algn="l"/>
            <a:r>
              <a:rPr lang="en-US" altLang="zh-CN"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2.</a:t>
            </a: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使用统一商号的若干店铺，</a:t>
            </a:r>
            <a:r>
              <a:rPr lang="zh-CN" altLang="en-US" sz="2400" dirty="0">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在同一总店（总部）的管理下。</a:t>
            </a:r>
            <a:endParaRPr lang="zh-CN" altLang="en-US" sz="2400" dirty="0">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a:p>
            <a:pPr algn="l"/>
            <a:r>
              <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  统一商号</a:t>
            </a:r>
            <a:r>
              <a:rPr lang="en-US" altLang="zh-CN"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a:t>
            </a:r>
            <a:r>
              <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sym typeface="+mn-ea"/>
              </a:rPr>
              <a:t>吴裕泰</a:t>
            </a:r>
            <a:endParaRPr lang="zh-CN" altLang="en-US" sz="2400" dirty="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endParaRPr>
          </a:p>
          <a:p>
            <a:pPr algn="l"/>
            <a:r>
              <a:rPr lang="en-US" altLang="zh-CN"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3.</a:t>
            </a: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采取统一采购或特许经营等方式实现规模效益的组织形式，包括直营连锁、特许连锁和自愿连锁三种形式。</a:t>
            </a: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8" descr="盒马1"/>
          <p:cNvPicPr>
            <a:picLocks noChangeAspect="1"/>
          </p:cNvPicPr>
          <p:nvPr/>
        </p:nvPicPr>
        <p:blipFill>
          <a:blip r:embed="rId1"/>
          <a:stretch>
            <a:fillRect/>
          </a:stretch>
        </p:blipFill>
        <p:spPr>
          <a:xfrm>
            <a:off x="142875" y="214313"/>
            <a:ext cx="8832850" cy="6286500"/>
          </a:xfrm>
          <a:prstGeom prst="rect">
            <a:avLst/>
          </a:prstGeom>
          <a:blipFill rotWithShape="1">
            <a:blip r:embed="rId1"/>
            <a:stretch>
              <a:fillRect/>
            </a:stretch>
          </a:blipFill>
          <a:ln w="9525">
            <a:noFill/>
          </a:ln>
        </p:spPr>
      </p:pic>
      <p:pic>
        <p:nvPicPr>
          <p:cNvPr id="12291" name="图片 3" descr="2018%2F11%2F21%2F38794f6269024bceb0b09bcf6723d5c9.jpeg"/>
          <p:cNvPicPr>
            <a:picLocks noChangeAspect="1"/>
          </p:cNvPicPr>
          <p:nvPr/>
        </p:nvPicPr>
        <p:blipFill>
          <a:blip r:embed="rId2"/>
          <a:stretch>
            <a:fillRect/>
          </a:stretch>
        </p:blipFill>
        <p:spPr>
          <a:xfrm>
            <a:off x="0" y="2071688"/>
            <a:ext cx="9144000" cy="2909887"/>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a:tileRect/>
          </a:gradFill>
          <a:ln w="9525">
            <a:noFill/>
          </a:ln>
        </p:spPr>
      </p:pic>
      <p:sp>
        <p:nvSpPr>
          <p:cNvPr id="12292" name="矩形 3"/>
          <p:cNvSpPr/>
          <p:nvPr/>
        </p:nvSpPr>
        <p:spPr>
          <a:xfrm>
            <a:off x="2143125" y="285750"/>
            <a:ext cx="5429250" cy="523875"/>
          </a:xfrm>
          <a:prstGeom prst="rect">
            <a:avLst/>
          </a:prstGeom>
          <a:noFill/>
          <a:ln w="9525">
            <a:noFill/>
          </a:ln>
        </p:spPr>
        <p:txBody>
          <a:bodyPr>
            <a:spAutoFit/>
          </a:bodyPr>
          <a:lstStyle/>
          <a:p>
            <a:r>
              <a:rPr lang="zh-CN" altLang="en-US" sz="2800" b="1" dirty="0">
                <a:latin typeface="Arial" panose="020B0604020202020204" pitchFamily="34" charset="0"/>
              </a:rPr>
              <a:t>北京盒马网络科技有限公司</a:t>
            </a:r>
            <a:endParaRPr lang="zh-CN" altLang="en-US" sz="2800" b="1"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6457950" y="1"/>
            <a:ext cx="2686050" cy="1006475"/>
          </a:xfrm>
          <a:prstGeom prst="rect">
            <a:avLst/>
          </a:prstGeom>
          <a:noFill/>
          <a:ln w="9525">
            <a:noFill/>
          </a:ln>
        </p:spPr>
      </p:pic>
      <p:sp>
        <p:nvSpPr>
          <p:cNvPr id="25" name="矩形 24"/>
          <p:cNvSpPr/>
          <p:nvPr/>
        </p:nvSpPr>
        <p:spPr>
          <a:xfrm>
            <a:off x="0" y="6724650"/>
            <a:ext cx="9144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8382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2"/>
            </p:custDataLst>
          </p:nvPr>
        </p:nvSpPr>
        <p:spPr>
          <a:xfrm>
            <a:off x="6064811" y="1322944"/>
            <a:ext cx="1637208" cy="559468"/>
          </a:xfrm>
          <a:prstGeom prst="rect">
            <a:avLst/>
          </a:prstGeom>
          <a:noFill/>
        </p:spPr>
        <p:txBody>
          <a:bodyPr wrap="square" lIns="91440" tIns="45720" rIns="91440" bIns="45720" rtlCol="0" anchor="ctr">
            <a:normAutofit fontScale="82500" lnSpcReduction="2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custDataLst>
              <p:tags r:id="rId3"/>
            </p:custDataLst>
          </p:nvPr>
        </p:nvSpPr>
        <p:spPr>
          <a:xfrm>
            <a:off x="1571603" y="142875"/>
            <a:ext cx="5643603" cy="491490"/>
          </a:xfrm>
          <a:prstGeom prst="rect">
            <a:avLst/>
          </a:prstGeom>
        </p:spPr>
        <p:txBody>
          <a:bodyPr wrap="square">
            <a:noAutofit/>
            <a:scene3d>
              <a:camera prst="orthographicFront"/>
              <a:lightRig rig="threePt" dir="t"/>
            </a:scene3d>
          </a:bodyPr>
          <a:lstStyle/>
          <a:p>
            <a:pPr algn="ctr" fontAlgn="auto">
              <a:defRPr/>
            </a:pPr>
            <a:r>
              <a:rPr lang="zh-CN" altLang="en-US" sz="2800" b="1" dirty="0" smtClean="0">
                <a:solidFill>
                  <a:schemeClr val="tx1"/>
                </a:solidFill>
                <a:effectLst/>
                <a:latin typeface="+mj-ea"/>
                <a:ea typeface="+mj-ea"/>
              </a:rPr>
              <a:t>报送方式变化 </a:t>
            </a:r>
            <a:endParaRPr lang="zh-CN" altLang="en-US" sz="2800" b="1" dirty="0" smtClean="0">
              <a:solidFill>
                <a:schemeClr val="tx1"/>
              </a:solidFill>
              <a:effectLst/>
              <a:latin typeface="+mj-ea"/>
              <a:ea typeface="+mj-ea"/>
            </a:endParaRPr>
          </a:p>
        </p:txBody>
      </p:sp>
      <p:graphicFrame>
        <p:nvGraphicFramePr>
          <p:cNvPr id="2" name="表格 1"/>
          <p:cNvGraphicFramePr>
            <a:graphicFrameLocks noGrp="1"/>
          </p:cNvGraphicFramePr>
          <p:nvPr>
            <p:custDataLst>
              <p:tags r:id="rId4"/>
            </p:custDataLst>
          </p:nvPr>
        </p:nvGraphicFramePr>
        <p:xfrm>
          <a:off x="357158" y="760093"/>
          <a:ext cx="8429684" cy="5526427"/>
        </p:xfrm>
        <a:graphic>
          <a:graphicData uri="http://schemas.openxmlformats.org/drawingml/2006/table">
            <a:tbl>
              <a:tblPr firstRow="1" bandRow="1">
                <a:tableStyleId>{5C22544A-7EE6-4342-B048-85BDC9FD1C3A}</a:tableStyleId>
              </a:tblPr>
              <a:tblGrid>
                <a:gridCol w="1327356"/>
                <a:gridCol w="1277553"/>
                <a:gridCol w="3930099"/>
                <a:gridCol w="1894676"/>
              </a:tblGrid>
              <a:tr h="831563">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smtClean="0"/>
                        <a:t>调查对象</a:t>
                      </a:r>
                      <a:endParaRPr lang="zh-CN" altLang="en-US" dirty="0" smtClean="0">
                        <a:solidFill>
                          <a:schemeClr val="tx1"/>
                        </a:solidFill>
                      </a:endParaRPr>
                    </a:p>
                  </a:txBody>
                  <a:tcPr marL="68580" marR="68580"/>
                </a:tc>
                <a:tc>
                  <a:txBody>
                    <a:bodyPr/>
                    <a:lstStyle/>
                    <a:p>
                      <a:pPr algn="ctr"/>
                      <a:r>
                        <a:rPr lang="zh-CN" altLang="en-US" dirty="0" smtClean="0"/>
                        <a:t>年报表号</a:t>
                      </a:r>
                      <a:endParaRPr lang="zh-CN" altLang="en-US" dirty="0" smtClean="0">
                        <a:solidFill>
                          <a:schemeClr val="tx1"/>
                        </a:solidFill>
                      </a:endParaRPr>
                    </a:p>
                  </a:txBody>
                  <a:tcPr marL="68580" marR="68580"/>
                </a:tc>
                <a:tc>
                  <a:txBody>
                    <a:bodyPr/>
                    <a:lstStyle/>
                    <a:p>
                      <a:pPr algn="ctr"/>
                      <a:r>
                        <a:rPr lang="zh-CN" altLang="en-US" dirty="0" smtClean="0"/>
                        <a:t>表名</a:t>
                      </a:r>
                      <a:endParaRPr lang="zh-CN" altLang="en-US" dirty="0" smtClean="0">
                        <a:solidFill>
                          <a:schemeClr val="tx1"/>
                        </a:solidFill>
                      </a:endParaRPr>
                    </a:p>
                  </a:txBody>
                  <a:tcPr marL="68580" marR="68580"/>
                </a:tc>
                <a:tc>
                  <a:txBody>
                    <a:bodyPr/>
                    <a:lstStyle/>
                    <a:p>
                      <a:pPr algn="ctr">
                        <a:buNone/>
                      </a:pPr>
                      <a:r>
                        <a:rPr lang="zh-CN" altLang="en-US" sz="1800" dirty="0"/>
                        <a:t>报送方式</a:t>
                      </a:r>
                      <a:endParaRPr lang="zh-CN" altLang="en-US" sz="1800" dirty="0">
                        <a:solidFill>
                          <a:schemeClr val="tx1"/>
                        </a:solidFill>
                      </a:endParaRPr>
                    </a:p>
                  </a:txBody>
                  <a:tcPr marL="68580" marR="68580"/>
                </a:tc>
              </a:tr>
              <a:tr h="1074102">
                <a:tc rowSpan="4">
                  <a:txBody>
                    <a:bodyPr/>
                    <a:lstStyle/>
                    <a:p>
                      <a:pPr marR="0" lvl="0" indent="0" algn="ctr" defTabSz="914400" rtl="0" fontAlgn="auto">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辖区内批发和零售业连锁总店（总部）</a:t>
                      </a:r>
                      <a:endParaRPr lang="zh-CN" altLang="en-US" sz="1800" dirty="0" smtClean="0"/>
                    </a:p>
                    <a:p>
                      <a:pPr marR="0" lvl="0" indent="0" algn="ctr" defTabSz="914400" rtl="0" fontAlgn="auto">
                        <a:lnSpc>
                          <a:spcPct val="100000"/>
                        </a:lnSpc>
                        <a:spcBef>
                          <a:spcPts val="0"/>
                        </a:spcBef>
                        <a:spcAft>
                          <a:spcPts val="0"/>
                        </a:spcAft>
                        <a:buClrTx/>
                        <a:buSzTx/>
                        <a:buFontTx/>
                        <a:buNone/>
                      </a:pPr>
                      <a:endParaRPr lang="zh-CN" altLang="en-US" sz="1800" dirty="0" smtClean="0">
                        <a:solidFill>
                          <a:schemeClr val="tx1"/>
                        </a:solidFill>
                      </a:endParaRPr>
                    </a:p>
                  </a:txBody>
                  <a:tcPr marL="68580" marR="68580" anchor="ctr"/>
                </a:tc>
                <a:tc>
                  <a:txBody>
                    <a:bodyPr/>
                    <a:lstStyle/>
                    <a:p>
                      <a:pPr indent="0" algn="l" fontAlgn="auto">
                        <a:lnSpc>
                          <a:spcPct val="100000"/>
                        </a:lnSpc>
                        <a:buClrTx/>
                        <a:buSzTx/>
                        <a:buFontTx/>
                        <a:buNone/>
                      </a:pPr>
                      <a:r>
                        <a:rPr lang="en-US" altLang="zh-CN" sz="1800" dirty="0" smtClean="0"/>
                        <a:t>E120-1</a:t>
                      </a:r>
                      <a:r>
                        <a:rPr lang="zh-CN" altLang="en-US" sz="1800" dirty="0" smtClean="0"/>
                        <a:t>表</a:t>
                      </a:r>
                      <a:endParaRPr lang="en-US" altLang="zh-CN" sz="1800" dirty="0" smtClean="0">
                        <a:solidFill>
                          <a:schemeClr val="tx1"/>
                        </a:solidFill>
                      </a:endParaRPr>
                    </a:p>
                  </a:txBody>
                  <a:tcPr marL="51435" marR="51435" marT="0" marB="0" anchor="ctr"/>
                </a:tc>
                <a:tc>
                  <a:txBody>
                    <a:bodyPr/>
                    <a:lstStyle/>
                    <a:p>
                      <a:pPr indent="0" algn="l" fontAlgn="auto">
                        <a:lnSpc>
                          <a:spcPct val="100000"/>
                        </a:lnSpc>
                        <a:buClrTx/>
                        <a:buSzTx/>
                        <a:buFontTx/>
                        <a:buNone/>
                      </a:pPr>
                      <a:r>
                        <a:rPr lang="zh-CN" altLang="en-US" sz="1800" dirty="0" smtClean="0"/>
                        <a:t>批发和零售业连锁经营情况</a:t>
                      </a:r>
                      <a:endParaRPr lang="zh-CN" altLang="en-US" sz="1800" dirty="0" smtClean="0">
                        <a:solidFill>
                          <a:schemeClr val="tx1"/>
                        </a:solidFill>
                      </a:endParaRPr>
                    </a:p>
                  </a:txBody>
                  <a:tcPr marL="51435" marR="51435" marT="0" marB="0" anchor="ctr"/>
                </a:tc>
                <a:tc rowSpan="4">
                  <a:txBody>
                    <a:bodyPr/>
                    <a:lstStyle/>
                    <a:p>
                      <a:pPr indent="0" algn="l" fontAlgn="auto">
                        <a:lnSpc>
                          <a:spcPct val="100000"/>
                        </a:lnSpc>
                        <a:buClrTx/>
                        <a:buSzTx/>
                        <a:buFontTx/>
                        <a:buNone/>
                      </a:pPr>
                      <a:r>
                        <a:rPr lang="zh-CN" altLang="en-US" sz="1800" dirty="0" smtClean="0"/>
                        <a:t>北京统计云联网直报系统</a:t>
                      </a:r>
                      <a:endParaRPr lang="zh-CN" altLang="en-US" sz="1800" dirty="0" smtClean="0">
                        <a:solidFill>
                          <a:schemeClr val="tx1"/>
                        </a:solidFill>
                      </a:endParaRPr>
                    </a:p>
                  </a:txBody>
                  <a:tcPr marL="51435" marR="51435" marT="0" marB="0" anchor="ctr"/>
                </a:tc>
              </a:tr>
              <a:tr h="1247344">
                <a:tc vMerge="1">
                  <a:tcPr/>
                </a:tc>
                <a:tc>
                  <a:txBody>
                    <a:bodyPr/>
                    <a:lstStyle/>
                    <a:p>
                      <a:pPr indent="0" algn="l" fontAlgn="auto">
                        <a:lnSpc>
                          <a:spcPct val="100000"/>
                        </a:lnSpc>
                        <a:buClrTx/>
                        <a:buSzTx/>
                        <a:buFontTx/>
                        <a:buNone/>
                      </a:pPr>
                      <a:r>
                        <a:rPr lang="en-US" altLang="zh-CN" sz="1800" dirty="0" smtClean="0"/>
                        <a:t>E120-2</a:t>
                      </a:r>
                      <a:r>
                        <a:rPr lang="zh-CN" altLang="en-US" sz="1800" dirty="0" smtClean="0"/>
                        <a:t>表</a:t>
                      </a:r>
                      <a:endParaRPr lang="en-US" altLang="zh-CN" sz="1800" dirty="0" smtClean="0">
                        <a:solidFill>
                          <a:schemeClr val="tx1"/>
                        </a:solidFill>
                      </a:endParaRPr>
                    </a:p>
                  </a:txBody>
                  <a:tcPr marL="51435" marR="51435" marT="0" marB="0" anchor="ctr"/>
                </a:tc>
                <a:tc>
                  <a:txBody>
                    <a:bodyPr/>
                    <a:lstStyle/>
                    <a:p>
                      <a:pPr indent="0" algn="l" fontAlgn="auto">
                        <a:lnSpc>
                          <a:spcPct val="100000"/>
                        </a:lnSpc>
                        <a:buClrTx/>
                        <a:buSzTx/>
                        <a:buFontTx/>
                        <a:buNone/>
                      </a:pPr>
                      <a:r>
                        <a:rPr lang="zh-CN" altLang="en-US" sz="1800" dirty="0" smtClean="0"/>
                        <a:t>批发和零售业连锁门店及配送中心分布情况</a:t>
                      </a:r>
                      <a:endParaRPr lang="zh-CN" altLang="en-US" sz="1800" dirty="0" smtClean="0">
                        <a:solidFill>
                          <a:schemeClr val="tx1"/>
                        </a:solidFill>
                      </a:endParaRPr>
                    </a:p>
                  </a:txBody>
                  <a:tcPr marL="51435" marR="51435" marT="0" marB="0" anchor="ctr"/>
                </a:tc>
                <a:tc vMerge="1">
                  <a:tcPr marL="68580" marR="68580" marT="0" marB="0" anchor="ctr"/>
                </a:tc>
              </a:tr>
              <a:tr h="1126074">
                <a:tc vMerge="1">
                  <a:tcPr/>
                </a:tc>
                <a:tc>
                  <a:txBody>
                    <a:bodyPr/>
                    <a:lstStyle/>
                    <a:p>
                      <a:pPr indent="0" algn="l" fontAlgn="auto">
                        <a:lnSpc>
                          <a:spcPct val="100000"/>
                        </a:lnSpc>
                        <a:buClrTx/>
                        <a:buSzTx/>
                        <a:buFontTx/>
                        <a:buNone/>
                      </a:pPr>
                      <a:r>
                        <a:rPr lang="en-US" altLang="zh-CN" sz="1800" dirty="0" smtClean="0"/>
                        <a:t>S120-1</a:t>
                      </a:r>
                      <a:r>
                        <a:rPr lang="zh-CN" altLang="en-US" sz="1800" dirty="0" smtClean="0"/>
                        <a:t>表</a:t>
                      </a:r>
                      <a:endParaRPr lang="en-US" altLang="zh-CN" sz="1800" dirty="0" smtClean="0">
                        <a:solidFill>
                          <a:schemeClr val="tx1"/>
                        </a:solidFill>
                      </a:endParaRPr>
                    </a:p>
                  </a:txBody>
                  <a:tcPr marL="51435" marR="51435" marT="0" marB="0" anchor="ctr"/>
                </a:tc>
                <a:tc>
                  <a:txBody>
                    <a:bodyPr/>
                    <a:lstStyle/>
                    <a:p>
                      <a:pPr indent="0" algn="l" fontAlgn="auto">
                        <a:lnSpc>
                          <a:spcPct val="100000"/>
                        </a:lnSpc>
                        <a:buClrTx/>
                        <a:buSzTx/>
                        <a:buFontTx/>
                        <a:buNone/>
                      </a:pPr>
                      <a:r>
                        <a:rPr lang="zh-CN" altLang="en-US" sz="1800" dirty="0" smtClean="0"/>
                        <a:t>住宿和餐饮业连锁经营情况</a:t>
                      </a:r>
                      <a:endParaRPr lang="zh-CN" altLang="en-US" sz="1800" dirty="0" smtClean="0">
                        <a:solidFill>
                          <a:schemeClr val="tx1"/>
                        </a:solidFill>
                      </a:endParaRPr>
                    </a:p>
                  </a:txBody>
                  <a:tcPr marL="51435" marR="51435" marT="0" marB="0" anchor="ctr"/>
                </a:tc>
                <a:tc vMerge="1">
                  <a:tcPr marL="68580" marR="68580" marT="0" marB="0" anchor="ctr"/>
                </a:tc>
              </a:tr>
              <a:tr h="1247344">
                <a:tc vMerge="1">
                  <a:tcPr/>
                </a:tc>
                <a:tc>
                  <a:txBody>
                    <a:bodyPr/>
                    <a:lstStyle/>
                    <a:p>
                      <a:pPr indent="0" algn="l" fontAlgn="auto">
                        <a:lnSpc>
                          <a:spcPct val="100000"/>
                        </a:lnSpc>
                        <a:buClrTx/>
                        <a:buSzTx/>
                        <a:buFontTx/>
                        <a:buNone/>
                      </a:pPr>
                      <a:r>
                        <a:rPr lang="en-US" altLang="zh-CN" sz="1800" dirty="0" smtClean="0"/>
                        <a:t>S120-2</a:t>
                      </a:r>
                      <a:r>
                        <a:rPr lang="zh-CN" altLang="en-US" sz="1800" dirty="0" smtClean="0"/>
                        <a:t>表</a:t>
                      </a:r>
                      <a:endParaRPr lang="en-US" altLang="zh-CN" sz="1800" dirty="0" smtClean="0">
                        <a:solidFill>
                          <a:schemeClr val="tx1"/>
                        </a:solidFill>
                      </a:endParaRPr>
                    </a:p>
                  </a:txBody>
                  <a:tcPr marL="51435" marR="51435" marT="0" marB="0" anchor="ctr"/>
                </a:tc>
                <a:tc>
                  <a:txBody>
                    <a:bodyPr/>
                    <a:lstStyle/>
                    <a:p>
                      <a:pPr indent="0" algn="l" fontAlgn="auto">
                        <a:lnSpc>
                          <a:spcPct val="100000"/>
                        </a:lnSpc>
                        <a:buClrTx/>
                        <a:buSzTx/>
                        <a:buFontTx/>
                        <a:buNone/>
                      </a:pPr>
                      <a:r>
                        <a:rPr lang="zh-CN" altLang="en-US" sz="1800" dirty="0" smtClean="0"/>
                        <a:t>住宿和餐饮业连锁门店及配送中心分布情况</a:t>
                      </a:r>
                      <a:endParaRPr lang="zh-CN" altLang="en-US" sz="1800" dirty="0" smtClean="0">
                        <a:solidFill>
                          <a:schemeClr val="tx1"/>
                        </a:solidFill>
                      </a:endParaRPr>
                    </a:p>
                  </a:txBody>
                  <a:tcPr marL="51435" marR="51435" marT="0" marB="0" anchor="ctr"/>
                </a:tc>
                <a:tc vMerge="1">
                  <a:tcPr marL="68580" marR="68580" marT="0" marB="0" anchor="ctr"/>
                </a:tc>
              </a:tr>
            </a:tbl>
          </a:graphicData>
        </a:graphic>
      </p:graphicFrame>
      <p:pic>
        <p:nvPicPr>
          <p:cNvPr id="3" name="图片 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8581" y="1"/>
            <a:ext cx="539591" cy="704215"/>
          </a:xfrm>
          <a:prstGeom prst="rect">
            <a:avLst/>
          </a:prstGeom>
          <a:ln>
            <a:noFill/>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9"/>
          <p:cNvSpPr/>
          <p:nvPr/>
        </p:nvSpPr>
        <p:spPr>
          <a:xfrm>
            <a:off x="264795" y="496253"/>
            <a:ext cx="8472170" cy="1814830"/>
          </a:xfrm>
          <a:prstGeom prst="rect">
            <a:avLst/>
          </a:prstGeom>
          <a:noFill/>
          <a:ln w="38100">
            <a:noFill/>
          </a:ln>
        </p:spPr>
        <p:txBody>
          <a:bodyPr wrap="square" anchor="ctr">
            <a:spAutoFit/>
          </a:bodyPr>
          <a:lstStyle/>
          <a:p>
            <a:pPr algn="ctr" defTabSz="914400" eaLnBrk="0" hangingPunct="0">
              <a:tabLst>
                <a:tab pos="962025" algn="l"/>
                <a:tab pos="4097655" algn="l"/>
              </a:tabLst>
            </a:pPr>
            <a:endParaRPr lang="en-US" altLang="zh-CN" sz="2800" dirty="0">
              <a:latin typeface="黑体" panose="02010609060101010101" pitchFamily="2" charset="-122"/>
              <a:ea typeface="黑体" panose="02010609060101010101" pitchFamily="2" charset="-122"/>
            </a:endParaRPr>
          </a:p>
          <a:p>
            <a:pPr algn="ctr" defTabSz="914400" eaLnBrk="0" hangingPunct="0">
              <a:tabLst>
                <a:tab pos="962025" algn="l"/>
                <a:tab pos="4097655" algn="l"/>
              </a:tabLst>
            </a:pPr>
            <a:endParaRPr lang="zh-CN" altLang="en-US" sz="2800" dirty="0">
              <a:latin typeface="黑体" panose="02010609060101010101" pitchFamily="2" charset="-122"/>
              <a:ea typeface="黑体" panose="02010609060101010101" pitchFamily="2" charset="-122"/>
            </a:endParaRPr>
          </a:p>
          <a:p>
            <a:pPr algn="ctr" defTabSz="914400" eaLnBrk="0" hangingPunct="0">
              <a:tabLst>
                <a:tab pos="962025" algn="l"/>
                <a:tab pos="4097655" algn="l"/>
              </a:tabLst>
            </a:pPr>
            <a:r>
              <a:rPr lang="zh-CN" altLang="en-US" sz="2800" dirty="0">
                <a:latin typeface="黑体" panose="02010609060101010101" pitchFamily="2" charset="-122"/>
                <a:ea typeface="黑体" panose="02010609060101010101" pitchFamily="2" charset="-122"/>
              </a:rPr>
              <a:t>调查单位基本情况</a:t>
            </a:r>
            <a:r>
              <a:rPr lang="zh-CN" altLang="en-US" sz="2800" dirty="0" smtClean="0">
                <a:latin typeface="黑体" panose="02010609060101010101" pitchFamily="2" charset="-122"/>
                <a:ea typeface="黑体" panose="02010609060101010101" pitchFamily="2" charset="-122"/>
              </a:rPr>
              <a:t>（</a:t>
            </a:r>
            <a:r>
              <a:rPr lang="en-US" altLang="zh-CN" sz="2800" dirty="0" smtClean="0">
                <a:latin typeface="黑体" panose="02010609060101010101" pitchFamily="2" charset="-122"/>
                <a:ea typeface="黑体" panose="02010609060101010101" pitchFamily="2" charset="-122"/>
              </a:rPr>
              <a:t>101-1</a:t>
            </a:r>
            <a:r>
              <a:rPr lang="zh-CN" altLang="en-US" sz="2800" dirty="0" smtClean="0">
                <a:latin typeface="黑体" panose="02010609060101010101" pitchFamily="2" charset="-122"/>
                <a:ea typeface="黑体" panose="02010609060101010101" pitchFamily="2" charset="-122"/>
              </a:rPr>
              <a:t>表</a:t>
            </a:r>
            <a:r>
              <a:rPr lang="zh-CN" altLang="en-US"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a:p>
            <a:pPr algn="ctr" defTabSz="914400" eaLnBrk="0" hangingPunct="0">
              <a:tabLst>
                <a:tab pos="962025" algn="l"/>
                <a:tab pos="4097655" algn="l"/>
              </a:tabLst>
            </a:pPr>
            <a:endParaRPr lang="zh-CN" altLang="en-US" sz="2800" dirty="0">
              <a:latin typeface="黑体" panose="02010609060101010101" pitchFamily="2" charset="-122"/>
              <a:ea typeface="黑体" panose="02010609060101010101" pitchFamily="2" charset="-122"/>
            </a:endParaRPr>
          </a:p>
        </p:txBody>
      </p:sp>
      <p:graphicFrame>
        <p:nvGraphicFramePr>
          <p:cNvPr id="13" name="表格 12"/>
          <p:cNvGraphicFramePr>
            <a:graphicFrameLocks noGrp="1"/>
          </p:cNvGraphicFramePr>
          <p:nvPr/>
        </p:nvGraphicFramePr>
        <p:xfrm>
          <a:off x="643255" y="2203450"/>
          <a:ext cx="7787005" cy="3511550"/>
        </p:xfrm>
        <a:graphic>
          <a:graphicData uri="http://schemas.openxmlformats.org/drawingml/2006/table">
            <a:tbl>
              <a:tblPr/>
              <a:tblGrid>
                <a:gridCol w="480695"/>
                <a:gridCol w="7306310"/>
              </a:tblGrid>
              <a:tr h="3511550">
                <a:tc>
                  <a:txBody>
                    <a:bodyPr/>
                    <a:lstStyle/>
                    <a:p>
                      <a:pPr algn="ctr" defTabSz="-635">
                        <a:lnSpc>
                          <a:spcPts val="1300"/>
                        </a:lnSpc>
                        <a:spcAft>
                          <a:spcPts val="0"/>
                        </a:spcAft>
                        <a:tabLst>
                          <a:tab pos="4097655" algn="l"/>
                        </a:tabLst>
                      </a:pPr>
                      <a:endParaRPr lang="zh-CN" sz="2000" b="1" kern="100" dirty="0">
                        <a:latin typeface="黑体" panose="02010609060101010101" pitchFamily="2" charset="-122"/>
                        <a:ea typeface="黑体" panose="02010609060101010101" pitchFamily="2"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zh-CN" altLang="en-US" sz="2800" kern="1200" dirty="0" smtClean="0">
                          <a:solidFill>
                            <a:schemeClr val="tx1"/>
                          </a:solidFill>
                          <a:latin typeface="黑体" panose="02010609060101010101" pitchFamily="2" charset="-122"/>
                          <a:ea typeface="黑体" panose="02010609060101010101" pitchFamily="2" charset="-122"/>
                          <a:cs typeface="+mn-cs"/>
                        </a:rPr>
                        <a:t>批发和零售业、住宿和餐饮业单位经营形式□</a:t>
                      </a:r>
                      <a:r>
                        <a:rPr kumimoji="0" lang="en-US" sz="2800" kern="1200" dirty="0" smtClean="0">
                          <a:solidFill>
                            <a:schemeClr val="tx1"/>
                          </a:solidFill>
                          <a:latin typeface="黑体" panose="02010609060101010101" pitchFamily="2" charset="-122"/>
                          <a:ea typeface="黑体" panose="02010609060101010101" pitchFamily="2" charset="-122"/>
                          <a:cs typeface="+mn-cs"/>
                        </a:rPr>
                        <a:t>  </a:t>
                      </a:r>
                      <a:endParaRPr kumimoji="0" lang="zh-CN" altLang="en-US" sz="2800" kern="1200" dirty="0" smtClean="0">
                        <a:solidFill>
                          <a:schemeClr val="tx1"/>
                        </a:solidFill>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1 </a:t>
                      </a:r>
                      <a:r>
                        <a:rPr kumimoji="0" lang="zh-CN"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独立门店</a:t>
                      </a:r>
                      <a:r>
                        <a:rPr kumimoji="0" lang="en-US"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   </a:t>
                      </a:r>
                      <a:r>
                        <a:rPr kumimoji="0" lang="en-US"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  </a:t>
                      </a:r>
                      <a:r>
                        <a:rPr kumimoji="0" lang="en-US" altLang="en-US" sz="2800" b="0" i="0" u="none" strike="noStrike" kern="1200" cap="none" normalizeH="0" baseline="0" dirty="0" smtClean="0">
                          <a:ln>
                            <a:noFill/>
                          </a:ln>
                          <a:solidFill>
                            <a:srgbClr val="FF0000"/>
                          </a:solidFill>
                          <a:effectLst/>
                          <a:latin typeface="黑体" panose="02010609060101010101" pitchFamily="2" charset="-122"/>
                          <a:ea typeface="黑体" panose="02010609060101010101" pitchFamily="2" charset="-122"/>
                          <a:cs typeface="Times New Roman" panose="02020603050405020304" pitchFamily="18" charset="0"/>
                        </a:rPr>
                        <a:t>2 </a:t>
                      </a:r>
                      <a:r>
                        <a:rPr kumimoji="0" lang="zh-CN" altLang="en-US" sz="2800" b="0" i="0" u="none" strike="noStrike" kern="1200" cap="none" normalizeH="0" baseline="0" dirty="0" smtClean="0">
                          <a:ln>
                            <a:noFill/>
                          </a:ln>
                          <a:solidFill>
                            <a:srgbClr val="FF0000"/>
                          </a:solidFill>
                          <a:effectLst/>
                          <a:latin typeface="黑体" panose="02010609060101010101" pitchFamily="2" charset="-122"/>
                          <a:ea typeface="黑体" panose="02010609060101010101" pitchFamily="2" charset="-122"/>
                          <a:cs typeface="Times New Roman" panose="02020603050405020304" pitchFamily="18" charset="0"/>
                        </a:rPr>
                        <a:t>连锁总店（总部）</a:t>
                      </a:r>
                      <a:endParaRPr kumimoji="0" lang="en-US" altLang="zh-CN" sz="2800" b="0" i="0" u="none" strike="noStrike" kern="1200" cap="none" normalizeH="0" baseline="0" dirty="0" smtClean="0">
                        <a:ln>
                          <a:noFill/>
                        </a:ln>
                        <a:solidFill>
                          <a:srgbClr val="FF0000"/>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3 </a:t>
                      </a:r>
                      <a:r>
                        <a:rPr kumimoji="0" lang="zh-CN"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连锁</a:t>
                      </a:r>
                      <a:r>
                        <a:rPr kumimoji="0" lang="zh-CN"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直营</a:t>
                      </a:r>
                      <a:r>
                        <a:rPr kumimoji="0" lang="zh-CN"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店   </a:t>
                      </a:r>
                      <a:r>
                        <a:rPr kumimoji="0" lang="en-US"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4 </a:t>
                      </a:r>
                      <a:r>
                        <a:rPr kumimoji="0" lang="zh-CN"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连锁加盟店</a:t>
                      </a:r>
                      <a:r>
                        <a:rPr kumimoji="0" lang="en-US"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   9 </a:t>
                      </a:r>
                      <a:r>
                        <a:rPr kumimoji="0" lang="zh-CN"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其</a:t>
                      </a:r>
                      <a:r>
                        <a:rPr kumimoji="0" lang="zh-CN"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他</a:t>
                      </a:r>
                      <a:endParaRPr kumimoji="0" lang="en-US" altLang="zh-CN"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rPr>
                        <a:t>    </a:t>
                      </a:r>
                      <a:endParaRPr kumimoji="0" lang="zh-CN" altLang="en-US"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kern="1200" cap="none" normalizeH="0" baseline="0" dirty="0" smtClean="0">
                        <a:ln>
                          <a:noFill/>
                        </a:ln>
                        <a:solidFill>
                          <a:schemeClr val="tx1"/>
                        </a:solidFill>
                        <a:effectLst/>
                        <a:latin typeface="黑体" panose="02010609060101010101" pitchFamily="2" charset="-122"/>
                        <a:ea typeface="黑体" panose="0201060906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3323" name="Rectangle 11"/>
          <p:cNvSpPr/>
          <p:nvPr/>
        </p:nvSpPr>
        <p:spPr>
          <a:xfrm>
            <a:off x="714349" y="357166"/>
            <a:ext cx="7715912" cy="1077218"/>
          </a:xfrm>
          <a:prstGeom prst="rect">
            <a:avLst/>
          </a:prstGeom>
          <a:noFill/>
          <a:ln w="9525">
            <a:noFill/>
          </a:ln>
        </p:spPr>
        <p:txBody>
          <a:bodyPr wrap="square">
            <a:spAutoFit/>
            <a:scene3d>
              <a:camera prst="orthographicFront"/>
              <a:lightRig rig="threePt" dir="t"/>
            </a:scene3d>
          </a:bodyPr>
          <a:lstStyle/>
          <a:p>
            <a:pPr algn="ctr" defTabSz="913130"/>
            <a:r>
              <a:rPr lang="zh-CN" altLang="en-US" sz="3200" dirty="0">
                <a:solidFill>
                  <a:schemeClr val="tx1"/>
                </a:solidFill>
                <a:effectLst>
                  <a:outerShdw blurRad="38100" dist="19050" dir="2700000" algn="tl" rotWithShape="0">
                    <a:schemeClr val="dk1">
                      <a:alpha val="40000"/>
                    </a:schemeClr>
                  </a:outerShdw>
                </a:effectLst>
                <a:latin typeface="Tahoma" panose="020B0604030504040204" pitchFamily="34" charset="0"/>
                <a:ea typeface="黑体" panose="02010609060101010101" pitchFamily="2" charset="-122"/>
              </a:rPr>
              <a:t>二、主要变化和易错</a:t>
            </a:r>
            <a:r>
              <a:rPr lang="zh-CN" altLang="en-US" sz="3200" dirty="0" smtClean="0">
                <a:solidFill>
                  <a:schemeClr val="tx1"/>
                </a:solidFill>
                <a:effectLst>
                  <a:outerShdw blurRad="38100" dist="19050" dir="2700000" algn="tl" rotWithShape="0">
                    <a:schemeClr val="dk1">
                      <a:alpha val="40000"/>
                    </a:schemeClr>
                  </a:outerShdw>
                </a:effectLst>
                <a:latin typeface="Tahoma" panose="020B0604030504040204" pitchFamily="34" charset="0"/>
                <a:ea typeface="黑体" panose="02010609060101010101" pitchFamily="2" charset="-122"/>
              </a:rPr>
              <a:t>指标</a:t>
            </a:r>
            <a:endParaRPr lang="en-US" altLang="zh-CN" sz="3200" dirty="0" smtClean="0">
              <a:solidFill>
                <a:schemeClr val="tx1"/>
              </a:solidFill>
              <a:effectLst>
                <a:outerShdw blurRad="38100" dist="19050" dir="2700000" algn="tl" rotWithShape="0">
                  <a:schemeClr val="dk1">
                    <a:alpha val="40000"/>
                  </a:schemeClr>
                </a:outerShdw>
              </a:effectLst>
              <a:latin typeface="Tahoma" panose="020B0604030504040204" pitchFamily="34" charset="0"/>
              <a:ea typeface="黑体" panose="02010609060101010101" pitchFamily="2" charset="-122"/>
            </a:endParaRPr>
          </a:p>
          <a:p>
            <a:pPr algn="ctr" defTabSz="913130"/>
            <a:endParaRPr lang="zh-CN" altLang="en-US" sz="3200" dirty="0">
              <a:solidFill>
                <a:schemeClr val="tx1"/>
              </a:solidFill>
              <a:effectLst>
                <a:outerShdw blurRad="38100" dist="19050" dir="2700000" algn="tl" rotWithShape="0">
                  <a:schemeClr val="dk1">
                    <a:alpha val="40000"/>
                  </a:schemeClr>
                </a:outerShdw>
              </a:effectLst>
              <a:latin typeface="Tahoma" panose="020B0604030504040204" pitchFamily="34" charset="0"/>
              <a:ea typeface="黑体" panose="02010609060101010101" pitchFamily="2" charset="-122"/>
            </a:endParaRPr>
          </a:p>
        </p:txBody>
      </p:sp>
      <p:sp>
        <p:nvSpPr>
          <p:cNvPr id="6" name="AutoShape 90" descr="信纸"/>
          <p:cNvSpPr>
            <a:spLocks noChangeArrowheads="1"/>
          </p:cNvSpPr>
          <p:nvPr/>
        </p:nvSpPr>
        <p:spPr bwMode="auto">
          <a:xfrm>
            <a:off x="785813" y="4714875"/>
            <a:ext cx="7429500" cy="1785938"/>
          </a:xfrm>
          <a:prstGeom prst="wedgeRoundRectCallout">
            <a:avLst>
              <a:gd name="adj1" fmla="val -2970"/>
              <a:gd name="adj2" fmla="val -92453"/>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a:defRPr/>
            </a:pPr>
            <a:r>
              <a:rPr lang="en-US" altLang="zh-CN" dirty="0" smtClean="0">
                <a:latin typeface="黑体" panose="02010609060101010101" pitchFamily="2" charset="-122"/>
                <a:ea typeface="黑体" panose="02010609060101010101" pitchFamily="2" charset="-122"/>
                <a:cs typeface="Times New Roman" panose="02020603050405020304" pitchFamily="18" charset="0"/>
              </a:rPr>
              <a:t>1、</a:t>
            </a:r>
            <a:r>
              <a:rPr lang="zh-CN" altLang="en-US" dirty="0" smtClean="0">
                <a:latin typeface="黑体" panose="02010609060101010101" pitchFamily="2" charset="-122"/>
                <a:ea typeface="黑体" panose="02010609060101010101" pitchFamily="2" charset="-122"/>
                <a:cs typeface="仿宋_GB2312" pitchFamily="49" charset="-122"/>
              </a:rPr>
              <a:t>存在企业填报的连锁品牌信息、统计类别和</a:t>
            </a:r>
            <a:r>
              <a:rPr lang="en-US" altLang="zh-CN" dirty="0" smtClean="0">
                <a:latin typeface="黑体" panose="02010609060101010101" pitchFamily="2" charset="-122"/>
                <a:ea typeface="黑体" panose="02010609060101010101" pitchFamily="2" charset="-122"/>
                <a:cs typeface="仿宋_GB2312" pitchFamily="49" charset="-122"/>
              </a:rPr>
              <a:t>201-1</a:t>
            </a:r>
            <a:r>
              <a:rPr lang="zh-CN" altLang="en-US" dirty="0" smtClean="0">
                <a:latin typeface="黑体" panose="02010609060101010101" pitchFamily="2" charset="-122"/>
                <a:ea typeface="黑体" panose="02010609060101010101" pitchFamily="2" charset="-122"/>
                <a:cs typeface="仿宋_GB2312" pitchFamily="49" charset="-122"/>
              </a:rPr>
              <a:t>表不一致，行业代码和连锁业态填写错误等问题。</a:t>
            </a:r>
            <a:endParaRPr lang="zh-CN" altLang="en-US" dirty="0" smtClean="0">
              <a:latin typeface="黑体" panose="02010609060101010101" pitchFamily="2" charset="-122"/>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2、</a:t>
            </a:r>
            <a:r>
              <a:rPr kumimoji="0" lang="zh-CN"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连锁总店（总部）必须填报连锁报表</a:t>
            </a:r>
            <a:endParaRPr kumimoji="0" lang="en-US" altLang="zh-CN"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3、</a:t>
            </a:r>
            <a:r>
              <a:rPr kumimoji="0" lang="zh-CN"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连锁直营店 </a:t>
            </a:r>
            <a:r>
              <a:rPr kumimoji="0" lang="en-US"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a:t>
            </a:r>
            <a:r>
              <a:rPr kumimoji="0" lang="zh-CN"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连锁加盟店都不需要填报</a:t>
            </a:r>
            <a:r>
              <a:rPr kumimoji="0" lang="en-US"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 </a:t>
            </a:r>
            <a:r>
              <a:rPr kumimoji="0" lang="zh-CN" altLang="en-US" b="0" i="0" u="none" strike="noStrike" kern="1200" cap="none" spc="0" normalizeH="0" baseline="0" noProof="0" dirty="0" smtClean="0">
                <a:ln>
                  <a:noFill/>
                </a:ln>
                <a:effectLst/>
                <a:uLnTx/>
                <a:uFillTx/>
                <a:latin typeface="黑体" panose="02010609060101010101" pitchFamily="2" charset="-122"/>
                <a:ea typeface="黑体" panose="02010609060101010101" pitchFamily="2" charset="-122"/>
                <a:cs typeface="Times New Roman" panose="02020603050405020304" pitchFamily="18" charset="0"/>
              </a:rPr>
              <a:t> </a:t>
            </a:r>
            <a:endParaRPr kumimoji="0" lang="en-US" altLang="zh-CN" b="0" i="0" u="none" strike="noStrike" kern="100" cap="none" spc="0" normalizeH="0" baseline="0" noProof="0" dirty="0">
              <a:ln>
                <a:noFill/>
              </a:ln>
              <a:effectLst/>
              <a:uLnTx/>
              <a:uFillTx/>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00033" y="428604"/>
          <a:ext cx="8358247" cy="4643470"/>
        </p:xfrm>
        <a:graphic>
          <a:graphicData uri="http://schemas.openxmlformats.org/drawingml/2006/table">
            <a:tbl>
              <a:tblPr/>
              <a:tblGrid>
                <a:gridCol w="8358247"/>
              </a:tblGrid>
              <a:tr h="960373">
                <a:tc>
                  <a:txBody>
                    <a:bodyPr/>
                    <a:lstStyle/>
                    <a:p>
                      <a:pPr indent="114935" algn="ctr">
                        <a:lnSpc>
                          <a:spcPct val="150000"/>
                        </a:lnSpc>
                        <a:spcAft>
                          <a:spcPts val="0"/>
                        </a:spcAft>
                      </a:pPr>
                      <a:r>
                        <a:rPr lang="zh-CN" sz="1600" b="0" kern="100" dirty="0">
                          <a:latin typeface="Times New Roman" panose="02020603050405020304"/>
                          <a:ea typeface="宋体" panose="02010600030101010101" pitchFamily="2" charset="-122"/>
                          <a:cs typeface="Times New Roman" panose="02020603050405020304"/>
                        </a:rPr>
                        <a:t>一、基本情况</a:t>
                      </a:r>
                      <a:endParaRPr lang="zh-CN" sz="1600" b="0" kern="100" dirty="0">
                        <a:latin typeface="Times New Roman" panose="02020603050405020304"/>
                        <a:ea typeface="宋体" panose="02010600030101010101" pitchFamily="2" charset="-122"/>
                        <a:cs typeface="Times New Roman" panose="02020603050405020304"/>
                      </a:endParaRPr>
                    </a:p>
                  </a:txBody>
                  <a:tcPr marL="14342" marR="1434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83097">
                <a:tc>
                  <a:txBody>
                    <a:bodyPr/>
                    <a:lstStyle/>
                    <a:p>
                      <a:pPr algn="l">
                        <a:lnSpc>
                          <a:spcPct val="150000"/>
                        </a:lnSpc>
                        <a:spcAft>
                          <a:spcPts val="0"/>
                        </a:spcAft>
                      </a:pPr>
                      <a:r>
                        <a:rPr lang="zh-CN" sz="1800" b="0" kern="100" dirty="0">
                          <a:solidFill>
                            <a:srgbClr val="FF0000"/>
                          </a:solidFill>
                          <a:latin typeface="Times New Roman" panose="02020603050405020304"/>
                          <a:ea typeface="宋体" panose="02010600030101010101" pitchFamily="2" charset="-122"/>
                          <a:cs typeface="Times New Roman" panose="02020603050405020304"/>
                        </a:rPr>
                        <a:t>零售连锁</a:t>
                      </a:r>
                      <a:r>
                        <a:rPr lang="zh-CN" sz="1800" b="0" kern="100" dirty="0" smtClean="0">
                          <a:solidFill>
                            <a:srgbClr val="FF0000"/>
                          </a:solidFill>
                          <a:latin typeface="Times New Roman" panose="02020603050405020304"/>
                          <a:ea typeface="宋体" panose="02010600030101010101" pitchFamily="2" charset="-122"/>
                          <a:cs typeface="Times New Roman" panose="02020603050405020304"/>
                        </a:rPr>
                        <a:t>业态（</a:t>
                      </a:r>
                      <a:r>
                        <a:rPr lang="en-US" sz="1800" b="0" kern="100" dirty="0" smtClean="0">
                          <a:solidFill>
                            <a:srgbClr val="FF0000"/>
                          </a:solidFill>
                          <a:latin typeface="Times New Roman" panose="02020603050405020304"/>
                          <a:ea typeface="宋体" panose="02010600030101010101" pitchFamily="2" charset="-122"/>
                          <a:cs typeface="Times New Roman" panose="02020603050405020304"/>
                        </a:rPr>
                        <a:t>E02</a:t>
                      </a:r>
                      <a:r>
                        <a:rPr lang="zh-CN" sz="1800" b="0" kern="100" dirty="0" smtClean="0">
                          <a:solidFill>
                            <a:srgbClr val="FF0000"/>
                          </a:solidFill>
                          <a:latin typeface="Times New Roman" panose="02020603050405020304"/>
                          <a:ea typeface="宋体" panose="02010600030101010101" pitchFamily="2" charset="-122"/>
                          <a:cs typeface="Times New Roman" panose="02020603050405020304"/>
                        </a:rPr>
                        <a:t>）（单选，多业态连锁按照销售额比重最大的填报）</a:t>
                      </a:r>
                      <a:r>
                        <a:rPr lang="en-US" sz="1800" b="0" kern="0" dirty="0" smtClean="0">
                          <a:solidFill>
                            <a:srgbClr val="FF0000"/>
                          </a:solidFill>
                          <a:latin typeface="宋体" panose="02010600030101010101" pitchFamily="2" charset="-122"/>
                          <a:ea typeface="宋体" panose="02010600030101010101" pitchFamily="2" charset="-122"/>
                          <a:cs typeface="Century" panose="02040604050505020304"/>
                        </a:rPr>
                        <a:t>  </a:t>
                      </a:r>
                      <a:r>
                        <a:rPr lang="zh-CN" sz="1800" b="0" kern="0" dirty="0" smtClean="0">
                          <a:solidFill>
                            <a:srgbClr val="FF0000"/>
                          </a:solidFill>
                          <a:latin typeface="Times New Roman" panose="02020603050405020304"/>
                          <a:ea typeface="宋体" panose="02010600030101010101" pitchFamily="2" charset="-122"/>
                          <a:cs typeface="Century" panose="02040604050505020304"/>
                        </a:rPr>
                        <a:t>□</a:t>
                      </a:r>
                      <a:r>
                        <a:rPr lang="zh-CN" sz="1800" b="0" kern="100" dirty="0" smtClean="0">
                          <a:solidFill>
                            <a:srgbClr val="FF0000"/>
                          </a:solidFill>
                          <a:latin typeface="Times New Roman" panose="02020603050405020304"/>
                          <a:ea typeface="宋体" panose="02010600030101010101" pitchFamily="2" charset="-122"/>
                          <a:cs typeface="Times New Roman" panose="02020603050405020304"/>
                        </a:rPr>
                        <a:t>□□□</a:t>
                      </a:r>
                      <a:endParaRPr lang="zh-CN" sz="1800" b="0" kern="100" dirty="0">
                        <a:solidFill>
                          <a:srgbClr val="FF0000"/>
                        </a:solidFill>
                        <a:latin typeface="Times New Roman" panose="02020603050405020304"/>
                        <a:ea typeface="宋体" panose="02010600030101010101" pitchFamily="2" charset="-122"/>
                        <a:cs typeface="Times New Roman" panose="02020603050405020304"/>
                      </a:endParaRPr>
                    </a:p>
                    <a:p>
                      <a:pPr indent="114300" algn="l">
                        <a:lnSpc>
                          <a:spcPct val="150000"/>
                        </a:lnSpc>
                        <a:spcAft>
                          <a:spcPts val="0"/>
                        </a:spcAft>
                      </a:pPr>
                      <a:r>
                        <a:rPr lang="en-US" sz="1800" b="0" kern="100" dirty="0">
                          <a:latin typeface="宋体" panose="02010600030101010101" pitchFamily="2" charset="-122"/>
                          <a:ea typeface="宋体" panose="02010600030101010101" pitchFamily="2" charset="-122"/>
                          <a:cs typeface="宋体" panose="02010600030101010101" pitchFamily="2" charset="-122"/>
                        </a:rPr>
                        <a:t>1010 </a:t>
                      </a:r>
                      <a:r>
                        <a:rPr lang="zh-CN" sz="1800" b="0" kern="100" dirty="0">
                          <a:latin typeface="Times New Roman" panose="02020603050405020304"/>
                          <a:ea typeface="宋体" panose="02010600030101010101" pitchFamily="2" charset="-122"/>
                          <a:cs typeface="宋体" panose="02010600030101010101" pitchFamily="2" charset="-122"/>
                        </a:rPr>
                        <a:t>便利店</a:t>
                      </a:r>
                      <a:r>
                        <a:rPr lang="en-US" sz="1800" b="0" kern="100" dirty="0">
                          <a:latin typeface="Times New Roman" panose="02020603050405020304"/>
                          <a:ea typeface="宋体" panose="02010600030101010101" pitchFamily="2" charset="-122"/>
                          <a:cs typeface="宋体" panose="02010600030101010101" pitchFamily="2" charset="-122"/>
                        </a:rPr>
                        <a:t>    1020 </a:t>
                      </a:r>
                      <a:r>
                        <a:rPr lang="zh-CN" sz="1800" b="0" kern="100" dirty="0">
                          <a:latin typeface="Times New Roman" panose="02020603050405020304"/>
                          <a:ea typeface="宋体" panose="02010600030101010101" pitchFamily="2" charset="-122"/>
                          <a:cs typeface="宋体" panose="02010600030101010101" pitchFamily="2" charset="-122"/>
                        </a:rPr>
                        <a:t>超市</a:t>
                      </a:r>
                      <a:r>
                        <a:rPr lang="en-US" sz="1800" b="0" kern="100" dirty="0">
                          <a:latin typeface="Times New Roman" panose="02020603050405020304"/>
                          <a:ea typeface="宋体" panose="02010600030101010101" pitchFamily="2" charset="-122"/>
                          <a:cs typeface="宋体" panose="02010600030101010101" pitchFamily="2" charset="-122"/>
                        </a:rPr>
                        <a:t>           1030 </a:t>
                      </a:r>
                      <a:r>
                        <a:rPr lang="zh-CN" sz="1800" b="0" kern="100" dirty="0">
                          <a:latin typeface="Times New Roman" panose="02020603050405020304"/>
                          <a:ea typeface="宋体" panose="02010600030101010101" pitchFamily="2" charset="-122"/>
                          <a:cs typeface="宋体" panose="02010600030101010101" pitchFamily="2" charset="-122"/>
                        </a:rPr>
                        <a:t>折扣店</a:t>
                      </a:r>
                      <a:r>
                        <a:rPr lang="en-US" sz="1800" b="0" kern="100" dirty="0">
                          <a:latin typeface="Times New Roman" panose="02020603050405020304"/>
                          <a:ea typeface="宋体" panose="02010600030101010101" pitchFamily="2" charset="-122"/>
                          <a:cs typeface="宋体" panose="02010600030101010101" pitchFamily="2" charset="-122"/>
                        </a:rPr>
                        <a:t>       1040 </a:t>
                      </a:r>
                      <a:r>
                        <a:rPr lang="zh-CN" sz="1800" b="0" kern="100" dirty="0">
                          <a:latin typeface="Times New Roman" panose="02020603050405020304"/>
                          <a:ea typeface="宋体" panose="02010600030101010101" pitchFamily="2" charset="-122"/>
                          <a:cs typeface="宋体" panose="02010600030101010101" pitchFamily="2" charset="-122"/>
                        </a:rPr>
                        <a:t>仓储会员店</a:t>
                      </a:r>
                      <a:r>
                        <a:rPr lang="en-US" sz="1800" b="0" kern="100" dirty="0">
                          <a:latin typeface="Times New Roman" panose="02020603050405020304"/>
                          <a:ea typeface="宋体" panose="02010600030101010101" pitchFamily="2" charset="-122"/>
                          <a:cs typeface="宋体" panose="02010600030101010101" pitchFamily="2" charset="-122"/>
                        </a:rPr>
                        <a:t>   1050 </a:t>
                      </a:r>
                      <a:r>
                        <a:rPr lang="zh-CN" sz="1800" b="0" kern="100" dirty="0">
                          <a:latin typeface="Times New Roman" panose="02020603050405020304"/>
                          <a:ea typeface="宋体" panose="02010600030101010101" pitchFamily="2" charset="-122"/>
                          <a:cs typeface="宋体" panose="02010600030101010101" pitchFamily="2" charset="-122"/>
                        </a:rPr>
                        <a:t>百货店</a:t>
                      </a:r>
                      <a:r>
                        <a:rPr lang="en-US" sz="1800" b="0" kern="100" dirty="0">
                          <a:latin typeface="Times New Roman" panose="02020603050405020304"/>
                          <a:ea typeface="宋体" panose="02010600030101010101" pitchFamily="2" charset="-122"/>
                          <a:cs typeface="宋体" panose="02010600030101010101" pitchFamily="2" charset="-122"/>
                        </a:rPr>
                        <a:t>         1060 </a:t>
                      </a:r>
                      <a:r>
                        <a:rPr lang="zh-CN" sz="1800" b="0" kern="100" dirty="0">
                          <a:latin typeface="Times New Roman" panose="02020603050405020304"/>
                          <a:ea typeface="宋体" panose="02010600030101010101" pitchFamily="2" charset="-122"/>
                          <a:cs typeface="宋体" panose="02010600030101010101" pitchFamily="2" charset="-122"/>
                        </a:rPr>
                        <a:t>购物中心</a:t>
                      </a:r>
                      <a:endParaRPr lang="zh-CN" sz="1800" b="0" kern="100" dirty="0">
                        <a:latin typeface="Times New Roman" panose="02020603050405020304"/>
                        <a:ea typeface="宋体" panose="02010600030101010101" pitchFamily="2" charset="-122"/>
                        <a:cs typeface="Times New Roman" panose="02020603050405020304"/>
                      </a:endParaRPr>
                    </a:p>
                    <a:p>
                      <a:pPr indent="114300" algn="l">
                        <a:lnSpc>
                          <a:spcPct val="150000"/>
                        </a:lnSpc>
                        <a:spcAft>
                          <a:spcPts val="0"/>
                        </a:spcAft>
                      </a:pPr>
                      <a:r>
                        <a:rPr lang="en-US" sz="1800" b="0" kern="100" dirty="0">
                          <a:latin typeface="宋体" panose="02010600030101010101" pitchFamily="2" charset="-122"/>
                          <a:ea typeface="宋体" panose="02010600030101010101" pitchFamily="2" charset="-122"/>
                          <a:cs typeface="宋体" panose="02010600030101010101" pitchFamily="2" charset="-122"/>
                        </a:rPr>
                        <a:t>1070 </a:t>
                      </a:r>
                      <a:r>
                        <a:rPr lang="zh-CN" sz="1800" b="0" kern="100" dirty="0">
                          <a:latin typeface="Times New Roman" panose="02020603050405020304"/>
                          <a:ea typeface="宋体" panose="02010600030101010101" pitchFamily="2" charset="-122"/>
                          <a:cs typeface="宋体" panose="02010600030101010101" pitchFamily="2" charset="-122"/>
                        </a:rPr>
                        <a:t>专业店</a:t>
                      </a:r>
                      <a:r>
                        <a:rPr lang="en-US" sz="1800" b="0" kern="100" dirty="0">
                          <a:latin typeface="Times New Roman" panose="02020603050405020304"/>
                          <a:ea typeface="宋体" panose="02010600030101010101" pitchFamily="2" charset="-122"/>
                          <a:cs typeface="宋体" panose="02010600030101010101" pitchFamily="2" charset="-122"/>
                        </a:rPr>
                        <a:t>    1071 </a:t>
                      </a:r>
                      <a:r>
                        <a:rPr lang="zh-CN" sz="1800" b="0" kern="100" dirty="0">
                          <a:latin typeface="Times New Roman" panose="02020603050405020304"/>
                          <a:ea typeface="宋体" panose="02010600030101010101" pitchFamily="2" charset="-122"/>
                          <a:cs typeface="宋体" panose="02010600030101010101" pitchFamily="2" charset="-122"/>
                        </a:rPr>
                        <a:t>其中：加油站</a:t>
                      </a:r>
                      <a:r>
                        <a:rPr lang="en-US" sz="1800" b="0" kern="100" dirty="0">
                          <a:latin typeface="Times New Roman" panose="02020603050405020304"/>
                          <a:ea typeface="宋体" panose="02010600030101010101" pitchFamily="2" charset="-122"/>
                          <a:cs typeface="宋体" panose="02010600030101010101" pitchFamily="2" charset="-122"/>
                        </a:rPr>
                        <a:t>   1080 </a:t>
                      </a:r>
                      <a:r>
                        <a:rPr lang="zh-CN" sz="1800" b="0" kern="100" dirty="0">
                          <a:latin typeface="Times New Roman" panose="02020603050405020304"/>
                          <a:ea typeface="宋体" panose="02010600030101010101" pitchFamily="2" charset="-122"/>
                          <a:cs typeface="宋体" panose="02010600030101010101" pitchFamily="2" charset="-122"/>
                        </a:rPr>
                        <a:t>品牌专卖店</a:t>
                      </a:r>
                      <a:r>
                        <a:rPr lang="en-US" sz="1800" b="0" kern="100" dirty="0">
                          <a:latin typeface="Times New Roman" panose="02020603050405020304"/>
                          <a:ea typeface="宋体" panose="02010600030101010101" pitchFamily="2" charset="-122"/>
                          <a:cs typeface="宋体" panose="02010600030101010101" pitchFamily="2" charset="-122"/>
                        </a:rPr>
                        <a:t>   1090 </a:t>
                      </a:r>
                      <a:r>
                        <a:rPr lang="zh-CN" sz="1800" b="0" kern="100" dirty="0">
                          <a:latin typeface="Times New Roman" panose="02020603050405020304"/>
                          <a:ea typeface="宋体" panose="02010600030101010101" pitchFamily="2" charset="-122"/>
                          <a:cs typeface="宋体" panose="02010600030101010101" pitchFamily="2" charset="-122"/>
                        </a:rPr>
                        <a:t>集合店</a:t>
                      </a:r>
                      <a:r>
                        <a:rPr lang="en-US" sz="1800" b="0" kern="100" dirty="0">
                          <a:latin typeface="Times New Roman" panose="02020603050405020304"/>
                          <a:ea typeface="宋体" panose="02010600030101010101" pitchFamily="2" charset="-122"/>
                          <a:cs typeface="宋体" panose="02010600030101010101" pitchFamily="2" charset="-122"/>
                        </a:rPr>
                        <a:t>       1100 </a:t>
                      </a:r>
                      <a:r>
                        <a:rPr lang="zh-CN" sz="1800" b="0" kern="100" dirty="0">
                          <a:latin typeface="Times New Roman" panose="02020603050405020304"/>
                          <a:ea typeface="宋体" panose="02010600030101010101" pitchFamily="2" charset="-122"/>
                          <a:cs typeface="宋体" panose="02010600030101010101" pitchFamily="2" charset="-122"/>
                        </a:rPr>
                        <a:t>无人值守商店</a:t>
                      </a:r>
                      <a:r>
                        <a:rPr lang="en-US" sz="1800" b="0" kern="100" dirty="0">
                          <a:latin typeface="宋体" panose="02010600030101010101" pitchFamily="2" charset="-122"/>
                          <a:ea typeface="宋体" panose="02010600030101010101" pitchFamily="2" charset="-122"/>
                          <a:cs typeface="Times New Roman" panose="02020603050405020304"/>
                        </a:rPr>
                        <a:t>    9000</a:t>
                      </a:r>
                      <a:r>
                        <a:rPr lang="zh-CN" sz="1800" b="0" kern="100" dirty="0">
                          <a:latin typeface="Times New Roman" panose="02020603050405020304"/>
                          <a:ea typeface="宋体" panose="02010600030101010101" pitchFamily="2" charset="-122"/>
                          <a:cs typeface="Times New Roman" panose="02020603050405020304"/>
                        </a:rPr>
                        <a:t>其他</a:t>
                      </a:r>
                      <a:endParaRPr lang="zh-CN" sz="1800" b="0" kern="100" dirty="0">
                        <a:latin typeface="Times New Roman" panose="02020603050405020304"/>
                        <a:ea typeface="宋体" panose="02010600030101010101" pitchFamily="2" charset="-122"/>
                        <a:cs typeface="Times New Roman" panose="02020603050405020304"/>
                      </a:endParaRPr>
                    </a:p>
                  </a:txBody>
                  <a:tcPr marL="14342" marR="1434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7" name="AutoShape 90" descr="信纸"/>
          <p:cNvSpPr>
            <a:spLocks noChangeArrowheads="1"/>
          </p:cNvSpPr>
          <p:nvPr/>
        </p:nvSpPr>
        <p:spPr bwMode="auto">
          <a:xfrm>
            <a:off x="428597" y="5214950"/>
            <a:ext cx="7786716" cy="1285862"/>
          </a:xfrm>
          <a:prstGeom prst="wedgeRoundRectCallout">
            <a:avLst>
              <a:gd name="adj1" fmla="val -9805"/>
              <a:gd name="adj2" fmla="val -134907"/>
              <a:gd name="adj3" fmla="val 16667"/>
            </a:avLst>
          </a:prstGeom>
          <a:blipFill dpi="0" rotWithShape="1">
            <a:blip r:embed="rId1"/>
            <a:srcRect/>
            <a:tile tx="0" ty="0" sx="100000" sy="100000" flip="none" algn="tl"/>
          </a:blipFill>
          <a:ln w="38100">
            <a:solidFill>
              <a:srgbClr val="FFFF00"/>
            </a:solidFill>
            <a:miter lim="800000"/>
          </a:ln>
        </p:spPr>
        <p:txBody>
          <a:bodyPr anchor="ctr"/>
          <a:lstStyle/>
          <a:p>
            <a:pPr>
              <a:defRPr/>
            </a:pPr>
            <a:r>
              <a:rPr lang="en-US" altLang="zh-CN" dirty="0" smtClean="0">
                <a:latin typeface="+mn-ea"/>
                <a:ea typeface="+mn-ea"/>
              </a:rPr>
              <a:t>《</a:t>
            </a:r>
            <a:r>
              <a:rPr lang="zh-CN" altLang="en-US" dirty="0" smtClean="0">
                <a:latin typeface="+mn-ea"/>
                <a:ea typeface="+mn-ea"/>
              </a:rPr>
              <a:t>批发和零售业连锁经营情况</a:t>
            </a:r>
            <a:r>
              <a:rPr lang="en-US" altLang="zh-CN" dirty="0" smtClean="0">
                <a:latin typeface="+mn-ea"/>
                <a:ea typeface="+mn-ea"/>
              </a:rPr>
              <a:t>》</a:t>
            </a:r>
            <a:r>
              <a:rPr lang="zh-CN" altLang="en-US" dirty="0" smtClean="0">
                <a:latin typeface="+mn-ea"/>
                <a:ea typeface="+mn-ea"/>
              </a:rPr>
              <a:t>（</a:t>
            </a:r>
            <a:r>
              <a:rPr lang="en-US" dirty="0" smtClean="0">
                <a:latin typeface="+mn-ea"/>
                <a:ea typeface="+mn-ea"/>
              </a:rPr>
              <a:t>E120-1</a:t>
            </a:r>
            <a:r>
              <a:rPr lang="zh-CN" altLang="en-US" dirty="0" smtClean="0">
                <a:latin typeface="+mn-ea"/>
                <a:ea typeface="+mn-ea"/>
              </a:rPr>
              <a:t>表），“批发零售连锁业态（所选代码为唯一，多业态连锁按照销售额比重最大的填报）”修改为“零售连锁业态（单选，多业态连锁按照销售额比重最大的填报）”</a:t>
            </a:r>
            <a:endParaRPr kumimoji="0" lang="en-US" altLang="zh-CN" b="0" i="0" u="none" strike="noStrike" kern="100" cap="none" spc="0" normalizeH="0" baseline="0" noProof="0" dirty="0">
              <a:ln>
                <a:noFill/>
              </a:ln>
              <a:effectLst/>
              <a:uLnTx/>
              <a:uFillTx/>
              <a:latin typeface="+mn-ea"/>
              <a:ea typeface="+mn-ea"/>
              <a:cs typeface="+mn-cs"/>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TABLE_ENDDRAG_ORIGIN_RECT" val="733*321"/>
  <p:tag name="TABLE_ENDDRAG_RECT" val="79*68*733*32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9023</Words>
  <Application>WPS 演示</Application>
  <PresentationFormat>全屏显示(4:3)</PresentationFormat>
  <Paragraphs>1370</Paragraphs>
  <Slides>40</Slides>
  <Notes>17</Notes>
  <HiddenSlides>0</HiddenSlides>
  <MMClips>0</MMClips>
  <ScaleCrop>false</ScaleCrop>
  <HeadingPairs>
    <vt:vector size="8" baseType="variant">
      <vt:variant>
        <vt:lpstr>已用的字体</vt:lpstr>
      </vt:variant>
      <vt:variant>
        <vt:i4>25</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67" baseType="lpstr">
      <vt:lpstr>Arial</vt:lpstr>
      <vt:lpstr>宋体</vt:lpstr>
      <vt:lpstr>Wingdings</vt:lpstr>
      <vt:lpstr>微软雅黑</vt:lpstr>
      <vt:lpstr>Wingdings 2</vt:lpstr>
      <vt:lpstr>黑体</vt:lpstr>
      <vt:lpstr>Tahoma</vt:lpstr>
      <vt:lpstr>Times New Roman</vt:lpstr>
      <vt:lpstr>Times New Roman</vt:lpstr>
      <vt:lpstr>仿宋_GB2312</vt:lpstr>
      <vt:lpstr>Century</vt:lpstr>
      <vt:lpstr>Courier New</vt:lpstr>
      <vt:lpstr>Calibri</vt:lpstr>
      <vt:lpstr>Arial Unicode MS</vt:lpstr>
      <vt:lpstr>Wingdings</vt:lpstr>
      <vt:lpstr>Nimbus Roman No9 L</vt:lpstr>
      <vt:lpstr>FZZhengHeiS-R-GB</vt:lpstr>
      <vt:lpstr>Courier New</vt:lpstr>
      <vt:lpstr>Arial</vt:lpstr>
      <vt:lpstr>Cambria</vt:lpstr>
      <vt:lpstr>华文楷体</vt:lpstr>
      <vt:lpstr>Maiandra GD</vt:lpstr>
      <vt:lpstr>方正楷体_GBK</vt:lpstr>
      <vt:lpstr>仿宋</vt:lpstr>
      <vt:lpstr>Segoe Print</vt:lpstr>
      <vt:lpstr>Office 主题</vt:lpstr>
      <vt:lpstr>Excel.Sheet.8</vt:lpstr>
      <vt:lpstr>PowerPoint 演示文稿</vt:lpstr>
      <vt:lpstr>PowerPoint 演示文稿</vt:lpstr>
      <vt:lpstr>连锁经营情况填报范围   关于连锁总店的界定   有关业态的填报规定 </vt:lpstr>
      <vt:lpstr>连锁经营情况填报范围：辖区内批发和零售业、住宿和餐饮连锁总店（总部）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四、有关问题具体处理办法      1、多个总部需统一填报数据：在同一个地区内，同一家连锁企业如果有两个以上连锁总店（总部），表内所填报数据不得有重复或交叉。      如：物美科技集团有限公司，物美科技集团有限公司成立于1994年，经营地址位于石景山区实兴大街1号。作为物美集团总公司，该公司上报的连锁统计报表口径包括物美集团下属的20多个分公司所有门店的数据。 </vt:lpstr>
      <vt:lpstr>PowerPoint 演示文稿</vt:lpstr>
      <vt:lpstr>3、关于外资连锁总店的界定-外资  外资批发和零售业连锁总部与所属门店不在同一个地区。如：美国世界性连锁企业：沃尔玛公司(Walmart lnc)成立于1962年，现拥有10500多家分店，业务范围遍及世界各地,2023年位列世界500强第一名，连续第十年蝉联冠军。     1.所属门店也具有法人资格的企业，由门店所在地进行统计。如：沃尔玛中国有限公司，其总部在广东深圳市，总部仅对分布在广东的门店进行统计；分布在北京沃尔玛百货有限公司门店，由掌握北京地区所有沃尔玛门店经营信息的门店负责统计。     2.所属门店不具有法人资格的企业，无论总部与所属门店是否在一个地区，都由总部进行统计。</vt:lpstr>
      <vt:lpstr> 关于连锁总店的界定-传统商业的处理   1.石油、石化公司，由省级公司统一核算,省级公司视同连锁总部，按连锁企业统计,业态归入加油站。如：中国石油北京分公司。  2.新华书店、烟草、医药、供销社等传统商业企业设立的门市和网点，符合连锁经营标准的，也应按连锁经营企业统计。以经营图书、烟、酒、医药为主的连锁零售店，业态归入专业店中。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李涵</dc:creator>
  <cp:lastModifiedBy>Administrator</cp:lastModifiedBy>
  <cp:revision>639</cp:revision>
  <dcterms:created xsi:type="dcterms:W3CDTF">2018-10-19T03:25:00Z</dcterms:created>
  <dcterms:modified xsi:type="dcterms:W3CDTF">2024-12-18T09:06:52Z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ies>
</file>