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dp" ContentType="image/vnd.ms-photo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</p:sldMasterIdLst>
  <p:notesMasterIdLst>
    <p:notesMasterId r:id="rId9"/>
  </p:notesMasterIdLst>
  <p:handoutMasterIdLst>
    <p:handoutMasterId r:id="rId23"/>
  </p:handoutMasterIdLst>
  <p:sldIdLst>
    <p:sldId id="1453" r:id="rId8"/>
    <p:sldId id="1419" r:id="rId10"/>
    <p:sldId id="1420" r:id="rId11"/>
    <p:sldId id="1421" r:id="rId12"/>
    <p:sldId id="1422" r:id="rId13"/>
    <p:sldId id="1441" r:id="rId14"/>
    <p:sldId id="1423" r:id="rId15"/>
    <p:sldId id="1424" r:id="rId16"/>
    <p:sldId id="1425" r:id="rId17"/>
    <p:sldId id="1426" r:id="rId18"/>
    <p:sldId id="1434" r:id="rId19"/>
    <p:sldId id="1427" r:id="rId20"/>
    <p:sldId id="1430" r:id="rId21"/>
    <p:sldId id="1433" r:id="rId22"/>
  </p:sldIdLst>
  <p:sldSz cx="12192000" cy="6858000"/>
  <p:notesSz cx="6668770" cy="992632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Windows 用户" initials="W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60A8"/>
    <a:srgbClr val="4B649F"/>
    <a:srgbClr val="5E80B0"/>
    <a:srgbClr val="7DB1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1275"/>
    <p:restoredTop sz="94660"/>
  </p:normalViewPr>
  <p:slideViewPr>
    <p:cSldViewPr showGuides="1">
      <p:cViewPr varScale="1">
        <p:scale>
          <a:sx n="89" d="100"/>
          <a:sy n="89" d="100"/>
        </p:scale>
        <p:origin x="-318" y="-96"/>
      </p:cViewPr>
      <p:guideLst>
        <p:guide orient="horz" pos="1998"/>
        <p:guide pos="272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893" cy="498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9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777548" y="0"/>
            <a:ext cx="2889893" cy="498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9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28732"/>
            <a:ext cx="2889893" cy="498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777548" y="9428732"/>
            <a:ext cx="2889893" cy="498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893" cy="498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777548" y="0"/>
            <a:ext cx="2889893" cy="498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55981" y="1240554"/>
            <a:ext cx="5957021" cy="3350676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66898" y="4777268"/>
            <a:ext cx="5335187" cy="390867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28732"/>
            <a:ext cx="2889893" cy="498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777548" y="9428732"/>
            <a:ext cx="2889893" cy="498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266" name="文本占位符 2"/>
          <p:cNvSpPr>
            <a:spLocks noGrp="1"/>
          </p:cNvSpPr>
          <p:nvPr>
            <p:ph type="body"/>
          </p:nvPr>
        </p:nvSpPr>
        <p:spPr/>
        <p:txBody>
          <a:bodyPr wrap="square" lIns="95552" tIns="47776" rIns="95552" bIns="47776" anchor="ctr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266" name="文本占位符 2"/>
          <p:cNvSpPr>
            <a:spLocks noGrp="1"/>
          </p:cNvSpPr>
          <p:nvPr>
            <p:ph type="body"/>
          </p:nvPr>
        </p:nvSpPr>
        <p:spPr/>
        <p:txBody>
          <a:bodyPr wrap="square" lIns="95552" tIns="47776" rIns="95552" bIns="47776" anchor="ctr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266" name="文本占位符 2"/>
          <p:cNvSpPr>
            <a:spLocks noGrp="1"/>
          </p:cNvSpPr>
          <p:nvPr>
            <p:ph type="body"/>
          </p:nvPr>
        </p:nvSpPr>
        <p:spPr/>
        <p:txBody>
          <a:bodyPr wrap="square" lIns="95552" tIns="47776" rIns="95552" bIns="47776" anchor="ctr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3" Type="http://schemas.openxmlformats.org/officeDocument/2006/relationships/theme" Target="../theme/theme6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123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microsoft.com/office/2007/relationships/hdphoto" Target="../media/hdphoto1.wdp"/><Relationship Id="rId3" Type="http://schemas.openxmlformats.org/officeDocument/2006/relationships/image" Target="../media/image3.png"/><Relationship Id="rId2" Type="http://schemas.openxmlformats.org/officeDocument/2006/relationships/tags" Target="../tags/tag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7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6.wmf"/><Relationship Id="rId1" Type="http://schemas.openxmlformats.org/officeDocument/2006/relationships/oleObject" Target="../embeddings/oleObject4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8.wmf"/><Relationship Id="rId1" Type="http://schemas.openxmlformats.org/officeDocument/2006/relationships/oleObject" Target="../embeddings/oleObject6.bin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1.wmf"/><Relationship Id="rId1" Type="http://schemas.openxmlformats.org/officeDocument/2006/relationships/oleObject" Target="../embeddings/oleObject9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6.wmf"/><Relationship Id="rId1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文本框 62"/>
          <p:cNvSpPr txBox="1"/>
          <p:nvPr/>
        </p:nvSpPr>
        <p:spPr>
          <a:xfrm>
            <a:off x="889000" y="2771140"/>
            <a:ext cx="991298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6000" b="1" dirty="0">
                <a:latin typeface="华文楷体" panose="02010600040101010101" pitchFamily="2" charset="-122"/>
                <a:ea typeface="华文彩云" panose="02010800040101010101" pitchFamily="2" charset="-122"/>
                <a:sym typeface="+mn-ea"/>
              </a:rPr>
              <a:t>商品交易市场</a:t>
            </a:r>
            <a:endParaRPr lang="zh-CN" altLang="en-US" sz="6000" b="1" dirty="0">
              <a:latin typeface="华文楷体" panose="02010600040101010101" pitchFamily="2" charset="-122"/>
              <a:ea typeface="华文彩云" panose="02010800040101010101" pitchFamily="2" charset="-122"/>
              <a:sym typeface="+mn-ea"/>
            </a:endParaRPr>
          </a:p>
        </p:txBody>
      </p:sp>
      <p:pic>
        <p:nvPicPr>
          <p:cNvPr id="6146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45238" y="5200650"/>
            <a:ext cx="5865812" cy="165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" name="任意多边形 47"/>
          <p:cNvSpPr/>
          <p:nvPr/>
        </p:nvSpPr>
        <p:spPr>
          <a:xfrm rot="5400000">
            <a:off x="5406231" y="-4683919"/>
            <a:ext cx="914400" cy="11736388"/>
          </a:xfrm>
          <a:custGeom>
            <a:avLst/>
            <a:gdLst>
              <a:gd name="connsiteX0" fmla="*/ 0 w 990604"/>
              <a:gd name="connsiteY0" fmla="*/ 5956738 h 5956738"/>
              <a:gd name="connsiteX1" fmla="*/ 0 w 990604"/>
              <a:gd name="connsiteY1" fmla="*/ 317938 h 5956738"/>
              <a:gd name="connsiteX2" fmla="*/ 6 w 990604"/>
              <a:gd name="connsiteY2" fmla="*/ 317938 h 5956738"/>
              <a:gd name="connsiteX3" fmla="*/ 495305 w 990604"/>
              <a:gd name="connsiteY3" fmla="*/ 0 h 5956738"/>
              <a:gd name="connsiteX4" fmla="*/ 990604 w 990604"/>
              <a:gd name="connsiteY4" fmla="*/ 317938 h 5956738"/>
              <a:gd name="connsiteX5" fmla="*/ 990601 w 990604"/>
              <a:gd name="connsiteY5" fmla="*/ 317938 h 5956738"/>
              <a:gd name="connsiteX6" fmla="*/ 990601 w 990604"/>
              <a:gd name="connsiteY6" fmla="*/ 5956738 h 595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4" h="5956738">
                <a:moveTo>
                  <a:pt x="0" y="5956738"/>
                </a:moveTo>
                <a:lnTo>
                  <a:pt x="0" y="317938"/>
                </a:lnTo>
                <a:lnTo>
                  <a:pt x="6" y="317938"/>
                </a:lnTo>
                <a:lnTo>
                  <a:pt x="495305" y="0"/>
                </a:lnTo>
                <a:lnTo>
                  <a:pt x="990604" y="317938"/>
                </a:lnTo>
                <a:lnTo>
                  <a:pt x="990601" y="317938"/>
                </a:lnTo>
                <a:lnTo>
                  <a:pt x="990601" y="5956738"/>
                </a:lnTo>
                <a:close/>
              </a:path>
            </a:pathLst>
          </a:cu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69" name="矩形 1068"/>
          <p:cNvSpPr/>
          <p:nvPr/>
        </p:nvSpPr>
        <p:spPr>
          <a:xfrm>
            <a:off x="10718800" y="4075113"/>
            <a:ext cx="476250" cy="4762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10507663" y="3836988"/>
            <a:ext cx="474663" cy="474663"/>
          </a:xfrm>
          <a:prstGeom prst="rect">
            <a:avLst/>
          </a:prstGeom>
          <a:solidFill>
            <a:srgbClr val="4B649F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847408" y="2232660"/>
            <a:ext cx="474663" cy="474663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1069658" y="2462848"/>
            <a:ext cx="474663" cy="474663"/>
          </a:xfrm>
          <a:prstGeom prst="rect">
            <a:avLst/>
          </a:prstGeom>
          <a:solidFill>
            <a:srgbClr val="4B649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53" name="Text Box 3"/>
          <p:cNvSpPr/>
          <p:nvPr/>
        </p:nvSpPr>
        <p:spPr>
          <a:xfrm>
            <a:off x="2961958" y="4927283"/>
            <a:ext cx="5802312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342900" indent="-342900" algn="ctr">
              <a:spcBef>
                <a:spcPct val="50000"/>
              </a:spcBef>
              <a:buClrTx/>
              <a:buFontTx/>
            </a:pPr>
            <a:endParaRPr lang="zh-CN" altLang="en-US" sz="2000" dirty="0">
              <a:solidFill>
                <a:srgbClr val="33669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54" name="文本框 62"/>
          <p:cNvSpPr txBox="1"/>
          <p:nvPr/>
        </p:nvSpPr>
        <p:spPr>
          <a:xfrm>
            <a:off x="624205" y="861060"/>
            <a:ext cx="10442575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R="0" algn="r" defTabSz="914400">
              <a:buClrTx/>
              <a:buSzTx/>
              <a:buFontTx/>
              <a:buNone/>
            </a:pPr>
            <a:r>
              <a:rPr lang="en-US" altLang="zh-CN" sz="3800">
                <a:ln w="952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  <a:sym typeface="+mn-ea"/>
              </a:rPr>
              <a:t>2024</a:t>
            </a:r>
            <a:r>
              <a:rPr lang="zh-CN" altLang="en-US" sz="3800">
                <a:ln w="952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  <a:sym typeface="+mn-ea"/>
              </a:rPr>
              <a:t>年统计年报和</a:t>
            </a:r>
            <a:r>
              <a:rPr lang="en-US" altLang="zh-CN" sz="3800">
                <a:ln w="952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  <a:sym typeface="+mn-ea"/>
              </a:rPr>
              <a:t>2025</a:t>
            </a:r>
            <a:r>
              <a:rPr lang="zh-CN" altLang="en-US" sz="3800">
                <a:ln w="952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  <a:sym typeface="+mn-ea"/>
              </a:rPr>
              <a:t>年定期统计报表制度培训</a:t>
            </a:r>
            <a:endParaRPr kumimoji="0" lang="zh-CN" altLang="en-US" sz="3800" kern="1200" cap="none" spc="0" normalizeH="0" baseline="0" noProof="1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3" name="Text Box 3"/>
          <p:cNvSpPr/>
          <p:nvPr>
            <p:custDataLst>
              <p:tags r:id="rId2"/>
            </p:custDataLst>
          </p:nvPr>
        </p:nvSpPr>
        <p:spPr bwMode="auto">
          <a:xfrm>
            <a:off x="137795" y="4806315"/>
            <a:ext cx="11740515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spAutoFit/>
          </a:bodyPr>
          <a:p>
            <a:pPr marL="342900" lvl="0" indent="-342900" algn="ctr">
              <a:spcBef>
                <a:spcPct val="50000"/>
              </a:spcBef>
              <a:buClrTx/>
              <a:buSzTx/>
              <a:buFontTx/>
            </a:pPr>
            <a:r>
              <a:rPr lang="zh-CN" altLang="en-US" sz="24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微软雅黑" panose="020B0503020204020204" pitchFamily="34" charset="-122"/>
              </a:rPr>
              <a:t>朝 阳 区 统 计 局  </a:t>
            </a:r>
            <a:endParaRPr lang="zh-CN" altLang="en-US" sz="2400" b="1" dirty="0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微软雅黑" panose="020B0503020204020204" pitchFamily="34" charset="-122"/>
            </a:endParaRPr>
          </a:p>
          <a:p>
            <a:pPr marL="342900" lvl="0" indent="-342900" algn="ctr">
              <a:spcBef>
                <a:spcPct val="50000"/>
              </a:spcBef>
              <a:buClrTx/>
              <a:buSzTx/>
              <a:buFontTx/>
            </a:pPr>
            <a:r>
              <a:rPr lang="zh-CN" altLang="en-US" sz="24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微软雅黑" panose="020B0503020204020204" pitchFamily="34" charset="-122"/>
              </a:rPr>
              <a:t>2024年12月</a:t>
            </a:r>
            <a:endParaRPr lang="zh-CN" altLang="en-US" sz="2400" b="1" dirty="0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5" y="0"/>
            <a:ext cx="750570" cy="749935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对象 7"/>
          <p:cNvGraphicFramePr/>
          <p:nvPr/>
        </p:nvGraphicFramePr>
        <p:xfrm>
          <a:off x="1212215" y="813435"/>
          <a:ext cx="10311130" cy="5539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" imgW="9239250" imgH="1819275" progId="Paint.Picture">
                  <p:embed/>
                </p:oleObj>
              </mc:Choice>
              <mc:Fallback>
                <p:oleObj name="" r:id="rId1" imgW="9239250" imgH="1819275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12215" y="813435"/>
                        <a:ext cx="10311130" cy="5539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2" name="Rectangle 3"/>
          <p:cNvSpPr>
            <a:spLocks noGrp="1"/>
          </p:cNvSpPr>
          <p:nvPr>
            <p:ph type="title"/>
          </p:nvPr>
        </p:nvSpPr>
        <p:spPr>
          <a:xfrm>
            <a:off x="1010920" y="0"/>
            <a:ext cx="9047480" cy="680720"/>
          </a:xfrm>
          <a:solidFill>
            <a:schemeClr val="bg1"/>
          </a:solidFill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三、注意事项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：基本情况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-2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2" name="Rectangle 16"/>
          <p:cNvSpPr/>
          <p:nvPr/>
        </p:nvSpPr>
        <p:spPr>
          <a:xfrm>
            <a:off x="1198880" y="4741545"/>
            <a:ext cx="3756660" cy="490855"/>
          </a:xfrm>
          <a:prstGeom prst="rect">
            <a:avLst/>
          </a:prstGeom>
          <a:noFill/>
          <a:ln w="635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 lang="zh-CN" altLang="en-US" dirty="0">
              <a:latin typeface="Tahoma" panose="020B060403050404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4" name="对象 3"/>
          <p:cNvGraphicFramePr/>
          <p:nvPr/>
        </p:nvGraphicFramePr>
        <p:xfrm>
          <a:off x="5198745" y="645795"/>
          <a:ext cx="6416040" cy="5875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3581400" imgH="4438650" progId="Paint.Picture">
                  <p:embed/>
                </p:oleObj>
              </mc:Choice>
              <mc:Fallback>
                <p:oleObj name="" r:id="rId3" imgW="3581400" imgH="443865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98745" y="645795"/>
                        <a:ext cx="6416040" cy="58750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AutoShape 5"/>
          <p:cNvSpPr/>
          <p:nvPr/>
        </p:nvSpPr>
        <p:spPr>
          <a:xfrm>
            <a:off x="695325" y="2680335"/>
            <a:ext cx="4503420" cy="1540510"/>
          </a:xfrm>
          <a:prstGeom prst="wedgeRectCallout">
            <a:avLst>
              <a:gd name="adj1" fmla="val 12733"/>
              <a:gd name="adj2" fmla="val 92777"/>
            </a:avLst>
          </a:prstGeom>
          <a:solidFill>
            <a:schemeClr val="accent5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marL="457200" indent="-457200" defTabSz="913130">
              <a:buFont typeface="Wingdings" panose="05000000000000000000" charset="0"/>
              <a:buChar char="Ø"/>
            </a:pPr>
            <a:r>
              <a:rPr lang="en-US" altLang="zh-CN" sz="2800" b="1" dirty="0">
                <a:latin typeface="Tahoma" panose="020B0604030504040204" pitchFamily="34" charset="0"/>
                <a:ea typeface="黑体" panose="02010609060101010101" pitchFamily="49" charset="-122"/>
                <a:sym typeface="+mn-ea"/>
              </a:rPr>
              <a:t>除070</a:t>
            </a:r>
            <a:r>
              <a:rPr lang="zh-CN" altLang="en-US" sz="2800" b="1" dirty="0">
                <a:latin typeface="Tahoma" panose="020B0604030504040204" pitchFamily="34" charset="0"/>
                <a:ea typeface="黑体" panose="02010609060101010101" pitchFamily="49" charset="-122"/>
                <a:sym typeface="+mn-ea"/>
              </a:rPr>
              <a:t>、</a:t>
            </a:r>
            <a:r>
              <a:rPr lang="en-US" altLang="zh-CN" sz="2800" b="1" dirty="0">
                <a:latin typeface="Tahoma" panose="020B0604030504040204" pitchFamily="34" charset="0"/>
                <a:ea typeface="黑体" panose="02010609060101010101" pitchFamily="49" charset="-122"/>
                <a:sym typeface="+mn-ea"/>
              </a:rPr>
              <a:t>990，3位代码末位为“0”代码均为非法</a:t>
            </a:r>
            <a:endParaRPr lang="en-US" altLang="zh-CN" sz="2800" b="1" dirty="0">
              <a:latin typeface="Tahoma" panose="020B0604030504040204" pitchFamily="34" charset="0"/>
              <a:ea typeface="黑体" panose="02010609060101010101" pitchFamily="49" charset="-122"/>
              <a:sym typeface="+mn-ea"/>
            </a:endParaRPr>
          </a:p>
          <a:p>
            <a:pPr marL="457200" indent="-457200" defTabSz="913130">
              <a:buFont typeface="Wingdings" panose="05000000000000000000" charset="0"/>
              <a:buChar char="Ø"/>
            </a:pPr>
            <a:r>
              <a:rPr lang="en-US" altLang="zh-CN" sz="2800" b="1" dirty="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核实“990其他专业市场”</a:t>
            </a:r>
            <a:endParaRPr lang="en-US" altLang="zh-CN" sz="2800" b="1" dirty="0">
              <a:solidFill>
                <a:schemeClr val="tx1"/>
              </a:solidFill>
              <a:latin typeface="Tahoma" panose="020B060403050404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对象 13"/>
          <p:cNvGraphicFramePr/>
          <p:nvPr/>
        </p:nvGraphicFramePr>
        <p:xfrm>
          <a:off x="1216025" y="1506220"/>
          <a:ext cx="10600055" cy="495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" imgW="8924925" imgH="1819275" progId="Paint.Picture">
                  <p:embed/>
                </p:oleObj>
              </mc:Choice>
              <mc:Fallback>
                <p:oleObj name="" r:id="rId1" imgW="8924925" imgH="1819275" progId="Paint.Picture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16025" y="1506220"/>
                        <a:ext cx="10600055" cy="4956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2" name="Rectangle 3"/>
          <p:cNvSpPr>
            <a:spLocks noGrp="1"/>
          </p:cNvSpPr>
          <p:nvPr>
            <p:ph type="title"/>
          </p:nvPr>
        </p:nvSpPr>
        <p:spPr>
          <a:xfrm>
            <a:off x="982980" y="0"/>
            <a:ext cx="9075420" cy="819150"/>
          </a:xfrm>
          <a:solidFill>
            <a:schemeClr val="bg1"/>
          </a:solidFill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三、注意事项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：基本情况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-3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2" name="Rectangle 16"/>
          <p:cNvSpPr/>
          <p:nvPr/>
        </p:nvSpPr>
        <p:spPr>
          <a:xfrm>
            <a:off x="1198880" y="5013325"/>
            <a:ext cx="3756660" cy="435610"/>
          </a:xfrm>
          <a:prstGeom prst="rect">
            <a:avLst/>
          </a:prstGeom>
          <a:noFill/>
          <a:ln w="635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 lang="zh-CN" altLang="en-US" dirty="0">
              <a:latin typeface="Tahom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13" name="AutoShape 5"/>
          <p:cNvSpPr/>
          <p:nvPr/>
        </p:nvSpPr>
        <p:spPr>
          <a:xfrm>
            <a:off x="4955540" y="4934585"/>
            <a:ext cx="6636385" cy="1579245"/>
          </a:xfrm>
          <a:prstGeom prst="wedgeRectCallout">
            <a:avLst>
              <a:gd name="adj1" fmla="val 19070"/>
              <a:gd name="adj2" fmla="val -46165"/>
            </a:avLst>
          </a:prstGeom>
          <a:solidFill>
            <a:schemeClr val="accent5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marL="457200" indent="-457200" defTabSz="913130">
              <a:buFont typeface="Wingdings" panose="05000000000000000000" charset="0"/>
              <a:buChar char="Ø"/>
            </a:pPr>
            <a:r>
              <a:rPr lang="zh-CN" altLang="en-US" sz="2600" b="1" dirty="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某类</a:t>
            </a:r>
            <a:r>
              <a:rPr lang="en-US" altLang="zh-CN" sz="2600" b="1" dirty="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成交额</a:t>
            </a:r>
            <a:r>
              <a:rPr lang="zh-CN" altLang="en-US" sz="2600" b="1" dirty="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≥</a:t>
            </a:r>
            <a:r>
              <a:rPr lang="en-US" altLang="zh-CN" sz="2600" b="1" dirty="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60%--</a:t>
            </a:r>
            <a:r>
              <a:rPr lang="zh-CN" altLang="zh-CN" sz="2600" b="1" dirty="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专业市场</a:t>
            </a:r>
            <a:endParaRPr lang="en-US" altLang="zh-CN" sz="2600" b="1" dirty="0">
              <a:solidFill>
                <a:schemeClr val="tx1"/>
              </a:solidFill>
              <a:latin typeface="Tahoma" panose="020B0604030504040204" pitchFamily="34" charset="0"/>
              <a:ea typeface="黑体" panose="02010609060101010101" pitchFamily="49" charset="-122"/>
            </a:endParaRPr>
          </a:p>
          <a:p>
            <a:pPr marL="457200" indent="-457200" defTabSz="913130">
              <a:buFont typeface="Wingdings" panose="05000000000000000000" charset="0"/>
              <a:buChar char="Ø"/>
            </a:pPr>
            <a:r>
              <a:rPr lang="en-US" altLang="zh-CN" sz="2600" b="1" dirty="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各类成交额&lt;60%</a:t>
            </a:r>
            <a:r>
              <a:rPr lang="en-US" altLang="zh-CN" sz="2600" b="1" dirty="0">
                <a:latin typeface="Tahoma" panose="020B0604030504040204" pitchFamily="34" charset="0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2600" b="1" dirty="0">
                <a:latin typeface="Tahoma" panose="020B0604030504040204" pitchFamily="34" charset="0"/>
                <a:ea typeface="黑体" panose="02010609060101010101" pitchFamily="49" charset="-122"/>
                <a:sym typeface="+mn-ea"/>
              </a:rPr>
              <a:t>综合市场</a:t>
            </a:r>
            <a:r>
              <a:rPr lang="en-US" altLang="zh-CN" sz="2600" b="1" dirty="0">
                <a:latin typeface="Tahoma" panose="020B0604030504040204" pitchFamily="34" charset="0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en-US" sz="2600" b="1" dirty="0">
                <a:latin typeface="Tahoma" panose="020B0604030504040204" pitchFamily="34" charset="0"/>
                <a:ea typeface="黑体" panose="02010609060101010101" pitchFamily="49" charset="-122"/>
                <a:sym typeface="+mn-ea"/>
              </a:rPr>
              <a:t>专业市场</a:t>
            </a:r>
            <a:endParaRPr lang="zh-CN" altLang="en-US" sz="2600" b="1" dirty="0">
              <a:latin typeface="Tahoma" panose="020B0604030504040204" pitchFamily="34" charset="0"/>
              <a:ea typeface="黑体" panose="02010609060101010101" pitchFamily="49" charset="-122"/>
              <a:sym typeface="+mn-ea"/>
            </a:endParaRPr>
          </a:p>
          <a:p>
            <a:pPr defTabSz="913130">
              <a:buFont typeface="Wingdings" panose="05000000000000000000" charset="0"/>
            </a:pPr>
            <a:r>
              <a:rPr lang="en-US" altLang="zh-CN" sz="2600" b="1" dirty="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(</a:t>
            </a:r>
            <a:r>
              <a:rPr lang="zh-CN" altLang="en-US" sz="2600" b="1" dirty="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看</a:t>
            </a:r>
            <a:r>
              <a:rPr lang="en-US" altLang="zh-CN" sz="2600" b="1" dirty="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比重、比重相近，稳定原则)</a:t>
            </a:r>
            <a:endParaRPr lang="en-US" altLang="zh-CN" sz="2600" b="1" dirty="0">
              <a:solidFill>
                <a:schemeClr val="tx1"/>
              </a:solidFill>
              <a:latin typeface="Tahoma" panose="020B0604030504040204" pitchFamily="34" charset="0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38250" y="692785"/>
            <a:ext cx="8083550" cy="4258310"/>
            <a:chOff x="1950" y="1091"/>
            <a:chExt cx="12730" cy="6706"/>
          </a:xfrm>
        </p:grpSpPr>
        <p:graphicFrame>
          <p:nvGraphicFramePr>
            <p:cNvPr id="17" name="对象 16"/>
            <p:cNvGraphicFramePr/>
            <p:nvPr/>
          </p:nvGraphicFramePr>
          <p:xfrm>
            <a:off x="1950" y="1091"/>
            <a:ext cx="7217" cy="67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" name="" r:id="rId3" imgW="3028950" imgH="2828925" progId="Paint.Picture">
                    <p:embed/>
                  </p:oleObj>
                </mc:Choice>
                <mc:Fallback>
                  <p:oleObj name="" r:id="rId3" imgW="3028950" imgH="2828925" progId="Paint.Picture">
                    <p:embed/>
                    <p:pic>
                      <p:nvPicPr>
                        <p:cNvPr id="0" name="图片 1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950" y="1091"/>
                          <a:ext cx="7217" cy="670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对象 4"/>
            <p:cNvGraphicFramePr/>
            <p:nvPr/>
          </p:nvGraphicFramePr>
          <p:xfrm>
            <a:off x="9146" y="1091"/>
            <a:ext cx="5534" cy="66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" name="" r:id="rId5" imgW="2238375" imgH="2295525" progId="Paint.Picture">
                    <p:embed/>
                  </p:oleObj>
                </mc:Choice>
                <mc:Fallback>
                  <p:oleObj name="" r:id="rId5" imgW="2238375" imgH="2295525" progId="Paint.Picture">
                    <p:embed/>
                    <p:pic>
                      <p:nvPicPr>
                        <p:cNvPr id="0" name="图片 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9146" y="1091"/>
                          <a:ext cx="5534" cy="668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" name="AutoShape 7"/>
          <p:cNvSpPr/>
          <p:nvPr/>
        </p:nvSpPr>
        <p:spPr>
          <a:xfrm>
            <a:off x="3143250" y="4004945"/>
            <a:ext cx="880745" cy="785495"/>
          </a:xfrm>
          <a:prstGeom prst="wedgeRectCallout">
            <a:avLst>
              <a:gd name="adj1" fmla="val 180"/>
              <a:gd name="adj2" fmla="val 89531"/>
            </a:avLst>
          </a:prstGeom>
          <a:solidFill>
            <a:schemeClr val="accent5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noAutofit/>
          </a:bodyPr>
          <a:p>
            <a:pPr lvl="0" algn="ctr" defTabSz="913130">
              <a:buClrTx/>
              <a:buSzTx/>
              <a:buFontTx/>
            </a:pPr>
            <a:r>
              <a:rPr lang="en-US" altLang="zh-CN" sz="2800" b="1" dirty="0">
                <a:latin typeface="Tahoma" panose="020B0604030504040204" pitchFamily="34" charset="0"/>
                <a:ea typeface="黑体" panose="02010609060101010101" pitchFamily="49" charset="-122"/>
                <a:sym typeface="+mn-ea"/>
              </a:rPr>
              <a:t>059</a:t>
            </a:r>
            <a:endParaRPr lang="en-US" altLang="zh-CN" sz="2800" b="1" dirty="0">
              <a:latin typeface="Tahoma" panose="020B0604030504040204" pitchFamily="34" charset="0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/>
          <p:nvPr/>
        </p:nvGraphicFramePr>
        <p:xfrm>
          <a:off x="1083310" y="1257300"/>
          <a:ext cx="10264140" cy="5207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7600950" imgH="3143250" progId="Paint.Picture">
                  <p:embed/>
                </p:oleObj>
              </mc:Choice>
              <mc:Fallback>
                <p:oleObj name="" r:id="rId1" imgW="7600950" imgH="314325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83310" y="1257300"/>
                        <a:ext cx="10264140" cy="52076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0" name="Rectangle 18"/>
          <p:cNvSpPr>
            <a:spLocks noGrp="1"/>
          </p:cNvSpPr>
          <p:nvPr>
            <p:ph type="title"/>
          </p:nvPr>
        </p:nvSpPr>
        <p:spPr>
          <a:xfrm>
            <a:off x="1104900" y="144780"/>
            <a:ext cx="9155430" cy="479425"/>
          </a:xfrm>
          <a:solidFill>
            <a:schemeClr val="bg1"/>
          </a:solidFill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三、注意事项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：交易情况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25"/>
          <p:cNvGrpSpPr/>
          <p:nvPr/>
        </p:nvGrpSpPr>
        <p:grpSpPr>
          <a:xfrm>
            <a:off x="5267325" y="3829050"/>
            <a:ext cx="6080125" cy="1995505"/>
            <a:chOff x="3689230" y="4194766"/>
            <a:chExt cx="5139518" cy="1994053"/>
          </a:xfrm>
        </p:grpSpPr>
        <p:sp>
          <p:nvSpPr>
            <p:cNvPr id="12292" name="Rectangle 16"/>
            <p:cNvSpPr/>
            <p:nvPr/>
          </p:nvSpPr>
          <p:spPr>
            <a:xfrm>
              <a:off x="3689230" y="4194766"/>
              <a:ext cx="760058" cy="902948"/>
            </a:xfrm>
            <a:prstGeom prst="rect">
              <a:avLst/>
            </a:prstGeom>
            <a:noFill/>
            <a:ln w="635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/>
              <a:endParaRPr lang="zh-CN" altLang="en-US" dirty="0">
                <a:latin typeface="Tahoma" panose="020B060403050404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2293" name="Rectangle 16"/>
            <p:cNvSpPr/>
            <p:nvPr/>
          </p:nvSpPr>
          <p:spPr>
            <a:xfrm>
              <a:off x="8023602" y="4194766"/>
              <a:ext cx="805146" cy="864241"/>
            </a:xfrm>
            <a:prstGeom prst="rect">
              <a:avLst/>
            </a:prstGeom>
            <a:noFill/>
            <a:ln w="635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/>
              <a:endParaRPr lang="zh-CN" altLang="en-US" dirty="0">
                <a:latin typeface="Tahoma" panose="020B0604030504040204" pitchFamily="34" charset="0"/>
                <a:ea typeface="黑体" panose="02010609060101010101" pitchFamily="49" charset="-122"/>
              </a:endParaRPr>
            </a:p>
          </p:txBody>
        </p:sp>
        <p:grpSp>
          <p:nvGrpSpPr>
            <p:cNvPr id="12294" name="组合 21"/>
            <p:cNvGrpSpPr/>
            <p:nvPr/>
          </p:nvGrpSpPr>
          <p:grpSpPr>
            <a:xfrm>
              <a:off x="4424235" y="5059341"/>
              <a:ext cx="3689718" cy="1129478"/>
              <a:chOff x="4424235" y="5059341"/>
              <a:chExt cx="3689718" cy="1129478"/>
            </a:xfrm>
          </p:grpSpPr>
          <p:sp>
            <p:nvSpPr>
              <p:cNvPr id="12295" name="AutoShape 25"/>
              <p:cNvSpPr/>
              <p:nvPr/>
            </p:nvSpPr>
            <p:spPr>
              <a:xfrm>
                <a:off x="4505823" y="5107566"/>
                <a:ext cx="3608130" cy="647863"/>
              </a:xfrm>
              <a:prstGeom prst="wedgeRectCallout">
                <a:avLst>
                  <a:gd name="adj1" fmla="val 47778"/>
                  <a:gd name="adj2" fmla="val -107446"/>
                </a:avLst>
              </a:prstGeom>
              <a:solidFill>
                <a:schemeClr val="accent5"/>
              </a:solidFill>
              <a:ln w="9525" cap="flat" cmpd="sng">
                <a:solidFill>
                  <a:schemeClr val="accent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 anchorCtr="0"/>
              <a:lstStyle/>
              <a:p>
                <a:pPr algn="ctr" defTabSz="913130"/>
                <a:r>
                  <a:rPr lang="en-US" altLang="zh-CN" sz="2800" b="1" dirty="0">
                    <a:solidFill>
                      <a:schemeClr val="bg2"/>
                    </a:solidFill>
                    <a:latin typeface="Tahoma" panose="020B0604030504040204" pitchFamily="34" charset="0"/>
                    <a:ea typeface="黑体" panose="02010609060101010101" pitchFamily="49" charset="-122"/>
                  </a:rPr>
                  <a:t>区别于其他报表</a:t>
                </a:r>
                <a:r>
                  <a:rPr lang="zh-CN" altLang="en-US" sz="2800" b="1" dirty="0">
                    <a:solidFill>
                      <a:schemeClr val="bg2"/>
                    </a:solidFill>
                    <a:latin typeface="Tahoma" panose="020B0604030504040204" pitchFamily="34" charset="0"/>
                    <a:ea typeface="黑体" panose="02010609060101010101" pitchFamily="49" charset="-122"/>
                  </a:rPr>
                  <a:t>：万元</a:t>
                </a:r>
                <a:endParaRPr lang="zh-CN" altLang="en-US" sz="2800" b="1" dirty="0">
                  <a:solidFill>
                    <a:schemeClr val="bg2"/>
                  </a:solidFill>
                  <a:latin typeface="Tahoma" panose="020B060403050404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2296" name="AutoShape 25"/>
              <p:cNvSpPr/>
              <p:nvPr/>
            </p:nvSpPr>
            <p:spPr>
              <a:xfrm>
                <a:off x="4424235" y="5059341"/>
                <a:ext cx="3689718" cy="1129478"/>
              </a:xfrm>
              <a:prstGeom prst="wedgeRectCallout">
                <a:avLst>
                  <a:gd name="adj1" fmla="val -48926"/>
                  <a:gd name="adj2" fmla="val -90519"/>
                </a:avLst>
              </a:prstGeom>
              <a:solidFill>
                <a:schemeClr val="accent5"/>
              </a:solidFill>
              <a:ln w="9525" cap="flat" cmpd="sng">
                <a:solidFill>
                  <a:schemeClr val="accent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 anchorCtr="0"/>
              <a:lstStyle/>
              <a:p>
                <a:pPr algn="l" defTabSz="913130">
                  <a:buFont typeface="Wingdings" panose="05000000000000000000" pitchFamily="2" charset="2"/>
                  <a:buChar char="Ø"/>
                </a:pPr>
                <a:r>
                  <a:rPr lang="en-US" altLang="zh-CN" sz="2800" b="1" dirty="0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rPr>
                  <a:t>区别于其他报表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rPr>
                  <a:t>：万元</a:t>
                </a:r>
                <a:endParaRPr lang="en-US" altLang="zh-CN" sz="2800" b="1" dirty="0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endParaRPr>
              </a:p>
              <a:p>
                <a:pPr defTabSz="913130">
                  <a:buFont typeface="Wingdings" panose="05000000000000000000" pitchFamily="2" charset="2"/>
                  <a:buChar char="Ø"/>
                </a:pPr>
                <a:r>
                  <a:rPr lang="zh-CN" altLang="en-US" sz="2800" b="1" dirty="0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rPr>
                  <a:t> 错填为租金</a:t>
                </a:r>
                <a:endParaRPr lang="zh-CN" altLang="en-US" sz="2800" b="1" dirty="0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4" name="组合 24"/>
          <p:cNvGrpSpPr/>
          <p:nvPr/>
        </p:nvGrpSpPr>
        <p:grpSpPr>
          <a:xfrm>
            <a:off x="4326255" y="2060575"/>
            <a:ext cx="4785995" cy="2672080"/>
            <a:chOff x="2826169" y="2386361"/>
            <a:chExt cx="4786396" cy="2672138"/>
          </a:xfrm>
        </p:grpSpPr>
        <p:sp>
          <p:nvSpPr>
            <p:cNvPr id="12298" name="Rectangle 16"/>
            <p:cNvSpPr/>
            <p:nvPr/>
          </p:nvSpPr>
          <p:spPr>
            <a:xfrm>
              <a:off x="2826169" y="4165670"/>
              <a:ext cx="875738" cy="892829"/>
            </a:xfrm>
            <a:prstGeom prst="rect">
              <a:avLst/>
            </a:prstGeom>
            <a:noFill/>
            <a:ln w="63500" cap="flat" cmpd="sng">
              <a:solidFill>
                <a:schemeClr val="accent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/>
              <a:endParaRPr lang="zh-CN" altLang="en-US" dirty="0">
                <a:latin typeface="Tahoma" panose="020B0604030504040204" pitchFamily="34" charset="0"/>
                <a:ea typeface="黑体" panose="02010609060101010101" pitchFamily="49" charset="-122"/>
              </a:endParaRPr>
            </a:p>
          </p:txBody>
        </p:sp>
        <p:grpSp>
          <p:nvGrpSpPr>
            <p:cNvPr id="12300" name="组合 23"/>
            <p:cNvGrpSpPr/>
            <p:nvPr/>
          </p:nvGrpSpPr>
          <p:grpSpPr>
            <a:xfrm>
              <a:off x="3256156" y="2386361"/>
              <a:ext cx="4356409" cy="1315843"/>
              <a:chOff x="3378820" y="2364059"/>
              <a:chExt cx="4356409" cy="1315843"/>
            </a:xfrm>
          </p:grpSpPr>
          <p:sp>
            <p:nvSpPr>
              <p:cNvPr id="12301" name="AutoShape 5"/>
              <p:cNvSpPr/>
              <p:nvPr/>
            </p:nvSpPr>
            <p:spPr>
              <a:xfrm>
                <a:off x="3378820" y="2364059"/>
                <a:ext cx="4348975" cy="1315843"/>
              </a:xfrm>
              <a:prstGeom prst="wedgeRectCallout">
                <a:avLst>
                  <a:gd name="adj1" fmla="val -59814"/>
                  <a:gd name="adj2" fmla="val 51247"/>
                </a:avLst>
              </a:prstGeom>
              <a:solidFill>
                <a:schemeClr val="accent5"/>
              </a:solidFill>
              <a:ln w="9525" cap="flat" cmpd="sng">
                <a:noFill/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 anchorCtr="0"/>
              <a:lstStyle/>
              <a:p>
                <a:pPr algn="ctr" defTabSz="913130"/>
                <a:r>
                  <a:rPr lang="zh-CN" altLang="en-US" sz="2800" b="1" dirty="0">
                    <a:solidFill>
                      <a:schemeClr val="bg2"/>
                    </a:solidFill>
                    <a:latin typeface="Tahoma" panose="020B0604030504040204" pitchFamily="34" charset="0"/>
                    <a:ea typeface="黑体" panose="02010609060101010101" pitchFamily="49" charset="-122"/>
                  </a:rPr>
                  <a:t>出租摊位数占总摊位数的比重应大于等于</a:t>
                </a:r>
                <a:r>
                  <a:rPr lang="en-US" altLang="zh-CN" sz="2800" b="1" dirty="0">
                    <a:solidFill>
                      <a:schemeClr val="bg2"/>
                    </a:solidFill>
                    <a:latin typeface="Tahoma" panose="020B0604030504040204" pitchFamily="34" charset="0"/>
                    <a:ea typeface="黑体" panose="02010609060101010101" pitchFamily="49" charset="-122"/>
                  </a:rPr>
                  <a:t>10%</a:t>
                </a:r>
                <a:r>
                  <a:rPr lang="zh-CN" altLang="en-US" sz="2800" b="1" dirty="0">
                    <a:solidFill>
                      <a:schemeClr val="bg2"/>
                    </a:solidFill>
                    <a:latin typeface="Tahoma" panose="020B0604030504040204" pitchFamily="34" charset="0"/>
                    <a:ea typeface="黑体" panose="02010609060101010101" pitchFamily="49" charset="-122"/>
                  </a:rPr>
                  <a:t>。</a:t>
                </a:r>
                <a:endParaRPr lang="zh-CN" altLang="en-US" sz="2800" b="1" dirty="0">
                  <a:solidFill>
                    <a:schemeClr val="bg2"/>
                  </a:solidFill>
                  <a:latin typeface="Tahoma" panose="020B060403050404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2302" name="AutoShape 5"/>
              <p:cNvSpPr/>
              <p:nvPr/>
            </p:nvSpPr>
            <p:spPr>
              <a:xfrm>
                <a:off x="3386254" y="2371493"/>
                <a:ext cx="4348975" cy="1230351"/>
              </a:xfrm>
              <a:prstGeom prst="wedgeRectCallout">
                <a:avLst>
                  <a:gd name="adj1" fmla="val -50708"/>
                  <a:gd name="adj2" fmla="val 95102"/>
                </a:avLst>
              </a:prstGeom>
              <a:solidFill>
                <a:schemeClr val="accent5"/>
              </a:solidFill>
              <a:ln w="9525" cap="flat" cmpd="sng">
                <a:noFill/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 anchorCtr="0"/>
              <a:lstStyle/>
              <a:p>
                <a:pPr algn="ctr" defTabSz="913130"/>
                <a:r>
                  <a:rPr lang="zh-CN" altLang="en-US" sz="2800" b="1" dirty="0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rPr>
                  <a:t>出租摊位数占总摊位数的比重应大于等于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rPr>
                  <a:t>10%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rPr>
                  <a:t>。</a:t>
                </a:r>
                <a:endParaRPr lang="zh-CN" altLang="en-US" sz="2800" b="1" dirty="0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/>
          </p:nvPr>
        </p:nvSpPr>
        <p:spPr>
          <a:xfrm>
            <a:off x="1041400" y="75565"/>
            <a:ext cx="8901430" cy="584200"/>
          </a:xfrm>
          <a:solidFill>
            <a:schemeClr val="bg1"/>
          </a:solidFill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三、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上报时间 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681480" y="2193925"/>
          <a:ext cx="8730615" cy="3835400"/>
        </p:xfrm>
        <a:graphic>
          <a:graphicData uri="http://schemas.openxmlformats.org/drawingml/2006/table">
            <a:tbl>
              <a:tblPr/>
              <a:tblGrid>
                <a:gridCol w="2733040"/>
                <a:gridCol w="5997575"/>
              </a:tblGrid>
              <a:tr h="95313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1" i="0" u="none" strike="noStrike" kern="120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+mn-ea"/>
                          <a:cs typeface="+mn-cs"/>
                        </a:rPr>
                        <a:t>各级单位</a:t>
                      </a:r>
                      <a:endParaRPr lang="zh-CN" altLang="en-US" sz="3200" b="1" i="0" u="none" strike="noStrike" kern="120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+mn-ea"/>
                        <a:cs typeface="+mn-cs"/>
                      </a:endParaRPr>
                    </a:p>
                  </a:txBody>
                  <a:tcPr marL="8179" marR="8179" marT="81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3200" b="1" i="0" u="none" strike="noStrike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</a:rPr>
                        <a:t>上报时间及方式</a:t>
                      </a:r>
                      <a:r>
                        <a:rPr lang="zh-CN" altLang="en-US" sz="32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/>
                        </a:rPr>
                        <a:t> </a:t>
                      </a:r>
                      <a:endParaRPr lang="zh-CN" altLang="en-US" sz="3200" b="1" i="0" u="none" strike="noStrike" dirty="0">
                        <a:solidFill>
                          <a:srgbClr val="000000"/>
                        </a:solidFill>
                        <a:latin typeface="黑体" panose="02010609060101010101" pitchFamily="49" charset="-122"/>
                      </a:endParaRP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20090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3200" b="1" i="0" u="none" strike="noStrike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</a:rPr>
                        <a:t>报送单位 </a:t>
                      </a:r>
                      <a:endParaRPr lang="zh-CN" altLang="en-US" sz="3200" b="1" i="0" u="none" strike="noStrike" dirty="0">
                        <a:solidFill>
                          <a:srgbClr val="000000"/>
                        </a:solidFill>
                        <a:latin typeface="黑体" panose="02010609060101010101" pitchFamily="49" charset="-122"/>
                      </a:endParaRPr>
                    </a:p>
                  </a:txBody>
                  <a:tcPr marL="8179" marR="8179" marT="81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3200" b="1" i="0" u="none" strike="noStrike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</a:rPr>
                        <a:t>2025</a:t>
                      </a:r>
                      <a:r>
                        <a:rPr lang="zh-CN" altLang="en-US" sz="3200" b="1" i="0" u="none" strike="noStrike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</a:rPr>
                        <a:t>年</a:t>
                      </a:r>
                      <a:r>
                        <a:rPr lang="en-US" altLang="zh-CN" sz="3200" b="1" i="0" u="none" strike="noStrike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</a:rPr>
                        <a:t>2</a:t>
                      </a:r>
                      <a:r>
                        <a:rPr lang="zh-CN" altLang="en-US" sz="3200" b="1" i="0" u="none" strike="noStrike" dirty="0" smtClean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</a:rPr>
                        <a:t>月</a:t>
                      </a:r>
                      <a:r>
                        <a:rPr lang="en-US" altLang="zh-CN" sz="3200" b="1" i="0" u="none" strike="noStrike" dirty="0" smtClean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</a:rPr>
                        <a:t>28</a:t>
                      </a:r>
                      <a:r>
                        <a:rPr lang="zh-CN" altLang="en-US" sz="3200" b="1" i="0" u="none" strike="noStrike" dirty="0" smtClean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</a:rPr>
                        <a:t>日</a:t>
                      </a:r>
                      <a:r>
                        <a:rPr lang="en-US" altLang="zh-CN" sz="3200" b="1" i="0" u="none" strike="noStrike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</a:rPr>
                        <a:t>24</a:t>
                      </a:r>
                      <a:r>
                        <a:rPr lang="zh-CN" altLang="en-US" sz="3200" b="1" i="0" u="none" strike="noStrike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</a:rPr>
                        <a:t>时</a:t>
                      </a:r>
                      <a:r>
                        <a:rPr lang="zh-CN" altLang="en-US" sz="3200" b="1" i="0" u="none" strike="noStrike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</a:rPr>
                        <a:t>前</a:t>
                      </a:r>
                      <a:endParaRPr lang="zh-CN" altLang="en-US" sz="3200" b="1" i="0" u="none" strike="noStrike" dirty="0">
                        <a:solidFill>
                          <a:srgbClr val="000000"/>
                        </a:solidFill>
                        <a:latin typeface="黑体" panose="02010609060101010101" pitchFamily="49" charset="-122"/>
                      </a:endParaRP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720725">
                <a:tc vMerge="1"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3200" b="1" i="0" u="none" strike="noStrike">
                          <a:solidFill>
                            <a:srgbClr val="000000"/>
                          </a:solidFill>
                          <a:latin typeface="黑体" panose="02010609060101010101" pitchFamily="49" charset="-122"/>
                        </a:rPr>
                        <a:t>网上填报</a:t>
                      </a:r>
                      <a:endParaRPr lang="zh-CN" altLang="en-US" sz="3200" b="1" i="0" u="none" strike="noStrike">
                        <a:solidFill>
                          <a:srgbClr val="000000"/>
                        </a:solidFill>
                        <a:latin typeface="黑体" panose="02010609060101010101" pitchFamily="49" charset="-122"/>
                      </a:endParaRP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20725">
                <a:tc rowSpan="2">
                  <a:txBody>
                    <a:bodyPr/>
                    <a:lstStyle/>
                    <a:p>
                      <a:pPr algn="ctr" rtl="0" fontAlgn="ctr"/>
                      <a:endParaRPr lang="zh-CN" altLang="en-US" sz="3200" b="1" i="0" u="none" strike="noStrike" dirty="0">
                        <a:solidFill>
                          <a:srgbClr val="000000"/>
                        </a:solidFill>
                        <a:latin typeface="黑体" panose="02010609060101010101" pitchFamily="49" charset="-122"/>
                      </a:endParaRPr>
                    </a:p>
                  </a:txBody>
                  <a:tcPr marL="8179" marR="8179" marT="81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zh-CN" altLang="en-US" sz="3200" b="1" i="0" u="none" strike="noStrike" dirty="0">
                        <a:solidFill>
                          <a:srgbClr val="000000"/>
                        </a:solidFill>
                        <a:latin typeface="黑体" panose="02010609060101010101" pitchFamily="49" charset="-122"/>
                      </a:endParaRP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720725">
                <a:tc vMerge="1"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endParaRPr lang="zh-CN" altLang="en-US" sz="3200" b="1" i="0" u="none" strike="noStrike" dirty="0">
                        <a:solidFill>
                          <a:srgbClr val="000000"/>
                        </a:solidFill>
                        <a:latin typeface="黑体" panose="02010609060101010101" pitchFamily="49" charset="-122"/>
                      </a:endParaRP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 bwMode="auto">
          <a:xfrm>
            <a:off x="1681480" y="980440"/>
            <a:ext cx="8709025" cy="106870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noAutofit/>
          </a:bodyPr>
          <a:lstStyle/>
          <a:p>
            <a:pPr lvl="0" algn="ctr">
              <a:buClrTx/>
              <a:buSzTx/>
              <a:buFont typeface="Arial" panose="020B0604020202020204" pitchFamily="34" charset="0"/>
              <a:defRPr/>
            </a:pP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开网时间：202</a:t>
            </a:r>
            <a:r>
              <a:rPr lang="en-US" altLang="zh-CN" sz="3200" b="1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5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年1月20日</a:t>
            </a:r>
            <a:endParaRPr lang="zh-CN" altLang="en-US" sz="3200" b="1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326188" y="5200650"/>
            <a:ext cx="5865812" cy="165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文本框 62"/>
          <p:cNvSpPr txBox="1"/>
          <p:nvPr/>
        </p:nvSpPr>
        <p:spPr>
          <a:xfrm>
            <a:off x="4636770" y="1941830"/>
            <a:ext cx="291846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6600" b="1" dirty="0">
                <a:solidFill>
                  <a:srgbClr val="4B649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谢谢！ </a:t>
            </a:r>
            <a:endParaRPr lang="zh-CN" altLang="en-US" sz="6600" b="1" dirty="0">
              <a:solidFill>
                <a:srgbClr val="4B649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69" name="矩形 1068"/>
          <p:cNvSpPr/>
          <p:nvPr/>
        </p:nvSpPr>
        <p:spPr>
          <a:xfrm>
            <a:off x="10906126" y="4237038"/>
            <a:ext cx="476250" cy="4762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10637838" y="4008438"/>
            <a:ext cx="474663" cy="474663"/>
          </a:xfrm>
          <a:prstGeom prst="rect">
            <a:avLst/>
          </a:prstGeom>
          <a:solidFill>
            <a:srgbClr val="4B649F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1262063" y="2146300"/>
            <a:ext cx="474663" cy="474663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1460500" y="2386013"/>
            <a:ext cx="474663" cy="474663"/>
          </a:xfrm>
          <a:prstGeom prst="rect">
            <a:avLst/>
          </a:prstGeom>
          <a:solidFill>
            <a:srgbClr val="4B649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2"/>
          <p:cNvSpPr>
            <a:spLocks noGrp="1"/>
          </p:cNvSpPr>
          <p:nvPr>
            <p:ph type="title"/>
          </p:nvPr>
        </p:nvSpPr>
        <p:spPr>
          <a:xfrm>
            <a:off x="3647440" y="692785"/>
            <a:ext cx="3381375" cy="1143000"/>
          </a:xfrm>
        </p:spPr>
        <p:txBody>
          <a:bodyPr vert="horz" wrap="square" lIns="91440" tIns="45720" rIns="91440" bIns="45720" anchor="ctr" anchorCtr="0"/>
          <a:lstStyle/>
          <a:p>
            <a:pPr algn="ctr" eaLnBrk="1" hangingPunct="1"/>
            <a:r>
              <a:rPr lang="zh-CN" altLang="en-US" sz="4800" b="1" dirty="0"/>
              <a:t>主要内容：</a:t>
            </a:r>
            <a:endParaRPr lang="zh-CN" altLang="en-US" sz="4800" b="1" dirty="0"/>
          </a:p>
        </p:txBody>
      </p:sp>
      <p:sp>
        <p:nvSpPr>
          <p:cNvPr id="4098" name="Rectangle 3"/>
          <p:cNvSpPr>
            <a:spLocks noGrp="1"/>
          </p:cNvSpPr>
          <p:nvPr>
            <p:ph idx="1"/>
          </p:nvPr>
        </p:nvSpPr>
        <p:spPr>
          <a:xfrm>
            <a:off x="2184400" y="1649413"/>
            <a:ext cx="8037513" cy="4471987"/>
          </a:xfrm>
        </p:spPr>
        <p:txBody>
          <a:bodyPr vert="horz" wrap="square" lIns="91440" tIns="45720" rIns="91440" bIns="45720" anchor="t" anchorCtr="0"/>
          <a:lstStyle/>
          <a:p>
            <a:pPr lvl="1" eaLnBrk="1" hangingPunct="1">
              <a:lnSpc>
                <a:spcPct val="150000"/>
              </a:lnSpc>
              <a:buNone/>
            </a:pPr>
            <a:r>
              <a:rPr lang="zh-CN" altLang="en-US" sz="4400" b="1" dirty="0"/>
              <a:t>一、涉及表种及填报范围</a:t>
            </a:r>
            <a:endParaRPr lang="en-US" altLang="zh-CN" sz="4400" b="1" dirty="0"/>
          </a:p>
          <a:p>
            <a:pPr lvl="1" eaLnBrk="1" hangingPunct="1">
              <a:lnSpc>
                <a:spcPct val="150000"/>
              </a:lnSpc>
              <a:buNone/>
            </a:pPr>
            <a:r>
              <a:rPr lang="zh-CN" altLang="en-US" sz="4400" b="1" dirty="0"/>
              <a:t>二、主要</a:t>
            </a:r>
            <a:r>
              <a:rPr lang="zh-CN" altLang="en-US" sz="4400" b="1" dirty="0" smtClean="0"/>
              <a:t>变化</a:t>
            </a:r>
            <a:endParaRPr lang="en-US" altLang="zh-CN" sz="4400" b="1" dirty="0"/>
          </a:p>
          <a:p>
            <a:pPr lvl="1" eaLnBrk="1" hangingPunct="1">
              <a:lnSpc>
                <a:spcPct val="150000"/>
              </a:lnSpc>
              <a:buNone/>
            </a:pPr>
            <a:r>
              <a:rPr lang="zh-CN" altLang="en-US" sz="4400" b="1" dirty="0"/>
              <a:t>三、注意事项</a:t>
            </a:r>
            <a:endParaRPr lang="zh-CN" altLang="en-US" sz="4400" b="1" dirty="0"/>
          </a:p>
          <a:p>
            <a:pPr lvl="1" eaLnBrk="1" hangingPunct="1">
              <a:lnSpc>
                <a:spcPct val="150000"/>
              </a:lnSpc>
              <a:buNone/>
            </a:pP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>
            <a:spLocks noGrp="1"/>
          </p:cNvSpPr>
          <p:nvPr>
            <p:ph type="title"/>
          </p:nvPr>
        </p:nvSpPr>
        <p:spPr>
          <a:xfrm>
            <a:off x="1343025" y="44450"/>
            <a:ext cx="7600950" cy="609600"/>
          </a:xfrm>
          <a:solidFill>
            <a:schemeClr val="bg1"/>
          </a:solidFill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一、涉及表种及填报范围 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6584" name="Group 24"/>
          <p:cNvGraphicFramePr>
            <a:graphicFrameLocks noGrp="1"/>
          </p:cNvGraphicFramePr>
          <p:nvPr>
            <p:ph type="body" idx="1"/>
          </p:nvPr>
        </p:nvGraphicFramePr>
        <p:xfrm>
          <a:off x="2567305" y="762953"/>
          <a:ext cx="7839075" cy="5728335"/>
        </p:xfrm>
        <a:graphic>
          <a:graphicData uri="http://schemas.openxmlformats.org/drawingml/2006/table">
            <a:tbl>
              <a:tblPr/>
              <a:tblGrid>
                <a:gridCol w="1975485"/>
                <a:gridCol w="5863590"/>
              </a:tblGrid>
              <a:tr h="6019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表种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0" marR="91430" marT="45715" marB="45715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填报范围 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0" marR="91430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63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E130：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800" b="1" dirty="0" err="1" smtClean="0">
                          <a:solidFill>
                            <a:srgbClr val="FF0000"/>
                          </a:solidFill>
                        </a:rPr>
                        <a:t>亿元以上</a:t>
                      </a:r>
                      <a:r>
                        <a:rPr lang="zh-CN" altLang="en-US" sz="2800" b="1" dirty="0" smtClean="0"/>
                        <a:t>商品交易市场成交情况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0" marR="91430" marT="45715" marB="45715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辖区内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全部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（亿元以上及亿元以下）商品交易市场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“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商品交易市场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”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：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经有关部门和组织批准设立，有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固定场所、设施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；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有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经营管理部门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和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监管人员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，若干市场经营者入内；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常年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或实际开业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三个月以上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，集中、公开、独立地进行生活消费品、生产资料等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现货商品交易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以及提供相关服务的交易场所。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0" marR="91430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组合 7"/>
          <p:cNvGrpSpPr/>
          <p:nvPr/>
        </p:nvGrpSpPr>
        <p:grpSpPr>
          <a:xfrm>
            <a:off x="1747838" y="1798638"/>
            <a:ext cx="2647950" cy="860425"/>
            <a:chOff x="257640" y="1675588"/>
            <a:chExt cx="2646905" cy="860967"/>
          </a:xfrm>
          <a:solidFill>
            <a:schemeClr val="accent5"/>
          </a:solidFill>
        </p:grpSpPr>
        <p:sp>
          <p:nvSpPr>
            <p:cNvPr id="5134" name="AutoShape 5"/>
            <p:cNvSpPr/>
            <p:nvPr/>
          </p:nvSpPr>
          <p:spPr>
            <a:xfrm>
              <a:off x="261357" y="1679305"/>
              <a:ext cx="2643188" cy="857250"/>
            </a:xfrm>
            <a:prstGeom prst="wedgeRectCallout">
              <a:avLst>
                <a:gd name="adj1" fmla="val -9496"/>
                <a:gd name="adj2" fmla="val 136980"/>
              </a:avLst>
            </a:prstGeom>
            <a:grpFill/>
            <a:ln w="9525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pPr algn="ctr" defTabSz="913130"/>
              <a:r>
                <a:rPr lang="zh-CN" altLang="en-US" sz="3200" b="1" dirty="0">
                  <a:solidFill>
                    <a:schemeClr val="bg2"/>
                  </a:solidFill>
                  <a:latin typeface="Tahoma" panose="020B0604030504040204" pitchFamily="34" charset="0"/>
                  <a:ea typeface="黑体" panose="02010609060101010101" pitchFamily="49" charset="-122"/>
                </a:rPr>
                <a:t>扩大填报范围</a:t>
              </a:r>
              <a:endParaRPr lang="zh-CN" altLang="en-US" sz="3200" b="1" dirty="0">
                <a:solidFill>
                  <a:schemeClr val="bg2"/>
                </a:solidFill>
                <a:latin typeface="Tahoma" panose="020B060403050404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5135" name="AutoShape 5"/>
            <p:cNvSpPr/>
            <p:nvPr/>
          </p:nvSpPr>
          <p:spPr>
            <a:xfrm>
              <a:off x="257640" y="1675588"/>
              <a:ext cx="2643188" cy="857250"/>
            </a:xfrm>
            <a:prstGeom prst="wedgeRectCallout">
              <a:avLst>
                <a:gd name="adj1" fmla="val 64875"/>
                <a:gd name="adj2" fmla="val -18819"/>
              </a:avLst>
            </a:prstGeom>
            <a:grpFill/>
            <a:ln w="9525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pPr algn="ctr" defTabSz="913130"/>
              <a:r>
                <a:rPr lang="zh-CN" altLang="en-US" sz="3200" b="1" dirty="0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rPr>
                <a:t>扩大填报范围</a:t>
              </a:r>
              <a:endParaRPr lang="zh-CN" altLang="en-US" sz="3200" b="1" dirty="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5" name="AutoShape 5"/>
          <p:cNvSpPr/>
          <p:nvPr/>
        </p:nvSpPr>
        <p:spPr>
          <a:xfrm>
            <a:off x="5231765" y="3140710"/>
            <a:ext cx="3291205" cy="1044575"/>
          </a:xfrm>
          <a:prstGeom prst="wedgeRectCallout">
            <a:avLst>
              <a:gd name="adj1" fmla="val -28260"/>
              <a:gd name="adj2" fmla="val 105744"/>
            </a:avLst>
          </a:prstGeom>
          <a:solidFill>
            <a:schemeClr val="accent5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 defTabSz="913130"/>
            <a:r>
              <a:rPr lang="zh-CN" altLang="en-US" sz="3200" b="1" dirty="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不包括：临时性</a:t>
            </a:r>
            <a:endParaRPr lang="zh-CN" altLang="en-US" sz="3200" b="1" dirty="0">
              <a:solidFill>
                <a:schemeClr val="tx1"/>
              </a:solidFill>
              <a:latin typeface="Tahoma" panose="020B0604030504040204" pitchFamily="34" charset="0"/>
              <a:ea typeface="黑体" panose="02010609060101010101" pitchFamily="49" charset="-122"/>
            </a:endParaRPr>
          </a:p>
          <a:p>
            <a:pPr algn="ctr" defTabSz="913130"/>
            <a:r>
              <a:rPr lang="zh-CN" altLang="en-US" sz="3200" b="1" dirty="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展销会、交易会</a:t>
            </a:r>
            <a:endParaRPr lang="zh-CN" altLang="en-US" sz="3200" b="1" dirty="0">
              <a:solidFill>
                <a:schemeClr val="tx1"/>
              </a:solidFill>
              <a:latin typeface="Tahom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AutoShape 5"/>
          <p:cNvSpPr/>
          <p:nvPr/>
        </p:nvSpPr>
        <p:spPr>
          <a:xfrm>
            <a:off x="1343025" y="4725035"/>
            <a:ext cx="3310255" cy="1478280"/>
          </a:xfrm>
          <a:prstGeom prst="wedgeRectCallout">
            <a:avLst>
              <a:gd name="adj1" fmla="val 90916"/>
              <a:gd name="adj2" fmla="val 21778"/>
            </a:avLst>
          </a:prstGeom>
          <a:solidFill>
            <a:schemeClr val="accent5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 defTabSz="913130"/>
            <a:r>
              <a:rPr lang="zh-CN" altLang="en-US" sz="3200" b="1" dirty="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不包括：通过网络等电子方式交易的虚拟市场</a:t>
            </a:r>
            <a:endParaRPr lang="zh-CN" altLang="en-US" sz="3200" b="1" dirty="0">
              <a:solidFill>
                <a:schemeClr val="tx1"/>
              </a:solidFill>
              <a:latin typeface="Tahoma" panose="020B060403050404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/>
          </p:cNvSpPr>
          <p:nvPr>
            <p:ph idx="1"/>
          </p:nvPr>
        </p:nvSpPr>
        <p:spPr>
          <a:xfrm>
            <a:off x="2103438" y="1571625"/>
            <a:ext cx="8140700" cy="4516438"/>
          </a:xfrm>
        </p:spPr>
        <p:txBody>
          <a:bodyPr vert="horz" wrap="square" lIns="91440" tIns="45720" rIns="91440" bIns="45720" anchor="t" anchorCtr="0"/>
          <a:lstStyle/>
          <a:p>
            <a:pPr lvl="1" eaLnBrk="1" hangingPunct="1">
              <a:lnSpc>
                <a:spcPct val="150000"/>
              </a:lnSpc>
              <a:buNone/>
            </a:pPr>
            <a:r>
              <a:rPr lang="zh-CN" altLang="en-US" sz="4400" b="1" dirty="0"/>
              <a:t>一、涉及表种及填报范围</a:t>
            </a:r>
            <a:endParaRPr lang="en-US" altLang="zh-CN" sz="4400" b="1" dirty="0"/>
          </a:p>
          <a:p>
            <a:pPr lvl="1" eaLnBrk="1" hangingPunct="1">
              <a:lnSpc>
                <a:spcPct val="15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二、主要变化</a:t>
            </a:r>
            <a:endParaRPr lang="en-US" altLang="zh-CN" sz="4400" b="1" dirty="0">
              <a:solidFill>
                <a:srgbClr val="FF0000"/>
              </a:solidFill>
            </a:endParaRPr>
          </a:p>
          <a:p>
            <a:pPr lvl="1" eaLnBrk="1" hangingPunct="1">
              <a:lnSpc>
                <a:spcPct val="150000"/>
              </a:lnSpc>
              <a:buNone/>
            </a:pPr>
            <a:r>
              <a:rPr lang="zh-CN" altLang="en-US" sz="4400" b="1" dirty="0"/>
              <a:t>三、注意事项</a:t>
            </a:r>
            <a:endParaRPr lang="zh-CN" altLang="en-US" sz="4400" b="1" dirty="0"/>
          </a:p>
          <a:p>
            <a:pPr lvl="1" eaLnBrk="1" hangingPunct="1">
              <a:lnSpc>
                <a:spcPct val="150000"/>
              </a:lnSpc>
              <a:buNone/>
            </a:pP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4097" name="Rectangle 2"/>
          <p:cNvSpPr>
            <a:spLocks noGrp="1"/>
          </p:cNvSpPr>
          <p:nvPr>
            <p:ph type="title"/>
          </p:nvPr>
        </p:nvSpPr>
        <p:spPr>
          <a:xfrm>
            <a:off x="3647440" y="692785"/>
            <a:ext cx="3381375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en-US" sz="4800" b="1" dirty="0"/>
              <a:t>主要内容：</a:t>
            </a:r>
            <a:endParaRPr lang="zh-CN" altLang="en-US" sz="48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对象 19"/>
          <p:cNvGraphicFramePr/>
          <p:nvPr/>
        </p:nvGraphicFramePr>
        <p:xfrm>
          <a:off x="783590" y="707390"/>
          <a:ext cx="9935845" cy="5712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1" imgW="9239250" imgH="2400300" progId="Paint.Picture">
                  <p:embed/>
                </p:oleObj>
              </mc:Choice>
              <mc:Fallback>
                <p:oleObj name="" r:id="rId1" imgW="9239250" imgH="2400300" progId="Paint.Picture">
                  <p:embed/>
                  <p:pic>
                    <p:nvPicPr>
                      <p:cNvPr id="0" name="图片 2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83590" y="707390"/>
                        <a:ext cx="9935845" cy="5712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1202055" y="44450"/>
            <a:ext cx="5253990" cy="640715"/>
          </a:xfrm>
          <a:solidFill>
            <a:schemeClr val="bg1"/>
          </a:solidFill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二、主要变化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-1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AutoShape 5"/>
          <p:cNvSpPr/>
          <p:nvPr/>
        </p:nvSpPr>
        <p:spPr>
          <a:xfrm>
            <a:off x="6605270" y="3680461"/>
            <a:ext cx="3301365" cy="553084"/>
          </a:xfrm>
          <a:prstGeom prst="wedgeRectCallout">
            <a:avLst>
              <a:gd name="adj1" fmla="val -53654"/>
              <a:gd name="adj2" fmla="val 143915"/>
            </a:avLst>
          </a:prstGeom>
          <a:solidFill>
            <a:srgbClr val="FD9309"/>
          </a:solidFill>
          <a:ln w="9525">
            <a:noFill/>
          </a:ln>
        </p:spPr>
        <p:txBody>
          <a:bodyPr wrap="square" anchor="ctr" anchorCtr="1">
            <a:spAutoFit/>
          </a:bodyPr>
          <a:p>
            <a:pPr lvl="0" algn="just">
              <a:buClrTx/>
              <a:buSzTx/>
              <a:buFontTx/>
            </a:pPr>
            <a:r>
              <a:rPr lang="zh-CN" altLang="en-US" sz="3000" b="1" dirty="0">
                <a:latin typeface="Times New Roman" panose="02020603050405020304" pitchFamily="18" charset="0"/>
                <a:sym typeface="+mn-ea"/>
              </a:rPr>
              <a:t>2023年:营业状态</a:t>
            </a:r>
            <a:endParaRPr lang="zh-CN" altLang="en-US" sz="3000" b="1" dirty="0">
              <a:latin typeface="Times New Roman" panose="02020603050405020304" pitchFamily="18" charset="0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38835" y="5981065"/>
            <a:ext cx="7386955" cy="583565"/>
            <a:chOff x="1434" y="8626"/>
            <a:chExt cx="11633" cy="919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1434" y="9029"/>
              <a:ext cx="5670" cy="0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AutoShape 10"/>
            <p:cNvSpPr/>
            <p:nvPr/>
          </p:nvSpPr>
          <p:spPr>
            <a:xfrm>
              <a:off x="7332" y="8626"/>
              <a:ext cx="5735" cy="919"/>
            </a:xfrm>
            <a:prstGeom prst="wedgeRectCallout">
              <a:avLst>
                <a:gd name="adj1" fmla="val -19977"/>
                <a:gd name="adj2" fmla="val 44816"/>
              </a:avLst>
            </a:prstGeom>
            <a:solidFill>
              <a:srgbClr val="FD9309"/>
            </a:solidFill>
            <a:ln w="9525">
              <a:noFill/>
            </a:ln>
          </p:spPr>
          <p:txBody>
            <a:bodyPr wrap="square" anchor="ctr" anchorCtr="1">
              <a:spAutoFit/>
            </a:bodyPr>
            <a:p>
              <a:pPr lvl="0" algn="just">
                <a:buClrTx/>
                <a:buSzTx/>
                <a:buFontTx/>
              </a:pP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删除北京增加指标</a:t>
              </a:r>
              <a:endParaRPr lang="zh-CN" altLang="en-US" sz="3000" b="1" dirty="0">
                <a:latin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8" name="AutoShape 5"/>
          <p:cNvSpPr/>
          <p:nvPr/>
        </p:nvSpPr>
        <p:spPr>
          <a:xfrm>
            <a:off x="838835" y="3609023"/>
            <a:ext cx="3851910" cy="553084"/>
          </a:xfrm>
          <a:prstGeom prst="wedgeRectCallout">
            <a:avLst>
              <a:gd name="adj1" fmla="val -29756"/>
              <a:gd name="adj2" fmla="val 84041"/>
            </a:avLst>
          </a:prstGeom>
          <a:solidFill>
            <a:srgbClr val="FD9309"/>
          </a:solidFill>
          <a:ln w="9525">
            <a:noFill/>
          </a:ln>
        </p:spPr>
        <p:txBody>
          <a:bodyPr wrap="square" anchor="ctr" anchorCtr="1">
            <a:spAutoFit/>
          </a:bodyPr>
          <a:p>
            <a:pPr lvl="0" algn="just">
              <a:buClrTx/>
              <a:buSzTx/>
              <a:buFontTx/>
            </a:pPr>
            <a:r>
              <a:rPr lang="zh-CN" altLang="en-US" sz="3000" b="1" dirty="0">
                <a:latin typeface="Times New Roman" panose="02020603050405020304" pitchFamily="18" charset="0"/>
                <a:sym typeface="+mn-ea"/>
              </a:rPr>
              <a:t>2023年:行政区划代码</a:t>
            </a:r>
            <a:endParaRPr lang="zh-CN" altLang="en-US" sz="3000" b="1" dirty="0">
              <a:latin typeface="Times New Roman" panose="02020603050405020304" pitchFamily="18" charset="0"/>
              <a:sym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3590" y="2391410"/>
            <a:ext cx="10302875" cy="1043940"/>
            <a:chOff x="1234" y="3766"/>
            <a:chExt cx="16225" cy="1644"/>
          </a:xfrm>
        </p:grpSpPr>
        <p:sp>
          <p:nvSpPr>
            <p:cNvPr id="5" name="AutoShape 18"/>
            <p:cNvSpPr/>
            <p:nvPr/>
          </p:nvSpPr>
          <p:spPr>
            <a:xfrm>
              <a:off x="1234" y="3766"/>
              <a:ext cx="3128" cy="1641"/>
            </a:xfrm>
            <a:prstGeom prst="wedgeRectCallout">
              <a:avLst>
                <a:gd name="adj1" fmla="val 48433"/>
                <a:gd name="adj2" fmla="val -124040"/>
              </a:avLst>
            </a:prstGeom>
            <a:solidFill>
              <a:srgbClr val="FD9309"/>
            </a:solidFill>
            <a:ln w="9525">
              <a:noFill/>
            </a:ln>
          </p:spPr>
          <p:txBody>
            <a:bodyPr wrap="none" anchor="ctr" anchorCtr="0">
              <a:noAutofit/>
            </a:bodyPr>
            <a:p>
              <a:pPr lvl="0" algn="dist">
                <a:buClrTx/>
                <a:buSzTx/>
                <a:buFontTx/>
              </a:pP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前2位</a:t>
              </a: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: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市场</a:t>
              </a:r>
              <a:endParaRPr lang="zh-CN" altLang="en-US" sz="3000" b="1" dirty="0">
                <a:latin typeface="Times New Roman" panose="02020603050405020304" pitchFamily="18" charset="0"/>
                <a:sym typeface="+mn-ea"/>
              </a:endParaRPr>
            </a:p>
            <a:p>
              <a:pPr lvl="0" algn="dist">
                <a:buClrTx/>
                <a:buSzTx/>
                <a:buFontTx/>
              </a:pP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属</a:t>
              </a: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性</a:t>
              </a: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代</a:t>
              </a: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码</a:t>
              </a:r>
              <a:endParaRPr lang="zh-CN" altLang="en-US" sz="3000" b="1" dirty="0">
                <a:latin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3" name="AutoShape 18"/>
            <p:cNvSpPr/>
            <p:nvPr/>
          </p:nvSpPr>
          <p:spPr>
            <a:xfrm>
              <a:off x="4610" y="3812"/>
              <a:ext cx="3205" cy="1598"/>
            </a:xfrm>
            <a:prstGeom prst="wedgeRectCallout">
              <a:avLst>
                <a:gd name="adj1" fmla="val -4976"/>
                <a:gd name="adj2" fmla="val -122778"/>
              </a:avLst>
            </a:prstGeom>
            <a:solidFill>
              <a:srgbClr val="FD9309"/>
            </a:solidFill>
            <a:ln w="9525">
              <a:noFill/>
            </a:ln>
          </p:spPr>
          <p:txBody>
            <a:bodyPr wrap="square" anchor="ctr" anchorCtr="1">
              <a:spAutoFit/>
            </a:bodyPr>
            <a:p>
              <a:pPr lvl="0" algn="just">
                <a:buClrTx/>
                <a:buSzTx/>
                <a:buFontTx/>
              </a:pP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3-8位</a:t>
              </a: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: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行政</a:t>
              </a:r>
              <a:endParaRPr lang="zh-CN" altLang="en-US" sz="3000" b="1" dirty="0">
                <a:latin typeface="Times New Roman" panose="02020603050405020304" pitchFamily="18" charset="0"/>
                <a:sym typeface="+mn-ea"/>
              </a:endParaRPr>
            </a:p>
            <a:p>
              <a:pPr lvl="0" algn="just">
                <a:buClrTx/>
                <a:buSzTx/>
                <a:buFontTx/>
              </a:pP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区</a:t>
              </a: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划</a:t>
              </a: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代</a:t>
              </a: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码</a:t>
              </a:r>
              <a:endParaRPr lang="zh-CN" altLang="en-US" sz="3000" b="1" dirty="0">
                <a:latin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4" name="AutoShape 18"/>
            <p:cNvSpPr/>
            <p:nvPr/>
          </p:nvSpPr>
          <p:spPr>
            <a:xfrm>
              <a:off x="14022" y="3877"/>
              <a:ext cx="3437" cy="1523"/>
            </a:xfrm>
            <a:prstGeom prst="wedgeRectCallout">
              <a:avLst>
                <a:gd name="adj1" fmla="val -69988"/>
                <a:gd name="adj2" fmla="val -143215"/>
              </a:avLst>
            </a:prstGeom>
            <a:solidFill>
              <a:srgbClr val="FD9309"/>
            </a:solidFill>
            <a:ln w="9525">
              <a:noFill/>
            </a:ln>
          </p:spPr>
          <p:txBody>
            <a:bodyPr wrap="none" anchor="ctr" anchorCtr="0">
              <a:noAutofit/>
            </a:bodyPr>
            <a:p>
              <a:pPr lvl="0" algn="l">
                <a:buClrTx/>
                <a:buSzTx/>
                <a:buFontTx/>
              </a:pP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18</a:t>
              </a:r>
              <a:r>
                <a:rPr lang="zh-CN" altLang="zh-CN" sz="3000" b="1" dirty="0">
                  <a:latin typeface="Times New Roman" panose="02020603050405020304" pitchFamily="18" charset="0"/>
                  <a:sym typeface="+mn-ea"/>
                </a:rPr>
                <a:t>位</a:t>
              </a: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: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校验码</a:t>
              </a:r>
              <a:endParaRPr lang="zh-CN" altLang="en-US" sz="3000" b="1" dirty="0">
                <a:solidFill>
                  <a:srgbClr val="FF0000"/>
                </a:solidFill>
                <a:latin typeface="汉仪书宋二S" panose="00020600040101010101" charset="-122"/>
                <a:ea typeface="汉仪书宋二S" panose="00020600040101010101" charset="-122"/>
                <a:sym typeface="+mn-ea"/>
              </a:endParaRPr>
            </a:p>
          </p:txBody>
        </p:sp>
        <p:sp>
          <p:nvSpPr>
            <p:cNvPr id="10" name="AutoShape 18"/>
            <p:cNvSpPr/>
            <p:nvPr/>
          </p:nvSpPr>
          <p:spPr>
            <a:xfrm>
              <a:off x="11339" y="3877"/>
              <a:ext cx="2365" cy="1523"/>
            </a:xfrm>
            <a:prstGeom prst="wedgeRectCallout">
              <a:avLst>
                <a:gd name="adj1" fmla="val -43635"/>
                <a:gd name="adj2" fmla="val -127478"/>
              </a:avLst>
            </a:prstGeom>
            <a:solidFill>
              <a:srgbClr val="FD9309"/>
            </a:solidFill>
            <a:ln w="9525">
              <a:noFill/>
            </a:ln>
          </p:spPr>
          <p:txBody>
            <a:bodyPr wrap="none" anchor="ctr" anchorCtr="0">
              <a:noAutofit/>
            </a:bodyPr>
            <a:p>
              <a:pPr lvl="0" algn="l">
                <a:buClrTx/>
                <a:buSzTx/>
                <a:buFontTx/>
              </a:pP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11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-</a:t>
              </a: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17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位</a:t>
              </a: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:</a:t>
              </a:r>
              <a:endParaRPr lang="en-US" altLang="zh-CN" sz="3000" b="1" dirty="0">
                <a:latin typeface="Times New Roman" panose="02020603050405020304" pitchFamily="18" charset="0"/>
                <a:sym typeface="+mn-ea"/>
              </a:endParaRPr>
            </a:p>
            <a:p>
              <a:pPr lvl="0" algn="l">
                <a:buClrTx/>
                <a:buSzTx/>
                <a:buFontTx/>
              </a:pP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顺</a:t>
              </a: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序</a:t>
              </a: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码</a:t>
              </a:r>
              <a:endParaRPr lang="zh-CN" altLang="en-US" sz="3000" b="1" dirty="0">
                <a:latin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13" name="AutoShape 18"/>
            <p:cNvSpPr/>
            <p:nvPr/>
          </p:nvSpPr>
          <p:spPr>
            <a:xfrm>
              <a:off x="7899" y="3815"/>
              <a:ext cx="3356" cy="1595"/>
            </a:xfrm>
            <a:prstGeom prst="wedgeRectCallout">
              <a:avLst>
                <a:gd name="adj1" fmla="val -25089"/>
                <a:gd name="adj2" fmla="val -127617"/>
              </a:avLst>
            </a:prstGeom>
            <a:solidFill>
              <a:srgbClr val="FD9309"/>
            </a:solidFill>
            <a:ln w="9525">
              <a:noFill/>
            </a:ln>
          </p:spPr>
          <p:txBody>
            <a:bodyPr wrap="none" anchor="ctr" anchorCtr="0">
              <a:noAutofit/>
            </a:bodyPr>
            <a:p>
              <a:pPr lvl="0" algn="l">
                <a:buClrTx/>
                <a:buSzTx/>
                <a:buFontTx/>
              </a:pP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9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-</a:t>
              </a: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10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位</a:t>
              </a:r>
              <a:r>
                <a:rPr lang="en-US" altLang="zh-CN" sz="3000" b="1" dirty="0">
                  <a:latin typeface="Times New Roman" panose="02020603050405020304" pitchFamily="18" charset="0"/>
                  <a:sym typeface="+mn-ea"/>
                </a:rPr>
                <a:t>:</a:t>
              </a: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临时</a:t>
              </a:r>
              <a:endParaRPr lang="zh-CN" altLang="en-US" sz="3000" b="1" dirty="0">
                <a:latin typeface="Times New Roman" panose="02020603050405020304" pitchFamily="18" charset="0"/>
                <a:sym typeface="+mn-ea"/>
              </a:endParaRPr>
            </a:p>
            <a:p>
              <a:pPr lvl="0" algn="l">
                <a:buClrTx/>
                <a:buSzTx/>
                <a:buFontTx/>
              </a:pPr>
              <a:r>
                <a:rPr lang="zh-CN" altLang="en-US" sz="3000" b="1" dirty="0">
                  <a:latin typeface="Times New Roman" panose="02020603050405020304" pitchFamily="18" charset="0"/>
                  <a:sym typeface="+mn-ea"/>
                </a:rPr>
                <a:t>代码标识码</a:t>
              </a:r>
              <a:endParaRPr lang="zh-CN" altLang="en-US" sz="3000" b="1" dirty="0">
                <a:latin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2052" name="AutoShape 18"/>
          <p:cNvSpPr/>
          <p:nvPr/>
        </p:nvSpPr>
        <p:spPr>
          <a:xfrm>
            <a:off x="751840" y="1872615"/>
            <a:ext cx="9650095" cy="528320"/>
          </a:xfrm>
          <a:prstGeom prst="wedgeRectCallout">
            <a:avLst>
              <a:gd name="adj1" fmla="val -34701"/>
              <a:gd name="adj2" fmla="val -90388"/>
            </a:avLst>
          </a:prstGeom>
          <a:solidFill>
            <a:srgbClr val="FD9309"/>
          </a:solidFill>
          <a:ln w="9525">
            <a:noFill/>
          </a:ln>
        </p:spPr>
        <p:txBody>
          <a:bodyPr wrap="none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3000" b="1" dirty="0">
                <a:latin typeface="Times New Roman" panose="02020603050405020304" pitchFamily="18" charset="0"/>
                <a:sym typeface="+mn-ea"/>
              </a:rPr>
              <a:t>编码规则变化，参照《统计调查单位临时代码编码规则》</a:t>
            </a:r>
            <a:endParaRPr lang="zh-CN" altLang="en-US" sz="3000" b="1" dirty="0"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1" bldLvl="0" animBg="1"/>
      <p:bldP spid="8" grpId="1" bldLvl="0" animBg="1"/>
      <p:bldP spid="2052" grpId="0" bldLvl="0" animBg="1"/>
      <p:bldP spid="2052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1205230" y="116840"/>
            <a:ext cx="5798820" cy="530860"/>
          </a:xfrm>
          <a:solidFill>
            <a:schemeClr val="bg1"/>
          </a:solidFill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二、主要变化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-2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" name="对象 3"/>
          <p:cNvGraphicFramePr/>
          <p:nvPr/>
        </p:nvGraphicFramePr>
        <p:xfrm>
          <a:off x="1205230" y="725805"/>
          <a:ext cx="9795510" cy="5888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6486525" imgH="5381625" progId="Paint.Picture">
                  <p:embed/>
                </p:oleObj>
              </mc:Choice>
              <mc:Fallback>
                <p:oleObj name="" r:id="rId1" imgW="6486525" imgH="5381625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05230" y="725805"/>
                        <a:ext cx="9795510" cy="58883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直接连接符 9"/>
          <p:cNvCxnSpPr/>
          <p:nvPr/>
        </p:nvCxnSpPr>
        <p:spPr>
          <a:xfrm flipV="1">
            <a:off x="1198880" y="4796790"/>
            <a:ext cx="2719705" cy="215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1205230" y="3500755"/>
            <a:ext cx="2719705" cy="215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1205230" y="5373370"/>
            <a:ext cx="2719705" cy="215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5519420" y="2204720"/>
            <a:ext cx="3456305" cy="215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5591810" y="5949315"/>
            <a:ext cx="3456305" cy="215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AutoShape 10"/>
          <p:cNvSpPr/>
          <p:nvPr/>
        </p:nvSpPr>
        <p:spPr>
          <a:xfrm>
            <a:off x="9386570" y="3403600"/>
            <a:ext cx="2150745" cy="1051560"/>
          </a:xfrm>
          <a:prstGeom prst="wedgeRectCallout">
            <a:avLst>
              <a:gd name="adj1" fmla="val -19977"/>
              <a:gd name="adj2" fmla="val 44816"/>
            </a:avLst>
          </a:prstGeom>
          <a:solidFill>
            <a:schemeClr val="accent5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 defTabSz="913130"/>
            <a:r>
              <a:rPr lang="zh-CN" sz="3200" b="1" dirty="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删除北京增加指标</a:t>
            </a:r>
            <a:endParaRPr lang="zh-CN" sz="3200" b="1" dirty="0">
              <a:solidFill>
                <a:schemeClr val="tx1"/>
              </a:solidFill>
              <a:latin typeface="Tahoma" panose="020B060403050404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/>
          </p:cNvSpPr>
          <p:nvPr>
            <p:ph idx="1"/>
          </p:nvPr>
        </p:nvSpPr>
        <p:spPr>
          <a:xfrm>
            <a:off x="2271713" y="1571625"/>
            <a:ext cx="8027987" cy="4549775"/>
          </a:xfrm>
        </p:spPr>
        <p:txBody>
          <a:bodyPr vert="horz" wrap="square" lIns="91440" tIns="45720" rIns="91440" bIns="45720" anchor="t" anchorCtr="0"/>
          <a:lstStyle/>
          <a:p>
            <a:pPr lvl="1" eaLnBrk="1" hangingPunct="1">
              <a:lnSpc>
                <a:spcPct val="150000"/>
              </a:lnSpc>
              <a:buNone/>
            </a:pPr>
            <a:r>
              <a:rPr lang="zh-CN" altLang="en-US" sz="4400" b="1" dirty="0"/>
              <a:t>一、涉及表种及填报范围</a:t>
            </a:r>
            <a:endParaRPr lang="en-US" altLang="zh-CN" sz="4400" b="1" dirty="0"/>
          </a:p>
          <a:p>
            <a:pPr lvl="1" eaLnBrk="1" hangingPunct="1">
              <a:lnSpc>
                <a:spcPct val="150000"/>
              </a:lnSpc>
              <a:buNone/>
            </a:pPr>
            <a:r>
              <a:rPr lang="zh-CN" altLang="en-US" sz="4400" b="1" dirty="0"/>
              <a:t>二、主要变化</a:t>
            </a:r>
            <a:endParaRPr lang="en-US" altLang="zh-CN" sz="4400" b="1" dirty="0"/>
          </a:p>
          <a:p>
            <a:pPr lvl="1" eaLnBrk="1" hangingPunct="1">
              <a:lnSpc>
                <a:spcPct val="15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三、注意事项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 lvl="1" eaLnBrk="1" hangingPunct="1">
              <a:lnSpc>
                <a:spcPct val="150000"/>
              </a:lnSpc>
              <a:buNone/>
            </a:pPr>
            <a:endParaRPr lang="zh-CN" altLang="en-US" sz="4400" b="1" dirty="0"/>
          </a:p>
        </p:txBody>
      </p:sp>
      <p:sp>
        <p:nvSpPr>
          <p:cNvPr id="4097" name="Rectangle 2"/>
          <p:cNvSpPr>
            <a:spLocks noGrp="1"/>
          </p:cNvSpPr>
          <p:nvPr>
            <p:ph type="title"/>
          </p:nvPr>
        </p:nvSpPr>
        <p:spPr>
          <a:xfrm>
            <a:off x="3647440" y="692785"/>
            <a:ext cx="3381375" cy="1143000"/>
          </a:xfrm>
        </p:spPr>
        <p:txBody>
          <a:bodyPr vert="horz" wrap="square" lIns="91440" tIns="45720" rIns="91440" bIns="45720" anchor="ctr" anchorCtr="0"/>
          <a:lstStyle/>
          <a:p>
            <a:pPr algn="ctr" eaLnBrk="1" hangingPunct="1"/>
            <a:r>
              <a:rPr lang="zh-CN" altLang="en-US" sz="4800" b="1" dirty="0"/>
              <a:t>主要内容：</a:t>
            </a:r>
            <a:endParaRPr lang="zh-CN" altLang="en-US" sz="48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 txBox="1"/>
          <p:nvPr/>
        </p:nvSpPr>
        <p:spPr>
          <a:xfrm>
            <a:off x="1127125" y="45085"/>
            <a:ext cx="7512050" cy="63055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 anchorCtr="0"/>
          <a:lstStyle/>
          <a:p>
            <a:pPr algn="l">
              <a:buClrTx/>
              <a:buFont typeface="Arial" panose="020B0604020202020204" pitchFamily="34" charset="0"/>
            </a:pPr>
            <a:r>
              <a:rPr lang="zh-CN" altLang="en-US" sz="4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三、注意事项</a:t>
            </a:r>
            <a:r>
              <a:rPr lang="en-US" altLang="zh-CN" sz="4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1：</a:t>
            </a:r>
            <a:r>
              <a:rPr lang="zh-CN" altLang="zh-CN" sz="4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平台</a:t>
            </a:r>
            <a:r>
              <a:rPr lang="zh-CN" altLang="en-US" sz="4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</a:t>
            </a:r>
            <a:endParaRPr lang="en-US" altLang="zh-CN" sz="44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Rectangle 3"/>
          <p:cNvSpPr>
            <a:spLocks noGrp="1" noChangeArrowheads="1"/>
          </p:cNvSpPr>
          <p:nvPr>
            <p:ph idx="1"/>
          </p:nvPr>
        </p:nvSpPr>
        <p:spPr>
          <a:xfrm>
            <a:off x="1775460" y="2060575"/>
            <a:ext cx="7356475" cy="934720"/>
          </a:xfrm>
          <a:solidFill>
            <a:srgbClr val="FD9309"/>
          </a:solidFill>
          <a:ln w="9525">
            <a:noFill/>
          </a:ln>
        </p:spPr>
        <p:txBody>
          <a:bodyPr vert="horz" wrap="none" lIns="91440" tIns="45720" rIns="91440" bIns="45720" numCol="1" anchor="ctr" anchorCtr="0" compatLnSpc="0">
            <a:noAutofit/>
          </a:bodyPr>
          <a:p>
            <a:pPr marL="0" lvl="0" algn="l" defTabSz="914400">
              <a:lnSpc>
                <a:spcPct val="100000"/>
              </a:lnSpc>
              <a:buClrTx/>
              <a:buSzTx/>
              <a:buFontTx/>
              <a:buNone/>
            </a:pPr>
            <a:r>
              <a:rPr lang="zh-CN" altLang="en-US" sz="30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平</a:t>
            </a:r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       </a:t>
            </a:r>
            <a:r>
              <a:rPr lang="zh-CN" altLang="en-US" sz="30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台：北京统计云联网直报系统</a:t>
            </a:r>
            <a:endParaRPr lang="zh-CN" altLang="en-US" sz="30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4581" name="AutoShape 12"/>
          <p:cNvSpPr/>
          <p:nvPr/>
        </p:nvSpPr>
        <p:spPr>
          <a:xfrm>
            <a:off x="1775460" y="3789045"/>
            <a:ext cx="7357110" cy="960755"/>
          </a:xfrm>
          <a:prstGeom prst="wedgeRectCallout">
            <a:avLst>
              <a:gd name="adj1" fmla="val 16014"/>
              <a:gd name="adj2" fmla="val 49153"/>
            </a:avLst>
          </a:prstGeom>
          <a:solidFill>
            <a:srgbClr val="FD9309"/>
          </a:solidFill>
          <a:ln w="9525">
            <a:noFill/>
          </a:ln>
        </p:spPr>
        <p:txBody>
          <a:bodyPr wrap="none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3000" b="1" dirty="0">
                <a:latin typeface="Times New Roman" panose="02020603050405020304" pitchFamily="18" charset="0"/>
                <a:sym typeface="+mn-ea"/>
              </a:rPr>
              <a:t>切换任务：商品交易市场统计年报(202</a:t>
            </a:r>
            <a:r>
              <a:rPr lang="en-US" altLang="zh-CN" sz="3000" b="1" dirty="0">
                <a:latin typeface="Times New Roman" panose="02020603050405020304" pitchFamily="18" charset="0"/>
                <a:sym typeface="+mn-ea"/>
              </a:rPr>
              <a:t>4</a:t>
            </a:r>
            <a:r>
              <a:rPr lang="zh-CN" altLang="en-US" sz="3000" b="1" dirty="0">
                <a:latin typeface="Times New Roman" panose="02020603050405020304" pitchFamily="18" charset="0"/>
                <a:sym typeface="+mn-ea"/>
              </a:rPr>
              <a:t>)</a:t>
            </a:r>
            <a:endParaRPr lang="zh-CN" altLang="en-US" sz="3000" b="1" dirty="0"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对象 7"/>
          <p:cNvGraphicFramePr/>
          <p:nvPr/>
        </p:nvGraphicFramePr>
        <p:xfrm>
          <a:off x="772160" y="1381760"/>
          <a:ext cx="10751185" cy="480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" imgW="9239250" imgH="1819275" progId="Paint.Picture">
                  <p:embed/>
                </p:oleObj>
              </mc:Choice>
              <mc:Fallback>
                <p:oleObj name="" r:id="rId1" imgW="9239250" imgH="1819275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72160" y="1381760"/>
                        <a:ext cx="10751185" cy="480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2" name="Rectangle 3"/>
          <p:cNvSpPr>
            <a:spLocks noGrp="1"/>
          </p:cNvSpPr>
          <p:nvPr>
            <p:ph type="title"/>
          </p:nvPr>
        </p:nvSpPr>
        <p:spPr>
          <a:xfrm>
            <a:off x="956310" y="0"/>
            <a:ext cx="9102090" cy="675640"/>
          </a:xfrm>
          <a:solidFill>
            <a:schemeClr val="bg1"/>
          </a:solidFill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三、注意事项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：基本情况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-1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1"/>
          <p:cNvGrpSpPr/>
          <p:nvPr/>
        </p:nvGrpSpPr>
        <p:grpSpPr>
          <a:xfrm>
            <a:off x="5087620" y="3449955"/>
            <a:ext cx="5230813" cy="2607310"/>
            <a:chOff x="2832411" y="3691054"/>
            <a:chExt cx="5229921" cy="2607697"/>
          </a:xfrm>
        </p:grpSpPr>
        <p:sp>
          <p:nvSpPr>
            <p:cNvPr id="10248" name="右大括号 10"/>
            <p:cNvSpPr/>
            <p:nvPr/>
          </p:nvSpPr>
          <p:spPr>
            <a:xfrm>
              <a:off x="2832411" y="5542354"/>
              <a:ext cx="468550" cy="756397"/>
            </a:xfrm>
            <a:prstGeom prst="rightBrace">
              <a:avLst>
                <a:gd name="adj1" fmla="val 8275"/>
                <a:gd name="adj2" fmla="val 49194"/>
              </a:avLst>
            </a:prstGeom>
            <a:noFill/>
            <a:ln w="635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/>
              <a:endParaRPr lang="zh-CN" altLang="en-US" dirty="0">
                <a:latin typeface="Tahoma" panose="020B060403050404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0247" name="AutoShape 5"/>
            <p:cNvSpPr/>
            <p:nvPr/>
          </p:nvSpPr>
          <p:spPr>
            <a:xfrm>
              <a:off x="4237464" y="3691054"/>
              <a:ext cx="3824868" cy="1583473"/>
            </a:xfrm>
            <a:prstGeom prst="wedgeRectCallout">
              <a:avLst>
                <a:gd name="adj1" fmla="val -71546"/>
                <a:gd name="adj2" fmla="val 96694"/>
              </a:avLst>
            </a:prstGeom>
            <a:solidFill>
              <a:schemeClr val="accent5"/>
            </a:solidFill>
            <a:ln w="952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/>
            <a:p>
              <a:pPr lvl="0" algn="ctr" defTabSz="913130">
                <a:buClrTx/>
                <a:buSzTx/>
                <a:buFontTx/>
              </a:pPr>
              <a:r>
                <a:rPr lang="zh-CN" altLang="en-US" sz="2800" b="1" dirty="0">
                  <a:latin typeface="Tahoma" panose="020B0604030504040204" pitchFamily="34" charset="0"/>
                  <a:ea typeface="黑体" panose="02010609060101010101" pitchFamily="49" charset="-122"/>
                  <a:sym typeface="+mn-ea"/>
                </a:rPr>
                <a:t>季节性营业的市场填报时点指标时，填报最后营业期期末的数据。</a:t>
              </a:r>
              <a:endParaRPr lang="zh-CN" altLang="en-US" sz="2800" b="1" dirty="0">
                <a:latin typeface="Tahoma" panose="020B0604030504040204" pitchFamily="34" charset="0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55370" y="2171065"/>
            <a:ext cx="4115435" cy="1570356"/>
            <a:chOff x="2002" y="3760"/>
            <a:chExt cx="6481" cy="2473"/>
          </a:xfrm>
        </p:grpSpPr>
        <p:sp>
          <p:nvSpPr>
            <p:cNvPr id="17" name="AutoShape 5"/>
            <p:cNvSpPr/>
            <p:nvPr/>
          </p:nvSpPr>
          <p:spPr>
            <a:xfrm>
              <a:off x="4805" y="3760"/>
              <a:ext cx="3245" cy="880"/>
            </a:xfrm>
            <a:prstGeom prst="wedgeRectCallout">
              <a:avLst>
                <a:gd name="adj1" fmla="val -37856"/>
                <a:gd name="adj2" fmla="val 138495"/>
              </a:avLst>
            </a:prstGeom>
            <a:solidFill>
              <a:schemeClr val="accent5"/>
            </a:solidFill>
            <a:ln w="952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/>
            <a:p>
              <a:pPr lvl="0" algn="ctr" defTabSz="913130">
                <a:buClrTx/>
                <a:buSzTx/>
                <a:buFontTx/>
              </a:pPr>
              <a:r>
                <a:rPr lang="zh-CN" altLang="en-US" sz="2800" b="1" dirty="0">
                  <a:latin typeface="Tahoma" panose="020B0604030504040204" pitchFamily="34" charset="0"/>
                  <a:ea typeface="黑体" panose="02010609060101010101" pitchFamily="49" charset="-122"/>
                  <a:sym typeface="+mn-ea"/>
                </a:rPr>
                <a:t>规范填写</a:t>
              </a:r>
              <a:endParaRPr lang="zh-CN" altLang="en-US" sz="2800" b="1" dirty="0">
                <a:latin typeface="Tahoma" panose="020B0604030504040204" pitchFamily="34" charset="0"/>
                <a:ea typeface="黑体" panose="02010609060101010101" pitchFamily="49" charset="-122"/>
                <a:sym typeface="+mn-ea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2002" y="5627"/>
              <a:ext cx="6481" cy="606"/>
              <a:chOff x="195" y="5743"/>
              <a:chExt cx="6481" cy="605"/>
            </a:xfrm>
          </p:grpSpPr>
          <p:sp>
            <p:nvSpPr>
              <p:cNvPr id="9219" name="矩形 3"/>
              <p:cNvSpPr/>
              <p:nvPr/>
            </p:nvSpPr>
            <p:spPr>
              <a:xfrm>
                <a:off x="195" y="5743"/>
                <a:ext cx="1492" cy="605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algn="ctr" fontAlgn="base"/>
                <a:r>
                  <a:rPr lang="en-US" sz="1600" b="1" strike="noStrike" noProof="1">
                    <a:solidFill>
                      <a:schemeClr val="tx1"/>
                    </a:solidFill>
                    <a:uFillTx/>
                    <a:latin typeface="Tahoma" panose="020B0604030504040204" pitchFamily="34" charset="0"/>
                    <a:ea typeface="微软雅黑" panose="020B0503020204020204" pitchFamily="34" charset="-122"/>
                    <a:cs typeface="+mn-cs"/>
                  </a:rPr>
                  <a:t>北京市</a:t>
                </a:r>
                <a:endParaRPr lang="en-US" sz="1600" b="1" strike="noStrike" noProof="1">
                  <a:solidFill>
                    <a:schemeClr val="tx1"/>
                  </a:solidFill>
                  <a:uFillTx/>
                  <a:latin typeface="Tahoma" panose="020B060403050404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8" name="矩形 3"/>
              <p:cNvSpPr/>
              <p:nvPr/>
            </p:nvSpPr>
            <p:spPr>
              <a:xfrm>
                <a:off x="5184" y="5743"/>
                <a:ext cx="1492" cy="605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algn="ctr" fontAlgn="base"/>
                <a:r>
                  <a:rPr lang="en-US" sz="1600" b="1" strike="noStrike" noProof="1">
                    <a:solidFill>
                      <a:schemeClr val="tx1"/>
                    </a:solidFill>
                    <a:uFillTx/>
                    <a:latin typeface="Tahoma" panose="020B0604030504040204" pitchFamily="34" charset="0"/>
                    <a:ea typeface="微软雅黑" panose="020B0503020204020204" pitchFamily="34" charset="-122"/>
                    <a:cs typeface="+mn-cs"/>
                  </a:rPr>
                  <a:t>北京市</a:t>
                </a:r>
                <a:endParaRPr lang="en-US" sz="1600" b="1" strike="noStrike" noProof="1">
                  <a:solidFill>
                    <a:schemeClr val="tx1"/>
                  </a:solidFill>
                  <a:uFillTx/>
                  <a:latin typeface="Tahoma" panose="020B060403050404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6" name="AutoShape 5"/>
          <p:cNvSpPr/>
          <p:nvPr/>
        </p:nvSpPr>
        <p:spPr>
          <a:xfrm>
            <a:off x="4295775" y="2503170"/>
            <a:ext cx="5110480" cy="2292985"/>
          </a:xfrm>
          <a:prstGeom prst="wedgeRectCallout">
            <a:avLst>
              <a:gd name="adj1" fmla="val -63320"/>
              <a:gd name="adj2" fmla="val 80794"/>
            </a:avLst>
          </a:prstGeom>
          <a:solidFill>
            <a:schemeClr val="accent5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noAutofit/>
          </a:bodyPr>
          <a:p>
            <a:pPr lvl="0" algn="l" defTabSz="913130">
              <a:buClrTx/>
              <a:buSzTx/>
              <a:buFontTx/>
            </a:pPr>
            <a:r>
              <a:rPr lang="zh-CN" altLang="en-US" sz="2800" b="1" dirty="0">
                <a:latin typeface="Tahoma" panose="020B0604030504040204" pitchFamily="34" charset="0"/>
                <a:ea typeface="黑体" panose="02010609060101010101" pitchFamily="49" charset="-122"/>
                <a:sym typeface="+mn-ea"/>
              </a:rPr>
              <a:t>包括：市场经营场地、仓库等营业用建筑面积，</a:t>
            </a:r>
            <a:endParaRPr lang="zh-CN" altLang="en-US" sz="2800" b="1" dirty="0">
              <a:latin typeface="Tahoma" panose="020B0604030504040204" pitchFamily="34" charset="0"/>
              <a:ea typeface="黑体" panose="02010609060101010101" pitchFamily="49" charset="-122"/>
              <a:sym typeface="+mn-ea"/>
            </a:endParaRPr>
          </a:p>
          <a:p>
            <a:pPr lvl="0" algn="l" defTabSz="913130">
              <a:buClrTx/>
              <a:buSzTx/>
              <a:buFontTx/>
            </a:pPr>
            <a:r>
              <a:rPr lang="zh-CN" altLang="en-US" sz="2800" b="1" dirty="0">
                <a:latin typeface="Tahoma" panose="020B0604030504040204" pitchFamily="34" charset="0"/>
                <a:ea typeface="黑体" panose="02010609060101010101" pitchFamily="49" charset="-122"/>
                <a:sym typeface="+mn-ea"/>
              </a:rPr>
              <a:t>不包括：为市场经营提供服务的办公室和附设的旅馆、招待所、餐馆、停车场等的面积</a:t>
            </a:r>
            <a:endParaRPr lang="zh-CN" altLang="en-US" sz="2800" b="1" dirty="0">
              <a:latin typeface="Tahoma" panose="020B0604030504040204" pitchFamily="34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AutoShape 5"/>
          <p:cNvSpPr/>
          <p:nvPr/>
        </p:nvSpPr>
        <p:spPr>
          <a:xfrm>
            <a:off x="6383655" y="2298700"/>
            <a:ext cx="4976495" cy="2500630"/>
          </a:xfrm>
          <a:prstGeom prst="wedgeRectCallout">
            <a:avLst>
              <a:gd name="adj1" fmla="val -18572"/>
              <a:gd name="adj2" fmla="val 71127"/>
            </a:avLst>
          </a:prstGeom>
          <a:solidFill>
            <a:schemeClr val="accent5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noAutofit/>
          </a:bodyPr>
          <a:p>
            <a:pPr lvl="0" algn="l" defTabSz="913130">
              <a:buClrTx/>
              <a:buSzTx/>
              <a:buFontTx/>
            </a:pPr>
            <a:r>
              <a:rPr lang="zh-CN" altLang="en-US" sz="2800" b="1" dirty="0">
                <a:latin typeface="Tahoma" panose="020B0604030504040204" pitchFamily="34" charset="0"/>
                <a:ea typeface="黑体" panose="02010609060101010101" pitchFamily="49" charset="-122"/>
                <a:sym typeface="+mn-ea"/>
              </a:rPr>
              <a:t>农用生产用具市场、</a:t>
            </a:r>
            <a:endParaRPr lang="zh-CN" altLang="en-US" sz="2800" b="1" dirty="0">
              <a:latin typeface="Tahoma" panose="020B0604030504040204" pitchFamily="34" charset="0"/>
              <a:ea typeface="黑体" panose="02010609060101010101" pitchFamily="49" charset="-122"/>
              <a:sym typeface="+mn-ea"/>
            </a:endParaRPr>
          </a:p>
          <a:p>
            <a:pPr lvl="0" algn="l" defTabSz="913130">
              <a:buClrTx/>
              <a:buSzTx/>
              <a:buFontTx/>
            </a:pPr>
            <a:r>
              <a:rPr lang="zh-CN" altLang="en-US" sz="2800" b="1" dirty="0">
                <a:latin typeface="Tahoma" panose="020B0604030504040204" pitchFamily="34" charset="0"/>
                <a:ea typeface="黑体" panose="02010609060101010101" pitchFamily="49" charset="-122"/>
                <a:sym typeface="+mn-ea"/>
              </a:rPr>
              <a:t>农用生产资料市场、</a:t>
            </a:r>
            <a:endParaRPr lang="zh-CN" altLang="en-US" sz="2800" b="1" dirty="0">
              <a:latin typeface="Tahoma" panose="020B0604030504040204" pitchFamily="34" charset="0"/>
              <a:ea typeface="黑体" panose="02010609060101010101" pitchFamily="49" charset="-122"/>
              <a:sym typeface="+mn-ea"/>
            </a:endParaRPr>
          </a:p>
          <a:p>
            <a:pPr lvl="0" algn="l" defTabSz="913130">
              <a:buClrTx/>
              <a:buSzTx/>
              <a:buFontTx/>
            </a:pPr>
            <a:r>
              <a:rPr lang="zh-CN" altLang="en-US" sz="2800" b="1" dirty="0">
                <a:latin typeface="Tahoma" panose="020B0604030504040204" pitchFamily="34" charset="0"/>
                <a:ea typeface="黑体" panose="02010609060101010101" pitchFamily="49" charset="-122"/>
                <a:sym typeface="+mn-ea"/>
              </a:rPr>
              <a:t>木材市场、</a:t>
            </a:r>
            <a:endParaRPr lang="zh-CN" altLang="en-US" sz="2800" b="1" dirty="0">
              <a:latin typeface="Tahoma" panose="020B0604030504040204" pitchFamily="34" charset="0"/>
              <a:ea typeface="黑体" panose="02010609060101010101" pitchFamily="49" charset="-122"/>
              <a:sym typeface="+mn-ea"/>
            </a:endParaRPr>
          </a:p>
          <a:p>
            <a:pPr lvl="0" algn="l" defTabSz="913130">
              <a:buClrTx/>
              <a:buSzTx/>
              <a:buFontTx/>
            </a:pPr>
            <a:r>
              <a:rPr lang="zh-CN" altLang="en-US" sz="2800" b="1" dirty="0">
                <a:latin typeface="Tahoma" panose="020B0604030504040204" pitchFamily="34" charset="0"/>
                <a:ea typeface="黑体" panose="02010609060101010101" pitchFamily="49" charset="-122"/>
                <a:sym typeface="+mn-ea"/>
              </a:rPr>
              <a:t>化工材料及制品市场、</a:t>
            </a:r>
            <a:endParaRPr lang="zh-CN" altLang="en-US" sz="2800" b="1" dirty="0">
              <a:latin typeface="Tahoma" panose="020B0604030504040204" pitchFamily="34" charset="0"/>
              <a:ea typeface="黑体" panose="02010609060101010101" pitchFamily="49" charset="-122"/>
              <a:sym typeface="+mn-ea"/>
            </a:endParaRPr>
          </a:p>
          <a:p>
            <a:pPr lvl="0" algn="l" defTabSz="913130">
              <a:buClrTx/>
              <a:buSzTx/>
              <a:buFontTx/>
            </a:pPr>
            <a:r>
              <a:rPr lang="zh-CN" altLang="en-US" sz="2800" b="1" dirty="0">
                <a:latin typeface="Tahoma" panose="020B0604030504040204" pitchFamily="34" charset="0"/>
                <a:ea typeface="黑体" panose="02010609060101010101" pitchFamily="49" charset="-122"/>
                <a:sym typeface="+mn-ea"/>
              </a:rPr>
              <a:t>金属材料市场等生产资料市场</a:t>
            </a:r>
            <a:endParaRPr lang="zh-CN" altLang="en-US" sz="2800" b="1" dirty="0">
              <a:latin typeface="Tahoma" panose="020B0604030504040204" pitchFamily="34" charset="0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bldLvl="0" animBg="1"/>
      <p:bldP spid="7" grpId="1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TABLE_ENDDRAG_ORIGIN_RECT" val="687*301"/>
  <p:tag name="TABLE_ENDDRAG_RECT" val="132*172*687*302"/>
</p:tagLst>
</file>

<file path=ppt/theme/theme1.xml><?xml version="1.0" encoding="utf-8"?>
<a:theme xmlns:a="http://schemas.openxmlformats.org/drawingml/2006/main" name="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982</Words>
  <Application>WPS 演示</Application>
  <PresentationFormat>自定义</PresentationFormat>
  <Paragraphs>150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6</vt:i4>
      </vt:variant>
      <vt:variant>
        <vt:lpstr>嵌入 OLE 服务器</vt:lpstr>
      </vt:variant>
      <vt:variant>
        <vt:i4>9</vt:i4>
      </vt:variant>
      <vt:variant>
        <vt:lpstr>幻灯片标题</vt:lpstr>
      </vt:variant>
      <vt:variant>
        <vt:i4>14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华文楷体</vt:lpstr>
      <vt:lpstr>华文彩云</vt:lpstr>
      <vt:lpstr>方正小标宋简体</vt:lpstr>
      <vt:lpstr>楷体_GB2312</vt:lpstr>
      <vt:lpstr>黑体</vt:lpstr>
      <vt:lpstr>Times New Roman</vt:lpstr>
      <vt:lpstr>Tahoma</vt:lpstr>
      <vt:lpstr>汉仪书宋二S</vt:lpstr>
      <vt:lpstr>Wingdings</vt:lpstr>
      <vt:lpstr>Times New Roman</vt:lpstr>
      <vt:lpstr>Arial Unicode MS</vt:lpstr>
      <vt:lpstr>新宋体</vt:lpstr>
      <vt:lpstr>Calibri</vt:lpstr>
      <vt:lpstr>Office 主题</vt:lpstr>
      <vt:lpstr>1_Office 主题</vt:lpstr>
      <vt:lpstr>2_Office 主题</vt:lpstr>
      <vt:lpstr>3_Office 主题</vt:lpstr>
      <vt:lpstr>4_Office 主题</vt:lpstr>
      <vt:lpstr>5_Office 主题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主要内容：</vt:lpstr>
      <vt:lpstr>一、涉及表种及填报范围 </vt:lpstr>
      <vt:lpstr>主要内容：</vt:lpstr>
      <vt:lpstr>二、主要变化-1</vt:lpstr>
      <vt:lpstr>二、主要变化-2</vt:lpstr>
      <vt:lpstr>主要内容：</vt:lpstr>
      <vt:lpstr>PowerPoint 演示文稿</vt:lpstr>
      <vt:lpstr>三、注意事项2：基本情况-1</vt:lpstr>
      <vt:lpstr>三、注意事项2：基本情况-2</vt:lpstr>
      <vt:lpstr>三、注意事项2：基本情况-3</vt:lpstr>
      <vt:lpstr>三、注意事项3：交易情况</vt:lpstr>
      <vt:lpstr>四、工作要求：上报时间 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Administrator</cp:lastModifiedBy>
  <cp:revision>1072</cp:revision>
  <dcterms:created xsi:type="dcterms:W3CDTF">2023-06-16T10:18:00Z</dcterms:created>
  <dcterms:modified xsi:type="dcterms:W3CDTF">2024-12-19T01:22:05Z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2052-10.8.0.6308</vt:lpwstr>
  </property>
  <property fmtid="{D5CDD505-2E9C-101B-9397-08002B2CF9AE}" pid="3" name="ICV">
    <vt:lpwstr>3D43C6C17132478F9E3B033315981197</vt:lpwstr>
  </property>
</Properties>
</file>