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5" r:id="rId5"/>
    <p:sldMasterId id="2147483697" r:id="rId6"/>
    <p:sldMasterId id="2147483709" r:id="rId7"/>
  </p:sldMasterIdLst>
  <p:notesMasterIdLst>
    <p:notesMasterId r:id="rId9"/>
  </p:notesMasterIdLst>
  <p:handoutMasterIdLst>
    <p:handoutMasterId r:id="rId48"/>
  </p:handoutMasterIdLst>
  <p:sldIdLst>
    <p:sldId id="256" r:id="rId8"/>
    <p:sldId id="639" r:id="rId10"/>
    <p:sldId id="582" r:id="rId11"/>
    <p:sldId id="587" r:id="rId12"/>
    <p:sldId id="573" r:id="rId13"/>
    <p:sldId id="574" r:id="rId14"/>
    <p:sldId id="589" r:id="rId15"/>
    <p:sldId id="594" r:id="rId16"/>
    <p:sldId id="595" r:id="rId17"/>
    <p:sldId id="598" r:id="rId18"/>
    <p:sldId id="596" r:id="rId19"/>
    <p:sldId id="597" r:id="rId20"/>
    <p:sldId id="600" r:id="rId21"/>
    <p:sldId id="601" r:id="rId22"/>
    <p:sldId id="602" r:id="rId23"/>
    <p:sldId id="604" r:id="rId24"/>
    <p:sldId id="688" r:id="rId25"/>
    <p:sldId id="613" r:id="rId26"/>
    <p:sldId id="622" r:id="rId27"/>
    <p:sldId id="616" r:id="rId28"/>
    <p:sldId id="617" r:id="rId29"/>
    <p:sldId id="618" r:id="rId30"/>
    <p:sldId id="619" r:id="rId31"/>
    <p:sldId id="620" r:id="rId32"/>
    <p:sldId id="624" r:id="rId33"/>
    <p:sldId id="721" r:id="rId34"/>
    <p:sldId id="625" r:id="rId35"/>
    <p:sldId id="723" r:id="rId36"/>
    <p:sldId id="722" r:id="rId37"/>
    <p:sldId id="640" r:id="rId38"/>
    <p:sldId id="628" r:id="rId39"/>
    <p:sldId id="630" r:id="rId40"/>
    <p:sldId id="647" r:id="rId41"/>
    <p:sldId id="641" r:id="rId42"/>
    <p:sldId id="648" r:id="rId43"/>
    <p:sldId id="649" r:id="rId44"/>
    <p:sldId id="650" r:id="rId45"/>
    <p:sldId id="725" r:id="rId46"/>
    <p:sldId id="727" r:id="rId47"/>
  </p:sldIdLst>
  <p:sldSz cx="12192000" cy="6858000"/>
  <p:notesSz cx="9144000" cy="6858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用户" initials="W" lastIdx="2"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B649F"/>
    <a:srgbClr val="5E80B0"/>
    <a:srgbClr val="7DB1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1275"/>
    <p:restoredTop sz="94660"/>
  </p:normalViewPr>
  <p:slideViewPr>
    <p:cSldViewPr snapToGrid="0" showGuides="1">
      <p:cViewPr varScale="1">
        <p:scale>
          <a:sx n="85" d="100"/>
          <a:sy n="85" d="100"/>
        </p:scale>
        <p:origin x="-360" y="-90"/>
      </p:cViewPr>
      <p:guideLst>
        <p:guide orient="horz" pos="2086"/>
        <p:guide pos="287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Master" Target="slideMasters/slideMaster4.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D9FDCB1-90E3-4DA5-B25B-625F916A8EBA}" type="doc">
      <dgm:prSet loTypeId="urn:microsoft.com/office/officeart/2005/8/layout/hierarchy1#1" loCatId="hierarchy" qsTypeId="urn:microsoft.com/office/officeart/2005/8/quickstyle/simple1#3" qsCatId="simple" csTypeId="urn:microsoft.com/office/officeart/2005/8/colors/accent1_2#1" csCatId="accent1" phldr="1"/>
      <dgm:spPr/>
      <dgm:t>
        <a:bodyPr/>
        <a:lstStyle/>
        <a:p>
          <a:endParaRPr lang="zh-CN" altLang="en-US"/>
        </a:p>
      </dgm:t>
    </dgm:pt>
    <dgm:pt modelId="{6436268A-59B3-4ECA-BC8A-0856EBD56C46}">
      <dgm:prSet phldrT="[文本]" phldr="0" custT="1"/>
      <dgm:spPr/>
      <dgm:t>
        <a:bodyPr vert="horz" wrap="square"/>
        <a:lstStyle/>
        <a:p>
          <a:pPr>
            <a:lnSpc>
              <a:spcPct val="100000"/>
            </a:lnSpc>
            <a:spcBef>
              <a:spcPct val="0"/>
            </a:spcBef>
            <a:spcAft>
              <a:spcPct val="35000"/>
            </a:spcAft>
          </a:pPr>
          <a:r>
            <a:rPr lang="zh-CN" altLang="en-US" sz="2800" b="1" dirty="0">
              <a:latin typeface="仿宋" panose="02010609060101010101" charset="-122"/>
              <a:ea typeface="仿宋" panose="02010609060101010101" charset="-122"/>
            </a:rPr>
            <a:t>应付职工薪酬</a:t>
          </a:r>
          <a:endParaRPr sz="2800" b="1" dirty="0">
            <a:latin typeface="仿宋" panose="02010609060101010101" charset="-122"/>
            <a:ea typeface="仿宋" panose="02010609060101010101" charset="-122"/>
          </a:endParaRPr>
        </a:p>
      </dgm:t>
    </dgm:pt>
    <dgm:pt modelId="{B87093C6-0288-4063-9383-1D32A385A6A8}" cxnId="{A1B1ED71-DEF3-480B-9216-7CF459989EB8}" type="parTrans">
      <dgm:prSet/>
      <dgm:spPr/>
      <dgm:t>
        <a:bodyPr/>
        <a:lstStyle/>
        <a:p>
          <a:endParaRPr lang="zh-CN" altLang="en-US"/>
        </a:p>
      </dgm:t>
    </dgm:pt>
    <dgm:pt modelId="{8D5AB623-4451-4523-9919-8B3489196382}" cxnId="{A1B1ED71-DEF3-480B-9216-7CF459989EB8}" type="sibTrans">
      <dgm:prSet/>
      <dgm:spPr/>
      <dgm:t>
        <a:bodyPr/>
        <a:lstStyle/>
        <a:p>
          <a:endParaRPr lang="zh-CN" altLang="en-US"/>
        </a:p>
      </dgm:t>
    </dgm:pt>
    <dgm:pt modelId="{44B5327C-19A8-4489-81C6-7E27A05A6EF6}">
      <dgm:prSet phldrT="[文本]"/>
      <dgm:spPr/>
      <dgm:t>
        <a:bodyPr/>
        <a:lstStyle/>
        <a:p>
          <a:r>
            <a:rPr lang="zh-CN" altLang="en-US"/>
            <a:t>工资奖金津贴和补贴</a:t>
          </a:r>
        </a:p>
      </dgm:t>
    </dgm:pt>
    <dgm:pt modelId="{83170847-2A8C-479F-8A81-B0DED21D8318}" cxnId="{254E79F0-A1E4-4264-84AB-A7BB8ACDCA47}" type="parTrans">
      <dgm:prSet/>
      <dgm:spPr/>
      <dgm:t>
        <a:bodyPr/>
        <a:lstStyle/>
        <a:p>
          <a:endParaRPr lang="zh-CN" altLang="en-US"/>
        </a:p>
      </dgm:t>
    </dgm:pt>
    <dgm:pt modelId="{BC3230CD-4F04-4BCE-890E-8C270221F3CA}" cxnId="{254E79F0-A1E4-4264-84AB-A7BB8ACDCA47}" type="sibTrans">
      <dgm:prSet/>
      <dgm:spPr/>
      <dgm:t>
        <a:bodyPr/>
        <a:lstStyle/>
        <a:p>
          <a:endParaRPr lang="zh-CN" altLang="en-US"/>
        </a:p>
      </dgm:t>
    </dgm:pt>
    <dgm:pt modelId="{5958D94B-9C88-4BB1-99E3-DD0EE38607BC}">
      <dgm:prSet phldrT="[文本]"/>
      <dgm:spPr/>
      <dgm:t>
        <a:bodyPr/>
        <a:lstStyle/>
        <a:p>
          <a:r>
            <a:rPr lang="zh-CN" altLang="en-US"/>
            <a:t>职工福利费</a:t>
          </a:r>
        </a:p>
      </dgm:t>
    </dgm:pt>
    <dgm:pt modelId="{FF254D8F-9C42-44D4-B304-AAE89E77B0AC}" cxnId="{1D194D8C-CAC2-4C4B-BBA8-1EBE095C4112}" type="parTrans">
      <dgm:prSet/>
      <dgm:spPr/>
      <dgm:t>
        <a:bodyPr/>
        <a:lstStyle/>
        <a:p>
          <a:endParaRPr lang="zh-CN" altLang="en-US"/>
        </a:p>
      </dgm:t>
    </dgm:pt>
    <dgm:pt modelId="{E32A332E-A0CE-49C2-9CF2-B23530D74B77}" cxnId="{1D194D8C-CAC2-4C4B-BBA8-1EBE095C4112}" type="sibTrans">
      <dgm:prSet/>
      <dgm:spPr/>
      <dgm:t>
        <a:bodyPr/>
        <a:lstStyle/>
        <a:p>
          <a:endParaRPr lang="zh-CN" altLang="en-US"/>
        </a:p>
      </dgm:t>
    </dgm:pt>
    <dgm:pt modelId="{59131FF4-C43B-488E-B6D9-7ADBC6CEA4DE}">
      <dgm:prSet/>
      <dgm:spPr/>
      <dgm:t>
        <a:bodyPr/>
        <a:lstStyle/>
        <a:p>
          <a:r>
            <a:rPr lang="zh-CN" altLang="en-US"/>
            <a:t>社会保险费</a:t>
          </a:r>
        </a:p>
      </dgm:t>
    </dgm:pt>
    <dgm:pt modelId="{26DFAEA1-8EA4-4E58-88EE-2241D94579F7}" cxnId="{8ED8902D-8A14-4CB5-8C22-BC259B541EF4}" type="parTrans">
      <dgm:prSet/>
      <dgm:spPr/>
      <dgm:t>
        <a:bodyPr/>
        <a:lstStyle/>
        <a:p>
          <a:endParaRPr lang="zh-CN" altLang="en-US"/>
        </a:p>
      </dgm:t>
    </dgm:pt>
    <dgm:pt modelId="{CEAC6796-4E1A-459F-AF6D-F876AA4A74AB}" cxnId="{8ED8902D-8A14-4CB5-8C22-BC259B541EF4}" type="sibTrans">
      <dgm:prSet/>
      <dgm:spPr/>
      <dgm:t>
        <a:bodyPr/>
        <a:lstStyle/>
        <a:p>
          <a:endParaRPr lang="zh-CN" altLang="en-US"/>
        </a:p>
      </dgm:t>
    </dgm:pt>
    <dgm:pt modelId="{D3A01B6D-3975-4375-B28F-F0DD8EBD15D8}">
      <dgm:prSet/>
      <dgm:spPr/>
      <dgm:t>
        <a:bodyPr/>
        <a:lstStyle/>
        <a:p>
          <a:r>
            <a:rPr lang="zh-CN" altLang="en-US"/>
            <a:t>住房公积金</a:t>
          </a:r>
        </a:p>
      </dgm:t>
    </dgm:pt>
    <dgm:pt modelId="{53806C17-016C-4C5A-9BCC-619BC45E36F4}" cxnId="{450682B4-EDA9-4A10-94E9-83441E3B869F}" type="parTrans">
      <dgm:prSet/>
      <dgm:spPr/>
      <dgm:t>
        <a:bodyPr/>
        <a:lstStyle/>
        <a:p>
          <a:endParaRPr lang="zh-CN" altLang="en-US"/>
        </a:p>
      </dgm:t>
    </dgm:pt>
    <dgm:pt modelId="{C12B4E0D-6EB9-474D-8810-0391B9AEFEF2}" cxnId="{450682B4-EDA9-4A10-94E9-83441E3B869F}" type="sibTrans">
      <dgm:prSet/>
      <dgm:spPr/>
      <dgm:t>
        <a:bodyPr/>
        <a:lstStyle/>
        <a:p>
          <a:endParaRPr lang="zh-CN" altLang="en-US"/>
        </a:p>
      </dgm:t>
    </dgm:pt>
    <dgm:pt modelId="{1BA55645-CDF1-4A8E-989D-1B41CB459728}">
      <dgm:prSet/>
      <dgm:spPr/>
      <dgm:t>
        <a:bodyPr/>
        <a:lstStyle/>
        <a:p>
          <a:r>
            <a:rPr lang="zh-CN" altLang="en-US"/>
            <a:t>工会经费</a:t>
          </a:r>
        </a:p>
      </dgm:t>
    </dgm:pt>
    <dgm:pt modelId="{528F2C69-1B0F-4A04-B1A0-C69F166F5B0F}" cxnId="{59605515-CF4D-4922-9A88-7064E6EDAD1A}" type="parTrans">
      <dgm:prSet/>
      <dgm:spPr/>
      <dgm:t>
        <a:bodyPr/>
        <a:lstStyle/>
        <a:p>
          <a:endParaRPr lang="zh-CN" altLang="en-US"/>
        </a:p>
      </dgm:t>
    </dgm:pt>
    <dgm:pt modelId="{BFBF1256-1652-463E-8EE8-3A8CE9E8A707}" cxnId="{59605515-CF4D-4922-9A88-7064E6EDAD1A}" type="sibTrans">
      <dgm:prSet/>
      <dgm:spPr/>
      <dgm:t>
        <a:bodyPr/>
        <a:lstStyle/>
        <a:p>
          <a:endParaRPr lang="zh-CN" altLang="en-US"/>
        </a:p>
      </dgm:t>
    </dgm:pt>
    <dgm:pt modelId="{9DB9CD06-D490-4CC0-BC5C-1C7273F8AC02}">
      <dgm:prSet/>
      <dgm:spPr/>
      <dgm:t>
        <a:bodyPr/>
        <a:lstStyle/>
        <a:p>
          <a:r>
            <a:rPr lang="zh-CN" altLang="en-US"/>
            <a:t>职工教育经费</a:t>
          </a:r>
        </a:p>
      </dgm:t>
    </dgm:pt>
    <dgm:pt modelId="{D72992FC-2DBE-4081-960A-537541A941FD}" cxnId="{F06C9D42-4896-408E-90CF-325FCC207E4A}" type="parTrans">
      <dgm:prSet/>
      <dgm:spPr/>
      <dgm:t>
        <a:bodyPr/>
        <a:lstStyle/>
        <a:p>
          <a:endParaRPr lang="zh-CN" altLang="en-US"/>
        </a:p>
      </dgm:t>
    </dgm:pt>
    <dgm:pt modelId="{4ACC8666-B26D-449B-A7FE-2DCA1396C7D3}" cxnId="{F06C9D42-4896-408E-90CF-325FCC207E4A}" type="sibTrans">
      <dgm:prSet/>
      <dgm:spPr/>
      <dgm:t>
        <a:bodyPr/>
        <a:lstStyle/>
        <a:p>
          <a:endParaRPr lang="zh-CN" altLang="en-US"/>
        </a:p>
      </dgm:t>
    </dgm:pt>
    <dgm:pt modelId="{4B512EDD-01B4-4A49-9C56-DD787ED78540}">
      <dgm:prSet/>
      <dgm:spPr/>
      <dgm:t>
        <a:bodyPr/>
        <a:lstStyle/>
        <a:p>
          <a:r>
            <a:rPr lang="zh-CN" altLang="en-US"/>
            <a:t>非货币性福利</a:t>
          </a:r>
        </a:p>
      </dgm:t>
    </dgm:pt>
    <dgm:pt modelId="{4CE24D3B-9BAC-41AC-B771-98F9FAF67B05}" cxnId="{B9B90717-7900-43E6-834D-FBC584AEA729}" type="parTrans">
      <dgm:prSet/>
      <dgm:spPr/>
      <dgm:t>
        <a:bodyPr/>
        <a:lstStyle/>
        <a:p>
          <a:endParaRPr lang="zh-CN" altLang="en-US"/>
        </a:p>
      </dgm:t>
    </dgm:pt>
    <dgm:pt modelId="{A84F49BD-896C-45B0-98D3-6855B5BBF28E}" cxnId="{B9B90717-7900-43E6-834D-FBC584AEA729}" type="sibTrans">
      <dgm:prSet/>
      <dgm:spPr/>
      <dgm:t>
        <a:bodyPr/>
        <a:lstStyle/>
        <a:p>
          <a:endParaRPr lang="zh-CN" altLang="en-US"/>
        </a:p>
      </dgm:t>
    </dgm:pt>
    <dgm:pt modelId="{1FC0E080-3E1B-4A28-BEF4-76D01571AF68}">
      <dgm:prSet/>
      <dgm:spPr/>
      <dgm:t>
        <a:bodyPr/>
        <a:lstStyle/>
        <a:p>
          <a:r>
            <a:rPr lang="zh-CN" altLang="en-US"/>
            <a:t>辞退补偿</a:t>
          </a:r>
        </a:p>
      </dgm:t>
    </dgm:pt>
    <dgm:pt modelId="{AAD14DE2-5391-4F38-90B4-2F4722E13EE2}" cxnId="{E533D387-ACB2-4152-8FAC-615BA4622922}" type="parTrans">
      <dgm:prSet/>
      <dgm:spPr/>
      <dgm:t>
        <a:bodyPr/>
        <a:lstStyle/>
        <a:p>
          <a:endParaRPr lang="zh-CN" altLang="en-US"/>
        </a:p>
      </dgm:t>
    </dgm:pt>
    <dgm:pt modelId="{B58D6FD7-41F2-4FDD-BAEF-BCB5CF5E0F42}" cxnId="{E533D387-ACB2-4152-8FAC-615BA4622922}" type="sibTrans">
      <dgm:prSet/>
      <dgm:spPr/>
      <dgm:t>
        <a:bodyPr/>
        <a:lstStyle/>
        <a:p>
          <a:endParaRPr lang="zh-CN" altLang="en-US"/>
        </a:p>
      </dgm:t>
    </dgm:pt>
    <dgm:pt modelId="{1A1CF7BD-BEE7-4BBF-BBCB-560D8536A612}">
      <dgm:prSet/>
      <dgm:spPr/>
      <dgm:t>
        <a:bodyPr/>
        <a:lstStyle/>
        <a:p>
          <a:r>
            <a:rPr lang="zh-CN" altLang="en-US"/>
            <a:t>带薪缺勤</a:t>
          </a:r>
        </a:p>
      </dgm:t>
    </dgm:pt>
    <dgm:pt modelId="{F78DC203-2210-4EA4-9686-C95E6DB1E598}" cxnId="{989701F2-4D3B-4579-8C2C-5409CEE8E2D0}" type="parTrans">
      <dgm:prSet/>
      <dgm:spPr/>
      <dgm:t>
        <a:bodyPr/>
        <a:lstStyle/>
        <a:p>
          <a:endParaRPr lang="zh-CN" altLang="en-US"/>
        </a:p>
      </dgm:t>
    </dgm:pt>
    <dgm:pt modelId="{B7EF0497-7EAE-4D3B-BF57-4BB36A63630C}" cxnId="{989701F2-4D3B-4579-8C2C-5409CEE8E2D0}" type="sibTrans">
      <dgm:prSet/>
      <dgm:spPr/>
      <dgm:t>
        <a:bodyPr/>
        <a:lstStyle/>
        <a:p>
          <a:endParaRPr lang="zh-CN" altLang="en-US"/>
        </a:p>
      </dgm:t>
    </dgm:pt>
    <dgm:pt modelId="{D09D59A9-FCC1-42A5-B02F-85E506246BA9}">
      <dgm:prSet/>
      <dgm:spPr/>
      <dgm:t>
        <a:bodyPr/>
        <a:lstStyle/>
        <a:p>
          <a:r>
            <a:rPr lang="zh-CN" altLang="en-US" dirty="0"/>
            <a:t>利润分享计划</a:t>
          </a:r>
        </a:p>
      </dgm:t>
    </dgm:pt>
    <dgm:pt modelId="{2EE45801-6BE5-4260-A1FA-5EE6C42D3FEC}" cxnId="{8DA139FC-2D05-4C7A-94B2-E70D0DC3169A}" type="parTrans">
      <dgm:prSet/>
      <dgm:spPr/>
      <dgm:t>
        <a:bodyPr/>
        <a:lstStyle/>
        <a:p>
          <a:endParaRPr lang="zh-CN" altLang="en-US"/>
        </a:p>
      </dgm:t>
    </dgm:pt>
    <dgm:pt modelId="{9EB632DD-560C-4E50-8022-9B3C045CFCCA}" cxnId="{8DA139FC-2D05-4C7A-94B2-E70D0DC3169A}" type="sibTrans">
      <dgm:prSet/>
      <dgm:spPr/>
      <dgm:t>
        <a:bodyPr/>
        <a:lstStyle/>
        <a:p>
          <a:endParaRPr lang="zh-CN" altLang="en-US"/>
        </a:p>
      </dgm:t>
    </dgm:pt>
    <dgm:pt modelId="{3B93B2B5-65C4-4421-A9CC-3308E3B04D38}">
      <dgm:prSet phldr="0" custT="1">
        <dgm:style>
          <a:lnRef idx="2">
            <a:schemeClr val="accent2"/>
          </a:lnRef>
          <a:fillRef idx="1">
            <a:schemeClr val="lt1"/>
          </a:fillRef>
          <a:effectRef idx="0">
            <a:schemeClr val="accent2"/>
          </a:effectRef>
          <a:fontRef idx="minor">
            <a:schemeClr val="dk1"/>
          </a:fontRef>
        </dgm:style>
      </dgm:prSet>
      <dgm:spPr/>
      <dgm:t>
        <a:bodyPr vert="horz" wrap="square"/>
        <a:lstStyle/>
        <a:p>
          <a:pPr>
            <a:lnSpc>
              <a:spcPct val="100000"/>
            </a:lnSpc>
            <a:spcBef>
              <a:spcPct val="0"/>
            </a:spcBef>
            <a:spcAft>
              <a:spcPct val="35000"/>
            </a:spcAft>
          </a:pPr>
          <a:r>
            <a:rPr lang="zh-CN" altLang="en-US" sz="1800" dirty="0"/>
            <a:t>其他职工薪酬</a:t>
          </a:r>
        </a:p>
      </dgm:t>
    </dgm:pt>
    <dgm:pt modelId="{244227E3-DEFA-47AF-BD6E-30960E10437E}" cxnId="{A0FA2846-B712-4C0E-A4FD-3AAB574646B3}" type="parTrans">
      <dgm:prSet/>
      <dgm:spPr/>
      <dgm:t>
        <a:bodyPr/>
        <a:lstStyle/>
        <a:p>
          <a:endParaRPr lang="zh-CN" altLang="en-US"/>
        </a:p>
      </dgm:t>
    </dgm:pt>
    <dgm:pt modelId="{173E7EA6-0A02-4D18-BFC9-A9FD76E9DA24}" cxnId="{A0FA2846-B712-4C0E-A4FD-3AAB574646B3}" type="sibTrans">
      <dgm:prSet/>
      <dgm:spPr/>
      <dgm:t>
        <a:bodyPr/>
        <a:lstStyle/>
        <a:p>
          <a:endParaRPr lang="zh-CN" altLang="en-US"/>
        </a:p>
      </dgm:t>
    </dgm:pt>
    <dgm:pt modelId="{0A45F0E6-BE91-4A86-B57B-1693DB8531D0}" type="pres">
      <dgm:prSet presAssocID="{8D9FDCB1-90E3-4DA5-B25B-625F916A8EBA}" presName="hierChild1" presStyleCnt="0">
        <dgm:presLayoutVars>
          <dgm:chPref val="1"/>
          <dgm:dir/>
          <dgm:animOne val="branch"/>
          <dgm:animLvl val="lvl"/>
          <dgm:resizeHandles/>
        </dgm:presLayoutVars>
      </dgm:prSet>
      <dgm:spPr/>
      <dgm:t>
        <a:bodyPr/>
        <a:lstStyle/>
        <a:p>
          <a:endParaRPr lang="zh-CN" altLang="en-US"/>
        </a:p>
      </dgm:t>
    </dgm:pt>
    <dgm:pt modelId="{21AA944D-8D66-40FD-A85B-8A0A7E9C2C0E}" type="pres">
      <dgm:prSet presAssocID="{6436268A-59B3-4ECA-BC8A-0856EBD56C46}" presName="hierRoot1" presStyleCnt="0"/>
      <dgm:spPr/>
    </dgm:pt>
    <dgm:pt modelId="{D37647BA-1408-45C6-B1C5-E3C837FD2974}" type="pres">
      <dgm:prSet presAssocID="{6436268A-59B3-4ECA-BC8A-0856EBD56C46}" presName="composite" presStyleCnt="0"/>
      <dgm:spPr/>
    </dgm:pt>
    <dgm:pt modelId="{22DF6A83-D822-4A0C-819A-04C66CA0EA29}" type="pres">
      <dgm:prSet presAssocID="{6436268A-59B3-4ECA-BC8A-0856EBD56C46}" presName="background" presStyleLbl="node0" presStyleIdx="0" presStyleCnt="1"/>
      <dgm:spPr/>
    </dgm:pt>
    <dgm:pt modelId="{B2BBA727-FD2D-4FCE-890D-8975406C6612}" type="pres">
      <dgm:prSet presAssocID="{6436268A-59B3-4ECA-BC8A-0856EBD56C46}" presName="text" presStyleLbl="fgAcc0" presStyleIdx="0" presStyleCnt="1" custScaleX="449091" custScaleY="183772" custLinFactY="-55032" custLinFactNeighborX="-20279" custLinFactNeighborY="-100000">
        <dgm:presLayoutVars>
          <dgm:chPref val="3"/>
        </dgm:presLayoutVars>
      </dgm:prSet>
      <dgm:spPr/>
      <dgm:t>
        <a:bodyPr/>
        <a:lstStyle/>
        <a:p>
          <a:endParaRPr lang="zh-CN" altLang="en-US"/>
        </a:p>
      </dgm:t>
    </dgm:pt>
    <dgm:pt modelId="{1884AD3E-0F1B-45A1-ADB5-71B246AC8D47}" type="pres">
      <dgm:prSet presAssocID="{6436268A-59B3-4ECA-BC8A-0856EBD56C46}" presName="hierChild2" presStyleCnt="0"/>
      <dgm:spPr/>
    </dgm:pt>
    <dgm:pt modelId="{1253D96A-5113-4A89-A64C-22A7D170696B}" type="pres">
      <dgm:prSet presAssocID="{83170847-2A8C-479F-8A81-B0DED21D8318}" presName="Name10" presStyleLbl="parChTrans1D2" presStyleIdx="0" presStyleCnt="11"/>
      <dgm:spPr/>
      <dgm:t>
        <a:bodyPr/>
        <a:lstStyle/>
        <a:p>
          <a:endParaRPr lang="zh-CN" altLang="en-US"/>
        </a:p>
      </dgm:t>
    </dgm:pt>
    <dgm:pt modelId="{032C4856-CE66-4CB6-8C22-48A9059E5131}" type="pres">
      <dgm:prSet presAssocID="{44B5327C-19A8-4489-81C6-7E27A05A6EF6}" presName="hierRoot2" presStyleCnt="0"/>
      <dgm:spPr/>
    </dgm:pt>
    <dgm:pt modelId="{ED504B7A-B2DE-42F4-8FFD-7C85794D1F65}" type="pres">
      <dgm:prSet presAssocID="{44B5327C-19A8-4489-81C6-7E27A05A6EF6}" presName="composite2" presStyleCnt="0"/>
      <dgm:spPr/>
    </dgm:pt>
    <dgm:pt modelId="{106BDA16-F20D-4957-9136-0842036D370D}" type="pres">
      <dgm:prSet presAssocID="{44B5327C-19A8-4489-81C6-7E27A05A6EF6}" presName="background2" presStyleLbl="node2" presStyleIdx="0" presStyleCnt="11"/>
      <dgm:spPr/>
    </dgm:pt>
    <dgm:pt modelId="{278162C7-FE40-4E65-94D4-42C426BBED5E}" type="pres">
      <dgm:prSet presAssocID="{44B5327C-19A8-4489-81C6-7E27A05A6EF6}" presName="text2" presStyleLbl="fgAcc2" presStyleIdx="0" presStyleCnt="11" custScaleX="116988" custScaleY="566378">
        <dgm:presLayoutVars>
          <dgm:chPref val="3"/>
        </dgm:presLayoutVars>
      </dgm:prSet>
      <dgm:spPr/>
      <dgm:t>
        <a:bodyPr/>
        <a:lstStyle/>
        <a:p>
          <a:endParaRPr lang="zh-CN" altLang="en-US"/>
        </a:p>
      </dgm:t>
    </dgm:pt>
    <dgm:pt modelId="{A1B07801-C793-4D4B-ADDD-C041D338B927}" type="pres">
      <dgm:prSet presAssocID="{44B5327C-19A8-4489-81C6-7E27A05A6EF6}" presName="hierChild3" presStyleCnt="0"/>
      <dgm:spPr/>
    </dgm:pt>
    <dgm:pt modelId="{3739D8C2-4E9C-4C1F-B7C5-B72E85D24CF6}" type="pres">
      <dgm:prSet presAssocID="{FF254D8F-9C42-44D4-B304-AAE89E77B0AC}" presName="Name10" presStyleLbl="parChTrans1D2" presStyleIdx="1" presStyleCnt="11"/>
      <dgm:spPr/>
      <dgm:t>
        <a:bodyPr/>
        <a:lstStyle/>
        <a:p>
          <a:endParaRPr lang="zh-CN" altLang="en-US"/>
        </a:p>
      </dgm:t>
    </dgm:pt>
    <dgm:pt modelId="{E731F617-7278-4615-9FB7-BD52050CFDB8}" type="pres">
      <dgm:prSet presAssocID="{5958D94B-9C88-4BB1-99E3-DD0EE38607BC}" presName="hierRoot2" presStyleCnt="0"/>
      <dgm:spPr/>
    </dgm:pt>
    <dgm:pt modelId="{F0730DDB-E407-4308-82D5-917B3A7CF088}" type="pres">
      <dgm:prSet presAssocID="{5958D94B-9C88-4BB1-99E3-DD0EE38607BC}" presName="composite2" presStyleCnt="0"/>
      <dgm:spPr/>
    </dgm:pt>
    <dgm:pt modelId="{EF39CAA6-98BA-41FF-838A-B81EB8541C63}" type="pres">
      <dgm:prSet presAssocID="{5958D94B-9C88-4BB1-99E3-DD0EE38607BC}" presName="background2" presStyleLbl="node2" presStyleIdx="1" presStyleCnt="11"/>
      <dgm:spPr/>
    </dgm:pt>
    <dgm:pt modelId="{69CFC652-E9EB-4D47-A370-2315B6D05ABE}" type="pres">
      <dgm:prSet presAssocID="{5958D94B-9C88-4BB1-99E3-DD0EE38607BC}" presName="text2" presStyleLbl="fgAcc2" presStyleIdx="1" presStyleCnt="11" custScaleX="106956" custScaleY="558936">
        <dgm:presLayoutVars>
          <dgm:chPref val="3"/>
        </dgm:presLayoutVars>
      </dgm:prSet>
      <dgm:spPr/>
      <dgm:t>
        <a:bodyPr/>
        <a:lstStyle/>
        <a:p>
          <a:endParaRPr lang="zh-CN" altLang="en-US"/>
        </a:p>
      </dgm:t>
    </dgm:pt>
    <dgm:pt modelId="{27D183B6-AC27-4743-9EFA-7443E020B29D}" type="pres">
      <dgm:prSet presAssocID="{5958D94B-9C88-4BB1-99E3-DD0EE38607BC}" presName="hierChild3" presStyleCnt="0"/>
      <dgm:spPr/>
    </dgm:pt>
    <dgm:pt modelId="{1C12595A-B936-4525-9607-81DB66638242}" type="pres">
      <dgm:prSet presAssocID="{26DFAEA1-8EA4-4E58-88EE-2241D94579F7}" presName="Name10" presStyleLbl="parChTrans1D2" presStyleIdx="2" presStyleCnt="11"/>
      <dgm:spPr/>
      <dgm:t>
        <a:bodyPr/>
        <a:lstStyle/>
        <a:p>
          <a:endParaRPr lang="zh-CN" altLang="en-US"/>
        </a:p>
      </dgm:t>
    </dgm:pt>
    <dgm:pt modelId="{48C21702-EF35-4827-8BC1-B7C0BB75EE4F}" type="pres">
      <dgm:prSet presAssocID="{59131FF4-C43B-488E-B6D9-7ADBC6CEA4DE}" presName="hierRoot2" presStyleCnt="0"/>
      <dgm:spPr/>
    </dgm:pt>
    <dgm:pt modelId="{4D0F76F8-6705-4C24-922A-ECC552A4A547}" type="pres">
      <dgm:prSet presAssocID="{59131FF4-C43B-488E-B6D9-7ADBC6CEA4DE}" presName="composite2" presStyleCnt="0"/>
      <dgm:spPr/>
    </dgm:pt>
    <dgm:pt modelId="{538908DF-642A-40DA-92BE-334CA4DA2FA1}" type="pres">
      <dgm:prSet presAssocID="{59131FF4-C43B-488E-B6D9-7ADBC6CEA4DE}" presName="background2" presStyleLbl="node2" presStyleIdx="2" presStyleCnt="11"/>
      <dgm:spPr/>
    </dgm:pt>
    <dgm:pt modelId="{5C5BD5C4-4EF0-44B6-87B2-9CD35A3D8C77}" type="pres">
      <dgm:prSet presAssocID="{59131FF4-C43B-488E-B6D9-7ADBC6CEA4DE}" presName="text2" presStyleLbl="fgAcc2" presStyleIdx="2" presStyleCnt="11" custScaleX="95806" custScaleY="585691">
        <dgm:presLayoutVars>
          <dgm:chPref val="3"/>
        </dgm:presLayoutVars>
      </dgm:prSet>
      <dgm:spPr/>
      <dgm:t>
        <a:bodyPr/>
        <a:lstStyle/>
        <a:p>
          <a:endParaRPr lang="zh-CN" altLang="en-US"/>
        </a:p>
      </dgm:t>
    </dgm:pt>
    <dgm:pt modelId="{57BE5710-F5D5-49F6-A6B6-27FFA460BD25}" type="pres">
      <dgm:prSet presAssocID="{59131FF4-C43B-488E-B6D9-7ADBC6CEA4DE}" presName="hierChild3" presStyleCnt="0"/>
      <dgm:spPr/>
    </dgm:pt>
    <dgm:pt modelId="{BD235221-0606-43F4-B9E6-0823E3239578}" type="pres">
      <dgm:prSet presAssocID="{53806C17-016C-4C5A-9BCC-619BC45E36F4}" presName="Name10" presStyleLbl="parChTrans1D2" presStyleIdx="3" presStyleCnt="11"/>
      <dgm:spPr/>
      <dgm:t>
        <a:bodyPr/>
        <a:lstStyle/>
        <a:p>
          <a:endParaRPr lang="zh-CN" altLang="en-US"/>
        </a:p>
      </dgm:t>
    </dgm:pt>
    <dgm:pt modelId="{02F2DA65-EE5A-4DCC-BCC7-7F82C47B7AF4}" type="pres">
      <dgm:prSet presAssocID="{D3A01B6D-3975-4375-B28F-F0DD8EBD15D8}" presName="hierRoot2" presStyleCnt="0"/>
      <dgm:spPr/>
    </dgm:pt>
    <dgm:pt modelId="{61208D49-3DD0-4DAF-870A-C042B625438E}" type="pres">
      <dgm:prSet presAssocID="{D3A01B6D-3975-4375-B28F-F0DD8EBD15D8}" presName="composite2" presStyleCnt="0"/>
      <dgm:spPr/>
    </dgm:pt>
    <dgm:pt modelId="{BD076596-48CA-4A5F-9465-D0D8ED0F8C94}" type="pres">
      <dgm:prSet presAssocID="{D3A01B6D-3975-4375-B28F-F0DD8EBD15D8}" presName="background2" presStyleLbl="node2" presStyleIdx="3" presStyleCnt="11"/>
      <dgm:spPr/>
    </dgm:pt>
    <dgm:pt modelId="{ACE05296-536F-4AC7-828E-ACACA1C76609}" type="pres">
      <dgm:prSet presAssocID="{D3A01B6D-3975-4375-B28F-F0DD8EBD15D8}" presName="text2" presStyleLbl="fgAcc2" presStyleIdx="3" presStyleCnt="11" custScaleY="567101">
        <dgm:presLayoutVars>
          <dgm:chPref val="3"/>
        </dgm:presLayoutVars>
      </dgm:prSet>
      <dgm:spPr/>
      <dgm:t>
        <a:bodyPr/>
        <a:lstStyle/>
        <a:p>
          <a:endParaRPr lang="zh-CN" altLang="en-US"/>
        </a:p>
      </dgm:t>
    </dgm:pt>
    <dgm:pt modelId="{1D488A8E-550C-47F2-9823-16748132ACDB}" type="pres">
      <dgm:prSet presAssocID="{D3A01B6D-3975-4375-B28F-F0DD8EBD15D8}" presName="hierChild3" presStyleCnt="0"/>
      <dgm:spPr/>
    </dgm:pt>
    <dgm:pt modelId="{28D5E02B-FD6A-421D-B7BF-6CA73DEEEC86}" type="pres">
      <dgm:prSet presAssocID="{528F2C69-1B0F-4A04-B1A0-C69F166F5B0F}" presName="Name10" presStyleLbl="parChTrans1D2" presStyleIdx="4" presStyleCnt="11"/>
      <dgm:spPr/>
      <dgm:t>
        <a:bodyPr/>
        <a:lstStyle/>
        <a:p>
          <a:endParaRPr lang="zh-CN" altLang="en-US"/>
        </a:p>
      </dgm:t>
    </dgm:pt>
    <dgm:pt modelId="{D497BDAC-9A60-4458-9BFD-480BF82CCDA1}" type="pres">
      <dgm:prSet presAssocID="{1BA55645-CDF1-4A8E-989D-1B41CB459728}" presName="hierRoot2" presStyleCnt="0"/>
      <dgm:spPr/>
    </dgm:pt>
    <dgm:pt modelId="{FE327F86-1B2E-4D2D-A146-AF70F56BFC57}" type="pres">
      <dgm:prSet presAssocID="{1BA55645-CDF1-4A8E-989D-1B41CB459728}" presName="composite2" presStyleCnt="0"/>
      <dgm:spPr/>
    </dgm:pt>
    <dgm:pt modelId="{3689CB61-A459-4527-854B-B9E27BAD01AB}" type="pres">
      <dgm:prSet presAssocID="{1BA55645-CDF1-4A8E-989D-1B41CB459728}" presName="background2" presStyleLbl="node2" presStyleIdx="4" presStyleCnt="11"/>
      <dgm:spPr/>
    </dgm:pt>
    <dgm:pt modelId="{A174F83C-5F8C-46B1-8F67-9C6BC93A5080}" type="pres">
      <dgm:prSet presAssocID="{1BA55645-CDF1-4A8E-989D-1B41CB459728}" presName="text2" presStyleLbl="fgAcc2" presStyleIdx="4" presStyleCnt="11" custScaleY="561012">
        <dgm:presLayoutVars>
          <dgm:chPref val="3"/>
        </dgm:presLayoutVars>
      </dgm:prSet>
      <dgm:spPr/>
      <dgm:t>
        <a:bodyPr/>
        <a:lstStyle/>
        <a:p>
          <a:endParaRPr lang="zh-CN" altLang="en-US"/>
        </a:p>
      </dgm:t>
    </dgm:pt>
    <dgm:pt modelId="{473A3A81-2326-4D16-8F92-5D3FBAB94E1E}" type="pres">
      <dgm:prSet presAssocID="{1BA55645-CDF1-4A8E-989D-1B41CB459728}" presName="hierChild3" presStyleCnt="0"/>
      <dgm:spPr/>
    </dgm:pt>
    <dgm:pt modelId="{54B4BC18-D6EA-4784-99A9-8714798FC439}" type="pres">
      <dgm:prSet presAssocID="{D72992FC-2DBE-4081-960A-537541A941FD}" presName="Name10" presStyleLbl="parChTrans1D2" presStyleIdx="5" presStyleCnt="11"/>
      <dgm:spPr/>
      <dgm:t>
        <a:bodyPr/>
        <a:lstStyle/>
        <a:p>
          <a:endParaRPr lang="zh-CN" altLang="en-US"/>
        </a:p>
      </dgm:t>
    </dgm:pt>
    <dgm:pt modelId="{8900FEEB-0403-4ABF-B049-3F0A6A144C8C}" type="pres">
      <dgm:prSet presAssocID="{9DB9CD06-D490-4CC0-BC5C-1C7273F8AC02}" presName="hierRoot2" presStyleCnt="0"/>
      <dgm:spPr/>
    </dgm:pt>
    <dgm:pt modelId="{1AD3CCEE-ED9A-4892-A1DE-ABEE74A2D13E}" type="pres">
      <dgm:prSet presAssocID="{9DB9CD06-D490-4CC0-BC5C-1C7273F8AC02}" presName="composite2" presStyleCnt="0"/>
      <dgm:spPr/>
    </dgm:pt>
    <dgm:pt modelId="{75ADFE5A-56E6-45F1-ACC4-1BD761760397}" type="pres">
      <dgm:prSet presAssocID="{9DB9CD06-D490-4CC0-BC5C-1C7273F8AC02}" presName="background2" presStyleLbl="node2" presStyleIdx="5" presStyleCnt="11"/>
      <dgm:spPr/>
    </dgm:pt>
    <dgm:pt modelId="{6B845938-66CD-4A1A-8B07-36E2C9980B37}" type="pres">
      <dgm:prSet presAssocID="{9DB9CD06-D490-4CC0-BC5C-1C7273F8AC02}" presName="text2" presStyleLbl="fgAcc2" presStyleIdx="5" presStyleCnt="11" custScaleY="561548">
        <dgm:presLayoutVars>
          <dgm:chPref val="3"/>
        </dgm:presLayoutVars>
      </dgm:prSet>
      <dgm:spPr/>
      <dgm:t>
        <a:bodyPr/>
        <a:lstStyle/>
        <a:p>
          <a:endParaRPr lang="zh-CN" altLang="en-US"/>
        </a:p>
      </dgm:t>
    </dgm:pt>
    <dgm:pt modelId="{B0CBCCC8-EA59-44BA-B422-1F2CFCF5ECEB}" type="pres">
      <dgm:prSet presAssocID="{9DB9CD06-D490-4CC0-BC5C-1C7273F8AC02}" presName="hierChild3" presStyleCnt="0"/>
      <dgm:spPr/>
    </dgm:pt>
    <dgm:pt modelId="{C59329DB-C484-48B5-94CC-A8C0668C8ABE}" type="pres">
      <dgm:prSet presAssocID="{4CE24D3B-9BAC-41AC-B771-98F9FAF67B05}" presName="Name10" presStyleLbl="parChTrans1D2" presStyleIdx="6" presStyleCnt="11"/>
      <dgm:spPr/>
      <dgm:t>
        <a:bodyPr/>
        <a:lstStyle/>
        <a:p>
          <a:endParaRPr lang="zh-CN" altLang="en-US"/>
        </a:p>
      </dgm:t>
    </dgm:pt>
    <dgm:pt modelId="{81E53F2C-A560-4511-AB0C-2B8A1977A8E0}" type="pres">
      <dgm:prSet presAssocID="{4B512EDD-01B4-4A49-9C56-DD787ED78540}" presName="hierRoot2" presStyleCnt="0"/>
      <dgm:spPr/>
    </dgm:pt>
    <dgm:pt modelId="{09ADD834-671B-467F-8D63-02C2A9B51B04}" type="pres">
      <dgm:prSet presAssocID="{4B512EDD-01B4-4A49-9C56-DD787ED78540}" presName="composite2" presStyleCnt="0"/>
      <dgm:spPr/>
    </dgm:pt>
    <dgm:pt modelId="{DAAB9652-A6D4-4FCC-A05D-3B01DB3CC61E}" type="pres">
      <dgm:prSet presAssocID="{4B512EDD-01B4-4A49-9C56-DD787ED78540}" presName="background2" presStyleLbl="node2" presStyleIdx="6" presStyleCnt="11"/>
      <dgm:spPr/>
    </dgm:pt>
    <dgm:pt modelId="{3D4298DB-B48A-47C1-B2FA-4D576619B493}" type="pres">
      <dgm:prSet presAssocID="{4B512EDD-01B4-4A49-9C56-DD787ED78540}" presName="text2" presStyleLbl="fgAcc2" presStyleIdx="6" presStyleCnt="11" custScaleY="561548">
        <dgm:presLayoutVars>
          <dgm:chPref val="3"/>
        </dgm:presLayoutVars>
      </dgm:prSet>
      <dgm:spPr/>
      <dgm:t>
        <a:bodyPr/>
        <a:lstStyle/>
        <a:p>
          <a:endParaRPr lang="zh-CN" altLang="en-US"/>
        </a:p>
      </dgm:t>
    </dgm:pt>
    <dgm:pt modelId="{C390566E-92FF-453D-ABA9-CCA58E6BDB91}" type="pres">
      <dgm:prSet presAssocID="{4B512EDD-01B4-4A49-9C56-DD787ED78540}" presName="hierChild3" presStyleCnt="0"/>
      <dgm:spPr/>
    </dgm:pt>
    <dgm:pt modelId="{75343613-1117-4508-AF9F-939D5B9F650F}" type="pres">
      <dgm:prSet presAssocID="{AAD14DE2-5391-4F38-90B4-2F4722E13EE2}" presName="Name10" presStyleLbl="parChTrans1D2" presStyleIdx="7" presStyleCnt="11"/>
      <dgm:spPr/>
      <dgm:t>
        <a:bodyPr/>
        <a:lstStyle/>
        <a:p>
          <a:endParaRPr lang="zh-CN" altLang="en-US"/>
        </a:p>
      </dgm:t>
    </dgm:pt>
    <dgm:pt modelId="{B28989A3-1F6C-4B77-A29B-CBDD9305FFEA}" type="pres">
      <dgm:prSet presAssocID="{1FC0E080-3E1B-4A28-BEF4-76D01571AF68}" presName="hierRoot2" presStyleCnt="0"/>
      <dgm:spPr/>
    </dgm:pt>
    <dgm:pt modelId="{F5DF7D57-4250-422F-8F16-F685410D0FE2}" type="pres">
      <dgm:prSet presAssocID="{1FC0E080-3E1B-4A28-BEF4-76D01571AF68}" presName="composite2" presStyleCnt="0"/>
      <dgm:spPr/>
    </dgm:pt>
    <dgm:pt modelId="{EC167202-6D72-4E28-9424-8BDA5CE83184}" type="pres">
      <dgm:prSet presAssocID="{1FC0E080-3E1B-4A28-BEF4-76D01571AF68}" presName="background2" presStyleLbl="node2" presStyleIdx="7" presStyleCnt="11"/>
      <dgm:spPr/>
    </dgm:pt>
    <dgm:pt modelId="{E8E6368E-5085-41CA-8B53-EE608DA9A877}" type="pres">
      <dgm:prSet presAssocID="{1FC0E080-3E1B-4A28-BEF4-76D01571AF68}" presName="text2" presStyleLbl="fgAcc2" presStyleIdx="7" presStyleCnt="11" custScaleY="555996">
        <dgm:presLayoutVars>
          <dgm:chPref val="3"/>
        </dgm:presLayoutVars>
      </dgm:prSet>
      <dgm:spPr/>
      <dgm:t>
        <a:bodyPr/>
        <a:lstStyle/>
        <a:p>
          <a:endParaRPr lang="zh-CN" altLang="en-US"/>
        </a:p>
      </dgm:t>
    </dgm:pt>
    <dgm:pt modelId="{A52E2476-5876-4C7D-9A18-440CC1D507FC}" type="pres">
      <dgm:prSet presAssocID="{1FC0E080-3E1B-4A28-BEF4-76D01571AF68}" presName="hierChild3" presStyleCnt="0"/>
      <dgm:spPr/>
    </dgm:pt>
    <dgm:pt modelId="{6C5DA965-E2EB-45A5-80F1-7B8BFA9AD913}" type="pres">
      <dgm:prSet presAssocID="{F78DC203-2210-4EA4-9686-C95E6DB1E598}" presName="Name10" presStyleLbl="parChTrans1D2" presStyleIdx="8" presStyleCnt="11"/>
      <dgm:spPr/>
      <dgm:t>
        <a:bodyPr/>
        <a:lstStyle/>
        <a:p>
          <a:endParaRPr lang="zh-CN" altLang="en-US"/>
        </a:p>
      </dgm:t>
    </dgm:pt>
    <dgm:pt modelId="{079BCE1D-43DA-45B2-9C7E-764044AD7EFA}" type="pres">
      <dgm:prSet presAssocID="{1A1CF7BD-BEE7-4BBF-BBCB-560D8536A612}" presName="hierRoot2" presStyleCnt="0"/>
      <dgm:spPr/>
    </dgm:pt>
    <dgm:pt modelId="{D666E7B9-AB9E-4FB2-81C8-2F52B6604A73}" type="pres">
      <dgm:prSet presAssocID="{1A1CF7BD-BEE7-4BBF-BBCB-560D8536A612}" presName="composite2" presStyleCnt="0"/>
      <dgm:spPr/>
    </dgm:pt>
    <dgm:pt modelId="{D30905D2-DD6B-40F7-8B6A-D1AA4F3EDC4A}" type="pres">
      <dgm:prSet presAssocID="{1A1CF7BD-BEE7-4BBF-BBCB-560D8536A612}" presName="background2" presStyleLbl="node2" presStyleIdx="8" presStyleCnt="11"/>
      <dgm:spPr/>
    </dgm:pt>
    <dgm:pt modelId="{6C550836-E582-4864-9B7A-2E399A52A86F}" type="pres">
      <dgm:prSet presAssocID="{1A1CF7BD-BEE7-4BBF-BBCB-560D8536A612}" presName="text2" presStyleLbl="fgAcc2" presStyleIdx="8" presStyleCnt="11" custScaleY="544890">
        <dgm:presLayoutVars>
          <dgm:chPref val="3"/>
        </dgm:presLayoutVars>
      </dgm:prSet>
      <dgm:spPr/>
      <dgm:t>
        <a:bodyPr/>
        <a:lstStyle/>
        <a:p>
          <a:endParaRPr lang="zh-CN" altLang="en-US"/>
        </a:p>
      </dgm:t>
    </dgm:pt>
    <dgm:pt modelId="{39305B9B-E650-48C1-A468-D902FA8F1510}" type="pres">
      <dgm:prSet presAssocID="{1A1CF7BD-BEE7-4BBF-BBCB-560D8536A612}" presName="hierChild3" presStyleCnt="0"/>
      <dgm:spPr/>
    </dgm:pt>
    <dgm:pt modelId="{706E7E46-B33F-4DE6-8496-19D21FE415C9}" type="pres">
      <dgm:prSet presAssocID="{2EE45801-6BE5-4260-A1FA-5EE6C42D3FEC}" presName="Name10" presStyleLbl="parChTrans1D2" presStyleIdx="9" presStyleCnt="11"/>
      <dgm:spPr/>
      <dgm:t>
        <a:bodyPr/>
        <a:lstStyle/>
        <a:p>
          <a:endParaRPr lang="zh-CN" altLang="en-US"/>
        </a:p>
      </dgm:t>
    </dgm:pt>
    <dgm:pt modelId="{A0B10AF3-FD17-4F32-B8B9-E74DA941515D}" type="pres">
      <dgm:prSet presAssocID="{D09D59A9-FCC1-42A5-B02F-85E506246BA9}" presName="hierRoot2" presStyleCnt="0"/>
      <dgm:spPr/>
    </dgm:pt>
    <dgm:pt modelId="{4E630671-F141-40F2-A125-2DC3BF94230A}" type="pres">
      <dgm:prSet presAssocID="{D09D59A9-FCC1-42A5-B02F-85E506246BA9}" presName="composite2" presStyleCnt="0"/>
      <dgm:spPr/>
    </dgm:pt>
    <dgm:pt modelId="{DD3FE5C2-89BE-4F93-A173-7E1CEC633C2F}" type="pres">
      <dgm:prSet presAssocID="{D09D59A9-FCC1-42A5-B02F-85E506246BA9}" presName="background2" presStyleLbl="node2" presStyleIdx="9" presStyleCnt="11"/>
      <dgm:spPr/>
    </dgm:pt>
    <dgm:pt modelId="{A8514FF1-55A8-4AD0-9C54-D7B689576D28}" type="pres">
      <dgm:prSet presAssocID="{D09D59A9-FCC1-42A5-B02F-85E506246BA9}" presName="text2" presStyleLbl="fgAcc2" presStyleIdx="9" presStyleCnt="11" custScaleY="550264">
        <dgm:presLayoutVars>
          <dgm:chPref val="3"/>
        </dgm:presLayoutVars>
      </dgm:prSet>
      <dgm:spPr/>
      <dgm:t>
        <a:bodyPr/>
        <a:lstStyle/>
        <a:p>
          <a:endParaRPr lang="zh-CN" altLang="en-US"/>
        </a:p>
      </dgm:t>
    </dgm:pt>
    <dgm:pt modelId="{DAC42535-85FC-4054-8AC6-4A881556104A}" type="pres">
      <dgm:prSet presAssocID="{D09D59A9-FCC1-42A5-B02F-85E506246BA9}" presName="hierChild3" presStyleCnt="0"/>
      <dgm:spPr/>
    </dgm:pt>
    <dgm:pt modelId="{BFF60CB5-FD2E-48C2-BE3A-BA9608929BD2}" type="pres">
      <dgm:prSet presAssocID="{244227E3-DEFA-47AF-BD6E-30960E10437E}" presName="Name10" presStyleLbl="parChTrans1D2" presStyleIdx="10" presStyleCnt="11"/>
      <dgm:spPr/>
      <dgm:t>
        <a:bodyPr/>
        <a:lstStyle/>
        <a:p>
          <a:endParaRPr lang="zh-CN" altLang="en-US"/>
        </a:p>
      </dgm:t>
    </dgm:pt>
    <dgm:pt modelId="{FF434F09-E426-47FE-A0D7-AE10FAD6A3E9}" type="pres">
      <dgm:prSet presAssocID="{3B93B2B5-65C4-4421-A9CC-3308E3B04D38}" presName="hierRoot2" presStyleCnt="0"/>
      <dgm:spPr/>
    </dgm:pt>
    <dgm:pt modelId="{D4CC4880-9097-4BE9-97AA-1A5D331AF7CB}" type="pres">
      <dgm:prSet presAssocID="{3B93B2B5-65C4-4421-A9CC-3308E3B04D38}" presName="composite2" presStyleCnt="0"/>
      <dgm:spPr/>
    </dgm:pt>
    <dgm:pt modelId="{6822B766-B205-4A41-88D5-FEF9DF059F34}" type="pres">
      <dgm:prSet presAssocID="{3B93B2B5-65C4-4421-A9CC-3308E3B04D38}" presName="background2" presStyleLbl="node2" presStyleIdx="10" presStyleCnt="11"/>
      <dgm:spPr/>
    </dgm:pt>
    <dgm:pt modelId="{052B6F60-9D47-4A5B-BBAB-59DBF93A77F5}" type="pres">
      <dgm:prSet presAssocID="{3B93B2B5-65C4-4421-A9CC-3308E3B04D38}" presName="text2" presStyleLbl="fgAcc2" presStyleIdx="10" presStyleCnt="11" custScaleY="536725">
        <dgm:presLayoutVars>
          <dgm:chPref val="3"/>
        </dgm:presLayoutVars>
      </dgm:prSet>
      <dgm:spPr/>
      <dgm:t>
        <a:bodyPr/>
        <a:lstStyle/>
        <a:p>
          <a:endParaRPr lang="zh-CN" altLang="en-US"/>
        </a:p>
      </dgm:t>
    </dgm:pt>
    <dgm:pt modelId="{697326FA-48EA-43CB-9A19-B28C0ADCC5DF}" type="pres">
      <dgm:prSet presAssocID="{3B93B2B5-65C4-4421-A9CC-3308E3B04D38}" presName="hierChild3" presStyleCnt="0"/>
      <dgm:spPr/>
    </dgm:pt>
  </dgm:ptLst>
  <dgm:cxnLst>
    <dgm:cxn modelId="{450682B4-EDA9-4A10-94E9-83441E3B869F}" srcId="{6436268A-59B3-4ECA-BC8A-0856EBD56C46}" destId="{D3A01B6D-3975-4375-B28F-F0DD8EBD15D8}" srcOrd="3" destOrd="0" parTransId="{53806C17-016C-4C5A-9BCC-619BC45E36F4}" sibTransId="{C12B4E0D-6EB9-474D-8810-0391B9AEFEF2}"/>
    <dgm:cxn modelId="{3861FA42-509D-432D-AFBE-C0186F96D381}" type="presOf" srcId="{3B93B2B5-65C4-4421-A9CC-3308E3B04D38}" destId="{052B6F60-9D47-4A5B-BBAB-59DBF93A77F5}" srcOrd="0" destOrd="0" presId="urn:microsoft.com/office/officeart/2005/8/layout/hierarchy1#1"/>
    <dgm:cxn modelId="{B6865784-A9B2-4DA2-8DC6-0C1873C6C255}" type="presOf" srcId="{D72992FC-2DBE-4081-960A-537541A941FD}" destId="{54B4BC18-D6EA-4784-99A9-8714798FC439}" srcOrd="0" destOrd="0" presId="urn:microsoft.com/office/officeart/2005/8/layout/hierarchy1#1"/>
    <dgm:cxn modelId="{504B7D5D-1CC1-4BB9-BA96-F24FB1F63995}" type="presOf" srcId="{D09D59A9-FCC1-42A5-B02F-85E506246BA9}" destId="{A8514FF1-55A8-4AD0-9C54-D7B689576D28}" srcOrd="0" destOrd="0" presId="urn:microsoft.com/office/officeart/2005/8/layout/hierarchy1#1"/>
    <dgm:cxn modelId="{35B0A9C6-D714-45FC-BF45-FBC4698AD100}" type="presOf" srcId="{4B512EDD-01B4-4A49-9C56-DD787ED78540}" destId="{3D4298DB-B48A-47C1-B2FA-4D576619B493}" srcOrd="0" destOrd="0" presId="urn:microsoft.com/office/officeart/2005/8/layout/hierarchy1#1"/>
    <dgm:cxn modelId="{59605515-CF4D-4922-9A88-7064E6EDAD1A}" srcId="{6436268A-59B3-4ECA-BC8A-0856EBD56C46}" destId="{1BA55645-CDF1-4A8E-989D-1B41CB459728}" srcOrd="4" destOrd="0" parTransId="{528F2C69-1B0F-4A04-B1A0-C69F166F5B0F}" sibTransId="{BFBF1256-1652-463E-8EE8-3A8CE9E8A707}"/>
    <dgm:cxn modelId="{D5DEBB63-BF4E-4D52-98F4-6524492ADF8B}" type="presOf" srcId="{1FC0E080-3E1B-4A28-BEF4-76D01571AF68}" destId="{E8E6368E-5085-41CA-8B53-EE608DA9A877}" srcOrd="0" destOrd="0" presId="urn:microsoft.com/office/officeart/2005/8/layout/hierarchy1#1"/>
    <dgm:cxn modelId="{A0FA2846-B712-4C0E-A4FD-3AAB574646B3}" srcId="{6436268A-59B3-4ECA-BC8A-0856EBD56C46}" destId="{3B93B2B5-65C4-4421-A9CC-3308E3B04D38}" srcOrd="10" destOrd="0" parTransId="{244227E3-DEFA-47AF-BD6E-30960E10437E}" sibTransId="{173E7EA6-0A02-4D18-BFC9-A9FD76E9DA24}"/>
    <dgm:cxn modelId="{85CB5EF0-E928-4DF6-AB9B-DE333E52F892}" type="presOf" srcId="{6436268A-59B3-4ECA-BC8A-0856EBD56C46}" destId="{B2BBA727-FD2D-4FCE-890D-8975406C6612}" srcOrd="0" destOrd="0" presId="urn:microsoft.com/office/officeart/2005/8/layout/hierarchy1#1"/>
    <dgm:cxn modelId="{7AF33D72-2689-4910-BDDC-D80C2DA163B6}" type="presOf" srcId="{59131FF4-C43B-488E-B6D9-7ADBC6CEA4DE}" destId="{5C5BD5C4-4EF0-44B6-87B2-9CD35A3D8C77}" srcOrd="0" destOrd="0" presId="urn:microsoft.com/office/officeart/2005/8/layout/hierarchy1#1"/>
    <dgm:cxn modelId="{989701F2-4D3B-4579-8C2C-5409CEE8E2D0}" srcId="{6436268A-59B3-4ECA-BC8A-0856EBD56C46}" destId="{1A1CF7BD-BEE7-4BBF-BBCB-560D8536A612}" srcOrd="8" destOrd="0" parTransId="{F78DC203-2210-4EA4-9686-C95E6DB1E598}" sibTransId="{B7EF0497-7EAE-4D3B-BF57-4BB36A63630C}"/>
    <dgm:cxn modelId="{55397A97-5F6D-46E8-BCEB-1AB47817F5F3}" type="presOf" srcId="{2EE45801-6BE5-4260-A1FA-5EE6C42D3FEC}" destId="{706E7E46-B33F-4DE6-8496-19D21FE415C9}" srcOrd="0" destOrd="0" presId="urn:microsoft.com/office/officeart/2005/8/layout/hierarchy1#1"/>
    <dgm:cxn modelId="{91C99FA6-5AAD-4752-82B1-1C112651BE66}" type="presOf" srcId="{8D9FDCB1-90E3-4DA5-B25B-625F916A8EBA}" destId="{0A45F0E6-BE91-4A86-B57B-1693DB8531D0}" srcOrd="0" destOrd="0" presId="urn:microsoft.com/office/officeart/2005/8/layout/hierarchy1#1"/>
    <dgm:cxn modelId="{05B1EFD2-F544-4C2C-8B2F-8F11B943DCF6}" type="presOf" srcId="{26DFAEA1-8EA4-4E58-88EE-2241D94579F7}" destId="{1C12595A-B936-4525-9607-81DB66638242}" srcOrd="0" destOrd="0" presId="urn:microsoft.com/office/officeart/2005/8/layout/hierarchy1#1"/>
    <dgm:cxn modelId="{A1B1ED71-DEF3-480B-9216-7CF459989EB8}" srcId="{8D9FDCB1-90E3-4DA5-B25B-625F916A8EBA}" destId="{6436268A-59B3-4ECA-BC8A-0856EBD56C46}" srcOrd="0" destOrd="0" parTransId="{B87093C6-0288-4063-9383-1D32A385A6A8}" sibTransId="{8D5AB623-4451-4523-9919-8B3489196382}"/>
    <dgm:cxn modelId="{A09610A4-93D5-49FA-806F-AB7C5B00EACF}" type="presOf" srcId="{F78DC203-2210-4EA4-9686-C95E6DB1E598}" destId="{6C5DA965-E2EB-45A5-80F1-7B8BFA9AD913}" srcOrd="0" destOrd="0" presId="urn:microsoft.com/office/officeart/2005/8/layout/hierarchy1#1"/>
    <dgm:cxn modelId="{8ED8902D-8A14-4CB5-8C22-BC259B541EF4}" srcId="{6436268A-59B3-4ECA-BC8A-0856EBD56C46}" destId="{59131FF4-C43B-488E-B6D9-7ADBC6CEA4DE}" srcOrd="2" destOrd="0" parTransId="{26DFAEA1-8EA4-4E58-88EE-2241D94579F7}" sibTransId="{CEAC6796-4E1A-459F-AF6D-F876AA4A74AB}"/>
    <dgm:cxn modelId="{C6B28D8A-DE06-4861-B08B-636D52CE7760}" type="presOf" srcId="{244227E3-DEFA-47AF-BD6E-30960E10437E}" destId="{BFF60CB5-FD2E-48C2-BE3A-BA9608929BD2}" srcOrd="0" destOrd="0" presId="urn:microsoft.com/office/officeart/2005/8/layout/hierarchy1#1"/>
    <dgm:cxn modelId="{409AF457-C2B3-4B07-9995-030E8EA60055}" type="presOf" srcId="{9DB9CD06-D490-4CC0-BC5C-1C7273F8AC02}" destId="{6B845938-66CD-4A1A-8B07-36E2C9980B37}" srcOrd="0" destOrd="0" presId="urn:microsoft.com/office/officeart/2005/8/layout/hierarchy1#1"/>
    <dgm:cxn modelId="{E533D387-ACB2-4152-8FAC-615BA4622922}" srcId="{6436268A-59B3-4ECA-BC8A-0856EBD56C46}" destId="{1FC0E080-3E1B-4A28-BEF4-76D01571AF68}" srcOrd="7" destOrd="0" parTransId="{AAD14DE2-5391-4F38-90B4-2F4722E13EE2}" sibTransId="{B58D6FD7-41F2-4FDD-BAEF-BCB5CF5E0F42}"/>
    <dgm:cxn modelId="{FC428D9E-E605-4A62-ACC8-34A7BB2ECAE5}" type="presOf" srcId="{5958D94B-9C88-4BB1-99E3-DD0EE38607BC}" destId="{69CFC652-E9EB-4D47-A370-2315B6D05ABE}" srcOrd="0" destOrd="0" presId="urn:microsoft.com/office/officeart/2005/8/layout/hierarchy1#1"/>
    <dgm:cxn modelId="{E5750A9A-C532-4E7E-BFDC-E588524F3CBF}" type="presOf" srcId="{FF254D8F-9C42-44D4-B304-AAE89E77B0AC}" destId="{3739D8C2-4E9C-4C1F-B7C5-B72E85D24CF6}" srcOrd="0" destOrd="0" presId="urn:microsoft.com/office/officeart/2005/8/layout/hierarchy1#1"/>
    <dgm:cxn modelId="{F06C9D42-4896-408E-90CF-325FCC207E4A}" srcId="{6436268A-59B3-4ECA-BC8A-0856EBD56C46}" destId="{9DB9CD06-D490-4CC0-BC5C-1C7273F8AC02}" srcOrd="5" destOrd="0" parTransId="{D72992FC-2DBE-4081-960A-537541A941FD}" sibTransId="{4ACC8666-B26D-449B-A7FE-2DCA1396C7D3}"/>
    <dgm:cxn modelId="{F10518EA-0677-41F2-88EB-D50B2BCE5323}" type="presOf" srcId="{53806C17-016C-4C5A-9BCC-619BC45E36F4}" destId="{BD235221-0606-43F4-B9E6-0823E3239578}" srcOrd="0" destOrd="0" presId="urn:microsoft.com/office/officeart/2005/8/layout/hierarchy1#1"/>
    <dgm:cxn modelId="{254E79F0-A1E4-4264-84AB-A7BB8ACDCA47}" srcId="{6436268A-59B3-4ECA-BC8A-0856EBD56C46}" destId="{44B5327C-19A8-4489-81C6-7E27A05A6EF6}" srcOrd="0" destOrd="0" parTransId="{83170847-2A8C-479F-8A81-B0DED21D8318}" sibTransId="{BC3230CD-4F04-4BCE-890E-8C270221F3CA}"/>
    <dgm:cxn modelId="{6B922C4D-1121-4F6C-8B85-F53F2A3BB9E3}" type="presOf" srcId="{4CE24D3B-9BAC-41AC-B771-98F9FAF67B05}" destId="{C59329DB-C484-48B5-94CC-A8C0668C8ABE}" srcOrd="0" destOrd="0" presId="urn:microsoft.com/office/officeart/2005/8/layout/hierarchy1#1"/>
    <dgm:cxn modelId="{C947FA6C-99DD-4E3F-86BE-26901E1B1188}" type="presOf" srcId="{1BA55645-CDF1-4A8E-989D-1B41CB459728}" destId="{A174F83C-5F8C-46B1-8F67-9C6BC93A5080}" srcOrd="0" destOrd="0" presId="urn:microsoft.com/office/officeart/2005/8/layout/hierarchy1#1"/>
    <dgm:cxn modelId="{0795E873-5DB1-4036-9FF7-28C31E9642DF}" type="presOf" srcId="{AAD14DE2-5391-4F38-90B4-2F4722E13EE2}" destId="{75343613-1117-4508-AF9F-939D5B9F650F}" srcOrd="0" destOrd="0" presId="urn:microsoft.com/office/officeart/2005/8/layout/hierarchy1#1"/>
    <dgm:cxn modelId="{0C61380A-93B9-41F7-BAAD-F4F8514F6C4A}" type="presOf" srcId="{1A1CF7BD-BEE7-4BBF-BBCB-560D8536A612}" destId="{6C550836-E582-4864-9B7A-2E399A52A86F}" srcOrd="0" destOrd="0" presId="urn:microsoft.com/office/officeart/2005/8/layout/hierarchy1#1"/>
    <dgm:cxn modelId="{B9B90717-7900-43E6-834D-FBC584AEA729}" srcId="{6436268A-59B3-4ECA-BC8A-0856EBD56C46}" destId="{4B512EDD-01B4-4A49-9C56-DD787ED78540}" srcOrd="6" destOrd="0" parTransId="{4CE24D3B-9BAC-41AC-B771-98F9FAF67B05}" sibTransId="{A84F49BD-896C-45B0-98D3-6855B5BBF28E}"/>
    <dgm:cxn modelId="{53C7E457-D7D0-4B99-8ACB-75A9C771F3BE}" type="presOf" srcId="{D3A01B6D-3975-4375-B28F-F0DD8EBD15D8}" destId="{ACE05296-536F-4AC7-828E-ACACA1C76609}" srcOrd="0" destOrd="0" presId="urn:microsoft.com/office/officeart/2005/8/layout/hierarchy1#1"/>
    <dgm:cxn modelId="{8DA139FC-2D05-4C7A-94B2-E70D0DC3169A}" srcId="{6436268A-59B3-4ECA-BC8A-0856EBD56C46}" destId="{D09D59A9-FCC1-42A5-B02F-85E506246BA9}" srcOrd="9" destOrd="0" parTransId="{2EE45801-6BE5-4260-A1FA-5EE6C42D3FEC}" sibTransId="{9EB632DD-560C-4E50-8022-9B3C045CFCCA}"/>
    <dgm:cxn modelId="{4176331C-A335-4B06-AFA1-915F3AB98DAB}" type="presOf" srcId="{83170847-2A8C-479F-8A81-B0DED21D8318}" destId="{1253D96A-5113-4A89-A64C-22A7D170696B}" srcOrd="0" destOrd="0" presId="urn:microsoft.com/office/officeart/2005/8/layout/hierarchy1#1"/>
    <dgm:cxn modelId="{850F3C8A-EAAF-4BF0-B5D3-BF4B6DFA0EA0}" type="presOf" srcId="{44B5327C-19A8-4489-81C6-7E27A05A6EF6}" destId="{278162C7-FE40-4E65-94D4-42C426BBED5E}" srcOrd="0" destOrd="0" presId="urn:microsoft.com/office/officeart/2005/8/layout/hierarchy1#1"/>
    <dgm:cxn modelId="{1D194D8C-CAC2-4C4B-BBA8-1EBE095C4112}" srcId="{6436268A-59B3-4ECA-BC8A-0856EBD56C46}" destId="{5958D94B-9C88-4BB1-99E3-DD0EE38607BC}" srcOrd="1" destOrd="0" parTransId="{FF254D8F-9C42-44D4-B304-AAE89E77B0AC}" sibTransId="{E32A332E-A0CE-49C2-9CF2-B23530D74B77}"/>
    <dgm:cxn modelId="{E3E59B04-7818-475D-AAC2-C069C8C01A83}" type="presOf" srcId="{528F2C69-1B0F-4A04-B1A0-C69F166F5B0F}" destId="{28D5E02B-FD6A-421D-B7BF-6CA73DEEEC86}" srcOrd="0" destOrd="0" presId="urn:microsoft.com/office/officeart/2005/8/layout/hierarchy1#1"/>
    <dgm:cxn modelId="{CEE51DD0-479F-4425-9B54-2F529AA5C129}" type="presParOf" srcId="{0A45F0E6-BE91-4A86-B57B-1693DB8531D0}" destId="{21AA944D-8D66-40FD-A85B-8A0A7E9C2C0E}" srcOrd="0" destOrd="0" presId="urn:microsoft.com/office/officeart/2005/8/layout/hierarchy1#1"/>
    <dgm:cxn modelId="{AB2377D9-0F1D-4E1E-99C7-B4B8D6075C3D}" type="presParOf" srcId="{21AA944D-8D66-40FD-A85B-8A0A7E9C2C0E}" destId="{D37647BA-1408-45C6-B1C5-E3C837FD2974}" srcOrd="0" destOrd="0" presId="urn:microsoft.com/office/officeart/2005/8/layout/hierarchy1#1"/>
    <dgm:cxn modelId="{3DD3651E-7C5B-45BA-B986-E92B5F26A221}" type="presParOf" srcId="{D37647BA-1408-45C6-B1C5-E3C837FD2974}" destId="{22DF6A83-D822-4A0C-819A-04C66CA0EA29}" srcOrd="0" destOrd="0" presId="urn:microsoft.com/office/officeart/2005/8/layout/hierarchy1#1"/>
    <dgm:cxn modelId="{BC1162D5-95B1-4F3B-9D08-D32FA9C66806}" type="presParOf" srcId="{D37647BA-1408-45C6-B1C5-E3C837FD2974}" destId="{B2BBA727-FD2D-4FCE-890D-8975406C6612}" srcOrd="1" destOrd="0" presId="urn:microsoft.com/office/officeart/2005/8/layout/hierarchy1#1"/>
    <dgm:cxn modelId="{7B955472-73AF-481C-900A-D069BEC7A7D1}" type="presParOf" srcId="{21AA944D-8D66-40FD-A85B-8A0A7E9C2C0E}" destId="{1884AD3E-0F1B-45A1-ADB5-71B246AC8D47}" srcOrd="1" destOrd="0" presId="urn:microsoft.com/office/officeart/2005/8/layout/hierarchy1#1"/>
    <dgm:cxn modelId="{4C315D82-2DE9-4F9E-8923-C5053476B4A0}" type="presParOf" srcId="{1884AD3E-0F1B-45A1-ADB5-71B246AC8D47}" destId="{1253D96A-5113-4A89-A64C-22A7D170696B}" srcOrd="0" destOrd="0" presId="urn:microsoft.com/office/officeart/2005/8/layout/hierarchy1#1"/>
    <dgm:cxn modelId="{AC1638DE-61F0-4930-9EE2-4B31DAF263FC}" type="presParOf" srcId="{1884AD3E-0F1B-45A1-ADB5-71B246AC8D47}" destId="{032C4856-CE66-4CB6-8C22-48A9059E5131}" srcOrd="1" destOrd="0" presId="urn:microsoft.com/office/officeart/2005/8/layout/hierarchy1#1"/>
    <dgm:cxn modelId="{4B62D524-8467-4304-94D7-1AAD8374592C}" type="presParOf" srcId="{032C4856-CE66-4CB6-8C22-48A9059E5131}" destId="{ED504B7A-B2DE-42F4-8FFD-7C85794D1F65}" srcOrd="0" destOrd="0" presId="urn:microsoft.com/office/officeart/2005/8/layout/hierarchy1#1"/>
    <dgm:cxn modelId="{426FE05B-AD92-4FD8-B833-9D0B4025700B}" type="presParOf" srcId="{ED504B7A-B2DE-42F4-8FFD-7C85794D1F65}" destId="{106BDA16-F20D-4957-9136-0842036D370D}" srcOrd="0" destOrd="0" presId="urn:microsoft.com/office/officeart/2005/8/layout/hierarchy1#1"/>
    <dgm:cxn modelId="{CA0E1075-6A65-47B4-8C4C-DA456EAB392E}" type="presParOf" srcId="{ED504B7A-B2DE-42F4-8FFD-7C85794D1F65}" destId="{278162C7-FE40-4E65-94D4-42C426BBED5E}" srcOrd="1" destOrd="0" presId="urn:microsoft.com/office/officeart/2005/8/layout/hierarchy1#1"/>
    <dgm:cxn modelId="{C0AF016B-A57A-4C33-B0AA-D2605052F1C7}" type="presParOf" srcId="{032C4856-CE66-4CB6-8C22-48A9059E5131}" destId="{A1B07801-C793-4D4B-ADDD-C041D338B927}" srcOrd="1" destOrd="0" presId="urn:microsoft.com/office/officeart/2005/8/layout/hierarchy1#1"/>
    <dgm:cxn modelId="{74BD7637-C0BA-4A78-96CC-39E87822A809}" type="presParOf" srcId="{1884AD3E-0F1B-45A1-ADB5-71B246AC8D47}" destId="{3739D8C2-4E9C-4C1F-B7C5-B72E85D24CF6}" srcOrd="2" destOrd="0" presId="urn:microsoft.com/office/officeart/2005/8/layout/hierarchy1#1"/>
    <dgm:cxn modelId="{21C0ED83-3AEE-4324-902B-8A0338C1C3D9}" type="presParOf" srcId="{1884AD3E-0F1B-45A1-ADB5-71B246AC8D47}" destId="{E731F617-7278-4615-9FB7-BD52050CFDB8}" srcOrd="3" destOrd="0" presId="urn:microsoft.com/office/officeart/2005/8/layout/hierarchy1#1"/>
    <dgm:cxn modelId="{6C05A519-8B2F-4F8E-9FCC-E5301EACB49F}" type="presParOf" srcId="{E731F617-7278-4615-9FB7-BD52050CFDB8}" destId="{F0730DDB-E407-4308-82D5-917B3A7CF088}" srcOrd="0" destOrd="0" presId="urn:microsoft.com/office/officeart/2005/8/layout/hierarchy1#1"/>
    <dgm:cxn modelId="{925DB07B-0A8E-403B-A9DD-C0390B15192C}" type="presParOf" srcId="{F0730DDB-E407-4308-82D5-917B3A7CF088}" destId="{EF39CAA6-98BA-41FF-838A-B81EB8541C63}" srcOrd="0" destOrd="0" presId="urn:microsoft.com/office/officeart/2005/8/layout/hierarchy1#1"/>
    <dgm:cxn modelId="{2172802F-4BEF-4225-91CE-8B1BC7F309C5}" type="presParOf" srcId="{F0730DDB-E407-4308-82D5-917B3A7CF088}" destId="{69CFC652-E9EB-4D47-A370-2315B6D05ABE}" srcOrd="1" destOrd="0" presId="urn:microsoft.com/office/officeart/2005/8/layout/hierarchy1#1"/>
    <dgm:cxn modelId="{BBE63781-9EE8-4CAE-BF18-D031B434C784}" type="presParOf" srcId="{E731F617-7278-4615-9FB7-BD52050CFDB8}" destId="{27D183B6-AC27-4743-9EFA-7443E020B29D}" srcOrd="1" destOrd="0" presId="urn:microsoft.com/office/officeart/2005/8/layout/hierarchy1#1"/>
    <dgm:cxn modelId="{1AB9102C-18DD-42DE-ADC6-42BFFF9B6733}" type="presParOf" srcId="{1884AD3E-0F1B-45A1-ADB5-71B246AC8D47}" destId="{1C12595A-B936-4525-9607-81DB66638242}" srcOrd="4" destOrd="0" presId="urn:microsoft.com/office/officeart/2005/8/layout/hierarchy1#1"/>
    <dgm:cxn modelId="{21931AA2-47BE-46B3-8F14-4140F256D4DA}" type="presParOf" srcId="{1884AD3E-0F1B-45A1-ADB5-71B246AC8D47}" destId="{48C21702-EF35-4827-8BC1-B7C0BB75EE4F}" srcOrd="5" destOrd="0" presId="urn:microsoft.com/office/officeart/2005/8/layout/hierarchy1#1"/>
    <dgm:cxn modelId="{1DEE3C72-F49A-4D18-B9B9-738A1FA02FCD}" type="presParOf" srcId="{48C21702-EF35-4827-8BC1-B7C0BB75EE4F}" destId="{4D0F76F8-6705-4C24-922A-ECC552A4A547}" srcOrd="0" destOrd="0" presId="urn:microsoft.com/office/officeart/2005/8/layout/hierarchy1#1"/>
    <dgm:cxn modelId="{4E85B6D2-7E13-41B7-B863-A90BDCF62F27}" type="presParOf" srcId="{4D0F76F8-6705-4C24-922A-ECC552A4A547}" destId="{538908DF-642A-40DA-92BE-334CA4DA2FA1}" srcOrd="0" destOrd="0" presId="urn:microsoft.com/office/officeart/2005/8/layout/hierarchy1#1"/>
    <dgm:cxn modelId="{9EF3FD61-E9B7-468F-8B3C-DEA0E39BC47E}" type="presParOf" srcId="{4D0F76F8-6705-4C24-922A-ECC552A4A547}" destId="{5C5BD5C4-4EF0-44B6-87B2-9CD35A3D8C77}" srcOrd="1" destOrd="0" presId="urn:microsoft.com/office/officeart/2005/8/layout/hierarchy1#1"/>
    <dgm:cxn modelId="{C29A4E30-474D-4695-BD0F-2AD319AF4473}" type="presParOf" srcId="{48C21702-EF35-4827-8BC1-B7C0BB75EE4F}" destId="{57BE5710-F5D5-49F6-A6B6-27FFA460BD25}" srcOrd="1" destOrd="0" presId="urn:microsoft.com/office/officeart/2005/8/layout/hierarchy1#1"/>
    <dgm:cxn modelId="{7731517D-46D7-446A-BE60-B019C0981678}" type="presParOf" srcId="{1884AD3E-0F1B-45A1-ADB5-71B246AC8D47}" destId="{BD235221-0606-43F4-B9E6-0823E3239578}" srcOrd="6" destOrd="0" presId="urn:microsoft.com/office/officeart/2005/8/layout/hierarchy1#1"/>
    <dgm:cxn modelId="{21D4FBBB-B6D7-4852-AE14-3EC8C495F978}" type="presParOf" srcId="{1884AD3E-0F1B-45A1-ADB5-71B246AC8D47}" destId="{02F2DA65-EE5A-4DCC-BCC7-7F82C47B7AF4}" srcOrd="7" destOrd="0" presId="urn:microsoft.com/office/officeart/2005/8/layout/hierarchy1#1"/>
    <dgm:cxn modelId="{695E916F-C7F0-431A-A096-07C0B0CA2AB5}" type="presParOf" srcId="{02F2DA65-EE5A-4DCC-BCC7-7F82C47B7AF4}" destId="{61208D49-3DD0-4DAF-870A-C042B625438E}" srcOrd="0" destOrd="0" presId="urn:microsoft.com/office/officeart/2005/8/layout/hierarchy1#1"/>
    <dgm:cxn modelId="{BB8C0641-4022-40EF-8371-35BD82C4F6F8}" type="presParOf" srcId="{61208D49-3DD0-4DAF-870A-C042B625438E}" destId="{BD076596-48CA-4A5F-9465-D0D8ED0F8C94}" srcOrd="0" destOrd="0" presId="urn:microsoft.com/office/officeart/2005/8/layout/hierarchy1#1"/>
    <dgm:cxn modelId="{30270452-3331-4799-BDFB-64CD9242A90A}" type="presParOf" srcId="{61208D49-3DD0-4DAF-870A-C042B625438E}" destId="{ACE05296-536F-4AC7-828E-ACACA1C76609}" srcOrd="1" destOrd="0" presId="urn:microsoft.com/office/officeart/2005/8/layout/hierarchy1#1"/>
    <dgm:cxn modelId="{4546E120-1F59-4E42-8FC8-83B675433C96}" type="presParOf" srcId="{02F2DA65-EE5A-4DCC-BCC7-7F82C47B7AF4}" destId="{1D488A8E-550C-47F2-9823-16748132ACDB}" srcOrd="1" destOrd="0" presId="urn:microsoft.com/office/officeart/2005/8/layout/hierarchy1#1"/>
    <dgm:cxn modelId="{F898E96C-7EE6-479D-BF2A-118DE1B1B350}" type="presParOf" srcId="{1884AD3E-0F1B-45A1-ADB5-71B246AC8D47}" destId="{28D5E02B-FD6A-421D-B7BF-6CA73DEEEC86}" srcOrd="8" destOrd="0" presId="urn:microsoft.com/office/officeart/2005/8/layout/hierarchy1#1"/>
    <dgm:cxn modelId="{6E3974D2-F2D6-45DD-9909-44B805F92147}" type="presParOf" srcId="{1884AD3E-0F1B-45A1-ADB5-71B246AC8D47}" destId="{D497BDAC-9A60-4458-9BFD-480BF82CCDA1}" srcOrd="9" destOrd="0" presId="urn:microsoft.com/office/officeart/2005/8/layout/hierarchy1#1"/>
    <dgm:cxn modelId="{DB18E884-C18F-4765-A1A3-5A0B2FDEF853}" type="presParOf" srcId="{D497BDAC-9A60-4458-9BFD-480BF82CCDA1}" destId="{FE327F86-1B2E-4D2D-A146-AF70F56BFC57}" srcOrd="0" destOrd="0" presId="urn:microsoft.com/office/officeart/2005/8/layout/hierarchy1#1"/>
    <dgm:cxn modelId="{A5C00A5E-957B-40A0-A994-D304A4715D41}" type="presParOf" srcId="{FE327F86-1B2E-4D2D-A146-AF70F56BFC57}" destId="{3689CB61-A459-4527-854B-B9E27BAD01AB}" srcOrd="0" destOrd="0" presId="urn:microsoft.com/office/officeart/2005/8/layout/hierarchy1#1"/>
    <dgm:cxn modelId="{7969B4D0-F267-4027-BEFB-1A9EC1909BED}" type="presParOf" srcId="{FE327F86-1B2E-4D2D-A146-AF70F56BFC57}" destId="{A174F83C-5F8C-46B1-8F67-9C6BC93A5080}" srcOrd="1" destOrd="0" presId="urn:microsoft.com/office/officeart/2005/8/layout/hierarchy1#1"/>
    <dgm:cxn modelId="{19C4E788-B971-456D-9932-66947E6FB46E}" type="presParOf" srcId="{D497BDAC-9A60-4458-9BFD-480BF82CCDA1}" destId="{473A3A81-2326-4D16-8F92-5D3FBAB94E1E}" srcOrd="1" destOrd="0" presId="urn:microsoft.com/office/officeart/2005/8/layout/hierarchy1#1"/>
    <dgm:cxn modelId="{A6E53016-886D-49EF-AFC8-0FBCC2B8D500}" type="presParOf" srcId="{1884AD3E-0F1B-45A1-ADB5-71B246AC8D47}" destId="{54B4BC18-D6EA-4784-99A9-8714798FC439}" srcOrd="10" destOrd="0" presId="urn:microsoft.com/office/officeart/2005/8/layout/hierarchy1#1"/>
    <dgm:cxn modelId="{41F2FBEF-4269-43E2-B2FF-C1C6450C4B3A}" type="presParOf" srcId="{1884AD3E-0F1B-45A1-ADB5-71B246AC8D47}" destId="{8900FEEB-0403-4ABF-B049-3F0A6A144C8C}" srcOrd="11" destOrd="0" presId="urn:microsoft.com/office/officeart/2005/8/layout/hierarchy1#1"/>
    <dgm:cxn modelId="{3D6BDEEB-26B6-4B8C-9F2E-D2CEC1AB7E99}" type="presParOf" srcId="{8900FEEB-0403-4ABF-B049-3F0A6A144C8C}" destId="{1AD3CCEE-ED9A-4892-A1DE-ABEE74A2D13E}" srcOrd="0" destOrd="0" presId="urn:microsoft.com/office/officeart/2005/8/layout/hierarchy1#1"/>
    <dgm:cxn modelId="{81720AF3-E445-4AAA-8AC5-60C8CBC1AABD}" type="presParOf" srcId="{1AD3CCEE-ED9A-4892-A1DE-ABEE74A2D13E}" destId="{75ADFE5A-56E6-45F1-ACC4-1BD761760397}" srcOrd="0" destOrd="0" presId="urn:microsoft.com/office/officeart/2005/8/layout/hierarchy1#1"/>
    <dgm:cxn modelId="{5CD5E8D8-5800-42BB-BC79-5A0DB1A7C09C}" type="presParOf" srcId="{1AD3CCEE-ED9A-4892-A1DE-ABEE74A2D13E}" destId="{6B845938-66CD-4A1A-8B07-36E2C9980B37}" srcOrd="1" destOrd="0" presId="urn:microsoft.com/office/officeart/2005/8/layout/hierarchy1#1"/>
    <dgm:cxn modelId="{61C85ABB-B6DB-4320-B0F4-44B6032DB5CB}" type="presParOf" srcId="{8900FEEB-0403-4ABF-B049-3F0A6A144C8C}" destId="{B0CBCCC8-EA59-44BA-B422-1F2CFCF5ECEB}" srcOrd="1" destOrd="0" presId="urn:microsoft.com/office/officeart/2005/8/layout/hierarchy1#1"/>
    <dgm:cxn modelId="{54E150A2-AD55-4A7E-9A3C-E42FE256F384}" type="presParOf" srcId="{1884AD3E-0F1B-45A1-ADB5-71B246AC8D47}" destId="{C59329DB-C484-48B5-94CC-A8C0668C8ABE}" srcOrd="12" destOrd="0" presId="urn:microsoft.com/office/officeart/2005/8/layout/hierarchy1#1"/>
    <dgm:cxn modelId="{04BA478D-FE09-4409-A203-59FB0DA889B2}" type="presParOf" srcId="{1884AD3E-0F1B-45A1-ADB5-71B246AC8D47}" destId="{81E53F2C-A560-4511-AB0C-2B8A1977A8E0}" srcOrd="13" destOrd="0" presId="urn:microsoft.com/office/officeart/2005/8/layout/hierarchy1#1"/>
    <dgm:cxn modelId="{96A2758D-1845-44B6-846A-1CDDD0366D02}" type="presParOf" srcId="{81E53F2C-A560-4511-AB0C-2B8A1977A8E0}" destId="{09ADD834-671B-467F-8D63-02C2A9B51B04}" srcOrd="0" destOrd="0" presId="urn:microsoft.com/office/officeart/2005/8/layout/hierarchy1#1"/>
    <dgm:cxn modelId="{14358BCF-E4DC-435F-8EBD-74006B199F47}" type="presParOf" srcId="{09ADD834-671B-467F-8D63-02C2A9B51B04}" destId="{DAAB9652-A6D4-4FCC-A05D-3B01DB3CC61E}" srcOrd="0" destOrd="0" presId="urn:microsoft.com/office/officeart/2005/8/layout/hierarchy1#1"/>
    <dgm:cxn modelId="{7BEB67ED-F2A4-4871-8F76-07A71C1DF795}" type="presParOf" srcId="{09ADD834-671B-467F-8D63-02C2A9B51B04}" destId="{3D4298DB-B48A-47C1-B2FA-4D576619B493}" srcOrd="1" destOrd="0" presId="urn:microsoft.com/office/officeart/2005/8/layout/hierarchy1#1"/>
    <dgm:cxn modelId="{3D2E6BAA-C183-48FC-ABD0-547A29885792}" type="presParOf" srcId="{81E53F2C-A560-4511-AB0C-2B8A1977A8E0}" destId="{C390566E-92FF-453D-ABA9-CCA58E6BDB91}" srcOrd="1" destOrd="0" presId="urn:microsoft.com/office/officeart/2005/8/layout/hierarchy1#1"/>
    <dgm:cxn modelId="{580D0F80-EB56-4F47-935C-9C5BECDF9472}" type="presParOf" srcId="{1884AD3E-0F1B-45A1-ADB5-71B246AC8D47}" destId="{75343613-1117-4508-AF9F-939D5B9F650F}" srcOrd="14" destOrd="0" presId="urn:microsoft.com/office/officeart/2005/8/layout/hierarchy1#1"/>
    <dgm:cxn modelId="{9D622AB0-ECDC-4C1A-BFAA-63C5954E4850}" type="presParOf" srcId="{1884AD3E-0F1B-45A1-ADB5-71B246AC8D47}" destId="{B28989A3-1F6C-4B77-A29B-CBDD9305FFEA}" srcOrd="15" destOrd="0" presId="urn:microsoft.com/office/officeart/2005/8/layout/hierarchy1#1"/>
    <dgm:cxn modelId="{7BD1BC88-4418-45F8-A8D3-65F4FA1DA960}" type="presParOf" srcId="{B28989A3-1F6C-4B77-A29B-CBDD9305FFEA}" destId="{F5DF7D57-4250-422F-8F16-F685410D0FE2}" srcOrd="0" destOrd="0" presId="urn:microsoft.com/office/officeart/2005/8/layout/hierarchy1#1"/>
    <dgm:cxn modelId="{CCD41CFD-1385-482B-BA1E-12950F6C3287}" type="presParOf" srcId="{F5DF7D57-4250-422F-8F16-F685410D0FE2}" destId="{EC167202-6D72-4E28-9424-8BDA5CE83184}" srcOrd="0" destOrd="0" presId="urn:microsoft.com/office/officeart/2005/8/layout/hierarchy1#1"/>
    <dgm:cxn modelId="{7936F696-4250-4D82-8C8C-76B03112E953}" type="presParOf" srcId="{F5DF7D57-4250-422F-8F16-F685410D0FE2}" destId="{E8E6368E-5085-41CA-8B53-EE608DA9A877}" srcOrd="1" destOrd="0" presId="urn:microsoft.com/office/officeart/2005/8/layout/hierarchy1#1"/>
    <dgm:cxn modelId="{0C0D0E60-6DBA-4387-AE78-62A630075936}" type="presParOf" srcId="{B28989A3-1F6C-4B77-A29B-CBDD9305FFEA}" destId="{A52E2476-5876-4C7D-9A18-440CC1D507FC}" srcOrd="1" destOrd="0" presId="urn:microsoft.com/office/officeart/2005/8/layout/hierarchy1#1"/>
    <dgm:cxn modelId="{32CEF2C4-4877-426C-B068-8DA74486F3D3}" type="presParOf" srcId="{1884AD3E-0F1B-45A1-ADB5-71B246AC8D47}" destId="{6C5DA965-E2EB-45A5-80F1-7B8BFA9AD913}" srcOrd="16" destOrd="0" presId="urn:microsoft.com/office/officeart/2005/8/layout/hierarchy1#1"/>
    <dgm:cxn modelId="{643AC8D8-68F1-42BE-B2F3-299AD9FB08E6}" type="presParOf" srcId="{1884AD3E-0F1B-45A1-ADB5-71B246AC8D47}" destId="{079BCE1D-43DA-45B2-9C7E-764044AD7EFA}" srcOrd="17" destOrd="0" presId="urn:microsoft.com/office/officeart/2005/8/layout/hierarchy1#1"/>
    <dgm:cxn modelId="{E93AE6CB-19E4-4A9F-9F44-BE81962FA58B}" type="presParOf" srcId="{079BCE1D-43DA-45B2-9C7E-764044AD7EFA}" destId="{D666E7B9-AB9E-4FB2-81C8-2F52B6604A73}" srcOrd="0" destOrd="0" presId="urn:microsoft.com/office/officeart/2005/8/layout/hierarchy1#1"/>
    <dgm:cxn modelId="{FB06158F-A438-4432-B601-C168417C34F1}" type="presParOf" srcId="{D666E7B9-AB9E-4FB2-81C8-2F52B6604A73}" destId="{D30905D2-DD6B-40F7-8B6A-D1AA4F3EDC4A}" srcOrd="0" destOrd="0" presId="urn:microsoft.com/office/officeart/2005/8/layout/hierarchy1#1"/>
    <dgm:cxn modelId="{AF7B1D5E-441C-4FCA-99B8-93AFE07CC95F}" type="presParOf" srcId="{D666E7B9-AB9E-4FB2-81C8-2F52B6604A73}" destId="{6C550836-E582-4864-9B7A-2E399A52A86F}" srcOrd="1" destOrd="0" presId="urn:microsoft.com/office/officeart/2005/8/layout/hierarchy1#1"/>
    <dgm:cxn modelId="{B6BFEC7D-9FD0-408F-B59D-2566ABA427EC}" type="presParOf" srcId="{079BCE1D-43DA-45B2-9C7E-764044AD7EFA}" destId="{39305B9B-E650-48C1-A468-D902FA8F1510}" srcOrd="1" destOrd="0" presId="urn:microsoft.com/office/officeart/2005/8/layout/hierarchy1#1"/>
    <dgm:cxn modelId="{70CADA4E-A17B-4194-ACFF-BCA4D0C5A0B7}" type="presParOf" srcId="{1884AD3E-0F1B-45A1-ADB5-71B246AC8D47}" destId="{706E7E46-B33F-4DE6-8496-19D21FE415C9}" srcOrd="18" destOrd="0" presId="urn:microsoft.com/office/officeart/2005/8/layout/hierarchy1#1"/>
    <dgm:cxn modelId="{46B799AE-5E57-4969-BAE9-4B68B080880A}" type="presParOf" srcId="{1884AD3E-0F1B-45A1-ADB5-71B246AC8D47}" destId="{A0B10AF3-FD17-4F32-B8B9-E74DA941515D}" srcOrd="19" destOrd="0" presId="urn:microsoft.com/office/officeart/2005/8/layout/hierarchy1#1"/>
    <dgm:cxn modelId="{11629CC6-B2D8-411E-BE92-4A34F25EA2DD}" type="presParOf" srcId="{A0B10AF3-FD17-4F32-B8B9-E74DA941515D}" destId="{4E630671-F141-40F2-A125-2DC3BF94230A}" srcOrd="0" destOrd="0" presId="urn:microsoft.com/office/officeart/2005/8/layout/hierarchy1#1"/>
    <dgm:cxn modelId="{E9F21383-8EAC-4877-882E-88B4AF07E992}" type="presParOf" srcId="{4E630671-F141-40F2-A125-2DC3BF94230A}" destId="{DD3FE5C2-89BE-4F93-A173-7E1CEC633C2F}" srcOrd="0" destOrd="0" presId="urn:microsoft.com/office/officeart/2005/8/layout/hierarchy1#1"/>
    <dgm:cxn modelId="{BD6CBB25-843C-4E7D-B219-43DE13A7B4E0}" type="presParOf" srcId="{4E630671-F141-40F2-A125-2DC3BF94230A}" destId="{A8514FF1-55A8-4AD0-9C54-D7B689576D28}" srcOrd="1" destOrd="0" presId="urn:microsoft.com/office/officeart/2005/8/layout/hierarchy1#1"/>
    <dgm:cxn modelId="{56B0B7B7-9044-4765-991C-09E3E63029F2}" type="presParOf" srcId="{A0B10AF3-FD17-4F32-B8B9-E74DA941515D}" destId="{DAC42535-85FC-4054-8AC6-4A881556104A}" srcOrd="1" destOrd="0" presId="urn:microsoft.com/office/officeart/2005/8/layout/hierarchy1#1"/>
    <dgm:cxn modelId="{8AB49D8B-A93E-4E1A-AAA0-2FB541C3EAFA}" type="presParOf" srcId="{1884AD3E-0F1B-45A1-ADB5-71B246AC8D47}" destId="{BFF60CB5-FD2E-48C2-BE3A-BA9608929BD2}" srcOrd="20" destOrd="0" presId="urn:microsoft.com/office/officeart/2005/8/layout/hierarchy1#1"/>
    <dgm:cxn modelId="{76C89C83-C6B4-45FB-B83C-801BC1EE17F5}" type="presParOf" srcId="{1884AD3E-0F1B-45A1-ADB5-71B246AC8D47}" destId="{FF434F09-E426-47FE-A0D7-AE10FAD6A3E9}" srcOrd="21" destOrd="0" presId="urn:microsoft.com/office/officeart/2005/8/layout/hierarchy1#1"/>
    <dgm:cxn modelId="{F97CFF7F-75B0-4551-9366-197DC90B876E}" type="presParOf" srcId="{FF434F09-E426-47FE-A0D7-AE10FAD6A3E9}" destId="{D4CC4880-9097-4BE9-97AA-1A5D331AF7CB}" srcOrd="0" destOrd="0" presId="urn:microsoft.com/office/officeart/2005/8/layout/hierarchy1#1"/>
    <dgm:cxn modelId="{A15F7721-2CF5-40EA-ABDC-84A8BC9B96F8}" type="presParOf" srcId="{D4CC4880-9097-4BE9-97AA-1A5D331AF7CB}" destId="{6822B766-B205-4A41-88D5-FEF9DF059F34}" srcOrd="0" destOrd="0" presId="urn:microsoft.com/office/officeart/2005/8/layout/hierarchy1#1"/>
    <dgm:cxn modelId="{897BAA6A-628C-433C-B5E3-4817E27C88BD}" type="presParOf" srcId="{D4CC4880-9097-4BE9-97AA-1A5D331AF7CB}" destId="{052B6F60-9D47-4A5B-BBAB-59DBF93A77F5}" srcOrd="1" destOrd="0" presId="urn:microsoft.com/office/officeart/2005/8/layout/hierarchy1#1"/>
    <dgm:cxn modelId="{1A72D891-A6B1-4668-93FE-3C877053B4BA}" type="presParOf" srcId="{FF434F09-E426-47FE-A0D7-AE10FAD6A3E9}" destId="{697326FA-48EA-43CB-9A19-B28C0ADCC5DF}" srcOrd="1" destOrd="0" presId="urn:microsoft.com/office/officeart/2005/8/layout/hierarchy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992235" cy="4373880"/>
        <a:chOff x="0" y="0"/>
        <a:chExt cx="8992235" cy="4373880"/>
      </a:xfrm>
    </dsp:grpSpPr>
    <dsp:sp modelId="{1253D96A-5113-4A89-A64C-22A7D170696B}">
      <dsp:nvSpPr>
        <dsp:cNvPr id="5" name="任意多边形 4"/>
        <dsp:cNvSpPr/>
      </dsp:nvSpPr>
      <dsp:spPr bwMode="white">
        <a:xfrm>
          <a:off x="388736" y="705376"/>
          <a:ext cx="3935692" cy="695072"/>
        </a:xfrm>
        <a:custGeom>
          <a:avLst/>
          <a:gdLst/>
          <a:ahLst/>
          <a:cxnLst/>
          <a:pathLst>
            <a:path w="6198" h="1095">
              <a:moveTo>
                <a:pt x="6198" y="0"/>
              </a:moveTo>
              <a:lnTo>
                <a:pt x="6198" y="854"/>
              </a:lnTo>
              <a:lnTo>
                <a:pt x="0" y="854"/>
              </a:lnTo>
              <a:lnTo>
                <a:pt x="0" y="1095"/>
              </a:lnTo>
            </a:path>
          </a:pathLst>
        </a:custGeom>
      </dsp:spPr>
      <dsp:style>
        <a:lnRef idx="2">
          <a:schemeClr val="accent1">
            <a:shade val="60000"/>
          </a:schemeClr>
        </a:lnRef>
        <a:fillRef idx="0">
          <a:schemeClr val="accent1"/>
        </a:fillRef>
        <a:effectRef idx="0">
          <a:scrgbClr r="0" g="0" b="0"/>
        </a:effectRef>
        <a:fontRef idx="minor"/>
      </dsp:style>
      <dsp:txXfrm>
        <a:off x="388736" y="705376"/>
        <a:ext cx="3935692" cy="695072"/>
      </dsp:txXfrm>
    </dsp:sp>
    <dsp:sp modelId="{3739D8C2-4E9C-4C1F-B7C5-B72E85D24CF6}">
      <dsp:nvSpPr>
        <dsp:cNvPr id="8" name="任意多边形 7"/>
        <dsp:cNvSpPr/>
      </dsp:nvSpPr>
      <dsp:spPr bwMode="white">
        <a:xfrm>
          <a:off x="1280555" y="705376"/>
          <a:ext cx="3043873" cy="695072"/>
        </a:xfrm>
        <a:custGeom>
          <a:avLst/>
          <a:gdLst/>
          <a:ahLst/>
          <a:cxnLst/>
          <a:pathLst>
            <a:path w="4794" h="1095">
              <a:moveTo>
                <a:pt x="4794" y="0"/>
              </a:moveTo>
              <a:lnTo>
                <a:pt x="4794" y="854"/>
              </a:lnTo>
              <a:lnTo>
                <a:pt x="0" y="854"/>
              </a:lnTo>
              <a:lnTo>
                <a:pt x="0" y="1095"/>
              </a:lnTo>
            </a:path>
          </a:pathLst>
        </a:custGeom>
      </dsp:spPr>
      <dsp:style>
        <a:lnRef idx="2">
          <a:schemeClr val="accent1">
            <a:shade val="60000"/>
          </a:schemeClr>
        </a:lnRef>
        <a:fillRef idx="0">
          <a:schemeClr val="accent1"/>
        </a:fillRef>
        <a:effectRef idx="0">
          <a:scrgbClr r="0" g="0" b="0"/>
        </a:effectRef>
        <a:fontRef idx="minor"/>
      </dsp:style>
      <dsp:txXfrm>
        <a:off x="1280555" y="705376"/>
        <a:ext cx="3043873" cy="695072"/>
      </dsp:txXfrm>
    </dsp:sp>
    <dsp:sp modelId="{1C12595A-B936-4525-9607-81DB66638242}">
      <dsp:nvSpPr>
        <dsp:cNvPr id="11" name="任意多边形 10"/>
        <dsp:cNvSpPr/>
      </dsp:nvSpPr>
      <dsp:spPr bwMode="white">
        <a:xfrm>
          <a:off x="2101990" y="705376"/>
          <a:ext cx="2222438" cy="695072"/>
        </a:xfrm>
        <a:custGeom>
          <a:avLst/>
          <a:gdLst/>
          <a:ahLst/>
          <a:cxnLst/>
          <a:pathLst>
            <a:path w="3500" h="1095">
              <a:moveTo>
                <a:pt x="3500" y="0"/>
              </a:moveTo>
              <a:lnTo>
                <a:pt x="3500" y="854"/>
              </a:lnTo>
              <a:lnTo>
                <a:pt x="0" y="854"/>
              </a:lnTo>
              <a:lnTo>
                <a:pt x="0" y="1095"/>
              </a:lnTo>
            </a:path>
          </a:pathLst>
        </a:custGeom>
      </dsp:spPr>
      <dsp:style>
        <a:lnRef idx="2">
          <a:schemeClr val="accent1">
            <a:shade val="60000"/>
          </a:schemeClr>
        </a:lnRef>
        <a:fillRef idx="0">
          <a:schemeClr val="accent1"/>
        </a:fillRef>
        <a:effectRef idx="0">
          <a:scrgbClr r="0" g="0" b="0"/>
        </a:effectRef>
        <a:fontRef idx="minor"/>
      </dsp:style>
      <dsp:txXfrm>
        <a:off x="2101990" y="705376"/>
        <a:ext cx="2222438" cy="695072"/>
      </dsp:txXfrm>
    </dsp:sp>
    <dsp:sp modelId="{BD235221-0606-43F4-B9E6-0823E3239578}">
      <dsp:nvSpPr>
        <dsp:cNvPr id="14" name="任意多边形 13"/>
        <dsp:cNvSpPr/>
      </dsp:nvSpPr>
      <dsp:spPr bwMode="white">
        <a:xfrm>
          <a:off x="2900310" y="705376"/>
          <a:ext cx="1424118" cy="695072"/>
        </a:xfrm>
        <a:custGeom>
          <a:avLst/>
          <a:gdLst/>
          <a:ahLst/>
          <a:cxnLst/>
          <a:pathLst>
            <a:path w="2243" h="1095">
              <a:moveTo>
                <a:pt x="2243" y="0"/>
              </a:moveTo>
              <a:lnTo>
                <a:pt x="2243" y="854"/>
              </a:lnTo>
              <a:lnTo>
                <a:pt x="0" y="854"/>
              </a:lnTo>
              <a:lnTo>
                <a:pt x="0" y="1095"/>
              </a:lnTo>
            </a:path>
          </a:pathLst>
        </a:custGeom>
      </dsp:spPr>
      <dsp:style>
        <a:lnRef idx="2">
          <a:schemeClr val="accent1">
            <a:shade val="60000"/>
          </a:schemeClr>
        </a:lnRef>
        <a:fillRef idx="0">
          <a:schemeClr val="accent1"/>
        </a:fillRef>
        <a:effectRef idx="0">
          <a:scrgbClr r="0" g="0" b="0"/>
        </a:effectRef>
        <a:fontRef idx="minor"/>
      </dsp:style>
      <dsp:txXfrm>
        <a:off x="2900310" y="705376"/>
        <a:ext cx="1424118" cy="695072"/>
      </dsp:txXfrm>
    </dsp:sp>
    <dsp:sp modelId="{28D5E02B-FD6A-421D-B7BF-6CA73DEEEC86}">
      <dsp:nvSpPr>
        <dsp:cNvPr id="17" name="任意多边形 16"/>
        <dsp:cNvSpPr/>
      </dsp:nvSpPr>
      <dsp:spPr bwMode="white">
        <a:xfrm>
          <a:off x="3712567" y="705376"/>
          <a:ext cx="611861" cy="695072"/>
        </a:xfrm>
        <a:custGeom>
          <a:avLst/>
          <a:gdLst/>
          <a:ahLst/>
          <a:cxnLst/>
          <a:pathLst>
            <a:path w="964" h="1095">
              <a:moveTo>
                <a:pt x="964" y="0"/>
              </a:moveTo>
              <a:lnTo>
                <a:pt x="964" y="854"/>
              </a:lnTo>
              <a:lnTo>
                <a:pt x="0" y="854"/>
              </a:lnTo>
              <a:lnTo>
                <a:pt x="0" y="1095"/>
              </a:lnTo>
            </a:path>
          </a:pathLst>
        </a:custGeom>
      </dsp:spPr>
      <dsp:style>
        <a:lnRef idx="2">
          <a:schemeClr val="accent1">
            <a:shade val="60000"/>
          </a:schemeClr>
        </a:lnRef>
        <a:fillRef idx="0">
          <a:schemeClr val="accent1"/>
        </a:fillRef>
        <a:effectRef idx="0">
          <a:scrgbClr r="0" g="0" b="0"/>
        </a:effectRef>
        <a:fontRef idx="minor"/>
      </dsp:style>
      <dsp:txXfrm>
        <a:off x="3712567" y="705376"/>
        <a:ext cx="611861" cy="695072"/>
      </dsp:txXfrm>
    </dsp:sp>
    <dsp:sp modelId="{54B4BC18-D6EA-4784-99A9-8714798FC439}">
      <dsp:nvSpPr>
        <dsp:cNvPr id="20" name="任意多边形 19"/>
        <dsp:cNvSpPr/>
      </dsp:nvSpPr>
      <dsp:spPr bwMode="white">
        <a:xfrm>
          <a:off x="4324428" y="705376"/>
          <a:ext cx="200396" cy="695072"/>
        </a:xfrm>
        <a:custGeom>
          <a:avLst/>
          <a:gdLst/>
          <a:ahLst/>
          <a:cxnLst/>
          <a:pathLst>
            <a:path w="316" h="1095">
              <a:moveTo>
                <a:pt x="0" y="0"/>
              </a:moveTo>
              <a:lnTo>
                <a:pt x="0" y="854"/>
              </a:lnTo>
              <a:lnTo>
                <a:pt x="316" y="854"/>
              </a:lnTo>
              <a:lnTo>
                <a:pt x="316" y="1095"/>
              </a:lnTo>
            </a:path>
          </a:pathLst>
        </a:custGeom>
      </dsp:spPr>
      <dsp:style>
        <a:lnRef idx="2">
          <a:schemeClr val="accent1">
            <a:shade val="60000"/>
          </a:schemeClr>
        </a:lnRef>
        <a:fillRef idx="0">
          <a:schemeClr val="accent1"/>
        </a:fillRef>
        <a:effectRef idx="0">
          <a:scrgbClr r="0" g="0" b="0"/>
        </a:effectRef>
        <a:fontRef idx="minor"/>
      </dsp:style>
      <dsp:txXfrm>
        <a:off x="4324428" y="705376"/>
        <a:ext cx="200396" cy="695072"/>
      </dsp:txXfrm>
    </dsp:sp>
    <dsp:sp modelId="{C59329DB-C484-48B5-94CC-A8C0668C8ABE}">
      <dsp:nvSpPr>
        <dsp:cNvPr id="23" name="任意多边形 22"/>
        <dsp:cNvSpPr/>
      </dsp:nvSpPr>
      <dsp:spPr bwMode="white">
        <a:xfrm>
          <a:off x="4324428" y="705376"/>
          <a:ext cx="1012652" cy="695072"/>
        </a:xfrm>
        <a:custGeom>
          <a:avLst/>
          <a:gdLst/>
          <a:ahLst/>
          <a:cxnLst/>
          <a:pathLst>
            <a:path w="1595" h="1095">
              <a:moveTo>
                <a:pt x="0" y="0"/>
              </a:moveTo>
              <a:lnTo>
                <a:pt x="0" y="854"/>
              </a:lnTo>
              <a:lnTo>
                <a:pt x="1595" y="854"/>
              </a:lnTo>
              <a:lnTo>
                <a:pt x="1595" y="1095"/>
              </a:lnTo>
            </a:path>
          </a:pathLst>
        </a:custGeom>
      </dsp:spPr>
      <dsp:style>
        <a:lnRef idx="2">
          <a:schemeClr val="accent1">
            <a:shade val="60000"/>
          </a:schemeClr>
        </a:lnRef>
        <a:fillRef idx="0">
          <a:schemeClr val="accent1"/>
        </a:fillRef>
        <a:effectRef idx="0">
          <a:scrgbClr r="0" g="0" b="0"/>
        </a:effectRef>
        <a:fontRef idx="minor"/>
      </dsp:style>
      <dsp:txXfrm>
        <a:off x="4324428" y="705376"/>
        <a:ext cx="1012652" cy="695072"/>
      </dsp:txXfrm>
    </dsp:sp>
    <dsp:sp modelId="{75343613-1117-4508-AF9F-939D5B9F650F}">
      <dsp:nvSpPr>
        <dsp:cNvPr id="26" name="任意多边形 25"/>
        <dsp:cNvSpPr/>
      </dsp:nvSpPr>
      <dsp:spPr bwMode="white">
        <a:xfrm>
          <a:off x="4324428" y="705376"/>
          <a:ext cx="1824909" cy="695072"/>
        </a:xfrm>
        <a:custGeom>
          <a:avLst/>
          <a:gdLst/>
          <a:ahLst/>
          <a:cxnLst/>
          <a:pathLst>
            <a:path w="2874" h="1095">
              <a:moveTo>
                <a:pt x="0" y="0"/>
              </a:moveTo>
              <a:lnTo>
                <a:pt x="0" y="854"/>
              </a:lnTo>
              <a:lnTo>
                <a:pt x="2874" y="854"/>
              </a:lnTo>
              <a:lnTo>
                <a:pt x="2874" y="1095"/>
              </a:lnTo>
            </a:path>
          </a:pathLst>
        </a:custGeom>
      </dsp:spPr>
      <dsp:style>
        <a:lnRef idx="2">
          <a:schemeClr val="accent1">
            <a:shade val="60000"/>
          </a:schemeClr>
        </a:lnRef>
        <a:fillRef idx="0">
          <a:schemeClr val="accent1"/>
        </a:fillRef>
        <a:effectRef idx="0">
          <a:scrgbClr r="0" g="0" b="0"/>
        </a:effectRef>
        <a:fontRef idx="minor"/>
      </dsp:style>
      <dsp:txXfrm>
        <a:off x="4324428" y="705376"/>
        <a:ext cx="1824909" cy="695072"/>
      </dsp:txXfrm>
    </dsp:sp>
    <dsp:sp modelId="{6C5DA965-E2EB-45A5-80F1-7B8BFA9AD913}">
      <dsp:nvSpPr>
        <dsp:cNvPr id="29" name="任意多边形 28"/>
        <dsp:cNvSpPr/>
      </dsp:nvSpPr>
      <dsp:spPr bwMode="white">
        <a:xfrm>
          <a:off x="4324428" y="705376"/>
          <a:ext cx="2637166" cy="695072"/>
        </a:xfrm>
        <a:custGeom>
          <a:avLst/>
          <a:gdLst/>
          <a:ahLst/>
          <a:cxnLst/>
          <a:pathLst>
            <a:path w="4153" h="1095">
              <a:moveTo>
                <a:pt x="0" y="0"/>
              </a:moveTo>
              <a:lnTo>
                <a:pt x="0" y="854"/>
              </a:lnTo>
              <a:lnTo>
                <a:pt x="4153" y="854"/>
              </a:lnTo>
              <a:lnTo>
                <a:pt x="4153" y="1095"/>
              </a:lnTo>
            </a:path>
          </a:pathLst>
        </a:custGeom>
      </dsp:spPr>
      <dsp:style>
        <a:lnRef idx="2">
          <a:schemeClr val="accent1">
            <a:shade val="60000"/>
          </a:schemeClr>
        </a:lnRef>
        <a:fillRef idx="0">
          <a:schemeClr val="accent1"/>
        </a:fillRef>
        <a:effectRef idx="0">
          <a:scrgbClr r="0" g="0" b="0"/>
        </a:effectRef>
        <a:fontRef idx="minor"/>
      </dsp:style>
      <dsp:txXfrm>
        <a:off x="4324428" y="705376"/>
        <a:ext cx="2637166" cy="695072"/>
      </dsp:txXfrm>
    </dsp:sp>
    <dsp:sp modelId="{706E7E46-B33F-4DE6-8496-19D21FE415C9}">
      <dsp:nvSpPr>
        <dsp:cNvPr id="32" name="任意多边形 31"/>
        <dsp:cNvSpPr/>
      </dsp:nvSpPr>
      <dsp:spPr bwMode="white">
        <a:xfrm>
          <a:off x="4324428" y="705376"/>
          <a:ext cx="3449422" cy="695072"/>
        </a:xfrm>
        <a:custGeom>
          <a:avLst/>
          <a:gdLst/>
          <a:ahLst/>
          <a:cxnLst/>
          <a:pathLst>
            <a:path w="5432" h="1095">
              <a:moveTo>
                <a:pt x="0" y="0"/>
              </a:moveTo>
              <a:lnTo>
                <a:pt x="0" y="854"/>
              </a:lnTo>
              <a:lnTo>
                <a:pt x="5432" y="854"/>
              </a:lnTo>
              <a:lnTo>
                <a:pt x="5432" y="1095"/>
              </a:lnTo>
            </a:path>
          </a:pathLst>
        </a:custGeom>
      </dsp:spPr>
      <dsp:style>
        <a:lnRef idx="2">
          <a:schemeClr val="accent1">
            <a:shade val="60000"/>
          </a:schemeClr>
        </a:lnRef>
        <a:fillRef idx="0">
          <a:schemeClr val="accent1"/>
        </a:fillRef>
        <a:effectRef idx="0">
          <a:scrgbClr r="0" g="0" b="0"/>
        </a:effectRef>
        <a:fontRef idx="minor"/>
      </dsp:style>
      <dsp:txXfrm>
        <a:off x="4324428" y="705376"/>
        <a:ext cx="3449422" cy="695072"/>
      </dsp:txXfrm>
    </dsp:sp>
    <dsp:sp modelId="{BFF60CB5-FD2E-48C2-BE3A-BA9608929BD2}">
      <dsp:nvSpPr>
        <dsp:cNvPr id="35" name="任意多边形 34"/>
        <dsp:cNvSpPr/>
      </dsp:nvSpPr>
      <dsp:spPr bwMode="white">
        <a:xfrm>
          <a:off x="4324428" y="705376"/>
          <a:ext cx="4261679" cy="695072"/>
        </a:xfrm>
        <a:custGeom>
          <a:avLst/>
          <a:gdLst/>
          <a:ahLst/>
          <a:cxnLst/>
          <a:pathLst>
            <a:path w="6711" h="1095">
              <a:moveTo>
                <a:pt x="0" y="0"/>
              </a:moveTo>
              <a:lnTo>
                <a:pt x="0" y="854"/>
              </a:lnTo>
              <a:lnTo>
                <a:pt x="6711" y="854"/>
              </a:lnTo>
              <a:lnTo>
                <a:pt x="6711" y="1095"/>
              </a:lnTo>
            </a:path>
          </a:pathLst>
        </a:custGeom>
      </dsp:spPr>
      <dsp:style>
        <a:lnRef idx="2">
          <a:schemeClr val="accent1">
            <a:shade val="60000"/>
          </a:schemeClr>
        </a:lnRef>
        <a:fillRef idx="0">
          <a:schemeClr val="accent1"/>
        </a:fillRef>
        <a:effectRef idx="0">
          <a:scrgbClr r="0" g="0" b="0"/>
        </a:effectRef>
        <a:fontRef idx="minor"/>
      </dsp:style>
      <dsp:txXfrm>
        <a:off x="4324428" y="705376"/>
        <a:ext cx="4261679" cy="695072"/>
      </dsp:txXfrm>
    </dsp:sp>
    <dsp:sp modelId="{22DF6A83-D822-4A0C-819A-04C66CA0EA29}">
      <dsp:nvSpPr>
        <dsp:cNvPr id="3" name="圆角矩形 2"/>
        <dsp:cNvSpPr/>
      </dsp:nvSpPr>
      <dsp:spPr bwMode="white">
        <a:xfrm>
          <a:off x="2832158" y="-70149"/>
          <a:ext cx="2984540" cy="77552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2832158" y="-70149"/>
        <a:ext cx="2984540" cy="775526"/>
      </dsp:txXfrm>
    </dsp:sp>
    <dsp:sp modelId="{B2BBA727-FD2D-4FCE-890D-8975406C6612}">
      <dsp:nvSpPr>
        <dsp:cNvPr id="4" name="圆角矩形 3"/>
        <dsp:cNvSpPr/>
      </dsp:nvSpPr>
      <dsp:spPr bwMode="white">
        <a:xfrm>
          <a:off x="2905999" y="0"/>
          <a:ext cx="2984540" cy="77552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106680" tIns="106680" rIns="106680" bIns="10668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800" b="1" dirty="0">
              <a:solidFill>
                <a:schemeClr val="dk1"/>
              </a:solidFill>
              <a:latin typeface="仿宋" panose="02010609060101010101" charset="-122"/>
              <a:ea typeface="仿宋" panose="02010609060101010101" charset="-122"/>
            </a:rPr>
            <a:t>应付职工薪酬</a:t>
          </a:r>
          <a:endParaRPr sz="2800" b="1" dirty="0">
            <a:solidFill>
              <a:schemeClr val="dk1"/>
            </a:solidFill>
            <a:latin typeface="仿宋" panose="02010609060101010101" charset="-122"/>
            <a:ea typeface="仿宋" panose="02010609060101010101" charset="-122"/>
          </a:endParaRPr>
        </a:p>
      </dsp:txBody>
      <dsp:txXfrm>
        <a:off x="2905999" y="0"/>
        <a:ext cx="2984540" cy="775526"/>
      </dsp:txXfrm>
    </dsp:sp>
    <dsp:sp modelId="{106BDA16-F20D-4957-9136-0842036D370D}">
      <dsp:nvSpPr>
        <dsp:cNvPr id="6" name="圆角矩形 5"/>
        <dsp:cNvSpPr/>
      </dsp:nvSpPr>
      <dsp:spPr bwMode="white">
        <a:xfrm>
          <a:off x="0" y="1400448"/>
          <a:ext cx="777471" cy="239013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0" y="1400448"/>
        <a:ext cx="777471" cy="2390139"/>
      </dsp:txXfrm>
    </dsp:sp>
    <dsp:sp modelId="{278162C7-FE40-4E65-94D4-42C426BBED5E}">
      <dsp:nvSpPr>
        <dsp:cNvPr id="7" name="圆角矩形 6"/>
        <dsp:cNvSpPr/>
      </dsp:nvSpPr>
      <dsp:spPr bwMode="white">
        <a:xfrm>
          <a:off x="73842" y="1470597"/>
          <a:ext cx="777471" cy="2390139"/>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工资奖金津贴和补贴</a:t>
          </a:r>
          <a:endParaRPr>
            <a:solidFill>
              <a:schemeClr val="dk1"/>
            </a:solidFill>
          </a:endParaRPr>
        </a:p>
      </dsp:txBody>
      <dsp:txXfrm>
        <a:off x="73842" y="1470597"/>
        <a:ext cx="777471" cy="2390139"/>
      </dsp:txXfrm>
    </dsp:sp>
    <dsp:sp modelId="{EF39CAA6-98BA-41FF-838A-B81EB8541C63}">
      <dsp:nvSpPr>
        <dsp:cNvPr id="9" name="圆角矩形 8"/>
        <dsp:cNvSpPr/>
      </dsp:nvSpPr>
      <dsp:spPr bwMode="white">
        <a:xfrm>
          <a:off x="925154" y="1400448"/>
          <a:ext cx="710801" cy="2358734"/>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925154" y="1400448"/>
        <a:ext cx="710801" cy="2358734"/>
      </dsp:txXfrm>
    </dsp:sp>
    <dsp:sp modelId="{69CFC652-E9EB-4D47-A370-2315B6D05ABE}">
      <dsp:nvSpPr>
        <dsp:cNvPr id="10" name="圆角矩形 9"/>
        <dsp:cNvSpPr/>
      </dsp:nvSpPr>
      <dsp:spPr bwMode="white">
        <a:xfrm>
          <a:off x="998996" y="1470597"/>
          <a:ext cx="710801" cy="2358734"/>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职工福利费</a:t>
          </a:r>
          <a:endParaRPr>
            <a:solidFill>
              <a:schemeClr val="dk1"/>
            </a:solidFill>
          </a:endParaRPr>
        </a:p>
      </dsp:txBody>
      <dsp:txXfrm>
        <a:off x="998996" y="1470597"/>
        <a:ext cx="710801" cy="2358734"/>
      </dsp:txXfrm>
    </dsp:sp>
    <dsp:sp modelId="{538908DF-642A-40DA-92BE-334CA4DA2FA1}">
      <dsp:nvSpPr>
        <dsp:cNvPr id="12" name="圆角矩形 11"/>
        <dsp:cNvSpPr/>
      </dsp:nvSpPr>
      <dsp:spPr bwMode="white">
        <a:xfrm>
          <a:off x="1783639" y="1400448"/>
          <a:ext cx="636701" cy="2471641"/>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1783639" y="1400448"/>
        <a:ext cx="636701" cy="2471641"/>
      </dsp:txXfrm>
    </dsp:sp>
    <dsp:sp modelId="{5C5BD5C4-4EF0-44B6-87B2-9CD35A3D8C77}">
      <dsp:nvSpPr>
        <dsp:cNvPr id="13" name="圆角矩形 12"/>
        <dsp:cNvSpPr/>
      </dsp:nvSpPr>
      <dsp:spPr bwMode="white">
        <a:xfrm>
          <a:off x="1857480" y="1470597"/>
          <a:ext cx="636701" cy="247164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社会保险费</a:t>
          </a:r>
          <a:endParaRPr>
            <a:solidFill>
              <a:schemeClr val="dk1"/>
            </a:solidFill>
          </a:endParaRPr>
        </a:p>
      </dsp:txBody>
      <dsp:txXfrm>
        <a:off x="1857480" y="1470597"/>
        <a:ext cx="636701" cy="2471641"/>
      </dsp:txXfrm>
    </dsp:sp>
    <dsp:sp modelId="{BD076596-48CA-4A5F-9465-D0D8ED0F8C94}">
      <dsp:nvSpPr>
        <dsp:cNvPr id="15" name="圆角矩形 14"/>
        <dsp:cNvSpPr/>
      </dsp:nvSpPr>
      <dsp:spPr bwMode="white">
        <a:xfrm>
          <a:off x="2568023" y="1400448"/>
          <a:ext cx="664574" cy="2393190"/>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2568023" y="1400448"/>
        <a:ext cx="664574" cy="2393190"/>
      </dsp:txXfrm>
    </dsp:sp>
    <dsp:sp modelId="{ACE05296-536F-4AC7-828E-ACACA1C76609}">
      <dsp:nvSpPr>
        <dsp:cNvPr id="16" name="圆角矩形 15"/>
        <dsp:cNvSpPr/>
      </dsp:nvSpPr>
      <dsp:spPr bwMode="white">
        <a:xfrm>
          <a:off x="2641865" y="1470597"/>
          <a:ext cx="664574" cy="2393190"/>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住房公积金</a:t>
          </a:r>
          <a:endParaRPr>
            <a:solidFill>
              <a:schemeClr val="dk1"/>
            </a:solidFill>
          </a:endParaRPr>
        </a:p>
      </dsp:txBody>
      <dsp:txXfrm>
        <a:off x="2641865" y="1470597"/>
        <a:ext cx="664574" cy="2393190"/>
      </dsp:txXfrm>
    </dsp:sp>
    <dsp:sp modelId="{3689CB61-A459-4527-854B-B9E27BAD01AB}">
      <dsp:nvSpPr>
        <dsp:cNvPr id="18" name="圆角矩形 17"/>
        <dsp:cNvSpPr/>
      </dsp:nvSpPr>
      <dsp:spPr bwMode="white">
        <a:xfrm>
          <a:off x="3380280" y="1400448"/>
          <a:ext cx="664574" cy="236749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3380280" y="1400448"/>
        <a:ext cx="664574" cy="2367495"/>
      </dsp:txXfrm>
    </dsp:sp>
    <dsp:sp modelId="{A174F83C-5F8C-46B1-8F67-9C6BC93A5080}">
      <dsp:nvSpPr>
        <dsp:cNvPr id="19" name="圆角矩形 18"/>
        <dsp:cNvSpPr/>
      </dsp:nvSpPr>
      <dsp:spPr bwMode="white">
        <a:xfrm>
          <a:off x="3454121" y="1470597"/>
          <a:ext cx="664574" cy="2367495"/>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工会经费</a:t>
          </a:r>
          <a:endParaRPr>
            <a:solidFill>
              <a:schemeClr val="dk1"/>
            </a:solidFill>
          </a:endParaRPr>
        </a:p>
      </dsp:txBody>
      <dsp:txXfrm>
        <a:off x="3454121" y="1470597"/>
        <a:ext cx="664574" cy="2367495"/>
      </dsp:txXfrm>
    </dsp:sp>
    <dsp:sp modelId="{75ADFE5A-56E6-45F1-ACC4-1BD761760397}">
      <dsp:nvSpPr>
        <dsp:cNvPr id="21" name="圆角矩形 20"/>
        <dsp:cNvSpPr/>
      </dsp:nvSpPr>
      <dsp:spPr bwMode="white">
        <a:xfrm>
          <a:off x="4192537" y="1400448"/>
          <a:ext cx="664574" cy="236975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4192537" y="1400448"/>
        <a:ext cx="664574" cy="2369756"/>
      </dsp:txXfrm>
    </dsp:sp>
    <dsp:sp modelId="{6B845938-66CD-4A1A-8B07-36E2C9980B37}">
      <dsp:nvSpPr>
        <dsp:cNvPr id="22" name="圆角矩形 21"/>
        <dsp:cNvSpPr/>
      </dsp:nvSpPr>
      <dsp:spPr bwMode="white">
        <a:xfrm>
          <a:off x="4266378" y="1470597"/>
          <a:ext cx="664574" cy="236975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职工教育经费</a:t>
          </a:r>
          <a:endParaRPr>
            <a:solidFill>
              <a:schemeClr val="dk1"/>
            </a:solidFill>
          </a:endParaRPr>
        </a:p>
      </dsp:txBody>
      <dsp:txXfrm>
        <a:off x="4266378" y="1470597"/>
        <a:ext cx="664574" cy="2369756"/>
      </dsp:txXfrm>
    </dsp:sp>
    <dsp:sp modelId="{DAAB9652-A6D4-4FCC-A05D-3B01DB3CC61E}">
      <dsp:nvSpPr>
        <dsp:cNvPr id="24" name="圆角矩形 23"/>
        <dsp:cNvSpPr/>
      </dsp:nvSpPr>
      <dsp:spPr bwMode="white">
        <a:xfrm>
          <a:off x="5004793" y="1400448"/>
          <a:ext cx="664574" cy="236975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5004793" y="1400448"/>
        <a:ext cx="664574" cy="2369756"/>
      </dsp:txXfrm>
    </dsp:sp>
    <dsp:sp modelId="{3D4298DB-B48A-47C1-B2FA-4D576619B493}">
      <dsp:nvSpPr>
        <dsp:cNvPr id="25" name="圆角矩形 24"/>
        <dsp:cNvSpPr/>
      </dsp:nvSpPr>
      <dsp:spPr bwMode="white">
        <a:xfrm>
          <a:off x="5078635" y="1470597"/>
          <a:ext cx="664574" cy="236975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非货币性福利</a:t>
          </a:r>
          <a:endParaRPr>
            <a:solidFill>
              <a:schemeClr val="dk1"/>
            </a:solidFill>
          </a:endParaRPr>
        </a:p>
      </dsp:txBody>
      <dsp:txXfrm>
        <a:off x="5078635" y="1470597"/>
        <a:ext cx="664574" cy="2369756"/>
      </dsp:txXfrm>
    </dsp:sp>
    <dsp:sp modelId="{EC167202-6D72-4E28-9424-8BDA5CE83184}">
      <dsp:nvSpPr>
        <dsp:cNvPr id="27" name="圆角矩形 26"/>
        <dsp:cNvSpPr/>
      </dsp:nvSpPr>
      <dsp:spPr bwMode="white">
        <a:xfrm>
          <a:off x="5817050" y="1400448"/>
          <a:ext cx="664574" cy="2346327"/>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5817050" y="1400448"/>
        <a:ext cx="664574" cy="2346327"/>
      </dsp:txXfrm>
    </dsp:sp>
    <dsp:sp modelId="{E8E6368E-5085-41CA-8B53-EE608DA9A877}">
      <dsp:nvSpPr>
        <dsp:cNvPr id="28" name="圆角矩形 27"/>
        <dsp:cNvSpPr/>
      </dsp:nvSpPr>
      <dsp:spPr bwMode="white">
        <a:xfrm>
          <a:off x="5890891" y="1470597"/>
          <a:ext cx="664574" cy="2346327"/>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辞退补偿</a:t>
          </a:r>
          <a:endParaRPr>
            <a:solidFill>
              <a:schemeClr val="dk1"/>
            </a:solidFill>
          </a:endParaRPr>
        </a:p>
      </dsp:txBody>
      <dsp:txXfrm>
        <a:off x="5890891" y="1470597"/>
        <a:ext cx="664574" cy="2346327"/>
      </dsp:txXfrm>
    </dsp:sp>
    <dsp:sp modelId="{D30905D2-DD6B-40F7-8B6A-D1AA4F3EDC4A}">
      <dsp:nvSpPr>
        <dsp:cNvPr id="30" name="圆角矩形 29"/>
        <dsp:cNvSpPr/>
      </dsp:nvSpPr>
      <dsp:spPr bwMode="white">
        <a:xfrm>
          <a:off x="6629307" y="1400448"/>
          <a:ext cx="664574" cy="229945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6629307" y="1400448"/>
        <a:ext cx="664574" cy="2299459"/>
      </dsp:txXfrm>
    </dsp:sp>
    <dsp:sp modelId="{6C550836-E582-4864-9B7A-2E399A52A86F}">
      <dsp:nvSpPr>
        <dsp:cNvPr id="31" name="圆角矩形 30"/>
        <dsp:cNvSpPr/>
      </dsp:nvSpPr>
      <dsp:spPr bwMode="white">
        <a:xfrm>
          <a:off x="6703148" y="1470597"/>
          <a:ext cx="664574" cy="2299459"/>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带薪缺勤</a:t>
          </a:r>
          <a:endParaRPr>
            <a:solidFill>
              <a:schemeClr val="dk1"/>
            </a:solidFill>
          </a:endParaRPr>
        </a:p>
      </dsp:txBody>
      <dsp:txXfrm>
        <a:off x="6703148" y="1470597"/>
        <a:ext cx="664574" cy="2299459"/>
      </dsp:txXfrm>
    </dsp:sp>
    <dsp:sp modelId="{DD3FE5C2-89BE-4F93-A173-7E1CEC633C2F}">
      <dsp:nvSpPr>
        <dsp:cNvPr id="33" name="圆角矩形 32"/>
        <dsp:cNvSpPr/>
      </dsp:nvSpPr>
      <dsp:spPr bwMode="white">
        <a:xfrm>
          <a:off x="7441563" y="1400448"/>
          <a:ext cx="664574" cy="2322137"/>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7441563" y="1400448"/>
        <a:ext cx="664574" cy="2322137"/>
      </dsp:txXfrm>
    </dsp:sp>
    <dsp:sp modelId="{A8514FF1-55A8-4AD0-9C54-D7B689576D28}">
      <dsp:nvSpPr>
        <dsp:cNvPr id="34" name="圆角矩形 33"/>
        <dsp:cNvSpPr/>
      </dsp:nvSpPr>
      <dsp:spPr bwMode="white">
        <a:xfrm>
          <a:off x="7515405" y="1470597"/>
          <a:ext cx="664574" cy="2322137"/>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solidFill>
                <a:schemeClr val="dk1"/>
              </a:solidFill>
            </a:rPr>
            <a:t>利润分享计划</a:t>
          </a:r>
          <a:endParaRPr>
            <a:solidFill>
              <a:schemeClr val="dk1"/>
            </a:solidFill>
          </a:endParaRPr>
        </a:p>
      </dsp:txBody>
      <dsp:txXfrm>
        <a:off x="7515405" y="1470597"/>
        <a:ext cx="664574" cy="2322137"/>
      </dsp:txXfrm>
    </dsp:sp>
    <dsp:sp modelId="{6822B766-B205-4A41-88D5-FEF9DF059F34}">
      <dsp:nvSpPr>
        <dsp:cNvPr id="36" name="圆角矩形 35"/>
        <dsp:cNvSpPr/>
      </dsp:nvSpPr>
      <dsp:spPr bwMode="white">
        <a:xfrm>
          <a:off x="8253820" y="1400448"/>
          <a:ext cx="664574" cy="226500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8253820" y="1400448"/>
        <a:ext cx="664574" cy="2265002"/>
      </dsp:txXfrm>
    </dsp:sp>
    <dsp:sp modelId="{052B6F60-9D47-4A5B-BBAB-59DBF93A77F5}">
      <dsp:nvSpPr>
        <dsp:cNvPr id="37" name="圆角矩形 36"/>
        <dsp:cNvSpPr/>
      </dsp:nvSpPr>
      <dsp:spPr bwMode="white">
        <a:xfrm>
          <a:off x="8327661" y="1470597"/>
          <a:ext cx="664574" cy="2265002"/>
        </a:xfrm>
        <a:prstGeom prst="roundRect">
          <a:avLst>
            <a:gd name="adj" fmla="val 10000"/>
          </a:avLst>
        </a:prstGeom>
      </dsp:spPr>
      <dsp:style>
        <a:lnRef idx="2">
          <a:schemeClr val="accent2"/>
        </a:lnRef>
        <a:fillRef idx="1">
          <a:schemeClr val="lt1"/>
        </a:fillRef>
        <a:effectRef idx="0">
          <a:schemeClr val="accent2"/>
        </a:effectRef>
        <a:fontRef idx="minor">
          <a:schemeClr val="dk1"/>
        </a:fontRef>
      </dsp:style>
      <dsp:txBody>
        <a:bodyPr vert="horz" wrap="square" lIns="68580" tIns="68580" rIns="68580" bIns="6858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1800" dirty="0">
              <a:solidFill>
                <a:schemeClr val="dk1"/>
              </a:solidFill>
            </a:rPr>
            <a:t>其他职工薪酬</a:t>
          </a:r>
          <a:endParaRPr>
            <a:solidFill>
              <a:schemeClr val="dk1"/>
            </a:solidFill>
          </a:endParaRPr>
        </a:p>
      </dsp:txBody>
      <dsp:txXfrm>
        <a:off x="8327661" y="1470597"/>
        <a:ext cx="664574" cy="226500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6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6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6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6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a:ln>
            <a:solidFill>
              <a:srgbClr val="000000">
                <a:alpha val="100000"/>
              </a:srgbClr>
            </a:solidFill>
            <a:miter lim="800000"/>
          </a:ln>
        </p:spPr>
      </p:sp>
      <p:sp>
        <p:nvSpPr>
          <p:cNvPr id="79875" name="备注占位符 2"/>
          <p:cNvSpPr>
            <a:spLocks noGrp="1"/>
          </p:cNvSpPr>
          <p:nvPr>
            <p:ph type="body" idx="1"/>
          </p:nvPr>
        </p:nvSpPr>
        <p:spPr>
          <a:xfrm>
            <a:off x="679450" y="4691063"/>
            <a:ext cx="5438775" cy="4443412"/>
          </a:xfrm>
          <a:noFill/>
          <a:ln>
            <a:noFill/>
          </a:ln>
        </p:spPr>
        <p:txBody>
          <a:bodyPr wrap="square" lIns="91440" tIns="45720" rIns="91440" bIns="45720" anchor="t" anchorCtr="0"/>
          <a:lstStyle/>
          <a:p>
            <a:pPr lvl="0"/>
            <a:endParaRPr lang="zh-CN" altLang="en-US" dirty="0"/>
          </a:p>
        </p:txBody>
      </p:sp>
      <p:sp>
        <p:nvSpPr>
          <p:cNvPr id="79876"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p:sp>
      <p:sp>
        <p:nvSpPr>
          <p:cNvPr id="19458" name="文本占位符 2"/>
          <p:cNvSpPr>
            <a:spLocks noGrp="1"/>
          </p:cNvSpPr>
          <p:nvPr>
            <p:ph type="body"/>
          </p:nvPr>
        </p:nvSpPr>
        <p:spPr/>
        <p:txBody>
          <a:bodyPr lIns="91440" tIns="45720" rIns="91440" bIns="45720" anchor="t" anchorCtr="0"/>
          <a:lstStyle/>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l"/>
            <a:endParaRPr lang="zh-CN" altLang="en-US" dirty="0"/>
          </a:p>
        </p:txBody>
      </p:sp>
      <p:sp>
        <p:nvSpPr>
          <p:cNvPr id="4" name="灯片编号占位符 3"/>
          <p:cNvSpPr>
            <a:spLocks noGrp="1"/>
          </p:cNvSpPr>
          <p:nvPr>
            <p:ph type="sldNum" sz="quarter" idx="10"/>
          </p:nvPr>
        </p:nvSpPr>
        <p:spPr/>
        <p:txBody>
          <a:bodyPr/>
          <a:lstStyle/>
          <a:p>
            <a:fld id="{FAF75A5E-1FEB-443A-8A6E-380124709CA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a:ln>
            <a:solidFill>
              <a:srgbClr val="000000">
                <a:alpha val="100000"/>
              </a:srgbClr>
            </a:solidFill>
            <a:miter lim="800000"/>
          </a:ln>
        </p:spPr>
      </p:sp>
      <p:sp>
        <p:nvSpPr>
          <p:cNvPr id="93187" name="备注占位符 2"/>
          <p:cNvSpPr>
            <a:spLocks noGrp="1"/>
          </p:cNvSpPr>
          <p:nvPr>
            <p:ph type="body" idx="1"/>
          </p:nvPr>
        </p:nvSpPr>
        <p:spPr>
          <a:xfrm>
            <a:off x="679450" y="4691063"/>
            <a:ext cx="5438775" cy="4443412"/>
          </a:xfrm>
          <a:noFill/>
          <a:ln>
            <a:noFill/>
          </a:ln>
        </p:spPr>
        <p:txBody>
          <a:bodyPr wrap="square" lIns="91440" tIns="45720" rIns="91440" bIns="45720" anchor="t" anchorCtr="0"/>
          <a:lstStyle/>
          <a:p>
            <a:pPr lvl="0"/>
            <a:r>
              <a:rPr lang="zh-CN" altLang="en-US" b="1" dirty="0"/>
              <a:t>当利息收入大于利息费用时，财务费用是负数，为正常情况；</a:t>
            </a:r>
            <a:endParaRPr lang="zh-CN" altLang="en-US" b="1" dirty="0"/>
          </a:p>
          <a:p>
            <a:pPr lvl="0"/>
            <a:r>
              <a:rPr lang="zh-CN" altLang="en-US" b="1" dirty="0"/>
              <a:t>但利息收入由于做账体现在财务费用的借方负数，填报时应注意取该明细科目的绝对</a:t>
            </a:r>
            <a:endParaRPr lang="zh-CN" altLang="en-US" b="1" dirty="0"/>
          </a:p>
          <a:p>
            <a:pPr lvl="0"/>
            <a:r>
              <a:rPr lang="zh-CN" altLang="en-US" b="1" dirty="0"/>
              <a:t>值。利息费用也要注意为正数。</a:t>
            </a:r>
            <a:endParaRPr lang="zh-CN" altLang="en-US" b="1" dirty="0"/>
          </a:p>
        </p:txBody>
      </p:sp>
      <p:sp>
        <p:nvSpPr>
          <p:cNvPr id="93188"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b="1" dirty="0" smtClean="0">
              <a:solidFill>
                <a:schemeClr val="accent1">
                  <a:lumMod val="7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AF75A5E-1FEB-443A-8A6E-380124709CA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幻灯片图像占位符 1"/>
          <p:cNvSpPr>
            <a:spLocks noGrp="1" noRot="1" noChangeAspect="1"/>
          </p:cNvSpPr>
          <p:nvPr>
            <p:ph type="sldImg"/>
          </p:nvPr>
        </p:nvSpPr>
        <p:spPr bwMode="auto">
          <a:noFill/>
          <a:ln>
            <a:solidFill>
              <a:srgbClr val="000000"/>
            </a:solidFill>
            <a:miter lim="800000"/>
          </a:ln>
        </p:spPr>
      </p:sp>
      <p:sp>
        <p:nvSpPr>
          <p:cNvPr id="149506" name="备注占位符 2"/>
          <p:cNvSpPr>
            <a:spLocks noGrp="1"/>
          </p:cNvSpPr>
          <p:nvPr>
            <p:ph type="body" idx="1"/>
          </p:nvPr>
        </p:nvSpPr>
        <p:spPr bwMode="auto">
          <a:noFill/>
        </p:spPr>
        <p:txBody>
          <a:bodyPr wrap="square" numCol="1" anchor="t" anchorCtr="0" compatLnSpc="1"/>
          <a:lstStyle/>
          <a:p>
            <a:pPr>
              <a:defRPr/>
            </a:pPr>
            <a:endParaRPr lang="en-US" altLang="zh-CN" sz="1200" kern="1200" dirty="0" smtClean="0">
              <a:solidFill>
                <a:schemeClr val="tx1"/>
              </a:solidFill>
              <a:latin typeface="+mn-lt"/>
              <a:ea typeface="+mn-ea"/>
              <a:cs typeface="+mn-cs"/>
            </a:endParaRPr>
          </a:p>
        </p:txBody>
      </p:sp>
      <p:sp>
        <p:nvSpPr>
          <p:cNvPr id="4" name="灯片编号占位符 3"/>
          <p:cNvSpPr>
            <a:spLocks noGrp="1"/>
          </p:cNvSpPr>
          <p:nvPr>
            <p:ph type="sldNum" sz="quarter" idx="5"/>
          </p:nvPr>
        </p:nvSpPr>
        <p:spPr/>
        <p:txBody>
          <a:bodyPr/>
          <a:lstStyle/>
          <a:p>
            <a:pPr>
              <a:defRPr/>
            </a:pPr>
            <a:fld id="{04E87429-1385-4E1D-A05E-4A78272EDA6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p:txBody>
      </p:sp>
      <p:sp>
        <p:nvSpPr>
          <p:cNvPr id="4" name="灯片编号占位符 3"/>
          <p:cNvSpPr>
            <a:spLocks noGrp="1"/>
          </p:cNvSpPr>
          <p:nvPr>
            <p:ph type="sldNum" sz="quarter" idx="10"/>
          </p:nvPr>
        </p:nvSpPr>
        <p:spPr/>
        <p:txBody>
          <a:bodyPr/>
          <a:lstStyle/>
          <a:p>
            <a:fld id="{B9EEAF6F-B650-44F9-A5CA-6413CA8775B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defTabSz="913130" eaLnBrk="0" hangingPunct="0"/>
            <a:r>
              <a:rPr lang="zh-CN" altLang="en-US" dirty="0" smtClean="0"/>
              <a:t>应付职工薪酬，这个指标真的是高频出错指标，出错的绝大部分原因就是指标口径理解有误。所以对于审这个指标，还是比较需要费精力的。说一下审核要点。首先在核实这个指标时，要注意询问方式，不能直接问统计人员指标口径全不全呀，数据对不对呀，因为这样问，对方的回答基本都是没问题。尤其是对于新增单位或者换统计人员的单位，要问一下企业是否设置了应付职工薪酬科目，因为有些单位可能没有设置这个科目，如果企业回答说设置了，那么再继续问应该包含的内容是否全部都包括了，如果是，直接摘抄，如果不是，则需要从其他科目摘抄归并填报。对于没有设置薪酬科目的企业，</a:t>
            </a:r>
            <a:r>
              <a:rPr lang="zh-CN" altLang="en-US" sz="1200" kern="1200" dirty="0" smtClean="0">
                <a:solidFill>
                  <a:schemeClr val="tx1"/>
                </a:solidFill>
                <a:latin typeface="+mn-lt"/>
                <a:ea typeface="+mn-ea"/>
                <a:cs typeface="+mn-cs"/>
              </a:rPr>
              <a:t>根据指标解释，要将成本费用中所有属于职工薪酬范畴的科目逐一分析，累加填报，同时做到不重不漏。</a:t>
            </a:r>
            <a:endParaRPr lang="zh-CN" altLang="en-US" sz="1200" kern="1200" dirty="0" smtClean="0">
              <a:solidFill>
                <a:schemeClr val="tx1"/>
              </a:solidFill>
              <a:latin typeface="+mn-lt"/>
              <a:ea typeface="+mn-ea"/>
              <a:cs typeface="+mn-cs"/>
            </a:endParaRPr>
          </a:p>
          <a:p>
            <a:endParaRPr lang="en-US"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FAF75A5E-1FEB-443A-8A6E-380124709CA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nSpc>
                <a:spcPct val="150000"/>
              </a:lnSpc>
              <a:buFont typeface="Wingdings" panose="05000000000000000000" pitchFamily="2" charset="2"/>
              <a:buChar char="Ø"/>
              <a:defRPr/>
            </a:pPr>
            <a:endParaRPr lang="en-US"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9EEAF6F-B650-44F9-A5CA-6413CA8775B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p:sp>
      <p:sp>
        <p:nvSpPr>
          <p:cNvPr id="19458" name="文本占位符 2"/>
          <p:cNvSpPr>
            <a:spLocks noGrp="1"/>
          </p:cNvSpPr>
          <p:nvPr>
            <p:ph type="body"/>
          </p:nvPr>
        </p:nvSpPr>
        <p:spPr/>
        <p:txBody>
          <a:bodyPr lIns="91440" tIns="45720" rIns="91440" bIns="45720"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a:xfrm>
            <a:off x="927100" y="736600"/>
            <a:ext cx="4938713" cy="3705225"/>
          </a:xfrm>
          <a:ln>
            <a:solidFill>
              <a:srgbClr val="000000">
                <a:alpha val="100000"/>
              </a:srgbClr>
            </a:solidFill>
            <a:miter lim="800000"/>
          </a:ln>
        </p:spPr>
      </p:sp>
      <p:sp>
        <p:nvSpPr>
          <p:cNvPr id="98307" name="Rectangle 3"/>
          <p:cNvSpPr>
            <a:spLocks noGrp="1" noRot="1"/>
          </p:cNvSpPr>
          <p:nvPr>
            <p:ph type="body" idx="1"/>
          </p:nvPr>
        </p:nvSpPr>
        <p:spPr>
          <a:xfrm>
            <a:off x="676275" y="4684713"/>
            <a:ext cx="5438775" cy="4446587"/>
          </a:xfrm>
          <a:noFill/>
          <a:ln>
            <a:noFill/>
          </a:ln>
        </p:spPr>
        <p:txBody>
          <a:bodyPr wrap="square" lIns="91440" tIns="45720" rIns="91440" bIns="45720" anchor="t" anchorCtr="0"/>
          <a:lstStyle/>
          <a:p>
            <a:pPr lvl="0" eaLnBrk="1" hangingPunct="1">
              <a:spcBef>
                <a:spcPct val="0"/>
              </a:spcBef>
            </a:pPr>
            <a:endParaRPr lang="zh-CN" altLang="en-US" dirty="0">
              <a:solidFill>
                <a:schemeClr val="tx2"/>
              </a:solidFill>
              <a:latin typeface="Arial" panose="020B0604020202020204" pitchFamily="34" charset="0"/>
              <a:ea typeface="楷体_GB2312" panose="0201060903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marL="257175" indent="-257175" fontAlgn="t">
              <a:lnSpc>
                <a:spcPct val="130000"/>
              </a:lnSpc>
              <a:spcBef>
                <a:spcPct val="20000"/>
              </a:spcBef>
              <a:defRPr/>
            </a:pPr>
            <a:r>
              <a:rPr lang="zh-CN" altLang="en-US" dirty="0" smtClean="0"/>
              <a:t>培训需重点强调</a:t>
            </a:r>
            <a:r>
              <a:rPr lang="zh-CN" altLang="en-US" dirty="0" smtClean="0">
                <a:solidFill>
                  <a:srgbClr val="FF0000"/>
                </a:solidFill>
                <a:latin typeface="微软雅黑" panose="020B0503020204020204" pitchFamily="34" charset="-122"/>
                <a:ea typeface="微软雅黑" panose="020B0503020204020204" pitchFamily="34" charset="-122"/>
              </a:rPr>
              <a:t>离休人员、退休人员、不参与经营的股东</a:t>
            </a:r>
            <a:r>
              <a:rPr lang="zh-CN" altLang="en-US" dirty="0" smtClean="0">
                <a:solidFill>
                  <a:schemeClr val="bg1"/>
                </a:solidFill>
                <a:latin typeface="微软雅黑" panose="020B0503020204020204" pitchFamily="34" charset="-122"/>
                <a:ea typeface="微软雅黑" panose="020B0503020204020204" pitchFamily="34" charset="-122"/>
              </a:rPr>
              <a:t>、长期病休人员虽然体现在该单位的工资表上，但是在填报人员时不能包含这部分人员。</a:t>
            </a:r>
            <a:endParaRPr lang="zh-CN" altLang="en-US" dirty="0" smtClean="0">
              <a:solidFill>
                <a:schemeClr val="bg1"/>
              </a:solidFill>
              <a:latin typeface="微软雅黑" panose="020B0503020204020204" pitchFamily="34" charset="-122"/>
              <a:ea typeface="微软雅黑" panose="020B0503020204020204" pitchFamily="34" charset="-122"/>
            </a:endParaRPr>
          </a:p>
          <a:p>
            <a:endParaRPr lang="zh-CN" altLang="en-US" dirty="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等线" pitchFamily="2" charset="-122"/>
                <a:ea typeface="等线" pitchFamily="2" charset="-122"/>
              </a:defRPr>
            </a:lvl1pPr>
            <a:lvl2pPr marL="742950" indent="-285750">
              <a:spcBef>
                <a:spcPct val="30000"/>
              </a:spcBef>
              <a:defRPr sz="1200">
                <a:solidFill>
                  <a:schemeClr val="tx1"/>
                </a:solidFill>
                <a:latin typeface="等线" pitchFamily="2" charset="-122"/>
                <a:ea typeface="等线" pitchFamily="2" charset="-122"/>
              </a:defRPr>
            </a:lvl2pPr>
            <a:lvl3pPr marL="1143000" indent="-228600">
              <a:spcBef>
                <a:spcPct val="30000"/>
              </a:spcBef>
              <a:defRPr sz="1200">
                <a:solidFill>
                  <a:schemeClr val="tx1"/>
                </a:solidFill>
                <a:latin typeface="等线" pitchFamily="2" charset="-122"/>
                <a:ea typeface="等线" pitchFamily="2" charset="-122"/>
              </a:defRPr>
            </a:lvl3pPr>
            <a:lvl4pPr marL="1600200" indent="-228600">
              <a:spcBef>
                <a:spcPct val="30000"/>
              </a:spcBef>
              <a:defRPr sz="1200">
                <a:solidFill>
                  <a:schemeClr val="tx1"/>
                </a:solidFill>
                <a:latin typeface="等线" pitchFamily="2" charset="-122"/>
                <a:ea typeface="等线" pitchFamily="2" charset="-122"/>
              </a:defRPr>
            </a:lvl4pPr>
            <a:lvl5pPr marL="2057400" indent="-228600">
              <a:spcBef>
                <a:spcPct val="30000"/>
              </a:spcBef>
              <a:defRPr sz="1200">
                <a:solidFill>
                  <a:schemeClr val="tx1"/>
                </a:solidFill>
                <a:latin typeface="等线" pitchFamily="2" charset="-122"/>
                <a:ea typeface="等线" pitchFamily="2" charset="-122"/>
              </a:defRPr>
            </a:lvl5pPr>
            <a:lvl6pPr marL="2514600" indent="-228600" eaLnBrk="0" fontAlgn="base" hangingPunct="0">
              <a:spcBef>
                <a:spcPct val="30000"/>
              </a:spcBef>
              <a:spcAft>
                <a:spcPct val="0"/>
              </a:spcAft>
              <a:defRPr sz="1200">
                <a:solidFill>
                  <a:schemeClr val="tx1"/>
                </a:solidFill>
                <a:latin typeface="等线" pitchFamily="2" charset="-122"/>
                <a:ea typeface="等线" pitchFamily="2" charset="-122"/>
              </a:defRPr>
            </a:lvl6pPr>
            <a:lvl7pPr marL="2971800" indent="-228600" eaLnBrk="0" fontAlgn="base" hangingPunct="0">
              <a:spcBef>
                <a:spcPct val="30000"/>
              </a:spcBef>
              <a:spcAft>
                <a:spcPct val="0"/>
              </a:spcAft>
              <a:defRPr sz="1200">
                <a:solidFill>
                  <a:schemeClr val="tx1"/>
                </a:solidFill>
                <a:latin typeface="等线" pitchFamily="2" charset="-122"/>
                <a:ea typeface="等线" pitchFamily="2" charset="-122"/>
              </a:defRPr>
            </a:lvl7pPr>
            <a:lvl8pPr marL="3429000" indent="-228600" eaLnBrk="0" fontAlgn="base" hangingPunct="0">
              <a:spcBef>
                <a:spcPct val="30000"/>
              </a:spcBef>
              <a:spcAft>
                <a:spcPct val="0"/>
              </a:spcAft>
              <a:defRPr sz="1200">
                <a:solidFill>
                  <a:schemeClr val="tx1"/>
                </a:solidFill>
                <a:latin typeface="等线" pitchFamily="2" charset="-122"/>
                <a:ea typeface="等线" pitchFamily="2" charset="-122"/>
              </a:defRPr>
            </a:lvl8pPr>
            <a:lvl9pPr marL="3886200" indent="-228600" eaLnBrk="0" fontAlgn="base" hangingPunct="0">
              <a:spcBef>
                <a:spcPct val="30000"/>
              </a:spcBef>
              <a:spcAft>
                <a:spcPct val="0"/>
              </a:spcAft>
              <a:defRPr sz="1200">
                <a:solidFill>
                  <a:schemeClr val="tx1"/>
                </a:solidFill>
                <a:latin typeface="等线" pitchFamily="2" charset="-122"/>
                <a:ea typeface="等线" pitchFamily="2" charset="-122"/>
              </a:defRPr>
            </a:lvl9pPr>
          </a:lstStyle>
          <a:p>
            <a:pPr fontAlgn="base">
              <a:spcBef>
                <a:spcPct val="0"/>
              </a:spcBef>
              <a:spcAft>
                <a:spcPct val="0"/>
              </a:spcAft>
            </a:pPr>
            <a:fld id="{5201857C-6CAB-4FF3-9765-026C5149B0B1}" type="slidenum">
              <a:rPr lang="zh-CN" altLang="en-US" smtClean="0">
                <a:latin typeface="Arial" panose="020B0604020202020204" pitchFamily="34" charset="0"/>
                <a:ea typeface="宋体" panose="02010600030101010101" pitchFamily="2" charset="-122"/>
              </a:rPr>
            </a:fld>
            <a:endParaRPr lang="zh-CN" altLang="en-US">
              <a:latin typeface="Arial" panose="020B060402020202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幻灯片图像占位符 1"/>
          <p:cNvSpPr>
            <a:spLocks noGrp="1" noRot="1" noChangeAspect="1" noTextEdit="1"/>
          </p:cNvSpPr>
          <p:nvPr>
            <p:ph type="sldImg"/>
          </p:nvPr>
        </p:nvSpPr>
        <p:spPr bwMode="auto">
          <a:noFill/>
          <a:ln>
            <a:solidFill>
              <a:srgbClr val="000000"/>
            </a:solidFill>
            <a:miter lim="800000"/>
          </a:ln>
        </p:spPr>
      </p:sp>
      <p:sp>
        <p:nvSpPr>
          <p:cNvPr id="129026"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dirty="0" smtClean="0"/>
              <a:t>对于月度新增的单位需重点强调。</a:t>
            </a:r>
            <a:endParaRPr lang="zh-CN" altLang="en-US" dirty="0" smtClean="0"/>
          </a:p>
        </p:txBody>
      </p:sp>
      <p:sp>
        <p:nvSpPr>
          <p:cNvPr id="129027" name="灯片编号占位符 3"/>
          <p:cNvSpPr txBox="1">
            <a:spLocks noGrp="1"/>
          </p:cNvSpPr>
          <p:nvPr/>
        </p:nvSpPr>
        <p:spPr bwMode="auto">
          <a:xfrm>
            <a:off x="3884613" y="8685213"/>
            <a:ext cx="2971800" cy="458787"/>
          </a:xfrm>
          <a:prstGeom prst="rect">
            <a:avLst/>
          </a:prstGeom>
          <a:noFill/>
          <a:ln w="9525">
            <a:noFill/>
            <a:miter lim="800000"/>
          </a:ln>
        </p:spPr>
        <p:txBody>
          <a:bodyPr anchor="b"/>
          <a:lstStyle/>
          <a:p>
            <a:pPr algn="r"/>
            <a:fld id="{09953611-D99E-47A7-8EFD-52BD21E97E6C}" type="slidenum">
              <a:rPr lang="zh-CN" altLang="en-US" sz="1200">
                <a:latin typeface="Calibri" panose="020F0502020204030204" charset="0"/>
              </a:rPr>
            </a:fld>
            <a:endParaRPr lang="en-US" altLang="zh-CN" sz="1200">
              <a:latin typeface="Calibri" panose="020F050202020403020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p:sp>
      <p:sp>
        <p:nvSpPr>
          <p:cNvPr id="19458" name="文本占位符 2"/>
          <p:cNvSpPr>
            <a:spLocks noGrp="1"/>
          </p:cNvSpPr>
          <p:nvPr>
            <p:ph type="body"/>
          </p:nvPr>
        </p:nvSpPr>
        <p:spPr/>
        <p:txBody>
          <a:bodyPr lIns="91440" tIns="45720" rIns="91440" bIns="45720" anchor="t" anchorCtr="0"/>
          <a:lstStyle/>
          <a:p>
            <a:pPr lvl="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-增加值=劳动者报酬+生产税净额+固定资产折旧+营业盈余（增加值计算方法：收入法）</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p:sp>
      <p:sp>
        <p:nvSpPr>
          <p:cNvPr id="19458" name="文本占位符 2"/>
          <p:cNvSpPr>
            <a:spLocks noGrp="1"/>
          </p:cNvSpPr>
          <p:nvPr>
            <p:ph type="body"/>
          </p:nvPr>
        </p:nvSpPr>
        <p:spPr/>
        <p:txBody>
          <a:bodyPr lIns="91440" tIns="45720" rIns="91440" bIns="45720"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DE07243-D479-408A-9F03-AE97E7C1AC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xfrm>
            <a:off x="679450" y="4691063"/>
            <a:ext cx="5438775" cy="4443412"/>
          </a:xfrm>
          <a:noFill/>
          <a:ln>
            <a:noFill/>
          </a:ln>
        </p:spPr>
        <p:txBody>
          <a:bodyPr wrap="square" lIns="91440" tIns="45720" rIns="91440" bIns="45720" anchor="t" anchorCtr="0"/>
          <a:lstStyle/>
          <a:p>
            <a:pPr lvl="0"/>
            <a:endParaRPr lang="zh-CN" altLang="en-US" dirty="0"/>
          </a:p>
        </p:txBody>
      </p:sp>
      <p:sp>
        <p:nvSpPr>
          <p:cNvPr id="77828"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xfrm>
            <a:off x="679450" y="4691063"/>
            <a:ext cx="5438775" cy="4443412"/>
          </a:xfrm>
          <a:noFill/>
          <a:ln>
            <a:noFill/>
          </a:ln>
        </p:spPr>
        <p:txBody>
          <a:bodyPr wrap="square" lIns="91440" tIns="45720" rIns="91440" bIns="45720" anchor="t" anchorCtr="0"/>
          <a:lstStyle/>
          <a:p>
            <a:pPr lvl="0"/>
            <a:endParaRPr lang="zh-CN" altLang="en-US" dirty="0"/>
          </a:p>
        </p:txBody>
      </p:sp>
      <p:sp>
        <p:nvSpPr>
          <p:cNvPr id="77828"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0483"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dirty="0" smtClean="0">
                <a:solidFill>
                  <a:schemeClr val="bg1"/>
                </a:solidFill>
                <a:latin typeface="微软雅黑" panose="020B0503020204020204" pitchFamily="34" charset="-122"/>
                <a:ea typeface="微软雅黑" panose="020B0503020204020204" pitchFamily="34" charset="-122"/>
                <a:sym typeface="+mn-ea"/>
              </a:rPr>
              <a:t>（法人口径：包含分公司、不含子公司）区分分公司和子公司主要看营业执照，分公司没有法人资格，营业执照上写的是负责人，所以我们报的财务表是包含分公司的数据的；但是子公司具有独立的法人资格，所以我们报的财务表是不含子公司的数据。</a:t>
            </a:r>
            <a:endParaRPr lang="zh-CN" altLang="en-US" dirty="0"/>
          </a:p>
          <a:p>
            <a:pPr eaLnBrk="1" hangingPunct="1">
              <a:spcBef>
                <a:spcPct val="0"/>
              </a:spcBef>
            </a:pPr>
            <a:endParaRPr lang="zh-CN" altLang="en-US" dirty="0"/>
          </a:p>
        </p:txBody>
      </p:sp>
      <p:sp>
        <p:nvSpPr>
          <p:cNvPr id="204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微软雅黑 Light" pitchFamily="34" charset="-122"/>
                <a:ea typeface="微软雅黑 Light" pitchFamily="34" charset="-122"/>
              </a:defRPr>
            </a:lvl1pPr>
            <a:lvl2pPr marL="742950" indent="-285750">
              <a:defRPr>
                <a:solidFill>
                  <a:schemeClr val="tx1"/>
                </a:solidFill>
                <a:latin typeface="微软雅黑 Light" pitchFamily="34" charset="-122"/>
                <a:ea typeface="微软雅黑 Light" pitchFamily="34" charset="-122"/>
              </a:defRPr>
            </a:lvl2pPr>
            <a:lvl3pPr marL="1143000" indent="-228600">
              <a:defRPr>
                <a:solidFill>
                  <a:schemeClr val="tx1"/>
                </a:solidFill>
                <a:latin typeface="微软雅黑 Light" pitchFamily="34" charset="-122"/>
                <a:ea typeface="微软雅黑 Light" pitchFamily="34" charset="-122"/>
              </a:defRPr>
            </a:lvl3pPr>
            <a:lvl4pPr marL="1600200" indent="-228600">
              <a:defRPr>
                <a:solidFill>
                  <a:schemeClr val="tx1"/>
                </a:solidFill>
                <a:latin typeface="微软雅黑 Light" pitchFamily="34" charset="-122"/>
                <a:ea typeface="微软雅黑 Light" pitchFamily="34" charset="-122"/>
              </a:defRPr>
            </a:lvl4pPr>
            <a:lvl5pPr marL="2057400" indent="-228600">
              <a:defRPr>
                <a:solidFill>
                  <a:schemeClr val="tx1"/>
                </a:solidFill>
                <a:latin typeface="微软雅黑 Light" pitchFamily="34" charset="-122"/>
                <a:ea typeface="微软雅黑 Light" pitchFamily="34" charset="-122"/>
              </a:defRPr>
            </a:lvl5pPr>
            <a:lvl6pPr marL="25146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6pPr>
            <a:lvl7pPr marL="29718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7pPr>
            <a:lvl8pPr marL="34290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8pPr>
            <a:lvl9pPr marL="38862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9pPr>
          </a:lstStyle>
          <a:p>
            <a:pPr fontAlgn="base">
              <a:spcBef>
                <a:spcPct val="0"/>
              </a:spcBef>
              <a:spcAft>
                <a:spcPct val="0"/>
              </a:spcAft>
            </a:pPr>
            <a:fld id="{0C5AE4E1-F230-44CB-B348-8B69FA7C2A2E}" type="slidenum">
              <a:rPr lang="zh-CN" altLang="en-US" smtClean="0">
                <a:latin typeface="等线" pitchFamily="2" charset="-122"/>
                <a:ea typeface="等线" pitchFamily="2" charset="-122"/>
              </a:rPr>
            </a:fld>
            <a:endParaRPr lang="zh-CN" altLang="en-US">
              <a:latin typeface="等线" pitchFamily="2" charset="-122"/>
              <a:ea typeface="等线"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422400" y="304800"/>
            <a:ext cx="10056284" cy="1431925"/>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910167" y="765175"/>
            <a:ext cx="10060517"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2" Type="http://schemas.openxmlformats.org/officeDocument/2006/relationships/theme" Target="../theme/theme5.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2" Type="http://schemas.openxmlformats.org/officeDocument/2006/relationships/theme" Target="../theme/theme6.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5123"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vmlDrawing" Target="../drawings/vmlDrawing1.vml"/><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microsoft.com/office/2007/relationships/hdphoto" Target="../media/hdphoto1.wdp"/><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6.xml"/><Relationship Id="rId2" Type="http://schemas.microsoft.com/office/2007/relationships/hdphoto" Target="../media/hdphoto1.wdp"/><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microsoft.com/office/2007/relationships/hdphoto" Target="../media/hdphoto1.wdp"/><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microsoft.com/office/2007/relationships/hdphoto" Target="../media/hdphoto1.wdp"/><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1.xml"/><Relationship Id="rId7" Type="http://schemas.microsoft.com/office/2007/relationships/hdphoto" Target="../media/hdphoto1.wdp"/><Relationship Id="rId6" Type="http://schemas.openxmlformats.org/officeDocument/2006/relationships/image" Target="../media/image3.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vmlDrawing" Target="../drawings/vmlDrawing2.vml"/><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hyperlink" Target="&#22686;&#20540;&#31246;&#32435;&#31246;&#30003;&#25253;&#34920;_&#19968;&#33324;&#32435;&#31246;&#20154;_2013&#26368;&#26032;&#20462;&#25913;&#29256;.xl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6.xml"/><Relationship Id="rId2" Type="http://schemas.microsoft.com/office/2007/relationships/hdphoto" Target="../media/hdphoto1.wdp"/><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6.xml"/><Relationship Id="rId2" Type="http://schemas.microsoft.com/office/2007/relationships/hdphoto" Target="../media/hdphoto1.wdp"/><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62"/>
          <p:cNvSpPr txBox="1"/>
          <p:nvPr/>
        </p:nvSpPr>
        <p:spPr>
          <a:xfrm>
            <a:off x="1001395" y="3006725"/>
            <a:ext cx="9912985" cy="922020"/>
          </a:xfrm>
          <a:prstGeom prst="rect">
            <a:avLst/>
          </a:prstGeom>
          <a:noFill/>
          <a:ln w="9525">
            <a:noFill/>
          </a:ln>
        </p:spPr>
        <p:txBody>
          <a:bodyPr wrap="square" anchor="t" anchorCtr="0">
            <a:spAutoFit/>
          </a:bodyPr>
          <a:lstStyle/>
          <a:p>
            <a:pPr lvl="0" algn="ctr">
              <a:buClrTx/>
              <a:buSzTx/>
              <a:buFontTx/>
            </a:pPr>
            <a:r>
              <a:rPr lang="zh-CN" altLang="en-US" sz="5400" b="1" dirty="0">
                <a:solidFill>
                  <a:srgbClr val="336699"/>
                </a:solidFill>
                <a:latin typeface="微软雅黑" panose="020B0503020204020204" pitchFamily="34" charset="-122"/>
                <a:sym typeface="微软雅黑" panose="020B0503020204020204" pitchFamily="34" charset="-122"/>
              </a:rPr>
              <a:t>商业企业财务</a:t>
            </a:r>
            <a:endParaRPr lang="zh-CN" altLang="en-US" sz="5400" b="1" dirty="0">
              <a:solidFill>
                <a:srgbClr val="336699"/>
              </a:solidFill>
              <a:latin typeface="微软雅黑" panose="020B0503020204020204" pitchFamily="34" charset="-122"/>
              <a:sym typeface="微软雅黑" panose="020B0503020204020204" pitchFamily="34" charset="-122"/>
            </a:endParaRPr>
          </a:p>
        </p:txBody>
      </p:sp>
      <p:pic>
        <p:nvPicPr>
          <p:cNvPr id="6146" name="图片 6"/>
          <p:cNvPicPr>
            <a:picLocks noChangeAspect="1"/>
          </p:cNvPicPr>
          <p:nvPr/>
        </p:nvPicPr>
        <p:blipFill>
          <a:blip r:embed="rId1" cstate="print"/>
          <a:stretch>
            <a:fillRect/>
          </a:stretch>
        </p:blipFill>
        <p:spPr>
          <a:xfrm>
            <a:off x="6345238" y="5200650"/>
            <a:ext cx="5865812" cy="1657350"/>
          </a:xfrm>
          <a:prstGeom prst="rect">
            <a:avLst/>
          </a:prstGeom>
          <a:noFill/>
          <a:ln w="9525">
            <a:noFill/>
          </a:ln>
        </p:spPr>
      </p:pic>
      <p:sp>
        <p:nvSpPr>
          <p:cNvPr id="48" name="任意多边形 47"/>
          <p:cNvSpPr/>
          <p:nvPr/>
        </p:nvSpPr>
        <p:spPr>
          <a:xfrm rot="5400000">
            <a:off x="5406231" y="-4683919"/>
            <a:ext cx="914400" cy="1173638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10718800" y="4075113"/>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0507663" y="3836988"/>
            <a:ext cx="474663"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847408" y="2232660"/>
            <a:ext cx="474663"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069658" y="2462848"/>
            <a:ext cx="474663" cy="474663"/>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153" name="Text Box 3"/>
          <p:cNvSpPr/>
          <p:nvPr/>
        </p:nvSpPr>
        <p:spPr>
          <a:xfrm>
            <a:off x="2961958" y="4927283"/>
            <a:ext cx="5802312" cy="398780"/>
          </a:xfrm>
          <a:prstGeom prst="rect">
            <a:avLst/>
          </a:prstGeom>
          <a:noFill/>
          <a:ln w="9525">
            <a:noFill/>
          </a:ln>
        </p:spPr>
        <p:txBody>
          <a:bodyPr wrap="square" anchor="t" anchorCtr="0">
            <a:spAutoFit/>
          </a:bodyPr>
          <a:lstStyle/>
          <a:p>
            <a:pPr marL="342900" indent="-342900" algn="ctr">
              <a:spcBef>
                <a:spcPct val="50000"/>
              </a:spcBef>
              <a:buClrTx/>
              <a:buFontTx/>
            </a:pPr>
            <a:endParaRPr lang="zh-CN" altLang="en-US" sz="2000"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4" name="文本框 62"/>
          <p:cNvSpPr txBox="1"/>
          <p:nvPr/>
        </p:nvSpPr>
        <p:spPr>
          <a:xfrm>
            <a:off x="624205" y="861060"/>
            <a:ext cx="10442575" cy="675640"/>
          </a:xfrm>
          <a:prstGeom prst="rect">
            <a:avLst/>
          </a:prstGeom>
          <a:noFill/>
          <a:ln w="9525">
            <a:noFill/>
          </a:ln>
        </p:spPr>
        <p:txBody>
          <a:bodyPr wrap="square">
            <a:spAutoFit/>
          </a:bodyPr>
          <a:lstStyle/>
          <a:p>
            <a:pPr marR="0" algn="r" defTabSz="914400">
              <a:buClrTx/>
              <a:buSzTx/>
              <a:buFontTx/>
              <a:buNone/>
            </a:pPr>
            <a:r>
              <a:rPr lang="en-US" altLang="zh-CN" sz="38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2024</a:t>
            </a:r>
            <a:r>
              <a:rPr lang="zh-CN" altLang="en-US" sz="38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年统计年报和</a:t>
            </a:r>
            <a:r>
              <a:rPr lang="en-US" altLang="zh-CN" sz="38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2025</a:t>
            </a:r>
            <a:r>
              <a:rPr lang="zh-CN" altLang="en-US" sz="38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年定期统计报表制度培训</a:t>
            </a:r>
            <a:endParaRPr kumimoji="0" lang="zh-CN" altLang="en-US" sz="3800"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cs typeface="+mn-cs"/>
              <a:sym typeface="+mn-ea"/>
            </a:endParaRPr>
          </a:p>
        </p:txBody>
      </p:sp>
      <p:sp>
        <p:nvSpPr>
          <p:cNvPr id="3" name="Text Box 3"/>
          <p:cNvSpPr/>
          <p:nvPr>
            <p:custDataLst>
              <p:tags r:id="rId2"/>
            </p:custDataLst>
          </p:nvPr>
        </p:nvSpPr>
        <p:spPr bwMode="auto">
          <a:xfrm>
            <a:off x="137795" y="4806315"/>
            <a:ext cx="11740515" cy="1014730"/>
          </a:xfrm>
          <a:prstGeom prst="rect">
            <a:avLst/>
          </a:prstGeom>
          <a:noFill/>
          <a:ln w="9525">
            <a:noFill/>
            <a:miter lim="800000"/>
          </a:ln>
        </p:spPr>
        <p:txBody>
          <a:bodyPr wrap="square" anchor="t" anchorCtr="0">
            <a:spAutoFit/>
          </a:bodyPr>
          <a:lstStyle/>
          <a:p>
            <a:pPr marL="342900" lvl="0" indent="-342900" algn="ctr">
              <a:spcBef>
                <a:spcPct val="50000"/>
              </a:spcBef>
              <a:buClrTx/>
              <a:buSzTx/>
              <a:buFontTx/>
            </a:pPr>
            <a:r>
              <a:rPr lang="zh-CN" altLang="en-US" sz="2400" dirty="0">
                <a:solidFill>
                  <a:srgbClr val="336699"/>
                </a:solidFill>
                <a:latin typeface="微软雅黑" panose="020B0503020204020204" pitchFamily="34" charset="-122"/>
                <a:sym typeface="微软雅黑" panose="020B0503020204020204" pitchFamily="34" charset="-122"/>
              </a:rPr>
              <a:t>北京市朝阳区统计局统计调查中心</a:t>
            </a:r>
            <a:endParaRPr lang="zh-CN" altLang="en-US" sz="2400" dirty="0">
              <a:solidFill>
                <a:srgbClr val="336699"/>
              </a:solidFill>
              <a:latin typeface="微软雅黑" panose="020B0503020204020204" pitchFamily="34" charset="-122"/>
              <a:sym typeface="微软雅黑" panose="020B0503020204020204" pitchFamily="34" charset="-122"/>
            </a:endParaRPr>
          </a:p>
          <a:p>
            <a:pPr marL="342900" lvl="0" indent="-342900" algn="ctr">
              <a:spcBef>
                <a:spcPct val="50000"/>
              </a:spcBef>
              <a:buClrTx/>
              <a:buSzTx/>
              <a:buFontTx/>
            </a:pPr>
            <a:r>
              <a:rPr lang="zh-CN" altLang="en-US" sz="2400" dirty="0">
                <a:solidFill>
                  <a:srgbClr val="336699"/>
                </a:solidFill>
                <a:latin typeface="微软雅黑" panose="020B0503020204020204" pitchFamily="34" charset="-122"/>
                <a:sym typeface="微软雅黑" panose="020B0503020204020204" pitchFamily="34" charset="-122"/>
              </a:rPr>
              <a:t>202</a:t>
            </a:r>
            <a:r>
              <a:rPr lang="en-US" altLang="zh-CN" sz="2400" dirty="0">
                <a:solidFill>
                  <a:srgbClr val="336699"/>
                </a:solidFill>
                <a:latin typeface="微软雅黑" panose="020B0503020204020204" pitchFamily="34" charset="-122"/>
                <a:sym typeface="微软雅黑" panose="020B0503020204020204" pitchFamily="34" charset="-122"/>
              </a:rPr>
              <a:t>4</a:t>
            </a:r>
            <a:r>
              <a:rPr lang="zh-CN" altLang="en-US" sz="2400" dirty="0">
                <a:solidFill>
                  <a:srgbClr val="336699"/>
                </a:solidFill>
                <a:latin typeface="微软雅黑" panose="020B0503020204020204" pitchFamily="34" charset="-122"/>
                <a:sym typeface="微软雅黑" panose="020B0503020204020204" pitchFamily="34" charset="-122"/>
              </a:rPr>
              <a:t>年</a:t>
            </a:r>
            <a:r>
              <a:rPr lang="en-US" altLang="zh-CN" sz="2400" dirty="0">
                <a:solidFill>
                  <a:srgbClr val="336699"/>
                </a:solidFill>
                <a:latin typeface="微软雅黑" panose="020B0503020204020204" pitchFamily="34" charset="-122"/>
                <a:sym typeface="微软雅黑" panose="020B0503020204020204" pitchFamily="34" charset="-122"/>
              </a:rPr>
              <a:t>12</a:t>
            </a:r>
            <a:r>
              <a:rPr lang="zh-CN" altLang="en-US" sz="2400" dirty="0" smtClean="0">
                <a:solidFill>
                  <a:srgbClr val="336699"/>
                </a:solidFill>
                <a:latin typeface="微软雅黑" panose="020B0503020204020204" pitchFamily="34" charset="-122"/>
                <a:sym typeface="微软雅黑" panose="020B0503020204020204" pitchFamily="34" charset="-122"/>
              </a:rPr>
              <a:t>月</a:t>
            </a:r>
            <a:endParaRPr lang="zh-CN" altLang="en-US" sz="2400" dirty="0">
              <a:solidFill>
                <a:srgbClr val="336699"/>
              </a:solidFill>
              <a:latin typeface="微软雅黑" panose="020B0503020204020204" pitchFamily="34" charset="-122"/>
              <a:sym typeface="微软雅黑" panose="020B0503020204020204" pitchFamily="34" charset="-122"/>
            </a:endParaRPr>
          </a:p>
        </p:txBody>
      </p:sp>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80645" y="0"/>
            <a:ext cx="750570" cy="749935"/>
          </a:xfrm>
          <a:prstGeom prst="rect">
            <a:avLst/>
          </a:prstGeom>
          <a:ln>
            <a:noFill/>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1889125" y="911860"/>
            <a:ext cx="8763000" cy="5875655"/>
          </a:xfrm>
          <a:prstGeom prst="rect">
            <a:avLst/>
          </a:prstGeom>
        </p:spPr>
      </p:pic>
      <p:sp>
        <p:nvSpPr>
          <p:cNvPr id="13" name="矩形 12"/>
          <p:cNvSpPr/>
          <p:nvPr/>
        </p:nvSpPr>
        <p:spPr>
          <a:xfrm>
            <a:off x="1889125" y="1322705"/>
            <a:ext cx="2160905" cy="5188585"/>
          </a:xfrm>
          <a:prstGeom prst="rect">
            <a:avLst/>
          </a:prstGeom>
          <a:noFill/>
          <a:ln w="57150"/>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6" name="矩形 15"/>
          <p:cNvSpPr/>
          <p:nvPr/>
        </p:nvSpPr>
        <p:spPr>
          <a:xfrm>
            <a:off x="5721985" y="5547995"/>
            <a:ext cx="3270885" cy="624840"/>
          </a:xfrm>
          <a:prstGeom prst="rect">
            <a:avLst/>
          </a:prstGeom>
          <a:noFill/>
          <a:ln w="444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a:xfrm>
            <a:off x="5721985" y="1390650"/>
            <a:ext cx="2602230" cy="4156710"/>
          </a:xfrm>
          <a:prstGeom prst="rect">
            <a:avLst/>
          </a:prstGeom>
          <a:noFill/>
          <a:ln w="44450"/>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cxnSp>
        <p:nvCxnSpPr>
          <p:cNvPr id="21" name="直接箭头连接符 20"/>
          <p:cNvCxnSpPr/>
          <p:nvPr/>
        </p:nvCxnSpPr>
        <p:spPr>
          <a:xfrm flipV="1">
            <a:off x="1285240" y="3132455"/>
            <a:ext cx="530225" cy="17780"/>
          </a:xfrm>
          <a:prstGeom prst="straightConnector1">
            <a:avLst/>
          </a:prstGeom>
          <a:ln w="73025">
            <a:tailEnd type="triangle"/>
          </a:ln>
        </p:spPr>
        <p:style>
          <a:lnRef idx="1">
            <a:schemeClr val="accent6"/>
          </a:lnRef>
          <a:fillRef idx="0">
            <a:schemeClr val="accent6"/>
          </a:fillRef>
          <a:effectRef idx="0">
            <a:schemeClr val="accent6"/>
          </a:effectRef>
          <a:fontRef idx="minor">
            <a:schemeClr val="tx1"/>
          </a:fontRef>
        </p:style>
      </p:cxnSp>
      <p:cxnSp>
        <p:nvCxnSpPr>
          <p:cNvPr id="23" name="直接箭头连接符 22"/>
          <p:cNvCxnSpPr>
            <a:stCxn id="16" idx="3"/>
            <a:endCxn id="28" idx="2"/>
          </p:cNvCxnSpPr>
          <p:nvPr/>
        </p:nvCxnSpPr>
        <p:spPr>
          <a:xfrm flipV="1">
            <a:off x="8992870" y="5547995"/>
            <a:ext cx="710565" cy="312420"/>
          </a:xfrm>
          <a:prstGeom prst="straightConnector1">
            <a:avLst/>
          </a:prstGeom>
          <a:ln w="63500">
            <a:solidFill>
              <a:srgbClr val="00B050"/>
            </a:solidFill>
            <a:tailEnd type="triangle"/>
          </a:ln>
        </p:spPr>
        <p:style>
          <a:lnRef idx="1">
            <a:schemeClr val="accent6"/>
          </a:lnRef>
          <a:fillRef idx="0">
            <a:schemeClr val="accent6"/>
          </a:fillRef>
          <a:effectRef idx="0">
            <a:schemeClr val="accent6"/>
          </a:effectRef>
          <a:fontRef idx="minor">
            <a:schemeClr val="tx1"/>
          </a:fontRef>
        </p:style>
      </p:cxnSp>
      <p:sp>
        <p:nvSpPr>
          <p:cNvPr id="27" name="内容占位符 1"/>
          <p:cNvSpPr>
            <a:spLocks noGrp="1"/>
          </p:cNvSpPr>
          <p:nvPr/>
        </p:nvSpPr>
        <p:spPr>
          <a:xfrm>
            <a:off x="8466455" y="1835150"/>
            <a:ext cx="922655" cy="2240280"/>
          </a:xfrm>
          <a:prstGeom prst="rect">
            <a:avLst/>
          </a:prstGeom>
          <a:solidFill>
            <a:schemeClr val="bg2"/>
          </a:solid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eaLnBrk="1" hangingPunct="1">
              <a:lnSpc>
                <a:spcPts val="2600"/>
              </a:lnSpc>
              <a:buNone/>
            </a:pPr>
            <a:r>
              <a:rPr lang="zh-CN" altLang="en-US" sz="20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利润表或损益表：</a:t>
            </a:r>
            <a:r>
              <a:rPr lang="zh-CN" altLang="en-US" sz="2000" b="1" dirty="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本年累计</a:t>
            </a:r>
            <a:endParaRPr lang="zh-CN" altLang="en-US" sz="2000" b="1" dirty="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marL="0" indent="0" eaLnBrk="1" hangingPunct="1">
              <a:lnSpc>
                <a:spcPts val="4000"/>
              </a:lnSpc>
              <a:buNone/>
            </a:pPr>
            <a:endParaRPr lang="zh-CN" altLang="en-US" dirty="0">
              <a:solidFill>
                <a:schemeClr val="bg2"/>
              </a:solidFill>
              <a:latin typeface="黑体" panose="02010609060101010101" charset="-122"/>
              <a:ea typeface="黑体" panose="02010609060101010101" charset="-122"/>
            </a:endParaRPr>
          </a:p>
        </p:txBody>
      </p:sp>
      <p:sp>
        <p:nvSpPr>
          <p:cNvPr id="28" name="内容占位符 1"/>
          <p:cNvSpPr>
            <a:spLocks noGrp="1"/>
          </p:cNvSpPr>
          <p:nvPr/>
        </p:nvSpPr>
        <p:spPr>
          <a:xfrm>
            <a:off x="8832215" y="4653280"/>
            <a:ext cx="1741805" cy="894715"/>
          </a:xfrm>
          <a:prstGeom prst="rect">
            <a:avLst/>
          </a:prstGeom>
          <a:solidFill>
            <a:schemeClr val="bg2">
              <a:lumMod val="90000"/>
            </a:schemeClr>
          </a:solid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eaLnBrk="1" hangingPunct="1">
              <a:lnSpc>
                <a:spcPts val="2600"/>
              </a:lnSpc>
              <a:buNone/>
            </a:pPr>
            <a:r>
              <a:rPr lang="zh-CN" altLang="en-US" sz="2000" b="1" dirty="0">
                <a:solidFill>
                  <a:srgbClr val="00B050"/>
                </a:solidFill>
                <a:latin typeface="黑体" panose="02010609060101010101" charset="-122"/>
                <a:ea typeface="黑体" panose="02010609060101010101" charset="-122"/>
              </a:rPr>
              <a:t>科目余额表、</a:t>
            </a:r>
            <a:endParaRPr lang="zh-CN" altLang="en-US" sz="2000" b="1" dirty="0">
              <a:solidFill>
                <a:srgbClr val="00B050"/>
              </a:solidFill>
              <a:latin typeface="黑体" panose="02010609060101010101" charset="-122"/>
              <a:ea typeface="黑体" panose="02010609060101010101" charset="-122"/>
            </a:endParaRPr>
          </a:p>
          <a:p>
            <a:pPr marL="0" indent="0" eaLnBrk="1" hangingPunct="1">
              <a:lnSpc>
                <a:spcPts val="2600"/>
              </a:lnSpc>
              <a:buNone/>
            </a:pPr>
            <a:r>
              <a:rPr lang="zh-CN" altLang="en-US" sz="2000" b="1" dirty="0">
                <a:solidFill>
                  <a:srgbClr val="00B050"/>
                </a:solidFill>
                <a:latin typeface="黑体" panose="02010609060101010101" charset="-122"/>
                <a:ea typeface="黑体" panose="02010609060101010101" charset="-122"/>
              </a:rPr>
              <a:t>明细账、税表</a:t>
            </a:r>
            <a:endParaRPr lang="zh-CN" altLang="en-US" sz="2000" b="1" dirty="0">
              <a:solidFill>
                <a:srgbClr val="00B050"/>
              </a:solidFill>
              <a:latin typeface="黑体" panose="02010609060101010101" charset="-122"/>
              <a:ea typeface="黑体" panose="02010609060101010101" charset="-122"/>
            </a:endParaRPr>
          </a:p>
        </p:txBody>
      </p:sp>
      <p:sp>
        <p:nvSpPr>
          <p:cNvPr id="33" name="文本框 32"/>
          <p:cNvSpPr txBox="1"/>
          <p:nvPr/>
        </p:nvSpPr>
        <p:spPr>
          <a:xfrm>
            <a:off x="352425" y="1322705"/>
            <a:ext cx="859790" cy="5168900"/>
          </a:xfrm>
          <a:prstGeom prst="rect">
            <a:avLst/>
          </a:prstGeom>
          <a:noFill/>
        </p:spPr>
        <p:txBody>
          <a:bodyPr vert="eaVert" wrap="square" rtlCol="0">
            <a:spAutoFit/>
          </a:bodyPr>
          <a:lstStyle/>
          <a:p>
            <a:r>
              <a:rPr lang="zh-CN" altLang="en-US" sz="2400" b="1" dirty="0">
                <a:ln w="22225">
                  <a:solidFill>
                    <a:srgbClr val="66FFFF"/>
                  </a:solidFill>
                  <a:prstDash val="solid"/>
                </a:ln>
                <a:solidFill>
                  <a:schemeClr val="accent2">
                    <a:lumMod val="40000"/>
                    <a:lumOff val="60000"/>
                  </a:schemeClr>
                </a:solidFill>
                <a:latin typeface="黑体" panose="02010609060101010101" charset="-122"/>
                <a:ea typeface="黑体" panose="02010609060101010101" charset="-122"/>
                <a:sym typeface="+mn-ea"/>
              </a:rPr>
              <a:t>大部分取自</a:t>
            </a:r>
            <a:r>
              <a:rPr lang="zh-CN" altLang="en-US" sz="2400" b="1" dirty="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资产负债表期末时点数</a:t>
            </a:r>
            <a:endParaRPr lang="zh-CN" altLang="en-US" sz="2000" b="1" dirty="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a:p>
            <a:endParaRPr lang="zh-CN" altLang="en-US" sz="2000" b="1" dirty="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grpSp>
        <p:nvGrpSpPr>
          <p:cNvPr id="39" name="组合 38"/>
          <p:cNvGrpSpPr/>
          <p:nvPr/>
        </p:nvGrpSpPr>
        <p:grpSpPr>
          <a:xfrm>
            <a:off x="8626475" y="198755"/>
            <a:ext cx="1753870" cy="1058545"/>
            <a:chOff x="11185" y="280"/>
            <a:chExt cx="2762" cy="1667"/>
          </a:xfrm>
        </p:grpSpPr>
        <p:sp>
          <p:nvSpPr>
            <p:cNvPr id="38" name="六角星 37"/>
            <p:cNvSpPr/>
            <p:nvPr/>
          </p:nvSpPr>
          <p:spPr>
            <a:xfrm>
              <a:off x="11185" y="280"/>
              <a:ext cx="2762" cy="1667"/>
            </a:xfrm>
            <a:prstGeom prst="star6">
              <a:avLst/>
            </a:prstGeom>
            <a:solidFill>
              <a:schemeClr val="accent2"/>
            </a:solidFill>
            <a:ln w="9525" cap="flat" cmpd="sng" algn="ctr">
              <a:solidFill>
                <a:schemeClr val="tx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313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Tahoma" panose="020B0604030504040204" pitchFamily="34" charset="0"/>
                <a:ea typeface="黑体" panose="02010609060101010101" charset="-122"/>
              </a:endParaRPr>
            </a:p>
          </p:txBody>
        </p:sp>
        <p:sp>
          <p:nvSpPr>
            <p:cNvPr id="37" name="文本框 36"/>
            <p:cNvSpPr txBox="1"/>
            <p:nvPr/>
          </p:nvSpPr>
          <p:spPr>
            <a:xfrm>
              <a:off x="11457" y="823"/>
              <a:ext cx="2264" cy="580"/>
            </a:xfrm>
            <a:prstGeom prst="rect">
              <a:avLst/>
            </a:prstGeom>
            <a:noFill/>
          </p:spPr>
          <p:txBody>
            <a:bodyPr wrap="square" rtlCol="0">
              <a:spAutoFit/>
            </a:bodyPr>
            <a:lstStyle/>
            <a:p>
              <a:r>
                <a:rPr lang="zh-CN" altLang="en-US" b="1">
                  <a:solidFill>
                    <a:srgbClr val="FF0000"/>
                  </a:solidFill>
                  <a:latin typeface="微软雅黑" panose="020B0503020204020204" pitchFamily="34" charset="-122"/>
                  <a:ea typeface="微软雅黑" panose="020B0503020204020204" pitchFamily="34" charset="-122"/>
                </a:rPr>
                <a:t>单位：千元</a:t>
              </a:r>
              <a:endParaRPr lang="zh-CN" altLang="en-US" b="1">
                <a:solidFill>
                  <a:srgbClr val="FF0000"/>
                </a:solidFill>
                <a:latin typeface="微软雅黑" panose="020B0503020204020204" pitchFamily="34" charset="-122"/>
                <a:ea typeface="微软雅黑" panose="020B0503020204020204" pitchFamily="34" charset="-122"/>
              </a:endParaRPr>
            </a:p>
          </p:txBody>
        </p:sp>
      </p:grpSp>
      <p:sp>
        <p:nvSpPr>
          <p:cNvPr id="19463" name="文本框 21"/>
          <p:cNvSpPr txBox="1">
            <a:spLocks noChangeArrowheads="1"/>
          </p:cNvSpPr>
          <p:nvPr/>
        </p:nvSpPr>
        <p:spPr bwMode="auto">
          <a:xfrm>
            <a:off x="1285218" y="199056"/>
            <a:ext cx="6929486"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Light" pitchFamily="34" charset="-122"/>
                <a:ea typeface="微软雅黑 Light" pitchFamily="34" charset="-122"/>
              </a:defRPr>
            </a:lvl1pPr>
            <a:lvl2pPr marL="742950" indent="-285750">
              <a:defRPr>
                <a:solidFill>
                  <a:schemeClr val="tx1"/>
                </a:solidFill>
                <a:latin typeface="微软雅黑 Light" pitchFamily="34" charset="-122"/>
                <a:ea typeface="微软雅黑 Light" pitchFamily="34" charset="-122"/>
              </a:defRPr>
            </a:lvl2pPr>
            <a:lvl3pPr marL="1143000" indent="-228600">
              <a:defRPr>
                <a:solidFill>
                  <a:schemeClr val="tx1"/>
                </a:solidFill>
                <a:latin typeface="微软雅黑 Light" pitchFamily="34" charset="-122"/>
                <a:ea typeface="微软雅黑 Light" pitchFamily="34" charset="-122"/>
              </a:defRPr>
            </a:lvl3pPr>
            <a:lvl4pPr marL="1600200" indent="-228600">
              <a:defRPr>
                <a:solidFill>
                  <a:schemeClr val="tx1"/>
                </a:solidFill>
                <a:latin typeface="微软雅黑 Light" pitchFamily="34" charset="-122"/>
                <a:ea typeface="微软雅黑 Light" pitchFamily="34" charset="-122"/>
              </a:defRPr>
            </a:lvl4pPr>
            <a:lvl5pPr marL="2057400" indent="-228600">
              <a:defRPr>
                <a:solidFill>
                  <a:schemeClr val="tx1"/>
                </a:solidFill>
                <a:latin typeface="微软雅黑 Light" pitchFamily="34" charset="-122"/>
                <a:ea typeface="微软雅黑 Light" pitchFamily="34" charset="-122"/>
              </a:defRPr>
            </a:lvl5pPr>
            <a:lvl6pPr marL="25146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6pPr>
            <a:lvl7pPr marL="29718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7pPr>
            <a:lvl8pPr marL="34290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8pPr>
            <a:lvl9pPr marL="38862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9pPr>
          </a:lstStyle>
          <a:p>
            <a:pPr marL="571500" indent="-571500" algn="ctr" eaLnBrk="1" hangingPunct="1">
              <a:buFont typeface="Wingdings" panose="05000000000000000000" charset="0"/>
              <a:buChar char="Ø"/>
            </a:pPr>
            <a:r>
              <a:rPr lang="en-US" altLang="zh-CN" sz="28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1.5  </a:t>
            </a:r>
            <a:r>
              <a:rPr lang="en-US" altLang="zh-CN" sz="2800">
                <a:sym typeface="+mn-ea"/>
              </a:rPr>
              <a:t> </a:t>
            </a:r>
            <a:r>
              <a:rPr lang="zh-CN" altLang="en-US" sz="2800">
                <a:sym typeface="+mn-ea"/>
              </a:rPr>
              <a:t>财务状况表填列说明</a:t>
            </a:r>
            <a:endParaRPr lang="zh-CN" altLang="en-US" sz="28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730" y="0"/>
            <a:ext cx="988695" cy="1002665"/>
          </a:xfrm>
          <a:prstGeom prst="rect">
            <a:avLst/>
          </a:prstGeom>
          <a:ln>
            <a:noFill/>
          </a:ln>
          <a:effectLst/>
        </p:spPr>
      </p:pic>
      <p:graphicFrame>
        <p:nvGraphicFramePr>
          <p:cNvPr id="2" name="表格 1"/>
          <p:cNvGraphicFramePr/>
          <p:nvPr>
            <p:custDataLst>
              <p:tags r:id="rId4"/>
            </p:custDataLst>
          </p:nvPr>
        </p:nvGraphicFramePr>
        <p:xfrm>
          <a:off x="-635" y="0"/>
          <a:ext cx="12134215" cy="6786880"/>
        </p:xfrm>
        <a:graphic>
          <a:graphicData uri="http://schemas.openxmlformats.org/drawingml/2006/table">
            <a:tbl>
              <a:tblPr firstRow="1" bandRow="1">
                <a:tableStyleId>{5C22544A-7EE6-4342-B048-85BDC9FD1C3A}</a:tableStyleId>
              </a:tblPr>
              <a:tblGrid>
                <a:gridCol w="2597150"/>
                <a:gridCol w="554990"/>
                <a:gridCol w="408305"/>
                <a:gridCol w="2582545"/>
                <a:gridCol w="2961005"/>
                <a:gridCol w="457835"/>
                <a:gridCol w="316230"/>
                <a:gridCol w="2256155"/>
              </a:tblGrid>
              <a:tr h="267335">
                <a:tc rowSpan="2">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指标名称</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计量</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2">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代码</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2">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本年</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2">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指标名称</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计量</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2">
                  <a:txBody>
                    <a:bodyPr/>
                    <a:lstStyle/>
                    <a:p>
                      <a:pPr indent="0">
                        <a:buNone/>
                      </a:pPr>
                      <a:r>
                        <a:rPr lang="zh-CN" sz="1200" b="1">
                          <a:solidFill>
                            <a:srgbClr val="000000"/>
                          </a:solidFill>
                          <a:latin typeface="宋体" panose="02010600030101010101" pitchFamily="2" charset="-122"/>
                          <a:ea typeface="宋体" panose="02010600030101010101" pitchFamily="2" charset="-122"/>
                        </a:rPr>
                        <a:t>代码</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2">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本年</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266700">
                <a:tc vMerge="1">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单位</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单位</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cap="flat">
                      <a:noFill/>
                    </a:lnR>
                    <a:lnB w="12700" cap="flat" cmpd="sng">
                      <a:solidFill>
                        <a:srgbClr val="000000"/>
                      </a:solidFill>
                      <a:prstDash val="solid"/>
                      <a:headEnd type="none" w="med" len="med"/>
                      <a:tailEnd type="none" w="med" len="med"/>
                    </a:lnB>
                  </a:tcPr>
                </a:tc>
              </a:tr>
              <a:tr h="267335">
                <a:tc>
                  <a:txBody>
                    <a:bodyPr/>
                    <a:lstStyle/>
                    <a:p>
                      <a:pPr indent="0">
                        <a:buNone/>
                      </a:pPr>
                      <a:r>
                        <a:rPr lang="zh-CN" sz="1200" b="1">
                          <a:solidFill>
                            <a:srgbClr val="000000"/>
                          </a:solidFill>
                          <a:latin typeface="宋体" panose="02010600030101010101" pitchFamily="2" charset="-122"/>
                          <a:ea typeface="宋体" panose="02010600030101010101" pitchFamily="2" charset="-122"/>
                        </a:rPr>
                        <a:t>一、年初存货</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101</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6">
                  <a:txBody>
                    <a:bodyPr/>
                    <a:lstStyle/>
                    <a:p>
                      <a:pPr indent="0" algn="ctr">
                        <a:buNone/>
                      </a:pPr>
                      <a:endParaRPr lang="zh-CN" altLang="en-US" sz="1200">
                        <a:latin typeface="宋体" panose="02010600030101010101" pitchFamily="2" charset="-122"/>
                        <a:ea typeface="宋体" panose="02010600030101010101" pitchFamily="2" charset="-122"/>
                      </a:endParaRPr>
                    </a:p>
                    <a:p>
                      <a:pPr indent="0" algn="ctr">
                        <a:buNone/>
                      </a:pPr>
                      <a:endParaRPr lang="zh-CN" altLang="en-US" sz="1200">
                        <a:latin typeface="宋体" panose="02010600030101010101" pitchFamily="2" charset="-122"/>
                        <a:ea typeface="宋体" panose="02010600030101010101" pitchFamily="2" charset="-122"/>
                      </a:endParaRPr>
                    </a:p>
                    <a:p>
                      <a:pPr indent="0" algn="ctr">
                        <a:buNone/>
                      </a:pPr>
                      <a:endParaRPr lang="zh-CN" altLang="en-US" sz="1200">
                        <a:latin typeface="宋体" panose="02010600030101010101" pitchFamily="2" charset="-122"/>
                        <a:ea typeface="宋体" panose="02010600030101010101" pitchFamily="2" charset="-122"/>
                      </a:endParaRPr>
                    </a:p>
                    <a:p>
                      <a:pPr indent="0" algn="ctr">
                        <a:buNone/>
                      </a:pPr>
                      <a:endParaRPr lang="zh-CN" altLang="en-US" sz="1200">
                        <a:latin typeface="宋体" panose="02010600030101010101" pitchFamily="2" charset="-122"/>
                        <a:ea typeface="宋体" panose="02010600030101010101" pitchFamily="2" charset="-122"/>
                      </a:endParaRPr>
                    </a:p>
                    <a:p>
                      <a:pPr indent="0" algn="ctr">
                        <a:buNone/>
                      </a:pPr>
                      <a:r>
                        <a:rPr lang="zh-CN" sz="1200" b="1">
                          <a:solidFill>
                            <a:srgbClr val="000000"/>
                          </a:solidFill>
                          <a:latin typeface="宋体" panose="02010600030101010101" pitchFamily="2" charset="-122"/>
                          <a:ea typeface="宋体" panose="02010600030101010101" pitchFamily="2" charset="-122"/>
                        </a:rPr>
                        <a:t>资产负债表直接取数</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三、损益</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1200" b="0">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268605">
                <a:tc>
                  <a:txBody>
                    <a:bodyPr/>
                    <a:lstStyle/>
                    <a:p>
                      <a:pPr indent="0">
                        <a:buNone/>
                      </a:pPr>
                      <a:r>
                        <a:rPr lang="zh-CN" sz="1200" b="1">
                          <a:solidFill>
                            <a:srgbClr val="000000"/>
                          </a:solidFill>
                          <a:latin typeface="宋体" panose="02010600030101010101" pitchFamily="2" charset="-122"/>
                          <a:ea typeface="宋体" panose="02010600030101010101" pitchFamily="2" charset="-122"/>
                        </a:rPr>
                        <a:t>二、期末资产负债</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营业收入</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301</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9">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利润表直接取数</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245110">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流动资产合计</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201</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其中：主营业务收入</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302</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673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其中：应收账款</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202</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营业成本</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307</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673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存货</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205</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税金及附加</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309</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800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固定资产原价</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209</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其他业务利润</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311</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66700">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其中：房屋和构筑物</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231</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3">
                  <a:txBody>
                    <a:bodyPr/>
                    <a:lstStyle/>
                    <a:p>
                      <a:pPr indent="0" algn="ctr">
                        <a:buNone/>
                      </a:pPr>
                      <a:endParaRPr lang="zh-CN" altLang="en-US" sz="1200">
                        <a:latin typeface="宋体" panose="02010600030101010101" pitchFamily="2" charset="-122"/>
                        <a:ea typeface="宋体" panose="02010600030101010101" pitchFamily="2" charset="-122"/>
                        <a:cs typeface="宋体" panose="02010600030101010101" pitchFamily="2" charset="-122"/>
                      </a:endParaRPr>
                    </a:p>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按科目明细账余额填列</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销售费用</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312</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673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机器和设备</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232</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管理费用</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313</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64160">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累计折旧</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210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研发费用</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331</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67335">
                <a:tc>
                  <a:txBody>
                    <a:bodyPr/>
                    <a:lstStyle/>
                    <a:p>
                      <a:pPr indent="0">
                        <a:buNone/>
                      </a:pPr>
                      <a:r>
                        <a:rPr lang="en-US" sz="12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FF0000"/>
                          </a:solidFill>
                          <a:latin typeface="宋体" panose="02010600030101010101" pitchFamily="2" charset="-122"/>
                          <a:ea typeface="宋体" panose="02010600030101010101" pitchFamily="2" charset="-122"/>
                          <a:cs typeface="宋体" panose="02010600030101010101" pitchFamily="2" charset="-122"/>
                        </a:rPr>
                        <a:t>其中：本年折旧</a:t>
                      </a:r>
                      <a:endParaRPr lang="zh-CN" altLang="en-US" sz="1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FF0000"/>
                          </a:solidFill>
                          <a:latin typeface="宋体" panose="02010600030101010101" pitchFamily="2" charset="-122"/>
                          <a:ea typeface="宋体" panose="02010600030101010101" pitchFamily="2" charset="-122"/>
                        </a:rPr>
                        <a:t>千元</a:t>
                      </a:r>
                      <a:endParaRPr lang="zh-CN"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FF0000"/>
                          </a:solidFill>
                          <a:latin typeface="宋体" panose="02010600030101010101" pitchFamily="2" charset="-122"/>
                          <a:ea typeface="宋体" panose="02010600030101010101" pitchFamily="2" charset="-122"/>
                        </a:rPr>
                        <a:t>211</a:t>
                      </a:r>
                      <a:endParaRPr lang="en-US"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1200" b="1">
                          <a:solidFill>
                            <a:srgbClr val="FF0000"/>
                          </a:solidFill>
                          <a:latin typeface="宋体" panose="02010600030101010101" pitchFamily="2" charset="-122"/>
                          <a:ea typeface="宋体" panose="02010600030101010101" pitchFamily="2" charset="-122"/>
                          <a:cs typeface="宋体" panose="02010600030101010101" pitchFamily="2" charset="-122"/>
                        </a:rPr>
                        <a:t>“累计折旧”本期贷方累计发生额</a:t>
                      </a:r>
                      <a:endParaRPr lang="zh-CN" altLang="en-US" sz="1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财务费用</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317</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lnB w="12700" cap="flat" cmpd="sng">
                      <a:solidFill>
                        <a:srgbClr val="000000"/>
                      </a:solidFill>
                      <a:prstDash val="solid"/>
                      <a:headEnd type="none" w="med" len="med"/>
                      <a:tailEnd type="none" w="med" len="med"/>
                    </a:lnB>
                  </a:tcPr>
                </a:tc>
              </a:tr>
              <a:tr h="2673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固定资产净额</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252</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3">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资产负债表直接取数</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其中：利息收入</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318</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2">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按科目明细账本期发生额填列</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2673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在建工程</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212</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利息费用</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319</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lnB w="12700" cap="flat" cmpd="sng">
                      <a:solidFill>
                        <a:srgbClr val="000000"/>
                      </a:solidFill>
                      <a:prstDash val="solid"/>
                      <a:headEnd type="none" w="med" len="med"/>
                      <a:tailEnd type="none" w="med" len="med"/>
                    </a:lnB>
                  </a:tcPr>
                </a:tc>
              </a:tr>
              <a:tr h="2673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无形资产</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246</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投资收益（损失以“-”号记）</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322</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7">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利润表直接取数</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2673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其中：土地使用权</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247</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按科目明细账余额填列</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营业利润</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323</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673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资产总计</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213</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6">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资产负债表直接取数</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营业外收入</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325</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45110">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流动负债合计</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214</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营业外支出</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326</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67970">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其中：应付账款</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215</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利润总额</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327</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673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负债合计</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217</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所得税费用</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328</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tcPr>
                </a:tc>
              </a:tr>
              <a:tr h="267335">
                <a:tc>
                  <a:txBody>
                    <a:bodyPr/>
                    <a:lstStyle/>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所有者权益合计</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218</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四、人工成本及增值税</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1200" b="0">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cap="flat">
                      <a:noFill/>
                    </a:lnR>
                    <a:lnB w="12700" cap="flat" cmpd="sng">
                      <a:solidFill>
                        <a:srgbClr val="000000"/>
                      </a:solidFill>
                      <a:prstDash val="solid"/>
                      <a:headEnd type="none" w="med" len="med"/>
                      <a:tailEnd type="none" w="med" len="med"/>
                    </a:lnB>
                  </a:tcPr>
                </a:tc>
              </a:tr>
              <a:tr h="266700">
                <a:tc>
                  <a:txBody>
                    <a:bodyPr/>
                    <a:lstStyle/>
                    <a:p>
                      <a:pPr indent="0">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其中：实收资本</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000000"/>
                          </a:solidFill>
                          <a:latin typeface="宋体" panose="02010600030101010101" pitchFamily="2" charset="-122"/>
                          <a:ea typeface="宋体" panose="02010600030101010101" pitchFamily="2" charset="-122"/>
                        </a:rPr>
                        <a:t>千元</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000000"/>
                          </a:solidFill>
                          <a:latin typeface="宋体" panose="02010600030101010101" pitchFamily="2" charset="-122"/>
                          <a:ea typeface="宋体" panose="02010600030101010101" pitchFamily="2" charset="-122"/>
                        </a:rPr>
                        <a:t>219</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buNone/>
                      </a:pPr>
                      <a:r>
                        <a:rPr lang="en-US" sz="12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FF0000"/>
                          </a:solidFill>
                          <a:latin typeface="宋体" panose="02010600030101010101" pitchFamily="2" charset="-122"/>
                          <a:ea typeface="宋体" panose="02010600030101010101" pitchFamily="2" charset="-122"/>
                          <a:cs typeface="宋体" panose="02010600030101010101" pitchFamily="2" charset="-122"/>
                        </a:rPr>
                        <a:t>应付职工薪酬（本期贷方累计发生额）</a:t>
                      </a:r>
                      <a:endParaRPr lang="zh-CN" altLang="en-US" sz="1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FF0000"/>
                          </a:solidFill>
                          <a:latin typeface="宋体" panose="02010600030101010101" pitchFamily="2" charset="-122"/>
                          <a:ea typeface="宋体" panose="02010600030101010101" pitchFamily="2" charset="-122"/>
                        </a:rPr>
                        <a:t>千元</a:t>
                      </a:r>
                      <a:endParaRPr lang="zh-CN"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FF0000"/>
                          </a:solidFill>
                          <a:latin typeface="宋体" panose="02010600030101010101" pitchFamily="2" charset="-122"/>
                          <a:ea typeface="宋体" panose="02010600030101010101" pitchFamily="2" charset="-122"/>
                        </a:rPr>
                        <a:t>401</a:t>
                      </a:r>
                      <a:endParaRPr lang="en-US"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1200" b="1">
                          <a:solidFill>
                            <a:srgbClr val="FF0000"/>
                          </a:solidFill>
                          <a:latin typeface="宋体" panose="02010600030101010101" pitchFamily="2" charset="-122"/>
                          <a:ea typeface="宋体" panose="02010600030101010101" pitchFamily="2" charset="-122"/>
                        </a:rPr>
                        <a:t>按科目贷方累计发生额取数</a:t>
                      </a:r>
                      <a:endParaRPr lang="zh-CN" altLang="en-US" sz="1200" b="1">
                        <a:solidFill>
                          <a:srgbClr val="FF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470535">
                <a:tc>
                  <a:txBody>
                    <a:bodyPr/>
                    <a:lstStyle/>
                    <a:p>
                      <a:pPr indent="0">
                        <a:buNone/>
                      </a:pPr>
                      <a:r>
                        <a:rPr lang="zh-CN" sz="12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sz="12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FF0000"/>
                          </a:solidFill>
                          <a:latin typeface="宋体" panose="02010600030101010101" pitchFamily="2" charset="-122"/>
                          <a:ea typeface="宋体" panose="02010600030101010101" pitchFamily="2" charset="-122"/>
                          <a:cs typeface="宋体" panose="02010600030101010101" pitchFamily="2" charset="-122"/>
                        </a:rPr>
                        <a:t>其中：个人资本</a:t>
                      </a:r>
                      <a:endParaRPr lang="zh-CN" altLang="en-US" sz="1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buNone/>
                      </a:pPr>
                      <a:r>
                        <a:rPr lang="zh-CN" sz="1200" b="1">
                          <a:solidFill>
                            <a:srgbClr val="FF0000"/>
                          </a:solidFill>
                          <a:latin typeface="宋体" panose="02010600030101010101" pitchFamily="2" charset="-122"/>
                          <a:ea typeface="宋体" panose="02010600030101010101" pitchFamily="2" charset="-122"/>
                        </a:rPr>
                        <a:t>千元</a:t>
                      </a:r>
                      <a:endParaRPr lang="zh-CN"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buNone/>
                      </a:pPr>
                      <a:r>
                        <a:rPr lang="en-US" sz="1200" b="1">
                          <a:solidFill>
                            <a:srgbClr val="FF0000"/>
                          </a:solidFill>
                          <a:latin typeface="宋体" panose="02010600030101010101" pitchFamily="2" charset="-122"/>
                          <a:ea typeface="宋体" panose="02010600030101010101" pitchFamily="2" charset="-122"/>
                        </a:rPr>
                        <a:t>223</a:t>
                      </a:r>
                      <a:endParaRPr lang="en-US"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lgn="ctr">
                        <a:buNone/>
                      </a:pPr>
                      <a:r>
                        <a:rPr lang="zh-CN" sz="1200" b="1">
                          <a:solidFill>
                            <a:srgbClr val="FF0000"/>
                          </a:solidFill>
                          <a:latin typeface="宋体" panose="02010600030101010101" pitchFamily="2" charset="-122"/>
                          <a:ea typeface="宋体" panose="02010600030101010101" pitchFamily="2" charset="-122"/>
                        </a:rPr>
                        <a:t>按投入资本性质甄别填报</a:t>
                      </a:r>
                      <a:endParaRPr lang="zh-CN"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buNone/>
                      </a:pPr>
                      <a:r>
                        <a:rPr lang="en-US" sz="12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sz="1200" b="1">
                          <a:solidFill>
                            <a:srgbClr val="FF0000"/>
                          </a:solidFill>
                          <a:latin typeface="宋体" panose="02010600030101010101" pitchFamily="2" charset="-122"/>
                          <a:ea typeface="宋体" panose="02010600030101010101" pitchFamily="2" charset="-122"/>
                          <a:cs typeface="宋体" panose="02010600030101010101" pitchFamily="2" charset="-122"/>
                        </a:rPr>
                        <a:t>应交增值税（本期累计发生额）</a:t>
                      </a:r>
                      <a:endParaRPr lang="zh-CN" altLang="en-US" sz="1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FF0000"/>
                          </a:solidFill>
                          <a:latin typeface="宋体" panose="02010600030101010101" pitchFamily="2" charset="-122"/>
                          <a:ea typeface="宋体" panose="02010600030101010101" pitchFamily="2" charset="-122"/>
                        </a:rPr>
                        <a:t>千元</a:t>
                      </a:r>
                      <a:endParaRPr lang="zh-CN"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FF0000"/>
                          </a:solidFill>
                          <a:latin typeface="宋体" panose="02010600030101010101" pitchFamily="2" charset="-122"/>
                          <a:ea typeface="宋体" panose="02010600030101010101" pitchFamily="2" charset="-122"/>
                        </a:rPr>
                        <a:t>402</a:t>
                      </a:r>
                      <a:endParaRPr lang="en-US"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1200" b="1">
                          <a:solidFill>
                            <a:srgbClr val="FF0000"/>
                          </a:solidFill>
                          <a:latin typeface="宋体" panose="02010600030101010101" pitchFamily="2" charset="-122"/>
                          <a:ea typeface="宋体" panose="02010600030101010101" pitchFamily="2" charset="-122"/>
                        </a:rPr>
                        <a:t>按明细科目借、贷方累计发生额计算取数或税表</a:t>
                      </a:r>
                      <a:endParaRPr lang="zh-CN" altLang="en-US" sz="1200" b="1">
                        <a:solidFill>
                          <a:srgbClr val="FF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469900">
                <a:tc>
                  <a:txBody>
                    <a:bodyPr/>
                    <a:lstStyle/>
                    <a:p>
                      <a:pPr indent="0">
                        <a:buNone/>
                      </a:pPr>
                      <a:endParaRPr lang="en-US" altLang="en-US" sz="1200" b="0">
                        <a:solidFill>
                          <a:srgbClr val="000000"/>
                        </a:solidFill>
                        <a:latin typeface="宋体" panose="02010600030101010101" pitchFamily="2" charset="-122"/>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1200" b="0">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1200" b="0">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1200" b="0">
                        <a:solidFill>
                          <a:srgbClr val="00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FF0000"/>
                          </a:solidFill>
                          <a:latin typeface="宋体" panose="02010600030101010101" pitchFamily="2" charset="-122"/>
                          <a:ea typeface="宋体" panose="02010600030101010101" pitchFamily="2" charset="-122"/>
                        </a:rPr>
                        <a:t>五、从事批发和零售业活动的从业人员平均人数</a:t>
                      </a:r>
                      <a:endParaRPr lang="zh-CN"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1200" b="1">
                          <a:solidFill>
                            <a:srgbClr val="FF0000"/>
                          </a:solidFill>
                          <a:latin typeface="宋体" panose="02010600030101010101" pitchFamily="2" charset="-122"/>
                          <a:ea typeface="宋体" panose="02010600030101010101" pitchFamily="2" charset="-122"/>
                        </a:rPr>
                        <a:t>千元</a:t>
                      </a:r>
                      <a:endParaRPr lang="zh-CN"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1200" b="1">
                          <a:solidFill>
                            <a:srgbClr val="FF0000"/>
                          </a:solidFill>
                          <a:latin typeface="宋体" panose="02010600030101010101" pitchFamily="2" charset="-122"/>
                          <a:ea typeface="宋体" panose="02010600030101010101" pitchFamily="2" charset="-122"/>
                        </a:rPr>
                        <a:t>607</a:t>
                      </a:r>
                      <a:endParaRPr lang="en-US" altLang="en-US" sz="1200" b="1">
                        <a:solidFill>
                          <a:srgbClr val="FF0000"/>
                        </a:solidFill>
                        <a:latin typeface="宋体" panose="02010600030101010101" pitchFamily="2" charset="-122"/>
                        <a:ea typeface="宋体" panose="02010600030101010101" pitchFamily="2"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1200" b="1">
                          <a:solidFill>
                            <a:srgbClr val="FF0000"/>
                          </a:solidFill>
                          <a:latin typeface="宋体" panose="02010600030101010101" pitchFamily="2" charset="-122"/>
                          <a:ea typeface="宋体" panose="02010600030101010101" pitchFamily="2" charset="-122"/>
                        </a:rPr>
                        <a:t>按实际月平均人数计算</a:t>
                      </a:r>
                      <a:endParaRPr lang="zh-CN" altLang="en-US" sz="1200" b="1">
                        <a:solidFill>
                          <a:srgbClr val="FF0000"/>
                        </a:solidFill>
                        <a:latin typeface="宋体" panose="02010600030101010101" pitchFamily="2" charset="-122"/>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bl>
          </a:graphicData>
        </a:graphic>
      </p:graphicFrame>
    </p:spTree>
    <p:custDataLst>
      <p:tags r:id="rId5"/>
    </p:custDataLst>
  </p:cSld>
  <p:clrMapOvr>
    <a:masterClrMapping/>
  </p:clrMapOvr>
  <p:transition spd="slow" advTm="6951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p:nvPr/>
        </p:nvGraphicFramePr>
        <p:xfrm>
          <a:off x="2134870" y="720725"/>
          <a:ext cx="8985885" cy="5840730"/>
        </p:xfrm>
        <a:graphic>
          <a:graphicData uri="http://schemas.openxmlformats.org/presentationml/2006/ole">
            <mc:AlternateContent xmlns:mc="http://schemas.openxmlformats.org/markup-compatibility/2006">
              <mc:Choice xmlns:v="urn:schemas-microsoft-com:vml" Requires="v">
                <p:oleObj spid="_x0000_s1025" name="" r:id="rId1" imgW="7915275" imgH="5686425" progId="PBrush">
                  <p:embed/>
                </p:oleObj>
              </mc:Choice>
              <mc:Fallback>
                <p:oleObj name="" r:id="rId1" imgW="7915275" imgH="5686425" progId="PBrush">
                  <p:embed/>
                  <p:pic>
                    <p:nvPicPr>
                      <p:cNvPr id="0" name="图片 1024" descr="image6"/>
                      <p:cNvPicPr/>
                      <p:nvPr/>
                    </p:nvPicPr>
                    <p:blipFill>
                      <a:blip r:embed="rId2"/>
                      <a:stretch>
                        <a:fillRect/>
                      </a:stretch>
                    </p:blipFill>
                    <p:spPr>
                      <a:xfrm>
                        <a:off x="2134870" y="720725"/>
                        <a:ext cx="8985885" cy="5840730"/>
                      </a:xfrm>
                      <a:prstGeom prst="rect">
                        <a:avLst/>
                      </a:prstGeom>
                      <a:noFill/>
                      <a:ln w="9525">
                        <a:noFill/>
                      </a:ln>
                    </p:spPr>
                  </p:pic>
                </p:oleObj>
              </mc:Fallback>
            </mc:AlternateContent>
          </a:graphicData>
        </a:graphic>
      </p:graphicFrame>
      <p:sp>
        <p:nvSpPr>
          <p:cNvPr id="9" name="矩形标注 8"/>
          <p:cNvSpPr/>
          <p:nvPr/>
        </p:nvSpPr>
        <p:spPr>
          <a:xfrm>
            <a:off x="5808345" y="1479550"/>
            <a:ext cx="3079115" cy="3651885"/>
          </a:xfrm>
          <a:prstGeom prst="wedgeRectCallout">
            <a:avLst>
              <a:gd name="adj1" fmla="val 65199"/>
              <a:gd name="adj2" fmla="val 1717"/>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000" b="1" dirty="0" smtClean="0">
                <a:solidFill>
                  <a:schemeClr val="tx1"/>
                </a:solidFill>
              </a:rPr>
              <a:t>对于</a:t>
            </a:r>
            <a:r>
              <a:rPr lang="en-US" altLang="zh-CN" sz="2000" b="1" dirty="0" smtClean="0">
                <a:solidFill>
                  <a:schemeClr val="tx1"/>
                </a:solidFill>
              </a:rPr>
              <a:t>2025</a:t>
            </a:r>
            <a:r>
              <a:rPr lang="zh-CN" altLang="en-US" sz="2000" b="1" dirty="0" smtClean="0">
                <a:solidFill>
                  <a:schemeClr val="tx1"/>
                </a:solidFill>
              </a:rPr>
              <a:t>年填报财务定报的企业发现上年同期数据填报有误：</a:t>
            </a:r>
            <a:endParaRPr lang="en-US" altLang="zh-CN" sz="2000" b="1" dirty="0" smtClean="0">
              <a:solidFill>
                <a:schemeClr val="tx1"/>
              </a:solidFill>
            </a:endParaRPr>
          </a:p>
          <a:p>
            <a:pPr algn="just"/>
            <a:r>
              <a:rPr lang="en-US" altLang="zh-CN" sz="2000" b="1" dirty="0" smtClean="0">
                <a:solidFill>
                  <a:schemeClr val="tx1"/>
                </a:solidFill>
              </a:rPr>
              <a:t>1</a:t>
            </a:r>
            <a:r>
              <a:rPr lang="zh-CN" altLang="en-US" sz="2000" b="1" dirty="0" smtClean="0">
                <a:solidFill>
                  <a:schemeClr val="tx1"/>
                </a:solidFill>
              </a:rPr>
              <a:t>、新增企业上年同期数据是需要填报的。</a:t>
            </a:r>
            <a:endParaRPr lang="en-US" altLang="zh-CN" sz="2000" b="1" dirty="0" smtClean="0">
              <a:solidFill>
                <a:schemeClr val="tx1"/>
              </a:solidFill>
            </a:endParaRPr>
          </a:p>
          <a:p>
            <a:pPr algn="just"/>
            <a:r>
              <a:rPr lang="en-US" altLang="zh-CN" sz="2000" b="1" dirty="0" smtClean="0">
                <a:solidFill>
                  <a:schemeClr val="tx1"/>
                </a:solidFill>
              </a:rPr>
              <a:t>2</a:t>
            </a:r>
            <a:r>
              <a:rPr lang="zh-CN" altLang="en-US" sz="2000" b="1" dirty="0" smtClean="0">
                <a:solidFill>
                  <a:schemeClr val="tx1"/>
                </a:solidFill>
              </a:rPr>
              <a:t>、上年同期数据填报有误，平台弹出提出信息需要企业在澄清说明中写明上年同期正确的数据。</a:t>
            </a:r>
            <a:endParaRPr lang="zh-CN" altLang="en-US" sz="2000" b="1" dirty="0" smtClean="0">
              <a:solidFill>
                <a:schemeClr val="tx1"/>
              </a:solidFill>
            </a:endParaRPr>
          </a:p>
        </p:txBody>
      </p:sp>
      <p:pic>
        <p:nvPicPr>
          <p:cNvPr id="15" name="图片 1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730" y="0"/>
            <a:ext cx="988695" cy="1002665"/>
          </a:xfrm>
          <a:prstGeom prst="rect">
            <a:avLst/>
          </a:prstGeom>
          <a:ln>
            <a:noFill/>
          </a:ln>
          <a:effectLst/>
        </p:spPr>
      </p:pic>
      <p:sp>
        <p:nvSpPr>
          <p:cNvPr id="19463" name="文本框 21"/>
          <p:cNvSpPr txBox="1">
            <a:spLocks noChangeArrowheads="1"/>
          </p:cNvSpPr>
          <p:nvPr/>
        </p:nvSpPr>
        <p:spPr bwMode="auto">
          <a:xfrm>
            <a:off x="1285218" y="199056"/>
            <a:ext cx="6929486"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Light" pitchFamily="34" charset="-122"/>
                <a:ea typeface="微软雅黑 Light" pitchFamily="34" charset="-122"/>
              </a:defRPr>
            </a:lvl1pPr>
            <a:lvl2pPr marL="742950" indent="-285750">
              <a:defRPr>
                <a:solidFill>
                  <a:schemeClr val="tx1"/>
                </a:solidFill>
                <a:latin typeface="微软雅黑 Light" pitchFamily="34" charset="-122"/>
                <a:ea typeface="微软雅黑 Light" pitchFamily="34" charset="-122"/>
              </a:defRPr>
            </a:lvl2pPr>
            <a:lvl3pPr marL="1143000" indent="-228600">
              <a:defRPr>
                <a:solidFill>
                  <a:schemeClr val="tx1"/>
                </a:solidFill>
                <a:latin typeface="微软雅黑 Light" pitchFamily="34" charset="-122"/>
                <a:ea typeface="微软雅黑 Light" pitchFamily="34" charset="-122"/>
              </a:defRPr>
            </a:lvl3pPr>
            <a:lvl4pPr marL="1600200" indent="-228600">
              <a:defRPr>
                <a:solidFill>
                  <a:schemeClr val="tx1"/>
                </a:solidFill>
                <a:latin typeface="微软雅黑 Light" pitchFamily="34" charset="-122"/>
                <a:ea typeface="微软雅黑 Light" pitchFamily="34" charset="-122"/>
              </a:defRPr>
            </a:lvl4pPr>
            <a:lvl5pPr marL="2057400" indent="-228600">
              <a:defRPr>
                <a:solidFill>
                  <a:schemeClr val="tx1"/>
                </a:solidFill>
                <a:latin typeface="微软雅黑 Light" pitchFamily="34" charset="-122"/>
                <a:ea typeface="微软雅黑 Light" pitchFamily="34" charset="-122"/>
              </a:defRPr>
            </a:lvl5pPr>
            <a:lvl6pPr marL="25146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6pPr>
            <a:lvl7pPr marL="29718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7pPr>
            <a:lvl8pPr marL="34290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8pPr>
            <a:lvl9pPr marL="38862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9pPr>
          </a:lstStyle>
          <a:p>
            <a:pPr marL="571500" indent="-571500" algn="ctr" eaLnBrk="1" hangingPunct="1">
              <a:buFont typeface="Wingdings" panose="05000000000000000000" charset="0"/>
              <a:buChar char="Ø"/>
            </a:pPr>
            <a:r>
              <a:rPr lang="en-US" altLang="zh-CN" sz="28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1.6  </a:t>
            </a:r>
            <a:r>
              <a:rPr lang="en-US" altLang="zh-CN" sz="2800">
                <a:sym typeface="+mn-ea"/>
              </a:rPr>
              <a:t> </a:t>
            </a:r>
            <a:r>
              <a:rPr lang="zh-CN" altLang="en-US" sz="2800">
                <a:sym typeface="+mn-ea"/>
              </a:rPr>
              <a:t>财务状况定报</a:t>
            </a:r>
            <a:endParaRPr lang="zh-CN" altLang="en-US" sz="28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图片 6"/>
          <p:cNvPicPr>
            <a:picLocks noChangeAspect="1"/>
          </p:cNvPicPr>
          <p:nvPr/>
        </p:nvPicPr>
        <p:blipFill>
          <a:blip r:embed="rId1" cstate="print"/>
          <a:stretch>
            <a:fillRect/>
          </a:stretch>
        </p:blipFill>
        <p:spPr>
          <a:xfrm>
            <a:off x="6326188" y="5104765"/>
            <a:ext cx="5865812" cy="1657350"/>
          </a:xfrm>
          <a:prstGeom prst="rect">
            <a:avLst/>
          </a:prstGeom>
          <a:noFill/>
          <a:ln w="9525">
            <a:noFill/>
          </a:ln>
        </p:spPr>
      </p:pic>
      <p:grpSp>
        <p:nvGrpSpPr>
          <p:cNvPr id="2" name="组合 1"/>
          <p:cNvGrpSpPr/>
          <p:nvPr/>
        </p:nvGrpSpPr>
        <p:grpSpPr>
          <a:xfrm>
            <a:off x="9480550" y="4221480"/>
            <a:ext cx="687070" cy="714375"/>
            <a:chOff x="14903" y="5858"/>
            <a:chExt cx="1082" cy="1125"/>
          </a:xfrm>
        </p:grpSpPr>
        <p:sp>
          <p:nvSpPr>
            <p:cNvPr id="1069" name="矩形 1068"/>
            <p:cNvSpPr/>
            <p:nvPr/>
          </p:nvSpPr>
          <p:spPr>
            <a:xfrm>
              <a:off x="15235" y="6233"/>
              <a:ext cx="750" cy="7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4903" y="5858"/>
              <a:ext cx="748" cy="748"/>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 name="组合 2"/>
          <p:cNvGrpSpPr/>
          <p:nvPr/>
        </p:nvGrpSpPr>
        <p:grpSpPr>
          <a:xfrm>
            <a:off x="1776095" y="2103120"/>
            <a:ext cx="697230" cy="705485"/>
            <a:chOff x="3318" y="3690"/>
            <a:chExt cx="1098" cy="1111"/>
          </a:xfrm>
        </p:grpSpPr>
        <p:sp>
          <p:nvSpPr>
            <p:cNvPr id="118" name="矩形 117"/>
            <p:cNvSpPr/>
            <p:nvPr/>
          </p:nvSpPr>
          <p:spPr>
            <a:xfrm>
              <a:off x="3318" y="3690"/>
              <a:ext cx="748" cy="74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3668" y="4053"/>
              <a:ext cx="748" cy="748"/>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pic>
        <p:nvPicPr>
          <p:cNvPr id="6" name="图片 5"/>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1315085" cy="1314450"/>
          </a:xfrm>
          <a:prstGeom prst="rect">
            <a:avLst/>
          </a:prstGeom>
          <a:ln>
            <a:noFill/>
          </a:ln>
          <a:effectLst/>
        </p:spPr>
      </p:pic>
      <p:sp>
        <p:nvSpPr>
          <p:cNvPr id="387075" name="AutoShape 3"/>
          <p:cNvSpPr>
            <a:spLocks noChangeArrowheads="1"/>
          </p:cNvSpPr>
          <p:nvPr/>
        </p:nvSpPr>
        <p:spPr bwMode="gray">
          <a:xfrm>
            <a:off x="4173220" y="2188210"/>
            <a:ext cx="2857500" cy="748030"/>
          </a:xfrm>
          <a:prstGeom prst="roundRect">
            <a:avLst>
              <a:gd name="adj" fmla="val 16667"/>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报表变化</a:t>
            </a:r>
            <a:endParaRPr kumimoji="1" lang="zh-CN" altLang="en-US" sz="40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387077" name="AutoShape 5"/>
          <p:cNvSpPr>
            <a:spLocks noChangeArrowheads="1"/>
          </p:cNvSpPr>
          <p:nvPr/>
        </p:nvSpPr>
        <p:spPr bwMode="gray">
          <a:xfrm>
            <a:off x="3505835" y="3040380"/>
            <a:ext cx="4273550" cy="1246505"/>
          </a:xfrm>
          <a:prstGeom prst="roundRect">
            <a:avLst>
              <a:gd name="adj" fmla="val 16667"/>
            </a:avLst>
          </a:prstGeom>
          <a:solidFill>
            <a:schemeClr val="accent6">
              <a:lumMod val="60000"/>
              <a:lumOff val="40000"/>
            </a:schemeClr>
          </a:soli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800" b="1" i="0" u="none" strike="noStrike" kern="1200" cap="none" spc="0" normalizeH="0" baseline="0" noProof="0" dirty="0" smtClean="0">
                <a:ln>
                  <a:noFill/>
                </a:ln>
                <a:solidFill>
                  <a:schemeClr val="bg1"/>
                </a:solidFill>
                <a:effectLst/>
                <a:uLnTx/>
                <a:uFillTx/>
                <a:latin typeface="Arial" panose="020B0604020202020204" pitchFamily="34" charset="0"/>
                <a:ea typeface="宋体" panose="02010600030101010101" pitchFamily="2" charset="-122"/>
                <a:cs typeface="+mn-cs"/>
              </a:rPr>
              <a:t>重点要点</a:t>
            </a:r>
            <a:endParaRPr kumimoji="1"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87080" name="AutoShape 8"/>
          <p:cNvSpPr>
            <a:spLocks noChangeArrowheads="1"/>
          </p:cNvSpPr>
          <p:nvPr/>
        </p:nvSpPr>
        <p:spPr bwMode="gray">
          <a:xfrm>
            <a:off x="4153535" y="4316730"/>
            <a:ext cx="2877820" cy="744855"/>
          </a:xfrm>
          <a:prstGeom prst="roundRect">
            <a:avLst>
              <a:gd name="adj" fmla="val 16667"/>
            </a:avLst>
          </a:prstGeom>
          <a:gradFill rotWithShape="1">
            <a:gsLst>
              <a:gs pos="0">
                <a:srgbClr val="14CD68"/>
              </a:gs>
              <a:gs pos="100000">
                <a:srgbClr val="0B6E38"/>
              </a:gs>
            </a:gsLst>
            <a:lin ang="5400000" scaled="0"/>
          </a:gra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注意事项</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AutoShape 4"/>
          <p:cNvSpPr>
            <a:spLocks noGrp="1" noChangeArrowheads="1"/>
          </p:cNvSpPr>
          <p:nvPr>
            <p:ph type="title"/>
          </p:nvPr>
        </p:nvSpPr>
        <p:spPr bwMode="gray">
          <a:xfrm>
            <a:off x="4113530" y="1179830"/>
            <a:ext cx="2917825" cy="705485"/>
          </a:xfrm>
          <a:prstGeom prst="roundRect">
            <a:avLst>
              <a:gd name="adj" fmla="val 16667"/>
            </a:avLst>
          </a:prstGeom>
          <a:solidFill>
            <a:schemeClr val="accent2">
              <a:lumMod val="75000"/>
            </a:schemeClr>
          </a:solidFill>
          <a:ln w="38100">
            <a:solidFill>
              <a:schemeClr val="bg1"/>
            </a:solidFill>
          </a:ln>
          <a:effectLst>
            <a:outerShdw dist="107763" dir="2700000" algn="ctr" rotWithShape="0">
              <a:srgbClr val="808080">
                <a:alpha val="50000"/>
              </a:srgbClr>
            </a:outerShdw>
          </a:effectLst>
        </p:spPr>
        <p:txBody>
          <a:bodyPr vert="horz" wrap="square" lIns="91440" tIns="45720" rIns="91440" bIns="45720" numCol="1" anchor="ctr" anchorCtr="1" compatLnSpc="1">
            <a:noAutofit/>
          </a:bodyPr>
          <a:lstStyle/>
          <a:p>
            <a:pPr marL="0" marR="0" lvl="0" indent="0" algn="ctr" defTabSz="914400" rtl="0" eaLnBrk="0" fontAlgn="base" latinLnBrk="1" hangingPunct="0">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rPr>
              <a:t>总体说明</a:t>
            </a:r>
            <a:endPar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endParaRPr>
          </a:p>
        </p:txBody>
      </p:sp>
      <p:sp>
        <p:nvSpPr>
          <p:cNvPr id="6151" name="TextBox 7"/>
          <p:cNvSpPr txBox="1"/>
          <p:nvPr/>
        </p:nvSpPr>
        <p:spPr>
          <a:xfrm>
            <a:off x="3166110" y="138430"/>
            <a:ext cx="4885690" cy="1399540"/>
          </a:xfrm>
          <a:prstGeom prst="rect">
            <a:avLst/>
          </a:prstGeom>
          <a:noFill/>
          <a:ln w="9525">
            <a:noFill/>
          </a:ln>
        </p:spPr>
        <p:txBody>
          <a:bodyPr>
            <a:noAutofit/>
          </a:bodyPr>
          <a:lstStyle/>
          <a:p>
            <a:pPr algn="ctr">
              <a:buNone/>
            </a:pPr>
            <a:r>
              <a:rPr lang="zh-CN" altLang="en-US" sz="6000" b="1" dirty="0">
                <a:latin typeface="微软雅黑" panose="020B0503020204020204" pitchFamily="34" charset="-122"/>
              </a:rPr>
              <a:t>主</a:t>
            </a:r>
            <a:r>
              <a:rPr lang="en-US" altLang="zh-CN" sz="6000" b="1" dirty="0">
                <a:latin typeface="微软雅黑" panose="020B0503020204020204" pitchFamily="34" charset="-122"/>
              </a:rPr>
              <a:t> </a:t>
            </a:r>
            <a:r>
              <a:rPr lang="zh-CN" altLang="en-US" sz="6000" b="1" dirty="0">
                <a:latin typeface="微软雅黑" panose="020B0503020204020204" pitchFamily="34" charset="-122"/>
              </a:rPr>
              <a:t>要</a:t>
            </a:r>
            <a:r>
              <a:rPr lang="en-US" altLang="zh-CN" sz="6000" b="1" dirty="0">
                <a:latin typeface="微软雅黑" panose="020B0503020204020204" pitchFamily="34" charset="-122"/>
              </a:rPr>
              <a:t> </a:t>
            </a:r>
            <a:r>
              <a:rPr lang="zh-CN" altLang="en-US" sz="6000" b="1" dirty="0">
                <a:latin typeface="微软雅黑" panose="020B0503020204020204" pitchFamily="34" charset="-122"/>
              </a:rPr>
              <a:t>内</a:t>
            </a:r>
            <a:r>
              <a:rPr lang="en-US" altLang="zh-CN" sz="6000" b="1" dirty="0">
                <a:latin typeface="微软雅黑" panose="020B0503020204020204" pitchFamily="34" charset="-122"/>
              </a:rPr>
              <a:t> </a:t>
            </a:r>
            <a:r>
              <a:rPr lang="zh-CN" altLang="en-US" sz="6000" b="1" dirty="0">
                <a:latin typeface="微软雅黑" panose="020B0503020204020204" pitchFamily="34" charset="-122"/>
              </a:rPr>
              <a:t>容</a:t>
            </a:r>
            <a:endParaRPr lang="zh-CN" altLang="en-US" sz="6000" b="1" dirty="0">
              <a:latin typeface="微软雅黑" panose="020B0503020204020204" pitchFamily="34" charset="-122"/>
            </a:endParaRPr>
          </a:p>
        </p:txBody>
      </p:sp>
    </p:spTree>
  </p:cSld>
  <p:clrMapOvr>
    <a:masterClrMapping/>
  </p:clrMapOvr>
  <p:timing>
    <p:tnLst>
      <p:par>
        <p:cTn id="1" dur="indefinite" restart="never" nodeType="tmRoot"/>
      </p:par>
    </p:tnLst>
    <p:bldLst>
      <p:bldP spid="387077" grpId="1" animBg="1"/>
      <p:bldP spid="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7280" y="629285"/>
            <a:ext cx="9106535" cy="1143000"/>
          </a:xfrm>
        </p:spPr>
        <p:txBody>
          <a:bodyPr>
            <a:normAutofit/>
          </a:bodyPr>
          <a:lstStyle/>
          <a:p>
            <a:pPr marL="457200" indent="-457200">
              <a:buFont typeface="Arial" panose="020B0604020202020204" pitchFamily="34" charset="0"/>
              <a:buChar char="•"/>
            </a:pPr>
            <a:r>
              <a:rPr lang="zh-CN" altLang="en-US" sz="3600" b="1">
                <a:latin typeface="宋体" panose="02010600030101010101" pitchFamily="2" charset="-122"/>
                <a:ea typeface="宋体" panose="02010600030101010101" pitchFamily="2" charset="-122"/>
              </a:rPr>
              <a:t>固定资产原价：房屋和构筑物、机器设备</a:t>
            </a:r>
            <a:endParaRPr lang="zh-CN" altLang="en-US" sz="3600" b="1">
              <a:latin typeface="宋体" panose="02010600030101010101" pitchFamily="2" charset="-122"/>
              <a:ea typeface="宋体" panose="02010600030101010101" pitchFamily="2" charset="-122"/>
            </a:endParaRPr>
          </a:p>
        </p:txBody>
      </p:sp>
      <p:sp>
        <p:nvSpPr>
          <p:cNvPr id="3" name="文本框 2"/>
          <p:cNvSpPr txBox="1"/>
          <p:nvPr/>
        </p:nvSpPr>
        <p:spPr>
          <a:xfrm>
            <a:off x="1216025" y="1628775"/>
            <a:ext cx="10200005" cy="4993640"/>
          </a:xfrm>
          <a:prstGeom prst="rect">
            <a:avLst/>
          </a:prstGeom>
          <a:noFill/>
        </p:spPr>
        <p:txBody>
          <a:bodyPr wrap="square" rtlCol="0" anchor="t">
            <a:noAutofit/>
          </a:bodyPr>
          <a:lstStyle/>
          <a:p>
            <a:pPr algn="just" fontAlgn="auto">
              <a:defRPr/>
            </a:pPr>
            <a:r>
              <a:rPr lang="en-US" altLang="zh-CN" sz="2800" b="1" dirty="0" smtClean="0">
                <a:solidFill>
                  <a:schemeClr val="tx1"/>
                </a:solidFill>
                <a:uFillTx/>
                <a:latin typeface="宋体" panose="02010600030101010101" pitchFamily="2" charset="-122"/>
                <a:cs typeface="宋体" panose="02010600030101010101" pitchFamily="2" charset="-122"/>
                <a:sym typeface="+mn-ea"/>
              </a:rPr>
              <a:t>1.</a:t>
            </a:r>
            <a:r>
              <a:rPr lang="zh-CN" altLang="en-US" sz="3000" b="1" dirty="0" smtClean="0">
                <a:solidFill>
                  <a:schemeClr val="tx1"/>
                </a:solidFill>
                <a:uFillTx/>
                <a:latin typeface="宋体" panose="02010600030101010101" pitchFamily="2" charset="-122"/>
                <a:cs typeface="宋体" panose="02010600030101010101" pitchFamily="2" charset="-122"/>
                <a:sym typeface="+mn-ea"/>
              </a:rPr>
              <a:t>房屋和构筑物、机器设备是</a:t>
            </a:r>
            <a:r>
              <a:rPr lang="zh-CN" altLang="en-US" sz="3000" b="1" dirty="0" smtClean="0">
                <a:solidFill>
                  <a:srgbClr val="FF0000"/>
                </a:solidFill>
                <a:uFillTx/>
                <a:latin typeface="宋体" panose="02010600030101010101" pitchFamily="2" charset="-122"/>
                <a:cs typeface="宋体" panose="02010600030101010101" pitchFamily="2" charset="-122"/>
                <a:sym typeface="+mn-ea"/>
              </a:rPr>
              <a:t>资产原价</a:t>
            </a:r>
            <a:r>
              <a:rPr lang="zh-CN" altLang="en-US" sz="3000" b="1" dirty="0" smtClean="0">
                <a:solidFill>
                  <a:schemeClr val="tx1"/>
                </a:solidFill>
                <a:uFillTx/>
                <a:latin typeface="宋体" panose="02010600030101010101" pitchFamily="2" charset="-122"/>
                <a:cs typeface="宋体" panose="02010600030101010101" pitchFamily="2" charset="-122"/>
                <a:sym typeface="+mn-ea"/>
              </a:rPr>
              <a:t>而非现值。</a:t>
            </a:r>
            <a:endParaRPr lang="zh-CN" altLang="en-US" sz="3000" b="1" dirty="0" smtClean="0">
              <a:solidFill>
                <a:schemeClr val="tx1"/>
              </a:solidFill>
              <a:uFillTx/>
              <a:latin typeface="宋体" panose="02010600030101010101" pitchFamily="2" charset="-122"/>
              <a:cs typeface="宋体" panose="02010600030101010101" pitchFamily="2" charset="-122"/>
            </a:endParaRPr>
          </a:p>
          <a:p>
            <a:pPr algn="just" fontAlgn="auto">
              <a:defRPr/>
            </a:pPr>
            <a:r>
              <a:rPr lang="en-US" altLang="zh-CN" sz="3000" b="1" dirty="0" smtClean="0">
                <a:solidFill>
                  <a:schemeClr val="tx1"/>
                </a:solidFill>
                <a:uFillTx/>
                <a:latin typeface="宋体" panose="02010600030101010101" pitchFamily="2" charset="-122"/>
                <a:cs typeface="宋体" panose="02010600030101010101" pitchFamily="2" charset="-122"/>
                <a:sym typeface="+mn-ea"/>
              </a:rPr>
              <a:t>2.</a:t>
            </a:r>
            <a:r>
              <a:rPr lang="zh-CN" altLang="en-US" sz="3000" b="1" dirty="0" smtClean="0">
                <a:solidFill>
                  <a:schemeClr val="tx1"/>
                </a:solidFill>
                <a:uFillTx/>
                <a:latin typeface="宋体" panose="02010600030101010101" pitchFamily="2" charset="-122"/>
                <a:cs typeface="宋体" panose="02010600030101010101" pitchFamily="2" charset="-122"/>
                <a:sym typeface="+mn-ea"/>
              </a:rPr>
              <a:t>要从</a:t>
            </a:r>
            <a:r>
              <a:rPr lang="zh-CN" altLang="en-US" sz="3000" b="1" dirty="0" smtClean="0">
                <a:solidFill>
                  <a:srgbClr val="FF0000"/>
                </a:solidFill>
                <a:uFillTx/>
                <a:latin typeface="宋体" panose="02010600030101010101" pitchFamily="2" charset="-122"/>
                <a:cs typeface="宋体" panose="02010600030101010101" pitchFamily="2" charset="-122"/>
                <a:sym typeface="+mn-ea"/>
              </a:rPr>
              <a:t>明细账</a:t>
            </a:r>
            <a:r>
              <a:rPr lang="zh-CN" altLang="en-US" sz="3000" b="1" dirty="0" smtClean="0">
                <a:solidFill>
                  <a:schemeClr val="tx1"/>
                </a:solidFill>
                <a:uFillTx/>
                <a:latin typeface="宋体" panose="02010600030101010101" pitchFamily="2" charset="-122"/>
                <a:cs typeface="宋体" panose="02010600030101010101" pitchFamily="2" charset="-122"/>
                <a:sym typeface="+mn-ea"/>
              </a:rPr>
              <a:t>中分析计算取得。</a:t>
            </a:r>
            <a:endParaRPr lang="zh-CN" altLang="en-US" sz="3000" b="1" dirty="0" smtClean="0">
              <a:solidFill>
                <a:schemeClr val="tx1"/>
              </a:solidFill>
              <a:uFillTx/>
              <a:latin typeface="宋体" panose="02010600030101010101" pitchFamily="2" charset="-122"/>
              <a:cs typeface="宋体" panose="02010600030101010101" pitchFamily="2" charset="-122"/>
              <a:sym typeface="+mn-ea"/>
            </a:endParaRPr>
          </a:p>
          <a:p>
            <a:pPr algn="just" fontAlgn="auto">
              <a:defRPr/>
            </a:pPr>
            <a:r>
              <a:rPr lang="en-US" altLang="zh-CN" sz="3000" b="1" dirty="0" smtClean="0">
                <a:solidFill>
                  <a:schemeClr val="tx1"/>
                </a:solidFill>
                <a:uFillTx/>
                <a:latin typeface="宋体" panose="02010600030101010101" pitchFamily="2" charset="-122"/>
                <a:cs typeface="宋体" panose="02010600030101010101" pitchFamily="2" charset="-122"/>
                <a:sym typeface="+mn-ea"/>
              </a:rPr>
              <a:t>3.</a:t>
            </a:r>
            <a:r>
              <a:rPr lang="zh-CN" altLang="en-US" sz="3000" b="1">
                <a:solidFill>
                  <a:schemeClr val="tx1"/>
                </a:solidFill>
                <a:uFillTx/>
                <a:latin typeface="宋体" panose="02010600030101010101" pitchFamily="2" charset="-122"/>
                <a:cs typeface="宋体" panose="02010600030101010101" pitchFamily="2" charset="-122"/>
                <a:sym typeface="+mn-ea"/>
              </a:rPr>
              <a:t>房屋和构筑物指产权属于报表企业的，包括办公楼、仓库、宿舍，</a:t>
            </a:r>
            <a:r>
              <a:rPr lang="zh-CN" altLang="en-US" sz="3000" b="1">
                <a:solidFill>
                  <a:srgbClr val="FF0000"/>
                </a:solidFill>
                <a:uFillTx/>
                <a:latin typeface="宋体" panose="02010600030101010101" pitchFamily="2" charset="-122"/>
                <a:cs typeface="宋体" panose="02010600030101010101" pitchFamily="2" charset="-122"/>
                <a:sym typeface="+mn-ea"/>
              </a:rPr>
              <a:t>经营租赁租入的办公场所不算</a:t>
            </a:r>
            <a:r>
              <a:rPr lang="zh-CN" altLang="en-US" sz="3000" b="1">
                <a:solidFill>
                  <a:schemeClr val="tx1"/>
                </a:solidFill>
                <a:uFillTx/>
                <a:latin typeface="宋体" panose="02010600030101010101" pitchFamily="2" charset="-122"/>
                <a:cs typeface="宋体" panose="02010600030101010101" pitchFamily="2" charset="-122"/>
                <a:sym typeface="+mn-ea"/>
              </a:rPr>
              <a:t>。</a:t>
            </a:r>
            <a:endParaRPr lang="zh-CN" altLang="en-US" sz="3000" b="1">
              <a:solidFill>
                <a:schemeClr val="tx1"/>
              </a:solidFill>
              <a:uFillTx/>
              <a:latin typeface="宋体" panose="02010600030101010101" pitchFamily="2" charset="-122"/>
              <a:cs typeface="宋体" panose="02010600030101010101" pitchFamily="2" charset="-122"/>
              <a:sym typeface="+mn-ea"/>
            </a:endParaRPr>
          </a:p>
          <a:p>
            <a:pPr algn="just" fontAlgn="auto">
              <a:defRPr/>
            </a:pPr>
            <a:r>
              <a:rPr lang="en-US" altLang="zh-CN" sz="3000" b="1">
                <a:solidFill>
                  <a:schemeClr val="tx1"/>
                </a:solidFill>
                <a:uFillTx/>
                <a:latin typeface="宋体" panose="02010600030101010101" pitchFamily="2" charset="-122"/>
                <a:cs typeface="宋体" panose="02010600030101010101" pitchFamily="2" charset="-122"/>
                <a:sym typeface="+mn-ea"/>
              </a:rPr>
              <a:t>4.</a:t>
            </a:r>
            <a:r>
              <a:rPr lang="zh-CN" altLang="en-US" sz="3000" b="1">
                <a:solidFill>
                  <a:schemeClr val="tx1"/>
                </a:solidFill>
                <a:uFillTx/>
                <a:latin typeface="宋体" panose="02010600030101010101" pitchFamily="2" charset="-122"/>
                <a:cs typeface="宋体" panose="02010600030101010101" pitchFamily="2" charset="-122"/>
                <a:sym typeface="+mn-ea"/>
              </a:rPr>
              <a:t>机器设备中包括办公设备，打印机、复印机、电脑等，</a:t>
            </a:r>
            <a:r>
              <a:rPr lang="zh-CN" altLang="en-US" sz="3000" b="1">
                <a:solidFill>
                  <a:srgbClr val="FF0000"/>
                </a:solidFill>
                <a:uFillTx/>
                <a:latin typeface="宋体" panose="02010600030101010101" pitchFamily="2" charset="-122"/>
                <a:cs typeface="宋体" panose="02010600030101010101" pitchFamily="2" charset="-122"/>
                <a:sym typeface="+mn-ea"/>
              </a:rPr>
              <a:t>办公设备漏填现象较多</a:t>
            </a:r>
            <a:r>
              <a:rPr lang="zh-CN" altLang="en-US" sz="3000" b="1">
                <a:solidFill>
                  <a:schemeClr val="tx1"/>
                </a:solidFill>
                <a:uFillTx/>
                <a:latin typeface="宋体" panose="02010600030101010101" pitchFamily="2" charset="-122"/>
                <a:cs typeface="宋体" panose="02010600030101010101" pitchFamily="2" charset="-122"/>
                <a:sym typeface="+mn-ea"/>
              </a:rPr>
              <a:t>，需要注意不要漏填。</a:t>
            </a:r>
            <a:endParaRPr lang="zh-CN" altLang="en-US" sz="3000" b="1">
              <a:solidFill>
                <a:schemeClr val="tx1"/>
              </a:solidFill>
              <a:uFillTx/>
              <a:latin typeface="宋体" panose="02010600030101010101" pitchFamily="2" charset="-122"/>
              <a:cs typeface="宋体" panose="02010600030101010101" pitchFamily="2" charset="-122"/>
              <a:sym typeface="+mn-ea"/>
            </a:endParaRPr>
          </a:p>
          <a:p>
            <a:pPr algn="just" fontAlgn="auto">
              <a:defRPr/>
            </a:pPr>
            <a:r>
              <a:rPr lang="en-US" altLang="zh-CN" sz="3000" b="1">
                <a:solidFill>
                  <a:schemeClr val="tx1"/>
                </a:solidFill>
                <a:uFillTx/>
                <a:latin typeface="宋体" panose="02010600030101010101" pitchFamily="2" charset="-122"/>
                <a:cs typeface="宋体" panose="02010600030101010101" pitchFamily="2" charset="-122"/>
                <a:sym typeface="+mn-ea"/>
              </a:rPr>
              <a:t>5.固定资产原价≥其中：房屋和构筑物＋机器和设备</a:t>
            </a:r>
            <a:endParaRPr lang="en-US" altLang="zh-CN" sz="3000" b="1">
              <a:solidFill>
                <a:schemeClr val="tx1"/>
              </a:solidFill>
              <a:uFillTx/>
              <a:latin typeface="宋体" panose="02010600030101010101" pitchFamily="2" charset="-122"/>
              <a:cs typeface="宋体" panose="02010600030101010101" pitchFamily="2" charset="-122"/>
              <a:sym typeface="+mn-ea"/>
            </a:endParaRPr>
          </a:p>
          <a:p>
            <a:pPr algn="just" fontAlgn="auto">
              <a:defRPr/>
            </a:pPr>
            <a:endParaRPr lang="en-US" altLang="zh-CN" sz="3000" b="1">
              <a:solidFill>
                <a:schemeClr val="bg1"/>
              </a:solidFill>
              <a:uFillTx/>
              <a:sym typeface="+mn-ea"/>
            </a:endParaRPr>
          </a:p>
        </p:txBody>
      </p:sp>
      <p:sp>
        <p:nvSpPr>
          <p:cNvPr id="4" name="标题 1"/>
          <p:cNvSpPr>
            <a:spLocks noGrp="1"/>
          </p:cNvSpPr>
          <p:nvPr/>
        </p:nvSpPr>
        <p:spPr>
          <a:xfrm>
            <a:off x="358140" y="-60960"/>
            <a:ext cx="8229600" cy="102997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kumimoji="0" lang="en-US" altLang="zh-CN" sz="2800" b="1" i="0" u="none" strike="noStrike" kern="0" cap="none" spc="0" normalizeH="0" baseline="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rPr>
              <a:t>2.1  </a:t>
            </a:r>
            <a:r>
              <a:rPr kumimoji="0" lang="zh-CN" altLang="en-US" sz="2800" b="1" i="0" u="none" strike="noStrike" kern="0" cap="none" spc="0" normalizeH="0" baseline="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rPr>
              <a:t>易错指标</a:t>
            </a:r>
            <a:endParaRPr kumimoji="0" lang="zh-CN" altLang="en-US" sz="28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39950" y="726440"/>
            <a:ext cx="6013450" cy="755650"/>
          </a:xfrm>
          <a:prstGeom prst="rect">
            <a:avLst/>
          </a:prstGeom>
        </p:spPr>
        <p:txBody>
          <a:bodyPr wrap="square">
            <a:spAutoFit/>
          </a:bodyPr>
          <a:lstStyle/>
          <a:p>
            <a:pPr algn="l" defTabSz="913130" eaLnBrk="0" hangingPunct="0">
              <a:lnSpc>
                <a:spcPct val="120000"/>
              </a:lnSpc>
              <a:spcBef>
                <a:spcPct val="20000"/>
              </a:spcBef>
              <a:buClr>
                <a:srgbClr val="000000"/>
              </a:buClr>
              <a:buSzPct val="70000"/>
              <a:buFont typeface="Arial" panose="020B0604020202020204" pitchFamily="34" charset="0"/>
              <a:buChar char="•"/>
              <a:defRPr/>
            </a:pPr>
            <a:r>
              <a:rPr lang="en-US" altLang="zh-CN" sz="3600">
                <a:latin typeface="微软雅黑" panose="020B0503020204020204" pitchFamily="34" charset="-122"/>
                <a:ea typeface="微软雅黑" panose="020B0503020204020204" pitchFamily="34" charset="-122"/>
                <a:cs typeface="+mj-cs"/>
              </a:rPr>
              <a:t> </a:t>
            </a:r>
            <a:r>
              <a:rPr lang="zh-CN" altLang="en-US" sz="3600" b="1">
                <a:latin typeface="宋体" panose="02010600030101010101" pitchFamily="2" charset="-122"/>
                <a:ea typeface="宋体" panose="02010600030101010101" pitchFamily="2" charset="-122"/>
                <a:cs typeface="宋体" panose="02010600030101010101" pitchFamily="2" charset="-122"/>
              </a:rPr>
              <a:t>累计折旧、其中：本年折旧</a:t>
            </a:r>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sp>
        <p:nvSpPr>
          <p:cNvPr id="22" name="矩形 21"/>
          <p:cNvSpPr/>
          <p:nvPr/>
        </p:nvSpPr>
        <p:spPr>
          <a:xfrm>
            <a:off x="422910" y="1481455"/>
            <a:ext cx="10935335" cy="4782820"/>
          </a:xfrm>
          <a:prstGeom prst="rect">
            <a:avLst/>
          </a:prstGeom>
        </p:spPr>
        <p:txBody>
          <a:bodyPr wrap="square">
            <a:noAutofit/>
          </a:bodyPr>
          <a:lstStyle/>
          <a:p>
            <a:pPr marL="342900" indent="-342900" algn="just">
              <a:buFont typeface="Wingdings" panose="05000000000000000000" charset="0"/>
              <a:buChar char="Ø"/>
              <a:defRPr/>
            </a:pPr>
            <a:r>
              <a:rPr lang="zh-CN" altLang="en-US" sz="2400" b="1" dirty="0" smtClean="0">
                <a:solidFill>
                  <a:srgbClr val="FFFFFF"/>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 </a:t>
            </a:r>
            <a:r>
              <a:rPr lang="zh-CN" altLang="en-US" sz="2400" b="1" dirty="0" smtClean="0">
                <a:solidFill>
                  <a:schemeClr val="tx1"/>
                </a:solidFill>
                <a:uFillTx/>
                <a:latin typeface="宋体" panose="02010600030101010101" pitchFamily="2" charset="-122"/>
                <a:cs typeface="宋体" panose="02010600030101010101" pitchFamily="2" charset="-122"/>
              </a:rPr>
              <a:t>累计折旧可以从资产负债表中直接取数填报，而本年折旧则不能直接取数,所以企业在填本年折旧时也较易出现问题。</a:t>
            </a:r>
            <a:endParaRPr lang="zh-CN" altLang="en-US" sz="2400" b="1" dirty="0" smtClean="0">
              <a:solidFill>
                <a:schemeClr val="tx1"/>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pPr marL="457200" indent="-457200" algn="just">
              <a:buFont typeface="Wingdings" panose="05000000000000000000" charset="0"/>
              <a:buChar char="Ø"/>
              <a:defRPr/>
            </a:pPr>
            <a:r>
              <a:rPr lang="zh-CN" altLang="en-US" sz="2400" b="1" dirty="0" smtClean="0">
                <a:solidFill>
                  <a:schemeClr val="tx1"/>
                </a:solidFill>
                <a:uFillTx/>
                <a:latin typeface="宋体" panose="02010600030101010101" pitchFamily="2" charset="-122"/>
                <a:cs typeface="宋体" panose="02010600030101010101" pitchFamily="2" charset="-122"/>
                <a:sym typeface="+mn-ea"/>
              </a:rPr>
              <a:t>本年折旧，因为不冲减固定资产清理、报废的数额，所以很多企业累计折旧小于本年折旧是正常的，写清楚审核提示。</a:t>
            </a:r>
            <a:endParaRPr lang="zh-CN" altLang="en-US" sz="2400" b="1" dirty="0" smtClean="0">
              <a:solidFill>
                <a:schemeClr val="tx1"/>
              </a:solidFill>
              <a:uFillTx/>
              <a:latin typeface="宋体" panose="02010600030101010101" pitchFamily="2" charset="-122"/>
              <a:cs typeface="宋体" panose="02010600030101010101" pitchFamily="2" charset="-122"/>
              <a:sym typeface="+mn-ea"/>
            </a:endParaRPr>
          </a:p>
          <a:p>
            <a:pPr marL="457200" indent="-457200" algn="just">
              <a:buFont typeface="Wingdings" panose="05000000000000000000" charset="0"/>
              <a:buChar char="Ø"/>
              <a:defRPr/>
            </a:pPr>
            <a:r>
              <a:rPr lang="zh-CN" altLang="en-US" sz="2400" b="1" dirty="0" smtClean="0">
                <a:solidFill>
                  <a:schemeClr val="tx1"/>
                </a:solidFill>
                <a:uFillTx/>
                <a:latin typeface="宋体" panose="02010600030101010101" pitchFamily="2" charset="-122"/>
                <a:cs typeface="宋体" panose="02010600030101010101" pitchFamily="2" charset="-122"/>
                <a:sym typeface="+mn-ea"/>
              </a:rPr>
              <a:t>“本年折旧”为当年计提的固定资产折旧金额，按“累计折旧”的本期贷方累计发生额填列。</a:t>
            </a:r>
            <a:endParaRPr lang="zh-CN" altLang="en-US" sz="2400" b="1" dirty="0" smtClean="0">
              <a:solidFill>
                <a:schemeClr val="tx1"/>
              </a:solidFill>
              <a:uFillTx/>
              <a:latin typeface="宋体" panose="02010600030101010101" pitchFamily="2" charset="-122"/>
              <a:cs typeface="宋体" panose="02010600030101010101" pitchFamily="2" charset="-122"/>
              <a:sym typeface="+mn-ea"/>
            </a:endParaRPr>
          </a:p>
          <a:p>
            <a:pPr marL="457200" indent="-457200" algn="just">
              <a:buFont typeface="Wingdings" panose="05000000000000000000" charset="0"/>
              <a:buChar char="Ø"/>
              <a:defRPr/>
            </a:pPr>
            <a:r>
              <a:rPr lang="zh-CN" altLang="en-US" sz="2400" b="1" dirty="0" smtClean="0">
                <a:solidFill>
                  <a:schemeClr val="tx1"/>
                </a:solidFill>
                <a:uFillTx/>
                <a:latin typeface="宋体" panose="02010600030101010101" pitchFamily="2" charset="-122"/>
                <a:cs typeface="宋体" panose="02010600030101010101" pitchFamily="2" charset="-122"/>
                <a:sym typeface="+mn-ea"/>
              </a:rPr>
              <a:t>如果企业存在固定资产清理，影响的是“累计折旧”的借方发生，不得作</a:t>
            </a:r>
            <a:endParaRPr lang="zh-CN" altLang="en-US" sz="2400" b="1" dirty="0" smtClean="0">
              <a:solidFill>
                <a:schemeClr val="tx1"/>
              </a:solidFill>
              <a:uFillTx/>
              <a:latin typeface="宋体" panose="02010600030101010101" pitchFamily="2" charset="-122"/>
              <a:cs typeface="宋体" panose="02010600030101010101" pitchFamily="2" charset="-122"/>
              <a:sym typeface="+mn-ea"/>
            </a:endParaRPr>
          </a:p>
          <a:p>
            <a:pPr algn="just">
              <a:buFont typeface="Wingdings" panose="05000000000000000000" charset="0"/>
              <a:defRPr/>
            </a:pPr>
            <a:r>
              <a:rPr lang="en-US" altLang="zh-CN" sz="2400" b="1" dirty="0" smtClean="0">
                <a:solidFill>
                  <a:schemeClr val="tx1"/>
                </a:solidFill>
                <a:uFillTx/>
                <a:latin typeface="宋体" panose="02010600030101010101" pitchFamily="2" charset="-122"/>
                <a:cs typeface="宋体" panose="02010600030101010101" pitchFamily="2" charset="-122"/>
                <a:sym typeface="+mn-ea"/>
              </a:rPr>
              <a:t>   </a:t>
            </a:r>
            <a:r>
              <a:rPr lang="zh-CN" altLang="en-US" sz="2400" b="1" dirty="0" smtClean="0">
                <a:solidFill>
                  <a:schemeClr val="tx1"/>
                </a:solidFill>
                <a:uFillTx/>
                <a:latin typeface="宋体" panose="02010600030101010101" pitchFamily="2" charset="-122"/>
                <a:cs typeface="宋体" panose="02010600030101010101" pitchFamily="2" charset="-122"/>
                <a:sym typeface="+mn-ea"/>
              </a:rPr>
              <a:t>为本年折旧的减项反映。</a:t>
            </a:r>
            <a:endParaRPr lang="zh-CN" altLang="en-US" sz="2400" b="1" dirty="0" smtClean="0">
              <a:solidFill>
                <a:schemeClr val="tx1"/>
              </a:solidFill>
              <a:uFillTx/>
              <a:latin typeface="宋体" panose="02010600030101010101" pitchFamily="2" charset="-122"/>
              <a:cs typeface="宋体" panose="02010600030101010101" pitchFamily="2" charset="-122"/>
              <a:sym typeface="+mn-ea"/>
            </a:endParaRPr>
          </a:p>
          <a:p>
            <a:pPr marL="342900" indent="-342900">
              <a:spcBef>
                <a:spcPct val="20000"/>
              </a:spcBef>
              <a:buFont typeface="Wingdings" panose="05000000000000000000" charset="0"/>
              <a:buChar char="p"/>
            </a:pPr>
            <a:r>
              <a:rPr lang="en-US" altLang="zh-CN" sz="2400" b="1" dirty="0" smtClean="0">
                <a:solidFill>
                  <a:srgbClr val="FF0000"/>
                </a:solidFill>
                <a:latin typeface="宋体" panose="02010600030101010101" pitchFamily="2" charset="-122"/>
                <a:cs typeface="宋体" panose="02010600030101010101" pitchFamily="2" charset="-122"/>
              </a:rPr>
              <a:t> </a:t>
            </a:r>
            <a:r>
              <a:rPr lang="zh-CN" altLang="en-US" sz="2400" b="1" dirty="0" smtClean="0">
                <a:solidFill>
                  <a:srgbClr val="FF0000"/>
                </a:solidFill>
                <a:latin typeface="宋体" panose="02010600030101010101" pitchFamily="2" charset="-122"/>
                <a:cs typeface="宋体" panose="02010600030101010101" pitchFamily="2" charset="-122"/>
              </a:rPr>
              <a:t>本年折旧易出错情况：</a:t>
            </a:r>
            <a:endParaRPr lang="zh-CN" altLang="en-US" sz="2400" b="1" dirty="0" smtClean="0">
              <a:solidFill>
                <a:srgbClr val="FF0000"/>
              </a:solidFill>
              <a:latin typeface="宋体" panose="02010600030101010101" pitchFamily="2" charset="-122"/>
              <a:cs typeface="宋体" panose="02010600030101010101" pitchFamily="2" charset="-122"/>
            </a:endParaRPr>
          </a:p>
          <a:p>
            <a:pPr marL="742950" lvl="1" indent="-285750">
              <a:spcBef>
                <a:spcPct val="20000"/>
              </a:spcBef>
              <a:buClr>
                <a:srgbClr val="FF0000"/>
              </a:buClr>
              <a:buSzPct val="120000"/>
              <a:buFont typeface="Wingdings" panose="05000000000000000000" pitchFamily="2" charset="2"/>
              <a:buChar char="û"/>
            </a:pPr>
            <a:r>
              <a:rPr lang="zh-CN" altLang="en-US" sz="2400" b="1" dirty="0" smtClean="0">
                <a:solidFill>
                  <a:srgbClr val="FF0000"/>
                </a:solidFill>
                <a:latin typeface="宋体" panose="02010600030101010101" pitchFamily="2" charset="-122"/>
                <a:cs typeface="宋体" panose="02010600030101010101" pitchFamily="2" charset="-122"/>
              </a:rPr>
              <a:t>误填成“累计折旧” 指标</a:t>
            </a:r>
            <a:endParaRPr lang="zh-CN" altLang="en-US" sz="2400" b="1" dirty="0" smtClean="0">
              <a:solidFill>
                <a:srgbClr val="FF0000"/>
              </a:solidFill>
              <a:latin typeface="宋体" panose="02010600030101010101" pitchFamily="2" charset="-122"/>
              <a:cs typeface="宋体" panose="02010600030101010101" pitchFamily="2" charset="-122"/>
            </a:endParaRPr>
          </a:p>
          <a:p>
            <a:pPr marL="742950" lvl="1" indent="-285750">
              <a:spcBef>
                <a:spcPct val="20000"/>
              </a:spcBef>
              <a:buClr>
                <a:srgbClr val="FF0000"/>
              </a:buClr>
              <a:buSzPct val="120000"/>
              <a:buFont typeface="Wingdings" panose="05000000000000000000" pitchFamily="2" charset="2"/>
              <a:buChar char="û"/>
            </a:pPr>
            <a:r>
              <a:rPr lang="zh-CN" altLang="en-US" sz="2400" b="1" dirty="0" smtClean="0">
                <a:solidFill>
                  <a:srgbClr val="FF0000"/>
                </a:solidFill>
                <a:latin typeface="宋体" panose="02010600030101010101" pitchFamily="2" charset="-122"/>
                <a:cs typeface="宋体" panose="02010600030101010101" pitchFamily="2" charset="-122"/>
              </a:rPr>
              <a:t>误用“累计折旧”期末数减期初数倒挤</a:t>
            </a:r>
            <a:endParaRPr lang="zh-CN" altLang="en-US" sz="2400" b="1" dirty="0" smtClean="0">
              <a:solidFill>
                <a:srgbClr val="FF0000"/>
              </a:solidFill>
              <a:latin typeface="宋体" panose="02010600030101010101" pitchFamily="2" charset="-122"/>
              <a:cs typeface="宋体" panose="02010600030101010101" pitchFamily="2" charset="-122"/>
            </a:endParaRPr>
          </a:p>
          <a:p>
            <a:pPr>
              <a:buFont typeface="Wingdings" panose="05000000000000000000" pitchFamily="2" charset="2"/>
              <a:defRPr/>
            </a:pPr>
            <a:endParaRPr lang="zh-CN" altLang="en-US"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p:txBody>
      </p:sp>
      <p:sp>
        <p:nvSpPr>
          <p:cNvPr id="2" name="文本框 1"/>
          <p:cNvSpPr txBox="1"/>
          <p:nvPr/>
        </p:nvSpPr>
        <p:spPr>
          <a:xfrm>
            <a:off x="2063750" y="140335"/>
            <a:ext cx="4572000" cy="521970"/>
          </a:xfrm>
          <a:prstGeom prst="rect">
            <a:avLst/>
          </a:prstGeom>
          <a:noFill/>
        </p:spPr>
        <p:txBody>
          <a:bodyPr wrap="square" rtlCol="0" anchor="t">
            <a:sp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2.2 </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易错指标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56740" y="724853"/>
            <a:ext cx="8229600" cy="1143000"/>
          </a:xfrm>
        </p:spPr>
        <p:txBody>
          <a:bodyPr>
            <a:normAutofit/>
          </a:bodyPr>
          <a:lstStyle/>
          <a:p>
            <a:pPr marL="457200" indent="-457200" algn="l">
              <a:buFont typeface="Arial" panose="020B0604020202020204" pitchFamily="34" charset="0"/>
              <a:buChar char="•"/>
            </a:pPr>
            <a:r>
              <a:rPr lang="zh-CN" altLang="en-US" sz="3600" b="1">
                <a:latin typeface="宋体" panose="02010600030101010101" pitchFamily="2" charset="-122"/>
                <a:ea typeface="宋体" panose="02010600030101010101" pitchFamily="2" charset="-122"/>
                <a:cs typeface="宋体" panose="02010600030101010101" pitchFamily="2" charset="-122"/>
              </a:rPr>
              <a:t>固定资产净额</a:t>
            </a:r>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934845" y="1519555"/>
            <a:ext cx="8322310" cy="5194935"/>
          </a:xfrm>
          <a:prstGeom prst="rect">
            <a:avLst/>
          </a:prstGeom>
          <a:noFill/>
        </p:spPr>
        <p:txBody>
          <a:bodyPr wrap="square" rtlCol="0" anchor="t">
            <a:noAutofit/>
          </a:bodyPr>
          <a:lstStyle/>
          <a:p>
            <a:pPr algn="just" fontAlgn="auto">
              <a:buFont typeface="+mj-lt"/>
              <a:defRPr/>
            </a:pPr>
            <a:r>
              <a:rPr lang="zh-CN" altLang="en-US" sz="3600" b="1" dirty="0" smtClean="0">
                <a:solidFill>
                  <a:schemeClr val="tx1"/>
                </a:solidFill>
                <a:uFillTx/>
                <a:latin typeface="宋体" panose="02010600030101010101" pitchFamily="2" charset="-122"/>
                <a:cs typeface="宋体" panose="02010600030101010101" pitchFamily="2" charset="-122"/>
                <a:sym typeface="+mn-ea"/>
              </a:rPr>
              <a:t>固定资产净额</a:t>
            </a:r>
            <a:r>
              <a:rPr lang="en-US" altLang="zh-CN" sz="3600" b="1" dirty="0" smtClean="0">
                <a:solidFill>
                  <a:schemeClr val="tx1"/>
                </a:solidFill>
                <a:uFillTx/>
                <a:latin typeface="宋体" panose="02010600030101010101" pitchFamily="2" charset="-122"/>
                <a:cs typeface="宋体" panose="02010600030101010101" pitchFamily="2" charset="-122"/>
                <a:sym typeface="+mn-ea"/>
              </a:rPr>
              <a:t>=</a:t>
            </a:r>
            <a:r>
              <a:rPr lang="zh-CN" altLang="en-US" sz="3600" b="1" dirty="0" smtClean="0">
                <a:uFillTx/>
                <a:latin typeface="宋体" panose="02010600030101010101" pitchFamily="2" charset="-122"/>
                <a:cs typeface="宋体" panose="02010600030101010101" pitchFamily="2" charset="-122"/>
                <a:sym typeface="+mn-ea"/>
              </a:rPr>
              <a:t>固定资产原价</a:t>
            </a:r>
            <a:r>
              <a:rPr lang="en-US" altLang="zh-CN" sz="3600" b="1" dirty="0" smtClean="0">
                <a:uFillTx/>
                <a:latin typeface="宋体" panose="02010600030101010101" pitchFamily="2" charset="-122"/>
                <a:cs typeface="宋体" panose="02010600030101010101" pitchFamily="2" charset="-122"/>
                <a:sym typeface="+mn-ea"/>
              </a:rPr>
              <a:t>-</a:t>
            </a:r>
            <a:r>
              <a:rPr lang="zh-CN" altLang="en-US" sz="3600" b="1" dirty="0" smtClean="0">
                <a:uFillTx/>
                <a:latin typeface="宋体" panose="02010600030101010101" pitchFamily="2" charset="-122"/>
                <a:cs typeface="宋体" panose="02010600030101010101" pitchFamily="2" charset="-122"/>
                <a:sym typeface="+mn-ea"/>
              </a:rPr>
              <a:t>固定资产累计折旧</a:t>
            </a:r>
            <a:r>
              <a:rPr lang="en-US" altLang="zh-CN" sz="3600" b="1" dirty="0" smtClean="0">
                <a:uFillTx/>
                <a:latin typeface="宋体" panose="02010600030101010101" pitchFamily="2" charset="-122"/>
                <a:cs typeface="宋体" panose="02010600030101010101" pitchFamily="2" charset="-122"/>
                <a:sym typeface="+mn-ea"/>
              </a:rPr>
              <a:t>-</a:t>
            </a:r>
            <a:r>
              <a:rPr lang="zh-CN" altLang="en-US" sz="3600" b="1" dirty="0" smtClean="0">
                <a:solidFill>
                  <a:srgbClr val="FF0000"/>
                </a:solidFill>
                <a:uFillTx/>
                <a:latin typeface="宋体" panose="02010600030101010101" pitchFamily="2" charset="-122"/>
                <a:cs typeface="宋体" panose="02010600030101010101" pitchFamily="2" charset="-122"/>
                <a:sym typeface="+mn-ea"/>
              </a:rPr>
              <a:t>固定资产减值准备</a:t>
            </a:r>
            <a:endParaRPr lang="zh-CN" altLang="en-US" sz="3600" b="1" dirty="0" smtClean="0">
              <a:solidFill>
                <a:srgbClr val="FF0000"/>
              </a:solidFill>
              <a:uFillTx/>
              <a:latin typeface="宋体" panose="02010600030101010101" pitchFamily="2" charset="-122"/>
              <a:cs typeface="宋体" panose="02010600030101010101" pitchFamily="2" charset="-122"/>
              <a:sym typeface="+mn-ea"/>
            </a:endParaRPr>
          </a:p>
          <a:p>
            <a:pPr algn="just" fontAlgn="auto">
              <a:buFont typeface="+mj-lt"/>
              <a:defRPr/>
            </a:pPr>
            <a:r>
              <a:rPr lang="zh-CN" altLang="en-US" sz="3600" b="1" dirty="0" smtClean="0">
                <a:solidFill>
                  <a:schemeClr val="tx1"/>
                </a:solidFill>
                <a:uFillTx/>
                <a:latin typeface="宋体" panose="02010600030101010101" pitchFamily="2" charset="-122"/>
                <a:cs typeface="宋体" panose="02010600030101010101" pitchFamily="2" charset="-122"/>
                <a:sym typeface="+mn-ea"/>
              </a:rPr>
              <a:t>注意：如果存在固定资产清理的，不能简单取资产负债表的“固定资产”的期末余额，而应扣减其中的“固定资产清理”的余额。</a:t>
            </a:r>
            <a:r>
              <a:rPr lang="en-US" altLang="zh-CN" sz="2600" b="1">
                <a:solidFill>
                  <a:schemeClr val="bg1"/>
                </a:solidFill>
                <a:uFillTx/>
                <a:sym typeface="+mn-ea"/>
              </a:rPr>
              <a:t>2</a:t>
            </a:r>
            <a:endParaRPr lang="en-US" altLang="zh-CN" sz="2600" b="1">
              <a:solidFill>
                <a:schemeClr val="bg1"/>
              </a:solidFill>
              <a:uFillTx/>
              <a:sym typeface="+mn-ea"/>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
        <p:nvSpPr>
          <p:cNvPr id="5" name="文本框 4"/>
          <p:cNvSpPr txBox="1"/>
          <p:nvPr/>
        </p:nvSpPr>
        <p:spPr>
          <a:xfrm>
            <a:off x="2063750" y="140335"/>
            <a:ext cx="4572000"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2.3 </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易错指标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4" name="圆角矩形 3"/>
          <p:cNvSpPr/>
          <p:nvPr/>
        </p:nvSpPr>
        <p:spPr>
          <a:xfrm>
            <a:off x="838200" y="900430"/>
            <a:ext cx="11215370" cy="4864100"/>
          </a:xfrm>
          <a:prstGeom prst="round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marL="571500" marR="0" lvl="0" indent="-571500" algn="l" defTabSz="914400" rtl="0" eaLnBrk="1" fontAlgn="base" latinLnBrk="0" hangingPunct="1">
              <a:lnSpc>
                <a:spcPct val="150000"/>
              </a:lnSpc>
              <a:spcBef>
                <a:spcPct val="0"/>
              </a:spcBef>
              <a:spcAft>
                <a:spcPct val="0"/>
              </a:spcAft>
              <a:buClrTx/>
              <a:buSzTx/>
              <a:buFont typeface="Arial" panose="020B0604020202020204" pitchFamily="34" charset="0"/>
              <a:buChar char="•"/>
              <a:defRPr/>
            </a:pPr>
            <a:r>
              <a:rPr kumimoji="0" lang="zh-CN" altLang="en-US" sz="3600" b="1" i="0" u="none" strike="noStrike" kern="1200" cap="none" spc="0" normalizeH="0" baseline="0">
                <a:solidFill>
                  <a:schemeClr val="tx1"/>
                </a:solidFill>
                <a:latin typeface="宋体" panose="02010600030101010101" pitchFamily="2" charset="-122"/>
                <a:ea typeface="宋体" panose="02010600030101010101" pitchFamily="2" charset="-122"/>
                <a:cs typeface="+mj-cs"/>
              </a:rPr>
              <a:t>实收资本、个人资本</a:t>
            </a:r>
            <a:endParaRPr kumimoji="0" lang="en-US" altLang="zh-CN"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1" fontAlgn="base" latinLnBrk="0" hangingPunct="1">
              <a:lnSpc>
                <a:spcPct val="150000"/>
              </a:lnSpc>
              <a:spcBef>
                <a:spcPct val="0"/>
              </a:spcBef>
              <a:spcAft>
                <a:spcPct val="0"/>
              </a:spcAft>
              <a:buClrTx/>
              <a:buSzTx/>
              <a:buFont typeface="+mj-lt"/>
              <a:buAutoNum type="arabicPeriod"/>
              <a:defRPr/>
            </a:pPr>
            <a:r>
              <a:rPr kumimoji="0" lang="zh-CN" altLang="en-US" sz="2400" b="1"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根据“实收资本”明细，结合</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投资主体</a:t>
            </a:r>
            <a:r>
              <a:rPr kumimoji="0" lang="zh-CN" altLang="en-US" sz="2400" b="1"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的实际情况分析填报，实收资本按投资主体可分为国家资本、集体资本、法人资本、个人资本、港澳台资本、外商资本。</a:t>
            </a:r>
            <a:endParaRPr kumimoji="0" lang="zh-CN" altLang="en-US" sz="2400" b="1"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rabicPeriod"/>
              <a:defRPr/>
            </a:pPr>
            <a:r>
              <a:rPr kumimoji="0" lang="zh-CN" altLang="en-US" sz="2400" b="1"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与调查单位基本情况表（</a:t>
            </a:r>
            <a:r>
              <a:rPr kumimoji="0" lang="en-US" altLang="zh-CN" sz="2400" b="1"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101</a:t>
            </a:r>
            <a:r>
              <a:rPr kumimoji="0" lang="zh-CN" altLang="en-US" sz="2400" b="1"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表）中“企业控股”情况相匹配，</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个人资本占实收资本比重大于50%，</a:t>
            </a:r>
            <a:r>
              <a:rPr kumimoji="0" lang="en-US" altLang="zh-CN"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01表应为私人控股</a:t>
            </a:r>
            <a:r>
              <a:rPr kumimoji="0" lang="zh-CN" altLang="en-US" sz="2400" b="1"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2400" b="1"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rabicPeriod"/>
              <a:defRPr/>
            </a:pPr>
            <a:r>
              <a:rPr lang="zh-CN" altLang="en-US" sz="2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重点强调个人资本是指</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自然人（可以是多个自然人）出资，</a:t>
            </a:r>
            <a:r>
              <a:rPr lang="zh-CN" altLang="en-US" sz="2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而以企业名义注入的资本金，不应统计在内。</a:t>
            </a:r>
            <a:endParaRPr lang="zh-CN" altLang="en-US" sz="2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marR="0" lvl="0" indent="-457200" algn="l" defTabSz="914400" rtl="0" eaLnBrk="1" fontAlgn="base" latinLnBrk="0" hangingPunct="1">
              <a:lnSpc>
                <a:spcPct val="150000"/>
              </a:lnSpc>
              <a:spcBef>
                <a:spcPct val="0"/>
              </a:spcBef>
              <a:spcAft>
                <a:spcPct val="0"/>
              </a:spcAft>
              <a:buClrTx/>
              <a:buSzTx/>
              <a:buFont typeface="+mj-lt"/>
              <a:buAutoNum type="arabicPeriod"/>
              <a:defRPr/>
            </a:pP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区分投入资本的性质，需要结合工商营业执照、公司章程和企业实际情况等进行分析填报。</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2063750" y="140335"/>
            <a:ext cx="4572000"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2.4 </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易错指标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20115" y="1252855"/>
            <a:ext cx="10515600" cy="4351338"/>
          </a:xfrm>
        </p:spPr>
        <p:txBody>
          <a:bodyPr/>
          <a:lstStyle/>
          <a:p>
            <a:pPr marL="0" indent="0" algn="just" eaLnBrk="1" latinLnBrk="0" hangingPunct="1">
              <a:lnSpc>
                <a:spcPct val="150000"/>
              </a:lnSpc>
              <a:buNone/>
            </a:pPr>
            <a:r>
              <a:rPr lang="en-US" altLang="zh-CN"/>
              <a:t>      </a:t>
            </a:r>
            <a:r>
              <a:rPr lang="zh-CN" altLang="en-US"/>
              <a:t>《</a:t>
            </a:r>
            <a:r>
              <a:rPr lang="en-US" altLang="zh-CN"/>
              <a:t> </a:t>
            </a:r>
            <a:r>
              <a:rPr lang="zh-CN" altLang="en-US" sz="3200" b="1"/>
              <a:t>新收入准则》自2021年1月1日起，在执行会计准则的所有企业全面执行。不再以</a:t>
            </a:r>
            <a:r>
              <a:rPr lang="en-US" altLang="zh-CN" sz="3200" b="1"/>
              <a:t>“</a:t>
            </a:r>
            <a:r>
              <a:rPr lang="zh-CN" altLang="en-US" sz="3200" b="1"/>
              <a:t>风险报酬转移</a:t>
            </a:r>
            <a:r>
              <a:rPr lang="en-US" altLang="zh-CN" sz="3200" b="1"/>
              <a:t>”</a:t>
            </a:r>
            <a:r>
              <a:rPr lang="zh-CN" altLang="en-US" sz="3200" b="1"/>
              <a:t>为判断依据，而是以</a:t>
            </a:r>
            <a:r>
              <a:rPr lang="en-US" altLang="zh-CN" sz="3200" b="1"/>
              <a:t>“</a:t>
            </a:r>
            <a:r>
              <a:rPr lang="zh-CN" altLang="en-US" sz="3200" b="1"/>
              <a:t>控制权转移</a:t>
            </a:r>
            <a:r>
              <a:rPr lang="en-US" altLang="zh-CN" sz="3200" b="1"/>
              <a:t>”</a:t>
            </a:r>
            <a:r>
              <a:rPr lang="zh-CN" altLang="en-US" sz="3200" b="1"/>
              <a:t>作为收入确认时点的判断标准，从关注企业收益是否实现转换为关注资产或服务是否转移。</a:t>
            </a:r>
            <a:endParaRPr lang="zh-CN" altLang="en-US" sz="3200" b="1">
              <a:solidFill>
                <a:srgbClr val="FF0000"/>
              </a:solidFill>
            </a:endParaRPr>
          </a:p>
        </p:txBody>
      </p:sp>
      <p:sp>
        <p:nvSpPr>
          <p:cNvPr id="6" name="文本框 5"/>
          <p:cNvSpPr txBox="1"/>
          <p:nvPr/>
        </p:nvSpPr>
        <p:spPr>
          <a:xfrm>
            <a:off x="2811145" y="217170"/>
            <a:ext cx="5377815"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2.5 </a:t>
            </a:r>
            <a:r>
              <a:rPr lang="zh-CN"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难点</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60655" y="151765"/>
            <a:ext cx="759460" cy="758190"/>
          </a:xfrm>
          <a:prstGeom prst="rect">
            <a:avLst/>
          </a:prstGeom>
          <a:ln>
            <a:noFill/>
          </a:ln>
          <a:effectLst/>
        </p:spPr>
      </p:pic>
      <p:sp>
        <p:nvSpPr>
          <p:cNvPr id="9" name="文本框 8"/>
          <p:cNvSpPr txBox="1"/>
          <p:nvPr/>
        </p:nvSpPr>
        <p:spPr>
          <a:xfrm>
            <a:off x="1301115" y="769620"/>
            <a:ext cx="4572000" cy="645160"/>
          </a:xfrm>
          <a:prstGeom prst="rect">
            <a:avLst/>
          </a:prstGeom>
          <a:noFill/>
        </p:spPr>
        <p:txBody>
          <a:bodyPr wrap="square" rtlCol="0" anchor="t">
            <a:spAutoFit/>
          </a:bodyPr>
          <a:lstStyle/>
          <a:p>
            <a:pPr marL="571500" marR="0" lvl="0" indent="-571500" algn="ctr" defTabSz="914400"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3600" b="1"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mj-cs"/>
                <a:sym typeface="+mn-ea"/>
              </a:rPr>
              <a:t>营业收入</a:t>
            </a:r>
            <a:endParaRPr lang="zh-CN" altLang="en-US" sz="3600" b="1"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mj-cs"/>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95755" y="585788"/>
            <a:ext cx="9001125" cy="5357813"/>
          </a:xfrm>
          <a:solidFill>
            <a:schemeClr val="bg1"/>
          </a:solidFill>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利息收入和利息费用</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（利息支出）</a:t>
            </a:r>
            <a:endParaRPr kumimoji="0" lang="en-US" altLang="zh-CN" sz="3200" b="1"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smtClean="0">
              <a:ln>
                <a:noFill/>
              </a:ln>
              <a:solidFill>
                <a:srgbClr val="FF0000"/>
              </a:solidFill>
              <a:effectLst/>
              <a:uLnTx/>
              <a:uFillTx/>
              <a:latin typeface="+mn-lt"/>
              <a:ea typeface="+mn-ea"/>
              <a:cs typeface="+mn-cs"/>
            </a:endParaRPr>
          </a:p>
        </p:txBody>
      </p:sp>
      <p:sp>
        <p:nvSpPr>
          <p:cNvPr id="5" name="文本框 4"/>
          <p:cNvSpPr txBox="1"/>
          <p:nvPr/>
        </p:nvSpPr>
        <p:spPr>
          <a:xfrm>
            <a:off x="2063750" y="140335"/>
            <a:ext cx="4572000"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2.6 </a:t>
            </a:r>
            <a:r>
              <a:rPr lang="zh-CN"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难点</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
        <p:nvSpPr>
          <p:cNvPr id="4" name="文本框 3"/>
          <p:cNvSpPr txBox="1"/>
          <p:nvPr/>
        </p:nvSpPr>
        <p:spPr>
          <a:xfrm>
            <a:off x="498475" y="4852035"/>
            <a:ext cx="11437620" cy="1476375"/>
          </a:xfrm>
          <a:prstGeom prst="rect">
            <a:avLst/>
          </a:prstGeom>
          <a:noFill/>
        </p:spPr>
        <p:txBody>
          <a:bodyPr wrap="square" rtlCol="0">
            <a:spAutoFit/>
          </a:bodyPr>
          <a:lstStyle/>
          <a:p>
            <a:pPr lvl="0">
              <a:buFont typeface="Wingdings" panose="05000000000000000000" charset="0"/>
            </a:pPr>
            <a:r>
              <a:rPr lang="zh-CN" altLang="en-US" b="1" dirty="0">
                <a:sym typeface="+mn-ea"/>
              </a:rPr>
              <a:t>注意：</a:t>
            </a:r>
            <a:endParaRPr lang="zh-CN" altLang="en-US" b="1" dirty="0">
              <a:sym typeface="+mn-ea"/>
            </a:endParaRPr>
          </a:p>
          <a:p>
            <a:pPr lvl="0">
              <a:buFont typeface="Wingdings" panose="05000000000000000000" charset="0"/>
              <a:buChar char="l"/>
            </a:pPr>
            <a:r>
              <a:rPr lang="en-US" altLang="zh-CN" b="1" dirty="0">
                <a:sym typeface="+mn-ea"/>
              </a:rPr>
              <a:t>  </a:t>
            </a:r>
            <a:r>
              <a:rPr lang="zh-CN" altLang="en-US" b="1" dirty="0">
                <a:sym typeface="+mn-ea"/>
              </a:rPr>
              <a:t>当利息收入大于利息费用时，财务费用是负数，为正常情况；</a:t>
            </a:r>
            <a:endParaRPr lang="zh-CN" altLang="en-US" b="1" dirty="0"/>
          </a:p>
          <a:p>
            <a:pPr marL="285750" lvl="0" indent="-285750">
              <a:buFont typeface="Wingdings" panose="05000000000000000000" charset="0"/>
              <a:buChar char="l"/>
            </a:pPr>
            <a:r>
              <a:rPr lang="zh-CN" altLang="en-US" b="1" dirty="0">
                <a:sym typeface="+mn-ea"/>
              </a:rPr>
              <a:t>但利息收入由于做账体现在财务费用的借方负数，填报时应注意取该明细科目的绝对值。利息费用也要注意为正数。</a:t>
            </a:r>
            <a:endParaRPr lang="zh-CN" altLang="en-US" b="1" dirty="0"/>
          </a:p>
          <a:p>
            <a:endParaRPr lang="zh-CN" altLang="en-US"/>
          </a:p>
        </p:txBody>
      </p:sp>
      <p:graphicFrame>
        <p:nvGraphicFramePr>
          <p:cNvPr id="8" name="表格 7"/>
          <p:cNvGraphicFramePr/>
          <p:nvPr>
            <p:custDataLst>
              <p:tags r:id="rId3"/>
            </p:custDataLst>
          </p:nvPr>
        </p:nvGraphicFramePr>
        <p:xfrm>
          <a:off x="716280" y="1363980"/>
          <a:ext cx="10759440" cy="3350895"/>
        </p:xfrm>
        <a:graphic>
          <a:graphicData uri="http://schemas.openxmlformats.org/drawingml/2006/table">
            <a:tbl>
              <a:tblPr firstRow="1" bandRow="1">
                <a:tableStyleId>{5C22544A-7EE6-4342-B048-85BDC9FD1C3A}</a:tableStyleId>
              </a:tblPr>
              <a:tblGrid>
                <a:gridCol w="3705225"/>
                <a:gridCol w="3467735"/>
                <a:gridCol w="3586480"/>
              </a:tblGrid>
              <a:tr h="1080135">
                <a:tc>
                  <a:txBody>
                    <a:bodyPr/>
                    <a:lstStyle/>
                    <a:p>
                      <a:pPr>
                        <a:buNone/>
                      </a:pPr>
                      <a:r>
                        <a:rPr lang="zh-CN" altLang="en-US" sz="3200">
                          <a:latin typeface="微软雅黑" panose="020B0503020204020204" pitchFamily="34" charset="-122"/>
                          <a:ea typeface="微软雅黑" panose="020B0503020204020204" pitchFamily="34" charset="-122"/>
                        </a:rPr>
                        <a:t>三种科目设置：</a:t>
                      </a:r>
                      <a:endParaRPr lang="zh-CN" altLang="en-US" sz="3200">
                        <a:latin typeface="微软雅黑" panose="020B0503020204020204" pitchFamily="34" charset="-122"/>
                        <a:ea typeface="微软雅黑" panose="020B0503020204020204" pitchFamily="34" charset="-122"/>
                      </a:endParaRPr>
                    </a:p>
                  </a:txBody>
                  <a:tcPr>
                    <a:lnR w="12700" cmpd="sng">
                      <a:solidFill>
                        <a:schemeClr val="tx1"/>
                      </a:solidFill>
                      <a:prstDash val="solid"/>
                    </a:lnR>
                    <a:lnB w="12700" cmpd="sng">
                      <a:solidFill>
                        <a:schemeClr val="tx1"/>
                      </a:solidFill>
                      <a:prstDash val="solid"/>
                    </a:lnB>
                  </a:tcPr>
                </a:tc>
                <a:tc>
                  <a:txBody>
                    <a:bodyPr/>
                    <a:lstStyle/>
                    <a:p>
                      <a:pPr algn="ctr">
                        <a:buNone/>
                      </a:pPr>
                      <a:r>
                        <a:rPr lang="zh-CN" altLang="en-US" sz="3200" dirty="0" smtClean="0">
                          <a:solidFill>
                            <a:schemeClr val="bg1"/>
                          </a:solidFill>
                          <a:latin typeface="微软雅黑" panose="020B0503020204020204" pitchFamily="34" charset="-122"/>
                          <a:ea typeface="微软雅黑" panose="020B0503020204020204" pitchFamily="34" charset="-122"/>
                          <a:sym typeface="+mn-ea"/>
                        </a:rPr>
                        <a:t>利息收入项目</a:t>
                      </a:r>
                      <a:endParaRPr lang="zh-CN" altLang="en-US" sz="3200" dirty="0" smtClean="0">
                        <a:solidFill>
                          <a:schemeClr val="bg1"/>
                        </a:solidFill>
                        <a:latin typeface="微软雅黑" panose="020B0503020204020204" pitchFamily="34" charset="-122"/>
                        <a:ea typeface="微软雅黑" panose="020B0503020204020204" pitchFamily="34" charset="-122"/>
                        <a:sym typeface="+mn-ea"/>
                      </a:endParaRPr>
                    </a:p>
                  </a:txBody>
                  <a:tcPr>
                    <a:lnL w="12700" cmpd="sng">
                      <a:solidFill>
                        <a:schemeClr val="tx1"/>
                      </a:solidFill>
                      <a:prstDash val="solid"/>
                    </a:lnL>
                    <a:lnR w="12700" cmpd="sng">
                      <a:solidFill>
                        <a:schemeClr val="tx1"/>
                      </a:solidFill>
                      <a:prstDash val="solid"/>
                    </a:lnR>
                    <a:lnB w="12700" cmpd="sng">
                      <a:solidFill>
                        <a:schemeClr val="tx1"/>
                      </a:solidFill>
                      <a:prstDash val="solid"/>
                    </a:lnB>
                  </a:tcPr>
                </a:tc>
                <a:tc>
                  <a:txBody>
                    <a:bodyPr/>
                    <a:lstStyle/>
                    <a:p>
                      <a:pPr algn="ctr">
                        <a:buNone/>
                      </a:pPr>
                      <a:r>
                        <a:rPr lang="zh-CN" altLang="en-US" sz="3200" dirty="0" smtClean="0">
                          <a:solidFill>
                            <a:schemeClr val="bg1"/>
                          </a:solidFill>
                          <a:latin typeface="微软雅黑" panose="020B0503020204020204" pitchFamily="34" charset="-122"/>
                          <a:ea typeface="微软雅黑" panose="020B0503020204020204" pitchFamily="34" charset="-122"/>
                          <a:sym typeface="+mn-ea"/>
                        </a:rPr>
                        <a:t>利息费用项目</a:t>
                      </a:r>
                      <a:endParaRPr lang="zh-CN" altLang="en-US" sz="3200" b="1" dirty="0" smtClean="0">
                        <a:solidFill>
                          <a:schemeClr val="bg1"/>
                        </a:solidFill>
                        <a:latin typeface="微软雅黑" panose="020B0503020204020204" pitchFamily="34" charset="-122"/>
                        <a:ea typeface="微软雅黑" panose="020B0503020204020204" pitchFamily="34" charset="-122"/>
                        <a:sym typeface="+mn-ea"/>
                      </a:endParaRPr>
                    </a:p>
                    <a:p>
                      <a:pPr algn="ctr">
                        <a:buNone/>
                      </a:pPr>
                      <a:endParaRPr lang="zh-CN" altLang="en-US" sz="3200" dirty="0" smtClean="0">
                        <a:solidFill>
                          <a:schemeClr val="bg1"/>
                        </a:solidFill>
                        <a:latin typeface="微软雅黑" panose="020B0503020204020204" pitchFamily="34" charset="-122"/>
                        <a:ea typeface="微软雅黑" panose="020B0503020204020204" pitchFamily="34" charset="-122"/>
                        <a:sym typeface="+mn-ea"/>
                      </a:endParaRPr>
                    </a:p>
                  </a:txBody>
                  <a:tcPr>
                    <a:lnL w="12700" cmpd="sng">
                      <a:solidFill>
                        <a:schemeClr val="tx1"/>
                      </a:solidFill>
                      <a:prstDash val="solid"/>
                    </a:lnL>
                    <a:lnB w="12700" cmpd="sng">
                      <a:solidFill>
                        <a:schemeClr val="tx1"/>
                      </a:solidFill>
                      <a:prstDash val="solid"/>
                    </a:lnB>
                  </a:tcPr>
                </a:tc>
              </a:tr>
              <a:tr h="693420">
                <a:tc>
                  <a:txBody>
                    <a:bodyPr/>
                    <a:lstStyle/>
                    <a:p>
                      <a:pPr algn="l">
                        <a:buNone/>
                      </a:pPr>
                      <a:r>
                        <a:rPr lang="zh-CN" altLang="en-US" sz="1800" b="1" dirty="0" smtClean="0">
                          <a:latin typeface="宋体" panose="02010600030101010101" pitchFamily="2" charset="-122"/>
                          <a:ea typeface="宋体" panose="02010600030101010101" pitchFamily="2" charset="-122"/>
                          <a:sym typeface="+mn-ea"/>
                        </a:rPr>
                        <a:t>企业或者同时设置利息收入和利息费用两个科目</a:t>
                      </a:r>
                      <a:endParaRPr lang="zh-CN" altLang="en-US" sz="1800" b="1" dirty="0" smtClean="0">
                        <a:latin typeface="宋体" panose="02010600030101010101" pitchFamily="2" charset="-122"/>
                        <a:ea typeface="宋体" panose="02010600030101010101" pitchFamily="2" charset="-122"/>
                        <a:sym typeface="+mn-ea"/>
                      </a:endParaRPr>
                    </a:p>
                  </a:txBody>
                  <a:tcPr>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l">
                        <a:buNone/>
                      </a:pPr>
                      <a:r>
                        <a:rPr lang="en-US" altLang="zh-CN" sz="1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1800" b="1">
                          <a:latin typeface="宋体" panose="02010600030101010101" pitchFamily="2" charset="-122"/>
                          <a:ea typeface="宋体" panose="02010600030101010101" pitchFamily="2" charset="-122"/>
                          <a:cs typeface="宋体" panose="02010600030101010101" pitchFamily="2" charset="-122"/>
                          <a:sym typeface="+mn-ea"/>
                        </a:rPr>
                        <a:t>实际发生额</a:t>
                      </a:r>
                      <a:endParaRPr lang="zh-CN" altLang="en-US" sz="1800" b="1">
                        <a:latin typeface="宋体" panose="02010600030101010101" pitchFamily="2" charset="-122"/>
                        <a:ea typeface="宋体" panose="02010600030101010101" pitchFamily="2" charset="-122"/>
                        <a:cs typeface="宋体" panose="02010600030101010101" pitchFamily="2" charset="-122"/>
                      </a:endParaRPr>
                    </a:p>
                    <a:p>
                      <a:pPr algn="l">
                        <a:buNone/>
                      </a:pP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l">
                        <a:buNone/>
                      </a:pPr>
                      <a:r>
                        <a:rPr lang="zh-CN" altLang="en-US" sz="1800" b="1">
                          <a:latin typeface="宋体" panose="02010600030101010101" pitchFamily="2" charset="-122"/>
                          <a:ea typeface="宋体" panose="02010600030101010101" pitchFamily="2" charset="-122"/>
                          <a:sym typeface="+mn-ea"/>
                        </a:rPr>
                        <a:t>实际发生额</a:t>
                      </a:r>
                      <a:endParaRPr lang="zh-CN" altLang="en-US" sz="1800" b="1">
                        <a:latin typeface="宋体" panose="02010600030101010101" pitchFamily="2" charset="-122"/>
                        <a:ea typeface="宋体" panose="02010600030101010101" pitchFamily="2" charset="-122"/>
                      </a:endParaRPr>
                    </a:p>
                    <a:p>
                      <a:pPr algn="l">
                        <a:buNone/>
                      </a:pPr>
                      <a:endParaRPr lang="zh-CN" altLang="en-US" sz="1800" b="1">
                        <a:latin typeface="宋体" panose="02010600030101010101" pitchFamily="2" charset="-122"/>
                        <a:ea typeface="宋体" panose="02010600030101010101" pitchFamily="2" charset="-122"/>
                      </a:endParaRPr>
                    </a:p>
                  </a:txBody>
                  <a:tcPr>
                    <a:lnL w="12700" cmpd="sng">
                      <a:solidFill>
                        <a:schemeClr val="tx1"/>
                      </a:solidFill>
                      <a:prstDash val="solid"/>
                    </a:lnL>
                    <a:lnT w="12700" cmpd="sng">
                      <a:solidFill>
                        <a:schemeClr val="tx1"/>
                      </a:solidFill>
                      <a:prstDash val="solid"/>
                    </a:lnT>
                    <a:lnB w="12700" cmpd="sng">
                      <a:solidFill>
                        <a:schemeClr val="tx1"/>
                      </a:solidFill>
                      <a:prstDash val="solid"/>
                    </a:lnB>
                  </a:tcPr>
                </a:tc>
              </a:tr>
              <a:tr h="662940">
                <a:tc>
                  <a:txBody>
                    <a:bodyPr/>
                    <a:lstStyle/>
                    <a:p>
                      <a:pPr algn="l">
                        <a:buNone/>
                      </a:pPr>
                      <a:r>
                        <a:rPr lang="zh-CN" altLang="en-US" sz="1800" b="1" dirty="0" smtClean="0">
                          <a:latin typeface="宋体" panose="02010600030101010101" pitchFamily="2" charset="-122"/>
                          <a:ea typeface="宋体" panose="02010600030101010101" pitchFamily="2" charset="-122"/>
                          <a:sym typeface="+mn-ea"/>
                        </a:rPr>
                        <a:t>只设立利息费用科目</a:t>
                      </a:r>
                      <a:endParaRPr lang="zh-CN" altLang="en-US" sz="1800" b="1" dirty="0" smtClean="0">
                        <a:latin typeface="宋体" panose="02010600030101010101" pitchFamily="2" charset="-122"/>
                        <a:ea typeface="宋体" panose="02010600030101010101" pitchFamily="2" charset="-122"/>
                        <a:sym typeface="+mn-ea"/>
                      </a:endParaRPr>
                    </a:p>
                    <a:p>
                      <a:pPr algn="l">
                        <a:buNone/>
                      </a:pPr>
                      <a:r>
                        <a:rPr lang="zh-CN" altLang="en-US" sz="1800" b="1">
                          <a:solidFill>
                            <a:srgbClr val="FF0000"/>
                          </a:solidFill>
                          <a:latin typeface="宋体" panose="02010600030101010101" pitchFamily="2" charset="-122"/>
                          <a:ea typeface="宋体" panose="02010600030101010101" pitchFamily="2" charset="-122"/>
                          <a:sym typeface="+mn-ea"/>
                        </a:rPr>
                        <a:t>（适用企业只有零星利息收入）</a:t>
                      </a:r>
                      <a:endParaRPr lang="zh-CN" altLang="en-US" sz="1800" b="1">
                        <a:latin typeface="宋体" panose="02010600030101010101" pitchFamily="2" charset="-122"/>
                        <a:ea typeface="宋体" panose="02010600030101010101" pitchFamily="2" charset="-122"/>
                        <a:sym typeface="+mn-ea"/>
                      </a:endParaRPr>
                    </a:p>
                  </a:txBody>
                  <a:tcPr>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1800" b="1">
                          <a:latin typeface="宋体" panose="02010600030101010101" pitchFamily="2" charset="-122"/>
                          <a:ea typeface="宋体" panose="02010600030101010101" pitchFamily="2" charset="-122"/>
                        </a:rPr>
                        <a:t>0</a:t>
                      </a:r>
                      <a:endParaRPr lang="en-US" altLang="zh-CN" sz="1800" b="1">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l">
                        <a:buNone/>
                      </a:pPr>
                      <a:r>
                        <a:rPr lang="zh-CN" altLang="en-US" sz="1800" b="1">
                          <a:latin typeface="宋体" panose="02010600030101010101" pitchFamily="2" charset="-122"/>
                          <a:ea typeface="宋体" panose="02010600030101010101" pitchFamily="2" charset="-122"/>
                          <a:sym typeface="+mn-ea"/>
                        </a:rPr>
                        <a:t>利息费用</a:t>
                      </a:r>
                      <a:r>
                        <a:rPr lang="zh-CN" altLang="en-US" sz="1800" b="1">
                          <a:solidFill>
                            <a:srgbClr val="FF0000"/>
                          </a:solidFill>
                          <a:latin typeface="宋体" panose="02010600030101010101" pitchFamily="2" charset="-122"/>
                          <a:ea typeface="宋体" panose="02010600030101010101" pitchFamily="2" charset="-122"/>
                          <a:sym typeface="+mn-ea"/>
                        </a:rPr>
                        <a:t>减</a:t>
                      </a:r>
                      <a:r>
                        <a:rPr lang="zh-CN" altLang="en-US" sz="1800" b="1">
                          <a:solidFill>
                            <a:schemeClr val="tx1"/>
                          </a:solidFill>
                          <a:latin typeface="宋体" panose="02010600030101010101" pitchFamily="2" charset="-122"/>
                          <a:ea typeface="宋体" panose="02010600030101010101" pitchFamily="2" charset="-122"/>
                          <a:sym typeface="+mn-ea"/>
                        </a:rPr>
                        <a:t>零星利息收入</a:t>
                      </a:r>
                      <a:endParaRPr lang="zh-CN" altLang="en-US" sz="1800" b="1">
                        <a:latin typeface="宋体" panose="02010600030101010101" pitchFamily="2" charset="-122"/>
                        <a:ea typeface="宋体" panose="02010600030101010101" pitchFamily="2" charset="-122"/>
                        <a:sym typeface="+mn-ea"/>
                      </a:endParaRPr>
                    </a:p>
                  </a:txBody>
                  <a:tcPr>
                    <a:lnL w="12700" cmpd="sng">
                      <a:solidFill>
                        <a:schemeClr val="tx1"/>
                      </a:solidFill>
                      <a:prstDash val="solid"/>
                    </a:lnL>
                    <a:lnT w="12700" cmpd="sng">
                      <a:solidFill>
                        <a:schemeClr val="tx1"/>
                      </a:solidFill>
                      <a:prstDash val="solid"/>
                    </a:lnT>
                    <a:lnB w="12700" cmpd="sng">
                      <a:solidFill>
                        <a:schemeClr val="tx1"/>
                      </a:solidFill>
                      <a:prstDash val="solid"/>
                    </a:lnB>
                  </a:tcPr>
                </a:tc>
              </a:tr>
              <a:tr h="841375">
                <a:tc>
                  <a:txBody>
                    <a:bodyPr/>
                    <a:lstStyle/>
                    <a:p>
                      <a:pPr algn="l">
                        <a:buNone/>
                      </a:pPr>
                      <a:r>
                        <a:rPr lang="zh-CN" altLang="en-US" sz="1800" b="1" dirty="0" smtClean="0">
                          <a:latin typeface="宋体" panose="02010600030101010101" pitchFamily="2" charset="-122"/>
                          <a:ea typeface="宋体" panose="02010600030101010101" pitchFamily="2" charset="-122"/>
                          <a:sym typeface="+mn-ea"/>
                        </a:rPr>
                        <a:t>只设立利息收入科目</a:t>
                      </a:r>
                      <a:endParaRPr lang="zh-CN" altLang="en-US" sz="1800" b="1">
                        <a:latin typeface="宋体" panose="02010600030101010101" pitchFamily="2" charset="-122"/>
                        <a:ea typeface="宋体" panose="02010600030101010101" pitchFamily="2" charset="-122"/>
                      </a:endParaRPr>
                    </a:p>
                    <a:p>
                      <a:pPr algn="l">
                        <a:buNone/>
                      </a:pPr>
                      <a:endParaRPr lang="zh-CN" altLang="en-US" sz="1800" b="1">
                        <a:latin typeface="宋体" panose="02010600030101010101" pitchFamily="2" charset="-122"/>
                        <a:ea typeface="宋体" panose="02010600030101010101" pitchFamily="2" charset="-122"/>
                      </a:endParaRPr>
                    </a:p>
                  </a:txBody>
                  <a:tcPr>
                    <a:lnR w="12700" cmpd="sng">
                      <a:solidFill>
                        <a:schemeClr val="tx1"/>
                      </a:solidFill>
                      <a:prstDash val="solid"/>
                    </a:lnR>
                    <a:lnT w="12700" cmpd="sng">
                      <a:solidFill>
                        <a:schemeClr val="tx1"/>
                      </a:solidFill>
                      <a:prstDash val="solid"/>
                    </a:lnT>
                  </a:tcPr>
                </a:tc>
                <a:tc>
                  <a:txBody>
                    <a:bodyPr/>
                    <a:lstStyle/>
                    <a:p>
                      <a:pPr algn="l">
                        <a:buNone/>
                      </a:pPr>
                      <a:r>
                        <a:rPr lang="zh-CN" altLang="en-US" sz="1800" b="1">
                          <a:latin typeface="宋体" panose="02010600030101010101" pitchFamily="2" charset="-122"/>
                          <a:ea typeface="宋体" panose="02010600030101010101" pitchFamily="2" charset="-122"/>
                          <a:cs typeface="宋体" panose="02010600030101010101" pitchFamily="2" charset="-122"/>
                          <a:sym typeface="+mn-ea"/>
                        </a:rPr>
                        <a:t>利息收入</a:t>
                      </a:r>
                      <a:r>
                        <a:rPr lang="zh-CN" altLang="en-US" sz="1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减</a:t>
                      </a:r>
                      <a:r>
                        <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利息费用＞</a:t>
                      </a:r>
                      <a:r>
                        <a:rPr lang="en-US" altLang="zh-CN"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0</a:t>
                      </a:r>
                      <a:r>
                        <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，差值填入此</a:t>
                      </a:r>
                      <a:endPar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buNone/>
                      </a:pP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tcPr>
                </a:tc>
                <a:tc>
                  <a:txBody>
                    <a:bodyPr/>
                    <a:lstStyle/>
                    <a:p>
                      <a:pPr algn="l">
                        <a:buNone/>
                      </a:pPr>
                      <a:r>
                        <a:rPr lang="zh-CN" altLang="en-US" sz="1800" b="1">
                          <a:latin typeface="宋体" panose="02010600030101010101" pitchFamily="2" charset="-122"/>
                          <a:ea typeface="宋体" panose="02010600030101010101" pitchFamily="2" charset="-122"/>
                          <a:cs typeface="宋体" panose="02010600030101010101" pitchFamily="2" charset="-122"/>
                          <a:sym typeface="+mn-ea"/>
                        </a:rPr>
                        <a:t>利息收入</a:t>
                      </a:r>
                      <a:r>
                        <a:rPr lang="zh-CN" altLang="en-US" sz="1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减</a:t>
                      </a:r>
                      <a:r>
                        <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利息费用小于</a:t>
                      </a:r>
                      <a:r>
                        <a:rPr lang="en-US" altLang="zh-CN"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0</a:t>
                      </a:r>
                      <a:r>
                        <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，差值的绝对值填入此</a:t>
                      </a:r>
                      <a:endPar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buNone/>
                      </a:pP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T w="12700" cmpd="sng">
                      <a:solidFill>
                        <a:schemeClr val="tx1"/>
                      </a:solidFill>
                      <a:prstDash val="solid"/>
                    </a:lnT>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71905" y="692785"/>
            <a:ext cx="4572000" cy="768350"/>
          </a:xfrm>
          <a:prstGeom prst="rect">
            <a:avLst/>
          </a:prstGeom>
          <a:noFill/>
        </p:spPr>
        <p:txBody>
          <a:bodyPr wrap="square" rtlCol="0" anchor="t">
            <a:spAutoFit/>
          </a:bodyPr>
          <a:lstStyle/>
          <a:p>
            <a:pPr marL="571500" marR="0" lvl="0" indent="-571500" algn="ctr" defTabSz="914400"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4400" b="1" noProof="0" dirty="0" smtClean="0">
                <a:ln>
                  <a:noFill/>
                </a:ln>
                <a:solidFill>
                  <a:schemeClr val="tx1">
                    <a:lumMod val="95000"/>
                    <a:lumOff val="5000"/>
                  </a:schemeClr>
                </a:solidFill>
                <a:effectLst/>
                <a:uLnTx/>
                <a:uFillTx/>
                <a:latin typeface="+mj-lt"/>
                <a:ea typeface="+mj-ea"/>
                <a:cs typeface="+mj-cs"/>
                <a:sym typeface="+mn-ea"/>
              </a:rPr>
              <a:t>营业利润</a:t>
            </a:r>
            <a:endParaRPr lang="zh-CN" altLang="en-US" sz="4400" b="1" noProof="0" dirty="0" smtClean="0">
              <a:ln>
                <a:noFill/>
              </a:ln>
              <a:solidFill>
                <a:schemeClr val="tx1">
                  <a:lumMod val="95000"/>
                  <a:lumOff val="5000"/>
                </a:schemeClr>
              </a:solidFill>
              <a:effectLst/>
              <a:uLnTx/>
              <a:uFillTx/>
              <a:latin typeface="+mj-lt"/>
              <a:ea typeface="+mj-ea"/>
              <a:cs typeface="+mj-cs"/>
              <a:sym typeface="+mn-ea"/>
            </a:endParaRPr>
          </a:p>
        </p:txBody>
      </p:sp>
      <p:graphicFrame>
        <p:nvGraphicFramePr>
          <p:cNvPr id="60438" name="Group 22"/>
          <p:cNvGraphicFramePr>
            <a:graphicFrameLocks noGrp="1"/>
          </p:cNvGraphicFramePr>
          <p:nvPr>
            <p:custDataLst>
              <p:tags r:id="rId1"/>
            </p:custDataLst>
          </p:nvPr>
        </p:nvGraphicFramePr>
        <p:xfrm>
          <a:off x="1631950" y="1556385"/>
          <a:ext cx="9014460" cy="4491355"/>
        </p:xfrm>
        <a:graphic>
          <a:graphicData uri="http://schemas.openxmlformats.org/drawingml/2006/table">
            <a:tbl>
              <a:tblPr/>
              <a:tblGrid>
                <a:gridCol w="2816860"/>
                <a:gridCol w="6197600"/>
              </a:tblGrid>
              <a:tr h="669290">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会计制度</a:t>
                      </a:r>
                      <a:endPar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c>
                  <a: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smtClean="0">
                          <a:ln>
                            <a:noFill/>
                          </a:ln>
                          <a:solidFill>
                            <a:srgbClr val="FFFF00"/>
                          </a:solidFill>
                          <a:effectLst/>
                          <a:uLnTx/>
                          <a:uFillTx/>
                          <a:latin typeface="+mn-lt"/>
                          <a:ea typeface="+mn-ea"/>
                          <a:cs typeface="+mn-cs"/>
                        </a:rPr>
                        <a:t>年报营业利润公式</a:t>
                      </a:r>
                      <a:endParaRPr kumimoji="0" lang="zh-CN" altLang="en-US" sz="2800" b="1" i="0" u="none" strike="noStrike" kern="1200" cap="none" spc="0" normalizeH="0" baseline="0" noProof="0" dirty="0">
                        <a:ln>
                          <a:noFill/>
                        </a:ln>
                        <a:solidFill>
                          <a:srgbClr val="FFFF00"/>
                        </a:solidFill>
                        <a:effectLst/>
                        <a:uLnTx/>
                        <a:uFillTx/>
                        <a:latin typeface="+mn-lt"/>
                        <a:ea typeface="+mn-ea"/>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r>
              <a:tr h="1892935">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企业会计准则</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pPr>
                      <a:endPar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kumimoji="0" lang="zh-CN" altLang="en-US" sz="2400" b="1"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rPr>
                        <a:t>营业利润</a:t>
                      </a:r>
                      <a:r>
                        <a:rPr kumimoji="0" lang="en-US" altLang="zh-CN" sz="2400" b="1"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营业收入</a:t>
                      </a:r>
                      <a:r>
                        <a:rPr kumimoji="0" lang="en-US" altLang="zh-CN"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营业成本</a:t>
                      </a:r>
                      <a:r>
                        <a:rPr kumimoji="0" lang="en-US" altLang="zh-CN"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税金及附加</a:t>
                      </a:r>
                      <a:r>
                        <a:rPr kumimoji="0" lang="en-US" altLang="zh-CN"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销售费用</a:t>
                      </a:r>
                      <a:r>
                        <a:rPr kumimoji="0" lang="en-US" altLang="zh-CN"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管理费用</a:t>
                      </a:r>
                      <a:r>
                        <a:rPr kumimoji="0" lang="en-US" altLang="zh-CN"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财务费用</a:t>
                      </a:r>
                      <a:r>
                        <a:rPr kumimoji="0" lang="en-US" altLang="zh-CN"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研发费用</a:t>
                      </a:r>
                      <a:r>
                        <a:rPr kumimoji="0" lang="en-US" altLang="zh-CN"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资产减值损失</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信用减值损失</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公允价值变动收益</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净敞口套期收益</a:t>
                      </a:r>
                      <a:r>
                        <a:rPr kumimoji="0" lang="en-US" altLang="zh-CN"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投资收益+</a:t>
                      </a:r>
                      <a:r>
                        <a:rPr kumimoji="0" lang="zh-CN" altLang="en-US" sz="2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资产处置收益</a:t>
                      </a: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其他收益</a:t>
                      </a:r>
                      <a:endParaRPr kumimoji="0" lang="zh-CN" altLang="en-US" sz="2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r>
              <a:tr h="1929130">
                <a:tc>
                  <a:txBody>
                    <a:bodyPr/>
                    <a:lstStyle/>
                    <a:p>
                      <a:pPr marL="0" marR="0" lvl="0" indent="0" algn="ctr" defTabSz="914400" rtl="0" eaLnBrk="1" fontAlgn="ctr" latinLnBrk="0" hangingPunct="1">
                        <a:lnSpc>
                          <a:spcPct val="100000"/>
                        </a:lnSpc>
                        <a:spcBef>
                          <a:spcPct val="0"/>
                        </a:spcBef>
                        <a:spcAft>
                          <a:spcPct val="0"/>
                        </a:spcAft>
                        <a:buClrTx/>
                        <a:buSzTx/>
                        <a:buFontTx/>
                        <a:buNone/>
                      </a:pPr>
                      <a:r>
                        <a:rPr lang="en-US" altLang="zh-CN" sz="2400" dirty="0" smtClean="0">
                          <a:ln>
                            <a:noFill/>
                          </a:ln>
                          <a:solidFill>
                            <a:srgbClr val="000000"/>
                          </a:solidFill>
                          <a:effectLst/>
                          <a:latin typeface="华文中宋" panose="02010600040101010101" pitchFamily="2" charset="-122"/>
                          <a:ea typeface="华文中宋" panose="02010600040101010101" pitchFamily="2" charset="-122"/>
                          <a:sym typeface="+mn-ea"/>
                        </a:rPr>
                        <a:t>《</a:t>
                      </a:r>
                      <a:r>
                        <a:rPr lang="zh-CN" altLang="en-US" sz="2400" dirty="0" smtClean="0">
                          <a:ln>
                            <a:noFill/>
                          </a:ln>
                          <a:solidFill>
                            <a:srgbClr val="000000"/>
                          </a:solidFill>
                          <a:effectLst/>
                          <a:latin typeface="华文中宋" panose="02010600040101010101" pitchFamily="2" charset="-122"/>
                          <a:ea typeface="华文中宋" panose="02010600040101010101" pitchFamily="2" charset="-122"/>
                          <a:sym typeface="+mn-ea"/>
                        </a:rPr>
                        <a:t>小企业会计准则</a:t>
                      </a:r>
                      <a:r>
                        <a:rPr lang="en-US" altLang="zh-CN" sz="2400" dirty="0" smtClean="0">
                          <a:ln>
                            <a:noFill/>
                          </a:ln>
                          <a:solidFill>
                            <a:srgbClr val="000000"/>
                          </a:solidFill>
                          <a:effectLst/>
                          <a:latin typeface="华文中宋" panose="02010600040101010101" pitchFamily="2" charset="-122"/>
                          <a:ea typeface="华文中宋" panose="02010600040101010101" pitchFamily="2" charset="-122"/>
                          <a:sym typeface="+mn-ea"/>
                        </a:rPr>
                        <a:t>》</a:t>
                      </a:r>
                      <a:r>
                        <a:rPr lang="zh-CN" altLang="en-US" sz="2400" dirty="0" smtClean="0">
                          <a:ln>
                            <a:noFill/>
                          </a:ln>
                          <a:solidFill>
                            <a:srgbClr val="000000"/>
                          </a:solidFill>
                          <a:effectLst/>
                          <a:latin typeface="华文中宋" panose="02010600040101010101" pitchFamily="2" charset="-122"/>
                          <a:ea typeface="华文中宋" panose="02010600040101010101" pitchFamily="2" charset="-122"/>
                          <a:sym typeface="+mn-ea"/>
                        </a:rPr>
                        <a:t>和《企业会计制度》</a:t>
                      </a:r>
                      <a:endParaRPr kumimoji="0" lang="zh-CN" altLang="en-US" sz="2400" b="0" i="0" u="none" strike="noStrike" cap="none" normalizeH="0" baseline="0" dirty="0" smtClean="0">
                        <a:ln>
                          <a:noFill/>
                        </a:ln>
                        <a:solidFill>
                          <a:schemeClr val="tx1">
                            <a:lumMod val="95000"/>
                            <a:lumOff val="5000"/>
                          </a:schemeClr>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p>
                      <a:pPr lvl="0"/>
                      <a:r>
                        <a:rPr lang="zh-CN" altLang="en-US" sz="2400" b="1" dirty="0" smtClean="0">
                          <a:solidFill>
                            <a:schemeClr val="tx1">
                              <a:lumMod val="95000"/>
                              <a:lumOff val="5000"/>
                            </a:schemeClr>
                          </a:solidFill>
                        </a:rPr>
                        <a:t>营业利润=营业收入</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营业成本</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税金及附加</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销售费用</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管理费用</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财务费用</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投资收益</a:t>
                      </a:r>
                      <a:endParaRPr kumimoji="0" lang="zh-CN" altLang="en-US" sz="2400" b="1" i="0" u="none" strike="noStrike" cap="none" normalizeH="0" baseline="0" dirty="0" smtClean="0">
                        <a:ln>
                          <a:noFill/>
                        </a:ln>
                        <a:solidFill>
                          <a:schemeClr val="tx1">
                            <a:lumMod val="95000"/>
                            <a:lumOff val="5000"/>
                          </a:schemeClr>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2E2FF"/>
                    </a:solidFill>
                  </a:tcPr>
                </a:tc>
              </a:tr>
            </a:tbl>
          </a:graphicData>
        </a:graphic>
      </p:graphicFrame>
      <p:sp>
        <p:nvSpPr>
          <p:cNvPr id="5" name="文本框 4"/>
          <p:cNvSpPr txBox="1"/>
          <p:nvPr/>
        </p:nvSpPr>
        <p:spPr>
          <a:xfrm>
            <a:off x="2063750" y="140335"/>
            <a:ext cx="4572000"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2.7 </a:t>
            </a:r>
            <a:r>
              <a:rPr lang="zh-CN"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难点</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图片 6"/>
          <p:cNvPicPr>
            <a:picLocks noChangeAspect="1"/>
          </p:cNvPicPr>
          <p:nvPr/>
        </p:nvPicPr>
        <p:blipFill>
          <a:blip r:embed="rId1" cstate="print"/>
          <a:stretch>
            <a:fillRect/>
          </a:stretch>
        </p:blipFill>
        <p:spPr>
          <a:xfrm>
            <a:off x="6326188" y="5104765"/>
            <a:ext cx="5865812" cy="1657350"/>
          </a:xfrm>
          <a:prstGeom prst="rect">
            <a:avLst/>
          </a:prstGeom>
          <a:noFill/>
          <a:ln w="9525">
            <a:noFill/>
          </a:ln>
        </p:spPr>
      </p:pic>
      <p:grpSp>
        <p:nvGrpSpPr>
          <p:cNvPr id="2" name="组合 1"/>
          <p:cNvGrpSpPr/>
          <p:nvPr/>
        </p:nvGrpSpPr>
        <p:grpSpPr>
          <a:xfrm>
            <a:off x="9480550" y="4221480"/>
            <a:ext cx="687070" cy="714375"/>
            <a:chOff x="14903" y="5858"/>
            <a:chExt cx="1082" cy="1125"/>
          </a:xfrm>
        </p:grpSpPr>
        <p:sp>
          <p:nvSpPr>
            <p:cNvPr id="1069" name="矩形 1068"/>
            <p:cNvSpPr/>
            <p:nvPr/>
          </p:nvSpPr>
          <p:spPr>
            <a:xfrm>
              <a:off x="15235" y="6233"/>
              <a:ext cx="750" cy="7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4903" y="5858"/>
              <a:ext cx="748" cy="748"/>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 name="组合 2"/>
          <p:cNvGrpSpPr/>
          <p:nvPr/>
        </p:nvGrpSpPr>
        <p:grpSpPr>
          <a:xfrm>
            <a:off x="1776095" y="2103120"/>
            <a:ext cx="697230" cy="705485"/>
            <a:chOff x="3318" y="3690"/>
            <a:chExt cx="1098" cy="1111"/>
          </a:xfrm>
        </p:grpSpPr>
        <p:sp>
          <p:nvSpPr>
            <p:cNvPr id="118" name="矩形 117"/>
            <p:cNvSpPr/>
            <p:nvPr/>
          </p:nvSpPr>
          <p:spPr>
            <a:xfrm>
              <a:off x="3318" y="3690"/>
              <a:ext cx="748" cy="74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3668" y="4053"/>
              <a:ext cx="748" cy="748"/>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pic>
        <p:nvPicPr>
          <p:cNvPr id="6" name="图片 5"/>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1315085" cy="1314450"/>
          </a:xfrm>
          <a:prstGeom prst="rect">
            <a:avLst/>
          </a:prstGeom>
          <a:ln>
            <a:noFill/>
          </a:ln>
          <a:effectLst/>
        </p:spPr>
      </p:pic>
      <p:sp>
        <p:nvSpPr>
          <p:cNvPr id="387075" name="AutoShape 3"/>
          <p:cNvSpPr>
            <a:spLocks noChangeArrowheads="1"/>
          </p:cNvSpPr>
          <p:nvPr/>
        </p:nvSpPr>
        <p:spPr bwMode="gray">
          <a:xfrm>
            <a:off x="4163695" y="2337435"/>
            <a:ext cx="2857500" cy="748030"/>
          </a:xfrm>
          <a:prstGeom prst="roundRect">
            <a:avLst>
              <a:gd name="adj" fmla="val 16667"/>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报表变化</a:t>
            </a:r>
            <a:endParaRPr kumimoji="1" lang="zh-CN" altLang="en-US" sz="40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387077" name="AutoShape 5"/>
          <p:cNvSpPr>
            <a:spLocks noChangeArrowheads="1"/>
          </p:cNvSpPr>
          <p:nvPr/>
        </p:nvSpPr>
        <p:spPr bwMode="gray">
          <a:xfrm>
            <a:off x="4153535" y="3427095"/>
            <a:ext cx="2854960" cy="721995"/>
          </a:xfrm>
          <a:prstGeom prst="roundRect">
            <a:avLst>
              <a:gd name="adj" fmla="val 16667"/>
            </a:avLst>
          </a:prstGeom>
          <a:solidFill>
            <a:schemeClr val="accent6">
              <a:lumMod val="60000"/>
              <a:lumOff val="40000"/>
            </a:schemeClr>
          </a:soli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宋体" panose="02010600030101010101" pitchFamily="2" charset="-122"/>
                <a:cs typeface="+mn-cs"/>
              </a:rPr>
              <a:t>重点要点</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87080" name="AutoShape 8"/>
          <p:cNvSpPr>
            <a:spLocks noChangeArrowheads="1"/>
          </p:cNvSpPr>
          <p:nvPr/>
        </p:nvSpPr>
        <p:spPr bwMode="gray">
          <a:xfrm>
            <a:off x="4170045" y="4490720"/>
            <a:ext cx="2877820" cy="744855"/>
          </a:xfrm>
          <a:prstGeom prst="roundRect">
            <a:avLst>
              <a:gd name="adj" fmla="val 16667"/>
            </a:avLst>
          </a:prstGeom>
          <a:gradFill rotWithShape="1">
            <a:gsLst>
              <a:gs pos="0">
                <a:srgbClr val="14CD68"/>
              </a:gs>
              <a:gs pos="100000">
                <a:srgbClr val="0B6E38"/>
              </a:gs>
            </a:gsLst>
            <a:lin ang="5400000" scaled="0"/>
          </a:gra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注意事项</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AutoShape 4"/>
          <p:cNvSpPr>
            <a:spLocks noGrp="1" noChangeArrowheads="1"/>
          </p:cNvSpPr>
          <p:nvPr>
            <p:ph type="title"/>
          </p:nvPr>
        </p:nvSpPr>
        <p:spPr bwMode="gray">
          <a:xfrm>
            <a:off x="3672840" y="1179830"/>
            <a:ext cx="3847465" cy="1007745"/>
          </a:xfrm>
          <a:prstGeom prst="roundRect">
            <a:avLst>
              <a:gd name="adj" fmla="val 16667"/>
            </a:avLst>
          </a:prstGeom>
          <a:solidFill>
            <a:schemeClr val="accent2">
              <a:lumMod val="75000"/>
            </a:schemeClr>
          </a:solidFill>
          <a:ln w="38100">
            <a:solidFill>
              <a:schemeClr val="bg1"/>
            </a:solidFill>
          </a:ln>
          <a:effectLst>
            <a:outerShdw dist="107763" dir="2700000" algn="ctr" rotWithShape="0">
              <a:srgbClr val="808080">
                <a:alpha val="50000"/>
              </a:srgbClr>
            </a:outerShdw>
          </a:effectLst>
        </p:spPr>
        <p:txBody>
          <a:bodyPr vert="horz" wrap="square" lIns="91440" tIns="45720" rIns="91440" bIns="45720" numCol="1" anchor="ctr" anchorCtr="1" compatLnSpc="1">
            <a:noAutofit/>
          </a:bodyPr>
          <a:lstStyle/>
          <a:p>
            <a:pPr marL="0" marR="0" lvl="0" indent="0" algn="ctr" defTabSz="914400" rtl="0" eaLnBrk="0" fontAlgn="base" latinLnBrk="1" hangingPunct="0">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rPr>
              <a:t>总体说明</a:t>
            </a:r>
            <a:endPar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endParaRPr>
          </a:p>
        </p:txBody>
      </p:sp>
      <p:sp>
        <p:nvSpPr>
          <p:cNvPr id="6151" name="TextBox 7"/>
          <p:cNvSpPr txBox="1"/>
          <p:nvPr/>
        </p:nvSpPr>
        <p:spPr>
          <a:xfrm>
            <a:off x="3166110" y="138430"/>
            <a:ext cx="4885690" cy="1399540"/>
          </a:xfrm>
          <a:prstGeom prst="rect">
            <a:avLst/>
          </a:prstGeom>
          <a:noFill/>
          <a:ln w="9525">
            <a:noFill/>
          </a:ln>
        </p:spPr>
        <p:txBody>
          <a:bodyPr>
            <a:noAutofit/>
          </a:bodyPr>
          <a:lstStyle/>
          <a:p>
            <a:pPr algn="ctr">
              <a:buNone/>
            </a:pPr>
            <a:r>
              <a:rPr lang="zh-CN" altLang="en-US" sz="6000" b="1" dirty="0">
                <a:latin typeface="微软雅黑" panose="020B0503020204020204" pitchFamily="34" charset="-122"/>
              </a:rPr>
              <a:t>主</a:t>
            </a:r>
            <a:r>
              <a:rPr lang="en-US" altLang="zh-CN" sz="6000" b="1" dirty="0">
                <a:latin typeface="微软雅黑" panose="020B0503020204020204" pitchFamily="34" charset="-122"/>
              </a:rPr>
              <a:t> </a:t>
            </a:r>
            <a:r>
              <a:rPr lang="zh-CN" altLang="en-US" sz="6000" b="1" dirty="0">
                <a:latin typeface="微软雅黑" panose="020B0503020204020204" pitchFamily="34" charset="-122"/>
              </a:rPr>
              <a:t>要</a:t>
            </a:r>
            <a:r>
              <a:rPr lang="en-US" altLang="zh-CN" sz="6000" b="1" dirty="0">
                <a:latin typeface="微软雅黑" panose="020B0503020204020204" pitchFamily="34" charset="-122"/>
              </a:rPr>
              <a:t> </a:t>
            </a:r>
            <a:r>
              <a:rPr lang="zh-CN" altLang="en-US" sz="6000" b="1" dirty="0">
                <a:latin typeface="微软雅黑" panose="020B0503020204020204" pitchFamily="34" charset="-122"/>
              </a:rPr>
              <a:t>内</a:t>
            </a:r>
            <a:r>
              <a:rPr lang="en-US" altLang="zh-CN" sz="6000" b="1" dirty="0">
                <a:latin typeface="微软雅黑" panose="020B0503020204020204" pitchFamily="34" charset="-122"/>
              </a:rPr>
              <a:t> </a:t>
            </a:r>
            <a:r>
              <a:rPr lang="zh-CN" altLang="en-US" sz="6000" b="1" dirty="0">
                <a:latin typeface="微软雅黑" panose="020B0503020204020204" pitchFamily="34" charset="-122"/>
              </a:rPr>
              <a:t>容</a:t>
            </a:r>
            <a:endParaRPr lang="zh-CN" altLang="en-US" sz="6000" b="1" dirty="0">
              <a:latin typeface="微软雅黑" panose="020B0503020204020204" pitchFamily="34" charset="-122"/>
            </a:endParaRPr>
          </a:p>
        </p:txBody>
      </p:sp>
    </p:spTree>
  </p:cSld>
  <p:clrMapOvr>
    <a:masterClrMapping/>
  </p:clrMapOvr>
  <p:timing>
    <p:tnLst>
      <p:par>
        <p:cTn id="1" dur="indefinite" restart="never" nodeType="tmRoot"/>
      </p:par>
    </p:tnLst>
    <p:bldLst>
      <p:bldP spid="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919910" y="908685"/>
            <a:ext cx="5500726" cy="583565"/>
          </a:xfrm>
          <a:prstGeom prst="rect">
            <a:avLst/>
          </a:prstGeom>
        </p:spPr>
        <p:txBody>
          <a:bodyPr wrap="square">
            <a:spAutoFit/>
          </a:bodyPr>
          <a:lstStyle/>
          <a:p>
            <a:pPr marL="457200" indent="-457200">
              <a:buFont typeface="Arial" panose="020B0604020202020204" pitchFamily="34" charset="0"/>
              <a:buChar char="•"/>
            </a:pPr>
            <a:r>
              <a:rPr lang="zh-CN" altLang="en-US" sz="3200" b="1" noProof="0" dirty="0" smtClean="0">
                <a:ln>
                  <a:noFill/>
                </a:ln>
                <a:effectLst/>
                <a:uLnTx/>
                <a:uFillTx/>
                <a:latin typeface="+mn-lt"/>
                <a:ea typeface="+mn-ea"/>
              </a:rPr>
              <a:t>营 业 利 润（定报）</a:t>
            </a:r>
            <a:endParaRPr lang="zh-CN" altLang="en-US" sz="3200" b="1" noProof="0" dirty="0" smtClean="0">
              <a:ln>
                <a:noFill/>
              </a:ln>
              <a:effectLst/>
              <a:uLnTx/>
              <a:uFillTx/>
              <a:latin typeface="+mn-lt"/>
              <a:ea typeface="+mn-ea"/>
            </a:endParaRPr>
          </a:p>
        </p:txBody>
      </p:sp>
      <p:graphicFrame>
        <p:nvGraphicFramePr>
          <p:cNvPr id="9" name="Group 22"/>
          <p:cNvGraphicFramePr>
            <a:graphicFrameLocks noGrp="1"/>
          </p:cNvGraphicFramePr>
          <p:nvPr/>
        </p:nvGraphicFramePr>
        <p:xfrm>
          <a:off x="1524000" y="1785620"/>
          <a:ext cx="9144000" cy="4191635"/>
        </p:xfrm>
        <a:graphic>
          <a:graphicData uri="http://schemas.openxmlformats.org/drawingml/2006/table">
            <a:tbl>
              <a:tblPr/>
              <a:tblGrid>
                <a:gridCol w="3011805"/>
                <a:gridCol w="6132195"/>
              </a:tblGrid>
              <a:tr h="1545590">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会计制度</a:t>
                      </a:r>
                      <a:endPar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c>
                  <a: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srgbClr val="FFFF00"/>
                          </a:solidFill>
                          <a:effectLst/>
                          <a:uLnTx/>
                          <a:uFillTx/>
                          <a:latin typeface="+mn-lt"/>
                          <a:ea typeface="+mn-ea"/>
                          <a:cs typeface="+mn-cs"/>
                        </a:rPr>
                        <a:t>定报平台营业利润审核公式</a:t>
                      </a:r>
                      <a:endParaRPr kumimoji="0" lang="zh-CN" altLang="en-US" sz="2400" b="1" i="0" u="none" strike="noStrike" kern="1200" cap="none" spc="0" normalizeH="0" baseline="0" noProof="0" dirty="0">
                        <a:ln>
                          <a:noFill/>
                        </a:ln>
                        <a:solidFill>
                          <a:srgbClr val="FFFF00"/>
                        </a:solidFill>
                        <a:effectLst/>
                        <a:uLnTx/>
                        <a:uFillTx/>
                        <a:latin typeface="+mn-lt"/>
                        <a:ea typeface="+mn-ea"/>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r>
              <a:tr h="2646045">
                <a:tc>
                  <a:txBody>
                    <a:bodyPr/>
                    <a:lstStyle/>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16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企业会计准则</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小企业会计准则</a:t>
                      </a:r>
                      <a:r>
                        <a:rPr kumimoji="0" lang="en-US" altLang="zh-CN" sz="16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zh-CN" altLang="en-US" sz="16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lang="en-US" altLang="zh-CN" sz="2400" dirty="0" smtClean="0">
                          <a:ln>
                            <a:noFill/>
                          </a:ln>
                          <a:solidFill>
                            <a:srgbClr val="000000"/>
                          </a:solidFill>
                          <a:effectLst/>
                          <a:latin typeface="华文中宋" panose="02010600040101010101" pitchFamily="2" charset="-122"/>
                          <a:ea typeface="华文中宋" panose="02010600040101010101" pitchFamily="2" charset="-122"/>
                          <a:sym typeface="+mn-ea"/>
                        </a:rPr>
                        <a:t>《</a:t>
                      </a:r>
                      <a:r>
                        <a:rPr lang="zh-CN" altLang="en-US" sz="2400" dirty="0" smtClean="0">
                          <a:ln>
                            <a:noFill/>
                          </a:ln>
                          <a:solidFill>
                            <a:srgbClr val="000000"/>
                          </a:solidFill>
                          <a:effectLst/>
                          <a:latin typeface="华文中宋" panose="02010600040101010101" pitchFamily="2" charset="-122"/>
                          <a:ea typeface="华文中宋" panose="02010600040101010101" pitchFamily="2" charset="-122"/>
                          <a:sym typeface="+mn-ea"/>
                        </a:rPr>
                        <a:t>其他企业会计准则》</a:t>
                      </a:r>
                      <a:endPar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sym typeface="+mn-ea"/>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zh-CN" altLang="en-US" sz="16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pPr>
                      <a:endParaRPr kumimoji="0" lang="zh-CN" altLang="en-US" sz="16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lang="zh-CN" altLang="en-US" sz="3200" b="1" dirty="0" smtClean="0">
                          <a:solidFill>
                            <a:srgbClr val="FF0000"/>
                          </a:solidFill>
                          <a:latin typeface="微软雅黑" panose="020B0503020204020204" pitchFamily="34" charset="-122"/>
                          <a:ea typeface="微软雅黑" panose="020B0503020204020204" pitchFamily="34" charset="-122"/>
                        </a:rPr>
                        <a:t>等于</a:t>
                      </a:r>
                      <a:r>
                        <a:rPr lang="zh-CN" altLang="en-US" sz="1600" dirty="0" smtClean="0">
                          <a:solidFill>
                            <a:srgbClr val="0000FF"/>
                          </a:solidFill>
                          <a:latin typeface="微软雅黑" panose="020B0503020204020204" pitchFamily="34" charset="-122"/>
                          <a:ea typeface="微软雅黑" panose="020B0503020204020204" pitchFamily="34" charset="-122"/>
                        </a:rPr>
                        <a:t>营业收入</a:t>
                      </a:r>
                      <a:r>
                        <a:rPr lang="en-US" altLang="zh-CN" sz="1600" dirty="0" smtClean="0">
                          <a:solidFill>
                            <a:srgbClr val="0000FF"/>
                          </a:solidFill>
                          <a:latin typeface="微软雅黑" panose="020B0503020204020204" pitchFamily="34" charset="-122"/>
                          <a:ea typeface="微软雅黑" panose="020B0503020204020204" pitchFamily="34" charset="-122"/>
                        </a:rPr>
                        <a:t>-</a:t>
                      </a:r>
                      <a:r>
                        <a:rPr lang="zh-CN" altLang="en-US" sz="1600" dirty="0" smtClean="0">
                          <a:solidFill>
                            <a:srgbClr val="0000FF"/>
                          </a:solidFill>
                          <a:latin typeface="微软雅黑" panose="020B0503020204020204" pitchFamily="34" charset="-122"/>
                          <a:ea typeface="微软雅黑" panose="020B0503020204020204" pitchFamily="34" charset="-122"/>
                        </a:rPr>
                        <a:t>营业</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成本</a:t>
                      </a:r>
                      <a:r>
                        <a:rPr lang="en-US" altLang="zh-CN" sz="1600" kern="1200" dirty="0" smtClean="0">
                          <a:solidFill>
                            <a:srgbClr val="0000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税金及附加</a:t>
                      </a:r>
                      <a:r>
                        <a:rPr lang="en-US" altLang="zh-CN" sz="1600" kern="1200" dirty="0" smtClean="0">
                          <a:solidFill>
                            <a:srgbClr val="0000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销售费用</a:t>
                      </a:r>
                      <a:r>
                        <a:rPr lang="en-US" altLang="zh-CN" sz="1600" kern="1200" dirty="0" smtClean="0">
                          <a:solidFill>
                            <a:srgbClr val="0000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管理费用</a:t>
                      </a:r>
                      <a:r>
                        <a:rPr lang="en-US" altLang="zh-CN" sz="1600" kern="1200" dirty="0" smtClean="0">
                          <a:solidFill>
                            <a:srgbClr val="0000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研发费用</a:t>
                      </a:r>
                      <a:r>
                        <a:rPr lang="en-US" altLang="zh-CN" sz="1600" kern="1200" dirty="0" smtClean="0">
                          <a:solidFill>
                            <a:srgbClr val="0000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财务费用</a:t>
                      </a:r>
                      <a:endParaRPr kumimoji="0" lang="zh-CN" altLang="en-US" sz="16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r>
            </a:tbl>
          </a:graphicData>
        </a:graphic>
      </p:graphicFrame>
      <p:sp>
        <p:nvSpPr>
          <p:cNvPr id="4" name="内容占位符 3"/>
          <p:cNvSpPr>
            <a:spLocks noGrp="1"/>
          </p:cNvSpPr>
          <p:nvPr>
            <p:ph idx="1"/>
          </p:nvPr>
        </p:nvSpPr>
        <p:spPr>
          <a:xfrm>
            <a:off x="1588770" y="1684655"/>
            <a:ext cx="9043035" cy="4395470"/>
          </a:xfrm>
          <a:solidFill>
            <a:schemeClr val="bg1"/>
          </a:solidFill>
          <a:ln w="76200">
            <a:solidFill>
              <a:srgbClr val="FF0000"/>
            </a:solidFill>
          </a:ln>
        </p:spPr>
        <p:txBody>
          <a:bodyPr>
            <a:normAutofit/>
          </a:bodyPr>
          <a:lstStyle/>
          <a:p>
            <a:pPr algn="l">
              <a:buFont typeface="Wingdings" panose="05000000000000000000" pitchFamily="2" charset="2"/>
            </a:pPr>
            <a:endParaRPr lang="zh-CN" altLang="en-US" sz="2000" b="1" dirty="0">
              <a:solidFill>
                <a:srgbClr val="FF0000"/>
              </a:solidFill>
              <a:cs typeface="Arial" panose="020B0604020202020204" pitchFamily="34" charset="0"/>
              <a:sym typeface="+mn-ea"/>
            </a:endParaRPr>
          </a:p>
          <a:p>
            <a:pPr algn="l">
              <a:spcBef>
                <a:spcPts val="600"/>
              </a:spcBef>
              <a:buFont typeface="Wingdings" panose="05000000000000000000" pitchFamily="2" charset="2"/>
            </a:pPr>
            <a:r>
              <a:rPr lang="zh-CN" altLang="en-US" sz="3555" b="1" dirty="0">
                <a:solidFill>
                  <a:srgbClr val="FF0000"/>
                </a:solidFill>
                <a:cs typeface="Arial" panose="020B0604020202020204" pitchFamily="34" charset="0"/>
                <a:sym typeface="+mn-ea"/>
              </a:rPr>
              <a:t>定报平台提示报错的几种情况：</a:t>
            </a:r>
            <a:endParaRPr lang="zh-CN" altLang="en-US" sz="2800" b="1" dirty="0">
              <a:solidFill>
                <a:schemeClr val="tx1"/>
              </a:solidFill>
              <a:cs typeface="Arial" panose="020B0604020202020204" pitchFamily="34" charset="0"/>
              <a:sym typeface="+mn-ea"/>
            </a:endParaRPr>
          </a:p>
          <a:p>
            <a:pPr algn="just" eaLnBrk="1" latinLnBrk="0" hangingPunct="1">
              <a:spcBef>
                <a:spcPts val="600"/>
              </a:spcBef>
              <a:buFont typeface="Wingdings" panose="05000000000000000000" pitchFamily="2" charset="2"/>
            </a:pPr>
            <a:r>
              <a:rPr lang="en-US" altLang="zh-CN" sz="2800" b="1" dirty="0">
                <a:solidFill>
                  <a:schemeClr val="tx1"/>
                </a:solidFill>
                <a:cs typeface="Arial" panose="020B0604020202020204" pitchFamily="34" charset="0"/>
                <a:sym typeface="+mn-ea"/>
              </a:rPr>
              <a:t>1.</a:t>
            </a:r>
            <a:r>
              <a:rPr lang="zh-CN" altLang="en-US" sz="2800" b="1" dirty="0">
                <a:solidFill>
                  <a:schemeClr val="tx1"/>
                </a:solidFill>
                <a:cs typeface="Arial" panose="020B0604020202020204" pitchFamily="34" charset="0"/>
                <a:sym typeface="+mn-ea"/>
              </a:rPr>
              <a:t>调查单位基本情况表中的会计准则选择有误。</a:t>
            </a:r>
            <a:endParaRPr lang="en-US" altLang="zh-CN" sz="2800" b="1" dirty="0">
              <a:solidFill>
                <a:schemeClr val="tx1"/>
              </a:solidFill>
              <a:cs typeface="Arial" panose="020B0604020202020204" pitchFamily="34" charset="0"/>
              <a:sym typeface="+mn-ea"/>
            </a:endParaRPr>
          </a:p>
          <a:p>
            <a:pPr algn="just" eaLnBrk="1" latinLnBrk="0" hangingPunct="1">
              <a:spcBef>
                <a:spcPts val="600"/>
              </a:spcBef>
              <a:buFont typeface="Wingdings" panose="05000000000000000000" pitchFamily="2" charset="2"/>
              <a:buNone/>
            </a:pPr>
            <a:r>
              <a:rPr lang="en-US" altLang="zh-CN" sz="2800" b="1" dirty="0">
                <a:solidFill>
                  <a:schemeClr val="tx1"/>
                </a:solidFill>
                <a:cs typeface="Arial" panose="020B0604020202020204" pitchFamily="34" charset="0"/>
                <a:sym typeface="+mn-ea"/>
              </a:rPr>
              <a:t>2.</a:t>
            </a:r>
            <a:r>
              <a:rPr lang="zh-CN" altLang="en-US" sz="2800" b="1" dirty="0">
                <a:solidFill>
                  <a:schemeClr val="tx1"/>
                </a:solidFill>
                <a:cs typeface="Arial" panose="020B0604020202020204" pitchFamily="34" charset="0"/>
                <a:sym typeface="+mn-ea"/>
              </a:rPr>
              <a:t>企业利润表中含有资产减值损失、信用减值损失、公允价值变动收益、投资收益、资产处置收益、净敞口套期收益、其他收益，因此导致的误差（注意不要将之加在其他指标上，填写说明即可）。</a:t>
            </a:r>
            <a:endParaRPr lang="zh-CN" altLang="en-US" sz="2800" b="1" dirty="0">
              <a:solidFill>
                <a:schemeClr val="tx1"/>
              </a:solidFill>
              <a:cs typeface="Arial" panose="020B0604020202020204" pitchFamily="34" charset="0"/>
              <a:sym typeface="+mn-ea"/>
            </a:endParaRPr>
          </a:p>
          <a:p>
            <a:pPr algn="just" eaLnBrk="1" latinLnBrk="0" hangingPunct="1">
              <a:spcBef>
                <a:spcPts val="600"/>
              </a:spcBef>
              <a:buFont typeface="Wingdings" panose="05000000000000000000" pitchFamily="2" charset="2"/>
              <a:buNone/>
            </a:pPr>
            <a:r>
              <a:rPr lang="en-US" altLang="zh-CN" sz="2800" b="1" dirty="0">
                <a:solidFill>
                  <a:schemeClr val="tx1"/>
                </a:solidFill>
                <a:latin typeface="+mn-lt"/>
                <a:cs typeface="Arial" panose="020B0604020202020204" pitchFamily="34" charset="0"/>
              </a:rPr>
              <a:t>3.</a:t>
            </a:r>
            <a:r>
              <a:rPr lang="zh-CN" altLang="en-US" sz="2800" b="1" dirty="0">
                <a:solidFill>
                  <a:schemeClr val="tx1"/>
                </a:solidFill>
                <a:latin typeface="+mn-lt"/>
                <a:cs typeface="Arial" panose="020B0604020202020204" pitchFamily="34" charset="0"/>
              </a:rPr>
              <a:t>因四舍五入导致，只在</a:t>
            </a:r>
            <a:r>
              <a:rPr lang="en-US" altLang="zh-CN" sz="2800" b="1" dirty="0">
                <a:solidFill>
                  <a:schemeClr val="tx1"/>
                </a:solidFill>
                <a:latin typeface="+mn-lt"/>
                <a:cs typeface="Arial" panose="020B0604020202020204" pitchFamily="34" charset="0"/>
              </a:rPr>
              <a:t>“</a:t>
            </a:r>
            <a:r>
              <a:rPr lang="zh-CN" altLang="en-US" sz="2800" b="1" dirty="0">
                <a:solidFill>
                  <a:schemeClr val="tx1"/>
                </a:solidFill>
                <a:latin typeface="+mn-lt"/>
                <a:cs typeface="Arial" panose="020B0604020202020204" pitchFamily="34" charset="0"/>
              </a:rPr>
              <a:t>营业利润</a:t>
            </a:r>
            <a:r>
              <a:rPr lang="en-US" altLang="zh-CN" sz="2800" b="1" dirty="0">
                <a:solidFill>
                  <a:schemeClr val="tx1"/>
                </a:solidFill>
                <a:latin typeface="+mn-lt"/>
                <a:cs typeface="Arial" panose="020B0604020202020204" pitchFamily="34" charset="0"/>
              </a:rPr>
              <a:t>”</a:t>
            </a:r>
            <a:r>
              <a:rPr lang="zh-CN" altLang="en-US" sz="2800" b="1" dirty="0">
                <a:solidFill>
                  <a:schemeClr val="tx1"/>
                </a:solidFill>
                <a:latin typeface="+mn-lt"/>
                <a:cs typeface="Arial" panose="020B0604020202020204" pitchFamily="34" charset="0"/>
              </a:rPr>
              <a:t>上四舍五入，其他指标如实填写。</a:t>
            </a:r>
            <a:endParaRPr lang="zh-CN" altLang="en-US" sz="2000" b="1" dirty="0">
              <a:solidFill>
                <a:srgbClr val="FF0000"/>
              </a:solidFill>
              <a:latin typeface="+mn-lt"/>
              <a:cs typeface="Arial" panose="020B0604020202020204" pitchFamily="34" charset="0"/>
            </a:endParaRPr>
          </a:p>
          <a:p>
            <a:pPr marL="342900" indent="-342900" algn="l">
              <a:spcBef>
                <a:spcPts val="600"/>
              </a:spcBef>
              <a:buFont typeface="Wingdings" panose="05000000000000000000" pitchFamily="2" charset="2"/>
              <a:buChar char="Ø"/>
            </a:pPr>
            <a:endParaRPr lang="zh-CN" altLang="en-US" sz="2000" b="1" dirty="0">
              <a:solidFill>
                <a:srgbClr val="FF0000"/>
              </a:solidFill>
              <a:latin typeface="+mn-lt"/>
              <a:cs typeface="Arial" panose="020B0604020202020204" pitchFamily="34" charset="0"/>
            </a:endParaRPr>
          </a:p>
          <a:p>
            <a:pPr marL="342900" indent="-342900" algn="l">
              <a:spcBef>
                <a:spcPts val="600"/>
              </a:spcBef>
              <a:buFont typeface="Wingdings" panose="05000000000000000000" pitchFamily="2" charset="2"/>
              <a:buChar char="Ø"/>
            </a:pPr>
            <a:endParaRPr lang="zh-CN" altLang="en-US" sz="2000" b="1" dirty="0">
              <a:solidFill>
                <a:srgbClr val="FF0000"/>
              </a:solidFill>
              <a:latin typeface="+mn-lt"/>
              <a:cs typeface="Arial" panose="020B0604020202020204" pitchFamily="34" charset="0"/>
              <a:sym typeface="+mn-ea"/>
            </a:endParaRPr>
          </a:p>
        </p:txBody>
      </p:sp>
      <p:sp>
        <p:nvSpPr>
          <p:cNvPr id="5" name="文本框 4"/>
          <p:cNvSpPr txBox="1"/>
          <p:nvPr/>
        </p:nvSpPr>
        <p:spPr>
          <a:xfrm>
            <a:off x="2063750" y="140335"/>
            <a:ext cx="4572000"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2.7 </a:t>
            </a:r>
            <a:r>
              <a:rPr lang="zh-CN"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难点</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Par">
                                  <p:stCondLst>
                                    <p:cond delay="0"/>
                                  </p:stCondLst>
                                  <p:childTnLst>
                                    <p:set>
                                      <p:cBhvr>
                                        <p:cTn id="20" dur="500" fill="hold">
                                          <p:stCondLst>
                                            <p:cond delay="0"/>
                                          </p:stCondLst>
                                        </p:cTn>
                                        <p:tgtEl>
                                          <p:spTgt spid="4">
                                            <p:txEl>
                                              <p:pRg st="3" end="3"/>
                                            </p:txEl>
                                          </p:spTgt>
                                        </p:tgtEl>
                                        <p:attrNameLst>
                                          <p:attrName>style.visibility</p:attrName>
                                        </p:attrNameLst>
                                      </p:cBhvr>
                                      <p:to>
                                        <p:strVal val="visible"/>
                                      </p:to>
                                    </p:set>
                                    <p:anim calcmode="lin" valueType="num">
                                      <p:cBhvr additive="base">
                                        <p:cTn id="2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uiExpand="1" build="p"/>
      <p:bldP spid="4" grpId="1"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矩形 28"/>
          <p:cNvSpPr>
            <a:spLocks noChangeArrowheads="1"/>
          </p:cNvSpPr>
          <p:nvPr/>
        </p:nvSpPr>
        <p:spPr bwMode="auto">
          <a:xfrm>
            <a:off x="2667000" y="2571750"/>
            <a:ext cx="4754880" cy="460375"/>
          </a:xfrm>
          <a:prstGeom prst="rect">
            <a:avLst/>
          </a:prstGeom>
          <a:noFill/>
          <a:ln w="9525">
            <a:noFill/>
            <a:miter lim="800000"/>
          </a:ln>
        </p:spPr>
        <p:txBody>
          <a:bodyPr wrap="none">
            <a:spAutoFit/>
          </a:bodyPr>
          <a:lstStyle/>
          <a:p>
            <a:r>
              <a:rPr lang="zh-CN" altLang="en-US" sz="2400">
                <a:solidFill>
                  <a:schemeClr val="bg1"/>
                </a:solidFill>
                <a:latin typeface="微软雅黑" panose="020B0503020204020204" pitchFamily="34" charset="-122"/>
                <a:ea typeface="微软雅黑" panose="020B0503020204020204" pitchFamily="34" charset="-122"/>
              </a:rPr>
              <a:t>两个利润、不要人为进行数据调整</a:t>
            </a:r>
            <a:endParaRPr lang="zh-CN" altLang="en-US" sz="2400">
              <a:solidFill>
                <a:schemeClr val="bg1"/>
              </a:solidFill>
            </a:endParaRPr>
          </a:p>
        </p:txBody>
      </p:sp>
      <p:graphicFrame>
        <p:nvGraphicFramePr>
          <p:cNvPr id="8" name="Group 22"/>
          <p:cNvGraphicFramePr>
            <a:graphicFrameLocks noGrp="1"/>
          </p:cNvGraphicFramePr>
          <p:nvPr/>
        </p:nvGraphicFramePr>
        <p:xfrm>
          <a:off x="1524000" y="2143125"/>
          <a:ext cx="9144000" cy="3578860"/>
        </p:xfrm>
        <a:graphic>
          <a:graphicData uri="http://schemas.openxmlformats.org/drawingml/2006/table">
            <a:tbl>
              <a:tblPr/>
              <a:tblGrid>
                <a:gridCol w="3071495"/>
                <a:gridCol w="6072505"/>
              </a:tblGrid>
              <a:tr h="64325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会计制度</a:t>
                      </a:r>
                      <a:endPar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c>
                  <a: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smtClean="0">
                          <a:ln>
                            <a:noFill/>
                          </a:ln>
                          <a:solidFill>
                            <a:srgbClr val="FFFF00"/>
                          </a:solidFill>
                          <a:effectLst/>
                          <a:uLnTx/>
                          <a:uFillTx/>
                          <a:latin typeface="+mn-lt"/>
                          <a:ea typeface="+mn-ea"/>
                          <a:cs typeface="+mn-cs"/>
                        </a:rPr>
                        <a:t>年报和定报利润总额平台审核公式</a:t>
                      </a:r>
                      <a:endParaRPr kumimoji="0" lang="zh-CN" altLang="en-US" sz="2800" b="1" i="0" u="none" strike="noStrike" kern="1200" cap="none" spc="0" normalizeH="0" baseline="0" noProof="0" dirty="0">
                        <a:ln>
                          <a:noFill/>
                        </a:ln>
                        <a:solidFill>
                          <a:srgbClr val="FFFF00"/>
                        </a:solidFill>
                        <a:effectLst/>
                        <a:uLnTx/>
                        <a:uFillTx/>
                        <a:latin typeface="+mn-lt"/>
                        <a:ea typeface="+mn-ea"/>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r>
              <a:tr h="2935605">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企业会计准则</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小企业会计准则</a:t>
                      </a:r>
                      <a:r>
                        <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a:t>
                      </a: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其他企业会计准则</a:t>
                      </a:r>
                      <a:r>
                        <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a:t>
                      </a: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zh-CN" altLang="en-US"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营业利润</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营业外收入</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营业外支出</a:t>
                      </a:r>
                      <a:endParaRPr lang="zh-CN" altLang="en-US" sz="2400" b="1" dirty="0" smtClean="0">
                        <a:solidFill>
                          <a:schemeClr val="tx1">
                            <a:lumMod val="95000"/>
                            <a:lumOff val="5000"/>
                          </a:schemeClr>
                        </a:solidFill>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r>
            </a:tbl>
          </a:graphicData>
        </a:graphic>
      </p:graphicFrame>
      <p:sp>
        <p:nvSpPr>
          <p:cNvPr id="148494" name="矩形 8"/>
          <p:cNvSpPr>
            <a:spLocks noChangeArrowheads="1"/>
          </p:cNvSpPr>
          <p:nvPr/>
        </p:nvSpPr>
        <p:spPr bwMode="auto">
          <a:xfrm>
            <a:off x="2427645" y="1124585"/>
            <a:ext cx="3274695" cy="645160"/>
          </a:xfrm>
          <a:prstGeom prst="rect">
            <a:avLst/>
          </a:prstGeom>
          <a:noFill/>
          <a:ln w="9525">
            <a:noFill/>
            <a:miter lim="800000"/>
          </a:ln>
        </p:spPr>
        <p:txBody>
          <a:bodyPr wrap="none">
            <a:spAutoFit/>
          </a:bodyPr>
          <a:lstStyle/>
          <a:p>
            <a:pPr marL="571500" indent="-571500" algn="ctr">
              <a:buFont typeface="Arial" panose="020B0604020202020204" pitchFamily="34" charset="0"/>
              <a:buChar char="•"/>
            </a:pPr>
            <a:r>
              <a:rPr lang="zh-CN" altLang="en-US" sz="3600" b="1" noProof="0" dirty="0" smtClean="0">
                <a:ln>
                  <a:noFill/>
                </a:ln>
                <a:solidFill>
                  <a:schemeClr val="tx1"/>
                </a:solidFill>
                <a:effectLst/>
                <a:uLnTx/>
                <a:uFillTx/>
                <a:latin typeface="宋体" panose="02010600030101010101" pitchFamily="2" charset="-122"/>
                <a:cs typeface="宋体" panose="02010600030101010101" pitchFamily="2" charset="-122"/>
              </a:rPr>
              <a:t>利</a:t>
            </a:r>
            <a:r>
              <a:rPr lang="zh-CN" altLang="en-US" sz="3600" b="1" dirty="0">
                <a:solidFill>
                  <a:schemeClr val="tx1"/>
                </a:solidFill>
                <a:latin typeface="宋体" panose="02010600030101010101" pitchFamily="2" charset="-122"/>
                <a:cs typeface="宋体" panose="02010600030101010101" pitchFamily="2" charset="-122"/>
              </a:rPr>
              <a:t> 润 总 额</a:t>
            </a:r>
            <a:endParaRPr lang="zh-CN" altLang="en-US" sz="3600" b="1" dirty="0">
              <a:solidFill>
                <a:schemeClr val="tx1"/>
              </a:solidFill>
              <a:latin typeface="宋体" panose="02010600030101010101" pitchFamily="2" charset="-122"/>
              <a:cs typeface="宋体" panose="02010600030101010101" pitchFamily="2" charset="-122"/>
            </a:endParaRPr>
          </a:p>
        </p:txBody>
      </p:sp>
      <p:sp>
        <p:nvSpPr>
          <p:cNvPr id="2" name="文本框 1"/>
          <p:cNvSpPr txBox="1"/>
          <p:nvPr/>
        </p:nvSpPr>
        <p:spPr>
          <a:xfrm>
            <a:off x="12124055" y="6319520"/>
            <a:ext cx="3048000" cy="368300"/>
          </a:xfrm>
          <a:prstGeom prst="rect">
            <a:avLst/>
          </a:prstGeom>
          <a:noFill/>
        </p:spPr>
        <p:txBody>
          <a:bodyPr wrap="square" rtlCol="0">
            <a:spAutoFit/>
          </a:bodyPr>
          <a:lstStyle/>
          <a:p>
            <a:endParaRPr lang="zh-CN" altLang="en-US"/>
          </a:p>
        </p:txBody>
      </p:sp>
      <p:sp>
        <p:nvSpPr>
          <p:cNvPr id="5" name="文本框 4"/>
          <p:cNvSpPr txBox="1"/>
          <p:nvPr/>
        </p:nvSpPr>
        <p:spPr>
          <a:xfrm>
            <a:off x="2514600" y="132080"/>
            <a:ext cx="4572000"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2.7 </a:t>
            </a:r>
            <a:r>
              <a:rPr lang="zh-CN"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难点</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98755" y="84455"/>
            <a:ext cx="759460" cy="758190"/>
          </a:xfrm>
          <a:prstGeom prst="rect">
            <a:avLst/>
          </a:prstGeom>
          <a:ln>
            <a:noFill/>
          </a:ln>
          <a:effectLst/>
        </p:spPr>
      </p:pic>
      <p:sp>
        <p:nvSpPr>
          <p:cNvPr id="6" name="矩形 5"/>
          <p:cNvSpPr/>
          <p:nvPr/>
        </p:nvSpPr>
        <p:spPr>
          <a:xfrm>
            <a:off x="0" y="842645"/>
            <a:ext cx="12123420" cy="5845175"/>
          </a:xfrm>
          <a:prstGeom prst="rect">
            <a:avLst/>
          </a:prstGeom>
          <a:solidFill>
            <a:schemeClr val="bg1"/>
          </a:solidFill>
          <a:ln w="38100">
            <a:solidFill>
              <a:srgbClr val="FF0000"/>
            </a:solidFill>
          </a:ln>
        </p:spPr>
        <p:txBody>
          <a:bodyPr wrap="square">
            <a:noAutofit/>
          </a:bodyPr>
          <a:lstStyle/>
          <a:p>
            <a:pPr marL="342900" indent="-342900">
              <a:defRPr/>
            </a:pPr>
            <a:r>
              <a:rPr lang="en-US" altLang="zh-CN" sz="2300" dirty="0" smtClean="0">
                <a:ln>
                  <a:solidFill>
                    <a:srgbClr val="FFFFFF"/>
                  </a:solidFill>
                </a:ln>
                <a:solidFill>
                  <a:srgbClr val="FF0000"/>
                </a:solidFill>
                <a:effectLst>
                  <a:outerShdw blurRad="50800" dist="38100" dir="2700000" algn="tl" rotWithShape="0">
                    <a:prstClr val="black">
                      <a:alpha val="40000"/>
                    </a:prstClr>
                  </a:outerShdw>
                </a:effectLst>
                <a:latin typeface="华文琥珀" panose="02010800040101010101" pitchFamily="2" charset="-122"/>
                <a:ea typeface="华文琥珀" panose="02010800040101010101" pitchFamily="2" charset="-122"/>
              </a:rPr>
              <a:t>                                                  </a:t>
            </a:r>
            <a:r>
              <a:rPr lang="zh-CN" altLang="en-US" sz="4400" b="1" noProof="0" dirty="0" smtClean="0">
                <a:ln>
                  <a:noFill/>
                </a:ln>
                <a:solidFill>
                  <a:schemeClr val="tx1">
                    <a:lumMod val="95000"/>
                    <a:lumOff val="5000"/>
                  </a:schemeClr>
                </a:solidFill>
                <a:effectLst/>
                <a:uLnTx/>
                <a:uFillTx/>
                <a:latin typeface="+mj-lt"/>
                <a:ea typeface="+mj-ea"/>
                <a:cs typeface="+mj-cs"/>
              </a:rPr>
              <a:t> </a:t>
            </a:r>
            <a:r>
              <a:rPr lang="en-US" altLang="zh-CN" sz="4400" b="1" noProof="0" dirty="0" smtClean="0">
                <a:ln>
                  <a:noFill/>
                </a:ln>
                <a:solidFill>
                  <a:schemeClr val="tx1">
                    <a:lumMod val="95000"/>
                    <a:lumOff val="5000"/>
                  </a:schemeClr>
                </a:solidFill>
                <a:effectLst/>
                <a:uLnTx/>
                <a:uFillTx/>
                <a:latin typeface="+mj-lt"/>
                <a:ea typeface="+mj-ea"/>
                <a:cs typeface="+mj-cs"/>
              </a:rPr>
              <a:t>      </a:t>
            </a:r>
            <a:r>
              <a:rPr lang="zh-CN" altLang="en-US" sz="4400" b="1" noProof="0" dirty="0" smtClean="0">
                <a:ln>
                  <a:noFill/>
                </a:ln>
                <a:solidFill>
                  <a:schemeClr val="tx1">
                    <a:lumMod val="95000"/>
                    <a:lumOff val="5000"/>
                  </a:schemeClr>
                </a:solidFill>
                <a:effectLst/>
                <a:uLnTx/>
                <a:uFillTx/>
                <a:latin typeface="+mj-lt"/>
                <a:ea typeface="+mj-ea"/>
                <a:cs typeface="+mj-cs"/>
              </a:rPr>
              <a:t>总   结</a:t>
            </a:r>
            <a:endParaRPr lang="zh-CN" altLang="en-US" sz="4400" b="1" noProof="0" dirty="0" smtClean="0">
              <a:ln>
                <a:noFill/>
              </a:ln>
              <a:solidFill>
                <a:schemeClr val="tx1">
                  <a:lumMod val="95000"/>
                  <a:lumOff val="5000"/>
                </a:schemeClr>
              </a:solidFill>
              <a:effectLst/>
              <a:uLnTx/>
              <a:uFillTx/>
              <a:latin typeface="+mj-lt"/>
              <a:ea typeface="+mj-ea"/>
              <a:cs typeface="+mj-cs"/>
            </a:endParaRPr>
          </a:p>
          <a:p>
            <a:pPr marL="342900" indent="-342900">
              <a:defRPr/>
            </a:pPr>
            <a:r>
              <a:rPr lang="zh-CN" altLang="en-US" sz="2800" b="1" noProof="0" dirty="0" smtClean="0">
                <a:ln>
                  <a:noFill/>
                </a:ln>
                <a:solidFill>
                  <a:schemeClr val="tx1">
                    <a:lumMod val="95000"/>
                    <a:lumOff val="5000"/>
                  </a:schemeClr>
                </a:solidFill>
                <a:effectLst/>
                <a:uLnTx/>
                <a:uFillTx/>
                <a:latin typeface="+mj-lt"/>
                <a:ea typeface="+mj-ea"/>
                <a:cs typeface="+mj-cs"/>
              </a:rPr>
              <a:t>两个利润</a:t>
            </a:r>
            <a:r>
              <a:rPr lang="zh-CN" altLang="en-US" sz="2800" b="1" dirty="0" smtClean="0">
                <a:ln>
                  <a:solidFill>
                    <a:srgbClr val="FFFFFF"/>
                  </a:solidFill>
                </a:ln>
                <a:solidFill>
                  <a:schemeClr val="tx1"/>
                </a:solidFill>
                <a:effectLst>
                  <a:outerShdw blurRad="50800" dist="38100" dir="2700000" algn="tl" rotWithShape="0">
                    <a:prstClr val="black">
                      <a:alpha val="40000"/>
                    </a:prstClr>
                  </a:outerShdw>
                </a:effectLst>
                <a:latin typeface="黑体" panose="02010609060101010101" charset="-122"/>
                <a:ea typeface="黑体" panose="02010609060101010101" charset="-122"/>
              </a:rPr>
              <a:t>：</a:t>
            </a:r>
            <a:endParaRPr lang="zh-CN" altLang="en-US" sz="2800" b="1" dirty="0" smtClean="0">
              <a:ln>
                <a:solidFill>
                  <a:srgbClr val="FFFFFF"/>
                </a:solidFill>
              </a:ln>
              <a:solidFill>
                <a:schemeClr val="tx1"/>
              </a:solidFill>
              <a:effectLst>
                <a:outerShdw blurRad="50800" dist="38100" dir="2700000" algn="tl" rotWithShape="0">
                  <a:prstClr val="black">
                    <a:alpha val="40000"/>
                  </a:prstClr>
                </a:outerShdw>
              </a:effectLst>
              <a:latin typeface="黑体" panose="02010609060101010101" charset="-122"/>
              <a:ea typeface="黑体" panose="02010609060101010101" charset="-122"/>
            </a:endParaRPr>
          </a:p>
          <a:p>
            <a:pPr marL="457200" indent="-457200" algn="just" fontAlgn="auto">
              <a:buFont typeface="+mj-lt"/>
              <a:buAutoNum type="arabicPeriod"/>
              <a:defRPr/>
            </a:pP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平台对营业利润和利润总额有审核公式，但有些企业在填报时因为等式不平，就会在资产减值损失、公允价值变动收益、投资收益、其他收益、营业外</a:t>
            </a:r>
            <a:r>
              <a:rPr lang="zh-CN" altLang="en-US" sz="2300" b="1" dirty="0" smtClean="0">
                <a:effectLst>
                  <a:outerShdw blurRad="50800" dist="38100" dir="2700000" algn="tl" rotWithShape="0">
                    <a:prstClr val="black">
                      <a:alpha val="40000"/>
                    </a:prstClr>
                  </a:outerShdw>
                </a:effectLst>
                <a:latin typeface="黑体" panose="02010609060101010101" charset="-122"/>
                <a:ea typeface="黑体" panose="02010609060101010101" charset="-122"/>
              </a:rPr>
              <a:t>收入</a:t>
            </a: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、营业外支出指标中填上数据，若发现这些指标数值很小，需要进一步核实，是否是因为四舍五入造成的。</a:t>
            </a:r>
            <a:r>
              <a:rPr lang="zh-CN" altLang="en-US" sz="2300" b="1" dirty="0" smtClean="0">
                <a:solidFill>
                  <a:srgbClr val="FF0000"/>
                </a:solidFill>
                <a:effectLst>
                  <a:outerShdw blurRad="50800" dist="38100" dir="2700000" algn="tl" rotWithShape="0">
                    <a:prstClr val="black">
                      <a:alpha val="40000"/>
                    </a:prstClr>
                  </a:outerShdw>
                </a:effectLst>
                <a:latin typeface="黑体" panose="02010609060101010101" charset="-122"/>
                <a:ea typeface="黑体" panose="02010609060101010101" charset="-122"/>
                <a:cs typeface="黑体" panose="02010609060101010101" charset="-122"/>
              </a:rPr>
              <a:t>（</a:t>
            </a:r>
            <a:r>
              <a:rPr lang="zh-CN" altLang="en-US" sz="2300" b="1" dirty="0">
                <a:solidFill>
                  <a:srgbClr val="FF0000"/>
                </a:solidFill>
                <a:latin typeface="黑体" panose="02010609060101010101" charset="-122"/>
                <a:ea typeface="黑体" panose="02010609060101010101" charset="-122"/>
                <a:cs typeface="黑体" panose="02010609060101010101" charset="-122"/>
                <a:sym typeface="+mn-ea"/>
              </a:rPr>
              <a:t>因四舍五入导致</a:t>
            </a:r>
            <a:r>
              <a:rPr lang="zh-CN" altLang="en-US" sz="2300" b="1" dirty="0" smtClean="0">
                <a:solidFill>
                  <a:srgbClr val="FF0000"/>
                </a:solidFill>
                <a:latin typeface="黑体" panose="02010609060101010101" charset="-122"/>
                <a:ea typeface="黑体" panose="02010609060101010101" charset="-122"/>
                <a:cs typeface="黑体" panose="02010609060101010101" charset="-122"/>
                <a:sym typeface="+mn-ea"/>
              </a:rPr>
              <a:t>，调整</a:t>
            </a:r>
            <a:r>
              <a:rPr lang="en-US" altLang="zh-CN" sz="2300" b="1" dirty="0" smtClean="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300" b="1" dirty="0">
                <a:solidFill>
                  <a:srgbClr val="FF0000"/>
                </a:solidFill>
                <a:latin typeface="黑体" panose="02010609060101010101" charset="-122"/>
                <a:ea typeface="黑体" panose="02010609060101010101" charset="-122"/>
                <a:cs typeface="黑体" panose="02010609060101010101" charset="-122"/>
                <a:sym typeface="+mn-ea"/>
              </a:rPr>
              <a:t>营业利润</a:t>
            </a:r>
            <a:r>
              <a:rPr lang="en-US" altLang="zh-CN" sz="2300" b="1" dirty="0" smtClean="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300" b="1" dirty="0" smtClean="0">
                <a:solidFill>
                  <a:srgbClr val="FF0000"/>
                </a:solidFill>
                <a:latin typeface="黑体" panose="02010609060101010101" charset="-122"/>
                <a:ea typeface="黑体" panose="02010609060101010101" charset="-122"/>
                <a:cs typeface="黑体" panose="02010609060101010101" charset="-122"/>
                <a:sym typeface="+mn-ea"/>
              </a:rPr>
              <a:t>和</a:t>
            </a:r>
            <a:r>
              <a:rPr lang="en-US" altLang="zh-CN" sz="2300" b="1" dirty="0" smtClean="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300" b="1" dirty="0" smtClean="0">
                <a:solidFill>
                  <a:srgbClr val="FF0000"/>
                </a:solidFill>
                <a:latin typeface="黑体" panose="02010609060101010101" charset="-122"/>
                <a:ea typeface="黑体" panose="02010609060101010101" charset="-122"/>
                <a:cs typeface="黑体" panose="02010609060101010101" charset="-122"/>
                <a:sym typeface="+mn-ea"/>
              </a:rPr>
              <a:t>利润总额</a:t>
            </a:r>
            <a:r>
              <a:rPr lang="en-US" altLang="zh-CN" sz="2300" b="1" dirty="0" smtClean="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300" b="1" dirty="0" smtClean="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300" b="1" dirty="0">
                <a:solidFill>
                  <a:srgbClr val="FF0000"/>
                </a:solidFill>
                <a:latin typeface="黑体" panose="02010609060101010101" charset="-122"/>
                <a:ea typeface="黑体" panose="02010609060101010101" charset="-122"/>
                <a:cs typeface="黑体" panose="02010609060101010101" charset="-122"/>
                <a:sym typeface="+mn-ea"/>
              </a:rPr>
              <a:t>其他指标如实填写</a:t>
            </a:r>
            <a:r>
              <a:rPr lang="zh-CN" altLang="en-US" sz="2300" b="1" dirty="0" smtClean="0">
                <a:solidFill>
                  <a:srgbClr val="FF0000"/>
                </a:solidFill>
                <a:latin typeface="黑体" panose="02010609060101010101" charset="-122"/>
                <a:ea typeface="黑体" panose="02010609060101010101" charset="-122"/>
                <a:cs typeface="黑体" panose="02010609060101010101" charset="-122"/>
                <a:sym typeface="+mn-ea"/>
              </a:rPr>
              <a:t>。）</a:t>
            </a:r>
            <a:endParaRPr lang="zh-CN" altLang="en-US" sz="2300" b="1" dirty="0" smtClean="0">
              <a:solidFill>
                <a:srgbClr val="FF0000"/>
              </a:solidFill>
              <a:cs typeface="Arial" panose="020B0604020202020204" pitchFamily="34" charset="0"/>
              <a:sym typeface="+mn-ea"/>
            </a:endParaRPr>
          </a:p>
          <a:p>
            <a:pPr marL="457200" indent="-457200" algn="just" fontAlgn="auto">
              <a:buFont typeface="+mj-lt"/>
              <a:buAutoNum type="arabicPeriod"/>
              <a:defRPr/>
            </a:pP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告知企业在填报两个利润时，直接从利润表中取数，不要人为计算更改，资产减值损失指标损失要以</a:t>
            </a:r>
            <a:r>
              <a:rPr lang="en-US" altLang="zh-CN"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a:t>
            </a: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号记。</a:t>
            </a:r>
            <a:endPar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marL="457200" indent="-457200" algn="just" fontAlgn="auto">
              <a:buFont typeface="+mj-lt"/>
              <a:buAutoNum type="arabicPeriod"/>
              <a:defRPr/>
            </a:pP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定报因为指标设置少，会造成很多企业弹出营业利润不等的审核，让企业如实填写说明就可以。</a:t>
            </a:r>
            <a:r>
              <a:rPr lang="zh-CN" altLang="en-US" sz="23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（企业在平台审核中写明具体原因，说明未包含哪个指标多少金额）</a:t>
            </a:r>
            <a:endPar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marL="457200" indent="-457200" algn="just" fontAlgn="auto">
              <a:buFont typeface="+mj-lt"/>
              <a:buAutoNum type="arabicPeriod"/>
              <a:defRPr/>
            </a:pP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对于定报等式不平时，主要看企业说明是否合理 ，</a:t>
            </a:r>
            <a:r>
              <a:rPr lang="zh-CN" altLang="en-US" sz="23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培训需强调利润同比或环比变化较大的企业要在平台审核上写明具体原因，平台的审核说明是我们了解企业效益变化情况的基础。</a:t>
            </a:r>
            <a:endParaRPr lang="zh-CN" altLang="en-US" sz="23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6176010" y="3912235"/>
            <a:ext cx="4158615" cy="678180"/>
          </a:xfrm>
          <a:prstGeom prst="rect">
            <a:avLst/>
          </a:prstGeom>
          <a:noFill/>
        </p:spPr>
        <p:txBody>
          <a:bodyPr wrap="square" rtlCol="0">
            <a:noAutofit/>
          </a:bodyPr>
          <a:lstStyle/>
          <a:p>
            <a:r>
              <a:rPr lang="zh-CN" altLang="en-US" b="1">
                <a:solidFill>
                  <a:schemeClr val="bg1"/>
                </a:solidFill>
              </a:rPr>
              <a:t>劳动合同到期前解除与职工的劳动合同关系或者为鼓励职工自愿接受裁减而给予职工的补偿</a:t>
            </a:r>
            <a:endParaRPr lang="zh-CN" altLang="en-US" b="1">
              <a:solidFill>
                <a:schemeClr val="bg1"/>
              </a:solidFill>
            </a:endParaRPr>
          </a:p>
        </p:txBody>
      </p:sp>
      <p:graphicFrame>
        <p:nvGraphicFramePr>
          <p:cNvPr id="2" name="图示 1"/>
          <p:cNvGraphicFramePr/>
          <p:nvPr/>
        </p:nvGraphicFramePr>
        <p:xfrm>
          <a:off x="1991995" y="1985645"/>
          <a:ext cx="8992235" cy="43738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0485" name="云形标注 4"/>
          <p:cNvSpPr>
            <a:spLocks noChangeArrowheads="1"/>
          </p:cNvSpPr>
          <p:nvPr/>
        </p:nvSpPr>
        <p:spPr bwMode="auto">
          <a:xfrm>
            <a:off x="8145780" y="1360170"/>
            <a:ext cx="2838450" cy="1370330"/>
          </a:xfrm>
          <a:prstGeom prst="cloudCallout">
            <a:avLst>
              <a:gd name="adj1" fmla="val 29988"/>
              <a:gd name="adj2" fmla="val 110773"/>
            </a:avLst>
          </a:prstGeom>
          <a:solidFill>
            <a:srgbClr val="92D050"/>
          </a:solidFill>
          <a:ln w="9525" algn="ctr">
            <a:solidFill>
              <a:schemeClr val="accent1"/>
            </a:solidFill>
            <a:round/>
          </a:ln>
        </p:spPr>
        <p:txBody>
          <a:bodyPr wrap="none" anchor="ctr"/>
          <a:lstStyle/>
          <a:p>
            <a:pPr marL="342900" marR="0" lvl="0" indent="-34290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err="1">
                <a:ln>
                  <a:noFill/>
                </a:ln>
                <a:solidFill>
                  <a:schemeClr val="tx1"/>
                </a:solidFill>
                <a:effectLst/>
                <a:uLnTx/>
                <a:uFillTx/>
                <a:latin typeface="Times New Roman" panose="02020603050405020304" charset="0"/>
                <a:ea typeface="宋体" panose="02010600030101010101" pitchFamily="2" charset="-122"/>
                <a:cs typeface="+mn-cs"/>
              </a:rPr>
              <a:t>设定受益计划、</a:t>
            </a:r>
            <a:endParaRPr kumimoji="0" lang="zh-CN" altLang="en-US" sz="2000" b="1" i="0" u="none" strike="noStrike" kern="1200" cap="none" spc="0" normalizeH="0" baseline="0" noProof="0" dirty="0" err="1">
              <a:ln>
                <a:noFill/>
              </a:ln>
              <a:solidFill>
                <a:schemeClr val="tx1"/>
              </a:solidFill>
              <a:effectLst/>
              <a:uLnTx/>
              <a:uFillTx/>
              <a:latin typeface="Times New Roman" panose="02020603050405020304" charset="0"/>
              <a:ea typeface="宋体" panose="02010600030101010101" pitchFamily="2" charset="-122"/>
              <a:cs typeface="+mn-cs"/>
            </a:endParaRPr>
          </a:p>
          <a:p>
            <a:pPr marL="342900" marR="0" lvl="0" indent="-34290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err="1">
                <a:ln>
                  <a:noFill/>
                </a:ln>
                <a:solidFill>
                  <a:schemeClr val="tx1"/>
                </a:solidFill>
                <a:effectLst/>
                <a:uLnTx/>
                <a:uFillTx/>
                <a:latin typeface="Times New Roman" panose="02020603050405020304" charset="0"/>
                <a:ea typeface="宋体" panose="02010600030101010101" pitchFamily="2" charset="-122"/>
                <a:cs typeface="+mn-cs"/>
              </a:rPr>
              <a:t>设定提存计划等</a:t>
            </a:r>
            <a:endParaRPr kumimoji="0" lang="zh-CN" altLang="en-US" sz="2000" b="1" i="0" u="none" strike="noStrike" kern="1200" cap="none" spc="0" normalizeH="0" baseline="0" noProof="0" dirty="0" err="1">
              <a:ln>
                <a:noFill/>
              </a:ln>
              <a:solidFill>
                <a:schemeClr val="tx1"/>
              </a:solidFill>
              <a:effectLst/>
              <a:uLnTx/>
              <a:uFillTx/>
              <a:latin typeface="Times New Roman" panose="02020603050405020304" charset="0"/>
              <a:ea typeface="宋体" panose="02010600030101010101" pitchFamily="2" charset="-122"/>
              <a:cs typeface="+mn-cs"/>
            </a:endParaRPr>
          </a:p>
        </p:txBody>
      </p:sp>
      <p:sp>
        <p:nvSpPr>
          <p:cNvPr id="4" name="矩形 3"/>
          <p:cNvSpPr/>
          <p:nvPr/>
        </p:nvSpPr>
        <p:spPr>
          <a:xfrm>
            <a:off x="1847215" y="764540"/>
            <a:ext cx="7241540" cy="1210945"/>
          </a:xfrm>
          <a:prstGeom prst="rect">
            <a:avLst/>
          </a:prstGeom>
        </p:spPr>
        <p:txBody>
          <a:bodyPr wrap="square">
            <a:spAutoFit/>
          </a:bodyPr>
          <a:lstStyle/>
          <a:p>
            <a:pPr marL="457200" indent="-457200" defTabSz="913130" eaLnBrk="0" hangingPunct="0">
              <a:lnSpc>
                <a:spcPct val="120000"/>
              </a:lnSpc>
              <a:spcBef>
                <a:spcPct val="20000"/>
              </a:spcBef>
              <a:buClr>
                <a:schemeClr val="hlink"/>
              </a:buClr>
              <a:buSzPct val="70000"/>
              <a:buFont typeface="Arial" panose="020B0604020202020204" pitchFamily="34" charset="0"/>
              <a:buChar char="•"/>
              <a:defRPr/>
            </a:pPr>
            <a:r>
              <a:rPr lang="zh-CN" altLang="en-US" sz="2800" b="1" dirty="0" smtClean="0">
                <a:solidFill>
                  <a:schemeClr val="tx1"/>
                </a:solidFill>
                <a:latin typeface="宋体" panose="02010600030101010101" pitchFamily="2" charset="-122"/>
              </a:rPr>
              <a:t>应付职工薪酬</a:t>
            </a:r>
            <a:r>
              <a:rPr lang="zh-CN" altLang="en-US" sz="2800" b="1" dirty="0" smtClean="0">
                <a:latin typeface="宋体" panose="02010600030101010101" pitchFamily="2" charset="-122"/>
                <a:sym typeface="+mn-ea"/>
              </a:rPr>
              <a:t>（</a:t>
            </a:r>
            <a:r>
              <a:rPr lang="zh-CN" altLang="en-US" sz="2800" b="1" dirty="0" smtClean="0">
                <a:solidFill>
                  <a:srgbClr val="FF0000"/>
                </a:solidFill>
                <a:latin typeface="宋体" panose="02010600030101010101" pitchFamily="2" charset="-122"/>
                <a:sym typeface="+mn-ea"/>
              </a:rPr>
              <a:t>本期</a:t>
            </a:r>
            <a:r>
              <a:rPr lang="zh-CN" altLang="en-US" sz="2800" b="1" dirty="0" smtClean="0">
                <a:latin typeface="宋体" panose="02010600030101010101" pitchFamily="2" charset="-122"/>
                <a:sym typeface="+mn-ea"/>
              </a:rPr>
              <a:t>贷方累计发生额）</a:t>
            </a:r>
            <a:endParaRPr lang="zh-CN" altLang="en-US" sz="2800" b="1" dirty="0" smtClean="0">
              <a:solidFill>
                <a:schemeClr val="tx1"/>
              </a:solidFill>
              <a:latin typeface="宋体" panose="02010600030101010101" pitchFamily="2" charset="-122"/>
              <a:sym typeface="+mn-ea"/>
            </a:endParaRPr>
          </a:p>
          <a:p>
            <a:pPr marL="457200" indent="-457200" defTabSz="913130" eaLnBrk="0" hangingPunct="0">
              <a:lnSpc>
                <a:spcPct val="120000"/>
              </a:lnSpc>
              <a:spcBef>
                <a:spcPct val="20000"/>
              </a:spcBef>
              <a:buClr>
                <a:schemeClr val="hlink"/>
              </a:buClr>
              <a:buSzPct val="70000"/>
              <a:buFont typeface="Arial" panose="020B0604020202020204" pitchFamily="34" charset="0"/>
              <a:buChar char="•"/>
              <a:defRPr/>
            </a:pPr>
            <a:endParaRPr lang="zh-CN" altLang="en-US" sz="2800" b="1" dirty="0" smtClean="0">
              <a:solidFill>
                <a:schemeClr val="tx1"/>
              </a:solidFill>
              <a:latin typeface="宋体" panose="02010600030101010101" pitchFamily="2" charset="-122"/>
              <a:sym typeface="+mn-ea"/>
            </a:endParaRPr>
          </a:p>
        </p:txBody>
      </p:sp>
      <p:sp>
        <p:nvSpPr>
          <p:cNvPr id="5" name="文本框 4"/>
          <p:cNvSpPr txBox="1"/>
          <p:nvPr/>
        </p:nvSpPr>
        <p:spPr>
          <a:xfrm>
            <a:off x="2063750" y="140335"/>
            <a:ext cx="5002530"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2.8 </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重点指标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7" name="图片 6"/>
          <p:cNvPicPr>
            <a:picLocks noChangeAspect="1"/>
          </p:cNvPicPr>
          <p:nvPr/>
        </p:nvPicPr>
        <p:blipFill>
          <a:blip r:embed="rId6" cstate="print">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p:cNvGrpSpPr/>
          <p:nvPr/>
        </p:nvGrpSpPr>
        <p:grpSpPr bwMode="auto">
          <a:xfrm>
            <a:off x="3600115" y="4750605"/>
            <a:ext cx="4508389" cy="1053549"/>
            <a:chOff x="-4" y="-63"/>
            <a:chExt cx="1735" cy="927"/>
          </a:xfrm>
        </p:grpSpPr>
        <p:sp>
          <p:nvSpPr>
            <p:cNvPr id="5" name="AutoShape 29"/>
            <p:cNvSpPr>
              <a:spLocks noChangeArrowheads="1"/>
            </p:cNvSpPr>
            <p:nvPr/>
          </p:nvSpPr>
          <p:spPr bwMode="auto">
            <a:xfrm>
              <a:off x="-4" y="-54"/>
              <a:ext cx="1684" cy="918"/>
            </a:xfrm>
            <a:prstGeom prst="roundRect">
              <a:avLst>
                <a:gd name="adj" fmla="val 16667"/>
              </a:avLst>
            </a:prstGeom>
            <a:gradFill>
              <a:gsLst>
                <a:gs pos="0">
                  <a:schemeClr val="accent1">
                    <a:lumMod val="40000"/>
                    <a:lumOff val="60000"/>
                  </a:schemeClr>
                </a:gs>
                <a:gs pos="50000">
                  <a:schemeClr val="accent1">
                    <a:tint val="44500"/>
                    <a:satMod val="160000"/>
                  </a:schemeClr>
                </a:gs>
                <a:gs pos="100000">
                  <a:schemeClr val="accent1">
                    <a:tint val="23500"/>
                    <a:satMod val="160000"/>
                  </a:schemeClr>
                </a:gs>
              </a:gsLst>
              <a:lin ang="5400000" scaled="0"/>
            </a:gradFill>
            <a:ln w="2540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3130" eaLnBrk="0" hangingPunct="0"/>
              <a:endParaRPr lang="zh-CN" altLang="en-US" sz="2000" b="1">
                <a:solidFill>
                  <a:srgbClr val="C00000"/>
                </a:solidFill>
                <a:latin typeface="宋体" panose="02010600030101010101" pitchFamily="2" charset="-122"/>
              </a:endParaRPr>
            </a:p>
          </p:txBody>
        </p:sp>
        <p:sp>
          <p:nvSpPr>
            <p:cNvPr id="6" name="Rectangle 28"/>
            <p:cNvSpPr>
              <a:spLocks noChangeArrowheads="1"/>
            </p:cNvSpPr>
            <p:nvPr/>
          </p:nvSpPr>
          <p:spPr bwMode="auto">
            <a:xfrm>
              <a:off x="51" y="-63"/>
              <a:ext cx="1680" cy="894"/>
            </a:xfrm>
            <a:prstGeom prst="rect">
              <a:avLst/>
            </a:prstGeom>
            <a:noFill/>
            <a:ln w="2540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3130" eaLnBrk="0" hangingPunct="0"/>
              <a:r>
                <a:rPr lang="zh-CN" altLang="en-US" sz="2000" b="1" dirty="0" smtClean="0">
                  <a:solidFill>
                    <a:srgbClr val="C00000"/>
                  </a:solidFill>
                  <a:latin typeface="宋体" panose="02010600030101010101" pitchFamily="2" charset="-122"/>
                </a:rPr>
                <a:t>根据指标解释，要</a:t>
              </a:r>
              <a:r>
                <a:rPr lang="zh-CN" altLang="en-US" sz="2000" b="1" dirty="0">
                  <a:solidFill>
                    <a:srgbClr val="C00000"/>
                  </a:solidFill>
                  <a:latin typeface="宋体" panose="02010600030101010101" pitchFamily="2" charset="-122"/>
                </a:rPr>
                <a:t>将成本费用中</a:t>
              </a:r>
              <a:r>
                <a:rPr lang="zh-CN" altLang="en-US" sz="2000" b="1" dirty="0" smtClean="0">
                  <a:solidFill>
                    <a:srgbClr val="C00000"/>
                  </a:solidFill>
                  <a:latin typeface="宋体" panose="02010600030101010101" pitchFamily="2" charset="-122"/>
                </a:rPr>
                <a:t>所</a:t>
              </a:r>
              <a:endParaRPr lang="en-US" altLang="zh-CN" sz="2000" b="1" dirty="0" smtClean="0">
                <a:solidFill>
                  <a:srgbClr val="C00000"/>
                </a:solidFill>
                <a:latin typeface="宋体" panose="02010600030101010101" pitchFamily="2" charset="-122"/>
              </a:endParaRPr>
            </a:p>
            <a:p>
              <a:pPr defTabSz="913130" eaLnBrk="0" hangingPunct="0"/>
              <a:r>
                <a:rPr lang="zh-CN" altLang="en-US" sz="2000" b="1" dirty="0" smtClean="0">
                  <a:solidFill>
                    <a:srgbClr val="C00000"/>
                  </a:solidFill>
                  <a:latin typeface="宋体" panose="02010600030101010101" pitchFamily="2" charset="-122"/>
                </a:rPr>
                <a:t>有属于职工薪</a:t>
              </a:r>
              <a:r>
                <a:rPr lang="zh-CN" altLang="en-US" sz="2000" b="1" dirty="0">
                  <a:solidFill>
                    <a:srgbClr val="C00000"/>
                  </a:solidFill>
                  <a:latin typeface="宋体" panose="02010600030101010101" pitchFamily="2" charset="-122"/>
                </a:rPr>
                <a:t>酬</a:t>
              </a:r>
              <a:r>
                <a:rPr lang="zh-CN" altLang="en-US" sz="2000" b="1" dirty="0" smtClean="0">
                  <a:solidFill>
                    <a:srgbClr val="C00000"/>
                  </a:solidFill>
                  <a:latin typeface="宋体" panose="02010600030101010101" pitchFamily="2" charset="-122"/>
                </a:rPr>
                <a:t>范畴</a:t>
              </a:r>
              <a:r>
                <a:rPr lang="zh-CN" altLang="en-US" sz="2000" b="1" dirty="0">
                  <a:solidFill>
                    <a:srgbClr val="C00000"/>
                  </a:solidFill>
                  <a:latin typeface="宋体" panose="02010600030101010101" pitchFamily="2" charset="-122"/>
                </a:rPr>
                <a:t>的科目逐一</a:t>
              </a:r>
              <a:r>
                <a:rPr lang="zh-CN" altLang="en-US" sz="2000" b="1" dirty="0" smtClean="0">
                  <a:solidFill>
                    <a:srgbClr val="C00000"/>
                  </a:solidFill>
                  <a:latin typeface="宋体" panose="02010600030101010101" pitchFamily="2" charset="-122"/>
                </a:rPr>
                <a:t>分</a:t>
              </a:r>
              <a:endParaRPr lang="en-US" altLang="zh-CN" sz="2000" b="1" dirty="0" smtClean="0">
                <a:solidFill>
                  <a:srgbClr val="C00000"/>
                </a:solidFill>
                <a:latin typeface="宋体" panose="02010600030101010101" pitchFamily="2" charset="-122"/>
              </a:endParaRPr>
            </a:p>
            <a:p>
              <a:pPr defTabSz="913130" eaLnBrk="0" hangingPunct="0"/>
              <a:r>
                <a:rPr lang="zh-CN" altLang="en-US" sz="2000" b="1" dirty="0" smtClean="0">
                  <a:solidFill>
                    <a:srgbClr val="C00000"/>
                  </a:solidFill>
                  <a:latin typeface="宋体" panose="02010600030101010101" pitchFamily="2" charset="-122"/>
                </a:rPr>
                <a:t>析，累加填报，同时做到</a:t>
              </a:r>
              <a:r>
                <a:rPr lang="zh-CN" altLang="en-US" sz="2000" b="1" dirty="0">
                  <a:solidFill>
                    <a:srgbClr val="C00000"/>
                  </a:solidFill>
                  <a:latin typeface="宋体" panose="02010600030101010101" pitchFamily="2" charset="-122"/>
                </a:rPr>
                <a:t>不重不</a:t>
              </a:r>
              <a:r>
                <a:rPr lang="zh-CN" altLang="en-US" sz="2000" b="1" dirty="0" smtClean="0">
                  <a:solidFill>
                    <a:srgbClr val="C00000"/>
                  </a:solidFill>
                  <a:latin typeface="宋体" panose="02010600030101010101" pitchFamily="2" charset="-122"/>
                </a:rPr>
                <a:t>漏</a:t>
              </a:r>
              <a:endParaRPr lang="zh-CN" altLang="en-US" sz="2000" b="1" dirty="0">
                <a:solidFill>
                  <a:srgbClr val="C00000"/>
                </a:solidFill>
                <a:latin typeface="宋体" panose="02010600030101010101" pitchFamily="2" charset="-122"/>
              </a:endParaRPr>
            </a:p>
          </p:txBody>
        </p:sp>
      </p:grpSp>
      <p:grpSp>
        <p:nvGrpSpPr>
          <p:cNvPr id="3" name="Group 24"/>
          <p:cNvGrpSpPr/>
          <p:nvPr/>
        </p:nvGrpSpPr>
        <p:grpSpPr bwMode="auto">
          <a:xfrm>
            <a:off x="3935730" y="3625215"/>
            <a:ext cx="3629025" cy="916940"/>
            <a:chOff x="6" y="-53"/>
            <a:chExt cx="1776" cy="825"/>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grpSpPr>
        <p:sp>
          <p:nvSpPr>
            <p:cNvPr id="8" name="AutoShape 26"/>
            <p:cNvSpPr>
              <a:spLocks noChangeArrowheads="1"/>
            </p:cNvSpPr>
            <p:nvPr/>
          </p:nvSpPr>
          <p:spPr bwMode="auto">
            <a:xfrm>
              <a:off x="6" y="52"/>
              <a:ext cx="1776" cy="720"/>
            </a:xfrm>
            <a:prstGeom prst="roundRect">
              <a:avLst>
                <a:gd name="adj" fmla="val 16667"/>
              </a:avLst>
            </a:prstGeom>
            <a:gradFill>
              <a:gsLst>
                <a:gs pos="0">
                  <a:schemeClr val="accent1">
                    <a:lumMod val="40000"/>
                    <a:lumOff val="60000"/>
                  </a:schemeClr>
                </a:gs>
                <a:gs pos="50000">
                  <a:schemeClr val="accent1">
                    <a:tint val="44500"/>
                    <a:satMod val="160000"/>
                  </a:schemeClr>
                </a:gs>
                <a:gs pos="100000">
                  <a:schemeClr val="accent1">
                    <a:tint val="23500"/>
                    <a:satMod val="160000"/>
                  </a:schemeClr>
                </a:gs>
              </a:gsLst>
              <a:lin ang="5400000" scaled="0"/>
            </a:gradFill>
            <a:ln w="2540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3130" eaLnBrk="0" hangingPunct="0"/>
              <a:endParaRPr lang="zh-CN" altLang="en-US" sz="2000" b="1">
                <a:solidFill>
                  <a:srgbClr val="C00000"/>
                </a:solidFill>
                <a:latin typeface="宋体" panose="02010600030101010101" pitchFamily="2" charset="-122"/>
              </a:endParaRPr>
            </a:p>
          </p:txBody>
        </p:sp>
        <p:sp>
          <p:nvSpPr>
            <p:cNvPr id="9" name="Rectangle 25"/>
            <p:cNvSpPr>
              <a:spLocks noChangeArrowheads="1"/>
            </p:cNvSpPr>
            <p:nvPr/>
          </p:nvSpPr>
          <p:spPr bwMode="auto">
            <a:xfrm>
              <a:off x="13" y="-53"/>
              <a:ext cx="1728" cy="816"/>
            </a:xfrm>
            <a:prstGeom prst="rect">
              <a:avLst/>
            </a:prstGeom>
            <a:noFill/>
            <a:ln w="2540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3130" eaLnBrk="0" hangingPunct="0"/>
              <a:r>
                <a:rPr lang="zh-CN" altLang="en-US" sz="2000" b="1" dirty="0" smtClean="0">
                  <a:solidFill>
                    <a:srgbClr val="C00000"/>
                  </a:solidFill>
                  <a:latin typeface="宋体" panose="02010600030101010101" pitchFamily="2" charset="-122"/>
                </a:rPr>
                <a:t>科目设置不完善，</a:t>
              </a:r>
              <a:endParaRPr lang="en-US" altLang="zh-CN" sz="2000" b="1" dirty="0" smtClean="0">
                <a:solidFill>
                  <a:srgbClr val="C00000"/>
                </a:solidFill>
                <a:latin typeface="宋体" panose="02010600030101010101" pitchFamily="2" charset="-122"/>
              </a:endParaRPr>
            </a:p>
            <a:p>
              <a:pPr defTabSz="913130" eaLnBrk="0" hangingPunct="0"/>
              <a:r>
                <a:rPr lang="zh-CN" altLang="en-US" sz="2000" b="1" dirty="0" smtClean="0">
                  <a:solidFill>
                    <a:srgbClr val="C00000"/>
                  </a:solidFill>
                  <a:latin typeface="宋体" panose="02010600030101010101" pitchFamily="2" charset="-122"/>
                </a:rPr>
                <a:t>内容涵盖不全</a:t>
              </a:r>
              <a:endParaRPr lang="zh-CN" altLang="en-US" sz="2000" b="1" dirty="0">
                <a:solidFill>
                  <a:srgbClr val="C00000"/>
                </a:solidFill>
                <a:latin typeface="宋体" panose="02010600030101010101" pitchFamily="2" charset="-122"/>
              </a:endParaRPr>
            </a:p>
          </p:txBody>
        </p:sp>
      </p:grpSp>
      <p:sp>
        <p:nvSpPr>
          <p:cNvPr id="10" name="圆角矩形 9"/>
          <p:cNvSpPr/>
          <p:nvPr/>
        </p:nvSpPr>
        <p:spPr bwMode="auto">
          <a:xfrm>
            <a:off x="1737995" y="2642870"/>
            <a:ext cx="691515" cy="3475355"/>
          </a:xfrm>
          <a:prstGeom prst="roundRect">
            <a:avLst/>
          </a:prstGeom>
          <a:solidFill>
            <a:srgbClr val="00B050"/>
          </a:solidFill>
          <a:ln>
            <a:noFill/>
          </a:ln>
        </p:spPr>
        <p:txBody>
          <a:bodyPr wrap="square">
            <a:noAutofit/>
          </a:bodyPr>
          <a:lstStyle/>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503020204020204" pitchFamily="34" charset="-122"/>
                <a:ea typeface="微软雅黑" panose="020B0503020204020204" pitchFamily="34" charset="-122"/>
              </a:rPr>
              <a:t>应</a:t>
            </a:r>
            <a:endParaRPr lang="en-US" altLang="zh-CN" sz="2000" b="1" dirty="0" smtClean="0">
              <a:solidFill>
                <a:srgbClr val="FFFF00"/>
              </a:solidFill>
              <a:latin typeface="微软雅黑" panose="020B0503020204020204" pitchFamily="34" charset="-122"/>
              <a:ea typeface="微软雅黑" panose="020B0503020204020204" pitchFamily="34" charset="-122"/>
            </a:endParaRPr>
          </a:p>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503020204020204" pitchFamily="34" charset="-122"/>
                <a:ea typeface="微软雅黑" panose="020B0503020204020204" pitchFamily="34" charset="-122"/>
              </a:rPr>
              <a:t>付</a:t>
            </a:r>
            <a:endParaRPr lang="en-US" altLang="zh-CN" sz="2000" b="1" dirty="0" smtClean="0">
              <a:solidFill>
                <a:srgbClr val="FFFF00"/>
              </a:solidFill>
              <a:latin typeface="微软雅黑" panose="020B0503020204020204" pitchFamily="34" charset="-122"/>
              <a:ea typeface="微软雅黑" panose="020B0503020204020204" pitchFamily="34" charset="-122"/>
            </a:endParaRPr>
          </a:p>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503020204020204" pitchFamily="34" charset="-122"/>
                <a:ea typeface="微软雅黑" panose="020B0503020204020204" pitchFamily="34" charset="-122"/>
              </a:rPr>
              <a:t>职</a:t>
            </a:r>
            <a:endParaRPr lang="en-US" altLang="zh-CN" sz="2000" b="1" dirty="0" smtClean="0">
              <a:solidFill>
                <a:srgbClr val="FFFF00"/>
              </a:solidFill>
              <a:latin typeface="微软雅黑" panose="020B0503020204020204" pitchFamily="34" charset="-122"/>
              <a:ea typeface="微软雅黑" panose="020B0503020204020204" pitchFamily="34" charset="-122"/>
            </a:endParaRPr>
          </a:p>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503020204020204" pitchFamily="34" charset="-122"/>
                <a:ea typeface="微软雅黑" panose="020B0503020204020204" pitchFamily="34" charset="-122"/>
              </a:rPr>
              <a:t>工</a:t>
            </a:r>
            <a:endParaRPr lang="en-US" altLang="zh-CN" sz="2000" b="1" dirty="0" smtClean="0">
              <a:solidFill>
                <a:srgbClr val="FFFF00"/>
              </a:solidFill>
              <a:latin typeface="微软雅黑" panose="020B0503020204020204" pitchFamily="34" charset="-122"/>
              <a:ea typeface="微软雅黑" panose="020B0503020204020204" pitchFamily="34" charset="-122"/>
            </a:endParaRPr>
          </a:p>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503020204020204" pitchFamily="34" charset="-122"/>
                <a:ea typeface="微软雅黑" panose="020B0503020204020204" pitchFamily="34" charset="-122"/>
              </a:rPr>
              <a:t>薪</a:t>
            </a:r>
            <a:endParaRPr lang="en-US" altLang="zh-CN" sz="2000" b="1" dirty="0" smtClean="0">
              <a:solidFill>
                <a:srgbClr val="FFFF00"/>
              </a:solidFill>
              <a:latin typeface="微软雅黑" panose="020B0503020204020204" pitchFamily="34" charset="-122"/>
              <a:ea typeface="微软雅黑" panose="020B0503020204020204" pitchFamily="34" charset="-122"/>
            </a:endParaRPr>
          </a:p>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503020204020204" pitchFamily="34" charset="-122"/>
                <a:ea typeface="微软雅黑" panose="020B0503020204020204" pitchFamily="34" charset="-122"/>
              </a:rPr>
              <a:t>酬</a:t>
            </a:r>
            <a:endParaRPr lang="zh-CN" altLang="en-US" sz="2000" b="1" dirty="0" smtClean="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bwMode="auto">
          <a:xfrm>
            <a:off x="2258213" y="3163159"/>
            <a:ext cx="1456266" cy="622300"/>
          </a:xfrm>
          <a:prstGeom prst="rect">
            <a:avLst/>
          </a:prstGeom>
          <a:no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313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Tahoma" panose="020B0604030504040204" pitchFamily="34" charset="0"/>
                <a:ea typeface="黑体" panose="02010609060101010101" charset="-122"/>
              </a:rPr>
              <a:t>设置</a:t>
            </a:r>
            <a:endParaRPr kumimoji="0" lang="zh-CN" altLang="en-US" sz="2400" b="1" i="0" u="none" strike="noStrike" cap="none" normalizeH="0" baseline="0" dirty="0" smtClean="0">
              <a:ln>
                <a:noFill/>
              </a:ln>
              <a:solidFill>
                <a:srgbClr val="FF0000"/>
              </a:solidFill>
              <a:effectLst/>
              <a:latin typeface="Tahoma" panose="020B0604030504040204" pitchFamily="34" charset="0"/>
              <a:ea typeface="黑体" panose="02010609060101010101" charset="-122"/>
            </a:endParaRPr>
          </a:p>
        </p:txBody>
      </p:sp>
      <p:pic>
        <p:nvPicPr>
          <p:cNvPr id="12" name="图片 11" descr="400个常用ppt图标(6)_ppt宝藏_www.pptbz.com.png"/>
          <p:cNvPicPr>
            <a:picLocks noChangeAspect="1"/>
          </p:cNvPicPr>
          <p:nvPr/>
        </p:nvPicPr>
        <p:blipFill>
          <a:blip r:embed="rId1" cstate="print"/>
          <a:stretch>
            <a:fillRect/>
          </a:stretch>
        </p:blipFill>
        <p:spPr>
          <a:xfrm>
            <a:off x="2529147" y="4899881"/>
            <a:ext cx="999870" cy="439343"/>
          </a:xfrm>
          <a:prstGeom prst="rect">
            <a:avLst/>
          </a:prstGeom>
        </p:spPr>
      </p:pic>
      <p:sp>
        <p:nvSpPr>
          <p:cNvPr id="13" name="矩形 12"/>
          <p:cNvSpPr/>
          <p:nvPr/>
        </p:nvSpPr>
        <p:spPr bwMode="auto">
          <a:xfrm>
            <a:off x="2342882" y="4537854"/>
            <a:ext cx="1456266" cy="622300"/>
          </a:xfrm>
          <a:prstGeom prst="rect">
            <a:avLst/>
          </a:prstGeom>
          <a:no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313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Tahoma" panose="020B0604030504040204" pitchFamily="34" charset="0"/>
                <a:ea typeface="黑体" panose="02010609060101010101" charset="-122"/>
              </a:rPr>
              <a:t>未设置</a:t>
            </a:r>
            <a:endParaRPr kumimoji="0" lang="zh-CN" altLang="en-US" sz="2400" b="1" i="0" u="none" strike="noStrike" cap="none" normalizeH="0" baseline="0" dirty="0" smtClean="0">
              <a:ln>
                <a:noFill/>
              </a:ln>
              <a:solidFill>
                <a:srgbClr val="FF0000"/>
              </a:solidFill>
              <a:effectLst/>
              <a:latin typeface="Tahoma" panose="020B0604030504040204" pitchFamily="34" charset="0"/>
              <a:ea typeface="黑体" panose="02010609060101010101" charset="-122"/>
            </a:endParaRPr>
          </a:p>
        </p:txBody>
      </p:sp>
      <p:pic>
        <p:nvPicPr>
          <p:cNvPr id="14" name="图片 13" descr="400个常用ppt图标(80)_ppt宝藏_www.pptbz.com.png"/>
          <p:cNvPicPr>
            <a:picLocks noChangeAspect="1"/>
          </p:cNvPicPr>
          <p:nvPr/>
        </p:nvPicPr>
        <p:blipFill>
          <a:blip r:embed="rId2" cstate="print"/>
          <a:stretch>
            <a:fillRect/>
          </a:stretch>
        </p:blipFill>
        <p:spPr>
          <a:xfrm rot="289593">
            <a:off x="3309669" y="3814836"/>
            <a:ext cx="720000" cy="540000"/>
          </a:xfrm>
          <a:prstGeom prst="rect">
            <a:avLst/>
          </a:prstGeom>
          <a:scene3d>
            <a:camera prst="orthographicFront">
              <a:rot lat="0" lon="0" rev="4200000"/>
            </a:camera>
            <a:lightRig rig="threePt" dir="t"/>
          </a:scene3d>
        </p:spPr>
      </p:pic>
      <p:pic>
        <p:nvPicPr>
          <p:cNvPr id="15" name="图片 14" descr="400个常用ppt图标(96)_ppt宝藏_www.pptbz.com.png"/>
          <p:cNvPicPr>
            <a:picLocks noChangeAspect="1"/>
          </p:cNvPicPr>
          <p:nvPr/>
        </p:nvPicPr>
        <p:blipFill>
          <a:blip r:embed="rId3" cstate="print"/>
          <a:stretch>
            <a:fillRect/>
          </a:stretch>
        </p:blipFill>
        <p:spPr>
          <a:xfrm>
            <a:off x="3274322" y="3183702"/>
            <a:ext cx="720000" cy="528425"/>
          </a:xfrm>
          <a:prstGeom prst="rect">
            <a:avLst/>
          </a:prstGeom>
          <a:scene3d>
            <a:camera prst="orthographicFront">
              <a:rot lat="0" lon="0" rev="18000000"/>
            </a:camera>
            <a:lightRig rig="threePt" dir="t"/>
          </a:scene3d>
        </p:spPr>
      </p:pic>
      <p:sp>
        <p:nvSpPr>
          <p:cNvPr id="16" name="圆角矩形 15"/>
          <p:cNvSpPr/>
          <p:nvPr/>
        </p:nvSpPr>
        <p:spPr bwMode="auto">
          <a:xfrm>
            <a:off x="3980180" y="2755265"/>
            <a:ext cx="3471545" cy="778510"/>
          </a:xfrm>
          <a:prstGeom prst="roundRect">
            <a:avLst/>
          </a:prstGeom>
          <a:gradFill>
            <a:gsLst>
              <a:gs pos="0">
                <a:schemeClr val="accent1">
                  <a:lumMod val="40000"/>
                  <a:lumOff val="60000"/>
                </a:schemeClr>
              </a:gs>
              <a:gs pos="50000">
                <a:schemeClr val="accent1">
                  <a:tint val="44500"/>
                  <a:satMod val="160000"/>
                </a:schemeClr>
              </a:gs>
              <a:gs pos="100000">
                <a:schemeClr val="accent1">
                  <a:tint val="23500"/>
                  <a:satMod val="160000"/>
                </a:schemeClr>
              </a:gs>
            </a:gsLst>
            <a:lin ang="5400000" scaled="0"/>
          </a:gradFill>
          <a:ln w="2540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3130"/>
            <a:r>
              <a:rPr lang="zh-CN" altLang="en-US" sz="2000" b="1" dirty="0" smtClean="0">
                <a:solidFill>
                  <a:srgbClr val="C00000"/>
                </a:solidFill>
                <a:latin typeface="宋体" panose="02010600030101010101" pitchFamily="2" charset="-122"/>
              </a:rPr>
              <a:t>科目设置完善，二级科目</a:t>
            </a:r>
            <a:endParaRPr lang="zh-CN" altLang="en-US" sz="2000" b="1" dirty="0" smtClean="0">
              <a:solidFill>
                <a:srgbClr val="C00000"/>
              </a:solidFill>
              <a:latin typeface="宋体" panose="02010600030101010101" pitchFamily="2" charset="-122"/>
            </a:endParaRPr>
          </a:p>
          <a:p>
            <a:pPr defTabSz="913130"/>
            <a:r>
              <a:rPr lang="zh-CN" altLang="en-US" sz="2000" b="1" dirty="0" smtClean="0">
                <a:solidFill>
                  <a:srgbClr val="C00000"/>
                </a:solidFill>
                <a:latin typeface="宋体" panose="02010600030101010101" pitchFamily="2" charset="-122"/>
              </a:rPr>
              <a:t>核算内容全面、规范</a:t>
            </a:r>
            <a:endParaRPr lang="zh-CN" altLang="en-US" sz="2000" b="1" dirty="0" smtClean="0">
              <a:solidFill>
                <a:srgbClr val="C00000"/>
              </a:solidFill>
              <a:latin typeface="宋体" panose="02010600030101010101" pitchFamily="2" charset="-122"/>
            </a:endParaRPr>
          </a:p>
        </p:txBody>
      </p:sp>
      <p:grpSp>
        <p:nvGrpSpPr>
          <p:cNvPr id="4" name="Group 24"/>
          <p:cNvGrpSpPr/>
          <p:nvPr/>
        </p:nvGrpSpPr>
        <p:grpSpPr bwMode="auto">
          <a:xfrm>
            <a:off x="8097964" y="3756056"/>
            <a:ext cx="2355755" cy="690936"/>
            <a:chOff x="0" y="0"/>
            <a:chExt cx="1776" cy="448"/>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grpSpPr>
        <p:sp>
          <p:nvSpPr>
            <p:cNvPr id="18" name="AutoShape 26"/>
            <p:cNvSpPr>
              <a:spLocks noChangeArrowheads="1"/>
            </p:cNvSpPr>
            <p:nvPr/>
          </p:nvSpPr>
          <p:spPr bwMode="auto">
            <a:xfrm>
              <a:off x="0" y="0"/>
              <a:ext cx="1776" cy="438"/>
            </a:xfrm>
            <a:prstGeom prst="roundRect">
              <a:avLst>
                <a:gd name="adj" fmla="val 16667"/>
              </a:avLst>
            </a:prstGeom>
            <a:gradFill>
              <a:gsLst>
                <a:gs pos="0">
                  <a:schemeClr val="accent1">
                    <a:lumMod val="40000"/>
                    <a:lumOff val="60000"/>
                  </a:schemeClr>
                </a:gs>
                <a:gs pos="50000">
                  <a:schemeClr val="accent1">
                    <a:tint val="44500"/>
                    <a:satMod val="160000"/>
                  </a:schemeClr>
                </a:gs>
                <a:gs pos="100000">
                  <a:schemeClr val="accent1">
                    <a:tint val="23500"/>
                    <a:satMod val="160000"/>
                  </a:schemeClr>
                </a:gs>
              </a:gsLst>
              <a:lin ang="5400000" scaled="0"/>
            </a:gradFill>
            <a:ln w="2540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3130" eaLnBrk="0" hangingPunct="0"/>
              <a:endParaRPr lang="zh-CN" altLang="en-US" sz="2000" b="1">
                <a:solidFill>
                  <a:srgbClr val="C00000"/>
                </a:solidFill>
                <a:latin typeface="宋体" panose="02010600030101010101" pitchFamily="2" charset="-122"/>
              </a:endParaRPr>
            </a:p>
          </p:txBody>
        </p:sp>
        <p:sp>
          <p:nvSpPr>
            <p:cNvPr id="19" name="Rectangle 25"/>
            <p:cNvSpPr>
              <a:spLocks noChangeArrowheads="1"/>
            </p:cNvSpPr>
            <p:nvPr/>
          </p:nvSpPr>
          <p:spPr bwMode="auto">
            <a:xfrm>
              <a:off x="0" y="5"/>
              <a:ext cx="1728" cy="443"/>
            </a:xfrm>
            <a:prstGeom prst="rect">
              <a:avLst/>
            </a:prstGeom>
            <a:noFill/>
            <a:ln w="2540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3130" eaLnBrk="0" hangingPunct="0"/>
              <a:r>
                <a:rPr lang="zh-CN" altLang="en-US" sz="2000" b="1" dirty="0" smtClean="0">
                  <a:solidFill>
                    <a:srgbClr val="C00000"/>
                  </a:solidFill>
                  <a:latin typeface="宋体" panose="02010600030101010101" pitchFamily="2" charset="-122"/>
                </a:rPr>
                <a:t>需要从其他科目摘</a:t>
              </a:r>
              <a:endParaRPr lang="en-US" altLang="zh-CN" sz="2000" b="1" dirty="0" smtClean="0">
                <a:solidFill>
                  <a:srgbClr val="C00000"/>
                </a:solidFill>
                <a:latin typeface="宋体" panose="02010600030101010101" pitchFamily="2" charset="-122"/>
              </a:endParaRPr>
            </a:p>
            <a:p>
              <a:pPr defTabSz="913130" eaLnBrk="0" hangingPunct="0"/>
              <a:r>
                <a:rPr lang="zh-CN" altLang="en-US" sz="2000" b="1" dirty="0" smtClean="0">
                  <a:solidFill>
                    <a:srgbClr val="C00000"/>
                  </a:solidFill>
                  <a:latin typeface="宋体" panose="02010600030101010101" pitchFamily="2" charset="-122"/>
                </a:rPr>
                <a:t>取归并填报</a:t>
              </a:r>
              <a:endParaRPr lang="zh-CN" altLang="en-US" sz="2000" b="1" dirty="0" smtClean="0">
                <a:solidFill>
                  <a:srgbClr val="C00000"/>
                </a:solidFill>
                <a:latin typeface="宋体" panose="02010600030101010101" pitchFamily="2" charset="-122"/>
              </a:endParaRPr>
            </a:p>
          </p:txBody>
        </p:sp>
      </p:grpSp>
      <p:grpSp>
        <p:nvGrpSpPr>
          <p:cNvPr id="7" name="Group 18"/>
          <p:cNvGrpSpPr/>
          <p:nvPr/>
        </p:nvGrpSpPr>
        <p:grpSpPr bwMode="auto">
          <a:xfrm>
            <a:off x="8058835" y="2859245"/>
            <a:ext cx="2568318" cy="762217"/>
            <a:chOff x="-2" y="-58"/>
            <a:chExt cx="1392" cy="503"/>
          </a:xfrm>
        </p:grpSpPr>
        <p:sp>
          <p:nvSpPr>
            <p:cNvPr id="21" name="AutoShape 19"/>
            <p:cNvSpPr>
              <a:spLocks noChangeArrowheads="1"/>
            </p:cNvSpPr>
            <p:nvPr/>
          </p:nvSpPr>
          <p:spPr bwMode="auto">
            <a:xfrm>
              <a:off x="0" y="0"/>
              <a:ext cx="1296" cy="445"/>
            </a:xfrm>
            <a:prstGeom prst="roundRect">
              <a:avLst>
                <a:gd name="adj" fmla="val 16667"/>
              </a:avLst>
            </a:prstGeom>
            <a:gradFill>
              <a:gsLst>
                <a:gs pos="0">
                  <a:schemeClr val="accent1">
                    <a:lumMod val="40000"/>
                    <a:lumOff val="60000"/>
                  </a:schemeClr>
                </a:gs>
                <a:gs pos="50000">
                  <a:schemeClr val="accent1">
                    <a:tint val="44500"/>
                    <a:satMod val="160000"/>
                  </a:schemeClr>
                </a:gs>
                <a:gs pos="100000">
                  <a:schemeClr val="accent1">
                    <a:tint val="23500"/>
                    <a:satMod val="160000"/>
                  </a:schemeClr>
                </a:gs>
              </a:gsLst>
              <a:lin ang="5400000" scaled="0"/>
            </a:gradFill>
            <a:ln w="2540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3130" eaLnBrk="0" hangingPunct="0"/>
              <a:endParaRPr lang="zh-CN" altLang="en-US" sz="2000" b="1">
                <a:solidFill>
                  <a:srgbClr val="C00000"/>
                </a:solidFill>
                <a:latin typeface="宋体" panose="02010600030101010101" pitchFamily="2" charset="-122"/>
              </a:endParaRPr>
            </a:p>
          </p:txBody>
        </p:sp>
        <p:sp>
          <p:nvSpPr>
            <p:cNvPr id="22" name="Rectangle 20"/>
            <p:cNvSpPr>
              <a:spLocks noChangeArrowheads="1"/>
            </p:cNvSpPr>
            <p:nvPr/>
          </p:nvSpPr>
          <p:spPr bwMode="auto">
            <a:xfrm>
              <a:off x="-2" y="-58"/>
              <a:ext cx="1392" cy="494"/>
            </a:xfrm>
            <a:prstGeom prst="rect">
              <a:avLst/>
            </a:prstGeom>
            <a:noFill/>
            <a:ln w="2540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3130" eaLnBrk="0" hangingPunct="0"/>
              <a:r>
                <a:rPr lang="zh-CN" altLang="en-US" sz="2000" b="1" dirty="0" smtClean="0">
                  <a:solidFill>
                    <a:srgbClr val="C00000"/>
                  </a:solidFill>
                  <a:latin typeface="宋体" panose="02010600030101010101" pitchFamily="2" charset="-122"/>
                </a:rPr>
                <a:t>直接摘取应付职工</a:t>
              </a:r>
              <a:endParaRPr lang="en-US" altLang="zh-CN" sz="2000" b="1" dirty="0" smtClean="0">
                <a:solidFill>
                  <a:srgbClr val="C00000"/>
                </a:solidFill>
                <a:latin typeface="宋体" panose="02010600030101010101" pitchFamily="2" charset="-122"/>
              </a:endParaRPr>
            </a:p>
            <a:p>
              <a:pPr defTabSz="913130" eaLnBrk="0" hangingPunct="0"/>
              <a:r>
                <a:rPr lang="zh-CN" altLang="en-US" sz="2000" b="1" dirty="0" smtClean="0">
                  <a:solidFill>
                    <a:srgbClr val="C00000"/>
                  </a:solidFill>
                  <a:latin typeface="宋体" panose="02010600030101010101" pitchFamily="2" charset="-122"/>
                </a:rPr>
                <a:t>薪酬本年贷方累计数</a:t>
              </a:r>
              <a:endParaRPr lang="zh-CN" altLang="en-US" sz="2000" b="1" dirty="0" smtClean="0">
                <a:solidFill>
                  <a:srgbClr val="C00000"/>
                </a:solidFill>
                <a:latin typeface="宋体" panose="02010600030101010101" pitchFamily="2" charset="-122"/>
              </a:endParaRPr>
            </a:p>
          </p:txBody>
        </p:sp>
      </p:grpSp>
      <p:pic>
        <p:nvPicPr>
          <p:cNvPr id="23" name="图片 22" descr="400个常用ppt图标(6)_ppt宝藏_www.pptbz.com.png"/>
          <p:cNvPicPr>
            <a:picLocks noChangeAspect="1"/>
          </p:cNvPicPr>
          <p:nvPr/>
        </p:nvPicPr>
        <p:blipFill>
          <a:blip r:embed="rId1" cstate="print"/>
          <a:stretch>
            <a:fillRect/>
          </a:stretch>
        </p:blipFill>
        <p:spPr>
          <a:xfrm>
            <a:off x="7490716" y="3164728"/>
            <a:ext cx="601031" cy="450773"/>
          </a:xfrm>
          <a:prstGeom prst="rect">
            <a:avLst/>
          </a:prstGeom>
        </p:spPr>
      </p:pic>
      <p:pic>
        <p:nvPicPr>
          <p:cNvPr id="24" name="图片 23" descr="400个常用ppt图标(6)_ppt宝藏_www.pptbz.com.png"/>
          <p:cNvPicPr>
            <a:picLocks noChangeAspect="1"/>
          </p:cNvPicPr>
          <p:nvPr/>
        </p:nvPicPr>
        <p:blipFill>
          <a:blip r:embed="rId1" cstate="print"/>
          <a:stretch>
            <a:fillRect/>
          </a:stretch>
        </p:blipFill>
        <p:spPr>
          <a:xfrm>
            <a:off x="7507652" y="3902453"/>
            <a:ext cx="601031" cy="450773"/>
          </a:xfrm>
          <a:prstGeom prst="rect">
            <a:avLst/>
          </a:prstGeom>
        </p:spPr>
      </p:pic>
      <p:pic>
        <p:nvPicPr>
          <p:cNvPr id="25" name="图片 24" descr="400个常用ppt图标(6)_ppt宝藏_www.pptbz.com.png"/>
          <p:cNvPicPr>
            <a:picLocks noChangeAspect="1"/>
          </p:cNvPicPr>
          <p:nvPr/>
        </p:nvPicPr>
        <p:blipFill>
          <a:blip r:embed="rId1" cstate="print"/>
          <a:stretch>
            <a:fillRect/>
          </a:stretch>
        </p:blipFill>
        <p:spPr>
          <a:xfrm>
            <a:off x="2495600" y="3541201"/>
            <a:ext cx="1083732" cy="450774"/>
          </a:xfrm>
          <a:prstGeom prst="rect">
            <a:avLst/>
          </a:prstGeom>
        </p:spPr>
      </p:pic>
      <p:sp>
        <p:nvSpPr>
          <p:cNvPr id="39" name="矩形 38"/>
          <p:cNvSpPr/>
          <p:nvPr/>
        </p:nvSpPr>
        <p:spPr>
          <a:xfrm>
            <a:off x="3648058" y="999975"/>
            <a:ext cx="5696782" cy="645160"/>
          </a:xfrm>
          <a:prstGeom prst="rect">
            <a:avLst/>
          </a:prstGeom>
        </p:spPr>
        <p:txBody>
          <a:bodyPr wrap="square">
            <a:spAutoFit/>
          </a:bodyPr>
          <a:lstStyle/>
          <a:p>
            <a:pPr>
              <a:buFont typeface="Wingdings" panose="05000000000000000000" pitchFamily="2" charset="2"/>
              <a:buChar char="l"/>
            </a:pPr>
            <a:endParaRPr lang="zh-CN" altLang="en-US" sz="3600" dirty="0">
              <a:ln>
                <a:solidFill>
                  <a:srgbClr val="FFFFFF"/>
                </a:solidFill>
              </a:ln>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40" name="矩形 39"/>
          <p:cNvSpPr/>
          <p:nvPr/>
        </p:nvSpPr>
        <p:spPr>
          <a:xfrm>
            <a:off x="2291054" y="977572"/>
            <a:ext cx="8098894" cy="891540"/>
          </a:xfrm>
          <a:prstGeom prst="rect">
            <a:avLst/>
          </a:prstGeom>
        </p:spPr>
        <p:txBody>
          <a:bodyPr wrap="square">
            <a:spAutoFit/>
          </a:bodyPr>
          <a:lstStyle/>
          <a:p>
            <a:pPr marL="342900" lvl="0" indent="-342900" defTabSz="913130" eaLnBrk="0" hangingPunct="0">
              <a:lnSpc>
                <a:spcPct val="120000"/>
              </a:lnSpc>
              <a:spcBef>
                <a:spcPct val="20000"/>
              </a:spcBef>
              <a:buClr>
                <a:schemeClr val="hlink"/>
              </a:buClr>
              <a:buSzPct val="70000"/>
              <a:defRPr/>
            </a:pPr>
            <a:r>
              <a:rPr lang="zh-CN" altLang="en-US" sz="2000" b="1" dirty="0" smtClean="0">
                <a:solidFill>
                  <a:schemeClr val="bg1"/>
                </a:solidFill>
                <a:latin typeface="微软雅黑" panose="020B0503020204020204" pitchFamily="34" charset="-122"/>
                <a:ea typeface="微软雅黑" panose="020B0503020204020204" pitchFamily="34" charset="-122"/>
              </a:rPr>
              <a:t>首先，注意询问方式，尤其是新增单位或换统计人员的单位</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marL="342900" lvl="0" indent="-342900" defTabSz="913130" eaLnBrk="0" hangingPunct="0">
              <a:lnSpc>
                <a:spcPct val="120000"/>
              </a:lnSpc>
              <a:spcBef>
                <a:spcPct val="20000"/>
              </a:spcBef>
              <a:buClr>
                <a:schemeClr val="hlink"/>
              </a:buClr>
              <a:buSzPct val="70000"/>
              <a:defRPr/>
            </a:pPr>
            <a:r>
              <a:rPr lang="zh-CN" altLang="en-US" sz="2000" b="1" dirty="0" smtClean="0">
                <a:solidFill>
                  <a:schemeClr val="bg1"/>
                </a:solidFill>
                <a:latin typeface="微软雅黑" panose="020B0503020204020204" pitchFamily="34" charset="-122"/>
                <a:ea typeface="微软雅黑" panose="020B0503020204020204" pitchFamily="34" charset="-122"/>
              </a:rPr>
              <a:t>然后，核实指标口径，是否全面且不重不漏</a:t>
            </a:r>
            <a:endParaRPr lang="en-US" altLang="zh-CN" sz="2000" b="1" dirty="0" smtClean="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1811020" y="920750"/>
            <a:ext cx="7533640" cy="607695"/>
          </a:xfrm>
          <a:prstGeom prst="rect">
            <a:avLst/>
          </a:prstGeom>
        </p:spPr>
        <p:txBody>
          <a:bodyPr wrap="square">
            <a:spAutoFit/>
          </a:bodyPr>
          <a:lstStyle/>
          <a:p>
            <a:pPr marL="457200" indent="-457200" defTabSz="913130" eaLnBrk="0" hangingPunct="0">
              <a:lnSpc>
                <a:spcPct val="120000"/>
              </a:lnSpc>
              <a:spcBef>
                <a:spcPct val="20000"/>
              </a:spcBef>
              <a:buClr>
                <a:schemeClr val="hlink"/>
              </a:buClr>
              <a:buSzPct val="70000"/>
              <a:buFont typeface="Arial" panose="020B0604020202020204" pitchFamily="34" charset="0"/>
              <a:buChar char="•"/>
              <a:defRPr/>
            </a:pPr>
            <a:r>
              <a:rPr lang="zh-CN" altLang="en-US" sz="2800" b="1" dirty="0" smtClean="0">
                <a:solidFill>
                  <a:schemeClr val="tx1"/>
                </a:solidFill>
                <a:latin typeface="宋体" panose="02010600030101010101" pitchFamily="2" charset="-122"/>
              </a:rPr>
              <a:t>应付职工薪酬</a:t>
            </a:r>
            <a:r>
              <a:rPr lang="zh-CN" altLang="en-US" sz="2800" b="1" dirty="0" smtClean="0">
                <a:solidFill>
                  <a:schemeClr val="tx1"/>
                </a:solidFill>
                <a:latin typeface="宋体" panose="02010600030101010101" pitchFamily="2" charset="-122"/>
                <a:sym typeface="+mn-ea"/>
              </a:rPr>
              <a:t>（</a:t>
            </a:r>
            <a:r>
              <a:rPr lang="zh-CN" altLang="en-US" sz="2800" b="1" dirty="0" smtClean="0">
                <a:solidFill>
                  <a:srgbClr val="FF0000"/>
                </a:solidFill>
                <a:latin typeface="宋体" panose="02010600030101010101" pitchFamily="2" charset="-122"/>
                <a:sym typeface="+mn-ea"/>
              </a:rPr>
              <a:t>本期</a:t>
            </a:r>
            <a:r>
              <a:rPr lang="zh-CN" altLang="en-US" sz="2800" b="1" dirty="0" smtClean="0">
                <a:solidFill>
                  <a:schemeClr val="tx1"/>
                </a:solidFill>
                <a:latin typeface="宋体" panose="02010600030101010101" pitchFamily="2" charset="-122"/>
                <a:sym typeface="+mn-ea"/>
              </a:rPr>
              <a:t>贷方累计发生额）</a:t>
            </a:r>
            <a:endParaRPr lang="zh-CN" altLang="en-US" sz="2800" b="1" dirty="0" smtClean="0">
              <a:solidFill>
                <a:schemeClr val="tx1"/>
              </a:solidFill>
              <a:latin typeface="宋体" panose="02010600030101010101" pitchFamily="2" charset="-122"/>
              <a:sym typeface="+mn-ea"/>
            </a:endParaRPr>
          </a:p>
        </p:txBody>
      </p:sp>
      <p:sp>
        <p:nvSpPr>
          <p:cNvPr id="20" name="文本框 19"/>
          <p:cNvSpPr txBox="1"/>
          <p:nvPr/>
        </p:nvSpPr>
        <p:spPr>
          <a:xfrm>
            <a:off x="2063750" y="140335"/>
            <a:ext cx="5002530"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2.8 </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重点指标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6" name="图片 25"/>
          <p:cNvPicPr>
            <a:picLocks noChangeAspect="1"/>
          </p:cNvPicPr>
          <p:nvPr/>
        </p:nvPicPr>
        <p:blipFill>
          <a:blip r:embed="rId4" cstate="print">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974215" y="2060575"/>
            <a:ext cx="8243570" cy="4008120"/>
          </a:xfrm>
          <a:prstGeom prst="round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marL="285750" indent="-285750">
              <a:lnSpc>
                <a:spcPct val="150000"/>
              </a:lnSpc>
              <a:buFont typeface="Wingdings" panose="05000000000000000000" charset="0"/>
              <a:buChar char="Ø"/>
              <a:defRPr/>
            </a:pPr>
            <a:endParaRPr lang="zh-CN" altLang="en-US" sz="2000" b="1" dirty="0" smtClean="0">
              <a:solidFill>
                <a:schemeClr val="tx1"/>
              </a:solidFill>
              <a:latin typeface="+mn-ea"/>
            </a:endParaRPr>
          </a:p>
          <a:p>
            <a:pPr indent="0">
              <a:lnSpc>
                <a:spcPct val="150000"/>
              </a:lnSpc>
              <a:buFont typeface="Wingdings" panose="05000000000000000000" pitchFamily="2" charset="2"/>
              <a:buNone/>
              <a:defRPr/>
            </a:pPr>
            <a:endParaRPr lang="zh-CN" altLang="en-US" b="1" dirty="0" smtClean="0">
              <a:solidFill>
                <a:srgbClr val="FF0000"/>
              </a:solidFill>
              <a:latin typeface="+mn-ea"/>
            </a:endParaRPr>
          </a:p>
          <a:p>
            <a:pPr indent="0">
              <a:lnSpc>
                <a:spcPct val="150000"/>
              </a:lnSpc>
              <a:buFont typeface="Wingdings" panose="05000000000000000000" pitchFamily="2" charset="2"/>
              <a:buNone/>
              <a:defRPr/>
            </a:pPr>
            <a:endParaRPr lang="zh-CN" altLang="en-US" sz="2200" b="1" dirty="0" smtClean="0">
              <a:solidFill>
                <a:srgbClr val="FF0000"/>
              </a:solidFill>
              <a:latin typeface="+mn-ea"/>
              <a:sym typeface="+mn-ea"/>
            </a:endParaRPr>
          </a:p>
        </p:txBody>
      </p:sp>
      <p:sp>
        <p:nvSpPr>
          <p:cNvPr id="9" name="标题 1"/>
          <p:cNvSpPr txBox="1"/>
          <p:nvPr/>
        </p:nvSpPr>
        <p:spPr>
          <a:xfrm>
            <a:off x="2781300" y="135890"/>
            <a:ext cx="6632575" cy="493395"/>
          </a:xfrm>
          <a:prstGeom prst="rect">
            <a:avLst/>
          </a:prstGeom>
        </p:spPr>
        <p:txBody>
          <a:bodyPr anchor="b">
            <a:noAutofit/>
          </a:bodyPr>
          <a:lstStyle/>
          <a:p>
            <a:pPr marL="457200" marR="0" lvl="0" indent="-457200" algn="l" defTabSz="914400" rtl="0" eaLnBrk="1" fontAlgn="auto" latinLnBrk="0" hangingPunct="1">
              <a:lnSpc>
                <a:spcPct val="100000"/>
              </a:lnSpc>
              <a:spcBef>
                <a:spcPct val="0"/>
              </a:spcBef>
              <a:spcAft>
                <a:spcPts val="0"/>
              </a:spcAft>
              <a:buClrTx/>
              <a:buSzTx/>
              <a:buFont typeface="Arial" panose="020B0604020202020204" pitchFamily="34" charset="0"/>
              <a:buChar char="•"/>
              <a:defRPr/>
            </a:pPr>
            <a:r>
              <a:rPr lang="zh-CN" altLang="en-US" sz="2400" b="1" noProof="0" dirty="0" smtClean="0">
                <a:ln>
                  <a:noFill/>
                </a:ln>
                <a:solidFill>
                  <a:schemeClr val="tx1"/>
                </a:solidFill>
                <a:effectLst/>
                <a:uLnTx/>
                <a:uFillTx/>
                <a:latin typeface="宋体" panose="02010600030101010101" pitchFamily="2" charset="-122"/>
                <a:cs typeface="+mj-cs"/>
                <a:sym typeface="+mn-ea"/>
              </a:rPr>
              <a:t>应付职工薪酬</a:t>
            </a:r>
            <a:r>
              <a:rPr lang="zh-CN" altLang="en-US" sz="2400" b="1" dirty="0" smtClean="0">
                <a:latin typeface="宋体" panose="02010600030101010101" pitchFamily="2" charset="-122"/>
                <a:sym typeface="+mn-ea"/>
              </a:rPr>
              <a:t>（</a:t>
            </a:r>
            <a:r>
              <a:rPr lang="zh-CN" altLang="en-US" sz="2400" b="1" dirty="0" smtClean="0">
                <a:solidFill>
                  <a:srgbClr val="FF0000"/>
                </a:solidFill>
                <a:latin typeface="宋体" panose="02010600030101010101" pitchFamily="2" charset="-122"/>
                <a:sym typeface="+mn-ea"/>
              </a:rPr>
              <a:t>本期</a:t>
            </a:r>
            <a:r>
              <a:rPr lang="zh-CN" altLang="en-US" sz="2400" b="1" dirty="0" smtClean="0">
                <a:latin typeface="宋体" panose="02010600030101010101" pitchFamily="2" charset="-122"/>
                <a:sym typeface="+mn-ea"/>
              </a:rPr>
              <a:t>贷方累计发生额）</a:t>
            </a:r>
            <a:endParaRPr kumimoji="0" lang="zh-CN" altLang="en-US" sz="2400" b="1" i="0" u="none" strike="noStrike" kern="1200" cap="none" spc="0" normalizeH="0" baseline="0" noProof="0" dirty="0" smtClean="0">
              <a:ln>
                <a:noFill/>
              </a:ln>
              <a:effectLst/>
              <a:uLnTx/>
              <a:uFillTx/>
              <a:latin typeface="宋体" panose="02010600030101010101" pitchFamily="2" charset="-122"/>
              <a:cs typeface="+mj-cs"/>
            </a:endParaRPr>
          </a:p>
        </p:txBody>
      </p:sp>
      <p:sp>
        <p:nvSpPr>
          <p:cNvPr id="6" name="矩形 5"/>
          <p:cNvSpPr/>
          <p:nvPr/>
        </p:nvSpPr>
        <p:spPr>
          <a:xfrm>
            <a:off x="1558925" y="692785"/>
            <a:ext cx="10360660" cy="5804535"/>
          </a:xfrm>
          <a:prstGeom prst="rect">
            <a:avLst/>
          </a:prstGeom>
          <a:solidFill>
            <a:schemeClr val="bg1"/>
          </a:solidFill>
          <a:ln w="38100">
            <a:solidFill>
              <a:schemeClr val="bg1"/>
            </a:solidFill>
          </a:ln>
        </p:spPr>
        <p:txBody>
          <a:bodyPr wrap="square">
            <a:noAutofit/>
          </a:bodyPr>
          <a:lstStyle/>
          <a:p>
            <a:pPr marL="457200" indent="-457200">
              <a:buFont typeface="+mj-lt"/>
              <a:buAutoNum type="arabicPeriod"/>
              <a:defRPr/>
            </a:pPr>
            <a:r>
              <a:rPr lang="zh-CN" altLang="en-US" sz="2800" b="1" dirty="0" smtClean="0">
                <a:latin typeface="+mn-ea"/>
                <a:sym typeface="+mn-ea"/>
              </a:rPr>
              <a:t>未设置“应付职工薪酬”科目或科目内容与统计口径不一致的，需按统计口径归并填报。</a:t>
            </a:r>
            <a:endParaRPr lang="zh-CN" altLang="en-US" sz="2800" b="1" dirty="0" smtClean="0">
              <a:latin typeface="+mn-ea"/>
            </a:endParaRPr>
          </a:p>
          <a:p>
            <a:pPr marL="514350" indent="-514350">
              <a:buFont typeface="+mj-lt"/>
              <a:buAutoNum type="arabicPeriod"/>
              <a:defRPr/>
            </a:pPr>
            <a:r>
              <a:rPr lang="zh-CN" altLang="en-US" sz="2800" b="1" dirty="0" smtClean="0">
                <a:latin typeface="+mn-ea"/>
                <a:sym typeface="+mn-ea"/>
              </a:rPr>
              <a:t>社保、住房公积金等包含公司和个人缴纳两部分。</a:t>
            </a:r>
            <a:endParaRPr lang="zh-CN" altLang="en-US" sz="2800" b="1" dirty="0" smtClean="0">
              <a:solidFill>
                <a:schemeClr val="tx1"/>
              </a:solidFill>
              <a:latin typeface="+mn-ea"/>
              <a:sym typeface="+mn-ea"/>
            </a:endParaRPr>
          </a:p>
          <a:p>
            <a:pPr marL="514350" indent="-514350">
              <a:buFont typeface="+mj-lt"/>
              <a:buAutoNum type="arabicPeriod"/>
              <a:defRPr/>
            </a:pPr>
            <a:r>
              <a:rPr lang="zh-CN" altLang="en-US" sz="2800" b="1" dirty="0" smtClean="0">
                <a:latin typeface="+mn-ea"/>
                <a:sym typeface="+mn-ea"/>
              </a:rPr>
              <a:t>包含外籍、港澳台人员的薪酬。</a:t>
            </a:r>
            <a:endParaRPr lang="zh-CN" altLang="en-US" sz="2800" b="1" dirty="0" smtClean="0">
              <a:latin typeface="+mn-ea"/>
              <a:sym typeface="+mn-ea"/>
            </a:endParaRPr>
          </a:p>
          <a:p>
            <a:pPr marL="514350" indent="-514350">
              <a:buFont typeface="+mj-lt"/>
              <a:buAutoNum type="arabicPeriod"/>
              <a:defRPr/>
            </a:pPr>
            <a:r>
              <a:rPr lang="zh-CN" altLang="en-US" sz="2800" b="1" dirty="0" smtClean="0">
                <a:latin typeface="+mn-ea"/>
                <a:sym typeface="+mn-ea"/>
              </a:rPr>
              <a:t>填报时强调科目完成性原则，按照指标解释中的内容合并汇总进行填报，一般只做“加法”，不做“减法”。</a:t>
            </a:r>
            <a:r>
              <a:rPr lang="zh-CN" altLang="en-US" sz="2800" b="1" dirty="0" smtClean="0">
                <a:solidFill>
                  <a:srgbClr val="FF0000"/>
                </a:solidFill>
                <a:latin typeface="+mn-ea"/>
                <a:sym typeface="+mn-ea"/>
              </a:rPr>
              <a:t>例：如一些改制的国企，离退休人员的工资也包含在薪酬或相关科目里，填报时不需要剔除。</a:t>
            </a:r>
            <a:endParaRPr lang="zh-CN" altLang="en-US" sz="2800" b="1" dirty="0" smtClean="0">
              <a:solidFill>
                <a:srgbClr val="FF0000"/>
              </a:solidFill>
              <a:latin typeface="+mn-ea"/>
              <a:sym typeface="+mn-ea"/>
            </a:endParaRPr>
          </a:p>
          <a:p>
            <a:pPr marL="514350" indent="-514350">
              <a:buFont typeface="+mj-lt"/>
              <a:buAutoNum type="arabicPeriod"/>
              <a:defRPr/>
            </a:pPr>
            <a:r>
              <a:rPr lang="zh-CN" altLang="en-US" sz="2800" b="1" dirty="0" smtClean="0">
                <a:latin typeface="+mn-ea"/>
                <a:sym typeface="+mn-ea"/>
              </a:rPr>
              <a:t>“应付职工薪酬”与劳资表的“从业人员工资总额”口径、填报原则不一样，可互为参考，但不要求完全一样。</a:t>
            </a:r>
            <a:endParaRPr lang="zh-CN" altLang="en-US" sz="2800" b="1" dirty="0" smtClean="0">
              <a:latin typeface="+mn-ea"/>
              <a:sym typeface="+mn-ea"/>
            </a:endParaRPr>
          </a:p>
          <a:p>
            <a:pPr marL="514350" indent="-514350">
              <a:buFont typeface="+mj-lt"/>
              <a:buAutoNum type="arabicPeriod"/>
              <a:defRPr/>
            </a:pPr>
            <a:r>
              <a:rPr lang="zh-CN" altLang="en-US" sz="2800" b="1" dirty="0" smtClean="0">
                <a:latin typeface="+mn-ea"/>
                <a:sym typeface="+mn-ea"/>
              </a:rPr>
              <a:t>“劳务外包人员薪酬”由承包方（派出方）统计并填报；明确劳务派遣人员的薪酬不包含支付给派遣公司的管理费。</a:t>
            </a:r>
            <a:endParaRPr lang="zh-CN" altLang="en-US" sz="2800" b="1" dirty="0" smtClean="0">
              <a:latin typeface="+mn-ea"/>
            </a:endParaRPr>
          </a:p>
          <a:p>
            <a:pPr marL="514350" indent="-514350">
              <a:buFont typeface="+mj-lt"/>
              <a:buAutoNum type="arabicPeriod"/>
              <a:defRPr/>
            </a:pPr>
            <a:endParaRPr lang="en-US" altLang="zh-CN" sz="2800" dirty="0"/>
          </a:p>
          <a:p>
            <a:pPr>
              <a:buFont typeface="+mj-lt"/>
              <a:defRPr/>
            </a:pPr>
            <a:endParaRPr lang="zh-CN" altLang="en-US" sz="2800" b="1" dirty="0" smtClean="0">
              <a:solidFill>
                <a:schemeClr val="tx1"/>
              </a:solidFill>
              <a:latin typeface="+mn-ea"/>
              <a:sym typeface="+mn-ea"/>
            </a:endParaRPr>
          </a:p>
          <a:p>
            <a:pPr marL="514350" indent="-514350">
              <a:buFont typeface="+mj-lt"/>
              <a:buAutoNum type="arabicPeriod"/>
              <a:defRPr/>
            </a:pPr>
            <a:endParaRPr lang="zh-CN" altLang="en-US" sz="2800" b="1" dirty="0" smtClean="0">
              <a:solidFill>
                <a:srgbClr val="FF0000"/>
              </a:solidFill>
              <a:latin typeface="+mn-ea"/>
              <a:sym typeface="+mn-ea"/>
            </a:endParaRPr>
          </a:p>
          <a:p>
            <a:pPr marL="514350" indent="-514350">
              <a:buFont typeface="+mj-lt"/>
              <a:buAutoNum type="arabicPeriod"/>
              <a:defRPr/>
            </a:pPr>
            <a:endParaRPr lang="zh-CN" altLang="en-US" sz="2800" b="1" dirty="0" smtClean="0">
              <a:solidFill>
                <a:srgbClr val="FF0000"/>
              </a:solidFill>
              <a:latin typeface="+mn-ea"/>
            </a:endParaRPr>
          </a:p>
          <a:p>
            <a:pPr marL="514350" indent="-514350">
              <a:buFont typeface="+mj-lt"/>
              <a:buAutoNum type="arabicPeriod"/>
              <a:defRPr/>
            </a:pPr>
            <a:endParaRPr lang="zh-CN" altLang="en-US" sz="2800" b="1" dirty="0" smtClean="0">
              <a:latin typeface="+mn-ea"/>
            </a:endParaRPr>
          </a:p>
          <a:p>
            <a:pPr marL="342900" indent="-342900">
              <a:defRPr/>
            </a:pPr>
            <a:endParaRPr lang="zh-CN" altLang="en-US" sz="23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内容占位符 2"/>
          <p:cNvSpPr>
            <a:spLocks noGrp="1"/>
          </p:cNvSpPr>
          <p:nvPr>
            <p:ph idx="1"/>
          </p:nvPr>
        </p:nvSpPr>
        <p:spPr>
          <a:xfrm>
            <a:off x="1558925" y="1484630"/>
            <a:ext cx="8625205" cy="4407535"/>
          </a:xfrm>
          <a:solidFill>
            <a:srgbClr val="FFFF00"/>
          </a:solidFill>
        </p:spPr>
        <p:txBody>
          <a:bodyPr vert="horz" wrap="square" lIns="91440" tIns="45720" rIns="91440" bIns="45720" anchor="t" anchorCtr="0"/>
          <a:lstStyle/>
          <a:p>
            <a:pPr algn="just" latinLnBrk="0">
              <a:spcBef>
                <a:spcPts val="0"/>
              </a:spcBef>
            </a:pPr>
            <a:r>
              <a:rPr lang="en-US" altLang="zh-CN" sz="3600" dirty="0">
                <a:solidFill>
                  <a:schemeClr val="tx1"/>
                </a:solidFill>
              </a:rPr>
              <a:t>        </a:t>
            </a:r>
            <a:r>
              <a:rPr lang="zh-CN" altLang="en-US" sz="3600" dirty="0">
                <a:solidFill>
                  <a:schemeClr val="tx1"/>
                </a:solidFill>
              </a:rPr>
              <a:t>按照税法规定，以销售货物、服务、无形资产、不动产或提供加工、修理修配劳务的增值额和货物进口金额为计税依据而课征的一种流转税。填报本指标时，应按权责发生制核算企业本期应负担的增值税，有两种计算方法，可选其一，一旦确定，原则上不得更改。</a:t>
            </a:r>
            <a:endParaRPr lang="zh-CN" altLang="en-US" sz="3600" dirty="0">
              <a:solidFill>
                <a:schemeClr val="tx1"/>
              </a:solidFill>
            </a:endParaRPr>
          </a:p>
        </p:txBody>
      </p:sp>
      <p:graphicFrame>
        <p:nvGraphicFramePr>
          <p:cNvPr id="4" name="对象 3"/>
          <p:cNvGraphicFramePr/>
          <p:nvPr/>
        </p:nvGraphicFramePr>
        <p:xfrm>
          <a:off x="1593215" y="2276475"/>
          <a:ext cx="8778240" cy="3609340"/>
        </p:xfrm>
        <a:graphic>
          <a:graphicData uri="http://schemas.openxmlformats.org/presentationml/2006/ole">
            <mc:AlternateContent xmlns:mc="http://schemas.openxmlformats.org/markup-compatibility/2006">
              <mc:Choice xmlns:v="urn:schemas-microsoft-com:vml" Requires="v">
                <p:oleObj spid="_x0000_s2049" name="" r:id="rId1" imgW="8543925" imgH="3609975" progId="PBrush">
                  <p:embed/>
                </p:oleObj>
              </mc:Choice>
              <mc:Fallback>
                <p:oleObj name="" r:id="rId1" imgW="8543925" imgH="3609975" progId="PBrush">
                  <p:embed/>
                  <p:pic>
                    <p:nvPicPr>
                      <p:cNvPr id="0" name="图片 2048" descr="image10"/>
                      <p:cNvPicPr/>
                      <p:nvPr/>
                    </p:nvPicPr>
                    <p:blipFill>
                      <a:blip r:embed="rId2"/>
                      <a:stretch>
                        <a:fillRect/>
                      </a:stretch>
                    </p:blipFill>
                    <p:spPr>
                      <a:xfrm>
                        <a:off x="1593215" y="2276475"/>
                        <a:ext cx="8778240" cy="3609340"/>
                      </a:xfrm>
                      <a:prstGeom prst="rect">
                        <a:avLst/>
                      </a:prstGeom>
                      <a:noFill/>
                      <a:ln w="9525">
                        <a:noFill/>
                      </a:ln>
                    </p:spPr>
                  </p:pic>
                </p:oleObj>
              </mc:Fallback>
            </mc:AlternateContent>
          </a:graphicData>
        </a:graphic>
      </p:graphicFrame>
      <p:sp>
        <p:nvSpPr>
          <p:cNvPr id="6" name="矩形 2"/>
          <p:cNvSpPr>
            <a:spLocks noChangeArrowheads="1"/>
          </p:cNvSpPr>
          <p:nvPr/>
        </p:nvSpPr>
        <p:spPr bwMode="auto">
          <a:xfrm>
            <a:off x="1618615" y="1480820"/>
            <a:ext cx="8707755" cy="670560"/>
          </a:xfrm>
          <a:prstGeom prst="rect">
            <a:avLst/>
          </a:prstGeom>
          <a:solidFill>
            <a:schemeClr val="bg1"/>
          </a:solidFill>
          <a:ln w="57150">
            <a:solidFill>
              <a:srgbClr val="FF0000"/>
            </a:solidFill>
            <a:miter lim="800000"/>
          </a:ln>
        </p:spPr>
        <p:txBody>
          <a:bodyPr>
            <a:noAutofit/>
          </a:bodyPr>
          <a:lstStyle/>
          <a:p>
            <a:pPr fontAlgn="auto">
              <a:spcBef>
                <a:spcPts val="0"/>
              </a:spcBef>
              <a:spcAft>
                <a:spcPts val="0"/>
              </a:spcAft>
              <a:defRPr/>
            </a:pPr>
            <a:r>
              <a:rPr lang="zh-CN" altLang="en-US" sz="3200" b="1" kern="0" dirty="0">
                <a:solidFill>
                  <a:srgbClr val="FF0000"/>
                </a:solidFill>
                <a:latin typeface="+mn-ea"/>
                <a:ea typeface="+mn-ea"/>
              </a:rPr>
              <a:t>计算方法一：取</a:t>
            </a:r>
            <a:r>
              <a:rPr lang="en-US" altLang="zh-CN" sz="3200" b="1" kern="0" dirty="0">
                <a:solidFill>
                  <a:srgbClr val="FF0000"/>
                </a:solidFill>
                <a:latin typeface="+mn-ea"/>
                <a:ea typeface="+mn-ea"/>
              </a:rPr>
              <a:t>《</a:t>
            </a:r>
            <a:r>
              <a:rPr lang="zh-CN" altLang="en-US" sz="3200" b="1" kern="0" dirty="0">
                <a:solidFill>
                  <a:srgbClr val="FF0000"/>
                </a:solidFill>
                <a:latin typeface="+mn-ea"/>
                <a:ea typeface="+mn-ea"/>
              </a:rPr>
              <a:t>会计科目</a:t>
            </a:r>
            <a:r>
              <a:rPr lang="en-US" altLang="zh-CN" sz="3200" b="1" kern="0" dirty="0">
                <a:solidFill>
                  <a:srgbClr val="FF0000"/>
                </a:solidFill>
                <a:latin typeface="+mn-ea"/>
                <a:ea typeface="+mn-ea"/>
              </a:rPr>
              <a:t>》</a:t>
            </a:r>
            <a:endParaRPr lang="en-US" altLang="zh-CN" sz="3200" b="1" kern="0" dirty="0">
              <a:solidFill>
                <a:srgbClr val="FF0000"/>
              </a:solidFill>
              <a:latin typeface="+mn-ea"/>
              <a:ea typeface="+mn-ea"/>
            </a:endParaRPr>
          </a:p>
        </p:txBody>
      </p:sp>
      <p:sp>
        <p:nvSpPr>
          <p:cNvPr id="8" name="矩形 7"/>
          <p:cNvSpPr/>
          <p:nvPr/>
        </p:nvSpPr>
        <p:spPr>
          <a:xfrm>
            <a:off x="1618615" y="2204720"/>
            <a:ext cx="8707755" cy="3669030"/>
          </a:xfrm>
          <a:prstGeom prst="rect">
            <a:avLst/>
          </a:prstGeom>
          <a:ln w="76200">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wrap="square">
            <a:noAutofit/>
          </a:bodyPr>
          <a:lstStyle/>
          <a:p>
            <a:endParaRPr lang="zh-CN" altLang="en-US" sz="3600" b="1" dirty="0" smtClean="0">
              <a:solidFill>
                <a:srgbClr val="FFFF00"/>
              </a:solidFill>
              <a:latin typeface="+mn-ea"/>
            </a:endParaRPr>
          </a:p>
          <a:p>
            <a:r>
              <a:rPr lang="zh-CN" altLang="en-US" sz="3600" b="1" dirty="0" smtClean="0">
                <a:solidFill>
                  <a:srgbClr val="FFFF00"/>
                </a:solidFill>
                <a:latin typeface="+mn-ea"/>
              </a:rPr>
              <a:t>计算公式：应交增值税</a:t>
            </a:r>
            <a:r>
              <a:rPr lang="en-US" sz="3600" b="1" dirty="0" smtClean="0">
                <a:solidFill>
                  <a:srgbClr val="FFFF00"/>
                </a:solidFill>
                <a:latin typeface="+mn-ea"/>
              </a:rPr>
              <a:t>=</a:t>
            </a:r>
            <a:r>
              <a:rPr lang="zh-CN" altLang="en-US" sz="3600" b="1" dirty="0" smtClean="0">
                <a:solidFill>
                  <a:srgbClr val="FFFF00"/>
                </a:solidFill>
                <a:latin typeface="+mn-ea"/>
              </a:rPr>
              <a:t>销项税额－（进项税额－进项税额转出）－出口抵减内销产品应纳税额－减免税款</a:t>
            </a:r>
            <a:r>
              <a:rPr lang="en-US" sz="3600" b="1" dirty="0" smtClean="0">
                <a:solidFill>
                  <a:srgbClr val="FFFF00"/>
                </a:solidFill>
                <a:latin typeface="+mn-ea"/>
              </a:rPr>
              <a:t> + </a:t>
            </a:r>
            <a:r>
              <a:rPr lang="zh-CN" altLang="en-US" sz="3600" b="1" dirty="0" smtClean="0">
                <a:solidFill>
                  <a:srgbClr val="FFFF00"/>
                </a:solidFill>
                <a:latin typeface="+mn-ea"/>
              </a:rPr>
              <a:t>出口退税+</a:t>
            </a:r>
            <a:r>
              <a:rPr lang="zh-CN" altLang="en-US" sz="3600" b="1" dirty="0" smtClean="0">
                <a:solidFill>
                  <a:srgbClr val="FF0000"/>
                </a:solidFill>
                <a:latin typeface="+mn-ea"/>
              </a:rPr>
              <a:t>简易计税</a:t>
            </a:r>
            <a:endParaRPr lang="zh-CN" altLang="en-US" sz="3600" b="1" dirty="0" smtClean="0">
              <a:solidFill>
                <a:srgbClr val="FF0000"/>
              </a:solidFill>
              <a:latin typeface="+mn-ea"/>
            </a:endParaRPr>
          </a:p>
        </p:txBody>
      </p:sp>
      <p:sp>
        <p:nvSpPr>
          <p:cNvPr id="9" name="标题 1"/>
          <p:cNvSpPr txBox="1"/>
          <p:nvPr/>
        </p:nvSpPr>
        <p:spPr>
          <a:xfrm>
            <a:off x="1775460" y="980440"/>
            <a:ext cx="7244715" cy="500380"/>
          </a:xfrm>
          <a:prstGeom prst="rect">
            <a:avLst/>
          </a:prstGeom>
        </p:spPr>
        <p:txBody>
          <a:bodyPr anchor="b">
            <a:noAutofit/>
          </a:bodyPr>
          <a:lstStyle/>
          <a:p>
            <a:pPr marL="457200" marR="0" lvl="0" indent="-457200" algn="l" defTabSz="914400" rtl="0" eaLnBrk="1" fontAlgn="auto" latinLnBrk="0" hangingPunct="1">
              <a:lnSpc>
                <a:spcPct val="100000"/>
              </a:lnSpc>
              <a:spcBef>
                <a:spcPct val="0"/>
              </a:spcBef>
              <a:spcAft>
                <a:spcPts val="0"/>
              </a:spcAft>
              <a:buClrTx/>
              <a:buSzTx/>
              <a:buFont typeface="Arial" panose="020B0604020202020204" pitchFamily="34" charset="0"/>
              <a:buChar char="•"/>
              <a:defRPr/>
            </a:pPr>
            <a:r>
              <a:rPr lang="zh-CN" altLang="en-US" sz="2800" b="1" dirty="0" smtClean="0">
                <a:solidFill>
                  <a:schemeClr val="tx1"/>
                </a:solidFill>
                <a:latin typeface="宋体" panose="02010600030101010101" pitchFamily="2" charset="-122"/>
                <a:cs typeface="+mj-cs"/>
              </a:rPr>
              <a:t>应交增值税</a:t>
            </a:r>
            <a:r>
              <a:rPr lang="zh-CN" altLang="en-US" sz="2800" b="1" dirty="0" smtClean="0">
                <a:solidFill>
                  <a:srgbClr val="FF0000"/>
                </a:solidFill>
                <a:latin typeface="宋体" panose="02010600030101010101" pitchFamily="2" charset="-122"/>
                <a:cs typeface="+mj-cs"/>
              </a:rPr>
              <a:t>（本期累计发生额）</a:t>
            </a:r>
            <a:endParaRPr kumimoji="0" lang="zh-CN" altLang="en-US" sz="2800" b="1" i="0" u="none" strike="noStrike" kern="1200" cap="none" spc="0" normalizeH="0" baseline="0" noProof="0" dirty="0" smtClean="0">
              <a:ln>
                <a:noFill/>
              </a:ln>
              <a:solidFill>
                <a:srgbClr val="FF0000"/>
              </a:solidFill>
              <a:effectLst/>
              <a:uLnTx/>
              <a:uFillTx/>
              <a:latin typeface="宋体" panose="02010600030101010101" pitchFamily="2" charset="-122"/>
              <a:cs typeface="+mj-cs"/>
            </a:endParaRPr>
          </a:p>
        </p:txBody>
      </p:sp>
      <p:sp>
        <p:nvSpPr>
          <p:cNvPr id="20" name="文本框 19"/>
          <p:cNvSpPr txBox="1"/>
          <p:nvPr/>
        </p:nvSpPr>
        <p:spPr>
          <a:xfrm>
            <a:off x="2063750" y="140335"/>
            <a:ext cx="5002530"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2.9 </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重点指标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nvSpPr>
        <p:spPr>
          <a:xfrm>
            <a:off x="757555" y="553720"/>
            <a:ext cx="10516235" cy="5751195"/>
          </a:xfrm>
          <a:prstGeom prst="rect">
            <a:avLst/>
          </a:prstGeom>
          <a:noFill/>
          <a:ln w="9525">
            <a:noFill/>
          </a:ln>
          <a:extLst>
            <a:ext uri="{909E8E84-426E-40DD-AFC4-6F175D3DCCD1}">
              <a14:hiddenFill xmlns:a14="http://schemas.microsoft.com/office/drawing/2010/main">
                <a:solidFill>
                  <a:srgbClr val="FFFF00"/>
                </a:solidFill>
              </a14:hiddenFill>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lgn="just">
              <a:spcBef>
                <a:spcPts val="0"/>
              </a:spcBef>
            </a:pPr>
            <a:r>
              <a:rPr lang="zh-CN" altLang="en-US" dirty="0" smtClean="0"/>
              <a:t>出口企业为满足增值税纳税申报的需要，在会计上一般会将内销和出口的业务分开核算，目的在于将内销和出口商品对应的增值税明确区分开，便于准确核算应交增值税和出口退税</a:t>
            </a:r>
            <a:endParaRPr lang="zh-CN" altLang="en-US" dirty="0" smtClean="0"/>
          </a:p>
          <a:p>
            <a:pPr algn="just"/>
            <a:r>
              <a:rPr lang="zh-CN" altLang="en-US" dirty="0" smtClean="0"/>
              <a:t>出口商品对应的进项税不体现在增值税纳税申报表主表上，要通过会计科目“应交增值税”的二级科目去查找</a:t>
            </a:r>
            <a:endParaRPr lang="en-US" altLang="zh-CN" dirty="0" smtClean="0"/>
          </a:p>
          <a:p>
            <a:pPr algn="just">
              <a:buNone/>
            </a:pPr>
            <a:r>
              <a:rPr lang="en-US" altLang="zh-CN" dirty="0" smtClean="0"/>
              <a:t>    </a:t>
            </a:r>
            <a:r>
              <a:rPr lang="zh-CN" altLang="en-US" dirty="0" smtClean="0"/>
              <a:t>如：</a:t>
            </a:r>
            <a:r>
              <a:rPr lang="zh-CN" altLang="en-US" b="1" dirty="0" smtClean="0">
                <a:solidFill>
                  <a:srgbClr val="0070C0"/>
                </a:solidFill>
              </a:rPr>
              <a:t>出口商品进项税借方、出口退税借方</a:t>
            </a:r>
            <a:endParaRPr lang="en-US" altLang="zh-CN" b="1" dirty="0" smtClean="0">
              <a:solidFill>
                <a:srgbClr val="0070C0"/>
              </a:solidFill>
            </a:endParaRPr>
          </a:p>
          <a:p>
            <a:pPr>
              <a:buNone/>
            </a:pPr>
            <a:r>
              <a:rPr lang="zh-CN" altLang="en-US" dirty="0" smtClean="0"/>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4" grpId="2"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a:xfrm>
            <a:off x="2351405" y="908685"/>
            <a:ext cx="7278370" cy="1619250"/>
          </a:xfrm>
        </p:spPr>
        <p:txBody>
          <a:bodyPr vert="horz" wrap="square" lIns="91440" tIns="45720" rIns="91440" bIns="45720" anchor="ctr" anchorCtr="0"/>
          <a:lstStyle/>
          <a:p>
            <a:r>
              <a:rPr lang="zh-CN" altLang="en-US" sz="4000" dirty="0">
                <a:latin typeface="黑体" panose="02010609060101010101" charset="-122"/>
                <a:ea typeface="黑体" panose="02010609060101010101" charset="-122"/>
              </a:rPr>
              <a:t>方法2：</a:t>
            </a:r>
            <a:r>
              <a:rPr lang="zh-CN" altLang="en-US" sz="3600" dirty="0">
                <a:sym typeface="+mn-ea"/>
              </a:rPr>
              <a:t>取本期</a:t>
            </a:r>
            <a:r>
              <a:rPr lang="zh-CN" altLang="en-US" sz="3600" dirty="0">
                <a:sym typeface="+mn-ea"/>
                <a:hlinkClick r:id="rId1" action="ppaction://hlinkfile"/>
              </a:rPr>
              <a:t>《增值税及附加税费申报表（一般纳税人适用）》及各期附表4“税额抵减情况表”</a:t>
            </a:r>
            <a:endParaRPr lang="zh-CN" altLang="en-US" sz="3600" dirty="0"/>
          </a:p>
        </p:txBody>
      </p:sp>
      <p:sp>
        <p:nvSpPr>
          <p:cNvPr id="2" name="圆角矩形 1"/>
          <p:cNvSpPr>
            <a:spLocks noChangeArrowheads="1"/>
          </p:cNvSpPr>
          <p:nvPr/>
        </p:nvSpPr>
        <p:spPr bwMode="auto">
          <a:xfrm>
            <a:off x="1847215" y="2582545"/>
            <a:ext cx="8388350" cy="3662680"/>
          </a:xfrm>
          <a:prstGeom prst="roundRect">
            <a:avLst>
              <a:gd name="adj" fmla="val 16667"/>
            </a:avLst>
          </a:prstGeom>
          <a:solidFill>
            <a:schemeClr val="bg1"/>
          </a:solidFill>
          <a:ln w="9525" algn="ctr">
            <a:solidFill>
              <a:schemeClr val="bg1"/>
            </a:solidFill>
            <a:round/>
          </a:ln>
          <a:effectLst>
            <a:outerShdw dist="23000" dir="5400000" rotWithShape="0">
              <a:srgbClr val="000000">
                <a:alpha val="34999"/>
              </a:srgbClr>
            </a:outerShdw>
          </a:effectLst>
        </p:spPr>
        <p:txBody>
          <a:bodyPr lIns="91296" tIns="45655" rIns="91296" bIns="45655"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i="0" baseline="0" noProof="0" dirty="0">
                <a:ln>
                  <a:noFill/>
                </a:ln>
                <a:solidFill>
                  <a:schemeClr val="tx1"/>
                </a:solidFill>
                <a:effectLst/>
                <a:uLnTx/>
                <a:uFillTx/>
                <a:latin typeface="宋体" panose="02010600030101010101" pitchFamily="2" charset="-122"/>
                <a:cs typeface="宋体" panose="02010600030101010101" pitchFamily="2" charset="-122"/>
              </a:rPr>
              <a:t>应交增值税（本期累计发生额）</a:t>
            </a:r>
            <a:r>
              <a:rPr kumimoji="0" lang="en-US" sz="3200" i="0" baseline="0" noProof="0" dirty="0">
                <a:ln>
                  <a:noFill/>
                </a:ln>
                <a:solidFill>
                  <a:schemeClr val="tx1"/>
                </a:solidFill>
                <a:effectLst/>
                <a:uLnTx/>
                <a:uFillTx/>
                <a:latin typeface="宋体" panose="02010600030101010101" pitchFamily="2" charset="-122"/>
                <a:cs typeface="宋体" panose="02010600030101010101" pitchFamily="2" charset="-122"/>
              </a:rPr>
              <a:t> </a:t>
            </a:r>
            <a:endParaRPr kumimoji="0" lang="en-US" sz="3200" i="0" baseline="0" noProof="0" dirty="0">
              <a:ln>
                <a:noFill/>
              </a:ln>
              <a:solidFill>
                <a:schemeClr val="tx1"/>
              </a:solidFill>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sz="3200" i="0" baseline="0" noProof="0" dirty="0">
                <a:ln>
                  <a:noFill/>
                </a:ln>
                <a:solidFill>
                  <a:schemeClr val="tx1"/>
                </a:solidFill>
                <a:effectLst/>
                <a:uLnTx/>
                <a:uFillTx/>
                <a:latin typeface="宋体" panose="02010600030101010101" pitchFamily="2" charset="-122"/>
                <a:cs typeface="宋体" panose="02010600030101010101" pitchFamily="2" charset="-122"/>
              </a:rPr>
              <a:t>= </a:t>
            </a:r>
            <a:r>
              <a:rPr kumimoji="0" lang="zh-CN" altLang="en-US" sz="3200" i="0" baseline="0" noProof="0" dirty="0">
                <a:ln>
                  <a:noFill/>
                </a:ln>
                <a:solidFill>
                  <a:schemeClr val="tx1"/>
                </a:solidFill>
                <a:effectLst/>
                <a:uLnTx/>
                <a:uFillTx/>
                <a:latin typeface="宋体" panose="02010600030101010101" pitchFamily="2" charset="-122"/>
                <a:cs typeface="宋体" panose="02010600030101010101" pitchFamily="2" charset="-122"/>
              </a:rPr>
              <a:t>销项税额－（进项税额－进项税额转出－免、抵、退应退税额）</a:t>
            </a:r>
            <a:r>
              <a:rPr kumimoji="0" lang="en-US" sz="3200" i="0" baseline="0" noProof="0" dirty="0">
                <a:ln>
                  <a:noFill/>
                </a:ln>
                <a:solidFill>
                  <a:schemeClr val="tx1"/>
                </a:solidFill>
                <a:effectLst/>
                <a:uLnTx/>
                <a:uFillTx/>
                <a:latin typeface="宋体" panose="02010600030101010101" pitchFamily="2" charset="-122"/>
                <a:cs typeface="宋体" panose="02010600030101010101" pitchFamily="2" charset="-122"/>
              </a:rPr>
              <a:t> + </a:t>
            </a:r>
            <a:r>
              <a:rPr kumimoji="0" lang="zh-CN" altLang="en-US" sz="3200" i="0" baseline="0" noProof="0" dirty="0">
                <a:ln>
                  <a:noFill/>
                </a:ln>
                <a:solidFill>
                  <a:schemeClr val="tx1"/>
                </a:solidFill>
                <a:effectLst/>
                <a:uLnTx/>
                <a:uFillTx/>
                <a:latin typeface="宋体" panose="02010600030101010101" pitchFamily="2" charset="-122"/>
                <a:cs typeface="宋体" panose="02010600030101010101" pitchFamily="2" charset="-122"/>
              </a:rPr>
              <a:t>简易计税办法计算的应纳税额</a:t>
            </a:r>
            <a:r>
              <a:rPr kumimoji="0" lang="en-US" sz="3200" i="0" baseline="0" noProof="0" dirty="0">
                <a:ln>
                  <a:noFill/>
                </a:ln>
                <a:solidFill>
                  <a:schemeClr val="tx1"/>
                </a:solidFill>
                <a:effectLst/>
                <a:uLnTx/>
                <a:uFillTx/>
                <a:latin typeface="宋体" panose="02010600030101010101" pitchFamily="2" charset="-122"/>
                <a:cs typeface="宋体" panose="02010600030101010101" pitchFamily="2" charset="-122"/>
              </a:rPr>
              <a:t> + </a:t>
            </a:r>
            <a:r>
              <a:rPr kumimoji="0" lang="zh-CN" altLang="en-US" sz="3200" i="0" baseline="0" noProof="0" dirty="0">
                <a:ln>
                  <a:noFill/>
                </a:ln>
                <a:solidFill>
                  <a:schemeClr val="tx1"/>
                </a:solidFill>
                <a:effectLst/>
                <a:uLnTx/>
                <a:uFillTx/>
                <a:latin typeface="宋体" panose="02010600030101010101" pitchFamily="2" charset="-122"/>
                <a:cs typeface="宋体" panose="02010600030101010101" pitchFamily="2" charset="-122"/>
              </a:rPr>
              <a:t>按简易计税办法计算的纳税检查应补缴税额 － 应纳税额减征额 </a:t>
            </a:r>
            <a:r>
              <a:rPr kumimoji="0" lang="en-US" altLang="zh-CN" sz="3200" i="0" baseline="0" noProof="0" dirty="0">
                <a:ln>
                  <a:noFill/>
                </a:ln>
                <a:solidFill>
                  <a:schemeClr val="tx1"/>
                </a:solidFill>
                <a:effectLst/>
                <a:uLnTx/>
                <a:uFillTx/>
                <a:latin typeface="宋体" panose="02010600030101010101" pitchFamily="2" charset="-122"/>
                <a:cs typeface="宋体" panose="02010600030101010101" pitchFamily="2" charset="-122"/>
              </a:rPr>
              <a:t>- </a:t>
            </a:r>
            <a:r>
              <a:rPr kumimoji="0" lang="zh-CN" altLang="en-US" sz="3200" i="0" baseline="0" noProof="0" dirty="0">
                <a:ln>
                  <a:noFill/>
                </a:ln>
                <a:solidFill>
                  <a:srgbClr val="FF0000"/>
                </a:solidFill>
                <a:effectLst/>
                <a:uLnTx/>
                <a:uFillTx/>
                <a:latin typeface="宋体" panose="02010600030101010101" pitchFamily="2" charset="-122"/>
                <a:cs typeface="宋体" panose="02010600030101010101" pitchFamily="2" charset="-122"/>
              </a:rPr>
              <a:t>加计抵减额</a:t>
            </a:r>
            <a:endParaRPr kumimoji="0" lang="zh-CN" altLang="en-US" sz="3200" i="0" baseline="0" noProof="0" dirty="0">
              <a:ln>
                <a:noFill/>
              </a:ln>
              <a:solidFill>
                <a:srgbClr val="FF0000"/>
              </a:solidFill>
              <a:effectLst/>
              <a:uLnTx/>
              <a:uFillTx/>
              <a:latin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a:t>方法</a:t>
            </a:r>
            <a:r>
              <a:rPr lang="en-US" altLang="zh-CN" sz="4000"/>
              <a:t>2</a:t>
            </a:r>
            <a:r>
              <a:rPr lang="zh-CN" altLang="en-US" sz="4000"/>
              <a:t>：</a:t>
            </a:r>
            <a:r>
              <a:rPr lang="zh-CN" altLang="en-US" sz="3600"/>
              <a:t>小规模纳税人取</a:t>
            </a:r>
            <a:r>
              <a:rPr lang="zh-CN" altLang="en-US" sz="3600" dirty="0">
                <a:solidFill>
                  <a:schemeClr val="accent4">
                    <a:lumMod val="75000"/>
                  </a:schemeClr>
                </a:solidFill>
              </a:rPr>
              <a:t>《增值税及附加税费申报表（小规模纳税人适用）》</a:t>
            </a:r>
            <a:endParaRPr lang="zh-CN" altLang="en-US" sz="3600" dirty="0">
              <a:solidFill>
                <a:schemeClr val="accent4">
                  <a:lumMod val="75000"/>
                </a:schemeClr>
              </a:solidFill>
            </a:endParaRPr>
          </a:p>
        </p:txBody>
      </p:sp>
      <p:sp>
        <p:nvSpPr>
          <p:cNvPr id="3" name="内容占位符 2"/>
          <p:cNvSpPr>
            <a:spLocks noGrp="1"/>
          </p:cNvSpPr>
          <p:nvPr>
            <p:ph idx="1"/>
          </p:nvPr>
        </p:nvSpPr>
        <p:spPr>
          <a:xfrm>
            <a:off x="838200" y="1546225"/>
            <a:ext cx="10515600" cy="4351338"/>
          </a:xfrm>
        </p:spPr>
        <p:txBody>
          <a:bodyPr/>
          <a:lstStyle/>
          <a:p>
            <a:pPr>
              <a:lnSpc>
                <a:spcPct val="120000"/>
              </a:lnSpc>
            </a:pPr>
            <a:r>
              <a:rPr lang="zh-CN" altLang="en-US"/>
              <a:t>月销售额超过10万元或季度销售额超过30万元：适用3%征收率的应税销售收入减按1%征收率征收增值税的，应将减按1%征收率征收增值税的销售额填写在《增值税及附加税费申报表（小规模纳税人适用）》“应征增值税不含税销售额（3%征收率）”相应栏次，按销售额的2%计算的减征额填写在“本期应纳税额减征额”及《增值税减免税申报明细表》减税项目相应栏次 ，此时统计应交增值税指标时</a:t>
            </a:r>
            <a:r>
              <a:rPr lang="zh-CN" altLang="en-US">
                <a:solidFill>
                  <a:srgbClr val="FF0000"/>
                </a:solidFill>
              </a:rPr>
              <a:t>，应取“本期应纳税额”的本年累计数，即按1%征收率计算的应纳税额的本年累计数，</a:t>
            </a:r>
            <a:r>
              <a:rPr lang="zh-CN" altLang="en-US">
                <a:solidFill>
                  <a:schemeClr val="tx1"/>
                </a:solidFill>
              </a:rPr>
              <a:t>而非“应纳税额合计”的本年累计数。</a:t>
            </a:r>
            <a:endParaRPr lang="zh-CN" altLang="en-US">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1033780" y="481965"/>
            <a:ext cx="10515600" cy="5894070"/>
          </a:xfrm>
          <a:solidFill>
            <a:schemeClr val="bg1"/>
          </a:solidFill>
          <a:ln w="47625" cmpd="sng">
            <a:solidFill>
              <a:srgbClr val="FF0000"/>
            </a:solidFill>
            <a:prstDash val="solid"/>
          </a:ln>
        </p:spPr>
        <p:txBody>
          <a:bodyPr/>
          <a:lstStyle/>
          <a:p>
            <a:pPr marL="0" indent="0">
              <a:buNone/>
            </a:pPr>
            <a:r>
              <a:rPr lang="zh-CN" altLang="en-US"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指标解释</a:t>
            </a:r>
            <a:endParaRPr lang="zh-CN" altLang="en-US" sz="2400"/>
          </a:p>
          <a:p>
            <a:pPr marL="0" indent="0">
              <a:buNone/>
            </a:pPr>
            <a:r>
              <a:rPr lang="zh-CN" altLang="en-US" sz="2400"/>
              <a:t>1.销项税：企业销售商品或提供劳务所产生的应交增值税金额。</a:t>
            </a:r>
            <a:endParaRPr lang="zh-CN" altLang="en-US" sz="2400"/>
          </a:p>
          <a:p>
            <a:pPr marL="0" indent="0">
              <a:buNone/>
            </a:pPr>
            <a:r>
              <a:rPr lang="zh-CN" altLang="en-US" sz="2400"/>
              <a:t>2.进项税：企业购买商品或接受劳务所支付的增值税金额。</a:t>
            </a:r>
            <a:endParaRPr lang="zh-CN" altLang="en-US" sz="2400"/>
          </a:p>
          <a:p>
            <a:pPr marL="0" indent="0">
              <a:buNone/>
            </a:pPr>
            <a:r>
              <a:rPr lang="zh-CN" altLang="en-US" sz="2400"/>
              <a:t>3.进项税转出：当企业购买商品或接受劳务后，如果发生退货、折让或者其他原因导致进项税额需要减少，这部分减少的税额会被转出。</a:t>
            </a:r>
            <a:endParaRPr lang="zh-CN" altLang="en-US" sz="2400"/>
          </a:p>
          <a:p>
            <a:pPr marL="0" indent="0">
              <a:buNone/>
            </a:pPr>
            <a:r>
              <a:rPr lang="zh-CN" altLang="en-US" sz="2400"/>
              <a:t>4.出口抵减内销应纳税额：企业出口商品或提供劳务的应纳税额可以用于抵减企业内销商品或劳务的应纳税额。</a:t>
            </a:r>
            <a:endParaRPr lang="zh-CN" altLang="en-US" sz="2400"/>
          </a:p>
          <a:p>
            <a:pPr marL="0" indent="0">
              <a:buNone/>
            </a:pPr>
            <a:r>
              <a:rPr lang="zh-CN" altLang="en-US" sz="2400"/>
              <a:t>5.减免税额：根据国家税收政策规定，企业可以享受的减免增值税的金额。</a:t>
            </a:r>
            <a:endParaRPr lang="zh-CN" altLang="en-US" sz="2400"/>
          </a:p>
          <a:p>
            <a:pPr marL="0" indent="0">
              <a:buNone/>
            </a:pPr>
            <a:r>
              <a:rPr lang="zh-CN" altLang="en-US" sz="2400"/>
              <a:t>6.出口退税：企业出口商品后可以向国家申请退还已交纳的增值税。</a:t>
            </a:r>
            <a:endParaRPr lang="zh-CN" altLang="en-US" sz="2400"/>
          </a:p>
          <a:p>
            <a:pPr marL="0" indent="0">
              <a:buNone/>
            </a:pPr>
            <a:r>
              <a:rPr lang="zh-CN" altLang="en-US" sz="2400"/>
              <a:t>7.简易计税：适用于小规模纳税人的一种简化计税方法，按照一定的比例计算应交增值税。</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childTnLst>
                                </p:cTn>
                              </p:par>
                              <p:par>
                                <p:cTn id="25" presetID="2" presetClass="entr" presetSubtype="4" fill="hold" grpId="1" nodeType="withEffect">
                                  <p:stCondLst>
                                    <p:cond delay="0"/>
                                  </p:stCondLst>
                                  <p:childTnLst>
                                    <p:set>
                                      <p:cBhvr>
                                        <p:cTn id="26" dur="1" fill="hold">
                                          <p:stCondLst>
                                            <p:cond delay="0"/>
                                          </p:stCondLst>
                                        </p:cTn>
                                        <p:tgtEl>
                                          <p:spTgt spid="4">
                                            <p:bg/>
                                          </p:spTgt>
                                        </p:tgtEl>
                                        <p:attrNameLst>
                                          <p:attrName>style.visibility</p:attrName>
                                        </p:attrNameLst>
                                      </p:cBhvr>
                                      <p:to>
                                        <p:strVal val="visible"/>
                                      </p:to>
                                    </p:set>
                                    <p:anim calcmode="lin" valueType="num">
                                      <p:cBhvr additive="base">
                                        <p:cTn id="2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4">
                                            <p:bg/>
                                          </p:spTgt>
                                        </p:tgtEl>
                                        <p:attrNameLst>
                                          <p:attrName>ppt_y</p:attrName>
                                        </p:attrNameLst>
                                      </p:cBhvr>
                                      <p:tavLst>
                                        <p:tav tm="0">
                                          <p:val>
                                            <p:strVal val="1+#ppt_h/2"/>
                                          </p:val>
                                        </p:tav>
                                        <p:tav tm="100000">
                                          <p:val>
                                            <p:strVal val="#ppt_y"/>
                                          </p:val>
                                        </p:tav>
                                      </p:tavLst>
                                    </p:anim>
                                  </p:childTnLst>
                                </p:cTn>
                              </p:par>
                              <p:par>
                                <p:cTn id="29" presetID="2" presetClass="entr" presetSubtype="4" fill="hold" grpId="1" nodeType="with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1"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 calcmode="lin" valueType="num">
                                      <p:cBhvr additive="base">
                                        <p:cTn id="3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1" nodeType="with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anim calcmode="lin" valueType="num">
                                      <p:cBhvr additive="base">
                                        <p:cTn id="4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1" nodeType="withEffect">
                                  <p:stCondLst>
                                    <p:cond delay="0"/>
                                  </p:stCondLst>
                                  <p:childTnLst>
                                    <p:set>
                                      <p:cBhvr>
                                        <p:cTn id="44" dur="1" fill="hold">
                                          <p:stCondLst>
                                            <p:cond delay="0"/>
                                          </p:stCondLst>
                                        </p:cTn>
                                        <p:tgtEl>
                                          <p:spTgt spid="4">
                                            <p:txEl>
                                              <p:pRg st="3" end="3"/>
                                            </p:txEl>
                                          </p:spTgt>
                                        </p:tgtEl>
                                        <p:attrNameLst>
                                          <p:attrName>style.visibility</p:attrName>
                                        </p:attrNameLst>
                                      </p:cBhvr>
                                      <p:to>
                                        <p:strVal val="visible"/>
                                      </p:to>
                                    </p:set>
                                    <p:anim calcmode="lin" valueType="num">
                                      <p:cBhvr additive="base">
                                        <p:cTn id="4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3" end="3"/>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1" nodeType="withEffect">
                                  <p:stCondLst>
                                    <p:cond delay="0"/>
                                  </p:stCondLst>
                                  <p:childTnLst>
                                    <p:set>
                                      <p:cBhvr>
                                        <p:cTn id="48" dur="1" fill="hold">
                                          <p:stCondLst>
                                            <p:cond delay="0"/>
                                          </p:stCondLst>
                                        </p:cTn>
                                        <p:tgtEl>
                                          <p:spTgt spid="4">
                                            <p:txEl>
                                              <p:pRg st="4" end="4"/>
                                            </p:txEl>
                                          </p:spTgt>
                                        </p:tgtEl>
                                        <p:attrNameLst>
                                          <p:attrName>style.visibility</p:attrName>
                                        </p:attrNameLst>
                                      </p:cBhvr>
                                      <p:to>
                                        <p:strVal val="visible"/>
                                      </p:to>
                                    </p:set>
                                    <p:anim calcmode="lin" valueType="num">
                                      <p:cBhvr additive="base">
                                        <p:cTn id="4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4" end="4"/>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1" nodeType="withEffect">
                                  <p:stCondLst>
                                    <p:cond delay="0"/>
                                  </p:stCondLst>
                                  <p:childTnLst>
                                    <p:set>
                                      <p:cBhvr>
                                        <p:cTn id="52" dur="1" fill="hold">
                                          <p:stCondLst>
                                            <p:cond delay="0"/>
                                          </p:stCondLst>
                                        </p:cTn>
                                        <p:tgtEl>
                                          <p:spTgt spid="4">
                                            <p:txEl>
                                              <p:pRg st="5" end="5"/>
                                            </p:txEl>
                                          </p:spTgt>
                                        </p:tgtEl>
                                        <p:attrNameLst>
                                          <p:attrName>style.visibility</p:attrName>
                                        </p:attrNameLst>
                                      </p:cBhvr>
                                      <p:to>
                                        <p:strVal val="visible"/>
                                      </p:to>
                                    </p:set>
                                    <p:anim calcmode="lin" valueType="num">
                                      <p:cBhvr additive="base">
                                        <p:cTn id="5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4">
                                            <p:txEl>
                                              <p:pRg st="5" end="5"/>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1" nodeType="withEffect">
                                  <p:stCondLst>
                                    <p:cond delay="0"/>
                                  </p:stCondLst>
                                  <p:childTnLst>
                                    <p:set>
                                      <p:cBhvr>
                                        <p:cTn id="56" dur="1" fill="hold">
                                          <p:stCondLst>
                                            <p:cond delay="0"/>
                                          </p:stCondLst>
                                        </p:cTn>
                                        <p:tgtEl>
                                          <p:spTgt spid="4">
                                            <p:txEl>
                                              <p:pRg st="6" end="6"/>
                                            </p:txEl>
                                          </p:spTgt>
                                        </p:tgtEl>
                                        <p:attrNameLst>
                                          <p:attrName>style.visibility</p:attrName>
                                        </p:attrNameLst>
                                      </p:cBhvr>
                                      <p:to>
                                        <p:strVal val="visible"/>
                                      </p:to>
                                    </p:set>
                                    <p:anim calcmode="lin" valueType="num">
                                      <p:cBhvr additive="base">
                                        <p:cTn id="57"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4">
                                            <p:txEl>
                                              <p:pRg st="6" end="6"/>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1" nodeType="withEffect">
                                  <p:stCondLst>
                                    <p:cond delay="0"/>
                                  </p:stCondLst>
                                  <p:childTnLst>
                                    <p:set>
                                      <p:cBhvr>
                                        <p:cTn id="60" dur="1" fill="hold">
                                          <p:stCondLst>
                                            <p:cond delay="0"/>
                                          </p:stCondLst>
                                        </p:cTn>
                                        <p:tgtEl>
                                          <p:spTgt spid="4">
                                            <p:txEl>
                                              <p:pRg st="7" end="7"/>
                                            </p:txEl>
                                          </p:spTgt>
                                        </p:tgtEl>
                                        <p:attrNameLst>
                                          <p:attrName>style.visibility</p:attrName>
                                        </p:attrNameLst>
                                      </p:cBhvr>
                                      <p:to>
                                        <p:strVal val="visible"/>
                                      </p:to>
                                    </p:set>
                                    <p:anim calcmode="lin" valueType="num">
                                      <p:cBhvr additive="base">
                                        <p:cTn id="6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uiExpand="1" build="p"/>
      <p:bldP spid="4" grpId="1"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01015" y="1483995"/>
            <a:ext cx="10593705" cy="4347845"/>
          </a:xfrm>
          <a:prstGeom prst="rect">
            <a:avLst/>
          </a:prstGeom>
          <a:noFill/>
        </p:spPr>
        <p:txBody>
          <a:bodyPr wrap="square" rtlCol="0">
            <a:noAutofit/>
          </a:bodyPr>
          <a:lstStyle/>
          <a:p>
            <a:pPr marL="71755" indent="-161925" algn="just">
              <a:lnSpc>
                <a:spcPct val="100000"/>
              </a:lnSpc>
              <a:buFont typeface="Wingdings" panose="05000000000000000000" pitchFamily="2" charset="2"/>
              <a:buChar char="p"/>
            </a:pPr>
            <a:r>
              <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rPr>
              <a:t>经济效益</a:t>
            </a:r>
            <a:endParaRPr lang="en-US" altLang="zh-CN" sz="2600" b="1" dirty="0">
              <a:solidFill>
                <a:srgbClr val="4B649F"/>
              </a:solidFill>
              <a:latin typeface="楷体" panose="02010609060101010101" charset="-122"/>
              <a:ea typeface="楷体" panose="02010609060101010101" charset="-122"/>
              <a:cs typeface="楷体" panose="02010609060101010101" charset="-122"/>
              <a:sym typeface="+mn-ea"/>
            </a:endParaRPr>
          </a:p>
          <a:p>
            <a:pPr marL="71755" lvl="2" indent="-161925" algn="just">
              <a:lnSpc>
                <a:spcPct val="100000"/>
              </a:lnSpc>
              <a:buFont typeface="Wingdings" panose="05000000000000000000" charset="0"/>
              <a:buChar char="ü"/>
            </a:pPr>
            <a:r>
              <a:rPr lang="en-US" altLang="zh-CN" sz="2600" b="1" dirty="0">
                <a:solidFill>
                  <a:srgbClr val="4B649F"/>
                </a:solidFill>
                <a:latin typeface="楷体" panose="02010609060101010101" charset="-122"/>
                <a:ea typeface="楷体" panose="02010609060101010101" charset="-122"/>
                <a:cs typeface="楷体" panose="02010609060101010101" charset="-122"/>
                <a:sym typeface="+mn-ea"/>
              </a:rPr>
              <a:t>  </a:t>
            </a:r>
            <a:r>
              <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rPr>
              <a:t>资产</a:t>
            </a:r>
            <a:r>
              <a:rPr lang="zh-CN" altLang="en-US" sz="2600" b="1" dirty="0">
                <a:solidFill>
                  <a:srgbClr val="4B649F"/>
                </a:solidFill>
                <a:latin typeface="楷体" panose="02010609060101010101" charset="-122"/>
                <a:ea typeface="楷体" panose="02010609060101010101" charset="-122"/>
                <a:cs typeface="楷体" panose="02010609060101010101" charset="-122"/>
                <a:sym typeface="+mn-ea"/>
              </a:rPr>
              <a:t>的效益：资产负债表</a:t>
            </a:r>
            <a:endParaRPr lang="zh-CN" altLang="en-US" sz="2600" b="1" dirty="0">
              <a:solidFill>
                <a:srgbClr val="4B649F"/>
              </a:solidFill>
              <a:latin typeface="楷体" panose="02010609060101010101" charset="-122"/>
              <a:ea typeface="楷体" panose="02010609060101010101" charset="-122"/>
              <a:cs typeface="楷体" panose="02010609060101010101" charset="-122"/>
              <a:sym typeface="+mn-ea"/>
            </a:endParaRPr>
          </a:p>
          <a:p>
            <a:pPr marL="71755" lvl="2" indent="-161925" algn="just">
              <a:lnSpc>
                <a:spcPct val="100000"/>
              </a:lnSpc>
              <a:buFont typeface="Wingdings" panose="05000000000000000000" charset="0"/>
              <a:buChar char="ü"/>
            </a:pPr>
            <a:r>
              <a:rPr lang="en-US" altLang="zh-CN" sz="2600" b="1" dirty="0">
                <a:solidFill>
                  <a:srgbClr val="4B649F"/>
                </a:solidFill>
                <a:latin typeface="楷体" panose="02010609060101010101" charset="-122"/>
                <a:ea typeface="楷体" panose="02010609060101010101" charset="-122"/>
                <a:cs typeface="楷体" panose="02010609060101010101" charset="-122"/>
                <a:sym typeface="+mn-ea"/>
              </a:rPr>
              <a:t>  </a:t>
            </a:r>
            <a:r>
              <a:rPr lang="zh-CN" altLang="en-US" sz="2600" b="1" dirty="0">
                <a:solidFill>
                  <a:srgbClr val="4B649F"/>
                </a:solidFill>
                <a:latin typeface="楷体" panose="02010609060101010101" charset="-122"/>
                <a:ea typeface="楷体" panose="02010609060101010101" charset="-122"/>
                <a:cs typeface="楷体" panose="02010609060101010101" charset="-122"/>
                <a:sym typeface="+mn-ea"/>
              </a:rPr>
              <a:t>运营效率：利润</a:t>
            </a:r>
            <a:r>
              <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rPr>
              <a:t>表</a:t>
            </a:r>
            <a:endParaRPr lang="en-US" altLang="zh-CN" sz="2600" b="1" dirty="0" smtClean="0">
              <a:solidFill>
                <a:srgbClr val="4B649F"/>
              </a:solidFill>
              <a:latin typeface="楷体" panose="02010609060101010101" charset="-122"/>
              <a:ea typeface="楷体" panose="02010609060101010101" charset="-122"/>
              <a:cs typeface="楷体" panose="02010609060101010101" charset="-122"/>
              <a:sym typeface="+mn-ea"/>
            </a:endParaRPr>
          </a:p>
          <a:p>
            <a:pPr marL="71755" indent="-161925" algn="just">
              <a:lnSpc>
                <a:spcPct val="100000"/>
              </a:lnSpc>
              <a:buFont typeface="Wingdings" panose="05000000000000000000" pitchFamily="2" charset="2"/>
              <a:buChar char="p"/>
            </a:pPr>
            <a:r>
              <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rPr>
              <a:t>增加值核算</a:t>
            </a:r>
            <a:endParaRPr lang="en-US" altLang="zh-CN" sz="2600" b="1" dirty="0" smtClean="0">
              <a:solidFill>
                <a:srgbClr val="4B649F"/>
              </a:solidFill>
              <a:latin typeface="楷体" panose="02010609060101010101" charset="-122"/>
              <a:ea typeface="楷体" panose="02010609060101010101" charset="-122"/>
              <a:cs typeface="楷体" panose="02010609060101010101" charset="-122"/>
              <a:sym typeface="+mn-ea"/>
            </a:endParaRPr>
          </a:p>
          <a:p>
            <a:pPr marL="71755" indent="-161925" algn="just">
              <a:lnSpc>
                <a:spcPts val="4000"/>
              </a:lnSpc>
              <a:buFont typeface="Wingdings" panose="05000000000000000000" pitchFamily="2" charset="2"/>
              <a:buChar char="p"/>
            </a:pPr>
            <a:r>
              <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rPr>
              <a:t>国有、民营、外资、中小微企业统计监测和分析等</a:t>
            </a:r>
            <a:endPar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endParaRPr>
          </a:p>
          <a:p>
            <a:pPr marL="71755" indent="-161925" algn="just">
              <a:lnSpc>
                <a:spcPct val="100000"/>
              </a:lnSpc>
              <a:buFont typeface="Wingdings" panose="05000000000000000000" pitchFamily="2" charset="2"/>
              <a:buChar char="p"/>
            </a:pPr>
            <a:r>
              <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rPr>
              <a:t>按月度发布批发、零售、住宿、餐饮的营业收入、利润总额、从业人员平均人数的数据</a:t>
            </a:r>
            <a:r>
              <a:rPr lang="en-US" altLang="zh-CN" sz="2600" b="1" dirty="0" smtClean="0">
                <a:solidFill>
                  <a:srgbClr val="4B649F"/>
                </a:solidFill>
                <a:latin typeface="楷体" panose="02010609060101010101" charset="-122"/>
                <a:ea typeface="楷体" panose="02010609060101010101" charset="-122"/>
                <a:cs typeface="楷体" panose="02010609060101010101" charset="-122"/>
                <a:sym typeface="+mn-ea"/>
              </a:rPr>
              <a:t>,</a:t>
            </a:r>
            <a:r>
              <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rPr>
              <a:t>按季度发布营业收入、营业成本、利润总额、从业人员平均人数批发、零售、住宿、餐饮分行业中类的数据</a:t>
            </a:r>
            <a:endPar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endParaRPr>
          </a:p>
          <a:p>
            <a:pPr marL="0" lvl="8" indent="-161925" algn="just">
              <a:lnSpc>
                <a:spcPct val="100000"/>
              </a:lnSpc>
              <a:buFont typeface="Wingdings" panose="05000000000000000000" pitchFamily="2" charset="2"/>
              <a:buChar char="p"/>
            </a:pPr>
            <a:r>
              <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rPr>
              <a:t>财务统计是为了收集和分析数据，以便了解经济和社会的情况，为政府和决策者提供决策依据。通常用于制定政策、监测经济发展、评估政策效果等。</a:t>
            </a:r>
            <a:endPar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endParaRPr>
          </a:p>
          <a:p>
            <a:pPr marL="71755" indent="-161925" algn="just">
              <a:lnSpc>
                <a:spcPct val="100000"/>
              </a:lnSpc>
              <a:buFont typeface="Wingdings" panose="05000000000000000000" pitchFamily="2" charset="2"/>
              <a:buChar char="p"/>
            </a:pPr>
            <a:endParaRPr lang="zh-CN" altLang="en-US" sz="2600" b="1" dirty="0" smtClean="0">
              <a:solidFill>
                <a:srgbClr val="4B649F"/>
              </a:solidFill>
              <a:latin typeface="楷体" panose="02010609060101010101" charset="-122"/>
              <a:ea typeface="楷体" panose="02010609060101010101" charset="-122"/>
              <a:cs typeface="楷体" panose="02010609060101010101" charset="-122"/>
              <a:sym typeface="+mn-ea"/>
            </a:endParaRPr>
          </a:p>
        </p:txBody>
      </p:sp>
      <p:sp>
        <p:nvSpPr>
          <p:cNvPr id="12" name="文本框 11"/>
          <p:cNvSpPr txBox="1"/>
          <p:nvPr/>
        </p:nvSpPr>
        <p:spPr>
          <a:xfrm>
            <a:off x="1348105" y="1006475"/>
            <a:ext cx="4936490" cy="477520"/>
          </a:xfrm>
          <a:prstGeom prst="rect">
            <a:avLst/>
          </a:prstGeom>
          <a:solidFill>
            <a:schemeClr val="bg2">
              <a:lumMod val="90000"/>
            </a:schemeClr>
          </a:solidFill>
        </p:spPr>
        <p:txBody>
          <a:bodyPr wrap="square" rtlCol="0">
            <a:noAutofit/>
          </a:bodyPr>
          <a:lstStyle/>
          <a:p>
            <a:pPr marL="742950" lvl="1" indent="-285750">
              <a:buFont typeface="Wingdings" panose="05000000000000000000" charset="0"/>
              <a:buChar char="Ø"/>
            </a:pPr>
            <a:r>
              <a:rPr lang="zh-CN" altLang="en-US" sz="2400" b="1" dirty="0">
                <a:solidFill>
                  <a:schemeClr val="tx1"/>
                </a:solidFill>
                <a:latin typeface="微软雅黑" panose="020B0503020204020204" pitchFamily="34" charset="-122"/>
                <a:ea typeface="微软雅黑" panose="020B0503020204020204" pitchFamily="34" charset="-122"/>
              </a:rPr>
              <a:t>   财务指标 多目标任务</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itle 1"/>
          <p:cNvSpPr txBox="1"/>
          <p:nvPr/>
        </p:nvSpPr>
        <p:spPr>
          <a:xfrm>
            <a:off x="3514090" y="294640"/>
            <a:ext cx="4912360" cy="711835"/>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2800" b="1" dirty="0" smtClean="0">
                <a:solidFill>
                  <a:schemeClr val="tx1"/>
                </a:solidFill>
                <a:latin typeface="黑体" panose="02010609060101010101" charset="-122"/>
                <a:ea typeface="黑体" panose="02010609060101010101" charset="-122"/>
              </a:rPr>
              <a:t>       </a:t>
            </a:r>
            <a:r>
              <a:rPr lang="zh-CN" altLang="en-US" sz="3600" b="1" dirty="0" smtClean="0">
                <a:solidFill>
                  <a:schemeClr val="tx1"/>
                </a:solidFill>
                <a:latin typeface="黑体" panose="02010609060101010101" charset="-122"/>
                <a:ea typeface="黑体" panose="02010609060101010101" charset="-122"/>
              </a:rPr>
              <a:t>总体说明</a:t>
            </a:r>
            <a:endParaRPr lang="zh-CN" altLang="en-US" sz="3600" b="1" dirty="0" smtClean="0">
              <a:solidFill>
                <a:schemeClr val="tx1"/>
              </a:solidFill>
              <a:latin typeface="黑体" panose="02010609060101010101" charset="-122"/>
              <a:ea typeface="黑体" panose="02010609060101010101" charset="-122"/>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923290" cy="797560"/>
          </a:xfrm>
          <a:prstGeom prst="rect">
            <a:avLst/>
          </a:prstGeom>
          <a:ln>
            <a:noFill/>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010" y="501015"/>
            <a:ext cx="11179810" cy="5855970"/>
          </a:xfrm>
          <a:prstGeom prst="rect">
            <a:avLst/>
          </a:prstGeom>
          <a:solidFill>
            <a:schemeClr val="bg1"/>
          </a:solidFill>
          <a:ln w="57150">
            <a:solidFill>
              <a:srgbClr val="FF0000"/>
            </a:solidFill>
          </a:ln>
        </p:spPr>
        <p:txBody>
          <a:bodyPr wrap="square">
            <a:noAutofit/>
          </a:bodyPr>
          <a:lstStyle/>
          <a:p>
            <a:pPr>
              <a:defRPr/>
            </a:pPr>
            <a:r>
              <a:rPr lang="zh-CN" altLang="en-US" sz="24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审核要点：</a:t>
            </a:r>
            <a:endParaRPr lang="en-US" altLang="zh-CN" sz="24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indent="-457200">
              <a:lnSpc>
                <a:spcPct val="100000"/>
              </a:lnSpc>
            </a:pPr>
            <a:r>
              <a:rPr lang="en-US" altLang="zh-CN"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1</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、应交增值税两种计算填列方法：</a:t>
            </a:r>
            <a:endPar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pPr indent="-457200">
              <a:lnSpc>
                <a:spcPct val="100000"/>
              </a:lnSpc>
            </a:pPr>
            <a:r>
              <a:rPr lang="zh-CN" altLang="en-US" sz="2400" b="1" dirty="0" smtClean="0">
                <a:effectLst>
                  <a:outerShdw blurRad="50800" dist="38100" dir="2700000" algn="tl"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sym typeface="Wingdings" panose="05000000000000000000" pitchFamily="2" charset="2"/>
              </a:rPr>
              <a:t>⑴按照会计账簿相关明细科目计算；</a:t>
            </a:r>
            <a:endParaRPr lang="zh-CN" altLang="en-US" sz="2400" b="1" dirty="0" smtClean="0">
              <a:effectLst>
                <a:outerShdw blurRad="50800" dist="38100" dir="2700000" algn="tl"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sym typeface="Wingdings" panose="05000000000000000000" pitchFamily="2" charset="2"/>
            </a:endParaRPr>
          </a:p>
          <a:p>
            <a:pPr indent="-457200">
              <a:lnSpc>
                <a:spcPct val="100000"/>
              </a:lnSpc>
            </a:pPr>
            <a:r>
              <a:rPr lang="zh-CN" altLang="en-US" sz="2400" b="1" dirty="0" smtClean="0">
                <a:effectLst>
                  <a:outerShdw blurRad="50800" dist="38100" dir="2700000" algn="tl"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sym typeface="Wingdings" panose="05000000000000000000" pitchFamily="2" charset="2"/>
              </a:rPr>
              <a:t>⑵按照增值税纳税申报表明细项目计算，且一旦确定其中一种，原则上不得更改。</a:t>
            </a:r>
            <a:endParaRPr lang="zh-CN" altLang="en-US" sz="2400" b="1" dirty="0" smtClean="0">
              <a:effectLst>
                <a:outerShdw blurRad="50800" dist="38100" dir="2700000" algn="tl"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sym typeface="Wingdings" panose="05000000000000000000" pitchFamily="2" charset="2"/>
            </a:endParaRPr>
          </a:p>
          <a:p>
            <a:pPr indent="-457200">
              <a:lnSpc>
                <a:spcPct val="100000"/>
              </a:lnSpc>
            </a:pPr>
            <a:r>
              <a:rPr lang="en-US" altLang="zh-CN"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2</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、统计上是当期发生的应交数，</a:t>
            </a:r>
            <a:r>
              <a:rPr lang="zh-CN" altLang="en-US"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不含期初未抵扣数</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，财务上含了期初未抵扣数，是跨年度连续累加数，不能直接取应纳税额数据填报。</a:t>
            </a:r>
            <a:endPar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endParaRPr>
          </a:p>
          <a:p>
            <a:pPr indent="-457200">
              <a:lnSpc>
                <a:spcPct val="100000"/>
              </a:lnSpc>
            </a:pPr>
            <a:r>
              <a:rPr lang="en-US" altLang="zh-CN"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3</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a:t>
            </a:r>
            <a:r>
              <a:rPr lang="zh-CN" altLang="en-US"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不含</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以前年度留抵的进项税额（与税务部门要求不一样），不包含往年增值税减免及退税返还税额。</a:t>
            </a:r>
            <a:endPar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endParaRPr>
          </a:p>
          <a:p>
            <a:pPr>
              <a:lnSpc>
                <a:spcPct val="100000"/>
              </a:lnSpc>
            </a:pPr>
            <a:r>
              <a:rPr lang="en-US" altLang="zh-CN"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4</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、按照</a:t>
            </a:r>
            <a:r>
              <a:rPr lang="zh-CN" altLang="en-US"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法人口径</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填报，不要漏报独立纳税的分公司数据，是报告期内的累计数不是当月数，也不是余额数。</a:t>
            </a:r>
            <a:endPar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endParaRPr>
          </a:p>
          <a:p>
            <a:pPr>
              <a:lnSpc>
                <a:spcPct val="100000"/>
              </a:lnSpc>
            </a:pPr>
            <a:r>
              <a:rPr lang="en-US" altLang="zh-CN"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5</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与会计口径相比，处理方法不同。统计上要</a:t>
            </a:r>
            <a:r>
              <a:rPr lang="zh-CN" altLang="en-US"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严格按公式实际计算结果上报</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，负数不能以</a:t>
            </a:r>
            <a:r>
              <a:rPr lang="en-US" altLang="zh-CN"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0</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代替。</a:t>
            </a:r>
            <a:endParaRPr lang="en-US" altLang="zh-CN"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pPr>
              <a:lnSpc>
                <a:spcPct val="100000"/>
              </a:lnSpc>
            </a:pPr>
            <a:r>
              <a:rPr lang="en-US" altLang="zh-CN"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6</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一般情况下，</a:t>
            </a:r>
            <a:r>
              <a:rPr lang="zh-CN" altLang="en-US"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增值税填</a:t>
            </a:r>
            <a:r>
              <a:rPr lang="en-US" altLang="zh-CN"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0</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，上期数、同期数却有数据，指标很有可能填报</a:t>
            </a:r>
            <a:r>
              <a:rPr lang="zh-CN" altLang="en-US"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有误</a:t>
            </a: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a:t>
            </a:r>
            <a:endParaRPr lang="en-US" altLang="zh-CN"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endParaRPr>
          </a:p>
          <a:p>
            <a:pPr>
              <a:lnSpc>
                <a:spcPct val="100000"/>
              </a:lnSpc>
            </a:pPr>
            <a:r>
              <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rPr>
              <a:t>审核时要关注企业写的说明，看说明是否合理。</a:t>
            </a:r>
            <a:endPar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endParaRPr>
          </a:p>
          <a:p>
            <a:pPr>
              <a:lnSpc>
                <a:spcPct val="100000"/>
              </a:lnSpc>
            </a:pPr>
            <a:endPar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62100" y="1186180"/>
            <a:ext cx="8787130" cy="5180330"/>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pPr marL="147320" indent="-257175">
              <a:spcBef>
                <a:spcPts val="0"/>
              </a:spcBef>
              <a:defRPr/>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原则应用之包括： </a:t>
            </a:r>
            <a:endPar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a:spcBef>
                <a:spcPts val="0"/>
              </a:spcBef>
              <a:defRPr/>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正式人员</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劳务派遣人员</a:t>
            </a:r>
            <a:r>
              <a:rPr lang="en-US" altLang="zh-CN" sz="20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其他从业人员（包含非全日制、退休返聘、兼职、领取报酬或补贴的打工学生、外籍和港澳台人员）</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fontAlgn="t">
              <a:lnSpc>
                <a:spcPct val="130000"/>
              </a:lnSpc>
              <a:spcBef>
                <a:spcPts val="0"/>
              </a:spcBef>
              <a:defRPr/>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原则应用之不包括： </a:t>
            </a:r>
            <a:endPar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fontAlgn="t">
              <a:lnSpc>
                <a:spcPct val="130000"/>
              </a:lnSpc>
              <a:spcBef>
                <a:spcPts val="0"/>
              </a:spcBef>
              <a:defRPr/>
            </a:pPr>
            <a:r>
              <a:rPr lang="en-US"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在本企业领取工资、股息、红利但未参加商业活动的人员（</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如离休人员、退休人员、不参与经营的股东</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），医疗、教育等为企业提供社会性服务活动的人员。</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fontAlgn="t">
              <a:lnSpc>
                <a:spcPct val="130000"/>
              </a:lnSpc>
              <a:spcBef>
                <a:spcPts val="0"/>
              </a:spcBef>
              <a:defRPr/>
            </a:pP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离开本单位仍保留劳动关系，并定期领取生活费的人员（</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如长期病休人员</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fontAlgn="t">
              <a:lnSpc>
                <a:spcPct val="130000"/>
              </a:lnSpc>
              <a:spcBef>
                <a:spcPts val="0"/>
              </a:spcBef>
              <a:defRPr/>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不领工资的各类实习生</a:t>
            </a:r>
            <a:endPar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fontAlgn="t">
              <a:lnSpc>
                <a:spcPct val="130000"/>
              </a:lnSpc>
              <a:spcBef>
                <a:spcPts val="0"/>
              </a:spcBef>
              <a:defRPr/>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劳务外包人员，如：外包的保安或保洁、施工建筑工人、因政策派遣改外包的人员。</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5" name="Rectangle 8"/>
          <p:cNvSpPr/>
          <p:nvPr/>
        </p:nvSpPr>
        <p:spPr bwMode="auto">
          <a:xfrm>
            <a:off x="5155565" y="5589270"/>
            <a:ext cx="5382895" cy="1033145"/>
          </a:xfrm>
          <a:prstGeom prst="rect">
            <a:avLst/>
          </a:prstGeom>
          <a:solidFill>
            <a:schemeClr val="bg2"/>
          </a:solidFill>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2800" b="1" dirty="0">
                <a:solidFill>
                  <a:srgbClr val="FF0000"/>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统计口径：谁用工，谁统计</a:t>
            </a:r>
            <a:endParaRPr lang="zh-CN" altLang="en-US" sz="2800" b="1" dirty="0">
              <a:solidFill>
                <a:srgbClr val="FF0000"/>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sp>
        <p:nvSpPr>
          <p:cNvPr id="9" name="TextBox 3"/>
          <p:cNvSpPr txBox="1">
            <a:spLocks noChangeArrowheads="1"/>
          </p:cNvSpPr>
          <p:nvPr/>
        </p:nvSpPr>
        <p:spPr bwMode="auto">
          <a:xfrm>
            <a:off x="1650365" y="664210"/>
            <a:ext cx="8698865" cy="521970"/>
          </a:xfrm>
          <a:prstGeom prst="rect">
            <a:avLst/>
          </a:prstGeom>
          <a:noFill/>
          <a:ln w="9525">
            <a:noFill/>
            <a:miter lim="800000"/>
          </a:ln>
        </p:spPr>
        <p:txBody>
          <a:bodyPr wrap="square">
            <a:spAutoFit/>
          </a:bodyPr>
          <a:lstStyle/>
          <a:p>
            <a:r>
              <a:rPr lang="en-US" altLang="zh-CN" sz="2800" b="1" dirty="0" smtClean="0">
                <a:solidFill>
                  <a:schemeClr val="tx1"/>
                </a:solidFill>
              </a:rPr>
              <a:t>  </a:t>
            </a:r>
            <a:r>
              <a:rPr lang="zh-CN" altLang="en-US" sz="2800" b="1" dirty="0" smtClean="0">
                <a:solidFill>
                  <a:schemeClr val="tx1"/>
                </a:solidFill>
              </a:rPr>
              <a:t>从事批发和零售（住宿和餐饮）从业人员</a:t>
            </a:r>
            <a:r>
              <a:rPr lang="zh-CN" altLang="en-US" sz="2800" b="1" dirty="0">
                <a:solidFill>
                  <a:schemeClr val="tx1"/>
                </a:solidFill>
              </a:rPr>
              <a:t>平均人数</a:t>
            </a:r>
            <a:endParaRPr lang="zh-CN" altLang="en-US" sz="2800" b="1" dirty="0">
              <a:solidFill>
                <a:schemeClr val="tx1"/>
              </a:solidFill>
            </a:endParaRPr>
          </a:p>
        </p:txBody>
      </p:sp>
      <p:sp>
        <p:nvSpPr>
          <p:cNvPr id="20" name="文本框 19"/>
          <p:cNvSpPr txBox="1"/>
          <p:nvPr/>
        </p:nvSpPr>
        <p:spPr>
          <a:xfrm>
            <a:off x="2063750" y="140335"/>
            <a:ext cx="5002530" cy="692150"/>
          </a:xfrm>
          <a:prstGeom prst="rect">
            <a:avLst/>
          </a:prstGeom>
          <a:noFill/>
        </p:spPr>
        <p:txBody>
          <a:bodyPr wrap="square" rtlCol="0" anchor="t">
            <a:noAutofit/>
          </a:bodyPr>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3.0 </a:t>
            </a:r>
            <a:r>
              <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重点指标</a:t>
            </a:r>
            <a:endParaRPr lang="zh-CN" altLang="en-US" sz="2800" b="1"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6" name="图片 2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031" name="Rectangle 3"/>
          <p:cNvSpPr>
            <a:spLocks noChangeArrowheads="1"/>
          </p:cNvSpPr>
          <p:nvPr/>
        </p:nvSpPr>
        <p:spPr bwMode="auto">
          <a:xfrm>
            <a:off x="2967990" y="1484630"/>
            <a:ext cx="7358380" cy="4507230"/>
          </a:xfrm>
          <a:prstGeom prst="rect">
            <a:avLst/>
          </a:prstGeom>
          <a:noFill/>
          <a:ln w="9525">
            <a:noFill/>
            <a:miter lim="800000"/>
          </a:ln>
        </p:spPr>
        <p:txBody>
          <a:bodyPr/>
          <a:lstStyle/>
          <a:p>
            <a:pPr marL="171450" indent="-171450" eaLnBrk="0" hangingPunct="0">
              <a:lnSpc>
                <a:spcPct val="90000"/>
              </a:lnSpc>
              <a:spcBef>
                <a:spcPts val="750"/>
              </a:spcBef>
              <a:defRPr/>
            </a:pPr>
            <a:r>
              <a:rPr lang="zh-CN" altLang="en-US" sz="2400" b="1" dirty="0" smtClean="0">
                <a:solidFill>
                  <a:schemeClr val="tx1"/>
                </a:solidFill>
                <a:latin typeface="+mn-ea"/>
              </a:rPr>
              <a:t>公休日与节假日的人数应按前一天的人数计算</a:t>
            </a:r>
            <a:endParaRPr lang="en-US" altLang="zh-CN" sz="2400" b="1" dirty="0" smtClean="0">
              <a:solidFill>
                <a:schemeClr val="tx1"/>
              </a:solidFill>
              <a:latin typeface="+mn-ea"/>
            </a:endParaRPr>
          </a:p>
          <a:p>
            <a:pPr marL="171450" indent="-171450" eaLnBrk="0" fontAlgn="auto" hangingPunct="0">
              <a:lnSpc>
                <a:spcPct val="90000"/>
              </a:lnSpc>
              <a:spcBef>
                <a:spcPts val="750"/>
              </a:spcBef>
              <a:spcAft>
                <a:spcPts val="0"/>
              </a:spcAft>
              <a:buFont typeface="Arial" panose="020B0604020202020204" pitchFamily="34" charset="0"/>
              <a:buChar char="•"/>
              <a:defRPr/>
            </a:pPr>
            <a:r>
              <a:rPr lang="zh-CN" altLang="en-US" sz="3200" dirty="0" smtClean="0">
                <a:solidFill>
                  <a:schemeClr val="tx1"/>
                </a:solidFill>
                <a:latin typeface="+mn-lt"/>
                <a:ea typeface="微软雅黑" panose="020B0503020204020204" pitchFamily="34" charset="-122"/>
              </a:rPr>
              <a:t>年</a:t>
            </a:r>
            <a:r>
              <a:rPr lang="zh-CN" altLang="en-US" sz="2100" dirty="0" smtClean="0">
                <a:solidFill>
                  <a:schemeClr val="tx1"/>
                </a:solidFill>
                <a:latin typeface="+mn-lt"/>
                <a:ea typeface="微软雅黑" panose="020B0503020204020204" pitchFamily="34" charset="-122"/>
              </a:rPr>
              <a:t>平均</a:t>
            </a:r>
            <a:r>
              <a:rPr lang="zh-CN" altLang="en-US" sz="2100" dirty="0">
                <a:solidFill>
                  <a:schemeClr val="tx1"/>
                </a:solidFill>
                <a:latin typeface="+mn-lt"/>
                <a:ea typeface="微软雅黑" panose="020B0503020204020204" pitchFamily="34" charset="-122"/>
              </a:rPr>
              <a:t>人数的计算</a:t>
            </a:r>
            <a:r>
              <a:rPr lang="zh-CN" altLang="en-US" sz="2100" dirty="0">
                <a:solidFill>
                  <a:schemeClr val="tx1"/>
                </a:solidFill>
                <a:effectLst>
                  <a:outerShdw blurRad="38100" dist="38100" dir="2700000" algn="tl">
                    <a:srgbClr val="C0C0C0"/>
                  </a:outerShdw>
                </a:effectLst>
                <a:latin typeface="+mn-lt"/>
                <a:ea typeface="微软雅黑" panose="020B0503020204020204" pitchFamily="34" charset="-122"/>
              </a:rPr>
              <a:t>（永远除以</a:t>
            </a:r>
            <a:r>
              <a:rPr lang="en-US" altLang="zh-CN" sz="2100" dirty="0">
                <a:solidFill>
                  <a:schemeClr val="tx1"/>
                </a:solidFill>
                <a:effectLst>
                  <a:outerShdw blurRad="38100" dist="38100" dir="2700000" algn="tl">
                    <a:srgbClr val="C0C0C0"/>
                  </a:outerShdw>
                </a:effectLst>
                <a:latin typeface="+mn-lt"/>
                <a:ea typeface="微软雅黑" panose="020B0503020204020204" pitchFamily="34" charset="-122"/>
              </a:rPr>
              <a:t>12</a:t>
            </a:r>
            <a:r>
              <a:rPr lang="zh-CN" altLang="en-US" sz="2100" dirty="0">
                <a:solidFill>
                  <a:schemeClr val="tx1"/>
                </a:solidFill>
                <a:effectLst>
                  <a:outerShdw blurRad="38100" dist="38100" dir="2700000" algn="tl">
                    <a:srgbClr val="C0C0C0"/>
                  </a:outerShdw>
                </a:effectLst>
                <a:latin typeface="+mn-lt"/>
                <a:ea typeface="微软雅黑" panose="020B0503020204020204" pitchFamily="34" charset="-122"/>
              </a:rPr>
              <a:t>个月）</a:t>
            </a:r>
            <a:endParaRPr lang="zh-CN" altLang="en-US" sz="2100" dirty="0">
              <a:solidFill>
                <a:schemeClr val="tx1"/>
              </a:solidFill>
              <a:effectLst>
                <a:outerShdw blurRad="38100" dist="38100" dir="2700000" algn="tl">
                  <a:srgbClr val="C0C0C0"/>
                </a:outerShdw>
              </a:effectLst>
              <a:latin typeface="+mn-lt"/>
              <a:ea typeface="微软雅黑" panose="020B0503020204020204" pitchFamily="34" charset="-122"/>
            </a:endParaRPr>
          </a:p>
          <a:p>
            <a:pPr marL="171450" indent="-171450" eaLnBrk="0" fontAlgn="auto" hangingPunct="0">
              <a:lnSpc>
                <a:spcPct val="110000"/>
              </a:lnSpc>
              <a:spcBef>
                <a:spcPct val="50000"/>
              </a:spcBef>
              <a:spcAft>
                <a:spcPts val="0"/>
              </a:spcAft>
              <a:buFont typeface="Arial" panose="020B0604020202020204" pitchFamily="34" charset="0"/>
              <a:buChar char="•"/>
              <a:defRPr/>
            </a:pPr>
            <a:r>
              <a:rPr lang="zh-CN" altLang="en-US" sz="2000" dirty="0">
                <a:solidFill>
                  <a:schemeClr val="tx1"/>
                </a:solidFill>
                <a:effectLst>
                  <a:outerShdw blurRad="38100" dist="38100" dir="2700000" algn="tl">
                    <a:srgbClr val="C0C0C0"/>
                  </a:outerShdw>
                </a:effectLst>
                <a:latin typeface="宋体" panose="02010600030101010101" pitchFamily="2" charset="-122"/>
                <a:cs typeface="宋体" panose="02010600030101010101" pitchFamily="2" charset="-122"/>
              </a:rPr>
              <a:t>注意</a:t>
            </a:r>
            <a:r>
              <a:rPr lang="zh-CN" altLang="en-US" sz="2000" dirty="0">
                <a:solidFill>
                  <a:schemeClr val="tx1"/>
                </a:solidFill>
                <a:latin typeface="宋体" panose="02010600030101010101" pitchFamily="2" charset="-122"/>
                <a:cs typeface="宋体" panose="02010600030101010101" pitchFamily="2" charset="-122"/>
              </a:rPr>
              <a:t>：在年内新成立的单位年平均人数计算方法为：从实际开工之月起到年底的月平均人数相加除以</a:t>
            </a:r>
            <a:r>
              <a:rPr lang="en-US" altLang="zh-CN" sz="2000" dirty="0">
                <a:solidFill>
                  <a:schemeClr val="tx1"/>
                </a:solidFill>
                <a:latin typeface="宋体" panose="02010600030101010101" pitchFamily="2" charset="-122"/>
                <a:cs typeface="宋体" panose="02010600030101010101" pitchFamily="2" charset="-122"/>
              </a:rPr>
              <a:t>12</a:t>
            </a:r>
            <a:r>
              <a:rPr lang="zh-CN" altLang="en-US" sz="2000" dirty="0">
                <a:solidFill>
                  <a:schemeClr val="tx1"/>
                </a:solidFill>
                <a:latin typeface="宋体" panose="02010600030101010101" pitchFamily="2" charset="-122"/>
                <a:cs typeface="宋体" panose="02010600030101010101" pitchFamily="2" charset="-122"/>
              </a:rPr>
              <a:t>个月。</a:t>
            </a:r>
            <a:endParaRPr lang="zh-CN" altLang="en-US" sz="2000" dirty="0">
              <a:solidFill>
                <a:schemeClr val="tx1"/>
              </a:solidFill>
              <a:latin typeface="宋体" panose="02010600030101010101" pitchFamily="2" charset="-122"/>
              <a:cs typeface="宋体" panose="02010600030101010101" pitchFamily="2" charset="-122"/>
            </a:endParaRPr>
          </a:p>
          <a:p>
            <a:pPr marL="514350" lvl="1" indent="-171450" eaLnBrk="0" fontAlgn="auto" hangingPunct="0">
              <a:lnSpc>
                <a:spcPct val="90000"/>
              </a:lnSpc>
              <a:spcBef>
                <a:spcPct val="50000"/>
              </a:spcBef>
              <a:spcAft>
                <a:spcPts val="0"/>
              </a:spcAft>
              <a:buFont typeface="Arial" panose="020B0604020202020204" pitchFamily="34" charset="0"/>
              <a:buChar char="•"/>
              <a:defRPr/>
            </a:pPr>
            <a:r>
              <a:rPr lang="zh-CN" altLang="en-US" sz="2000" dirty="0">
                <a:solidFill>
                  <a:schemeClr val="tx1"/>
                </a:solidFill>
                <a:latin typeface="宋体" panose="02010600030101010101" pitchFamily="2" charset="-122"/>
                <a:cs typeface="宋体" panose="02010600030101010101" pitchFamily="2" charset="-122"/>
              </a:rPr>
              <a:t>年平均人数</a:t>
            </a:r>
            <a:r>
              <a:rPr lang="en-US" altLang="zh-CN" sz="2000" dirty="0">
                <a:solidFill>
                  <a:schemeClr val="tx1"/>
                </a:solidFill>
                <a:latin typeface="宋体" panose="02010600030101010101" pitchFamily="2" charset="-122"/>
                <a:cs typeface="宋体" panose="02010600030101010101" pitchFamily="2" charset="-122"/>
              </a:rPr>
              <a:t>=</a:t>
            </a:r>
            <a:r>
              <a:rPr lang="zh-CN" altLang="en-US" sz="2000" u="sng" dirty="0">
                <a:solidFill>
                  <a:schemeClr val="tx1"/>
                </a:solidFill>
                <a:latin typeface="宋体" panose="02010600030101010101" pitchFamily="2" charset="-122"/>
                <a:cs typeface="宋体" panose="02010600030101010101" pitchFamily="2" charset="-122"/>
              </a:rPr>
              <a:t>开工之月平均人数</a:t>
            </a:r>
            <a:r>
              <a:rPr lang="en-US" altLang="zh-CN" sz="2000" u="sng" dirty="0">
                <a:solidFill>
                  <a:schemeClr val="tx1"/>
                </a:solidFill>
                <a:latin typeface="宋体" panose="02010600030101010101" pitchFamily="2" charset="-122"/>
                <a:cs typeface="宋体" panose="02010600030101010101" pitchFamily="2" charset="-122"/>
              </a:rPr>
              <a:t>+···</a:t>
            </a:r>
            <a:r>
              <a:rPr lang="zh-CN" altLang="en-US" sz="2000" u="sng" dirty="0">
                <a:solidFill>
                  <a:schemeClr val="tx1"/>
                </a:solidFill>
                <a:latin typeface="宋体" panose="02010600030101010101" pitchFamily="2" charset="-122"/>
                <a:cs typeface="宋体" panose="02010600030101010101" pitchFamily="2" charset="-122"/>
              </a:rPr>
              <a:t>＋</a:t>
            </a:r>
            <a:r>
              <a:rPr lang="en-US" altLang="zh-CN" sz="2000" u="sng" dirty="0">
                <a:solidFill>
                  <a:schemeClr val="tx1"/>
                </a:solidFill>
                <a:latin typeface="宋体" panose="02010600030101010101" pitchFamily="2" charset="-122"/>
                <a:cs typeface="宋体" panose="02010600030101010101" pitchFamily="2" charset="-122"/>
              </a:rPr>
              <a:t>12</a:t>
            </a:r>
            <a:r>
              <a:rPr lang="zh-CN" altLang="en-US" sz="2000" u="sng" dirty="0">
                <a:solidFill>
                  <a:schemeClr val="tx1"/>
                </a:solidFill>
                <a:latin typeface="宋体" panose="02010600030101010101" pitchFamily="2" charset="-122"/>
                <a:cs typeface="宋体" panose="02010600030101010101" pitchFamily="2" charset="-122"/>
              </a:rPr>
              <a:t>月平均人数</a:t>
            </a:r>
            <a:endParaRPr lang="zh-CN" altLang="en-US" sz="2000" u="sng" dirty="0">
              <a:solidFill>
                <a:schemeClr val="tx1"/>
              </a:solidFill>
              <a:latin typeface="宋体" panose="02010600030101010101" pitchFamily="2" charset="-122"/>
              <a:cs typeface="宋体" panose="02010600030101010101" pitchFamily="2" charset="-122"/>
            </a:endParaRPr>
          </a:p>
          <a:p>
            <a:pPr marL="171450" indent="-171450" algn="ctr" eaLnBrk="0" fontAlgn="auto" hangingPunct="0">
              <a:lnSpc>
                <a:spcPct val="90000"/>
              </a:lnSpc>
              <a:spcBef>
                <a:spcPts val="750"/>
              </a:spcBef>
              <a:spcAft>
                <a:spcPts val="0"/>
              </a:spcAft>
              <a:defRPr/>
            </a:pPr>
            <a:r>
              <a:rPr lang="en-US" altLang="zh-CN" sz="2000" dirty="0">
                <a:solidFill>
                  <a:schemeClr val="tx1"/>
                </a:solidFill>
                <a:latin typeface="宋体" panose="02010600030101010101" pitchFamily="2" charset="-122"/>
                <a:cs typeface="宋体" panose="02010600030101010101" pitchFamily="2" charset="-122"/>
              </a:rPr>
              <a:t>        12</a:t>
            </a:r>
            <a:endParaRPr lang="en-US" altLang="zh-CN" sz="2000" dirty="0">
              <a:solidFill>
                <a:schemeClr val="tx1"/>
              </a:solidFill>
              <a:latin typeface="宋体" panose="02010600030101010101" pitchFamily="2" charset="-122"/>
              <a:cs typeface="宋体" panose="02010600030101010101" pitchFamily="2" charset="-122"/>
            </a:endParaRPr>
          </a:p>
        </p:txBody>
      </p:sp>
      <p:grpSp>
        <p:nvGrpSpPr>
          <p:cNvPr id="2" name="组合 27"/>
          <p:cNvGrpSpPr/>
          <p:nvPr/>
        </p:nvGrpSpPr>
        <p:grpSpPr bwMode="auto">
          <a:xfrm rot="-1090261">
            <a:off x="1987769" y="3038952"/>
            <a:ext cx="974725" cy="1517650"/>
            <a:chOff x="6029005" y="1412874"/>
            <a:chExt cx="2352680" cy="2857500"/>
          </a:xfrm>
        </p:grpSpPr>
        <p:grpSp>
          <p:nvGrpSpPr>
            <p:cNvPr id="3" name="组合 28"/>
            <p:cNvGrpSpPr/>
            <p:nvPr/>
          </p:nvGrpSpPr>
          <p:grpSpPr bwMode="auto">
            <a:xfrm>
              <a:off x="6029005" y="1412874"/>
              <a:ext cx="2352680" cy="2857500"/>
              <a:chOff x="2757485" y="1285874"/>
              <a:chExt cx="2352680" cy="2857500"/>
            </a:xfrm>
          </p:grpSpPr>
          <p:sp>
            <p:nvSpPr>
              <p:cNvPr id="49" name="同侧圆角矩形 48"/>
              <p:cNvSpPr/>
              <p:nvPr/>
            </p:nvSpPr>
            <p:spPr>
              <a:xfrm rot="16200000">
                <a:off x="1900205" y="2086068"/>
                <a:ext cx="2857500" cy="1180172"/>
              </a:xfrm>
              <a:prstGeom prst="round2SameRect">
                <a:avLst>
                  <a:gd name="adj1" fmla="val 857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cs typeface="+mn-ea"/>
                </a:endParaRPr>
              </a:p>
            </p:txBody>
          </p:sp>
          <p:sp>
            <p:nvSpPr>
              <p:cNvPr id="50" name="同侧圆角矩形 49"/>
              <p:cNvSpPr/>
              <p:nvPr/>
            </p:nvSpPr>
            <p:spPr>
              <a:xfrm rot="5400000">
                <a:off x="3081114" y="2104061"/>
                <a:ext cx="2857500" cy="1176341"/>
              </a:xfrm>
              <a:prstGeom prst="round2SameRect">
                <a:avLst>
                  <a:gd name="adj1" fmla="val 8570"/>
                  <a:gd name="adj2"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cs typeface="+mn-ea"/>
                </a:endParaRPr>
              </a:p>
            </p:txBody>
          </p:sp>
        </p:grpSp>
        <p:sp>
          <p:nvSpPr>
            <p:cNvPr id="30" name="圆角矩形 29"/>
            <p:cNvSpPr/>
            <p:nvPr/>
          </p:nvSpPr>
          <p:spPr>
            <a:xfrm>
              <a:off x="6142190" y="2233435"/>
              <a:ext cx="490461" cy="38857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7</a:t>
              </a:r>
              <a:endParaRPr lang="zh-CN" altLang="en-US" sz="1575" dirty="0">
                <a:latin typeface="+mn-ea"/>
                <a:cs typeface="+mn-ea"/>
              </a:endParaRPr>
            </a:p>
          </p:txBody>
        </p:sp>
        <p:sp>
          <p:nvSpPr>
            <p:cNvPr id="31" name="圆角矩形 30"/>
            <p:cNvSpPr/>
            <p:nvPr/>
          </p:nvSpPr>
          <p:spPr>
            <a:xfrm>
              <a:off x="6682460" y="2224399"/>
              <a:ext cx="494294" cy="38857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9</a:t>
              </a:r>
              <a:endParaRPr lang="zh-CN" altLang="en-US" sz="1575" dirty="0">
                <a:latin typeface="+mn-ea"/>
                <a:cs typeface="+mn-ea"/>
              </a:endParaRPr>
            </a:p>
          </p:txBody>
        </p:sp>
        <p:sp>
          <p:nvSpPr>
            <p:cNvPr id="32" name="圆角矩形 31"/>
            <p:cNvSpPr/>
            <p:nvPr/>
          </p:nvSpPr>
          <p:spPr>
            <a:xfrm>
              <a:off x="7220103" y="2251378"/>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9</a:t>
              </a:r>
              <a:endParaRPr lang="zh-CN" altLang="en-US" sz="1575" dirty="0">
                <a:latin typeface="+mn-ea"/>
                <a:cs typeface="+mn-ea"/>
              </a:endParaRPr>
            </a:p>
          </p:txBody>
        </p:sp>
        <p:sp>
          <p:nvSpPr>
            <p:cNvPr id="33" name="圆角矩形 32"/>
            <p:cNvSpPr/>
            <p:nvPr/>
          </p:nvSpPr>
          <p:spPr>
            <a:xfrm>
              <a:off x="7751547" y="2251763"/>
              <a:ext cx="486630" cy="38857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350">
                  <a:latin typeface="+mn-ea"/>
                  <a:cs typeface="+mn-ea"/>
                </a:rPr>
                <a:t>÷</a:t>
              </a:r>
              <a:endParaRPr lang="zh-CN" altLang="en-US" sz="1350" dirty="0">
                <a:latin typeface="+mn-ea"/>
                <a:cs typeface="+mn-ea"/>
              </a:endParaRPr>
            </a:p>
          </p:txBody>
        </p:sp>
        <p:sp>
          <p:nvSpPr>
            <p:cNvPr id="34" name="圆角矩形 33"/>
            <p:cNvSpPr/>
            <p:nvPr/>
          </p:nvSpPr>
          <p:spPr>
            <a:xfrm>
              <a:off x="6154220" y="2733490"/>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4</a:t>
              </a:r>
              <a:endParaRPr lang="zh-CN" altLang="en-US" sz="1575" dirty="0">
                <a:latin typeface="+mn-ea"/>
                <a:cs typeface="+mn-ea"/>
              </a:endParaRPr>
            </a:p>
          </p:txBody>
        </p:sp>
        <p:sp>
          <p:nvSpPr>
            <p:cNvPr id="35" name="圆角矩形 34"/>
            <p:cNvSpPr/>
            <p:nvPr/>
          </p:nvSpPr>
          <p:spPr>
            <a:xfrm>
              <a:off x="6692253" y="2739118"/>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5</a:t>
              </a:r>
              <a:endParaRPr lang="zh-CN" altLang="en-US" sz="1575" dirty="0">
                <a:latin typeface="+mn-ea"/>
                <a:cs typeface="+mn-ea"/>
              </a:endParaRPr>
            </a:p>
          </p:txBody>
        </p:sp>
        <p:sp>
          <p:nvSpPr>
            <p:cNvPr id="36" name="圆角矩形 35"/>
            <p:cNvSpPr/>
            <p:nvPr/>
          </p:nvSpPr>
          <p:spPr>
            <a:xfrm>
              <a:off x="7215558" y="2712663"/>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6</a:t>
              </a:r>
              <a:endParaRPr lang="zh-CN" altLang="en-US" sz="1575" dirty="0">
                <a:latin typeface="+mn-ea"/>
                <a:cs typeface="+mn-ea"/>
              </a:endParaRPr>
            </a:p>
          </p:txBody>
        </p:sp>
        <p:sp>
          <p:nvSpPr>
            <p:cNvPr id="37" name="圆角矩形 36"/>
            <p:cNvSpPr/>
            <p:nvPr/>
          </p:nvSpPr>
          <p:spPr>
            <a:xfrm>
              <a:off x="7752450" y="2730583"/>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350">
                  <a:latin typeface="+mn-ea"/>
                  <a:cs typeface="+mn-ea"/>
                </a:rPr>
                <a:t>×</a:t>
              </a:r>
              <a:endParaRPr lang="zh-CN" altLang="en-US" sz="1350" dirty="0">
                <a:latin typeface="+mn-ea"/>
                <a:cs typeface="+mn-ea"/>
              </a:endParaRPr>
            </a:p>
          </p:txBody>
        </p:sp>
        <p:sp>
          <p:nvSpPr>
            <p:cNvPr id="38" name="圆角矩形 37"/>
            <p:cNvSpPr/>
            <p:nvPr/>
          </p:nvSpPr>
          <p:spPr>
            <a:xfrm>
              <a:off x="6147229" y="3191002"/>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1</a:t>
              </a:r>
              <a:endParaRPr lang="zh-CN" altLang="en-US" sz="1575" dirty="0">
                <a:latin typeface="+mn-ea"/>
                <a:cs typeface="+mn-ea"/>
              </a:endParaRPr>
            </a:p>
          </p:txBody>
        </p:sp>
        <p:sp>
          <p:nvSpPr>
            <p:cNvPr id="39" name="圆角矩形 38"/>
            <p:cNvSpPr/>
            <p:nvPr/>
          </p:nvSpPr>
          <p:spPr>
            <a:xfrm>
              <a:off x="6682721" y="3193325"/>
              <a:ext cx="49429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2</a:t>
              </a:r>
              <a:endParaRPr lang="zh-CN" altLang="en-US" sz="1575" dirty="0">
                <a:latin typeface="+mn-ea"/>
                <a:cs typeface="+mn-ea"/>
              </a:endParaRPr>
            </a:p>
          </p:txBody>
        </p:sp>
        <p:sp>
          <p:nvSpPr>
            <p:cNvPr id="40" name="圆角矩形 39"/>
            <p:cNvSpPr/>
            <p:nvPr/>
          </p:nvSpPr>
          <p:spPr>
            <a:xfrm>
              <a:off x="7211179" y="3202303"/>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3</a:t>
              </a:r>
              <a:endParaRPr lang="zh-CN" altLang="en-US" sz="1575" dirty="0">
                <a:latin typeface="+mn-ea"/>
                <a:cs typeface="+mn-ea"/>
              </a:endParaRPr>
            </a:p>
          </p:txBody>
        </p:sp>
        <p:sp>
          <p:nvSpPr>
            <p:cNvPr id="41" name="圆角矩形 40"/>
            <p:cNvSpPr/>
            <p:nvPr/>
          </p:nvSpPr>
          <p:spPr>
            <a:xfrm>
              <a:off x="7752947" y="3208397"/>
              <a:ext cx="486630"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350" dirty="0">
                  <a:latin typeface="+mn-ea"/>
                  <a:cs typeface="+mn-ea"/>
                </a:rPr>
                <a:t>—</a:t>
              </a:r>
              <a:endParaRPr lang="zh-CN" altLang="en-US" sz="1350" dirty="0">
                <a:latin typeface="+mn-ea"/>
                <a:cs typeface="+mn-ea"/>
              </a:endParaRPr>
            </a:p>
          </p:txBody>
        </p:sp>
        <p:sp>
          <p:nvSpPr>
            <p:cNvPr id="42" name="圆角矩形 41"/>
            <p:cNvSpPr/>
            <p:nvPr/>
          </p:nvSpPr>
          <p:spPr>
            <a:xfrm>
              <a:off x="6151160" y="3651310"/>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0</a:t>
              </a:r>
              <a:endParaRPr lang="zh-CN" altLang="en-US" sz="1575" dirty="0">
                <a:latin typeface="+mn-ea"/>
                <a:cs typeface="+mn-ea"/>
              </a:endParaRPr>
            </a:p>
          </p:txBody>
        </p:sp>
        <p:sp>
          <p:nvSpPr>
            <p:cNvPr id="43" name="圆角矩形 42"/>
            <p:cNvSpPr/>
            <p:nvPr/>
          </p:nvSpPr>
          <p:spPr>
            <a:xfrm>
              <a:off x="6686857" y="3672071"/>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350" dirty="0">
                  <a:latin typeface="+mn-ea"/>
                  <a:cs typeface="+mn-ea"/>
                </a:rPr>
                <a:t>●</a:t>
              </a:r>
              <a:endParaRPr lang="zh-CN" altLang="en-US" sz="1350" dirty="0">
                <a:latin typeface="+mn-ea"/>
                <a:cs typeface="+mn-ea"/>
              </a:endParaRPr>
            </a:p>
          </p:txBody>
        </p:sp>
        <p:sp>
          <p:nvSpPr>
            <p:cNvPr id="44" name="圆角矩形 43"/>
            <p:cNvSpPr/>
            <p:nvPr/>
          </p:nvSpPr>
          <p:spPr>
            <a:xfrm>
              <a:off x="7215108" y="3662611"/>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a:t>
              </a:r>
              <a:endParaRPr lang="zh-CN" altLang="en-US" sz="1575" dirty="0">
                <a:latin typeface="+mn-ea"/>
                <a:cs typeface="+mn-ea"/>
              </a:endParaRPr>
            </a:p>
          </p:txBody>
        </p:sp>
        <p:sp>
          <p:nvSpPr>
            <p:cNvPr id="45" name="圆角矩形 44"/>
            <p:cNvSpPr/>
            <p:nvPr/>
          </p:nvSpPr>
          <p:spPr>
            <a:xfrm>
              <a:off x="7744664" y="3669214"/>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575" dirty="0">
                  <a:latin typeface="+mn-ea"/>
                  <a:cs typeface="+mn-ea"/>
                </a:rPr>
                <a:t>=</a:t>
              </a:r>
              <a:endParaRPr lang="zh-CN" altLang="en-US" sz="1575" dirty="0">
                <a:latin typeface="+mn-ea"/>
                <a:cs typeface="+mn-ea"/>
              </a:endParaRPr>
            </a:p>
          </p:txBody>
        </p:sp>
        <p:grpSp>
          <p:nvGrpSpPr>
            <p:cNvPr id="4" name="组合 45"/>
            <p:cNvGrpSpPr/>
            <p:nvPr/>
          </p:nvGrpSpPr>
          <p:grpSpPr>
            <a:xfrm>
              <a:off x="6159977" y="1608137"/>
              <a:ext cx="2090736" cy="461964"/>
              <a:chOff x="2757485" y="1285874"/>
              <a:chExt cx="2352680" cy="2857500"/>
            </a:xfrm>
            <a:solidFill>
              <a:schemeClr val="bg1"/>
            </a:solidFill>
          </p:grpSpPr>
          <p:sp>
            <p:nvSpPr>
              <p:cNvPr id="47" name="同侧圆角矩形 46"/>
              <p:cNvSpPr/>
              <p:nvPr/>
            </p:nvSpPr>
            <p:spPr>
              <a:xfrm rot="16200000">
                <a:off x="1916905" y="2126454"/>
                <a:ext cx="2857500" cy="1176340"/>
              </a:xfrm>
              <a:prstGeom prst="round2SameRect">
                <a:avLst>
                  <a:gd name="adj1" fmla="val 14755"/>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cs typeface="+mn-ea"/>
                </a:endParaRPr>
              </a:p>
            </p:txBody>
          </p:sp>
          <p:sp>
            <p:nvSpPr>
              <p:cNvPr id="48" name="同侧圆角矩形 47"/>
              <p:cNvSpPr/>
              <p:nvPr/>
            </p:nvSpPr>
            <p:spPr>
              <a:xfrm rot="5400000">
                <a:off x="3093245" y="2126454"/>
                <a:ext cx="2857500" cy="1176340"/>
              </a:xfrm>
              <a:prstGeom prst="round2SameRect">
                <a:avLst>
                  <a:gd name="adj1" fmla="val 1269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cs typeface="+mn-ea"/>
                </a:endParaRPr>
              </a:p>
            </p:txBody>
          </p:sp>
        </p:grpSp>
      </p:grpSp>
      <p:pic>
        <p:nvPicPr>
          <p:cNvPr id="26" name="图片 2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ym typeface="+mn-ea"/>
              </a:rPr>
              <a:t>财务报表顺口溜</a:t>
            </a:r>
            <a:endParaRPr lang="zh-CN" altLang="en-US"/>
          </a:p>
        </p:txBody>
      </p:sp>
      <p:sp>
        <p:nvSpPr>
          <p:cNvPr id="3" name="内容占位符 2"/>
          <p:cNvSpPr>
            <a:spLocks noGrp="1"/>
          </p:cNvSpPr>
          <p:nvPr>
            <p:ph idx="1"/>
          </p:nvPr>
        </p:nvSpPr>
        <p:spPr>
          <a:xfrm>
            <a:off x="838200" y="1393825"/>
            <a:ext cx="10918190" cy="4351655"/>
          </a:xfrm>
        </p:spPr>
        <p:txBody>
          <a:bodyPr/>
          <a:lstStyle/>
          <a:p>
            <a:pPr>
              <a:buFont typeface="Wingdings" panose="05000000000000000000" charset="0"/>
              <a:buChar char="ü"/>
            </a:pPr>
            <a:r>
              <a:rPr lang="zh-CN" altLang="en-US"/>
              <a:t>法人单位口径报</a:t>
            </a:r>
            <a:r>
              <a:rPr lang="en-US" altLang="zh-CN"/>
              <a:t>,</a:t>
            </a:r>
            <a:r>
              <a:rPr lang="zh-CN" altLang="en-US"/>
              <a:t>产业数据勿漏掉</a:t>
            </a:r>
            <a:r>
              <a:rPr lang="en-US" altLang="zh-CN"/>
              <a:t>;</a:t>
            </a:r>
            <a:endParaRPr lang="zh-CN" altLang="en-US"/>
          </a:p>
          <a:p>
            <a:pPr>
              <a:buFont typeface="Wingdings" panose="05000000000000000000" charset="0"/>
              <a:buChar char="ü"/>
            </a:pPr>
            <a:r>
              <a:rPr lang="zh-CN" altLang="en-US"/>
              <a:t>当期数据取财报</a:t>
            </a:r>
            <a:r>
              <a:rPr lang="en-US" altLang="zh-CN"/>
              <a:t>,</a:t>
            </a:r>
            <a:r>
              <a:rPr lang="zh-CN" altLang="en-US"/>
              <a:t>特殊数据要记牢</a:t>
            </a:r>
            <a:r>
              <a:rPr lang="en-US" altLang="zh-CN"/>
              <a:t>;</a:t>
            </a:r>
            <a:endParaRPr lang="zh-CN" altLang="en-US"/>
          </a:p>
          <a:p>
            <a:pPr>
              <a:buFont typeface="Wingdings" panose="05000000000000000000" charset="0"/>
              <a:buChar char="ü"/>
            </a:pPr>
            <a:r>
              <a:rPr lang="zh-CN" altLang="en-US"/>
              <a:t>购销存表含税额</a:t>
            </a:r>
            <a:r>
              <a:rPr lang="en-US" altLang="zh-CN"/>
              <a:t>,</a:t>
            </a:r>
            <a:r>
              <a:rPr lang="zh-CN" altLang="en-US"/>
              <a:t>营收（营业收入）无税很重要</a:t>
            </a:r>
            <a:r>
              <a:rPr lang="en-US" altLang="zh-CN"/>
              <a:t>;</a:t>
            </a:r>
            <a:endParaRPr lang="zh-CN" altLang="en-US"/>
          </a:p>
          <a:p>
            <a:pPr>
              <a:buFont typeface="Wingdings" panose="05000000000000000000" charset="0"/>
              <a:buChar char="ü"/>
            </a:pPr>
            <a:r>
              <a:rPr lang="zh-CN" altLang="en-US"/>
              <a:t>应交增值（税）公式套</a:t>
            </a:r>
            <a:r>
              <a:rPr lang="en-US" altLang="zh-CN"/>
              <a:t>,</a:t>
            </a:r>
            <a:r>
              <a:rPr lang="zh-CN" altLang="en-US"/>
              <a:t>一、二两式互不调</a:t>
            </a:r>
            <a:r>
              <a:rPr lang="en-US" altLang="zh-CN"/>
              <a:t>,</a:t>
            </a:r>
            <a:r>
              <a:rPr lang="zh-CN" altLang="en-US"/>
              <a:t>选定之后要固牢</a:t>
            </a:r>
            <a:r>
              <a:rPr lang="en-US" altLang="zh-CN"/>
              <a:t>;</a:t>
            </a:r>
            <a:endParaRPr lang="zh-CN" altLang="en-US"/>
          </a:p>
          <a:p>
            <a:pPr>
              <a:buFont typeface="Wingdings" panose="05000000000000000000" charset="0"/>
              <a:buChar char="ü"/>
            </a:pPr>
            <a:r>
              <a:rPr lang="zh-CN" altLang="en-US"/>
              <a:t>期初未抵（扣）要去掉</a:t>
            </a:r>
            <a:r>
              <a:rPr lang="en-US" altLang="zh-CN"/>
              <a:t>,</a:t>
            </a:r>
            <a:r>
              <a:rPr lang="zh-CN" altLang="en-US"/>
              <a:t>留底数据不留底</a:t>
            </a:r>
            <a:r>
              <a:rPr lang="en-US" altLang="zh-CN"/>
              <a:t>,</a:t>
            </a:r>
            <a:r>
              <a:rPr lang="zh-CN" altLang="en-US"/>
              <a:t>当期购（进）销（售）当期报</a:t>
            </a:r>
            <a:r>
              <a:rPr lang="en-US" altLang="zh-CN"/>
              <a:t>,</a:t>
            </a:r>
            <a:r>
              <a:rPr lang="zh-CN" altLang="en-US"/>
              <a:t>有购有销0错报</a:t>
            </a:r>
            <a:r>
              <a:rPr lang="en-US" altLang="zh-CN"/>
              <a:t>,</a:t>
            </a:r>
            <a:r>
              <a:rPr lang="zh-CN" altLang="en-US"/>
              <a:t>算出正负</a:t>
            </a:r>
            <a:r>
              <a:rPr lang="en-US" altLang="zh-CN"/>
              <a:t>,</a:t>
            </a:r>
            <a:r>
              <a:rPr lang="zh-CN" altLang="en-US"/>
              <a:t>负也报（应交增值税可为负值）</a:t>
            </a:r>
            <a:r>
              <a:rPr lang="en-US" altLang="zh-CN"/>
              <a:t>;</a:t>
            </a:r>
            <a:endParaRPr lang="zh-CN" altLang="en-US"/>
          </a:p>
          <a:p>
            <a:pPr>
              <a:buFont typeface="Wingdings" panose="05000000000000000000" charset="0"/>
              <a:buChar char="ü"/>
            </a:pPr>
            <a:r>
              <a:rPr lang="zh-CN" altLang="en-US"/>
              <a:t>人员用工用工报</a:t>
            </a:r>
            <a:r>
              <a:rPr lang="en-US" altLang="zh-CN"/>
              <a:t>,</a:t>
            </a:r>
            <a:r>
              <a:rPr lang="zh-CN" altLang="en-US"/>
              <a:t>外包人员要去掉</a:t>
            </a:r>
            <a:r>
              <a:rPr lang="en-US" altLang="zh-CN"/>
              <a:t>;</a:t>
            </a:r>
            <a:endParaRPr lang="zh-CN" altLang="en-US"/>
          </a:p>
          <a:p>
            <a:pPr>
              <a:buFont typeface="Wingdings" panose="05000000000000000000" charset="0"/>
              <a:buChar char="ü"/>
            </a:pPr>
            <a:r>
              <a:rPr lang="zh-CN" altLang="en-US"/>
              <a:t>应付（职工）薪酬可计提</a:t>
            </a:r>
            <a:r>
              <a:rPr lang="en-US" altLang="zh-CN"/>
              <a:t>,</a:t>
            </a:r>
            <a:r>
              <a:rPr lang="zh-CN" altLang="en-US"/>
              <a:t>数据填报要收齐</a:t>
            </a:r>
            <a:r>
              <a:rPr lang="en-US" altLang="zh-CN"/>
              <a:t>,</a:t>
            </a:r>
            <a:r>
              <a:rPr lang="zh-CN" altLang="en-US"/>
              <a:t>企业五险两金也要报</a:t>
            </a:r>
            <a:r>
              <a:rPr lang="en-US" altLang="zh-CN"/>
              <a:t>;</a:t>
            </a:r>
            <a:endParaRPr lang="zh-CN" altLang="en-US"/>
          </a:p>
          <a:p>
            <a:pPr>
              <a:buFont typeface="Wingdings" panose="05000000000000000000" charset="0"/>
              <a:buChar char="ü"/>
            </a:pPr>
            <a:r>
              <a:rPr lang="zh-CN" altLang="en-US"/>
              <a:t>记牢口诀填数据</a:t>
            </a:r>
            <a:r>
              <a:rPr lang="en-US" altLang="zh-CN"/>
              <a:t>,</a:t>
            </a:r>
            <a:r>
              <a:rPr lang="zh-CN" altLang="en-US"/>
              <a:t>精准无误报统计</a:t>
            </a:r>
            <a:r>
              <a:rPr lang="en-US" altLang="zh-CN"/>
              <a:t>.</a:t>
            </a:r>
            <a:endParaRPr lang="en-US" altLang="zh-CN"/>
          </a:p>
        </p:txBody>
      </p:sp>
      <p:pic>
        <p:nvPicPr>
          <p:cNvPr id="26" name="图片 2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图片 6"/>
          <p:cNvPicPr>
            <a:picLocks noChangeAspect="1"/>
          </p:cNvPicPr>
          <p:nvPr/>
        </p:nvPicPr>
        <p:blipFill>
          <a:blip r:embed="rId1" cstate="print"/>
          <a:stretch>
            <a:fillRect/>
          </a:stretch>
        </p:blipFill>
        <p:spPr>
          <a:xfrm>
            <a:off x="6326188" y="5104765"/>
            <a:ext cx="5865812" cy="1657350"/>
          </a:xfrm>
          <a:prstGeom prst="rect">
            <a:avLst/>
          </a:prstGeom>
          <a:noFill/>
          <a:ln w="9525">
            <a:noFill/>
          </a:ln>
        </p:spPr>
      </p:pic>
      <p:grpSp>
        <p:nvGrpSpPr>
          <p:cNvPr id="2" name="组合 1"/>
          <p:cNvGrpSpPr/>
          <p:nvPr/>
        </p:nvGrpSpPr>
        <p:grpSpPr>
          <a:xfrm>
            <a:off x="9480550" y="4221480"/>
            <a:ext cx="687070" cy="714375"/>
            <a:chOff x="14903" y="5858"/>
            <a:chExt cx="1082" cy="1125"/>
          </a:xfrm>
        </p:grpSpPr>
        <p:sp>
          <p:nvSpPr>
            <p:cNvPr id="1069" name="矩形 1068"/>
            <p:cNvSpPr/>
            <p:nvPr/>
          </p:nvSpPr>
          <p:spPr>
            <a:xfrm>
              <a:off x="15235" y="6233"/>
              <a:ext cx="750" cy="7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4903" y="5858"/>
              <a:ext cx="748" cy="748"/>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 name="组合 2"/>
          <p:cNvGrpSpPr/>
          <p:nvPr/>
        </p:nvGrpSpPr>
        <p:grpSpPr>
          <a:xfrm>
            <a:off x="1776095" y="2103120"/>
            <a:ext cx="697230" cy="705485"/>
            <a:chOff x="3318" y="3690"/>
            <a:chExt cx="1098" cy="1111"/>
          </a:xfrm>
        </p:grpSpPr>
        <p:sp>
          <p:nvSpPr>
            <p:cNvPr id="118" name="矩形 117"/>
            <p:cNvSpPr/>
            <p:nvPr/>
          </p:nvSpPr>
          <p:spPr>
            <a:xfrm>
              <a:off x="3318" y="3690"/>
              <a:ext cx="748" cy="74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3668" y="4053"/>
              <a:ext cx="748" cy="748"/>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pic>
        <p:nvPicPr>
          <p:cNvPr id="6" name="图片 5"/>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1315085" cy="1314450"/>
          </a:xfrm>
          <a:prstGeom prst="rect">
            <a:avLst/>
          </a:prstGeom>
          <a:ln>
            <a:noFill/>
          </a:ln>
          <a:effectLst/>
        </p:spPr>
      </p:pic>
      <p:sp>
        <p:nvSpPr>
          <p:cNvPr id="387075" name="AutoShape 3"/>
          <p:cNvSpPr>
            <a:spLocks noChangeArrowheads="1"/>
          </p:cNvSpPr>
          <p:nvPr/>
        </p:nvSpPr>
        <p:spPr bwMode="gray">
          <a:xfrm>
            <a:off x="4173220" y="2188210"/>
            <a:ext cx="2857500" cy="748030"/>
          </a:xfrm>
          <a:prstGeom prst="roundRect">
            <a:avLst>
              <a:gd name="adj" fmla="val 16667"/>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报表变化</a:t>
            </a:r>
            <a:endParaRPr kumimoji="1" lang="zh-CN" altLang="en-US" sz="40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387077" name="AutoShape 5"/>
          <p:cNvSpPr>
            <a:spLocks noChangeArrowheads="1"/>
          </p:cNvSpPr>
          <p:nvPr/>
        </p:nvSpPr>
        <p:spPr bwMode="gray">
          <a:xfrm>
            <a:off x="4186555" y="3226435"/>
            <a:ext cx="2844800" cy="806450"/>
          </a:xfrm>
          <a:prstGeom prst="roundRect">
            <a:avLst>
              <a:gd name="adj" fmla="val 16667"/>
            </a:avLst>
          </a:prstGeom>
          <a:solidFill>
            <a:schemeClr val="accent6">
              <a:lumMod val="60000"/>
              <a:lumOff val="40000"/>
            </a:schemeClr>
          </a:soli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宋体" panose="02010600030101010101" pitchFamily="2" charset="-122"/>
                <a:ea typeface="宋体" panose="02010600030101010101" pitchFamily="2" charset="-122"/>
                <a:cs typeface="+mn-cs"/>
              </a:rPr>
              <a:t>重点要点</a:t>
            </a:r>
            <a:endParaRPr kumimoji="1"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87080" name="AutoShape 8"/>
          <p:cNvSpPr>
            <a:spLocks noChangeArrowheads="1"/>
          </p:cNvSpPr>
          <p:nvPr/>
        </p:nvSpPr>
        <p:spPr bwMode="gray">
          <a:xfrm>
            <a:off x="3272790" y="4224655"/>
            <a:ext cx="5272405" cy="1101725"/>
          </a:xfrm>
          <a:prstGeom prst="roundRect">
            <a:avLst>
              <a:gd name="adj" fmla="val 16667"/>
            </a:avLst>
          </a:prstGeom>
          <a:gradFill rotWithShape="1">
            <a:gsLst>
              <a:gs pos="0">
                <a:srgbClr val="14CD68"/>
              </a:gs>
              <a:gs pos="100000">
                <a:srgbClr val="0B6E38"/>
              </a:gs>
            </a:gsLst>
            <a:lin ang="5400000" scaled="0"/>
          </a:gra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注意事项</a:t>
            </a:r>
            <a:endParaRPr kumimoji="1" lang="zh-CN" altLang="en-US" sz="48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AutoShape 4"/>
          <p:cNvSpPr>
            <a:spLocks noGrp="1" noChangeArrowheads="1"/>
          </p:cNvSpPr>
          <p:nvPr>
            <p:ph type="title"/>
          </p:nvPr>
        </p:nvSpPr>
        <p:spPr bwMode="gray">
          <a:xfrm>
            <a:off x="4113530" y="1179830"/>
            <a:ext cx="2917825" cy="705485"/>
          </a:xfrm>
          <a:prstGeom prst="roundRect">
            <a:avLst>
              <a:gd name="adj" fmla="val 16667"/>
            </a:avLst>
          </a:prstGeom>
          <a:solidFill>
            <a:schemeClr val="accent2">
              <a:lumMod val="75000"/>
            </a:schemeClr>
          </a:solidFill>
          <a:ln w="38100">
            <a:solidFill>
              <a:schemeClr val="bg1"/>
            </a:solidFill>
          </a:ln>
          <a:effectLst>
            <a:outerShdw dist="107763" dir="2700000" algn="ctr" rotWithShape="0">
              <a:srgbClr val="808080">
                <a:alpha val="50000"/>
              </a:srgbClr>
            </a:outerShdw>
          </a:effectLst>
        </p:spPr>
        <p:txBody>
          <a:bodyPr vert="horz" wrap="square" lIns="91440" tIns="45720" rIns="91440" bIns="45720" numCol="1" anchor="ctr" anchorCtr="1" compatLnSpc="1">
            <a:noAutofit/>
          </a:bodyPr>
          <a:lstStyle/>
          <a:p>
            <a:pPr marL="0" marR="0" lvl="0" indent="0" algn="ctr" defTabSz="914400" rtl="0" eaLnBrk="0" fontAlgn="base" latinLnBrk="1" hangingPunct="0">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rPr>
              <a:t>总体说明</a:t>
            </a:r>
            <a:endPar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endParaRPr>
          </a:p>
        </p:txBody>
      </p:sp>
      <p:sp>
        <p:nvSpPr>
          <p:cNvPr id="6151" name="TextBox 7"/>
          <p:cNvSpPr txBox="1"/>
          <p:nvPr/>
        </p:nvSpPr>
        <p:spPr>
          <a:xfrm>
            <a:off x="3166110" y="138430"/>
            <a:ext cx="4885690" cy="1399540"/>
          </a:xfrm>
          <a:prstGeom prst="rect">
            <a:avLst/>
          </a:prstGeom>
          <a:noFill/>
          <a:ln w="9525">
            <a:noFill/>
          </a:ln>
        </p:spPr>
        <p:txBody>
          <a:bodyPr>
            <a:noAutofit/>
          </a:bodyPr>
          <a:lstStyle/>
          <a:p>
            <a:pPr algn="ctr">
              <a:buNone/>
            </a:pPr>
            <a:r>
              <a:rPr lang="zh-CN" altLang="en-US" sz="6000" b="1" dirty="0">
                <a:latin typeface="微软雅黑" panose="020B0503020204020204" pitchFamily="34" charset="-122"/>
              </a:rPr>
              <a:t>主</a:t>
            </a:r>
            <a:r>
              <a:rPr lang="en-US" altLang="zh-CN" sz="6000" b="1" dirty="0">
                <a:latin typeface="微软雅黑" panose="020B0503020204020204" pitchFamily="34" charset="-122"/>
              </a:rPr>
              <a:t> </a:t>
            </a:r>
            <a:r>
              <a:rPr lang="zh-CN" altLang="en-US" sz="6000" b="1" dirty="0">
                <a:latin typeface="微软雅黑" panose="020B0503020204020204" pitchFamily="34" charset="-122"/>
              </a:rPr>
              <a:t>要</a:t>
            </a:r>
            <a:r>
              <a:rPr lang="en-US" altLang="zh-CN" sz="6000" b="1" dirty="0">
                <a:latin typeface="微软雅黑" panose="020B0503020204020204" pitchFamily="34" charset="-122"/>
              </a:rPr>
              <a:t> </a:t>
            </a:r>
            <a:r>
              <a:rPr lang="zh-CN" altLang="en-US" sz="6000" b="1" dirty="0">
                <a:latin typeface="微软雅黑" panose="020B0503020204020204" pitchFamily="34" charset="-122"/>
              </a:rPr>
              <a:t>内</a:t>
            </a:r>
            <a:r>
              <a:rPr lang="en-US" altLang="zh-CN" sz="6000" b="1" dirty="0">
                <a:latin typeface="微软雅黑" panose="020B0503020204020204" pitchFamily="34" charset="-122"/>
              </a:rPr>
              <a:t> </a:t>
            </a:r>
            <a:r>
              <a:rPr lang="zh-CN" altLang="en-US" sz="6000" b="1" dirty="0">
                <a:latin typeface="微软雅黑" panose="020B0503020204020204" pitchFamily="34" charset="-122"/>
              </a:rPr>
              <a:t>容</a:t>
            </a:r>
            <a:endParaRPr lang="zh-CN" altLang="en-US" sz="6000" b="1" dirty="0">
              <a:latin typeface="微软雅黑" panose="020B0503020204020204" pitchFamily="34" charset="-122"/>
            </a:endParaRPr>
          </a:p>
        </p:txBody>
      </p:sp>
    </p:spTree>
  </p:cSld>
  <p:clrMapOvr>
    <a:masterClrMapping/>
  </p:clrMapOvr>
  <p:timing>
    <p:tnLst>
      <p:par>
        <p:cTn id="1" dur="indefinite" restart="never" nodeType="tmRoot"/>
      </p:par>
    </p:tnLst>
    <p:bldLst>
      <p:bldP spid="387077" grpId="1" animBg="1"/>
      <p:bldP spid="7"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5495" y="365125"/>
            <a:ext cx="9298305" cy="895350"/>
          </a:xfrm>
        </p:spPr>
        <p:txBody>
          <a:bodyPr/>
          <a:lstStyle/>
          <a:p>
            <a:pPr marL="457200" indent="-457200">
              <a:buFont typeface="Wingdings" panose="05000000000000000000" charset="0"/>
              <a:buChar char="Ø"/>
            </a:pPr>
            <a:r>
              <a:rPr lang="en-US" altLang="zh-CN" sz="2800">
                <a:latin typeface="宋体" panose="02010600030101010101" pitchFamily="2" charset="-122"/>
                <a:ea typeface="宋体" panose="02010600030101010101" pitchFamily="2" charset="-122"/>
              </a:rPr>
              <a:t>3.1  </a:t>
            </a:r>
            <a:r>
              <a:rPr lang="zh-CN" altLang="zh-CN" sz="4000" b="1">
                <a:solidFill>
                  <a:srgbClr val="FF0000"/>
                </a:solidFill>
                <a:latin typeface="宋体" panose="02010600030101010101" pitchFamily="2" charset="-122"/>
                <a:ea typeface="宋体" panose="02010600030101010101" pitchFamily="2" charset="-122"/>
                <a:sym typeface="+mn-ea"/>
              </a:rPr>
              <a:t>应付职工薪酬</a:t>
            </a:r>
            <a:r>
              <a:rPr lang="zh-CN" altLang="zh-CN" sz="2800" b="1">
                <a:latin typeface="宋体" panose="02010600030101010101" pitchFamily="2" charset="-122"/>
                <a:ea typeface="宋体" panose="02010600030101010101" pitchFamily="2" charset="-122"/>
              </a:rPr>
              <a:t>执法检查发现的问题</a:t>
            </a:r>
            <a:endParaRPr lang="zh-CN" altLang="zh-CN" sz="2800" b="1">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837565" y="1496060"/>
            <a:ext cx="10515600" cy="4116070"/>
          </a:xfrm>
        </p:spPr>
        <p:txBody>
          <a:bodyPr/>
          <a:lstStyle/>
          <a:p>
            <a:pPr marL="0" indent="0">
              <a:buNone/>
            </a:pPr>
            <a:r>
              <a:rPr lang="en-US" altLang="zh-CN"/>
              <a:t>1</a:t>
            </a:r>
            <a:r>
              <a:rPr lang="zh-CN" altLang="en-US"/>
              <a:t>、漏报福利费，漏报了管理费下列支的社保、公积金和福利费</a:t>
            </a:r>
            <a:endParaRPr lang="zh-CN" altLang="en-US"/>
          </a:p>
          <a:p>
            <a:pPr marL="0" indent="0">
              <a:buNone/>
            </a:pPr>
            <a:r>
              <a:rPr lang="en-US" altLang="zh-CN"/>
              <a:t>2</a:t>
            </a:r>
            <a:r>
              <a:rPr lang="zh-CN" altLang="en-US"/>
              <a:t>、未包含企业负担的五险一金及职工教育经费</a:t>
            </a:r>
            <a:endParaRPr lang="zh-CN" altLang="en-US"/>
          </a:p>
          <a:p>
            <a:pPr marL="0" indent="0">
              <a:buNone/>
            </a:pPr>
            <a:r>
              <a:rPr lang="en-US" altLang="zh-CN"/>
              <a:t>3</a:t>
            </a:r>
            <a:r>
              <a:rPr lang="zh-CN" altLang="en-US"/>
              <a:t>、按应付职工薪酬借方数填报</a:t>
            </a:r>
            <a:endParaRPr lang="zh-CN" altLang="en-US"/>
          </a:p>
          <a:p>
            <a:pPr marL="0" indent="0">
              <a:buNone/>
            </a:pPr>
            <a:r>
              <a:rPr lang="en-US" altLang="zh-CN"/>
              <a:t>4</a:t>
            </a:r>
            <a:r>
              <a:rPr lang="zh-CN" altLang="en-US"/>
              <a:t>、未按法人口径填报，少报分公司数据</a:t>
            </a:r>
            <a:endParaRPr lang="zh-CN" altLang="en-US"/>
          </a:p>
          <a:p>
            <a:pPr marL="0" indent="0">
              <a:buNone/>
            </a:pPr>
            <a:r>
              <a:rPr lang="en-US" altLang="zh-CN"/>
              <a:t>5</a:t>
            </a:r>
            <a:r>
              <a:rPr lang="zh-CN" altLang="en-US"/>
              <a:t>、指标理解不到位，漏了部分科目数据</a:t>
            </a:r>
            <a:endParaRPr lang="zh-CN" altLang="en-US"/>
          </a:p>
          <a:p>
            <a:pPr marL="0" indent="0">
              <a:buNone/>
            </a:pPr>
            <a:endParaRPr lang="zh-CN" altLang="en-US"/>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06120" cy="940435"/>
          </a:xfrm>
          <a:prstGeom prst="rect">
            <a:avLst/>
          </a:prstGeom>
          <a:ln>
            <a:noFill/>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7985" y="1032510"/>
            <a:ext cx="11741785" cy="4954905"/>
          </a:xfrm>
        </p:spPr>
        <p:txBody>
          <a:bodyPr/>
          <a:lstStyle/>
          <a:p>
            <a:pPr marL="561340" lvl="1" latinLnBrk="0">
              <a:lnSpc>
                <a:spcPct val="130000"/>
              </a:lnSpc>
              <a:spcBef>
                <a:spcPts val="0"/>
              </a:spcBef>
              <a:buClr>
                <a:srgbClr val="FF0000"/>
              </a:buClr>
              <a:buSzPct val="120000"/>
              <a:buFont typeface="Wingdings" panose="05000000000000000000" pitchFamily="2" charset="2"/>
              <a:buChar char="û"/>
            </a:pPr>
            <a:r>
              <a:rPr lang="zh-CN" altLang="en-US" dirty="0">
                <a:latin typeface="+mn-ea"/>
                <a:cs typeface="+mn-ea"/>
                <a:sym typeface="+mn-ea"/>
              </a:rPr>
              <a:t>包含期初未抵扣数</a:t>
            </a:r>
            <a:endParaRPr lang="zh-CN" altLang="en-US"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dirty="0">
                <a:latin typeface="+mn-ea"/>
                <a:cs typeface="+mn-ea"/>
                <a:sym typeface="+mn-ea"/>
              </a:rPr>
              <a:t>填成实交数而非应交数 （误按照税务口径上的应纳税额填报）</a:t>
            </a:r>
            <a:endParaRPr lang="zh-CN" altLang="en-US"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dirty="0">
                <a:latin typeface="+mn-ea"/>
                <a:cs typeface="+mn-ea"/>
                <a:sym typeface="+mn-ea"/>
              </a:rPr>
              <a:t>根据应交增值税-未交增值税明细账填报</a:t>
            </a:r>
            <a:endParaRPr lang="zh-CN" altLang="en-US" dirty="0">
              <a:latin typeface="+mn-ea"/>
              <a:cs typeface="+mn-ea"/>
              <a:sym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dirty="0" smtClean="0">
                <a:latin typeface="+mn-ea"/>
                <a:cs typeface="+mn-ea"/>
                <a:sym typeface="+mn-ea"/>
              </a:rPr>
              <a:t>税款所属时间不是当年</a:t>
            </a:r>
            <a:r>
              <a:rPr lang="en-US" altLang="zh-CN" dirty="0" smtClean="0">
                <a:latin typeface="+mn-ea"/>
                <a:cs typeface="+mn-ea"/>
                <a:sym typeface="+mn-ea"/>
              </a:rPr>
              <a:t>1-12</a:t>
            </a:r>
            <a:r>
              <a:rPr lang="zh-CN" altLang="en-US" dirty="0" smtClean="0">
                <a:latin typeface="+mn-ea"/>
                <a:cs typeface="+mn-ea"/>
                <a:sym typeface="+mn-ea"/>
              </a:rPr>
              <a:t>月份，按照月度预估的数据汇总填报</a:t>
            </a:r>
            <a:endParaRPr lang="zh-CN" altLang="en-US" dirty="0" smtClean="0">
              <a:latin typeface="+mn-ea"/>
              <a:cs typeface="+mn-ea"/>
              <a:sym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dirty="0">
                <a:latin typeface="+mn-ea"/>
                <a:cs typeface="+mn-ea"/>
                <a:sym typeface="+mn-ea"/>
              </a:rPr>
              <a:t>填成应交税费非应交增值税 （多包含营业税、消费税、个人所得税等）</a:t>
            </a:r>
            <a:endParaRPr lang="zh-CN" altLang="en-US" sz="2800" dirty="0">
              <a:solidFill>
                <a:schemeClr val="tx1"/>
              </a:solidFill>
              <a:latin typeface="+mn-ea"/>
              <a:cs typeface="+mn-ea"/>
            </a:endParaRPr>
          </a:p>
          <a:p>
            <a:pPr marL="561340" lvl="1" algn="l" latinLnBrk="0">
              <a:lnSpc>
                <a:spcPct val="130000"/>
              </a:lnSpc>
              <a:spcBef>
                <a:spcPts val="0"/>
              </a:spcBef>
              <a:buClr>
                <a:srgbClr val="FF0000"/>
              </a:buClr>
              <a:buSzPct val="120000"/>
              <a:buFont typeface="Wingdings" panose="05000000000000000000" pitchFamily="2" charset="2"/>
              <a:buChar char="û"/>
            </a:pPr>
            <a:r>
              <a:rPr lang="zh-CN" altLang="en-US" sz="2400" dirty="0" smtClean="0">
                <a:latin typeface="+mn-ea"/>
                <a:cs typeface="+mn-ea"/>
                <a:sym typeface="+mn-ea"/>
              </a:rPr>
              <a:t>漏报负数</a:t>
            </a:r>
            <a:endParaRPr lang="zh-CN" altLang="en-US" sz="2400" dirty="0" smtClean="0">
              <a:solidFill>
                <a:schemeClr val="tx1"/>
              </a:solidFill>
              <a:latin typeface="+mn-ea"/>
              <a:cs typeface="+mn-ea"/>
            </a:endParaRPr>
          </a:p>
          <a:p>
            <a:pPr marL="561340" lvl="1" algn="l" latinLnBrk="0">
              <a:lnSpc>
                <a:spcPct val="130000"/>
              </a:lnSpc>
              <a:spcBef>
                <a:spcPts val="0"/>
              </a:spcBef>
              <a:buClr>
                <a:srgbClr val="FF0000"/>
              </a:buClr>
              <a:buSzPct val="120000"/>
              <a:buFont typeface="Wingdings" panose="05000000000000000000" pitchFamily="2" charset="2"/>
              <a:buChar char="û"/>
            </a:pPr>
            <a:r>
              <a:rPr lang="zh-CN" altLang="en-US" sz="2400" dirty="0" smtClean="0">
                <a:latin typeface="+mn-ea"/>
                <a:cs typeface="+mn-ea"/>
                <a:sym typeface="+mn-ea"/>
              </a:rPr>
              <a:t>漏报独立纳税的分公司数据</a:t>
            </a:r>
            <a:endParaRPr lang="zh-CN" altLang="en-US" sz="2400" dirty="0" smtClean="0">
              <a:solidFill>
                <a:schemeClr val="tx1"/>
              </a:solidFill>
              <a:latin typeface="+mn-ea"/>
              <a:cs typeface="+mn-ea"/>
            </a:endParaRPr>
          </a:p>
          <a:p>
            <a:pPr marL="561340" lvl="1" algn="l" latinLnBrk="0">
              <a:lnSpc>
                <a:spcPct val="130000"/>
              </a:lnSpc>
              <a:spcBef>
                <a:spcPts val="0"/>
              </a:spcBef>
              <a:buClr>
                <a:srgbClr val="FF0000"/>
              </a:buClr>
              <a:buSzPct val="120000"/>
              <a:buFont typeface="Wingdings" panose="05000000000000000000" pitchFamily="2" charset="2"/>
              <a:buChar char="û"/>
            </a:pPr>
            <a:r>
              <a:rPr lang="zh-CN" altLang="en-US" sz="2400" dirty="0" smtClean="0">
                <a:latin typeface="+mn-ea"/>
                <a:cs typeface="+mn-ea"/>
                <a:sym typeface="+mn-ea"/>
              </a:rPr>
              <a:t>漏报简易征收办法计算的应纳税额、进项税额转出</a:t>
            </a:r>
            <a:endParaRPr lang="zh-CN" altLang="en-US" sz="2400" dirty="0" smtClean="0">
              <a:latin typeface="+mn-ea"/>
              <a:cs typeface="+mn-ea"/>
              <a:sym typeface="+mn-ea"/>
            </a:endParaRPr>
          </a:p>
          <a:p>
            <a:endParaRPr lang="zh-CN" altLang="en-US"/>
          </a:p>
        </p:txBody>
      </p:sp>
      <p:sp>
        <p:nvSpPr>
          <p:cNvPr id="4" name="标题 1"/>
          <p:cNvSpPr>
            <a:spLocks noGrp="1"/>
          </p:cNvSpPr>
          <p:nvPr/>
        </p:nvSpPr>
        <p:spPr>
          <a:xfrm>
            <a:off x="2007235" y="137160"/>
            <a:ext cx="9298305" cy="895350"/>
          </a:xfrm>
          <a:prstGeom prst="rect">
            <a:avLst/>
          </a:prstGeom>
          <a:noFill/>
          <a:ln w="9525">
            <a:noFill/>
          </a:ln>
        </p:spPr>
        <p:txBody>
          <a:bodyPr anchor="ctr" anchorCtr="0"/>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a:lstStyle>
          <a:p>
            <a:pPr marL="457200" indent="-457200">
              <a:buFont typeface="Wingdings" panose="05000000000000000000" charset="0"/>
              <a:buChar char="Ø"/>
            </a:pPr>
            <a:r>
              <a:rPr lang="en-US" altLang="zh-CN" sz="2800">
                <a:latin typeface="宋体" panose="02010600030101010101" pitchFamily="2" charset="-122"/>
                <a:ea typeface="宋体" panose="02010600030101010101" pitchFamily="2" charset="-122"/>
              </a:rPr>
              <a:t>3.2  </a:t>
            </a:r>
            <a:r>
              <a:rPr lang="zh-CN" altLang="en-US" sz="4000" b="1">
                <a:solidFill>
                  <a:srgbClr val="FF0000"/>
                </a:solidFill>
                <a:latin typeface="宋体" panose="02010600030101010101" pitchFamily="2" charset="-122"/>
                <a:ea typeface="宋体" panose="02010600030101010101" pitchFamily="2" charset="-122"/>
              </a:rPr>
              <a:t>应交增值税</a:t>
            </a:r>
            <a:r>
              <a:rPr lang="zh-CN" altLang="zh-CN" sz="2800" b="1">
                <a:latin typeface="宋体" panose="02010600030101010101" pitchFamily="2" charset="-122"/>
                <a:ea typeface="宋体" panose="02010600030101010101" pitchFamily="2" charset="-122"/>
              </a:rPr>
              <a:t>执法检查发现的问题</a:t>
            </a:r>
            <a:endParaRPr lang="zh-CN" altLang="zh-CN" sz="2800" b="1">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06120" cy="940435"/>
          </a:xfrm>
          <a:prstGeom prst="rect">
            <a:avLst/>
          </a:prstGeom>
          <a:ln>
            <a:noFill/>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43660" y="1015365"/>
            <a:ext cx="9972040" cy="5250180"/>
          </a:xfrm>
        </p:spPr>
        <p:txBody>
          <a:bodyPr>
            <a:normAutofit fontScale="32500" lnSpcReduction="10000"/>
          </a:bodyPr>
          <a:lstStyle/>
          <a:p>
            <a:pPr algn="just" latinLnBrk="0">
              <a:spcBef>
                <a:spcPts val="0"/>
              </a:spcBef>
              <a:buFont typeface="Wingdings" panose="05000000000000000000" pitchFamily="2" charset="2"/>
              <a:buChar char="l"/>
            </a:pPr>
            <a:r>
              <a:rPr lang="zh-CN" altLang="en-US" sz="8000" b="1" dirty="0" smtClean="0">
                <a:latin typeface="微软雅黑" panose="020B0503020204020204" pitchFamily="34" charset="-122"/>
                <a:ea typeface="微软雅黑" panose="020B0503020204020204" pitchFamily="34" charset="-122"/>
              </a:rPr>
              <a:t>问题一：营业收入与商品销售额（营业额）同比增速差距较大。</a:t>
            </a:r>
            <a:endParaRPr lang="zh-CN" altLang="en-US" sz="8000" b="1" dirty="0" smtClean="0">
              <a:latin typeface="微软雅黑" panose="020B0503020204020204" pitchFamily="34" charset="-122"/>
              <a:ea typeface="微软雅黑" panose="020B0503020204020204" pitchFamily="34" charset="-122"/>
            </a:endParaRPr>
          </a:p>
          <a:p>
            <a:pPr algn="just" latinLnBrk="0">
              <a:spcBef>
                <a:spcPts val="0"/>
              </a:spcBef>
              <a:buFont typeface="Wingdings" panose="05000000000000000000" pitchFamily="2" charset="2"/>
              <a:buChar char="l"/>
            </a:pPr>
            <a:endParaRPr lang="zh-CN" altLang="en-US" sz="8000" b="1" dirty="0" smtClean="0">
              <a:latin typeface="微软雅黑" panose="020B0503020204020204" pitchFamily="34" charset="-122"/>
              <a:ea typeface="微软雅黑" panose="020B0503020204020204" pitchFamily="34" charset="-122"/>
            </a:endParaRPr>
          </a:p>
          <a:p>
            <a:pPr algn="just" latinLnBrk="0">
              <a:spcBef>
                <a:spcPts val="0"/>
              </a:spcBef>
              <a:buFont typeface="Wingdings" panose="05000000000000000000" pitchFamily="2" charset="2"/>
              <a:buChar char="l"/>
            </a:pPr>
            <a:r>
              <a:rPr lang="zh-CN" altLang="en-US" sz="8000" b="1" dirty="0" smtClean="0">
                <a:latin typeface="微软雅黑" panose="020B0503020204020204" pitchFamily="34" charset="-122"/>
                <a:ea typeface="微软雅黑" panose="020B0503020204020204" pitchFamily="34" charset="-122"/>
              </a:rPr>
              <a:t>问题二：年报营业收入、利润总额与</a:t>
            </a:r>
            <a:r>
              <a:rPr lang="en-US" altLang="zh-CN" sz="8000" b="1" dirty="0" smtClean="0">
                <a:latin typeface="微软雅黑" panose="020B0503020204020204" pitchFamily="34" charset="-122"/>
                <a:ea typeface="微软雅黑" panose="020B0503020204020204" pitchFamily="34" charset="-122"/>
              </a:rPr>
              <a:t>4</a:t>
            </a:r>
            <a:r>
              <a:rPr lang="zh-CN" altLang="en-US" sz="8000" b="1" dirty="0" smtClean="0">
                <a:latin typeface="微软雅黑" panose="020B0503020204020204" pitchFamily="34" charset="-122"/>
                <a:ea typeface="微软雅黑" panose="020B0503020204020204" pitchFamily="34" charset="-122"/>
              </a:rPr>
              <a:t>季度</a:t>
            </a:r>
            <a:r>
              <a:rPr lang="en-US" altLang="zh-CN" sz="8000" b="1" dirty="0" smtClean="0">
                <a:latin typeface="微软雅黑" panose="020B0503020204020204" pitchFamily="34" charset="-122"/>
                <a:ea typeface="微软雅黑" panose="020B0503020204020204" pitchFamily="34" charset="-122"/>
              </a:rPr>
              <a:t>203</a:t>
            </a:r>
            <a:r>
              <a:rPr lang="zh-CN" altLang="en-US" sz="8000" b="1" dirty="0" smtClean="0">
                <a:latin typeface="微软雅黑" panose="020B0503020204020204" pitchFamily="34" charset="-122"/>
                <a:ea typeface="微软雅黑" panose="020B0503020204020204" pitchFamily="34" charset="-122"/>
              </a:rPr>
              <a:t>表的营业收入、利润总额差距较大。</a:t>
            </a:r>
            <a:endParaRPr lang="zh-CN" altLang="en-US" sz="8000" b="1" dirty="0" smtClean="0">
              <a:latin typeface="微软雅黑" panose="020B0503020204020204" pitchFamily="34" charset="-122"/>
              <a:ea typeface="微软雅黑" panose="020B0503020204020204" pitchFamily="34" charset="-122"/>
            </a:endParaRPr>
          </a:p>
          <a:p>
            <a:pPr marL="0" indent="0" algn="just" latinLnBrk="0">
              <a:spcBef>
                <a:spcPts val="0"/>
              </a:spcBef>
              <a:buFont typeface="Wingdings" panose="05000000000000000000" pitchFamily="2" charset="2"/>
              <a:buNone/>
            </a:pPr>
            <a:endParaRPr lang="zh-CN" altLang="en-US" sz="8000" b="1" dirty="0" smtClean="0">
              <a:latin typeface="微软雅黑" panose="020B0503020204020204" pitchFamily="34" charset="-122"/>
              <a:ea typeface="微软雅黑" panose="020B0503020204020204" pitchFamily="34" charset="-122"/>
            </a:endParaRPr>
          </a:p>
          <a:p>
            <a:pPr algn="just" latinLnBrk="0">
              <a:spcBef>
                <a:spcPts val="0"/>
              </a:spcBef>
              <a:buFont typeface="Wingdings" panose="05000000000000000000" pitchFamily="2" charset="2"/>
              <a:buChar char="l"/>
            </a:pPr>
            <a:r>
              <a:rPr lang="zh-CN" altLang="en-US" sz="8000" b="1" dirty="0" smtClean="0">
                <a:latin typeface="微软雅黑" panose="020B0503020204020204" pitchFamily="34" charset="-122"/>
                <a:ea typeface="微软雅黑" panose="020B0503020204020204" pitchFamily="34" charset="-122"/>
              </a:rPr>
              <a:t>问题三：部分指标去年年报填报</a:t>
            </a:r>
            <a:r>
              <a:rPr lang="zh-CN" altLang="en-US" sz="8000" b="1">
                <a:solidFill>
                  <a:srgbClr val="FFFF00"/>
                </a:solidFill>
                <a:latin typeface="微软雅黑" panose="020B0503020204020204" pitchFamily="34" charset="-122"/>
                <a:ea typeface="微软雅黑" panose="020B0503020204020204" pitchFamily="34" charset="-122"/>
                <a:sym typeface="+mn-ea"/>
              </a:rPr>
              <a:t> </a:t>
            </a:r>
            <a:r>
              <a:rPr lang="zh-CN" altLang="en-US" sz="8000" b="1" dirty="0" smtClean="0">
                <a:latin typeface="微软雅黑" panose="020B0503020204020204" pitchFamily="34" charset="-122"/>
                <a:ea typeface="微软雅黑" panose="020B0503020204020204" pitchFamily="34" charset="-122"/>
                <a:sym typeface="+mn-ea"/>
              </a:rPr>
              <a:t>了，但是本年没有填报。</a:t>
            </a:r>
            <a:endParaRPr lang="zh-CN" altLang="en-US" sz="8000" b="1" dirty="0" smtClean="0">
              <a:latin typeface="微软雅黑" panose="020B0503020204020204" pitchFamily="34" charset="-122"/>
              <a:ea typeface="微软雅黑" panose="020B0503020204020204" pitchFamily="34" charset="-122"/>
              <a:sym typeface="+mn-ea"/>
            </a:endParaRPr>
          </a:p>
          <a:p>
            <a:pPr marL="0" indent="0" algn="just" latinLnBrk="0">
              <a:spcBef>
                <a:spcPts val="0"/>
              </a:spcBef>
              <a:buFont typeface="Wingdings" panose="05000000000000000000" pitchFamily="2" charset="2"/>
              <a:buNone/>
            </a:pPr>
            <a:r>
              <a:rPr lang="zh-CN" altLang="en-US" sz="8000" b="1" dirty="0" smtClean="0">
                <a:latin typeface="微软雅黑" panose="020B0503020204020204" pitchFamily="34" charset="-122"/>
                <a:ea typeface="微软雅黑" panose="020B0503020204020204" pitchFamily="34" charset="-122"/>
                <a:sym typeface="+mn-ea"/>
              </a:rPr>
              <a:t>  </a:t>
            </a:r>
            <a:endParaRPr lang="zh-CN" altLang="en-US" sz="8000" b="1" dirty="0" smtClean="0">
              <a:latin typeface="微软雅黑" panose="020B0503020204020204" pitchFamily="34" charset="-122"/>
              <a:ea typeface="微软雅黑" panose="020B0503020204020204" pitchFamily="34" charset="-122"/>
              <a:sym typeface="+mn-ea"/>
            </a:endParaRPr>
          </a:p>
          <a:p>
            <a:pPr algn="just" latinLnBrk="0">
              <a:spcBef>
                <a:spcPts val="0"/>
              </a:spcBef>
              <a:buFont typeface="Wingdings" panose="05000000000000000000" pitchFamily="2" charset="2"/>
              <a:buChar char="l"/>
            </a:pPr>
            <a:r>
              <a:rPr lang="zh-CN" altLang="en-US" sz="8000" b="1" dirty="0" smtClean="0">
                <a:latin typeface="微软雅黑" panose="020B0503020204020204" pitchFamily="34" charset="-122"/>
                <a:ea typeface="微软雅黑" panose="020B0503020204020204" pitchFamily="34" charset="-122"/>
                <a:sym typeface="+mn-ea"/>
              </a:rPr>
              <a:t>问题四：营业收入是商品销售额（营业额）的两倍以上 ，关注行业划分。</a:t>
            </a:r>
            <a:endParaRPr lang="zh-CN" altLang="en-US" sz="8000" b="1" dirty="0" smtClean="0">
              <a:latin typeface="微软雅黑" panose="020B0503020204020204" pitchFamily="34" charset="-122"/>
              <a:ea typeface="微软雅黑" panose="020B0503020204020204" pitchFamily="34" charset="-122"/>
              <a:sym typeface="+mn-ea"/>
            </a:endParaRPr>
          </a:p>
          <a:p>
            <a:pPr algn="just" latinLnBrk="0">
              <a:spcBef>
                <a:spcPts val="0"/>
              </a:spcBef>
              <a:buFont typeface="Wingdings" panose="05000000000000000000" pitchFamily="2" charset="2"/>
              <a:buChar char="l"/>
            </a:pPr>
            <a:endParaRPr lang="zh-CN" altLang="en-US" sz="8000" b="1" dirty="0" smtClean="0">
              <a:latin typeface="微软雅黑" panose="020B0503020204020204" pitchFamily="34" charset="-122"/>
              <a:ea typeface="微软雅黑" panose="020B0503020204020204" pitchFamily="34" charset="-122"/>
              <a:sym typeface="+mn-ea"/>
            </a:endParaRPr>
          </a:p>
          <a:p>
            <a:pPr algn="just" latinLnBrk="0">
              <a:spcBef>
                <a:spcPts val="0"/>
              </a:spcBef>
              <a:buFont typeface="Wingdings" panose="05000000000000000000" pitchFamily="2" charset="2"/>
              <a:buChar char="l"/>
            </a:pPr>
            <a:r>
              <a:rPr lang="zh-CN" altLang="en-US" sz="8000" b="1" dirty="0" smtClean="0">
                <a:latin typeface="微软雅黑" panose="020B0503020204020204" pitchFamily="34" charset="-122"/>
                <a:ea typeface="微软雅黑" panose="020B0503020204020204" pitchFamily="34" charset="-122"/>
                <a:sym typeface="+mn-ea"/>
              </a:rPr>
              <a:t>问题五：增值税漏报，平台澄清说明不符合要求。</a:t>
            </a:r>
            <a:endParaRPr lang="zh-CN" altLang="en-US" sz="8000" b="1" dirty="0" smtClean="0">
              <a:latin typeface="微软雅黑" panose="020B0503020204020204" pitchFamily="34" charset="-122"/>
              <a:ea typeface="微软雅黑" panose="020B0503020204020204" pitchFamily="34" charset="-122"/>
              <a:sym typeface="+mn-ea"/>
            </a:endParaRPr>
          </a:p>
          <a:p>
            <a:pPr algn="just" latinLnBrk="0">
              <a:spcBef>
                <a:spcPts val="0"/>
              </a:spcBef>
              <a:buFont typeface="Wingdings" panose="05000000000000000000" pitchFamily="2" charset="2"/>
              <a:buChar char="l"/>
            </a:pPr>
            <a:endParaRPr lang="zh-CN" altLang="en-US" sz="8000" b="1" dirty="0" smtClean="0">
              <a:latin typeface="微软雅黑" panose="020B0503020204020204" pitchFamily="34" charset="-122"/>
              <a:ea typeface="微软雅黑" panose="020B0503020204020204" pitchFamily="34" charset="-122"/>
            </a:endParaRPr>
          </a:p>
          <a:p>
            <a:pPr algn="just" latinLnBrk="0">
              <a:spcBef>
                <a:spcPts val="0"/>
              </a:spcBef>
              <a:buClrTx/>
              <a:buSzTx/>
              <a:buFont typeface="Wingdings" panose="05000000000000000000" pitchFamily="2" charset="2"/>
              <a:buChar char="l"/>
            </a:pPr>
            <a:r>
              <a:rPr lang="zh-CN" altLang="en-US" sz="8000" b="1" dirty="0" smtClean="0">
                <a:latin typeface="微软雅黑" panose="020B0503020204020204" pitchFamily="34" charset="-122"/>
                <a:ea typeface="微软雅黑" panose="020B0503020204020204" pitchFamily="34" charset="-122"/>
                <a:sym typeface="+mn-ea"/>
              </a:rPr>
              <a:t>问题六：通过财务数据反映部分主营指标的问题（如当月或累计商品销售额、营业额漏报增值税，期末商品库存额漏报增值税，其他收入等于营业外收入）。</a:t>
            </a:r>
            <a:endParaRPr lang="zh-CN" altLang="en-US" sz="8000" b="1" dirty="0" smtClean="0">
              <a:latin typeface="微软雅黑" panose="020B0503020204020204" pitchFamily="34" charset="-122"/>
              <a:ea typeface="微软雅黑" panose="020B0503020204020204" pitchFamily="34" charset="-122"/>
              <a:sym typeface="+mn-ea"/>
            </a:endParaRPr>
          </a:p>
          <a:p>
            <a:pPr algn="just" latinLnBrk="0">
              <a:spcBef>
                <a:spcPts val="0"/>
              </a:spcBef>
              <a:buClrTx/>
              <a:buSzTx/>
              <a:buFont typeface="Wingdings" panose="05000000000000000000" pitchFamily="2" charset="2"/>
              <a:buChar char="l"/>
            </a:pPr>
            <a:endParaRPr lang="zh-CN" altLang="en-US" sz="8000" b="1" dirty="0" smtClean="0">
              <a:latin typeface="微软雅黑" panose="020B0503020204020204" pitchFamily="34" charset="-122"/>
              <a:ea typeface="微软雅黑" panose="020B0503020204020204" pitchFamily="34" charset="-122"/>
              <a:sym typeface="+mn-ea"/>
            </a:endParaRPr>
          </a:p>
          <a:p>
            <a:pPr algn="just" latinLnBrk="0">
              <a:spcBef>
                <a:spcPts val="0"/>
              </a:spcBef>
              <a:buClrTx/>
              <a:buSzTx/>
              <a:buFont typeface="Wingdings" panose="05000000000000000000" pitchFamily="2" charset="2"/>
              <a:buChar char="l"/>
            </a:pPr>
            <a:r>
              <a:rPr lang="zh-CN" altLang="en-US" sz="8000" b="1" dirty="0" smtClean="0">
                <a:latin typeface="微软雅黑" panose="020B0503020204020204" pitchFamily="34" charset="-122"/>
                <a:ea typeface="微软雅黑" panose="020B0503020204020204" pitchFamily="34" charset="-122"/>
                <a:sym typeface="+mn-ea"/>
              </a:rPr>
              <a:t>问题七：极值问题（注意小指标的极值），损益及分配指标填为当月数据。</a:t>
            </a:r>
            <a:endParaRPr lang="zh-CN" altLang="en-US" sz="8000" b="1" dirty="0" smtClean="0">
              <a:latin typeface="微软雅黑" panose="020B0503020204020204" pitchFamily="34" charset="-122"/>
              <a:ea typeface="微软雅黑" panose="020B0503020204020204" pitchFamily="34" charset="-122"/>
            </a:endParaRPr>
          </a:p>
          <a:p>
            <a:pPr algn="just" latinLnBrk="0">
              <a:spcBef>
                <a:spcPts val="0"/>
              </a:spcBef>
              <a:buFont typeface="Wingdings" panose="05000000000000000000" pitchFamily="2" charset="2"/>
              <a:buChar char="l"/>
            </a:pPr>
            <a:endParaRPr lang="zh-CN" altLang="en-US" sz="7200" b="1" dirty="0" smtClean="0">
              <a:latin typeface="微软雅黑" panose="020B0503020204020204" pitchFamily="34" charset="-122"/>
              <a:ea typeface="微软雅黑" panose="020B0503020204020204" pitchFamily="34" charset="-122"/>
              <a:sym typeface="+mn-ea"/>
            </a:endParaRPr>
          </a:p>
          <a:p>
            <a:pPr marL="0" indent="0">
              <a:buFont typeface="Wingdings" panose="05000000000000000000" pitchFamily="2" charset="2"/>
              <a:buNone/>
            </a:pPr>
            <a:r>
              <a:rPr lang="zh-CN" altLang="en-US" sz="8000" b="1">
                <a:solidFill>
                  <a:srgbClr val="FFFF00"/>
                </a:solidFill>
                <a:latin typeface="微软雅黑" panose="020B0503020204020204" pitchFamily="34" charset="-122"/>
                <a:ea typeface="微软雅黑" panose="020B0503020204020204" pitchFamily="34" charset="-122"/>
                <a:sym typeface="+mn-ea"/>
              </a:rPr>
              <a:t>       </a:t>
            </a:r>
            <a:r>
              <a:rPr lang="zh-CN" altLang="en-US" sz="8000" b="1">
                <a:solidFill>
                  <a:srgbClr val="FF0000"/>
                </a:solidFill>
                <a:latin typeface="微软雅黑" panose="020B0503020204020204" pitchFamily="34" charset="-122"/>
                <a:ea typeface="微软雅黑" panose="020B0503020204020204" pitchFamily="34" charset="-122"/>
                <a:sym typeface="+mn-ea"/>
              </a:rPr>
              <a:t>  </a:t>
            </a:r>
            <a:endParaRPr lang="zh-CN" altLang="en-US" sz="8000" b="1">
              <a:solidFill>
                <a:srgbClr val="FF0000"/>
              </a:solidFill>
              <a:latin typeface="微软雅黑" panose="020B0503020204020204" pitchFamily="34" charset="-122"/>
              <a:ea typeface="微软雅黑" panose="020B0503020204020204" pitchFamily="34" charset="-122"/>
              <a:sym typeface="+mn-ea"/>
            </a:endParaRPr>
          </a:p>
          <a:p>
            <a:pPr marL="0" indent="0">
              <a:buFont typeface="Wingdings" panose="05000000000000000000" pitchFamily="2" charset="2"/>
              <a:buNone/>
            </a:pPr>
            <a:r>
              <a:rPr lang="zh-CN" altLang="en-US" sz="8000" b="1">
                <a:solidFill>
                  <a:srgbClr val="FF0000"/>
                </a:solidFill>
                <a:latin typeface="微软雅黑" panose="020B0503020204020204" pitchFamily="34" charset="-122"/>
                <a:ea typeface="微软雅黑" panose="020B0503020204020204" pitchFamily="34" charset="-122"/>
                <a:sym typeface="+mn-ea"/>
              </a:rPr>
              <a:t> </a:t>
            </a:r>
            <a:r>
              <a:rPr lang="en-US" altLang="zh-CN" sz="8000" b="1">
                <a:solidFill>
                  <a:srgbClr val="FF0000"/>
                </a:solidFill>
                <a:latin typeface="微软雅黑" panose="020B0503020204020204" pitchFamily="34" charset="-122"/>
                <a:ea typeface="微软雅黑" panose="020B0503020204020204" pitchFamily="34" charset="-122"/>
                <a:sym typeface="+mn-ea"/>
              </a:rPr>
              <a:t>     </a:t>
            </a:r>
            <a:endParaRPr lang="zh-CN" altLang="en-US" sz="8000" b="1">
              <a:solidFill>
                <a:srgbClr val="FF000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369945" y="370205"/>
            <a:ext cx="4464685" cy="521970"/>
          </a:xfrm>
          <a:prstGeom prst="rect">
            <a:avLst/>
          </a:prstGeom>
          <a:noFill/>
        </p:spPr>
        <p:txBody>
          <a:bodyPr wrap="square" rtlCol="0">
            <a:spAutoFit/>
          </a:bodyPr>
          <a:lstStyle/>
          <a:p>
            <a:pPr marL="571500" indent="-571500">
              <a:buFont typeface="Wingdings" panose="05000000000000000000" charset="0"/>
              <a:buChar char="Ø"/>
            </a:pPr>
            <a:r>
              <a:rPr lang="en-US" altLang="zh-CN" sz="2800" b="1" dirty="0" smtClean="0">
                <a:solidFill>
                  <a:schemeClr val="tx1"/>
                </a:solidFill>
                <a:latin typeface="宋体" panose="02010600030101010101" pitchFamily="2" charset="-122"/>
                <a:ea typeface="宋体" panose="02010600030101010101" pitchFamily="2" charset="-122"/>
                <a:cs typeface="微软雅黑" panose="020B0503020204020204" pitchFamily="34" charset="-122"/>
              </a:rPr>
              <a:t>3.3 </a:t>
            </a:r>
            <a:r>
              <a:rPr lang="zh-CN" altLang="en-US" sz="2800" b="1" dirty="0" smtClean="0">
                <a:solidFill>
                  <a:schemeClr val="tx1"/>
                </a:solidFill>
                <a:latin typeface="宋体" panose="02010600030101010101" pitchFamily="2" charset="-122"/>
                <a:ea typeface="宋体" panose="02010600030101010101" pitchFamily="2" charset="-122"/>
                <a:cs typeface="微软雅黑" panose="020B0503020204020204" pitchFamily="34" charset="-122"/>
              </a:rPr>
              <a:t>财务表主要问题</a:t>
            </a:r>
            <a:endParaRPr lang="zh-CN" altLang="en-US" sz="2800" b="1" dirty="0" smtClean="0">
              <a:solidFill>
                <a:schemeClr val="tx1"/>
              </a:solidFill>
              <a:latin typeface="宋体" panose="02010600030101010101" pitchFamily="2" charset="-122"/>
              <a:ea typeface="宋体" panose="02010600030101010101" pitchFamily="2" charset="-122"/>
              <a:cs typeface="微软雅黑" panose="020B0503020204020204" pitchFamily="34" charset="-122"/>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06120" cy="940435"/>
          </a:xfrm>
          <a:prstGeom prst="rect">
            <a:avLst/>
          </a:prstGeom>
          <a:ln>
            <a:noFill/>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txBox="1"/>
          <p:nvPr/>
        </p:nvSpPr>
        <p:spPr>
          <a:xfrm>
            <a:off x="2423478" y="620078"/>
            <a:ext cx="7000875" cy="1027112"/>
          </a:xfrm>
          <a:prstGeom prst="rect">
            <a:avLst/>
          </a:prstGeom>
          <a:solidFill>
            <a:schemeClr val="bg1"/>
          </a:solidFill>
          <a:ln w="9525">
            <a:noFill/>
          </a:ln>
        </p:spPr>
        <p:txBody>
          <a:bodyPr anchor="ctr" anchorCtr="0"/>
          <a:lstStyle/>
          <a:p>
            <a:pPr algn="ctr" eaLnBrk="0" hangingPunct="0">
              <a:buFont typeface="Wingdings" panose="05000000000000000000" pitchFamily="2" charset="2"/>
              <a:buChar char="l"/>
            </a:pPr>
            <a:r>
              <a:rPr lang="zh-CN" altLang="en-US" sz="3600" b="1" dirty="0">
                <a:solidFill>
                  <a:srgbClr val="FF0000"/>
                </a:solidFill>
                <a:latin typeface="华文中宋" panose="02010600040101010101" pitchFamily="2" charset="-122"/>
                <a:ea typeface="华文中宋" panose="02010600040101010101" pitchFamily="2" charset="-122"/>
              </a:rPr>
              <a:t>关于错误提示应注意几点</a:t>
            </a:r>
            <a:endParaRPr lang="zh-CN" altLang="en-US" sz="3600" b="1" dirty="0">
              <a:solidFill>
                <a:srgbClr val="FF0000"/>
              </a:solidFill>
              <a:latin typeface="华文中宋" panose="02010600040101010101" pitchFamily="2" charset="-122"/>
              <a:ea typeface="华文中宋" panose="02010600040101010101" pitchFamily="2" charset="-122"/>
            </a:endParaRPr>
          </a:p>
        </p:txBody>
      </p:sp>
      <p:sp>
        <p:nvSpPr>
          <p:cNvPr id="6" name="TextBox 5"/>
          <p:cNvSpPr txBox="1"/>
          <p:nvPr/>
        </p:nvSpPr>
        <p:spPr>
          <a:xfrm>
            <a:off x="2279650" y="1484630"/>
            <a:ext cx="7738110" cy="4276725"/>
          </a:xfrm>
          <a:prstGeom prst="rect">
            <a:avLst/>
          </a:prstGeom>
          <a:solidFill>
            <a:schemeClr val="bg1"/>
          </a:solidFill>
        </p:spPr>
        <p:txBody>
          <a:bodyPr wrap="square">
            <a:spAutoFit/>
          </a:bodyPr>
          <a:lstStyle/>
          <a:p>
            <a:pPr marL="457200" marR="0" indent="-457200" algn="just" defTabSz="914400">
              <a:lnSpc>
                <a:spcPct val="150000"/>
              </a:lnSpc>
              <a:spcBef>
                <a:spcPts val="600"/>
              </a:spcBef>
              <a:spcAft>
                <a:spcPts val="600"/>
              </a:spcAft>
              <a:buClr>
                <a:schemeClr val="tx1"/>
              </a:buClr>
              <a:buSzTx/>
              <a:buFont typeface="+mj-lt"/>
              <a:buAutoNum type="arabicPeriod"/>
              <a:defRPr/>
            </a:pPr>
            <a:r>
              <a:rPr kumimoji="0" lang="zh-CN" altLang="en-US" sz="2400" b="1" kern="1200" cap="none" spc="0" normalizeH="0" baseline="0" noProof="0" dirty="0">
                <a:solidFill>
                  <a:schemeClr val="tx1">
                    <a:lumMod val="95000"/>
                    <a:lumOff val="5000"/>
                  </a:schemeClr>
                </a:solidFill>
                <a:latin typeface="华文中宋" panose="02010600040101010101" pitchFamily="2" charset="-122"/>
                <a:ea typeface="华文中宋" panose="02010600040101010101" pitchFamily="2" charset="-122"/>
                <a:cs typeface="+mn-cs"/>
              </a:rPr>
              <a:t>说明中能看出来企业是否依据制度进行填报，所以结合说明进行数据审核。</a:t>
            </a:r>
            <a:endParaRPr kumimoji="0" lang="en-US" altLang="zh-CN" sz="2400" b="1" kern="1200" cap="none" spc="0" normalizeH="0" baseline="0" noProof="0" dirty="0">
              <a:solidFill>
                <a:schemeClr val="tx1">
                  <a:lumMod val="95000"/>
                  <a:lumOff val="5000"/>
                </a:schemeClr>
              </a:solidFill>
              <a:latin typeface="华文中宋" panose="02010600040101010101" pitchFamily="2" charset="-122"/>
              <a:ea typeface="华文中宋" panose="02010600040101010101" pitchFamily="2" charset="-122"/>
              <a:cs typeface="+mn-cs"/>
            </a:endParaRPr>
          </a:p>
          <a:p>
            <a:pPr marL="457200" marR="0" indent="-457200" algn="just" defTabSz="914400">
              <a:lnSpc>
                <a:spcPct val="150000"/>
              </a:lnSpc>
              <a:spcBef>
                <a:spcPts val="600"/>
              </a:spcBef>
              <a:spcAft>
                <a:spcPts val="600"/>
              </a:spcAft>
              <a:buClr>
                <a:schemeClr val="tx1"/>
              </a:buClr>
              <a:buSzTx/>
              <a:buFont typeface="+mj-lt"/>
              <a:buAutoNum type="arabicPeriod"/>
              <a:defRPr/>
            </a:pPr>
            <a:r>
              <a:rPr kumimoji="0" lang="zh-CN" altLang="en-US" sz="2400" b="1" kern="1200" cap="none" spc="0" normalizeH="0" baseline="0" noProof="0" dirty="0">
                <a:solidFill>
                  <a:schemeClr val="tx1">
                    <a:lumMod val="95000"/>
                    <a:lumOff val="5000"/>
                  </a:schemeClr>
                </a:solidFill>
                <a:latin typeface="华文中宋" panose="02010600040101010101" pitchFamily="2" charset="-122"/>
                <a:ea typeface="华文中宋" panose="02010600040101010101" pitchFamily="2" charset="-122"/>
                <a:cs typeface="+mn-cs"/>
              </a:rPr>
              <a:t>说明内容要体现具体原因，而非数据核实结果，因此              请勿出现“数据正确</a:t>
            </a:r>
            <a:r>
              <a:rPr kumimoji="0" lang="en-US" altLang="zh-CN" sz="2400" b="1" kern="1200" cap="none" spc="0" normalizeH="0" baseline="0" noProof="0" dirty="0">
                <a:solidFill>
                  <a:schemeClr val="tx1">
                    <a:lumMod val="95000"/>
                    <a:lumOff val="5000"/>
                  </a:schemeClr>
                </a:solidFill>
                <a:latin typeface="华文中宋" panose="02010600040101010101" pitchFamily="2" charset="-122"/>
                <a:ea typeface="华文中宋" panose="02010600040101010101" pitchFamily="2" charset="-122"/>
                <a:cs typeface="+mn-cs"/>
              </a:rPr>
              <a:t>..</a:t>
            </a:r>
            <a:r>
              <a:rPr kumimoji="0" lang="zh-CN" altLang="en-US" sz="2400" b="1" kern="1200" cap="none" spc="0" normalizeH="0" baseline="0" noProof="0" dirty="0">
                <a:solidFill>
                  <a:schemeClr val="tx1">
                    <a:lumMod val="95000"/>
                    <a:lumOff val="5000"/>
                  </a:schemeClr>
                </a:solidFill>
                <a:latin typeface="华文中宋" panose="02010600040101010101" pitchFamily="2" charset="-122"/>
                <a:ea typeface="华文中宋" panose="02010600040101010101" pitchFamily="2" charset="-122"/>
                <a:cs typeface="+mn-cs"/>
              </a:rPr>
              <a:t>；数据核实无误；财务部门核对过了”等类似说明。</a:t>
            </a:r>
            <a:endParaRPr kumimoji="0" lang="en-US" altLang="zh-CN" sz="2400" b="1" kern="1200" cap="none" spc="0" normalizeH="0" baseline="0" noProof="0" dirty="0">
              <a:solidFill>
                <a:schemeClr val="tx1">
                  <a:lumMod val="95000"/>
                  <a:lumOff val="5000"/>
                </a:schemeClr>
              </a:solidFill>
              <a:latin typeface="华文中宋" panose="02010600040101010101" pitchFamily="2" charset="-122"/>
              <a:ea typeface="华文中宋" panose="02010600040101010101" pitchFamily="2" charset="-122"/>
              <a:cs typeface="+mn-cs"/>
            </a:endParaRPr>
          </a:p>
          <a:p>
            <a:pPr marL="457200" marR="0" indent="-457200" algn="just" defTabSz="914400">
              <a:lnSpc>
                <a:spcPct val="150000"/>
              </a:lnSpc>
              <a:spcBef>
                <a:spcPts val="600"/>
              </a:spcBef>
              <a:spcAft>
                <a:spcPts val="600"/>
              </a:spcAft>
              <a:buClr>
                <a:schemeClr val="tx1"/>
              </a:buClr>
              <a:buSzTx/>
              <a:buFont typeface="+mj-lt"/>
              <a:buAutoNum type="arabicPeriod"/>
              <a:defRPr/>
            </a:pPr>
            <a:r>
              <a:rPr kumimoji="0" lang="zh-CN" altLang="en-US" sz="2400" b="1" kern="0" cap="none" spc="0" normalizeH="0" baseline="0" noProof="0" dirty="0">
                <a:solidFill>
                  <a:schemeClr val="tx1">
                    <a:lumMod val="95000"/>
                    <a:lumOff val="5000"/>
                  </a:schemeClr>
                </a:solidFill>
                <a:latin typeface="华文中宋" panose="02010600040101010101" pitchFamily="2" charset="-122"/>
                <a:ea typeface="华文中宋" panose="02010600040101010101" pitchFamily="2" charset="-122"/>
                <a:cs typeface="+mn-cs"/>
              </a:rPr>
              <a:t>请企业区分上期和上年同期，有针对性地填写说明，上期指的是上个报告期，上年同期指的是去年。</a:t>
            </a:r>
            <a:endParaRPr kumimoji="0" lang="zh-CN" altLang="en-US" sz="2400" b="1" kern="0" cap="none" spc="0" normalizeH="0" baseline="0" noProof="0" dirty="0">
              <a:solidFill>
                <a:schemeClr val="tx1">
                  <a:lumMod val="95000"/>
                  <a:lumOff val="5000"/>
                </a:schemeClr>
              </a:solidFill>
              <a:latin typeface="华文中宋" panose="02010600040101010101" pitchFamily="2" charset="-122"/>
              <a:ea typeface="华文中宋" panose="02010600040101010101" pitchFamily="2" charset="-122"/>
              <a:cs typeface="+mn-cs"/>
            </a:endParaRPr>
          </a:p>
        </p:txBody>
      </p:sp>
      <p:pic>
        <p:nvPicPr>
          <p:cNvPr id="26" name="图片 2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759460" cy="758190"/>
          </a:xfrm>
          <a:prstGeom prst="rect">
            <a:avLst/>
          </a:prstGeom>
          <a:ln>
            <a:noFill/>
          </a:ln>
          <a:effectLst/>
        </p:spPr>
      </p:pic>
      <p:sp>
        <p:nvSpPr>
          <p:cNvPr id="5" name="Rectangle 3"/>
          <p:cNvSpPr>
            <a:spLocks noChangeArrowheads="1"/>
          </p:cNvSpPr>
          <p:nvPr/>
        </p:nvSpPr>
        <p:spPr bwMode="auto">
          <a:xfrm>
            <a:off x="755650" y="1491854"/>
            <a:ext cx="7596188" cy="1484709"/>
          </a:xfrm>
          <a:prstGeom prst="rect">
            <a:avLst/>
          </a:prstGeom>
          <a:noFill/>
          <a:ln w="9525">
            <a:noFill/>
            <a:miter lim="800000"/>
          </a:ln>
          <a:effectLst/>
        </p:spPr>
        <p:txBody>
          <a:bodyPr anchor="ctr"/>
          <a:lstStyle/>
          <a:p>
            <a:pPr algn="ctr" eaLnBrk="0" hangingPunct="0">
              <a:lnSpc>
                <a:spcPct val="130000"/>
              </a:lnSpc>
            </a:pPr>
            <a:br>
              <a:rPr lang="zh-CN" altLang="en-US" sz="5400" dirty="0">
                <a:solidFill>
                  <a:schemeClr val="tx2"/>
                </a:solidFill>
                <a:latin typeface="华文楷体" panose="02010600040101010101" pitchFamily="2" charset="-122"/>
                <a:ea typeface="华文彩云" panose="02010800040101010101" charset="-122"/>
              </a:rPr>
            </a:br>
            <a:br>
              <a:rPr lang="zh-CN" alt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华文楷体" panose="02010600040101010101" pitchFamily="2" charset="-122"/>
                <a:ea typeface="华文彩云" panose="02010800040101010101" charset="-122"/>
              </a:rPr>
            </a:br>
            <a:br>
              <a:rPr lang="zh-CN" altLang="en-US" sz="5400" dirty="0">
                <a:solidFill>
                  <a:schemeClr val="tx2"/>
                </a:solidFill>
                <a:latin typeface="华文楷体" panose="02010600040101010101" pitchFamily="2" charset="-122"/>
                <a:ea typeface="华文彩云" panose="02010800040101010101" charset="-122"/>
              </a:rPr>
            </a:br>
            <a:endParaRPr lang="zh-CN" altLang="en-US" sz="2800" b="1" dirty="0">
              <a:solidFill>
                <a:schemeClr val="tx2"/>
              </a:solidFill>
              <a:latin typeface="华文楷体" panose="02010600040101010101" pitchFamily="2" charset="-122"/>
              <a:ea typeface="宋体" panose="02010600030101010101" pitchFamily="2" charset="-122"/>
            </a:endParaRPr>
          </a:p>
        </p:txBody>
      </p:sp>
      <p:sp>
        <p:nvSpPr>
          <p:cNvPr id="7" name="矩形 6"/>
          <p:cNvSpPr/>
          <p:nvPr/>
        </p:nvSpPr>
        <p:spPr>
          <a:xfrm>
            <a:off x="4269059" y="2075238"/>
            <a:ext cx="2954656" cy="923330"/>
          </a:xfrm>
          <a:prstGeom prst="rect">
            <a:avLst/>
          </a:prstGeom>
          <a:noFill/>
        </p:spPr>
        <p:txBody>
          <a:bodyPr wrap="none" lIns="91440" tIns="45720" rIns="91440" bIns="45720">
            <a:spAutoFit/>
          </a:bodyPr>
          <a:lstStyle/>
          <a:p>
            <a:pPr algn="ctr"/>
            <a:r>
              <a:rPr lang="zh-CN" alt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谢谢观看</a:t>
            </a:r>
            <a:endParaRPr lang="zh-CN" alt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图片 6"/>
          <p:cNvPicPr>
            <a:picLocks noChangeAspect="1"/>
          </p:cNvPicPr>
          <p:nvPr/>
        </p:nvPicPr>
        <p:blipFill>
          <a:blip r:embed="rId1" cstate="print"/>
          <a:stretch>
            <a:fillRect/>
          </a:stretch>
        </p:blipFill>
        <p:spPr>
          <a:xfrm>
            <a:off x="6326188" y="5104765"/>
            <a:ext cx="5865812" cy="1657350"/>
          </a:xfrm>
          <a:prstGeom prst="rect">
            <a:avLst/>
          </a:prstGeom>
          <a:noFill/>
          <a:ln w="9525">
            <a:noFill/>
          </a:ln>
        </p:spPr>
      </p:pic>
      <p:grpSp>
        <p:nvGrpSpPr>
          <p:cNvPr id="2" name="组合 1"/>
          <p:cNvGrpSpPr/>
          <p:nvPr/>
        </p:nvGrpSpPr>
        <p:grpSpPr>
          <a:xfrm>
            <a:off x="9480550" y="4221480"/>
            <a:ext cx="687070" cy="714375"/>
            <a:chOff x="14903" y="5858"/>
            <a:chExt cx="1082" cy="1125"/>
          </a:xfrm>
        </p:grpSpPr>
        <p:sp>
          <p:nvSpPr>
            <p:cNvPr id="1069" name="矩形 1068"/>
            <p:cNvSpPr/>
            <p:nvPr/>
          </p:nvSpPr>
          <p:spPr>
            <a:xfrm>
              <a:off x="15235" y="6233"/>
              <a:ext cx="750" cy="7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4903" y="5858"/>
              <a:ext cx="748" cy="748"/>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 name="组合 2"/>
          <p:cNvGrpSpPr/>
          <p:nvPr/>
        </p:nvGrpSpPr>
        <p:grpSpPr>
          <a:xfrm>
            <a:off x="1776095" y="2103120"/>
            <a:ext cx="697230" cy="705485"/>
            <a:chOff x="3318" y="3690"/>
            <a:chExt cx="1098" cy="1111"/>
          </a:xfrm>
        </p:grpSpPr>
        <p:sp>
          <p:nvSpPr>
            <p:cNvPr id="118" name="矩形 117"/>
            <p:cNvSpPr/>
            <p:nvPr/>
          </p:nvSpPr>
          <p:spPr>
            <a:xfrm>
              <a:off x="3318" y="3690"/>
              <a:ext cx="748" cy="74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3668" y="4053"/>
              <a:ext cx="748" cy="748"/>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pic>
        <p:nvPicPr>
          <p:cNvPr id="6" name="图片 5"/>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31445" y="74930"/>
            <a:ext cx="1315085" cy="1314450"/>
          </a:xfrm>
          <a:prstGeom prst="rect">
            <a:avLst/>
          </a:prstGeom>
          <a:ln>
            <a:noFill/>
          </a:ln>
          <a:effectLst/>
        </p:spPr>
      </p:pic>
      <p:sp>
        <p:nvSpPr>
          <p:cNvPr id="387075" name="AutoShape 3"/>
          <p:cNvSpPr>
            <a:spLocks noChangeArrowheads="1"/>
          </p:cNvSpPr>
          <p:nvPr/>
        </p:nvSpPr>
        <p:spPr bwMode="gray">
          <a:xfrm>
            <a:off x="3636010" y="2026285"/>
            <a:ext cx="3989070" cy="1209040"/>
          </a:xfrm>
          <a:prstGeom prst="roundRect">
            <a:avLst>
              <a:gd name="adj" fmla="val 16667"/>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800" b="1"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报表变化</a:t>
            </a:r>
            <a:endParaRPr kumimoji="1" lang="zh-CN" altLang="en-US" sz="4800" b="1"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endParaRPr>
          </a:p>
        </p:txBody>
      </p:sp>
      <p:sp>
        <p:nvSpPr>
          <p:cNvPr id="387077" name="AutoShape 5"/>
          <p:cNvSpPr>
            <a:spLocks noChangeArrowheads="1"/>
          </p:cNvSpPr>
          <p:nvPr/>
        </p:nvSpPr>
        <p:spPr bwMode="gray">
          <a:xfrm>
            <a:off x="4203065" y="3376295"/>
            <a:ext cx="2854960" cy="721995"/>
          </a:xfrm>
          <a:prstGeom prst="roundRect">
            <a:avLst>
              <a:gd name="adj" fmla="val 16667"/>
            </a:avLst>
          </a:prstGeom>
          <a:solidFill>
            <a:schemeClr val="accent6">
              <a:lumMod val="60000"/>
              <a:lumOff val="40000"/>
            </a:schemeClr>
          </a:soli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宋体" panose="02010600030101010101" pitchFamily="2" charset="-122"/>
                <a:cs typeface="+mn-cs"/>
              </a:rPr>
              <a:t>重点要点</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87080" name="AutoShape 8"/>
          <p:cNvSpPr>
            <a:spLocks noChangeArrowheads="1"/>
          </p:cNvSpPr>
          <p:nvPr/>
        </p:nvSpPr>
        <p:spPr bwMode="gray">
          <a:xfrm>
            <a:off x="4153535" y="4316730"/>
            <a:ext cx="2877820" cy="744855"/>
          </a:xfrm>
          <a:prstGeom prst="roundRect">
            <a:avLst>
              <a:gd name="adj" fmla="val 16667"/>
            </a:avLst>
          </a:prstGeom>
          <a:gradFill rotWithShape="1">
            <a:gsLst>
              <a:gs pos="0">
                <a:srgbClr val="14CD68"/>
              </a:gs>
              <a:gs pos="100000">
                <a:srgbClr val="0B6E38"/>
              </a:gs>
            </a:gsLst>
            <a:lin ang="5400000" scaled="0"/>
          </a:gradFill>
          <a:ln w="38100">
            <a:solidFill>
              <a:schemeClr val="bg1"/>
            </a:solidFill>
            <a:round/>
          </a:ln>
          <a:effectLst>
            <a:outerShdw dist="107763" dir="2700000" algn="ctr" rotWithShape="0">
              <a:srgbClr val="808080">
                <a:alpha val="50000"/>
              </a:srgbClr>
            </a:outerShdw>
          </a:effectLst>
        </p:spPr>
        <p:txBody>
          <a:bodyPr anchor="ctr" anchorCtr="1">
            <a:no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注意事项</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AutoShape 4"/>
          <p:cNvSpPr>
            <a:spLocks noGrp="1" noChangeArrowheads="1"/>
          </p:cNvSpPr>
          <p:nvPr>
            <p:ph type="title"/>
          </p:nvPr>
        </p:nvSpPr>
        <p:spPr bwMode="gray">
          <a:xfrm>
            <a:off x="4113530" y="1179830"/>
            <a:ext cx="2917825" cy="705485"/>
          </a:xfrm>
          <a:prstGeom prst="roundRect">
            <a:avLst>
              <a:gd name="adj" fmla="val 16667"/>
            </a:avLst>
          </a:prstGeom>
          <a:solidFill>
            <a:schemeClr val="accent2">
              <a:lumMod val="75000"/>
            </a:schemeClr>
          </a:solidFill>
          <a:ln w="38100">
            <a:solidFill>
              <a:schemeClr val="bg1"/>
            </a:solidFill>
          </a:ln>
          <a:effectLst>
            <a:outerShdw dist="107763" dir="2700000" algn="ctr" rotWithShape="0">
              <a:srgbClr val="808080">
                <a:alpha val="50000"/>
              </a:srgbClr>
            </a:outerShdw>
          </a:effectLst>
        </p:spPr>
        <p:txBody>
          <a:bodyPr vert="horz" wrap="square" lIns="91440" tIns="45720" rIns="91440" bIns="45720" numCol="1" anchor="ctr" anchorCtr="1" compatLnSpc="1">
            <a:noAutofit/>
          </a:bodyPr>
          <a:lstStyle/>
          <a:p>
            <a:pPr marL="0" marR="0" lvl="0" indent="0" algn="ctr" defTabSz="914400" rtl="0" eaLnBrk="0" fontAlgn="base" latinLnBrk="1" hangingPunct="0">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rPr>
              <a:t>总体说明</a:t>
            </a:r>
            <a:endPar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endParaRPr>
          </a:p>
        </p:txBody>
      </p:sp>
      <p:sp>
        <p:nvSpPr>
          <p:cNvPr id="6151" name="TextBox 7"/>
          <p:cNvSpPr txBox="1"/>
          <p:nvPr/>
        </p:nvSpPr>
        <p:spPr>
          <a:xfrm>
            <a:off x="3166110" y="138430"/>
            <a:ext cx="4885690" cy="1399540"/>
          </a:xfrm>
          <a:prstGeom prst="rect">
            <a:avLst/>
          </a:prstGeom>
          <a:noFill/>
          <a:ln w="9525">
            <a:noFill/>
          </a:ln>
        </p:spPr>
        <p:txBody>
          <a:bodyPr>
            <a:noAutofit/>
          </a:bodyPr>
          <a:lstStyle/>
          <a:p>
            <a:pPr algn="ctr">
              <a:buNone/>
            </a:pPr>
            <a:r>
              <a:rPr lang="zh-CN" altLang="en-US" sz="6000" b="1" dirty="0">
                <a:latin typeface="微软雅黑" panose="020B0503020204020204" pitchFamily="34" charset="-122"/>
              </a:rPr>
              <a:t>主</a:t>
            </a:r>
            <a:r>
              <a:rPr lang="en-US" altLang="zh-CN" sz="6000" b="1" dirty="0">
                <a:latin typeface="微软雅黑" panose="020B0503020204020204" pitchFamily="34" charset="-122"/>
              </a:rPr>
              <a:t> </a:t>
            </a:r>
            <a:r>
              <a:rPr lang="zh-CN" altLang="en-US" sz="6000" b="1" dirty="0">
                <a:latin typeface="微软雅黑" panose="020B0503020204020204" pitchFamily="34" charset="-122"/>
              </a:rPr>
              <a:t>要</a:t>
            </a:r>
            <a:r>
              <a:rPr lang="en-US" altLang="zh-CN" sz="6000" b="1" dirty="0">
                <a:latin typeface="微软雅黑" panose="020B0503020204020204" pitchFamily="34" charset="-122"/>
              </a:rPr>
              <a:t> </a:t>
            </a:r>
            <a:r>
              <a:rPr lang="zh-CN" altLang="en-US" sz="6000" b="1" dirty="0">
                <a:latin typeface="微软雅黑" panose="020B0503020204020204" pitchFamily="34" charset="-122"/>
              </a:rPr>
              <a:t>内</a:t>
            </a:r>
            <a:r>
              <a:rPr lang="en-US" altLang="zh-CN" sz="6000" b="1" dirty="0">
                <a:latin typeface="微软雅黑" panose="020B0503020204020204" pitchFamily="34" charset="-122"/>
              </a:rPr>
              <a:t> </a:t>
            </a:r>
            <a:r>
              <a:rPr lang="zh-CN" altLang="en-US" sz="6000" b="1" dirty="0">
                <a:latin typeface="微软雅黑" panose="020B0503020204020204" pitchFamily="34" charset="-122"/>
              </a:rPr>
              <a:t>容</a:t>
            </a:r>
            <a:endParaRPr lang="zh-CN" altLang="en-US" sz="6000" b="1" dirty="0">
              <a:latin typeface="微软雅黑" panose="020B0503020204020204" pitchFamily="34" charset="-122"/>
            </a:endParaRPr>
          </a:p>
        </p:txBody>
      </p:sp>
    </p:spTree>
  </p:cSld>
  <p:clrMapOvr>
    <a:masterClrMapping/>
  </p:clrMapOvr>
  <p:timing>
    <p:tnLst>
      <p:par>
        <p:cTn id="1" dur="indefinite" restart="never" nodeType="tmRoot"/>
      </p:par>
    </p:tnLst>
    <p:bldLst>
      <p:bldP spid="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0" y="32385"/>
            <a:ext cx="11951970" cy="682498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grpSp>
        <p:nvGrpSpPr>
          <p:cNvPr id="4" name="Group 116"/>
          <p:cNvGrpSpPr/>
          <p:nvPr/>
        </p:nvGrpSpPr>
        <p:grpSpPr>
          <a:xfrm>
            <a:off x="5193114" y="2668344"/>
            <a:ext cx="305069" cy="303316"/>
            <a:chOff x="2306360" y="1306978"/>
            <a:chExt cx="434268" cy="431771"/>
          </a:xfrm>
          <a:solidFill>
            <a:sysClr val="window" lastClr="FFFFFF"/>
          </a:solidFill>
        </p:grpSpPr>
        <p:sp>
          <p:nvSpPr>
            <p:cNvPr id="131" name="Freeform 8"/>
            <p:cNvSpPr/>
            <p:nvPr/>
          </p:nvSpPr>
          <p:spPr bwMode="auto">
            <a:xfrm>
              <a:off x="2306360" y="1623943"/>
              <a:ext cx="114806" cy="114806"/>
            </a:xfrm>
            <a:custGeom>
              <a:avLst/>
              <a:gdLst>
                <a:gd name="T0" fmla="*/ 21 w 46"/>
                <a:gd name="T1" fmla="*/ 0 h 46"/>
                <a:gd name="T2" fmla="*/ 0 w 46"/>
                <a:gd name="T3" fmla="*/ 46 h 46"/>
                <a:gd name="T4" fmla="*/ 46 w 46"/>
                <a:gd name="T5" fmla="*/ 25 h 46"/>
                <a:gd name="T6" fmla="*/ 46 w 46"/>
                <a:gd name="T7" fmla="*/ 26 h 46"/>
                <a:gd name="T8" fmla="*/ 21 w 46"/>
                <a:gd name="T9" fmla="*/ 0 h 46"/>
                <a:gd name="T10" fmla="*/ 21 w 46"/>
                <a:gd name="T11" fmla="*/ 0 h 46"/>
              </a:gdLst>
              <a:ahLst/>
              <a:cxnLst>
                <a:cxn ang="0">
                  <a:pos x="T0" y="T1"/>
                </a:cxn>
                <a:cxn ang="0">
                  <a:pos x="T2" y="T3"/>
                </a:cxn>
                <a:cxn ang="0">
                  <a:pos x="T4" y="T5"/>
                </a:cxn>
                <a:cxn ang="0">
                  <a:pos x="T6" y="T7"/>
                </a:cxn>
                <a:cxn ang="0">
                  <a:pos x="T8" y="T9"/>
                </a:cxn>
                <a:cxn ang="0">
                  <a:pos x="T10" y="T11"/>
                </a:cxn>
              </a:cxnLst>
              <a:rect l="0" t="0" r="r" b="b"/>
              <a:pathLst>
                <a:path w="46" h="46">
                  <a:moveTo>
                    <a:pt x="21" y="0"/>
                  </a:moveTo>
                  <a:lnTo>
                    <a:pt x="0" y="46"/>
                  </a:lnTo>
                  <a:lnTo>
                    <a:pt x="46" y="25"/>
                  </a:lnTo>
                  <a:lnTo>
                    <a:pt x="46" y="26"/>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62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32" name="Freeform 9"/>
            <p:cNvSpPr/>
            <p:nvPr/>
          </p:nvSpPr>
          <p:spPr bwMode="auto">
            <a:xfrm>
              <a:off x="2371251" y="1344415"/>
              <a:ext cx="289511" cy="292007"/>
            </a:xfrm>
            <a:custGeom>
              <a:avLst/>
              <a:gdLst>
                <a:gd name="T0" fmla="*/ 105 w 116"/>
                <a:gd name="T1" fmla="*/ 0 h 117"/>
                <a:gd name="T2" fmla="*/ 0 w 116"/>
                <a:gd name="T3" fmla="*/ 106 h 117"/>
                <a:gd name="T4" fmla="*/ 11 w 116"/>
                <a:gd name="T5" fmla="*/ 117 h 117"/>
                <a:gd name="T6" fmla="*/ 116 w 116"/>
                <a:gd name="T7" fmla="*/ 10 h 117"/>
                <a:gd name="T8" fmla="*/ 105 w 116"/>
                <a:gd name="T9" fmla="*/ 0 h 117"/>
              </a:gdLst>
              <a:ahLst/>
              <a:cxnLst>
                <a:cxn ang="0">
                  <a:pos x="T0" y="T1"/>
                </a:cxn>
                <a:cxn ang="0">
                  <a:pos x="T2" y="T3"/>
                </a:cxn>
                <a:cxn ang="0">
                  <a:pos x="T4" y="T5"/>
                </a:cxn>
                <a:cxn ang="0">
                  <a:pos x="T6" y="T7"/>
                </a:cxn>
                <a:cxn ang="0">
                  <a:pos x="T8" y="T9"/>
                </a:cxn>
              </a:cxnLst>
              <a:rect l="0" t="0" r="r" b="b"/>
              <a:pathLst>
                <a:path w="116" h="117">
                  <a:moveTo>
                    <a:pt x="105" y="0"/>
                  </a:moveTo>
                  <a:lnTo>
                    <a:pt x="0" y="106"/>
                  </a:lnTo>
                  <a:lnTo>
                    <a:pt x="11" y="117"/>
                  </a:lnTo>
                  <a:lnTo>
                    <a:pt x="116" y="10"/>
                  </a:lnTo>
                  <a:lnTo>
                    <a:pt x="10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62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33" name="Freeform 10"/>
            <p:cNvSpPr/>
            <p:nvPr/>
          </p:nvSpPr>
          <p:spPr bwMode="auto">
            <a:xfrm>
              <a:off x="2411183" y="1384348"/>
              <a:ext cx="289511" cy="292007"/>
            </a:xfrm>
            <a:custGeom>
              <a:avLst/>
              <a:gdLst>
                <a:gd name="T0" fmla="*/ 107 w 116"/>
                <a:gd name="T1" fmla="*/ 0 h 117"/>
                <a:gd name="T2" fmla="*/ 0 w 116"/>
                <a:gd name="T3" fmla="*/ 106 h 117"/>
                <a:gd name="T4" fmla="*/ 11 w 116"/>
                <a:gd name="T5" fmla="*/ 117 h 117"/>
                <a:gd name="T6" fmla="*/ 116 w 116"/>
                <a:gd name="T7" fmla="*/ 10 h 117"/>
                <a:gd name="T8" fmla="*/ 107 w 116"/>
                <a:gd name="T9" fmla="*/ 0 h 117"/>
              </a:gdLst>
              <a:ahLst/>
              <a:cxnLst>
                <a:cxn ang="0">
                  <a:pos x="T0" y="T1"/>
                </a:cxn>
                <a:cxn ang="0">
                  <a:pos x="T2" y="T3"/>
                </a:cxn>
                <a:cxn ang="0">
                  <a:pos x="T4" y="T5"/>
                </a:cxn>
                <a:cxn ang="0">
                  <a:pos x="T6" y="T7"/>
                </a:cxn>
                <a:cxn ang="0">
                  <a:pos x="T8" y="T9"/>
                </a:cxn>
              </a:cxnLst>
              <a:rect l="0" t="0" r="r" b="b"/>
              <a:pathLst>
                <a:path w="116" h="117">
                  <a:moveTo>
                    <a:pt x="107" y="0"/>
                  </a:moveTo>
                  <a:lnTo>
                    <a:pt x="0" y="106"/>
                  </a:lnTo>
                  <a:lnTo>
                    <a:pt x="11" y="117"/>
                  </a:lnTo>
                  <a:lnTo>
                    <a:pt x="116" y="10"/>
                  </a:lnTo>
                  <a:lnTo>
                    <a:pt x="10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62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34" name="Freeform 11"/>
            <p:cNvSpPr/>
            <p:nvPr/>
          </p:nvSpPr>
          <p:spPr bwMode="auto">
            <a:xfrm>
              <a:off x="2653275" y="1306978"/>
              <a:ext cx="87353" cy="8735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62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grpSp>
      <p:sp>
        <p:nvSpPr>
          <p:cNvPr id="22" name="文本框 21"/>
          <p:cNvSpPr txBox="1"/>
          <p:nvPr/>
        </p:nvSpPr>
        <p:spPr>
          <a:xfrm>
            <a:off x="1095375" y="137160"/>
            <a:ext cx="10033635" cy="1947545"/>
          </a:xfrm>
          <a:prstGeom prst="rect">
            <a:avLst/>
          </a:prstGeom>
          <a:noFill/>
        </p:spPr>
        <p:txBody>
          <a:bodyPr wrap="square" rtlCol="0">
            <a:noAutofit/>
          </a:bodyPr>
          <a:lstStyle/>
          <a:p>
            <a:pPr marL="342900" indent="-342900" algn="ctr" fontAlgn="auto">
              <a:lnSpc>
                <a:spcPct val="120000"/>
              </a:lnSpc>
              <a:spcBef>
                <a:spcPts val="600"/>
              </a:spcBef>
              <a:spcAft>
                <a:spcPts val="600"/>
              </a:spcAft>
              <a:buFont typeface="Wingdings" panose="05000000000000000000" charset="0"/>
              <a:buChar char="Ø"/>
            </a:pPr>
            <a:r>
              <a:rPr lang="en-US" altLang="zh-CN"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  </a:t>
            </a: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财务状况（</a:t>
            </a:r>
            <a:r>
              <a:rPr lang="en-US" altLang="zh-CN"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E/S103</a:t>
            </a: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表）</a:t>
            </a:r>
            <a:endParaRPr lang="zh-CN" altLang="en-US" sz="2400" b="1" dirty="0">
              <a:solidFill>
                <a:schemeClr val="tx1"/>
              </a:solidFill>
              <a:latin typeface="微软雅黑" panose="020B0503020204020204" pitchFamily="34" charset="-122"/>
              <a:ea typeface="微软雅黑" panose="020B0503020204020204" pitchFamily="34" charset="-122"/>
              <a:sym typeface="+mn-ea"/>
            </a:endParaRPr>
          </a:p>
          <a:p>
            <a:pPr fontAlgn="auto">
              <a:lnSpc>
                <a:spcPct val="120000"/>
              </a:lnSpc>
              <a:spcBef>
                <a:spcPts val="0"/>
              </a:spcBef>
              <a:spcAft>
                <a:spcPts val="0"/>
              </a:spcAft>
            </a:pP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取消第五次全国经济普查新增的及部分北京再设计指标</a:t>
            </a:r>
            <a:endPar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2" name="图片 11"/>
          <p:cNvPicPr>
            <a:picLocks noChangeAspect="1"/>
          </p:cNvPicPr>
          <p:nvPr/>
        </p:nvPicPr>
        <p:blipFill>
          <a:blip r:embed="rId1"/>
          <a:stretch>
            <a:fillRect/>
          </a:stretch>
        </p:blipFill>
        <p:spPr>
          <a:xfrm>
            <a:off x="626110" y="1415415"/>
            <a:ext cx="11060430" cy="5364480"/>
          </a:xfrm>
          <a:prstGeom prst="rect">
            <a:avLst/>
          </a:prstGeom>
        </p:spPr>
      </p:pic>
      <p:pic>
        <p:nvPicPr>
          <p:cNvPr id="15" name="图片 1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730" y="137795"/>
            <a:ext cx="969645" cy="768350"/>
          </a:xfrm>
          <a:prstGeom prst="rect">
            <a:avLst/>
          </a:prstGeom>
          <a:ln>
            <a:noFill/>
          </a:ln>
          <a:effectLst/>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205230" y="783590"/>
            <a:ext cx="9738182" cy="4509136"/>
            <a:chOff x="837039" y="1883830"/>
            <a:chExt cx="8547776" cy="3532732"/>
          </a:xfrm>
        </p:grpSpPr>
        <p:grpSp>
          <p:nvGrpSpPr>
            <p:cNvPr id="23" name="原创设计师QQ598969553      _1"/>
            <p:cNvGrpSpPr/>
            <p:nvPr/>
          </p:nvGrpSpPr>
          <p:grpSpPr>
            <a:xfrm>
              <a:off x="2983674" y="1883830"/>
              <a:ext cx="6349080" cy="1664130"/>
              <a:chOff x="3963770" y="1188771"/>
              <a:chExt cx="7681083" cy="2219353"/>
            </a:xfrm>
          </p:grpSpPr>
          <p:cxnSp>
            <p:nvCxnSpPr>
              <p:cNvPr id="56" name="直接连接符 55"/>
              <p:cNvCxnSpPr/>
              <p:nvPr/>
            </p:nvCxnSpPr>
            <p:spPr>
              <a:xfrm>
                <a:off x="3963770" y="1866046"/>
                <a:ext cx="122872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7" name="左中括号 56"/>
              <p:cNvSpPr/>
              <p:nvPr/>
            </p:nvSpPr>
            <p:spPr>
              <a:xfrm>
                <a:off x="5305696" y="1264408"/>
                <a:ext cx="101547" cy="1598995"/>
              </a:xfrm>
              <a:prstGeom prst="leftBracket">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solidFill>
                    <a:srgbClr val="4B649F"/>
                  </a:solidFill>
                  <a:latin typeface="微软雅黑" panose="020B0503020204020204" pitchFamily="34" charset="-122"/>
                  <a:ea typeface="微软雅黑" panose="020B0503020204020204" pitchFamily="34" charset="-122"/>
                </a:endParaRPr>
              </a:p>
            </p:txBody>
          </p:sp>
          <p:sp>
            <p:nvSpPr>
              <p:cNvPr id="58" name="Rectangle 5"/>
              <p:cNvSpPr/>
              <p:nvPr/>
            </p:nvSpPr>
            <p:spPr bwMode="auto">
              <a:xfrm>
                <a:off x="5544356" y="1188771"/>
                <a:ext cx="6100497" cy="221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800" dirty="0">
                    <a:solidFill>
                      <a:srgbClr val="4B649F"/>
                    </a:solidFill>
                    <a:latin typeface="微软雅黑" panose="020B0503020204020204" pitchFamily="34" charset="-122"/>
                    <a:ea typeface="微软雅黑" panose="020B0503020204020204" pitchFamily="34" charset="-122"/>
                    <a:sym typeface="Gill Sans" charset="0"/>
                  </a:rPr>
                  <a:t>时点指标，与上一年统计年报相比，取消</a:t>
                </a:r>
                <a:r>
                  <a:rPr lang="zh-CN" altLang="en-US" sz="1800" dirty="0">
                    <a:solidFill>
                      <a:srgbClr val="FF0000"/>
                    </a:solidFill>
                    <a:latin typeface="微软雅黑" panose="020B0503020204020204" pitchFamily="34" charset="-122"/>
                    <a:ea typeface="微软雅黑" panose="020B0503020204020204" pitchFamily="34" charset="-122"/>
                    <a:sym typeface="Gill Sans" charset="0"/>
                  </a:rPr>
                  <a:t>预付账款，使用权资产原价，及其中项房屋和构筑物、机器和设备，使用权资产累计折旧及其中项本年折旧，固定资产净值，其中项软件使用权，长期应收款，投资性房地产，长期股权投资，商誉，预收账款，租赁负债，长期应付款</a:t>
                </a:r>
                <a:r>
                  <a:rPr lang="zh-CN" altLang="en-US" sz="1800" dirty="0">
                    <a:solidFill>
                      <a:srgbClr val="4B649F"/>
                    </a:solidFill>
                    <a:latin typeface="微软雅黑" panose="020B0503020204020204" pitchFamily="34" charset="-122"/>
                    <a:ea typeface="微软雅黑" panose="020B0503020204020204" pitchFamily="34" charset="-122"/>
                    <a:sym typeface="Gill Sans" charset="0"/>
                  </a:rPr>
                  <a:t>共</a:t>
                </a:r>
                <a:r>
                  <a:rPr lang="en-US" altLang="zh-CN" sz="1800" dirty="0">
                    <a:solidFill>
                      <a:srgbClr val="4B649F"/>
                    </a:solidFill>
                    <a:latin typeface="微软雅黑" panose="020B0503020204020204" pitchFamily="34" charset="-122"/>
                    <a:ea typeface="微软雅黑" panose="020B0503020204020204" pitchFamily="34" charset="-122"/>
                    <a:sym typeface="Gill Sans" charset="0"/>
                  </a:rPr>
                  <a:t>15</a:t>
                </a:r>
                <a:r>
                  <a:rPr lang="zh-CN" altLang="en-US" sz="1800" dirty="0">
                    <a:solidFill>
                      <a:srgbClr val="4B649F"/>
                    </a:solidFill>
                    <a:latin typeface="微软雅黑" panose="020B0503020204020204" pitchFamily="34" charset="-122"/>
                    <a:ea typeface="微软雅黑" panose="020B0503020204020204" pitchFamily="34" charset="-122"/>
                    <a:sym typeface="Gill Sans" charset="0"/>
                  </a:rPr>
                  <a:t>个指标。</a:t>
                </a:r>
                <a:endParaRPr lang="zh-CN" altLang="en-US" sz="1800" i="1" dirty="0">
                  <a:solidFill>
                    <a:srgbClr val="4B649F"/>
                  </a:solidFill>
                  <a:latin typeface="微软雅黑" panose="020B0503020204020204" pitchFamily="34" charset="-122"/>
                  <a:ea typeface="微软雅黑" panose="020B0503020204020204" pitchFamily="34" charset="-122"/>
                  <a:sym typeface="Gill Sans" charset="0"/>
                </a:endParaRPr>
              </a:p>
            </p:txBody>
          </p:sp>
        </p:grpSp>
        <p:sp>
          <p:nvSpPr>
            <p:cNvPr id="24" name="原创设计师QQ598969553      _3"/>
            <p:cNvSpPr/>
            <p:nvPr/>
          </p:nvSpPr>
          <p:spPr bwMode="blackWhite">
            <a:xfrm>
              <a:off x="2805137" y="4377289"/>
              <a:ext cx="1074623" cy="1039273"/>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a:solidFill>
                  <a:srgbClr val="4B649F"/>
                </a:solidFill>
                <a:ea typeface="微软雅黑" panose="020B0503020204020204" pitchFamily="34" charset="-122"/>
              </a:endParaRPr>
            </a:p>
          </p:txBody>
        </p:sp>
        <p:sp>
          <p:nvSpPr>
            <p:cNvPr id="25" name="原创设计师QQ598969553      _4"/>
            <p:cNvSpPr/>
            <p:nvPr/>
          </p:nvSpPr>
          <p:spPr bwMode="blackWhite">
            <a:xfrm>
              <a:off x="3164850" y="3325618"/>
              <a:ext cx="941926" cy="941926"/>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a:solidFill>
                  <a:srgbClr val="4B649F"/>
                </a:solidFill>
                <a:ea typeface="微软雅黑" panose="020B0503020204020204" pitchFamily="34" charset="-122"/>
              </a:endParaRPr>
            </a:p>
          </p:txBody>
        </p:sp>
        <p:sp>
          <p:nvSpPr>
            <p:cNvPr id="26" name="原创设计师QQ598969553      _5"/>
            <p:cNvSpPr/>
            <p:nvPr/>
          </p:nvSpPr>
          <p:spPr bwMode="blackWhite">
            <a:xfrm>
              <a:off x="2571166" y="2239511"/>
              <a:ext cx="941926" cy="941926"/>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a:solidFill>
                  <a:srgbClr val="4B649F"/>
                </a:solidFill>
                <a:ea typeface="微软雅黑" panose="020B0503020204020204" pitchFamily="34" charset="-122"/>
              </a:endParaRPr>
            </a:p>
          </p:txBody>
        </p:sp>
        <p:sp>
          <p:nvSpPr>
            <p:cNvPr id="27" name="原创设计师QQ598969553      _6"/>
            <p:cNvSpPr/>
            <p:nvPr/>
          </p:nvSpPr>
          <p:spPr bwMode="blackWhite">
            <a:xfrm>
              <a:off x="837039" y="2955346"/>
              <a:ext cx="1703388" cy="1703388"/>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a:solidFill>
                  <a:srgbClr val="4B649F"/>
                </a:solidFill>
                <a:ea typeface="微软雅黑" panose="020B0503020204020204" pitchFamily="34" charset="-122"/>
              </a:endParaRPr>
            </a:p>
          </p:txBody>
        </p:sp>
        <p:cxnSp>
          <p:nvCxnSpPr>
            <p:cNvPr id="28" name="原创设计师QQ598969553      _7"/>
            <p:cNvCxnSpPr/>
            <p:nvPr/>
          </p:nvCxnSpPr>
          <p:spPr>
            <a:xfrm flipV="1">
              <a:off x="2540429" y="3796583"/>
              <a:ext cx="624423" cy="10459"/>
            </a:xfrm>
            <a:prstGeom prst="straightConnector1">
              <a:avLst/>
            </a:prstGeom>
            <a:ln w="12700" cmpd="sng">
              <a:solidFill>
                <a:schemeClr val="accent1">
                  <a:shade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9" name="原创设计师QQ598969553      _8"/>
            <p:cNvCxnSpPr/>
            <p:nvPr/>
          </p:nvCxnSpPr>
          <p:spPr>
            <a:xfrm>
              <a:off x="2325106" y="2735213"/>
              <a:ext cx="0" cy="0"/>
            </a:xfrm>
            <a:prstGeom prst="line">
              <a:avLst/>
            </a:prstGeom>
            <a:ln w="19050">
              <a:solidFill>
                <a:srgbClr val="F7D9D3"/>
              </a:solidFill>
            </a:ln>
          </p:spPr>
          <p:style>
            <a:lnRef idx="1">
              <a:schemeClr val="accent1"/>
            </a:lnRef>
            <a:fillRef idx="0">
              <a:schemeClr val="accent1"/>
            </a:fillRef>
            <a:effectRef idx="0">
              <a:schemeClr val="accent1"/>
            </a:effectRef>
            <a:fontRef idx="minor">
              <a:schemeClr val="tx1"/>
            </a:fontRef>
          </p:style>
        </p:cxnSp>
        <p:grpSp>
          <p:nvGrpSpPr>
            <p:cNvPr id="31" name="原创设计师QQ598969553      _10"/>
            <p:cNvGrpSpPr/>
            <p:nvPr/>
          </p:nvGrpSpPr>
          <p:grpSpPr>
            <a:xfrm>
              <a:off x="2679977" y="2356393"/>
              <a:ext cx="718971" cy="718971"/>
              <a:chOff x="2862912" y="1786005"/>
              <a:chExt cx="958850" cy="958850"/>
            </a:xfrm>
          </p:grpSpPr>
          <p:sp>
            <p:nvSpPr>
              <p:cNvPr id="52" name="椭圆 51"/>
              <p:cNvSpPr/>
              <p:nvPr/>
            </p:nvSpPr>
            <p:spPr bwMode="auto">
              <a:xfrm>
                <a:off x="2862912" y="1786005"/>
                <a:ext cx="958850"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51423" tIns="25711" rIns="51423" bIns="25711" numCol="1" anchor="t" anchorCtr="0" compatLnSpc="1"/>
              <a:lstStyle/>
              <a:p>
                <a:endParaRPr lang="zh-CN" altLang="en-US" sz="1015" dirty="0">
                  <a:solidFill>
                    <a:srgbClr val="4B649F"/>
                  </a:solidFill>
                  <a:ea typeface="微软雅黑" panose="020B0503020204020204" pitchFamily="34" charset="-122"/>
                </a:endParaRPr>
              </a:p>
            </p:txBody>
          </p:sp>
          <p:sp>
            <p:nvSpPr>
              <p:cNvPr id="53" name="文本框 11"/>
              <p:cNvSpPr txBox="1"/>
              <p:nvPr/>
            </p:nvSpPr>
            <p:spPr>
              <a:xfrm>
                <a:off x="2979830" y="1917375"/>
                <a:ext cx="841642" cy="609742"/>
              </a:xfrm>
              <a:prstGeom prst="rect">
                <a:avLst/>
              </a:prstGeom>
              <a:noFill/>
            </p:spPr>
            <p:txBody>
              <a:bodyPr wrap="square" rtlCol="0">
                <a:spAutoFit/>
              </a:bodyPr>
              <a:lstStyle/>
              <a:p>
                <a:pPr algn="ctr">
                  <a:spcBef>
                    <a:spcPct val="0"/>
                  </a:spcBef>
                </a:pPr>
                <a:r>
                  <a:rPr lang="zh-CN" altLang="en-US" sz="1600" b="1" dirty="0">
                    <a:solidFill>
                      <a:srgbClr val="4B649F"/>
                    </a:solidFill>
                    <a:ea typeface="微软雅黑" panose="020B0503020204020204" pitchFamily="34" charset="-122"/>
                    <a:sym typeface="微软雅黑" panose="020B0503020204020204" pitchFamily="34" charset="-122"/>
                  </a:rPr>
                  <a:t>资产</a:t>
                </a:r>
                <a:endParaRPr lang="en-US" altLang="zh-CN" sz="1050" b="1" dirty="0">
                  <a:solidFill>
                    <a:srgbClr val="4B649F"/>
                  </a:solidFill>
                  <a:ea typeface="微软雅黑" panose="020B0503020204020204" pitchFamily="34" charset="-122"/>
                  <a:sym typeface="微软雅黑" panose="020B0503020204020204" pitchFamily="34" charset="-122"/>
                </a:endParaRPr>
              </a:p>
              <a:p>
                <a:pPr algn="ctr">
                  <a:spcBef>
                    <a:spcPct val="0"/>
                  </a:spcBef>
                </a:pPr>
                <a:r>
                  <a:rPr lang="zh-CN" altLang="en-US" sz="1600" b="1" dirty="0">
                    <a:solidFill>
                      <a:srgbClr val="4B649F"/>
                    </a:solidFill>
                    <a:ea typeface="微软雅黑" panose="020B0503020204020204" pitchFamily="34" charset="-122"/>
                    <a:sym typeface="微软雅黑" panose="020B0503020204020204" pitchFamily="34" charset="-122"/>
                  </a:rPr>
                  <a:t>负债</a:t>
                </a:r>
                <a:endParaRPr lang="zh-CN" altLang="en-US" sz="1600" b="1" dirty="0">
                  <a:solidFill>
                    <a:srgbClr val="4B649F"/>
                  </a:solidFill>
                  <a:ea typeface="微软雅黑" panose="020B0503020204020204" pitchFamily="34" charset="-122"/>
                  <a:sym typeface="微软雅黑" panose="020B0503020204020204" pitchFamily="34" charset="-122"/>
                </a:endParaRPr>
              </a:p>
            </p:txBody>
          </p:sp>
        </p:grpSp>
        <p:grpSp>
          <p:nvGrpSpPr>
            <p:cNvPr id="32" name="原创设计师QQ598969553      _11"/>
            <p:cNvGrpSpPr/>
            <p:nvPr/>
          </p:nvGrpSpPr>
          <p:grpSpPr>
            <a:xfrm>
              <a:off x="3263937" y="3437098"/>
              <a:ext cx="789803" cy="800474"/>
              <a:chOff x="4335843" y="3260272"/>
              <a:chExt cx="1053315" cy="1067546"/>
            </a:xfrm>
          </p:grpSpPr>
          <p:sp>
            <p:nvSpPr>
              <p:cNvPr id="50" name="椭圆 49"/>
              <p:cNvSpPr/>
              <p:nvPr/>
            </p:nvSpPr>
            <p:spPr bwMode="auto">
              <a:xfrm>
                <a:off x="4358143" y="3260272"/>
                <a:ext cx="958850"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51423" tIns="25711" rIns="51423" bIns="25711" numCol="1" anchor="t" anchorCtr="0" compatLnSpc="1"/>
              <a:lstStyle/>
              <a:p>
                <a:endParaRPr lang="zh-CN" altLang="en-US" sz="1015" dirty="0">
                  <a:solidFill>
                    <a:srgbClr val="4B649F"/>
                  </a:solidFill>
                  <a:ea typeface="微软雅黑" panose="020B0503020204020204" pitchFamily="34" charset="-122"/>
                </a:endParaRPr>
              </a:p>
            </p:txBody>
          </p:sp>
          <p:sp>
            <p:nvSpPr>
              <p:cNvPr id="51" name="文本框 15"/>
              <p:cNvSpPr txBox="1"/>
              <p:nvPr/>
            </p:nvSpPr>
            <p:spPr>
              <a:xfrm>
                <a:off x="4335843" y="3536945"/>
                <a:ext cx="1053315" cy="790873"/>
              </a:xfrm>
              <a:prstGeom prst="rect">
                <a:avLst/>
              </a:prstGeom>
              <a:noFill/>
            </p:spPr>
            <p:txBody>
              <a:bodyPr wrap="square" rtlCol="0">
                <a:noAutofit/>
              </a:bodyPr>
              <a:lstStyle/>
              <a:p>
                <a:pPr algn="ctr">
                  <a:buClrTx/>
                  <a:buSzTx/>
                  <a:buNone/>
                </a:pPr>
                <a:r>
                  <a:rPr lang="zh-CN" altLang="en-US" sz="1600" b="1" dirty="0">
                    <a:solidFill>
                      <a:srgbClr val="FF0000"/>
                    </a:solidFill>
                    <a:ea typeface="微软雅黑" panose="020B0503020204020204" pitchFamily="34" charset="-122"/>
                    <a:sym typeface="微软雅黑" panose="020B0503020204020204" pitchFamily="34" charset="-122"/>
                  </a:rPr>
                  <a:t>损益及分配</a:t>
                </a:r>
                <a:endParaRPr lang="zh-CN" altLang="en-US" sz="1600" b="1" dirty="0">
                  <a:solidFill>
                    <a:srgbClr val="FF0000"/>
                  </a:solidFill>
                  <a:ea typeface="微软雅黑" panose="020B0503020204020204" pitchFamily="34" charset="-122"/>
                  <a:sym typeface="微软雅黑" panose="020B0503020204020204" pitchFamily="34" charset="-122"/>
                </a:endParaRPr>
              </a:p>
            </p:txBody>
          </p:sp>
        </p:grpSp>
        <p:grpSp>
          <p:nvGrpSpPr>
            <p:cNvPr id="33" name="原创设计师QQ598969553      _12"/>
            <p:cNvGrpSpPr/>
            <p:nvPr/>
          </p:nvGrpSpPr>
          <p:grpSpPr>
            <a:xfrm>
              <a:off x="2844123" y="4528079"/>
              <a:ext cx="964819" cy="659184"/>
              <a:chOff x="3522531" y="4753633"/>
              <a:chExt cx="1286724" cy="879116"/>
            </a:xfrm>
          </p:grpSpPr>
          <p:sp>
            <p:nvSpPr>
              <p:cNvPr id="48" name="椭圆 47"/>
              <p:cNvSpPr/>
              <p:nvPr/>
            </p:nvSpPr>
            <p:spPr bwMode="auto">
              <a:xfrm>
                <a:off x="3564158" y="4753633"/>
                <a:ext cx="1245097" cy="879116"/>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51423" tIns="25711" rIns="51423" bIns="25711" numCol="1" anchor="t" anchorCtr="0" compatLnSpc="1"/>
              <a:lstStyle/>
              <a:p>
                <a:endParaRPr lang="zh-CN" altLang="en-US" sz="1015" dirty="0">
                  <a:solidFill>
                    <a:srgbClr val="4B649F"/>
                  </a:solidFill>
                  <a:ea typeface="微软雅黑" panose="020B0503020204020204" pitchFamily="34" charset="-122"/>
                </a:endParaRPr>
              </a:p>
            </p:txBody>
          </p:sp>
          <p:sp>
            <p:nvSpPr>
              <p:cNvPr id="49" name="文本框 19"/>
              <p:cNvSpPr txBox="1"/>
              <p:nvPr/>
            </p:nvSpPr>
            <p:spPr>
              <a:xfrm>
                <a:off x="3522531" y="4905052"/>
                <a:ext cx="1204027" cy="545384"/>
              </a:xfrm>
              <a:prstGeom prst="rect">
                <a:avLst/>
              </a:prstGeom>
              <a:noFill/>
            </p:spPr>
            <p:txBody>
              <a:bodyPr wrap="square" rtlCol="0">
                <a:spAutoFit/>
              </a:bodyPr>
              <a:lstStyle/>
              <a:p>
                <a:pPr algn="ctr">
                  <a:spcBef>
                    <a:spcPct val="0"/>
                  </a:spcBef>
                </a:pPr>
                <a:r>
                  <a:rPr lang="zh-CN" altLang="en-US" sz="1400" b="1" dirty="0">
                    <a:solidFill>
                      <a:srgbClr val="4B649F"/>
                    </a:solidFill>
                    <a:ea typeface="微软雅黑" panose="020B0503020204020204" pitchFamily="34" charset="-122"/>
                    <a:sym typeface="微软雅黑" panose="020B0503020204020204" pitchFamily="34" charset="-122"/>
                  </a:rPr>
                  <a:t>人工成本</a:t>
                </a:r>
                <a:endParaRPr lang="zh-CN" altLang="en-US" sz="1400" b="1" dirty="0">
                  <a:solidFill>
                    <a:srgbClr val="4B649F"/>
                  </a:solidFill>
                  <a:ea typeface="微软雅黑" panose="020B0503020204020204" pitchFamily="34" charset="-122"/>
                  <a:sym typeface="微软雅黑" panose="020B0503020204020204" pitchFamily="34" charset="-122"/>
                </a:endParaRPr>
              </a:p>
              <a:p>
                <a:pPr algn="ctr">
                  <a:spcBef>
                    <a:spcPct val="0"/>
                  </a:spcBef>
                </a:pPr>
                <a:r>
                  <a:rPr lang="zh-CN" altLang="en-US" sz="1400" b="1" dirty="0">
                    <a:solidFill>
                      <a:srgbClr val="4B649F"/>
                    </a:solidFill>
                    <a:ea typeface="微软雅黑" panose="020B0503020204020204" pitchFamily="34" charset="-122"/>
                    <a:sym typeface="微软雅黑" panose="020B0503020204020204" pitchFamily="34" charset="-122"/>
                  </a:rPr>
                  <a:t>及增值税</a:t>
                </a:r>
                <a:endParaRPr lang="zh-CN" altLang="en-US" sz="1400" b="1" dirty="0">
                  <a:solidFill>
                    <a:srgbClr val="4B649F"/>
                  </a:solidFill>
                  <a:ea typeface="微软雅黑" panose="020B0503020204020204" pitchFamily="34" charset="-122"/>
                  <a:sym typeface="微软雅黑" panose="020B0503020204020204" pitchFamily="34" charset="-122"/>
                </a:endParaRPr>
              </a:p>
            </p:txBody>
          </p:sp>
        </p:grpSp>
        <p:grpSp>
          <p:nvGrpSpPr>
            <p:cNvPr id="34" name="原创设计师QQ598969553      _13"/>
            <p:cNvGrpSpPr/>
            <p:nvPr/>
          </p:nvGrpSpPr>
          <p:grpSpPr>
            <a:xfrm>
              <a:off x="4101997" y="3473999"/>
              <a:ext cx="5282818" cy="1235784"/>
              <a:chOff x="5453518" y="3309485"/>
              <a:chExt cx="7045387" cy="1648094"/>
            </a:xfrm>
          </p:grpSpPr>
          <p:cxnSp>
            <p:nvCxnSpPr>
              <p:cNvPr id="45" name="直接连接符 44"/>
              <p:cNvCxnSpPr/>
              <p:nvPr/>
            </p:nvCxnSpPr>
            <p:spPr>
              <a:xfrm flipH="1">
                <a:off x="5453518" y="3806372"/>
                <a:ext cx="89376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6" name="左中括号 45"/>
              <p:cNvSpPr/>
              <p:nvPr/>
            </p:nvSpPr>
            <p:spPr>
              <a:xfrm>
                <a:off x="6412078" y="3309485"/>
                <a:ext cx="140965" cy="1186309"/>
              </a:xfrm>
              <a:prstGeom prst="leftBracket">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solidFill>
                    <a:srgbClr val="4B649F"/>
                  </a:solidFill>
                  <a:latin typeface="微软雅黑" panose="020B0503020204020204" pitchFamily="34" charset="-122"/>
                  <a:ea typeface="微软雅黑" panose="020B0503020204020204" pitchFamily="34" charset="-122"/>
                </a:endParaRPr>
              </a:p>
            </p:txBody>
          </p:sp>
          <p:sp>
            <p:nvSpPr>
              <p:cNvPr id="47" name="Rectangle 5"/>
              <p:cNvSpPr/>
              <p:nvPr/>
            </p:nvSpPr>
            <p:spPr bwMode="auto">
              <a:xfrm>
                <a:off x="6637660" y="3309485"/>
                <a:ext cx="5861245" cy="164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时期指标，</a:t>
                </a:r>
                <a:r>
                  <a:rPr lang="zh-CN" altLang="en-US" sz="1800" dirty="0">
                    <a:solidFill>
                      <a:srgbClr val="4B649F"/>
                    </a:solidFill>
                    <a:latin typeface="微软雅黑" panose="020B0503020204020204" pitchFamily="34" charset="-122"/>
                    <a:sym typeface="Gill Sans" charset="0"/>
                  </a:rPr>
                  <a:t>与上一年统计年报相比</a:t>
                </a:r>
                <a:r>
                  <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取</a:t>
                </a:r>
                <a:r>
                  <a:rPr lang="zh-CN" altLang="en-US" sz="1800" dirty="0">
                    <a:solidFill>
                      <a:srgbClr val="4B649F"/>
                    </a:solidFill>
                    <a:latin typeface="微软雅黑" panose="020B0503020204020204" pitchFamily="34" charset="-122"/>
                    <a:ea typeface="微软雅黑" panose="020B0503020204020204" pitchFamily="34" charset="-122"/>
                    <a:sym typeface="Lato Light" charset="0"/>
                  </a:rPr>
                  <a:t>消</a:t>
                </a:r>
                <a:r>
                  <a:rPr lang="zh-CN" altLang="en-US" sz="1800" dirty="0">
                    <a:solidFill>
                      <a:srgbClr val="FF0000"/>
                    </a:solidFill>
                    <a:latin typeface="微软雅黑" panose="020B0503020204020204" pitchFamily="34" charset="-122"/>
                    <a:ea typeface="微软雅黑" panose="020B0503020204020204" pitchFamily="34" charset="-122"/>
                    <a:cs typeface="Lato Light" charset="0"/>
                    <a:sym typeface="Lato Light" charset="0"/>
                  </a:rPr>
                  <a:t>资产减值损失、信用减值损失、净敞口套期收益、资产处置收益、其他收益</a:t>
                </a:r>
                <a:r>
                  <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共</a:t>
                </a:r>
                <a:r>
                  <a:rPr lang="en-US" altLang="zh-CN" sz="18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6</a:t>
                </a:r>
                <a:r>
                  <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个指标。</a:t>
                </a:r>
                <a:endPar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5" name="原创设计师QQ598969553      _14"/>
            <p:cNvGrpSpPr/>
            <p:nvPr/>
          </p:nvGrpSpPr>
          <p:grpSpPr>
            <a:xfrm>
              <a:off x="4009867" y="4635101"/>
              <a:ext cx="4902131" cy="771621"/>
              <a:chOff x="5077216" y="4896360"/>
              <a:chExt cx="6537687" cy="1029064"/>
            </a:xfrm>
          </p:grpSpPr>
          <p:cxnSp>
            <p:nvCxnSpPr>
              <p:cNvPr id="42" name="直接连接符 41"/>
              <p:cNvCxnSpPr/>
              <p:nvPr/>
            </p:nvCxnSpPr>
            <p:spPr>
              <a:xfrm flipH="1">
                <a:off x="5077216" y="5342865"/>
                <a:ext cx="893763"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3" name="左中括号 42"/>
              <p:cNvSpPr/>
              <p:nvPr/>
            </p:nvSpPr>
            <p:spPr>
              <a:xfrm>
                <a:off x="6115592" y="4896360"/>
                <a:ext cx="123825" cy="992534"/>
              </a:xfrm>
              <a:prstGeom prst="leftBracket">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solidFill>
                    <a:srgbClr val="4B649F"/>
                  </a:solidFill>
                  <a:latin typeface="微软雅黑" panose="020B0503020204020204" pitchFamily="34" charset="-122"/>
                  <a:ea typeface="微软雅黑" panose="020B0503020204020204" pitchFamily="34" charset="-122"/>
                </a:endParaRPr>
              </a:p>
            </p:txBody>
          </p:sp>
          <p:sp>
            <p:nvSpPr>
              <p:cNvPr id="44" name="Rectangle 5"/>
              <p:cNvSpPr/>
              <p:nvPr/>
            </p:nvSpPr>
            <p:spPr bwMode="auto">
              <a:xfrm>
                <a:off x="6239802" y="4995884"/>
                <a:ext cx="5375101" cy="92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包括应付职工薪酬（本</a:t>
                </a:r>
                <a:r>
                  <a:rPr lang="zh-CN" altLang="en-US" sz="1800" dirty="0">
                    <a:solidFill>
                      <a:srgbClr val="FF0000"/>
                    </a:solidFill>
                    <a:latin typeface="微软雅黑" panose="020B0503020204020204" pitchFamily="34" charset="-122"/>
                    <a:ea typeface="微软雅黑" panose="020B0503020204020204" pitchFamily="34" charset="-122"/>
                    <a:cs typeface="Lato Light" charset="0"/>
                    <a:sym typeface="Lato Light" charset="0"/>
                  </a:rPr>
                  <a:t>期</a:t>
                </a:r>
                <a:r>
                  <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贷方累计发生额）</a:t>
                </a:r>
                <a:endPar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应交增值税（本</a:t>
                </a:r>
                <a:r>
                  <a:rPr lang="zh-CN" altLang="en-US" sz="1800" dirty="0">
                    <a:solidFill>
                      <a:srgbClr val="FF0000"/>
                    </a:solidFill>
                    <a:latin typeface="微软雅黑" panose="020B0503020204020204" pitchFamily="34" charset="-122"/>
                    <a:ea typeface="微软雅黑" panose="020B0503020204020204" pitchFamily="34" charset="-122"/>
                    <a:cs typeface="Lato Light" charset="0"/>
                    <a:sym typeface="Lato Light" charset="0"/>
                  </a:rPr>
                  <a:t>期</a:t>
                </a:r>
                <a:r>
                  <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累计发生额）指标。</a:t>
                </a:r>
                <a:endParaRPr lang="zh-CN" altLang="en-US" sz="1800" dirty="0">
                  <a:solidFill>
                    <a:srgbClr val="4B649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6" name="原创设计师QQ598969553      _15"/>
            <p:cNvGrpSpPr/>
            <p:nvPr/>
          </p:nvGrpSpPr>
          <p:grpSpPr>
            <a:xfrm>
              <a:off x="1032939" y="3145039"/>
              <a:ext cx="1321797" cy="1321797"/>
              <a:chOff x="1360492" y="2870770"/>
              <a:chExt cx="1762804" cy="1762804"/>
            </a:xfrm>
          </p:grpSpPr>
          <p:sp>
            <p:nvSpPr>
              <p:cNvPr id="40" name="椭圆 39"/>
              <p:cNvSpPr/>
              <p:nvPr/>
            </p:nvSpPr>
            <p:spPr>
              <a:xfrm>
                <a:off x="1360492" y="2870770"/>
                <a:ext cx="1762804" cy="1762804"/>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51423" tIns="25711" rIns="51423" bIns="25711" numCol="1" anchor="t" anchorCtr="0" compatLnSpc="1"/>
              <a:lstStyle/>
              <a:p>
                <a:pPr algn="ctr">
                  <a:spcBef>
                    <a:spcPct val="0"/>
                  </a:spcBef>
                </a:pPr>
                <a:r>
                  <a:rPr lang="zh-CN" altLang="en-US" sz="2800" b="1" dirty="0">
                    <a:solidFill>
                      <a:srgbClr val="FFC000"/>
                    </a:solidFill>
                    <a:ea typeface="微软雅黑" panose="020B0503020204020204" pitchFamily="34" charset="-122"/>
                    <a:sym typeface="微软雅黑" panose="020B0503020204020204" pitchFamily="34" charset="-122"/>
                  </a:rPr>
                  <a:t>企业</a:t>
                </a:r>
                <a:endParaRPr lang="en-US" altLang="zh-CN" sz="2800" b="1" dirty="0">
                  <a:solidFill>
                    <a:srgbClr val="FFC000"/>
                  </a:solidFill>
                  <a:ea typeface="微软雅黑" panose="020B0503020204020204" pitchFamily="34" charset="-122"/>
                  <a:sym typeface="微软雅黑" panose="020B0503020204020204" pitchFamily="34" charset="-122"/>
                </a:endParaRPr>
              </a:p>
              <a:p>
                <a:pPr algn="ctr">
                  <a:spcBef>
                    <a:spcPct val="0"/>
                  </a:spcBef>
                </a:pPr>
                <a:r>
                  <a:rPr lang="zh-CN" altLang="en-US" sz="2800" b="1" dirty="0">
                    <a:solidFill>
                      <a:srgbClr val="FFC000"/>
                    </a:solidFill>
                    <a:ea typeface="微软雅黑" panose="020B0503020204020204" pitchFamily="34" charset="-122"/>
                    <a:sym typeface="微软雅黑" panose="020B0503020204020204" pitchFamily="34" charset="-122"/>
                  </a:rPr>
                  <a:t>法人</a:t>
                </a:r>
                <a:endParaRPr lang="zh-CN" altLang="en-US" sz="2800">
                  <a:solidFill>
                    <a:srgbClr val="4B649F"/>
                  </a:solidFill>
                  <a:ea typeface="微软雅黑" panose="020B0503020204020204" pitchFamily="34" charset="-122"/>
                </a:endParaRPr>
              </a:p>
            </p:txBody>
          </p:sp>
          <p:sp>
            <p:nvSpPr>
              <p:cNvPr id="41" name="矩形 40"/>
              <p:cNvSpPr/>
              <p:nvPr/>
            </p:nvSpPr>
            <p:spPr>
              <a:xfrm>
                <a:off x="1774265" y="3337863"/>
                <a:ext cx="862372" cy="1001197"/>
              </a:xfrm>
              <a:prstGeom prst="rect">
                <a:avLst/>
              </a:prstGeom>
            </p:spPr>
            <p:txBody>
              <a:bodyPr wrap="square">
                <a:noAutofit/>
              </a:bodyPr>
              <a:lstStyle/>
              <a:p>
                <a:pPr algn="ctr">
                  <a:spcBef>
                    <a:spcPct val="0"/>
                  </a:spcBef>
                </a:pPr>
                <a:r>
                  <a:rPr lang="zh-CN" altLang="en-US" sz="100" b="1" dirty="0">
                    <a:solidFill>
                      <a:srgbClr val="FFC000"/>
                    </a:solidFill>
                    <a:ea typeface="微软雅黑" panose="020B0503020204020204" pitchFamily="34" charset="-122"/>
                    <a:sym typeface="微软雅黑" panose="020B0503020204020204" pitchFamily="34" charset="-122"/>
                  </a:rPr>
                  <a:t>企业</a:t>
                </a:r>
                <a:endParaRPr lang="en-US" altLang="zh-CN" sz="100" b="1" dirty="0">
                  <a:solidFill>
                    <a:srgbClr val="FFC000"/>
                  </a:solidFill>
                  <a:ea typeface="微软雅黑" panose="020B0503020204020204" pitchFamily="34" charset="-122"/>
                  <a:sym typeface="微软雅黑" panose="020B0503020204020204" pitchFamily="34" charset="-122"/>
                </a:endParaRPr>
              </a:p>
              <a:p>
                <a:pPr algn="ctr">
                  <a:spcBef>
                    <a:spcPct val="0"/>
                  </a:spcBef>
                </a:pPr>
                <a:r>
                  <a:rPr lang="zh-CN" altLang="en-US" sz="100" b="1" dirty="0">
                    <a:solidFill>
                      <a:srgbClr val="FFC000"/>
                    </a:solidFill>
                    <a:ea typeface="微软雅黑" panose="020B0503020204020204" pitchFamily="34" charset="-122"/>
                    <a:sym typeface="微软雅黑" panose="020B0503020204020204" pitchFamily="34" charset="-122"/>
                  </a:rPr>
                  <a:t>法人</a:t>
                </a:r>
                <a:endParaRPr lang="zh-CN" altLang="en-US" sz="100" b="1" dirty="0">
                  <a:solidFill>
                    <a:srgbClr val="FFC000"/>
                  </a:solidFill>
                  <a:ea typeface="微软雅黑" panose="020B0503020204020204" pitchFamily="34" charset="-122"/>
                  <a:sym typeface="微软雅黑" panose="020B0503020204020204" pitchFamily="34" charset="-122"/>
                </a:endParaRPr>
              </a:p>
            </p:txBody>
          </p:sp>
        </p:grpSp>
      </p:grpSp>
      <p:sp>
        <p:nvSpPr>
          <p:cNvPr id="2" name="文本框 1"/>
          <p:cNvSpPr txBox="1"/>
          <p:nvPr/>
        </p:nvSpPr>
        <p:spPr>
          <a:xfrm>
            <a:off x="2138680" y="238125"/>
            <a:ext cx="4364990" cy="521970"/>
          </a:xfrm>
          <a:prstGeom prst="rect">
            <a:avLst/>
          </a:prstGeom>
          <a:noFill/>
        </p:spPr>
        <p:txBody>
          <a:bodyPr wrap="square" rtlCol="0" anchor="t">
            <a:spAutoFit/>
          </a:bodyPr>
          <a:lstStyle/>
          <a:p>
            <a:pPr>
              <a:buClrTx/>
              <a:buSzTx/>
              <a:buFont typeface="Wingdings" panose="05000000000000000000" charset="0"/>
              <a:buChar char="Ø"/>
            </a:pP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1.1  </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报表的主要变化</a:t>
            </a:r>
            <a:endParaRPr lang="zh-CN" altLang="en-US" sz="28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TextBox 6"/>
          <p:cNvSpPr txBox="1"/>
          <p:nvPr/>
        </p:nvSpPr>
        <p:spPr>
          <a:xfrm>
            <a:off x="687070" y="5964555"/>
            <a:ext cx="10817225" cy="491490"/>
          </a:xfrm>
          <a:prstGeom prst="rect">
            <a:avLst/>
          </a:prstGeom>
          <a:solidFill>
            <a:schemeClr val="bg1"/>
          </a:solidFill>
          <a:ln w="57150">
            <a:solidFill>
              <a:srgbClr val="FF0000"/>
            </a:solidFill>
            <a:prstDash val="solid"/>
          </a:ln>
        </p:spPr>
        <p:txBody>
          <a:bodyPr wrap="square" rtlCol="0">
            <a:spAutoFit/>
          </a:bodyPr>
          <a:lstStyle/>
          <a:p>
            <a:r>
              <a:rPr lang="zh-CN" altLang="en-US" sz="2600" b="1" dirty="0" smtClean="0">
                <a:solidFill>
                  <a:srgbClr val="FF0000"/>
                </a:solidFill>
                <a:latin typeface="黑体" panose="02010609060101010101" charset="-122"/>
                <a:ea typeface="黑体" panose="02010609060101010101" charset="-122"/>
              </a:rPr>
              <a:t>年报共设置</a:t>
            </a:r>
            <a:r>
              <a:rPr lang="en-US" altLang="zh-CN" sz="2600" b="1" dirty="0" smtClean="0">
                <a:solidFill>
                  <a:srgbClr val="FF0000"/>
                </a:solidFill>
                <a:latin typeface="黑体" panose="02010609060101010101" charset="-122"/>
                <a:ea typeface="黑体" panose="02010609060101010101" charset="-122"/>
              </a:rPr>
              <a:t>40</a:t>
            </a:r>
            <a:r>
              <a:rPr lang="zh-CN" altLang="en-US" sz="2600" b="1" dirty="0" smtClean="0">
                <a:solidFill>
                  <a:srgbClr val="FF0000"/>
                </a:solidFill>
                <a:latin typeface="黑体" panose="02010609060101010101" charset="-122"/>
                <a:ea typeface="黑体" panose="02010609060101010101" charset="-122"/>
              </a:rPr>
              <a:t>个指标，取消五经普</a:t>
            </a:r>
            <a:r>
              <a:rPr lang="en-US" altLang="zh-CN" sz="2600" b="1" dirty="0" smtClean="0">
                <a:solidFill>
                  <a:srgbClr val="FF0000"/>
                </a:solidFill>
                <a:latin typeface="黑体" panose="02010609060101010101" charset="-122"/>
                <a:ea typeface="黑体" panose="02010609060101010101" charset="-122"/>
              </a:rPr>
              <a:t>21</a:t>
            </a:r>
            <a:r>
              <a:rPr lang="zh-CN" altLang="en-US" sz="2600" b="1" dirty="0" smtClean="0">
                <a:solidFill>
                  <a:srgbClr val="FF0000"/>
                </a:solidFill>
                <a:latin typeface="黑体" panose="02010609060101010101" charset="-122"/>
                <a:ea typeface="黑体" panose="02010609060101010101" charset="-122"/>
              </a:rPr>
              <a:t>个财务指标；定报共设置</a:t>
            </a:r>
            <a:r>
              <a:rPr lang="en-US" altLang="zh-CN" sz="2600" b="1" dirty="0" smtClean="0">
                <a:solidFill>
                  <a:srgbClr val="FF0000"/>
                </a:solidFill>
                <a:latin typeface="黑体" panose="02010609060101010101" charset="-122"/>
                <a:ea typeface="黑体" panose="02010609060101010101" charset="-122"/>
              </a:rPr>
              <a:t>25</a:t>
            </a:r>
            <a:r>
              <a:rPr lang="zh-CN" altLang="en-US" sz="2600" b="1" dirty="0" smtClean="0">
                <a:solidFill>
                  <a:srgbClr val="FF0000"/>
                </a:solidFill>
                <a:latin typeface="黑体" panose="02010609060101010101" charset="-122"/>
                <a:ea typeface="黑体" panose="02010609060101010101" charset="-122"/>
              </a:rPr>
              <a:t>个指标。</a:t>
            </a:r>
            <a:endParaRPr lang="zh-CN" altLang="en-US" sz="2600" b="1" dirty="0" smtClean="0">
              <a:solidFill>
                <a:srgbClr val="FF0000"/>
              </a:solidFill>
              <a:latin typeface="黑体" panose="02010609060101010101" charset="-122"/>
              <a:ea typeface="黑体" panose="02010609060101010101" charset="-122"/>
            </a:endParaRPr>
          </a:p>
        </p:txBody>
      </p:sp>
      <p:pic>
        <p:nvPicPr>
          <p:cNvPr id="15" name="图片 14"/>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730" y="137795"/>
            <a:ext cx="768985" cy="718820"/>
          </a:xfrm>
          <a:prstGeom prst="rect">
            <a:avLst/>
          </a:prstGeom>
          <a:ln>
            <a:noFill/>
          </a:ln>
          <a:effectLst/>
        </p:spPr>
      </p:pic>
      <p:cxnSp>
        <p:nvCxnSpPr>
          <p:cNvPr id="4" name="直接箭头连接符 3"/>
          <p:cNvCxnSpPr/>
          <p:nvPr/>
        </p:nvCxnSpPr>
        <p:spPr>
          <a:xfrm>
            <a:off x="2117090" y="4396740"/>
            <a:ext cx="1926590" cy="1274445"/>
          </a:xfrm>
          <a:prstGeom prst="straightConnector1">
            <a:avLst/>
          </a:prstGeom>
          <a:ln>
            <a:solidFill>
              <a:srgbClr val="5E80B0"/>
            </a:solidFill>
            <a:tailEnd type="arrow" w="med" len="med"/>
          </a:ln>
        </p:spPr>
        <p:style>
          <a:lnRef idx="2">
            <a:schemeClr val="dk1"/>
          </a:lnRef>
          <a:fillRef idx="0">
            <a:schemeClr val="dk1"/>
          </a:fillRef>
          <a:effectRef idx="1">
            <a:schemeClr val="dk1"/>
          </a:effectRef>
          <a:fontRef idx="minor">
            <a:schemeClr val="tx1"/>
          </a:fontRef>
        </p:style>
      </p:cxnSp>
      <p:cxnSp>
        <p:nvCxnSpPr>
          <p:cNvPr id="5" name="直接箭头连接符 4"/>
          <p:cNvCxnSpPr/>
          <p:nvPr/>
        </p:nvCxnSpPr>
        <p:spPr>
          <a:xfrm>
            <a:off x="2752090" y="4111625"/>
            <a:ext cx="621030" cy="332740"/>
          </a:xfrm>
          <a:prstGeom prst="straightConnector1">
            <a:avLst/>
          </a:prstGeom>
          <a:ln>
            <a:solidFill>
              <a:srgbClr val="5E80B0"/>
            </a:solidFill>
            <a:tailEnd type="arrow" w="med" len="med"/>
          </a:ln>
        </p:spPr>
        <p:style>
          <a:lnRef idx="2">
            <a:schemeClr val="dk1"/>
          </a:lnRef>
          <a:fillRef idx="0">
            <a:schemeClr val="dk1"/>
          </a:fillRef>
          <a:effectRef idx="1">
            <a:schemeClr val="dk1"/>
          </a:effectRef>
          <a:fontRef idx="minor">
            <a:schemeClr val="tx1"/>
          </a:fontRef>
        </p:style>
      </p:cxnSp>
      <p:cxnSp>
        <p:nvCxnSpPr>
          <p:cNvPr id="6" name="直接箭头连接符 5"/>
          <p:cNvCxnSpPr/>
          <p:nvPr/>
        </p:nvCxnSpPr>
        <p:spPr>
          <a:xfrm flipV="1">
            <a:off x="2657475" y="1943100"/>
            <a:ext cx="447040" cy="342265"/>
          </a:xfrm>
          <a:prstGeom prst="straightConnector1">
            <a:avLst/>
          </a:prstGeom>
          <a:ln>
            <a:solidFill>
              <a:srgbClr val="5E80B0"/>
            </a:solidFill>
            <a:tailEnd type="arrow" w="med" len="med"/>
          </a:ln>
        </p:spPr>
        <p:style>
          <a:lnRef idx="2">
            <a:schemeClr val="dk1"/>
          </a:lnRef>
          <a:fillRef idx="0">
            <a:schemeClr val="dk1"/>
          </a:fillRef>
          <a:effectRef idx="1">
            <a:schemeClr val="dk1"/>
          </a:effectRef>
          <a:fontRef idx="minor">
            <a:schemeClr val="tx1"/>
          </a:fontRef>
        </p:style>
      </p:cxnSp>
      <p:sp>
        <p:nvSpPr>
          <p:cNvPr id="9" name="文本框 8"/>
          <p:cNvSpPr txBox="1"/>
          <p:nvPr/>
        </p:nvSpPr>
        <p:spPr>
          <a:xfrm>
            <a:off x="4123690" y="5445125"/>
            <a:ext cx="6134100" cy="368300"/>
          </a:xfrm>
          <a:prstGeom prst="rect">
            <a:avLst/>
          </a:prstGeom>
          <a:noFill/>
        </p:spPr>
        <p:txBody>
          <a:bodyPr wrap="square" rtlCol="0">
            <a:spAutoFit/>
          </a:bodyPr>
          <a:lstStyle/>
          <a:p>
            <a:r>
              <a:rPr lang="zh-CN" altLang="en-US" sz="1800" dirty="0">
                <a:solidFill>
                  <a:srgbClr val="4B649F"/>
                </a:solidFill>
                <a:latin typeface="微软雅黑" panose="020B0503020204020204" pitchFamily="34" charset="-122"/>
                <a:cs typeface="Lato Light" charset="0"/>
              </a:rPr>
              <a:t>批发和零售业（住宿和餐饮业）从业人员平均人数</a:t>
            </a:r>
            <a:endParaRPr lang="zh-CN" altLang="en-US" sz="1800" dirty="0">
              <a:solidFill>
                <a:srgbClr val="4B649F"/>
              </a:solidFill>
              <a:latin typeface="微软雅黑" panose="020B0503020204020204" pitchFamily="34" charset="-122"/>
              <a:cs typeface="Lato Light" charset="0"/>
            </a:endParaRPr>
          </a:p>
        </p:txBody>
      </p:sp>
    </p:spTree>
  </p:cSld>
  <p:clrMapOvr>
    <a:masterClrMapping/>
  </p:clrMapOvr>
  <p:timing>
    <p:tnLst>
      <p:par>
        <p:cTn id="1" dur="indefinite" restart="never" nodeType="tmRoot"/>
      </p:par>
    </p:tnLst>
    <p:bldLst>
      <p:bldP spid="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xfrm>
            <a:off x="2711450" y="-89535"/>
            <a:ext cx="7776845" cy="793115"/>
          </a:xfrm>
        </p:spPr>
        <p:txBody>
          <a:bodyPr vert="horz" wrap="square" lIns="91440" tIns="45720" rIns="91440" bIns="45720" anchor="ctr" anchorCtr="0"/>
          <a:lstStyle/>
          <a:p>
            <a:pPr eaLnBrk="1" hangingPunct="1">
              <a:buFont typeface="Wingdings" panose="05000000000000000000" pitchFamily="2" charset="2"/>
              <a:buChar char="Ø"/>
            </a:pPr>
            <a:r>
              <a:rPr lang="en-US" altLang="zh-CN" sz="2800" b="1" dirty="0">
                <a:latin typeface="宋体" panose="02010600030101010101" pitchFamily="2" charset="-122"/>
                <a:ea typeface="宋体" panose="02010600030101010101" pitchFamily="2" charset="-122"/>
                <a:cs typeface="宋体" panose="02010600030101010101" pitchFamily="2" charset="-122"/>
              </a:rPr>
              <a:t>1.2   </a:t>
            </a:r>
            <a:r>
              <a:rPr lang="zh-CN" altLang="en-US" sz="2800" b="1" dirty="0">
                <a:latin typeface="宋体" panose="02010600030101010101" pitchFamily="2" charset="-122"/>
                <a:ea typeface="宋体" panose="02010600030101010101" pitchFamily="2" charset="-122"/>
                <a:cs typeface="宋体" panose="02010600030101010101" pitchFamily="2" charset="-122"/>
              </a:rPr>
              <a:t>填报时间和范围</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a:graphicFrameLocks noGrp="1"/>
          </p:cNvGraphicFramePr>
          <p:nvPr>
            <p:custDataLst>
              <p:tags r:id="rId1"/>
            </p:custDataLst>
          </p:nvPr>
        </p:nvGraphicFramePr>
        <p:xfrm>
          <a:off x="787787" y="2185607"/>
          <a:ext cx="10645775" cy="2242820"/>
        </p:xfrm>
        <a:graphic>
          <a:graphicData uri="http://schemas.openxmlformats.org/drawingml/2006/table">
            <a:tbl>
              <a:tblPr firstRow="1" bandRow="1">
                <a:tableStyleId>{5C22544A-7EE6-4342-B048-85BDC9FD1C3A}</a:tableStyleId>
              </a:tblPr>
              <a:tblGrid>
                <a:gridCol w="3548380"/>
                <a:gridCol w="3435350"/>
                <a:gridCol w="3662045"/>
              </a:tblGrid>
              <a:tr h="932180">
                <a:tc>
                  <a:txBody>
                    <a:bodyPr/>
                    <a:lstStyle/>
                    <a:p>
                      <a:pPr marL="0" algn="ctr" defTabSz="914400" rtl="0" eaLnBrk="1" latinLnBrk="0" hangingPunct="1"/>
                      <a:r>
                        <a:rPr lang="en-US" altLang="zh-CN" sz="2400" b="1" kern="1200" baseline="0" dirty="0" smtClean="0">
                          <a:solidFill>
                            <a:schemeClr val="tx1"/>
                          </a:solidFill>
                          <a:latin typeface="黑体" panose="02010609060101010101" charset="-122"/>
                          <a:ea typeface="黑体" panose="02010609060101010101" charset="-122"/>
                          <a:cs typeface="+mn-cs"/>
                        </a:rPr>
                        <a:t>E/S</a:t>
                      </a:r>
                      <a:endParaRPr lang="en-US" altLang="zh-CN" sz="2400" b="1" kern="1200" baseline="0" dirty="0" smtClean="0">
                        <a:solidFill>
                          <a:schemeClr val="tx1"/>
                        </a:solidFill>
                        <a:latin typeface="黑体" panose="02010609060101010101" charset="-122"/>
                        <a:ea typeface="黑体" panose="02010609060101010101" charset="-122"/>
                        <a:cs typeface="+mn-cs"/>
                      </a:endParaRPr>
                    </a:p>
                  </a:txBody>
                  <a:tcPr anchor="ctr">
                    <a:solidFill>
                      <a:srgbClr val="FFC000"/>
                    </a:solidFill>
                  </a:tcPr>
                </a:tc>
                <a:tc>
                  <a:txBody>
                    <a:bodyPr/>
                    <a:lstStyle/>
                    <a:p>
                      <a:pPr algn="ctr"/>
                      <a:r>
                        <a:rPr lang="en-US" altLang="zh-CN" sz="2400" b="1" kern="1200" baseline="0" dirty="0" smtClean="0">
                          <a:solidFill>
                            <a:schemeClr val="tx1"/>
                          </a:solidFill>
                          <a:latin typeface="黑体" panose="02010609060101010101" charset="-122"/>
                          <a:ea typeface="黑体" panose="02010609060101010101" charset="-122"/>
                          <a:cs typeface="+mn-cs"/>
                        </a:rPr>
                        <a:t>103</a:t>
                      </a:r>
                      <a:r>
                        <a:rPr lang="zh-CN" altLang="en-US" sz="2400" b="1" kern="1200" baseline="0" dirty="0" smtClean="0">
                          <a:solidFill>
                            <a:schemeClr val="tx1"/>
                          </a:solidFill>
                          <a:latin typeface="黑体" panose="02010609060101010101" charset="-122"/>
                          <a:ea typeface="黑体" panose="02010609060101010101" charset="-122"/>
                          <a:cs typeface="+mn-cs"/>
                        </a:rPr>
                        <a:t>表</a:t>
                      </a:r>
                      <a:endParaRPr lang="zh-CN" altLang="en-US" sz="2400" b="1" kern="1200" baseline="0" dirty="0" smtClean="0">
                        <a:solidFill>
                          <a:schemeClr val="tx1"/>
                        </a:solidFill>
                        <a:latin typeface="黑体" panose="02010609060101010101" charset="-122"/>
                        <a:ea typeface="黑体" panose="02010609060101010101" charset="-122"/>
                        <a:cs typeface="+mn-cs"/>
                      </a:endParaRPr>
                    </a:p>
                  </a:txBody>
                  <a:tcPr anchor="ctr">
                    <a:solidFill>
                      <a:srgbClr val="FFC000"/>
                    </a:solidFill>
                  </a:tcPr>
                </a:tc>
                <a:tc>
                  <a:txBody>
                    <a:bodyPr/>
                    <a:lstStyle/>
                    <a:p>
                      <a:pPr algn="ctr"/>
                      <a:r>
                        <a:rPr lang="en-US" altLang="zh-CN" sz="2400" b="1" kern="1200" baseline="0" dirty="0" smtClean="0">
                          <a:solidFill>
                            <a:schemeClr val="tx1"/>
                          </a:solidFill>
                          <a:latin typeface="黑体" panose="02010609060101010101" charset="-122"/>
                          <a:ea typeface="黑体" panose="02010609060101010101" charset="-122"/>
                          <a:cs typeface="+mn-cs"/>
                        </a:rPr>
                        <a:t>203/203-1</a:t>
                      </a:r>
                      <a:r>
                        <a:rPr lang="zh-CN" altLang="en-US" sz="2400" b="1" kern="1200" baseline="0" dirty="0" smtClean="0">
                          <a:solidFill>
                            <a:schemeClr val="tx1"/>
                          </a:solidFill>
                          <a:latin typeface="黑体" panose="02010609060101010101" charset="-122"/>
                          <a:ea typeface="黑体" panose="02010609060101010101" charset="-122"/>
                          <a:cs typeface="+mn-cs"/>
                        </a:rPr>
                        <a:t>表</a:t>
                      </a:r>
                      <a:endParaRPr lang="zh-CN" altLang="en-US" sz="2400" b="1" kern="1200" baseline="0" dirty="0" smtClean="0">
                        <a:solidFill>
                          <a:schemeClr val="tx1"/>
                        </a:solidFill>
                        <a:latin typeface="黑体" panose="02010609060101010101" charset="-122"/>
                        <a:ea typeface="黑体" panose="02010609060101010101" charset="-122"/>
                        <a:cs typeface="+mn-cs"/>
                      </a:endParaRPr>
                    </a:p>
                  </a:txBody>
                  <a:tcPr anchor="ctr">
                    <a:solidFill>
                      <a:srgbClr val="FFC000"/>
                    </a:solidFill>
                  </a:tcPr>
                </a:tc>
              </a:tr>
              <a:tr h="1310640">
                <a:tc>
                  <a:txBody>
                    <a:bodyPr/>
                    <a:lstStyle/>
                    <a:p>
                      <a:pPr algn="ctr"/>
                      <a:r>
                        <a:rPr lang="zh-CN" altLang="en-US" sz="2000" b="1" dirty="0" smtClean="0">
                          <a:latin typeface="黑体" panose="02010609060101010101" charset="-122"/>
                          <a:ea typeface="黑体" panose="02010609060101010101" charset="-122"/>
                        </a:rPr>
                        <a:t>企业完成填报</a:t>
                      </a:r>
                      <a:endParaRPr lang="zh-CN" altLang="en-US" sz="2000" b="1" dirty="0"/>
                    </a:p>
                  </a:txBody>
                  <a:tcPr anchor="ctr">
                    <a:solidFill>
                      <a:srgbClr val="F0D978"/>
                    </a:solidFill>
                  </a:tcPr>
                </a:tc>
                <a:tc>
                  <a:txBody>
                    <a:bodyPr/>
                    <a:lstStyle/>
                    <a:p>
                      <a:pPr algn="ctr"/>
                      <a:r>
                        <a:rPr lang="en-US" altLang="zh-CN" sz="2000" b="1" dirty="0" smtClean="0">
                          <a:latin typeface="黑体" panose="02010609060101010101" charset="-122"/>
                          <a:ea typeface="黑体" panose="02010609060101010101" charset="-122"/>
                        </a:rPr>
                        <a:t>2025</a:t>
                      </a:r>
                      <a:r>
                        <a:rPr lang="zh-CN" altLang="en-US" sz="2000" b="1" dirty="0" smtClean="0">
                          <a:latin typeface="黑体" panose="02010609060101010101" charset="-122"/>
                          <a:ea typeface="黑体" panose="02010609060101010101" charset="-122"/>
                        </a:rPr>
                        <a:t>年</a:t>
                      </a:r>
                      <a:r>
                        <a:rPr lang="en-US" altLang="zh-CN" sz="2000" b="1" dirty="0" smtClean="0">
                          <a:solidFill>
                            <a:srgbClr val="FF0000"/>
                          </a:solidFill>
                          <a:latin typeface="黑体" panose="02010609060101010101" charset="-122"/>
                          <a:ea typeface="黑体" panose="02010609060101010101" charset="-122"/>
                        </a:rPr>
                        <a:t>3</a:t>
                      </a:r>
                      <a:r>
                        <a:rPr lang="zh-CN" altLang="en-US" sz="2000" b="1" dirty="0" smtClean="0">
                          <a:solidFill>
                            <a:srgbClr val="FF0000"/>
                          </a:solidFill>
                          <a:latin typeface="黑体" panose="02010609060101010101" charset="-122"/>
                          <a:ea typeface="黑体" panose="02010609060101010101" charset="-122"/>
                        </a:rPr>
                        <a:t>月</a:t>
                      </a:r>
                      <a:r>
                        <a:rPr lang="en-US" altLang="zh-CN" sz="2000" b="1" dirty="0" smtClean="0">
                          <a:solidFill>
                            <a:srgbClr val="FF0000"/>
                          </a:solidFill>
                          <a:latin typeface="黑体" panose="02010609060101010101" charset="-122"/>
                          <a:ea typeface="黑体" panose="02010609060101010101" charset="-122"/>
                        </a:rPr>
                        <a:t>10</a:t>
                      </a:r>
                      <a:r>
                        <a:rPr lang="zh-CN" altLang="en-US" sz="2000" b="1" dirty="0" smtClean="0">
                          <a:solidFill>
                            <a:srgbClr val="FF0000"/>
                          </a:solidFill>
                          <a:latin typeface="黑体" panose="02010609060101010101" charset="-122"/>
                          <a:ea typeface="黑体" panose="02010609060101010101" charset="-122"/>
                        </a:rPr>
                        <a:t>日</a:t>
                      </a:r>
                      <a:r>
                        <a:rPr lang="zh-CN" altLang="en-US" sz="2000" b="1" dirty="0" smtClean="0">
                          <a:solidFill>
                            <a:schemeClr val="tx1"/>
                          </a:solidFill>
                          <a:latin typeface="黑体" panose="02010609060101010101" charset="-122"/>
                          <a:ea typeface="黑体" panose="02010609060101010101" charset="-122"/>
                        </a:rPr>
                        <a:t>前</a:t>
                      </a:r>
                      <a:endParaRPr lang="en-US" altLang="zh-CN" sz="2000" b="1" dirty="0" smtClean="0">
                        <a:solidFill>
                          <a:schemeClr val="tx1"/>
                        </a:solidFill>
                        <a:latin typeface="黑体" panose="02010609060101010101" charset="-122"/>
                        <a:ea typeface="黑体" panose="02010609060101010101" charset="-122"/>
                      </a:endParaRPr>
                    </a:p>
                    <a:p>
                      <a:pPr algn="ctr"/>
                      <a:r>
                        <a:rPr lang="zh-CN" altLang="en-US" sz="2000" b="1" dirty="0" smtClean="0">
                          <a:solidFill>
                            <a:schemeClr val="tx1"/>
                          </a:solidFill>
                          <a:latin typeface="黑体" panose="02010609060101010101" charset="-122"/>
                          <a:ea typeface="黑体" panose="02010609060101010101" charset="-122"/>
                        </a:rPr>
                        <a:t>(补报时间到</a:t>
                      </a:r>
                      <a:r>
                        <a:rPr lang="en-US" altLang="zh-CN" sz="2000" b="1" dirty="0" smtClean="0">
                          <a:solidFill>
                            <a:srgbClr val="FF0000"/>
                          </a:solidFill>
                          <a:latin typeface="黑体" panose="02010609060101010101" charset="-122"/>
                          <a:ea typeface="黑体" panose="02010609060101010101" charset="-122"/>
                        </a:rPr>
                        <a:t>4</a:t>
                      </a:r>
                      <a:r>
                        <a:rPr lang="zh-CN" altLang="en-US" sz="2000" b="1" dirty="0" smtClean="0">
                          <a:solidFill>
                            <a:srgbClr val="FF0000"/>
                          </a:solidFill>
                          <a:latin typeface="黑体" panose="02010609060101010101" charset="-122"/>
                          <a:ea typeface="黑体" panose="02010609060101010101" charset="-122"/>
                        </a:rPr>
                        <a:t>月</a:t>
                      </a:r>
                      <a:r>
                        <a:rPr lang="en-US" altLang="zh-CN" sz="2000" b="1" dirty="0" smtClean="0">
                          <a:solidFill>
                            <a:srgbClr val="FF0000"/>
                          </a:solidFill>
                          <a:latin typeface="黑体" panose="02010609060101010101" charset="-122"/>
                          <a:ea typeface="黑体" panose="02010609060101010101" charset="-122"/>
                        </a:rPr>
                        <a:t>15</a:t>
                      </a:r>
                      <a:r>
                        <a:rPr lang="zh-CN" altLang="en-US" sz="2000" b="1" dirty="0" smtClean="0">
                          <a:solidFill>
                            <a:srgbClr val="FF0000"/>
                          </a:solidFill>
                          <a:latin typeface="黑体" panose="02010609060101010101" charset="-122"/>
                          <a:ea typeface="黑体" panose="02010609060101010101" charset="-122"/>
                        </a:rPr>
                        <a:t>日</a:t>
                      </a:r>
                      <a:r>
                        <a:rPr lang="zh-CN" altLang="en-US" sz="2000" b="1" dirty="0" smtClean="0">
                          <a:solidFill>
                            <a:schemeClr val="tx1"/>
                          </a:solidFill>
                          <a:latin typeface="黑体" panose="02010609060101010101" charset="-122"/>
                          <a:ea typeface="黑体" panose="02010609060101010101" charset="-122"/>
                        </a:rPr>
                        <a:t>前）</a:t>
                      </a:r>
                      <a:endParaRPr lang="zh-CN" altLang="en-US" sz="2000" b="1" dirty="0"/>
                    </a:p>
                  </a:txBody>
                  <a:tcPr anchor="ctr">
                    <a:solidFill>
                      <a:srgbClr val="F0D978"/>
                    </a:solidFill>
                  </a:tcPr>
                </a:tc>
                <a:tc>
                  <a:txBody>
                    <a:bodyPr/>
                    <a:lstStyle/>
                    <a:p>
                      <a:pPr algn="ctr"/>
                      <a:endParaRPr lang="en-US" altLang="zh-CN" sz="2000" b="1" dirty="0" smtClean="0">
                        <a:latin typeface="黑体" panose="02010609060101010101" charset="-122"/>
                        <a:ea typeface="黑体" panose="02010609060101010101" charset="-122"/>
                      </a:endParaRPr>
                    </a:p>
                    <a:p>
                      <a:pPr algn="ctr"/>
                      <a:r>
                        <a:rPr lang="zh-CN" altLang="en-US" sz="2000" b="1" dirty="0" smtClean="0">
                          <a:latin typeface="黑体" panose="02010609060101010101" charset="-122"/>
                          <a:ea typeface="黑体" panose="02010609060101010101" charset="-122"/>
                        </a:rPr>
                        <a:t>月后</a:t>
                      </a:r>
                      <a:r>
                        <a:rPr lang="en-US" altLang="zh-CN" sz="2000" b="1" dirty="0" smtClean="0">
                          <a:solidFill>
                            <a:srgbClr val="FF0000"/>
                          </a:solidFill>
                          <a:latin typeface="黑体" panose="02010609060101010101" charset="-122"/>
                          <a:ea typeface="黑体" panose="02010609060101010101" charset="-122"/>
                        </a:rPr>
                        <a:t>18</a:t>
                      </a:r>
                      <a:r>
                        <a:rPr lang="zh-CN" altLang="en-US" sz="2000" b="1" dirty="0" smtClean="0">
                          <a:solidFill>
                            <a:srgbClr val="FF0000"/>
                          </a:solidFill>
                          <a:latin typeface="黑体" panose="02010609060101010101" charset="-122"/>
                          <a:ea typeface="黑体" panose="02010609060101010101" charset="-122"/>
                        </a:rPr>
                        <a:t>日</a:t>
                      </a:r>
                      <a:r>
                        <a:rPr lang="en-US" altLang="zh-CN" sz="2000" b="1" dirty="0" smtClean="0">
                          <a:solidFill>
                            <a:srgbClr val="FF0000"/>
                          </a:solidFill>
                          <a:latin typeface="黑体" panose="02010609060101010101" charset="-122"/>
                          <a:ea typeface="黑体" panose="02010609060101010101" charset="-122"/>
                        </a:rPr>
                        <a:t>18</a:t>
                      </a:r>
                      <a:r>
                        <a:rPr lang="zh-CN" altLang="en-US" sz="2000" b="1" dirty="0" smtClean="0">
                          <a:solidFill>
                            <a:srgbClr val="FF0000"/>
                          </a:solidFill>
                          <a:latin typeface="黑体" panose="02010609060101010101" charset="-122"/>
                          <a:ea typeface="黑体" panose="02010609060101010101" charset="-122"/>
                        </a:rPr>
                        <a:t>时</a:t>
                      </a:r>
                      <a:r>
                        <a:rPr lang="zh-CN" altLang="en-US" sz="2000" b="1" dirty="0" smtClean="0">
                          <a:latin typeface="黑体" panose="02010609060101010101" charset="-122"/>
                          <a:ea typeface="黑体" panose="02010609060101010101" charset="-122"/>
                        </a:rPr>
                        <a:t>前</a:t>
                      </a:r>
                      <a:endParaRPr lang="en-US" altLang="zh-CN" sz="2000" b="1" dirty="0" smtClean="0">
                        <a:latin typeface="黑体" panose="02010609060101010101" charset="-122"/>
                        <a:ea typeface="黑体" panose="02010609060101010101" charset="-122"/>
                      </a:endParaRPr>
                    </a:p>
                    <a:p>
                      <a:pPr algn="ctr"/>
                      <a:r>
                        <a:rPr lang="zh-CN" altLang="en-US" sz="2000" b="1" dirty="0">
                          <a:solidFill>
                            <a:schemeClr val="tx1"/>
                          </a:solidFill>
                          <a:latin typeface="黑体" panose="02010609060101010101" charset="-122"/>
                          <a:ea typeface="黑体" panose="02010609060101010101" charset="-122"/>
                          <a:cs typeface="黑体" panose="02010609060101010101" charset="-122"/>
                          <a:sym typeface="+mn-ea"/>
                        </a:rPr>
                        <a:t>（补报时间到</a:t>
                      </a:r>
                      <a:r>
                        <a:rPr lang="zh-CN" altLang="en-US" sz="2000" b="1" dirty="0">
                          <a:solidFill>
                            <a:srgbClr val="00B050"/>
                          </a:solidFill>
                          <a:latin typeface="黑体" panose="02010609060101010101" charset="-122"/>
                          <a:ea typeface="黑体" panose="02010609060101010101" charset="-122"/>
                          <a:cs typeface="黑体" panose="02010609060101010101" charset="-122"/>
                          <a:sym typeface="+mn-ea"/>
                        </a:rPr>
                        <a:t>月后</a:t>
                      </a:r>
                      <a:r>
                        <a:rPr lang="en-US" altLang="zh-CN" sz="2000" b="1" dirty="0">
                          <a:solidFill>
                            <a:srgbClr val="00B050"/>
                          </a:solidFill>
                          <a:latin typeface="黑体" panose="02010609060101010101" charset="-122"/>
                          <a:ea typeface="黑体" panose="02010609060101010101" charset="-122"/>
                          <a:cs typeface="黑体" panose="02010609060101010101" charset="-122"/>
                          <a:sym typeface="+mn-ea"/>
                        </a:rPr>
                        <a:t>22</a:t>
                      </a:r>
                      <a:r>
                        <a:rPr lang="zh-CN" altLang="en-US" sz="2000" b="1" dirty="0">
                          <a:solidFill>
                            <a:srgbClr val="00B050"/>
                          </a:solidFill>
                          <a:latin typeface="黑体" panose="02010609060101010101" charset="-122"/>
                          <a:ea typeface="黑体" panose="02010609060101010101" charset="-122"/>
                          <a:cs typeface="黑体" panose="02010609060101010101" charset="-122"/>
                          <a:sym typeface="+mn-ea"/>
                        </a:rPr>
                        <a:t>日</a:t>
                      </a:r>
                      <a:r>
                        <a:rPr lang="en-US" altLang="zh-CN" sz="2000" b="1" dirty="0">
                          <a:solidFill>
                            <a:srgbClr val="00B050"/>
                          </a:solidFill>
                          <a:latin typeface="黑体" panose="02010609060101010101" charset="-122"/>
                          <a:ea typeface="黑体" panose="02010609060101010101" charset="-122"/>
                          <a:cs typeface="黑体" panose="02010609060101010101" charset="-122"/>
                          <a:sym typeface="+mn-ea"/>
                        </a:rPr>
                        <a:t>12</a:t>
                      </a:r>
                      <a:r>
                        <a:rPr lang="zh-CN" altLang="en-US" sz="2000" b="1" dirty="0">
                          <a:solidFill>
                            <a:srgbClr val="00B050"/>
                          </a:solidFill>
                          <a:latin typeface="黑体" panose="02010609060101010101" charset="-122"/>
                          <a:ea typeface="黑体" panose="02010609060101010101" charset="-122"/>
                          <a:cs typeface="黑体" panose="02010609060101010101" charset="-122"/>
                          <a:sym typeface="+mn-ea"/>
                        </a:rPr>
                        <a:t>点</a:t>
                      </a:r>
                      <a:r>
                        <a:rPr lang="zh-CN" altLang="en-US" sz="2000" b="1" dirty="0">
                          <a:solidFill>
                            <a:schemeClr val="tx1"/>
                          </a:solidFill>
                          <a:latin typeface="黑体" panose="02010609060101010101" charset="-122"/>
                          <a:ea typeface="黑体" panose="02010609060101010101" charset="-122"/>
                          <a:cs typeface="黑体" panose="02010609060101010101" charset="-122"/>
                          <a:sym typeface="+mn-ea"/>
                        </a:rPr>
                        <a:t>前）</a:t>
                      </a:r>
                      <a:endParaRPr lang="zh-CN" altLang="en-US" sz="2000" dirty="0">
                        <a:solidFill>
                          <a:schemeClr val="tx1"/>
                        </a:solidFill>
                        <a:latin typeface="微软雅黑" panose="020B0503020204020204" pitchFamily="34" charset="-122"/>
                        <a:ea typeface="微软雅黑" panose="020B0503020204020204" pitchFamily="34" charset="-122"/>
                      </a:endParaRPr>
                    </a:p>
                    <a:p>
                      <a:pPr algn="ctr"/>
                      <a:endParaRPr lang="zh-CN" altLang="en-US" sz="2000" b="1" dirty="0">
                        <a:solidFill>
                          <a:schemeClr val="tx1"/>
                        </a:solidFill>
                        <a:latin typeface="微软雅黑" panose="020B0503020204020204" pitchFamily="34" charset="-122"/>
                        <a:ea typeface="微软雅黑" panose="020B0503020204020204" pitchFamily="34" charset="-122"/>
                      </a:endParaRPr>
                    </a:p>
                  </a:txBody>
                  <a:tcPr anchor="ctr">
                    <a:solidFill>
                      <a:srgbClr val="F0D978"/>
                    </a:solidFill>
                  </a:tcPr>
                </a:tc>
              </a:tr>
            </a:tbl>
          </a:graphicData>
        </a:graphic>
      </p:graphicFrame>
      <p:sp>
        <p:nvSpPr>
          <p:cNvPr id="2" name="文本框 1"/>
          <p:cNvSpPr txBox="1"/>
          <p:nvPr/>
        </p:nvSpPr>
        <p:spPr>
          <a:xfrm>
            <a:off x="3297555" y="1189990"/>
            <a:ext cx="5688965" cy="654685"/>
          </a:xfrm>
          <a:prstGeom prst="rect">
            <a:avLst/>
          </a:prstGeom>
          <a:solidFill>
            <a:schemeClr val="bg1"/>
          </a:solidFill>
        </p:spPr>
        <p:txBody>
          <a:bodyPr wrap="square" rtlCol="0">
            <a:noAutofit/>
          </a:bodyPr>
          <a:lstStyle/>
          <a:p>
            <a:pPr algn="l">
              <a:buNone/>
            </a:pPr>
            <a:r>
              <a:rPr lang="zh-CN" altLang="en-US" sz="2000" b="1" dirty="0">
                <a:solidFill>
                  <a:srgbClr val="FF0000"/>
                </a:solidFill>
                <a:latin typeface="隶书" panose="02010509060101010101" pitchFamily="49" charset="-122"/>
                <a:ea typeface="隶书" panose="02010509060101010101" pitchFamily="49" charset="-122"/>
              </a:rPr>
              <a:t>注意：年报提交了之后如果因为审计调整数据的，可以联系统计所或科里将报表退回进行修改</a:t>
            </a:r>
            <a:r>
              <a:rPr lang="zh-CN" altLang="en-US" b="1" dirty="0">
                <a:solidFill>
                  <a:srgbClr val="FF0000"/>
                </a:solidFill>
                <a:latin typeface="隶书" panose="02010509060101010101" pitchFamily="49" charset="-122"/>
                <a:ea typeface="隶书" panose="02010509060101010101" pitchFamily="49" charset="-122"/>
              </a:rPr>
              <a:t>。</a:t>
            </a:r>
            <a:endParaRPr lang="zh-CN" altLang="en-US" b="1" dirty="0">
              <a:solidFill>
                <a:srgbClr val="FF0000"/>
              </a:solidFill>
              <a:latin typeface="隶书" panose="02010509060101010101" pitchFamily="49" charset="-122"/>
              <a:ea typeface="隶书" panose="02010509060101010101" pitchFamily="49" charset="-122"/>
            </a:endParaRPr>
          </a:p>
        </p:txBody>
      </p:sp>
      <p:pic>
        <p:nvPicPr>
          <p:cNvPr id="15" name="图片 1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730" y="137795"/>
            <a:ext cx="1008380" cy="843280"/>
          </a:xfrm>
          <a:prstGeom prst="rect">
            <a:avLst/>
          </a:prstGeom>
          <a:ln>
            <a:noFill/>
          </a:ln>
          <a:effectLst/>
        </p:spPr>
      </p:pic>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bldLst>
      <p:bldP spid="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xfrm>
            <a:off x="1590040" y="-491490"/>
            <a:ext cx="7776845" cy="1693545"/>
          </a:xfrm>
        </p:spPr>
        <p:txBody>
          <a:bodyPr vert="horz" wrap="square" lIns="91440" tIns="45720" rIns="91440" bIns="45720" anchor="ctr" anchorCtr="0"/>
          <a:lstStyle/>
          <a:p>
            <a:pPr eaLnBrk="1" hangingPunct="1">
              <a:buFont typeface="Wingdings" panose="05000000000000000000" pitchFamily="2" charset="2"/>
              <a:buChar char="Ø"/>
            </a:pPr>
            <a:r>
              <a:rPr lang="en-US" altLang="zh-CN" sz="2800" b="1" dirty="0">
                <a:latin typeface="宋体" panose="02010600030101010101" pitchFamily="2" charset="-122"/>
                <a:ea typeface="宋体" panose="02010600030101010101" pitchFamily="2" charset="-122"/>
                <a:cs typeface="宋体" panose="02010600030101010101" pitchFamily="2" charset="-122"/>
              </a:rPr>
              <a:t>1.3 </a:t>
            </a: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定报时间安排</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2771156" y="551815"/>
          <a:ext cx="5611495" cy="6109970"/>
        </p:xfrm>
        <a:graphic>
          <a:graphicData uri="http://schemas.openxmlformats.org/drawingml/2006/table">
            <a:tbl>
              <a:tblPr firstRow="1" bandRow="1">
                <a:tableStyleId>{5C22544A-7EE6-4342-B048-85BDC9FD1C3A}</a:tableStyleId>
              </a:tblPr>
              <a:tblGrid>
                <a:gridCol w="850900"/>
                <a:gridCol w="1513840"/>
                <a:gridCol w="1684655"/>
                <a:gridCol w="1562100"/>
              </a:tblGrid>
              <a:tr h="697230">
                <a:tc gridSpan="4">
                  <a:txBody>
                    <a:bodyPr/>
                    <a:lstStyle/>
                    <a:p>
                      <a:pPr indent="0" algn="ctr">
                        <a:buNone/>
                      </a:pPr>
                      <a:r>
                        <a:rPr lang="zh-CN" sz="2000" b="1" dirty="0">
                          <a:solidFill>
                            <a:srgbClr val="000000"/>
                          </a:solidFill>
                          <a:latin typeface="Arial" panose="020B0604020202020204" pitchFamily="34" charset="0"/>
                          <a:ea typeface="宋体" panose="02010600030101010101" pitchFamily="2" charset="-122"/>
                        </a:rPr>
                        <a:t>2025年定报时间安排</a:t>
                      </a:r>
                      <a:endParaRPr lang="en-US" altLang="en-US" sz="2000" b="1" dirty="0">
                        <a:solidFill>
                          <a:srgbClr val="000000"/>
                        </a:solidFill>
                        <a:latin typeface="宋体" panose="02010600030101010101" pitchFamily="2" charset="-122"/>
                      </a:endParaRPr>
                    </a:p>
                  </a:txBody>
                  <a:tcPr marL="12700" marR="12700" marT="12700"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solidFill>
                      <a:srgbClr val="FFFF00"/>
                    </a:solidFill>
                  </a:tcPr>
                </a:tc>
                <a:tc hMerge="1">
                  <a:tcPr>
                    <a:lnT cap="flat">
                      <a:noFill/>
                    </a:lnT>
                    <a:lnB w="6350" cap="flat" cmpd="sng">
                      <a:solidFill>
                        <a:srgbClr val="000000"/>
                      </a:solidFill>
                      <a:prstDash val="solid"/>
                      <a:headEnd type="none" w="med" len="med"/>
                      <a:tailEnd type="none" w="med" len="med"/>
                    </a:lnB>
                  </a:tcPr>
                </a:tc>
                <a:tc hMerge="1">
                  <a:tcPr>
                    <a:lnT cap="flat">
                      <a:noFill/>
                    </a:lnT>
                    <a:lnB w="6350" cap="flat" cmpd="sng">
                      <a:solidFill>
                        <a:srgbClr val="000000"/>
                      </a:solidFill>
                      <a:prstDash val="solid"/>
                      <a:headEnd type="none" w="med" len="med"/>
                      <a:tailEnd type="none" w="med" len="med"/>
                    </a:lnB>
                  </a:tcPr>
                </a:tc>
                <a:tc hMerge="1">
                  <a:tcPr>
                    <a:lnT cap="flat">
                      <a:noFill/>
                    </a:lnT>
                    <a:lnB w="6350" cap="flat" cmpd="sng">
                      <a:solidFill>
                        <a:srgbClr val="000000"/>
                      </a:solidFill>
                      <a:prstDash val="solid"/>
                      <a:headEnd type="none" w="med" len="med"/>
                      <a:tailEnd type="none" w="med" len="med"/>
                    </a:lnB>
                  </a:tcPr>
                </a:tc>
              </a:tr>
              <a:tr h="533400">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报告期</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填报开始时间</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填报截止时间</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rPr>
                        <a:t>补报截止时间</a:t>
                      </a:r>
                      <a:endParaRPr lang="zh-CN"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433705">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1月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gridSpan="3">
                  <a:txBody>
                    <a:bodyPr/>
                    <a:lstStyle/>
                    <a:p>
                      <a:pPr indent="0" algn="ctr">
                        <a:buNone/>
                      </a:pPr>
                      <a:r>
                        <a:rPr lang="zh-CN" sz="1200" b="1" dirty="0">
                          <a:solidFill>
                            <a:srgbClr val="000000"/>
                          </a:solidFill>
                          <a:latin typeface="宋体" panose="02010600030101010101" pitchFamily="2" charset="-122"/>
                          <a:ea typeface="宋体" panose="02010600030101010101" pitchFamily="2" charset="-122"/>
                          <a:cs typeface="宋体" panose="02010600030101010101" pitchFamily="2" charset="-122"/>
                        </a:rPr>
                        <a:t>免</a:t>
                      </a:r>
                      <a:r>
                        <a:rPr lang="en-US" sz="1200" b="1"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200" b="1" dirty="0">
                          <a:solidFill>
                            <a:srgbClr val="000000"/>
                          </a:solidFill>
                          <a:latin typeface="宋体" panose="02010600030101010101" pitchFamily="2" charset="-122"/>
                          <a:ea typeface="宋体" panose="02010600030101010101" pitchFamily="2" charset="-122"/>
                          <a:cs typeface="宋体" panose="02010600030101010101" pitchFamily="2" charset="-122"/>
                        </a:rPr>
                        <a:t>报</a:t>
                      </a:r>
                      <a:endParaRPr lang="en-US" altLang="en-US" sz="1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403860">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2月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2025/3/1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2025/3/18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sym typeface="+mn-ea"/>
                        </a:rPr>
                        <a:t>2025/3/22 12:00</a:t>
                      </a:r>
                      <a:endParaRPr lang="en-US" altLang="en-US" sz="1200" b="1">
                        <a:solidFill>
                          <a:srgbClr val="000000"/>
                        </a:solidFill>
                        <a:latin typeface="宋体" panose="02010600030101010101" pitchFamily="2" charset="-122"/>
                        <a:ea typeface="宋体" panose="02010600030101010101" pitchFamily="2" charset="-122"/>
                        <a:sym typeface="+mn-ea"/>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404495">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3月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2025/4/1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2025/4/18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2025/4/22 12:00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r>
              <a:tr h="404495">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4月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2025/5/1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2025/5/18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2025/5/22 12:00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404495">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5月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2025/6/1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2025/6/18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2025/6/22 12:00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403860">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6月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2025/7/1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2025/7/18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2025/7/22 12:00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r>
              <a:tr h="404495">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7月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2025/8/1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2025/8/18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sym typeface="+mn-ea"/>
                        </a:rPr>
                        <a:t>2025/8/22 12:00</a:t>
                      </a:r>
                      <a:endParaRPr lang="en-US" altLang="en-US" sz="1200" b="1">
                        <a:solidFill>
                          <a:srgbClr val="000000"/>
                        </a:solidFill>
                        <a:latin typeface="宋体" panose="02010600030101010101" pitchFamily="2" charset="-122"/>
                        <a:ea typeface="宋体" panose="02010600030101010101" pitchFamily="2" charset="-122"/>
                        <a:sym typeface="+mn-ea"/>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403225">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8月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2025/9/1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2025/9/18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2025/9/22 12:00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404495">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9月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2025/10/1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2025/10/18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2025/10/22 12:00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r>
              <a:tr h="403860">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10月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2025/11/1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2025/11/18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2025/11/22 12:00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403860">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11月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2025/12/1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2025/12/18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2025/12/22 12:00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404495">
                <a:tc>
                  <a:txBody>
                    <a:bodyPr/>
                    <a:lstStyle/>
                    <a:p>
                      <a:pPr indent="0" algn="ctr">
                        <a:buNone/>
                      </a:pPr>
                      <a:r>
                        <a:rPr lang="zh-CN" sz="1200" b="1">
                          <a:solidFill>
                            <a:srgbClr val="000000"/>
                          </a:solidFill>
                          <a:latin typeface="宋体" panose="02010600030101010101" pitchFamily="2" charset="-122"/>
                          <a:ea typeface="宋体" panose="02010600030101010101" pitchFamily="2" charset="-122"/>
                          <a:cs typeface="宋体" panose="02010600030101010101" pitchFamily="2" charset="-122"/>
                        </a:rPr>
                        <a:t>12月</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2026/1/1 0:00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a:solidFill>
                            <a:srgbClr val="000000"/>
                          </a:solidFill>
                          <a:latin typeface="宋体" panose="02010600030101010101" pitchFamily="2" charset="-122"/>
                          <a:ea typeface="宋体" panose="02010600030101010101" pitchFamily="2" charset="-122"/>
                        </a:rPr>
                        <a:t>2026/1/18 18:00</a:t>
                      </a:r>
                      <a:endParaRPr lang="en-US" altLang="en-US" sz="1200" b="1">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c>
                  <a:txBody>
                    <a:bodyPr/>
                    <a:lstStyle/>
                    <a:p>
                      <a:pPr indent="0" algn="ctr">
                        <a:buNone/>
                      </a:pPr>
                      <a:r>
                        <a:rPr lang="en-US" sz="1200" b="1" dirty="0">
                          <a:solidFill>
                            <a:srgbClr val="000000"/>
                          </a:solidFill>
                          <a:latin typeface="宋体" panose="02010600030101010101" pitchFamily="2" charset="-122"/>
                          <a:ea typeface="宋体" panose="02010600030101010101" pitchFamily="2" charset="-122"/>
                        </a:rPr>
                        <a:t>2026/1/22 12:00</a:t>
                      </a:r>
                      <a:endParaRPr lang="en-US" altLang="en-US" sz="1200" b="1" dirty="0">
                        <a:solidFill>
                          <a:srgbClr val="000000"/>
                        </a:solidFill>
                        <a:latin typeface="宋体" panose="02010600030101010101" pitchFamily="2" charset="-122"/>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r>
            </a:tbl>
          </a:graphicData>
        </a:graphic>
      </p:graphicFrame>
      <p:pic>
        <p:nvPicPr>
          <p:cNvPr id="15" name="图片 1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730" y="0"/>
            <a:ext cx="893445" cy="552450"/>
          </a:xfrm>
          <a:prstGeom prst="rect">
            <a:avLst/>
          </a:prstGeom>
          <a:ln>
            <a:noFill/>
          </a:ln>
          <a:effectLst/>
        </p:spPr>
      </p:pic>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3" name="文本框 21"/>
          <p:cNvSpPr txBox="1">
            <a:spLocks noChangeArrowheads="1"/>
          </p:cNvSpPr>
          <p:nvPr/>
        </p:nvSpPr>
        <p:spPr bwMode="auto">
          <a:xfrm>
            <a:off x="2500608" y="480996"/>
            <a:ext cx="6929486"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Light" pitchFamily="34" charset="-122"/>
                <a:ea typeface="微软雅黑 Light" pitchFamily="34" charset="-122"/>
              </a:defRPr>
            </a:lvl1pPr>
            <a:lvl2pPr marL="742950" indent="-285750">
              <a:defRPr>
                <a:solidFill>
                  <a:schemeClr val="tx1"/>
                </a:solidFill>
                <a:latin typeface="微软雅黑 Light" pitchFamily="34" charset="-122"/>
                <a:ea typeface="微软雅黑 Light" pitchFamily="34" charset="-122"/>
              </a:defRPr>
            </a:lvl2pPr>
            <a:lvl3pPr marL="1143000" indent="-228600">
              <a:defRPr>
                <a:solidFill>
                  <a:schemeClr val="tx1"/>
                </a:solidFill>
                <a:latin typeface="微软雅黑 Light" pitchFamily="34" charset="-122"/>
                <a:ea typeface="微软雅黑 Light" pitchFamily="34" charset="-122"/>
              </a:defRPr>
            </a:lvl3pPr>
            <a:lvl4pPr marL="1600200" indent="-228600">
              <a:defRPr>
                <a:solidFill>
                  <a:schemeClr val="tx1"/>
                </a:solidFill>
                <a:latin typeface="微软雅黑 Light" pitchFamily="34" charset="-122"/>
                <a:ea typeface="微软雅黑 Light" pitchFamily="34" charset="-122"/>
              </a:defRPr>
            </a:lvl4pPr>
            <a:lvl5pPr marL="2057400" indent="-228600">
              <a:defRPr>
                <a:solidFill>
                  <a:schemeClr val="tx1"/>
                </a:solidFill>
                <a:latin typeface="微软雅黑 Light" pitchFamily="34" charset="-122"/>
                <a:ea typeface="微软雅黑 Light" pitchFamily="34" charset="-122"/>
              </a:defRPr>
            </a:lvl5pPr>
            <a:lvl6pPr marL="25146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6pPr>
            <a:lvl7pPr marL="29718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7pPr>
            <a:lvl8pPr marL="34290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8pPr>
            <a:lvl9pPr marL="38862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9pPr>
          </a:lstStyle>
          <a:p>
            <a:pPr marL="571500" indent="-571500" algn="ctr" eaLnBrk="1" hangingPunct="1">
              <a:buFont typeface="Wingdings" panose="05000000000000000000" charset="0"/>
              <a:buChar char="Ø"/>
            </a:pPr>
            <a:r>
              <a:rPr lang="en-US" altLang="zh-CN" sz="28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1.4  </a:t>
            </a:r>
            <a:r>
              <a:rPr lang="zh-CN" altLang="en-US" sz="28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财务表填报口径</a:t>
            </a:r>
            <a:endParaRPr lang="zh-CN" altLang="en-US" sz="28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2500313" y="1782367"/>
            <a:ext cx="6682740" cy="2861310"/>
          </a:xfrm>
          <a:prstGeom prst="rect">
            <a:avLst/>
          </a:prstGeom>
        </p:spPr>
        <p:txBody>
          <a:bodyPr wrap="none">
            <a:spAutoFit/>
          </a:bodyPr>
          <a:lstStyle/>
          <a:p>
            <a:pPr>
              <a:lnSpc>
                <a:spcPct val="150000"/>
              </a:lnSpc>
              <a:buFont typeface="Wingdings" panose="05000000000000000000" pitchFamily="2" charset="2"/>
              <a:buChar char="Ø"/>
              <a:defRPr/>
            </a:pPr>
            <a:r>
              <a:rPr lang="zh-CN" altLang="en-US" sz="4000" dirty="0">
                <a:solidFill>
                  <a:schemeClr val="bg1"/>
                </a:solidFill>
                <a:latin typeface="微软雅黑" panose="020B0503020204020204" pitchFamily="34" charset="-122"/>
                <a:ea typeface="微软雅黑" panose="020B0503020204020204" pitchFamily="34" charset="-122"/>
              </a:rPr>
              <a:t>法</a:t>
            </a:r>
            <a:endParaRPr lang="en-US" altLang="zh-CN" sz="4000" dirty="0">
              <a:solidFill>
                <a:schemeClr val="tx1"/>
              </a:solidFill>
              <a:latin typeface="微软雅黑" panose="020B0503020204020204" pitchFamily="34" charset="-122"/>
              <a:ea typeface="微软雅黑" panose="020B0503020204020204" pitchFamily="34" charset="-122"/>
            </a:endParaRPr>
          </a:p>
          <a:p>
            <a:pPr marL="257175" indent="-257175">
              <a:lnSpc>
                <a:spcPct val="150000"/>
              </a:lnSpc>
              <a:buFont typeface="Wingdings" panose="05000000000000000000" pitchFamily="2" charset="2"/>
              <a:buChar char="Ø"/>
              <a:defRPr/>
            </a:pPr>
            <a:r>
              <a:rPr lang="zh-CN" altLang="en-US" sz="4000" dirty="0">
                <a:solidFill>
                  <a:schemeClr val="tx1"/>
                </a:solidFill>
                <a:latin typeface="微软雅黑" panose="020B0503020204020204" pitchFamily="34" charset="-122"/>
                <a:ea typeface="微软雅黑" panose="020B0503020204020204" pitchFamily="34" charset="-122"/>
              </a:rPr>
              <a:t>应该包含所有分公司的数据</a:t>
            </a:r>
            <a:endParaRPr lang="en-US" altLang="zh-CN" sz="4000" dirty="0">
              <a:solidFill>
                <a:schemeClr val="tx1"/>
              </a:solidFill>
              <a:latin typeface="微软雅黑" panose="020B0503020204020204" pitchFamily="34" charset="-122"/>
              <a:ea typeface="微软雅黑" panose="020B0503020204020204" pitchFamily="34" charset="-122"/>
            </a:endParaRPr>
          </a:p>
          <a:p>
            <a:pPr marL="257175" indent="-257175">
              <a:lnSpc>
                <a:spcPct val="150000"/>
              </a:lnSpc>
              <a:buFont typeface="Wingdings" panose="05000000000000000000" pitchFamily="2" charset="2"/>
              <a:buChar char="Ø"/>
              <a:defRPr/>
            </a:pPr>
            <a:r>
              <a:rPr lang="zh-CN" altLang="en-US" sz="4000" dirty="0">
                <a:solidFill>
                  <a:schemeClr val="tx1"/>
                </a:solidFill>
                <a:latin typeface="微软雅黑" panose="020B0503020204020204" pitchFamily="34" charset="-122"/>
                <a:ea typeface="微软雅黑" panose="020B0503020204020204" pitchFamily="34" charset="-122"/>
              </a:rPr>
              <a:t>不应该包含任何子公司数据</a:t>
            </a:r>
            <a:endParaRPr lang="zh-CN" altLang="en-US" sz="4000" dirty="0">
              <a:solidFill>
                <a:schemeClr val="tx1"/>
              </a:solidFill>
              <a:latin typeface="微软雅黑" panose="020B0503020204020204" pitchFamily="34" charset="-122"/>
              <a:ea typeface="微软雅黑" panose="020B0503020204020204" pitchFamily="34" charset="-122"/>
            </a:endParaRPr>
          </a:p>
        </p:txBody>
      </p:sp>
      <p:sp>
        <p:nvSpPr>
          <p:cNvPr id="8" name="Rectangle 3"/>
          <p:cNvSpPr txBox="1"/>
          <p:nvPr/>
        </p:nvSpPr>
        <p:spPr>
          <a:xfrm>
            <a:off x="1631315" y="2492999"/>
            <a:ext cx="4643470" cy="3514740"/>
          </a:xfrm>
          <a:prstGeom prst="rect">
            <a:avLst/>
          </a:prstGeom>
          <a:solidFill>
            <a:schemeClr val="bg1"/>
          </a:solidFill>
          <a:ln w="38100">
            <a:solidFill>
              <a:srgbClr val="FF0000"/>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分公司</a:t>
            </a:r>
            <a:r>
              <a:rPr lang="zh-CN" altLang="en-US" sz="2000" b="1" dirty="0" smtClean="0">
                <a:solidFill>
                  <a:schemeClr val="tx1">
                    <a:lumMod val="95000"/>
                    <a:lumOff val="5000"/>
                  </a:schemeClr>
                </a:solidFill>
                <a:latin typeface="微软雅黑" panose="020B0503020204020204" pitchFamily="34" charset="-122"/>
                <a:ea typeface="微软雅黑" panose="020B0503020204020204" pitchFamily="34" charset="-122"/>
                <a:sym typeface="Wingdings" panose="05000000000000000000" pitchFamily="2" charset="2"/>
              </a:rPr>
              <a:t>：</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a:t>
            </a:r>
            <a:r>
              <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1</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）无论是否独立核算</a:t>
            </a:r>
            <a:endPar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              </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a:t>
            </a:r>
            <a:r>
              <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2</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）无论是否独立纳税</a:t>
            </a:r>
            <a:endPar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              （</a:t>
            </a:r>
            <a:r>
              <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3</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）无论经营地是在</a:t>
            </a:r>
            <a:endPar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              “京外”</a:t>
            </a:r>
            <a:r>
              <a:rPr lang="en-US" altLang="zh-CN" sz="2000" b="1" dirty="0" smtClean="0">
                <a:solidFill>
                  <a:schemeClr val="tx1">
                    <a:lumMod val="95000"/>
                    <a:lumOff val="5000"/>
                  </a:schemeClr>
                </a:solidFill>
                <a:latin typeface="微软雅黑" panose="020B0503020204020204" pitchFamily="34" charset="-122"/>
                <a:ea typeface="微软雅黑" panose="020B0503020204020204" pitchFamily="34" charset="-122"/>
                <a:sym typeface="Wingdings" panose="05000000000000000000" pitchFamily="2" charset="2"/>
              </a:rPr>
              <a:t>  </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还是“京内”</a:t>
            </a:r>
            <a:endPar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              （</a:t>
            </a:r>
            <a:r>
              <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4</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）无论是否是</a:t>
            </a:r>
            <a:r>
              <a:rPr lang="zh-CN" altLang="en-US" sz="2000" b="1" dirty="0" smtClean="0">
                <a:solidFill>
                  <a:schemeClr val="tx1">
                    <a:lumMod val="95000"/>
                    <a:lumOff val="5000"/>
                  </a:schemeClr>
                </a:solidFill>
                <a:latin typeface="微软雅黑" panose="020B0503020204020204" pitchFamily="34" charset="-122"/>
                <a:ea typeface="微软雅黑" panose="020B0503020204020204" pitchFamily="34" charset="-122"/>
                <a:sym typeface="Wingdings" panose="05000000000000000000" pitchFamily="2" charset="2"/>
              </a:rPr>
              <a:t>商</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业</a:t>
            </a:r>
            <a:endPar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altLang="zh-CN" sz="2400" b="1" dirty="0" smtClean="0">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6600" b="1" dirty="0" smtClean="0">
                <a:solidFill>
                  <a:srgbClr val="FF0000"/>
                </a:solidFill>
                <a:latin typeface="华文彩云" panose="02010800040101010101" charset="-122"/>
                <a:ea typeface="华文彩云" panose="02010800040101010101" charset="-122"/>
                <a:sym typeface="Wingdings" panose="05000000000000000000" pitchFamily="2" charset="2"/>
              </a:rPr>
              <a:t>包含</a:t>
            </a:r>
            <a:endParaRPr kumimoji="0" lang="zh-CN" altLang="en-US" sz="6600" b="1" i="0" u="none" strike="noStrike" kern="1200" cap="none" spc="0" normalizeH="0" baseline="0" noProof="0" dirty="0" smtClean="0">
              <a:ln>
                <a:noFill/>
              </a:ln>
              <a:solidFill>
                <a:srgbClr val="FF0000"/>
              </a:solidFill>
              <a:effectLst/>
              <a:uLnTx/>
              <a:uFillTx/>
              <a:latin typeface="华文彩云" panose="02010800040101010101" charset="-122"/>
              <a:ea typeface="华文彩云" panose="02010800040101010101" charset="-122"/>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1" i="0" u="none" strike="noStrike" kern="1200" cap="none" spc="0" normalizeH="0" baseline="0" noProof="0" dirty="0" smtClean="0">
              <a:ln>
                <a:noFill/>
              </a:ln>
              <a:solidFill>
                <a:srgbClr val="1C67A1"/>
              </a:solidFill>
              <a:effectLst/>
              <a:uLnTx/>
              <a:uFillTx/>
              <a:latin typeface="+mn-lt"/>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defRPr/>
            </a:pPr>
            <a:endParaRPr kumimoji="0" lang="zh-CN" altLang="en-US" sz="2400" b="1" i="0" u="none" strike="noStrike" kern="1200" cap="none" spc="0" normalizeH="0" baseline="0" noProof="0" dirty="0" smtClean="0">
              <a:ln>
                <a:noFill/>
              </a:ln>
              <a:solidFill>
                <a:srgbClr val="1C67A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smtClean="0">
              <a:ln>
                <a:noFill/>
              </a:ln>
              <a:solidFill>
                <a:schemeClr val="bg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2" name="Rectangle 3"/>
          <p:cNvSpPr txBox="1"/>
          <p:nvPr/>
        </p:nvSpPr>
        <p:spPr>
          <a:xfrm>
            <a:off x="6311901" y="2492999"/>
            <a:ext cx="4214842" cy="3500462"/>
          </a:xfrm>
          <a:prstGeom prst="rect">
            <a:avLst/>
          </a:prstGeom>
          <a:solidFill>
            <a:schemeClr val="bg1"/>
          </a:solidFill>
          <a:ln w="57150">
            <a:solidFill>
              <a:srgbClr val="FF0000"/>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子公司：独立的法人单位</a:t>
            </a:r>
            <a:endParaRPr kumimoji="0" lang="zh-CN" altLang="en-US"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             全资子公司、控股</a:t>
            </a:r>
            <a:endParaRPr kumimoji="0" lang="en-US" altLang="zh-CN"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kumimoji="0" lang="zh-CN" altLang="en-US"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子公司</a:t>
            </a:r>
            <a:endParaRPr kumimoji="0" lang="zh-CN" altLang="en-US"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             </a:t>
            </a:r>
            <a:endParaRPr kumimoji="0" lang="en-US" altLang="zh-CN" sz="2400" b="0"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altLang="zh-CN" sz="2400" dirty="0" smtClean="0">
                <a:solidFill>
                  <a:srgbClr val="FF0000"/>
                </a:solidFill>
              </a:rPr>
              <a:t>    </a:t>
            </a:r>
            <a:r>
              <a:rPr lang="en-US" altLang="zh-CN" sz="6600" b="1" dirty="0" smtClean="0">
                <a:solidFill>
                  <a:srgbClr val="FF0000"/>
                </a:solidFill>
              </a:rPr>
              <a:t> </a:t>
            </a:r>
            <a:r>
              <a:rPr lang="zh-CN" altLang="en-US" sz="6600" b="1" dirty="0" smtClean="0">
                <a:solidFill>
                  <a:srgbClr val="FF0000"/>
                </a:solidFill>
                <a:latin typeface="华文彩云" panose="02010800040101010101" charset="-122"/>
                <a:ea typeface="华文彩云" panose="02010800040101010101" charset="-122"/>
              </a:rPr>
              <a:t>不包含</a:t>
            </a:r>
            <a:endParaRPr kumimoji="0" lang="zh-CN" altLang="en-US" sz="6600" b="1" i="0" u="none" strike="noStrike" kern="1200" cap="none" spc="0" normalizeH="0" baseline="0" noProof="0" dirty="0" smtClean="0">
              <a:ln>
                <a:noFill/>
              </a:ln>
              <a:solidFill>
                <a:srgbClr val="FF0000"/>
              </a:solidFill>
              <a:effectLst/>
              <a:uLnTx/>
              <a:uFillTx/>
              <a:latin typeface="华文彩云" panose="02010800040101010101" charset="-122"/>
              <a:ea typeface="华文彩云" panose="02010800040101010101"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1" i="0" u="none" strike="noStrike" kern="1200" cap="none" spc="0" normalizeH="0" baseline="0" noProof="0" dirty="0" smtClean="0">
              <a:ln>
                <a:noFill/>
              </a:ln>
              <a:solidFill>
                <a:srgbClr val="1C67A1"/>
              </a:solidFill>
              <a:effectLst/>
              <a:uLnTx/>
              <a:uFillTx/>
              <a:latin typeface="+mn-lt"/>
              <a:ea typeface="+mn-ea"/>
              <a:cs typeface="+mn-cs"/>
            </a:endParaRPr>
          </a:p>
          <a:p>
            <a:pPr marL="4000500" lvl="8" indent="-342900">
              <a:spcBef>
                <a:spcPct val="20000"/>
              </a:spcBef>
              <a:buFont typeface="Arial" panose="020B0604020202020204" pitchFamily="34" charset="0"/>
              <a:buChar char="•"/>
            </a:pPr>
            <a:endParaRPr kumimoji="0" lang="zh-CN" altLang="en-US" sz="2400" b="0" i="0" u="none" strike="noStrike" kern="1200" cap="none" spc="0" normalizeH="0" baseline="0" noProof="0" dirty="0" smtClean="0">
              <a:ln>
                <a:noFill/>
              </a:ln>
              <a:solidFill>
                <a:schemeClr val="bg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TextBox 6"/>
          <p:cNvSpPr txBox="1"/>
          <p:nvPr/>
        </p:nvSpPr>
        <p:spPr>
          <a:xfrm>
            <a:off x="1299210" y="1551940"/>
            <a:ext cx="9593580" cy="4441825"/>
          </a:xfrm>
          <a:prstGeom prst="rect">
            <a:avLst/>
          </a:prstGeom>
          <a:solidFill>
            <a:schemeClr val="bg1"/>
          </a:solidFill>
          <a:ln w="57150">
            <a:solidFill>
              <a:srgbClr val="FF0000"/>
            </a:solidFill>
            <a:prstDash val="solid"/>
          </a:ln>
        </p:spPr>
        <p:txBody>
          <a:bodyPr wrap="square" rtlCol="0">
            <a:noAutofit/>
          </a:bodyPr>
          <a:lstStyle/>
          <a:p>
            <a:r>
              <a:rPr lang="zh-CN" altLang="en-US" sz="4400" b="1" dirty="0" smtClean="0">
                <a:solidFill>
                  <a:srgbClr val="FF0000"/>
                </a:solidFill>
                <a:latin typeface="黑体" panose="02010609060101010101" charset="-122"/>
                <a:ea typeface="黑体" panose="02010609060101010101" charset="-122"/>
                <a:cs typeface="黑体" panose="02010609060101010101" charset="-122"/>
              </a:rPr>
              <a:t>注</a:t>
            </a:r>
            <a:r>
              <a:rPr lang="en-US" altLang="zh-CN" sz="4400" b="1" dirty="0" smtClean="0">
                <a:solidFill>
                  <a:srgbClr val="FF0000"/>
                </a:solidFill>
                <a:latin typeface="黑体" panose="02010609060101010101" charset="-122"/>
                <a:ea typeface="黑体" panose="02010609060101010101" charset="-122"/>
                <a:cs typeface="黑体" panose="02010609060101010101" charset="-122"/>
              </a:rPr>
              <a:t> </a:t>
            </a:r>
            <a:r>
              <a:rPr lang="zh-CN" altLang="en-US" sz="4400" b="1" dirty="0" smtClean="0">
                <a:solidFill>
                  <a:srgbClr val="FF0000"/>
                </a:solidFill>
                <a:latin typeface="黑体" panose="02010609060101010101" charset="-122"/>
                <a:ea typeface="黑体" panose="02010609060101010101" charset="-122"/>
                <a:cs typeface="黑体" panose="02010609060101010101" charset="-122"/>
              </a:rPr>
              <a:t>意：</a:t>
            </a:r>
            <a:endParaRPr lang="zh-CN" altLang="en-US" sz="4400" b="1" dirty="0" smtClean="0">
              <a:solidFill>
                <a:srgbClr val="FF0000"/>
              </a:solidFill>
              <a:latin typeface="华文彩云" panose="02010800040101010101" charset="-122"/>
              <a:ea typeface="华文彩云" panose="02010800040101010101" charset="-122"/>
            </a:endParaRPr>
          </a:p>
          <a:p>
            <a:pPr algn="just"/>
            <a:r>
              <a:rPr lang="en-US" altLang="zh-CN" sz="3200" b="1" dirty="0" smtClean="0">
                <a:ea typeface="微软雅黑" panose="020B0503020204020204" pitchFamily="34" charset="-122"/>
              </a:rPr>
              <a:t>1</a:t>
            </a:r>
            <a:r>
              <a:rPr lang="zh-CN" altLang="en-US" sz="3200" b="1" dirty="0" smtClean="0">
                <a:ea typeface="微软雅黑" panose="020B0503020204020204" pitchFamily="34" charset="-122"/>
              </a:rPr>
              <a:t>、法人单位填报的数据中包括本法人单位所属的全部产业活动单位的数据。若所属产业活动单位已作为视同法人单位，则该视同法人单位不再属于本法人单位所属的产业活动单位。</a:t>
            </a:r>
            <a:endParaRPr lang="zh-CN" altLang="en-US" sz="3200" b="1" dirty="0" smtClean="0">
              <a:ea typeface="微软雅黑" panose="020B0503020204020204" pitchFamily="34" charset="-122"/>
            </a:endParaRPr>
          </a:p>
          <a:p>
            <a:pPr algn="just"/>
            <a:r>
              <a:rPr lang="en-US" altLang="zh-CN" sz="3200" b="1" dirty="0" smtClean="0">
                <a:ea typeface="微软雅黑" panose="020B0503020204020204" pitchFamily="34" charset="-122"/>
              </a:rPr>
              <a:t>2</a:t>
            </a:r>
            <a:r>
              <a:rPr lang="zh-CN" altLang="en-US" sz="3200" b="1" dirty="0" smtClean="0">
                <a:ea typeface="微软雅黑" panose="020B0503020204020204" pitchFamily="34" charset="-122"/>
              </a:rPr>
              <a:t>、法人单位填报的数据不应包括其他法人单位的数据。</a:t>
            </a:r>
            <a:endParaRPr lang="zh-CN" altLang="en-US" sz="3200" b="1" dirty="0" smtClean="0">
              <a:ea typeface="微软雅黑" panose="020B0503020204020204" pitchFamily="34" charset="-122"/>
            </a:endParaRPr>
          </a:p>
        </p:txBody>
      </p:sp>
      <p:pic>
        <p:nvPicPr>
          <p:cNvPr id="15" name="图片 14"/>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730" y="0"/>
            <a:ext cx="988695" cy="1002665"/>
          </a:xfrm>
          <a:prstGeom prst="rect">
            <a:avLst/>
          </a:prstGeom>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2" grpId="0" bldLvl="0" animBg="1"/>
      <p:bldP spid="7" grpId="0" bldLvl="0" animBg="1"/>
      <p:bldP spid="7" grpId="1" animBg="1"/>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TABLE_ENDDRAG_ORIGIN_RECT" val="838*486"/>
  <p:tag name="TABLE_ENDDRAG_RECT" val="89*43*838*486"/>
</p:tagLst>
</file>

<file path=ppt/tags/tag3.xml><?xml version="1.0" encoding="utf-8"?>
<p:tagLst xmlns:p="http://schemas.openxmlformats.org/presentationml/2006/main">
  <p:tag name="TABLE_ENDDRAG_ORIGIN_RECT" val="932*481"/>
  <p:tag name="TABLE_ENDDRAG_RECT" val="16*43*932*481"/>
</p:tagLst>
</file>

<file path=ppt/tags/tag4.xml><?xml version="1.0" encoding="utf-8"?>
<p:tagLst xmlns:p="http://schemas.openxmlformats.org/presentationml/2006/main">
  <p:tag name="TABLE_ENDDRAG_ORIGIN_RECT" val="955*534"/>
  <p:tag name="TABLE_ENDDRAG_RECT" val="0*0*955*534"/>
</p:tagLst>
</file>

<file path=ppt/tags/tag5.xml><?xml version="1.0" encoding="utf-8"?>
<p:tagLst xmlns:p="http://schemas.openxmlformats.org/presentationml/2006/main">
  <p:tag name="TIMING" val="|13.3|1.2|13.6|12.3|17.4|9.3|1.2"/>
</p:tagLst>
</file>

<file path=ppt/tags/tag6.xml><?xml version="1.0" encoding="utf-8"?>
<p:tagLst xmlns:p="http://schemas.openxmlformats.org/presentationml/2006/main">
  <p:tag name="KSO_WM_UNIT_TABLE_BEAUTIFY" val="smartTable{cba7b27c-0fc7-4712-af05-834880753b97}"/>
  <p:tag name="TABLE_ENDDRAG_ORIGIN_RECT" val="821*372"/>
  <p:tag name="TABLE_ENDDRAG_RECT" val="125*46*821*372"/>
</p:tagLst>
</file>

<file path=ppt/tags/tag7.xml><?xml version="1.0" encoding="utf-8"?>
<p:tagLst xmlns:p="http://schemas.openxmlformats.org/presentationml/2006/main">
  <p:tag name="TABLE_ENDDRAG_ORIGIN_RECT" val="709*353"/>
  <p:tag name="TABLE_ENDDRAG_RECT" val="2*60*709*353"/>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8484</Words>
  <Application>WPS 演示</Application>
  <PresentationFormat>自定义</PresentationFormat>
  <Paragraphs>1037</Paragraphs>
  <Slides>39</Slides>
  <Notes>24</Notes>
  <HiddenSlides>0</HiddenSlides>
  <MMClips>0</MMClips>
  <ScaleCrop>false</ScaleCrop>
  <HeadingPairs>
    <vt:vector size="8" baseType="variant">
      <vt:variant>
        <vt:lpstr>已用的字体</vt:lpstr>
      </vt:variant>
      <vt:variant>
        <vt:i4>29</vt:i4>
      </vt:variant>
      <vt:variant>
        <vt:lpstr>主题</vt:lpstr>
      </vt:variant>
      <vt:variant>
        <vt:i4>6</vt:i4>
      </vt:variant>
      <vt:variant>
        <vt:lpstr>嵌入 OLE 服务器</vt:lpstr>
      </vt:variant>
      <vt:variant>
        <vt:i4>2</vt:i4>
      </vt:variant>
      <vt:variant>
        <vt:lpstr>幻灯片标题</vt:lpstr>
      </vt:variant>
      <vt:variant>
        <vt:i4>39</vt:i4>
      </vt:variant>
    </vt:vector>
  </HeadingPairs>
  <TitlesOfParts>
    <vt:vector size="76" baseType="lpstr">
      <vt:lpstr>Arial</vt:lpstr>
      <vt:lpstr>宋体</vt:lpstr>
      <vt:lpstr>Wingdings</vt:lpstr>
      <vt:lpstr>微软雅黑</vt:lpstr>
      <vt:lpstr>方正小标宋简体</vt:lpstr>
      <vt:lpstr>楷体</vt:lpstr>
      <vt:lpstr>Wingdings</vt:lpstr>
      <vt:lpstr>U.S. 101</vt:lpstr>
      <vt:lpstr>Roboto</vt:lpstr>
      <vt:lpstr>Open Sans Light</vt:lpstr>
      <vt:lpstr>黑体</vt:lpstr>
      <vt:lpstr>Arial</vt:lpstr>
      <vt:lpstr>Gill Sans</vt:lpstr>
      <vt:lpstr>Lato Light</vt:lpstr>
      <vt:lpstr>隶书</vt:lpstr>
      <vt:lpstr>微软雅黑 Light</vt:lpstr>
      <vt:lpstr>华文彩云</vt:lpstr>
      <vt:lpstr>等线</vt:lpstr>
      <vt:lpstr>Tahoma</vt:lpstr>
      <vt:lpstr>Arial Unicode MS</vt:lpstr>
      <vt:lpstr>Calibri</vt:lpstr>
      <vt:lpstr>华文中宋</vt:lpstr>
      <vt:lpstr>华文琥珀</vt:lpstr>
      <vt:lpstr>仿宋</vt:lpstr>
      <vt:lpstr>Times New Roman</vt:lpstr>
      <vt:lpstr>楷体_GB2312</vt:lpstr>
      <vt:lpstr>华文楷体</vt:lpstr>
      <vt:lpstr>Segoe Print</vt:lpstr>
      <vt:lpstr>Gill Sans MT</vt:lpstr>
      <vt:lpstr>Office 主题</vt:lpstr>
      <vt:lpstr>1_Office 主题</vt:lpstr>
      <vt:lpstr>2_Office 主题</vt:lpstr>
      <vt:lpstr>3_Office 主题</vt:lpstr>
      <vt:lpstr>4_Office 主题</vt:lpstr>
      <vt:lpstr>5_Office 主题</vt:lpstr>
      <vt:lpstr>PBrush</vt:lpstr>
      <vt:lpstr>PBrush</vt:lpstr>
      <vt:lpstr>PowerPoint 演示文稿</vt:lpstr>
      <vt:lpstr>总体说明</vt:lpstr>
      <vt:lpstr>PowerPoint 演示文稿</vt:lpstr>
      <vt:lpstr>总体说明</vt:lpstr>
      <vt:lpstr>PowerPoint 演示文稿</vt:lpstr>
      <vt:lpstr>PowerPoint 演示文稿</vt:lpstr>
      <vt:lpstr>1.2   填报时间和范围</vt:lpstr>
      <vt:lpstr>1.3 定报时间安排</vt:lpstr>
      <vt:lpstr>PowerPoint 演示文稿</vt:lpstr>
      <vt:lpstr>PowerPoint 演示文稿</vt:lpstr>
      <vt:lpstr>PowerPoint 演示文稿</vt:lpstr>
      <vt:lpstr>总体说明</vt:lpstr>
      <vt:lpstr>固定资产原价：房屋和构筑物、机器设备</vt:lpstr>
      <vt:lpstr>PowerPoint 演示文稿</vt:lpstr>
      <vt:lpstr>固定资产净额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方法2：取本期《增值税及附加税费申报表（一般纳税人适用）》及各期附表4“税额抵减情况表”</vt:lpstr>
      <vt:lpstr>方法2：小规模纳税人取《增值税及附加税费申报表（小规模纳税人适用）》</vt:lpstr>
      <vt:lpstr>PowerPoint 演示文稿</vt:lpstr>
      <vt:lpstr>PowerPoint 演示文稿</vt:lpstr>
      <vt:lpstr>PowerPoint 演示文稿</vt:lpstr>
      <vt:lpstr>PowerPoint 演示文稿</vt:lpstr>
      <vt:lpstr>财务报表顺口溜</vt:lpstr>
      <vt:lpstr>总体说明</vt:lpstr>
      <vt:lpstr>3.1  应付职工薪酬执法检查发现的问题</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Administrator</cp:lastModifiedBy>
  <cp:revision>656</cp:revision>
  <dcterms:created xsi:type="dcterms:W3CDTF">2023-10-20T08:31:00Z</dcterms:created>
  <dcterms:modified xsi:type="dcterms:W3CDTF">2024-12-25T09:01:40Z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y fmtid="{D5CDD505-2E9C-101B-9397-08002B2CF9AE}" pid="3" name="ICV">
    <vt:lpwstr>330EEDA91ABC4B07AB9EF889CDBDBB85</vt:lpwstr>
  </property>
</Properties>
</file>