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3"/>
    <p:sldId id="267" r:id="rId4"/>
    <p:sldId id="277" r:id="rId5"/>
    <p:sldId id="258" r:id="rId6"/>
    <p:sldId id="259" r:id="rId7"/>
    <p:sldId id="261" r:id="rId8"/>
    <p:sldId id="264" r:id="rId9"/>
    <p:sldId id="265" r:id="rId10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  <p:cmAuthor id="1" name="Windows 用户" initials="W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75" d="100"/>
          <a:sy n="75" d="100"/>
        </p:scale>
        <p:origin x="90" y="96"/>
      </p:cViewPr>
      <p:guideLst>
        <p:guide orient="horz" pos="2159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commentAuthors" Target="commentAuthors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单击此处添加副标题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microsoft.com/office/2007/relationships/hdphoto" Target="../media/image3.wdp"/><Relationship Id="rId3" Type="http://schemas.openxmlformats.org/officeDocument/2006/relationships/image" Target="../media/image2.png"/><Relationship Id="rId2" Type="http://schemas.openxmlformats.org/officeDocument/2006/relationships/tags" Target="../tags/tag1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microsoft.com/office/2007/relationships/hdphoto" Target="../media/image3.wdp"/><Relationship Id="rId3" Type="http://schemas.openxmlformats.org/officeDocument/2006/relationships/image" Target="../media/image2.png"/><Relationship Id="rId2" Type="http://schemas.openxmlformats.org/officeDocument/2006/relationships/tags" Target="../tags/tag2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microsoft.com/office/2007/relationships/hdphoto" Target="../media/image3.wdp"/><Relationship Id="rId3" Type="http://schemas.openxmlformats.org/officeDocument/2006/relationships/image" Target="../media/image2.png"/><Relationship Id="rId2" Type="http://schemas.openxmlformats.org/officeDocument/2006/relationships/tags" Target="../tags/tag3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microsoft.com/office/2007/relationships/hdphoto" Target="../media/image3.wdp"/><Relationship Id="rId4" Type="http://schemas.openxmlformats.org/officeDocument/2006/relationships/image" Target="../media/image2.png"/><Relationship Id="rId3" Type="http://schemas.openxmlformats.org/officeDocument/2006/relationships/image" Target="../media/image4.png"/><Relationship Id="rId2" Type="http://schemas.openxmlformats.org/officeDocument/2006/relationships/tags" Target="../tags/tag4.xml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microsoft.com/office/2007/relationships/hdphoto" Target="../media/image3.wdp"/><Relationship Id="rId4" Type="http://schemas.openxmlformats.org/officeDocument/2006/relationships/image" Target="../media/image2.png"/><Relationship Id="rId3" Type="http://schemas.openxmlformats.org/officeDocument/2006/relationships/image" Target="../media/image5.png"/><Relationship Id="rId2" Type="http://schemas.openxmlformats.org/officeDocument/2006/relationships/tags" Target="../tags/tag5.xml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microsoft.com/office/2007/relationships/hdphoto" Target="../media/image3.wdp"/><Relationship Id="rId4" Type="http://schemas.openxmlformats.org/officeDocument/2006/relationships/image" Target="../media/image2.png"/><Relationship Id="rId3" Type="http://schemas.openxmlformats.org/officeDocument/2006/relationships/image" Target="../media/image6.png"/><Relationship Id="rId2" Type="http://schemas.openxmlformats.org/officeDocument/2006/relationships/tags" Target="../tags/tag6.xml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microsoft.com/office/2007/relationships/hdphoto" Target="../media/image3.wdp"/><Relationship Id="rId3" Type="http://schemas.openxmlformats.org/officeDocument/2006/relationships/image" Target="../media/image2.png"/><Relationship Id="rId2" Type="http://schemas.openxmlformats.org/officeDocument/2006/relationships/tags" Target="../tags/tag7.xml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microsoft.com/office/2007/relationships/hdphoto" Target="../media/image3.wdp"/><Relationship Id="rId3" Type="http://schemas.openxmlformats.org/officeDocument/2006/relationships/image" Target="../media/image2.png"/><Relationship Id="rId2" Type="http://schemas.openxmlformats.org/officeDocument/2006/relationships/tags" Target="../tags/tag8.xml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2" name="文本框 141"/>
          <p:cNvSpPr txBox="1"/>
          <p:nvPr>
            <p:custDataLst>
              <p:tags r:id="rId2"/>
            </p:custDataLst>
          </p:nvPr>
        </p:nvSpPr>
        <p:spPr>
          <a:xfrm>
            <a:off x="8086414" y="1322944"/>
            <a:ext cx="2182944" cy="559468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fontScale="9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spc="3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普查数据处理系统</a:t>
            </a:r>
            <a:endParaRPr lang="zh-CN" altLang="en-US" b="1" spc="3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41475" y="2045970"/>
            <a:ext cx="8908415" cy="27997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4000" b="1" dirty="0">
                <a:solidFill>
                  <a:schemeClr val="accent1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调查单位基本情况</a:t>
            </a:r>
            <a:endParaRPr lang="en-US" altLang="zh-CN" sz="4000" b="1" dirty="0">
              <a:solidFill>
                <a:schemeClr val="accent1">
                  <a:lumMod val="7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  <a:p>
            <a:pPr algn="ctr"/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（</a:t>
            </a:r>
            <a:r>
              <a:rPr lang="en-US" altLang="zh-CN" sz="4000" b="1" dirty="0">
                <a:solidFill>
                  <a:schemeClr val="accent1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101-1</a:t>
            </a: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表、</a:t>
            </a:r>
            <a:r>
              <a:rPr lang="en-US" altLang="zh-CN" sz="4000" b="1" dirty="0">
                <a:solidFill>
                  <a:schemeClr val="accent1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108</a:t>
            </a: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表、</a:t>
            </a:r>
            <a:r>
              <a:rPr lang="en-US" altLang="zh-CN" sz="4000" b="1" dirty="0">
                <a:solidFill>
                  <a:schemeClr val="accent1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201-1</a:t>
            </a: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表）</a:t>
            </a:r>
            <a:endParaRPr lang="zh-CN" altLang="en-US" sz="3200" b="1" dirty="0">
              <a:solidFill>
                <a:schemeClr val="accent1">
                  <a:lumMod val="7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  <a:p>
            <a:pPr algn="ctr"/>
            <a:endParaRPr lang="en-US" altLang="zh-CN" sz="3200" b="1" dirty="0">
              <a:solidFill>
                <a:schemeClr val="accent1">
                  <a:lumMod val="7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  <a:p>
            <a:pPr algn="ctr"/>
            <a:r>
              <a:rPr lang="zh-CN" altLang="zh-CN" sz="3200" b="1" dirty="0">
                <a:solidFill>
                  <a:schemeClr val="accent1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朝阳区统计局 统计调查中心</a:t>
            </a:r>
            <a:endParaRPr lang="zh-CN" altLang="zh-CN" sz="3200" b="1" dirty="0">
              <a:solidFill>
                <a:schemeClr val="accent1">
                  <a:lumMod val="7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  <a:p>
            <a:pPr algn="ctr"/>
            <a:r>
              <a:rPr lang="en-US" altLang="zh-CN" sz="3200" b="1" dirty="0">
                <a:solidFill>
                  <a:schemeClr val="accent1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2024</a:t>
            </a:r>
            <a:r>
              <a:rPr lang="zh-CN" altLang="en-US" sz="3200" b="1" dirty="0">
                <a:solidFill>
                  <a:schemeClr val="accent1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年</a:t>
            </a:r>
            <a:r>
              <a:rPr lang="en-US" altLang="zh-CN" sz="3200" b="1" dirty="0">
                <a:solidFill>
                  <a:schemeClr val="accent1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12</a:t>
            </a:r>
            <a:r>
              <a:rPr lang="zh-CN" altLang="en-US" sz="3200" b="1" dirty="0">
                <a:solidFill>
                  <a:schemeClr val="accent1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月</a:t>
            </a:r>
            <a:endParaRPr lang="zh-CN" altLang="en-US" sz="3200" b="1" dirty="0">
              <a:solidFill>
                <a:schemeClr val="accent1">
                  <a:lumMod val="7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0" y="749618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905" y="0"/>
            <a:ext cx="750570" cy="749935"/>
          </a:xfrm>
          <a:prstGeom prst="rect">
            <a:avLst/>
          </a:prstGeom>
          <a:ln>
            <a:noFill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2" name="文本框 141"/>
          <p:cNvSpPr txBox="1"/>
          <p:nvPr>
            <p:custDataLst>
              <p:tags r:id="rId2"/>
            </p:custDataLst>
          </p:nvPr>
        </p:nvSpPr>
        <p:spPr>
          <a:xfrm>
            <a:off x="8086414" y="1322944"/>
            <a:ext cx="2182944" cy="559468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fontScale="9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spc="3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普查数据处理系统</a:t>
            </a:r>
            <a:endParaRPr lang="zh-CN" altLang="en-US" b="1" spc="3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24865" y="1547495"/>
            <a:ext cx="10732770" cy="2122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3600" b="1" dirty="0">
                <a:solidFill>
                  <a:schemeClr val="accent6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报表变化</a:t>
            </a:r>
            <a:endParaRPr lang="zh-CN" altLang="en-US" sz="2400" b="1" dirty="0">
              <a:solidFill>
                <a:schemeClr val="accent6">
                  <a:lumMod val="7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  <a:p>
            <a:pPr algn="just"/>
            <a:endParaRPr lang="en-US" altLang="zh-CN" sz="2400" b="1" dirty="0">
              <a:solidFill>
                <a:schemeClr val="accent6">
                  <a:lumMod val="7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  <a:p>
            <a:pPr algn="just"/>
            <a:r>
              <a:rPr lang="en-US" altLang="zh-CN" sz="2400" b="1" dirty="0">
                <a:solidFill>
                  <a:schemeClr val="accent6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企业组织结构调查表（108表），由原来的法人单位所属产业活动单位情况修改而来</a:t>
            </a:r>
            <a:endParaRPr lang="en-US" altLang="zh-CN" sz="2400" b="1" dirty="0">
              <a:solidFill>
                <a:schemeClr val="accent6">
                  <a:lumMod val="7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  <a:p>
            <a:pPr algn="just"/>
            <a:endParaRPr lang="en-US" altLang="zh-CN" sz="2400" b="1" dirty="0">
              <a:solidFill>
                <a:schemeClr val="accent6">
                  <a:lumMod val="7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0" y="749618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905" y="0"/>
            <a:ext cx="750570" cy="749935"/>
          </a:xfrm>
          <a:prstGeom prst="rect">
            <a:avLst/>
          </a:prstGeom>
          <a:ln>
            <a:noFill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2" name="文本框 141"/>
          <p:cNvSpPr txBox="1"/>
          <p:nvPr>
            <p:custDataLst>
              <p:tags r:id="rId2"/>
            </p:custDataLst>
          </p:nvPr>
        </p:nvSpPr>
        <p:spPr>
          <a:xfrm>
            <a:off x="8086414" y="1322944"/>
            <a:ext cx="2182944" cy="559468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fontScale="9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spc="3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普查数据处理系统</a:t>
            </a:r>
            <a:endParaRPr lang="zh-CN" altLang="en-US" b="1" spc="3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24865" y="1547495"/>
            <a:ext cx="10732770" cy="24917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3600" b="1" dirty="0">
                <a:solidFill>
                  <a:schemeClr val="accent6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报表分工</a:t>
            </a:r>
            <a:endParaRPr lang="en-US" altLang="zh-CN" sz="2400" b="1" dirty="0">
              <a:solidFill>
                <a:schemeClr val="accent6">
                  <a:lumMod val="7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  <a:p>
            <a:pPr algn="just"/>
            <a:r>
              <a:rPr lang="en-US" altLang="zh-CN" sz="2400" b="1" dirty="0">
                <a:solidFill>
                  <a:schemeClr val="accent6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一是对101-1表，专业指标由专业负责审核，例如零售业态；属性指标由名录负责审核。二是对108表，专业审核全部指标，名录负责属性指标终审。建议各区侧重行业代码、从业人员、收入（支出）等指标审核。</a:t>
            </a:r>
            <a:endParaRPr lang="en-US" altLang="zh-CN" sz="2400" b="1" dirty="0">
              <a:solidFill>
                <a:schemeClr val="accent6">
                  <a:lumMod val="7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  <a:p>
            <a:pPr algn="just"/>
            <a:r>
              <a:rPr lang="en-US" altLang="zh-CN" sz="2400" b="1" dirty="0">
                <a:solidFill>
                  <a:schemeClr val="accent6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108表跨表审核要点：产业单位人员、收入（支出）的合计数</a:t>
            </a: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应在</a:t>
            </a:r>
            <a:r>
              <a:rPr lang="en-US" altLang="zh-CN" sz="2400" b="1" dirty="0">
                <a:solidFill>
                  <a:schemeClr val="accent6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归属法人填报数据</a:t>
            </a: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区间为</a:t>
            </a:r>
            <a:r>
              <a:rPr lang="en-US" altLang="zh-CN" sz="2400" b="1" dirty="0">
                <a:solidFill>
                  <a:schemeClr val="accent6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1-1.2</a:t>
            </a: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倍，即合计数大于归属法人数，小于归属法人数的</a:t>
            </a:r>
            <a:r>
              <a:rPr lang="en-US" altLang="zh-CN" sz="2400" b="1" dirty="0">
                <a:solidFill>
                  <a:schemeClr val="accent6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1.2</a:t>
            </a: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倍。</a:t>
            </a:r>
            <a:endParaRPr lang="zh-CN" altLang="en-US" sz="2400" b="1" dirty="0">
              <a:solidFill>
                <a:schemeClr val="accent6">
                  <a:lumMod val="7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0" y="749618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905" y="0"/>
            <a:ext cx="750570" cy="749935"/>
          </a:xfrm>
          <a:prstGeom prst="rect">
            <a:avLst/>
          </a:prstGeom>
          <a:ln>
            <a:noFill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2" name="文本框 141"/>
          <p:cNvSpPr txBox="1"/>
          <p:nvPr>
            <p:custDataLst>
              <p:tags r:id="rId2"/>
            </p:custDataLst>
          </p:nvPr>
        </p:nvSpPr>
        <p:spPr>
          <a:xfrm>
            <a:off x="8086414" y="1322944"/>
            <a:ext cx="2182944" cy="559468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fontScale="9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spc="3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普查数据处理系统</a:t>
            </a:r>
            <a:endParaRPr lang="zh-CN" altLang="en-US" b="1" spc="3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985895" y="1066800"/>
            <a:ext cx="419862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400" b="1" dirty="0">
                <a:solidFill>
                  <a:schemeClr val="accent6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调查单位基本情况(101-1</a:t>
            </a:r>
            <a:r>
              <a:rPr lang="zh-CN" altLang="zh-CN" sz="2400" b="1" dirty="0">
                <a:solidFill>
                  <a:schemeClr val="accent6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表</a:t>
            </a:r>
            <a:r>
              <a:rPr lang="en-US" altLang="zh-CN" sz="2400" b="1" dirty="0">
                <a:solidFill>
                  <a:schemeClr val="accent6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)</a:t>
            </a:r>
            <a:endParaRPr lang="en-US" altLang="zh-CN" sz="2400" b="1" dirty="0">
              <a:solidFill>
                <a:schemeClr val="accent6">
                  <a:lumMod val="75000"/>
                </a:schemeClr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140" y="1967230"/>
            <a:ext cx="11323320" cy="1497965"/>
          </a:xfrm>
          <a:prstGeom prst="rect">
            <a:avLst/>
          </a:prstGeom>
        </p:spPr>
      </p:pic>
      <p:cxnSp>
        <p:nvCxnSpPr>
          <p:cNvPr id="13" name="直接连接符 12"/>
          <p:cNvCxnSpPr/>
          <p:nvPr/>
        </p:nvCxnSpPr>
        <p:spPr>
          <a:xfrm>
            <a:off x="0" y="749618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50570" cy="749935"/>
          </a:xfrm>
          <a:prstGeom prst="rect">
            <a:avLst/>
          </a:prstGeom>
          <a:ln>
            <a:noFill/>
          </a:ln>
          <a:effectLst/>
        </p:spPr>
      </p:pic>
      <p:sp>
        <p:nvSpPr>
          <p:cNvPr id="15" name="文本框 14"/>
          <p:cNvSpPr txBox="1"/>
          <p:nvPr/>
        </p:nvSpPr>
        <p:spPr>
          <a:xfrm>
            <a:off x="1798955" y="3850005"/>
            <a:ext cx="420052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1.</a:t>
            </a:r>
            <a:r>
              <a:rPr lang="zh-CN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经营所在地！</a:t>
            </a:r>
            <a:endParaRPr lang="zh-CN" sz="24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684020" y="4425950"/>
            <a:ext cx="595693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2.</a:t>
            </a:r>
            <a:r>
              <a:rPr lang="zh-CN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地址要和区划代码一致！</a:t>
            </a:r>
            <a:endParaRPr lang="zh-CN" sz="24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69645" y="5123180"/>
            <a:ext cx="1060831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一般情况下，要求</a:t>
            </a:r>
            <a:r>
              <a:rPr lang="zh-CN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经营地、名录所在地及数据处理地一致！</a:t>
            </a:r>
            <a:endParaRPr lang="zh-CN" sz="24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0" y="749618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文本框 141"/>
          <p:cNvSpPr txBox="1"/>
          <p:nvPr>
            <p:custDataLst>
              <p:tags r:id="rId2"/>
            </p:custDataLst>
          </p:nvPr>
        </p:nvSpPr>
        <p:spPr>
          <a:xfrm>
            <a:off x="8086414" y="1322944"/>
            <a:ext cx="2182944" cy="559468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fontScale="9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spc="3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普查数据处理系统</a:t>
            </a:r>
            <a:endParaRPr lang="zh-CN" altLang="en-US" b="1" spc="3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843020" y="929640"/>
            <a:ext cx="565340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 b="1" dirty="0">
                <a:solidFill>
                  <a:schemeClr val="accent6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调查单位基本情况</a:t>
            </a: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</a:t>
            </a:r>
            <a:r>
              <a:rPr lang="en-US" altLang="zh-CN" sz="2400" b="1" dirty="0">
                <a:solidFill>
                  <a:schemeClr val="accent6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101-1</a:t>
            </a: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表）</a:t>
            </a:r>
            <a:endParaRPr lang="zh-CN" altLang="en-US" sz="2400" b="1" dirty="0">
              <a:solidFill>
                <a:schemeClr val="accent6">
                  <a:lumMod val="7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9425" y="3241675"/>
            <a:ext cx="1151509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 dirty="0">
                <a:solidFill>
                  <a:schemeClr val="accent6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1.</a:t>
            </a:r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主要业务活动写主要的三个，按占营业收入份额由大到小填</a:t>
            </a:r>
            <a:endParaRPr lang="zh-CN" altLang="en-US" sz="2400" dirty="0">
              <a:solidFill>
                <a:schemeClr val="accent6">
                  <a:lumMod val="7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9425" y="3916680"/>
            <a:ext cx="9715500" cy="57467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400" dirty="0">
                <a:solidFill>
                  <a:schemeClr val="accent6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2.</a:t>
            </a:r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主要业务活动文字用来智能赋值行业代码使用</a:t>
            </a:r>
            <a:endParaRPr lang="zh-CN" altLang="en-US" sz="2400" dirty="0">
              <a:solidFill>
                <a:schemeClr val="accent6">
                  <a:lumMod val="7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415" y="1751330"/>
            <a:ext cx="12035790" cy="134366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50570" cy="749935"/>
          </a:xfrm>
          <a:prstGeom prst="rect">
            <a:avLst/>
          </a:prstGeom>
          <a:ln>
            <a:noFill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0" y="749618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文本框 141"/>
          <p:cNvSpPr txBox="1"/>
          <p:nvPr>
            <p:custDataLst>
              <p:tags r:id="rId2"/>
            </p:custDataLst>
          </p:nvPr>
        </p:nvSpPr>
        <p:spPr>
          <a:xfrm>
            <a:off x="8086414" y="1322944"/>
            <a:ext cx="2182944" cy="559468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fontScale="9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spc="3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普查数据处理系统</a:t>
            </a:r>
            <a:endParaRPr lang="zh-CN" altLang="en-US" b="1" spc="3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530" y="1526540"/>
            <a:ext cx="11076305" cy="189611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79500" y="3559175"/>
            <a:ext cx="10033635" cy="189357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>
              <a:lnSpc>
                <a:spcPts val="4600"/>
              </a:lnSpc>
            </a:pPr>
            <a:r>
              <a:rPr lang="en-US" altLang="zh-CN" sz="2400" dirty="0">
                <a:solidFill>
                  <a:schemeClr val="accent6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1.</a:t>
            </a:r>
            <a:r>
              <a:rPr lang="zh-CN" altLang="zh-CN" sz="2400" dirty="0">
                <a:solidFill>
                  <a:schemeClr val="accent6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有三个填三个，要按实现零售额由大到小填报，不能重复、不能跳格写</a:t>
            </a:r>
            <a:endParaRPr lang="en-US" altLang="zh-CN" sz="2400" dirty="0">
              <a:solidFill>
                <a:schemeClr val="accent6">
                  <a:lumMod val="7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l">
              <a:lnSpc>
                <a:spcPts val="4600"/>
              </a:lnSpc>
            </a:pPr>
            <a:r>
              <a:rPr lang="en-US" altLang="zh-CN" sz="2400" dirty="0">
                <a:solidFill>
                  <a:schemeClr val="accent6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2.</a:t>
            </a:r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零售业态和行业代码要匹配</a:t>
            </a:r>
            <a:endParaRPr lang="zh-CN" altLang="en-US" sz="2400" dirty="0">
              <a:solidFill>
                <a:schemeClr val="accent6">
                  <a:lumMod val="7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algn="l">
              <a:lnSpc>
                <a:spcPts val="4600"/>
              </a:lnSpc>
            </a:pPr>
            <a:r>
              <a:rPr lang="en-US" altLang="zh-CN" sz="2400" dirty="0">
                <a:solidFill>
                  <a:schemeClr val="accent6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3.</a:t>
            </a:r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仅限零售行业填报</a:t>
            </a:r>
            <a:endParaRPr lang="zh-CN" altLang="en-US" sz="2400" dirty="0">
              <a:solidFill>
                <a:schemeClr val="accent6">
                  <a:lumMod val="7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843020" y="929640"/>
            <a:ext cx="539559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 b="1" dirty="0">
                <a:solidFill>
                  <a:schemeClr val="accent6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调查单位基本情况</a:t>
            </a: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</a:t>
            </a:r>
            <a:r>
              <a:rPr lang="en-US" altLang="zh-CN" sz="2400" b="1" dirty="0">
                <a:solidFill>
                  <a:schemeClr val="accent6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101-1</a:t>
            </a: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表）</a:t>
            </a:r>
            <a:endParaRPr lang="zh-CN" altLang="en-US" sz="2400" b="1" dirty="0">
              <a:solidFill>
                <a:schemeClr val="accent6">
                  <a:lumMod val="7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50570" cy="749935"/>
          </a:xfrm>
          <a:prstGeom prst="rect">
            <a:avLst/>
          </a:prstGeom>
          <a:ln>
            <a:noFill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文本框 141"/>
          <p:cNvSpPr txBox="1"/>
          <p:nvPr>
            <p:custDataLst>
              <p:tags r:id="rId2"/>
            </p:custDataLst>
          </p:nvPr>
        </p:nvSpPr>
        <p:spPr>
          <a:xfrm>
            <a:off x="8086414" y="1322944"/>
            <a:ext cx="2182944" cy="559468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fontScale="9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spc="3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普查数据处理系统</a:t>
            </a:r>
            <a:endParaRPr lang="zh-CN" altLang="en-US" b="1" spc="3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30095" y="1372235"/>
            <a:ext cx="813117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4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企业组织结构调查表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108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表）</a:t>
            </a:r>
            <a:endParaRPr lang="zh-CN" altLang="en-US" sz="24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488440" y="2198370"/>
            <a:ext cx="9215120" cy="15144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ts val="3700"/>
              </a:lnSpc>
            </a:pPr>
            <a:r>
              <a:rPr lang="zh-CN" sz="2400">
                <a:solidFill>
                  <a:schemeClr val="accent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101-1表212栏“本法人单位是否有下属产业活动单位（分支机构、派出机构、分公司、分部、分厂、分店等）”选“1.是”的法人单位填写本表</a:t>
            </a:r>
            <a:endParaRPr lang="zh-CN" sz="2400">
              <a:solidFill>
                <a:schemeClr val="accent1">
                  <a:lumMod val="7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50570" cy="749935"/>
          </a:xfrm>
          <a:prstGeom prst="rect">
            <a:avLst/>
          </a:prstGeom>
          <a:ln>
            <a:noFill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-64135" y="749618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文本框 141"/>
          <p:cNvSpPr txBox="1"/>
          <p:nvPr>
            <p:custDataLst>
              <p:tags r:id="rId2"/>
            </p:custDataLst>
          </p:nvPr>
        </p:nvSpPr>
        <p:spPr>
          <a:xfrm>
            <a:off x="8086414" y="1322944"/>
            <a:ext cx="2182944" cy="559468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fontScale="9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spc="3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普查数据处理系统</a:t>
            </a:r>
            <a:endParaRPr lang="zh-CN" altLang="en-US" b="1" spc="3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50570" cy="749935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5775" y="866775"/>
            <a:ext cx="8124825" cy="5438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6745" y="4182110"/>
            <a:ext cx="897890" cy="239395"/>
          </a:xfrm>
          <a:prstGeom prst="rect">
            <a:avLst/>
          </a:prstGeom>
          <a:noFill/>
          <a:ln w="19050">
            <a:solidFill>
              <a:srgbClr val="FF33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82435" y="2506345"/>
            <a:ext cx="1486535" cy="1985645"/>
          </a:xfrm>
          <a:prstGeom prst="rect">
            <a:avLst/>
          </a:prstGeom>
          <a:noFill/>
          <a:ln w="28575">
            <a:solidFill>
              <a:srgbClr val="FF0000"/>
            </a:solidFill>
            <a:prstDash val="sys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8521700" y="1053465"/>
            <a:ext cx="3185795" cy="536765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marL="342900" indent="-342900" algn="l">
              <a:buFont typeface="Wingdings" panose="05000000000000000000" charset="0"/>
              <a:buChar char="u"/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经营性单位收入与非经营性单位支出为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互斥指标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，商业企业一般不填写非经营性单位支出。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42900" indent="-342900" algn="l">
              <a:buFont typeface="Wingdings" panose="05000000000000000000" charset="0"/>
              <a:buChar char="u"/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分支机构的收入（支出）之和，一般不小于法人的营业收入。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42900" indent="-342900" algn="l">
              <a:buFont typeface="Wingdings" panose="05000000000000000000" charset="0"/>
              <a:buChar char="u"/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注意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不要出现极值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，收入（支出）单位为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千元！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448_1_1"/>
  <p:tag name="KSO_WM_UNIT_ID" val="diagram20168780_1*l_h_a*448_1_1"/>
  <p:tag name="KSO_WM_TEMPLATE_CATEGORY" val="diagram"/>
  <p:tag name="KSO_WM_TEMPLATE_INDEX" val="20168780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4"/>
  <p:tag name="KSO_WM_UNIT_TEXT_FILL_TYPE" val="1"/>
  <p:tag name="KSO_WM_UNIT_USESOURCEFORMAT_APPLY" val="0"/>
</p:tagLst>
</file>

<file path=ppt/tags/tag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448_1_1"/>
  <p:tag name="KSO_WM_UNIT_ID" val="diagram20168780_1*l_h_a*448_1_1"/>
  <p:tag name="KSO_WM_TEMPLATE_CATEGORY" val="diagram"/>
  <p:tag name="KSO_WM_TEMPLATE_INDEX" val="20168780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4"/>
  <p:tag name="KSO_WM_UNIT_TEXT_FILL_TYPE" val="1"/>
  <p:tag name="KSO_WM_UNIT_USESOURCEFORMAT_APPLY" val="0"/>
</p:tagLst>
</file>

<file path=ppt/tags/tag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448_1_1"/>
  <p:tag name="KSO_WM_UNIT_ID" val="diagram20168780_1*l_h_a*448_1_1"/>
  <p:tag name="KSO_WM_TEMPLATE_CATEGORY" val="diagram"/>
  <p:tag name="KSO_WM_TEMPLATE_INDEX" val="20168780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4"/>
  <p:tag name="KSO_WM_UNIT_TEXT_FILL_TYPE" val="1"/>
  <p:tag name="KSO_WM_UNIT_USESOURCEFORMAT_APPLY" val="0"/>
</p:tagLst>
</file>

<file path=ppt/tags/tag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448_1_1"/>
  <p:tag name="KSO_WM_UNIT_ID" val="diagram20168780_1*l_h_a*448_1_1"/>
  <p:tag name="KSO_WM_TEMPLATE_CATEGORY" val="diagram"/>
  <p:tag name="KSO_WM_TEMPLATE_INDEX" val="20168780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4"/>
  <p:tag name="KSO_WM_UNIT_TEXT_FILL_TYPE" val="1"/>
  <p:tag name="KSO_WM_UNIT_USESOURCEFORMAT_APPLY" val="0"/>
</p:tagLst>
</file>

<file path=ppt/tags/tag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448_1_1"/>
  <p:tag name="KSO_WM_UNIT_ID" val="diagram20168780_1*l_h_a*448_1_1"/>
  <p:tag name="KSO_WM_TEMPLATE_CATEGORY" val="diagram"/>
  <p:tag name="KSO_WM_TEMPLATE_INDEX" val="20168780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4"/>
  <p:tag name="KSO_WM_UNIT_TEXT_FILL_TYPE" val="1"/>
  <p:tag name="KSO_WM_UNIT_USESOURCEFORMAT_APPLY" val="0"/>
</p:tagLst>
</file>

<file path=ppt/tags/tag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448_1_1"/>
  <p:tag name="KSO_WM_UNIT_ID" val="diagram20168780_1*l_h_a*448_1_1"/>
  <p:tag name="KSO_WM_TEMPLATE_CATEGORY" val="diagram"/>
  <p:tag name="KSO_WM_TEMPLATE_INDEX" val="20168780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4"/>
  <p:tag name="KSO_WM_UNIT_TEXT_FILL_TYPE" val="1"/>
  <p:tag name="KSO_WM_UNIT_USESOURCEFORMAT_APPLY" val="0"/>
</p:tagLst>
</file>

<file path=ppt/tags/tag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448_1_1"/>
  <p:tag name="KSO_WM_UNIT_ID" val="diagram20168780_1*l_h_a*448_1_1"/>
  <p:tag name="KSO_WM_TEMPLATE_CATEGORY" val="diagram"/>
  <p:tag name="KSO_WM_TEMPLATE_INDEX" val="20168780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4"/>
  <p:tag name="KSO_WM_UNIT_TEXT_FILL_TYPE" val="1"/>
  <p:tag name="KSO_WM_UNIT_USESOURCEFORMAT_APPLY" val="0"/>
</p:tagLst>
</file>

<file path=ppt/tags/tag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448_1_1"/>
  <p:tag name="KSO_WM_UNIT_ID" val="diagram20168780_1*l_h_a*448_1_1"/>
  <p:tag name="KSO_WM_TEMPLATE_CATEGORY" val="diagram"/>
  <p:tag name="KSO_WM_TEMPLATE_INDEX" val="20168780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4"/>
  <p:tag name="KSO_WM_UNIT_TEXT_FILL_TYPE" val="1"/>
  <p:tag name="KSO_WM_UNIT_USESOURCEFORMAT_APPLY" val="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游ゴシック Light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702</Words>
  <Application>WPS 演示</Application>
  <PresentationFormat>宽屏</PresentationFormat>
  <Paragraphs>59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华文中宋</vt:lpstr>
      <vt:lpstr>黑体</vt:lpstr>
      <vt:lpstr>Wingdings</vt:lpstr>
      <vt:lpstr>Arial Unicode MS</vt:lpstr>
      <vt:lpstr>Arial Black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邢韦庚</dc:creator>
  <cp:lastModifiedBy>邢韦庚</cp:lastModifiedBy>
  <cp:revision>12</cp:revision>
  <dcterms:created xsi:type="dcterms:W3CDTF">2019-09-19T02:01:00Z</dcterms:created>
  <dcterms:modified xsi:type="dcterms:W3CDTF">2024-12-25T08:46:07Z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2052-11.8.2.9022</vt:lpwstr>
  </property>
</Properties>
</file>