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dp" ContentType="image/vnd.ms-photo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</p:sldMasterIdLst>
  <p:notesMasterIdLst>
    <p:notesMasterId r:id="rId9"/>
  </p:notesMasterIdLst>
  <p:handoutMasterIdLst>
    <p:handoutMasterId r:id="rId32"/>
  </p:handoutMasterIdLst>
  <p:sldIdLst>
    <p:sldId id="1425" r:id="rId8"/>
    <p:sldId id="1393" r:id="rId10"/>
    <p:sldId id="1394" r:id="rId11"/>
    <p:sldId id="1395" r:id="rId12"/>
    <p:sldId id="1396" r:id="rId13"/>
    <p:sldId id="1397" r:id="rId14"/>
    <p:sldId id="1398" r:id="rId15"/>
    <p:sldId id="1399" r:id="rId16"/>
    <p:sldId id="1400" r:id="rId17"/>
    <p:sldId id="1401" r:id="rId18"/>
    <p:sldId id="1403" r:id="rId19"/>
    <p:sldId id="1404" r:id="rId20"/>
    <p:sldId id="1405" r:id="rId21"/>
    <p:sldId id="1406" r:id="rId22"/>
    <p:sldId id="1407" r:id="rId23"/>
    <p:sldId id="1408" r:id="rId24"/>
    <p:sldId id="1409" r:id="rId25"/>
    <p:sldId id="1410" r:id="rId26"/>
    <p:sldId id="1411" r:id="rId27"/>
    <p:sldId id="1419" r:id="rId28"/>
    <p:sldId id="1413" r:id="rId29"/>
    <p:sldId id="1414" r:id="rId30"/>
    <p:sldId id="1418" r:id="rId31"/>
  </p:sldIdLst>
  <p:sldSz cx="12192000" cy="6858000"/>
  <p:notesSz cx="6668770" cy="992632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Windows 用户" initials="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9309"/>
    <a:srgbClr val="F88D02"/>
    <a:srgbClr val="E88902"/>
    <a:srgbClr val="E78903"/>
    <a:srgbClr val="444E63"/>
    <a:srgbClr val="0860A8"/>
    <a:srgbClr val="4B649F"/>
    <a:srgbClr val="5E80B0"/>
    <a:srgbClr val="7DB1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1275"/>
    <p:restoredTop sz="94660"/>
  </p:normalViewPr>
  <p:slideViewPr>
    <p:cSldViewPr showGuides="1">
      <p:cViewPr varScale="1">
        <p:scale>
          <a:sx n="89" d="100"/>
          <a:sy n="89" d="100"/>
        </p:scale>
        <p:origin x="-318" y="-96"/>
      </p:cViewPr>
      <p:guideLst>
        <p:guide orient="horz" pos="1920"/>
        <p:guide pos="270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893" cy="498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9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777548" y="0"/>
            <a:ext cx="2889893" cy="498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9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8732"/>
            <a:ext cx="2889893" cy="498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777548" y="9428732"/>
            <a:ext cx="2889893" cy="498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893" cy="498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777548" y="0"/>
            <a:ext cx="2889893" cy="498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55981" y="1240554"/>
            <a:ext cx="5957021" cy="3350676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66898" y="4777268"/>
            <a:ext cx="5335187" cy="39086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8732"/>
            <a:ext cx="2889893" cy="498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777548" y="9428732"/>
            <a:ext cx="2889893" cy="498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10523" y="1108229"/>
            <a:ext cx="7388975" cy="5541139"/>
          </a:xfrm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374" tIns="45688" rIns="91374" bIns="45688" anchor="t" anchorCtr="0"/>
          <a:p>
            <a:pPr lvl="0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/>
        </p:nvSpPr>
        <p:spPr>
          <a:xfrm>
            <a:off x="2586324" y="14033618"/>
            <a:ext cx="1979471" cy="739606"/>
          </a:xfrm>
          <a:prstGeom prst="rect">
            <a:avLst/>
          </a:prstGeom>
          <a:noFill/>
          <a:ln w="9525">
            <a:noFill/>
          </a:ln>
        </p:spPr>
        <p:txBody>
          <a:bodyPr lIns="91374" tIns="45688" rIns="91374" bIns="45688" anchor="b" anchorCtr="0"/>
          <a:p>
            <a:pPr lvl="0" algn="r" defTabSz="920750" eaLnBrk="1" hangingPunct="1">
              <a:buFontTx/>
            </a:pPr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10523" y="1108229"/>
            <a:ext cx="7388975" cy="5541139"/>
          </a:xfrm>
        </p:spPr>
      </p:sp>
      <p:sp>
        <p:nvSpPr>
          <p:cNvPr id="419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374" tIns="45688" rIns="91374" bIns="45688" anchor="t" anchorCtr="0"/>
          <a:p>
            <a:pPr lvl="0"/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/>
        </p:nvSpPr>
        <p:spPr>
          <a:xfrm>
            <a:off x="2586324" y="14033618"/>
            <a:ext cx="1979471" cy="739606"/>
          </a:xfrm>
          <a:prstGeom prst="rect">
            <a:avLst/>
          </a:prstGeom>
          <a:noFill/>
          <a:ln w="9525">
            <a:noFill/>
          </a:ln>
        </p:spPr>
        <p:txBody>
          <a:bodyPr lIns="91374" tIns="45688" rIns="91374" bIns="45688" anchor="b" anchorCtr="0"/>
          <a:p>
            <a:pPr lvl="0" algn="r" defTabSz="920750" eaLnBrk="1" hangingPunct="1">
              <a:buFontTx/>
            </a:pPr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10523" y="1108229"/>
            <a:ext cx="7388975" cy="5541139"/>
          </a:xfrm>
        </p:spPr>
      </p:sp>
      <p:sp>
        <p:nvSpPr>
          <p:cNvPr id="430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374" tIns="45688" rIns="91374" bIns="45688" anchor="t" anchorCtr="0"/>
          <a:p>
            <a:pPr lvl="0"/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/>
        </p:nvSpPr>
        <p:spPr>
          <a:xfrm>
            <a:off x="2586324" y="14033618"/>
            <a:ext cx="1979471" cy="739606"/>
          </a:xfrm>
          <a:prstGeom prst="rect">
            <a:avLst/>
          </a:prstGeom>
          <a:noFill/>
          <a:ln w="9525">
            <a:noFill/>
          </a:ln>
        </p:spPr>
        <p:txBody>
          <a:bodyPr lIns="91374" tIns="45688" rIns="91374" bIns="45688" anchor="b" anchorCtr="0"/>
          <a:p>
            <a:pPr lvl="0" algn="r" defTabSz="920750" eaLnBrk="1" hangingPunct="1">
              <a:buFontTx/>
            </a:pPr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10523" y="1108229"/>
            <a:ext cx="7388975" cy="5541139"/>
          </a:xfrm>
        </p:spPr>
      </p:sp>
      <p:sp>
        <p:nvSpPr>
          <p:cNvPr id="4403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374" tIns="45688" rIns="91374" bIns="45688" anchor="t" anchorCtr="0"/>
          <a:p>
            <a:pPr lvl="0"/>
            <a:endParaRPr lang="zh-CN" altLang="en-US" dirty="0"/>
          </a:p>
        </p:txBody>
      </p:sp>
      <p:sp>
        <p:nvSpPr>
          <p:cNvPr id="44036" name="灯片编号占位符 3"/>
          <p:cNvSpPr txBox="1">
            <a:spLocks noGrp="1"/>
          </p:cNvSpPr>
          <p:nvPr/>
        </p:nvSpPr>
        <p:spPr>
          <a:xfrm>
            <a:off x="2586324" y="14033618"/>
            <a:ext cx="1979471" cy="739606"/>
          </a:xfrm>
          <a:prstGeom prst="rect">
            <a:avLst/>
          </a:prstGeom>
          <a:noFill/>
          <a:ln w="9525">
            <a:noFill/>
          </a:ln>
        </p:spPr>
        <p:txBody>
          <a:bodyPr lIns="91374" tIns="45688" rIns="91374" bIns="45688" anchor="b" anchorCtr="0"/>
          <a:p>
            <a:pPr lvl="0" algn="r" defTabSz="920750" eaLnBrk="1" hangingPunct="1">
              <a:buFontTx/>
            </a:pPr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10523" y="1108229"/>
            <a:ext cx="7388975" cy="5541139"/>
          </a:xfrm>
        </p:spPr>
      </p:sp>
      <p:sp>
        <p:nvSpPr>
          <p:cNvPr id="450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374" tIns="45688" rIns="91374" bIns="45688" anchor="t" anchorCtr="0"/>
          <a:p>
            <a:pPr lvl="0"/>
            <a:endParaRPr lang="zh-CN" altLang="en-US" dirty="0"/>
          </a:p>
        </p:txBody>
      </p:sp>
      <p:sp>
        <p:nvSpPr>
          <p:cNvPr id="45060" name="灯片编号占位符 3"/>
          <p:cNvSpPr txBox="1">
            <a:spLocks noGrp="1"/>
          </p:cNvSpPr>
          <p:nvPr/>
        </p:nvSpPr>
        <p:spPr>
          <a:xfrm>
            <a:off x="2586324" y="14033618"/>
            <a:ext cx="1979471" cy="739606"/>
          </a:xfrm>
          <a:prstGeom prst="rect">
            <a:avLst/>
          </a:prstGeom>
          <a:noFill/>
          <a:ln w="9525">
            <a:noFill/>
          </a:ln>
        </p:spPr>
        <p:txBody>
          <a:bodyPr lIns="91374" tIns="45688" rIns="91374" bIns="45688" anchor="b" anchorCtr="0"/>
          <a:p>
            <a:pPr lvl="0" algn="r" defTabSz="920750" eaLnBrk="1" hangingPunct="1">
              <a:buFontTx/>
            </a:pPr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10523" y="1108229"/>
            <a:ext cx="7388975" cy="5541139"/>
          </a:xfrm>
        </p:spPr>
      </p:sp>
      <p:sp>
        <p:nvSpPr>
          <p:cNvPr id="4608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374" tIns="45688" rIns="91374" bIns="45688" anchor="t" anchorCtr="0"/>
          <a:p>
            <a:pPr lvl="0"/>
            <a:endParaRPr lang="zh-CN" altLang="en-US" dirty="0"/>
          </a:p>
        </p:txBody>
      </p:sp>
      <p:sp>
        <p:nvSpPr>
          <p:cNvPr id="46084" name="灯片编号占位符 3"/>
          <p:cNvSpPr txBox="1">
            <a:spLocks noGrp="1"/>
          </p:cNvSpPr>
          <p:nvPr/>
        </p:nvSpPr>
        <p:spPr>
          <a:xfrm>
            <a:off x="2586324" y="14033618"/>
            <a:ext cx="1979471" cy="739606"/>
          </a:xfrm>
          <a:prstGeom prst="rect">
            <a:avLst/>
          </a:prstGeom>
          <a:noFill/>
          <a:ln w="9525">
            <a:noFill/>
          </a:ln>
        </p:spPr>
        <p:txBody>
          <a:bodyPr lIns="91374" tIns="45688" rIns="91374" bIns="45688" anchor="b" anchorCtr="0"/>
          <a:p>
            <a:pPr lvl="0" algn="r" defTabSz="920750" eaLnBrk="1" hangingPunct="1">
              <a:buFontTx/>
            </a:pPr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10523" y="1108229"/>
            <a:ext cx="7388975" cy="5541139"/>
          </a:xfrm>
        </p:spPr>
      </p:sp>
      <p:sp>
        <p:nvSpPr>
          <p:cNvPr id="4710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374" tIns="45688" rIns="91374" bIns="45688" anchor="t" anchorCtr="0"/>
          <a:p>
            <a:pPr lvl="0"/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/>
        </p:nvSpPr>
        <p:spPr>
          <a:xfrm>
            <a:off x="2586324" y="14033618"/>
            <a:ext cx="1979471" cy="739606"/>
          </a:xfrm>
          <a:prstGeom prst="rect">
            <a:avLst/>
          </a:prstGeom>
          <a:noFill/>
          <a:ln w="9525">
            <a:noFill/>
          </a:ln>
        </p:spPr>
        <p:txBody>
          <a:bodyPr lIns="91374" tIns="45688" rIns="91374" bIns="45688" anchor="b" anchorCtr="0"/>
          <a:p>
            <a:pPr lvl="0" algn="r" defTabSz="920750" eaLnBrk="1" hangingPunct="1">
              <a:buFontTx/>
            </a:pPr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10523" y="1108229"/>
            <a:ext cx="7388975" cy="5541139"/>
          </a:xfrm>
        </p:spPr>
      </p:sp>
      <p:sp>
        <p:nvSpPr>
          <p:cNvPr id="4813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374" tIns="45688" rIns="91374" bIns="45688" anchor="t" anchorCtr="0"/>
          <a:p>
            <a:pPr lvl="0"/>
            <a:endParaRPr lang="zh-CN" altLang="en-US" dirty="0"/>
          </a:p>
        </p:txBody>
      </p:sp>
      <p:sp>
        <p:nvSpPr>
          <p:cNvPr id="48132" name="灯片编号占位符 3"/>
          <p:cNvSpPr txBox="1">
            <a:spLocks noGrp="1"/>
          </p:cNvSpPr>
          <p:nvPr/>
        </p:nvSpPr>
        <p:spPr>
          <a:xfrm>
            <a:off x="2586324" y="14033618"/>
            <a:ext cx="1979471" cy="739606"/>
          </a:xfrm>
          <a:prstGeom prst="rect">
            <a:avLst/>
          </a:prstGeom>
          <a:noFill/>
          <a:ln w="9525">
            <a:noFill/>
          </a:ln>
        </p:spPr>
        <p:txBody>
          <a:bodyPr lIns="91374" tIns="45688" rIns="91374" bIns="45688" anchor="b" anchorCtr="0"/>
          <a:p>
            <a:pPr lvl="0" algn="r" defTabSz="920750" eaLnBrk="1" hangingPunct="1">
              <a:buFontTx/>
            </a:pPr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10523" y="1108229"/>
            <a:ext cx="7388975" cy="5541139"/>
          </a:xfrm>
        </p:spPr>
      </p:sp>
      <p:sp>
        <p:nvSpPr>
          <p:cNvPr id="4915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374" tIns="45688" rIns="91374" bIns="45688" anchor="t" anchorCtr="0"/>
          <a:p>
            <a:pPr lvl="0"/>
            <a:endParaRPr lang="zh-CN" altLang="en-US" dirty="0"/>
          </a:p>
        </p:txBody>
      </p:sp>
      <p:sp>
        <p:nvSpPr>
          <p:cNvPr id="49156" name="灯片编号占位符 3"/>
          <p:cNvSpPr txBox="1">
            <a:spLocks noGrp="1"/>
          </p:cNvSpPr>
          <p:nvPr/>
        </p:nvSpPr>
        <p:spPr>
          <a:xfrm>
            <a:off x="2586324" y="14033618"/>
            <a:ext cx="1979471" cy="739606"/>
          </a:xfrm>
          <a:prstGeom prst="rect">
            <a:avLst/>
          </a:prstGeom>
          <a:noFill/>
          <a:ln w="9525">
            <a:noFill/>
          </a:ln>
        </p:spPr>
        <p:txBody>
          <a:bodyPr lIns="91374" tIns="45688" rIns="91374" bIns="45688" anchor="b" anchorCtr="0"/>
          <a:p>
            <a:pPr lvl="0" algn="r" defTabSz="920750" eaLnBrk="1" hangingPunct="1">
              <a:buFontTx/>
            </a:pPr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10523" y="1108229"/>
            <a:ext cx="7388975" cy="5541139"/>
          </a:xfrm>
        </p:spPr>
      </p:sp>
      <p:sp>
        <p:nvSpPr>
          <p:cNvPr id="5017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374" tIns="45688" rIns="91374" bIns="45688" anchor="t" anchorCtr="0"/>
          <a:p>
            <a:pPr lvl="0"/>
            <a:endParaRPr lang="zh-CN" altLang="en-US" dirty="0"/>
          </a:p>
        </p:txBody>
      </p:sp>
      <p:sp>
        <p:nvSpPr>
          <p:cNvPr id="50180" name="灯片编号占位符 3"/>
          <p:cNvSpPr txBox="1">
            <a:spLocks noGrp="1"/>
          </p:cNvSpPr>
          <p:nvPr/>
        </p:nvSpPr>
        <p:spPr>
          <a:xfrm>
            <a:off x="2586324" y="14033618"/>
            <a:ext cx="1979471" cy="739606"/>
          </a:xfrm>
          <a:prstGeom prst="rect">
            <a:avLst/>
          </a:prstGeom>
          <a:noFill/>
          <a:ln w="9525">
            <a:noFill/>
          </a:ln>
        </p:spPr>
        <p:txBody>
          <a:bodyPr lIns="91374" tIns="45688" rIns="91374" bIns="45688" anchor="b" anchorCtr="0"/>
          <a:p>
            <a:pPr lvl="0" algn="r" defTabSz="920750" eaLnBrk="1" hangingPunct="1">
              <a:buFontTx/>
            </a:pPr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10523" y="1108229"/>
            <a:ext cx="7388975" cy="5541139"/>
          </a:xfrm>
        </p:spPr>
      </p:sp>
      <p:sp>
        <p:nvSpPr>
          <p:cNvPr id="3277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374" tIns="45688" rIns="91374" bIns="45688" anchor="t" anchorCtr="0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/>
        </p:nvSpPr>
        <p:spPr>
          <a:xfrm>
            <a:off x="2586324" y="14033618"/>
            <a:ext cx="1979471" cy="739606"/>
          </a:xfrm>
          <a:prstGeom prst="rect">
            <a:avLst/>
          </a:prstGeom>
          <a:noFill/>
          <a:ln w="9525">
            <a:noFill/>
          </a:ln>
        </p:spPr>
        <p:txBody>
          <a:bodyPr lIns="91374" tIns="45688" rIns="91374" bIns="45688" anchor="b" anchorCtr="0"/>
          <a:p>
            <a:pPr lvl="0" algn="r" defTabSz="920750" eaLnBrk="1" hangingPunct="1">
              <a:buFontTx/>
            </a:pPr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10523" y="1108229"/>
            <a:ext cx="7388975" cy="5541139"/>
          </a:xfrm>
        </p:spPr>
      </p:sp>
      <p:sp>
        <p:nvSpPr>
          <p:cNvPr id="5120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374" tIns="45688" rIns="91374" bIns="45688" anchor="t" anchorCtr="0"/>
          <a:p>
            <a:pPr lvl="0"/>
            <a:endParaRPr lang="zh-CN" altLang="en-US" dirty="0"/>
          </a:p>
        </p:txBody>
      </p:sp>
      <p:sp>
        <p:nvSpPr>
          <p:cNvPr id="51204" name="灯片编号占位符 3"/>
          <p:cNvSpPr txBox="1">
            <a:spLocks noGrp="1"/>
          </p:cNvSpPr>
          <p:nvPr/>
        </p:nvSpPr>
        <p:spPr>
          <a:xfrm>
            <a:off x="2586324" y="14033618"/>
            <a:ext cx="1979471" cy="739606"/>
          </a:xfrm>
          <a:prstGeom prst="rect">
            <a:avLst/>
          </a:prstGeom>
          <a:noFill/>
          <a:ln w="9525">
            <a:noFill/>
          </a:ln>
        </p:spPr>
        <p:txBody>
          <a:bodyPr lIns="91374" tIns="45688" rIns="91374" bIns="45688" anchor="b" anchorCtr="0"/>
          <a:p>
            <a:pPr lvl="0" algn="r" defTabSz="920750" eaLnBrk="1" hangingPunct="1">
              <a:buFontTx/>
            </a:pPr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10523" y="1108229"/>
            <a:ext cx="7388975" cy="5541139"/>
          </a:xfrm>
        </p:spPr>
      </p:sp>
      <p:sp>
        <p:nvSpPr>
          <p:cNvPr id="5222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374" tIns="45688" rIns="91374" bIns="45688" anchor="t" anchorCtr="0"/>
          <a:p>
            <a:pPr lvl="0"/>
            <a:endParaRPr lang="zh-CN" altLang="en-US" dirty="0"/>
          </a:p>
        </p:txBody>
      </p:sp>
      <p:sp>
        <p:nvSpPr>
          <p:cNvPr id="52228" name="灯片编号占位符 3"/>
          <p:cNvSpPr txBox="1">
            <a:spLocks noGrp="1"/>
          </p:cNvSpPr>
          <p:nvPr/>
        </p:nvSpPr>
        <p:spPr>
          <a:xfrm>
            <a:off x="2586324" y="14033618"/>
            <a:ext cx="1979471" cy="739606"/>
          </a:xfrm>
          <a:prstGeom prst="rect">
            <a:avLst/>
          </a:prstGeom>
          <a:noFill/>
          <a:ln w="9525">
            <a:noFill/>
          </a:ln>
        </p:spPr>
        <p:txBody>
          <a:bodyPr lIns="91374" tIns="45688" rIns="91374" bIns="45688" anchor="b" anchorCtr="0"/>
          <a:p>
            <a:pPr lvl="0" algn="r" defTabSz="920750" eaLnBrk="1" hangingPunct="1">
              <a:buFontTx/>
            </a:pPr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10523" y="1108229"/>
            <a:ext cx="7388975" cy="5541139"/>
          </a:xfrm>
        </p:spPr>
      </p:sp>
      <p:sp>
        <p:nvSpPr>
          <p:cNvPr id="3379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374" tIns="45688" rIns="91374" bIns="45688" anchor="t" anchorCtr="0"/>
          <a:p>
            <a:pPr lvl="0"/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/>
        </p:nvSpPr>
        <p:spPr>
          <a:xfrm>
            <a:off x="2586324" y="14033618"/>
            <a:ext cx="1979471" cy="739606"/>
          </a:xfrm>
          <a:prstGeom prst="rect">
            <a:avLst/>
          </a:prstGeom>
          <a:noFill/>
          <a:ln w="9525">
            <a:noFill/>
          </a:ln>
        </p:spPr>
        <p:txBody>
          <a:bodyPr lIns="91374" tIns="45688" rIns="91374" bIns="45688" anchor="b" anchorCtr="0"/>
          <a:p>
            <a:pPr lvl="0" algn="r" defTabSz="920750" eaLnBrk="1" hangingPunct="1">
              <a:buFontTx/>
            </a:pPr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10523" y="1108229"/>
            <a:ext cx="7388975" cy="5541139"/>
          </a:xfrm>
        </p:spPr>
      </p:sp>
      <p:sp>
        <p:nvSpPr>
          <p:cNvPr id="3481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374" tIns="45688" rIns="91374" bIns="45688" anchor="t" anchorCtr="0"/>
          <a:p>
            <a:pPr lvl="0"/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/>
        </p:nvSpPr>
        <p:spPr>
          <a:xfrm>
            <a:off x="2586324" y="14033618"/>
            <a:ext cx="1979471" cy="739606"/>
          </a:xfrm>
          <a:prstGeom prst="rect">
            <a:avLst/>
          </a:prstGeom>
          <a:noFill/>
          <a:ln w="9525">
            <a:noFill/>
          </a:ln>
        </p:spPr>
        <p:txBody>
          <a:bodyPr lIns="91374" tIns="45688" rIns="91374" bIns="45688" anchor="b" anchorCtr="0"/>
          <a:p>
            <a:pPr lvl="0" algn="r" defTabSz="920750" eaLnBrk="1" hangingPunct="1">
              <a:buFontTx/>
            </a:pPr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/>
          </p:nvPr>
        </p:nvSpPr>
        <p:spPr/>
        <p:txBody>
          <a:bodyPr wrap="square" lIns="95552" tIns="47776" rIns="95552" bIns="47776" anchor="ctr" anchorCtr="0"/>
          <a:p>
            <a:pPr lvl="0"/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2586324" y="14031255"/>
            <a:ext cx="1979471" cy="739607"/>
          </a:xfrm>
          <a:prstGeom prst="rect">
            <a:avLst/>
          </a:prstGeom>
          <a:noFill/>
          <a:ln w="9525">
            <a:noFill/>
          </a:ln>
        </p:spPr>
        <p:txBody>
          <a:bodyPr lIns="95552" tIns="47776" rIns="95552" bIns="47776" anchor="b" anchorCtr="0"/>
          <a:p>
            <a:pPr lvl="0" algn="r" defTabSz="955675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/>
          </p:nvPr>
        </p:nvSpPr>
        <p:spPr/>
        <p:txBody>
          <a:bodyPr wrap="square" lIns="95552" tIns="47776" rIns="95552" bIns="47776" anchor="ctr" anchorCtr="0"/>
          <a:p>
            <a:pPr lvl="0"/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2586324" y="14031255"/>
            <a:ext cx="1979471" cy="739607"/>
          </a:xfrm>
          <a:prstGeom prst="rect">
            <a:avLst/>
          </a:prstGeom>
          <a:noFill/>
          <a:ln w="9525">
            <a:noFill/>
          </a:ln>
        </p:spPr>
        <p:txBody>
          <a:bodyPr lIns="95552" tIns="47776" rIns="95552" bIns="47776" anchor="b" anchorCtr="0"/>
          <a:p>
            <a:pPr lvl="0" algn="r" defTabSz="955675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1" name="备注占位符 2"/>
          <p:cNvSpPr>
            <a:spLocks noGrp="1"/>
          </p:cNvSpPr>
          <p:nvPr>
            <p:ph type="body"/>
          </p:nvPr>
        </p:nvSpPr>
        <p:spPr/>
        <p:txBody>
          <a:bodyPr wrap="square" lIns="95552" tIns="47776" rIns="95552" bIns="47776" anchor="ctr" anchorCtr="0"/>
          <a:p>
            <a:pPr lvl="0"/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2586324" y="14031255"/>
            <a:ext cx="1979471" cy="739607"/>
          </a:xfrm>
          <a:prstGeom prst="rect">
            <a:avLst/>
          </a:prstGeom>
          <a:noFill/>
          <a:ln w="9525">
            <a:noFill/>
          </a:ln>
        </p:spPr>
        <p:txBody>
          <a:bodyPr lIns="95552" tIns="47776" rIns="95552" bIns="47776" anchor="b" anchorCtr="0"/>
          <a:p>
            <a:pPr lvl="0" algn="r" defTabSz="955675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/>
          </p:nvPr>
        </p:nvSpPr>
        <p:spPr/>
        <p:txBody>
          <a:bodyPr wrap="square" lIns="95552" tIns="47776" rIns="95552" bIns="47776" anchor="ctr" anchorCtr="0"/>
          <a:p>
            <a:pPr lvl="0"/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2586324" y="14031255"/>
            <a:ext cx="1979471" cy="739607"/>
          </a:xfrm>
          <a:prstGeom prst="rect">
            <a:avLst/>
          </a:prstGeom>
          <a:noFill/>
          <a:ln w="9525">
            <a:noFill/>
          </a:ln>
        </p:spPr>
        <p:txBody>
          <a:bodyPr lIns="95552" tIns="47776" rIns="95552" bIns="47776" anchor="b" anchorCtr="0"/>
          <a:p>
            <a:pPr lvl="0" algn="r" defTabSz="955675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10523" y="1108229"/>
            <a:ext cx="7388975" cy="5541139"/>
          </a:xfrm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374" tIns="45688" rIns="91374" bIns="45688" anchor="t" anchorCtr="0"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/>
        </p:nvSpPr>
        <p:spPr>
          <a:xfrm>
            <a:off x="2586324" y="14033618"/>
            <a:ext cx="1979471" cy="739606"/>
          </a:xfrm>
          <a:prstGeom prst="rect">
            <a:avLst/>
          </a:prstGeom>
          <a:noFill/>
          <a:ln w="9525">
            <a:noFill/>
          </a:ln>
        </p:spPr>
        <p:txBody>
          <a:bodyPr lIns="91374" tIns="45688" rIns="91374" bIns="45688" anchor="b" anchorCtr="0"/>
          <a:p>
            <a:pPr lvl="0" algn="r" defTabSz="920750" eaLnBrk="1" hangingPunct="1">
              <a:buFontTx/>
            </a:pPr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3" Type="http://schemas.openxmlformats.org/officeDocument/2006/relationships/theme" Target="../theme/theme6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3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wmf"/><Relationship Id="rId1" Type="http://schemas.openxmlformats.org/officeDocument/2006/relationships/oleObject" Target="../embeddings/oleObject4.bin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wmf"/><Relationship Id="rId1" Type="http://schemas.openxmlformats.org/officeDocument/2006/relationships/oleObject" Target="../embeddings/oleObject5.bin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6.bin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7.bin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8.bin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0.bin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文本框 62"/>
          <p:cNvSpPr txBox="1"/>
          <p:nvPr/>
        </p:nvSpPr>
        <p:spPr>
          <a:xfrm>
            <a:off x="847725" y="2806065"/>
            <a:ext cx="99129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6000" b="1" dirty="0">
                <a:latin typeface="华文楷体" panose="02010600040101010101" pitchFamily="2" charset="-122"/>
                <a:ea typeface="华文彩云" panose="02010800040101010101" pitchFamily="2" charset="-122"/>
                <a:sym typeface="+mn-ea"/>
              </a:rPr>
              <a:t>城市商业综合体</a:t>
            </a:r>
            <a:endParaRPr lang="zh-CN" altLang="en-US" sz="6000" b="1" dirty="0">
              <a:latin typeface="华文楷体" panose="02010600040101010101" pitchFamily="2" charset="-122"/>
              <a:ea typeface="华文彩云" panose="02010800040101010101" pitchFamily="2" charset="-122"/>
              <a:sym typeface="+mn-ea"/>
            </a:endParaRPr>
          </a:p>
        </p:txBody>
      </p:sp>
      <p:pic>
        <p:nvPicPr>
          <p:cNvPr id="614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5238" y="5200650"/>
            <a:ext cx="5865812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任意多边形 47"/>
          <p:cNvSpPr/>
          <p:nvPr/>
        </p:nvSpPr>
        <p:spPr>
          <a:xfrm rot="5400000">
            <a:off x="5406231" y="-4683919"/>
            <a:ext cx="914400" cy="11736388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9" name="矩形 1068"/>
          <p:cNvSpPr/>
          <p:nvPr/>
        </p:nvSpPr>
        <p:spPr>
          <a:xfrm>
            <a:off x="10718800" y="4075113"/>
            <a:ext cx="476250" cy="4762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10507663" y="3836988"/>
            <a:ext cx="474663" cy="474663"/>
          </a:xfrm>
          <a:prstGeom prst="rect">
            <a:avLst/>
          </a:prstGeom>
          <a:solidFill>
            <a:srgbClr val="4B649F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847408" y="2232660"/>
            <a:ext cx="474663" cy="474663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1069658" y="2462848"/>
            <a:ext cx="474663" cy="474663"/>
          </a:xfrm>
          <a:prstGeom prst="rect">
            <a:avLst/>
          </a:prstGeom>
          <a:solidFill>
            <a:srgbClr val="4B649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53" name="Text Box 3"/>
          <p:cNvSpPr/>
          <p:nvPr/>
        </p:nvSpPr>
        <p:spPr>
          <a:xfrm>
            <a:off x="2961958" y="4927283"/>
            <a:ext cx="5802312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 algn="ctr">
              <a:spcBef>
                <a:spcPct val="50000"/>
              </a:spcBef>
              <a:buClrTx/>
              <a:buFontTx/>
            </a:pPr>
            <a:endParaRPr lang="zh-CN" altLang="en-US" sz="2000" dirty="0">
              <a:solidFill>
                <a:srgbClr val="3366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4" name="文本框 62"/>
          <p:cNvSpPr txBox="1"/>
          <p:nvPr/>
        </p:nvSpPr>
        <p:spPr>
          <a:xfrm>
            <a:off x="624205" y="861060"/>
            <a:ext cx="1044257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R="0" algn="r" defTabSz="914400">
              <a:buClrTx/>
              <a:buSzTx/>
              <a:buFontTx/>
              <a:buNone/>
            </a:pPr>
            <a:r>
              <a:rPr lang="en-US" altLang="zh-CN" sz="380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2024</a:t>
            </a:r>
            <a:r>
              <a:rPr lang="zh-CN" altLang="en-US" sz="380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年统计年报和</a:t>
            </a:r>
            <a:r>
              <a:rPr lang="en-US" altLang="zh-CN" sz="380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2025</a:t>
            </a:r>
            <a:r>
              <a:rPr lang="zh-CN" altLang="en-US" sz="380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年定期统计报表制度培训</a:t>
            </a:r>
            <a:endParaRPr kumimoji="0" lang="zh-CN" altLang="en-US" sz="3800" kern="1200" cap="none" spc="0" normalizeH="0" baseline="0" noProof="1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3" name="Text Box 3"/>
          <p:cNvSpPr/>
          <p:nvPr>
            <p:custDataLst>
              <p:tags r:id="rId2"/>
            </p:custDataLst>
          </p:nvPr>
        </p:nvSpPr>
        <p:spPr bwMode="auto">
          <a:xfrm>
            <a:off x="137795" y="4806315"/>
            <a:ext cx="1174051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spAutoFit/>
          </a:bodyPr>
          <a:p>
            <a:pPr marL="342900" lvl="0" indent="-34290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24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微软雅黑" panose="020B0503020204020204" pitchFamily="34" charset="-122"/>
              </a:rPr>
              <a:t>朝阳区统计局 统计调查中心</a:t>
            </a:r>
            <a:endParaRPr lang="zh-CN" altLang="en-US" sz="2400" b="1" dirty="0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微软雅黑" panose="020B0503020204020204" pitchFamily="34" charset="-122"/>
            </a:endParaRPr>
          </a:p>
          <a:p>
            <a:pPr marL="342900" lvl="0" indent="-34290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24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微软雅黑" panose="020B0503020204020204" pitchFamily="34" charset="-122"/>
              </a:rPr>
              <a:t>2024年12月</a:t>
            </a:r>
            <a:endParaRPr lang="zh-CN" altLang="en-US" sz="2400" b="1" dirty="0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5" y="0"/>
            <a:ext cx="750570" cy="749935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4" name="Group 22"/>
          <p:cNvGrpSpPr/>
          <p:nvPr/>
        </p:nvGrpSpPr>
        <p:grpSpPr>
          <a:xfrm>
            <a:off x="3121025" y="1592263"/>
            <a:ext cx="6880225" cy="839787"/>
            <a:chOff x="1006" y="1003"/>
            <a:chExt cx="4334" cy="529"/>
          </a:xfrm>
        </p:grpSpPr>
        <p:grpSp>
          <p:nvGrpSpPr>
            <p:cNvPr id="23573" name="Group 3"/>
            <p:cNvGrpSpPr/>
            <p:nvPr/>
          </p:nvGrpSpPr>
          <p:grpSpPr>
            <a:xfrm>
              <a:off x="1006" y="1003"/>
              <a:ext cx="442" cy="529"/>
              <a:chOff x="0" y="0"/>
              <a:chExt cx="406361" cy="664464"/>
            </a:xfrm>
          </p:grpSpPr>
          <p:pic>
            <p:nvPicPr>
              <p:cNvPr id="23575" name="Rectangle 117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406361" cy="6644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576" name="Text Box 6"/>
              <p:cNvSpPr txBox="1"/>
              <p:nvPr/>
            </p:nvSpPr>
            <p:spPr>
              <a:xfrm>
                <a:off x="131279" y="36911"/>
                <a:ext cx="214313" cy="5492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/>
              <a:p>
                <a:pPr>
                  <a:buFontTx/>
                </a:pPr>
                <a:endPara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23574" name="Rectangle 117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355" y="1015"/>
              <a:ext cx="3985" cy="47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3555" name="Group 7"/>
          <p:cNvGrpSpPr/>
          <p:nvPr/>
        </p:nvGrpSpPr>
        <p:grpSpPr>
          <a:xfrm>
            <a:off x="3165475" y="4130675"/>
            <a:ext cx="560388" cy="882650"/>
            <a:chOff x="0" y="0"/>
            <a:chExt cx="335280" cy="664464"/>
          </a:xfrm>
        </p:grpSpPr>
        <p:pic>
          <p:nvPicPr>
            <p:cNvPr id="5144" name="Rectangle 120"/>
            <p:cNvPicPr>
              <a:picLocks noChangeArrowheads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0" y="0"/>
              <a:ext cx="335280" cy="66446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572" name="Text Box 11"/>
            <p:cNvSpPr txBox="1"/>
            <p:nvPr/>
          </p:nvSpPr>
          <p:spPr>
            <a:xfrm>
              <a:off x="60198" y="23368"/>
              <a:ext cx="214313" cy="5492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p>
              <a:pPr>
                <a:buFontTx/>
              </a:pPr>
              <a:endPara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5124" name="Rectangle 120"/>
          <p:cNvPicPr>
            <a:picLocks noChangeArrowheads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608007" y="4137776"/>
            <a:ext cx="6431798" cy="785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57" name="Picture 3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1363" y="3035300"/>
            <a:ext cx="1103312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8" name="内容占位符 62"/>
          <p:cNvSpPr>
            <a:spLocks noGrp="1"/>
          </p:cNvSpPr>
          <p:nvPr>
            <p:ph idx="4294967295"/>
          </p:nvPr>
        </p:nvSpPr>
        <p:spPr>
          <a:xfrm>
            <a:off x="3644900" y="1373188"/>
            <a:ext cx="6007100" cy="842962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en-US" sz="3700" b="1" dirty="0">
                <a:latin typeface="宋体-方正超大字符集" pitchFamily="65" charset="-122"/>
                <a:ea typeface="宋体-方正超大字符集" pitchFamily="65" charset="-122"/>
              </a:rPr>
              <a:t>一、城市商业综合体的界定</a:t>
            </a:r>
            <a:endParaRPr lang="zh-CN" altLang="en-US" sz="3700" b="1" dirty="0">
              <a:latin typeface="宋体-方正超大字符集" pitchFamily="65" charset="-122"/>
              <a:ea typeface="宋体-方正超大字符集" pitchFamily="65" charset="-122"/>
            </a:endParaRPr>
          </a:p>
        </p:txBody>
      </p:sp>
      <p:sp>
        <p:nvSpPr>
          <p:cNvPr id="23559" name="内容占位符 62"/>
          <p:cNvSpPr txBox="1"/>
          <p:nvPr/>
        </p:nvSpPr>
        <p:spPr>
          <a:xfrm>
            <a:off x="3575050" y="3938588"/>
            <a:ext cx="5373688" cy="9159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70000"/>
              </a:lnSpc>
            </a:pPr>
            <a:r>
              <a:rPr lang="zh-CN" altLang="en-US" sz="3700" b="1" dirty="0">
                <a:latin typeface="宋体-方正超大字符集" pitchFamily="65" charset="-122"/>
                <a:ea typeface="宋体-方正超大字符集" pitchFamily="65" charset="-122"/>
              </a:rPr>
              <a:t>三、主要指标及审核要点</a:t>
            </a:r>
            <a:endParaRPr lang="zh-CN" altLang="en-US" sz="3700" b="1" dirty="0">
              <a:latin typeface="宋体-方正超大字符集" pitchFamily="65" charset="-122"/>
              <a:ea typeface="宋体-方正超大字符集" pitchFamily="65" charset="-122"/>
            </a:endParaRPr>
          </a:p>
        </p:txBody>
      </p:sp>
      <p:sp>
        <p:nvSpPr>
          <p:cNvPr id="23560" name="标题 3"/>
          <p:cNvSpPr txBox="1"/>
          <p:nvPr/>
        </p:nvSpPr>
        <p:spPr>
          <a:xfrm>
            <a:off x="3895090" y="685165"/>
            <a:ext cx="4402455" cy="9264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FontTx/>
            </a:pPr>
            <a:r>
              <a:rPr lang="zh-CN" altLang="en-US" sz="4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主要内容</a:t>
            </a:r>
            <a:endParaRPr lang="zh-CN" altLang="en-US" sz="4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1" name="Text Box 11"/>
          <p:cNvSpPr txBox="1"/>
          <p:nvPr/>
        </p:nvSpPr>
        <p:spPr>
          <a:xfrm>
            <a:off x="3252788" y="2786063"/>
            <a:ext cx="365125" cy="72866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>
              <a:buFontTx/>
            </a:pP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3562" name="Group 21"/>
          <p:cNvGrpSpPr/>
          <p:nvPr/>
        </p:nvGrpSpPr>
        <p:grpSpPr>
          <a:xfrm>
            <a:off x="3149600" y="2754313"/>
            <a:ext cx="6870700" cy="882650"/>
            <a:chOff x="1024" y="1735"/>
            <a:chExt cx="4328" cy="556"/>
          </a:xfrm>
        </p:grpSpPr>
        <p:pic>
          <p:nvPicPr>
            <p:cNvPr id="23569" name="Rectangle 120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024" y="1735"/>
              <a:ext cx="360" cy="5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70" name="Rectangle 120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314" y="1749"/>
              <a:ext cx="4038" cy="49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83" name="Rectangle 20"/>
          <p:cNvSpPr>
            <a:spLocks noChangeArrowheads="1"/>
          </p:cNvSpPr>
          <p:nvPr/>
        </p:nvSpPr>
        <p:spPr bwMode="auto">
          <a:xfrm>
            <a:off x="3587750" y="2546350"/>
            <a:ext cx="6429375" cy="1149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二、主要变化</a:t>
            </a: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3564" name="组合 24"/>
          <p:cNvGrpSpPr/>
          <p:nvPr/>
        </p:nvGrpSpPr>
        <p:grpSpPr>
          <a:xfrm>
            <a:off x="3190875" y="5184775"/>
            <a:ext cx="6889750" cy="1149350"/>
            <a:chOff x="1666488" y="5185472"/>
            <a:chExt cx="6889828" cy="1149350"/>
          </a:xfrm>
        </p:grpSpPr>
        <p:grpSp>
          <p:nvGrpSpPr>
            <p:cNvPr id="23565" name="Group 21"/>
            <p:cNvGrpSpPr/>
            <p:nvPr/>
          </p:nvGrpSpPr>
          <p:grpSpPr>
            <a:xfrm>
              <a:off x="1666488" y="5382283"/>
              <a:ext cx="6870700" cy="882650"/>
              <a:chOff x="1024" y="1735"/>
              <a:chExt cx="4328" cy="556"/>
            </a:xfrm>
          </p:grpSpPr>
          <p:pic>
            <p:nvPicPr>
              <p:cNvPr id="23567" name="Rectangle 120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4" y="1735"/>
                <a:ext cx="360" cy="5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568" name="Rectangle 12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14" y="1749"/>
                <a:ext cx="4038" cy="49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3566" name="Rectangle 20"/>
            <p:cNvSpPr/>
            <p:nvPr/>
          </p:nvSpPr>
          <p:spPr>
            <a:xfrm>
              <a:off x="2126868" y="5185472"/>
              <a:ext cx="6429448" cy="114935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lnSpc>
                  <a:spcPct val="170000"/>
                </a:lnSpc>
              </a:pPr>
              <a:r>
                <a:rPr lang="zh-CN" altLang="en-US" sz="3700" b="1" dirty="0">
                  <a:latin typeface="宋体-方正超大字符集" pitchFamily="65" charset="-122"/>
                  <a:ea typeface="宋体-方正超大字符集" pitchFamily="65" charset="-122"/>
                </a:rPr>
                <a:t>四、注意事项</a:t>
              </a:r>
              <a:endParaRPr lang="zh-CN" altLang="en-US" sz="3700" b="1" dirty="0">
                <a:latin typeface="宋体-方正超大字符集" pitchFamily="65" charset="-122"/>
                <a:ea typeface="宋体-方正超大字符集" pitchFamily="65" charset="-122"/>
              </a:endParaRPr>
            </a:p>
          </p:txBody>
        </p:sp>
      </p:grp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对象 2"/>
          <p:cNvGraphicFramePr/>
          <p:nvPr/>
        </p:nvGraphicFramePr>
        <p:xfrm>
          <a:off x="700405" y="748665"/>
          <a:ext cx="11008995" cy="5583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6153150" imgH="2628900" progId="Paint.Picture">
                  <p:embed/>
                </p:oleObj>
              </mc:Choice>
              <mc:Fallback>
                <p:oleObj name="" r:id="rId1" imgW="6153150" imgH="26289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00405" y="748665"/>
                        <a:ext cx="11008995" cy="5583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0" name="标题 3"/>
          <p:cNvSpPr/>
          <p:nvPr/>
        </p:nvSpPr>
        <p:spPr bwMode="auto">
          <a:xfrm>
            <a:off x="911225" y="44450"/>
            <a:ext cx="9001760" cy="63055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二、涉及表种及主要变化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E140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98880" y="404495"/>
            <a:ext cx="10379075" cy="3172460"/>
            <a:chOff x="1888" y="637"/>
            <a:chExt cx="16345" cy="4996"/>
          </a:xfrm>
        </p:grpSpPr>
        <p:sp>
          <p:nvSpPr>
            <p:cNvPr id="5" name="AutoShape 18"/>
            <p:cNvSpPr/>
            <p:nvPr/>
          </p:nvSpPr>
          <p:spPr>
            <a:xfrm>
              <a:off x="1888" y="3812"/>
              <a:ext cx="3721" cy="1641"/>
            </a:xfrm>
            <a:prstGeom prst="wedgeRectCallout">
              <a:avLst>
                <a:gd name="adj1" fmla="val 107565"/>
                <a:gd name="adj2" fmla="val -124012"/>
              </a:avLst>
            </a:prstGeom>
            <a:solidFill>
              <a:srgbClr val="FD9309"/>
            </a:solidFill>
            <a:ln w="9525">
              <a:noFill/>
            </a:ln>
          </p:spPr>
          <p:txBody>
            <a:bodyPr wrap="none" anchor="ctr" anchorCtr="0">
              <a:noAutofit/>
            </a:bodyPr>
            <a:p>
              <a:pPr lvl="0" algn="dist">
                <a:buClrTx/>
                <a:buSzTx/>
                <a:buFontTx/>
              </a:pP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前2位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: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综合体</a:t>
              </a:r>
              <a:endParaRPr lang="zh-CN" altLang="en-US" sz="3000" b="1" dirty="0">
                <a:latin typeface="Times New Roman" panose="02020603050405020304" pitchFamily="18" charset="0"/>
                <a:sym typeface="+mn-ea"/>
              </a:endParaRPr>
            </a:p>
            <a:p>
              <a:pPr lvl="0" algn="dist">
                <a:buClrTx/>
                <a:buSzTx/>
                <a:buFontTx/>
              </a:pP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属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   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性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  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代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  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码</a:t>
              </a:r>
              <a:endParaRPr lang="zh-CN" altLang="en-US" sz="3000" b="1" dirty="0">
                <a:latin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6" name="AutoShape 18"/>
            <p:cNvSpPr/>
            <p:nvPr/>
          </p:nvSpPr>
          <p:spPr>
            <a:xfrm>
              <a:off x="6765" y="3926"/>
              <a:ext cx="3205" cy="1598"/>
            </a:xfrm>
            <a:prstGeom prst="wedgeRectCallout">
              <a:avLst>
                <a:gd name="adj1" fmla="val 38431"/>
                <a:gd name="adj2" fmla="val -129729"/>
              </a:avLst>
            </a:prstGeom>
            <a:solidFill>
              <a:srgbClr val="FD9309"/>
            </a:solidFill>
            <a:ln w="9525">
              <a:noFill/>
            </a:ln>
          </p:spPr>
          <p:txBody>
            <a:bodyPr wrap="square" anchor="ctr" anchorCtr="1">
              <a:spAutoFit/>
            </a:bodyPr>
            <a:p>
              <a:pPr lvl="0" algn="just">
                <a:buClrTx/>
                <a:buSzTx/>
                <a:buFontTx/>
              </a:pP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3-8位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: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行政</a:t>
              </a:r>
              <a:endParaRPr lang="zh-CN" altLang="en-US" sz="3000" b="1" dirty="0">
                <a:latin typeface="Times New Roman" panose="02020603050405020304" pitchFamily="18" charset="0"/>
                <a:sym typeface="+mn-ea"/>
              </a:endParaRPr>
            </a:p>
            <a:p>
              <a:pPr lvl="0" algn="just">
                <a:buClrTx/>
                <a:buSzTx/>
                <a:buFontTx/>
              </a:pP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区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划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代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码</a:t>
              </a:r>
              <a:endParaRPr lang="zh-CN" altLang="en-US" sz="3000" b="1" dirty="0">
                <a:latin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8" name="AutoShape 18"/>
            <p:cNvSpPr/>
            <p:nvPr/>
          </p:nvSpPr>
          <p:spPr>
            <a:xfrm>
              <a:off x="14465" y="637"/>
              <a:ext cx="3493" cy="1134"/>
            </a:xfrm>
            <a:prstGeom prst="wedgeRectCallout">
              <a:avLst>
                <a:gd name="adj1" fmla="val -11523"/>
                <a:gd name="adj2" fmla="val 88359"/>
              </a:avLst>
            </a:prstGeom>
            <a:solidFill>
              <a:srgbClr val="FD9309"/>
            </a:solidFill>
            <a:ln w="9525">
              <a:noFill/>
            </a:ln>
          </p:spPr>
          <p:txBody>
            <a:bodyPr wrap="none" anchor="ctr" anchorCtr="0">
              <a:noAutofit/>
            </a:bodyPr>
            <a:p>
              <a:pPr lvl="0" algn="l">
                <a:buClrTx/>
                <a:buSzTx/>
                <a:buFontTx/>
              </a:pP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18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位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: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校验码</a:t>
              </a:r>
              <a:endParaRPr lang="zh-CN" altLang="en-US" sz="3000" b="1" dirty="0">
                <a:solidFill>
                  <a:srgbClr val="FF0000"/>
                </a:solidFill>
                <a:latin typeface="汉仪书宋二S" panose="00020600040101010101" charset="-122"/>
                <a:ea typeface="汉仪书宋二S" panose="00020600040101010101" charset="-122"/>
                <a:sym typeface="+mn-ea"/>
              </a:endParaRPr>
            </a:p>
          </p:txBody>
        </p:sp>
        <p:sp>
          <p:nvSpPr>
            <p:cNvPr id="9" name="AutoShape 18"/>
            <p:cNvSpPr/>
            <p:nvPr/>
          </p:nvSpPr>
          <p:spPr>
            <a:xfrm>
              <a:off x="15723" y="4153"/>
              <a:ext cx="2511" cy="1456"/>
            </a:xfrm>
            <a:prstGeom prst="wedgeRectCallout">
              <a:avLst>
                <a:gd name="adj1" fmla="val -94444"/>
                <a:gd name="adj2" fmla="val -145398"/>
              </a:avLst>
            </a:prstGeom>
            <a:solidFill>
              <a:srgbClr val="FD9309"/>
            </a:solidFill>
            <a:ln w="9525">
              <a:noFill/>
            </a:ln>
          </p:spPr>
          <p:txBody>
            <a:bodyPr wrap="none" anchor="ctr" anchorCtr="0">
              <a:noAutofit/>
            </a:bodyPr>
            <a:p>
              <a:pPr lvl="0" algn="l">
                <a:buClrTx/>
                <a:buSzTx/>
                <a:buFontTx/>
              </a:pP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11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-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17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位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:</a:t>
              </a:r>
              <a:endParaRPr lang="en-US" altLang="zh-CN" sz="3000" b="1" dirty="0">
                <a:latin typeface="Times New Roman" panose="02020603050405020304" pitchFamily="18" charset="0"/>
                <a:sym typeface="+mn-ea"/>
              </a:endParaRPr>
            </a:p>
            <a:p>
              <a:pPr lvl="0" algn="l">
                <a:buClrTx/>
                <a:buSzTx/>
                <a:buFontTx/>
              </a:pP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顺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序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码</a:t>
              </a:r>
              <a:endParaRPr lang="zh-CN" altLang="en-US" sz="3000" b="1" dirty="0">
                <a:latin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3" name="AutoShape 18"/>
            <p:cNvSpPr/>
            <p:nvPr/>
          </p:nvSpPr>
          <p:spPr>
            <a:xfrm>
              <a:off x="11300" y="4039"/>
              <a:ext cx="3356" cy="1595"/>
            </a:xfrm>
            <a:prstGeom prst="wedgeRectCallout">
              <a:avLst>
                <a:gd name="adj1" fmla="val -39541"/>
                <a:gd name="adj2" fmla="val -134576"/>
              </a:avLst>
            </a:prstGeom>
            <a:solidFill>
              <a:srgbClr val="FD9309"/>
            </a:solidFill>
            <a:ln w="9525">
              <a:noFill/>
            </a:ln>
          </p:spPr>
          <p:txBody>
            <a:bodyPr wrap="none" anchor="ctr" anchorCtr="0">
              <a:noAutofit/>
            </a:bodyPr>
            <a:p>
              <a:pPr lvl="0" algn="l">
                <a:buClrTx/>
                <a:buSzTx/>
                <a:buFontTx/>
              </a:pP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9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-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位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: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临时</a:t>
              </a:r>
              <a:endParaRPr lang="zh-CN" altLang="en-US" sz="3000" b="1" dirty="0">
                <a:latin typeface="Times New Roman" panose="02020603050405020304" pitchFamily="18" charset="0"/>
                <a:sym typeface="+mn-ea"/>
              </a:endParaRPr>
            </a:p>
            <a:p>
              <a:pPr lvl="0" algn="l">
                <a:buClrTx/>
                <a:buSzTx/>
                <a:buFontTx/>
              </a:pP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代码标识码</a:t>
              </a:r>
              <a:endParaRPr lang="zh-CN" altLang="en-US" sz="3000" b="1" dirty="0">
                <a:latin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52" name="AutoShape 18"/>
          <p:cNvSpPr/>
          <p:nvPr/>
        </p:nvSpPr>
        <p:spPr>
          <a:xfrm>
            <a:off x="695325" y="1917065"/>
            <a:ext cx="9755505" cy="647700"/>
          </a:xfrm>
          <a:prstGeom prst="wedgeRectCallout">
            <a:avLst>
              <a:gd name="adj1" fmla="val -15817"/>
              <a:gd name="adj2" fmla="val -81764"/>
            </a:avLst>
          </a:prstGeom>
          <a:solidFill>
            <a:srgbClr val="FD9309"/>
          </a:solidFill>
          <a:ln w="9525">
            <a:noFill/>
          </a:ln>
        </p:spPr>
        <p:txBody>
          <a:bodyPr wrap="non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编码规则变化，参照《统计调查单位临时代码编码规则》</a:t>
            </a:r>
            <a:endParaRPr lang="en-US" altLang="zh-CN" sz="3000" b="1" dirty="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bldLvl="0" animBg="1"/>
      <p:bldP spid="2052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1598295" y="973455"/>
          <a:ext cx="9507855" cy="5433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7686675" imgH="4143375" progId="Paint.Picture">
                  <p:embed/>
                </p:oleObj>
              </mc:Choice>
              <mc:Fallback>
                <p:oleObj name="" r:id="rId1" imgW="7686675" imgH="414337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98295" y="973455"/>
                        <a:ext cx="9507855" cy="5433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AutoShape 18"/>
          <p:cNvSpPr/>
          <p:nvPr/>
        </p:nvSpPr>
        <p:spPr>
          <a:xfrm>
            <a:off x="4655820" y="3789045"/>
            <a:ext cx="6335395" cy="647700"/>
          </a:xfrm>
          <a:prstGeom prst="wedgeRectCallout">
            <a:avLst>
              <a:gd name="adj1" fmla="val -56156"/>
              <a:gd name="adj2" fmla="val -133823"/>
            </a:avLst>
          </a:prstGeom>
          <a:solidFill>
            <a:srgbClr val="FD9309"/>
          </a:solidFill>
          <a:ln w="9525">
            <a:noFill/>
          </a:ln>
        </p:spPr>
        <p:txBody>
          <a:bodyPr wrap="non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2023</a:t>
            </a:r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年：食品、饮料及烟草制品零售</a:t>
            </a:r>
            <a:endParaRPr lang="zh-CN" altLang="en-US" sz="30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205" name="Rectangle 15"/>
          <p:cNvSpPr/>
          <p:nvPr/>
        </p:nvSpPr>
        <p:spPr>
          <a:xfrm>
            <a:off x="1775460" y="2997200"/>
            <a:ext cx="2626995" cy="231140"/>
          </a:xfrm>
          <a:prstGeom prst="rect">
            <a:avLst/>
          </a:prstGeom>
          <a:noFill/>
          <a:ln w="635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" name="AutoShape 18"/>
          <p:cNvSpPr/>
          <p:nvPr/>
        </p:nvSpPr>
        <p:spPr>
          <a:xfrm>
            <a:off x="5519420" y="2708910"/>
            <a:ext cx="3315970" cy="647700"/>
          </a:xfrm>
          <a:prstGeom prst="wedgeRectCallout">
            <a:avLst>
              <a:gd name="adj1" fmla="val -24109"/>
              <a:gd name="adj2" fmla="val -127352"/>
            </a:avLst>
          </a:prstGeom>
          <a:solidFill>
            <a:srgbClr val="FD9309"/>
          </a:solidFill>
          <a:ln w="9525">
            <a:noFill/>
          </a:ln>
        </p:spPr>
        <p:txBody>
          <a:bodyPr wrap="non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2023</a:t>
            </a:r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年：分支机构</a:t>
            </a:r>
            <a:endParaRPr lang="zh-CN" altLang="en-US" sz="30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Rectangle 15"/>
          <p:cNvSpPr/>
          <p:nvPr/>
        </p:nvSpPr>
        <p:spPr>
          <a:xfrm>
            <a:off x="5807710" y="1412875"/>
            <a:ext cx="1116330" cy="690245"/>
          </a:xfrm>
          <a:prstGeom prst="rect">
            <a:avLst/>
          </a:prstGeom>
          <a:noFill/>
          <a:ln w="635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6" name="标题 3"/>
          <p:cNvSpPr/>
          <p:nvPr/>
        </p:nvSpPr>
        <p:spPr bwMode="auto">
          <a:xfrm>
            <a:off x="911225" y="44450"/>
            <a:ext cx="9001760" cy="63055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二、涉及表种及主要变化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E140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对象 4"/>
          <p:cNvGraphicFramePr/>
          <p:nvPr/>
        </p:nvGraphicFramePr>
        <p:xfrm>
          <a:off x="1588770" y="1189355"/>
          <a:ext cx="9559290" cy="5017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7867650" imgH="3962400" progId="Paint.Picture">
                  <p:embed/>
                </p:oleObj>
              </mc:Choice>
              <mc:Fallback>
                <p:oleObj name="" r:id="rId1" imgW="7867650" imgH="3962400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88770" y="1189355"/>
                        <a:ext cx="9559290" cy="5017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5" name="Rectangle 15"/>
          <p:cNvSpPr/>
          <p:nvPr/>
        </p:nvSpPr>
        <p:spPr>
          <a:xfrm>
            <a:off x="1686560" y="3093085"/>
            <a:ext cx="2533650" cy="270510"/>
          </a:xfrm>
          <a:prstGeom prst="rect">
            <a:avLst/>
          </a:prstGeom>
          <a:noFill/>
          <a:ln w="635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052" name="AutoShape 18"/>
          <p:cNvSpPr/>
          <p:nvPr/>
        </p:nvSpPr>
        <p:spPr>
          <a:xfrm>
            <a:off x="4295775" y="3933190"/>
            <a:ext cx="6400800" cy="647700"/>
          </a:xfrm>
          <a:prstGeom prst="wedgeRectCallout">
            <a:avLst>
              <a:gd name="adj1" fmla="val -51373"/>
              <a:gd name="adj2" fmla="val -151078"/>
            </a:avLst>
          </a:prstGeom>
          <a:solidFill>
            <a:srgbClr val="FD9309"/>
          </a:solidFill>
          <a:ln w="9525">
            <a:noFill/>
          </a:ln>
        </p:spPr>
        <p:txBody>
          <a:bodyPr wrap="non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2023</a:t>
            </a:r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年：食品、饮料及烟草制品零售</a:t>
            </a:r>
            <a:endParaRPr lang="zh-CN" altLang="en-US" sz="30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Rectangle 15"/>
          <p:cNvSpPr/>
          <p:nvPr/>
        </p:nvSpPr>
        <p:spPr>
          <a:xfrm>
            <a:off x="5337810" y="1649095"/>
            <a:ext cx="969010" cy="703580"/>
          </a:xfrm>
          <a:prstGeom prst="rect">
            <a:avLst/>
          </a:prstGeom>
          <a:noFill/>
          <a:ln w="635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7" name="AutoShape 18"/>
          <p:cNvSpPr/>
          <p:nvPr/>
        </p:nvSpPr>
        <p:spPr>
          <a:xfrm>
            <a:off x="5519420" y="2708910"/>
            <a:ext cx="3315970" cy="647700"/>
          </a:xfrm>
          <a:prstGeom prst="wedgeRectCallout">
            <a:avLst>
              <a:gd name="adj1" fmla="val -38471"/>
              <a:gd name="adj2" fmla="val -99215"/>
            </a:avLst>
          </a:prstGeom>
          <a:solidFill>
            <a:srgbClr val="FD9309"/>
          </a:solidFill>
          <a:ln w="9525">
            <a:noFill/>
          </a:ln>
        </p:spPr>
        <p:txBody>
          <a:bodyPr wrap="non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2023</a:t>
            </a:r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年：分支机构</a:t>
            </a:r>
            <a:endParaRPr lang="zh-CN" altLang="en-US" sz="30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标题 3"/>
          <p:cNvSpPr/>
          <p:nvPr/>
        </p:nvSpPr>
        <p:spPr bwMode="auto">
          <a:xfrm>
            <a:off x="911225" y="44450"/>
            <a:ext cx="9001760" cy="63055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二、涉及表种及主要变化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E140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Group 22"/>
          <p:cNvGrpSpPr/>
          <p:nvPr/>
        </p:nvGrpSpPr>
        <p:grpSpPr>
          <a:xfrm>
            <a:off x="3121025" y="1592263"/>
            <a:ext cx="6880225" cy="839787"/>
            <a:chOff x="1006" y="1003"/>
            <a:chExt cx="4334" cy="529"/>
          </a:xfrm>
        </p:grpSpPr>
        <p:grpSp>
          <p:nvGrpSpPr>
            <p:cNvPr id="25621" name="Group 3"/>
            <p:cNvGrpSpPr/>
            <p:nvPr/>
          </p:nvGrpSpPr>
          <p:grpSpPr>
            <a:xfrm>
              <a:off x="1006" y="1003"/>
              <a:ext cx="442" cy="529"/>
              <a:chOff x="0" y="0"/>
              <a:chExt cx="406361" cy="664464"/>
            </a:xfrm>
          </p:grpSpPr>
          <p:pic>
            <p:nvPicPr>
              <p:cNvPr id="25623" name="Rectangle 117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406361" cy="6644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624" name="Text Box 6"/>
              <p:cNvSpPr txBox="1"/>
              <p:nvPr/>
            </p:nvSpPr>
            <p:spPr>
              <a:xfrm>
                <a:off x="131279" y="36911"/>
                <a:ext cx="214313" cy="5492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/>
              <a:p>
                <a:pPr>
                  <a:buFontTx/>
                </a:pPr>
                <a:endPara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25622" name="Rectangle 117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355" y="1015"/>
              <a:ext cx="3985" cy="47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5603" name="Group 7"/>
          <p:cNvGrpSpPr/>
          <p:nvPr/>
        </p:nvGrpSpPr>
        <p:grpSpPr>
          <a:xfrm>
            <a:off x="3165475" y="4130675"/>
            <a:ext cx="560388" cy="882650"/>
            <a:chOff x="0" y="0"/>
            <a:chExt cx="335280" cy="664464"/>
          </a:xfrm>
        </p:grpSpPr>
        <p:pic>
          <p:nvPicPr>
            <p:cNvPr id="5144" name="Rectangle 120"/>
            <p:cNvPicPr>
              <a:picLocks noChangeArrowheads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0" y="0"/>
              <a:ext cx="335280" cy="66446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620" name="Text Box 11"/>
            <p:cNvSpPr txBox="1"/>
            <p:nvPr/>
          </p:nvSpPr>
          <p:spPr>
            <a:xfrm>
              <a:off x="60198" y="23368"/>
              <a:ext cx="214313" cy="5492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p>
              <a:pPr>
                <a:buFontTx/>
              </a:pPr>
              <a:endPara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5124" name="Rectangle 120"/>
          <p:cNvPicPr>
            <a:picLocks noChangeArrowheads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608007" y="4137776"/>
            <a:ext cx="6431798" cy="785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05" name="Picture 3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4700" y="4457700"/>
            <a:ext cx="1103313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6" name="内容占位符 62"/>
          <p:cNvSpPr>
            <a:spLocks noGrp="1"/>
          </p:cNvSpPr>
          <p:nvPr>
            <p:ph idx="4294967295"/>
          </p:nvPr>
        </p:nvSpPr>
        <p:spPr>
          <a:xfrm>
            <a:off x="3644900" y="1373188"/>
            <a:ext cx="6007100" cy="842962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en-US" sz="3700" b="1" dirty="0">
                <a:latin typeface="宋体-方正超大字符集" pitchFamily="65" charset="-122"/>
                <a:ea typeface="宋体-方正超大字符集" pitchFamily="65" charset="-122"/>
              </a:rPr>
              <a:t>一、城市商业综合体的界定</a:t>
            </a:r>
            <a:endParaRPr lang="zh-CN" altLang="en-US" sz="3700" b="1" dirty="0">
              <a:latin typeface="宋体-方正超大字符集" pitchFamily="65" charset="-122"/>
              <a:ea typeface="宋体-方正超大字符集" pitchFamily="65" charset="-122"/>
            </a:endParaRPr>
          </a:p>
        </p:txBody>
      </p:sp>
      <p:sp>
        <p:nvSpPr>
          <p:cNvPr id="25607" name="内容占位符 62"/>
          <p:cNvSpPr txBox="1"/>
          <p:nvPr/>
        </p:nvSpPr>
        <p:spPr>
          <a:xfrm>
            <a:off x="3575050" y="3938588"/>
            <a:ext cx="5373688" cy="9159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70000"/>
              </a:lnSpc>
            </a:pPr>
            <a:r>
              <a:rPr lang="zh-CN" altLang="en-US" sz="3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三、主要指标及审核要点</a:t>
            </a:r>
            <a:endParaRPr lang="zh-CN" altLang="en-US" sz="3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608" name="标题 3"/>
          <p:cNvSpPr txBox="1"/>
          <p:nvPr/>
        </p:nvSpPr>
        <p:spPr>
          <a:xfrm>
            <a:off x="4060825" y="690880"/>
            <a:ext cx="4402455" cy="8274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FontTx/>
            </a:pPr>
            <a:r>
              <a:rPr lang="zh-CN" altLang="en-US" sz="4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主要内容</a:t>
            </a:r>
            <a:endParaRPr lang="zh-CN" altLang="en-US" sz="4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9" name="Text Box 11"/>
          <p:cNvSpPr txBox="1"/>
          <p:nvPr/>
        </p:nvSpPr>
        <p:spPr>
          <a:xfrm>
            <a:off x="3252788" y="2786063"/>
            <a:ext cx="365125" cy="72866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>
              <a:buFontTx/>
            </a:pP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5610" name="Group 21"/>
          <p:cNvGrpSpPr/>
          <p:nvPr/>
        </p:nvGrpSpPr>
        <p:grpSpPr>
          <a:xfrm>
            <a:off x="3149600" y="2754313"/>
            <a:ext cx="6870700" cy="882650"/>
            <a:chOff x="1024" y="1735"/>
            <a:chExt cx="4328" cy="556"/>
          </a:xfrm>
        </p:grpSpPr>
        <p:pic>
          <p:nvPicPr>
            <p:cNvPr id="25617" name="Rectangle 120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024" y="1735"/>
              <a:ext cx="360" cy="5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18" name="Rectangle 120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314" y="1749"/>
              <a:ext cx="4038" cy="49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5611" name="Rectangle 20"/>
          <p:cNvSpPr/>
          <p:nvPr/>
        </p:nvSpPr>
        <p:spPr>
          <a:xfrm>
            <a:off x="3587750" y="2546350"/>
            <a:ext cx="6429375" cy="11493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70000"/>
              </a:lnSpc>
            </a:pPr>
            <a:r>
              <a:rPr lang="zh-CN" altLang="en-US" sz="3700" b="1" dirty="0">
                <a:latin typeface="宋体-方正超大字符集" pitchFamily="65" charset="-122"/>
                <a:ea typeface="宋体-方正超大字符集" pitchFamily="65" charset="-122"/>
              </a:rPr>
              <a:t>二、涉及表种及主要变化</a:t>
            </a:r>
            <a:endParaRPr lang="zh-CN" altLang="en-US" sz="3700" b="1" dirty="0">
              <a:latin typeface="宋体-方正超大字符集" pitchFamily="65" charset="-122"/>
              <a:ea typeface="宋体-方正超大字符集" pitchFamily="65" charset="-122"/>
            </a:endParaRPr>
          </a:p>
        </p:txBody>
      </p:sp>
      <p:grpSp>
        <p:nvGrpSpPr>
          <p:cNvPr id="25612" name="组合 24"/>
          <p:cNvGrpSpPr/>
          <p:nvPr/>
        </p:nvGrpSpPr>
        <p:grpSpPr>
          <a:xfrm>
            <a:off x="3190875" y="5184775"/>
            <a:ext cx="6889750" cy="1149350"/>
            <a:chOff x="1666488" y="5185472"/>
            <a:chExt cx="6889828" cy="1149350"/>
          </a:xfrm>
        </p:grpSpPr>
        <p:grpSp>
          <p:nvGrpSpPr>
            <p:cNvPr id="25613" name="Group 21"/>
            <p:cNvGrpSpPr/>
            <p:nvPr/>
          </p:nvGrpSpPr>
          <p:grpSpPr>
            <a:xfrm>
              <a:off x="1666488" y="5382283"/>
              <a:ext cx="6870700" cy="882650"/>
              <a:chOff x="1024" y="1735"/>
              <a:chExt cx="4328" cy="556"/>
            </a:xfrm>
          </p:grpSpPr>
          <p:pic>
            <p:nvPicPr>
              <p:cNvPr id="25615" name="Rectangle 120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4" y="1735"/>
                <a:ext cx="360" cy="5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5616" name="Rectangle 12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14" y="1749"/>
                <a:ext cx="4038" cy="49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5614" name="Rectangle 20"/>
            <p:cNvSpPr/>
            <p:nvPr/>
          </p:nvSpPr>
          <p:spPr>
            <a:xfrm>
              <a:off x="2126868" y="5185472"/>
              <a:ext cx="6429448" cy="114935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lnSpc>
                  <a:spcPct val="170000"/>
                </a:lnSpc>
              </a:pPr>
              <a:r>
                <a:rPr lang="zh-CN" altLang="en-US" sz="3700" b="1" dirty="0">
                  <a:latin typeface="宋体-方正超大字符集" pitchFamily="65" charset="-122"/>
                  <a:ea typeface="宋体-方正超大字符集" pitchFamily="65" charset="-122"/>
                </a:rPr>
                <a:t>四、注意事项</a:t>
              </a:r>
              <a:endParaRPr lang="zh-CN" altLang="en-US" sz="3700" b="1" dirty="0">
                <a:latin typeface="宋体-方正超大字符集" pitchFamily="65" charset="-122"/>
                <a:ea typeface="宋体-方正超大字符集" pitchFamily="65" charset="-122"/>
              </a:endParaRPr>
            </a:p>
          </p:txBody>
        </p:sp>
      </p:grp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" name="对象 15"/>
          <p:cNvGraphicFramePr/>
          <p:nvPr/>
        </p:nvGraphicFramePr>
        <p:xfrm>
          <a:off x="838835" y="748665"/>
          <a:ext cx="10855960" cy="580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" imgW="6153150" imgH="2628900" progId="Paint.Picture">
                  <p:embed/>
                </p:oleObj>
              </mc:Choice>
              <mc:Fallback>
                <p:oleObj name="" r:id="rId1" imgW="6153150" imgH="2628900" progId="Paint.Picture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38835" y="748665"/>
                        <a:ext cx="10855960" cy="5800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32" name="AutoShape 20"/>
          <p:cNvSpPr/>
          <p:nvPr/>
        </p:nvSpPr>
        <p:spPr>
          <a:xfrm>
            <a:off x="1343025" y="2708910"/>
            <a:ext cx="4183063" cy="2781300"/>
          </a:xfrm>
          <a:prstGeom prst="wedgeRectCallout">
            <a:avLst>
              <a:gd name="adj1" fmla="val -18986"/>
              <a:gd name="adj2" fmla="val -69726"/>
            </a:avLst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defTabSz="913130"/>
            <a:r>
              <a:rPr lang="zh-CN" altLang="en-US" sz="2800" dirty="0">
                <a:solidFill>
                  <a:schemeClr val="bg2"/>
                </a:solidFill>
                <a:latin typeface="Tahoma" panose="020B0604030504040204" pitchFamily="34" charset="0"/>
              </a:rPr>
              <a:t>   </a:t>
            </a:r>
            <a:r>
              <a:rPr lang="zh-CN" altLang="en-US" sz="2800" dirty="0">
                <a:solidFill>
                  <a:schemeClr val="bg2"/>
                </a:solidFill>
                <a:latin typeface="+mj-ea"/>
                <a:ea typeface="+mj-ea"/>
                <a:cs typeface="+mj-ea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指品牌名称，按正式对外公开使用的名称填写。若品牌名称为全国通用，需在名称前</a:t>
            </a: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增加地理信息</a:t>
            </a:r>
            <a:r>
              <a:rPr lang="zh-CN" altLang="en-US" sz="280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加以区分，如</a:t>
            </a: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西单</a:t>
            </a:r>
            <a:r>
              <a:rPr lang="zh-CN" altLang="en-US" sz="280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大悦城、</a:t>
            </a: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北京丰台</a:t>
            </a:r>
            <a:r>
              <a:rPr lang="zh-CN" altLang="en-US" sz="2800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万达广场 </a:t>
            </a:r>
            <a:r>
              <a:rPr lang="zh-CN" altLang="en-US" sz="2800" dirty="0">
                <a:solidFill>
                  <a:schemeClr val="tx1"/>
                </a:solidFill>
                <a:latin typeface="+mj-ea"/>
                <a:ea typeface="+mj-ea"/>
                <a:cs typeface="+mj-ea"/>
                <a:sym typeface="Wingdings" panose="05000000000000000000" pitchFamily="2" charset="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  <a:cs typeface="+mj-ea"/>
              <a:sym typeface="Wingdings" panose="05000000000000000000" pitchFamily="2" charset="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95640" y="1292225"/>
            <a:ext cx="3552100" cy="1436649"/>
            <a:chOff x="4053" y="2538"/>
            <a:chExt cx="5435" cy="2240"/>
          </a:xfrm>
        </p:grpSpPr>
        <p:sp>
          <p:nvSpPr>
            <p:cNvPr id="17" name="AutoShape 5"/>
            <p:cNvSpPr/>
            <p:nvPr/>
          </p:nvSpPr>
          <p:spPr>
            <a:xfrm>
              <a:off x="6243" y="2538"/>
              <a:ext cx="3245" cy="880"/>
            </a:xfrm>
            <a:prstGeom prst="wedgeRectCallout">
              <a:avLst>
                <a:gd name="adj1" fmla="val -38644"/>
                <a:gd name="adj2" fmla="val 142443"/>
              </a:avLst>
            </a:prstGeom>
            <a:solidFill>
              <a:srgbClr val="FFFF00"/>
            </a:solidFill>
            <a:ln w="9525" cap="flat" cmpd="sng">
              <a:solidFill>
                <a:schemeClr val="accent5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algn="ctr" defTabSz="913130"/>
              <a:r>
                <a:rPr lang="en-US" altLang="zh-CN" sz="2800" dirty="0">
                  <a:solidFill>
                    <a:schemeClr val="tx1"/>
                  </a:solidFill>
                  <a:latin typeface="+mj-ea"/>
                  <a:ea typeface="+mj-ea"/>
                </a:rPr>
                <a:t>规范填写</a:t>
              </a:r>
              <a:endParaRPr lang="en-US" altLang="zh-CN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grpSp>
          <p:nvGrpSpPr>
            <p:cNvPr id="3" name="组合 28"/>
            <p:cNvGrpSpPr/>
            <p:nvPr/>
          </p:nvGrpSpPr>
          <p:grpSpPr>
            <a:xfrm>
              <a:off x="4053" y="4266"/>
              <a:ext cx="4965" cy="512"/>
              <a:chOff x="186" y="5743"/>
              <a:chExt cx="4962" cy="510"/>
            </a:xfrm>
          </p:grpSpPr>
          <p:sp>
            <p:nvSpPr>
              <p:cNvPr id="4105" name="矩形 3"/>
              <p:cNvSpPr/>
              <p:nvPr/>
            </p:nvSpPr>
            <p:spPr>
              <a:xfrm>
                <a:off x="186" y="5774"/>
                <a:ext cx="960" cy="479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r>
                  <a:rPr lang="en-US" altLang="zh-CN" sz="1400" b="1" dirty="0">
                    <a:solidFill>
                      <a:schemeClr val="tx1"/>
                    </a:solidFill>
                    <a:latin typeface="微软雅黑" panose="020B0503020204020204" pitchFamily="34" charset="-122"/>
                  </a:rPr>
                  <a:t>北京市</a:t>
                </a:r>
                <a:endParaRPr lang="en-US" altLang="zh-CN" sz="1400" b="1" dirty="0">
                  <a:solidFill>
                    <a:schemeClr val="tx1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106" name="矩形 3"/>
              <p:cNvSpPr/>
              <p:nvPr/>
            </p:nvSpPr>
            <p:spPr>
              <a:xfrm>
                <a:off x="4261" y="5743"/>
                <a:ext cx="887" cy="479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r>
                  <a:rPr lang="en-US" altLang="zh-CN" sz="1400" b="1" dirty="0">
                    <a:solidFill>
                      <a:schemeClr val="tx1"/>
                    </a:solidFill>
                    <a:latin typeface="微软雅黑" panose="020B0503020204020204" pitchFamily="34" charset="-122"/>
                  </a:rPr>
                  <a:t>北京市</a:t>
                </a:r>
                <a:endParaRPr lang="en-US" altLang="zh-CN" sz="1400" b="1" dirty="0">
                  <a:solidFill>
                    <a:schemeClr val="tx1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6" name="标题 3"/>
          <p:cNvSpPr>
            <a:spLocks noGrp="1"/>
          </p:cNvSpPr>
          <p:nvPr/>
        </p:nvSpPr>
        <p:spPr>
          <a:xfrm>
            <a:off x="906145" y="137795"/>
            <a:ext cx="8775700" cy="4730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 dirty="0"/>
              <a:t> </a:t>
            </a:r>
            <a:r>
              <a:rPr lang="en-US" altLang="zh-CN" b="1" dirty="0"/>
              <a:t> </a:t>
            </a:r>
            <a:r>
              <a:rPr lang="zh-CN" altLang="en-US" b="1" dirty="0"/>
              <a:t>三、主要指标及审核要点</a:t>
            </a:r>
            <a:r>
              <a:rPr lang="en-US" altLang="zh-CN" sz="3000" b="1" dirty="0"/>
              <a:t>-</a:t>
            </a:r>
            <a:r>
              <a:rPr lang="zh-CN" altLang="en-US" sz="3000" b="1" dirty="0"/>
              <a:t>基本情况</a:t>
            </a:r>
            <a:r>
              <a:rPr lang="en-US" altLang="zh-CN" sz="3000" b="1" dirty="0"/>
              <a:t>1</a:t>
            </a:r>
            <a:endParaRPr lang="en-US" altLang="zh-CN" sz="30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0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1" dur="500"/>
                                        <p:tgtEl>
                                          <p:spTgt spid="90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32" grpId="0" bldLvl="0" animBg="1"/>
      <p:bldP spid="90132" grpId="1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" name="对象 15"/>
          <p:cNvGraphicFramePr/>
          <p:nvPr/>
        </p:nvGraphicFramePr>
        <p:xfrm>
          <a:off x="838835" y="748665"/>
          <a:ext cx="10855960" cy="5606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" imgW="6153150" imgH="2628900" progId="Paint.Picture">
                  <p:embed/>
                </p:oleObj>
              </mc:Choice>
              <mc:Fallback>
                <p:oleObj name="" r:id="rId1" imgW="6153150" imgH="2628900" progId="Paint.Picture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38835" y="748665"/>
                        <a:ext cx="10855960" cy="5606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1084" name="AutoShape 12"/>
          <p:cNvSpPr/>
          <p:nvPr/>
        </p:nvSpPr>
        <p:spPr>
          <a:xfrm>
            <a:off x="6394450" y="4636770"/>
            <a:ext cx="4110355" cy="1412240"/>
          </a:xfrm>
          <a:prstGeom prst="wedgeRectCallout">
            <a:avLst>
              <a:gd name="adj1" fmla="val -85084"/>
              <a:gd name="adj2" fmla="val -42834"/>
            </a:avLst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defTabSz="913130"/>
            <a:r>
              <a:rPr lang="zh-CN" altLang="en-US" sz="2800" dirty="0">
                <a:solidFill>
                  <a:srgbClr val="262626"/>
                </a:solidFill>
                <a:latin typeface="Tahoma" panose="020B0604030504040204" pitchFamily="34" charset="0"/>
              </a:rPr>
              <a:t>   报告期内进入商业综合体的</a:t>
            </a:r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</a:rPr>
              <a:t>总人次</a:t>
            </a:r>
            <a:r>
              <a: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，</a:t>
            </a:r>
            <a:r>
              <a:rPr lang="zh-CN" altLang="en-US" sz="2800" dirty="0">
                <a:solidFill>
                  <a:srgbClr val="262626"/>
                </a:solidFill>
                <a:latin typeface="Tahoma" panose="020B0604030504040204" pitchFamily="34" charset="0"/>
              </a:rPr>
              <a:t>强调人次。</a:t>
            </a:r>
            <a:r>
              <a:rPr lang="en-US" altLang="zh-CN" sz="2800" dirty="0">
                <a:solidFill>
                  <a:srgbClr val="262626"/>
                </a:solidFill>
                <a:latin typeface="Tahoma" panose="020B0604030504040204" pitchFamily="34" charset="0"/>
              </a:rPr>
              <a:t>    </a:t>
            </a:r>
            <a:endParaRPr lang="en-US" altLang="zh-CN" sz="2800" dirty="0">
              <a:solidFill>
                <a:srgbClr val="262626"/>
              </a:solidFill>
              <a:latin typeface="Tahoma" panose="020B0604030504040204" pitchFamily="34" charset="0"/>
            </a:endParaRPr>
          </a:p>
          <a:p>
            <a:pPr defTabSz="913130"/>
            <a:r>
              <a:rPr lang="en-US" altLang="zh-CN" sz="2800" dirty="0">
                <a:solidFill>
                  <a:srgbClr val="262626"/>
                </a:solidFill>
                <a:latin typeface="Tahoma" panose="020B0604030504040204" pitchFamily="34" charset="0"/>
              </a:rPr>
              <a:t>   </a:t>
            </a:r>
            <a:r>
              <a:rPr lang="zh-CN" altLang="en-US" sz="2800" dirty="0">
                <a:solidFill>
                  <a:srgbClr val="262626"/>
                </a:solidFill>
                <a:latin typeface="Tahoma" panose="020B0604030504040204" pitchFamily="34" charset="0"/>
              </a:rPr>
              <a:t>计量单位：</a:t>
            </a:r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</a:rPr>
              <a:t>万人次</a:t>
            </a:r>
            <a:endParaRPr lang="en-US" altLang="zh-CN" sz="28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2" name="AutoShape 11"/>
          <p:cNvSpPr/>
          <p:nvPr/>
        </p:nvSpPr>
        <p:spPr>
          <a:xfrm>
            <a:off x="2999105" y="1983105"/>
            <a:ext cx="4816475" cy="2686685"/>
          </a:xfrm>
          <a:prstGeom prst="wedgeRectCallout">
            <a:avLst>
              <a:gd name="adj1" fmla="val -45517"/>
              <a:gd name="adj2" fmla="val 61297"/>
            </a:avLst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defTabSz="913130"/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</a:rPr>
              <a:t>统一收银</a:t>
            </a:r>
            <a:r>
              <a:rPr lang="en-US" altLang="zh-CN" sz="2800" dirty="0">
                <a:solidFill>
                  <a:srgbClr val="262626"/>
                </a:solidFill>
                <a:latin typeface="黑体" panose="02010609060101010101" pitchFamily="49" charset="-122"/>
              </a:rPr>
              <a:t>是指商业综合体对收银进行统一管理，消费者通过综合体设立的收银台付款；</a:t>
            </a:r>
            <a:endParaRPr lang="en-US" altLang="zh-CN" sz="2800" dirty="0">
              <a:solidFill>
                <a:srgbClr val="262626"/>
              </a:solidFill>
              <a:latin typeface="黑体" panose="02010609060101010101" pitchFamily="49" charset="-122"/>
            </a:endParaRPr>
          </a:p>
          <a:p>
            <a:pPr defTabSz="913130"/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</a:rPr>
              <a:t>各自收银</a:t>
            </a:r>
            <a:r>
              <a:rPr lang="en-US" altLang="zh-CN" sz="2800" dirty="0">
                <a:solidFill>
                  <a:srgbClr val="262626"/>
                </a:solidFill>
                <a:latin typeface="黑体" panose="02010609060101010101" pitchFamily="49" charset="-122"/>
              </a:rPr>
              <a:t>是指消费者直接付款给商业综合体中的商户。</a:t>
            </a:r>
            <a:endParaRPr lang="en-US" altLang="zh-CN" sz="2800" dirty="0">
              <a:solidFill>
                <a:srgbClr val="262626"/>
              </a:solidFill>
              <a:latin typeface="黑体" panose="02010609060101010101" pitchFamily="49" charset="-122"/>
            </a:endParaRPr>
          </a:p>
          <a:p>
            <a:pPr defTabSz="913130"/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</a:rPr>
              <a:t>注：</a:t>
            </a:r>
            <a:r>
              <a:rPr lang="zh-CN" altLang="zh-CN" sz="2800" dirty="0">
                <a:solidFill>
                  <a:srgbClr val="262626"/>
                </a:solidFill>
                <a:latin typeface="黑体" panose="02010609060101010101" pitchFamily="49" charset="-122"/>
              </a:rPr>
              <a:t>选</a:t>
            </a:r>
            <a:r>
              <a:rPr lang="en-US" altLang="zh-CN" sz="2800" dirty="0">
                <a:solidFill>
                  <a:srgbClr val="262626"/>
                </a:solidFill>
                <a:latin typeface="黑体" panose="02010609060101010101" pitchFamily="49" charset="-122"/>
              </a:rPr>
              <a:t>“3”</a:t>
            </a:r>
            <a:r>
              <a:rPr lang="zh-CN" altLang="en-US" sz="2800" dirty="0">
                <a:solidFill>
                  <a:srgbClr val="262626"/>
                </a:solidFill>
                <a:latin typeface="黑体" panose="02010609060101010101" pitchFamily="49" charset="-122"/>
              </a:rPr>
              <a:t>，填</a:t>
            </a:r>
            <a:r>
              <a:rPr lang="en-US" altLang="zh-CN" sz="2800" dirty="0">
                <a:solidFill>
                  <a:srgbClr val="262626"/>
                </a:solidFill>
                <a:latin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262626"/>
                </a:solidFill>
                <a:latin typeface="黑体" panose="02010609060101010101" pitchFamily="49" charset="-122"/>
              </a:rPr>
              <a:t>比重</a:t>
            </a:r>
            <a:r>
              <a:rPr lang="en-US" altLang="zh-CN" sz="2800" dirty="0">
                <a:solidFill>
                  <a:srgbClr val="262626"/>
                </a:solidFill>
                <a:latin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262626"/>
                </a:solidFill>
                <a:latin typeface="黑体" panose="02010609060101010101" pitchFamily="49" charset="-122"/>
              </a:rPr>
              <a:t>。</a:t>
            </a:r>
            <a:endParaRPr lang="zh-CN" altLang="en-US" sz="2800" dirty="0">
              <a:solidFill>
                <a:srgbClr val="262626"/>
              </a:solidFill>
              <a:latin typeface="黑体" panose="02010609060101010101" pitchFamily="49" charset="-122"/>
            </a:endParaRPr>
          </a:p>
        </p:txBody>
      </p:sp>
      <p:sp>
        <p:nvSpPr>
          <p:cNvPr id="3" name="AutoShape 11"/>
          <p:cNvSpPr/>
          <p:nvPr/>
        </p:nvSpPr>
        <p:spPr>
          <a:xfrm>
            <a:off x="6743700" y="1125220"/>
            <a:ext cx="3546475" cy="1292860"/>
          </a:xfrm>
          <a:prstGeom prst="wedgeRectCallout">
            <a:avLst>
              <a:gd name="adj1" fmla="val -41999"/>
              <a:gd name="adj2" fmla="val 130058"/>
            </a:avLst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defTabSz="913130"/>
            <a:r>
              <a:rPr lang="zh-CN" altLang="en-US" sz="2800" dirty="0">
                <a:solidFill>
                  <a:srgbClr val="262626"/>
                </a:solidFill>
                <a:latin typeface="Tahoma" panose="020B0604030504040204" pitchFamily="34" charset="0"/>
              </a:rPr>
              <a:t>可对外租赁的摊位数，</a:t>
            </a:r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  <a:sym typeface="+mn-ea"/>
              </a:rPr>
              <a:t>不包括</a:t>
            </a:r>
            <a:r>
              <a:rPr lang="zh-CN" sz="2800" dirty="0">
                <a:solidFill>
                  <a:srgbClr val="262626"/>
                </a:solidFill>
                <a:latin typeface="Tahoma" panose="020B0604030504040204" pitchFamily="34" charset="0"/>
              </a:rPr>
              <a:t>自营联营部分的摊位数</a:t>
            </a:r>
            <a:endParaRPr lang="zh-CN" sz="2800" dirty="0">
              <a:solidFill>
                <a:srgbClr val="262626"/>
              </a:solidFill>
              <a:latin typeface="Tahoma" panose="020B0604030504040204" pitchFamily="34" charset="0"/>
            </a:endParaRPr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1055370" y="188595"/>
            <a:ext cx="8919845" cy="4286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 dirty="0"/>
              <a:t> </a:t>
            </a:r>
            <a:r>
              <a:rPr lang="en-US" altLang="zh-CN" b="1" dirty="0"/>
              <a:t> </a:t>
            </a:r>
            <a:r>
              <a:rPr lang="zh-CN" altLang="en-US" b="1" dirty="0"/>
              <a:t>三、主要指标及审核要点</a:t>
            </a:r>
            <a:r>
              <a:rPr lang="en-US" altLang="zh-CN" sz="3000" b="1" dirty="0"/>
              <a:t>-</a:t>
            </a:r>
            <a:r>
              <a:rPr lang="zh-CN" altLang="en-US" sz="3000" b="1" dirty="0"/>
              <a:t>基本情况</a:t>
            </a:r>
            <a:r>
              <a:rPr lang="en-US" altLang="zh-CN" sz="3000" b="1" dirty="0"/>
              <a:t>2</a:t>
            </a:r>
            <a:endParaRPr lang="en-US" altLang="zh-CN" sz="3000" b="1" dirty="0"/>
          </a:p>
        </p:txBody>
      </p:sp>
      <p:sp>
        <p:nvSpPr>
          <p:cNvPr id="131083" name="AutoShape 11"/>
          <p:cNvSpPr/>
          <p:nvPr/>
        </p:nvSpPr>
        <p:spPr>
          <a:xfrm>
            <a:off x="407670" y="836295"/>
            <a:ext cx="4760595" cy="2320925"/>
          </a:xfrm>
          <a:prstGeom prst="wedgeRectCallout">
            <a:avLst>
              <a:gd name="adj1" fmla="val 12611"/>
              <a:gd name="adj2" fmla="val 62038"/>
            </a:avLst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defTabSz="913130"/>
            <a:r>
              <a:rPr lang="en-US" altLang="zh-CN" sz="2800" dirty="0">
                <a:solidFill>
                  <a:srgbClr val="262626"/>
                </a:solidFill>
                <a:latin typeface="Tahoma" panose="020B0604030504040204" pitchFamily="34" charset="0"/>
              </a:rPr>
              <a:t>1.</a:t>
            </a:r>
            <a:r>
              <a:rPr lang="zh-CN" altLang="en-US" sz="2800" dirty="0">
                <a:solidFill>
                  <a:srgbClr val="262626"/>
                </a:solidFill>
                <a:latin typeface="Tahoma" panose="020B0604030504040204" pitchFamily="34" charset="0"/>
              </a:rPr>
              <a:t>既包括出租面积，也包括自用面积，按报告期末实有建筑面积填写</a:t>
            </a:r>
            <a:r>
              <a:rPr lang="en-US" altLang="zh-CN" sz="2800" dirty="0">
                <a:solidFill>
                  <a:srgbClr val="262626"/>
                </a:solidFill>
                <a:latin typeface="Tahoma" panose="020B0604030504040204" pitchFamily="34" charset="0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</a:rPr>
              <a:t>最大面积</a:t>
            </a:r>
            <a:r>
              <a:rPr lang="en-US" altLang="zh-CN" sz="2800" dirty="0">
                <a:solidFill>
                  <a:srgbClr val="262626"/>
                </a:solidFill>
                <a:latin typeface="Tahoma" panose="020B0604030504040204" pitchFamily="34" charset="0"/>
              </a:rPr>
              <a:t>)</a:t>
            </a:r>
            <a:r>
              <a:rPr lang="zh-CN" altLang="en-US" sz="2800" dirty="0">
                <a:solidFill>
                  <a:srgbClr val="262626"/>
                </a:solidFill>
                <a:latin typeface="Tahoma" panose="020B0604030504040204" pitchFamily="34" charset="0"/>
              </a:rPr>
              <a:t>。</a:t>
            </a:r>
            <a:endParaRPr lang="en-US" altLang="zh-CN" sz="2800" dirty="0">
              <a:solidFill>
                <a:srgbClr val="262626"/>
              </a:solidFill>
              <a:latin typeface="Tahoma" panose="020B0604030504040204" pitchFamily="34" charset="0"/>
            </a:endParaRPr>
          </a:p>
          <a:p>
            <a:pPr defTabSz="913130"/>
            <a:r>
              <a:rPr lang="en-US" altLang="zh-CN" sz="2800" dirty="0">
                <a:solidFill>
                  <a:srgbClr val="262626"/>
                </a:solidFill>
                <a:latin typeface="Tahoma" panose="020B0604030504040204" pitchFamily="34" charset="0"/>
              </a:rPr>
              <a:t>2.</a:t>
            </a:r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</a:rPr>
              <a:t>不包括</a:t>
            </a:r>
            <a:r>
              <a:rPr lang="zh-CN" altLang="en-US" sz="2800" dirty="0">
                <a:solidFill>
                  <a:srgbClr val="262626"/>
                </a:solidFill>
                <a:latin typeface="Tahoma" panose="020B0604030504040204" pitchFamily="34" charset="0"/>
              </a:rPr>
              <a:t>写字楼、酒店、停车场面积。</a:t>
            </a:r>
            <a:endParaRPr lang="en-US" altLang="zh-CN" sz="2800" dirty="0">
              <a:solidFill>
                <a:srgbClr val="262626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1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31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131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83" grpId="0" bldLvl="0" animBg="1"/>
      <p:bldP spid="131083" grpId="1" bldLvl="0" animBg="1"/>
      <p:bldP spid="131084" grpId="0" bldLvl="0" animBg="1"/>
      <p:bldP spid="131084" grpId="1" bldLvl="0" animBg="1"/>
      <p:bldP spid="2" grpId="0" bldLvl="0" animBg="1"/>
      <p:bldP spid="2" grpId="1" bldLvl="0" animBg="1"/>
      <p:bldP spid="3" grpId="0" bldLvl="0" animBg="1"/>
      <p:bldP spid="3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对象 6"/>
          <p:cNvGraphicFramePr/>
          <p:nvPr/>
        </p:nvGraphicFramePr>
        <p:xfrm>
          <a:off x="1598295" y="774700"/>
          <a:ext cx="9243695" cy="5655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" imgW="7686675" imgH="4143375" progId="Paint.Picture">
                  <p:embed/>
                </p:oleObj>
              </mc:Choice>
              <mc:Fallback>
                <p:oleObj name="" r:id="rId1" imgW="7686675" imgH="414337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98295" y="774700"/>
                        <a:ext cx="9243695" cy="5655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29"/>
          <p:cNvGrpSpPr/>
          <p:nvPr/>
        </p:nvGrpSpPr>
        <p:grpSpPr>
          <a:xfrm>
            <a:off x="1800860" y="4238308"/>
            <a:ext cx="6502400" cy="2224087"/>
            <a:chOff x="326" y="2940"/>
            <a:chExt cx="4096" cy="1610"/>
          </a:xfrm>
        </p:grpSpPr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326" y="2940"/>
              <a:ext cx="454" cy="162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round/>
            </a:ln>
            <a:effectLst>
              <a:outerShdw dist="53882" dir="135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326" y="4387"/>
              <a:ext cx="453" cy="163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round/>
            </a:ln>
            <a:effectLst>
              <a:outerShdw dist="53882" dir="135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4" name="AutoShape 26"/>
            <p:cNvSpPr/>
            <p:nvPr/>
          </p:nvSpPr>
          <p:spPr>
            <a:xfrm>
              <a:off x="1580" y="3026"/>
              <a:ext cx="2840" cy="913"/>
            </a:xfrm>
            <a:prstGeom prst="wedgeRectCallout">
              <a:avLst>
                <a:gd name="adj1" fmla="val -77111"/>
                <a:gd name="adj2" fmla="val 98051"/>
              </a:avLst>
            </a:prstGeom>
            <a:solidFill>
              <a:srgbClr val="FFFF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defTabSz="913130">
                <a:lnSpc>
                  <a:spcPct val="150000"/>
                </a:lnSpc>
                <a:buFontTx/>
              </a:pPr>
              <a:r>
                <a:rPr lang="zh-CN" altLang="en-US" sz="2800" dirty="0">
                  <a:solidFill>
                    <a:schemeClr val="bg2"/>
                  </a:solidFill>
                  <a:latin typeface="Tahoma" panose="020B0604030504040204" pitchFamily="34" charset="0"/>
                </a:rPr>
                <a:t>零售业态和服务业态必须进行区分，不能都归入其他。</a:t>
              </a:r>
              <a:endParaRPr lang="zh-CN" altLang="en-US" sz="2800" dirty="0">
                <a:solidFill>
                  <a:schemeClr val="bg2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6165" name="AutoShape 27"/>
            <p:cNvSpPr/>
            <p:nvPr/>
          </p:nvSpPr>
          <p:spPr>
            <a:xfrm>
              <a:off x="1582" y="3033"/>
              <a:ext cx="2840" cy="913"/>
            </a:xfrm>
            <a:prstGeom prst="wedgeRectCallout">
              <a:avLst>
                <a:gd name="adj1" fmla="val -77361"/>
                <a:gd name="adj2" fmla="val -51755"/>
              </a:avLst>
            </a:prstGeom>
            <a:solidFill>
              <a:srgbClr val="FFFF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defTabSz="913130">
                <a:lnSpc>
                  <a:spcPct val="150000"/>
                </a:lnSpc>
                <a:buFontTx/>
              </a:pPr>
              <a:r>
                <a:rPr lang="zh-CN" altLang="en-US" sz="2800" dirty="0">
                  <a:solidFill>
                    <a:schemeClr val="tx1"/>
                  </a:solidFill>
                  <a:latin typeface="Tahoma" panose="020B0604030504040204" pitchFamily="34" charset="0"/>
                </a:rPr>
                <a:t>零售业态和服务业态必须进行区分，不能都归入其他。</a:t>
              </a:r>
              <a:endPara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endParaRPr>
            </a:p>
          </p:txBody>
        </p:sp>
      </p:grpSp>
      <p:grpSp>
        <p:nvGrpSpPr>
          <p:cNvPr id="3" name="Group 31"/>
          <p:cNvGrpSpPr/>
          <p:nvPr/>
        </p:nvGrpSpPr>
        <p:grpSpPr>
          <a:xfrm>
            <a:off x="1746250" y="1916430"/>
            <a:ext cx="6688138" cy="1111250"/>
            <a:chOff x="189" y="2167"/>
            <a:chExt cx="4213" cy="700"/>
          </a:xfrm>
        </p:grpSpPr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189" y="2621"/>
              <a:ext cx="709" cy="159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round/>
            </a:ln>
            <a:effectLst>
              <a:outerShdw dist="53882" dir="135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0" name="AutoShape 21"/>
            <p:cNvSpPr/>
            <p:nvPr/>
          </p:nvSpPr>
          <p:spPr>
            <a:xfrm>
              <a:off x="1491" y="2167"/>
              <a:ext cx="2903" cy="692"/>
            </a:xfrm>
            <a:prstGeom prst="wedgeRectCallout">
              <a:avLst>
                <a:gd name="adj1" fmla="val -72838"/>
                <a:gd name="adj2" fmla="val 19796"/>
              </a:avLst>
            </a:prstGeom>
            <a:solidFill>
              <a:srgbClr val="FFFF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algn="just" defTabSz="913130">
                <a:lnSpc>
                  <a:spcPct val="130000"/>
                </a:lnSpc>
                <a:spcBef>
                  <a:spcPct val="20000"/>
                </a:spcBef>
                <a:buFontTx/>
              </a:pPr>
              <a:r>
                <a:rPr lang="zh-CN" altLang="en-US" sz="2800" dirty="0">
                  <a:solidFill>
                    <a:schemeClr val="bg2"/>
                  </a:solidFill>
                  <a:latin typeface="Tahoma" panose="020B0604030504040204" pitchFamily="34" charset="0"/>
                </a:rPr>
                <a:t>商户数填报的为超市的数量，而不是供货商的数量。</a:t>
              </a:r>
              <a:endParaRPr lang="en-US" altLang="zh-CN" sz="2800" dirty="0">
                <a:solidFill>
                  <a:schemeClr val="bg2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6161" name="AutoShape 30"/>
            <p:cNvSpPr/>
            <p:nvPr/>
          </p:nvSpPr>
          <p:spPr>
            <a:xfrm>
              <a:off x="1499" y="2175"/>
              <a:ext cx="2903" cy="692"/>
            </a:xfrm>
            <a:prstGeom prst="wedgeRectCallout">
              <a:avLst>
                <a:gd name="adj1" fmla="val -33713"/>
                <a:gd name="adj2" fmla="val -104079"/>
              </a:avLst>
            </a:prstGeom>
            <a:solidFill>
              <a:srgbClr val="FFFF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algn="just" defTabSz="913130">
                <a:lnSpc>
                  <a:spcPct val="130000"/>
                </a:lnSpc>
                <a:spcBef>
                  <a:spcPct val="20000"/>
                </a:spcBef>
                <a:buFontTx/>
              </a:pPr>
              <a:r>
                <a:rPr lang="zh-CN" altLang="en-US" sz="2800" dirty="0">
                  <a:solidFill>
                    <a:schemeClr val="tx1"/>
                  </a:solidFill>
                  <a:latin typeface="Tahoma" panose="020B0604030504040204" pitchFamily="34" charset="0"/>
                </a:rPr>
                <a:t>商户数填报的为超市的数量，而不是供货商的数量。</a:t>
              </a:r>
              <a:endPara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endParaRPr>
            </a:p>
          </p:txBody>
        </p:sp>
      </p:grpSp>
      <p:sp>
        <p:nvSpPr>
          <p:cNvPr id="25" name="AutoShape 12"/>
          <p:cNvSpPr/>
          <p:nvPr/>
        </p:nvSpPr>
        <p:spPr>
          <a:xfrm>
            <a:off x="8237538" y="2308225"/>
            <a:ext cx="1839912" cy="635000"/>
          </a:xfrm>
          <a:prstGeom prst="wedgeRectCallout">
            <a:avLst>
              <a:gd name="adj1" fmla="val -24671"/>
              <a:gd name="adj2" fmla="val -149769"/>
            </a:avLst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 defTabSz="913130">
              <a:lnSpc>
                <a:spcPct val="130000"/>
              </a:lnSpc>
              <a:spcBef>
                <a:spcPct val="20000"/>
              </a:spcBef>
              <a:buFontTx/>
            </a:pPr>
            <a:r>
              <a:rPr lang="zh-CN" altLang="en-US" sz="3200" dirty="0">
                <a:solidFill>
                  <a:schemeClr val="tx1"/>
                </a:solidFill>
                <a:latin typeface="Tahoma" panose="020B0604030504040204" pitchFamily="34" charset="0"/>
              </a:rPr>
              <a:t>含增值税</a:t>
            </a:r>
            <a:endParaRPr lang="zh-CN" altLang="en-US" sz="3200" dirty="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grpSp>
        <p:nvGrpSpPr>
          <p:cNvPr id="4" name="组合 18"/>
          <p:cNvGrpSpPr/>
          <p:nvPr/>
        </p:nvGrpSpPr>
        <p:grpSpPr>
          <a:xfrm>
            <a:off x="1775460" y="2852738"/>
            <a:ext cx="6411913" cy="1352550"/>
            <a:chOff x="222560" y="3208655"/>
            <a:chExt cx="6389378" cy="1352233"/>
          </a:xfrm>
        </p:grpSpPr>
        <p:sp>
          <p:nvSpPr>
            <p:cNvPr id="6157" name="AutoShape 15"/>
            <p:cNvSpPr/>
            <p:nvPr/>
          </p:nvSpPr>
          <p:spPr>
            <a:xfrm>
              <a:off x="3568700" y="3621088"/>
              <a:ext cx="3043238" cy="939800"/>
            </a:xfrm>
            <a:prstGeom prst="wedgeRectCallout">
              <a:avLst>
                <a:gd name="adj1" fmla="val -70574"/>
                <a:gd name="adj2" fmla="val -26278"/>
              </a:avLst>
            </a:prstGeom>
            <a:solidFill>
              <a:srgbClr val="FFFF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defTabSz="913130"/>
              <a:r>
                <a:rPr lang="zh-CN" altLang="en-US" sz="2800" dirty="0">
                  <a:solidFill>
                    <a:srgbClr val="262626"/>
                  </a:solidFill>
                  <a:latin typeface="Tahoma" panose="020B0604030504040204" pitchFamily="34" charset="0"/>
                </a:rPr>
                <a:t>若多种经营则以销售比重为选择依据</a:t>
              </a:r>
              <a:endParaRPr lang="zh-CN" altLang="en-US" sz="2800" dirty="0">
                <a:solidFill>
                  <a:srgbClr val="262626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6158" name="Rectangle 15"/>
            <p:cNvSpPr/>
            <p:nvPr/>
          </p:nvSpPr>
          <p:spPr>
            <a:xfrm>
              <a:off x="222560" y="3208655"/>
              <a:ext cx="2689398" cy="1352233"/>
            </a:xfrm>
            <a:prstGeom prst="rect">
              <a:avLst/>
            </a:prstGeom>
            <a:noFill/>
            <a:ln w="635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dirty="0">
                <a:latin typeface="Tahoma" panose="020B0604030504040204" pitchFamily="34" charset="0"/>
              </a:endParaRPr>
            </a:p>
          </p:txBody>
        </p:sp>
      </p:grpSp>
      <p:sp>
        <p:nvSpPr>
          <p:cNvPr id="19" name="AutoShape 15"/>
          <p:cNvSpPr/>
          <p:nvPr/>
        </p:nvSpPr>
        <p:spPr>
          <a:xfrm>
            <a:off x="3071495" y="4285933"/>
            <a:ext cx="4481513" cy="550862"/>
          </a:xfrm>
          <a:prstGeom prst="wedgeRectCallout">
            <a:avLst>
              <a:gd name="adj1" fmla="val -67782"/>
              <a:gd name="adj2" fmla="val -34685"/>
            </a:avLst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defTabSz="913130"/>
            <a:r>
              <a:rPr lang="en-US" altLang="zh-CN" sz="2800" dirty="0">
                <a:solidFill>
                  <a:srgbClr val="262626"/>
                </a:solidFill>
                <a:latin typeface="黑体" panose="02010609060101010101" pitchFamily="49" charset="-122"/>
              </a:rPr>
              <a:t>“7-11、屈臣士”等便利店</a:t>
            </a:r>
            <a:endParaRPr lang="zh-CN" altLang="en-US" sz="2800" dirty="0">
              <a:solidFill>
                <a:srgbClr val="262626"/>
              </a:solidFill>
              <a:latin typeface="黑体" panose="02010609060101010101" pitchFamily="49" charset="-122"/>
            </a:endParaRPr>
          </a:p>
        </p:txBody>
      </p:sp>
      <p:sp>
        <p:nvSpPr>
          <p:cNvPr id="22" name="AutoShape 15"/>
          <p:cNvSpPr/>
          <p:nvPr/>
        </p:nvSpPr>
        <p:spPr>
          <a:xfrm>
            <a:off x="3635693" y="5301298"/>
            <a:ext cx="3136900" cy="939800"/>
          </a:xfrm>
          <a:prstGeom prst="wedgeRectCallout">
            <a:avLst>
              <a:gd name="adj1" fmla="val -85514"/>
              <a:gd name="adj2" fmla="val 62194"/>
            </a:avLst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defTabSz="913130"/>
            <a:r>
              <a:rPr lang="en-US" altLang="zh-CN" sz="2800" dirty="0">
                <a:solidFill>
                  <a:srgbClr val="262626"/>
                </a:solidFill>
                <a:latin typeface="黑体" panose="02010609060101010101" pitchFamily="49" charset="-122"/>
              </a:rPr>
              <a:t>“银行”不做为综合体商户--不填报</a:t>
            </a:r>
            <a:endParaRPr lang="zh-CN" altLang="en-US" sz="2800" dirty="0">
              <a:solidFill>
                <a:srgbClr val="262626"/>
              </a:solidFill>
              <a:latin typeface="黑体" panose="02010609060101010101" pitchFamily="49" charset="-122"/>
            </a:endParaRPr>
          </a:p>
        </p:txBody>
      </p:sp>
      <p:sp>
        <p:nvSpPr>
          <p:cNvPr id="108577" name="AutoShape 33"/>
          <p:cNvSpPr/>
          <p:nvPr/>
        </p:nvSpPr>
        <p:spPr>
          <a:xfrm>
            <a:off x="4871720" y="2856230"/>
            <a:ext cx="4840288" cy="1492250"/>
          </a:xfrm>
          <a:prstGeom prst="wedgeRectCallout">
            <a:avLst>
              <a:gd name="adj1" fmla="val -51245"/>
              <a:gd name="adj2" fmla="val -122880"/>
            </a:avLst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defTabSz="913130"/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</a:rPr>
              <a:t>不包括</a:t>
            </a:r>
            <a:r>
              <a:rPr lang="zh-CN" altLang="en-US" sz="2800" dirty="0">
                <a:solidFill>
                  <a:srgbClr val="262626"/>
                </a:solidFill>
                <a:latin typeface="Tahoma" panose="020B0604030504040204" pitchFamily="34" charset="0"/>
              </a:rPr>
              <a:t>商业综合体的管理、运营或服务机构，如物业公司、保洁公司等。</a:t>
            </a:r>
            <a:endParaRPr lang="zh-CN" altLang="en-US" sz="2800" dirty="0">
              <a:solidFill>
                <a:srgbClr val="262626"/>
              </a:solidFill>
              <a:latin typeface="Tahoma" panose="020B0604030504040204" pitchFamily="34" charset="0"/>
            </a:endParaRPr>
          </a:p>
        </p:txBody>
      </p:sp>
      <p:sp>
        <p:nvSpPr>
          <p:cNvPr id="16" name="AutoShape 33"/>
          <p:cNvSpPr/>
          <p:nvPr/>
        </p:nvSpPr>
        <p:spPr>
          <a:xfrm>
            <a:off x="5081588" y="3208338"/>
            <a:ext cx="4840287" cy="2690812"/>
          </a:xfrm>
          <a:prstGeom prst="wedgeRectCallout">
            <a:avLst>
              <a:gd name="adj1" fmla="val 54042"/>
              <a:gd name="adj2" fmla="val -97597"/>
            </a:avLst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defTabSz="913130"/>
            <a:r>
              <a:rPr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</a:rPr>
              <a:t>零售业</a:t>
            </a:r>
            <a:r>
              <a: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商户</a:t>
            </a:r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</a:rPr>
              <a:t>不包括</a:t>
            </a:r>
            <a:r>
              <a: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办公面积、仓库及加工场地的面积。</a:t>
            </a:r>
            <a:endParaRPr lang="en-US" altLang="zh-CN" sz="2800" dirty="0">
              <a:solidFill>
                <a:schemeClr val="tx1"/>
              </a:solidFill>
              <a:latin typeface="Tahoma" panose="020B0604030504040204" pitchFamily="34" charset="0"/>
            </a:endParaRPr>
          </a:p>
          <a:p>
            <a:pPr defTabSz="913130"/>
            <a:r>
              <a:rPr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</a:rPr>
              <a:t>餐饮业</a:t>
            </a:r>
            <a:r>
              <a: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商户</a:t>
            </a:r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</a:rPr>
              <a:t>包括</a:t>
            </a:r>
            <a:r>
              <a: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对外提供餐饮服务的就餐面积和从事食品加工、烹饪、调制的厨房面积，</a:t>
            </a:r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</a:rPr>
              <a:t>不包括</a:t>
            </a:r>
            <a:r>
              <a: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办公用房和仓库等面积。</a:t>
            </a:r>
            <a:endParaRPr lang="zh-CN" altLang="en-US" sz="2800" dirty="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5" name="AutoShape 15"/>
          <p:cNvSpPr/>
          <p:nvPr/>
        </p:nvSpPr>
        <p:spPr>
          <a:xfrm>
            <a:off x="3327400" y="1986915"/>
            <a:ext cx="5094605" cy="1608455"/>
          </a:xfrm>
          <a:prstGeom prst="wedgeRectCallout">
            <a:avLst>
              <a:gd name="adj1" fmla="val -65305"/>
              <a:gd name="adj2" fmla="val -17362"/>
            </a:avLst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defTabSz="913130"/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种类较全</a:t>
            </a:r>
            <a:r>
              <a:rPr lang="en-US" altLang="zh-CN" sz="2800" dirty="0">
                <a:solidFill>
                  <a:srgbClr val="262626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(吃、穿、用均涵盖)、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规模较大</a:t>
            </a:r>
            <a:r>
              <a:rPr lang="en-US" altLang="zh-CN" sz="2800" dirty="0">
                <a:solidFill>
                  <a:srgbClr val="262626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。如贵友百货、无印良品相似商户可归入此业态</a:t>
            </a:r>
            <a:r>
              <a:rPr lang="zh-CN" altLang="en-US" sz="2800" dirty="0">
                <a:solidFill>
                  <a:srgbClr val="262626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800" dirty="0">
              <a:solidFill>
                <a:srgbClr val="262626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1005840" y="137795"/>
            <a:ext cx="8397240" cy="5073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 dirty="0"/>
              <a:t> </a:t>
            </a:r>
            <a:r>
              <a:rPr lang="en-US" altLang="zh-CN" b="1" dirty="0"/>
              <a:t> </a:t>
            </a:r>
            <a:r>
              <a:rPr lang="zh-CN" altLang="en-US" b="1" dirty="0"/>
              <a:t>三、主要指标及审核要点</a:t>
            </a:r>
            <a:r>
              <a:rPr lang="en-US" altLang="zh-CN" sz="3000" b="1" dirty="0"/>
              <a:t>-</a:t>
            </a:r>
            <a:r>
              <a:rPr lang="zh-CN" sz="3000" b="1" dirty="0"/>
              <a:t>自营联营</a:t>
            </a:r>
            <a:endParaRPr lang="en-US" altLang="zh-CN" sz="30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8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8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5" grpId="1" bldLvl="0" animBg="1"/>
      <p:bldP spid="16" grpId="0" bldLvl="0" animBg="1"/>
      <p:bldP spid="16" grpId="1" bldLvl="0" animBg="1"/>
      <p:bldP spid="19" grpId="0" bldLvl="0" animBg="1"/>
      <p:bldP spid="19" grpId="1" bldLvl="0" animBg="1"/>
      <p:bldP spid="22" grpId="0" bldLvl="0" animBg="1"/>
      <p:bldP spid="5" grpId="0" bldLvl="0" animBg="1"/>
      <p:bldP spid="5" grpId="1" bldLvl="0" animBg="1"/>
      <p:bldP spid="108577" grpId="0" bldLvl="0" animBg="1"/>
      <p:bldP spid="108577" grpId="1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对象 4"/>
          <p:cNvGraphicFramePr/>
          <p:nvPr/>
        </p:nvGraphicFramePr>
        <p:xfrm>
          <a:off x="1558925" y="836930"/>
          <a:ext cx="9559290" cy="5427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867650" imgH="3962400" progId="Paint.Picture">
                  <p:embed/>
                </p:oleObj>
              </mc:Choice>
              <mc:Fallback>
                <p:oleObj name="" r:id="rId1" imgW="7867650" imgH="3962400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58925" y="836930"/>
                        <a:ext cx="9559290" cy="5427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20"/>
          <p:cNvGrpSpPr/>
          <p:nvPr/>
        </p:nvGrpSpPr>
        <p:grpSpPr>
          <a:xfrm>
            <a:off x="6170930" y="1052830"/>
            <a:ext cx="2813051" cy="2573338"/>
            <a:chOff x="2818" y="942"/>
            <a:chExt cx="1772" cy="1621"/>
          </a:xfrm>
        </p:grpSpPr>
        <p:sp>
          <p:nvSpPr>
            <p:cNvPr id="7176" name="AutoShape 18"/>
            <p:cNvSpPr/>
            <p:nvPr/>
          </p:nvSpPr>
          <p:spPr>
            <a:xfrm>
              <a:off x="2818" y="1938"/>
              <a:ext cx="1249" cy="625"/>
            </a:xfrm>
            <a:prstGeom prst="wedgeRectCallout">
              <a:avLst>
                <a:gd name="adj1" fmla="val 49273"/>
                <a:gd name="adj2" fmla="val -95449"/>
              </a:avLst>
            </a:prstGeom>
            <a:solidFill>
              <a:srgbClr val="FFFF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defTabSz="913130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比第二部分多一个指标</a:t>
              </a:r>
              <a:endPara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7177" name="Rectangle 19"/>
            <p:cNvSpPr/>
            <p:nvPr/>
          </p:nvSpPr>
          <p:spPr>
            <a:xfrm>
              <a:off x="3723" y="942"/>
              <a:ext cx="867" cy="636"/>
            </a:xfrm>
            <a:prstGeom prst="rect">
              <a:avLst/>
            </a:prstGeom>
            <a:noFill/>
            <a:ln w="635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4367530" y="2205355"/>
            <a:ext cx="3575050" cy="3883025"/>
            <a:chOff x="2843213" y="2469198"/>
            <a:chExt cx="3575050" cy="4225290"/>
          </a:xfrm>
        </p:grpSpPr>
        <p:sp>
          <p:nvSpPr>
            <p:cNvPr id="7174" name="右大括号 10"/>
            <p:cNvSpPr/>
            <p:nvPr/>
          </p:nvSpPr>
          <p:spPr>
            <a:xfrm>
              <a:off x="2843213" y="2469198"/>
              <a:ext cx="556895" cy="4225290"/>
            </a:xfrm>
            <a:prstGeom prst="rightBrace">
              <a:avLst>
                <a:gd name="adj1" fmla="val 8008"/>
                <a:gd name="adj2" fmla="val 50000"/>
              </a:avLst>
            </a:prstGeom>
            <a:noFill/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7175" name="AutoShape 18"/>
            <p:cNvSpPr/>
            <p:nvPr/>
          </p:nvSpPr>
          <p:spPr>
            <a:xfrm>
              <a:off x="4435475" y="4303713"/>
              <a:ext cx="1982788" cy="647700"/>
            </a:xfrm>
            <a:prstGeom prst="wedgeRectCallout">
              <a:avLst>
                <a:gd name="adj1" fmla="val -95829"/>
                <a:gd name="adj2" fmla="val -14005"/>
              </a:avLst>
            </a:prstGeom>
            <a:solidFill>
              <a:srgbClr val="FFFF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defTabSz="913130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同第二部分</a:t>
              </a:r>
              <a:endPara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6" name="标题 3"/>
          <p:cNvSpPr>
            <a:spLocks noGrp="1"/>
          </p:cNvSpPr>
          <p:nvPr/>
        </p:nvSpPr>
        <p:spPr>
          <a:xfrm>
            <a:off x="1106170" y="137795"/>
            <a:ext cx="8296910" cy="5149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 dirty="0"/>
              <a:t> </a:t>
            </a:r>
            <a:r>
              <a:rPr lang="en-US" altLang="zh-CN" b="1" dirty="0"/>
              <a:t> </a:t>
            </a:r>
            <a:r>
              <a:rPr lang="zh-CN" altLang="en-US" b="1" dirty="0"/>
              <a:t>三、主要指标及审核要点</a:t>
            </a:r>
            <a:r>
              <a:rPr lang="en-US" altLang="zh-CN" sz="3000" b="1" dirty="0"/>
              <a:t>-</a:t>
            </a:r>
            <a:r>
              <a:rPr lang="zh-CN" altLang="en-US" sz="3000" b="1" dirty="0"/>
              <a:t>租赁</a:t>
            </a:r>
            <a:endParaRPr lang="zh-CN" altLang="en-US" sz="30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对象 4"/>
          <p:cNvGraphicFramePr/>
          <p:nvPr/>
        </p:nvGraphicFramePr>
        <p:xfrm>
          <a:off x="1555115" y="3371215"/>
          <a:ext cx="9110345" cy="3245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8439150" imgH="3990975" progId="Paint.Picture">
                  <p:embed/>
                </p:oleObj>
              </mc:Choice>
              <mc:Fallback>
                <p:oleObj name="" r:id="rId1" imgW="8439150" imgH="399097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55115" y="3371215"/>
                        <a:ext cx="9110345" cy="3245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对象 1024"/>
          <p:cNvGraphicFramePr/>
          <p:nvPr/>
        </p:nvGraphicFramePr>
        <p:xfrm>
          <a:off x="1539875" y="787400"/>
          <a:ext cx="9083676" cy="246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3" imgW="7258050" imgH="3057525" progId="Paint.Picture">
                  <p:embed/>
                </p:oleObj>
              </mc:Choice>
              <mc:Fallback>
                <p:oleObj name="" r:id="rId3" imgW="7258050" imgH="3057525" progId="Paint.Picture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39875" y="787400"/>
                        <a:ext cx="9083676" cy="2463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8"/>
          <p:cNvGrpSpPr/>
          <p:nvPr/>
        </p:nvGrpSpPr>
        <p:grpSpPr>
          <a:xfrm>
            <a:off x="1558925" y="1772603"/>
            <a:ext cx="9099550" cy="3997325"/>
            <a:chOff x="-644" y="1843755"/>
            <a:chExt cx="9100829" cy="3996585"/>
          </a:xfrm>
        </p:grpSpPr>
        <p:sp>
          <p:nvSpPr>
            <p:cNvPr id="8208" name="Rectangle 15"/>
            <p:cNvSpPr/>
            <p:nvPr/>
          </p:nvSpPr>
          <p:spPr>
            <a:xfrm>
              <a:off x="-644" y="1843755"/>
              <a:ext cx="3662560" cy="248874"/>
            </a:xfrm>
            <a:prstGeom prst="rect">
              <a:avLst/>
            </a:prstGeom>
            <a:noFill/>
            <a:ln w="635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8209" name="Rectangle 15"/>
            <p:cNvSpPr/>
            <p:nvPr/>
          </p:nvSpPr>
          <p:spPr>
            <a:xfrm>
              <a:off x="8296162" y="3557303"/>
              <a:ext cx="804023" cy="2283037"/>
            </a:xfrm>
            <a:prstGeom prst="rect">
              <a:avLst/>
            </a:prstGeom>
            <a:noFill/>
            <a:ln w="635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8210" name="AutoShape 15"/>
            <p:cNvSpPr/>
            <p:nvPr/>
          </p:nvSpPr>
          <p:spPr>
            <a:xfrm>
              <a:off x="4383089" y="2018371"/>
              <a:ext cx="3656940" cy="680224"/>
            </a:xfrm>
            <a:prstGeom prst="wedgeRectCallout">
              <a:avLst>
                <a:gd name="adj1" fmla="val -66769"/>
                <a:gd name="adj2" fmla="val -51264"/>
              </a:avLst>
            </a:prstGeom>
            <a:solidFill>
              <a:srgbClr val="FFFF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defTabSz="913130"/>
              <a:r>
                <a:rPr lang="zh-CN" altLang="en-US" sz="2800" b="1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面积之间的匹配关系</a:t>
              </a:r>
              <a:endParaRPr lang="zh-CN" altLang="en-US" sz="2800" dirty="0">
                <a:solidFill>
                  <a:srgbClr val="262626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8211" name="AutoShape 15"/>
            <p:cNvSpPr/>
            <p:nvPr/>
          </p:nvSpPr>
          <p:spPr>
            <a:xfrm>
              <a:off x="4379372" y="2014654"/>
              <a:ext cx="3656940" cy="680224"/>
            </a:xfrm>
            <a:prstGeom prst="wedgeRectCallout">
              <a:avLst>
                <a:gd name="adj1" fmla="val 62870"/>
                <a:gd name="adj2" fmla="val 138472"/>
              </a:avLst>
            </a:prstGeom>
            <a:solidFill>
              <a:srgbClr val="FFFF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defTabSz="913130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面积之间的匹配关系</a:t>
              </a:r>
              <a:endPara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endParaRPr>
            </a:p>
          </p:txBody>
        </p:sp>
      </p:grpSp>
      <p:grpSp>
        <p:nvGrpSpPr>
          <p:cNvPr id="3" name="组合 19"/>
          <p:cNvGrpSpPr/>
          <p:nvPr/>
        </p:nvGrpSpPr>
        <p:grpSpPr>
          <a:xfrm>
            <a:off x="1558608" y="2204720"/>
            <a:ext cx="8234045" cy="3568700"/>
            <a:chOff x="142558" y="2315210"/>
            <a:chExt cx="8233728" cy="3568700"/>
          </a:xfrm>
        </p:grpSpPr>
        <p:sp>
          <p:nvSpPr>
            <p:cNvPr id="8204" name="AutoShape 15"/>
            <p:cNvSpPr/>
            <p:nvPr/>
          </p:nvSpPr>
          <p:spPr>
            <a:xfrm>
              <a:off x="2928938" y="3962400"/>
              <a:ext cx="3106737" cy="900113"/>
            </a:xfrm>
            <a:prstGeom prst="wedgeRectCallout">
              <a:avLst>
                <a:gd name="adj1" fmla="val 79366"/>
                <a:gd name="adj2" fmla="val 27444"/>
              </a:avLst>
            </a:prstGeom>
            <a:solidFill>
              <a:srgbClr val="FFFF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defTabSz="913130"/>
              <a:r>
                <a:rPr lang="zh-CN" altLang="en-US" sz="2800" b="1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客流与销售</a:t>
              </a:r>
              <a:r>
                <a:rPr lang="en-US" altLang="zh-CN" sz="2800" b="1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(</a:t>
              </a:r>
              <a:r>
                <a:rPr lang="zh-CN" altLang="en-US" sz="2800" b="1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营业</a:t>
              </a:r>
              <a:r>
                <a:rPr lang="en-US" altLang="zh-CN" sz="2800" b="1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)</a:t>
              </a:r>
              <a:r>
                <a:rPr lang="zh-CN" altLang="en-US" sz="2800" b="1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额之间的匹配关系</a:t>
              </a:r>
              <a:endParaRPr lang="zh-CN" altLang="en-US" sz="2800" dirty="0">
                <a:solidFill>
                  <a:srgbClr val="262626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8205" name="Rectangle 15"/>
            <p:cNvSpPr/>
            <p:nvPr/>
          </p:nvSpPr>
          <p:spPr>
            <a:xfrm>
              <a:off x="142558" y="2315210"/>
              <a:ext cx="3431540" cy="193040"/>
            </a:xfrm>
            <a:prstGeom prst="rect">
              <a:avLst/>
            </a:prstGeom>
            <a:noFill/>
            <a:ln w="635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8206" name="Rectangle 15"/>
            <p:cNvSpPr/>
            <p:nvPr/>
          </p:nvSpPr>
          <p:spPr>
            <a:xfrm>
              <a:off x="6909492" y="3578860"/>
              <a:ext cx="1466794" cy="2305050"/>
            </a:xfrm>
            <a:prstGeom prst="rect">
              <a:avLst/>
            </a:prstGeom>
            <a:noFill/>
            <a:ln w="635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8207" name="AutoShape 15"/>
            <p:cNvSpPr/>
            <p:nvPr/>
          </p:nvSpPr>
          <p:spPr>
            <a:xfrm>
              <a:off x="2936156" y="3969791"/>
              <a:ext cx="3106871" cy="899842"/>
            </a:xfrm>
            <a:prstGeom prst="wedgeRectCallout">
              <a:avLst>
                <a:gd name="adj1" fmla="val -52750"/>
                <a:gd name="adj2" fmla="val -204343"/>
              </a:avLst>
            </a:prstGeom>
            <a:solidFill>
              <a:srgbClr val="FFFF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defTabSz="913130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客流与销售(营业)额之间的匹配关系</a:t>
              </a:r>
              <a:endParaRPr lang="zh-CN" altLang="en-US" sz="2800" dirty="0">
                <a:solidFill>
                  <a:srgbClr val="262626"/>
                </a:solidFill>
                <a:latin typeface="Tahoma" panose="020B0604030504040204" pitchFamily="34" charset="0"/>
              </a:endParaRPr>
            </a:p>
          </p:txBody>
        </p:sp>
      </p:grpSp>
      <p:grpSp>
        <p:nvGrpSpPr>
          <p:cNvPr id="4" name="组合 18"/>
          <p:cNvGrpSpPr/>
          <p:nvPr/>
        </p:nvGrpSpPr>
        <p:grpSpPr>
          <a:xfrm>
            <a:off x="3274060" y="5071745"/>
            <a:ext cx="6545580" cy="1479550"/>
            <a:chOff x="2413635" y="5029200"/>
            <a:chExt cx="6545580" cy="1479086"/>
          </a:xfrm>
        </p:grpSpPr>
        <p:sp>
          <p:nvSpPr>
            <p:cNvPr id="8200" name="Rectangle 15"/>
            <p:cNvSpPr/>
            <p:nvPr/>
          </p:nvSpPr>
          <p:spPr>
            <a:xfrm>
              <a:off x="6041390" y="5029200"/>
              <a:ext cx="2917825" cy="703359"/>
            </a:xfrm>
            <a:prstGeom prst="rect">
              <a:avLst/>
            </a:prstGeom>
            <a:noFill/>
            <a:ln w="635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8201" name="Rectangle 15"/>
            <p:cNvSpPr/>
            <p:nvPr/>
          </p:nvSpPr>
          <p:spPr>
            <a:xfrm>
              <a:off x="2413635" y="5042531"/>
              <a:ext cx="727710" cy="676063"/>
            </a:xfrm>
            <a:prstGeom prst="rect">
              <a:avLst/>
            </a:prstGeom>
            <a:noFill/>
            <a:ln w="635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8202" name="AutoShape 15"/>
            <p:cNvSpPr/>
            <p:nvPr/>
          </p:nvSpPr>
          <p:spPr>
            <a:xfrm>
              <a:off x="2632075" y="5907088"/>
              <a:ext cx="4883150" cy="582612"/>
            </a:xfrm>
            <a:prstGeom prst="wedgeRectCallout">
              <a:avLst>
                <a:gd name="adj1" fmla="val -45213"/>
                <a:gd name="adj2" fmla="val -80375"/>
              </a:avLst>
            </a:prstGeom>
            <a:solidFill>
              <a:srgbClr val="FFFF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defTabSz="913130"/>
              <a:r>
                <a:rPr lang="zh-CN" altLang="en-US" sz="2800" b="1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户均租金、户均销售</a:t>
              </a:r>
              <a:r>
                <a:rPr lang="en-US" altLang="zh-CN" sz="2800" b="1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(</a:t>
              </a:r>
              <a:r>
                <a:rPr lang="zh-CN" altLang="en-US" sz="2800" b="1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营业</a:t>
              </a:r>
              <a:r>
                <a:rPr lang="en-US" altLang="zh-CN" sz="2800" b="1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)</a:t>
              </a:r>
              <a:r>
                <a:rPr lang="zh-CN" altLang="en-US" sz="2800" b="1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额</a:t>
              </a:r>
              <a:endParaRPr lang="zh-CN" altLang="en-US" sz="28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endParaRPr>
            </a:p>
          </p:txBody>
        </p:sp>
        <p:sp>
          <p:nvSpPr>
            <p:cNvPr id="8203" name="AutoShape 15"/>
            <p:cNvSpPr/>
            <p:nvPr/>
          </p:nvSpPr>
          <p:spPr>
            <a:xfrm>
              <a:off x="2628358" y="5925674"/>
              <a:ext cx="4883150" cy="582612"/>
            </a:xfrm>
            <a:prstGeom prst="wedgeRectCallout">
              <a:avLst>
                <a:gd name="adj1" fmla="val 29231"/>
                <a:gd name="adj2" fmla="val -82403"/>
              </a:avLst>
            </a:prstGeom>
            <a:solidFill>
              <a:srgbClr val="FFFF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defTabSz="913130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户均租金、户均销售(营业)额</a:t>
              </a:r>
              <a:endParaRPr lang="zh-CN" altLang="en-US" sz="28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endParaRPr>
            </a:p>
          </p:txBody>
        </p:sp>
      </p:grpSp>
      <p:sp>
        <p:nvSpPr>
          <p:cNvPr id="6" name="标题 3"/>
          <p:cNvSpPr>
            <a:spLocks noGrp="1"/>
          </p:cNvSpPr>
          <p:nvPr/>
        </p:nvSpPr>
        <p:spPr>
          <a:xfrm>
            <a:off x="949960" y="137795"/>
            <a:ext cx="9076055" cy="44259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 dirty="0"/>
              <a:t> </a:t>
            </a:r>
            <a:r>
              <a:rPr lang="en-US" altLang="zh-CN" b="1" dirty="0"/>
              <a:t> </a:t>
            </a:r>
            <a:r>
              <a:rPr lang="zh-CN" altLang="en-US" b="1" dirty="0"/>
              <a:t>三、主要指标及审核要点</a:t>
            </a:r>
            <a:r>
              <a:rPr lang="en-US" altLang="zh-CN" sz="3000" b="1" dirty="0"/>
              <a:t>-</a:t>
            </a:r>
            <a:r>
              <a:rPr lang="zh-CN" altLang="en-US" sz="3000" b="1" dirty="0"/>
              <a:t>匹配关系</a:t>
            </a:r>
            <a:r>
              <a:rPr lang="en-US" altLang="zh-CN" sz="3000" b="1" dirty="0"/>
              <a:t>1</a:t>
            </a:r>
            <a:endParaRPr lang="en-US" altLang="zh-CN" sz="30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Group 22"/>
          <p:cNvGrpSpPr/>
          <p:nvPr/>
        </p:nvGrpSpPr>
        <p:grpSpPr>
          <a:xfrm>
            <a:off x="3121025" y="1592263"/>
            <a:ext cx="6880225" cy="839787"/>
            <a:chOff x="1006" y="1003"/>
            <a:chExt cx="4334" cy="529"/>
          </a:xfrm>
        </p:grpSpPr>
        <p:grpSp>
          <p:nvGrpSpPr>
            <p:cNvPr id="15381" name="Group 3"/>
            <p:cNvGrpSpPr/>
            <p:nvPr/>
          </p:nvGrpSpPr>
          <p:grpSpPr>
            <a:xfrm>
              <a:off x="1006" y="1003"/>
              <a:ext cx="442" cy="529"/>
              <a:chOff x="0" y="0"/>
              <a:chExt cx="406361" cy="664464"/>
            </a:xfrm>
          </p:grpSpPr>
          <p:pic>
            <p:nvPicPr>
              <p:cNvPr id="15383" name="Rectangle 117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406361" cy="6644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384" name="Text Box 6"/>
              <p:cNvSpPr txBox="1"/>
              <p:nvPr/>
            </p:nvSpPr>
            <p:spPr>
              <a:xfrm>
                <a:off x="131279" y="36911"/>
                <a:ext cx="214313" cy="5492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/>
              <a:p>
                <a:pPr>
                  <a:buFontTx/>
                </a:pPr>
                <a:endPara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5382" name="Rectangle 117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355" y="1015"/>
              <a:ext cx="3985" cy="47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5363" name="Group 7"/>
          <p:cNvGrpSpPr/>
          <p:nvPr/>
        </p:nvGrpSpPr>
        <p:grpSpPr>
          <a:xfrm>
            <a:off x="3165475" y="4130675"/>
            <a:ext cx="560388" cy="882650"/>
            <a:chOff x="0" y="0"/>
            <a:chExt cx="335280" cy="664464"/>
          </a:xfrm>
        </p:grpSpPr>
        <p:pic>
          <p:nvPicPr>
            <p:cNvPr id="5144" name="Rectangle 120"/>
            <p:cNvPicPr>
              <a:picLocks noChangeArrowheads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0" y="0"/>
              <a:ext cx="335280" cy="66446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380" name="Text Box 11"/>
            <p:cNvSpPr txBox="1"/>
            <p:nvPr/>
          </p:nvSpPr>
          <p:spPr>
            <a:xfrm>
              <a:off x="60198" y="23368"/>
              <a:ext cx="214313" cy="5492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p>
              <a:pPr>
                <a:buFontTx/>
              </a:pPr>
              <a:endPara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" name="Rectangle 120"/>
          <p:cNvPicPr>
            <a:picLocks noChangeArrowheads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608007" y="4137776"/>
            <a:ext cx="6431798" cy="785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65" name="Picture 3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4700" y="1692275"/>
            <a:ext cx="1103313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9756" name="内容占位符 62"/>
          <p:cNvSpPr>
            <a:spLocks noGrp="1"/>
          </p:cNvSpPr>
          <p:nvPr>
            <p:ph idx="4294967295"/>
          </p:nvPr>
        </p:nvSpPr>
        <p:spPr>
          <a:xfrm>
            <a:off x="3651250" y="1333818"/>
            <a:ext cx="6007100" cy="842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一、城市商业综合体的界定</a:t>
            </a:r>
            <a:endParaRPr kumimoji="0" lang="zh-CN" altLang="en-US" sz="3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367" name="内容占位符 62"/>
          <p:cNvSpPr txBox="1"/>
          <p:nvPr/>
        </p:nvSpPr>
        <p:spPr>
          <a:xfrm>
            <a:off x="3575050" y="3938588"/>
            <a:ext cx="5373688" cy="9159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70000"/>
              </a:lnSpc>
            </a:pPr>
            <a:r>
              <a:rPr lang="zh-CN" altLang="en-US" sz="3700" b="1" dirty="0">
                <a:latin typeface="宋体-方正超大字符集" pitchFamily="65" charset="-122"/>
                <a:ea typeface="宋体-方正超大字符集" pitchFamily="65" charset="-122"/>
              </a:rPr>
              <a:t>三、主要指标及审核要点</a:t>
            </a:r>
            <a:endParaRPr lang="zh-CN" altLang="en-US" sz="3700" b="1" dirty="0">
              <a:latin typeface="宋体-方正超大字符集" pitchFamily="65" charset="-122"/>
              <a:ea typeface="宋体-方正超大字符集" pitchFamily="65" charset="-122"/>
            </a:endParaRPr>
          </a:p>
        </p:txBody>
      </p:sp>
      <p:sp>
        <p:nvSpPr>
          <p:cNvPr id="15368" name="标题 3"/>
          <p:cNvSpPr txBox="1"/>
          <p:nvPr/>
        </p:nvSpPr>
        <p:spPr>
          <a:xfrm>
            <a:off x="4151630" y="692785"/>
            <a:ext cx="4402455" cy="97218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FontTx/>
            </a:pPr>
            <a:r>
              <a:rPr lang="zh-CN" altLang="en-US" sz="4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主要内容</a:t>
            </a:r>
            <a:endParaRPr lang="zh-CN" altLang="en-US" sz="4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9" name="Text Box 11"/>
          <p:cNvSpPr txBox="1"/>
          <p:nvPr/>
        </p:nvSpPr>
        <p:spPr>
          <a:xfrm>
            <a:off x="3252788" y="2786063"/>
            <a:ext cx="365125" cy="72866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>
              <a:buFontTx/>
            </a:pP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5370" name="Group 21"/>
          <p:cNvGrpSpPr/>
          <p:nvPr/>
        </p:nvGrpSpPr>
        <p:grpSpPr>
          <a:xfrm>
            <a:off x="3149600" y="2754313"/>
            <a:ext cx="6870700" cy="882650"/>
            <a:chOff x="1024" y="1735"/>
            <a:chExt cx="4328" cy="556"/>
          </a:xfrm>
        </p:grpSpPr>
        <p:pic>
          <p:nvPicPr>
            <p:cNvPr id="15377" name="Rectangle 120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024" y="1735"/>
              <a:ext cx="360" cy="5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8" name="Rectangle 120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314" y="1749"/>
              <a:ext cx="4038" cy="49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371" name="Rectangle 20"/>
          <p:cNvSpPr/>
          <p:nvPr/>
        </p:nvSpPr>
        <p:spPr>
          <a:xfrm>
            <a:off x="3587750" y="2546350"/>
            <a:ext cx="6429375" cy="11493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70000"/>
              </a:lnSpc>
              <a:buFontTx/>
            </a:pPr>
            <a:r>
              <a:rPr lang="zh-CN" altLang="en-US" sz="3700" b="1" dirty="0">
                <a:latin typeface="宋体-方正超大字符集" pitchFamily="65" charset="-122"/>
                <a:ea typeface="宋体-方正超大字符集" pitchFamily="65" charset="-122"/>
              </a:rPr>
              <a:t>二、涉及表种及主要变化</a:t>
            </a:r>
            <a:endParaRPr lang="zh-CN" altLang="en-US" sz="3700" b="1" dirty="0">
              <a:latin typeface="宋体-方正超大字符集" pitchFamily="65" charset="-122"/>
              <a:ea typeface="宋体-方正超大字符集" pitchFamily="65" charset="-122"/>
            </a:endParaRPr>
          </a:p>
        </p:txBody>
      </p:sp>
      <p:grpSp>
        <p:nvGrpSpPr>
          <p:cNvPr id="15372" name="组合 24"/>
          <p:cNvGrpSpPr/>
          <p:nvPr/>
        </p:nvGrpSpPr>
        <p:grpSpPr>
          <a:xfrm>
            <a:off x="3190875" y="5184775"/>
            <a:ext cx="6889750" cy="1149350"/>
            <a:chOff x="1666488" y="5185472"/>
            <a:chExt cx="6889828" cy="1149350"/>
          </a:xfrm>
        </p:grpSpPr>
        <p:grpSp>
          <p:nvGrpSpPr>
            <p:cNvPr id="15373" name="Group 21"/>
            <p:cNvGrpSpPr/>
            <p:nvPr/>
          </p:nvGrpSpPr>
          <p:grpSpPr>
            <a:xfrm>
              <a:off x="1666488" y="5382283"/>
              <a:ext cx="6870700" cy="882650"/>
              <a:chOff x="1024" y="1735"/>
              <a:chExt cx="4328" cy="556"/>
            </a:xfrm>
          </p:grpSpPr>
          <p:pic>
            <p:nvPicPr>
              <p:cNvPr id="15375" name="Rectangle 120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4" y="1735"/>
                <a:ext cx="360" cy="5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376" name="Rectangle 12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14" y="1749"/>
                <a:ext cx="4038" cy="49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5374" name="Rectangle 20"/>
            <p:cNvSpPr/>
            <p:nvPr/>
          </p:nvSpPr>
          <p:spPr>
            <a:xfrm>
              <a:off x="2126868" y="5185472"/>
              <a:ext cx="6429448" cy="114935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lnSpc>
                  <a:spcPct val="170000"/>
                </a:lnSpc>
              </a:pPr>
              <a:r>
                <a:rPr lang="zh-CN" altLang="en-US" sz="3700" b="1" dirty="0">
                  <a:latin typeface="宋体-方正超大字符集" pitchFamily="65" charset="-122"/>
                  <a:ea typeface="宋体-方正超大字符集" pitchFamily="65" charset="-122"/>
                </a:rPr>
                <a:t>四、注意事项</a:t>
              </a:r>
              <a:endParaRPr lang="zh-CN" altLang="en-US" sz="3700" b="1" dirty="0">
                <a:latin typeface="宋体-方正超大字符集" pitchFamily="65" charset="-122"/>
                <a:ea typeface="宋体-方正超大字符集" pitchFamily="65" charset="-122"/>
              </a:endParaRPr>
            </a:p>
          </p:txBody>
        </p:sp>
      </p:grp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对象 4"/>
          <p:cNvGraphicFramePr/>
          <p:nvPr/>
        </p:nvGraphicFramePr>
        <p:xfrm>
          <a:off x="1555115" y="3371215"/>
          <a:ext cx="9110345" cy="3340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8439150" imgH="3990975" progId="Paint.Picture">
                  <p:embed/>
                </p:oleObj>
              </mc:Choice>
              <mc:Fallback>
                <p:oleObj name="" r:id="rId1" imgW="8439150" imgH="399097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55115" y="3371215"/>
                        <a:ext cx="9110345" cy="33407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对象 1024"/>
          <p:cNvGraphicFramePr/>
          <p:nvPr/>
        </p:nvGraphicFramePr>
        <p:xfrm>
          <a:off x="1539875" y="787400"/>
          <a:ext cx="9083676" cy="246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3" imgW="7258050" imgH="3057525" progId="Paint.Picture">
                  <p:embed/>
                </p:oleObj>
              </mc:Choice>
              <mc:Fallback>
                <p:oleObj name="" r:id="rId3" imgW="7258050" imgH="3057525" progId="Paint.Picture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39875" y="787400"/>
                        <a:ext cx="9083676" cy="2463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8"/>
          <p:cNvGrpSpPr/>
          <p:nvPr/>
        </p:nvGrpSpPr>
        <p:grpSpPr>
          <a:xfrm>
            <a:off x="3244850" y="1790700"/>
            <a:ext cx="4813300" cy="4001770"/>
            <a:chOff x="2615402" y="1747888"/>
            <a:chExt cx="4813976" cy="4001653"/>
          </a:xfrm>
        </p:grpSpPr>
        <p:sp>
          <p:nvSpPr>
            <p:cNvPr id="9225" name="Rectangle 15"/>
            <p:cNvSpPr/>
            <p:nvPr/>
          </p:nvSpPr>
          <p:spPr>
            <a:xfrm>
              <a:off x="4724533" y="1747888"/>
              <a:ext cx="2704845" cy="266651"/>
            </a:xfrm>
            <a:prstGeom prst="rect">
              <a:avLst/>
            </a:prstGeom>
            <a:noFill/>
            <a:ln w="635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9226" name="Rectangle 15"/>
            <p:cNvSpPr/>
            <p:nvPr/>
          </p:nvSpPr>
          <p:spPr>
            <a:xfrm>
              <a:off x="2615402" y="5098050"/>
              <a:ext cx="748770" cy="651491"/>
            </a:xfrm>
            <a:prstGeom prst="rect">
              <a:avLst/>
            </a:prstGeom>
            <a:noFill/>
            <a:ln w="635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9227" name="AutoShape 15"/>
            <p:cNvSpPr/>
            <p:nvPr/>
          </p:nvSpPr>
          <p:spPr>
            <a:xfrm>
              <a:off x="3808100" y="3046223"/>
              <a:ext cx="2925856" cy="679959"/>
            </a:xfrm>
            <a:prstGeom prst="wedgeRectCallout">
              <a:avLst>
                <a:gd name="adj1" fmla="val 7736"/>
                <a:gd name="adj2" fmla="val -195278"/>
              </a:avLst>
            </a:prstGeom>
            <a:solidFill>
              <a:srgbClr val="FFFF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defTabSz="913130"/>
              <a:r>
                <a:rPr lang="zh-CN" altLang="en-US" sz="2800" b="1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面积之间的匹配关系</a:t>
              </a:r>
              <a:endParaRPr lang="zh-CN" altLang="en-US" sz="2800" dirty="0">
                <a:solidFill>
                  <a:srgbClr val="262626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9228" name="AutoShape 15"/>
            <p:cNvSpPr/>
            <p:nvPr/>
          </p:nvSpPr>
          <p:spPr>
            <a:xfrm>
              <a:off x="3808735" y="2971306"/>
              <a:ext cx="2913789" cy="947879"/>
            </a:xfrm>
            <a:prstGeom prst="wedgeRectCallout">
              <a:avLst>
                <a:gd name="adj1" fmla="val -61442"/>
                <a:gd name="adj2" fmla="val 172760"/>
              </a:avLst>
            </a:prstGeom>
            <a:solidFill>
              <a:srgbClr val="FFFF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defTabSz="913130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摊位数与商户数之间的匹配关系</a:t>
              </a:r>
              <a:endParaRPr lang="zh-CN" altLang="en-US" sz="2800" dirty="0">
                <a:solidFill>
                  <a:srgbClr val="262626"/>
                </a:solidFill>
                <a:latin typeface="Tahoma" panose="020B0604030504040204" pitchFamily="34" charset="0"/>
              </a:endParaRPr>
            </a:p>
          </p:txBody>
        </p:sp>
      </p:grpSp>
      <p:grpSp>
        <p:nvGrpSpPr>
          <p:cNvPr id="3" name="组合 8"/>
          <p:cNvGrpSpPr/>
          <p:nvPr/>
        </p:nvGrpSpPr>
        <p:grpSpPr>
          <a:xfrm>
            <a:off x="1606550" y="1790700"/>
            <a:ext cx="8858250" cy="1298575"/>
            <a:chOff x="129" y="2820"/>
            <a:chExt cx="13951" cy="2045"/>
          </a:xfrm>
        </p:grpSpPr>
        <p:sp>
          <p:nvSpPr>
            <p:cNvPr id="9223" name="Rectangle 15"/>
            <p:cNvSpPr/>
            <p:nvPr/>
          </p:nvSpPr>
          <p:spPr>
            <a:xfrm>
              <a:off x="129" y="2820"/>
              <a:ext cx="10278" cy="420"/>
            </a:xfrm>
            <a:prstGeom prst="rect">
              <a:avLst/>
            </a:prstGeom>
            <a:noFill/>
            <a:ln w="635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9224" name="AutoShape 15"/>
            <p:cNvSpPr/>
            <p:nvPr/>
          </p:nvSpPr>
          <p:spPr>
            <a:xfrm>
              <a:off x="9762" y="3423"/>
              <a:ext cx="4318" cy="1442"/>
            </a:xfrm>
            <a:prstGeom prst="wedgeRectCallout">
              <a:avLst>
                <a:gd name="adj1" fmla="val -75704"/>
                <a:gd name="adj2" fmla="val -54366"/>
              </a:avLst>
            </a:prstGeom>
            <a:solidFill>
              <a:srgbClr val="FFFF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defTabSz="913130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面积与摊位数之间的匹配关系</a:t>
              </a:r>
              <a:endParaRPr lang="zh-CN" altLang="en-US" sz="2800" dirty="0">
                <a:solidFill>
                  <a:srgbClr val="262626"/>
                </a:solidFill>
                <a:latin typeface="Tahoma" panose="020B0604030504040204" pitchFamily="34" charset="0"/>
              </a:endParaRPr>
            </a:p>
          </p:txBody>
        </p:sp>
      </p:grpSp>
      <p:sp>
        <p:nvSpPr>
          <p:cNvPr id="4" name="标题 3"/>
          <p:cNvSpPr>
            <a:spLocks noGrp="1"/>
          </p:cNvSpPr>
          <p:nvPr/>
        </p:nvSpPr>
        <p:spPr>
          <a:xfrm>
            <a:off x="1020445" y="137795"/>
            <a:ext cx="8890000" cy="5010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 dirty="0"/>
              <a:t> </a:t>
            </a:r>
            <a:r>
              <a:rPr lang="en-US" altLang="zh-CN" b="1" dirty="0"/>
              <a:t> </a:t>
            </a:r>
            <a:r>
              <a:rPr lang="zh-CN" altLang="en-US" b="1" dirty="0"/>
              <a:t>三、主要指标及审核要点</a:t>
            </a:r>
            <a:r>
              <a:rPr lang="en-US" altLang="zh-CN" sz="3000" b="1" dirty="0"/>
              <a:t>-</a:t>
            </a:r>
            <a:r>
              <a:rPr lang="zh-CN" altLang="en-US" sz="3000" b="1" dirty="0"/>
              <a:t>匹配关系</a:t>
            </a:r>
            <a:r>
              <a:rPr lang="en-US" altLang="zh-CN" sz="3000" b="1" dirty="0"/>
              <a:t>2</a:t>
            </a:r>
            <a:endParaRPr lang="en-US" altLang="zh-CN" sz="30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6" name="Group 22"/>
          <p:cNvGrpSpPr/>
          <p:nvPr/>
        </p:nvGrpSpPr>
        <p:grpSpPr>
          <a:xfrm>
            <a:off x="3121025" y="1592263"/>
            <a:ext cx="6880225" cy="839787"/>
            <a:chOff x="1006" y="1003"/>
            <a:chExt cx="4334" cy="529"/>
          </a:xfrm>
        </p:grpSpPr>
        <p:grpSp>
          <p:nvGrpSpPr>
            <p:cNvPr id="26645" name="Group 3"/>
            <p:cNvGrpSpPr/>
            <p:nvPr/>
          </p:nvGrpSpPr>
          <p:grpSpPr>
            <a:xfrm>
              <a:off x="1006" y="1003"/>
              <a:ext cx="442" cy="529"/>
              <a:chOff x="0" y="0"/>
              <a:chExt cx="406361" cy="664464"/>
            </a:xfrm>
          </p:grpSpPr>
          <p:pic>
            <p:nvPicPr>
              <p:cNvPr id="26647" name="Rectangle 117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406361" cy="6644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48" name="Text Box 6"/>
              <p:cNvSpPr txBox="1"/>
              <p:nvPr/>
            </p:nvSpPr>
            <p:spPr>
              <a:xfrm>
                <a:off x="131279" y="36911"/>
                <a:ext cx="214313" cy="5492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/>
              <a:p>
                <a:pPr>
                  <a:buFontTx/>
                </a:pPr>
                <a:endPara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26646" name="Rectangle 117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355" y="1015"/>
              <a:ext cx="3985" cy="47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6627" name="Group 7"/>
          <p:cNvGrpSpPr/>
          <p:nvPr/>
        </p:nvGrpSpPr>
        <p:grpSpPr>
          <a:xfrm>
            <a:off x="3165475" y="4130675"/>
            <a:ext cx="560388" cy="882650"/>
            <a:chOff x="0" y="0"/>
            <a:chExt cx="335280" cy="664464"/>
          </a:xfrm>
        </p:grpSpPr>
        <p:pic>
          <p:nvPicPr>
            <p:cNvPr id="5144" name="Rectangle 120"/>
            <p:cNvPicPr>
              <a:picLocks noChangeArrowheads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0" y="0"/>
              <a:ext cx="335280" cy="66446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644" name="Text Box 11"/>
            <p:cNvSpPr txBox="1"/>
            <p:nvPr/>
          </p:nvSpPr>
          <p:spPr>
            <a:xfrm>
              <a:off x="60198" y="23368"/>
              <a:ext cx="214313" cy="5492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p>
              <a:pPr>
                <a:buFontTx/>
              </a:pPr>
              <a:endPara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5124" name="Rectangle 120"/>
          <p:cNvPicPr>
            <a:picLocks noChangeArrowheads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608007" y="4137776"/>
            <a:ext cx="6431798" cy="785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29" name="Picture 3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1850" y="5699125"/>
            <a:ext cx="1103313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0" name="内容占位符 62"/>
          <p:cNvSpPr>
            <a:spLocks noGrp="1"/>
          </p:cNvSpPr>
          <p:nvPr>
            <p:ph idx="4294967295"/>
          </p:nvPr>
        </p:nvSpPr>
        <p:spPr>
          <a:xfrm>
            <a:off x="3644900" y="1373188"/>
            <a:ext cx="6007100" cy="842962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en-US" sz="3700" b="1" dirty="0">
                <a:latin typeface="宋体-方正超大字符集" pitchFamily="65" charset="-122"/>
                <a:ea typeface="宋体-方正超大字符集" pitchFamily="65" charset="-122"/>
              </a:rPr>
              <a:t>一、城市商业综合体的界定</a:t>
            </a:r>
            <a:endParaRPr lang="zh-CN" altLang="en-US" sz="3700" b="1" dirty="0">
              <a:latin typeface="宋体-方正超大字符集" pitchFamily="65" charset="-122"/>
              <a:ea typeface="宋体-方正超大字符集" pitchFamily="65" charset="-122"/>
            </a:endParaRPr>
          </a:p>
        </p:txBody>
      </p:sp>
      <p:sp>
        <p:nvSpPr>
          <p:cNvPr id="26631" name="内容占位符 62"/>
          <p:cNvSpPr txBox="1"/>
          <p:nvPr/>
        </p:nvSpPr>
        <p:spPr>
          <a:xfrm>
            <a:off x="3575050" y="3938588"/>
            <a:ext cx="5373688" cy="9159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70000"/>
              </a:lnSpc>
            </a:pPr>
            <a:r>
              <a:rPr lang="zh-CN" altLang="en-US" sz="3700" b="1" dirty="0">
                <a:latin typeface="宋体-方正超大字符集" pitchFamily="65" charset="-122"/>
                <a:ea typeface="宋体-方正超大字符集" pitchFamily="65" charset="-122"/>
              </a:rPr>
              <a:t>三、主要指标及审核要点</a:t>
            </a:r>
            <a:endParaRPr lang="zh-CN" altLang="en-US" sz="3700" b="1" dirty="0">
              <a:latin typeface="宋体-方正超大字符集" pitchFamily="65" charset="-122"/>
              <a:ea typeface="宋体-方正超大字符集" pitchFamily="65" charset="-122"/>
            </a:endParaRPr>
          </a:p>
        </p:txBody>
      </p:sp>
      <p:sp>
        <p:nvSpPr>
          <p:cNvPr id="26632" name="标题 3"/>
          <p:cNvSpPr txBox="1"/>
          <p:nvPr/>
        </p:nvSpPr>
        <p:spPr>
          <a:xfrm>
            <a:off x="4008120" y="545465"/>
            <a:ext cx="4402455" cy="104711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FontTx/>
            </a:pPr>
            <a:r>
              <a:rPr lang="zh-CN" altLang="en-US" sz="4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主要内容</a:t>
            </a:r>
            <a:endParaRPr lang="zh-CN" altLang="en-US" sz="4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3" name="Text Box 11"/>
          <p:cNvSpPr txBox="1"/>
          <p:nvPr/>
        </p:nvSpPr>
        <p:spPr>
          <a:xfrm>
            <a:off x="3252788" y="2786063"/>
            <a:ext cx="365125" cy="72866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>
              <a:buFontTx/>
            </a:pP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6634" name="Group 21"/>
          <p:cNvGrpSpPr/>
          <p:nvPr/>
        </p:nvGrpSpPr>
        <p:grpSpPr>
          <a:xfrm>
            <a:off x="3149600" y="2754313"/>
            <a:ext cx="6870700" cy="882650"/>
            <a:chOff x="1024" y="1735"/>
            <a:chExt cx="4328" cy="556"/>
          </a:xfrm>
        </p:grpSpPr>
        <p:pic>
          <p:nvPicPr>
            <p:cNvPr id="26641" name="Rectangle 120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024" y="1735"/>
              <a:ext cx="360" cy="5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6642" name="Rectangle 120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314" y="1749"/>
              <a:ext cx="4038" cy="49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35" name="Rectangle 20"/>
          <p:cNvSpPr/>
          <p:nvPr/>
        </p:nvSpPr>
        <p:spPr>
          <a:xfrm>
            <a:off x="3587750" y="2546350"/>
            <a:ext cx="6429375" cy="11493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70000"/>
              </a:lnSpc>
            </a:pPr>
            <a:r>
              <a:rPr lang="zh-CN" altLang="en-US" sz="3700" b="1" dirty="0">
                <a:latin typeface="宋体-方正超大字符集" pitchFamily="65" charset="-122"/>
                <a:ea typeface="宋体-方正超大字符集" pitchFamily="65" charset="-122"/>
              </a:rPr>
              <a:t>二、涉及表种及主要变化</a:t>
            </a:r>
            <a:endParaRPr lang="zh-CN" altLang="en-US" sz="3700" b="1" dirty="0">
              <a:latin typeface="宋体-方正超大字符集" pitchFamily="65" charset="-122"/>
              <a:ea typeface="宋体-方正超大字符集" pitchFamily="65" charset="-122"/>
            </a:endParaRPr>
          </a:p>
        </p:txBody>
      </p:sp>
      <p:grpSp>
        <p:nvGrpSpPr>
          <p:cNvPr id="26636" name="组合 24"/>
          <p:cNvGrpSpPr/>
          <p:nvPr/>
        </p:nvGrpSpPr>
        <p:grpSpPr>
          <a:xfrm>
            <a:off x="3190875" y="5184775"/>
            <a:ext cx="6889750" cy="1149350"/>
            <a:chOff x="1666488" y="5185472"/>
            <a:chExt cx="6889828" cy="1149350"/>
          </a:xfrm>
        </p:grpSpPr>
        <p:grpSp>
          <p:nvGrpSpPr>
            <p:cNvPr id="26637" name="Group 21"/>
            <p:cNvGrpSpPr/>
            <p:nvPr/>
          </p:nvGrpSpPr>
          <p:grpSpPr>
            <a:xfrm>
              <a:off x="1666488" y="5382283"/>
              <a:ext cx="6870700" cy="882650"/>
              <a:chOff x="1024" y="1735"/>
              <a:chExt cx="4328" cy="556"/>
            </a:xfrm>
          </p:grpSpPr>
          <p:pic>
            <p:nvPicPr>
              <p:cNvPr id="26639" name="Rectangle 120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4" y="1735"/>
                <a:ext cx="360" cy="5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6640" name="Rectangle 12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14" y="1749"/>
                <a:ext cx="4038" cy="49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086" name="Rectangle 20"/>
            <p:cNvSpPr>
              <a:spLocks noChangeArrowheads="1"/>
            </p:cNvSpPr>
            <p:nvPr/>
          </p:nvSpPr>
          <p:spPr bwMode="auto">
            <a:xfrm>
              <a:off x="2126868" y="5185472"/>
              <a:ext cx="6429448" cy="114935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7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cs typeface="+mn-cs"/>
                </a:rPr>
                <a:t>四、</a:t>
              </a:r>
              <a:r>
                <a:rPr kumimoji="0" lang="zh-CN" altLang="en-US" sz="37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注意事项</a:t>
              </a:r>
              <a:endParaRPr kumimoji="0" lang="zh-CN" altLang="en-US" sz="3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1283" name="Group 19"/>
          <p:cNvGraphicFramePr>
            <a:graphicFrameLocks noGrp="1"/>
          </p:cNvGraphicFramePr>
          <p:nvPr>
            <p:ph type="body" idx="4294967295"/>
            <p:custDataLst>
              <p:tags r:id="rId1"/>
            </p:custDataLst>
          </p:nvPr>
        </p:nvGraphicFramePr>
        <p:xfrm>
          <a:off x="2605405" y="1296000"/>
          <a:ext cx="7918450" cy="4307205"/>
        </p:xfrm>
        <a:graphic>
          <a:graphicData uri="http://schemas.openxmlformats.org/drawingml/2006/table">
            <a:tbl>
              <a:tblPr/>
              <a:tblGrid>
                <a:gridCol w="1337945"/>
                <a:gridCol w="6580505"/>
              </a:tblGrid>
              <a:tr h="789305">
                <a:tc>
                  <a:txBody>
                    <a:bodyPr/>
                    <a:lstStyle/>
                    <a:p>
                      <a:pPr marL="0" marR="0" lvl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表号</a:t>
                      </a:r>
                      <a:endParaRPr kumimoji="0" lang="zh-CN" altLang="en-US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0" marR="91430" marT="45715" marB="45715" anchor="ctr" anchorCtr="0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上报时间及方式 </a:t>
                      </a:r>
                      <a:endParaRPr kumimoji="0" lang="zh-CN" altLang="en-US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0" marR="91430" marT="45715" marB="45715" anchor="ctr" anchorCt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7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E140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0" marR="91430" marT="45715" marB="45715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0" lvl="0" indent="0" algn="l" defTabSz="914400" rtl="0" fontAlgn="base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开 网 时 间 </a:t>
                      </a:r>
                      <a:r>
                        <a:rPr kumimoji="0" lang="en-US" altLang="zh-CN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：2025年</a:t>
                      </a:r>
                      <a:r>
                        <a:rPr kumimoji="0" lang="en-US" altLang="zh-CN" sz="29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1月20日</a:t>
                      </a:r>
                      <a:endParaRPr kumimoji="0" lang="en-US" altLang="zh-CN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R="0" lvl="0" indent="0" algn="l" defTabSz="914400" rtl="0" fontAlgn="base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报</a:t>
                      </a:r>
                      <a:r>
                        <a:rPr kumimoji="0" lang="en-US" altLang="zh-CN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kumimoji="0" lang="zh-CN" alt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送 单 位 </a:t>
                      </a: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：2025</a:t>
                      </a:r>
                      <a:r>
                        <a:rPr kumimoji="0" lang="zh-CN" alt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</a:t>
                      </a:r>
                      <a:r>
                        <a:rPr kumimoji="0" lang="en-US" altLang="zh-CN" sz="29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2月28日24时前</a:t>
                      </a:r>
                      <a:endParaRPr kumimoji="0" lang="en-US" altLang="zh-CN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R="0" lvl="0" indent="0" algn="l" defTabSz="914400" rtl="0" fontAlgn="base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          </a:t>
                      </a:r>
                      <a:r>
                        <a:rPr kumimoji="0" lang="zh-CN" alt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网上填报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0" marR="91430" marT="45715" marB="45715" anchor="ctr" anchorCt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7" name="标题 3"/>
          <p:cNvSpPr/>
          <p:nvPr/>
        </p:nvSpPr>
        <p:spPr bwMode="auto">
          <a:xfrm>
            <a:off x="949960" y="0"/>
            <a:ext cx="8532495" cy="6667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四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、注意事项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1：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上报时间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26188" y="5200650"/>
            <a:ext cx="5865812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62"/>
          <p:cNvSpPr txBox="1"/>
          <p:nvPr/>
        </p:nvSpPr>
        <p:spPr>
          <a:xfrm>
            <a:off x="4636770" y="1941830"/>
            <a:ext cx="291846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600" b="1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谢谢！ </a:t>
            </a:r>
            <a:endParaRPr lang="zh-CN" altLang="en-US" sz="6600" b="1" dirty="0">
              <a:solidFill>
                <a:srgbClr val="4B649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69" name="矩形 1068"/>
          <p:cNvSpPr/>
          <p:nvPr/>
        </p:nvSpPr>
        <p:spPr>
          <a:xfrm>
            <a:off x="10906126" y="4237038"/>
            <a:ext cx="476250" cy="4762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10637838" y="4008438"/>
            <a:ext cx="474663" cy="474663"/>
          </a:xfrm>
          <a:prstGeom prst="rect">
            <a:avLst/>
          </a:prstGeom>
          <a:solidFill>
            <a:srgbClr val="4B649F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1262063" y="2146300"/>
            <a:ext cx="474663" cy="474663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1460500" y="2386013"/>
            <a:ext cx="474663" cy="474663"/>
          </a:xfrm>
          <a:prstGeom prst="rect">
            <a:avLst/>
          </a:prstGeom>
          <a:solidFill>
            <a:srgbClr val="4B649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658110" y="385508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华文楷体" panose="02010600040101010101" pitchFamily="2" charset="-122"/>
                <a:sym typeface="+mn-ea"/>
              </a:rPr>
              <a:t>朝阳区统计局 统计调查中心</a:t>
            </a:r>
            <a:endParaRPr lang="en-US" altLang="zh-CN" sz="2800" b="1" dirty="0">
              <a:solidFill>
                <a:schemeClr val="tx2"/>
              </a:solidFill>
              <a:latin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16386" name="直接连接符 17"/>
          <p:cNvCxnSpPr/>
          <p:nvPr/>
        </p:nvCxnSpPr>
        <p:spPr>
          <a:xfrm>
            <a:off x="1809750" y="2227263"/>
            <a:ext cx="8643938" cy="1587"/>
          </a:xfrm>
          <a:prstGeom prst="line">
            <a:avLst/>
          </a:prstGeom>
          <a:ln w="57150" cap="flat" cmpd="sng">
            <a:solidFill>
              <a:srgbClr val="FFC000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16387" name="Group 11"/>
          <p:cNvGrpSpPr/>
          <p:nvPr/>
        </p:nvGrpSpPr>
        <p:grpSpPr>
          <a:xfrm>
            <a:off x="106045" y="980440"/>
            <a:ext cx="11946256" cy="5711825"/>
            <a:chOff x="0" y="-34"/>
            <a:chExt cx="5518" cy="2821"/>
          </a:xfrm>
        </p:grpSpPr>
        <p:pic>
          <p:nvPicPr>
            <p:cNvPr id="16392" name="圆角矩形 43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518" cy="27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3" name="Text Box 13"/>
            <p:cNvSpPr txBox="1"/>
            <p:nvPr/>
          </p:nvSpPr>
          <p:spPr>
            <a:xfrm>
              <a:off x="81" y="-34"/>
              <a:ext cx="5359" cy="272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/>
            <a:p>
              <a:pPr algn="r">
                <a:buFontTx/>
              </a:pP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6388" name="直接连接符 17"/>
          <p:cNvCxnSpPr/>
          <p:nvPr/>
        </p:nvCxnSpPr>
        <p:spPr>
          <a:xfrm>
            <a:off x="1809750" y="2227263"/>
            <a:ext cx="8643938" cy="1587"/>
          </a:xfrm>
          <a:prstGeom prst="line">
            <a:avLst/>
          </a:prstGeom>
          <a:ln w="57150" cap="flat" cmpd="sng">
            <a:solidFill>
              <a:srgbClr val="8EB4E3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6389" name="Rectangle 2"/>
          <p:cNvSpPr txBox="1"/>
          <p:nvPr/>
        </p:nvSpPr>
        <p:spPr>
          <a:xfrm>
            <a:off x="1809750" y="2271713"/>
            <a:ext cx="8362950" cy="3762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just">
              <a:lnSpc>
                <a:spcPct val="130000"/>
              </a:lnSpc>
              <a:spcBef>
                <a:spcPct val="20000"/>
              </a:spcBef>
              <a:buFontTx/>
            </a:pPr>
            <a:r>
              <a:rPr lang="zh-CN" altLang="en-US" sz="3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是指以区域为中心、以购物中心为</a:t>
            </a:r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主导</a:t>
            </a:r>
            <a:r>
              <a:rPr lang="zh-CN" altLang="en-US" sz="3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，融合了商业零售、餐饮、休闲养生、娱乐、文化、教育等</a:t>
            </a:r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多项城市主要功能活动</a:t>
            </a:r>
            <a:r>
              <a:rPr lang="zh-CN" altLang="en-US" sz="3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3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面向各类消费人群</a:t>
            </a:r>
            <a:r>
              <a:rPr lang="zh-CN" altLang="en-US" sz="3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提供综合性服务</a:t>
            </a:r>
            <a:r>
              <a:rPr lang="zh-CN" altLang="en-US" sz="3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的大型建筑综合体。</a:t>
            </a:r>
            <a:endParaRPr lang="zh-CN" altLang="en-US" sz="30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ct val="20000"/>
              </a:spcBef>
              <a:buFontTx/>
            </a:pPr>
            <a:endParaRPr lang="zh-CN" altLang="zh-CN" sz="24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1" name="标题 3"/>
          <p:cNvSpPr/>
          <p:nvPr/>
        </p:nvSpPr>
        <p:spPr>
          <a:xfrm>
            <a:off x="1059180" y="116205"/>
            <a:ext cx="7934325" cy="5238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 anchorCtr="0"/>
          <a:p>
            <a:pPr algn="ctr">
              <a:buFontTx/>
            </a:pPr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</a:rPr>
              <a:t>一、城市商业综合体的界定</a:t>
            </a:r>
            <a:endParaRPr lang="zh-CN" altLang="en-US" sz="4400" b="1" dirty="0">
              <a:solidFill>
                <a:schemeClr val="tx2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AutoShape 6"/>
          <p:cNvSpPr/>
          <p:nvPr/>
        </p:nvSpPr>
        <p:spPr>
          <a:xfrm>
            <a:off x="2135188" y="1484313"/>
            <a:ext cx="3001962" cy="576262"/>
          </a:xfrm>
          <a:prstGeom prst="roundRect">
            <a:avLst>
              <a:gd name="adj" fmla="val 46282"/>
            </a:avLst>
          </a:prstGeom>
          <a:solidFill>
            <a:srgbClr val="FD9309"/>
          </a:solidFill>
          <a:ln w="9525">
            <a:noFill/>
          </a:ln>
        </p:spPr>
        <p:txBody>
          <a:bodyPr wrap="non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城市商业综合体</a:t>
            </a:r>
            <a:endParaRPr lang="zh-CN" altLang="en-US" sz="3000" b="1" dirty="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17410" name="直接连接符 17"/>
          <p:cNvCxnSpPr/>
          <p:nvPr/>
        </p:nvCxnSpPr>
        <p:spPr>
          <a:xfrm>
            <a:off x="1809750" y="2227263"/>
            <a:ext cx="8643938" cy="1587"/>
          </a:xfrm>
          <a:prstGeom prst="line">
            <a:avLst/>
          </a:prstGeom>
          <a:ln w="57150" cap="flat" cmpd="sng">
            <a:solidFill>
              <a:srgbClr val="FFC000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17411" name="Group 11"/>
          <p:cNvGrpSpPr/>
          <p:nvPr/>
        </p:nvGrpSpPr>
        <p:grpSpPr>
          <a:xfrm>
            <a:off x="0" y="1060450"/>
            <a:ext cx="11850370" cy="5797550"/>
            <a:chOff x="0" y="0"/>
            <a:chExt cx="5518" cy="2787"/>
          </a:xfrm>
        </p:grpSpPr>
        <p:pic>
          <p:nvPicPr>
            <p:cNvPr id="17416" name="圆角矩形 43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518" cy="27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7" name="Text Box 13"/>
            <p:cNvSpPr txBox="1"/>
            <p:nvPr/>
          </p:nvSpPr>
          <p:spPr>
            <a:xfrm>
              <a:off x="81" y="66"/>
              <a:ext cx="5359" cy="262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/>
            <a:p>
              <a:pPr algn="r">
                <a:buFontTx/>
              </a:pP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7412" name="直接连接符 17"/>
          <p:cNvCxnSpPr/>
          <p:nvPr/>
        </p:nvCxnSpPr>
        <p:spPr>
          <a:xfrm>
            <a:off x="1830388" y="2035175"/>
            <a:ext cx="8643938" cy="1588"/>
          </a:xfrm>
          <a:prstGeom prst="line">
            <a:avLst/>
          </a:prstGeom>
          <a:ln w="57150" cap="flat" cmpd="sng">
            <a:solidFill>
              <a:srgbClr val="8EB4E3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7413" name="Rectangle 2"/>
          <p:cNvSpPr txBox="1"/>
          <p:nvPr/>
        </p:nvSpPr>
        <p:spPr>
          <a:xfrm>
            <a:off x="629285" y="1196975"/>
            <a:ext cx="10933430" cy="5375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marL="342900" indent="-342900"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charset="0"/>
              <a:buChar char="Ø"/>
            </a:pP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由企业有计划地管理运营，有统一的名称，如**中心、**广场、**城等；</a:t>
            </a:r>
            <a:endParaRPr lang="en-US" altLang="zh-CN" sz="2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charset="0"/>
              <a:buChar char="Ø"/>
            </a:pP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涵盖百货、超市或日用品零售等商品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零售业态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正餐、快餐等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餐饮业态</a:t>
            </a: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，以及电影放映、教育培训、娱乐活动等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两项及以上</a:t>
            </a: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服务业态</a:t>
            </a: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6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charset="0"/>
              <a:buChar char="Ø"/>
            </a:pP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营业面积不少于</a:t>
            </a:r>
            <a:r>
              <a:rPr lang="en-US" altLang="zh-CN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万平方米</a:t>
            </a: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且独立开展经营活动的商户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不少于</a:t>
            </a:r>
            <a:r>
              <a:rPr lang="en-US" altLang="zh-CN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6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en-US" altLang="zh-CN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2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en-US" altLang="zh-CN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注：</a:t>
            </a:r>
            <a:r>
              <a:rPr lang="zh-CN" altLang="zh-CN" sz="2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满足以上条件的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开放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式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街区</a:t>
            </a:r>
            <a:r>
              <a:rPr lang="zh-CN" altLang="zh-CN" sz="2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可纳统，如祥云小镇。</a:t>
            </a:r>
            <a:endParaRPr lang="en-US" altLang="zh-CN" sz="26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4" name="AutoShape 6"/>
          <p:cNvSpPr/>
          <p:nvPr/>
        </p:nvSpPr>
        <p:spPr>
          <a:xfrm>
            <a:off x="1415098" y="1412875"/>
            <a:ext cx="3570287" cy="546100"/>
          </a:xfrm>
          <a:prstGeom prst="roundRect">
            <a:avLst>
              <a:gd name="adj" fmla="val 46282"/>
            </a:avLst>
          </a:prstGeom>
          <a:solidFill>
            <a:srgbClr val="FD9309"/>
          </a:solidFill>
          <a:ln w="9525">
            <a:noFill/>
          </a:ln>
        </p:spPr>
        <p:txBody>
          <a:bodyPr wrap="non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需满足的三个条件：</a:t>
            </a:r>
            <a:endParaRPr lang="zh-CN" altLang="en-US" sz="30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标题 3"/>
          <p:cNvSpPr/>
          <p:nvPr/>
        </p:nvSpPr>
        <p:spPr>
          <a:xfrm>
            <a:off x="1087120" y="116205"/>
            <a:ext cx="7906385" cy="4768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 anchorCtr="0"/>
          <a:p>
            <a:pPr algn="ctr">
              <a:buFontTx/>
            </a:pPr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</a:rPr>
              <a:t>一、城市商业综合体的界定</a:t>
            </a:r>
            <a:endParaRPr lang="zh-CN" altLang="en-US" sz="4400" b="1" dirty="0">
              <a:solidFill>
                <a:schemeClr val="tx2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4" name="Group 11"/>
          <p:cNvGrpSpPr/>
          <p:nvPr/>
        </p:nvGrpSpPr>
        <p:grpSpPr>
          <a:xfrm>
            <a:off x="16510" y="1005205"/>
            <a:ext cx="11989436" cy="5852795"/>
            <a:chOff x="0" y="0"/>
            <a:chExt cx="5518" cy="2787"/>
          </a:xfrm>
        </p:grpSpPr>
        <p:pic>
          <p:nvPicPr>
            <p:cNvPr id="18439" name="圆角矩形 43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518" cy="27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0" name="Text Box 13"/>
            <p:cNvSpPr txBox="1"/>
            <p:nvPr/>
          </p:nvSpPr>
          <p:spPr>
            <a:xfrm>
              <a:off x="81" y="66"/>
              <a:ext cx="5359" cy="262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/>
            <a:p>
              <a:pPr algn="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8435" name="直接连接符 17"/>
          <p:cNvCxnSpPr/>
          <p:nvPr/>
        </p:nvCxnSpPr>
        <p:spPr>
          <a:xfrm>
            <a:off x="1524000" y="2212975"/>
            <a:ext cx="9144000" cy="1588"/>
          </a:xfrm>
          <a:prstGeom prst="line">
            <a:avLst/>
          </a:prstGeom>
          <a:ln w="57150" cap="flat" cmpd="sng">
            <a:solidFill>
              <a:srgbClr val="8EB4E3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128" name="Rectangle 2"/>
          <p:cNvSpPr txBox="1">
            <a:spLocks noChangeArrowheads="1"/>
          </p:cNvSpPr>
          <p:nvPr/>
        </p:nvSpPr>
        <p:spPr bwMode="auto">
          <a:xfrm>
            <a:off x="1438910" y="2493010"/>
            <a:ext cx="9238616" cy="317119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200" lvl="0" indent="-457200"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FF0000"/>
              </a:buClr>
              <a:buSzTx/>
              <a:buFont typeface="Wingdings" panose="05000000000000000000" charset="0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不满足规定的三个基本条件，特别是对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业态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的要求。必须有零售、餐饮、服务业态，且服务业态不少于两个。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457200" lvl="0" indent="-457200"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FF0000"/>
              </a:buClr>
              <a:buSzTx/>
              <a:buFont typeface="Wingdings" panose="05000000000000000000" charset="0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将商品交易市场、百货商场或以大型超市为主体的商业中心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混淆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为城市商业综合体。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437" name="Rectangle 2"/>
          <p:cNvSpPr/>
          <p:nvPr/>
        </p:nvSpPr>
        <p:spPr>
          <a:xfrm>
            <a:off x="1758950" y="1427163"/>
            <a:ext cx="6775450" cy="641350"/>
          </a:xfrm>
          <a:prstGeom prst="rect">
            <a:avLst/>
          </a:prstGeom>
          <a:solidFill>
            <a:srgbClr val="FD9309"/>
          </a:solidFill>
          <a:ln w="9525">
            <a:noFill/>
          </a:ln>
        </p:spPr>
        <p:txBody>
          <a:bodyPr wrap="non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城市商业综合体界定中存在的问题：</a:t>
            </a:r>
            <a:endParaRPr lang="zh-CN" altLang="en-US" sz="30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标题 3"/>
          <p:cNvSpPr/>
          <p:nvPr/>
        </p:nvSpPr>
        <p:spPr>
          <a:xfrm>
            <a:off x="1023620" y="116205"/>
            <a:ext cx="7969885" cy="444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 anchorCtr="0"/>
          <a:p>
            <a:pPr algn="ctr">
              <a:buFontTx/>
            </a:pPr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</a:rPr>
              <a:t>一、城市商业综合体的界定</a:t>
            </a:r>
            <a:endParaRPr lang="zh-CN" altLang="en-US" sz="4400" b="1" dirty="0">
              <a:solidFill>
                <a:schemeClr val="tx2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8" name="Group 11"/>
          <p:cNvGrpSpPr/>
          <p:nvPr/>
        </p:nvGrpSpPr>
        <p:grpSpPr>
          <a:xfrm>
            <a:off x="0" y="990600"/>
            <a:ext cx="12184380" cy="5853430"/>
            <a:chOff x="0" y="0"/>
            <a:chExt cx="5518" cy="2787"/>
          </a:xfrm>
        </p:grpSpPr>
        <p:pic>
          <p:nvPicPr>
            <p:cNvPr id="19463" name="圆角矩形 43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518" cy="27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4" name="Text Box 13"/>
            <p:cNvSpPr txBox="1"/>
            <p:nvPr/>
          </p:nvSpPr>
          <p:spPr>
            <a:xfrm>
              <a:off x="81" y="66"/>
              <a:ext cx="5359" cy="262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/>
            <a:p>
              <a:pPr algn="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9459" name="直接连接符 17"/>
          <p:cNvCxnSpPr/>
          <p:nvPr/>
        </p:nvCxnSpPr>
        <p:spPr>
          <a:xfrm>
            <a:off x="1524000" y="2212975"/>
            <a:ext cx="9144000" cy="1588"/>
          </a:xfrm>
          <a:prstGeom prst="line">
            <a:avLst/>
          </a:prstGeom>
          <a:ln w="57150" cap="flat" cmpd="sng">
            <a:solidFill>
              <a:srgbClr val="8EB4E3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9460" name="Rectangle 2"/>
          <p:cNvSpPr/>
          <p:nvPr/>
        </p:nvSpPr>
        <p:spPr>
          <a:xfrm>
            <a:off x="2063115" y="1386205"/>
            <a:ext cx="5545138" cy="641350"/>
          </a:xfrm>
          <a:prstGeom prst="rect">
            <a:avLst/>
          </a:prstGeom>
          <a:solidFill>
            <a:srgbClr val="FD9309"/>
          </a:solidFill>
          <a:ln w="9525">
            <a:noFill/>
          </a:ln>
        </p:spPr>
        <p:txBody>
          <a:bodyPr wrap="non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界定中易混淆：商品交易市场</a:t>
            </a:r>
            <a:endParaRPr lang="zh-CN" altLang="en-US" sz="30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9462" name="矩形 9"/>
          <p:cNvSpPr/>
          <p:nvPr/>
        </p:nvSpPr>
        <p:spPr>
          <a:xfrm>
            <a:off x="1647825" y="2495550"/>
            <a:ext cx="854583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虽然有服务、餐饮、零售等业态，但是</a:t>
            </a:r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主体部分为销售</a:t>
            </a: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，且餐饮、服务等业态规模小，属于商品交易市场。</a:t>
            </a:r>
            <a:endParaRPr lang="zh-CN" altLang="en-US" sz="3000" b="1" dirty="0">
              <a:latin typeface="微软雅黑" panose="020B0503020204020204" pitchFamily="34" charset="-122"/>
            </a:endParaRPr>
          </a:p>
        </p:txBody>
      </p:sp>
      <p:sp>
        <p:nvSpPr>
          <p:cNvPr id="2" name="标题 3"/>
          <p:cNvSpPr/>
          <p:nvPr/>
        </p:nvSpPr>
        <p:spPr>
          <a:xfrm>
            <a:off x="1101090" y="116205"/>
            <a:ext cx="7892415" cy="5276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 anchorCtr="0"/>
          <a:p>
            <a:pPr algn="ctr">
              <a:buFontTx/>
            </a:pPr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</a:rPr>
              <a:t>一、城市商业综合体的界定</a:t>
            </a:r>
            <a:endParaRPr lang="zh-CN" altLang="en-US" sz="4400" b="1" dirty="0">
              <a:solidFill>
                <a:schemeClr val="tx2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Group 11"/>
          <p:cNvGrpSpPr/>
          <p:nvPr/>
        </p:nvGrpSpPr>
        <p:grpSpPr>
          <a:xfrm>
            <a:off x="-24130" y="1058545"/>
            <a:ext cx="12233276" cy="5852795"/>
            <a:chOff x="0" y="0"/>
            <a:chExt cx="5518" cy="2787"/>
          </a:xfrm>
        </p:grpSpPr>
        <p:pic>
          <p:nvPicPr>
            <p:cNvPr id="20487" name="圆角矩形 43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518" cy="27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8" name="Text Box 13"/>
            <p:cNvSpPr txBox="1"/>
            <p:nvPr/>
          </p:nvSpPr>
          <p:spPr>
            <a:xfrm>
              <a:off x="81" y="66"/>
              <a:ext cx="5359" cy="262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/>
            <a:p>
              <a:pPr algn="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0483" name="直接连接符 17"/>
          <p:cNvCxnSpPr/>
          <p:nvPr/>
        </p:nvCxnSpPr>
        <p:spPr>
          <a:xfrm>
            <a:off x="1524000" y="2212975"/>
            <a:ext cx="9144000" cy="1588"/>
          </a:xfrm>
          <a:prstGeom prst="line">
            <a:avLst/>
          </a:prstGeom>
          <a:ln w="57150" cap="flat" cmpd="sng">
            <a:solidFill>
              <a:srgbClr val="8EB4E3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0484" name="Rectangle 2"/>
          <p:cNvSpPr/>
          <p:nvPr/>
        </p:nvSpPr>
        <p:spPr>
          <a:xfrm>
            <a:off x="2063115" y="1412875"/>
            <a:ext cx="4822825" cy="641350"/>
          </a:xfrm>
          <a:prstGeom prst="rect">
            <a:avLst/>
          </a:prstGeom>
          <a:solidFill>
            <a:srgbClr val="FD9309"/>
          </a:solidFill>
          <a:ln w="9525">
            <a:noFill/>
          </a:ln>
        </p:spPr>
        <p:txBody>
          <a:bodyPr wrap="non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界定中易混淆：百货商场</a:t>
            </a:r>
            <a:endParaRPr lang="zh-CN" altLang="en-US" sz="30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0486" name="矩形 9"/>
          <p:cNvSpPr/>
          <p:nvPr/>
        </p:nvSpPr>
        <p:spPr>
          <a:xfrm>
            <a:off x="1524000" y="2495550"/>
            <a:ext cx="8669656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r>
              <a:rPr lang="zh-CN" altLang="en-US" sz="28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部分一套表单位，虽有自营联营模式，但是</a:t>
            </a:r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服务业态</a:t>
            </a: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规模很小或数量很少，仅作为</a:t>
            </a:r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辅助业态</a:t>
            </a: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，属于百货商场。</a:t>
            </a:r>
            <a:endParaRPr lang="zh-CN" altLang="en-US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3"/>
          <p:cNvSpPr/>
          <p:nvPr/>
        </p:nvSpPr>
        <p:spPr>
          <a:xfrm>
            <a:off x="982980" y="260350"/>
            <a:ext cx="7995285" cy="3816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 anchorCtr="0"/>
          <a:p>
            <a:pPr algn="ctr">
              <a:buFontTx/>
            </a:pPr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</a:rPr>
              <a:t>一、城市商业综合体的界定</a:t>
            </a:r>
            <a:endParaRPr lang="zh-CN" altLang="en-US" sz="4400" b="1" dirty="0">
              <a:solidFill>
                <a:schemeClr val="tx2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6" name="Group 11"/>
          <p:cNvGrpSpPr/>
          <p:nvPr/>
        </p:nvGrpSpPr>
        <p:grpSpPr>
          <a:xfrm>
            <a:off x="-77470" y="1005205"/>
            <a:ext cx="12269470" cy="5852795"/>
            <a:chOff x="0" y="0"/>
            <a:chExt cx="5518" cy="2787"/>
          </a:xfrm>
        </p:grpSpPr>
        <p:pic>
          <p:nvPicPr>
            <p:cNvPr id="21511" name="圆角矩形 43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518" cy="27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2" name="Text Box 13"/>
            <p:cNvSpPr txBox="1"/>
            <p:nvPr/>
          </p:nvSpPr>
          <p:spPr>
            <a:xfrm>
              <a:off x="81" y="66"/>
              <a:ext cx="5359" cy="262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/>
            <a:p>
              <a:pPr algn="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1507" name="直接连接符 17"/>
          <p:cNvCxnSpPr/>
          <p:nvPr/>
        </p:nvCxnSpPr>
        <p:spPr>
          <a:xfrm>
            <a:off x="1524000" y="2212975"/>
            <a:ext cx="9144000" cy="1588"/>
          </a:xfrm>
          <a:prstGeom prst="line">
            <a:avLst/>
          </a:prstGeom>
          <a:ln w="57150" cap="flat" cmpd="sng">
            <a:solidFill>
              <a:srgbClr val="8EB4E3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1508" name="Rectangle 2"/>
          <p:cNvSpPr/>
          <p:nvPr/>
        </p:nvSpPr>
        <p:spPr>
          <a:xfrm>
            <a:off x="2135505" y="1341120"/>
            <a:ext cx="4743450" cy="641350"/>
          </a:xfrm>
          <a:prstGeom prst="rect">
            <a:avLst/>
          </a:prstGeom>
          <a:solidFill>
            <a:srgbClr val="FD9309"/>
          </a:solidFill>
          <a:ln w="9525">
            <a:noFill/>
          </a:ln>
        </p:spPr>
        <p:txBody>
          <a:bodyPr wrap="non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界定中易混淆：大型超市</a:t>
            </a:r>
            <a:endParaRPr lang="zh-CN" altLang="en-US" sz="30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1510" name="矩形 9"/>
          <p:cNvSpPr/>
          <p:nvPr/>
        </p:nvSpPr>
        <p:spPr>
          <a:xfrm>
            <a:off x="1358265" y="2495550"/>
            <a:ext cx="88353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某些大型超市外围会开设少量专业专卖店，并带有影院或简单的游乐设施，这种以大型超市为</a:t>
            </a:r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主体</a:t>
            </a: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的商业中心不属于城市商业综合体。</a:t>
            </a:r>
            <a:endParaRPr lang="zh-CN" altLang="en-US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如家乐福购物广场等。</a:t>
            </a:r>
            <a:endParaRPr lang="zh-CN" altLang="en-US" sz="3000" b="1" dirty="0">
              <a:latin typeface="微软雅黑" panose="020B0503020204020204" pitchFamily="34" charset="-122"/>
            </a:endParaRPr>
          </a:p>
        </p:txBody>
      </p:sp>
      <p:sp>
        <p:nvSpPr>
          <p:cNvPr id="2" name="标题 3"/>
          <p:cNvSpPr/>
          <p:nvPr/>
        </p:nvSpPr>
        <p:spPr>
          <a:xfrm>
            <a:off x="1239520" y="116205"/>
            <a:ext cx="7753985" cy="5391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 anchorCtr="0"/>
          <a:p>
            <a:pPr algn="ctr">
              <a:buFontTx/>
            </a:pPr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</a:rPr>
              <a:t>一、城市商业综合体的界定</a:t>
            </a:r>
            <a:endParaRPr lang="zh-CN" altLang="en-US" sz="4400" b="1" dirty="0">
              <a:solidFill>
                <a:schemeClr val="tx2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2530" name="直接连接符 17"/>
          <p:cNvCxnSpPr/>
          <p:nvPr/>
        </p:nvCxnSpPr>
        <p:spPr>
          <a:xfrm>
            <a:off x="1809750" y="2227263"/>
            <a:ext cx="8643938" cy="1587"/>
          </a:xfrm>
          <a:prstGeom prst="line">
            <a:avLst/>
          </a:prstGeom>
          <a:ln w="57150" cap="flat" cmpd="sng">
            <a:solidFill>
              <a:srgbClr val="FFC000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22531" name="Group 11"/>
          <p:cNvGrpSpPr/>
          <p:nvPr/>
        </p:nvGrpSpPr>
        <p:grpSpPr>
          <a:xfrm>
            <a:off x="-66040" y="1014730"/>
            <a:ext cx="12275820" cy="6032500"/>
            <a:chOff x="0" y="-66"/>
            <a:chExt cx="5518" cy="2853"/>
          </a:xfrm>
        </p:grpSpPr>
        <p:pic>
          <p:nvPicPr>
            <p:cNvPr id="22535" name="圆角矩形 43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-66"/>
              <a:ext cx="5518" cy="28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6" name="Text Box 13"/>
            <p:cNvSpPr txBox="1"/>
            <p:nvPr/>
          </p:nvSpPr>
          <p:spPr>
            <a:xfrm>
              <a:off x="81" y="-66"/>
              <a:ext cx="5359" cy="275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/>
            <a:p>
              <a:pPr algn="r">
                <a:buFontTx/>
              </a:pP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532" name="Rectangle 2"/>
          <p:cNvSpPr txBox="1"/>
          <p:nvPr/>
        </p:nvSpPr>
        <p:spPr>
          <a:xfrm>
            <a:off x="783590" y="1073785"/>
            <a:ext cx="10711816" cy="57143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marL="342900" indent="-342900">
              <a:lnSpc>
                <a:spcPts val="3000"/>
              </a:lnSpc>
              <a:buClr>
                <a:srgbClr val="FF0000"/>
              </a:buClr>
              <a:buFont typeface="Wingdings" panose="05000000000000000000" charset="0"/>
              <a:buChar char="Ø"/>
            </a:pP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综合体需满足方案中对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营业面积</a:t>
            </a: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商户数</a:t>
            </a: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方面的要求。</a:t>
            </a:r>
            <a:endParaRPr lang="zh-CN" altLang="en-US" sz="26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ts val="3000"/>
              </a:lnSpc>
              <a:buClr>
                <a:srgbClr val="FF0000"/>
              </a:buClr>
              <a:buFont typeface="Wingdings" panose="05000000000000000000" charset="0"/>
              <a:buChar char="Ø"/>
            </a:pP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商业综合体中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服务业态</a:t>
            </a: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是与零售、餐饮业态并列的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主要业态</a:t>
            </a: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6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不是辅助业态；如果服务业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营业面积过小</a:t>
            </a: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不能划分为主要业态（一般情况下，服务业营业面积不小于城市商业综合体营业面积的</a:t>
            </a:r>
            <a:r>
              <a:rPr lang="en-US" altLang="zh-CN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en-US" altLang="zh-CN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），则不认定为商业综合体</a:t>
            </a: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6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ts val="3000"/>
              </a:lnSpc>
              <a:buClr>
                <a:srgbClr val="FF0000"/>
              </a:buClr>
              <a:buFont typeface="Wingdings" panose="05000000000000000000" charset="0"/>
              <a:buChar char="Ø"/>
            </a:pP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零售业态</a:t>
            </a: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至少是百货、超市或日用品零售等主要业态，不能全部为其他零售业态；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餐饮业态</a:t>
            </a: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至少包含正餐或快餐等，不能全部为大排档等摊位形式；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服务业态</a:t>
            </a: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包括电影放映、教育培训、娱乐活动等项目中的至少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两项及以上</a:t>
            </a: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，不能全部为其他服务业态。</a:t>
            </a:r>
            <a:endParaRPr lang="zh-CN" altLang="en-US" sz="2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ts val="3000"/>
              </a:lnSpc>
              <a:buClr>
                <a:srgbClr val="FF0000"/>
              </a:buClr>
              <a:buFont typeface="Wingdings" panose="05000000000000000000" charset="0"/>
              <a:buChar char="Ø"/>
            </a:pP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不包括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商品交易市场、百货商场</a:t>
            </a: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大型超市</a:t>
            </a: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AutoShape 6"/>
          <p:cNvSpPr/>
          <p:nvPr/>
        </p:nvSpPr>
        <p:spPr>
          <a:xfrm>
            <a:off x="1342708" y="1412875"/>
            <a:ext cx="2052637" cy="546100"/>
          </a:xfrm>
          <a:prstGeom prst="roundRect">
            <a:avLst>
              <a:gd name="adj" fmla="val 46282"/>
            </a:avLst>
          </a:prstGeom>
          <a:solidFill>
            <a:srgbClr val="FD9309"/>
          </a:solidFill>
          <a:ln w="9525">
            <a:noFill/>
          </a:ln>
        </p:spPr>
        <p:txBody>
          <a:bodyPr wrap="non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特别说明：</a:t>
            </a:r>
            <a:endParaRPr lang="zh-CN" altLang="en-US" sz="30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标题 3"/>
          <p:cNvSpPr/>
          <p:nvPr/>
        </p:nvSpPr>
        <p:spPr>
          <a:xfrm>
            <a:off x="1196975" y="116205"/>
            <a:ext cx="7796530" cy="4699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 anchorCtr="0"/>
          <a:p>
            <a:pPr algn="ctr">
              <a:buFontTx/>
            </a:pPr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</a:rPr>
              <a:t>一、城市商业综合体的界定</a:t>
            </a:r>
            <a:endParaRPr lang="zh-CN" altLang="en-US" sz="4400" b="1" dirty="0">
              <a:solidFill>
                <a:schemeClr val="tx2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TABLE_BEAUTIFY" val="smartTable{88e1005e-e073-45f2-9a3e-a2b1ccc05ba4}"/>
  <p:tag name="TABLE_ENDDRAG_ORIGIN_RECT" val="623*336"/>
  <p:tag name="TABLE_ENDDRAG_RECT" val="205*117*623*336"/>
</p:tagLst>
</file>

<file path=ppt/theme/theme1.xml><?xml version="1.0" encoding="utf-8"?>
<a:theme xmlns:a="http://schemas.openxmlformats.org/drawingml/2006/main" name="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2286</Words>
  <Application>WPS 演示</Application>
  <PresentationFormat>自定义</PresentationFormat>
  <Paragraphs>224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6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23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华文楷体</vt:lpstr>
      <vt:lpstr>华文彩云</vt:lpstr>
      <vt:lpstr>方正小标宋简体</vt:lpstr>
      <vt:lpstr>楷体_GB2312</vt:lpstr>
      <vt:lpstr>Times New Roman</vt:lpstr>
      <vt:lpstr>宋体-方正超大字符集</vt:lpstr>
      <vt:lpstr>Wingdings</vt:lpstr>
      <vt:lpstr>黑体</vt:lpstr>
      <vt:lpstr>Arial Unicode MS</vt:lpstr>
      <vt:lpstr>Calibri</vt:lpstr>
      <vt:lpstr>汉仪书宋二S</vt:lpstr>
      <vt:lpstr>Tahoma</vt:lpstr>
      <vt:lpstr>Office 主题</vt:lpstr>
      <vt:lpstr>1_Office 主题</vt:lpstr>
      <vt:lpstr>2_Office 主题</vt:lpstr>
      <vt:lpstr>3_Office 主题</vt:lpstr>
      <vt:lpstr>4_Office 主题</vt:lpstr>
      <vt:lpstr>5_Office 主题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Administrator</cp:lastModifiedBy>
  <cp:revision>1129</cp:revision>
  <dcterms:created xsi:type="dcterms:W3CDTF">2023-06-16T10:18:00Z</dcterms:created>
  <dcterms:modified xsi:type="dcterms:W3CDTF">2024-12-18T10:14:15Z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2052-10.8.0.6308</vt:lpwstr>
  </property>
  <property fmtid="{D5CDD505-2E9C-101B-9397-08002B2CF9AE}" pid="3" name="ICV">
    <vt:lpwstr>3D43C6C17132478F9E3B033315981197</vt:lpwstr>
  </property>
</Properties>
</file>