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bmp" ContentType="image/bmp"/>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1" r:id="rId3"/>
  </p:sldMasterIdLst>
  <p:notesMasterIdLst>
    <p:notesMasterId r:id="rId5"/>
  </p:notesMasterIdLst>
  <p:handoutMasterIdLst>
    <p:handoutMasterId r:id="rId61"/>
  </p:handoutMasterIdLst>
  <p:sldIdLst>
    <p:sldId id="259" r:id="rId4"/>
    <p:sldId id="389" r:id="rId6"/>
    <p:sldId id="390" r:id="rId7"/>
    <p:sldId id="444" r:id="rId8"/>
    <p:sldId id="260" r:id="rId9"/>
    <p:sldId id="699" r:id="rId10"/>
    <p:sldId id="605" r:id="rId11"/>
    <p:sldId id="330" r:id="rId12"/>
    <p:sldId id="282" r:id="rId13"/>
    <p:sldId id="439" r:id="rId14"/>
    <p:sldId id="491" r:id="rId15"/>
    <p:sldId id="522" r:id="rId16"/>
    <p:sldId id="521" r:id="rId17"/>
    <p:sldId id="547" r:id="rId18"/>
    <p:sldId id="549" r:id="rId19"/>
    <p:sldId id="551" r:id="rId20"/>
    <p:sldId id="494" r:id="rId21"/>
    <p:sldId id="553" r:id="rId22"/>
    <p:sldId id="554" r:id="rId23"/>
    <p:sldId id="495" r:id="rId24"/>
    <p:sldId id="572" r:id="rId25"/>
    <p:sldId id="574" r:id="rId26"/>
    <p:sldId id="575" r:id="rId27"/>
    <p:sldId id="573" r:id="rId28"/>
    <p:sldId id="576" r:id="rId29"/>
    <p:sldId id="578" r:id="rId30"/>
    <p:sldId id="804" r:id="rId31"/>
    <p:sldId id="580" r:id="rId32"/>
    <p:sldId id="581" r:id="rId33"/>
    <p:sldId id="582" r:id="rId34"/>
    <p:sldId id="556" r:id="rId35"/>
    <p:sldId id="558" r:id="rId36"/>
    <p:sldId id="778" r:id="rId37"/>
    <p:sldId id="655" r:id="rId38"/>
    <p:sldId id="560" r:id="rId39"/>
    <p:sldId id="677" r:id="rId40"/>
    <p:sldId id="566" r:id="rId41"/>
    <p:sldId id="561" r:id="rId42"/>
    <p:sldId id="562" r:id="rId43"/>
    <p:sldId id="563" r:id="rId44"/>
    <p:sldId id="564" r:id="rId45"/>
    <p:sldId id="678" r:id="rId46"/>
    <p:sldId id="567" r:id="rId47"/>
    <p:sldId id="607" r:id="rId48"/>
    <p:sldId id="568" r:id="rId49"/>
    <p:sldId id="570" r:id="rId50"/>
    <p:sldId id="571" r:id="rId51"/>
    <p:sldId id="517" r:id="rId52"/>
    <p:sldId id="496" r:id="rId53"/>
    <p:sldId id="606" r:id="rId54"/>
    <p:sldId id="518" r:id="rId55"/>
    <p:sldId id="293" r:id="rId56"/>
    <p:sldId id="602" r:id="rId57"/>
    <p:sldId id="801" r:id="rId58"/>
    <p:sldId id="331" r:id="rId59"/>
    <p:sldId id="652" r:id="rId60"/>
  </p:sldIdLst>
  <p:sldSz cx="12192000" cy="6858000"/>
  <p:notesSz cx="9144000" cy="6858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21BA97ED-402D-42B7-9ED2-62236B298856}">
          <p14:sldIdLst>
            <p14:sldId id="259"/>
            <p14:sldId id="389"/>
            <p14:sldId id="390"/>
            <p14:sldId id="444"/>
            <p14:sldId id="260"/>
            <p14:sldId id="699"/>
            <p14:sldId id="605"/>
            <p14:sldId id="330"/>
            <p14:sldId id="282"/>
            <p14:sldId id="439"/>
            <p14:sldId id="491"/>
            <p14:sldId id="522"/>
            <p14:sldId id="521"/>
            <p14:sldId id="547"/>
            <p14:sldId id="549"/>
            <p14:sldId id="551"/>
            <p14:sldId id="494"/>
            <p14:sldId id="553"/>
            <p14:sldId id="554"/>
            <p14:sldId id="495"/>
            <p14:sldId id="572"/>
            <p14:sldId id="574"/>
            <p14:sldId id="575"/>
            <p14:sldId id="573"/>
            <p14:sldId id="576"/>
            <p14:sldId id="578"/>
            <p14:sldId id="804"/>
            <p14:sldId id="580"/>
            <p14:sldId id="581"/>
            <p14:sldId id="582"/>
            <p14:sldId id="556"/>
            <p14:sldId id="558"/>
            <p14:sldId id="778"/>
            <p14:sldId id="655"/>
            <p14:sldId id="560"/>
            <p14:sldId id="677"/>
            <p14:sldId id="566"/>
            <p14:sldId id="561"/>
            <p14:sldId id="562"/>
            <p14:sldId id="563"/>
            <p14:sldId id="564"/>
            <p14:sldId id="678"/>
            <p14:sldId id="567"/>
            <p14:sldId id="607"/>
            <p14:sldId id="568"/>
            <p14:sldId id="570"/>
            <p14:sldId id="571"/>
            <p14:sldId id="517"/>
            <p14:sldId id="496"/>
            <p14:sldId id="606"/>
            <p14:sldId id="518"/>
            <p14:sldId id="293"/>
            <p14:sldId id="602"/>
            <p14:sldId id="801"/>
            <p14:sldId id="331"/>
            <p14:sldId id="652"/>
          </p14:sldIdLst>
        </p14:section>
        <p14:section name="使用技巧" id="{D912A2B0-C511-4C9D-9CFC-F7C95D2ACD8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CFE"/>
    <a:srgbClr val="FFC000"/>
    <a:srgbClr val="F23C00"/>
    <a:srgbClr val="262626"/>
    <a:srgbClr val="27CAD6"/>
    <a:srgbClr val="1DA8E1"/>
    <a:srgbClr val="E73A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663" autoAdjust="0"/>
    <p:restoredTop sz="94610"/>
  </p:normalViewPr>
  <p:slideViewPr>
    <p:cSldViewPr snapToGrid="0" snapToObjects="1">
      <p:cViewPr varScale="1">
        <p:scale>
          <a:sx n="67" d="100"/>
          <a:sy n="67" d="100"/>
        </p:scale>
        <p:origin x="-108" y="-894"/>
      </p:cViewPr>
      <p:guideLst>
        <p:guide orient="horz" pos="2056"/>
        <p:guide orient="horz" pos="324"/>
        <p:guide orient="horz" pos="3910"/>
        <p:guide pos="4142"/>
        <p:guide pos="4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5" Type="http://schemas.openxmlformats.org/officeDocument/2006/relationships/tags" Target="tags/tag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指企业为获得职工提供的服务或解除劳动关系而给予的各种形式的报酬或补偿。包括职工工资、奖金、津贴和补贴，职工福利费，医疗保险费、养老保险费等为获得职工提供的服务而给予的报酬或补偿。其中，社会保险和住房公积金应包括单位和个人负担部分。</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dirty="0">
                <a:solidFill>
                  <a:schemeClr val="bg1"/>
                </a:solidFill>
                <a:latin typeface="微软雅黑" panose="020B0503020204020204" charset="-122"/>
                <a:ea typeface="微软雅黑" panose="020B0503020204020204" charset="-122"/>
                <a:cs typeface="微软雅黑" panose="020B0503020204020204" charset="-122"/>
                <a:sym typeface="+mn-ea"/>
              </a:rPr>
              <a:t>无论用工单位是否直接支付劳动报酬，“劳务派遣人员薪酬”均由实际用工法人单位（派遣人员使用方）填报，而劳务派遣单位（派遣人员派出方）不填报。劳务外包人员薪酬由劳务承包法人单位（外包人员派出方）填报，劳务发包法人单位（外包人员使用方）不填报。劳务派遣人员薪酬按照“谁用工谁统计”的原则，只统计劳务派遣人员薪酬部分。</a:t>
            </a:r>
            <a:endParaRPr lang="zh-CN"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oleObject" Target="../embeddings/oleObject2.bin"/><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46" name="任意多边形: 形状 45"/>
          <p:cNvSpPr/>
          <p:nvPr userDrawn="1"/>
        </p:nvSpPr>
        <p:spPr>
          <a:xfrm flipH="1">
            <a:off x="0" y="2638960"/>
            <a:ext cx="12192000" cy="36517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p:cNvSpPr/>
          <p:nvPr userDrawn="1"/>
        </p:nvSpPr>
        <p:spPr>
          <a:xfrm flipH="1">
            <a:off x="0" y="3900277"/>
            <a:ext cx="12192000" cy="2515206"/>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p:cNvSpPr/>
          <p:nvPr userDrawn="1"/>
        </p:nvSpPr>
        <p:spPr>
          <a:xfrm>
            <a:off x="-1" y="3900277"/>
            <a:ext cx="12192001" cy="224277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p:cNvSpPr>
            <a:spLocks noGrp="1"/>
          </p:cNvSpPr>
          <p:nvPr>
            <p:ph type="body" sz="quarter" idx="14" hasCustomPrompt="1"/>
          </p:nvPr>
        </p:nvSpPr>
        <p:spPr>
          <a:xfrm>
            <a:off x="606424" y="3090446"/>
            <a:ext cx="1415772" cy="338554"/>
          </a:xfrm>
          <a:prstGeom prst="rect">
            <a:avLst/>
          </a:prstGeom>
        </p:spPr>
        <p:txBody>
          <a:bodyPr wrap="none">
            <a:spAutoFit/>
          </a:bodyPr>
          <a:lstStyle>
            <a:lvl1pPr>
              <a:defRPr kumimoji="0" lang="zh-CN" altLang="en-US" sz="1600" b="0" i="0" u="none" strike="noStrike" cap="none" spc="0" normalizeH="0" baseline="0" smtClean="0">
                <a:ln>
                  <a:noFill/>
                </a:ln>
                <a:solidFill>
                  <a:prstClr val="black">
                    <a:lumMod val="75000"/>
                    <a:lumOff val="25000"/>
                  </a:prstClr>
                </a:solidFill>
                <a:effectLst/>
                <a:uLnTx/>
                <a:uFillTx/>
                <a:latin typeface="微软雅黑" panose="020B0503020204020204" charset="-122"/>
              </a:defRPr>
            </a:lvl1pPr>
            <a:lvl2pPr>
              <a:defRPr lang="zh-CN" altLang="en-US" smtClean="0"/>
            </a:lvl2pPr>
            <a:lvl3pPr>
              <a:defRPr lang="zh-CN" altLang="en-US" smtClean="0"/>
            </a:lvl3pPr>
            <a:lvl4pPr>
              <a:defRPr lang="zh-CN" altLang="en-US" smtClean="0"/>
            </a:lvl4pPr>
            <a:lvl5pPr>
              <a:defRPr lang="zh-CN" altLang="en-US" sz="1600">
                <a:solidFill>
                  <a:schemeClr val="tx1">
                    <a:lumMod val="75000"/>
                    <a:lumOff val="25000"/>
                  </a:schemeClr>
                </a:solidFill>
              </a:defRPr>
            </a:lvl5pPr>
          </a:lstStyle>
          <a:p>
            <a:pPr marL="0" marR="0" lvl="0" indent="0" defTabSz="914400" fontAlgn="auto">
              <a:lnSpc>
                <a:spcPct val="100000"/>
              </a:lnSpc>
              <a:spcBef>
                <a:spcPts val="0"/>
              </a:spcBef>
              <a:spcAft>
                <a:spcPts val="0"/>
              </a:spcAft>
              <a:buClrTx/>
              <a:buSzTx/>
              <a:buFontTx/>
              <a:buNone/>
            </a:pPr>
            <a:r>
              <a:rPr lang="zh-CN" altLang="en-US" dirty="0"/>
              <a:t>汇报人：微软</a:t>
            </a:r>
            <a:endParaRPr lang="zh-CN" altLang="en-US" dirty="0"/>
          </a:p>
        </p:txBody>
      </p:sp>
      <p:sp>
        <p:nvSpPr>
          <p:cNvPr id="14" name="文本占位符 4"/>
          <p:cNvSpPr>
            <a:spLocks noGrp="1"/>
          </p:cNvSpPr>
          <p:nvPr>
            <p:ph type="body" sz="quarter" idx="15" hasCustomPrompt="1"/>
          </p:nvPr>
        </p:nvSpPr>
        <p:spPr>
          <a:xfrm>
            <a:off x="606424" y="3470171"/>
            <a:ext cx="2271776" cy="338554"/>
          </a:xfrm>
          <a:prstGeom prst="rect">
            <a:avLst/>
          </a:prstGeom>
        </p:spPr>
        <p:txBody>
          <a:bodyPr wrap="none">
            <a:spAutoFit/>
          </a:bodyPr>
          <a:lstStyle>
            <a:lvl1pPr>
              <a:defRPr kumimoji="0" lang="zh-CN" altLang="en-US" sz="1600" b="0" i="0" u="none" strike="noStrike" cap="none" spc="0" normalizeH="0" baseline="0" smtClean="0">
                <a:ln>
                  <a:noFill/>
                </a:ln>
                <a:solidFill>
                  <a:prstClr val="black">
                    <a:lumMod val="75000"/>
                    <a:lumOff val="25000"/>
                  </a:prstClr>
                </a:solidFill>
                <a:effectLst/>
                <a:uLnTx/>
                <a:uFillTx/>
                <a:latin typeface="微软雅黑" panose="020B0503020204020204" charset="-122"/>
              </a:defRPr>
            </a:lvl1pPr>
            <a:lvl2pPr>
              <a:defRPr lang="zh-CN" altLang="en-US" smtClean="0"/>
            </a:lvl2pPr>
            <a:lvl3pPr>
              <a:defRPr lang="zh-CN" altLang="en-US" smtClean="0"/>
            </a:lvl3pPr>
            <a:lvl4pPr>
              <a:defRPr lang="zh-CN" altLang="en-US" smtClean="0"/>
            </a:lvl4pPr>
            <a:lvl5pPr>
              <a:defRPr lang="zh-CN" altLang="en-US" sz="1600">
                <a:solidFill>
                  <a:schemeClr val="tx1">
                    <a:lumMod val="75000"/>
                    <a:lumOff val="25000"/>
                  </a:schemeClr>
                </a:solidFill>
              </a:defRPr>
            </a:lvl5pPr>
          </a:lstStyle>
          <a:p>
            <a:pPr marL="0" marR="0" lvl="0" indent="0" defTabSz="914400" fontAlgn="auto">
              <a:lnSpc>
                <a:spcPct val="100000"/>
              </a:lnSpc>
              <a:spcBef>
                <a:spcPts val="0"/>
              </a:spcBef>
              <a:spcAft>
                <a:spcPts val="0"/>
              </a:spcAft>
              <a:buClrTx/>
              <a:buSzTx/>
              <a:buFontTx/>
              <a:buNone/>
            </a:pPr>
            <a:r>
              <a:rPr lang="zh-CN" altLang="en-US" dirty="0"/>
              <a:t>汇报时间：</a:t>
            </a:r>
            <a:r>
              <a:rPr lang="en-US" altLang="zh-CN" dirty="0"/>
              <a:t>2019.01.01</a:t>
            </a:r>
            <a:endParaRPr lang="zh-CN" altLang="en-US" dirty="0"/>
          </a:p>
        </p:txBody>
      </p:sp>
      <p:sp>
        <p:nvSpPr>
          <p:cNvPr id="6" name="文本占位符 5"/>
          <p:cNvSpPr>
            <a:spLocks noGrp="1"/>
          </p:cNvSpPr>
          <p:nvPr>
            <p:ph type="body" sz="quarter" idx="16" hasCustomPrompt="1"/>
          </p:nvPr>
        </p:nvSpPr>
        <p:spPr>
          <a:xfrm>
            <a:off x="606424" y="1591778"/>
            <a:ext cx="7109639" cy="840230"/>
          </a:xfrm>
          <a:prstGeom prst="rect">
            <a:avLst/>
          </a:prstGeom>
        </p:spPr>
        <p:txBody>
          <a:bodyPr wrap="none">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5400" b="1">
                <a:solidFill>
                  <a:schemeClr val="accent2"/>
                </a:solidFill>
              </a:defRPr>
            </a:lvl1pPr>
          </a:lstStyle>
          <a:p>
            <a:pPr lvl="0"/>
            <a:r>
              <a:rPr lang="zh-CN" altLang="en-US" dirty="0"/>
              <a:t>商务工作汇报通用模板</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Blank">
    <p:spTree>
      <p:nvGrpSpPr>
        <p:cNvPr id="1" name=""/>
        <p:cNvGrpSpPr/>
        <p:nvPr/>
      </p:nvGrpSpPr>
      <p:grpSpPr>
        <a:xfrm>
          <a:off x="0" y="0"/>
          <a:ext cx="0" cy="0"/>
          <a:chOff x="0" y="0"/>
          <a:chExt cx="0" cy="0"/>
        </a:xfrm>
      </p:grpSpPr>
      <p:graphicFrame>
        <p:nvGraphicFramePr>
          <p:cNvPr id="5122" name="Rectangle 2" hidden="1"/>
          <p:cNvGraphicFramePr/>
          <p:nvPr userDrawn="1">
            <p:custDataLst>
              <p:tags r:id="rId2"/>
            </p:custDataLst>
          </p:nvPr>
        </p:nvGraphicFramePr>
        <p:xfrm>
          <a:off x="0" y="0"/>
          <a:ext cx="195385" cy="158750"/>
        </p:xfrm>
        <a:graphic>
          <a:graphicData uri="http://schemas.openxmlformats.org/presentationml/2006/ole">
            <mc:AlternateContent xmlns:mc="http://schemas.openxmlformats.org/markup-compatibility/2006">
              <mc:Choice xmlns:v="urn:schemas-microsoft-com:vml" Requires="v">
                <p:oleObj spid="_x0000_s1025" name="" r:id="rId3" imgW="0" imgH="0" progId="">
                  <p:embed/>
                </p:oleObj>
              </mc:Choice>
              <mc:Fallback>
                <p:oleObj name="" r:id="rId3" imgW="0" imgH="0" progId="">
                  <p:embed/>
                  <p:pic>
                    <p:nvPicPr>
                      <p:cNvPr id="0" name="矩形 1024"/>
                      <p:cNvPicPr/>
                      <p:nvPr/>
                    </p:nvPicPr>
                    <p:blipFill>
                      <a:blip/>
                      <a:stretch>
                        <a:fillRect/>
                      </a:stretch>
                    </p:blipFill>
                    <p:spPr>
                      <a:xfrm>
                        <a:off x="0" y="0"/>
                        <a:ext cx="195385" cy="158750"/>
                      </a:xfrm>
                      <a:prstGeom prst="rect">
                        <a:avLst/>
                      </a:prstGeom>
                      <a:noFill/>
                      <a:ln w="38100">
                        <a:noFill/>
                      </a:ln>
                    </p:spPr>
                  </p:pic>
                </p:oleObj>
              </mc:Fallback>
            </mc:AlternateContent>
          </a:graphicData>
        </a:graphic>
      </p:graphicFrame>
      <p:sp>
        <p:nvSpPr>
          <p:cNvPr id="14" name="Rectangle 2"/>
          <p:cNvSpPr>
            <a:spLocks noChangeArrowheads="1"/>
          </p:cNvSpPr>
          <p:nvPr userDrawn="1">
            <p:custDataLst>
              <p:tags r:id="rId4"/>
            </p:custDataLst>
          </p:nvPr>
        </p:nvSpPr>
        <p:spPr bwMode="gray">
          <a:xfrm flipH="1">
            <a:off x="0" y="620713"/>
            <a:ext cx="12192000" cy="92075"/>
          </a:xfrm>
          <a:prstGeom prst="rect">
            <a:avLst/>
          </a:prstGeom>
          <a:gradFill rotWithShape="1">
            <a:gsLst>
              <a:gs pos="0">
                <a:srgbClr val="002664">
                  <a:gamma/>
                  <a:tint val="0"/>
                  <a:invGamma/>
                </a:srgbClr>
              </a:gs>
              <a:gs pos="100000">
                <a:srgbClr val="002664"/>
              </a:gs>
            </a:gsLst>
            <a:lin ang="0" scaled="1"/>
          </a:gradFill>
          <a:ln w="9525">
            <a:noFill/>
            <a:miter lim="800000"/>
          </a:ln>
          <a:effectLst/>
        </p:spPr>
        <p:txBody>
          <a:bodyPr wrap="none" anchor="ct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en-US" sz="2400" b="0" i="0" u="none" strike="noStrike" kern="1200" cap="none" spc="0" normalizeH="0" baseline="0" noProof="0">
              <a:ln>
                <a:noFill/>
              </a:ln>
              <a:solidFill>
                <a:srgbClr val="095095"/>
              </a:solidFill>
              <a:effectLst/>
              <a:uLnTx/>
              <a:uFillTx/>
              <a:latin typeface="Arial" panose="020B0604020202020204" pitchFamily="34" charset="0"/>
              <a:ea typeface="+mn-ea"/>
              <a:cs typeface="+mn-cs"/>
            </a:endParaRPr>
          </a:p>
        </p:txBody>
      </p:sp>
      <p:sp>
        <p:nvSpPr>
          <p:cNvPr id="15" name="Rectangle 22"/>
          <p:cNvSpPr/>
          <p:nvPr userDrawn="1">
            <p:custDataLst>
              <p:tags r:id="rId5"/>
            </p:custDataLst>
          </p:nvPr>
        </p:nvSpPr>
        <p:spPr bwMode="auto">
          <a:xfrm>
            <a:off x="0" y="6321425"/>
            <a:ext cx="12192000" cy="536575"/>
          </a:xfrm>
          <a:prstGeom prst="rect">
            <a:avLst/>
          </a:prstGeom>
          <a:solidFill>
            <a:schemeClr val="tx2">
              <a:lumMod val="75000"/>
            </a:schemeClr>
          </a:solidFill>
          <a:ln w="9525" cap="flat" cmpd="sng" algn="ctr">
            <a:noFill/>
            <a:prstDash val="solid"/>
            <a:round/>
            <a:headEnd type="none" w="med" len="med"/>
            <a:tailEnd type="none" w="med" len="med"/>
          </a:ln>
          <a:effectLst/>
        </p:spPr>
        <p:txBody>
          <a:bodyPr lIns="0" tIns="0" rIns="0" bIns="0" anchor="ct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en-US" sz="2400" b="0" i="0" u="none" strike="noStrike" kern="1200" cap="none" spc="0" normalizeH="0" baseline="0" noProof="0">
              <a:ln>
                <a:noFill/>
              </a:ln>
              <a:solidFill>
                <a:schemeClr val="folHlink"/>
              </a:solidFill>
              <a:effectLst/>
              <a:uLnTx/>
              <a:uFillTx/>
              <a:latin typeface="Arial" panose="020B0604020202020204" pitchFamily="34" charset="0"/>
              <a:ea typeface="+mn-ea"/>
              <a:cs typeface="+mn-cs"/>
            </a:endParaRPr>
          </a:p>
        </p:txBody>
      </p:sp>
      <p:graphicFrame>
        <p:nvGraphicFramePr>
          <p:cNvPr id="5125" name="Rectangle 3" hidden="1"/>
          <p:cNvGraphicFramePr/>
          <p:nvPr userDrawn="1">
            <p:custDataLst>
              <p:tags r:id="rId6"/>
            </p:custDataLst>
          </p:nvPr>
        </p:nvGraphicFramePr>
        <p:xfrm>
          <a:off x="0" y="0"/>
          <a:ext cx="195385" cy="158750"/>
        </p:xfrm>
        <a:graphic>
          <a:graphicData uri="http://schemas.openxmlformats.org/presentationml/2006/ole">
            <mc:AlternateContent xmlns:mc="http://schemas.openxmlformats.org/markup-compatibility/2006">
              <mc:Choice xmlns:v="urn:schemas-microsoft-com:vml" Requires="v">
                <p:oleObj spid="_x0000_s1026" name="" r:id="rId7" imgW="0" imgH="0" progId="">
                  <p:embed/>
                </p:oleObj>
              </mc:Choice>
              <mc:Fallback>
                <p:oleObj name="" r:id="rId7" imgW="0" imgH="0" progId="">
                  <p:embed/>
                  <p:pic>
                    <p:nvPicPr>
                      <p:cNvPr id="0" name="矩形 1025"/>
                      <p:cNvPicPr/>
                      <p:nvPr/>
                    </p:nvPicPr>
                    <p:blipFill>
                      <a:blip/>
                      <a:stretch>
                        <a:fillRect/>
                      </a:stretch>
                    </p:blipFill>
                    <p:spPr>
                      <a:xfrm>
                        <a:off x="0" y="0"/>
                        <a:ext cx="195385" cy="158750"/>
                      </a:xfrm>
                      <a:prstGeom prst="rect">
                        <a:avLst/>
                      </a:prstGeom>
                      <a:noFill/>
                      <a:ln w="38100">
                        <a:noFill/>
                      </a:ln>
                    </p:spPr>
                  </p:pic>
                </p:oleObj>
              </mc:Fallback>
            </mc:AlternateContent>
          </a:graphicData>
        </a:graphic>
      </p:graphicFrame>
      <p:sp>
        <p:nvSpPr>
          <p:cNvPr id="7" name="Title Placeholder 27"/>
          <p:cNvSpPr>
            <a:spLocks noGrp="1"/>
          </p:cNvSpPr>
          <p:nvPr>
            <p:ph type="title"/>
          </p:nvPr>
        </p:nvSpPr>
        <p:spPr>
          <a:xfrm>
            <a:off x="658448" y="747941"/>
            <a:ext cx="10880966" cy="729167"/>
          </a:xfrm>
          <a:prstGeom prst="rect">
            <a:avLst/>
          </a:prstGeom>
        </p:spPr>
        <p:txBody>
          <a:bodyPr rtlCol="0">
            <a:noAutofit/>
          </a:bodyPr>
          <a:lstStyle>
            <a:lvl1pPr>
              <a:tabLst>
                <a:tab pos="8791575" algn="r"/>
              </a:tabLst>
              <a:defRPr/>
            </a:lvl1pPr>
          </a:lstStyle>
          <a:p>
            <a:pPr fontAlgn="base"/>
            <a:r>
              <a:rPr lang="en-US" strike="noStrike" noProof="1" smtClean="0"/>
              <a:t>Click to edit Master title style</a:t>
            </a:r>
            <a:endParaRPr 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1"/>
            <a:ext cx="2844800" cy="365125"/>
          </a:xfrm>
          <a:prstGeom prst="rect">
            <a:avLst/>
          </a:prstGeom>
        </p:spPr>
        <p:txBody>
          <a:bodyPr/>
          <a:lstStyle/>
          <a:p>
            <a:fld id="{3B085A59-86F2-4C02-8690-E4DB74BCA7EF}" type="datetimeFigureOut">
              <a:rPr lang="zh-CN" altLang="en-US" smtClean="0"/>
            </a:fld>
            <a:endParaRPr lang="zh-CN" altLang="en-US"/>
          </a:p>
        </p:txBody>
      </p:sp>
      <p:sp>
        <p:nvSpPr>
          <p:cNvPr id="3" name="页脚占位符 2"/>
          <p:cNvSpPr>
            <a:spLocks noGrp="1"/>
          </p:cNvSpPr>
          <p:nvPr>
            <p:ph type="ftr" sz="quarter" idx="11"/>
          </p:nvPr>
        </p:nvSpPr>
        <p:spPr>
          <a:xfrm>
            <a:off x="4165601"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1" y="6356351"/>
            <a:ext cx="2844800" cy="365125"/>
          </a:xfrm>
          <a:prstGeom prst="rect">
            <a:avLst/>
          </a:prstGeom>
        </p:spPr>
        <p:txBody>
          <a:bodyPr/>
          <a:lstStyle/>
          <a:p>
            <a:fld id="{1987E667-AB9D-401A-9E25-1A5C32FE2F11}" type="slidenum">
              <a:rPr lang="zh-CN" altLang="en-US" smtClean="0"/>
            </a:fld>
            <a:endParaRPr lang="zh-CN" altLang="en-US"/>
          </a:p>
        </p:txBody>
      </p:sp>
    </p:spTree>
  </p:cSld>
  <p:clrMapOvr>
    <a:masterClrMapping/>
  </p:clrMapOvr>
  <p:transition advClick="0"/>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accent5"/>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4"/>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accent3"/>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2"/>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2_Blank">
    <p:bg>
      <p:bgPr>
        <a:solidFill>
          <a:schemeClr val="accent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E73A1C"/>
        </a:solidFill>
        <a:effectLst/>
      </p:bgPr>
    </p:bg>
    <p:spTree>
      <p:nvGrpSpPr>
        <p:cNvPr id="1" name=""/>
        <p:cNvGrpSpPr/>
        <p:nvPr/>
      </p:nvGrpSpPr>
      <p:grpSpPr>
        <a:xfrm>
          <a:off x="0" y="0"/>
          <a:ext cx="0" cy="0"/>
          <a:chOff x="0" y="0"/>
          <a:chExt cx="0" cy="0"/>
        </a:xfrm>
      </p:grpSpPr>
      <p:sp>
        <p:nvSpPr>
          <p:cNvPr id="3" name="矩形 2"/>
          <p:cNvSpPr/>
          <p:nvPr userDrawn="1"/>
        </p:nvSpPr>
        <p:spPr>
          <a:xfrm>
            <a:off x="440615" y="759873"/>
            <a:ext cx="657860" cy="378460"/>
          </a:xfrm>
          <a:prstGeom prst="rect">
            <a:avLst/>
          </a:prstGeom>
        </p:spPr>
        <p:txBody>
          <a:bodyPr wrap="none">
            <a:spAutoFit/>
          </a:bodyPr>
          <a:lstStyle/>
          <a:p>
            <a:r>
              <a:rPr lang="zh-CN" altLang="en-US" sz="1865" dirty="0" smtClean="0">
                <a:solidFill>
                  <a:srgbClr val="FFFFFF"/>
                </a:solidFill>
                <a:latin typeface="Segoe UI Light" panose="020B0502040204020203"/>
                <a:cs typeface="Segoe UI Light" panose="020B0502040204020203"/>
              </a:rPr>
              <a:t>标注</a:t>
            </a:r>
            <a:endParaRPr lang="zh-CN" altLang="en-US" sz="1865" dirty="0">
              <a:solidFill>
                <a:srgbClr val="FFFFFF"/>
              </a:solidFill>
              <a:latin typeface="Segoe UI Light" panose="020B0502040204020203"/>
              <a:cs typeface="Segoe UI Light" panose="020B0502040204020203"/>
            </a:endParaRPr>
          </a:p>
        </p:txBody>
      </p:sp>
      <p:sp>
        <p:nvSpPr>
          <p:cNvPr id="4" name="矩形 3"/>
          <p:cNvSpPr/>
          <p:nvPr userDrawn="1"/>
        </p:nvSpPr>
        <p:spPr>
          <a:xfrm>
            <a:off x="2857747" y="841948"/>
            <a:ext cx="1335894" cy="3307715"/>
          </a:xfrm>
          <a:prstGeom prst="rect">
            <a:avLst/>
          </a:prstGeom>
        </p:spPr>
        <p:txBody>
          <a:bodyPr wrap="square">
            <a:spAutoFit/>
          </a:bodyPr>
          <a:lstStyle/>
          <a:p>
            <a:pPr>
              <a:lnSpc>
                <a:spcPct val="130000"/>
              </a:lnSpc>
            </a:pPr>
            <a:r>
              <a:rPr lang="zh-CN" altLang="en-US" sz="1335" dirty="0" smtClean="0">
                <a:solidFill>
                  <a:srgbClr val="FFFFFF"/>
                </a:solidFill>
                <a:latin typeface="Segoe UI Light" panose="020B0502040204020203"/>
                <a:cs typeface="Segoe UI Light" panose="020B0502040204020203"/>
              </a:rPr>
              <a:t>字体使用 </a:t>
            </a:r>
            <a:endParaRPr lang="en-US" altLang="zh-CN" sz="1335" dirty="0">
              <a:solidFill>
                <a:srgbClr val="FFFFFF"/>
              </a:solidFill>
              <a:latin typeface="Segoe UI Light" panose="020B0502040204020203"/>
              <a:cs typeface="Segoe UI Light" panose="020B0502040204020203"/>
            </a:endParaRPr>
          </a:p>
          <a:p>
            <a:pPr>
              <a:lnSpc>
                <a:spcPct val="130000"/>
              </a:lnSpc>
            </a:pPr>
            <a:endParaRPr lang="en-US" altLang="zh-CN" sz="1335" dirty="0" smtClean="0">
              <a:solidFill>
                <a:srgbClr val="FFFFFF"/>
              </a:solidFill>
              <a:latin typeface="Segoe UI Light" panose="020B0502040204020203"/>
              <a:cs typeface="Segoe UI Light" panose="020B0502040204020203"/>
            </a:endParaRPr>
          </a:p>
          <a:p>
            <a:pPr>
              <a:lnSpc>
                <a:spcPct val="130000"/>
              </a:lnSpc>
            </a:pPr>
            <a:endParaRPr lang="en-US" altLang="zh-CN" sz="1335" dirty="0" smtClean="0">
              <a:solidFill>
                <a:srgbClr val="FFFFFF"/>
              </a:solidFill>
              <a:latin typeface="Segoe UI Light" panose="020B0502040204020203"/>
              <a:cs typeface="Segoe UI Light" panose="020B0502040204020203"/>
            </a:endParaRPr>
          </a:p>
          <a:p>
            <a:pPr>
              <a:lnSpc>
                <a:spcPct val="130000"/>
              </a:lnSpc>
            </a:pPr>
            <a:endParaRPr lang="en-US" altLang="zh-CN" sz="1335" dirty="0">
              <a:solidFill>
                <a:srgbClr val="FFFFFF"/>
              </a:solidFill>
              <a:latin typeface="Segoe UI Light" panose="020B0502040204020203"/>
              <a:cs typeface="Segoe UI Light" panose="020B0502040204020203"/>
            </a:endParaRPr>
          </a:p>
          <a:p>
            <a:pPr>
              <a:lnSpc>
                <a:spcPct val="130000"/>
              </a:lnSpc>
            </a:pPr>
            <a:endParaRPr lang="en-US" altLang="zh-CN" sz="1335" dirty="0" smtClean="0">
              <a:solidFill>
                <a:srgbClr val="FFFFFF"/>
              </a:solidFill>
              <a:latin typeface="Segoe UI Light" panose="020B0502040204020203"/>
              <a:cs typeface="Segoe UI Light" panose="020B0502040204020203"/>
            </a:endParaRPr>
          </a:p>
          <a:p>
            <a:pPr>
              <a:lnSpc>
                <a:spcPct val="130000"/>
              </a:lnSpc>
            </a:pPr>
            <a:r>
              <a:rPr lang="zh-CN" altLang="en-US" sz="1335" dirty="0" smtClean="0">
                <a:solidFill>
                  <a:srgbClr val="FFFFFF"/>
                </a:solidFill>
                <a:latin typeface="Segoe UI Light" panose="020B0502040204020203"/>
                <a:cs typeface="Segoe UI Light" panose="020B0502040204020203"/>
              </a:rPr>
              <a:t>行距</a:t>
            </a:r>
            <a:endParaRPr lang="en-US" altLang="zh-CN" sz="1335" dirty="0" smtClean="0">
              <a:solidFill>
                <a:srgbClr val="FFFFFF"/>
              </a:solidFill>
              <a:latin typeface="Segoe UI Light" panose="020B0502040204020203"/>
              <a:cs typeface="Segoe UI Light" panose="020B0502040204020203"/>
            </a:endParaRPr>
          </a:p>
          <a:p>
            <a:pPr>
              <a:lnSpc>
                <a:spcPct val="130000"/>
              </a:lnSpc>
            </a:pPr>
            <a:endParaRPr lang="en-US" altLang="zh-CN" sz="1335" dirty="0" smtClean="0">
              <a:solidFill>
                <a:srgbClr val="FFFFFF"/>
              </a:solidFill>
              <a:latin typeface="Segoe UI Light" panose="020B0502040204020203"/>
              <a:cs typeface="Segoe UI Light" panose="020B0502040204020203"/>
            </a:endParaRPr>
          </a:p>
          <a:p>
            <a:pPr>
              <a:lnSpc>
                <a:spcPct val="130000"/>
              </a:lnSpc>
            </a:pPr>
            <a:endParaRPr lang="en-US" altLang="zh-CN" sz="1335" dirty="0">
              <a:solidFill>
                <a:srgbClr val="FFFFFF"/>
              </a:solidFill>
              <a:latin typeface="Segoe UI Light" panose="020B0502040204020203"/>
              <a:cs typeface="Segoe UI Light" panose="020B0502040204020203"/>
            </a:endParaRPr>
          </a:p>
          <a:p>
            <a:pPr>
              <a:lnSpc>
                <a:spcPct val="130000"/>
              </a:lnSpc>
            </a:pPr>
            <a:r>
              <a:rPr lang="zh-CN" altLang="en-US" sz="1335" dirty="0" smtClean="0">
                <a:solidFill>
                  <a:srgbClr val="FFFFFF"/>
                </a:solidFill>
                <a:latin typeface="Segoe UI Light" panose="020B0502040204020203"/>
                <a:cs typeface="Segoe UI Light" panose="020B0502040204020203"/>
              </a:rPr>
              <a:t>背景图片出处</a:t>
            </a:r>
            <a:endParaRPr lang="zh-CN" altLang="en-US" sz="1335" dirty="0" smtClean="0">
              <a:solidFill>
                <a:srgbClr val="FFFFFF"/>
              </a:solidFill>
              <a:latin typeface="Segoe UI Light" panose="020B0502040204020203"/>
              <a:cs typeface="Segoe UI Light" panose="020B0502040204020203"/>
            </a:endParaRPr>
          </a:p>
          <a:p>
            <a:pPr>
              <a:lnSpc>
                <a:spcPct val="130000"/>
              </a:lnSpc>
            </a:pPr>
            <a:endParaRPr lang="zh-CN" altLang="en-US" sz="1335" dirty="0">
              <a:solidFill>
                <a:srgbClr val="FFFFFF"/>
              </a:solidFill>
              <a:latin typeface="Segoe UI Light" panose="020B0502040204020203"/>
              <a:cs typeface="Segoe UI Light" panose="020B0502040204020203"/>
            </a:endParaRPr>
          </a:p>
          <a:p>
            <a:pPr>
              <a:lnSpc>
                <a:spcPct val="130000"/>
              </a:lnSpc>
            </a:pPr>
            <a:endParaRPr lang="zh-CN" altLang="en-US" sz="1335" dirty="0" smtClean="0">
              <a:solidFill>
                <a:srgbClr val="FFFFFF"/>
              </a:solidFill>
              <a:latin typeface="Segoe UI Light" panose="020B0502040204020203"/>
              <a:cs typeface="Segoe UI Light" panose="020B0502040204020203"/>
            </a:endParaRPr>
          </a:p>
          <a:p>
            <a:pPr>
              <a:lnSpc>
                <a:spcPct val="130000"/>
              </a:lnSpc>
            </a:pPr>
            <a:r>
              <a:rPr lang="zh-CN" altLang="en-US" sz="1335" dirty="0" smtClean="0">
                <a:solidFill>
                  <a:srgbClr val="FFFFFF"/>
                </a:solidFill>
                <a:latin typeface="Segoe UI Light" panose="020B0502040204020203"/>
                <a:cs typeface="Segoe UI Light" panose="020B0502040204020203"/>
              </a:rPr>
              <a:t>声明</a:t>
            </a:r>
            <a:endParaRPr lang="en-US" altLang="zh-CN" sz="1335" dirty="0" smtClean="0">
              <a:solidFill>
                <a:srgbClr val="FFFFFF"/>
              </a:solidFill>
              <a:latin typeface="Segoe UI Light" panose="020B0502040204020203"/>
              <a:cs typeface="Segoe UI Light" panose="020B0502040204020203"/>
            </a:endParaRPr>
          </a:p>
        </p:txBody>
      </p:sp>
      <p:sp>
        <p:nvSpPr>
          <p:cNvPr id="5" name="矩形 4"/>
          <p:cNvSpPr/>
          <p:nvPr userDrawn="1"/>
        </p:nvSpPr>
        <p:spPr>
          <a:xfrm>
            <a:off x="4395165" y="841948"/>
            <a:ext cx="3612222" cy="3843655"/>
          </a:xfrm>
          <a:prstGeom prst="rect">
            <a:avLst/>
          </a:prstGeom>
        </p:spPr>
        <p:txBody>
          <a:bodyPr wrap="square">
            <a:spAutoFit/>
          </a:bodyPr>
          <a:lstStyle/>
          <a:p>
            <a:pPr marL="0" marR="0" lvl="0" indent="0" defTabSz="1219200" eaLnBrk="1" fontAlgn="auto" latinLnBrk="0" hangingPunct="1">
              <a:lnSpc>
                <a:spcPct val="13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rPr>
              <a:t>英文 </a:t>
            </a:r>
            <a:r>
              <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rPr>
              <a:t>Century Gothic</a:t>
            </a: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rPr>
              <a:t>中文 微软雅黑</a:t>
            </a: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rPr>
              <a:t>正文 </a:t>
            </a:r>
            <a:r>
              <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rPr>
              <a:t>1.3</a:t>
            </a: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r>
              <a:rPr kumimoji="0" lang="en-US" altLang="zh-CN" sz="1335" b="0" i="0" u="none" strike="noStrike" kern="0" cap="none" spc="0" normalizeH="0" baseline="0" noProof="0" dirty="0" err="1" smtClean="0">
                <a:ln>
                  <a:noFill/>
                </a:ln>
                <a:solidFill>
                  <a:srgbClr val="FFFFFF"/>
                </a:solidFill>
                <a:effectLst/>
                <a:uLnTx/>
                <a:uFillTx/>
                <a:latin typeface="Segoe UI Light" panose="020B0502040204020203"/>
                <a:cs typeface="Segoe UI Light" panose="020B0502040204020203"/>
              </a:rPr>
              <a:t>cn.bing.com</a:t>
            </a:r>
            <a:endParaRPr kumimoji="0" lang="zh-CN" altLang="en-US"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zh-CN" altLang="en-US"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endParaRPr kumimoji="0" lang="zh-CN" altLang="en-US" sz="1335" b="0" i="0" u="none" strike="noStrike" kern="0" cap="none" spc="0" normalizeH="0" baseline="0" noProof="0" dirty="0" smtClean="0">
              <a:ln>
                <a:noFill/>
              </a:ln>
              <a:solidFill>
                <a:srgbClr val="FFFFFF"/>
              </a:solidFill>
              <a:effectLst/>
              <a:uLnTx/>
              <a:uFillTx/>
              <a:latin typeface="Segoe UI Light" panose="020B0502040204020203"/>
              <a:cs typeface="Segoe UI Light" panose="020B0502040204020203"/>
            </a:endParaRPr>
          </a:p>
          <a:p>
            <a:pPr marL="0" marR="0" lvl="0" indent="0" defTabSz="1219200" eaLnBrk="1" fontAlgn="auto" latinLnBrk="0" hangingPunct="1">
              <a:lnSpc>
                <a:spcPct val="13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rPr>
              <a:t>互联网是一个开放共享的平台</a:t>
            </a:r>
            <a:endParaRPr kumimoji="0" lang="zh-CN" altLang="en-US" sz="1335" b="0" i="0" u="none" strike="noStrike" kern="0" cap="none" spc="0" normalizeH="0" baseline="0" noProof="0" dirty="0" smtClean="0">
              <a:ln>
                <a:noFill/>
              </a:ln>
              <a:solidFill>
                <a:prstClr val="white"/>
              </a:solidFill>
              <a:effectLst/>
              <a:uLnTx/>
              <a:uFillTx/>
            </a:endParaRPr>
          </a:p>
          <a:p>
            <a:pPr lvl="0" defTabSz="1219200">
              <a:lnSpc>
                <a:spcPct val="130000"/>
              </a:lnSpc>
              <a:defRPr/>
            </a:pPr>
            <a:r>
              <a:rPr kumimoji="1" lang="en-US" altLang="zh-CN" sz="1335" dirty="0">
                <a:solidFill>
                  <a:srgbClr val="FFFFFF"/>
                </a:solidFill>
                <a:latin typeface="Segoe UI Light" panose="020B0502040204020203"/>
                <a:cs typeface="Segoe UI Light" panose="020B0502040204020203"/>
              </a:rPr>
              <a:t>OfficePLUS</a:t>
            </a:r>
            <a:r>
              <a:rPr kumimoji="0" lang="zh-CN" altLang="en-US" sz="1335" b="0" i="0" u="none" strike="noStrike" kern="0" cap="none" spc="0" normalizeH="0" baseline="0" noProof="0" dirty="0" smtClean="0">
                <a:ln>
                  <a:noFill/>
                </a:ln>
                <a:solidFill>
                  <a:prstClr val="white"/>
                </a:solidFill>
                <a:effectLst/>
                <a:uLnTx/>
                <a:uFillTx/>
              </a:rPr>
              <a:t> 部分设计灵感与元素来源于网络</a:t>
            </a:r>
            <a:endParaRPr kumimoji="0" lang="zh-CN" altLang="en-US" sz="1335" b="0" i="0" u="none" strike="noStrike" kern="0" cap="none" spc="0" normalizeH="0" baseline="0" noProof="0" dirty="0" smtClean="0">
              <a:ln>
                <a:noFill/>
              </a:ln>
              <a:solidFill>
                <a:prstClr val="white"/>
              </a:solidFill>
              <a:effectLst/>
              <a:uLnTx/>
              <a:uFillTx/>
            </a:endParaRPr>
          </a:p>
          <a:p>
            <a:pPr marL="0" marR="0" lvl="0" indent="0" defTabSz="1219200" eaLnBrk="1" fontAlgn="auto" latinLnBrk="0" hangingPunct="1">
              <a:lnSpc>
                <a:spcPct val="130000"/>
              </a:lnSpc>
              <a:spcBef>
                <a:spcPts val="0"/>
              </a:spcBef>
              <a:spcAft>
                <a:spcPts val="0"/>
              </a:spcAft>
              <a:buClrTx/>
              <a:buSzTx/>
              <a:buFontTx/>
              <a:buNone/>
              <a:defRPr/>
            </a:pPr>
            <a:r>
              <a:rPr kumimoji="0" lang="zh-CN" altLang="en-US" sz="1335" b="0" i="0" u="none" strike="noStrike" kern="0" cap="none" spc="0" normalizeH="0" baseline="0" noProof="0" dirty="0" smtClean="0">
                <a:ln>
                  <a:noFill/>
                </a:ln>
                <a:solidFill>
                  <a:prstClr val="white"/>
                </a:solidFill>
                <a:effectLst/>
                <a:uLnTx/>
                <a:uFillTx/>
              </a:rPr>
              <a:t>如有建议请联系 </a:t>
            </a:r>
            <a:r>
              <a:rPr kumimoji="0" lang="zh-CN" altLang="en-US" sz="1335" b="0" i="0" u="none" strike="noStrike" kern="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officeplus@microsoft.com</a:t>
            </a:r>
            <a:endParaRPr kumimoji="0" lang="en-US" altLang="zh-CN" sz="1335" b="0" i="0" u="none" strike="noStrike" kern="0" cap="none" spc="0" normalizeH="0" baseline="0" noProof="0" dirty="0" smtClean="0">
              <a:ln>
                <a:noFill/>
              </a:ln>
              <a:solidFill>
                <a:srgbClr val="FFFFFF"/>
              </a:solidFill>
              <a:effectLst/>
              <a:uLnTx/>
              <a:uFillTx/>
              <a:latin typeface="Segoe UI Light" panose="020B0502040204020203" charset="0"/>
              <a:ea typeface="Segoe UI Light" panose="020B0502040204020203" charset="0"/>
              <a:cs typeface="Segoe UI Light" panose="020B0502040204020203" charset="0"/>
            </a:endParaRPr>
          </a:p>
        </p:txBody>
      </p:sp>
      <p:sp>
        <p:nvSpPr>
          <p:cNvPr id="6" name="矩形 5"/>
          <p:cNvSpPr/>
          <p:nvPr userDrawn="1"/>
        </p:nvSpPr>
        <p:spPr>
          <a:xfrm>
            <a:off x="440615" y="182445"/>
            <a:ext cx="809625" cy="255270"/>
          </a:xfrm>
          <a:prstGeom prst="rect">
            <a:avLst/>
          </a:prstGeom>
        </p:spPr>
        <p:txBody>
          <a:bodyPr wrap="none">
            <a:spAutoFit/>
          </a:bodyPr>
          <a:lstStyle/>
          <a:p>
            <a:r>
              <a:rPr kumimoji="1" lang="en-US" altLang="zh-CN" sz="1065" dirty="0">
                <a:solidFill>
                  <a:srgbClr val="FFFFFF"/>
                </a:solidFill>
                <a:latin typeface="Segoe UI Light" panose="020B0502040204020203"/>
                <a:cs typeface="Segoe UI Light" panose="020B0502040204020203"/>
              </a:rPr>
              <a:t>OfficePLUS</a:t>
            </a:r>
            <a:endParaRPr lang="zh-CN" altLang="en-US" sz="1065" dirty="0">
              <a:solidFill>
                <a:prstClr val="white"/>
              </a:solidFill>
              <a:latin typeface="Segoe UI Light" panose="020B0502040204020203"/>
              <a:cs typeface="Segoe UI Light" panose="020B0502040204020203"/>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四项目录页">
    <p:spTree>
      <p:nvGrpSpPr>
        <p:cNvPr id="1" name=""/>
        <p:cNvGrpSpPr/>
        <p:nvPr/>
      </p:nvGrpSpPr>
      <p:grpSpPr>
        <a:xfrm>
          <a:off x="0" y="0"/>
          <a:ext cx="0" cy="0"/>
          <a:chOff x="0" y="0"/>
          <a:chExt cx="0" cy="0"/>
        </a:xfrm>
      </p:grpSpPr>
      <p:grpSp>
        <p:nvGrpSpPr>
          <p:cNvPr id="5" name="组合 4"/>
          <p:cNvGrpSpPr/>
          <p:nvPr userDrawn="1"/>
        </p:nvGrpSpPr>
        <p:grpSpPr>
          <a:xfrm rot="21199938">
            <a:off x="-244183" y="-3828665"/>
            <a:ext cx="6086831" cy="12978081"/>
            <a:chOff x="-138249" y="-3828665"/>
            <a:chExt cx="6086831" cy="12978081"/>
          </a:xfrm>
        </p:grpSpPr>
        <p:sp>
          <p:nvSpPr>
            <p:cNvPr id="6" name="任意多边形: 形状 5"/>
            <p:cNvSpPr/>
            <p:nvPr/>
          </p:nvSpPr>
          <p:spPr>
            <a:xfrm rot="5400000" flipH="1">
              <a:off x="-3190833" y="-776081"/>
              <a:ext cx="12192000" cy="608683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rot="5400000" flipH="1">
              <a:off x="-3558171" y="957227"/>
              <a:ext cx="12192000" cy="41923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rot="5400000">
              <a:off x="-3646224" y="1070363"/>
              <a:ext cx="12192001" cy="3738280"/>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userDrawn="1"/>
        </p:nvSpPr>
        <p:spPr>
          <a:xfrm>
            <a:off x="4494530" y="556895"/>
            <a:ext cx="1989455" cy="835660"/>
          </a:xfrm>
          <a:prstGeom prst="rect">
            <a:avLst/>
          </a:prstGeom>
          <a:noFill/>
        </p:spPr>
        <p:txBody>
          <a:bodyPr wrap="square" rtlCol="0" anchor="ctr">
            <a:spAutoFit/>
          </a:bodyPr>
          <a:lstStyle/>
          <a:p>
            <a:pPr>
              <a:lnSpc>
                <a:spcPct val="110000"/>
              </a:lnSpc>
            </a:pPr>
            <a:r>
              <a:rPr kumimoji="1" lang="zh-CN" altLang="en-US" sz="4400" b="1" spc="300" dirty="0">
                <a:solidFill>
                  <a:schemeClr val="tx1">
                    <a:lumMod val="75000"/>
                    <a:lumOff val="25000"/>
                  </a:schemeClr>
                </a:solidFill>
              </a:rPr>
              <a:t>目   录</a:t>
            </a:r>
            <a:endParaRPr kumimoji="1" lang="zh-CN" altLang="en-US" sz="4400" b="1" spc="300" dirty="0">
              <a:solidFill>
                <a:schemeClr val="tx1">
                  <a:lumMod val="75000"/>
                  <a:lumOff val="25000"/>
                </a:schemeClr>
              </a:solidFill>
            </a:endParaRPr>
          </a:p>
        </p:txBody>
      </p:sp>
      <p:sp>
        <p:nvSpPr>
          <p:cNvPr id="12" name="文本框 11"/>
          <p:cNvSpPr txBox="1"/>
          <p:nvPr userDrawn="1"/>
        </p:nvSpPr>
        <p:spPr>
          <a:xfrm>
            <a:off x="4202835" y="1458408"/>
            <a:ext cx="569387" cy="923330"/>
          </a:xfrm>
          <a:prstGeom prst="rect">
            <a:avLst/>
          </a:prstGeom>
          <a:noFill/>
        </p:spPr>
        <p:txBody>
          <a:bodyPr wrap="none" rtlCol="0">
            <a:spAutoFit/>
          </a:bodyPr>
          <a:lstStyle/>
          <a:p>
            <a:r>
              <a:rPr lang="en-US" altLang="zh-CN" sz="5400" b="1" dirty="0">
                <a:solidFill>
                  <a:schemeClr val="accent2"/>
                </a:solidFill>
              </a:rPr>
              <a:t>1</a:t>
            </a:r>
            <a:endParaRPr lang="zh-CN" altLang="en-US" sz="5400" b="1" dirty="0">
              <a:solidFill>
                <a:schemeClr val="accent2"/>
              </a:solidFill>
            </a:endParaRPr>
          </a:p>
        </p:txBody>
      </p:sp>
      <p:sp>
        <p:nvSpPr>
          <p:cNvPr id="14" name="文本框 13"/>
          <p:cNvSpPr txBox="1"/>
          <p:nvPr userDrawn="1"/>
        </p:nvSpPr>
        <p:spPr>
          <a:xfrm>
            <a:off x="4203369" y="2273142"/>
            <a:ext cx="569387" cy="923330"/>
          </a:xfrm>
          <a:prstGeom prst="rect">
            <a:avLst/>
          </a:prstGeom>
          <a:noFill/>
        </p:spPr>
        <p:txBody>
          <a:bodyPr wrap="none" rtlCol="0">
            <a:spAutoFit/>
          </a:bodyPr>
          <a:lstStyle/>
          <a:p>
            <a:r>
              <a:rPr lang="en-US" altLang="zh-CN" sz="5400" b="1" dirty="0">
                <a:solidFill>
                  <a:schemeClr val="accent2"/>
                </a:solidFill>
              </a:rPr>
              <a:t>2</a:t>
            </a:r>
            <a:endParaRPr lang="zh-CN" altLang="en-US" sz="5400" b="1" dirty="0">
              <a:solidFill>
                <a:schemeClr val="accent2"/>
              </a:solidFill>
            </a:endParaRPr>
          </a:p>
        </p:txBody>
      </p:sp>
      <p:sp>
        <p:nvSpPr>
          <p:cNvPr id="16" name="文本框 15"/>
          <p:cNvSpPr txBox="1"/>
          <p:nvPr userDrawn="1"/>
        </p:nvSpPr>
        <p:spPr>
          <a:xfrm>
            <a:off x="4203002" y="3219387"/>
            <a:ext cx="569387" cy="923330"/>
          </a:xfrm>
          <a:prstGeom prst="rect">
            <a:avLst/>
          </a:prstGeom>
          <a:noFill/>
        </p:spPr>
        <p:txBody>
          <a:bodyPr wrap="none" rtlCol="0">
            <a:spAutoFit/>
          </a:bodyPr>
          <a:lstStyle/>
          <a:p>
            <a:r>
              <a:rPr lang="en-US" altLang="zh-CN" sz="5400" b="1" dirty="0">
                <a:solidFill>
                  <a:schemeClr val="accent2"/>
                </a:solidFill>
              </a:rPr>
              <a:t>3</a:t>
            </a:r>
            <a:endParaRPr lang="zh-CN" altLang="en-US" sz="5400" b="1" dirty="0">
              <a:solidFill>
                <a:schemeClr val="accent2"/>
              </a:solidFill>
            </a:endParaRPr>
          </a:p>
        </p:txBody>
      </p:sp>
      <p:sp>
        <p:nvSpPr>
          <p:cNvPr id="18" name="文本框 17"/>
          <p:cNvSpPr txBox="1"/>
          <p:nvPr userDrawn="1"/>
        </p:nvSpPr>
        <p:spPr>
          <a:xfrm>
            <a:off x="4203053" y="4074000"/>
            <a:ext cx="569387" cy="923330"/>
          </a:xfrm>
          <a:prstGeom prst="rect">
            <a:avLst/>
          </a:prstGeom>
          <a:noFill/>
        </p:spPr>
        <p:txBody>
          <a:bodyPr wrap="none" rtlCol="0">
            <a:spAutoFit/>
          </a:bodyPr>
          <a:lstStyle/>
          <a:p>
            <a:r>
              <a:rPr lang="en-US" altLang="zh-CN" sz="5400" b="1" dirty="0">
                <a:solidFill>
                  <a:schemeClr val="accent2"/>
                </a:solidFill>
              </a:rPr>
              <a:t>4</a:t>
            </a:r>
            <a:endParaRPr lang="zh-CN" altLang="en-US" sz="5400" b="1" dirty="0">
              <a:solidFill>
                <a:schemeClr val="accent2"/>
              </a:solidFill>
            </a:endParaRPr>
          </a:p>
        </p:txBody>
      </p:sp>
      <p:grpSp>
        <p:nvGrpSpPr>
          <p:cNvPr id="19" name="组合 18"/>
          <p:cNvGrpSpPr/>
          <p:nvPr userDrawn="1"/>
        </p:nvGrpSpPr>
        <p:grpSpPr>
          <a:xfrm rot="19030924" flipH="1" flipV="1">
            <a:off x="6560501" y="-6545999"/>
            <a:ext cx="6086831" cy="12978081"/>
            <a:chOff x="7447436" y="-3828665"/>
            <a:chExt cx="6086831" cy="12978081"/>
          </a:xfrm>
        </p:grpSpPr>
        <p:sp>
          <p:nvSpPr>
            <p:cNvPr id="20" name="任意多边形: 形状 19"/>
            <p:cNvSpPr/>
            <p:nvPr/>
          </p:nvSpPr>
          <p:spPr>
            <a:xfrm rot="5400000" flipH="1">
              <a:off x="4394852" y="-776081"/>
              <a:ext cx="12192000" cy="608683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rot="5400000" flipH="1">
              <a:off x="4027514" y="957227"/>
              <a:ext cx="12192000" cy="41923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rot="5400000">
              <a:off x="3939461" y="1070363"/>
              <a:ext cx="12192001" cy="3738280"/>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占位符 27"/>
          <p:cNvSpPr>
            <a:spLocks noGrp="1"/>
          </p:cNvSpPr>
          <p:nvPr>
            <p:ph type="body" sz="quarter" idx="10" hasCustomPrompt="1"/>
          </p:nvPr>
        </p:nvSpPr>
        <p:spPr>
          <a:xfrm>
            <a:off x="4929476" y="2500085"/>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4" name="文本占位符 27"/>
          <p:cNvSpPr>
            <a:spLocks noGrp="1"/>
          </p:cNvSpPr>
          <p:nvPr>
            <p:ph type="body" sz="quarter" idx="13" hasCustomPrompt="1"/>
          </p:nvPr>
        </p:nvSpPr>
        <p:spPr>
          <a:xfrm>
            <a:off x="4929308" y="1685380"/>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6" name="文本占位符 27"/>
          <p:cNvSpPr>
            <a:spLocks noGrp="1"/>
          </p:cNvSpPr>
          <p:nvPr>
            <p:ph type="body" sz="quarter" idx="15" hasCustomPrompt="1"/>
          </p:nvPr>
        </p:nvSpPr>
        <p:spPr>
          <a:xfrm>
            <a:off x="4929308" y="3446406"/>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8" name="文本占位符 27"/>
          <p:cNvSpPr>
            <a:spLocks noGrp="1"/>
          </p:cNvSpPr>
          <p:nvPr>
            <p:ph type="body" sz="quarter" idx="17" hasCustomPrompt="1"/>
          </p:nvPr>
        </p:nvSpPr>
        <p:spPr>
          <a:xfrm>
            <a:off x="4929600" y="4301116"/>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2" name="文本框 1"/>
          <p:cNvSpPr txBox="1"/>
          <p:nvPr userDrawn="1"/>
        </p:nvSpPr>
        <p:spPr>
          <a:xfrm>
            <a:off x="4227183" y="4978240"/>
            <a:ext cx="564515" cy="922020"/>
          </a:xfrm>
          <a:prstGeom prst="rect">
            <a:avLst/>
          </a:prstGeom>
          <a:noFill/>
        </p:spPr>
        <p:txBody>
          <a:bodyPr wrap="none" rtlCol="0">
            <a:spAutoFit/>
          </a:bodyPr>
          <a:lstStyle/>
          <a:p>
            <a:r>
              <a:rPr lang="en-US" altLang="zh-CN" sz="5400" b="1" dirty="0">
                <a:solidFill>
                  <a:schemeClr val="accent2"/>
                </a:solidFill>
              </a:rPr>
              <a:t>5</a:t>
            </a:r>
            <a:endParaRPr lang="zh-CN" altLang="en-US" sz="5400" b="1" dirty="0">
              <a:solidFill>
                <a:schemeClr val="accent2"/>
              </a:solidFill>
            </a:endParaRPr>
          </a:p>
        </p:txBody>
      </p:sp>
      <p:sp>
        <p:nvSpPr>
          <p:cNvPr id="3" name="文本占位符 27"/>
          <p:cNvSpPr>
            <a:spLocks noGrp="1"/>
          </p:cNvSpPr>
          <p:nvPr>
            <p:ph type="body" sz="quarter" idx="16" hasCustomPrompt="1"/>
          </p:nvPr>
        </p:nvSpPr>
        <p:spPr>
          <a:xfrm>
            <a:off x="4953730" y="5205356"/>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六项目录页">
    <p:spTree>
      <p:nvGrpSpPr>
        <p:cNvPr id="1" name=""/>
        <p:cNvGrpSpPr/>
        <p:nvPr/>
      </p:nvGrpSpPr>
      <p:grpSpPr>
        <a:xfrm>
          <a:off x="0" y="0"/>
          <a:ext cx="0" cy="0"/>
          <a:chOff x="0" y="0"/>
          <a:chExt cx="0" cy="0"/>
        </a:xfrm>
      </p:grpSpPr>
      <p:grpSp>
        <p:nvGrpSpPr>
          <p:cNvPr id="5" name="组合 4"/>
          <p:cNvGrpSpPr/>
          <p:nvPr userDrawn="1"/>
        </p:nvGrpSpPr>
        <p:grpSpPr>
          <a:xfrm rot="21199938">
            <a:off x="-244183" y="-3828665"/>
            <a:ext cx="6086831" cy="12978081"/>
            <a:chOff x="-138249" y="-3828665"/>
            <a:chExt cx="6086831" cy="12978081"/>
          </a:xfrm>
        </p:grpSpPr>
        <p:sp>
          <p:nvSpPr>
            <p:cNvPr id="6" name="任意多边形: 形状 5"/>
            <p:cNvSpPr/>
            <p:nvPr/>
          </p:nvSpPr>
          <p:spPr>
            <a:xfrm rot="5400000" flipH="1">
              <a:off x="-3190833" y="-776081"/>
              <a:ext cx="12192000" cy="608683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rot="5400000" flipH="1">
              <a:off x="-3558171" y="957227"/>
              <a:ext cx="12192000" cy="41923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rot="5400000">
              <a:off x="-3646224" y="1070363"/>
              <a:ext cx="12192001" cy="3738280"/>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userDrawn="1"/>
        </p:nvSpPr>
        <p:spPr>
          <a:xfrm>
            <a:off x="3049021" y="1495573"/>
            <a:ext cx="1215218" cy="595419"/>
          </a:xfrm>
          <a:prstGeom prst="rect">
            <a:avLst/>
          </a:prstGeom>
          <a:noFill/>
        </p:spPr>
        <p:txBody>
          <a:bodyPr wrap="square" rtlCol="0" anchor="ctr">
            <a:spAutoFit/>
          </a:bodyPr>
          <a:lstStyle/>
          <a:p>
            <a:pPr>
              <a:lnSpc>
                <a:spcPct val="110000"/>
              </a:lnSpc>
            </a:pPr>
            <a:r>
              <a:rPr kumimoji="1" lang="zh-CN" altLang="en-US" sz="3200" b="1" spc="300" dirty="0">
                <a:solidFill>
                  <a:schemeClr val="tx1">
                    <a:lumMod val="75000"/>
                    <a:lumOff val="25000"/>
                  </a:schemeClr>
                </a:solidFill>
              </a:rPr>
              <a:t>目录</a:t>
            </a:r>
            <a:endParaRPr kumimoji="1" lang="zh-CN" altLang="en-US" sz="3200" b="1" spc="300" dirty="0">
              <a:solidFill>
                <a:schemeClr val="tx1">
                  <a:lumMod val="75000"/>
                  <a:lumOff val="25000"/>
                </a:schemeClr>
              </a:solidFill>
            </a:endParaRPr>
          </a:p>
        </p:txBody>
      </p:sp>
      <p:sp>
        <p:nvSpPr>
          <p:cNvPr id="12" name="文本框 11"/>
          <p:cNvSpPr txBox="1"/>
          <p:nvPr userDrawn="1"/>
        </p:nvSpPr>
        <p:spPr>
          <a:xfrm>
            <a:off x="3049021" y="2576643"/>
            <a:ext cx="569387" cy="923330"/>
          </a:xfrm>
          <a:prstGeom prst="rect">
            <a:avLst/>
          </a:prstGeom>
          <a:noFill/>
        </p:spPr>
        <p:txBody>
          <a:bodyPr wrap="none" rtlCol="0">
            <a:spAutoFit/>
          </a:bodyPr>
          <a:lstStyle/>
          <a:p>
            <a:r>
              <a:rPr lang="en-US" altLang="zh-CN" sz="5400" b="1" dirty="0">
                <a:solidFill>
                  <a:schemeClr val="accent2"/>
                </a:solidFill>
              </a:rPr>
              <a:t>1</a:t>
            </a:r>
            <a:endParaRPr lang="zh-CN" altLang="en-US" sz="5400" b="1" dirty="0">
              <a:solidFill>
                <a:schemeClr val="accent2"/>
              </a:solidFill>
            </a:endParaRPr>
          </a:p>
        </p:txBody>
      </p:sp>
      <p:sp>
        <p:nvSpPr>
          <p:cNvPr id="14" name="文本框 13"/>
          <p:cNvSpPr txBox="1"/>
          <p:nvPr userDrawn="1"/>
        </p:nvSpPr>
        <p:spPr>
          <a:xfrm>
            <a:off x="6013783" y="2552542"/>
            <a:ext cx="569387" cy="923330"/>
          </a:xfrm>
          <a:prstGeom prst="rect">
            <a:avLst/>
          </a:prstGeom>
          <a:noFill/>
        </p:spPr>
        <p:txBody>
          <a:bodyPr wrap="none" rtlCol="0">
            <a:spAutoFit/>
          </a:bodyPr>
          <a:lstStyle/>
          <a:p>
            <a:r>
              <a:rPr lang="en-US" altLang="zh-CN" sz="5400" b="1" dirty="0">
                <a:solidFill>
                  <a:schemeClr val="accent2"/>
                </a:solidFill>
              </a:rPr>
              <a:t>2</a:t>
            </a:r>
            <a:endParaRPr lang="zh-CN" altLang="en-US" sz="5400" b="1" dirty="0">
              <a:solidFill>
                <a:schemeClr val="accent2"/>
              </a:solidFill>
            </a:endParaRPr>
          </a:p>
        </p:txBody>
      </p:sp>
      <p:sp>
        <p:nvSpPr>
          <p:cNvPr id="16" name="文本框 15"/>
          <p:cNvSpPr txBox="1"/>
          <p:nvPr userDrawn="1"/>
        </p:nvSpPr>
        <p:spPr>
          <a:xfrm>
            <a:off x="9055060" y="2542941"/>
            <a:ext cx="569387" cy="923330"/>
          </a:xfrm>
          <a:prstGeom prst="rect">
            <a:avLst/>
          </a:prstGeom>
          <a:noFill/>
        </p:spPr>
        <p:txBody>
          <a:bodyPr wrap="none" rtlCol="0">
            <a:spAutoFit/>
          </a:bodyPr>
          <a:lstStyle/>
          <a:p>
            <a:r>
              <a:rPr lang="en-US" altLang="zh-CN" sz="5400" b="1" dirty="0">
                <a:solidFill>
                  <a:schemeClr val="accent2"/>
                </a:solidFill>
              </a:rPr>
              <a:t>3</a:t>
            </a:r>
            <a:endParaRPr lang="zh-CN" altLang="en-US" sz="5400" b="1" dirty="0">
              <a:solidFill>
                <a:schemeClr val="accent2"/>
              </a:solidFill>
            </a:endParaRPr>
          </a:p>
        </p:txBody>
      </p:sp>
      <p:sp>
        <p:nvSpPr>
          <p:cNvPr id="18" name="文本框 17"/>
          <p:cNvSpPr txBox="1"/>
          <p:nvPr userDrawn="1"/>
        </p:nvSpPr>
        <p:spPr>
          <a:xfrm>
            <a:off x="3058691" y="3586160"/>
            <a:ext cx="569387" cy="923330"/>
          </a:xfrm>
          <a:prstGeom prst="rect">
            <a:avLst/>
          </a:prstGeom>
          <a:noFill/>
        </p:spPr>
        <p:txBody>
          <a:bodyPr wrap="none" rtlCol="0">
            <a:spAutoFit/>
          </a:bodyPr>
          <a:lstStyle/>
          <a:p>
            <a:r>
              <a:rPr lang="en-US" altLang="zh-CN" sz="5400" b="1" dirty="0">
                <a:solidFill>
                  <a:schemeClr val="accent2"/>
                </a:solidFill>
              </a:rPr>
              <a:t>4</a:t>
            </a:r>
            <a:endParaRPr lang="zh-CN" altLang="en-US" sz="5400" b="1" dirty="0">
              <a:solidFill>
                <a:schemeClr val="accent2"/>
              </a:solidFill>
            </a:endParaRPr>
          </a:p>
        </p:txBody>
      </p:sp>
      <p:grpSp>
        <p:nvGrpSpPr>
          <p:cNvPr id="19" name="组合 18"/>
          <p:cNvGrpSpPr/>
          <p:nvPr userDrawn="1"/>
        </p:nvGrpSpPr>
        <p:grpSpPr>
          <a:xfrm rot="19030924" flipH="1" flipV="1">
            <a:off x="6560501" y="-6545999"/>
            <a:ext cx="6086831" cy="12978081"/>
            <a:chOff x="7447436" y="-3828665"/>
            <a:chExt cx="6086831" cy="12978081"/>
          </a:xfrm>
        </p:grpSpPr>
        <p:sp>
          <p:nvSpPr>
            <p:cNvPr id="20" name="任意多边形: 形状 19"/>
            <p:cNvSpPr/>
            <p:nvPr/>
          </p:nvSpPr>
          <p:spPr>
            <a:xfrm rot="5400000" flipH="1">
              <a:off x="4394852" y="-776081"/>
              <a:ext cx="12192000" cy="608683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rot="5400000" flipH="1">
              <a:off x="4027514" y="957227"/>
              <a:ext cx="12192000" cy="41923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rot="5400000">
              <a:off x="3939461" y="1070363"/>
              <a:ext cx="12192001" cy="3738280"/>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占位符 27"/>
          <p:cNvSpPr>
            <a:spLocks noGrp="1"/>
          </p:cNvSpPr>
          <p:nvPr>
            <p:ph type="body" sz="quarter" idx="10" hasCustomPrompt="1"/>
          </p:nvPr>
        </p:nvSpPr>
        <p:spPr>
          <a:xfrm>
            <a:off x="6511289" y="2675345"/>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3" name="文本占位符 32"/>
          <p:cNvSpPr>
            <a:spLocks noGrp="1"/>
          </p:cNvSpPr>
          <p:nvPr>
            <p:ph type="body" sz="quarter" idx="12" hasCustomPrompt="1"/>
          </p:nvPr>
        </p:nvSpPr>
        <p:spPr>
          <a:xfrm>
            <a:off x="6511289" y="3063625"/>
            <a:ext cx="739305" cy="276999"/>
          </a:xfrm>
          <a:prstGeom prst="rect">
            <a:avLst/>
          </a:prstGeom>
        </p:spPr>
        <p:txBody>
          <a:bodyPr wrap="none">
            <a:spAutoFit/>
          </a:bodyPr>
          <a:lstStyle>
            <a:lvl1pPr marL="0" indent="0">
              <a:lnSpc>
                <a:spcPct val="100000"/>
              </a:lnSpc>
              <a:buNone/>
              <a:defRPr sz="1200">
                <a:solidFill>
                  <a:schemeClr val="bg1">
                    <a:lumMod val="50000"/>
                  </a:schemeClr>
                </a:solidFill>
              </a:defRPr>
            </a:lvl1pPr>
          </a:lstStyle>
          <a:p>
            <a:pPr lvl="0"/>
            <a:r>
              <a:rPr lang="en-US" altLang="zh-CN" dirty="0"/>
              <a:t>Add title</a:t>
            </a:r>
            <a:endParaRPr lang="zh-CN" altLang="en-US" dirty="0"/>
          </a:p>
        </p:txBody>
      </p:sp>
      <p:sp>
        <p:nvSpPr>
          <p:cNvPr id="34" name="文本占位符 27"/>
          <p:cNvSpPr>
            <a:spLocks noGrp="1"/>
          </p:cNvSpPr>
          <p:nvPr>
            <p:ph type="body" sz="quarter" idx="13" hasCustomPrompt="1"/>
          </p:nvPr>
        </p:nvSpPr>
        <p:spPr>
          <a:xfrm>
            <a:off x="3521494" y="2675345"/>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5" name="文本占位符 32"/>
          <p:cNvSpPr>
            <a:spLocks noGrp="1"/>
          </p:cNvSpPr>
          <p:nvPr>
            <p:ph type="body" sz="quarter" idx="14" hasCustomPrompt="1"/>
          </p:nvPr>
        </p:nvSpPr>
        <p:spPr>
          <a:xfrm>
            <a:off x="3521493" y="3063625"/>
            <a:ext cx="739305" cy="276999"/>
          </a:xfrm>
          <a:prstGeom prst="rect">
            <a:avLst/>
          </a:prstGeom>
        </p:spPr>
        <p:txBody>
          <a:bodyPr wrap="none">
            <a:spAutoFit/>
          </a:bodyPr>
          <a:lstStyle>
            <a:lvl1pPr marL="0" indent="0">
              <a:lnSpc>
                <a:spcPct val="100000"/>
              </a:lnSpc>
              <a:buNone/>
              <a:defRPr sz="1200">
                <a:solidFill>
                  <a:schemeClr val="bg1">
                    <a:lumMod val="50000"/>
                  </a:schemeClr>
                </a:solidFill>
              </a:defRPr>
            </a:lvl1pPr>
          </a:lstStyle>
          <a:p>
            <a:pPr lvl="0"/>
            <a:r>
              <a:rPr lang="en-US" altLang="zh-CN" dirty="0"/>
              <a:t>Add title</a:t>
            </a:r>
            <a:endParaRPr lang="zh-CN" altLang="en-US" dirty="0"/>
          </a:p>
        </p:txBody>
      </p:sp>
      <p:sp>
        <p:nvSpPr>
          <p:cNvPr id="36" name="文本占位符 27"/>
          <p:cNvSpPr>
            <a:spLocks noGrp="1"/>
          </p:cNvSpPr>
          <p:nvPr>
            <p:ph type="body" sz="quarter" idx="15" hasCustomPrompt="1"/>
          </p:nvPr>
        </p:nvSpPr>
        <p:spPr>
          <a:xfrm>
            <a:off x="9475296" y="2675345"/>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7" name="文本占位符 32"/>
          <p:cNvSpPr>
            <a:spLocks noGrp="1"/>
          </p:cNvSpPr>
          <p:nvPr>
            <p:ph type="body" sz="quarter" idx="16" hasCustomPrompt="1"/>
          </p:nvPr>
        </p:nvSpPr>
        <p:spPr>
          <a:xfrm>
            <a:off x="9475296" y="3063625"/>
            <a:ext cx="739305" cy="276999"/>
          </a:xfrm>
          <a:prstGeom prst="rect">
            <a:avLst/>
          </a:prstGeom>
        </p:spPr>
        <p:txBody>
          <a:bodyPr wrap="none">
            <a:spAutoFit/>
          </a:bodyPr>
          <a:lstStyle>
            <a:lvl1pPr marL="0" indent="0">
              <a:lnSpc>
                <a:spcPct val="100000"/>
              </a:lnSpc>
              <a:buNone/>
              <a:defRPr sz="1200">
                <a:solidFill>
                  <a:schemeClr val="bg1">
                    <a:lumMod val="50000"/>
                  </a:schemeClr>
                </a:solidFill>
              </a:defRPr>
            </a:lvl1pPr>
          </a:lstStyle>
          <a:p>
            <a:pPr lvl="0"/>
            <a:r>
              <a:rPr lang="en-US" altLang="zh-CN" dirty="0"/>
              <a:t>Add title</a:t>
            </a:r>
            <a:endParaRPr lang="zh-CN" altLang="en-US" dirty="0"/>
          </a:p>
        </p:txBody>
      </p:sp>
      <p:sp>
        <p:nvSpPr>
          <p:cNvPr id="38" name="文本占位符 27"/>
          <p:cNvSpPr>
            <a:spLocks noGrp="1"/>
          </p:cNvSpPr>
          <p:nvPr>
            <p:ph type="body" sz="quarter" idx="17" hasCustomPrompt="1"/>
          </p:nvPr>
        </p:nvSpPr>
        <p:spPr>
          <a:xfrm>
            <a:off x="3545208" y="3748506"/>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9" name="文本占位符 32"/>
          <p:cNvSpPr>
            <a:spLocks noGrp="1"/>
          </p:cNvSpPr>
          <p:nvPr>
            <p:ph type="body" sz="quarter" idx="18" hasCustomPrompt="1"/>
          </p:nvPr>
        </p:nvSpPr>
        <p:spPr>
          <a:xfrm>
            <a:off x="3545208" y="4136786"/>
            <a:ext cx="739305" cy="276999"/>
          </a:xfrm>
          <a:prstGeom prst="rect">
            <a:avLst/>
          </a:prstGeom>
        </p:spPr>
        <p:txBody>
          <a:bodyPr wrap="none">
            <a:spAutoFit/>
          </a:bodyPr>
          <a:lstStyle>
            <a:lvl1pPr marL="0" indent="0">
              <a:lnSpc>
                <a:spcPct val="100000"/>
              </a:lnSpc>
              <a:buNone/>
              <a:defRPr sz="1200">
                <a:solidFill>
                  <a:schemeClr val="bg1">
                    <a:lumMod val="50000"/>
                  </a:schemeClr>
                </a:solidFill>
              </a:defRPr>
            </a:lvl1pPr>
          </a:lstStyle>
          <a:p>
            <a:pPr lvl="0"/>
            <a:r>
              <a:rPr lang="en-US" altLang="zh-CN" dirty="0"/>
              <a:t>Add title</a:t>
            </a:r>
            <a:endParaRPr lang="zh-CN" altLang="en-US" dirty="0"/>
          </a:p>
        </p:txBody>
      </p:sp>
      <p:sp>
        <p:nvSpPr>
          <p:cNvPr id="27" name="文本框 26"/>
          <p:cNvSpPr txBox="1"/>
          <p:nvPr userDrawn="1"/>
        </p:nvSpPr>
        <p:spPr>
          <a:xfrm>
            <a:off x="6013783" y="3607632"/>
            <a:ext cx="569387" cy="923330"/>
          </a:xfrm>
          <a:prstGeom prst="rect">
            <a:avLst/>
          </a:prstGeom>
          <a:noFill/>
        </p:spPr>
        <p:txBody>
          <a:bodyPr wrap="none" rtlCol="0">
            <a:spAutoFit/>
          </a:bodyPr>
          <a:lstStyle/>
          <a:p>
            <a:r>
              <a:rPr lang="en-US" altLang="zh-CN" sz="5400" b="1" dirty="0">
                <a:solidFill>
                  <a:schemeClr val="accent2"/>
                </a:solidFill>
              </a:rPr>
              <a:t>5</a:t>
            </a:r>
            <a:endParaRPr lang="zh-CN" altLang="en-US" sz="5400" b="1" dirty="0">
              <a:solidFill>
                <a:schemeClr val="accent2"/>
              </a:solidFill>
            </a:endParaRPr>
          </a:p>
        </p:txBody>
      </p:sp>
      <p:sp>
        <p:nvSpPr>
          <p:cNvPr id="29" name="文本框 28"/>
          <p:cNvSpPr txBox="1"/>
          <p:nvPr userDrawn="1"/>
        </p:nvSpPr>
        <p:spPr>
          <a:xfrm>
            <a:off x="9055060" y="3598031"/>
            <a:ext cx="569387" cy="923330"/>
          </a:xfrm>
          <a:prstGeom prst="rect">
            <a:avLst/>
          </a:prstGeom>
          <a:noFill/>
        </p:spPr>
        <p:txBody>
          <a:bodyPr wrap="none" rtlCol="0">
            <a:spAutoFit/>
          </a:bodyPr>
          <a:lstStyle/>
          <a:p>
            <a:r>
              <a:rPr lang="en-US" altLang="zh-CN" sz="5400" b="1" dirty="0">
                <a:solidFill>
                  <a:schemeClr val="accent2"/>
                </a:solidFill>
              </a:rPr>
              <a:t>6</a:t>
            </a:r>
            <a:endParaRPr lang="zh-CN" altLang="en-US" sz="5400" b="1" dirty="0">
              <a:solidFill>
                <a:schemeClr val="accent2"/>
              </a:solidFill>
            </a:endParaRPr>
          </a:p>
        </p:txBody>
      </p:sp>
      <p:sp>
        <p:nvSpPr>
          <p:cNvPr id="30" name="文本占位符 27"/>
          <p:cNvSpPr>
            <a:spLocks noGrp="1"/>
          </p:cNvSpPr>
          <p:nvPr>
            <p:ph type="body" sz="quarter" idx="19" hasCustomPrompt="1"/>
          </p:nvPr>
        </p:nvSpPr>
        <p:spPr>
          <a:xfrm>
            <a:off x="6511290" y="3730435"/>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31" name="文本占位符 32"/>
          <p:cNvSpPr>
            <a:spLocks noGrp="1"/>
          </p:cNvSpPr>
          <p:nvPr>
            <p:ph type="body" sz="quarter" idx="20" hasCustomPrompt="1"/>
          </p:nvPr>
        </p:nvSpPr>
        <p:spPr>
          <a:xfrm>
            <a:off x="6511290" y="4118715"/>
            <a:ext cx="739305" cy="276999"/>
          </a:xfrm>
          <a:prstGeom prst="rect">
            <a:avLst/>
          </a:prstGeom>
        </p:spPr>
        <p:txBody>
          <a:bodyPr wrap="none">
            <a:spAutoFit/>
          </a:bodyPr>
          <a:lstStyle>
            <a:lvl1pPr marL="0" indent="0">
              <a:lnSpc>
                <a:spcPct val="100000"/>
              </a:lnSpc>
              <a:buNone/>
              <a:defRPr sz="1200">
                <a:solidFill>
                  <a:schemeClr val="bg1">
                    <a:lumMod val="50000"/>
                  </a:schemeClr>
                </a:solidFill>
              </a:defRPr>
            </a:lvl1pPr>
          </a:lstStyle>
          <a:p>
            <a:pPr lvl="0"/>
            <a:r>
              <a:rPr lang="en-US" altLang="zh-CN" dirty="0"/>
              <a:t>Add title</a:t>
            </a:r>
            <a:endParaRPr lang="zh-CN" altLang="en-US" dirty="0"/>
          </a:p>
        </p:txBody>
      </p:sp>
      <p:sp>
        <p:nvSpPr>
          <p:cNvPr id="32" name="文本占位符 27"/>
          <p:cNvSpPr>
            <a:spLocks noGrp="1"/>
          </p:cNvSpPr>
          <p:nvPr>
            <p:ph type="body" sz="quarter" idx="21" hasCustomPrompt="1"/>
          </p:nvPr>
        </p:nvSpPr>
        <p:spPr>
          <a:xfrm>
            <a:off x="9475296" y="3730435"/>
            <a:ext cx="1415772" cy="469616"/>
          </a:xfrm>
          <a:prstGeom prst="rect">
            <a:avLst/>
          </a:prstGeom>
          <a:noFill/>
        </p:spPr>
        <p:txBody>
          <a:bodyPr wrap="none" rtlCol="0" anchor="ctr">
            <a:spAutoFit/>
          </a:bodyPr>
          <a:lstStyle>
            <a:lvl1pPr marL="0" indent="0">
              <a:buNone/>
              <a:defRPr kumimoji="1" lang="zh-CN" altLang="en-US" sz="2400" b="1"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defTabSz="914400">
              <a:lnSpc>
                <a:spcPct val="110000"/>
              </a:lnSpc>
            </a:pPr>
            <a:r>
              <a:rPr lang="zh-CN" altLang="en-US" dirty="0"/>
              <a:t>输入标题</a:t>
            </a:r>
            <a:endParaRPr lang="zh-CN" altLang="en-US" dirty="0"/>
          </a:p>
        </p:txBody>
      </p:sp>
      <p:sp>
        <p:nvSpPr>
          <p:cNvPr id="40" name="文本占位符 32"/>
          <p:cNvSpPr>
            <a:spLocks noGrp="1"/>
          </p:cNvSpPr>
          <p:nvPr>
            <p:ph type="body" sz="quarter" idx="22" hasCustomPrompt="1"/>
          </p:nvPr>
        </p:nvSpPr>
        <p:spPr>
          <a:xfrm>
            <a:off x="9475296" y="4118715"/>
            <a:ext cx="739305" cy="276999"/>
          </a:xfrm>
          <a:prstGeom prst="rect">
            <a:avLst/>
          </a:prstGeom>
        </p:spPr>
        <p:txBody>
          <a:bodyPr wrap="none">
            <a:spAutoFit/>
          </a:bodyPr>
          <a:lstStyle>
            <a:lvl1pPr marL="0" indent="0">
              <a:lnSpc>
                <a:spcPct val="100000"/>
              </a:lnSpc>
              <a:buNone/>
              <a:defRPr sz="1200">
                <a:solidFill>
                  <a:schemeClr val="bg1">
                    <a:lumMod val="50000"/>
                  </a:schemeClr>
                </a:solidFill>
              </a:defRPr>
            </a:lvl1pPr>
          </a:lstStyle>
          <a:p>
            <a:pPr lvl="0"/>
            <a:r>
              <a:rPr lang="en-US" altLang="zh-CN" dirty="0"/>
              <a:t>Add title</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pic>
        <p:nvPicPr>
          <p:cNvPr id="2" name="图片 1" descr="图片包含 天空, 户外, 建筑物, 城市&#10;&#10;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49736" t="8364" b="41371"/>
          <a:stretch>
            <a:fillRect/>
          </a:stretch>
        </p:blipFill>
        <p:spPr>
          <a:xfrm>
            <a:off x="0" y="0"/>
            <a:ext cx="12192000" cy="6858000"/>
          </a:xfrm>
          <a:prstGeom prst="rect">
            <a:avLst/>
          </a:prstGeom>
        </p:spPr>
      </p:pic>
      <p:sp>
        <p:nvSpPr>
          <p:cNvPr id="3" name="矩形 2"/>
          <p:cNvSpPr/>
          <p:nvPr userDrawn="1"/>
        </p:nvSpPr>
        <p:spPr>
          <a:xfrm>
            <a:off x="-1" y="0"/>
            <a:ext cx="12192001"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0" y="0"/>
            <a:ext cx="12192000" cy="6858000"/>
          </a:xfrm>
          <a:prstGeom prst="rect">
            <a:avLst/>
          </a:prstGeom>
          <a:gradFill>
            <a:gsLst>
              <a:gs pos="100000">
                <a:schemeClr val="bg1">
                  <a:alpha val="0"/>
                </a:schemeClr>
              </a:gs>
              <a:gs pos="0">
                <a:schemeClr val="accent1">
                  <a:lumMod val="40000"/>
                  <a:lumOff val="60000"/>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rot="400062" flipH="1">
            <a:off x="6978191" y="-3895998"/>
            <a:ext cx="6086831" cy="12978081"/>
            <a:chOff x="-138249" y="-3828665"/>
            <a:chExt cx="6086831" cy="12978081"/>
          </a:xfrm>
        </p:grpSpPr>
        <p:sp>
          <p:nvSpPr>
            <p:cNvPr id="13" name="任意多边形: 形状 12"/>
            <p:cNvSpPr/>
            <p:nvPr/>
          </p:nvSpPr>
          <p:spPr>
            <a:xfrm rot="5400000" flipH="1">
              <a:off x="-3190833" y="-776081"/>
              <a:ext cx="12192000" cy="608683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5400000" flipH="1">
              <a:off x="-3558171" y="957227"/>
              <a:ext cx="12192000" cy="41923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rot="5400000">
              <a:off x="-3646224" y="1070363"/>
              <a:ext cx="12192001" cy="3738280"/>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占位符 16"/>
          <p:cNvSpPr>
            <a:spLocks noGrp="1"/>
          </p:cNvSpPr>
          <p:nvPr>
            <p:ph type="body" sz="quarter" idx="10" hasCustomPrompt="1"/>
          </p:nvPr>
        </p:nvSpPr>
        <p:spPr>
          <a:xfrm>
            <a:off x="2008677" y="2255717"/>
            <a:ext cx="2031325" cy="590931"/>
          </a:xfrm>
          <a:prstGeom prst="rect">
            <a:avLst/>
          </a:prstGeom>
        </p:spPr>
        <p:txBody>
          <a:bodyPr wrap="none">
            <a:spAutoFit/>
          </a:bodyPr>
          <a:lstStyle>
            <a:lvl1pPr marL="0" indent="0">
              <a:buNone/>
              <a:defRPr sz="3600" b="1">
                <a:solidFill>
                  <a:schemeClr val="tx1">
                    <a:lumMod val="75000"/>
                    <a:lumOff val="25000"/>
                  </a:schemeClr>
                </a:solidFill>
              </a:defRPr>
            </a:lvl1pPr>
          </a:lstStyle>
          <a:p>
            <a:pPr lvl="0"/>
            <a:r>
              <a:rPr lang="zh-CN" altLang="en-US" dirty="0"/>
              <a:t>输入标题</a:t>
            </a:r>
            <a:endParaRPr lang="zh-CN" altLang="en-US" dirty="0"/>
          </a:p>
        </p:txBody>
      </p:sp>
      <p:sp>
        <p:nvSpPr>
          <p:cNvPr id="18" name="文本占位符 16"/>
          <p:cNvSpPr>
            <a:spLocks noGrp="1"/>
          </p:cNvSpPr>
          <p:nvPr>
            <p:ph type="body" sz="quarter" idx="11" hasCustomPrompt="1"/>
          </p:nvPr>
        </p:nvSpPr>
        <p:spPr>
          <a:xfrm>
            <a:off x="546024" y="1847652"/>
            <a:ext cx="1603324" cy="2848472"/>
          </a:xfrm>
          <a:prstGeom prst="rect">
            <a:avLst/>
          </a:prstGeom>
          <a:noFill/>
        </p:spPr>
        <p:txBody>
          <a:bodyPr wrap="none" rtlCol="0">
            <a:spAutoFit/>
          </a:bodyPr>
          <a:lstStyle>
            <a:lvl1pPr marL="0" indent="0">
              <a:buNone/>
              <a:defRPr lang="zh-CN" altLang="en-US" sz="19900" b="1" dirty="0">
                <a:gradFill flip="none" rotWithShape="1">
                  <a:gsLst>
                    <a:gs pos="0">
                      <a:schemeClr val="accent1"/>
                    </a:gs>
                    <a:gs pos="50000">
                      <a:schemeClr val="accent2"/>
                    </a:gs>
                    <a:gs pos="100000">
                      <a:schemeClr val="accent3"/>
                    </a:gs>
                  </a:gsLst>
                  <a:path path="circle">
                    <a:fillToRect r="100000" b="100000"/>
                  </a:path>
                  <a:tileRect l="-100000" t="-100000"/>
                </a:gradFill>
              </a:defRPr>
            </a:lvl1pPr>
          </a:lstStyle>
          <a:p>
            <a:pPr marL="0" lvl="0" defTabSz="914400"/>
            <a:r>
              <a:rPr lang="en-US" altLang="zh-CN" dirty="0"/>
              <a:t>1</a:t>
            </a:r>
            <a:endParaRPr lang="zh-CN" altLang="en-US" dirty="0"/>
          </a:p>
        </p:txBody>
      </p:sp>
      <p:sp>
        <p:nvSpPr>
          <p:cNvPr id="19" name="文本占位符 16"/>
          <p:cNvSpPr>
            <a:spLocks noGrp="1"/>
          </p:cNvSpPr>
          <p:nvPr>
            <p:ph type="body" sz="quarter" idx="12" hasCustomPrompt="1"/>
          </p:nvPr>
        </p:nvSpPr>
        <p:spPr>
          <a:xfrm>
            <a:off x="2008677" y="2866311"/>
            <a:ext cx="1056700" cy="424732"/>
          </a:xfrm>
          <a:prstGeom prst="rect">
            <a:avLst/>
          </a:prstGeom>
        </p:spPr>
        <p:txBody>
          <a:bodyPr wrap="none">
            <a:spAutoFit/>
          </a:bodyPr>
          <a:lstStyle>
            <a:lvl1pPr marL="0" indent="0">
              <a:buNone/>
              <a:defRPr sz="2400" b="0">
                <a:solidFill>
                  <a:schemeClr val="bg1">
                    <a:lumMod val="50000"/>
                  </a:schemeClr>
                </a:solidFill>
                <a:latin typeface="+mn-lt"/>
              </a:defRPr>
            </a:lvl1pPr>
          </a:lstStyle>
          <a:p>
            <a:pPr lvl="0"/>
            <a:r>
              <a:rPr lang="en-US" altLang="zh-CN" dirty="0"/>
              <a:t>Add tit</a:t>
            </a:r>
            <a:endParaRPr lang="zh-CN" altLang="en-US" dirty="0"/>
          </a:p>
        </p:txBody>
      </p:sp>
      <p:sp>
        <p:nvSpPr>
          <p:cNvPr id="21" name="文本占位符 16"/>
          <p:cNvSpPr>
            <a:spLocks noGrp="1"/>
          </p:cNvSpPr>
          <p:nvPr>
            <p:ph type="body" sz="quarter" idx="13" hasCustomPrompt="1"/>
          </p:nvPr>
        </p:nvSpPr>
        <p:spPr>
          <a:xfrm>
            <a:off x="2008677" y="3423877"/>
            <a:ext cx="5743689" cy="701346"/>
          </a:xfrm>
          <a:prstGeom prst="rect">
            <a:avLst/>
          </a:prstGeom>
          <a:noFill/>
        </p:spPr>
        <p:txBody>
          <a:bodyPr wrap="square" rtlCol="0">
            <a:spAutoFit/>
          </a:bodyPr>
          <a:lstStyle>
            <a:lvl1pPr marL="0" indent="0">
              <a:buNone/>
              <a:defRPr lang="zh-CN" altLang="en-US" sz="1600" dirty="0">
                <a:solidFill>
                  <a:schemeClr val="tx1">
                    <a:lumMod val="75000"/>
                    <a:lumOff val="25000"/>
                  </a:schemeClr>
                </a:solidFill>
                <a:latin typeface="+mn-ea"/>
              </a:defRPr>
            </a:lvl1pPr>
          </a:lstStyle>
          <a:p>
            <a:pPr>
              <a:lnSpc>
                <a:spcPct val="130000"/>
              </a:lnSpc>
            </a:pPr>
            <a:r>
              <a:rPr lang="zh-CN" altLang="en-US" sz="1600" dirty="0">
                <a:solidFill>
                  <a:schemeClr val="tx1">
                    <a:lumMod val="75000"/>
                    <a:lumOff val="25000"/>
                  </a:schemeClr>
                </a:solidFill>
                <a:latin typeface="+mn-ea"/>
              </a:rPr>
              <a:t>标题数字等都可以通过点击和重新输入进行更改，顶部“开始”面板中可以对字体、字号、颜色、行距等进行修改。</a:t>
            </a:r>
            <a:endParaRPr lang="zh-CN" altLang="en-US" sz="1600" dirty="0">
              <a:solidFill>
                <a:schemeClr val="tx1">
                  <a:lumMod val="75000"/>
                  <a:lumOff val="25000"/>
                </a:schemeClr>
              </a:solidFill>
              <a:latin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7" name="矩形: 圆角 6"/>
          <p:cNvSpPr/>
          <p:nvPr userDrawn="1"/>
        </p:nvSpPr>
        <p:spPr>
          <a:xfrm>
            <a:off x="-455479" y="553666"/>
            <a:ext cx="1352145" cy="379379"/>
          </a:xfrm>
          <a:prstGeom prst="roundRect">
            <a:avLst>
              <a:gd name="adj" fmla="val 50000"/>
            </a:avLst>
          </a:prstGeom>
          <a:gradFill flip="none" rotWithShape="1">
            <a:gsLst>
              <a:gs pos="100000">
                <a:schemeClr val="accent3"/>
              </a:gs>
              <a:gs pos="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p:cNvSpPr>
            <a:spLocks noGrp="1"/>
          </p:cNvSpPr>
          <p:nvPr>
            <p:ph type="body" sz="quarter" idx="10" hasCustomPrompt="1"/>
          </p:nvPr>
        </p:nvSpPr>
        <p:spPr>
          <a:xfrm>
            <a:off x="950005" y="510486"/>
            <a:ext cx="3027680" cy="478155"/>
          </a:xfrm>
          <a:prstGeom prst="rect">
            <a:avLst/>
          </a:prstGeom>
        </p:spPr>
        <p:txBody>
          <a:bodyPr wrap="none">
            <a:spAutoFit/>
          </a:bodyPr>
          <a:lstStyle>
            <a:lvl1pPr marL="0" indent="0">
              <a:buNone/>
              <a:defRPr sz="2800" b="1">
                <a:solidFill>
                  <a:schemeClr val="accent1"/>
                </a:solidFill>
              </a:defRPr>
            </a:lvl1pPr>
          </a:lstStyle>
          <a:p>
            <a:pPr lvl="0"/>
            <a:r>
              <a:rPr lang="zh-CN" altLang="en-US" dirty="0"/>
              <a:t>单击此处输入标题</a:t>
            </a:r>
            <a:endParaRPr lang="zh-CN" altLang="en-US" dirty="0"/>
          </a:p>
        </p:txBody>
      </p:sp>
      <p:sp>
        <p:nvSpPr>
          <p:cNvPr id="17" name="任意多边形: 形状 16"/>
          <p:cNvSpPr/>
          <p:nvPr userDrawn="1"/>
        </p:nvSpPr>
        <p:spPr>
          <a:xfrm>
            <a:off x="-414998" y="553666"/>
            <a:ext cx="1151955" cy="379380"/>
          </a:xfrm>
          <a:custGeom>
            <a:avLst/>
            <a:gdLst>
              <a:gd name="connsiteX0" fmla="*/ 848650 w 1151955"/>
              <a:gd name="connsiteY0" fmla="*/ 0 h 379380"/>
              <a:gd name="connsiteX1" fmla="*/ 1121509 w 1151955"/>
              <a:gd name="connsiteY1" fmla="*/ 0 h 379380"/>
              <a:gd name="connsiteX2" fmla="*/ 1151955 w 1151955"/>
              <a:gd name="connsiteY2" fmla="*/ 3069 h 379380"/>
              <a:gd name="connsiteX3" fmla="*/ 1043994 w 1151955"/>
              <a:gd name="connsiteY3" fmla="*/ 107490 h 379380"/>
              <a:gd name="connsiteX4" fmla="*/ 786915 w 1151955"/>
              <a:gd name="connsiteY4" fmla="*/ 303444 h 379380"/>
              <a:gd name="connsiteX5" fmla="*/ 673472 w 1151955"/>
              <a:gd name="connsiteY5" fmla="*/ 379380 h 379380"/>
              <a:gd name="connsiteX6" fmla="*/ 148743 w 1151955"/>
              <a:gd name="connsiteY6" fmla="*/ 379379 h 379380"/>
              <a:gd name="connsiteX7" fmla="*/ 14612 w 1151955"/>
              <a:gd name="connsiteY7" fmla="*/ 323820 h 379380"/>
              <a:gd name="connsiteX8" fmla="*/ 0 w 1151955"/>
              <a:gd name="connsiteY8" fmla="*/ 302147 h 379380"/>
              <a:gd name="connsiteX9" fmla="*/ 125591 w 1151955"/>
              <a:gd name="connsiteY9" fmla="*/ 273808 h 379380"/>
              <a:gd name="connsiteX10" fmla="*/ 814919 w 1151955"/>
              <a:gd name="connsiteY10" fmla="*/ 19350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1955" h="379380">
                <a:moveTo>
                  <a:pt x="848650" y="0"/>
                </a:moveTo>
                <a:lnTo>
                  <a:pt x="1121509" y="0"/>
                </a:lnTo>
                <a:lnTo>
                  <a:pt x="1151955" y="3069"/>
                </a:lnTo>
                <a:lnTo>
                  <a:pt x="1043994" y="107490"/>
                </a:lnTo>
                <a:cubicBezTo>
                  <a:pt x="972503" y="168999"/>
                  <a:pt x="884288" y="235743"/>
                  <a:pt x="786915" y="303444"/>
                </a:cubicBezTo>
                <a:lnTo>
                  <a:pt x="673472" y="379380"/>
                </a:lnTo>
                <a:lnTo>
                  <a:pt x="148743" y="379379"/>
                </a:lnTo>
                <a:cubicBezTo>
                  <a:pt x="96362" y="379379"/>
                  <a:pt x="48939" y="358147"/>
                  <a:pt x="14612" y="323820"/>
                </a:cubicBezTo>
                <a:lnTo>
                  <a:pt x="0" y="302147"/>
                </a:lnTo>
                <a:lnTo>
                  <a:pt x="125591" y="273808"/>
                </a:lnTo>
                <a:cubicBezTo>
                  <a:pt x="377275" y="209631"/>
                  <a:pt x="626216" y="117324"/>
                  <a:pt x="814919" y="19350"/>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任意多边形: 形状 18"/>
          <p:cNvSpPr/>
          <p:nvPr userDrawn="1"/>
        </p:nvSpPr>
        <p:spPr>
          <a:xfrm>
            <a:off x="-444699" y="553665"/>
            <a:ext cx="1275809" cy="379380"/>
          </a:xfrm>
          <a:custGeom>
            <a:avLst/>
            <a:gdLst>
              <a:gd name="connsiteX0" fmla="*/ 889859 w 1275809"/>
              <a:gd name="connsiteY0" fmla="*/ 0 h 379380"/>
              <a:gd name="connsiteX1" fmla="*/ 1147961 w 1275809"/>
              <a:gd name="connsiteY1" fmla="*/ 0 h 379380"/>
              <a:gd name="connsiteX2" fmla="*/ 1221797 w 1275809"/>
              <a:gd name="connsiteY2" fmla="*/ 14907 h 379380"/>
              <a:gd name="connsiteX3" fmla="*/ 1275809 w 1275809"/>
              <a:gd name="connsiteY3" fmla="*/ 51322 h 379380"/>
              <a:gd name="connsiteX4" fmla="*/ 1178533 w 1275809"/>
              <a:gd name="connsiteY4" fmla="*/ 131658 h 379380"/>
              <a:gd name="connsiteX5" fmla="*/ 879741 w 1275809"/>
              <a:gd name="connsiteY5" fmla="*/ 352499 h 379380"/>
              <a:gd name="connsiteX6" fmla="*/ 839745 w 1275809"/>
              <a:gd name="connsiteY6" fmla="*/ 379380 h 379380"/>
              <a:gd name="connsiteX7" fmla="*/ 175195 w 1275809"/>
              <a:gd name="connsiteY7" fmla="*/ 379379 h 379380"/>
              <a:gd name="connsiteX8" fmla="*/ 412 w 1275809"/>
              <a:gd name="connsiteY8" fmla="*/ 263525 h 379380"/>
              <a:gd name="connsiteX9" fmla="*/ 0 w 1275809"/>
              <a:gd name="connsiteY9" fmla="*/ 261486 h 379380"/>
              <a:gd name="connsiteX10" fmla="*/ 149519 w 1275809"/>
              <a:gd name="connsiteY10" fmla="*/ 239033 h 379380"/>
              <a:gd name="connsiteX11" fmla="*/ 877036 w 1275809"/>
              <a:gd name="connsiteY11" fmla="*/ 6101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5809" h="379380">
                <a:moveTo>
                  <a:pt x="889859" y="0"/>
                </a:moveTo>
                <a:lnTo>
                  <a:pt x="1147961" y="0"/>
                </a:lnTo>
                <a:cubicBezTo>
                  <a:pt x="1174152" y="0"/>
                  <a:pt x="1199103" y="5308"/>
                  <a:pt x="1221797" y="14907"/>
                </a:cubicBezTo>
                <a:lnTo>
                  <a:pt x="1275809" y="51322"/>
                </a:lnTo>
                <a:lnTo>
                  <a:pt x="1178533" y="131658"/>
                </a:lnTo>
                <a:cubicBezTo>
                  <a:pt x="1085590" y="205324"/>
                  <a:pt x="983566" y="280519"/>
                  <a:pt x="879741" y="352499"/>
                </a:cubicBezTo>
                <a:lnTo>
                  <a:pt x="839745" y="379380"/>
                </a:lnTo>
                <a:lnTo>
                  <a:pt x="175195" y="379379"/>
                </a:lnTo>
                <a:cubicBezTo>
                  <a:pt x="96623" y="379379"/>
                  <a:pt x="29208" y="331608"/>
                  <a:pt x="412" y="263525"/>
                </a:cubicBezTo>
                <a:lnTo>
                  <a:pt x="0" y="261486"/>
                </a:lnTo>
                <a:lnTo>
                  <a:pt x="149519" y="239033"/>
                </a:lnTo>
                <a:cubicBezTo>
                  <a:pt x="387194" y="193630"/>
                  <a:pt x="648358" y="107312"/>
                  <a:pt x="877036" y="6101"/>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8" name="椭圆 7"/>
          <p:cNvSpPr/>
          <p:nvPr userDrawn="1"/>
        </p:nvSpPr>
        <p:spPr>
          <a:xfrm>
            <a:off x="523240" y="594500"/>
            <a:ext cx="297710" cy="29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endParaRPr>
          </a:p>
        </p:txBody>
      </p:sp>
      <p:sp>
        <p:nvSpPr>
          <p:cNvPr id="14" name="文本占位符 12"/>
          <p:cNvSpPr>
            <a:spLocks noGrp="1"/>
          </p:cNvSpPr>
          <p:nvPr>
            <p:ph type="body" sz="quarter" idx="11" hasCustomPrompt="1"/>
          </p:nvPr>
        </p:nvSpPr>
        <p:spPr>
          <a:xfrm>
            <a:off x="505460" y="564515"/>
            <a:ext cx="359410" cy="368300"/>
          </a:xfrm>
          <a:prstGeom prst="rect">
            <a:avLst/>
          </a:prstGeom>
        </p:spPr>
        <p:txBody>
          <a:bodyPr wrap="square">
            <a:spAutoFit/>
          </a:bodyPr>
          <a:lstStyle>
            <a:lvl1pPr marL="0" indent="0">
              <a:buNone/>
              <a:defRPr sz="2000">
                <a:solidFill>
                  <a:schemeClr val="tx1">
                    <a:lumMod val="75000"/>
                    <a:lumOff val="25000"/>
                  </a:schemeClr>
                </a:solidFill>
              </a:defRPr>
            </a:lvl1pPr>
          </a:lstStyle>
          <a:p>
            <a:pPr lvl="0"/>
            <a:r>
              <a:rPr lang="en-US" altLang="zh-CN" dirty="0"/>
              <a:t>1</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页1">
    <p:spTree>
      <p:nvGrpSpPr>
        <p:cNvPr id="1" name=""/>
        <p:cNvGrpSpPr/>
        <p:nvPr/>
      </p:nvGrpSpPr>
      <p:grpSpPr>
        <a:xfrm>
          <a:off x="0" y="0"/>
          <a:ext cx="0" cy="0"/>
          <a:chOff x="0" y="0"/>
          <a:chExt cx="0" cy="0"/>
        </a:xfrm>
      </p:grpSpPr>
      <p:sp>
        <p:nvSpPr>
          <p:cNvPr id="12" name="图片占位符 11"/>
          <p:cNvSpPr>
            <a:spLocks noGrp="1"/>
          </p:cNvSpPr>
          <p:nvPr>
            <p:ph type="pic" sz="quarter" idx="12"/>
          </p:nvPr>
        </p:nvSpPr>
        <p:spPr>
          <a:xfrm>
            <a:off x="695325" y="1289050"/>
            <a:ext cx="9537700" cy="2309813"/>
          </a:xfrm>
          <a:prstGeom prst="rect">
            <a:avLst/>
          </a:prstGeom>
        </p:spPr>
        <p:txBody>
          <a:bodyPr/>
          <a:lstStyle/>
          <a:p>
            <a:endParaRPr lang="zh-CN" altLang="en-US"/>
          </a:p>
        </p:txBody>
      </p:sp>
      <p:sp>
        <p:nvSpPr>
          <p:cNvPr id="5" name="矩形: 圆角 4"/>
          <p:cNvSpPr/>
          <p:nvPr userDrawn="1"/>
        </p:nvSpPr>
        <p:spPr>
          <a:xfrm>
            <a:off x="-455479" y="553666"/>
            <a:ext cx="1352145" cy="379379"/>
          </a:xfrm>
          <a:prstGeom prst="roundRect">
            <a:avLst>
              <a:gd name="adj" fmla="val 50000"/>
            </a:avLst>
          </a:prstGeom>
          <a:gradFill flip="none" rotWithShape="1">
            <a:gsLst>
              <a:gs pos="100000">
                <a:schemeClr val="accent3"/>
              </a:gs>
              <a:gs pos="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12"/>
          <p:cNvSpPr>
            <a:spLocks noGrp="1"/>
          </p:cNvSpPr>
          <p:nvPr>
            <p:ph type="body" sz="quarter" idx="10" hasCustomPrompt="1"/>
          </p:nvPr>
        </p:nvSpPr>
        <p:spPr>
          <a:xfrm>
            <a:off x="950005" y="490166"/>
            <a:ext cx="3027680" cy="478155"/>
          </a:xfrm>
          <a:prstGeom prst="rect">
            <a:avLst/>
          </a:prstGeom>
        </p:spPr>
        <p:txBody>
          <a:bodyPr wrap="none">
            <a:spAutoFit/>
          </a:bodyPr>
          <a:lstStyle>
            <a:lvl1pPr marL="0" indent="0">
              <a:buNone/>
              <a:defRPr sz="2800" b="1">
                <a:solidFill>
                  <a:schemeClr val="accent1"/>
                </a:solidFill>
              </a:defRPr>
            </a:lvl1pPr>
          </a:lstStyle>
          <a:p>
            <a:pPr lvl="0"/>
            <a:r>
              <a:rPr lang="zh-CN" altLang="en-US" dirty="0"/>
              <a:t>单击此处输入标题</a:t>
            </a:r>
            <a:endParaRPr lang="zh-CN" altLang="en-US" dirty="0"/>
          </a:p>
        </p:txBody>
      </p:sp>
      <p:sp>
        <p:nvSpPr>
          <p:cNvPr id="7" name="任意多边形: 形状 6"/>
          <p:cNvSpPr/>
          <p:nvPr userDrawn="1"/>
        </p:nvSpPr>
        <p:spPr>
          <a:xfrm>
            <a:off x="-414998" y="553666"/>
            <a:ext cx="1151955" cy="379380"/>
          </a:xfrm>
          <a:custGeom>
            <a:avLst/>
            <a:gdLst>
              <a:gd name="connsiteX0" fmla="*/ 848650 w 1151955"/>
              <a:gd name="connsiteY0" fmla="*/ 0 h 379380"/>
              <a:gd name="connsiteX1" fmla="*/ 1121509 w 1151955"/>
              <a:gd name="connsiteY1" fmla="*/ 0 h 379380"/>
              <a:gd name="connsiteX2" fmla="*/ 1151955 w 1151955"/>
              <a:gd name="connsiteY2" fmla="*/ 3069 h 379380"/>
              <a:gd name="connsiteX3" fmla="*/ 1043994 w 1151955"/>
              <a:gd name="connsiteY3" fmla="*/ 107490 h 379380"/>
              <a:gd name="connsiteX4" fmla="*/ 786915 w 1151955"/>
              <a:gd name="connsiteY4" fmla="*/ 303444 h 379380"/>
              <a:gd name="connsiteX5" fmla="*/ 673472 w 1151955"/>
              <a:gd name="connsiteY5" fmla="*/ 379380 h 379380"/>
              <a:gd name="connsiteX6" fmla="*/ 148743 w 1151955"/>
              <a:gd name="connsiteY6" fmla="*/ 379379 h 379380"/>
              <a:gd name="connsiteX7" fmla="*/ 14612 w 1151955"/>
              <a:gd name="connsiteY7" fmla="*/ 323820 h 379380"/>
              <a:gd name="connsiteX8" fmla="*/ 0 w 1151955"/>
              <a:gd name="connsiteY8" fmla="*/ 302147 h 379380"/>
              <a:gd name="connsiteX9" fmla="*/ 125591 w 1151955"/>
              <a:gd name="connsiteY9" fmla="*/ 273808 h 379380"/>
              <a:gd name="connsiteX10" fmla="*/ 814919 w 1151955"/>
              <a:gd name="connsiteY10" fmla="*/ 19350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1955" h="379380">
                <a:moveTo>
                  <a:pt x="848650" y="0"/>
                </a:moveTo>
                <a:lnTo>
                  <a:pt x="1121509" y="0"/>
                </a:lnTo>
                <a:lnTo>
                  <a:pt x="1151955" y="3069"/>
                </a:lnTo>
                <a:lnTo>
                  <a:pt x="1043994" y="107490"/>
                </a:lnTo>
                <a:cubicBezTo>
                  <a:pt x="972503" y="168999"/>
                  <a:pt x="884288" y="235743"/>
                  <a:pt x="786915" y="303444"/>
                </a:cubicBezTo>
                <a:lnTo>
                  <a:pt x="673472" y="379380"/>
                </a:lnTo>
                <a:lnTo>
                  <a:pt x="148743" y="379379"/>
                </a:lnTo>
                <a:cubicBezTo>
                  <a:pt x="96362" y="379379"/>
                  <a:pt x="48939" y="358147"/>
                  <a:pt x="14612" y="323820"/>
                </a:cubicBezTo>
                <a:lnTo>
                  <a:pt x="0" y="302147"/>
                </a:lnTo>
                <a:lnTo>
                  <a:pt x="125591" y="273808"/>
                </a:lnTo>
                <a:cubicBezTo>
                  <a:pt x="377275" y="209631"/>
                  <a:pt x="626216" y="117324"/>
                  <a:pt x="814919" y="19350"/>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任意多边形: 形状 7"/>
          <p:cNvSpPr/>
          <p:nvPr userDrawn="1"/>
        </p:nvSpPr>
        <p:spPr>
          <a:xfrm>
            <a:off x="-444699" y="553665"/>
            <a:ext cx="1275809" cy="379380"/>
          </a:xfrm>
          <a:custGeom>
            <a:avLst/>
            <a:gdLst>
              <a:gd name="connsiteX0" fmla="*/ 889859 w 1275809"/>
              <a:gd name="connsiteY0" fmla="*/ 0 h 379380"/>
              <a:gd name="connsiteX1" fmla="*/ 1147961 w 1275809"/>
              <a:gd name="connsiteY1" fmla="*/ 0 h 379380"/>
              <a:gd name="connsiteX2" fmla="*/ 1221797 w 1275809"/>
              <a:gd name="connsiteY2" fmla="*/ 14907 h 379380"/>
              <a:gd name="connsiteX3" fmla="*/ 1275809 w 1275809"/>
              <a:gd name="connsiteY3" fmla="*/ 51322 h 379380"/>
              <a:gd name="connsiteX4" fmla="*/ 1178533 w 1275809"/>
              <a:gd name="connsiteY4" fmla="*/ 131658 h 379380"/>
              <a:gd name="connsiteX5" fmla="*/ 879741 w 1275809"/>
              <a:gd name="connsiteY5" fmla="*/ 352499 h 379380"/>
              <a:gd name="connsiteX6" fmla="*/ 839745 w 1275809"/>
              <a:gd name="connsiteY6" fmla="*/ 379380 h 379380"/>
              <a:gd name="connsiteX7" fmla="*/ 175195 w 1275809"/>
              <a:gd name="connsiteY7" fmla="*/ 379379 h 379380"/>
              <a:gd name="connsiteX8" fmla="*/ 412 w 1275809"/>
              <a:gd name="connsiteY8" fmla="*/ 263525 h 379380"/>
              <a:gd name="connsiteX9" fmla="*/ 0 w 1275809"/>
              <a:gd name="connsiteY9" fmla="*/ 261486 h 379380"/>
              <a:gd name="connsiteX10" fmla="*/ 149519 w 1275809"/>
              <a:gd name="connsiteY10" fmla="*/ 239033 h 379380"/>
              <a:gd name="connsiteX11" fmla="*/ 877036 w 1275809"/>
              <a:gd name="connsiteY11" fmla="*/ 6101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5809" h="379380">
                <a:moveTo>
                  <a:pt x="889859" y="0"/>
                </a:moveTo>
                <a:lnTo>
                  <a:pt x="1147961" y="0"/>
                </a:lnTo>
                <a:cubicBezTo>
                  <a:pt x="1174152" y="0"/>
                  <a:pt x="1199103" y="5308"/>
                  <a:pt x="1221797" y="14907"/>
                </a:cubicBezTo>
                <a:lnTo>
                  <a:pt x="1275809" y="51322"/>
                </a:lnTo>
                <a:lnTo>
                  <a:pt x="1178533" y="131658"/>
                </a:lnTo>
                <a:cubicBezTo>
                  <a:pt x="1085590" y="205324"/>
                  <a:pt x="983566" y="280519"/>
                  <a:pt x="879741" y="352499"/>
                </a:cubicBezTo>
                <a:lnTo>
                  <a:pt x="839745" y="379380"/>
                </a:lnTo>
                <a:lnTo>
                  <a:pt x="175195" y="379379"/>
                </a:lnTo>
                <a:cubicBezTo>
                  <a:pt x="96623" y="379379"/>
                  <a:pt x="29208" y="331608"/>
                  <a:pt x="412" y="263525"/>
                </a:cubicBezTo>
                <a:lnTo>
                  <a:pt x="0" y="261486"/>
                </a:lnTo>
                <a:lnTo>
                  <a:pt x="149519" y="239033"/>
                </a:lnTo>
                <a:cubicBezTo>
                  <a:pt x="387194" y="193630"/>
                  <a:pt x="648358" y="107312"/>
                  <a:pt x="877036" y="6101"/>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9" name="椭圆 8"/>
          <p:cNvSpPr/>
          <p:nvPr userDrawn="1"/>
        </p:nvSpPr>
        <p:spPr>
          <a:xfrm>
            <a:off x="533400" y="594500"/>
            <a:ext cx="297710" cy="29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endParaRPr>
          </a:p>
        </p:txBody>
      </p:sp>
      <p:sp>
        <p:nvSpPr>
          <p:cNvPr id="10" name="文本占位符 12"/>
          <p:cNvSpPr>
            <a:spLocks noGrp="1"/>
          </p:cNvSpPr>
          <p:nvPr>
            <p:ph type="body" sz="quarter" idx="11" hasCustomPrompt="1"/>
          </p:nvPr>
        </p:nvSpPr>
        <p:spPr>
          <a:xfrm>
            <a:off x="520860" y="563703"/>
            <a:ext cx="323850" cy="368300"/>
          </a:xfrm>
          <a:prstGeom prst="rect">
            <a:avLst/>
          </a:prstGeom>
        </p:spPr>
        <p:txBody>
          <a:bodyPr wrap="none">
            <a:spAutoFit/>
          </a:bodyPr>
          <a:lstStyle>
            <a:lvl1pPr marL="0" indent="0">
              <a:buNone/>
              <a:defRPr sz="2000">
                <a:solidFill>
                  <a:schemeClr val="tx1">
                    <a:lumMod val="75000"/>
                    <a:lumOff val="25000"/>
                  </a:schemeClr>
                </a:solidFill>
              </a:defRPr>
            </a:lvl1pPr>
          </a:lstStyle>
          <a:p>
            <a:pPr lvl="0"/>
            <a:r>
              <a:rPr lang="en-US" altLang="zh-CN" dirty="0"/>
              <a:t>1</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页2">
    <p:spTree>
      <p:nvGrpSpPr>
        <p:cNvPr id="1" name=""/>
        <p:cNvGrpSpPr/>
        <p:nvPr/>
      </p:nvGrpSpPr>
      <p:grpSpPr>
        <a:xfrm>
          <a:off x="0" y="0"/>
          <a:ext cx="0" cy="0"/>
          <a:chOff x="0" y="0"/>
          <a:chExt cx="0" cy="0"/>
        </a:xfrm>
      </p:grpSpPr>
      <p:grpSp>
        <p:nvGrpSpPr>
          <p:cNvPr id="12" name="组合 11"/>
          <p:cNvGrpSpPr/>
          <p:nvPr userDrawn="1"/>
        </p:nvGrpSpPr>
        <p:grpSpPr>
          <a:xfrm rot="5400000" flipH="1">
            <a:off x="4519360" y="-2708310"/>
            <a:ext cx="4686643" cy="16203763"/>
            <a:chOff x="-138249" y="-3828665"/>
            <a:chExt cx="6086831" cy="12978081"/>
          </a:xfrm>
        </p:grpSpPr>
        <p:sp>
          <p:nvSpPr>
            <p:cNvPr id="13" name="任意多边形: 形状 12"/>
            <p:cNvSpPr/>
            <p:nvPr/>
          </p:nvSpPr>
          <p:spPr>
            <a:xfrm rot="5400000" flipH="1">
              <a:off x="-3190833" y="-776081"/>
              <a:ext cx="12192000" cy="6086831"/>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 name="connsiteX0-45" fmla="*/ 0 w 4100052"/>
                <a:gd name="connsiteY0-46" fmla="*/ 403807 h 1555752"/>
                <a:gd name="connsiteX1-47" fmla="*/ 69 w 4100052"/>
                <a:gd name="connsiteY1-48" fmla="*/ 0 h 1555752"/>
                <a:gd name="connsiteX2-49" fmla="*/ 2585784 w 4100052"/>
                <a:gd name="connsiteY2-50" fmla="*/ 1212961 h 1555752"/>
                <a:gd name="connsiteX3-51" fmla="*/ 3975481 w 4100052"/>
                <a:gd name="connsiteY3-52" fmla="*/ 848063 h 1555752"/>
                <a:gd name="connsiteX4-53" fmla="*/ 4100052 w 4100052"/>
                <a:gd name="connsiteY4-54" fmla="*/ 768445 h 1555752"/>
                <a:gd name="connsiteX5-55" fmla="*/ 4100052 w 4100052"/>
                <a:gd name="connsiteY5-56" fmla="*/ 1069924 h 1555752"/>
                <a:gd name="connsiteX6-57" fmla="*/ 4056379 w 4100052"/>
                <a:gd name="connsiteY6-58" fmla="*/ 1097813 h 1555752"/>
                <a:gd name="connsiteX7-59" fmla="*/ 2562924 w 4100052"/>
                <a:gd name="connsiteY7-60" fmla="*/ 1535963 h 1555752"/>
                <a:gd name="connsiteX8-61" fmla="*/ 15939 w 4100052"/>
                <a:gd name="connsiteY8-62" fmla="*/ 1374038 h 1555752"/>
                <a:gd name="connsiteX9-63" fmla="*/ 0 w 4100052"/>
                <a:gd name="connsiteY9-64" fmla="*/ 1373686 h 1555752"/>
                <a:gd name="connsiteX10-65" fmla="*/ 0 w 4100052"/>
                <a:gd name="connsiteY10-66" fmla="*/ 403807 h 1555752"/>
                <a:gd name="connsiteX0-67" fmla="*/ 0 w 4100052"/>
                <a:gd name="connsiteY0-68" fmla="*/ 403807 h 1555752"/>
                <a:gd name="connsiteX1-69" fmla="*/ 69 w 4100052"/>
                <a:gd name="connsiteY1-70" fmla="*/ 0 h 1555752"/>
                <a:gd name="connsiteX2-71" fmla="*/ 2585784 w 4100052"/>
                <a:gd name="connsiteY2-72" fmla="*/ 1212961 h 1555752"/>
                <a:gd name="connsiteX3-73" fmla="*/ 3975481 w 4100052"/>
                <a:gd name="connsiteY3-74" fmla="*/ 848063 h 1555752"/>
                <a:gd name="connsiteX4-75" fmla="*/ 4100052 w 4100052"/>
                <a:gd name="connsiteY4-76" fmla="*/ 768445 h 1555752"/>
                <a:gd name="connsiteX5-77" fmla="*/ 4100052 w 4100052"/>
                <a:gd name="connsiteY5-78" fmla="*/ 1069924 h 1555752"/>
                <a:gd name="connsiteX6-79" fmla="*/ 4056379 w 4100052"/>
                <a:gd name="connsiteY6-80" fmla="*/ 1097813 h 1555752"/>
                <a:gd name="connsiteX7-81" fmla="*/ 2562924 w 4100052"/>
                <a:gd name="connsiteY7-82" fmla="*/ 1535963 h 1555752"/>
                <a:gd name="connsiteX8-83" fmla="*/ 15939 w 4100052"/>
                <a:gd name="connsiteY8-84" fmla="*/ 1374038 h 1555752"/>
                <a:gd name="connsiteX9-85" fmla="*/ 0 w 4100052"/>
                <a:gd name="connsiteY9-86" fmla="*/ 1373686 h 1555752"/>
                <a:gd name="connsiteX10-87" fmla="*/ 0 w 4100052"/>
                <a:gd name="connsiteY10-88" fmla="*/ 403807 h 1555752"/>
                <a:gd name="connsiteX0-89" fmla="*/ 0 w 4100052"/>
                <a:gd name="connsiteY0-90" fmla="*/ 403807 h 1555752"/>
                <a:gd name="connsiteX1-91" fmla="*/ 69 w 4100052"/>
                <a:gd name="connsiteY1-92" fmla="*/ 0 h 1555752"/>
                <a:gd name="connsiteX2-93" fmla="*/ 2585784 w 4100052"/>
                <a:gd name="connsiteY2-94" fmla="*/ 1212961 h 1555752"/>
                <a:gd name="connsiteX3-95" fmla="*/ 3975481 w 4100052"/>
                <a:gd name="connsiteY3-96" fmla="*/ 848063 h 1555752"/>
                <a:gd name="connsiteX4-97" fmla="*/ 4100052 w 4100052"/>
                <a:gd name="connsiteY4-98" fmla="*/ 768445 h 1555752"/>
                <a:gd name="connsiteX5-99" fmla="*/ 4100052 w 4100052"/>
                <a:gd name="connsiteY5-100" fmla="*/ 1069924 h 1555752"/>
                <a:gd name="connsiteX6-101" fmla="*/ 4056379 w 4100052"/>
                <a:gd name="connsiteY6-102" fmla="*/ 1097813 h 1555752"/>
                <a:gd name="connsiteX7-103" fmla="*/ 2562924 w 4100052"/>
                <a:gd name="connsiteY7-104" fmla="*/ 1535963 h 1555752"/>
                <a:gd name="connsiteX8-105" fmla="*/ 15939 w 4100052"/>
                <a:gd name="connsiteY8-106" fmla="*/ 1374038 h 1555752"/>
                <a:gd name="connsiteX9-107" fmla="*/ 0 w 4100052"/>
                <a:gd name="connsiteY9-108" fmla="*/ 1373686 h 1555752"/>
                <a:gd name="connsiteX10-109" fmla="*/ 0 w 4100052"/>
                <a:gd name="connsiteY10-110" fmla="*/ 403807 h 1555752"/>
                <a:gd name="connsiteX0-111" fmla="*/ 0 w 4100052"/>
                <a:gd name="connsiteY0-112" fmla="*/ 403807 h 1555752"/>
                <a:gd name="connsiteX1-113" fmla="*/ 69 w 4100052"/>
                <a:gd name="connsiteY1-114" fmla="*/ 0 h 1555752"/>
                <a:gd name="connsiteX2-115" fmla="*/ 2585784 w 4100052"/>
                <a:gd name="connsiteY2-116" fmla="*/ 1212961 h 1555752"/>
                <a:gd name="connsiteX3-117" fmla="*/ 3975481 w 4100052"/>
                <a:gd name="connsiteY3-118" fmla="*/ 848063 h 1555752"/>
                <a:gd name="connsiteX4-119" fmla="*/ 4100052 w 4100052"/>
                <a:gd name="connsiteY4-120" fmla="*/ 768445 h 1555752"/>
                <a:gd name="connsiteX5-121" fmla="*/ 4100052 w 4100052"/>
                <a:gd name="connsiteY5-122" fmla="*/ 1069924 h 1555752"/>
                <a:gd name="connsiteX6-123" fmla="*/ 4056379 w 4100052"/>
                <a:gd name="connsiteY6-124" fmla="*/ 1097813 h 1555752"/>
                <a:gd name="connsiteX7-125" fmla="*/ 2562924 w 4100052"/>
                <a:gd name="connsiteY7-126" fmla="*/ 1535963 h 1555752"/>
                <a:gd name="connsiteX8-127" fmla="*/ 15939 w 4100052"/>
                <a:gd name="connsiteY8-128" fmla="*/ 1374038 h 1555752"/>
                <a:gd name="connsiteX9-129" fmla="*/ 0 w 4100052"/>
                <a:gd name="connsiteY9-130" fmla="*/ 1373686 h 1555752"/>
                <a:gd name="connsiteX10-131" fmla="*/ 0 w 4100052"/>
                <a:gd name="connsiteY10-132" fmla="*/ 403807 h 1555752"/>
                <a:gd name="connsiteX0-133" fmla="*/ 0 w 4100052"/>
                <a:gd name="connsiteY0-134" fmla="*/ 403807 h 1555752"/>
                <a:gd name="connsiteX1-135" fmla="*/ 69 w 4100052"/>
                <a:gd name="connsiteY1-136" fmla="*/ 0 h 1555752"/>
                <a:gd name="connsiteX2-137" fmla="*/ 2585784 w 4100052"/>
                <a:gd name="connsiteY2-138" fmla="*/ 1212961 h 1555752"/>
                <a:gd name="connsiteX3-139" fmla="*/ 3975481 w 4100052"/>
                <a:gd name="connsiteY3-140" fmla="*/ 848063 h 1555752"/>
                <a:gd name="connsiteX4-141" fmla="*/ 4100052 w 4100052"/>
                <a:gd name="connsiteY4-142" fmla="*/ 768445 h 1555752"/>
                <a:gd name="connsiteX5-143" fmla="*/ 4100052 w 4100052"/>
                <a:gd name="connsiteY5-144" fmla="*/ 1069924 h 1555752"/>
                <a:gd name="connsiteX6-145" fmla="*/ 4056379 w 4100052"/>
                <a:gd name="connsiteY6-146" fmla="*/ 1097813 h 1555752"/>
                <a:gd name="connsiteX7-147" fmla="*/ 2562924 w 4100052"/>
                <a:gd name="connsiteY7-148" fmla="*/ 1535963 h 1555752"/>
                <a:gd name="connsiteX8-149" fmla="*/ 15939 w 4100052"/>
                <a:gd name="connsiteY8-150" fmla="*/ 1374038 h 1555752"/>
                <a:gd name="connsiteX9-151" fmla="*/ 0 w 4100052"/>
                <a:gd name="connsiteY9-152" fmla="*/ 1373686 h 1555752"/>
                <a:gd name="connsiteX10-153" fmla="*/ 0 w 4100052"/>
                <a:gd name="connsiteY10-154" fmla="*/ 403807 h 1555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555752">
                  <a:moveTo>
                    <a:pt x="0" y="403807"/>
                  </a:moveTo>
                  <a:cubicBezTo>
                    <a:pt x="23" y="269205"/>
                    <a:pt x="46" y="134602"/>
                    <a:pt x="69" y="0"/>
                  </a:cubicBezTo>
                  <a:cubicBezTo>
                    <a:pt x="513922" y="643876"/>
                    <a:pt x="1903733" y="1184539"/>
                    <a:pt x="2585784" y="1212961"/>
                  </a:cubicBezTo>
                  <a:cubicBezTo>
                    <a:pt x="3049334" y="1225026"/>
                    <a:pt x="3570351" y="1085266"/>
                    <a:pt x="3975481" y="848063"/>
                  </a:cubicBezTo>
                  <a:lnTo>
                    <a:pt x="4100052" y="768445"/>
                  </a:lnTo>
                  <a:lnTo>
                    <a:pt x="4100052" y="1069924"/>
                  </a:lnTo>
                  <a:lnTo>
                    <a:pt x="4056379" y="1097813"/>
                  </a:lnTo>
                  <a:cubicBezTo>
                    <a:pt x="3708484" y="1300215"/>
                    <a:pt x="3172167" y="1482901"/>
                    <a:pt x="2562924" y="1535963"/>
                  </a:cubicBezTo>
                  <a:cubicBezTo>
                    <a:pt x="1866647" y="1596605"/>
                    <a:pt x="675704" y="1510881"/>
                    <a:pt x="15939" y="1374038"/>
                  </a:cubicBezTo>
                  <a:lnTo>
                    <a:pt x="0" y="1373686"/>
                  </a:lnTo>
                  <a:lnTo>
                    <a:pt x="0" y="403807"/>
                  </a:lnTo>
                  <a:close/>
                </a:path>
              </a:pathLst>
            </a:custGeom>
            <a:gradFill flip="none" rotWithShape="1">
              <a:gsLst>
                <a:gs pos="0">
                  <a:schemeClr val="accent3"/>
                </a:gs>
                <a:gs pos="100000">
                  <a:schemeClr val="accent1"/>
                </a:gs>
                <a:gs pos="5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5400000" flipH="1">
              <a:off x="-3558171" y="957227"/>
              <a:ext cx="12192000" cy="4192378"/>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rot="4701535">
              <a:off x="-3646224" y="1070363"/>
              <a:ext cx="12192001" cy="3738280"/>
            </a:xfrm>
            <a:custGeom>
              <a:avLst/>
              <a:gdLst>
                <a:gd name="connsiteX0" fmla="*/ 0 w 4100052"/>
                <a:gd name="connsiteY0" fmla="*/ 0 h 1151945"/>
                <a:gd name="connsiteX1" fmla="*/ 73742 w 4100052"/>
                <a:gd name="connsiteY1" fmla="*/ 46619 h 1151945"/>
                <a:gd name="connsiteX2" fmla="*/ 2585784 w 4100052"/>
                <a:gd name="connsiteY2" fmla="*/ 809154 h 1151945"/>
                <a:gd name="connsiteX3" fmla="*/ 3975481 w 4100052"/>
                <a:gd name="connsiteY3" fmla="*/ 444256 h 1151945"/>
                <a:gd name="connsiteX4" fmla="*/ 4100052 w 4100052"/>
                <a:gd name="connsiteY4" fmla="*/ 364638 h 1151945"/>
                <a:gd name="connsiteX5" fmla="*/ 4100052 w 4100052"/>
                <a:gd name="connsiteY5" fmla="*/ 666117 h 1151945"/>
                <a:gd name="connsiteX6" fmla="*/ 4056379 w 4100052"/>
                <a:gd name="connsiteY6" fmla="*/ 694006 h 1151945"/>
                <a:gd name="connsiteX7" fmla="*/ 2562924 w 4100052"/>
                <a:gd name="connsiteY7" fmla="*/ 1132156 h 1151945"/>
                <a:gd name="connsiteX8" fmla="*/ 15939 w 4100052"/>
                <a:gd name="connsiteY8" fmla="*/ 970231 h 1151945"/>
                <a:gd name="connsiteX9" fmla="*/ 0 w 4100052"/>
                <a:gd name="connsiteY9" fmla="*/ 969879 h 1151945"/>
                <a:gd name="connsiteX10" fmla="*/ 0 w 4100052"/>
                <a:gd name="connsiteY10" fmla="*/ 0 h 1151945"/>
                <a:gd name="connsiteX0-1" fmla="*/ 0 w 4100052"/>
                <a:gd name="connsiteY0-2" fmla="*/ 0 h 1151945"/>
                <a:gd name="connsiteX1-3" fmla="*/ 73742 w 4100052"/>
                <a:gd name="connsiteY1-4" fmla="*/ 46619 h 1151945"/>
                <a:gd name="connsiteX2-5" fmla="*/ 2585784 w 4100052"/>
                <a:gd name="connsiteY2-6" fmla="*/ 809154 h 1151945"/>
                <a:gd name="connsiteX3-7" fmla="*/ 3975481 w 4100052"/>
                <a:gd name="connsiteY3-8" fmla="*/ 444256 h 1151945"/>
                <a:gd name="connsiteX4-9" fmla="*/ 4100052 w 4100052"/>
                <a:gd name="connsiteY4-10" fmla="*/ 364638 h 1151945"/>
                <a:gd name="connsiteX5-11" fmla="*/ 4100052 w 4100052"/>
                <a:gd name="connsiteY5-12" fmla="*/ 666117 h 1151945"/>
                <a:gd name="connsiteX6-13" fmla="*/ 4056379 w 4100052"/>
                <a:gd name="connsiteY6-14" fmla="*/ 694006 h 1151945"/>
                <a:gd name="connsiteX7-15" fmla="*/ 2562924 w 4100052"/>
                <a:gd name="connsiteY7-16" fmla="*/ 1132156 h 1151945"/>
                <a:gd name="connsiteX8-17" fmla="*/ 15939 w 4100052"/>
                <a:gd name="connsiteY8-18" fmla="*/ 970231 h 1151945"/>
                <a:gd name="connsiteX9-19" fmla="*/ 0 w 4100052"/>
                <a:gd name="connsiteY9-20" fmla="*/ 969879 h 1151945"/>
                <a:gd name="connsiteX10-21" fmla="*/ 0 w 4100052"/>
                <a:gd name="connsiteY10-22" fmla="*/ 0 h 1151945"/>
                <a:gd name="connsiteX0-23" fmla="*/ 0 w 4100052"/>
                <a:gd name="connsiteY0-24" fmla="*/ 0 h 1151945"/>
                <a:gd name="connsiteX1-25" fmla="*/ 73742 w 4100052"/>
                <a:gd name="connsiteY1-26" fmla="*/ 46619 h 1151945"/>
                <a:gd name="connsiteX2-27" fmla="*/ 2585784 w 4100052"/>
                <a:gd name="connsiteY2-28" fmla="*/ 809154 h 1151945"/>
                <a:gd name="connsiteX3-29" fmla="*/ 3975481 w 4100052"/>
                <a:gd name="connsiteY3-30" fmla="*/ 444256 h 1151945"/>
                <a:gd name="connsiteX4-31" fmla="*/ 4100052 w 4100052"/>
                <a:gd name="connsiteY4-32" fmla="*/ 364638 h 1151945"/>
                <a:gd name="connsiteX5-33" fmla="*/ 4100052 w 4100052"/>
                <a:gd name="connsiteY5-34" fmla="*/ 666117 h 1151945"/>
                <a:gd name="connsiteX6-35" fmla="*/ 4056379 w 4100052"/>
                <a:gd name="connsiteY6-36" fmla="*/ 694006 h 1151945"/>
                <a:gd name="connsiteX7-37" fmla="*/ 2562924 w 4100052"/>
                <a:gd name="connsiteY7-38" fmla="*/ 1132156 h 1151945"/>
                <a:gd name="connsiteX8-39" fmla="*/ 15939 w 4100052"/>
                <a:gd name="connsiteY8-40" fmla="*/ 970231 h 1151945"/>
                <a:gd name="connsiteX9-41" fmla="*/ 0 w 4100052"/>
                <a:gd name="connsiteY9-42" fmla="*/ 969879 h 1151945"/>
                <a:gd name="connsiteX10-43" fmla="*/ 0 w 4100052"/>
                <a:gd name="connsiteY10-44" fmla="*/ 0 h 1151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100052" h="1151945">
                  <a:moveTo>
                    <a:pt x="0" y="0"/>
                  </a:moveTo>
                  <a:lnTo>
                    <a:pt x="73742" y="46619"/>
                  </a:lnTo>
                  <a:cubicBezTo>
                    <a:pt x="770175" y="459195"/>
                    <a:pt x="1903733" y="780732"/>
                    <a:pt x="2585784" y="809154"/>
                  </a:cubicBezTo>
                  <a:cubicBezTo>
                    <a:pt x="3049334" y="821219"/>
                    <a:pt x="3570351" y="681459"/>
                    <a:pt x="3975481" y="444256"/>
                  </a:cubicBezTo>
                  <a:lnTo>
                    <a:pt x="4100052" y="364638"/>
                  </a:lnTo>
                  <a:lnTo>
                    <a:pt x="4100052" y="666117"/>
                  </a:lnTo>
                  <a:lnTo>
                    <a:pt x="4056379" y="694006"/>
                  </a:lnTo>
                  <a:cubicBezTo>
                    <a:pt x="3708484" y="896408"/>
                    <a:pt x="3172167" y="1079094"/>
                    <a:pt x="2562924" y="1132156"/>
                  </a:cubicBezTo>
                  <a:cubicBezTo>
                    <a:pt x="1866647" y="1192798"/>
                    <a:pt x="675704" y="1107074"/>
                    <a:pt x="15939" y="970231"/>
                  </a:cubicBezTo>
                  <a:lnTo>
                    <a:pt x="0" y="969879"/>
                  </a:lnTo>
                  <a:lnTo>
                    <a:pt x="0" y="0"/>
                  </a:ln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圆角 3"/>
          <p:cNvSpPr/>
          <p:nvPr userDrawn="1"/>
        </p:nvSpPr>
        <p:spPr>
          <a:xfrm>
            <a:off x="-455479" y="553666"/>
            <a:ext cx="1352145" cy="379379"/>
          </a:xfrm>
          <a:prstGeom prst="roundRect">
            <a:avLst>
              <a:gd name="adj" fmla="val 50000"/>
            </a:avLst>
          </a:prstGeom>
          <a:gradFill flip="none" rotWithShape="1">
            <a:gsLst>
              <a:gs pos="100000">
                <a:schemeClr val="accent3"/>
              </a:gs>
              <a:gs pos="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12"/>
          <p:cNvSpPr>
            <a:spLocks noGrp="1"/>
          </p:cNvSpPr>
          <p:nvPr>
            <p:ph type="body" sz="quarter" idx="10" hasCustomPrompt="1"/>
          </p:nvPr>
        </p:nvSpPr>
        <p:spPr>
          <a:xfrm>
            <a:off x="950005" y="500326"/>
            <a:ext cx="3027680" cy="478155"/>
          </a:xfrm>
          <a:prstGeom prst="rect">
            <a:avLst/>
          </a:prstGeom>
        </p:spPr>
        <p:txBody>
          <a:bodyPr wrap="none">
            <a:spAutoFit/>
          </a:bodyPr>
          <a:lstStyle>
            <a:lvl1pPr marL="0" indent="0">
              <a:buNone/>
              <a:defRPr sz="2800" b="1">
                <a:solidFill>
                  <a:schemeClr val="accent1"/>
                </a:solidFill>
              </a:defRPr>
            </a:lvl1pPr>
          </a:lstStyle>
          <a:p>
            <a:pPr lvl="0"/>
            <a:r>
              <a:rPr lang="zh-CN" altLang="en-US" dirty="0"/>
              <a:t>单击此处输入标题</a:t>
            </a:r>
            <a:endParaRPr lang="zh-CN" altLang="en-US" dirty="0"/>
          </a:p>
        </p:txBody>
      </p:sp>
      <p:sp>
        <p:nvSpPr>
          <p:cNvPr id="6" name="任意多边形: 形状 5"/>
          <p:cNvSpPr/>
          <p:nvPr userDrawn="1"/>
        </p:nvSpPr>
        <p:spPr>
          <a:xfrm>
            <a:off x="-414998" y="553666"/>
            <a:ext cx="1151955" cy="379380"/>
          </a:xfrm>
          <a:custGeom>
            <a:avLst/>
            <a:gdLst>
              <a:gd name="connsiteX0" fmla="*/ 848650 w 1151955"/>
              <a:gd name="connsiteY0" fmla="*/ 0 h 379380"/>
              <a:gd name="connsiteX1" fmla="*/ 1121509 w 1151955"/>
              <a:gd name="connsiteY1" fmla="*/ 0 h 379380"/>
              <a:gd name="connsiteX2" fmla="*/ 1151955 w 1151955"/>
              <a:gd name="connsiteY2" fmla="*/ 3069 h 379380"/>
              <a:gd name="connsiteX3" fmla="*/ 1043994 w 1151955"/>
              <a:gd name="connsiteY3" fmla="*/ 107490 h 379380"/>
              <a:gd name="connsiteX4" fmla="*/ 786915 w 1151955"/>
              <a:gd name="connsiteY4" fmla="*/ 303444 h 379380"/>
              <a:gd name="connsiteX5" fmla="*/ 673472 w 1151955"/>
              <a:gd name="connsiteY5" fmla="*/ 379380 h 379380"/>
              <a:gd name="connsiteX6" fmla="*/ 148743 w 1151955"/>
              <a:gd name="connsiteY6" fmla="*/ 379379 h 379380"/>
              <a:gd name="connsiteX7" fmla="*/ 14612 w 1151955"/>
              <a:gd name="connsiteY7" fmla="*/ 323820 h 379380"/>
              <a:gd name="connsiteX8" fmla="*/ 0 w 1151955"/>
              <a:gd name="connsiteY8" fmla="*/ 302147 h 379380"/>
              <a:gd name="connsiteX9" fmla="*/ 125591 w 1151955"/>
              <a:gd name="connsiteY9" fmla="*/ 273808 h 379380"/>
              <a:gd name="connsiteX10" fmla="*/ 814919 w 1151955"/>
              <a:gd name="connsiteY10" fmla="*/ 19350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1955" h="379380">
                <a:moveTo>
                  <a:pt x="848650" y="0"/>
                </a:moveTo>
                <a:lnTo>
                  <a:pt x="1121509" y="0"/>
                </a:lnTo>
                <a:lnTo>
                  <a:pt x="1151955" y="3069"/>
                </a:lnTo>
                <a:lnTo>
                  <a:pt x="1043994" y="107490"/>
                </a:lnTo>
                <a:cubicBezTo>
                  <a:pt x="972503" y="168999"/>
                  <a:pt x="884288" y="235743"/>
                  <a:pt x="786915" y="303444"/>
                </a:cubicBezTo>
                <a:lnTo>
                  <a:pt x="673472" y="379380"/>
                </a:lnTo>
                <a:lnTo>
                  <a:pt x="148743" y="379379"/>
                </a:lnTo>
                <a:cubicBezTo>
                  <a:pt x="96362" y="379379"/>
                  <a:pt x="48939" y="358147"/>
                  <a:pt x="14612" y="323820"/>
                </a:cubicBezTo>
                <a:lnTo>
                  <a:pt x="0" y="302147"/>
                </a:lnTo>
                <a:lnTo>
                  <a:pt x="125591" y="273808"/>
                </a:lnTo>
                <a:cubicBezTo>
                  <a:pt x="377275" y="209631"/>
                  <a:pt x="626216" y="117324"/>
                  <a:pt x="814919" y="19350"/>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任意多边形: 形状 6"/>
          <p:cNvSpPr/>
          <p:nvPr userDrawn="1"/>
        </p:nvSpPr>
        <p:spPr>
          <a:xfrm>
            <a:off x="-444699" y="553665"/>
            <a:ext cx="1275809" cy="379380"/>
          </a:xfrm>
          <a:custGeom>
            <a:avLst/>
            <a:gdLst>
              <a:gd name="connsiteX0" fmla="*/ 889859 w 1275809"/>
              <a:gd name="connsiteY0" fmla="*/ 0 h 379380"/>
              <a:gd name="connsiteX1" fmla="*/ 1147961 w 1275809"/>
              <a:gd name="connsiteY1" fmla="*/ 0 h 379380"/>
              <a:gd name="connsiteX2" fmla="*/ 1221797 w 1275809"/>
              <a:gd name="connsiteY2" fmla="*/ 14907 h 379380"/>
              <a:gd name="connsiteX3" fmla="*/ 1275809 w 1275809"/>
              <a:gd name="connsiteY3" fmla="*/ 51322 h 379380"/>
              <a:gd name="connsiteX4" fmla="*/ 1178533 w 1275809"/>
              <a:gd name="connsiteY4" fmla="*/ 131658 h 379380"/>
              <a:gd name="connsiteX5" fmla="*/ 879741 w 1275809"/>
              <a:gd name="connsiteY5" fmla="*/ 352499 h 379380"/>
              <a:gd name="connsiteX6" fmla="*/ 839745 w 1275809"/>
              <a:gd name="connsiteY6" fmla="*/ 379380 h 379380"/>
              <a:gd name="connsiteX7" fmla="*/ 175195 w 1275809"/>
              <a:gd name="connsiteY7" fmla="*/ 379379 h 379380"/>
              <a:gd name="connsiteX8" fmla="*/ 412 w 1275809"/>
              <a:gd name="connsiteY8" fmla="*/ 263525 h 379380"/>
              <a:gd name="connsiteX9" fmla="*/ 0 w 1275809"/>
              <a:gd name="connsiteY9" fmla="*/ 261486 h 379380"/>
              <a:gd name="connsiteX10" fmla="*/ 149519 w 1275809"/>
              <a:gd name="connsiteY10" fmla="*/ 239033 h 379380"/>
              <a:gd name="connsiteX11" fmla="*/ 877036 w 1275809"/>
              <a:gd name="connsiteY11" fmla="*/ 6101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5809" h="379380">
                <a:moveTo>
                  <a:pt x="889859" y="0"/>
                </a:moveTo>
                <a:lnTo>
                  <a:pt x="1147961" y="0"/>
                </a:lnTo>
                <a:cubicBezTo>
                  <a:pt x="1174152" y="0"/>
                  <a:pt x="1199103" y="5308"/>
                  <a:pt x="1221797" y="14907"/>
                </a:cubicBezTo>
                <a:lnTo>
                  <a:pt x="1275809" y="51322"/>
                </a:lnTo>
                <a:lnTo>
                  <a:pt x="1178533" y="131658"/>
                </a:lnTo>
                <a:cubicBezTo>
                  <a:pt x="1085590" y="205324"/>
                  <a:pt x="983566" y="280519"/>
                  <a:pt x="879741" y="352499"/>
                </a:cubicBezTo>
                <a:lnTo>
                  <a:pt x="839745" y="379380"/>
                </a:lnTo>
                <a:lnTo>
                  <a:pt x="175195" y="379379"/>
                </a:lnTo>
                <a:cubicBezTo>
                  <a:pt x="96623" y="379379"/>
                  <a:pt x="29208" y="331608"/>
                  <a:pt x="412" y="263525"/>
                </a:cubicBezTo>
                <a:lnTo>
                  <a:pt x="0" y="261486"/>
                </a:lnTo>
                <a:lnTo>
                  <a:pt x="149519" y="239033"/>
                </a:lnTo>
                <a:cubicBezTo>
                  <a:pt x="387194" y="193630"/>
                  <a:pt x="648358" y="107312"/>
                  <a:pt x="877036" y="6101"/>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8" name="椭圆 7"/>
          <p:cNvSpPr/>
          <p:nvPr userDrawn="1"/>
        </p:nvSpPr>
        <p:spPr>
          <a:xfrm>
            <a:off x="533400" y="594500"/>
            <a:ext cx="297710" cy="29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endParaRPr>
          </a:p>
        </p:txBody>
      </p:sp>
      <p:sp>
        <p:nvSpPr>
          <p:cNvPr id="9" name="文本占位符 12"/>
          <p:cNvSpPr>
            <a:spLocks noGrp="1"/>
          </p:cNvSpPr>
          <p:nvPr>
            <p:ph type="body" sz="quarter" idx="11" hasCustomPrompt="1"/>
          </p:nvPr>
        </p:nvSpPr>
        <p:spPr>
          <a:xfrm>
            <a:off x="520860" y="563703"/>
            <a:ext cx="323850" cy="368300"/>
          </a:xfrm>
          <a:prstGeom prst="rect">
            <a:avLst/>
          </a:prstGeom>
        </p:spPr>
        <p:txBody>
          <a:bodyPr wrap="none">
            <a:spAutoFit/>
          </a:bodyPr>
          <a:lstStyle>
            <a:lvl1pPr marL="0" indent="0">
              <a:buNone/>
              <a:defRPr sz="2000">
                <a:solidFill>
                  <a:schemeClr val="tx1">
                    <a:lumMod val="75000"/>
                    <a:lumOff val="25000"/>
                  </a:schemeClr>
                </a:solidFill>
              </a:defRPr>
            </a:lvl1pPr>
          </a:lstStyle>
          <a:p>
            <a:pPr lvl="0"/>
            <a:r>
              <a:rPr lang="en-US" altLang="zh-CN" dirty="0"/>
              <a:t>1</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页3">
    <p:spTree>
      <p:nvGrpSpPr>
        <p:cNvPr id="1" name=""/>
        <p:cNvGrpSpPr/>
        <p:nvPr/>
      </p:nvGrpSpPr>
      <p:grpSpPr>
        <a:xfrm>
          <a:off x="0" y="0"/>
          <a:ext cx="0" cy="0"/>
          <a:chOff x="0" y="0"/>
          <a:chExt cx="0" cy="0"/>
        </a:xfrm>
      </p:grpSpPr>
      <p:sp>
        <p:nvSpPr>
          <p:cNvPr id="14" name="图片占位符 13"/>
          <p:cNvSpPr>
            <a:spLocks noGrp="1"/>
          </p:cNvSpPr>
          <p:nvPr>
            <p:ph type="pic" sz="quarter" idx="12"/>
          </p:nvPr>
        </p:nvSpPr>
        <p:spPr>
          <a:xfrm>
            <a:off x="1214438" y="1511300"/>
            <a:ext cx="1125537" cy="1123950"/>
          </a:xfrm>
          <a:prstGeom prst="roundRect">
            <a:avLst>
              <a:gd name="adj" fmla="val 15471"/>
            </a:avLst>
          </a:prstGeom>
          <a:effectLst>
            <a:outerShdw blurRad="190500" algn="ctr" rotWithShape="0">
              <a:schemeClr val="tx2">
                <a:lumMod val="50000"/>
                <a:alpha val="20000"/>
              </a:schemeClr>
            </a:outerShdw>
          </a:effectLst>
        </p:spPr>
        <p:txBody>
          <a:bodyPr/>
          <a:lstStyle>
            <a:lvl1pPr marL="0" indent="0">
              <a:buNone/>
              <a:defRPr/>
            </a:lvl1pPr>
          </a:lstStyle>
          <a:p>
            <a:endParaRPr lang="zh-CN" altLang="en-US" dirty="0"/>
          </a:p>
        </p:txBody>
      </p:sp>
      <p:sp>
        <p:nvSpPr>
          <p:cNvPr id="15" name="图片占位符 13"/>
          <p:cNvSpPr>
            <a:spLocks noGrp="1"/>
          </p:cNvSpPr>
          <p:nvPr>
            <p:ph type="pic" sz="quarter" idx="13"/>
          </p:nvPr>
        </p:nvSpPr>
        <p:spPr>
          <a:xfrm>
            <a:off x="4087235" y="1511300"/>
            <a:ext cx="1125537" cy="1123950"/>
          </a:xfrm>
          <a:prstGeom prst="roundRect">
            <a:avLst>
              <a:gd name="adj" fmla="val 15471"/>
            </a:avLst>
          </a:prstGeom>
          <a:effectLst>
            <a:outerShdw blurRad="190500" algn="ctr" rotWithShape="0">
              <a:schemeClr val="tx2">
                <a:lumMod val="50000"/>
                <a:alpha val="20000"/>
              </a:schemeClr>
            </a:outerShdw>
          </a:effectLst>
        </p:spPr>
        <p:txBody>
          <a:bodyPr/>
          <a:lstStyle>
            <a:lvl1pPr marL="0" indent="0">
              <a:buNone/>
              <a:defRPr/>
            </a:lvl1pPr>
          </a:lstStyle>
          <a:p>
            <a:endParaRPr lang="zh-CN" altLang="en-US" dirty="0"/>
          </a:p>
        </p:txBody>
      </p:sp>
      <p:sp>
        <p:nvSpPr>
          <p:cNvPr id="16" name="图片占位符 13"/>
          <p:cNvSpPr>
            <a:spLocks noGrp="1"/>
          </p:cNvSpPr>
          <p:nvPr>
            <p:ph type="pic" sz="quarter" idx="14"/>
          </p:nvPr>
        </p:nvSpPr>
        <p:spPr>
          <a:xfrm>
            <a:off x="6960032" y="1511300"/>
            <a:ext cx="1125537" cy="1123950"/>
          </a:xfrm>
          <a:prstGeom prst="roundRect">
            <a:avLst>
              <a:gd name="adj" fmla="val 15471"/>
            </a:avLst>
          </a:prstGeom>
          <a:effectLst>
            <a:outerShdw blurRad="190500" algn="ctr" rotWithShape="0">
              <a:schemeClr val="tx2">
                <a:lumMod val="50000"/>
                <a:alpha val="20000"/>
              </a:schemeClr>
            </a:outerShdw>
          </a:effectLst>
        </p:spPr>
        <p:txBody>
          <a:bodyPr/>
          <a:lstStyle>
            <a:lvl1pPr marL="0" indent="0">
              <a:buNone/>
              <a:defRPr/>
            </a:lvl1pPr>
          </a:lstStyle>
          <a:p>
            <a:endParaRPr lang="zh-CN" altLang="en-US" dirty="0"/>
          </a:p>
        </p:txBody>
      </p:sp>
      <p:sp>
        <p:nvSpPr>
          <p:cNvPr id="17" name="图片占位符 13"/>
          <p:cNvSpPr>
            <a:spLocks noGrp="1"/>
          </p:cNvSpPr>
          <p:nvPr>
            <p:ph type="pic" sz="quarter" idx="15"/>
          </p:nvPr>
        </p:nvSpPr>
        <p:spPr>
          <a:xfrm>
            <a:off x="9832828" y="1511300"/>
            <a:ext cx="1125537" cy="1123950"/>
          </a:xfrm>
          <a:prstGeom prst="roundRect">
            <a:avLst>
              <a:gd name="adj" fmla="val 15471"/>
            </a:avLst>
          </a:prstGeom>
          <a:effectLst>
            <a:outerShdw blurRad="190500" algn="ctr" rotWithShape="0">
              <a:schemeClr val="tx2">
                <a:lumMod val="50000"/>
                <a:alpha val="20000"/>
              </a:schemeClr>
            </a:outerShdw>
          </a:effectLst>
        </p:spPr>
        <p:txBody>
          <a:bodyPr/>
          <a:lstStyle>
            <a:lvl1pPr marL="0" indent="0">
              <a:buNone/>
              <a:defRPr/>
            </a:lvl1pPr>
          </a:lstStyle>
          <a:p>
            <a:endParaRPr lang="zh-CN" altLang="en-US" dirty="0"/>
          </a:p>
        </p:txBody>
      </p:sp>
      <p:sp>
        <p:nvSpPr>
          <p:cNvPr id="7" name="矩形: 圆角 6"/>
          <p:cNvSpPr/>
          <p:nvPr userDrawn="1"/>
        </p:nvSpPr>
        <p:spPr>
          <a:xfrm>
            <a:off x="-455479" y="553666"/>
            <a:ext cx="1352145" cy="379379"/>
          </a:xfrm>
          <a:prstGeom prst="roundRect">
            <a:avLst>
              <a:gd name="adj" fmla="val 50000"/>
            </a:avLst>
          </a:prstGeom>
          <a:gradFill flip="none" rotWithShape="1">
            <a:gsLst>
              <a:gs pos="100000">
                <a:schemeClr val="accent3"/>
              </a:gs>
              <a:gs pos="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12"/>
          <p:cNvSpPr>
            <a:spLocks noGrp="1"/>
          </p:cNvSpPr>
          <p:nvPr>
            <p:ph type="body" sz="quarter" idx="10" hasCustomPrompt="1"/>
          </p:nvPr>
        </p:nvSpPr>
        <p:spPr>
          <a:xfrm>
            <a:off x="950005" y="500326"/>
            <a:ext cx="3027680" cy="478155"/>
          </a:xfrm>
          <a:prstGeom prst="rect">
            <a:avLst/>
          </a:prstGeom>
        </p:spPr>
        <p:txBody>
          <a:bodyPr wrap="none">
            <a:spAutoFit/>
          </a:bodyPr>
          <a:lstStyle>
            <a:lvl1pPr marL="0" indent="0">
              <a:buNone/>
              <a:defRPr sz="2800" b="1">
                <a:solidFill>
                  <a:schemeClr val="accent1"/>
                </a:solidFill>
              </a:defRPr>
            </a:lvl1pPr>
          </a:lstStyle>
          <a:p>
            <a:pPr lvl="0"/>
            <a:r>
              <a:rPr lang="zh-CN" altLang="en-US" dirty="0"/>
              <a:t>单击此处输入标题</a:t>
            </a:r>
            <a:endParaRPr lang="zh-CN" altLang="en-US" dirty="0"/>
          </a:p>
        </p:txBody>
      </p:sp>
      <p:sp>
        <p:nvSpPr>
          <p:cNvPr id="9" name="任意多边形: 形状 8"/>
          <p:cNvSpPr/>
          <p:nvPr userDrawn="1"/>
        </p:nvSpPr>
        <p:spPr>
          <a:xfrm>
            <a:off x="-414998" y="553666"/>
            <a:ext cx="1151955" cy="379380"/>
          </a:xfrm>
          <a:custGeom>
            <a:avLst/>
            <a:gdLst>
              <a:gd name="connsiteX0" fmla="*/ 848650 w 1151955"/>
              <a:gd name="connsiteY0" fmla="*/ 0 h 379380"/>
              <a:gd name="connsiteX1" fmla="*/ 1121509 w 1151955"/>
              <a:gd name="connsiteY1" fmla="*/ 0 h 379380"/>
              <a:gd name="connsiteX2" fmla="*/ 1151955 w 1151955"/>
              <a:gd name="connsiteY2" fmla="*/ 3069 h 379380"/>
              <a:gd name="connsiteX3" fmla="*/ 1043994 w 1151955"/>
              <a:gd name="connsiteY3" fmla="*/ 107490 h 379380"/>
              <a:gd name="connsiteX4" fmla="*/ 786915 w 1151955"/>
              <a:gd name="connsiteY4" fmla="*/ 303444 h 379380"/>
              <a:gd name="connsiteX5" fmla="*/ 673472 w 1151955"/>
              <a:gd name="connsiteY5" fmla="*/ 379380 h 379380"/>
              <a:gd name="connsiteX6" fmla="*/ 148743 w 1151955"/>
              <a:gd name="connsiteY6" fmla="*/ 379379 h 379380"/>
              <a:gd name="connsiteX7" fmla="*/ 14612 w 1151955"/>
              <a:gd name="connsiteY7" fmla="*/ 323820 h 379380"/>
              <a:gd name="connsiteX8" fmla="*/ 0 w 1151955"/>
              <a:gd name="connsiteY8" fmla="*/ 302147 h 379380"/>
              <a:gd name="connsiteX9" fmla="*/ 125591 w 1151955"/>
              <a:gd name="connsiteY9" fmla="*/ 273808 h 379380"/>
              <a:gd name="connsiteX10" fmla="*/ 814919 w 1151955"/>
              <a:gd name="connsiteY10" fmla="*/ 19350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1955" h="379380">
                <a:moveTo>
                  <a:pt x="848650" y="0"/>
                </a:moveTo>
                <a:lnTo>
                  <a:pt x="1121509" y="0"/>
                </a:lnTo>
                <a:lnTo>
                  <a:pt x="1151955" y="3069"/>
                </a:lnTo>
                <a:lnTo>
                  <a:pt x="1043994" y="107490"/>
                </a:lnTo>
                <a:cubicBezTo>
                  <a:pt x="972503" y="168999"/>
                  <a:pt x="884288" y="235743"/>
                  <a:pt x="786915" y="303444"/>
                </a:cubicBezTo>
                <a:lnTo>
                  <a:pt x="673472" y="379380"/>
                </a:lnTo>
                <a:lnTo>
                  <a:pt x="148743" y="379379"/>
                </a:lnTo>
                <a:cubicBezTo>
                  <a:pt x="96362" y="379379"/>
                  <a:pt x="48939" y="358147"/>
                  <a:pt x="14612" y="323820"/>
                </a:cubicBezTo>
                <a:lnTo>
                  <a:pt x="0" y="302147"/>
                </a:lnTo>
                <a:lnTo>
                  <a:pt x="125591" y="273808"/>
                </a:lnTo>
                <a:cubicBezTo>
                  <a:pt x="377275" y="209631"/>
                  <a:pt x="626216" y="117324"/>
                  <a:pt x="814919" y="19350"/>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任意多边形: 形状 9"/>
          <p:cNvSpPr/>
          <p:nvPr userDrawn="1"/>
        </p:nvSpPr>
        <p:spPr>
          <a:xfrm>
            <a:off x="-444699" y="553665"/>
            <a:ext cx="1275809" cy="379380"/>
          </a:xfrm>
          <a:custGeom>
            <a:avLst/>
            <a:gdLst>
              <a:gd name="connsiteX0" fmla="*/ 889859 w 1275809"/>
              <a:gd name="connsiteY0" fmla="*/ 0 h 379380"/>
              <a:gd name="connsiteX1" fmla="*/ 1147961 w 1275809"/>
              <a:gd name="connsiteY1" fmla="*/ 0 h 379380"/>
              <a:gd name="connsiteX2" fmla="*/ 1221797 w 1275809"/>
              <a:gd name="connsiteY2" fmla="*/ 14907 h 379380"/>
              <a:gd name="connsiteX3" fmla="*/ 1275809 w 1275809"/>
              <a:gd name="connsiteY3" fmla="*/ 51322 h 379380"/>
              <a:gd name="connsiteX4" fmla="*/ 1178533 w 1275809"/>
              <a:gd name="connsiteY4" fmla="*/ 131658 h 379380"/>
              <a:gd name="connsiteX5" fmla="*/ 879741 w 1275809"/>
              <a:gd name="connsiteY5" fmla="*/ 352499 h 379380"/>
              <a:gd name="connsiteX6" fmla="*/ 839745 w 1275809"/>
              <a:gd name="connsiteY6" fmla="*/ 379380 h 379380"/>
              <a:gd name="connsiteX7" fmla="*/ 175195 w 1275809"/>
              <a:gd name="connsiteY7" fmla="*/ 379379 h 379380"/>
              <a:gd name="connsiteX8" fmla="*/ 412 w 1275809"/>
              <a:gd name="connsiteY8" fmla="*/ 263525 h 379380"/>
              <a:gd name="connsiteX9" fmla="*/ 0 w 1275809"/>
              <a:gd name="connsiteY9" fmla="*/ 261486 h 379380"/>
              <a:gd name="connsiteX10" fmla="*/ 149519 w 1275809"/>
              <a:gd name="connsiteY10" fmla="*/ 239033 h 379380"/>
              <a:gd name="connsiteX11" fmla="*/ 877036 w 1275809"/>
              <a:gd name="connsiteY11" fmla="*/ 6101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5809" h="379380">
                <a:moveTo>
                  <a:pt x="889859" y="0"/>
                </a:moveTo>
                <a:lnTo>
                  <a:pt x="1147961" y="0"/>
                </a:lnTo>
                <a:cubicBezTo>
                  <a:pt x="1174152" y="0"/>
                  <a:pt x="1199103" y="5308"/>
                  <a:pt x="1221797" y="14907"/>
                </a:cubicBezTo>
                <a:lnTo>
                  <a:pt x="1275809" y="51322"/>
                </a:lnTo>
                <a:lnTo>
                  <a:pt x="1178533" y="131658"/>
                </a:lnTo>
                <a:cubicBezTo>
                  <a:pt x="1085590" y="205324"/>
                  <a:pt x="983566" y="280519"/>
                  <a:pt x="879741" y="352499"/>
                </a:cubicBezTo>
                <a:lnTo>
                  <a:pt x="839745" y="379380"/>
                </a:lnTo>
                <a:lnTo>
                  <a:pt x="175195" y="379379"/>
                </a:lnTo>
                <a:cubicBezTo>
                  <a:pt x="96623" y="379379"/>
                  <a:pt x="29208" y="331608"/>
                  <a:pt x="412" y="263525"/>
                </a:cubicBezTo>
                <a:lnTo>
                  <a:pt x="0" y="261486"/>
                </a:lnTo>
                <a:lnTo>
                  <a:pt x="149519" y="239033"/>
                </a:lnTo>
                <a:cubicBezTo>
                  <a:pt x="387194" y="193630"/>
                  <a:pt x="648358" y="107312"/>
                  <a:pt x="877036" y="6101"/>
                </a:cubicBezTo>
                <a:close/>
              </a:path>
            </a:pathLst>
          </a:custGeom>
          <a:gradFill flip="none" rotWithShape="1">
            <a:gsLst>
              <a:gs pos="0">
                <a:schemeClr val="accent3">
                  <a:alpha val="20000"/>
                </a:schemeClr>
              </a:gs>
              <a:gs pos="100000">
                <a:schemeClr val="accent1">
                  <a:alpha val="1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1" name="椭圆 10"/>
          <p:cNvSpPr/>
          <p:nvPr userDrawn="1"/>
        </p:nvSpPr>
        <p:spPr>
          <a:xfrm>
            <a:off x="533400" y="594500"/>
            <a:ext cx="297710" cy="29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endParaRPr>
          </a:p>
        </p:txBody>
      </p:sp>
      <p:sp>
        <p:nvSpPr>
          <p:cNvPr id="12" name="文本占位符 12"/>
          <p:cNvSpPr>
            <a:spLocks noGrp="1"/>
          </p:cNvSpPr>
          <p:nvPr>
            <p:ph type="body" sz="quarter" idx="11" hasCustomPrompt="1"/>
          </p:nvPr>
        </p:nvSpPr>
        <p:spPr>
          <a:xfrm>
            <a:off x="520860" y="563703"/>
            <a:ext cx="323850" cy="368300"/>
          </a:xfrm>
          <a:prstGeom prst="rect">
            <a:avLst/>
          </a:prstGeom>
        </p:spPr>
        <p:txBody>
          <a:bodyPr wrap="none">
            <a:spAutoFit/>
          </a:bodyPr>
          <a:lstStyle>
            <a:lvl1pPr marL="0" indent="0">
              <a:buNone/>
              <a:defRPr sz="2000">
                <a:solidFill>
                  <a:schemeClr val="tx1">
                    <a:lumMod val="75000"/>
                    <a:lumOff val="25000"/>
                  </a:schemeClr>
                </a:solidFill>
              </a:defRPr>
            </a:lvl1pPr>
          </a:lstStyle>
          <a:p>
            <a:pPr lvl="0"/>
            <a:r>
              <a:rPr lang="en-US" altLang="zh-CN" dirty="0"/>
              <a:t>1</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microsoft.com/office/2007/relationships/hdphoto" Target="../media/image2.wdp"/><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图片 3" descr="图片包含 天空, 户外, 建筑物, 城市&#10;&#10;描述已自动生成"/>
          <p:cNvPicPr>
            <a:picLocks noChangeAspect="1"/>
          </p:cNvPicPr>
          <p:nvPr userDrawn="1"/>
        </p:nvPicPr>
        <p:blipFill rotWithShape="1">
          <a:blip r:embed="rId13">
            <a:extLst>
              <a:ext uri="{BEBA8EAE-BF5A-486C-A8C5-ECC9F3942E4B}">
                <a14:imgProps xmlns:a14="http://schemas.microsoft.com/office/drawing/2010/main">
                  <a14:imgLayer r:embed="rId14">
                    <a14:imgEffect>
                      <a14:saturation sat="0"/>
                    </a14:imgEffect>
                  </a14:imgLayer>
                </a14:imgProps>
              </a:ext>
            </a:extLst>
          </a:blip>
          <a:srcRect l="49736" t="8364" b="41371"/>
          <a:stretch>
            <a:fillRect/>
          </a:stretch>
        </p:blipFill>
        <p:spPr>
          <a:xfrm>
            <a:off x="0" y="0"/>
            <a:ext cx="12192000" cy="6858000"/>
          </a:xfrm>
          <a:prstGeom prst="rect">
            <a:avLst/>
          </a:prstGeom>
        </p:spPr>
      </p:pic>
      <p:sp>
        <p:nvSpPr>
          <p:cNvPr id="5" name="矩形 4"/>
          <p:cNvSpPr/>
          <p:nvPr userDrawn="1"/>
        </p:nvSpPr>
        <p:spPr>
          <a:xfrm>
            <a:off x="-1" y="0"/>
            <a:ext cx="12192001"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0"/>
            <a:ext cx="12192000" cy="6858000"/>
          </a:xfrm>
          <a:prstGeom prst="rect">
            <a:avLst/>
          </a:prstGeom>
          <a:gradFill>
            <a:gsLst>
              <a:gs pos="100000">
                <a:schemeClr val="bg1">
                  <a:alpha val="0"/>
                </a:schemeClr>
              </a:gs>
              <a:gs pos="0">
                <a:schemeClr val="accent1">
                  <a:lumMod val="40000"/>
                  <a:lumOff val="60000"/>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panose="020B0604020202020204"/>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panose="020B0604020202020204"/>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panose="020B0604020202020204"/>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panose="020B0604020202020204"/>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panose="020B0604020202020204"/>
        <a:buChar char="»"/>
        <a:defRPr sz="2665" kern="1200">
          <a:solidFill>
            <a:schemeClr val="tx1"/>
          </a:solidFill>
          <a:latin typeface="+mn-lt"/>
          <a:ea typeface="+mn-ea"/>
          <a:cs typeface="+mn-cs"/>
        </a:defRPr>
      </a:lvl5pPr>
      <a:lvl6pPr marL="3352165" indent="-304800" algn="l" defTabSz="609600" rtl="0" eaLnBrk="1" latinLnBrk="0" hangingPunct="1">
        <a:spcBef>
          <a:spcPct val="20000"/>
        </a:spcBef>
        <a:buFont typeface="Arial" panose="020B0604020202020204"/>
        <a:buChar char="•"/>
        <a:defRPr sz="2665" kern="1200">
          <a:solidFill>
            <a:schemeClr val="tx1"/>
          </a:solidFill>
          <a:latin typeface="+mn-lt"/>
          <a:ea typeface="+mn-ea"/>
          <a:cs typeface="+mn-cs"/>
        </a:defRPr>
      </a:lvl6pPr>
      <a:lvl7pPr marL="3961765" indent="-304800" algn="l" defTabSz="609600" rtl="0" eaLnBrk="1" latinLnBrk="0" hangingPunct="1">
        <a:spcBef>
          <a:spcPct val="20000"/>
        </a:spcBef>
        <a:buFont typeface="Arial" panose="020B0604020202020204"/>
        <a:buChar char="•"/>
        <a:defRPr sz="2665" kern="1200">
          <a:solidFill>
            <a:schemeClr val="tx1"/>
          </a:solidFill>
          <a:latin typeface="+mn-lt"/>
          <a:ea typeface="+mn-ea"/>
          <a:cs typeface="+mn-cs"/>
        </a:defRPr>
      </a:lvl7pPr>
      <a:lvl8pPr marL="4571365" indent="-304800" algn="l" defTabSz="609600" rtl="0" eaLnBrk="1" latinLnBrk="0" hangingPunct="1">
        <a:spcBef>
          <a:spcPct val="20000"/>
        </a:spcBef>
        <a:buFont typeface="Arial" panose="020B0604020202020204"/>
        <a:buChar char="•"/>
        <a:defRPr sz="2665" kern="1200">
          <a:solidFill>
            <a:schemeClr val="tx1"/>
          </a:solidFill>
          <a:latin typeface="+mn-lt"/>
          <a:ea typeface="+mn-ea"/>
          <a:cs typeface="+mn-cs"/>
        </a:defRPr>
      </a:lvl8pPr>
      <a:lvl9pPr marL="5180965" indent="-304800" algn="l" defTabSz="609600" rtl="0" eaLnBrk="1" latinLnBrk="0" hangingPunct="1">
        <a:spcBef>
          <a:spcPct val="20000"/>
        </a:spcBef>
        <a:buFont typeface="Arial" panose="020B0604020202020204"/>
        <a:buChar char="•"/>
        <a:defRPr sz="2665" kern="1200">
          <a:solidFill>
            <a:schemeClr val="tx1"/>
          </a:solidFill>
          <a:latin typeface="+mn-lt"/>
          <a:ea typeface="+mn-ea"/>
          <a:cs typeface="+mn-cs"/>
        </a:defRPr>
      </a:lvl9pPr>
    </p:bodyStyle>
    <p:other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6965" algn="l" defTabSz="609600" rtl="0" eaLnBrk="1" latinLnBrk="0" hangingPunct="1">
        <a:defRPr sz="2400" kern="1200">
          <a:solidFill>
            <a:schemeClr val="tx1"/>
          </a:solidFill>
          <a:latin typeface="+mn-lt"/>
          <a:ea typeface="+mn-ea"/>
          <a:cs typeface="+mn-cs"/>
        </a:defRPr>
      </a:lvl7pPr>
      <a:lvl8pPr marL="4266565" algn="l" defTabSz="609600" rtl="0" eaLnBrk="1" latinLnBrk="0" hangingPunct="1">
        <a:defRPr sz="2400" kern="1200">
          <a:solidFill>
            <a:schemeClr val="tx1"/>
          </a:solidFill>
          <a:latin typeface="+mn-lt"/>
          <a:ea typeface="+mn-ea"/>
          <a:cs typeface="+mn-cs"/>
        </a:defRPr>
      </a:lvl8pPr>
      <a:lvl9pPr marL="4876165" algn="l" defTabSz="6096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8.emf"/><Relationship Id="rId1" Type="http://schemas.openxmlformats.org/officeDocument/2006/relationships/image" Target="../media/image7.bm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1.bmp"/><Relationship Id="rId2" Type="http://schemas.openxmlformats.org/officeDocument/2006/relationships/image" Target="../media/image10.emf"/><Relationship Id="rId1" Type="http://schemas.openxmlformats.org/officeDocument/2006/relationships/image" Target="../media/image9.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0.xml"/><Relationship Id="rId2" Type="http://schemas.openxmlformats.org/officeDocument/2006/relationships/image" Target="../media/image17.png"/><Relationship Id="rId1" Type="http://schemas.openxmlformats.org/officeDocument/2006/relationships/image" Target="../media/image1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bmp"/></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4.emf"/><Relationship Id="rId1" Type="http://schemas.openxmlformats.org/officeDocument/2006/relationships/image" Target="../media/image23.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chemeClr val="accent1">
                <a:lumMod val="20000"/>
                <a:lumOff val="80000"/>
              </a:schemeClr>
            </a:gs>
          </a:gsLst>
          <a:lin ang="5400000" scaled="1"/>
        </a:gradFill>
        <a:effectLst/>
      </p:bgPr>
    </p:bg>
    <p:spTree>
      <p:nvGrpSpPr>
        <p:cNvPr id="1" name=""/>
        <p:cNvGrpSpPr/>
        <p:nvPr/>
      </p:nvGrpSpPr>
      <p:grpSpPr>
        <a:xfrm>
          <a:off x="0" y="0"/>
          <a:ext cx="0" cy="0"/>
          <a:chOff x="0" y="0"/>
          <a:chExt cx="0" cy="0"/>
        </a:xfrm>
      </p:grpSpPr>
      <p:sp>
        <p:nvSpPr>
          <p:cNvPr id="8" name="文本占位符 7"/>
          <p:cNvSpPr>
            <a:spLocks noGrp="1"/>
          </p:cNvSpPr>
          <p:nvPr>
            <p:ph type="body" sz="quarter" idx="14"/>
          </p:nvPr>
        </p:nvSpPr>
        <p:spPr>
          <a:xfrm>
            <a:off x="4549140" y="4399280"/>
            <a:ext cx="3093720" cy="883920"/>
          </a:xfrm>
        </p:spPr>
        <p:txBody>
          <a:bodyPr wrap="square"/>
          <a:lstStyle/>
          <a:p>
            <a:pPr marL="0" indent="0" algn="ctr">
              <a:buNone/>
            </a:pPr>
            <a:r>
              <a:rPr sz="2400">
                <a:solidFill>
                  <a:schemeClr val="tx1">
                    <a:lumMod val="75000"/>
                    <a:lumOff val="25000"/>
                  </a:schemeClr>
                </a:solidFill>
                <a:latin typeface="+mj-ea"/>
                <a:ea typeface="+mj-ea"/>
                <a:cs typeface="+mj-ea"/>
              </a:rPr>
              <a:t>朝阳区统计局投资科</a:t>
            </a:r>
            <a:endParaRPr sz="2400">
              <a:solidFill>
                <a:schemeClr val="tx1">
                  <a:lumMod val="75000"/>
                  <a:lumOff val="25000"/>
                </a:schemeClr>
              </a:solidFill>
              <a:latin typeface="+mj-ea"/>
              <a:ea typeface="+mj-ea"/>
              <a:cs typeface="+mj-ea"/>
            </a:endParaRPr>
          </a:p>
          <a:p>
            <a:pPr marL="0" indent="0" algn="ctr">
              <a:buNone/>
            </a:pPr>
            <a:r>
              <a:rPr sz="2400">
                <a:solidFill>
                  <a:schemeClr val="tx1">
                    <a:lumMod val="75000"/>
                    <a:lumOff val="25000"/>
                  </a:schemeClr>
                </a:solidFill>
                <a:latin typeface="+mj-ea"/>
                <a:ea typeface="+mj-ea"/>
                <a:cs typeface="+mj-ea"/>
              </a:rPr>
              <a:t> 202</a:t>
            </a:r>
            <a:r>
              <a:rPr lang="en-US" altLang="zh-CN" sz="2400">
                <a:solidFill>
                  <a:schemeClr val="tx1">
                    <a:lumMod val="75000"/>
                    <a:lumOff val="25000"/>
                  </a:schemeClr>
                </a:solidFill>
                <a:latin typeface="+mj-ea"/>
                <a:ea typeface="+mj-ea"/>
                <a:cs typeface="+mj-ea"/>
              </a:rPr>
              <a:t>2</a:t>
            </a:r>
            <a:r>
              <a:rPr sz="2400">
                <a:solidFill>
                  <a:schemeClr val="tx1">
                    <a:lumMod val="75000"/>
                    <a:lumOff val="25000"/>
                  </a:schemeClr>
                </a:solidFill>
                <a:latin typeface="+mj-ea"/>
                <a:ea typeface="+mj-ea"/>
                <a:cs typeface="+mj-ea"/>
              </a:rPr>
              <a:t>年</a:t>
            </a:r>
            <a:r>
              <a:rPr lang="en-US" altLang="zh-CN" sz="2400">
                <a:solidFill>
                  <a:schemeClr val="tx1">
                    <a:lumMod val="75000"/>
                    <a:lumOff val="25000"/>
                  </a:schemeClr>
                </a:solidFill>
                <a:latin typeface="+mj-ea"/>
                <a:ea typeface="+mj-ea"/>
                <a:cs typeface="+mj-ea"/>
              </a:rPr>
              <a:t>11</a:t>
            </a:r>
            <a:r>
              <a:rPr sz="2400">
                <a:solidFill>
                  <a:schemeClr val="tx1">
                    <a:lumMod val="75000"/>
                    <a:lumOff val="25000"/>
                  </a:schemeClr>
                </a:solidFill>
                <a:latin typeface="+mj-ea"/>
                <a:ea typeface="+mj-ea"/>
                <a:cs typeface="+mj-ea"/>
              </a:rPr>
              <a:t>月</a:t>
            </a:r>
            <a:endParaRPr lang="zh-CN" altLang="en-US" sz="2400" dirty="0">
              <a:solidFill>
                <a:schemeClr val="tx1">
                  <a:lumMod val="75000"/>
                  <a:lumOff val="25000"/>
                </a:schemeClr>
              </a:solidFill>
              <a:latin typeface="+mj-ea"/>
              <a:ea typeface="+mj-ea"/>
              <a:cs typeface="+mj-ea"/>
            </a:endParaRPr>
          </a:p>
        </p:txBody>
      </p:sp>
      <p:sp>
        <p:nvSpPr>
          <p:cNvPr id="7" name="文本占位符 6"/>
          <p:cNvSpPr>
            <a:spLocks noGrp="1"/>
          </p:cNvSpPr>
          <p:nvPr>
            <p:ph type="body" sz="quarter" idx="16"/>
          </p:nvPr>
        </p:nvSpPr>
        <p:spPr>
          <a:xfrm>
            <a:off x="3293109" y="859623"/>
            <a:ext cx="5605780" cy="977265"/>
          </a:xfrm>
          <a:prstGeom prst="rect">
            <a:avLst/>
          </a:prstGeom>
        </p:spPr>
        <p:txBody>
          <a:bodyPr/>
          <a:lstStyle/>
          <a:p>
            <a:pPr algn="ctr"/>
            <a:r>
              <a:rPr sz="3200" b="1" spc="300" dirty="0">
                <a:solidFill>
                  <a:schemeClr val="tx2">
                    <a:lumMod val="50000"/>
                    <a:lumOff val="50000"/>
                  </a:schemeClr>
                </a:solidFill>
                <a:latin typeface="+mn-ea"/>
              </a:rPr>
              <a:t>202</a:t>
            </a:r>
            <a:r>
              <a:rPr lang="en-US" sz="3200" b="1" spc="300" dirty="0">
                <a:solidFill>
                  <a:schemeClr val="tx2">
                    <a:lumMod val="50000"/>
                    <a:lumOff val="50000"/>
                  </a:schemeClr>
                </a:solidFill>
                <a:latin typeface="+mn-ea"/>
              </a:rPr>
              <a:t>2</a:t>
            </a:r>
            <a:r>
              <a:rPr sz="3200" b="1" spc="300" dirty="0">
                <a:solidFill>
                  <a:schemeClr val="tx2">
                    <a:lumMod val="50000"/>
                    <a:lumOff val="50000"/>
                  </a:schemeClr>
                </a:solidFill>
                <a:latin typeface="+mn-ea"/>
              </a:rPr>
              <a:t>年统计年报和202</a:t>
            </a:r>
            <a:r>
              <a:rPr lang="en-US" sz="3200" b="1" spc="300" dirty="0">
                <a:solidFill>
                  <a:schemeClr val="tx2">
                    <a:lumMod val="50000"/>
                    <a:lumOff val="50000"/>
                  </a:schemeClr>
                </a:solidFill>
                <a:latin typeface="+mn-ea"/>
              </a:rPr>
              <a:t>3</a:t>
            </a:r>
            <a:r>
              <a:rPr sz="3200" b="1" spc="300" dirty="0">
                <a:solidFill>
                  <a:schemeClr val="tx2">
                    <a:lumMod val="50000"/>
                    <a:lumOff val="50000"/>
                  </a:schemeClr>
                </a:solidFill>
                <a:latin typeface="+mn-ea"/>
              </a:rPr>
              <a:t>年</a:t>
            </a:r>
            <a:br>
              <a:rPr sz="3200" b="1" spc="300" dirty="0">
                <a:solidFill>
                  <a:schemeClr val="tx2">
                    <a:lumMod val="50000"/>
                    <a:lumOff val="50000"/>
                  </a:schemeClr>
                </a:solidFill>
                <a:latin typeface="+mn-ea"/>
              </a:rPr>
            </a:br>
            <a:r>
              <a:rPr sz="3200" b="1" spc="300" dirty="0">
                <a:solidFill>
                  <a:schemeClr val="tx2">
                    <a:lumMod val="50000"/>
                    <a:lumOff val="50000"/>
                  </a:schemeClr>
                </a:solidFill>
                <a:latin typeface="+mn-ea"/>
              </a:rPr>
              <a:t>定期统计报表制度培训课件</a:t>
            </a:r>
            <a:endParaRPr sz="3200" b="1" spc="300" dirty="0">
              <a:solidFill>
                <a:schemeClr val="tx2">
                  <a:lumMod val="50000"/>
                  <a:lumOff val="50000"/>
                </a:schemeClr>
              </a:solidFill>
              <a:latin typeface="+mn-ea"/>
            </a:endParaRPr>
          </a:p>
        </p:txBody>
      </p:sp>
      <p:sp>
        <p:nvSpPr>
          <p:cNvPr id="2" name="文本占位符 6"/>
          <p:cNvSpPr>
            <a:spLocks noGrp="1"/>
          </p:cNvSpPr>
          <p:nvPr/>
        </p:nvSpPr>
        <p:spPr>
          <a:xfrm>
            <a:off x="2023109" y="2602698"/>
            <a:ext cx="8145780" cy="838835"/>
          </a:xfrm>
          <a:prstGeom prst="rect">
            <a:avLst/>
          </a:prstGeom>
        </p:spPr>
        <p:txBody>
          <a:bodyPr wrap="none">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5400" b="1" kern="1200">
                <a:solidFill>
                  <a:schemeClr val="accent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b="1" spc="300" dirty="0">
                <a:latin typeface="+mn-ea"/>
              </a:rPr>
              <a:t>房地产开发经营财务状况</a:t>
            </a:r>
            <a:endParaRPr lang="zh-CN" altLang="zh-CN" b="1" spc="3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97042" y="2683707"/>
            <a:ext cx="2621280" cy="755650"/>
          </a:xfrm>
        </p:spPr>
        <p:txBody>
          <a:bodyPr/>
          <a:lstStyle/>
          <a:p>
            <a:pPr algn="l"/>
            <a:r>
              <a:rPr kumimoji="1" lang="zh-CN" altLang="en-US" sz="4800" dirty="0"/>
              <a:t>重点指标</a:t>
            </a:r>
            <a:endParaRPr kumimoji="1" lang="zh-CN" altLang="en-US" sz="4800" dirty="0"/>
          </a:p>
        </p:txBody>
      </p:sp>
      <p:sp>
        <p:nvSpPr>
          <p:cNvPr id="3" name="文本占位符 2"/>
          <p:cNvSpPr>
            <a:spLocks noGrp="1"/>
          </p:cNvSpPr>
          <p:nvPr>
            <p:ph type="body" sz="quarter" idx="11"/>
          </p:nvPr>
        </p:nvSpPr>
        <p:spPr>
          <a:xfrm>
            <a:off x="546024" y="1847652"/>
            <a:ext cx="1588135" cy="2847340"/>
          </a:xfrm>
        </p:spPr>
        <p:txBody>
          <a:bodyPr/>
          <a:lstStyle/>
          <a:p>
            <a:r>
              <a:rPr lang="en-US" altLang="zh-CN" dirty="0"/>
              <a:t>3</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srcRect r="655" b="25575"/>
          <a:stretch>
            <a:fillRect/>
          </a:stretch>
        </p:blipFill>
        <p:spPr>
          <a:xfrm>
            <a:off x="1862455" y="1063625"/>
            <a:ext cx="3845560" cy="5029200"/>
          </a:xfrm>
          <a:prstGeom prst="rect">
            <a:avLst/>
          </a:prstGeom>
          <a:noFill/>
          <a:ln w="9525">
            <a:noFill/>
          </a:ln>
        </p:spPr>
      </p:pic>
      <p:sp>
        <p:nvSpPr>
          <p:cNvPr id="101" name="文本框 100"/>
          <p:cNvSpPr txBox="1"/>
          <p:nvPr/>
        </p:nvSpPr>
        <p:spPr>
          <a:xfrm>
            <a:off x="1739265" y="6162675"/>
            <a:ext cx="5080000" cy="368300"/>
          </a:xfrm>
          <a:prstGeom prst="rect">
            <a:avLst/>
          </a:prstGeom>
          <a:noFill/>
          <a:ln w="9525">
            <a:noFill/>
          </a:ln>
        </p:spPr>
        <p:txBody>
          <a:bodyPr>
            <a:spAutoFit/>
          </a:bodyPr>
          <a:p>
            <a:r>
              <a:rPr lang="zh-CN" altLang="en-US"/>
              <a:t> </a:t>
            </a:r>
            <a:endParaRPr lang="zh-CN" altLang="en-US"/>
          </a:p>
        </p:txBody>
      </p:sp>
      <p:pic>
        <p:nvPicPr>
          <p:cNvPr id="2" name="图片 1"/>
          <p:cNvPicPr>
            <a:picLocks noChangeAspect="1"/>
          </p:cNvPicPr>
          <p:nvPr/>
        </p:nvPicPr>
        <p:blipFill>
          <a:blip r:embed="rId2"/>
          <a:srcRect l="14400" r="33598"/>
          <a:stretch>
            <a:fillRect/>
          </a:stretch>
        </p:blipFill>
        <p:spPr>
          <a:xfrm>
            <a:off x="5833745" y="1140460"/>
            <a:ext cx="5144135" cy="5012055"/>
          </a:xfrm>
          <a:prstGeom prst="rect">
            <a:avLst/>
          </a:prstGeom>
        </p:spPr>
      </p:pic>
      <p:sp>
        <p:nvSpPr>
          <p:cNvPr id="35" name="文本占位符 34"/>
          <p:cNvSpPr>
            <a:spLocks noGrp="1"/>
          </p:cNvSpPr>
          <p:nvPr>
            <p:ph type="body" sz="quarter" idx="10"/>
          </p:nvPr>
        </p:nvSpPr>
        <p:spPr>
          <a:xfrm>
            <a:off x="950005" y="509216"/>
            <a:ext cx="2672080" cy="478155"/>
          </a:xfrm>
        </p:spPr>
        <p:txBody>
          <a:bodyPr/>
          <a:lstStyle/>
          <a:p>
            <a:pPr algn="l"/>
            <a:r>
              <a:rPr lang="zh-CN" altLang="en-US" dirty="0" smtClean="0">
                <a:sym typeface="+mn-ea"/>
              </a:rPr>
              <a:t>资产负债表指标</a:t>
            </a:r>
            <a:endParaRPr lang="zh-CN" altLang="en-US" sz="2800" dirty="0"/>
          </a:p>
        </p:txBody>
      </p:sp>
      <p:sp>
        <p:nvSpPr>
          <p:cNvPr id="36" name="文本占位符 35"/>
          <p:cNvSpPr>
            <a:spLocks noGrp="1"/>
          </p:cNvSpPr>
          <p:nvPr>
            <p:ph type="body" sz="quarter" idx="11"/>
          </p:nvPr>
        </p:nvSpPr>
        <p:spPr/>
        <p:txBody>
          <a:bodyPr/>
          <a:lstStyle/>
          <a:p>
            <a:r>
              <a:rPr lang="en-US" altLang="zh-CN" dirty="0"/>
              <a:t>1</a:t>
            </a:r>
            <a:endParaRPr lang="zh-CN" altLang="en-US" dirty="0"/>
          </a:p>
        </p:txBody>
      </p:sp>
      <p:sp>
        <p:nvSpPr>
          <p:cNvPr id="5" name="矩形 4"/>
          <p:cNvSpPr/>
          <p:nvPr/>
        </p:nvSpPr>
        <p:spPr>
          <a:xfrm>
            <a:off x="1862455" y="1981835"/>
            <a:ext cx="2691130" cy="114871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1862455" y="3178810"/>
            <a:ext cx="2701290" cy="2706370"/>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5993765" y="2936240"/>
            <a:ext cx="2157730" cy="26479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5993765" y="4653915"/>
            <a:ext cx="2157730" cy="320040"/>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8534400" y="1730375"/>
            <a:ext cx="2025650" cy="267970"/>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8534400" y="2326005"/>
            <a:ext cx="2004060" cy="267970"/>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8534400" y="3220085"/>
            <a:ext cx="2014220" cy="567055"/>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8534400" y="4074795"/>
            <a:ext cx="2040890" cy="579120"/>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5986145" y="5855970"/>
            <a:ext cx="2147570" cy="26860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sp>
        <p:nvSpPr>
          <p:cNvPr id="11" name="文本框 10"/>
          <p:cNvSpPr txBox="1"/>
          <p:nvPr/>
        </p:nvSpPr>
        <p:spPr>
          <a:xfrm>
            <a:off x="1329690" y="1146810"/>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、流动资产合计</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581785"/>
            <a:ext cx="10154920" cy="141097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solidFill>
                  <a:schemeClr val="tx1"/>
                </a:solidFill>
                <a:cs typeface="+mn-ea"/>
                <a:sym typeface="+mn-lt"/>
              </a:rPr>
              <a:t>填报依据：</a:t>
            </a:r>
            <a:endParaRPr lang="zh-CN" altLang="en-US" sz="2200" dirty="0">
              <a:solidFill>
                <a:schemeClr val="tx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tx1"/>
                </a:solidFill>
                <a:cs typeface="+mn-ea"/>
                <a:sym typeface="+mn-lt"/>
              </a:rPr>
              <a:t>包括货币资金、应收票据、应收账款、存货等项目。</a:t>
            </a:r>
            <a:endParaRPr lang="zh-CN" altLang="en-US" sz="2200" dirty="0">
              <a:solidFill>
                <a:schemeClr val="tx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tx1"/>
                </a:solidFill>
                <a:cs typeface="+mn-ea"/>
                <a:sym typeface="+mn-lt"/>
              </a:rPr>
              <a:t>根据会计“资产负债表”中“流动资产合计”项目的期末余额数填报。</a:t>
            </a:r>
            <a:endParaRPr lang="zh-CN" altLang="en-US" sz="2200" dirty="0">
              <a:solidFill>
                <a:schemeClr val="tx1"/>
              </a:solidFill>
              <a:cs typeface="+mn-ea"/>
              <a:sym typeface="+mn-lt"/>
            </a:endParaRPr>
          </a:p>
        </p:txBody>
      </p:sp>
      <p:grpSp>
        <p:nvGrpSpPr>
          <p:cNvPr id="2" name="图形 21" descr="信息检索"/>
          <p:cNvGrpSpPr/>
          <p:nvPr/>
        </p:nvGrpSpPr>
        <p:grpSpPr>
          <a:xfrm>
            <a:off x="520700" y="1148080"/>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2954020"/>
            <a:ext cx="5889625"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、应收账款</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1018540" y="3422015"/>
            <a:ext cx="10154920" cy="2738120"/>
          </a:xfrm>
          <a:prstGeom prst="rect">
            <a:avLst/>
          </a:prstGeom>
        </p:spPr>
        <p:txBody>
          <a:bodyPr wrap="square">
            <a:spAutoFit/>
          </a:bodyPr>
          <a:p>
            <a:pPr indent="0" algn="just" fontAlgn="auto">
              <a:lnSpc>
                <a:spcPct val="100000"/>
              </a:lnSpc>
              <a:buFont typeface="Wingdings" panose="05000000000000000000" charset="0"/>
              <a:buNone/>
            </a:pPr>
            <a:r>
              <a:rPr lang="en-US" altLang="zh-CN" sz="2200" b="1" dirty="0">
                <a:solidFill>
                  <a:schemeClr val="tx1"/>
                </a:solidFill>
                <a:cs typeface="+mn-ea"/>
                <a:sym typeface="+mn-lt"/>
              </a:rPr>
              <a:t>  </a:t>
            </a:r>
            <a:r>
              <a:rPr lang="zh-CN" altLang="en-US" sz="2200" b="1" dirty="0">
                <a:solidFill>
                  <a:schemeClr val="tx1"/>
                </a:solidFill>
                <a:cs typeface="+mn-ea"/>
                <a:sym typeface="+mn-lt"/>
              </a:rPr>
              <a:t>填报依据：</a:t>
            </a:r>
            <a:endParaRPr lang="zh-CN" altLang="en-US" sz="2200" dirty="0">
              <a:solidFill>
                <a:schemeClr val="tx1"/>
              </a:solidFill>
              <a:cs typeface="+mn-ea"/>
              <a:sym typeface="+mn-lt"/>
            </a:endParaRPr>
          </a:p>
          <a:p>
            <a:pPr marL="342900" indent="0" algn="just" fontAlgn="auto">
              <a:lnSpc>
                <a:spcPct val="100000"/>
              </a:lnSpc>
              <a:buFont typeface="Wingdings" panose="05000000000000000000" charset="0"/>
              <a:buChar char="l"/>
            </a:pPr>
            <a:r>
              <a:rPr lang="zh-CN" altLang="en-US" sz="2200" dirty="0">
                <a:solidFill>
                  <a:schemeClr val="tx1"/>
                </a:solidFill>
                <a:cs typeface="+mn-ea"/>
                <a:sym typeface="+mn-lt"/>
              </a:rPr>
              <a:t>  根据“资产负债表”中“应收账款”项目的期末余额数填报。</a:t>
            </a:r>
            <a:endParaRPr lang="zh-CN" altLang="en-US" sz="2200" dirty="0">
              <a:solidFill>
                <a:schemeClr val="tx1"/>
              </a:solidFill>
              <a:cs typeface="+mn-ea"/>
              <a:sym typeface="+mn-lt"/>
            </a:endParaRPr>
          </a:p>
          <a:p>
            <a:pPr indent="0" algn="just" fontAlgn="auto">
              <a:lnSpc>
                <a:spcPct val="100000"/>
              </a:lnSpc>
              <a:spcBef>
                <a:spcPts val="1200"/>
              </a:spcBef>
              <a:buFont typeface="Wingdings" panose="05000000000000000000" charset="0"/>
              <a:buNone/>
            </a:pPr>
            <a:r>
              <a:rPr lang="zh-CN" altLang="en-US" sz="2200" b="1" dirty="0">
                <a:solidFill>
                  <a:schemeClr val="tx1"/>
                </a:solidFill>
                <a:cs typeface="+mn-ea"/>
                <a:sym typeface="+mn-lt"/>
              </a:rPr>
              <a:t>  常见问题：</a:t>
            </a:r>
            <a:endParaRPr lang="zh-CN" altLang="en-US" sz="2200" b="1"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Char char="l"/>
            </a:pPr>
            <a:r>
              <a:rPr lang="zh-CN" altLang="en-US" sz="2200" dirty="0">
                <a:solidFill>
                  <a:schemeClr val="tx1"/>
                </a:solidFill>
                <a:cs typeface="+mn-ea"/>
                <a:sym typeface="+mn-lt"/>
              </a:rPr>
              <a:t>  未扣坏账准备</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Char char="l"/>
            </a:pPr>
            <a:r>
              <a:rPr lang="zh-CN" altLang="en-US" sz="2200" dirty="0">
                <a:solidFill>
                  <a:schemeClr val="tx1"/>
                </a:solidFill>
                <a:cs typeface="+mn-ea"/>
                <a:sym typeface="+mn-lt"/>
              </a:rPr>
              <a:t>  多包含其他应收款、预付账款、应收票据、其他流动资产等</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Char char="l"/>
            </a:pPr>
            <a:r>
              <a:rPr lang="zh-CN" altLang="en-US" sz="2200" dirty="0">
                <a:solidFill>
                  <a:schemeClr val="tx1"/>
                </a:solidFill>
                <a:cs typeface="+mn-ea"/>
                <a:sym typeface="+mn-lt"/>
              </a:rPr>
              <a:t>  误填为其他应收账款期末余额</a:t>
            </a:r>
            <a:endParaRPr lang="zh-CN" altLang="en-US" sz="2200"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sp>
        <p:nvSpPr>
          <p:cNvPr id="11" name="文本框 10"/>
          <p:cNvSpPr txBox="1"/>
          <p:nvPr/>
        </p:nvSpPr>
        <p:spPr>
          <a:xfrm>
            <a:off x="1329690" y="118935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、年初存货、存货</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635760"/>
            <a:ext cx="10213975" cy="485394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solidFill>
                  <a:schemeClr val="tx1"/>
                </a:solidFill>
                <a:cs typeface="+mn-ea"/>
                <a:sym typeface="+mn-lt"/>
              </a:rPr>
              <a:t>填报依据：</a:t>
            </a:r>
            <a:endParaRPr lang="zh-CN" altLang="en-US" sz="2200" dirty="0">
              <a:solidFill>
                <a:schemeClr val="tx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tx1"/>
                </a:solidFill>
                <a:cs typeface="+mn-ea"/>
                <a:sym typeface="+mn-lt"/>
              </a:rPr>
              <a:t>“年初存货”根据会计“资产负债表”中“存货”项目的</a:t>
            </a:r>
            <a:r>
              <a:rPr lang="zh-CN" altLang="en-US" sz="2200" dirty="0">
                <a:solidFill>
                  <a:srgbClr val="FF0000"/>
                </a:solidFill>
                <a:cs typeface="+mn-ea"/>
                <a:sym typeface="+mn-lt"/>
              </a:rPr>
              <a:t>年初余额</a:t>
            </a:r>
            <a:r>
              <a:rPr lang="zh-CN" altLang="en-US" sz="2200" dirty="0">
                <a:solidFill>
                  <a:schemeClr val="tx1"/>
                </a:solidFill>
                <a:cs typeface="+mn-ea"/>
                <a:sym typeface="+mn-lt"/>
              </a:rPr>
              <a:t>数填报。</a:t>
            </a:r>
            <a:endParaRPr lang="zh-CN" altLang="en-US" sz="2200" dirty="0">
              <a:solidFill>
                <a:schemeClr val="tx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tx1"/>
                </a:solidFill>
                <a:cs typeface="+mn-ea"/>
                <a:sym typeface="+mn-lt"/>
              </a:rPr>
              <a:t>“存货”根据会计“资产负债表”中“存货”项目的</a:t>
            </a:r>
            <a:r>
              <a:rPr lang="zh-CN" altLang="en-US" sz="2200" dirty="0">
                <a:solidFill>
                  <a:srgbClr val="FF0000"/>
                </a:solidFill>
                <a:cs typeface="+mn-ea"/>
                <a:sym typeface="+mn-lt"/>
              </a:rPr>
              <a:t>期末余额</a:t>
            </a:r>
            <a:r>
              <a:rPr lang="zh-CN" altLang="en-US" sz="2200" dirty="0">
                <a:solidFill>
                  <a:schemeClr val="tx1"/>
                </a:solidFill>
                <a:cs typeface="+mn-ea"/>
                <a:sym typeface="+mn-lt"/>
              </a:rPr>
              <a:t>数填报。</a:t>
            </a:r>
            <a:endParaRPr lang="zh-CN" altLang="en-US" sz="2200" dirty="0">
              <a:solidFill>
                <a:schemeClr val="tx1"/>
              </a:solidFill>
              <a:cs typeface="+mn-ea"/>
              <a:sym typeface="+mn-lt"/>
            </a:endParaRPr>
          </a:p>
          <a:p>
            <a:pPr indent="0" algn="just">
              <a:lnSpc>
                <a:spcPct val="130000"/>
              </a:lnSpc>
              <a:buFont typeface="Wingdings" panose="05000000000000000000" charset="0"/>
              <a:buNone/>
            </a:pPr>
            <a:r>
              <a:rPr lang="zh-CN" altLang="en-US" sz="2200" b="1" dirty="0">
                <a:solidFill>
                  <a:schemeClr val="tx1"/>
                </a:solidFill>
                <a:cs typeface="+mn-ea"/>
                <a:sym typeface="+mn-lt"/>
              </a:rPr>
              <a:t>注意</a:t>
            </a:r>
            <a:r>
              <a:rPr lang="zh-CN" altLang="en-US" sz="2200" dirty="0">
                <a:solidFill>
                  <a:schemeClr val="tx1"/>
                </a:solidFill>
                <a:cs typeface="+mn-ea"/>
                <a:sym typeface="+mn-lt"/>
              </a:rPr>
              <a:t>：由于企业持有存货的最终目的是为了出售，所以房地产开发企业（单位）购置的土地、尚未销售的商品房等均计入“存货”。</a:t>
            </a:r>
            <a:endParaRPr lang="zh-CN" altLang="en-US" sz="2200" dirty="0">
              <a:solidFill>
                <a:schemeClr val="tx1"/>
              </a:solidFill>
              <a:cs typeface="+mn-ea"/>
              <a:sym typeface="+mn-lt"/>
            </a:endParaRPr>
          </a:p>
          <a:p>
            <a:pPr indent="0" algn="just" fontAlgn="auto">
              <a:lnSpc>
                <a:spcPct val="130000"/>
              </a:lnSpc>
              <a:spcBef>
                <a:spcPts val="1200"/>
              </a:spcBef>
              <a:buFont typeface="Wingdings" panose="05000000000000000000" charset="0"/>
              <a:buNone/>
            </a:pPr>
            <a:r>
              <a:rPr lang="zh-CN" altLang="en-US" sz="2200" b="1" dirty="0">
                <a:solidFill>
                  <a:schemeClr val="tx1"/>
                </a:solidFill>
                <a:cs typeface="+mn-ea"/>
                <a:sym typeface="+mn-lt"/>
              </a:rPr>
              <a:t>常见问题：</a:t>
            </a:r>
            <a:endParaRPr lang="zh-CN" altLang="en-US" sz="2200" b="1" dirty="0">
              <a:solidFill>
                <a:schemeClr val="tx1"/>
              </a:solidFill>
              <a:cs typeface="+mn-ea"/>
              <a:sym typeface="+mn-lt"/>
            </a:endParaRPr>
          </a:p>
          <a:p>
            <a:pPr marL="342900" indent="-342900" algn="just" fontAlgn="auto">
              <a:lnSpc>
                <a:spcPct val="100000"/>
              </a:lnSpc>
              <a:spcBef>
                <a:spcPts val="1200"/>
              </a:spcBef>
              <a:buClrTx/>
              <a:buSzTx/>
              <a:buFont typeface="Wingdings" panose="05000000000000000000" charset="0"/>
              <a:buChar char="l"/>
            </a:pPr>
            <a:r>
              <a:rPr lang="zh-CN" altLang="en-US" sz="2200" dirty="0">
                <a:solidFill>
                  <a:schemeClr val="tx1"/>
                </a:solidFill>
                <a:cs typeface="+mn-ea"/>
                <a:sym typeface="+mn-lt"/>
              </a:rPr>
              <a:t>“年初存货”容易</a:t>
            </a:r>
            <a:r>
              <a:rPr lang="zh-CN" altLang="en-US" sz="2200" dirty="0">
                <a:solidFill>
                  <a:srgbClr val="FF0000"/>
                </a:solidFill>
                <a:cs typeface="+mn-ea"/>
                <a:sym typeface="+mn-lt"/>
              </a:rPr>
              <a:t>漏填</a:t>
            </a:r>
            <a:endParaRPr lang="zh-CN" altLang="en-US" sz="2200" dirty="0">
              <a:solidFill>
                <a:schemeClr val="tx1"/>
              </a:solidFill>
              <a:cs typeface="+mn-ea"/>
              <a:sym typeface="+mn-lt"/>
            </a:endParaRPr>
          </a:p>
          <a:p>
            <a:pPr marL="342900" indent="-342900" algn="just" fontAlgn="auto">
              <a:lnSpc>
                <a:spcPct val="100000"/>
              </a:lnSpc>
              <a:spcBef>
                <a:spcPts val="1200"/>
              </a:spcBef>
              <a:buClrTx/>
              <a:buSzTx/>
              <a:buFont typeface="Wingdings" panose="05000000000000000000" charset="0"/>
              <a:buChar char="l"/>
            </a:pPr>
            <a:r>
              <a:rPr lang="zh-CN" altLang="en-US" sz="2200" dirty="0">
                <a:solidFill>
                  <a:schemeClr val="tx1"/>
                </a:solidFill>
                <a:cs typeface="+mn-ea"/>
                <a:sym typeface="+mn-lt"/>
              </a:rPr>
              <a:t> 报告期有误，误按照上一年年末的存货数据填报</a:t>
            </a:r>
            <a:endParaRPr lang="zh-CN" altLang="en-US" sz="2200" dirty="0">
              <a:solidFill>
                <a:schemeClr val="tx1"/>
              </a:solidFill>
              <a:cs typeface="+mn-ea"/>
              <a:sym typeface="+mn-lt"/>
            </a:endParaRPr>
          </a:p>
          <a:p>
            <a:pPr marL="342900" indent="-342900" algn="just" fontAlgn="auto">
              <a:lnSpc>
                <a:spcPct val="100000"/>
              </a:lnSpc>
              <a:spcBef>
                <a:spcPts val="1200"/>
              </a:spcBef>
              <a:buClrTx/>
              <a:buSzTx/>
              <a:buFont typeface="Wingdings" panose="05000000000000000000" charset="0"/>
              <a:buChar char="l"/>
            </a:pPr>
            <a:r>
              <a:rPr lang="en-US" altLang="zh-CN" sz="2200" dirty="0">
                <a:cs typeface="+mn-ea"/>
                <a:sym typeface="+mn-lt"/>
              </a:rPr>
              <a:t> </a:t>
            </a:r>
            <a:r>
              <a:rPr lang="zh-CN" altLang="en-US" sz="2200" dirty="0">
                <a:cs typeface="+mn-ea"/>
                <a:sym typeface="+mn-lt"/>
              </a:rPr>
              <a:t>未扣除存货跌价准备</a:t>
            </a:r>
            <a:endParaRPr lang="zh-CN" altLang="en-US" sz="2200" dirty="0">
              <a:solidFill>
                <a:schemeClr val="tx1"/>
              </a:solidFill>
              <a:cs typeface="+mn-ea"/>
              <a:sym typeface="+mn-lt"/>
            </a:endParaRPr>
          </a:p>
          <a:p>
            <a:pPr marL="342900" indent="-342900" algn="just" fontAlgn="auto">
              <a:lnSpc>
                <a:spcPct val="100000"/>
              </a:lnSpc>
              <a:spcBef>
                <a:spcPts val="1200"/>
              </a:spcBef>
              <a:buClrTx/>
              <a:buSzTx/>
              <a:buFont typeface="Wingdings" panose="05000000000000000000" charset="0"/>
              <a:buChar char="l"/>
            </a:pPr>
            <a:endParaRPr lang="zh-CN" altLang="en-US" sz="2200" dirty="0">
              <a:solidFill>
                <a:schemeClr val="tx1"/>
              </a:solidFill>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sp>
        <p:nvSpPr>
          <p:cNvPr id="11" name="文本框 10"/>
          <p:cNvSpPr txBox="1"/>
          <p:nvPr/>
        </p:nvSpPr>
        <p:spPr>
          <a:xfrm>
            <a:off x="1329690" y="1146810"/>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、固定资产原价</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614170"/>
            <a:ext cx="10154920" cy="273050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指固定资产的成本，包括企业在购置、自行建造、安装、改建、扩建、技术改造某项固定资产时所发生的全部支出总额。</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根据会计“固定资产”科目的</a:t>
            </a:r>
            <a:r>
              <a:rPr lang="zh-CN" altLang="en-US" sz="2200" dirty="0">
                <a:solidFill>
                  <a:srgbClr val="FF0000"/>
                </a:solidFill>
                <a:cs typeface="+mn-ea"/>
                <a:sym typeface="+mn-lt"/>
              </a:rPr>
              <a:t>期末借方余额</a:t>
            </a:r>
            <a:r>
              <a:rPr lang="zh-CN" altLang="en-US" sz="2200" dirty="0">
                <a:cs typeface="+mn-ea"/>
                <a:sym typeface="+mn-lt"/>
              </a:rPr>
              <a:t>填报。</a:t>
            </a:r>
            <a:endParaRPr lang="zh-CN" altLang="en-US" sz="2200" dirty="0">
              <a:cs typeface="+mn-ea"/>
              <a:sym typeface="+mn-lt"/>
            </a:endParaRPr>
          </a:p>
          <a:p>
            <a:pPr marL="342900" indent="-342900" algn="just">
              <a:lnSpc>
                <a:spcPct val="130000"/>
              </a:lnSpc>
              <a:buFont typeface="Wingdings" panose="05000000000000000000" charset="0"/>
              <a:buChar char="l"/>
            </a:pPr>
            <a:endParaRPr lang="zh-CN" altLang="en-US" sz="2200" dirty="0">
              <a:cs typeface="+mn-ea"/>
              <a:sym typeface="+mn-lt"/>
            </a:endParaRPr>
          </a:p>
          <a:p>
            <a:pPr marL="342900" indent="-342900" algn="just">
              <a:lnSpc>
                <a:spcPct val="130000"/>
              </a:lnSpc>
              <a:buFont typeface="Wingdings" panose="05000000000000000000" charset="0"/>
              <a:buChar char="l"/>
            </a:pPr>
            <a:endParaRPr lang="zh-CN" altLang="en-US" sz="2200" dirty="0">
              <a:cs typeface="+mn-ea"/>
              <a:sym typeface="+mn-lt"/>
            </a:endParaRPr>
          </a:p>
        </p:txBody>
      </p:sp>
      <p:grpSp>
        <p:nvGrpSpPr>
          <p:cNvPr id="2" name="图形 21" descr="信息检索"/>
          <p:cNvGrpSpPr/>
          <p:nvPr/>
        </p:nvGrpSpPr>
        <p:grpSpPr>
          <a:xfrm>
            <a:off x="520700" y="1148080"/>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6" name="矩形 5"/>
          <p:cNvSpPr/>
          <p:nvPr/>
        </p:nvSpPr>
        <p:spPr>
          <a:xfrm>
            <a:off x="1257935" y="3643630"/>
            <a:ext cx="10154920" cy="2399665"/>
          </a:xfrm>
          <a:prstGeom prst="rect">
            <a:avLst/>
          </a:prstGeom>
        </p:spPr>
        <p:txBody>
          <a:bodyPr wrap="square">
            <a:spAutoFit/>
          </a:bodyPr>
          <a:p>
            <a:pPr indent="0" algn="just" fontAlgn="auto">
              <a:lnSpc>
                <a:spcPct val="100000"/>
              </a:lnSpc>
              <a:buFont typeface="Wingdings" panose="05000000000000000000" charset="0"/>
              <a:buNone/>
            </a:pPr>
            <a:r>
              <a:rPr lang="zh-CN" altLang="en-US" sz="2200" b="1" dirty="0">
                <a:solidFill>
                  <a:schemeClr val="tx1"/>
                </a:solidFill>
                <a:cs typeface="+mn-ea"/>
                <a:sym typeface="+mn-lt"/>
              </a:rPr>
              <a:t>常见问题：</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Char char="l"/>
            </a:pPr>
            <a:r>
              <a:rPr lang="en-US" altLang="zh-CN" sz="2200" dirty="0">
                <a:solidFill>
                  <a:schemeClr val="tx1"/>
                </a:solidFill>
                <a:cs typeface="+mn-ea"/>
                <a:sym typeface="+mn-lt"/>
              </a:rPr>
              <a:t> </a:t>
            </a:r>
            <a:r>
              <a:rPr lang="zh-CN" altLang="en-US" sz="2200" dirty="0">
                <a:solidFill>
                  <a:schemeClr val="tx1"/>
                </a:solidFill>
                <a:cs typeface="+mn-ea"/>
                <a:sym typeface="+mn-lt"/>
              </a:rPr>
              <a:t>易与固定资产账面价值混淆</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None/>
            </a:pPr>
            <a:r>
              <a:rPr lang="en-US" altLang="zh-CN" sz="2200" dirty="0">
                <a:cs typeface="+mn-ea"/>
                <a:sym typeface="+mn-lt"/>
              </a:rPr>
              <a:t> </a:t>
            </a:r>
            <a:r>
              <a:rPr lang="zh-CN" altLang="en-US" sz="2200" dirty="0">
                <a:cs typeface="+mn-ea"/>
                <a:sym typeface="+mn-lt"/>
              </a:rPr>
              <a:t>（账面价值</a:t>
            </a:r>
            <a:r>
              <a:rPr lang="en-US" altLang="zh-CN" sz="2200" dirty="0">
                <a:cs typeface="+mn-ea"/>
                <a:sym typeface="+mn-lt"/>
              </a:rPr>
              <a:t>=</a:t>
            </a:r>
            <a:r>
              <a:rPr lang="zh-CN" altLang="en-US" sz="2200" dirty="0">
                <a:cs typeface="+mn-ea"/>
                <a:sym typeface="+mn-lt"/>
              </a:rPr>
              <a:t>原价</a:t>
            </a:r>
            <a:r>
              <a:rPr lang="en-US" altLang="zh-CN" sz="2200" dirty="0">
                <a:cs typeface="+mn-ea"/>
                <a:sym typeface="+mn-lt"/>
              </a:rPr>
              <a:t>-</a:t>
            </a:r>
            <a:r>
              <a:rPr lang="zh-CN" altLang="en-US" sz="2200" dirty="0">
                <a:cs typeface="+mn-ea"/>
                <a:sym typeface="+mn-lt"/>
              </a:rPr>
              <a:t>计提的减值准备</a:t>
            </a:r>
            <a:r>
              <a:rPr lang="en-US" altLang="zh-CN" sz="2200" dirty="0">
                <a:cs typeface="+mn-ea"/>
                <a:sym typeface="+mn-lt"/>
              </a:rPr>
              <a:t>-计提</a:t>
            </a:r>
            <a:r>
              <a:rPr lang="zh-CN" altLang="en-US" sz="2200" dirty="0">
                <a:cs typeface="+mn-ea"/>
                <a:sym typeface="+mn-lt"/>
              </a:rPr>
              <a:t>的累计折旧）</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Char char="l"/>
            </a:pPr>
            <a:r>
              <a:rPr lang="zh-CN" altLang="en-US" sz="2200" dirty="0">
                <a:solidFill>
                  <a:schemeClr val="tx1"/>
                </a:solidFill>
                <a:cs typeface="+mn-ea"/>
                <a:sym typeface="+mn-lt"/>
              </a:rPr>
              <a:t> 其中项</a:t>
            </a:r>
            <a:r>
              <a:rPr lang="en-US" altLang="zh-CN" sz="2200" dirty="0">
                <a:solidFill>
                  <a:schemeClr val="tx1"/>
                </a:solidFill>
                <a:cs typeface="+mn-ea"/>
                <a:sym typeface="+mn-lt"/>
              </a:rPr>
              <a:t>“</a:t>
            </a:r>
            <a:r>
              <a:rPr lang="zh-CN" altLang="en-US" sz="2200" dirty="0">
                <a:solidFill>
                  <a:schemeClr val="tx1"/>
                </a:solidFill>
                <a:cs typeface="+mn-ea"/>
                <a:sym typeface="+mn-lt"/>
              </a:rPr>
              <a:t>房屋和构筑物</a:t>
            </a:r>
            <a:r>
              <a:rPr lang="en-US" altLang="zh-CN" sz="2200" dirty="0">
                <a:solidFill>
                  <a:schemeClr val="tx1"/>
                </a:solidFill>
                <a:cs typeface="+mn-ea"/>
                <a:sym typeface="+mn-lt"/>
              </a:rPr>
              <a:t>”</a:t>
            </a:r>
            <a:r>
              <a:rPr lang="zh-CN" altLang="en-US" sz="2200" dirty="0">
                <a:solidFill>
                  <a:schemeClr val="tx1"/>
                </a:solidFill>
                <a:cs typeface="+mn-ea"/>
                <a:sym typeface="+mn-lt"/>
              </a:rPr>
              <a:t>和</a:t>
            </a:r>
            <a:r>
              <a:rPr lang="en-US" altLang="zh-CN" sz="2200" dirty="0">
                <a:solidFill>
                  <a:schemeClr val="tx1"/>
                </a:solidFill>
                <a:cs typeface="+mn-ea"/>
                <a:sym typeface="+mn-lt"/>
              </a:rPr>
              <a:t>“机器设备”</a:t>
            </a:r>
            <a:r>
              <a:rPr lang="zh-CN" altLang="en-US" sz="2200" dirty="0">
                <a:solidFill>
                  <a:schemeClr val="tx1"/>
                </a:solidFill>
                <a:cs typeface="+mn-ea"/>
                <a:sym typeface="+mn-lt"/>
              </a:rPr>
              <a:t>容易漏填</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None/>
            </a:pPr>
            <a:r>
              <a:rPr lang="en-US" altLang="zh-CN" sz="2200" dirty="0">
                <a:solidFill>
                  <a:schemeClr val="tx1"/>
                </a:solidFill>
                <a:cs typeface="+mn-ea"/>
                <a:sym typeface="+mn-lt"/>
              </a:rPr>
              <a:t> </a:t>
            </a:r>
            <a:endParaRPr lang="zh-CN" altLang="en-US" sz="2200"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sp>
        <p:nvSpPr>
          <p:cNvPr id="11" name="文本框 10"/>
          <p:cNvSpPr txBox="1"/>
          <p:nvPr/>
        </p:nvSpPr>
        <p:spPr>
          <a:xfrm>
            <a:off x="1329690" y="104965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、累计折旧</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618615"/>
            <a:ext cx="10154920" cy="141097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指企业在报告期末提取的</a:t>
            </a:r>
            <a:r>
              <a:rPr lang="zh-CN" altLang="en-US" sz="2200" dirty="0">
                <a:solidFill>
                  <a:srgbClr val="FF0000"/>
                </a:solidFill>
                <a:cs typeface="+mn-ea"/>
                <a:sym typeface="+mn-lt"/>
              </a:rPr>
              <a:t>历年</a:t>
            </a:r>
            <a:r>
              <a:rPr lang="zh-CN" altLang="en-US" sz="2200" dirty="0">
                <a:cs typeface="+mn-ea"/>
                <a:sym typeface="+mn-lt"/>
              </a:rPr>
              <a:t>固定资产折旧</a:t>
            </a:r>
            <a:r>
              <a:rPr lang="zh-CN" altLang="en-US" sz="2200" dirty="0">
                <a:solidFill>
                  <a:srgbClr val="FF0000"/>
                </a:solidFill>
                <a:cs typeface="+mn-ea"/>
                <a:sym typeface="+mn-lt"/>
              </a:rPr>
              <a:t>累计数</a:t>
            </a:r>
            <a:r>
              <a:rPr lang="zh-CN" altLang="en-US" sz="2200" dirty="0">
                <a:cs typeface="+mn-ea"/>
                <a:sym typeface="+mn-lt"/>
              </a:rPr>
              <a:t>。</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根据会计“累计折旧”科目的期末贷方余额填报。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3029585"/>
            <a:ext cx="5889625"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6</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、本年折旧</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844550" y="3613150"/>
            <a:ext cx="10154920" cy="2276475"/>
          </a:xfrm>
          <a:prstGeom prst="rect">
            <a:avLst/>
          </a:prstGeom>
        </p:spPr>
        <p:txBody>
          <a:bodyPr wrap="square">
            <a:spAutoFit/>
          </a:bodyPr>
          <a:p>
            <a:pPr indent="0" algn="just" fontAlgn="auto">
              <a:lnSpc>
                <a:spcPct val="100000"/>
              </a:lnSpc>
              <a:buFont typeface="Wingdings" panose="05000000000000000000" charset="0"/>
              <a:buNone/>
            </a:pPr>
            <a:r>
              <a:rPr lang="en-US" altLang="zh-CN" sz="2200" b="1" dirty="0">
                <a:cs typeface="+mn-ea"/>
                <a:sym typeface="+mn-lt"/>
              </a:rPr>
              <a:t>    </a:t>
            </a: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0" algn="just" fontAlgn="auto">
              <a:lnSpc>
                <a:spcPct val="100000"/>
              </a:lnSpc>
              <a:buFont typeface="Wingdings" panose="05000000000000000000" charset="0"/>
              <a:buChar char="l"/>
            </a:pPr>
            <a:r>
              <a:rPr lang="zh-CN" altLang="en-US" sz="2200" dirty="0">
                <a:cs typeface="+mn-ea"/>
                <a:sym typeface="+mn-lt"/>
              </a:rPr>
              <a:t>   指企业在</a:t>
            </a:r>
            <a:r>
              <a:rPr lang="zh-CN" altLang="en-US" sz="2200" dirty="0">
                <a:solidFill>
                  <a:srgbClr val="FF0000"/>
                </a:solidFill>
                <a:cs typeface="+mn-ea"/>
                <a:sym typeface="+mn-lt"/>
              </a:rPr>
              <a:t>报告期内</a:t>
            </a:r>
            <a:r>
              <a:rPr lang="zh-CN" altLang="en-US" sz="2200" dirty="0">
                <a:cs typeface="+mn-ea"/>
                <a:sym typeface="+mn-lt"/>
              </a:rPr>
              <a:t>提取的固定资产折旧</a:t>
            </a:r>
            <a:r>
              <a:rPr lang="zh-CN" altLang="en-US" sz="2200" dirty="0">
                <a:solidFill>
                  <a:srgbClr val="FF0000"/>
                </a:solidFill>
                <a:cs typeface="+mn-ea"/>
                <a:sym typeface="+mn-lt"/>
              </a:rPr>
              <a:t>合计数</a:t>
            </a:r>
            <a:r>
              <a:rPr lang="zh-CN" altLang="en-US" sz="2200" dirty="0">
                <a:cs typeface="+mn-ea"/>
                <a:sym typeface="+mn-lt"/>
              </a:rPr>
              <a:t>。</a:t>
            </a:r>
            <a:endParaRPr lang="zh-CN" altLang="en-US" sz="2200" dirty="0">
              <a:cs typeface="+mn-ea"/>
              <a:sym typeface="+mn-lt"/>
            </a:endParaRPr>
          </a:p>
          <a:p>
            <a:pPr marL="342900" indent="0" algn="just" fontAlgn="auto">
              <a:lnSpc>
                <a:spcPct val="100000"/>
              </a:lnSpc>
              <a:buFont typeface="Wingdings" panose="05000000000000000000" charset="0"/>
              <a:buChar char="l"/>
            </a:pPr>
            <a:r>
              <a:rPr lang="zh-CN" altLang="en-US" sz="2200" dirty="0">
                <a:cs typeface="+mn-ea"/>
                <a:sym typeface="+mn-lt"/>
              </a:rPr>
              <a:t>   可根据会计“累计折旧”科目的本期贷方累计发生额填报；或者，可根据会计“财务状况变动表”中“固定资产折旧”项的数值填报。</a:t>
            </a:r>
            <a:endParaRPr lang="zh-CN" altLang="en-US" sz="2200" dirty="0">
              <a:cs typeface="+mn-ea"/>
              <a:sym typeface="+mn-lt"/>
            </a:endParaRPr>
          </a:p>
          <a:p>
            <a:pPr indent="0" algn="just" fontAlgn="auto">
              <a:lnSpc>
                <a:spcPct val="100000"/>
              </a:lnSpc>
              <a:buFont typeface="Wingdings" panose="05000000000000000000" charset="0"/>
              <a:buNone/>
            </a:pPr>
            <a:r>
              <a:rPr lang="zh-CN" altLang="en-US" sz="2200" b="1" dirty="0">
                <a:cs typeface="+mn-ea"/>
                <a:sym typeface="+mn-lt"/>
              </a:rPr>
              <a:t>    常见问题：</a:t>
            </a:r>
            <a:endParaRPr lang="zh-CN" altLang="en-US" sz="2200" dirty="0">
              <a:solidFill>
                <a:schemeClr val="tx1"/>
              </a:solidFill>
              <a:cs typeface="+mn-ea"/>
              <a:sym typeface="+mn-lt"/>
            </a:endParaRPr>
          </a:p>
          <a:p>
            <a:pPr marL="342900" indent="0" algn="just" fontAlgn="auto">
              <a:lnSpc>
                <a:spcPct val="100000"/>
              </a:lnSpc>
              <a:spcBef>
                <a:spcPts val="1200"/>
              </a:spcBef>
              <a:buClrTx/>
              <a:buSzTx/>
              <a:buFont typeface="Wingdings" panose="05000000000000000000" charset="0"/>
              <a:buChar char="l"/>
            </a:pPr>
            <a:r>
              <a:rPr lang="zh-CN" altLang="en-US" sz="2200" dirty="0">
                <a:cs typeface="+mn-ea"/>
                <a:sym typeface="+mn-lt"/>
              </a:rPr>
              <a:t>“本年折旧”容易</a:t>
            </a:r>
            <a:r>
              <a:rPr lang="zh-CN" altLang="en-US" sz="2200" dirty="0">
                <a:solidFill>
                  <a:srgbClr val="FF0000"/>
                </a:solidFill>
                <a:cs typeface="+mn-ea"/>
                <a:sym typeface="+mn-lt"/>
              </a:rPr>
              <a:t>漏填</a:t>
            </a:r>
            <a:r>
              <a:rPr lang="zh-CN" altLang="en-US" sz="2200" dirty="0">
                <a:solidFill>
                  <a:schemeClr val="tx1"/>
                </a:solidFill>
                <a:cs typeface="+mn-ea"/>
                <a:sym typeface="+mn-lt"/>
              </a:rPr>
              <a:t>，一般有累计折旧的都有本年折旧</a:t>
            </a:r>
            <a:endParaRPr lang="zh-CN" altLang="en-US" sz="2200"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7" name="文本框 6"/>
          <p:cNvSpPr txBox="1"/>
          <p:nvPr/>
        </p:nvSpPr>
        <p:spPr>
          <a:xfrm>
            <a:off x="1327150" y="1101725"/>
            <a:ext cx="5889625"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7</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、无形资产</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nvSpPr>
        <p:spPr>
          <a:xfrm>
            <a:off x="1177290" y="1670685"/>
            <a:ext cx="9677400" cy="970915"/>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根据会计“资产负债表”中“无形资产”项目的期末余额填报。</a:t>
            </a:r>
            <a:endParaRPr lang="zh-CN" altLang="en-US" sz="2200" dirty="0">
              <a:cs typeface="+mn-ea"/>
              <a:sym typeface="+mn-lt"/>
            </a:endParaRPr>
          </a:p>
        </p:txBody>
      </p:sp>
      <p:sp>
        <p:nvSpPr>
          <p:cNvPr id="5" name="文本框 4"/>
          <p:cNvSpPr txBox="1"/>
          <p:nvPr/>
        </p:nvSpPr>
        <p:spPr>
          <a:xfrm>
            <a:off x="1329690" y="2748915"/>
            <a:ext cx="6722745"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8</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、土地使用权、软件使用权</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1177290" y="3221990"/>
            <a:ext cx="9677400" cy="1850390"/>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土地使用权</a:t>
            </a:r>
            <a:r>
              <a:rPr lang="zh-CN" altLang="en-US" sz="2200" dirty="0">
                <a:cs typeface="+mn-ea"/>
                <a:sym typeface="+mn-lt"/>
              </a:rPr>
              <a:t>指国家准许某企业在一定期间内对国有土地享有开发、利用、经营的权利。</a:t>
            </a: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软件使用权</a:t>
            </a:r>
            <a:r>
              <a:rPr lang="zh-CN" altLang="en-US" sz="2200" dirty="0">
                <a:cs typeface="+mn-ea"/>
                <a:sym typeface="+mn-lt"/>
              </a:rPr>
              <a:t>指企业研发和购买软件的支出。</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都根据会计“无形资产”科目计算填报。</a:t>
            </a:r>
            <a:endParaRPr lang="zh-CN" altLang="en-US" sz="2200" dirty="0">
              <a:cs typeface="+mn-ea"/>
              <a:sym typeface="+mn-lt"/>
            </a:endParaRPr>
          </a:p>
        </p:txBody>
      </p:sp>
      <p:sp>
        <p:nvSpPr>
          <p:cNvPr id="9" name="矩形 8"/>
          <p:cNvSpPr/>
          <p:nvPr/>
        </p:nvSpPr>
        <p:spPr>
          <a:xfrm>
            <a:off x="1213485" y="4970145"/>
            <a:ext cx="9677400" cy="1410970"/>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常见问题：</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两个指标容易</a:t>
            </a:r>
            <a:r>
              <a:rPr lang="zh-CN" altLang="en-US" sz="2200" dirty="0">
                <a:solidFill>
                  <a:srgbClr val="FF0000"/>
                </a:solidFill>
                <a:cs typeface="+mn-ea"/>
                <a:sym typeface="+mn-lt"/>
              </a:rPr>
              <a:t>漏填</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与“存货”中的土地使用权混淆</a:t>
            </a:r>
            <a:endParaRPr lang="zh-CN" altLang="en-US" sz="2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2672080" cy="478155"/>
          </a:xfrm>
        </p:spPr>
        <p:txBody>
          <a:bodyPr/>
          <a:lstStyle/>
          <a:p>
            <a:pPr algn="l"/>
            <a:r>
              <a:rPr lang="zh-CN" altLang="en-US" dirty="0">
                <a:sym typeface="+mn-ea"/>
              </a:rPr>
              <a:t>资产负债表指标</a:t>
            </a:r>
            <a:endParaRPr lang="zh-CN" altLang="en-US" sz="2800" dirty="0"/>
          </a:p>
        </p:txBody>
      </p:sp>
      <p:sp>
        <p:nvSpPr>
          <p:cNvPr id="36" name="文本占位符 35"/>
          <p:cNvSpPr>
            <a:spLocks noGrp="1"/>
          </p:cNvSpPr>
          <p:nvPr>
            <p:ph type="body" sz="quarter" idx="11"/>
          </p:nvPr>
        </p:nvSpPr>
        <p:spPr/>
        <p:txBody>
          <a:bodyPr/>
          <a:lstStyle/>
          <a:p>
            <a:r>
              <a:rPr lang="en-US" altLang="zh-CN" dirty="0"/>
              <a:t>1</a:t>
            </a:r>
            <a:endParaRPr lang="zh-CN" altLang="en-US" dirty="0"/>
          </a:p>
        </p:txBody>
      </p:sp>
      <p:pic>
        <p:nvPicPr>
          <p:cNvPr id="3" name="图片 2"/>
          <p:cNvPicPr>
            <a:picLocks noChangeAspect="1"/>
          </p:cNvPicPr>
          <p:nvPr/>
        </p:nvPicPr>
        <p:blipFill>
          <a:blip r:embed="rId1"/>
          <a:srcRect l="15595" r="36479"/>
          <a:stretch>
            <a:fillRect/>
          </a:stretch>
        </p:blipFill>
        <p:spPr>
          <a:xfrm>
            <a:off x="6139815" y="1111885"/>
            <a:ext cx="4540885" cy="3046095"/>
          </a:xfrm>
          <a:prstGeom prst="rect">
            <a:avLst/>
          </a:prstGeom>
        </p:spPr>
      </p:pic>
      <p:pic>
        <p:nvPicPr>
          <p:cNvPr id="15" name="图片 14"/>
          <p:cNvPicPr>
            <a:picLocks noChangeAspect="1"/>
          </p:cNvPicPr>
          <p:nvPr/>
        </p:nvPicPr>
        <p:blipFill>
          <a:blip r:embed="rId2"/>
          <a:srcRect l="30809" r="29956"/>
          <a:stretch>
            <a:fillRect/>
          </a:stretch>
        </p:blipFill>
        <p:spPr>
          <a:xfrm>
            <a:off x="6139815" y="4203700"/>
            <a:ext cx="2747010" cy="2032000"/>
          </a:xfrm>
          <a:prstGeom prst="rect">
            <a:avLst/>
          </a:prstGeom>
        </p:spPr>
      </p:pic>
      <p:sp>
        <p:nvSpPr>
          <p:cNvPr id="16" name="矩形 15"/>
          <p:cNvSpPr/>
          <p:nvPr/>
        </p:nvSpPr>
        <p:spPr>
          <a:xfrm>
            <a:off x="6297295" y="1695450"/>
            <a:ext cx="1918970" cy="30670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6282690" y="3819525"/>
            <a:ext cx="1924685" cy="36004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6301105" y="4485005"/>
            <a:ext cx="1917065" cy="33718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6302375" y="5652135"/>
            <a:ext cx="1915160" cy="33718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1" name="图片 100"/>
          <p:cNvPicPr/>
          <p:nvPr/>
        </p:nvPicPr>
        <p:blipFill>
          <a:blip r:embed="rId3"/>
          <a:stretch>
            <a:fillRect/>
          </a:stretch>
        </p:blipFill>
        <p:spPr>
          <a:xfrm>
            <a:off x="1575435" y="2353945"/>
            <a:ext cx="4168140" cy="1932940"/>
          </a:xfrm>
          <a:prstGeom prst="rect">
            <a:avLst/>
          </a:prstGeom>
          <a:noFill/>
          <a:ln w="9525">
            <a:noFill/>
          </a:ln>
        </p:spPr>
      </p:pic>
      <p:sp>
        <p:nvSpPr>
          <p:cNvPr id="102" name="文本框 101"/>
          <p:cNvSpPr txBox="1"/>
          <p:nvPr/>
        </p:nvSpPr>
        <p:spPr>
          <a:xfrm>
            <a:off x="4505325" y="3940175"/>
            <a:ext cx="5080000" cy="368300"/>
          </a:xfrm>
          <a:prstGeom prst="rect">
            <a:avLst/>
          </a:prstGeom>
          <a:noFill/>
          <a:ln w="9525">
            <a:noFill/>
          </a:ln>
        </p:spPr>
        <p:txBody>
          <a:bodyPr>
            <a:spAutoFit/>
          </a:bodyPr>
          <a:p>
            <a:r>
              <a:rPr lang="zh-CN" altLang="en-US"/>
              <a:t> </a:t>
            </a:r>
            <a:endParaRPr lang="zh-CN" altLang="en-US"/>
          </a:p>
        </p:txBody>
      </p:sp>
      <p:sp>
        <p:nvSpPr>
          <p:cNvPr id="2" name="矩形 1"/>
          <p:cNvSpPr/>
          <p:nvPr/>
        </p:nvSpPr>
        <p:spPr>
          <a:xfrm>
            <a:off x="1713865" y="2321560"/>
            <a:ext cx="2576830" cy="839470"/>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704975" y="3195955"/>
            <a:ext cx="2585720" cy="107442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8366760" y="3808730"/>
            <a:ext cx="1924685" cy="36004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9</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、负债合计</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883410"/>
            <a:ext cx="10154920" cy="97091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根据会计“资产负债表”中“负债合计”项目的期末余额数填报。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3294380"/>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10</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所有者权益合计</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1179830" y="3978275"/>
            <a:ext cx="9821545" cy="970915"/>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根据会计“资产负债表”中“所有者权益合计”项目的期末余额数填报。</a:t>
            </a:r>
            <a:endParaRPr lang="zh-CN" altLang="en-US" sz="2200" dirty="0">
              <a:cs typeface="+mn-ea"/>
              <a:sym typeface="+mn-lt"/>
            </a:endParaRPr>
          </a:p>
        </p:txBody>
      </p:sp>
      <p:sp>
        <p:nvSpPr>
          <p:cNvPr id="6" name="矩形 5"/>
          <p:cNvSpPr/>
          <p:nvPr/>
        </p:nvSpPr>
        <p:spPr>
          <a:xfrm>
            <a:off x="1175385" y="5387975"/>
            <a:ext cx="9821545" cy="530860"/>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b="1" dirty="0">
                <a:cs typeface="+mn-ea"/>
                <a:sym typeface="+mn-lt"/>
              </a:rPr>
              <a:t>勾稽关系</a:t>
            </a:r>
            <a:r>
              <a:rPr lang="zh-CN" altLang="en-US" sz="2200" dirty="0">
                <a:cs typeface="+mn-ea"/>
                <a:sym typeface="+mn-lt"/>
              </a:rPr>
              <a:t> </a:t>
            </a:r>
            <a:r>
              <a:rPr lang="en-US" altLang="zh-CN" sz="2200" dirty="0">
                <a:cs typeface="+mn-ea"/>
                <a:sym typeface="+mn-lt"/>
              </a:rPr>
              <a:t>  </a:t>
            </a:r>
            <a:r>
              <a:rPr lang="zh-CN" altLang="en-US" sz="2200" dirty="0">
                <a:cs typeface="+mn-ea"/>
                <a:sym typeface="+mn-lt"/>
              </a:rPr>
              <a:t>资产</a:t>
            </a:r>
            <a:r>
              <a:rPr lang="en-US" altLang="zh-CN" sz="2200" dirty="0">
                <a:cs typeface="+mn-ea"/>
                <a:sym typeface="+mn-lt"/>
              </a:rPr>
              <a:t>=</a:t>
            </a:r>
            <a:r>
              <a:rPr lang="zh-CN" altLang="en-US" sz="2200" dirty="0">
                <a:cs typeface="+mn-ea"/>
                <a:sym typeface="+mn-lt"/>
              </a:rPr>
              <a:t>负债</a:t>
            </a:r>
            <a:r>
              <a:rPr lang="en-US" altLang="zh-CN" sz="2200" dirty="0">
                <a:cs typeface="+mn-ea"/>
                <a:sym typeface="+mn-lt"/>
              </a:rPr>
              <a:t>+</a:t>
            </a:r>
            <a:r>
              <a:rPr lang="zh-CN" altLang="en-US" sz="2200" dirty="0">
                <a:cs typeface="+mn-ea"/>
                <a:sym typeface="+mn-lt"/>
              </a:rPr>
              <a:t>所有者权益</a:t>
            </a:r>
            <a:endParaRPr lang="zh-CN" altLang="en-US" sz="2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672080" cy="478155"/>
          </a:xfrm>
        </p:spPr>
        <p:txBody>
          <a:bodyPr/>
          <a:lstStyle/>
          <a:p>
            <a:pPr algn="l"/>
            <a:r>
              <a:rPr lang="zh-CN" altLang="en-US" dirty="0">
                <a:sym typeface="+mn-ea"/>
              </a:rPr>
              <a:t>资产负债表指标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1</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11</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、实收资本</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53870"/>
            <a:ext cx="10454005" cy="97091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根据会计“资产负债表”中“所有者权益”下“实收资本”的期末余额数填报。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2894965"/>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12</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、国家资本、个人资本</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85545" y="3582670"/>
            <a:ext cx="9821545" cy="2730500"/>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a:t>
            </a: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国家资本</a:t>
            </a:r>
            <a:r>
              <a:rPr lang="zh-CN" altLang="en-US" sz="2200" dirty="0">
                <a:cs typeface="+mn-ea"/>
                <a:sym typeface="+mn-lt"/>
              </a:rPr>
              <a:t>指有权代表国家投资的政府部门或机构、直属事业单位对企业形成的资本金。</a:t>
            </a: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个人</a:t>
            </a: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资本</a:t>
            </a:r>
            <a:r>
              <a:rPr lang="zh-CN" altLang="en-US" sz="2200" dirty="0">
                <a:cs typeface="+mn-ea"/>
                <a:sym typeface="+mn-lt"/>
              </a:rPr>
              <a:t>指自然人实际投入企业的资本金。</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根据会计“实收资本”科目计算填报。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b="1" dirty="0">
                <a:cs typeface="+mn-ea"/>
                <a:sym typeface="+mn-lt"/>
              </a:rPr>
              <a:t>常见问题：</a:t>
            </a:r>
            <a:r>
              <a:rPr lang="zh-CN" altLang="en-US" sz="2200" dirty="0">
                <a:sym typeface="+mn-ea"/>
              </a:rPr>
              <a:t>容易</a:t>
            </a:r>
            <a:r>
              <a:rPr lang="zh-CN" altLang="en-US" sz="2200" dirty="0">
                <a:solidFill>
                  <a:srgbClr val="FF0000"/>
                </a:solidFill>
                <a:sym typeface="+mn-ea"/>
              </a:rPr>
              <a:t>漏填</a:t>
            </a:r>
            <a:endParaRPr lang="zh-CN" altLang="en-US" sz="2200" dirty="0"/>
          </a:p>
          <a:p>
            <a:pPr marL="342900" indent="-342900" algn="just">
              <a:lnSpc>
                <a:spcPct val="130000"/>
              </a:lnSpc>
              <a:buFont typeface="Wingdings" panose="05000000000000000000" charset="0"/>
              <a:buChar char="l"/>
            </a:pPr>
            <a:endParaRPr lang="zh-CN" altLang="en-US" sz="2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4953730" y="2521534"/>
            <a:ext cx="2011680" cy="589280"/>
          </a:xfrm>
        </p:spPr>
        <p:txBody>
          <a:bodyPr/>
          <a:lstStyle/>
          <a:p>
            <a:pPr algn="l"/>
            <a:r>
              <a:rPr lang="zh-CN" altLang="en-US" sz="3600" dirty="0"/>
              <a:t>填报指南</a:t>
            </a:r>
            <a:endParaRPr lang="zh-CN" altLang="en-US" sz="3600" dirty="0"/>
          </a:p>
        </p:txBody>
      </p:sp>
      <p:sp>
        <p:nvSpPr>
          <p:cNvPr id="37" name="文本占位符 36"/>
          <p:cNvSpPr>
            <a:spLocks noGrp="1"/>
          </p:cNvSpPr>
          <p:nvPr>
            <p:ph type="body" sz="quarter" idx="13"/>
          </p:nvPr>
        </p:nvSpPr>
        <p:spPr>
          <a:xfrm>
            <a:off x="4953730" y="1642694"/>
            <a:ext cx="2011680" cy="589280"/>
          </a:xfrm>
        </p:spPr>
        <p:txBody>
          <a:bodyPr/>
          <a:lstStyle/>
          <a:p>
            <a:pPr algn="l"/>
            <a:r>
              <a:rPr lang="zh-CN" altLang="en-US" sz="3600" dirty="0"/>
              <a:t>修订内容</a:t>
            </a:r>
            <a:endParaRPr lang="zh-CN" altLang="en-US" sz="3600" dirty="0"/>
          </a:p>
        </p:txBody>
      </p:sp>
      <p:sp>
        <p:nvSpPr>
          <p:cNvPr id="39" name="文本占位符 38"/>
          <p:cNvSpPr>
            <a:spLocks noGrp="1"/>
          </p:cNvSpPr>
          <p:nvPr>
            <p:ph type="body" sz="quarter" idx="15"/>
          </p:nvPr>
        </p:nvSpPr>
        <p:spPr>
          <a:xfrm>
            <a:off x="4953730" y="3400374"/>
            <a:ext cx="2011680" cy="589280"/>
          </a:xfrm>
        </p:spPr>
        <p:txBody>
          <a:bodyPr/>
          <a:lstStyle/>
          <a:p>
            <a:pPr algn="l"/>
            <a:r>
              <a:rPr lang="zh-CN" altLang="en-US" sz="3600" dirty="0"/>
              <a:t>重点指标</a:t>
            </a:r>
            <a:endParaRPr lang="zh-CN" altLang="en-US" sz="3600" dirty="0"/>
          </a:p>
        </p:txBody>
      </p:sp>
      <p:sp>
        <p:nvSpPr>
          <p:cNvPr id="41" name="文本占位符 40"/>
          <p:cNvSpPr>
            <a:spLocks noGrp="1"/>
          </p:cNvSpPr>
          <p:nvPr>
            <p:ph type="body" sz="quarter" idx="17"/>
          </p:nvPr>
        </p:nvSpPr>
        <p:spPr>
          <a:xfrm>
            <a:off x="4953730" y="4279214"/>
            <a:ext cx="2011680" cy="589280"/>
          </a:xfrm>
        </p:spPr>
        <p:txBody>
          <a:bodyPr/>
          <a:lstStyle/>
          <a:p>
            <a:pPr algn="l"/>
            <a:r>
              <a:rPr lang="zh-CN" altLang="en-US" sz="3600" dirty="0"/>
              <a:t>常见问题</a:t>
            </a:r>
            <a:endParaRPr lang="zh-CN" altLang="en-US" sz="3600" dirty="0"/>
          </a:p>
        </p:txBody>
      </p:sp>
      <p:sp>
        <p:nvSpPr>
          <p:cNvPr id="2" name="文本占位符 40"/>
          <p:cNvSpPr>
            <a:spLocks noGrp="1"/>
          </p:cNvSpPr>
          <p:nvPr/>
        </p:nvSpPr>
        <p:spPr>
          <a:xfrm>
            <a:off x="4953730" y="5158054"/>
            <a:ext cx="2011680" cy="589280"/>
          </a:xfrm>
          <a:prstGeom prst="rect">
            <a:avLst/>
          </a:prstGeom>
          <a:noFill/>
        </p:spPr>
        <p:txBody>
          <a:bodyPr wrap="none"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kumimoji="1" lang="zh-CN" altLang="en-US" sz="2400" b="1" kern="1200" dirty="0" smtClean="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8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3600" dirty="0"/>
              <a:t>工作要求</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93545" y="1110615"/>
            <a:ext cx="2446020" cy="4924425"/>
            <a:chOff x="2667" y="1749"/>
            <a:chExt cx="3852" cy="7755"/>
          </a:xfrm>
        </p:grpSpPr>
        <p:pic>
          <p:nvPicPr>
            <p:cNvPr id="2" name="图片 1"/>
            <p:cNvPicPr>
              <a:picLocks noChangeAspect="1"/>
            </p:cNvPicPr>
            <p:nvPr/>
          </p:nvPicPr>
          <p:blipFill>
            <a:blip r:embed="rId1"/>
            <a:srcRect l="1674" r="1674"/>
            <a:stretch>
              <a:fillRect/>
            </a:stretch>
          </p:blipFill>
          <p:spPr>
            <a:xfrm>
              <a:off x="2667" y="1749"/>
              <a:ext cx="3291" cy="1425"/>
            </a:xfrm>
            <a:prstGeom prst="rect">
              <a:avLst/>
            </a:prstGeom>
          </p:spPr>
        </p:pic>
        <p:pic>
          <p:nvPicPr>
            <p:cNvPr id="4" name="图片 3"/>
            <p:cNvPicPr>
              <a:picLocks noChangeAspect="1"/>
            </p:cNvPicPr>
            <p:nvPr/>
          </p:nvPicPr>
          <p:blipFill>
            <a:blip r:embed="rId2"/>
            <a:srcRect l="1898" r="2397"/>
            <a:stretch>
              <a:fillRect/>
            </a:stretch>
          </p:blipFill>
          <p:spPr>
            <a:xfrm>
              <a:off x="2686" y="3174"/>
              <a:ext cx="3833" cy="6330"/>
            </a:xfrm>
            <a:prstGeom prst="rect">
              <a:avLst/>
            </a:prstGeom>
          </p:spPr>
        </p:pic>
      </p:grpSp>
      <p:pic>
        <p:nvPicPr>
          <p:cNvPr id="29" name="图片 28"/>
          <p:cNvPicPr>
            <a:picLocks noChangeAspect="1"/>
          </p:cNvPicPr>
          <p:nvPr/>
        </p:nvPicPr>
        <p:blipFill>
          <a:blip r:embed="rId3"/>
          <a:srcRect l="15405" r="20779" b="2569"/>
          <a:stretch>
            <a:fillRect/>
          </a:stretch>
        </p:blipFill>
        <p:spPr>
          <a:xfrm>
            <a:off x="5965190" y="987425"/>
            <a:ext cx="4245610" cy="5418455"/>
          </a:xfrm>
          <a:prstGeom prst="rect">
            <a:avLst/>
          </a:prstGeom>
        </p:spPr>
      </p:pic>
      <p:sp>
        <p:nvSpPr>
          <p:cNvPr id="35" name="文本占位符 34"/>
          <p:cNvSpPr>
            <a:spLocks noGrp="1"/>
          </p:cNvSpPr>
          <p:nvPr>
            <p:ph type="body" sz="quarter" idx="10"/>
          </p:nvPr>
        </p:nvSpPr>
        <p:spPr>
          <a:xfrm>
            <a:off x="950005" y="509216"/>
            <a:ext cx="1960880" cy="478155"/>
          </a:xfrm>
        </p:spPr>
        <p:txBody>
          <a:bodyPr/>
          <a:lstStyle/>
          <a:p>
            <a:pPr algn="l"/>
            <a:r>
              <a:rPr lang="zh-CN" altLang="en-US" dirty="0" smtClean="0">
                <a:sym typeface="+mn-ea"/>
              </a:rPr>
              <a:t>利润表指标</a:t>
            </a:r>
            <a:endParaRPr lang="zh-CN" altLang="en-US" sz="2800" dirty="0"/>
          </a:p>
        </p:txBody>
      </p:sp>
      <p:sp>
        <p:nvSpPr>
          <p:cNvPr id="36" name="文本占位符 35"/>
          <p:cNvSpPr>
            <a:spLocks noGrp="1"/>
          </p:cNvSpPr>
          <p:nvPr>
            <p:ph type="body" sz="quarter" idx="11"/>
          </p:nvPr>
        </p:nvSpPr>
        <p:spPr>
          <a:xfrm>
            <a:off x="505460" y="564515"/>
            <a:ext cx="359410" cy="368300"/>
          </a:xfrm>
        </p:spPr>
        <p:txBody>
          <a:bodyPr/>
          <a:lstStyle/>
          <a:p>
            <a:r>
              <a:rPr lang="en-US" dirty="0"/>
              <a:t>2</a:t>
            </a:r>
            <a:endParaRPr lang="en-US" dirty="0"/>
          </a:p>
        </p:txBody>
      </p:sp>
      <p:sp>
        <p:nvSpPr>
          <p:cNvPr id="20" name="矩形 19"/>
          <p:cNvSpPr/>
          <p:nvPr/>
        </p:nvSpPr>
        <p:spPr>
          <a:xfrm>
            <a:off x="1677035" y="1246505"/>
            <a:ext cx="2190115" cy="236220"/>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6107430" y="1261110"/>
            <a:ext cx="2072005" cy="233680"/>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1677035" y="2541905"/>
            <a:ext cx="2392045" cy="2733040"/>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118860" y="1772285"/>
            <a:ext cx="2066290" cy="3010535"/>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677035" y="5336540"/>
            <a:ext cx="2392045" cy="93218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6118860" y="4832350"/>
            <a:ext cx="2066290" cy="121856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、营业收入</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53870"/>
            <a:ext cx="10154920" cy="97091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根据会计“利润表”中“营业收入”项目的本年累计数填报。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2959735"/>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、主营业务收入</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79830" y="3611245"/>
            <a:ext cx="9821545" cy="2290445"/>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a:t>
            </a:r>
            <a:r>
              <a:rPr lang="zh-CN" altLang="en-US" sz="2200" dirty="0"/>
              <a:t>如果会计“利润表”列示“主营业务收入”项目，则根据其本年累计数填报；或者，根据会计“主营业务收入”科目的本年各月贷方余额（结转前）之和填报，</a:t>
            </a:r>
            <a:endParaRPr lang="zh-CN" altLang="en-US" sz="2200" dirty="0"/>
          </a:p>
          <a:p>
            <a:pPr marL="342900" indent="-342900" algn="just">
              <a:lnSpc>
                <a:spcPct val="130000"/>
              </a:lnSpc>
              <a:buFont typeface="Wingdings" panose="05000000000000000000" charset="0"/>
              <a:buChar char="l"/>
            </a:pPr>
            <a:r>
              <a:rPr lang="zh-CN" altLang="en-US" sz="2200" dirty="0"/>
              <a:t>如未设置该科目，以“营业收入”代替填报。</a:t>
            </a:r>
            <a:endParaRPr lang="zh-CN" altLang="en-US" sz="2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a:sym typeface="+mn-ea"/>
              </a:rPr>
              <a:t>利润表指标</a:t>
            </a:r>
            <a:endParaRPr lang="zh-CN" altLang="en-US" dirty="0">
              <a:sym typeface="+mn-ea"/>
            </a:endParaRPr>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9334500" cy="107632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、土地转让收入、商品房销售收入</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58240" y="2284095"/>
            <a:ext cx="9677400" cy="273050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土地转让收入</a:t>
            </a:r>
            <a:r>
              <a:rPr lang="zh-CN" altLang="en-US" sz="2200" dirty="0">
                <a:cs typeface="+mn-ea"/>
                <a:sym typeface="+mn-lt"/>
              </a:rPr>
              <a:t>指房地产开发企业按国家规定在报告期转让已经开发的土地和未经开发的土地所得到的收入。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商品房销售收入</a:t>
            </a:r>
            <a:r>
              <a:rPr lang="zh-CN" altLang="en-US" sz="2200" dirty="0">
                <a:cs typeface="+mn-ea"/>
                <a:sym typeface="+mn-lt"/>
              </a:rPr>
              <a:t>指房地产开发企业在报告期售出商品房屋的收入。</a:t>
            </a:r>
            <a:endParaRPr lang="zh-CN" altLang="en-US" sz="2200" dirty="0">
              <a:cs typeface="+mn-ea"/>
              <a:sym typeface="+mn-lt"/>
            </a:endParaRPr>
          </a:p>
          <a:p>
            <a:pPr marL="342900" indent="-342900" algn="just">
              <a:lnSpc>
                <a:spcPct val="130000"/>
              </a:lnSpc>
              <a:buFont typeface="Wingdings" panose="05000000000000000000" charset="0"/>
              <a:buChar char="l"/>
            </a:pP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根据会计“利润表”和相关核算资料计算填报。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9334500"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、自持物业收入、其他收入</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58240" y="2284095"/>
            <a:ext cx="9677400" cy="360997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自持物业收入</a:t>
            </a:r>
            <a:r>
              <a:rPr lang="zh-CN" altLang="en-US" sz="2200" dirty="0">
                <a:cs typeface="+mn-ea"/>
                <a:sym typeface="+mn-lt"/>
              </a:rPr>
              <a:t>指房地产开发企业在报告期内，对自持房屋以出租、作为服务业活动场所等不改变财产所有权方式进行经营所得到的收入。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其他收入</a:t>
            </a:r>
            <a:r>
              <a:rPr lang="zh-CN" altLang="en-US" sz="2200" dirty="0">
                <a:cs typeface="+mn-ea"/>
                <a:sym typeface="+mn-lt"/>
              </a:rPr>
              <a:t>指房地产开发企业在报告期内从事主营业务中除以上收入外的其他业务活动所得到的收入，包括配套设施销售收入、代建工程结算收入等。</a:t>
            </a:r>
            <a:endParaRPr lang="zh-CN" altLang="en-US" sz="2200" dirty="0">
              <a:cs typeface="+mn-ea"/>
              <a:sym typeface="+mn-lt"/>
            </a:endParaRPr>
          </a:p>
          <a:p>
            <a:pPr indent="0" algn="just">
              <a:lnSpc>
                <a:spcPct val="130000"/>
              </a:lnSpc>
              <a:buFont typeface="Wingdings" panose="05000000000000000000" charset="0"/>
              <a:buNone/>
            </a:pP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根据会计“利润表”和相关核算资料计算填报。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主营业务收入</a:t>
            </a:r>
            <a:r>
              <a:rPr lang="en-US" altLang="zh-CN" sz="2200" dirty="0">
                <a:cs typeface="+mn-ea"/>
                <a:sym typeface="+mn-lt"/>
              </a:rPr>
              <a:t>=</a:t>
            </a:r>
            <a:r>
              <a:rPr lang="zh-CN" altLang="en-US" sz="2200" dirty="0">
                <a:cs typeface="+mn-ea"/>
                <a:sym typeface="+mn-lt"/>
              </a:rPr>
              <a:t>土地转让收入</a:t>
            </a:r>
            <a:r>
              <a:rPr lang="en-US" altLang="zh-CN" sz="2200" dirty="0">
                <a:cs typeface="+mn-ea"/>
                <a:sym typeface="+mn-lt"/>
              </a:rPr>
              <a:t>+</a:t>
            </a:r>
            <a:r>
              <a:rPr lang="zh-CN" altLang="en-US" sz="2200" dirty="0">
                <a:cs typeface="+mn-ea"/>
                <a:sym typeface="+mn-lt"/>
              </a:rPr>
              <a:t>商品房销售收入</a:t>
            </a:r>
            <a:r>
              <a:rPr lang="en-US" altLang="zh-CN" sz="2200" dirty="0">
                <a:cs typeface="+mn-ea"/>
                <a:sym typeface="+mn-lt"/>
              </a:rPr>
              <a:t>+</a:t>
            </a:r>
            <a:r>
              <a:rPr lang="zh-CN" altLang="en-US" sz="2200" dirty="0">
                <a:cs typeface="+mn-ea"/>
                <a:sym typeface="+mn-lt"/>
              </a:rPr>
              <a:t>自持物业收入</a:t>
            </a:r>
            <a:r>
              <a:rPr lang="en-US" altLang="zh-CN" sz="2200" dirty="0">
                <a:cs typeface="+mn-ea"/>
                <a:sym typeface="+mn-lt"/>
              </a:rPr>
              <a:t>+</a:t>
            </a:r>
            <a:r>
              <a:rPr lang="zh-CN" altLang="en-US" sz="2200" dirty="0">
                <a:cs typeface="+mn-ea"/>
                <a:sym typeface="+mn-lt"/>
              </a:rPr>
              <a:t>其他收入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、营业成本</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53870"/>
            <a:ext cx="10154920" cy="97091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根据会计“利润表”中“营业成本”项目的本年累计数填报。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2959735"/>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6</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、主营业务成本</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79830" y="3611245"/>
            <a:ext cx="9821545" cy="1410970"/>
          </a:xfrm>
          <a:prstGeom prst="rect">
            <a:avLst/>
          </a:prstGeom>
        </p:spPr>
        <p:txBody>
          <a:bodyPr wrap="square">
            <a:spAutoFit/>
          </a:bodyPr>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solidFill>
                <a:schemeClr val="tx1">
                  <a:lumMod val="75000"/>
                  <a:lumOff val="25000"/>
                </a:schemeClr>
              </a:solidFill>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  </a:t>
            </a:r>
            <a:r>
              <a:rPr lang="zh-CN" altLang="en-US" sz="2200" dirty="0"/>
              <a:t>根据会计“主营业务成本”科目的本年各月借方余额（结转前）之和填报。</a:t>
            </a:r>
            <a:endParaRPr lang="zh-CN" altLang="en-US" sz="2200" dirty="0"/>
          </a:p>
          <a:p>
            <a:pPr marL="342900" indent="-342900" algn="just">
              <a:lnSpc>
                <a:spcPct val="130000"/>
              </a:lnSpc>
              <a:buFont typeface="Wingdings" panose="05000000000000000000" charset="0"/>
              <a:buChar char="l"/>
            </a:pPr>
            <a:r>
              <a:rPr lang="zh-CN" altLang="en-US" sz="2200" dirty="0"/>
              <a:t>   如未设置该科目，以“营业成本”代替填报。</a:t>
            </a:r>
            <a:endParaRPr lang="zh-CN" altLang="en-US" sz="2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9334500"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7</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、其他业务利润    </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329690" y="1861820"/>
            <a:ext cx="8943340" cy="229044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sym typeface="+mn-lt"/>
              </a:rPr>
              <a:t>指企业经营除主要业务以外的其他业务实现的利润。</a:t>
            </a:r>
            <a:endParaRPr lang="zh-CN" altLang="en-US" sz="2200" dirty="0">
              <a:sym typeface="+mn-lt"/>
            </a:endParaRPr>
          </a:p>
          <a:p>
            <a:pPr marL="342900" indent="-342900" algn="just">
              <a:lnSpc>
                <a:spcPct val="130000"/>
              </a:lnSpc>
              <a:buFont typeface="Wingdings" panose="05000000000000000000" charset="0"/>
              <a:buChar char="l"/>
            </a:pPr>
            <a:r>
              <a:rPr lang="zh-CN" altLang="en-US" sz="2200" dirty="0">
                <a:sym typeface="+mn-lt"/>
              </a:rPr>
              <a:t>根据会计“其他业务收入”科目的本年各月贷方余额（结转前）之和减“其他业务成本”科目的本年各月借方余额（结转前）之和填报。</a:t>
            </a:r>
            <a:endParaRPr lang="zh-CN" altLang="en-US" sz="2200" dirty="0">
              <a:sym typeface="+mn-lt"/>
            </a:endParaRPr>
          </a:p>
          <a:p>
            <a:pPr marL="342900" indent="-342900" algn="just">
              <a:lnSpc>
                <a:spcPct val="130000"/>
              </a:lnSpc>
              <a:buFont typeface="Wingdings" panose="05000000000000000000" charset="0"/>
              <a:buChar char="l"/>
            </a:pPr>
            <a:r>
              <a:rPr lang="zh-CN" altLang="en-US" sz="2200" dirty="0">
                <a:sym typeface="+mn-lt"/>
              </a:rPr>
              <a:t>如果未设置该科目，则填0。</a:t>
            </a:r>
            <a:endParaRPr lang="zh-CN" altLang="en-US" sz="2200" dirty="0">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8</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、利息收入</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53870"/>
            <a:ext cx="10154920" cy="1850390"/>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dirty="0">
                <a:cs typeface="+mn-ea"/>
                <a:sym typeface="+mn-lt"/>
              </a:rPr>
              <a:t>执行企业会计准则，根据“利润表”中“利息收入”项目的本年累计数填报。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执行《小企业会计准则》，填0。</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执行其他企业会计制度，根据会计“财务费用”科目下“利息收入”明细科目的本期发生额以</a:t>
            </a:r>
            <a:r>
              <a:rPr lang="zh-CN" altLang="en-US" sz="2200" dirty="0">
                <a:solidFill>
                  <a:srgbClr val="FF0000"/>
                </a:solidFill>
                <a:cs typeface="+mn-ea"/>
                <a:sym typeface="+mn-lt"/>
              </a:rPr>
              <a:t>正数</a:t>
            </a:r>
            <a:r>
              <a:rPr lang="zh-CN" altLang="en-US" sz="2200" dirty="0">
                <a:cs typeface="+mn-ea"/>
                <a:sym typeface="+mn-lt"/>
              </a:rPr>
              <a:t>填报，如果未设置该科目，填“0”。</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3604260"/>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9</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、利息支出</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75385" y="4187825"/>
            <a:ext cx="9821545" cy="1850390"/>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cs typeface="+mn-ea"/>
                <a:sym typeface="+mn-lt"/>
              </a:rPr>
              <a:t> </a:t>
            </a:r>
            <a:r>
              <a:rPr lang="zh-CN" altLang="en-US" sz="2200" dirty="0">
                <a:cs typeface="+mn-ea"/>
                <a:sym typeface="+mn-ea"/>
              </a:rPr>
              <a:t>根据企业财务报表中“利息费用”填列，</a:t>
            </a:r>
            <a:r>
              <a:rPr lang="zh-CN" altLang="en-US" sz="2200" dirty="0">
                <a:cs typeface="+mn-ea"/>
                <a:sym typeface="+mn-lt"/>
              </a:rPr>
              <a:t> </a:t>
            </a:r>
            <a:r>
              <a:rPr lang="zh-CN" altLang="en-US" sz="2200" dirty="0">
                <a:cs typeface="+mn-ea"/>
              </a:rPr>
              <a:t>根据明细账中“财务费用—利息支出”科目的本期发生额填报。</a:t>
            </a:r>
            <a:endParaRPr lang="zh-CN" altLang="en-US" sz="2200" dirty="0">
              <a:cs typeface="+mn-ea"/>
            </a:endParaRPr>
          </a:p>
          <a:p>
            <a:pPr marL="342900" indent="-342900" algn="just">
              <a:lnSpc>
                <a:spcPct val="130000"/>
              </a:lnSpc>
              <a:buFont typeface="Wingdings" panose="05000000000000000000" charset="0"/>
              <a:buChar char="l"/>
            </a:pPr>
            <a:r>
              <a:rPr lang="zh-CN" altLang="en-US" sz="2200" dirty="0">
                <a:cs typeface="+mn-ea"/>
              </a:rPr>
              <a:t> 如果企业没有单独设立“利息收入”科目，应填报利息支出减去银行存款等的利息收入后的净额。</a:t>
            </a:r>
            <a:endParaRPr lang="zh-CN" altLang="en-US" sz="2200" dirty="0">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9334500"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10</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、资产减值损失（损失以“-”号记）    </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329690" y="1861820"/>
            <a:ext cx="8943340" cy="185039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sym typeface="+mn-lt"/>
              </a:rPr>
              <a:t>指企业计提各项资产减值准备所形成的损失。</a:t>
            </a:r>
            <a:endParaRPr lang="zh-CN" altLang="en-US" sz="2200" dirty="0">
              <a:sym typeface="+mn-lt"/>
            </a:endParaRPr>
          </a:p>
          <a:p>
            <a:pPr marL="342900" indent="-342900" algn="just">
              <a:lnSpc>
                <a:spcPct val="130000"/>
              </a:lnSpc>
              <a:buFont typeface="Wingdings" panose="05000000000000000000" charset="0"/>
              <a:buChar char="l"/>
            </a:pPr>
            <a:r>
              <a:rPr lang="zh-CN" altLang="en-US" sz="2200" dirty="0">
                <a:sym typeface="+mn-lt"/>
              </a:rPr>
              <a:t>根据会计“利润表”中“资产减值损失”项目的本年累计数填报。</a:t>
            </a:r>
            <a:endParaRPr lang="zh-CN" altLang="en-US" sz="2200" dirty="0">
              <a:sym typeface="+mn-lt"/>
            </a:endParaRPr>
          </a:p>
          <a:p>
            <a:pPr marL="342900" indent="-342900" algn="just">
              <a:lnSpc>
                <a:spcPct val="130000"/>
              </a:lnSpc>
              <a:buFont typeface="Wingdings" panose="05000000000000000000" charset="0"/>
              <a:buChar char="l"/>
            </a:pPr>
            <a:r>
              <a:rPr lang="zh-CN" altLang="en-US" sz="2200" dirty="0">
                <a:sym typeface="+mn-lt"/>
              </a:rPr>
              <a:t>如果会计“利润表”未设置该项目，填0。</a:t>
            </a:r>
            <a:endParaRPr lang="zh-CN" altLang="en-US" sz="2200" dirty="0">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11</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、营业外收入</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53870"/>
            <a:ext cx="10154920" cy="1850390"/>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dirty="0">
                <a:cs typeface="+mn-ea"/>
                <a:sym typeface="+mn-lt"/>
              </a:rPr>
              <a:t>执行企业会计准则或《小企业会计准则》的企业，根据会计“利润表”中“营业外收入”项目的本年累计数填报；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执行其他企业会计制度的企业，根据会计“损益表”中“营业外收入”项目、“补贴收入”项目的本年累计数之和填报。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3866515"/>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12</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、营业外支出</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79830" y="4518025"/>
            <a:ext cx="9821545" cy="530860"/>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cs typeface="+mn-ea"/>
                <a:sym typeface="+mn-lt"/>
              </a:rPr>
              <a:t>  </a:t>
            </a:r>
            <a:r>
              <a:rPr lang="zh-CN" altLang="en-US" sz="2200" dirty="0"/>
              <a:t>根据会计“利润表”中“营业外支出”项目的本年累计数填报。</a:t>
            </a:r>
            <a:endParaRPr lang="zh-CN" altLang="en-US" sz="2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588962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13</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、营业利润</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53870"/>
            <a:ext cx="10154920" cy="1850390"/>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dirty="0">
                <a:cs typeface="+mn-ea"/>
                <a:sym typeface="+mn-lt"/>
              </a:rPr>
              <a:t>执行企业会计准则或《小企业会计准则》的企业，根据会计“利润表”中“营业利润”项目的本年累计数填报；</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执行其他企业会计制度的企业，根据会计“损益表”中“营业利润”项目、“投资收益”项目的本年累计数之和填报。</a:t>
            </a:r>
            <a:endParaRPr lang="zh-CN" altLang="en-US" sz="2200" dirty="0">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329690" y="3866515"/>
            <a:ext cx="9667240" cy="583565"/>
          </a:xfrm>
          <a:prstGeom prst="rect">
            <a:avLst/>
          </a:prstGeom>
          <a:noFill/>
        </p:spPr>
        <p:txBody>
          <a:bodyPr wrap="square" rtlCol="0">
            <a:spAutoFit/>
          </a:bodyPr>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14</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、利润总额</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79830" y="4518025"/>
            <a:ext cx="9821545" cy="530860"/>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cs typeface="+mn-ea"/>
                <a:sym typeface="+mn-lt"/>
              </a:rPr>
              <a:t>  </a:t>
            </a:r>
            <a:r>
              <a:rPr lang="zh-CN" altLang="en-US" sz="2200" dirty="0"/>
              <a:t>根据会计“利润表”中“利润总额”项目的本年累计数填报。</a:t>
            </a:r>
            <a:endParaRPr lang="zh-CN" altLang="en-US" sz="2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97042" y="2683707"/>
            <a:ext cx="2621280" cy="755650"/>
          </a:xfrm>
        </p:spPr>
        <p:txBody>
          <a:bodyPr/>
          <a:lstStyle/>
          <a:p>
            <a:pPr algn="l"/>
            <a:r>
              <a:rPr lang="zh-CN" altLang="en-US" sz="4800" dirty="0">
                <a:sym typeface="+mn-ea"/>
              </a:rPr>
              <a:t>修订内容</a:t>
            </a:r>
            <a:endParaRPr kumimoji="1" lang="zh-CN" altLang="en-US" sz="4800" dirty="0"/>
          </a:p>
        </p:txBody>
      </p:sp>
      <p:sp>
        <p:nvSpPr>
          <p:cNvPr id="3" name="文本占位符 2"/>
          <p:cNvSpPr>
            <a:spLocks noGrp="1"/>
          </p:cNvSpPr>
          <p:nvPr>
            <p:ph type="body" sz="quarter" idx="11"/>
          </p:nvPr>
        </p:nvSpPr>
        <p:spPr>
          <a:xfrm>
            <a:off x="546024" y="1847652"/>
            <a:ext cx="1588135" cy="2847340"/>
          </a:xfrm>
        </p:spPr>
        <p:txBody>
          <a:bodyPr/>
          <a:lstStyle/>
          <a:p>
            <a:r>
              <a:rPr lang="en-US" altLang="zh-CN" dirty="0"/>
              <a:t>1</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960880" cy="478155"/>
          </a:xfrm>
        </p:spPr>
        <p:txBody>
          <a:bodyPr/>
          <a:lstStyle/>
          <a:p>
            <a:pPr algn="l"/>
            <a:r>
              <a:rPr lang="zh-CN" altLang="en-US" dirty="0" smtClean="0">
                <a:sym typeface="+mn-ea"/>
              </a:rPr>
              <a:t>利润表指标</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329690" y="1200785"/>
            <a:ext cx="9334500"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15</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、所得税费用    </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329690" y="1861820"/>
            <a:ext cx="9098915" cy="2730500"/>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填报依据：</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sym typeface="+mn-lt"/>
              </a:rPr>
              <a:t>所得税费用由两部分组成：当期所得税和递延所得税。</a:t>
            </a:r>
            <a:endParaRPr lang="zh-CN" altLang="en-US" sz="2200" dirty="0">
              <a:sym typeface="+mn-lt"/>
            </a:endParaRPr>
          </a:p>
          <a:p>
            <a:pPr marL="342900" indent="-342900" algn="just">
              <a:lnSpc>
                <a:spcPct val="130000"/>
              </a:lnSpc>
              <a:buFont typeface="Wingdings" panose="05000000000000000000" charset="0"/>
              <a:buChar char="l"/>
            </a:pPr>
            <a:r>
              <a:rPr lang="zh-CN" altLang="en-US" sz="2200" dirty="0">
                <a:sym typeface="+mn-lt"/>
              </a:rPr>
              <a:t>执行企业会计准则或《小企业会计准则》的企业，根据会计“利润表”中“所得税费用”项目的本年累计数填报；</a:t>
            </a:r>
            <a:endParaRPr lang="zh-CN" altLang="en-US" sz="2200" dirty="0">
              <a:sym typeface="+mn-lt"/>
            </a:endParaRPr>
          </a:p>
          <a:p>
            <a:pPr marL="342900" indent="-342900" algn="just">
              <a:lnSpc>
                <a:spcPct val="130000"/>
              </a:lnSpc>
              <a:buFont typeface="Wingdings" panose="05000000000000000000" charset="0"/>
              <a:buChar char="l"/>
            </a:pPr>
            <a:r>
              <a:rPr lang="zh-CN" altLang="en-US" sz="2200" dirty="0">
                <a:sym typeface="+mn-lt"/>
              </a:rPr>
              <a:t>执行其他企业会计制度的企业，根据会计“损益表”中“所得税”项目的本年累计数填报。</a:t>
            </a:r>
            <a:endParaRPr lang="zh-CN" altLang="en-US" sz="2200" dirty="0">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文本占位符 110"/>
          <p:cNvSpPr>
            <a:spLocks noGrp="1"/>
          </p:cNvSpPr>
          <p:nvPr>
            <p:ph type="body" sz="quarter" idx="10"/>
          </p:nvPr>
        </p:nvSpPr>
        <p:spPr>
          <a:xfrm>
            <a:off x="950005" y="520011"/>
            <a:ext cx="2316480" cy="478155"/>
          </a:xfrm>
        </p:spPr>
        <p:txBody>
          <a:bodyPr/>
          <a:lstStyle/>
          <a:p>
            <a:pPr algn="l"/>
            <a:r>
              <a:rPr lang="zh-CN" altLang="en-US" dirty="0"/>
              <a:t>统计口径指标</a:t>
            </a:r>
            <a:endParaRPr lang="zh-CN" altLang="en-US" dirty="0"/>
          </a:p>
        </p:txBody>
      </p:sp>
      <p:sp>
        <p:nvSpPr>
          <p:cNvPr id="110" name="文本占位符 109"/>
          <p:cNvSpPr>
            <a:spLocks noGrp="1"/>
          </p:cNvSpPr>
          <p:nvPr>
            <p:ph type="body" sz="quarter" idx="11"/>
          </p:nvPr>
        </p:nvSpPr>
        <p:spPr>
          <a:xfrm>
            <a:off x="505460" y="564515"/>
            <a:ext cx="359410" cy="368300"/>
          </a:xfrm>
        </p:spPr>
        <p:txBody>
          <a:bodyPr/>
          <a:lstStyle/>
          <a:p>
            <a:r>
              <a:rPr lang="en-US" dirty="0"/>
              <a:t>3</a:t>
            </a:r>
            <a:endParaRPr lang="en-US" dirty="0"/>
          </a:p>
        </p:txBody>
      </p:sp>
      <p:grpSp>
        <p:nvGrpSpPr>
          <p:cNvPr id="2" name="组合 1"/>
          <p:cNvGrpSpPr/>
          <p:nvPr/>
        </p:nvGrpSpPr>
        <p:grpSpPr>
          <a:xfrm>
            <a:off x="1562100" y="1391285"/>
            <a:ext cx="3738245" cy="4550410"/>
            <a:chOff x="1709" y="2142"/>
            <a:chExt cx="4625" cy="7464"/>
          </a:xfrm>
        </p:grpSpPr>
        <p:grpSp>
          <p:nvGrpSpPr>
            <p:cNvPr id="3" name="组合 2"/>
            <p:cNvGrpSpPr/>
            <p:nvPr/>
          </p:nvGrpSpPr>
          <p:grpSpPr>
            <a:xfrm>
              <a:off x="1709" y="2142"/>
              <a:ext cx="4625" cy="7464"/>
              <a:chOff x="1390568" y="1641297"/>
              <a:chExt cx="2530385" cy="10002041"/>
            </a:xfrm>
          </p:grpSpPr>
          <p:sp>
            <p:nvSpPr>
              <p:cNvPr id="4" name="矩形: 对角圆角 82"/>
              <p:cNvSpPr/>
              <p:nvPr/>
            </p:nvSpPr>
            <p:spPr>
              <a:xfrm>
                <a:off x="1390568" y="2812733"/>
                <a:ext cx="2516707" cy="8830605"/>
              </a:xfrm>
              <a:prstGeom prst="round2DiagRect">
                <a:avLst>
                  <a:gd name="adj1" fmla="val 21458"/>
                  <a:gd name="adj2" fmla="val 0"/>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对角圆角 21"/>
              <p:cNvSpPr/>
              <p:nvPr/>
            </p:nvSpPr>
            <p:spPr>
              <a:xfrm>
                <a:off x="1394945" y="1641297"/>
                <a:ext cx="2526008" cy="2058298"/>
              </a:xfrm>
              <a:prstGeom prst="round2DiagRect">
                <a:avLst>
                  <a:gd name="adj1" fmla="val 21458"/>
                  <a:gd name="adj2" fmla="val 0"/>
                </a:avLst>
              </a:prstGeom>
              <a:gradFill>
                <a:gsLst>
                  <a:gs pos="39000">
                    <a:schemeClr val="accent1"/>
                  </a:gs>
                  <a:gs pos="100000">
                    <a:schemeClr val="accent2"/>
                  </a:gs>
                </a:gsLst>
                <a:path path="circle">
                  <a:fillToRect r="100000" b="100000"/>
                </a:path>
              </a:gra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29"/>
              <p:cNvSpPr/>
              <p:nvPr/>
            </p:nvSpPr>
            <p:spPr>
              <a:xfrm>
                <a:off x="1390568" y="1659977"/>
                <a:ext cx="2431911" cy="4072342"/>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16000">
                    <a:schemeClr val="accent3">
                      <a:alpha val="20000"/>
                    </a:schemeClr>
                  </a:gs>
                  <a:gs pos="100000">
                    <a:schemeClr val="accent1">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83"/>
              <p:cNvSpPr/>
              <p:nvPr/>
            </p:nvSpPr>
            <p:spPr>
              <a:xfrm>
                <a:off x="1390568" y="1659979"/>
                <a:ext cx="2431911" cy="3496143"/>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0">
                    <a:schemeClr val="accent3">
                      <a:alpha val="18000"/>
                    </a:schemeClr>
                  </a:gs>
                  <a:gs pos="100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 name="矩形 8"/>
            <p:cNvSpPr/>
            <p:nvPr/>
          </p:nvSpPr>
          <p:spPr>
            <a:xfrm>
              <a:off x="2008" y="2241"/>
              <a:ext cx="4088" cy="1361"/>
            </a:xfrm>
            <a:prstGeom prst="rect">
              <a:avLst/>
            </a:prstGeom>
          </p:spPr>
          <p:txBody>
            <a:bodyPr wrap="square">
              <a:spAutoFit/>
            </a:bodyPr>
            <a:lstStyle/>
            <a:p>
              <a:pPr algn="ctr"/>
              <a:r>
                <a:rPr lang="en-US" altLang="zh-CN" sz="2400" b="1" dirty="0">
                  <a:solidFill>
                    <a:schemeClr val="bg2"/>
                  </a:solidFill>
                  <a:cs typeface="+mn-ea"/>
                  <a:sym typeface="+mn-lt"/>
                </a:rPr>
                <a:t>1</a:t>
              </a:r>
              <a:r>
                <a:rPr lang="zh-CN" altLang="en-US" sz="2400" b="1" dirty="0">
                  <a:solidFill>
                    <a:schemeClr val="bg2"/>
                  </a:solidFill>
                  <a:cs typeface="+mn-ea"/>
                  <a:sym typeface="+mn-lt"/>
                </a:rPr>
                <a:t>、应付职工薪酬</a:t>
              </a:r>
              <a:endParaRPr lang="zh-CN" altLang="en-US" sz="2400" b="1" dirty="0">
                <a:solidFill>
                  <a:schemeClr val="bg2"/>
                </a:solidFill>
                <a:cs typeface="+mn-ea"/>
                <a:sym typeface="+mn-lt"/>
              </a:endParaRPr>
            </a:p>
            <a:p>
              <a:pPr algn="ctr"/>
              <a:r>
                <a:rPr lang="zh-CN" altLang="en-US" sz="2400" b="1" dirty="0">
                  <a:solidFill>
                    <a:schemeClr val="bg2"/>
                  </a:solidFill>
                  <a:cs typeface="+mn-ea"/>
                  <a:sym typeface="+mn-lt"/>
                </a:rPr>
                <a:t>（本期贷方累计发生额）</a:t>
              </a:r>
              <a:endParaRPr lang="zh-CN" altLang="en-US" sz="2400" b="1" dirty="0">
                <a:solidFill>
                  <a:schemeClr val="bg2"/>
                </a:solidFill>
                <a:cs typeface="+mn-ea"/>
                <a:sym typeface="+mn-lt"/>
              </a:endParaRPr>
            </a:p>
          </p:txBody>
        </p:sp>
        <p:sp>
          <p:nvSpPr>
            <p:cNvPr id="18" name="矩形 17"/>
            <p:cNvSpPr/>
            <p:nvPr/>
          </p:nvSpPr>
          <p:spPr>
            <a:xfrm>
              <a:off x="2008" y="4654"/>
              <a:ext cx="4126" cy="2422"/>
            </a:xfrm>
            <a:prstGeom prst="rect">
              <a:avLst/>
            </a:prstGeom>
          </p:spPr>
          <p:txBody>
            <a:bodyPr wrap="square">
              <a:spAutoFit/>
            </a:bodyPr>
            <a:lstStyle/>
            <a:p>
              <a:pPr indent="0" algn="just" fontAlgn="auto">
                <a:lnSpc>
                  <a:spcPct val="150000"/>
                </a:lnSpc>
              </a:pPr>
              <a:r>
                <a:rPr lang="zh-CN" altLang="en-US" sz="2000" dirty="0">
                  <a:solidFill>
                    <a:schemeClr val="tx1">
                      <a:lumMod val="75000"/>
                      <a:lumOff val="25000"/>
                    </a:schemeClr>
                  </a:solidFill>
                  <a:cs typeface="+mn-ea"/>
                  <a:sym typeface="+mn-lt"/>
                </a:rPr>
                <a:t>指企业为获得职工提供的服务或解除劳动关系而给予的各种形式的报酬或补偿。</a:t>
              </a:r>
              <a:endParaRPr lang="zh-CN" altLang="en-US" sz="2000" dirty="0">
                <a:solidFill>
                  <a:schemeClr val="tx1">
                    <a:lumMod val="75000"/>
                    <a:lumOff val="25000"/>
                  </a:schemeClr>
                </a:solidFill>
                <a:cs typeface="+mn-ea"/>
                <a:sym typeface="+mn-lt"/>
              </a:endParaRPr>
            </a:p>
          </p:txBody>
        </p:sp>
      </p:grpSp>
      <p:grpSp>
        <p:nvGrpSpPr>
          <p:cNvPr id="19" name="组合 18"/>
          <p:cNvGrpSpPr/>
          <p:nvPr/>
        </p:nvGrpSpPr>
        <p:grpSpPr>
          <a:xfrm>
            <a:off x="6368415" y="1400810"/>
            <a:ext cx="3943350" cy="4540885"/>
            <a:chOff x="1709" y="2142"/>
            <a:chExt cx="4625" cy="7464"/>
          </a:xfrm>
        </p:grpSpPr>
        <p:grpSp>
          <p:nvGrpSpPr>
            <p:cNvPr id="20" name="组合 19"/>
            <p:cNvGrpSpPr/>
            <p:nvPr/>
          </p:nvGrpSpPr>
          <p:grpSpPr>
            <a:xfrm>
              <a:off x="1709" y="2142"/>
              <a:ext cx="4625" cy="7464"/>
              <a:chOff x="1390568" y="1641297"/>
              <a:chExt cx="2530385" cy="10002041"/>
            </a:xfrm>
          </p:grpSpPr>
          <p:sp>
            <p:nvSpPr>
              <p:cNvPr id="21" name="矩形: 对角圆角 82"/>
              <p:cNvSpPr/>
              <p:nvPr/>
            </p:nvSpPr>
            <p:spPr>
              <a:xfrm>
                <a:off x="1390568" y="2812733"/>
                <a:ext cx="2516707" cy="8830605"/>
              </a:xfrm>
              <a:prstGeom prst="round2DiagRect">
                <a:avLst>
                  <a:gd name="adj1" fmla="val 21458"/>
                  <a:gd name="adj2" fmla="val 0"/>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对角圆角 21"/>
              <p:cNvSpPr/>
              <p:nvPr/>
            </p:nvSpPr>
            <p:spPr>
              <a:xfrm>
                <a:off x="1394945" y="1641297"/>
                <a:ext cx="2526008" cy="2058298"/>
              </a:xfrm>
              <a:prstGeom prst="round2DiagRect">
                <a:avLst>
                  <a:gd name="adj1" fmla="val 21458"/>
                  <a:gd name="adj2" fmla="val 0"/>
                </a:avLst>
              </a:prstGeom>
              <a:gradFill>
                <a:gsLst>
                  <a:gs pos="39000">
                    <a:schemeClr val="accent1"/>
                  </a:gs>
                  <a:gs pos="100000">
                    <a:schemeClr val="accent2"/>
                  </a:gs>
                </a:gsLst>
                <a:path path="circle">
                  <a:fillToRect r="100000" b="100000"/>
                </a:path>
              </a:gra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9"/>
              <p:cNvSpPr/>
              <p:nvPr/>
            </p:nvSpPr>
            <p:spPr>
              <a:xfrm>
                <a:off x="1390568" y="1659977"/>
                <a:ext cx="2431911" cy="4072342"/>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16000">
                    <a:schemeClr val="accent3">
                      <a:alpha val="20000"/>
                    </a:schemeClr>
                  </a:gs>
                  <a:gs pos="100000">
                    <a:schemeClr val="accent1">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83"/>
              <p:cNvSpPr/>
              <p:nvPr/>
            </p:nvSpPr>
            <p:spPr>
              <a:xfrm>
                <a:off x="1390568" y="1659979"/>
                <a:ext cx="2431911" cy="3496143"/>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0">
                    <a:schemeClr val="accent3">
                      <a:alpha val="18000"/>
                    </a:schemeClr>
                  </a:gs>
                  <a:gs pos="100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6" name="矩形 25"/>
            <p:cNvSpPr/>
            <p:nvPr/>
          </p:nvSpPr>
          <p:spPr>
            <a:xfrm>
              <a:off x="2197" y="2241"/>
              <a:ext cx="3589" cy="1364"/>
            </a:xfrm>
            <a:prstGeom prst="rect">
              <a:avLst/>
            </a:prstGeom>
          </p:spPr>
          <p:txBody>
            <a:bodyPr wrap="square">
              <a:spAutoFit/>
            </a:bodyPr>
            <a:lstStyle/>
            <a:p>
              <a:pPr algn="ctr"/>
              <a:r>
                <a:rPr lang="en-US" altLang="zh-CN" sz="2400" b="1" dirty="0">
                  <a:solidFill>
                    <a:schemeClr val="bg2"/>
                  </a:solidFill>
                  <a:cs typeface="+mn-ea"/>
                  <a:sym typeface="+mn-lt"/>
                </a:rPr>
                <a:t>2</a:t>
              </a:r>
              <a:r>
                <a:rPr lang="zh-CN" altLang="en-US" sz="2400" b="1" dirty="0">
                  <a:solidFill>
                    <a:schemeClr val="bg2"/>
                  </a:solidFill>
                  <a:cs typeface="+mn-ea"/>
                  <a:sym typeface="+mn-lt"/>
                </a:rPr>
                <a:t>、应交增值税</a:t>
              </a:r>
              <a:endParaRPr lang="zh-CN" altLang="en-US" sz="2400" b="1" dirty="0">
                <a:solidFill>
                  <a:schemeClr val="bg2"/>
                </a:solidFill>
                <a:cs typeface="+mn-ea"/>
                <a:sym typeface="+mn-lt"/>
              </a:endParaRPr>
            </a:p>
            <a:p>
              <a:pPr algn="ctr"/>
              <a:r>
                <a:rPr lang="zh-CN" altLang="en-US" sz="2400" b="1" dirty="0">
                  <a:solidFill>
                    <a:schemeClr val="bg2"/>
                  </a:solidFill>
                  <a:cs typeface="+mn-ea"/>
                  <a:sym typeface="+mn-lt"/>
                </a:rPr>
                <a:t>（本期累计发生额）</a:t>
              </a:r>
              <a:endParaRPr lang="zh-CN" altLang="en-US" sz="2400" b="1" dirty="0">
                <a:solidFill>
                  <a:schemeClr val="bg2"/>
                </a:solidFill>
                <a:cs typeface="+mn-ea"/>
                <a:sym typeface="+mn-lt"/>
              </a:endParaRPr>
            </a:p>
          </p:txBody>
        </p:sp>
        <p:sp>
          <p:nvSpPr>
            <p:cNvPr id="27" name="矩形 26"/>
            <p:cNvSpPr/>
            <p:nvPr/>
          </p:nvSpPr>
          <p:spPr>
            <a:xfrm>
              <a:off x="1823" y="4056"/>
              <a:ext cx="4331" cy="3944"/>
            </a:xfrm>
            <a:prstGeom prst="rect">
              <a:avLst/>
            </a:prstGeom>
          </p:spPr>
          <p:txBody>
            <a:bodyPr wrap="square">
              <a:spAutoFit/>
            </a:bodyPr>
            <a:lstStyle/>
            <a:p>
              <a:pPr indent="0" algn="just" fontAlgn="auto">
                <a:lnSpc>
                  <a:spcPct val="150000"/>
                </a:lnSpc>
              </a:pPr>
              <a:r>
                <a:rPr lang="zh-CN" altLang="en-US" sz="2000" dirty="0">
                  <a:solidFill>
                    <a:schemeClr val="tx1">
                      <a:lumMod val="75000"/>
                      <a:lumOff val="25000"/>
                    </a:schemeClr>
                  </a:solidFill>
                  <a:cs typeface="+mn-ea"/>
                  <a:sym typeface="+mn-lt"/>
                </a:rPr>
                <a:t>按照税法规定，以销售货物、服务、无形资产、不动产或提供加工、修理修配劳务的增值额和货物进口金额为计税依据而课征的一种流转税。</a:t>
              </a:r>
              <a:endParaRPr lang="zh-CN" altLang="en-US" sz="20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应付职工薪酬</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6" name="表格 5"/>
          <p:cNvGraphicFramePr>
            <a:graphicFrameLocks noGrp="1"/>
          </p:cNvGraphicFramePr>
          <p:nvPr/>
        </p:nvGraphicFramePr>
        <p:xfrm>
          <a:off x="1705610" y="1154430"/>
          <a:ext cx="3171190" cy="5097145"/>
        </p:xfrm>
        <a:graphic>
          <a:graphicData uri="http://schemas.openxmlformats.org/drawingml/2006/table">
            <a:tbl>
              <a:tblPr firstRow="1" bandRow="1">
                <a:tableStyleId>{5C22544A-7EE6-4342-B048-85BDC9FD1C3A}</a:tableStyleId>
              </a:tblPr>
              <a:tblGrid>
                <a:gridCol w="3171190"/>
              </a:tblGrid>
              <a:tr h="762000">
                <a:tc>
                  <a:txBody>
                    <a:bodyPr/>
                    <a:p>
                      <a:r>
                        <a:rPr lang="zh-CN" altLang="en-US" sz="2100" b="1" dirty="0" smtClean="0">
                          <a:solidFill>
                            <a:schemeClr val="tx1"/>
                          </a:solidFill>
                          <a:latin typeface="微软雅黑" panose="020B0503020204020204" charset="-122"/>
                          <a:ea typeface="微软雅黑" panose="020B0503020204020204" charset="-122"/>
                        </a:rPr>
                        <a:t>职工工资、奖金、津贴、补贴</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6405">
                <a:tc>
                  <a:txBody>
                    <a:bodyPr/>
                    <a:p>
                      <a:r>
                        <a:rPr lang="zh-CN" altLang="en-US" sz="2100" b="1" dirty="0" smtClean="0">
                          <a:solidFill>
                            <a:schemeClr val="tx1"/>
                          </a:solidFill>
                          <a:latin typeface="微软雅黑" panose="020B0503020204020204" charset="-122"/>
                          <a:ea typeface="微软雅黑" panose="020B0503020204020204" charset="-122"/>
                        </a:rPr>
                        <a:t>职工福利费</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1960">
                <a:tc>
                  <a:txBody>
                    <a:bodyPr/>
                    <a:p>
                      <a:pPr marL="0" marR="0" indent="0" algn="l" defTabSz="914400" rtl="0" eaLnBrk="1" fontAlgn="auto" latinLnBrk="0" hangingPunct="1">
                        <a:lnSpc>
                          <a:spcPct val="100000"/>
                        </a:lnSpc>
                        <a:spcBef>
                          <a:spcPts val="0"/>
                        </a:spcBef>
                        <a:spcAft>
                          <a:spcPts val="0"/>
                        </a:spcAft>
                        <a:buClrTx/>
                        <a:buSzTx/>
                        <a:buFontTx/>
                        <a:buNone/>
                        <a:defRPr/>
                      </a:pPr>
                      <a:r>
                        <a:rPr lang="zh-CN" altLang="en-US" sz="2100" b="1" dirty="0" smtClean="0">
                          <a:solidFill>
                            <a:schemeClr val="tx1"/>
                          </a:solidFill>
                          <a:latin typeface="微软雅黑" panose="020B0503020204020204" charset="-122"/>
                          <a:ea typeface="微软雅黑" panose="020B0503020204020204" charset="-122"/>
                        </a:rPr>
                        <a:t>社会保险费</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5770">
                <a:tc>
                  <a:txBody>
                    <a:bodyPr/>
                    <a:p>
                      <a:r>
                        <a:rPr lang="zh-CN" altLang="en-US" sz="2100" b="1" dirty="0" smtClean="0">
                          <a:solidFill>
                            <a:schemeClr val="tx1"/>
                          </a:solidFill>
                          <a:latin typeface="微软雅黑" panose="020B0503020204020204" charset="-122"/>
                          <a:ea typeface="微软雅黑" panose="020B0503020204020204" charset="-122"/>
                        </a:rPr>
                        <a:t>住房公积金</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6405">
                <a:tc>
                  <a:txBody>
                    <a:bodyPr/>
                    <a:p>
                      <a:r>
                        <a:rPr lang="zh-CN" altLang="en-US" sz="2100" b="1" dirty="0" smtClean="0">
                          <a:solidFill>
                            <a:schemeClr val="tx1"/>
                          </a:solidFill>
                          <a:latin typeface="微软雅黑" panose="020B0503020204020204" charset="-122"/>
                          <a:ea typeface="微软雅黑" panose="020B0503020204020204" charset="-122"/>
                        </a:rPr>
                        <a:t>工会经费和职工教育经费</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5770">
                <a:tc>
                  <a:txBody>
                    <a:bodyPr/>
                    <a:p>
                      <a:pPr>
                        <a:buNone/>
                      </a:pPr>
                      <a:r>
                        <a:rPr lang="zh-CN" altLang="en-US" sz="2100" b="1" dirty="0" smtClean="0">
                          <a:solidFill>
                            <a:schemeClr val="tx1"/>
                          </a:solidFill>
                          <a:latin typeface="微软雅黑" panose="020B0503020204020204" charset="-122"/>
                          <a:ea typeface="微软雅黑" panose="020B0503020204020204" charset="-122"/>
                          <a:sym typeface="+mn-ea"/>
                        </a:rPr>
                        <a:t>带薪休假</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6405">
                <a:tc>
                  <a:txBody>
                    <a:bodyPr/>
                    <a:p>
                      <a:r>
                        <a:rPr lang="zh-CN" altLang="en-US" sz="2100" b="1" dirty="0" smtClean="0">
                          <a:solidFill>
                            <a:schemeClr val="tx1"/>
                          </a:solidFill>
                          <a:latin typeface="微软雅黑" panose="020B0503020204020204" charset="-122"/>
                          <a:ea typeface="微软雅黑" panose="020B0503020204020204" charset="-122"/>
                        </a:rPr>
                        <a:t>利润分享计划</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5770">
                <a:tc>
                  <a:txBody>
                    <a:bodyPr/>
                    <a:p>
                      <a:r>
                        <a:rPr lang="zh-CN" altLang="en-US" sz="2100" b="1" dirty="0" smtClean="0">
                          <a:solidFill>
                            <a:schemeClr val="tx1"/>
                          </a:solidFill>
                          <a:latin typeface="微软雅黑" panose="020B0503020204020204" charset="-122"/>
                          <a:ea typeface="微软雅黑" panose="020B0503020204020204" charset="-122"/>
                        </a:rPr>
                        <a:t>非货币性福利</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446405">
                <a:tc>
                  <a:txBody>
                    <a:bodyPr/>
                    <a:p>
                      <a:pPr>
                        <a:buNone/>
                      </a:pPr>
                      <a:r>
                        <a:rPr lang="zh-CN" altLang="en-US" sz="2100" b="1" dirty="0" smtClean="0">
                          <a:solidFill>
                            <a:schemeClr val="tx1"/>
                          </a:solidFill>
                          <a:latin typeface="微软雅黑" panose="020B0503020204020204" charset="-122"/>
                          <a:ea typeface="微软雅黑" panose="020B0503020204020204" charset="-122"/>
                        </a:rPr>
                        <a:t>辞退福利</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r h="770255">
                <a:tc>
                  <a:txBody>
                    <a:bodyPr/>
                    <a:p>
                      <a:pPr marL="0" marR="0" indent="0" algn="l" defTabSz="914400" rtl="0" eaLnBrk="1" fontAlgn="auto" latinLnBrk="0" hangingPunct="1">
                        <a:lnSpc>
                          <a:spcPct val="100000"/>
                        </a:lnSpc>
                        <a:spcBef>
                          <a:spcPts val="0"/>
                        </a:spcBef>
                        <a:spcAft>
                          <a:spcPts val="0"/>
                        </a:spcAft>
                        <a:buClrTx/>
                        <a:buSzTx/>
                        <a:buFontTx/>
                        <a:buNone/>
                        <a:defRPr/>
                      </a:pPr>
                      <a:r>
                        <a:rPr lang="zh-CN" altLang="en-US" sz="2100" b="1" dirty="0" smtClean="0">
                          <a:solidFill>
                            <a:schemeClr val="tx1"/>
                          </a:solidFill>
                          <a:latin typeface="微软雅黑" panose="020B0503020204020204" charset="-122"/>
                          <a:ea typeface="微软雅黑" panose="020B0503020204020204" charset="-122"/>
                        </a:rPr>
                        <a:t>其他为获得职工提供的服务而给予的报酬或补偿</a:t>
                      </a:r>
                      <a:endParaRPr lang="zh-CN" altLang="en-US" sz="2100" b="1" dirty="0" smtClean="0">
                        <a:solidFill>
                          <a:schemeClr val="tx1"/>
                        </a:solidFill>
                        <a:latin typeface="微软雅黑" panose="020B0503020204020204" charset="-122"/>
                        <a:ea typeface="微软雅黑" panose="020B0503020204020204" charset="-122"/>
                      </a:endParaRPr>
                    </a:p>
                  </a:txBody>
                  <a:tcPr marT="60960" marB="60960">
                    <a:solidFill>
                      <a:schemeClr val="accent4">
                        <a:lumMod val="75000"/>
                      </a:schemeClr>
                    </a:solidFill>
                  </a:tcPr>
                </a:tc>
              </a:tr>
            </a:tbl>
          </a:graphicData>
        </a:graphic>
      </p:graphicFrame>
      <p:sp>
        <p:nvSpPr>
          <p:cNvPr id="7" name="AutoShape 13"/>
          <p:cNvSpPr/>
          <p:nvPr/>
        </p:nvSpPr>
        <p:spPr bwMode="auto">
          <a:xfrm>
            <a:off x="5081905" y="2473960"/>
            <a:ext cx="364490" cy="714375"/>
          </a:xfrm>
          <a:prstGeom prst="rightBrace">
            <a:avLst>
              <a:gd name="adj1" fmla="val 20833"/>
              <a:gd name="adj2" fmla="val 50000"/>
            </a:avLst>
          </a:prstGeom>
          <a:noFill/>
          <a:ln w="50800">
            <a:solidFill>
              <a:schemeClr val="accent1"/>
            </a:solidFill>
            <a:round/>
          </a:ln>
          <a:extLst>
            <a:ext uri="{909E8E84-426E-40DD-AFC4-6F175D3DCCD1}">
              <a14:hiddenFill xmlns:a14="http://schemas.microsoft.com/office/drawing/2010/main">
                <a:solidFill>
                  <a:schemeClr val="accent4">
                    <a:lumMod val="75000"/>
                  </a:schemeClr>
                </a:solidFill>
              </a14:hiddenFill>
            </a:ext>
          </a:extLst>
        </p:spPr>
        <p:txBody>
          <a:bodyPr wrap="none" anchor="ctr"/>
          <a:p>
            <a:pPr>
              <a:defRPr/>
            </a:pPr>
            <a:endParaRPr lang="zh-CN" altLang="en-US" sz="2000">
              <a:latin typeface="微软雅黑" panose="020B0503020204020204" charset="-122"/>
              <a:ea typeface="微软雅黑" panose="020B0503020204020204" charset="-122"/>
            </a:endParaRPr>
          </a:p>
        </p:txBody>
      </p:sp>
      <p:sp>
        <p:nvSpPr>
          <p:cNvPr id="10" name="文本框 9"/>
          <p:cNvSpPr txBox="1"/>
          <p:nvPr/>
        </p:nvSpPr>
        <p:spPr>
          <a:xfrm>
            <a:off x="5672455" y="2400935"/>
            <a:ext cx="3639185" cy="829945"/>
          </a:xfrm>
          <a:prstGeom prst="rect">
            <a:avLst/>
          </a:prstGeom>
          <a:noFill/>
        </p:spPr>
        <p:txBody>
          <a:bodyPr wrap="square" rtlCol="0">
            <a:spAutoFit/>
          </a:bodyPr>
          <a:p>
            <a:r>
              <a:rPr lang="zh-CN" altLang="en-US" sz="2400">
                <a:solidFill>
                  <a:schemeClr val="bg1"/>
                </a:solidFill>
              </a:rPr>
              <a:t>社会保险和住房公积金应包括</a:t>
            </a:r>
            <a:r>
              <a:rPr lang="zh-CN" altLang="en-US" sz="2400">
                <a:solidFill>
                  <a:srgbClr val="FF0000"/>
                </a:solidFill>
              </a:rPr>
              <a:t>单位和个人</a:t>
            </a:r>
            <a:r>
              <a:rPr lang="zh-CN" altLang="en-US" sz="2400">
                <a:solidFill>
                  <a:schemeClr val="bg1"/>
                </a:solidFill>
              </a:rPr>
              <a:t>负担部分</a:t>
            </a:r>
            <a:endParaRPr lang="zh-CN" altLang="en-US" sz="24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1960880" cy="478155"/>
          </a:xfrm>
        </p:spPr>
        <p:txBody>
          <a:bodyPr/>
          <a:lstStyle/>
          <a:p>
            <a:pPr algn="l"/>
            <a:r>
              <a:rPr lang="zh-CN" altLang="en-US" dirty="0" smtClean="0">
                <a:sym typeface="+mn-ea"/>
              </a:rPr>
              <a:t>易混淆指标</a:t>
            </a:r>
            <a:endParaRPr lang="zh-CN" altLang="en-US" sz="2800" dirty="0"/>
          </a:p>
        </p:txBody>
      </p:sp>
      <p:grpSp>
        <p:nvGrpSpPr>
          <p:cNvPr id="19" name="组合 18"/>
          <p:cNvGrpSpPr/>
          <p:nvPr/>
        </p:nvGrpSpPr>
        <p:grpSpPr>
          <a:xfrm>
            <a:off x="213995" y="1595755"/>
            <a:ext cx="5485765" cy="1314450"/>
            <a:chOff x="590" y="1795"/>
            <a:chExt cx="8360" cy="1916"/>
          </a:xfrm>
        </p:grpSpPr>
        <p:pic>
          <p:nvPicPr>
            <p:cNvPr id="2" name="图片 1"/>
            <p:cNvPicPr>
              <a:picLocks noChangeAspect="1"/>
            </p:cNvPicPr>
            <p:nvPr/>
          </p:nvPicPr>
          <p:blipFill>
            <a:blip r:embed="rId1"/>
            <a:srcRect l="361" r="36176"/>
            <a:stretch>
              <a:fillRect/>
            </a:stretch>
          </p:blipFill>
          <p:spPr>
            <a:xfrm>
              <a:off x="590" y="1795"/>
              <a:ext cx="8360" cy="1916"/>
            </a:xfrm>
            <a:prstGeom prst="rect">
              <a:avLst/>
            </a:prstGeom>
          </p:spPr>
        </p:pic>
        <p:sp>
          <p:nvSpPr>
            <p:cNvPr id="20" name="矩形 19"/>
            <p:cNvSpPr/>
            <p:nvPr/>
          </p:nvSpPr>
          <p:spPr>
            <a:xfrm>
              <a:off x="1655" y="2418"/>
              <a:ext cx="7010" cy="608"/>
            </a:xfrm>
            <a:prstGeom prst="rect">
              <a:avLst/>
            </a:prstGeom>
            <a:noFill/>
            <a:ln w="5715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944" y="3105"/>
              <a:ext cx="6705" cy="581"/>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aphicFrame>
        <p:nvGraphicFramePr>
          <p:cNvPr id="21" name="表格 20"/>
          <p:cNvGraphicFramePr>
            <a:graphicFrameLocks noGrp="1"/>
          </p:cNvGraphicFramePr>
          <p:nvPr/>
        </p:nvGraphicFramePr>
        <p:xfrm>
          <a:off x="6282690" y="962025"/>
          <a:ext cx="2823210" cy="4669790"/>
        </p:xfrm>
        <a:graphic>
          <a:graphicData uri="http://schemas.openxmlformats.org/drawingml/2006/table">
            <a:tbl>
              <a:tblPr firstRow="1" bandRow="1">
                <a:tableStyleId>{5C22544A-7EE6-4342-B048-85BDC9FD1C3A}</a:tableStyleId>
              </a:tblPr>
              <a:tblGrid>
                <a:gridCol w="2823210"/>
              </a:tblGrid>
              <a:tr h="670560">
                <a:tc>
                  <a:txBody>
                    <a:bodyPr/>
                    <a:p>
                      <a:r>
                        <a:rPr lang="zh-CN" altLang="en-US" sz="1800" b="0" dirty="0" smtClean="0">
                          <a:solidFill>
                            <a:schemeClr val="tx1"/>
                          </a:solidFill>
                          <a:latin typeface="微软雅黑" panose="020B0503020204020204" charset="-122"/>
                          <a:ea typeface="微软雅黑" panose="020B0503020204020204" charset="-122"/>
                        </a:rPr>
                        <a:t>职工工资、奖金、津贴、补贴</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65760">
                <a:tc>
                  <a:txBody>
                    <a:bodyPr/>
                    <a:p>
                      <a:r>
                        <a:rPr lang="zh-CN" altLang="en-US" sz="1800" b="0" dirty="0" smtClean="0">
                          <a:solidFill>
                            <a:schemeClr val="tx1"/>
                          </a:solidFill>
                          <a:latin typeface="微软雅黑" panose="020B0503020204020204" charset="-122"/>
                          <a:ea typeface="微软雅黑" panose="020B0503020204020204" charset="-122"/>
                        </a:rPr>
                        <a:t>职工福利费</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65760">
                <a:tc>
                  <a:txBody>
                    <a:bodyPr/>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smtClean="0">
                          <a:solidFill>
                            <a:schemeClr val="tx1"/>
                          </a:solidFill>
                          <a:latin typeface="微软雅黑" panose="020B0503020204020204" charset="-122"/>
                          <a:ea typeface="微软雅黑" panose="020B0503020204020204" charset="-122"/>
                        </a:rPr>
                        <a:t>社会保险费</a:t>
                      </a:r>
                      <a:endParaRPr lang="zh-CN" altLang="en-US" sz="1800" b="1"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65760">
                <a:tc>
                  <a:txBody>
                    <a:bodyPr/>
                    <a:p>
                      <a:r>
                        <a:rPr lang="zh-CN" altLang="en-US" sz="1800" b="1" dirty="0" smtClean="0">
                          <a:solidFill>
                            <a:schemeClr val="tx1"/>
                          </a:solidFill>
                          <a:latin typeface="微软雅黑" panose="020B0503020204020204" charset="-122"/>
                          <a:ea typeface="微软雅黑" panose="020B0503020204020204" charset="-122"/>
                        </a:rPr>
                        <a:t>住房公积金</a:t>
                      </a:r>
                      <a:endParaRPr lang="zh-CN" altLang="en-US" sz="1800" b="1"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90525">
                <a:tc>
                  <a:txBody>
                    <a:bodyPr/>
                    <a:p>
                      <a:r>
                        <a:rPr lang="zh-CN" altLang="en-US" sz="1800" b="0" dirty="0" smtClean="0">
                          <a:solidFill>
                            <a:schemeClr val="tx1"/>
                          </a:solidFill>
                          <a:latin typeface="微软雅黑" panose="020B0503020204020204" charset="-122"/>
                          <a:ea typeface="微软雅黑" panose="020B0503020204020204" charset="-122"/>
                        </a:rPr>
                        <a:t>工会经费和职工教育经费</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65760">
                <a:tc>
                  <a:txBody>
                    <a:bodyPr/>
                    <a:p>
                      <a:pPr>
                        <a:buNone/>
                      </a:pPr>
                      <a:r>
                        <a:rPr lang="zh-CN" altLang="en-US" sz="1800" b="0" dirty="0" smtClean="0">
                          <a:solidFill>
                            <a:schemeClr val="tx1"/>
                          </a:solidFill>
                          <a:latin typeface="微软雅黑" panose="020B0503020204020204" charset="-122"/>
                          <a:ea typeface="微软雅黑" panose="020B0503020204020204" charset="-122"/>
                          <a:sym typeface="+mn-ea"/>
                        </a:rPr>
                        <a:t>带薪休假</a:t>
                      </a:r>
                      <a:endParaRPr lang="zh-CN" altLang="en-US" sz="1800" b="0" dirty="0" smtClean="0">
                        <a:solidFill>
                          <a:schemeClr val="tx1"/>
                        </a:solidFill>
                        <a:latin typeface="微软雅黑" panose="020B0503020204020204" charset="-122"/>
                        <a:ea typeface="微软雅黑" panose="020B0503020204020204" charset="-122"/>
                        <a:sym typeface="+mn-ea"/>
                      </a:endParaRPr>
                    </a:p>
                  </a:txBody>
                  <a:tcPr marT="60960" marB="60960">
                    <a:solidFill>
                      <a:schemeClr val="accent2">
                        <a:lumMod val="60000"/>
                        <a:lumOff val="40000"/>
                      </a:schemeClr>
                    </a:solidFill>
                  </a:tcPr>
                </a:tc>
              </a:tr>
              <a:tr h="365760">
                <a:tc>
                  <a:txBody>
                    <a:bodyPr/>
                    <a:p>
                      <a:r>
                        <a:rPr lang="zh-CN" altLang="en-US" sz="1800" b="0" dirty="0" smtClean="0">
                          <a:solidFill>
                            <a:schemeClr val="tx1"/>
                          </a:solidFill>
                          <a:latin typeface="微软雅黑" panose="020B0503020204020204" charset="-122"/>
                          <a:ea typeface="微软雅黑" panose="020B0503020204020204" charset="-122"/>
                        </a:rPr>
                        <a:t>利润分享计划</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65760">
                <a:tc>
                  <a:txBody>
                    <a:bodyPr/>
                    <a:p>
                      <a:r>
                        <a:rPr lang="zh-CN" altLang="en-US" sz="1800" b="0" dirty="0" smtClean="0">
                          <a:solidFill>
                            <a:schemeClr val="tx1"/>
                          </a:solidFill>
                          <a:latin typeface="微软雅黑" panose="020B0503020204020204" charset="-122"/>
                          <a:ea typeface="微软雅黑" panose="020B0503020204020204" charset="-122"/>
                        </a:rPr>
                        <a:t>非货币性福利</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365760">
                <a:tc>
                  <a:txBody>
                    <a:bodyPr/>
                    <a:p>
                      <a:pPr>
                        <a:buNone/>
                      </a:pPr>
                      <a:r>
                        <a:rPr lang="zh-CN" altLang="en-US" sz="1800" b="0" dirty="0" smtClean="0">
                          <a:solidFill>
                            <a:schemeClr val="tx1"/>
                          </a:solidFill>
                          <a:latin typeface="微软雅黑" panose="020B0503020204020204" charset="-122"/>
                          <a:ea typeface="微软雅黑" panose="020B0503020204020204" charset="-122"/>
                        </a:rPr>
                        <a:t>辞退福利</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r h="829310">
                <a:tc>
                  <a:txBody>
                    <a:bodyPr/>
                    <a:p>
                      <a:pPr marL="0" marR="0" indent="0" algn="l" defTabSz="914400" rtl="0" eaLnBrk="1" fontAlgn="auto" latinLnBrk="0" hangingPunct="1">
                        <a:lnSpc>
                          <a:spcPct val="100000"/>
                        </a:lnSpc>
                        <a:spcBef>
                          <a:spcPts val="0"/>
                        </a:spcBef>
                        <a:spcAft>
                          <a:spcPts val="0"/>
                        </a:spcAft>
                        <a:buClrTx/>
                        <a:buSzTx/>
                        <a:buFontTx/>
                        <a:buNone/>
                        <a:defRPr/>
                      </a:pPr>
                      <a:r>
                        <a:rPr lang="zh-CN" altLang="en-US" sz="1800" b="0" dirty="0" smtClean="0">
                          <a:solidFill>
                            <a:schemeClr val="tx1"/>
                          </a:solidFill>
                          <a:latin typeface="微软雅黑" panose="020B0503020204020204" charset="-122"/>
                          <a:ea typeface="微软雅黑" panose="020B0503020204020204" charset="-122"/>
                        </a:rPr>
                        <a:t>其他为获得职工提供的服务而给予的报酬或补偿</a:t>
                      </a:r>
                      <a:endParaRPr lang="zh-CN" altLang="en-US" sz="1800" b="0" dirty="0" smtClean="0">
                        <a:solidFill>
                          <a:schemeClr val="tx1"/>
                        </a:solidFill>
                        <a:latin typeface="微软雅黑" panose="020B0503020204020204" charset="-122"/>
                        <a:ea typeface="微软雅黑" panose="020B0503020204020204" charset="-122"/>
                      </a:endParaRPr>
                    </a:p>
                  </a:txBody>
                  <a:tcPr marT="60960" marB="60960">
                    <a:solidFill>
                      <a:schemeClr val="accent2">
                        <a:lumMod val="60000"/>
                        <a:lumOff val="40000"/>
                      </a:schemeClr>
                    </a:solidFill>
                  </a:tcPr>
                </a:tc>
              </a:tr>
            </a:tbl>
          </a:graphicData>
        </a:graphic>
      </p:graphicFrame>
      <p:sp>
        <p:nvSpPr>
          <p:cNvPr id="28" name="文本框 27"/>
          <p:cNvSpPr txBox="1"/>
          <p:nvPr/>
        </p:nvSpPr>
        <p:spPr>
          <a:xfrm>
            <a:off x="9239250" y="1909445"/>
            <a:ext cx="2489200" cy="1568450"/>
          </a:xfrm>
          <a:prstGeom prst="rect">
            <a:avLst/>
          </a:prstGeom>
          <a:noFill/>
        </p:spPr>
        <p:txBody>
          <a:bodyPr wrap="square" rtlCol="0">
            <a:spAutoFit/>
          </a:bodyPr>
          <a:p>
            <a:r>
              <a:rPr lang="en-US" altLang="zh-CN" sz="2400"/>
              <a:t>“</a:t>
            </a:r>
            <a:r>
              <a:rPr lang="zh-CN" altLang="en-US" sz="2400"/>
              <a:t>应付职工薪酬</a:t>
            </a:r>
            <a:r>
              <a:rPr lang="en-US" altLang="zh-CN" sz="2400"/>
              <a:t>”</a:t>
            </a:r>
            <a:r>
              <a:rPr lang="zh-CN" altLang="en-US" sz="2400"/>
              <a:t>里的社会保险包括</a:t>
            </a:r>
            <a:r>
              <a:rPr lang="zh-CN" altLang="en-US" sz="2400">
                <a:solidFill>
                  <a:srgbClr val="FF0000"/>
                </a:solidFill>
              </a:rPr>
              <a:t>单位和个人</a:t>
            </a:r>
            <a:r>
              <a:rPr lang="zh-CN" altLang="en-US" sz="2400"/>
              <a:t>负担部分</a:t>
            </a:r>
            <a:endParaRPr lang="zh-CN" altLang="en-US" sz="2400"/>
          </a:p>
        </p:txBody>
      </p:sp>
      <p:sp>
        <p:nvSpPr>
          <p:cNvPr id="30" name="文本框 29"/>
          <p:cNvSpPr txBox="1"/>
          <p:nvPr/>
        </p:nvSpPr>
        <p:spPr>
          <a:xfrm>
            <a:off x="1160780" y="3606165"/>
            <a:ext cx="4262120" cy="829945"/>
          </a:xfrm>
          <a:prstGeom prst="rect">
            <a:avLst/>
          </a:prstGeom>
          <a:noFill/>
        </p:spPr>
        <p:txBody>
          <a:bodyPr wrap="square" rtlCol="0">
            <a:spAutoFit/>
          </a:bodyPr>
          <a:p>
            <a:r>
              <a:rPr lang="en-US" altLang="zh-CN" sz="2400"/>
              <a:t>“</a:t>
            </a:r>
            <a:r>
              <a:rPr lang="zh-CN" altLang="en-US" sz="2400"/>
              <a:t>社会保险费（单位负担部分）</a:t>
            </a:r>
            <a:r>
              <a:rPr lang="en-US" altLang="zh-CN" sz="2400"/>
              <a:t>”</a:t>
            </a:r>
            <a:r>
              <a:rPr lang="zh-CN" altLang="en-US" sz="2400"/>
              <a:t>指标只包括</a:t>
            </a:r>
            <a:r>
              <a:rPr lang="zh-CN" altLang="en-US" sz="2400">
                <a:solidFill>
                  <a:srgbClr val="FF0000"/>
                </a:solidFill>
              </a:rPr>
              <a:t>单位</a:t>
            </a:r>
            <a:r>
              <a:rPr lang="zh-CN" altLang="en-US" sz="2400"/>
              <a:t>负担部分</a:t>
            </a:r>
            <a:endParaRPr lang="zh-CN" altLang="en-US" sz="2400"/>
          </a:p>
        </p:txBody>
      </p:sp>
      <p:sp>
        <p:nvSpPr>
          <p:cNvPr id="16" name="右箭头 15"/>
          <p:cNvSpPr/>
          <p:nvPr/>
        </p:nvSpPr>
        <p:spPr>
          <a:xfrm>
            <a:off x="5512435" y="2099945"/>
            <a:ext cx="770255" cy="215265"/>
          </a:xfrm>
          <a:prstGeom prst="rightArrow">
            <a:avLst/>
          </a:prstGeom>
          <a:solidFill>
            <a:schemeClr val="accent1"/>
          </a:solidFill>
          <a:ln w="127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右箭头 3"/>
          <p:cNvSpPr/>
          <p:nvPr/>
        </p:nvSpPr>
        <p:spPr>
          <a:xfrm rot="5400000">
            <a:off x="2863215" y="3159125"/>
            <a:ext cx="698500" cy="202565"/>
          </a:xfrm>
          <a:prstGeom prst="rightArrow">
            <a:avLst/>
          </a:prstGeom>
          <a:solidFill>
            <a:srgbClr val="FFC000"/>
          </a:solidFill>
          <a:ln w="12700" cmpd="sng">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bldLst>
      <p:bldP spid="16" grpId="1" animBg="1"/>
      <p:bldP spid="4"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应付职工薪酬</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179830" y="1052195"/>
            <a:ext cx="8084820" cy="583565"/>
          </a:xfrm>
          <a:prstGeom prst="rect">
            <a:avLst/>
          </a:prstGeom>
          <a:noFill/>
        </p:spPr>
        <p:txBody>
          <a:bodyPr wrap="square" rtlCol="0">
            <a:spAutoFit/>
          </a:bodyPr>
          <a:p>
            <a:r>
              <a:rPr lang="en-US" sz="3200" b="1" dirty="0">
                <a:solidFill>
                  <a:schemeClr val="bg1"/>
                </a:solidFill>
                <a:latin typeface="微软雅黑" panose="020B0503020204020204" charset="-122"/>
                <a:ea typeface="微软雅黑" panose="020B0503020204020204" charset="-122"/>
                <a:cs typeface="微软雅黑" panose="020B0503020204020204" charset="-122"/>
              </a:rPr>
              <a:t>1</a:t>
            </a:r>
            <a:r>
              <a:rPr lang="zh-CN" altLang="en-US" sz="3200" b="1" dirty="0">
                <a:solidFill>
                  <a:schemeClr val="bg1"/>
                </a:solidFill>
                <a:latin typeface="微软雅黑" panose="020B0503020204020204" charset="-122"/>
                <a:ea typeface="微软雅黑" panose="020B0503020204020204" charset="-122"/>
                <a:cs typeface="微软雅黑" panose="020B0503020204020204" charset="-122"/>
              </a:rPr>
              <a:t>、</a:t>
            </a:r>
            <a:r>
              <a:rPr sz="3200" b="1" dirty="0">
                <a:solidFill>
                  <a:schemeClr val="bg1"/>
                </a:solidFill>
                <a:latin typeface="微软雅黑" panose="020B0503020204020204" charset="-122"/>
                <a:ea typeface="微软雅黑" panose="020B0503020204020204" charset="-122"/>
                <a:cs typeface="微软雅黑" panose="020B0503020204020204" charset="-122"/>
              </a:rPr>
              <a:t>应付职工薪酬（本期贷方累计发生额）</a:t>
            </a:r>
            <a:endParaRPr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808480"/>
            <a:ext cx="10154920" cy="4593590"/>
          </a:xfrm>
          <a:prstGeom prst="rect">
            <a:avLst/>
          </a:prstGeom>
        </p:spPr>
        <p:txBody>
          <a:bodyPr wrap="square">
            <a:spAutoFit/>
          </a:bodyPr>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应将</a:t>
            </a:r>
            <a:r>
              <a:rPr lang="zh-CN" altLang="en-US" sz="2200" dirty="0">
                <a:solidFill>
                  <a:srgbClr val="FF0000"/>
                </a:solidFill>
                <a:cs typeface="+mn-ea"/>
                <a:sym typeface="+mn-lt"/>
              </a:rPr>
              <a:t>统计口径</a:t>
            </a:r>
            <a:r>
              <a:rPr lang="zh-CN" altLang="en-US" sz="2200" dirty="0">
                <a:solidFill>
                  <a:schemeClr val="bg1"/>
                </a:solidFill>
                <a:cs typeface="+mn-ea"/>
                <a:sym typeface="+mn-lt"/>
              </a:rPr>
              <a:t>中的“应付职工薪酬”包含的项目归并填报。</a:t>
            </a:r>
            <a:endParaRPr lang="zh-CN" altLang="en-US" sz="2200" dirty="0">
              <a:solidFill>
                <a:schemeClr val="bg1"/>
              </a:solidFill>
              <a:cs typeface="+mn-ea"/>
              <a:sym typeface="+mn-lt"/>
            </a:endParaRPr>
          </a:p>
          <a:p>
            <a:pPr indent="0" algn="just">
              <a:lnSpc>
                <a:spcPct val="150000"/>
              </a:lnSpc>
              <a:buFont typeface="Wingdings" panose="05000000000000000000" charset="0"/>
              <a:buNone/>
            </a:pPr>
            <a:r>
              <a:rPr lang="zh-CN" altLang="en-US" sz="2200" b="1" dirty="0">
                <a:solidFill>
                  <a:schemeClr val="bg1"/>
                </a:solidFill>
                <a:cs typeface="+mn-ea"/>
                <a:sym typeface="+mn-lt"/>
              </a:rPr>
              <a:t>填报依据：</a:t>
            </a:r>
            <a:endParaRPr lang="zh-CN" altLang="en-US" sz="2200" dirty="0">
              <a:solidFill>
                <a:schemeClr val="bg1"/>
              </a:solidFill>
              <a:cs typeface="+mn-ea"/>
              <a:sym typeface="+mn-lt"/>
            </a:endParaRPr>
          </a:p>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执行企业会计准则或《小企业会计准则》的企业，根据财务报告“应付职工薪酬列示”合计项本期增加额，或会计“应付职工薪酬”科目本期贷方累计发生额填报。（要确定成本费用相关科目中包含的薪酬部分已全部结转至“应</a:t>
            </a:r>
            <a:endParaRPr lang="zh-CN" altLang="en-US" sz="2200" dirty="0">
              <a:solidFill>
                <a:schemeClr val="bg1"/>
              </a:solidFill>
              <a:cs typeface="+mn-ea"/>
              <a:sym typeface="+mn-lt"/>
            </a:endParaRPr>
          </a:p>
          <a:p>
            <a:pPr indent="0" algn="just">
              <a:lnSpc>
                <a:spcPct val="150000"/>
              </a:lnSpc>
              <a:buFont typeface="Wingdings" panose="05000000000000000000" charset="0"/>
              <a:buNone/>
            </a:pPr>
            <a:r>
              <a:rPr lang="zh-CN" altLang="en-US" sz="2200" dirty="0">
                <a:solidFill>
                  <a:schemeClr val="bg1"/>
                </a:solidFill>
                <a:cs typeface="+mn-ea"/>
                <a:sym typeface="+mn-lt"/>
              </a:rPr>
              <a:t>    付职工薪酬”科目下）</a:t>
            </a:r>
            <a:endParaRPr lang="zh-CN" altLang="en-US" sz="2200" dirty="0">
              <a:solidFill>
                <a:schemeClr val="bg1"/>
              </a:solidFill>
              <a:cs typeface="+mn-ea"/>
              <a:sym typeface="+mn-lt"/>
            </a:endParaRPr>
          </a:p>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执行其他企业会计制度的企业或“应付职工薪酬”科目内容与统计口径不一致的，需按统计口径归并填报。</a:t>
            </a:r>
            <a:endParaRPr lang="zh-CN" altLang="en-US" sz="2200" dirty="0">
              <a:solidFill>
                <a:schemeClr val="bg1"/>
              </a:solidFill>
              <a:cs typeface="+mn-ea"/>
              <a:sym typeface="+mn-lt"/>
            </a:endParaRPr>
          </a:p>
          <a:p>
            <a:pPr indent="0" algn="just">
              <a:lnSpc>
                <a:spcPct val="130000"/>
              </a:lnSpc>
              <a:buFont typeface="Wingdings" panose="05000000000000000000" charset="0"/>
              <a:buNone/>
            </a:pPr>
            <a:endParaRPr lang="zh-CN" altLang="en-US" sz="2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应付职工薪酬</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179830" y="1052195"/>
            <a:ext cx="8084820" cy="583565"/>
          </a:xfrm>
          <a:prstGeom prst="rect">
            <a:avLst/>
          </a:prstGeom>
          <a:noFill/>
        </p:spPr>
        <p:txBody>
          <a:bodyPr wrap="square" rtlCol="0">
            <a:spAutoFit/>
          </a:bodyPr>
          <a:p>
            <a:r>
              <a:rPr lang="en-US" sz="3200" b="1" dirty="0">
                <a:solidFill>
                  <a:schemeClr val="bg1"/>
                </a:solidFill>
                <a:latin typeface="微软雅黑" panose="020B0503020204020204" charset="-122"/>
                <a:ea typeface="微软雅黑" panose="020B0503020204020204" charset="-122"/>
                <a:cs typeface="微软雅黑" panose="020B0503020204020204" charset="-122"/>
              </a:rPr>
              <a:t>1</a:t>
            </a:r>
            <a:r>
              <a:rPr lang="zh-CN" altLang="en-US" sz="3200" b="1" dirty="0">
                <a:solidFill>
                  <a:schemeClr val="bg1"/>
                </a:solidFill>
                <a:latin typeface="微软雅黑" panose="020B0503020204020204" charset="-122"/>
                <a:ea typeface="微软雅黑" panose="020B0503020204020204" charset="-122"/>
                <a:cs typeface="微软雅黑" panose="020B0503020204020204" charset="-122"/>
              </a:rPr>
              <a:t>、</a:t>
            </a:r>
            <a:r>
              <a:rPr sz="3200" b="1" dirty="0">
                <a:solidFill>
                  <a:schemeClr val="bg1"/>
                </a:solidFill>
                <a:latin typeface="微软雅黑" panose="020B0503020204020204" charset="-122"/>
                <a:ea typeface="微软雅黑" panose="020B0503020204020204" charset="-122"/>
                <a:cs typeface="微软雅黑" panose="020B0503020204020204" charset="-122"/>
              </a:rPr>
              <a:t>应付职工薪酬（本期贷方累计发生额）</a:t>
            </a:r>
            <a:endParaRPr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635760"/>
            <a:ext cx="9862820" cy="4154170"/>
          </a:xfrm>
          <a:prstGeom prst="rect">
            <a:avLst/>
          </a:prstGeom>
        </p:spPr>
        <p:txBody>
          <a:bodyPr wrap="square">
            <a:spAutoFit/>
          </a:bodyPr>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“应付职工薪酬”应包含“</a:t>
            </a:r>
            <a:r>
              <a:rPr lang="zh-CN" altLang="en-US" sz="2200" dirty="0">
                <a:solidFill>
                  <a:srgbClr val="FF0000"/>
                </a:solidFill>
                <a:cs typeface="+mn-ea"/>
                <a:sym typeface="+mn-lt"/>
              </a:rPr>
              <a:t>劳务派遣人员薪酬</a:t>
            </a:r>
            <a:r>
              <a:rPr lang="zh-CN" altLang="en-US" sz="2200" dirty="0">
                <a:solidFill>
                  <a:schemeClr val="bg1"/>
                </a:solidFill>
                <a:cs typeface="+mn-ea"/>
                <a:sym typeface="+mn-lt"/>
              </a:rPr>
              <a:t>”。</a:t>
            </a:r>
            <a:endParaRPr lang="zh-CN" altLang="en-US" sz="2200" dirty="0">
              <a:solidFill>
                <a:schemeClr val="bg1"/>
              </a:solidFill>
              <a:cs typeface="+mn-ea"/>
              <a:sym typeface="+mn-lt"/>
            </a:endParaRPr>
          </a:p>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如果企业“应付职工薪酬”会计科目的核算范围不包含“劳务派遣人员薪酬”，则应加“劳务派遣人员薪酬”后填报“应付职工薪酬”统计指标。</a:t>
            </a:r>
            <a:endParaRPr lang="zh-CN" altLang="en-US" sz="2200" dirty="0">
              <a:solidFill>
                <a:schemeClr val="bg1"/>
              </a:solidFill>
              <a:cs typeface="+mn-ea"/>
              <a:sym typeface="+mn-lt"/>
            </a:endParaRPr>
          </a:p>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无论用工单位是否直接支付劳动报酬，“劳务派遣人员薪酬”均由实际用工法人单位（派遣人员使用方）填报，而劳务派遣单位（派遣人员派出方）不填报。</a:t>
            </a:r>
            <a:endParaRPr lang="zh-CN" altLang="en-US" sz="2200" dirty="0">
              <a:solidFill>
                <a:schemeClr val="bg1"/>
              </a:solidFill>
              <a:cs typeface="+mn-ea"/>
              <a:sym typeface="+mn-lt"/>
            </a:endParaRPr>
          </a:p>
          <a:p>
            <a:pPr marL="342900" indent="-342900" algn="just">
              <a:lnSpc>
                <a:spcPct val="150000"/>
              </a:lnSpc>
              <a:buFont typeface="Wingdings" panose="05000000000000000000" charset="0"/>
              <a:buChar char="l"/>
            </a:pPr>
            <a:r>
              <a:rPr lang="zh-CN" altLang="en-US" sz="2200" dirty="0">
                <a:solidFill>
                  <a:schemeClr val="bg1"/>
                </a:solidFill>
                <a:cs typeface="+mn-ea"/>
                <a:sym typeface="+mn-lt"/>
              </a:rPr>
              <a:t>“劳务派遣人员薪酬”不含因使用劳务派遣人员而支付的管理费用和其他用工成本。</a:t>
            </a:r>
            <a:endParaRPr lang="zh-CN" altLang="en-US" sz="2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应付职工薪酬</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2" name="矩形 11"/>
          <p:cNvSpPr/>
          <p:nvPr/>
        </p:nvSpPr>
        <p:spPr>
          <a:xfrm>
            <a:off x="1044575" y="905510"/>
            <a:ext cx="9862820" cy="5169535"/>
          </a:xfrm>
          <a:prstGeom prst="rect">
            <a:avLst/>
          </a:prstGeom>
        </p:spPr>
        <p:txBody>
          <a:bodyPr wrap="square">
            <a:spAutoFit/>
          </a:bodyPr>
          <a:p>
            <a:pPr indent="0" algn="just">
              <a:lnSpc>
                <a:spcPct val="150000"/>
              </a:lnSpc>
              <a:buFont typeface="Wingdings" panose="05000000000000000000" charset="0"/>
              <a:buNone/>
            </a:pPr>
            <a:r>
              <a:rPr lang="zh-CN" altLang="en-US" sz="2200" b="1" dirty="0">
                <a:solidFill>
                  <a:schemeClr val="bg1"/>
                </a:solidFill>
                <a:latin typeface="微软雅黑" panose="020B0503020204020204" charset="-122"/>
                <a:ea typeface="微软雅黑" panose="020B0503020204020204" charset="-122"/>
                <a:cs typeface="微软雅黑" panose="020B0503020204020204" charset="-122"/>
                <a:sym typeface="+mn-lt"/>
              </a:rPr>
              <a:t>常见问题：</a:t>
            </a:r>
            <a:endParaRPr lang="zh-CN" altLang="en-US" sz="2200" b="1"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1</a:t>
            </a: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a:t>
            </a:r>
            <a:r>
              <a:rPr lang="zh-CN" altLang="en-US" sz="2200" dirty="0">
                <a:solidFill>
                  <a:srgbClr val="FF0000"/>
                </a:solidFill>
                <a:latin typeface="微软雅黑" panose="020B0503020204020204" charset="-122"/>
                <a:ea typeface="微软雅黑" panose="020B0503020204020204" charset="-122"/>
                <a:cs typeface="微软雅黑" panose="020B0503020204020204" charset="-122"/>
                <a:sym typeface="+mn-lt"/>
              </a:rPr>
              <a:t>漏报</a:t>
            </a: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：漏报劳务派遣人员薪酬； </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               漏报外籍、港澳台人员的职工薪酬；</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               漏报费用中的社保、住房公积金、福利费、工会经费等；</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               漏报离职补偿金、报告期内的计提奖金；</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               福利费、教育经费在实际支出时直接列支在费用类科目，导致漏报；</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               漏报本年补发的以前年度工资。</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en-US" altLang="zh-CN" sz="2200" dirty="0">
                <a:solidFill>
                  <a:schemeClr val="bg1"/>
                </a:solidFill>
                <a:latin typeface="微软雅黑" panose="020B0503020204020204" charset="-122"/>
                <a:ea typeface="微软雅黑" panose="020B0503020204020204" charset="-122"/>
                <a:cs typeface="微软雅黑" panose="020B0503020204020204" charset="-122"/>
                <a:sym typeface="+mn-lt"/>
              </a:rPr>
              <a:t>2</a:t>
            </a: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a:t>
            </a:r>
            <a:r>
              <a:rPr lang="zh-CN" altLang="en-US" sz="2200" dirty="0">
                <a:solidFill>
                  <a:srgbClr val="FF0000"/>
                </a:solidFill>
                <a:latin typeface="微软雅黑" panose="020B0503020204020204" charset="-122"/>
                <a:ea typeface="微软雅黑" panose="020B0503020204020204" charset="-122"/>
                <a:cs typeface="微软雅黑" panose="020B0503020204020204" charset="-122"/>
                <a:sym typeface="+mn-lt"/>
              </a:rPr>
              <a:t>重复上报</a:t>
            </a: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：社保记账等记账方式导致应付职工薪酬科目贷方有重复；</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               反向调账导致成本费用中相关科目福利费借方有重复。</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a:p>
            <a:pPr indent="0" algn="just">
              <a:lnSpc>
                <a:spcPct val="150000"/>
              </a:lnSpc>
              <a:buFont typeface="Wingdings" panose="05000000000000000000" charset="0"/>
              <a:buNone/>
            </a:pPr>
            <a:r>
              <a:rPr lang="en-US" altLang="zh-CN" sz="2200" dirty="0">
                <a:solidFill>
                  <a:schemeClr val="bg1"/>
                </a:solidFill>
                <a:latin typeface="微软雅黑" panose="020B0503020204020204" charset="-122"/>
                <a:ea typeface="微软雅黑" panose="020B0503020204020204" charset="-122"/>
                <a:cs typeface="微软雅黑" panose="020B0503020204020204" charset="-122"/>
                <a:sym typeface="+mn-lt"/>
              </a:rPr>
              <a:t>3</a:t>
            </a: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a:t>
            </a:r>
            <a:r>
              <a:rPr lang="zh-CN" altLang="en-US" sz="2200" dirty="0">
                <a:solidFill>
                  <a:srgbClr val="FF0000"/>
                </a:solidFill>
                <a:latin typeface="微软雅黑" panose="020B0503020204020204" charset="-122"/>
                <a:ea typeface="微软雅黑" panose="020B0503020204020204" charset="-122"/>
                <a:cs typeface="微软雅黑" panose="020B0503020204020204" charset="-122"/>
                <a:sym typeface="+mn-lt"/>
              </a:rPr>
              <a:t>错填</a:t>
            </a:r>
            <a:r>
              <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rPr>
              <a:t>：直接按照应付职工薪酬科目借方累计数、科目余额数填报。</a:t>
            </a:r>
            <a:endParaRPr lang="zh-CN" altLang="en-US" sz="2200"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文本占位符 110"/>
          <p:cNvSpPr>
            <a:spLocks noGrp="1"/>
          </p:cNvSpPr>
          <p:nvPr>
            <p:ph type="body" sz="quarter" idx="10"/>
          </p:nvPr>
        </p:nvSpPr>
        <p:spPr>
          <a:xfrm>
            <a:off x="950005" y="520011"/>
            <a:ext cx="2316480" cy="478155"/>
          </a:xfrm>
        </p:spPr>
        <p:txBody>
          <a:bodyPr/>
          <a:lstStyle/>
          <a:p>
            <a:pPr algn="l"/>
            <a:r>
              <a:rPr lang="zh-CN" altLang="en-US" dirty="0"/>
              <a:t>统计口径指标</a:t>
            </a:r>
            <a:endParaRPr lang="zh-CN" altLang="en-US" dirty="0"/>
          </a:p>
        </p:txBody>
      </p:sp>
      <p:sp>
        <p:nvSpPr>
          <p:cNvPr id="110" name="文本占位符 109"/>
          <p:cNvSpPr>
            <a:spLocks noGrp="1"/>
          </p:cNvSpPr>
          <p:nvPr>
            <p:ph type="body" sz="quarter" idx="11"/>
          </p:nvPr>
        </p:nvSpPr>
        <p:spPr>
          <a:xfrm>
            <a:off x="505460" y="564515"/>
            <a:ext cx="359410" cy="368300"/>
          </a:xfrm>
        </p:spPr>
        <p:txBody>
          <a:bodyPr/>
          <a:lstStyle/>
          <a:p>
            <a:r>
              <a:rPr lang="en-US" dirty="0"/>
              <a:t>3</a:t>
            </a:r>
            <a:endParaRPr lang="en-US" dirty="0"/>
          </a:p>
        </p:txBody>
      </p:sp>
      <p:grpSp>
        <p:nvGrpSpPr>
          <p:cNvPr id="2" name="组合 1"/>
          <p:cNvGrpSpPr/>
          <p:nvPr/>
        </p:nvGrpSpPr>
        <p:grpSpPr>
          <a:xfrm>
            <a:off x="1562100" y="1391285"/>
            <a:ext cx="3738245" cy="4550410"/>
            <a:chOff x="1709" y="2142"/>
            <a:chExt cx="4625" cy="7464"/>
          </a:xfrm>
        </p:grpSpPr>
        <p:grpSp>
          <p:nvGrpSpPr>
            <p:cNvPr id="3" name="组合 2"/>
            <p:cNvGrpSpPr/>
            <p:nvPr/>
          </p:nvGrpSpPr>
          <p:grpSpPr>
            <a:xfrm>
              <a:off x="1709" y="2142"/>
              <a:ext cx="4625" cy="7464"/>
              <a:chOff x="1390568" y="1641297"/>
              <a:chExt cx="2530385" cy="10002041"/>
            </a:xfrm>
          </p:grpSpPr>
          <p:sp>
            <p:nvSpPr>
              <p:cNvPr id="4" name="矩形: 对角圆角 82"/>
              <p:cNvSpPr/>
              <p:nvPr/>
            </p:nvSpPr>
            <p:spPr>
              <a:xfrm>
                <a:off x="1390568" y="2812733"/>
                <a:ext cx="2516707" cy="8830605"/>
              </a:xfrm>
              <a:prstGeom prst="round2DiagRect">
                <a:avLst>
                  <a:gd name="adj1" fmla="val 21458"/>
                  <a:gd name="adj2" fmla="val 0"/>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对角圆角 21"/>
              <p:cNvSpPr/>
              <p:nvPr/>
            </p:nvSpPr>
            <p:spPr>
              <a:xfrm>
                <a:off x="1394945" y="1641297"/>
                <a:ext cx="2526008" cy="2058298"/>
              </a:xfrm>
              <a:prstGeom prst="round2DiagRect">
                <a:avLst>
                  <a:gd name="adj1" fmla="val 21458"/>
                  <a:gd name="adj2" fmla="val 0"/>
                </a:avLst>
              </a:prstGeom>
              <a:gradFill>
                <a:gsLst>
                  <a:gs pos="39000">
                    <a:schemeClr val="accent1"/>
                  </a:gs>
                  <a:gs pos="100000">
                    <a:schemeClr val="accent2"/>
                  </a:gs>
                </a:gsLst>
                <a:path path="circle">
                  <a:fillToRect r="100000" b="100000"/>
                </a:path>
              </a:gra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29"/>
              <p:cNvSpPr/>
              <p:nvPr/>
            </p:nvSpPr>
            <p:spPr>
              <a:xfrm>
                <a:off x="1390568" y="1659977"/>
                <a:ext cx="2431911" cy="4072342"/>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16000">
                    <a:schemeClr val="accent3">
                      <a:alpha val="20000"/>
                    </a:schemeClr>
                  </a:gs>
                  <a:gs pos="100000">
                    <a:schemeClr val="accent1">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83"/>
              <p:cNvSpPr/>
              <p:nvPr/>
            </p:nvSpPr>
            <p:spPr>
              <a:xfrm>
                <a:off x="1390568" y="1659979"/>
                <a:ext cx="2431911" cy="3496143"/>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0">
                    <a:schemeClr val="accent3">
                      <a:alpha val="18000"/>
                    </a:schemeClr>
                  </a:gs>
                  <a:gs pos="100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 name="矩形 8"/>
            <p:cNvSpPr/>
            <p:nvPr/>
          </p:nvSpPr>
          <p:spPr>
            <a:xfrm>
              <a:off x="2008" y="2241"/>
              <a:ext cx="4088" cy="1361"/>
            </a:xfrm>
            <a:prstGeom prst="rect">
              <a:avLst/>
            </a:prstGeom>
          </p:spPr>
          <p:txBody>
            <a:bodyPr wrap="square">
              <a:spAutoFit/>
            </a:bodyPr>
            <a:lstStyle/>
            <a:p>
              <a:pPr algn="ctr"/>
              <a:r>
                <a:rPr lang="en-US" altLang="zh-CN" sz="2400" b="1" dirty="0">
                  <a:solidFill>
                    <a:schemeClr val="bg2"/>
                  </a:solidFill>
                  <a:cs typeface="+mn-ea"/>
                  <a:sym typeface="+mn-lt"/>
                </a:rPr>
                <a:t>1</a:t>
              </a:r>
              <a:r>
                <a:rPr lang="zh-CN" altLang="en-US" sz="2400" b="1" dirty="0">
                  <a:solidFill>
                    <a:schemeClr val="bg2"/>
                  </a:solidFill>
                  <a:cs typeface="+mn-ea"/>
                  <a:sym typeface="+mn-lt"/>
                </a:rPr>
                <a:t>、应付职工薪酬</a:t>
              </a:r>
              <a:endParaRPr lang="zh-CN" altLang="en-US" sz="2400" b="1" dirty="0">
                <a:solidFill>
                  <a:schemeClr val="bg2"/>
                </a:solidFill>
                <a:cs typeface="+mn-ea"/>
                <a:sym typeface="+mn-lt"/>
              </a:endParaRPr>
            </a:p>
            <a:p>
              <a:pPr algn="ctr"/>
              <a:r>
                <a:rPr lang="zh-CN" altLang="en-US" sz="2400" b="1" dirty="0">
                  <a:solidFill>
                    <a:schemeClr val="bg2"/>
                  </a:solidFill>
                  <a:cs typeface="+mn-ea"/>
                  <a:sym typeface="+mn-lt"/>
                </a:rPr>
                <a:t>（本期贷方累计发生额）</a:t>
              </a:r>
              <a:endParaRPr lang="zh-CN" altLang="en-US" sz="2400" b="1" dirty="0">
                <a:solidFill>
                  <a:schemeClr val="bg2"/>
                </a:solidFill>
                <a:cs typeface="+mn-ea"/>
                <a:sym typeface="+mn-lt"/>
              </a:endParaRPr>
            </a:p>
          </p:txBody>
        </p:sp>
        <p:sp>
          <p:nvSpPr>
            <p:cNvPr id="18" name="矩形 17"/>
            <p:cNvSpPr/>
            <p:nvPr/>
          </p:nvSpPr>
          <p:spPr>
            <a:xfrm>
              <a:off x="2008" y="4654"/>
              <a:ext cx="4126" cy="2422"/>
            </a:xfrm>
            <a:prstGeom prst="rect">
              <a:avLst/>
            </a:prstGeom>
          </p:spPr>
          <p:txBody>
            <a:bodyPr wrap="square">
              <a:spAutoFit/>
            </a:bodyPr>
            <a:lstStyle/>
            <a:p>
              <a:pPr indent="0" algn="just" fontAlgn="auto">
                <a:lnSpc>
                  <a:spcPct val="150000"/>
                </a:lnSpc>
              </a:pPr>
              <a:r>
                <a:rPr lang="zh-CN" altLang="en-US" sz="2000" dirty="0">
                  <a:solidFill>
                    <a:schemeClr val="tx1">
                      <a:lumMod val="75000"/>
                      <a:lumOff val="25000"/>
                    </a:schemeClr>
                  </a:solidFill>
                  <a:cs typeface="+mn-ea"/>
                  <a:sym typeface="+mn-lt"/>
                </a:rPr>
                <a:t>指企业为获得职工提供的服务或解除劳动关系而给予的各种形式的报酬或补偿。</a:t>
              </a:r>
              <a:endParaRPr lang="zh-CN" altLang="en-US" sz="2000" dirty="0">
                <a:solidFill>
                  <a:schemeClr val="tx1">
                    <a:lumMod val="75000"/>
                    <a:lumOff val="25000"/>
                  </a:schemeClr>
                </a:solidFill>
                <a:cs typeface="+mn-ea"/>
                <a:sym typeface="+mn-lt"/>
              </a:endParaRPr>
            </a:p>
          </p:txBody>
        </p:sp>
      </p:grpSp>
      <p:grpSp>
        <p:nvGrpSpPr>
          <p:cNvPr id="19" name="组合 18"/>
          <p:cNvGrpSpPr/>
          <p:nvPr/>
        </p:nvGrpSpPr>
        <p:grpSpPr>
          <a:xfrm>
            <a:off x="6368415" y="1400810"/>
            <a:ext cx="3943350" cy="4540885"/>
            <a:chOff x="1709" y="2142"/>
            <a:chExt cx="4625" cy="7464"/>
          </a:xfrm>
        </p:grpSpPr>
        <p:grpSp>
          <p:nvGrpSpPr>
            <p:cNvPr id="20" name="组合 19"/>
            <p:cNvGrpSpPr/>
            <p:nvPr/>
          </p:nvGrpSpPr>
          <p:grpSpPr>
            <a:xfrm>
              <a:off x="1709" y="2142"/>
              <a:ext cx="4625" cy="7464"/>
              <a:chOff x="1390568" y="1641297"/>
              <a:chExt cx="2530385" cy="10002041"/>
            </a:xfrm>
          </p:grpSpPr>
          <p:sp>
            <p:nvSpPr>
              <p:cNvPr id="21" name="矩形: 对角圆角 82"/>
              <p:cNvSpPr/>
              <p:nvPr/>
            </p:nvSpPr>
            <p:spPr>
              <a:xfrm>
                <a:off x="1390568" y="2812733"/>
                <a:ext cx="2516707" cy="8830605"/>
              </a:xfrm>
              <a:prstGeom prst="round2DiagRect">
                <a:avLst>
                  <a:gd name="adj1" fmla="val 21458"/>
                  <a:gd name="adj2" fmla="val 0"/>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对角圆角 21"/>
              <p:cNvSpPr/>
              <p:nvPr/>
            </p:nvSpPr>
            <p:spPr>
              <a:xfrm>
                <a:off x="1394945" y="1641297"/>
                <a:ext cx="2526008" cy="2058298"/>
              </a:xfrm>
              <a:prstGeom prst="round2DiagRect">
                <a:avLst>
                  <a:gd name="adj1" fmla="val 21458"/>
                  <a:gd name="adj2" fmla="val 0"/>
                </a:avLst>
              </a:prstGeom>
              <a:gradFill>
                <a:gsLst>
                  <a:gs pos="39000">
                    <a:schemeClr val="accent1"/>
                  </a:gs>
                  <a:gs pos="100000">
                    <a:schemeClr val="accent2"/>
                  </a:gs>
                </a:gsLst>
                <a:path path="circle">
                  <a:fillToRect r="100000" b="100000"/>
                </a:path>
              </a:gra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9"/>
              <p:cNvSpPr/>
              <p:nvPr/>
            </p:nvSpPr>
            <p:spPr>
              <a:xfrm>
                <a:off x="1390568" y="1659977"/>
                <a:ext cx="2431911" cy="4072342"/>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16000">
                    <a:schemeClr val="accent3">
                      <a:alpha val="20000"/>
                    </a:schemeClr>
                  </a:gs>
                  <a:gs pos="100000">
                    <a:schemeClr val="accent1">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83"/>
              <p:cNvSpPr/>
              <p:nvPr/>
            </p:nvSpPr>
            <p:spPr>
              <a:xfrm>
                <a:off x="1390568" y="1659979"/>
                <a:ext cx="2431911" cy="3496143"/>
              </a:xfrm>
              <a:custGeom>
                <a:avLst/>
                <a:gdLst>
                  <a:gd name="connsiteX0" fmla="*/ 1796883 w 2149839"/>
                  <a:gd name="connsiteY0" fmla="*/ 0 h 3600000"/>
                  <a:gd name="connsiteX1" fmla="*/ 2149839 w 2149839"/>
                  <a:gd name="connsiteY1" fmla="*/ 0 h 3600000"/>
                  <a:gd name="connsiteX2" fmla="*/ 2111695 w 2149839"/>
                  <a:gd name="connsiteY2" fmla="*/ 190173 h 3600000"/>
                  <a:gd name="connsiteX3" fmla="*/ 1764987 w 2149839"/>
                  <a:gd name="connsiteY3" fmla="*/ 1169930 h 3600000"/>
                  <a:gd name="connsiteX4" fmla="*/ 95898 w 2149839"/>
                  <a:gd name="connsiteY4" fmla="*/ 3560670 h 3600000"/>
                  <a:gd name="connsiteX5" fmla="*/ 58858 w 2149839"/>
                  <a:gd name="connsiteY5" fmla="*/ 3600000 h 3600000"/>
                  <a:gd name="connsiteX6" fmla="*/ 0 w 2149839"/>
                  <a:gd name="connsiteY6" fmla="*/ 3600000 h 3600000"/>
                  <a:gd name="connsiteX7" fmla="*/ 0 w 2149839"/>
                  <a:gd name="connsiteY7" fmla="*/ 2344584 h 3600000"/>
                  <a:gd name="connsiteX8" fmla="*/ 29833 w 2149839"/>
                  <a:gd name="connsiteY8" fmla="*/ 2322867 h 3600000"/>
                  <a:gd name="connsiteX9" fmla="*/ 1417035 w 2149839"/>
                  <a:gd name="connsiteY9" fmla="*/ 925432 h 3600000"/>
                  <a:gd name="connsiteX10" fmla="*/ 1766617 w 2149839"/>
                  <a:gd name="connsiteY10" fmla="*/ 127904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9839" h="3600000">
                    <a:moveTo>
                      <a:pt x="1796883" y="0"/>
                    </a:moveTo>
                    <a:lnTo>
                      <a:pt x="2149839" y="0"/>
                    </a:lnTo>
                    <a:lnTo>
                      <a:pt x="2111695" y="190173"/>
                    </a:lnTo>
                    <a:cubicBezTo>
                      <a:pt x="2039665" y="504036"/>
                      <a:pt x="1926215" y="838701"/>
                      <a:pt x="1764987" y="1169930"/>
                    </a:cubicBezTo>
                    <a:cubicBezTo>
                      <a:pt x="1419499" y="1879708"/>
                      <a:pt x="657144" y="2948299"/>
                      <a:pt x="95898" y="3560670"/>
                    </a:cubicBezTo>
                    <a:lnTo>
                      <a:pt x="58858" y="3600000"/>
                    </a:lnTo>
                    <a:lnTo>
                      <a:pt x="0" y="3600000"/>
                    </a:lnTo>
                    <a:lnTo>
                      <a:pt x="0" y="2344584"/>
                    </a:lnTo>
                    <a:lnTo>
                      <a:pt x="29833" y="2322867"/>
                    </a:lnTo>
                    <a:cubicBezTo>
                      <a:pt x="603664" y="1880276"/>
                      <a:pt x="1129849" y="1351392"/>
                      <a:pt x="1417035" y="925432"/>
                    </a:cubicBezTo>
                    <a:cubicBezTo>
                      <a:pt x="1569114" y="691352"/>
                      <a:pt x="1687629" y="416535"/>
                      <a:pt x="1766617" y="127904"/>
                    </a:cubicBezTo>
                    <a:close/>
                  </a:path>
                </a:pathLst>
              </a:custGeom>
              <a:gradFill flip="none" rotWithShape="1">
                <a:gsLst>
                  <a:gs pos="0">
                    <a:schemeClr val="accent3">
                      <a:alpha val="18000"/>
                    </a:schemeClr>
                  </a:gs>
                  <a:gs pos="100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6" name="矩形 25"/>
            <p:cNvSpPr/>
            <p:nvPr/>
          </p:nvSpPr>
          <p:spPr>
            <a:xfrm>
              <a:off x="2197" y="2241"/>
              <a:ext cx="3589" cy="1364"/>
            </a:xfrm>
            <a:prstGeom prst="rect">
              <a:avLst/>
            </a:prstGeom>
          </p:spPr>
          <p:txBody>
            <a:bodyPr wrap="square">
              <a:spAutoFit/>
            </a:bodyPr>
            <a:lstStyle/>
            <a:p>
              <a:pPr algn="ctr"/>
              <a:r>
                <a:rPr lang="en-US" altLang="zh-CN" sz="2400" b="1" dirty="0">
                  <a:solidFill>
                    <a:schemeClr val="bg2"/>
                  </a:solidFill>
                  <a:cs typeface="+mn-ea"/>
                  <a:sym typeface="+mn-lt"/>
                </a:rPr>
                <a:t>2</a:t>
              </a:r>
              <a:r>
                <a:rPr lang="zh-CN" altLang="en-US" sz="2400" b="1" dirty="0">
                  <a:solidFill>
                    <a:schemeClr val="bg2"/>
                  </a:solidFill>
                  <a:cs typeface="+mn-ea"/>
                  <a:sym typeface="+mn-lt"/>
                </a:rPr>
                <a:t>、应交增值税</a:t>
              </a:r>
              <a:endParaRPr lang="zh-CN" altLang="en-US" sz="2400" b="1" dirty="0">
                <a:solidFill>
                  <a:schemeClr val="bg2"/>
                </a:solidFill>
                <a:cs typeface="+mn-ea"/>
                <a:sym typeface="+mn-lt"/>
              </a:endParaRPr>
            </a:p>
            <a:p>
              <a:pPr algn="ctr"/>
              <a:r>
                <a:rPr lang="zh-CN" altLang="en-US" sz="2400" b="1" dirty="0">
                  <a:solidFill>
                    <a:schemeClr val="bg2"/>
                  </a:solidFill>
                  <a:cs typeface="+mn-ea"/>
                  <a:sym typeface="+mn-lt"/>
                </a:rPr>
                <a:t>（本期累计发生额）</a:t>
              </a:r>
              <a:endParaRPr lang="zh-CN" altLang="en-US" sz="2400" b="1" dirty="0">
                <a:solidFill>
                  <a:schemeClr val="bg2"/>
                </a:solidFill>
                <a:cs typeface="+mn-ea"/>
                <a:sym typeface="+mn-lt"/>
              </a:endParaRPr>
            </a:p>
          </p:txBody>
        </p:sp>
        <p:sp>
          <p:nvSpPr>
            <p:cNvPr id="27" name="矩形 26"/>
            <p:cNvSpPr/>
            <p:nvPr/>
          </p:nvSpPr>
          <p:spPr>
            <a:xfrm>
              <a:off x="1823" y="4056"/>
              <a:ext cx="4331" cy="3944"/>
            </a:xfrm>
            <a:prstGeom prst="rect">
              <a:avLst/>
            </a:prstGeom>
          </p:spPr>
          <p:txBody>
            <a:bodyPr wrap="square">
              <a:spAutoFit/>
            </a:bodyPr>
            <a:lstStyle/>
            <a:p>
              <a:pPr indent="0" algn="just" fontAlgn="auto">
                <a:lnSpc>
                  <a:spcPct val="150000"/>
                </a:lnSpc>
              </a:pPr>
              <a:r>
                <a:rPr lang="zh-CN" altLang="en-US" sz="2000" dirty="0">
                  <a:solidFill>
                    <a:schemeClr val="tx1">
                      <a:lumMod val="75000"/>
                      <a:lumOff val="25000"/>
                    </a:schemeClr>
                  </a:solidFill>
                  <a:cs typeface="+mn-ea"/>
                  <a:sym typeface="+mn-lt"/>
                </a:rPr>
                <a:t>按照税法规定，以销售货物、服务、无形资产、不动产或提供加工、修理修配劳务的增值额和货物进口金额为计税依据而课征的一种流转税。</a:t>
              </a:r>
              <a:endParaRPr lang="zh-CN" altLang="en-US" sz="20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应交增值税</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179830" y="1052195"/>
            <a:ext cx="7237095" cy="583565"/>
          </a:xfrm>
          <a:prstGeom prst="rect">
            <a:avLst/>
          </a:prstGeom>
          <a:noFill/>
        </p:spPr>
        <p:txBody>
          <a:bodyPr wrap="square" rtlCol="0">
            <a:spAutoFit/>
          </a:bodyPr>
          <a:p>
            <a:r>
              <a:rPr lang="en-US" sz="3200" b="1" dirty="0">
                <a:solidFill>
                  <a:schemeClr val="bg1"/>
                </a:solidFill>
                <a:latin typeface="微软雅黑" panose="020B0503020204020204" charset="-122"/>
                <a:ea typeface="微软雅黑" panose="020B0503020204020204" charset="-122"/>
                <a:cs typeface="微软雅黑" panose="020B0503020204020204" charset="-122"/>
              </a:rPr>
              <a:t>2</a:t>
            </a:r>
            <a:r>
              <a:rPr lang="zh-CN" altLang="en-US" sz="3200" b="1" dirty="0">
                <a:solidFill>
                  <a:schemeClr val="bg1"/>
                </a:solidFill>
                <a:latin typeface="微软雅黑" panose="020B0503020204020204" charset="-122"/>
                <a:ea typeface="微软雅黑" panose="020B0503020204020204" charset="-122"/>
                <a:cs typeface="微软雅黑" panose="020B0503020204020204" charset="-122"/>
              </a:rPr>
              <a:t>、</a:t>
            </a:r>
            <a:r>
              <a:rPr sz="3200" b="1" dirty="0">
                <a:solidFill>
                  <a:schemeClr val="bg1"/>
                </a:solidFill>
                <a:latin typeface="微软雅黑" panose="020B0503020204020204" charset="-122"/>
                <a:ea typeface="微软雅黑" panose="020B0503020204020204" charset="-122"/>
                <a:cs typeface="微软雅黑" panose="020B0503020204020204" charset="-122"/>
              </a:rPr>
              <a:t>应交增值税（本期累计发生额）</a:t>
            </a:r>
            <a:endParaRPr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10690"/>
            <a:ext cx="9991090" cy="3609975"/>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 按照统计“</a:t>
            </a:r>
            <a:r>
              <a:rPr lang="zh-CN" altLang="en-US" sz="2200" dirty="0">
                <a:solidFill>
                  <a:srgbClr val="FF0000"/>
                </a:solidFill>
                <a:cs typeface="+mn-ea"/>
                <a:sym typeface="+mn-lt"/>
              </a:rPr>
              <a:t>法人经营地</a:t>
            </a:r>
            <a:r>
              <a:rPr lang="zh-CN" altLang="en-US" sz="2200" dirty="0">
                <a:solidFill>
                  <a:schemeClr val="bg1"/>
                </a:solidFill>
                <a:cs typeface="+mn-ea"/>
                <a:sym typeface="+mn-lt"/>
              </a:rPr>
              <a:t>”原则，填报时应包含本单位及下属分公司</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 填报报告期内累计数</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 填报数据可以为</a:t>
            </a:r>
            <a:r>
              <a:rPr lang="zh-CN" altLang="en-US" sz="2200" dirty="0">
                <a:solidFill>
                  <a:srgbClr val="FF0000"/>
                </a:solidFill>
                <a:cs typeface="+mn-ea"/>
                <a:sym typeface="+mn-lt"/>
              </a:rPr>
              <a:t>负数</a:t>
            </a:r>
            <a:r>
              <a:rPr lang="zh-CN" altLang="en-US" sz="2200" dirty="0">
                <a:solidFill>
                  <a:schemeClr val="bg1"/>
                </a:solidFill>
                <a:cs typeface="+mn-ea"/>
                <a:sym typeface="+mn-lt"/>
              </a:rPr>
              <a:t>，一般免税单位才为空</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 按</a:t>
            </a:r>
            <a:r>
              <a:rPr lang="zh-CN" altLang="en-US" sz="2200" dirty="0">
                <a:solidFill>
                  <a:srgbClr val="FF0000"/>
                </a:solidFill>
                <a:cs typeface="+mn-ea"/>
                <a:sym typeface="+mn-lt"/>
              </a:rPr>
              <a:t>权责发生制</a:t>
            </a:r>
            <a:r>
              <a:rPr lang="zh-CN" altLang="en-US" sz="2200" dirty="0">
                <a:solidFill>
                  <a:schemeClr val="bg1"/>
                </a:solidFill>
                <a:cs typeface="+mn-ea"/>
                <a:sym typeface="+mn-lt"/>
              </a:rPr>
              <a:t>核算本期应负担的增值税</a:t>
            </a:r>
            <a:r>
              <a:rPr lang="zh-CN" altLang="en-US" sz="2200" b="1" dirty="0">
                <a:solidFill>
                  <a:srgbClr val="FF0000"/>
                </a:solidFill>
                <a:cs typeface="+mn-ea"/>
                <a:sym typeface="+mn-lt"/>
              </a:rPr>
              <a:t>（与会计、税务口径不一样）</a:t>
            </a:r>
            <a:r>
              <a:rPr lang="zh-CN" altLang="en-US" sz="2200" dirty="0">
                <a:solidFill>
                  <a:schemeClr val="bg1"/>
                </a:solidFill>
                <a:cs typeface="+mn-ea"/>
                <a:sym typeface="+mn-lt"/>
              </a:rPr>
              <a:t>：</a:t>
            </a:r>
            <a:endParaRPr lang="zh-CN" altLang="en-US" sz="2200" dirty="0">
              <a:solidFill>
                <a:schemeClr val="bg1"/>
              </a:solidFill>
              <a:cs typeface="+mn-ea"/>
              <a:sym typeface="+mn-lt"/>
            </a:endParaRPr>
          </a:p>
          <a:p>
            <a:pPr indent="0" algn="just">
              <a:lnSpc>
                <a:spcPct val="130000"/>
              </a:lnSpc>
              <a:buFont typeface="Wingdings" panose="05000000000000000000" charset="0"/>
              <a:buNone/>
            </a:pPr>
            <a:r>
              <a:rPr lang="zh-CN" altLang="en-US" sz="2200" dirty="0">
                <a:solidFill>
                  <a:schemeClr val="bg1"/>
                </a:solidFill>
                <a:cs typeface="+mn-ea"/>
                <a:sym typeface="+mn-lt"/>
              </a:rPr>
              <a:t>      本期发生的进项税额全部参与计算，相当于不设置留抵；</a:t>
            </a:r>
            <a:endParaRPr lang="zh-CN" altLang="en-US" sz="2200" dirty="0">
              <a:solidFill>
                <a:schemeClr val="bg1"/>
              </a:solidFill>
              <a:cs typeface="+mn-ea"/>
              <a:sym typeface="+mn-lt"/>
            </a:endParaRPr>
          </a:p>
          <a:p>
            <a:pPr indent="0" algn="just">
              <a:lnSpc>
                <a:spcPct val="130000"/>
              </a:lnSpc>
              <a:buFont typeface="Wingdings" panose="05000000000000000000" charset="0"/>
              <a:buNone/>
            </a:pPr>
            <a:r>
              <a:rPr lang="zh-CN" altLang="en-US" sz="2200" dirty="0">
                <a:solidFill>
                  <a:schemeClr val="bg1"/>
                </a:solidFill>
                <a:cs typeface="+mn-ea"/>
                <a:sym typeface="+mn-lt"/>
              </a:rPr>
              <a:t>      不抵扣会计账簿或增值税纳税申报表中上年年末留抵的进项税额；</a:t>
            </a:r>
            <a:endParaRPr lang="zh-CN" altLang="en-US" sz="2200" dirty="0">
              <a:solidFill>
                <a:schemeClr val="bg1"/>
              </a:solidFill>
              <a:cs typeface="+mn-ea"/>
              <a:sym typeface="+mn-lt"/>
            </a:endParaRPr>
          </a:p>
          <a:p>
            <a:pPr indent="0" algn="just">
              <a:lnSpc>
                <a:spcPct val="130000"/>
              </a:lnSpc>
              <a:buFont typeface="Wingdings" panose="05000000000000000000" charset="0"/>
              <a:buNone/>
            </a:pPr>
            <a:r>
              <a:rPr lang="zh-CN" altLang="en-US" sz="2200" dirty="0">
                <a:solidFill>
                  <a:schemeClr val="bg1"/>
                </a:solidFill>
                <a:cs typeface="+mn-ea"/>
                <a:sym typeface="+mn-lt"/>
              </a:rPr>
              <a:t>      按照公式计算本指标后，不应再加增值税减免税额，因为这部分价值不再形成企业缴纳义务。</a:t>
            </a:r>
            <a:endParaRPr lang="zh-CN" altLang="en-US" sz="2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应交增值税</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179830" y="1052195"/>
            <a:ext cx="7237095" cy="583565"/>
          </a:xfrm>
          <a:prstGeom prst="rect">
            <a:avLst/>
          </a:prstGeom>
          <a:noFill/>
        </p:spPr>
        <p:txBody>
          <a:bodyPr wrap="square" rtlCol="0">
            <a:spAutoFit/>
          </a:bodyPr>
          <a:p>
            <a:r>
              <a:rPr lang="en-US" sz="3200" b="1" dirty="0">
                <a:solidFill>
                  <a:schemeClr val="bg1"/>
                </a:solidFill>
                <a:latin typeface="微软雅黑" panose="020B0503020204020204" charset="-122"/>
                <a:ea typeface="微软雅黑" panose="020B0503020204020204" charset="-122"/>
                <a:cs typeface="微软雅黑" panose="020B0503020204020204" charset="-122"/>
              </a:rPr>
              <a:t>2</a:t>
            </a:r>
            <a:r>
              <a:rPr lang="zh-CN" altLang="en-US" sz="3200" b="1" dirty="0">
                <a:solidFill>
                  <a:schemeClr val="bg1"/>
                </a:solidFill>
                <a:latin typeface="微软雅黑" panose="020B0503020204020204" charset="-122"/>
                <a:ea typeface="微软雅黑" panose="020B0503020204020204" charset="-122"/>
                <a:cs typeface="微软雅黑" panose="020B0503020204020204" charset="-122"/>
              </a:rPr>
              <a:t>、</a:t>
            </a:r>
            <a:r>
              <a:rPr sz="3200" b="1" dirty="0">
                <a:solidFill>
                  <a:schemeClr val="bg1"/>
                </a:solidFill>
                <a:latin typeface="微软雅黑" panose="020B0503020204020204" charset="-122"/>
                <a:ea typeface="微软雅黑" panose="020B0503020204020204" charset="-122"/>
                <a:cs typeface="微软雅黑" panose="020B0503020204020204" charset="-122"/>
              </a:rPr>
              <a:t>应交增值税（本期累计发生额）</a:t>
            </a:r>
            <a:endParaRPr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10690"/>
            <a:ext cx="9991090" cy="4050030"/>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有两种计算方法，可选其一，一旦确定，原则上不得更改。</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方法一：根据本期会计科目“销项税额”、“进项税额转出”、“出口退税”、“</a:t>
            </a:r>
            <a:r>
              <a:rPr lang="zh-CN" altLang="en-US" sz="2200" dirty="0">
                <a:solidFill>
                  <a:schemeClr val="bg1"/>
                </a:solidFill>
                <a:cs typeface="+mn-ea"/>
                <a:sym typeface="+mn-lt"/>
              </a:rPr>
              <a:t>简易计税”年初至期末</a:t>
            </a:r>
            <a:r>
              <a:rPr lang="zh-CN" altLang="en-US" sz="2200" dirty="0">
                <a:solidFill>
                  <a:srgbClr val="FF0000"/>
                </a:solidFill>
                <a:cs typeface="+mn-ea"/>
                <a:sym typeface="+mn-lt"/>
              </a:rPr>
              <a:t>贷方</a:t>
            </a:r>
            <a:r>
              <a:rPr lang="zh-CN" altLang="en-US" sz="2200" dirty="0">
                <a:solidFill>
                  <a:schemeClr val="bg1"/>
                </a:solidFill>
                <a:cs typeface="+mn-ea"/>
                <a:sym typeface="+mn-lt"/>
              </a:rPr>
              <a:t>累计发生额，“进项税额”“出口抵减内销产品应纳税额”、“减免税款”年初至期末</a:t>
            </a:r>
            <a:r>
              <a:rPr lang="zh-CN" altLang="en-US" sz="2200" dirty="0">
                <a:solidFill>
                  <a:srgbClr val="FF0000"/>
                </a:solidFill>
                <a:cs typeface="+mn-ea"/>
                <a:sym typeface="+mn-lt"/>
              </a:rPr>
              <a:t>借方</a:t>
            </a:r>
            <a:r>
              <a:rPr lang="zh-CN" altLang="en-US" sz="2200" dirty="0">
                <a:solidFill>
                  <a:schemeClr val="bg1"/>
                </a:solidFill>
                <a:cs typeface="+mn-ea"/>
                <a:sym typeface="+mn-lt"/>
              </a:rPr>
              <a:t>累计发生额，取值后按照下述公式计算填报：</a:t>
            </a:r>
            <a:endParaRPr lang="zh-CN" altLang="en-US" sz="2200" dirty="0">
              <a:solidFill>
                <a:schemeClr val="bg1"/>
              </a:solidFill>
              <a:cs typeface="+mn-ea"/>
              <a:sym typeface="+mn-lt"/>
            </a:endParaRPr>
          </a:p>
          <a:p>
            <a:pPr indent="0" algn="just">
              <a:lnSpc>
                <a:spcPct val="130000"/>
              </a:lnSpc>
              <a:buFont typeface="Wingdings" panose="05000000000000000000" charset="0"/>
              <a:buNone/>
            </a:pP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应交增值税（本期累计发生额）=销项税额－（进项税额－进项税额转出）－出口抵减内销产品应纳税额－减免税款+出口退税+简易计税</a:t>
            </a:r>
            <a:endParaRPr lang="zh-CN" altLang="en-US" sz="2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725" y="224443"/>
            <a:ext cx="6024789"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修订内容</a:t>
            </a:r>
            <a:endParaRPr kumimoji="1" lang="zh-CN" altLang="en-US" sz="3200" b="1" dirty="0"/>
          </a:p>
        </p:txBody>
      </p:sp>
      <p:sp>
        <p:nvSpPr>
          <p:cNvPr id="9" name="矩形 8"/>
          <p:cNvSpPr/>
          <p:nvPr/>
        </p:nvSpPr>
        <p:spPr>
          <a:xfrm>
            <a:off x="1188085" y="1042670"/>
            <a:ext cx="9816465" cy="2091690"/>
          </a:xfrm>
          <a:prstGeom prst="rect">
            <a:avLst/>
          </a:prstGeom>
        </p:spPr>
        <p:txBody>
          <a:bodyPr wrap="square">
            <a:spAutoFit/>
          </a:bodyPr>
          <a:p>
            <a:pPr marL="342900" indent="-342900" algn="just" fontAlgn="auto">
              <a:lnSpc>
                <a:spcPct val="150000"/>
              </a:lnSpc>
              <a:spcBef>
                <a:spcPts val="600"/>
              </a:spcBef>
              <a:buFont typeface="Wingdings" panose="05000000000000000000" charset="0"/>
              <a:buChar char="l"/>
            </a:pPr>
            <a:r>
              <a:rPr kumimoji="0" lang="zh-CN" sz="2000" i="0" u="none" strike="noStrike" kern="1200" cap="none" spc="0" normalizeH="0" baseline="0" dirty="0">
                <a:solidFill>
                  <a:schemeClr val="bg1"/>
                </a:solidFill>
                <a:latin typeface="微软雅黑" panose="020B0503020204020204" charset="-122"/>
                <a:ea typeface="微软雅黑" panose="020B0503020204020204" charset="-122"/>
                <a:cs typeface="微软雅黑" panose="020B0503020204020204" charset="-122"/>
              </a:rPr>
              <a:t>《财务状况》（X103表）</a:t>
            </a:r>
            <a:endParaRPr kumimoji="0" lang="zh-CN" sz="2000" i="0" u="none" strike="noStrike" kern="1200" cap="none" spc="0" normalizeH="0" baseline="0" dirty="0">
              <a:solidFill>
                <a:schemeClr val="bg1"/>
              </a:solidFill>
              <a:latin typeface="微软雅黑" panose="020B0503020204020204" charset="-122"/>
              <a:ea typeface="微软雅黑" panose="020B0503020204020204" charset="-122"/>
              <a:cs typeface="微软雅黑" panose="020B0503020204020204" charset="-122"/>
            </a:endParaRPr>
          </a:p>
          <a:p>
            <a:pPr marL="342900" indent="-342900" algn="l" fontAlgn="auto">
              <a:lnSpc>
                <a:spcPct val="150000"/>
              </a:lnSpc>
              <a:spcBef>
                <a:spcPts val="600"/>
              </a:spcBef>
              <a:buFont typeface="Wingdings" panose="05000000000000000000" charset="0"/>
              <a:buChar char="l"/>
            </a:pPr>
            <a:r>
              <a:rPr kumimoji="0" lang="zh-CN" sz="2000" i="0" u="none" strike="noStrike" cap="none" spc="0" normalizeH="0" baseline="0" dirty="0">
                <a:solidFill>
                  <a:schemeClr val="bg1"/>
                </a:solidFill>
                <a:latin typeface="微软雅黑" panose="020B0503020204020204" charset="-122"/>
                <a:ea typeface="微软雅黑" panose="020B0503020204020204" charset="-122"/>
                <a:cs typeface="微软雅黑" panose="020B0503020204020204" charset="-122"/>
              </a:rPr>
              <a:t>删除“应收利息”“应收股利”“投资性房地产”“应付利息”“应付股利”“应付债券”6个指标</a:t>
            </a:r>
            <a:endParaRPr kumimoji="0" lang="zh-CN" sz="2000" i="0" u="none" strike="noStrike" cap="none" spc="0" normalizeH="0" baseline="0" dirty="0">
              <a:solidFill>
                <a:schemeClr val="bg1"/>
              </a:solidFill>
              <a:latin typeface="微软雅黑" panose="020B0503020204020204" charset="-122"/>
              <a:ea typeface="微软雅黑" panose="020B0503020204020204" charset="-122"/>
              <a:cs typeface="微软雅黑" panose="020B0503020204020204" charset="-122"/>
            </a:endParaRPr>
          </a:p>
          <a:p>
            <a:pPr marL="342900" indent="-342900" algn="l" fontAlgn="auto">
              <a:lnSpc>
                <a:spcPct val="150000"/>
              </a:lnSpc>
              <a:spcBef>
                <a:spcPts val="600"/>
              </a:spcBef>
              <a:buFont typeface="Wingdings" panose="05000000000000000000" charset="0"/>
              <a:buChar char="l"/>
            </a:pPr>
            <a:r>
              <a:rPr kumimoji="0" lang="zh-CN" sz="2000" i="0" u="none" strike="noStrike" cap="none" spc="0" normalizeH="0" baseline="0" dirty="0">
                <a:solidFill>
                  <a:schemeClr val="bg1"/>
                </a:solidFill>
                <a:latin typeface="微软雅黑" panose="020B0503020204020204" charset="-122"/>
                <a:ea typeface="微软雅黑" panose="020B0503020204020204" charset="-122"/>
                <a:cs typeface="微软雅黑" panose="020B0503020204020204" charset="-122"/>
              </a:rPr>
              <a:t>“资产减值损失”改为“资产减值损失（损失以“-”号记）”</a:t>
            </a:r>
            <a:endParaRPr kumimoji="0" lang="zh-CN" sz="2000" i="0" u="none" strike="noStrike" cap="none" spc="0" normalizeH="0" baseline="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L 形 1"/>
          <p:cNvSpPr/>
          <p:nvPr/>
        </p:nvSpPr>
        <p:spPr>
          <a:xfrm>
            <a:off x="1143265" y="5443139"/>
            <a:ext cx="204052" cy="204052"/>
          </a:xfrm>
          <a:prstGeom prst="corner">
            <a:avLst>
              <a:gd name="adj1" fmla="val 18234"/>
              <a:gd name="adj2" fmla="val 20677"/>
            </a:avLst>
          </a:prstGeom>
          <a:solidFill>
            <a:schemeClr val="accent4">
              <a:lumMod val="60000"/>
              <a:lumOff val="40000"/>
            </a:schemeClr>
          </a:solidFill>
          <a:ln w="38100" cap="rnd">
            <a:solidFill>
              <a:schemeClr val="accent4">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cs typeface="+mn-ea"/>
              <a:sym typeface="+mn-lt"/>
            </a:endParaRPr>
          </a:p>
        </p:txBody>
      </p:sp>
      <p:sp>
        <p:nvSpPr>
          <p:cNvPr id="3" name="L 形 2"/>
          <p:cNvSpPr/>
          <p:nvPr/>
        </p:nvSpPr>
        <p:spPr>
          <a:xfrm rot="10800000">
            <a:off x="10799931" y="1479294"/>
            <a:ext cx="204052" cy="204052"/>
          </a:xfrm>
          <a:prstGeom prst="corner">
            <a:avLst>
              <a:gd name="adj1" fmla="val 18234"/>
              <a:gd name="adj2" fmla="val 20677"/>
            </a:avLst>
          </a:prstGeom>
          <a:solidFill>
            <a:schemeClr val="accent4">
              <a:lumMod val="60000"/>
              <a:lumOff val="40000"/>
            </a:schemeClr>
          </a:solidFill>
          <a:ln w="44450" cap="rnd">
            <a:solidFill>
              <a:schemeClr val="accent4">
                <a:lumMod val="60000"/>
                <a:lumOff val="40000"/>
              </a:scheme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cs typeface="+mn-ea"/>
              <a:sym typeface="+mn-lt"/>
            </a:endParaRPr>
          </a:p>
        </p:txBody>
      </p:sp>
      <p:pic>
        <p:nvPicPr>
          <p:cNvPr id="5" name="图片 4"/>
          <p:cNvPicPr>
            <a:picLocks noChangeAspect="1"/>
          </p:cNvPicPr>
          <p:nvPr/>
        </p:nvPicPr>
        <p:blipFill>
          <a:blip r:embed="rId1"/>
          <a:srcRect t="-85" r="57465" b="21134"/>
          <a:stretch>
            <a:fillRect/>
          </a:stretch>
        </p:blipFill>
        <p:spPr>
          <a:xfrm>
            <a:off x="2145665" y="1144270"/>
            <a:ext cx="3054985" cy="5314315"/>
          </a:xfrm>
          <a:prstGeom prst="rect">
            <a:avLst/>
          </a:prstGeom>
        </p:spPr>
      </p:pic>
      <p:pic>
        <p:nvPicPr>
          <p:cNvPr id="8" name="图片 7"/>
          <p:cNvPicPr>
            <a:picLocks noChangeAspect="1"/>
          </p:cNvPicPr>
          <p:nvPr/>
        </p:nvPicPr>
        <p:blipFill>
          <a:blip r:embed="rId2"/>
          <a:srcRect r="55119" b="27681"/>
          <a:stretch>
            <a:fillRect/>
          </a:stretch>
        </p:blipFill>
        <p:spPr>
          <a:xfrm>
            <a:off x="7254240" y="1487805"/>
            <a:ext cx="3371850" cy="4627245"/>
          </a:xfrm>
          <a:prstGeom prst="rect">
            <a:avLst/>
          </a:prstGeom>
        </p:spPr>
      </p:pic>
      <p:sp>
        <p:nvSpPr>
          <p:cNvPr id="16" name="右箭头 15"/>
          <p:cNvSpPr/>
          <p:nvPr/>
        </p:nvSpPr>
        <p:spPr>
          <a:xfrm>
            <a:off x="5695315" y="3420110"/>
            <a:ext cx="1308735" cy="607695"/>
          </a:xfrm>
          <a:prstGeom prst="rightArrow">
            <a:avLst/>
          </a:prstGeom>
          <a:solidFill>
            <a:schemeClr val="accent4">
              <a:lumMod val="60000"/>
              <a:lumOff val="40000"/>
            </a:schemeClr>
          </a:solidFill>
          <a:ln w="12700" cmpd="sng">
            <a:solidFill>
              <a:schemeClr val="accent4">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2306955" y="2639060"/>
            <a:ext cx="2899410" cy="376555"/>
          </a:xfrm>
          <a:prstGeom prst="roundRect">
            <a:avLst/>
          </a:prstGeom>
          <a:noFill/>
          <a:ln w="19050">
            <a:solidFill>
              <a:srgbClr val="FF0000"/>
            </a:solidFill>
          </a:ln>
          <a:effectLst/>
          <a:extLst>
            <a:ext uri="{909E8E84-426E-40DD-AFC4-6F175D3DCCD1}">
              <a14:hiddenFill xmlns:a14="http://schemas.microsoft.com/office/drawing/2010/main">
                <a:gradFill rotWithShape="1">
                  <a:gsLst>
                    <a:gs pos="0">
                      <a:schemeClr val="accent1">
                        <a:tint val="100000"/>
                        <a:shade val="100000"/>
                        <a:satMod val="130000"/>
                      </a:schemeClr>
                    </a:gs>
                    <a:gs pos="100000">
                      <a:schemeClr val="accent1">
                        <a:tint val="50000"/>
                        <a:shade val="100000"/>
                        <a:satMod val="350000"/>
                      </a:schemeClr>
                    </a:gs>
                  </a:gsLst>
                  <a:lin ang="16200000" scaled="0"/>
                </a:gradFill>
              </a14:hiddenFill>
            </a:ext>
          </a:extLst>
        </p:spPr>
        <p:style>
          <a:lnRef idx="1">
            <a:schemeClr val="accent1"/>
          </a:lnRef>
          <a:fillRef idx="3">
            <a:schemeClr val="accent1"/>
          </a:fillRef>
          <a:effectRef idx="2">
            <a:schemeClr val="accent1"/>
          </a:effectRef>
          <a:fontRef idx="minor">
            <a:schemeClr val="lt1"/>
          </a:fontRef>
        </p:style>
        <p:txBody>
          <a:bodyPr/>
          <a:p>
            <a:endParaRPr lang="zh-CN" altLang="en-US"/>
          </a:p>
        </p:txBody>
      </p:sp>
      <p:sp>
        <p:nvSpPr>
          <p:cNvPr id="7" name="圆角矩形 6"/>
          <p:cNvSpPr/>
          <p:nvPr/>
        </p:nvSpPr>
        <p:spPr>
          <a:xfrm>
            <a:off x="2301240" y="3369310"/>
            <a:ext cx="2899410" cy="173990"/>
          </a:xfrm>
          <a:prstGeom prst="roundRect">
            <a:avLst/>
          </a:prstGeom>
          <a:noFill/>
          <a:ln w="19050">
            <a:solidFill>
              <a:srgbClr val="FF0000"/>
            </a:solidFill>
          </a:ln>
          <a:effectLst/>
          <a:extLst>
            <a:ext uri="{909E8E84-426E-40DD-AFC4-6F175D3DCCD1}">
              <a14:hiddenFill xmlns:a14="http://schemas.microsoft.com/office/drawing/2010/main">
                <a:gradFill rotWithShape="1">
                  <a:gsLst>
                    <a:gs pos="0">
                      <a:schemeClr val="accent1">
                        <a:tint val="100000"/>
                        <a:shade val="100000"/>
                        <a:satMod val="130000"/>
                      </a:schemeClr>
                    </a:gs>
                    <a:gs pos="100000">
                      <a:schemeClr val="accent1">
                        <a:tint val="50000"/>
                        <a:shade val="100000"/>
                        <a:satMod val="350000"/>
                      </a:schemeClr>
                    </a:gs>
                  </a:gsLst>
                  <a:lin ang="16200000" scaled="0"/>
                </a:gradFill>
              </a14:hiddenFill>
            </a:ext>
          </a:extLst>
        </p:spPr>
        <p:style>
          <a:lnRef idx="1">
            <a:schemeClr val="accent1"/>
          </a:lnRef>
          <a:fillRef idx="3">
            <a:schemeClr val="accent1"/>
          </a:fillRef>
          <a:effectRef idx="2">
            <a:schemeClr val="accent1"/>
          </a:effectRef>
          <a:fontRef idx="minor">
            <a:schemeClr val="lt1"/>
          </a:fontRef>
        </p:style>
        <p:txBody>
          <a:bodyPr/>
          <a:p>
            <a:endParaRPr lang="zh-CN" altLang="en-US"/>
          </a:p>
        </p:txBody>
      </p:sp>
      <p:sp>
        <p:nvSpPr>
          <p:cNvPr id="10" name="圆角矩形 9"/>
          <p:cNvSpPr/>
          <p:nvPr/>
        </p:nvSpPr>
        <p:spPr>
          <a:xfrm>
            <a:off x="2306955" y="5730875"/>
            <a:ext cx="2899410" cy="530225"/>
          </a:xfrm>
          <a:prstGeom prst="roundRect">
            <a:avLst/>
          </a:prstGeom>
          <a:noFill/>
          <a:ln w="19050">
            <a:solidFill>
              <a:srgbClr val="FF0000"/>
            </a:solidFill>
          </a:ln>
          <a:effectLst/>
          <a:extLst>
            <a:ext uri="{909E8E84-426E-40DD-AFC4-6F175D3DCCD1}">
              <a14:hiddenFill xmlns:a14="http://schemas.microsoft.com/office/drawing/2010/main">
                <a:gradFill rotWithShape="1">
                  <a:gsLst>
                    <a:gs pos="0">
                      <a:schemeClr val="accent1">
                        <a:tint val="100000"/>
                        <a:shade val="100000"/>
                        <a:satMod val="130000"/>
                      </a:schemeClr>
                    </a:gs>
                    <a:gs pos="100000">
                      <a:schemeClr val="accent1">
                        <a:tint val="50000"/>
                        <a:shade val="100000"/>
                        <a:satMod val="350000"/>
                      </a:schemeClr>
                    </a:gs>
                  </a:gsLst>
                  <a:lin ang="16200000" scaled="0"/>
                </a:gradFill>
              </a14:hiddenFill>
            </a:ext>
          </a:extLst>
        </p:spPr>
        <p:style>
          <a:lnRef idx="1">
            <a:schemeClr val="accent1"/>
          </a:lnRef>
          <a:fillRef idx="3">
            <a:schemeClr val="accent1"/>
          </a:fillRef>
          <a:effectRef idx="2">
            <a:schemeClr val="accent1"/>
          </a:effectRef>
          <a:fontRef idx="minor">
            <a:schemeClr val="lt1"/>
          </a:fontRef>
        </p:style>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6" grpId="0" bldLvl="0" animBg="1"/>
      <p:bldP spid="7" grpId="0" bldLvl="0" animBg="1"/>
      <p:bldP spid="10" grpId="0" bldLvl="0" animBg="1"/>
      <p:bldP spid="6" grpId="1" animBg="1"/>
      <p:bldP spid="7" grpId="1" animBg="1"/>
      <p:bldP spid="1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应交增值税</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179830" y="1052195"/>
            <a:ext cx="7237095" cy="583565"/>
          </a:xfrm>
          <a:prstGeom prst="rect">
            <a:avLst/>
          </a:prstGeom>
          <a:noFill/>
        </p:spPr>
        <p:txBody>
          <a:bodyPr wrap="square" rtlCol="0">
            <a:spAutoFit/>
          </a:bodyPr>
          <a:p>
            <a:r>
              <a:rPr lang="en-US" sz="3200" b="1" dirty="0">
                <a:solidFill>
                  <a:schemeClr val="bg1"/>
                </a:solidFill>
                <a:latin typeface="微软雅黑" panose="020B0503020204020204" charset="-122"/>
                <a:ea typeface="微软雅黑" panose="020B0503020204020204" charset="-122"/>
                <a:cs typeface="微软雅黑" panose="020B0503020204020204" charset="-122"/>
              </a:rPr>
              <a:t>2</a:t>
            </a:r>
            <a:r>
              <a:rPr lang="zh-CN" altLang="en-US" sz="3200" b="1" dirty="0">
                <a:solidFill>
                  <a:schemeClr val="bg1"/>
                </a:solidFill>
                <a:latin typeface="微软雅黑" panose="020B0503020204020204" charset="-122"/>
                <a:ea typeface="微软雅黑" panose="020B0503020204020204" charset="-122"/>
                <a:cs typeface="微软雅黑" panose="020B0503020204020204" charset="-122"/>
              </a:rPr>
              <a:t>、</a:t>
            </a:r>
            <a:r>
              <a:rPr sz="3200" b="1" dirty="0">
                <a:solidFill>
                  <a:schemeClr val="bg1"/>
                </a:solidFill>
                <a:latin typeface="微软雅黑" panose="020B0503020204020204" charset="-122"/>
                <a:ea typeface="微软雅黑" panose="020B0503020204020204" charset="-122"/>
                <a:cs typeface="微软雅黑" panose="020B0503020204020204" charset="-122"/>
              </a:rPr>
              <a:t>应交增值税（本期累计发生额）</a:t>
            </a:r>
            <a:endParaRPr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10690"/>
            <a:ext cx="9991090" cy="3609975"/>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方法二：根据本期《增值税及附加税费申报表（一般纳税人适用）》（以“国家税务总局公告2021年第20号”版式为例）</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应交增值税（本期累计发生额）=销项税额－（进项税额－进项税额转出－免、抵、退应退税额）+简易计税办法计算的应纳税额+按简易计税办法计算的纳税检查应补缴税额－应纳税额减征额-加计抵减额</a:t>
            </a:r>
            <a:endParaRPr lang="zh-CN" altLang="en-US" sz="2200" dirty="0">
              <a:solidFill>
                <a:srgbClr val="00B050"/>
              </a:solidFill>
              <a:cs typeface="+mn-ea"/>
              <a:sym typeface="+mn-lt"/>
            </a:endParaRPr>
          </a:p>
          <a:p>
            <a:pPr marL="342900" indent="-342900" algn="just">
              <a:lnSpc>
                <a:spcPct val="130000"/>
              </a:lnSpc>
              <a:buFont typeface="Wingdings" panose="05000000000000000000" charset="0"/>
              <a:buChar char="l"/>
            </a:pPr>
            <a:endParaRPr lang="zh-CN" altLang="en-US" sz="2200" dirty="0">
              <a:solidFill>
                <a:srgbClr val="00B050"/>
              </a:solidFill>
              <a:cs typeface="+mn-ea"/>
              <a:sym typeface="+mn-lt"/>
            </a:endParaRPr>
          </a:p>
          <a:p>
            <a:pPr marL="342900" indent="-342900" algn="just">
              <a:lnSpc>
                <a:spcPct val="130000"/>
              </a:lnSpc>
              <a:buFont typeface="Wingdings" panose="05000000000000000000" charset="0"/>
              <a:buChar char="l"/>
            </a:pPr>
            <a:r>
              <a:rPr lang="zh-CN" altLang="en-US" sz="2200" dirty="0">
                <a:solidFill>
                  <a:srgbClr val="FF0000"/>
                </a:solidFill>
                <a:cs typeface="+mn-ea"/>
                <a:sym typeface="+mn-lt"/>
              </a:rPr>
              <a:t>请严格按照申报表取数计算，不要加增值税</a:t>
            </a:r>
            <a:r>
              <a:rPr lang="en-US" altLang="zh-CN" sz="2200" dirty="0">
                <a:solidFill>
                  <a:srgbClr val="FF0000"/>
                </a:solidFill>
                <a:cs typeface="+mn-ea"/>
                <a:sym typeface="+mn-lt"/>
              </a:rPr>
              <a:t>“</a:t>
            </a:r>
            <a:r>
              <a:rPr lang="zh-CN" altLang="en-US" sz="2200" dirty="0">
                <a:solidFill>
                  <a:srgbClr val="FF0000"/>
                </a:solidFill>
                <a:cs typeface="+mn-ea"/>
                <a:sym typeface="+mn-lt"/>
              </a:rPr>
              <a:t>预征税额</a:t>
            </a:r>
            <a:r>
              <a:rPr lang="en-US" altLang="zh-CN" sz="2200" dirty="0">
                <a:solidFill>
                  <a:srgbClr val="FF0000"/>
                </a:solidFill>
                <a:cs typeface="+mn-ea"/>
                <a:sym typeface="+mn-lt"/>
              </a:rPr>
              <a:t>”</a:t>
            </a:r>
            <a:endParaRPr lang="en-US" altLang="zh-CN" sz="2200" dirty="0">
              <a:solidFill>
                <a:srgbClr val="FF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pic>
        <p:nvPicPr>
          <p:cNvPr id="3" name="图片 2"/>
          <p:cNvPicPr>
            <a:picLocks noChangeAspect="1"/>
          </p:cNvPicPr>
          <p:nvPr/>
        </p:nvPicPr>
        <p:blipFill>
          <a:blip r:embed="rId1"/>
          <a:stretch>
            <a:fillRect/>
          </a:stretch>
        </p:blipFill>
        <p:spPr>
          <a:xfrm>
            <a:off x="1111250" y="328295"/>
            <a:ext cx="4104005" cy="6202045"/>
          </a:xfrm>
          <a:prstGeom prst="rect">
            <a:avLst/>
          </a:prstGeom>
        </p:spPr>
      </p:pic>
      <p:sp>
        <p:nvSpPr>
          <p:cNvPr id="6" name="矩形 5"/>
          <p:cNvSpPr/>
          <p:nvPr/>
        </p:nvSpPr>
        <p:spPr>
          <a:xfrm>
            <a:off x="1364615" y="3107690"/>
            <a:ext cx="3355340" cy="487680"/>
          </a:xfrm>
          <a:prstGeom prst="rect">
            <a:avLst/>
          </a:prstGeom>
          <a:noFill/>
          <a:ln w="28575">
            <a:solidFill>
              <a:srgbClr val="FF0000"/>
            </a:solid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a:p>
            <a:endParaRPr lang="zh-CN" altLang="en-US"/>
          </a:p>
        </p:txBody>
      </p:sp>
      <p:sp>
        <p:nvSpPr>
          <p:cNvPr id="7" name="矩形 6"/>
          <p:cNvSpPr/>
          <p:nvPr/>
        </p:nvSpPr>
        <p:spPr>
          <a:xfrm>
            <a:off x="1362075" y="3828415"/>
            <a:ext cx="3355340" cy="509905"/>
          </a:xfrm>
          <a:prstGeom prst="rect">
            <a:avLst/>
          </a:prstGeom>
          <a:noFill/>
          <a:ln w="28575">
            <a:solidFill>
              <a:srgbClr val="FF0000"/>
            </a:solid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a:p>
            <a:endParaRPr lang="zh-CN" altLang="en-US"/>
          </a:p>
        </p:txBody>
      </p:sp>
      <p:sp>
        <p:nvSpPr>
          <p:cNvPr id="8" name="矩形 7"/>
          <p:cNvSpPr/>
          <p:nvPr/>
        </p:nvSpPr>
        <p:spPr>
          <a:xfrm>
            <a:off x="1359535" y="5661025"/>
            <a:ext cx="3380105" cy="683895"/>
          </a:xfrm>
          <a:prstGeom prst="rect">
            <a:avLst/>
          </a:prstGeom>
          <a:noFill/>
          <a:ln w="28575">
            <a:solidFill>
              <a:srgbClr val="FF0000"/>
            </a:solid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a:p>
            <a:endParaRPr lang="zh-CN" altLang="en-US"/>
          </a:p>
        </p:txBody>
      </p:sp>
      <p:sp>
        <p:nvSpPr>
          <p:cNvPr id="10" name="文本框 9"/>
          <p:cNvSpPr txBox="1"/>
          <p:nvPr/>
        </p:nvSpPr>
        <p:spPr>
          <a:xfrm>
            <a:off x="5332730" y="1157605"/>
            <a:ext cx="6461125" cy="1014730"/>
          </a:xfrm>
          <a:prstGeom prst="rect">
            <a:avLst/>
          </a:prstGeom>
          <a:noFill/>
        </p:spPr>
        <p:txBody>
          <a:bodyPr wrap="square" rtlCol="0">
            <a:spAutoFit/>
          </a:bodyPr>
          <a:p>
            <a:r>
              <a:rPr lang="zh-CN" altLang="en-US" sz="2000">
                <a:solidFill>
                  <a:srgbClr val="FF0000"/>
                </a:solidFill>
              </a:rPr>
              <a:t>《增值税及附加税费申报表（一般纳税人适用）》主表</a:t>
            </a:r>
            <a:endParaRPr lang="zh-CN" altLang="en-US" sz="2000">
              <a:solidFill>
                <a:srgbClr val="FF0000"/>
              </a:solidFill>
            </a:endParaRPr>
          </a:p>
          <a:p>
            <a:endParaRPr lang="zh-CN" altLang="en-US" sz="2000">
              <a:solidFill>
                <a:srgbClr val="FF0000"/>
              </a:solidFill>
            </a:endParaRPr>
          </a:p>
          <a:p>
            <a:r>
              <a:rPr lang="zh-CN" altLang="en-US" sz="2000">
                <a:solidFill>
                  <a:srgbClr val="FF0000"/>
                </a:solidFill>
              </a:rPr>
              <a:t>根据“一般项目”列中“本年累计”列</a:t>
            </a:r>
            <a:endParaRPr lang="zh-CN" altLang="en-US" sz="2000">
              <a:solidFill>
                <a:srgbClr val="FF0000"/>
              </a:solidFill>
            </a:endParaRPr>
          </a:p>
        </p:txBody>
      </p:sp>
      <p:grpSp>
        <p:nvGrpSpPr>
          <p:cNvPr id="17" name="组合 16"/>
          <p:cNvGrpSpPr/>
          <p:nvPr/>
        </p:nvGrpSpPr>
        <p:grpSpPr>
          <a:xfrm>
            <a:off x="6002020" y="2457450"/>
            <a:ext cx="5791835" cy="1943100"/>
            <a:chOff x="9452" y="3870"/>
            <a:chExt cx="9121" cy="3060"/>
          </a:xfrm>
        </p:grpSpPr>
        <p:pic>
          <p:nvPicPr>
            <p:cNvPr id="13" name="图片 12"/>
            <p:cNvPicPr>
              <a:picLocks noChangeAspect="1"/>
            </p:cNvPicPr>
            <p:nvPr/>
          </p:nvPicPr>
          <p:blipFill>
            <a:blip r:embed="rId2"/>
            <a:stretch>
              <a:fillRect/>
            </a:stretch>
          </p:blipFill>
          <p:spPr>
            <a:xfrm>
              <a:off x="9453" y="3870"/>
              <a:ext cx="9120" cy="3060"/>
            </a:xfrm>
            <a:prstGeom prst="rect">
              <a:avLst/>
            </a:prstGeom>
          </p:spPr>
        </p:pic>
        <p:sp>
          <p:nvSpPr>
            <p:cNvPr id="14" name="矩形 13"/>
            <p:cNvSpPr/>
            <p:nvPr/>
          </p:nvSpPr>
          <p:spPr>
            <a:xfrm>
              <a:off x="9452" y="5379"/>
              <a:ext cx="3562" cy="513"/>
            </a:xfrm>
            <a:prstGeom prst="rect">
              <a:avLst/>
            </a:prstGeom>
            <a:noFill/>
            <a:ln w="28575">
              <a:solidFill>
                <a:srgbClr val="00B050"/>
              </a:solid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a:p>
              <a:endParaRPr lang="zh-CN" altLang="en-US"/>
            </a:p>
          </p:txBody>
        </p:sp>
        <p:sp>
          <p:nvSpPr>
            <p:cNvPr id="15" name="矩形 14"/>
            <p:cNvSpPr/>
            <p:nvPr/>
          </p:nvSpPr>
          <p:spPr>
            <a:xfrm>
              <a:off x="14796" y="4381"/>
              <a:ext cx="3743" cy="513"/>
            </a:xfrm>
            <a:prstGeom prst="rect">
              <a:avLst/>
            </a:prstGeom>
            <a:noFill/>
            <a:ln w="28575">
              <a:solidFill>
                <a:srgbClr val="00B050"/>
              </a:solid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a:p>
              <a:endParaRPr lang="zh-CN" altLang="en-US"/>
            </a:p>
          </p:txBody>
        </p:sp>
      </p:grpSp>
      <p:sp>
        <p:nvSpPr>
          <p:cNvPr id="16" name="文本框 15"/>
          <p:cNvSpPr txBox="1"/>
          <p:nvPr/>
        </p:nvSpPr>
        <p:spPr>
          <a:xfrm>
            <a:off x="5668010" y="4646295"/>
            <a:ext cx="6461125" cy="1322070"/>
          </a:xfrm>
          <a:prstGeom prst="rect">
            <a:avLst/>
          </a:prstGeom>
          <a:noFill/>
        </p:spPr>
        <p:txBody>
          <a:bodyPr wrap="square" rtlCol="0">
            <a:spAutoFit/>
          </a:bodyPr>
          <a:p>
            <a:r>
              <a:rPr lang="zh-CN" altLang="en-US" sz="2000">
                <a:solidFill>
                  <a:srgbClr val="00B050"/>
                </a:solidFill>
              </a:rPr>
              <a:t>附表4“税额抵减情况表”</a:t>
            </a:r>
            <a:r>
              <a:rPr lang="zh-CN" altLang="en-US" sz="2000">
                <a:solidFill>
                  <a:srgbClr val="00B050"/>
                </a:solidFill>
                <a:sym typeface="+mn-ea"/>
              </a:rPr>
              <a:t>（政策有效期内，符合加计抵减条件的企业填报）</a:t>
            </a:r>
            <a:endParaRPr lang="zh-CN" altLang="en-US" sz="2000">
              <a:solidFill>
                <a:srgbClr val="00B050"/>
              </a:solidFill>
            </a:endParaRPr>
          </a:p>
          <a:p>
            <a:endParaRPr lang="zh-CN" altLang="en-US" sz="2000">
              <a:solidFill>
                <a:srgbClr val="00B050"/>
              </a:solidFill>
            </a:endParaRPr>
          </a:p>
          <a:p>
            <a:r>
              <a:rPr lang="zh-CN" altLang="en-US" sz="2000">
                <a:solidFill>
                  <a:srgbClr val="00B050"/>
                </a:solidFill>
              </a:rPr>
              <a:t>“本期发生额”-“本期调减额”的本期累计数</a:t>
            </a:r>
            <a:endParaRPr lang="zh-CN" altLang="en-US" sz="2000">
              <a:solidFill>
                <a:srgbClr val="00B050"/>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 y="176713"/>
            <a:ext cx="12190730" cy="7289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8" name="文本框 57"/>
          <p:cNvSpPr txBox="1"/>
          <p:nvPr/>
        </p:nvSpPr>
        <p:spPr>
          <a:xfrm>
            <a:off x="247650" y="224155"/>
            <a:ext cx="7513955" cy="583565"/>
          </a:xfrm>
          <a:prstGeom prst="rect">
            <a:avLst/>
          </a:prstGeom>
          <a:noFill/>
        </p:spPr>
        <p:txBody>
          <a:bodyPr wrap="square" rtlCol="0">
            <a:spAutoFit/>
          </a:bodyPr>
          <a:lstStyle/>
          <a:p>
            <a:r>
              <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应交增值税</a:t>
            </a:r>
            <a:endParaRPr 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nvSpPr>
        <p:spPr>
          <a:xfrm>
            <a:off x="1098550" y="1106170"/>
            <a:ext cx="5090160" cy="4050030"/>
          </a:xfrm>
          <a:prstGeom prst="rect">
            <a:avLst/>
          </a:prstGeom>
        </p:spPr>
        <p:txBody>
          <a:bodyPr wrap="square">
            <a:spAutoFit/>
          </a:bodyPr>
          <a:p>
            <a:pPr indent="0" algn="just">
              <a:lnSpc>
                <a:spcPct val="130000"/>
              </a:lnSpc>
              <a:buFont typeface="Wingdings" panose="05000000000000000000" charset="0"/>
              <a:buNone/>
            </a:pPr>
            <a:r>
              <a:rPr lang="zh-CN" altLang="en-US" sz="2200" b="1" dirty="0">
                <a:solidFill>
                  <a:schemeClr val="bg1"/>
                </a:solidFill>
                <a:cs typeface="+mn-ea"/>
                <a:sym typeface="+mn-lt"/>
              </a:rPr>
              <a:t>常见问题：</a:t>
            </a:r>
            <a:endParaRPr lang="zh-CN" altLang="en-US" sz="2200" b="1" dirty="0">
              <a:solidFill>
                <a:schemeClr val="bg1"/>
              </a:solidFill>
              <a:cs typeface="+mn-ea"/>
              <a:sym typeface="+mn-lt"/>
            </a:endParaRPr>
          </a:p>
          <a:p>
            <a:pPr indent="0" algn="just">
              <a:lnSpc>
                <a:spcPct val="130000"/>
              </a:lnSpc>
              <a:buFont typeface="Wingdings" panose="05000000000000000000" charset="0"/>
              <a:buNone/>
            </a:pP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计算为负数，填报为“0”</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直接按会计发生额或期末余额数填报</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按照计提增值税填报</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填报的是本期已缴纳税额</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按税务口径应纳税额填报</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按实缴税额填报</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endParaRPr lang="zh-CN" altLang="en-US" sz="2200" dirty="0">
              <a:solidFill>
                <a:schemeClr val="bg1"/>
              </a:solidFill>
              <a:cs typeface="+mn-ea"/>
              <a:sym typeface="+mn-lt"/>
            </a:endParaRPr>
          </a:p>
        </p:txBody>
      </p:sp>
      <p:sp>
        <p:nvSpPr>
          <p:cNvPr id="3" name="矩形 2"/>
          <p:cNvSpPr/>
          <p:nvPr/>
        </p:nvSpPr>
        <p:spPr>
          <a:xfrm>
            <a:off x="6805930" y="1326515"/>
            <a:ext cx="4253230" cy="3609975"/>
          </a:xfrm>
          <a:prstGeom prst="rect">
            <a:avLst/>
          </a:prstGeom>
        </p:spPr>
        <p:txBody>
          <a:bodyPr wrap="square">
            <a:spAutoFit/>
          </a:bodyPr>
          <a:p>
            <a:pPr indent="0" algn="just">
              <a:lnSpc>
                <a:spcPct val="130000"/>
              </a:lnSpc>
              <a:buFont typeface="Wingdings" panose="05000000000000000000" charset="0"/>
              <a:buNone/>
            </a:pP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多包含以前年度的数据</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按销项税额填报，漏报进项税</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漏报进项税转出</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多包含城建税、所得税等非增值税数据</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公式使用不当，计算错误</a:t>
            </a:r>
            <a:endParaRPr lang="zh-CN" altLang="en-US" sz="2200" dirty="0">
              <a:solidFill>
                <a:schemeClr val="bg1"/>
              </a:solidFill>
              <a:cs typeface="+mn-ea"/>
              <a:sym typeface="+mn-lt"/>
            </a:endParaRPr>
          </a:p>
          <a:p>
            <a:pPr marL="342900" indent="-342900" algn="just">
              <a:lnSpc>
                <a:spcPct val="130000"/>
              </a:lnSpc>
              <a:buFont typeface="Wingdings" panose="05000000000000000000" charset="0"/>
              <a:buChar char="l"/>
            </a:pPr>
            <a:r>
              <a:rPr lang="zh-CN" altLang="en-US" sz="2200" dirty="0">
                <a:solidFill>
                  <a:schemeClr val="bg1"/>
                </a:solidFill>
                <a:cs typeface="+mn-ea"/>
                <a:sym typeface="+mn-lt"/>
              </a:rPr>
              <a:t>计量单位错误</a:t>
            </a:r>
            <a:endParaRPr lang="zh-CN" altLang="en-US" sz="2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316480" cy="478155"/>
          </a:xfrm>
        </p:spPr>
        <p:txBody>
          <a:bodyPr/>
          <a:lstStyle/>
          <a:p>
            <a:pPr algn="l"/>
            <a:r>
              <a:rPr lang="zh-CN" altLang="en-US" dirty="0">
                <a:sym typeface="+mn-ea"/>
              </a:rPr>
              <a:t>统计口径指标</a:t>
            </a:r>
            <a:endParaRPr lang="zh-CN" altLang="en-US" dirty="0">
              <a:sym typeface="+mn-ea"/>
            </a:endParaRPr>
          </a:p>
        </p:txBody>
      </p:sp>
      <p:sp>
        <p:nvSpPr>
          <p:cNvPr id="31" name="文本占位符 30"/>
          <p:cNvSpPr>
            <a:spLocks noGrp="1"/>
          </p:cNvSpPr>
          <p:nvPr>
            <p:ph type="body" sz="quarter" idx="11"/>
          </p:nvPr>
        </p:nvSpPr>
        <p:spPr>
          <a:xfrm>
            <a:off x="520860" y="563703"/>
            <a:ext cx="323850" cy="368300"/>
          </a:xfrm>
        </p:spPr>
        <p:txBody>
          <a:bodyPr/>
          <a:lstStyle/>
          <a:p>
            <a:r>
              <a:rPr lang="en-US" dirty="0"/>
              <a:t>3</a:t>
            </a:r>
            <a:endParaRPr lang="en-US" dirty="0"/>
          </a:p>
        </p:txBody>
      </p:sp>
      <p:sp>
        <p:nvSpPr>
          <p:cNvPr id="11" name="文本框 10"/>
          <p:cNvSpPr txBox="1"/>
          <p:nvPr/>
        </p:nvSpPr>
        <p:spPr>
          <a:xfrm>
            <a:off x="1329690" y="1200785"/>
            <a:ext cx="672274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、社会保险费</a:t>
            </a:r>
            <a:r>
              <a:rPr lang="zh-CN" altLang="en-US" sz="32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（单位负担部分）</a:t>
            </a:r>
            <a:endParaRPr lang="zh-CN" altLang="en-US" sz="32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69745"/>
            <a:ext cx="9677400" cy="3609975"/>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dirty="0"/>
              <a:t>指</a:t>
            </a:r>
            <a:r>
              <a:rPr lang="zh-CN" altLang="en-US" sz="2200" dirty="0">
                <a:solidFill>
                  <a:srgbClr val="FF0000"/>
                </a:solidFill>
              </a:rPr>
              <a:t>企业</a:t>
            </a:r>
            <a:r>
              <a:rPr lang="zh-CN" altLang="en-US" sz="2200" dirty="0"/>
              <a:t>根据国家规定的标准向社会保障部门和保险公司为职工个人缴纳的社会保险费。</a:t>
            </a:r>
            <a:endParaRPr lang="zh-CN" altLang="en-US" sz="2200" dirty="0"/>
          </a:p>
          <a:p>
            <a:pPr marL="342900" indent="-342900" algn="just">
              <a:lnSpc>
                <a:spcPct val="130000"/>
              </a:lnSpc>
              <a:buFont typeface="Wingdings" panose="05000000000000000000" charset="0"/>
              <a:buChar char="l"/>
            </a:pPr>
            <a:r>
              <a:rPr lang="zh-CN" altLang="en-US" sz="2200" dirty="0"/>
              <a:t>根据企业“应付职工薪酬”项下的相关指标或会计成本、费用中的相关项目计算填报。</a:t>
            </a:r>
            <a:endParaRPr lang="zh-CN" altLang="en-US" sz="2200" dirty="0"/>
          </a:p>
          <a:p>
            <a:pPr marL="342900" indent="-342900" algn="just">
              <a:lnSpc>
                <a:spcPct val="130000"/>
              </a:lnSpc>
              <a:buFont typeface="Wingdings" panose="05000000000000000000" charset="0"/>
              <a:buChar char="l"/>
            </a:pPr>
            <a:endParaRPr lang="zh-CN" altLang="en-US" sz="2200" dirty="0"/>
          </a:p>
          <a:p>
            <a:pPr marL="342900" indent="-342900" algn="just">
              <a:lnSpc>
                <a:spcPct val="130000"/>
              </a:lnSpc>
              <a:buFont typeface="Wingdings" panose="05000000000000000000" charset="0"/>
              <a:buChar char="l"/>
            </a:pPr>
            <a:r>
              <a:rPr lang="zh-CN" altLang="en-US" sz="2200" b="1" dirty="0"/>
              <a:t>包括：</a:t>
            </a:r>
            <a:r>
              <a:rPr lang="zh-CN" altLang="en-US" sz="2200" dirty="0"/>
              <a:t>基本养老保险、补充养老保险（年金）、基本医疗保险、补充医疗保险、生育险、失业险、工伤险以及其他人身险</a:t>
            </a:r>
            <a:endParaRPr lang="zh-CN" altLang="en-US" sz="2200" b="1" dirty="0"/>
          </a:p>
          <a:p>
            <a:pPr marL="342900" indent="-342900" algn="just">
              <a:lnSpc>
                <a:spcPct val="130000"/>
              </a:lnSpc>
              <a:buFont typeface="Wingdings" panose="05000000000000000000" charset="0"/>
              <a:buChar char="l"/>
            </a:pPr>
            <a:r>
              <a:rPr lang="zh-CN" altLang="en-US" sz="2200" b="1" dirty="0"/>
              <a:t>不包括：</a:t>
            </a:r>
            <a:r>
              <a:rPr lang="zh-CN" altLang="en-US" sz="2200" dirty="0"/>
              <a:t>商业保险、住房公积金</a:t>
            </a:r>
            <a:endParaRPr lang="zh-CN" altLang="en-US" sz="2200" dirty="0"/>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316480" cy="478155"/>
          </a:xfrm>
        </p:spPr>
        <p:txBody>
          <a:bodyPr/>
          <a:lstStyle/>
          <a:p>
            <a:pPr algn="l"/>
            <a:r>
              <a:rPr lang="zh-CN" altLang="en-US" dirty="0">
                <a:sym typeface="+mn-ea"/>
              </a:rPr>
              <a:t>统计口径指标</a:t>
            </a:r>
            <a:endParaRPr lang="zh-CN" altLang="en-US" dirty="0">
              <a:sym typeface="+mn-ea"/>
            </a:endParaRPr>
          </a:p>
        </p:txBody>
      </p:sp>
      <p:sp>
        <p:nvSpPr>
          <p:cNvPr id="31" name="文本占位符 30"/>
          <p:cNvSpPr>
            <a:spLocks noGrp="1"/>
          </p:cNvSpPr>
          <p:nvPr>
            <p:ph type="body" sz="quarter" idx="11"/>
          </p:nvPr>
        </p:nvSpPr>
        <p:spPr>
          <a:xfrm>
            <a:off x="520860" y="563703"/>
            <a:ext cx="323850" cy="368300"/>
          </a:xfrm>
        </p:spPr>
        <p:txBody>
          <a:bodyPr/>
          <a:lstStyle/>
          <a:p>
            <a:r>
              <a:rPr lang="en-US" dirty="0"/>
              <a:t>3</a:t>
            </a:r>
            <a:endParaRPr lang="en-US" dirty="0"/>
          </a:p>
        </p:txBody>
      </p:sp>
      <p:sp>
        <p:nvSpPr>
          <p:cNvPr id="11" name="文本框 10"/>
          <p:cNvSpPr txBox="1"/>
          <p:nvPr/>
        </p:nvSpPr>
        <p:spPr>
          <a:xfrm>
            <a:off x="1329690" y="1200785"/>
            <a:ext cx="672274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、社会保险费</a:t>
            </a:r>
            <a:r>
              <a:rPr lang="zh-CN" altLang="en-US" sz="32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（单位负担部分）</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69745"/>
            <a:ext cx="9677400" cy="2290445"/>
          </a:xfrm>
          <a:prstGeom prst="rect">
            <a:avLst/>
          </a:prstGeom>
        </p:spPr>
        <p:txBody>
          <a:bodyPr wrap="square">
            <a:spAutoFit/>
          </a:bodyPr>
          <a:lstStyle/>
          <a:p>
            <a:pPr indent="0" algn="just">
              <a:lnSpc>
                <a:spcPct val="130000"/>
              </a:lnSpc>
              <a:buFont typeface="Wingdings" panose="05000000000000000000" charset="0"/>
              <a:buNone/>
            </a:pPr>
            <a:r>
              <a:rPr lang="zh-CN" altLang="en-US" sz="2200" b="1" dirty="0">
                <a:cs typeface="+mn-ea"/>
                <a:sym typeface="+mn-lt"/>
              </a:rPr>
              <a:t>常见问题：</a:t>
            </a:r>
            <a:endParaRPr lang="zh-CN" altLang="en-US" sz="2200" dirty="0"/>
          </a:p>
          <a:p>
            <a:pPr marL="342900" indent="-342900" algn="just">
              <a:lnSpc>
                <a:spcPct val="130000"/>
              </a:lnSpc>
              <a:buFont typeface="Wingdings" panose="05000000000000000000" charset="0"/>
              <a:buChar char="l"/>
            </a:pPr>
            <a:r>
              <a:rPr lang="zh-CN" altLang="en-US" sz="2200" dirty="0">
                <a:sym typeface="+mn-ea"/>
              </a:rPr>
              <a:t>该指标</a:t>
            </a:r>
            <a:r>
              <a:rPr lang="zh-CN" altLang="en-US" sz="2200" dirty="0"/>
              <a:t>容易</a:t>
            </a:r>
            <a:r>
              <a:rPr lang="zh-CN" altLang="en-US" sz="2200" dirty="0">
                <a:solidFill>
                  <a:srgbClr val="FF0000"/>
                </a:solidFill>
              </a:rPr>
              <a:t>漏填</a:t>
            </a:r>
            <a:endParaRPr lang="zh-CN" altLang="en-US" sz="2200" dirty="0"/>
          </a:p>
          <a:p>
            <a:pPr indent="0" algn="just">
              <a:lnSpc>
                <a:spcPct val="130000"/>
              </a:lnSpc>
              <a:buFont typeface="Wingdings" panose="05000000000000000000" charset="0"/>
              <a:buNone/>
            </a:pPr>
            <a:endParaRPr lang="zh-CN" altLang="en-US" sz="2200" b="1" dirty="0">
              <a:cs typeface="+mn-ea"/>
            </a:endParaRPr>
          </a:p>
          <a:p>
            <a:pPr indent="0" algn="just">
              <a:lnSpc>
                <a:spcPct val="130000"/>
              </a:lnSpc>
              <a:buFont typeface="Wingdings" panose="05000000000000000000" charset="0"/>
              <a:buNone/>
            </a:pPr>
            <a:r>
              <a:rPr lang="zh-CN" altLang="en-US" sz="2200" b="1" dirty="0">
                <a:cs typeface="+mn-ea"/>
              </a:rPr>
              <a:t>判断依据：</a:t>
            </a:r>
            <a:endParaRPr lang="zh-CN" altLang="en-US" sz="2200" dirty="0"/>
          </a:p>
          <a:p>
            <a:pPr marL="342900" indent="-342900" algn="just">
              <a:lnSpc>
                <a:spcPct val="130000"/>
              </a:lnSpc>
              <a:buFont typeface="Wingdings" panose="05000000000000000000" charset="0"/>
              <a:buChar char="l"/>
            </a:pPr>
            <a:r>
              <a:rPr lang="zh-CN" altLang="en-US" sz="2200" dirty="0"/>
              <a:t>有</a:t>
            </a:r>
            <a:r>
              <a:rPr lang="zh-CN" altLang="en-US" sz="2200" dirty="0">
                <a:sym typeface="+mn-ea"/>
              </a:rPr>
              <a:t>“应付职工薪酬”和“从业人员”的企业</a:t>
            </a:r>
            <a:r>
              <a:rPr lang="zh-CN" altLang="en-US" sz="2200" dirty="0"/>
              <a:t>一般都有</a:t>
            </a:r>
            <a:r>
              <a:rPr lang="zh-CN" altLang="en-US" sz="2200" dirty="0">
                <a:sym typeface="+mn-ea"/>
              </a:rPr>
              <a:t>“社会保险费”</a:t>
            </a:r>
            <a:endParaRPr lang="zh-CN" altLang="en-US" sz="2200" dirty="0">
              <a:sym typeface="+mn-ea"/>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316480" cy="478155"/>
          </a:xfrm>
        </p:spPr>
        <p:txBody>
          <a:bodyPr/>
          <a:lstStyle/>
          <a:p>
            <a:pPr algn="l"/>
            <a:r>
              <a:rPr lang="zh-CN" altLang="en-US" dirty="0">
                <a:sym typeface="+mn-ea"/>
              </a:rPr>
              <a:t>统计口径指标</a:t>
            </a:r>
            <a:endParaRPr lang="zh-CN" altLang="en-US" dirty="0">
              <a:sym typeface="+mn-ea"/>
            </a:endParaRPr>
          </a:p>
        </p:txBody>
      </p:sp>
      <p:sp>
        <p:nvSpPr>
          <p:cNvPr id="31" name="文本占位符 30"/>
          <p:cNvSpPr>
            <a:spLocks noGrp="1"/>
          </p:cNvSpPr>
          <p:nvPr>
            <p:ph type="body" sz="quarter" idx="11"/>
          </p:nvPr>
        </p:nvSpPr>
        <p:spPr>
          <a:xfrm>
            <a:off x="520860" y="563703"/>
            <a:ext cx="323850" cy="368300"/>
          </a:xfrm>
        </p:spPr>
        <p:txBody>
          <a:bodyPr/>
          <a:lstStyle/>
          <a:p>
            <a:r>
              <a:rPr lang="en-US" dirty="0"/>
              <a:t>3</a:t>
            </a:r>
            <a:endParaRPr lang="en-US" dirty="0"/>
          </a:p>
        </p:txBody>
      </p:sp>
      <p:sp>
        <p:nvSpPr>
          <p:cNvPr id="11" name="文本框 10"/>
          <p:cNvSpPr txBox="1"/>
          <p:nvPr/>
        </p:nvSpPr>
        <p:spPr>
          <a:xfrm>
            <a:off x="1329690" y="1200785"/>
            <a:ext cx="672274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、从业人员平均人数</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69745"/>
            <a:ext cx="9677400" cy="2730500"/>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dirty="0"/>
              <a:t>指月度或年度平均拥有的从业人员数。年度平均人数按单位实际月平均人数计算得到，</a:t>
            </a:r>
            <a:r>
              <a:rPr lang="zh-CN" altLang="en-US" sz="2200" b="1" dirty="0"/>
              <a:t>不得用期末人数替代</a:t>
            </a:r>
            <a:r>
              <a:rPr lang="zh-CN" altLang="en-US" sz="2200" dirty="0"/>
              <a:t>。</a:t>
            </a:r>
            <a:endParaRPr lang="zh-CN" altLang="en-US" sz="2200" dirty="0"/>
          </a:p>
          <a:p>
            <a:pPr marL="342900" indent="-342900" algn="just">
              <a:lnSpc>
                <a:spcPct val="130000"/>
              </a:lnSpc>
              <a:buFont typeface="Wingdings" panose="05000000000000000000" charset="0"/>
              <a:buChar char="l"/>
            </a:pPr>
            <a:endParaRPr lang="zh-CN" altLang="en-US" sz="2200" dirty="0"/>
          </a:p>
          <a:p>
            <a:pPr marL="342900" indent="-342900" algn="just">
              <a:lnSpc>
                <a:spcPct val="130000"/>
              </a:lnSpc>
              <a:buFont typeface="Wingdings" panose="05000000000000000000" charset="0"/>
              <a:buChar char="l"/>
            </a:pPr>
            <a:r>
              <a:rPr lang="zh-CN" altLang="en-US" sz="2200" b="1" dirty="0"/>
              <a:t>月平均人数：</a:t>
            </a:r>
            <a:endParaRPr lang="zh-CN" altLang="en-US" sz="2200" dirty="0"/>
          </a:p>
          <a:p>
            <a:pPr marL="342900" indent="-342900" algn="just">
              <a:lnSpc>
                <a:spcPct val="130000"/>
              </a:lnSpc>
              <a:buFont typeface="Wingdings" panose="05000000000000000000" charset="0"/>
              <a:buChar char="l"/>
            </a:pPr>
            <a:r>
              <a:rPr lang="zh-CN" altLang="en-US" sz="2200" dirty="0"/>
              <a:t>月平均人数=报告月内每天实有的全部人数之和/报告月的日历日数</a:t>
            </a:r>
            <a:endParaRPr lang="zh-CN" altLang="en-US" sz="2200" dirty="0"/>
          </a:p>
          <a:p>
            <a:pPr marL="342900" indent="-342900" algn="just">
              <a:lnSpc>
                <a:spcPct val="130000"/>
              </a:lnSpc>
              <a:buFont typeface="Wingdings" panose="05000000000000000000" charset="0"/>
              <a:buChar char="l"/>
            </a:pPr>
            <a:r>
              <a:rPr lang="zh-CN" altLang="en-US" sz="2200" dirty="0"/>
              <a:t>人员变动很小的单位，计算公式为：月平均人数= (月初人数+月末人数) / 2</a:t>
            </a:r>
            <a:endParaRPr lang="zh-CN" altLang="en-US" sz="2200" dirty="0"/>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316480" cy="478155"/>
          </a:xfrm>
        </p:spPr>
        <p:txBody>
          <a:bodyPr/>
          <a:lstStyle/>
          <a:p>
            <a:pPr algn="l"/>
            <a:r>
              <a:rPr lang="zh-CN" altLang="en-US" dirty="0">
                <a:sym typeface="+mn-ea"/>
              </a:rPr>
              <a:t>统计口径指标</a:t>
            </a:r>
            <a:endParaRPr lang="zh-CN" altLang="en-US" dirty="0">
              <a:sym typeface="+mn-ea"/>
            </a:endParaRPr>
          </a:p>
        </p:txBody>
      </p:sp>
      <p:sp>
        <p:nvSpPr>
          <p:cNvPr id="31" name="文本占位符 30"/>
          <p:cNvSpPr>
            <a:spLocks noGrp="1"/>
          </p:cNvSpPr>
          <p:nvPr>
            <p:ph type="body" sz="quarter" idx="11"/>
          </p:nvPr>
        </p:nvSpPr>
        <p:spPr>
          <a:xfrm>
            <a:off x="520860" y="563703"/>
            <a:ext cx="323850" cy="368300"/>
          </a:xfrm>
        </p:spPr>
        <p:txBody>
          <a:bodyPr/>
          <a:lstStyle/>
          <a:p>
            <a:r>
              <a:rPr lang="en-US" dirty="0"/>
              <a:t>3</a:t>
            </a:r>
            <a:endParaRPr lang="en-US" dirty="0"/>
          </a:p>
        </p:txBody>
      </p:sp>
      <p:sp>
        <p:nvSpPr>
          <p:cNvPr id="11" name="文本框 10"/>
          <p:cNvSpPr txBox="1"/>
          <p:nvPr/>
        </p:nvSpPr>
        <p:spPr>
          <a:xfrm>
            <a:off x="1329690" y="1200785"/>
            <a:ext cx="672274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、从业人员平均人数</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69745"/>
            <a:ext cx="9677400" cy="2730500"/>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b="1" dirty="0">
                <a:sym typeface="+mn-ea"/>
              </a:rPr>
              <a:t>年平均人数：</a:t>
            </a:r>
            <a:endParaRPr lang="zh-CN" altLang="en-US" sz="2200" b="1" dirty="0">
              <a:sym typeface="+mn-ea"/>
            </a:endParaRPr>
          </a:p>
          <a:p>
            <a:pPr indent="0" algn="just">
              <a:lnSpc>
                <a:spcPct val="130000"/>
              </a:lnSpc>
              <a:buFont typeface="Wingdings" panose="05000000000000000000" charset="0"/>
              <a:buNone/>
            </a:pPr>
            <a:r>
              <a:rPr lang="zh-CN" altLang="en-US" sz="2200" dirty="0">
                <a:sym typeface="+mn-ea"/>
              </a:rPr>
              <a:t>     年平均人数=报告年内12个月平均人数之和/12</a:t>
            </a:r>
            <a:endParaRPr lang="zh-CN" altLang="en-US" sz="2200" dirty="0">
              <a:sym typeface="+mn-ea"/>
            </a:endParaRPr>
          </a:p>
          <a:p>
            <a:pPr indent="0" algn="just">
              <a:lnSpc>
                <a:spcPct val="130000"/>
              </a:lnSpc>
              <a:buFont typeface="Wingdings" panose="05000000000000000000" charset="0"/>
              <a:buNone/>
            </a:pPr>
            <a:endParaRPr lang="zh-CN" altLang="en-US" sz="2200" dirty="0">
              <a:sym typeface="+mn-ea"/>
            </a:endParaRPr>
          </a:p>
          <a:p>
            <a:pPr indent="0" algn="just">
              <a:lnSpc>
                <a:spcPct val="130000"/>
              </a:lnSpc>
              <a:buFont typeface="Wingdings" panose="05000000000000000000" charset="0"/>
              <a:buNone/>
            </a:pPr>
            <a:r>
              <a:rPr lang="zh-CN" altLang="en-US" sz="2200" dirty="0">
                <a:sym typeface="+mn-ea"/>
              </a:rPr>
              <a:t>     在年内</a:t>
            </a:r>
            <a:r>
              <a:rPr lang="zh-CN" altLang="en-US" sz="2200" b="1" dirty="0">
                <a:sym typeface="+mn-ea"/>
              </a:rPr>
              <a:t>新成立</a:t>
            </a:r>
            <a:r>
              <a:rPr lang="zh-CN" altLang="en-US" sz="2200" dirty="0">
                <a:sym typeface="+mn-ea"/>
              </a:rPr>
              <a:t>的单位年平均人数计算方法为：从实际开工之月起到年底的月平均人数相加除以12个月。计算公式为：</a:t>
            </a:r>
            <a:endParaRPr lang="zh-CN" altLang="en-US" sz="2200" dirty="0">
              <a:sym typeface="+mn-ea"/>
            </a:endParaRPr>
          </a:p>
          <a:p>
            <a:pPr indent="0" algn="just">
              <a:lnSpc>
                <a:spcPct val="130000"/>
              </a:lnSpc>
              <a:buFont typeface="Wingdings" panose="05000000000000000000" charset="0"/>
              <a:buNone/>
            </a:pPr>
            <a:r>
              <a:rPr lang="zh-CN" altLang="en-US" sz="2200" dirty="0">
                <a:sym typeface="+mn-ea"/>
              </a:rPr>
              <a:t>     年平均人数=(开工之月平均人数+…+12月平均人数)/12</a:t>
            </a:r>
            <a:endParaRPr lang="zh-CN" altLang="en-US" sz="2200" dirty="0">
              <a:sym typeface="+mn-ea"/>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2316480" cy="478155"/>
          </a:xfrm>
        </p:spPr>
        <p:txBody>
          <a:bodyPr/>
          <a:lstStyle/>
          <a:p>
            <a:pPr algn="l"/>
            <a:r>
              <a:rPr lang="zh-CN" altLang="en-US" dirty="0">
                <a:sym typeface="+mn-ea"/>
              </a:rPr>
              <a:t>统计口径指标</a:t>
            </a:r>
            <a:endParaRPr lang="zh-CN" altLang="en-US" dirty="0">
              <a:sym typeface="+mn-ea"/>
            </a:endParaRPr>
          </a:p>
        </p:txBody>
      </p:sp>
      <p:sp>
        <p:nvSpPr>
          <p:cNvPr id="31" name="文本占位符 30"/>
          <p:cNvSpPr>
            <a:spLocks noGrp="1"/>
          </p:cNvSpPr>
          <p:nvPr>
            <p:ph type="body" sz="quarter" idx="11"/>
          </p:nvPr>
        </p:nvSpPr>
        <p:spPr>
          <a:xfrm>
            <a:off x="520860" y="563703"/>
            <a:ext cx="323850" cy="368300"/>
          </a:xfrm>
        </p:spPr>
        <p:txBody>
          <a:bodyPr/>
          <a:lstStyle/>
          <a:p>
            <a:r>
              <a:rPr lang="en-US" dirty="0"/>
              <a:t>3</a:t>
            </a:r>
            <a:endParaRPr lang="en-US" dirty="0"/>
          </a:p>
        </p:txBody>
      </p:sp>
      <p:sp>
        <p:nvSpPr>
          <p:cNvPr id="11" name="文本框 10"/>
          <p:cNvSpPr txBox="1"/>
          <p:nvPr/>
        </p:nvSpPr>
        <p:spPr>
          <a:xfrm>
            <a:off x="1329690" y="1200785"/>
            <a:ext cx="6722745" cy="583565"/>
          </a:xfrm>
          <a:prstGeom prst="rect">
            <a:avLst/>
          </a:prstGeom>
          <a:noFill/>
        </p:spPr>
        <p:txBody>
          <a:bodyPr wrap="square" rtlCol="0">
            <a:spAutoFit/>
          </a:bodyPr>
          <a:lstStyle/>
          <a:p>
            <a:r>
              <a:rPr lang="en-US" altLang="zh-CN"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a:t>
            </a:r>
            <a:r>
              <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、从业人员期末人数</a:t>
            </a:r>
            <a:endParaRPr lang="zh-CN" altLang="en-US" sz="32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179830" y="1769745"/>
            <a:ext cx="9677400" cy="3170555"/>
          </a:xfrm>
          <a:prstGeom prst="rect">
            <a:avLst/>
          </a:prstGeom>
        </p:spPr>
        <p:txBody>
          <a:bodyPr wrap="square">
            <a:spAutoFit/>
          </a:bodyPr>
          <a:lstStyle/>
          <a:p>
            <a:pPr marL="342900" indent="-342900" algn="just">
              <a:lnSpc>
                <a:spcPct val="130000"/>
              </a:lnSpc>
              <a:buFont typeface="Wingdings" panose="05000000000000000000" charset="0"/>
              <a:buChar char="l"/>
            </a:pPr>
            <a:r>
              <a:rPr lang="zh-CN" altLang="en-US" sz="2200" dirty="0"/>
              <a:t>指报告期最后一日在本单位工作，并取得工资或其他形式劳动报酬的人员数。该指标为时点指标，不包括最后一日当天及以前已经与单位解除劳动合同关系的人员，是在岗职工、劳务派遣人员及其他从业人员之和。</a:t>
            </a:r>
            <a:endParaRPr lang="zh-CN" altLang="en-US" sz="2200" dirty="0"/>
          </a:p>
          <a:p>
            <a:pPr marL="342900" indent="-342900" algn="just">
              <a:lnSpc>
                <a:spcPct val="130000"/>
              </a:lnSpc>
              <a:buFont typeface="Wingdings" panose="05000000000000000000" charset="0"/>
              <a:buChar char="l"/>
            </a:pPr>
            <a:endParaRPr lang="zh-CN" altLang="en-US" sz="2200" dirty="0"/>
          </a:p>
          <a:p>
            <a:pPr marL="342900" indent="-342900" algn="just">
              <a:lnSpc>
                <a:spcPct val="130000"/>
              </a:lnSpc>
              <a:buFont typeface="Wingdings" panose="05000000000000000000" charset="0"/>
              <a:buChar char="l"/>
            </a:pPr>
            <a:r>
              <a:rPr lang="zh-CN" altLang="en-US" sz="2200" dirty="0"/>
              <a:t>从业人员</a:t>
            </a:r>
            <a:r>
              <a:rPr lang="zh-CN" altLang="en-US" sz="2200" b="1" dirty="0"/>
              <a:t>不包括</a:t>
            </a:r>
            <a:r>
              <a:rPr lang="zh-CN" altLang="en-US" sz="2200" dirty="0"/>
              <a:t>：</a:t>
            </a:r>
            <a:endParaRPr lang="zh-CN" altLang="en-US" sz="2200" dirty="0"/>
          </a:p>
          <a:p>
            <a:pPr indent="0" algn="just">
              <a:lnSpc>
                <a:spcPct val="130000"/>
              </a:lnSpc>
              <a:buFont typeface="Wingdings" panose="05000000000000000000" charset="0"/>
              <a:buNone/>
            </a:pPr>
            <a:r>
              <a:rPr lang="zh-CN" altLang="en-US" sz="2200" dirty="0"/>
              <a:t>    1.离开本单位仍保留劳动关系，并定期领取生活费的人员</a:t>
            </a:r>
            <a:endParaRPr lang="zh-CN" altLang="en-US" sz="2200" dirty="0"/>
          </a:p>
          <a:p>
            <a:pPr indent="0" algn="just">
              <a:lnSpc>
                <a:spcPct val="130000"/>
              </a:lnSpc>
              <a:buFont typeface="Wingdings" panose="05000000000000000000" charset="0"/>
              <a:buNone/>
            </a:pPr>
            <a:r>
              <a:rPr lang="zh-CN" altLang="en-US" sz="2200" dirty="0"/>
              <a:t>    2.在本单位实习的各类在校学生 </a:t>
            </a:r>
            <a:endParaRPr lang="zh-CN" altLang="en-US" sz="2200" dirty="0"/>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97042" y="2683707"/>
            <a:ext cx="2621280" cy="755650"/>
          </a:xfrm>
        </p:spPr>
        <p:txBody>
          <a:bodyPr/>
          <a:lstStyle/>
          <a:p>
            <a:pPr algn="l"/>
            <a:r>
              <a:rPr kumimoji="1" lang="zh-CN" altLang="en-US" sz="4800" dirty="0"/>
              <a:t>常见问题</a:t>
            </a:r>
            <a:endParaRPr kumimoji="1" lang="zh-CN" altLang="en-US" sz="4800" dirty="0"/>
          </a:p>
        </p:txBody>
      </p:sp>
      <p:sp>
        <p:nvSpPr>
          <p:cNvPr id="3" name="文本占位符 2"/>
          <p:cNvSpPr>
            <a:spLocks noGrp="1"/>
          </p:cNvSpPr>
          <p:nvPr>
            <p:ph type="body" sz="quarter" idx="11"/>
          </p:nvPr>
        </p:nvSpPr>
        <p:spPr>
          <a:xfrm>
            <a:off x="546024" y="1847652"/>
            <a:ext cx="1588135" cy="2847340"/>
          </a:xfrm>
        </p:spPr>
        <p:txBody>
          <a:bodyPr/>
          <a:lstStyle/>
          <a:p>
            <a:r>
              <a:rPr lang="en-US" altLang="zh-CN" dirty="0"/>
              <a:t>4</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605280" cy="478155"/>
          </a:xfrm>
        </p:spPr>
        <p:txBody>
          <a:bodyPr/>
          <a:lstStyle/>
          <a:p>
            <a:pPr algn="l"/>
            <a:r>
              <a:rPr lang="zh-CN" altLang="en-US" dirty="0"/>
              <a:t>常见问题</a:t>
            </a:r>
            <a:endParaRPr lang="zh-CN" altLang="en-US" dirty="0"/>
          </a:p>
        </p:txBody>
      </p:sp>
      <p:sp>
        <p:nvSpPr>
          <p:cNvPr id="31" name="文本占位符 30"/>
          <p:cNvSpPr>
            <a:spLocks noGrp="1"/>
          </p:cNvSpPr>
          <p:nvPr>
            <p:ph type="body" sz="quarter" idx="11"/>
          </p:nvPr>
        </p:nvSpPr>
        <p:spPr>
          <a:xfrm>
            <a:off x="520860" y="563703"/>
            <a:ext cx="309880" cy="368300"/>
          </a:xfrm>
        </p:spPr>
        <p:txBody>
          <a:bodyPr/>
          <a:lstStyle/>
          <a:p>
            <a:endParaRPr lang="en-US" dirty="0"/>
          </a:p>
        </p:txBody>
      </p:sp>
      <p:sp>
        <p:nvSpPr>
          <p:cNvPr id="12" name="矩形 11"/>
          <p:cNvSpPr/>
          <p:nvPr/>
        </p:nvSpPr>
        <p:spPr>
          <a:xfrm>
            <a:off x="1108075" y="1086485"/>
            <a:ext cx="9711055" cy="5123180"/>
          </a:xfrm>
          <a:prstGeom prst="rect">
            <a:avLst/>
          </a:prstGeom>
        </p:spPr>
        <p:txBody>
          <a:bodyPr wrap="square">
            <a:spAutoFit/>
          </a:bodyPr>
          <a:lstStyle/>
          <a:p>
            <a:pPr indent="0" algn="just" fontAlgn="auto">
              <a:lnSpc>
                <a:spcPct val="150000"/>
              </a:lnSpc>
              <a:buFont typeface="Wingdings" panose="05000000000000000000" charset="0"/>
              <a:buNone/>
            </a:pPr>
            <a:r>
              <a:rPr lang="en-US" altLang="zh-CN" sz="2200" b="1" dirty="0">
                <a:solidFill>
                  <a:schemeClr val="tx1"/>
                </a:solidFill>
                <a:cs typeface="+mn-ea"/>
                <a:sym typeface="+mn-lt"/>
              </a:rPr>
              <a:t>1</a:t>
            </a:r>
            <a:r>
              <a:rPr lang="zh-CN" altLang="en-US" sz="2200" b="1" dirty="0">
                <a:solidFill>
                  <a:schemeClr val="tx1"/>
                </a:solidFill>
                <a:cs typeface="+mn-ea"/>
                <a:sym typeface="+mn-lt"/>
              </a:rPr>
              <a:t>、</a:t>
            </a:r>
            <a:r>
              <a:rPr lang="en-US" altLang="zh-CN" sz="2200" b="1" dirty="0">
                <a:solidFill>
                  <a:schemeClr val="tx1"/>
                </a:solidFill>
                <a:cs typeface="+mn-ea"/>
                <a:sym typeface="+mn-lt"/>
              </a:rPr>
              <a:t>BJX203</a:t>
            </a:r>
            <a:r>
              <a:rPr lang="zh-CN" altLang="en-US" sz="2200" b="1" dirty="0">
                <a:solidFill>
                  <a:schemeClr val="tx1"/>
                </a:solidFill>
                <a:cs typeface="+mn-ea"/>
                <a:sym typeface="+mn-lt"/>
              </a:rPr>
              <a:t>单位：</a:t>
            </a:r>
            <a:r>
              <a:rPr lang="zh-CN" altLang="en-US" sz="2200" dirty="0">
                <a:solidFill>
                  <a:schemeClr val="tx1"/>
                </a:solidFill>
                <a:cs typeface="+mn-ea"/>
                <a:sym typeface="+mn-lt"/>
              </a:rPr>
              <a:t>年初选取</a:t>
            </a:r>
            <a:r>
              <a:rPr lang="en-US" altLang="zh-CN" sz="2200" dirty="0">
                <a:solidFill>
                  <a:schemeClr val="tx1"/>
                </a:solidFill>
                <a:cs typeface="+mn-ea"/>
                <a:sym typeface="+mn-lt"/>
              </a:rPr>
              <a:t>400</a:t>
            </a:r>
            <a:r>
              <a:rPr lang="zh-CN" altLang="en-US" sz="2200" dirty="0">
                <a:solidFill>
                  <a:schemeClr val="tx1"/>
                </a:solidFill>
                <a:cs typeface="+mn-ea"/>
                <a:sym typeface="+mn-lt"/>
              </a:rPr>
              <a:t>家重点企业时，如果</a:t>
            </a:r>
            <a:r>
              <a:rPr lang="zh-CN" altLang="en-US" sz="2200" dirty="0">
                <a:cs typeface="+mn-ea"/>
                <a:sym typeface="+mn-lt"/>
              </a:rPr>
              <a:t>单位预计</a:t>
            </a:r>
            <a:r>
              <a:rPr lang="zh-CN" altLang="en-US" sz="2200" dirty="0">
                <a:solidFill>
                  <a:schemeClr val="tx1"/>
                </a:solidFill>
                <a:cs typeface="+mn-ea"/>
                <a:sym typeface="+mn-lt"/>
              </a:rPr>
              <a:t>本年退出，需要提前告知替换样本。</a:t>
            </a:r>
            <a:endParaRPr lang="zh-CN" altLang="en-US" sz="2200" b="1" dirty="0">
              <a:solidFill>
                <a:schemeClr val="tx1"/>
              </a:solidFill>
              <a:cs typeface="+mn-ea"/>
              <a:sym typeface="+mn-lt"/>
            </a:endParaRPr>
          </a:p>
          <a:p>
            <a:pPr indent="0" algn="just" fontAlgn="auto">
              <a:lnSpc>
                <a:spcPct val="150000"/>
              </a:lnSpc>
              <a:buFont typeface="Wingdings" panose="05000000000000000000" charset="0"/>
              <a:buNone/>
            </a:pPr>
            <a:r>
              <a:rPr lang="en-US" altLang="zh-CN" sz="2200" b="1" dirty="0">
                <a:solidFill>
                  <a:schemeClr val="tx1"/>
                </a:solidFill>
                <a:cs typeface="+mn-ea"/>
                <a:sym typeface="+mn-lt"/>
              </a:rPr>
              <a:t>2</a:t>
            </a:r>
            <a:r>
              <a:rPr lang="zh-CN" altLang="en-US" sz="2200" b="1" dirty="0">
                <a:solidFill>
                  <a:schemeClr val="tx1"/>
                </a:solidFill>
                <a:cs typeface="+mn-ea"/>
                <a:sym typeface="+mn-lt"/>
              </a:rPr>
              <a:t>、单位填错：</a:t>
            </a:r>
            <a:r>
              <a:rPr lang="zh-CN" altLang="en-US" sz="2200" dirty="0">
                <a:solidFill>
                  <a:schemeClr val="tx1"/>
                </a:solidFill>
                <a:cs typeface="+mn-ea"/>
                <a:sym typeface="+mn-lt"/>
              </a:rPr>
              <a:t>单位为“</a:t>
            </a:r>
            <a:r>
              <a:rPr lang="zh-CN" altLang="en-US" sz="2200" dirty="0">
                <a:solidFill>
                  <a:srgbClr val="FF0000"/>
                </a:solidFill>
                <a:cs typeface="+mn-ea"/>
                <a:sym typeface="+mn-lt"/>
              </a:rPr>
              <a:t>千元</a:t>
            </a:r>
            <a:r>
              <a:rPr lang="zh-CN" altLang="en-US" sz="2200" dirty="0">
                <a:solidFill>
                  <a:schemeClr val="tx1"/>
                </a:solidFill>
                <a:cs typeface="+mn-ea"/>
                <a:sym typeface="+mn-lt"/>
              </a:rPr>
              <a:t>”，不能误填为“万元”或“元”。</a:t>
            </a:r>
            <a:endParaRPr lang="zh-CN" altLang="en-US" sz="2200" b="1" dirty="0">
              <a:solidFill>
                <a:schemeClr val="tx1"/>
              </a:solidFill>
              <a:cs typeface="+mn-ea"/>
              <a:sym typeface="+mn-lt"/>
            </a:endParaRPr>
          </a:p>
          <a:p>
            <a:pPr indent="0" algn="just" fontAlgn="auto">
              <a:lnSpc>
                <a:spcPct val="150000"/>
              </a:lnSpc>
              <a:spcBef>
                <a:spcPts val="1200"/>
              </a:spcBef>
              <a:buClrTx/>
              <a:buSzTx/>
              <a:buFont typeface="Wingdings" panose="05000000000000000000" charset="0"/>
              <a:buNone/>
            </a:pPr>
            <a:r>
              <a:rPr lang="en-US" altLang="zh-CN" sz="2200" b="1" dirty="0">
                <a:solidFill>
                  <a:schemeClr val="tx1"/>
                </a:solidFill>
                <a:cs typeface="+mn-ea"/>
                <a:sym typeface="+mn-lt"/>
              </a:rPr>
              <a:t>3</a:t>
            </a:r>
            <a:r>
              <a:rPr lang="zh-CN" altLang="en-US" sz="2200" b="1" dirty="0">
                <a:solidFill>
                  <a:schemeClr val="tx1"/>
                </a:solidFill>
                <a:cs typeface="+mn-ea"/>
                <a:sym typeface="+mn-lt"/>
              </a:rPr>
              <a:t>、易漏填：</a:t>
            </a:r>
            <a:r>
              <a:rPr lang="zh-CN" altLang="en-US" sz="2200" dirty="0">
                <a:solidFill>
                  <a:schemeClr val="tx1"/>
                </a:solidFill>
                <a:cs typeface="+mn-ea"/>
                <a:sym typeface="+mn-lt"/>
              </a:rPr>
              <a:t>年初存货、应收账款、土地使用权、软件使用权、本年折旧、国家资本、个人资本、社会保险费等指标。</a:t>
            </a:r>
            <a:endParaRPr lang="zh-CN" altLang="en-US" sz="2200" dirty="0">
              <a:solidFill>
                <a:schemeClr val="tx1"/>
              </a:solidFill>
              <a:cs typeface="+mn-ea"/>
              <a:sym typeface="+mn-lt"/>
            </a:endParaRPr>
          </a:p>
          <a:p>
            <a:pPr indent="0" algn="just" fontAlgn="auto">
              <a:lnSpc>
                <a:spcPct val="150000"/>
              </a:lnSpc>
              <a:spcBef>
                <a:spcPts val="1200"/>
              </a:spcBef>
              <a:buClrTx/>
              <a:buSzTx/>
              <a:buFont typeface="Wingdings" panose="05000000000000000000" charset="0"/>
              <a:buNone/>
            </a:pPr>
            <a:r>
              <a:rPr lang="en-US" altLang="zh-CN" sz="2200" b="1" dirty="0">
                <a:solidFill>
                  <a:schemeClr val="tx1"/>
                </a:solidFill>
                <a:cs typeface="+mn-ea"/>
                <a:sym typeface="+mn-lt"/>
              </a:rPr>
              <a:t>4</a:t>
            </a:r>
            <a:r>
              <a:rPr lang="zh-CN" altLang="en-US" sz="2200" b="1" dirty="0">
                <a:solidFill>
                  <a:schemeClr val="tx1"/>
                </a:solidFill>
                <a:cs typeface="+mn-ea"/>
                <a:sym typeface="+mn-lt"/>
              </a:rPr>
              <a:t>、易错填：</a:t>
            </a:r>
            <a:r>
              <a:rPr lang="zh-CN" altLang="en-US" sz="2200" dirty="0">
                <a:solidFill>
                  <a:schemeClr val="tx1"/>
                </a:solidFill>
                <a:cs typeface="+mn-ea"/>
                <a:sym typeface="+mn-lt"/>
              </a:rPr>
              <a:t>应付职工薪酬、</a:t>
            </a:r>
            <a:r>
              <a:rPr lang="zh-CN" altLang="en-US" sz="2200" dirty="0">
                <a:cs typeface="+mn-ea"/>
                <a:sym typeface="+mn-lt"/>
              </a:rPr>
              <a:t>应交增值税等指标错误按照会计口径或者实际税额填报，没有按照统计口径进行计算。</a:t>
            </a:r>
            <a:endParaRPr lang="zh-CN" altLang="en-US" sz="2200" dirty="0">
              <a:solidFill>
                <a:schemeClr val="tx1">
                  <a:lumMod val="75000"/>
                  <a:lumOff val="25000"/>
                </a:schemeClr>
              </a:solidFill>
              <a:cs typeface="+mn-ea"/>
              <a:sym typeface="+mn-lt"/>
            </a:endParaRPr>
          </a:p>
          <a:p>
            <a:pPr indent="0" algn="just" fontAlgn="auto">
              <a:lnSpc>
                <a:spcPct val="150000"/>
              </a:lnSpc>
              <a:spcBef>
                <a:spcPts val="1200"/>
              </a:spcBef>
              <a:buClrTx/>
              <a:buSzTx/>
              <a:buFont typeface="Wingdings" panose="05000000000000000000" charset="0"/>
              <a:buNone/>
            </a:pPr>
            <a:r>
              <a:rPr lang="en-US" altLang="zh-CN" sz="2200" b="1">
                <a:latin typeface="微软雅黑" panose="020B0503020204020204" charset="-122"/>
                <a:ea typeface="微软雅黑" panose="020B0503020204020204" charset="-122"/>
                <a:sym typeface="+mn-ea"/>
              </a:rPr>
              <a:t>5</a:t>
            </a:r>
            <a:r>
              <a:rPr lang="zh-CN" altLang="en-US" sz="2200" b="1">
                <a:latin typeface="微软雅黑" panose="020B0503020204020204" charset="-122"/>
                <a:ea typeface="微软雅黑" panose="020B0503020204020204" charset="-122"/>
                <a:sym typeface="+mn-ea"/>
              </a:rPr>
              <a:t>、未按照净额填报：</a:t>
            </a:r>
            <a:r>
              <a:rPr lang="zh-CN" altLang="en-US" sz="2200">
                <a:latin typeface="微软雅黑" panose="020B0503020204020204" charset="-122"/>
                <a:ea typeface="微软雅黑" panose="020B0503020204020204" charset="-122"/>
                <a:sym typeface="+mn-ea"/>
              </a:rPr>
              <a:t>应按照</a:t>
            </a:r>
            <a:r>
              <a:rPr lang="zh-CN" altLang="en-US" sz="2200">
                <a:solidFill>
                  <a:schemeClr val="tx1"/>
                </a:solidFill>
                <a:latin typeface="微软雅黑" panose="020B0503020204020204" charset="-122"/>
                <a:ea typeface="微软雅黑" panose="020B0503020204020204" charset="-122"/>
                <a:sym typeface="+mn-ea"/>
              </a:rPr>
              <a:t>净额</a:t>
            </a:r>
            <a:r>
              <a:rPr lang="zh-CN" altLang="en-US" sz="2200">
                <a:latin typeface="微软雅黑" panose="020B0503020204020204" charset="-122"/>
                <a:ea typeface="微软雅黑" panose="020B0503020204020204" charset="-122"/>
                <a:sym typeface="+mn-ea"/>
              </a:rPr>
              <a:t>填报的指标，没有扣除减值准备</a:t>
            </a:r>
            <a:r>
              <a:rPr lang="en-US" altLang="zh-CN" sz="2200">
                <a:latin typeface="微软雅黑" panose="020B0503020204020204" charset="-122"/>
                <a:ea typeface="微软雅黑" panose="020B0503020204020204" charset="-122"/>
                <a:sym typeface="+mn-ea"/>
              </a:rPr>
              <a:t>/</a:t>
            </a:r>
            <a:r>
              <a:rPr lang="zh-CN" altLang="en-US" sz="2200">
                <a:latin typeface="微软雅黑" panose="020B0503020204020204" charset="-122"/>
                <a:ea typeface="微软雅黑" panose="020B0503020204020204" charset="-122"/>
                <a:sym typeface="+mn-ea"/>
              </a:rPr>
              <a:t>跌价准备</a:t>
            </a:r>
            <a:r>
              <a:rPr lang="en-US" altLang="zh-CN" sz="2200">
                <a:latin typeface="微软雅黑" panose="020B0503020204020204" charset="-122"/>
                <a:ea typeface="微软雅黑" panose="020B0503020204020204" charset="-122"/>
                <a:sym typeface="+mn-ea"/>
              </a:rPr>
              <a:t>/</a:t>
            </a:r>
            <a:r>
              <a:rPr lang="zh-CN" altLang="en-US" sz="2200">
                <a:latin typeface="微软雅黑" panose="020B0503020204020204" charset="-122"/>
                <a:ea typeface="微软雅黑" panose="020B0503020204020204" charset="-122"/>
                <a:sym typeface="+mn-ea"/>
              </a:rPr>
              <a:t>坏账准备等。</a:t>
            </a:r>
            <a:endParaRPr lang="zh-CN" altLang="en-US" sz="2200" dirty="0">
              <a:solidFill>
                <a:schemeClr val="tx1">
                  <a:lumMod val="75000"/>
                  <a:lumOff val="25000"/>
                </a:schemeClr>
              </a:solidFill>
              <a:cs typeface="+mn-ea"/>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97042" y="2683707"/>
            <a:ext cx="2621280" cy="755650"/>
          </a:xfrm>
        </p:spPr>
        <p:txBody>
          <a:bodyPr/>
          <a:lstStyle/>
          <a:p>
            <a:pPr algn="l"/>
            <a:r>
              <a:rPr kumimoji="1" lang="zh-CN" altLang="en-US" sz="4800" dirty="0"/>
              <a:t>填报指南</a:t>
            </a:r>
            <a:endParaRPr kumimoji="1" lang="zh-CN" altLang="en-US" sz="4800" dirty="0"/>
          </a:p>
        </p:txBody>
      </p:sp>
      <p:sp>
        <p:nvSpPr>
          <p:cNvPr id="3" name="文本占位符 2"/>
          <p:cNvSpPr>
            <a:spLocks noGrp="1"/>
          </p:cNvSpPr>
          <p:nvPr>
            <p:ph type="body" sz="quarter" idx="11"/>
          </p:nvPr>
        </p:nvSpPr>
        <p:spPr>
          <a:xfrm>
            <a:off x="546024" y="1847652"/>
            <a:ext cx="1588135" cy="2847340"/>
          </a:xfrm>
        </p:spPr>
        <p:txBody>
          <a:bodyPr/>
          <a:lstStyle/>
          <a:p>
            <a:r>
              <a:rPr lang="en-US" altLang="zh-CN" dirty="0"/>
              <a:t>2</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605280" cy="478155"/>
          </a:xfrm>
        </p:spPr>
        <p:txBody>
          <a:bodyPr/>
          <a:lstStyle/>
          <a:p>
            <a:pPr algn="l"/>
            <a:r>
              <a:rPr lang="zh-CN" altLang="en-US" dirty="0"/>
              <a:t>常见问题</a:t>
            </a:r>
            <a:endParaRPr lang="zh-CN" altLang="en-US" dirty="0"/>
          </a:p>
        </p:txBody>
      </p:sp>
      <p:sp>
        <p:nvSpPr>
          <p:cNvPr id="31" name="文本占位符 30"/>
          <p:cNvSpPr>
            <a:spLocks noGrp="1"/>
          </p:cNvSpPr>
          <p:nvPr>
            <p:ph type="body" sz="quarter" idx="11"/>
          </p:nvPr>
        </p:nvSpPr>
        <p:spPr>
          <a:xfrm>
            <a:off x="520860" y="563703"/>
            <a:ext cx="309880" cy="368300"/>
          </a:xfrm>
        </p:spPr>
        <p:txBody>
          <a:bodyPr/>
          <a:lstStyle/>
          <a:p>
            <a:endParaRPr lang="en-US" dirty="0"/>
          </a:p>
        </p:txBody>
      </p:sp>
      <p:sp>
        <p:nvSpPr>
          <p:cNvPr id="12" name="矩形 11"/>
          <p:cNvSpPr/>
          <p:nvPr/>
        </p:nvSpPr>
        <p:spPr>
          <a:xfrm>
            <a:off x="1024890" y="1141095"/>
            <a:ext cx="10165715" cy="3446145"/>
          </a:xfrm>
          <a:prstGeom prst="rect">
            <a:avLst/>
          </a:prstGeom>
        </p:spPr>
        <p:txBody>
          <a:bodyPr wrap="square">
            <a:spAutoFit/>
          </a:bodyPr>
          <a:lstStyle/>
          <a:p>
            <a:pPr indent="0" algn="just" fontAlgn="auto">
              <a:lnSpc>
                <a:spcPct val="150000"/>
              </a:lnSpc>
              <a:buFont typeface="Wingdings" panose="05000000000000000000" charset="0"/>
              <a:buNone/>
            </a:pPr>
            <a:r>
              <a:rPr lang="en-US" altLang="zh-CN" sz="2200" b="1">
                <a:solidFill>
                  <a:schemeClr val="tx1"/>
                </a:solidFill>
                <a:latin typeface="微软雅黑" panose="020B0503020204020204" charset="-122"/>
                <a:ea typeface="微软雅黑" panose="020B0503020204020204" charset="-122"/>
                <a:sym typeface="+mn-ea"/>
              </a:rPr>
              <a:t>6</a:t>
            </a:r>
            <a:r>
              <a:rPr lang="zh-CN" altLang="en-US" sz="2200" b="1">
                <a:solidFill>
                  <a:schemeClr val="tx1"/>
                </a:solidFill>
                <a:latin typeface="微软雅黑" panose="020B0503020204020204" charset="-122"/>
                <a:ea typeface="微软雅黑" panose="020B0503020204020204" charset="-122"/>
                <a:sym typeface="+mn-ea"/>
              </a:rPr>
              <a:t>、法人口径有误：</a:t>
            </a:r>
            <a:r>
              <a:rPr lang="zh-CN" altLang="en-US" sz="2200">
                <a:solidFill>
                  <a:schemeClr val="tx1"/>
                </a:solidFill>
                <a:latin typeface="微软雅黑" panose="020B0503020204020204" charset="-122"/>
                <a:ea typeface="微软雅黑" panose="020B0503020204020204" charset="-122"/>
                <a:sym typeface="+mn-ea"/>
              </a:rPr>
              <a:t>如多报其他法人单位数据，漏报分公司数据。</a:t>
            </a:r>
            <a:endParaRPr lang="en-US" altLang="zh-CN" sz="2200" b="1" dirty="0">
              <a:solidFill>
                <a:schemeClr val="tx1"/>
              </a:solidFill>
              <a:cs typeface="+mn-ea"/>
              <a:sym typeface="+mn-lt"/>
            </a:endParaRPr>
          </a:p>
          <a:p>
            <a:pPr indent="0" algn="just" fontAlgn="auto">
              <a:lnSpc>
                <a:spcPct val="150000"/>
              </a:lnSpc>
              <a:buFont typeface="Wingdings" panose="05000000000000000000" charset="0"/>
              <a:buNone/>
            </a:pPr>
            <a:r>
              <a:rPr lang="en-US" altLang="zh-CN" sz="2200" b="1" dirty="0">
                <a:solidFill>
                  <a:schemeClr val="tx1"/>
                </a:solidFill>
                <a:cs typeface="+mn-ea"/>
                <a:sym typeface="+mn-lt"/>
              </a:rPr>
              <a:t>7</a:t>
            </a:r>
            <a:r>
              <a:rPr lang="zh-CN" altLang="en-US" sz="2200" b="1" dirty="0">
                <a:solidFill>
                  <a:schemeClr val="tx1"/>
                </a:solidFill>
                <a:cs typeface="+mn-ea"/>
                <a:sym typeface="+mn-lt"/>
              </a:rPr>
              <a:t>、正负号填错：</a:t>
            </a:r>
            <a:r>
              <a:rPr lang="zh-CN" altLang="en-US" sz="2200" dirty="0">
                <a:solidFill>
                  <a:schemeClr val="tx1"/>
                </a:solidFill>
                <a:cs typeface="+mn-ea"/>
                <a:sym typeface="+mn-lt"/>
              </a:rPr>
              <a:t>利息收入，应根据本期发生额以</a:t>
            </a:r>
            <a:r>
              <a:rPr lang="zh-CN" altLang="en-US" sz="2200" dirty="0">
                <a:solidFill>
                  <a:srgbClr val="FF0000"/>
                </a:solidFill>
                <a:cs typeface="+mn-ea"/>
                <a:sym typeface="+mn-lt"/>
              </a:rPr>
              <a:t>正数</a:t>
            </a:r>
            <a:r>
              <a:rPr lang="zh-CN" altLang="en-US" sz="2200" dirty="0">
                <a:solidFill>
                  <a:schemeClr val="tx1"/>
                </a:solidFill>
                <a:cs typeface="+mn-ea"/>
                <a:sym typeface="+mn-lt"/>
              </a:rPr>
              <a:t>填报。</a:t>
            </a:r>
            <a:endParaRPr lang="zh-CN" altLang="en-US" sz="2200" b="1" dirty="0">
              <a:solidFill>
                <a:schemeClr val="tx1"/>
              </a:solidFill>
              <a:cs typeface="+mn-ea"/>
              <a:sym typeface="+mn-lt"/>
            </a:endParaRPr>
          </a:p>
          <a:p>
            <a:pPr indent="0" algn="just" fontAlgn="auto">
              <a:lnSpc>
                <a:spcPct val="150000"/>
              </a:lnSpc>
              <a:spcBef>
                <a:spcPts val="1200"/>
              </a:spcBef>
              <a:buClrTx/>
              <a:buSzTx/>
              <a:buFont typeface="Wingdings" panose="05000000000000000000" charset="0"/>
              <a:buNone/>
            </a:pPr>
            <a:r>
              <a:rPr lang="en-US" altLang="zh-CN" sz="2200" b="1" dirty="0">
                <a:solidFill>
                  <a:schemeClr val="tx1"/>
                </a:solidFill>
                <a:cs typeface="+mn-ea"/>
              </a:rPr>
              <a:t>8</a:t>
            </a:r>
            <a:r>
              <a:rPr lang="zh-CN" altLang="en-US" sz="2200" b="1" dirty="0">
                <a:solidFill>
                  <a:schemeClr val="tx1"/>
                </a:solidFill>
                <a:cs typeface="+mn-ea"/>
              </a:rPr>
              <a:t>、审计调账：</a:t>
            </a:r>
            <a:r>
              <a:rPr lang="zh-CN" altLang="en-US" sz="2200" dirty="0">
                <a:cs typeface="+mn-ea"/>
                <a:sym typeface="+mn-ea"/>
              </a:rPr>
              <a:t>如果企业年底</a:t>
            </a:r>
            <a:r>
              <a:rPr lang="zh-CN" altLang="en-US" sz="2200" dirty="0">
                <a:solidFill>
                  <a:schemeClr val="tx1"/>
                </a:solidFill>
                <a:cs typeface="+mn-ea"/>
              </a:rPr>
              <a:t>审</a:t>
            </a:r>
            <a:r>
              <a:rPr lang="zh-CN" altLang="en-US" sz="2200">
                <a:solidFill>
                  <a:schemeClr val="tx1"/>
                </a:solidFill>
                <a:latin typeface="微软雅黑" panose="020B0503020204020204" charset="-122"/>
                <a:ea typeface="微软雅黑" panose="020B0503020204020204" charset="-122"/>
              </a:rPr>
              <a:t>计调账，需要保留完整凭证；或者企业可以修改为审计后数据。</a:t>
            </a:r>
            <a:endParaRPr lang="zh-CN" altLang="en-US" sz="2200">
              <a:solidFill>
                <a:schemeClr val="tx1"/>
              </a:solidFill>
              <a:latin typeface="微软雅黑" panose="020B0503020204020204" charset="-122"/>
              <a:ea typeface="微软雅黑" panose="020B0503020204020204" charset="-122"/>
            </a:endParaRPr>
          </a:p>
          <a:p>
            <a:pPr indent="0" algn="just" fontAlgn="auto">
              <a:lnSpc>
                <a:spcPct val="150000"/>
              </a:lnSpc>
              <a:spcBef>
                <a:spcPts val="1200"/>
              </a:spcBef>
              <a:buClrTx/>
              <a:buSzTx/>
              <a:buFont typeface="Wingdings" panose="05000000000000000000" charset="0"/>
              <a:buNone/>
            </a:pPr>
            <a:r>
              <a:rPr lang="en-US" altLang="zh-CN" sz="2200" b="1" dirty="0">
                <a:solidFill>
                  <a:schemeClr val="tx1"/>
                </a:solidFill>
                <a:cs typeface="+mn-ea"/>
              </a:rPr>
              <a:t>9</a:t>
            </a:r>
            <a:r>
              <a:rPr lang="zh-CN" altLang="en-US" sz="2200" b="1" dirty="0">
                <a:solidFill>
                  <a:schemeClr val="tx1"/>
                </a:solidFill>
                <a:cs typeface="+mn-ea"/>
              </a:rPr>
              <a:t>、错误说明：</a:t>
            </a:r>
            <a:r>
              <a:rPr lang="zh-CN" altLang="en-US" sz="2200">
                <a:solidFill>
                  <a:schemeClr val="tx1"/>
                </a:solidFill>
                <a:latin typeface="微软雅黑" panose="020B0503020204020204" charset="-122"/>
                <a:ea typeface="微软雅黑" panose="020B0503020204020204" charset="-122"/>
              </a:rPr>
              <a:t>联网直报系统提示审核错误时，请严格按照指标解释修改填报，并指导企业正确填写审核说明。</a:t>
            </a:r>
            <a:endParaRPr lang="zh-CN" altLang="en-US" sz="2800" b="1">
              <a:solidFill>
                <a:srgbClr val="FF0000"/>
              </a:solidFill>
              <a:latin typeface="微软雅黑" panose="020B0503020204020204" charset="-122"/>
              <a:ea typeface="微软雅黑" panose="020B0503020204020204" charset="-122"/>
              <a:sym typeface="+mn-lt"/>
            </a:endParaRPr>
          </a:p>
        </p:txBody>
      </p:sp>
      <p:grpSp>
        <p:nvGrpSpPr>
          <p:cNvPr id="2" name="图形 21" descr="信息检索"/>
          <p:cNvGrpSpPr/>
          <p:nvPr/>
        </p:nvGrpSpPr>
        <p:grpSpPr>
          <a:xfrm>
            <a:off x="520700" y="1202055"/>
            <a:ext cx="557530" cy="594995"/>
            <a:chOff x="5788800" y="3121800"/>
            <a:chExt cx="914400" cy="914400"/>
          </a:xfrm>
          <a:gradFill>
            <a:gsLst>
              <a:gs pos="0">
                <a:schemeClr val="accent1"/>
              </a:gs>
              <a:gs pos="100000">
                <a:schemeClr val="accent2"/>
              </a:gs>
            </a:gsLst>
            <a:path path="circle">
              <a:fillToRect r="100000" b="100000"/>
            </a:path>
          </a:gradFill>
        </p:grpSpPr>
        <p:sp>
          <p:nvSpPr>
            <p:cNvPr id="3" name="任意多边形: 形状 26"/>
            <p:cNvSpPr/>
            <p:nvPr/>
          </p:nvSpPr>
          <p:spPr>
            <a:xfrm>
              <a:off x="5863090" y="3200852"/>
              <a:ext cx="752475" cy="752475"/>
            </a:xfrm>
            <a:custGeom>
              <a:avLst/>
              <a:gdLst>
                <a:gd name="connsiteX0" fmla="*/ 616273 w 752475"/>
                <a:gd name="connsiteY0" fmla="*/ 521975 h 752475"/>
                <a:gd name="connsiteX1" fmla="*/ 557218 w 752475"/>
                <a:gd name="connsiteY1" fmla="*/ 503878 h 752475"/>
                <a:gd name="connsiteX2" fmla="*/ 514355 w 752475"/>
                <a:gd name="connsiteY2" fmla="*/ 461968 h 752475"/>
                <a:gd name="connsiteX3" fmla="*/ 573410 w 752475"/>
                <a:gd name="connsiteY3" fmla="*/ 288613 h 752475"/>
                <a:gd name="connsiteX4" fmla="*/ 287660 w 752475"/>
                <a:gd name="connsiteY4" fmla="*/ 5 h 752475"/>
                <a:gd name="connsiteX5" fmla="*/ 5 w 752475"/>
                <a:gd name="connsiteY5" fmla="*/ 285755 h 752475"/>
                <a:gd name="connsiteX6" fmla="*/ 285755 w 752475"/>
                <a:gd name="connsiteY6" fmla="*/ 573410 h 752475"/>
                <a:gd name="connsiteX7" fmla="*/ 461015 w 752475"/>
                <a:gd name="connsiteY7" fmla="*/ 514355 h 752475"/>
                <a:gd name="connsiteX8" fmla="*/ 502925 w 752475"/>
                <a:gd name="connsiteY8" fmla="*/ 556265 h 752475"/>
                <a:gd name="connsiteX9" fmla="*/ 521023 w 752475"/>
                <a:gd name="connsiteY9" fmla="*/ 616273 h 752475"/>
                <a:gd name="connsiteX10" fmla="*/ 640085 w 752475"/>
                <a:gd name="connsiteY10" fmla="*/ 735335 h 752475"/>
                <a:gd name="connsiteX11" fmla="*/ 734383 w 752475"/>
                <a:gd name="connsiteY11" fmla="*/ 735335 h 752475"/>
                <a:gd name="connsiteX12" fmla="*/ 734383 w 752475"/>
                <a:gd name="connsiteY12" fmla="*/ 641038 h 752475"/>
                <a:gd name="connsiteX13" fmla="*/ 616273 w 752475"/>
                <a:gd name="connsiteY13" fmla="*/ 521975 h 752475"/>
                <a:gd name="connsiteX14" fmla="*/ 287660 w 752475"/>
                <a:gd name="connsiteY14" fmla="*/ 516260 h 752475"/>
                <a:gd name="connsiteX15" fmla="*/ 59060 w 752475"/>
                <a:gd name="connsiteY15" fmla="*/ 287660 h 752475"/>
                <a:gd name="connsiteX16" fmla="*/ 287660 w 752475"/>
                <a:gd name="connsiteY16" fmla="*/ 59060 h 752475"/>
                <a:gd name="connsiteX17" fmla="*/ 516260 w 752475"/>
                <a:gd name="connsiteY17" fmla="*/ 287660 h 752475"/>
                <a:gd name="connsiteX18" fmla="*/ 287660 w 752475"/>
                <a:gd name="connsiteY18" fmla="*/ 51626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2475" h="752475">
                  <a:moveTo>
                    <a:pt x="616273" y="521975"/>
                  </a:moveTo>
                  <a:cubicBezTo>
                    <a:pt x="601033" y="506735"/>
                    <a:pt x="578173" y="499115"/>
                    <a:pt x="557218" y="503878"/>
                  </a:cubicBezTo>
                  <a:lnTo>
                    <a:pt x="514355" y="461968"/>
                  </a:lnTo>
                  <a:cubicBezTo>
                    <a:pt x="552455" y="412438"/>
                    <a:pt x="573410" y="351478"/>
                    <a:pt x="573410" y="288613"/>
                  </a:cubicBezTo>
                  <a:cubicBezTo>
                    <a:pt x="574363" y="129545"/>
                    <a:pt x="445775" y="958"/>
                    <a:pt x="287660" y="5"/>
                  </a:cubicBezTo>
                  <a:cubicBezTo>
                    <a:pt x="129545" y="-947"/>
                    <a:pt x="958" y="127640"/>
                    <a:pt x="5" y="285755"/>
                  </a:cubicBezTo>
                  <a:cubicBezTo>
                    <a:pt x="-947" y="443870"/>
                    <a:pt x="127640" y="572458"/>
                    <a:pt x="285755" y="573410"/>
                  </a:cubicBezTo>
                  <a:cubicBezTo>
                    <a:pt x="348620" y="573410"/>
                    <a:pt x="410533" y="552455"/>
                    <a:pt x="461015" y="514355"/>
                  </a:cubicBezTo>
                  <a:lnTo>
                    <a:pt x="502925" y="556265"/>
                  </a:lnTo>
                  <a:cubicBezTo>
                    <a:pt x="499115" y="578173"/>
                    <a:pt x="505783" y="600080"/>
                    <a:pt x="521023" y="616273"/>
                  </a:cubicBezTo>
                  <a:lnTo>
                    <a:pt x="640085" y="735335"/>
                  </a:lnTo>
                  <a:cubicBezTo>
                    <a:pt x="665803" y="761053"/>
                    <a:pt x="708665" y="761053"/>
                    <a:pt x="734383" y="735335"/>
                  </a:cubicBezTo>
                  <a:cubicBezTo>
                    <a:pt x="760100" y="709618"/>
                    <a:pt x="760100" y="666755"/>
                    <a:pt x="734383" y="641038"/>
                  </a:cubicBezTo>
                  <a:lnTo>
                    <a:pt x="616273" y="521975"/>
                  </a:lnTo>
                  <a:close/>
                  <a:moveTo>
                    <a:pt x="287660" y="516260"/>
                  </a:moveTo>
                  <a:cubicBezTo>
                    <a:pt x="160978" y="516260"/>
                    <a:pt x="59060" y="414343"/>
                    <a:pt x="59060" y="287660"/>
                  </a:cubicBezTo>
                  <a:cubicBezTo>
                    <a:pt x="59060" y="160978"/>
                    <a:pt x="160978" y="59060"/>
                    <a:pt x="287660" y="59060"/>
                  </a:cubicBezTo>
                  <a:cubicBezTo>
                    <a:pt x="414343" y="59060"/>
                    <a:pt x="516260" y="160978"/>
                    <a:pt x="516260" y="287660"/>
                  </a:cubicBezTo>
                  <a:cubicBezTo>
                    <a:pt x="516260" y="413390"/>
                    <a:pt x="413390" y="516260"/>
                    <a:pt x="287660" y="51626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4" name="任意多边形: 形状 27"/>
            <p:cNvSpPr/>
            <p:nvPr/>
          </p:nvSpPr>
          <p:spPr>
            <a:xfrm>
              <a:off x="5945963" y="3342415"/>
              <a:ext cx="409575" cy="295275"/>
            </a:xfrm>
            <a:custGeom>
              <a:avLst/>
              <a:gdLst>
                <a:gd name="connsiteX0" fmla="*/ 409575 w 409575"/>
                <a:gd name="connsiteY0" fmla="*/ 131810 h 295275"/>
                <a:gd name="connsiteX1" fmla="*/ 355283 w 409575"/>
                <a:gd name="connsiteY1" fmla="*/ 131810 h 295275"/>
                <a:gd name="connsiteX2" fmla="*/ 342900 w 409575"/>
                <a:gd name="connsiteY2" fmla="*/ 139430 h 295275"/>
                <a:gd name="connsiteX3" fmla="*/ 306705 w 409575"/>
                <a:gd name="connsiteY3" fmla="*/ 178483 h 295275"/>
                <a:gd name="connsiteX4" fmla="*/ 276225 w 409575"/>
                <a:gd name="connsiteY4" fmla="*/ 72755 h 295275"/>
                <a:gd name="connsiteX5" fmla="*/ 255270 w 409575"/>
                <a:gd name="connsiteY5" fmla="*/ 61325 h 295275"/>
                <a:gd name="connsiteX6" fmla="*/ 243840 w 409575"/>
                <a:gd name="connsiteY6" fmla="*/ 71803 h 295275"/>
                <a:gd name="connsiteX7" fmla="*/ 186690 w 409575"/>
                <a:gd name="connsiteY7" fmla="*/ 223250 h 295275"/>
                <a:gd name="connsiteX8" fmla="*/ 147638 w 409575"/>
                <a:gd name="connsiteY8" fmla="*/ 13700 h 295275"/>
                <a:gd name="connsiteX9" fmla="*/ 128588 w 409575"/>
                <a:gd name="connsiteY9" fmla="*/ 365 h 295275"/>
                <a:gd name="connsiteX10" fmla="*/ 115253 w 409575"/>
                <a:gd name="connsiteY10" fmla="*/ 11795 h 295275"/>
                <a:gd name="connsiteX11" fmla="*/ 74295 w 409575"/>
                <a:gd name="connsiteY11" fmla="*/ 131810 h 295275"/>
                <a:gd name="connsiteX12" fmla="*/ 0 w 409575"/>
                <a:gd name="connsiteY12" fmla="*/ 131810 h 295275"/>
                <a:gd name="connsiteX13" fmla="*/ 0 w 409575"/>
                <a:gd name="connsiteY13" fmla="*/ 169910 h 295275"/>
                <a:gd name="connsiteX14" fmla="*/ 86678 w 409575"/>
                <a:gd name="connsiteY14" fmla="*/ 169910 h 295275"/>
                <a:gd name="connsiteX15" fmla="*/ 102870 w 409575"/>
                <a:gd name="connsiteY15" fmla="*/ 155623 h 295275"/>
                <a:gd name="connsiteX16" fmla="*/ 126682 w 409575"/>
                <a:gd name="connsiteY16" fmla="*/ 83232 h 295275"/>
                <a:gd name="connsiteX17" fmla="*/ 164783 w 409575"/>
                <a:gd name="connsiteY17" fmla="*/ 288020 h 295275"/>
                <a:gd name="connsiteX18" fmla="*/ 180023 w 409575"/>
                <a:gd name="connsiteY18" fmla="*/ 301355 h 295275"/>
                <a:gd name="connsiteX19" fmla="*/ 181927 w 409575"/>
                <a:gd name="connsiteY19" fmla="*/ 301355 h 295275"/>
                <a:gd name="connsiteX20" fmla="*/ 198120 w 409575"/>
                <a:gd name="connsiteY20" fmla="*/ 290878 h 295275"/>
                <a:gd name="connsiteX21" fmla="*/ 259080 w 409575"/>
                <a:gd name="connsiteY21" fmla="*/ 130858 h 295275"/>
                <a:gd name="connsiteX22" fmla="*/ 283845 w 409575"/>
                <a:gd name="connsiteY22" fmla="*/ 216583 h 295275"/>
                <a:gd name="connsiteX23" fmla="*/ 304800 w 409575"/>
                <a:gd name="connsiteY23" fmla="*/ 228012 h 295275"/>
                <a:gd name="connsiteX24" fmla="*/ 312420 w 409575"/>
                <a:gd name="connsiteY24" fmla="*/ 223250 h 295275"/>
                <a:gd name="connsiteX25" fmla="*/ 363855 w 409575"/>
                <a:gd name="connsiteY25" fmla="*/ 169910 h 295275"/>
                <a:gd name="connsiteX26" fmla="*/ 410528 w 409575"/>
                <a:gd name="connsiteY26" fmla="*/ 169910 h 295275"/>
                <a:gd name="connsiteX27" fmla="*/ 410528 w 409575"/>
                <a:gd name="connsiteY27" fmla="*/ 13181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9575" h="295275">
                  <a:moveTo>
                    <a:pt x="409575" y="131810"/>
                  </a:moveTo>
                  <a:lnTo>
                    <a:pt x="355283" y="131810"/>
                  </a:lnTo>
                  <a:cubicBezTo>
                    <a:pt x="350520" y="132762"/>
                    <a:pt x="345758" y="135620"/>
                    <a:pt x="342900" y="139430"/>
                  </a:cubicBezTo>
                  <a:lnTo>
                    <a:pt x="306705" y="178483"/>
                  </a:lnTo>
                  <a:lnTo>
                    <a:pt x="276225" y="72755"/>
                  </a:lnTo>
                  <a:cubicBezTo>
                    <a:pt x="273368" y="64182"/>
                    <a:pt x="263843" y="58467"/>
                    <a:pt x="255270" y="61325"/>
                  </a:cubicBezTo>
                  <a:cubicBezTo>
                    <a:pt x="250508" y="63230"/>
                    <a:pt x="245745" y="66088"/>
                    <a:pt x="243840" y="71803"/>
                  </a:cubicBezTo>
                  <a:lnTo>
                    <a:pt x="186690" y="223250"/>
                  </a:lnTo>
                  <a:lnTo>
                    <a:pt x="147638" y="13700"/>
                  </a:lnTo>
                  <a:cubicBezTo>
                    <a:pt x="145733" y="4175"/>
                    <a:pt x="137160" y="-1540"/>
                    <a:pt x="128588" y="365"/>
                  </a:cubicBezTo>
                  <a:cubicBezTo>
                    <a:pt x="122873" y="1317"/>
                    <a:pt x="118110" y="6080"/>
                    <a:pt x="115253" y="11795"/>
                  </a:cubicBezTo>
                  <a:lnTo>
                    <a:pt x="74295" y="131810"/>
                  </a:lnTo>
                  <a:lnTo>
                    <a:pt x="0" y="131810"/>
                  </a:lnTo>
                  <a:lnTo>
                    <a:pt x="0" y="169910"/>
                  </a:lnTo>
                  <a:lnTo>
                    <a:pt x="86678" y="169910"/>
                  </a:lnTo>
                  <a:cubicBezTo>
                    <a:pt x="94298" y="168958"/>
                    <a:pt x="100965" y="163242"/>
                    <a:pt x="102870" y="155623"/>
                  </a:cubicBezTo>
                  <a:lnTo>
                    <a:pt x="126682" y="83232"/>
                  </a:lnTo>
                  <a:lnTo>
                    <a:pt x="164783" y="288020"/>
                  </a:lnTo>
                  <a:cubicBezTo>
                    <a:pt x="165735" y="295640"/>
                    <a:pt x="172402" y="301355"/>
                    <a:pt x="180023" y="301355"/>
                  </a:cubicBezTo>
                  <a:lnTo>
                    <a:pt x="181927" y="301355"/>
                  </a:lnTo>
                  <a:cubicBezTo>
                    <a:pt x="188595" y="301355"/>
                    <a:pt x="195263" y="297545"/>
                    <a:pt x="198120" y="290878"/>
                  </a:cubicBezTo>
                  <a:lnTo>
                    <a:pt x="259080" y="130858"/>
                  </a:lnTo>
                  <a:lnTo>
                    <a:pt x="283845" y="216583"/>
                  </a:lnTo>
                  <a:cubicBezTo>
                    <a:pt x="286703" y="225155"/>
                    <a:pt x="295275" y="230870"/>
                    <a:pt x="304800" y="228012"/>
                  </a:cubicBezTo>
                  <a:cubicBezTo>
                    <a:pt x="307658" y="227060"/>
                    <a:pt x="310515" y="225155"/>
                    <a:pt x="312420" y="223250"/>
                  </a:cubicBezTo>
                  <a:lnTo>
                    <a:pt x="363855" y="169910"/>
                  </a:lnTo>
                  <a:lnTo>
                    <a:pt x="410528" y="169910"/>
                  </a:lnTo>
                  <a:lnTo>
                    <a:pt x="410528" y="131810"/>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5" name="文本框 4"/>
          <p:cNvSpPr txBox="1"/>
          <p:nvPr/>
        </p:nvSpPr>
        <p:spPr>
          <a:xfrm>
            <a:off x="1125220" y="4630420"/>
            <a:ext cx="10376535" cy="1383665"/>
          </a:xfrm>
          <a:prstGeom prst="rect">
            <a:avLst/>
          </a:prstGeom>
          <a:noFill/>
        </p:spPr>
        <p:txBody>
          <a:bodyPr wrap="square" rtlCol="0">
            <a:spAutoFit/>
          </a:bodyPr>
          <a:p>
            <a:r>
              <a:rPr lang="zh-CN" altLang="en-US" sz="2800" b="1">
                <a:latin typeface="微软雅黑" panose="020B0503020204020204" charset="-122"/>
                <a:ea typeface="微软雅黑" panose="020B0503020204020204" charset="-122"/>
                <a:sym typeface="+mn-ea"/>
              </a:rPr>
              <a:t>强调：</a:t>
            </a:r>
            <a:r>
              <a:rPr lang="en-US" altLang="zh-CN" sz="2800" b="1">
                <a:latin typeface="微软雅黑" panose="020B0503020204020204" charset="-122"/>
                <a:ea typeface="微软雅黑" panose="020B0503020204020204" charset="-122"/>
                <a:sym typeface="+mn-ea"/>
              </a:rPr>
              <a:t>“</a:t>
            </a:r>
            <a:r>
              <a:rPr lang="zh-CN" altLang="en-US" sz="2800" b="1">
                <a:solidFill>
                  <a:srgbClr val="FF0000"/>
                </a:solidFill>
                <a:latin typeface="微软雅黑" panose="020B0503020204020204" charset="-122"/>
                <a:ea typeface="微软雅黑" panose="020B0503020204020204" charset="-122"/>
                <a:sym typeface="+mn-ea"/>
              </a:rPr>
              <a:t>单位填错</a:t>
            </a:r>
            <a:r>
              <a:rPr lang="en-US" altLang="zh-CN" sz="2800" b="1">
                <a:latin typeface="微软雅黑" panose="020B0503020204020204" charset="-122"/>
                <a:ea typeface="微软雅黑" panose="020B0503020204020204" charset="-122"/>
                <a:sym typeface="+mn-ea"/>
              </a:rPr>
              <a:t>”</a:t>
            </a:r>
            <a:r>
              <a:rPr lang="zh-CN" altLang="en-US" sz="2800" b="1">
                <a:latin typeface="微软雅黑" panose="020B0503020204020204" charset="-122"/>
                <a:ea typeface="微软雅黑" panose="020B0503020204020204" charset="-122"/>
                <a:sym typeface="+mn-ea"/>
              </a:rPr>
              <a:t>、</a:t>
            </a:r>
            <a:r>
              <a:rPr lang="en-US" altLang="zh-CN" sz="2800" b="1">
                <a:latin typeface="微软雅黑" panose="020B0503020204020204" charset="-122"/>
                <a:ea typeface="微软雅黑" panose="020B0503020204020204" charset="-122"/>
                <a:sym typeface="+mn-ea"/>
              </a:rPr>
              <a:t>“</a:t>
            </a:r>
            <a:r>
              <a:rPr lang="zh-CN" altLang="en-US" sz="2800" b="1">
                <a:solidFill>
                  <a:srgbClr val="FF0000"/>
                </a:solidFill>
                <a:latin typeface="微软雅黑" panose="020B0503020204020204" charset="-122"/>
                <a:ea typeface="微软雅黑" panose="020B0503020204020204" charset="-122"/>
                <a:sym typeface="+mn-ea"/>
              </a:rPr>
              <a:t>漏填</a:t>
            </a:r>
            <a:r>
              <a:rPr lang="en-US" altLang="zh-CN" sz="2800" b="1">
                <a:latin typeface="微软雅黑" panose="020B0503020204020204" charset="-122"/>
                <a:ea typeface="微软雅黑" panose="020B0503020204020204" charset="-122"/>
                <a:sym typeface="+mn-ea"/>
              </a:rPr>
              <a:t>”</a:t>
            </a:r>
            <a:r>
              <a:rPr lang="zh-CN" altLang="en-US" sz="2800" b="1">
                <a:latin typeface="微软雅黑" panose="020B0503020204020204" charset="-122"/>
                <a:ea typeface="微软雅黑" panose="020B0503020204020204" charset="-122"/>
                <a:sym typeface="+mn-ea"/>
              </a:rPr>
              <a:t>和</a:t>
            </a:r>
            <a:r>
              <a:rPr lang="en-US" altLang="zh-CN" sz="2800" b="1">
                <a:latin typeface="微软雅黑" panose="020B0503020204020204" charset="-122"/>
                <a:ea typeface="微软雅黑" panose="020B0503020204020204" charset="-122"/>
                <a:sym typeface="+mn-ea"/>
              </a:rPr>
              <a:t>“</a:t>
            </a:r>
            <a:r>
              <a:rPr lang="zh-CN" altLang="en-US" sz="2800" b="1">
                <a:solidFill>
                  <a:srgbClr val="FF0000"/>
                </a:solidFill>
                <a:latin typeface="微软雅黑" panose="020B0503020204020204" charset="-122"/>
                <a:ea typeface="微软雅黑" panose="020B0503020204020204" charset="-122"/>
                <a:sym typeface="+mn-ea"/>
              </a:rPr>
              <a:t>不按统计口径填报</a:t>
            </a:r>
            <a:r>
              <a:rPr lang="en-US" altLang="zh-CN" sz="2800" b="1">
                <a:latin typeface="微软雅黑" panose="020B0503020204020204" charset="-122"/>
                <a:ea typeface="微软雅黑" panose="020B0503020204020204" charset="-122"/>
                <a:sym typeface="+mn-ea"/>
              </a:rPr>
              <a:t>“</a:t>
            </a:r>
            <a:r>
              <a:rPr lang="zh-CN" altLang="en-US" sz="2800" b="1">
                <a:latin typeface="微软雅黑" panose="020B0503020204020204" charset="-122"/>
                <a:ea typeface="微软雅黑" panose="020B0503020204020204" charset="-122"/>
                <a:sym typeface="+mn-ea"/>
              </a:rPr>
              <a:t>对整体数据影响很大</a:t>
            </a:r>
            <a:endParaRPr lang="zh-CN" altLang="en-US" sz="2800" b="1">
              <a:solidFill>
                <a:srgbClr val="FF0000"/>
              </a:solidFill>
              <a:latin typeface="微软雅黑" panose="020B0503020204020204" charset="-122"/>
              <a:ea typeface="微软雅黑" panose="020B0503020204020204" charset="-122"/>
            </a:endParaRPr>
          </a:p>
          <a:p>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3696507" y="2705932"/>
            <a:ext cx="2621280" cy="755650"/>
          </a:xfrm>
        </p:spPr>
        <p:txBody>
          <a:bodyPr/>
          <a:lstStyle/>
          <a:p>
            <a:pPr algn="l"/>
            <a:r>
              <a:rPr lang="zh-CN" altLang="en-US" sz="4800" dirty="0">
                <a:sym typeface="+mn-ea"/>
              </a:rPr>
              <a:t>工作要求</a:t>
            </a:r>
            <a:endParaRPr lang="zh-CN" altLang="en-US" sz="4800" dirty="0"/>
          </a:p>
        </p:txBody>
      </p:sp>
      <p:sp>
        <p:nvSpPr>
          <p:cNvPr id="8" name="文本占位符 7"/>
          <p:cNvSpPr>
            <a:spLocks noGrp="1"/>
          </p:cNvSpPr>
          <p:nvPr>
            <p:ph type="body" sz="quarter" idx="11"/>
          </p:nvPr>
        </p:nvSpPr>
        <p:spPr>
          <a:xfrm>
            <a:off x="546024" y="1847652"/>
            <a:ext cx="1588135" cy="2847340"/>
          </a:xfrm>
        </p:spPr>
        <p:txBody>
          <a:bodyPr/>
          <a:lstStyle/>
          <a:p>
            <a:r>
              <a:rPr lang="en-US" altLang="zh-CN" dirty="0"/>
              <a:t>5</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1605280" cy="478155"/>
          </a:xfrm>
        </p:spPr>
        <p:txBody>
          <a:bodyPr/>
          <a:lstStyle/>
          <a:p>
            <a:pPr algn="l"/>
            <a:r>
              <a:rPr lang="zh-CN" altLang="en-US" dirty="0" smtClean="0"/>
              <a:t>审核查询</a:t>
            </a:r>
            <a:endParaRPr lang="zh-CN" altLang="en-US" dirty="0" smtClean="0"/>
          </a:p>
        </p:txBody>
      </p:sp>
      <p:sp>
        <p:nvSpPr>
          <p:cNvPr id="36" name="文本占位符 35"/>
          <p:cNvSpPr>
            <a:spLocks noGrp="1"/>
          </p:cNvSpPr>
          <p:nvPr>
            <p:ph type="body" sz="quarter" idx="11"/>
          </p:nvPr>
        </p:nvSpPr>
        <p:spPr/>
        <p:txBody>
          <a:bodyPr/>
          <a:lstStyle/>
          <a:p>
            <a:r>
              <a:rPr lang="en-US" altLang="zh-CN" dirty="0"/>
              <a:t>1</a:t>
            </a:r>
            <a:endParaRPr lang="zh-CN" altLang="en-US" dirty="0"/>
          </a:p>
        </p:txBody>
      </p:sp>
      <p:sp>
        <p:nvSpPr>
          <p:cNvPr id="15" name="L 形 14"/>
          <p:cNvSpPr/>
          <p:nvPr/>
        </p:nvSpPr>
        <p:spPr>
          <a:xfrm>
            <a:off x="1143900" y="5704124"/>
            <a:ext cx="204052" cy="204052"/>
          </a:xfrm>
          <a:prstGeom prst="corner">
            <a:avLst>
              <a:gd name="adj1" fmla="val 18234"/>
              <a:gd name="adj2" fmla="val 20677"/>
            </a:avLst>
          </a:prstGeom>
          <a:solidFill>
            <a:schemeClr val="accent1"/>
          </a:solidFill>
          <a:ln w="381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6" name="L 形 15"/>
          <p:cNvSpPr/>
          <p:nvPr/>
        </p:nvSpPr>
        <p:spPr>
          <a:xfrm rot="10800000">
            <a:off x="10787866" y="1178304"/>
            <a:ext cx="204052" cy="204052"/>
          </a:xfrm>
          <a:prstGeom prst="corner">
            <a:avLst>
              <a:gd name="adj1" fmla="val 18234"/>
              <a:gd name="adj2" fmla="val 20677"/>
            </a:avLst>
          </a:prstGeom>
          <a:solidFill>
            <a:schemeClr val="accent1"/>
          </a:solidFill>
          <a:ln w="4445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文本框 2"/>
          <p:cNvSpPr txBox="1"/>
          <p:nvPr/>
        </p:nvSpPr>
        <p:spPr>
          <a:xfrm>
            <a:off x="1369060" y="1242695"/>
            <a:ext cx="1402080" cy="411480"/>
          </a:xfrm>
          <a:prstGeom prst="rect">
            <a:avLst/>
          </a:prstGeom>
          <a:noFill/>
        </p:spPr>
        <p:txBody>
          <a:bodyPr wrap="none" rtlCol="0" anchor="t">
            <a:spAutoFit/>
          </a:bodyPr>
          <a:lstStyle/>
          <a:p>
            <a:pPr marR="0" lvl="0" indent="0" algn="l" defTabSz="914400" rtl="0" eaLnBrk="1" fontAlgn="base" latinLnBrk="0" hangingPunct="1">
              <a:lnSpc>
                <a:spcPts val="2500"/>
              </a:lnSpc>
              <a:spcBef>
                <a:spcPct val="50000"/>
              </a:spcBef>
              <a:spcAft>
                <a:spcPct val="0"/>
              </a:spcAft>
              <a:buClrTx/>
              <a:buSzTx/>
              <a:buFont typeface="Wingdings" panose="05000000000000000000" pitchFamily="2" charset="2"/>
              <a:buNone/>
              <a:defRPr/>
            </a:pPr>
            <a:r>
              <a:rPr sz="2400" b="1" noProof="0" dirty="0">
                <a:ln>
                  <a:noFill/>
                </a:ln>
                <a:solidFill>
                  <a:schemeClr val="accent1">
                    <a:lumMod val="50000"/>
                  </a:schemeClr>
                </a:solidFill>
                <a:effectLst/>
                <a:uLnTx/>
                <a:uFillTx/>
                <a:latin typeface="+mn-ea"/>
                <a:sym typeface="+mn-ea"/>
              </a:rPr>
              <a:t>数据极值</a:t>
            </a:r>
            <a:endParaRPr sz="2400" b="1" noProof="0" dirty="0">
              <a:ln>
                <a:noFill/>
              </a:ln>
              <a:solidFill>
                <a:schemeClr val="accent1">
                  <a:lumMod val="50000"/>
                </a:schemeClr>
              </a:solidFill>
              <a:effectLst/>
              <a:uLnTx/>
              <a:uFillTx/>
              <a:latin typeface="+mn-ea"/>
              <a:sym typeface="+mn-ea"/>
            </a:endParaRPr>
          </a:p>
        </p:txBody>
      </p:sp>
      <p:sp>
        <p:nvSpPr>
          <p:cNvPr id="2" name="矩形 1"/>
          <p:cNvSpPr/>
          <p:nvPr/>
        </p:nvSpPr>
        <p:spPr>
          <a:xfrm>
            <a:off x="1369695" y="1605915"/>
            <a:ext cx="9440545" cy="598805"/>
          </a:xfrm>
          <a:prstGeom prst="rect">
            <a:avLst/>
          </a:prstGeom>
        </p:spPr>
        <p:txBody>
          <a:bodyPr wrap="square">
            <a:spAutoFit/>
          </a:bodyPr>
          <a:lstStyle/>
          <a:p>
            <a:pPr marL="342900" indent="-342900" algn="just" fontAlgn="auto">
              <a:lnSpc>
                <a:spcPct val="150000"/>
              </a:lnSpc>
              <a:spcBef>
                <a:spcPts val="1200"/>
              </a:spcBef>
              <a:buFont typeface="Wingdings" panose="05000000000000000000" charset="0"/>
              <a:buChar char="l"/>
            </a:pPr>
            <a:r>
              <a:rPr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对于重点指标，尤其是易错指标，进行极值排序查询。</a:t>
            </a:r>
            <a:endParaRPr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348105" y="2378075"/>
            <a:ext cx="1402080" cy="411480"/>
          </a:xfrm>
          <a:prstGeom prst="rect">
            <a:avLst/>
          </a:prstGeom>
          <a:noFill/>
        </p:spPr>
        <p:txBody>
          <a:bodyPr wrap="none" rtlCol="0" anchor="t">
            <a:spAutoFit/>
          </a:bodyPr>
          <a:p>
            <a:pPr marR="0" lvl="0" indent="0" algn="l" defTabSz="914400" rtl="0" eaLnBrk="1" fontAlgn="base" latinLnBrk="0" hangingPunct="1">
              <a:lnSpc>
                <a:spcPts val="2500"/>
              </a:lnSpc>
              <a:spcBef>
                <a:spcPct val="50000"/>
              </a:spcBef>
              <a:spcAft>
                <a:spcPct val="0"/>
              </a:spcAft>
              <a:buClrTx/>
              <a:buSzTx/>
              <a:buFont typeface="Wingdings" panose="05000000000000000000" pitchFamily="2" charset="2"/>
              <a:buNone/>
              <a:defRPr/>
            </a:pPr>
            <a:r>
              <a:rPr sz="2400" b="1" noProof="0" dirty="0">
                <a:ln>
                  <a:noFill/>
                </a:ln>
                <a:solidFill>
                  <a:schemeClr val="accent1">
                    <a:lumMod val="50000"/>
                  </a:schemeClr>
                </a:solidFill>
                <a:effectLst/>
                <a:uLnTx/>
                <a:uFillTx/>
                <a:latin typeface="+mn-ea"/>
                <a:sym typeface="+mn-ea"/>
              </a:rPr>
              <a:t>增速</a:t>
            </a:r>
            <a:r>
              <a:rPr lang="zh-CN" sz="2400" b="1" noProof="0" dirty="0">
                <a:ln>
                  <a:noFill/>
                </a:ln>
                <a:solidFill>
                  <a:schemeClr val="accent1">
                    <a:lumMod val="50000"/>
                  </a:schemeClr>
                </a:solidFill>
                <a:effectLst/>
                <a:uLnTx/>
                <a:uFillTx/>
                <a:latin typeface="+mn-ea"/>
                <a:sym typeface="+mn-ea"/>
              </a:rPr>
              <a:t>变动</a:t>
            </a:r>
            <a:endParaRPr lang="zh-CN" sz="2400" b="1" noProof="0" dirty="0">
              <a:ln>
                <a:noFill/>
              </a:ln>
              <a:solidFill>
                <a:schemeClr val="accent1">
                  <a:lumMod val="50000"/>
                </a:schemeClr>
              </a:solidFill>
              <a:effectLst/>
              <a:uLnTx/>
              <a:uFillTx/>
              <a:latin typeface="+mn-ea"/>
              <a:sym typeface="+mn-ea"/>
            </a:endParaRPr>
          </a:p>
        </p:txBody>
      </p:sp>
      <p:sp>
        <p:nvSpPr>
          <p:cNvPr id="7" name="矩形 6"/>
          <p:cNvSpPr/>
          <p:nvPr/>
        </p:nvSpPr>
        <p:spPr>
          <a:xfrm>
            <a:off x="1348105" y="2823210"/>
            <a:ext cx="9440545" cy="598805"/>
          </a:xfrm>
          <a:prstGeom prst="rect">
            <a:avLst/>
          </a:prstGeom>
        </p:spPr>
        <p:txBody>
          <a:bodyPr wrap="square">
            <a:spAutoFit/>
          </a:bodyPr>
          <a:p>
            <a:pPr marL="342900" indent="-342900" algn="just" fontAlgn="auto">
              <a:lnSpc>
                <a:spcPct val="150000"/>
              </a:lnSpc>
              <a:spcBef>
                <a:spcPts val="1200"/>
              </a:spcBef>
              <a:buFont typeface="Wingdings" panose="05000000000000000000" charset="0"/>
              <a:buChar char="l"/>
            </a:pPr>
            <a:r>
              <a:rPr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对两年增速差值较大的指标进行排序查询</a:t>
            </a:r>
            <a:r>
              <a:rPr lang="zh-CN"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8" name="矩形 7"/>
          <p:cNvSpPr/>
          <p:nvPr/>
        </p:nvSpPr>
        <p:spPr>
          <a:xfrm>
            <a:off x="1376045" y="4491990"/>
            <a:ext cx="9440545" cy="1106805"/>
          </a:xfrm>
          <a:prstGeom prst="rect">
            <a:avLst/>
          </a:prstGeom>
        </p:spPr>
        <p:txBody>
          <a:bodyPr wrap="square">
            <a:spAutoFit/>
          </a:bodyPr>
          <a:p>
            <a:pPr marL="342900" indent="-342900" algn="just" fontAlgn="auto">
              <a:lnSpc>
                <a:spcPct val="150000"/>
              </a:lnSpc>
              <a:spcBef>
                <a:spcPts val="1200"/>
              </a:spcBef>
              <a:buFont typeface="Wingdings" panose="05000000000000000000" charset="0"/>
              <a:buChar char="l"/>
            </a:pPr>
            <a:r>
              <a:rPr lang="zh-CN" altLang="en-US" sz="2200" dirty="0" smtClean="0">
                <a:latin typeface="微软雅黑" panose="020B0503020204020204" charset="-122"/>
                <a:ea typeface="微软雅黑" panose="020B0503020204020204" charset="-122"/>
                <a:sym typeface="+mn-ea"/>
              </a:rPr>
              <a:t>各区一定要认真查看</a:t>
            </a:r>
            <a:r>
              <a:rPr lang="zh-CN" altLang="en-US" sz="2200" dirty="0">
                <a:latin typeface="微软雅黑" panose="020B0503020204020204" charset="-122"/>
                <a:ea typeface="微软雅黑" panose="020B0503020204020204" charset="-122"/>
                <a:sym typeface="+mn-ea"/>
              </a:rPr>
              <a:t>企业错误说明</a:t>
            </a:r>
            <a:r>
              <a:rPr lang="zh-CN" altLang="en-US" sz="2200" dirty="0" smtClean="0">
                <a:latin typeface="微软雅黑" panose="020B0503020204020204" charset="-122"/>
                <a:ea typeface="微软雅黑" panose="020B0503020204020204" charset="-122"/>
                <a:sym typeface="+mn-ea"/>
              </a:rPr>
              <a:t>，</a:t>
            </a:r>
            <a:r>
              <a:rPr lang="en-US" altLang="zh-CN" sz="2200" dirty="0" smtClean="0">
                <a:latin typeface="微软雅黑" panose="020B0503020204020204" charset="-122"/>
                <a:ea typeface="微软雅黑" panose="020B0503020204020204" charset="-122"/>
                <a:sym typeface="+mn-ea"/>
              </a:rPr>
              <a:t>B</a:t>
            </a:r>
            <a:r>
              <a:rPr lang="zh-CN" altLang="en-US" sz="2200" dirty="0" smtClean="0">
                <a:latin typeface="微软雅黑" panose="020B0503020204020204" charset="-122"/>
                <a:ea typeface="微软雅黑" panose="020B0503020204020204" charset="-122"/>
                <a:sym typeface="+mn-ea"/>
              </a:rPr>
              <a:t>类错误写清楚说明才可以解锁，对填写不清楚或文不对题的企业进行查询</a:t>
            </a:r>
            <a:endParaRPr lang="zh-CN"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345565" y="4140200"/>
            <a:ext cx="1402080" cy="411480"/>
          </a:xfrm>
          <a:prstGeom prst="rect">
            <a:avLst/>
          </a:prstGeom>
          <a:noFill/>
        </p:spPr>
        <p:txBody>
          <a:bodyPr wrap="none" rtlCol="0" anchor="t">
            <a:spAutoFit/>
          </a:bodyPr>
          <a:p>
            <a:pPr marR="0" lvl="0" indent="0" algn="l" defTabSz="914400" rtl="0" eaLnBrk="1" fontAlgn="base" latinLnBrk="0" hangingPunct="1">
              <a:lnSpc>
                <a:spcPts val="2500"/>
              </a:lnSpc>
              <a:spcBef>
                <a:spcPct val="50000"/>
              </a:spcBef>
              <a:spcAft>
                <a:spcPct val="0"/>
              </a:spcAft>
              <a:buClrTx/>
              <a:buSzTx/>
              <a:buFont typeface="Wingdings" panose="05000000000000000000" pitchFamily="2" charset="2"/>
              <a:buNone/>
              <a:defRPr/>
            </a:pPr>
            <a:r>
              <a:rPr lang="zh-CN" altLang="en-US" sz="2400" b="1" dirty="0">
                <a:latin typeface="微软雅黑" panose="020B0503020204020204" charset="-122"/>
                <a:ea typeface="微软雅黑" panose="020B0503020204020204" charset="-122"/>
                <a:sym typeface="+mn-ea"/>
              </a:rPr>
              <a:t>错误</a:t>
            </a:r>
            <a:r>
              <a:rPr lang="zh-CN" altLang="en-US" sz="2400" b="1" dirty="0" smtClean="0">
                <a:latin typeface="微软雅黑" panose="020B0503020204020204" charset="-122"/>
                <a:ea typeface="微软雅黑" panose="020B0503020204020204" charset="-122"/>
                <a:sym typeface="+mn-ea"/>
              </a:rPr>
              <a:t>说明</a:t>
            </a:r>
            <a:endParaRPr lang="zh-CN" sz="2400" b="1" noProof="0" dirty="0">
              <a:ln>
                <a:noFill/>
              </a:ln>
              <a:solidFill>
                <a:schemeClr val="accent1">
                  <a:lumMod val="50000"/>
                </a:schemeClr>
              </a:solidFill>
              <a:effectLst/>
              <a:uLnTx/>
              <a:uFillTx/>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1605280" cy="478155"/>
          </a:xfrm>
        </p:spPr>
        <p:txBody>
          <a:bodyPr/>
          <a:lstStyle/>
          <a:p>
            <a:pPr algn="l"/>
            <a:r>
              <a:rPr lang="zh-CN" altLang="en-US" dirty="0" smtClean="0"/>
              <a:t>审核查询</a:t>
            </a:r>
            <a:endParaRPr lang="zh-CN" altLang="en-US" dirty="0" smtClean="0"/>
          </a:p>
        </p:txBody>
      </p:sp>
      <p:sp>
        <p:nvSpPr>
          <p:cNvPr id="36" name="文本占位符 35"/>
          <p:cNvSpPr>
            <a:spLocks noGrp="1"/>
          </p:cNvSpPr>
          <p:nvPr>
            <p:ph type="body" sz="quarter" idx="11"/>
          </p:nvPr>
        </p:nvSpPr>
        <p:spPr>
          <a:xfrm>
            <a:off x="505460" y="564515"/>
            <a:ext cx="359410" cy="368300"/>
          </a:xfrm>
        </p:spPr>
        <p:txBody>
          <a:bodyPr/>
          <a:lstStyle/>
          <a:p>
            <a:r>
              <a:rPr lang="en-US" dirty="0"/>
              <a:t>1</a:t>
            </a:r>
            <a:endParaRPr lang="en-US" dirty="0"/>
          </a:p>
        </p:txBody>
      </p:sp>
      <p:sp>
        <p:nvSpPr>
          <p:cNvPr id="15" name="L 形 14"/>
          <p:cNvSpPr/>
          <p:nvPr/>
        </p:nvSpPr>
        <p:spPr>
          <a:xfrm>
            <a:off x="1143900" y="5704124"/>
            <a:ext cx="204052" cy="204052"/>
          </a:xfrm>
          <a:prstGeom prst="corner">
            <a:avLst>
              <a:gd name="adj1" fmla="val 18234"/>
              <a:gd name="adj2" fmla="val 20677"/>
            </a:avLst>
          </a:prstGeom>
          <a:solidFill>
            <a:schemeClr val="accent1"/>
          </a:solidFill>
          <a:ln w="381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6" name="L 形 15"/>
          <p:cNvSpPr/>
          <p:nvPr/>
        </p:nvSpPr>
        <p:spPr>
          <a:xfrm rot="10800000">
            <a:off x="10787866" y="1178304"/>
            <a:ext cx="204052" cy="204052"/>
          </a:xfrm>
          <a:prstGeom prst="corner">
            <a:avLst>
              <a:gd name="adj1" fmla="val 18234"/>
              <a:gd name="adj2" fmla="val 20677"/>
            </a:avLst>
          </a:prstGeom>
          <a:solidFill>
            <a:schemeClr val="accent1"/>
          </a:solidFill>
          <a:ln w="4445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文本框 2"/>
          <p:cNvSpPr txBox="1"/>
          <p:nvPr/>
        </p:nvSpPr>
        <p:spPr>
          <a:xfrm>
            <a:off x="1348105" y="1075055"/>
            <a:ext cx="1402080" cy="411480"/>
          </a:xfrm>
          <a:prstGeom prst="rect">
            <a:avLst/>
          </a:prstGeom>
          <a:noFill/>
        </p:spPr>
        <p:txBody>
          <a:bodyPr wrap="none" rtlCol="0" anchor="t">
            <a:spAutoFit/>
          </a:bodyPr>
          <a:lstStyle/>
          <a:p>
            <a:pPr marR="0" indent="0" defTabSz="914400" fontAlgn="base">
              <a:lnSpc>
                <a:spcPts val="2500"/>
              </a:lnSpc>
              <a:spcBef>
                <a:spcPct val="50000"/>
              </a:spcBef>
              <a:spcAft>
                <a:spcPct val="0"/>
              </a:spcAft>
              <a:buClrTx/>
              <a:buSzTx/>
              <a:buFont typeface="Wingdings" panose="05000000000000000000" pitchFamily="2" charset="2"/>
              <a:buNone/>
              <a:defRPr/>
            </a:pPr>
            <a:r>
              <a:rPr lang="zh-CN" sz="2400" b="1" noProof="0" dirty="0">
                <a:solidFill>
                  <a:schemeClr val="accent1">
                    <a:lumMod val="50000"/>
                  </a:schemeClr>
                </a:solidFill>
                <a:latin typeface="+mn-ea"/>
                <a:sym typeface="+mn-ea"/>
              </a:rPr>
              <a:t>审核模板</a:t>
            </a:r>
            <a:endParaRPr lang="zh-CN" sz="2400" b="1" noProof="0" dirty="0">
              <a:solidFill>
                <a:schemeClr val="accent1">
                  <a:lumMod val="50000"/>
                </a:schemeClr>
              </a:solidFill>
              <a:latin typeface="+mn-ea"/>
              <a:sym typeface="+mn-ea"/>
            </a:endParaRPr>
          </a:p>
        </p:txBody>
      </p:sp>
      <p:sp>
        <p:nvSpPr>
          <p:cNvPr id="10" name="矩形 9"/>
          <p:cNvSpPr/>
          <p:nvPr/>
        </p:nvSpPr>
        <p:spPr>
          <a:xfrm>
            <a:off x="1375410" y="1438910"/>
            <a:ext cx="9440545" cy="598805"/>
          </a:xfrm>
          <a:prstGeom prst="rect">
            <a:avLst/>
          </a:prstGeom>
        </p:spPr>
        <p:txBody>
          <a:bodyPr wrap="square">
            <a:spAutoFit/>
          </a:bodyPr>
          <a:p>
            <a:pPr marL="342900" indent="-342900" algn="just" fontAlgn="auto">
              <a:lnSpc>
                <a:spcPct val="150000"/>
              </a:lnSpc>
              <a:spcBef>
                <a:spcPts val="1200"/>
              </a:spcBef>
              <a:buFont typeface="Wingdings" panose="05000000000000000000" charset="0"/>
              <a:buChar char="l"/>
            </a:pPr>
            <a:r>
              <a:rPr lang="zh-CN"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按照模板及时进行查询审核，注意指标间勾稽关系。</a:t>
            </a:r>
            <a:endParaRPr sz="2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2771140" y="6328728"/>
            <a:ext cx="5080000" cy="368300"/>
          </a:xfrm>
          <a:prstGeom prst="rect">
            <a:avLst/>
          </a:prstGeom>
          <a:noFill/>
          <a:ln w="9525">
            <a:noFill/>
          </a:ln>
        </p:spPr>
        <p:txBody>
          <a:bodyPr>
            <a:spAutoFit/>
          </a:bodyPr>
          <a:p>
            <a:r>
              <a:rPr lang="zh-CN" altLang="en-US"/>
              <a:t> </a:t>
            </a:r>
            <a:endParaRPr lang="zh-CN" altLang="en-US"/>
          </a:p>
        </p:txBody>
      </p:sp>
      <p:grpSp>
        <p:nvGrpSpPr>
          <p:cNvPr id="18" name="组合 17"/>
          <p:cNvGrpSpPr/>
          <p:nvPr/>
        </p:nvGrpSpPr>
        <p:grpSpPr>
          <a:xfrm>
            <a:off x="1932940" y="906780"/>
            <a:ext cx="7581900" cy="5323840"/>
            <a:chOff x="2757" y="3209"/>
            <a:chExt cx="8440" cy="6410"/>
          </a:xfrm>
        </p:grpSpPr>
        <p:pic>
          <p:nvPicPr>
            <p:cNvPr id="100" name="图片 99"/>
            <p:cNvPicPr/>
            <p:nvPr/>
          </p:nvPicPr>
          <p:blipFill>
            <a:blip r:embed="rId1"/>
            <a:srcRect b="31849"/>
            <a:stretch>
              <a:fillRect/>
            </a:stretch>
          </p:blipFill>
          <p:spPr>
            <a:xfrm>
              <a:off x="2757" y="3209"/>
              <a:ext cx="2590" cy="6411"/>
            </a:xfrm>
            <a:prstGeom prst="rect">
              <a:avLst/>
            </a:prstGeom>
            <a:noFill/>
            <a:ln w="9525">
              <a:noFill/>
            </a:ln>
          </p:spPr>
        </p:pic>
        <p:pic>
          <p:nvPicPr>
            <p:cNvPr id="4" name="图片 3"/>
            <p:cNvPicPr>
              <a:picLocks noChangeAspect="1"/>
            </p:cNvPicPr>
            <p:nvPr/>
          </p:nvPicPr>
          <p:blipFill>
            <a:blip r:embed="rId2"/>
            <a:stretch>
              <a:fillRect/>
            </a:stretch>
          </p:blipFill>
          <p:spPr>
            <a:xfrm>
              <a:off x="5307" y="3561"/>
              <a:ext cx="2645" cy="5632"/>
            </a:xfrm>
            <a:prstGeom prst="rect">
              <a:avLst/>
            </a:prstGeom>
          </p:spPr>
        </p:pic>
        <p:pic>
          <p:nvPicPr>
            <p:cNvPr id="17" name="图片 16"/>
            <p:cNvPicPr>
              <a:picLocks noChangeAspect="1"/>
            </p:cNvPicPr>
            <p:nvPr/>
          </p:nvPicPr>
          <p:blipFill>
            <a:blip r:embed="rId3"/>
            <a:srcRect r="1689"/>
            <a:stretch>
              <a:fillRect/>
            </a:stretch>
          </p:blipFill>
          <p:spPr>
            <a:xfrm>
              <a:off x="7879" y="8348"/>
              <a:ext cx="3318" cy="840"/>
            </a:xfrm>
            <a:prstGeom prst="rect">
              <a:avLst/>
            </a:prstGeom>
          </p:spPr>
        </p:pic>
        <p:pic>
          <p:nvPicPr>
            <p:cNvPr id="14" name="图片 13"/>
            <p:cNvPicPr>
              <a:picLocks noChangeAspect="1"/>
            </p:cNvPicPr>
            <p:nvPr/>
          </p:nvPicPr>
          <p:blipFill>
            <a:blip r:embed="rId4"/>
            <a:stretch>
              <a:fillRect/>
            </a:stretch>
          </p:blipFill>
          <p:spPr>
            <a:xfrm>
              <a:off x="7882" y="7492"/>
              <a:ext cx="3293" cy="875"/>
            </a:xfrm>
            <a:prstGeom prst="rect">
              <a:avLst/>
            </a:prstGeom>
          </p:spPr>
        </p:pic>
        <p:pic>
          <p:nvPicPr>
            <p:cNvPr id="11" name="图片 10"/>
            <p:cNvPicPr>
              <a:picLocks noChangeAspect="1"/>
            </p:cNvPicPr>
            <p:nvPr/>
          </p:nvPicPr>
          <p:blipFill>
            <a:blip r:embed="rId5"/>
            <a:stretch>
              <a:fillRect/>
            </a:stretch>
          </p:blipFill>
          <p:spPr>
            <a:xfrm>
              <a:off x="7901" y="3581"/>
              <a:ext cx="3292" cy="39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1605280" cy="478155"/>
          </a:xfrm>
        </p:spPr>
        <p:txBody>
          <a:bodyPr/>
          <a:lstStyle/>
          <a:p>
            <a:pPr algn="l"/>
            <a:r>
              <a:rPr lang="zh-CN" altLang="en-US" dirty="0" smtClean="0"/>
              <a:t>审核查询</a:t>
            </a:r>
            <a:endParaRPr lang="zh-CN" altLang="en-US" dirty="0" smtClean="0"/>
          </a:p>
        </p:txBody>
      </p:sp>
      <p:sp>
        <p:nvSpPr>
          <p:cNvPr id="36" name="文本占位符 35"/>
          <p:cNvSpPr>
            <a:spLocks noGrp="1"/>
          </p:cNvSpPr>
          <p:nvPr>
            <p:ph type="body" sz="quarter" idx="11"/>
          </p:nvPr>
        </p:nvSpPr>
        <p:spPr>
          <a:xfrm>
            <a:off x="505460" y="564515"/>
            <a:ext cx="359410" cy="368300"/>
          </a:xfrm>
        </p:spPr>
        <p:txBody>
          <a:bodyPr/>
          <a:lstStyle/>
          <a:p>
            <a:r>
              <a:rPr lang="en-US" dirty="0"/>
              <a:t>1</a:t>
            </a:r>
            <a:endParaRPr lang="en-US" dirty="0"/>
          </a:p>
        </p:txBody>
      </p:sp>
      <p:sp>
        <p:nvSpPr>
          <p:cNvPr id="101" name="文本框 100"/>
          <p:cNvSpPr txBox="1"/>
          <p:nvPr/>
        </p:nvSpPr>
        <p:spPr>
          <a:xfrm>
            <a:off x="2771140" y="6328728"/>
            <a:ext cx="5080000" cy="368300"/>
          </a:xfrm>
          <a:prstGeom prst="rect">
            <a:avLst/>
          </a:prstGeom>
          <a:noFill/>
          <a:ln w="9525">
            <a:noFill/>
          </a:ln>
        </p:spPr>
        <p:txBody>
          <a:bodyPr>
            <a:spAutoFit/>
          </a:bodyPr>
          <a:p>
            <a:r>
              <a:rPr lang="zh-CN" altLang="en-US"/>
              <a:t> </a:t>
            </a:r>
            <a:endParaRPr lang="zh-CN" altLang="en-US"/>
          </a:p>
        </p:txBody>
      </p:sp>
      <p:grpSp>
        <p:nvGrpSpPr>
          <p:cNvPr id="9" name="组合 8"/>
          <p:cNvGrpSpPr/>
          <p:nvPr/>
        </p:nvGrpSpPr>
        <p:grpSpPr>
          <a:xfrm>
            <a:off x="1080135" y="987425"/>
            <a:ext cx="10182860" cy="5425440"/>
            <a:chOff x="1701" y="1555"/>
            <a:chExt cx="16036" cy="8544"/>
          </a:xfrm>
        </p:grpSpPr>
        <p:pic>
          <p:nvPicPr>
            <p:cNvPr id="8" name="图片 7"/>
            <p:cNvPicPr>
              <a:picLocks noChangeAspect="1"/>
            </p:cNvPicPr>
            <p:nvPr/>
          </p:nvPicPr>
          <p:blipFill>
            <a:blip r:embed="rId1"/>
            <a:stretch>
              <a:fillRect/>
            </a:stretch>
          </p:blipFill>
          <p:spPr>
            <a:xfrm>
              <a:off x="1701" y="1555"/>
              <a:ext cx="16036" cy="8545"/>
            </a:xfrm>
            <a:prstGeom prst="rect">
              <a:avLst/>
            </a:prstGeom>
          </p:spPr>
        </p:pic>
        <p:sp>
          <p:nvSpPr>
            <p:cNvPr id="6" name="圆角矩形 5"/>
            <p:cNvSpPr/>
            <p:nvPr/>
          </p:nvSpPr>
          <p:spPr>
            <a:xfrm>
              <a:off x="1854" y="8954"/>
              <a:ext cx="3005" cy="55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3" name="图片 12"/>
          <p:cNvPicPr>
            <a:picLocks noChangeAspect="1"/>
          </p:cNvPicPr>
          <p:nvPr/>
        </p:nvPicPr>
        <p:blipFill>
          <a:blip r:embed="rId2"/>
          <a:srcRect b="10656"/>
          <a:stretch>
            <a:fillRect/>
          </a:stretch>
        </p:blipFill>
        <p:spPr>
          <a:xfrm>
            <a:off x="949960" y="1031240"/>
            <a:ext cx="10578465" cy="5338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30806"/>
            <a:ext cx="1605280" cy="478155"/>
          </a:xfrm>
        </p:spPr>
        <p:txBody>
          <a:bodyPr/>
          <a:lstStyle/>
          <a:p>
            <a:pPr algn="l"/>
            <a:r>
              <a:rPr lang="zh-CN" altLang="en-US" dirty="0"/>
              <a:t>评估说明</a:t>
            </a:r>
            <a:endParaRPr lang="zh-CN" altLang="en-US" dirty="0"/>
          </a:p>
        </p:txBody>
      </p:sp>
      <p:sp>
        <p:nvSpPr>
          <p:cNvPr id="31" name="文本占位符 30"/>
          <p:cNvSpPr>
            <a:spLocks noGrp="1"/>
          </p:cNvSpPr>
          <p:nvPr>
            <p:ph type="body" sz="quarter" idx="11"/>
          </p:nvPr>
        </p:nvSpPr>
        <p:spPr>
          <a:xfrm>
            <a:off x="520860" y="563703"/>
            <a:ext cx="323850" cy="368300"/>
          </a:xfrm>
        </p:spPr>
        <p:txBody>
          <a:bodyPr/>
          <a:lstStyle/>
          <a:p>
            <a:r>
              <a:rPr lang="en-US" dirty="0"/>
              <a:t>2</a:t>
            </a:r>
            <a:endParaRPr lang="en-US" dirty="0"/>
          </a:p>
        </p:txBody>
      </p:sp>
      <p:sp>
        <p:nvSpPr>
          <p:cNvPr id="11" name="文本框 10"/>
          <p:cNvSpPr txBox="1"/>
          <p:nvPr/>
        </p:nvSpPr>
        <p:spPr>
          <a:xfrm>
            <a:off x="1480820" y="1420495"/>
            <a:ext cx="9559925" cy="598805"/>
          </a:xfrm>
          <a:prstGeom prst="rect">
            <a:avLst/>
          </a:prstGeom>
          <a:noFill/>
        </p:spPr>
        <p:txBody>
          <a:bodyPr wrap="square" rtlCol="0">
            <a:spAutoFit/>
          </a:bodyPr>
          <a:lstStyle/>
          <a:p>
            <a:pPr fontAlgn="auto">
              <a:lnSpc>
                <a:spcPct val="150000"/>
              </a:lnSpc>
              <a:spcBef>
                <a:spcPts val="1800"/>
              </a:spcBef>
            </a:pPr>
            <a:r>
              <a:rPr sz="2200" dirty="0">
                <a:solidFill>
                  <a:schemeClr val="tx1"/>
                </a:solidFill>
                <a:latin typeface="微软雅黑" panose="020B0503020204020204" charset="-122"/>
                <a:ea typeface="微软雅黑" panose="020B0503020204020204" charset="-122"/>
                <a:cs typeface="微软雅黑" panose="020B0503020204020204" charset="-122"/>
              </a:rPr>
              <a:t>X103表-</a:t>
            </a:r>
            <a:r>
              <a:rPr lang="en-US" sz="2200" dirty="0">
                <a:solidFill>
                  <a:schemeClr val="tx1"/>
                </a:solidFill>
                <a:latin typeface="微软雅黑" panose="020B0503020204020204" charset="-122"/>
                <a:ea typeface="微软雅黑" panose="020B0503020204020204" charset="-122"/>
                <a:cs typeface="微软雅黑" panose="020B0503020204020204" charset="-122"/>
              </a:rPr>
              <a:t>2023</a:t>
            </a:r>
            <a:r>
              <a:rPr sz="2200" dirty="0">
                <a:solidFill>
                  <a:schemeClr val="tx1"/>
                </a:solidFill>
                <a:latin typeface="微软雅黑" panose="020B0503020204020204" charset="-122"/>
                <a:ea typeface="微软雅黑" panose="020B0503020204020204" charset="-122"/>
                <a:cs typeface="微软雅黑" panose="020B0503020204020204" charset="-122"/>
              </a:rPr>
              <a:t>年4月5日18时前、BJX203表-月后23日18时前</a:t>
            </a:r>
            <a:endParaRPr sz="22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80820" y="1009015"/>
            <a:ext cx="2316480" cy="411480"/>
          </a:xfrm>
          <a:prstGeom prst="rect">
            <a:avLst/>
          </a:prstGeom>
          <a:noFill/>
        </p:spPr>
        <p:txBody>
          <a:bodyPr wrap="none" rtlCol="0" anchor="t">
            <a:spAutoFit/>
          </a:bodyPr>
          <a:p>
            <a:pPr marR="0" lvl="0" indent="0" algn="l" defTabSz="914400" rtl="0" eaLnBrk="1" fontAlgn="base" latinLnBrk="0" hangingPunct="1">
              <a:lnSpc>
                <a:spcPts val="2500"/>
              </a:lnSpc>
              <a:spcBef>
                <a:spcPct val="50000"/>
              </a:spcBef>
              <a:spcAft>
                <a:spcPct val="0"/>
              </a:spcAft>
              <a:buClrTx/>
              <a:buSzTx/>
              <a:buFont typeface="Wingdings" panose="05000000000000000000" pitchFamily="2" charset="2"/>
              <a:buNone/>
              <a:defRPr/>
            </a:pPr>
            <a:r>
              <a:rPr sz="2400" b="1" noProof="0" dirty="0">
                <a:ln>
                  <a:noFill/>
                </a:ln>
                <a:solidFill>
                  <a:schemeClr val="accent1">
                    <a:lumMod val="50000"/>
                  </a:schemeClr>
                </a:solidFill>
                <a:effectLst/>
                <a:uLnTx/>
                <a:uFillTx/>
                <a:latin typeface="+mn-ea"/>
                <a:sym typeface="+mn-ea"/>
              </a:rPr>
              <a:t>评估报送时间：</a:t>
            </a:r>
            <a:endParaRPr sz="2400" b="1" noProof="0" dirty="0">
              <a:ln>
                <a:noFill/>
              </a:ln>
              <a:solidFill>
                <a:schemeClr val="accent1">
                  <a:lumMod val="50000"/>
                </a:schemeClr>
              </a:solidFill>
              <a:effectLst/>
              <a:uLnTx/>
              <a:uFillTx/>
              <a:latin typeface="+mn-ea"/>
              <a:sym typeface="+mn-ea"/>
            </a:endParaRPr>
          </a:p>
        </p:txBody>
      </p:sp>
      <p:sp>
        <p:nvSpPr>
          <p:cNvPr id="4" name="文本框 3"/>
          <p:cNvSpPr txBox="1"/>
          <p:nvPr/>
        </p:nvSpPr>
        <p:spPr>
          <a:xfrm>
            <a:off x="1553845" y="2019300"/>
            <a:ext cx="2316480" cy="411480"/>
          </a:xfrm>
          <a:prstGeom prst="rect">
            <a:avLst/>
          </a:prstGeom>
          <a:noFill/>
        </p:spPr>
        <p:txBody>
          <a:bodyPr wrap="none" rtlCol="0" anchor="t">
            <a:spAutoFit/>
          </a:bodyPr>
          <a:p>
            <a:pPr marR="0" lvl="0" indent="0" algn="l" defTabSz="914400" rtl="0" eaLnBrk="1" fontAlgn="base" latinLnBrk="0" hangingPunct="1">
              <a:lnSpc>
                <a:spcPts val="2500"/>
              </a:lnSpc>
              <a:spcBef>
                <a:spcPct val="50000"/>
              </a:spcBef>
              <a:spcAft>
                <a:spcPct val="0"/>
              </a:spcAft>
              <a:buClrTx/>
              <a:buSzTx/>
              <a:buFont typeface="Wingdings" panose="05000000000000000000" pitchFamily="2" charset="2"/>
              <a:buNone/>
              <a:defRPr/>
            </a:pPr>
            <a:r>
              <a:rPr sz="2400" b="1" noProof="0" dirty="0">
                <a:ln>
                  <a:noFill/>
                </a:ln>
                <a:solidFill>
                  <a:schemeClr val="accent1">
                    <a:lumMod val="50000"/>
                  </a:schemeClr>
                </a:solidFill>
                <a:effectLst/>
                <a:uLnTx/>
                <a:uFillTx/>
                <a:latin typeface="+mn-ea"/>
                <a:sym typeface="+mn-ea"/>
              </a:rPr>
              <a:t>年报评估内容：</a:t>
            </a:r>
            <a:endParaRPr sz="2400" b="1" noProof="0" dirty="0">
              <a:ln>
                <a:noFill/>
              </a:ln>
              <a:solidFill>
                <a:schemeClr val="accent1">
                  <a:lumMod val="50000"/>
                </a:schemeClr>
              </a:solidFill>
              <a:effectLst/>
              <a:uLnTx/>
              <a:uFillTx/>
              <a:latin typeface="+mn-ea"/>
              <a:sym typeface="+mn-ea"/>
            </a:endParaRPr>
          </a:p>
        </p:txBody>
      </p:sp>
      <p:sp>
        <p:nvSpPr>
          <p:cNvPr id="12" name="矩形 11"/>
          <p:cNvSpPr/>
          <p:nvPr/>
        </p:nvSpPr>
        <p:spPr>
          <a:xfrm>
            <a:off x="1480820" y="2430780"/>
            <a:ext cx="10165715" cy="4090035"/>
          </a:xfrm>
          <a:prstGeom prst="rect">
            <a:avLst/>
          </a:prstGeom>
        </p:spPr>
        <p:txBody>
          <a:bodyPr wrap="square">
            <a:spAutoFit/>
          </a:bodyPr>
          <a:p>
            <a:pPr marL="342900" indent="-342900" algn="just">
              <a:lnSpc>
                <a:spcPct val="130000"/>
              </a:lnSpc>
              <a:buFont typeface="Wingdings" panose="05000000000000000000" charset="0"/>
              <a:buChar char="l"/>
            </a:pPr>
            <a:r>
              <a:rPr lang="zh-CN" altLang="en-US" sz="2200" dirty="0">
                <a:cs typeface="+mn-ea"/>
                <a:sym typeface="+mn-lt"/>
              </a:rPr>
              <a:t>主要指标变化情况 （两年数值、两年增速及差值）</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主要指标数据质量评估</a:t>
            </a:r>
            <a:endParaRPr lang="zh-CN" altLang="en-US" sz="2200" dirty="0">
              <a:cs typeface="+mn-ea"/>
              <a:sym typeface="+mn-lt"/>
            </a:endParaRPr>
          </a:p>
          <a:p>
            <a:pPr indent="0" algn="just">
              <a:lnSpc>
                <a:spcPct val="130000"/>
              </a:lnSpc>
              <a:buFont typeface="Wingdings" panose="05000000000000000000" charset="0"/>
              <a:buNone/>
            </a:pPr>
            <a:r>
              <a:rPr lang="zh-CN" altLang="en-US" sz="2200" dirty="0">
                <a:cs typeface="+mn-ea"/>
                <a:sym typeface="+mn-lt"/>
              </a:rPr>
              <a:t>     例：资产、负债、利润、收入、成本相关指标情况及原因分析</a:t>
            </a:r>
            <a:endParaRPr lang="zh-CN" altLang="en-US" sz="2200" dirty="0">
              <a:cs typeface="+mn-ea"/>
              <a:sym typeface="+mn-lt"/>
            </a:endParaRPr>
          </a:p>
          <a:p>
            <a:pPr indent="0" algn="just">
              <a:lnSpc>
                <a:spcPct val="130000"/>
              </a:lnSpc>
              <a:buFont typeface="Wingdings" panose="05000000000000000000" charset="0"/>
              <a:buNone/>
            </a:pPr>
            <a:r>
              <a:rPr lang="zh-CN" altLang="en-US" sz="2200" dirty="0">
                <a:cs typeface="+mn-ea"/>
                <a:sym typeface="+mn-lt"/>
              </a:rPr>
              <a:t> </a:t>
            </a:r>
            <a:r>
              <a:rPr lang="en-US" altLang="zh-CN" sz="2200" dirty="0">
                <a:cs typeface="+mn-ea"/>
                <a:sym typeface="+mn-lt"/>
              </a:rPr>
              <a:t>    </a:t>
            </a:r>
            <a:r>
              <a:rPr lang="zh-CN" altLang="en-US" sz="2200" dirty="0">
                <a:cs typeface="+mn-ea"/>
                <a:sym typeface="+mn-lt"/>
              </a:rPr>
              <a:t>极值一定要单独说明原因</a:t>
            </a:r>
            <a:endParaRPr lang="zh-CN" altLang="en-US" sz="2200" dirty="0">
              <a:cs typeface="+mn-ea"/>
              <a:sym typeface="+mn-lt"/>
            </a:endParaRPr>
          </a:p>
          <a:p>
            <a:pPr marL="342900" indent="-342900" algn="just">
              <a:lnSpc>
                <a:spcPct val="130000"/>
              </a:lnSpc>
              <a:buFont typeface="Wingdings" panose="05000000000000000000" charset="0"/>
              <a:buChar char="l"/>
            </a:pPr>
            <a:r>
              <a:rPr lang="zh-CN" altLang="en-US" sz="2200" dirty="0">
                <a:cs typeface="+mn-ea"/>
                <a:sym typeface="+mn-lt"/>
              </a:rPr>
              <a:t>与上年报相比，增速波动幅度在10%以上的指标情况及原因分析</a:t>
            </a:r>
            <a:endParaRPr lang="zh-CN" altLang="en-US" sz="2200" dirty="0">
              <a:cs typeface="+mn-ea"/>
              <a:sym typeface="+mn-lt"/>
            </a:endParaRPr>
          </a:p>
          <a:p>
            <a:pPr indent="0" algn="just">
              <a:lnSpc>
                <a:spcPct val="130000"/>
              </a:lnSpc>
              <a:buFont typeface="Wingdings" panose="05000000000000000000" charset="0"/>
              <a:buNone/>
            </a:pPr>
            <a:r>
              <a:rPr lang="zh-CN" altLang="en-US" sz="2200" dirty="0">
                <a:cs typeface="+mn-ea"/>
                <a:sym typeface="+mn-lt"/>
              </a:rPr>
              <a:t>     例：投资收益增速比上年增速下降20%</a:t>
            </a:r>
            <a:endParaRPr lang="zh-CN" altLang="en-US" sz="2200" dirty="0">
              <a:cs typeface="+mn-ea"/>
              <a:sym typeface="+mn-lt"/>
            </a:endParaRPr>
          </a:p>
          <a:p>
            <a:pPr indent="0" algn="just">
              <a:lnSpc>
                <a:spcPct val="130000"/>
              </a:lnSpc>
              <a:buFont typeface="Wingdings" panose="05000000000000000000" charset="0"/>
              <a:buNone/>
            </a:pPr>
            <a:r>
              <a:rPr sz="2400" b="1" noProof="0" dirty="0">
                <a:ln>
                  <a:noFill/>
                </a:ln>
                <a:solidFill>
                  <a:schemeClr val="accent1">
                    <a:lumMod val="50000"/>
                  </a:schemeClr>
                </a:solidFill>
                <a:effectLst/>
                <a:uLnTx/>
                <a:uFillTx/>
                <a:latin typeface="+mn-ea"/>
                <a:sym typeface="+mn-ea"/>
              </a:rPr>
              <a:t>月报评估内容：</a:t>
            </a:r>
            <a:endParaRPr sz="2400" b="1" noProof="0" dirty="0">
              <a:ln>
                <a:noFill/>
              </a:ln>
              <a:solidFill>
                <a:schemeClr val="accent1">
                  <a:lumMod val="50000"/>
                </a:schemeClr>
              </a:solidFill>
              <a:effectLst/>
              <a:uLnTx/>
              <a:uFillTx/>
              <a:latin typeface="+mn-ea"/>
              <a:sym typeface="+mn-ea"/>
            </a:endParaRPr>
          </a:p>
          <a:p>
            <a:pPr marL="342900" indent="-342900" algn="just">
              <a:lnSpc>
                <a:spcPct val="130000"/>
              </a:lnSpc>
              <a:buClrTx/>
              <a:buSzTx/>
              <a:buFont typeface="Wingdings" panose="05000000000000000000" charset="0"/>
              <a:buChar char="l"/>
            </a:pPr>
            <a:r>
              <a:rPr lang="zh-CN" altLang="en-US" sz="2200" dirty="0">
                <a:cs typeface="+mn-ea"/>
                <a:sym typeface="+mn-lt"/>
              </a:rPr>
              <a:t>报送极值和</a:t>
            </a:r>
            <a:r>
              <a:rPr lang="zh-CN" altLang="en-US" sz="2200" dirty="0">
                <a:cs typeface="+mn-ea"/>
                <a:sym typeface="+mn-lt"/>
              </a:rPr>
              <a:t>重点指标变动的情况说明</a:t>
            </a:r>
            <a:endParaRPr lang="zh-CN" altLang="en-US" sz="2200" dirty="0">
              <a:cs typeface="+mn-ea"/>
              <a:sym typeface="+mn-lt"/>
            </a:endParaRPr>
          </a:p>
          <a:p>
            <a:pPr marL="342900" indent="-342900" algn="just">
              <a:lnSpc>
                <a:spcPct val="130000"/>
              </a:lnSpc>
              <a:buClrTx/>
              <a:buSzTx/>
              <a:buFont typeface="Wingdings" panose="05000000000000000000" charset="0"/>
              <a:buChar char="l"/>
            </a:pPr>
            <a:r>
              <a:rPr lang="zh-CN" altLang="en-US" sz="2200" dirty="0">
                <a:cs typeface="+mn-ea"/>
                <a:sym typeface="+mn-lt"/>
              </a:rPr>
              <a:t>如果变动不大且没有极值，可以不报财务月报说明</a:t>
            </a:r>
            <a:endParaRPr lang="zh-CN" altLang="en-US" sz="2200" dirty="0">
              <a:cs typeface="+mn-ea"/>
              <a:sym typeface="+mn-lt"/>
            </a:endParaRPr>
          </a:p>
        </p:txBody>
      </p:sp>
      <p:pic>
        <p:nvPicPr>
          <p:cNvPr id="2" name="图片 1"/>
          <p:cNvPicPr>
            <a:picLocks noChangeAspect="1"/>
          </p:cNvPicPr>
          <p:nvPr/>
        </p:nvPicPr>
        <p:blipFill>
          <a:blip r:embed="rId1"/>
          <a:stretch>
            <a:fillRect/>
          </a:stretch>
        </p:blipFill>
        <p:spPr>
          <a:xfrm>
            <a:off x="1553845" y="1572895"/>
            <a:ext cx="8256270" cy="3611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6"/>
          </p:nvPr>
        </p:nvSpPr>
        <p:spPr>
          <a:xfrm>
            <a:off x="1972945" y="1242060"/>
            <a:ext cx="3925570" cy="1714500"/>
          </a:xfrm>
        </p:spPr>
        <p:txBody>
          <a:bodyPr wrap="square"/>
          <a:lstStyle/>
          <a:p>
            <a:pPr algn="just"/>
            <a:r>
              <a:rPr lang="zh-CN" altLang="en-US" spc="800">
                <a:solidFill>
                  <a:schemeClr val="accent2"/>
                </a:solidFill>
                <a:uFillTx/>
              </a:rPr>
              <a:t>感谢聆听</a:t>
            </a:r>
            <a:endParaRPr lang="zh-CN" altLang="en-US" spc="800">
              <a:solidFill>
                <a:schemeClr val="accent2"/>
              </a:solidFill>
              <a:uFillTx/>
            </a:endParaRPr>
          </a:p>
          <a:p>
            <a:pPr algn="just"/>
            <a:endParaRPr lang="zh-CN" altLang="en-US" spc="800">
              <a:solidFill>
                <a:schemeClr val="accent2"/>
              </a:solidFill>
              <a:uFillTx/>
            </a:endParaRPr>
          </a:p>
        </p:txBody>
      </p:sp>
      <p:sp>
        <p:nvSpPr>
          <p:cNvPr id="11" name="文本框 10"/>
          <p:cNvSpPr txBox="1"/>
          <p:nvPr/>
        </p:nvSpPr>
        <p:spPr>
          <a:xfrm>
            <a:off x="1972945" y="2457450"/>
            <a:ext cx="4376420" cy="2076450"/>
          </a:xfrm>
          <a:prstGeom prst="rect">
            <a:avLst/>
          </a:prstGeom>
          <a:noFill/>
        </p:spPr>
        <p:txBody>
          <a:bodyPr wrap="square" rtlCol="0">
            <a:spAutoFit/>
          </a:bodyPr>
          <a:p>
            <a:pPr fontAlgn="auto">
              <a:lnSpc>
                <a:spcPct val="150000"/>
              </a:lnSpc>
              <a:spcBef>
                <a:spcPts val="1800"/>
              </a:spcBef>
            </a:pPr>
            <a:r>
              <a:rPr sz="2200" dirty="0">
                <a:solidFill>
                  <a:schemeClr val="tx1"/>
                </a:solidFill>
                <a:latin typeface="微软雅黑" panose="020B0503020204020204" charset="-122"/>
                <a:ea typeface="微软雅黑" panose="020B0503020204020204" charset="-122"/>
                <a:cs typeface="微软雅黑" panose="020B0503020204020204" charset="-122"/>
              </a:rPr>
              <a:t>主讲人：</a:t>
            </a:r>
            <a:r>
              <a:rPr lang="zh-CN" sz="2200" dirty="0">
                <a:solidFill>
                  <a:schemeClr val="tx1"/>
                </a:solidFill>
                <a:latin typeface="微软雅黑" panose="020B0503020204020204" charset="-122"/>
                <a:ea typeface="微软雅黑" panose="020B0503020204020204" charset="-122"/>
                <a:cs typeface="微软雅黑" panose="020B0503020204020204" charset="-122"/>
              </a:rPr>
              <a:t>李晶晶</a:t>
            </a:r>
            <a:endParaRPr sz="2200"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800"/>
              </a:spcBef>
            </a:pPr>
            <a:r>
              <a:rPr sz="2200" dirty="0">
                <a:solidFill>
                  <a:schemeClr val="tx1"/>
                </a:solidFill>
                <a:latin typeface="微软雅黑" panose="020B0503020204020204" charset="-122"/>
                <a:ea typeface="微软雅黑" panose="020B0503020204020204" charset="-122"/>
                <a:cs typeface="微软雅黑" panose="020B0503020204020204" charset="-122"/>
              </a:rPr>
              <a:t>电话：8354741</a:t>
            </a:r>
            <a:r>
              <a:rPr lang="en-US" sz="2200" dirty="0">
                <a:solidFill>
                  <a:schemeClr val="tx1"/>
                </a:solidFill>
                <a:latin typeface="微软雅黑" panose="020B0503020204020204" charset="-122"/>
                <a:ea typeface="微软雅黑" panose="020B0503020204020204" charset="-122"/>
                <a:cs typeface="微软雅黑" panose="020B0503020204020204" charset="-122"/>
              </a:rPr>
              <a:t>5</a:t>
            </a:r>
            <a:r>
              <a:rPr sz="2200" dirty="0">
                <a:solidFill>
                  <a:schemeClr val="tx1"/>
                </a:solidFill>
                <a:latin typeface="微软雅黑" panose="020B0503020204020204" charset="-122"/>
                <a:ea typeface="微软雅黑" panose="020B0503020204020204" charset="-122"/>
                <a:cs typeface="微软雅黑" panose="020B0503020204020204" charset="-122"/>
              </a:rPr>
              <a:t>   </a:t>
            </a:r>
            <a:endParaRPr sz="2200"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800"/>
              </a:spcBef>
            </a:pPr>
            <a:r>
              <a:rPr lang="en-US" sz="2200" dirty="0">
                <a:solidFill>
                  <a:schemeClr val="tx1"/>
                </a:solidFill>
                <a:latin typeface="微软雅黑" panose="020B0503020204020204" charset="-122"/>
                <a:ea typeface="微软雅黑" panose="020B0503020204020204" charset="-122"/>
                <a:cs typeface="微软雅黑" panose="020B0503020204020204" charset="-122"/>
              </a:rPr>
              <a:t>lijingjing</a:t>
            </a:r>
            <a:r>
              <a:rPr sz="2200" dirty="0">
                <a:solidFill>
                  <a:schemeClr val="tx1"/>
                </a:solidFill>
                <a:latin typeface="微软雅黑" panose="020B0503020204020204" charset="-122"/>
                <a:ea typeface="微软雅黑" panose="020B0503020204020204" charset="-122"/>
                <a:cs typeface="微软雅黑" panose="020B0503020204020204" charset="-122"/>
              </a:rPr>
              <a:t>@tjj.beijing.gov.cn</a:t>
            </a:r>
            <a:endParaRPr sz="22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4283" t="22378" r="30071" b="8281"/>
          <a:stretch>
            <a:fillRect/>
          </a:stretch>
        </p:blipFill>
        <p:spPr>
          <a:xfrm>
            <a:off x="2875915" y="294640"/>
            <a:ext cx="7553960" cy="6455410"/>
          </a:xfrm>
          <a:prstGeom prst="rect">
            <a:avLst/>
          </a:prstGeom>
        </p:spPr>
      </p:pic>
      <p:sp>
        <p:nvSpPr>
          <p:cNvPr id="35" name="文本占位符 34"/>
          <p:cNvSpPr>
            <a:spLocks noGrp="1"/>
          </p:cNvSpPr>
          <p:nvPr>
            <p:ph type="body" sz="quarter" idx="10"/>
          </p:nvPr>
        </p:nvSpPr>
        <p:spPr>
          <a:xfrm>
            <a:off x="950005" y="509216"/>
            <a:ext cx="1724025" cy="478155"/>
          </a:xfrm>
        </p:spPr>
        <p:txBody>
          <a:bodyPr/>
          <a:lstStyle/>
          <a:p>
            <a:pPr algn="l"/>
            <a:r>
              <a:rPr lang="en-US" altLang="zh-CN" sz="2800" dirty="0"/>
              <a:t>X103</a:t>
            </a:r>
            <a:r>
              <a:rPr lang="zh-CN" altLang="en-US" sz="2800" dirty="0"/>
              <a:t>表样</a:t>
            </a:r>
            <a:endParaRPr lang="zh-CN" altLang="en-US" sz="2800" dirty="0"/>
          </a:p>
        </p:txBody>
      </p:sp>
      <p:sp>
        <p:nvSpPr>
          <p:cNvPr id="36" name="文本占位符 35"/>
          <p:cNvSpPr>
            <a:spLocks noGrp="1"/>
          </p:cNvSpPr>
          <p:nvPr>
            <p:ph type="body" sz="quarter" idx="11"/>
          </p:nvPr>
        </p:nvSpPr>
        <p:spPr/>
        <p:txBody>
          <a:bodyPr/>
          <a:lstStyle/>
          <a:p>
            <a:r>
              <a:rPr lang="en-US" altLang="zh-CN" dirty="0"/>
              <a:t>1</a:t>
            </a:r>
            <a:endParaRPr lang="zh-CN" altLang="en-US" dirty="0"/>
          </a:p>
        </p:txBody>
      </p:sp>
      <p:sp>
        <p:nvSpPr>
          <p:cNvPr id="5" name="矩形 4"/>
          <p:cNvSpPr/>
          <p:nvPr/>
        </p:nvSpPr>
        <p:spPr>
          <a:xfrm>
            <a:off x="2908300" y="1003935"/>
            <a:ext cx="2284095" cy="476059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2908300" y="5932170"/>
            <a:ext cx="2283460" cy="821055"/>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597015" y="988060"/>
            <a:ext cx="2707005" cy="439674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6597015" y="5554345"/>
            <a:ext cx="2707005" cy="847090"/>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109345" y="2926715"/>
            <a:ext cx="1884680" cy="460375"/>
          </a:xfrm>
          <a:prstGeom prst="rect">
            <a:avLst/>
          </a:prstGeom>
          <a:noFill/>
        </p:spPr>
        <p:txBody>
          <a:bodyPr wrap="square" rtlCol="0">
            <a:spAutoFit/>
          </a:bodyPr>
          <a:p>
            <a:r>
              <a:rPr lang="zh-CN" altLang="en-US" sz="2400" b="1">
                <a:solidFill>
                  <a:srgbClr val="00B050"/>
                </a:solidFill>
              </a:rPr>
              <a:t>资产负债表</a:t>
            </a:r>
            <a:endParaRPr lang="zh-CN" altLang="en-US" sz="2400" b="1">
              <a:solidFill>
                <a:srgbClr val="00B050"/>
              </a:solidFill>
            </a:endParaRPr>
          </a:p>
        </p:txBody>
      </p:sp>
      <p:sp>
        <p:nvSpPr>
          <p:cNvPr id="11" name="文本框 10"/>
          <p:cNvSpPr txBox="1"/>
          <p:nvPr/>
        </p:nvSpPr>
        <p:spPr>
          <a:xfrm>
            <a:off x="1323340" y="6179185"/>
            <a:ext cx="1456690" cy="460375"/>
          </a:xfrm>
          <a:prstGeom prst="rect">
            <a:avLst/>
          </a:prstGeom>
          <a:noFill/>
        </p:spPr>
        <p:txBody>
          <a:bodyPr wrap="square" rtlCol="0">
            <a:spAutoFit/>
          </a:bodyPr>
          <a:p>
            <a:pPr algn="ctr"/>
            <a:r>
              <a:rPr lang="zh-CN" altLang="en-US" sz="2400" b="1">
                <a:solidFill>
                  <a:srgbClr val="FF0000"/>
                </a:solidFill>
              </a:rPr>
              <a:t>利润表</a:t>
            </a:r>
            <a:endParaRPr lang="zh-CN" altLang="en-US" sz="2400" b="1">
              <a:solidFill>
                <a:srgbClr val="FF0000"/>
              </a:solidFill>
            </a:endParaRPr>
          </a:p>
        </p:txBody>
      </p:sp>
      <p:sp>
        <p:nvSpPr>
          <p:cNvPr id="12" name="文本框 11"/>
          <p:cNvSpPr txBox="1"/>
          <p:nvPr/>
        </p:nvSpPr>
        <p:spPr>
          <a:xfrm>
            <a:off x="10290175" y="2926715"/>
            <a:ext cx="1456690" cy="460375"/>
          </a:xfrm>
          <a:prstGeom prst="rect">
            <a:avLst/>
          </a:prstGeom>
          <a:noFill/>
        </p:spPr>
        <p:txBody>
          <a:bodyPr wrap="square" rtlCol="0">
            <a:spAutoFit/>
          </a:bodyPr>
          <a:p>
            <a:pPr algn="ctr"/>
            <a:r>
              <a:rPr lang="zh-CN" altLang="en-US" sz="2400" b="1">
                <a:solidFill>
                  <a:srgbClr val="FF0000"/>
                </a:solidFill>
              </a:rPr>
              <a:t>利润表</a:t>
            </a:r>
            <a:endParaRPr lang="zh-CN" altLang="en-US" sz="2400" b="1">
              <a:solidFill>
                <a:srgbClr val="FF0000"/>
              </a:solidFill>
            </a:endParaRPr>
          </a:p>
        </p:txBody>
      </p:sp>
      <p:sp>
        <p:nvSpPr>
          <p:cNvPr id="2" name="文本框 1"/>
          <p:cNvSpPr txBox="1"/>
          <p:nvPr/>
        </p:nvSpPr>
        <p:spPr>
          <a:xfrm>
            <a:off x="10342880" y="5427345"/>
            <a:ext cx="1673225" cy="829945"/>
          </a:xfrm>
          <a:prstGeom prst="rect">
            <a:avLst/>
          </a:prstGeom>
          <a:noFill/>
        </p:spPr>
        <p:txBody>
          <a:bodyPr wrap="square" rtlCol="0">
            <a:spAutoFit/>
          </a:bodyPr>
          <a:p>
            <a:pPr algn="ctr"/>
            <a:r>
              <a:rPr lang="zh-CN" altLang="en-US" sz="2400" b="1">
                <a:solidFill>
                  <a:srgbClr val="FFC000"/>
                </a:solidFill>
              </a:rPr>
              <a:t>统计口径指标</a:t>
            </a:r>
            <a:endParaRPr lang="zh-CN" altLang="en-US" sz="2400" b="1">
              <a:solidFill>
                <a:srgbClr val="FFC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r="33027"/>
          <a:stretch>
            <a:fillRect/>
          </a:stretch>
        </p:blipFill>
        <p:spPr>
          <a:xfrm>
            <a:off x="4657725" y="1033145"/>
            <a:ext cx="5015865" cy="5158105"/>
          </a:xfrm>
          <a:prstGeom prst="rect">
            <a:avLst/>
          </a:prstGeom>
        </p:spPr>
      </p:pic>
      <p:sp>
        <p:nvSpPr>
          <p:cNvPr id="35" name="文本占位符 34"/>
          <p:cNvSpPr>
            <a:spLocks noGrp="1"/>
          </p:cNvSpPr>
          <p:nvPr>
            <p:ph type="body" sz="quarter" idx="10"/>
          </p:nvPr>
        </p:nvSpPr>
        <p:spPr>
          <a:xfrm>
            <a:off x="950005" y="509216"/>
            <a:ext cx="2178050" cy="478155"/>
          </a:xfrm>
        </p:spPr>
        <p:txBody>
          <a:bodyPr/>
          <a:lstStyle/>
          <a:p>
            <a:pPr algn="l"/>
            <a:r>
              <a:rPr lang="en-US" altLang="zh-CN" sz="2800" dirty="0"/>
              <a:t>BJX203</a:t>
            </a:r>
            <a:r>
              <a:rPr lang="zh-CN" altLang="en-US" sz="2800" dirty="0"/>
              <a:t>表样</a:t>
            </a:r>
            <a:endParaRPr lang="zh-CN" altLang="en-US" sz="2800" dirty="0"/>
          </a:p>
        </p:txBody>
      </p:sp>
      <p:sp>
        <p:nvSpPr>
          <p:cNvPr id="36" name="文本占位符 35"/>
          <p:cNvSpPr>
            <a:spLocks noGrp="1"/>
          </p:cNvSpPr>
          <p:nvPr>
            <p:ph type="body" sz="quarter" idx="11"/>
          </p:nvPr>
        </p:nvSpPr>
        <p:spPr>
          <a:xfrm>
            <a:off x="505460" y="564515"/>
            <a:ext cx="359410" cy="368300"/>
          </a:xfrm>
        </p:spPr>
        <p:txBody>
          <a:bodyPr/>
          <a:lstStyle/>
          <a:p>
            <a:r>
              <a:rPr lang="en-US" altLang="zh-CN" dirty="0"/>
              <a:t>2</a:t>
            </a:r>
            <a:endParaRPr lang="zh-CN" altLang="en-US" dirty="0"/>
          </a:p>
        </p:txBody>
      </p:sp>
      <p:sp>
        <p:nvSpPr>
          <p:cNvPr id="5" name="矩形 4"/>
          <p:cNvSpPr/>
          <p:nvPr/>
        </p:nvSpPr>
        <p:spPr>
          <a:xfrm>
            <a:off x="4692015" y="1736725"/>
            <a:ext cx="3293110" cy="708025"/>
          </a:xfrm>
          <a:prstGeom prst="rect">
            <a:avLst/>
          </a:prstGeom>
          <a:noFill/>
          <a:ln w="5715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700905" y="2489200"/>
            <a:ext cx="3273425" cy="233299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4700905" y="4866005"/>
            <a:ext cx="3272790" cy="1318895"/>
          </a:xfrm>
          <a:prstGeom prst="rect">
            <a:avLst/>
          </a:prstGeom>
          <a:noFill/>
          <a:ln w="571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818130" y="1871345"/>
            <a:ext cx="1884680" cy="460375"/>
          </a:xfrm>
          <a:prstGeom prst="rect">
            <a:avLst/>
          </a:prstGeom>
          <a:noFill/>
        </p:spPr>
        <p:txBody>
          <a:bodyPr wrap="square" rtlCol="0">
            <a:spAutoFit/>
          </a:bodyPr>
          <a:p>
            <a:pPr algn="ctr"/>
            <a:r>
              <a:rPr lang="zh-CN" altLang="en-US" sz="2400" b="1">
                <a:solidFill>
                  <a:srgbClr val="00B050"/>
                </a:solidFill>
              </a:rPr>
              <a:t>资产负债表</a:t>
            </a:r>
            <a:endParaRPr lang="zh-CN" altLang="en-US" sz="2400" b="1">
              <a:solidFill>
                <a:srgbClr val="00B050"/>
              </a:solidFill>
            </a:endParaRPr>
          </a:p>
        </p:txBody>
      </p:sp>
      <p:sp>
        <p:nvSpPr>
          <p:cNvPr id="11" name="文本框 10"/>
          <p:cNvSpPr txBox="1"/>
          <p:nvPr/>
        </p:nvSpPr>
        <p:spPr>
          <a:xfrm>
            <a:off x="3032125" y="3309620"/>
            <a:ext cx="1456690" cy="460375"/>
          </a:xfrm>
          <a:prstGeom prst="rect">
            <a:avLst/>
          </a:prstGeom>
          <a:noFill/>
        </p:spPr>
        <p:txBody>
          <a:bodyPr wrap="square" rtlCol="0">
            <a:spAutoFit/>
          </a:bodyPr>
          <a:p>
            <a:pPr algn="ctr"/>
            <a:r>
              <a:rPr lang="zh-CN" altLang="en-US" sz="2400" b="1">
                <a:solidFill>
                  <a:srgbClr val="FF0000"/>
                </a:solidFill>
              </a:rPr>
              <a:t>利润表</a:t>
            </a:r>
            <a:endParaRPr lang="zh-CN" altLang="en-US" sz="2400" b="1">
              <a:solidFill>
                <a:srgbClr val="FF0000"/>
              </a:solidFill>
            </a:endParaRPr>
          </a:p>
        </p:txBody>
      </p:sp>
      <p:sp>
        <p:nvSpPr>
          <p:cNvPr id="2" name="文本框 1"/>
          <p:cNvSpPr txBox="1"/>
          <p:nvPr/>
        </p:nvSpPr>
        <p:spPr>
          <a:xfrm>
            <a:off x="2889885" y="4951730"/>
            <a:ext cx="1673225" cy="829945"/>
          </a:xfrm>
          <a:prstGeom prst="rect">
            <a:avLst/>
          </a:prstGeom>
          <a:noFill/>
        </p:spPr>
        <p:txBody>
          <a:bodyPr wrap="square" rtlCol="0">
            <a:spAutoFit/>
          </a:bodyPr>
          <a:p>
            <a:pPr algn="ctr"/>
            <a:r>
              <a:rPr lang="zh-CN" altLang="en-US" sz="2400" b="1">
                <a:solidFill>
                  <a:srgbClr val="FFC000"/>
                </a:solidFill>
              </a:rPr>
              <a:t>统计口径指标</a:t>
            </a:r>
            <a:endParaRPr lang="zh-CN" altLang="en-US" sz="2400" b="1">
              <a:solidFill>
                <a:srgbClr val="FFC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1605280" cy="478155"/>
          </a:xfrm>
        </p:spPr>
        <p:txBody>
          <a:bodyPr/>
          <a:lstStyle/>
          <a:p>
            <a:pPr algn="l"/>
            <a:r>
              <a:rPr lang="zh-CN" altLang="en-US" sz="2800" dirty="0"/>
              <a:t>填报依据</a:t>
            </a:r>
            <a:endParaRPr lang="zh-CN" altLang="en-US" sz="2800" dirty="0"/>
          </a:p>
        </p:txBody>
      </p:sp>
      <p:sp>
        <p:nvSpPr>
          <p:cNvPr id="36" name="文本占位符 35"/>
          <p:cNvSpPr>
            <a:spLocks noGrp="1"/>
          </p:cNvSpPr>
          <p:nvPr>
            <p:ph type="body" sz="quarter" idx="11"/>
          </p:nvPr>
        </p:nvSpPr>
        <p:spPr>
          <a:xfrm>
            <a:off x="505460" y="564515"/>
            <a:ext cx="359410" cy="368300"/>
          </a:xfrm>
        </p:spPr>
        <p:txBody>
          <a:bodyPr/>
          <a:lstStyle/>
          <a:p>
            <a:r>
              <a:rPr lang="en-US" dirty="0"/>
              <a:t>3</a:t>
            </a:r>
            <a:endParaRPr lang="en-US" dirty="0"/>
          </a:p>
        </p:txBody>
      </p:sp>
      <p:sp>
        <p:nvSpPr>
          <p:cNvPr id="15" name="L 形 14"/>
          <p:cNvSpPr/>
          <p:nvPr/>
        </p:nvSpPr>
        <p:spPr>
          <a:xfrm>
            <a:off x="983880" y="5852714"/>
            <a:ext cx="204052" cy="204052"/>
          </a:xfrm>
          <a:prstGeom prst="corner">
            <a:avLst>
              <a:gd name="adj1" fmla="val 18234"/>
              <a:gd name="adj2" fmla="val 20677"/>
            </a:avLst>
          </a:prstGeom>
          <a:solidFill>
            <a:schemeClr val="accent1"/>
          </a:solidFill>
          <a:ln w="381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6" name="L 形 15"/>
          <p:cNvSpPr/>
          <p:nvPr/>
        </p:nvSpPr>
        <p:spPr>
          <a:xfrm rot="10800000">
            <a:off x="10913596" y="1041144"/>
            <a:ext cx="204052" cy="204052"/>
          </a:xfrm>
          <a:prstGeom prst="corner">
            <a:avLst>
              <a:gd name="adj1" fmla="val 18234"/>
              <a:gd name="adj2" fmla="val 20677"/>
            </a:avLst>
          </a:prstGeom>
          <a:solidFill>
            <a:schemeClr val="accent1"/>
          </a:solidFill>
          <a:ln w="4445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矩形 8"/>
          <p:cNvSpPr/>
          <p:nvPr/>
        </p:nvSpPr>
        <p:spPr>
          <a:xfrm>
            <a:off x="1902460" y="1245235"/>
            <a:ext cx="8175625" cy="4399915"/>
          </a:xfrm>
          <a:prstGeom prst="rect">
            <a:avLst/>
          </a:prstGeom>
        </p:spPr>
        <p:txBody>
          <a:bodyPr wrap="square">
            <a:spAutoFit/>
          </a:bodyPr>
          <a:lstStyle/>
          <a:p>
            <a:pPr marL="342900" indent="-342900" algn="just" fontAlgn="auto">
              <a:lnSpc>
                <a:spcPct val="150000"/>
              </a:lnSpc>
              <a:spcBef>
                <a:spcPts val="600"/>
              </a:spcBef>
              <a:buFont typeface="Wingdings" panose="05000000000000000000" charset="0"/>
              <a:buChar char="l"/>
            </a:pPr>
            <a:r>
              <a:rPr kumimoji="0" lang="zh-CN" sz="2400" b="1"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填报依据</a:t>
            </a:r>
            <a:r>
              <a:rPr kumimoji="0" lang="zh-CN" sz="2200"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：填报指标时应按照指标解释规定从企业财务报表中    取数，一般不可估算或提前结转。</a:t>
            </a:r>
            <a:endParaRPr kumimoji="0" lang="zh-CN" sz="2200"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342900" indent="-342900" algn="just" fontAlgn="auto">
              <a:lnSpc>
                <a:spcPct val="150000"/>
              </a:lnSpc>
              <a:spcBef>
                <a:spcPts val="600"/>
              </a:spcBef>
              <a:buFont typeface="Wingdings" panose="05000000000000000000" charset="0"/>
              <a:buChar char="l"/>
            </a:pPr>
            <a:endParaRPr kumimoji="0" lang="zh-CN" sz="2200"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342900" indent="-342900" algn="just" fontAlgn="auto">
              <a:lnSpc>
                <a:spcPct val="150000"/>
              </a:lnSpc>
              <a:spcBef>
                <a:spcPts val="600"/>
              </a:spcBef>
              <a:buFont typeface="Wingdings" panose="05000000000000000000" charset="0"/>
              <a:buChar char="l"/>
            </a:pPr>
            <a:r>
              <a:rPr kumimoji="0" lang="zh-CN" sz="2400" b="1"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注意</a:t>
            </a:r>
            <a:r>
              <a:rPr kumimoji="0" lang="zh-CN" sz="2200"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执行企业会计准则或《小企业会计准则》的企业，一般按照指标解释根据会计报表、会计科目直接填报（指标解释中另有说明的除外）。执行其他企业会计制度的企业，个别指标与企业会计准则或《小企业会计准则》不符的，应按照指标解释作出调整后填报。</a:t>
            </a:r>
            <a:endParaRPr kumimoji="0" lang="zh-CN" sz="2200" i="0" u="none" strike="noStrike" kern="1200" cap="none" spc="0" normalizeH="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占位符 34"/>
          <p:cNvSpPr>
            <a:spLocks noGrp="1"/>
          </p:cNvSpPr>
          <p:nvPr>
            <p:ph type="body" sz="quarter" idx="10"/>
          </p:nvPr>
        </p:nvSpPr>
        <p:spPr>
          <a:xfrm>
            <a:off x="950005" y="509216"/>
            <a:ext cx="1605280" cy="478155"/>
          </a:xfrm>
        </p:spPr>
        <p:txBody>
          <a:bodyPr/>
          <a:lstStyle/>
          <a:p>
            <a:pPr algn="l"/>
            <a:r>
              <a:rPr lang="zh-CN" altLang="en-US" sz="2800" dirty="0"/>
              <a:t>填报时间</a:t>
            </a:r>
            <a:endParaRPr lang="zh-CN" altLang="en-US" sz="2800" dirty="0"/>
          </a:p>
        </p:txBody>
      </p:sp>
      <p:sp>
        <p:nvSpPr>
          <p:cNvPr id="36" name="文本占位符 35"/>
          <p:cNvSpPr>
            <a:spLocks noGrp="1"/>
          </p:cNvSpPr>
          <p:nvPr>
            <p:ph type="body" sz="quarter" idx="11"/>
          </p:nvPr>
        </p:nvSpPr>
        <p:spPr>
          <a:xfrm>
            <a:off x="505460" y="564515"/>
            <a:ext cx="359410" cy="368300"/>
          </a:xfrm>
        </p:spPr>
        <p:txBody>
          <a:bodyPr/>
          <a:lstStyle/>
          <a:p>
            <a:r>
              <a:rPr lang="en-US" dirty="0"/>
              <a:t>4</a:t>
            </a:r>
            <a:endParaRPr lang="en-US" dirty="0"/>
          </a:p>
        </p:txBody>
      </p:sp>
      <p:sp>
        <p:nvSpPr>
          <p:cNvPr id="15" name="L 形 14"/>
          <p:cNvSpPr/>
          <p:nvPr/>
        </p:nvSpPr>
        <p:spPr>
          <a:xfrm>
            <a:off x="983880" y="5852714"/>
            <a:ext cx="204052" cy="204052"/>
          </a:xfrm>
          <a:prstGeom prst="corner">
            <a:avLst>
              <a:gd name="adj1" fmla="val 18234"/>
              <a:gd name="adj2" fmla="val 20677"/>
            </a:avLst>
          </a:prstGeom>
          <a:solidFill>
            <a:schemeClr val="accent1"/>
          </a:solidFill>
          <a:ln w="3810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6" name="L 形 15"/>
          <p:cNvSpPr/>
          <p:nvPr/>
        </p:nvSpPr>
        <p:spPr>
          <a:xfrm rot="10800000">
            <a:off x="10913596" y="1041144"/>
            <a:ext cx="204052" cy="204052"/>
          </a:xfrm>
          <a:prstGeom prst="corner">
            <a:avLst>
              <a:gd name="adj1" fmla="val 18234"/>
              <a:gd name="adj2" fmla="val 20677"/>
            </a:avLst>
          </a:prstGeom>
          <a:solidFill>
            <a:schemeClr val="accent1"/>
          </a:solidFill>
          <a:ln w="44450"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aphicFrame>
        <p:nvGraphicFramePr>
          <p:cNvPr id="14" name="表格 13"/>
          <p:cNvGraphicFramePr>
            <a:graphicFrameLocks noGrp="1"/>
          </p:cNvGraphicFramePr>
          <p:nvPr/>
        </p:nvGraphicFramePr>
        <p:xfrm>
          <a:off x="2413606" y="1500688"/>
          <a:ext cx="7365365" cy="4161941"/>
        </p:xfrm>
        <a:graphic>
          <a:graphicData uri="http://schemas.openxmlformats.org/drawingml/2006/table">
            <a:tbl>
              <a:tblPr/>
              <a:tblGrid>
                <a:gridCol w="1564005"/>
                <a:gridCol w="1922780"/>
                <a:gridCol w="1952625"/>
                <a:gridCol w="1925955"/>
              </a:tblGrid>
              <a:tr h="457053">
                <a:tc rowSpan="2">
                  <a:txBody>
                    <a:bodyPr/>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表号</a:t>
                      </a:r>
                      <a:endParaRPr lang="zh-CN" altLang="en-US" sz="2200" b="0" kern="1200" dirty="0">
                        <a:solidFill>
                          <a:schemeClr val="tx1"/>
                        </a:solidFill>
                        <a:latin typeface="微软雅黑" panose="020B0503020204020204" charset="-122"/>
                        <a:ea typeface="微软雅黑" panose="020B0503020204020204" charset="-122"/>
                        <a:cs typeface="+mn-cs"/>
                      </a:endParaRPr>
                    </a:p>
                  </a:txBody>
                  <a:tcPr marL="66724" marR="66724"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报送日期及方式</a:t>
                      </a:r>
                      <a:endParaRPr lang="zh-CN" altLang="en-US" sz="2200" b="0" kern="1200" dirty="0">
                        <a:solidFill>
                          <a:schemeClr val="tx1"/>
                        </a:solidFill>
                        <a:latin typeface="微软雅黑" panose="020B0503020204020204" charset="-122"/>
                        <a:ea typeface="微软雅黑" panose="020B0503020204020204" charset="-122"/>
                        <a:cs typeface="+mn-cs"/>
                      </a:endParaRPr>
                    </a:p>
                  </a:txBody>
                  <a:tcPr marL="66724" marR="66724"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cPr/>
                </a:tc>
                <a:tc hMerge="1">
                  <a:tcPr/>
                </a:tc>
              </a:tr>
              <a:tr h="764771">
                <a:tc vMerge="1">
                  <a:tcPr/>
                </a:tc>
                <a:tc>
                  <a:txBody>
                    <a:bodyPr/>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报送单位</a:t>
                      </a:r>
                      <a:endParaRPr lang="zh-CN" altLang="en-US" sz="2200" b="0" kern="1200" dirty="0">
                        <a:solidFill>
                          <a:schemeClr val="tx1"/>
                        </a:solidFill>
                        <a:latin typeface="微软雅黑" panose="020B0503020204020204" charset="-122"/>
                        <a:ea typeface="微软雅黑" panose="020B0503020204020204" charset="-122"/>
                        <a:cs typeface="+mn-cs"/>
                      </a:endParaRPr>
                    </a:p>
                  </a:txBody>
                  <a:tcPr marL="66724" marR="66724"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各区报</a:t>
                      </a:r>
                      <a:endParaRPr lang="zh-CN" altLang="en-US" sz="2200" b="0" kern="1200" dirty="0">
                        <a:solidFill>
                          <a:schemeClr val="tx1"/>
                        </a:solidFill>
                        <a:latin typeface="微软雅黑" panose="020B0503020204020204" charset="-122"/>
                        <a:ea typeface="微软雅黑" panose="020B0503020204020204" charset="-122"/>
                        <a:cs typeface="+mn-cs"/>
                      </a:endParaRPr>
                    </a:p>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市统计局</a:t>
                      </a:r>
                      <a:endParaRPr lang="zh-CN" altLang="en-US" sz="2200" b="0" kern="1200" dirty="0">
                        <a:solidFill>
                          <a:schemeClr val="tx1"/>
                        </a:solidFill>
                        <a:latin typeface="微软雅黑" panose="020B0503020204020204" charset="-122"/>
                        <a:ea typeface="微软雅黑" panose="020B0503020204020204" charset="-122"/>
                        <a:cs typeface="+mn-cs"/>
                      </a:endParaRPr>
                    </a:p>
                  </a:txBody>
                  <a:tcPr marL="66724" marR="66724"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市统计局</a:t>
                      </a:r>
                      <a:endParaRPr lang="zh-CN" altLang="en-US" sz="2200" b="0" kern="1200" dirty="0">
                        <a:solidFill>
                          <a:schemeClr val="tx1"/>
                        </a:solidFill>
                        <a:latin typeface="微软雅黑" panose="020B0503020204020204" charset="-122"/>
                        <a:ea typeface="微软雅黑" panose="020B0503020204020204" charset="-122"/>
                        <a:cs typeface="+mn-cs"/>
                      </a:endParaRPr>
                    </a:p>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报国家</a:t>
                      </a:r>
                      <a:endParaRPr lang="zh-CN" altLang="en-US" sz="2200" b="0" kern="1200" dirty="0">
                        <a:solidFill>
                          <a:schemeClr val="tx1"/>
                        </a:solidFill>
                        <a:latin typeface="微软雅黑" panose="020B0503020204020204" charset="-122"/>
                        <a:ea typeface="微软雅黑" panose="020B0503020204020204" charset="-122"/>
                        <a:cs typeface="+mn-cs"/>
                      </a:endParaRPr>
                    </a:p>
                  </a:txBody>
                  <a:tcPr marL="66724" marR="66724"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29542">
                <a:tc>
                  <a:txBody>
                    <a:bodyPr/>
                    <a:p>
                      <a:pPr algn="ctr">
                        <a:spcAft>
                          <a:spcPts val="0"/>
                        </a:spcAft>
                      </a:pPr>
                      <a:r>
                        <a:rPr lang="en-US" altLang="en-US" sz="2200" b="0" kern="1200" dirty="0" smtClean="0">
                          <a:solidFill>
                            <a:schemeClr val="tx1"/>
                          </a:solidFill>
                          <a:latin typeface="微软雅黑" panose="020B0503020204020204" charset="-122"/>
                          <a:ea typeface="微软雅黑" panose="020B0503020204020204" charset="-122"/>
                          <a:cs typeface="微软雅黑" panose="020B0503020204020204" charset="-122"/>
                        </a:rPr>
                        <a:t>X103</a:t>
                      </a:r>
                      <a:endParaRPr lang="en-US" altLang="zh-CN" sz="2200" b="0" kern="1200" dirty="0" smtClean="0">
                        <a:solidFill>
                          <a:schemeClr val="tx1"/>
                        </a:solidFill>
                        <a:latin typeface="微软雅黑" panose="020B0503020204020204" charset="-122"/>
                        <a:ea typeface="微软雅黑" panose="020B0503020204020204" charset="-122"/>
                        <a:cs typeface="微软雅黑" panose="020B0503020204020204" charset="-122"/>
                      </a:endParaRPr>
                    </a:p>
                    <a:p>
                      <a:pPr algn="ctr">
                        <a:spcAft>
                          <a:spcPts val="0"/>
                        </a:spcAft>
                      </a:pPr>
                      <a:r>
                        <a:rPr lang="zh-CN" altLang="en-US" sz="2200" b="0" kern="1200" dirty="0" smtClean="0">
                          <a:solidFill>
                            <a:schemeClr val="tx1"/>
                          </a:solidFill>
                          <a:latin typeface="微软雅黑" panose="020B0503020204020204" charset="-122"/>
                          <a:ea typeface="微软雅黑" panose="020B0503020204020204" charset="-122"/>
                          <a:cs typeface="微软雅黑" panose="020B0503020204020204" charset="-122"/>
                        </a:rPr>
                        <a:t>（年报）</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6724" marR="66724" marT="0" marB="0" anchor="ctr">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marL="0" algn="l" defTabSz="767715" rtl="0" eaLnBrk="1" latinLnBrk="0" hangingPunct="1">
                        <a:spcAft>
                          <a:spcPts val="0"/>
                        </a:spcAft>
                      </a:pP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2023</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年</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10</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日</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24</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时前网上填报</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marL="0" algn="l" defTabSz="767715" rtl="0" eaLnBrk="1" latinLnBrk="0" hangingPunct="1">
                        <a:spcAft>
                          <a:spcPts val="0"/>
                        </a:spcAft>
                      </a:pP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2023</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年</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25</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日</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18</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时前完成数据验收</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marL="0" algn="l" defTabSz="767715" rtl="0" eaLnBrk="1" latinLnBrk="0" hangingPunct="1">
                        <a:spcAft>
                          <a:spcPts val="0"/>
                        </a:spcAft>
                      </a:pP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2023</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年</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4</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15</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日</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24</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时前完成数据验收上报</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410575">
                <a:tc>
                  <a:txBody>
                    <a:bodyPr/>
                    <a:p>
                      <a:pPr algn="ctr">
                        <a:spcAft>
                          <a:spcPts val="0"/>
                        </a:spcAft>
                      </a:pP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BJX203</a:t>
                      </a:r>
                      <a:endParaRPr lang="en-US" altLang="zh-CN" sz="2200" b="0" kern="1200" dirty="0" smtClean="0">
                        <a:solidFill>
                          <a:schemeClr val="tx1"/>
                        </a:solidFill>
                        <a:latin typeface="微软雅黑" panose="020B0503020204020204" charset="-122"/>
                        <a:ea typeface="微软雅黑" panose="020B0503020204020204" charset="-122"/>
                        <a:cs typeface="微软雅黑" panose="020B0503020204020204" charset="-122"/>
                      </a:endParaRPr>
                    </a:p>
                    <a:p>
                      <a:pPr algn="ctr">
                        <a:spcAft>
                          <a:spcPts val="0"/>
                        </a:spcAft>
                      </a:pPr>
                      <a:r>
                        <a:rPr lang="zh-CN" altLang="en-US" sz="2200" b="0" kern="1200" dirty="0" smtClean="0">
                          <a:solidFill>
                            <a:schemeClr val="tx1"/>
                          </a:solidFill>
                          <a:latin typeface="微软雅黑" panose="020B0503020204020204" charset="-122"/>
                          <a:ea typeface="微软雅黑" panose="020B0503020204020204" charset="-122"/>
                          <a:cs typeface="微软雅黑" panose="020B0503020204020204" charset="-122"/>
                        </a:rPr>
                        <a:t>（定报）</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6724" marR="66724" marT="0" marB="0" anchor="ctr">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p>
                      <a:pPr algn="l">
                        <a:spcAft>
                          <a:spcPts val="0"/>
                        </a:spcAft>
                      </a:pP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月后</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15</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日</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12</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时前网上填报，</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月免报</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p>
                      <a:pPr algn="l">
                        <a:spcAft>
                          <a:spcPts val="0"/>
                        </a:spcAft>
                      </a:pP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月后</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20</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日</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24</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时前完成数据验收，</a:t>
                      </a:r>
                      <a:r>
                        <a:rPr lang="en-US" altLang="en-US" sz="2200" b="0" kern="12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rPr>
                        <a:t>月免报</a:t>
                      </a:r>
                      <a:endParaRPr lang="zh-CN" altLang="en-US" sz="2200" b="0" kern="1200" dirty="0">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p>
                      <a:pPr algn="ctr">
                        <a:spcAft>
                          <a:spcPts val="0"/>
                        </a:spcAft>
                      </a:pPr>
                      <a:r>
                        <a:rPr lang="zh-CN" altLang="en-US" sz="2200" b="0" kern="1200" dirty="0">
                          <a:solidFill>
                            <a:schemeClr val="tx1"/>
                          </a:solidFill>
                          <a:latin typeface="微软雅黑" panose="020B0503020204020204" charset="-122"/>
                          <a:ea typeface="微软雅黑" panose="020B0503020204020204" charset="-122"/>
                          <a:cs typeface="+mn-cs"/>
                        </a:rPr>
                        <a:t>—</a:t>
                      </a:r>
                      <a:endParaRPr lang="zh-CN" altLang="en-US" sz="2200" b="0" kern="1200" dirty="0">
                        <a:solidFill>
                          <a:schemeClr val="tx1"/>
                        </a:solidFill>
                        <a:latin typeface="微软雅黑" panose="020B0503020204020204" charset="-122"/>
                        <a:ea typeface="微软雅黑" panose="020B0503020204020204" charset="-122"/>
                        <a:cs typeface="+mn-cs"/>
                      </a:endParaRPr>
                    </a:p>
                  </a:txBody>
                  <a:tcPr marL="66724" marR="66724"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pOKo3lss1tU6A6NQ898ei6w"/>
</p:tagLst>
</file>

<file path=ppt/tags/tag3.xml><?xml version="1.0" encoding="utf-8"?>
<p:tagLst xmlns:p="http://schemas.openxmlformats.org/presentationml/2006/main">
  <p:tag name="THINKCELLSHAPEDONOTDELETE" val="p8fu1L4CBiEq9sVikAIAz4w"/>
</p:tagLst>
</file>

<file path=ppt/tags/tag4.xml><?xml version="1.0" encoding="utf-8"?>
<p:tagLst xmlns:p="http://schemas.openxmlformats.org/presentationml/2006/main">
  <p:tag name="THINKCELLSHAPEDONOTDELETE" val="thinkcellActiveDocDoNotDelete"/>
</p:tagLst>
</file>

<file path=ppt/tags/tag5.xml><?xml version="1.0" encoding="utf-8"?>
<p:tagLst xmlns:p="http://schemas.openxmlformats.org/presentationml/2006/main">
  <p:tag name="COMMONDATA" val="eyJoZGlkIjoiYTIxYzg2YmU2MmNmMjljNzRiMzQ3MjMxYjIxMmQ4ODUifQ=="/>
</p:tagLst>
</file>

<file path=ppt/theme/theme1.xml><?xml version="1.0" encoding="utf-8"?>
<a:theme xmlns:a="http://schemas.openxmlformats.org/drawingml/2006/main" name="自定义设计方案">
  <a:themeElements>
    <a:clrScheme name="自定义 3">
      <a:dk1>
        <a:sysClr val="windowText" lastClr="000000"/>
      </a:dk1>
      <a:lt1>
        <a:sysClr val="window" lastClr="FFFFFF"/>
      </a:lt1>
      <a:dk2>
        <a:srgbClr val="000000"/>
      </a:dk2>
      <a:lt2>
        <a:srgbClr val="FFFFFF"/>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78">
      <a:dk1>
        <a:srgbClr val="191919"/>
      </a:dk1>
      <a:lt1>
        <a:sysClr val="window" lastClr="FFFFFF"/>
      </a:lt1>
      <a:dk2>
        <a:srgbClr val="EFEFEF"/>
      </a:dk2>
      <a:lt2>
        <a:srgbClr val="2D2D2D"/>
      </a:lt2>
      <a:accent1>
        <a:srgbClr val="104D7E"/>
      </a:accent1>
      <a:accent2>
        <a:srgbClr val="26CCC5"/>
      </a:accent2>
      <a:accent3>
        <a:srgbClr val="1B8DA8"/>
      </a:accent3>
      <a:accent4>
        <a:srgbClr val="104E87"/>
      </a:accent4>
      <a:accent5>
        <a:srgbClr val="4BACC6"/>
      </a:accent5>
      <a:accent6>
        <a:srgbClr val="808684"/>
      </a:accent6>
      <a:hlink>
        <a:srgbClr val="808080"/>
      </a:hlink>
      <a:folHlink>
        <a:srgbClr val="800080"/>
      </a:folHlink>
    </a:clrScheme>
    <a:fontScheme name="Century Gothic">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6908</Words>
  <Application>WPS 演示</Application>
  <PresentationFormat>自定义</PresentationFormat>
  <Paragraphs>689</Paragraphs>
  <Slides>56</Slides>
  <Notes>1</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0</vt:i4>
      </vt:variant>
      <vt:variant>
        <vt:lpstr>幻灯片标题</vt:lpstr>
      </vt:variant>
      <vt:variant>
        <vt:i4>56</vt:i4>
      </vt:variant>
    </vt:vector>
  </HeadingPairs>
  <TitlesOfParts>
    <vt:vector size="69" baseType="lpstr">
      <vt:lpstr>Arial</vt:lpstr>
      <vt:lpstr>宋体</vt:lpstr>
      <vt:lpstr>Wingdings</vt:lpstr>
      <vt:lpstr>微软雅黑</vt:lpstr>
      <vt:lpstr>Arial</vt:lpstr>
      <vt:lpstr>Segoe UI Light</vt:lpstr>
      <vt:lpstr>Segoe UI Light</vt:lpstr>
      <vt:lpstr>Wingdings</vt:lpstr>
      <vt:lpstr>Arial Unicode MS</vt:lpstr>
      <vt:lpstr>Calibri</vt:lpstr>
      <vt:lpstr>Century Gothic</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Fang</cp:lastModifiedBy>
  <cp:revision>987</cp:revision>
  <dcterms:created xsi:type="dcterms:W3CDTF">2015-08-18T02:51:00Z</dcterms:created>
  <dcterms:modified xsi:type="dcterms:W3CDTF">2022-12-15T07:12:30Z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2019-07-05T06:56:11.7164292Z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9a7c444a-f181-45f6-9801-8f278c469c6c</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KSOProductBuildVer">
    <vt:lpwstr>2052-11.1.0.12651</vt:lpwstr>
  </property>
  <property fmtid="{D5CDD505-2E9C-101B-9397-08002B2CF9AE}" pid="12" name="ICV">
    <vt:lpwstr>B842059E21924D0DAFCE85DC1A9FA241</vt:lpwstr>
  </property>
</Properties>
</file>