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69" r:id="rId4"/>
    <p:sldId id="438" r:id="rId5"/>
    <p:sldId id="535" r:id="rId7"/>
    <p:sldId id="536" r:id="rId8"/>
    <p:sldId id="538" r:id="rId9"/>
    <p:sldId id="524" r:id="rId10"/>
    <p:sldId id="554" r:id="rId11"/>
    <p:sldId id="487" r:id="rId12"/>
    <p:sldId id="382" r:id="rId13"/>
    <p:sldId id="603" r:id="rId14"/>
    <p:sldId id="488" r:id="rId15"/>
    <p:sldId id="563" r:id="rId16"/>
    <p:sldId id="545" r:id="rId17"/>
    <p:sldId id="491" r:id="rId18"/>
    <p:sldId id="492" r:id="rId19"/>
    <p:sldId id="564" r:id="rId20"/>
    <p:sldId id="565" r:id="rId21"/>
    <p:sldId id="566" r:id="rId22"/>
    <p:sldId id="494" r:id="rId23"/>
    <p:sldId id="567" r:id="rId24"/>
    <p:sldId id="361" r:id="rId25"/>
    <p:sldId id="355" r:id="rId26"/>
    <p:sldId id="501" r:id="rId27"/>
    <p:sldId id="502" r:id="rId28"/>
    <p:sldId id="503" r:id="rId29"/>
    <p:sldId id="504" r:id="rId30"/>
    <p:sldId id="568" r:id="rId31"/>
    <p:sldId id="570" r:id="rId32"/>
    <p:sldId id="571" r:id="rId33"/>
    <p:sldId id="572" r:id="rId34"/>
    <p:sldId id="573" r:id="rId35"/>
    <p:sldId id="574" r:id="rId36"/>
    <p:sldId id="575" r:id="rId37"/>
    <p:sldId id="577" r:id="rId38"/>
    <p:sldId id="551" r:id="rId39"/>
    <p:sldId id="525" r:id="rId40"/>
    <p:sldId id="578" r:id="rId41"/>
    <p:sldId id="426" r:id="rId42"/>
    <p:sldId id="388" r:id="rId43"/>
  </p:sldIdLst>
  <p:sldSz cx="9144000" cy="6858000" type="screen4x3"/>
  <p:notesSz cx="6858000" cy="9144000"/>
  <p:custDataLst>
    <p:tags r:id="rId4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08"/>
    <a:srgbClr val="99CCFF"/>
    <a:srgbClr val="FC1D0C"/>
    <a:srgbClr val="0000FF"/>
    <a:srgbClr val="000066"/>
    <a:srgbClr val="CCECFF"/>
    <a:srgbClr val="CCCCFF"/>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6"/>
    <p:restoredTop sz="88389"/>
  </p:normalViewPr>
  <p:slideViewPr>
    <p:cSldViewPr showGuides="1">
      <p:cViewPr varScale="1">
        <p:scale>
          <a:sx n="67" d="100"/>
          <a:sy n="67" d="100"/>
        </p:scale>
        <p:origin x="-1166" y="-86"/>
      </p:cViewPr>
      <p:guideLst>
        <p:guide orient="horz" pos="2160"/>
        <p:guide pos="2889"/>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7" Type="http://schemas.openxmlformats.org/officeDocument/2006/relationships/tags" Target="tags/tag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113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13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9114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14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14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fontAlgn="base" hangingPunct="1">
              <a:buNone/>
            </a:pPr>
            <a:fld id="{9A0DB2DC-4C9A-4742-B13C-FB6460FD3503}" type="slidenum">
              <a:rPr lang="en-US" altLang="zh-CN" sz="1200" strike="noStrike" noProof="1" dirty="0">
                <a:latin typeface="Arial" panose="020B0604020202020204" pitchFamily="34" charset="0"/>
                <a:ea typeface="宋体" panose="02010600030101010101" pitchFamily="2" charset="-122"/>
                <a:cs typeface="+mn-cs"/>
              </a:rPr>
            </a:fld>
            <a:endParaRPr lang="en-US" altLang="zh-CN"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
        <p:nvSpPr>
          <p:cNvPr id="7170" name="Rectangle 2"/>
          <p:cNvSpPr>
            <a:spLocks noGrp="1" noRot="1" noChangeAspect="1" noTextEdit="1"/>
          </p:cNvSpPr>
          <p:nvPr>
            <p:ph type="sldImg"/>
          </p:nvPr>
        </p:nvSpPr>
        <p:spPr>
          <a:ln/>
        </p:spPr>
      </p:sp>
      <p:sp>
        <p:nvSpPr>
          <p:cNvPr id="7171" name="Rectangle 3"/>
          <p:cNvSpPr>
            <a:spLocks noGrp="1"/>
          </p:cNvSpPr>
          <p:nvPr>
            <p:ph type="body"/>
          </p:nvPr>
        </p:nvSpPr>
        <p:spPr>
          <a:ln/>
        </p:spPr>
        <p:txBody>
          <a:bodyPr wrap="square" lIns="91440" tIns="45720" rIns="91440" bIns="45720"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Rectangle 2"/>
          <p:cNvSpPr>
            <a:spLocks noGrp="1" noRot="1" noChangeArrowheads="1"/>
          </p:cNvSpPr>
          <p:nvPr>
            <p:ph type="ctrTitle"/>
          </p:nvPr>
        </p:nvSpPr>
        <p:spPr>
          <a:xfrm>
            <a:off x="685800" y="2286000"/>
            <a:ext cx="7772400" cy="1143000"/>
          </a:xfrm>
        </p:spPr>
        <p:txBody>
          <a:bodyPr/>
          <a:lstStyle>
            <a:lvl1pPr>
              <a:defRPr/>
            </a:lvl1pPr>
          </a:lstStyle>
          <a:p>
            <a:pPr lvl="0" fontAlgn="base"/>
            <a:r>
              <a:rPr lang="zh-CN" altLang="en-US" strike="noStrike" noProof="0" smtClean="0"/>
              <a:t>单击此处编辑母版标题样式</a:t>
            </a:r>
            <a:endParaRPr lang="zh-CN" altLang="en-US" strike="noStrike" noProof="0" smtClean="0"/>
          </a:p>
        </p:txBody>
      </p:sp>
      <p:sp>
        <p:nvSpPr>
          <p:cNvPr id="52227"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fontAlgn="base"/>
            <a:r>
              <a:rPr lang="zh-CN" altLang="en-US" strike="noStrike" noProof="0" smtClean="0"/>
              <a:t>单击此处编辑母版副标题样式</a:t>
            </a:r>
            <a:endParaRPr lang="zh-CN" altLang="en-US" strike="noStrike" noProof="0" smtClean="0"/>
          </a:p>
        </p:txBody>
      </p:sp>
      <p:sp>
        <p:nvSpPr>
          <p:cNvPr id="7" name="Rectangle 4"/>
          <p:cNvSpPr>
            <a:spLocks noGrp="1" noChangeArrowheads="1"/>
          </p:cNvSpPr>
          <p:nvPr>
            <p:ph type="dt" sz="half" idx="2"/>
          </p:nvPr>
        </p:nvSpPr>
        <p:spPr bwMode="auto">
          <a:xfrm>
            <a:off x="301625" y="6245225"/>
            <a:ext cx="2289175" cy="47625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a:noFill/>
          </a:ln>
          <a:effectLst/>
        </p:spPr>
        <p:txBody>
          <a:bodyPr vert="horz" wrap="square" lIns="91440" tIns="45720" rIns="91440" bIns="45720" numCol="1" anchor="t" anchorCtr="0" compatLnSpc="1"/>
          <a:p>
            <a:pPr algn="r"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53163" cy="5489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09600"/>
            <a:ext cx="8540750" cy="5489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301625" y="1905000"/>
            <a:ext cx="8540750" cy="419417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94175"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30238" y="2505075"/>
            <a:ext cx="386873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7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noRot="1"/>
          </p:cNvSpPr>
          <p:nvPr>
            <p:ph type="body"/>
          </p:nvPr>
        </p:nvSpPr>
        <p:spPr>
          <a:xfrm>
            <a:off x="301625" y="1905000"/>
            <a:ext cx="8540750" cy="4194175"/>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1204" name="Rectangle 4"/>
          <p:cNvSpPr>
            <a:spLocks noGrp="1" noChangeArrowheads="1"/>
          </p:cNvSpPr>
          <p:nvPr>
            <p:ph type="dt" sz="half" idx="2"/>
          </p:nvPr>
        </p:nvSpPr>
        <p:spPr bwMode="auto">
          <a:xfrm>
            <a:off x="301625" y="6245225"/>
            <a:ext cx="2289175" cy="476250"/>
          </a:xfrm>
          <a:prstGeom prst="rect">
            <a:avLst/>
          </a:prstGeom>
          <a:noFill/>
          <a:ln>
            <a:noFill/>
          </a:ln>
          <a:effectLst/>
        </p:spPr>
        <p:txBody>
          <a:bodyPr vert="horz" wrap="square" lIns="91440" tIns="45720" rIns="91440" bIns="45720" numCol="1" anchor="t" anchorCtr="0" compatLnSpc="1"/>
          <a:lstStyle>
            <a:lvl1pPr eaLnBrk="1" hangingPunct="1">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5"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6" name="Rectangle 6"/>
          <p:cNvSpPr>
            <a:spLocks noGrp="1" noChangeArrowheads="1"/>
          </p:cNvSpPr>
          <p:nvPr>
            <p:ph type="sldNum" sz="quarter" idx="4"/>
          </p:nvPr>
        </p:nvSpPr>
        <p:spPr bwMode="auto">
          <a:xfrm>
            <a:off x="6553200" y="6245225"/>
            <a:ext cx="2289175" cy="47625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2"/>
          <p:cNvSpPr>
            <a:spLocks noGrp="1" noRot="1" noChangeArrowheads="1"/>
          </p:cNvSpPr>
          <p:nvPr>
            <p:ph type="ctrTitle"/>
          </p:nvPr>
        </p:nvSpPr>
        <p:spPr>
          <a:xfrm>
            <a:off x="685800" y="1998663"/>
            <a:ext cx="7772400" cy="1143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t>2022</a:t>
            </a:r>
            <a:r>
              <a:rPr kumimoji="0" lang="zh-CN" altLang="en-US"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t>年统计</a:t>
            </a:r>
            <a:r>
              <a:rPr kumimoji="0" lang="zh-CN" altLang="en-US" sz="4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t>年报和</a:t>
            </a:r>
            <a:r>
              <a:rPr kumimoji="0" lang="en-US" altLang="zh-CN"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t>2023</a:t>
            </a:r>
            <a:r>
              <a:rPr kumimoji="0" lang="zh-CN" altLang="en-US"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t>年</a:t>
            </a:r>
            <a:br>
              <a:rPr kumimoji="0" lang="en-US" altLang="zh-CN"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br>
            <a:r>
              <a:rPr kumimoji="0" lang="zh-CN" altLang="en-US"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t>定期统计报表制度培训</a:t>
            </a:r>
            <a:br>
              <a:rPr kumimoji="0" lang="zh-CN" altLang="en-US"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br>
            <a:br>
              <a:rPr kumimoji="0" lang="zh-CN" altLang="en-US" sz="12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rPr>
            </a:br>
            <a:endParaRPr kumimoji="0" lang="zh-CN" altLang="en-US" sz="36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楷体_GB2312" panose="02010609030101010101" pitchFamily="49" charset="-122"/>
              <a:ea typeface="楷体_GB2312" panose="02010609030101010101" pitchFamily="49" charset="-122"/>
              <a:cs typeface="+mj-cs"/>
            </a:endParaRPr>
          </a:p>
        </p:txBody>
      </p:sp>
      <p:sp>
        <p:nvSpPr>
          <p:cNvPr id="4098" name="Rectangle 5"/>
          <p:cNvSpPr/>
          <p:nvPr/>
        </p:nvSpPr>
        <p:spPr>
          <a:xfrm>
            <a:off x="2195513" y="4437063"/>
            <a:ext cx="3816350" cy="1229995"/>
          </a:xfrm>
          <a:prstGeom prst="rect">
            <a:avLst/>
          </a:prstGeom>
          <a:noFill/>
          <a:ln w="9525">
            <a:noFill/>
          </a:ln>
        </p:spPr>
        <p:txBody>
          <a:bodyPr anchor="t" anchorCtr="0">
            <a:spAutoFit/>
          </a:bodyPr>
          <a:p>
            <a:pPr algn="ctr"/>
            <a:r>
              <a:rPr lang="en-US" altLang="zh-CN" sz="2400" dirty="0">
                <a:solidFill>
                  <a:schemeClr val="tx2"/>
                </a:solidFill>
                <a:latin typeface="楷体_GB2312" panose="02010609030101010101" pitchFamily="49" charset="-122"/>
                <a:ea typeface="楷体_GB2312" panose="02010609030101010101" pitchFamily="49" charset="-122"/>
              </a:rPr>
              <a:t>   </a:t>
            </a:r>
            <a:r>
              <a:rPr lang="zh-CN" altLang="en-US" sz="3200" dirty="0">
                <a:solidFill>
                  <a:schemeClr val="tx2"/>
                </a:solidFill>
                <a:latin typeface="楷体_GB2312" panose="02010609030101010101" pitchFamily="49" charset="-122"/>
                <a:ea typeface="楷体_GB2312" panose="02010609030101010101" pitchFamily="49" charset="-122"/>
              </a:rPr>
              <a:t>投资科</a:t>
            </a:r>
            <a:endParaRPr lang="zh-CN" altLang="en-US" sz="3200" dirty="0">
              <a:solidFill>
                <a:schemeClr val="tx2"/>
              </a:solidFill>
              <a:latin typeface="楷体_GB2312" panose="02010609030101010101" pitchFamily="49" charset="-122"/>
              <a:ea typeface="楷体_GB2312" panose="02010609030101010101" pitchFamily="49" charset="-122"/>
            </a:endParaRPr>
          </a:p>
          <a:p>
            <a:endParaRPr lang="zh-CN" altLang="en-US" sz="1000" dirty="0">
              <a:solidFill>
                <a:schemeClr val="tx2"/>
              </a:solidFill>
              <a:latin typeface="楷体_GB2312" panose="02010609030101010101" pitchFamily="49" charset="-122"/>
              <a:ea typeface="楷体_GB2312" panose="02010609030101010101" pitchFamily="49" charset="-122"/>
            </a:endParaRPr>
          </a:p>
          <a:p>
            <a:pPr algn="ctr"/>
            <a:r>
              <a:rPr lang="zh-CN" altLang="en-US" sz="3200" dirty="0">
                <a:solidFill>
                  <a:schemeClr val="tx2"/>
                </a:solidFill>
                <a:latin typeface="楷体_GB2312" panose="02010609030101010101" pitchFamily="49" charset="-122"/>
                <a:ea typeface="楷体_GB2312" panose="02010609030101010101" pitchFamily="49" charset="-122"/>
              </a:rPr>
              <a:t>   </a:t>
            </a:r>
            <a:r>
              <a:rPr lang="en-US" altLang="zh-CN" sz="3200" dirty="0">
                <a:solidFill>
                  <a:schemeClr val="tx2"/>
                </a:solidFill>
                <a:latin typeface="楷体_GB2312" panose="02010609030101010101" pitchFamily="49" charset="-122"/>
                <a:ea typeface="楷体_GB2312" panose="02010609030101010101" pitchFamily="49" charset="-122"/>
              </a:rPr>
              <a:t>2022</a:t>
            </a:r>
            <a:r>
              <a:rPr lang="zh-CN" altLang="en-US" sz="3200" dirty="0">
                <a:solidFill>
                  <a:schemeClr val="tx2"/>
                </a:solidFill>
                <a:latin typeface="楷体_GB2312" panose="02010609030101010101" pitchFamily="49" charset="-122"/>
                <a:ea typeface="楷体_GB2312" panose="02010609030101010101" pitchFamily="49" charset="-122"/>
              </a:rPr>
              <a:t>年</a:t>
            </a:r>
            <a:r>
              <a:rPr lang="en-US" altLang="zh-CN" sz="3200" dirty="0">
                <a:solidFill>
                  <a:schemeClr val="tx2"/>
                </a:solidFill>
                <a:latin typeface="楷体_GB2312" panose="02010609030101010101" pitchFamily="49" charset="-122"/>
                <a:ea typeface="楷体_GB2312" panose="02010609030101010101" pitchFamily="49" charset="-122"/>
              </a:rPr>
              <a:t>12</a:t>
            </a:r>
            <a:r>
              <a:rPr lang="zh-CN" altLang="en-US" sz="3200" dirty="0">
                <a:solidFill>
                  <a:schemeClr val="tx2"/>
                </a:solidFill>
                <a:latin typeface="楷体_GB2312" panose="02010609030101010101" pitchFamily="49" charset="-122"/>
                <a:ea typeface="楷体_GB2312" panose="02010609030101010101" pitchFamily="49" charset="-122"/>
              </a:rPr>
              <a:t>月</a:t>
            </a:r>
            <a:endParaRPr lang="zh-CN" altLang="en-US" sz="3200" dirty="0">
              <a:solidFill>
                <a:schemeClr val="tx2"/>
              </a:solidFill>
              <a:latin typeface="楷体_GB2312" panose="02010609030101010101" pitchFamily="49" charset="-122"/>
              <a:ea typeface="楷体_GB2312" panose="02010609030101010101" pitchFamily="49" charset="-122"/>
            </a:endParaRPr>
          </a:p>
        </p:txBody>
      </p:sp>
      <p:sp>
        <p:nvSpPr>
          <p:cNvPr id="3076" name="Rectangle 5"/>
          <p:cNvSpPr>
            <a:spLocks noGrp="1"/>
          </p:cNvSpPr>
          <p:nvPr>
            <p:ph type="subTitle" idx="1"/>
          </p:nvPr>
        </p:nvSpPr>
        <p:spPr>
          <a:xfrm>
            <a:off x="1239838" y="3000375"/>
            <a:ext cx="6500813" cy="1000125"/>
          </a:xfrm>
        </p:spPr>
        <p:txBody>
          <a:bodyPr vert="horz" wrap="square" lIns="91440" tIns="45720" rIns="91440" bIns="45720" anchor="ctr" anchorCtr="0"/>
          <a:p>
            <a:pPr marL="0" marR="0" indent="0" algn="ctr" defTabSz="914400" rtl="0" eaLnBrk="1" fontAlgn="base" latinLnBrk="0" hangingPunct="1">
              <a:lnSpc>
                <a:spcPct val="130000"/>
              </a:lnSpc>
              <a:spcBef>
                <a:spcPct val="20000"/>
              </a:spcBef>
              <a:spcAft>
                <a:spcPct val="0"/>
              </a:spcAft>
              <a:buClr>
                <a:schemeClr val="hlink"/>
              </a:buClr>
              <a:buSzPct val="75000"/>
              <a:buFont typeface="Wingdings" panose="05000000000000000000" pitchFamily="2" charset="2"/>
              <a:buNone/>
            </a:pPr>
            <a:r>
              <a:rPr kumimoji="0" lang="zh-CN" altLang="en-US" sz="5400" b="0" i="0" u="none" strike="noStrike" kern="1200" cap="none" spc="0" normalizeH="0" baseline="0" noProof="1" dirty="0">
                <a:solidFill>
                  <a:schemeClr val="tx1"/>
                </a:solidFill>
                <a:latin typeface="华文楷体" panose="02010600040101010101" pitchFamily="2" charset="-122"/>
                <a:ea typeface="华文彩云" panose="02010800040101010101" pitchFamily="2" charset="-122"/>
                <a:cs typeface="+mn-cs"/>
              </a:rPr>
              <a:t>基本单位</a:t>
            </a:r>
            <a:endParaRPr kumimoji="0" lang="en-US" altLang="zh-CN" sz="5400" b="0" i="0" u="none" strike="noStrike" kern="1200" cap="none" spc="0" normalizeH="0" baseline="0" noProof="1" dirty="0">
              <a:solidFill>
                <a:schemeClr val="tx2"/>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5"/>
          <p:cNvSpPr/>
          <p:nvPr/>
        </p:nvSpPr>
        <p:spPr>
          <a:xfrm>
            <a:off x="755650" y="1689100"/>
            <a:ext cx="7777163" cy="2124075"/>
          </a:xfrm>
          <a:prstGeom prst="rect">
            <a:avLst/>
          </a:prstGeom>
          <a:noFill/>
          <a:ln w="9525">
            <a:noFill/>
          </a:ln>
        </p:spPr>
        <p:txBody>
          <a:bodyPr anchor="t" anchorCtr="0">
            <a:spAutoFit/>
          </a:bodyPr>
          <a:p>
            <a:pPr>
              <a:spcBef>
                <a:spcPct val="50000"/>
              </a:spcBef>
            </a:pPr>
            <a:r>
              <a:rPr lang="zh-CN" altLang="en-US" sz="2400" b="1" dirty="0">
                <a:solidFill>
                  <a:srgbClr val="000008"/>
                </a:solidFill>
                <a:latin typeface="楷体_GB2312" panose="02010609030101010101" pitchFamily="49" charset="-122"/>
                <a:ea typeface="楷体_GB2312" panose="02010609030101010101" pitchFamily="49" charset="-122"/>
              </a:rPr>
              <a:t>统一社会信用代码 ：</a:t>
            </a:r>
            <a:r>
              <a:rPr lang="zh-CN" altLang="en-US" sz="2400" dirty="0">
                <a:solidFill>
                  <a:srgbClr val="000008"/>
                </a:solidFill>
                <a:latin typeface="楷体_GB2312" panose="02010609030101010101" pitchFamily="49" charset="-122"/>
                <a:ea typeface="楷体_GB2312" panose="02010609030101010101" pitchFamily="49" charset="-122"/>
              </a:rPr>
              <a:t>由赋码主管部门给每一个法人单位和其他组织颁发的在全国范围内唯一的、终身不变的法定身份识别码。</a:t>
            </a:r>
            <a:endParaRPr lang="zh-CN" altLang="en-US" sz="2400" dirty="0">
              <a:solidFill>
                <a:srgbClr val="000008"/>
              </a:solidFill>
              <a:latin typeface="楷体_GB2312" panose="02010609030101010101" pitchFamily="49" charset="-122"/>
              <a:ea typeface="楷体_GB2312" panose="02010609030101010101" pitchFamily="49" charset="-122"/>
            </a:endParaRPr>
          </a:p>
          <a:p>
            <a:pPr>
              <a:spcBef>
                <a:spcPct val="50000"/>
              </a:spcBef>
            </a:pPr>
            <a:r>
              <a:rPr lang="zh-CN" altLang="en-US" sz="2400" dirty="0">
                <a:solidFill>
                  <a:srgbClr val="000008"/>
                </a:solidFill>
                <a:latin typeface="楷体_GB2312" panose="02010609030101010101" pitchFamily="49" charset="-122"/>
                <a:ea typeface="楷体_GB2312" panose="02010609030101010101" pitchFamily="49" charset="-122"/>
              </a:rPr>
              <a:t>统一社会信用代码由十八位的阿拉伯数字或</a:t>
            </a:r>
            <a:r>
              <a:rPr lang="zh-CN" altLang="en-US" sz="2400" b="1" dirty="0">
                <a:solidFill>
                  <a:srgbClr val="FC1D0C"/>
                </a:solidFill>
                <a:latin typeface="楷体_GB2312" panose="02010609030101010101" pitchFamily="49" charset="-122"/>
                <a:ea typeface="楷体_GB2312" panose="02010609030101010101" pitchFamily="49" charset="-122"/>
              </a:rPr>
              <a:t>大写</a:t>
            </a:r>
            <a:r>
              <a:rPr lang="zh-CN" altLang="en-US" sz="2400" dirty="0">
                <a:solidFill>
                  <a:srgbClr val="000008"/>
                </a:solidFill>
                <a:latin typeface="楷体_GB2312" panose="02010609030101010101" pitchFamily="49" charset="-122"/>
                <a:ea typeface="楷体_GB2312" panose="02010609030101010101" pitchFamily="49" charset="-122"/>
              </a:rPr>
              <a:t>英文字母（不使用</a:t>
            </a:r>
            <a:r>
              <a:rPr lang="en-US" altLang="zh-CN" sz="2400" dirty="0">
                <a:solidFill>
                  <a:srgbClr val="000008"/>
                </a:solidFill>
                <a:latin typeface="楷体_GB2312" panose="02010609030101010101" pitchFamily="49" charset="-122"/>
                <a:ea typeface="楷体_GB2312" panose="02010609030101010101" pitchFamily="49" charset="-122"/>
              </a:rPr>
              <a:t>I</a:t>
            </a:r>
            <a:r>
              <a:rPr lang="zh-CN" altLang="en-US" sz="2400" dirty="0">
                <a:solidFill>
                  <a:srgbClr val="000008"/>
                </a:solidFill>
                <a:latin typeface="楷体_GB2312" panose="02010609030101010101" pitchFamily="49" charset="-122"/>
                <a:ea typeface="楷体_GB2312" panose="02010609030101010101" pitchFamily="49" charset="-122"/>
              </a:rPr>
              <a:t>、</a:t>
            </a:r>
            <a:r>
              <a:rPr lang="en-US" altLang="zh-CN" sz="2400" dirty="0">
                <a:solidFill>
                  <a:srgbClr val="000008"/>
                </a:solidFill>
                <a:latin typeface="楷体_GB2312" panose="02010609030101010101" pitchFamily="49" charset="-122"/>
                <a:ea typeface="楷体_GB2312" panose="02010609030101010101" pitchFamily="49" charset="-122"/>
              </a:rPr>
              <a:t>O</a:t>
            </a:r>
            <a:r>
              <a:rPr lang="zh-CN" altLang="en-US" sz="2400" dirty="0">
                <a:solidFill>
                  <a:srgbClr val="000008"/>
                </a:solidFill>
                <a:latin typeface="楷体_GB2312" panose="02010609030101010101" pitchFamily="49" charset="-122"/>
                <a:ea typeface="楷体_GB2312" panose="02010609030101010101" pitchFamily="49" charset="-122"/>
              </a:rPr>
              <a:t>、</a:t>
            </a:r>
            <a:r>
              <a:rPr lang="en-US" altLang="zh-CN" sz="2400" dirty="0">
                <a:solidFill>
                  <a:srgbClr val="000008"/>
                </a:solidFill>
                <a:latin typeface="楷体_GB2312" panose="02010609030101010101" pitchFamily="49" charset="-122"/>
                <a:ea typeface="楷体_GB2312" panose="02010609030101010101" pitchFamily="49" charset="-122"/>
              </a:rPr>
              <a:t>Z</a:t>
            </a:r>
            <a:r>
              <a:rPr lang="zh-CN" altLang="en-US" sz="2400" dirty="0">
                <a:solidFill>
                  <a:srgbClr val="000008"/>
                </a:solidFill>
                <a:latin typeface="楷体_GB2312" panose="02010609030101010101" pitchFamily="49" charset="-122"/>
                <a:ea typeface="楷体_GB2312" panose="02010609030101010101" pitchFamily="49" charset="-122"/>
              </a:rPr>
              <a:t>、</a:t>
            </a:r>
            <a:r>
              <a:rPr lang="en-US" altLang="zh-CN" sz="2400" dirty="0">
                <a:solidFill>
                  <a:srgbClr val="000008"/>
                </a:solidFill>
                <a:latin typeface="楷体_GB2312" panose="02010609030101010101" pitchFamily="49" charset="-122"/>
                <a:ea typeface="楷体_GB2312" panose="02010609030101010101" pitchFamily="49" charset="-122"/>
              </a:rPr>
              <a:t>S</a:t>
            </a:r>
            <a:r>
              <a:rPr lang="zh-CN" altLang="en-US" sz="2400" dirty="0">
                <a:solidFill>
                  <a:srgbClr val="000008"/>
                </a:solidFill>
                <a:latin typeface="楷体_GB2312" panose="02010609030101010101" pitchFamily="49" charset="-122"/>
                <a:ea typeface="楷体_GB2312" panose="02010609030101010101" pitchFamily="49" charset="-122"/>
              </a:rPr>
              <a:t>、</a:t>
            </a:r>
            <a:r>
              <a:rPr lang="en-US" altLang="zh-CN" sz="2400" dirty="0">
                <a:solidFill>
                  <a:srgbClr val="000008"/>
                </a:solidFill>
                <a:latin typeface="楷体_GB2312" panose="02010609030101010101" pitchFamily="49" charset="-122"/>
                <a:ea typeface="楷体_GB2312" panose="02010609030101010101" pitchFamily="49" charset="-122"/>
              </a:rPr>
              <a:t>V</a:t>
            </a:r>
            <a:r>
              <a:rPr lang="zh-CN" altLang="en-US" sz="2400" dirty="0">
                <a:solidFill>
                  <a:srgbClr val="000008"/>
                </a:solidFill>
                <a:latin typeface="楷体_GB2312" panose="02010609030101010101" pitchFamily="49" charset="-122"/>
                <a:ea typeface="楷体_GB2312" panose="02010609030101010101" pitchFamily="49" charset="-122"/>
              </a:rPr>
              <a:t>）按照特定的编码规则组成。</a:t>
            </a:r>
            <a:endParaRPr lang="zh-CN" altLang="en-US" sz="2400" dirty="0">
              <a:solidFill>
                <a:srgbClr val="000008"/>
              </a:solidFill>
              <a:latin typeface="楷体_GB2312" panose="02010609030101010101" pitchFamily="49" charset="-122"/>
              <a:ea typeface="楷体_GB2312" panose="0201060903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
          <p:cNvSpPr>
            <a:spLocks noGrp="1" noRot="1"/>
          </p:cNvSpPr>
          <p:nvPr>
            <p:ph type="title"/>
          </p:nvPr>
        </p:nvSpPr>
        <p:spPr>
          <a:ln/>
        </p:spPr>
        <p:txBody>
          <a:bodyPr anchor="ctr" anchorCtr="0"/>
          <a:p>
            <a:endParaRPr lang="zh-CN" altLang="en-US"/>
          </a:p>
        </p:txBody>
      </p:sp>
      <p:sp>
        <p:nvSpPr>
          <p:cNvPr id="19458" name="内容占位符 2"/>
          <p:cNvSpPr>
            <a:spLocks noGrp="1" noRot="1"/>
          </p:cNvSpPr>
          <p:nvPr>
            <p:ph idx="1"/>
          </p:nvPr>
        </p:nvSpPr>
        <p:spPr>
          <a:ln/>
        </p:spPr>
        <p:txBody>
          <a:bodyPr anchor="t" anchorCtr="0"/>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Picture 4"/>
          <p:cNvPicPr>
            <a:picLocks noChangeAspect="1"/>
          </p:cNvPicPr>
          <p:nvPr/>
        </p:nvPicPr>
        <p:blipFill>
          <a:blip r:embed="rId1"/>
          <a:srcRect l="24374" t="19167" r="25468" b="7500"/>
          <a:stretch>
            <a:fillRect/>
          </a:stretch>
        </p:blipFill>
        <p:spPr>
          <a:xfrm>
            <a:off x="428625" y="0"/>
            <a:ext cx="8339138" cy="6858000"/>
          </a:xfrm>
          <a:prstGeom prst="rect">
            <a:avLst/>
          </a:prstGeom>
          <a:noFill/>
          <a:ln w="9525">
            <a:noFill/>
          </a:ln>
          <a:effectLst>
            <a:prstShdw prst="shdw17" dist="17961" dir="2699999">
              <a:srgbClr val="8D9499"/>
            </a:prstShdw>
          </a:effectLst>
        </p:spPr>
      </p:pic>
      <p:sp>
        <p:nvSpPr>
          <p:cNvPr id="5" name="AutoShape 8"/>
          <p:cNvSpPr>
            <a:spLocks noChangeArrowheads="1"/>
          </p:cNvSpPr>
          <p:nvPr/>
        </p:nvSpPr>
        <p:spPr bwMode="auto">
          <a:xfrm>
            <a:off x="2786063" y="2143125"/>
            <a:ext cx="3011488" cy="358775"/>
          </a:xfrm>
          <a:prstGeom prst="wedgeRoundRectCallout">
            <a:avLst>
              <a:gd name="adj1" fmla="val -63348"/>
              <a:gd name="adj2" fmla="val 99460"/>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比重顺序，分别填写</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cxnSp>
        <p:nvCxnSpPr>
          <p:cNvPr id="9" name="直接连接符 8"/>
          <p:cNvCxnSpPr/>
          <p:nvPr/>
        </p:nvCxnSpPr>
        <p:spPr>
          <a:xfrm>
            <a:off x="1357313" y="3071813"/>
            <a:ext cx="928688"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Rectangle 9"/>
          <p:cNvSpPr/>
          <p:nvPr/>
        </p:nvSpPr>
        <p:spPr>
          <a:xfrm>
            <a:off x="1928813" y="2928938"/>
            <a:ext cx="1714500" cy="400050"/>
          </a:xfrm>
          <a:prstGeom prst="rect">
            <a:avLst/>
          </a:prstGeom>
          <a:noFill/>
          <a:ln w="9525">
            <a:noFill/>
          </a:ln>
        </p:spPr>
        <p:txBody>
          <a:bodyPr anchor="t" anchorCtr="0">
            <a:spAutoFit/>
          </a:bodyPr>
          <a:p>
            <a:pPr eaLnBrk="0" hangingPunct="0"/>
            <a:r>
              <a:rPr lang="zh-CN" altLang="en-US" sz="2000" b="1" dirty="0">
                <a:solidFill>
                  <a:srgbClr val="FF0000"/>
                </a:solidFill>
                <a:latin typeface="Arial" panose="020B0604020202020204" pitchFamily="34" charset="0"/>
                <a:ea typeface="楷体_GB2312" panose="02010609030101010101" pitchFamily="49" charset="-122"/>
              </a:rPr>
              <a:t>房地产开发</a:t>
            </a:r>
            <a:endParaRPr lang="zh-CN" altLang="en-US" sz="2000" b="1" dirty="0">
              <a:solidFill>
                <a:srgbClr val="FF0000"/>
              </a:solidFill>
              <a:latin typeface="Arial" panose="020B0604020202020204" pitchFamily="34" charset="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
          <p:cNvSpPr>
            <a:spLocks noGrp="1" noRot="1"/>
          </p:cNvSpPr>
          <p:nvPr>
            <p:ph type="title"/>
          </p:nvPr>
        </p:nvSpPr>
        <p:spPr>
          <a:ln/>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285750" y="857250"/>
            <a:ext cx="8540750" cy="4194175"/>
          </a:xfrm>
        </p:spPr>
        <p:txBody>
          <a:bodyPr vert="horz" wrap="square" lIns="91440" tIns="45720" rIns="91440" bIns="45720" numCol="1" anchor="t" anchorCtr="0" compatLnSpc="1"/>
          <a:lstStyle/>
          <a:p>
            <a:pPr marL="342900" marR="0" lvl="0" indent="-342900" algn="l" defTabSz="914400" rtl="0" eaLnBrk="0" fontAlgn="base" latinLnBrk="0" hangingPunct="0">
              <a:lnSpc>
                <a:spcPts val="3000"/>
              </a:lnSpc>
              <a:spcBef>
                <a:spcPct val="20000"/>
              </a:spcBef>
              <a:spcAft>
                <a:spcPct val="0"/>
              </a:spcAft>
              <a:buClr>
                <a:schemeClr val="hlink"/>
              </a:buClr>
              <a:buSzPct val="75000"/>
              <a:buFont typeface="Wingdings" panose="05000000000000000000" pitchFamily="2" charset="2"/>
              <a:buChar char="v"/>
              <a:defRPr/>
            </a:pPr>
            <a:r>
              <a:rPr kumimoji="0" lang="zh-CN" altLang="en-US" sz="32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rPr>
              <a:t>审核要求：</a:t>
            </a:r>
            <a:r>
              <a:rPr kumimoji="0" lang="en-US" altLang="zh-CN" sz="32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sym typeface="FZHei-B01S"/>
              </a:rPr>
              <a:t> </a:t>
            </a:r>
            <a:endParaRPr kumimoji="0" lang="en-US" altLang="zh-CN" sz="32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sym typeface="FZHei-B01S"/>
            </a:endParaRPr>
          </a:p>
          <a:p>
            <a:pPr marL="269875" marR="0" lvl="0" indent="0" algn="l" defTabSz="914400" rtl="0" eaLnBrk="0" fontAlgn="base" latinLnBrk="0" hangingPunct="0">
              <a:lnSpc>
                <a:spcPts val="2800"/>
              </a:lnSpc>
              <a:spcBef>
                <a:spcPct val="20000"/>
              </a:spcBef>
              <a:spcAft>
                <a:spcPct val="0"/>
              </a:spcAft>
              <a:buClr>
                <a:schemeClr val="hlink"/>
              </a:buClr>
              <a:buSzPct val="75000"/>
              <a:buFont typeface="Wingdings" panose="05000000000000000000" pitchFamily="2" charset="2"/>
              <a:buNone/>
              <a:defRPr/>
            </a:pPr>
            <a:endParaRPr kumimoji="0" lang="en-US" altLang="zh-CN" sz="1100" b="0" i="0" u="none" strike="noStrike" kern="1200" cap="none" spc="0" normalizeH="0" baseline="0" noProof="0" dirty="0" smtClean="0">
              <a:ln>
                <a:noFill/>
              </a:ln>
              <a:solidFill>
                <a:srgbClr val="000008"/>
              </a:solidFill>
              <a:effectLst/>
              <a:uLnTx/>
              <a:uFillTx/>
              <a:latin typeface="汉仪叶叶相思体简" charset="-122"/>
              <a:ea typeface="楷体_GB2312" panose="02010609030101010101" pitchFamily="49" charset="-122"/>
              <a:cs typeface="+mn-cs"/>
              <a:sym typeface="FZHei-B01S"/>
            </a:endParaRPr>
          </a:p>
          <a:p>
            <a:pPr marL="269875" marR="0" lvl="0" indent="0" algn="l" defTabSz="914400" rtl="0" eaLnBrk="0" fontAlgn="base" latinLnBrk="0" hangingPunct="0">
              <a:lnSpc>
                <a:spcPts val="2800"/>
              </a:lnSpc>
              <a:spcBef>
                <a:spcPct val="20000"/>
              </a:spcBef>
              <a:spcAft>
                <a:spcPct val="0"/>
              </a:spcAft>
              <a:buClr>
                <a:schemeClr val="hlink"/>
              </a:buClr>
              <a:buSzPct val="75000"/>
              <a:buFont typeface="Wingdings" panose="05000000000000000000" pitchFamily="2" charset="2"/>
              <a:buNone/>
              <a:defRPr/>
            </a:pPr>
            <a:r>
              <a:rPr kumimoji="0" lang="en-US" altLang="zh-CN" sz="2800" b="0" i="0" u="none" strike="noStrike" kern="1200" cap="none" spc="0" normalizeH="0" baseline="0" noProof="0" dirty="0" smtClean="0">
                <a:ln>
                  <a:noFill/>
                </a:ln>
                <a:solidFill>
                  <a:srgbClr val="000008"/>
                </a:solidFill>
                <a:effectLst/>
                <a:uLnTx/>
                <a:uFillTx/>
                <a:latin typeface="汉仪叶叶相思体简" charset="-122"/>
                <a:ea typeface="楷体_GB2312" panose="02010609030101010101" pitchFamily="49" charset="-122"/>
                <a:cs typeface="+mn-cs"/>
                <a:sym typeface="FZHei-B01S"/>
              </a:rPr>
              <a:t>★</a:t>
            </a:r>
            <a:r>
              <a:rPr kumimoji="0" lang="zh-CN" altLang="en-US" sz="28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rPr>
              <a:t>主要业务活动1不得为空；</a:t>
            </a:r>
            <a:endParaRPr kumimoji="0" lang="en-US" altLang="zh-CN" sz="28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endParaRPr>
          </a:p>
          <a:p>
            <a:pPr marL="269875" marR="0" lvl="0" indent="0" algn="l" defTabSz="914400" rtl="0" eaLnBrk="0" fontAlgn="base" latinLnBrk="0" hangingPunct="0">
              <a:lnSpc>
                <a:spcPts val="2800"/>
              </a:lnSpc>
              <a:spcBef>
                <a:spcPct val="20000"/>
              </a:spcBef>
              <a:spcAft>
                <a:spcPct val="0"/>
              </a:spcAft>
              <a:buClr>
                <a:schemeClr val="hlink"/>
              </a:buClr>
              <a:buSzPct val="75000"/>
              <a:buFont typeface="Wingdings" panose="05000000000000000000" pitchFamily="2" charset="2"/>
              <a:buNone/>
              <a:defRPr/>
            </a:pPr>
            <a:r>
              <a:rPr kumimoji="0" lang="en-US" altLang="zh-CN" sz="2800" b="0" i="0" u="none" strike="noStrike" kern="1200" cap="none" spc="0" normalizeH="0" baseline="0" noProof="0" dirty="0" smtClean="0">
                <a:ln>
                  <a:noFill/>
                </a:ln>
                <a:solidFill>
                  <a:srgbClr val="000008"/>
                </a:solidFill>
                <a:effectLst/>
                <a:uLnTx/>
                <a:uFillTx/>
                <a:latin typeface="汉仪叶叶相思体简" charset="-122"/>
                <a:ea typeface="楷体_GB2312" panose="02010609030101010101" pitchFamily="49" charset="-122"/>
                <a:cs typeface="+mn-cs"/>
                <a:sym typeface="FZHei-B01S"/>
              </a:rPr>
              <a:t>★</a:t>
            </a:r>
            <a:r>
              <a:rPr kumimoji="0" lang="zh-CN" altLang="en-US" sz="28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sym typeface="FZHei-B01S"/>
              </a:rPr>
              <a:t>具体填写各单位的一至三种主要业务活动名称，并按其重要程度或增加值所占比重，从大到小顺序排列；</a:t>
            </a:r>
            <a:endParaRPr kumimoji="0" lang="zh-CN" altLang="en-US" sz="28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sym typeface="FZHei-B01S"/>
            </a:endParaRPr>
          </a:p>
          <a:p>
            <a:pPr marL="269875" marR="0" lvl="0" indent="0" algn="l" defTabSz="914400" rtl="0" eaLnBrk="0" fontAlgn="base" latinLnBrk="0" hangingPunct="0">
              <a:lnSpc>
                <a:spcPts val="2800"/>
              </a:lnSpc>
              <a:spcBef>
                <a:spcPct val="20000"/>
              </a:spcBef>
              <a:spcAft>
                <a:spcPct val="0"/>
              </a:spcAft>
              <a:buClr>
                <a:schemeClr val="hlink"/>
              </a:buClr>
              <a:buSzPct val="75000"/>
              <a:buFont typeface="Wingdings" panose="05000000000000000000" pitchFamily="2" charset="2"/>
              <a:buNone/>
              <a:defRPr/>
            </a:pPr>
            <a:r>
              <a:rPr kumimoji="0" lang="en-US" altLang="zh-CN" sz="2800" b="0" i="0" u="none" strike="noStrike" kern="1200" cap="none" spc="0" normalizeH="0" baseline="0" noProof="0" dirty="0" smtClean="0">
                <a:ln>
                  <a:noFill/>
                </a:ln>
                <a:solidFill>
                  <a:srgbClr val="000008"/>
                </a:solidFill>
                <a:effectLst/>
                <a:uLnTx/>
                <a:uFillTx/>
                <a:latin typeface="汉仪叶叶相思体简" charset="-122"/>
                <a:ea typeface="楷体_GB2312" panose="02010609030101010101" pitchFamily="49" charset="-122"/>
                <a:cs typeface="+mn-cs"/>
                <a:sym typeface="FZHei-B01S"/>
              </a:rPr>
              <a:t>★</a:t>
            </a:r>
            <a:r>
              <a:rPr kumimoji="0" lang="zh-CN" altLang="en-US" sz="28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rPr>
              <a:t>筹建单位按建成投产（营业）后活动性质填写主要业务活动名称。</a:t>
            </a:r>
            <a:endParaRPr kumimoji="0" lang="zh-CN" altLang="en-US" sz="2800" b="0" i="0" u="none" strike="noStrike" kern="1200" cap="none" spc="0" normalizeH="0" baseline="0" noProof="0" dirty="0" smtClean="0">
              <a:ln>
                <a:noFill/>
              </a:ln>
              <a:solidFill>
                <a:srgbClr val="000008"/>
              </a:solidFill>
              <a:effectLst/>
              <a:uLnTx/>
              <a:uFillTx/>
              <a:latin typeface="黑体" panose="02010609060101010101" pitchFamily="49" charset="-122"/>
              <a:ea typeface="楷体_GB2312" panose="0201060903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a:pPr>
            <a:endParaRPr kumimoji="0" lang="zh-CN" altLang="en-US" sz="2800" b="0" i="0" u="none" strike="noStrike" kern="1200" cap="none" spc="0" normalizeH="0" baseline="0" noProof="0" dirty="0">
              <a:ln>
                <a:noFill/>
              </a:ln>
              <a:solidFill>
                <a:srgbClr val="000008"/>
              </a:solidFill>
              <a:effectLst/>
              <a:uLnTx/>
              <a:uFillTx/>
              <a:latin typeface="+mn-lt"/>
              <a:ea typeface="楷体_GB2312" panose="02010609030101010101" pitchFamily="49"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Picture 4"/>
          <p:cNvPicPr>
            <a:picLocks noChangeAspect="1"/>
          </p:cNvPicPr>
          <p:nvPr/>
        </p:nvPicPr>
        <p:blipFill>
          <a:blip r:embed="rId1"/>
          <a:srcRect l="27657" t="24167" r="29219" b="6667"/>
          <a:stretch>
            <a:fillRect/>
          </a:stretch>
        </p:blipFill>
        <p:spPr>
          <a:xfrm>
            <a:off x="857250" y="0"/>
            <a:ext cx="7600950" cy="6858000"/>
          </a:xfrm>
          <a:prstGeom prst="rect">
            <a:avLst/>
          </a:prstGeom>
          <a:noFill/>
          <a:ln w="9525">
            <a:noFill/>
          </a:ln>
          <a:effectLst>
            <a:prstShdw prst="shdw17" dist="17961" dir="2699999">
              <a:srgbClr val="8D9499"/>
            </a:prstShdw>
          </a:effectLst>
        </p:spPr>
      </p:pic>
      <p:sp>
        <p:nvSpPr>
          <p:cNvPr id="11" name="AutoShape 14"/>
          <p:cNvSpPr>
            <a:spLocks noChangeArrowheads="1"/>
          </p:cNvSpPr>
          <p:nvPr/>
        </p:nvSpPr>
        <p:spPr bwMode="auto">
          <a:xfrm>
            <a:off x="1785938" y="5997575"/>
            <a:ext cx="5832475" cy="646113"/>
          </a:xfrm>
          <a:prstGeom prst="roundRect">
            <a:avLst>
              <a:gd name="adj"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注册地与经营地是否一致都要填写</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（名录库衔接要求）</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cxnSp>
        <p:nvCxnSpPr>
          <p:cNvPr id="14" name="直接连接符 13"/>
          <p:cNvCxnSpPr/>
          <p:nvPr/>
        </p:nvCxnSpPr>
        <p:spPr>
          <a:xfrm>
            <a:off x="1643063" y="5500688"/>
            <a:ext cx="3500438"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72063" y="4929188"/>
            <a:ext cx="307181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AutoShape 13"/>
          <p:cNvSpPr>
            <a:spLocks noChangeArrowheads="1"/>
          </p:cNvSpPr>
          <p:nvPr/>
        </p:nvSpPr>
        <p:spPr bwMode="auto">
          <a:xfrm>
            <a:off x="3571875" y="3286125"/>
            <a:ext cx="4908550" cy="576263"/>
          </a:xfrm>
          <a:prstGeom prst="wedgeRoundRectCallout">
            <a:avLst>
              <a:gd name="adj1" fmla="val -56104"/>
              <a:gd name="adj2" fmla="val 154148"/>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按照单位实际情况，乡（镇）</a:t>
            </a:r>
            <a:r>
              <a:rPr kumimoji="0" lang="en-US" altLang="zh-CN"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a:t>
            </a: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街道办事处必填且只填其中一项</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sp>
        <p:nvSpPr>
          <p:cNvPr id="7" name="Rectangle 9"/>
          <p:cNvSpPr/>
          <p:nvPr/>
        </p:nvSpPr>
        <p:spPr>
          <a:xfrm>
            <a:off x="1643063" y="4286250"/>
            <a:ext cx="1223962" cy="457200"/>
          </a:xfrm>
          <a:prstGeom prst="rect">
            <a:avLst/>
          </a:prstGeom>
          <a:noFill/>
          <a:ln w="9525">
            <a:noFill/>
          </a:ln>
        </p:spPr>
        <p:txBody>
          <a:bodyPr anchor="t" anchorCtr="0">
            <a:spAutoFit/>
          </a:bodyPr>
          <a:p>
            <a:pPr eaLnBrk="0" hangingPunct="0"/>
            <a:r>
              <a:rPr lang="zh-CN" altLang="en-US" sz="2400" b="1" dirty="0">
                <a:solidFill>
                  <a:srgbClr val="FF0000"/>
                </a:solidFill>
                <a:latin typeface="Arial" panose="020B0604020202020204" pitchFamily="34" charset="0"/>
                <a:ea typeface="楷体_GB2312" panose="02010609030101010101" pitchFamily="49" charset="-122"/>
              </a:rPr>
              <a:t>北京市</a:t>
            </a:r>
            <a:endParaRPr lang="zh-CN" altLang="en-US" sz="2400" b="1" dirty="0">
              <a:solidFill>
                <a:srgbClr val="FF0000"/>
              </a:solidFill>
              <a:latin typeface="Arial" panose="020B0604020202020204" pitchFamily="34" charset="0"/>
              <a:ea typeface="楷体_GB2312" panose="02010609030101010101" pitchFamily="49" charset="-122"/>
            </a:endParaRPr>
          </a:p>
        </p:txBody>
      </p:sp>
      <p:sp>
        <p:nvSpPr>
          <p:cNvPr id="8" name="Text Box 10"/>
          <p:cNvSpPr txBox="1"/>
          <p:nvPr/>
        </p:nvSpPr>
        <p:spPr>
          <a:xfrm>
            <a:off x="3857625" y="4286250"/>
            <a:ext cx="1150938" cy="457200"/>
          </a:xfrm>
          <a:prstGeom prst="rect">
            <a:avLst/>
          </a:prstGeom>
          <a:noFill/>
          <a:ln w="9525">
            <a:noFill/>
          </a:ln>
        </p:spPr>
        <p:txBody>
          <a:bodyPr anchor="t" anchorCtr="0">
            <a:spAutoFit/>
          </a:bodyPr>
          <a:p>
            <a:pPr eaLnBrk="0" hangingPunct="0">
              <a:spcBef>
                <a:spcPct val="50000"/>
              </a:spcBef>
            </a:pPr>
            <a:r>
              <a:rPr lang="zh-CN" altLang="en-US" sz="2400" b="1" dirty="0">
                <a:solidFill>
                  <a:srgbClr val="FF0000"/>
                </a:solidFill>
                <a:latin typeface="Arial" panose="020B0604020202020204" pitchFamily="34" charset="0"/>
                <a:ea typeface="楷体_GB2312" panose="02010609030101010101" pitchFamily="49" charset="-122"/>
              </a:rPr>
              <a:t>市辖区</a:t>
            </a:r>
            <a:endParaRPr lang="zh-CN" altLang="en-US" sz="2400" b="1" dirty="0">
              <a:solidFill>
                <a:srgbClr val="FF0000"/>
              </a:solidFill>
              <a:latin typeface="Arial" panose="020B0604020202020204" pitchFamily="34" charset="0"/>
              <a:ea typeface="楷体_GB2312" panose="02010609030101010101" pitchFamily="49" charset="-122"/>
            </a:endParaRPr>
          </a:p>
        </p:txBody>
      </p:sp>
      <p:sp>
        <p:nvSpPr>
          <p:cNvPr id="9" name="Text Box 12"/>
          <p:cNvSpPr txBox="1"/>
          <p:nvPr/>
        </p:nvSpPr>
        <p:spPr>
          <a:xfrm>
            <a:off x="5929313" y="4286250"/>
            <a:ext cx="1146175" cy="460375"/>
          </a:xfrm>
          <a:prstGeom prst="rect">
            <a:avLst/>
          </a:prstGeom>
          <a:noFill/>
          <a:ln w="9525">
            <a:noFill/>
          </a:ln>
        </p:spPr>
        <p:txBody>
          <a:bodyPr anchor="t" anchorCtr="0">
            <a:spAutoFit/>
          </a:bodyPr>
          <a:p>
            <a:pPr eaLnBrk="0" hangingPunct="0">
              <a:spcBef>
                <a:spcPct val="50000"/>
              </a:spcBef>
            </a:pPr>
            <a:r>
              <a:rPr lang="zh-CN" altLang="en-US" sz="2400" b="1" dirty="0">
                <a:solidFill>
                  <a:srgbClr val="FF0000"/>
                </a:solidFill>
                <a:latin typeface="Arial" panose="020B0604020202020204" pitchFamily="34" charset="0"/>
                <a:ea typeface="楷体_GB2312" panose="02010609030101010101" pitchFamily="49" charset="-122"/>
              </a:rPr>
              <a:t>朝阳区</a:t>
            </a:r>
            <a:endParaRPr lang="zh-CN" altLang="en-US" sz="2400" b="1" dirty="0">
              <a:solidFill>
                <a:srgbClr val="FF0000"/>
              </a:solidFill>
              <a:latin typeface="Arial" panose="020B0604020202020204" pitchFamily="34" charset="0"/>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wipe(left)">
                                      <p:cBhvr>
                                        <p:cTn id="9" dur="1000"/>
                                        <p:tgtEl>
                                          <p:spTgt spid="14"/>
                                        </p:tgtEl>
                                      </p:cBhvr>
                                    </p:animEffect>
                                  </p:childTnLst>
                                </p:cTn>
                              </p:par>
                              <p:par>
                                <p:cTn id="10" presetID="22" presetClass="entr" presetSubtype="8"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1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Picture 11"/>
          <p:cNvPicPr>
            <a:picLocks noChangeAspect="1"/>
          </p:cNvPicPr>
          <p:nvPr/>
        </p:nvPicPr>
        <p:blipFill>
          <a:blip r:embed="rId1"/>
          <a:srcRect l="24374" t="30000" r="25468" b="20000"/>
          <a:stretch>
            <a:fillRect/>
          </a:stretch>
        </p:blipFill>
        <p:spPr>
          <a:xfrm>
            <a:off x="428625" y="1171575"/>
            <a:ext cx="8358188" cy="4686300"/>
          </a:xfrm>
          <a:prstGeom prst="rect">
            <a:avLst/>
          </a:prstGeom>
          <a:noFill/>
          <a:ln w="9525">
            <a:noFill/>
          </a:ln>
          <a:effectLst>
            <a:prstShdw prst="shdw17" dist="17961" dir="2699999">
              <a:srgbClr val="8D9499"/>
            </a:prstShdw>
          </a:effectLst>
        </p:spPr>
      </p:pic>
      <p:sp>
        <p:nvSpPr>
          <p:cNvPr id="6" name="AutoShape 6"/>
          <p:cNvSpPr>
            <a:spLocks noChangeArrowheads="1"/>
          </p:cNvSpPr>
          <p:nvPr/>
        </p:nvSpPr>
        <p:spPr bwMode="auto">
          <a:xfrm>
            <a:off x="4286250" y="885825"/>
            <a:ext cx="2087563" cy="647700"/>
          </a:xfrm>
          <a:prstGeom prst="wedgeRoundRectCallout">
            <a:avLst>
              <a:gd name="adj1" fmla="val -86088"/>
              <a:gd name="adj2" fmla="val 67940"/>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国家统一摘抄</a:t>
            </a:r>
            <a:r>
              <a:rPr kumimoji="0" lang="en-US" altLang="zh-CN"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102-1</a:t>
            </a: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表</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sp>
        <p:nvSpPr>
          <p:cNvPr id="7" name="AutoShape 7"/>
          <p:cNvSpPr>
            <a:spLocks noChangeArrowheads="1"/>
          </p:cNvSpPr>
          <p:nvPr/>
        </p:nvSpPr>
        <p:spPr bwMode="auto">
          <a:xfrm>
            <a:off x="6572250" y="1457325"/>
            <a:ext cx="2160588" cy="574675"/>
          </a:xfrm>
          <a:prstGeom prst="wedgeRoundRectCallout">
            <a:avLst>
              <a:gd name="adj1" fmla="val -77350"/>
              <a:gd name="adj2" fmla="val 46653"/>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003300"/>
                </a:solidFill>
                <a:effectLst/>
                <a:uLnTx/>
                <a:uFillTx/>
                <a:latin typeface="Arial" panose="020B0604020202020204" pitchFamily="34" charset="0"/>
                <a:ea typeface="楷体_GB2312" panose="02010609030101010101" pitchFamily="49" charset="-122"/>
                <a:cs typeface="+mn-cs"/>
              </a:rPr>
              <a:t>国家统一摘抄</a:t>
            </a:r>
            <a:r>
              <a:rPr kumimoji="0" lang="en-US" altLang="zh-CN" sz="2000" b="1" i="0" u="none" strike="noStrike" kern="1200" cap="none" spc="0" normalizeH="0" baseline="0" noProof="0">
                <a:ln>
                  <a:noFill/>
                </a:ln>
                <a:solidFill>
                  <a:srgbClr val="003300"/>
                </a:solidFill>
                <a:effectLst/>
                <a:uLnTx/>
                <a:uFillTx/>
                <a:latin typeface="Arial" panose="020B0604020202020204" pitchFamily="34" charset="0"/>
                <a:ea typeface="楷体_GB2312" panose="02010609030101010101" pitchFamily="49" charset="-122"/>
                <a:cs typeface="+mn-cs"/>
              </a:rPr>
              <a:t>103</a:t>
            </a:r>
            <a:r>
              <a:rPr kumimoji="0" lang="zh-CN" altLang="en-US" sz="2000" b="1" i="0" u="none" strike="noStrike" kern="1200" cap="none" spc="0" normalizeH="0" baseline="0" noProof="0">
                <a:ln>
                  <a:noFill/>
                </a:ln>
                <a:solidFill>
                  <a:srgbClr val="003300"/>
                </a:solidFill>
                <a:effectLst/>
                <a:uLnTx/>
                <a:uFillTx/>
                <a:latin typeface="Arial" panose="020B0604020202020204" pitchFamily="34" charset="0"/>
                <a:ea typeface="楷体_GB2312" panose="02010609030101010101" pitchFamily="49" charset="-122"/>
                <a:cs typeface="+mn-cs"/>
              </a:rPr>
              <a:t>表</a:t>
            </a:r>
            <a:endParaRPr kumimoji="0" lang="zh-CN" altLang="en-US" sz="2000" b="1" i="0" u="none" strike="noStrike" kern="1200" cap="none" spc="0" normalizeH="0" baseline="0" noProof="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sp>
        <p:nvSpPr>
          <p:cNvPr id="10" name="AutoShape 10"/>
          <p:cNvSpPr>
            <a:spLocks noChangeArrowheads="1"/>
          </p:cNvSpPr>
          <p:nvPr/>
        </p:nvSpPr>
        <p:spPr bwMode="auto">
          <a:xfrm>
            <a:off x="714375" y="596900"/>
            <a:ext cx="2159000" cy="574675"/>
          </a:xfrm>
          <a:prstGeom prst="wedgeRoundRectCallout">
            <a:avLst>
              <a:gd name="adj1" fmla="val 47360"/>
              <a:gd name="adj2" fmla="val 94218"/>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根据</a:t>
            </a:r>
            <a:r>
              <a:rPr kumimoji="0" lang="en-US" altLang="zh-CN"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192</a:t>
            </a: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a:t>
            </a:r>
            <a:r>
              <a:rPr kumimoji="0" lang="en-US" altLang="zh-CN"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193</a:t>
            </a: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计算生成</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cxnSp>
        <p:nvCxnSpPr>
          <p:cNvPr id="16" name="直接连接符 15"/>
          <p:cNvCxnSpPr/>
          <p:nvPr/>
        </p:nvCxnSpPr>
        <p:spPr>
          <a:xfrm>
            <a:off x="4714875" y="2528888"/>
            <a:ext cx="171450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714875" y="2743200"/>
            <a:ext cx="171450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10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矩形 3"/>
          <p:cNvSpPr/>
          <p:nvPr/>
        </p:nvSpPr>
        <p:spPr>
          <a:xfrm>
            <a:off x="900113" y="1652588"/>
            <a:ext cx="7343775" cy="830262"/>
          </a:xfrm>
          <a:prstGeom prst="rect">
            <a:avLst/>
          </a:prstGeom>
          <a:noFill/>
          <a:ln w="9525">
            <a:noFill/>
          </a:ln>
        </p:spPr>
        <p:txBody>
          <a:bodyPr anchor="t" anchorCtr="0">
            <a:spAutoFit/>
          </a:bodyPr>
          <a:p>
            <a:pPr eaLnBrk="0" hangingPunct="0"/>
            <a:r>
              <a:rPr lang="zh-CN" altLang="zh-CN" sz="2400" dirty="0">
                <a:solidFill>
                  <a:srgbClr val="000008"/>
                </a:solidFill>
                <a:latin typeface="黑体" panose="02010609060101010101" pitchFamily="49" charset="-122"/>
                <a:ea typeface="黑体" panose="02010609060101010101" pitchFamily="49" charset="-122"/>
              </a:rPr>
              <a:t>成立时间  </a:t>
            </a:r>
            <a:r>
              <a:rPr lang="zh-CN" altLang="zh-CN" sz="2400" dirty="0">
                <a:solidFill>
                  <a:srgbClr val="000008"/>
                </a:solidFill>
                <a:latin typeface="仿宋" panose="02010609060101010101" pitchFamily="49" charset="-122"/>
                <a:ea typeface="仿宋" panose="02010609060101010101" pitchFamily="49" charset="-122"/>
              </a:rPr>
              <a:t>指单位经审批登记部门批准成立或登记注册成立的具体年月。所有单位均填写本项。</a:t>
            </a:r>
            <a:endParaRPr lang="zh-CN" altLang="en-US" sz="2400" dirty="0">
              <a:solidFill>
                <a:srgbClr val="000008"/>
              </a:solidFill>
              <a:latin typeface="仿宋" panose="02010609060101010101" pitchFamily="49" charset="-122"/>
              <a:ea typeface="仿宋" panose="02010609060101010101" pitchFamily="49" charset="-122"/>
            </a:endParaRPr>
          </a:p>
        </p:txBody>
      </p:sp>
      <p:sp>
        <p:nvSpPr>
          <p:cNvPr id="24578" name="矩形 4"/>
          <p:cNvSpPr/>
          <p:nvPr/>
        </p:nvSpPr>
        <p:spPr>
          <a:xfrm>
            <a:off x="900113" y="2997200"/>
            <a:ext cx="7343775" cy="1200150"/>
          </a:xfrm>
          <a:prstGeom prst="rect">
            <a:avLst/>
          </a:prstGeom>
          <a:noFill/>
          <a:ln w="9525">
            <a:noFill/>
          </a:ln>
        </p:spPr>
        <p:txBody>
          <a:bodyPr anchor="t" anchorCtr="0">
            <a:spAutoFit/>
          </a:bodyPr>
          <a:p>
            <a:pPr eaLnBrk="0" hangingPunct="0"/>
            <a:r>
              <a:rPr lang="zh-CN" altLang="zh-CN" sz="2400" dirty="0">
                <a:solidFill>
                  <a:srgbClr val="000008"/>
                </a:solidFill>
                <a:latin typeface="黑体" panose="02010609060101010101" pitchFamily="49" charset="-122"/>
                <a:ea typeface="黑体" panose="02010609060101010101" pitchFamily="49" charset="-122"/>
              </a:rPr>
              <a:t>开业时间 </a:t>
            </a:r>
            <a:r>
              <a:rPr lang="en-US" altLang="zh-CN" sz="2400" dirty="0">
                <a:solidFill>
                  <a:srgbClr val="000008"/>
                </a:solidFill>
                <a:latin typeface="黑体" panose="02010609060101010101" pitchFamily="49" charset="-122"/>
                <a:ea typeface="黑体" panose="02010609060101010101" pitchFamily="49" charset="-122"/>
              </a:rPr>
              <a:t> </a:t>
            </a:r>
            <a:r>
              <a:rPr lang="zh-CN" altLang="zh-CN" sz="2400" dirty="0">
                <a:solidFill>
                  <a:srgbClr val="000008"/>
                </a:solidFill>
                <a:latin typeface="仿宋" panose="02010609060101010101" pitchFamily="49" charset="-122"/>
                <a:ea typeface="仿宋" panose="02010609060101010101" pitchFamily="49" charset="-122"/>
              </a:rPr>
              <a:t>指企业在市场监管部门登记注册，经过一系列筹建工作后，正式开始投入运营的具体年月。除筹建企业外，所有</a:t>
            </a:r>
            <a:r>
              <a:rPr lang="zh-CN" altLang="zh-CN" sz="2400" b="1" dirty="0">
                <a:solidFill>
                  <a:srgbClr val="FF0000"/>
                </a:solidFill>
                <a:latin typeface="仿宋" panose="02010609060101010101" pitchFamily="49" charset="-122"/>
                <a:ea typeface="仿宋" panose="02010609060101010101" pitchFamily="49" charset="-122"/>
              </a:rPr>
              <a:t>企业</a:t>
            </a:r>
            <a:r>
              <a:rPr lang="zh-CN" altLang="zh-CN" sz="2400" dirty="0">
                <a:solidFill>
                  <a:srgbClr val="000008"/>
                </a:solidFill>
                <a:latin typeface="仿宋" panose="02010609060101010101" pitchFamily="49" charset="-122"/>
                <a:ea typeface="仿宋" panose="02010609060101010101" pitchFamily="49" charset="-122"/>
              </a:rPr>
              <a:t>均填写本项。</a:t>
            </a:r>
            <a:endParaRPr lang="zh-CN" altLang="en-US" sz="2400" dirty="0">
              <a:solidFill>
                <a:srgbClr val="000008"/>
              </a:solidFill>
              <a:latin typeface="仿宋" panose="02010609060101010101" pitchFamily="49" charset="-122"/>
              <a:ea typeface="仿宋" panose="02010609060101010101" pitchFamily="49" charset="-122"/>
            </a:endParaRPr>
          </a:p>
        </p:txBody>
      </p:sp>
      <p:sp>
        <p:nvSpPr>
          <p:cNvPr id="6" name="AutoShape 10"/>
          <p:cNvSpPr>
            <a:spLocks noChangeArrowheads="1"/>
          </p:cNvSpPr>
          <p:nvPr/>
        </p:nvSpPr>
        <p:spPr bwMode="auto">
          <a:xfrm>
            <a:off x="2700338" y="620713"/>
            <a:ext cx="2159000" cy="574675"/>
          </a:xfrm>
          <a:prstGeom prst="wedgeRoundRectCallout">
            <a:avLst>
              <a:gd name="adj1" fmla="val -68961"/>
              <a:gd name="adj2" fmla="val 132316"/>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不等于证照发放时间</a:t>
            </a:r>
            <a:endParaRPr kumimoji="0" lang="zh-CN" altLang="en-US" sz="2000" b="1"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2"/>
          <p:cNvPicPr>
            <a:picLocks noChangeAspect="1"/>
          </p:cNvPicPr>
          <p:nvPr/>
        </p:nvPicPr>
        <p:blipFill>
          <a:blip r:embed="rId1"/>
          <a:srcRect l="43288" t="36087" r="9430" b="19710"/>
          <a:stretch>
            <a:fillRect/>
          </a:stretch>
        </p:blipFill>
        <p:spPr>
          <a:xfrm>
            <a:off x="258763" y="1052513"/>
            <a:ext cx="8626475" cy="4537075"/>
          </a:xfrm>
          <a:prstGeom prst="rect">
            <a:avLst/>
          </a:prstGeom>
          <a:noFill/>
          <a:ln w="9525">
            <a:noFill/>
          </a:ln>
          <a:effectLst>
            <a:prstShdw prst="shdw17" dist="17961" dir="2699999">
              <a:srgbClr val="8D9499"/>
            </a:prstShdw>
          </a:effectLst>
        </p:spPr>
      </p:pic>
      <p:cxnSp>
        <p:nvCxnSpPr>
          <p:cNvPr id="16" name="直接连接符 15"/>
          <p:cNvCxnSpPr/>
          <p:nvPr/>
        </p:nvCxnSpPr>
        <p:spPr>
          <a:xfrm>
            <a:off x="4714875" y="1341438"/>
            <a:ext cx="223361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714875" y="1555750"/>
            <a:ext cx="223361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09588" y="2708275"/>
            <a:ext cx="533400" cy="357188"/>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6" name="椭圆 5"/>
          <p:cNvSpPr/>
          <p:nvPr/>
        </p:nvSpPr>
        <p:spPr>
          <a:xfrm>
            <a:off x="509588" y="3860800"/>
            <a:ext cx="533400" cy="357188"/>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69" name="Rectangle 1"/>
          <p:cNvSpPr>
            <a:spLocks noChangeArrowheads="1"/>
          </p:cNvSpPr>
          <p:nvPr/>
        </p:nvSpPr>
        <p:spPr bwMode="auto">
          <a:xfrm>
            <a:off x="785813" y="1173163"/>
            <a:ext cx="7072313" cy="4924425"/>
          </a:xfrm>
          <a:prstGeom prst="rect">
            <a:avLst/>
          </a:prstGeom>
          <a:noFill/>
          <a:ln w="9525">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填报要点：</a:t>
            </a:r>
            <a:endParaRPr kumimoji="0" lang="en-US" altLang="zh-CN" sz="2600" b="1"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1.</a:t>
            </a:r>
            <a:r>
              <a:rPr kumimoji="0" 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企业登记注册类型的填报依据是市场监管部门登记注册的类型情况。企业必须根据营业执照等级的类型情况对照填写登记注册类型，而不能按照比如自身股权结构等想当然的填写。如果企业认为对照的登记注册类型与企业实际情况不符，企业应先到市场监管部门变更单位企业类型。</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2.</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企业依据</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国家统计局办公室关于调整企业登记注册类型对照表的通知</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国统办字</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〔2011〕99</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号</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对照。</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zh-CN" sz="2400" b="0" i="0" u="none" strike="noStrike" kern="1200" cap="none" spc="0" normalizeH="0" baseline="0" noProof="0" dirty="0">
              <a:ln>
                <a:noFill/>
              </a:ln>
              <a:solidFill>
                <a:srgbClr val="00000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69" name="Rectangle 1"/>
          <p:cNvSpPr>
            <a:spLocks noChangeArrowheads="1"/>
          </p:cNvSpPr>
          <p:nvPr/>
        </p:nvSpPr>
        <p:spPr bwMode="auto">
          <a:xfrm>
            <a:off x="785813" y="1171575"/>
            <a:ext cx="7215188" cy="3817938"/>
          </a:xfrm>
          <a:prstGeom prst="rect">
            <a:avLst/>
          </a:prstGeom>
          <a:noFill/>
          <a:ln w="9525">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填报要点：</a:t>
            </a:r>
            <a:endParaRPr kumimoji="0" lang="en-US" altLang="zh-CN" sz="2600" b="1"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    </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对于</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159</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其他有限责任公司与</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173</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私营有限责任公司的区别：</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法人控股的为</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159</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其他有限责任公司；</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自然人控股的为</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173</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私营有限责任公司。</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如果营业执照登记的类型为“有限责任公司</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法人独资</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”，登记注册类型为</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159</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其他有限责任公司。</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zh-CN" sz="2400" b="0" i="0" u="none" strike="noStrike" kern="1200" cap="none" spc="0" normalizeH="0" baseline="0" noProof="0" dirty="0">
              <a:ln>
                <a:noFill/>
              </a:ln>
              <a:solidFill>
                <a:srgbClr val="00000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 Box 4"/>
          <p:cNvSpPr txBox="1"/>
          <p:nvPr/>
        </p:nvSpPr>
        <p:spPr>
          <a:xfrm>
            <a:off x="2627313" y="1484313"/>
            <a:ext cx="6013450" cy="2722880"/>
          </a:xfrm>
          <a:prstGeom prst="rect">
            <a:avLst/>
          </a:prstGeom>
          <a:noFill/>
          <a:ln w="9525">
            <a:noFill/>
          </a:ln>
          <a:effectLst>
            <a:prstShdw prst="shdw17" dist="17961" dir="2699999">
              <a:srgbClr val="8D9499"/>
            </a:prstShdw>
          </a:effectLst>
        </p:spPr>
        <p:txBody>
          <a:bodyPr anchor="t" anchorCtr="0">
            <a:spAutoFit/>
          </a:bodyPr>
          <a:p>
            <a:pPr>
              <a:lnSpc>
                <a:spcPct val="125000"/>
              </a:lnSpc>
              <a:spcBef>
                <a:spcPct val="50000"/>
              </a:spcBef>
              <a:buClrTx/>
              <a:buFont typeface="Wingdings" panose="05000000000000000000" pitchFamily="2" charset="2"/>
            </a:pPr>
            <a:r>
              <a:rPr lang="zh-CN" altLang="en-US" sz="3600" b="1" dirty="0">
                <a:latin typeface="楷体_GB2312" panose="02010609030101010101" pitchFamily="49" charset="-122"/>
                <a:ea typeface="楷体_GB2312" panose="02010609030101010101" pitchFamily="49" charset="-122"/>
              </a:rPr>
              <a:t>一、调查范围</a:t>
            </a:r>
            <a:endParaRPr lang="zh-CN" altLang="en-US" sz="3600" b="1" dirty="0">
              <a:latin typeface="楷体_GB2312" panose="02010609030101010101" pitchFamily="49" charset="-122"/>
              <a:ea typeface="楷体_GB2312" panose="02010609030101010101" pitchFamily="49" charset="-122"/>
            </a:endParaRPr>
          </a:p>
          <a:p>
            <a:pPr>
              <a:lnSpc>
                <a:spcPct val="125000"/>
              </a:lnSpc>
              <a:spcBef>
                <a:spcPct val="50000"/>
              </a:spcBef>
              <a:buClrTx/>
              <a:buFont typeface="Wingdings" panose="05000000000000000000" pitchFamily="2" charset="2"/>
            </a:pPr>
            <a:r>
              <a:rPr lang="zh-CN" altLang="en-US" sz="3600" b="1" dirty="0">
                <a:latin typeface="楷体_GB2312" panose="02010609030101010101" pitchFamily="49" charset="-122"/>
                <a:ea typeface="楷体_GB2312" panose="02010609030101010101" pitchFamily="49" charset="-122"/>
              </a:rPr>
              <a:t>二、上报时间</a:t>
            </a:r>
            <a:endParaRPr lang="zh-CN" altLang="en-US" sz="3600" b="1" dirty="0">
              <a:latin typeface="楷体_GB2312" panose="02010609030101010101" pitchFamily="49" charset="-122"/>
              <a:ea typeface="楷体_GB2312" panose="02010609030101010101" pitchFamily="49" charset="-122"/>
            </a:endParaRPr>
          </a:p>
          <a:p>
            <a:pPr>
              <a:lnSpc>
                <a:spcPct val="125000"/>
              </a:lnSpc>
              <a:spcBef>
                <a:spcPct val="50000"/>
              </a:spcBef>
              <a:buClrTx/>
              <a:buFontTx/>
            </a:pPr>
            <a:r>
              <a:rPr lang="zh-CN" altLang="en-US" sz="3600" b="1" dirty="0">
                <a:latin typeface="楷体_GB2312" panose="02010609030101010101" pitchFamily="49" charset="-122"/>
                <a:ea typeface="楷体_GB2312" panose="02010609030101010101" pitchFamily="49" charset="-122"/>
              </a:rPr>
              <a:t>三、主要指标</a:t>
            </a:r>
            <a:endParaRPr lang="zh-CN" altLang="en-US" sz="3600" b="1"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
          <p:cNvSpPr>
            <a:spLocks noGrp="1" noRot="1"/>
          </p:cNvSpPr>
          <p:nvPr>
            <p:ph type="title"/>
          </p:nvPr>
        </p:nvSpPr>
        <p:spPr>
          <a:ln/>
        </p:spPr>
        <p:txBody>
          <a:bodyPr vert="horz" wrap="square" lIns="91440" tIns="45720" rIns="91440" bIns="45720" anchor="ctr" anchorCtr="0"/>
          <a:p>
            <a:endParaRPr lang="zh-CN" altLang="en-US" dirty="0"/>
          </a:p>
        </p:txBody>
      </p:sp>
      <p:pic>
        <p:nvPicPr>
          <p:cNvPr id="28674" name="Picture 2"/>
          <p:cNvPicPr>
            <a:picLocks noChangeAspect="1"/>
          </p:cNvPicPr>
          <p:nvPr/>
        </p:nvPicPr>
        <p:blipFill>
          <a:blip r:embed="rId1"/>
          <a:srcRect t="23334" r="25468" b="9166"/>
          <a:stretch>
            <a:fillRect/>
          </a:stretch>
        </p:blipFill>
        <p:spPr>
          <a:xfrm>
            <a:off x="28575" y="714375"/>
            <a:ext cx="9115425" cy="4643438"/>
          </a:xfrm>
          <a:prstGeom prst="rect">
            <a:avLst/>
          </a:prstGeom>
          <a:noFill/>
          <a:ln w="9525">
            <a:noFill/>
          </a:ln>
          <a:effectLst>
            <a:prstShdw prst="shdw17" dist="17961" dir="2699999">
              <a:srgbClr val="8D9499"/>
            </a:prst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Picture 2"/>
          <p:cNvPicPr>
            <a:picLocks noChangeAspect="1"/>
          </p:cNvPicPr>
          <p:nvPr/>
        </p:nvPicPr>
        <p:blipFill>
          <a:blip r:embed="rId1"/>
          <a:srcRect l="43288" t="36087" r="9430" b="19710"/>
          <a:stretch>
            <a:fillRect/>
          </a:stretch>
        </p:blipFill>
        <p:spPr>
          <a:xfrm>
            <a:off x="258763" y="1052513"/>
            <a:ext cx="8626475" cy="4537075"/>
          </a:xfrm>
          <a:prstGeom prst="rect">
            <a:avLst/>
          </a:prstGeom>
          <a:noFill/>
          <a:ln w="9525">
            <a:noFill/>
          </a:ln>
          <a:effectLst>
            <a:prstShdw prst="shdw17" dist="17961" dir="2699999">
              <a:srgbClr val="8D9499"/>
            </a:prstShdw>
          </a:effectLst>
        </p:spPr>
      </p:pic>
      <p:cxnSp>
        <p:nvCxnSpPr>
          <p:cNvPr id="16" name="直接连接符 15"/>
          <p:cNvCxnSpPr/>
          <p:nvPr/>
        </p:nvCxnSpPr>
        <p:spPr>
          <a:xfrm>
            <a:off x="4714875" y="1341438"/>
            <a:ext cx="223361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714875" y="1555750"/>
            <a:ext cx="223361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09588" y="2708275"/>
            <a:ext cx="533400" cy="357188"/>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sp>
        <p:nvSpPr>
          <p:cNvPr id="6" name="椭圆 5"/>
          <p:cNvSpPr/>
          <p:nvPr/>
        </p:nvSpPr>
        <p:spPr>
          <a:xfrm>
            <a:off x="509588" y="3860800"/>
            <a:ext cx="533400" cy="357188"/>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solidFill>
                  <a:srgbClr val="FF0000"/>
                </a:solidFill>
              </a:ln>
              <a:solidFill>
                <a:schemeClr val="lt1"/>
              </a:solidFill>
              <a:effectLst/>
              <a:uLnTx/>
              <a:uFillTx/>
              <a:latin typeface="+mn-lt"/>
              <a:ea typeface="+mn-ea"/>
              <a:cs typeface="+mn-cs"/>
            </a:endParaRPr>
          </a:p>
        </p:txBody>
      </p:sp>
      <p:cxnSp>
        <p:nvCxnSpPr>
          <p:cNvPr id="7" name="直接连接符 6"/>
          <p:cNvCxnSpPr/>
          <p:nvPr/>
        </p:nvCxnSpPr>
        <p:spPr>
          <a:xfrm>
            <a:off x="1027113" y="5006975"/>
            <a:ext cx="1285875"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AutoShape 7"/>
          <p:cNvSpPr>
            <a:spLocks noChangeArrowheads="1"/>
          </p:cNvSpPr>
          <p:nvPr/>
        </p:nvSpPr>
        <p:spPr bwMode="auto">
          <a:xfrm>
            <a:off x="3924300" y="4040188"/>
            <a:ext cx="2714625" cy="714375"/>
          </a:xfrm>
          <a:prstGeom prst="wedgeRoundRectCallout">
            <a:avLst>
              <a:gd name="adj1" fmla="val -71833"/>
              <a:gd name="adj2" fmla="val 83552"/>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205</a:t>
            </a: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登记注册类型选“港澳台商投资”</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cxnSp>
        <p:nvCxnSpPr>
          <p:cNvPr id="10" name="直接连接符 9"/>
          <p:cNvCxnSpPr/>
          <p:nvPr/>
        </p:nvCxnSpPr>
        <p:spPr>
          <a:xfrm>
            <a:off x="4545013" y="5229225"/>
            <a:ext cx="890588"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3613" y="5445125"/>
            <a:ext cx="1016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Text Box 2"/>
          <p:cNvSpPr txBox="1"/>
          <p:nvPr/>
        </p:nvSpPr>
        <p:spPr>
          <a:xfrm>
            <a:off x="468313" y="476250"/>
            <a:ext cx="3457575" cy="579438"/>
          </a:xfrm>
          <a:prstGeom prst="rect">
            <a:avLst/>
          </a:prstGeom>
          <a:noFill/>
          <a:ln w="9525">
            <a:noFill/>
          </a:ln>
        </p:spPr>
        <p:txBody>
          <a:bodyPr anchor="t" anchorCtr="0">
            <a:spAutoFit/>
          </a:bodyPr>
          <a:p>
            <a:pPr>
              <a:spcBef>
                <a:spcPct val="50000"/>
              </a:spcBef>
            </a:pPr>
            <a:r>
              <a:rPr lang="zh-CN" altLang="en-US" sz="3200" dirty="0">
                <a:latin typeface="黑体" panose="02010609060101010101" pitchFamily="49" charset="-122"/>
                <a:ea typeface="隶书" panose="02010509060101010101" pitchFamily="49" charset="-122"/>
              </a:rPr>
              <a:t>控股情况的判断</a:t>
            </a:r>
            <a:endParaRPr lang="zh-CN" altLang="en-US" sz="3200" dirty="0">
              <a:latin typeface="黑体" panose="02010609060101010101" pitchFamily="49" charset="-122"/>
              <a:ea typeface="隶书" panose="02010509060101010101" pitchFamily="49" charset="-122"/>
            </a:endParaRPr>
          </a:p>
        </p:txBody>
      </p:sp>
      <p:pic>
        <p:nvPicPr>
          <p:cNvPr id="30722" name="Picture 3" descr="47"/>
          <p:cNvPicPr>
            <a:picLocks noChangeAspect="1"/>
          </p:cNvPicPr>
          <p:nvPr/>
        </p:nvPicPr>
        <p:blipFill>
          <a:blip r:embed="rId1"/>
          <a:stretch>
            <a:fillRect/>
          </a:stretch>
        </p:blipFill>
        <p:spPr>
          <a:xfrm>
            <a:off x="1116013" y="1125538"/>
            <a:ext cx="6527800" cy="4143375"/>
          </a:xfrm>
          <a:prstGeom prst="rect">
            <a:avLst/>
          </a:prstGeom>
          <a:noFill/>
          <a:ln w="9525">
            <a:noFill/>
          </a:ln>
        </p:spPr>
      </p:pic>
      <p:sp>
        <p:nvSpPr>
          <p:cNvPr id="186378" name="Rectangle 10"/>
          <p:cNvSpPr/>
          <p:nvPr/>
        </p:nvSpPr>
        <p:spPr>
          <a:xfrm>
            <a:off x="2786063" y="3143250"/>
            <a:ext cx="1357312" cy="500063"/>
          </a:xfrm>
          <a:prstGeom prst="rect">
            <a:avLst/>
          </a:prstGeom>
          <a:noFill/>
          <a:ln w="5715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86379" name="AutoShape 11"/>
          <p:cNvSpPr>
            <a:spLocks noChangeArrowheads="1"/>
          </p:cNvSpPr>
          <p:nvPr/>
        </p:nvSpPr>
        <p:spPr bwMode="auto">
          <a:xfrm>
            <a:off x="230188" y="2071688"/>
            <a:ext cx="2555875" cy="792163"/>
          </a:xfrm>
          <a:prstGeom prst="wedgeRoundRectCallout">
            <a:avLst>
              <a:gd name="adj1" fmla="val 49075"/>
              <a:gd name="adj2" fmla="val 98783"/>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按法人资本的实际情况判断</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sp>
        <p:nvSpPr>
          <p:cNvPr id="30725" name="内容占位符 2"/>
          <p:cNvSpPr>
            <a:spLocks noGrp="1" noRot="1"/>
          </p:cNvSpPr>
          <p:nvPr>
            <p:ph idx="1"/>
          </p:nvPr>
        </p:nvSpPr>
        <p:spPr>
          <a:xfrm>
            <a:off x="1103313" y="5402263"/>
            <a:ext cx="8540750" cy="312737"/>
          </a:xfrm>
          <a:ln/>
        </p:spPr>
        <p:txBody>
          <a:bodyPr vert="horz" wrap="square" lIns="91440" tIns="45720" rIns="91440" bIns="45720" anchor="t" anchorCtr="0"/>
          <a:p>
            <a:r>
              <a:rPr lang="zh-CN" altLang="en-US" sz="2600" b="1" dirty="0">
                <a:latin typeface="仿宋_GB2312" panose="02010609030101010101" pitchFamily="49" charset="-122"/>
                <a:ea typeface="仿宋_GB2312" panose="02010609030101010101" pitchFamily="49" charset="-122"/>
              </a:rPr>
              <a:t>绝对比例大于</a:t>
            </a:r>
            <a:r>
              <a:rPr lang="en-US" altLang="zh-CN" sz="2600" b="1" dirty="0">
                <a:latin typeface="仿宋_GB2312" panose="02010609030101010101" pitchFamily="49" charset="-122"/>
                <a:ea typeface="仿宋_GB2312" panose="02010609030101010101" pitchFamily="49" charset="-122"/>
              </a:rPr>
              <a:t>50%</a:t>
            </a:r>
            <a:r>
              <a:rPr lang="zh-CN" altLang="en-US" sz="2600" b="1" dirty="0">
                <a:latin typeface="仿宋_GB2312" panose="02010609030101010101" pitchFamily="49" charset="-122"/>
                <a:ea typeface="仿宋_GB2312" panose="02010609030101010101" pitchFamily="49" charset="-122"/>
              </a:rPr>
              <a:t>；相对比例大于其他任何一方</a:t>
            </a:r>
            <a:endParaRPr lang="zh-CN" altLang="en-US" sz="2600" b="1" dirty="0">
              <a:latin typeface="仿宋_GB2312" panose="02010609030101010101" pitchFamily="49" charset="-122"/>
              <a:ea typeface="仿宋_GB2312" panose="02010609030101010101" pitchFamily="49" charset="-122"/>
            </a:endParaRPr>
          </a:p>
          <a:p>
            <a:r>
              <a:rPr lang="zh-CN" altLang="en-US" sz="2600" b="1" dirty="0">
                <a:latin typeface="仿宋_GB2312" panose="02010609030101010101" pitchFamily="49" charset="-122"/>
                <a:ea typeface="仿宋_GB2312" panose="02010609030101010101" pitchFamily="49" charset="-122"/>
              </a:rPr>
              <a:t>单一实体占比</a:t>
            </a:r>
            <a:endParaRPr lang="zh-CN" altLang="en-US" sz="2600" b="1" dirty="0">
              <a:latin typeface="仿宋_GB2312" panose="02010609030101010101" pitchFamily="49" charset="-122"/>
              <a:ea typeface="仿宋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63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6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8" grpId="0" animBg="1"/>
      <p:bldP spid="18637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Picture 2" descr="35"/>
          <p:cNvPicPr>
            <a:picLocks noChangeAspect="1"/>
          </p:cNvPicPr>
          <p:nvPr/>
        </p:nvPicPr>
        <p:blipFill>
          <a:blip r:embed="rId1"/>
          <a:stretch>
            <a:fillRect/>
          </a:stretch>
        </p:blipFill>
        <p:spPr>
          <a:xfrm>
            <a:off x="0" y="5300663"/>
            <a:ext cx="9144000" cy="792162"/>
          </a:xfrm>
          <a:prstGeom prst="rect">
            <a:avLst/>
          </a:prstGeom>
          <a:noFill/>
          <a:ln w="9525">
            <a:noFill/>
          </a:ln>
        </p:spPr>
      </p:pic>
      <p:pic>
        <p:nvPicPr>
          <p:cNvPr id="31746" name="Picture 3" descr="34"/>
          <p:cNvPicPr>
            <a:picLocks noChangeAspect="1"/>
          </p:cNvPicPr>
          <p:nvPr/>
        </p:nvPicPr>
        <p:blipFill>
          <a:blip r:embed="rId2"/>
          <a:stretch>
            <a:fillRect/>
          </a:stretch>
        </p:blipFill>
        <p:spPr>
          <a:xfrm>
            <a:off x="0" y="1628775"/>
            <a:ext cx="9144000" cy="2962275"/>
          </a:xfrm>
          <a:prstGeom prst="rect">
            <a:avLst/>
          </a:prstGeom>
          <a:noFill/>
          <a:ln w="9525">
            <a:noFill/>
          </a:ln>
        </p:spPr>
      </p:pic>
      <p:sp>
        <p:nvSpPr>
          <p:cNvPr id="180228" name="Rectangle 10"/>
          <p:cNvSpPr/>
          <p:nvPr/>
        </p:nvSpPr>
        <p:spPr>
          <a:xfrm>
            <a:off x="684213" y="2276475"/>
            <a:ext cx="1512887" cy="28892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80231" name="Rectangle 10"/>
          <p:cNvSpPr/>
          <p:nvPr/>
        </p:nvSpPr>
        <p:spPr>
          <a:xfrm>
            <a:off x="2268538" y="5500688"/>
            <a:ext cx="1079500" cy="44767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80232" name="Line 8"/>
          <p:cNvSpPr/>
          <p:nvPr/>
        </p:nvSpPr>
        <p:spPr>
          <a:xfrm>
            <a:off x="2195513" y="2565400"/>
            <a:ext cx="590550" cy="2863850"/>
          </a:xfrm>
          <a:prstGeom prst="line">
            <a:avLst/>
          </a:prstGeom>
          <a:ln w="38100" cap="flat" cmpd="sng">
            <a:solidFill>
              <a:srgbClr val="FF0000"/>
            </a:solidFill>
            <a:prstDash val="solid"/>
            <a:round/>
            <a:headEnd type="none" w="med" len="med"/>
            <a:tailEnd type="triangle" w="med" len="med"/>
          </a:ln>
        </p:spPr>
      </p:sp>
      <p:sp>
        <p:nvSpPr>
          <p:cNvPr id="180233" name="Line 9"/>
          <p:cNvSpPr/>
          <p:nvPr/>
        </p:nvSpPr>
        <p:spPr>
          <a:xfrm>
            <a:off x="1714500" y="3357563"/>
            <a:ext cx="1071563" cy="2071687"/>
          </a:xfrm>
          <a:prstGeom prst="line">
            <a:avLst/>
          </a:prstGeom>
          <a:ln w="38100" cap="flat" cmpd="sng">
            <a:solidFill>
              <a:srgbClr val="FF0000"/>
            </a:solidFill>
            <a:prstDash val="solid"/>
            <a:round/>
            <a:headEnd type="none" w="med" len="med"/>
            <a:tailEnd type="triangle" w="med" len="med"/>
          </a:ln>
        </p:spPr>
      </p:sp>
      <p:sp>
        <p:nvSpPr>
          <p:cNvPr id="180234" name="Line 10"/>
          <p:cNvSpPr/>
          <p:nvPr/>
        </p:nvSpPr>
        <p:spPr>
          <a:xfrm>
            <a:off x="1857375" y="4500563"/>
            <a:ext cx="928688" cy="928687"/>
          </a:xfrm>
          <a:prstGeom prst="line">
            <a:avLst/>
          </a:prstGeom>
          <a:ln w="38100" cap="flat" cmpd="sng">
            <a:solidFill>
              <a:srgbClr val="FF0000"/>
            </a:solidFill>
            <a:prstDash val="solid"/>
            <a:round/>
            <a:headEnd type="none" w="med" len="med"/>
            <a:tailEnd type="triangle" w="med" len="med"/>
          </a:ln>
        </p:spPr>
      </p:sp>
      <p:sp>
        <p:nvSpPr>
          <p:cNvPr id="31752" name="Text Box 16"/>
          <p:cNvSpPr txBox="1"/>
          <p:nvPr/>
        </p:nvSpPr>
        <p:spPr>
          <a:xfrm>
            <a:off x="107950" y="893763"/>
            <a:ext cx="5761038" cy="519112"/>
          </a:xfrm>
          <a:prstGeom prst="rect">
            <a:avLst/>
          </a:prstGeom>
          <a:noFill/>
          <a:ln w="9525">
            <a:noFill/>
          </a:ln>
        </p:spPr>
        <p:txBody>
          <a:bodyPr anchor="t" anchorCtr="0">
            <a:spAutoFit/>
          </a:bodyPr>
          <a:p>
            <a:pPr>
              <a:spcBef>
                <a:spcPct val="50000"/>
              </a:spcBef>
            </a:pPr>
            <a:r>
              <a:rPr lang="zh-CN" altLang="en-US" sz="2800" b="1" dirty="0">
                <a:latin typeface="楷体_GB2312" panose="02010609030101010101" pitchFamily="49" charset="-122"/>
                <a:ea typeface="楷体_GB2312" panose="02010609030101010101" pitchFamily="49" charset="-122"/>
              </a:rPr>
              <a:t>登记注册类型与控股关系关联情况</a:t>
            </a:r>
            <a:endParaRPr lang="zh-CN" altLang="en-US" sz="2800" b="1" dirty="0">
              <a:latin typeface="楷体_GB2312" panose="02010609030101010101" pitchFamily="49" charset="-122"/>
              <a:ea typeface="楷体_GB2312" panose="02010609030101010101" pitchFamily="49" charset="-122"/>
            </a:endParaRPr>
          </a:p>
        </p:txBody>
      </p:sp>
      <p:sp>
        <p:nvSpPr>
          <p:cNvPr id="12" name="Rectangle 10"/>
          <p:cNvSpPr/>
          <p:nvPr/>
        </p:nvSpPr>
        <p:spPr>
          <a:xfrm>
            <a:off x="701675" y="3071813"/>
            <a:ext cx="1512888" cy="28892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3" name="Rectangle 10"/>
          <p:cNvSpPr/>
          <p:nvPr/>
        </p:nvSpPr>
        <p:spPr>
          <a:xfrm>
            <a:off x="701675" y="4214813"/>
            <a:ext cx="1512888" cy="28892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02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02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02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02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02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animBg="1"/>
      <p:bldP spid="180231" grpId="0" animBg="1"/>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69" name="Picture 2" descr="35"/>
          <p:cNvPicPr>
            <a:picLocks noChangeAspect="1"/>
          </p:cNvPicPr>
          <p:nvPr/>
        </p:nvPicPr>
        <p:blipFill>
          <a:blip r:embed="rId1"/>
          <a:stretch>
            <a:fillRect/>
          </a:stretch>
        </p:blipFill>
        <p:spPr>
          <a:xfrm>
            <a:off x="0" y="5300663"/>
            <a:ext cx="9144000" cy="792162"/>
          </a:xfrm>
          <a:prstGeom prst="rect">
            <a:avLst/>
          </a:prstGeom>
          <a:noFill/>
          <a:ln w="9525">
            <a:noFill/>
          </a:ln>
        </p:spPr>
      </p:pic>
      <p:pic>
        <p:nvPicPr>
          <p:cNvPr id="32770" name="Picture 3" descr="34"/>
          <p:cNvPicPr>
            <a:picLocks noChangeAspect="1"/>
          </p:cNvPicPr>
          <p:nvPr/>
        </p:nvPicPr>
        <p:blipFill>
          <a:blip r:embed="rId2"/>
          <a:stretch>
            <a:fillRect/>
          </a:stretch>
        </p:blipFill>
        <p:spPr>
          <a:xfrm>
            <a:off x="0" y="1628775"/>
            <a:ext cx="9144000" cy="2962275"/>
          </a:xfrm>
          <a:prstGeom prst="rect">
            <a:avLst/>
          </a:prstGeom>
          <a:noFill/>
          <a:ln w="9525">
            <a:noFill/>
          </a:ln>
        </p:spPr>
      </p:pic>
      <p:sp>
        <p:nvSpPr>
          <p:cNvPr id="32771" name="Text Box 16"/>
          <p:cNvSpPr txBox="1"/>
          <p:nvPr/>
        </p:nvSpPr>
        <p:spPr>
          <a:xfrm>
            <a:off x="107950" y="893763"/>
            <a:ext cx="5761038" cy="519112"/>
          </a:xfrm>
          <a:prstGeom prst="rect">
            <a:avLst/>
          </a:prstGeom>
          <a:noFill/>
          <a:ln w="9525">
            <a:noFill/>
          </a:ln>
        </p:spPr>
        <p:txBody>
          <a:bodyPr anchor="t" anchorCtr="0">
            <a:spAutoFit/>
          </a:bodyPr>
          <a:p>
            <a:pPr>
              <a:spcBef>
                <a:spcPct val="50000"/>
              </a:spcBef>
            </a:pPr>
            <a:r>
              <a:rPr lang="zh-CN" altLang="en-US" sz="2800" b="1" dirty="0">
                <a:latin typeface="楷体_GB2312" panose="02010609030101010101" pitchFamily="49" charset="-122"/>
                <a:ea typeface="楷体_GB2312" panose="02010609030101010101" pitchFamily="49" charset="-122"/>
              </a:rPr>
              <a:t>登记注册类型与控股关系关联情况</a:t>
            </a:r>
            <a:endParaRPr lang="zh-CN" altLang="en-US" sz="2800" b="1" dirty="0">
              <a:latin typeface="楷体_GB2312" panose="02010609030101010101" pitchFamily="49" charset="-122"/>
              <a:ea typeface="楷体_GB2312" panose="02010609030101010101" pitchFamily="49" charset="-122"/>
            </a:endParaRPr>
          </a:p>
        </p:txBody>
      </p:sp>
      <p:sp>
        <p:nvSpPr>
          <p:cNvPr id="14" name="Rectangle 10"/>
          <p:cNvSpPr/>
          <p:nvPr/>
        </p:nvSpPr>
        <p:spPr>
          <a:xfrm>
            <a:off x="684213" y="2492375"/>
            <a:ext cx="1512887" cy="360363"/>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5" name="Rectangle 10"/>
          <p:cNvSpPr/>
          <p:nvPr/>
        </p:nvSpPr>
        <p:spPr>
          <a:xfrm>
            <a:off x="684213" y="3354388"/>
            <a:ext cx="1512887" cy="360362"/>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6" name="Line 7"/>
          <p:cNvSpPr/>
          <p:nvPr/>
        </p:nvSpPr>
        <p:spPr>
          <a:xfrm>
            <a:off x="1908175" y="2852738"/>
            <a:ext cx="1806575" cy="2576512"/>
          </a:xfrm>
          <a:prstGeom prst="line">
            <a:avLst/>
          </a:prstGeom>
          <a:ln w="38100" cap="flat" cmpd="sng">
            <a:solidFill>
              <a:srgbClr val="FF0000"/>
            </a:solidFill>
            <a:prstDash val="solid"/>
            <a:round/>
            <a:headEnd type="none" w="med" len="med"/>
            <a:tailEnd type="triangle" w="med" len="med"/>
          </a:ln>
        </p:spPr>
      </p:sp>
      <p:sp>
        <p:nvSpPr>
          <p:cNvPr id="17" name="Line 8"/>
          <p:cNvSpPr/>
          <p:nvPr/>
        </p:nvSpPr>
        <p:spPr>
          <a:xfrm>
            <a:off x="1785938" y="3714750"/>
            <a:ext cx="1928812" cy="1714500"/>
          </a:xfrm>
          <a:prstGeom prst="line">
            <a:avLst/>
          </a:prstGeom>
          <a:ln w="38100" cap="flat" cmpd="sng">
            <a:solidFill>
              <a:srgbClr val="FF0000"/>
            </a:solidFill>
            <a:prstDash val="solid"/>
            <a:round/>
            <a:headEnd type="none" w="med" len="med"/>
            <a:tailEnd type="triangle" w="med" len="med"/>
          </a:ln>
        </p:spPr>
      </p:sp>
      <p:sp>
        <p:nvSpPr>
          <p:cNvPr id="18" name="Rectangle 10"/>
          <p:cNvSpPr/>
          <p:nvPr/>
        </p:nvSpPr>
        <p:spPr>
          <a:xfrm>
            <a:off x="3286125" y="5500688"/>
            <a:ext cx="1079500" cy="44767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Picture 2" descr="35"/>
          <p:cNvPicPr>
            <a:picLocks noChangeAspect="1"/>
          </p:cNvPicPr>
          <p:nvPr/>
        </p:nvPicPr>
        <p:blipFill>
          <a:blip r:embed="rId1"/>
          <a:stretch>
            <a:fillRect/>
          </a:stretch>
        </p:blipFill>
        <p:spPr>
          <a:xfrm>
            <a:off x="0" y="5300663"/>
            <a:ext cx="9144000" cy="792162"/>
          </a:xfrm>
          <a:prstGeom prst="rect">
            <a:avLst/>
          </a:prstGeom>
          <a:noFill/>
          <a:ln w="9525">
            <a:noFill/>
          </a:ln>
        </p:spPr>
      </p:pic>
      <p:pic>
        <p:nvPicPr>
          <p:cNvPr id="33794" name="Picture 3" descr="34"/>
          <p:cNvPicPr>
            <a:picLocks noChangeAspect="1"/>
          </p:cNvPicPr>
          <p:nvPr/>
        </p:nvPicPr>
        <p:blipFill>
          <a:blip r:embed="rId2"/>
          <a:stretch>
            <a:fillRect/>
          </a:stretch>
        </p:blipFill>
        <p:spPr>
          <a:xfrm>
            <a:off x="0" y="1628775"/>
            <a:ext cx="9144000" cy="2962275"/>
          </a:xfrm>
          <a:prstGeom prst="rect">
            <a:avLst/>
          </a:prstGeom>
          <a:noFill/>
          <a:ln w="9525">
            <a:noFill/>
          </a:ln>
        </p:spPr>
      </p:pic>
      <p:sp>
        <p:nvSpPr>
          <p:cNvPr id="33795" name="Text Box 16"/>
          <p:cNvSpPr txBox="1"/>
          <p:nvPr/>
        </p:nvSpPr>
        <p:spPr>
          <a:xfrm>
            <a:off x="107950" y="893763"/>
            <a:ext cx="5761038" cy="519112"/>
          </a:xfrm>
          <a:prstGeom prst="rect">
            <a:avLst/>
          </a:prstGeom>
          <a:noFill/>
          <a:ln w="9525">
            <a:noFill/>
          </a:ln>
        </p:spPr>
        <p:txBody>
          <a:bodyPr anchor="t" anchorCtr="0">
            <a:spAutoFit/>
          </a:bodyPr>
          <a:p>
            <a:pPr>
              <a:spcBef>
                <a:spcPct val="50000"/>
              </a:spcBef>
            </a:pPr>
            <a:r>
              <a:rPr lang="zh-CN" altLang="en-US" sz="2800" b="1" dirty="0">
                <a:latin typeface="楷体_GB2312" panose="02010609030101010101" pitchFamily="49" charset="-122"/>
                <a:ea typeface="楷体_GB2312" panose="02010609030101010101" pitchFamily="49" charset="-122"/>
              </a:rPr>
              <a:t>登记注册类型与控股关系关联情况</a:t>
            </a:r>
            <a:endParaRPr lang="zh-CN" altLang="en-US" sz="2800" b="1" dirty="0">
              <a:latin typeface="楷体_GB2312" panose="02010609030101010101" pitchFamily="49" charset="-122"/>
              <a:ea typeface="楷体_GB2312" panose="02010609030101010101" pitchFamily="49" charset="-122"/>
            </a:endParaRPr>
          </a:p>
        </p:txBody>
      </p:sp>
      <p:sp>
        <p:nvSpPr>
          <p:cNvPr id="10" name="Rectangle 10"/>
          <p:cNvSpPr/>
          <p:nvPr/>
        </p:nvSpPr>
        <p:spPr>
          <a:xfrm>
            <a:off x="2357438" y="2857500"/>
            <a:ext cx="1857375" cy="1143000"/>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1" name="Line 6"/>
          <p:cNvSpPr/>
          <p:nvPr/>
        </p:nvSpPr>
        <p:spPr>
          <a:xfrm>
            <a:off x="3929063" y="4000500"/>
            <a:ext cx="928687" cy="1428750"/>
          </a:xfrm>
          <a:prstGeom prst="line">
            <a:avLst/>
          </a:prstGeom>
          <a:ln w="38100" cap="flat" cmpd="sng">
            <a:solidFill>
              <a:srgbClr val="FF0000"/>
            </a:solidFill>
            <a:prstDash val="solid"/>
            <a:round/>
            <a:headEnd type="none" w="med" len="med"/>
            <a:tailEnd type="triangle" w="med" len="med"/>
          </a:ln>
        </p:spPr>
      </p:sp>
      <p:sp>
        <p:nvSpPr>
          <p:cNvPr id="12" name="Rectangle 10"/>
          <p:cNvSpPr/>
          <p:nvPr/>
        </p:nvSpPr>
        <p:spPr>
          <a:xfrm>
            <a:off x="4340225" y="5429250"/>
            <a:ext cx="1160463" cy="474663"/>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Picture 2" descr="35"/>
          <p:cNvPicPr>
            <a:picLocks noChangeAspect="1"/>
          </p:cNvPicPr>
          <p:nvPr/>
        </p:nvPicPr>
        <p:blipFill>
          <a:blip r:embed="rId1"/>
          <a:stretch>
            <a:fillRect/>
          </a:stretch>
        </p:blipFill>
        <p:spPr>
          <a:xfrm>
            <a:off x="0" y="5300663"/>
            <a:ext cx="9144000" cy="792162"/>
          </a:xfrm>
          <a:prstGeom prst="rect">
            <a:avLst/>
          </a:prstGeom>
          <a:noFill/>
          <a:ln w="9525">
            <a:noFill/>
          </a:ln>
        </p:spPr>
      </p:pic>
      <p:pic>
        <p:nvPicPr>
          <p:cNvPr id="34818" name="Picture 3" descr="34"/>
          <p:cNvPicPr>
            <a:picLocks noChangeAspect="1"/>
          </p:cNvPicPr>
          <p:nvPr/>
        </p:nvPicPr>
        <p:blipFill>
          <a:blip r:embed="rId2"/>
          <a:stretch>
            <a:fillRect/>
          </a:stretch>
        </p:blipFill>
        <p:spPr>
          <a:xfrm>
            <a:off x="0" y="1628775"/>
            <a:ext cx="9144000" cy="2962275"/>
          </a:xfrm>
          <a:prstGeom prst="rect">
            <a:avLst/>
          </a:prstGeom>
          <a:noFill/>
          <a:ln w="9525">
            <a:noFill/>
          </a:ln>
        </p:spPr>
      </p:pic>
      <p:sp>
        <p:nvSpPr>
          <p:cNvPr id="34819" name="Text Box 16"/>
          <p:cNvSpPr txBox="1"/>
          <p:nvPr/>
        </p:nvSpPr>
        <p:spPr>
          <a:xfrm>
            <a:off x="107950" y="893763"/>
            <a:ext cx="5761038" cy="519112"/>
          </a:xfrm>
          <a:prstGeom prst="rect">
            <a:avLst/>
          </a:prstGeom>
          <a:noFill/>
          <a:ln w="9525">
            <a:noFill/>
          </a:ln>
        </p:spPr>
        <p:txBody>
          <a:bodyPr anchor="t" anchorCtr="0">
            <a:spAutoFit/>
          </a:bodyPr>
          <a:p>
            <a:pPr>
              <a:spcBef>
                <a:spcPct val="50000"/>
              </a:spcBef>
            </a:pPr>
            <a:r>
              <a:rPr lang="zh-CN" altLang="en-US" sz="2800" b="1" dirty="0">
                <a:latin typeface="楷体_GB2312" panose="02010609030101010101" pitchFamily="49" charset="-122"/>
                <a:ea typeface="楷体_GB2312" panose="02010609030101010101" pitchFamily="49" charset="-122"/>
              </a:rPr>
              <a:t>登记注册类型与控股关系关联情况</a:t>
            </a:r>
            <a:endParaRPr lang="zh-CN" altLang="en-US" sz="2800" b="1" dirty="0">
              <a:latin typeface="楷体_GB2312" panose="02010609030101010101" pitchFamily="49" charset="-122"/>
              <a:ea typeface="楷体_GB2312" panose="02010609030101010101" pitchFamily="49" charset="-122"/>
            </a:endParaRPr>
          </a:p>
        </p:txBody>
      </p:sp>
      <p:sp>
        <p:nvSpPr>
          <p:cNvPr id="8" name="Rectangle 10"/>
          <p:cNvSpPr/>
          <p:nvPr/>
        </p:nvSpPr>
        <p:spPr>
          <a:xfrm>
            <a:off x="4302125" y="2786063"/>
            <a:ext cx="1800225" cy="360362"/>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9" name="Line 6"/>
          <p:cNvSpPr/>
          <p:nvPr/>
        </p:nvSpPr>
        <p:spPr>
          <a:xfrm>
            <a:off x="5094288" y="3146425"/>
            <a:ext cx="1049337" cy="2211388"/>
          </a:xfrm>
          <a:prstGeom prst="line">
            <a:avLst/>
          </a:prstGeom>
          <a:ln w="38100" cap="flat" cmpd="sng">
            <a:solidFill>
              <a:srgbClr val="FF0000"/>
            </a:solidFill>
            <a:prstDash val="solid"/>
            <a:round/>
            <a:headEnd type="none" w="med" len="med"/>
            <a:tailEnd type="triangle" w="med" len="med"/>
          </a:ln>
        </p:spPr>
      </p:sp>
      <p:sp>
        <p:nvSpPr>
          <p:cNvPr id="13" name="Rectangle 10"/>
          <p:cNvSpPr/>
          <p:nvPr/>
        </p:nvSpPr>
        <p:spPr>
          <a:xfrm>
            <a:off x="5500688" y="5429250"/>
            <a:ext cx="1428750" cy="44767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1" name="Picture 2" descr="35"/>
          <p:cNvPicPr>
            <a:picLocks noChangeAspect="1"/>
          </p:cNvPicPr>
          <p:nvPr/>
        </p:nvPicPr>
        <p:blipFill>
          <a:blip r:embed="rId1"/>
          <a:stretch>
            <a:fillRect/>
          </a:stretch>
        </p:blipFill>
        <p:spPr>
          <a:xfrm>
            <a:off x="0" y="5300663"/>
            <a:ext cx="9144000" cy="792162"/>
          </a:xfrm>
          <a:prstGeom prst="rect">
            <a:avLst/>
          </a:prstGeom>
          <a:noFill/>
          <a:ln w="9525">
            <a:noFill/>
          </a:ln>
        </p:spPr>
      </p:pic>
      <p:pic>
        <p:nvPicPr>
          <p:cNvPr id="35842" name="Picture 3" descr="34"/>
          <p:cNvPicPr>
            <a:picLocks noChangeAspect="1"/>
          </p:cNvPicPr>
          <p:nvPr/>
        </p:nvPicPr>
        <p:blipFill>
          <a:blip r:embed="rId2"/>
          <a:stretch>
            <a:fillRect/>
          </a:stretch>
        </p:blipFill>
        <p:spPr>
          <a:xfrm>
            <a:off x="0" y="1628775"/>
            <a:ext cx="9144000" cy="2962275"/>
          </a:xfrm>
          <a:prstGeom prst="rect">
            <a:avLst/>
          </a:prstGeom>
          <a:noFill/>
          <a:ln w="9525">
            <a:noFill/>
          </a:ln>
        </p:spPr>
      </p:pic>
      <p:sp>
        <p:nvSpPr>
          <p:cNvPr id="35843" name="Text Box 16"/>
          <p:cNvSpPr txBox="1"/>
          <p:nvPr/>
        </p:nvSpPr>
        <p:spPr>
          <a:xfrm>
            <a:off x="107950" y="893763"/>
            <a:ext cx="5761038" cy="519112"/>
          </a:xfrm>
          <a:prstGeom prst="rect">
            <a:avLst/>
          </a:prstGeom>
          <a:noFill/>
          <a:ln w="9525">
            <a:noFill/>
          </a:ln>
        </p:spPr>
        <p:txBody>
          <a:bodyPr anchor="t" anchorCtr="0">
            <a:spAutoFit/>
          </a:bodyPr>
          <a:p>
            <a:pPr>
              <a:spcBef>
                <a:spcPct val="50000"/>
              </a:spcBef>
            </a:pPr>
            <a:r>
              <a:rPr lang="zh-CN" altLang="en-US" sz="2800" b="1" dirty="0">
                <a:latin typeface="楷体_GB2312" panose="02010609030101010101" pitchFamily="49" charset="-122"/>
                <a:ea typeface="楷体_GB2312" panose="02010609030101010101" pitchFamily="49" charset="-122"/>
              </a:rPr>
              <a:t>登记注册类型与控股关系关联情况</a:t>
            </a:r>
            <a:endParaRPr lang="zh-CN" altLang="en-US" sz="2800" b="1" dirty="0">
              <a:latin typeface="楷体_GB2312" panose="02010609030101010101" pitchFamily="49" charset="-122"/>
              <a:ea typeface="楷体_GB2312" panose="02010609030101010101" pitchFamily="49" charset="-122"/>
            </a:endParaRPr>
          </a:p>
        </p:txBody>
      </p:sp>
      <p:sp>
        <p:nvSpPr>
          <p:cNvPr id="14" name="Rectangle 10"/>
          <p:cNvSpPr/>
          <p:nvPr/>
        </p:nvSpPr>
        <p:spPr>
          <a:xfrm>
            <a:off x="6572250" y="2786063"/>
            <a:ext cx="1800225" cy="360362"/>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15" name="Line 6"/>
          <p:cNvSpPr/>
          <p:nvPr/>
        </p:nvSpPr>
        <p:spPr>
          <a:xfrm flipH="1">
            <a:off x="7500938" y="3143250"/>
            <a:ext cx="71437" cy="2214563"/>
          </a:xfrm>
          <a:prstGeom prst="line">
            <a:avLst/>
          </a:prstGeom>
          <a:ln w="38100" cap="flat" cmpd="sng">
            <a:solidFill>
              <a:srgbClr val="FF0000"/>
            </a:solidFill>
            <a:prstDash val="solid"/>
            <a:round/>
            <a:headEnd type="none" w="med" len="med"/>
            <a:tailEnd type="triangle" w="med" len="med"/>
          </a:ln>
        </p:spPr>
      </p:sp>
      <p:sp>
        <p:nvSpPr>
          <p:cNvPr id="16" name="Rectangle 10"/>
          <p:cNvSpPr/>
          <p:nvPr/>
        </p:nvSpPr>
        <p:spPr>
          <a:xfrm>
            <a:off x="6858000" y="5429250"/>
            <a:ext cx="1143000" cy="44767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Picture 2" descr="35"/>
          <p:cNvPicPr>
            <a:picLocks noChangeAspect="1"/>
          </p:cNvPicPr>
          <p:nvPr/>
        </p:nvPicPr>
        <p:blipFill>
          <a:blip r:embed="rId1"/>
          <a:stretch>
            <a:fillRect/>
          </a:stretch>
        </p:blipFill>
        <p:spPr>
          <a:xfrm>
            <a:off x="0" y="5300663"/>
            <a:ext cx="9144000" cy="792162"/>
          </a:xfrm>
          <a:prstGeom prst="rect">
            <a:avLst/>
          </a:prstGeom>
          <a:noFill/>
          <a:ln w="9525">
            <a:noFill/>
          </a:ln>
        </p:spPr>
      </p:pic>
      <p:pic>
        <p:nvPicPr>
          <p:cNvPr id="36866" name="Picture 3" descr="34"/>
          <p:cNvPicPr>
            <a:picLocks noChangeAspect="1"/>
          </p:cNvPicPr>
          <p:nvPr/>
        </p:nvPicPr>
        <p:blipFill>
          <a:blip r:embed="rId2"/>
          <a:stretch>
            <a:fillRect/>
          </a:stretch>
        </p:blipFill>
        <p:spPr>
          <a:xfrm>
            <a:off x="0" y="1628775"/>
            <a:ext cx="9144000" cy="2962275"/>
          </a:xfrm>
          <a:prstGeom prst="rect">
            <a:avLst/>
          </a:prstGeom>
          <a:noFill/>
          <a:ln w="9525">
            <a:noFill/>
          </a:ln>
        </p:spPr>
      </p:pic>
      <p:sp>
        <p:nvSpPr>
          <p:cNvPr id="36867" name="Text Box 16"/>
          <p:cNvSpPr txBox="1"/>
          <p:nvPr/>
        </p:nvSpPr>
        <p:spPr>
          <a:xfrm>
            <a:off x="107950" y="893763"/>
            <a:ext cx="5761038" cy="519112"/>
          </a:xfrm>
          <a:prstGeom prst="rect">
            <a:avLst/>
          </a:prstGeom>
          <a:noFill/>
          <a:ln w="9525">
            <a:noFill/>
          </a:ln>
        </p:spPr>
        <p:txBody>
          <a:bodyPr anchor="t" anchorCtr="0">
            <a:spAutoFit/>
          </a:bodyPr>
          <a:p>
            <a:pPr>
              <a:spcBef>
                <a:spcPct val="50000"/>
              </a:spcBef>
            </a:pPr>
            <a:r>
              <a:rPr lang="zh-CN" altLang="en-US" sz="2800" b="1" dirty="0">
                <a:latin typeface="楷体_GB2312" panose="02010609030101010101" pitchFamily="49" charset="-122"/>
                <a:ea typeface="楷体_GB2312" panose="02010609030101010101" pitchFamily="49" charset="-122"/>
              </a:rPr>
              <a:t>登记注册类型与控股关系关联情况</a:t>
            </a:r>
            <a:endParaRPr lang="zh-CN" altLang="en-US" sz="2800" b="1" dirty="0">
              <a:latin typeface="楷体_GB2312" panose="02010609030101010101" pitchFamily="49" charset="-122"/>
              <a:ea typeface="楷体_GB2312" panose="02010609030101010101" pitchFamily="49" charset="-122"/>
            </a:endParaRPr>
          </a:p>
        </p:txBody>
      </p:sp>
      <p:sp>
        <p:nvSpPr>
          <p:cNvPr id="36868" name="Rectangle 10"/>
          <p:cNvSpPr/>
          <p:nvPr/>
        </p:nvSpPr>
        <p:spPr>
          <a:xfrm>
            <a:off x="6786563" y="3071813"/>
            <a:ext cx="2143125" cy="360362"/>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36869" name="Line 6"/>
          <p:cNvSpPr/>
          <p:nvPr/>
        </p:nvSpPr>
        <p:spPr>
          <a:xfrm flipH="1">
            <a:off x="7500938" y="3500438"/>
            <a:ext cx="285750" cy="1857375"/>
          </a:xfrm>
          <a:prstGeom prst="line">
            <a:avLst/>
          </a:prstGeom>
          <a:ln w="38100" cap="flat" cmpd="sng">
            <a:solidFill>
              <a:srgbClr val="FF0000"/>
            </a:solidFill>
            <a:prstDash val="solid"/>
            <a:round/>
            <a:headEnd type="none" w="med" len="med"/>
            <a:tailEnd type="triangle" w="med" len="med"/>
          </a:ln>
        </p:spPr>
      </p:sp>
      <p:sp>
        <p:nvSpPr>
          <p:cNvPr id="36870" name="Rectangle 10"/>
          <p:cNvSpPr/>
          <p:nvPr/>
        </p:nvSpPr>
        <p:spPr>
          <a:xfrm>
            <a:off x="6858000" y="5429250"/>
            <a:ext cx="1143000" cy="44767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36871" name="Rectangle 10"/>
          <p:cNvSpPr/>
          <p:nvPr/>
        </p:nvSpPr>
        <p:spPr>
          <a:xfrm>
            <a:off x="4286250" y="3071813"/>
            <a:ext cx="2428875" cy="360362"/>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36872" name="Line 6"/>
          <p:cNvSpPr/>
          <p:nvPr/>
        </p:nvSpPr>
        <p:spPr>
          <a:xfrm>
            <a:off x="5286375" y="3500438"/>
            <a:ext cx="857250" cy="1857375"/>
          </a:xfrm>
          <a:prstGeom prst="line">
            <a:avLst/>
          </a:prstGeom>
          <a:ln w="38100" cap="flat" cmpd="sng">
            <a:solidFill>
              <a:srgbClr val="FF0000"/>
            </a:solidFill>
            <a:prstDash val="solid"/>
            <a:round/>
            <a:headEnd type="none" w="med" len="med"/>
            <a:tailEnd type="triangle" w="med" len="med"/>
          </a:ln>
        </p:spPr>
      </p:sp>
      <p:sp>
        <p:nvSpPr>
          <p:cNvPr id="36873" name="Rectangle 10"/>
          <p:cNvSpPr/>
          <p:nvPr/>
        </p:nvSpPr>
        <p:spPr>
          <a:xfrm>
            <a:off x="5500688" y="5429250"/>
            <a:ext cx="1428750" cy="44767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zh-CN" sz="2400" b="1" dirty="0">
              <a:latin typeface="黑体" panose="02010609060101010101" pitchFamily="49" charset="-122"/>
              <a:ea typeface="黑体" panose="02010609060101010101" pitchFamily="49" charset="-122"/>
            </a:endParaRPr>
          </a:p>
        </p:txBody>
      </p:sp>
      <p:sp>
        <p:nvSpPr>
          <p:cNvPr id="36874" name="TextBox 10"/>
          <p:cNvSpPr txBox="1"/>
          <p:nvPr/>
        </p:nvSpPr>
        <p:spPr>
          <a:xfrm>
            <a:off x="6400800" y="3984625"/>
            <a:ext cx="957263" cy="1016000"/>
          </a:xfrm>
          <a:prstGeom prst="rect">
            <a:avLst/>
          </a:prstGeom>
          <a:noFill/>
          <a:ln w="9525">
            <a:noFill/>
          </a:ln>
        </p:spPr>
        <p:txBody>
          <a:bodyPr wrap="none" anchor="t" anchorCtr="0">
            <a:spAutoFit/>
          </a:bodyPr>
          <a:p>
            <a:pPr eaLnBrk="0" hangingPunct="0"/>
            <a:r>
              <a:rPr lang="zh-CN" altLang="en-US" sz="6000" b="1" dirty="0">
                <a:solidFill>
                  <a:srgbClr val="FF0000"/>
                </a:solidFill>
                <a:latin typeface="Bodoni MT Black" panose="02070A03080606020203" pitchFamily="18" charset="0"/>
                <a:ea typeface="宋体" panose="02010600030101010101" pitchFamily="2" charset="-122"/>
              </a:rPr>
              <a:t>？</a:t>
            </a:r>
            <a:endParaRPr lang="zh-CN" altLang="en-US" sz="6000" b="1" dirty="0">
              <a:solidFill>
                <a:srgbClr val="FF0000"/>
              </a:solidFill>
              <a:latin typeface="Bodoni MT Black" panose="02070A03080606020203" pitchFamily="18" charset="0"/>
              <a:ea typeface="宋体" panose="0201060003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Picture 6"/>
          <p:cNvPicPr>
            <a:picLocks noChangeAspect="1"/>
          </p:cNvPicPr>
          <p:nvPr/>
        </p:nvPicPr>
        <p:blipFill>
          <a:blip r:embed="rId1"/>
          <a:srcRect l="44714" t="17970" r="10571" b="18842"/>
          <a:stretch>
            <a:fillRect/>
          </a:stretch>
        </p:blipFill>
        <p:spPr>
          <a:xfrm>
            <a:off x="755650" y="473075"/>
            <a:ext cx="7561263" cy="6010275"/>
          </a:xfrm>
          <a:prstGeom prst="rect">
            <a:avLst/>
          </a:prstGeom>
          <a:noFill/>
          <a:ln w="9525">
            <a:noFill/>
          </a:ln>
          <a:effectLst>
            <a:prstShdw prst="shdw17" dist="17961" dir="2699999">
              <a:srgbClr val="8D9499"/>
            </a:prstShdw>
          </a:effectLst>
        </p:spPr>
      </p:pic>
      <p:sp>
        <p:nvSpPr>
          <p:cNvPr id="37890" name="标题 1"/>
          <p:cNvSpPr>
            <a:spLocks noGrp="1" noRot="1"/>
          </p:cNvSpPr>
          <p:nvPr>
            <p:ph type="title"/>
          </p:nvPr>
        </p:nvSpPr>
        <p:spPr>
          <a:xfrm>
            <a:off x="301625" y="1296988"/>
            <a:ext cx="8540750" cy="1143000"/>
          </a:xfrm>
          <a:ln/>
        </p:spPr>
        <p:txBody>
          <a:bodyPr vert="horz" wrap="square" lIns="91440" tIns="45720" rIns="91440" bIns="45720" anchor="ctr" anchorCtr="0"/>
          <a:p>
            <a:endParaRPr lang="zh-CN" altLang="en-US" dirty="0"/>
          </a:p>
        </p:txBody>
      </p:sp>
      <p:cxnSp>
        <p:nvCxnSpPr>
          <p:cNvPr id="5" name="直接连接符 4"/>
          <p:cNvCxnSpPr/>
          <p:nvPr/>
        </p:nvCxnSpPr>
        <p:spPr>
          <a:xfrm>
            <a:off x="1479550" y="981075"/>
            <a:ext cx="78581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4"/>
          <p:cNvSpPr txBox="1"/>
          <p:nvPr/>
        </p:nvSpPr>
        <p:spPr>
          <a:xfrm>
            <a:off x="928688" y="2357438"/>
            <a:ext cx="1630362" cy="641350"/>
          </a:xfrm>
          <a:prstGeom prst="rect">
            <a:avLst/>
          </a:prstGeom>
          <a:noFill/>
          <a:ln w="9525">
            <a:noFill/>
          </a:ln>
        </p:spPr>
        <p:txBody>
          <a:bodyPr anchor="t" anchorCtr="0"/>
          <a:p>
            <a:pPr marL="342900" indent="-342900">
              <a:spcBef>
                <a:spcPct val="20000"/>
              </a:spcBef>
              <a:buClr>
                <a:schemeClr val="hlink"/>
              </a:buClr>
              <a:buSzPct val="75000"/>
              <a:buFont typeface="Wingdings" panose="05000000000000000000" pitchFamily="2" charset="2"/>
            </a:pPr>
            <a:r>
              <a:rPr lang="en-US" altLang="zh-CN" sz="3600" b="1" dirty="0">
                <a:solidFill>
                  <a:schemeClr val="tx2"/>
                </a:solidFill>
                <a:latin typeface="华文楷体" panose="02010600040101010101" pitchFamily="2" charset="-122"/>
                <a:ea typeface="华文楷体" panose="02010600040101010101" pitchFamily="2" charset="-122"/>
              </a:rPr>
              <a:t>101-1</a:t>
            </a:r>
            <a:endParaRPr lang="en-US" altLang="zh-CN" sz="3600" b="1" dirty="0">
              <a:solidFill>
                <a:schemeClr val="tx2"/>
              </a:solidFill>
              <a:latin typeface="华文楷体" panose="02010600040101010101" pitchFamily="2" charset="-122"/>
              <a:ea typeface="华文楷体" panose="02010600040101010101" pitchFamily="2" charset="-122"/>
            </a:endParaRPr>
          </a:p>
          <a:p>
            <a:pPr marL="342900" indent="-342900">
              <a:spcBef>
                <a:spcPct val="20000"/>
              </a:spcBef>
              <a:buClr>
                <a:schemeClr val="hlink"/>
              </a:buClr>
              <a:buSzPct val="75000"/>
              <a:buFont typeface="Wingdings" panose="05000000000000000000" pitchFamily="2" charset="2"/>
            </a:pPr>
            <a:endParaRPr lang="en-US" altLang="zh-CN" sz="3600" b="1" dirty="0">
              <a:solidFill>
                <a:schemeClr val="tx2"/>
              </a:solidFill>
              <a:latin typeface="华文楷体" panose="02010600040101010101" pitchFamily="2" charset="-122"/>
              <a:ea typeface="华文楷体" panose="02010600040101010101" pitchFamily="2" charset="-122"/>
            </a:endParaRPr>
          </a:p>
        </p:txBody>
      </p:sp>
      <p:sp>
        <p:nvSpPr>
          <p:cNvPr id="6146" name="Text Box 25"/>
          <p:cNvSpPr txBox="1"/>
          <p:nvPr/>
        </p:nvSpPr>
        <p:spPr>
          <a:xfrm>
            <a:off x="2286000" y="2357438"/>
            <a:ext cx="6361113" cy="646112"/>
          </a:xfrm>
          <a:prstGeom prst="rect">
            <a:avLst/>
          </a:prstGeom>
          <a:noFill/>
          <a:ln w="9525">
            <a:noFill/>
          </a:ln>
        </p:spPr>
        <p:txBody>
          <a:bodyPr anchor="t" anchorCtr="0">
            <a:spAutoFit/>
          </a:bodyPr>
          <a:p>
            <a:pPr eaLnBrk="0" hangingPunct="0">
              <a:spcBef>
                <a:spcPct val="50000"/>
              </a:spcBef>
            </a:pPr>
            <a:r>
              <a:rPr lang="zh-CN" altLang="en-US" sz="3600" b="1" dirty="0">
                <a:solidFill>
                  <a:srgbClr val="000008"/>
                </a:solidFill>
                <a:latin typeface="华文楷体" panose="02010600040101010101" pitchFamily="2" charset="-122"/>
                <a:ea typeface="华文楷体" panose="02010600040101010101" pitchFamily="2" charset="-122"/>
              </a:rPr>
              <a:t>房地产开发法人单位</a:t>
            </a:r>
            <a:endParaRPr lang="zh-CN" altLang="en-US" sz="3600" dirty="0">
              <a:solidFill>
                <a:srgbClr val="000008"/>
              </a:solidFill>
              <a:latin typeface="华文楷体" panose="02010600040101010101" pitchFamily="2" charset="-122"/>
              <a:ea typeface="华文楷体" panose="02010600040101010101" pitchFamily="2" charset="-122"/>
            </a:endParaRPr>
          </a:p>
        </p:txBody>
      </p:sp>
      <p:sp>
        <p:nvSpPr>
          <p:cNvPr id="6147" name="Text Box 26"/>
          <p:cNvSpPr txBox="1"/>
          <p:nvPr/>
        </p:nvSpPr>
        <p:spPr>
          <a:xfrm>
            <a:off x="2268538" y="4189413"/>
            <a:ext cx="3994150" cy="646112"/>
          </a:xfrm>
          <a:prstGeom prst="rect">
            <a:avLst/>
          </a:prstGeom>
          <a:noFill/>
          <a:ln w="9525">
            <a:noFill/>
          </a:ln>
        </p:spPr>
        <p:txBody>
          <a:bodyPr anchor="t" anchorCtr="0">
            <a:spAutoFit/>
          </a:bodyPr>
          <a:p>
            <a:pPr eaLnBrk="0" hangingPunct="0">
              <a:spcBef>
                <a:spcPct val="50000"/>
              </a:spcBef>
            </a:pPr>
            <a:r>
              <a:rPr lang="zh-CN" altLang="en-US" sz="3600" b="1" dirty="0">
                <a:solidFill>
                  <a:srgbClr val="000008"/>
                </a:solidFill>
                <a:latin typeface="华文楷体" panose="02010600040101010101" pitchFamily="2" charset="-122"/>
                <a:ea typeface="华文楷体" panose="02010600040101010101" pitchFamily="2" charset="-122"/>
              </a:rPr>
              <a:t>多产业法人单位</a:t>
            </a:r>
            <a:endParaRPr lang="zh-CN" altLang="en-US" sz="3600" b="1" dirty="0">
              <a:solidFill>
                <a:srgbClr val="000008"/>
              </a:solidFill>
              <a:latin typeface="华文楷体" panose="02010600040101010101" pitchFamily="2" charset="-122"/>
              <a:ea typeface="华文楷体" panose="02010600040101010101" pitchFamily="2" charset="-122"/>
            </a:endParaRPr>
          </a:p>
        </p:txBody>
      </p:sp>
      <p:sp>
        <p:nvSpPr>
          <p:cNvPr id="6148" name="矩形 1"/>
          <p:cNvSpPr/>
          <p:nvPr/>
        </p:nvSpPr>
        <p:spPr>
          <a:xfrm>
            <a:off x="900113" y="4144963"/>
            <a:ext cx="1195387" cy="646112"/>
          </a:xfrm>
          <a:prstGeom prst="rect">
            <a:avLst/>
          </a:prstGeom>
          <a:noFill/>
          <a:ln w="9525">
            <a:noFill/>
          </a:ln>
        </p:spPr>
        <p:txBody>
          <a:bodyPr wrap="none" anchor="t" anchorCtr="0">
            <a:spAutoFit/>
          </a:bodyPr>
          <a:p>
            <a:pPr>
              <a:buFont typeface="Wingdings" panose="05000000000000000000" pitchFamily="2" charset="2"/>
            </a:pPr>
            <a:r>
              <a:rPr lang="en-US" altLang="zh-CN" sz="3600" b="1" dirty="0">
                <a:solidFill>
                  <a:schemeClr val="tx2"/>
                </a:solidFill>
                <a:latin typeface="华文楷体" panose="02010600040101010101" pitchFamily="2" charset="-122"/>
                <a:ea typeface="华文楷体" panose="02010600040101010101" pitchFamily="2" charset="-122"/>
              </a:rPr>
              <a:t>101-2</a:t>
            </a:r>
            <a:endParaRPr lang="en-US" altLang="zh-CN" sz="3600" b="1" dirty="0">
              <a:solidFill>
                <a:schemeClr val="tx2"/>
              </a:solidFill>
              <a:latin typeface="华文楷体" panose="02010600040101010101" pitchFamily="2" charset="-122"/>
              <a:ea typeface="华文楷体" panose="02010600040101010101" pitchFamily="2" charset="-122"/>
            </a:endParaRPr>
          </a:p>
        </p:txBody>
      </p:sp>
      <p:sp>
        <p:nvSpPr>
          <p:cNvPr id="6149" name="矩形 2"/>
          <p:cNvSpPr/>
          <p:nvPr/>
        </p:nvSpPr>
        <p:spPr>
          <a:xfrm>
            <a:off x="238125" y="787400"/>
            <a:ext cx="2954338" cy="646113"/>
          </a:xfrm>
          <a:prstGeom prst="rect">
            <a:avLst/>
          </a:prstGeom>
          <a:noFill/>
          <a:ln w="9525">
            <a:noFill/>
          </a:ln>
        </p:spPr>
        <p:txBody>
          <a:bodyPr wrap="none" anchor="t" anchorCtr="0">
            <a:spAutoFit/>
          </a:bodyPr>
          <a:p>
            <a:pPr>
              <a:buFont typeface="Wingdings" panose="05000000000000000000" pitchFamily="2" charset="2"/>
            </a:pPr>
            <a:r>
              <a:rPr lang="zh-CN" altLang="en-US" sz="3600" b="1" dirty="0">
                <a:solidFill>
                  <a:srgbClr val="000008"/>
                </a:solidFill>
                <a:latin typeface="华文楷体" panose="02010600040101010101" pitchFamily="2" charset="-122"/>
                <a:ea typeface="华文楷体" panose="02010600040101010101" pitchFamily="2" charset="-122"/>
              </a:rPr>
              <a:t>一、调查范围</a:t>
            </a:r>
            <a:endParaRPr lang="en-US" altLang="zh-CN" sz="3600" b="1" dirty="0">
              <a:solidFill>
                <a:srgbClr val="000008"/>
              </a:solidFill>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69" name="Rectangle 1"/>
          <p:cNvSpPr>
            <a:spLocks noChangeArrowheads="1"/>
          </p:cNvSpPr>
          <p:nvPr/>
        </p:nvSpPr>
        <p:spPr bwMode="auto">
          <a:xfrm>
            <a:off x="785813" y="1620838"/>
            <a:ext cx="7602538" cy="3448050"/>
          </a:xfrm>
          <a:prstGeom prst="rect">
            <a:avLst/>
          </a:prstGeom>
          <a:noFill/>
          <a:ln w="9525">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填报要点：</a:t>
            </a:r>
            <a:endParaRPr kumimoji="0" lang="en-US" altLang="zh-CN" sz="2600" b="1"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endPar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409575" algn="l" defTabSz="914400" rtl="0" eaLnBrk="0" fontAlgn="base" latinLnBrk="0" hangingPunct="0">
              <a:lnSpc>
                <a:spcPts val="36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港澳台商独资、外商企业、其他港澳台商投资、其他外商投资的单位，隶属关系应选择</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90</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其他；</a:t>
            </a:r>
            <a:endPar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ts val="36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 社区居民自治组织、村民自治组织，则隶属关系应填写“</a:t>
            </a:r>
            <a:r>
              <a:rPr kumimoji="0" lang="en-US" altLang="zh-CN"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11</a:t>
            </a:r>
            <a:r>
              <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rPr>
              <a:t>地方”。</a:t>
            </a:r>
            <a:endParaRPr kumimoji="0" lang="zh-CN" altLang="en-US" sz="2400" b="0" i="0" u="none" strike="noStrike" kern="1200" cap="none" spc="0" normalizeH="0" baseline="0" noProof="0" dirty="0">
              <a:ln>
                <a:noFill/>
              </a:ln>
              <a:solidFill>
                <a:srgbClr val="000008"/>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409575" algn="l"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rgbClr val="000008"/>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zh-CN" sz="2400" b="0" i="0" u="none" strike="noStrike" kern="1200" cap="none" spc="0" normalizeH="0" baseline="0" noProof="0" dirty="0">
              <a:ln>
                <a:noFill/>
              </a:ln>
              <a:solidFill>
                <a:srgbClr val="00000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Picture 6"/>
          <p:cNvPicPr>
            <a:picLocks noChangeAspect="1"/>
          </p:cNvPicPr>
          <p:nvPr/>
        </p:nvPicPr>
        <p:blipFill>
          <a:blip r:embed="rId1"/>
          <a:srcRect l="44714" t="17970" r="10571" b="18842"/>
          <a:stretch>
            <a:fillRect/>
          </a:stretch>
        </p:blipFill>
        <p:spPr>
          <a:xfrm>
            <a:off x="755650" y="473075"/>
            <a:ext cx="7561263" cy="6010275"/>
          </a:xfrm>
          <a:prstGeom prst="rect">
            <a:avLst/>
          </a:prstGeom>
          <a:noFill/>
          <a:ln w="9525">
            <a:noFill/>
          </a:ln>
          <a:effectLst>
            <a:prstShdw prst="shdw17" dist="17961" dir="2699999">
              <a:srgbClr val="8D9499"/>
            </a:prstShdw>
          </a:effectLst>
        </p:spPr>
      </p:pic>
      <p:sp>
        <p:nvSpPr>
          <p:cNvPr id="39938" name="标题 1"/>
          <p:cNvSpPr>
            <a:spLocks noGrp="1" noRot="1"/>
          </p:cNvSpPr>
          <p:nvPr>
            <p:ph type="title"/>
          </p:nvPr>
        </p:nvSpPr>
        <p:spPr>
          <a:xfrm>
            <a:off x="301625" y="1296988"/>
            <a:ext cx="8540750" cy="1143000"/>
          </a:xfrm>
          <a:ln/>
        </p:spPr>
        <p:txBody>
          <a:bodyPr vert="horz" wrap="square" lIns="91440" tIns="45720" rIns="91440" bIns="45720" anchor="ctr" anchorCtr="0"/>
          <a:p>
            <a:endParaRPr lang="zh-CN" altLang="en-US" dirty="0"/>
          </a:p>
        </p:txBody>
      </p:sp>
      <p:sp>
        <p:nvSpPr>
          <p:cNvPr id="39939" name="内容占位符 2"/>
          <p:cNvSpPr>
            <a:spLocks noGrp="1" noRot="1"/>
          </p:cNvSpPr>
          <p:nvPr>
            <p:ph idx="1"/>
          </p:nvPr>
        </p:nvSpPr>
        <p:spPr>
          <a:xfrm>
            <a:off x="301625" y="2592388"/>
            <a:ext cx="8540750" cy="4194175"/>
          </a:xfrm>
          <a:ln/>
        </p:spPr>
        <p:txBody>
          <a:bodyPr vert="horz" wrap="square" lIns="91440" tIns="45720" rIns="91440" bIns="45720" anchor="t" anchorCtr="0"/>
          <a:p>
            <a:endParaRPr lang="zh-CN" altLang="en-US" dirty="0"/>
          </a:p>
        </p:txBody>
      </p:sp>
      <p:cxnSp>
        <p:nvCxnSpPr>
          <p:cNvPr id="5" name="直接连接符 4"/>
          <p:cNvCxnSpPr/>
          <p:nvPr/>
        </p:nvCxnSpPr>
        <p:spPr>
          <a:xfrm>
            <a:off x="1422400" y="1195388"/>
            <a:ext cx="78581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6"/>
          <p:cNvPicPr>
            <a:picLocks noChangeAspect="1"/>
          </p:cNvPicPr>
          <p:nvPr/>
        </p:nvPicPr>
        <p:blipFill>
          <a:blip r:embed="rId1"/>
          <a:srcRect l="44714" t="17970" r="10571" b="18842"/>
          <a:stretch>
            <a:fillRect/>
          </a:stretch>
        </p:blipFill>
        <p:spPr>
          <a:xfrm>
            <a:off x="755650" y="473075"/>
            <a:ext cx="7561263" cy="6010275"/>
          </a:xfrm>
          <a:prstGeom prst="rect">
            <a:avLst/>
          </a:prstGeom>
          <a:noFill/>
          <a:ln w="9525">
            <a:noFill/>
          </a:ln>
          <a:effectLst>
            <a:prstShdw prst="shdw17" dist="17961" dir="2699999">
              <a:srgbClr val="8D9499"/>
            </a:prstShdw>
          </a:effectLst>
        </p:spPr>
      </p:pic>
      <p:sp>
        <p:nvSpPr>
          <p:cNvPr id="40962" name="标题 1"/>
          <p:cNvSpPr>
            <a:spLocks noGrp="1" noRot="1"/>
          </p:cNvSpPr>
          <p:nvPr>
            <p:ph type="title"/>
          </p:nvPr>
        </p:nvSpPr>
        <p:spPr>
          <a:xfrm>
            <a:off x="301625" y="1296988"/>
            <a:ext cx="8540750" cy="1143000"/>
          </a:xfrm>
          <a:ln/>
        </p:spPr>
        <p:txBody>
          <a:bodyPr vert="horz" wrap="square" lIns="91440" tIns="45720" rIns="91440" bIns="45720" anchor="ctr" anchorCtr="0"/>
          <a:p>
            <a:endParaRPr lang="zh-CN" altLang="en-US" dirty="0"/>
          </a:p>
        </p:txBody>
      </p:sp>
      <p:sp>
        <p:nvSpPr>
          <p:cNvPr id="40963" name="内容占位符 2"/>
          <p:cNvSpPr>
            <a:spLocks noGrp="1" noRot="1"/>
          </p:cNvSpPr>
          <p:nvPr>
            <p:ph idx="1"/>
          </p:nvPr>
        </p:nvSpPr>
        <p:spPr>
          <a:xfrm>
            <a:off x="301625" y="2592388"/>
            <a:ext cx="8540750" cy="4194175"/>
          </a:xfrm>
          <a:ln/>
        </p:spPr>
        <p:txBody>
          <a:bodyPr vert="horz" wrap="square" lIns="91440" tIns="45720" rIns="91440" bIns="45720" anchor="t" anchorCtr="0"/>
          <a:p>
            <a:endParaRPr lang="zh-CN" altLang="en-US" dirty="0"/>
          </a:p>
        </p:txBody>
      </p:sp>
      <p:cxnSp>
        <p:nvCxnSpPr>
          <p:cNvPr id="5" name="直接连接符 4"/>
          <p:cNvCxnSpPr/>
          <p:nvPr/>
        </p:nvCxnSpPr>
        <p:spPr>
          <a:xfrm>
            <a:off x="1443038" y="1195388"/>
            <a:ext cx="78581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443038" y="1411288"/>
            <a:ext cx="1285875"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Picture 6"/>
          <p:cNvPicPr>
            <a:picLocks noChangeAspect="1"/>
          </p:cNvPicPr>
          <p:nvPr/>
        </p:nvPicPr>
        <p:blipFill>
          <a:blip r:embed="rId1"/>
          <a:srcRect l="44714" t="17970" r="10571" b="18842"/>
          <a:stretch>
            <a:fillRect/>
          </a:stretch>
        </p:blipFill>
        <p:spPr>
          <a:xfrm>
            <a:off x="755650" y="473075"/>
            <a:ext cx="7561263" cy="6010275"/>
          </a:xfrm>
          <a:prstGeom prst="rect">
            <a:avLst/>
          </a:prstGeom>
          <a:noFill/>
          <a:ln w="9525">
            <a:noFill/>
          </a:ln>
          <a:effectLst>
            <a:prstShdw prst="shdw17" dist="17961" dir="2699999">
              <a:srgbClr val="8D9499"/>
            </a:prstShdw>
          </a:effectLst>
        </p:spPr>
      </p:pic>
      <p:sp>
        <p:nvSpPr>
          <p:cNvPr id="6" name="AutoShape 6"/>
          <p:cNvSpPr>
            <a:spLocks noChangeArrowheads="1"/>
          </p:cNvSpPr>
          <p:nvPr/>
        </p:nvSpPr>
        <p:spPr bwMode="auto">
          <a:xfrm>
            <a:off x="3887788" y="147638"/>
            <a:ext cx="5221288" cy="1797050"/>
          </a:xfrm>
          <a:prstGeom prst="wedgeRoundRectCallout">
            <a:avLst>
              <a:gd name="adj1" fmla="val -42859"/>
              <a:gd name="adj2" fmla="val 64725"/>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1.</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中央管理；</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2.</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国务院批准的国家试点；</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3.</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由国务院主管部门批准；</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4.</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市政府批准；</a:t>
            </a:r>
            <a:endPar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5.</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母公司注册资本</a:t>
            </a: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5000</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万以上，且至少拥有</a:t>
            </a: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5</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家子公司，注册资本总和</a:t>
            </a:r>
            <a:r>
              <a:rPr kumimoji="0" lang="en-US" altLang="zh-CN"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1</a:t>
            </a:r>
            <a:r>
              <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亿以上。</a:t>
            </a:r>
            <a:endParaRPr kumimoji="0" lang="zh-CN" altLang="en-US" sz="18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Picture 6"/>
          <p:cNvPicPr>
            <a:picLocks noChangeAspect="1"/>
          </p:cNvPicPr>
          <p:nvPr/>
        </p:nvPicPr>
        <p:blipFill>
          <a:blip r:embed="rId1"/>
          <a:srcRect l="44714" t="17970" r="10571" b="18842"/>
          <a:stretch>
            <a:fillRect/>
          </a:stretch>
        </p:blipFill>
        <p:spPr>
          <a:xfrm>
            <a:off x="755650" y="473075"/>
            <a:ext cx="7561263" cy="6010275"/>
          </a:xfrm>
          <a:prstGeom prst="rect">
            <a:avLst/>
          </a:prstGeom>
          <a:noFill/>
          <a:ln w="9525">
            <a:noFill/>
          </a:ln>
          <a:effectLst>
            <a:prstShdw prst="shdw17" dist="17961" dir="2699999">
              <a:srgbClr val="8D9499"/>
            </a:prstShdw>
          </a:effectLst>
        </p:spPr>
      </p:pic>
      <p:sp>
        <p:nvSpPr>
          <p:cNvPr id="11" name="AutoShape 11"/>
          <p:cNvSpPr>
            <a:spLocks noChangeArrowheads="1"/>
          </p:cNvSpPr>
          <p:nvPr/>
        </p:nvSpPr>
        <p:spPr bwMode="auto">
          <a:xfrm>
            <a:off x="4932363" y="3425825"/>
            <a:ext cx="3649663" cy="431800"/>
          </a:xfrm>
          <a:prstGeom prst="wedgeRoundRectCallout">
            <a:avLst>
              <a:gd name="adj1" fmla="val -50165"/>
              <a:gd name="adj2" fmla="val -95589"/>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没有资质等级的填“</a:t>
            </a:r>
            <a:r>
              <a:rPr kumimoji="0" lang="en-US" altLang="zh-CN" sz="2000" b="0"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9</a:t>
            </a:r>
            <a:r>
              <a:rPr kumimoji="0" lang="zh-CN" altLang="en-US" sz="2000" b="0"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其他”</a:t>
            </a:r>
            <a:endParaRPr kumimoji="0" lang="zh-CN" altLang="en-US" sz="2000" b="0"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Picture 8"/>
          <p:cNvPicPr>
            <a:picLocks noChangeAspect="1"/>
          </p:cNvPicPr>
          <p:nvPr/>
        </p:nvPicPr>
        <p:blipFill>
          <a:blip r:embed="rId1"/>
          <a:srcRect l="44348" t="35362" r="9837" b="18697"/>
          <a:stretch>
            <a:fillRect/>
          </a:stretch>
        </p:blipFill>
        <p:spPr>
          <a:xfrm>
            <a:off x="288925" y="647700"/>
            <a:ext cx="8386763" cy="4914900"/>
          </a:xfrm>
          <a:prstGeom prst="rect">
            <a:avLst/>
          </a:prstGeom>
          <a:noFill/>
          <a:ln w="9525">
            <a:noFill/>
          </a:ln>
          <a:effectLst>
            <a:prstShdw prst="shdw17" dist="17961" dir="2699999">
              <a:srgbClr val="8D9499"/>
            </a:prstShdw>
          </a:effectLst>
        </p:spPr>
      </p:pic>
      <p:sp>
        <p:nvSpPr>
          <p:cNvPr id="7" name="椭圆 6"/>
          <p:cNvSpPr/>
          <p:nvPr/>
        </p:nvSpPr>
        <p:spPr>
          <a:xfrm>
            <a:off x="468313" y="3789363"/>
            <a:ext cx="647700" cy="4318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圆角矩形标注 10"/>
          <p:cNvSpPr/>
          <p:nvPr/>
        </p:nvSpPr>
        <p:spPr>
          <a:xfrm>
            <a:off x="4219575" y="4857750"/>
            <a:ext cx="4464050" cy="1000125"/>
          </a:xfrm>
          <a:prstGeom prst="wedgeRoundRectCallout">
            <a:avLst>
              <a:gd name="adj1" fmla="val -41989"/>
              <a:gd name="adj2" fmla="val -84367"/>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机关、事业单位个数填</a:t>
            </a:r>
            <a:r>
              <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0</a:t>
            </a: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a:t>
            </a:r>
            <a:endPar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不包含在境外（港澳台地区）的企业</a:t>
            </a:r>
            <a:endPar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rPr>
              <a:t>含视同法人单位</a:t>
            </a:r>
            <a:endParaRPr kumimoji="0" lang="zh-CN" altLang="en-US" sz="2000" b="0"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endParaRPr>
          </a:p>
        </p:txBody>
      </p:sp>
      <p:sp>
        <p:nvSpPr>
          <p:cNvPr id="12" name="圆角矩形标注 11"/>
          <p:cNvSpPr/>
          <p:nvPr/>
        </p:nvSpPr>
        <p:spPr>
          <a:xfrm>
            <a:off x="4443413" y="342900"/>
            <a:ext cx="4787900" cy="1223963"/>
          </a:xfrm>
          <a:prstGeom prst="wedgeRoundRectCallout">
            <a:avLst>
              <a:gd name="adj1" fmla="val -42772"/>
              <a:gd name="adj2" fmla="val 72875"/>
              <a:gd name="adj3" fmla="val 16667"/>
            </a:avLst>
          </a:prstGeom>
          <a:solidFill>
            <a:schemeClr val="accent1"/>
          </a:solidFill>
          <a:ln w="25400" algn="ctr">
            <a:solidFill>
              <a:schemeClr val="accent6">
                <a:lumMod val="60000"/>
                <a:lumOff val="40000"/>
              </a:schemeClr>
            </a:solidFill>
            <a:miter lim="800000"/>
          </a:ln>
        </p:spPr>
        <p:txBody>
          <a:bodyPr anchor="ct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endParaRPr kumimoji="0" lang="zh-CN" altLang="en-US" sz="2000" b="1"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p:txBody>
      </p:sp>
      <p:sp>
        <p:nvSpPr>
          <p:cNvPr id="44037" name="矩形 6"/>
          <p:cNvSpPr/>
          <p:nvPr/>
        </p:nvSpPr>
        <p:spPr>
          <a:xfrm>
            <a:off x="4443413" y="333375"/>
            <a:ext cx="4572000" cy="1200150"/>
          </a:xfrm>
          <a:prstGeom prst="rect">
            <a:avLst/>
          </a:prstGeom>
          <a:noFill/>
          <a:ln w="9525">
            <a:noFill/>
          </a:ln>
        </p:spPr>
        <p:txBody>
          <a:bodyPr anchor="t" anchorCtr="0">
            <a:spAutoFit/>
          </a:bodyPr>
          <a:p>
            <a:r>
              <a:rPr lang="zh-CN" altLang="en-US" dirty="0">
                <a:solidFill>
                  <a:srgbClr val="003300"/>
                </a:solidFill>
                <a:latin typeface="Arial" panose="020B0604020202020204" pitchFamily="34" charset="0"/>
                <a:ea typeface="楷体_GB2312" panose="02010609030101010101" pitchFamily="49" charset="-122"/>
              </a:rPr>
              <a:t>范围</a:t>
            </a:r>
            <a:r>
              <a:rPr lang="en-US" altLang="zh-CN" dirty="0">
                <a:solidFill>
                  <a:srgbClr val="003300"/>
                </a:solidFill>
                <a:latin typeface="Arial" panose="020B0604020202020204" pitchFamily="34" charset="0"/>
                <a:ea typeface="楷体_GB2312" panose="02010609030101010101" pitchFamily="49" charset="-122"/>
              </a:rPr>
              <a:t>&gt;</a:t>
            </a:r>
            <a:r>
              <a:rPr lang="zh-CN" altLang="en-US" dirty="0">
                <a:solidFill>
                  <a:srgbClr val="003300"/>
                </a:solidFill>
                <a:latin typeface="Arial" panose="020B0604020202020204" pitchFamily="34" charset="0"/>
                <a:ea typeface="楷体_GB2312" panose="02010609030101010101" pitchFamily="49" charset="-122"/>
              </a:rPr>
              <a:t>集团范围</a:t>
            </a:r>
            <a:r>
              <a:rPr lang="en-US" altLang="zh-CN" dirty="0">
                <a:solidFill>
                  <a:srgbClr val="003300"/>
                </a:solidFill>
                <a:latin typeface="Arial" panose="020B0604020202020204" pitchFamily="34" charset="0"/>
                <a:ea typeface="楷体_GB2312" panose="02010609030101010101" pitchFamily="49" charset="-122"/>
              </a:rPr>
              <a:t>;</a:t>
            </a:r>
            <a:endParaRPr lang="en-US" altLang="zh-CN" dirty="0">
              <a:solidFill>
                <a:srgbClr val="003300"/>
              </a:solidFill>
              <a:latin typeface="Arial" panose="020B0604020202020204" pitchFamily="34" charset="0"/>
              <a:ea typeface="楷体_GB2312" panose="02010609030101010101" pitchFamily="49" charset="-122"/>
            </a:endParaRPr>
          </a:p>
          <a:p>
            <a:r>
              <a:rPr lang="zh-CN" altLang="en-US" dirty="0">
                <a:solidFill>
                  <a:srgbClr val="003300"/>
                </a:solidFill>
                <a:latin typeface="Arial" panose="020B0604020202020204" pitchFamily="34" charset="0"/>
                <a:ea typeface="楷体_GB2312" panose="02010609030101010101" pitchFamily="49" charset="-122"/>
              </a:rPr>
              <a:t>限企业、参照企业管理的事业单位填报；</a:t>
            </a:r>
            <a:endParaRPr lang="zh-CN" altLang="en-US" dirty="0">
              <a:solidFill>
                <a:srgbClr val="003300"/>
              </a:solidFill>
              <a:latin typeface="Arial" panose="020B0604020202020204" pitchFamily="34" charset="0"/>
              <a:ea typeface="楷体_GB2312" panose="02010609030101010101" pitchFamily="49" charset="-122"/>
            </a:endParaRPr>
          </a:p>
          <a:p>
            <a:r>
              <a:rPr lang="zh-CN" altLang="en-US" dirty="0">
                <a:solidFill>
                  <a:srgbClr val="003300"/>
                </a:solidFill>
                <a:latin typeface="Arial" panose="020B0604020202020204" pitchFamily="34" charset="0"/>
                <a:ea typeface="楷体_GB2312" panose="02010609030101010101" pitchFamily="49" charset="-122"/>
              </a:rPr>
              <a:t>机关、事业单位填“否”；</a:t>
            </a:r>
            <a:endParaRPr lang="en-US" altLang="zh-CN" dirty="0">
              <a:solidFill>
                <a:srgbClr val="003300"/>
              </a:solidFill>
              <a:latin typeface="Arial" panose="020B0604020202020204" pitchFamily="34" charset="0"/>
              <a:ea typeface="楷体_GB2312" panose="02010609030101010101" pitchFamily="49" charset="-122"/>
            </a:endParaRPr>
          </a:p>
          <a:p>
            <a:r>
              <a:rPr lang="zh-CN" altLang="en-US" dirty="0">
                <a:solidFill>
                  <a:srgbClr val="003300"/>
                </a:solidFill>
                <a:latin typeface="Arial" panose="020B0604020202020204" pitchFamily="34" charset="0"/>
                <a:ea typeface="楷体_GB2312" panose="02010609030101010101" pitchFamily="49" charset="-122"/>
              </a:rPr>
              <a:t>上一级法人单位在境外（含港澳台）填“否”</a:t>
            </a:r>
            <a:endParaRPr lang="zh-CN" altLang="en-US" dirty="0">
              <a:solidFill>
                <a:srgbClr val="003300"/>
              </a:solidFill>
              <a:latin typeface="Arial" panose="020B0604020202020204" pitchFamily="34" charset="0"/>
              <a:ea typeface="楷体_GB2312" panose="02010609030101010101"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Picture 6"/>
          <p:cNvPicPr>
            <a:picLocks noChangeAspect="1"/>
          </p:cNvPicPr>
          <p:nvPr/>
        </p:nvPicPr>
        <p:blipFill>
          <a:blip r:embed="rId1"/>
          <a:srcRect l="27187" t="36667" r="28281" b="20000"/>
          <a:stretch>
            <a:fillRect/>
          </a:stretch>
        </p:blipFill>
        <p:spPr>
          <a:xfrm>
            <a:off x="142875" y="833438"/>
            <a:ext cx="8786813" cy="4810125"/>
          </a:xfrm>
          <a:prstGeom prst="rect">
            <a:avLst/>
          </a:prstGeom>
          <a:noFill/>
          <a:ln w="9525">
            <a:noFill/>
          </a:ln>
          <a:effectLst>
            <a:prstShdw prst="shdw17" dist="17961" dir="2699999">
              <a:srgbClr val="8D9499"/>
            </a:prstShdw>
          </a:effectLst>
        </p:spPr>
      </p:pic>
      <p:cxnSp>
        <p:nvCxnSpPr>
          <p:cNvPr id="6" name="直接连接符 5"/>
          <p:cNvCxnSpPr/>
          <p:nvPr/>
        </p:nvCxnSpPr>
        <p:spPr>
          <a:xfrm>
            <a:off x="4214813" y="5500688"/>
            <a:ext cx="164306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928659" y="2071676"/>
            <a:ext cx="7215241" cy="2585323"/>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隶书" panose="02010509060101010101" pitchFamily="49" charset="-122"/>
                <a:ea typeface="隶书" panose="02010509060101010101" pitchFamily="49" charset="-122"/>
                <a:cs typeface="+mn-cs"/>
              </a:rPr>
              <a:t>法人单位所属产业活动单位情况表</a:t>
            </a:r>
            <a:endParaRPr kumimoji="0" lang="en-US" altLang="zh-CN"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隶书" panose="02010509060101010101" pitchFamily="49" charset="-122"/>
              <a:ea typeface="隶书" panose="020105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rPr>
              <a:t>（</a:t>
            </a:r>
            <a:r>
              <a:rPr kumimoji="0" lang="en-US" altLang="zh-CN"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rPr>
              <a:t>101-2</a:t>
            </a:r>
            <a:r>
              <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rPr>
              <a:t>）</a:t>
            </a:r>
            <a:endPar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Picture 7"/>
          <p:cNvPicPr>
            <a:picLocks noChangeAspect="1"/>
          </p:cNvPicPr>
          <p:nvPr/>
        </p:nvPicPr>
        <p:blipFill>
          <a:blip r:embed="rId1"/>
          <a:srcRect l="40109" t="15797" r="5679" b="10725"/>
          <a:stretch>
            <a:fillRect/>
          </a:stretch>
        </p:blipFill>
        <p:spPr>
          <a:xfrm>
            <a:off x="468313" y="549275"/>
            <a:ext cx="7991475" cy="5907088"/>
          </a:xfrm>
          <a:prstGeom prst="rect">
            <a:avLst/>
          </a:prstGeom>
          <a:noFill/>
          <a:ln w="9525">
            <a:noFill/>
          </a:ln>
          <a:effectLst>
            <a:prstShdw prst="shdw17" dist="17961" dir="2699999">
              <a:srgbClr val="8D9499"/>
            </a:prstShdw>
          </a:effectLst>
        </p:spPr>
      </p:pic>
      <p:sp>
        <p:nvSpPr>
          <p:cNvPr id="8" name="AutoShape 8"/>
          <p:cNvSpPr>
            <a:spLocks noChangeArrowheads="1"/>
          </p:cNvSpPr>
          <p:nvPr/>
        </p:nvSpPr>
        <p:spPr bwMode="auto">
          <a:xfrm>
            <a:off x="2105025" y="2922588"/>
            <a:ext cx="6316663" cy="1443038"/>
          </a:xfrm>
          <a:prstGeom prst="flowChartAlternateProcess">
            <a:avLst/>
          </a:prstGeom>
          <a:solidFill>
            <a:schemeClr val="accent1"/>
          </a:solidFill>
          <a:ln w="25400" algn="ctr">
            <a:solidFill>
              <a:schemeClr val="accent6">
                <a:lumMod val="60000"/>
                <a:lumOff val="40000"/>
              </a:schemeClr>
            </a:solidFill>
            <a:miter lim="800000"/>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多产法人填报，京内</a:t>
            </a:r>
            <a:r>
              <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a:t>
            </a: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京外，不含境外（港澳台地区）</a:t>
            </a:r>
            <a:endPar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不含视同法人</a:t>
            </a:r>
            <a:endPar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人员、收入尽可能分匹到各个产业单位</a:t>
            </a:r>
            <a:endPar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产业收入（支出）合计</a:t>
            </a:r>
            <a:r>
              <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&gt;=</a:t>
            </a:r>
            <a:r>
              <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法人财务数据，不超过</a:t>
            </a:r>
            <a:r>
              <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rPr>
              <a:t>10%</a:t>
            </a:r>
            <a:endParaRPr kumimoji="0" lang="zh-CN" altLang="en-US"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2000" b="0" i="0" u="none" strike="noStrike" kern="1200" cap="none" spc="0" normalizeH="0" baseline="0" noProof="0" dirty="0">
              <a:ln>
                <a:noFill/>
              </a:ln>
              <a:solidFill>
                <a:srgbClr val="003300"/>
              </a:solidFill>
              <a:effectLst/>
              <a:uLnTx/>
              <a:uFillTx/>
              <a:latin typeface="仿宋_GB2312" panose="02010609030101010101" pitchFamily="49" charset="-122"/>
              <a:ea typeface="仿宋_GB2312" panose="02010609030101010101" pitchFamily="49" charset="-122"/>
              <a:cs typeface="+mn-cs"/>
            </a:endParaRPr>
          </a:p>
        </p:txBody>
      </p:sp>
      <p:cxnSp>
        <p:nvCxnSpPr>
          <p:cNvPr id="10" name="直接连接符 9"/>
          <p:cNvCxnSpPr/>
          <p:nvPr/>
        </p:nvCxnSpPr>
        <p:spPr>
          <a:xfrm>
            <a:off x="3708400" y="5445125"/>
            <a:ext cx="57626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356100" y="5443538"/>
            <a:ext cx="5762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par>
                                <p:cTn id="12" presetID="22" presetClass="entr" presetSubtype="8"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28688" y="1285875"/>
            <a:ext cx="7969250" cy="464343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zh-CN" altLang="en-US" sz="2800" b="1" i="0" u="none" strike="noStrike" kern="1200" cap="none" spc="0" normalizeH="0" baseline="0" noProof="0" dirty="0" smtClean="0">
                <a:ln>
                  <a:noFill/>
                </a:ln>
                <a:solidFill>
                  <a:srgbClr val="000008"/>
                </a:solidFill>
                <a:effectLst/>
                <a:uLnTx/>
                <a:uFillTx/>
                <a:latin typeface="黑体" panose="02010609060101010101" pitchFamily="49" charset="-122"/>
                <a:ea typeface="黑体" panose="02010609060101010101" pitchFamily="49" charset="-122"/>
                <a:cs typeface="Times New Roman" panose="02020603050405020304" pitchFamily="18" charset="0"/>
              </a:rPr>
              <a:t>平台审核注意事项：</a:t>
            </a:r>
            <a:endParaRPr kumimoji="0" lang="en-US" altLang="zh-CN" sz="2800" b="1" i="0" u="none" strike="noStrike" kern="1200" cap="none" spc="0" normalizeH="0" baseline="0" noProof="0" dirty="0" smtClean="0">
              <a:ln>
                <a:noFill/>
              </a:ln>
              <a:solidFill>
                <a:srgbClr val="000008"/>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en-US" altLang="zh-CN" sz="1800" b="1"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Pct val="75000"/>
              <a:buFont typeface="Wingdings" panose="05000000000000000000" pitchFamily="2" charset="2"/>
              <a:buChar char="v"/>
              <a:defRPr/>
            </a:pPr>
            <a:r>
              <a:rPr kumimoji="0" lang="zh-CN" altLang="en-US" sz="2800" b="0" i="0" u="none" strike="noStrike" kern="1200" cap="none" spc="0" normalizeH="0" baseline="0" noProof="0" dirty="0" smtClean="0">
                <a:ln>
                  <a:noFill/>
                </a:ln>
                <a:solidFill>
                  <a:srgbClr val="000008"/>
                </a:solidFill>
                <a:effectLst/>
                <a:uLnTx/>
                <a:uFillTx/>
                <a:latin typeface="仿宋_GB2312" panose="02010609030101010101" pitchFamily="49" charset="-122"/>
                <a:ea typeface="仿宋_GB2312" panose="02010609030101010101" pitchFamily="49" charset="-122"/>
                <a:cs typeface="Times New Roman" panose="02020603050405020304" pitchFamily="18" charset="0"/>
              </a:rPr>
              <a:t>基本单位表多数企业不会出现平台审核错误，如出现，需要仔细查找原因。</a:t>
            </a:r>
            <a:endParaRPr kumimoji="0" lang="en-US" altLang="zh-CN" sz="2800" b="0" i="0" u="none" strike="noStrike" kern="1200" cap="none" spc="0" normalizeH="0" baseline="0" noProof="0" dirty="0" smtClean="0">
              <a:ln>
                <a:noFill/>
              </a:ln>
              <a:solidFill>
                <a:srgbClr val="000008"/>
              </a:solidFill>
              <a:effectLst/>
              <a:uLnTx/>
              <a:uFillTx/>
              <a:latin typeface="仿宋_GB2312" panose="02010609030101010101" pitchFamily="49" charset="-122"/>
              <a:ea typeface="仿宋_GB2312" panose="02010609030101010101" pitchFamily="49" charset="-122"/>
              <a:cs typeface="Times New Roman" panose="02020603050405020304" pitchFamily="18" charset="0"/>
            </a:endParaRPr>
          </a:p>
          <a:p>
            <a:pPr marL="342900" marR="0" lvl="0" indent="-342900" algn="l" defTabSz="914400" rtl="0" eaLnBrk="0" fontAlgn="base" latinLnBrk="0" hangingPunct="0">
              <a:lnSpc>
                <a:spcPct val="150000"/>
              </a:lnSpc>
              <a:spcBef>
                <a:spcPct val="20000"/>
              </a:spcBef>
              <a:spcAft>
                <a:spcPct val="0"/>
              </a:spcAft>
              <a:buClr>
                <a:schemeClr val="hlink"/>
              </a:buClr>
              <a:buSzPct val="75000"/>
              <a:buFont typeface="Wingdings" panose="05000000000000000000" pitchFamily="2" charset="2"/>
              <a:buChar char="v"/>
              <a:defRPr/>
            </a:pPr>
            <a:r>
              <a:rPr kumimoji="0" lang="zh-CN" altLang="en-US" sz="2800" b="0" i="0" u="none" strike="noStrike" kern="1200" cap="none" spc="0" normalizeH="0" baseline="0" noProof="0" dirty="0" smtClean="0">
                <a:ln>
                  <a:noFill/>
                </a:ln>
                <a:solidFill>
                  <a:srgbClr val="000008"/>
                </a:solidFill>
                <a:effectLst/>
                <a:uLnTx/>
                <a:uFillTx/>
                <a:latin typeface="仿宋_GB2312" panose="02010609030101010101" pitchFamily="49" charset="-122"/>
                <a:ea typeface="仿宋_GB2312" panose="02010609030101010101" pitchFamily="49" charset="-122"/>
                <a:cs typeface="Times New Roman" panose="02020603050405020304" pitchFamily="18" charset="0"/>
              </a:rPr>
              <a:t>平台核实说明应与错误信息对应。</a:t>
            </a:r>
            <a:endParaRPr kumimoji="0" lang="en-US" altLang="zh-CN" sz="2800" b="0" i="0" u="none" strike="noStrike" kern="1200" cap="none" spc="0" normalizeH="0" baseline="0" noProof="0" dirty="0" smtClean="0">
              <a:ln>
                <a:noFill/>
              </a:ln>
              <a:solidFill>
                <a:srgbClr val="000008"/>
              </a:solidFill>
              <a:effectLst/>
              <a:uLnTx/>
              <a:uFillTx/>
              <a:latin typeface="仿宋_GB2312" panose="02010609030101010101" pitchFamily="49" charset="-122"/>
              <a:ea typeface="仿宋_GB2312" panose="02010609030101010101" pitchFamily="49"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 Box 4"/>
          <p:cNvSpPr txBox="1"/>
          <p:nvPr/>
        </p:nvSpPr>
        <p:spPr>
          <a:xfrm>
            <a:off x="1979613" y="1341438"/>
            <a:ext cx="6013450" cy="2722880"/>
          </a:xfrm>
          <a:prstGeom prst="rect">
            <a:avLst/>
          </a:prstGeom>
          <a:noFill/>
          <a:ln w="9525">
            <a:noFill/>
          </a:ln>
          <a:effectLst>
            <a:prstShdw prst="shdw17" dist="17961" dir="2699999">
              <a:srgbClr val="8D9499"/>
            </a:prstShdw>
          </a:effectLst>
        </p:spPr>
        <p:txBody>
          <a:bodyPr anchor="t" anchorCtr="0">
            <a:spAutoFit/>
          </a:bodyPr>
          <a:p>
            <a:pPr>
              <a:lnSpc>
                <a:spcPct val="125000"/>
              </a:lnSpc>
              <a:spcBef>
                <a:spcPct val="50000"/>
              </a:spcBef>
              <a:buClrTx/>
              <a:buFont typeface="Wingdings" panose="05000000000000000000" pitchFamily="2" charset="2"/>
            </a:pPr>
            <a:r>
              <a:rPr lang="zh-CN" altLang="en-US" sz="3600" b="1" dirty="0">
                <a:solidFill>
                  <a:schemeClr val="bg2"/>
                </a:solidFill>
                <a:latin typeface="楷体_GB2312" panose="02010609030101010101" pitchFamily="49" charset="-122"/>
                <a:ea typeface="楷体_GB2312" panose="02010609030101010101" pitchFamily="49" charset="-122"/>
              </a:rPr>
              <a:t>一、调查范围</a:t>
            </a:r>
            <a:endParaRPr lang="zh-CN" altLang="en-US" sz="3600" b="1" dirty="0">
              <a:solidFill>
                <a:schemeClr val="bg2"/>
              </a:solidFill>
              <a:latin typeface="楷体_GB2312" panose="02010609030101010101" pitchFamily="49" charset="-122"/>
              <a:ea typeface="楷体_GB2312" panose="02010609030101010101" pitchFamily="49" charset="-122"/>
            </a:endParaRPr>
          </a:p>
          <a:p>
            <a:pPr>
              <a:lnSpc>
                <a:spcPct val="125000"/>
              </a:lnSpc>
              <a:spcBef>
                <a:spcPct val="50000"/>
              </a:spcBef>
              <a:buClrTx/>
              <a:buFont typeface="Wingdings" panose="05000000000000000000" pitchFamily="2" charset="2"/>
            </a:pPr>
            <a:r>
              <a:rPr lang="zh-CN" altLang="en-US" sz="3600" b="1" dirty="0">
                <a:latin typeface="楷体_GB2312" panose="02010609030101010101" pitchFamily="49" charset="-122"/>
                <a:ea typeface="楷体_GB2312" panose="02010609030101010101" pitchFamily="49" charset="-122"/>
              </a:rPr>
              <a:t>二、上报时间</a:t>
            </a:r>
            <a:endParaRPr lang="zh-CN" altLang="en-US" sz="3600" b="1" dirty="0">
              <a:latin typeface="楷体_GB2312" panose="02010609030101010101" pitchFamily="49" charset="-122"/>
              <a:ea typeface="楷体_GB2312" panose="02010609030101010101" pitchFamily="49" charset="-122"/>
            </a:endParaRPr>
          </a:p>
          <a:p>
            <a:pPr>
              <a:lnSpc>
                <a:spcPct val="125000"/>
              </a:lnSpc>
              <a:spcBef>
                <a:spcPct val="50000"/>
              </a:spcBef>
              <a:buClrTx/>
              <a:buFontTx/>
            </a:pPr>
            <a:r>
              <a:rPr lang="zh-CN" altLang="en-US" sz="3600" b="1" dirty="0">
                <a:solidFill>
                  <a:schemeClr val="bg2"/>
                </a:solidFill>
                <a:latin typeface="楷体_GB2312" panose="02010609030101010101" pitchFamily="49" charset="-122"/>
                <a:ea typeface="楷体_GB2312" panose="02010609030101010101" pitchFamily="49" charset="-122"/>
              </a:rPr>
              <a:t>三、主要指标</a:t>
            </a:r>
            <a:endParaRPr lang="zh-CN" altLang="en-US" sz="3600" b="1" dirty="0">
              <a:solidFill>
                <a:schemeClr val="bg2"/>
              </a:solidFill>
              <a:latin typeface="楷体_GB2312" panose="02010609030101010101" pitchFamily="49" charset="-122"/>
              <a:ea typeface="楷体_GB2312" panose="0201060903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3" name="图片 3" descr="1369025_233359298000_2.jpg"/>
          <p:cNvPicPr>
            <a:picLocks noChangeAspect="1"/>
          </p:cNvPicPr>
          <p:nvPr/>
        </p:nvPicPr>
        <p:blipFill>
          <a:blip r:embed="rId1">
            <a:clrChange>
              <a:clrFrom>
                <a:srgbClr val="FFFFFF"/>
              </a:clrFrom>
              <a:clrTo>
                <a:srgbClr val="FFFFFF">
                  <a:alpha val="0"/>
                </a:srgbClr>
              </a:clrTo>
            </a:clrChange>
          </a:blip>
          <a:srcRect r="12871" b="12666"/>
          <a:stretch>
            <a:fillRect/>
          </a:stretch>
        </p:blipFill>
        <p:spPr>
          <a:xfrm>
            <a:off x="3635375" y="981075"/>
            <a:ext cx="5314950" cy="5732463"/>
          </a:xfrm>
          <a:prstGeom prst="rect">
            <a:avLst/>
          </a:prstGeom>
          <a:noFill/>
          <a:ln w="9525">
            <a:noFill/>
          </a:ln>
        </p:spPr>
      </p:pic>
      <p:sp>
        <p:nvSpPr>
          <p:cNvPr id="49154" name="Text Box 4"/>
          <p:cNvSpPr txBox="1"/>
          <p:nvPr/>
        </p:nvSpPr>
        <p:spPr>
          <a:xfrm>
            <a:off x="333375" y="4648200"/>
            <a:ext cx="6096000" cy="523875"/>
          </a:xfrm>
          <a:prstGeom prst="rect">
            <a:avLst/>
          </a:prstGeom>
          <a:noFill/>
          <a:ln w="9525">
            <a:noFill/>
          </a:ln>
          <a:effectLst>
            <a:prstShdw prst="shdw17" dist="17961" dir="2699999">
              <a:srgbClr val="8D9499"/>
            </a:prstShdw>
          </a:effectLst>
        </p:spPr>
        <p:txBody>
          <a:bodyPr anchor="t" anchorCtr="0">
            <a:spAutoFit/>
          </a:bodyPr>
          <a:p>
            <a:pPr eaLnBrk="0" hangingPunct="0">
              <a:buClrTx/>
              <a:buFontTx/>
            </a:pPr>
            <a:r>
              <a:rPr lang="zh-CN" altLang="en-US" sz="2800" b="1" dirty="0">
                <a:solidFill>
                  <a:srgbClr val="000008"/>
                </a:solidFill>
                <a:latin typeface="楷体_GB2312" panose="02010609030101010101" pitchFamily="49" charset="-122"/>
                <a:ea typeface="楷体_GB2312" panose="02010609030101010101" pitchFamily="49" charset="-122"/>
              </a:rPr>
              <a:t>联系电话：</a:t>
            </a:r>
            <a:r>
              <a:rPr lang="en-US" altLang="zh-CN" sz="2800" b="1" dirty="0">
                <a:solidFill>
                  <a:srgbClr val="000008"/>
                </a:solidFill>
                <a:latin typeface="楷体_GB2312" panose="02010609030101010101" pitchFamily="49" charset="-122"/>
                <a:ea typeface="楷体_GB2312" panose="02010609030101010101" pitchFamily="49" charset="-122"/>
              </a:rPr>
              <a:t>85412149</a:t>
            </a:r>
            <a:r>
              <a:rPr lang="zh-CN" altLang="en-US" sz="2800" b="1" dirty="0">
                <a:solidFill>
                  <a:srgbClr val="000008"/>
                </a:solidFill>
                <a:latin typeface="楷体_GB2312" panose="02010609030101010101" pitchFamily="49" charset="-122"/>
                <a:ea typeface="楷体_GB2312" panose="02010609030101010101" pitchFamily="49" charset="-122"/>
              </a:rPr>
              <a:t>、</a:t>
            </a:r>
            <a:r>
              <a:rPr lang="en-US" altLang="zh-CN" sz="2800" b="1" dirty="0">
                <a:solidFill>
                  <a:srgbClr val="000008"/>
                </a:solidFill>
                <a:latin typeface="楷体_GB2312" panose="02010609030101010101" pitchFamily="49" charset="-122"/>
                <a:ea typeface="楷体_GB2312" panose="02010609030101010101" pitchFamily="49" charset="-122"/>
              </a:rPr>
              <a:t>85412150</a:t>
            </a:r>
            <a:endParaRPr lang="en-US" altLang="zh-CN" sz="2800" b="1" dirty="0">
              <a:solidFill>
                <a:srgbClr val="000008"/>
              </a:solidFill>
              <a:latin typeface="楷体_GB2312" panose="02010609030101010101" pitchFamily="49" charset="-122"/>
              <a:ea typeface="楷体_GB2312" panose="0201060903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custDataLst>
              <p:tags r:id="rId1"/>
            </p:custDataLst>
          </p:nvPr>
        </p:nvGraphicFramePr>
        <p:xfrm>
          <a:off x="787400" y="1125538"/>
          <a:ext cx="7345363" cy="3260725"/>
        </p:xfrm>
        <a:graphic>
          <a:graphicData uri="http://schemas.openxmlformats.org/drawingml/2006/table">
            <a:tbl>
              <a:tblPr firstRow="1" bandRow="1">
                <a:tableStyleId>{5C22544A-7EE6-4342-B048-85BDC9FD1C3A}</a:tableStyleId>
              </a:tblPr>
              <a:tblGrid>
                <a:gridCol w="1836341"/>
                <a:gridCol w="1836420"/>
                <a:gridCol w="1836262"/>
                <a:gridCol w="1836341"/>
              </a:tblGrid>
              <a:tr h="518041">
                <a:tc>
                  <a:txBody>
                    <a:bodyPr/>
                    <a:lstStyle/>
                    <a:p>
                      <a:pPr algn="ctr"/>
                      <a:r>
                        <a:rPr lang="zh-CN" altLang="en-US" sz="2800" dirty="0" smtClean="0">
                          <a:solidFill>
                            <a:schemeClr val="tx1"/>
                          </a:solidFill>
                          <a:latin typeface="华文楷体" panose="02010600040101010101" pitchFamily="2" charset="-122"/>
                          <a:ea typeface="华文楷体" panose="02010600040101010101" pitchFamily="2" charset="-122"/>
                        </a:rPr>
                        <a:t>表号</a:t>
                      </a:r>
                      <a:endParaRPr lang="zh-CN" altLang="en-US" sz="280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pPr algn="ctr"/>
                      <a:r>
                        <a:rPr lang="zh-CN" altLang="en-US" sz="2800" dirty="0" smtClean="0">
                          <a:solidFill>
                            <a:schemeClr val="tx1"/>
                          </a:solidFill>
                          <a:latin typeface="华文楷体" panose="02010600040101010101" pitchFamily="2" charset="-122"/>
                          <a:ea typeface="华文楷体" panose="02010600040101010101" pitchFamily="2" charset="-122"/>
                        </a:rPr>
                        <a:t>表名</a:t>
                      </a:r>
                      <a:endParaRPr lang="zh-CN" altLang="en-US" sz="280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pPr algn="ctr"/>
                      <a:r>
                        <a:rPr lang="zh-CN" altLang="en-US" sz="2800" dirty="0" smtClean="0">
                          <a:solidFill>
                            <a:schemeClr val="tx1"/>
                          </a:solidFill>
                          <a:latin typeface="华文楷体" panose="02010600040101010101" pitchFamily="2" charset="-122"/>
                          <a:ea typeface="华文楷体" panose="02010600040101010101" pitchFamily="2" charset="-122"/>
                        </a:rPr>
                        <a:t>开网时间</a:t>
                      </a:r>
                      <a:endParaRPr lang="zh-CN" altLang="en-US" sz="280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pPr algn="ctr"/>
                      <a:r>
                        <a:rPr lang="zh-CN" altLang="en-US" sz="2800" dirty="0" smtClean="0">
                          <a:solidFill>
                            <a:schemeClr val="tx1"/>
                          </a:solidFill>
                          <a:latin typeface="华文楷体" panose="02010600040101010101" pitchFamily="2" charset="-122"/>
                          <a:ea typeface="华文楷体" panose="02010600040101010101" pitchFamily="2" charset="-122"/>
                        </a:rPr>
                        <a:t>截止时间</a:t>
                      </a:r>
                      <a:endParaRPr lang="zh-CN" altLang="en-US" sz="2800" dirty="0">
                        <a:solidFill>
                          <a:schemeClr val="tx1"/>
                        </a:solidFill>
                        <a:latin typeface="华文楷体" panose="02010600040101010101" pitchFamily="2" charset="-122"/>
                        <a:ea typeface="华文楷体" panose="02010600040101010101" pitchFamily="2" charset="-122"/>
                      </a:endParaRPr>
                    </a:p>
                  </a:txBody>
                  <a:tcPr marL="91447" marR="91447" marT="45696" marB="45696"/>
                </a:tc>
              </a:tr>
              <a:tr h="1371342">
                <a:tc>
                  <a:txBody>
                    <a:bodyPr/>
                    <a:lstStyle/>
                    <a:p>
                      <a:pPr algn="ctr"/>
                      <a:endParaRPr lang="en-US" altLang="zh-CN" sz="2800" baseline="0" dirty="0" smtClean="0">
                        <a:solidFill>
                          <a:schemeClr val="tx1"/>
                        </a:solidFill>
                        <a:latin typeface="华文楷体" panose="02010600040101010101" pitchFamily="2" charset="-122"/>
                        <a:ea typeface="华文楷体" panose="02010600040101010101" pitchFamily="2" charset="-122"/>
                      </a:endParaRPr>
                    </a:p>
                    <a:p>
                      <a:pPr algn="ctr"/>
                      <a:r>
                        <a:rPr lang="en-US" altLang="zh-CN" sz="2800" baseline="0" dirty="0" smtClean="0">
                          <a:solidFill>
                            <a:schemeClr val="tx1"/>
                          </a:solidFill>
                          <a:latin typeface="华文楷体" panose="02010600040101010101" pitchFamily="2" charset="-122"/>
                          <a:ea typeface="华文楷体" panose="02010600040101010101" pitchFamily="2" charset="-122"/>
                        </a:rPr>
                        <a:t>101-1</a:t>
                      </a:r>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r>
                        <a:rPr lang="zh-CN" altLang="en-US" sz="2800" baseline="0" dirty="0" smtClean="0">
                          <a:solidFill>
                            <a:schemeClr val="tx1"/>
                          </a:solidFill>
                          <a:latin typeface="华文楷体" panose="02010600040101010101" pitchFamily="2" charset="-122"/>
                          <a:ea typeface="华文楷体" panose="02010600040101010101" pitchFamily="2" charset="-122"/>
                        </a:rPr>
                        <a:t>法人单位基本情况</a:t>
                      </a:r>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r>
                        <a:rPr lang="en-US" altLang="zh-CN" sz="2800" baseline="0" dirty="0" smtClean="0">
                          <a:solidFill>
                            <a:schemeClr val="tx1"/>
                          </a:solidFill>
                          <a:latin typeface="华文楷体" panose="02010600040101010101" pitchFamily="2" charset="-122"/>
                          <a:ea typeface="华文楷体" panose="02010600040101010101" pitchFamily="2" charset="-122"/>
                        </a:rPr>
                        <a:t>2023</a:t>
                      </a:r>
                      <a:r>
                        <a:rPr lang="zh-CN" altLang="en-US" sz="2800" baseline="0" dirty="0" smtClean="0">
                          <a:solidFill>
                            <a:schemeClr val="tx1"/>
                          </a:solidFill>
                          <a:latin typeface="华文楷体" panose="02010600040101010101" pitchFamily="2" charset="-122"/>
                          <a:ea typeface="华文楷体" panose="02010600040101010101" pitchFamily="2" charset="-122"/>
                        </a:rPr>
                        <a:t>年</a:t>
                      </a:r>
                      <a:r>
                        <a:rPr lang="en-US" altLang="zh-CN" sz="2800" baseline="0" dirty="0" smtClean="0">
                          <a:solidFill>
                            <a:schemeClr val="tx1"/>
                          </a:solidFill>
                          <a:latin typeface="华文楷体" panose="02010600040101010101" pitchFamily="2" charset="-122"/>
                          <a:ea typeface="华文楷体" panose="02010600040101010101" pitchFamily="2" charset="-122"/>
                        </a:rPr>
                        <a:t>1</a:t>
                      </a:r>
                      <a:r>
                        <a:rPr lang="zh-CN" altLang="en-US" sz="2800" baseline="0" dirty="0" smtClean="0">
                          <a:solidFill>
                            <a:schemeClr val="tx1"/>
                          </a:solidFill>
                          <a:latin typeface="华文楷体" panose="02010600040101010101" pitchFamily="2" charset="-122"/>
                          <a:ea typeface="华文楷体" panose="02010600040101010101" pitchFamily="2" charset="-122"/>
                        </a:rPr>
                        <a:t>月</a:t>
                      </a:r>
                      <a:r>
                        <a:rPr lang="en-US" altLang="zh-CN" sz="2800" baseline="0" dirty="0" smtClean="0">
                          <a:solidFill>
                            <a:schemeClr val="tx1"/>
                          </a:solidFill>
                          <a:latin typeface="华文楷体" panose="02010600040101010101" pitchFamily="2" charset="-122"/>
                          <a:ea typeface="华文楷体" panose="02010600040101010101" pitchFamily="2" charset="-122"/>
                        </a:rPr>
                        <a:t>20</a:t>
                      </a:r>
                      <a:r>
                        <a:rPr lang="zh-CN" altLang="en-US" sz="2800" baseline="0" dirty="0" smtClean="0">
                          <a:solidFill>
                            <a:schemeClr val="tx1"/>
                          </a:solidFill>
                          <a:latin typeface="华文楷体" panose="02010600040101010101" pitchFamily="2" charset="-122"/>
                          <a:ea typeface="华文楷体" panose="02010600040101010101" pitchFamily="2" charset="-122"/>
                        </a:rPr>
                        <a:t>日</a:t>
                      </a:r>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aseline="0" dirty="0" smtClean="0">
                          <a:solidFill>
                            <a:schemeClr val="tx1"/>
                          </a:solidFill>
                          <a:latin typeface="华文楷体" panose="02010600040101010101" pitchFamily="2" charset="-122"/>
                          <a:ea typeface="华文楷体" panose="02010600040101010101" pitchFamily="2" charset="-122"/>
                        </a:rPr>
                        <a:t>2023</a:t>
                      </a:r>
                      <a:r>
                        <a:rPr lang="zh-CN" altLang="en-US" sz="2800" baseline="0" dirty="0" smtClean="0">
                          <a:solidFill>
                            <a:schemeClr val="tx1"/>
                          </a:solidFill>
                          <a:latin typeface="华文楷体" panose="02010600040101010101" pitchFamily="2" charset="-122"/>
                          <a:ea typeface="华文楷体" panose="02010600040101010101" pitchFamily="2" charset="-122"/>
                        </a:rPr>
                        <a:t>年</a:t>
                      </a:r>
                      <a:r>
                        <a:rPr lang="en-US" altLang="zh-CN" sz="2800" baseline="0" dirty="0" smtClean="0">
                          <a:solidFill>
                            <a:schemeClr val="tx1"/>
                          </a:solidFill>
                          <a:latin typeface="华文楷体" panose="02010600040101010101" pitchFamily="2" charset="-122"/>
                          <a:ea typeface="华文楷体" panose="02010600040101010101" pitchFamily="2" charset="-122"/>
                        </a:rPr>
                        <a:t>3</a:t>
                      </a:r>
                      <a:r>
                        <a:rPr lang="zh-CN" altLang="en-US" sz="2800" baseline="0" dirty="0" smtClean="0">
                          <a:solidFill>
                            <a:schemeClr val="tx1"/>
                          </a:solidFill>
                          <a:latin typeface="华文楷体" panose="02010600040101010101" pitchFamily="2" charset="-122"/>
                          <a:ea typeface="华文楷体" panose="02010600040101010101" pitchFamily="2" charset="-122"/>
                        </a:rPr>
                        <a:t>月</a:t>
                      </a:r>
                      <a:r>
                        <a:rPr lang="en-US" altLang="zh-CN" sz="2800" baseline="0" dirty="0" smtClean="0">
                          <a:solidFill>
                            <a:schemeClr val="tx1"/>
                          </a:solidFill>
                          <a:latin typeface="华文楷体" panose="02010600040101010101" pitchFamily="2" charset="-122"/>
                          <a:ea typeface="华文楷体" panose="02010600040101010101" pitchFamily="2" charset="-122"/>
                        </a:rPr>
                        <a:t>10</a:t>
                      </a:r>
                      <a:r>
                        <a:rPr lang="zh-CN" altLang="en-US" sz="2800" baseline="0" dirty="0" smtClean="0">
                          <a:solidFill>
                            <a:schemeClr val="tx1"/>
                          </a:solidFill>
                          <a:latin typeface="华文楷体" panose="02010600040101010101" pitchFamily="2" charset="-122"/>
                          <a:ea typeface="华文楷体" panose="02010600040101010101" pitchFamily="2" charset="-122"/>
                        </a:rPr>
                        <a:t>日</a:t>
                      </a:r>
                      <a:endParaRPr lang="zh-CN" altLang="en-US" sz="2800" baseline="0" dirty="0" smtClean="0">
                        <a:solidFill>
                          <a:schemeClr val="tx1"/>
                        </a:solidFill>
                        <a:latin typeface="华文楷体" panose="02010600040101010101" pitchFamily="2" charset="-122"/>
                        <a:ea typeface="华文楷体" panose="02010600040101010101" pitchFamily="2" charset="-122"/>
                      </a:endParaRPr>
                    </a:p>
                    <a:p>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r>
              <a:tr h="1371342">
                <a:tc>
                  <a:txBody>
                    <a:bodyPr/>
                    <a:lstStyle/>
                    <a:p>
                      <a:pPr algn="ctr"/>
                      <a:endParaRPr lang="en-US" altLang="zh-CN" sz="2800" baseline="0" dirty="0" smtClean="0">
                        <a:solidFill>
                          <a:schemeClr val="tx1"/>
                        </a:solidFill>
                        <a:latin typeface="华文楷体" panose="02010600040101010101" pitchFamily="2" charset="-122"/>
                        <a:ea typeface="华文楷体" panose="02010600040101010101" pitchFamily="2" charset="-122"/>
                      </a:endParaRPr>
                    </a:p>
                    <a:p>
                      <a:pPr algn="ctr"/>
                      <a:r>
                        <a:rPr lang="en-US" altLang="zh-CN" sz="2800" baseline="0" dirty="0" smtClean="0">
                          <a:solidFill>
                            <a:schemeClr val="tx1"/>
                          </a:solidFill>
                          <a:latin typeface="华文楷体" panose="02010600040101010101" pitchFamily="2" charset="-122"/>
                          <a:ea typeface="华文楷体" panose="02010600040101010101" pitchFamily="2" charset="-122"/>
                        </a:rPr>
                        <a:t>101-2</a:t>
                      </a:r>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r>
                        <a:rPr lang="zh-CN" altLang="en-US" sz="2800" baseline="0" dirty="0" smtClean="0">
                          <a:solidFill>
                            <a:schemeClr val="tx1"/>
                          </a:solidFill>
                          <a:latin typeface="华文楷体" panose="02010600040101010101" pitchFamily="2" charset="-122"/>
                          <a:ea typeface="华文楷体" panose="02010600040101010101" pitchFamily="2" charset="-122"/>
                        </a:rPr>
                        <a:t>产业活动单位基本情况</a:t>
                      </a:r>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aseline="0" dirty="0" smtClean="0">
                          <a:solidFill>
                            <a:schemeClr val="tx1"/>
                          </a:solidFill>
                          <a:latin typeface="华文楷体" panose="02010600040101010101" pitchFamily="2" charset="-122"/>
                          <a:ea typeface="华文楷体" panose="02010600040101010101" pitchFamily="2" charset="-122"/>
                        </a:rPr>
                        <a:t>2023</a:t>
                      </a:r>
                      <a:r>
                        <a:rPr lang="zh-CN" altLang="en-US" sz="2800" baseline="0" dirty="0" smtClean="0">
                          <a:solidFill>
                            <a:schemeClr val="tx1"/>
                          </a:solidFill>
                          <a:latin typeface="华文楷体" panose="02010600040101010101" pitchFamily="2" charset="-122"/>
                          <a:ea typeface="华文楷体" panose="02010600040101010101" pitchFamily="2" charset="-122"/>
                        </a:rPr>
                        <a:t>年</a:t>
                      </a:r>
                      <a:r>
                        <a:rPr lang="en-US" altLang="zh-CN" sz="2800" baseline="0" dirty="0" smtClean="0">
                          <a:solidFill>
                            <a:schemeClr val="tx1"/>
                          </a:solidFill>
                          <a:latin typeface="华文楷体" panose="02010600040101010101" pitchFamily="2" charset="-122"/>
                          <a:ea typeface="华文楷体" panose="02010600040101010101" pitchFamily="2" charset="-122"/>
                        </a:rPr>
                        <a:t>1</a:t>
                      </a:r>
                      <a:r>
                        <a:rPr lang="zh-CN" altLang="en-US" sz="2800" baseline="0" dirty="0" smtClean="0">
                          <a:solidFill>
                            <a:schemeClr val="tx1"/>
                          </a:solidFill>
                          <a:latin typeface="华文楷体" panose="02010600040101010101" pitchFamily="2" charset="-122"/>
                          <a:ea typeface="华文楷体" panose="02010600040101010101" pitchFamily="2" charset="-122"/>
                        </a:rPr>
                        <a:t>月</a:t>
                      </a:r>
                      <a:r>
                        <a:rPr lang="en-US" altLang="zh-CN" sz="2800" baseline="0" dirty="0" smtClean="0">
                          <a:solidFill>
                            <a:schemeClr val="tx1"/>
                          </a:solidFill>
                          <a:latin typeface="华文楷体" panose="02010600040101010101" pitchFamily="2" charset="-122"/>
                          <a:ea typeface="华文楷体" panose="02010600040101010101" pitchFamily="2" charset="-122"/>
                        </a:rPr>
                        <a:t>20</a:t>
                      </a:r>
                      <a:r>
                        <a:rPr lang="zh-CN" altLang="en-US" sz="2800" baseline="0" dirty="0" smtClean="0">
                          <a:solidFill>
                            <a:schemeClr val="tx1"/>
                          </a:solidFill>
                          <a:latin typeface="华文楷体" panose="02010600040101010101" pitchFamily="2" charset="-122"/>
                          <a:ea typeface="华文楷体" panose="02010600040101010101" pitchFamily="2" charset="-122"/>
                        </a:rPr>
                        <a:t>日</a:t>
                      </a:r>
                      <a:endParaRPr lang="zh-CN" altLang="en-US" sz="2800" baseline="0" dirty="0" smtClean="0">
                        <a:solidFill>
                          <a:schemeClr val="tx1"/>
                        </a:solidFill>
                        <a:latin typeface="华文楷体" panose="02010600040101010101" pitchFamily="2" charset="-122"/>
                        <a:ea typeface="华文楷体" panose="02010600040101010101" pitchFamily="2" charset="-122"/>
                      </a:endParaRPr>
                    </a:p>
                    <a:p>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aseline="0" dirty="0" smtClean="0">
                          <a:solidFill>
                            <a:schemeClr val="tx1"/>
                          </a:solidFill>
                          <a:latin typeface="华文楷体" panose="02010600040101010101" pitchFamily="2" charset="-122"/>
                          <a:ea typeface="华文楷体" panose="02010600040101010101" pitchFamily="2" charset="-122"/>
                        </a:rPr>
                        <a:t>2023</a:t>
                      </a:r>
                      <a:r>
                        <a:rPr lang="zh-CN" altLang="en-US" sz="2800" baseline="0" dirty="0" smtClean="0">
                          <a:solidFill>
                            <a:schemeClr val="tx1"/>
                          </a:solidFill>
                          <a:latin typeface="华文楷体" panose="02010600040101010101" pitchFamily="2" charset="-122"/>
                          <a:ea typeface="华文楷体" panose="02010600040101010101" pitchFamily="2" charset="-122"/>
                        </a:rPr>
                        <a:t>年</a:t>
                      </a:r>
                      <a:r>
                        <a:rPr lang="en-US" altLang="zh-CN" sz="2800" baseline="0" dirty="0" smtClean="0">
                          <a:solidFill>
                            <a:schemeClr val="tx1"/>
                          </a:solidFill>
                          <a:latin typeface="华文楷体" panose="02010600040101010101" pitchFamily="2" charset="-122"/>
                          <a:ea typeface="华文楷体" panose="02010600040101010101" pitchFamily="2" charset="-122"/>
                        </a:rPr>
                        <a:t>3</a:t>
                      </a:r>
                      <a:r>
                        <a:rPr lang="zh-CN" altLang="en-US" sz="2800" baseline="0" dirty="0" smtClean="0">
                          <a:solidFill>
                            <a:schemeClr val="tx1"/>
                          </a:solidFill>
                          <a:latin typeface="华文楷体" panose="02010600040101010101" pitchFamily="2" charset="-122"/>
                          <a:ea typeface="华文楷体" panose="02010600040101010101" pitchFamily="2" charset="-122"/>
                        </a:rPr>
                        <a:t>月</a:t>
                      </a:r>
                      <a:r>
                        <a:rPr lang="en-US" altLang="zh-CN" sz="2800" baseline="0" dirty="0" smtClean="0">
                          <a:solidFill>
                            <a:schemeClr val="tx1"/>
                          </a:solidFill>
                          <a:latin typeface="华文楷体" panose="02010600040101010101" pitchFamily="2" charset="-122"/>
                          <a:ea typeface="华文楷体" panose="02010600040101010101" pitchFamily="2" charset="-122"/>
                        </a:rPr>
                        <a:t>10</a:t>
                      </a:r>
                      <a:r>
                        <a:rPr lang="zh-CN" altLang="en-US" sz="2800" baseline="0" dirty="0" smtClean="0">
                          <a:solidFill>
                            <a:schemeClr val="tx1"/>
                          </a:solidFill>
                          <a:latin typeface="华文楷体" panose="02010600040101010101" pitchFamily="2" charset="-122"/>
                          <a:ea typeface="华文楷体" panose="02010600040101010101" pitchFamily="2" charset="-122"/>
                        </a:rPr>
                        <a:t>日</a:t>
                      </a:r>
                      <a:endParaRPr lang="zh-CN" altLang="en-US" sz="2800" baseline="0" dirty="0" smtClean="0">
                        <a:solidFill>
                          <a:schemeClr val="tx1"/>
                        </a:solidFill>
                        <a:latin typeface="华文楷体" panose="02010600040101010101" pitchFamily="2" charset="-122"/>
                        <a:ea typeface="华文楷体" panose="02010600040101010101" pitchFamily="2" charset="-122"/>
                      </a:endParaRPr>
                    </a:p>
                    <a:p>
                      <a:endParaRPr lang="zh-CN" altLang="en-US" sz="2800" baseline="0" dirty="0">
                        <a:solidFill>
                          <a:schemeClr val="tx1"/>
                        </a:solidFill>
                        <a:latin typeface="华文楷体" panose="02010600040101010101" pitchFamily="2" charset="-122"/>
                        <a:ea typeface="华文楷体" panose="02010600040101010101" pitchFamily="2" charset="-122"/>
                      </a:endParaRPr>
                    </a:p>
                  </a:txBody>
                  <a:tcPr marL="91447" marR="91447" marT="45696" marB="45696"/>
                </a:tc>
              </a:tr>
            </a:tbl>
          </a:graphicData>
        </a:graphic>
      </p:graphicFrame>
      <p:sp>
        <p:nvSpPr>
          <p:cNvPr id="9239" name="矩形 2"/>
          <p:cNvSpPr/>
          <p:nvPr/>
        </p:nvSpPr>
        <p:spPr>
          <a:xfrm>
            <a:off x="900113" y="4868863"/>
            <a:ext cx="5046662" cy="646112"/>
          </a:xfrm>
          <a:prstGeom prst="rect">
            <a:avLst/>
          </a:prstGeom>
          <a:noFill/>
          <a:ln w="9525">
            <a:noFill/>
          </a:ln>
        </p:spPr>
        <p:txBody>
          <a:bodyPr wrap="none" anchor="t" anchorCtr="0">
            <a:spAutoFit/>
          </a:bodyPr>
          <a:p>
            <a:pPr marL="571500" indent="-571500" eaLnBrk="0" hangingPunct="0">
              <a:buFont typeface="Wingdings" panose="05000000000000000000" pitchFamily="2" charset="2"/>
              <a:buChar char="n"/>
            </a:pPr>
            <a:r>
              <a:rPr lang="en-US" altLang="zh-CN" sz="3600" dirty="0">
                <a:latin typeface="华文楷体" panose="02010600040101010101" pitchFamily="2" charset="-122"/>
                <a:ea typeface="华文楷体" panose="02010600040101010101" pitchFamily="2" charset="-122"/>
              </a:rPr>
              <a:t>2022</a:t>
            </a:r>
            <a:r>
              <a:rPr lang="zh-CN" altLang="en-US" sz="3600" dirty="0">
                <a:latin typeface="华文楷体" panose="02010600040101010101" pitchFamily="2" charset="-122"/>
                <a:ea typeface="华文楷体" panose="02010600040101010101" pitchFamily="2" charset="-122"/>
              </a:rPr>
              <a:t>年定报</a:t>
            </a:r>
            <a:r>
              <a:rPr lang="en-US" altLang="zh-CN" sz="3600" dirty="0">
                <a:latin typeface="华文楷体" panose="02010600040101010101" pitchFamily="2" charset="-122"/>
                <a:ea typeface="华文楷体" panose="02010600040101010101" pitchFamily="2" charset="-122"/>
              </a:rPr>
              <a:t>201</a:t>
            </a:r>
            <a:r>
              <a:rPr lang="zh-CN" altLang="en-US" sz="3600" dirty="0">
                <a:latin typeface="华文楷体" panose="02010600040101010101" pitchFamily="2" charset="-122"/>
                <a:ea typeface="华文楷体" panose="02010600040101010101" pitchFamily="2" charset="-122"/>
              </a:rPr>
              <a:t>表免报</a:t>
            </a:r>
            <a:endParaRPr lang="zh-CN" altLang="en-US" sz="3600" dirty="0">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 Box 4"/>
          <p:cNvSpPr txBox="1"/>
          <p:nvPr/>
        </p:nvSpPr>
        <p:spPr>
          <a:xfrm>
            <a:off x="1979613" y="1341438"/>
            <a:ext cx="6013450" cy="2722880"/>
          </a:xfrm>
          <a:prstGeom prst="rect">
            <a:avLst/>
          </a:prstGeom>
          <a:noFill/>
          <a:ln w="9525">
            <a:noFill/>
          </a:ln>
          <a:effectLst>
            <a:prstShdw prst="shdw17" dist="17961" dir="2699999">
              <a:srgbClr val="8D9499"/>
            </a:prstShdw>
          </a:effectLst>
        </p:spPr>
        <p:txBody>
          <a:bodyPr anchor="t" anchorCtr="0">
            <a:spAutoFit/>
          </a:bodyPr>
          <a:p>
            <a:pPr>
              <a:lnSpc>
                <a:spcPct val="125000"/>
              </a:lnSpc>
              <a:spcBef>
                <a:spcPct val="50000"/>
              </a:spcBef>
              <a:buClrTx/>
              <a:buFont typeface="Wingdings" panose="05000000000000000000" pitchFamily="2" charset="2"/>
            </a:pPr>
            <a:r>
              <a:rPr lang="zh-CN" altLang="en-US" sz="3600" b="1" dirty="0">
                <a:solidFill>
                  <a:schemeClr val="bg2"/>
                </a:solidFill>
                <a:latin typeface="楷体_GB2312" panose="02010609030101010101" pitchFamily="49" charset="-122"/>
                <a:ea typeface="楷体_GB2312" panose="02010609030101010101" pitchFamily="49" charset="-122"/>
              </a:rPr>
              <a:t>一、调查范围</a:t>
            </a:r>
            <a:endParaRPr lang="zh-CN" altLang="en-US" sz="3600" b="1" dirty="0">
              <a:solidFill>
                <a:schemeClr val="bg2"/>
              </a:solidFill>
              <a:latin typeface="楷体_GB2312" panose="02010609030101010101" pitchFamily="49" charset="-122"/>
              <a:ea typeface="楷体_GB2312" panose="02010609030101010101" pitchFamily="49" charset="-122"/>
            </a:endParaRPr>
          </a:p>
          <a:p>
            <a:pPr>
              <a:lnSpc>
                <a:spcPct val="125000"/>
              </a:lnSpc>
              <a:spcBef>
                <a:spcPct val="50000"/>
              </a:spcBef>
              <a:buClrTx/>
              <a:buFont typeface="Wingdings" panose="05000000000000000000" pitchFamily="2" charset="2"/>
            </a:pPr>
            <a:r>
              <a:rPr lang="zh-CN" altLang="en-US" sz="3600" b="1" dirty="0">
                <a:solidFill>
                  <a:schemeClr val="bg2"/>
                </a:solidFill>
                <a:latin typeface="楷体_GB2312" panose="02010609030101010101" pitchFamily="49" charset="-122"/>
                <a:ea typeface="楷体_GB2312" panose="02010609030101010101" pitchFamily="49" charset="-122"/>
              </a:rPr>
              <a:t>二、上报时间</a:t>
            </a:r>
            <a:endParaRPr lang="zh-CN" altLang="en-US" sz="3600" b="1" dirty="0">
              <a:solidFill>
                <a:schemeClr val="bg2"/>
              </a:solidFill>
              <a:latin typeface="楷体_GB2312" panose="02010609030101010101" pitchFamily="49" charset="-122"/>
              <a:ea typeface="楷体_GB2312" panose="02010609030101010101" pitchFamily="49" charset="-122"/>
            </a:endParaRPr>
          </a:p>
          <a:p>
            <a:pPr>
              <a:lnSpc>
                <a:spcPct val="125000"/>
              </a:lnSpc>
              <a:spcBef>
                <a:spcPct val="50000"/>
              </a:spcBef>
              <a:buClrTx/>
              <a:buFontTx/>
            </a:pPr>
            <a:r>
              <a:rPr lang="zh-CN" altLang="en-US" sz="3600" b="1" dirty="0">
                <a:latin typeface="楷体_GB2312" panose="02010609030101010101" pitchFamily="49" charset="-122"/>
                <a:ea typeface="楷体_GB2312" panose="02010609030101010101" pitchFamily="49" charset="-122"/>
              </a:rPr>
              <a:t>三、主要指标</a:t>
            </a:r>
            <a:endParaRPr lang="zh-CN" altLang="en-US" sz="3600" b="1"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928659" y="2428868"/>
            <a:ext cx="7215241" cy="1754326"/>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隶书" panose="02010509060101010101" pitchFamily="49" charset="-122"/>
                <a:ea typeface="隶书" panose="02010509060101010101" pitchFamily="49" charset="-122"/>
                <a:cs typeface="+mn-cs"/>
              </a:rPr>
              <a:t>调查单位基本情况表</a:t>
            </a:r>
            <a:endParaRPr kumimoji="0" lang="en-US" altLang="zh-CN"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隶书" panose="02010509060101010101" pitchFamily="49" charset="-122"/>
              <a:ea typeface="隶书" panose="020105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rPr>
              <a:t>（</a:t>
            </a:r>
            <a:r>
              <a:rPr kumimoji="0" lang="en-US" altLang="zh-CN"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rPr>
              <a:t>101-1</a:t>
            </a:r>
            <a:r>
              <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rPr>
              <a:t>）</a:t>
            </a:r>
            <a:endParaRPr kumimoji="0" lang="zh-CN" altLang="en-US" sz="5400" b="0" i="0" u="none" strike="noStrike" kern="1200" cap="none" spc="0" normalizeH="0" baseline="0" noProof="0" dirty="0">
              <a:ln w="18415" cmpd="sng">
                <a:solidFill>
                  <a:schemeClr val="accent6">
                    <a:lumMod val="20000"/>
                    <a:lumOff val="80000"/>
                  </a:schemeClr>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uLnTx/>
              <a:uFillTx/>
              <a:latin typeface="Algerian" panose="04020705040A02060702" pitchFamily="82" charset="0"/>
              <a:ea typeface="宋体" panose="02010600030101010101" pitchFamily="2"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Picture 4"/>
          <p:cNvPicPr>
            <a:picLocks noChangeAspect="1"/>
          </p:cNvPicPr>
          <p:nvPr/>
        </p:nvPicPr>
        <p:blipFill>
          <a:blip r:embed="rId1"/>
          <a:srcRect l="27657" t="24167" r="29219" b="6667"/>
          <a:stretch>
            <a:fillRect/>
          </a:stretch>
        </p:blipFill>
        <p:spPr>
          <a:xfrm>
            <a:off x="857250" y="0"/>
            <a:ext cx="7600950" cy="6858000"/>
          </a:xfrm>
          <a:prstGeom prst="rect">
            <a:avLst/>
          </a:prstGeom>
          <a:noFill/>
          <a:ln w="9525">
            <a:noFill/>
          </a:ln>
          <a:effectLst>
            <a:prstShdw prst="shdw17" dist="17961" dir="2699999">
              <a:srgbClr val="8D9499"/>
            </a:prstShdw>
          </a:effectLst>
        </p:spPr>
      </p:pic>
      <p:cxnSp>
        <p:nvCxnSpPr>
          <p:cNvPr id="10" name="直接连接符 9"/>
          <p:cNvCxnSpPr/>
          <p:nvPr/>
        </p:nvCxnSpPr>
        <p:spPr>
          <a:xfrm>
            <a:off x="1643063" y="2500313"/>
            <a:ext cx="257175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AutoShape 7"/>
          <p:cNvSpPr>
            <a:spLocks noChangeArrowheads="1"/>
          </p:cNvSpPr>
          <p:nvPr/>
        </p:nvSpPr>
        <p:spPr bwMode="auto">
          <a:xfrm>
            <a:off x="3929063" y="1500188"/>
            <a:ext cx="4332288" cy="500063"/>
          </a:xfrm>
          <a:prstGeom prst="wedgeRoundRectCallout">
            <a:avLst>
              <a:gd name="adj1" fmla="val -73681"/>
              <a:gd name="adj2" fmla="val 118046"/>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房地产开发企业必须为否</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Picture 4"/>
          <p:cNvPicPr>
            <a:picLocks noChangeAspect="1"/>
          </p:cNvPicPr>
          <p:nvPr/>
        </p:nvPicPr>
        <p:blipFill>
          <a:blip r:embed="rId1"/>
          <a:srcRect l="24374" t="19167" r="25468" b="7500"/>
          <a:stretch>
            <a:fillRect/>
          </a:stretch>
        </p:blipFill>
        <p:spPr>
          <a:xfrm>
            <a:off x="428625" y="0"/>
            <a:ext cx="8339138" cy="6858000"/>
          </a:xfrm>
          <a:prstGeom prst="rect">
            <a:avLst/>
          </a:prstGeom>
          <a:noFill/>
          <a:ln w="9525">
            <a:noFill/>
          </a:ln>
          <a:effectLst>
            <a:prstShdw prst="shdw17" dist="17961" dir="2699999">
              <a:srgbClr val="8D9499"/>
            </a:prstShdw>
          </a:effectLst>
        </p:spPr>
      </p:pic>
      <p:cxnSp>
        <p:nvCxnSpPr>
          <p:cNvPr id="10" name="直接连接符 9"/>
          <p:cNvCxnSpPr/>
          <p:nvPr/>
        </p:nvCxnSpPr>
        <p:spPr>
          <a:xfrm>
            <a:off x="1143000" y="2357438"/>
            <a:ext cx="37147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AutoShape 7"/>
          <p:cNvSpPr>
            <a:spLocks noChangeArrowheads="1"/>
          </p:cNvSpPr>
          <p:nvPr/>
        </p:nvSpPr>
        <p:spPr bwMode="auto">
          <a:xfrm>
            <a:off x="3924300" y="1285875"/>
            <a:ext cx="4332288" cy="576263"/>
          </a:xfrm>
          <a:prstGeom prst="wedgeRoundRectCallout">
            <a:avLst>
              <a:gd name="adj1" fmla="val -73681"/>
              <a:gd name="adj2" fmla="val 118046"/>
              <a:gd name="adj3" fmla="val 16667"/>
            </a:avLst>
          </a:prstGeom>
          <a:solidFill>
            <a:schemeClr val="accent1"/>
          </a:solidFill>
          <a:ln w="25400" algn="ctr">
            <a:solidFill>
              <a:schemeClr val="accent6">
                <a:lumMod val="60000"/>
                <a:lumOff val="40000"/>
              </a:schemeClr>
            </a:solid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rPr>
              <a:t>调查单位必须填写，与营业执照一致</a:t>
            </a:r>
            <a:endParaRPr kumimoji="0" lang="zh-CN" altLang="en-US" sz="2000" b="1" i="0" u="none" strike="noStrike" kern="1200" cap="none" spc="0" normalizeH="0" baseline="0" noProof="0" dirty="0">
              <a:ln>
                <a:noFill/>
              </a:ln>
              <a:solidFill>
                <a:srgbClr val="003300"/>
              </a:solidFill>
              <a:effectLst/>
              <a:uLnTx/>
              <a:uFillTx/>
              <a:latin typeface="Arial" panose="020B0604020202020204" pitchFamily="34" charset="0"/>
              <a:ea typeface="楷体_GB2312" panose="02010609030101010101" pitchFamily="49" charset="-122"/>
              <a:cs typeface="+mn-cs"/>
            </a:endParaRPr>
          </a:p>
        </p:txBody>
      </p:sp>
    </p:spTree>
  </p:cSld>
  <p:clrMapOvr>
    <a:masterClrMapping/>
  </p:clrMapOvr>
</p:sld>
</file>

<file path=ppt/tags/tag1.xml><?xml version="1.0" encoding="utf-8"?>
<p:tagLst xmlns:p="http://schemas.openxmlformats.org/presentationml/2006/main">
  <p:tag name="KSO_WM_UNIT_TABLE_BEAUTIFY" val="smartTable{096188bc-a538-4cce-919b-973de38a421d}"/>
</p:tagLst>
</file>

<file path=ppt/tags/tag2.xml><?xml version="1.0" encoding="utf-8"?>
<p:tagLst xmlns:p="http://schemas.openxmlformats.org/presentationml/2006/main">
  <p:tag name="COMMONDATA" val="eyJoZGlkIjoiYTIxYzg2YmU2MmNmMjljNzRiMzQ3MjMxYjIxMmQ4ODUifQ=="/>
</p:tagLst>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1641</Words>
  <Application>WPS 演示</Application>
  <PresentationFormat>全屏显示(4:3)</PresentationFormat>
  <Paragraphs>183</Paragraphs>
  <Slides>40</Slides>
  <Notes>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40</vt:i4>
      </vt:variant>
    </vt:vector>
  </HeadingPairs>
  <TitlesOfParts>
    <vt:vector size="62" baseType="lpstr">
      <vt:lpstr>Arial</vt:lpstr>
      <vt:lpstr>宋体</vt:lpstr>
      <vt:lpstr>Wingdings</vt:lpstr>
      <vt:lpstr>楷体_GB2312</vt:lpstr>
      <vt:lpstr>华文楷体</vt:lpstr>
      <vt:lpstr>华文彩云</vt:lpstr>
      <vt:lpstr>仿宋_GB2312</vt:lpstr>
      <vt:lpstr>+mn-ea</vt:lpstr>
      <vt:lpstr>Segoe Print</vt:lpstr>
      <vt:lpstr>黑体</vt:lpstr>
      <vt:lpstr>FZHei-B01S</vt:lpstr>
      <vt:lpstr>汉仪叶叶相思体简</vt:lpstr>
      <vt:lpstr>Times New Roman</vt:lpstr>
      <vt:lpstr>仿宋</vt:lpstr>
      <vt:lpstr>Calibri</vt:lpstr>
      <vt:lpstr>楷体</vt:lpstr>
      <vt:lpstr>隶书</vt:lpstr>
      <vt:lpstr>Bodoni MT Black</vt:lpstr>
      <vt:lpstr>微软雅黑</vt:lpstr>
      <vt:lpstr>Arial Unicode MS</vt:lpstr>
      <vt:lpstr>Algerian</vt:lpstr>
      <vt:lpstr>诗情画意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Founder PC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北京统计数据挖掘系统的使用</dc:title>
  <dc:creator>冯辰</dc:creator>
  <cp:lastModifiedBy>Fang</cp:lastModifiedBy>
  <cp:revision>315</cp:revision>
  <dcterms:created xsi:type="dcterms:W3CDTF">2015-06-03T01:36:26Z</dcterms:created>
  <dcterms:modified xsi:type="dcterms:W3CDTF">2022-12-15T07:10:45Z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47E675D9F90A4ACF9F1ACB82259CCFD9</vt:lpwstr>
  </property>
  <property fmtid="{D5CDD505-2E9C-101B-9397-08002B2CF9AE}" pid="3" name="KSOProductBuildVer">
    <vt:lpwstr>2052-11.1.0.12651</vt:lpwstr>
  </property>
</Properties>
</file>