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3"/>
    <p:sldId id="333" r:id="rId4"/>
    <p:sldId id="334" r:id="rId5"/>
    <p:sldId id="376" r:id="rId6"/>
    <p:sldId id="457" r:id="rId7"/>
    <p:sldId id="453" r:id="rId8"/>
    <p:sldId id="454" r:id="rId10"/>
    <p:sldId id="455" r:id="rId11"/>
    <p:sldId id="456" r:id="rId12"/>
    <p:sldId id="335" r:id="rId13"/>
    <p:sldId id="337" r:id="rId14"/>
    <p:sldId id="338" r:id="rId15"/>
    <p:sldId id="367" r:id="rId16"/>
    <p:sldId id="343" r:id="rId17"/>
    <p:sldId id="403" r:id="rId18"/>
    <p:sldId id="344" r:id="rId19"/>
    <p:sldId id="345" r:id="rId20"/>
    <p:sldId id="404" r:id="rId21"/>
    <p:sldId id="346" r:id="rId22"/>
    <p:sldId id="423" r:id="rId23"/>
    <p:sldId id="422" r:id="rId24"/>
    <p:sldId id="424" r:id="rId25"/>
    <p:sldId id="369" r:id="rId26"/>
    <p:sldId id="377" r:id="rId27"/>
    <p:sldId id="378" r:id="rId28"/>
    <p:sldId id="379" r:id="rId29"/>
    <p:sldId id="406" r:id="rId30"/>
    <p:sldId id="425" r:id="rId31"/>
    <p:sldId id="426" r:id="rId32"/>
    <p:sldId id="352" r:id="rId33"/>
    <p:sldId id="408" r:id="rId34"/>
    <p:sldId id="353" r:id="rId35"/>
    <p:sldId id="368" r:id="rId36"/>
    <p:sldId id="358" r:id="rId37"/>
    <p:sldId id="373" r:id="rId38"/>
    <p:sldId id="372" r:id="rId39"/>
    <p:sldId id="427" r:id="rId40"/>
    <p:sldId id="380" r:id="rId41"/>
    <p:sldId id="429" r:id="rId42"/>
    <p:sldId id="430" r:id="rId43"/>
    <p:sldId id="432" r:id="rId44"/>
    <p:sldId id="434" r:id="rId45"/>
    <p:sldId id="439" r:id="rId46"/>
    <p:sldId id="440" r:id="rId47"/>
    <p:sldId id="448" r:id="rId48"/>
    <p:sldId id="442" r:id="rId49"/>
    <p:sldId id="444" r:id="rId50"/>
    <p:sldId id="296" r:id="rId51"/>
  </p:sldIdLst>
  <p:sldSz cx="9144000" cy="6858000" type="screen4x3"/>
  <p:notesSz cx="6858000" cy="9144000"/>
  <p:custDataLst>
    <p:tags r:id="rId55"/>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C9ED"/>
    <a:srgbClr val="0000FF"/>
    <a:srgbClr val="83C1F9"/>
    <a:srgbClr val="333333"/>
    <a:srgbClr val="5F5F5F"/>
    <a:srgbClr val="FF0000"/>
    <a:srgbClr val="9966F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2441"/>
  </p:normalViewPr>
  <p:slideViewPr>
    <p:cSldViewPr showGuides="1">
      <p:cViewPr varScale="1">
        <p:scale>
          <a:sx n="62" d="100"/>
          <a:sy n="62" d="100"/>
        </p:scale>
        <p:origin x="-1402" y="480"/>
      </p:cViewPr>
      <p:guideLst>
        <p:guide orient="horz" pos="2160"/>
        <p:guide pos="284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5" Type="http://schemas.openxmlformats.org/officeDocument/2006/relationships/tags" Target="tags/tag2.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2EF63B72-4C3E-4BA3-858A-0C0A04F5DC08}"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Rectangle 4"/>
          <p:cNvSpPr>
            <a:spLocks noGrp="1" noRot="1"/>
          </p:cNvSpPr>
          <p:nvPr>
            <p:ph type="sldImg"/>
          </p:nvPr>
        </p:nvSpPr>
        <p:spPr>
          <a:xfrm>
            <a:off x="1143000" y="685800"/>
            <a:ext cx="4572000" cy="3429000"/>
          </a:xfrm>
          <a:prstGeom prst="rect">
            <a:avLst/>
          </a:prstGeom>
          <a:noFill/>
          <a:ln w="9525">
            <a:noFill/>
          </a:ln>
        </p:spPr>
      </p:sp>
      <p:sp>
        <p:nvSpPr>
          <p:cNvPr id="3077" name="Rectangle 5"/>
          <p:cNvSpPr>
            <a:spLocks noGrp="1" noRot="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fontAlgn="base">
              <a:buNone/>
            </a:pPr>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noTextEdit="1"/>
          </p:cNvSpPr>
          <p:nvPr>
            <p:ph type="sldImg"/>
          </p:nvPr>
        </p:nvSpPr>
        <p:spPr>
          <a:ln/>
        </p:spPr>
      </p:sp>
      <p:sp>
        <p:nvSpPr>
          <p:cNvPr id="3" name="备注占位符 2"/>
          <p:cNvSpPr>
            <a:spLocks noGrp="1"/>
          </p:cNvSpPr>
          <p:nvPr>
            <p:ph type="body" idx="1"/>
          </p:nvPr>
        </p:nvSpPr>
        <p:spPr>
          <a:ln/>
        </p:spPr>
        <p:txBody>
          <a:bodyPr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1.</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以法人单位的口径填报数据。填报企业仅填入本法人单位的数据，</a:t>
            </a:r>
            <a:r>
              <a:rPr kumimoji="0" lang="zh-CN" altLang="en-US" sz="12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rPr>
              <a:t>下属所有产业活动单位在本法人单位合并填报；</a:t>
            </a:r>
            <a:r>
              <a:rPr kumimoji="0" lang="en-US" altLang="zh-CN" sz="12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rPr>
              <a:t>2.</a:t>
            </a:r>
            <a:r>
              <a:rPr kumimoji="0" lang="zh-CN" altLang="en-US" sz="1200" b="0" i="0" u="none" strike="noStrike" kern="1200" cap="none" spc="0" normalizeH="0" baseline="0" noProof="0" dirty="0">
                <a:ln>
                  <a:noFill/>
                </a:ln>
                <a:solidFill>
                  <a:schemeClr val="bg1"/>
                </a:solidFill>
                <a:effectLst/>
                <a:uLnTx/>
                <a:uFillTx/>
                <a:latin typeface="+mn-ea"/>
                <a:ea typeface="宋体" panose="02010600030101010101" pitchFamily="2" charset="-122"/>
                <a:cs typeface="+mn-cs"/>
              </a:rPr>
              <a:t>不包括下属子公司及集团内其他法人单位数据。</a:t>
            </a:r>
            <a:endParaRPr kumimoji="0" lang="en-US" altLang="zh-CN" sz="1200" b="0" i="0" u="none" strike="noStrike" kern="1200" cap="none" spc="0" normalizeH="0" baseline="0" noProof="0" dirty="0">
              <a:ln>
                <a:noFill/>
              </a:ln>
              <a:solidFill>
                <a:srgbClr val="FFFF00"/>
              </a:solidFill>
              <a:effectLst/>
              <a:uLnTx/>
              <a:uFillTx/>
              <a:latin typeface="Calibri" panose="020F0502020204030204" pitchFamily="34" charset="0"/>
              <a:ea typeface="宋体" panose="02010600030101010101" pitchFamily="2" charset="-122"/>
              <a:cs typeface="+mn-cs"/>
            </a:endParaRPr>
          </a:p>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638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Rectangle 7"/>
          <p:cNvSpPr txBox="1">
            <a:spLocks noGrp="1"/>
          </p:cNvSpPr>
          <p:nvPr/>
        </p:nvSpPr>
        <p:spPr>
          <a:xfrm>
            <a:off x="3884613" y="8685213"/>
            <a:ext cx="2971800" cy="457200"/>
          </a:xfrm>
          <a:prstGeom prst="rect">
            <a:avLst/>
          </a:prstGeom>
          <a:noFill/>
          <a:ln w="9525">
            <a:noFill/>
          </a:ln>
        </p:spPr>
        <p:txBody>
          <a:bodyPr anchor="b" anchorCtr="0"/>
          <a:p>
            <a:pPr lvl="0" algn="r" latinLnBrk="1"/>
            <a:fld id="{9A0DB2DC-4C9A-4742-B13C-FB6460FD3503}" type="slidenum">
              <a:rPr lang="en-US" altLang="zh-CN" sz="1200" dirty="0">
                <a:ea typeface="Gulim" pitchFamily="34" charset="-127"/>
              </a:rPr>
            </a:fld>
            <a:endParaRPr lang="en-US" altLang="zh-CN" sz="1200" dirty="0">
              <a:ea typeface="Gulim" pitchFamily="34" charset="-127"/>
            </a:endParaRPr>
          </a:p>
        </p:txBody>
      </p:sp>
      <p:sp>
        <p:nvSpPr>
          <p:cNvPr id="40962" name="Rectangle 2"/>
          <p:cNvSpPr>
            <a:spLocks noGrp="1" noRot="1" noChangeAspect="1" noTextEdit="1"/>
          </p:cNvSpPr>
          <p:nvPr>
            <p:ph type="sldImg"/>
          </p:nvPr>
        </p:nvSpPr>
        <p:spPr>
          <a:ln>
            <a:solidFill>
              <a:srgbClr val="000000"/>
            </a:solidFill>
            <a:miter/>
          </a:ln>
        </p:spPr>
      </p:sp>
      <p:sp>
        <p:nvSpPr>
          <p:cNvPr id="40963" name="Rectangle 3"/>
          <p:cNvSpPr>
            <a:spLocks noGrp="1"/>
          </p:cNvSpPr>
          <p:nvPr>
            <p:ph type="body"/>
          </p:nvPr>
        </p:nvSpPr>
        <p:spPr>
          <a:ln/>
        </p:spPr>
        <p:txBody>
          <a:bodyPr wrap="square" lIns="91440" tIns="45720" rIns="91440" bIns="45720" anchor="ctr" anchorCtr="0"/>
          <a:p>
            <a:pPr lvl="0" eaLnBrk="1" hangingPunct="1">
              <a:spcBef>
                <a:spcPct val="0"/>
              </a:spcBef>
            </a:pPr>
            <a:endParaRPr lang="zh-CN" altLang="zh-CN" dirty="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Rectangle 7"/>
          <p:cNvSpPr txBox="1">
            <a:spLocks noGrp="1"/>
          </p:cNvSpPr>
          <p:nvPr/>
        </p:nvSpPr>
        <p:spPr>
          <a:xfrm>
            <a:off x="3884613" y="8685213"/>
            <a:ext cx="2971800" cy="457200"/>
          </a:xfrm>
          <a:prstGeom prst="rect">
            <a:avLst/>
          </a:prstGeom>
          <a:noFill/>
          <a:ln w="9525">
            <a:noFill/>
          </a:ln>
        </p:spPr>
        <p:txBody>
          <a:bodyPr anchor="b" anchorCtr="0"/>
          <a:p>
            <a:pPr lvl="0" algn="r" latinLnBrk="1"/>
            <a:fld id="{9A0DB2DC-4C9A-4742-B13C-FB6460FD3503}" type="slidenum">
              <a:rPr lang="en-US" altLang="zh-CN" sz="1200" dirty="0">
                <a:ea typeface="Gulim" pitchFamily="34" charset="-127"/>
              </a:rPr>
            </a:fld>
            <a:endParaRPr lang="en-US" altLang="zh-CN" sz="1200" dirty="0">
              <a:ea typeface="Gulim" pitchFamily="34" charset="-127"/>
            </a:endParaRPr>
          </a:p>
        </p:txBody>
      </p:sp>
      <p:sp>
        <p:nvSpPr>
          <p:cNvPr id="43010" name="Rectangle 2"/>
          <p:cNvSpPr>
            <a:spLocks noGrp="1" noRot="1" noChangeAspect="1" noTextEdit="1"/>
          </p:cNvSpPr>
          <p:nvPr>
            <p:ph type="sldImg"/>
          </p:nvPr>
        </p:nvSpPr>
        <p:spPr>
          <a:ln>
            <a:solidFill>
              <a:srgbClr val="000000"/>
            </a:solidFill>
            <a:miter/>
          </a:ln>
        </p:spPr>
      </p:sp>
      <p:sp>
        <p:nvSpPr>
          <p:cNvPr id="43011" name="Rectangle 3"/>
          <p:cNvSpPr>
            <a:spLocks noGrp="1"/>
          </p:cNvSpPr>
          <p:nvPr>
            <p:ph type="body"/>
          </p:nvPr>
        </p:nvSpPr>
        <p:spPr>
          <a:ln/>
        </p:spPr>
        <p:txBody>
          <a:bodyPr wrap="square" lIns="91440" tIns="45720" rIns="91440" bIns="45720" anchor="ctr" anchorCtr="0"/>
          <a:p>
            <a:pPr lvl="0" eaLnBrk="1" hangingPunct="1">
              <a:spcBef>
                <a:spcPct val="0"/>
              </a:spcBef>
            </a:pPr>
            <a:endParaRPr lang="zh-CN" altLang="zh-CN" dirty="0">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Rectangle 7"/>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ea typeface="Gulim" pitchFamily="34" charset="-127"/>
              </a:rPr>
            </a:fld>
            <a:endParaRPr lang="en-US" altLang="zh-CN" sz="1200" dirty="0">
              <a:ea typeface="Gulim" pitchFamily="34" charset="-127"/>
            </a:endParaRPr>
          </a:p>
        </p:txBody>
      </p:sp>
      <p:sp>
        <p:nvSpPr>
          <p:cNvPr id="45058" name="Rectangle 2"/>
          <p:cNvSpPr>
            <a:spLocks noGrp="1" noRot="1" noChangeAspect="1" noTextEdit="1"/>
          </p:cNvSpPr>
          <p:nvPr>
            <p:ph type="sldImg"/>
          </p:nvPr>
        </p:nvSpPr>
        <p:spPr>
          <a:ln>
            <a:solidFill>
              <a:srgbClr val="000000"/>
            </a:solidFill>
            <a:miter/>
          </a:ln>
        </p:spPr>
      </p:sp>
      <p:sp>
        <p:nvSpPr>
          <p:cNvPr id="45059" name="Rectangle 3"/>
          <p:cNvSpPr>
            <a:spLocks noGrp="1"/>
          </p:cNvSpPr>
          <p:nvPr>
            <p:ph type="body"/>
          </p:nvPr>
        </p:nvSpPr>
        <p:spPr>
          <a:ln/>
        </p:spPr>
        <p:txBody>
          <a:bodyPr wrap="square" lIns="91440" tIns="45720" rIns="91440" bIns="45720" anchor="ctr" anchorCtr="0"/>
          <a:p>
            <a:pPr lvl="0" eaLnBrk="1" hangingPunct="1">
              <a:spcBef>
                <a:spcPct val="0"/>
              </a:spcBef>
            </a:pPr>
            <a:endParaRPr lang="zh-CN" altLang="zh-CN" dirty="0">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Rectangle 7"/>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ea typeface="Gulim" pitchFamily="34" charset="-127"/>
              </a:rPr>
            </a:fld>
            <a:endParaRPr lang="en-US" altLang="zh-CN" sz="1200" dirty="0">
              <a:ea typeface="Gulim" pitchFamily="34" charset="-127"/>
            </a:endParaRPr>
          </a:p>
        </p:txBody>
      </p:sp>
      <p:sp>
        <p:nvSpPr>
          <p:cNvPr id="47106" name="Rectangle 2"/>
          <p:cNvSpPr>
            <a:spLocks noGrp="1" noRot="1" noChangeAspect="1" noTextEdit="1"/>
          </p:cNvSpPr>
          <p:nvPr>
            <p:ph type="sldImg"/>
          </p:nvPr>
        </p:nvSpPr>
        <p:spPr>
          <a:ln>
            <a:solidFill>
              <a:srgbClr val="000000"/>
            </a:solidFill>
            <a:miter/>
          </a:ln>
        </p:spPr>
      </p:sp>
      <p:sp>
        <p:nvSpPr>
          <p:cNvPr id="47107" name="Rectangle 3"/>
          <p:cNvSpPr>
            <a:spLocks noGrp="1"/>
          </p:cNvSpPr>
          <p:nvPr>
            <p:ph type="body"/>
          </p:nvPr>
        </p:nvSpPr>
        <p:spPr>
          <a:ln/>
        </p:spPr>
        <p:txBody>
          <a:bodyPr wrap="square" lIns="91440" tIns="45720" rIns="91440" bIns="45720" anchor="ctr" anchorCtr="0"/>
          <a:p>
            <a:pPr lvl="0" eaLnBrk="1" hangingPunct="1">
              <a:spcBef>
                <a:spcPct val="0"/>
              </a:spcBef>
            </a:pPr>
            <a:endParaRPr lang="zh-CN" altLang="zh-CN" dirty="0">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Rectangle 7"/>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ea typeface="Gulim" pitchFamily="34" charset="-127"/>
              </a:rPr>
            </a:fld>
            <a:endParaRPr lang="en-US" altLang="zh-CN" sz="1200" dirty="0">
              <a:ea typeface="Gulim" pitchFamily="34" charset="-127"/>
            </a:endParaRPr>
          </a:p>
        </p:txBody>
      </p:sp>
      <p:sp>
        <p:nvSpPr>
          <p:cNvPr id="49154" name="Rectangle 2"/>
          <p:cNvSpPr>
            <a:spLocks noGrp="1" noRot="1" noChangeAspect="1" noTextEdit="1"/>
          </p:cNvSpPr>
          <p:nvPr>
            <p:ph type="sldImg"/>
          </p:nvPr>
        </p:nvSpPr>
        <p:spPr>
          <a:ln>
            <a:solidFill>
              <a:srgbClr val="000000"/>
            </a:solidFill>
            <a:miter/>
          </a:ln>
        </p:spPr>
      </p:sp>
      <p:sp>
        <p:nvSpPr>
          <p:cNvPr id="49155" name="Rectangle 3"/>
          <p:cNvSpPr>
            <a:spLocks noGrp="1"/>
          </p:cNvSpPr>
          <p:nvPr>
            <p:ph type="body"/>
          </p:nvPr>
        </p:nvSpPr>
        <p:spPr>
          <a:ln/>
        </p:spPr>
        <p:txBody>
          <a:bodyPr wrap="square" lIns="91440" tIns="45720" rIns="91440" bIns="45720" anchor="ctr" anchorCtr="0"/>
          <a:p>
            <a:pPr lvl="0" eaLnBrk="1" hangingPunct="1">
              <a:spcBef>
                <a:spcPct val="0"/>
              </a:spcBef>
            </a:pPr>
            <a:endParaRPr lang="zh-CN" altLang="zh-CN" dirty="0">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Rectangle 7"/>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ea typeface="Gulim" pitchFamily="34" charset="-127"/>
              </a:rPr>
            </a:fld>
            <a:endParaRPr lang="en-US" altLang="zh-CN" sz="1200" dirty="0">
              <a:ea typeface="Gulim" pitchFamily="34" charset="-127"/>
            </a:endParaRPr>
          </a:p>
        </p:txBody>
      </p:sp>
      <p:sp>
        <p:nvSpPr>
          <p:cNvPr id="51202" name="Rectangle 2"/>
          <p:cNvSpPr>
            <a:spLocks noGrp="1" noRot="1" noChangeAspect="1" noTextEdit="1"/>
          </p:cNvSpPr>
          <p:nvPr>
            <p:ph type="sldImg"/>
          </p:nvPr>
        </p:nvSpPr>
        <p:spPr>
          <a:ln>
            <a:solidFill>
              <a:srgbClr val="000000"/>
            </a:solidFill>
            <a:miter/>
          </a:ln>
        </p:spPr>
      </p:sp>
      <p:sp>
        <p:nvSpPr>
          <p:cNvPr id="51203" name="Rectangle 3"/>
          <p:cNvSpPr>
            <a:spLocks noGrp="1"/>
          </p:cNvSpPr>
          <p:nvPr>
            <p:ph type="body"/>
          </p:nvPr>
        </p:nvSpPr>
        <p:spPr>
          <a:ln/>
        </p:spPr>
        <p:txBody>
          <a:bodyPr wrap="square" lIns="91440" tIns="45720" rIns="91440" bIns="45720" anchor="ctr" anchorCtr="0"/>
          <a:p>
            <a:pPr lvl="0" eaLnBrk="1" hangingPunct="1">
              <a:spcBef>
                <a:spcPct val="0"/>
              </a:spcBef>
            </a:pPr>
            <a:endParaRPr lang="zh-CN" altLang="zh-CN" dirty="0">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幻灯片图像占位符 1"/>
          <p:cNvSpPr>
            <a:spLocks noGrp="1" noRot="1" noChangeAspect="1" noTextEdit="1"/>
          </p:cNvSpPr>
          <p:nvPr>
            <p:ph type="sldImg"/>
          </p:nvPr>
        </p:nvSpPr>
        <p:spPr>
          <a:ln/>
        </p:spPr>
      </p:sp>
      <p:sp>
        <p:nvSpPr>
          <p:cNvPr id="63490" name="备注占位符 2"/>
          <p:cNvSpPr>
            <a:spLocks noGrp="1"/>
          </p:cNvSpPr>
          <p:nvPr>
            <p:ph type="body"/>
          </p:nvPr>
        </p:nvSpPr>
        <p:spPr>
          <a:ln/>
        </p:spPr>
        <p:txBody>
          <a:bodyPr wrap="square" lIns="91440" tIns="45720" rIns="91440" bIns="45720" anchor="t" anchorCtr="0"/>
          <a:p>
            <a:pPr lvl="0"/>
            <a:endParaRPr lang="zh-CN" altLang="en-US" dirty="0"/>
          </a:p>
        </p:txBody>
      </p:sp>
      <p:sp>
        <p:nvSpPr>
          <p:cNvPr id="63491" name="灯片编号占位符 3"/>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fld>
            <a:endParaRPr lang="en-US" altLang="zh-CN"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幻灯片图像占位符 1"/>
          <p:cNvSpPr>
            <a:spLocks noGrp="1" noRot="1" noChangeAspect="1" noTextEdit="1"/>
          </p:cNvSpPr>
          <p:nvPr>
            <p:ph type="sldImg"/>
          </p:nvPr>
        </p:nvSpPr>
        <p:spPr>
          <a:ln/>
        </p:spPr>
      </p:sp>
      <p:sp>
        <p:nvSpPr>
          <p:cNvPr id="66562" name="备注占位符 2"/>
          <p:cNvSpPr>
            <a:spLocks noGrp="1"/>
          </p:cNvSpPr>
          <p:nvPr>
            <p:ph type="body"/>
          </p:nvPr>
        </p:nvSpPr>
        <p:spPr>
          <a:ln/>
        </p:spPr>
        <p:txBody>
          <a:bodyPr wrap="square" lIns="91440" tIns="45720" rIns="91440" bIns="45720" anchor="t" anchorCtr="0"/>
          <a:p>
            <a:pPr lvl="0"/>
            <a:endParaRPr lang="zh-CN" altLang="en-US" dirty="0"/>
          </a:p>
        </p:txBody>
      </p:sp>
      <p:sp>
        <p:nvSpPr>
          <p:cNvPr id="66563" name="灯片编号占位符 3"/>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fld>
            <a:endParaRPr lang="en-US" altLang="zh-CN"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幻灯片图像占位符 1"/>
          <p:cNvSpPr>
            <a:spLocks noGrp="1" noRot="1" noChangeAspect="1" noTextEdit="1"/>
          </p:cNvSpPr>
          <p:nvPr>
            <p:ph type="sldImg"/>
          </p:nvPr>
        </p:nvSpPr>
        <p:spPr>
          <a:ln/>
        </p:spPr>
      </p:sp>
      <p:sp>
        <p:nvSpPr>
          <p:cNvPr id="68610" name="备注占位符 2"/>
          <p:cNvSpPr>
            <a:spLocks noGrp="1"/>
          </p:cNvSpPr>
          <p:nvPr>
            <p:ph type="body"/>
          </p:nvPr>
        </p:nvSpPr>
        <p:spPr>
          <a:ln/>
        </p:spPr>
        <p:txBody>
          <a:bodyPr wrap="square" lIns="91440" tIns="45720" rIns="91440" bIns="45720" anchor="t" anchorCtr="0"/>
          <a:p>
            <a:pPr lvl="0"/>
            <a:endParaRPr lang="zh-CN" altLang="en-US" dirty="0"/>
          </a:p>
        </p:txBody>
      </p:sp>
      <p:sp>
        <p:nvSpPr>
          <p:cNvPr id="68611" name="灯片编号占位符 3"/>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fld>
            <a:endParaRPr lang="en-US" altLang="zh-CN"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幻灯片图像占位符 1"/>
          <p:cNvSpPr>
            <a:spLocks noGrp="1" noRot="1" noChangeAspect="1" noTextEdit="1"/>
          </p:cNvSpPr>
          <p:nvPr>
            <p:ph type="sldImg"/>
          </p:nvPr>
        </p:nvSpPr>
        <p:spPr>
          <a:ln/>
        </p:spPr>
      </p:sp>
      <p:sp>
        <p:nvSpPr>
          <p:cNvPr id="70658" name="备注占位符 2"/>
          <p:cNvSpPr>
            <a:spLocks noGrp="1"/>
          </p:cNvSpPr>
          <p:nvPr>
            <p:ph type="body"/>
          </p:nvPr>
        </p:nvSpPr>
        <p:spPr>
          <a:ln/>
        </p:spPr>
        <p:txBody>
          <a:bodyPr wrap="square" lIns="91440" tIns="45720" rIns="91440" bIns="45720" anchor="t" anchorCtr="0"/>
          <a:p>
            <a:pPr lvl="0"/>
            <a:endParaRPr lang="zh-CN" altLang="en-US" dirty="0"/>
          </a:p>
        </p:txBody>
      </p:sp>
      <p:sp>
        <p:nvSpPr>
          <p:cNvPr id="70659" name="灯片编号占位符 3"/>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fld>
            <a:endParaRPr lang="en-US" altLang="zh-CN"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幻灯片图像占位符 1"/>
          <p:cNvSpPr>
            <a:spLocks noGrp="1" noRot="1" noChangeAspect="1" noTextEdit="1"/>
          </p:cNvSpPr>
          <p:nvPr>
            <p:ph type="sldImg"/>
          </p:nvPr>
        </p:nvSpPr>
        <p:spPr>
          <a:ln/>
        </p:spPr>
      </p:sp>
      <p:sp>
        <p:nvSpPr>
          <p:cNvPr id="3" name="备注占位符 2"/>
          <p:cNvSpPr>
            <a:spLocks noGrp="1"/>
          </p:cNvSpPr>
          <p:nvPr>
            <p:ph type="body" idx="1"/>
          </p:nvPr>
        </p:nvSpPr>
        <p:spPr>
          <a:ln/>
        </p:spPr>
        <p:txBody>
          <a:bodyPr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1.</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以法人单位的口径填报数据。填报企业仅填入本法人单位的数据，</a:t>
            </a:r>
            <a:r>
              <a:rPr kumimoji="0" lang="zh-CN" altLang="en-US" sz="12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rPr>
              <a:t>下属所有产业活动单位在本法人单位合并填报；</a:t>
            </a:r>
            <a:r>
              <a:rPr kumimoji="0" lang="en-US" altLang="zh-CN" sz="12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rPr>
              <a:t>2.</a:t>
            </a:r>
            <a:r>
              <a:rPr kumimoji="0" lang="zh-CN" altLang="en-US" sz="1200" b="0" i="0" u="none" strike="noStrike" kern="1200" cap="none" spc="0" normalizeH="0" baseline="0" noProof="0" dirty="0">
                <a:ln>
                  <a:noFill/>
                </a:ln>
                <a:solidFill>
                  <a:schemeClr val="bg1"/>
                </a:solidFill>
                <a:effectLst/>
                <a:uLnTx/>
                <a:uFillTx/>
                <a:latin typeface="+mn-ea"/>
                <a:ea typeface="宋体" panose="02010600030101010101" pitchFamily="2" charset="-122"/>
                <a:cs typeface="+mn-cs"/>
              </a:rPr>
              <a:t>不包括下属子公司及集团内其他法人单位数据。</a:t>
            </a:r>
            <a:endParaRPr kumimoji="0" lang="en-US" altLang="zh-CN" sz="1200" b="0" i="0" u="none" strike="noStrike" kern="1200" cap="none" spc="0" normalizeH="0" baseline="0" noProof="0" dirty="0">
              <a:ln>
                <a:noFill/>
              </a:ln>
              <a:solidFill>
                <a:srgbClr val="FFFF00"/>
              </a:solidFill>
              <a:effectLst/>
              <a:uLnTx/>
              <a:uFillTx/>
              <a:latin typeface="Calibri" panose="020F0502020204030204" pitchFamily="34" charset="0"/>
              <a:ea typeface="宋体" panose="02010600030101010101" pitchFamily="2" charset="-122"/>
              <a:cs typeface="+mn-cs"/>
            </a:endParaRPr>
          </a:p>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843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幻灯片图像占位符 1"/>
          <p:cNvSpPr>
            <a:spLocks noGrp="1" noRot="1" noChangeAspect="1" noTextEdit="1"/>
          </p:cNvSpPr>
          <p:nvPr>
            <p:ph type="sldImg"/>
          </p:nvPr>
        </p:nvSpPr>
        <p:spPr>
          <a:ln/>
        </p:spPr>
      </p:sp>
      <p:sp>
        <p:nvSpPr>
          <p:cNvPr id="72706" name="备注占位符 2"/>
          <p:cNvSpPr>
            <a:spLocks noGrp="1"/>
          </p:cNvSpPr>
          <p:nvPr>
            <p:ph type="body"/>
          </p:nvPr>
        </p:nvSpPr>
        <p:spPr>
          <a:ln/>
        </p:spPr>
        <p:txBody>
          <a:bodyPr wrap="square" lIns="91440" tIns="45720" rIns="91440" bIns="45720" anchor="t" anchorCtr="0"/>
          <a:p>
            <a:pPr lvl="0"/>
            <a:endParaRPr lang="zh-CN" altLang="en-US" dirty="0"/>
          </a:p>
        </p:txBody>
      </p:sp>
      <p:sp>
        <p:nvSpPr>
          <p:cNvPr id="72707" name="灯片编号占位符 3"/>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fld>
            <a:endParaRPr lang="en-US" altLang="zh-CN"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幻灯片图像占位符 1"/>
          <p:cNvSpPr>
            <a:spLocks noGrp="1" noRot="1" noChangeAspect="1" noTextEdit="1"/>
          </p:cNvSpPr>
          <p:nvPr>
            <p:ph type="sldImg"/>
          </p:nvPr>
        </p:nvSpPr>
        <p:spPr>
          <a:ln/>
        </p:spPr>
      </p:sp>
      <p:sp>
        <p:nvSpPr>
          <p:cNvPr id="74754" name="备注占位符 2"/>
          <p:cNvSpPr>
            <a:spLocks noGrp="1"/>
          </p:cNvSpPr>
          <p:nvPr>
            <p:ph type="body"/>
          </p:nvPr>
        </p:nvSpPr>
        <p:spPr>
          <a:ln/>
        </p:spPr>
        <p:txBody>
          <a:bodyPr wrap="square" lIns="91440" tIns="45720" rIns="91440" bIns="45720" anchor="t" anchorCtr="0"/>
          <a:p>
            <a:pPr lvl="0"/>
            <a:endParaRPr lang="zh-CN" altLang="en-US" dirty="0"/>
          </a:p>
        </p:txBody>
      </p:sp>
      <p:sp>
        <p:nvSpPr>
          <p:cNvPr id="74755" name="灯片编号占位符 3"/>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fld>
            <a:endParaRPr lang="en-US" altLang="zh-CN"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幻灯片图像占位符 1"/>
          <p:cNvSpPr>
            <a:spLocks noGrp="1" noRot="1" noChangeAspect="1" noTextEdit="1"/>
          </p:cNvSpPr>
          <p:nvPr>
            <p:ph type="sldImg"/>
          </p:nvPr>
        </p:nvSpPr>
        <p:spPr>
          <a:ln/>
        </p:spPr>
      </p:sp>
      <p:sp>
        <p:nvSpPr>
          <p:cNvPr id="76802" name="备注占位符 2"/>
          <p:cNvSpPr>
            <a:spLocks noGrp="1"/>
          </p:cNvSpPr>
          <p:nvPr>
            <p:ph type="body"/>
          </p:nvPr>
        </p:nvSpPr>
        <p:spPr>
          <a:ln/>
        </p:spPr>
        <p:txBody>
          <a:bodyPr wrap="square" lIns="91440" tIns="45720" rIns="91440" bIns="45720" anchor="t" anchorCtr="0"/>
          <a:p>
            <a:pPr lvl="0"/>
            <a:endParaRPr lang="zh-CN" altLang="en-US" dirty="0"/>
          </a:p>
        </p:txBody>
      </p:sp>
      <p:sp>
        <p:nvSpPr>
          <p:cNvPr id="76803" name="灯片编号占位符 3"/>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fld>
            <a:endParaRPr lang="en-US" altLang="zh-CN"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8849" name="幻灯片图像占位符 1"/>
          <p:cNvSpPr>
            <a:spLocks noGrp="1" noRot="1" noChangeAspect="1" noTextEdit="1"/>
          </p:cNvSpPr>
          <p:nvPr>
            <p:ph type="sldImg"/>
          </p:nvPr>
        </p:nvSpPr>
        <p:spPr>
          <a:ln/>
        </p:spPr>
      </p:sp>
      <p:sp>
        <p:nvSpPr>
          <p:cNvPr id="78850" name="备注占位符 2"/>
          <p:cNvSpPr>
            <a:spLocks noGrp="1"/>
          </p:cNvSpPr>
          <p:nvPr>
            <p:ph type="body"/>
          </p:nvPr>
        </p:nvSpPr>
        <p:spPr>
          <a:ln/>
        </p:spPr>
        <p:txBody>
          <a:bodyPr wrap="square" lIns="91440" tIns="45720" rIns="91440" bIns="45720" anchor="t" anchorCtr="0"/>
          <a:p>
            <a:pPr lvl="0"/>
            <a:endParaRPr lang="zh-CN" altLang="en-US" dirty="0"/>
          </a:p>
        </p:txBody>
      </p:sp>
      <p:sp>
        <p:nvSpPr>
          <p:cNvPr id="78851" name="灯片编号占位符 3"/>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fld>
            <a:endParaRPr lang="en-US" altLang="zh-CN"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幻灯片图像占位符 1"/>
          <p:cNvSpPr>
            <a:spLocks noGrp="1" noRot="1" noChangeAspect="1" noTextEdit="1"/>
          </p:cNvSpPr>
          <p:nvPr>
            <p:ph type="sldImg"/>
          </p:nvPr>
        </p:nvSpPr>
        <p:spPr>
          <a:ln/>
        </p:spPr>
      </p:sp>
      <p:sp>
        <p:nvSpPr>
          <p:cNvPr id="80898" name="备注占位符 2"/>
          <p:cNvSpPr>
            <a:spLocks noGrp="1"/>
          </p:cNvSpPr>
          <p:nvPr>
            <p:ph type="body"/>
          </p:nvPr>
        </p:nvSpPr>
        <p:spPr>
          <a:ln/>
        </p:spPr>
        <p:txBody>
          <a:bodyPr wrap="square" lIns="91440" tIns="45720" rIns="91440" bIns="45720" anchor="t" anchorCtr="0"/>
          <a:p>
            <a:pPr lvl="0"/>
            <a:endParaRPr lang="zh-CN" altLang="en-US" dirty="0"/>
          </a:p>
        </p:txBody>
      </p:sp>
      <p:sp>
        <p:nvSpPr>
          <p:cNvPr id="80899" name="灯片编号占位符 3"/>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fld>
            <a:endParaRPr lang="en-US" altLang="zh-CN"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5" name="幻灯片图像占位符 1"/>
          <p:cNvSpPr>
            <a:spLocks noGrp="1" noRot="1" noChangeAspect="1" noTextEdit="1"/>
          </p:cNvSpPr>
          <p:nvPr>
            <p:ph type="sldImg"/>
          </p:nvPr>
        </p:nvSpPr>
        <p:spPr>
          <a:ln/>
        </p:spPr>
      </p:sp>
      <p:sp>
        <p:nvSpPr>
          <p:cNvPr id="82946" name="备注占位符 2"/>
          <p:cNvSpPr>
            <a:spLocks noGrp="1"/>
          </p:cNvSpPr>
          <p:nvPr>
            <p:ph type="body"/>
          </p:nvPr>
        </p:nvSpPr>
        <p:spPr>
          <a:ln/>
        </p:spPr>
        <p:txBody>
          <a:bodyPr wrap="square" lIns="91440" tIns="45720" rIns="91440" bIns="45720" anchor="t" anchorCtr="0"/>
          <a:p>
            <a:pPr lvl="0"/>
            <a:endParaRPr lang="zh-CN" altLang="en-US" dirty="0"/>
          </a:p>
        </p:txBody>
      </p:sp>
      <p:sp>
        <p:nvSpPr>
          <p:cNvPr id="82947" name="灯片编号占位符 3"/>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fld>
            <a:endParaRPr lang="en-US" altLang="zh-CN"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幻灯片图像占位符 1"/>
          <p:cNvSpPr>
            <a:spLocks noGrp="1" noRot="1" noChangeAspect="1" noTextEdit="1"/>
          </p:cNvSpPr>
          <p:nvPr>
            <p:ph type="sldImg"/>
          </p:nvPr>
        </p:nvSpPr>
        <p:spPr>
          <a:ln/>
        </p:spPr>
      </p:sp>
      <p:sp>
        <p:nvSpPr>
          <p:cNvPr id="84994" name="备注占位符 2"/>
          <p:cNvSpPr>
            <a:spLocks noGrp="1"/>
          </p:cNvSpPr>
          <p:nvPr>
            <p:ph type="body"/>
          </p:nvPr>
        </p:nvSpPr>
        <p:spPr>
          <a:ln/>
        </p:spPr>
        <p:txBody>
          <a:bodyPr wrap="square" lIns="91440" tIns="45720" rIns="91440" bIns="45720" anchor="ctr" anchorCtr="0"/>
          <a:p>
            <a:pPr lvl="0"/>
            <a:endParaRPr lang="zh-CN" altLang="en-US" dirty="0"/>
          </a:p>
        </p:txBody>
      </p:sp>
      <p:sp>
        <p:nvSpPr>
          <p:cNvPr id="8499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幻灯片图像占位符 1"/>
          <p:cNvSpPr>
            <a:spLocks noGrp="1" noRot="1" noChangeAspect="1" noTextEdit="1"/>
          </p:cNvSpPr>
          <p:nvPr>
            <p:ph type="sldImg"/>
          </p:nvPr>
        </p:nvSpPr>
        <p:spPr>
          <a:ln/>
        </p:spPr>
      </p:sp>
      <p:sp>
        <p:nvSpPr>
          <p:cNvPr id="3" name="备注占位符 2"/>
          <p:cNvSpPr>
            <a:spLocks noGrp="1"/>
          </p:cNvSpPr>
          <p:nvPr>
            <p:ph type="body" idx="1"/>
          </p:nvPr>
        </p:nvSpPr>
        <p:spPr>
          <a:ln/>
        </p:spPr>
        <p:txBody>
          <a:bodyPr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1.</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以法人单位的口径填报数据。填报企业仅填入本法人单位的数据，</a:t>
            </a:r>
            <a:r>
              <a:rPr kumimoji="0" lang="zh-CN" altLang="en-US" sz="12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rPr>
              <a:t>下属所有产业活动单位在本法人单位合并填报；</a:t>
            </a:r>
            <a:r>
              <a:rPr kumimoji="0" lang="en-US" altLang="zh-CN" sz="12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rPr>
              <a:t>2.</a:t>
            </a:r>
            <a:r>
              <a:rPr kumimoji="0" lang="zh-CN" altLang="en-US" sz="1200" b="0" i="0" u="none" strike="noStrike" kern="1200" cap="none" spc="0" normalizeH="0" baseline="0" noProof="0" dirty="0">
                <a:ln>
                  <a:noFill/>
                </a:ln>
                <a:solidFill>
                  <a:schemeClr val="bg1"/>
                </a:solidFill>
                <a:effectLst/>
                <a:uLnTx/>
                <a:uFillTx/>
                <a:latin typeface="+mn-ea"/>
                <a:ea typeface="宋体" panose="02010600030101010101" pitchFamily="2" charset="-122"/>
                <a:cs typeface="+mn-cs"/>
              </a:rPr>
              <a:t>不包括下属子公司及集团内其他法人单位数据。</a:t>
            </a:r>
            <a:endParaRPr kumimoji="0" lang="en-US" altLang="zh-CN" sz="1200" b="0" i="0" u="none" strike="noStrike" kern="1200" cap="none" spc="0" normalizeH="0" baseline="0" noProof="0" dirty="0">
              <a:ln>
                <a:noFill/>
              </a:ln>
              <a:solidFill>
                <a:srgbClr val="FFFF00"/>
              </a:solidFill>
              <a:effectLst/>
              <a:uLnTx/>
              <a:uFillTx/>
              <a:latin typeface="Calibri" panose="020F0502020204030204" pitchFamily="34" charset="0"/>
              <a:ea typeface="宋体" panose="02010600030101010101" pitchFamily="2" charset="-122"/>
              <a:cs typeface="+mn-cs"/>
            </a:endParaRPr>
          </a:p>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48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幻灯片图像占位符 1"/>
          <p:cNvSpPr>
            <a:spLocks noGrp="1" noRot="1" noChangeAspect="1" noTextEdit="1"/>
          </p:cNvSpPr>
          <p:nvPr>
            <p:ph type="sldImg"/>
          </p:nvPr>
        </p:nvSpPr>
        <p:spPr>
          <a:ln/>
        </p:spPr>
      </p:sp>
      <p:sp>
        <p:nvSpPr>
          <p:cNvPr id="3" name="备注占位符 2"/>
          <p:cNvSpPr>
            <a:spLocks noGrp="1"/>
          </p:cNvSpPr>
          <p:nvPr>
            <p:ph type="body" idx="1"/>
          </p:nvPr>
        </p:nvSpPr>
        <p:spPr>
          <a:ln/>
        </p:spPr>
        <p:txBody>
          <a:bodyPr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1.</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以法人单位的口径填报数据。填报企业仅填入本法人单位的数据，</a:t>
            </a:r>
            <a:r>
              <a:rPr kumimoji="0" lang="zh-CN" altLang="en-US" sz="12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rPr>
              <a:t>下属所有产业活动单位在本法人单位合并填报；</a:t>
            </a:r>
            <a:r>
              <a:rPr kumimoji="0" lang="en-US" altLang="zh-CN" sz="12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rPr>
              <a:t>2.</a:t>
            </a:r>
            <a:r>
              <a:rPr kumimoji="0" lang="zh-CN" altLang="en-US" sz="1200" b="0" i="0" u="none" strike="noStrike" kern="1200" cap="none" spc="0" normalizeH="0" baseline="0" noProof="0" dirty="0">
                <a:ln>
                  <a:noFill/>
                </a:ln>
                <a:solidFill>
                  <a:schemeClr val="bg1"/>
                </a:solidFill>
                <a:effectLst/>
                <a:uLnTx/>
                <a:uFillTx/>
                <a:latin typeface="+mn-ea"/>
                <a:ea typeface="宋体" panose="02010600030101010101" pitchFamily="2" charset="-122"/>
                <a:cs typeface="+mn-cs"/>
              </a:rPr>
              <a:t>不包括下属子公司及集团内其他法人单位数据。</a:t>
            </a:r>
            <a:endParaRPr kumimoji="0" lang="en-US" altLang="zh-CN" sz="1200" b="0" i="0" u="none" strike="noStrike" kern="1200" cap="none" spc="0" normalizeH="0" baseline="0" noProof="0" dirty="0">
              <a:ln>
                <a:noFill/>
              </a:ln>
              <a:solidFill>
                <a:srgbClr val="FFFF00"/>
              </a:solidFill>
              <a:effectLst/>
              <a:uLnTx/>
              <a:uFillTx/>
              <a:latin typeface="Calibri" panose="020F0502020204030204" pitchFamily="34" charset="0"/>
              <a:ea typeface="宋体" panose="02010600030101010101" pitchFamily="2" charset="-122"/>
              <a:cs typeface="+mn-cs"/>
            </a:endParaRPr>
          </a:p>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253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fld>
            <a:endParaRPr lang="en-US" altLang="zh-CN"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latinLnBrk="1"/>
            <a:fld id="{9A0DB2DC-4C9A-4742-B13C-FB6460FD3503}" type="slidenum">
              <a:rPr lang="en-US" altLang="zh-CN" sz="1200" dirty="0">
                <a:ea typeface="Gulim" pitchFamily="34" charset="-127"/>
              </a:rPr>
            </a:fld>
            <a:endParaRPr lang="en-US" altLang="zh-CN" sz="1200" dirty="0">
              <a:ea typeface="Gulim" pitchFamily="34" charset="-127"/>
            </a:endParaRPr>
          </a:p>
        </p:txBody>
      </p:sp>
      <p:sp>
        <p:nvSpPr>
          <p:cNvPr id="28674" name="Rectangle 2"/>
          <p:cNvSpPr>
            <a:spLocks noGrp="1" noRot="1" noChangeAspect="1" noTextEdit="1"/>
          </p:cNvSpPr>
          <p:nvPr>
            <p:ph type="sldImg"/>
          </p:nvPr>
        </p:nvSpPr>
        <p:spPr>
          <a:ln>
            <a:solidFill>
              <a:srgbClr val="000000"/>
            </a:solidFill>
            <a:miter/>
          </a:ln>
        </p:spPr>
      </p:sp>
      <p:sp>
        <p:nvSpPr>
          <p:cNvPr id="28675" name="Rectangle 3"/>
          <p:cNvSpPr>
            <a:spLocks noGrp="1"/>
          </p:cNvSpPr>
          <p:nvPr>
            <p:ph type="body"/>
          </p:nvPr>
        </p:nvSpPr>
        <p:spPr>
          <a:ln/>
        </p:spPr>
        <p:txBody>
          <a:bodyPr wrap="square" lIns="91440" tIns="45720" rIns="91440" bIns="45720" anchor="ctr" anchorCtr="0"/>
          <a:p>
            <a:pPr lvl="0" eaLnBrk="1" hangingPunct="1">
              <a:spcBef>
                <a:spcPct val="0"/>
              </a:spcBef>
            </a:pPr>
            <a:endParaRPr lang="zh-CN" altLang="zh-CN" dirty="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latinLnBrk="1"/>
            <a:fld id="{9A0DB2DC-4C9A-4742-B13C-FB6460FD3503}" type="slidenum">
              <a:rPr lang="en-US" altLang="zh-CN" sz="1200" dirty="0">
                <a:ea typeface="Gulim" pitchFamily="34" charset="-127"/>
              </a:rPr>
            </a:fld>
            <a:endParaRPr lang="en-US" altLang="zh-CN" sz="1200" dirty="0">
              <a:ea typeface="Gulim" pitchFamily="34" charset="-127"/>
            </a:endParaRPr>
          </a:p>
        </p:txBody>
      </p:sp>
      <p:sp>
        <p:nvSpPr>
          <p:cNvPr id="31746" name="Rectangle 2"/>
          <p:cNvSpPr>
            <a:spLocks noGrp="1" noRot="1" noChangeAspect="1" noTextEdit="1"/>
          </p:cNvSpPr>
          <p:nvPr>
            <p:ph type="sldImg"/>
          </p:nvPr>
        </p:nvSpPr>
        <p:spPr>
          <a:ln>
            <a:solidFill>
              <a:srgbClr val="000000"/>
            </a:solidFill>
            <a:miter/>
          </a:ln>
        </p:spPr>
      </p:sp>
      <p:sp>
        <p:nvSpPr>
          <p:cNvPr id="31747" name="Rectangle 3"/>
          <p:cNvSpPr>
            <a:spLocks noGrp="1"/>
          </p:cNvSpPr>
          <p:nvPr>
            <p:ph type="body"/>
          </p:nvPr>
        </p:nvSpPr>
        <p:spPr>
          <a:ln/>
        </p:spPr>
        <p:txBody>
          <a:bodyPr wrap="square" lIns="91440" tIns="45720" rIns="91440" bIns="45720" anchor="ctr" anchorCtr="0"/>
          <a:p>
            <a:pPr lvl="0" eaLnBrk="1" hangingPunct="1">
              <a:spcBef>
                <a:spcPct val="0"/>
              </a:spcBef>
            </a:pPr>
            <a:endParaRPr lang="zh-CN" altLang="zh-CN" dirty="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latinLnBrk="1"/>
            <a:fld id="{9A0DB2DC-4C9A-4742-B13C-FB6460FD3503}" type="slidenum">
              <a:rPr lang="en-US" altLang="zh-CN" sz="1200" dirty="0">
                <a:ea typeface="Gulim" pitchFamily="34" charset="-127"/>
              </a:rPr>
            </a:fld>
            <a:endParaRPr lang="en-US" altLang="zh-CN" sz="1200" dirty="0">
              <a:ea typeface="Gulim" pitchFamily="34" charset="-127"/>
            </a:endParaRPr>
          </a:p>
        </p:txBody>
      </p:sp>
      <p:sp>
        <p:nvSpPr>
          <p:cNvPr id="33794" name="Rectangle 2"/>
          <p:cNvSpPr>
            <a:spLocks noGrp="1" noRot="1" noChangeAspect="1" noTextEdit="1"/>
          </p:cNvSpPr>
          <p:nvPr>
            <p:ph type="sldImg"/>
          </p:nvPr>
        </p:nvSpPr>
        <p:spPr>
          <a:ln>
            <a:solidFill>
              <a:srgbClr val="000000"/>
            </a:solidFill>
            <a:miter/>
          </a:ln>
        </p:spPr>
      </p:sp>
      <p:sp>
        <p:nvSpPr>
          <p:cNvPr id="33795" name="Rectangle 3"/>
          <p:cNvSpPr>
            <a:spLocks noGrp="1"/>
          </p:cNvSpPr>
          <p:nvPr>
            <p:ph type="body"/>
          </p:nvPr>
        </p:nvSpPr>
        <p:spPr>
          <a:ln/>
        </p:spPr>
        <p:txBody>
          <a:bodyPr wrap="square" lIns="91440" tIns="45720" rIns="91440" bIns="45720" anchor="ctr" anchorCtr="0"/>
          <a:p>
            <a:pPr lvl="0" eaLnBrk="1" hangingPunct="1">
              <a:spcBef>
                <a:spcPct val="0"/>
              </a:spcBef>
            </a:pPr>
            <a:endParaRPr lang="zh-CN" altLang="zh-CN" dirty="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latinLnBrk="1"/>
            <a:fld id="{9A0DB2DC-4C9A-4742-B13C-FB6460FD3503}" type="slidenum">
              <a:rPr lang="en-US" altLang="zh-CN" sz="1200" dirty="0">
                <a:ea typeface="Gulim" pitchFamily="34" charset="-127"/>
              </a:rPr>
            </a:fld>
            <a:endParaRPr lang="en-US" altLang="zh-CN" sz="1200" dirty="0">
              <a:ea typeface="Gulim" pitchFamily="34" charset="-127"/>
            </a:endParaRPr>
          </a:p>
        </p:txBody>
      </p:sp>
      <p:sp>
        <p:nvSpPr>
          <p:cNvPr id="36866" name="Rectangle 2"/>
          <p:cNvSpPr>
            <a:spLocks noGrp="1" noRot="1" noChangeAspect="1" noTextEdit="1"/>
          </p:cNvSpPr>
          <p:nvPr>
            <p:ph type="sldImg"/>
          </p:nvPr>
        </p:nvSpPr>
        <p:spPr>
          <a:ln>
            <a:solidFill>
              <a:srgbClr val="000000"/>
            </a:solidFill>
            <a:miter/>
          </a:ln>
        </p:spPr>
      </p:sp>
      <p:sp>
        <p:nvSpPr>
          <p:cNvPr id="36867" name="Rectangle 3"/>
          <p:cNvSpPr>
            <a:spLocks noGrp="1"/>
          </p:cNvSpPr>
          <p:nvPr>
            <p:ph type="body"/>
          </p:nvPr>
        </p:nvSpPr>
        <p:spPr>
          <a:ln/>
        </p:spPr>
        <p:txBody>
          <a:bodyPr wrap="square" lIns="91440" tIns="45720" rIns="91440" bIns="45720" anchor="ctr" anchorCtr="0"/>
          <a:p>
            <a:pPr lvl="0" eaLnBrk="1" hangingPunct="1">
              <a:spcBef>
                <a:spcPct val="0"/>
              </a:spcBef>
            </a:pPr>
            <a:endParaRPr lang="zh-CN" altLang="zh-CN" dirty="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Rectangle 7"/>
          <p:cNvSpPr txBox="1">
            <a:spLocks noGrp="1"/>
          </p:cNvSpPr>
          <p:nvPr/>
        </p:nvSpPr>
        <p:spPr>
          <a:xfrm>
            <a:off x="3884613" y="8685213"/>
            <a:ext cx="2971800" cy="457200"/>
          </a:xfrm>
          <a:prstGeom prst="rect">
            <a:avLst/>
          </a:prstGeom>
          <a:noFill/>
          <a:ln w="9525">
            <a:noFill/>
          </a:ln>
        </p:spPr>
        <p:txBody>
          <a:bodyPr anchor="b" anchorCtr="0"/>
          <a:p>
            <a:pPr lvl="0" algn="r" latinLnBrk="1"/>
            <a:fld id="{9A0DB2DC-4C9A-4742-B13C-FB6460FD3503}" type="slidenum">
              <a:rPr lang="en-US" altLang="zh-CN" sz="1200" dirty="0">
                <a:ea typeface="Gulim" pitchFamily="34" charset="-127"/>
              </a:rPr>
            </a:fld>
            <a:endParaRPr lang="en-US" altLang="zh-CN" sz="1200" dirty="0">
              <a:ea typeface="Gulim" pitchFamily="34" charset="-127"/>
            </a:endParaRPr>
          </a:p>
        </p:txBody>
      </p:sp>
      <p:sp>
        <p:nvSpPr>
          <p:cNvPr id="38914" name="Rectangle 2"/>
          <p:cNvSpPr>
            <a:spLocks noGrp="1" noRot="1" noChangeAspect="1" noTextEdit="1"/>
          </p:cNvSpPr>
          <p:nvPr>
            <p:ph type="sldImg"/>
          </p:nvPr>
        </p:nvSpPr>
        <p:spPr>
          <a:ln>
            <a:solidFill>
              <a:srgbClr val="000000"/>
            </a:solidFill>
            <a:miter/>
          </a:ln>
        </p:spPr>
      </p:sp>
      <p:sp>
        <p:nvSpPr>
          <p:cNvPr id="38915" name="Rectangle 3"/>
          <p:cNvSpPr>
            <a:spLocks noGrp="1"/>
          </p:cNvSpPr>
          <p:nvPr>
            <p:ph type="body"/>
          </p:nvPr>
        </p:nvSpPr>
        <p:spPr>
          <a:ln/>
        </p:spPr>
        <p:txBody>
          <a:bodyPr wrap="square" lIns="91440" tIns="45720" rIns="91440" bIns="45720" anchor="ctr" anchorCtr="0"/>
          <a:p>
            <a:pPr lvl="0" eaLnBrk="1" hangingPunct="1">
              <a:spcBef>
                <a:spcPct val="0"/>
              </a:spcBef>
            </a:pPr>
            <a:endParaRPr lang="zh-CN" altLang="zh-CN" dirty="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ctrTitle"/>
          </p:nvPr>
        </p:nvSpPr>
        <p:spPr>
          <a:xfrm>
            <a:off x="755650" y="3429000"/>
            <a:ext cx="7772400" cy="822325"/>
          </a:xfrm>
        </p:spPr>
        <p:txBody>
          <a:bodyPr/>
          <a:lstStyle>
            <a:lvl1pPr>
              <a:defRPr sz="3200"/>
            </a:lvl1pPr>
          </a:lstStyle>
          <a:p>
            <a:pPr fontAlgn="base"/>
            <a:r>
              <a:rPr lang="zh-CN" altLang="en-US" strike="noStrike" noProof="1"/>
              <a:t>单击此处编辑母版标题样式</a:t>
            </a:r>
            <a:endParaRPr lang="zh-CN" altLang="en-US" strike="noStrike" noProof="1"/>
          </a:p>
        </p:txBody>
      </p:sp>
      <p:sp>
        <p:nvSpPr>
          <p:cNvPr id="2051" name="文本占位符 2"/>
          <p:cNvSpPr>
            <a:spLocks noGrp="1" noChangeArrowheads="1"/>
          </p:cNvSpPr>
          <p:nvPr>
            <p:ph type="subTitle" idx="1"/>
          </p:nvPr>
        </p:nvSpPr>
        <p:spPr>
          <a:xfrm>
            <a:off x="755650" y="4248150"/>
            <a:ext cx="6400800" cy="817563"/>
          </a:xfrm>
        </p:spPr>
        <p:txBody>
          <a:bodyPr/>
          <a:lstStyle>
            <a:lvl1pPr marL="0" indent="0">
              <a:buFont typeface="Wingdings" panose="05000000000000000000" pitchFamily="2" charset="2"/>
              <a:buNone/>
              <a:defRPr/>
            </a:lvl1pPr>
          </a:lstStyle>
          <a:p>
            <a:pPr fontAlgn="base"/>
            <a:r>
              <a:rPr lang="zh-CN" altLang="en-US" strike="noStrike" noProof="1"/>
              <a:t>单击此处编辑母版副标题样式</a:t>
            </a:r>
            <a:endParaRPr lang="zh-CN" altLang="en-US" strike="noStrike" noProof="1"/>
          </a:p>
        </p:txBody>
      </p:sp>
      <p:sp>
        <p:nvSpPr>
          <p:cNvPr id="7" name="日期占位符 3"/>
          <p:cNvSpPr>
            <a:spLocks noGrp="1" noChangeArrowheads="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0D7771E-CDE8-4884-9A28-0E76066C1FB9}" type="datetimeFigureOut">
              <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rPr>
            </a:fld>
            <a:endParaRPr kumimoji="0" 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8" name="页脚占位符 4"/>
          <p:cNvSpPr>
            <a:spLocks noGrp="1" noChangeArrowheads="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9" name="灯片编号占位符 5"/>
          <p:cNvSpPr>
            <a:spLocks noGrp="1" noChangeArrowheads="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ctr" anchorCtr="0" compatLnSpc="1"/>
          <a:p>
            <a:pPr algn="r" eaLnBrk="1" fontAlgn="base" hangingPunct="1">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B7DD3A6-80CF-46E2-B5E3-ADE3C5A3DCA6}" type="datetimeFigureOut">
              <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rPr>
            </a:fld>
            <a:endParaRPr kumimoji="0" 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86538" y="187325"/>
            <a:ext cx="2062162" cy="565308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95288" y="187325"/>
            <a:ext cx="6038850" cy="565308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B7DD3A6-80CF-46E2-B5E3-ADE3C5A3DCA6}" type="datetimeFigureOut">
              <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rPr>
            </a:fld>
            <a:endParaRPr kumimoji="0" 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B7DD3A6-80CF-46E2-B5E3-ADE3C5A3DCA6}" type="datetimeFigureOut">
              <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rPr>
            </a:fld>
            <a:endParaRPr kumimoji="0" 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B7DD3A6-80CF-46E2-B5E3-ADE3C5A3DCA6}" type="datetimeFigureOut">
              <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rPr>
            </a:fld>
            <a:endParaRPr kumimoji="0" 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19100" y="131445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0100" y="131445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B7DD3A6-80CF-46E2-B5E3-ADE3C5A3DCA6}" type="datetimeFigureOut">
              <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rPr>
            </a:fld>
            <a:endParaRPr kumimoji="0" 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B7DD3A6-80CF-46E2-B5E3-ADE3C5A3DCA6}" type="datetimeFigureOut">
              <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rPr>
            </a:fld>
            <a:endParaRPr kumimoji="0" 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B7DD3A6-80CF-46E2-B5E3-ADE3C5A3DCA6}" type="datetimeFigureOut">
              <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rPr>
            </a:fld>
            <a:endParaRPr kumimoji="0" 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B7DD3A6-80CF-46E2-B5E3-ADE3C5A3DCA6}" type="datetimeFigureOut">
              <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rPr>
            </a:fld>
            <a:endParaRPr kumimoji="0" 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B7DD3A6-80CF-46E2-B5E3-ADE3C5A3DCA6}" type="datetimeFigureOut">
              <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rPr>
            </a:fld>
            <a:endParaRPr kumimoji="0" 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B7DD3A6-80CF-46E2-B5E3-ADE3C5A3DCA6}" type="datetimeFigureOut">
              <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rPr>
            </a:fld>
            <a:endParaRPr kumimoji="0" 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395288" y="187325"/>
            <a:ext cx="8229600" cy="649288"/>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19100" y="131445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w="9525">
            <a:noFill/>
            <a:miter lim="800000"/>
          </a:ln>
        </p:spPr>
        <p:txBody>
          <a:bodyPr vert="horz" wrap="square" lIns="91440" tIns="45720" rIns="91440" bIns="45720" numCol="1" anchor="ctr" anchorCtr="0" compatLnSpc="1"/>
          <a:lstStyle>
            <a:lvl1pPr eaLnBrk="1" hangingPunct="1">
              <a:defRPr sz="1200">
                <a:solidFill>
                  <a:srgbClr val="898989"/>
                </a:solidFill>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B7DD3A6-80CF-46E2-B5E3-ADE3C5A3DCA6}" type="datetimeFigureOut">
              <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rPr>
            </a:fld>
            <a:endParaRPr kumimoji="0" 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w="9525">
            <a:noFill/>
            <a:miter lim="800000"/>
          </a:ln>
        </p:spPr>
        <p:txBody>
          <a:bodyPr vert="horz" wrap="square" lIns="91440" tIns="45720" rIns="91440" bIns="45720" numCol="1" anchor="ctr" anchorCtr="0" compatLnSpc="1"/>
          <a:lstStyle>
            <a:lvl1pPr algn="ctr" eaLnBrk="1" hangingPunct="1">
              <a:defRPr sz="1200">
                <a:solidFill>
                  <a:srgbClr val="898989"/>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w="9525">
            <a:noFill/>
            <a:miter lim="800000"/>
          </a:ln>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lvl="0" eaLnBrk="1" fontAlgn="base" hangingPunct="1">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Calibri" panose="020F0502020204030204" pitchFamily="34" charset="0"/>
          <a:ea typeface="黑体" panose="02010609060101010101" pitchFamily="49" charset="-122"/>
        </a:defRPr>
      </a:lvl2pPr>
      <a:lvl3pPr algn="l" rtl="0" eaLnBrk="0" fontAlgn="base" hangingPunct="0">
        <a:spcBef>
          <a:spcPct val="0"/>
        </a:spcBef>
        <a:spcAft>
          <a:spcPct val="0"/>
        </a:spcAft>
        <a:defRPr sz="2400" b="1">
          <a:solidFill>
            <a:schemeClr val="tx1"/>
          </a:solidFill>
          <a:latin typeface="Calibri" panose="020F0502020204030204" pitchFamily="34" charset="0"/>
          <a:ea typeface="黑体" panose="02010609060101010101" pitchFamily="49" charset="-122"/>
        </a:defRPr>
      </a:lvl3pPr>
      <a:lvl4pPr algn="l" rtl="0" eaLnBrk="0" fontAlgn="base" hangingPunct="0">
        <a:spcBef>
          <a:spcPct val="0"/>
        </a:spcBef>
        <a:spcAft>
          <a:spcPct val="0"/>
        </a:spcAft>
        <a:defRPr sz="2400" b="1">
          <a:solidFill>
            <a:schemeClr val="tx1"/>
          </a:solidFill>
          <a:latin typeface="Calibri" panose="020F0502020204030204" pitchFamily="34" charset="0"/>
          <a:ea typeface="黑体" panose="02010609060101010101" pitchFamily="49" charset="-122"/>
        </a:defRPr>
      </a:lvl4pPr>
      <a:lvl5pPr algn="l" rtl="0" eaLnBrk="0" fontAlgn="base" hangingPunct="0">
        <a:spcBef>
          <a:spcPct val="0"/>
        </a:spcBef>
        <a:spcAft>
          <a:spcPct val="0"/>
        </a:spcAft>
        <a:defRPr sz="2400" b="1">
          <a:solidFill>
            <a:schemeClr val="tx1"/>
          </a:solidFill>
          <a:latin typeface="Calibri" panose="020F0502020204030204" pitchFamily="34" charset="0"/>
          <a:ea typeface="黑体" panose="02010609060101010101" pitchFamily="49" charset="-122"/>
        </a:defRPr>
      </a:lvl5pPr>
      <a:lvl6pPr marL="457200" algn="l" rtl="0" eaLnBrk="0" fontAlgn="base" hangingPunct="0">
        <a:spcBef>
          <a:spcPct val="0"/>
        </a:spcBef>
        <a:spcAft>
          <a:spcPct val="0"/>
        </a:spcAft>
        <a:defRPr sz="2400" b="1">
          <a:solidFill>
            <a:schemeClr val="tx1"/>
          </a:solidFill>
          <a:latin typeface="Calibri" panose="020F0502020204030204" pitchFamily="34" charset="0"/>
          <a:ea typeface="黑体" panose="02010609060101010101" pitchFamily="49" charset="-122"/>
        </a:defRPr>
      </a:lvl6pPr>
      <a:lvl7pPr marL="914400" algn="l" rtl="0" eaLnBrk="0" fontAlgn="base" hangingPunct="0">
        <a:spcBef>
          <a:spcPct val="0"/>
        </a:spcBef>
        <a:spcAft>
          <a:spcPct val="0"/>
        </a:spcAft>
        <a:defRPr sz="2400" b="1">
          <a:solidFill>
            <a:schemeClr val="tx1"/>
          </a:solidFill>
          <a:latin typeface="Calibri" panose="020F0502020204030204" pitchFamily="34" charset="0"/>
          <a:ea typeface="黑体" panose="02010609060101010101" pitchFamily="49" charset="-122"/>
        </a:defRPr>
      </a:lvl7pPr>
      <a:lvl8pPr marL="1371600" algn="l" rtl="0" eaLnBrk="0" fontAlgn="base" hangingPunct="0">
        <a:spcBef>
          <a:spcPct val="0"/>
        </a:spcBef>
        <a:spcAft>
          <a:spcPct val="0"/>
        </a:spcAft>
        <a:defRPr sz="2400" b="1">
          <a:solidFill>
            <a:schemeClr val="tx1"/>
          </a:solidFill>
          <a:latin typeface="Calibri" panose="020F0502020204030204" pitchFamily="34" charset="0"/>
          <a:ea typeface="黑体" panose="02010609060101010101" pitchFamily="49" charset="-122"/>
        </a:defRPr>
      </a:lvl8pPr>
      <a:lvl9pPr marL="1828800" algn="l" rtl="0" eaLnBrk="0" fontAlgn="base" hangingPunct="0">
        <a:spcBef>
          <a:spcPct val="0"/>
        </a:spcBef>
        <a:spcAft>
          <a:spcPct val="0"/>
        </a:spcAft>
        <a:defRPr sz="2400" b="1">
          <a:solidFill>
            <a:schemeClr val="tx1"/>
          </a:solidFill>
          <a:latin typeface="Calibri" panose="020F0502020204030204" pitchFamily="34" charset="0"/>
          <a:ea typeface="黑体" panose="02010609060101010101" pitchFamily="49" charset="-122"/>
        </a:defRPr>
      </a:lvl9pPr>
    </p:titleStyle>
    <p:bodyStyle>
      <a:lvl1pPr marL="342900" indent="-342900" algn="l" rtl="0" eaLnBrk="0" fontAlgn="base" hangingPunct="0">
        <a:spcBef>
          <a:spcPct val="20000"/>
        </a:spcBef>
        <a:spcAft>
          <a:spcPct val="0"/>
        </a:spcAft>
        <a:buFont typeface="Wingdings" panose="05000000000000000000" pitchFamily="2" charset="2"/>
        <a:buChar char="l"/>
        <a:defRPr sz="20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Font typeface="Wingdings" panose="05000000000000000000" pitchFamily="2" charset="2"/>
        <a:buChar char="u"/>
        <a:defRPr sz="16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themeOverride" Target="../theme/themeOverride1.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hemeOverride" Target="../theme/themeOverride2.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Rectangle 2"/>
          <p:cNvSpPr>
            <a:spLocks noGrp="1"/>
          </p:cNvSpPr>
          <p:nvPr>
            <p:ph type="ctrTitle"/>
          </p:nvPr>
        </p:nvSpPr>
        <p:spPr>
          <a:xfrm>
            <a:off x="107950" y="1268413"/>
            <a:ext cx="6769100" cy="822325"/>
          </a:xfrm>
          <a:ln/>
        </p:spPr>
        <p:txBody>
          <a:bodyPr vert="horz" wrap="square" lIns="91440" tIns="45720" rIns="91440" bIns="45720" anchor="ctr" anchorCtr="0"/>
          <a:p>
            <a:pPr>
              <a:buClrTx/>
              <a:buSzTx/>
              <a:buFontTx/>
            </a:pPr>
            <a:br>
              <a:rPr lang="zh-CN" altLang="en-US" sz="4400" dirty="0">
                <a:latin typeface="华文新魏" panose="02010800040101010101" pitchFamily="2" charset="-122"/>
                <a:ea typeface="华文新魏" panose="02010800040101010101" pitchFamily="2" charset="-122"/>
                <a:cs typeface="+mj-cs"/>
              </a:rPr>
            </a:br>
            <a:r>
              <a:rPr lang="zh-CN" altLang="en-US" sz="4400" dirty="0">
                <a:latin typeface="华文新魏" panose="02010800040101010101" pitchFamily="2" charset="-122"/>
                <a:ea typeface="华文新魏" panose="02010800040101010101" pitchFamily="2" charset="-122"/>
                <a:cs typeface="+mj-cs"/>
              </a:rPr>
              <a:t>房地产开发培训</a:t>
            </a:r>
            <a:br>
              <a:rPr lang="en-US" altLang="zh-CN" sz="4400" dirty="0">
                <a:latin typeface="华文新魏" panose="02010800040101010101" pitchFamily="2" charset="-122"/>
                <a:ea typeface="华文新魏" panose="02010800040101010101" pitchFamily="2" charset="-122"/>
                <a:cs typeface="+mj-cs"/>
              </a:rPr>
            </a:br>
            <a:r>
              <a:rPr lang="en-US" altLang="zh-CN" sz="4400" dirty="0">
                <a:latin typeface="华文新魏" panose="02010800040101010101" pitchFamily="2" charset="-122"/>
                <a:ea typeface="华文新魏" panose="02010800040101010101" pitchFamily="2" charset="-122"/>
                <a:cs typeface="+mj-cs"/>
              </a:rPr>
              <a:t>2022</a:t>
            </a:r>
            <a:r>
              <a:rPr lang="zh-CN" altLang="en-US" sz="4400" dirty="0">
                <a:latin typeface="华文新魏" panose="02010800040101010101" pitchFamily="2" charset="-122"/>
                <a:ea typeface="华文新魏" panose="02010800040101010101" pitchFamily="2" charset="-122"/>
                <a:cs typeface="+mj-cs"/>
              </a:rPr>
              <a:t>年年报及</a:t>
            </a:r>
            <a:r>
              <a:rPr lang="en-US" altLang="zh-CN" sz="4400" dirty="0">
                <a:latin typeface="华文新魏" panose="02010800040101010101" pitchFamily="2" charset="-122"/>
                <a:ea typeface="华文新魏" panose="02010800040101010101" pitchFamily="2" charset="-122"/>
                <a:cs typeface="+mj-cs"/>
              </a:rPr>
              <a:t>2023</a:t>
            </a:r>
            <a:r>
              <a:rPr lang="zh-CN" altLang="en-US" sz="4400" dirty="0">
                <a:latin typeface="华文新魏" panose="02010800040101010101" pitchFamily="2" charset="-122"/>
                <a:ea typeface="华文新魏" panose="02010800040101010101" pitchFamily="2" charset="-122"/>
                <a:cs typeface="+mj-cs"/>
              </a:rPr>
              <a:t>年定报</a:t>
            </a:r>
            <a:br>
              <a:rPr lang="zh-CN" altLang="en-US" sz="4400" dirty="0">
                <a:latin typeface="华文新魏" panose="02010800040101010101" pitchFamily="2" charset="-122"/>
                <a:ea typeface="华文新魏" panose="02010800040101010101" pitchFamily="2" charset="-122"/>
                <a:cs typeface="+mj-cs"/>
              </a:rPr>
            </a:br>
            <a:br>
              <a:rPr lang="zh-CN" altLang="en-US" sz="4400" dirty="0">
                <a:latin typeface="华文新魏" panose="02010800040101010101" pitchFamily="2" charset="-122"/>
                <a:ea typeface="华文新魏" panose="02010800040101010101" pitchFamily="2" charset="-122"/>
                <a:cs typeface="+mj-cs"/>
              </a:rPr>
            </a:br>
            <a:r>
              <a:rPr lang="zh-CN" altLang="en-US" sz="4400" dirty="0">
                <a:latin typeface="华文新魏" panose="02010800040101010101" pitchFamily="2" charset="-122"/>
                <a:ea typeface="华文新魏" panose="02010800040101010101" pitchFamily="2" charset="-122"/>
                <a:cs typeface="+mj-cs"/>
              </a:rPr>
              <a:t>  </a:t>
            </a:r>
            <a:r>
              <a:rPr lang="en-US" altLang="zh-CN" sz="4400" dirty="0">
                <a:latin typeface="华文新魏" panose="02010800040101010101" pitchFamily="2" charset="-122"/>
                <a:ea typeface="华文新魏" panose="02010800040101010101" pitchFamily="2" charset="-122"/>
                <a:cs typeface="+mj-cs"/>
              </a:rPr>
              <a:t>109 </a:t>
            </a:r>
            <a:r>
              <a:rPr lang="zh-CN" altLang="en-US" sz="4400" dirty="0">
                <a:latin typeface="华文新魏" panose="02010800040101010101" pitchFamily="2" charset="-122"/>
                <a:ea typeface="华文新魏" panose="02010800040101010101" pitchFamily="2" charset="-122"/>
                <a:cs typeface="+mj-cs"/>
              </a:rPr>
              <a:t>信息化表</a:t>
            </a:r>
            <a:r>
              <a:rPr lang="zh-CN" altLang="en-US" sz="2800" dirty="0">
                <a:latin typeface="+mj-lt"/>
                <a:ea typeface="+mj-ea"/>
                <a:cs typeface="+mj-cs"/>
              </a:rPr>
              <a:t> </a:t>
            </a:r>
            <a:endParaRPr lang="zh-CN" altLang="en-US" sz="2800" dirty="0">
              <a:latin typeface="+mj-lt"/>
              <a:ea typeface="+mj-ea"/>
              <a:cs typeface="+mj-cs"/>
            </a:endParaRPr>
          </a:p>
        </p:txBody>
      </p:sp>
      <p:sp>
        <p:nvSpPr>
          <p:cNvPr id="4098" name="矩形 4"/>
          <p:cNvSpPr/>
          <p:nvPr/>
        </p:nvSpPr>
        <p:spPr>
          <a:xfrm>
            <a:off x="1858804" y="4365625"/>
            <a:ext cx="1960880" cy="953135"/>
          </a:xfrm>
          <a:prstGeom prst="rect">
            <a:avLst/>
          </a:prstGeom>
          <a:noFill/>
          <a:ln w="9525">
            <a:noFill/>
          </a:ln>
        </p:spPr>
        <p:txBody>
          <a:bodyPr wrap="none" anchor="t" anchorCtr="0">
            <a:spAutoFit/>
          </a:bodyPr>
          <a:p>
            <a:pPr algn="ctr" eaLnBrk="0" hangingPunct="0"/>
            <a:r>
              <a:rPr lang="zh-CN" altLang="en-US" sz="2800" dirty="0">
                <a:latin typeface="楷体" panose="02010609060101010101" pitchFamily="49" charset="-122"/>
                <a:ea typeface="楷体" panose="02010609060101010101" pitchFamily="49" charset="-122"/>
              </a:rPr>
              <a:t>投资科</a:t>
            </a:r>
            <a:endParaRPr lang="en-US" altLang="zh-CN" sz="2800" dirty="0">
              <a:latin typeface="楷体" panose="02010609060101010101" pitchFamily="49" charset="-122"/>
              <a:ea typeface="楷体" panose="02010609060101010101" pitchFamily="49" charset="-122"/>
            </a:endParaRPr>
          </a:p>
          <a:p>
            <a:pPr algn="ctr" eaLnBrk="0" hangingPunct="0"/>
            <a:r>
              <a:rPr lang="en-US" altLang="zh-CN" sz="2800" dirty="0">
                <a:latin typeface="楷体" panose="02010609060101010101" pitchFamily="49" charset="-122"/>
                <a:ea typeface="楷体" panose="02010609060101010101" pitchFamily="49" charset="-122"/>
              </a:rPr>
              <a:t>2022</a:t>
            </a:r>
            <a:r>
              <a:rPr lang="zh-CN" altLang="en-US" sz="2800" dirty="0">
                <a:latin typeface="楷体" panose="02010609060101010101" pitchFamily="49" charset="-122"/>
                <a:ea typeface="楷体" panose="02010609060101010101" pitchFamily="49" charset="-122"/>
              </a:rPr>
              <a:t>年</a:t>
            </a:r>
            <a:r>
              <a:rPr lang="en-US" altLang="zh-CN" sz="2800" dirty="0">
                <a:latin typeface="楷体" panose="02010609060101010101" pitchFamily="49" charset="-122"/>
                <a:ea typeface="楷体" panose="02010609060101010101" pitchFamily="49" charset="-122"/>
              </a:rPr>
              <a:t>12</a:t>
            </a:r>
            <a:r>
              <a:rPr lang="zh-CN" altLang="en-US" sz="2800" dirty="0">
                <a:latin typeface="楷体" panose="02010609060101010101" pitchFamily="49" charset="-122"/>
                <a:ea typeface="楷体" panose="02010609060101010101" pitchFamily="49" charset="-122"/>
              </a:rPr>
              <a:t>月</a:t>
            </a:r>
            <a:endParaRPr lang="zh-CN" altLang="en-US" sz="2800" dirty="0">
              <a:latin typeface="楷体" panose="02010609060101010101" pitchFamily="49" charset="-122"/>
              <a:ea typeface="楷体" panose="0201060906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3" name="Picture 4"/>
          <p:cNvPicPr>
            <a:picLocks noChangeAspect="1"/>
          </p:cNvPicPr>
          <p:nvPr/>
        </p:nvPicPr>
        <p:blipFill>
          <a:blip r:embed="rId1"/>
          <a:stretch>
            <a:fillRect/>
          </a:stretch>
        </p:blipFill>
        <p:spPr>
          <a:xfrm>
            <a:off x="1588" y="2208213"/>
            <a:ext cx="9142412" cy="1781175"/>
          </a:xfrm>
          <a:prstGeom prst="rect">
            <a:avLst/>
          </a:prstGeom>
          <a:noFill/>
          <a:ln w="9525">
            <a:noFill/>
          </a:ln>
        </p:spPr>
      </p:pic>
      <p:sp>
        <p:nvSpPr>
          <p:cNvPr id="23554" name="Text Box 3"/>
          <p:cNvSpPr txBox="1"/>
          <p:nvPr/>
        </p:nvSpPr>
        <p:spPr>
          <a:xfrm>
            <a:off x="971550" y="2492375"/>
            <a:ext cx="7170738" cy="1446213"/>
          </a:xfrm>
          <a:prstGeom prst="rect">
            <a:avLst/>
          </a:prstGeom>
          <a:noFill/>
          <a:ln w="9525">
            <a:noFill/>
          </a:ln>
        </p:spPr>
        <p:txBody>
          <a:bodyPr wrap="square" anchor="t" anchorCtr="0">
            <a:spAutoFit/>
          </a:bodyPr>
          <a:p>
            <a:pPr algn="ctr"/>
            <a:r>
              <a:rPr lang="zh-CN" altLang="en-US" sz="4400" dirty="0">
                <a:solidFill>
                  <a:schemeClr val="bg1"/>
                </a:solidFill>
                <a:latin typeface="楷体" panose="02010609060101010101" pitchFamily="49" charset="-122"/>
                <a:ea typeface="楷体" panose="02010609060101010101" pitchFamily="49" charset="-122"/>
              </a:rPr>
              <a:t>三、指标解释及审核要点</a:t>
            </a:r>
            <a:endParaRPr lang="en-US" altLang="zh-CN" sz="4400" dirty="0">
              <a:solidFill>
                <a:schemeClr val="bg1"/>
              </a:solidFill>
              <a:latin typeface="楷体" panose="02010609060101010101" pitchFamily="49" charset="-122"/>
              <a:ea typeface="楷体" panose="02010609060101010101" pitchFamily="49" charset="-122"/>
            </a:endParaRPr>
          </a:p>
          <a:p>
            <a:pPr algn="ctr"/>
            <a:r>
              <a:rPr lang="zh-CN" altLang="en-US" sz="4000" dirty="0">
                <a:solidFill>
                  <a:schemeClr val="bg1"/>
                </a:solidFill>
                <a:latin typeface="楷体" panose="02010609060101010101" pitchFamily="49" charset="-122"/>
                <a:ea typeface="楷体" panose="02010609060101010101" pitchFamily="49" charset="-122"/>
              </a:rPr>
              <a:t>（</a:t>
            </a:r>
            <a:r>
              <a:rPr lang="en-US" altLang="zh-CN" sz="4000" dirty="0">
                <a:solidFill>
                  <a:schemeClr val="bg1"/>
                </a:solidFill>
                <a:latin typeface="楷体" panose="02010609060101010101" pitchFamily="49" charset="-122"/>
                <a:ea typeface="楷体" panose="02010609060101010101" pitchFamily="49" charset="-122"/>
              </a:rPr>
              <a:t>109</a:t>
            </a:r>
            <a:r>
              <a:rPr lang="zh-CN" altLang="en-US" sz="4000" dirty="0">
                <a:solidFill>
                  <a:schemeClr val="bg1"/>
                </a:solidFill>
                <a:latin typeface="楷体" panose="02010609060101010101" pitchFamily="49" charset="-122"/>
                <a:ea typeface="楷体" panose="02010609060101010101" pitchFamily="49" charset="-122"/>
              </a:rPr>
              <a:t>表）</a:t>
            </a:r>
            <a:r>
              <a:rPr lang="zh-CN" altLang="en-US" sz="4400" dirty="0">
                <a:solidFill>
                  <a:schemeClr val="bg1"/>
                </a:solidFill>
                <a:latin typeface="黑体" panose="02010609060101010101" pitchFamily="49" charset="-122"/>
                <a:ea typeface="黑体" panose="02010609060101010101" pitchFamily="49" charset="-122"/>
              </a:rPr>
              <a:t>　　</a:t>
            </a:r>
            <a:endParaRPr lang="zh-CN" altLang="en-US" sz="4400" dirty="0">
              <a:solidFill>
                <a:schemeClr val="bg1"/>
              </a:solidFill>
              <a:latin typeface="黑体" panose="02010609060101010101" pitchFamily="49" charset="-122"/>
              <a:ea typeface="黑体" panose="02010609060101010101" pitchFamily="49" charset="-122"/>
            </a:endParaRPr>
          </a:p>
        </p:txBody>
      </p:sp>
      <p:sp>
        <p:nvSpPr>
          <p:cNvPr id="23555" name="Text Box 7"/>
          <p:cNvSpPr txBox="1"/>
          <p:nvPr/>
        </p:nvSpPr>
        <p:spPr>
          <a:xfrm>
            <a:off x="1187450" y="4221163"/>
            <a:ext cx="6410325" cy="646112"/>
          </a:xfrm>
          <a:prstGeom prst="rect">
            <a:avLst/>
          </a:prstGeom>
          <a:noFill/>
          <a:ln w="9525">
            <a:noFill/>
          </a:ln>
          <a:effectLst>
            <a:prstShdw prst="shdw17" dist="17961" dir="2699999">
              <a:srgbClr val="003D99"/>
            </a:prstShdw>
          </a:effectLst>
        </p:spPr>
        <p:txBody>
          <a:bodyPr anchor="t" anchorCtr="0">
            <a:spAutoFit/>
          </a:bodyPr>
          <a:p>
            <a:pPr>
              <a:spcBef>
                <a:spcPct val="50000"/>
              </a:spcBef>
              <a:buClrTx/>
              <a:buFontTx/>
            </a:pPr>
            <a:r>
              <a:rPr lang="zh-CN" altLang="en-US" sz="3600" dirty="0">
                <a:latin typeface="楷体_GB2312" panose="02010609030101010101" pitchFamily="49" charset="-122"/>
                <a:ea typeface="楷体_GB2312" panose="02010609030101010101" pitchFamily="49" charset="-122"/>
              </a:rPr>
              <a:t>（请大家翻开制度）</a:t>
            </a:r>
            <a:endParaRPr lang="zh-CN" altLang="en-US" sz="3600" dirty="0">
              <a:latin typeface="楷体_GB2312" panose="02010609030101010101" pitchFamily="49" charset="-122"/>
              <a:ea typeface="楷体_GB2312" panose="02010609030101010101" pitchFamily="49"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3"/>
          <p:cNvSpPr txBox="1">
            <a:spLocks noChangeArrowheads="1"/>
          </p:cNvSpPr>
          <p:nvPr/>
        </p:nvSpPr>
        <p:spPr bwMode="auto">
          <a:xfrm>
            <a:off x="323850" y="549275"/>
            <a:ext cx="7956550" cy="5943600"/>
          </a:xfrm>
          <a:prstGeom prst="rect">
            <a:avLst/>
          </a:prstGeom>
          <a:noFill/>
        </p:spPr>
        <p:txBody>
          <a:bodyPr/>
          <a:lstStyle>
            <a:lvl1pPr marL="342900" indent="-342900" algn="l" rtl="0" eaLnBrk="0" fontAlgn="base" hangingPunct="0">
              <a:spcBef>
                <a:spcPct val="20000"/>
              </a:spcBef>
              <a:spcAft>
                <a:spcPct val="0"/>
              </a:spcAft>
              <a:buFont typeface="Wingdings" panose="05000000000000000000" pitchFamily="2" charset="2"/>
              <a:buChar char="l"/>
              <a:defRPr sz="20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n"/>
              <a:defRPr>
                <a:solidFill>
                  <a:schemeClr val="tx1"/>
                </a:solidFill>
                <a:latin typeface="+mn-lt"/>
                <a:ea typeface="+mn-ea"/>
              </a:defRPr>
            </a:lvl2pPr>
            <a:lvl3pPr marL="1143000" indent="-228600" algn="l" rtl="0" eaLnBrk="0" fontAlgn="base" hangingPunct="0">
              <a:spcBef>
                <a:spcPct val="20000"/>
              </a:spcBef>
              <a:spcAft>
                <a:spcPct val="0"/>
              </a:spcAft>
              <a:buFont typeface="Wingdings" panose="05000000000000000000" pitchFamily="2" charset="2"/>
              <a:buChar char="u"/>
              <a:defRPr sz="16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9pPr>
          </a:lstStyle>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01</a:t>
            </a:r>
            <a:r>
              <a:rPr kumimoji="0" lang="zh-CN" altLang="en-US"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截止年底贵企业使用的计算机台数？ </a:t>
            </a:r>
            <a:endParaRPr kumimoji="0" lang="zh-CN" altLang="en-US"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32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1.</a:t>
            </a:r>
            <a:r>
              <a:rPr kumimoji="0" lang="zh-CN" altLang="en-US" sz="3200" b="0"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使用的</a:t>
            </a:r>
            <a:r>
              <a:rPr kumimoji="0" lang="zh-CN" altLang="en-US" sz="32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计算机的情况，包括台式机、笔记本、平板电脑。</a:t>
            </a:r>
            <a:endParaRPr kumimoji="0" lang="zh-CN" altLang="en-US" sz="32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zh-CN" altLang="en-US" sz="3200" b="0"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产权不限：</a:t>
            </a:r>
            <a:r>
              <a:rPr kumimoji="0" lang="zh-CN" altLang="en-US" sz="32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可以是企业购买的、租用的、或者企业员工自有的。不包括本调查单位生产、购买用于</a:t>
            </a:r>
            <a:r>
              <a:rPr kumimoji="0" lang="zh-CN" altLang="en-US"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转卖</a:t>
            </a:r>
            <a:r>
              <a:rPr kumimoji="0" lang="zh-CN" altLang="en-US" sz="32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的计算机、长期弃置不用待处理的计算机。</a:t>
            </a:r>
            <a:endParaRPr kumimoji="0" lang="zh-CN" altLang="en-US" sz="32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zh-CN" altLang="en-US" sz="3200" b="0"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使用的人员不限：</a:t>
            </a:r>
            <a:r>
              <a:rPr kumimoji="0" lang="zh-CN" altLang="en-US" sz="32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可以是企业全职人员，也可以是兼职人员。</a:t>
            </a:r>
            <a:endParaRPr kumimoji="0" lang="zh-CN" altLang="en-US" sz="32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zh-CN" altLang="en-US" sz="3200" b="0"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使用的地点不限：</a:t>
            </a:r>
            <a:r>
              <a:rPr kumimoji="0" lang="zh-CN" altLang="en-US" sz="32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可以在企业（单位）所在地，也可以在其他地方使用。</a:t>
            </a:r>
            <a:endParaRPr kumimoji="0" lang="zh-CN" altLang="en-US" sz="32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3"/>
          <p:cNvSpPr txBox="1"/>
          <p:nvPr/>
        </p:nvSpPr>
        <p:spPr>
          <a:xfrm>
            <a:off x="323850" y="1773238"/>
            <a:ext cx="8820150" cy="5399087"/>
          </a:xfrm>
          <a:prstGeom prst="rect">
            <a:avLst/>
          </a:prstGeom>
          <a:noFill/>
          <a:ln w="9525">
            <a:noFill/>
          </a:ln>
        </p:spPr>
        <p:txBody>
          <a:bodyPr anchor="t" anchorCtr="0"/>
          <a:p>
            <a:pPr eaLnBrk="0" hangingPunct="0">
              <a:lnSpc>
                <a:spcPct val="30000"/>
              </a:lnSpc>
              <a:spcBef>
                <a:spcPct val="20000"/>
              </a:spcBef>
              <a:buFont typeface="Wingdings" panose="05000000000000000000" pitchFamily="2" charset="2"/>
            </a:pPr>
            <a:endParaRPr lang="zh-CN" altLang="en-US" sz="2400" dirty="0">
              <a:latin typeface="楷体" panose="02010609060101010101" pitchFamily="49" charset="-122"/>
              <a:ea typeface="楷体" panose="02010609060101010101" pitchFamily="49" charset="-122"/>
            </a:endParaRPr>
          </a:p>
          <a:p>
            <a:pPr eaLnBrk="0" hangingPunct="0">
              <a:spcBef>
                <a:spcPct val="20000"/>
              </a:spcBef>
              <a:buClr>
                <a:srgbClr val="92D050"/>
              </a:buClr>
              <a:buFont typeface="Wingdings" panose="05000000000000000000" pitchFamily="2" charset="2"/>
              <a:buChar char="Ø"/>
            </a:pPr>
            <a:r>
              <a:rPr lang="zh-CN" altLang="en-US" sz="3600" dirty="0">
                <a:latin typeface="楷体" panose="02010609060101010101" pitchFamily="49" charset="-122"/>
                <a:ea typeface="楷体" panose="02010609060101010101" pitchFamily="49" charset="-122"/>
              </a:rPr>
              <a:t>时点指标，填写</a:t>
            </a:r>
            <a:r>
              <a:rPr lang="en-US" altLang="zh-CN" sz="3600" dirty="0">
                <a:latin typeface="楷体" panose="02010609060101010101" pitchFamily="49" charset="-122"/>
                <a:ea typeface="楷体" panose="02010609060101010101" pitchFamily="49" charset="-122"/>
              </a:rPr>
              <a:t>2021</a:t>
            </a:r>
            <a:r>
              <a:rPr lang="zh-CN" altLang="en-US" sz="3600" dirty="0">
                <a:latin typeface="楷体" panose="02010609060101010101" pitchFamily="49" charset="-122"/>
                <a:ea typeface="楷体" panose="02010609060101010101" pitchFamily="49" charset="-122"/>
              </a:rPr>
              <a:t>年</a:t>
            </a:r>
            <a:r>
              <a:rPr lang="en-US" altLang="zh-CN" sz="3600" dirty="0">
                <a:latin typeface="楷体" panose="02010609060101010101" pitchFamily="49" charset="-122"/>
                <a:ea typeface="楷体" panose="02010609060101010101" pitchFamily="49" charset="-122"/>
              </a:rPr>
              <a:t>12</a:t>
            </a:r>
            <a:r>
              <a:rPr lang="zh-CN" altLang="en-US" sz="3600" dirty="0">
                <a:latin typeface="楷体" panose="02010609060101010101" pitchFamily="49" charset="-122"/>
                <a:ea typeface="楷体" panose="02010609060101010101" pitchFamily="49" charset="-122"/>
              </a:rPr>
              <a:t>月</a:t>
            </a:r>
            <a:r>
              <a:rPr lang="en-US" altLang="zh-CN" sz="3600" dirty="0">
                <a:latin typeface="楷体" panose="02010609060101010101" pitchFamily="49" charset="-122"/>
                <a:ea typeface="楷体" panose="02010609060101010101" pitchFamily="49" charset="-122"/>
              </a:rPr>
              <a:t>31</a:t>
            </a:r>
            <a:r>
              <a:rPr lang="zh-CN" altLang="en-US" sz="3600" dirty="0">
                <a:latin typeface="楷体" panose="02010609060101010101" pitchFamily="49" charset="-122"/>
                <a:ea typeface="楷体" panose="02010609060101010101" pitchFamily="49" charset="-122"/>
              </a:rPr>
              <a:t>日的情况。</a:t>
            </a:r>
            <a:endParaRPr lang="en-US" altLang="zh-CN" sz="3600" dirty="0">
              <a:latin typeface="楷体" panose="02010609060101010101" pitchFamily="49" charset="-122"/>
              <a:ea typeface="楷体" panose="02010609060101010101" pitchFamily="49" charset="-122"/>
            </a:endParaRPr>
          </a:p>
          <a:p>
            <a:pPr eaLnBrk="0" hangingPunct="0">
              <a:spcBef>
                <a:spcPct val="20000"/>
              </a:spcBef>
              <a:buClr>
                <a:srgbClr val="92D050"/>
              </a:buClr>
              <a:buFont typeface="Wingdings" panose="05000000000000000000" pitchFamily="2" charset="2"/>
            </a:pPr>
            <a:r>
              <a:rPr lang="zh-CN" altLang="en-US" sz="3600" dirty="0">
                <a:latin typeface="楷体" panose="02010609060101010101" pitchFamily="49" charset="-122"/>
                <a:ea typeface="楷体" panose="02010609060101010101" pitchFamily="49" charset="-122"/>
              </a:rPr>
              <a:t> </a:t>
            </a:r>
            <a:endParaRPr lang="en-US" altLang="zh-CN" sz="3600" dirty="0">
              <a:latin typeface="楷体" panose="02010609060101010101" pitchFamily="49" charset="-122"/>
              <a:ea typeface="楷体" panose="02010609060101010101" pitchFamily="49" charset="-122"/>
            </a:endParaRPr>
          </a:p>
          <a:p>
            <a:pPr eaLnBrk="0" hangingPunct="0">
              <a:spcBef>
                <a:spcPct val="20000"/>
              </a:spcBef>
              <a:buClr>
                <a:srgbClr val="92D050"/>
              </a:buClr>
              <a:buFont typeface="Wingdings" panose="05000000000000000000" pitchFamily="2" charset="2"/>
              <a:buChar char="Ø"/>
            </a:pPr>
            <a:r>
              <a:rPr lang="zh-CN" altLang="en-US" sz="3600" dirty="0">
                <a:latin typeface="楷体" panose="02010609060101010101" pitchFamily="49" charset="-122"/>
                <a:ea typeface="楷体" panose="02010609060101010101" pitchFamily="49" charset="-122"/>
              </a:rPr>
              <a:t>如果一台计算机同时服务于多个单位的生产经营管理活动，则每家单位均应统计这台计算机。</a:t>
            </a:r>
            <a:endParaRPr lang="zh-CN" altLang="en-US" sz="3600" dirty="0">
              <a:latin typeface="楷体" panose="02010609060101010101" pitchFamily="49" charset="-122"/>
              <a:ea typeface="楷体" panose="02010609060101010101" pitchFamily="49" charset="-122"/>
            </a:endParaRPr>
          </a:p>
          <a:p>
            <a:pPr eaLnBrk="0" hangingPunct="0">
              <a:lnSpc>
                <a:spcPct val="30000"/>
              </a:lnSpc>
              <a:spcBef>
                <a:spcPct val="20000"/>
              </a:spcBef>
              <a:buFont typeface="Wingdings" panose="05000000000000000000" pitchFamily="2" charset="2"/>
            </a:pPr>
            <a:endParaRPr lang="zh-CN" altLang="en-US" sz="2400" dirty="0">
              <a:latin typeface="楷体" panose="02010609060101010101" pitchFamily="49" charset="-122"/>
              <a:ea typeface="楷体" panose="02010609060101010101" pitchFamily="49" charset="-122"/>
            </a:endParaRPr>
          </a:p>
        </p:txBody>
      </p:sp>
      <p:sp>
        <p:nvSpPr>
          <p:cNvPr id="2" name="矩形 1"/>
          <p:cNvSpPr/>
          <p:nvPr/>
        </p:nvSpPr>
        <p:spPr>
          <a:xfrm>
            <a:off x="755650" y="908050"/>
            <a:ext cx="1152525" cy="57626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注意</a:t>
            </a:r>
            <a:endParaRPr kumimoji="0" lang="zh-CN" altLang="en-US" sz="3600" b="0"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3"/>
          <p:cNvSpPr txBox="1">
            <a:spLocks noChangeArrowheads="1"/>
          </p:cNvSpPr>
          <p:nvPr/>
        </p:nvSpPr>
        <p:spPr bwMode="auto">
          <a:xfrm>
            <a:off x="0" y="836613"/>
            <a:ext cx="8820150" cy="5399088"/>
          </a:xfrm>
          <a:prstGeom prst="rect">
            <a:avLst/>
          </a:prstGeom>
          <a:noFill/>
        </p:spPr>
        <p:txBody>
          <a:bodyPr/>
          <a:lstStyle>
            <a:lvl1pPr marL="342900" indent="-342900" algn="l" rtl="0" eaLnBrk="0" fontAlgn="base" hangingPunct="0">
              <a:spcBef>
                <a:spcPct val="20000"/>
              </a:spcBef>
              <a:spcAft>
                <a:spcPct val="0"/>
              </a:spcAft>
              <a:buFont typeface="Wingdings" panose="05000000000000000000" pitchFamily="2" charset="2"/>
              <a:buChar char="l"/>
              <a:defRPr sz="20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n"/>
              <a:defRPr>
                <a:solidFill>
                  <a:schemeClr val="tx1"/>
                </a:solidFill>
                <a:latin typeface="+mn-lt"/>
                <a:ea typeface="+mn-ea"/>
              </a:defRPr>
            </a:lvl2pPr>
            <a:lvl3pPr marL="1143000" indent="-228600" algn="l" rtl="0" eaLnBrk="0" fontAlgn="base" hangingPunct="0">
              <a:spcBef>
                <a:spcPct val="20000"/>
              </a:spcBef>
              <a:spcAft>
                <a:spcPct val="0"/>
              </a:spcAft>
              <a:buFont typeface="Wingdings" panose="05000000000000000000" pitchFamily="2" charset="2"/>
              <a:buChar char="u"/>
              <a:defRPr sz="16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9pPr>
          </a:lstStyle>
          <a:p>
            <a:pPr marL="0" marR="0" lvl="0" indent="0" algn="l" defTabSz="914400" rtl="0" eaLnBrk="0" fontAlgn="base" latinLnBrk="0" hangingPunct="0">
              <a:lnSpc>
                <a:spcPct val="30000"/>
              </a:lnSpc>
              <a:spcBef>
                <a:spcPct val="20000"/>
              </a:spcBef>
              <a:spcAft>
                <a:spcPct val="0"/>
              </a:spcAft>
              <a:buClrTx/>
              <a:buSzTx/>
              <a:buFont typeface="Wingdings" panose="05000000000000000000" pitchFamily="2" charset="2"/>
              <a:buNone/>
              <a:defRPr/>
            </a:pPr>
            <a:endParaRPr kumimoji="0" lang="zh-CN" altLang="en-US"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6626" name="Rectangle 3"/>
          <p:cNvSpPr txBox="1"/>
          <p:nvPr/>
        </p:nvSpPr>
        <p:spPr>
          <a:xfrm>
            <a:off x="250825" y="260350"/>
            <a:ext cx="8713788" cy="6423025"/>
          </a:xfrm>
          <a:prstGeom prst="rect">
            <a:avLst/>
          </a:prstGeom>
          <a:noFill/>
          <a:ln w="9525">
            <a:noFill/>
          </a:ln>
        </p:spPr>
        <p:txBody>
          <a:bodyPr anchor="t" anchorCtr="0"/>
          <a:p>
            <a:pPr marL="342900" indent="-342900" eaLnBrk="0" hangingPunct="0">
              <a:lnSpc>
                <a:spcPct val="90000"/>
              </a:lnSpc>
              <a:spcBef>
                <a:spcPct val="20000"/>
              </a:spcBef>
            </a:pPr>
            <a:r>
              <a:rPr lang="zh-CN" altLang="en-US" sz="3200" b="1" dirty="0">
                <a:solidFill>
                  <a:srgbClr val="FF0000"/>
                </a:solidFill>
                <a:latin typeface="楷体" panose="02010609060101010101" pitchFamily="49" charset="-122"/>
                <a:ea typeface="楷体" panose="02010609060101010101" pitchFamily="49" charset="-122"/>
              </a:rPr>
              <a:t>注意：</a:t>
            </a:r>
            <a:endParaRPr lang="zh-CN" altLang="en-US" sz="3200" b="1" dirty="0">
              <a:solidFill>
                <a:srgbClr val="FF0000"/>
              </a:solidFill>
              <a:latin typeface="楷体" panose="02010609060101010101" pitchFamily="49" charset="-122"/>
              <a:ea typeface="楷体" panose="02010609060101010101" pitchFamily="49" charset="-122"/>
            </a:endParaRPr>
          </a:p>
          <a:p>
            <a:pPr marL="342900" indent="-342900" eaLnBrk="0" hangingPunct="0">
              <a:lnSpc>
                <a:spcPct val="90000"/>
              </a:lnSpc>
              <a:spcBef>
                <a:spcPct val="20000"/>
              </a:spcBef>
              <a:buFont typeface="Wingdings" panose="05000000000000000000" pitchFamily="2" charset="2"/>
            </a:pPr>
            <a:r>
              <a:rPr lang="en-US" altLang="zh-CN" sz="3200" dirty="0">
                <a:latin typeface="楷体" panose="02010609060101010101" pitchFamily="49" charset="-122"/>
                <a:ea typeface="楷体" panose="02010609060101010101" pitchFamily="49" charset="-122"/>
              </a:rPr>
              <a:t>1.</a:t>
            </a:r>
            <a:r>
              <a:rPr lang="zh-CN" altLang="en-US" sz="3200" dirty="0">
                <a:latin typeface="楷体" panose="02010609060101010101" pitchFamily="49" charset="-122"/>
                <a:ea typeface="楷体" panose="02010609060101010101" pitchFamily="49" charset="-122"/>
              </a:rPr>
              <a:t>计算机台数一般不为</a:t>
            </a:r>
            <a:r>
              <a:rPr lang="en-US" altLang="zh-CN" sz="3200" dirty="0">
                <a:latin typeface="楷体" panose="02010609060101010101" pitchFamily="49" charset="-122"/>
                <a:ea typeface="楷体" panose="02010609060101010101" pitchFamily="49" charset="-122"/>
              </a:rPr>
              <a:t>0</a:t>
            </a:r>
            <a:r>
              <a:rPr lang="zh-CN" altLang="en-US" sz="3200" dirty="0">
                <a:latin typeface="楷体" panose="02010609060101010101" pitchFamily="49" charset="-122"/>
                <a:ea typeface="楷体" panose="02010609060101010101" pitchFamily="49" charset="-122"/>
              </a:rPr>
              <a:t>。</a:t>
            </a:r>
            <a:endParaRPr lang="en-US" altLang="zh-CN" sz="3200" dirty="0">
              <a:latin typeface="楷体" panose="02010609060101010101" pitchFamily="49" charset="-122"/>
              <a:ea typeface="楷体" panose="02010609060101010101" pitchFamily="49" charset="-122"/>
            </a:endParaRPr>
          </a:p>
          <a:p>
            <a:pPr marL="342900" indent="-342900" eaLnBrk="0" hangingPunct="0">
              <a:lnSpc>
                <a:spcPct val="90000"/>
              </a:lnSpc>
              <a:spcBef>
                <a:spcPct val="20000"/>
              </a:spcBef>
              <a:buFont typeface="Wingdings" panose="05000000000000000000" pitchFamily="2" charset="2"/>
            </a:pPr>
            <a:r>
              <a:rPr lang="en-US" altLang="zh-CN" sz="3200" dirty="0">
                <a:latin typeface="楷体" panose="02010609060101010101" pitchFamily="49" charset="-122"/>
                <a:ea typeface="楷体" panose="02010609060101010101" pitchFamily="49" charset="-122"/>
              </a:rPr>
              <a:t>2.</a:t>
            </a:r>
            <a:r>
              <a:rPr lang="zh-CN" altLang="en-US" sz="3200" dirty="0">
                <a:latin typeface="楷体" panose="02010609060101010101" pitchFamily="49" charset="-122"/>
                <a:ea typeface="楷体" panose="02010609060101010101" pitchFamily="49" charset="-122"/>
              </a:rPr>
              <a:t>与劳资表中从业人员平均人数对比，人均期末在用计算机数量一般小于等于</a:t>
            </a:r>
            <a:r>
              <a:rPr lang="en-US" altLang="zh-CN" sz="3200" dirty="0">
                <a:latin typeface="楷体" panose="02010609060101010101" pitchFamily="49" charset="-122"/>
                <a:ea typeface="楷体" panose="02010609060101010101" pitchFamily="49" charset="-122"/>
              </a:rPr>
              <a:t>3</a:t>
            </a:r>
            <a:r>
              <a:rPr lang="zh-CN" altLang="en-US" sz="3200" dirty="0">
                <a:latin typeface="楷体" panose="02010609060101010101" pitchFamily="49" charset="-122"/>
                <a:ea typeface="楷体" panose="02010609060101010101" pitchFamily="49" charset="-122"/>
              </a:rPr>
              <a:t>台。</a:t>
            </a:r>
            <a:endParaRPr lang="en-US" altLang="zh-CN" sz="3200" dirty="0">
              <a:latin typeface="楷体" panose="02010609060101010101" pitchFamily="49" charset="-122"/>
              <a:ea typeface="楷体" panose="02010609060101010101" pitchFamily="49" charset="-122"/>
            </a:endParaRPr>
          </a:p>
          <a:p>
            <a:pPr marL="342900" indent="-342900" eaLnBrk="0" hangingPunct="0">
              <a:lnSpc>
                <a:spcPct val="90000"/>
              </a:lnSpc>
              <a:spcBef>
                <a:spcPct val="20000"/>
              </a:spcBef>
              <a:buFont typeface="Wingdings" panose="05000000000000000000" pitchFamily="2" charset="2"/>
            </a:pPr>
            <a:r>
              <a:rPr lang="zh-CN" altLang="en-US" sz="3200" dirty="0">
                <a:latin typeface="楷体" panose="02010609060101010101" pitchFamily="49" charset="-122"/>
                <a:ea typeface="楷体" panose="02010609060101010101" pitchFamily="49" charset="-122"/>
              </a:rPr>
              <a:t>（核实性审核）</a:t>
            </a:r>
            <a:endParaRPr lang="zh-CN" altLang="en-US" sz="3200" dirty="0">
              <a:latin typeface="楷体" panose="02010609060101010101" pitchFamily="49" charset="-122"/>
              <a:ea typeface="楷体" panose="02010609060101010101" pitchFamily="49" charset="-122"/>
            </a:endParaRPr>
          </a:p>
          <a:p>
            <a:pPr marL="342900" indent="-342900" eaLnBrk="0" hangingPunct="0">
              <a:lnSpc>
                <a:spcPct val="90000"/>
              </a:lnSpc>
              <a:spcBef>
                <a:spcPct val="20000"/>
              </a:spcBef>
              <a:buFont typeface="Wingdings" panose="05000000000000000000" pitchFamily="2" charset="2"/>
            </a:pPr>
            <a:r>
              <a:rPr lang="en-US" altLang="zh-CN" sz="3200" dirty="0">
                <a:latin typeface="楷体" panose="02010609060101010101" pitchFamily="49" charset="-122"/>
                <a:ea typeface="楷体" panose="02010609060101010101" pitchFamily="49" charset="-122"/>
              </a:rPr>
              <a:t>3.</a:t>
            </a:r>
            <a:r>
              <a:rPr lang="zh-CN" altLang="en-US" sz="3200" dirty="0">
                <a:latin typeface="楷体" panose="02010609060101010101" pitchFamily="49" charset="-122"/>
                <a:ea typeface="楷体" panose="02010609060101010101" pitchFamily="49" charset="-122"/>
              </a:rPr>
              <a:t>期末在用计算机数量一般不超过</a:t>
            </a:r>
            <a:r>
              <a:rPr lang="en-US" altLang="zh-CN" sz="3200" dirty="0">
                <a:latin typeface="楷体" panose="02010609060101010101" pitchFamily="49" charset="-122"/>
                <a:ea typeface="楷体" panose="02010609060101010101" pitchFamily="49" charset="-122"/>
              </a:rPr>
              <a:t>5</a:t>
            </a:r>
            <a:r>
              <a:rPr lang="zh-CN" altLang="en-US" sz="3200" dirty="0">
                <a:latin typeface="楷体" panose="02010609060101010101" pitchFamily="49" charset="-122"/>
                <a:ea typeface="楷体" panose="02010609060101010101" pitchFamily="49" charset="-122"/>
              </a:rPr>
              <a:t>万台（准强制性审核）</a:t>
            </a:r>
            <a:endParaRPr lang="zh-CN" altLang="en-US" sz="3200" dirty="0">
              <a:latin typeface="楷体" panose="02010609060101010101" pitchFamily="49" charset="-122"/>
              <a:ea typeface="楷体" panose="02010609060101010101" pitchFamily="49" charset="-122"/>
            </a:endParaRPr>
          </a:p>
          <a:p>
            <a:pPr marL="342900" indent="-342900" eaLnBrk="0" hangingPunct="0">
              <a:lnSpc>
                <a:spcPct val="90000"/>
              </a:lnSpc>
              <a:spcBef>
                <a:spcPct val="20000"/>
              </a:spcBef>
              <a:buFont typeface="Wingdings" panose="05000000000000000000" pitchFamily="2" charset="2"/>
            </a:pPr>
            <a:r>
              <a:rPr lang="en-US" altLang="zh-CN" sz="3200" dirty="0">
                <a:latin typeface="楷体" panose="02010609060101010101" pitchFamily="49" charset="-122"/>
                <a:ea typeface="楷体" panose="02010609060101010101" pitchFamily="49" charset="-122"/>
              </a:rPr>
              <a:t>4.</a:t>
            </a:r>
            <a:r>
              <a:rPr lang="zh-CN" altLang="en-US" sz="3200" dirty="0">
                <a:latin typeface="楷体" panose="02010609060101010101" pitchFamily="49" charset="-122"/>
                <a:ea typeface="楷体" panose="02010609060101010101" pitchFamily="49" charset="-122"/>
                <a:sym typeface="+mn-ea"/>
              </a:rPr>
              <a:t>企业使用计算机的数量一般不应比上年下降</a:t>
            </a:r>
            <a:r>
              <a:rPr lang="en-US" altLang="zh-CN" sz="3200" dirty="0">
                <a:latin typeface="楷体" panose="02010609060101010101" pitchFamily="49" charset="-122"/>
                <a:ea typeface="楷体" panose="02010609060101010101" pitchFamily="49" charset="-122"/>
                <a:sym typeface="+mn-ea"/>
              </a:rPr>
              <a:t>30%</a:t>
            </a:r>
            <a:r>
              <a:rPr lang="zh-CN" altLang="en-US" sz="3200" dirty="0">
                <a:latin typeface="楷体" panose="02010609060101010101" pitchFamily="49" charset="-122"/>
                <a:ea typeface="楷体" panose="02010609060101010101" pitchFamily="49" charset="-122"/>
                <a:sym typeface="+mn-ea"/>
              </a:rPr>
              <a:t>及以上，且下降数量超过</a:t>
            </a:r>
            <a:r>
              <a:rPr lang="en-US" altLang="zh-CN" sz="3200" dirty="0">
                <a:latin typeface="楷体" panose="02010609060101010101" pitchFamily="49" charset="-122"/>
                <a:ea typeface="楷体" panose="02010609060101010101" pitchFamily="49" charset="-122"/>
                <a:sym typeface="+mn-ea"/>
              </a:rPr>
              <a:t>100</a:t>
            </a:r>
            <a:r>
              <a:rPr lang="zh-CN" altLang="en-US" sz="3200" dirty="0">
                <a:latin typeface="楷体" panose="02010609060101010101" pitchFamily="49" charset="-122"/>
                <a:ea typeface="楷体" panose="02010609060101010101" pitchFamily="49" charset="-122"/>
                <a:sym typeface="+mn-ea"/>
              </a:rPr>
              <a:t>台。（核实性审核）</a:t>
            </a:r>
            <a:endParaRPr lang="zh-CN" altLang="en-US" sz="3200" dirty="0">
              <a:latin typeface="楷体" panose="02010609060101010101" pitchFamily="49" charset="-122"/>
              <a:ea typeface="楷体" panose="02010609060101010101" pitchFamily="49" charset="-122"/>
              <a:sym typeface="+mn-ea"/>
            </a:endParaRPr>
          </a:p>
          <a:p>
            <a:pPr marL="342900" indent="-342900" eaLnBrk="0" hangingPunct="0">
              <a:lnSpc>
                <a:spcPct val="90000"/>
              </a:lnSpc>
              <a:spcBef>
                <a:spcPct val="20000"/>
              </a:spcBef>
              <a:buFont typeface="Wingdings" panose="05000000000000000000" pitchFamily="2" charset="2"/>
            </a:pPr>
            <a:r>
              <a:rPr lang="en-US" altLang="zh-CN" sz="3200" dirty="0">
                <a:latin typeface="楷体" panose="02010609060101010101" pitchFamily="49" charset="-122"/>
                <a:ea typeface="楷体" panose="02010609060101010101" pitchFamily="49" charset="-122"/>
                <a:sym typeface="+mn-ea"/>
              </a:rPr>
              <a:t>5.</a:t>
            </a:r>
            <a:r>
              <a:rPr lang="zh-CN" altLang="en-US" sz="3200" dirty="0">
                <a:latin typeface="楷体" panose="02010609060101010101" pitchFamily="49" charset="-122"/>
                <a:ea typeface="楷体" panose="02010609060101010101" pitchFamily="49" charset="-122"/>
                <a:sym typeface="+mn-ea"/>
              </a:rPr>
              <a:t>如果企业上年期末计算机数量超过</a:t>
            </a:r>
            <a:r>
              <a:rPr lang="en-US" altLang="zh-CN" sz="3200" dirty="0">
                <a:latin typeface="楷体" panose="02010609060101010101" pitchFamily="49" charset="-122"/>
                <a:ea typeface="楷体" panose="02010609060101010101" pitchFamily="49" charset="-122"/>
                <a:sym typeface="+mn-ea"/>
              </a:rPr>
              <a:t>20</a:t>
            </a:r>
            <a:r>
              <a:rPr lang="zh-CN" altLang="en-US" sz="3200" dirty="0">
                <a:latin typeface="楷体" panose="02010609060101010101" pitchFamily="49" charset="-122"/>
                <a:ea typeface="楷体" panose="02010609060101010101" pitchFamily="49" charset="-122"/>
                <a:sym typeface="+mn-ea"/>
              </a:rPr>
              <a:t>台，今年一般不应比上年增长</a:t>
            </a:r>
            <a:r>
              <a:rPr lang="en-US" altLang="zh-CN" sz="3200" dirty="0">
                <a:latin typeface="楷体" panose="02010609060101010101" pitchFamily="49" charset="-122"/>
                <a:ea typeface="楷体" panose="02010609060101010101" pitchFamily="49" charset="-122"/>
                <a:sym typeface="+mn-ea"/>
              </a:rPr>
              <a:t>10</a:t>
            </a:r>
            <a:r>
              <a:rPr lang="zh-CN" altLang="en-US" sz="3200" dirty="0">
                <a:latin typeface="楷体" panose="02010609060101010101" pitchFamily="49" charset="-122"/>
                <a:ea typeface="楷体" panose="02010609060101010101" pitchFamily="49" charset="-122"/>
                <a:sym typeface="+mn-ea"/>
              </a:rPr>
              <a:t>倍以上</a:t>
            </a:r>
            <a:endParaRPr lang="en-US" altLang="zh-CN" sz="3200" dirty="0">
              <a:latin typeface="楷体" panose="02010609060101010101" pitchFamily="49" charset="-122"/>
              <a:ea typeface="楷体" panose="02010609060101010101" pitchFamily="49"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txBox="1">
            <a:spLocks noGrp="1"/>
          </p:cNvSpPr>
          <p:nvPr/>
        </p:nvSpPr>
        <p:spPr bwMode="auto">
          <a:xfrm>
            <a:off x="6553200" y="6248400"/>
            <a:ext cx="1905000" cy="457200"/>
          </a:xfrm>
          <a:prstGeom prst="rect">
            <a:avLst/>
          </a:prstGeom>
          <a:noFill/>
          <a:ln>
            <a:miter lim="800000"/>
          </a:ln>
        </p:spPr>
        <p:txBody>
          <a:bodyPr/>
          <a:p>
            <a:pPr marR="0" defTabSz="914400">
              <a:buClrTx/>
              <a:buSzTx/>
              <a:buFontTx/>
              <a:buNone/>
            </a:pPr>
            <a:fld id="{9A0DB2DC-4C9A-4742-B13C-FB6460FD3503}" type="slidenum">
              <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rPr>
            </a:fld>
            <a:endPar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endParaRPr>
          </a:p>
        </p:txBody>
      </p:sp>
      <p:sp>
        <p:nvSpPr>
          <p:cNvPr id="27650" name="AutoShape 6"/>
          <p:cNvSpPr/>
          <p:nvPr/>
        </p:nvSpPr>
        <p:spPr>
          <a:xfrm>
            <a:off x="684213" y="765175"/>
            <a:ext cx="8064500" cy="3168650"/>
          </a:xfrm>
          <a:prstGeom prst="roundRect">
            <a:avLst>
              <a:gd name="adj" fmla="val 16667"/>
            </a:avLst>
          </a:prstGeom>
          <a:noFill/>
          <a:ln w="12700">
            <a:noFill/>
          </a:ln>
        </p:spPr>
        <p:txBody>
          <a:bodyPr lIns="92075" tIns="46038" rIns="92075" bIns="46038" anchor="ctr" anchorCtr="0"/>
          <a:p>
            <a:pPr eaLnBrk="0" fontAlgn="t" latinLnBrk="1" hangingPunct="0"/>
            <a:endParaRPr lang="en-US" altLang="zh-CN" sz="3200" b="1" dirty="0">
              <a:solidFill>
                <a:schemeClr val="bg2"/>
              </a:solidFill>
              <a:latin typeface="楷体_GB2312" panose="02010609030101010101" pitchFamily="49" charset="-122"/>
              <a:ea typeface="楷体_GB2312" panose="02010609030101010101" pitchFamily="49" charset="-122"/>
            </a:endParaRPr>
          </a:p>
        </p:txBody>
      </p:sp>
      <p:sp>
        <p:nvSpPr>
          <p:cNvPr id="5" name="Rectangle 3"/>
          <p:cNvSpPr txBox="1">
            <a:spLocks noChangeArrowheads="1"/>
          </p:cNvSpPr>
          <p:nvPr/>
        </p:nvSpPr>
        <p:spPr bwMode="auto">
          <a:xfrm>
            <a:off x="179388" y="392113"/>
            <a:ext cx="8064500" cy="5845175"/>
          </a:xfrm>
          <a:prstGeom prst="rect">
            <a:avLst/>
          </a:prstGeom>
          <a:noFill/>
        </p:spPr>
        <p:txBody>
          <a:bodyPr/>
          <a:lstStyle/>
          <a:p>
            <a:pPr marR="0" defTabSz="914400" eaLnBrk="0" hangingPunct="0">
              <a:lnSpc>
                <a:spcPct val="80000"/>
              </a:lnSpc>
              <a:spcBef>
                <a:spcPct val="20000"/>
              </a:spcBef>
              <a:buClrTx/>
              <a:buSzTx/>
              <a:buFont typeface="Wingdings" panose="05000000000000000000" pitchFamily="2" charset="2"/>
              <a:buNone/>
              <a:defRPr/>
            </a:pPr>
            <a:r>
              <a:rPr kumimoji="0" lang="en-US" altLang="zh-CN" sz="3200" b="1" kern="1200" cap="none" spc="0" normalizeH="0" baseline="0" noProof="0" dirty="0">
                <a:latin typeface="楷体" panose="02010609060101010101" pitchFamily="49" charset="-122"/>
                <a:ea typeface="楷体" panose="02010609060101010101" pitchFamily="49" charset="-122"/>
                <a:cs typeface="+mn-cs"/>
              </a:rPr>
              <a:t>02 </a:t>
            </a:r>
            <a:r>
              <a:rPr kumimoji="0" lang="zh-CN" altLang="en-US" sz="3200" b="1" kern="1200" cap="none" spc="0" normalizeH="0" baseline="0" noProof="0" dirty="0">
                <a:latin typeface="楷体" panose="02010609060101010101" pitchFamily="49" charset="-122"/>
                <a:ea typeface="楷体" panose="02010609060101010101" pitchFamily="49" charset="-122"/>
                <a:cs typeface="+mn-cs"/>
              </a:rPr>
              <a:t>贵企业从事信息技术工作的员工</a:t>
            </a:r>
            <a:endParaRPr kumimoji="0" lang="en-US" altLang="zh-CN" sz="3200" b="1" kern="1200" cap="none" spc="0" normalizeH="0" baseline="0" noProof="0" dirty="0">
              <a:latin typeface="楷体" panose="02010609060101010101" pitchFamily="49" charset="-122"/>
              <a:ea typeface="楷体" panose="02010609060101010101" pitchFamily="49" charset="-122"/>
              <a:cs typeface="+mn-cs"/>
            </a:endParaRPr>
          </a:p>
          <a:p>
            <a:pPr marR="0" defTabSz="914400" eaLnBrk="0" hangingPunct="0">
              <a:lnSpc>
                <a:spcPct val="80000"/>
              </a:lnSpc>
              <a:spcBef>
                <a:spcPct val="20000"/>
              </a:spcBef>
              <a:buClrTx/>
              <a:buSzTx/>
              <a:buFont typeface="Wingdings" panose="05000000000000000000" pitchFamily="2" charset="2"/>
              <a:buNone/>
              <a:defRPr/>
            </a:pPr>
            <a:r>
              <a:rPr kumimoji="0" lang="zh-CN" altLang="en-US" sz="3200" b="1" kern="1200" cap="none" spc="0" normalizeH="0" baseline="0" noProof="0" dirty="0">
                <a:latin typeface="楷体" panose="02010609060101010101" pitchFamily="49" charset="-122"/>
                <a:ea typeface="楷体" panose="02010609060101010101" pitchFamily="49" charset="-122"/>
                <a:cs typeface="+mn-cs"/>
              </a:rPr>
              <a:t>有</a:t>
            </a:r>
            <a:r>
              <a:rPr kumimoji="0" lang="zh-CN" altLang="en-US" sz="3200" b="1" u="sng" kern="1200" cap="none" spc="0" normalizeH="0" baseline="0" noProof="0" dirty="0">
                <a:latin typeface="楷体" panose="02010609060101010101" pitchFamily="49" charset="-122"/>
                <a:ea typeface="楷体" panose="02010609060101010101" pitchFamily="49" charset="-122"/>
                <a:cs typeface="+mn-cs"/>
              </a:rPr>
              <a:t>   </a:t>
            </a:r>
            <a:r>
              <a:rPr kumimoji="0" lang="zh-CN" altLang="en-US" sz="3200" b="1" kern="1200" cap="none" spc="0" normalizeH="0" baseline="0" noProof="0" dirty="0">
                <a:latin typeface="楷体" panose="02010609060101010101" pitchFamily="49" charset="-122"/>
                <a:ea typeface="楷体" panose="02010609060101010101" pitchFamily="49" charset="-122"/>
                <a:cs typeface="+mn-cs"/>
              </a:rPr>
              <a:t>人</a:t>
            </a:r>
            <a:r>
              <a:rPr kumimoji="0" lang="zh-CN" altLang="en-US" sz="1600" b="1" kern="1200" cap="none" spc="0" normalizeH="0" baseline="0" noProof="0" dirty="0">
                <a:solidFill>
                  <a:srgbClr val="FF0000"/>
                </a:solidFill>
                <a:effectLst>
                  <a:outerShdw blurRad="38100" dist="38100" dir="2700000" algn="tl">
                    <a:srgbClr val="C0C0C0"/>
                  </a:outerShdw>
                </a:effectLst>
                <a:latin typeface="宋体" panose="02010600030101010101" pitchFamily="2" charset="-122"/>
                <a:ea typeface="黑体" panose="02010609060101010101" pitchFamily="49" charset="-122"/>
                <a:cs typeface="+mn-cs"/>
                <a:sym typeface="+mn-ea"/>
              </a:rPr>
              <a:t>（仍需填报上年同期数）</a:t>
            </a:r>
            <a:endParaRPr kumimoji="0" lang="zh-CN" altLang="en-US" sz="3200" b="1" kern="1200" cap="none" spc="0" normalizeH="0" baseline="0" noProof="0" dirty="0">
              <a:latin typeface="楷体" panose="02010609060101010101" pitchFamily="49" charset="-122"/>
              <a:ea typeface="楷体" panose="02010609060101010101" pitchFamily="49" charset="-122"/>
              <a:cs typeface="+mn-cs"/>
            </a:endParaRPr>
          </a:p>
          <a:p>
            <a:pPr marR="0" defTabSz="914400" eaLnBrk="0" hangingPunct="0">
              <a:lnSpc>
                <a:spcPct val="30000"/>
              </a:lnSpc>
              <a:spcBef>
                <a:spcPct val="20000"/>
              </a:spcBef>
              <a:buClrTx/>
              <a:buSzTx/>
              <a:buFont typeface="Wingdings" panose="05000000000000000000" pitchFamily="2" charset="2"/>
              <a:buNone/>
              <a:defRPr/>
            </a:pPr>
            <a:endParaRPr kumimoji="0" lang="zh-CN" altLang="en-US" sz="3200" kern="1200" cap="none" spc="0" normalizeH="0" baseline="0" noProof="0" dirty="0">
              <a:latin typeface="楷体" panose="02010609060101010101" pitchFamily="49" charset="-122"/>
              <a:ea typeface="楷体" panose="02010609060101010101" pitchFamily="49" charset="-122"/>
              <a:cs typeface="+mn-cs"/>
            </a:endParaRPr>
          </a:p>
          <a:p>
            <a:pPr marR="0" defTabSz="914400" eaLnBrk="0" hangingPunct="0">
              <a:lnSpc>
                <a:spcPct val="80000"/>
              </a:lnSpc>
              <a:spcBef>
                <a:spcPct val="20000"/>
              </a:spcBef>
              <a:buClrTx/>
              <a:buSzTx/>
              <a:buFont typeface="Wingdings" panose="05000000000000000000" pitchFamily="2" charset="2"/>
              <a:buNone/>
              <a:defRPr/>
            </a:pPr>
            <a:r>
              <a:rPr kumimoji="0" lang="en-US" altLang="zh-CN" sz="3200" kern="1200" cap="none" spc="0" normalizeH="0" baseline="0" noProof="0" dirty="0">
                <a:latin typeface="楷体" panose="02010609060101010101" pitchFamily="49" charset="-122"/>
                <a:ea typeface="楷体" panose="02010609060101010101" pitchFamily="49" charset="-122"/>
                <a:cs typeface="+mn-cs"/>
              </a:rPr>
              <a:t>1.</a:t>
            </a:r>
            <a:r>
              <a:rPr kumimoji="0" lang="zh-CN" altLang="en-US" sz="3200" kern="1200" cap="none" spc="0" normalizeH="0" baseline="0" noProof="0" dirty="0">
                <a:latin typeface="楷体" panose="02010609060101010101" pitchFamily="49" charset="-122"/>
                <a:ea typeface="楷体" panose="02010609060101010101" pitchFamily="49" charset="-122"/>
                <a:cs typeface="+mn-cs"/>
              </a:rPr>
              <a:t>指标解释：</a:t>
            </a:r>
            <a:r>
              <a:rPr kumimoji="0" lang="zh-CN" altLang="en-US" sz="3200" kern="1200" cap="none" spc="0" normalizeH="0" baseline="0" noProof="0" dirty="0">
                <a:latin typeface="楷体" panose="02010609060101010101" pitchFamily="49" charset="-122"/>
                <a:ea typeface="楷体" panose="02010609060101010101" pitchFamily="49" charset="-122"/>
                <a:cs typeface="Arial" panose="020B0604020202020204" pitchFamily="34" charset="0"/>
                <a:sym typeface="+mn-ea"/>
              </a:rPr>
              <a:t>指</a:t>
            </a:r>
            <a:r>
              <a:rPr kumimoji="0" lang="zh-CN" altLang="en-US" sz="3200" kern="1200" cap="none" spc="0" normalizeH="0" baseline="0" noProof="0" dirty="0">
                <a:solidFill>
                  <a:srgbClr val="FF3300"/>
                </a:solidFill>
                <a:latin typeface="楷体" panose="02010609060101010101" pitchFamily="49" charset="-122"/>
                <a:ea typeface="楷体" panose="02010609060101010101" pitchFamily="49" charset="-122"/>
                <a:cs typeface="Arial" panose="020B0604020202020204" pitchFamily="34" charset="0"/>
                <a:sym typeface="+mn-ea"/>
              </a:rPr>
              <a:t>在企业领取报酬</a:t>
            </a:r>
            <a:r>
              <a:rPr kumimoji="0" lang="zh-CN" altLang="en-US" sz="3200" kern="1200" cap="none" spc="0" normalizeH="0" baseline="0" noProof="0" dirty="0">
                <a:latin typeface="楷体" panose="02010609060101010101" pitchFamily="49" charset="-122"/>
                <a:ea typeface="楷体" panose="02010609060101010101" pitchFamily="49" charset="-122"/>
                <a:cs typeface="Arial" panose="020B0604020202020204" pitchFamily="34" charset="0"/>
                <a:sym typeface="+mn-ea"/>
              </a:rPr>
              <a:t>的，专职从事信息技术相关工作的人员</a:t>
            </a:r>
            <a:r>
              <a:rPr kumimoji="0" lang="zh-CN" altLang="en-US" sz="3200" kern="1200" cap="none" spc="0" normalizeH="0" baseline="0" noProof="0" dirty="0">
                <a:latin typeface="楷体" panose="02010609060101010101" pitchFamily="49" charset="-122"/>
                <a:ea typeface="楷体" panose="02010609060101010101" pitchFamily="49" charset="-122"/>
                <a:cs typeface="+mn-cs"/>
              </a:rPr>
              <a:t>。</a:t>
            </a:r>
            <a:endParaRPr kumimoji="0" lang="en-US" altLang="zh-CN" sz="3200" kern="1200" cap="none" spc="0" normalizeH="0" baseline="0" noProof="0" dirty="0">
              <a:latin typeface="楷体" panose="02010609060101010101" pitchFamily="49" charset="-122"/>
              <a:ea typeface="楷体" panose="02010609060101010101" pitchFamily="49" charset="-122"/>
              <a:cs typeface="+mn-cs"/>
            </a:endParaRPr>
          </a:p>
          <a:p>
            <a:pPr marR="0" defTabSz="914400" eaLnBrk="0" hangingPunct="0">
              <a:lnSpc>
                <a:spcPct val="80000"/>
              </a:lnSpc>
              <a:spcBef>
                <a:spcPct val="20000"/>
              </a:spcBef>
              <a:buClrTx/>
              <a:buSzTx/>
              <a:buFont typeface="Wingdings" panose="05000000000000000000" pitchFamily="2" charset="2"/>
              <a:buNone/>
              <a:defRPr/>
            </a:pPr>
            <a:endParaRPr kumimoji="0" lang="zh-CN" altLang="en-US" sz="3200" kern="1200" cap="none" spc="0" normalizeH="0" baseline="0" noProof="0" dirty="0">
              <a:latin typeface="楷体" panose="02010609060101010101" pitchFamily="49" charset="-122"/>
              <a:ea typeface="楷体" panose="02010609060101010101" pitchFamily="49" charset="-122"/>
              <a:cs typeface="+mn-cs"/>
            </a:endParaRPr>
          </a:p>
          <a:p>
            <a:pPr marR="0" defTabSz="914400" eaLnBrk="0" hangingPunct="0">
              <a:lnSpc>
                <a:spcPct val="80000"/>
              </a:lnSpc>
              <a:spcBef>
                <a:spcPct val="20000"/>
              </a:spcBef>
              <a:buClrTx/>
              <a:buSzTx/>
              <a:buFont typeface="Wingdings" panose="05000000000000000000" pitchFamily="2" charset="2"/>
              <a:buNone/>
              <a:defRPr/>
            </a:pPr>
            <a:r>
              <a:rPr kumimoji="0" lang="en-US" altLang="zh-CN" sz="3200" kern="1200" cap="none" spc="0" normalizeH="0" baseline="0" noProof="0" dirty="0">
                <a:latin typeface="楷体" panose="02010609060101010101" pitchFamily="49" charset="-122"/>
                <a:ea typeface="楷体" panose="02010609060101010101" pitchFamily="49" charset="-122"/>
                <a:cs typeface="+mn-cs"/>
              </a:rPr>
              <a:t>2.</a:t>
            </a:r>
            <a:r>
              <a:rPr kumimoji="0" lang="zh-CN" altLang="en-US" sz="3200" kern="1200" cap="none" spc="0" normalizeH="0" baseline="0" noProof="0" dirty="0">
                <a:latin typeface="楷体" panose="02010609060101010101" pitchFamily="49" charset="-122"/>
                <a:ea typeface="楷体" panose="02010609060101010101" pitchFamily="49" charset="-122"/>
                <a:cs typeface="+mn-cs"/>
              </a:rPr>
              <a:t>全职或兼职皆可</a:t>
            </a:r>
            <a:r>
              <a:rPr kumimoji="0" lang="en-US" altLang="zh-CN" sz="3200" kern="1200" cap="none" spc="0" normalizeH="0" baseline="0" noProof="0" dirty="0">
                <a:latin typeface="楷体" panose="02010609060101010101" pitchFamily="49" charset="-122"/>
                <a:ea typeface="楷体" panose="02010609060101010101" pitchFamily="49" charset="-122"/>
                <a:cs typeface="+mn-cs"/>
              </a:rPr>
              <a:t>,</a:t>
            </a:r>
            <a:r>
              <a:rPr kumimoji="0" lang="zh-CN" altLang="en-US" sz="3200" kern="1200" cap="none" spc="0" normalizeH="0" baseline="0" noProof="0" dirty="0">
                <a:latin typeface="楷体" panose="02010609060101010101" pitchFamily="49" charset="-122"/>
                <a:ea typeface="楷体" panose="02010609060101010101" pitchFamily="49" charset="-122"/>
                <a:cs typeface="+mn-cs"/>
              </a:rPr>
              <a:t>与劳资表口径一致。</a:t>
            </a:r>
            <a:endParaRPr kumimoji="0" lang="en-US" altLang="zh-CN" sz="3200" kern="1200" cap="none" spc="0" normalizeH="0" baseline="0" noProof="0" dirty="0">
              <a:latin typeface="楷体" panose="02010609060101010101" pitchFamily="49" charset="-122"/>
              <a:ea typeface="楷体" panose="02010609060101010101" pitchFamily="49" charset="-122"/>
              <a:cs typeface="+mn-cs"/>
            </a:endParaRPr>
          </a:p>
          <a:p>
            <a:pPr marR="0" defTabSz="914400" eaLnBrk="0" hangingPunct="0">
              <a:lnSpc>
                <a:spcPct val="80000"/>
              </a:lnSpc>
              <a:spcBef>
                <a:spcPct val="20000"/>
              </a:spcBef>
              <a:buClrTx/>
              <a:buSzTx/>
              <a:buFont typeface="Wingdings" panose="05000000000000000000" pitchFamily="2" charset="2"/>
              <a:buNone/>
              <a:defRPr/>
            </a:pPr>
            <a:endParaRPr kumimoji="0" lang="en-US" altLang="zh-CN" sz="3200" kern="1200" cap="none" spc="0" normalizeH="0" baseline="0" noProof="0" dirty="0">
              <a:latin typeface="楷体" panose="02010609060101010101" pitchFamily="49" charset="-122"/>
              <a:ea typeface="楷体" panose="02010609060101010101" pitchFamily="49" charset="-122"/>
              <a:cs typeface="+mn-cs"/>
            </a:endParaRPr>
          </a:p>
          <a:p>
            <a:pPr marR="0" defTabSz="914400" eaLnBrk="0" hangingPunct="0">
              <a:spcBef>
                <a:spcPct val="20000"/>
              </a:spcBef>
              <a:buClr>
                <a:srgbClr val="FF66FF"/>
              </a:buClr>
              <a:buSzTx/>
              <a:buFont typeface="Wingdings" panose="05000000000000000000" pitchFamily="2" charset="2"/>
              <a:buChar char="l"/>
              <a:defRPr/>
            </a:pPr>
            <a:r>
              <a:rPr kumimoji="0" lang="zh-CN" altLang="en-US" sz="2400" kern="1200" cap="none" spc="0" normalizeH="0" baseline="0" noProof="0" dirty="0">
                <a:solidFill>
                  <a:srgbClr val="FF3300"/>
                </a:solidFill>
                <a:latin typeface="黑体" panose="02010609060101010101" pitchFamily="49" charset="-122"/>
                <a:ea typeface="黑体" panose="02010609060101010101" pitchFamily="49" charset="-122"/>
                <a:cs typeface="+mn-cs"/>
              </a:rPr>
              <a:t>注意：</a:t>
            </a:r>
            <a:endParaRPr kumimoji="0" lang="zh-CN" altLang="en-US" sz="2400" kern="1200" cap="none" spc="0" normalizeH="0" baseline="0" noProof="0" dirty="0">
              <a:solidFill>
                <a:srgbClr val="FF3300"/>
              </a:solidFill>
              <a:latin typeface="黑体" panose="02010609060101010101" pitchFamily="49" charset="-122"/>
              <a:ea typeface="黑体" panose="02010609060101010101" pitchFamily="49" charset="-122"/>
              <a:cs typeface="+mn-cs"/>
            </a:endParaRPr>
          </a:p>
          <a:p>
            <a:pPr marR="0" defTabSz="914400" eaLnBrk="0" hangingPunct="0">
              <a:spcBef>
                <a:spcPct val="20000"/>
              </a:spcBef>
              <a:buClrTx/>
              <a:buSzTx/>
              <a:buFontTx/>
              <a:buNone/>
              <a:defRPr/>
            </a:pPr>
            <a:r>
              <a:rPr kumimoji="0" lang="zh-CN" altLang="en-US" sz="2700" kern="1200" cap="none" spc="0" normalizeH="0" baseline="0" noProof="0" dirty="0">
                <a:latin typeface="黑体" panose="02010609060101010101" pitchFamily="49" charset="-122"/>
                <a:ea typeface="黑体" panose="02010609060101010101" pitchFamily="49" charset="-122"/>
                <a:cs typeface="+mn-cs"/>
              </a:rPr>
              <a:t>  </a:t>
            </a:r>
            <a:r>
              <a:rPr kumimoji="0" lang="zh-CN" altLang="en-US" sz="2400" b="1" kern="1200" cap="none" spc="0" normalizeH="0" baseline="0" noProof="0" dirty="0">
                <a:latin typeface="楷体_GB2312" panose="02010609030101010101" pitchFamily="49" charset="-122"/>
                <a:ea typeface="楷体_GB2312" panose="02010609030101010101" pitchFamily="49" charset="-122"/>
                <a:cs typeface="+mn-cs"/>
              </a:rPr>
              <a:t>企业因购买软硬件及其他信息技术服务而导致</a:t>
            </a:r>
            <a:r>
              <a:rPr kumimoji="0" lang="zh-CN" altLang="en-US" sz="2400" b="1" kern="1200" cap="none" spc="0" normalizeH="0" baseline="0" noProof="0" dirty="0">
                <a:solidFill>
                  <a:srgbClr val="FF0000"/>
                </a:solidFill>
                <a:latin typeface="楷体_GB2312" panose="02010609030101010101" pitchFamily="49" charset="-122"/>
                <a:ea typeface="楷体_GB2312" panose="02010609030101010101" pitchFamily="49" charset="-122"/>
                <a:cs typeface="+mn-cs"/>
              </a:rPr>
              <a:t>供货方或提供技术一方</a:t>
            </a:r>
            <a:r>
              <a:rPr kumimoji="0" lang="zh-CN" altLang="en-US" sz="2400" b="1" kern="1200" cap="none" spc="0" normalizeH="0" baseline="0" noProof="0" dirty="0">
                <a:latin typeface="楷体_GB2312" panose="02010609030101010101" pitchFamily="49" charset="-122"/>
                <a:ea typeface="楷体_GB2312" panose="02010609030101010101" pitchFamily="49" charset="-122"/>
                <a:cs typeface="+mn-cs"/>
              </a:rPr>
              <a:t>的法人单位向本企业</a:t>
            </a:r>
            <a:r>
              <a:rPr kumimoji="0" lang="zh-CN" altLang="en-US" sz="2400" b="1" kern="1200" cap="none" spc="0" normalizeH="0" baseline="0" noProof="0" dirty="0">
                <a:solidFill>
                  <a:srgbClr val="FF0000"/>
                </a:solidFill>
                <a:latin typeface="楷体_GB2312" panose="02010609030101010101" pitchFamily="49" charset="-122"/>
                <a:ea typeface="楷体_GB2312" panose="02010609030101010101" pitchFamily="49" charset="-122"/>
                <a:cs typeface="+mn-cs"/>
              </a:rPr>
              <a:t>派驻的</a:t>
            </a:r>
            <a:r>
              <a:rPr kumimoji="0" lang="zh-CN" altLang="en-US" sz="2400" b="1" kern="1200" cap="none" spc="0" normalizeH="0" baseline="0" noProof="0" dirty="0">
                <a:latin typeface="楷体_GB2312" panose="02010609030101010101" pitchFamily="49" charset="-122"/>
                <a:ea typeface="楷体_GB2312" panose="02010609030101010101" pitchFamily="49" charset="-122"/>
                <a:cs typeface="+mn-cs"/>
              </a:rPr>
              <a:t>信息技术人员</a:t>
            </a:r>
            <a:r>
              <a:rPr kumimoji="0" lang="zh-CN" altLang="en-US" sz="2400" b="1" kern="1200" cap="none" spc="0" normalizeH="0" baseline="0" noProof="0" dirty="0">
                <a:solidFill>
                  <a:srgbClr val="FF0000"/>
                </a:solidFill>
                <a:latin typeface="楷体_GB2312" panose="02010609030101010101" pitchFamily="49" charset="-122"/>
                <a:ea typeface="楷体_GB2312" panose="02010609030101010101" pitchFamily="49" charset="-122"/>
                <a:cs typeface="+mn-cs"/>
              </a:rPr>
              <a:t>不计入</a:t>
            </a:r>
            <a:r>
              <a:rPr kumimoji="0" lang="zh-CN" altLang="en-US" sz="2400" b="1" kern="1200" cap="none" spc="0" normalizeH="0" baseline="0" noProof="0" dirty="0">
                <a:latin typeface="楷体_GB2312" panose="02010609030101010101" pitchFamily="49" charset="-122"/>
                <a:ea typeface="楷体_GB2312" panose="02010609030101010101" pitchFamily="49" charset="-122"/>
                <a:cs typeface="+mn-cs"/>
              </a:rPr>
              <a:t>本企业的信息技术人员统计范围。</a:t>
            </a:r>
            <a:endParaRPr kumimoji="0" lang="zh-CN" altLang="en-US" sz="2400" b="1" kern="1200" cap="none" spc="0" normalizeH="0" baseline="0" noProof="0" dirty="0">
              <a:latin typeface="楷体_GB2312" panose="02010609030101010101" pitchFamily="49" charset="-122"/>
              <a:ea typeface="楷体_GB2312" panose="02010609030101010101" pitchFamily="49" charset="-122"/>
              <a:cs typeface="+mn-cs"/>
            </a:endParaRPr>
          </a:p>
          <a:p>
            <a:pPr marR="0" defTabSz="914400" eaLnBrk="0" hangingPunct="0">
              <a:lnSpc>
                <a:spcPct val="80000"/>
              </a:lnSpc>
              <a:spcBef>
                <a:spcPct val="20000"/>
              </a:spcBef>
              <a:buClrTx/>
              <a:buSzTx/>
              <a:buFont typeface="Wingdings" panose="05000000000000000000" pitchFamily="2" charset="2"/>
              <a:buChar char="l"/>
              <a:defRPr/>
            </a:pPr>
            <a:endParaRPr kumimoji="0" lang="zh-CN" altLang="en-US" sz="2400" kern="1200" cap="none" spc="0" normalizeH="0" baseline="0" noProof="0" dirty="0">
              <a:latin typeface="宋体" panose="02010600030101010101" pitchFamily="2" charset="-122"/>
              <a:ea typeface="黑体" panose="02010609060101010101" pitchFamily="49" charset="-122"/>
              <a:cs typeface="+mn-cs"/>
            </a:endParaRPr>
          </a:p>
          <a:p>
            <a:pPr marR="0" defTabSz="914400" eaLnBrk="0" hangingPunct="0">
              <a:lnSpc>
                <a:spcPct val="80000"/>
              </a:lnSpc>
              <a:spcBef>
                <a:spcPct val="20000"/>
              </a:spcBef>
              <a:buClrTx/>
              <a:buSzTx/>
              <a:buFont typeface="Wingdings" panose="05000000000000000000" pitchFamily="2" charset="2"/>
              <a:buChar char="l"/>
              <a:defRPr/>
            </a:pPr>
            <a:endParaRPr kumimoji="0" lang="zh-CN" altLang="en-US" sz="1700" kern="1200" cap="none" spc="0" normalizeH="0" baseline="0" noProof="0" dirty="0">
              <a:latin typeface="宋体" panose="02010600030101010101" pitchFamily="2" charset="-122"/>
              <a:ea typeface="黑体" panose="02010609060101010101" pitchFamily="49" charset="-122"/>
              <a:cs typeface="+mn-cs"/>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Rectangle 3"/>
          <p:cNvSpPr>
            <a:spLocks noGrp="1"/>
          </p:cNvSpPr>
          <p:nvPr>
            <p:ph idx="1"/>
          </p:nvPr>
        </p:nvSpPr>
        <p:spPr>
          <a:xfrm>
            <a:off x="0" y="981075"/>
            <a:ext cx="8805863" cy="5516563"/>
          </a:xfrm>
          <a:ln/>
        </p:spPr>
        <p:txBody>
          <a:bodyPr vert="horz" wrap="square" lIns="91440" tIns="45720" rIns="91440" bIns="45720" anchor="t" anchorCtr="0"/>
          <a:p>
            <a:pPr>
              <a:buFontTx/>
              <a:buNone/>
            </a:pPr>
            <a:endParaRPr lang="zh-CN" altLang="en-US" sz="1400" b="1" dirty="0">
              <a:solidFill>
                <a:srgbClr val="FFFF00"/>
              </a:solidFill>
              <a:latin typeface="楷体_GB2312" panose="02010609030101010101" pitchFamily="49" charset="-122"/>
              <a:ea typeface="楷体_GB2312" panose="02010609030101010101" pitchFamily="49" charset="-122"/>
            </a:endParaRPr>
          </a:p>
          <a:p>
            <a:pPr>
              <a:buFontTx/>
              <a:buNone/>
            </a:pPr>
            <a:r>
              <a:rPr lang="zh-CN" altLang="en-US" sz="2400" b="1" dirty="0">
                <a:solidFill>
                  <a:srgbClr val="FF0000"/>
                </a:solidFill>
                <a:latin typeface="宋体" panose="02010600030101010101" pitchFamily="2" charset="-122"/>
              </a:rPr>
              <a:t>  </a:t>
            </a:r>
            <a:r>
              <a:rPr lang="zh-CN" altLang="en-US" sz="2400" b="1" dirty="0">
                <a:latin typeface="宋体" panose="02010600030101010101" pitchFamily="2" charset="-122"/>
              </a:rPr>
              <a:t>对信息技术人员的两种错误认识：</a:t>
            </a:r>
            <a:endParaRPr lang="zh-CN" altLang="en-US" sz="2400" b="1" dirty="0">
              <a:latin typeface="宋体" panose="02010600030101010101" pitchFamily="2" charset="-122"/>
            </a:endParaRPr>
          </a:p>
          <a:p>
            <a:pPr>
              <a:buClr>
                <a:schemeClr val="accent2"/>
              </a:buClr>
            </a:pPr>
            <a:r>
              <a:rPr lang="en-US" altLang="zh-CN" sz="2400" b="1" dirty="0">
                <a:latin typeface="楷体_GB2312" panose="02010609030101010101" pitchFamily="49" charset="-122"/>
                <a:ea typeface="楷体_GB2312" panose="02010609030101010101" pitchFamily="49" charset="-122"/>
              </a:rPr>
              <a:t>1.</a:t>
            </a:r>
            <a:r>
              <a:rPr lang="zh-CN" altLang="en-US" sz="2400" b="1" dirty="0">
                <a:latin typeface="楷体_GB2312" panose="02010609030101010101" pitchFamily="49" charset="-122"/>
                <a:ea typeface="楷体_GB2312" panose="02010609030101010101" pitchFamily="49" charset="-122"/>
              </a:rPr>
              <a:t>只要使用计算机就是信息技术人员</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不纳统</a:t>
            </a:r>
            <a:r>
              <a:rPr lang="en-US" altLang="zh-CN" sz="2400" b="1" dirty="0">
                <a:latin typeface="楷体_GB2312" panose="02010609030101010101" pitchFamily="49" charset="-122"/>
                <a:ea typeface="楷体_GB2312" panose="02010609030101010101" pitchFamily="49" charset="-122"/>
              </a:rPr>
              <a:t>)</a:t>
            </a:r>
            <a:endParaRPr lang="en-US" altLang="zh-CN" sz="2400" b="1" dirty="0">
              <a:latin typeface="楷体_GB2312" panose="02010609030101010101" pitchFamily="49" charset="-122"/>
              <a:ea typeface="楷体_GB2312" panose="02010609030101010101" pitchFamily="49" charset="-122"/>
            </a:endParaRPr>
          </a:p>
          <a:p>
            <a:pPr>
              <a:buClr>
                <a:schemeClr val="accent2"/>
              </a:buClr>
            </a:pPr>
            <a:r>
              <a:rPr lang="en-US" altLang="zh-CN" sz="2400" b="1" dirty="0">
                <a:latin typeface="楷体_GB2312" panose="02010609030101010101" pitchFamily="49" charset="-122"/>
                <a:ea typeface="楷体_GB2312" panose="02010609030101010101" pitchFamily="49" charset="-122"/>
              </a:rPr>
              <a:t>2.</a:t>
            </a:r>
            <a:r>
              <a:rPr lang="zh-CN" altLang="en-US" sz="2400" b="1" dirty="0">
                <a:latin typeface="楷体_GB2312" panose="02010609030101010101" pitchFamily="49" charset="-122"/>
                <a:ea typeface="楷体_GB2312" panose="02010609030101010101" pitchFamily="49" charset="-122"/>
              </a:rPr>
              <a:t>技术水平不是特别尖端，工作内容不是特复杂的都不算信息技术人员（纳统）</a:t>
            </a:r>
            <a:endParaRPr lang="zh-CN" altLang="en-US" sz="2400" b="1" dirty="0">
              <a:latin typeface="楷体_GB2312" panose="02010609030101010101" pitchFamily="49" charset="-122"/>
              <a:ea typeface="楷体_GB2312" panose="02010609030101010101" pitchFamily="49" charset="-122"/>
            </a:endParaRPr>
          </a:p>
          <a:p>
            <a:endParaRPr lang="zh-CN" altLang="en-US" sz="1000" b="1" dirty="0">
              <a:latin typeface="楷体_GB2312" panose="02010609030101010101" pitchFamily="49" charset="-122"/>
              <a:ea typeface="楷体_GB2312" panose="02010609030101010101" pitchFamily="49" charset="-122"/>
            </a:endParaRPr>
          </a:p>
          <a:p>
            <a:pPr>
              <a:buFontTx/>
              <a:buNone/>
            </a:pPr>
            <a:r>
              <a:rPr lang="zh-CN" altLang="en-US" sz="2400" b="1" dirty="0">
                <a:latin typeface="宋体" panose="02010600030101010101" pitchFamily="2" charset="-122"/>
              </a:rPr>
              <a:t>  </a:t>
            </a:r>
            <a:r>
              <a:rPr lang="zh-CN" altLang="en-US" sz="3200" dirty="0">
                <a:solidFill>
                  <a:srgbClr val="FF0000"/>
                </a:solidFill>
                <a:latin typeface="楷体" panose="02010609060101010101" pitchFamily="49" charset="-122"/>
                <a:ea typeface="楷体" panose="02010609060101010101" pitchFamily="49" charset="-122"/>
              </a:rPr>
              <a:t>核实性审核：</a:t>
            </a:r>
            <a:endParaRPr lang="zh-CN" altLang="en-US" sz="3200" dirty="0">
              <a:solidFill>
                <a:srgbClr val="FF0000"/>
              </a:solidFill>
              <a:latin typeface="楷体" panose="02010609060101010101" pitchFamily="49" charset="-122"/>
              <a:ea typeface="楷体" panose="02010609060101010101" pitchFamily="49" charset="-122"/>
            </a:endParaRPr>
          </a:p>
          <a:p>
            <a:pPr>
              <a:buFontTx/>
              <a:buNone/>
            </a:pPr>
            <a:r>
              <a:rPr lang="en-US" altLang="zh-CN" sz="3200" dirty="0">
                <a:latin typeface="楷体" panose="02010609060101010101" pitchFamily="49" charset="-122"/>
                <a:ea typeface="楷体" panose="02010609060101010101" pitchFamily="49" charset="-122"/>
              </a:rPr>
              <a:t>  1.</a:t>
            </a:r>
            <a:r>
              <a:rPr lang="zh-CN" altLang="en-US" sz="3200" dirty="0">
                <a:latin typeface="楷体" panose="02010609060101010101" pitchFamily="49" charset="-122"/>
                <a:ea typeface="楷体" panose="02010609060101010101" pitchFamily="49" charset="-122"/>
              </a:rPr>
              <a:t>信息技术人员数应小于等于从业人员年平均人数（准强制性审核）</a:t>
            </a:r>
            <a:endParaRPr lang="zh-CN" altLang="en-US" sz="3200" dirty="0">
              <a:latin typeface="楷体" panose="02010609060101010101" pitchFamily="49" charset="-122"/>
              <a:ea typeface="楷体" panose="02010609060101010101" pitchFamily="49" charset="-122"/>
            </a:endParaRPr>
          </a:p>
          <a:p>
            <a:pPr>
              <a:buFontTx/>
              <a:buNone/>
            </a:pPr>
            <a:r>
              <a:rPr lang="en-US" altLang="zh-CN" sz="3200" dirty="0">
                <a:latin typeface="楷体" panose="02010609060101010101" pitchFamily="49" charset="-122"/>
                <a:ea typeface="楷体" panose="02010609060101010101" pitchFamily="49" charset="-122"/>
              </a:rPr>
              <a:t>  2.</a:t>
            </a:r>
            <a:r>
              <a:rPr lang="zh-CN" altLang="en-US" sz="3200" dirty="0">
                <a:latin typeface="楷体" panose="02010609060101010101" pitchFamily="49" charset="-122"/>
                <a:ea typeface="楷体" panose="02010609060101010101" pitchFamily="49" charset="-122"/>
                <a:sym typeface="+mn-ea"/>
              </a:rPr>
              <a:t>企业的行业类别不是信息传输、软件和信息技术服务业，信息技术人员数量占从业人员平均人数比重不应超过</a:t>
            </a:r>
            <a:r>
              <a:rPr lang="en-US" altLang="zh-CN" sz="3200" dirty="0">
                <a:latin typeface="楷体" panose="02010609060101010101" pitchFamily="49" charset="-122"/>
                <a:ea typeface="楷体" panose="02010609060101010101" pitchFamily="49" charset="-122"/>
                <a:sym typeface="+mn-ea"/>
              </a:rPr>
              <a:t>50%</a:t>
            </a:r>
            <a:r>
              <a:rPr lang="zh-CN" altLang="en-US" sz="3200" dirty="0">
                <a:latin typeface="楷体" panose="02010609060101010101" pitchFamily="49" charset="-122"/>
                <a:ea typeface="楷体" panose="02010609060101010101" pitchFamily="49" charset="-122"/>
                <a:sym typeface="+mn-ea"/>
              </a:rPr>
              <a:t>。（核实性审核）</a:t>
            </a:r>
            <a:endParaRPr lang="zh-CN" altLang="en-US" sz="3200" dirty="0">
              <a:latin typeface="楷体" panose="02010609060101010101" pitchFamily="49" charset="-122"/>
              <a:ea typeface="楷体" panose="02010609060101010101" pitchFamily="49" charset="-122"/>
            </a:endParaRPr>
          </a:p>
          <a:p>
            <a:pPr>
              <a:buFont typeface="Wingdings" panose="05000000000000000000" pitchFamily="2" charset="2"/>
              <a:buChar char="l"/>
            </a:pPr>
            <a:endParaRPr lang="zh-CN" altLang="en-US" sz="3200" dirty="0">
              <a:latin typeface="楷体" panose="02010609060101010101" pitchFamily="49" charset="-122"/>
              <a:ea typeface="楷体" panose="02010609060101010101" pitchFamily="49" charset="-122"/>
            </a:endParaRPr>
          </a:p>
        </p:txBody>
      </p:sp>
      <p:sp>
        <p:nvSpPr>
          <p:cNvPr id="19459" name="Rectangle 6"/>
          <p:cNvSpPr>
            <a:spLocks noGrp="1" noChangeArrowheads="1"/>
          </p:cNvSpPr>
          <p:nvPr>
            <p:ph type="title"/>
          </p:nvPr>
        </p:nvSpPr>
        <p:spPr>
          <a:xfrm>
            <a:off x="323850" y="333375"/>
            <a:ext cx="8229600" cy="873125"/>
          </a:xfrm>
        </p:spPr>
        <p:txBody>
          <a:bodyPr vert="horz" wrap="square" lIns="91440" tIns="45720" rIns="91440" bIns="45720" numCol="1" anchor="t" anchorCtr="0" compatLnSpc="1">
            <a:spAutoFit/>
          </a:bodyPr>
          <a:lstStyle/>
          <a:p>
            <a:pPr marL="0" marR="0" lvl="0" indent="0" algn="l" defTabSz="914400" rtl="0" eaLnBrk="0" fontAlgn="base" latinLnBrk="0" hangingPunct="0">
              <a:lnSpc>
                <a:spcPct val="80000"/>
              </a:lnSpc>
              <a:spcBef>
                <a:spcPct val="0"/>
              </a:spcBef>
              <a:spcAft>
                <a:spcPct val="0"/>
              </a:spcAft>
              <a:buClrTx/>
              <a:buSzTx/>
              <a:buFont typeface="Wingdings" panose="05000000000000000000" pitchFamily="2" charset="2"/>
              <a:buNone/>
              <a:defRPr/>
            </a:pPr>
            <a:r>
              <a:rPr kumimoji="0" lang="en-US" altLang="zh-CN"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02 </a:t>
            </a:r>
            <a:r>
              <a:rPr kumimoji="0" lang="zh-CN" altLang="en-US"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贵企业从事信息技术工作的员工</a:t>
            </a:r>
            <a:br>
              <a:rPr kumimoji="0" lang="en-US" altLang="zh-CN"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br>
            <a:r>
              <a:rPr kumimoji="0" lang="zh-CN" altLang="en-US"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有   </a:t>
            </a:r>
            <a:r>
              <a:rPr kumimoji="0" lang="zh-CN" altLang="en-US"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人</a:t>
            </a:r>
            <a:endParaRPr kumimoji="0" lang="zh-CN" altLang="en-US"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txBox="1">
            <a:spLocks noGrp="1"/>
          </p:cNvSpPr>
          <p:nvPr/>
        </p:nvSpPr>
        <p:spPr bwMode="auto">
          <a:xfrm>
            <a:off x="6553200" y="6248400"/>
            <a:ext cx="1905000" cy="457200"/>
          </a:xfrm>
          <a:prstGeom prst="rect">
            <a:avLst/>
          </a:prstGeom>
          <a:noFill/>
          <a:ln>
            <a:miter lim="800000"/>
          </a:ln>
        </p:spPr>
        <p:txBody>
          <a:bodyPr/>
          <a:p>
            <a:pPr marR="0" defTabSz="914400">
              <a:buClrTx/>
              <a:buSzTx/>
              <a:buFontTx/>
              <a:buNone/>
            </a:pPr>
            <a:fld id="{9A0DB2DC-4C9A-4742-B13C-FB6460FD3503}" type="slidenum">
              <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rPr>
            </a:fld>
            <a:endPar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endParaRPr>
          </a:p>
        </p:txBody>
      </p:sp>
      <p:sp>
        <p:nvSpPr>
          <p:cNvPr id="30722" name="Rectangle 3"/>
          <p:cNvSpPr txBox="1"/>
          <p:nvPr/>
        </p:nvSpPr>
        <p:spPr>
          <a:xfrm>
            <a:off x="0" y="115888"/>
            <a:ext cx="8785225" cy="5399087"/>
          </a:xfrm>
          <a:prstGeom prst="rect">
            <a:avLst/>
          </a:prstGeom>
          <a:noFill/>
          <a:ln w="9525">
            <a:noFill/>
          </a:ln>
        </p:spPr>
        <p:txBody>
          <a:bodyPr anchor="t" anchorCtr="0"/>
          <a:p>
            <a:pPr eaLnBrk="0" hangingPunct="0">
              <a:spcBef>
                <a:spcPct val="20000"/>
              </a:spcBef>
              <a:buFont typeface="Wingdings" panose="05000000000000000000" pitchFamily="2" charset="2"/>
            </a:pPr>
            <a:r>
              <a:rPr lang="en-US" altLang="zh-CN" sz="3200" b="1" dirty="0">
                <a:latin typeface="楷体" panose="02010609060101010101" pitchFamily="49" charset="-122"/>
                <a:ea typeface="楷体" panose="02010609060101010101" pitchFamily="49" charset="-122"/>
              </a:rPr>
              <a:t>03 </a:t>
            </a:r>
            <a:r>
              <a:rPr lang="zh-CN" altLang="en-US" sz="3200" b="1" dirty="0">
                <a:latin typeface="楷体" panose="02010609060101010101" pitchFamily="49" charset="-122"/>
                <a:ea typeface="楷体" panose="02010609060101010101" pitchFamily="49" charset="-122"/>
              </a:rPr>
              <a:t>贵企业是否有局域网（</a:t>
            </a:r>
            <a:r>
              <a:rPr lang="en-US" altLang="zh-CN" sz="3200" b="1" dirty="0">
                <a:latin typeface="楷体" panose="02010609060101010101" pitchFamily="49" charset="-122"/>
                <a:ea typeface="楷体" panose="02010609060101010101" pitchFamily="49" charset="-122"/>
              </a:rPr>
              <a:t>LAN</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a:p>
            <a:pPr eaLnBrk="0" hangingPunct="0">
              <a:spcBef>
                <a:spcPct val="20000"/>
              </a:spcBef>
              <a:buFont typeface="Wingdings" panose="05000000000000000000" pitchFamily="2" charset="2"/>
              <a:buChar char="l"/>
            </a:pPr>
            <a:endParaRPr lang="zh-CN" altLang="en-US" sz="1400" b="1" dirty="0">
              <a:latin typeface="楷体" panose="02010609060101010101" pitchFamily="49" charset="-122"/>
              <a:ea typeface="楷体" panose="02010609060101010101" pitchFamily="49" charset="-122"/>
            </a:endParaRPr>
          </a:p>
          <a:p>
            <a:pPr eaLnBrk="0" hangingPunct="0">
              <a:spcBef>
                <a:spcPct val="20000"/>
              </a:spcBef>
              <a:buFont typeface="Wingdings" panose="05000000000000000000" pitchFamily="2" charset="2"/>
            </a:pPr>
            <a:r>
              <a:rPr lang="en-US" altLang="zh-CN" sz="3200" dirty="0">
                <a:latin typeface="楷体" panose="02010609060101010101" pitchFamily="49" charset="-122"/>
                <a:ea typeface="楷体" panose="02010609060101010101" pitchFamily="49" charset="-122"/>
              </a:rPr>
              <a:t>1.</a:t>
            </a:r>
            <a:r>
              <a:rPr lang="zh-CN" altLang="en-US" sz="3200" dirty="0">
                <a:latin typeface="楷体" panose="02010609060101010101" pitchFamily="49" charset="-122"/>
                <a:ea typeface="楷体" panose="02010609060101010101" pitchFamily="49" charset="-122"/>
              </a:rPr>
              <a:t>指标解释：局域网</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指在局部区域，如单一建筑物、独立部门，连接计算机的网络，可以是无线网络。</a:t>
            </a:r>
            <a:endParaRPr lang="zh-CN" altLang="en-US" sz="3200" dirty="0">
              <a:latin typeface="楷体" panose="02010609060101010101" pitchFamily="49" charset="-122"/>
              <a:ea typeface="楷体" panose="02010609060101010101" pitchFamily="49" charset="-122"/>
            </a:endParaRPr>
          </a:p>
          <a:p>
            <a:pPr eaLnBrk="0" hangingPunct="0">
              <a:spcBef>
                <a:spcPct val="20000"/>
              </a:spcBef>
              <a:buFont typeface="Wingdings" panose="05000000000000000000" pitchFamily="2" charset="2"/>
            </a:pPr>
            <a:r>
              <a:rPr lang="en-US" altLang="zh-CN" sz="3200" dirty="0">
                <a:latin typeface="楷体" panose="02010609060101010101" pitchFamily="49" charset="-122"/>
                <a:ea typeface="楷体" panose="02010609060101010101" pitchFamily="49" charset="-122"/>
              </a:rPr>
              <a:t>2.</a:t>
            </a:r>
            <a:r>
              <a:rPr lang="zh-CN" altLang="en-US" sz="3200" dirty="0">
                <a:latin typeface="楷体" panose="02010609060101010101" pitchFamily="49" charset="-122"/>
                <a:ea typeface="楷体" panose="02010609060101010101" pitchFamily="49" charset="-122"/>
              </a:rPr>
              <a:t>有企业没有互联网但有局域网的情况，接入局域网的设备可能不只是计算机，还有可能是手机、平板电脑等。</a:t>
            </a:r>
            <a:endParaRPr lang="zh-CN" altLang="en-US" sz="3200" dirty="0">
              <a:latin typeface="楷体" panose="02010609060101010101" pitchFamily="49" charset="-122"/>
              <a:ea typeface="楷体" panose="02010609060101010101" pitchFamily="49" charset="-122"/>
            </a:endParaRPr>
          </a:p>
          <a:p>
            <a:pPr eaLnBrk="0" hangingPunct="0">
              <a:spcBef>
                <a:spcPct val="20000"/>
              </a:spcBef>
              <a:buFont typeface="Wingdings" panose="05000000000000000000" pitchFamily="2" charset="2"/>
            </a:pPr>
            <a:r>
              <a:rPr lang="zh-CN" altLang="en-US" sz="3200" dirty="0">
                <a:solidFill>
                  <a:srgbClr val="FF0000"/>
                </a:solidFill>
                <a:latin typeface="楷体" panose="02010609060101010101" pitchFamily="49" charset="-122"/>
                <a:ea typeface="楷体" panose="02010609060101010101" pitchFamily="49" charset="-122"/>
              </a:rPr>
              <a:t>审核关系：</a:t>
            </a:r>
            <a:endParaRPr lang="zh-CN" altLang="en-US" sz="3200" dirty="0">
              <a:solidFill>
                <a:srgbClr val="FF0000"/>
              </a:solidFill>
              <a:latin typeface="楷体" panose="02010609060101010101" pitchFamily="49" charset="-122"/>
              <a:ea typeface="楷体" panose="02010609060101010101" pitchFamily="49" charset="-122"/>
            </a:endParaRPr>
          </a:p>
          <a:p>
            <a:pPr algn="just" eaLnBrk="0" hangingPunct="0">
              <a:spcBef>
                <a:spcPct val="20000"/>
              </a:spcBef>
              <a:buFont typeface="Wingdings" panose="05000000000000000000" pitchFamily="2" charset="2"/>
            </a:pPr>
            <a:r>
              <a:rPr lang="en-US" altLang="zh-CN" sz="3200" dirty="0">
                <a:latin typeface="楷体" panose="02010609060101010101" pitchFamily="49" charset="-122"/>
                <a:ea typeface="楷体" panose="02010609060101010101" pitchFamily="49" charset="-122"/>
              </a:rPr>
              <a:t>1.</a:t>
            </a:r>
            <a:r>
              <a:rPr lang="zh-CN" altLang="en-US" sz="3200" dirty="0">
                <a:latin typeface="楷体" panose="02010609060101010101" pitchFamily="49" charset="-122"/>
                <a:ea typeface="楷体" panose="02010609060101010101" pitchFamily="49" charset="-122"/>
              </a:rPr>
              <a:t>如企业上年使用局域网，今年一般还使用。（核实性审核）</a:t>
            </a:r>
            <a:endParaRPr lang="zh-CN" altLang="en-US" sz="3200" dirty="0">
              <a:latin typeface="楷体" panose="02010609060101010101" pitchFamily="49" charset="-122"/>
              <a:ea typeface="楷体" panose="02010609060101010101" pitchFamily="49" charset="-122"/>
            </a:endParaRPr>
          </a:p>
          <a:p>
            <a:pPr algn="just" eaLnBrk="0" hangingPunct="0">
              <a:spcBef>
                <a:spcPct val="20000"/>
              </a:spcBef>
              <a:buFont typeface="Wingdings" panose="05000000000000000000" pitchFamily="2" charset="2"/>
            </a:pPr>
            <a:r>
              <a:rPr lang="en-US" altLang="zh-CN" sz="3200" dirty="0">
                <a:latin typeface="楷体" panose="02010609060101010101" pitchFamily="49" charset="-122"/>
                <a:ea typeface="楷体" panose="02010609060101010101" pitchFamily="49" charset="-122"/>
                <a:sym typeface="+mn-ea"/>
              </a:rPr>
              <a:t>2.</a:t>
            </a:r>
            <a:r>
              <a:rPr lang="zh-CN" altLang="en-US" sz="3200" dirty="0">
                <a:latin typeface="楷体" panose="02010609060101010101" pitchFamily="49" charset="-122"/>
                <a:ea typeface="楷体" panose="02010609060101010101" pitchFamily="49" charset="-122"/>
                <a:sym typeface="+mn-ea"/>
              </a:rPr>
              <a:t>企业使用局域网，使用计算机的数量应该大于</a:t>
            </a:r>
            <a:r>
              <a:rPr lang="en-US" altLang="zh-CN" sz="3200" dirty="0">
                <a:latin typeface="楷体" panose="02010609060101010101" pitchFamily="49" charset="-122"/>
                <a:ea typeface="楷体" panose="02010609060101010101" pitchFamily="49" charset="-122"/>
                <a:sym typeface="+mn-ea"/>
              </a:rPr>
              <a:t>1</a:t>
            </a:r>
            <a:r>
              <a:rPr lang="zh-CN" altLang="en-US" sz="3200" dirty="0">
                <a:latin typeface="楷体" panose="02010609060101010101" pitchFamily="49" charset="-122"/>
                <a:ea typeface="楷体" panose="02010609060101010101" pitchFamily="49" charset="-122"/>
                <a:sym typeface="+mn-ea"/>
              </a:rPr>
              <a:t>台。（核实性审核）</a:t>
            </a:r>
            <a:endParaRPr lang="zh-CN" altLang="en-US" sz="3200" dirty="0">
              <a:latin typeface="楷体" panose="02010609060101010101" pitchFamily="49" charset="-122"/>
              <a:ea typeface="楷体" panose="02010609060101010101" pitchFamily="49" charset="-122"/>
            </a:endParaRPr>
          </a:p>
          <a:p>
            <a:pPr algn="just" eaLnBrk="0" hangingPunct="0">
              <a:spcBef>
                <a:spcPct val="20000"/>
              </a:spcBef>
            </a:pPr>
            <a:endParaRPr lang="zh-CN" altLang="en-US" sz="3200" dirty="0">
              <a:latin typeface="楷体" panose="02010609060101010101" pitchFamily="49" charset="-122"/>
              <a:ea typeface="楷体" panose="02010609060101010101" pitchFamily="49"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灯片编号占位符 3"/>
          <p:cNvSpPr txBox="1">
            <a:spLocks noGrp="1"/>
          </p:cNvSpPr>
          <p:nvPr/>
        </p:nvSpPr>
        <p:spPr bwMode="auto">
          <a:xfrm>
            <a:off x="6553200" y="6248400"/>
            <a:ext cx="1905000" cy="457200"/>
          </a:xfrm>
          <a:prstGeom prst="rect">
            <a:avLst/>
          </a:prstGeom>
          <a:noFill/>
          <a:ln>
            <a:miter lim="800000"/>
          </a:ln>
        </p:spPr>
        <p:txBody>
          <a:bodyPr/>
          <a:p>
            <a:pPr marR="0" defTabSz="914400">
              <a:buClrTx/>
              <a:buSzTx/>
              <a:buFontTx/>
              <a:buNone/>
            </a:pPr>
            <a:fld id="{9A0DB2DC-4C9A-4742-B13C-FB6460FD3503}" type="slidenum">
              <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rPr>
            </a:fld>
            <a:endPar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endParaRPr>
          </a:p>
        </p:txBody>
      </p:sp>
      <p:sp>
        <p:nvSpPr>
          <p:cNvPr id="3" name="Rectangle 3"/>
          <p:cNvSpPr txBox="1">
            <a:spLocks noChangeArrowheads="1"/>
          </p:cNvSpPr>
          <p:nvPr/>
        </p:nvSpPr>
        <p:spPr bwMode="auto">
          <a:xfrm>
            <a:off x="395288" y="333375"/>
            <a:ext cx="8012113" cy="6454775"/>
          </a:xfrm>
          <a:prstGeom prst="rect">
            <a:avLst/>
          </a:prstGeom>
          <a:noFill/>
        </p:spPr>
        <p:txBody>
          <a:bodyPr/>
          <a:lstStyle>
            <a:lvl1pPr marL="342900" indent="-342900" algn="l" rtl="0" eaLnBrk="0" fontAlgn="base" hangingPunct="0">
              <a:spcBef>
                <a:spcPct val="20000"/>
              </a:spcBef>
              <a:spcAft>
                <a:spcPct val="0"/>
              </a:spcAft>
              <a:buFont typeface="Wingdings" panose="05000000000000000000" pitchFamily="2" charset="2"/>
              <a:buChar char="l"/>
              <a:defRPr sz="20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n"/>
              <a:defRPr>
                <a:solidFill>
                  <a:schemeClr val="tx1"/>
                </a:solidFill>
                <a:latin typeface="+mn-lt"/>
                <a:ea typeface="+mn-ea"/>
              </a:defRPr>
            </a:lvl2pPr>
            <a:lvl3pPr marL="1143000" indent="-228600" algn="l" rtl="0" eaLnBrk="0" fontAlgn="base" hangingPunct="0">
              <a:spcBef>
                <a:spcPct val="20000"/>
              </a:spcBef>
              <a:spcAft>
                <a:spcPct val="0"/>
              </a:spcAft>
              <a:buFont typeface="Wingdings" panose="05000000000000000000" pitchFamily="2" charset="2"/>
              <a:buChar char="u"/>
              <a:defRPr sz="16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9pPr>
          </a:lstStyle>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04 </a:t>
            </a:r>
            <a:r>
              <a:rPr kumimoji="0" lang="zh-CN" altLang="en-US"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贵企业在以下哪些方面采用</a:t>
            </a:r>
            <a:r>
              <a:rPr kumimoji="0" lang="zh-CN" altLang="en-US"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信息化</a:t>
            </a:r>
            <a:endParaRPr kumimoji="0" lang="en-US" altLang="zh-CN"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zh-CN" altLang="en-US"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管理</a:t>
            </a:r>
            <a:r>
              <a:rPr kumimoji="0" lang="zh-CN" altLang="en-US"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zh-CN" altLang="en-US"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20000"/>
              </a:lnSpc>
              <a:spcBef>
                <a:spcPct val="20000"/>
              </a:spcBef>
              <a:spcAft>
                <a:spcPct val="0"/>
              </a:spcAft>
              <a:buClrTx/>
              <a:buSzTx/>
              <a:buFont typeface="Wingdings" panose="05000000000000000000" pitchFamily="2" charset="2"/>
              <a:buNone/>
              <a:defRPr/>
            </a:pP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a:t>
            </a:r>
            <a:r>
              <a:rPr kumimoji="0" lang="zh-CN" altLang="en-US"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指标解释：信息化管理</a:t>
            </a:r>
            <a:r>
              <a:rPr kumimoji="0" lang="en-US" altLang="zh-CN"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指企业利用信息通信技术，对其内部的生产、经营、采购、销售、库存、财务、人力资源进行控制和管理。</a:t>
            </a:r>
            <a:endParaRPr kumimoji="0" lang="zh-CN" altLang="en-US"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2.</a:t>
            </a:r>
            <a:r>
              <a:rPr kumimoji="0" lang="zh-CN" altLang="en-US"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企业运用信息化管理，可以是企业自主开发，也可以是从外部购买，并由外部进行维护的信息化管理系统。</a:t>
            </a:r>
            <a:endParaRPr kumimoji="0" lang="zh-CN" altLang="en-US"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3.</a:t>
            </a:r>
            <a:r>
              <a:rPr kumimoji="0" lang="zh-CN" altLang="en-US"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信息化管理需采用专用的软件系统，而非简单采用微软办公软件如</a:t>
            </a:r>
            <a:r>
              <a:rPr kumimoji="0" lang="en-US" altLang="zh-CN"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WORD</a:t>
            </a:r>
            <a:r>
              <a:rPr kumimoji="0" lang="zh-CN" altLang="en-US"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en-US" altLang="zh-CN"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EXCEL</a:t>
            </a:r>
            <a:r>
              <a:rPr kumimoji="0" lang="zh-CN" altLang="en-US"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等。</a:t>
            </a:r>
            <a:endParaRPr kumimoji="0" lang="zh-CN" altLang="en-US"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4.ERP</a:t>
            </a:r>
            <a:r>
              <a:rPr kumimoji="0" lang="zh-CN" altLang="en-US"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是企业生产经营中实际应用的比较全面的信息化管理系统，可能会包括选项中的几个，填写时要拆开填写分别的信息化管理系统。</a:t>
            </a:r>
            <a:endParaRPr kumimoji="0" lang="en-US" altLang="zh-CN" sz="28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342900" marR="0" lvl="0" indent="-342900" algn="l" defTabSz="914400" rtl="0" eaLnBrk="0" fontAlgn="base" latinLnBrk="0" hangingPunct="0">
              <a:lnSpc>
                <a:spcPct val="30000"/>
              </a:lnSpc>
              <a:spcBef>
                <a:spcPct val="20000"/>
              </a:spcBef>
              <a:spcAft>
                <a:spcPct val="0"/>
              </a:spcAft>
              <a:buClrTx/>
              <a:buSzTx/>
              <a:buFontTx/>
              <a:buNone/>
              <a:defRPr/>
            </a:pPr>
            <a:endParaRPr kumimoji="0" lang="zh-CN" altLang="en-US"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Rectangle 3"/>
          <p:cNvSpPr>
            <a:spLocks noGrp="1"/>
          </p:cNvSpPr>
          <p:nvPr>
            <p:ph idx="1"/>
          </p:nvPr>
        </p:nvSpPr>
        <p:spPr>
          <a:xfrm>
            <a:off x="539750" y="1773238"/>
            <a:ext cx="7632700" cy="4525962"/>
          </a:xfrm>
          <a:ln/>
        </p:spPr>
        <p:txBody>
          <a:bodyPr vert="horz" wrap="square" lIns="91440" tIns="45720" rIns="91440" bIns="45720" anchor="t" anchorCtr="0"/>
          <a:p>
            <a:pPr marL="0" indent="0">
              <a:buNone/>
            </a:pPr>
            <a:r>
              <a:rPr lang="zh-CN" altLang="en-US" sz="3200" dirty="0">
                <a:solidFill>
                  <a:srgbClr val="FF0000"/>
                </a:solidFill>
                <a:latin typeface="楷体" panose="02010609060101010101" pitchFamily="49" charset="-122"/>
                <a:ea typeface="楷体" panose="02010609060101010101" pitchFamily="49" charset="-122"/>
              </a:rPr>
              <a:t>审核关系：</a:t>
            </a:r>
            <a:endParaRPr lang="zh-CN" altLang="en-US" sz="3200" dirty="0">
              <a:solidFill>
                <a:srgbClr val="FF0000"/>
              </a:solidFill>
              <a:latin typeface="楷体" panose="02010609060101010101" pitchFamily="49" charset="-122"/>
              <a:ea typeface="楷体" panose="02010609060101010101" pitchFamily="49" charset="-122"/>
            </a:endParaRPr>
          </a:p>
          <a:p>
            <a:pPr marL="0" indent="0" algn="just">
              <a:buFontTx/>
              <a:buNone/>
            </a:pPr>
            <a:r>
              <a:rPr lang="zh-CN" altLang="en-US" sz="3300" dirty="0">
                <a:latin typeface="宋体" panose="02010600030101010101" pitchFamily="2" charset="-122"/>
              </a:rPr>
              <a:t>  </a:t>
            </a:r>
            <a:r>
              <a:rPr lang="en-US" altLang="zh-CN" sz="2800" dirty="0">
                <a:latin typeface="楷体" panose="02010609060101010101" pitchFamily="49" charset="-122"/>
                <a:ea typeface="楷体" panose="02010609060101010101" pitchFamily="49" charset="-122"/>
                <a:sym typeface="+mn-ea"/>
              </a:rPr>
              <a:t>1.</a:t>
            </a:r>
            <a:r>
              <a:rPr lang="zh-CN" altLang="en-US" sz="2800" dirty="0">
                <a:latin typeface="楷体" panose="02010609060101010101" pitchFamily="49" charset="-122"/>
                <a:ea typeface="楷体" panose="02010609060101010101" pitchFamily="49" charset="-122"/>
                <a:sym typeface="+mn-ea"/>
              </a:rPr>
              <a:t>如企业上年采用了信息化管理，今年一般会有信息化管理。（核实性审核）</a:t>
            </a:r>
            <a:endParaRPr lang="zh-CN" altLang="en-US" sz="2800" dirty="0">
              <a:latin typeface="楷体" panose="02010609060101010101" pitchFamily="49" charset="-122"/>
              <a:ea typeface="楷体" panose="02010609060101010101" pitchFamily="49" charset="-122"/>
            </a:endParaRPr>
          </a:p>
          <a:p>
            <a:pPr marL="0" indent="0">
              <a:spcBef>
                <a:spcPts val="1200"/>
              </a:spcBef>
              <a:buNone/>
            </a:pPr>
            <a:r>
              <a:rPr lang="en-US" altLang="zh-CN" sz="2800" dirty="0">
                <a:latin typeface="楷体" panose="02010609060101010101" pitchFamily="49" charset="-122"/>
                <a:ea typeface="楷体" panose="02010609060101010101" pitchFamily="49" charset="-122"/>
                <a:sym typeface="+mn-ea"/>
              </a:rPr>
              <a:t>  </a:t>
            </a:r>
            <a:endParaRPr lang="en-US" altLang="zh-CN" sz="2800" dirty="0">
              <a:latin typeface="楷体" panose="02010609060101010101" pitchFamily="49" charset="-122"/>
              <a:ea typeface="楷体" panose="02010609060101010101" pitchFamily="49" charset="-122"/>
              <a:sym typeface="+mn-ea"/>
            </a:endParaRPr>
          </a:p>
          <a:p>
            <a:pPr marL="0" indent="0">
              <a:spcBef>
                <a:spcPts val="1200"/>
              </a:spcBef>
              <a:buNone/>
            </a:pPr>
            <a:r>
              <a:rPr lang="en-US" altLang="zh-CN" sz="2800" dirty="0">
                <a:latin typeface="楷体" panose="02010609060101010101" pitchFamily="49" charset="-122"/>
                <a:ea typeface="楷体" panose="02010609060101010101" pitchFamily="49" charset="-122"/>
                <a:sym typeface="+mn-ea"/>
              </a:rPr>
              <a:t>  2.</a:t>
            </a:r>
            <a:r>
              <a:rPr lang="zh-CN" altLang="en-US" sz="2800" dirty="0">
                <a:latin typeface="楷体" panose="02010609060101010101" pitchFamily="49" charset="-122"/>
                <a:ea typeface="楷体" panose="02010609060101010101" pitchFamily="49" charset="-122"/>
                <a:sym typeface="+mn-ea"/>
              </a:rPr>
              <a:t>企业采用了多项信息化管理，应该使用局域网。（核实性审核）</a:t>
            </a:r>
            <a:endParaRPr lang="zh-CN" altLang="en-US" sz="2800" dirty="0">
              <a:latin typeface="楷体" panose="02010609060101010101" pitchFamily="49" charset="-122"/>
              <a:ea typeface="楷体" panose="02010609060101010101" pitchFamily="49" charset="-122"/>
            </a:endParaRPr>
          </a:p>
          <a:p>
            <a:pPr marL="0" indent="0">
              <a:spcBef>
                <a:spcPts val="1200"/>
              </a:spcBef>
              <a:buFont typeface="Wingdings" panose="05000000000000000000" pitchFamily="2" charset="2"/>
              <a:buChar char="Ø"/>
            </a:pPr>
            <a:endParaRPr lang="zh-CN" altLang="en-US" sz="2800" dirty="0">
              <a:latin typeface="楷体" panose="02010609060101010101" pitchFamily="49" charset="-122"/>
              <a:ea typeface="楷体" panose="02010609060101010101" pitchFamily="49" charset="-122"/>
            </a:endParaRPr>
          </a:p>
          <a:p>
            <a:pPr marL="0" indent="0" algn="just">
              <a:buFontTx/>
              <a:buNone/>
            </a:pPr>
            <a:endParaRPr lang="zh-CN" altLang="en-US" sz="2400" b="1" dirty="0">
              <a:solidFill>
                <a:srgbClr val="FFFF00"/>
              </a:solidFill>
              <a:latin typeface="宋体" panose="02010600030101010101" pitchFamily="2" charset="-122"/>
            </a:endParaRPr>
          </a:p>
        </p:txBody>
      </p:sp>
      <p:sp>
        <p:nvSpPr>
          <p:cNvPr id="2" name="矩形 1"/>
          <p:cNvSpPr/>
          <p:nvPr/>
        </p:nvSpPr>
        <p:spPr>
          <a:xfrm>
            <a:off x="395288" y="476250"/>
            <a:ext cx="7129463" cy="1077913"/>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defRPr/>
            </a:pPr>
            <a:r>
              <a:rPr kumimoji="0" lang="en-US" altLang="zh-CN"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04 </a:t>
            </a:r>
            <a:r>
              <a:rPr kumimoji="0" lang="zh-CN" altLang="en-US"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贵企业在以下哪些方面采用信息化</a:t>
            </a:r>
            <a:endParaRPr kumimoji="0" lang="en-US" altLang="zh-CN"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defRPr/>
            </a:pPr>
            <a:r>
              <a:rPr kumimoji="0" lang="zh-CN" altLang="en-US"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管理？</a:t>
            </a:r>
            <a:endParaRPr kumimoji="0" lang="zh-CN" altLang="en-US"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灯片编号占位符 3"/>
          <p:cNvSpPr txBox="1">
            <a:spLocks noGrp="1"/>
          </p:cNvSpPr>
          <p:nvPr/>
        </p:nvSpPr>
        <p:spPr bwMode="auto">
          <a:xfrm>
            <a:off x="6553200" y="6248400"/>
            <a:ext cx="1905000" cy="457200"/>
          </a:xfrm>
          <a:prstGeom prst="rect">
            <a:avLst/>
          </a:prstGeom>
          <a:noFill/>
          <a:ln>
            <a:miter lim="800000"/>
          </a:ln>
        </p:spPr>
        <p:txBody>
          <a:bodyPr/>
          <a:p>
            <a:pPr marR="0" defTabSz="914400">
              <a:buClrTx/>
              <a:buSzTx/>
              <a:buFontTx/>
              <a:buNone/>
            </a:pPr>
            <a:fld id="{9A0DB2DC-4C9A-4742-B13C-FB6460FD3503}" type="slidenum">
              <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rPr>
            </a:fld>
            <a:endPar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endParaRPr>
          </a:p>
        </p:txBody>
      </p:sp>
      <p:sp>
        <p:nvSpPr>
          <p:cNvPr id="35842" name="Rectangle 3"/>
          <p:cNvSpPr txBox="1"/>
          <p:nvPr/>
        </p:nvSpPr>
        <p:spPr>
          <a:xfrm>
            <a:off x="250825" y="1125538"/>
            <a:ext cx="8496300" cy="5373687"/>
          </a:xfrm>
          <a:prstGeom prst="rect">
            <a:avLst/>
          </a:prstGeom>
          <a:noFill/>
          <a:ln w="9525">
            <a:noFill/>
          </a:ln>
        </p:spPr>
        <p:txBody>
          <a:bodyPr anchor="t" anchorCtr="0"/>
          <a:p>
            <a:pPr marL="87630" eaLnBrk="0" hangingPunct="0">
              <a:lnSpc>
                <a:spcPct val="80000"/>
              </a:lnSpc>
              <a:spcBef>
                <a:spcPct val="20000"/>
              </a:spcBef>
              <a:buFont typeface="Wingdings" panose="05000000000000000000" pitchFamily="2" charset="2"/>
            </a:pPr>
            <a:r>
              <a:rPr lang="en-US" altLang="zh-CN" sz="3200" b="1" dirty="0">
                <a:latin typeface="楷体" panose="02010609060101010101" pitchFamily="49" charset="-122"/>
                <a:ea typeface="楷体" panose="02010609060101010101" pitchFamily="49" charset="-122"/>
              </a:rPr>
              <a:t>05 </a:t>
            </a:r>
            <a:r>
              <a:rPr lang="zh-CN" altLang="en-US" sz="3200" b="1" dirty="0">
                <a:latin typeface="楷体" panose="02010609060101010101" pitchFamily="49" charset="-122"/>
                <a:ea typeface="楷体" panose="02010609060101010101" pitchFamily="49" charset="-122"/>
              </a:rPr>
              <a:t>贵企业全年信息化投入金额</a:t>
            </a:r>
            <a:endParaRPr lang="zh-CN" altLang="en-US" sz="3200" b="1" dirty="0">
              <a:latin typeface="楷体" panose="02010609060101010101" pitchFamily="49" charset="-122"/>
              <a:ea typeface="楷体" panose="02010609060101010101" pitchFamily="49" charset="-122"/>
            </a:endParaRPr>
          </a:p>
          <a:p>
            <a:pPr marL="87630" eaLnBrk="0" hangingPunct="0">
              <a:lnSpc>
                <a:spcPct val="80000"/>
              </a:lnSpc>
              <a:spcBef>
                <a:spcPct val="20000"/>
              </a:spcBef>
              <a:buClr>
                <a:schemeClr val="accent2"/>
              </a:buClr>
              <a:buFont typeface="Wingdings" panose="05000000000000000000" pitchFamily="2" charset="2"/>
              <a:buChar char="u"/>
            </a:pPr>
            <a:r>
              <a:rPr lang="en-US" altLang="zh-CN" sz="2800" dirty="0">
                <a:latin typeface="楷体" panose="02010609060101010101" pitchFamily="49" charset="-122"/>
                <a:ea typeface="楷体" panose="02010609060101010101" pitchFamily="49" charset="-122"/>
                <a:sym typeface="+mn-ea"/>
              </a:rPr>
              <a:t>1.</a:t>
            </a:r>
            <a:r>
              <a:rPr lang="en-US" altLang="zh-CN" sz="2800" dirty="0">
                <a:latin typeface="楷体" panose="02010609060101010101" pitchFamily="49" charset="-122"/>
                <a:ea typeface="楷体" panose="02010609060101010101" pitchFamily="49" charset="-122"/>
              </a:rPr>
              <a:t>指报告期内企业在信息化方面发生的硬件投入、软件投入和信息技术服务投入。</a:t>
            </a:r>
            <a:endParaRPr lang="en-US" altLang="zh-CN" sz="2800" dirty="0">
              <a:latin typeface="楷体" panose="02010609060101010101" pitchFamily="49" charset="-122"/>
              <a:ea typeface="楷体" panose="02010609060101010101" pitchFamily="49" charset="-122"/>
            </a:endParaRPr>
          </a:p>
          <a:p>
            <a:pPr marL="87630" eaLnBrk="0" hangingPunct="0">
              <a:spcBef>
                <a:spcPts val="600"/>
              </a:spcBef>
              <a:buClr>
                <a:schemeClr val="accent2"/>
              </a:buClr>
              <a:buFont typeface="Wingdings" panose="05000000000000000000" pitchFamily="2" charset="2"/>
              <a:buChar char="u"/>
            </a:pPr>
            <a:r>
              <a:rPr lang="en-US" altLang="zh-CN" sz="2800" dirty="0">
                <a:latin typeface="楷体" panose="02010609060101010101" pitchFamily="49" charset="-122"/>
                <a:ea typeface="楷体" panose="02010609060101010101" pitchFamily="49" charset="-122"/>
              </a:rPr>
              <a:t>2.信息化投入为企业</a:t>
            </a:r>
            <a:r>
              <a:rPr lang="en-US" altLang="zh-CN" sz="2800" dirty="0">
                <a:solidFill>
                  <a:srgbClr val="FF3300"/>
                </a:solidFill>
                <a:latin typeface="楷体" panose="02010609060101010101" pitchFamily="49" charset="-122"/>
                <a:ea typeface="楷体" panose="02010609060101010101" pitchFamily="49" charset="-122"/>
              </a:rPr>
              <a:t>当年发生</a:t>
            </a:r>
            <a:r>
              <a:rPr lang="en-US" altLang="zh-CN" sz="2800" dirty="0">
                <a:latin typeface="楷体" panose="02010609060101010101" pitchFamily="49" charset="-122"/>
                <a:ea typeface="楷体" panose="02010609060101010101" pitchFamily="49" charset="-122"/>
              </a:rPr>
              <a:t>的所有投入，</a:t>
            </a:r>
            <a:r>
              <a:rPr lang="en-US" altLang="zh-CN" sz="2800" dirty="0">
                <a:solidFill>
                  <a:srgbClr val="FF3300"/>
                </a:solidFill>
                <a:latin typeface="楷体" panose="02010609060101010101" pitchFamily="49" charset="-122"/>
                <a:ea typeface="楷体" panose="02010609060101010101" pitchFamily="49" charset="-122"/>
              </a:rPr>
              <a:t>不分年摊销</a:t>
            </a:r>
            <a:r>
              <a:rPr lang="en-US" altLang="zh-CN" sz="2800" dirty="0">
                <a:latin typeface="楷体" panose="02010609060101010101" pitchFamily="49" charset="-122"/>
                <a:ea typeface="楷体" panose="02010609060101010101" pitchFamily="49" charset="-122"/>
              </a:rPr>
              <a:t>，也</a:t>
            </a:r>
            <a:r>
              <a:rPr lang="en-US" altLang="zh-CN" sz="2800" dirty="0">
                <a:solidFill>
                  <a:srgbClr val="FF3300"/>
                </a:solidFill>
                <a:latin typeface="楷体" panose="02010609060101010101" pitchFamily="49" charset="-122"/>
                <a:ea typeface="楷体" panose="02010609060101010101" pitchFamily="49" charset="-122"/>
              </a:rPr>
              <a:t>不包括本企业信息技术人员劳动报酬</a:t>
            </a:r>
            <a:r>
              <a:rPr lang="en-US" altLang="zh-CN" sz="2800" dirty="0">
                <a:latin typeface="楷体" panose="02010609060101010101" pitchFamily="49" charset="-122"/>
                <a:ea typeface="楷体" panose="02010609060101010101" pitchFamily="49" charset="-122"/>
              </a:rPr>
              <a:t>。</a:t>
            </a:r>
            <a:endParaRPr lang="en-US" altLang="zh-CN" sz="2800" dirty="0">
              <a:latin typeface="楷体" panose="02010609060101010101" pitchFamily="49" charset="-122"/>
              <a:ea typeface="楷体" panose="02010609060101010101" pitchFamily="49" charset="-122"/>
            </a:endParaRPr>
          </a:p>
          <a:p>
            <a:pPr marL="87630" eaLnBrk="0" hangingPunct="0">
              <a:spcBef>
                <a:spcPts val="600"/>
              </a:spcBef>
              <a:buClr>
                <a:schemeClr val="accent2"/>
              </a:buClr>
              <a:buFont typeface="Wingdings" panose="05000000000000000000" pitchFamily="2" charset="2"/>
              <a:buChar char="u"/>
            </a:pPr>
            <a:r>
              <a:rPr lang="en-US" altLang="zh-CN" sz="2800" dirty="0">
                <a:latin typeface="楷体" panose="02010609060101010101" pitchFamily="49" charset="-122"/>
                <a:ea typeface="楷体" panose="02010609060101010101" pitchFamily="49" charset="-122"/>
              </a:rPr>
              <a:t>3.</a:t>
            </a:r>
            <a:r>
              <a:rPr lang="en-US" altLang="zh-CN" sz="2800" dirty="0">
                <a:latin typeface="楷体" panose="02010609060101010101" pitchFamily="49" charset="-122"/>
                <a:ea typeface="楷体" panose="02010609060101010101" pitchFamily="49" charset="-122"/>
                <a:sym typeface="+mn-ea"/>
              </a:rPr>
              <a:t>信息化投入既包括企业直接参与也包括企业委托其他公司开展的信息化项目投入。企业委托外部公司基于特定项目开发的一整套信息化解决方案的“交钥匙工程”属于信息技术服务投入。</a:t>
            </a:r>
            <a:endParaRPr lang="en-US" altLang="zh-CN" sz="2800" dirty="0">
              <a:latin typeface="楷体" panose="02010609060101010101" pitchFamily="49" charset="-122"/>
              <a:ea typeface="楷体" panose="02010609060101010101" pitchFamily="49" charset="-122"/>
            </a:endParaRPr>
          </a:p>
          <a:p>
            <a:pPr marL="87630" eaLnBrk="0" hangingPunct="0">
              <a:lnSpc>
                <a:spcPct val="80000"/>
              </a:lnSpc>
              <a:spcBef>
                <a:spcPct val="20000"/>
              </a:spcBef>
              <a:buFont typeface="Wingdings" panose="05000000000000000000" pitchFamily="2" charset="2"/>
            </a:pPr>
            <a:endParaRPr lang="zh-CN" altLang="en-US" sz="2800" dirty="0">
              <a:latin typeface="楷体" panose="02010609060101010101" pitchFamily="49" charset="-122"/>
              <a:ea typeface="楷体" panose="02010609060101010101" pitchFamily="49"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Rectangle 10"/>
          <p:cNvSpPr/>
          <p:nvPr/>
        </p:nvSpPr>
        <p:spPr>
          <a:xfrm>
            <a:off x="250825" y="1125538"/>
            <a:ext cx="360363" cy="2952750"/>
          </a:xfrm>
          <a:prstGeom prst="rect">
            <a:avLst/>
          </a:prstGeom>
          <a:noFill/>
          <a:ln w="9525">
            <a:noFill/>
          </a:ln>
        </p:spPr>
        <p:txBody>
          <a:bodyPr anchor="ctr" anchorCtr="0"/>
          <a:p>
            <a:pPr>
              <a:spcBef>
                <a:spcPts val="500"/>
              </a:spcBef>
              <a:spcAft>
                <a:spcPts val="500"/>
              </a:spcAft>
            </a:pPr>
            <a:r>
              <a:rPr lang="zh-CN" altLang="en-US" dirty="0">
                <a:solidFill>
                  <a:schemeClr val="bg1"/>
                </a:solidFill>
                <a:latin typeface="黑体" panose="02010609060101010101" pitchFamily="49" charset="-122"/>
                <a:ea typeface="黑体" panose="02010609060101010101" pitchFamily="49" charset="-122"/>
              </a:rPr>
              <a:t>财务指标填写说明</a:t>
            </a:r>
            <a:endParaRPr lang="zh-CN" altLang="en-US" dirty="0">
              <a:solidFill>
                <a:schemeClr val="bg1"/>
              </a:solidFill>
              <a:latin typeface="黑体" panose="02010609060101010101" pitchFamily="49" charset="-122"/>
              <a:ea typeface="黑体" panose="02010609060101010101" pitchFamily="49" charset="-122"/>
            </a:endParaRPr>
          </a:p>
        </p:txBody>
      </p:sp>
      <p:sp>
        <p:nvSpPr>
          <p:cNvPr id="5122" name="Text Box 9"/>
          <p:cNvSpPr txBox="1"/>
          <p:nvPr/>
        </p:nvSpPr>
        <p:spPr>
          <a:xfrm>
            <a:off x="3203575" y="692150"/>
            <a:ext cx="2447925" cy="762000"/>
          </a:xfrm>
          <a:prstGeom prst="rect">
            <a:avLst/>
          </a:prstGeom>
          <a:noFill/>
          <a:ln w="9525">
            <a:noFill/>
          </a:ln>
          <a:effectLst>
            <a:prstShdw prst="shdw17" dist="17961" dir="2699999">
              <a:srgbClr val="003D99"/>
            </a:prstShdw>
          </a:effectLst>
        </p:spPr>
        <p:txBody>
          <a:bodyPr anchor="t" anchorCtr="0">
            <a:spAutoFit/>
          </a:bodyPr>
          <a:p>
            <a:pPr>
              <a:spcBef>
                <a:spcPct val="50000"/>
              </a:spcBef>
              <a:buClrTx/>
              <a:buFontTx/>
            </a:pPr>
            <a:r>
              <a:rPr lang="zh-CN" altLang="en-US" sz="4400" b="1" dirty="0">
                <a:latin typeface="楷体" panose="02010609060101010101" pitchFamily="49" charset="-122"/>
                <a:ea typeface="楷体" panose="02010609060101010101" pitchFamily="49" charset="-122"/>
              </a:rPr>
              <a:t>培训内容</a:t>
            </a:r>
            <a:endParaRPr lang="zh-CN" altLang="en-US" sz="4400" b="1" dirty="0">
              <a:latin typeface="楷体" panose="02010609060101010101" pitchFamily="49" charset="-122"/>
              <a:ea typeface="楷体" panose="02010609060101010101" pitchFamily="49" charset="-122"/>
            </a:endParaRPr>
          </a:p>
        </p:txBody>
      </p:sp>
      <p:grpSp>
        <p:nvGrpSpPr>
          <p:cNvPr id="5123" name="Group 2"/>
          <p:cNvGrpSpPr/>
          <p:nvPr/>
        </p:nvGrpSpPr>
        <p:grpSpPr>
          <a:xfrm>
            <a:off x="1409700" y="1806575"/>
            <a:ext cx="6311900" cy="1165225"/>
            <a:chOff x="904" y="2057"/>
            <a:chExt cx="3976" cy="804"/>
          </a:xfrm>
        </p:grpSpPr>
        <p:sp>
          <p:nvSpPr>
            <p:cNvPr id="5124" name="AutoShape 3"/>
            <p:cNvSpPr/>
            <p:nvPr/>
          </p:nvSpPr>
          <p:spPr>
            <a:xfrm>
              <a:off x="904" y="2057"/>
              <a:ext cx="3976" cy="804"/>
            </a:xfrm>
            <a:prstGeom prst="roundRect">
              <a:avLst>
                <a:gd name="adj" fmla="val 16667"/>
              </a:avLst>
            </a:prstGeom>
            <a:solidFill>
              <a:schemeClr val="hlink"/>
            </a:solidFill>
            <a:ln w="12700">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5125" name="AutoShape 4"/>
            <p:cNvSpPr/>
            <p:nvPr/>
          </p:nvSpPr>
          <p:spPr>
            <a:xfrm>
              <a:off x="912" y="2064"/>
              <a:ext cx="3966" cy="326"/>
            </a:xfrm>
            <a:prstGeom prst="roundRect">
              <a:avLst>
                <a:gd name="adj" fmla="val 36505"/>
              </a:avLst>
            </a:prstGeom>
            <a:gradFill rotWithShape="1">
              <a:gsLst>
                <a:gs pos="0">
                  <a:srgbClr val="FFFFFF">
                    <a:alpha val="70000"/>
                  </a:srgbClr>
                </a:gs>
                <a:gs pos="100000">
                  <a:schemeClr val="hlink">
                    <a:alpha val="70000"/>
                  </a:schemeClr>
                </a:gs>
              </a:gsLst>
              <a:lin ang="5400000" scaled="1"/>
              <a:tileRect/>
            </a:gra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5126" name="Group 5"/>
          <p:cNvGrpSpPr/>
          <p:nvPr/>
        </p:nvGrpSpPr>
        <p:grpSpPr>
          <a:xfrm>
            <a:off x="1439863" y="4679950"/>
            <a:ext cx="6311900" cy="1165225"/>
            <a:chOff x="904" y="2057"/>
            <a:chExt cx="3976" cy="804"/>
          </a:xfrm>
        </p:grpSpPr>
        <p:sp>
          <p:nvSpPr>
            <p:cNvPr id="5127" name="AutoShape 6"/>
            <p:cNvSpPr/>
            <p:nvPr/>
          </p:nvSpPr>
          <p:spPr>
            <a:xfrm>
              <a:off x="904" y="2057"/>
              <a:ext cx="3976" cy="804"/>
            </a:xfrm>
            <a:prstGeom prst="roundRect">
              <a:avLst>
                <a:gd name="adj" fmla="val 16667"/>
              </a:avLst>
            </a:prstGeom>
            <a:solidFill>
              <a:schemeClr val="accent1"/>
            </a:solidFill>
            <a:ln w="12700">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5128" name="AutoShape 7"/>
            <p:cNvSpPr/>
            <p:nvPr/>
          </p:nvSpPr>
          <p:spPr>
            <a:xfrm>
              <a:off x="912" y="2064"/>
              <a:ext cx="3966" cy="326"/>
            </a:xfrm>
            <a:prstGeom prst="roundRect">
              <a:avLst>
                <a:gd name="adj" fmla="val 36505"/>
              </a:avLst>
            </a:prstGeom>
            <a:gradFill rotWithShape="1">
              <a:gsLst>
                <a:gs pos="0">
                  <a:srgbClr val="FFFFFF">
                    <a:alpha val="70000"/>
                  </a:srgbClr>
                </a:gs>
                <a:gs pos="100000">
                  <a:schemeClr val="accent1">
                    <a:alpha val="70000"/>
                  </a:schemeClr>
                </a:gs>
              </a:gsLst>
              <a:lin ang="5400000" scaled="1"/>
              <a:tileRect/>
            </a:gra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5129" name="Group 8"/>
          <p:cNvGrpSpPr/>
          <p:nvPr/>
        </p:nvGrpSpPr>
        <p:grpSpPr>
          <a:xfrm>
            <a:off x="1439863" y="3236913"/>
            <a:ext cx="6311900" cy="1165225"/>
            <a:chOff x="904" y="2057"/>
            <a:chExt cx="3976" cy="804"/>
          </a:xfrm>
        </p:grpSpPr>
        <p:sp>
          <p:nvSpPr>
            <p:cNvPr id="5130" name="AutoShape 9"/>
            <p:cNvSpPr/>
            <p:nvPr/>
          </p:nvSpPr>
          <p:spPr>
            <a:xfrm>
              <a:off x="904" y="2057"/>
              <a:ext cx="3976" cy="804"/>
            </a:xfrm>
            <a:prstGeom prst="roundRect">
              <a:avLst>
                <a:gd name="adj" fmla="val 16667"/>
              </a:avLst>
            </a:prstGeom>
            <a:solidFill>
              <a:schemeClr val="folHlink"/>
            </a:solidFill>
            <a:ln w="12700">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5131" name="AutoShape 10"/>
            <p:cNvSpPr/>
            <p:nvPr/>
          </p:nvSpPr>
          <p:spPr>
            <a:xfrm>
              <a:off x="912" y="2064"/>
              <a:ext cx="3966" cy="326"/>
            </a:xfrm>
            <a:prstGeom prst="roundRect">
              <a:avLst>
                <a:gd name="adj" fmla="val 36505"/>
              </a:avLst>
            </a:prstGeom>
            <a:gradFill rotWithShape="1">
              <a:gsLst>
                <a:gs pos="0">
                  <a:srgbClr val="FFFFFF">
                    <a:alpha val="70000"/>
                  </a:srgbClr>
                </a:gs>
                <a:gs pos="100000">
                  <a:schemeClr val="folHlink">
                    <a:alpha val="70000"/>
                  </a:schemeClr>
                </a:gs>
              </a:gsLst>
              <a:lin ang="5400000" scaled="1"/>
              <a:tileRect/>
            </a:gra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5132" name="Group 11"/>
          <p:cNvGrpSpPr/>
          <p:nvPr/>
        </p:nvGrpSpPr>
        <p:grpSpPr>
          <a:xfrm>
            <a:off x="1127125" y="2063750"/>
            <a:ext cx="611188" cy="608013"/>
            <a:chOff x="579" y="1386"/>
            <a:chExt cx="385" cy="383"/>
          </a:xfrm>
        </p:grpSpPr>
        <p:sp>
          <p:nvSpPr>
            <p:cNvPr id="5133" name="Oval 12"/>
            <p:cNvSpPr/>
            <p:nvPr/>
          </p:nvSpPr>
          <p:spPr>
            <a:xfrm>
              <a:off x="579" y="1386"/>
              <a:ext cx="385" cy="383"/>
            </a:xfrm>
            <a:prstGeom prst="ellipse">
              <a:avLst/>
            </a:prstGeom>
            <a:solidFill>
              <a:srgbClr val="808080"/>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nvGrpSpPr>
            <p:cNvPr id="5134" name="Group 13"/>
            <p:cNvGrpSpPr/>
            <p:nvPr/>
          </p:nvGrpSpPr>
          <p:grpSpPr>
            <a:xfrm>
              <a:off x="587" y="1392"/>
              <a:ext cx="369" cy="369"/>
              <a:chOff x="587" y="1392"/>
              <a:chExt cx="369" cy="369"/>
            </a:xfrm>
          </p:grpSpPr>
          <p:sp>
            <p:nvSpPr>
              <p:cNvPr id="5135" name="Oval 14"/>
              <p:cNvSpPr/>
              <p:nvPr/>
            </p:nvSpPr>
            <p:spPr>
              <a:xfrm>
                <a:off x="587" y="1392"/>
                <a:ext cx="369" cy="369"/>
              </a:xfrm>
              <a:prstGeom prst="ellipse">
                <a:avLst/>
              </a:prstGeom>
              <a:gradFill rotWithShape="1">
                <a:gsLst>
                  <a:gs pos="0">
                    <a:srgbClr val="636869"/>
                  </a:gs>
                  <a:gs pos="100000">
                    <a:srgbClr val="D6E1E2"/>
                  </a:gs>
                </a:gsLst>
                <a:lin ang="5400000" scaled="1"/>
                <a:tileRect/>
              </a:gradFill>
              <a:ln w="9525">
                <a:noFill/>
              </a:ln>
            </p:spPr>
            <p:txBody>
              <a:bodyPr vert="eaVert" wrap="none" anchor="ctr" anchorCtr="0"/>
              <a:p>
                <a:endParaRPr lang="zh-CN" altLang="en-US" dirty="0">
                  <a:latin typeface="Arial" panose="020B0604020202020204" pitchFamily="34" charset="0"/>
                  <a:ea typeface="宋体" panose="02010600030101010101" pitchFamily="2" charset="-122"/>
                </a:endParaRPr>
              </a:p>
            </p:txBody>
          </p:sp>
          <p:sp>
            <p:nvSpPr>
              <p:cNvPr id="5136" name="Oval 15"/>
              <p:cNvSpPr/>
              <p:nvPr/>
            </p:nvSpPr>
            <p:spPr>
              <a:xfrm>
                <a:off x="592" y="1394"/>
                <a:ext cx="359" cy="360"/>
              </a:xfrm>
              <a:prstGeom prst="ellipse">
                <a:avLst/>
              </a:prstGeom>
              <a:gradFill rotWithShape="1">
                <a:gsLst>
                  <a:gs pos="0">
                    <a:srgbClr val="D6E1E2">
                      <a:alpha val="0"/>
                    </a:srgbClr>
                  </a:gs>
                  <a:gs pos="100000">
                    <a:srgbClr val="F1F5F5"/>
                  </a:gs>
                </a:gsLst>
                <a:lin ang="5400000" scaled="1"/>
                <a:tileRect/>
              </a:gradFill>
              <a:ln w="9525">
                <a:noFill/>
              </a:ln>
            </p:spPr>
            <p:txBody>
              <a:bodyPr vert="eaVert" wrap="none" anchor="ctr" anchorCtr="0"/>
              <a:p>
                <a:endParaRPr lang="zh-CN" altLang="en-US" dirty="0">
                  <a:latin typeface="Arial" panose="020B0604020202020204" pitchFamily="34" charset="0"/>
                  <a:ea typeface="宋体" panose="02010600030101010101" pitchFamily="2" charset="-122"/>
                </a:endParaRPr>
              </a:p>
            </p:txBody>
          </p:sp>
          <p:sp>
            <p:nvSpPr>
              <p:cNvPr id="5137" name="Oval 16"/>
              <p:cNvSpPr/>
              <p:nvPr/>
            </p:nvSpPr>
            <p:spPr>
              <a:xfrm>
                <a:off x="596" y="1397"/>
                <a:ext cx="342" cy="337"/>
              </a:xfrm>
              <a:prstGeom prst="ellipse">
                <a:avLst/>
              </a:prstGeom>
              <a:gradFill rotWithShape="1">
                <a:gsLst>
                  <a:gs pos="0">
                    <a:srgbClr val="AAB2B3"/>
                  </a:gs>
                  <a:gs pos="100000">
                    <a:srgbClr val="D6E1E2">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a typeface="宋体" panose="02010600030101010101" pitchFamily="2" charset="-122"/>
                </a:endParaRPr>
              </a:p>
            </p:txBody>
          </p:sp>
          <p:sp>
            <p:nvSpPr>
              <p:cNvPr id="5138" name="Oval 17"/>
              <p:cNvSpPr/>
              <p:nvPr/>
            </p:nvSpPr>
            <p:spPr>
              <a:xfrm>
                <a:off x="615" y="1407"/>
                <a:ext cx="305" cy="273"/>
              </a:xfrm>
              <a:prstGeom prst="ellipse">
                <a:avLst/>
              </a:prstGeom>
              <a:gradFill rotWithShape="1">
                <a:gsLst>
                  <a:gs pos="0">
                    <a:srgbClr val="FFFFFF"/>
                  </a:gs>
                  <a:gs pos="100000">
                    <a:srgbClr val="D6E1E2">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5139" name="Group 18"/>
          <p:cNvGrpSpPr/>
          <p:nvPr/>
        </p:nvGrpSpPr>
        <p:grpSpPr>
          <a:xfrm>
            <a:off x="1116013" y="3530600"/>
            <a:ext cx="611187" cy="608013"/>
            <a:chOff x="579" y="1386"/>
            <a:chExt cx="385" cy="383"/>
          </a:xfrm>
        </p:grpSpPr>
        <p:sp>
          <p:nvSpPr>
            <p:cNvPr id="5140" name="Oval 19"/>
            <p:cNvSpPr/>
            <p:nvPr/>
          </p:nvSpPr>
          <p:spPr>
            <a:xfrm>
              <a:off x="579" y="1386"/>
              <a:ext cx="385" cy="383"/>
            </a:xfrm>
            <a:prstGeom prst="ellipse">
              <a:avLst/>
            </a:prstGeom>
            <a:solidFill>
              <a:srgbClr val="808080"/>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nvGrpSpPr>
            <p:cNvPr id="5141" name="Group 20"/>
            <p:cNvGrpSpPr/>
            <p:nvPr/>
          </p:nvGrpSpPr>
          <p:grpSpPr>
            <a:xfrm>
              <a:off x="587" y="1392"/>
              <a:ext cx="369" cy="369"/>
              <a:chOff x="587" y="1392"/>
              <a:chExt cx="369" cy="369"/>
            </a:xfrm>
          </p:grpSpPr>
          <p:sp>
            <p:nvSpPr>
              <p:cNvPr id="5142" name="Oval 21"/>
              <p:cNvSpPr/>
              <p:nvPr/>
            </p:nvSpPr>
            <p:spPr>
              <a:xfrm>
                <a:off x="587" y="1392"/>
                <a:ext cx="369" cy="369"/>
              </a:xfrm>
              <a:prstGeom prst="ellipse">
                <a:avLst/>
              </a:prstGeom>
              <a:gradFill rotWithShape="1">
                <a:gsLst>
                  <a:gs pos="0">
                    <a:srgbClr val="636869"/>
                  </a:gs>
                  <a:gs pos="100000">
                    <a:srgbClr val="D6E1E2"/>
                  </a:gs>
                </a:gsLst>
                <a:lin ang="5400000" scaled="1"/>
                <a:tileRect/>
              </a:gradFill>
              <a:ln w="9525">
                <a:noFill/>
              </a:ln>
            </p:spPr>
            <p:txBody>
              <a:bodyPr vert="eaVert" wrap="none" anchor="ctr" anchorCtr="0"/>
              <a:p>
                <a:endParaRPr lang="zh-CN" altLang="en-US" dirty="0">
                  <a:latin typeface="Arial" panose="020B0604020202020204" pitchFamily="34" charset="0"/>
                  <a:ea typeface="宋体" panose="02010600030101010101" pitchFamily="2" charset="-122"/>
                </a:endParaRPr>
              </a:p>
            </p:txBody>
          </p:sp>
          <p:sp>
            <p:nvSpPr>
              <p:cNvPr id="5143" name="Oval 22"/>
              <p:cNvSpPr/>
              <p:nvPr/>
            </p:nvSpPr>
            <p:spPr>
              <a:xfrm>
                <a:off x="592" y="1394"/>
                <a:ext cx="359" cy="360"/>
              </a:xfrm>
              <a:prstGeom prst="ellipse">
                <a:avLst/>
              </a:prstGeom>
              <a:gradFill rotWithShape="1">
                <a:gsLst>
                  <a:gs pos="0">
                    <a:srgbClr val="D6E1E2">
                      <a:alpha val="0"/>
                    </a:srgbClr>
                  </a:gs>
                  <a:gs pos="100000">
                    <a:srgbClr val="F1F5F5"/>
                  </a:gs>
                </a:gsLst>
                <a:lin ang="5400000" scaled="1"/>
                <a:tileRect/>
              </a:gradFill>
              <a:ln w="9525">
                <a:noFill/>
              </a:ln>
            </p:spPr>
            <p:txBody>
              <a:bodyPr vert="eaVert" wrap="none" anchor="ctr" anchorCtr="0"/>
              <a:p>
                <a:endParaRPr lang="zh-CN" altLang="en-US" dirty="0">
                  <a:latin typeface="Arial" panose="020B0604020202020204" pitchFamily="34" charset="0"/>
                  <a:ea typeface="宋体" panose="02010600030101010101" pitchFamily="2" charset="-122"/>
                </a:endParaRPr>
              </a:p>
            </p:txBody>
          </p:sp>
          <p:sp>
            <p:nvSpPr>
              <p:cNvPr id="5144" name="Oval 23"/>
              <p:cNvSpPr/>
              <p:nvPr/>
            </p:nvSpPr>
            <p:spPr>
              <a:xfrm>
                <a:off x="596" y="1397"/>
                <a:ext cx="342" cy="337"/>
              </a:xfrm>
              <a:prstGeom prst="ellipse">
                <a:avLst/>
              </a:prstGeom>
              <a:gradFill rotWithShape="1">
                <a:gsLst>
                  <a:gs pos="0">
                    <a:srgbClr val="AAB2B3"/>
                  </a:gs>
                  <a:gs pos="100000">
                    <a:srgbClr val="D6E1E2">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a typeface="宋体" panose="02010600030101010101" pitchFamily="2" charset="-122"/>
                </a:endParaRPr>
              </a:p>
            </p:txBody>
          </p:sp>
          <p:sp>
            <p:nvSpPr>
              <p:cNvPr id="5145" name="Oval 24"/>
              <p:cNvSpPr/>
              <p:nvPr/>
            </p:nvSpPr>
            <p:spPr>
              <a:xfrm>
                <a:off x="615" y="1407"/>
                <a:ext cx="305" cy="273"/>
              </a:xfrm>
              <a:prstGeom prst="ellipse">
                <a:avLst/>
              </a:prstGeom>
              <a:gradFill rotWithShape="1">
                <a:gsLst>
                  <a:gs pos="0">
                    <a:srgbClr val="FFFFFF"/>
                  </a:gs>
                  <a:gs pos="100000">
                    <a:srgbClr val="D6E1E2">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5146" name="Group 25"/>
          <p:cNvGrpSpPr/>
          <p:nvPr/>
        </p:nvGrpSpPr>
        <p:grpSpPr>
          <a:xfrm>
            <a:off x="1127125" y="4976813"/>
            <a:ext cx="611188" cy="608012"/>
            <a:chOff x="579" y="1386"/>
            <a:chExt cx="385" cy="383"/>
          </a:xfrm>
        </p:grpSpPr>
        <p:sp>
          <p:nvSpPr>
            <p:cNvPr id="5147" name="Oval 26"/>
            <p:cNvSpPr/>
            <p:nvPr/>
          </p:nvSpPr>
          <p:spPr>
            <a:xfrm>
              <a:off x="579" y="1386"/>
              <a:ext cx="385" cy="383"/>
            </a:xfrm>
            <a:prstGeom prst="ellipse">
              <a:avLst/>
            </a:prstGeom>
            <a:solidFill>
              <a:srgbClr val="808080"/>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nvGrpSpPr>
            <p:cNvPr id="5148" name="Group 27"/>
            <p:cNvGrpSpPr/>
            <p:nvPr/>
          </p:nvGrpSpPr>
          <p:grpSpPr>
            <a:xfrm>
              <a:off x="587" y="1392"/>
              <a:ext cx="369" cy="369"/>
              <a:chOff x="587" y="1392"/>
              <a:chExt cx="369" cy="369"/>
            </a:xfrm>
          </p:grpSpPr>
          <p:sp>
            <p:nvSpPr>
              <p:cNvPr id="5149" name="Oval 28"/>
              <p:cNvSpPr/>
              <p:nvPr/>
            </p:nvSpPr>
            <p:spPr>
              <a:xfrm>
                <a:off x="587" y="1392"/>
                <a:ext cx="369" cy="369"/>
              </a:xfrm>
              <a:prstGeom prst="ellipse">
                <a:avLst/>
              </a:prstGeom>
              <a:gradFill rotWithShape="1">
                <a:gsLst>
                  <a:gs pos="0">
                    <a:srgbClr val="636869"/>
                  </a:gs>
                  <a:gs pos="100000">
                    <a:srgbClr val="D6E1E2"/>
                  </a:gs>
                </a:gsLst>
                <a:lin ang="5400000" scaled="1"/>
                <a:tileRect/>
              </a:gradFill>
              <a:ln w="9525">
                <a:noFill/>
              </a:ln>
            </p:spPr>
            <p:txBody>
              <a:bodyPr vert="eaVert" wrap="none" anchor="ctr" anchorCtr="0"/>
              <a:p>
                <a:endParaRPr lang="zh-CN" altLang="en-US" dirty="0">
                  <a:latin typeface="Arial" panose="020B0604020202020204" pitchFamily="34" charset="0"/>
                  <a:ea typeface="宋体" panose="02010600030101010101" pitchFamily="2" charset="-122"/>
                </a:endParaRPr>
              </a:p>
            </p:txBody>
          </p:sp>
          <p:sp>
            <p:nvSpPr>
              <p:cNvPr id="5150" name="Oval 29"/>
              <p:cNvSpPr/>
              <p:nvPr/>
            </p:nvSpPr>
            <p:spPr>
              <a:xfrm>
                <a:off x="592" y="1394"/>
                <a:ext cx="359" cy="360"/>
              </a:xfrm>
              <a:prstGeom prst="ellipse">
                <a:avLst/>
              </a:prstGeom>
              <a:gradFill rotWithShape="1">
                <a:gsLst>
                  <a:gs pos="0">
                    <a:srgbClr val="D6E1E2">
                      <a:alpha val="0"/>
                    </a:srgbClr>
                  </a:gs>
                  <a:gs pos="100000">
                    <a:srgbClr val="F1F5F5"/>
                  </a:gs>
                </a:gsLst>
                <a:lin ang="5400000" scaled="1"/>
                <a:tileRect/>
              </a:gradFill>
              <a:ln w="9525">
                <a:noFill/>
              </a:ln>
            </p:spPr>
            <p:txBody>
              <a:bodyPr vert="eaVert" wrap="none" anchor="ctr" anchorCtr="0"/>
              <a:p>
                <a:endParaRPr lang="zh-CN" altLang="en-US" dirty="0">
                  <a:latin typeface="Arial" panose="020B0604020202020204" pitchFamily="34" charset="0"/>
                  <a:ea typeface="宋体" panose="02010600030101010101" pitchFamily="2" charset="-122"/>
                </a:endParaRPr>
              </a:p>
            </p:txBody>
          </p:sp>
          <p:sp>
            <p:nvSpPr>
              <p:cNvPr id="5151" name="Oval 30"/>
              <p:cNvSpPr/>
              <p:nvPr/>
            </p:nvSpPr>
            <p:spPr>
              <a:xfrm>
                <a:off x="596" y="1397"/>
                <a:ext cx="342" cy="337"/>
              </a:xfrm>
              <a:prstGeom prst="ellipse">
                <a:avLst/>
              </a:prstGeom>
              <a:gradFill rotWithShape="1">
                <a:gsLst>
                  <a:gs pos="0">
                    <a:srgbClr val="AAB2B3"/>
                  </a:gs>
                  <a:gs pos="100000">
                    <a:srgbClr val="D6E1E2">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a typeface="宋体" panose="02010600030101010101" pitchFamily="2" charset="-122"/>
                </a:endParaRPr>
              </a:p>
            </p:txBody>
          </p:sp>
          <p:sp>
            <p:nvSpPr>
              <p:cNvPr id="5152" name="Oval 31"/>
              <p:cNvSpPr/>
              <p:nvPr/>
            </p:nvSpPr>
            <p:spPr>
              <a:xfrm>
                <a:off x="615" y="1407"/>
                <a:ext cx="305" cy="273"/>
              </a:xfrm>
              <a:prstGeom prst="ellipse">
                <a:avLst/>
              </a:prstGeom>
              <a:gradFill rotWithShape="1">
                <a:gsLst>
                  <a:gs pos="0">
                    <a:srgbClr val="FFFFFF"/>
                  </a:gs>
                  <a:gs pos="100000">
                    <a:srgbClr val="D6E1E2">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a typeface="宋体" panose="02010600030101010101" pitchFamily="2" charset="-122"/>
                </a:endParaRPr>
              </a:p>
            </p:txBody>
          </p:sp>
        </p:grpSp>
      </p:grpSp>
      <p:sp>
        <p:nvSpPr>
          <p:cNvPr id="5153" name="Text Box 32"/>
          <p:cNvSpPr txBox="1"/>
          <p:nvPr/>
        </p:nvSpPr>
        <p:spPr>
          <a:xfrm>
            <a:off x="1835150" y="2133600"/>
            <a:ext cx="5334000" cy="706755"/>
          </a:xfrm>
          <a:prstGeom prst="rect">
            <a:avLst/>
          </a:prstGeom>
          <a:noFill/>
          <a:ln w="9525">
            <a:noFill/>
          </a:ln>
          <a:effectLst>
            <a:outerShdw dist="17961" dir="2699999" algn="ctr" rotWithShape="0">
              <a:srgbClr val="000000">
                <a:alpha val="50000"/>
              </a:srgbClr>
            </a:outerShdw>
          </a:effectLst>
        </p:spPr>
        <p:txBody>
          <a:bodyPr anchor="t" anchorCtr="0">
            <a:spAutoFit/>
          </a:bodyPr>
          <a:p>
            <a:pPr eaLnBrk="0" hangingPunct="0">
              <a:buClrTx/>
              <a:buFontTx/>
            </a:pPr>
            <a:r>
              <a:rPr lang="zh-CN" altLang="en-US" sz="4000" b="1">
                <a:solidFill>
                  <a:srgbClr val="003366"/>
                </a:solidFill>
                <a:latin typeface="楷体" panose="02010609060101010101" pitchFamily="49" charset="-122"/>
                <a:ea typeface="楷体" panose="02010609060101010101" pitchFamily="49" charset="-122"/>
              </a:rPr>
              <a:t>上报时间</a:t>
            </a:r>
            <a:endParaRPr lang="zh-CN" altLang="en-US" sz="4000" b="1">
              <a:solidFill>
                <a:srgbClr val="003366"/>
              </a:solidFill>
              <a:latin typeface="楷体" panose="02010609060101010101" pitchFamily="49" charset="-122"/>
              <a:ea typeface="楷体" panose="02010609060101010101" pitchFamily="49" charset="-122"/>
            </a:endParaRPr>
          </a:p>
        </p:txBody>
      </p:sp>
      <p:sp>
        <p:nvSpPr>
          <p:cNvPr id="5154" name="Text Box 33"/>
          <p:cNvSpPr txBox="1"/>
          <p:nvPr/>
        </p:nvSpPr>
        <p:spPr>
          <a:xfrm>
            <a:off x="1835150" y="3522663"/>
            <a:ext cx="5334000" cy="708025"/>
          </a:xfrm>
          <a:prstGeom prst="rect">
            <a:avLst/>
          </a:prstGeom>
          <a:noFill/>
          <a:ln w="9525">
            <a:noFill/>
          </a:ln>
          <a:effectLst>
            <a:outerShdw dist="17961" dir="2699999" algn="ctr" rotWithShape="0">
              <a:srgbClr val="000000">
                <a:alpha val="50000"/>
              </a:srgbClr>
            </a:outerShdw>
          </a:effectLst>
        </p:spPr>
        <p:txBody>
          <a:bodyPr anchor="t" anchorCtr="0">
            <a:spAutoFit/>
          </a:bodyPr>
          <a:p>
            <a:pPr eaLnBrk="0" hangingPunct="0">
              <a:buClrTx/>
              <a:buFontTx/>
            </a:pPr>
            <a:r>
              <a:rPr lang="zh-CN" altLang="en-US" sz="4000" b="1" dirty="0">
                <a:solidFill>
                  <a:srgbClr val="003366"/>
                </a:solidFill>
                <a:latin typeface="楷体" panose="02010609060101010101" pitchFamily="49" charset="-122"/>
                <a:ea typeface="楷体" panose="02010609060101010101" pitchFamily="49" charset="-122"/>
              </a:rPr>
              <a:t>填报方式及要求</a:t>
            </a:r>
            <a:endParaRPr lang="zh-CN" altLang="en-US" sz="4000" b="1" dirty="0">
              <a:solidFill>
                <a:srgbClr val="003366"/>
              </a:solidFill>
              <a:latin typeface="楷体" panose="02010609060101010101" pitchFamily="49" charset="-122"/>
              <a:ea typeface="楷体" panose="02010609060101010101" pitchFamily="49" charset="-122"/>
            </a:endParaRPr>
          </a:p>
        </p:txBody>
      </p:sp>
      <p:sp>
        <p:nvSpPr>
          <p:cNvPr id="5155" name="Text Box 34"/>
          <p:cNvSpPr txBox="1"/>
          <p:nvPr/>
        </p:nvSpPr>
        <p:spPr>
          <a:xfrm>
            <a:off x="1835150" y="4945063"/>
            <a:ext cx="6192838" cy="701675"/>
          </a:xfrm>
          <a:prstGeom prst="rect">
            <a:avLst/>
          </a:prstGeom>
          <a:noFill/>
          <a:ln w="9525">
            <a:noFill/>
          </a:ln>
          <a:effectLst>
            <a:outerShdw dist="17961" dir="2699999" algn="ctr" rotWithShape="0">
              <a:srgbClr val="000000">
                <a:alpha val="50000"/>
              </a:srgbClr>
            </a:outerShdw>
          </a:effectLst>
        </p:spPr>
        <p:txBody>
          <a:bodyPr anchor="t" anchorCtr="0">
            <a:spAutoFit/>
          </a:bodyPr>
          <a:p>
            <a:pPr eaLnBrk="0" hangingPunct="0">
              <a:buClrTx/>
              <a:buFontTx/>
            </a:pPr>
            <a:r>
              <a:rPr lang="zh-CN" altLang="en-US" sz="4000" b="1" dirty="0">
                <a:solidFill>
                  <a:srgbClr val="003366"/>
                </a:solidFill>
                <a:latin typeface="楷体" panose="02010609060101010101" pitchFamily="49" charset="-122"/>
                <a:ea typeface="楷体" panose="02010609060101010101" pitchFamily="49" charset="-122"/>
              </a:rPr>
              <a:t>指标解释及审核要点</a:t>
            </a:r>
            <a:endParaRPr lang="en-US" altLang="zh-CN" sz="4000" b="1" dirty="0">
              <a:solidFill>
                <a:srgbClr val="003366"/>
              </a:solidFill>
              <a:latin typeface="楷体" panose="02010609060101010101" pitchFamily="49" charset="-122"/>
              <a:ea typeface="楷体" panose="02010609060101010101" pitchFamily="49" charset="-122"/>
            </a:endParaRPr>
          </a:p>
        </p:txBody>
      </p:sp>
      <p:sp>
        <p:nvSpPr>
          <p:cNvPr id="5156" name="Text Box 35"/>
          <p:cNvSpPr txBox="1"/>
          <p:nvPr/>
        </p:nvSpPr>
        <p:spPr>
          <a:xfrm>
            <a:off x="1247775" y="2154238"/>
            <a:ext cx="381000" cy="457200"/>
          </a:xfrm>
          <a:prstGeom prst="rect">
            <a:avLst/>
          </a:prstGeom>
          <a:noFill/>
          <a:ln w="9525">
            <a:noFill/>
          </a:ln>
        </p:spPr>
        <p:txBody>
          <a:bodyPr anchor="t" anchorCtr="0">
            <a:spAutoFit/>
          </a:bodyPr>
          <a:p>
            <a:pPr algn="ctr">
              <a:spcBef>
                <a:spcPct val="50000"/>
              </a:spcBef>
            </a:pPr>
            <a:r>
              <a:rPr lang="en-US" altLang="zh-CN" sz="2400" b="1" dirty="0">
                <a:solidFill>
                  <a:srgbClr val="080808"/>
                </a:solidFill>
                <a:latin typeface="Arial" panose="020B0604020202020204" pitchFamily="34" charset="0"/>
                <a:ea typeface="宋体" panose="02010600030101010101" pitchFamily="2" charset="-122"/>
              </a:rPr>
              <a:t>1</a:t>
            </a:r>
            <a:endParaRPr lang="en-US" altLang="zh-CN" sz="2400" b="1" dirty="0">
              <a:solidFill>
                <a:srgbClr val="080808"/>
              </a:solidFill>
              <a:latin typeface="Arial" panose="020B0604020202020204" pitchFamily="34" charset="0"/>
              <a:ea typeface="宋体" panose="02010600030101010101" pitchFamily="2" charset="-122"/>
            </a:endParaRPr>
          </a:p>
        </p:txBody>
      </p:sp>
      <p:sp>
        <p:nvSpPr>
          <p:cNvPr id="5157" name="Text Box 36"/>
          <p:cNvSpPr txBox="1"/>
          <p:nvPr/>
        </p:nvSpPr>
        <p:spPr>
          <a:xfrm>
            <a:off x="1236663" y="3614738"/>
            <a:ext cx="381000" cy="457200"/>
          </a:xfrm>
          <a:prstGeom prst="rect">
            <a:avLst/>
          </a:prstGeom>
          <a:noFill/>
          <a:ln w="9525">
            <a:noFill/>
          </a:ln>
        </p:spPr>
        <p:txBody>
          <a:bodyPr anchor="t" anchorCtr="0">
            <a:spAutoFit/>
          </a:bodyPr>
          <a:p>
            <a:pPr algn="ctr">
              <a:spcBef>
                <a:spcPct val="50000"/>
              </a:spcBef>
            </a:pPr>
            <a:r>
              <a:rPr lang="en-US" altLang="zh-CN" sz="2400" b="1" dirty="0">
                <a:solidFill>
                  <a:srgbClr val="080808"/>
                </a:solidFill>
                <a:latin typeface="Arial" panose="020B0604020202020204" pitchFamily="34" charset="0"/>
                <a:ea typeface="宋体" panose="02010600030101010101" pitchFamily="2" charset="-122"/>
              </a:rPr>
              <a:t>2</a:t>
            </a:r>
            <a:endParaRPr lang="en-US" altLang="zh-CN" sz="2400" b="1" dirty="0">
              <a:solidFill>
                <a:srgbClr val="080808"/>
              </a:solidFill>
              <a:latin typeface="Arial" panose="020B0604020202020204" pitchFamily="34" charset="0"/>
              <a:ea typeface="宋体" panose="02010600030101010101" pitchFamily="2" charset="-122"/>
            </a:endParaRPr>
          </a:p>
        </p:txBody>
      </p:sp>
      <p:sp>
        <p:nvSpPr>
          <p:cNvPr id="5158" name="Text Box 37"/>
          <p:cNvSpPr txBox="1"/>
          <p:nvPr/>
        </p:nvSpPr>
        <p:spPr>
          <a:xfrm>
            <a:off x="1247775" y="5048250"/>
            <a:ext cx="381000" cy="457200"/>
          </a:xfrm>
          <a:prstGeom prst="rect">
            <a:avLst/>
          </a:prstGeom>
          <a:noFill/>
          <a:ln w="9525">
            <a:noFill/>
          </a:ln>
        </p:spPr>
        <p:txBody>
          <a:bodyPr anchor="t" anchorCtr="0">
            <a:spAutoFit/>
          </a:bodyPr>
          <a:p>
            <a:pPr algn="ctr">
              <a:spcBef>
                <a:spcPct val="50000"/>
              </a:spcBef>
            </a:pPr>
            <a:r>
              <a:rPr lang="en-US" altLang="zh-CN" sz="2400" b="1" dirty="0">
                <a:solidFill>
                  <a:srgbClr val="080808"/>
                </a:solidFill>
                <a:latin typeface="Arial" panose="020B0604020202020204" pitchFamily="34" charset="0"/>
                <a:ea typeface="宋体" panose="02010600030101010101" pitchFamily="2" charset="-122"/>
              </a:rPr>
              <a:t>3</a:t>
            </a:r>
            <a:endParaRPr lang="en-US" altLang="zh-CN" sz="2400" b="1" dirty="0">
              <a:solidFill>
                <a:srgbClr val="080808"/>
              </a:solidFill>
              <a:latin typeface="Arial" panose="020B0604020202020204" pitchFamily="34" charset="0"/>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灯片编号占位符 3"/>
          <p:cNvSpPr txBox="1">
            <a:spLocks noGrp="1"/>
          </p:cNvSpPr>
          <p:nvPr/>
        </p:nvSpPr>
        <p:spPr bwMode="auto">
          <a:xfrm>
            <a:off x="6553200" y="6248400"/>
            <a:ext cx="1905000" cy="457200"/>
          </a:xfrm>
          <a:prstGeom prst="rect">
            <a:avLst/>
          </a:prstGeom>
          <a:noFill/>
          <a:ln>
            <a:miter lim="800000"/>
          </a:ln>
        </p:spPr>
        <p:txBody>
          <a:bodyPr/>
          <a:p>
            <a:pPr marR="0" defTabSz="914400">
              <a:buClrTx/>
              <a:buSzTx/>
              <a:buFontTx/>
              <a:buNone/>
            </a:pPr>
            <a:fld id="{9A0DB2DC-4C9A-4742-B13C-FB6460FD3503}" type="slidenum">
              <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rPr>
            </a:fld>
            <a:endPar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endParaRPr>
          </a:p>
        </p:txBody>
      </p:sp>
      <p:sp>
        <p:nvSpPr>
          <p:cNvPr id="37890" name="Rectangle 3"/>
          <p:cNvSpPr txBox="1"/>
          <p:nvPr/>
        </p:nvSpPr>
        <p:spPr>
          <a:xfrm>
            <a:off x="395288" y="333375"/>
            <a:ext cx="8496300" cy="5373688"/>
          </a:xfrm>
          <a:prstGeom prst="rect">
            <a:avLst/>
          </a:prstGeom>
          <a:noFill/>
          <a:ln w="9525">
            <a:noFill/>
          </a:ln>
        </p:spPr>
        <p:txBody>
          <a:bodyPr anchor="t" anchorCtr="0"/>
          <a:p>
            <a:pPr marL="87630" eaLnBrk="0" hangingPunct="0">
              <a:lnSpc>
                <a:spcPct val="80000"/>
              </a:lnSpc>
              <a:spcBef>
                <a:spcPct val="20000"/>
              </a:spcBef>
              <a:buFont typeface="Wingdings" panose="05000000000000000000" pitchFamily="2" charset="2"/>
              <a:buChar char="Ø"/>
            </a:pPr>
            <a:r>
              <a:rPr lang="en-US" altLang="zh-CN" sz="2800" dirty="0">
                <a:solidFill>
                  <a:srgbClr val="FF3300"/>
                </a:solidFill>
                <a:latin typeface="楷体" panose="02010609060101010101" pitchFamily="49" charset="-122"/>
                <a:ea typeface="楷体" panose="02010609060101010101" pitchFamily="49" charset="-122"/>
                <a:sym typeface="+mn-ea"/>
              </a:rPr>
              <a:t>硬件投入</a:t>
            </a:r>
            <a:r>
              <a:rPr lang="en-US" altLang="zh-CN" sz="2800" dirty="0">
                <a:latin typeface="楷体" panose="02010609060101010101" pitchFamily="49" charset="-122"/>
                <a:ea typeface="楷体" panose="02010609060101010101" pitchFamily="49" charset="-122"/>
                <a:sym typeface="+mn-ea"/>
              </a:rPr>
              <a:t>指企业在IT系统硬件设备上的投入，包括网络设备、存储设备、主机设备、安全设备、外部设备、机房建设中的设备投入（空调、UPS、消防系统、监控系统等）等。不包括生产线、以及为硬件设备使用而建造或租赁的房屋等。</a:t>
            </a:r>
            <a:endParaRPr lang="en-US" altLang="zh-CN" sz="2800" dirty="0">
              <a:latin typeface="楷体" panose="02010609060101010101" pitchFamily="49" charset="-122"/>
              <a:ea typeface="楷体" panose="02010609060101010101" pitchFamily="49" charset="-122"/>
              <a:sym typeface="+mn-ea"/>
            </a:endParaRPr>
          </a:p>
          <a:p>
            <a:pPr marL="87630" eaLnBrk="0" hangingPunct="0">
              <a:lnSpc>
                <a:spcPct val="90000"/>
              </a:lnSpc>
              <a:spcBef>
                <a:spcPts val="1000"/>
              </a:spcBef>
              <a:buFont typeface="Wingdings" panose="05000000000000000000" pitchFamily="2" charset="2"/>
              <a:buChar char="Ø"/>
            </a:pPr>
            <a:r>
              <a:rPr lang="en-US" altLang="zh-CN" sz="2800" dirty="0">
                <a:solidFill>
                  <a:srgbClr val="FF3300"/>
                </a:solidFill>
                <a:latin typeface="楷体" panose="02010609060101010101" pitchFamily="49" charset="-122"/>
                <a:ea typeface="楷体" panose="02010609060101010101" pitchFamily="49" charset="-122"/>
                <a:sym typeface="+mn-ea"/>
              </a:rPr>
              <a:t>软件投入</a:t>
            </a:r>
            <a:r>
              <a:rPr lang="en-US" altLang="zh-CN" sz="2800" dirty="0">
                <a:latin typeface="楷体" panose="02010609060101010101" pitchFamily="49" charset="-122"/>
                <a:ea typeface="楷体" panose="02010609060101010101" pitchFamily="49" charset="-122"/>
                <a:sym typeface="+mn-ea"/>
              </a:rPr>
              <a:t>指企业采购计算机软件、信息系统或设备中嵌入的软件投入，包括基础软件、支撑软件、平台软件、应用软件、嵌入式软件、移动应用软件、信息安全软件和定制软件等。</a:t>
            </a:r>
            <a:endParaRPr lang="en-US" altLang="zh-CN" sz="2800" dirty="0">
              <a:latin typeface="楷体" panose="02010609060101010101" pitchFamily="49" charset="-122"/>
              <a:ea typeface="楷体" panose="02010609060101010101" pitchFamily="49" charset="-122"/>
              <a:sym typeface="+mn-ea"/>
            </a:endParaRPr>
          </a:p>
          <a:p>
            <a:pPr marL="87630" eaLnBrk="0" hangingPunct="0">
              <a:lnSpc>
                <a:spcPct val="90000"/>
              </a:lnSpc>
              <a:spcBef>
                <a:spcPts val="1000"/>
              </a:spcBef>
              <a:buFont typeface="Wingdings" panose="05000000000000000000" pitchFamily="2" charset="2"/>
              <a:buChar char="Ø"/>
            </a:pPr>
            <a:r>
              <a:rPr lang="en-US" altLang="zh-CN" sz="2800" dirty="0">
                <a:solidFill>
                  <a:srgbClr val="FF3300"/>
                </a:solidFill>
                <a:latin typeface="楷体" panose="02010609060101010101" pitchFamily="49" charset="-122"/>
                <a:ea typeface="楷体" panose="02010609060101010101" pitchFamily="49" charset="-122"/>
                <a:sym typeface="+mn-ea"/>
              </a:rPr>
              <a:t>信息技术服务投入</a:t>
            </a:r>
            <a:r>
              <a:rPr lang="en-US" altLang="zh-CN" sz="2800" dirty="0">
                <a:latin typeface="楷体" panose="02010609060101010101" pitchFamily="49" charset="-122"/>
                <a:ea typeface="楷体" panose="02010609060101010101" pitchFamily="49" charset="-122"/>
                <a:sym typeface="+mn-ea"/>
              </a:rPr>
              <a:t>指企业采购或自行组织开发的应用信息技术服务方面的投入，包括通信服务、信息技术咨询设计服务、信息系统集成实施服务、运行维护服务、安全服务、云服务、平台运营服务等。</a:t>
            </a:r>
            <a:endParaRPr lang="en-US" altLang="zh-CN" sz="2800" dirty="0">
              <a:latin typeface="楷体" panose="02010609060101010101" pitchFamily="49" charset="-122"/>
              <a:ea typeface="楷体" panose="02010609060101010101" pitchFamily="49" charset="-122"/>
              <a:sym typeface="+mn-ea"/>
            </a:endParaRPr>
          </a:p>
          <a:p>
            <a:pPr marL="87630" eaLnBrk="0" hangingPunct="0">
              <a:lnSpc>
                <a:spcPct val="90000"/>
              </a:lnSpc>
              <a:spcBef>
                <a:spcPts val="1000"/>
              </a:spcBef>
              <a:buFont typeface="Wingdings" panose="05000000000000000000" pitchFamily="2" charset="2"/>
            </a:pPr>
            <a:r>
              <a:rPr lang="en-US" altLang="zh-CN" sz="1600" b="1" dirty="0">
                <a:latin typeface="Calibri" panose="020F0502020204030204" pitchFamily="34" charset="0"/>
                <a:ea typeface="楷体" panose="02010609060101010101" pitchFamily="49" charset="-122"/>
                <a:sym typeface="+mn-ea"/>
              </a:rPr>
              <a:t>其中：信息技术咨询设计服务，包括信息化规划、信息系统设计、信息技术管理咨询、信息系统工程监理、测试评估认证、信息技术培训等</a:t>
            </a:r>
            <a:r>
              <a:rPr lang="zh-CN" altLang="en-US" sz="1600" b="1" dirty="0">
                <a:latin typeface="Calibri" panose="020F0502020204030204" pitchFamily="34" charset="0"/>
                <a:ea typeface="楷体" panose="02010609060101010101" pitchFamily="49" charset="-122"/>
                <a:sym typeface="+mn-ea"/>
              </a:rPr>
              <a:t>。</a:t>
            </a:r>
            <a:endParaRPr lang="zh-CN" altLang="en-US" sz="1600" b="1" dirty="0">
              <a:latin typeface="Calibri" panose="020F0502020204030204" pitchFamily="34" charset="0"/>
              <a:ea typeface="楷体" panose="02010609060101010101" pitchFamily="49" charset="-122"/>
              <a:sym typeface="+mn-ea"/>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灯片编号占位符 3"/>
          <p:cNvSpPr txBox="1">
            <a:spLocks noGrp="1"/>
          </p:cNvSpPr>
          <p:nvPr/>
        </p:nvSpPr>
        <p:spPr bwMode="auto">
          <a:xfrm>
            <a:off x="6553200" y="6248400"/>
            <a:ext cx="1905000" cy="457200"/>
          </a:xfrm>
          <a:prstGeom prst="rect">
            <a:avLst/>
          </a:prstGeom>
          <a:noFill/>
          <a:ln>
            <a:miter lim="800000"/>
          </a:ln>
        </p:spPr>
        <p:txBody>
          <a:bodyPr/>
          <a:p>
            <a:pPr marR="0" defTabSz="914400">
              <a:buClrTx/>
              <a:buSzTx/>
              <a:buFontTx/>
              <a:buNone/>
            </a:pPr>
            <a:fld id="{9A0DB2DC-4C9A-4742-B13C-FB6460FD3503}" type="slidenum">
              <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rPr>
            </a:fld>
            <a:endPar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endParaRPr>
          </a:p>
        </p:txBody>
      </p:sp>
      <p:sp>
        <p:nvSpPr>
          <p:cNvPr id="39938" name="Rectangle 3"/>
          <p:cNvSpPr txBox="1"/>
          <p:nvPr/>
        </p:nvSpPr>
        <p:spPr>
          <a:xfrm>
            <a:off x="107950" y="620713"/>
            <a:ext cx="8496300" cy="5373687"/>
          </a:xfrm>
          <a:prstGeom prst="rect">
            <a:avLst/>
          </a:prstGeom>
          <a:noFill/>
          <a:ln w="9525">
            <a:noFill/>
          </a:ln>
        </p:spPr>
        <p:txBody>
          <a:bodyPr anchor="t" anchorCtr="0"/>
          <a:p>
            <a:pPr marL="87630" eaLnBrk="0" hangingPunct="0">
              <a:lnSpc>
                <a:spcPct val="80000"/>
              </a:lnSpc>
              <a:spcBef>
                <a:spcPct val="20000"/>
              </a:spcBef>
              <a:buFont typeface="Wingdings" panose="05000000000000000000" pitchFamily="2" charset="2"/>
            </a:pPr>
            <a:r>
              <a:rPr lang="en-US" altLang="zh-CN" sz="3200" b="1" dirty="0">
                <a:latin typeface="楷体" panose="02010609060101010101" pitchFamily="49" charset="-122"/>
                <a:ea typeface="楷体" panose="02010609060101010101" pitchFamily="49" charset="-122"/>
              </a:rPr>
              <a:t>05 </a:t>
            </a:r>
            <a:r>
              <a:rPr lang="zh-CN" altLang="en-US" sz="3200" b="1" dirty="0">
                <a:latin typeface="楷体" panose="02010609060101010101" pitchFamily="49" charset="-122"/>
                <a:ea typeface="楷体" panose="02010609060101010101" pitchFamily="49" charset="-122"/>
              </a:rPr>
              <a:t>贵企业全年信息化投入金额</a:t>
            </a:r>
            <a:endParaRPr lang="zh-CN" altLang="en-US" sz="3200" b="1" dirty="0">
              <a:latin typeface="楷体" panose="02010609060101010101" pitchFamily="49" charset="-122"/>
              <a:ea typeface="楷体" panose="02010609060101010101" pitchFamily="49" charset="-122"/>
            </a:endParaRPr>
          </a:p>
        </p:txBody>
      </p:sp>
      <p:sp>
        <p:nvSpPr>
          <p:cNvPr id="98308" name="Rectangle 4"/>
          <p:cNvSpPr>
            <a:spLocks noChangeArrowheads="1"/>
          </p:cNvSpPr>
          <p:nvPr/>
        </p:nvSpPr>
        <p:spPr bwMode="auto">
          <a:xfrm>
            <a:off x="395288" y="1125538"/>
            <a:ext cx="8135938" cy="5262563"/>
          </a:xfrm>
          <a:prstGeom prst="rect">
            <a:avLst/>
          </a:prstGeom>
          <a:noFill/>
          <a:ln w="9525" algn="ctr">
            <a:noFill/>
            <a:miter lim="800000"/>
          </a:ln>
          <a:effectLst>
            <a:prstShdw prst="shdw17" dist="17961" dir="2700000">
              <a:schemeClr val="accent1">
                <a:gamma/>
                <a:shade val="60000"/>
                <a:invGamma/>
              </a:schemeClr>
            </a:prstShdw>
          </a:effec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FF3300"/>
                </a:solidFill>
                <a:effectLst/>
                <a:uLnTx/>
                <a:uFillTx/>
                <a:latin typeface="楷体" panose="02010609060101010101" pitchFamily="49" charset="-122"/>
                <a:ea typeface="楷体" panose="02010609060101010101" pitchFamily="49" charset="-122"/>
                <a:cs typeface="Arial" panose="020B0604020202020204" pitchFamily="34" charset="0"/>
                <a:sym typeface="+mn-ea"/>
              </a:rPr>
              <a:t>注意事项</a:t>
            </a:r>
            <a:r>
              <a:rPr kumimoji="0" lang="en-US" altLang="zh-CN" sz="2800" b="0" i="0" u="none" strike="noStrike" kern="1200" cap="none" spc="0" normalizeH="0" baseline="0" noProof="0">
                <a:ln>
                  <a:noFill/>
                </a:ln>
                <a:solidFill>
                  <a:srgbClr val="FF3300"/>
                </a:solidFill>
                <a:effectLst/>
                <a:uLnTx/>
                <a:uFillTx/>
                <a:latin typeface="楷体" panose="02010609060101010101" pitchFamily="49" charset="-122"/>
                <a:ea typeface="楷体" panose="02010609060101010101" pitchFamily="49" charset="-122"/>
                <a:cs typeface="Arial" panose="020B0604020202020204" pitchFamily="34" charset="0"/>
                <a:sym typeface="+mn-ea"/>
              </a:rPr>
              <a:t>:</a:t>
            </a:r>
            <a:endParaRPr kumimoji="0" lang="en-US" altLang="zh-CN" sz="2800" b="0" i="0" u="none" strike="noStrike" kern="1200" cap="none" spc="0" normalizeH="0" baseline="0" noProof="0">
              <a:ln>
                <a:noFill/>
              </a:ln>
              <a:solidFill>
                <a:srgbClr val="FF3300"/>
              </a:solidFill>
              <a:effectLst/>
              <a:uLnTx/>
              <a:uFillTx/>
              <a:latin typeface="楷体" panose="02010609060101010101" pitchFamily="49" charset="-122"/>
              <a:ea typeface="楷体" panose="02010609060101010101" pitchFamily="49" charset="-122"/>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1.</a:t>
            </a:r>
            <a:r>
              <a:rPr kumimoji="0" lang="zh-CN" altLang="en-US" sz="2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取消其中项“一次性投入”“运营维护投入”“硬件投入”“软件投入”，增设上年同期数，需要重新计算上年同期填写。</a:t>
            </a:r>
            <a:endParaRPr kumimoji="0" lang="en-US" altLang="zh-CN" sz="2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2.</a:t>
            </a:r>
            <a:r>
              <a:rPr kumimoji="0" lang="zh-CN" altLang="en-US" sz="2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基础电信运营商的信息化投入应当计入。移动、联通、电信等基础电信运营商，应将对自己公司的信息化方面的投入，及对全社会基础电信运营事业的投入均计入。</a:t>
            </a:r>
            <a:endParaRPr kumimoji="0" lang="zh-CN" altLang="en-US" sz="2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Arial" panose="020B0604020202020204" pitchFamily="34" charset="0"/>
                <a:sym typeface="+mn-ea"/>
              </a:rPr>
              <a:t>易错点：</a:t>
            </a:r>
            <a:endParaRPr kumimoji="0" lang="en-US" altLang="zh-CN" sz="28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1.</a:t>
            </a:r>
            <a:r>
              <a:rPr kumimoji="0" lang="zh-CN" altLang="en-US" sz="2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计量单位看错。应该是“万元”。</a:t>
            </a:r>
            <a:endParaRPr kumimoji="0" lang="zh-CN" altLang="en-US" sz="2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2.</a:t>
            </a:r>
            <a:r>
              <a:rPr kumimoji="0" lang="zh-CN" altLang="en-US" sz="2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运营维护费用、外包出去的信息维护工作的费用容易漏掉。</a:t>
            </a:r>
            <a:endParaRPr kumimoji="0" lang="zh-CN" altLang="en-US" sz="2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灯片编号占位符 3"/>
          <p:cNvSpPr txBox="1">
            <a:spLocks noGrp="1"/>
          </p:cNvSpPr>
          <p:nvPr/>
        </p:nvSpPr>
        <p:spPr bwMode="auto">
          <a:xfrm>
            <a:off x="6553200" y="6248400"/>
            <a:ext cx="1905000" cy="457200"/>
          </a:xfrm>
          <a:prstGeom prst="rect">
            <a:avLst/>
          </a:prstGeom>
          <a:noFill/>
          <a:ln>
            <a:miter lim="800000"/>
          </a:ln>
        </p:spPr>
        <p:txBody>
          <a:bodyPr/>
          <a:p>
            <a:pPr marR="0" defTabSz="914400">
              <a:buClrTx/>
              <a:buSzTx/>
              <a:buFontTx/>
              <a:buNone/>
            </a:pPr>
            <a:fld id="{9A0DB2DC-4C9A-4742-B13C-FB6460FD3503}" type="slidenum">
              <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rPr>
            </a:fld>
            <a:endPar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endParaRPr>
          </a:p>
        </p:txBody>
      </p:sp>
      <p:sp>
        <p:nvSpPr>
          <p:cNvPr id="41986" name="Rectangle 3"/>
          <p:cNvSpPr txBox="1"/>
          <p:nvPr/>
        </p:nvSpPr>
        <p:spPr>
          <a:xfrm>
            <a:off x="107950" y="620713"/>
            <a:ext cx="8496300" cy="5373687"/>
          </a:xfrm>
          <a:prstGeom prst="rect">
            <a:avLst/>
          </a:prstGeom>
          <a:noFill/>
          <a:ln w="9525">
            <a:noFill/>
          </a:ln>
        </p:spPr>
        <p:txBody>
          <a:bodyPr anchor="t" anchorCtr="0"/>
          <a:p>
            <a:pPr marL="87630" eaLnBrk="0" hangingPunct="0">
              <a:lnSpc>
                <a:spcPct val="80000"/>
              </a:lnSpc>
              <a:spcBef>
                <a:spcPct val="20000"/>
              </a:spcBef>
              <a:buFont typeface="Wingdings" panose="05000000000000000000" pitchFamily="2" charset="2"/>
            </a:pPr>
            <a:r>
              <a:rPr lang="en-US" altLang="zh-CN" sz="3200" b="1" dirty="0">
                <a:latin typeface="楷体" panose="02010609060101010101" pitchFamily="49" charset="-122"/>
                <a:ea typeface="楷体" panose="02010609060101010101" pitchFamily="49" charset="-122"/>
              </a:rPr>
              <a:t>05 </a:t>
            </a:r>
            <a:r>
              <a:rPr lang="zh-CN" altLang="en-US" sz="3200" b="1" dirty="0">
                <a:latin typeface="楷体" panose="02010609060101010101" pitchFamily="49" charset="-122"/>
                <a:ea typeface="楷体" panose="02010609060101010101" pitchFamily="49" charset="-122"/>
              </a:rPr>
              <a:t>贵企业全年信息化投入金额</a:t>
            </a:r>
            <a:endParaRPr lang="zh-CN" altLang="en-US" sz="3200" b="1" dirty="0">
              <a:latin typeface="楷体" panose="02010609060101010101" pitchFamily="49" charset="-122"/>
              <a:ea typeface="楷体" panose="02010609060101010101" pitchFamily="49" charset="-122"/>
            </a:endParaRPr>
          </a:p>
        </p:txBody>
      </p:sp>
      <p:sp>
        <p:nvSpPr>
          <p:cNvPr id="41987" name="内容占位符 3"/>
          <p:cNvSpPr>
            <a:spLocks noGrp="1"/>
          </p:cNvSpPr>
          <p:nvPr>
            <p:ph idx="4294967295"/>
          </p:nvPr>
        </p:nvSpPr>
        <p:spPr>
          <a:xfrm>
            <a:off x="179388" y="1341438"/>
            <a:ext cx="8424862" cy="4838700"/>
          </a:xfrm>
          <a:ln/>
        </p:spPr>
        <p:txBody>
          <a:bodyPr vert="horz" wrap="square" lIns="91440" tIns="45720" rIns="91440" bIns="45720" anchor="t" anchorCtr="0"/>
          <a:p>
            <a:pPr>
              <a:spcBef>
                <a:spcPts val="1200"/>
              </a:spcBef>
              <a:buNone/>
            </a:pPr>
            <a:r>
              <a:rPr lang="en-US" altLang="zh-CN" sz="2800" dirty="0">
                <a:latin typeface="楷体" panose="02010609060101010101" pitchFamily="49" charset="-122"/>
                <a:ea typeface="楷体" panose="02010609060101010101" pitchFamily="49" charset="-122"/>
                <a:sym typeface="+mn-ea"/>
              </a:rPr>
              <a:t>3.</a:t>
            </a:r>
            <a:r>
              <a:rPr lang="zh-CN" altLang="en-US" sz="2800" dirty="0">
                <a:latin typeface="楷体" panose="02010609060101010101" pitchFamily="49" charset="-122"/>
                <a:ea typeface="楷体" panose="02010609060101010101" pitchFamily="49" charset="-122"/>
                <a:sym typeface="+mn-ea"/>
              </a:rPr>
              <a:t>统计口径填报错误。不包括下属子公司的信息化投入数据，信息技术服务企业不包括被服务企业的信息化投入数据。</a:t>
            </a:r>
            <a:endParaRPr lang="zh-CN" altLang="en-US" sz="2800" dirty="0">
              <a:latin typeface="楷体" panose="02010609060101010101" pitchFamily="49" charset="-122"/>
              <a:ea typeface="楷体" panose="02010609060101010101" pitchFamily="49" charset="-122"/>
              <a:sym typeface="+mn-ea"/>
            </a:endParaRPr>
          </a:p>
          <a:p>
            <a:pPr>
              <a:spcBef>
                <a:spcPts val="1200"/>
              </a:spcBef>
              <a:buFont typeface="Wingdings" panose="05000000000000000000" pitchFamily="2" charset="2"/>
              <a:buChar char="n"/>
            </a:pPr>
            <a:r>
              <a:rPr lang="zh-CN" altLang="en-US" sz="2800" dirty="0">
                <a:solidFill>
                  <a:srgbClr val="FF3300"/>
                </a:solidFill>
                <a:latin typeface="楷体" panose="02010609060101010101" pitchFamily="49" charset="-122"/>
                <a:ea typeface="楷体" panose="02010609060101010101" pitchFamily="49" charset="-122"/>
                <a:sym typeface="+mn-ea"/>
              </a:rPr>
              <a:t>审核要点</a:t>
            </a:r>
            <a:endParaRPr lang="en-US" altLang="zh-CN" sz="2800" dirty="0">
              <a:solidFill>
                <a:srgbClr val="FF3300"/>
              </a:solidFill>
              <a:latin typeface="楷体" panose="02010609060101010101" pitchFamily="49" charset="-122"/>
              <a:ea typeface="楷体" panose="02010609060101010101" pitchFamily="49" charset="-122"/>
            </a:endParaRPr>
          </a:p>
          <a:p>
            <a:pPr>
              <a:spcBef>
                <a:spcPts val="1200"/>
              </a:spcBef>
              <a:buClr>
                <a:schemeClr val="accent2"/>
              </a:buClr>
              <a:buFont typeface="Wingdings" panose="05000000000000000000" pitchFamily="2" charset="2"/>
              <a:buChar char="u"/>
            </a:pPr>
            <a:r>
              <a:rPr lang="en-US" altLang="zh-CN" sz="2800" dirty="0">
                <a:latin typeface="楷体" panose="02010609060101010101" pitchFamily="49" charset="-122"/>
                <a:ea typeface="楷体" panose="02010609060101010101" pitchFamily="49" charset="-122"/>
                <a:sym typeface="+mn-ea"/>
              </a:rPr>
              <a:t>1.</a:t>
            </a:r>
            <a:r>
              <a:rPr lang="zh-CN" altLang="en-US" sz="2800" dirty="0">
                <a:latin typeface="楷体" panose="02010609060101010101" pitchFamily="49" charset="-122"/>
                <a:ea typeface="楷体" panose="02010609060101010101" pitchFamily="49" charset="-122"/>
                <a:sym typeface="+mn-ea"/>
              </a:rPr>
              <a:t>企业使用计算机的数量增加且使用互联网，信息化投入不应该等于</a:t>
            </a:r>
            <a:r>
              <a:rPr lang="en-US" altLang="zh-CN" sz="2800" dirty="0">
                <a:latin typeface="楷体" panose="02010609060101010101" pitchFamily="49" charset="-122"/>
                <a:ea typeface="楷体" panose="02010609060101010101" pitchFamily="49" charset="-122"/>
                <a:sym typeface="+mn-ea"/>
              </a:rPr>
              <a:t>0</a:t>
            </a:r>
            <a:r>
              <a:rPr lang="zh-CN" altLang="en-US" sz="2800" dirty="0">
                <a:latin typeface="楷体" panose="02010609060101010101" pitchFamily="49" charset="-122"/>
                <a:ea typeface="楷体" panose="02010609060101010101" pitchFamily="49" charset="-122"/>
                <a:sym typeface="+mn-ea"/>
              </a:rPr>
              <a:t>。（核实性审核）</a:t>
            </a:r>
            <a:endParaRPr lang="zh-CN" altLang="en-US" sz="2800" dirty="0">
              <a:latin typeface="楷体" panose="02010609060101010101" pitchFamily="49" charset="-122"/>
              <a:ea typeface="楷体" panose="02010609060101010101" pitchFamily="49" charset="-122"/>
            </a:endParaRPr>
          </a:p>
          <a:p>
            <a:pPr>
              <a:spcBef>
                <a:spcPts val="1200"/>
              </a:spcBef>
              <a:buClr>
                <a:schemeClr val="accent2"/>
              </a:buClr>
              <a:buFont typeface="Wingdings" panose="05000000000000000000" pitchFamily="2" charset="2"/>
              <a:buChar char="u"/>
            </a:pPr>
            <a:r>
              <a:rPr lang="en-US" altLang="zh-CN" sz="2800" dirty="0">
                <a:latin typeface="楷体" panose="02010609060101010101" pitchFamily="49" charset="-122"/>
                <a:ea typeface="楷体" panose="02010609060101010101" pitchFamily="49" charset="-122"/>
                <a:sym typeface="+mn-ea"/>
              </a:rPr>
              <a:t>2.</a:t>
            </a:r>
            <a:r>
              <a:rPr lang="zh-CN" altLang="en-US" sz="2800" dirty="0">
                <a:latin typeface="楷体" panose="02010609060101010101" pitchFamily="49" charset="-122"/>
                <a:ea typeface="楷体" panose="02010609060101010101" pitchFamily="49" charset="-122"/>
                <a:sym typeface="+mn-ea"/>
              </a:rPr>
              <a:t>企业的行业属于信息传输、软件和信息技术服务业，信息化投入不应该等于</a:t>
            </a:r>
            <a:r>
              <a:rPr lang="en-US" altLang="zh-CN" sz="2800" dirty="0">
                <a:latin typeface="楷体" panose="02010609060101010101" pitchFamily="49" charset="-122"/>
                <a:ea typeface="楷体" panose="02010609060101010101" pitchFamily="49" charset="-122"/>
                <a:sym typeface="+mn-ea"/>
              </a:rPr>
              <a:t>0</a:t>
            </a:r>
            <a:r>
              <a:rPr lang="zh-CN" altLang="en-US" sz="2800" dirty="0">
                <a:latin typeface="楷体" panose="02010609060101010101" pitchFamily="49" charset="-122"/>
                <a:ea typeface="楷体" panose="02010609060101010101" pitchFamily="49" charset="-122"/>
                <a:sym typeface="+mn-ea"/>
              </a:rPr>
              <a:t>。（核实性审核）</a:t>
            </a:r>
            <a:endParaRPr lang="zh-CN" altLang="en-US" sz="2800" dirty="0">
              <a:latin typeface="楷体" panose="02010609060101010101" pitchFamily="49" charset="-122"/>
              <a:ea typeface="楷体" panose="02010609060101010101" pitchFamily="49" charset="-122"/>
            </a:endParaRPr>
          </a:p>
          <a:p>
            <a:pPr>
              <a:spcBef>
                <a:spcPts val="1200"/>
              </a:spcBef>
              <a:buFont typeface="Wingdings" panose="05000000000000000000" pitchFamily="2" charset="2"/>
              <a:buChar char="Ø"/>
            </a:pPr>
            <a:endParaRPr lang="zh-CN" altLang="en-US" sz="28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灯片编号占位符 3"/>
          <p:cNvSpPr txBox="1">
            <a:spLocks noGrp="1"/>
          </p:cNvSpPr>
          <p:nvPr/>
        </p:nvSpPr>
        <p:spPr bwMode="auto">
          <a:xfrm>
            <a:off x="6553200" y="6248400"/>
            <a:ext cx="1905000" cy="457200"/>
          </a:xfrm>
          <a:prstGeom prst="rect">
            <a:avLst/>
          </a:prstGeom>
          <a:noFill/>
          <a:ln>
            <a:miter lim="800000"/>
          </a:ln>
        </p:spPr>
        <p:txBody>
          <a:bodyPr/>
          <a:p>
            <a:pPr marR="0" defTabSz="914400">
              <a:buClrTx/>
              <a:buSzTx/>
              <a:buFontTx/>
              <a:buNone/>
            </a:pPr>
            <a:fld id="{9A0DB2DC-4C9A-4742-B13C-FB6460FD3503}" type="slidenum">
              <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rPr>
            </a:fld>
            <a:endPar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endParaRPr>
          </a:p>
        </p:txBody>
      </p:sp>
      <p:sp>
        <p:nvSpPr>
          <p:cNvPr id="3" name="Rectangle 3"/>
          <p:cNvSpPr txBox="1">
            <a:spLocks noChangeArrowheads="1"/>
          </p:cNvSpPr>
          <p:nvPr/>
        </p:nvSpPr>
        <p:spPr bwMode="auto">
          <a:xfrm>
            <a:off x="468313" y="765175"/>
            <a:ext cx="7561263" cy="5613400"/>
          </a:xfrm>
          <a:prstGeom prst="rect">
            <a:avLst/>
          </a:prstGeom>
          <a:noFill/>
        </p:spPr>
        <p:txBody>
          <a:bodyPr/>
          <a:lstStyle>
            <a:lvl1pPr marL="342900" indent="-342900" algn="l" rtl="0" eaLnBrk="0" fontAlgn="base" hangingPunct="0">
              <a:spcBef>
                <a:spcPct val="20000"/>
              </a:spcBef>
              <a:spcAft>
                <a:spcPct val="0"/>
              </a:spcAft>
              <a:buFont typeface="Wingdings" panose="05000000000000000000" pitchFamily="2" charset="2"/>
              <a:buChar char="l"/>
              <a:defRPr sz="20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n"/>
              <a:defRPr>
                <a:solidFill>
                  <a:schemeClr val="tx1"/>
                </a:solidFill>
                <a:latin typeface="+mn-lt"/>
                <a:ea typeface="+mn-ea"/>
              </a:defRPr>
            </a:lvl2pPr>
            <a:lvl3pPr marL="1143000" indent="-228600" algn="l" rtl="0" eaLnBrk="0" fontAlgn="base" hangingPunct="0">
              <a:spcBef>
                <a:spcPct val="20000"/>
              </a:spcBef>
              <a:spcAft>
                <a:spcPct val="0"/>
              </a:spcAft>
              <a:buFont typeface="Wingdings" panose="05000000000000000000" pitchFamily="2" charset="2"/>
              <a:buChar char="u"/>
              <a:defRPr sz="16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9pPr>
          </a:lstStyle>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07 </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贵企业通过互联网开展过以下哪些活动？</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20000"/>
              </a:lnSpc>
              <a:spcBef>
                <a:spcPct val="20000"/>
              </a:spcBef>
              <a:spcAft>
                <a:spcPct val="0"/>
              </a:spcAft>
              <a:buClrTx/>
              <a:buSzTx/>
              <a:buFont typeface="Wingdings" panose="05000000000000000000" pitchFamily="2" charset="2"/>
              <a:buNone/>
              <a:defRPr/>
            </a:pPr>
            <a:endPar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1. </a:t>
            </a:r>
            <a:r>
              <a:rPr kumimoji="0" lang="zh-CN" altLang="zh-CN"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从</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政府机构获取信息：通过浏览网站或者发送电子邮件获取与政府相关的信息。政府机构是指国民经济行业分类（</a:t>
            </a: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GB/T 4754-2011</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）中</a:t>
            </a: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S</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大类中对应的法人单位，包括各级党政机构、事业单位、社会团体。</a:t>
            </a:r>
            <a:endPar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2. </a:t>
            </a:r>
            <a:r>
              <a:rPr kumimoji="0" lang="zh-CN" altLang="zh-CN"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与</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政府机构互动：通过互联网向政府机构采购或者销售、在线支付以及在线填写或者下载政府要求提供的表格等活动。但不包括从政府机构获取信息。</a:t>
            </a:r>
            <a:endPar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3. </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使用网上银行：包括利用网上银行查询账户信息、进行支付或转账。</a:t>
            </a:r>
            <a:endPar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4. </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使用其他金融服务：通过互联网交易股票、基金或者保险</a:t>
            </a:r>
            <a:r>
              <a:rPr kumimoji="0" lang="zh-CN" altLang="zh-CN"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灯片编号占位符 3"/>
          <p:cNvSpPr txBox="1">
            <a:spLocks noGrp="1"/>
          </p:cNvSpPr>
          <p:nvPr/>
        </p:nvSpPr>
        <p:spPr bwMode="auto">
          <a:xfrm>
            <a:off x="6553200" y="6248400"/>
            <a:ext cx="1905000" cy="457200"/>
          </a:xfrm>
          <a:prstGeom prst="rect">
            <a:avLst/>
          </a:prstGeom>
          <a:noFill/>
          <a:ln>
            <a:miter lim="800000"/>
          </a:ln>
        </p:spPr>
        <p:txBody>
          <a:bodyPr/>
          <a:p>
            <a:pPr marR="0" defTabSz="914400">
              <a:buClrTx/>
              <a:buSzTx/>
              <a:buFontTx/>
              <a:buNone/>
            </a:pPr>
            <a:fld id="{9A0DB2DC-4C9A-4742-B13C-FB6460FD3503}" type="slidenum">
              <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rPr>
            </a:fld>
            <a:endPar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endParaRPr>
          </a:p>
        </p:txBody>
      </p:sp>
      <p:sp>
        <p:nvSpPr>
          <p:cNvPr id="3" name="Rectangle 3"/>
          <p:cNvSpPr txBox="1">
            <a:spLocks noChangeArrowheads="1"/>
          </p:cNvSpPr>
          <p:nvPr/>
        </p:nvSpPr>
        <p:spPr bwMode="auto">
          <a:xfrm>
            <a:off x="468313" y="765175"/>
            <a:ext cx="7561263" cy="5815013"/>
          </a:xfrm>
          <a:prstGeom prst="rect">
            <a:avLst/>
          </a:prstGeom>
          <a:noFill/>
        </p:spPr>
        <p:txBody>
          <a:bodyPr/>
          <a:lstStyle>
            <a:lvl1pPr marL="342900" indent="-342900" algn="l" rtl="0" eaLnBrk="0" fontAlgn="base" hangingPunct="0">
              <a:spcBef>
                <a:spcPct val="20000"/>
              </a:spcBef>
              <a:spcAft>
                <a:spcPct val="0"/>
              </a:spcAft>
              <a:buFont typeface="Wingdings" panose="05000000000000000000" pitchFamily="2" charset="2"/>
              <a:buChar char="l"/>
              <a:defRPr sz="20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n"/>
              <a:defRPr>
                <a:solidFill>
                  <a:schemeClr val="tx1"/>
                </a:solidFill>
                <a:latin typeface="+mn-lt"/>
                <a:ea typeface="+mn-ea"/>
              </a:defRPr>
            </a:lvl2pPr>
            <a:lvl3pPr marL="1143000" indent="-228600" algn="l" rtl="0" eaLnBrk="0" fontAlgn="base" hangingPunct="0">
              <a:spcBef>
                <a:spcPct val="20000"/>
              </a:spcBef>
              <a:spcAft>
                <a:spcPct val="0"/>
              </a:spcAft>
              <a:buFont typeface="Wingdings" panose="05000000000000000000" pitchFamily="2" charset="2"/>
              <a:buChar char="u"/>
              <a:defRPr sz="16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9pPr>
          </a:lstStyle>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07 </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贵企业通过互联网开展过以下哪些活动？</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20000"/>
              </a:lnSpc>
              <a:spcBef>
                <a:spcPct val="20000"/>
              </a:spcBef>
              <a:spcAft>
                <a:spcPct val="0"/>
              </a:spcAft>
              <a:buClrTx/>
              <a:buSzTx/>
              <a:buFont typeface="Wingdings" panose="05000000000000000000" pitchFamily="2" charset="2"/>
              <a:buNone/>
              <a:defRPr/>
            </a:pPr>
            <a:endPar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5</a:t>
            </a: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提供客户服务：通过网站或者电子邮件提供产品的规格、价目表以及提供售后服务等（如产品维修咨询、在线订单跟踪等）。</a:t>
            </a:r>
            <a:endPar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6. </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拨打互联网电话： 互联网电话是基于</a:t>
            </a: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VoIP</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技术的语音通信服务，与语音交换服务器、电话网关和接点交换服务器构成完整的语音通信平台，还支持包括</a:t>
            </a: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USB</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语音通信手柄、</a:t>
            </a: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USB-RJ11</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转换盒和</a:t>
            </a: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PCI-RJ11</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转换卡等硬件产品，能够在以</a:t>
            </a: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TCP/IP</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协议为基础的网络上提供通信服务。如通过</a:t>
            </a: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skype</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en-US" altLang="zh-CN" sz="2400" b="0" i="0" u="none" strike="noStrike" kern="0" cap="none" spc="0" normalizeH="0" baseline="0" noProof="0" dirty="0" err="1">
                <a:ln>
                  <a:noFill/>
                </a:ln>
                <a:solidFill>
                  <a:schemeClr val="tx1"/>
                </a:solidFill>
                <a:effectLst/>
                <a:uLnTx/>
                <a:uFillTx/>
                <a:latin typeface="楷体" panose="02010609060101010101" pitchFamily="49" charset="-122"/>
                <a:ea typeface="楷体" panose="02010609060101010101" pitchFamily="49" charset="-122"/>
                <a:cs typeface="+mn-cs"/>
              </a:rPr>
              <a:t>iTalk</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等通话。</a:t>
            </a:r>
            <a:r>
              <a:rPr kumimoji="0" lang="zh-CN" altLang="zh-CN" sz="240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此类互联网电话不同于利用</a:t>
            </a:r>
            <a:r>
              <a:rPr kumimoji="0" lang="en-US" altLang="zh-CN" sz="240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QQ</a:t>
            </a:r>
            <a:r>
              <a:rPr kumimoji="0" lang="zh-CN" altLang="zh-CN" sz="240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en-US" altLang="zh-CN" sz="240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MSN</a:t>
            </a:r>
            <a:r>
              <a:rPr kumimoji="0" lang="zh-CN" altLang="zh-CN" sz="240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的网络音频通话，</a:t>
            </a:r>
            <a:r>
              <a:rPr kumimoji="0" lang="zh-CN" altLang="zh-CN" sz="24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必须能够实现与其他用户的语音对话，且可以拨打国内国际电话，无论固定电话、手机、小灵通均可直接拨打。关键的区别点就是能否与任意电话号码进行通话。</a:t>
            </a:r>
            <a:endPar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Char char="l"/>
              <a:defRPr/>
            </a:pPr>
            <a:endParaRPr kumimoji="0" lang="zh-CN" altLang="en-US"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灯片编号占位符 3"/>
          <p:cNvSpPr txBox="1">
            <a:spLocks noGrp="1"/>
          </p:cNvSpPr>
          <p:nvPr/>
        </p:nvSpPr>
        <p:spPr bwMode="auto">
          <a:xfrm>
            <a:off x="6553200" y="6248400"/>
            <a:ext cx="1905000" cy="457200"/>
          </a:xfrm>
          <a:prstGeom prst="rect">
            <a:avLst/>
          </a:prstGeom>
          <a:noFill/>
          <a:ln>
            <a:miter lim="800000"/>
          </a:ln>
        </p:spPr>
        <p:txBody>
          <a:bodyPr/>
          <a:p>
            <a:pPr marR="0" defTabSz="914400">
              <a:buClrTx/>
              <a:buSzTx/>
              <a:buFontTx/>
              <a:buNone/>
            </a:pPr>
            <a:fld id="{9A0DB2DC-4C9A-4742-B13C-FB6460FD3503}" type="slidenum">
              <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rPr>
            </a:fld>
            <a:endPar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endParaRPr>
          </a:p>
        </p:txBody>
      </p:sp>
      <p:sp>
        <p:nvSpPr>
          <p:cNvPr id="3" name="Rectangle 3"/>
          <p:cNvSpPr txBox="1">
            <a:spLocks noChangeArrowheads="1"/>
          </p:cNvSpPr>
          <p:nvPr/>
        </p:nvSpPr>
        <p:spPr bwMode="auto">
          <a:xfrm>
            <a:off x="468313" y="765175"/>
            <a:ext cx="7561263" cy="5686425"/>
          </a:xfrm>
          <a:prstGeom prst="rect">
            <a:avLst/>
          </a:prstGeom>
          <a:noFill/>
        </p:spPr>
        <p:txBody>
          <a:bodyPr/>
          <a:lstStyle>
            <a:lvl1pPr marL="342900" indent="-342900" algn="l" rtl="0" eaLnBrk="0" fontAlgn="base" hangingPunct="0">
              <a:spcBef>
                <a:spcPct val="20000"/>
              </a:spcBef>
              <a:spcAft>
                <a:spcPct val="0"/>
              </a:spcAft>
              <a:buFont typeface="Wingdings" panose="05000000000000000000" pitchFamily="2" charset="2"/>
              <a:buChar char="l"/>
              <a:defRPr sz="20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n"/>
              <a:defRPr>
                <a:solidFill>
                  <a:schemeClr val="tx1"/>
                </a:solidFill>
                <a:latin typeface="+mn-lt"/>
                <a:ea typeface="+mn-ea"/>
              </a:defRPr>
            </a:lvl2pPr>
            <a:lvl3pPr marL="1143000" indent="-228600" algn="l" rtl="0" eaLnBrk="0" fontAlgn="base" hangingPunct="0">
              <a:spcBef>
                <a:spcPct val="20000"/>
              </a:spcBef>
              <a:spcAft>
                <a:spcPct val="0"/>
              </a:spcAft>
              <a:buFont typeface="Wingdings" panose="05000000000000000000" pitchFamily="2" charset="2"/>
              <a:buChar char="u"/>
              <a:defRPr sz="16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9pPr>
          </a:lstStyle>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07 </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贵企业通过互联网开展过以下哪些活动？</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20000"/>
              </a:lnSpc>
              <a:spcBef>
                <a:spcPct val="20000"/>
              </a:spcBef>
              <a:spcAft>
                <a:spcPct val="0"/>
              </a:spcAft>
              <a:buClrTx/>
              <a:buSzTx/>
              <a:buFont typeface="Wingdings" panose="05000000000000000000" pitchFamily="2" charset="2"/>
              <a:buNone/>
              <a:defRPr/>
            </a:pPr>
            <a:endPar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7</a:t>
            </a: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召开视频会议：</a:t>
            </a:r>
            <a:r>
              <a:rPr kumimoji="0" lang="zh-CN" altLang="zh-CN" sz="24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这里指通过虚拟专用网络（</a:t>
            </a:r>
            <a:r>
              <a:rPr kumimoji="0" lang="en-US" altLang="zh-CN" sz="24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VPN</a:t>
            </a:r>
            <a:r>
              <a:rPr kumimoji="0" lang="zh-CN" altLang="zh-CN" sz="24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，俗称专网）进行的视频通话。</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视频会议可以通过互联网方式与非互联网方式的实现。通过互联网实现视频会议可以通过两种途径，一种是通过</a:t>
            </a: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VPN</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，一种是通过互联网聊天工具如</a:t>
            </a: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QQ</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MSN</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微信等实现视频对话。这两种数据传输方式的区别是路由是否确定。第一种方式数据传输的路由是确定的，网速能够得到保证，通话的质量较好，视频会议的环境较为稳定。第二种方式数据传输的路由是不确定的，如我国到美国，可能借道日本，也可能借道澳大利亚。也就是说网速不能保证。通过非互联网方式进行视频会议的包括卫星通讯、低频模拟信号进行视频会议，多为军方使用。</a:t>
            </a:r>
            <a:r>
              <a:rPr kumimoji="0" lang="zh-CN" altLang="zh-CN" sz="24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本题仅指通过</a:t>
            </a:r>
            <a:r>
              <a:rPr kumimoji="0" lang="en-US" altLang="zh-CN" sz="24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VPN</a:t>
            </a:r>
            <a:r>
              <a:rPr kumimoji="0" lang="zh-CN" altLang="zh-CN" sz="24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进行的视频会议</a:t>
            </a:r>
            <a:r>
              <a:rPr kumimoji="0" lang="zh-CN" altLang="zh-CN" sz="24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zh-CN" altLang="zh-CN" sz="24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灯片编号占位符 3"/>
          <p:cNvSpPr txBox="1">
            <a:spLocks noGrp="1"/>
          </p:cNvSpPr>
          <p:nvPr/>
        </p:nvSpPr>
        <p:spPr bwMode="auto">
          <a:xfrm>
            <a:off x="6553200" y="6248400"/>
            <a:ext cx="1905000" cy="457200"/>
          </a:xfrm>
          <a:prstGeom prst="rect">
            <a:avLst/>
          </a:prstGeom>
          <a:noFill/>
          <a:ln>
            <a:miter lim="800000"/>
          </a:ln>
        </p:spPr>
        <p:txBody>
          <a:bodyPr/>
          <a:p>
            <a:pPr marR="0" defTabSz="914400">
              <a:buClrTx/>
              <a:buSzTx/>
              <a:buFontTx/>
              <a:buNone/>
            </a:pPr>
            <a:fld id="{9A0DB2DC-4C9A-4742-B13C-FB6460FD3503}" type="slidenum">
              <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rPr>
            </a:fld>
            <a:endParaRPr kumimoji="0" lang="zh-CN" altLang="en-US" sz="1200" kern="1200" cap="none" spc="0" normalizeH="0" baseline="0" noProof="1" dirty="0">
              <a:solidFill>
                <a:schemeClr val="bg2"/>
              </a:solidFill>
              <a:effectLst>
                <a:outerShdw blurRad="38100" dist="38100" dir="2700000">
                  <a:srgbClr val="000000"/>
                </a:outerShdw>
              </a:effectLst>
              <a:latin typeface="Verdana" panose="020B0604030504040204" pitchFamily="34" charset="0"/>
              <a:ea typeface="宋体" panose="02010600030101010101" pitchFamily="2" charset="-122"/>
              <a:cs typeface="+mn-cs"/>
            </a:endParaRPr>
          </a:p>
        </p:txBody>
      </p:sp>
      <p:sp>
        <p:nvSpPr>
          <p:cNvPr id="3" name="Rectangle 3"/>
          <p:cNvSpPr txBox="1">
            <a:spLocks noChangeArrowheads="1"/>
          </p:cNvSpPr>
          <p:nvPr/>
        </p:nvSpPr>
        <p:spPr bwMode="auto">
          <a:xfrm>
            <a:off x="468313" y="908050"/>
            <a:ext cx="7561263" cy="4535488"/>
          </a:xfrm>
          <a:prstGeom prst="rect">
            <a:avLst/>
          </a:prstGeom>
          <a:noFill/>
        </p:spPr>
        <p:txBody>
          <a:bodyPr/>
          <a:lstStyle>
            <a:lvl1pPr marL="342900" indent="-342900" algn="l" rtl="0" eaLnBrk="0" fontAlgn="base" hangingPunct="0">
              <a:spcBef>
                <a:spcPct val="20000"/>
              </a:spcBef>
              <a:spcAft>
                <a:spcPct val="0"/>
              </a:spcAft>
              <a:buFont typeface="Wingdings" panose="05000000000000000000" pitchFamily="2" charset="2"/>
              <a:buChar char="l"/>
              <a:defRPr sz="20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n"/>
              <a:defRPr>
                <a:solidFill>
                  <a:schemeClr val="tx1"/>
                </a:solidFill>
                <a:latin typeface="+mn-lt"/>
                <a:ea typeface="+mn-ea"/>
              </a:defRPr>
            </a:lvl2pPr>
            <a:lvl3pPr marL="1143000" indent="-228600" algn="l" rtl="0" eaLnBrk="0" fontAlgn="base" hangingPunct="0">
              <a:spcBef>
                <a:spcPct val="20000"/>
              </a:spcBef>
              <a:spcAft>
                <a:spcPct val="0"/>
              </a:spcAft>
              <a:buFont typeface="Wingdings" panose="05000000000000000000" pitchFamily="2" charset="2"/>
              <a:buChar char="u"/>
              <a:defRPr sz="16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9pPr>
          </a:lstStyle>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07 </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贵企业通过互联网开展过以下哪些活动？</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20000"/>
              </a:lnSpc>
              <a:spcBef>
                <a:spcPct val="20000"/>
              </a:spcBef>
              <a:spcAft>
                <a:spcPct val="0"/>
              </a:spcAft>
              <a:buClrTx/>
              <a:buSzTx/>
              <a:buFont typeface="Wingdings" panose="05000000000000000000" pitchFamily="2" charset="2"/>
              <a:buNone/>
              <a:defRPr/>
            </a:pPr>
            <a:endPar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8</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．在线提供产品：通过互联网以数字形式交付产品（如报告、软件、音乐、视频、电脑游戏等）、以及提供在线服务（如计算机相关服务、信息服务、旅游预订或金融服务等）。</a:t>
            </a:r>
            <a:endPar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9. </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发布信息或即时消息：通过互联网聊天工具、博客、新闻组、网上论坛等发布消息、信息或即时通讯。</a:t>
            </a:r>
            <a:endPar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en-US"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10. </a:t>
            </a:r>
            <a:r>
              <a:rPr kumimoji="0" lang="zh-CN" altLang="zh-CN"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员工培训：包括企业（单位）基于互联网开展的电子教学应用。</a:t>
            </a:r>
            <a:endParaRPr kumimoji="0" lang="zh-CN" altLang="en-US" sz="24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Rectangle 3"/>
          <p:cNvSpPr>
            <a:spLocks noGrp="1"/>
          </p:cNvSpPr>
          <p:nvPr>
            <p:ph idx="1"/>
          </p:nvPr>
        </p:nvSpPr>
        <p:spPr>
          <a:xfrm>
            <a:off x="395288" y="1717675"/>
            <a:ext cx="8101012" cy="4375150"/>
          </a:xfrm>
          <a:ln/>
        </p:spPr>
        <p:txBody>
          <a:bodyPr vert="horz" wrap="square" lIns="91440" tIns="45720" rIns="91440" bIns="45720" anchor="t" anchorCtr="0"/>
          <a:p>
            <a:pPr>
              <a:lnSpc>
                <a:spcPct val="90000"/>
              </a:lnSpc>
              <a:buFontTx/>
              <a:buNone/>
            </a:pPr>
            <a:endParaRPr lang="en-US" altLang="zh-CN" sz="1400" dirty="0">
              <a:latin typeface="黑体" panose="02010609060101010101" pitchFamily="49" charset="-122"/>
            </a:endParaRPr>
          </a:p>
          <a:p>
            <a:pPr>
              <a:lnSpc>
                <a:spcPct val="90000"/>
              </a:lnSpc>
              <a:buFontTx/>
              <a:buNone/>
            </a:pPr>
            <a:r>
              <a:rPr lang="zh-CN" altLang="en-US" sz="3200" b="1" dirty="0">
                <a:solidFill>
                  <a:srgbClr val="FF0000"/>
                </a:solidFill>
                <a:latin typeface="黑体" panose="02010609060101010101" pitchFamily="49" charset="-122"/>
              </a:rPr>
              <a:t>注意事项：</a:t>
            </a:r>
            <a:endParaRPr lang="zh-CN" altLang="en-US" sz="3200" b="1" dirty="0">
              <a:solidFill>
                <a:srgbClr val="FF0000"/>
              </a:solidFill>
              <a:latin typeface="黑体" panose="02010609060101010101" pitchFamily="49" charset="-122"/>
            </a:endParaRPr>
          </a:p>
          <a:p>
            <a:pPr>
              <a:lnSpc>
                <a:spcPct val="90000"/>
              </a:lnSpc>
              <a:buFontTx/>
              <a:buNone/>
            </a:pPr>
            <a:r>
              <a:rPr lang="en-US" altLang="zh-CN" sz="3200" dirty="0">
                <a:latin typeface="楷体" panose="02010609060101010101" pitchFamily="49" charset="-122"/>
                <a:ea typeface="楷体" panose="02010609060101010101" pitchFamily="49" charset="-122"/>
              </a:rPr>
              <a:t>1</a:t>
            </a:r>
            <a:r>
              <a:rPr lang="zh-CN" altLang="en-US"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sym typeface="+mn-ea"/>
              </a:rPr>
              <a:t>在平台上填报报表属于与政府机构互动</a:t>
            </a:r>
            <a:endParaRPr lang="zh-CN" altLang="en-US" sz="3200" dirty="0">
              <a:latin typeface="楷体" panose="02010609060101010101" pitchFamily="49" charset="-122"/>
              <a:ea typeface="楷体" panose="02010609060101010101" pitchFamily="49" charset="-122"/>
              <a:sym typeface="+mn-ea"/>
            </a:endParaRPr>
          </a:p>
          <a:p>
            <a:pPr>
              <a:lnSpc>
                <a:spcPct val="90000"/>
              </a:lnSpc>
              <a:buFontTx/>
              <a:buNone/>
            </a:pPr>
            <a:endParaRPr lang="en-US" altLang="zh-CN" sz="3200" dirty="0">
              <a:latin typeface="楷体" panose="02010609060101010101" pitchFamily="49" charset="-122"/>
              <a:ea typeface="楷体" panose="02010609060101010101" pitchFamily="49" charset="-122"/>
              <a:sym typeface="+mn-ea"/>
            </a:endParaRPr>
          </a:p>
          <a:p>
            <a:pPr>
              <a:lnSpc>
                <a:spcPct val="90000"/>
              </a:lnSpc>
              <a:buFontTx/>
              <a:buNone/>
            </a:pPr>
            <a:r>
              <a:rPr lang="en-US" altLang="zh-CN" sz="3200" dirty="0">
                <a:latin typeface="楷体" panose="02010609060101010101" pitchFamily="49" charset="-122"/>
                <a:ea typeface="楷体" panose="02010609060101010101" pitchFamily="49" charset="-122"/>
                <a:sym typeface="+mn-ea"/>
              </a:rPr>
              <a:t>2</a:t>
            </a:r>
            <a:r>
              <a:rPr lang="zh-CN" altLang="en-US" sz="3200" dirty="0">
                <a:latin typeface="楷体" panose="02010609060101010101" pitchFamily="49" charset="-122"/>
                <a:ea typeface="楷体" panose="02010609060101010101" pitchFamily="49" charset="-122"/>
                <a:sym typeface="+mn-ea"/>
              </a:rPr>
              <a:t>、企业通过网上银行给员工发工资，交保险等单纯收支及缴纳业务的属于“使用网上银行”，而其他金融服务属于投资性的</a:t>
            </a:r>
            <a:endParaRPr lang="zh-CN" altLang="en-US" sz="3200" dirty="0">
              <a:latin typeface="楷体" panose="02010609060101010101" pitchFamily="49" charset="-122"/>
              <a:ea typeface="楷体" panose="02010609060101010101" pitchFamily="49" charset="-122"/>
              <a:sym typeface="+mn-ea"/>
            </a:endParaRPr>
          </a:p>
        </p:txBody>
      </p:sp>
      <p:sp>
        <p:nvSpPr>
          <p:cNvPr id="3" name="矩形 2"/>
          <p:cNvSpPr/>
          <p:nvPr/>
        </p:nvSpPr>
        <p:spPr>
          <a:xfrm>
            <a:off x="323850" y="908050"/>
            <a:ext cx="7291388" cy="519113"/>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defRPr/>
            </a:pPr>
            <a:r>
              <a:rPr kumimoji="0" lang="en-US" altLang="zh-CN"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07 </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贵企业通过互联网开展过以下哪些活动？</a:t>
            </a:r>
            <a:endPar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Rectangle 3"/>
          <p:cNvSpPr>
            <a:spLocks noGrp="1"/>
          </p:cNvSpPr>
          <p:nvPr>
            <p:ph type="body" idx="4294967295"/>
          </p:nvPr>
        </p:nvSpPr>
        <p:spPr>
          <a:xfrm>
            <a:off x="250825" y="908050"/>
            <a:ext cx="8496300" cy="5140325"/>
          </a:xfrm>
          <a:ln/>
        </p:spPr>
        <p:txBody>
          <a:bodyPr vert="horz" wrap="square" lIns="91440" tIns="45720" rIns="91440" bIns="45720" anchor="t" anchorCtr="0"/>
          <a:p>
            <a:pPr>
              <a:lnSpc>
                <a:spcPct val="90000"/>
              </a:lnSpc>
              <a:buFontTx/>
              <a:buNone/>
            </a:pPr>
            <a:endParaRPr lang="en-US" altLang="zh-CN" sz="1400" dirty="0">
              <a:latin typeface="黑体" panose="02010609060101010101" pitchFamily="49" charset="-122"/>
            </a:endParaRPr>
          </a:p>
          <a:p>
            <a:pPr>
              <a:lnSpc>
                <a:spcPct val="90000"/>
              </a:lnSpc>
              <a:buFontTx/>
              <a:buNone/>
            </a:pPr>
            <a:r>
              <a:rPr lang="zh-CN" altLang="en-US" b="1" dirty="0">
                <a:solidFill>
                  <a:srgbClr val="FF0000"/>
                </a:solidFill>
                <a:latin typeface="黑体" panose="02010609060101010101" pitchFamily="49" charset="-122"/>
              </a:rPr>
              <a:t>注意事项：</a:t>
            </a:r>
            <a:endParaRPr lang="zh-CN" altLang="en-US" sz="1600" b="1" dirty="0">
              <a:latin typeface="黑体" panose="02010609060101010101" pitchFamily="49" charset="-122"/>
            </a:endParaRPr>
          </a:p>
          <a:p>
            <a:pPr>
              <a:lnSpc>
                <a:spcPct val="90000"/>
              </a:lnSpc>
              <a:buFontTx/>
              <a:buNone/>
            </a:pPr>
            <a:r>
              <a:rPr lang="en-US" altLang="zh-CN" sz="2400" dirty="0">
                <a:latin typeface="楷体" panose="02010609060101010101" pitchFamily="49" charset="-122"/>
                <a:ea typeface="楷体" panose="02010609060101010101" pitchFamily="49" charset="-122"/>
                <a:sym typeface="+mn-ea"/>
              </a:rPr>
              <a:t>3</a:t>
            </a:r>
            <a:r>
              <a:rPr lang="zh-CN" altLang="en-US" sz="2400" dirty="0">
                <a:latin typeface="楷体" panose="02010609060101010101" pitchFamily="49" charset="-122"/>
                <a:ea typeface="楷体" panose="02010609060101010101" pitchFamily="49" charset="-122"/>
                <a:sym typeface="+mn-ea"/>
              </a:rPr>
              <a:t>、 “ 提供客户服务”和“在线提供产品”区别：</a:t>
            </a:r>
            <a:endParaRPr lang="zh-CN" altLang="en-US" sz="2400" dirty="0">
              <a:latin typeface="楷体" panose="02010609060101010101" pitchFamily="49" charset="-122"/>
              <a:ea typeface="楷体" panose="02010609060101010101" pitchFamily="49" charset="-122"/>
            </a:endParaRPr>
          </a:p>
          <a:p>
            <a:pPr>
              <a:lnSpc>
                <a:spcPct val="90000"/>
              </a:lnSpc>
              <a:spcBef>
                <a:spcPts val="600"/>
              </a:spcBef>
              <a:buClr>
                <a:schemeClr val="accent2"/>
              </a:buClr>
              <a:buFont typeface="Wingdings" panose="05000000000000000000" pitchFamily="2" charset="2"/>
              <a:buChar char="l"/>
            </a:pPr>
            <a:r>
              <a:rPr lang="zh-CN" altLang="en-US" sz="2400" dirty="0">
                <a:latin typeface="楷体" panose="02010609060101010101" pitchFamily="49" charset="-122"/>
                <a:ea typeface="楷体" panose="02010609060101010101" pitchFamily="49" charset="-122"/>
                <a:sym typeface="+mn-ea"/>
              </a:rPr>
              <a:t>提供客户服务为通过网站或者电子邮件提供产品的规格、价目表以及提供售后服务等。比如通过</a:t>
            </a:r>
            <a:r>
              <a:rPr lang="en-US" altLang="zh-CN" sz="2400" dirty="0">
                <a:latin typeface="楷体" panose="02010609060101010101" pitchFamily="49" charset="-122"/>
                <a:ea typeface="楷体" panose="02010609060101010101" pitchFamily="49" charset="-122"/>
                <a:sym typeface="+mn-ea"/>
              </a:rPr>
              <a:t>QQ</a:t>
            </a:r>
            <a:r>
              <a:rPr lang="zh-CN" altLang="en-US" sz="2400" dirty="0">
                <a:latin typeface="楷体" panose="02010609060101010101" pitchFamily="49" charset="-122"/>
                <a:ea typeface="楷体" panose="02010609060101010101" pitchFamily="49" charset="-122"/>
                <a:sym typeface="+mn-ea"/>
              </a:rPr>
              <a:t>客服进行咨询（答疑或介绍产品），或者查询订单跟踪等线上活动，属于提供客户服务。（辅助手段）</a:t>
            </a:r>
            <a:endParaRPr lang="zh-CN" altLang="en-US" sz="2400" dirty="0">
              <a:latin typeface="楷体" panose="02010609060101010101" pitchFamily="49" charset="-122"/>
              <a:ea typeface="楷体" panose="02010609060101010101" pitchFamily="49" charset="-122"/>
            </a:endParaRPr>
          </a:p>
          <a:p>
            <a:pPr>
              <a:lnSpc>
                <a:spcPct val="90000"/>
              </a:lnSpc>
              <a:spcBef>
                <a:spcPts val="600"/>
              </a:spcBef>
              <a:buClr>
                <a:schemeClr val="accent2"/>
              </a:buClr>
              <a:buFont typeface="Wingdings" panose="05000000000000000000" pitchFamily="2" charset="2"/>
              <a:buChar char="l"/>
            </a:pPr>
            <a:r>
              <a:rPr lang="zh-CN" altLang="en-US" sz="2400" dirty="0">
                <a:latin typeface="楷体" panose="02010609060101010101" pitchFamily="49" charset="-122"/>
                <a:ea typeface="楷体" panose="02010609060101010101" pitchFamily="49" charset="-122"/>
                <a:sym typeface="+mn-ea"/>
              </a:rPr>
              <a:t> 在线提供产品为通过互联网以数字形式交付产品以及提供在线服务，数字产品包括报告、软件、音频、视频等，比如QQ音乐、喜马拉雅、百度文库、知网等真正提供线上产品或服务的，属于在线提供产品。（产品或服务本身）</a:t>
            </a:r>
            <a:endParaRPr lang="zh-CN" altLang="en-US" sz="2400" dirty="0">
              <a:latin typeface="楷体" panose="02010609060101010101" pitchFamily="49" charset="-122"/>
              <a:ea typeface="楷体" panose="02010609060101010101" pitchFamily="49" charset="-122"/>
              <a:sym typeface="+mn-ea"/>
            </a:endParaRPr>
          </a:p>
          <a:p>
            <a:pPr>
              <a:lnSpc>
                <a:spcPct val="90000"/>
              </a:lnSpc>
              <a:spcBef>
                <a:spcPts val="600"/>
              </a:spcBef>
              <a:buClr>
                <a:schemeClr val="accent2"/>
              </a:buClr>
              <a:buFont typeface="Wingdings" panose="05000000000000000000" pitchFamily="2" charset="2"/>
              <a:buChar char="l"/>
            </a:pPr>
            <a:r>
              <a:rPr lang="zh-CN" altLang="en-US" sz="2400" dirty="0">
                <a:latin typeface="楷体" panose="02010609060101010101" pitchFamily="49" charset="-122"/>
                <a:ea typeface="楷体" panose="02010609060101010101" pitchFamily="49" charset="-122"/>
              </a:rPr>
              <a:t>注意，与电子商务销售不同，</a:t>
            </a:r>
            <a:r>
              <a:rPr lang="zh-CN" altLang="en-US" sz="2400" b="1" dirty="0">
                <a:latin typeface="楷体" panose="02010609060101010101" pitchFamily="49" charset="-122"/>
                <a:ea typeface="楷体" panose="02010609060101010101" pitchFamily="49" charset="-122"/>
              </a:rPr>
              <a:t>这里仅指提供数字形式的产品，不包括实物产品，只有能够通过网络进行产品交付的才纳入统计。</a:t>
            </a:r>
            <a:endParaRPr lang="zh-CN" altLang="en-US" sz="2400" b="1" dirty="0">
              <a:latin typeface="楷体" panose="02010609060101010101" pitchFamily="49" charset="-122"/>
              <a:ea typeface="楷体" panose="02010609060101010101" pitchFamily="49" charset="-122"/>
              <a:sym typeface="+mn-ea"/>
            </a:endParaRPr>
          </a:p>
          <a:p>
            <a:pPr>
              <a:lnSpc>
                <a:spcPct val="90000"/>
              </a:lnSpc>
              <a:spcBef>
                <a:spcPts val="600"/>
              </a:spcBef>
              <a:buNone/>
            </a:pPr>
            <a:endParaRPr lang="zh-CN" altLang="en-US" sz="2400" b="1" dirty="0">
              <a:latin typeface="楷体" panose="02010609060101010101" pitchFamily="49" charset="-122"/>
              <a:ea typeface="楷体" panose="02010609060101010101" pitchFamily="49" charset="-122"/>
              <a:sym typeface="+mn-ea"/>
            </a:endParaRPr>
          </a:p>
        </p:txBody>
      </p:sp>
      <p:sp>
        <p:nvSpPr>
          <p:cNvPr id="3" name="矩形 2"/>
          <p:cNvSpPr/>
          <p:nvPr/>
        </p:nvSpPr>
        <p:spPr>
          <a:xfrm>
            <a:off x="250825" y="404813"/>
            <a:ext cx="7291388" cy="519113"/>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defRPr/>
            </a:pPr>
            <a:r>
              <a:rPr kumimoji="0" lang="en-US" altLang="zh-CN"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07 </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贵企业通过互联网开展过以下哪些活动？</a:t>
            </a:r>
            <a:endPar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灯片编号占位符 3"/>
          <p:cNvSpPr txBox="1">
            <a:spLocks noGrp="1"/>
          </p:cNvSpPr>
          <p:nvPr/>
        </p:nvSpPr>
        <p:spPr>
          <a:xfrm>
            <a:off x="6553200" y="6248400"/>
            <a:ext cx="1905000" cy="457200"/>
          </a:xfrm>
          <a:prstGeom prst="rect">
            <a:avLst/>
          </a:prstGeom>
          <a:noFill/>
          <a:ln w="9525">
            <a:noFill/>
          </a:ln>
        </p:spPr>
        <p:txBody>
          <a:bodyPr anchor="t" anchorCtr="0"/>
          <a:p>
            <a:fld id="{9A0DB2DC-4C9A-4742-B13C-FB6460FD3503}" type="slidenum">
              <a:rPr lang="zh-CN" altLang="en-US" sz="1200" dirty="0">
                <a:solidFill>
                  <a:schemeClr val="bg2"/>
                </a:solidFill>
                <a:latin typeface="Arial" panose="020B0604020202020204" pitchFamily="34" charset="0"/>
                <a:ea typeface="Gulim" pitchFamily="34" charset="-127"/>
              </a:rPr>
            </a:fld>
            <a:endParaRPr lang="zh-CN" altLang="en-US" sz="1200" dirty="0">
              <a:solidFill>
                <a:schemeClr val="bg2"/>
              </a:solidFill>
              <a:latin typeface="Arial" panose="020B0604020202020204" pitchFamily="34" charset="0"/>
              <a:ea typeface="Gulim" pitchFamily="34" charset="-127"/>
            </a:endParaRPr>
          </a:p>
        </p:txBody>
      </p:sp>
      <p:sp>
        <p:nvSpPr>
          <p:cNvPr id="54274" name="Rectangle 3"/>
          <p:cNvSpPr txBox="1"/>
          <p:nvPr/>
        </p:nvSpPr>
        <p:spPr>
          <a:xfrm>
            <a:off x="250825" y="476250"/>
            <a:ext cx="8496300" cy="4968875"/>
          </a:xfrm>
          <a:prstGeom prst="rect">
            <a:avLst/>
          </a:prstGeom>
          <a:noFill/>
          <a:ln w="9525">
            <a:noFill/>
          </a:ln>
        </p:spPr>
        <p:txBody>
          <a:bodyPr anchor="t" anchorCtr="0"/>
          <a:p>
            <a:pPr eaLnBrk="0" hangingPunct="0">
              <a:spcBef>
                <a:spcPct val="20000"/>
              </a:spcBef>
              <a:buFont typeface="Wingdings" panose="05000000000000000000" pitchFamily="2" charset="2"/>
            </a:pPr>
            <a:r>
              <a:rPr lang="en-US" altLang="zh-CN" sz="2800" b="1" dirty="0">
                <a:latin typeface="楷体" panose="02010609060101010101" pitchFamily="49" charset="-122"/>
                <a:ea typeface="楷体" panose="02010609060101010101" pitchFamily="49" charset="-122"/>
                <a:sym typeface="微软雅黑" panose="020B0503020204020204" pitchFamily="34" charset="-122"/>
              </a:rPr>
              <a:t>08 </a:t>
            </a:r>
            <a:r>
              <a:rPr lang="zh-CN" altLang="en-US" sz="2800" b="1" dirty="0">
                <a:latin typeface="楷体" panose="02010609060101010101" pitchFamily="49" charset="-122"/>
                <a:ea typeface="楷体" panose="02010609060101010101" pitchFamily="49" charset="-122"/>
                <a:sym typeface="微软雅黑" panose="020B0503020204020204" pitchFamily="34" charset="-122"/>
              </a:rPr>
              <a:t>生产过程使用互联网或内部网络</a:t>
            </a:r>
            <a:br>
              <a:rPr lang="zh-CN" altLang="en-US" sz="2800" b="1" dirty="0">
                <a:latin typeface="楷体" panose="02010609060101010101" pitchFamily="49" charset="-122"/>
                <a:ea typeface="楷体" panose="02010609060101010101" pitchFamily="49" charset="-122"/>
                <a:sym typeface="微软雅黑" panose="020B0503020204020204" pitchFamily="34" charset="-122"/>
              </a:rPr>
            </a:br>
            <a:r>
              <a:rPr lang="zh-CN" altLang="en-US" sz="2800" b="1" dirty="0">
                <a:latin typeface="楷体" panose="02010609060101010101" pitchFamily="49" charset="-122"/>
                <a:ea typeface="楷体" panose="02010609060101010101" pitchFamily="49" charset="-122"/>
                <a:sym typeface="微软雅黑" panose="020B0503020204020204" pitchFamily="34" charset="-122"/>
              </a:rPr>
              <a:t>（限工业企业填写）（可多选）</a:t>
            </a:r>
            <a:endParaRPr lang="zh-CN" altLang="en-US" sz="2800" b="1" dirty="0">
              <a:latin typeface="楷体" panose="02010609060101010101" pitchFamily="49" charset="-122"/>
              <a:ea typeface="楷体" panose="02010609060101010101" pitchFamily="49" charset="-122"/>
              <a:sym typeface="微软雅黑" panose="020B0503020204020204" pitchFamily="34" charset="-122"/>
            </a:endParaRPr>
          </a:p>
          <a:p>
            <a:pPr eaLnBrk="0" hangingPunct="0">
              <a:spcBef>
                <a:spcPct val="20000"/>
              </a:spcBef>
              <a:buFont typeface="Wingdings" panose="05000000000000000000" pitchFamily="2" charset="2"/>
            </a:pPr>
            <a:endParaRPr lang="en-US" altLang="zh-CN" sz="2800" b="1" dirty="0">
              <a:latin typeface="楷体" panose="02010609060101010101" pitchFamily="49" charset="-122"/>
              <a:ea typeface="楷体" panose="02010609060101010101" pitchFamily="49" charset="-122"/>
            </a:endParaRPr>
          </a:p>
        </p:txBody>
      </p:sp>
      <p:sp>
        <p:nvSpPr>
          <p:cNvPr id="54275" name="内容占位符 3"/>
          <p:cNvSpPr>
            <a:spLocks noGrp="1"/>
          </p:cNvSpPr>
          <p:nvPr>
            <p:ph idx="4294967295"/>
          </p:nvPr>
        </p:nvSpPr>
        <p:spPr>
          <a:xfrm>
            <a:off x="539750" y="1628775"/>
            <a:ext cx="7653338" cy="4838700"/>
          </a:xfrm>
          <a:ln/>
        </p:spPr>
        <p:txBody>
          <a:bodyPr vert="horz" wrap="square" lIns="91440" tIns="45720" rIns="91440" bIns="45720" anchor="t" anchorCtr="0"/>
          <a:p>
            <a:pPr>
              <a:buFont typeface="Wingdings" panose="05000000000000000000" pitchFamily="2" charset="2"/>
              <a:buChar char="n"/>
            </a:pPr>
            <a:r>
              <a:rPr lang="zh-CN" altLang="en-US" b="1" dirty="0">
                <a:solidFill>
                  <a:srgbClr val="FF0000"/>
                </a:solidFill>
                <a:latin typeface="黑体" panose="02010609060101010101" pitchFamily="49" charset="-122"/>
                <a:sym typeface="+mn-ea"/>
              </a:rPr>
              <a:t>注意事项</a:t>
            </a:r>
            <a:endParaRPr lang="en-US" altLang="zh-CN" b="1" dirty="0">
              <a:solidFill>
                <a:srgbClr val="FF0000"/>
              </a:solidFill>
              <a:latin typeface="黑体" panose="02010609060101010101" pitchFamily="49" charset="-122"/>
            </a:endParaRPr>
          </a:p>
          <a:p>
            <a:pPr>
              <a:spcBef>
                <a:spcPts val="600"/>
              </a:spcBef>
              <a:buClr>
                <a:schemeClr val="accent2"/>
              </a:buClr>
              <a:buFont typeface="Wingdings" panose="05000000000000000000" pitchFamily="2" charset="2"/>
              <a:buChar char="u"/>
            </a:pPr>
            <a:r>
              <a:rPr lang="en-US" altLang="zh-CN" sz="2400" dirty="0">
                <a:latin typeface="楷体" panose="02010609060101010101" pitchFamily="49" charset="-122"/>
                <a:ea typeface="楷体" panose="02010609060101010101" pitchFamily="49" charset="-122"/>
                <a:sym typeface="+mn-ea"/>
              </a:rPr>
              <a:t>1.</a:t>
            </a:r>
            <a:r>
              <a:rPr lang="zh-CN" altLang="en-US" sz="2400" dirty="0">
                <a:solidFill>
                  <a:srgbClr val="FF3300"/>
                </a:solidFill>
                <a:latin typeface="楷体" panose="02010609060101010101" pitchFamily="49" charset="-122"/>
                <a:ea typeface="楷体" panose="02010609060101010101" pitchFamily="49" charset="-122"/>
                <a:sym typeface="+mn-ea"/>
              </a:rPr>
              <a:t>仅限工业企业填写。</a:t>
            </a:r>
            <a:endParaRPr lang="zh-CN" altLang="en-US" sz="2400" dirty="0">
              <a:solidFill>
                <a:srgbClr val="FF3300"/>
              </a:solidFill>
              <a:latin typeface="楷体" panose="02010609060101010101" pitchFamily="49" charset="-122"/>
              <a:ea typeface="楷体" panose="02010609060101010101" pitchFamily="49" charset="-122"/>
            </a:endParaRPr>
          </a:p>
          <a:p>
            <a:pPr>
              <a:spcBef>
                <a:spcPts val="600"/>
              </a:spcBef>
              <a:buClr>
                <a:schemeClr val="accent2"/>
              </a:buClr>
              <a:buFont typeface="Wingdings" panose="05000000000000000000" pitchFamily="2" charset="2"/>
              <a:buChar char="u"/>
            </a:pPr>
            <a:r>
              <a:rPr lang="en-US" altLang="zh-CN" sz="2400" dirty="0">
                <a:latin typeface="楷体" panose="02010609060101010101" pitchFamily="49" charset="-122"/>
                <a:ea typeface="楷体" panose="02010609060101010101" pitchFamily="49" charset="-122"/>
                <a:sym typeface="+mn-ea"/>
              </a:rPr>
              <a:t>2.</a:t>
            </a:r>
            <a:r>
              <a:rPr lang="zh-CN" altLang="en-US" sz="2400" dirty="0">
                <a:latin typeface="楷体" panose="02010609060101010101" pitchFamily="49" charset="-122"/>
                <a:ea typeface="楷体" panose="02010609060101010101" pitchFamily="49" charset="-122"/>
                <a:sym typeface="+mn-ea"/>
              </a:rPr>
              <a:t>选项可多选。只要企业的生产活动涉及这些提到的方面，就可以选择。</a:t>
            </a:r>
            <a:endParaRPr lang="zh-CN" altLang="en-US" sz="2400" dirty="0">
              <a:latin typeface="楷体" panose="02010609060101010101" pitchFamily="49" charset="-122"/>
              <a:ea typeface="楷体" panose="02010609060101010101" pitchFamily="49" charset="-122"/>
            </a:endParaRPr>
          </a:p>
          <a:p>
            <a:pPr>
              <a:spcBef>
                <a:spcPts val="600"/>
              </a:spcBef>
              <a:buClr>
                <a:schemeClr val="accent2"/>
              </a:buClr>
              <a:buNone/>
            </a:pPr>
            <a:r>
              <a:rPr lang="zh-CN" altLang="en-US" sz="2400" dirty="0">
                <a:latin typeface="楷体" panose="02010609060101010101" pitchFamily="49" charset="-122"/>
                <a:ea typeface="楷体" panose="02010609060101010101" pitchFamily="49" charset="-122"/>
                <a:sym typeface="+mn-ea"/>
              </a:rPr>
              <a:t>    比如在线开展个性化生产、网络协同生产则基本上均能实现生产过程自动控制、自动优化调度生产线、在线追踪产品生产过程等。</a:t>
            </a:r>
            <a:endParaRPr lang="zh-CN" altLang="en-US" sz="2400" dirty="0">
              <a:latin typeface="楷体" panose="02010609060101010101" pitchFamily="49" charset="-122"/>
              <a:ea typeface="楷体" panose="02010609060101010101" pitchFamily="49" charset="-122"/>
            </a:endParaRPr>
          </a:p>
          <a:p>
            <a:pPr>
              <a:spcBef>
                <a:spcPts val="600"/>
              </a:spcBef>
              <a:buClr>
                <a:schemeClr val="accent2"/>
              </a:buClr>
              <a:buFont typeface="Wingdings" panose="05000000000000000000" pitchFamily="2" charset="2"/>
              <a:buChar char="u"/>
            </a:pPr>
            <a:r>
              <a:rPr lang="en-US" altLang="zh-CN" sz="2400" dirty="0">
                <a:latin typeface="楷体" panose="02010609060101010101" pitchFamily="49" charset="-122"/>
                <a:ea typeface="楷体" panose="02010609060101010101" pitchFamily="49" charset="-122"/>
                <a:sym typeface="+mn-ea"/>
              </a:rPr>
              <a:t>3.</a:t>
            </a:r>
            <a:r>
              <a:rPr lang="zh-CN" altLang="en-US" sz="2400" dirty="0">
                <a:latin typeface="楷体" panose="02010609060101010101" pitchFamily="49" charset="-122"/>
                <a:ea typeface="楷体" panose="02010609060101010101" pitchFamily="49" charset="-122"/>
                <a:sym typeface="+mn-ea"/>
              </a:rPr>
              <a:t>包括企业利用互联网也包括其他网络实现，大型制造业企业大部分依靠的是内部网络开展生产，用的比较多的是ERP。</a:t>
            </a:r>
            <a:endParaRPr lang="zh-CN" altLang="en-US" sz="2400" dirty="0">
              <a:latin typeface="楷体" panose="02010609060101010101" pitchFamily="49" charset="-122"/>
              <a:ea typeface="楷体" panose="02010609060101010101" pitchFamily="49" charset="-122"/>
            </a:endParaRPr>
          </a:p>
          <a:p>
            <a:pPr>
              <a:spcBef>
                <a:spcPts val="600"/>
              </a:spcBef>
              <a:buFont typeface="Wingdings" panose="05000000000000000000" pitchFamily="2" charset="2"/>
              <a:buChar char="Ø"/>
            </a:pPr>
            <a:endParaRPr lang="zh-CN" altLang="en-US" sz="2400" dirty="0">
              <a:latin typeface="楷体" panose="02010609060101010101" pitchFamily="49" charset="-122"/>
              <a:ea typeface="楷体" panose="02010609060101010101" pitchFamily="49"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Rectangle 10"/>
          <p:cNvSpPr/>
          <p:nvPr/>
        </p:nvSpPr>
        <p:spPr>
          <a:xfrm>
            <a:off x="250825" y="1125538"/>
            <a:ext cx="360363" cy="2952750"/>
          </a:xfrm>
          <a:prstGeom prst="rect">
            <a:avLst/>
          </a:prstGeom>
          <a:noFill/>
          <a:ln w="9525">
            <a:noFill/>
          </a:ln>
        </p:spPr>
        <p:txBody>
          <a:bodyPr anchor="ctr" anchorCtr="0"/>
          <a:p>
            <a:pPr>
              <a:spcBef>
                <a:spcPts val="500"/>
              </a:spcBef>
              <a:spcAft>
                <a:spcPts val="500"/>
              </a:spcAft>
            </a:pPr>
            <a:r>
              <a:rPr lang="zh-CN" altLang="en-US" dirty="0">
                <a:solidFill>
                  <a:schemeClr val="bg1"/>
                </a:solidFill>
                <a:latin typeface="黑体" panose="02010609060101010101" pitchFamily="49" charset="-122"/>
                <a:ea typeface="黑体" panose="02010609060101010101" pitchFamily="49" charset="-122"/>
              </a:rPr>
              <a:t>财务指标填写说明</a:t>
            </a:r>
            <a:endParaRPr lang="zh-CN" altLang="en-US" dirty="0">
              <a:solidFill>
                <a:schemeClr val="bg1"/>
              </a:solidFill>
              <a:latin typeface="黑体" panose="02010609060101010101" pitchFamily="49" charset="-122"/>
              <a:ea typeface="黑体" panose="02010609060101010101" pitchFamily="49" charset="-122"/>
            </a:endParaRPr>
          </a:p>
        </p:txBody>
      </p:sp>
      <p:pic>
        <p:nvPicPr>
          <p:cNvPr id="6146" name="Picture 40"/>
          <p:cNvPicPr>
            <a:picLocks noChangeAspect="1"/>
          </p:cNvPicPr>
          <p:nvPr/>
        </p:nvPicPr>
        <p:blipFill>
          <a:blip r:embed="rId1"/>
          <a:stretch>
            <a:fillRect/>
          </a:stretch>
        </p:blipFill>
        <p:spPr>
          <a:xfrm>
            <a:off x="0" y="2106613"/>
            <a:ext cx="9142413" cy="1781175"/>
          </a:xfrm>
          <a:prstGeom prst="rect">
            <a:avLst/>
          </a:prstGeom>
          <a:noFill/>
          <a:ln w="9525">
            <a:noFill/>
          </a:ln>
        </p:spPr>
      </p:pic>
      <p:sp>
        <p:nvSpPr>
          <p:cNvPr id="6147" name="Text Box 3"/>
          <p:cNvSpPr txBox="1"/>
          <p:nvPr/>
        </p:nvSpPr>
        <p:spPr>
          <a:xfrm>
            <a:off x="1182688" y="2565400"/>
            <a:ext cx="6486525" cy="768350"/>
          </a:xfrm>
          <a:prstGeom prst="rect">
            <a:avLst/>
          </a:prstGeom>
          <a:noFill/>
          <a:ln w="9525">
            <a:noFill/>
          </a:ln>
        </p:spPr>
        <p:txBody>
          <a:bodyPr wrap="square" anchor="t" anchorCtr="0">
            <a:spAutoFit/>
          </a:bodyPr>
          <a:p>
            <a:pPr algn="ctr"/>
            <a:r>
              <a:rPr lang="zh-CN" altLang="en-US" sz="4400" dirty="0">
                <a:solidFill>
                  <a:schemeClr val="bg1"/>
                </a:solidFill>
                <a:latin typeface="楷体" panose="02010609060101010101" pitchFamily="49" charset="-122"/>
                <a:ea typeface="楷体" panose="02010609060101010101" pitchFamily="49" charset="-122"/>
              </a:rPr>
              <a:t>一、上报时间　</a:t>
            </a:r>
            <a:r>
              <a:rPr lang="zh-CN" altLang="en-US" sz="4400" dirty="0">
                <a:solidFill>
                  <a:schemeClr val="bg1"/>
                </a:solidFill>
                <a:latin typeface="黑体" panose="02010609060101010101" pitchFamily="49" charset="-122"/>
                <a:ea typeface="黑体" panose="02010609060101010101" pitchFamily="49" charset="-122"/>
              </a:rPr>
              <a:t>　</a:t>
            </a:r>
            <a:endParaRPr lang="zh-CN" altLang="en-US" sz="4400" dirty="0">
              <a:solidFill>
                <a:schemeClr val="bg1"/>
              </a:solidFill>
              <a:latin typeface="黑体" panose="02010609060101010101" pitchFamily="49" charset="-122"/>
              <a:ea typeface="黑体" panose="02010609060101010101" pitchFamily="49"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灯片编号占位符 3"/>
          <p:cNvSpPr txBox="1">
            <a:spLocks noGrp="1"/>
          </p:cNvSpPr>
          <p:nvPr/>
        </p:nvSpPr>
        <p:spPr>
          <a:xfrm>
            <a:off x="6553200" y="6248400"/>
            <a:ext cx="1905000" cy="457200"/>
          </a:xfrm>
          <a:prstGeom prst="rect">
            <a:avLst/>
          </a:prstGeom>
          <a:noFill/>
          <a:ln w="9525">
            <a:noFill/>
          </a:ln>
        </p:spPr>
        <p:txBody>
          <a:bodyPr anchor="t" anchorCtr="0"/>
          <a:p>
            <a:fld id="{9A0DB2DC-4C9A-4742-B13C-FB6460FD3503}" type="slidenum">
              <a:rPr lang="zh-CN" altLang="en-US" sz="1200" dirty="0">
                <a:solidFill>
                  <a:schemeClr val="bg2"/>
                </a:solidFill>
                <a:latin typeface="Arial" panose="020B0604020202020204" pitchFamily="34" charset="0"/>
                <a:ea typeface="Gulim" pitchFamily="34" charset="-127"/>
              </a:rPr>
            </a:fld>
            <a:endParaRPr lang="zh-CN" altLang="en-US" sz="1200" dirty="0">
              <a:solidFill>
                <a:schemeClr val="bg2"/>
              </a:solidFill>
              <a:latin typeface="Arial" panose="020B0604020202020204" pitchFamily="34" charset="0"/>
              <a:ea typeface="Gulim" pitchFamily="34" charset="-127"/>
            </a:endParaRPr>
          </a:p>
        </p:txBody>
      </p:sp>
      <p:sp>
        <p:nvSpPr>
          <p:cNvPr id="55298" name="Rectangle 3"/>
          <p:cNvSpPr txBox="1"/>
          <p:nvPr/>
        </p:nvSpPr>
        <p:spPr>
          <a:xfrm>
            <a:off x="250825" y="620713"/>
            <a:ext cx="8642350" cy="4968875"/>
          </a:xfrm>
          <a:prstGeom prst="rect">
            <a:avLst/>
          </a:prstGeom>
          <a:noFill/>
          <a:ln w="9525">
            <a:noFill/>
          </a:ln>
        </p:spPr>
        <p:txBody>
          <a:bodyPr anchor="t" anchorCtr="0"/>
          <a:p>
            <a:pPr eaLnBrk="0" hangingPunct="0">
              <a:spcBef>
                <a:spcPct val="20000"/>
              </a:spcBef>
              <a:buFont typeface="Wingdings" panose="05000000000000000000" pitchFamily="2" charset="2"/>
            </a:pPr>
            <a:r>
              <a:rPr lang="en-US" altLang="zh-CN" sz="3600" b="1" dirty="0">
                <a:latin typeface="楷体" panose="02010609060101010101" pitchFamily="49" charset="-122"/>
                <a:ea typeface="楷体" panose="02010609060101010101" pitchFamily="49" charset="-122"/>
              </a:rPr>
              <a:t>09</a:t>
            </a:r>
            <a:r>
              <a:rPr lang="zh-CN" altLang="en-US" sz="3600" b="1" dirty="0">
                <a:latin typeface="楷体" panose="02010609060101010101" pitchFamily="49" charset="-122"/>
                <a:ea typeface="楷体" panose="02010609060101010101" pitchFamily="49" charset="-122"/>
                <a:sym typeface="微软雅黑" panose="020B0503020204020204" pitchFamily="34" charset="-122"/>
              </a:rPr>
              <a:t>企业拥有的网站数量</a:t>
            </a:r>
            <a:endParaRPr lang="zh-CN" altLang="en-US" sz="3600" b="1" dirty="0">
              <a:latin typeface="楷体" panose="02010609060101010101" pitchFamily="49" charset="-122"/>
              <a:ea typeface="楷体" panose="02010609060101010101" pitchFamily="49" charset="-122"/>
            </a:endParaRPr>
          </a:p>
          <a:p>
            <a:pPr eaLnBrk="0" hangingPunct="0">
              <a:lnSpc>
                <a:spcPct val="20000"/>
              </a:lnSpc>
              <a:spcBef>
                <a:spcPct val="20000"/>
              </a:spcBef>
              <a:buFont typeface="Wingdings" panose="05000000000000000000" pitchFamily="2" charset="2"/>
            </a:pPr>
            <a:endParaRPr lang="zh-CN" altLang="en-US" sz="3200" b="1" dirty="0">
              <a:latin typeface="楷体" panose="02010609060101010101" pitchFamily="49" charset="-122"/>
              <a:ea typeface="楷体" panose="02010609060101010101" pitchFamily="49" charset="-122"/>
            </a:endParaRPr>
          </a:p>
          <a:p>
            <a:pPr eaLnBrk="0" hangingPunct="0">
              <a:spcBef>
                <a:spcPct val="20000"/>
              </a:spcBef>
              <a:buClr>
                <a:srgbClr val="FF66FF"/>
              </a:buClr>
              <a:buFont typeface="Wingdings" panose="05000000000000000000" pitchFamily="2" charset="2"/>
              <a:buChar char="l"/>
            </a:pPr>
            <a:r>
              <a:rPr lang="zh-CN" altLang="en-US" sz="2800" dirty="0">
                <a:latin typeface="楷体" panose="02010609060101010101" pitchFamily="49" charset="-122"/>
                <a:ea typeface="楷体" panose="02010609060101010101" pitchFamily="49" charset="-122"/>
              </a:rPr>
              <a:t>网站应具有独立域名。</a:t>
            </a:r>
            <a:r>
              <a:rPr lang="zh-CN" altLang="en-US" sz="2800" dirty="0">
                <a:latin typeface="楷体" panose="02010609060101010101" pitchFamily="49" charset="-122"/>
                <a:ea typeface="楷体" panose="02010609060101010101" pitchFamily="49" charset="-122"/>
                <a:sym typeface="+mn-ea"/>
              </a:rPr>
              <a:t>有多个</a:t>
            </a:r>
            <a:r>
              <a:rPr lang="en-US" altLang="zh-CN" sz="2800" dirty="0">
                <a:latin typeface="楷体" panose="02010609060101010101" pitchFamily="49" charset="-122"/>
                <a:ea typeface="楷体" panose="02010609060101010101" pitchFamily="49" charset="-122"/>
                <a:sym typeface="+mn-ea"/>
              </a:rPr>
              <a:t>IP地址和域名</a:t>
            </a:r>
            <a:r>
              <a:rPr lang="zh-CN" altLang="en-US" sz="2800" dirty="0">
                <a:latin typeface="楷体" panose="02010609060101010101" pitchFamily="49" charset="-122"/>
                <a:ea typeface="楷体" panose="02010609060101010101" pitchFamily="49" charset="-122"/>
                <a:sym typeface="+mn-ea"/>
              </a:rPr>
              <a:t>的网站，不同</a:t>
            </a:r>
            <a:r>
              <a:rPr lang="en-US" altLang="zh-CN" sz="2800" dirty="0">
                <a:latin typeface="楷体" panose="02010609060101010101" pitchFamily="49" charset="-122"/>
                <a:ea typeface="楷体" panose="02010609060101010101" pitchFamily="49" charset="-122"/>
                <a:sym typeface="+mn-ea"/>
              </a:rPr>
              <a:t>IP地址但域名相同的网站</a:t>
            </a:r>
            <a:r>
              <a:rPr lang="en-US" altLang="zh-CN" sz="2800" dirty="0">
                <a:solidFill>
                  <a:srgbClr val="FF3300"/>
                </a:solidFill>
                <a:latin typeface="楷体" panose="02010609060101010101" pitchFamily="49" charset="-122"/>
                <a:ea typeface="楷体" panose="02010609060101010101" pitchFamily="49" charset="-122"/>
                <a:sym typeface="+mn-ea"/>
              </a:rPr>
              <a:t>只计算一次</a:t>
            </a:r>
            <a:r>
              <a:rPr lang="en-US" altLang="zh-CN" sz="2800" dirty="0">
                <a:latin typeface="楷体" panose="02010609060101010101" pitchFamily="49" charset="-122"/>
                <a:ea typeface="楷体" panose="02010609060101010101" pitchFamily="49" charset="-122"/>
                <a:sym typeface="+mn-ea"/>
              </a:rPr>
              <a:t>，对于域名不同但内容功能完全相同的网站</a:t>
            </a:r>
            <a:r>
              <a:rPr lang="en-US" altLang="zh-CN" sz="2800" dirty="0">
                <a:solidFill>
                  <a:srgbClr val="FF3300"/>
                </a:solidFill>
                <a:latin typeface="楷体" panose="02010609060101010101" pitchFamily="49" charset="-122"/>
                <a:ea typeface="楷体" panose="02010609060101010101" pitchFamily="49" charset="-122"/>
                <a:sym typeface="+mn-ea"/>
              </a:rPr>
              <a:t>只计算一次</a:t>
            </a:r>
            <a:r>
              <a:rPr lang="en-US" altLang="zh-CN" sz="2800" dirty="0">
                <a:latin typeface="楷体" panose="02010609060101010101" pitchFamily="49" charset="-122"/>
                <a:ea typeface="楷体" panose="02010609060101010101" pitchFamily="49" charset="-122"/>
                <a:sym typeface="+mn-ea"/>
              </a:rPr>
              <a:t>。 </a:t>
            </a:r>
            <a:endParaRPr lang="en-US" altLang="zh-CN" sz="2800" dirty="0">
              <a:latin typeface="楷体" panose="02010609060101010101" pitchFamily="49" charset="-122"/>
              <a:ea typeface="楷体" panose="02010609060101010101" pitchFamily="49" charset="-122"/>
            </a:endParaRPr>
          </a:p>
          <a:p>
            <a:pPr eaLnBrk="0" hangingPunct="0">
              <a:spcBef>
                <a:spcPct val="20000"/>
              </a:spcBef>
              <a:buClr>
                <a:srgbClr val="FF66FF"/>
              </a:buClr>
              <a:buFont typeface="Wingdings" panose="05000000000000000000" pitchFamily="2" charset="2"/>
              <a:buChar char="l"/>
            </a:pPr>
            <a:r>
              <a:rPr lang="zh-CN" altLang="en-US" sz="2800" dirty="0">
                <a:latin typeface="楷体" panose="02010609060101010101" pitchFamily="49" charset="-122"/>
                <a:ea typeface="楷体" panose="02010609060101010101" pitchFamily="49" charset="-122"/>
              </a:rPr>
              <a:t>仅包括企业</a:t>
            </a:r>
            <a:r>
              <a:rPr lang="zh-CN" altLang="en-US" sz="2800" b="1" dirty="0">
                <a:latin typeface="楷体" panose="02010609060101010101" pitchFamily="49" charset="-122"/>
                <a:ea typeface="楷体" panose="02010609060101010101" pitchFamily="49" charset="-122"/>
              </a:rPr>
              <a:t>本级</a:t>
            </a:r>
            <a:r>
              <a:rPr lang="zh-CN" altLang="en-US" sz="2800" dirty="0">
                <a:latin typeface="楷体" panose="02010609060101010101" pitchFamily="49" charset="-122"/>
                <a:ea typeface="楷体" panose="02010609060101010101" pitchFamily="49" charset="-122"/>
              </a:rPr>
              <a:t>的网站，不包括企业上级法人，或者下属法人的网站 </a:t>
            </a:r>
            <a:endParaRPr lang="zh-CN" altLang="en-US" sz="2800" dirty="0">
              <a:latin typeface="楷体" panose="02010609060101010101" pitchFamily="49" charset="-122"/>
              <a:ea typeface="楷体" panose="02010609060101010101" pitchFamily="49" charset="-122"/>
            </a:endParaRPr>
          </a:p>
          <a:p>
            <a:pPr eaLnBrk="0" hangingPunct="0">
              <a:spcBef>
                <a:spcPct val="20000"/>
              </a:spcBef>
              <a:buClr>
                <a:srgbClr val="FF66FF"/>
              </a:buClr>
              <a:buFont typeface="Wingdings" panose="05000000000000000000" pitchFamily="2" charset="2"/>
              <a:buChar char="l"/>
            </a:pPr>
            <a:r>
              <a:rPr lang="zh-CN" altLang="en-US" sz="2800" dirty="0">
                <a:latin typeface="楷体" panose="02010609060101010101" pitchFamily="49" charset="-122"/>
                <a:ea typeface="楷体" panose="02010609060101010101" pitchFamily="49" charset="-122"/>
              </a:rPr>
              <a:t>这里指的是网站而非网页，也非在网上商城的网店，只计算年末拥有的外网数目，不包括内网、办公自动化网络（</a:t>
            </a:r>
            <a:r>
              <a:rPr lang="en-US" altLang="zh-CN" sz="2800" dirty="0">
                <a:latin typeface="楷体" panose="02010609060101010101" pitchFamily="49" charset="-122"/>
                <a:ea typeface="楷体" panose="02010609060101010101" pitchFamily="49" charset="-122"/>
              </a:rPr>
              <a:t>OA</a:t>
            </a:r>
            <a:r>
              <a:rPr lang="zh-CN" altLang="en-US" sz="2800" dirty="0">
                <a:latin typeface="楷体" panose="02010609060101010101" pitchFamily="49" charset="-122"/>
                <a:ea typeface="楷体" panose="02010609060101010101" pitchFamily="49" charset="-122"/>
              </a:rPr>
              <a:t>） </a:t>
            </a:r>
            <a:endParaRPr lang="en-US" altLang="zh-CN" sz="2800" dirty="0">
              <a:latin typeface="楷体" panose="02010609060101010101" pitchFamily="49" charset="-122"/>
              <a:ea typeface="楷体" panose="02010609060101010101" pitchFamily="49" charset="-122"/>
            </a:endParaRPr>
          </a:p>
          <a:p>
            <a:pPr eaLnBrk="0" hangingPunct="0">
              <a:spcBef>
                <a:spcPct val="20000"/>
              </a:spcBef>
              <a:buClr>
                <a:srgbClr val="FF66FF"/>
              </a:buClr>
              <a:buFont typeface="Wingdings" panose="05000000000000000000" pitchFamily="2" charset="2"/>
              <a:buChar char="l"/>
            </a:pPr>
            <a:r>
              <a:rPr lang="zh-CN" altLang="en-US" sz="2800" dirty="0">
                <a:latin typeface="楷体" panose="02010609060101010101" pitchFamily="49" charset="-122"/>
                <a:ea typeface="楷体" panose="02010609060101010101" pitchFamily="49" charset="-122"/>
              </a:rPr>
              <a:t>企业在国外注册的网站也应计入。</a:t>
            </a:r>
            <a:endParaRPr lang="zh-CN" altLang="en-US" sz="2800" dirty="0">
              <a:latin typeface="楷体" panose="02010609060101010101" pitchFamily="49" charset="-122"/>
              <a:ea typeface="楷体" panose="02010609060101010101" pitchFamily="49" charset="-122"/>
            </a:endParaRPr>
          </a:p>
          <a:p>
            <a:pPr eaLnBrk="0" hangingPunct="0">
              <a:spcBef>
                <a:spcPct val="20000"/>
              </a:spcBef>
              <a:buFont typeface="Wingdings" panose="05000000000000000000" pitchFamily="2" charset="2"/>
            </a:pPr>
            <a:endParaRPr lang="en-US" altLang="zh-CN" sz="2800" dirty="0">
              <a:latin typeface="楷体" panose="02010609060101010101" pitchFamily="49" charset="-122"/>
              <a:ea typeface="楷体" panose="02010609060101010101" pitchFamily="49"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2931" name="Rectangle 3"/>
          <p:cNvSpPr>
            <a:spLocks noGrp="1" noChangeArrowheads="1"/>
          </p:cNvSpPr>
          <p:nvPr>
            <p:ph idx="1"/>
          </p:nvPr>
        </p:nvSpPr>
        <p:spPr>
          <a:xfrm>
            <a:off x="611188" y="981075"/>
            <a:ext cx="7561263" cy="2735263"/>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zh-CN" altLang="en-US" sz="3200" b="0" i="0" u="none" strike="noStrike" kern="0" cap="none" spc="0" normalizeH="0" baseline="0" noProof="0" smtClean="0">
                <a:ln>
                  <a:noFill/>
                </a:ln>
                <a:solidFill>
                  <a:srgbClr val="FF0000"/>
                </a:solidFill>
                <a:effectLst/>
                <a:uLnTx/>
                <a:uFillTx/>
                <a:latin typeface="楷体" panose="02010609060101010101" pitchFamily="49" charset="-122"/>
                <a:ea typeface="楷体" panose="02010609060101010101" pitchFamily="49" charset="-122"/>
                <a:cs typeface="+mn-cs"/>
              </a:rPr>
              <a:t>审核关系：</a:t>
            </a:r>
            <a:endParaRPr kumimoji="0" lang="zh-CN" altLang="en-US" sz="3200" b="0" i="0" u="none" strike="noStrike" kern="0" cap="none" spc="0" normalizeH="0" baseline="0" noProof="0" smtClean="0">
              <a:ln>
                <a:noFill/>
              </a:ln>
              <a:solidFill>
                <a:srgbClr val="FF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30000"/>
              </a:lnSpc>
              <a:spcBef>
                <a:spcPct val="20000"/>
              </a:spcBef>
              <a:spcAft>
                <a:spcPct val="0"/>
              </a:spcAft>
              <a:buClrTx/>
              <a:buSzTx/>
              <a:buFont typeface="Wingdings" panose="05000000000000000000" pitchFamily="2" charset="2"/>
              <a:buNone/>
              <a:defRPr/>
            </a:pPr>
            <a:endParaRPr kumimoji="0" lang="en-US" altLang="zh-CN" sz="1600" b="1" i="0" u="none" strike="noStrike" kern="0" cap="none" spc="0" normalizeH="0" baseline="0" noProof="0" smtClean="0">
              <a:ln>
                <a:noFill/>
              </a:ln>
              <a:solidFill>
                <a:srgbClr val="FFFF00"/>
              </a:solidFill>
              <a:effectLst>
                <a:outerShdw blurRad="38100" dist="38100" dir="2700000" algn="tl">
                  <a:srgbClr val="C0C0C0"/>
                </a:outerShdw>
              </a:effectLst>
              <a:uLnTx/>
              <a:uFillTx/>
              <a:latin typeface="宋体" panose="02010600030101010101" pitchFamily="2" charset="-122"/>
              <a:ea typeface="+mn-ea"/>
              <a:cs typeface="+mn-cs"/>
            </a:endParaRPr>
          </a:p>
          <a:p>
            <a:pPr marL="0" marR="0" lvl="0" indent="0" algn="l" defTabSz="914400" rtl="0" eaLnBrk="0" fontAlgn="base" latinLnBrk="0" hangingPunct="0">
              <a:lnSpc>
                <a:spcPct val="100000"/>
              </a:lnSpc>
              <a:spcBef>
                <a:spcPts val="600"/>
              </a:spcBef>
              <a:spcAft>
                <a:spcPct val="0"/>
              </a:spcAft>
              <a:buClr>
                <a:srgbClr val="FF66FF"/>
              </a:buClr>
              <a:buSzTx/>
              <a:buFont typeface="Wingdings" panose="05000000000000000000" pitchFamily="2" charset="2"/>
              <a:buChar char="Ø"/>
              <a:defRPr/>
            </a:pPr>
            <a:r>
              <a:rPr kumimoji="0" lang="en-US" altLang="zh-CN"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1.</a:t>
            </a:r>
            <a:r>
              <a:rPr kumimoji="0" lang="zh-CN" altLang="en-US"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如企业上年有网站，今年一般也有网站。（核实性审核）</a:t>
            </a:r>
            <a:endParaRPr kumimoji="0" lang="zh-CN" altLang="en-US"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endParaRPr>
          </a:p>
          <a:p>
            <a:pPr marL="0" marR="0" lvl="0" indent="0" algn="l" defTabSz="914400" rtl="0" eaLnBrk="0" fontAlgn="base" latinLnBrk="0" hangingPunct="0">
              <a:lnSpc>
                <a:spcPct val="100000"/>
              </a:lnSpc>
              <a:spcBef>
                <a:spcPts val="600"/>
              </a:spcBef>
              <a:spcAft>
                <a:spcPct val="0"/>
              </a:spcAft>
              <a:buClr>
                <a:srgbClr val="FF66FF"/>
              </a:buClr>
              <a:buSzTx/>
              <a:buFont typeface="Wingdings" panose="05000000000000000000" pitchFamily="2" charset="2"/>
              <a:buChar char="Ø"/>
              <a:defRPr/>
            </a:pPr>
            <a:r>
              <a:rPr kumimoji="0" lang="en-US" altLang="zh-CN"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2.</a:t>
            </a:r>
            <a:r>
              <a:rPr kumimoji="0" lang="zh-CN" altLang="en-US"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企业拥有网站数一般不大于</a:t>
            </a:r>
            <a:r>
              <a:rPr kumimoji="0" lang="en-US" altLang="zh-CN"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5</a:t>
            </a:r>
            <a:r>
              <a:rPr kumimoji="0" lang="zh-CN" altLang="en-US"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个。（核实性审核）</a:t>
            </a:r>
            <a:endParaRPr kumimoji="0" lang="zh-CN" altLang="en-US"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endParaRPr>
          </a:p>
          <a:p>
            <a:pPr marL="0" marR="0" lvl="0" indent="0" algn="l" defTabSz="914400" rtl="0" eaLnBrk="0" fontAlgn="base" latinLnBrk="0" hangingPunct="0">
              <a:lnSpc>
                <a:spcPct val="100000"/>
              </a:lnSpc>
              <a:spcBef>
                <a:spcPts val="600"/>
              </a:spcBef>
              <a:spcAft>
                <a:spcPct val="0"/>
              </a:spcAft>
              <a:buClr>
                <a:srgbClr val="FF66FF"/>
              </a:buClr>
              <a:buSzTx/>
              <a:buFont typeface="Wingdings" panose="05000000000000000000" pitchFamily="2" charset="2"/>
              <a:buChar char="Ø"/>
              <a:defRPr/>
            </a:pPr>
            <a:r>
              <a:rPr kumimoji="0" lang="en-US" altLang="zh-CN"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3.</a:t>
            </a:r>
            <a:r>
              <a:rPr kumimoji="0" lang="zh-CN" altLang="en-US"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企业拥有网站数大于</a:t>
            </a:r>
            <a:r>
              <a:rPr kumimoji="0" lang="en-US" altLang="zh-CN"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0</a:t>
            </a:r>
            <a:r>
              <a:rPr kumimoji="0" lang="zh-CN" altLang="en-US"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，使用计算机数不应为</a:t>
            </a:r>
            <a:r>
              <a:rPr kumimoji="0" lang="en-US" altLang="zh-CN"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0</a:t>
            </a:r>
            <a:r>
              <a:rPr kumimoji="0" lang="zh-CN" altLang="en-US"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。（准强制性审核）</a:t>
            </a:r>
            <a:endParaRPr kumimoji="0" lang="zh-CN" altLang="en-US"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endParaRPr>
          </a:p>
          <a:p>
            <a:pPr marL="0" marR="0" lvl="0" indent="0" algn="l" defTabSz="914400" rtl="0" eaLnBrk="0" fontAlgn="base" latinLnBrk="0" hangingPunct="0">
              <a:lnSpc>
                <a:spcPct val="100000"/>
              </a:lnSpc>
              <a:spcBef>
                <a:spcPts val="600"/>
              </a:spcBef>
              <a:spcAft>
                <a:spcPct val="0"/>
              </a:spcAft>
              <a:buClr>
                <a:srgbClr val="FF66FF"/>
              </a:buClr>
              <a:buSzTx/>
              <a:buFont typeface="Wingdings" panose="05000000000000000000" pitchFamily="2" charset="2"/>
              <a:buChar char="Ø"/>
              <a:defRPr/>
            </a:pPr>
            <a:r>
              <a:rPr kumimoji="0" lang="en-US" altLang="zh-CN"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4.</a:t>
            </a:r>
            <a:r>
              <a:rPr kumimoji="0" lang="zh-CN" altLang="en-US"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rPr>
              <a:t>企业拥有网站，应该有信息技术人员。（核实性审核）</a:t>
            </a:r>
            <a:endParaRPr kumimoji="0" lang="zh-CN" altLang="en-US"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sym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800" b="0" i="0" u="none" strike="noStrike" kern="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灯片编号占位符 3"/>
          <p:cNvSpPr txBox="1">
            <a:spLocks noGrp="1"/>
          </p:cNvSpPr>
          <p:nvPr/>
        </p:nvSpPr>
        <p:spPr>
          <a:xfrm>
            <a:off x="6553200" y="6248400"/>
            <a:ext cx="1905000" cy="457200"/>
          </a:xfrm>
          <a:prstGeom prst="rect">
            <a:avLst/>
          </a:prstGeom>
          <a:noFill/>
          <a:ln w="9525">
            <a:noFill/>
          </a:ln>
        </p:spPr>
        <p:txBody>
          <a:bodyPr anchor="t" anchorCtr="0"/>
          <a:p>
            <a:fld id="{9A0DB2DC-4C9A-4742-B13C-FB6460FD3503}" type="slidenum">
              <a:rPr lang="zh-CN" altLang="en-US" sz="1200" dirty="0">
                <a:solidFill>
                  <a:schemeClr val="bg2"/>
                </a:solidFill>
                <a:latin typeface="Arial" panose="020B0604020202020204" pitchFamily="34" charset="0"/>
                <a:ea typeface="Gulim" pitchFamily="34" charset="-127"/>
              </a:rPr>
            </a:fld>
            <a:endParaRPr lang="zh-CN" altLang="en-US" sz="1200" dirty="0">
              <a:solidFill>
                <a:schemeClr val="bg2"/>
              </a:solidFill>
              <a:latin typeface="Arial" panose="020B0604020202020204" pitchFamily="34" charset="0"/>
              <a:ea typeface="Gulim" pitchFamily="34" charset="-127"/>
            </a:endParaRPr>
          </a:p>
        </p:txBody>
      </p:sp>
      <p:sp>
        <p:nvSpPr>
          <p:cNvPr id="57346" name="Rectangle 3"/>
          <p:cNvSpPr txBox="1"/>
          <p:nvPr/>
        </p:nvSpPr>
        <p:spPr>
          <a:xfrm>
            <a:off x="323850" y="549275"/>
            <a:ext cx="8734425" cy="5688013"/>
          </a:xfrm>
          <a:prstGeom prst="rect">
            <a:avLst/>
          </a:prstGeom>
          <a:noFill/>
          <a:ln w="9525">
            <a:noFill/>
          </a:ln>
        </p:spPr>
        <p:txBody>
          <a:bodyPr anchor="t" anchorCtr="0"/>
          <a:p>
            <a:pPr eaLnBrk="0" hangingPunct="0">
              <a:spcBef>
                <a:spcPct val="20000"/>
              </a:spcBef>
              <a:buFont typeface="Wingdings" panose="05000000000000000000" pitchFamily="2" charset="2"/>
            </a:pPr>
            <a:r>
              <a:rPr lang="en-US" altLang="zh-CN" sz="3600" b="1" dirty="0">
                <a:latin typeface="楷体" panose="02010609060101010101" pitchFamily="49" charset="-122"/>
                <a:ea typeface="楷体" panose="02010609060101010101" pitchFamily="49" charset="-122"/>
                <a:sym typeface="微软雅黑" panose="020B0503020204020204" pitchFamily="34" charset="-122"/>
              </a:rPr>
              <a:t>10 </a:t>
            </a:r>
            <a:r>
              <a:rPr lang="zh-CN" altLang="en-US" sz="3600" b="1" dirty="0">
                <a:latin typeface="楷体" panose="02010609060101010101" pitchFamily="49" charset="-122"/>
                <a:ea typeface="楷体" panose="02010609060101010101" pitchFamily="49" charset="-122"/>
                <a:sym typeface="微软雅黑" panose="020B0503020204020204" pitchFamily="34" charset="-122"/>
              </a:rPr>
              <a:t>互联网宣传和推广方式</a:t>
            </a:r>
            <a:endParaRPr lang="zh-CN" altLang="en-US" sz="3600" b="1" dirty="0">
              <a:latin typeface="楷体" panose="02010609060101010101" pitchFamily="49" charset="-122"/>
              <a:ea typeface="楷体" panose="02010609060101010101" pitchFamily="49" charset="-122"/>
            </a:endParaRPr>
          </a:p>
          <a:p>
            <a:pPr eaLnBrk="0" hangingPunct="0">
              <a:lnSpc>
                <a:spcPct val="20000"/>
              </a:lnSpc>
              <a:spcBef>
                <a:spcPct val="20000"/>
              </a:spcBef>
              <a:buFont typeface="Wingdings" panose="05000000000000000000" pitchFamily="2" charset="2"/>
            </a:pPr>
            <a:endParaRPr lang="en-US" altLang="zh-CN" sz="3600" b="1" dirty="0">
              <a:latin typeface="楷体" panose="02010609060101010101" pitchFamily="49" charset="-122"/>
              <a:ea typeface="楷体" panose="02010609060101010101" pitchFamily="49" charset="-122"/>
            </a:endParaRPr>
          </a:p>
          <a:p>
            <a:pPr eaLnBrk="0" hangingPunct="0">
              <a:lnSpc>
                <a:spcPct val="90000"/>
              </a:lnSpc>
              <a:spcBef>
                <a:spcPct val="20000"/>
              </a:spcBef>
            </a:pPr>
            <a:r>
              <a:rPr lang="zh-CN" altLang="en-US" sz="3200" b="1" dirty="0">
                <a:solidFill>
                  <a:srgbClr val="FF0000"/>
                </a:solidFill>
                <a:latin typeface="楷体" panose="02010609060101010101" pitchFamily="49" charset="-122"/>
                <a:ea typeface="楷体" panose="02010609060101010101" pitchFamily="49" charset="-122"/>
              </a:rPr>
              <a:t>注意事项：</a:t>
            </a:r>
            <a:endParaRPr lang="zh-CN" altLang="en-US" sz="3200" b="1" dirty="0">
              <a:solidFill>
                <a:srgbClr val="FF0000"/>
              </a:solidFill>
              <a:latin typeface="楷体" panose="02010609060101010101" pitchFamily="49" charset="-122"/>
              <a:ea typeface="楷体" panose="02010609060101010101" pitchFamily="49" charset="-122"/>
            </a:endParaRPr>
          </a:p>
          <a:p>
            <a:pPr eaLnBrk="0" hangingPunct="0">
              <a:lnSpc>
                <a:spcPct val="90000"/>
              </a:lnSpc>
              <a:spcBef>
                <a:spcPct val="20000"/>
              </a:spcBef>
              <a:buClr>
                <a:srgbClr val="83C1F9"/>
              </a:buClr>
              <a:buFont typeface="Wingdings" panose="05000000000000000000" pitchFamily="2" charset="2"/>
              <a:buChar char="Ø"/>
            </a:pPr>
            <a:r>
              <a:rPr lang="en-US" altLang="zh-CN" sz="3200" dirty="0">
                <a:latin typeface="楷体" panose="02010609060101010101" pitchFamily="49" charset="-122"/>
                <a:ea typeface="楷体" panose="02010609060101010101" pitchFamily="49" charset="-122"/>
                <a:sym typeface="+mn-ea"/>
              </a:rPr>
              <a:t>1.</a:t>
            </a:r>
            <a:r>
              <a:rPr lang="zh-CN" altLang="en-US" sz="3200" dirty="0">
                <a:latin typeface="楷体" panose="02010609060101010101" pitchFamily="49" charset="-122"/>
                <a:ea typeface="楷体" panose="02010609060101010101" pitchFamily="49" charset="-122"/>
                <a:sym typeface="+mn-ea"/>
              </a:rPr>
              <a:t>推广的含义是</a:t>
            </a:r>
            <a:r>
              <a:rPr lang="zh-CN" altLang="en-US" sz="3200" dirty="0">
                <a:solidFill>
                  <a:srgbClr val="FF3300"/>
                </a:solidFill>
                <a:latin typeface="楷体" panose="02010609060101010101" pitchFamily="49" charset="-122"/>
                <a:ea typeface="楷体" panose="02010609060101010101" pitchFamily="49" charset="-122"/>
                <a:sym typeface="+mn-ea"/>
              </a:rPr>
              <a:t>主动推广</a:t>
            </a:r>
            <a:r>
              <a:rPr lang="zh-CN" altLang="en-US" sz="3200" dirty="0">
                <a:latin typeface="楷体" panose="02010609060101010101" pitchFamily="49" charset="-122"/>
                <a:ea typeface="楷体" panose="02010609060101010101" pitchFamily="49" charset="-122"/>
                <a:sym typeface="+mn-ea"/>
              </a:rPr>
              <a:t>，在非自有网站、平台上的推广是</a:t>
            </a:r>
            <a:r>
              <a:rPr lang="zh-CN" altLang="en-US" sz="3200" dirty="0">
                <a:solidFill>
                  <a:srgbClr val="FF3300"/>
                </a:solidFill>
                <a:latin typeface="楷体" panose="02010609060101010101" pitchFamily="49" charset="-122"/>
                <a:ea typeface="楷体" panose="02010609060101010101" pitchFamily="49" charset="-122"/>
                <a:sym typeface="+mn-ea"/>
              </a:rPr>
              <a:t>付费</a:t>
            </a:r>
            <a:r>
              <a:rPr lang="zh-CN" altLang="en-US" sz="3200" dirty="0">
                <a:latin typeface="楷体" panose="02010609060101010101" pitchFamily="49" charset="-122"/>
                <a:ea typeface="楷体" panose="02010609060101010101" pitchFamily="49" charset="-122"/>
                <a:sym typeface="+mn-ea"/>
              </a:rPr>
              <a:t>的。</a:t>
            </a:r>
            <a:endParaRPr lang="en-US" altLang="zh-CN" sz="3200" dirty="0">
              <a:latin typeface="楷体" panose="02010609060101010101" pitchFamily="49" charset="-122"/>
              <a:ea typeface="楷体" panose="02010609060101010101" pitchFamily="49" charset="-122"/>
            </a:endParaRPr>
          </a:p>
          <a:p>
            <a:pPr eaLnBrk="0" hangingPunct="0">
              <a:spcBef>
                <a:spcPts val="600"/>
              </a:spcBef>
              <a:buClr>
                <a:srgbClr val="83C1F9"/>
              </a:buClr>
              <a:buFont typeface="Wingdings" panose="05000000000000000000" pitchFamily="2" charset="2"/>
              <a:buChar char="Ø"/>
            </a:pPr>
            <a:r>
              <a:rPr lang="en-US" altLang="zh-CN" sz="3200" dirty="0">
                <a:latin typeface="楷体" panose="02010609060101010101" pitchFamily="49" charset="-122"/>
                <a:ea typeface="楷体" panose="02010609060101010101" pitchFamily="49" charset="-122"/>
                <a:sym typeface="+mn-ea"/>
              </a:rPr>
              <a:t>2.</a:t>
            </a:r>
            <a:r>
              <a:rPr lang="zh-CN" altLang="en-US" sz="3200" dirty="0">
                <a:latin typeface="楷体" panose="02010609060101010101" pitchFamily="49" charset="-122"/>
                <a:ea typeface="楷体" panose="02010609060101010101" pitchFamily="49" charset="-122"/>
                <a:sym typeface="+mn-ea"/>
              </a:rPr>
              <a:t>电子商务交易平台既包括企业法人自己拥有的，也包括第三方平台。</a:t>
            </a:r>
            <a:endParaRPr lang="en-US" altLang="zh-CN" sz="3200" dirty="0">
              <a:latin typeface="楷体" panose="02010609060101010101" pitchFamily="49" charset="-122"/>
              <a:ea typeface="楷体" panose="02010609060101010101" pitchFamily="49" charset="-122"/>
            </a:endParaRPr>
          </a:p>
          <a:p>
            <a:pPr eaLnBrk="0" hangingPunct="0">
              <a:spcBef>
                <a:spcPts val="600"/>
              </a:spcBef>
              <a:buClr>
                <a:srgbClr val="83C1F9"/>
              </a:buClr>
              <a:buFont typeface="Wingdings" panose="05000000000000000000" pitchFamily="2" charset="2"/>
              <a:buChar char="Ø"/>
            </a:pPr>
            <a:r>
              <a:rPr lang="en-US" altLang="zh-CN" sz="3200" dirty="0">
                <a:latin typeface="楷体" panose="02010609060101010101" pitchFamily="49" charset="-122"/>
                <a:ea typeface="楷体" panose="02010609060101010101" pitchFamily="49" charset="-122"/>
                <a:sym typeface="+mn-ea"/>
              </a:rPr>
              <a:t>3.</a:t>
            </a:r>
            <a:r>
              <a:rPr lang="zh-CN" altLang="en-US" sz="3200" dirty="0">
                <a:latin typeface="楷体" panose="02010609060101010101" pitchFamily="49" charset="-122"/>
                <a:ea typeface="楷体" panose="02010609060101010101" pitchFamily="49" charset="-122"/>
                <a:sym typeface="+mn-ea"/>
              </a:rPr>
              <a:t>社交网站包括微博、知乎、抖音、</a:t>
            </a:r>
            <a:r>
              <a:rPr lang="en-US" altLang="zh-CN" sz="3200" dirty="0">
                <a:latin typeface="楷体" panose="02010609060101010101" pitchFamily="49" charset="-122"/>
                <a:ea typeface="楷体" panose="02010609060101010101" pitchFamily="49" charset="-122"/>
                <a:sym typeface="+mn-ea"/>
              </a:rPr>
              <a:t>B</a:t>
            </a:r>
            <a:r>
              <a:rPr lang="zh-CN" altLang="en-US" sz="3200" dirty="0">
                <a:latin typeface="楷体" panose="02010609060101010101" pitchFamily="49" charset="-122"/>
                <a:ea typeface="楷体" panose="02010609060101010101" pitchFamily="49" charset="-122"/>
                <a:sym typeface="+mn-ea"/>
              </a:rPr>
              <a:t>站等。</a:t>
            </a:r>
            <a:endParaRPr lang="en-US" altLang="zh-CN" sz="3200" dirty="0">
              <a:latin typeface="楷体" panose="02010609060101010101" pitchFamily="49" charset="-122"/>
              <a:ea typeface="楷体" panose="02010609060101010101" pitchFamily="49" charset="-122"/>
            </a:endParaRPr>
          </a:p>
          <a:p>
            <a:pPr eaLnBrk="0" hangingPunct="0">
              <a:spcBef>
                <a:spcPts val="600"/>
              </a:spcBef>
              <a:buClr>
                <a:srgbClr val="83C1F9"/>
              </a:buClr>
              <a:buFont typeface="Wingdings" panose="05000000000000000000" pitchFamily="2" charset="2"/>
              <a:buChar char="Ø"/>
            </a:pPr>
            <a:r>
              <a:rPr lang="en-US" altLang="zh-CN" sz="3200" dirty="0">
                <a:latin typeface="楷体" panose="02010609060101010101" pitchFamily="49" charset="-122"/>
                <a:ea typeface="楷体" panose="02010609060101010101" pitchFamily="49" charset="-122"/>
                <a:sym typeface="+mn-ea"/>
              </a:rPr>
              <a:t>4.</a:t>
            </a:r>
            <a:r>
              <a:rPr lang="zh-CN" altLang="en-US" sz="3200" dirty="0">
                <a:latin typeface="楷体" panose="02010609060101010101" pitchFamily="49" charset="-122"/>
                <a:ea typeface="楷体" panose="02010609060101010101" pitchFamily="49" charset="-122"/>
                <a:sym typeface="+mn-ea"/>
              </a:rPr>
              <a:t>即时通讯工具包括</a:t>
            </a:r>
            <a:r>
              <a:rPr lang="en-US" altLang="zh-CN" sz="3200" dirty="0">
                <a:latin typeface="楷体" panose="02010609060101010101" pitchFamily="49" charset="-122"/>
                <a:ea typeface="楷体" panose="02010609060101010101" pitchFamily="49" charset="-122"/>
                <a:sym typeface="+mn-ea"/>
              </a:rPr>
              <a:t>QQ</a:t>
            </a:r>
            <a:r>
              <a:rPr lang="zh-CN" altLang="en-US" sz="3200" dirty="0">
                <a:latin typeface="楷体" panose="02010609060101010101" pitchFamily="49" charset="-122"/>
                <a:ea typeface="楷体" panose="02010609060101010101" pitchFamily="49" charset="-122"/>
                <a:sym typeface="+mn-ea"/>
              </a:rPr>
              <a:t>、</a:t>
            </a:r>
            <a:r>
              <a:rPr lang="zh-CN" altLang="zh-CN" sz="3200" dirty="0">
                <a:latin typeface="楷体" panose="02010609060101010101" pitchFamily="49" charset="-122"/>
                <a:ea typeface="楷体" panose="02010609060101010101" pitchFamily="49" charset="-122"/>
                <a:sym typeface="+mn-ea"/>
              </a:rPr>
              <a:t>微信、钉钉等</a:t>
            </a:r>
            <a:r>
              <a:rPr lang="zh-CN" altLang="en-US" sz="3200" dirty="0">
                <a:latin typeface="楷体" panose="02010609060101010101" pitchFamily="49" charset="-122"/>
                <a:ea typeface="楷体" panose="02010609060101010101" pitchFamily="49" charset="-122"/>
                <a:sym typeface="+mn-ea"/>
              </a:rPr>
              <a:t>。</a:t>
            </a:r>
            <a:endParaRPr lang="zh-CN" altLang="en-US" sz="3200" dirty="0">
              <a:latin typeface="楷体" panose="02010609060101010101" pitchFamily="49" charset="-122"/>
              <a:ea typeface="楷体" panose="02010609060101010101" pitchFamily="49" charset="-122"/>
            </a:endParaRPr>
          </a:p>
          <a:p>
            <a:pPr eaLnBrk="0" hangingPunct="0">
              <a:lnSpc>
                <a:spcPct val="90000"/>
              </a:lnSpc>
              <a:spcBef>
                <a:spcPct val="20000"/>
              </a:spcBef>
            </a:pPr>
            <a:endParaRPr lang="zh-CN" altLang="en-US" sz="3200" dirty="0">
              <a:latin typeface="楷体" panose="02010609060101010101" pitchFamily="49" charset="-122"/>
              <a:ea typeface="楷体" panose="02010609060101010101" pitchFamily="49"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Text Box 3"/>
          <p:cNvSpPr txBox="1"/>
          <p:nvPr/>
        </p:nvSpPr>
        <p:spPr>
          <a:xfrm>
            <a:off x="1547813" y="2205038"/>
            <a:ext cx="6049962" cy="762000"/>
          </a:xfrm>
          <a:prstGeom prst="rect">
            <a:avLst/>
          </a:prstGeom>
          <a:noFill/>
          <a:ln w="9525">
            <a:noFill/>
          </a:ln>
        </p:spPr>
        <p:txBody>
          <a:bodyPr anchor="t" anchorCtr="0">
            <a:spAutoFit/>
          </a:bodyPr>
          <a:p>
            <a:pPr algn="ctr"/>
            <a:r>
              <a:rPr lang="zh-CN" altLang="en-US" sz="4400" dirty="0">
                <a:solidFill>
                  <a:schemeClr val="bg1"/>
                </a:solidFill>
                <a:latin typeface="黑体" panose="02010609060101010101" pitchFamily="49" charset="-122"/>
                <a:ea typeface="黑体" panose="02010609060101010101" pitchFamily="49" charset="-122"/>
              </a:rPr>
              <a:t>信息化（</a:t>
            </a:r>
            <a:r>
              <a:rPr lang="en-US" altLang="zh-CN" sz="4400" dirty="0">
                <a:solidFill>
                  <a:schemeClr val="bg1"/>
                </a:solidFill>
                <a:latin typeface="黑体" panose="02010609060101010101" pitchFamily="49" charset="-122"/>
                <a:ea typeface="黑体" panose="02010609060101010101" pitchFamily="49" charset="-122"/>
              </a:rPr>
              <a:t>609</a:t>
            </a:r>
            <a:r>
              <a:rPr lang="zh-CN" altLang="en-US" sz="4400" dirty="0">
                <a:solidFill>
                  <a:schemeClr val="bg1"/>
                </a:solidFill>
                <a:latin typeface="黑体" panose="02010609060101010101" pitchFamily="49" charset="-122"/>
                <a:ea typeface="黑体" panose="02010609060101010101" pitchFamily="49" charset="-122"/>
              </a:rPr>
              <a:t>表）　　</a:t>
            </a:r>
            <a:endParaRPr lang="zh-CN" altLang="en-US" sz="4400" dirty="0">
              <a:solidFill>
                <a:schemeClr val="bg1"/>
              </a:solidFill>
              <a:latin typeface="黑体" panose="02010609060101010101" pitchFamily="49" charset="-122"/>
              <a:ea typeface="黑体" panose="02010609060101010101" pitchFamily="49" charset="-122"/>
            </a:endParaRPr>
          </a:p>
        </p:txBody>
      </p:sp>
      <p:sp>
        <p:nvSpPr>
          <p:cNvPr id="58370" name="Rectangle 3"/>
          <p:cNvSpPr txBox="1"/>
          <p:nvPr/>
        </p:nvSpPr>
        <p:spPr>
          <a:xfrm>
            <a:off x="611188" y="836613"/>
            <a:ext cx="7848600" cy="2906712"/>
          </a:xfrm>
          <a:prstGeom prst="rect">
            <a:avLst/>
          </a:prstGeom>
          <a:noFill/>
          <a:ln w="9525">
            <a:noFill/>
          </a:ln>
        </p:spPr>
        <p:txBody>
          <a:bodyPr anchor="t" anchorCtr="0"/>
          <a:p>
            <a:pPr eaLnBrk="0" hangingPunct="0">
              <a:spcBef>
                <a:spcPct val="20000"/>
              </a:spcBef>
              <a:buFont typeface="Wingdings" panose="05000000000000000000" pitchFamily="2" charset="2"/>
            </a:pPr>
            <a:r>
              <a:rPr lang="zh-CN" altLang="en-US" sz="3600" b="1" dirty="0">
                <a:solidFill>
                  <a:srgbClr val="FF0000"/>
                </a:solidFill>
                <a:latin typeface="楷体" panose="02010609060101010101" pitchFamily="49" charset="-122"/>
                <a:ea typeface="楷体" panose="02010609060101010101" pitchFamily="49" charset="-122"/>
              </a:rPr>
              <a:t>审核关系：</a:t>
            </a:r>
            <a:endParaRPr lang="zh-CN" altLang="en-US" sz="3600" b="1" dirty="0">
              <a:solidFill>
                <a:srgbClr val="FF0000"/>
              </a:solidFill>
              <a:latin typeface="楷体" panose="02010609060101010101" pitchFamily="49" charset="-122"/>
              <a:ea typeface="楷体" panose="02010609060101010101" pitchFamily="49" charset="-122"/>
            </a:endParaRPr>
          </a:p>
          <a:p>
            <a:pPr eaLnBrk="0" hangingPunct="0">
              <a:spcBef>
                <a:spcPts val="600"/>
              </a:spcBef>
              <a:buClr>
                <a:srgbClr val="CCFF66"/>
              </a:buClr>
              <a:buFont typeface="Wingdings" panose="05000000000000000000" pitchFamily="2" charset="2"/>
              <a:buChar char="u"/>
            </a:pPr>
            <a:r>
              <a:rPr lang="en-US" altLang="zh-CN" sz="3200" dirty="0">
                <a:latin typeface="楷体" panose="02010609060101010101" pitchFamily="49" charset="-122"/>
                <a:ea typeface="楷体" panose="02010609060101010101" pitchFamily="49" charset="-122"/>
                <a:sym typeface="+mn-ea"/>
              </a:rPr>
              <a:t>1.</a:t>
            </a:r>
            <a:r>
              <a:rPr lang="zh-CN" altLang="en-US" sz="3200" dirty="0">
                <a:latin typeface="楷体" panose="02010609060101010101" pitchFamily="49" charset="-122"/>
                <a:ea typeface="楷体" panose="02010609060101010101" pitchFamily="49" charset="-122"/>
                <a:sym typeface="+mn-ea"/>
              </a:rPr>
              <a:t> 企业通过自有网站在互联网上对本企业进行宣传推广，企业应有网站。（强制性审核）</a:t>
            </a:r>
            <a:endParaRPr lang="zh-CN" altLang="en-US" sz="3200" dirty="0">
              <a:latin typeface="楷体" panose="02010609060101010101" pitchFamily="49" charset="-122"/>
              <a:ea typeface="楷体" panose="02010609060101010101" pitchFamily="49" charset="-122"/>
              <a:sym typeface="+mn-ea"/>
            </a:endParaRPr>
          </a:p>
          <a:p>
            <a:pPr eaLnBrk="0" hangingPunct="0">
              <a:spcBef>
                <a:spcPts val="600"/>
              </a:spcBef>
              <a:buClr>
                <a:srgbClr val="CCFF66"/>
              </a:buClr>
              <a:buFont typeface="Wingdings" panose="05000000000000000000" pitchFamily="2" charset="2"/>
              <a:buChar char="u"/>
            </a:pPr>
            <a:endParaRPr lang="zh-CN" altLang="en-US" sz="3200" dirty="0">
              <a:latin typeface="楷体" panose="02010609060101010101" pitchFamily="49" charset="-122"/>
              <a:ea typeface="楷体" panose="02010609060101010101" pitchFamily="49" charset="-122"/>
            </a:endParaRPr>
          </a:p>
          <a:p>
            <a:pPr eaLnBrk="0" hangingPunct="0">
              <a:spcBef>
                <a:spcPts val="600"/>
              </a:spcBef>
              <a:buClr>
                <a:srgbClr val="CCFF66"/>
              </a:buClr>
              <a:buFont typeface="Wingdings" panose="05000000000000000000" pitchFamily="2" charset="2"/>
              <a:buChar char="u"/>
            </a:pPr>
            <a:r>
              <a:rPr lang="en-US" altLang="zh-CN" sz="3200" dirty="0">
                <a:latin typeface="楷体" panose="02010609060101010101" pitchFamily="49" charset="-122"/>
                <a:ea typeface="楷体" panose="02010609060101010101" pitchFamily="49" charset="-122"/>
                <a:sym typeface="+mn-ea"/>
              </a:rPr>
              <a:t>2.</a:t>
            </a:r>
            <a:r>
              <a:rPr lang="zh-CN" altLang="en-US" sz="3200" dirty="0">
                <a:latin typeface="楷体" panose="02010609060101010101" pitchFamily="49" charset="-122"/>
                <a:ea typeface="楷体" panose="02010609060101010101" pitchFamily="49" charset="-122"/>
                <a:sym typeface="+mn-ea"/>
              </a:rPr>
              <a:t>企业上年通过互联网进行宣传推广，通常今年应使用互联网进行宣传推广。</a:t>
            </a:r>
            <a:endParaRPr lang="zh-CN" altLang="en-US" sz="3200" dirty="0">
              <a:latin typeface="楷体" panose="02010609060101010101" pitchFamily="49" charset="-122"/>
              <a:ea typeface="楷体" panose="02010609060101010101" pitchFamily="49" charset="-122"/>
              <a:sym typeface="+mn-ea"/>
            </a:endParaRPr>
          </a:p>
          <a:p>
            <a:pPr eaLnBrk="0" hangingPunct="0">
              <a:spcBef>
                <a:spcPts val="600"/>
              </a:spcBef>
              <a:buClr>
                <a:srgbClr val="CCFF66"/>
              </a:buClr>
              <a:buFont typeface="Wingdings" panose="05000000000000000000" pitchFamily="2" charset="2"/>
            </a:pPr>
            <a:r>
              <a:rPr lang="zh-CN" altLang="en-US" sz="3200" dirty="0">
                <a:latin typeface="楷体" panose="02010609060101010101" pitchFamily="49" charset="-122"/>
                <a:ea typeface="楷体" panose="02010609060101010101" pitchFamily="49" charset="-122"/>
                <a:sym typeface="+mn-ea"/>
              </a:rPr>
              <a:t>（核实性审核） </a:t>
            </a:r>
            <a:endParaRPr lang="zh-CN" altLang="en-US" sz="3200" dirty="0">
              <a:latin typeface="楷体" panose="02010609060101010101" pitchFamily="49" charset="-122"/>
              <a:ea typeface="楷体" panose="02010609060101010101" pitchFamily="49" charset="-122"/>
              <a:sym typeface="+mn-ea"/>
            </a:endParaRPr>
          </a:p>
          <a:p>
            <a:pPr eaLnBrk="0" hangingPunct="0">
              <a:spcBef>
                <a:spcPct val="20000"/>
              </a:spcBef>
              <a:buFont typeface="Wingdings" panose="05000000000000000000" pitchFamily="2" charset="2"/>
              <a:buChar char="l"/>
            </a:pPr>
            <a:endParaRPr lang="zh-CN" altLang="en-US" sz="3200" dirty="0">
              <a:latin typeface="楷体" panose="02010609060101010101" pitchFamily="49" charset="-122"/>
              <a:ea typeface="楷体" panose="02010609060101010101" pitchFamily="49"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Rectangle 3"/>
          <p:cNvSpPr txBox="1">
            <a:spLocks noChangeArrowheads="1"/>
          </p:cNvSpPr>
          <p:nvPr/>
        </p:nvSpPr>
        <p:spPr bwMode="auto">
          <a:xfrm>
            <a:off x="539750" y="1557338"/>
            <a:ext cx="7921625" cy="4895850"/>
          </a:xfrm>
          <a:prstGeom prst="rect">
            <a:avLst/>
          </a:prstGeom>
          <a:noFill/>
        </p:spPr>
        <p:txBody>
          <a:bodyPr/>
          <a:lstStyle>
            <a:lvl1pPr marL="342900" indent="-342900" algn="l" rtl="0" eaLnBrk="0" fontAlgn="base" hangingPunct="0">
              <a:spcBef>
                <a:spcPct val="20000"/>
              </a:spcBef>
              <a:spcAft>
                <a:spcPct val="0"/>
              </a:spcAft>
              <a:buFont typeface="Wingdings" panose="05000000000000000000" pitchFamily="2" charset="2"/>
              <a:buChar char="l"/>
              <a:defRPr sz="20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n"/>
              <a:defRPr>
                <a:solidFill>
                  <a:schemeClr val="tx1"/>
                </a:solidFill>
                <a:latin typeface="+mn-lt"/>
                <a:ea typeface="+mn-ea"/>
              </a:defRPr>
            </a:lvl2pPr>
            <a:lvl3pPr marL="1143000" indent="-228600" algn="l" rtl="0" eaLnBrk="0" fontAlgn="base" hangingPunct="0">
              <a:spcBef>
                <a:spcPct val="20000"/>
              </a:spcBef>
              <a:spcAft>
                <a:spcPct val="0"/>
              </a:spcAft>
              <a:buFont typeface="Wingdings" panose="05000000000000000000" pitchFamily="2" charset="2"/>
              <a:buChar char="u"/>
              <a:defRPr sz="16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9pPr>
          </a:lstStyle>
          <a:p>
            <a:pPr marL="0" marR="0" lvl="0" indent="0" algn="l" defTabSz="914400" rtl="0" eaLnBrk="0" fontAlgn="base" latinLnBrk="0" hangingPunct="0">
              <a:lnSpc>
                <a:spcPct val="90000"/>
              </a:lnSpc>
              <a:spcBef>
                <a:spcPct val="20000"/>
              </a:spcBef>
              <a:spcAft>
                <a:spcPct val="0"/>
              </a:spcAft>
              <a:buClrTx/>
              <a:buSzTx/>
              <a:buFont typeface="Wingdings" panose="05000000000000000000" pitchFamily="2" charset="2"/>
              <a:buNone/>
              <a:defRPr/>
            </a:pP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1.</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什么是电子商务？</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90000"/>
              </a:lnSpc>
              <a:spcBef>
                <a:spcPct val="20000"/>
              </a:spcBef>
              <a:spcAft>
                <a:spcPct val="0"/>
              </a:spcAft>
              <a:buClrTx/>
              <a:buSzTx/>
              <a:buFont typeface="Wingdings" panose="05000000000000000000" pitchFamily="2" charset="2"/>
              <a:buNone/>
              <a:defRPr/>
            </a:pPr>
            <a:r>
              <a:rPr kumimoji="0" lang="zh-CN" altLang="en-US"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电子商务是指通过专门用于收发订单的计算机网络所完成的商品或服务的交易活动。商品或服务的订货（也即订单签署）必须基于网络，但款项支付以及商品或者服务的配送可以不基于网络。一项电子商务交易活动可以在企业、家庭、个人、政府和其他公共或私人组织之间进行。</a:t>
            </a:r>
            <a:endParaRPr kumimoji="0" lang="zh-CN" altLang="en-US"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90000"/>
              </a:lnSpc>
              <a:spcBef>
                <a:spcPct val="20000"/>
              </a:spcBef>
              <a:spcAft>
                <a:spcPct val="0"/>
              </a:spcAft>
              <a:buClrTx/>
              <a:buSzTx/>
              <a:buFont typeface="Wingdings" panose="05000000000000000000" pitchFamily="2" charset="2"/>
              <a:buNone/>
              <a:defRPr/>
            </a:pP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2.</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企业电子商务交易有哪些类型？</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90000"/>
              </a:lnSpc>
              <a:spcBef>
                <a:spcPct val="20000"/>
              </a:spcBef>
              <a:spcAft>
                <a:spcPct val="0"/>
              </a:spcAft>
              <a:buClrTx/>
              <a:buSzTx/>
              <a:buFont typeface="Wingdings" panose="05000000000000000000" pitchFamily="2" charset="2"/>
              <a:buNone/>
              <a:defRPr/>
            </a:pPr>
            <a:r>
              <a:rPr kumimoji="0" lang="zh-CN" altLang="en-US"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电子商务交易按交易行为分为电子商务销售和电子商务采购；按交易对象划分可分为企业对企业（</a:t>
            </a:r>
            <a:r>
              <a:rPr kumimoji="0" lang="en-US" altLang="zh-CN"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B2B</a:t>
            </a:r>
            <a:r>
              <a:rPr kumimoji="0" lang="zh-CN" altLang="en-US"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），企业对消费者（</a:t>
            </a:r>
            <a:r>
              <a:rPr kumimoji="0" lang="en-US" altLang="zh-CN"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B2C</a:t>
            </a:r>
            <a:r>
              <a:rPr kumimoji="0" lang="zh-CN" altLang="en-US"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）和企业对政府及其他公共机构（</a:t>
            </a:r>
            <a:r>
              <a:rPr kumimoji="0" lang="en-US" altLang="zh-CN"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B2G</a:t>
            </a:r>
            <a:r>
              <a:rPr kumimoji="0" lang="zh-CN" altLang="en-US"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）；按交易内容分为商品的交易和服务的交易，从交易对象所在的区域可分为境内交易和跨境交易。</a:t>
            </a:r>
            <a:endParaRPr kumimoji="0" lang="zh-CN" altLang="en-US"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 name="矩形 1"/>
          <p:cNvSpPr/>
          <p:nvPr/>
        </p:nvSpPr>
        <p:spPr>
          <a:xfrm>
            <a:off x="642938" y="571500"/>
            <a:ext cx="4265613" cy="58420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二、电子商务交易情况</a:t>
            </a:r>
            <a:endParaRPr kumimoji="0" lang="en-US" altLang="zh-CN"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Rectangle 3"/>
          <p:cNvSpPr txBox="1"/>
          <p:nvPr/>
        </p:nvSpPr>
        <p:spPr>
          <a:xfrm>
            <a:off x="250825" y="908050"/>
            <a:ext cx="8569325" cy="5399088"/>
          </a:xfrm>
          <a:prstGeom prst="rect">
            <a:avLst/>
          </a:prstGeom>
          <a:noFill/>
          <a:ln w="9525">
            <a:noFill/>
          </a:ln>
        </p:spPr>
        <p:txBody>
          <a:bodyPr anchor="t" anchorCtr="0"/>
          <a:p>
            <a:pPr eaLnBrk="0" hangingPunct="0">
              <a:spcBef>
                <a:spcPct val="20000"/>
              </a:spcBef>
              <a:buFont typeface="Wingdings" panose="05000000000000000000" pitchFamily="2" charset="2"/>
            </a:pP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统计确认企业电子商务销售与采购活动的几个要点</a:t>
            </a:r>
            <a:endParaRPr lang="zh-CN" altLang="en-US" sz="2800" b="1" dirty="0">
              <a:latin typeface="楷体" panose="02010609060101010101" pitchFamily="49" charset="-122"/>
              <a:ea typeface="楷体" panose="02010609060101010101" pitchFamily="49" charset="-122"/>
            </a:endParaRPr>
          </a:p>
          <a:p>
            <a:pPr eaLnBrk="0" hangingPunct="0">
              <a:spcBef>
                <a:spcPct val="20000"/>
              </a:spcBef>
              <a:buFont typeface="Wingdings" panose="05000000000000000000" pitchFamily="2" charset="2"/>
            </a:pPr>
            <a:r>
              <a:rPr lang="zh-CN" altLang="en-US" sz="2400" dirty="0">
                <a:latin typeface="楷体" panose="02010609060101010101" pitchFamily="49" charset="-122"/>
                <a:ea typeface="楷体" panose="02010609060101010101" pitchFamily="49" charset="-122"/>
              </a:rPr>
              <a:t>（</a:t>
            </a:r>
            <a:r>
              <a:rPr lang="en-US" altLang="zh-CN" sz="2400" dirty="0">
                <a:latin typeface="楷体" panose="02010609060101010101" pitchFamily="49" charset="-122"/>
                <a:ea typeface="楷体" panose="02010609060101010101" pitchFamily="49" charset="-122"/>
              </a:rPr>
              <a:t>1</a:t>
            </a:r>
            <a:r>
              <a:rPr lang="zh-CN" altLang="en-US" sz="2400" dirty="0">
                <a:latin typeface="楷体" panose="02010609060101010101" pitchFamily="49" charset="-122"/>
                <a:ea typeface="楷体" panose="02010609060101010101" pitchFamily="49" charset="-122"/>
              </a:rPr>
              <a:t>）接收或发出订单也即买卖合同的签署必须通过互联网。订单签署的方式是判定其是否为电子商务的最主要因素。</a:t>
            </a:r>
            <a:endParaRPr lang="zh-CN" altLang="en-US" sz="2400" dirty="0">
              <a:latin typeface="楷体" panose="02010609060101010101" pitchFamily="49" charset="-122"/>
              <a:ea typeface="楷体" panose="02010609060101010101" pitchFamily="49" charset="-122"/>
            </a:endParaRPr>
          </a:p>
          <a:p>
            <a:pPr eaLnBrk="0" hangingPunct="0">
              <a:spcBef>
                <a:spcPct val="20000"/>
              </a:spcBef>
              <a:buFont typeface="Wingdings" panose="05000000000000000000" pitchFamily="2" charset="2"/>
            </a:pPr>
            <a:r>
              <a:rPr lang="zh-CN" altLang="en-US" sz="2400" dirty="0">
                <a:latin typeface="楷体" panose="02010609060101010101" pitchFamily="49" charset="-122"/>
                <a:ea typeface="楷体" panose="02010609060101010101" pitchFamily="49" charset="-122"/>
              </a:rPr>
              <a:t>因此：</a:t>
            </a:r>
            <a:endParaRPr lang="zh-CN" altLang="en-US" sz="2400" dirty="0">
              <a:latin typeface="楷体" panose="02010609060101010101" pitchFamily="49" charset="-122"/>
              <a:ea typeface="楷体" panose="02010609060101010101" pitchFamily="49" charset="-122"/>
            </a:endParaRPr>
          </a:p>
          <a:p>
            <a:pPr eaLnBrk="0" hangingPunct="0">
              <a:spcBef>
                <a:spcPct val="20000"/>
              </a:spcBef>
              <a:buFont typeface="Wingdings" panose="05000000000000000000" pitchFamily="2" charset="2"/>
            </a:pPr>
            <a:r>
              <a:rPr lang="zh-CN" altLang="en-US" sz="2400" dirty="0">
                <a:latin typeface="楷体" panose="02010609060101010101" pitchFamily="49" charset="-122"/>
                <a:ea typeface="楷体" panose="02010609060101010101" pitchFamily="49" charset="-122"/>
              </a:rPr>
              <a:t>电子商务销售即为</a:t>
            </a:r>
            <a:r>
              <a:rPr lang="zh-CN" altLang="en-US" sz="2400" b="1" dirty="0">
                <a:latin typeface="楷体" panose="02010609060101010101" pitchFamily="49" charset="-122"/>
                <a:ea typeface="楷体" panose="02010609060101010101" pitchFamily="49" charset="-122"/>
              </a:rPr>
              <a:t>通过互联网接收商品或服务的订单</a:t>
            </a:r>
            <a:endParaRPr lang="zh-CN" altLang="en-US" sz="2400" b="1" dirty="0">
              <a:latin typeface="楷体" panose="02010609060101010101" pitchFamily="49" charset="-122"/>
              <a:ea typeface="楷体" panose="02010609060101010101" pitchFamily="49" charset="-122"/>
            </a:endParaRPr>
          </a:p>
          <a:p>
            <a:pPr eaLnBrk="0" hangingPunct="0">
              <a:spcBef>
                <a:spcPct val="20000"/>
              </a:spcBef>
              <a:buFont typeface="Wingdings" panose="05000000000000000000" pitchFamily="2" charset="2"/>
            </a:pPr>
            <a:r>
              <a:rPr lang="zh-CN" altLang="en-US" sz="2400" dirty="0">
                <a:latin typeface="楷体" panose="02010609060101010101" pitchFamily="49" charset="-122"/>
                <a:ea typeface="楷体" panose="02010609060101010101" pitchFamily="49" charset="-122"/>
              </a:rPr>
              <a:t>电子商务采购即为</a:t>
            </a:r>
            <a:r>
              <a:rPr lang="zh-CN" altLang="en-US" sz="2400" b="1" dirty="0">
                <a:latin typeface="楷体" panose="02010609060101010101" pitchFamily="49" charset="-122"/>
                <a:ea typeface="楷体" panose="02010609060101010101" pitchFamily="49" charset="-122"/>
              </a:rPr>
              <a:t>通过互联网发出商品或服务的订单</a:t>
            </a:r>
            <a:endParaRPr lang="zh-CN" altLang="en-US" sz="2400" b="1" dirty="0">
              <a:latin typeface="楷体" panose="02010609060101010101" pitchFamily="49" charset="-122"/>
              <a:ea typeface="楷体" panose="02010609060101010101" pitchFamily="49" charset="-122"/>
            </a:endParaRPr>
          </a:p>
          <a:p>
            <a:pPr eaLnBrk="0" hangingPunct="0">
              <a:spcBef>
                <a:spcPct val="20000"/>
              </a:spcBef>
              <a:buFont typeface="Wingdings" panose="05000000000000000000" pitchFamily="2" charset="2"/>
            </a:pPr>
            <a:r>
              <a:rPr lang="zh-CN" altLang="en-US" sz="2400" dirty="0">
                <a:latin typeface="楷体" panose="02010609060101010101" pitchFamily="49" charset="-122"/>
                <a:ea typeface="楷体" panose="02010609060101010101" pitchFamily="49" charset="-122"/>
              </a:rPr>
              <a:t>通过传真、电话（包括交互式电话）等方式签署订单的交易活动不能视为电子商务活动。洽谈，付款通过互联网、订单线下签署的商务活动（如通过</a:t>
            </a:r>
            <a:r>
              <a:rPr lang="en-US" altLang="zh-CN" sz="2400" dirty="0">
                <a:latin typeface="楷体" panose="02010609060101010101" pitchFamily="49" charset="-122"/>
                <a:ea typeface="楷体" panose="02010609060101010101" pitchFamily="49" charset="-122"/>
              </a:rPr>
              <a:t>QQ</a:t>
            </a:r>
            <a:r>
              <a:rPr lang="zh-CN" altLang="en-US" sz="2400" dirty="0">
                <a:latin typeface="楷体" panose="02010609060101010101" pitchFamily="49" charset="-122"/>
                <a:ea typeface="楷体" panose="02010609060101010101" pitchFamily="49" charset="-122"/>
              </a:rPr>
              <a:t>、电子邮件洽谈业务，通过网上银行付款等）不能算电子商务交易活动。</a:t>
            </a:r>
            <a:endParaRPr lang="zh-CN" altLang="en-US" sz="2400" dirty="0">
              <a:latin typeface="楷体" panose="02010609060101010101" pitchFamily="49" charset="-122"/>
              <a:ea typeface="楷体" panose="02010609060101010101" pitchFamily="49" charset="-122"/>
            </a:endParaRPr>
          </a:p>
          <a:p>
            <a:pPr eaLnBrk="0" hangingPunct="0">
              <a:spcBef>
                <a:spcPct val="20000"/>
              </a:spcBef>
              <a:buFont typeface="Wingdings" panose="05000000000000000000" pitchFamily="2" charset="2"/>
            </a:pPr>
            <a:r>
              <a:rPr lang="zh-CN" altLang="en-US" sz="2400" dirty="0">
                <a:latin typeface="楷体" panose="02010609060101010101" pitchFamily="49" charset="-122"/>
                <a:ea typeface="楷体" panose="02010609060101010101" pitchFamily="49" charset="-122"/>
              </a:rPr>
              <a:t>包含增值税</a:t>
            </a:r>
            <a:endParaRPr lang="zh-CN" altLang="en-US" sz="2400" dirty="0">
              <a:latin typeface="楷体" panose="02010609060101010101" pitchFamily="49" charset="-122"/>
              <a:ea typeface="楷体" panose="02010609060101010101" pitchFamily="49"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Rectangle 3"/>
          <p:cNvSpPr txBox="1">
            <a:spLocks noChangeArrowheads="1"/>
          </p:cNvSpPr>
          <p:nvPr/>
        </p:nvSpPr>
        <p:spPr bwMode="auto">
          <a:xfrm>
            <a:off x="611188" y="1052513"/>
            <a:ext cx="7777163" cy="5399088"/>
          </a:xfrm>
          <a:prstGeom prst="rect">
            <a:avLst/>
          </a:prstGeom>
          <a:noFill/>
        </p:spPr>
        <p:txBody>
          <a:bodyPr/>
          <a:lstStyle>
            <a:lvl1pPr marL="342900" indent="-342900" algn="l" rtl="0" eaLnBrk="0" fontAlgn="base" hangingPunct="0">
              <a:spcBef>
                <a:spcPct val="20000"/>
              </a:spcBef>
              <a:spcAft>
                <a:spcPct val="0"/>
              </a:spcAft>
              <a:buFont typeface="Wingdings" panose="05000000000000000000" pitchFamily="2" charset="2"/>
              <a:buChar char="l"/>
              <a:defRPr sz="20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n"/>
              <a:defRPr>
                <a:solidFill>
                  <a:schemeClr val="tx1"/>
                </a:solidFill>
                <a:latin typeface="+mn-lt"/>
                <a:ea typeface="+mn-ea"/>
              </a:defRPr>
            </a:lvl2pPr>
            <a:lvl3pPr marL="1143000" indent="-228600" algn="l" rtl="0" eaLnBrk="0" fontAlgn="base" hangingPunct="0">
              <a:spcBef>
                <a:spcPct val="20000"/>
              </a:spcBef>
              <a:spcAft>
                <a:spcPct val="0"/>
              </a:spcAft>
              <a:buFont typeface="Wingdings" panose="05000000000000000000" pitchFamily="2" charset="2"/>
              <a:buChar char="u"/>
              <a:defRPr sz="16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9pPr>
          </a:lstStyle>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en-US" altLang="zh-CN"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2</a:t>
            </a:r>
            <a:r>
              <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）订单的生成过程必须是自动的。</a:t>
            </a:r>
            <a:endPar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通过手写电子邮件（而非系统自动生成订单）的方式完成合同签署的交易活动不能视为电子商务活动。</a:t>
            </a:r>
            <a:endPar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en-US" altLang="zh-CN"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3</a:t>
            </a:r>
            <a:r>
              <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）电子商务交易合同的签署可以借助多种形式。</a:t>
            </a:r>
            <a:endPar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可以通过</a:t>
            </a:r>
            <a:r>
              <a:rPr kumimoji="0" lang="en-US" altLang="zh-CN"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web</a:t>
            </a:r>
            <a:r>
              <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或</a:t>
            </a:r>
            <a:r>
              <a:rPr kumimoji="0" lang="en-US" altLang="zh-CN" sz="2800" b="0" i="0" u="none" strike="noStrike" kern="0" cap="none" spc="0" normalizeH="0" baseline="0" noProof="0" dirty="0" err="1" smtClean="0">
                <a:ln>
                  <a:noFill/>
                </a:ln>
                <a:solidFill>
                  <a:schemeClr val="tx1"/>
                </a:solidFill>
                <a:effectLst/>
                <a:uLnTx/>
                <a:uFillTx/>
                <a:latin typeface="楷体" panose="02010609060101010101" pitchFamily="49" charset="-122"/>
                <a:ea typeface="楷体" panose="02010609060101010101" pitchFamily="49" charset="-122"/>
                <a:cs typeface="+mn-cs"/>
              </a:rPr>
              <a:t>wap</a:t>
            </a:r>
            <a:r>
              <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浏览器、也可以通过手机</a:t>
            </a:r>
            <a:r>
              <a:rPr kumimoji="0" lang="en-US" altLang="zh-CN"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APP</a:t>
            </a:r>
            <a:r>
              <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。操作使用的设备可以是计算机（台式机、笔记本电脑、平板电脑）也可以是手机以及其他智能终端。</a:t>
            </a:r>
            <a:endParaRPr kumimoji="0" lang="zh-CN" altLang="en-US" sz="28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65" name="图片 4" descr="D:\培训讲课\2019年信息化109讲课\IMG_3058.JPGIMG_3058"/>
          <p:cNvPicPr>
            <a:picLocks noChangeAspect="1"/>
          </p:cNvPicPr>
          <p:nvPr/>
        </p:nvPicPr>
        <p:blipFill>
          <a:blip r:embed="rId1"/>
          <a:stretch>
            <a:fillRect/>
          </a:stretch>
        </p:blipFill>
        <p:spPr>
          <a:xfrm>
            <a:off x="555625" y="1927225"/>
            <a:ext cx="8275638" cy="1997075"/>
          </a:xfrm>
          <a:prstGeom prst="rect">
            <a:avLst/>
          </a:prstGeom>
          <a:noFill/>
          <a:ln w="9525">
            <a:noFill/>
          </a:ln>
        </p:spPr>
      </p:pic>
      <p:grpSp>
        <p:nvGrpSpPr>
          <p:cNvPr id="62466" name="组合 5"/>
          <p:cNvGrpSpPr/>
          <p:nvPr/>
        </p:nvGrpSpPr>
        <p:grpSpPr>
          <a:xfrm>
            <a:off x="1042988" y="3789363"/>
            <a:ext cx="7789862" cy="2459037"/>
            <a:chOff x="9502" y="7074"/>
            <a:chExt cx="3575" cy="5131"/>
          </a:xfrm>
        </p:grpSpPr>
        <p:sp>
          <p:nvSpPr>
            <p:cNvPr id="7" name="圆角矩形标注 6"/>
            <p:cNvSpPr/>
            <p:nvPr/>
          </p:nvSpPr>
          <p:spPr>
            <a:xfrm>
              <a:off x="9502" y="7074"/>
              <a:ext cx="3575" cy="5131"/>
            </a:xfrm>
            <a:prstGeom prst="wedgeRoundRectCallout">
              <a:avLst>
                <a:gd name="adj1" fmla="val 790"/>
                <a:gd name="adj2" fmla="val -70879"/>
                <a:gd name="adj3" fmla="val 16667"/>
              </a:avLst>
            </a:prstGeom>
            <a:solidFill>
              <a:schemeClr val="accent5">
                <a:lumMod val="60000"/>
                <a:lumOff val="40000"/>
              </a:schemeClr>
            </a:solidFill>
            <a:ln w="12700" cmpd="sng">
              <a:solidFill>
                <a:srgbClr val="00B0F0"/>
              </a:solidFill>
              <a:prstDash val="solid"/>
              <a:headEnd type="none" w="med" len="med"/>
              <a:tailEnd type="none" w="med" len="med"/>
            </a:ln>
          </p:spPr>
          <p:style>
            <a:lnRef idx="2">
              <a:schemeClr val="dk1"/>
            </a:lnRef>
            <a:fillRef idx="1">
              <a:schemeClr val="lt1"/>
            </a:fillRef>
            <a:effectRef idx="0">
              <a:schemeClr val="dk1"/>
            </a:effectRef>
            <a:fontRef idx="minor">
              <a:schemeClr val="dk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3200" b="1" i="0" u="none" strike="noStrike" kern="1200" cap="none" spc="0" normalizeH="0" baseline="0" noProof="0">
                <a:ln>
                  <a:noFill/>
                </a:ln>
                <a:solidFill>
                  <a:srgbClr val="FFFF66"/>
                </a:solidFill>
                <a:effectLst/>
                <a:uLnTx/>
                <a:uFillTx/>
                <a:latin typeface="Times New Roman" panose="02020603050405020304" pitchFamily="18" charset="0"/>
                <a:ea typeface="宋体" panose="02010600030101010101" pitchFamily="2" charset="-122"/>
                <a:cs typeface="+mn-cs"/>
              </a:endParaRPr>
            </a:p>
          </p:txBody>
        </p:sp>
        <p:sp>
          <p:nvSpPr>
            <p:cNvPr id="62468" name="文本框 7"/>
            <p:cNvSpPr txBox="1"/>
            <p:nvPr/>
          </p:nvSpPr>
          <p:spPr>
            <a:xfrm>
              <a:off x="9628" y="7312"/>
              <a:ext cx="3388" cy="4814"/>
            </a:xfrm>
            <a:prstGeom prst="rect">
              <a:avLst/>
            </a:prstGeom>
            <a:noFill/>
            <a:ln w="9525">
              <a:noFill/>
            </a:ln>
          </p:spPr>
          <p:txBody>
            <a:bodyPr anchor="t" anchorCtr="0">
              <a:spAutoFit/>
            </a:bodyPr>
            <a:p>
              <a:r>
                <a:rPr lang="zh-CN" altLang="en-US" sz="2400" b="1" dirty="0">
                  <a:latin typeface="Times New Roman" panose="02020603050405020304" pitchFamily="18" charset="0"/>
                  <a:ea typeface="宋体" panose="02010600030101010101" pitchFamily="2" charset="-122"/>
                </a:rPr>
                <a:t>电子商务销售和采购金额是</a:t>
              </a:r>
              <a:r>
                <a:rPr lang="zh-CN" altLang="en-US" sz="2400" b="1" dirty="0">
                  <a:solidFill>
                    <a:srgbClr val="FF0000"/>
                  </a:solidFill>
                  <a:latin typeface="Times New Roman" panose="02020603050405020304" pitchFamily="18" charset="0"/>
                  <a:ea typeface="宋体" panose="02010600030101010101" pitchFamily="2" charset="-122"/>
                </a:rPr>
                <a:t>法人口径</a:t>
              </a:r>
              <a:r>
                <a:rPr lang="zh-CN" altLang="en-US" sz="2400" b="1" dirty="0">
                  <a:latin typeface="Times New Roman" panose="02020603050405020304" pitchFamily="18" charset="0"/>
                  <a:ea typeface="宋体" panose="02010600030101010101" pitchFamily="2" charset="-122"/>
                </a:rPr>
                <a:t>，是调查企业自身开展电子商务销售或采购的交易规模，既包括在</a:t>
              </a:r>
              <a:r>
                <a:rPr lang="zh-CN" altLang="en-US" sz="2400" b="1" dirty="0">
                  <a:solidFill>
                    <a:srgbClr val="FF0000"/>
                  </a:solidFill>
                  <a:latin typeface="Times New Roman" panose="02020603050405020304" pitchFamily="18" charset="0"/>
                  <a:ea typeface="宋体" panose="02010600030101010101" pitchFamily="2" charset="-122"/>
                </a:rPr>
                <a:t>自营平台</a:t>
              </a:r>
              <a:r>
                <a:rPr lang="zh-CN" altLang="en-US" sz="2400" b="1" dirty="0">
                  <a:latin typeface="Times New Roman" panose="02020603050405020304" pitchFamily="18" charset="0"/>
                  <a:ea typeface="宋体" panose="02010600030101010101" pitchFamily="2" charset="-122"/>
                </a:rPr>
                <a:t>上，也包括在</a:t>
              </a:r>
              <a:r>
                <a:rPr lang="zh-CN" altLang="en-US" sz="2400" b="1" dirty="0">
                  <a:solidFill>
                    <a:srgbClr val="FF0000"/>
                  </a:solidFill>
                  <a:latin typeface="Times New Roman" panose="02020603050405020304" pitchFamily="18" charset="0"/>
                  <a:ea typeface="宋体" panose="02010600030101010101" pitchFamily="2" charset="-122"/>
                </a:rPr>
                <a:t>其他平台</a:t>
              </a:r>
              <a:r>
                <a:rPr lang="zh-CN" altLang="en-US" sz="2400" b="1" dirty="0">
                  <a:latin typeface="Times New Roman" panose="02020603050405020304" pitchFamily="18" charset="0"/>
                  <a:ea typeface="宋体" panose="02010600030101010101" pitchFamily="2" charset="-122"/>
                </a:rPr>
                <a:t>上实现的，既包括</a:t>
              </a:r>
              <a:r>
                <a:rPr lang="zh-CN" altLang="en-US" sz="2400" b="1" dirty="0">
                  <a:solidFill>
                    <a:srgbClr val="FF0000"/>
                  </a:solidFill>
                  <a:latin typeface="Times New Roman" panose="02020603050405020304" pitchFamily="18" charset="0"/>
                  <a:ea typeface="宋体" panose="02010600030101010101" pitchFamily="2" charset="-122"/>
                </a:rPr>
                <a:t>法人本部</a:t>
              </a:r>
              <a:r>
                <a:rPr lang="zh-CN" altLang="en-US" sz="2400" b="1" dirty="0">
                  <a:latin typeface="Times New Roman" panose="02020603050405020304" pitchFamily="18" charset="0"/>
                  <a:ea typeface="宋体" panose="02010600030101010101" pitchFamily="2" charset="-122"/>
                </a:rPr>
                <a:t>的，也包括其</a:t>
              </a:r>
              <a:r>
                <a:rPr lang="zh-CN" altLang="en-US" sz="2400" b="1" dirty="0">
                  <a:solidFill>
                    <a:srgbClr val="FF0000"/>
                  </a:solidFill>
                  <a:latin typeface="Times New Roman" panose="02020603050405020304" pitchFamily="18" charset="0"/>
                  <a:ea typeface="宋体" panose="02010600030101010101" pitchFamily="2" charset="-122"/>
                </a:rPr>
                <a:t>下属分公司</a:t>
              </a:r>
              <a:r>
                <a:rPr lang="zh-CN" altLang="en-US" sz="2400" b="1" dirty="0">
                  <a:latin typeface="Times New Roman" panose="02020603050405020304" pitchFamily="18" charset="0"/>
                  <a:ea typeface="宋体" panose="02010600030101010101" pitchFamily="2" charset="-122"/>
                </a:rPr>
                <a:t>的。</a:t>
              </a:r>
              <a:r>
                <a:rPr lang="zh-CN" altLang="en-US" sz="2400" b="1" dirty="0">
                  <a:solidFill>
                    <a:schemeClr val="accent2"/>
                  </a:solidFill>
                  <a:latin typeface="Times New Roman" panose="02020603050405020304" pitchFamily="18" charset="0"/>
                  <a:ea typeface="宋体" panose="02010600030101010101" pitchFamily="2" charset="-122"/>
                </a:rPr>
                <a:t>一个企业的电子商务采购或者销售额，应该是它在所有平台上采购额或者销售额的总和。</a:t>
              </a:r>
              <a:endParaRPr lang="zh-CN" altLang="en-US" sz="2400" b="1" dirty="0">
                <a:solidFill>
                  <a:schemeClr val="accent2"/>
                </a:solidFill>
                <a:latin typeface="Times New Roman" panose="02020603050405020304" pitchFamily="18" charset="0"/>
                <a:ea typeface="宋体" panose="02010600030101010101" pitchFamily="2" charset="-122"/>
              </a:endParaRPr>
            </a:p>
          </p:txBody>
        </p:sp>
      </p:grpSp>
      <p:sp>
        <p:nvSpPr>
          <p:cNvPr id="106503" name="Rectangle 7"/>
          <p:cNvSpPr>
            <a:spLocks noChangeArrowheads="1"/>
          </p:cNvSpPr>
          <p:nvPr/>
        </p:nvSpPr>
        <p:spPr bwMode="auto">
          <a:xfrm>
            <a:off x="179388" y="836613"/>
            <a:ext cx="7070725" cy="915988"/>
          </a:xfrm>
          <a:prstGeom prst="rect">
            <a:avLst/>
          </a:prstGeom>
          <a:noFill/>
          <a:ln w="9525" algn="ctr">
            <a:noFill/>
            <a:miter lim="800000"/>
          </a:ln>
          <a:effectLst>
            <a:prstShdw prst="shdw17" dist="17961" dir="2700000">
              <a:schemeClr val="accent1">
                <a:gamma/>
                <a:shade val="60000"/>
                <a:invGamma/>
              </a:schemeClr>
            </a:prstShdw>
          </a:effec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sym typeface="微软雅黑" panose="020B0503020204020204" pitchFamily="34" charset="-122"/>
              </a:rPr>
              <a:t>11-16 </a:t>
            </a:r>
            <a:r>
              <a:rPr kumimoji="0" lang="zh-CN" altLang="en-US" sz="36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sym typeface="微软雅黑" panose="020B0503020204020204" pitchFamily="34" charset="-122"/>
              </a:rPr>
              <a:t>电子商务销售（采购）金额</a:t>
            </a:r>
            <a:br>
              <a:rPr kumimoji="1" lang="en-US" altLang="zh-CN" sz="1800" b="0" i="0" u="none" strike="noStrike" kern="1200" cap="none" spc="0" normalizeH="0" baseline="0" noProof="0">
                <a:ln>
                  <a:noFill/>
                </a:ln>
                <a:solidFill>
                  <a:srgbClr val="FFFF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br>
            <a:endParaRPr kumimoji="1" lang="zh-CN" altLang="en-US" sz="1800" b="0" i="0" u="none" strike="noStrike" kern="1200" cap="none" spc="0" normalizeH="0" baseline="0" noProof="0">
              <a:ln>
                <a:noFill/>
              </a:ln>
              <a:solidFill>
                <a:srgbClr val="FFFF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Rectangle 3"/>
          <p:cNvSpPr txBox="1">
            <a:spLocks noChangeArrowheads="1"/>
          </p:cNvSpPr>
          <p:nvPr/>
        </p:nvSpPr>
        <p:spPr bwMode="auto">
          <a:xfrm>
            <a:off x="539750" y="914400"/>
            <a:ext cx="7921625" cy="4895850"/>
          </a:xfrm>
          <a:prstGeom prst="rect">
            <a:avLst/>
          </a:prstGeom>
          <a:noFill/>
        </p:spPr>
        <p:txBody>
          <a:bodyPr/>
          <a:lstStyle>
            <a:lvl1pPr marL="342900" indent="-342900" algn="l" rtl="0" eaLnBrk="0" fontAlgn="base" hangingPunct="0">
              <a:spcBef>
                <a:spcPct val="20000"/>
              </a:spcBef>
              <a:spcAft>
                <a:spcPct val="0"/>
              </a:spcAft>
              <a:buFont typeface="Wingdings" panose="05000000000000000000" pitchFamily="2" charset="2"/>
              <a:buChar char="l"/>
              <a:defRPr sz="20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n"/>
              <a:defRPr>
                <a:solidFill>
                  <a:schemeClr val="tx1"/>
                </a:solidFill>
                <a:latin typeface="+mn-lt"/>
                <a:ea typeface="+mn-ea"/>
              </a:defRPr>
            </a:lvl2pPr>
            <a:lvl3pPr marL="1143000" indent="-228600" algn="l" rtl="0" eaLnBrk="0" fontAlgn="base" hangingPunct="0">
              <a:spcBef>
                <a:spcPct val="20000"/>
              </a:spcBef>
              <a:spcAft>
                <a:spcPct val="0"/>
              </a:spcAft>
              <a:buFont typeface="Wingdings" panose="05000000000000000000" pitchFamily="2" charset="2"/>
              <a:buChar char="u"/>
              <a:defRPr sz="16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9pPr>
          </a:lstStyle>
          <a:p>
            <a:pPr marL="0" marR="0" lvl="0" indent="0" algn="l" defTabSz="914400" rtl="0" eaLnBrk="0" fontAlgn="base" latinLnBrk="0" hangingPunct="0">
              <a:lnSpc>
                <a:spcPct val="90000"/>
              </a:lnSpc>
              <a:spcBef>
                <a:spcPct val="20000"/>
              </a:spcBef>
              <a:spcAft>
                <a:spcPct val="0"/>
              </a:spcAft>
              <a:buClrTx/>
              <a:buSzTx/>
              <a:buFont typeface="Wingdings" panose="05000000000000000000" pitchFamily="2" charset="2"/>
              <a:buNone/>
              <a:defRPr/>
            </a:pPr>
            <a:endParaRPr kumimoji="0" lang="zh-CN" altLang="en-US" sz="24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64514" name="Rectangle 3"/>
          <p:cNvSpPr txBox="1"/>
          <p:nvPr/>
        </p:nvSpPr>
        <p:spPr>
          <a:xfrm>
            <a:off x="179388" y="476250"/>
            <a:ext cx="7993062" cy="4425950"/>
          </a:xfrm>
          <a:prstGeom prst="rect">
            <a:avLst/>
          </a:prstGeom>
          <a:noFill/>
          <a:ln w="9525">
            <a:noFill/>
          </a:ln>
        </p:spPr>
        <p:txBody>
          <a:bodyPr anchor="t" anchorCtr="0"/>
          <a:p>
            <a:pPr eaLnBrk="0" hangingPunct="0">
              <a:spcBef>
                <a:spcPct val="20000"/>
              </a:spcBef>
              <a:buFont typeface="Wingdings" panose="05000000000000000000" pitchFamily="2" charset="2"/>
            </a:pPr>
            <a:r>
              <a:rPr lang="en-US" altLang="zh-CN" sz="3600" b="1" dirty="0">
                <a:latin typeface="楷体" panose="02010609060101010101" pitchFamily="49" charset="-122"/>
                <a:ea typeface="楷体" panose="02010609060101010101" pitchFamily="49" charset="-122"/>
                <a:sym typeface="微软雅黑" panose="020B0503020204020204" pitchFamily="34" charset="-122"/>
              </a:rPr>
              <a:t>17 </a:t>
            </a:r>
            <a:r>
              <a:rPr lang="zh-CN" altLang="en-US" sz="3600" b="1" dirty="0">
                <a:latin typeface="楷体" panose="02010609060101010101" pitchFamily="49" charset="-122"/>
                <a:ea typeface="楷体" panose="02010609060101010101" pitchFamily="49" charset="-122"/>
                <a:sym typeface="微软雅黑" panose="020B0503020204020204" pitchFamily="34" charset="-122"/>
              </a:rPr>
              <a:t>电子商务交易平台</a:t>
            </a:r>
            <a:endParaRPr lang="zh-CN" altLang="en-US" sz="3600" b="1" dirty="0">
              <a:latin typeface="楷体" panose="02010609060101010101" pitchFamily="49" charset="-122"/>
              <a:ea typeface="楷体" panose="02010609060101010101" pitchFamily="49" charset="-122"/>
              <a:sym typeface="微软雅黑" panose="020B0503020204020204" pitchFamily="34" charset="-122"/>
            </a:endParaRPr>
          </a:p>
          <a:p>
            <a:pPr eaLnBrk="0" hangingPunct="0">
              <a:spcBef>
                <a:spcPct val="20000"/>
              </a:spcBef>
              <a:buFont typeface="Wingdings" panose="05000000000000000000" pitchFamily="2" charset="2"/>
            </a:pPr>
            <a:r>
              <a:rPr lang="zh-CN" altLang="en-US" sz="3600" b="1" dirty="0">
                <a:latin typeface="楷体" panose="02010609060101010101" pitchFamily="49" charset="-122"/>
                <a:ea typeface="楷体" panose="02010609060101010101" pitchFamily="49" charset="-122"/>
                <a:sym typeface="微软雅黑" panose="020B0503020204020204" pitchFamily="34" charset="-122"/>
              </a:rPr>
              <a:t>（房地产开发一般没有）</a:t>
            </a:r>
            <a:endParaRPr lang="zh-CN" altLang="en-US" sz="3600" b="1" dirty="0">
              <a:latin typeface="楷体" panose="02010609060101010101" pitchFamily="49" charset="-122"/>
              <a:ea typeface="楷体" panose="02010609060101010101" pitchFamily="49" charset="-122"/>
            </a:endParaRPr>
          </a:p>
          <a:p>
            <a:pPr eaLnBrk="0" hangingPunct="0">
              <a:lnSpc>
                <a:spcPct val="120000"/>
              </a:lnSpc>
              <a:spcBef>
                <a:spcPts val="600"/>
              </a:spcBef>
              <a:buClr>
                <a:srgbClr val="CCFF66"/>
              </a:buClr>
              <a:buFont typeface="Wingdings" panose="05000000000000000000" pitchFamily="2" charset="2"/>
              <a:buChar char="Ø"/>
            </a:pPr>
            <a:r>
              <a:rPr lang="zh-CN" altLang="en-US" sz="2800" dirty="0">
                <a:latin typeface="楷体" panose="02010609060101010101" pitchFamily="49" charset="-122"/>
                <a:ea typeface="楷体" panose="02010609060101010101" pitchFamily="49" charset="-122"/>
                <a:sym typeface="+mn-ea"/>
              </a:rPr>
              <a:t>主要形式有：</a:t>
            </a:r>
            <a:endParaRPr lang="en-US" altLang="zh-CN" sz="2800" dirty="0">
              <a:latin typeface="楷体" panose="02010609060101010101" pitchFamily="49" charset="-122"/>
              <a:ea typeface="楷体" panose="02010609060101010101" pitchFamily="49" charset="-122"/>
            </a:endParaRPr>
          </a:p>
          <a:p>
            <a:pPr eaLnBrk="0" hangingPunct="0">
              <a:lnSpc>
                <a:spcPct val="120000"/>
              </a:lnSpc>
              <a:spcBef>
                <a:spcPts val="600"/>
              </a:spcBef>
              <a:buClr>
                <a:srgbClr val="FF99FF"/>
              </a:buClr>
              <a:buFont typeface="Wingdings" panose="05000000000000000000" pitchFamily="2" charset="2"/>
              <a:buChar char="l"/>
            </a:pPr>
            <a:r>
              <a:rPr lang="zh-CN" altLang="en-US" sz="2800" dirty="0">
                <a:latin typeface="楷体" panose="02010609060101010101" pitchFamily="49" charset="-122"/>
                <a:ea typeface="楷体" panose="02010609060101010101" pitchFamily="49" charset="-122"/>
                <a:sym typeface="+mn-ea"/>
              </a:rPr>
              <a:t>（</a:t>
            </a:r>
            <a:r>
              <a:rPr lang="en-US" altLang="zh-CN" sz="2800" dirty="0">
                <a:latin typeface="楷体" panose="02010609060101010101" pitchFamily="49" charset="-122"/>
                <a:ea typeface="楷体" panose="02010609060101010101" pitchFamily="49" charset="-122"/>
                <a:sym typeface="+mn-ea"/>
              </a:rPr>
              <a:t>1</a:t>
            </a:r>
            <a:r>
              <a:rPr lang="zh-CN" altLang="en-US" sz="2800" dirty="0">
                <a:latin typeface="楷体" panose="02010609060101010101" pitchFamily="49" charset="-122"/>
                <a:ea typeface="楷体" panose="02010609060101010101" pitchFamily="49" charset="-122"/>
                <a:sym typeface="+mn-ea"/>
              </a:rPr>
              <a:t>）类似淘宝、京东的网上商城；</a:t>
            </a:r>
            <a:endParaRPr lang="en-US" altLang="zh-CN" sz="2800" dirty="0">
              <a:latin typeface="楷体" panose="02010609060101010101" pitchFamily="49" charset="-122"/>
              <a:ea typeface="楷体" panose="02010609060101010101" pitchFamily="49" charset="-122"/>
            </a:endParaRPr>
          </a:p>
          <a:p>
            <a:pPr eaLnBrk="0" hangingPunct="0">
              <a:lnSpc>
                <a:spcPct val="120000"/>
              </a:lnSpc>
              <a:spcBef>
                <a:spcPts val="600"/>
              </a:spcBef>
              <a:buClr>
                <a:srgbClr val="FF99FF"/>
              </a:buClr>
              <a:buFont typeface="Wingdings" panose="05000000000000000000" pitchFamily="2" charset="2"/>
              <a:buChar char="l"/>
            </a:pPr>
            <a:r>
              <a:rPr lang="zh-CN" altLang="en-US" sz="2800" dirty="0">
                <a:latin typeface="楷体" panose="02010609060101010101" pitchFamily="49" charset="-122"/>
                <a:ea typeface="楷体" panose="02010609060101010101" pitchFamily="49" charset="-122"/>
                <a:sym typeface="+mn-ea"/>
              </a:rPr>
              <a:t>（</a:t>
            </a:r>
            <a:r>
              <a:rPr lang="en-US" altLang="zh-CN" sz="2800" dirty="0">
                <a:latin typeface="楷体" panose="02010609060101010101" pitchFamily="49" charset="-122"/>
                <a:ea typeface="楷体" panose="02010609060101010101" pitchFamily="49" charset="-122"/>
                <a:sym typeface="+mn-ea"/>
              </a:rPr>
              <a:t>2</a:t>
            </a:r>
            <a:r>
              <a:rPr lang="zh-CN" altLang="en-US" sz="2800" dirty="0">
                <a:latin typeface="楷体" panose="02010609060101010101" pitchFamily="49" charset="-122"/>
                <a:ea typeface="楷体" panose="02010609060101010101" pitchFamily="49" charset="-122"/>
                <a:sym typeface="+mn-ea"/>
              </a:rPr>
              <a:t>）</a:t>
            </a:r>
            <a:r>
              <a:rPr lang="en-US" altLang="zh-CN" sz="2800" dirty="0">
                <a:latin typeface="楷体" panose="02010609060101010101" pitchFamily="49" charset="-122"/>
                <a:ea typeface="楷体" panose="02010609060101010101" pitchFamily="49" charset="-122"/>
                <a:sym typeface="+mn-ea"/>
              </a:rPr>
              <a:t>PC</a:t>
            </a:r>
            <a:r>
              <a:rPr lang="zh-CN" altLang="en-US" sz="2800" dirty="0">
                <a:latin typeface="楷体" panose="02010609060101010101" pitchFamily="49" charset="-122"/>
                <a:ea typeface="楷体" panose="02010609060101010101" pitchFamily="49" charset="-122"/>
                <a:sym typeface="+mn-ea"/>
              </a:rPr>
              <a:t>客户端软件、手机</a:t>
            </a:r>
            <a:r>
              <a:rPr lang="en-US" altLang="zh-CN" sz="2800" dirty="0">
                <a:latin typeface="楷体" panose="02010609060101010101" pitchFamily="49" charset="-122"/>
                <a:ea typeface="楷体" panose="02010609060101010101" pitchFamily="49" charset="-122"/>
                <a:sym typeface="+mn-ea"/>
              </a:rPr>
              <a:t>APP</a:t>
            </a:r>
            <a:r>
              <a:rPr lang="zh-CN" altLang="en-US" sz="2800" dirty="0">
                <a:latin typeface="楷体" panose="02010609060101010101" pitchFamily="49" charset="-122"/>
                <a:ea typeface="楷体" panose="02010609060101010101" pitchFamily="49" charset="-122"/>
                <a:sym typeface="+mn-ea"/>
              </a:rPr>
              <a:t>、微信小程序等可以完成交易操作的软件；</a:t>
            </a:r>
            <a:endParaRPr lang="en-US" altLang="zh-CN" sz="2800" dirty="0">
              <a:latin typeface="楷体" panose="02010609060101010101" pitchFamily="49" charset="-122"/>
              <a:ea typeface="楷体" panose="02010609060101010101" pitchFamily="49" charset="-122"/>
            </a:endParaRPr>
          </a:p>
          <a:p>
            <a:pPr eaLnBrk="0" hangingPunct="0">
              <a:lnSpc>
                <a:spcPct val="120000"/>
              </a:lnSpc>
              <a:spcBef>
                <a:spcPts val="600"/>
              </a:spcBef>
              <a:buClr>
                <a:srgbClr val="FF99FF"/>
              </a:buClr>
              <a:buFont typeface="Wingdings" panose="05000000000000000000" pitchFamily="2" charset="2"/>
              <a:buChar char="l"/>
            </a:pPr>
            <a:r>
              <a:rPr lang="zh-CN" altLang="en-US" sz="2800" dirty="0">
                <a:latin typeface="楷体" panose="02010609060101010101" pitchFamily="49" charset="-122"/>
                <a:ea typeface="楷体" panose="02010609060101010101" pitchFamily="49" charset="-122"/>
                <a:sym typeface="+mn-ea"/>
              </a:rPr>
              <a:t>（</a:t>
            </a:r>
            <a:r>
              <a:rPr lang="en-US" altLang="zh-CN" sz="2800" dirty="0">
                <a:latin typeface="楷体" panose="02010609060101010101" pitchFamily="49" charset="-122"/>
                <a:ea typeface="楷体" panose="02010609060101010101" pitchFamily="49" charset="-122"/>
                <a:sym typeface="+mn-ea"/>
              </a:rPr>
              <a:t>3</a:t>
            </a:r>
            <a:r>
              <a:rPr lang="zh-CN" altLang="en-US" sz="2800" dirty="0">
                <a:latin typeface="楷体" panose="02010609060101010101" pitchFamily="49" charset="-122"/>
                <a:ea typeface="楷体" panose="02010609060101010101" pitchFamily="49" charset="-122"/>
                <a:sym typeface="+mn-ea"/>
              </a:rPr>
              <a:t>）企业</a:t>
            </a:r>
            <a:r>
              <a:rPr lang="en-US" altLang="zh-CN" sz="2800" dirty="0">
                <a:latin typeface="楷体" panose="02010609060101010101" pitchFamily="49" charset="-122"/>
                <a:ea typeface="楷体" panose="02010609060101010101" pitchFamily="49" charset="-122"/>
                <a:sym typeface="+mn-ea"/>
              </a:rPr>
              <a:t>ERP</a:t>
            </a:r>
            <a:r>
              <a:rPr lang="zh-CN" altLang="en-US" sz="2800" dirty="0">
                <a:latin typeface="楷体" panose="02010609060101010101" pitchFamily="49" charset="-122"/>
                <a:ea typeface="楷体" panose="02010609060101010101" pitchFamily="49" charset="-122"/>
                <a:sym typeface="+mn-ea"/>
              </a:rPr>
              <a:t>、</a:t>
            </a:r>
            <a:r>
              <a:rPr lang="en-US" altLang="zh-CN" sz="2800" dirty="0">
                <a:latin typeface="楷体" panose="02010609060101010101" pitchFamily="49" charset="-122"/>
                <a:ea typeface="楷体" panose="02010609060101010101" pitchFamily="49" charset="-122"/>
                <a:sym typeface="+mn-ea"/>
              </a:rPr>
              <a:t>SAP</a:t>
            </a:r>
            <a:r>
              <a:rPr lang="zh-CN" altLang="en-US" sz="2800" dirty="0">
                <a:latin typeface="楷体" panose="02010609060101010101" pitchFamily="49" charset="-122"/>
                <a:ea typeface="楷体" panose="02010609060101010101" pitchFamily="49" charset="-122"/>
                <a:sym typeface="+mn-ea"/>
              </a:rPr>
              <a:t>、</a:t>
            </a:r>
            <a:r>
              <a:rPr lang="en-US" altLang="zh-CN" sz="2800" dirty="0">
                <a:latin typeface="楷体" panose="02010609060101010101" pitchFamily="49" charset="-122"/>
                <a:ea typeface="楷体" panose="02010609060101010101" pitchFamily="49" charset="-122"/>
                <a:sym typeface="+mn-ea"/>
              </a:rPr>
              <a:t>SCM</a:t>
            </a:r>
            <a:r>
              <a:rPr lang="zh-CN" altLang="en-US" sz="2800" dirty="0">
                <a:latin typeface="楷体" panose="02010609060101010101" pitchFamily="49" charset="-122"/>
                <a:ea typeface="楷体" panose="02010609060101010101" pitchFamily="49" charset="-122"/>
                <a:sym typeface="+mn-ea"/>
              </a:rPr>
              <a:t>及其他可完成不同法人单位或单位与个人之间交易操作的软件系统；</a:t>
            </a:r>
            <a:endParaRPr lang="en-US" altLang="zh-CN" sz="2800" dirty="0">
              <a:latin typeface="楷体" panose="02010609060101010101" pitchFamily="49" charset="-122"/>
              <a:ea typeface="楷体" panose="02010609060101010101" pitchFamily="49" charset="-122"/>
            </a:endParaRPr>
          </a:p>
          <a:p>
            <a:pPr eaLnBrk="0" hangingPunct="0">
              <a:lnSpc>
                <a:spcPct val="120000"/>
              </a:lnSpc>
              <a:spcBef>
                <a:spcPts val="600"/>
              </a:spcBef>
              <a:buClr>
                <a:srgbClr val="FF99FF"/>
              </a:buClr>
              <a:buFont typeface="Wingdings" panose="05000000000000000000" pitchFamily="2" charset="2"/>
              <a:buChar char="l"/>
            </a:pPr>
            <a:r>
              <a:rPr lang="zh-CN" altLang="en-US" sz="2800" dirty="0">
                <a:latin typeface="楷体" panose="02010609060101010101" pitchFamily="49" charset="-122"/>
                <a:ea typeface="楷体" panose="02010609060101010101" pitchFamily="49" charset="-122"/>
                <a:sym typeface="+mn-ea"/>
              </a:rPr>
              <a:t>（</a:t>
            </a:r>
            <a:r>
              <a:rPr lang="en-US" altLang="zh-CN" sz="2800" dirty="0">
                <a:latin typeface="楷体" panose="02010609060101010101" pitchFamily="49" charset="-122"/>
                <a:ea typeface="楷体" panose="02010609060101010101" pitchFamily="49" charset="-122"/>
                <a:sym typeface="+mn-ea"/>
              </a:rPr>
              <a:t>4</a:t>
            </a:r>
            <a:r>
              <a:rPr lang="zh-CN" altLang="en-US" sz="2800" dirty="0">
                <a:latin typeface="楷体" panose="02010609060101010101" pitchFamily="49" charset="-122"/>
                <a:ea typeface="楷体" panose="02010609060101010101" pitchFamily="49" charset="-122"/>
                <a:sym typeface="+mn-ea"/>
              </a:rPr>
              <a:t>）可以直接收取会员费、服务费等费用的网站或软件系统。</a:t>
            </a:r>
            <a:endParaRPr lang="zh-CN" altLang="en-US" sz="2800" dirty="0">
              <a:latin typeface="楷体" panose="02010609060101010101" pitchFamily="49" charset="-122"/>
              <a:ea typeface="楷体" panose="02010609060101010101" pitchFamily="49" charset="-122"/>
              <a:sym typeface="+mn-ea"/>
            </a:endParaRPr>
          </a:p>
          <a:p>
            <a:pPr eaLnBrk="0" hangingPunct="0">
              <a:lnSpc>
                <a:spcPct val="120000"/>
              </a:lnSpc>
              <a:spcBef>
                <a:spcPts val="600"/>
              </a:spcBef>
              <a:buFont typeface="Wingdings" panose="05000000000000000000" pitchFamily="2" charset="2"/>
              <a:buChar char="l"/>
            </a:pPr>
            <a:endParaRPr lang="zh-CN" altLang="en-US" sz="2800" dirty="0">
              <a:latin typeface="楷体" panose="02010609060101010101" pitchFamily="49" charset="-122"/>
              <a:ea typeface="楷体" panose="02010609060101010101" pitchFamily="49"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内容占位符 3"/>
          <p:cNvSpPr>
            <a:spLocks noGrp="1"/>
          </p:cNvSpPr>
          <p:nvPr>
            <p:ph idx="4294967295"/>
          </p:nvPr>
        </p:nvSpPr>
        <p:spPr>
          <a:xfrm>
            <a:off x="539750" y="1484313"/>
            <a:ext cx="7653338" cy="4838700"/>
          </a:xfrm>
          <a:ln/>
        </p:spPr>
        <p:txBody>
          <a:bodyPr vert="horz" wrap="square" lIns="91440" tIns="45720" rIns="91440" bIns="45720" anchor="t" anchorCtr="0"/>
          <a:p>
            <a:pPr>
              <a:lnSpc>
                <a:spcPct val="120000"/>
              </a:lnSpc>
              <a:spcBef>
                <a:spcPts val="600"/>
              </a:spcBef>
              <a:buClr>
                <a:schemeClr val="accent1"/>
              </a:buClr>
              <a:buFont typeface="Wingdings" panose="05000000000000000000" pitchFamily="2" charset="2"/>
              <a:buChar char="Ø"/>
            </a:pPr>
            <a:r>
              <a:rPr lang="zh-CN" altLang="en-US" sz="2400" b="1" dirty="0">
                <a:ea typeface="楷体_GB2312" panose="02010609030101010101" pitchFamily="49" charset="-122"/>
                <a:sym typeface="+mn-ea"/>
              </a:rPr>
              <a:t>移动</a:t>
            </a:r>
            <a:r>
              <a:rPr lang="en-US" altLang="zh-CN" sz="2400" b="1" dirty="0">
                <a:ea typeface="楷体_GB2312" panose="02010609030101010101" pitchFamily="49" charset="-122"/>
                <a:sym typeface="+mn-ea"/>
              </a:rPr>
              <a:t>APP </a:t>
            </a:r>
            <a:r>
              <a:rPr lang="zh-CN" altLang="en-US" sz="2400" b="1" dirty="0">
                <a:ea typeface="楷体_GB2312" panose="02010609030101010101" pitchFamily="49" charset="-122"/>
                <a:sym typeface="+mn-ea"/>
              </a:rPr>
              <a:t>指可以在智能手机上运行的第三方手机应用程序软件，也称为</a:t>
            </a:r>
            <a:r>
              <a:rPr lang="en-US" altLang="zh-CN" sz="2400" b="1" dirty="0">
                <a:ea typeface="楷体_GB2312" panose="02010609030101010101" pitchFamily="49" charset="-122"/>
                <a:sym typeface="+mn-ea"/>
              </a:rPr>
              <a:t>APP</a:t>
            </a:r>
            <a:r>
              <a:rPr lang="zh-CN" altLang="en-US" sz="2400" b="1" dirty="0">
                <a:ea typeface="楷体_GB2312" panose="02010609030101010101" pitchFamily="49" charset="-122"/>
                <a:sym typeface="+mn-ea"/>
              </a:rPr>
              <a:t>软件、</a:t>
            </a:r>
            <a:r>
              <a:rPr lang="en-US" altLang="zh-CN" sz="2400" b="1" dirty="0">
                <a:ea typeface="楷体_GB2312" panose="02010609030101010101" pitchFamily="49" charset="-122"/>
                <a:sym typeface="+mn-ea"/>
              </a:rPr>
              <a:t>APP</a:t>
            </a:r>
            <a:r>
              <a:rPr lang="zh-CN" altLang="en-US" sz="2400" b="1" dirty="0">
                <a:ea typeface="楷体_GB2312" panose="02010609030101010101" pitchFamily="49" charset="-122"/>
                <a:sym typeface="+mn-ea"/>
              </a:rPr>
              <a:t>应用、</a:t>
            </a:r>
            <a:r>
              <a:rPr lang="en-US" altLang="zh-CN" sz="2400" b="1" dirty="0">
                <a:ea typeface="楷体_GB2312" panose="02010609030101010101" pitchFamily="49" charset="-122"/>
                <a:sym typeface="+mn-ea"/>
              </a:rPr>
              <a:t>APP</a:t>
            </a:r>
            <a:r>
              <a:rPr lang="zh-CN" altLang="en-US" sz="2400" b="1" dirty="0">
                <a:ea typeface="楷体_GB2312" panose="02010609030101010101" pitchFamily="49" charset="-122"/>
                <a:sym typeface="+mn-ea"/>
              </a:rPr>
              <a:t>客户端等。如阿里巴巴的“手机淘宝”，京东的“手机京东”、“大众点评”等。</a:t>
            </a:r>
            <a:endParaRPr lang="zh-CN" altLang="en-US" sz="2400" b="1" dirty="0">
              <a:ea typeface="楷体_GB2312" panose="02010609030101010101" pitchFamily="49" charset="-122"/>
            </a:endParaRPr>
          </a:p>
          <a:p>
            <a:pPr>
              <a:lnSpc>
                <a:spcPct val="120000"/>
              </a:lnSpc>
              <a:spcBef>
                <a:spcPts val="600"/>
              </a:spcBef>
              <a:buClr>
                <a:schemeClr val="accent1"/>
              </a:buClr>
              <a:buFont typeface="Wingdings" panose="05000000000000000000" pitchFamily="2" charset="2"/>
              <a:buChar char="Ø"/>
            </a:pPr>
            <a:r>
              <a:rPr lang="zh-CN" altLang="en-US" sz="2400" b="1" dirty="0">
                <a:ea typeface="楷体_GB2312" panose="02010609030101010101" pitchFamily="49" charset="-122"/>
                <a:sym typeface="+mn-ea"/>
              </a:rPr>
              <a:t>微信公众平台指腾讯公司在微信的基础上新增的功能模块，通过这一平台，企业可以打造一个微信公众号，并实现和特定用户群体的沟通、互动，开展自媒体活动。作为一对多的媒体性行为活动，已经形成了一种主流的线上线下微信互动营销方式。</a:t>
            </a:r>
            <a:endParaRPr lang="zh-CN" altLang="en-US" sz="2400" b="1" dirty="0">
              <a:ea typeface="楷体_GB2312" panose="02010609030101010101" pitchFamily="49" charset="-122"/>
              <a:sym typeface="+mn-ea"/>
            </a:endParaRPr>
          </a:p>
        </p:txBody>
      </p:sp>
      <p:sp>
        <p:nvSpPr>
          <p:cNvPr id="109572" name="Rectangle 4"/>
          <p:cNvSpPr>
            <a:spLocks noChangeArrowheads="1"/>
          </p:cNvSpPr>
          <p:nvPr/>
        </p:nvSpPr>
        <p:spPr bwMode="auto">
          <a:xfrm>
            <a:off x="250825" y="836613"/>
            <a:ext cx="6911975" cy="457200"/>
          </a:xfrm>
          <a:prstGeom prst="rect">
            <a:avLst/>
          </a:prstGeom>
          <a:noFill/>
          <a:ln w="9525" algn="ctr">
            <a:noFill/>
            <a:miter lim="800000"/>
          </a:ln>
          <a:effectLst>
            <a:prstShdw prst="shdw17" dist="17961" dir="2700000">
              <a:schemeClr val="accent1">
                <a:gamma/>
                <a:shade val="60000"/>
                <a:invGamma/>
              </a:schemeClr>
            </a:prstShdw>
          </a:effec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Calibri" panose="020F0502020204030204" pitchFamily="34" charset="0"/>
                <a:ea typeface="楷体_GB2312" panose="02010609030101010101" pitchFamily="49" charset="-122"/>
                <a:cs typeface="Arial" panose="020B0604020202020204" pitchFamily="34" charset="0"/>
                <a:sym typeface="微软雅黑" panose="020B0503020204020204" pitchFamily="34" charset="-122"/>
              </a:rPr>
              <a:t>BJ04</a:t>
            </a:r>
            <a:r>
              <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楷体_GB2312" panose="02010609030101010101" pitchFamily="49" charset="-122"/>
                <a:cs typeface="Arial" panose="020B0604020202020204" pitchFamily="34" charset="0"/>
                <a:sym typeface="微软雅黑" panose="020B0503020204020204" pitchFamily="34" charset="-122"/>
              </a:rPr>
              <a:t>贵企业通过互联网接收（发出）订单的方式</a:t>
            </a: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楷体_GB2312" panose="02010609030101010101" pitchFamily="49" charset="-122"/>
              <a:cs typeface="Arial" panose="020B0604020202020204" pitchFamily="34" charset="0"/>
              <a:sym typeface="微软雅黑" panose="020B0503020204020204" pitchFamily="34" charset="-122"/>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灯片编号占位符 3"/>
          <p:cNvSpPr txBox="1">
            <a:spLocks noGrp="1"/>
          </p:cNvSpPr>
          <p:nvPr/>
        </p:nvSpPr>
        <p:spPr>
          <a:xfrm>
            <a:off x="6553200" y="6248400"/>
            <a:ext cx="1905000" cy="457200"/>
          </a:xfrm>
          <a:prstGeom prst="rect">
            <a:avLst/>
          </a:prstGeom>
          <a:noFill/>
          <a:ln w="9525">
            <a:noFill/>
          </a:ln>
        </p:spPr>
        <p:txBody>
          <a:bodyPr anchor="t" anchorCtr="0"/>
          <a:p>
            <a:fld id="{9A0DB2DC-4C9A-4742-B13C-FB6460FD3503}" type="slidenum">
              <a:rPr lang="zh-CN" altLang="en-US" sz="1200" dirty="0">
                <a:solidFill>
                  <a:schemeClr val="bg2"/>
                </a:solidFill>
                <a:latin typeface="Calibri" panose="020F0502020204030204" pitchFamily="34" charset="0"/>
                <a:ea typeface="Gulim" pitchFamily="34" charset="-127"/>
              </a:rPr>
            </a:fld>
            <a:endParaRPr lang="zh-CN" altLang="en-US" sz="1200" dirty="0">
              <a:solidFill>
                <a:schemeClr val="bg2"/>
              </a:solidFill>
              <a:latin typeface="Calibri" panose="020F0502020204030204" pitchFamily="34" charset="0"/>
              <a:ea typeface="Gulim" pitchFamily="34" charset="-127"/>
            </a:endParaRPr>
          </a:p>
        </p:txBody>
      </p:sp>
      <p:sp>
        <p:nvSpPr>
          <p:cNvPr id="13314" name="Rectangle 2"/>
          <p:cNvSpPr/>
          <p:nvPr/>
        </p:nvSpPr>
        <p:spPr>
          <a:xfrm>
            <a:off x="804863" y="700088"/>
            <a:ext cx="7605712" cy="701675"/>
          </a:xfrm>
          <a:prstGeom prst="rect">
            <a:avLst/>
          </a:prstGeom>
          <a:noFill/>
          <a:ln w="9525">
            <a:noFill/>
          </a:ln>
        </p:spPr>
        <p:txBody>
          <a:bodyPr anchor="t" anchorCtr="0">
            <a:spAutoFit/>
          </a:bodyPr>
          <a:p>
            <a:pPr algn="ctr"/>
            <a:r>
              <a:rPr lang="zh-CN" altLang="en-US" sz="4000" b="1" dirty="0">
                <a:latin typeface="楷体" panose="02010609060101010101" pitchFamily="49" charset="-122"/>
                <a:ea typeface="楷体" panose="02010609060101010101" pitchFamily="49" charset="-122"/>
              </a:rPr>
              <a:t>年报表上报时间</a:t>
            </a:r>
            <a:endParaRPr lang="en-US" altLang="zh-CN" sz="4000" b="1" dirty="0">
              <a:latin typeface="楷体" panose="02010609060101010101" pitchFamily="49" charset="-122"/>
              <a:ea typeface="楷体" panose="02010609060101010101" pitchFamily="49" charset="-122"/>
            </a:endParaRPr>
          </a:p>
        </p:txBody>
      </p:sp>
      <p:graphicFrame>
        <p:nvGraphicFramePr>
          <p:cNvPr id="14393" name="Group 57"/>
          <p:cNvGraphicFramePr>
            <a:graphicFrameLocks noGrp="1"/>
          </p:cNvGraphicFramePr>
          <p:nvPr>
            <p:custDataLst>
              <p:tags r:id="rId1"/>
            </p:custDataLst>
          </p:nvPr>
        </p:nvGraphicFramePr>
        <p:xfrm>
          <a:off x="593725" y="2133600"/>
          <a:ext cx="8027988" cy="2333625"/>
        </p:xfrm>
        <a:graphic>
          <a:graphicData uri="http://schemas.openxmlformats.org/drawingml/2006/table">
            <a:tbl>
              <a:tblPr/>
              <a:tblGrid>
                <a:gridCol w="949960"/>
                <a:gridCol w="1467485"/>
                <a:gridCol w="862965"/>
                <a:gridCol w="1466850"/>
                <a:gridCol w="1209040"/>
                <a:gridCol w="2072640"/>
              </a:tblGrid>
              <a:tr h="66230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Calibri" panose="020F0502020204030204" pitchFamily="34" charset="0"/>
                          <a:ea typeface="黑体" panose="02010609060101010101" pitchFamily="49" charset="-122"/>
                        </a:rPr>
                        <a:t>表号</a:t>
                      </a:r>
                      <a:endParaRPr kumimoji="0" lang="zh-CN" altLang="en-US" sz="1800" b="1" i="0" u="none" strike="noStrike" cap="none" normalizeH="0" baseline="0" dirty="0" smtClean="0">
                        <a:ln>
                          <a:noFill/>
                        </a:ln>
                        <a:solidFill>
                          <a:srgbClr val="FFFFFF"/>
                        </a:solidFill>
                        <a:effectLst/>
                        <a:latin typeface="Calibri" panose="020F0502020204030204" pitchFamily="34" charset="0"/>
                        <a:ea typeface="黑体" panose="02010609060101010101" pitchFamily="49" charset="-122"/>
                      </a:endParaRPr>
                    </a:p>
                  </a:txBody>
                  <a:tcPr marL="91427" marR="91427"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FFFFFF"/>
                          </a:solidFill>
                          <a:effectLst/>
                          <a:latin typeface="Calibri" panose="020F0502020204030204" pitchFamily="34" charset="0"/>
                          <a:ea typeface="黑体" panose="02010609060101010101" pitchFamily="49" charset="-122"/>
                        </a:rPr>
                        <a:t>表名</a:t>
                      </a:r>
                      <a:endParaRPr kumimoji="0" lang="zh-CN" altLang="en-US" sz="1800" b="1" i="0" u="none" strike="noStrike" cap="none" normalizeH="0" baseline="0" smtClean="0">
                        <a:ln>
                          <a:noFill/>
                        </a:ln>
                        <a:solidFill>
                          <a:srgbClr val="FFFFFF"/>
                        </a:solidFill>
                        <a:effectLst/>
                        <a:latin typeface="Calibri" panose="020F0502020204030204" pitchFamily="34" charset="0"/>
                        <a:ea typeface="黑体" panose="02010609060101010101" pitchFamily="49" charset="-122"/>
                      </a:endParaRPr>
                    </a:p>
                  </a:txBody>
                  <a:tcPr marL="91427" marR="91427"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FFFFFF"/>
                          </a:solidFill>
                          <a:effectLst/>
                          <a:latin typeface="Calibri" panose="020F0502020204030204" pitchFamily="34" charset="0"/>
                          <a:ea typeface="黑体" panose="02010609060101010101" pitchFamily="49" charset="-122"/>
                        </a:rPr>
                        <a:t>报表频率</a:t>
                      </a:r>
                      <a:endParaRPr kumimoji="0" lang="zh-CN" altLang="en-US" sz="1800" b="1" i="0" u="none" strike="noStrike" cap="none" normalizeH="0" baseline="0" smtClean="0">
                        <a:ln>
                          <a:noFill/>
                        </a:ln>
                        <a:solidFill>
                          <a:srgbClr val="FFFFFF"/>
                        </a:solidFill>
                        <a:effectLst/>
                        <a:latin typeface="Calibri" panose="020F0502020204030204" pitchFamily="34" charset="0"/>
                        <a:ea typeface="黑体" panose="02010609060101010101" pitchFamily="49" charset="-122"/>
                      </a:endParaRPr>
                    </a:p>
                  </a:txBody>
                  <a:tcPr marL="91427" marR="91427"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FFFFFF"/>
                          </a:solidFill>
                          <a:effectLst/>
                          <a:latin typeface="Calibri" panose="020F0502020204030204" pitchFamily="34" charset="0"/>
                          <a:ea typeface="黑体" panose="02010609060101010101" pitchFamily="49" charset="-122"/>
                        </a:rPr>
                        <a:t>填报范围</a:t>
                      </a:r>
                      <a:endParaRPr kumimoji="0" lang="zh-CN" altLang="en-US" sz="1800" b="1" i="0" u="none" strike="noStrike" cap="none" normalizeH="0" baseline="0" smtClean="0">
                        <a:ln>
                          <a:noFill/>
                        </a:ln>
                        <a:solidFill>
                          <a:srgbClr val="FFFFFF"/>
                        </a:solidFill>
                        <a:effectLst/>
                        <a:latin typeface="Calibri" panose="020F0502020204030204" pitchFamily="34" charset="0"/>
                        <a:ea typeface="黑体" panose="02010609060101010101" pitchFamily="49" charset="-122"/>
                      </a:endParaRPr>
                    </a:p>
                  </a:txBody>
                  <a:tcPr marL="91427" marR="91427"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FFFFFF"/>
                          </a:solidFill>
                          <a:effectLst/>
                          <a:latin typeface="Calibri" panose="020F0502020204030204" pitchFamily="34" charset="0"/>
                          <a:ea typeface="黑体" panose="02010609060101010101" pitchFamily="49" charset="-122"/>
                        </a:rPr>
                        <a:t>平台开网时间</a:t>
                      </a:r>
                      <a:endParaRPr kumimoji="0" lang="zh-CN" altLang="en-US" sz="1800" b="1" i="0" u="none" strike="noStrike" cap="none" normalizeH="0" baseline="0" smtClean="0">
                        <a:ln>
                          <a:noFill/>
                        </a:ln>
                        <a:solidFill>
                          <a:srgbClr val="FFFFFF"/>
                        </a:solidFill>
                        <a:effectLst/>
                        <a:latin typeface="Calibri" panose="020F0502020204030204" pitchFamily="34" charset="0"/>
                        <a:ea typeface="黑体" panose="02010609060101010101" pitchFamily="49" charset="-122"/>
                      </a:endParaRPr>
                    </a:p>
                  </a:txBody>
                  <a:tcPr marL="91427" marR="91427"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FFFFFF"/>
                          </a:solidFill>
                          <a:effectLst/>
                          <a:latin typeface="Calibri" panose="020F0502020204030204" pitchFamily="34" charset="0"/>
                          <a:ea typeface="黑体" panose="02010609060101010101" pitchFamily="49" charset="-122"/>
                        </a:rPr>
                        <a:t>平台截止时间</a:t>
                      </a:r>
                      <a:endParaRPr kumimoji="0" lang="zh-CN" altLang="en-US" sz="1800" b="1" i="0" u="none" strike="noStrike" cap="none" normalizeH="0" baseline="0" smtClean="0">
                        <a:ln>
                          <a:noFill/>
                        </a:ln>
                        <a:solidFill>
                          <a:srgbClr val="FFFFFF"/>
                        </a:solidFill>
                        <a:effectLst/>
                        <a:latin typeface="Calibri" panose="020F0502020204030204" pitchFamily="34" charset="0"/>
                        <a:ea typeface="黑体" panose="02010609060101010101" pitchFamily="49" charset="-122"/>
                      </a:endParaRPr>
                    </a:p>
                  </a:txBody>
                  <a:tcPr marL="91427" marR="91427"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67195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rPr>
                        <a:t>109</a:t>
                      </a:r>
                      <a:endParaRPr kumimoji="0" lang="en-US" altLang="zh-CN"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endParaRPr>
                    </a:p>
                  </a:txBody>
                  <a:tcPr marL="91427" marR="91427"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1"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rPr>
                        <a:t>信息化和电子商务应用情况</a:t>
                      </a:r>
                      <a:endParaRPr kumimoji="1"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endParaRPr>
                    </a:p>
                  </a:txBody>
                  <a:tcPr marL="91427" marR="91427"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rPr>
                        <a:t>年报</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endParaRPr>
                    </a:p>
                  </a:txBody>
                  <a:tcPr marL="91427" marR="91427"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rPr>
                        <a:t>有房地产开发经营活动的全部房地产开发企业</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endParaRPr>
                    </a:p>
                  </a:txBody>
                  <a:tcPr marL="91427" marR="91427"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2023</a:t>
                      </a:r>
                      <a:r>
                        <a:rPr kumimoji="0" lang="zh-CN" altLang="en-US"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年</a:t>
                      </a:r>
                      <a:r>
                        <a:rPr kumimoji="0" lang="en-US" altLang="zh-CN"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1</a:t>
                      </a:r>
                      <a:r>
                        <a:rPr kumimoji="0" lang="zh-CN" altLang="en-US"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月</a:t>
                      </a:r>
                      <a:r>
                        <a:rPr kumimoji="0" lang="en-US" altLang="zh-CN"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20</a:t>
                      </a:r>
                      <a:r>
                        <a:rPr kumimoji="0" lang="zh-CN" altLang="en-US"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日</a:t>
                      </a:r>
                      <a:endParaRPr kumimoji="0" lang="zh-CN" altLang="en-US"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endParaRPr>
                    </a:p>
                  </a:txBody>
                  <a:tcPr marL="91427" marR="91427"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2023</a:t>
                      </a:r>
                      <a:r>
                        <a:rPr kumimoji="0" lang="zh-CN" altLang="en-US"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年</a:t>
                      </a:r>
                      <a:r>
                        <a:rPr kumimoji="0" lang="en-US" altLang="zh-CN"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3</a:t>
                      </a:r>
                      <a:r>
                        <a:rPr kumimoji="0" lang="zh-CN" altLang="en-US"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月</a:t>
                      </a:r>
                      <a:r>
                        <a:rPr kumimoji="0" lang="en-US" altLang="zh-CN"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10</a:t>
                      </a:r>
                      <a:r>
                        <a:rPr kumimoji="0" lang="zh-CN" altLang="en-US"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日</a:t>
                      </a:r>
                      <a:r>
                        <a:rPr kumimoji="0" lang="en-US" altLang="zh-CN"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24</a:t>
                      </a:r>
                      <a:r>
                        <a:rPr kumimoji="0" lang="zh-CN" altLang="en-US"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时前</a:t>
                      </a:r>
                      <a:endParaRPr kumimoji="0" lang="zh-CN" altLang="en-US"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0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endParaRPr>
                    </a:p>
                  </a:txBody>
                  <a:tcPr marL="91427" marR="91427"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FF"/>
                    </a:solidFill>
                  </a:tcPr>
                </a:tc>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idx="4294967295"/>
          </p:nvPr>
        </p:nvSpPr>
        <p:spPr>
          <a:xfrm>
            <a:off x="14288" y="188913"/>
            <a:ext cx="9129713" cy="649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0" cap="none" spc="0" normalizeH="0" baseline="0" noProof="0" smtClean="0">
                <a:ln>
                  <a:noFill/>
                </a:ln>
                <a:solidFill>
                  <a:schemeClr val="tx1"/>
                </a:solidFill>
                <a:effectLst/>
                <a:uLnTx/>
                <a:uFillTx/>
                <a:latin typeface="+mj-lt"/>
                <a:ea typeface="楷体_GB2312" panose="02010609030101010101" pitchFamily="49" charset="-122"/>
                <a:cs typeface="Arial" panose="020B0604020202020204" pitchFamily="34" charset="0"/>
                <a:sym typeface="微软雅黑" panose="020B0503020204020204" pitchFamily="34" charset="-122"/>
              </a:rPr>
              <a:t>BJ12  </a:t>
            </a:r>
            <a:r>
              <a:rPr kumimoji="0" lang="zh-CN" altLang="en-US" sz="2400" b="1" i="0" u="none" strike="noStrike" kern="0" cap="none" spc="0" normalizeH="0" baseline="0" noProof="0" smtClean="0">
                <a:ln>
                  <a:noFill/>
                </a:ln>
                <a:solidFill>
                  <a:schemeClr val="tx1"/>
                </a:solidFill>
                <a:effectLst/>
                <a:uLnTx/>
                <a:uFillTx/>
                <a:latin typeface="+mj-lt"/>
                <a:ea typeface="楷体_GB2312" panose="02010609030101010101" pitchFamily="49" charset="-122"/>
                <a:cs typeface="Arial" panose="020B0604020202020204" pitchFamily="34" charset="0"/>
                <a:sym typeface="微软雅黑" panose="020B0503020204020204" pitchFamily="34" charset="-122"/>
              </a:rPr>
              <a:t>贵企业通过自有互联网平台开展哪些经济活动？</a:t>
            </a:r>
            <a:endParaRPr kumimoji="0" lang="en-US" altLang="zh-CN" sz="1600" b="0" i="0" u="none" strike="noStrike" kern="0" cap="none" spc="0" normalizeH="0" baseline="0" noProof="0" smtClean="0">
              <a:ln>
                <a:noFill/>
              </a:ln>
              <a:solidFill>
                <a:srgbClr val="FFFF00"/>
              </a:solidFill>
              <a:effectLst>
                <a:outerShdw blurRad="38100" dist="38100" dir="2700000" algn="tl">
                  <a:srgbClr val="C0C0C0"/>
                </a:outerShdw>
              </a:effectLst>
              <a:uLnTx/>
              <a:uFillTx/>
              <a:latin typeface="等线 Light" panose="02010600030101010101" charset="-122"/>
              <a:ea typeface="楷体_GB2312" panose="02010609030101010101" pitchFamily="49" charset="-122"/>
              <a:cs typeface="Arial" panose="020B0604020202020204" pitchFamily="34" charset="0"/>
              <a:sym typeface="+mn-ea"/>
            </a:endParaRPr>
          </a:p>
        </p:txBody>
      </p:sp>
      <p:sp>
        <p:nvSpPr>
          <p:cNvPr id="67586" name="内容占位符 3"/>
          <p:cNvSpPr>
            <a:spLocks noGrp="1"/>
          </p:cNvSpPr>
          <p:nvPr>
            <p:ph idx="4294967295"/>
          </p:nvPr>
        </p:nvSpPr>
        <p:spPr>
          <a:xfrm>
            <a:off x="0" y="1125538"/>
            <a:ext cx="8712200" cy="4838700"/>
          </a:xfrm>
          <a:ln/>
        </p:spPr>
        <p:txBody>
          <a:bodyPr vert="horz" wrap="square" lIns="91440" tIns="45720" rIns="91440" bIns="45720" anchor="t" anchorCtr="0"/>
          <a:p>
            <a:pPr>
              <a:lnSpc>
                <a:spcPct val="120000"/>
              </a:lnSpc>
              <a:spcBef>
                <a:spcPts val="600"/>
              </a:spcBef>
              <a:buClr>
                <a:schemeClr val="accent1"/>
              </a:buClr>
              <a:buFont typeface="Wingdings" panose="05000000000000000000" pitchFamily="2" charset="2"/>
              <a:buChar char="Ø"/>
            </a:pPr>
            <a:r>
              <a:rPr lang="zh-CN" altLang="en-US" dirty="0">
                <a:latin typeface="楷体_GB2312" panose="02010609030101010101" pitchFamily="49" charset="-122"/>
                <a:ea typeface="楷体_GB2312" panose="02010609030101010101" pitchFamily="49" charset="-122"/>
                <a:sym typeface="+mn-ea"/>
              </a:rPr>
              <a:t>互联网出行：指以互联网技术为依托，构建服务平台提供约车、租车和代驾等出行服务的经营活动。不包括互联网停车服务、GPS定位服务等，主要形式有快车、专车、顺风车、共享巴士、共享单车、网络代驾等业态。例如滴滴、摩拜等。不包括各类在线票务平台，特别是机票销售平台。</a:t>
            </a:r>
            <a:endParaRPr lang="zh-CN" altLang="en-US" dirty="0">
              <a:latin typeface="楷体_GB2312" panose="02010609030101010101" pitchFamily="49" charset="-122"/>
              <a:ea typeface="楷体_GB2312" panose="02010609030101010101" pitchFamily="49" charset="-122"/>
              <a:sym typeface="+mn-ea"/>
            </a:endParaRPr>
          </a:p>
          <a:p>
            <a:pPr>
              <a:lnSpc>
                <a:spcPct val="120000"/>
              </a:lnSpc>
              <a:spcBef>
                <a:spcPts val="600"/>
              </a:spcBef>
              <a:buClr>
                <a:schemeClr val="accent1"/>
              </a:buClr>
              <a:buFont typeface="Wingdings" panose="05000000000000000000" pitchFamily="2" charset="2"/>
              <a:buChar char="Ø"/>
            </a:pPr>
            <a:r>
              <a:rPr lang="zh-CN" altLang="en-US" dirty="0">
                <a:latin typeface="楷体_GB2312" panose="02010609030101010101" pitchFamily="49" charset="-122"/>
                <a:ea typeface="楷体_GB2312" panose="02010609030101010101" pitchFamily="49" charset="-122"/>
                <a:sym typeface="+mn-ea"/>
              </a:rPr>
              <a:t>互联网货运：指以互联网技术为依托，整合海量分散运力资源，构建服务平台提供同城、城际等货物运输配送服务的经营活动。例如货拉拉。</a:t>
            </a:r>
            <a:endParaRPr lang="zh-CN" altLang="en-US" dirty="0">
              <a:latin typeface="楷体_GB2312" panose="02010609030101010101" pitchFamily="49" charset="-122"/>
              <a:ea typeface="楷体_GB2312" panose="02010609030101010101" pitchFamily="49" charset="-122"/>
              <a:sym typeface="+mn-ea"/>
            </a:endParaRPr>
          </a:p>
          <a:p>
            <a:pPr>
              <a:lnSpc>
                <a:spcPct val="120000"/>
              </a:lnSpc>
              <a:spcBef>
                <a:spcPts val="600"/>
              </a:spcBef>
              <a:buClr>
                <a:schemeClr val="accent1"/>
              </a:buClr>
              <a:buFont typeface="Wingdings" panose="05000000000000000000" pitchFamily="2" charset="2"/>
              <a:buChar char="Ø"/>
            </a:pPr>
            <a:r>
              <a:rPr lang="zh-CN" altLang="en-US" dirty="0">
                <a:latin typeface="楷体_GB2312" panose="02010609030101010101" pitchFamily="49" charset="-122"/>
                <a:ea typeface="楷体_GB2312" panose="02010609030101010101" pitchFamily="49" charset="-122"/>
                <a:sym typeface="+mn-ea"/>
              </a:rPr>
              <a:t>即时配送（包括在线外卖、同城速递）：指以互联网技术为依托，构建服务平台提供同城配送服务的经营活动，主要形式包括在线外卖、跑腿代购、帮买帮送等新兴服务业态。例如美团、闪送、达达。</a:t>
            </a:r>
            <a:endParaRPr lang="zh-CN" altLang="en-US" dirty="0">
              <a:latin typeface="楷体_GB2312" panose="02010609030101010101" pitchFamily="49" charset="-122"/>
              <a:ea typeface="楷体_GB2312" panose="02010609030101010101" pitchFamily="49" charset="-122"/>
              <a:sym typeface="+mn-ea"/>
            </a:endParaRPr>
          </a:p>
          <a:p>
            <a:pPr>
              <a:lnSpc>
                <a:spcPct val="120000"/>
              </a:lnSpc>
              <a:spcBef>
                <a:spcPts val="600"/>
              </a:spcBef>
              <a:buClr>
                <a:schemeClr val="accent1"/>
              </a:buClr>
              <a:buFont typeface="Wingdings" panose="05000000000000000000" pitchFamily="2" charset="2"/>
              <a:buChar char="Ø"/>
            </a:pPr>
            <a:r>
              <a:rPr lang="zh-CN" altLang="en-US" dirty="0">
                <a:latin typeface="楷体_GB2312" panose="02010609030101010101" pitchFamily="49" charset="-122"/>
                <a:ea typeface="楷体_GB2312" panose="02010609030101010101" pitchFamily="49" charset="-122"/>
                <a:sym typeface="+mn-ea"/>
              </a:rPr>
              <a:t>互联网房屋租赁：指以互联网技术为依托，整合共享海量、分散的住宿资源，提供房屋查阅、在线预订等服务，满足多样化住宿需求的经营活动。注意这里既包括长租公寓，又包括短租民宿，例如小猪短租、自如。</a:t>
            </a:r>
            <a:endParaRPr lang="zh-CN" altLang="en-US" dirty="0">
              <a:latin typeface="楷体_GB2312" panose="02010609030101010101" pitchFamily="49" charset="-122"/>
              <a:ea typeface="楷体_GB2312" panose="02010609030101010101" pitchFamily="49" charset="-122"/>
              <a:sym typeface="+mn-ea"/>
            </a:endParaRPr>
          </a:p>
          <a:p>
            <a:pPr>
              <a:lnSpc>
                <a:spcPct val="120000"/>
              </a:lnSpc>
              <a:spcBef>
                <a:spcPts val="600"/>
              </a:spcBef>
              <a:buFont typeface="Wingdings" panose="05000000000000000000" pitchFamily="2" charset="2"/>
              <a:buChar char="Ø"/>
            </a:pPr>
            <a:endParaRPr lang="zh-CN" altLang="en-US" dirty="0">
              <a:latin typeface="楷体_GB2312" panose="02010609030101010101" pitchFamily="49" charset="-122"/>
              <a:ea typeface="楷体_GB2312" panose="02010609030101010101" pitchFamily="49" charset="-122"/>
              <a:sym typeface="+mn-ea"/>
            </a:endParaRPr>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3"/>
          <p:cNvSpPr>
            <a:spLocks noGrp="1"/>
          </p:cNvSpPr>
          <p:nvPr>
            <p:ph idx="1"/>
          </p:nvPr>
        </p:nvSpPr>
        <p:spPr>
          <a:xfrm>
            <a:off x="179388" y="333375"/>
            <a:ext cx="7653338" cy="4838700"/>
          </a:xfrm>
        </p:spPr>
        <p:txBody>
          <a:bodyPr vert="horz" wrap="square" lIns="91440" tIns="45720" rIns="91440" bIns="45720" numCol="1" anchor="t" anchorCtr="0" compatLnSpc="1"/>
          <a:lstStyle/>
          <a:p>
            <a:pPr marL="0" marR="0" lvl="0" indent="0" algn="l" defTabSz="914400" rtl="0" eaLnBrk="0" fontAlgn="base" latinLnBrk="0" hangingPunct="0">
              <a:lnSpc>
                <a:spcPct val="120000"/>
              </a:lnSpc>
              <a:spcBef>
                <a:spcPts val="600"/>
              </a:spcBef>
              <a:spcAft>
                <a:spcPct val="0"/>
              </a:spcAft>
              <a:buClrTx/>
              <a:buSzTx/>
              <a:buFont typeface="Wingdings" panose="05000000000000000000" pitchFamily="2" charset="2"/>
              <a:buNone/>
              <a:defRPr/>
            </a:pPr>
            <a:endParaRPr kumimoji="0" lang="en-US" altLang="zh-CN" sz="1600" b="1" i="0" u="none" strike="noStrike" kern="0" cap="none" spc="0" normalizeH="0" baseline="0" noProof="0" smtClean="0">
              <a:ln>
                <a:noFill/>
              </a:ln>
              <a:solidFill>
                <a:srgbClr val="FFFF00"/>
              </a:solidFill>
              <a:effectLst>
                <a:outerShdw blurRad="38100" dist="38100" dir="2700000" algn="tl">
                  <a:srgbClr val="C0C0C0"/>
                </a:outerShdw>
              </a:effectLst>
              <a:uLnTx/>
              <a:uFillTx/>
              <a:latin typeface="宋体" panose="02010600030101010101" pitchFamily="2" charset="-122"/>
              <a:ea typeface="+mn-ea"/>
              <a:cs typeface="+mn-cs"/>
            </a:endParaRPr>
          </a:p>
          <a:p>
            <a:pPr marL="0" marR="0" lvl="0" indent="0" algn="l" defTabSz="914400" rtl="0" eaLnBrk="0" fontAlgn="base" latinLnBrk="0" hangingPunct="0">
              <a:lnSpc>
                <a:spcPct val="120000"/>
              </a:lnSpc>
              <a:spcBef>
                <a:spcPts val="600"/>
              </a:spcBef>
              <a:spcAft>
                <a:spcPct val="0"/>
              </a:spcAft>
              <a:buClr>
                <a:schemeClr val="accent1"/>
              </a:buClr>
              <a:buSzTx/>
              <a:buFont typeface="Wingdings" panose="05000000000000000000" pitchFamily="2" charset="2"/>
              <a:buChar char="Ø"/>
              <a:defRPr/>
            </a:pPr>
            <a:r>
              <a:rPr kumimoji="0" lang="zh-CN" altLang="en-US" sz="2000" b="0" i="0" u="none" strike="noStrike" kern="0" cap="none" spc="0" normalizeH="0" baseline="0" noProof="0" smtClean="0">
                <a:ln>
                  <a:noFill/>
                </a:ln>
                <a:solidFill>
                  <a:schemeClr val="tx1"/>
                </a:solidFill>
                <a:effectLst/>
                <a:uLnTx/>
                <a:uFillTx/>
                <a:latin typeface="楷体_GB2312" panose="02010609030101010101" pitchFamily="49" charset="-122"/>
                <a:ea typeface="楷体_GB2312" panose="02010609030101010101" pitchFamily="49" charset="-122"/>
                <a:cs typeface="Arial" panose="020B0604020202020204" pitchFamily="34" charset="0"/>
                <a:sym typeface="+mn-ea"/>
              </a:rPr>
              <a:t>生活用品租赁（充电宝、雨伞、玩具</a:t>
            </a:r>
            <a:r>
              <a:rPr kumimoji="0" lang="en-US" altLang="zh-CN" sz="2000" b="0" i="0" u="none" strike="noStrike" kern="0" cap="none" spc="0" normalizeH="0" baseline="0" noProof="0" smtClean="0">
                <a:ln>
                  <a:noFill/>
                </a:ln>
                <a:solidFill>
                  <a:schemeClr val="tx1"/>
                </a:solidFill>
                <a:effectLst/>
                <a:uLnTx/>
                <a:uFillTx/>
                <a:latin typeface="+mn-lt"/>
                <a:ea typeface="楷体_GB2312" panose="02010609030101010101" pitchFamily="49" charset="-122"/>
                <a:cs typeface="Arial" panose="020B0604020202020204" pitchFamily="34" charset="0"/>
                <a:sym typeface="+mn-ea"/>
              </a:rPr>
              <a:t>…</a:t>
            </a:r>
            <a:r>
              <a:rPr kumimoji="0" lang="zh-CN" altLang="en-US" sz="2000" b="0" i="0" u="none" strike="noStrike" kern="0" cap="none" spc="0" normalizeH="0" baseline="0" noProof="0" smtClean="0">
                <a:ln>
                  <a:noFill/>
                </a:ln>
                <a:solidFill>
                  <a:schemeClr val="tx1"/>
                </a:solidFill>
                <a:effectLst/>
                <a:uLnTx/>
                <a:uFillTx/>
                <a:latin typeface="楷体_GB2312" panose="02010609030101010101" pitchFamily="49" charset="-122"/>
                <a:ea typeface="楷体_GB2312" panose="02010609030101010101" pitchFamily="49" charset="-122"/>
                <a:cs typeface="Arial" panose="020B0604020202020204" pitchFamily="34" charset="0"/>
                <a:sym typeface="+mn-ea"/>
              </a:rPr>
              <a:t>）：指依托互联网平台开展生活用品分时租赁服务的经营活动，主要表现形式有共享充电宝、共享雨伞、共享篮球、共享玩具等新业态。</a:t>
            </a:r>
            <a:endParaRPr kumimoji="0" lang="zh-CN" altLang="en-US" sz="2000" b="0" i="0" u="none" strike="noStrike" kern="0" cap="none" spc="0" normalizeH="0" baseline="0" noProof="0" smtClean="0">
              <a:ln>
                <a:noFill/>
              </a:ln>
              <a:solidFill>
                <a:schemeClr val="tx1"/>
              </a:solidFill>
              <a:effectLst/>
              <a:uLnTx/>
              <a:uFillTx/>
              <a:latin typeface="楷体_GB2312" panose="02010609030101010101" pitchFamily="49" charset="-122"/>
              <a:ea typeface="楷体_GB2312" panose="02010609030101010101" pitchFamily="49" charset="-122"/>
              <a:cs typeface="Arial" panose="020B0604020202020204" pitchFamily="34" charset="0"/>
              <a:sym typeface="+mn-ea"/>
            </a:endParaRPr>
          </a:p>
          <a:p>
            <a:pPr marL="0" marR="0" lvl="0" indent="0" algn="l" defTabSz="914400" rtl="0" eaLnBrk="0" fontAlgn="base" latinLnBrk="0" hangingPunct="0">
              <a:lnSpc>
                <a:spcPct val="120000"/>
              </a:lnSpc>
              <a:spcBef>
                <a:spcPts val="600"/>
              </a:spcBef>
              <a:spcAft>
                <a:spcPct val="0"/>
              </a:spcAft>
              <a:buClr>
                <a:schemeClr val="accent1"/>
              </a:buClr>
              <a:buSzTx/>
              <a:buFont typeface="Wingdings" panose="05000000000000000000" pitchFamily="2" charset="2"/>
              <a:buChar char="Ø"/>
              <a:defRPr/>
            </a:pPr>
            <a:r>
              <a:rPr kumimoji="0" lang="zh-CN" altLang="en-US" sz="2000" b="0" i="0" u="none" strike="noStrike" kern="0" cap="none" spc="0" normalizeH="0" baseline="0" noProof="0" smtClean="0">
                <a:ln>
                  <a:noFill/>
                </a:ln>
                <a:solidFill>
                  <a:schemeClr val="tx1"/>
                </a:solidFill>
                <a:effectLst/>
                <a:uLnTx/>
                <a:uFillTx/>
                <a:latin typeface="楷体_GB2312" panose="02010609030101010101" pitchFamily="49" charset="-122"/>
                <a:ea typeface="楷体_GB2312" panose="02010609030101010101" pitchFamily="49" charset="-122"/>
                <a:cs typeface="Arial" panose="020B0604020202020204" pitchFamily="34" charset="0"/>
                <a:sym typeface="+mn-ea"/>
              </a:rPr>
              <a:t>办公用品及设备租赁：指依托互联网平台，开展打印机、服务器、科研仪器、检测设备等办公用品及设备分时租赁服务的经营活动，例如易点租。不包括专业空间内提供的办公设备分时租赁活动。</a:t>
            </a:r>
            <a:endParaRPr kumimoji="0" lang="zh-CN" altLang="en-US" sz="2000" b="0" i="0" u="none" strike="noStrike" kern="0" cap="none" spc="0" normalizeH="0" baseline="0" noProof="0" smtClean="0">
              <a:ln>
                <a:noFill/>
              </a:ln>
              <a:solidFill>
                <a:schemeClr val="tx1"/>
              </a:solidFill>
              <a:effectLst/>
              <a:uLnTx/>
              <a:uFillTx/>
              <a:latin typeface="楷体_GB2312" panose="02010609030101010101" pitchFamily="49" charset="-122"/>
              <a:ea typeface="楷体_GB2312" panose="02010609030101010101" pitchFamily="49" charset="-122"/>
              <a:cs typeface="Arial" panose="020B0604020202020204" pitchFamily="34" charset="0"/>
              <a:sym typeface="+mn-ea"/>
            </a:endParaRPr>
          </a:p>
          <a:p>
            <a:pPr marL="0" marR="0" lvl="0" indent="0" algn="l" defTabSz="914400" rtl="0" eaLnBrk="0" fontAlgn="base" latinLnBrk="0" hangingPunct="0">
              <a:lnSpc>
                <a:spcPct val="120000"/>
              </a:lnSpc>
              <a:spcBef>
                <a:spcPts val="600"/>
              </a:spcBef>
              <a:spcAft>
                <a:spcPct val="0"/>
              </a:spcAft>
              <a:buClr>
                <a:schemeClr val="accent1"/>
              </a:buClr>
              <a:buSzTx/>
              <a:buFont typeface="Wingdings" panose="05000000000000000000" pitchFamily="2" charset="2"/>
              <a:buChar char="Ø"/>
              <a:defRPr/>
            </a:pPr>
            <a:r>
              <a:rPr kumimoji="0" lang="zh-CN" altLang="en-US" sz="2000" b="0" i="0" u="none" strike="noStrike" kern="0" cap="none" spc="0" normalizeH="0" baseline="0" noProof="0" smtClean="0">
                <a:ln>
                  <a:noFill/>
                </a:ln>
                <a:solidFill>
                  <a:schemeClr val="tx1"/>
                </a:solidFill>
                <a:effectLst/>
                <a:uLnTx/>
                <a:uFillTx/>
                <a:latin typeface="楷体_GB2312" panose="02010609030101010101" pitchFamily="49" charset="-122"/>
                <a:ea typeface="楷体_GB2312" panose="02010609030101010101" pitchFamily="49" charset="-122"/>
                <a:cs typeface="Arial" panose="020B0604020202020204" pitchFamily="34" charset="0"/>
                <a:sym typeface="+mn-ea"/>
              </a:rPr>
              <a:t>互联网游戏：又称网络游戏、在线游戏，指以互联网技术为依托，以游戏运营商服务器和用户计算机为处理终端，以游戏客户端软件为信息交互窗口的旨在实现娱乐、休闲、交流和取得虚拟承接的具有可持续性的个体性多人在线游戏。单机游戏不算，专门提供游戏开发服务的企业也不算。</a:t>
            </a:r>
            <a:endParaRPr kumimoji="0" lang="zh-CN" altLang="en-US" sz="2000" b="0" i="0" u="none" strike="noStrike" kern="0" cap="none" spc="0" normalizeH="0" baseline="0" noProof="0" smtClean="0">
              <a:ln>
                <a:noFill/>
              </a:ln>
              <a:solidFill>
                <a:schemeClr val="tx1"/>
              </a:solidFill>
              <a:effectLst/>
              <a:uLnTx/>
              <a:uFillTx/>
              <a:latin typeface="楷体_GB2312" panose="02010609030101010101" pitchFamily="49" charset="-122"/>
              <a:ea typeface="楷体_GB2312" panose="02010609030101010101" pitchFamily="49" charset="-122"/>
              <a:cs typeface="Arial" panose="020B0604020202020204" pitchFamily="34" charset="0"/>
              <a:sym typeface="+mn-ea"/>
            </a:endParaRPr>
          </a:p>
          <a:p>
            <a:pPr marL="0" marR="0" lvl="0" indent="0" algn="l" defTabSz="914400" rtl="0" eaLnBrk="0" fontAlgn="base" latinLnBrk="0" hangingPunct="0">
              <a:lnSpc>
                <a:spcPct val="120000"/>
              </a:lnSpc>
              <a:spcBef>
                <a:spcPts val="600"/>
              </a:spcBef>
              <a:spcAft>
                <a:spcPct val="0"/>
              </a:spcAft>
              <a:buClr>
                <a:schemeClr val="accent1"/>
              </a:buClr>
              <a:buSzTx/>
              <a:buFont typeface="Wingdings" panose="05000000000000000000" pitchFamily="2" charset="2"/>
              <a:buChar char="Ø"/>
              <a:defRPr/>
            </a:pPr>
            <a:r>
              <a:rPr kumimoji="0" lang="zh-CN" altLang="en-US" sz="2000" b="0" i="0" u="none" strike="noStrike" kern="0" cap="none" spc="0" normalizeH="0" baseline="0" noProof="0" smtClean="0">
                <a:ln>
                  <a:noFill/>
                </a:ln>
                <a:solidFill>
                  <a:schemeClr val="tx1"/>
                </a:solidFill>
                <a:effectLst/>
                <a:uLnTx/>
                <a:uFillTx/>
                <a:latin typeface="楷体_GB2312" panose="02010609030101010101" pitchFamily="49" charset="-122"/>
                <a:ea typeface="楷体_GB2312" panose="02010609030101010101" pitchFamily="49" charset="-122"/>
                <a:cs typeface="Arial" panose="020B0604020202020204" pitchFamily="34" charset="0"/>
                <a:sym typeface="+mn-ea"/>
              </a:rPr>
              <a:t>互联网金融：指借助互联网和移动通信技术实现资金融通、支付和信息中介功能的新兴金融模式，主要包括网络支付、</a:t>
            </a:r>
            <a:r>
              <a:rPr kumimoji="0" lang="en-US" altLang="zh-CN" sz="2000" b="0" i="0" u="none" strike="noStrike" kern="0" cap="none" spc="0" normalizeH="0" baseline="0" noProof="0" smtClean="0">
                <a:ln>
                  <a:noFill/>
                </a:ln>
                <a:solidFill>
                  <a:schemeClr val="tx1"/>
                </a:solidFill>
                <a:effectLst/>
                <a:uLnTx/>
                <a:uFillTx/>
                <a:latin typeface="楷体_GB2312" panose="02010609030101010101" pitchFamily="49" charset="-122"/>
                <a:ea typeface="楷体_GB2312" panose="02010609030101010101" pitchFamily="49" charset="-122"/>
                <a:cs typeface="Arial" panose="020B0604020202020204" pitchFamily="34" charset="0"/>
                <a:sym typeface="+mn-ea"/>
              </a:rPr>
              <a:t>P2P</a:t>
            </a:r>
            <a:r>
              <a:rPr kumimoji="0" lang="zh-CN" altLang="en-US" sz="2000" b="0" i="0" u="none" strike="noStrike" kern="0" cap="none" spc="0" normalizeH="0" baseline="0" noProof="0" smtClean="0">
                <a:ln>
                  <a:noFill/>
                </a:ln>
                <a:solidFill>
                  <a:schemeClr val="tx1"/>
                </a:solidFill>
                <a:effectLst/>
                <a:uLnTx/>
                <a:uFillTx/>
                <a:latin typeface="楷体_GB2312" panose="02010609030101010101" pitchFamily="49" charset="-122"/>
                <a:ea typeface="楷体_GB2312" panose="02010609030101010101" pitchFamily="49" charset="-122"/>
                <a:cs typeface="Arial" panose="020B0604020202020204" pitchFamily="34" charset="0"/>
                <a:sym typeface="+mn-ea"/>
              </a:rPr>
              <a:t>网贷、众筹融资、互联网金融门户以及传统金融机构开展的互联网金融业务等业态。</a:t>
            </a:r>
            <a:endParaRPr kumimoji="0" lang="zh-CN" altLang="en-US" sz="2000" b="0" i="0" u="none" strike="noStrike" kern="0" cap="none" spc="0" normalizeH="0" baseline="0" noProof="0" smtClean="0">
              <a:ln>
                <a:noFill/>
              </a:ln>
              <a:solidFill>
                <a:schemeClr val="tx1"/>
              </a:solidFill>
              <a:effectLst/>
              <a:uLnTx/>
              <a:uFillTx/>
              <a:latin typeface="楷体_GB2312" panose="02010609030101010101" pitchFamily="49" charset="-122"/>
              <a:ea typeface="楷体_GB2312" panose="02010609030101010101" pitchFamily="49" charset="-122"/>
              <a:cs typeface="Arial" panose="020B0604020202020204" pitchFamily="34" charset="0"/>
              <a:sym typeface="+mn-ea"/>
            </a:endParaRPr>
          </a:p>
          <a:p>
            <a:pPr marL="0" marR="0" lvl="0" indent="0" algn="l" defTabSz="914400" rtl="0" eaLnBrk="0" fontAlgn="base" latinLnBrk="0" hangingPunct="0">
              <a:lnSpc>
                <a:spcPct val="120000"/>
              </a:lnSpc>
              <a:spcBef>
                <a:spcPts val="600"/>
              </a:spcBef>
              <a:spcAft>
                <a:spcPct val="0"/>
              </a:spcAft>
              <a:buClrTx/>
              <a:buSzTx/>
              <a:buFont typeface="Wingdings" panose="05000000000000000000" pitchFamily="2" charset="2"/>
              <a:buChar char="Ø"/>
              <a:defRPr/>
            </a:pPr>
            <a:endParaRPr kumimoji="0" lang="zh-CN" altLang="en-US" sz="2000" b="0" i="0" u="none" strike="noStrike" kern="0" cap="none" spc="0" normalizeH="0" baseline="0" noProof="0" smtClean="0">
              <a:ln>
                <a:noFill/>
              </a:ln>
              <a:solidFill>
                <a:schemeClr val="tx1"/>
              </a:solidFill>
              <a:effectLst/>
              <a:uLnTx/>
              <a:uFillTx/>
              <a:latin typeface="楷体_GB2312" panose="02010609030101010101" pitchFamily="49" charset="-122"/>
              <a:ea typeface="楷体_GB2312" panose="02010609030101010101" pitchFamily="49" charset="-122"/>
              <a:cs typeface="Arial" panose="020B0604020202020204" pitchFamily="34" charset="0"/>
              <a:sym typeface="+mn-ea"/>
            </a:endParaRPr>
          </a:p>
        </p:txBody>
      </p:sp>
      <p:sp>
        <p:nvSpPr>
          <p:cNvPr id="3" name="标题 2"/>
          <p:cNvSpPr/>
          <p:nvPr/>
        </p:nvSpPr>
        <p:spPr bwMode="auto">
          <a:xfrm>
            <a:off x="0" y="0"/>
            <a:ext cx="9129713" cy="649288"/>
          </a:xfrm>
          <a:prstGeom prst="rect">
            <a:avLst/>
          </a:prstGeom>
          <a:noFill/>
          <a:ln w="9525">
            <a:noFill/>
            <a:miter lim="800000"/>
          </a:ln>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Calibri" panose="020F0502020204030204" pitchFamily="34" charset="0"/>
                <a:ea typeface="楷体_GB2312" panose="02010609030101010101" pitchFamily="49" charset="-122"/>
                <a:cs typeface="Arial" panose="020B0604020202020204" pitchFamily="34" charset="0"/>
                <a:sym typeface="微软雅黑" panose="020B0503020204020204" pitchFamily="34" charset="-122"/>
              </a:rPr>
              <a:t>BJ12  </a:t>
            </a:r>
            <a:r>
              <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楷体_GB2312" panose="02010609030101010101" pitchFamily="49" charset="-122"/>
                <a:cs typeface="Arial" panose="020B0604020202020204" pitchFamily="34" charset="0"/>
                <a:sym typeface="微软雅黑" panose="020B0503020204020204" pitchFamily="34" charset="-122"/>
              </a:rPr>
              <a:t>贵企业通过自有互联网平台开展哪些经济活动？</a:t>
            </a:r>
            <a:endParaRPr kumimoji="0" lang="en-US" altLang="zh-CN" sz="1600" b="0" i="0" u="none" strike="noStrike" kern="1200" cap="none" spc="0" normalizeH="0" baseline="0" noProof="0">
              <a:ln>
                <a:noFill/>
              </a:ln>
              <a:solidFill>
                <a:srgbClr val="FFFF00"/>
              </a:solidFill>
              <a:effectLst>
                <a:outerShdw blurRad="38100" dist="38100" dir="2700000" algn="tl">
                  <a:srgbClr val="C0C0C0"/>
                </a:outerShdw>
              </a:effectLst>
              <a:uLnTx/>
              <a:uFillTx/>
              <a:latin typeface="等线 Light" panose="02010600030101010101" charset="-122"/>
              <a:ea typeface="楷体_GB2312" panose="02010609030101010101" pitchFamily="49" charset="-122"/>
              <a:cs typeface="Arial" panose="020B0604020202020204" pitchFamily="34" charset="0"/>
              <a:sym typeface="+mn-ea"/>
            </a:endParaRPr>
          </a:p>
        </p:txBody>
      </p:sp>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内容占位符 3"/>
          <p:cNvSpPr>
            <a:spLocks noGrp="1"/>
          </p:cNvSpPr>
          <p:nvPr>
            <p:ph idx="4294967295"/>
          </p:nvPr>
        </p:nvSpPr>
        <p:spPr>
          <a:xfrm>
            <a:off x="0" y="1125538"/>
            <a:ext cx="9144000" cy="4838700"/>
          </a:xfrm>
          <a:ln/>
        </p:spPr>
        <p:txBody>
          <a:bodyPr vert="horz" wrap="square" lIns="91440" tIns="45720" rIns="91440" bIns="45720" anchor="t" anchorCtr="0"/>
          <a:p>
            <a:pPr marL="0" indent="0">
              <a:lnSpc>
                <a:spcPct val="120000"/>
              </a:lnSpc>
              <a:spcBef>
                <a:spcPts val="600"/>
              </a:spcBef>
              <a:buClr>
                <a:schemeClr val="accent1"/>
              </a:buClr>
              <a:buFont typeface="Wingdings" panose="05000000000000000000" pitchFamily="2" charset="2"/>
              <a:buChar char="Ø"/>
            </a:pPr>
            <a:r>
              <a:rPr lang="zh-CN" altLang="en-US" dirty="0">
                <a:latin typeface="楷体_GB2312" panose="02010609030101010101" pitchFamily="49" charset="-122"/>
                <a:ea typeface="楷体_GB2312" panose="02010609030101010101" pitchFamily="49" charset="-122"/>
                <a:sym typeface="+mn-ea"/>
              </a:rPr>
              <a:t>知识内容众包（包括网络直播与短视频）：指百科、视频等开放式平台积极通过众包实现知识内容的创造、更新和汇集，形成大众智慧集聚共享新模式。此外，还包括通过直播客户端、网页端等互联网平台进行网上现场直播或短视频的录制、上传及共享服务，提供产品展示、对话访谈、在线培训、网上调查等内容。例如：快手、抖音、知乎、百度文库等平台。</a:t>
            </a:r>
            <a:endParaRPr lang="zh-CN" altLang="en-US" dirty="0">
              <a:latin typeface="楷体_GB2312" panose="02010609030101010101" pitchFamily="49" charset="-122"/>
              <a:ea typeface="楷体_GB2312" panose="02010609030101010101" pitchFamily="49" charset="-122"/>
              <a:sym typeface="+mn-ea"/>
            </a:endParaRPr>
          </a:p>
          <a:p>
            <a:pPr marL="0" indent="0">
              <a:lnSpc>
                <a:spcPct val="120000"/>
              </a:lnSpc>
              <a:spcBef>
                <a:spcPts val="600"/>
              </a:spcBef>
              <a:buClr>
                <a:schemeClr val="accent1"/>
              </a:buClr>
              <a:buFont typeface="Wingdings" panose="05000000000000000000" pitchFamily="2" charset="2"/>
              <a:buChar char="Ø"/>
            </a:pPr>
            <a:r>
              <a:rPr lang="zh-CN" altLang="en-US" dirty="0">
                <a:latin typeface="楷体_GB2312" panose="02010609030101010101" pitchFamily="49" charset="-122"/>
                <a:ea typeface="楷体_GB2312" panose="02010609030101010101" pitchFamily="49" charset="-122"/>
                <a:sym typeface="+mn-ea"/>
              </a:rPr>
              <a:t>制造业产能共享：指以互联网平台为基础，以使用权共享为特征，围绕制造过程各个环节，整合和配置分散的制造资源和制造能力，最大化提升制造业生产效率的新型经济形态。制造业产能共享贯穿于设计、研发、生产、管理、营销等制造活动全链条，涉及生产设备工具、原材料、仓储、知识、技术、人力等制造资源，以及设计、试验、生产、管理、维护等制造能力。例如：硬蛋科技、上海名匠、沈机i5机床、鲁班世界等平台。其他：除上述经济活动外，通过互联网平台将海量、分散化资源进行优化配置，以使用权共享为主要特征，提高资源利用效率的经济活动。</a:t>
            </a:r>
            <a:endParaRPr lang="zh-CN" altLang="en-US" dirty="0">
              <a:latin typeface="楷体_GB2312" panose="02010609030101010101" pitchFamily="49" charset="-122"/>
              <a:ea typeface="楷体_GB2312" panose="02010609030101010101" pitchFamily="49" charset="-122"/>
              <a:sym typeface="+mn-ea"/>
            </a:endParaRPr>
          </a:p>
          <a:p>
            <a:pPr marL="0" indent="0">
              <a:lnSpc>
                <a:spcPct val="120000"/>
              </a:lnSpc>
              <a:spcBef>
                <a:spcPts val="600"/>
              </a:spcBef>
              <a:buNone/>
            </a:pPr>
            <a:endParaRPr lang="zh-CN" altLang="en-US" sz="1600" b="1" dirty="0">
              <a:solidFill>
                <a:srgbClr val="FF0000"/>
              </a:solidFill>
              <a:ea typeface="楷体_GB2312" panose="02010609030101010101" pitchFamily="49" charset="-122"/>
              <a:sym typeface="+mn-ea"/>
            </a:endParaRPr>
          </a:p>
        </p:txBody>
      </p:sp>
      <p:sp>
        <p:nvSpPr>
          <p:cNvPr id="3" name="标题 2"/>
          <p:cNvSpPr/>
          <p:nvPr/>
        </p:nvSpPr>
        <p:spPr bwMode="auto">
          <a:xfrm>
            <a:off x="0" y="404813"/>
            <a:ext cx="9129713" cy="649288"/>
          </a:xfrm>
          <a:prstGeom prst="rect">
            <a:avLst/>
          </a:prstGeom>
          <a:noFill/>
          <a:ln w="9525">
            <a:noFill/>
            <a:miter lim="800000"/>
          </a:ln>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Calibri" panose="020F0502020204030204" pitchFamily="34" charset="0"/>
                <a:ea typeface="楷体_GB2312" panose="02010609030101010101" pitchFamily="49" charset="-122"/>
                <a:cs typeface="Arial" panose="020B0604020202020204" pitchFamily="34" charset="0"/>
                <a:sym typeface="微软雅黑" panose="020B0503020204020204" pitchFamily="34" charset="-122"/>
              </a:rPr>
              <a:t>BJ12  </a:t>
            </a:r>
            <a:r>
              <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楷体_GB2312" panose="02010609030101010101" pitchFamily="49" charset="-122"/>
                <a:cs typeface="Arial" panose="020B0604020202020204" pitchFamily="34" charset="0"/>
                <a:sym typeface="微软雅黑" panose="020B0503020204020204" pitchFamily="34" charset="-122"/>
              </a:rPr>
              <a:t>贵企业通过自有互联网平台开展哪些经济活动？</a:t>
            </a:r>
            <a:endParaRPr kumimoji="0" lang="en-US" altLang="zh-CN" sz="1600" b="0" i="0" u="none" strike="noStrike" kern="1200" cap="none" spc="0" normalizeH="0" baseline="0" noProof="0">
              <a:ln>
                <a:noFill/>
              </a:ln>
              <a:solidFill>
                <a:srgbClr val="FFFF00"/>
              </a:solidFill>
              <a:effectLst>
                <a:outerShdw blurRad="38100" dist="38100" dir="2700000" algn="tl">
                  <a:srgbClr val="C0C0C0"/>
                </a:outerShdw>
              </a:effectLst>
              <a:uLnTx/>
              <a:uFillTx/>
              <a:latin typeface="等线 Light" panose="02010600030101010101" charset="-122"/>
              <a:ea typeface="楷体_GB2312" panose="02010609030101010101" pitchFamily="49" charset="-122"/>
              <a:cs typeface="Arial" panose="020B0604020202020204" pitchFamily="34" charset="0"/>
              <a:sym typeface="+mn-ea"/>
            </a:endParaRPr>
          </a:p>
        </p:txBody>
      </p:sp>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内容占位符 3"/>
          <p:cNvSpPr>
            <a:spLocks noGrp="1"/>
          </p:cNvSpPr>
          <p:nvPr>
            <p:ph idx="4294967295"/>
          </p:nvPr>
        </p:nvSpPr>
        <p:spPr>
          <a:xfrm>
            <a:off x="0" y="1268413"/>
            <a:ext cx="9144000" cy="4838700"/>
          </a:xfrm>
          <a:ln/>
        </p:spPr>
        <p:txBody>
          <a:bodyPr vert="horz" wrap="square" lIns="91440" tIns="45720" rIns="91440" bIns="45720" anchor="t" anchorCtr="0"/>
          <a:p>
            <a:pPr marL="0" indent="0">
              <a:lnSpc>
                <a:spcPct val="120000"/>
              </a:lnSpc>
              <a:spcBef>
                <a:spcPts val="600"/>
              </a:spcBef>
              <a:buNone/>
            </a:pPr>
            <a:endParaRPr lang="zh-CN" altLang="en-US" dirty="0">
              <a:latin typeface="楷体_GB2312" panose="02010609030101010101" pitchFamily="49" charset="-122"/>
              <a:ea typeface="楷体_GB2312" panose="02010609030101010101" pitchFamily="49" charset="-122"/>
              <a:sym typeface="+mn-ea"/>
            </a:endParaRPr>
          </a:p>
          <a:p>
            <a:pPr marL="0" indent="0">
              <a:lnSpc>
                <a:spcPct val="120000"/>
              </a:lnSpc>
              <a:spcBef>
                <a:spcPts val="600"/>
              </a:spcBef>
              <a:buFont typeface="Wingdings" panose="05000000000000000000" pitchFamily="2" charset="2"/>
              <a:buChar char="n"/>
            </a:pPr>
            <a:r>
              <a:rPr lang="zh-CN" altLang="en-US" sz="3200" dirty="0">
                <a:solidFill>
                  <a:srgbClr val="FF3300"/>
                </a:solidFill>
                <a:latin typeface="楷体_GB2312" panose="02010609030101010101" pitchFamily="49" charset="-122"/>
                <a:ea typeface="楷体_GB2312" panose="02010609030101010101" pitchFamily="49" charset="-122"/>
                <a:sym typeface="+mn-ea"/>
              </a:rPr>
              <a:t>注意事项</a:t>
            </a:r>
            <a:endParaRPr lang="zh-CN" altLang="en-US" sz="3200" dirty="0">
              <a:solidFill>
                <a:srgbClr val="FF3300"/>
              </a:solidFill>
              <a:latin typeface="楷体_GB2312" panose="02010609030101010101" pitchFamily="49" charset="-122"/>
              <a:ea typeface="楷体_GB2312" panose="02010609030101010101" pitchFamily="49" charset="-122"/>
              <a:sym typeface="+mn-ea"/>
            </a:endParaRPr>
          </a:p>
          <a:p>
            <a:pPr marL="0" indent="0">
              <a:lnSpc>
                <a:spcPct val="120000"/>
              </a:lnSpc>
              <a:spcBef>
                <a:spcPts val="600"/>
              </a:spcBef>
              <a:buClr>
                <a:schemeClr val="accent2"/>
              </a:buClr>
              <a:buFont typeface="Wingdings" panose="05000000000000000000" pitchFamily="2" charset="2"/>
              <a:buChar char="Ø"/>
            </a:pPr>
            <a:r>
              <a:rPr lang="zh-CN" altLang="en-US" sz="3200" dirty="0">
                <a:latin typeface="楷体_GB2312" panose="02010609030101010101" pitchFamily="49" charset="-122"/>
                <a:ea typeface="楷体_GB2312" panose="02010609030101010101" pitchFamily="49" charset="-122"/>
                <a:sym typeface="+mn-ea"/>
              </a:rPr>
              <a:t>注意本题要求必须是自己拥有平台的企业填写，应用其他平台开展相关经济活动的不在统计范围。</a:t>
            </a:r>
            <a:endParaRPr lang="zh-CN" altLang="en-US" sz="3200" dirty="0">
              <a:latin typeface="楷体_GB2312" panose="02010609030101010101" pitchFamily="49" charset="-122"/>
              <a:ea typeface="楷体_GB2312" panose="02010609030101010101" pitchFamily="49" charset="-122"/>
              <a:sym typeface="+mn-ea"/>
            </a:endParaRPr>
          </a:p>
          <a:p>
            <a:pPr marL="0" indent="0">
              <a:lnSpc>
                <a:spcPct val="120000"/>
              </a:lnSpc>
              <a:spcBef>
                <a:spcPts val="600"/>
              </a:spcBef>
              <a:buClr>
                <a:schemeClr val="accent2"/>
              </a:buClr>
              <a:buFont typeface="Wingdings" panose="05000000000000000000" pitchFamily="2" charset="2"/>
              <a:buChar char="Ø"/>
            </a:pPr>
            <a:r>
              <a:rPr lang="zh-CN" altLang="en-US" sz="3200" dirty="0">
                <a:latin typeface="楷体_GB2312" panose="02010609030101010101" pitchFamily="49" charset="-122"/>
                <a:ea typeface="楷体_GB2312" panose="02010609030101010101" pitchFamily="49" charset="-122"/>
                <a:sym typeface="+mn-ea"/>
              </a:rPr>
              <a:t>各选项中一些可能的方式放在选项后面的括号里面，请参考对应着括号里的选项进行填选。若选择其他要在横线写清相关互联网经济活动。</a:t>
            </a:r>
            <a:endParaRPr lang="zh-CN" altLang="en-US" sz="3200" dirty="0">
              <a:latin typeface="楷体_GB2312" panose="02010609030101010101" pitchFamily="49" charset="-122"/>
              <a:ea typeface="楷体_GB2312" panose="02010609030101010101" pitchFamily="49" charset="-122"/>
              <a:sym typeface="+mn-ea"/>
            </a:endParaRPr>
          </a:p>
          <a:p>
            <a:pPr marL="0" indent="0">
              <a:lnSpc>
                <a:spcPct val="120000"/>
              </a:lnSpc>
              <a:spcBef>
                <a:spcPts val="600"/>
              </a:spcBef>
              <a:buFont typeface="Wingdings" panose="05000000000000000000" pitchFamily="2" charset="2"/>
              <a:buChar char="Ø"/>
            </a:pPr>
            <a:endParaRPr lang="zh-CN" altLang="en-US" dirty="0">
              <a:latin typeface="楷体_GB2312" panose="02010609030101010101" pitchFamily="49" charset="-122"/>
              <a:ea typeface="楷体_GB2312" panose="02010609030101010101" pitchFamily="49" charset="-122"/>
              <a:sym typeface="+mn-ea"/>
            </a:endParaRPr>
          </a:p>
          <a:p>
            <a:pPr marL="0" indent="0">
              <a:lnSpc>
                <a:spcPct val="120000"/>
              </a:lnSpc>
              <a:spcBef>
                <a:spcPts val="600"/>
              </a:spcBef>
              <a:buNone/>
            </a:pPr>
            <a:endParaRPr lang="zh-CN" altLang="en-US" sz="1600" b="1" dirty="0">
              <a:solidFill>
                <a:srgbClr val="FF0000"/>
              </a:solidFill>
              <a:ea typeface="楷体_GB2312" panose="02010609030101010101" pitchFamily="49" charset="-122"/>
              <a:sym typeface="+mn-ea"/>
            </a:endParaRPr>
          </a:p>
        </p:txBody>
      </p:sp>
      <p:sp>
        <p:nvSpPr>
          <p:cNvPr id="3" name="标题 2"/>
          <p:cNvSpPr/>
          <p:nvPr/>
        </p:nvSpPr>
        <p:spPr bwMode="auto">
          <a:xfrm>
            <a:off x="0" y="765175"/>
            <a:ext cx="9129713" cy="649288"/>
          </a:xfrm>
          <a:prstGeom prst="rect">
            <a:avLst/>
          </a:prstGeom>
          <a:noFill/>
          <a:ln w="9525">
            <a:noFill/>
            <a:miter lim="800000"/>
          </a:ln>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Calibri" panose="020F0502020204030204" pitchFamily="34" charset="0"/>
                <a:ea typeface="楷体_GB2312" panose="02010609030101010101" pitchFamily="49" charset="-122"/>
                <a:cs typeface="Arial" panose="020B0604020202020204" pitchFamily="34" charset="0"/>
                <a:sym typeface="微软雅黑" panose="020B0503020204020204" pitchFamily="34" charset="-122"/>
              </a:rPr>
              <a:t>BJ12  </a:t>
            </a:r>
            <a:r>
              <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楷体_GB2312" panose="02010609030101010101" pitchFamily="49" charset="-122"/>
                <a:cs typeface="Arial" panose="020B0604020202020204" pitchFamily="34" charset="0"/>
                <a:sym typeface="微软雅黑" panose="020B0503020204020204" pitchFamily="34" charset="-122"/>
              </a:rPr>
              <a:t>贵企业通过自有互联网平台开展哪些经济活动？</a:t>
            </a:r>
            <a:endParaRPr kumimoji="0" lang="en-US" altLang="zh-CN" sz="1600" b="0" i="0" u="none" strike="noStrike" kern="1200" cap="none" spc="0" normalizeH="0" baseline="0" noProof="0">
              <a:ln>
                <a:noFill/>
              </a:ln>
              <a:solidFill>
                <a:srgbClr val="FFFF00"/>
              </a:solidFill>
              <a:effectLst>
                <a:outerShdw blurRad="38100" dist="38100" dir="2700000" algn="tl">
                  <a:srgbClr val="C0C0C0"/>
                </a:outerShdw>
              </a:effectLst>
              <a:uLnTx/>
              <a:uFillTx/>
              <a:latin typeface="等线 Light" panose="02010600030101010101" charset="-122"/>
              <a:ea typeface="楷体_GB2312" panose="02010609030101010101" pitchFamily="49" charset="-122"/>
              <a:cs typeface="Arial" panose="020B0604020202020204" pitchFamily="34" charset="0"/>
              <a:sym typeface="+mn-ea"/>
            </a:endParaRPr>
          </a:p>
        </p:txBody>
      </p:sp>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标题 2"/>
          <p:cNvSpPr>
            <a:spLocks noGrp="1"/>
          </p:cNvSpPr>
          <p:nvPr>
            <p:ph type="title" idx="4294967295"/>
          </p:nvPr>
        </p:nvSpPr>
        <p:spPr>
          <a:xfrm>
            <a:off x="142875" y="785813"/>
            <a:ext cx="8229600" cy="649287"/>
          </a:xfrm>
          <a:ln/>
        </p:spPr>
        <p:txBody>
          <a:bodyPr vert="horz" wrap="square" lIns="91440" tIns="45720" rIns="91440" bIns="45720" anchor="ctr" anchorCtr="0"/>
          <a:p>
            <a:pPr>
              <a:buNone/>
            </a:pPr>
            <a:r>
              <a:rPr lang="en-US" altLang="zh-CN" dirty="0">
                <a:ea typeface="楷体_GB2312" panose="02010609030101010101" pitchFamily="49" charset="-122"/>
                <a:sym typeface="微软雅黑" panose="020B0503020204020204" pitchFamily="34" charset="-122"/>
              </a:rPr>
              <a:t>BJ07 </a:t>
            </a:r>
            <a:r>
              <a:rPr lang="zh-CN" altLang="en-US" dirty="0">
                <a:ea typeface="楷体_GB2312" panose="02010609030101010101" pitchFamily="49" charset="-122"/>
                <a:sym typeface="微软雅黑" panose="020B0503020204020204" pitchFamily="34" charset="-122"/>
              </a:rPr>
              <a:t>贵企业从事以下哪种互联网相关业务活动</a:t>
            </a:r>
            <a:endParaRPr lang="en-US" altLang="zh-CN" dirty="0">
              <a:ea typeface="楷体_GB2312" panose="02010609030101010101" pitchFamily="49" charset="-122"/>
              <a:sym typeface="+mn-ea"/>
            </a:endParaRPr>
          </a:p>
        </p:txBody>
      </p:sp>
      <p:sp>
        <p:nvSpPr>
          <p:cNvPr id="75778" name="内容占位符 3"/>
          <p:cNvSpPr>
            <a:spLocks noGrp="1"/>
          </p:cNvSpPr>
          <p:nvPr>
            <p:ph idx="4294967295"/>
          </p:nvPr>
        </p:nvSpPr>
        <p:spPr>
          <a:xfrm>
            <a:off x="357188" y="1643063"/>
            <a:ext cx="8353425" cy="4838700"/>
          </a:xfrm>
          <a:ln/>
        </p:spPr>
        <p:txBody>
          <a:bodyPr vert="horz" wrap="square" lIns="91440" tIns="45720" rIns="91440" bIns="45720" anchor="t" anchorCtr="0"/>
          <a:p>
            <a:pPr>
              <a:lnSpc>
                <a:spcPct val="120000"/>
              </a:lnSpc>
              <a:spcBef>
                <a:spcPts val="600"/>
              </a:spcBef>
              <a:buClr>
                <a:schemeClr val="accent2"/>
              </a:buClr>
              <a:buFont typeface="Wingdings" panose="05000000000000000000" pitchFamily="2" charset="2"/>
              <a:buChar char="Ø"/>
            </a:pPr>
            <a:r>
              <a:rPr lang="zh-CN" altLang="en-US" dirty="0">
                <a:latin typeface="楷体_GB2312" panose="02010609030101010101" pitchFamily="49" charset="-122"/>
                <a:ea typeface="楷体_GB2312" panose="02010609030101010101" pitchFamily="49" charset="-122"/>
                <a:sym typeface="+mn-ea"/>
              </a:rPr>
              <a:t>大数据  或称巨量资料，指的是所涉及的资料量规模巨大到无法通过目前主流软件工具，在合理时间内达到撷取、管理、处理并整理成为帮助企业经营决策更积极目的的资讯。</a:t>
            </a:r>
            <a:endParaRPr lang="zh-CN" altLang="en-US" dirty="0">
              <a:latin typeface="楷体_GB2312" panose="02010609030101010101" pitchFamily="49" charset="-122"/>
              <a:ea typeface="楷体_GB2312" panose="02010609030101010101" pitchFamily="49" charset="-122"/>
            </a:endParaRPr>
          </a:p>
          <a:p>
            <a:pPr>
              <a:lnSpc>
                <a:spcPct val="120000"/>
              </a:lnSpc>
              <a:spcBef>
                <a:spcPts val="600"/>
              </a:spcBef>
              <a:buClr>
                <a:schemeClr val="accent2"/>
              </a:buClr>
              <a:buFont typeface="Wingdings" panose="05000000000000000000" pitchFamily="2" charset="2"/>
              <a:buChar char="Ø"/>
            </a:pPr>
            <a:r>
              <a:rPr lang="zh-CN" altLang="en-US" dirty="0">
                <a:latin typeface="楷体_GB2312" panose="02010609030101010101" pitchFamily="49" charset="-122"/>
                <a:ea typeface="楷体_GB2312" panose="02010609030101010101" pitchFamily="49" charset="-122"/>
                <a:sym typeface="+mn-ea"/>
              </a:rPr>
              <a:t>云计算  是基于互联网的相关服务的增加、使用和交付模式，通常涉及通过互联网来提供动态易扩展且经常是虚拟化的资源。</a:t>
            </a:r>
            <a:endParaRPr lang="zh-CN" altLang="en-US" dirty="0">
              <a:latin typeface="楷体_GB2312" panose="02010609030101010101" pitchFamily="49" charset="-122"/>
              <a:ea typeface="楷体_GB2312" panose="02010609030101010101" pitchFamily="49" charset="-122"/>
            </a:endParaRPr>
          </a:p>
          <a:p>
            <a:pPr>
              <a:lnSpc>
                <a:spcPct val="120000"/>
              </a:lnSpc>
              <a:spcBef>
                <a:spcPts val="600"/>
              </a:spcBef>
              <a:buClr>
                <a:schemeClr val="accent2"/>
              </a:buClr>
              <a:buFont typeface="Wingdings" panose="05000000000000000000" pitchFamily="2" charset="2"/>
              <a:buChar char="Ø"/>
            </a:pPr>
            <a:r>
              <a:rPr lang="zh-CN" altLang="en-US" dirty="0">
                <a:latin typeface="楷体_GB2312" panose="02010609030101010101" pitchFamily="49" charset="-122"/>
                <a:ea typeface="楷体_GB2312" panose="02010609030101010101" pitchFamily="49" charset="-122"/>
                <a:sym typeface="+mn-ea"/>
              </a:rPr>
              <a:t>移动互联网  指互联网的技术、平台、商业模式和应用与移动通信技术结合并实践的活动的总称。</a:t>
            </a:r>
            <a:endParaRPr lang="zh-CN" altLang="en-US" dirty="0">
              <a:latin typeface="楷体_GB2312" panose="02010609030101010101" pitchFamily="49" charset="-122"/>
              <a:ea typeface="楷体_GB2312" panose="02010609030101010101" pitchFamily="49" charset="-122"/>
              <a:sym typeface="+mn-ea"/>
            </a:endParaRPr>
          </a:p>
          <a:p>
            <a:pPr>
              <a:lnSpc>
                <a:spcPct val="120000"/>
              </a:lnSpc>
              <a:spcBef>
                <a:spcPts val="600"/>
              </a:spcBef>
              <a:buClr>
                <a:schemeClr val="accent2"/>
              </a:buClr>
              <a:buFont typeface="Wingdings" panose="05000000000000000000" pitchFamily="2" charset="2"/>
              <a:buChar char="Ø"/>
            </a:pPr>
            <a:r>
              <a:rPr lang="zh-CN" altLang="en-US" dirty="0">
                <a:latin typeface="楷体_GB2312" panose="02010609030101010101" pitchFamily="49" charset="-122"/>
                <a:ea typeface="楷体_GB2312" panose="02010609030101010101" pitchFamily="49" charset="-122"/>
                <a:sym typeface="+mn-ea"/>
              </a:rPr>
              <a:t>物联网  指利用局部网络或互联网等通信技术把传感器、控制器、机器、人员和物品等通过新的方式联在一起，形成人与物、物与物相联，实现信息化、远程管理控制和智能化的网络。</a:t>
            </a:r>
            <a:endParaRPr lang="en-US" altLang="zh-CN" dirty="0">
              <a:latin typeface="楷体_GB2312" panose="02010609030101010101" pitchFamily="49" charset="-122"/>
              <a:ea typeface="楷体_GB2312" panose="02010609030101010101" pitchFamily="49" charset="-122"/>
              <a:sym typeface="+mn-ea"/>
            </a:endParaRPr>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5" name="标题 2"/>
          <p:cNvSpPr>
            <a:spLocks noGrp="1"/>
          </p:cNvSpPr>
          <p:nvPr>
            <p:ph type="title" idx="4294967295"/>
          </p:nvPr>
        </p:nvSpPr>
        <p:spPr>
          <a:xfrm>
            <a:off x="0" y="642938"/>
            <a:ext cx="8229600" cy="649287"/>
          </a:xfrm>
          <a:ln/>
        </p:spPr>
        <p:txBody>
          <a:bodyPr vert="horz" wrap="square" lIns="91440" tIns="45720" rIns="91440" bIns="45720" anchor="ctr" anchorCtr="0"/>
          <a:p>
            <a:pPr>
              <a:buNone/>
            </a:pPr>
            <a:r>
              <a:rPr lang="en-US" altLang="zh-CN" dirty="0">
                <a:ea typeface="楷体_GB2312" panose="02010609030101010101" pitchFamily="49" charset="-122"/>
                <a:sym typeface="微软雅黑" panose="020B0503020204020204" pitchFamily="34" charset="-122"/>
              </a:rPr>
              <a:t>BJ07 </a:t>
            </a:r>
            <a:r>
              <a:rPr lang="zh-CN" altLang="en-US" dirty="0">
                <a:ea typeface="楷体_GB2312" panose="02010609030101010101" pitchFamily="49" charset="-122"/>
                <a:sym typeface="微软雅黑" panose="020B0503020204020204" pitchFamily="34" charset="-122"/>
              </a:rPr>
              <a:t>贵企业从事以下哪种互联网相关业务活动</a:t>
            </a:r>
            <a:endParaRPr lang="en-US" altLang="zh-CN" dirty="0">
              <a:ea typeface="楷体_GB2312" panose="02010609030101010101" pitchFamily="49" charset="-122"/>
              <a:sym typeface="+mn-ea"/>
            </a:endParaRPr>
          </a:p>
        </p:txBody>
      </p:sp>
      <p:sp>
        <p:nvSpPr>
          <p:cNvPr id="77826" name="内容占位符 3"/>
          <p:cNvSpPr>
            <a:spLocks noGrp="1"/>
          </p:cNvSpPr>
          <p:nvPr>
            <p:ph idx="4294967295"/>
          </p:nvPr>
        </p:nvSpPr>
        <p:spPr>
          <a:xfrm>
            <a:off x="214313" y="1428750"/>
            <a:ext cx="8353425" cy="4838700"/>
          </a:xfrm>
          <a:ln/>
        </p:spPr>
        <p:txBody>
          <a:bodyPr vert="horz" wrap="square" lIns="91440" tIns="45720" rIns="91440" bIns="45720" anchor="t" anchorCtr="0"/>
          <a:p>
            <a:pPr>
              <a:lnSpc>
                <a:spcPct val="120000"/>
              </a:lnSpc>
              <a:spcBef>
                <a:spcPts val="600"/>
              </a:spcBef>
              <a:buClr>
                <a:schemeClr val="accent2"/>
              </a:buClr>
              <a:buFont typeface="Wingdings" panose="05000000000000000000" pitchFamily="2" charset="2"/>
              <a:buChar char="Ø"/>
            </a:pPr>
            <a:r>
              <a:rPr lang="en-US" altLang="zh-CN" dirty="0">
                <a:latin typeface="楷体_GB2312" panose="02010609030101010101" pitchFamily="49" charset="-122"/>
                <a:ea typeface="楷体_GB2312" panose="02010609030101010101" pitchFamily="49" charset="-122"/>
                <a:sym typeface="+mn-ea"/>
              </a:rPr>
              <a:t>O2O  </a:t>
            </a:r>
            <a:r>
              <a:rPr lang="zh-CN" altLang="en-US" dirty="0">
                <a:latin typeface="楷体_GB2312" panose="02010609030101010101" pitchFamily="49" charset="-122"/>
                <a:ea typeface="楷体_GB2312" panose="02010609030101010101" pitchFamily="49" charset="-122"/>
                <a:sym typeface="+mn-ea"/>
              </a:rPr>
              <a:t>指将线下的商务机会与互联网结合，让互联网成为线下交易平台的商业模式。</a:t>
            </a:r>
            <a:endParaRPr lang="en-US" altLang="zh-CN" dirty="0">
              <a:latin typeface="楷体_GB2312" panose="02010609030101010101" pitchFamily="49" charset="-122"/>
              <a:ea typeface="楷体_GB2312" panose="02010609030101010101" pitchFamily="49" charset="-122"/>
              <a:sym typeface="+mn-ea"/>
            </a:endParaRPr>
          </a:p>
          <a:p>
            <a:pPr>
              <a:lnSpc>
                <a:spcPct val="120000"/>
              </a:lnSpc>
              <a:spcBef>
                <a:spcPts val="600"/>
              </a:spcBef>
              <a:buFont typeface="Wingdings" panose="05000000000000000000" pitchFamily="2" charset="2"/>
              <a:buChar char="Ø"/>
            </a:pPr>
            <a:r>
              <a:rPr lang="en-US" altLang="zh-CN" dirty="0">
                <a:latin typeface="楷体_GB2312" panose="02010609030101010101" pitchFamily="49" charset="-122"/>
                <a:ea typeface="楷体_GB2312" panose="02010609030101010101" pitchFamily="49" charset="-122"/>
                <a:sym typeface="+mn-ea"/>
              </a:rPr>
              <a:t>工业互联网  指工业系统与高级计算、分析、感应技术以及互联网的连接融合。</a:t>
            </a:r>
            <a:endParaRPr lang="en-US" altLang="zh-CN" dirty="0">
              <a:latin typeface="楷体_GB2312" panose="02010609030101010101" pitchFamily="49" charset="-122"/>
              <a:ea typeface="楷体_GB2312" panose="02010609030101010101" pitchFamily="49" charset="-122"/>
              <a:sym typeface="+mn-ea"/>
            </a:endParaRPr>
          </a:p>
          <a:p>
            <a:pPr>
              <a:lnSpc>
                <a:spcPct val="120000"/>
              </a:lnSpc>
              <a:spcBef>
                <a:spcPts val="600"/>
              </a:spcBef>
              <a:buFont typeface="Wingdings" panose="05000000000000000000" pitchFamily="2" charset="2"/>
              <a:buChar char="Ø"/>
            </a:pPr>
            <a:r>
              <a:rPr lang="en-US" altLang="zh-CN" dirty="0">
                <a:latin typeface="楷体_GB2312" panose="02010609030101010101" pitchFamily="49" charset="-122"/>
                <a:ea typeface="楷体_GB2312" panose="02010609030101010101" pitchFamily="49" charset="-122"/>
                <a:sym typeface="+mn-ea"/>
              </a:rPr>
              <a:t>人工智能  指研究、开发用于模拟、延伸和扩展人的智能的理论、方法、技术及应用系统的一门技术科学。</a:t>
            </a:r>
            <a:endParaRPr lang="en-US" altLang="zh-CN" dirty="0">
              <a:latin typeface="楷体_GB2312" panose="02010609030101010101" pitchFamily="49" charset="-122"/>
              <a:ea typeface="楷体_GB2312" panose="02010609030101010101" pitchFamily="49" charset="-122"/>
              <a:sym typeface="+mn-ea"/>
            </a:endParaRPr>
          </a:p>
          <a:p>
            <a:pPr>
              <a:lnSpc>
                <a:spcPct val="120000"/>
              </a:lnSpc>
              <a:spcBef>
                <a:spcPts val="600"/>
              </a:spcBef>
              <a:buClr>
                <a:schemeClr val="accent2"/>
              </a:buClr>
              <a:buFont typeface="Wingdings" panose="05000000000000000000" pitchFamily="2" charset="2"/>
              <a:buChar char="Ø"/>
            </a:pPr>
            <a:endParaRPr lang="en-US" altLang="zh-CN" dirty="0">
              <a:latin typeface="楷体_GB2312" panose="02010609030101010101" pitchFamily="49" charset="-122"/>
              <a:ea typeface="楷体_GB2312" panose="02010609030101010101" pitchFamily="49" charset="-122"/>
            </a:endParaRPr>
          </a:p>
          <a:p>
            <a:pPr>
              <a:lnSpc>
                <a:spcPct val="120000"/>
              </a:lnSpc>
              <a:spcBef>
                <a:spcPts val="600"/>
              </a:spcBef>
              <a:buFont typeface="Wingdings" panose="05000000000000000000" pitchFamily="2" charset="2"/>
              <a:buChar char="n"/>
            </a:pPr>
            <a:r>
              <a:rPr lang="zh-CN" altLang="en-US" dirty="0">
                <a:solidFill>
                  <a:srgbClr val="FF3300"/>
                </a:solidFill>
                <a:latin typeface="楷体_GB2312" panose="02010609030101010101" pitchFamily="49" charset="-122"/>
                <a:ea typeface="楷体_GB2312" panose="02010609030101010101" pitchFamily="49" charset="-122"/>
                <a:sym typeface="+mn-ea"/>
              </a:rPr>
              <a:t>注意事项</a:t>
            </a:r>
            <a:endParaRPr lang="zh-CN" altLang="en-US" dirty="0">
              <a:solidFill>
                <a:srgbClr val="FF3300"/>
              </a:solidFill>
              <a:latin typeface="楷体_GB2312" panose="02010609030101010101" pitchFamily="49" charset="-122"/>
              <a:ea typeface="楷体_GB2312" panose="02010609030101010101" pitchFamily="49" charset="-122"/>
            </a:endParaRPr>
          </a:p>
          <a:p>
            <a:pPr>
              <a:lnSpc>
                <a:spcPct val="120000"/>
              </a:lnSpc>
              <a:spcBef>
                <a:spcPts val="600"/>
              </a:spcBef>
              <a:buFont typeface="Wingdings" panose="05000000000000000000" pitchFamily="2" charset="2"/>
              <a:buChar char="Ø"/>
            </a:pPr>
            <a:r>
              <a:rPr lang="zh-CN" altLang="en-US" dirty="0">
                <a:latin typeface="楷体_GB2312" panose="02010609030101010101" pitchFamily="49" charset="-122"/>
                <a:ea typeface="楷体_GB2312" panose="02010609030101010101" pitchFamily="49" charset="-122"/>
                <a:sym typeface="+mn-ea"/>
              </a:rPr>
              <a:t>可多选，若选择其他请在横线注明具体是哪种业务活动。</a:t>
            </a:r>
            <a:endParaRPr lang="zh-CN" altLang="en-US" dirty="0">
              <a:latin typeface="楷体_GB2312" panose="02010609030101010101" pitchFamily="49" charset="-122"/>
              <a:ea typeface="楷体_GB2312" panose="02010609030101010101" pitchFamily="49" charset="-122"/>
              <a:sym typeface="+mn-ea"/>
            </a:endParaRPr>
          </a:p>
          <a:p>
            <a:pPr>
              <a:lnSpc>
                <a:spcPct val="120000"/>
              </a:lnSpc>
              <a:spcBef>
                <a:spcPts val="600"/>
              </a:spcBef>
              <a:buFont typeface="Wingdings" panose="05000000000000000000" pitchFamily="2" charset="2"/>
              <a:buChar char="Ø"/>
            </a:pPr>
            <a:endParaRPr lang="zh-CN" altLang="en-US" dirty="0">
              <a:latin typeface="楷体_GB2312" panose="02010609030101010101" pitchFamily="49" charset="-122"/>
              <a:ea typeface="楷体_GB2312" panose="02010609030101010101" pitchFamily="49" charset="-122"/>
              <a:sym typeface="+mn-ea"/>
            </a:endParaRPr>
          </a:p>
          <a:p>
            <a:pPr>
              <a:lnSpc>
                <a:spcPct val="120000"/>
              </a:lnSpc>
              <a:spcBef>
                <a:spcPts val="600"/>
              </a:spcBef>
              <a:buFont typeface="Wingdings" panose="05000000000000000000" pitchFamily="2" charset="2"/>
              <a:buChar char="Ø"/>
            </a:pPr>
            <a:endParaRPr lang="zh-CN" altLang="en-US" dirty="0">
              <a:latin typeface="楷体_GB2312" panose="02010609030101010101" pitchFamily="49" charset="-122"/>
              <a:ea typeface="楷体_GB2312" panose="02010609030101010101" pitchFamily="49" charset="-122"/>
            </a:endParaRPr>
          </a:p>
          <a:p>
            <a:pPr>
              <a:lnSpc>
                <a:spcPct val="120000"/>
              </a:lnSpc>
              <a:spcBef>
                <a:spcPts val="600"/>
              </a:spcBef>
              <a:buNone/>
            </a:pPr>
            <a:endParaRPr lang="zh-CN" altLang="en-US" dirty="0">
              <a:latin typeface="楷体_GB2312" panose="02010609030101010101" pitchFamily="49" charset="-122"/>
              <a:ea typeface="楷体_GB2312" panose="02010609030101010101" pitchFamily="49" charset="-122"/>
              <a:sym typeface="+mn-ea"/>
            </a:endParaRPr>
          </a:p>
        </p:txBody>
      </p:sp>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idx="4294967295"/>
          </p:nvPr>
        </p:nvSpPr>
        <p:spPr>
          <a:xfrm>
            <a:off x="250825" y="836613"/>
            <a:ext cx="8229600" cy="649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0" cap="none" spc="0" normalizeH="0" baseline="0" noProof="0" smtClean="0">
                <a:ln>
                  <a:noFill/>
                </a:ln>
                <a:solidFill>
                  <a:schemeClr val="tx1"/>
                </a:solidFill>
                <a:effectLst/>
                <a:uLnTx/>
                <a:uFillTx/>
                <a:latin typeface="+mj-lt"/>
                <a:ea typeface="楷体_GB2312" panose="02010609030101010101" pitchFamily="49" charset="-122"/>
                <a:cs typeface="Arial" panose="020B0604020202020204" pitchFamily="34" charset="0"/>
                <a:sym typeface="微软雅黑" panose="020B0503020204020204" pitchFamily="34" charset="-122"/>
              </a:rPr>
              <a:t>BJ13 </a:t>
            </a:r>
            <a:r>
              <a:rPr kumimoji="0" lang="zh-CN" altLang="en-US" sz="2400" b="1" i="0" u="none" strike="noStrike" kern="0" cap="none" spc="0" normalizeH="0" baseline="0" noProof="0" smtClean="0">
                <a:ln>
                  <a:noFill/>
                </a:ln>
                <a:solidFill>
                  <a:schemeClr val="tx1"/>
                </a:solidFill>
                <a:effectLst/>
                <a:uLnTx/>
                <a:uFillTx/>
                <a:latin typeface="+mj-lt"/>
                <a:ea typeface="楷体_GB2312" panose="02010609030101010101" pitchFamily="49" charset="-122"/>
                <a:cs typeface="Arial" panose="020B0604020202020204" pitchFamily="34" charset="0"/>
                <a:sym typeface="微软雅黑" panose="020B0503020204020204" pitchFamily="34" charset="-122"/>
              </a:rPr>
              <a:t>贵企业是否完成“企业上云”？</a:t>
            </a:r>
            <a:endParaRPr kumimoji="0" lang="en-US" altLang="zh-CN" sz="1600" b="0" i="0" u="none" strike="noStrike" kern="0" cap="none" spc="0" normalizeH="0" baseline="0" noProof="0" smtClean="0">
              <a:ln>
                <a:noFill/>
              </a:ln>
              <a:solidFill>
                <a:srgbClr val="FFFF00"/>
              </a:solidFill>
              <a:effectLst>
                <a:outerShdw blurRad="38100" dist="38100" dir="2700000" algn="tl">
                  <a:srgbClr val="C0C0C0"/>
                </a:outerShdw>
              </a:effectLst>
              <a:uLnTx/>
              <a:uFillTx/>
              <a:latin typeface="等线 Light" panose="02010600030101010101" charset="-122"/>
              <a:ea typeface="楷体_GB2312" panose="02010609030101010101" pitchFamily="49" charset="-122"/>
              <a:cs typeface="Arial" panose="020B0604020202020204" pitchFamily="34" charset="0"/>
              <a:sym typeface="+mn-ea"/>
            </a:endParaRPr>
          </a:p>
        </p:txBody>
      </p:sp>
      <p:sp>
        <p:nvSpPr>
          <p:cNvPr id="79874" name="内容占位符 3"/>
          <p:cNvSpPr>
            <a:spLocks noGrp="1"/>
          </p:cNvSpPr>
          <p:nvPr>
            <p:ph idx="4294967295"/>
          </p:nvPr>
        </p:nvSpPr>
        <p:spPr>
          <a:xfrm>
            <a:off x="468313" y="1557338"/>
            <a:ext cx="7653337" cy="4838700"/>
          </a:xfrm>
          <a:ln/>
        </p:spPr>
        <p:txBody>
          <a:bodyPr vert="horz" wrap="square" lIns="91440" tIns="45720" rIns="91440" bIns="45720" anchor="t" anchorCtr="0"/>
          <a:p>
            <a:pPr>
              <a:lnSpc>
                <a:spcPct val="120000"/>
              </a:lnSpc>
              <a:spcBef>
                <a:spcPts val="600"/>
              </a:spcBef>
              <a:buFont typeface="Wingdings" panose="05000000000000000000" pitchFamily="2" charset="2"/>
              <a:buChar char="n"/>
            </a:pPr>
            <a:r>
              <a:rPr lang="zh-CN" altLang="en-US" dirty="0">
                <a:solidFill>
                  <a:schemeClr val="accent1"/>
                </a:solidFill>
                <a:latin typeface="楷体_GB2312" panose="02010609030101010101" pitchFamily="49" charset="-122"/>
                <a:ea typeface="楷体_GB2312" panose="02010609030101010101" pitchFamily="49" charset="-122"/>
                <a:sym typeface="+mn-ea"/>
              </a:rPr>
              <a:t>释义</a:t>
            </a:r>
            <a:endParaRPr lang="en-US" altLang="zh-CN" dirty="0">
              <a:solidFill>
                <a:schemeClr val="accent1"/>
              </a:solidFill>
              <a:latin typeface="楷体_GB2312" panose="02010609030101010101" pitchFamily="49" charset="-122"/>
              <a:ea typeface="楷体_GB2312" panose="02010609030101010101" pitchFamily="49" charset="-122"/>
            </a:endParaRPr>
          </a:p>
          <a:p>
            <a:pPr>
              <a:lnSpc>
                <a:spcPct val="120000"/>
              </a:lnSpc>
              <a:spcBef>
                <a:spcPts val="600"/>
              </a:spcBef>
              <a:buClr>
                <a:srgbClr val="9966FF"/>
              </a:buClr>
              <a:buFont typeface="Wingdings" panose="05000000000000000000" pitchFamily="2" charset="2"/>
              <a:buChar char="Ø"/>
            </a:pPr>
            <a:r>
              <a:rPr lang="zh-CN" altLang="en-US" dirty="0">
                <a:latin typeface="楷体_GB2312" panose="02010609030101010101" pitchFamily="49" charset="-122"/>
                <a:ea typeface="楷体_GB2312" panose="02010609030101010101" pitchFamily="49" charset="-122"/>
                <a:sym typeface="+mn-ea"/>
              </a:rPr>
              <a:t>企业上云：企业在百度云、阿里云、腾讯云、新浪云、盛大云、微软云、树根互联、</a:t>
            </a:r>
            <a:r>
              <a:rPr lang="en-US" altLang="zh-CN" dirty="0">
                <a:latin typeface="楷体_GB2312" panose="02010609030101010101" pitchFamily="49" charset="-122"/>
                <a:ea typeface="楷体_GB2312" panose="02010609030101010101" pitchFamily="49" charset="-122"/>
                <a:sym typeface="+mn-ea"/>
              </a:rPr>
              <a:t>BBD</a:t>
            </a:r>
            <a:r>
              <a:rPr lang="zh-CN" altLang="en-US" dirty="0">
                <a:latin typeface="楷体_GB2312" panose="02010609030101010101" pitchFamily="49" charset="-122"/>
                <a:ea typeface="楷体_GB2312" panose="02010609030101010101" pitchFamily="49" charset="-122"/>
                <a:sym typeface="+mn-ea"/>
              </a:rPr>
              <a:t>、企业自建云及其他云平台上，开展企业各项管理或经营业务。</a:t>
            </a:r>
            <a:endParaRPr lang="zh-CN" altLang="en-US" dirty="0">
              <a:latin typeface="楷体_GB2312" panose="02010609030101010101" pitchFamily="49" charset="-122"/>
              <a:ea typeface="楷体_GB2312" panose="02010609030101010101" pitchFamily="49" charset="-122"/>
              <a:sym typeface="+mn-ea"/>
            </a:endParaRPr>
          </a:p>
        </p:txBody>
      </p:sp>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内容占位符 3"/>
          <p:cNvSpPr>
            <a:spLocks noGrp="1"/>
          </p:cNvSpPr>
          <p:nvPr>
            <p:ph idx="4294967295"/>
          </p:nvPr>
        </p:nvSpPr>
        <p:spPr>
          <a:xfrm>
            <a:off x="285750" y="1714500"/>
            <a:ext cx="8137525" cy="4838700"/>
          </a:xfrm>
          <a:ln/>
        </p:spPr>
        <p:txBody>
          <a:bodyPr vert="horz" wrap="square" lIns="91440" tIns="45720" rIns="91440" bIns="45720" anchor="t" anchorCtr="0"/>
          <a:p>
            <a:pPr>
              <a:lnSpc>
                <a:spcPct val="120000"/>
              </a:lnSpc>
              <a:spcBef>
                <a:spcPts val="600"/>
              </a:spcBef>
              <a:buClr>
                <a:schemeClr val="accent1"/>
              </a:buClr>
              <a:buFont typeface="Wingdings" panose="05000000000000000000" pitchFamily="2" charset="2"/>
              <a:buChar char="Ø"/>
            </a:pPr>
            <a:r>
              <a:rPr lang="zh-CN" altLang="en-US" sz="2800" dirty="0">
                <a:latin typeface="楷体_GB2312" panose="02010609030101010101" pitchFamily="49" charset="-122"/>
                <a:ea typeface="楷体_GB2312" panose="02010609030101010101" pitchFamily="49" charset="-122"/>
                <a:sym typeface="+mn-ea"/>
              </a:rPr>
              <a:t>计算机数量是</a:t>
            </a:r>
            <a:r>
              <a:rPr lang="zh-CN" altLang="en-US" sz="2800" dirty="0">
                <a:solidFill>
                  <a:srgbClr val="FF3300"/>
                </a:solidFill>
                <a:latin typeface="楷体_GB2312" panose="02010609030101010101" pitchFamily="49" charset="-122"/>
                <a:ea typeface="楷体_GB2312" panose="02010609030101010101" pitchFamily="49" charset="-122"/>
                <a:sym typeface="+mn-ea"/>
              </a:rPr>
              <a:t>时点数</a:t>
            </a:r>
            <a:r>
              <a:rPr lang="zh-CN" altLang="en-US" sz="2800" dirty="0">
                <a:latin typeface="楷体_GB2312" panose="02010609030101010101" pitchFamily="49" charset="-122"/>
                <a:ea typeface="楷体_GB2312" panose="02010609030101010101" pitchFamily="49" charset="-122"/>
                <a:sym typeface="+mn-ea"/>
              </a:rPr>
              <a:t>，信息技术人员是</a:t>
            </a:r>
            <a:r>
              <a:rPr lang="zh-CN" altLang="en-US" sz="2800" dirty="0">
                <a:solidFill>
                  <a:srgbClr val="FF3300"/>
                </a:solidFill>
                <a:latin typeface="楷体_GB2312" panose="02010609030101010101" pitchFamily="49" charset="-122"/>
                <a:ea typeface="楷体_GB2312" panose="02010609030101010101" pitchFamily="49" charset="-122"/>
                <a:sym typeface="+mn-ea"/>
              </a:rPr>
              <a:t>年平均数</a:t>
            </a:r>
            <a:r>
              <a:rPr lang="zh-CN" altLang="en-US" sz="2800" dirty="0">
                <a:latin typeface="楷体_GB2312" panose="02010609030101010101" pitchFamily="49" charset="-122"/>
                <a:ea typeface="楷体_GB2312" panose="02010609030101010101" pitchFamily="49" charset="-122"/>
                <a:sym typeface="+mn-ea"/>
              </a:rPr>
              <a:t>，信息化投入是</a:t>
            </a:r>
            <a:r>
              <a:rPr lang="zh-CN" altLang="en-US" sz="2800" dirty="0">
                <a:solidFill>
                  <a:srgbClr val="FF3300"/>
                </a:solidFill>
                <a:latin typeface="楷体_GB2312" panose="02010609030101010101" pitchFamily="49" charset="-122"/>
                <a:ea typeface="楷体_GB2312" panose="02010609030101010101" pitchFamily="49" charset="-122"/>
                <a:sym typeface="+mn-ea"/>
              </a:rPr>
              <a:t>全年累计数</a:t>
            </a:r>
            <a:r>
              <a:rPr lang="zh-CN" altLang="en-US" sz="2800" dirty="0">
                <a:latin typeface="楷体_GB2312" panose="02010609030101010101" pitchFamily="49" charset="-122"/>
                <a:ea typeface="楷体_GB2312" panose="02010609030101010101" pitchFamily="49" charset="-122"/>
                <a:sym typeface="+mn-ea"/>
              </a:rPr>
              <a:t>。</a:t>
            </a:r>
            <a:endParaRPr lang="zh-CN" altLang="en-US" sz="2800" dirty="0">
              <a:latin typeface="楷体_GB2312" panose="02010609030101010101" pitchFamily="49" charset="-122"/>
              <a:ea typeface="楷体_GB2312" panose="02010609030101010101" pitchFamily="49" charset="-122"/>
              <a:sym typeface="+mn-ea"/>
            </a:endParaRPr>
          </a:p>
          <a:p>
            <a:pPr>
              <a:lnSpc>
                <a:spcPct val="120000"/>
              </a:lnSpc>
              <a:spcBef>
                <a:spcPts val="600"/>
              </a:spcBef>
              <a:buClr>
                <a:schemeClr val="accent1"/>
              </a:buClr>
              <a:buFont typeface="Wingdings" panose="05000000000000000000" pitchFamily="2" charset="2"/>
              <a:buChar char="Ø"/>
            </a:pPr>
            <a:r>
              <a:rPr lang="zh-CN" altLang="en-US" sz="2800" dirty="0">
                <a:latin typeface="楷体_GB2312" panose="02010609030101010101" pitchFamily="49" charset="-122"/>
                <a:ea typeface="楷体_GB2312" panose="02010609030101010101" pitchFamily="49" charset="-122"/>
                <a:sym typeface="+mn-ea"/>
              </a:rPr>
              <a:t>电子商务销售、采购金额对取消的订单、退货等情况计入下一报告期。</a:t>
            </a:r>
            <a:endParaRPr lang="zh-CN" altLang="en-US" sz="2800" dirty="0">
              <a:latin typeface="楷体_GB2312" panose="02010609030101010101" pitchFamily="49" charset="-122"/>
              <a:ea typeface="楷体_GB2312" panose="02010609030101010101" pitchFamily="49" charset="-122"/>
            </a:endParaRPr>
          </a:p>
          <a:p>
            <a:pPr>
              <a:lnSpc>
                <a:spcPct val="120000"/>
              </a:lnSpc>
              <a:spcBef>
                <a:spcPts val="600"/>
              </a:spcBef>
              <a:buClr>
                <a:schemeClr val="accent1"/>
              </a:buClr>
              <a:buFont typeface="Wingdings" panose="05000000000000000000" pitchFamily="2" charset="2"/>
              <a:buChar char="Ø"/>
            </a:pPr>
            <a:r>
              <a:rPr lang="zh-CN" altLang="en-US" sz="2800" dirty="0">
                <a:latin typeface="楷体_GB2312" panose="02010609030101010101" pitchFamily="49" charset="-122"/>
                <a:ea typeface="楷体_GB2312" panose="02010609030101010101" pitchFamily="49" charset="-122"/>
                <a:sym typeface="+mn-ea"/>
              </a:rPr>
              <a:t>无论电子商务销售额、电子商务采购额均包括</a:t>
            </a:r>
            <a:r>
              <a:rPr lang="zh-CN" altLang="en-US" sz="2800" dirty="0">
                <a:solidFill>
                  <a:srgbClr val="FF3300"/>
                </a:solidFill>
                <a:latin typeface="楷体_GB2312" panose="02010609030101010101" pitchFamily="49" charset="-122"/>
                <a:ea typeface="楷体_GB2312" panose="02010609030101010101" pitchFamily="49" charset="-122"/>
                <a:sym typeface="+mn-ea"/>
              </a:rPr>
              <a:t>税金</a:t>
            </a:r>
            <a:r>
              <a:rPr lang="zh-CN" altLang="en-US" sz="2800" dirty="0">
                <a:latin typeface="楷体_GB2312" panose="02010609030101010101" pitchFamily="49" charset="-122"/>
                <a:ea typeface="楷体_GB2312" panose="02010609030101010101" pitchFamily="49" charset="-122"/>
                <a:sym typeface="+mn-ea"/>
              </a:rPr>
              <a:t>。</a:t>
            </a:r>
            <a:endParaRPr lang="zh-CN" altLang="en-US" sz="2800" dirty="0">
              <a:latin typeface="楷体_GB2312" panose="02010609030101010101" pitchFamily="49" charset="-122"/>
              <a:ea typeface="楷体_GB2312" panose="02010609030101010101" pitchFamily="49" charset="-122"/>
            </a:endParaRPr>
          </a:p>
          <a:p>
            <a:pPr>
              <a:lnSpc>
                <a:spcPct val="120000"/>
              </a:lnSpc>
              <a:spcBef>
                <a:spcPts val="600"/>
              </a:spcBef>
              <a:buClr>
                <a:schemeClr val="accent1"/>
              </a:buClr>
              <a:buFont typeface="Wingdings" panose="05000000000000000000" pitchFamily="2" charset="2"/>
              <a:buChar char="Ø"/>
            </a:pPr>
            <a:r>
              <a:rPr lang="zh-CN" altLang="en-US" sz="2800" dirty="0">
                <a:latin typeface="楷体_GB2312" panose="02010609030101010101" pitchFamily="49" charset="-122"/>
                <a:ea typeface="楷体_GB2312" panose="02010609030101010101" pitchFamily="49" charset="-122"/>
                <a:sym typeface="+mn-ea"/>
              </a:rPr>
              <a:t>价值量单位为</a:t>
            </a:r>
            <a:r>
              <a:rPr lang="zh-CN" altLang="en-US" sz="2800" dirty="0">
                <a:solidFill>
                  <a:srgbClr val="FF3300"/>
                </a:solidFill>
                <a:latin typeface="楷体_GB2312" panose="02010609030101010101" pitchFamily="49" charset="-122"/>
                <a:ea typeface="楷体_GB2312" panose="02010609030101010101" pitchFamily="49" charset="-122"/>
                <a:sym typeface="+mn-ea"/>
              </a:rPr>
              <a:t>万元</a:t>
            </a:r>
            <a:r>
              <a:rPr lang="zh-CN" altLang="en-US" sz="2800" dirty="0">
                <a:latin typeface="楷体_GB2312" panose="02010609030101010101" pitchFamily="49" charset="-122"/>
                <a:ea typeface="楷体_GB2312" panose="02010609030101010101" pitchFamily="49" charset="-122"/>
                <a:sym typeface="+mn-ea"/>
              </a:rPr>
              <a:t>。</a:t>
            </a:r>
            <a:endParaRPr lang="zh-CN" altLang="en-US" sz="2800" dirty="0">
              <a:latin typeface="楷体_GB2312" panose="02010609030101010101" pitchFamily="49" charset="-122"/>
              <a:ea typeface="楷体_GB2312" panose="02010609030101010101" pitchFamily="49" charset="-122"/>
              <a:sym typeface="+mn-ea"/>
            </a:endParaRPr>
          </a:p>
        </p:txBody>
      </p:sp>
      <p:sp>
        <p:nvSpPr>
          <p:cNvPr id="81922" name="矩形 2"/>
          <p:cNvSpPr/>
          <p:nvPr/>
        </p:nvSpPr>
        <p:spPr>
          <a:xfrm>
            <a:off x="785813" y="571500"/>
            <a:ext cx="3500437" cy="584200"/>
          </a:xfrm>
          <a:prstGeom prst="rect">
            <a:avLst/>
          </a:prstGeom>
          <a:noFill/>
          <a:ln w="9525">
            <a:noFill/>
          </a:ln>
        </p:spPr>
        <p:txBody>
          <a:bodyPr anchor="t" anchorCtr="0">
            <a:spAutoFit/>
          </a:bodyPr>
          <a:p>
            <a:r>
              <a:rPr lang="zh-CN" altLang="en-US" sz="3200" b="1" dirty="0">
                <a:latin typeface="楷体" panose="02010609060101010101" pitchFamily="49" charset="-122"/>
                <a:ea typeface="楷体" panose="02010609060101010101" pitchFamily="49" charset="-122"/>
              </a:rPr>
              <a:t>需要注意问题</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69" name="WordArt 4"/>
          <p:cNvSpPr>
            <a:spLocks noTextEdit="1"/>
          </p:cNvSpPr>
          <p:nvPr/>
        </p:nvSpPr>
        <p:spPr>
          <a:xfrm>
            <a:off x="250825" y="1916113"/>
            <a:ext cx="4392613" cy="1655762"/>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chemeClr val="bg1"/>
                  </a:solidFill>
                  <a:prstDash val="solid"/>
                  <a:round/>
                  <a:headEnd type="none" w="med" len="med"/>
                  <a:tailEnd type="none" w="med" len="med"/>
                </a:ln>
                <a:solidFill>
                  <a:srgbClr val="9966FF"/>
                </a:solidFill>
                <a:effectLst>
                  <a:outerShdw dist="17961" dir="2699999" algn="ctr" rotWithShape="0">
                    <a:schemeClr val="bg1"/>
                  </a:outerShdw>
                </a:effectLst>
                <a:latin typeface="黑体" panose="02010609060101010101" pitchFamily="49" charset="-122"/>
                <a:ea typeface="黑体" panose="02010609060101010101" pitchFamily="49" charset="-122"/>
              </a:rPr>
              <a:t>谢谢！</a:t>
            </a:r>
            <a:endParaRPr lang="zh-CN" altLang="en-US" sz="3600" b="1">
              <a:ln w="12700" cap="flat" cmpd="sng">
                <a:solidFill>
                  <a:schemeClr val="bg1"/>
                </a:solidFill>
                <a:prstDash val="solid"/>
                <a:round/>
                <a:headEnd type="none" w="med" len="med"/>
                <a:tailEnd type="none" w="med" len="med"/>
              </a:ln>
              <a:solidFill>
                <a:srgbClr val="9966FF"/>
              </a:solidFill>
              <a:effectLst>
                <a:outerShdw dist="17961" dir="2699999" algn="ctr" rotWithShape="0">
                  <a:schemeClr val="bg1"/>
                </a:outerShdw>
              </a:effectLst>
              <a:latin typeface="黑体" panose="02010609060101010101" pitchFamily="49" charset="-122"/>
              <a:ea typeface="黑体" panose="020106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Rectangle 10"/>
          <p:cNvSpPr/>
          <p:nvPr/>
        </p:nvSpPr>
        <p:spPr>
          <a:xfrm>
            <a:off x="250825" y="1125538"/>
            <a:ext cx="360363" cy="2952750"/>
          </a:xfrm>
          <a:prstGeom prst="rect">
            <a:avLst/>
          </a:prstGeom>
          <a:noFill/>
          <a:ln w="9525">
            <a:noFill/>
          </a:ln>
        </p:spPr>
        <p:txBody>
          <a:bodyPr anchor="ctr" anchorCtr="0"/>
          <a:p>
            <a:pPr>
              <a:spcBef>
                <a:spcPts val="500"/>
              </a:spcBef>
              <a:spcAft>
                <a:spcPts val="500"/>
              </a:spcAft>
            </a:pPr>
            <a:r>
              <a:rPr lang="zh-CN" altLang="en-US" dirty="0">
                <a:solidFill>
                  <a:schemeClr val="bg1"/>
                </a:solidFill>
                <a:latin typeface="黑体" panose="02010609060101010101" pitchFamily="49" charset="-122"/>
                <a:ea typeface="黑体" panose="02010609060101010101" pitchFamily="49" charset="-122"/>
              </a:rPr>
              <a:t>财务指标填写说明</a:t>
            </a:r>
            <a:endParaRPr lang="zh-CN" altLang="en-US" dirty="0">
              <a:solidFill>
                <a:schemeClr val="bg1"/>
              </a:solidFill>
              <a:latin typeface="黑体" panose="02010609060101010101" pitchFamily="49" charset="-122"/>
              <a:ea typeface="黑体" panose="02010609060101010101" pitchFamily="49" charset="-122"/>
            </a:endParaRPr>
          </a:p>
        </p:txBody>
      </p:sp>
      <p:pic>
        <p:nvPicPr>
          <p:cNvPr id="14338" name="Picture 40"/>
          <p:cNvPicPr>
            <a:picLocks noChangeAspect="1"/>
          </p:cNvPicPr>
          <p:nvPr/>
        </p:nvPicPr>
        <p:blipFill>
          <a:blip r:embed="rId1"/>
          <a:stretch>
            <a:fillRect/>
          </a:stretch>
        </p:blipFill>
        <p:spPr>
          <a:xfrm>
            <a:off x="0" y="2106613"/>
            <a:ext cx="9142413" cy="1781175"/>
          </a:xfrm>
          <a:prstGeom prst="rect">
            <a:avLst/>
          </a:prstGeom>
          <a:noFill/>
          <a:ln w="9525">
            <a:noFill/>
          </a:ln>
        </p:spPr>
      </p:pic>
      <p:sp>
        <p:nvSpPr>
          <p:cNvPr id="14339" name="Text Box 3"/>
          <p:cNvSpPr txBox="1"/>
          <p:nvPr/>
        </p:nvSpPr>
        <p:spPr>
          <a:xfrm>
            <a:off x="1619250" y="2565400"/>
            <a:ext cx="6049963" cy="768350"/>
          </a:xfrm>
          <a:prstGeom prst="rect">
            <a:avLst/>
          </a:prstGeom>
          <a:noFill/>
          <a:ln w="9525">
            <a:noFill/>
          </a:ln>
        </p:spPr>
        <p:txBody>
          <a:bodyPr anchor="t" anchorCtr="0">
            <a:spAutoFit/>
          </a:bodyPr>
          <a:p>
            <a:pPr algn="ctr"/>
            <a:r>
              <a:rPr lang="zh-CN" altLang="en-US" sz="4400" dirty="0">
                <a:solidFill>
                  <a:schemeClr val="bg1"/>
                </a:solidFill>
                <a:latin typeface="黑体" panose="02010609060101010101" pitchFamily="49" charset="-122"/>
                <a:ea typeface="黑体" panose="02010609060101010101" pitchFamily="49" charset="-122"/>
              </a:rPr>
              <a:t>二、填报方式及要求　</a:t>
            </a:r>
            <a:endParaRPr lang="zh-CN" altLang="en-US" sz="4400" dirty="0">
              <a:solidFill>
                <a:schemeClr val="bg1"/>
              </a:solidFill>
              <a:latin typeface="黑体" panose="02010609060101010101" pitchFamily="49" charset="-122"/>
              <a:ea typeface="黑体" panose="0201060906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标题 2"/>
          <p:cNvSpPr>
            <a:spLocks noGrp="1"/>
          </p:cNvSpPr>
          <p:nvPr>
            <p:ph type="title"/>
          </p:nvPr>
        </p:nvSpPr>
        <p:spPr>
          <a:xfrm>
            <a:off x="357188" y="214313"/>
            <a:ext cx="8229600" cy="649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en-US" sz="3600" b="1" i="0" u="none" strike="noStrike" kern="1200" cap="none" spc="0" normalizeH="0" baseline="0" noProof="0" dirty="0" smtClean="0">
                <a:ln>
                  <a:noFill/>
                </a:ln>
                <a:solidFill>
                  <a:schemeClr val="accent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mn-ea"/>
              </a:rPr>
              <a:t>二、填报方式及要求</a:t>
            </a:r>
            <a:endParaRPr kumimoji="1" lang="zh-CN" altLang="en-US" sz="3600" b="1" i="0" u="none" strike="noStrike" kern="1200" cap="none" spc="0" normalizeH="0" baseline="0" noProof="0" dirty="0" smtClean="0">
              <a:ln>
                <a:noFill/>
              </a:ln>
              <a:solidFill>
                <a:schemeClr val="accent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mn-ea"/>
            </a:endParaRPr>
          </a:p>
        </p:txBody>
      </p:sp>
      <p:sp>
        <p:nvSpPr>
          <p:cNvPr id="4" name="内容占位符 3"/>
          <p:cNvSpPr>
            <a:spLocks noGrp="1"/>
          </p:cNvSpPr>
          <p:nvPr>
            <p:ph idx="1"/>
          </p:nvPr>
        </p:nvSpPr>
        <p:spPr>
          <a:xfrm>
            <a:off x="539750" y="1268413"/>
            <a:ext cx="7653338" cy="4838700"/>
          </a:xfrm>
        </p:spPr>
        <p:txBody>
          <a:bodyPr vert="horz" wrap="square" lIns="91440" tIns="45720" rIns="91440" bIns="45720" numCol="1" anchor="t" anchorCtr="0" compatLnSpc="1"/>
          <a:lstStyle/>
          <a:p>
            <a:pPr marL="0" marR="0" lvl="0" indent="0" algn="just" defTabSz="914400" rtl="0" eaLnBrk="1" fontAlgn="base" latinLnBrk="0" hangingPunct="1">
              <a:lnSpc>
                <a:spcPct val="100000"/>
              </a:lnSpc>
              <a:spcBef>
                <a:spcPts val="1200"/>
              </a:spcBef>
              <a:spcAft>
                <a:spcPct val="0"/>
              </a:spcAft>
              <a:buClrTx/>
              <a:buSzTx/>
              <a:buFont typeface="Wingdings" panose="05000000000000000000" pitchFamily="2" charset="2"/>
              <a:buNone/>
              <a:defRPr/>
            </a:pPr>
            <a:r>
              <a:rPr kumimoji="0" lang="zh-CN" altLang="en-US" sz="2400" b="1" i="0" u="none" strike="noStrike" kern="1200" cap="none" spc="0" normalizeH="0" baseline="0" noProof="0" dirty="0">
                <a:ln>
                  <a:noFill/>
                </a:ln>
                <a:solidFill>
                  <a:schemeClr val="accent1">
                    <a:lumMod val="60000"/>
                    <a:lumOff val="40000"/>
                  </a:schemeClr>
                </a:solidFill>
                <a:effectLst/>
                <a:uLnTx/>
                <a:uFillTx/>
                <a:latin typeface="黑体" panose="02010609060101010101" pitchFamily="49" charset="-122"/>
                <a:ea typeface="黑体" panose="02010609060101010101" pitchFamily="49" charset="-122"/>
                <a:cs typeface="Arial" panose="020B0604020202020204" pitchFamily="34" charset="0"/>
                <a:sym typeface="+mn-ea"/>
              </a:rPr>
              <a:t>（一）填报口径</a:t>
            </a:r>
            <a:endParaRPr kumimoji="0" lang="en-US" altLang="zh-CN" sz="2400" b="1" i="0" u="none" strike="noStrike" kern="0" cap="none" spc="0" normalizeH="0" baseline="0" noProof="0" dirty="0">
              <a:ln>
                <a:noFill/>
              </a:ln>
              <a:solidFill>
                <a:schemeClr val="accent1">
                  <a:lumMod val="60000"/>
                  <a:lumOff val="40000"/>
                </a:schemeClr>
              </a:solidFill>
              <a:effectLst/>
              <a:uLnTx/>
              <a:uFillTx/>
              <a:latin typeface="黑体" panose="02010609060101010101" pitchFamily="49" charset="-122"/>
              <a:ea typeface="黑体" panose="02010609060101010101" pitchFamily="49" charset="-122"/>
              <a:cs typeface="Arial" panose="020B0604020202020204" pitchFamily="34" charset="0"/>
            </a:endParaRPr>
          </a:p>
          <a:p>
            <a:pPr marL="342900" marR="0" lvl="0" indent="-342900" algn="just" defTabSz="914400" rtl="0" eaLnBrk="1" fontAlgn="base" latinLnBrk="0" hangingPunct="1">
              <a:lnSpc>
                <a:spcPct val="100000"/>
              </a:lnSpc>
              <a:spcBef>
                <a:spcPts val="1200"/>
              </a:spcBef>
              <a:spcAft>
                <a:spcPct val="0"/>
              </a:spcAft>
              <a:buClrTx/>
              <a:buSzTx/>
              <a:buFont typeface="Wingdings" panose="05000000000000000000" pitchFamily="2" charset="2"/>
              <a:buChar char="Ø"/>
              <a:defRPr/>
            </a:pPr>
            <a:r>
              <a:rPr kumimoji="0" lang="en-US" altLang="zh-CN" sz="2400" b="1" i="0" u="none" strike="noStrike" kern="1200" cap="none" spc="0" normalizeH="0" baseline="0" noProof="0" dirty="0">
                <a:ln>
                  <a:noFill/>
                </a:ln>
                <a:solidFill>
                  <a:schemeClr val="accent1">
                    <a:lumMod val="60000"/>
                    <a:lumOff val="40000"/>
                  </a:schemeClr>
                </a:solidFill>
                <a:effectLst/>
                <a:uLnTx/>
                <a:uFillTx/>
                <a:latin typeface="+mn-ea"/>
                <a:ea typeface="+mn-ea"/>
                <a:cs typeface="+mn-cs"/>
                <a:sym typeface="+mn-ea"/>
              </a:rPr>
              <a:t>1.</a:t>
            </a:r>
            <a:r>
              <a:rPr kumimoji="0" lang="zh-CN" altLang="en-US" sz="2400" b="1" i="0" u="none" strike="noStrike" kern="1200" cap="none" spc="0" normalizeH="0" baseline="0" noProof="0" dirty="0">
                <a:ln>
                  <a:noFill/>
                </a:ln>
                <a:solidFill>
                  <a:schemeClr val="accent1">
                    <a:lumMod val="60000"/>
                    <a:lumOff val="40000"/>
                  </a:schemeClr>
                </a:solidFill>
                <a:effectLst/>
                <a:uLnTx/>
                <a:uFillTx/>
                <a:latin typeface="+mn-ea"/>
                <a:ea typeface="+mn-ea"/>
                <a:cs typeface="+mn-cs"/>
                <a:sym typeface="+mn-ea"/>
              </a:rPr>
              <a:t>以法人单位的口径填报数据为主，包括下属产业活动单位数据。不包括上级法人或下属法人单位及集团内其他法人单位数据。</a:t>
            </a:r>
            <a:endParaRPr kumimoji="0" lang="zh-CN" altLang="en-US" sz="2400" b="1" i="0" u="none" strike="noStrike" kern="1200" cap="none" spc="0" normalizeH="0" baseline="0" noProof="0" dirty="0">
              <a:ln>
                <a:noFill/>
              </a:ln>
              <a:solidFill>
                <a:schemeClr val="accent1">
                  <a:lumMod val="60000"/>
                  <a:lumOff val="40000"/>
                </a:schemeClr>
              </a:solidFill>
              <a:effectLst/>
              <a:uLnTx/>
              <a:uFillTx/>
              <a:latin typeface="+mn-ea"/>
              <a:ea typeface="+mn-ea"/>
              <a:cs typeface="+mn-cs"/>
              <a:sym typeface="+mn-ea"/>
            </a:endParaRPr>
          </a:p>
          <a:p>
            <a:pPr marL="342900" marR="0" lvl="0" indent="-342900" algn="just" defTabSz="914400" rtl="0" eaLnBrk="1" fontAlgn="base" latinLnBrk="0" hangingPunct="1">
              <a:lnSpc>
                <a:spcPct val="100000"/>
              </a:lnSpc>
              <a:spcBef>
                <a:spcPts val="1200"/>
              </a:spcBef>
              <a:spcAft>
                <a:spcPct val="0"/>
              </a:spcAft>
              <a:buClrTx/>
              <a:buSzTx/>
              <a:buFont typeface="Arial" panose="020B0604020202020204" pitchFamily="34" charset="0"/>
              <a:buChar char="•"/>
              <a:defRPr/>
            </a:pPr>
            <a:r>
              <a:rPr kumimoji="0" lang="zh-CN" altLang="en-US" sz="2400" b="1" i="0" u="none" strike="noStrike" kern="1200" cap="none" spc="0" normalizeH="0" baseline="0" noProof="0" dirty="0">
                <a:ln>
                  <a:noFill/>
                </a:ln>
                <a:solidFill>
                  <a:schemeClr val="accent1">
                    <a:lumMod val="60000"/>
                    <a:lumOff val="40000"/>
                  </a:schemeClr>
                </a:solidFill>
                <a:effectLst/>
                <a:uLnTx/>
                <a:uFillTx/>
                <a:latin typeface="+mn-ea"/>
                <a:ea typeface="+mn-ea"/>
                <a:cs typeface="+mn-cs"/>
                <a:sym typeface="+mn-ea"/>
              </a:rPr>
              <a:t>也就是</a:t>
            </a:r>
            <a:r>
              <a:rPr kumimoji="0" lang="zh-CN" altLang="en-US" sz="2400" b="1" i="0" u="none" strike="noStrike" kern="1200" cap="none" spc="0" normalizeH="0" baseline="0" noProof="0" dirty="0">
                <a:ln>
                  <a:noFill/>
                </a:ln>
                <a:solidFill>
                  <a:srgbClr val="FF0000"/>
                </a:solidFill>
                <a:effectLst/>
                <a:uLnTx/>
                <a:uFillTx/>
                <a:latin typeface="+mn-ea"/>
                <a:ea typeface="+mn-ea"/>
                <a:cs typeface="+mn-cs"/>
                <a:sym typeface="+mn-ea"/>
              </a:rPr>
              <a:t>包含分公司，不含子公司，也不含集团内其他法人单位。</a:t>
            </a:r>
            <a:endParaRPr kumimoji="0" lang="zh-CN" altLang="en-US" sz="2400" b="1" i="0" u="none" strike="noStrike" kern="1200" cap="none" spc="0" normalizeH="0" baseline="0" noProof="0" dirty="0">
              <a:ln>
                <a:noFill/>
              </a:ln>
              <a:solidFill>
                <a:srgbClr val="FF0000"/>
              </a:solidFill>
              <a:effectLst/>
              <a:uLnTx/>
              <a:uFillTx/>
              <a:latin typeface="+mn-ea"/>
              <a:ea typeface="+mn-ea"/>
              <a:cs typeface="+mn-cs"/>
              <a:sym typeface="+mn-ea"/>
            </a:endParaRPr>
          </a:p>
          <a:p>
            <a:pPr marL="342900" marR="0" lvl="0" indent="-342900" algn="just" defTabSz="914400" rtl="0" eaLnBrk="1" fontAlgn="base" latinLnBrk="0" hangingPunct="1">
              <a:lnSpc>
                <a:spcPct val="100000"/>
              </a:lnSpc>
              <a:spcBef>
                <a:spcPts val="1200"/>
              </a:spcBef>
              <a:spcAft>
                <a:spcPct val="0"/>
              </a:spcAft>
              <a:buClrTx/>
              <a:buSzTx/>
              <a:buFont typeface="Wingdings" panose="05000000000000000000" pitchFamily="2" charset="2"/>
              <a:buChar char="Ø"/>
              <a:defRPr/>
            </a:pPr>
            <a:r>
              <a:rPr kumimoji="0" lang="en-US" altLang="zh-CN" sz="2400" b="1" i="0" u="none" strike="noStrike" kern="1200" cap="none" spc="0" normalizeH="0" baseline="0" noProof="0" dirty="0">
                <a:ln>
                  <a:noFill/>
                </a:ln>
                <a:solidFill>
                  <a:schemeClr val="accent1">
                    <a:lumMod val="60000"/>
                    <a:lumOff val="40000"/>
                  </a:schemeClr>
                </a:solidFill>
                <a:effectLst/>
                <a:uLnTx/>
                <a:uFillTx/>
                <a:latin typeface="+mn-ea"/>
                <a:ea typeface="+mn-ea"/>
                <a:cs typeface="+mn-cs"/>
                <a:sym typeface="+mn-ea"/>
              </a:rPr>
              <a:t>2.</a:t>
            </a:r>
            <a:r>
              <a:rPr kumimoji="0" lang="zh-CN" altLang="en-US" sz="2400" b="1" i="0" u="none" strike="noStrike" kern="1200" cap="none" spc="0" normalizeH="0" baseline="0" noProof="0" dirty="0">
                <a:ln>
                  <a:noFill/>
                </a:ln>
                <a:solidFill>
                  <a:schemeClr val="accent1">
                    <a:lumMod val="60000"/>
                    <a:lumOff val="40000"/>
                  </a:schemeClr>
                </a:solidFill>
                <a:effectLst/>
                <a:uLnTx/>
                <a:uFillTx/>
                <a:latin typeface="+mn-ea"/>
                <a:ea typeface="+mn-ea"/>
                <a:cs typeface="+mn-cs"/>
                <a:sym typeface="+mn-ea"/>
              </a:rPr>
              <a:t>报送的内容仅限调查单位生产经营管理中使用信息技术的情况，不论其应用信息技术的地点是否在生产经营场所。但不包括在生产经营场所中为非生产经营管理目的使用信息技术的情况。</a:t>
            </a:r>
            <a:endParaRPr kumimoji="0" lang="zh-CN" altLang="en-US" sz="2400" b="1" i="0" u="none" strike="noStrike" kern="0" cap="none" spc="0" normalizeH="0" baseline="0" noProof="0" dirty="0">
              <a:ln>
                <a:noFill/>
              </a:ln>
              <a:solidFill>
                <a:schemeClr val="accent1">
                  <a:lumMod val="60000"/>
                  <a:lumOff val="40000"/>
                </a:schemeClr>
              </a:solidFill>
              <a:effectLst/>
              <a:uLnTx/>
              <a:uFillTx/>
              <a:latin typeface="+mn-lt"/>
              <a:ea typeface="+mn-ea"/>
              <a:cs typeface="+mn-cs"/>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标题 2"/>
          <p:cNvSpPr>
            <a:spLocks noGrp="1"/>
          </p:cNvSpPr>
          <p:nvPr>
            <p:ph type="title"/>
          </p:nvPr>
        </p:nvSpPr>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en-US" sz="3600" b="1" i="0" u="none" strike="noStrike" kern="1200" cap="none" spc="0" normalizeH="0" baseline="0" noProof="0" dirty="0" smtClean="0">
                <a:ln>
                  <a:noFill/>
                </a:ln>
                <a:solidFill>
                  <a:schemeClr val="accent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mn-ea"/>
              </a:rPr>
              <a:t>二、</a:t>
            </a:r>
            <a:r>
              <a:rPr kumimoji="1" lang="zh-CN" altLang="en-US" sz="36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mn-ea"/>
              </a:rPr>
              <a:t>填报方式及要求</a:t>
            </a:r>
            <a:endParaRPr kumimoji="1" lang="zh-CN" altLang="en-US" sz="36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mn-ea"/>
            </a:endParaRPr>
          </a:p>
        </p:txBody>
      </p:sp>
      <p:sp>
        <p:nvSpPr>
          <p:cNvPr id="4" name="内容占位符 3"/>
          <p:cNvSpPr>
            <a:spLocks noGrp="1"/>
          </p:cNvSpPr>
          <p:nvPr>
            <p:ph idx="1"/>
          </p:nvPr>
        </p:nvSpPr>
        <p:spPr>
          <a:xfrm>
            <a:off x="539750" y="1268413"/>
            <a:ext cx="7653338" cy="5299075"/>
          </a:xfrm>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ts val="1200"/>
              </a:spcBef>
              <a:spcAft>
                <a:spcPct val="0"/>
              </a:spcAft>
              <a:buClrTx/>
              <a:buSzTx/>
              <a:buFont typeface="Wingdings" panose="05000000000000000000" pitchFamily="2" charset="2"/>
              <a:buNone/>
              <a:defRPr/>
            </a:pPr>
            <a:r>
              <a:rPr kumimoji="0" lang="zh-CN" altLang="en-US" sz="2400" b="1" i="0" u="none" strike="noStrike" kern="0" cap="none" spc="0" normalizeH="0" baseline="0" noProof="0" dirty="0">
                <a:ln>
                  <a:noFill/>
                </a:ln>
                <a:solidFill>
                  <a:schemeClr val="accent2"/>
                </a:solidFill>
                <a:effectLst/>
                <a:uLnTx/>
                <a:uFillTx/>
                <a:latin typeface="黑体" panose="02010609060101010101" pitchFamily="49" charset="-122"/>
                <a:ea typeface="黑体" panose="02010609060101010101" pitchFamily="49" charset="-122"/>
                <a:cs typeface="Arial" panose="020B0604020202020204" pitchFamily="34" charset="0"/>
                <a:sym typeface="+mn-ea"/>
              </a:rPr>
              <a:t>（二）填报方法</a:t>
            </a:r>
            <a:endParaRPr kumimoji="0" lang="en-US" altLang="zh-CN" sz="2400" b="1" i="0" u="none" strike="noStrike" kern="0" cap="none" spc="0" normalizeH="0" baseline="0" noProof="0" dirty="0">
              <a:ln>
                <a:noFill/>
              </a:ln>
              <a:solidFill>
                <a:schemeClr val="accent2"/>
              </a:solidFill>
              <a:effectLst/>
              <a:uLnTx/>
              <a:uFillTx/>
              <a:latin typeface="黑体" panose="02010609060101010101" pitchFamily="49" charset="-122"/>
              <a:ea typeface="黑体" panose="02010609060101010101" pitchFamily="49" charset="-122"/>
              <a:cs typeface="Arial" panose="020B0604020202020204" pitchFamily="34" charset="0"/>
            </a:endParaRPr>
          </a:p>
          <a:p>
            <a:pPr marL="342900" marR="0" lvl="0" indent="-342900" algn="just" defTabSz="914400" rtl="0" eaLnBrk="0" fontAlgn="base" latinLnBrk="0" hangingPunct="0">
              <a:lnSpc>
                <a:spcPct val="100000"/>
              </a:lnSpc>
              <a:spcBef>
                <a:spcPts val="1200"/>
              </a:spcBef>
              <a:spcAft>
                <a:spcPct val="0"/>
              </a:spcAft>
              <a:buClrTx/>
              <a:buSzTx/>
              <a:buFont typeface="Wingdings" panose="05000000000000000000" pitchFamily="2" charset="2"/>
              <a:buChar char="Ø"/>
              <a:defRPr/>
            </a:pPr>
            <a:r>
              <a:rPr kumimoji="0" lang="en-US" altLang="zh-CN" sz="2400" b="1" i="0" u="none" strike="noStrike" kern="0" cap="none" spc="0" normalizeH="0" baseline="0" noProof="0" dirty="0">
                <a:ln>
                  <a:noFill/>
                </a:ln>
                <a:solidFill>
                  <a:schemeClr val="accent2"/>
                </a:solidFill>
                <a:effectLst/>
                <a:uLnTx/>
                <a:uFillTx/>
                <a:latin typeface="+mn-ea"/>
                <a:ea typeface="+mn-ea"/>
                <a:cs typeface="Arial" panose="020B0604020202020204" pitchFamily="34" charset="0"/>
                <a:sym typeface="+mn-ea"/>
              </a:rPr>
              <a:t>1.</a:t>
            </a:r>
            <a:r>
              <a:rPr kumimoji="0" lang="zh-CN" altLang="en-US" sz="2400" b="1" i="0" u="none" strike="noStrike" kern="0" cap="none" spc="0" normalizeH="0" baseline="0" noProof="0" dirty="0">
                <a:ln>
                  <a:noFill/>
                </a:ln>
                <a:solidFill>
                  <a:schemeClr val="accent2"/>
                </a:solidFill>
                <a:effectLst/>
                <a:uLnTx/>
                <a:uFillTx/>
                <a:latin typeface="+mn-ea"/>
                <a:ea typeface="+mn-ea"/>
                <a:cs typeface="Arial" panose="020B0604020202020204" pitchFamily="34" charset="0"/>
                <a:sym typeface="+mn-ea"/>
              </a:rPr>
              <a:t>除自动跳转指标外，所有题目都要填写。</a:t>
            </a:r>
            <a:endParaRPr kumimoji="0" lang="en-US" altLang="zh-CN" sz="2400" b="1" i="0" u="none" strike="noStrike" kern="0" cap="none" spc="0" normalizeH="0" baseline="0" noProof="0" dirty="0">
              <a:ln>
                <a:noFill/>
              </a:ln>
              <a:solidFill>
                <a:schemeClr val="accent2"/>
              </a:solidFill>
              <a:effectLst/>
              <a:uLnTx/>
              <a:uFillTx/>
              <a:latin typeface="+mn-ea"/>
              <a:ea typeface="+mn-ea"/>
              <a:cs typeface="Arial" panose="020B0604020202020204" pitchFamily="34" charset="0"/>
            </a:endParaRPr>
          </a:p>
          <a:p>
            <a:pPr marL="342900" marR="0" lvl="0" indent="-342900" algn="just" defTabSz="914400" rtl="0" eaLnBrk="0" fontAlgn="base" latinLnBrk="0" hangingPunct="0">
              <a:lnSpc>
                <a:spcPct val="100000"/>
              </a:lnSpc>
              <a:spcBef>
                <a:spcPts val="1200"/>
              </a:spcBef>
              <a:spcAft>
                <a:spcPct val="0"/>
              </a:spcAft>
              <a:buClrTx/>
              <a:buSzTx/>
              <a:buFont typeface="Wingdings" panose="05000000000000000000" pitchFamily="2" charset="2"/>
              <a:buChar char="Ø"/>
              <a:defRPr/>
            </a:pPr>
            <a:r>
              <a:rPr kumimoji="0" lang="en-US" altLang="zh-CN" sz="2400" b="1" i="0" u="none" strike="noStrike" kern="0" cap="none" spc="0" normalizeH="0" baseline="0" noProof="0" dirty="0">
                <a:ln>
                  <a:noFill/>
                </a:ln>
                <a:solidFill>
                  <a:schemeClr val="accent2"/>
                </a:solidFill>
                <a:effectLst/>
                <a:uLnTx/>
                <a:uFillTx/>
                <a:latin typeface="+mn-ea"/>
                <a:ea typeface="+mn-ea"/>
                <a:cs typeface="Arial" panose="020B0604020202020204" pitchFamily="34" charset="0"/>
                <a:sym typeface="+mn-ea"/>
              </a:rPr>
              <a:t>2.</a:t>
            </a:r>
            <a:r>
              <a:rPr kumimoji="0" lang="zh-CN" altLang="en-US" sz="2400" b="1" i="0" u="none" strike="noStrike" kern="0" cap="none" spc="0" normalizeH="0" baseline="0" noProof="0" dirty="0">
                <a:ln>
                  <a:noFill/>
                </a:ln>
                <a:solidFill>
                  <a:schemeClr val="accent2"/>
                </a:solidFill>
                <a:effectLst/>
                <a:uLnTx/>
                <a:uFillTx/>
                <a:latin typeface="+mn-ea"/>
                <a:ea typeface="+mn-ea"/>
                <a:cs typeface="Arial" panose="020B0604020202020204" pitchFamily="34" charset="0"/>
                <a:sym typeface="+mn-ea"/>
              </a:rPr>
              <a:t>选择题，点选对应选项；</a:t>
            </a:r>
            <a:endParaRPr kumimoji="0" lang="en-US" altLang="zh-CN" sz="2400" b="1" i="0" u="none" strike="noStrike" kern="0" cap="none" spc="0" normalizeH="0" baseline="0" noProof="0" dirty="0">
              <a:ln>
                <a:noFill/>
              </a:ln>
              <a:solidFill>
                <a:schemeClr val="accent2"/>
              </a:solidFill>
              <a:effectLst/>
              <a:uLnTx/>
              <a:uFillTx/>
              <a:latin typeface="+mn-ea"/>
              <a:ea typeface="+mn-ea"/>
              <a:cs typeface="Arial" panose="020B0604020202020204" pitchFamily="34" charset="0"/>
            </a:endParaRPr>
          </a:p>
          <a:p>
            <a:pPr marL="342900" marR="0" lvl="0" indent="-342900" algn="just" defTabSz="914400" rtl="0" eaLnBrk="0" fontAlgn="base" latinLnBrk="0" hangingPunct="0">
              <a:lnSpc>
                <a:spcPct val="100000"/>
              </a:lnSpc>
              <a:spcBef>
                <a:spcPts val="1200"/>
              </a:spcBef>
              <a:spcAft>
                <a:spcPct val="0"/>
              </a:spcAft>
              <a:buClrTx/>
              <a:buSzTx/>
              <a:buFont typeface="Wingdings" panose="05000000000000000000" pitchFamily="2" charset="2"/>
              <a:buChar char="Ø"/>
              <a:defRPr/>
            </a:pPr>
            <a:r>
              <a:rPr kumimoji="0" lang="en-US" altLang="zh-CN" sz="2400" b="1" i="0" u="none" strike="noStrike" kern="0" cap="none" spc="0" normalizeH="0" baseline="0" noProof="0" dirty="0">
                <a:ln>
                  <a:noFill/>
                </a:ln>
                <a:solidFill>
                  <a:schemeClr val="accent2"/>
                </a:solidFill>
                <a:effectLst/>
                <a:uLnTx/>
                <a:uFillTx/>
                <a:latin typeface="+mn-ea"/>
                <a:ea typeface="+mn-ea"/>
                <a:cs typeface="Arial" panose="020B0604020202020204" pitchFamily="34" charset="0"/>
                <a:sym typeface="+mn-ea"/>
              </a:rPr>
              <a:t>3.</a:t>
            </a:r>
            <a:r>
              <a:rPr kumimoji="0" lang="zh-CN" altLang="en-US" sz="2400" b="1" i="0" u="none" strike="noStrike" kern="0" cap="none" spc="0" normalizeH="0" baseline="0" noProof="0" dirty="0">
                <a:ln>
                  <a:noFill/>
                </a:ln>
                <a:solidFill>
                  <a:schemeClr val="accent2"/>
                </a:solidFill>
                <a:effectLst/>
                <a:uLnTx/>
                <a:uFillTx/>
                <a:latin typeface="+mn-ea"/>
                <a:ea typeface="+mn-ea"/>
                <a:cs typeface="Arial" panose="020B0604020202020204" pitchFamily="34" charset="0"/>
                <a:sym typeface="+mn-ea"/>
              </a:rPr>
              <a:t>数量题直接录入数据；其中：计算机台数、信息技术人员数、网站个数、电子商务平台数量填入整数；</a:t>
            </a:r>
            <a:r>
              <a:rPr kumimoji="0" lang="zh-CN" altLang="en-US" sz="2400" b="1" i="0" u="none" strike="noStrike" kern="0" cap="none" spc="0" normalizeH="0" baseline="0" noProof="0" dirty="0">
                <a:ln>
                  <a:noFill/>
                </a:ln>
                <a:solidFill>
                  <a:srgbClr val="FF0000"/>
                </a:solidFill>
                <a:effectLst/>
                <a:uLnTx/>
                <a:uFillTx/>
                <a:latin typeface="+mn-ea"/>
                <a:ea typeface="+mn-ea"/>
                <a:cs typeface="+mn-cs"/>
                <a:sym typeface="+mn-ea"/>
              </a:rPr>
              <a:t>信息化投入和电子商务销售金额、电子商务采购金额等指标可填写小数。</a:t>
            </a:r>
            <a:endParaRPr kumimoji="0" lang="en-US" altLang="zh-CN" sz="2400" b="1" i="0" u="none" strike="noStrike" kern="0" cap="none" spc="0" normalizeH="0" baseline="0" noProof="0" dirty="0">
              <a:ln>
                <a:noFill/>
              </a:ln>
              <a:solidFill>
                <a:srgbClr val="FF0000"/>
              </a:solidFill>
              <a:effectLst/>
              <a:uLnTx/>
              <a:uFillTx/>
              <a:latin typeface="+mn-ea"/>
              <a:ea typeface="+mn-ea"/>
              <a:cs typeface="+mn-cs"/>
            </a:endParaRPr>
          </a:p>
          <a:p>
            <a:pPr marL="342900" marR="0" lvl="0" indent="-342900" algn="just" defTabSz="914400" rtl="0" eaLnBrk="0" fontAlgn="base" latinLnBrk="0" hangingPunct="0">
              <a:lnSpc>
                <a:spcPct val="100000"/>
              </a:lnSpc>
              <a:spcBef>
                <a:spcPts val="1200"/>
              </a:spcBef>
              <a:spcAft>
                <a:spcPct val="0"/>
              </a:spcAft>
              <a:buClrTx/>
              <a:buSzTx/>
              <a:buFont typeface="Wingdings" panose="05000000000000000000" pitchFamily="2" charset="2"/>
              <a:buChar char="Ø"/>
              <a:defRPr/>
            </a:pPr>
            <a:r>
              <a:rPr kumimoji="0" lang="en-US" altLang="zh-CN" sz="2400" b="1" i="0" u="none" strike="noStrike" kern="0" cap="none" spc="0" normalizeH="0" baseline="0" noProof="0" dirty="0">
                <a:ln>
                  <a:noFill/>
                </a:ln>
                <a:solidFill>
                  <a:schemeClr val="accent2"/>
                </a:solidFill>
                <a:effectLst/>
                <a:uLnTx/>
                <a:uFillTx/>
                <a:latin typeface="+mn-ea"/>
                <a:ea typeface="+mn-ea"/>
                <a:cs typeface="Arial" panose="020B0604020202020204" pitchFamily="34" charset="0"/>
                <a:sym typeface="+mn-ea"/>
              </a:rPr>
              <a:t>4.</a:t>
            </a:r>
            <a:r>
              <a:rPr kumimoji="0" lang="zh-CN" altLang="en-US" sz="2400" b="1" i="0" u="none" strike="noStrike" kern="0" cap="none" spc="0" normalizeH="0" baseline="0" noProof="0" dirty="0">
                <a:ln>
                  <a:noFill/>
                </a:ln>
                <a:solidFill>
                  <a:schemeClr val="accent2"/>
                </a:solidFill>
                <a:effectLst/>
                <a:uLnTx/>
                <a:uFillTx/>
                <a:latin typeface="+mn-ea"/>
                <a:ea typeface="+mn-ea"/>
                <a:cs typeface="+mn-cs"/>
                <a:sym typeface="+mn-ea"/>
              </a:rPr>
              <a:t>凡未满一个计量单位的，应四舍五入，</a:t>
            </a:r>
            <a:r>
              <a:rPr kumimoji="0" lang="zh-CN" altLang="en-US" sz="2400" b="1" i="0" u="none" strike="noStrike" kern="0" cap="none" spc="0" normalizeH="0" baseline="0" noProof="0" dirty="0">
                <a:ln>
                  <a:noFill/>
                </a:ln>
                <a:solidFill>
                  <a:srgbClr val="FF0000"/>
                </a:solidFill>
                <a:effectLst/>
                <a:uLnTx/>
                <a:uFillTx/>
                <a:latin typeface="+mn-ea"/>
                <a:ea typeface="+mn-ea"/>
                <a:cs typeface="+mn-cs"/>
                <a:sym typeface="+mn-ea"/>
              </a:rPr>
              <a:t>整表中不存在负值。</a:t>
            </a:r>
            <a:endParaRPr kumimoji="0" lang="en-US" altLang="zh-CN" sz="2400" b="1" i="0" u="none" strike="noStrike" kern="0" cap="none" spc="0" normalizeH="0" baseline="0" noProof="0" dirty="0">
              <a:ln>
                <a:noFill/>
              </a:ln>
              <a:solidFill>
                <a:srgbClr val="FF0000"/>
              </a:solidFill>
              <a:effectLst/>
              <a:uLnTx/>
              <a:uFillTx/>
              <a:latin typeface="+mn-ea"/>
              <a:ea typeface="+mn-ea"/>
              <a:cs typeface="+mn-cs"/>
            </a:endParaRPr>
          </a:p>
          <a:p>
            <a:pPr marL="342900" marR="0" lvl="0" indent="-342900" algn="just" defTabSz="914400" rtl="0" eaLnBrk="0" fontAlgn="base" latinLnBrk="0" hangingPunct="0">
              <a:lnSpc>
                <a:spcPct val="100000"/>
              </a:lnSpc>
              <a:spcBef>
                <a:spcPts val="1200"/>
              </a:spcBef>
              <a:spcAft>
                <a:spcPct val="0"/>
              </a:spcAft>
              <a:buClrTx/>
              <a:buSzTx/>
              <a:buFont typeface="Wingdings" panose="05000000000000000000" pitchFamily="2" charset="2"/>
              <a:buChar char="Ø"/>
              <a:defRPr/>
            </a:pPr>
            <a:r>
              <a:rPr kumimoji="0" lang="en-US" altLang="zh-CN" sz="2400" b="1" i="0" u="none" strike="noStrike" kern="0" cap="none" spc="0" normalizeH="0" baseline="0" noProof="0" dirty="0">
                <a:ln>
                  <a:noFill/>
                </a:ln>
                <a:solidFill>
                  <a:schemeClr val="accent2"/>
                </a:solidFill>
                <a:effectLst/>
                <a:uLnTx/>
                <a:uFillTx/>
                <a:latin typeface="+mn-ea"/>
                <a:ea typeface="+mn-ea"/>
                <a:cs typeface="+mn-cs"/>
                <a:sym typeface="+mn-ea"/>
              </a:rPr>
              <a:t>5.</a:t>
            </a:r>
            <a:r>
              <a:rPr kumimoji="0" sz="2400" b="1" i="0" u="none" strike="noStrike" kern="0" cap="none" spc="0" normalizeH="0" baseline="0" noProof="0" dirty="0">
                <a:ln>
                  <a:noFill/>
                </a:ln>
                <a:solidFill>
                  <a:schemeClr val="accent2"/>
                </a:solidFill>
                <a:effectLst/>
                <a:uLnTx/>
                <a:uFillTx/>
                <a:latin typeface="+mn-ea"/>
                <a:ea typeface="+mn-ea"/>
                <a:cs typeface="+mn-cs"/>
                <a:sym typeface="+mn-ea"/>
              </a:rPr>
              <a:t>价值量指标均以人民币“</a:t>
            </a:r>
            <a:r>
              <a:rPr kumimoji="0" sz="2400" b="1" i="0" u="none" strike="noStrike" kern="0" cap="none" spc="0" normalizeH="0" baseline="0" noProof="0" dirty="0">
                <a:ln>
                  <a:noFill/>
                </a:ln>
                <a:solidFill>
                  <a:srgbClr val="FF0000"/>
                </a:solidFill>
                <a:effectLst/>
                <a:uLnTx/>
                <a:uFillTx/>
                <a:latin typeface="+mn-ea"/>
                <a:ea typeface="+mn-ea"/>
                <a:cs typeface="+mn-cs"/>
                <a:sym typeface="+mn-ea"/>
              </a:rPr>
              <a:t>万元</a:t>
            </a:r>
            <a:r>
              <a:rPr kumimoji="0" sz="2400" b="1" i="0" u="none" strike="noStrike" kern="0" cap="none" spc="0" normalizeH="0" baseline="0" noProof="0" dirty="0">
                <a:ln>
                  <a:noFill/>
                </a:ln>
                <a:solidFill>
                  <a:schemeClr val="accent2"/>
                </a:solidFill>
                <a:effectLst/>
                <a:uLnTx/>
                <a:uFillTx/>
                <a:latin typeface="+mn-ea"/>
                <a:ea typeface="+mn-ea"/>
                <a:cs typeface="+mn-cs"/>
                <a:sym typeface="+mn-ea"/>
              </a:rPr>
              <a:t>”为计量单位；凡企业以外币形式计算的价值量指标，均以20</a:t>
            </a:r>
            <a:r>
              <a:rPr kumimoji="0" lang="en-US" sz="2400" b="1" i="0" u="none" strike="noStrike" kern="0" cap="none" spc="0" normalizeH="0" baseline="0" noProof="0" dirty="0">
                <a:ln>
                  <a:noFill/>
                </a:ln>
                <a:solidFill>
                  <a:schemeClr val="accent2"/>
                </a:solidFill>
                <a:effectLst/>
                <a:uLnTx/>
                <a:uFillTx/>
                <a:latin typeface="+mn-ea"/>
                <a:ea typeface="+mn-ea"/>
                <a:cs typeface="+mn-cs"/>
                <a:sym typeface="+mn-ea"/>
              </a:rPr>
              <a:t>21</a:t>
            </a:r>
            <a:r>
              <a:rPr kumimoji="0" sz="2400" b="1" i="0" u="none" strike="noStrike" kern="0" cap="none" spc="0" normalizeH="0" baseline="0" noProof="0" dirty="0">
                <a:ln>
                  <a:noFill/>
                </a:ln>
                <a:solidFill>
                  <a:schemeClr val="accent2"/>
                </a:solidFill>
                <a:effectLst/>
                <a:uLnTx/>
                <a:uFillTx/>
                <a:latin typeface="+mn-ea"/>
                <a:ea typeface="+mn-ea"/>
                <a:cs typeface="+mn-cs"/>
                <a:sym typeface="+mn-ea"/>
              </a:rPr>
              <a:t>年12月31日汇率折合成人民币填写</a:t>
            </a:r>
            <a:r>
              <a:rPr kumimoji="0" lang="zh-CN" altLang="en-US" sz="2400" b="1" i="0" u="none" strike="noStrike" kern="0" cap="none" spc="0" normalizeH="0" baseline="0" noProof="0" dirty="0">
                <a:ln>
                  <a:noFill/>
                </a:ln>
                <a:solidFill>
                  <a:schemeClr val="accent2"/>
                </a:solidFill>
                <a:effectLst/>
                <a:uLnTx/>
                <a:uFillTx/>
                <a:latin typeface="+mn-ea"/>
                <a:ea typeface="+mn-ea"/>
                <a:cs typeface="+mn-cs"/>
                <a:sym typeface="+mn-ea"/>
              </a:rPr>
              <a:t>。</a:t>
            </a:r>
            <a:endParaRPr kumimoji="0" lang="en-US" altLang="zh-CN" sz="2400" b="1" i="0" u="none" strike="noStrike" kern="0" cap="none" spc="0" normalizeH="0" baseline="0" noProof="0" dirty="0">
              <a:ln>
                <a:noFill/>
              </a:ln>
              <a:solidFill>
                <a:schemeClr val="accent2"/>
              </a:solidFill>
              <a:effectLst/>
              <a:uLnTx/>
              <a:uFillTx/>
              <a:latin typeface="+mn-ea"/>
              <a:ea typeface="+mn-ea"/>
              <a:cs typeface="+mn-cs"/>
            </a:endParaRPr>
          </a:p>
          <a:p>
            <a:pPr marL="0" marR="0" lvl="0" indent="0" algn="just" defTabSz="914400" rtl="0" eaLnBrk="0" fontAlgn="base" latinLnBrk="0" hangingPunct="0">
              <a:lnSpc>
                <a:spcPct val="100000"/>
              </a:lnSpc>
              <a:spcBef>
                <a:spcPts val="1200"/>
              </a:spcBef>
              <a:spcAft>
                <a:spcPct val="0"/>
              </a:spcAft>
              <a:buClrTx/>
              <a:buSzTx/>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uLnTx/>
              <a:uFillTx/>
              <a:latin typeface="+mn-lt"/>
              <a:ea typeface="+mn-ea"/>
              <a:cs typeface="+mn-cs"/>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en-US" sz="3600" b="1" i="0" u="none" strike="noStrike" kern="1200" cap="none" spc="0" normalizeH="0" baseline="0" noProof="0" dirty="0" smtClean="0">
                <a:ln>
                  <a:noFill/>
                </a:ln>
                <a:solidFill>
                  <a:schemeClr val="accent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mn-ea"/>
              </a:rPr>
              <a:t>二、</a:t>
            </a:r>
            <a:r>
              <a:rPr kumimoji="1" lang="zh-CN" altLang="en-US" sz="36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mn-ea"/>
              </a:rPr>
              <a:t>填报方式及要求</a:t>
            </a:r>
            <a:endParaRPr kumimoji="1" lang="zh-CN" altLang="en-US" sz="36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mn-ea"/>
            </a:endParaRPr>
          </a:p>
        </p:txBody>
      </p:sp>
      <p:sp>
        <p:nvSpPr>
          <p:cNvPr id="4" name="内容占位符 3"/>
          <p:cNvSpPr>
            <a:spLocks noGrp="1"/>
          </p:cNvSpPr>
          <p:nvPr>
            <p:ph idx="1"/>
          </p:nvPr>
        </p:nvSpPr>
        <p:spPr>
          <a:xfrm>
            <a:off x="395288" y="1268413"/>
            <a:ext cx="7653338" cy="5068888"/>
          </a:xfrm>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ts val="1200"/>
              </a:spcBef>
              <a:spcAft>
                <a:spcPct val="0"/>
              </a:spcAft>
              <a:buClrTx/>
              <a:buSzTx/>
              <a:buFont typeface="Wingdings" panose="05000000000000000000" pitchFamily="2" charset="2"/>
              <a:buNone/>
              <a:defRPr/>
            </a:pPr>
            <a:r>
              <a:rPr kumimoji="0" lang="zh-CN" altLang="en-US" sz="2400" b="1" i="0" u="none" strike="noStrike" kern="0" cap="none" spc="0" normalizeH="0" baseline="0" noProof="0" dirty="0">
                <a:ln>
                  <a:noFill/>
                </a:ln>
                <a:solidFill>
                  <a:schemeClr val="accent2"/>
                </a:solidFill>
                <a:effectLst/>
                <a:uLnTx/>
                <a:uFillTx/>
                <a:latin typeface="黑体" panose="02010609060101010101" pitchFamily="49" charset="-122"/>
                <a:ea typeface="黑体" panose="02010609060101010101" pitchFamily="49" charset="-122"/>
                <a:cs typeface="Arial" panose="020B0604020202020204" pitchFamily="34" charset="0"/>
                <a:sym typeface="+mn-ea"/>
              </a:rPr>
              <a:t>（三）填报要求</a:t>
            </a:r>
            <a:endParaRPr kumimoji="0" lang="en-US" altLang="zh-CN" sz="2400" b="1" i="0" u="none" strike="noStrike" kern="0" cap="none" spc="0" normalizeH="0" baseline="0" noProof="0" dirty="0">
              <a:ln>
                <a:noFill/>
              </a:ln>
              <a:solidFill>
                <a:schemeClr val="accent2"/>
              </a:solidFill>
              <a:effectLst/>
              <a:uLnTx/>
              <a:uFillTx/>
              <a:latin typeface="黑体" panose="02010609060101010101" pitchFamily="49" charset="-122"/>
              <a:ea typeface="黑体" panose="02010609060101010101" pitchFamily="49" charset="-122"/>
              <a:cs typeface="Arial" panose="020B0604020202020204" pitchFamily="34" charset="0"/>
            </a:endParaRPr>
          </a:p>
          <a:p>
            <a:pPr marL="342900" marR="0" lvl="0" indent="-342900" algn="just" defTabSz="914400" rtl="0" eaLnBrk="0" fontAlgn="base" latinLnBrk="0" hangingPunct="0">
              <a:lnSpc>
                <a:spcPct val="100000"/>
              </a:lnSpc>
              <a:spcBef>
                <a:spcPts val="1200"/>
              </a:spcBef>
              <a:spcAft>
                <a:spcPct val="0"/>
              </a:spcAft>
              <a:buClrTx/>
              <a:buSzTx/>
              <a:buFont typeface="Wingdings" panose="05000000000000000000" pitchFamily="2" charset="2"/>
              <a:buChar char="Ø"/>
              <a:defRPr/>
            </a:pPr>
            <a:r>
              <a:rPr kumimoji="0" lang="en-US" altLang="zh-CN" sz="2400" b="1" i="0" u="none" strike="noStrike" kern="0" cap="none" spc="0" normalizeH="0" baseline="0" noProof="0" dirty="0">
                <a:ln>
                  <a:noFill/>
                </a:ln>
                <a:solidFill>
                  <a:schemeClr val="accent2"/>
                </a:solidFill>
                <a:effectLst/>
                <a:uLnTx/>
                <a:uFillTx/>
                <a:latin typeface="+mn-ea"/>
                <a:ea typeface="+mn-ea"/>
                <a:cs typeface="+mn-cs"/>
                <a:sym typeface="+mn-ea"/>
              </a:rPr>
              <a:t>1.</a:t>
            </a:r>
            <a:r>
              <a:rPr kumimoji="0" lang="zh-CN" altLang="en-US" sz="2400" b="1" i="0" u="none" strike="noStrike" kern="0" cap="none" spc="0" normalizeH="0" baseline="0" noProof="0" dirty="0">
                <a:ln>
                  <a:noFill/>
                </a:ln>
                <a:solidFill>
                  <a:schemeClr val="accent2"/>
                </a:solidFill>
                <a:effectLst/>
                <a:uLnTx/>
                <a:uFillTx/>
                <a:latin typeface="+mn-ea"/>
                <a:ea typeface="+mn-ea"/>
                <a:cs typeface="+mn-cs"/>
                <a:sym typeface="+mn-ea"/>
              </a:rPr>
              <a:t>应报尽报，不重不漏。处在正常营业状态的企业都应该填报报表。</a:t>
            </a:r>
            <a:r>
              <a:rPr kumimoji="0" lang="zh-CN" altLang="en-US" sz="2400" b="1" i="0" u="none" strike="noStrike" kern="0" cap="none" spc="0" normalizeH="0" baseline="0" noProof="0" dirty="0">
                <a:ln>
                  <a:noFill/>
                </a:ln>
                <a:solidFill>
                  <a:schemeClr val="accent2"/>
                </a:solidFill>
                <a:effectLst/>
                <a:uLnTx/>
                <a:uFillTx/>
                <a:latin typeface="+mn-ea"/>
                <a:ea typeface="+mn-ea"/>
                <a:cs typeface="+mn-cs"/>
                <a:sym typeface="+mn-ea"/>
              </a:rPr>
              <a:t>关停并转企业不用填报。</a:t>
            </a:r>
            <a:endParaRPr kumimoji="0" lang="zh-CN" altLang="en-US" sz="2400" b="1" i="0" u="none" strike="noStrike" kern="0" cap="none" spc="0" normalizeH="0" baseline="0" noProof="0" dirty="0">
              <a:ln>
                <a:noFill/>
              </a:ln>
              <a:solidFill>
                <a:schemeClr val="accent2"/>
              </a:solidFill>
              <a:effectLst/>
              <a:uLnTx/>
              <a:uFillTx/>
              <a:latin typeface="+mn-ea"/>
              <a:ea typeface="+mn-ea"/>
              <a:cs typeface="+mn-cs"/>
              <a:sym typeface="+mn-ea"/>
            </a:endParaRPr>
          </a:p>
          <a:p>
            <a:pPr marL="342900" marR="0" lvl="0" indent="-342900" algn="just" defTabSz="914400" rtl="0" eaLnBrk="0" fontAlgn="base" latinLnBrk="0" hangingPunct="0">
              <a:lnSpc>
                <a:spcPct val="100000"/>
              </a:lnSpc>
              <a:spcBef>
                <a:spcPts val="1200"/>
              </a:spcBef>
              <a:spcAft>
                <a:spcPct val="0"/>
              </a:spcAft>
              <a:buClrTx/>
              <a:buSzTx/>
              <a:buFont typeface="Wingdings" panose="05000000000000000000" pitchFamily="2" charset="2"/>
              <a:buChar char="Ø"/>
              <a:defRPr/>
            </a:pPr>
            <a:r>
              <a:rPr kumimoji="0" lang="en-US" altLang="zh-CN" sz="2400" b="1" i="0" u="none" strike="noStrike" kern="0" cap="none" spc="0" normalizeH="0" baseline="0" noProof="0" dirty="0">
                <a:ln>
                  <a:noFill/>
                </a:ln>
                <a:solidFill>
                  <a:schemeClr val="accent2"/>
                </a:solidFill>
                <a:effectLst/>
                <a:uLnTx/>
                <a:uFillTx/>
                <a:latin typeface="+mn-ea"/>
                <a:ea typeface="+mn-ea"/>
                <a:cs typeface="+mn-cs"/>
                <a:sym typeface="+mn-ea"/>
              </a:rPr>
              <a:t>2.</a:t>
            </a:r>
            <a:r>
              <a:rPr kumimoji="0" lang="zh-CN" altLang="en-US" sz="2400" b="1" i="0" u="none" strike="noStrike" kern="0" cap="none" spc="0" normalizeH="0" baseline="0" noProof="0" dirty="0">
                <a:ln>
                  <a:noFill/>
                </a:ln>
                <a:solidFill>
                  <a:schemeClr val="accent2"/>
                </a:solidFill>
                <a:effectLst/>
                <a:uLnTx/>
                <a:uFillTx/>
                <a:latin typeface="+mn-ea"/>
                <a:ea typeface="+mn-ea"/>
                <a:cs typeface="+mn-cs"/>
                <a:sym typeface="+mn-ea"/>
              </a:rPr>
              <a:t>禁止代报。</a:t>
            </a:r>
            <a:endParaRPr kumimoji="0" lang="en-US" altLang="zh-CN" sz="2400" b="1" i="0" u="none" strike="noStrike" kern="0" cap="none" spc="0" normalizeH="0" baseline="0" noProof="0" dirty="0">
              <a:ln>
                <a:noFill/>
              </a:ln>
              <a:solidFill>
                <a:schemeClr val="accent2"/>
              </a:solidFill>
              <a:effectLst/>
              <a:uLnTx/>
              <a:uFillTx/>
              <a:latin typeface="+mn-ea"/>
              <a:ea typeface="+mn-ea"/>
              <a:cs typeface="+mn-cs"/>
            </a:endParaRPr>
          </a:p>
          <a:p>
            <a:pPr marL="342900" marR="0" lvl="0" indent="-342900" algn="just" defTabSz="914400" rtl="0" eaLnBrk="0" fontAlgn="base" latinLnBrk="0" hangingPunct="0">
              <a:lnSpc>
                <a:spcPct val="100000"/>
              </a:lnSpc>
              <a:spcBef>
                <a:spcPts val="1200"/>
              </a:spcBef>
              <a:spcAft>
                <a:spcPct val="0"/>
              </a:spcAft>
              <a:buClrTx/>
              <a:buSzTx/>
              <a:buFont typeface="Wingdings" panose="05000000000000000000" pitchFamily="2" charset="2"/>
              <a:buChar char="Ø"/>
              <a:defRPr/>
            </a:pPr>
            <a:r>
              <a:rPr kumimoji="0" lang="en-US" altLang="zh-CN" sz="2400" b="1" i="0" u="none" strike="noStrike" kern="0" cap="none" spc="0" normalizeH="0" baseline="0" noProof="0" dirty="0">
                <a:ln>
                  <a:noFill/>
                </a:ln>
                <a:solidFill>
                  <a:schemeClr val="accent2"/>
                </a:solidFill>
                <a:effectLst/>
                <a:uLnTx/>
                <a:uFillTx/>
                <a:latin typeface="+mn-ea"/>
                <a:ea typeface="+mn-ea"/>
                <a:cs typeface="+mn-cs"/>
                <a:sym typeface="+mn-ea"/>
              </a:rPr>
              <a:t>3.</a:t>
            </a:r>
            <a:r>
              <a:rPr kumimoji="0" lang="zh-CN" altLang="en-US" sz="2400" b="1" i="0" u="none" strike="noStrike" kern="0" cap="none" spc="0" normalizeH="0" baseline="0" noProof="0" dirty="0">
                <a:ln>
                  <a:noFill/>
                </a:ln>
                <a:solidFill>
                  <a:srgbClr val="FF0000"/>
                </a:solidFill>
                <a:effectLst/>
                <a:uLnTx/>
                <a:uFillTx/>
                <a:latin typeface="+mn-ea"/>
                <a:ea typeface="+mn-ea"/>
                <a:cs typeface="+mn-cs"/>
                <a:sym typeface="+mn-ea"/>
              </a:rPr>
              <a:t>禁止上报空表</a:t>
            </a:r>
            <a:r>
              <a:rPr kumimoji="0" lang="zh-CN" altLang="en-US" sz="2400" b="1" i="0" u="none" strike="noStrike" kern="0" cap="none" spc="0" normalizeH="0" baseline="0" noProof="0" dirty="0">
                <a:ln>
                  <a:noFill/>
                </a:ln>
                <a:solidFill>
                  <a:schemeClr val="accent2"/>
                </a:solidFill>
                <a:effectLst/>
                <a:uLnTx/>
                <a:uFillTx/>
                <a:latin typeface="+mn-ea"/>
                <a:ea typeface="+mn-ea"/>
                <a:cs typeface="+mn-cs"/>
                <a:sym typeface="+mn-ea"/>
              </a:rPr>
              <a:t>；关停并转企业直接不填报报表即可，不要报空表。一户多证（照）的机构，计算机使用及选项指标按实际情况上报，信息技术员工、信息化投入、网站数量、电子商务交易情况等数据指标要根据财务表做拆分，不重不漏。</a:t>
            </a:r>
            <a:endParaRPr kumimoji="0" lang="zh-CN" altLang="en-US" sz="2400" b="1" i="0" u="none" strike="noStrike" kern="0" cap="none" spc="0" normalizeH="0" baseline="0" noProof="0" dirty="0">
              <a:ln>
                <a:noFill/>
              </a:ln>
              <a:solidFill>
                <a:schemeClr val="accent2"/>
              </a:solidFill>
              <a:effectLst/>
              <a:uLnTx/>
              <a:uFillTx/>
              <a:latin typeface="+mn-lt"/>
              <a:ea typeface="+mn-ea"/>
              <a:cs typeface="+mn-cs"/>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en-US" sz="3600" b="1" i="0" u="none" strike="noStrike" kern="1200" cap="none" spc="0" normalizeH="0" baseline="0" noProof="0" dirty="0" smtClean="0">
                <a:ln>
                  <a:noFill/>
                </a:ln>
                <a:solidFill>
                  <a:schemeClr val="accent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mn-ea"/>
              </a:rPr>
              <a:t>二、</a:t>
            </a:r>
            <a:r>
              <a:rPr kumimoji="1" lang="zh-CN" altLang="en-US" sz="36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mn-ea"/>
              </a:rPr>
              <a:t>填报方式及要求</a:t>
            </a:r>
            <a:endParaRPr kumimoji="1" lang="zh-CN" altLang="en-US" sz="3600" b="1" i="0" u="none" strike="noStrike" kern="1200" cap="none" spc="0" normalizeH="0" baseline="0" noProof="0" dirty="0">
              <a:ln>
                <a:noFill/>
              </a:ln>
              <a:solidFill>
                <a:schemeClr val="accent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mn-ea"/>
            </a:endParaRPr>
          </a:p>
        </p:txBody>
      </p:sp>
      <p:sp>
        <p:nvSpPr>
          <p:cNvPr id="4" name="内容占位符 3"/>
          <p:cNvSpPr>
            <a:spLocks noGrp="1"/>
          </p:cNvSpPr>
          <p:nvPr>
            <p:ph idx="1"/>
          </p:nvPr>
        </p:nvSpPr>
        <p:spPr>
          <a:xfrm>
            <a:off x="250825" y="1268413"/>
            <a:ext cx="7653338" cy="4838700"/>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ts val="1200"/>
              </a:spcBef>
              <a:spcAft>
                <a:spcPct val="0"/>
              </a:spcAft>
              <a:buClrTx/>
              <a:buSzTx/>
              <a:buFont typeface="Wingdings" panose="05000000000000000000" pitchFamily="2" charset="2"/>
              <a:buChar char="Ø"/>
              <a:defRPr/>
            </a:pPr>
            <a:r>
              <a:rPr kumimoji="0" lang="en-US" altLang="zh-CN" sz="2400" b="1" i="0" u="none" strike="noStrike" kern="0" cap="none" spc="0" normalizeH="0" baseline="0" noProof="0" dirty="0">
                <a:ln>
                  <a:noFill/>
                </a:ln>
                <a:solidFill>
                  <a:schemeClr val="accent2"/>
                </a:solidFill>
                <a:effectLst/>
                <a:uLnTx/>
                <a:uFillTx/>
                <a:latin typeface="+mn-ea"/>
                <a:ea typeface="+mn-ea"/>
                <a:cs typeface="+mn-cs"/>
                <a:sym typeface="+mn-ea"/>
              </a:rPr>
              <a:t>4.</a:t>
            </a:r>
            <a:r>
              <a:rPr kumimoji="0" lang="zh-CN" altLang="en-US" sz="2400" b="1" i="0" u="none" strike="noStrike" kern="0" cap="none" spc="0" normalizeH="0" baseline="0" noProof="0" dirty="0">
                <a:ln>
                  <a:noFill/>
                </a:ln>
                <a:solidFill>
                  <a:schemeClr val="accent2"/>
                </a:solidFill>
                <a:effectLst/>
                <a:uLnTx/>
                <a:uFillTx/>
                <a:latin typeface="+mn-ea"/>
                <a:ea typeface="+mn-ea"/>
                <a:cs typeface="+mn-cs"/>
                <a:sym typeface="+mn-ea"/>
              </a:rPr>
              <a:t>触发审核规则，要核实情况。与实际情况相符的且触发核实性说明的数据，需根据审核提示填写具体明确的澄清说明，不能简单地写“情况属实”“查实无误”等。</a:t>
            </a:r>
            <a:endParaRPr kumimoji="0" lang="en-US" altLang="zh-CN" sz="2400" b="1" i="0" u="none" strike="noStrike" kern="0" cap="none" spc="0" normalizeH="0" baseline="0" noProof="0" dirty="0">
              <a:ln>
                <a:noFill/>
              </a:ln>
              <a:solidFill>
                <a:schemeClr val="accent2"/>
              </a:solidFill>
              <a:effectLst/>
              <a:uLnTx/>
              <a:uFillTx/>
              <a:latin typeface="+mn-ea"/>
              <a:ea typeface="+mn-ea"/>
              <a:cs typeface="+mn-cs"/>
              <a:sym typeface="+mn-ea"/>
            </a:endParaRPr>
          </a:p>
          <a:p>
            <a:pPr marL="342900" marR="0" lvl="0" indent="-342900" algn="just" defTabSz="914400" rtl="0" eaLnBrk="0" fontAlgn="base" latinLnBrk="0" hangingPunct="0">
              <a:lnSpc>
                <a:spcPct val="100000"/>
              </a:lnSpc>
              <a:spcBef>
                <a:spcPts val="1200"/>
              </a:spcBef>
              <a:spcAft>
                <a:spcPct val="0"/>
              </a:spcAft>
              <a:buClrTx/>
              <a:buSzTx/>
              <a:buFont typeface="Wingdings" panose="05000000000000000000" pitchFamily="2" charset="2"/>
              <a:buChar char="Ø"/>
              <a:defRPr/>
            </a:pPr>
            <a:r>
              <a:rPr kumimoji="0" lang="zh-CN" altLang="en-US" sz="2400" b="1" i="0" u="none" strike="noStrike" kern="0" cap="none" spc="0" normalizeH="0" baseline="0" noProof="0" dirty="0">
                <a:ln>
                  <a:noFill/>
                </a:ln>
                <a:solidFill>
                  <a:schemeClr val="accent2"/>
                </a:solidFill>
                <a:effectLst/>
                <a:uLnTx/>
                <a:uFillTx/>
                <a:latin typeface="+mn-ea"/>
                <a:ea typeface="+mn-ea"/>
                <a:cs typeface="+mn-cs"/>
                <a:sym typeface="+mn-ea"/>
              </a:rPr>
              <a:t>（四）填报顺序</a:t>
            </a:r>
            <a:endParaRPr kumimoji="0" lang="en-US" altLang="zh-CN" sz="2400" b="1" i="0" u="none" strike="noStrike" kern="0" cap="none" spc="0" normalizeH="0" baseline="0" noProof="0" dirty="0">
              <a:ln>
                <a:noFill/>
              </a:ln>
              <a:solidFill>
                <a:schemeClr val="accent2"/>
              </a:solidFill>
              <a:effectLst/>
              <a:uLnTx/>
              <a:uFillTx/>
              <a:latin typeface="+mn-ea"/>
              <a:ea typeface="+mn-ea"/>
              <a:cs typeface="+mn-cs"/>
              <a:sym typeface="+mn-ea"/>
            </a:endParaRPr>
          </a:p>
          <a:p>
            <a:pPr marL="342900" marR="0" lvl="0" indent="-342900" algn="just" defTabSz="914400" rtl="0" eaLnBrk="0" fontAlgn="base" latinLnBrk="0" hangingPunct="0">
              <a:lnSpc>
                <a:spcPct val="100000"/>
              </a:lnSpc>
              <a:spcBef>
                <a:spcPts val="1200"/>
              </a:spcBef>
              <a:spcAft>
                <a:spcPct val="0"/>
              </a:spcAft>
              <a:buClrTx/>
              <a:buSzTx/>
              <a:buFont typeface="Wingdings" panose="05000000000000000000" pitchFamily="2" charset="2"/>
              <a:buChar char="Ø"/>
              <a:defRPr/>
            </a:pPr>
            <a:r>
              <a:rPr kumimoji="0" lang="zh-CN" altLang="en-US" sz="2400" b="1" i="0" u="none" strike="noStrike" kern="0" cap="none" spc="0" normalizeH="0" baseline="0" noProof="0" dirty="0">
                <a:ln>
                  <a:noFill/>
                </a:ln>
                <a:solidFill>
                  <a:srgbClr val="FF0000"/>
                </a:solidFill>
                <a:effectLst/>
                <a:uLnTx/>
                <a:uFillTx/>
                <a:latin typeface="+mn-ea"/>
                <a:ea typeface="+mn-ea"/>
                <a:cs typeface="+mn-cs"/>
                <a:sym typeface="+mn-ea"/>
              </a:rPr>
              <a:t>本表与各专业财务状况（</a:t>
            </a:r>
            <a:r>
              <a:rPr kumimoji="0" lang="en-US" altLang="en-US" sz="2400" b="1" i="0" u="none" strike="noStrike" kern="0" cap="none" spc="0" normalizeH="0" baseline="0" noProof="0" dirty="0">
                <a:ln>
                  <a:noFill/>
                </a:ln>
                <a:solidFill>
                  <a:srgbClr val="FF0000"/>
                </a:solidFill>
                <a:effectLst/>
                <a:uLnTx/>
                <a:uFillTx/>
                <a:latin typeface="+mn-ea"/>
                <a:ea typeface="+mn-ea"/>
                <a:cs typeface="+mn-cs"/>
                <a:sym typeface="+mn-ea"/>
              </a:rPr>
              <a:t>103</a:t>
            </a:r>
            <a:r>
              <a:rPr kumimoji="0" lang="zh-CN" altLang="en-US" sz="2400" b="1" i="0" u="none" strike="noStrike" kern="0" cap="none" spc="0" normalizeH="0" baseline="0" noProof="0" dirty="0">
                <a:ln>
                  <a:noFill/>
                </a:ln>
                <a:solidFill>
                  <a:srgbClr val="FF0000"/>
                </a:solidFill>
                <a:effectLst/>
                <a:uLnTx/>
                <a:uFillTx/>
                <a:latin typeface="+mn-ea"/>
                <a:ea typeface="+mn-ea"/>
                <a:cs typeface="+mn-cs"/>
                <a:sym typeface="+mn-ea"/>
              </a:rPr>
              <a:t>表）和从业人员及工资总额（</a:t>
            </a:r>
            <a:r>
              <a:rPr kumimoji="0" lang="en-US" altLang="en-US" sz="2400" b="1" i="0" u="none" strike="noStrike" kern="0" cap="none" spc="0" normalizeH="0" baseline="0" noProof="0" dirty="0">
                <a:ln>
                  <a:noFill/>
                </a:ln>
                <a:solidFill>
                  <a:srgbClr val="FF0000"/>
                </a:solidFill>
                <a:effectLst/>
                <a:uLnTx/>
                <a:uFillTx/>
                <a:latin typeface="+mn-ea"/>
                <a:ea typeface="+mn-ea"/>
                <a:cs typeface="+mn-cs"/>
                <a:sym typeface="+mn-ea"/>
              </a:rPr>
              <a:t>102</a:t>
            </a:r>
            <a:r>
              <a:rPr kumimoji="0" lang="zh-CN" altLang="en-US" sz="2400" b="1" i="0" u="none" strike="noStrike" kern="0" cap="none" spc="0" normalizeH="0" baseline="0" noProof="0" dirty="0">
                <a:ln>
                  <a:noFill/>
                </a:ln>
                <a:solidFill>
                  <a:srgbClr val="FF0000"/>
                </a:solidFill>
                <a:effectLst/>
                <a:uLnTx/>
                <a:uFillTx/>
                <a:latin typeface="+mn-ea"/>
                <a:ea typeface="+mn-ea"/>
                <a:cs typeface="+mn-cs"/>
                <a:sym typeface="+mn-ea"/>
              </a:rPr>
              <a:t>表），限额以上批发和零售业经营情况（</a:t>
            </a:r>
            <a:r>
              <a:rPr kumimoji="0" lang="en-US" altLang="zh-CN" sz="2400" b="1" i="0" u="none" strike="noStrike" kern="0" cap="none" spc="0" normalizeH="0" baseline="0" noProof="0" dirty="0">
                <a:ln>
                  <a:noFill/>
                </a:ln>
                <a:solidFill>
                  <a:srgbClr val="FF0000"/>
                </a:solidFill>
                <a:effectLst/>
                <a:uLnTx/>
                <a:uFillTx/>
                <a:latin typeface="+mn-ea"/>
                <a:ea typeface="+mn-ea"/>
                <a:cs typeface="+mn-cs"/>
                <a:sym typeface="+mn-ea"/>
              </a:rPr>
              <a:t>E104</a:t>
            </a:r>
            <a:r>
              <a:rPr kumimoji="0" lang="zh-CN" altLang="en-US" sz="2400" b="1" i="0" u="none" strike="noStrike" kern="0" cap="none" spc="0" normalizeH="0" baseline="0" noProof="0" dirty="0">
                <a:ln>
                  <a:noFill/>
                </a:ln>
                <a:solidFill>
                  <a:srgbClr val="FF0000"/>
                </a:solidFill>
                <a:effectLst/>
                <a:uLnTx/>
                <a:uFillTx/>
                <a:latin typeface="+mn-ea"/>
                <a:ea typeface="+mn-ea"/>
                <a:cs typeface="+mn-cs"/>
                <a:sym typeface="+mn-ea"/>
              </a:rPr>
              <a:t>表）和限额以上住宿和餐饮业经营情况（</a:t>
            </a:r>
            <a:r>
              <a:rPr kumimoji="0" lang="en-US" altLang="zh-CN" sz="2400" b="1" i="0" u="none" strike="noStrike" kern="0" cap="none" spc="0" normalizeH="0" baseline="0" noProof="0" dirty="0">
                <a:ln>
                  <a:noFill/>
                </a:ln>
                <a:solidFill>
                  <a:srgbClr val="FF0000"/>
                </a:solidFill>
                <a:effectLst/>
                <a:uLnTx/>
                <a:uFillTx/>
                <a:latin typeface="+mn-ea"/>
                <a:ea typeface="+mn-ea"/>
                <a:cs typeface="+mn-cs"/>
                <a:sym typeface="+mn-ea"/>
              </a:rPr>
              <a:t>S104</a:t>
            </a:r>
            <a:r>
              <a:rPr kumimoji="0" lang="zh-CN" altLang="en-US" sz="2400" b="1" i="0" u="none" strike="noStrike" kern="0" cap="none" spc="0" normalizeH="0" baseline="0" noProof="0" dirty="0">
                <a:ln>
                  <a:noFill/>
                </a:ln>
                <a:solidFill>
                  <a:srgbClr val="FF0000"/>
                </a:solidFill>
                <a:effectLst/>
                <a:uLnTx/>
                <a:uFillTx/>
                <a:latin typeface="+mn-ea"/>
                <a:ea typeface="+mn-ea"/>
                <a:cs typeface="+mn-cs"/>
                <a:sym typeface="+mn-ea"/>
              </a:rPr>
              <a:t>表）中部分指标之间有跨表审核，建议在上述报表之后填报信息化和电子商务应用情况年报。</a:t>
            </a:r>
            <a:endParaRPr kumimoji="0" lang="zh-CN" altLang="en-US" sz="2400" b="1" i="0" u="none" strike="noStrike" kern="0" cap="none" spc="0" normalizeH="0" baseline="0" noProof="0" dirty="0">
              <a:ln>
                <a:noFill/>
              </a:ln>
              <a:solidFill>
                <a:srgbClr val="FF0000"/>
              </a:solidFill>
              <a:effectLst/>
              <a:uLnTx/>
              <a:uFillTx/>
              <a:latin typeface="+mn-ea"/>
              <a:ea typeface="+mn-ea"/>
              <a:cs typeface="+mn-cs"/>
              <a:sym typeface="+mn-ea"/>
            </a:endParaRPr>
          </a:p>
          <a:p>
            <a:pPr marL="0" marR="0" lvl="0" indent="0" algn="just" defTabSz="914400" rtl="0" eaLnBrk="0" fontAlgn="base" latinLnBrk="0" hangingPunct="0">
              <a:lnSpc>
                <a:spcPct val="100000"/>
              </a:lnSpc>
              <a:spcBef>
                <a:spcPts val="1200"/>
              </a:spcBef>
              <a:spcAft>
                <a:spcPct val="0"/>
              </a:spcAft>
              <a:buClrTx/>
              <a:buSzTx/>
              <a:buFont typeface="Wingdings" panose="05000000000000000000" pitchFamily="2" charset="2"/>
              <a:buNone/>
              <a:defRPr/>
            </a:pPr>
            <a:endParaRPr kumimoji="0" lang="zh-CN" altLang="en-US" sz="2400" b="1"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spd="slow"/>
</p:sld>
</file>

<file path=ppt/tags/tag1.xml><?xml version="1.0" encoding="utf-8"?>
<p:tagLst xmlns:p="http://schemas.openxmlformats.org/presentationml/2006/main">
  <p:tag name="KSO_WM_UNIT_TABLE_BEAUTIFY" val="smartTable{ba03da82-a329-4721-9058-5a752df5229c}"/>
</p:tagLst>
</file>

<file path=ppt/tags/tag2.xml><?xml version="1.0" encoding="utf-8"?>
<p:tagLst xmlns:p="http://schemas.openxmlformats.org/presentationml/2006/main">
  <p:tag name="COMMONDATA" val="eyJoZGlkIjoiYTIxYzg2YmU2MmNmMjljNzRiMzQ3MjMxYjIxMmQ4ODUifQ=="/>
</p:tagLst>
</file>

<file path=ppt/theme/theme1.xml><?xml version="1.0" encoding="utf-8"?>
<a:theme xmlns:a="http://schemas.openxmlformats.org/drawingml/2006/main" name="Office 主题">
  <a:themeElements>
    <a:clrScheme name="Office 主题 1">
      <a:dk1>
        <a:srgbClr val="000000"/>
      </a:dk1>
      <a:lt1>
        <a:srgbClr val="FFFFFF"/>
      </a:lt1>
      <a:dk2>
        <a:srgbClr val="B42200"/>
      </a:dk2>
      <a:lt2>
        <a:srgbClr val="DCDCDC"/>
      </a:lt2>
      <a:accent1>
        <a:srgbClr val="0066FF"/>
      </a:accent1>
      <a:accent2>
        <a:srgbClr val="3399FF"/>
      </a:accent2>
      <a:accent3>
        <a:srgbClr val="FFFFFF"/>
      </a:accent3>
      <a:accent4>
        <a:srgbClr val="000000"/>
      </a:accent4>
      <a:accent5>
        <a:srgbClr val="AAB8FF"/>
      </a:accent5>
      <a:accent6>
        <a:srgbClr val="2D8AE7"/>
      </a:accent6>
      <a:hlink>
        <a:srgbClr val="0099FF"/>
      </a:hlink>
      <a:folHlink>
        <a:srgbClr val="66CCFF"/>
      </a:folHlink>
    </a:clrScheme>
    <a:fontScheme name="Office 主题">
      <a:majorFont>
        <a:latin typeface="Calibri"/>
        <a:ea typeface="黑体"/>
        <a:cs typeface=""/>
      </a:majorFont>
      <a:minorFont>
        <a:latin typeface="Calibri"/>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B42200"/>
        </a:dk2>
        <a:lt2>
          <a:srgbClr val="DCDCDC"/>
        </a:lt2>
        <a:accent1>
          <a:srgbClr val="0066FF"/>
        </a:accent1>
        <a:accent2>
          <a:srgbClr val="3399FF"/>
        </a:accent2>
        <a:accent3>
          <a:srgbClr val="FFFFFF"/>
        </a:accent3>
        <a:accent4>
          <a:srgbClr val="000000"/>
        </a:accent4>
        <a:accent5>
          <a:srgbClr val="AAB8FF"/>
        </a:accent5>
        <a:accent6>
          <a:srgbClr val="2D8AE7"/>
        </a:accent6>
        <a:hlink>
          <a:srgbClr val="0099FF"/>
        </a:hlink>
        <a:folHlink>
          <a:srgbClr val="66CC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1">
    <a:dk1>
      <a:srgbClr val="000000"/>
    </a:dk1>
    <a:lt1>
      <a:srgbClr val="FFFFFF"/>
    </a:lt1>
    <a:dk2>
      <a:srgbClr val="B42200"/>
    </a:dk2>
    <a:lt2>
      <a:srgbClr val="DCDCDC"/>
    </a:lt2>
    <a:accent1>
      <a:srgbClr val="0066FF"/>
    </a:accent1>
    <a:accent2>
      <a:srgbClr val="3399FF"/>
    </a:accent2>
    <a:accent3>
      <a:srgbClr val="FFFFFF"/>
    </a:accent3>
    <a:accent4>
      <a:srgbClr val="000000"/>
    </a:accent4>
    <a:accent5>
      <a:srgbClr val="AAB8FF"/>
    </a:accent5>
    <a:accent6>
      <a:srgbClr val="2D8AE7"/>
    </a:accent6>
    <a:hlink>
      <a:srgbClr val="0099FF"/>
    </a:hlink>
    <a:folHlink>
      <a:srgbClr val="66CCFF"/>
    </a:folHlink>
  </a:clrScheme>
</a:themeOverride>
</file>

<file path=ppt/theme/themeOverride2.xml><?xml version="1.0" encoding="utf-8"?>
<a:themeOverride xmlns:a="http://schemas.openxmlformats.org/drawingml/2006/main">
  <a:clrScheme name="Office 主题 1">
    <a:dk1>
      <a:srgbClr val="000000"/>
    </a:dk1>
    <a:lt1>
      <a:srgbClr val="FFFFFF"/>
    </a:lt1>
    <a:dk2>
      <a:srgbClr val="B42200"/>
    </a:dk2>
    <a:lt2>
      <a:srgbClr val="DCDCDC"/>
    </a:lt2>
    <a:accent1>
      <a:srgbClr val="0066FF"/>
    </a:accent1>
    <a:accent2>
      <a:srgbClr val="3399FF"/>
    </a:accent2>
    <a:accent3>
      <a:srgbClr val="FFFFFF"/>
    </a:accent3>
    <a:accent4>
      <a:srgbClr val="000000"/>
    </a:accent4>
    <a:accent5>
      <a:srgbClr val="AAB8FF"/>
    </a:accent5>
    <a:accent6>
      <a:srgbClr val="2D8AE7"/>
    </a:accent6>
    <a:hlink>
      <a:srgbClr val="0099FF"/>
    </a:hlink>
    <a:folHlink>
      <a:srgbClr val="66CCFF"/>
    </a:folHlink>
  </a:clrScheme>
</a:themeOverride>
</file>

<file path=docProps/app.xml><?xml version="1.0" encoding="utf-8"?>
<Properties xmlns="http://schemas.openxmlformats.org/officeDocument/2006/extended-properties" xmlns:vt="http://schemas.openxmlformats.org/officeDocument/2006/docPropsVTypes">
  <TotalTime>0</TotalTime>
  <Words>8587</Words>
  <Application>WPS 演示</Application>
  <PresentationFormat>全屏显示(4:3)</PresentationFormat>
  <Paragraphs>408</Paragraphs>
  <Slides>48</Slides>
  <Notes>32</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48</vt:i4>
      </vt:variant>
    </vt:vector>
  </HeadingPairs>
  <TitlesOfParts>
    <vt:vector size="67" baseType="lpstr">
      <vt:lpstr>Arial</vt:lpstr>
      <vt:lpstr>宋体</vt:lpstr>
      <vt:lpstr>Wingdings</vt:lpstr>
      <vt:lpstr>Calibri</vt:lpstr>
      <vt:lpstr>黑体</vt:lpstr>
      <vt:lpstr>华文新魏</vt:lpstr>
      <vt:lpstr>楷体</vt:lpstr>
      <vt:lpstr>+mn-ea</vt:lpstr>
      <vt:lpstr>Segoe Print</vt:lpstr>
      <vt:lpstr>Times New Roman</vt:lpstr>
      <vt:lpstr>Gulim</vt:lpstr>
      <vt:lpstr>Malgun Gothic</vt:lpstr>
      <vt:lpstr>楷体_GB2312</vt:lpstr>
      <vt:lpstr>Verdana</vt:lpstr>
      <vt:lpstr>等线</vt:lpstr>
      <vt:lpstr>微软雅黑</vt:lpstr>
      <vt:lpstr>等线 Light</vt:lpstr>
      <vt:lpstr>Arial Unicode MS</vt:lpstr>
      <vt:lpstr>Office 主题</vt:lpstr>
      <vt:lpstr>PowerPoint 演示文稿</vt:lpstr>
      <vt:lpstr>PowerPoint 演示文稿</vt:lpstr>
      <vt:lpstr>PowerPoint 演示文稿</vt:lpstr>
      <vt:lpstr>PowerPoint 演示文稿</vt:lpstr>
      <vt:lpstr>PowerPoint 演示文稿</vt:lpstr>
      <vt:lpstr>二、填报方式及要求</vt:lpstr>
      <vt:lpstr>BJ13 贵企业是否完成“企业上云”？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Fang</cp:lastModifiedBy>
  <cp:revision>507</cp:revision>
  <dcterms:created xsi:type="dcterms:W3CDTF">2010-10-11T14:06:39Z</dcterms:created>
  <dcterms:modified xsi:type="dcterms:W3CDTF">2022-12-15T07:12:03Z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2052-11.1.0.12651</vt:lpwstr>
  </property>
  <property fmtid="{D5CDD505-2E9C-101B-9397-08002B2CF9AE}" pid="3" name="ICV">
    <vt:lpwstr>DF57F2F10DD04FAB865E7284EBD5A939</vt:lpwstr>
  </property>
</Properties>
</file>