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7" r:id="rId4"/>
    <p:sldMasterId id="2147483691" r:id="rId5"/>
    <p:sldMasterId id="2147483706" r:id="rId6"/>
    <p:sldMasterId id="2147483718" r:id="rId7"/>
    <p:sldMasterId id="2147483730" r:id="rId8"/>
    <p:sldMasterId id="2147483747" r:id="rId9"/>
  </p:sldMasterIdLst>
  <p:notesMasterIdLst>
    <p:notesMasterId r:id="rId13"/>
  </p:notesMasterIdLst>
  <p:handoutMasterIdLst>
    <p:handoutMasterId r:id="rId96"/>
  </p:handoutMasterIdLst>
  <p:sldIdLst>
    <p:sldId id="897" r:id="rId10"/>
    <p:sldId id="902" r:id="rId11"/>
    <p:sldId id="993" r:id="rId12"/>
    <p:sldId id="996" r:id="rId14"/>
    <p:sldId id="998" r:id="rId15"/>
    <p:sldId id="999" r:id="rId16"/>
    <p:sldId id="1000" r:id="rId17"/>
    <p:sldId id="1001" r:id="rId18"/>
    <p:sldId id="1002" r:id="rId19"/>
    <p:sldId id="658" r:id="rId20"/>
    <p:sldId id="1003" r:id="rId21"/>
    <p:sldId id="1005" r:id="rId22"/>
    <p:sldId id="1006" r:id="rId23"/>
    <p:sldId id="1004" r:id="rId24"/>
    <p:sldId id="1007" r:id="rId25"/>
    <p:sldId id="1008" r:id="rId26"/>
    <p:sldId id="1016" r:id="rId27"/>
    <p:sldId id="1017" r:id="rId28"/>
    <p:sldId id="1097" r:id="rId29"/>
    <p:sldId id="1024" r:id="rId30"/>
    <p:sldId id="1009" r:id="rId31"/>
    <p:sldId id="1098" r:id="rId32"/>
    <p:sldId id="327" r:id="rId33"/>
    <p:sldId id="624" r:id="rId34"/>
    <p:sldId id="1264" r:id="rId35"/>
    <p:sldId id="332" r:id="rId36"/>
    <p:sldId id="682" r:id="rId37"/>
    <p:sldId id="677" r:id="rId38"/>
    <p:sldId id="1168" r:id="rId39"/>
    <p:sldId id="1468" r:id="rId40"/>
    <p:sldId id="1471" r:id="rId41"/>
    <p:sldId id="1464" r:id="rId42"/>
    <p:sldId id="1169" r:id="rId43"/>
    <p:sldId id="1170" r:id="rId44"/>
    <p:sldId id="1174" r:id="rId45"/>
    <p:sldId id="1466" r:id="rId46"/>
    <p:sldId id="341" r:id="rId47"/>
    <p:sldId id="680" r:id="rId48"/>
    <p:sldId id="1173" r:id="rId49"/>
    <p:sldId id="344" r:id="rId50"/>
    <p:sldId id="572" r:id="rId51"/>
    <p:sldId id="1172" r:id="rId52"/>
    <p:sldId id="1256" r:id="rId53"/>
    <p:sldId id="386" r:id="rId54"/>
    <p:sldId id="1175" r:id="rId55"/>
    <p:sldId id="389" r:id="rId56"/>
    <p:sldId id="1176" r:id="rId57"/>
    <p:sldId id="391" r:id="rId58"/>
    <p:sldId id="1177" r:id="rId59"/>
    <p:sldId id="395" r:id="rId60"/>
    <p:sldId id="396" r:id="rId61"/>
    <p:sldId id="398" r:id="rId62"/>
    <p:sldId id="675" r:id="rId63"/>
    <p:sldId id="758" r:id="rId64"/>
    <p:sldId id="404" r:id="rId65"/>
    <p:sldId id="554" r:id="rId66"/>
    <p:sldId id="412" r:id="rId67"/>
    <p:sldId id="453" r:id="rId68"/>
    <p:sldId id="1101" r:id="rId69"/>
    <p:sldId id="1178" r:id="rId70"/>
    <p:sldId id="994" r:id="rId71"/>
    <p:sldId id="1545" r:id="rId72"/>
    <p:sldId id="815" r:id="rId73"/>
    <p:sldId id="1260" r:id="rId74"/>
    <p:sldId id="1259" r:id="rId75"/>
    <p:sldId id="814" r:id="rId76"/>
    <p:sldId id="1261" r:id="rId77"/>
    <p:sldId id="660" r:id="rId78"/>
    <p:sldId id="778" r:id="rId79"/>
    <p:sldId id="779" r:id="rId80"/>
    <p:sldId id="780" r:id="rId81"/>
    <p:sldId id="434" r:id="rId82"/>
    <p:sldId id="439" r:id="rId83"/>
    <p:sldId id="904" r:id="rId84"/>
    <p:sldId id="1546" r:id="rId85"/>
    <p:sldId id="1271" r:id="rId86"/>
    <p:sldId id="1452" r:id="rId87"/>
    <p:sldId id="1455" r:id="rId88"/>
    <p:sldId id="1472" r:id="rId89"/>
    <p:sldId id="1456" r:id="rId90"/>
    <p:sldId id="1457" r:id="rId91"/>
    <p:sldId id="1460" r:id="rId92"/>
    <p:sldId id="1470" r:id="rId93"/>
    <p:sldId id="1461" r:id="rId94"/>
    <p:sldId id="1473" r:id="rId95"/>
  </p:sldIdLst>
  <p:sldSz cx="9144000" cy="5143500"/>
  <p:notesSz cx="9926955" cy="6797675"/>
  <p:custDataLst>
    <p:tags r:id="rId10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jj" initials="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93CAA8"/>
    <a:srgbClr val="FF9F4F"/>
    <a:srgbClr val="B9DDC7"/>
    <a:srgbClr val="2E75B6"/>
    <a:srgbClr val="5BA3FB"/>
    <a:srgbClr val="C59FE6"/>
    <a:srgbClr val="FFB679"/>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5976"/>
  </p:normalViewPr>
  <p:slideViewPr>
    <p:cSldViewPr showGuides="1">
      <p:cViewPr>
        <p:scale>
          <a:sx n="110" d="100"/>
          <a:sy n="110" d="100"/>
        </p:scale>
        <p:origin x="-804" y="-144"/>
      </p:cViewPr>
      <p:guideLst>
        <p:guide orient="horz" pos="1937"/>
        <p:guide pos="2925"/>
      </p:guideLst>
    </p:cSldViewPr>
  </p:slideViewPr>
  <p:notesTextViewPr>
    <p:cViewPr>
      <p:scale>
        <a:sx n="100" d="100"/>
        <a:sy n="100" d="100"/>
      </p:scale>
      <p:origin x="0" y="0"/>
    </p:cViewPr>
  </p:notesTextViewPr>
  <p:sorterViewPr showFormatting="0">
    <p:cViewPr>
      <p:scale>
        <a:sx n="66" d="100"/>
        <a:sy n="66" d="100"/>
      </p:scale>
      <p:origin x="0" y="1362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tableStyles" Target="tableStyles.xml"/><Relationship Id="rId98" Type="http://schemas.openxmlformats.org/officeDocument/2006/relationships/viewProps" Target="viewProps.xml"/><Relationship Id="rId97" Type="http://schemas.openxmlformats.org/officeDocument/2006/relationships/presProps" Target="presProps.xml"/><Relationship Id="rId96" Type="http://schemas.openxmlformats.org/officeDocument/2006/relationships/handoutMaster" Target="handoutMasters/handoutMaster1.xml"/><Relationship Id="rId95" Type="http://schemas.openxmlformats.org/officeDocument/2006/relationships/slide" Target="slides/slide85.xml"/><Relationship Id="rId94" Type="http://schemas.openxmlformats.org/officeDocument/2006/relationships/slide" Target="slides/slide84.xml"/><Relationship Id="rId93" Type="http://schemas.openxmlformats.org/officeDocument/2006/relationships/slide" Target="slides/slide83.xml"/><Relationship Id="rId92" Type="http://schemas.openxmlformats.org/officeDocument/2006/relationships/slide" Target="slides/slide82.xml"/><Relationship Id="rId91" Type="http://schemas.openxmlformats.org/officeDocument/2006/relationships/slide" Target="slides/slide81.xml"/><Relationship Id="rId90" Type="http://schemas.openxmlformats.org/officeDocument/2006/relationships/slide" Target="slides/slide80.xml"/><Relationship Id="rId9" Type="http://schemas.openxmlformats.org/officeDocument/2006/relationships/slideMaster" Target="slideMasters/slideMaster8.xml"/><Relationship Id="rId89" Type="http://schemas.openxmlformats.org/officeDocument/2006/relationships/slide" Target="slides/slide79.xml"/><Relationship Id="rId88" Type="http://schemas.openxmlformats.org/officeDocument/2006/relationships/slide" Target="slides/slide78.xml"/><Relationship Id="rId87" Type="http://schemas.openxmlformats.org/officeDocument/2006/relationships/slide" Target="slides/slide77.xml"/><Relationship Id="rId86" Type="http://schemas.openxmlformats.org/officeDocument/2006/relationships/slide" Target="slides/slide76.xml"/><Relationship Id="rId85" Type="http://schemas.openxmlformats.org/officeDocument/2006/relationships/slide" Target="slides/slide75.xml"/><Relationship Id="rId84" Type="http://schemas.openxmlformats.org/officeDocument/2006/relationships/slide" Target="slides/slide74.xml"/><Relationship Id="rId83" Type="http://schemas.openxmlformats.org/officeDocument/2006/relationships/slide" Target="slides/slide73.xml"/><Relationship Id="rId82" Type="http://schemas.openxmlformats.org/officeDocument/2006/relationships/slide" Target="slides/slide72.xml"/><Relationship Id="rId81" Type="http://schemas.openxmlformats.org/officeDocument/2006/relationships/slide" Target="slides/slide71.xml"/><Relationship Id="rId80" Type="http://schemas.openxmlformats.org/officeDocument/2006/relationships/slide" Target="slides/slide70.xml"/><Relationship Id="rId8" Type="http://schemas.openxmlformats.org/officeDocument/2006/relationships/slideMaster" Target="slideMasters/slideMaster7.xml"/><Relationship Id="rId79" Type="http://schemas.openxmlformats.org/officeDocument/2006/relationships/slide" Target="slides/slide69.xml"/><Relationship Id="rId78" Type="http://schemas.openxmlformats.org/officeDocument/2006/relationships/slide" Target="slides/slide68.xml"/><Relationship Id="rId77" Type="http://schemas.openxmlformats.org/officeDocument/2006/relationships/slide" Target="slides/slide67.xml"/><Relationship Id="rId76" Type="http://schemas.openxmlformats.org/officeDocument/2006/relationships/slide" Target="slides/slide66.xml"/><Relationship Id="rId75" Type="http://schemas.openxmlformats.org/officeDocument/2006/relationships/slide" Target="slides/slide65.xml"/><Relationship Id="rId74" Type="http://schemas.openxmlformats.org/officeDocument/2006/relationships/slide" Target="slides/slide64.xml"/><Relationship Id="rId73" Type="http://schemas.openxmlformats.org/officeDocument/2006/relationships/slide" Target="slides/slide63.xml"/><Relationship Id="rId72" Type="http://schemas.openxmlformats.org/officeDocument/2006/relationships/slide" Target="slides/slide62.xml"/><Relationship Id="rId71" Type="http://schemas.openxmlformats.org/officeDocument/2006/relationships/slide" Target="slides/slide61.xml"/><Relationship Id="rId70" Type="http://schemas.openxmlformats.org/officeDocument/2006/relationships/slide" Target="slides/slide60.xml"/><Relationship Id="rId7" Type="http://schemas.openxmlformats.org/officeDocument/2006/relationships/slideMaster" Target="slideMasters/slideMaster6.xml"/><Relationship Id="rId69" Type="http://schemas.openxmlformats.org/officeDocument/2006/relationships/slide" Target="slides/slide59.xml"/><Relationship Id="rId68" Type="http://schemas.openxmlformats.org/officeDocument/2006/relationships/slide" Target="slides/slide58.xml"/><Relationship Id="rId67" Type="http://schemas.openxmlformats.org/officeDocument/2006/relationships/slide" Target="slides/slide57.xml"/><Relationship Id="rId66" Type="http://schemas.openxmlformats.org/officeDocument/2006/relationships/slide" Target="slides/slide56.xml"/><Relationship Id="rId65" Type="http://schemas.openxmlformats.org/officeDocument/2006/relationships/slide" Target="slides/slide55.xml"/><Relationship Id="rId64" Type="http://schemas.openxmlformats.org/officeDocument/2006/relationships/slide" Target="slides/slide54.xml"/><Relationship Id="rId63" Type="http://schemas.openxmlformats.org/officeDocument/2006/relationships/slide" Target="slides/slide53.xml"/><Relationship Id="rId62" Type="http://schemas.openxmlformats.org/officeDocument/2006/relationships/slide" Target="slides/slide52.xml"/><Relationship Id="rId61" Type="http://schemas.openxmlformats.org/officeDocument/2006/relationships/slide" Target="slides/slide51.xml"/><Relationship Id="rId60" Type="http://schemas.openxmlformats.org/officeDocument/2006/relationships/slide" Target="slides/slide50.xml"/><Relationship Id="rId6" Type="http://schemas.openxmlformats.org/officeDocument/2006/relationships/slideMaster" Target="slideMasters/slideMaster5.xml"/><Relationship Id="rId59" Type="http://schemas.openxmlformats.org/officeDocument/2006/relationships/slide" Target="slides/slide49.xml"/><Relationship Id="rId58" Type="http://schemas.openxmlformats.org/officeDocument/2006/relationships/slide" Target="slides/slide48.xml"/><Relationship Id="rId57" Type="http://schemas.openxmlformats.org/officeDocument/2006/relationships/slide" Target="slides/slide47.xml"/><Relationship Id="rId56" Type="http://schemas.openxmlformats.org/officeDocument/2006/relationships/slide" Target="slides/slide46.xml"/><Relationship Id="rId55" Type="http://schemas.openxmlformats.org/officeDocument/2006/relationships/slide" Target="slides/slide45.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notesMaster" Target="notesMasters/notesMaster1.xml"/><Relationship Id="rId12" Type="http://schemas.openxmlformats.org/officeDocument/2006/relationships/slide" Target="slides/slide3.xml"/><Relationship Id="rId11" Type="http://schemas.openxmlformats.org/officeDocument/2006/relationships/slide" Target="slides/slide2.xml"/><Relationship Id="rId101" Type="http://schemas.openxmlformats.org/officeDocument/2006/relationships/tags" Target="tags/tag3.xml"/><Relationship Id="rId100" Type="http://schemas.openxmlformats.org/officeDocument/2006/relationships/commentAuthors" Target="commentAuthors.xml"/><Relationship Id="rId10" Type="http://schemas.openxmlformats.org/officeDocument/2006/relationships/slide" Target="slides/slide1.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E517CF3-ECD3-426A-9328-8C0465DFCE6C}"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zh-CN" altLang="en-US"/>
        </a:p>
      </dgm:t>
    </dgm:pt>
    <dgm:pt modelId="{47A3CDC8-2765-435D-82F2-5A206D5C388D}">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施工面积</a:t>
          </a:r>
          <a:endParaRPr lang="zh-CN" altLang="en-US" sz="1600" dirty="0">
            <a:latin typeface="微软雅黑" panose="020B0503020204020204" pitchFamily="34" charset="-122"/>
            <a:ea typeface="微软雅黑" panose="020B0503020204020204" pitchFamily="34" charset="-122"/>
          </a:endParaRPr>
        </a:p>
      </dgm:t>
    </dgm:pt>
    <dgm:pt modelId="{2DD881B7-DD52-47F3-B09A-11EDA4E68A7A}" cxnId="{54DF8850-ECCA-4F97-AB09-36699305458A}" type="par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63F2CAB0-6C15-4FEF-A306-F7FF72EC34DD}" cxnId="{54DF8850-ECCA-4F97-AB09-36699305458A}" type="sib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76249A29-A7F2-46CB-8541-37A8D67987AB}">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本期新开工面积</a:t>
          </a:r>
          <a:endParaRPr lang="zh-CN" altLang="en-US" sz="1600" dirty="0">
            <a:latin typeface="微软雅黑" panose="020B0503020204020204" pitchFamily="34" charset="-122"/>
            <a:ea typeface="微软雅黑" panose="020B0503020204020204" pitchFamily="34" charset="-122"/>
          </a:endParaRPr>
        </a:p>
      </dgm:t>
    </dgm:pt>
    <dgm:pt modelId="{BD202125-A50B-4A3E-9FB9-23E03D777B26}" cxnId="{1664F6CC-7626-4AA9-A1FD-E5EF677D4F97}" type="par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4E629422-2800-46EC-A7CC-08A82F68AFCE}" cxnId="{1664F6CC-7626-4AA9-A1FD-E5EF677D4F97}" type="sib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B240FC25-59E3-439A-A381-CA5F8B2FA7FF}">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跨年施工面积</a:t>
          </a:r>
          <a:endParaRPr lang="zh-CN" altLang="en-US" sz="1600" dirty="0">
            <a:latin typeface="微软雅黑" panose="020B0503020204020204" pitchFamily="34" charset="-122"/>
            <a:ea typeface="微软雅黑" panose="020B0503020204020204" pitchFamily="34" charset="-122"/>
          </a:endParaRPr>
        </a:p>
      </dgm:t>
    </dgm:pt>
    <dgm:pt modelId="{FB23C6EE-0AD0-407C-BB95-D85F36C77065}" cxnId="{E5FFADDD-8529-46FB-9A5D-1C127A5ACB97}" type="par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6AC58BAD-2300-466F-9AA6-23CBCD99AC25}" cxnId="{E5FFADDD-8529-46FB-9A5D-1C127A5ACB97}" type="sib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71B751C-53F8-4804-A81B-A1D41E1BA113}">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本年复工面积</a:t>
          </a:r>
          <a:endParaRPr lang="zh-CN" altLang="en-US" sz="1600" dirty="0">
            <a:latin typeface="微软雅黑" panose="020B0503020204020204" pitchFamily="34" charset="-122"/>
            <a:ea typeface="微软雅黑" panose="020B0503020204020204" pitchFamily="34" charset="-122"/>
          </a:endParaRPr>
        </a:p>
      </dgm:t>
    </dgm:pt>
    <dgm:pt modelId="{110302CE-EEC3-456C-BE58-4A1D7770F9CC}" cxnId="{C491C9FB-9832-43E6-AB6F-15A2DE2B614E}" type="par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E6C8B6AC-1B6E-4263-B7C2-87180CB874AD}" cxnId="{C491C9FB-9832-43E6-AB6F-15A2DE2B614E}" type="sib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A4519EB6-3C3D-472E-B8FD-1A3DBA357DAE}">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本期竣工面积</a:t>
          </a:r>
          <a:endParaRPr lang="zh-CN" altLang="en-US" sz="1600" dirty="0">
            <a:latin typeface="微软雅黑" panose="020B0503020204020204" pitchFamily="34" charset="-122"/>
            <a:ea typeface="微软雅黑" panose="020B0503020204020204" pitchFamily="34" charset="-122"/>
          </a:endParaRPr>
        </a:p>
      </dgm:t>
    </dgm:pt>
    <dgm:pt modelId="{AF826418-AED8-42C5-91BD-C155097442A9}" cxnId="{BF1D4477-59BC-4487-91FD-340A151928EF}" type="par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1FA00B32-3235-4C75-881D-C1460BEDEB0C}" cxnId="{BF1D4477-59BC-4487-91FD-340A151928EF}" type="sib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0125805C-3DA6-4E60-94D9-069470CF3004}">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施工后又停缓建面积</a:t>
          </a:r>
          <a:endParaRPr lang="zh-CN" altLang="en-US" sz="1600" dirty="0">
            <a:latin typeface="微软雅黑" panose="020B0503020204020204" pitchFamily="34" charset="-122"/>
            <a:ea typeface="微软雅黑" panose="020B0503020204020204" pitchFamily="34" charset="-122"/>
          </a:endParaRPr>
        </a:p>
      </dgm:t>
    </dgm:pt>
    <dgm:pt modelId="{8D0BDD5D-623E-4509-9FF9-42665D0D24F2}" cxnId="{0B5C6455-6916-4B6A-B047-CD33187928B0}" type="par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45C649D5-6C70-4B53-99B5-FBBA1D8AF8F0}" cxnId="{0B5C6455-6916-4B6A-B047-CD33187928B0}" type="sibTrans">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4A88155-83E6-47CD-8C57-67AEDE2E730B}">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扣除往年竣工面积</a:t>
          </a:r>
          <a:endParaRPr lang="zh-CN" altLang="en-US" sz="1600" dirty="0">
            <a:latin typeface="微软雅黑" panose="020B0503020204020204" pitchFamily="34" charset="-122"/>
            <a:ea typeface="微软雅黑" panose="020B0503020204020204" pitchFamily="34" charset="-122"/>
          </a:endParaRPr>
        </a:p>
      </dgm:t>
    </dgm:pt>
    <dgm:pt modelId="{052A00EC-EB23-4B86-A1EA-C9DA6A11F62B}" cxnId="{0CCE456F-DCF8-43FE-A7B5-72CD45AF6BF3}" type="parTrans">
      <dgm:prSet/>
      <dgm:spPr/>
      <dgm:t>
        <a:bodyPr/>
        <a:lstStyle/>
        <a:p>
          <a:endParaRPr lang="zh-CN" altLang="en-US"/>
        </a:p>
      </dgm:t>
    </dgm:pt>
    <dgm:pt modelId="{33C086FF-CB16-4F9A-BB8F-0A7EA5D08885}" cxnId="{0CCE456F-DCF8-43FE-A7B5-72CD45AF6BF3}" type="sibTrans">
      <dgm:prSet/>
      <dgm:spPr/>
      <dgm:t>
        <a:bodyPr/>
        <a:lstStyle/>
        <a:p>
          <a:endParaRPr lang="zh-CN" altLang="en-US"/>
        </a:p>
      </dgm:t>
    </dgm:pt>
    <dgm:pt modelId="{37183103-BB19-4F57-90C0-B055AAC15B35}" type="pres">
      <dgm:prSet presAssocID="{DE517CF3-ECD3-426A-9328-8C0465DFCE6C}" presName="hierChild1" presStyleCnt="0">
        <dgm:presLayoutVars>
          <dgm:chPref val="1"/>
          <dgm:dir/>
          <dgm:animOne val="branch"/>
          <dgm:animLvl val="lvl"/>
          <dgm:resizeHandles/>
        </dgm:presLayoutVars>
      </dgm:prSet>
      <dgm:spPr/>
      <dgm:t>
        <a:bodyPr/>
        <a:lstStyle/>
        <a:p>
          <a:endParaRPr lang="zh-CN" altLang="en-US"/>
        </a:p>
      </dgm:t>
    </dgm:pt>
    <dgm:pt modelId="{474C91B7-DE9A-4FDA-904F-2A2D87F9E73E}" type="pres">
      <dgm:prSet presAssocID="{47A3CDC8-2765-435D-82F2-5A206D5C388D}" presName="hierRoot1" presStyleCnt="0"/>
      <dgm:spPr/>
    </dgm:pt>
    <dgm:pt modelId="{234B3508-7763-4BAF-B677-93B6FEFAF753}" type="pres">
      <dgm:prSet presAssocID="{47A3CDC8-2765-435D-82F2-5A206D5C388D}" presName="composite" presStyleCnt="0"/>
      <dgm:spPr/>
    </dgm:pt>
    <dgm:pt modelId="{639D1249-525A-462A-B701-9E120C804B87}" type="pres">
      <dgm:prSet presAssocID="{47A3CDC8-2765-435D-82F2-5A206D5C388D}" presName="background" presStyleLbl="node0" presStyleIdx="0" presStyleCnt="1"/>
      <dgm:spPr/>
    </dgm:pt>
    <dgm:pt modelId="{082664C3-899C-4512-88A9-D422B8DC4A20}" type="pres">
      <dgm:prSet presAssocID="{47A3CDC8-2765-435D-82F2-5A206D5C388D}" presName="text" presStyleLbl="fgAcc0" presStyleIdx="0" presStyleCnt="1">
        <dgm:presLayoutVars>
          <dgm:chPref val="3"/>
        </dgm:presLayoutVars>
      </dgm:prSet>
      <dgm:spPr/>
      <dgm:t>
        <a:bodyPr/>
        <a:lstStyle/>
        <a:p>
          <a:endParaRPr lang="zh-CN" altLang="en-US"/>
        </a:p>
      </dgm:t>
    </dgm:pt>
    <dgm:pt modelId="{D8E9F9DC-51DB-401F-8C32-6416AF9F4B10}" type="pres">
      <dgm:prSet presAssocID="{47A3CDC8-2765-435D-82F2-5A206D5C388D}" presName="hierChild2" presStyleCnt="0"/>
      <dgm:spPr/>
    </dgm:pt>
    <dgm:pt modelId="{4BCA821F-A632-40FD-991B-B43DFC15D9E4}" type="pres">
      <dgm:prSet presAssocID="{BD202125-A50B-4A3E-9FB9-23E03D777B26}" presName="Name10" presStyleLbl="parChTrans1D2" presStyleIdx="0" presStyleCnt="5"/>
      <dgm:spPr/>
      <dgm:t>
        <a:bodyPr/>
        <a:lstStyle/>
        <a:p>
          <a:endParaRPr lang="zh-CN" altLang="en-US"/>
        </a:p>
      </dgm:t>
    </dgm:pt>
    <dgm:pt modelId="{CE7787C3-01A3-41BB-80AA-49AAB37394C6}" type="pres">
      <dgm:prSet presAssocID="{76249A29-A7F2-46CB-8541-37A8D67987AB}" presName="hierRoot2" presStyleCnt="0"/>
      <dgm:spPr/>
    </dgm:pt>
    <dgm:pt modelId="{A1F21960-833C-46B3-A511-AEC8F2EBE67F}" type="pres">
      <dgm:prSet presAssocID="{76249A29-A7F2-46CB-8541-37A8D67987AB}" presName="composite2" presStyleCnt="0"/>
      <dgm:spPr/>
    </dgm:pt>
    <dgm:pt modelId="{28E9D1B6-25C5-42D1-B973-C15C6C828414}" type="pres">
      <dgm:prSet presAssocID="{76249A29-A7F2-46CB-8541-37A8D67987AB}" presName="background2" presStyleLbl="node2" presStyleIdx="0" presStyleCnt="5"/>
      <dgm:spPr/>
    </dgm:pt>
    <dgm:pt modelId="{EF7117A7-99BB-477C-B602-DAC1228F8017}" type="pres">
      <dgm:prSet presAssocID="{76249A29-A7F2-46CB-8541-37A8D67987AB}" presName="text2" presStyleLbl="fgAcc2" presStyleIdx="0" presStyleCnt="5">
        <dgm:presLayoutVars>
          <dgm:chPref val="3"/>
        </dgm:presLayoutVars>
      </dgm:prSet>
      <dgm:spPr/>
      <dgm:t>
        <a:bodyPr/>
        <a:lstStyle/>
        <a:p>
          <a:endParaRPr lang="zh-CN" altLang="en-US"/>
        </a:p>
      </dgm:t>
    </dgm:pt>
    <dgm:pt modelId="{2AE65DA1-7F44-4836-9440-670B486C781B}" type="pres">
      <dgm:prSet presAssocID="{76249A29-A7F2-46CB-8541-37A8D67987AB}" presName="hierChild3" presStyleCnt="0"/>
      <dgm:spPr/>
    </dgm:pt>
    <dgm:pt modelId="{2938CF7D-2B98-46E7-A361-46A12194B854}" type="pres">
      <dgm:prSet presAssocID="{FB23C6EE-0AD0-407C-BB95-D85F36C77065}" presName="Name10" presStyleLbl="parChTrans1D2" presStyleIdx="1" presStyleCnt="5"/>
      <dgm:spPr/>
      <dgm:t>
        <a:bodyPr/>
        <a:lstStyle/>
        <a:p>
          <a:endParaRPr lang="zh-CN" altLang="en-US"/>
        </a:p>
      </dgm:t>
    </dgm:pt>
    <dgm:pt modelId="{3C77C450-3CDD-41F0-850C-EAE682644C99}" type="pres">
      <dgm:prSet presAssocID="{B240FC25-59E3-439A-A381-CA5F8B2FA7FF}" presName="hierRoot2" presStyleCnt="0"/>
      <dgm:spPr/>
    </dgm:pt>
    <dgm:pt modelId="{8E769743-1DC1-48C8-88A0-8D7D170F258E}" type="pres">
      <dgm:prSet presAssocID="{B240FC25-59E3-439A-A381-CA5F8B2FA7FF}" presName="composite2" presStyleCnt="0"/>
      <dgm:spPr/>
    </dgm:pt>
    <dgm:pt modelId="{C869DDA5-8FC3-445E-85A8-B03324067049}" type="pres">
      <dgm:prSet presAssocID="{B240FC25-59E3-439A-A381-CA5F8B2FA7FF}" presName="background2" presStyleLbl="node2" presStyleIdx="1" presStyleCnt="5"/>
      <dgm:spPr/>
    </dgm:pt>
    <dgm:pt modelId="{D9EAF5D8-590C-44C4-BE78-2A1725D239D0}" type="pres">
      <dgm:prSet presAssocID="{B240FC25-59E3-439A-A381-CA5F8B2FA7FF}" presName="text2" presStyleLbl="fgAcc2" presStyleIdx="1" presStyleCnt="5">
        <dgm:presLayoutVars>
          <dgm:chPref val="3"/>
        </dgm:presLayoutVars>
      </dgm:prSet>
      <dgm:spPr/>
      <dgm:t>
        <a:bodyPr/>
        <a:lstStyle/>
        <a:p>
          <a:endParaRPr lang="zh-CN" altLang="en-US"/>
        </a:p>
      </dgm:t>
    </dgm:pt>
    <dgm:pt modelId="{31B0ED03-4374-4BD8-A21E-B96ED631904A}" type="pres">
      <dgm:prSet presAssocID="{B240FC25-59E3-439A-A381-CA5F8B2FA7FF}" presName="hierChild3" presStyleCnt="0"/>
      <dgm:spPr/>
    </dgm:pt>
    <dgm:pt modelId="{921B8077-389B-4BDF-8191-6B3332361E41}" type="pres">
      <dgm:prSet presAssocID="{110302CE-EEC3-456C-BE58-4A1D7770F9CC}" presName="Name10" presStyleLbl="parChTrans1D2" presStyleIdx="2" presStyleCnt="5"/>
      <dgm:spPr/>
      <dgm:t>
        <a:bodyPr/>
        <a:lstStyle/>
        <a:p>
          <a:endParaRPr lang="zh-CN" altLang="en-US"/>
        </a:p>
      </dgm:t>
    </dgm:pt>
    <dgm:pt modelId="{01DEC275-FD04-4A42-AB9F-58749998FC28}" type="pres">
      <dgm:prSet presAssocID="{F71B751C-53F8-4804-A81B-A1D41E1BA113}" presName="hierRoot2" presStyleCnt="0"/>
      <dgm:spPr/>
    </dgm:pt>
    <dgm:pt modelId="{B9D4FDA5-FDB5-4F93-BBD2-73C1F9CB4B27}" type="pres">
      <dgm:prSet presAssocID="{F71B751C-53F8-4804-A81B-A1D41E1BA113}" presName="composite2" presStyleCnt="0"/>
      <dgm:spPr/>
    </dgm:pt>
    <dgm:pt modelId="{3520B71B-FFC5-4139-A2C4-04C21FBAA8BE}" type="pres">
      <dgm:prSet presAssocID="{F71B751C-53F8-4804-A81B-A1D41E1BA113}" presName="background2" presStyleLbl="node2" presStyleIdx="2" presStyleCnt="5"/>
      <dgm:spPr/>
    </dgm:pt>
    <dgm:pt modelId="{1164C190-8F10-4408-BC3D-3C12394ED944}" type="pres">
      <dgm:prSet presAssocID="{F71B751C-53F8-4804-A81B-A1D41E1BA113}" presName="text2" presStyleLbl="fgAcc2" presStyleIdx="2" presStyleCnt="5">
        <dgm:presLayoutVars>
          <dgm:chPref val="3"/>
        </dgm:presLayoutVars>
      </dgm:prSet>
      <dgm:spPr/>
      <dgm:t>
        <a:bodyPr/>
        <a:lstStyle/>
        <a:p>
          <a:endParaRPr lang="zh-CN" altLang="en-US"/>
        </a:p>
      </dgm:t>
    </dgm:pt>
    <dgm:pt modelId="{D5CB73D2-764F-4361-858F-14D410F3ECDE}" type="pres">
      <dgm:prSet presAssocID="{F71B751C-53F8-4804-A81B-A1D41E1BA113}" presName="hierChild3" presStyleCnt="0"/>
      <dgm:spPr/>
    </dgm:pt>
    <dgm:pt modelId="{D533343D-8052-4F50-B667-29EE66893751}" type="pres">
      <dgm:prSet presAssocID="{AF826418-AED8-42C5-91BD-C155097442A9}" presName="Name10" presStyleLbl="parChTrans1D2" presStyleIdx="3" presStyleCnt="5"/>
      <dgm:spPr/>
      <dgm:t>
        <a:bodyPr/>
        <a:lstStyle/>
        <a:p>
          <a:endParaRPr lang="zh-CN" altLang="en-US"/>
        </a:p>
      </dgm:t>
    </dgm:pt>
    <dgm:pt modelId="{C2F42733-0E56-49AA-AC54-A858821E51FB}" type="pres">
      <dgm:prSet presAssocID="{A4519EB6-3C3D-472E-B8FD-1A3DBA357DAE}" presName="hierRoot2" presStyleCnt="0"/>
      <dgm:spPr/>
    </dgm:pt>
    <dgm:pt modelId="{03C7D502-F97B-465A-BE8D-8B4BBB6EC9D1}" type="pres">
      <dgm:prSet presAssocID="{A4519EB6-3C3D-472E-B8FD-1A3DBA357DAE}" presName="composite2" presStyleCnt="0"/>
      <dgm:spPr/>
    </dgm:pt>
    <dgm:pt modelId="{5AC39306-2A6D-4185-94B6-183058D43A66}" type="pres">
      <dgm:prSet presAssocID="{A4519EB6-3C3D-472E-B8FD-1A3DBA357DAE}" presName="background2" presStyleLbl="node2" presStyleIdx="3" presStyleCnt="5"/>
      <dgm:spPr/>
    </dgm:pt>
    <dgm:pt modelId="{C4AE69AE-0C5C-4A5E-BBB8-E3D836FB69DB}" type="pres">
      <dgm:prSet presAssocID="{A4519EB6-3C3D-472E-B8FD-1A3DBA357DAE}" presName="text2" presStyleLbl="fgAcc2" presStyleIdx="3" presStyleCnt="5">
        <dgm:presLayoutVars>
          <dgm:chPref val="3"/>
        </dgm:presLayoutVars>
      </dgm:prSet>
      <dgm:spPr/>
      <dgm:t>
        <a:bodyPr/>
        <a:lstStyle/>
        <a:p>
          <a:endParaRPr lang="zh-CN" altLang="en-US"/>
        </a:p>
      </dgm:t>
    </dgm:pt>
    <dgm:pt modelId="{3DE0094B-D032-4CA6-B77C-272280005E66}" type="pres">
      <dgm:prSet presAssocID="{A4519EB6-3C3D-472E-B8FD-1A3DBA357DAE}" presName="hierChild3" presStyleCnt="0"/>
      <dgm:spPr/>
    </dgm:pt>
    <dgm:pt modelId="{7590F555-4FC4-4254-9EC3-B4CB7C995185}" type="pres">
      <dgm:prSet presAssocID="{052A00EC-EB23-4B86-A1EA-C9DA6A11F62B}" presName="Name17" presStyleLbl="parChTrans1D3" presStyleIdx="0" presStyleCnt="1"/>
      <dgm:spPr/>
      <dgm:t>
        <a:bodyPr/>
        <a:lstStyle/>
        <a:p>
          <a:endParaRPr lang="zh-CN" altLang="en-US"/>
        </a:p>
      </dgm:t>
    </dgm:pt>
    <dgm:pt modelId="{2D16C7DE-6ECD-4E5A-9327-157D3AC9844E}" type="pres">
      <dgm:prSet presAssocID="{F4A88155-83E6-47CD-8C57-67AEDE2E730B}" presName="hierRoot3" presStyleCnt="0"/>
      <dgm:spPr/>
    </dgm:pt>
    <dgm:pt modelId="{3ADDD735-C382-4692-A88C-F4A1E3FFCDB2}" type="pres">
      <dgm:prSet presAssocID="{F4A88155-83E6-47CD-8C57-67AEDE2E730B}" presName="composite3" presStyleCnt="0"/>
      <dgm:spPr/>
    </dgm:pt>
    <dgm:pt modelId="{E37AD4F1-F50C-4C9E-B06E-A049FD6A5382}" type="pres">
      <dgm:prSet presAssocID="{F4A88155-83E6-47CD-8C57-67AEDE2E730B}" presName="background3" presStyleLbl="node3" presStyleIdx="0" presStyleCnt="1"/>
      <dgm:spPr/>
    </dgm:pt>
    <dgm:pt modelId="{7C4A1513-6DCD-406F-ABED-8254E0C3E78C}" type="pres">
      <dgm:prSet presAssocID="{F4A88155-83E6-47CD-8C57-67AEDE2E730B}" presName="text3" presStyleLbl="fgAcc3" presStyleIdx="0" presStyleCnt="1">
        <dgm:presLayoutVars>
          <dgm:chPref val="3"/>
        </dgm:presLayoutVars>
      </dgm:prSet>
      <dgm:spPr/>
      <dgm:t>
        <a:bodyPr/>
        <a:lstStyle/>
        <a:p>
          <a:endParaRPr lang="zh-CN" altLang="en-US"/>
        </a:p>
      </dgm:t>
    </dgm:pt>
    <dgm:pt modelId="{2E3FD8B4-19B8-47A2-8EF6-86452C6B2129}" type="pres">
      <dgm:prSet presAssocID="{F4A88155-83E6-47CD-8C57-67AEDE2E730B}" presName="hierChild4" presStyleCnt="0"/>
      <dgm:spPr/>
    </dgm:pt>
    <dgm:pt modelId="{B60C874A-F1DA-4514-AED3-53D16D3A5940}" type="pres">
      <dgm:prSet presAssocID="{8D0BDD5D-623E-4509-9FF9-42665D0D24F2}" presName="Name10" presStyleLbl="parChTrans1D2" presStyleIdx="4" presStyleCnt="5"/>
      <dgm:spPr/>
      <dgm:t>
        <a:bodyPr/>
        <a:lstStyle/>
        <a:p>
          <a:endParaRPr lang="zh-CN" altLang="en-US"/>
        </a:p>
      </dgm:t>
    </dgm:pt>
    <dgm:pt modelId="{20078CCC-CE6C-4FE6-A937-16021895007A}" type="pres">
      <dgm:prSet presAssocID="{0125805C-3DA6-4E60-94D9-069470CF3004}" presName="hierRoot2" presStyleCnt="0"/>
      <dgm:spPr/>
    </dgm:pt>
    <dgm:pt modelId="{BAEACD10-DEAB-4D23-8369-DC8BB57D69CC}" type="pres">
      <dgm:prSet presAssocID="{0125805C-3DA6-4E60-94D9-069470CF3004}" presName="composite2" presStyleCnt="0"/>
      <dgm:spPr/>
    </dgm:pt>
    <dgm:pt modelId="{22970578-AE4A-4875-9F7D-F4FAC5B0CB33}" type="pres">
      <dgm:prSet presAssocID="{0125805C-3DA6-4E60-94D9-069470CF3004}" presName="background2" presStyleLbl="node2" presStyleIdx="4" presStyleCnt="5"/>
      <dgm:spPr/>
    </dgm:pt>
    <dgm:pt modelId="{2C099EBA-9C21-4A15-8D34-735D59101FBA}" type="pres">
      <dgm:prSet presAssocID="{0125805C-3DA6-4E60-94D9-069470CF3004}" presName="text2" presStyleLbl="fgAcc2" presStyleIdx="4" presStyleCnt="5" custScaleX="124235">
        <dgm:presLayoutVars>
          <dgm:chPref val="3"/>
        </dgm:presLayoutVars>
      </dgm:prSet>
      <dgm:spPr/>
      <dgm:t>
        <a:bodyPr/>
        <a:lstStyle/>
        <a:p>
          <a:endParaRPr lang="zh-CN" altLang="en-US"/>
        </a:p>
      </dgm:t>
    </dgm:pt>
    <dgm:pt modelId="{3F077801-CA37-4C4A-9EF4-B7B875572BE5}" type="pres">
      <dgm:prSet presAssocID="{0125805C-3DA6-4E60-94D9-069470CF3004}" presName="hierChild3" presStyleCnt="0"/>
      <dgm:spPr/>
    </dgm:pt>
  </dgm:ptLst>
  <dgm:cxnLst>
    <dgm:cxn modelId="{0CCE456F-DCF8-43FE-A7B5-72CD45AF6BF3}" srcId="{A4519EB6-3C3D-472E-B8FD-1A3DBA357DAE}" destId="{F4A88155-83E6-47CD-8C57-67AEDE2E730B}" srcOrd="0" destOrd="0" parTransId="{052A00EC-EB23-4B86-A1EA-C9DA6A11F62B}" sibTransId="{33C086FF-CB16-4F9A-BB8F-0A7EA5D08885}"/>
    <dgm:cxn modelId="{E5FFADDD-8529-46FB-9A5D-1C127A5ACB97}" srcId="{47A3CDC8-2765-435D-82F2-5A206D5C388D}" destId="{B240FC25-59E3-439A-A381-CA5F8B2FA7FF}" srcOrd="1" destOrd="0" parTransId="{FB23C6EE-0AD0-407C-BB95-D85F36C77065}" sibTransId="{6AC58BAD-2300-466F-9AA6-23CBCD99AC25}"/>
    <dgm:cxn modelId="{30B18F08-77DB-4032-BA27-CA1798E82501}" type="presOf" srcId="{AF826418-AED8-42C5-91BD-C155097442A9}" destId="{D533343D-8052-4F50-B667-29EE66893751}" srcOrd="0" destOrd="0" presId="urn:microsoft.com/office/officeart/2005/8/layout/hierarchy1"/>
    <dgm:cxn modelId="{F76FF489-240B-47A2-81F5-6B0973C3CEDF}" type="presOf" srcId="{0125805C-3DA6-4E60-94D9-069470CF3004}" destId="{2C099EBA-9C21-4A15-8D34-735D59101FBA}" srcOrd="0" destOrd="0" presId="urn:microsoft.com/office/officeart/2005/8/layout/hierarchy1"/>
    <dgm:cxn modelId="{54DF8850-ECCA-4F97-AB09-36699305458A}" srcId="{DE517CF3-ECD3-426A-9328-8C0465DFCE6C}" destId="{47A3CDC8-2765-435D-82F2-5A206D5C388D}" srcOrd="0" destOrd="0" parTransId="{2DD881B7-DD52-47F3-B09A-11EDA4E68A7A}" sibTransId="{63F2CAB0-6C15-4FEF-A306-F7FF72EC34DD}"/>
    <dgm:cxn modelId="{C3C898EE-6E87-419A-A37A-1875CD26003E}" type="presOf" srcId="{8D0BDD5D-623E-4509-9FF9-42665D0D24F2}" destId="{B60C874A-F1DA-4514-AED3-53D16D3A5940}" srcOrd="0" destOrd="0" presId="urn:microsoft.com/office/officeart/2005/8/layout/hierarchy1"/>
    <dgm:cxn modelId="{00B538B6-8415-40B8-BE46-55043F968C77}" type="presOf" srcId="{052A00EC-EB23-4B86-A1EA-C9DA6A11F62B}" destId="{7590F555-4FC4-4254-9EC3-B4CB7C995185}" srcOrd="0" destOrd="0" presId="urn:microsoft.com/office/officeart/2005/8/layout/hierarchy1"/>
    <dgm:cxn modelId="{A4A637A8-3FD9-44BD-84B8-E31E8B062389}" type="presOf" srcId="{110302CE-EEC3-456C-BE58-4A1D7770F9CC}" destId="{921B8077-389B-4BDF-8191-6B3332361E41}" srcOrd="0" destOrd="0" presId="urn:microsoft.com/office/officeart/2005/8/layout/hierarchy1"/>
    <dgm:cxn modelId="{81136D76-314A-4605-BFC5-497181DCE86E}" type="presOf" srcId="{B240FC25-59E3-439A-A381-CA5F8B2FA7FF}" destId="{D9EAF5D8-590C-44C4-BE78-2A1725D239D0}" srcOrd="0" destOrd="0" presId="urn:microsoft.com/office/officeart/2005/8/layout/hierarchy1"/>
    <dgm:cxn modelId="{53F34F31-AAA5-449D-AD11-2E9844EF1A46}" type="presOf" srcId="{A4519EB6-3C3D-472E-B8FD-1A3DBA357DAE}" destId="{C4AE69AE-0C5C-4A5E-BBB8-E3D836FB69DB}" srcOrd="0" destOrd="0" presId="urn:microsoft.com/office/officeart/2005/8/layout/hierarchy1"/>
    <dgm:cxn modelId="{707C1721-172E-4096-9B21-C0F8E89F2AF9}" type="presOf" srcId="{F4A88155-83E6-47CD-8C57-67AEDE2E730B}" destId="{7C4A1513-6DCD-406F-ABED-8254E0C3E78C}" srcOrd="0" destOrd="0" presId="urn:microsoft.com/office/officeart/2005/8/layout/hierarchy1"/>
    <dgm:cxn modelId="{7507C570-B9FC-486E-A3F2-EEE7CF88D081}" type="presOf" srcId="{F71B751C-53F8-4804-A81B-A1D41E1BA113}" destId="{1164C190-8F10-4408-BC3D-3C12394ED944}" srcOrd="0" destOrd="0" presId="urn:microsoft.com/office/officeart/2005/8/layout/hierarchy1"/>
    <dgm:cxn modelId="{8D8E0DA6-8256-4480-85F2-1C06B5F180C2}" type="presOf" srcId="{DE517CF3-ECD3-426A-9328-8C0465DFCE6C}" destId="{37183103-BB19-4F57-90C0-B055AAC15B35}" srcOrd="0" destOrd="0" presId="urn:microsoft.com/office/officeart/2005/8/layout/hierarchy1"/>
    <dgm:cxn modelId="{0B5C6455-6916-4B6A-B047-CD33187928B0}" srcId="{47A3CDC8-2765-435D-82F2-5A206D5C388D}" destId="{0125805C-3DA6-4E60-94D9-069470CF3004}" srcOrd="4" destOrd="0" parTransId="{8D0BDD5D-623E-4509-9FF9-42665D0D24F2}" sibTransId="{45C649D5-6C70-4B53-99B5-FBBA1D8AF8F0}"/>
    <dgm:cxn modelId="{A65972BA-38E9-4EC2-9A1B-89778E6E751B}" type="presOf" srcId="{76249A29-A7F2-46CB-8541-37A8D67987AB}" destId="{EF7117A7-99BB-477C-B602-DAC1228F8017}" srcOrd="0" destOrd="0" presId="urn:microsoft.com/office/officeart/2005/8/layout/hierarchy1"/>
    <dgm:cxn modelId="{5613F057-02D5-4059-9142-100EB72E20B7}" type="presOf" srcId="{FB23C6EE-0AD0-407C-BB95-D85F36C77065}" destId="{2938CF7D-2B98-46E7-A361-46A12194B854}" srcOrd="0" destOrd="0" presId="urn:microsoft.com/office/officeart/2005/8/layout/hierarchy1"/>
    <dgm:cxn modelId="{EE35725B-8D80-4170-8A9B-FBA65DDE6515}" type="presOf" srcId="{47A3CDC8-2765-435D-82F2-5A206D5C388D}" destId="{082664C3-899C-4512-88A9-D422B8DC4A20}" srcOrd="0" destOrd="0" presId="urn:microsoft.com/office/officeart/2005/8/layout/hierarchy1"/>
    <dgm:cxn modelId="{C491C9FB-9832-43E6-AB6F-15A2DE2B614E}" srcId="{47A3CDC8-2765-435D-82F2-5A206D5C388D}" destId="{F71B751C-53F8-4804-A81B-A1D41E1BA113}" srcOrd="2" destOrd="0" parTransId="{110302CE-EEC3-456C-BE58-4A1D7770F9CC}" sibTransId="{E6C8B6AC-1B6E-4263-B7C2-87180CB874AD}"/>
    <dgm:cxn modelId="{9450AE98-5800-4B81-8811-4ABBE8EFA05F}" type="presOf" srcId="{BD202125-A50B-4A3E-9FB9-23E03D777B26}" destId="{4BCA821F-A632-40FD-991B-B43DFC15D9E4}" srcOrd="0" destOrd="0" presId="urn:microsoft.com/office/officeart/2005/8/layout/hierarchy1"/>
    <dgm:cxn modelId="{1664F6CC-7626-4AA9-A1FD-E5EF677D4F97}" srcId="{47A3CDC8-2765-435D-82F2-5A206D5C388D}" destId="{76249A29-A7F2-46CB-8541-37A8D67987AB}" srcOrd="0" destOrd="0" parTransId="{BD202125-A50B-4A3E-9FB9-23E03D777B26}" sibTransId="{4E629422-2800-46EC-A7CC-08A82F68AFCE}"/>
    <dgm:cxn modelId="{BF1D4477-59BC-4487-91FD-340A151928EF}" srcId="{47A3CDC8-2765-435D-82F2-5A206D5C388D}" destId="{A4519EB6-3C3D-472E-B8FD-1A3DBA357DAE}" srcOrd="3" destOrd="0" parTransId="{AF826418-AED8-42C5-91BD-C155097442A9}" sibTransId="{1FA00B32-3235-4C75-881D-C1460BEDEB0C}"/>
    <dgm:cxn modelId="{1EC4EA2E-E306-4D13-AD8A-24B1C391F9E0}" type="presParOf" srcId="{37183103-BB19-4F57-90C0-B055AAC15B35}" destId="{474C91B7-DE9A-4FDA-904F-2A2D87F9E73E}" srcOrd="0" destOrd="0" presId="urn:microsoft.com/office/officeart/2005/8/layout/hierarchy1"/>
    <dgm:cxn modelId="{9809DFF6-4821-4A39-B704-6E841E31578E}" type="presParOf" srcId="{474C91B7-DE9A-4FDA-904F-2A2D87F9E73E}" destId="{234B3508-7763-4BAF-B677-93B6FEFAF753}" srcOrd="0" destOrd="0" presId="urn:microsoft.com/office/officeart/2005/8/layout/hierarchy1"/>
    <dgm:cxn modelId="{B77D9069-9C03-48DF-92AA-11D01FE3DD00}" type="presParOf" srcId="{234B3508-7763-4BAF-B677-93B6FEFAF753}" destId="{639D1249-525A-462A-B701-9E120C804B87}" srcOrd="0" destOrd="0" presId="urn:microsoft.com/office/officeart/2005/8/layout/hierarchy1"/>
    <dgm:cxn modelId="{0367D8D2-BEBC-49F7-B992-0F55B71903D7}" type="presParOf" srcId="{234B3508-7763-4BAF-B677-93B6FEFAF753}" destId="{082664C3-899C-4512-88A9-D422B8DC4A20}" srcOrd="1" destOrd="0" presId="urn:microsoft.com/office/officeart/2005/8/layout/hierarchy1"/>
    <dgm:cxn modelId="{9AF29F4F-6529-45F7-AB76-FFC304809F65}" type="presParOf" srcId="{474C91B7-DE9A-4FDA-904F-2A2D87F9E73E}" destId="{D8E9F9DC-51DB-401F-8C32-6416AF9F4B10}" srcOrd="1" destOrd="0" presId="urn:microsoft.com/office/officeart/2005/8/layout/hierarchy1"/>
    <dgm:cxn modelId="{B109C61C-63C2-4A04-9B7F-1BA7F416D5B9}" type="presParOf" srcId="{D8E9F9DC-51DB-401F-8C32-6416AF9F4B10}" destId="{4BCA821F-A632-40FD-991B-B43DFC15D9E4}" srcOrd="0" destOrd="0" presId="urn:microsoft.com/office/officeart/2005/8/layout/hierarchy1"/>
    <dgm:cxn modelId="{99842F5D-1001-458E-9AE9-EACD60FDBA00}" type="presParOf" srcId="{D8E9F9DC-51DB-401F-8C32-6416AF9F4B10}" destId="{CE7787C3-01A3-41BB-80AA-49AAB37394C6}" srcOrd="1" destOrd="0" presId="urn:microsoft.com/office/officeart/2005/8/layout/hierarchy1"/>
    <dgm:cxn modelId="{48472E72-BDE8-4A52-8749-F38109376A0D}" type="presParOf" srcId="{CE7787C3-01A3-41BB-80AA-49AAB37394C6}" destId="{A1F21960-833C-46B3-A511-AEC8F2EBE67F}" srcOrd="0" destOrd="0" presId="urn:microsoft.com/office/officeart/2005/8/layout/hierarchy1"/>
    <dgm:cxn modelId="{D72D78DE-C204-4412-A958-65CFFFDC2DA2}" type="presParOf" srcId="{A1F21960-833C-46B3-A511-AEC8F2EBE67F}" destId="{28E9D1B6-25C5-42D1-B973-C15C6C828414}" srcOrd="0" destOrd="0" presId="urn:microsoft.com/office/officeart/2005/8/layout/hierarchy1"/>
    <dgm:cxn modelId="{D13B0E0E-EC8D-486E-9698-17930D42149F}" type="presParOf" srcId="{A1F21960-833C-46B3-A511-AEC8F2EBE67F}" destId="{EF7117A7-99BB-477C-B602-DAC1228F8017}" srcOrd="1" destOrd="0" presId="urn:microsoft.com/office/officeart/2005/8/layout/hierarchy1"/>
    <dgm:cxn modelId="{D9BFD57D-4ED8-4F90-9AEC-086441D0386E}" type="presParOf" srcId="{CE7787C3-01A3-41BB-80AA-49AAB37394C6}" destId="{2AE65DA1-7F44-4836-9440-670B486C781B}" srcOrd="1" destOrd="0" presId="urn:microsoft.com/office/officeart/2005/8/layout/hierarchy1"/>
    <dgm:cxn modelId="{2B60A839-7398-45E1-A8CE-4DA4312C7598}" type="presParOf" srcId="{D8E9F9DC-51DB-401F-8C32-6416AF9F4B10}" destId="{2938CF7D-2B98-46E7-A361-46A12194B854}" srcOrd="2" destOrd="0" presId="urn:microsoft.com/office/officeart/2005/8/layout/hierarchy1"/>
    <dgm:cxn modelId="{04ED56A6-1B9A-427C-A219-90C2494E841B}" type="presParOf" srcId="{D8E9F9DC-51DB-401F-8C32-6416AF9F4B10}" destId="{3C77C450-3CDD-41F0-850C-EAE682644C99}" srcOrd="3" destOrd="0" presId="urn:microsoft.com/office/officeart/2005/8/layout/hierarchy1"/>
    <dgm:cxn modelId="{46A0EA69-190F-442C-B96B-15A278DA6A6A}" type="presParOf" srcId="{3C77C450-3CDD-41F0-850C-EAE682644C99}" destId="{8E769743-1DC1-48C8-88A0-8D7D170F258E}" srcOrd="0" destOrd="0" presId="urn:microsoft.com/office/officeart/2005/8/layout/hierarchy1"/>
    <dgm:cxn modelId="{4A791A75-1C2B-49E4-A494-F4EC0EE345CC}" type="presParOf" srcId="{8E769743-1DC1-48C8-88A0-8D7D170F258E}" destId="{C869DDA5-8FC3-445E-85A8-B03324067049}" srcOrd="0" destOrd="0" presId="urn:microsoft.com/office/officeart/2005/8/layout/hierarchy1"/>
    <dgm:cxn modelId="{25DD177C-9500-4E41-84DA-6617469BE05E}" type="presParOf" srcId="{8E769743-1DC1-48C8-88A0-8D7D170F258E}" destId="{D9EAF5D8-590C-44C4-BE78-2A1725D239D0}" srcOrd="1" destOrd="0" presId="urn:microsoft.com/office/officeart/2005/8/layout/hierarchy1"/>
    <dgm:cxn modelId="{AE925167-7458-4CD1-AB1C-612C60DA73CB}" type="presParOf" srcId="{3C77C450-3CDD-41F0-850C-EAE682644C99}" destId="{31B0ED03-4374-4BD8-A21E-B96ED631904A}" srcOrd="1" destOrd="0" presId="urn:microsoft.com/office/officeart/2005/8/layout/hierarchy1"/>
    <dgm:cxn modelId="{6D1049E8-DAE0-4FA8-B857-725256E28600}" type="presParOf" srcId="{D8E9F9DC-51DB-401F-8C32-6416AF9F4B10}" destId="{921B8077-389B-4BDF-8191-6B3332361E41}" srcOrd="4" destOrd="0" presId="urn:microsoft.com/office/officeart/2005/8/layout/hierarchy1"/>
    <dgm:cxn modelId="{2265003B-5116-4FD0-918D-F2E09ED4B94C}" type="presParOf" srcId="{D8E9F9DC-51DB-401F-8C32-6416AF9F4B10}" destId="{01DEC275-FD04-4A42-AB9F-58749998FC28}" srcOrd="5" destOrd="0" presId="urn:microsoft.com/office/officeart/2005/8/layout/hierarchy1"/>
    <dgm:cxn modelId="{77D8839E-82E7-4E85-96B5-75DC0F659616}" type="presParOf" srcId="{01DEC275-FD04-4A42-AB9F-58749998FC28}" destId="{B9D4FDA5-FDB5-4F93-BBD2-73C1F9CB4B27}" srcOrd="0" destOrd="0" presId="urn:microsoft.com/office/officeart/2005/8/layout/hierarchy1"/>
    <dgm:cxn modelId="{0E67BCA3-6A3A-4756-B1C0-1D0DBCA184C2}" type="presParOf" srcId="{B9D4FDA5-FDB5-4F93-BBD2-73C1F9CB4B27}" destId="{3520B71B-FFC5-4139-A2C4-04C21FBAA8BE}" srcOrd="0" destOrd="0" presId="urn:microsoft.com/office/officeart/2005/8/layout/hierarchy1"/>
    <dgm:cxn modelId="{C0AC805B-A7F6-4038-87AB-2FC2C362D472}" type="presParOf" srcId="{B9D4FDA5-FDB5-4F93-BBD2-73C1F9CB4B27}" destId="{1164C190-8F10-4408-BC3D-3C12394ED944}" srcOrd="1" destOrd="0" presId="urn:microsoft.com/office/officeart/2005/8/layout/hierarchy1"/>
    <dgm:cxn modelId="{13A69E2A-4F9F-4B6C-A2D2-C045F0CDADA9}" type="presParOf" srcId="{01DEC275-FD04-4A42-AB9F-58749998FC28}" destId="{D5CB73D2-764F-4361-858F-14D410F3ECDE}" srcOrd="1" destOrd="0" presId="urn:microsoft.com/office/officeart/2005/8/layout/hierarchy1"/>
    <dgm:cxn modelId="{579CCE12-4268-4437-8ED7-68290AC38C84}" type="presParOf" srcId="{D8E9F9DC-51DB-401F-8C32-6416AF9F4B10}" destId="{D533343D-8052-4F50-B667-29EE66893751}" srcOrd="6" destOrd="0" presId="urn:microsoft.com/office/officeart/2005/8/layout/hierarchy1"/>
    <dgm:cxn modelId="{11BDF915-9F4C-4BEA-A6B7-9CD916FDC346}" type="presParOf" srcId="{D8E9F9DC-51DB-401F-8C32-6416AF9F4B10}" destId="{C2F42733-0E56-49AA-AC54-A858821E51FB}" srcOrd="7" destOrd="0" presId="urn:microsoft.com/office/officeart/2005/8/layout/hierarchy1"/>
    <dgm:cxn modelId="{7DDCF9EC-7AB5-48F4-A635-4475B5991F3B}" type="presParOf" srcId="{C2F42733-0E56-49AA-AC54-A858821E51FB}" destId="{03C7D502-F97B-465A-BE8D-8B4BBB6EC9D1}" srcOrd="0" destOrd="0" presId="urn:microsoft.com/office/officeart/2005/8/layout/hierarchy1"/>
    <dgm:cxn modelId="{5FED5AA4-B5AC-4FDE-ABBD-96A2AC7C0CEB}" type="presParOf" srcId="{03C7D502-F97B-465A-BE8D-8B4BBB6EC9D1}" destId="{5AC39306-2A6D-4185-94B6-183058D43A66}" srcOrd="0" destOrd="0" presId="urn:microsoft.com/office/officeart/2005/8/layout/hierarchy1"/>
    <dgm:cxn modelId="{C234BC1E-1251-4732-A4DC-C229E005C175}" type="presParOf" srcId="{03C7D502-F97B-465A-BE8D-8B4BBB6EC9D1}" destId="{C4AE69AE-0C5C-4A5E-BBB8-E3D836FB69DB}" srcOrd="1" destOrd="0" presId="urn:microsoft.com/office/officeart/2005/8/layout/hierarchy1"/>
    <dgm:cxn modelId="{F1034AB9-6FA8-4C24-8FCA-A0D3F001B6F5}" type="presParOf" srcId="{C2F42733-0E56-49AA-AC54-A858821E51FB}" destId="{3DE0094B-D032-4CA6-B77C-272280005E66}" srcOrd="1" destOrd="0" presId="urn:microsoft.com/office/officeart/2005/8/layout/hierarchy1"/>
    <dgm:cxn modelId="{87C8FC8D-2B9E-41D5-BE33-30D699FD47D7}" type="presParOf" srcId="{3DE0094B-D032-4CA6-B77C-272280005E66}" destId="{7590F555-4FC4-4254-9EC3-B4CB7C995185}" srcOrd="0" destOrd="0" presId="urn:microsoft.com/office/officeart/2005/8/layout/hierarchy1"/>
    <dgm:cxn modelId="{7EE3F28A-16A0-4565-9B1C-09FD89C4DCBA}" type="presParOf" srcId="{3DE0094B-D032-4CA6-B77C-272280005E66}" destId="{2D16C7DE-6ECD-4E5A-9327-157D3AC9844E}" srcOrd="1" destOrd="0" presId="urn:microsoft.com/office/officeart/2005/8/layout/hierarchy1"/>
    <dgm:cxn modelId="{BFF7C89D-A738-4F72-95E0-0FD30225D4E4}" type="presParOf" srcId="{2D16C7DE-6ECD-4E5A-9327-157D3AC9844E}" destId="{3ADDD735-C382-4692-A88C-F4A1E3FFCDB2}" srcOrd="0" destOrd="0" presId="urn:microsoft.com/office/officeart/2005/8/layout/hierarchy1"/>
    <dgm:cxn modelId="{F46883CB-58AD-4747-8FB5-FCD0C2C557DA}" type="presParOf" srcId="{3ADDD735-C382-4692-A88C-F4A1E3FFCDB2}" destId="{E37AD4F1-F50C-4C9E-B06E-A049FD6A5382}" srcOrd="0" destOrd="0" presId="urn:microsoft.com/office/officeart/2005/8/layout/hierarchy1"/>
    <dgm:cxn modelId="{4DAE8770-F139-416E-A7BE-C044949E362E}" type="presParOf" srcId="{3ADDD735-C382-4692-A88C-F4A1E3FFCDB2}" destId="{7C4A1513-6DCD-406F-ABED-8254E0C3E78C}" srcOrd="1" destOrd="0" presId="urn:microsoft.com/office/officeart/2005/8/layout/hierarchy1"/>
    <dgm:cxn modelId="{DEBACF4B-B5CC-4EC1-A6C2-D8CA1982C3E0}" type="presParOf" srcId="{2D16C7DE-6ECD-4E5A-9327-157D3AC9844E}" destId="{2E3FD8B4-19B8-47A2-8EF6-86452C6B2129}" srcOrd="1" destOrd="0" presId="urn:microsoft.com/office/officeart/2005/8/layout/hierarchy1"/>
    <dgm:cxn modelId="{52F5F89D-086E-4ABE-B44D-2BAFAD46BE72}" type="presParOf" srcId="{D8E9F9DC-51DB-401F-8C32-6416AF9F4B10}" destId="{B60C874A-F1DA-4514-AED3-53D16D3A5940}" srcOrd="8" destOrd="0" presId="urn:microsoft.com/office/officeart/2005/8/layout/hierarchy1"/>
    <dgm:cxn modelId="{EA9772D7-C7B4-400A-A7F7-C4B407695310}" type="presParOf" srcId="{D8E9F9DC-51DB-401F-8C32-6416AF9F4B10}" destId="{20078CCC-CE6C-4FE6-A937-16021895007A}" srcOrd="9" destOrd="0" presId="urn:microsoft.com/office/officeart/2005/8/layout/hierarchy1"/>
    <dgm:cxn modelId="{50415987-09C1-4D40-9EEE-FFFC0E0D7A7B}" type="presParOf" srcId="{20078CCC-CE6C-4FE6-A937-16021895007A}" destId="{BAEACD10-DEAB-4D23-8369-DC8BB57D69CC}" srcOrd="0" destOrd="0" presId="urn:microsoft.com/office/officeart/2005/8/layout/hierarchy1"/>
    <dgm:cxn modelId="{C314D77C-AA4A-4945-B85A-57D3D12C0D16}" type="presParOf" srcId="{BAEACD10-DEAB-4D23-8369-DC8BB57D69CC}" destId="{22970578-AE4A-4875-9F7D-F4FAC5B0CB33}" srcOrd="0" destOrd="0" presId="urn:microsoft.com/office/officeart/2005/8/layout/hierarchy1"/>
    <dgm:cxn modelId="{826A04F3-B274-4BF3-A0E0-DE254634A9E7}" type="presParOf" srcId="{BAEACD10-DEAB-4D23-8369-DC8BB57D69CC}" destId="{2C099EBA-9C21-4A15-8D34-735D59101FBA}" srcOrd="1" destOrd="0" presId="urn:microsoft.com/office/officeart/2005/8/layout/hierarchy1"/>
    <dgm:cxn modelId="{FB6999B3-7831-4396-BF5A-4D9E93634337}" type="presParOf" srcId="{20078CCC-CE6C-4FE6-A937-16021895007A}" destId="{3F077801-CA37-4C4A-9EF4-B7B875572BE5}" srcOrd="1" destOrd="0" presId="urn:microsoft.com/office/officeart/2005/8/layout/hierarchy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07A672-1123-4BFF-88C7-A319F126AD76}" type="doc">
      <dgm:prSet loTypeId="urn:microsoft.com/office/officeart/2005/8/layout/arrow1" loCatId="process" qsTypeId="urn:microsoft.com/office/officeart/2005/8/quickstyle/simple2" qsCatId="simple" csTypeId="urn:microsoft.com/office/officeart/2005/8/colors/accent1_2" csCatId="accent1" phldr="1"/>
      <dgm:spPr/>
      <dgm:t>
        <a:bodyPr/>
        <a:lstStyle/>
        <a:p>
          <a:endParaRPr lang="zh-CN" altLang="en-US"/>
        </a:p>
      </dgm:t>
    </dgm:pt>
    <dgm:pt modelId="{12D4F0EE-F6BD-482B-BEA4-EB2053EA3F27}">
      <dgm:prSet phldrT="[文本]"/>
      <dgm:spPr>
        <a:solidFill>
          <a:srgbClr val="FFC000"/>
        </a:solidFill>
      </dgm:spPr>
      <dgm:t>
        <a:bodyPr/>
        <a:lstStyle/>
        <a:p>
          <a:r>
            <a:rPr lang="zh-CN" altLang="en-US" b="1" dirty="0" smtClean="0">
              <a:solidFill>
                <a:schemeClr val="tx1"/>
              </a:solidFill>
              <a:latin typeface="微软雅黑" panose="020B0503020204020204" pitchFamily="34" charset="-122"/>
              <a:ea typeface="微软雅黑" panose="020B0503020204020204" pitchFamily="34" charset="-122"/>
            </a:rPr>
            <a:t>包括</a:t>
          </a:r>
          <a:endParaRPr lang="zh-CN" altLang="en-US" b="1" dirty="0">
            <a:solidFill>
              <a:schemeClr val="tx1"/>
            </a:solidFill>
            <a:latin typeface="微软雅黑" panose="020B0503020204020204" pitchFamily="34" charset="-122"/>
            <a:ea typeface="微软雅黑" panose="020B0503020204020204" pitchFamily="34" charset="-122"/>
          </a:endParaRPr>
        </a:p>
      </dgm:t>
    </dgm:pt>
    <dgm:pt modelId="{4BCA846F-CAFB-4457-99D1-8D7AE1631731}" cxnId="{93F74A26-2575-4172-B107-803E9747C774}" type="parTrans">
      <dgm:prSet/>
      <dgm:spPr/>
      <dgm:t>
        <a:bodyPr/>
        <a:lstStyle/>
        <a:p>
          <a:endParaRPr lang="zh-CN" altLang="en-US" b="1"/>
        </a:p>
      </dgm:t>
    </dgm:pt>
    <dgm:pt modelId="{21D27D50-83A1-498A-A492-389DCF9608F5}" cxnId="{93F74A26-2575-4172-B107-803E9747C774}" type="sibTrans">
      <dgm:prSet/>
      <dgm:spPr/>
      <dgm:t>
        <a:bodyPr/>
        <a:lstStyle/>
        <a:p>
          <a:endParaRPr lang="zh-CN" altLang="en-US" b="1"/>
        </a:p>
      </dgm:t>
    </dgm:pt>
    <dgm:pt modelId="{BAC945FD-BE5D-406B-81B7-2F8F3A117C3F}">
      <dgm:prSet phldrT="[文本]"/>
      <dgm:spPr>
        <a:solidFill>
          <a:srgbClr val="FF9F9F"/>
        </a:solidFill>
      </dgm:spPr>
      <dgm:t>
        <a:bodyPr/>
        <a:lstStyle/>
        <a:p>
          <a:r>
            <a:rPr lang="zh-CN" altLang="en-US" b="1" dirty="0" smtClean="0">
              <a:solidFill>
                <a:schemeClr val="tx1"/>
              </a:solidFill>
              <a:latin typeface="微软雅黑" panose="020B0503020204020204" pitchFamily="34" charset="-122"/>
              <a:ea typeface="微软雅黑" panose="020B0503020204020204" pitchFamily="34" charset="-122"/>
            </a:rPr>
            <a:t>不包括</a:t>
          </a:r>
          <a:endParaRPr lang="zh-CN" altLang="en-US" b="1" dirty="0">
            <a:solidFill>
              <a:schemeClr val="tx1"/>
            </a:solidFill>
            <a:latin typeface="微软雅黑" panose="020B0503020204020204" pitchFamily="34" charset="-122"/>
            <a:ea typeface="微软雅黑" panose="020B0503020204020204" pitchFamily="34" charset="-122"/>
          </a:endParaRPr>
        </a:p>
      </dgm:t>
    </dgm:pt>
    <dgm:pt modelId="{BF0D68F9-1345-4D64-98F9-6208B38CEB05}" cxnId="{51369908-C5FA-41AD-8B88-FB565796488A}" type="parTrans">
      <dgm:prSet/>
      <dgm:spPr/>
      <dgm:t>
        <a:bodyPr/>
        <a:lstStyle/>
        <a:p>
          <a:endParaRPr lang="zh-CN" altLang="en-US" b="1"/>
        </a:p>
      </dgm:t>
    </dgm:pt>
    <dgm:pt modelId="{19C4FDC6-E84F-4F14-AEF9-174742828C25}" cxnId="{51369908-C5FA-41AD-8B88-FB565796488A}" type="sibTrans">
      <dgm:prSet/>
      <dgm:spPr/>
      <dgm:t>
        <a:bodyPr/>
        <a:lstStyle/>
        <a:p>
          <a:endParaRPr lang="zh-CN" altLang="en-US" b="1"/>
        </a:p>
      </dgm:t>
    </dgm:pt>
    <dgm:pt modelId="{4CD6F45D-6552-4D0F-8E08-10EFEC68B26C}" type="pres">
      <dgm:prSet presAssocID="{5707A672-1123-4BFF-88C7-A319F126AD76}" presName="cycle" presStyleCnt="0">
        <dgm:presLayoutVars>
          <dgm:dir/>
          <dgm:resizeHandles val="exact"/>
        </dgm:presLayoutVars>
      </dgm:prSet>
      <dgm:spPr/>
      <dgm:t>
        <a:bodyPr/>
        <a:lstStyle/>
        <a:p>
          <a:endParaRPr lang="zh-CN" altLang="en-US"/>
        </a:p>
      </dgm:t>
    </dgm:pt>
    <dgm:pt modelId="{B555A1AF-53D1-4AF1-BF1E-66C5AE84139B}" type="pres">
      <dgm:prSet presAssocID="{12D4F0EE-F6BD-482B-BEA4-EB2053EA3F27}" presName="arrow" presStyleLbl="node1" presStyleIdx="0" presStyleCnt="2">
        <dgm:presLayoutVars>
          <dgm:bulletEnabled val="1"/>
        </dgm:presLayoutVars>
      </dgm:prSet>
      <dgm:spPr/>
      <dgm:t>
        <a:bodyPr/>
        <a:lstStyle/>
        <a:p>
          <a:endParaRPr lang="zh-CN" altLang="en-US"/>
        </a:p>
      </dgm:t>
    </dgm:pt>
    <dgm:pt modelId="{85069C7D-2661-4C52-9014-89170C8CFB16}" type="pres">
      <dgm:prSet presAssocID="{BAC945FD-BE5D-406B-81B7-2F8F3A117C3F}" presName="arrow" presStyleLbl="node1" presStyleIdx="1" presStyleCnt="2">
        <dgm:presLayoutVars>
          <dgm:bulletEnabled val="1"/>
        </dgm:presLayoutVars>
      </dgm:prSet>
      <dgm:spPr/>
      <dgm:t>
        <a:bodyPr/>
        <a:lstStyle/>
        <a:p>
          <a:endParaRPr lang="zh-CN" altLang="en-US"/>
        </a:p>
      </dgm:t>
    </dgm:pt>
  </dgm:ptLst>
  <dgm:cxnLst>
    <dgm:cxn modelId="{34EBEFB9-65DC-4E03-86D4-0160AB8F9102}" type="presOf" srcId="{12D4F0EE-F6BD-482B-BEA4-EB2053EA3F27}" destId="{B555A1AF-53D1-4AF1-BF1E-66C5AE84139B}" srcOrd="0" destOrd="0" presId="urn:microsoft.com/office/officeart/2005/8/layout/arrow1"/>
    <dgm:cxn modelId="{543FFB7A-7BE3-4A6F-81EC-33D3B5A45388}" type="presOf" srcId="{BAC945FD-BE5D-406B-81B7-2F8F3A117C3F}" destId="{85069C7D-2661-4C52-9014-89170C8CFB16}" srcOrd="0" destOrd="0" presId="urn:microsoft.com/office/officeart/2005/8/layout/arrow1"/>
    <dgm:cxn modelId="{93F74A26-2575-4172-B107-803E9747C774}" srcId="{5707A672-1123-4BFF-88C7-A319F126AD76}" destId="{12D4F0EE-F6BD-482B-BEA4-EB2053EA3F27}" srcOrd="0" destOrd="0" parTransId="{4BCA846F-CAFB-4457-99D1-8D7AE1631731}" sibTransId="{21D27D50-83A1-498A-A492-389DCF9608F5}"/>
    <dgm:cxn modelId="{51369908-C5FA-41AD-8B88-FB565796488A}" srcId="{5707A672-1123-4BFF-88C7-A319F126AD76}" destId="{BAC945FD-BE5D-406B-81B7-2F8F3A117C3F}" srcOrd="1" destOrd="0" parTransId="{BF0D68F9-1345-4D64-98F9-6208B38CEB05}" sibTransId="{19C4FDC6-E84F-4F14-AEF9-174742828C25}"/>
    <dgm:cxn modelId="{D3C4CB15-ED1A-4790-862B-980769D60E81}" type="presOf" srcId="{5707A672-1123-4BFF-88C7-A319F126AD76}" destId="{4CD6F45D-6552-4D0F-8E08-10EFEC68B26C}" srcOrd="0" destOrd="0" presId="urn:microsoft.com/office/officeart/2005/8/layout/arrow1"/>
    <dgm:cxn modelId="{28435D02-2A68-41BC-83FE-4E8167C7019C}" type="presParOf" srcId="{4CD6F45D-6552-4D0F-8E08-10EFEC68B26C}" destId="{B555A1AF-53D1-4AF1-BF1E-66C5AE84139B}" srcOrd="0" destOrd="0" presId="urn:microsoft.com/office/officeart/2005/8/layout/arrow1"/>
    <dgm:cxn modelId="{0B8A5D05-47A3-4A9A-A646-3B86D7B1DFEF}" type="presParOf" srcId="{4CD6F45D-6552-4D0F-8E08-10EFEC68B26C}" destId="{85069C7D-2661-4C52-9014-89170C8CFB16}" srcOrd="1" destOrd="0" presId="urn:microsoft.com/office/officeart/2005/8/layout/arrow1"/>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858179" cy="2553909"/>
        <a:chOff x="0" y="0"/>
        <a:chExt cx="7858179" cy="2553909"/>
      </a:xfrm>
    </dsp:grpSpPr>
    <dsp:sp modelId="{4BCA821F-A632-40FD-991B-B43DFC15D9E4}">
      <dsp:nvSpPr>
        <dsp:cNvPr id="5" name="任意多边形 4"/>
        <dsp:cNvSpPr/>
      </dsp:nvSpPr>
      <dsp:spPr bwMode="white">
        <a:xfrm>
          <a:off x="1348315" y="625486"/>
          <a:ext cx="2526075" cy="286898"/>
        </a:xfrm>
        <a:custGeom>
          <a:avLst/>
          <a:gdLst/>
          <a:ahLst/>
          <a:cxnLst/>
          <a:pathLst>
            <a:path w="3978" h="452">
              <a:moveTo>
                <a:pt x="3978" y="0"/>
              </a:moveTo>
              <a:lnTo>
                <a:pt x="3978" y="366"/>
              </a:lnTo>
              <a:lnTo>
                <a:pt x="0" y="366"/>
              </a:lnTo>
              <a:lnTo>
                <a:pt x="0" y="452"/>
              </a:lnTo>
            </a:path>
          </a:pathLst>
        </a:custGeom>
      </dsp:spPr>
      <dsp:style>
        <a:lnRef idx="2">
          <a:schemeClr val="accent1">
            <a:shade val="60000"/>
          </a:schemeClr>
        </a:lnRef>
        <a:fillRef idx="0">
          <a:schemeClr val="accent1"/>
        </a:fillRef>
        <a:effectRef idx="0">
          <a:scrgbClr r="0" g="0" b="0"/>
        </a:effectRef>
        <a:fontRef idx="minor"/>
      </dsp:style>
      <dsp:txXfrm>
        <a:off x="1348315" y="625486"/>
        <a:ext cx="2526075" cy="286898"/>
      </dsp:txXfrm>
    </dsp:sp>
    <dsp:sp modelId="{2938CF7D-2B98-46E7-A361-46A12194B854}">
      <dsp:nvSpPr>
        <dsp:cNvPr id="8" name="任意多边形 7"/>
        <dsp:cNvSpPr/>
      </dsp:nvSpPr>
      <dsp:spPr bwMode="white">
        <a:xfrm>
          <a:off x="2551699" y="625486"/>
          <a:ext cx="1322691" cy="286898"/>
        </a:xfrm>
        <a:custGeom>
          <a:avLst/>
          <a:gdLst/>
          <a:ahLst/>
          <a:cxnLst/>
          <a:pathLst>
            <a:path w="2083" h="452">
              <a:moveTo>
                <a:pt x="2083" y="0"/>
              </a:moveTo>
              <a:lnTo>
                <a:pt x="2083" y="366"/>
              </a:lnTo>
              <a:lnTo>
                <a:pt x="0" y="366"/>
              </a:lnTo>
              <a:lnTo>
                <a:pt x="0" y="452"/>
              </a:lnTo>
            </a:path>
          </a:pathLst>
        </a:custGeom>
      </dsp:spPr>
      <dsp:style>
        <a:lnRef idx="2">
          <a:schemeClr val="accent1">
            <a:shade val="60000"/>
          </a:schemeClr>
        </a:lnRef>
        <a:fillRef idx="0">
          <a:schemeClr val="accent1"/>
        </a:fillRef>
        <a:effectRef idx="0">
          <a:scrgbClr r="0" g="0" b="0"/>
        </a:effectRef>
        <a:fontRef idx="minor"/>
      </dsp:style>
      <dsp:txXfrm>
        <a:off x="2551699" y="625486"/>
        <a:ext cx="1322691" cy="286898"/>
      </dsp:txXfrm>
    </dsp:sp>
    <dsp:sp modelId="{921B8077-389B-4BDF-8191-6B3332361E41}">
      <dsp:nvSpPr>
        <dsp:cNvPr id="11" name="任意多边形 10"/>
        <dsp:cNvSpPr/>
      </dsp:nvSpPr>
      <dsp:spPr bwMode="white">
        <a:xfrm>
          <a:off x="3755083" y="625486"/>
          <a:ext cx="119307" cy="286898"/>
        </a:xfrm>
        <a:custGeom>
          <a:avLst/>
          <a:gdLst/>
          <a:ahLst/>
          <a:cxnLst/>
          <a:pathLst>
            <a:path w="188" h="452">
              <a:moveTo>
                <a:pt x="188" y="0"/>
              </a:moveTo>
              <a:lnTo>
                <a:pt x="188" y="366"/>
              </a:lnTo>
              <a:lnTo>
                <a:pt x="0" y="366"/>
              </a:lnTo>
              <a:lnTo>
                <a:pt x="0" y="452"/>
              </a:lnTo>
            </a:path>
          </a:pathLst>
        </a:custGeom>
      </dsp:spPr>
      <dsp:style>
        <a:lnRef idx="2">
          <a:schemeClr val="accent1">
            <a:shade val="60000"/>
          </a:schemeClr>
        </a:lnRef>
        <a:fillRef idx="0">
          <a:schemeClr val="accent1"/>
        </a:fillRef>
        <a:effectRef idx="0">
          <a:scrgbClr r="0" g="0" b="0"/>
        </a:effectRef>
        <a:fontRef idx="minor"/>
      </dsp:style>
      <dsp:txXfrm>
        <a:off x="3755083" y="625486"/>
        <a:ext cx="119307" cy="286898"/>
      </dsp:txXfrm>
    </dsp:sp>
    <dsp:sp modelId="{D533343D-8052-4F50-B667-29EE66893751}">
      <dsp:nvSpPr>
        <dsp:cNvPr id="14" name="任意多边形 13"/>
        <dsp:cNvSpPr/>
      </dsp:nvSpPr>
      <dsp:spPr bwMode="white">
        <a:xfrm>
          <a:off x="3874390" y="625486"/>
          <a:ext cx="1084077" cy="286898"/>
        </a:xfrm>
        <a:custGeom>
          <a:avLst/>
          <a:gdLst/>
          <a:ahLst/>
          <a:cxnLst/>
          <a:pathLst>
            <a:path w="1707" h="452">
              <a:moveTo>
                <a:pt x="0" y="0"/>
              </a:moveTo>
              <a:lnTo>
                <a:pt x="0" y="366"/>
              </a:lnTo>
              <a:lnTo>
                <a:pt x="1707" y="366"/>
              </a:lnTo>
              <a:lnTo>
                <a:pt x="1707" y="452"/>
              </a:lnTo>
            </a:path>
          </a:pathLst>
        </a:custGeom>
      </dsp:spPr>
      <dsp:style>
        <a:lnRef idx="2">
          <a:schemeClr val="accent1">
            <a:shade val="60000"/>
          </a:schemeClr>
        </a:lnRef>
        <a:fillRef idx="0">
          <a:schemeClr val="accent1"/>
        </a:fillRef>
        <a:effectRef idx="0">
          <a:scrgbClr r="0" g="0" b="0"/>
        </a:effectRef>
        <a:fontRef idx="minor"/>
      </dsp:style>
      <dsp:txXfrm>
        <a:off x="3874390" y="625486"/>
        <a:ext cx="1084077" cy="286898"/>
      </dsp:txXfrm>
    </dsp:sp>
    <dsp:sp modelId="{7590F555-4FC4-4254-9EC3-B4CB7C995185}">
      <dsp:nvSpPr>
        <dsp:cNvPr id="17" name="任意多边形 16"/>
        <dsp:cNvSpPr/>
      </dsp:nvSpPr>
      <dsp:spPr bwMode="white">
        <a:xfrm>
          <a:off x="4958467" y="1537597"/>
          <a:ext cx="0" cy="286898"/>
        </a:xfrm>
        <a:custGeom>
          <a:avLst/>
          <a:gdLst/>
          <a:ahLst/>
          <a:cxnLst/>
          <a:pathLst>
            <a:path h="452">
              <a:moveTo>
                <a:pt x="0" y="0"/>
              </a:moveTo>
              <a:lnTo>
                <a:pt x="0" y="452"/>
              </a:lnTo>
            </a:path>
          </a:pathLst>
        </a:custGeom>
      </dsp:spPr>
      <dsp:style>
        <a:lnRef idx="2">
          <a:schemeClr val="accent1">
            <a:shade val="80000"/>
          </a:schemeClr>
        </a:lnRef>
        <a:fillRef idx="0">
          <a:schemeClr val="accent1"/>
        </a:fillRef>
        <a:effectRef idx="0">
          <a:scrgbClr r="0" g="0" b="0"/>
        </a:effectRef>
        <a:fontRef idx="minor"/>
      </dsp:style>
      <dsp:txXfrm>
        <a:off x="4958467" y="1537597"/>
        <a:ext cx="0" cy="286898"/>
      </dsp:txXfrm>
    </dsp:sp>
    <dsp:sp modelId="{B60C874A-F1DA-4514-AED3-53D16D3A5940}">
      <dsp:nvSpPr>
        <dsp:cNvPr id="20" name="任意多边形 19"/>
        <dsp:cNvSpPr/>
      </dsp:nvSpPr>
      <dsp:spPr bwMode="white">
        <a:xfrm>
          <a:off x="3874390" y="625486"/>
          <a:ext cx="2406768" cy="286624"/>
        </a:xfrm>
        <a:custGeom>
          <a:avLst/>
          <a:gdLst/>
          <a:ahLst/>
          <a:cxnLst/>
          <a:pathLst>
            <a:path w="3790" h="451">
              <a:moveTo>
                <a:pt x="0" y="0"/>
              </a:moveTo>
              <a:lnTo>
                <a:pt x="0" y="365"/>
              </a:lnTo>
              <a:lnTo>
                <a:pt x="3790" y="365"/>
              </a:lnTo>
              <a:lnTo>
                <a:pt x="3790" y="451"/>
              </a:lnTo>
            </a:path>
          </a:pathLst>
        </a:custGeom>
      </dsp:spPr>
      <dsp:style>
        <a:lnRef idx="2">
          <a:schemeClr val="accent1">
            <a:shade val="60000"/>
          </a:schemeClr>
        </a:lnRef>
        <a:fillRef idx="0">
          <a:schemeClr val="accent1"/>
        </a:fillRef>
        <a:effectRef idx="0">
          <a:scrgbClr r="0" g="0" b="0"/>
        </a:effectRef>
        <a:fontRef idx="minor"/>
      </dsp:style>
      <dsp:txXfrm>
        <a:off x="3874390" y="625486"/>
        <a:ext cx="2406768" cy="286624"/>
      </dsp:txXfrm>
    </dsp:sp>
    <dsp:sp modelId="{639D1249-525A-462A-B701-9E120C804B87}">
      <dsp:nvSpPr>
        <dsp:cNvPr id="3" name="圆角矩形 2"/>
        <dsp:cNvSpPr/>
      </dsp:nvSpPr>
      <dsp:spPr bwMode="white">
        <a:xfrm>
          <a:off x="3382097" y="273"/>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3382097" y="273"/>
        <a:ext cx="984587" cy="625213"/>
      </dsp:txXfrm>
    </dsp:sp>
    <dsp:sp modelId="{082664C3-899C-4512-88A9-D422B8DC4A20}">
      <dsp:nvSpPr>
        <dsp:cNvPr id="4" name="圆角矩形 3"/>
        <dsp:cNvSpPr/>
      </dsp:nvSpPr>
      <dsp:spPr bwMode="white">
        <a:xfrm>
          <a:off x="3491495" y="104202"/>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latin typeface="微软雅黑" panose="020B0503020204020204" pitchFamily="34" charset="-122"/>
              <a:ea typeface="微软雅黑" panose="020B0503020204020204" pitchFamily="34" charset="-122"/>
            </a:rPr>
            <a:t>施工面积</a:t>
          </a:r>
          <a:endParaRPr lang="zh-CN" altLang="en-US" sz="1600" dirty="0">
            <a:solidFill>
              <a:schemeClr val="dk1"/>
            </a:solidFill>
            <a:latin typeface="微软雅黑" panose="020B0503020204020204" pitchFamily="34" charset="-122"/>
            <a:ea typeface="微软雅黑" panose="020B0503020204020204" pitchFamily="34" charset="-122"/>
          </a:endParaRPr>
        </a:p>
      </dsp:txBody>
      <dsp:txXfrm>
        <a:off x="3491495" y="104202"/>
        <a:ext cx="984587" cy="625213"/>
      </dsp:txXfrm>
    </dsp:sp>
    <dsp:sp modelId="{28E9D1B6-25C5-42D1-B973-C15C6C828414}">
      <dsp:nvSpPr>
        <dsp:cNvPr id="6" name="圆角矩形 5"/>
        <dsp:cNvSpPr/>
      </dsp:nvSpPr>
      <dsp:spPr bwMode="white">
        <a:xfrm>
          <a:off x="856022" y="912384"/>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856022" y="912384"/>
        <a:ext cx="984587" cy="625213"/>
      </dsp:txXfrm>
    </dsp:sp>
    <dsp:sp modelId="{EF7117A7-99BB-477C-B602-DAC1228F8017}">
      <dsp:nvSpPr>
        <dsp:cNvPr id="7" name="圆角矩形 6"/>
        <dsp:cNvSpPr/>
      </dsp:nvSpPr>
      <dsp:spPr bwMode="white">
        <a:xfrm>
          <a:off x="965420" y="1016312"/>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latin typeface="微软雅黑" panose="020B0503020204020204" pitchFamily="34" charset="-122"/>
              <a:ea typeface="微软雅黑" panose="020B0503020204020204" pitchFamily="34" charset="-122"/>
            </a:rPr>
            <a:t>本期新开工面积</a:t>
          </a:r>
          <a:endParaRPr lang="zh-CN" altLang="en-US" sz="1600" dirty="0">
            <a:solidFill>
              <a:schemeClr val="dk1"/>
            </a:solidFill>
            <a:latin typeface="微软雅黑" panose="020B0503020204020204" pitchFamily="34" charset="-122"/>
            <a:ea typeface="微软雅黑" panose="020B0503020204020204" pitchFamily="34" charset="-122"/>
          </a:endParaRPr>
        </a:p>
      </dsp:txBody>
      <dsp:txXfrm>
        <a:off x="965420" y="1016312"/>
        <a:ext cx="984587" cy="625213"/>
      </dsp:txXfrm>
    </dsp:sp>
    <dsp:sp modelId="{C869DDA5-8FC3-445E-85A8-B03324067049}">
      <dsp:nvSpPr>
        <dsp:cNvPr id="9" name="圆角矩形 8"/>
        <dsp:cNvSpPr/>
      </dsp:nvSpPr>
      <dsp:spPr bwMode="white">
        <a:xfrm>
          <a:off x="2059405" y="912384"/>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2059405" y="912384"/>
        <a:ext cx="984587" cy="625213"/>
      </dsp:txXfrm>
    </dsp:sp>
    <dsp:sp modelId="{D9EAF5D8-590C-44C4-BE78-2A1725D239D0}">
      <dsp:nvSpPr>
        <dsp:cNvPr id="10" name="圆角矩形 9"/>
        <dsp:cNvSpPr/>
      </dsp:nvSpPr>
      <dsp:spPr bwMode="white">
        <a:xfrm>
          <a:off x="2168804" y="1016312"/>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latin typeface="微软雅黑" panose="020B0503020204020204" pitchFamily="34" charset="-122"/>
              <a:ea typeface="微软雅黑" panose="020B0503020204020204" pitchFamily="34" charset="-122"/>
            </a:rPr>
            <a:t>跨年施工面积</a:t>
          </a:r>
          <a:endParaRPr lang="zh-CN" altLang="en-US" sz="1600" dirty="0">
            <a:solidFill>
              <a:schemeClr val="dk1"/>
            </a:solidFill>
            <a:latin typeface="微软雅黑" panose="020B0503020204020204" pitchFamily="34" charset="-122"/>
            <a:ea typeface="微软雅黑" panose="020B0503020204020204" pitchFamily="34" charset="-122"/>
          </a:endParaRPr>
        </a:p>
      </dsp:txBody>
      <dsp:txXfrm>
        <a:off x="2168804" y="1016312"/>
        <a:ext cx="984587" cy="625213"/>
      </dsp:txXfrm>
    </dsp:sp>
    <dsp:sp modelId="{3520B71B-FFC5-4139-A2C4-04C21FBAA8BE}">
      <dsp:nvSpPr>
        <dsp:cNvPr id="12" name="圆角矩形 11"/>
        <dsp:cNvSpPr/>
      </dsp:nvSpPr>
      <dsp:spPr bwMode="white">
        <a:xfrm>
          <a:off x="3262789" y="912384"/>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3262789" y="912384"/>
        <a:ext cx="984587" cy="625213"/>
      </dsp:txXfrm>
    </dsp:sp>
    <dsp:sp modelId="{1164C190-8F10-4408-BC3D-3C12394ED944}">
      <dsp:nvSpPr>
        <dsp:cNvPr id="13" name="圆角矩形 12"/>
        <dsp:cNvSpPr/>
      </dsp:nvSpPr>
      <dsp:spPr bwMode="white">
        <a:xfrm>
          <a:off x="3372188" y="1016312"/>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latin typeface="微软雅黑" panose="020B0503020204020204" pitchFamily="34" charset="-122"/>
              <a:ea typeface="微软雅黑" panose="020B0503020204020204" pitchFamily="34" charset="-122"/>
            </a:rPr>
            <a:t>本年复工面积</a:t>
          </a:r>
          <a:endParaRPr lang="zh-CN" altLang="en-US" sz="1600" dirty="0">
            <a:solidFill>
              <a:schemeClr val="dk1"/>
            </a:solidFill>
            <a:latin typeface="微软雅黑" panose="020B0503020204020204" pitchFamily="34" charset="-122"/>
            <a:ea typeface="微软雅黑" panose="020B0503020204020204" pitchFamily="34" charset="-122"/>
          </a:endParaRPr>
        </a:p>
      </dsp:txBody>
      <dsp:txXfrm>
        <a:off x="3372188" y="1016312"/>
        <a:ext cx="984587" cy="625213"/>
      </dsp:txXfrm>
    </dsp:sp>
    <dsp:sp modelId="{5AC39306-2A6D-4185-94B6-183058D43A66}">
      <dsp:nvSpPr>
        <dsp:cNvPr id="15" name="圆角矩形 14"/>
        <dsp:cNvSpPr/>
      </dsp:nvSpPr>
      <dsp:spPr bwMode="white">
        <a:xfrm>
          <a:off x="4466173" y="912384"/>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4466173" y="912384"/>
        <a:ext cx="984587" cy="625213"/>
      </dsp:txXfrm>
    </dsp:sp>
    <dsp:sp modelId="{C4AE69AE-0C5C-4A5E-BBB8-E3D836FB69DB}">
      <dsp:nvSpPr>
        <dsp:cNvPr id="16" name="圆角矩形 15"/>
        <dsp:cNvSpPr/>
      </dsp:nvSpPr>
      <dsp:spPr bwMode="white">
        <a:xfrm>
          <a:off x="4575572" y="1016312"/>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latin typeface="微软雅黑" panose="020B0503020204020204" pitchFamily="34" charset="-122"/>
              <a:ea typeface="微软雅黑" panose="020B0503020204020204" pitchFamily="34" charset="-122"/>
            </a:rPr>
            <a:t>本期竣工面积</a:t>
          </a:r>
          <a:endParaRPr lang="zh-CN" altLang="en-US" sz="1600" dirty="0">
            <a:solidFill>
              <a:schemeClr val="dk1"/>
            </a:solidFill>
            <a:latin typeface="微软雅黑" panose="020B0503020204020204" pitchFamily="34" charset="-122"/>
            <a:ea typeface="微软雅黑" panose="020B0503020204020204" pitchFamily="34" charset="-122"/>
          </a:endParaRPr>
        </a:p>
      </dsp:txBody>
      <dsp:txXfrm>
        <a:off x="4575572" y="1016312"/>
        <a:ext cx="984587" cy="625213"/>
      </dsp:txXfrm>
    </dsp:sp>
    <dsp:sp modelId="{E37AD4F1-F50C-4C9E-B06E-A049FD6A5382}">
      <dsp:nvSpPr>
        <dsp:cNvPr id="18" name="圆角矩形 17"/>
        <dsp:cNvSpPr/>
      </dsp:nvSpPr>
      <dsp:spPr bwMode="white">
        <a:xfrm>
          <a:off x="4466173" y="1824494"/>
          <a:ext cx="984587"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4466173" y="1824494"/>
        <a:ext cx="984587" cy="625213"/>
      </dsp:txXfrm>
    </dsp:sp>
    <dsp:sp modelId="{7C4A1513-6DCD-406F-ABED-8254E0C3E78C}">
      <dsp:nvSpPr>
        <dsp:cNvPr id="19" name="圆角矩形 18"/>
        <dsp:cNvSpPr/>
      </dsp:nvSpPr>
      <dsp:spPr bwMode="white">
        <a:xfrm>
          <a:off x="4575572" y="1928423"/>
          <a:ext cx="984587"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latin typeface="微软雅黑" panose="020B0503020204020204" pitchFamily="34" charset="-122"/>
              <a:ea typeface="微软雅黑" panose="020B0503020204020204" pitchFamily="34" charset="-122"/>
            </a:rPr>
            <a:t>扣除往年竣工面积</a:t>
          </a:r>
          <a:endParaRPr lang="zh-CN" altLang="en-US" sz="1600" dirty="0">
            <a:solidFill>
              <a:schemeClr val="dk1"/>
            </a:solidFill>
            <a:latin typeface="微软雅黑" panose="020B0503020204020204" pitchFamily="34" charset="-122"/>
            <a:ea typeface="微软雅黑" panose="020B0503020204020204" pitchFamily="34" charset="-122"/>
          </a:endParaRPr>
        </a:p>
      </dsp:txBody>
      <dsp:txXfrm>
        <a:off x="4575572" y="1928423"/>
        <a:ext cx="984587" cy="625213"/>
      </dsp:txXfrm>
    </dsp:sp>
    <dsp:sp modelId="{22970578-AE4A-4875-9F7D-F4FAC5B0CB33}">
      <dsp:nvSpPr>
        <dsp:cNvPr id="21" name="圆角矩形 20"/>
        <dsp:cNvSpPr/>
      </dsp:nvSpPr>
      <dsp:spPr bwMode="white">
        <a:xfrm>
          <a:off x="5669557" y="912110"/>
          <a:ext cx="1223202" cy="62521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5669557" y="912110"/>
        <a:ext cx="1223202" cy="625213"/>
      </dsp:txXfrm>
    </dsp:sp>
    <dsp:sp modelId="{2C099EBA-9C21-4A15-8D34-735D59101FBA}">
      <dsp:nvSpPr>
        <dsp:cNvPr id="22" name="圆角矩形 21"/>
        <dsp:cNvSpPr/>
      </dsp:nvSpPr>
      <dsp:spPr bwMode="white">
        <a:xfrm>
          <a:off x="5778956" y="1016039"/>
          <a:ext cx="1223202" cy="62521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solidFill>
                <a:schemeClr val="dk1"/>
              </a:solidFill>
              <a:latin typeface="微软雅黑" panose="020B0503020204020204" pitchFamily="34" charset="-122"/>
              <a:ea typeface="微软雅黑" panose="020B0503020204020204" pitchFamily="34" charset="-122"/>
            </a:rPr>
            <a:t>施工后又停缓建面积</a:t>
          </a:r>
          <a:endParaRPr lang="zh-CN" altLang="en-US" sz="1600" dirty="0">
            <a:solidFill>
              <a:schemeClr val="dk1"/>
            </a:solidFill>
            <a:latin typeface="微软雅黑" panose="020B0503020204020204" pitchFamily="34" charset="-122"/>
            <a:ea typeface="微软雅黑" panose="020B0503020204020204" pitchFamily="34" charset="-122"/>
          </a:endParaRPr>
        </a:p>
      </dsp:txBody>
      <dsp:txXfrm>
        <a:off x="5778956" y="1016039"/>
        <a:ext cx="1223202" cy="625213"/>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833950" cy="1125149"/>
        <a:chOff x="0" y="0"/>
        <a:chExt cx="4833950" cy="1125149"/>
      </a:xfrm>
    </dsp:grpSpPr>
    <dsp:sp modelId="{B555A1AF-53D1-4AF1-BF1E-66C5AE84139B}">
      <dsp:nvSpPr>
        <dsp:cNvPr id="3" name="上箭头 2"/>
        <dsp:cNvSpPr/>
      </dsp:nvSpPr>
      <dsp:spPr bwMode="white">
        <a:xfrm rot="16200000">
          <a:off x="1235569" y="0"/>
          <a:ext cx="1125149" cy="1125149"/>
        </a:xfrm>
        <a:prstGeom prst="upArrow">
          <a:avLst>
            <a:gd name="adj1" fmla="val 50000"/>
            <a:gd name="adj2" fmla="val 35000"/>
          </a:avLst>
        </a:prstGeom>
        <a:solidFill>
          <a:srgbClr val="FFC000"/>
        </a:solidFill>
      </dsp:spPr>
      <dsp:style>
        <a:lnRef idx="3">
          <a:schemeClr val="lt1"/>
        </a:lnRef>
        <a:fillRef idx="1">
          <a:schemeClr val="accent1"/>
        </a:fillRef>
        <a:effectRef idx="1">
          <a:scrgbClr r="0" g="0" b="0"/>
        </a:effectRef>
        <a:fontRef idx="minor">
          <a:schemeClr val="lt1"/>
        </a:fontRef>
      </dsp:style>
      <dsp:txBody>
        <a:bodyPr rot="5400000" lIns="120904" tIns="120904" rIns="120904" bIns="120904"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r>
            <a:rPr lang="zh-CN" altLang="en-US" b="1" dirty="0" smtClean="0">
              <a:solidFill>
                <a:schemeClr val="tx1"/>
              </a:solidFill>
              <a:latin typeface="微软雅黑" panose="020B0503020204020204" pitchFamily="34" charset="-122"/>
              <a:ea typeface="微软雅黑" panose="020B0503020204020204" pitchFamily="34" charset="-122"/>
            </a:rPr>
            <a:t>包括</a:t>
          </a:r>
          <a:endParaRPr lang="zh-CN" altLang="en-US" b="1" dirty="0">
            <a:solidFill>
              <a:schemeClr val="tx1"/>
            </a:solidFill>
            <a:latin typeface="微软雅黑" panose="020B0503020204020204" pitchFamily="34" charset="-122"/>
            <a:ea typeface="微软雅黑" panose="020B0503020204020204" pitchFamily="34" charset="-122"/>
          </a:endParaRPr>
        </a:p>
      </dsp:txBody>
      <dsp:txXfrm rot="16200000">
        <a:off x="1235569" y="0"/>
        <a:ext cx="1125149" cy="1125149"/>
      </dsp:txXfrm>
    </dsp:sp>
    <dsp:sp modelId="{85069C7D-2661-4C52-9014-89170C8CFB16}">
      <dsp:nvSpPr>
        <dsp:cNvPr id="4" name="上箭头 3"/>
        <dsp:cNvSpPr/>
      </dsp:nvSpPr>
      <dsp:spPr bwMode="white">
        <a:xfrm rot="27000000">
          <a:off x="2473232" y="0"/>
          <a:ext cx="1125149" cy="1125149"/>
        </a:xfrm>
        <a:prstGeom prst="upArrow">
          <a:avLst>
            <a:gd name="adj1" fmla="val 50000"/>
            <a:gd name="adj2" fmla="val 35000"/>
          </a:avLst>
        </a:prstGeom>
        <a:solidFill>
          <a:srgbClr val="FF9F9F"/>
        </a:solidFill>
      </dsp:spPr>
      <dsp:style>
        <a:lnRef idx="3">
          <a:schemeClr val="lt1"/>
        </a:lnRef>
        <a:fillRef idx="1">
          <a:schemeClr val="accent1"/>
        </a:fillRef>
        <a:effectRef idx="1">
          <a:scrgbClr r="0" g="0" b="0"/>
        </a:effectRef>
        <a:fontRef idx="minor">
          <a:schemeClr val="lt1"/>
        </a:fontRef>
      </dsp:style>
      <dsp:txBody>
        <a:bodyPr rot="-5400000" lIns="120904" tIns="120904" rIns="120904" bIns="120904"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r>
            <a:rPr lang="zh-CN" altLang="en-US" b="1" dirty="0" smtClean="0">
              <a:solidFill>
                <a:schemeClr val="tx1"/>
              </a:solidFill>
              <a:latin typeface="微软雅黑" panose="020B0503020204020204" pitchFamily="34" charset="-122"/>
              <a:ea typeface="微软雅黑" panose="020B0503020204020204" pitchFamily="34" charset="-122"/>
            </a:rPr>
            <a:t>不包括</a:t>
          </a:r>
          <a:endParaRPr lang="zh-CN" altLang="en-US" b="1" dirty="0">
            <a:solidFill>
              <a:schemeClr val="tx1"/>
            </a:solidFill>
            <a:latin typeface="微软雅黑" panose="020B0503020204020204" pitchFamily="34" charset="-122"/>
            <a:ea typeface="微软雅黑" panose="020B0503020204020204" pitchFamily="34" charset="-122"/>
          </a:endParaRPr>
        </a:p>
      </dsp:txBody>
      <dsp:txXfrm rot="27000000">
        <a:off x="2473232" y="0"/>
        <a:ext cx="1125149" cy="112514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26306" name="Rectangle 2"/>
          <p:cNvSpPr>
            <a:spLocks noGrp="1" noChangeArrowheads="1"/>
          </p:cNvSpPr>
          <p:nvPr>
            <p:ph type="hdr" sz="quarter"/>
          </p:nvPr>
        </p:nvSpPr>
        <p:spPr bwMode="auto">
          <a:xfrm>
            <a:off x="0" y="0"/>
            <a:ext cx="4302125" cy="339725"/>
          </a:xfrm>
          <a:prstGeom prst="rect">
            <a:avLst/>
          </a:prstGeom>
          <a:noFill/>
          <a:ln w="9525">
            <a:noFill/>
            <a:miter lim="800000"/>
          </a:ln>
          <a:effectLst/>
        </p:spPr>
        <p:txBody>
          <a:bodyPr vert="horz" wrap="square" lIns="92428" tIns="46214" rIns="92428" bIns="46214" numCol="1" anchor="t" anchorCtr="0" compatLnSpc="1"/>
          <a:lstStyle>
            <a:lvl1pPr eaLnBrk="0" hangingPunct="0">
              <a:buFont typeface="Arial" panose="020B0604020202020204" pitchFamily="34" charset="0"/>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6307" name="Rectangle 3"/>
          <p:cNvSpPr>
            <a:spLocks noGrp="1" noChangeArrowheads="1"/>
          </p:cNvSpPr>
          <p:nvPr>
            <p:ph type="dt" sz="quarter" idx="1"/>
          </p:nvPr>
        </p:nvSpPr>
        <p:spPr bwMode="auto">
          <a:xfrm>
            <a:off x="5621338" y="0"/>
            <a:ext cx="4303713" cy="339725"/>
          </a:xfrm>
          <a:prstGeom prst="rect">
            <a:avLst/>
          </a:prstGeom>
          <a:noFill/>
          <a:ln w="9525">
            <a:noFill/>
            <a:miter lim="800000"/>
          </a:ln>
          <a:effectLst/>
        </p:spPr>
        <p:txBody>
          <a:bodyPr vert="horz" wrap="square" lIns="92428" tIns="46214" rIns="92428" bIns="46214" numCol="1" anchor="t" anchorCtr="0" compatLnSpc="1"/>
          <a:lstStyle>
            <a:lvl1pPr algn="r" eaLnBrk="0" hangingPunct="0">
              <a:buFont typeface="Arial" panose="020B0604020202020204" pitchFamily="34" charset="0"/>
              <a:buNone/>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31EC349D-F8EE-4AEE-87ED-910EE7A41E49}"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6308" name="Rectangle 4"/>
          <p:cNvSpPr>
            <a:spLocks noGrp="1" noChangeArrowheads="1"/>
          </p:cNvSpPr>
          <p:nvPr>
            <p:ph type="ftr" sz="quarter" idx="2"/>
          </p:nvPr>
        </p:nvSpPr>
        <p:spPr bwMode="auto">
          <a:xfrm>
            <a:off x="0" y="6456363"/>
            <a:ext cx="4302125" cy="339725"/>
          </a:xfrm>
          <a:prstGeom prst="rect">
            <a:avLst/>
          </a:prstGeom>
          <a:noFill/>
          <a:ln w="9525">
            <a:noFill/>
            <a:miter lim="800000"/>
          </a:ln>
          <a:effectLst/>
        </p:spPr>
        <p:txBody>
          <a:bodyPr vert="horz" wrap="square" lIns="92428" tIns="46214" rIns="92428" bIns="46214" numCol="1" anchor="b" anchorCtr="0" compatLnSpc="1"/>
          <a:lstStyle>
            <a:lvl1pPr eaLnBrk="0" hangingPunct="0">
              <a:buFont typeface="Arial" panose="020B0604020202020204" pitchFamily="34" charset="0"/>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6309" name="Rectangle 5"/>
          <p:cNvSpPr>
            <a:spLocks noGrp="1" noChangeArrowheads="1"/>
          </p:cNvSpPr>
          <p:nvPr>
            <p:ph type="sldNum" sz="quarter" idx="3"/>
          </p:nvPr>
        </p:nvSpPr>
        <p:spPr bwMode="auto">
          <a:xfrm>
            <a:off x="5621338" y="6456363"/>
            <a:ext cx="4303713" cy="339725"/>
          </a:xfrm>
          <a:prstGeom prst="rect">
            <a:avLst/>
          </a:prstGeom>
          <a:noFill/>
          <a:ln w="9525">
            <a:noFill/>
            <a:miter lim="800000"/>
          </a:ln>
          <a:effectLst/>
        </p:spPr>
        <p:txBody>
          <a:bodyPr vert="horz" wrap="square" lIns="92428" tIns="46214" rIns="92428" bIns="46214" numCol="1" anchor="b" anchorCtr="0" compatLnSpc="1"/>
          <a:p>
            <a:pPr lvl="0" algn="r">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5714" name="Rectangle 2"/>
          <p:cNvSpPr>
            <a:spLocks noGrp="1" noRot="1" noChangeAspect="1"/>
          </p:cNvSpPr>
          <p:nvPr>
            <p:ph type="sldImg" idx="2"/>
          </p:nvPr>
        </p:nvSpPr>
        <p:spPr>
          <a:xfrm>
            <a:off x="2654300" y="560388"/>
            <a:ext cx="4354513" cy="2449512"/>
          </a:xfrm>
          <a:prstGeom prst="rect">
            <a:avLst/>
          </a:prstGeom>
          <a:noFill/>
          <a:ln w="9525">
            <a:noFill/>
          </a:ln>
        </p:spPr>
      </p:sp>
      <p:sp>
        <p:nvSpPr>
          <p:cNvPr id="6147" name="Rectangle 3"/>
          <p:cNvSpPr>
            <a:spLocks noGrp="1" noChangeArrowheads="1"/>
          </p:cNvSpPr>
          <p:nvPr>
            <p:ph type="body" sz="quarter" idx="3"/>
          </p:nvPr>
        </p:nvSpPr>
        <p:spPr bwMode="auto">
          <a:xfrm>
            <a:off x="777875" y="3262313"/>
            <a:ext cx="8367713" cy="2938463"/>
          </a:xfrm>
          <a:prstGeom prst="rect">
            <a:avLst/>
          </a:prstGeom>
          <a:noFill/>
          <a:ln w="9525">
            <a:noFill/>
            <a:miter lim="800000"/>
          </a:ln>
        </p:spPr>
        <p:txBody>
          <a:bodyPr vert="horz" wrap="square" lIns="92428" tIns="46214" rIns="92428" bIns="46214" numCol="1" anchor="t" anchorCtr="0" compatLnSpc="1"/>
          <a:p>
            <a:pPr lvl="0"/>
            <a:r>
              <a:rPr lang="zh-CN" altLang="en-US" dirty="0"/>
              <a:t>单击此处编辑母版文本样式
第二级
第三级
第四级
第五级</a:t>
            </a:r>
            <a:endParaRPr lang="zh-CN" altLang="en-US" dirty="0"/>
          </a:p>
        </p:txBody>
      </p:sp>
      <p:sp>
        <p:nvSpPr>
          <p:cNvPr id="6148" name="Rectangle 4"/>
          <p:cNvSpPr>
            <a:spLocks noGrp="1" noChangeArrowheads="1"/>
          </p:cNvSpPr>
          <p:nvPr>
            <p:ph type="hdr" sz="quarter"/>
          </p:nvPr>
        </p:nvSpPr>
        <p:spPr bwMode="auto">
          <a:xfrm>
            <a:off x="0" y="0"/>
            <a:ext cx="4305300" cy="339725"/>
          </a:xfrm>
          <a:prstGeom prst="rect">
            <a:avLst/>
          </a:prstGeom>
          <a:noFill/>
          <a:ln w="9525">
            <a:noFill/>
            <a:miter lim="800000"/>
          </a:ln>
        </p:spPr>
        <p:txBody>
          <a:bodyPr vert="horz" wrap="square" lIns="92428" tIns="46214" rIns="92428" bIns="46214"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9" name="Rectangle 5"/>
          <p:cNvSpPr>
            <a:spLocks noGrp="1" noChangeArrowheads="1"/>
          </p:cNvSpPr>
          <p:nvPr>
            <p:ph type="dt" idx="1"/>
          </p:nvPr>
        </p:nvSpPr>
        <p:spPr bwMode="auto">
          <a:xfrm>
            <a:off x="5619750" y="0"/>
            <a:ext cx="4306888" cy="339725"/>
          </a:xfrm>
          <a:prstGeom prst="rect">
            <a:avLst/>
          </a:prstGeom>
          <a:noFill/>
          <a:ln w="9525">
            <a:noFill/>
            <a:miter lim="800000"/>
          </a:ln>
        </p:spPr>
        <p:txBody>
          <a:bodyPr vert="horz" wrap="square" lIns="92428" tIns="46214" rIns="92428" bIns="46214"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0" name="Rectangle 6"/>
          <p:cNvSpPr>
            <a:spLocks noGrp="1" noChangeArrowheads="1"/>
          </p:cNvSpPr>
          <p:nvPr>
            <p:ph type="ftr" sz="quarter" idx="4"/>
          </p:nvPr>
        </p:nvSpPr>
        <p:spPr bwMode="auto">
          <a:xfrm>
            <a:off x="0" y="6457950"/>
            <a:ext cx="4305300" cy="339725"/>
          </a:xfrm>
          <a:prstGeom prst="rect">
            <a:avLst/>
          </a:prstGeom>
          <a:noFill/>
          <a:ln w="9525">
            <a:noFill/>
            <a:miter lim="800000"/>
          </a:ln>
        </p:spPr>
        <p:txBody>
          <a:bodyPr vert="horz" wrap="square" lIns="92428" tIns="46214" rIns="92428" bIns="46214"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1" name="Rectangle 7"/>
          <p:cNvSpPr>
            <a:spLocks noGrp="1" noChangeArrowheads="1"/>
          </p:cNvSpPr>
          <p:nvPr>
            <p:ph type="sldNum" sz="quarter" idx="5"/>
          </p:nvPr>
        </p:nvSpPr>
        <p:spPr bwMode="auto">
          <a:xfrm>
            <a:off x="5619750" y="6457950"/>
            <a:ext cx="4306888" cy="339725"/>
          </a:xfrm>
          <a:prstGeom prst="rect">
            <a:avLst/>
          </a:prstGeom>
          <a:noFill/>
          <a:ln w="9525">
            <a:noFill/>
            <a:miter lim="800000"/>
          </a:ln>
        </p:spPr>
        <p:txBody>
          <a:bodyPr vert="horz" wrap="square" lIns="92428" tIns="46214" rIns="92428" bIns="46214" numCol="1" anchor="t"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幻灯片图像占位符 1"/>
          <p:cNvSpPr>
            <a:spLocks noGrp="1" noRot="1" noChangeAspect="1" noTextEdit="1"/>
          </p:cNvSpPr>
          <p:nvPr>
            <p:ph type="sldImg"/>
          </p:nvPr>
        </p:nvSpPr>
        <p:spPr/>
      </p:sp>
      <p:sp>
        <p:nvSpPr>
          <p:cNvPr id="126979" name="备注占位符 2"/>
          <p:cNvSpPr>
            <a:spLocks noGrp="1"/>
          </p:cNvSpPr>
          <p:nvPr>
            <p:ph type="body" idx="1"/>
          </p:nvPr>
        </p:nvSpPr>
        <p:spPr>
          <a:xfrm>
            <a:off x="777875" y="3262313"/>
            <a:ext cx="8367713" cy="2938462"/>
          </a:xfrm>
        </p:spPr>
        <p:txBody>
          <a:bodyPr wrap="square" lIns="92428" tIns="46214" rIns="92428" bIns="46214" anchor="t" anchorCtr="0"/>
          <a:p>
            <a:pPr lvl="0"/>
            <a:r>
              <a:rPr lang="zh-CN" altLang="en-US" b="1" dirty="0">
                <a:latin typeface="微软雅黑" panose="020B0503020204020204" pitchFamily="34" charset="-122"/>
                <a:ea typeface="微软雅黑" panose="020B0503020204020204" pitchFamily="34" charset="-122"/>
              </a:rPr>
              <a:t>以各式批文或预算为主</a:t>
            </a:r>
            <a:endParaRPr lang="zh-CN" altLang="en-US" b="1" dirty="0">
              <a:latin typeface="微软雅黑" panose="020B0503020204020204" pitchFamily="34" charset="-122"/>
              <a:ea typeface="微软雅黑" panose="020B0503020204020204" pitchFamily="34" charset="-122"/>
            </a:endParaRPr>
          </a:p>
          <a:p>
            <a:pPr lvl="0"/>
            <a:endParaRPr lang="zh-CN" altLang="en-US" dirty="0"/>
          </a:p>
        </p:txBody>
      </p:sp>
      <p:sp>
        <p:nvSpPr>
          <p:cNvPr id="126980"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Rectangle 2"/>
          <p:cNvSpPr>
            <a:spLocks noTextEdit="1"/>
          </p:cNvSpPr>
          <p:nvPr>
            <p:ph type="sldImg"/>
          </p:nvPr>
        </p:nvSpPr>
        <p:spPr>
          <a:xfrm>
            <a:off x="2652713" y="560388"/>
            <a:ext cx="4354512" cy="2449512"/>
          </a:xfrm>
        </p:spPr>
      </p:sp>
      <p:sp>
        <p:nvSpPr>
          <p:cNvPr id="128003" name="Rectangle 3"/>
          <p:cNvSpPr/>
          <p:nvPr>
            <p:ph type="body" idx="1"/>
          </p:nvPr>
        </p:nvSpPr>
        <p:spPr>
          <a:xfrm>
            <a:off x="777875" y="3262313"/>
            <a:ext cx="8367713" cy="2938462"/>
          </a:xfrm>
        </p:spPr>
        <p:txBody>
          <a:bodyPr wrap="square" lIns="92428" tIns="46214" rIns="92428" bIns="46214" anchor="t" anchorCtr="0"/>
          <a:p>
            <a:pPr lvl="0"/>
            <a:r>
              <a:rPr lang="zh-CN" altLang="en-US" dirty="0"/>
              <a:t>指的是从项目开始一直到本期为止累计完成的全部投资。无论这个项目是不是自始至终都有你这个企业来完成，比如说有的项目是转入的项目，都要从开始建设进行统计，另外拆除的、报废的工程也要进行统计。对于转出的项目，要进行扣除，从什么时候扣除呢，要从项目开始扣除</a:t>
            </a:r>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幻灯片图像占位符 1"/>
          <p:cNvSpPr>
            <a:spLocks noGrp="1" noRot="1" noChangeAspect="1" noTextEdit="1"/>
          </p:cNvSpPr>
          <p:nvPr>
            <p:ph type="sldImg"/>
          </p:nvPr>
        </p:nvSpPr>
        <p:spPr/>
      </p:sp>
      <p:sp>
        <p:nvSpPr>
          <p:cNvPr id="129027" name="备注占位符 2"/>
          <p:cNvSpPr>
            <a:spLocks noGrp="1"/>
          </p:cNvSpPr>
          <p:nvPr>
            <p:ph type="body" idx="1"/>
          </p:nvPr>
        </p:nvSpPr>
        <p:spPr>
          <a:xfrm>
            <a:off x="777875" y="3262313"/>
            <a:ext cx="8367713" cy="2938462"/>
          </a:xfrm>
        </p:spPr>
        <p:txBody>
          <a:bodyPr wrap="square" lIns="92428" tIns="46214" rIns="92428" bIns="46214" anchor="t" anchorCtr="0"/>
          <a:p>
            <a:pPr lvl="0"/>
            <a:r>
              <a:rPr lang="zh-CN" altLang="en-US" dirty="0">
                <a:latin typeface="微软雅黑" panose="020B0503020204020204" pitchFamily="34" charset="-122"/>
                <a:ea typeface="微软雅黑" panose="020B0503020204020204" pitchFamily="34" charset="-122"/>
              </a:rPr>
              <a:t>从本年</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日起至报告期末，当年发生额，按进度填报，</a:t>
            </a:r>
            <a:endParaRPr lang="zh-CN" altLang="en-US" dirty="0"/>
          </a:p>
        </p:txBody>
      </p:sp>
      <p:sp>
        <p:nvSpPr>
          <p:cNvPr id="129028"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幻灯片图像占位符 1"/>
          <p:cNvSpPr>
            <a:spLocks noGrp="1" noRot="1" noChangeAspect="1" noTextEdit="1"/>
          </p:cNvSpPr>
          <p:nvPr>
            <p:ph type="sldImg"/>
          </p:nvPr>
        </p:nvSpPr>
        <p:spPr/>
      </p:sp>
      <p:sp>
        <p:nvSpPr>
          <p:cNvPr id="129027" name="备注占位符 2"/>
          <p:cNvSpPr>
            <a:spLocks noGrp="1"/>
          </p:cNvSpPr>
          <p:nvPr>
            <p:ph type="body" idx="1"/>
          </p:nvPr>
        </p:nvSpPr>
        <p:spPr>
          <a:xfrm>
            <a:off x="777875" y="3262313"/>
            <a:ext cx="8367713" cy="2938462"/>
          </a:xfrm>
        </p:spPr>
        <p:txBody>
          <a:bodyPr wrap="square" lIns="92428" tIns="46214" rIns="92428" bIns="46214" anchor="t" anchorCtr="0"/>
          <a:p>
            <a:pPr lvl="0"/>
            <a:r>
              <a:rPr lang="zh-CN" altLang="en-US" dirty="0">
                <a:latin typeface="微软雅黑" panose="020B0503020204020204" pitchFamily="34" charset="-122"/>
                <a:ea typeface="微软雅黑" panose="020B0503020204020204" pitchFamily="34" charset="-122"/>
              </a:rPr>
              <a:t>从本年</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日起至报告期末，当年发生额，按进度填报，</a:t>
            </a:r>
            <a:endParaRPr lang="zh-CN" altLang="en-US" dirty="0"/>
          </a:p>
        </p:txBody>
      </p:sp>
      <p:sp>
        <p:nvSpPr>
          <p:cNvPr id="129028"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幻灯片图像占位符 1"/>
          <p:cNvSpPr>
            <a:spLocks noGrp="1" noRot="1" noChangeAspect="1" noTextEdit="1"/>
          </p:cNvSpPr>
          <p:nvPr>
            <p:ph type="sldImg"/>
          </p:nvPr>
        </p:nvSpPr>
        <p:spPr/>
      </p:sp>
      <p:sp>
        <p:nvSpPr>
          <p:cNvPr id="131075"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dirty="0"/>
          </a:p>
        </p:txBody>
      </p:sp>
      <p:sp>
        <p:nvSpPr>
          <p:cNvPr id="131076"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幻灯片图像占位符 1"/>
          <p:cNvSpPr>
            <a:spLocks noGrp="1" noRot="1" noChangeAspect="1" noTextEdit="1"/>
          </p:cNvSpPr>
          <p:nvPr>
            <p:ph type="sldImg"/>
          </p:nvPr>
        </p:nvSpPr>
        <p:spPr/>
      </p:sp>
      <p:sp>
        <p:nvSpPr>
          <p:cNvPr id="130051"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b="1" dirty="0">
              <a:latin typeface="Century Gothic" panose="020B0502020202020204" pitchFamily="34" charset="0"/>
              <a:ea typeface="微软雅黑" panose="020B0503020204020204" pitchFamily="34" charset="-122"/>
            </a:endParaRPr>
          </a:p>
          <a:p>
            <a:pPr lvl="0"/>
            <a:endParaRPr lang="zh-CN" altLang="en-US" dirty="0"/>
          </a:p>
          <a:p>
            <a:pPr lvl="0"/>
            <a:endParaRPr lang="zh-CN" altLang="en-US" dirty="0"/>
          </a:p>
        </p:txBody>
      </p:sp>
      <p:sp>
        <p:nvSpPr>
          <p:cNvPr id="130052"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幻灯片图像占位符 1"/>
          <p:cNvSpPr>
            <a:spLocks noGrp="1" noRot="1" noChangeAspect="1" noTextEdit="1"/>
          </p:cNvSpPr>
          <p:nvPr>
            <p:ph type="sldImg"/>
          </p:nvPr>
        </p:nvSpPr>
        <p:spPr/>
      </p:sp>
      <p:sp>
        <p:nvSpPr>
          <p:cNvPr id="130051"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b="1" dirty="0">
              <a:latin typeface="Century Gothic" panose="020B0502020202020204" pitchFamily="34" charset="0"/>
              <a:ea typeface="微软雅黑" panose="020B0503020204020204" pitchFamily="34" charset="-122"/>
            </a:endParaRPr>
          </a:p>
          <a:p>
            <a:pPr lvl="0"/>
            <a:endParaRPr lang="zh-CN" altLang="en-US" dirty="0"/>
          </a:p>
          <a:p>
            <a:pPr lvl="0"/>
            <a:endParaRPr lang="zh-CN" altLang="en-US" dirty="0"/>
          </a:p>
        </p:txBody>
      </p:sp>
      <p:sp>
        <p:nvSpPr>
          <p:cNvPr id="130052"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幻灯片图像占位符 1"/>
          <p:cNvSpPr>
            <a:spLocks noGrp="1" noRot="1" noChangeAspect="1" noTextEdit="1"/>
          </p:cNvSpPr>
          <p:nvPr>
            <p:ph type="sldImg"/>
          </p:nvPr>
        </p:nvSpPr>
        <p:spPr>
          <a:ln>
            <a:solidFill>
              <a:srgbClr val="000000">
                <a:alpha val="100000"/>
              </a:srgbClr>
            </a:solidFill>
            <a:miter/>
          </a:ln>
        </p:spPr>
      </p:sp>
      <p:sp>
        <p:nvSpPr>
          <p:cNvPr id="133123" name="备注占位符 2"/>
          <p:cNvSpPr>
            <a:spLocks noGrp="1"/>
          </p:cNvSpPr>
          <p:nvPr>
            <p:ph type="body" idx="1"/>
          </p:nvPr>
        </p:nvSpPr>
        <p:spPr>
          <a:xfrm>
            <a:off x="777875" y="3262313"/>
            <a:ext cx="8367713" cy="2938462"/>
          </a:xfrm>
        </p:spPr>
        <p:txBody>
          <a:bodyPr wrap="square" lIns="92428" tIns="46214" rIns="92428" bIns="46214" anchor="t" anchorCtr="0"/>
          <a:p>
            <a:pPr lvl="0" eaLnBrk="1" hangingPunct="1">
              <a:spcBef>
                <a:spcPct val="0"/>
              </a:spcBef>
            </a:pPr>
            <a:endParaRPr lang="zh-CN" altLang="en-US" dirty="0"/>
          </a:p>
        </p:txBody>
      </p:sp>
      <p:sp>
        <p:nvSpPr>
          <p:cNvPr id="133124"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幻灯片图像占位符 1"/>
          <p:cNvSpPr>
            <a:spLocks noGrp="1" noRot="1" noChangeAspect="1" noTextEdit="1"/>
          </p:cNvSpPr>
          <p:nvPr>
            <p:ph type="sldImg"/>
          </p:nvPr>
        </p:nvSpPr>
        <p:spPr/>
      </p:sp>
      <p:sp>
        <p:nvSpPr>
          <p:cNvPr id="130051" name="备注占位符 2"/>
          <p:cNvSpPr>
            <a:spLocks noGrp="1"/>
          </p:cNvSpPr>
          <p:nvPr>
            <p:ph type="body" idx="1"/>
          </p:nvPr>
        </p:nvSpPr>
        <p:spPr>
          <a:xfrm>
            <a:off x="777875" y="3262313"/>
            <a:ext cx="8367713" cy="2938462"/>
          </a:xfrm>
        </p:spPr>
        <p:txBody>
          <a:bodyPr wrap="square" lIns="92428" tIns="46214" rIns="92428" bIns="46214" anchor="t" anchorCtr="0"/>
          <a:p>
            <a:pPr lvl="0"/>
            <a:r>
              <a:rPr lang="zh-CN" altLang="en-US" dirty="0"/>
              <a:t>。</a:t>
            </a:r>
            <a:endParaRPr lang="zh-CN" altLang="en-US" b="1" dirty="0">
              <a:latin typeface="Century Gothic" panose="020B0502020202020204" pitchFamily="34" charset="0"/>
              <a:ea typeface="微软雅黑" panose="020B0503020204020204" pitchFamily="34" charset="-122"/>
            </a:endParaRPr>
          </a:p>
          <a:p>
            <a:pPr lvl="0"/>
            <a:endParaRPr lang="zh-CN" altLang="en-US" b="1" dirty="0">
              <a:latin typeface="Century Gothic" panose="020B0502020202020204" pitchFamily="34" charset="0"/>
              <a:ea typeface="微软雅黑" panose="020B0503020204020204" pitchFamily="34" charset="-122"/>
            </a:endParaRPr>
          </a:p>
          <a:p>
            <a:pPr lvl="0"/>
            <a:endParaRPr lang="zh-CN" altLang="en-US" dirty="0"/>
          </a:p>
          <a:p>
            <a:pPr lvl="0"/>
            <a:endParaRPr lang="zh-CN" altLang="en-US" dirty="0"/>
          </a:p>
        </p:txBody>
      </p:sp>
      <p:sp>
        <p:nvSpPr>
          <p:cNvPr id="130052"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幻灯片图像占位符 1"/>
          <p:cNvSpPr>
            <a:spLocks noGrp="1" noRot="1" noChangeAspect="1" noTextEdit="1"/>
          </p:cNvSpPr>
          <p:nvPr>
            <p:ph type="sldImg"/>
          </p:nvPr>
        </p:nvSpPr>
        <p:spPr/>
      </p:sp>
      <p:sp>
        <p:nvSpPr>
          <p:cNvPr id="130051"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b="1" dirty="0">
              <a:latin typeface="Century Gothic" panose="020B0502020202020204" pitchFamily="34" charset="0"/>
              <a:ea typeface="微软雅黑" panose="020B0503020204020204" pitchFamily="34" charset="-122"/>
            </a:endParaRPr>
          </a:p>
          <a:p>
            <a:pPr lvl="0"/>
            <a:endParaRPr lang="zh-CN" altLang="en-US" b="1" dirty="0">
              <a:latin typeface="Century Gothic" panose="020B0502020202020204" pitchFamily="34" charset="0"/>
              <a:ea typeface="微软雅黑" panose="020B0503020204020204" pitchFamily="34" charset="-122"/>
            </a:endParaRPr>
          </a:p>
          <a:p>
            <a:pPr lvl="0"/>
            <a:endParaRPr lang="zh-CN" altLang="en-US" dirty="0"/>
          </a:p>
          <a:p>
            <a:pPr lvl="0"/>
            <a:endParaRPr lang="zh-CN" altLang="en-US" dirty="0"/>
          </a:p>
        </p:txBody>
      </p:sp>
      <p:sp>
        <p:nvSpPr>
          <p:cNvPr id="130052"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幻灯片图像占位符 1"/>
          <p:cNvSpPr>
            <a:spLocks noGrp="1" noRot="1" noChangeAspect="1" noTextEdit="1"/>
          </p:cNvSpPr>
          <p:nvPr>
            <p:ph type="sldImg"/>
          </p:nvPr>
        </p:nvSpPr>
        <p:spPr/>
      </p:sp>
      <p:sp>
        <p:nvSpPr>
          <p:cNvPr id="130051"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dirty="0"/>
          </a:p>
        </p:txBody>
      </p:sp>
      <p:sp>
        <p:nvSpPr>
          <p:cNvPr id="130052"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幻灯片图像占位符 1"/>
          <p:cNvSpPr>
            <a:spLocks noGrp="1" noRot="1" noChangeAspect="1" noTextEdit="1"/>
          </p:cNvSpPr>
          <p:nvPr>
            <p:ph type="sldImg"/>
          </p:nvPr>
        </p:nvSpPr>
        <p:spPr/>
      </p:sp>
      <p:sp>
        <p:nvSpPr>
          <p:cNvPr id="136195"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dirty="0"/>
          </a:p>
        </p:txBody>
      </p:sp>
      <p:sp>
        <p:nvSpPr>
          <p:cNvPr id="136196"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幻灯片图像占位符 1"/>
          <p:cNvSpPr>
            <a:spLocks noGrp="1" noRot="1" noChangeAspect="1" noTextEdit="1"/>
          </p:cNvSpPr>
          <p:nvPr>
            <p:ph type="sldImg"/>
          </p:nvPr>
        </p:nvSpPr>
        <p:spPr/>
      </p:sp>
      <p:sp>
        <p:nvSpPr>
          <p:cNvPr id="137219"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dirty="0"/>
          </a:p>
        </p:txBody>
      </p:sp>
      <p:sp>
        <p:nvSpPr>
          <p:cNvPr id="137220"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幻灯片图像占位符 1"/>
          <p:cNvSpPr>
            <a:spLocks noGrp="1" noRot="1" noChangeAspect="1" noTextEdit="1"/>
          </p:cNvSpPr>
          <p:nvPr>
            <p:ph type="sldImg"/>
          </p:nvPr>
        </p:nvSpPr>
        <p:spPr/>
      </p:sp>
      <p:sp>
        <p:nvSpPr>
          <p:cNvPr id="137219"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dirty="0"/>
          </a:p>
        </p:txBody>
      </p:sp>
      <p:sp>
        <p:nvSpPr>
          <p:cNvPr id="137220"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幻灯片图像占位符 1"/>
          <p:cNvSpPr>
            <a:spLocks noGrp="1" noRot="1" noChangeAspect="1" noTextEdit="1"/>
          </p:cNvSpPr>
          <p:nvPr>
            <p:ph type="sldImg"/>
          </p:nvPr>
        </p:nvSpPr>
        <p:spPr/>
      </p:sp>
      <p:sp>
        <p:nvSpPr>
          <p:cNvPr id="138243"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dirty="0"/>
          </a:p>
        </p:txBody>
      </p:sp>
      <p:sp>
        <p:nvSpPr>
          <p:cNvPr id="138244"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幻灯片图像占位符 1"/>
          <p:cNvSpPr>
            <a:spLocks noGrp="1" noRot="1" noChangeAspect="1" noTextEdit="1"/>
          </p:cNvSpPr>
          <p:nvPr>
            <p:ph type="sldImg"/>
          </p:nvPr>
        </p:nvSpPr>
        <p:spPr/>
      </p:sp>
      <p:sp>
        <p:nvSpPr>
          <p:cNvPr id="139267"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dirty="0"/>
          </a:p>
        </p:txBody>
      </p:sp>
      <p:sp>
        <p:nvSpPr>
          <p:cNvPr id="139268"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幻灯片图像占位符 1"/>
          <p:cNvSpPr>
            <a:spLocks noGrp="1" noRot="1" noChangeAspect="1" noTextEdit="1"/>
          </p:cNvSpPr>
          <p:nvPr>
            <p:ph type="sldImg"/>
          </p:nvPr>
        </p:nvSpPr>
        <p:spPr/>
      </p:sp>
      <p:sp>
        <p:nvSpPr>
          <p:cNvPr id="139267"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dirty="0"/>
          </a:p>
        </p:txBody>
      </p:sp>
      <p:sp>
        <p:nvSpPr>
          <p:cNvPr id="139268"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幻灯片图像占位符 1"/>
          <p:cNvSpPr>
            <a:spLocks noGrp="1" noRot="1" noChangeAspect="1" noTextEdit="1"/>
          </p:cNvSpPr>
          <p:nvPr>
            <p:ph type="sldImg"/>
          </p:nvPr>
        </p:nvSpPr>
        <p:spPr/>
      </p:sp>
      <p:sp>
        <p:nvSpPr>
          <p:cNvPr id="140291" name="备注占位符 2"/>
          <p:cNvSpPr>
            <a:spLocks noGrp="1"/>
          </p:cNvSpPr>
          <p:nvPr>
            <p:ph type="body" idx="1"/>
          </p:nvPr>
        </p:nvSpPr>
        <p:spPr>
          <a:xfrm>
            <a:off x="777875" y="3262313"/>
            <a:ext cx="8367713" cy="2938462"/>
          </a:xfrm>
        </p:spPr>
        <p:txBody>
          <a:bodyPr wrap="square" lIns="92428" tIns="46214" rIns="92428" bIns="46214" anchor="t" anchorCtr="0"/>
          <a:p>
            <a:pPr lvl="0"/>
            <a:r>
              <a:rPr lang="zh-CN" altLang="en-US" dirty="0">
                <a:latin typeface="微软雅黑" panose="020B0503020204020204" pitchFamily="34" charset="-122"/>
                <a:ea typeface="微软雅黑" panose="020B0503020204020204" pitchFamily="34" charset="-122"/>
              </a:rPr>
              <a:t>包括本期新开工的房屋建筑面积、上期跨入本期继续施工的房屋建筑面积、上期停缓建在本期恢复施工的房屋建筑面积、本期竣工的房屋建筑面积以及本期施工后又停缓建的房屋建筑面积。多层建筑应填各层建筑面积之和。</a:t>
            </a:r>
            <a:endParaRPr lang="zh-CN" altLang="en-US" dirty="0"/>
          </a:p>
        </p:txBody>
      </p:sp>
      <p:sp>
        <p:nvSpPr>
          <p:cNvPr id="140292"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幻灯片图像占位符 1"/>
          <p:cNvSpPr>
            <a:spLocks noGrp="1" noRot="1" noChangeAspect="1" noTextEdit="1"/>
          </p:cNvSpPr>
          <p:nvPr>
            <p:ph type="sldImg"/>
          </p:nvPr>
        </p:nvSpPr>
        <p:spPr/>
      </p:sp>
      <p:sp>
        <p:nvSpPr>
          <p:cNvPr id="140291"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dirty="0"/>
          </a:p>
        </p:txBody>
      </p:sp>
      <p:sp>
        <p:nvSpPr>
          <p:cNvPr id="140292"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41314" name="Rectangle 7"/>
          <p:cNvSpPr txBox="1">
            <a:spLocks noGrp="1"/>
          </p:cNvSpPr>
          <p:nvPr/>
        </p:nvSpPr>
        <p:spPr>
          <a:xfrm>
            <a:off x="5619750" y="6454775"/>
            <a:ext cx="4302125" cy="341313"/>
          </a:xfrm>
          <a:prstGeom prst="rect">
            <a:avLst/>
          </a:prstGeom>
          <a:noFill/>
          <a:ln w="9525">
            <a:noFill/>
          </a:ln>
        </p:spPr>
        <p:txBody>
          <a:bodyPr lIns="92428" tIns="46214" rIns="92428" bIns="46214" anchor="b" anchorCtr="0"/>
          <a:p>
            <a:pPr lvl="0" algn="r" eaLnBrk="1" hangingPunct="1"/>
            <a:fld id="{9A0DB2DC-4C9A-4742-B13C-FB6460FD3503}" type="slidenum">
              <a:rPr lang="en-US" altLang="zh-CN" sz="1200" b="1" dirty="0"/>
            </a:fld>
            <a:endParaRPr lang="en-US" altLang="zh-CN" sz="1200" b="1" dirty="0"/>
          </a:p>
        </p:txBody>
      </p:sp>
      <p:sp>
        <p:nvSpPr>
          <p:cNvPr id="141315" name="Rectangle 2"/>
          <p:cNvSpPr>
            <a:spLocks noGrp="1" noRot="1" noChangeAspect="1" noTextEdit="1"/>
          </p:cNvSpPr>
          <p:nvPr>
            <p:ph type="sldImg"/>
          </p:nvPr>
        </p:nvSpPr>
        <p:spPr>
          <a:xfrm>
            <a:off x="2695575" y="508000"/>
            <a:ext cx="4530725" cy="2549525"/>
          </a:xfrm>
        </p:spPr>
      </p:sp>
      <p:sp>
        <p:nvSpPr>
          <p:cNvPr id="141316" name="Rectangle 3"/>
          <p:cNvSpPr>
            <a:spLocks noGrp="1"/>
          </p:cNvSpPr>
          <p:nvPr>
            <p:ph type="body" idx="1"/>
          </p:nvPr>
        </p:nvSpPr>
        <p:spPr>
          <a:xfrm>
            <a:off x="989013" y="3227388"/>
            <a:ext cx="7943850" cy="3059112"/>
          </a:xfrm>
        </p:spPr>
        <p:txBody>
          <a:bodyPr wrap="square" lIns="92428" tIns="46214" rIns="92428" bIns="46214" anchor="t" anchorCtr="0"/>
          <a:p>
            <a:pPr lvl="0" eaLnBrk="1" hangingPunct="1"/>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41314" name="Rectangle 7"/>
          <p:cNvSpPr txBox="1">
            <a:spLocks noGrp="1"/>
          </p:cNvSpPr>
          <p:nvPr/>
        </p:nvSpPr>
        <p:spPr>
          <a:xfrm>
            <a:off x="5619750" y="6454775"/>
            <a:ext cx="4302125" cy="341313"/>
          </a:xfrm>
          <a:prstGeom prst="rect">
            <a:avLst/>
          </a:prstGeom>
          <a:noFill/>
          <a:ln w="9525">
            <a:noFill/>
          </a:ln>
        </p:spPr>
        <p:txBody>
          <a:bodyPr lIns="92428" tIns="46214" rIns="92428" bIns="46214" anchor="b" anchorCtr="0"/>
          <a:p>
            <a:pPr lvl="0" algn="r" eaLnBrk="1" hangingPunct="1"/>
            <a:fld id="{9A0DB2DC-4C9A-4742-B13C-FB6460FD3503}" type="slidenum">
              <a:rPr lang="en-US" altLang="zh-CN" sz="1200" b="1" dirty="0"/>
            </a:fld>
            <a:endParaRPr lang="en-US" altLang="zh-CN" sz="1200" b="1" dirty="0"/>
          </a:p>
        </p:txBody>
      </p:sp>
      <p:sp>
        <p:nvSpPr>
          <p:cNvPr id="141315" name="Rectangle 2"/>
          <p:cNvSpPr>
            <a:spLocks noGrp="1" noRot="1" noChangeAspect="1" noTextEdit="1"/>
          </p:cNvSpPr>
          <p:nvPr>
            <p:ph type="sldImg"/>
          </p:nvPr>
        </p:nvSpPr>
        <p:spPr>
          <a:xfrm>
            <a:off x="2695575" y="508000"/>
            <a:ext cx="4530725" cy="2549525"/>
          </a:xfrm>
        </p:spPr>
      </p:sp>
      <p:sp>
        <p:nvSpPr>
          <p:cNvPr id="141316" name="Rectangle 3"/>
          <p:cNvSpPr>
            <a:spLocks noGrp="1"/>
          </p:cNvSpPr>
          <p:nvPr>
            <p:ph type="body" idx="1"/>
          </p:nvPr>
        </p:nvSpPr>
        <p:spPr>
          <a:xfrm>
            <a:off x="989013" y="3227388"/>
            <a:ext cx="7943850" cy="3059112"/>
          </a:xfrm>
        </p:spPr>
        <p:txBody>
          <a:bodyPr wrap="square" lIns="92428" tIns="46214" rIns="92428" bIns="46214" anchor="t" anchorCtr="0"/>
          <a:p>
            <a:pPr lvl="0" eaLnBrk="1" hangingPunct="1"/>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42338" name="Rectangle 7"/>
          <p:cNvSpPr txBox="1">
            <a:spLocks noGrp="1"/>
          </p:cNvSpPr>
          <p:nvPr/>
        </p:nvSpPr>
        <p:spPr>
          <a:xfrm>
            <a:off x="5619750" y="6454775"/>
            <a:ext cx="4302125" cy="341313"/>
          </a:xfrm>
          <a:prstGeom prst="rect">
            <a:avLst/>
          </a:prstGeom>
          <a:noFill/>
          <a:ln w="9525">
            <a:noFill/>
          </a:ln>
        </p:spPr>
        <p:txBody>
          <a:bodyPr lIns="92428" tIns="46214" rIns="92428" bIns="46214" anchor="b" anchorCtr="0"/>
          <a:p>
            <a:pPr lvl="0" algn="r" eaLnBrk="1" hangingPunct="1"/>
            <a:fld id="{9A0DB2DC-4C9A-4742-B13C-FB6460FD3503}" type="slidenum">
              <a:rPr lang="en-US" altLang="zh-CN" sz="1200" b="1" dirty="0"/>
            </a:fld>
            <a:endParaRPr lang="en-US" altLang="zh-CN" sz="1200" b="1" dirty="0"/>
          </a:p>
        </p:txBody>
      </p:sp>
      <p:sp>
        <p:nvSpPr>
          <p:cNvPr id="142339" name="Rectangle 2"/>
          <p:cNvSpPr>
            <a:spLocks noGrp="1" noRot="1" noChangeAspect="1" noTextEdit="1"/>
          </p:cNvSpPr>
          <p:nvPr>
            <p:ph type="sldImg"/>
          </p:nvPr>
        </p:nvSpPr>
        <p:spPr>
          <a:xfrm>
            <a:off x="2705100" y="512763"/>
            <a:ext cx="4513263" cy="2540000"/>
          </a:xfrm>
        </p:spPr>
      </p:sp>
      <p:sp>
        <p:nvSpPr>
          <p:cNvPr id="142340" name="Rectangle 3"/>
          <p:cNvSpPr>
            <a:spLocks noGrp="1"/>
          </p:cNvSpPr>
          <p:nvPr>
            <p:ph type="body" idx="1"/>
          </p:nvPr>
        </p:nvSpPr>
        <p:spPr>
          <a:xfrm>
            <a:off x="1319213" y="3228975"/>
            <a:ext cx="7283450" cy="3059113"/>
          </a:xfrm>
        </p:spPr>
        <p:txBody>
          <a:bodyPr wrap="square" lIns="92428" tIns="46214" rIns="92428" bIns="46214" anchor="t" anchorCtr="0"/>
          <a:p>
            <a:pPr lvl="0" eaLnBrk="1" hangingPunct="1"/>
            <a:endParaRPr lang="zh-CN" altLang="en-US" b="1" dirty="0"/>
          </a:p>
        </p:txBody>
      </p:sp>
    </p:spTree>
  </p:cSld>
  <p:clrMapOvr>
    <a:overrideClrMapping bg1="lt1" tx1="dk1" bg2="lt2" tx2="dk2" accent1="accent1" accent2="accent2" accent3="accent3" accent4="accent4" accent5="accent5" accent6="accent6" hlink="hlink" folHlink="folHlink"/>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42338" name="Rectangle 7"/>
          <p:cNvSpPr txBox="1">
            <a:spLocks noGrp="1"/>
          </p:cNvSpPr>
          <p:nvPr/>
        </p:nvSpPr>
        <p:spPr>
          <a:xfrm>
            <a:off x="5619750" y="6454775"/>
            <a:ext cx="4302125" cy="341313"/>
          </a:xfrm>
          <a:prstGeom prst="rect">
            <a:avLst/>
          </a:prstGeom>
          <a:noFill/>
          <a:ln w="9525">
            <a:noFill/>
          </a:ln>
        </p:spPr>
        <p:txBody>
          <a:bodyPr lIns="92428" tIns="46214" rIns="92428" bIns="46214" anchor="b" anchorCtr="0"/>
          <a:p>
            <a:pPr lvl="0" algn="r" eaLnBrk="1" hangingPunct="1"/>
            <a:fld id="{9A0DB2DC-4C9A-4742-B13C-FB6460FD3503}" type="slidenum">
              <a:rPr lang="en-US" altLang="zh-CN" sz="1200" b="1" dirty="0"/>
            </a:fld>
            <a:endParaRPr lang="en-US" altLang="zh-CN" sz="1200" b="1" dirty="0"/>
          </a:p>
        </p:txBody>
      </p:sp>
      <p:sp>
        <p:nvSpPr>
          <p:cNvPr id="142339" name="Rectangle 2"/>
          <p:cNvSpPr>
            <a:spLocks noGrp="1" noRot="1" noChangeAspect="1" noTextEdit="1"/>
          </p:cNvSpPr>
          <p:nvPr>
            <p:ph type="sldImg"/>
          </p:nvPr>
        </p:nvSpPr>
        <p:spPr>
          <a:xfrm>
            <a:off x="2705100" y="512763"/>
            <a:ext cx="4513263" cy="2540000"/>
          </a:xfrm>
        </p:spPr>
      </p:sp>
      <p:sp>
        <p:nvSpPr>
          <p:cNvPr id="142340" name="Rectangle 3"/>
          <p:cNvSpPr>
            <a:spLocks noGrp="1"/>
          </p:cNvSpPr>
          <p:nvPr>
            <p:ph type="body" idx="1"/>
          </p:nvPr>
        </p:nvSpPr>
        <p:spPr>
          <a:xfrm>
            <a:off x="1319213" y="3228975"/>
            <a:ext cx="7283450" cy="3059113"/>
          </a:xfrm>
        </p:spPr>
        <p:txBody>
          <a:bodyPr wrap="square" lIns="92428" tIns="46214" rIns="92428" bIns="46214" anchor="t" anchorCtr="0"/>
          <a:p>
            <a:pPr lvl="0" eaLnBrk="1" hangingPunct="1"/>
            <a:endParaRPr lang="zh-CN" altLang="en-US" b="1" dirty="0"/>
          </a:p>
        </p:txBody>
      </p:sp>
    </p:spTree>
  </p:cSld>
  <p:clrMapOvr>
    <a:overrideClrMapping bg1="lt1" tx1="dk1" bg2="lt2" tx2="dk2" accent1="accent1" accent2="accent2" accent3="accent3" accent4="accent4" accent5="accent5" accent6="accent6" hlink="hlink" folHlink="folHlink"/>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44386" name="Rectangle 7"/>
          <p:cNvSpPr txBox="1">
            <a:spLocks noGrp="1"/>
          </p:cNvSpPr>
          <p:nvPr/>
        </p:nvSpPr>
        <p:spPr>
          <a:xfrm>
            <a:off x="5619750" y="6454775"/>
            <a:ext cx="4302125" cy="341313"/>
          </a:xfrm>
          <a:prstGeom prst="rect">
            <a:avLst/>
          </a:prstGeom>
          <a:noFill/>
          <a:ln w="9525">
            <a:noFill/>
          </a:ln>
        </p:spPr>
        <p:txBody>
          <a:bodyPr lIns="92428" tIns="46214" rIns="92428" bIns="46214" anchor="b" anchorCtr="0"/>
          <a:p>
            <a:pPr lvl="0" algn="r" eaLnBrk="1" hangingPunct="1"/>
            <a:fld id="{9A0DB2DC-4C9A-4742-B13C-FB6460FD3503}" type="slidenum">
              <a:rPr lang="en-US" altLang="zh-CN" sz="1200" b="1" dirty="0"/>
            </a:fld>
            <a:endParaRPr lang="en-US" altLang="zh-CN" sz="1200" b="1" dirty="0"/>
          </a:p>
        </p:txBody>
      </p:sp>
      <p:sp>
        <p:nvSpPr>
          <p:cNvPr id="144387" name="Rectangle 2"/>
          <p:cNvSpPr>
            <a:spLocks noGrp="1" noRot="1" noChangeAspect="1" noTextEdit="1"/>
          </p:cNvSpPr>
          <p:nvPr>
            <p:ph type="sldImg"/>
          </p:nvPr>
        </p:nvSpPr>
        <p:spPr>
          <a:xfrm>
            <a:off x="2705100" y="512763"/>
            <a:ext cx="4513263" cy="2540000"/>
          </a:xfrm>
        </p:spPr>
      </p:sp>
      <p:sp>
        <p:nvSpPr>
          <p:cNvPr id="144388" name="Rectangle 3"/>
          <p:cNvSpPr>
            <a:spLocks noGrp="1"/>
          </p:cNvSpPr>
          <p:nvPr>
            <p:ph type="body" idx="1"/>
          </p:nvPr>
        </p:nvSpPr>
        <p:spPr>
          <a:xfrm>
            <a:off x="1319213" y="3228975"/>
            <a:ext cx="7283450" cy="3059113"/>
          </a:xfrm>
        </p:spPr>
        <p:txBody>
          <a:bodyPr wrap="square" lIns="92428" tIns="46214" rIns="92428" bIns="46214" anchor="t" anchorCtr="0"/>
          <a:p>
            <a:pPr lvl="0" eaLnBrk="1" hangingPunct="1"/>
            <a:r>
              <a:rPr lang="zh-CN" altLang="en-US" b="1" dirty="0"/>
              <a:t>比如廉租和公租，算入不可销售</a:t>
            </a:r>
            <a:br>
              <a:rPr lang="zh-CN" altLang="en-US" b="1" dirty="0"/>
            </a:br>
            <a:r>
              <a:rPr lang="zh-CN" altLang="en-US" b="1" dirty="0"/>
              <a:t>商品房中如果有人防地下室，是拆开填报的，而不是把整栋楼都填在不可销售面积中</a:t>
            </a:r>
            <a:endParaRPr lang="en-US" altLang="zh-CN" b="1" dirty="0"/>
          </a:p>
        </p:txBody>
      </p:sp>
    </p:spTree>
  </p:cSld>
  <p:clrMapOvr>
    <a:overrideClrMapping bg1="lt1" tx1="dk1" bg2="lt2" tx2="dk2" accent1="accent1" accent2="accent2" accent3="accent3" accent4="accent4" accent5="accent5" accent6="accent6" hlink="hlink" folHlink="folHlink"/>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幻灯片图像占位符 1"/>
          <p:cNvSpPr>
            <a:spLocks noGrp="1" noRot="1" noChangeAspect="1" noTextEdit="1"/>
          </p:cNvSpPr>
          <p:nvPr>
            <p:ph type="sldImg"/>
          </p:nvPr>
        </p:nvSpPr>
        <p:spPr/>
      </p:sp>
      <p:sp>
        <p:nvSpPr>
          <p:cNvPr id="145411" name="备注占位符 2"/>
          <p:cNvSpPr>
            <a:spLocks noGrp="1"/>
          </p:cNvSpPr>
          <p:nvPr>
            <p:ph type="body" idx="1"/>
          </p:nvPr>
        </p:nvSpPr>
        <p:spPr>
          <a:xfrm>
            <a:off x="777875" y="3262313"/>
            <a:ext cx="8367713" cy="2938462"/>
          </a:xfrm>
        </p:spPr>
        <p:txBody>
          <a:bodyPr wrap="square" lIns="92428" tIns="46214" rIns="92428" bIns="46214" anchor="t" anchorCtr="0"/>
          <a:p>
            <a:pPr lvl="0"/>
            <a:r>
              <a:rPr lang="zh-CN" altLang="en-US" dirty="0">
                <a:latin typeface="微软雅黑" panose="020B0503020204020204" pitchFamily="34" charset="-122"/>
                <a:ea typeface="微软雅黑" panose="020B0503020204020204" pitchFamily="34" charset="-122"/>
              </a:rPr>
              <a:t>审核注意：住宅竣工面积</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住宅竣工套数</a:t>
            </a:r>
            <a:endParaRPr lang="zh-CN" altLang="en-US" dirty="0">
              <a:latin typeface="微软雅黑" panose="020B0503020204020204" pitchFamily="34" charset="-122"/>
              <a:ea typeface="微软雅黑" panose="020B0503020204020204" pitchFamily="34" charset="-122"/>
            </a:endParaRPr>
          </a:p>
          <a:p>
            <a:pPr lvl="0"/>
            <a:endParaRPr lang="zh-CN" altLang="en-US" dirty="0"/>
          </a:p>
        </p:txBody>
      </p:sp>
      <p:sp>
        <p:nvSpPr>
          <p:cNvPr id="145412"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幻灯片图像占位符 1"/>
          <p:cNvSpPr>
            <a:spLocks noGrp="1" noRot="1" noChangeAspect="1" noTextEdit="1"/>
          </p:cNvSpPr>
          <p:nvPr>
            <p:ph type="sldImg"/>
          </p:nvPr>
        </p:nvSpPr>
        <p:spPr/>
      </p:sp>
      <p:sp>
        <p:nvSpPr>
          <p:cNvPr id="3" name="备注占位符 2"/>
          <p:cNvSpPr>
            <a:spLocks noGrp="1"/>
          </p:cNvSpPr>
          <p:nvPr>
            <p:ph type="body" idx="1"/>
          </p:nvPr>
        </p:nvSpPr>
        <p:spPr/>
        <p:txBody>
          <a:bodyPr wrap="square" lIns="92428" tIns="46214" rIns="92428" bIns="46214" numCol="1" anchor="t" anchorCtr="0" compatLnSpc="1">
            <a:normAutofit/>
          </a:bodyPr>
          <a:lstStyle/>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1200" b="1" i="0" u="none" strike="noStrike" kern="0" cap="none" spc="0" normalizeH="0" baseline="0" noProof="0" dirty="0" smtClean="0">
                <a:ln>
                  <a:noFill/>
                </a:ln>
                <a:solidFill>
                  <a:schemeClr val="tx1"/>
                </a:solidFill>
                <a:effectLst/>
                <a:uLnTx/>
                <a:uFillTx/>
                <a:latin typeface="楷体_GB2312" panose="02010609030101010101" pitchFamily="49" charset="-122"/>
                <a:ea typeface="楷体_GB2312" panose="02010609030101010101" pitchFamily="49" charset="-122"/>
                <a:cs typeface="+mn-cs"/>
              </a:rPr>
              <a:t>错误：</a:t>
            </a:r>
            <a:r>
              <a:rPr kumimoji="0" lang="zh-CN" altLang="en-US" sz="1200" b="0" i="0" u="none" strike="noStrike" kern="0" cap="none" spc="0" normalizeH="0" baseline="0" noProof="0" dirty="0" smtClean="0">
                <a:ln>
                  <a:noFill/>
                </a:ln>
                <a:solidFill>
                  <a:schemeClr val="tx1"/>
                </a:solidFill>
                <a:effectLst/>
                <a:uLnTx/>
                <a:uFillTx/>
                <a:latin typeface="楷体_GB2312" panose="02010609030101010101" pitchFamily="49" charset="-122"/>
                <a:ea typeface="楷体_GB2312" panose="02010609030101010101" pitchFamily="49" charset="-122"/>
                <a:cs typeface="+mn-cs"/>
              </a:rPr>
              <a:t>竣工价值包括了所有投资额，导致竣工造价过高。</a:t>
            </a:r>
            <a:r>
              <a:rPr kumimoji="0" lang="zh-CN" altLang="en-US" sz="12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把前期发生的土地购置及手续等费用都填入</a:t>
            </a:r>
            <a:r>
              <a:rPr kumimoji="0" lang="zh-CN" altLang="en-US" sz="1200" b="0"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12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竣工价值</a:t>
            </a:r>
            <a:r>
              <a:rPr kumimoji="0" lang="zh-CN" altLang="en-US" sz="1200" b="0"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a:t>
            </a:r>
            <a:endParaRPr kumimoji="0" lang="zh-CN" altLang="en-US" sz="12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90000"/>
              </a:lnSpc>
              <a:spcBef>
                <a:spcPct val="20000"/>
              </a:spcBef>
              <a:spcAft>
                <a:spcPct val="0"/>
              </a:spcAft>
              <a:buClrTx/>
              <a:buSzTx/>
              <a:buFontTx/>
              <a:buNone/>
              <a:defRPr/>
            </a:pPr>
            <a:r>
              <a:rPr kumimoji="0" lang="zh-CN" altLang="en-US" sz="12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竣工价值应扣除土地购置费和前期费用，只计入建安成本。</a:t>
            </a:r>
            <a:endParaRPr kumimoji="0" lang="zh-CN" altLang="en-US" sz="12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en-US" altLang="zh-CN" sz="1200" b="0" i="0" u="none" strike="noStrike" kern="0" cap="none" spc="0" normalizeH="0" baseline="0" noProof="0" dirty="0" smtClean="0">
              <a:ln>
                <a:noFill/>
              </a:ln>
              <a:solidFill>
                <a:schemeClr val="tx1"/>
              </a:solidFill>
              <a:effectLst/>
              <a:uLnTx/>
              <a:uFillTx/>
              <a:latin typeface="楷体_GB2312" panose="02010609030101010101" pitchFamily="49" charset="-122"/>
              <a:ea typeface="楷体_GB2312" panose="02010609030101010101" pitchFamily="49"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6436"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幻灯片图像占位符 1"/>
          <p:cNvSpPr>
            <a:spLocks noGrp="1" noRot="1" noChangeAspect="1" noTextEdit="1"/>
          </p:cNvSpPr>
          <p:nvPr>
            <p:ph type="sldImg"/>
          </p:nvPr>
        </p:nvSpPr>
        <p:spPr/>
      </p:sp>
      <p:sp>
        <p:nvSpPr>
          <p:cNvPr id="3" name="备注占位符 2"/>
          <p:cNvSpPr>
            <a:spLocks noGrp="1"/>
          </p:cNvSpPr>
          <p:nvPr>
            <p:ph type="body" idx="1"/>
          </p:nvPr>
        </p:nvSpPr>
        <p:spPr/>
        <p:txBody>
          <a:bodyPr wrap="square" lIns="92428" tIns="46214" rIns="92428" bIns="46214"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US" altLang="zh-CN" sz="1200" b="0" i="0" u="none" strike="noStrike" kern="0" cap="none" spc="0" normalizeH="0" baseline="0" noProof="0" dirty="0" smtClean="0">
              <a:ln>
                <a:noFill/>
              </a:ln>
              <a:solidFill>
                <a:schemeClr val="tx1"/>
              </a:solidFill>
              <a:effectLst/>
              <a:uLnTx/>
              <a:uFillTx/>
              <a:latin typeface="楷体_GB2312" panose="02010609030101010101" pitchFamily="49" charset="-122"/>
              <a:ea typeface="楷体_GB2312" panose="02010609030101010101" pitchFamily="49"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7460"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48482" name="Rectangle 7"/>
          <p:cNvSpPr txBox="1">
            <a:spLocks noGrp="1"/>
          </p:cNvSpPr>
          <p:nvPr/>
        </p:nvSpPr>
        <p:spPr>
          <a:xfrm>
            <a:off x="5619750" y="6454775"/>
            <a:ext cx="4302125" cy="341313"/>
          </a:xfrm>
          <a:prstGeom prst="rect">
            <a:avLst/>
          </a:prstGeom>
          <a:noFill/>
          <a:ln w="9525">
            <a:noFill/>
          </a:ln>
        </p:spPr>
        <p:txBody>
          <a:bodyPr lIns="92428" tIns="46214" rIns="92428" bIns="46214" anchor="b" anchorCtr="0"/>
          <a:p>
            <a:pPr lvl="0" algn="r" eaLnBrk="1" hangingPunct="1"/>
            <a:fld id="{9A0DB2DC-4C9A-4742-B13C-FB6460FD3503}" type="slidenum">
              <a:rPr lang="en-US" altLang="zh-CN" sz="1200" b="1" dirty="0"/>
            </a:fld>
            <a:endParaRPr lang="en-US" altLang="zh-CN" sz="1200" b="1" dirty="0"/>
          </a:p>
        </p:txBody>
      </p:sp>
      <p:sp>
        <p:nvSpPr>
          <p:cNvPr id="148483" name="Rectangle 2"/>
          <p:cNvSpPr>
            <a:spLocks noGrp="1" noRot="1" noChangeAspect="1" noTextEdit="1"/>
          </p:cNvSpPr>
          <p:nvPr>
            <p:ph type="sldImg"/>
          </p:nvPr>
        </p:nvSpPr>
        <p:spPr>
          <a:xfrm>
            <a:off x="2695575" y="508000"/>
            <a:ext cx="4530725" cy="2549525"/>
          </a:xfrm>
        </p:spPr>
      </p:sp>
      <p:sp>
        <p:nvSpPr>
          <p:cNvPr id="148484" name="Rectangle 3"/>
          <p:cNvSpPr>
            <a:spLocks noGrp="1"/>
          </p:cNvSpPr>
          <p:nvPr>
            <p:ph type="body" idx="1"/>
          </p:nvPr>
        </p:nvSpPr>
        <p:spPr>
          <a:xfrm>
            <a:off x="989013" y="3227388"/>
            <a:ext cx="7943850" cy="3059112"/>
          </a:xfrm>
        </p:spPr>
        <p:txBody>
          <a:bodyPr wrap="square" lIns="92428" tIns="46214" rIns="92428" bIns="46214" anchor="t" anchorCtr="0"/>
          <a:p>
            <a:pPr lvl="0" eaLnBrk="1" hangingPunct="1">
              <a:buClr>
                <a:srgbClr val="0000FF"/>
              </a:buClr>
              <a:buFont typeface="Wingdings" panose="05000000000000000000" pitchFamily="2" charset="2"/>
              <a:buChar char="•"/>
            </a:pPr>
            <a:endParaRPr lang="zh-CN" altLang="en-US" b="1" i="1" dirty="0"/>
          </a:p>
          <a:p>
            <a:pPr lvl="0" eaLnBrk="1" hangingPunct="1">
              <a:buChar char="•"/>
            </a:pPr>
            <a:endParaRPr lang="zh-CN" altLang="en-US" b="1" i="1" dirty="0"/>
          </a:p>
          <a:p>
            <a:pPr lvl="0" eaLnBrk="1" hangingPunct="1">
              <a:buChar char="•"/>
            </a:pPr>
            <a:endParaRPr lang="zh-CN" altLang="en-US" dirty="0"/>
          </a:p>
          <a:p>
            <a:pPr lvl="0" eaLnBrk="1" hangingPunct="1">
              <a:buChar char="•"/>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49506" name="Rectangle 7"/>
          <p:cNvSpPr txBox="1">
            <a:spLocks noGrp="1"/>
          </p:cNvSpPr>
          <p:nvPr/>
        </p:nvSpPr>
        <p:spPr>
          <a:xfrm>
            <a:off x="5619750" y="6454775"/>
            <a:ext cx="4302125" cy="341313"/>
          </a:xfrm>
          <a:prstGeom prst="rect">
            <a:avLst/>
          </a:prstGeom>
          <a:noFill/>
          <a:ln w="9525">
            <a:noFill/>
          </a:ln>
        </p:spPr>
        <p:txBody>
          <a:bodyPr lIns="92428" tIns="46214" rIns="92428" bIns="46214" anchor="b" anchorCtr="0"/>
          <a:p>
            <a:pPr lvl="0" algn="r" eaLnBrk="1" hangingPunct="1"/>
            <a:fld id="{9A0DB2DC-4C9A-4742-B13C-FB6460FD3503}" type="slidenum">
              <a:rPr lang="en-US" altLang="zh-CN" sz="1200" b="1" dirty="0"/>
            </a:fld>
            <a:endParaRPr lang="en-US" altLang="zh-CN" sz="1200" b="1" dirty="0"/>
          </a:p>
        </p:txBody>
      </p:sp>
      <p:sp>
        <p:nvSpPr>
          <p:cNvPr id="149507" name="Rectangle 2"/>
          <p:cNvSpPr>
            <a:spLocks noGrp="1" noRot="1" noChangeAspect="1" noTextEdit="1"/>
          </p:cNvSpPr>
          <p:nvPr>
            <p:ph type="sldImg"/>
          </p:nvPr>
        </p:nvSpPr>
        <p:spPr>
          <a:xfrm>
            <a:off x="2695575" y="508000"/>
            <a:ext cx="4530725" cy="2549525"/>
          </a:xfrm>
        </p:spPr>
      </p:sp>
      <p:sp>
        <p:nvSpPr>
          <p:cNvPr id="149508" name="Rectangle 3"/>
          <p:cNvSpPr>
            <a:spLocks noGrp="1"/>
          </p:cNvSpPr>
          <p:nvPr>
            <p:ph type="body" idx="1"/>
          </p:nvPr>
        </p:nvSpPr>
        <p:spPr>
          <a:xfrm>
            <a:off x="989013" y="3227388"/>
            <a:ext cx="7943850" cy="3059112"/>
          </a:xfrm>
        </p:spPr>
        <p:txBody>
          <a:bodyPr wrap="square" lIns="92428" tIns="46214" rIns="92428" bIns="46214" anchor="t" anchorCtr="0"/>
          <a:p>
            <a:pPr lvl="0" eaLnBrk="1" hangingPunct="1"/>
            <a:endParaRPr lang="zh-CN" altLang="en-US" b="1" i="1" dirty="0"/>
          </a:p>
          <a:p>
            <a:pPr lvl="0" eaLnBrk="1" hangingPunct="1"/>
            <a:endParaRPr lang="zh-CN" altLang="en-US" dirty="0"/>
          </a:p>
          <a:p>
            <a:pPr lvl="0" eaLnBrk="1" hangingPunct="1"/>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50530" name="Rectangle 7"/>
          <p:cNvSpPr txBox="1">
            <a:spLocks noGrp="1"/>
          </p:cNvSpPr>
          <p:nvPr/>
        </p:nvSpPr>
        <p:spPr>
          <a:xfrm>
            <a:off x="5619750" y="6454775"/>
            <a:ext cx="4302125" cy="341313"/>
          </a:xfrm>
          <a:prstGeom prst="rect">
            <a:avLst/>
          </a:prstGeom>
          <a:noFill/>
          <a:ln w="9525">
            <a:noFill/>
          </a:ln>
        </p:spPr>
        <p:txBody>
          <a:bodyPr lIns="92428" tIns="46214" rIns="92428" bIns="46214" anchor="b" anchorCtr="0"/>
          <a:p>
            <a:pPr lvl="0" algn="r" eaLnBrk="1" hangingPunct="1"/>
            <a:fld id="{9A0DB2DC-4C9A-4742-B13C-FB6460FD3503}" type="slidenum">
              <a:rPr lang="en-US" altLang="zh-CN" sz="1200" b="1" dirty="0"/>
            </a:fld>
            <a:endParaRPr lang="en-US" altLang="zh-CN" sz="1200" b="1" dirty="0"/>
          </a:p>
        </p:txBody>
      </p:sp>
      <p:sp>
        <p:nvSpPr>
          <p:cNvPr id="150531" name="Rectangle 2"/>
          <p:cNvSpPr>
            <a:spLocks noGrp="1" noRot="1" noChangeAspect="1" noTextEdit="1"/>
          </p:cNvSpPr>
          <p:nvPr>
            <p:ph type="sldImg"/>
          </p:nvPr>
        </p:nvSpPr>
        <p:spPr>
          <a:xfrm>
            <a:off x="2695575" y="508000"/>
            <a:ext cx="4530725" cy="2549525"/>
          </a:xfrm>
        </p:spPr>
      </p:sp>
      <p:sp>
        <p:nvSpPr>
          <p:cNvPr id="150532" name="Rectangle 3"/>
          <p:cNvSpPr>
            <a:spLocks noGrp="1"/>
          </p:cNvSpPr>
          <p:nvPr>
            <p:ph type="body" idx="1"/>
          </p:nvPr>
        </p:nvSpPr>
        <p:spPr>
          <a:xfrm>
            <a:off x="989013" y="3227388"/>
            <a:ext cx="7943850" cy="3059112"/>
          </a:xfrm>
        </p:spPr>
        <p:txBody>
          <a:bodyPr wrap="square" lIns="92428" tIns="46214" rIns="92428" bIns="46214" anchor="t" anchorCtr="0"/>
          <a:p>
            <a:pPr lvl="0" eaLnBrk="1" hangingPunct="1"/>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幻灯片图像占位符 1"/>
          <p:cNvSpPr>
            <a:spLocks noGrp="1" noRot="1" noChangeAspect="1" noTextEdit="1"/>
          </p:cNvSpPr>
          <p:nvPr>
            <p:ph type="sldImg"/>
          </p:nvPr>
        </p:nvSpPr>
        <p:spPr/>
      </p:sp>
      <p:sp>
        <p:nvSpPr>
          <p:cNvPr id="131075" name="备注占位符 2"/>
          <p:cNvSpPr>
            <a:spLocks noGrp="1"/>
          </p:cNvSpPr>
          <p:nvPr>
            <p:ph type="body" idx="1"/>
          </p:nvPr>
        </p:nvSpPr>
        <p:spPr>
          <a:xfrm>
            <a:off x="777875" y="3262313"/>
            <a:ext cx="8367713" cy="2938462"/>
          </a:xfrm>
        </p:spPr>
        <p:txBody>
          <a:bodyPr wrap="square" lIns="92428" tIns="46214" rIns="92428" bIns="46214" anchor="t" anchorCtr="0"/>
          <a:p>
            <a:pPr lvl="0"/>
            <a:r>
              <a:rPr lang="zh-CN" altLang="en-US" dirty="0"/>
              <a:t>有监理报告按照监理报告或者施工进度但填报，没有监理报告或施工进度单，按照</a:t>
            </a:r>
            <a:r>
              <a:rPr lang="en-US" altLang="zh-CN" dirty="0"/>
              <a:t>……</a:t>
            </a:r>
            <a:r>
              <a:rPr lang="zh-CN" altLang="en-US" dirty="0"/>
              <a:t>，这个指标是企业经常会填错的指标，比如说</a:t>
            </a:r>
            <a:endParaRPr lang="zh-CN" altLang="en-US" dirty="0"/>
          </a:p>
        </p:txBody>
      </p:sp>
      <p:sp>
        <p:nvSpPr>
          <p:cNvPr id="131076"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幻灯片图像占位符 1"/>
          <p:cNvSpPr>
            <a:spLocks noGrp="1" noRot="1" noChangeAspect="1" noTextEdit="1"/>
          </p:cNvSpPr>
          <p:nvPr>
            <p:ph type="sldImg"/>
          </p:nvPr>
        </p:nvSpPr>
        <p:spPr/>
      </p:sp>
      <p:sp>
        <p:nvSpPr>
          <p:cNvPr id="151555" name="备注占位符 2"/>
          <p:cNvSpPr>
            <a:spLocks noGrp="1"/>
          </p:cNvSpPr>
          <p:nvPr>
            <p:ph type="body" idx="1"/>
          </p:nvPr>
        </p:nvSpPr>
        <p:spPr>
          <a:xfrm>
            <a:off x="777875" y="3262313"/>
            <a:ext cx="8367713" cy="2938462"/>
          </a:xfrm>
        </p:spPr>
        <p:txBody>
          <a:bodyPr wrap="square" lIns="92428" tIns="46214" rIns="92428" bIns="46214" anchor="t" anchorCtr="0"/>
          <a:p>
            <a:pPr lvl="0" eaLnBrk="1" hangingPunct="1">
              <a:lnSpc>
                <a:spcPct val="130000"/>
              </a:lnSpc>
              <a:buClr>
                <a:srgbClr val="0000FF"/>
              </a:buClr>
              <a:buFont typeface="Wingdings" panose="05000000000000000000" pitchFamily="2" charset="2"/>
              <a:buChar char="u"/>
            </a:pPr>
            <a:r>
              <a:rPr lang="zh-CN" altLang="en-US" dirty="0">
                <a:latin typeface="宋体" panose="02010600030101010101" pitchFamily="2" charset="-122"/>
              </a:rPr>
              <a:t>一般如果当年竣工，则应有待售面积，</a:t>
            </a:r>
            <a:r>
              <a:rPr lang="zh-CN" altLang="zh-CN" dirty="0"/>
              <a:t>本年房屋竣工面积</a:t>
            </a:r>
            <a:r>
              <a:rPr lang="en-US" altLang="zh-CN" dirty="0"/>
              <a:t>&gt;0</a:t>
            </a:r>
            <a:r>
              <a:rPr lang="zh-CN" altLang="zh-CN" dirty="0"/>
              <a:t>时，不可销售面积</a:t>
            </a:r>
            <a:r>
              <a:rPr lang="en-US" altLang="zh-CN" dirty="0"/>
              <a:t>&gt;0</a:t>
            </a:r>
            <a:endParaRPr lang="en-US" altLang="zh-CN" dirty="0"/>
          </a:p>
          <a:p>
            <a:pPr lvl="0">
              <a:buChar char="•"/>
            </a:pPr>
            <a:r>
              <a:rPr lang="zh-CN" altLang="en-US" dirty="0"/>
              <a:t>只要竣工，有竣工备案表就填，不管拿不拿预售证，</a:t>
            </a:r>
            <a:endParaRPr lang="en-US" altLang="zh-CN" dirty="0"/>
          </a:p>
          <a:p>
            <a:pPr lvl="0">
              <a:buChar char="•"/>
            </a:pPr>
            <a:r>
              <a:rPr lang="zh-CN" altLang="en-US" b="1" dirty="0"/>
              <a:t>重点审核年度竣工情况。</a:t>
            </a:r>
            <a:r>
              <a:rPr lang="zh-CN" altLang="en-US" dirty="0"/>
              <a:t>对年底竣工项目，及时填报竣工时间、竣工面积、竣工套数、竣工价值、待售面积等。</a:t>
            </a:r>
            <a:endParaRPr lang="zh-CN" altLang="en-US" dirty="0"/>
          </a:p>
          <a:p>
            <a:pPr lvl="0">
              <a:buChar char="•"/>
            </a:pPr>
            <a:endParaRPr lang="zh-CN" altLang="en-US" dirty="0"/>
          </a:p>
        </p:txBody>
      </p:sp>
      <p:sp>
        <p:nvSpPr>
          <p:cNvPr id="151556"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54626" name="Rectangle 7"/>
          <p:cNvSpPr txBox="1">
            <a:spLocks noGrp="1"/>
          </p:cNvSpPr>
          <p:nvPr/>
        </p:nvSpPr>
        <p:spPr>
          <a:xfrm>
            <a:off x="5619750" y="6454775"/>
            <a:ext cx="4302125" cy="341313"/>
          </a:xfrm>
          <a:prstGeom prst="rect">
            <a:avLst/>
          </a:prstGeom>
          <a:noFill/>
          <a:ln w="9525">
            <a:noFill/>
          </a:ln>
        </p:spPr>
        <p:txBody>
          <a:bodyPr lIns="92428" tIns="46214" rIns="92428" bIns="46214" anchor="b" anchorCtr="0"/>
          <a:p>
            <a:pPr lvl="0" algn="r" eaLnBrk="1" hangingPunct="1"/>
            <a:fld id="{9A0DB2DC-4C9A-4742-B13C-FB6460FD3503}" type="slidenum">
              <a:rPr lang="en-US" altLang="zh-CN" sz="1200" b="1" dirty="0"/>
            </a:fld>
            <a:endParaRPr lang="en-US" altLang="zh-CN" sz="1200" b="1" dirty="0"/>
          </a:p>
        </p:txBody>
      </p:sp>
      <p:sp>
        <p:nvSpPr>
          <p:cNvPr id="154627" name="Rectangle 2"/>
          <p:cNvSpPr>
            <a:spLocks noGrp="1" noRot="1" noChangeAspect="1" noTextEdit="1"/>
          </p:cNvSpPr>
          <p:nvPr>
            <p:ph type="sldImg"/>
          </p:nvPr>
        </p:nvSpPr>
        <p:spPr>
          <a:xfrm>
            <a:off x="2697163" y="509588"/>
            <a:ext cx="4527550" cy="2547937"/>
          </a:xfrm>
        </p:spPr>
      </p:sp>
      <p:sp>
        <p:nvSpPr>
          <p:cNvPr id="154628" name="Rectangle 3"/>
          <p:cNvSpPr>
            <a:spLocks noGrp="1"/>
          </p:cNvSpPr>
          <p:nvPr>
            <p:ph type="body" idx="1"/>
          </p:nvPr>
        </p:nvSpPr>
        <p:spPr>
          <a:xfrm>
            <a:off x="1322388" y="3217863"/>
            <a:ext cx="7277100" cy="3887787"/>
          </a:xfrm>
        </p:spPr>
        <p:txBody>
          <a:bodyPr wrap="square" lIns="92428" tIns="46214" rIns="92428" bIns="46214" anchor="t" anchorCtr="0"/>
          <a:p>
            <a:pPr lvl="0" eaLnBrk="1" hangingPunct="1"/>
            <a:r>
              <a:rPr lang="zh-CN" altLang="en-US" b="1" dirty="0"/>
              <a:t>包括应付工程款、应付器材款、应付工资、应付有偿调入器材及工程款、其他应付款、应交税金、应交基建收入、应交投资包干结余、应交能源交通建设基金、应交预算调节基金及其他应交款。</a:t>
            </a:r>
            <a:endParaRPr lang="zh-CN" altLang="en-US" b="1" dirty="0"/>
          </a:p>
        </p:txBody>
      </p:sp>
    </p:spTree>
  </p:cSld>
  <p:clrMapOvr>
    <a:overrideClrMapping bg1="lt1" tx1="dk1" bg2="lt2" tx2="dk2" accent1="accent1" accent2="accent2" accent3="accent3" accent4="accent4" accent5="accent5" accent6="accent6" hlink="hlink" folHlink="folHlink"/>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55650" name="Rectangle 7"/>
          <p:cNvSpPr txBox="1">
            <a:spLocks noGrp="1"/>
          </p:cNvSpPr>
          <p:nvPr/>
        </p:nvSpPr>
        <p:spPr>
          <a:xfrm>
            <a:off x="5619750" y="6454775"/>
            <a:ext cx="4302125" cy="341313"/>
          </a:xfrm>
          <a:prstGeom prst="rect">
            <a:avLst/>
          </a:prstGeom>
          <a:noFill/>
          <a:ln w="9525">
            <a:noFill/>
          </a:ln>
        </p:spPr>
        <p:txBody>
          <a:bodyPr lIns="92428" tIns="46214" rIns="92428" bIns="46214" anchor="b" anchorCtr="0"/>
          <a:p>
            <a:pPr lvl="0" algn="r" eaLnBrk="1" hangingPunct="1"/>
            <a:fld id="{9A0DB2DC-4C9A-4742-B13C-FB6460FD3503}" type="slidenum">
              <a:rPr lang="en-US" altLang="zh-CN" sz="1200" b="1" dirty="0"/>
            </a:fld>
            <a:endParaRPr lang="en-US" altLang="zh-CN" sz="1200" b="1" dirty="0"/>
          </a:p>
        </p:txBody>
      </p:sp>
      <p:sp>
        <p:nvSpPr>
          <p:cNvPr id="155651" name="Rectangle 2"/>
          <p:cNvSpPr>
            <a:spLocks noGrp="1" noRot="1" noChangeAspect="1" noTextEdit="1"/>
          </p:cNvSpPr>
          <p:nvPr>
            <p:ph type="sldImg"/>
          </p:nvPr>
        </p:nvSpPr>
        <p:spPr>
          <a:xfrm>
            <a:off x="2705100" y="512763"/>
            <a:ext cx="4513263" cy="2540000"/>
          </a:xfrm>
        </p:spPr>
      </p:sp>
      <p:sp>
        <p:nvSpPr>
          <p:cNvPr id="155652" name="Rectangle 3"/>
          <p:cNvSpPr>
            <a:spLocks noGrp="1"/>
          </p:cNvSpPr>
          <p:nvPr>
            <p:ph type="body" idx="1"/>
          </p:nvPr>
        </p:nvSpPr>
        <p:spPr>
          <a:xfrm>
            <a:off x="1319213" y="3228975"/>
            <a:ext cx="7283450" cy="3059113"/>
          </a:xfrm>
        </p:spPr>
        <p:txBody>
          <a:bodyPr wrap="square" lIns="92428" tIns="46214" rIns="92428" bIns="46214" anchor="t" anchorCtr="0"/>
          <a:p>
            <a:pPr lvl="0" eaLnBrk="1" hangingPunct="1"/>
            <a:r>
              <a:rPr lang="zh-CN" altLang="en-US" dirty="0">
                <a:latin typeface="楷体_GB2312" panose="02010609030101010101" pitchFamily="49" charset="-122"/>
              </a:rPr>
              <a:t>前提是获得土地使用权，但尚未开工建设的土地面积</a:t>
            </a:r>
            <a:endParaRPr lang="en-US" altLang="zh-CN" dirty="0">
              <a:latin typeface="楷体_GB2312" panose="02010609030101010101" pitchFamily="49" charset="-122"/>
            </a:endParaRPr>
          </a:p>
          <a:p>
            <a:pPr lvl="0" eaLnBrk="1" hangingPunct="1"/>
            <a:endParaRPr lang="zh-CN" altLang="en-US" b="1" dirty="0"/>
          </a:p>
        </p:txBody>
      </p:sp>
    </p:spTree>
  </p:cSld>
  <p:clrMapOvr>
    <a:overrideClrMapping bg1="lt1" tx1="dk1" bg2="lt2" tx2="dk2" accent1="accent1" accent2="accent2" accent3="accent3" accent4="accent4" accent5="accent5" accent6="accent6" hlink="hlink" folHlink="folHlink"/>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60711FB-E54B-4404-A6E1-F55EF28AA91E}"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幻灯片图像占位符 1"/>
          <p:cNvSpPr>
            <a:spLocks noGrp="1" noRot="1" noChangeAspect="1" noTextEdit="1"/>
          </p:cNvSpPr>
          <p:nvPr>
            <p:ph type="sldImg"/>
          </p:nvPr>
        </p:nvSpPr>
        <p:spPr/>
      </p:sp>
      <p:sp>
        <p:nvSpPr>
          <p:cNvPr id="162819" name="备注占位符 2"/>
          <p:cNvSpPr>
            <a:spLocks noGrp="1"/>
          </p:cNvSpPr>
          <p:nvPr>
            <p:ph type="body" idx="1"/>
          </p:nvPr>
        </p:nvSpPr>
        <p:spPr>
          <a:xfrm>
            <a:off x="777875" y="3262313"/>
            <a:ext cx="8367713" cy="2938462"/>
          </a:xfrm>
        </p:spPr>
        <p:txBody>
          <a:bodyPr wrap="square" lIns="92428" tIns="46214" rIns="92428" bIns="46214" anchor="t" anchorCtr="0"/>
          <a:p>
            <a:pPr lvl="0"/>
            <a:endParaRPr lang="zh-CN" altLang="en-US" dirty="0"/>
          </a:p>
        </p:txBody>
      </p:sp>
      <p:sp>
        <p:nvSpPr>
          <p:cNvPr id="162820" name="灯片编号占位符 3"/>
          <p:cNvSpPr txBox="1">
            <a:spLocks noGrp="1"/>
          </p:cNvSpPr>
          <p:nvPr>
            <p:ph type="sldNum" sz="quarter"/>
          </p:nvPr>
        </p:nvSpPr>
        <p:spPr>
          <a:xfrm>
            <a:off x="5619750" y="6457950"/>
            <a:ext cx="4306888" cy="339725"/>
          </a:xfrm>
          <a:prstGeom prst="rect">
            <a:avLst/>
          </a:prstGeom>
          <a:noFill/>
          <a:ln w="9525">
            <a:noFill/>
          </a:ln>
        </p:spPr>
        <p:txBody>
          <a:bodyPr lIns="92428" tIns="46214" rIns="92428" bIns="46214"/>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60711FB-E54B-4404-A6E1-F55EF28AA91E}"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60711FB-E54B-4404-A6E1-F55EF28AA91E}"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60711FB-E54B-4404-A6E1-F55EF28AA9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88"/>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4"/>
          <p:cNvSpPr>
            <a:spLocks noGrp="1"/>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4"/>
          <p:cNvSpPr>
            <a:spLocks noGrp="1"/>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2"/>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2"/>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3_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12" name="矩形 11"/>
          <p:cNvSpPr/>
          <p:nvPr userDrawn="1"/>
        </p:nvSpPr>
        <p:spPr>
          <a:xfrm>
            <a:off x="1190" y="0"/>
            <a:ext cx="9142810" cy="514350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grpSp>
        <p:nvGrpSpPr>
          <p:cNvPr id="3" name="组合 2"/>
          <p:cNvGrpSpPr/>
          <p:nvPr userDrawn="1"/>
        </p:nvGrpSpPr>
        <p:grpSpPr>
          <a:xfrm>
            <a:off x="793567" y="419920"/>
            <a:ext cx="126294" cy="126294"/>
            <a:chOff x="304800" y="673100"/>
            <a:chExt cx="4000500" cy="4000500"/>
          </a:xfrm>
          <a:effectLst>
            <a:outerShdw blurRad="444500" dist="254000" dir="8100000" algn="tr" rotWithShape="0">
              <a:prstClr val="black">
                <a:alpha val="24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ea typeface="微软雅黑" panose="020B0503020204020204" pitchFamily="34" charset="-122"/>
              </a:endParaRPr>
            </a:p>
          </p:txBody>
        </p:sp>
        <p:sp>
          <p:nvSpPr>
            <p:cNvPr id="5" name="椭圆 4"/>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ea typeface="微软雅黑" panose="020B0503020204020204" pitchFamily="34" charset="-122"/>
              </a:endParaRPr>
            </a:p>
          </p:txBody>
        </p:sp>
      </p:grpSp>
      <p:grpSp>
        <p:nvGrpSpPr>
          <p:cNvPr id="6" name="组合 5"/>
          <p:cNvGrpSpPr/>
          <p:nvPr userDrawn="1"/>
        </p:nvGrpSpPr>
        <p:grpSpPr>
          <a:xfrm>
            <a:off x="896285" y="545316"/>
            <a:ext cx="82274" cy="82274"/>
            <a:chOff x="304800" y="673100"/>
            <a:chExt cx="4000500" cy="4000500"/>
          </a:xfrm>
          <a:effectLst>
            <a:outerShdw blurRad="444500" dist="254000" dir="8100000" algn="tr" rotWithShape="0">
              <a:prstClr val="black">
                <a:alpha val="24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ea typeface="微软雅黑" panose="020B0503020204020204" pitchFamily="34" charset="-122"/>
              </a:endParaRPr>
            </a:p>
          </p:txBody>
        </p:sp>
        <p:sp>
          <p:nvSpPr>
            <p:cNvPr id="8" name="椭圆 7"/>
            <p:cNvSpPr/>
            <p:nvPr/>
          </p:nvSpPr>
          <p:spPr>
            <a:xfrm>
              <a:off x="392109" y="760409"/>
              <a:ext cx="3825870" cy="382587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ea typeface="微软雅黑" panose="020B0503020204020204" pitchFamily="34" charset="-122"/>
              </a:endParaRPr>
            </a:p>
          </p:txBody>
        </p:sp>
      </p:grpSp>
      <p:grpSp>
        <p:nvGrpSpPr>
          <p:cNvPr id="9" name="组合 8"/>
          <p:cNvGrpSpPr/>
          <p:nvPr userDrawn="1"/>
        </p:nvGrpSpPr>
        <p:grpSpPr>
          <a:xfrm>
            <a:off x="489922" y="428330"/>
            <a:ext cx="374058" cy="374058"/>
            <a:chOff x="304800" y="673100"/>
            <a:chExt cx="4000500" cy="4000500"/>
          </a:xfrm>
          <a:effectLst>
            <a:outerShdw blurRad="444500" dist="254000" dir="8100000" algn="tr" rotWithShape="0">
              <a:prstClr val="black">
                <a:alpha val="24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tx1"/>
                </a:solidFill>
                <a:ea typeface="微软雅黑" panose="020B0503020204020204" pitchFamily="34" charset="-122"/>
              </a:endParaRPr>
            </a:p>
          </p:txBody>
        </p:sp>
        <p:sp>
          <p:nvSpPr>
            <p:cNvPr id="11" name="椭圆 10"/>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ea typeface="微软雅黑" panose="020B0503020204020204" pitchFamily="34" charset="-122"/>
              </a:endParaRPr>
            </a:p>
          </p:txBody>
        </p:sp>
      </p:grpSp>
      <p:sp>
        <p:nvSpPr>
          <p:cNvPr id="2" name="标题 1"/>
          <p:cNvSpPr>
            <a:spLocks noGrp="1"/>
          </p:cNvSpPr>
          <p:nvPr>
            <p:ph type="title"/>
          </p:nvPr>
        </p:nvSpPr>
        <p:spPr>
          <a:xfrm>
            <a:off x="1151297" y="419920"/>
            <a:ext cx="7364053" cy="475430"/>
          </a:xfrm>
        </p:spPr>
        <p:txBody>
          <a:bodyPr>
            <a:normAutofit/>
          </a:bodyPr>
          <a:lstStyle>
            <a:lvl1pPr>
              <a:defRPr lang="zh-CN" altLang="en-US" sz="2400" b="1" kern="1200" dirty="0" smtClean="0">
                <a:solidFill>
                  <a:schemeClr val="accent3">
                    <a:lumMod val="75000"/>
                  </a:schemeClr>
                </a:solidFill>
                <a:latin typeface="思源黑体旧字形 Light" panose="020B0300000000000000" pitchFamily="34" charset="-128"/>
                <a:ea typeface="思源黑体旧字形 Light" panose="020B0300000000000000" pitchFamily="34" charset="-128"/>
                <a:cs typeface="+mj-cs"/>
              </a:defRPr>
            </a:lvl1pPr>
          </a:lstStyle>
          <a:p>
            <a:r>
              <a:rPr lang="zh-CN" altLang="en-US" dirty="0" smtClean="0"/>
              <a:t>单击此处编辑母版标题样式</a:t>
            </a:r>
            <a:endParaRPr lang="zh-CN" altLang="en-US" dirty="0"/>
          </a:p>
        </p:txBody>
      </p:sp>
      <p:sp>
        <p:nvSpPr>
          <p:cNvPr id="14" name="内容占位符 13"/>
          <p:cNvSpPr>
            <a:spLocks noGrp="1"/>
          </p:cNvSpPr>
          <p:nvPr>
            <p:ph sz="quarter" idx="10"/>
          </p:nvPr>
        </p:nvSpPr>
        <p:spPr>
          <a:xfrm>
            <a:off x="628651" y="1169194"/>
            <a:ext cx="7886699" cy="333930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1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1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88"/>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244"/>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1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1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88"/>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244"/>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244"/>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1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1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88"/>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244"/>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5"/>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1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1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88"/>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244"/>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66800" y="1485900"/>
            <a:ext cx="36195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838700" y="1485900"/>
            <a:ext cx="36195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457200"/>
            <a:ext cx="1847850" cy="4114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66800" y="457200"/>
            <a:ext cx="5391150" cy="41148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88"/>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244"/>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66800" y="1485900"/>
            <a:ext cx="36195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838700" y="1485900"/>
            <a:ext cx="36195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7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7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457200"/>
            <a:ext cx="1847850" cy="4114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66800" y="457200"/>
            <a:ext cx="5391150" cy="41148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1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日期占位符 2"/>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4"/>
          <p:cNvSpPr>
            <a:spLocks noGrp="1"/>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4"/>
          <p:cNvSpPr>
            <a:spLocks noGrp="1"/>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2"/>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2"/>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日期占位符 2"/>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EBF21E7-EAF2-47EE-8A3D-82D078E73B4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a:fld id="{9A0DB2DC-4C9A-4742-B13C-FB6460FD3503}" type="slidenum">
              <a:rPr lang="zh-CN" altLang="en-US" dirty="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4" Type="http://schemas.openxmlformats.org/officeDocument/2006/relationships/theme" Target="../theme/theme2.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slideLayout" Target="../slideLayouts/slideLayout35.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4" Type="http://schemas.openxmlformats.org/officeDocument/2006/relationships/theme" Target="../theme/theme3.xml"/><Relationship Id="rId13" Type="http://schemas.openxmlformats.org/officeDocument/2006/relationships/slideLayout" Target="../slideLayouts/slideLayout40.xml"/><Relationship Id="rId12" Type="http://schemas.openxmlformats.org/officeDocument/2006/relationships/slideLayout" Target="../slideLayouts/slideLayout39.xml"/><Relationship Id="rId11" Type="http://schemas.openxmlformats.org/officeDocument/2006/relationships/slideLayout" Target="../slideLayouts/slideLayout38.xml"/><Relationship Id="rId10" Type="http://schemas.openxmlformats.org/officeDocument/2006/relationships/slideLayout" Target="../slideLayouts/slideLayout37.xml"/><Relationship Id="rId1"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9.xml"/><Relationship Id="rId8" Type="http://schemas.openxmlformats.org/officeDocument/2006/relationships/slideLayout" Target="../slideLayouts/slideLayout48.xml"/><Relationship Id="rId7" Type="http://schemas.openxmlformats.org/officeDocument/2006/relationships/slideLayout" Target="../slideLayouts/slideLayout47.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5" Type="http://schemas.openxmlformats.org/officeDocument/2006/relationships/theme" Target="../theme/theme4.xml"/><Relationship Id="rId14" Type="http://schemas.openxmlformats.org/officeDocument/2006/relationships/slideLayout" Target="../slideLayouts/slideLayout54.xml"/><Relationship Id="rId13" Type="http://schemas.openxmlformats.org/officeDocument/2006/relationships/slideLayout" Target="../slideLayouts/slideLayout53.xml"/><Relationship Id="rId12" Type="http://schemas.openxmlformats.org/officeDocument/2006/relationships/slideLayout" Target="../slideLayouts/slideLayout52.xml"/><Relationship Id="rId11" Type="http://schemas.openxmlformats.org/officeDocument/2006/relationships/slideLayout" Target="../slideLayouts/slideLayout51.xml"/><Relationship Id="rId10" Type="http://schemas.openxmlformats.org/officeDocument/2006/relationships/slideLayout" Target="../slideLayouts/slideLayout50.xml"/><Relationship Id="rId1"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3.xml"/><Relationship Id="rId8" Type="http://schemas.openxmlformats.org/officeDocument/2006/relationships/slideLayout" Target="../slideLayouts/slideLayout62.xml"/><Relationship Id="rId7" Type="http://schemas.openxmlformats.org/officeDocument/2006/relationships/slideLayout" Target="../slideLayouts/slideLayout61.xml"/><Relationship Id="rId6" Type="http://schemas.openxmlformats.org/officeDocument/2006/relationships/slideLayout" Target="../slideLayouts/slideLayout60.xml"/><Relationship Id="rId5" Type="http://schemas.openxmlformats.org/officeDocument/2006/relationships/slideLayout" Target="../slideLayouts/slideLayout59.xml"/><Relationship Id="rId4" Type="http://schemas.openxmlformats.org/officeDocument/2006/relationships/slideLayout" Target="../slideLayouts/slideLayout58.xml"/><Relationship Id="rId3" Type="http://schemas.openxmlformats.org/officeDocument/2006/relationships/slideLayout" Target="../slideLayouts/slideLayout57.xml"/><Relationship Id="rId2" Type="http://schemas.openxmlformats.org/officeDocument/2006/relationships/slideLayout" Target="../slideLayouts/slideLayout56.xml"/><Relationship Id="rId13" Type="http://schemas.openxmlformats.org/officeDocument/2006/relationships/theme" Target="../theme/theme5.xml"/><Relationship Id="rId12" Type="http://schemas.openxmlformats.org/officeDocument/2006/relationships/image" Target="../media/image1.jpeg"/><Relationship Id="rId11" Type="http://schemas.openxmlformats.org/officeDocument/2006/relationships/slideLayout" Target="../slideLayouts/slideLayout65.xml"/><Relationship Id="rId10" Type="http://schemas.openxmlformats.org/officeDocument/2006/relationships/slideLayout" Target="../slideLayouts/slideLayout64.xml"/><Relationship Id="rId1"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4.xml"/><Relationship Id="rId8" Type="http://schemas.openxmlformats.org/officeDocument/2006/relationships/slideLayout" Target="../slideLayouts/slideLayout73.xml"/><Relationship Id="rId7" Type="http://schemas.openxmlformats.org/officeDocument/2006/relationships/slideLayout" Target="../slideLayouts/slideLayout72.xml"/><Relationship Id="rId6" Type="http://schemas.openxmlformats.org/officeDocument/2006/relationships/slideLayout" Target="../slideLayouts/slideLayout71.xml"/><Relationship Id="rId5" Type="http://schemas.openxmlformats.org/officeDocument/2006/relationships/slideLayout" Target="../slideLayouts/slideLayout70.xml"/><Relationship Id="rId4" Type="http://schemas.openxmlformats.org/officeDocument/2006/relationships/slideLayout" Target="../slideLayouts/slideLayout69.xml"/><Relationship Id="rId3" Type="http://schemas.openxmlformats.org/officeDocument/2006/relationships/slideLayout" Target="../slideLayouts/slideLayout68.xml"/><Relationship Id="rId2" Type="http://schemas.openxmlformats.org/officeDocument/2006/relationships/slideLayout" Target="../slideLayouts/slideLayout67.xml"/><Relationship Id="rId13" Type="http://schemas.openxmlformats.org/officeDocument/2006/relationships/theme" Target="../theme/theme6.xml"/><Relationship Id="rId12" Type="http://schemas.openxmlformats.org/officeDocument/2006/relationships/image" Target="../media/image1.jpeg"/><Relationship Id="rId11" Type="http://schemas.openxmlformats.org/officeDocument/2006/relationships/slideLayout" Target="../slideLayouts/slideLayout76.xml"/><Relationship Id="rId10" Type="http://schemas.openxmlformats.org/officeDocument/2006/relationships/slideLayout" Target="../slideLayouts/slideLayout75.xml"/><Relationship Id="rId1"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 Type="http://schemas.openxmlformats.org/officeDocument/2006/relationships/slideLayout" Target="../slideLayouts/slideLayout78.xml"/><Relationship Id="rId17" Type="http://schemas.openxmlformats.org/officeDocument/2006/relationships/theme" Target="../theme/theme7.xml"/><Relationship Id="rId16" Type="http://schemas.openxmlformats.org/officeDocument/2006/relationships/slideLayout" Target="../slideLayouts/slideLayout92.xml"/><Relationship Id="rId15" Type="http://schemas.openxmlformats.org/officeDocument/2006/relationships/slideLayout" Target="../slideLayouts/slideLayout91.xml"/><Relationship Id="rId14" Type="http://schemas.openxmlformats.org/officeDocument/2006/relationships/slideLayout" Target="../slideLayouts/slideLayout90.xml"/><Relationship Id="rId13" Type="http://schemas.openxmlformats.org/officeDocument/2006/relationships/slideLayout" Target="../slideLayouts/slideLayout89.xml"/><Relationship Id="rId12" Type="http://schemas.openxmlformats.org/officeDocument/2006/relationships/slideLayout" Target="../slideLayouts/slideLayout88.xml"/><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1.xml"/><Relationship Id="rId8" Type="http://schemas.openxmlformats.org/officeDocument/2006/relationships/slideLayout" Target="../slideLayouts/slideLayout100.xml"/><Relationship Id="rId7" Type="http://schemas.openxmlformats.org/officeDocument/2006/relationships/slideLayout" Target="../slideLayouts/slideLayout99.xml"/><Relationship Id="rId6" Type="http://schemas.openxmlformats.org/officeDocument/2006/relationships/slideLayout" Target="../slideLayouts/slideLayout98.xml"/><Relationship Id="rId5" Type="http://schemas.openxmlformats.org/officeDocument/2006/relationships/slideLayout" Target="../slideLayouts/slideLayout97.xml"/><Relationship Id="rId4" Type="http://schemas.openxmlformats.org/officeDocument/2006/relationships/slideLayout" Target="../slideLayouts/slideLayout96.xml"/><Relationship Id="rId3" Type="http://schemas.openxmlformats.org/officeDocument/2006/relationships/slideLayout" Target="../slideLayouts/slideLayout95.xml"/><Relationship Id="rId2" Type="http://schemas.openxmlformats.org/officeDocument/2006/relationships/slideLayout" Target="../slideLayouts/slideLayout94.xml"/><Relationship Id="rId18" Type="http://schemas.openxmlformats.org/officeDocument/2006/relationships/theme" Target="../theme/theme8.xml"/><Relationship Id="rId17" Type="http://schemas.openxmlformats.org/officeDocument/2006/relationships/slideLayout" Target="../slideLayouts/slideLayout109.xml"/><Relationship Id="rId16" Type="http://schemas.openxmlformats.org/officeDocument/2006/relationships/slideLayout" Target="../slideLayouts/slideLayout108.xml"/><Relationship Id="rId15" Type="http://schemas.openxmlformats.org/officeDocument/2006/relationships/slideLayout" Target="../slideLayouts/slideLayout107.xml"/><Relationship Id="rId14" Type="http://schemas.openxmlformats.org/officeDocument/2006/relationships/slideLayout" Target="../slideLayouts/slideLayout106.xml"/><Relationship Id="rId13" Type="http://schemas.openxmlformats.org/officeDocument/2006/relationships/slideLayout" Target="../slideLayouts/slideLayout105.xml"/><Relationship Id="rId12" Type="http://schemas.openxmlformats.org/officeDocument/2006/relationships/slideLayout" Target="../slideLayouts/slideLayout104.xml"/><Relationship Id="rId11" Type="http://schemas.openxmlformats.org/officeDocument/2006/relationships/slideLayout" Target="../slideLayouts/slideLayout103.xml"/><Relationship Id="rId10" Type="http://schemas.openxmlformats.org/officeDocument/2006/relationships/slideLayout" Target="../slideLayouts/slideLayout102.xml"/><Relationship Id="rId1"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1"/>
          <a:tileRect/>
        </a:gradFill>
        <a:effectLst/>
      </p:bgPr>
    </p:bg>
    <p:spTree>
      <p:nvGrpSpPr>
        <p:cNvPr id="1" name=""/>
        <p:cNvGrpSpPr/>
        <p:nvPr/>
      </p:nvGrpSpPr>
      <p:grpSpPr/>
      <p:sp>
        <p:nvSpPr>
          <p:cNvPr id="1026" name="Rectangle 2"/>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457200" y="1200150"/>
            <a:ext cx="8229600" cy="33940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Rectangle 4"/>
          <p:cNvSpPr>
            <a:spLocks noGrp="1" noChangeArrowheads="1"/>
          </p:cNvSpPr>
          <p:nvPr>
            <p:ph type="dt" sz="half" idx="2"/>
          </p:nvPr>
        </p:nvSpPr>
        <p:spPr bwMode="auto">
          <a:xfrm>
            <a:off x="457200" y="4684713"/>
            <a:ext cx="2133600" cy="357188"/>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Rectangle 5"/>
          <p:cNvSpPr>
            <a:spLocks noGrp="1" noChangeArrowheads="1"/>
          </p:cNvSpPr>
          <p:nvPr>
            <p:ph type="ftr" sz="quarter" idx="3"/>
          </p:nvPr>
        </p:nvSpPr>
        <p:spPr bwMode="auto">
          <a:xfrm>
            <a:off x="3124200" y="4684713"/>
            <a:ext cx="2895600" cy="357188"/>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noChangeArrowheads="1"/>
          </p:cNvSpPr>
          <p:nvPr>
            <p:ph type="sldNum" sz="quarter" idx="4"/>
          </p:nvPr>
        </p:nvSpPr>
        <p:spPr bwMode="auto">
          <a:xfrm>
            <a:off x="6553200" y="4684713"/>
            <a:ext cx="2133600" cy="357188"/>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p14:dur="500"/>
    </mc:Choice>
    <mc:Fallback>
      <p:transition/>
    </mc:Fallback>
  </mc:AlternateConten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1"/>
          <a:tileRect/>
        </a:gradFill>
        <a:effectLst/>
      </p:bgPr>
    </p:bg>
    <p:spTree>
      <p:nvGrpSpPr>
        <p:cNvPr id="1" name=""/>
        <p:cNvGrpSpPr/>
        <p:nvPr/>
      </p:nvGrpSpPr>
      <p:grpSpPr/>
      <p:sp>
        <p:nvSpPr>
          <p:cNvPr id="2050" name="Rectangle 2"/>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Rectangle 3"/>
          <p:cNvSpPr>
            <a:spLocks noGrp="1"/>
          </p:cNvSpPr>
          <p:nvPr>
            <p:ph type="body" idx="1"/>
          </p:nvPr>
        </p:nvSpPr>
        <p:spPr>
          <a:xfrm>
            <a:off x="457200" y="1200150"/>
            <a:ext cx="8229600" cy="33940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Rectangle 4"/>
          <p:cNvSpPr>
            <a:spLocks noGrp="1" noChangeArrowheads="1"/>
          </p:cNvSpPr>
          <p:nvPr>
            <p:ph type="dt" sz="half" idx="2"/>
          </p:nvPr>
        </p:nvSpPr>
        <p:spPr bwMode="auto">
          <a:xfrm>
            <a:off x="457200" y="4684713"/>
            <a:ext cx="2133600" cy="357188"/>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7" name="Rectangle 5"/>
          <p:cNvSpPr>
            <a:spLocks noGrp="1" noChangeArrowheads="1"/>
          </p:cNvSpPr>
          <p:nvPr>
            <p:ph type="ftr" sz="quarter" idx="3"/>
          </p:nvPr>
        </p:nvSpPr>
        <p:spPr bwMode="auto">
          <a:xfrm>
            <a:off x="3124200" y="4684713"/>
            <a:ext cx="2895600" cy="357188"/>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sldNum" sz="quarter" idx="4"/>
          </p:nvPr>
        </p:nvSpPr>
        <p:spPr bwMode="auto">
          <a:xfrm>
            <a:off x="6553200" y="4684713"/>
            <a:ext cx="2133600" cy="357188"/>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mc:AlternateContent xmlns:mc="http://schemas.openxmlformats.org/markup-compatibility/2006">
    <mc:Choice xmlns:p14="http://schemas.microsoft.com/office/powerpoint/2010/main" Requires="p14">
      <p:transition p14:dur="500"/>
    </mc:Choice>
    <mc:Fallback>
      <p:transition/>
    </mc:Fallback>
  </mc:AlternateConten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1"/>
          <a:tileRect/>
        </a:gradFill>
        <a:effectLst/>
      </p:bgPr>
    </p:bg>
    <p:spTree>
      <p:nvGrpSpPr>
        <p:cNvPr id="1" name=""/>
        <p:cNvGrpSpPr/>
        <p:nvPr/>
      </p:nvGrpSpPr>
      <p:grpSpPr/>
      <p:sp>
        <p:nvSpPr>
          <p:cNvPr id="3074" name="Rectangle 2"/>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Rectangle 3"/>
          <p:cNvSpPr>
            <a:spLocks noGrp="1"/>
          </p:cNvSpPr>
          <p:nvPr>
            <p:ph type="body" idx="1"/>
          </p:nvPr>
        </p:nvSpPr>
        <p:spPr>
          <a:xfrm>
            <a:off x="457200" y="1200150"/>
            <a:ext cx="8229600" cy="33940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100" name="Rectangle 4"/>
          <p:cNvSpPr>
            <a:spLocks noGrp="1" noChangeArrowheads="1"/>
          </p:cNvSpPr>
          <p:nvPr>
            <p:ph type="dt" sz="half" idx="2"/>
          </p:nvPr>
        </p:nvSpPr>
        <p:spPr bwMode="auto">
          <a:xfrm>
            <a:off x="457200" y="4684713"/>
            <a:ext cx="2133600" cy="357188"/>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ftr" sz="quarter" idx="3"/>
          </p:nvPr>
        </p:nvSpPr>
        <p:spPr bwMode="auto">
          <a:xfrm>
            <a:off x="3124200" y="4684713"/>
            <a:ext cx="2895600" cy="357188"/>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sldNum" sz="quarter" idx="4"/>
          </p:nvPr>
        </p:nvSpPr>
        <p:spPr bwMode="auto">
          <a:xfrm>
            <a:off x="6553200" y="4684713"/>
            <a:ext cx="2133600" cy="357188"/>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Lst>
  <mc:AlternateContent xmlns:mc="http://schemas.openxmlformats.org/markup-compatibility/2006">
    <mc:Choice xmlns:p14="http://schemas.microsoft.com/office/powerpoint/2010/main" Requires="p14">
      <p:transition p14:dur="500"/>
    </mc:Choice>
    <mc:Fallback>
      <p:transition/>
    </mc:Fallback>
  </mc:AlternateConten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1"/>
          <a:tileRect/>
        </a:gradFill>
        <a:effectLst/>
      </p:bgPr>
    </p:bg>
    <p:spTree>
      <p:nvGrpSpPr>
        <p:cNvPr id="1" name=""/>
        <p:cNvGrpSpPr/>
        <p:nvPr/>
      </p:nvGrpSpPr>
      <p:grpSpPr/>
      <p:sp>
        <p:nvSpPr>
          <p:cNvPr id="4098" name="Rectangle 2"/>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4099" name="Rectangle 3"/>
          <p:cNvSpPr>
            <a:spLocks noGrp="1"/>
          </p:cNvSpPr>
          <p:nvPr>
            <p:ph type="body" idx="1"/>
          </p:nvPr>
        </p:nvSpPr>
        <p:spPr>
          <a:xfrm>
            <a:off x="457200" y="1200150"/>
            <a:ext cx="8229600" cy="33940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124" name="Rectangle 4"/>
          <p:cNvSpPr>
            <a:spLocks noGrp="1" noChangeArrowheads="1"/>
          </p:cNvSpPr>
          <p:nvPr>
            <p:ph type="dt" sz="half" idx="2"/>
          </p:nvPr>
        </p:nvSpPr>
        <p:spPr bwMode="auto">
          <a:xfrm>
            <a:off x="457200" y="4684713"/>
            <a:ext cx="2133600" cy="357188"/>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5" name="Rectangle 5"/>
          <p:cNvSpPr>
            <a:spLocks noGrp="1" noChangeArrowheads="1"/>
          </p:cNvSpPr>
          <p:nvPr>
            <p:ph type="ftr" sz="quarter" idx="3"/>
          </p:nvPr>
        </p:nvSpPr>
        <p:spPr bwMode="auto">
          <a:xfrm>
            <a:off x="3124200" y="4684713"/>
            <a:ext cx="2895600" cy="357188"/>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6" name="Rectangle 6"/>
          <p:cNvSpPr>
            <a:spLocks noGrp="1" noChangeArrowheads="1"/>
          </p:cNvSpPr>
          <p:nvPr>
            <p:ph type="sldNum" sz="quarter" idx="4"/>
          </p:nvPr>
        </p:nvSpPr>
        <p:spPr bwMode="auto">
          <a:xfrm>
            <a:off x="6553200" y="4684713"/>
            <a:ext cx="2133600" cy="357188"/>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Lst>
  <mc:AlternateContent xmlns:mc="http://schemas.openxmlformats.org/markup-compatibility/2006">
    <mc:Choice xmlns:p14="http://schemas.microsoft.com/office/powerpoint/2010/main" Requires="p14">
      <p:transition p14:dur="500"/>
    </mc:Choice>
    <mc:Fallback>
      <p:transition/>
    </mc:Fallback>
  </mc:AlternateConten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white">
      <p:bgPr>
        <a:gradFill flip="none" rotWithShape="1">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1"/>
          <a:tileRect/>
        </a:gradFill>
        <a:effectLst/>
      </p:bgPr>
    </p:bg>
    <p:spTree>
      <p:nvGrpSpPr>
        <p:cNvPr id="1" name=""/>
        <p:cNvGrpSpPr/>
        <p:nvPr/>
      </p:nvGrpSpPr>
      <p:grpSpPr/>
      <p:pic>
        <p:nvPicPr>
          <p:cNvPr id="5122" name="Picture 2" descr="2"/>
          <p:cNvPicPr>
            <a:picLocks noChangeAspect="1"/>
          </p:cNvPicPr>
          <p:nvPr/>
        </p:nvPicPr>
        <p:blipFill>
          <a:blip r:embed="rId12"/>
          <a:stretch>
            <a:fillRect/>
          </a:stretch>
        </p:blipFill>
        <p:spPr>
          <a:xfrm>
            <a:off x="0" y="0"/>
            <a:ext cx="9144000" cy="5143500"/>
          </a:xfrm>
          <a:prstGeom prst="rect">
            <a:avLst/>
          </a:prstGeom>
          <a:noFill/>
          <a:ln w="9525">
            <a:noFill/>
          </a:ln>
        </p:spPr>
      </p:pic>
      <p:sp>
        <p:nvSpPr>
          <p:cNvPr id="5123" name="Rectangle 3"/>
          <p:cNvSpPr>
            <a:spLocks noGrp="1"/>
          </p:cNvSpPr>
          <p:nvPr>
            <p:ph type="title"/>
          </p:nvPr>
        </p:nvSpPr>
        <p:spPr>
          <a:xfrm>
            <a:off x="1066800" y="457200"/>
            <a:ext cx="73914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5124" name="Rectangle 4"/>
          <p:cNvSpPr>
            <a:spLocks noGrp="1"/>
          </p:cNvSpPr>
          <p:nvPr>
            <p:ph type="body" idx="1"/>
          </p:nvPr>
        </p:nvSpPr>
        <p:spPr>
          <a:xfrm>
            <a:off x="1066800" y="1485900"/>
            <a:ext cx="7391400" cy="30861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4117" name="Rectangle 5"/>
          <p:cNvSpPr>
            <a:spLocks noGrp="1" noChangeArrowheads="1"/>
          </p:cNvSpPr>
          <p:nvPr>
            <p:ph type="dt" sz="half" idx="2"/>
          </p:nvPr>
        </p:nvSpPr>
        <p:spPr bwMode="auto">
          <a:xfrm>
            <a:off x="1066800" y="4686300"/>
            <a:ext cx="1828800" cy="342900"/>
          </a:xfrm>
          <a:prstGeom prst="rect">
            <a:avLst/>
          </a:prstGeom>
          <a:noFill/>
          <a:ln w="9525">
            <a:noFill/>
            <a:miter lim="800000"/>
          </a:ln>
          <a:effectLst/>
        </p:spPr>
        <p:txBody>
          <a:bodyPr vert="horz" wrap="square" lIns="91440" tIns="45720" rIns="91440" bIns="45720" numCol="1" anchor="t" anchorCtr="0" compatLnSpc="1"/>
          <a:lstStyle>
            <a:lvl1pPr algn="l">
              <a:buFont typeface="Arial" panose="020B0604020202020204" pitchFamily="34" charset="0"/>
              <a:buNone/>
              <a:defRPr kumimoji="1" sz="1400">
                <a:solidFill>
                  <a:schemeClr val="tx1"/>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38E58AE-1283-4F1E-BFAB-19F1B8F8B12F}"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4118" name="Rectangle 6"/>
          <p:cNvSpPr>
            <a:spLocks noGrp="1" noChangeArrowheads="1"/>
          </p:cNvSpPr>
          <p:nvPr>
            <p:ph type="ftr" sz="quarter" idx="3"/>
          </p:nvPr>
        </p:nvSpPr>
        <p:spPr bwMode="auto">
          <a:xfrm>
            <a:off x="3429000" y="4686300"/>
            <a:ext cx="2895600" cy="34290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kumimoji="1" sz="1400">
                <a:solidFill>
                  <a:schemeClr val="tx1"/>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4119" name="Rectangle 7"/>
          <p:cNvSpPr>
            <a:spLocks noGrp="1" noChangeArrowheads="1"/>
          </p:cNvSpPr>
          <p:nvPr>
            <p:ph type="sldNum" sz="quarter" idx="4"/>
          </p:nvPr>
        </p:nvSpPr>
        <p:spPr bwMode="auto">
          <a:xfrm>
            <a:off x="6553200" y="4686300"/>
            <a:ext cx="1905000" cy="3429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white">
      <p:bgPr>
        <a:gradFill flip="none" rotWithShape="1">
          <a:gsLst>
            <a:gs pos="0">
              <a:schemeClr val="bg1">
                <a:tint val="100000"/>
                <a:shade val="100000"/>
                <a:hueMod val="100000"/>
                <a:satMod val="150000"/>
                <a:alpha val="11000"/>
              </a:schemeClr>
            </a:gs>
            <a:gs pos="55000">
              <a:schemeClr val="bg1">
                <a:tint val="100000"/>
                <a:shade val="90000"/>
                <a:hueMod val="100000"/>
                <a:satMod val="375000"/>
              </a:schemeClr>
            </a:gs>
            <a:gs pos="100000">
              <a:schemeClr val="bg2">
                <a:tint val="88000"/>
                <a:shade val="100000"/>
                <a:hueMod val="100000"/>
                <a:satMod val="500000"/>
              </a:schemeClr>
            </a:gs>
          </a:gsLst>
          <a:lin ang="5400000" scaled="1"/>
          <a:tileRect/>
        </a:gradFill>
        <a:effectLst/>
      </p:bgPr>
    </p:bg>
    <p:spTree>
      <p:nvGrpSpPr>
        <p:cNvPr id="1" name=""/>
        <p:cNvGrpSpPr/>
        <p:nvPr/>
      </p:nvGrpSpPr>
      <p:grpSpPr/>
      <p:pic>
        <p:nvPicPr>
          <p:cNvPr id="6146" name="Picture 2" descr="2"/>
          <p:cNvPicPr>
            <a:picLocks noChangeAspect="1"/>
          </p:cNvPicPr>
          <p:nvPr/>
        </p:nvPicPr>
        <p:blipFill>
          <a:blip r:embed="rId12"/>
          <a:stretch>
            <a:fillRect/>
          </a:stretch>
        </p:blipFill>
        <p:spPr>
          <a:xfrm>
            <a:off x="0" y="0"/>
            <a:ext cx="9144000" cy="5143500"/>
          </a:xfrm>
          <a:prstGeom prst="rect">
            <a:avLst/>
          </a:prstGeom>
          <a:noFill/>
          <a:ln w="9525">
            <a:noFill/>
          </a:ln>
        </p:spPr>
      </p:pic>
      <p:sp>
        <p:nvSpPr>
          <p:cNvPr id="6147" name="Rectangle 3"/>
          <p:cNvSpPr>
            <a:spLocks noGrp="1"/>
          </p:cNvSpPr>
          <p:nvPr>
            <p:ph type="title"/>
          </p:nvPr>
        </p:nvSpPr>
        <p:spPr>
          <a:xfrm>
            <a:off x="1066800" y="457200"/>
            <a:ext cx="73914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6148" name="Rectangle 4"/>
          <p:cNvSpPr>
            <a:spLocks noGrp="1"/>
          </p:cNvSpPr>
          <p:nvPr>
            <p:ph type="body" idx="1"/>
          </p:nvPr>
        </p:nvSpPr>
        <p:spPr>
          <a:xfrm>
            <a:off x="1066800" y="1485900"/>
            <a:ext cx="7391400" cy="30861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4117" name="Rectangle 5"/>
          <p:cNvSpPr>
            <a:spLocks noGrp="1" noChangeArrowheads="1"/>
          </p:cNvSpPr>
          <p:nvPr>
            <p:ph type="dt" sz="half" idx="2"/>
          </p:nvPr>
        </p:nvSpPr>
        <p:spPr bwMode="auto">
          <a:xfrm>
            <a:off x="1066800" y="4686300"/>
            <a:ext cx="1828800" cy="342900"/>
          </a:xfrm>
          <a:prstGeom prst="rect">
            <a:avLst/>
          </a:prstGeom>
          <a:noFill/>
          <a:ln w="9525">
            <a:noFill/>
            <a:miter lim="800000"/>
          </a:ln>
          <a:effectLst/>
        </p:spPr>
        <p:txBody>
          <a:bodyPr vert="horz" wrap="square" lIns="91440" tIns="45720" rIns="91440" bIns="45720" numCol="1" anchor="t" anchorCtr="0" compatLnSpc="1"/>
          <a:lstStyle>
            <a:lvl1pPr algn="l">
              <a:buFont typeface="Arial" panose="020B0604020202020204" pitchFamily="34" charset="0"/>
              <a:buNone/>
              <a:defRPr kumimoji="1" sz="1400">
                <a:solidFill>
                  <a:schemeClr val="tx1"/>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1081026-107F-44A1-B91E-70275D76E639}" type="datetime1">
              <a:rPr kumimoji="1"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4118" name="Rectangle 6"/>
          <p:cNvSpPr>
            <a:spLocks noGrp="1" noChangeArrowheads="1"/>
          </p:cNvSpPr>
          <p:nvPr>
            <p:ph type="ftr" sz="quarter" idx="3"/>
          </p:nvPr>
        </p:nvSpPr>
        <p:spPr bwMode="auto">
          <a:xfrm>
            <a:off x="3429000" y="4686300"/>
            <a:ext cx="2895600" cy="34290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kumimoji="1" sz="1400">
                <a:solidFill>
                  <a:schemeClr val="tx1"/>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4119" name="Rectangle 7"/>
          <p:cNvSpPr>
            <a:spLocks noGrp="1" noChangeArrowheads="1"/>
          </p:cNvSpPr>
          <p:nvPr>
            <p:ph type="sldNum" sz="quarter" idx="4"/>
          </p:nvPr>
        </p:nvSpPr>
        <p:spPr bwMode="auto">
          <a:xfrm>
            <a:off x="6553200" y="4686300"/>
            <a:ext cx="1905000" cy="3429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7170" name="标题占位符 1"/>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文本占位符 2"/>
          <p:cNvSpPr>
            <a:spLocks noGrp="1"/>
          </p:cNvSpPr>
          <p:nvPr>
            <p:ph type="body" idx="1"/>
          </p:nvPr>
        </p:nvSpPr>
        <p:spPr>
          <a:xfrm>
            <a:off x="457200" y="1200150"/>
            <a:ext cx="8229600" cy="33940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Lst>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7170" name="标题占位符 1"/>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文本占位符 2"/>
          <p:cNvSpPr>
            <a:spLocks noGrp="1"/>
          </p:cNvSpPr>
          <p:nvPr>
            <p:ph type="body" idx="1"/>
          </p:nvPr>
        </p:nvSpPr>
        <p:spPr>
          <a:xfrm>
            <a:off x="457200" y="1200150"/>
            <a:ext cx="8229600" cy="33940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 id="2147483764" r:id="rId17"/>
  </p:sldLayoutIdLst>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0.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8.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8.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image" Target="../media/image6.png"/><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8.xml"/><Relationship Id="rId1" Type="http://schemas.openxmlformats.org/officeDocument/2006/relationships/image" Target="../media/image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88.xml"/><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8.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8.xml"/><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83.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3.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83.xml"/><Relationship Id="rId2" Type="http://schemas.openxmlformats.org/officeDocument/2006/relationships/image" Target="../media/image11.png"/><Relationship Id="rId1" Type="http://schemas.openxmlformats.org/officeDocument/2006/relationships/image" Target="../media/image1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3.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83.xml"/><Relationship Id="rId2" Type="http://schemas.openxmlformats.org/officeDocument/2006/relationships/image" Target="../media/image11.png"/><Relationship Id="rId1" Type="http://schemas.openxmlformats.org/officeDocument/2006/relationships/image" Target="../media/image1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8.xml"/><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83.xml"/><Relationship Id="rId2" Type="http://schemas.openxmlformats.org/officeDocument/2006/relationships/image" Target="../media/image11.png"/><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3.xml"/></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8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83.xml"/><Relationship Id="rId1" Type="http://schemas.openxmlformats.org/officeDocument/2006/relationships/image" Target="../media/image12.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8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3.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78.xml"/><Relationship Id="rId1" Type="http://schemas.openxmlformats.org/officeDocument/2006/relationships/image" Target="../media/image13.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78.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8.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image" Target="../media/image16.png"/><Relationship Id="rId1" Type="http://schemas.openxmlformats.org/officeDocument/2006/relationships/image" Target="../media/image15.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image" Target="../media/image18.jpeg"/><Relationship Id="rId1" Type="http://schemas.openxmlformats.org/officeDocument/2006/relationships/image" Target="../media/image17.jpeg"/></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78.xml"/><Relationship Id="rId2" Type="http://schemas.openxmlformats.org/officeDocument/2006/relationships/image" Target="../media/image20.png"/><Relationship Id="rId1" Type="http://schemas.openxmlformats.org/officeDocument/2006/relationships/image" Target="../media/image19.png"/></Relationships>
</file>

<file path=ppt/slides/_rels/slide84.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78.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8.xml"/><Relationship Id="rId1"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8.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0"/>
            <a:ext cx="9144000" cy="715010"/>
          </a:xfrm>
          <a:prstGeom prst="rect">
            <a:avLst/>
          </a:prstGeom>
          <a:solidFill>
            <a:schemeClr val="accent1">
              <a:lumMod val="75000"/>
            </a:schemeClr>
          </a:solidFill>
          <a:ln w="9525">
            <a:noFill/>
            <a:miter lim="800000"/>
          </a:ln>
        </p:spPr>
        <p:txBody>
          <a:bodyPr wrap="none" anchor="ctr"/>
          <a:p>
            <a:pPr>
              <a:defRPr/>
            </a:pPr>
            <a:endParaRPr lang="zh-CN" altLang="en-US" kern="0" dirty="0">
              <a:solidFill>
                <a:srgbClr val="005397"/>
              </a:solidFill>
              <a:latin typeface="Arial" panose="020B0604020202020204"/>
              <a:ea typeface="微软雅黑" panose="020B0503020204020204" pitchFamily="34" charset="-122"/>
            </a:endParaRPr>
          </a:p>
        </p:txBody>
      </p:sp>
      <p:sp>
        <p:nvSpPr>
          <p:cNvPr id="5" name="Rectangle 5"/>
          <p:cNvSpPr txBox="1">
            <a:spLocks noChangeArrowheads="1"/>
          </p:cNvSpPr>
          <p:nvPr/>
        </p:nvSpPr>
        <p:spPr>
          <a:xfrm>
            <a:off x="35560" y="1996440"/>
            <a:ext cx="8989060" cy="749935"/>
          </a:xfrm>
          <a:prstGeom prst="rect">
            <a:avLst/>
          </a:prstGeom>
          <a:noFill/>
        </p:spPr>
        <p:txBody>
          <a:bodyPr vert="horz" lIns="68580" tIns="34290" rIns="68580" bIns="34290" rtlCol="0" anchor="ctr"/>
          <a:lstStyle/>
          <a:p>
            <a:pPr marL="228600" marR="0" lvl="0" indent="-228600" algn="ctr" defTabSz="914400" rtl="0" fontAlgn="auto">
              <a:lnSpc>
                <a:spcPts val="3840"/>
              </a:lnSpc>
              <a:spcBef>
                <a:spcPts val="1000"/>
              </a:spcBef>
              <a:spcAft>
                <a:spcPts val="0"/>
              </a:spcAft>
              <a:buClrTx/>
              <a:buSzTx/>
              <a:defRPr/>
            </a:pPr>
            <a:r>
              <a:rPr kumimoji="0" lang="zh-CN" altLang="en-US" sz="4000" b="1" i="0" u="none" strike="noStrike" kern="1200" cap="none" spc="0" normalizeH="0" baseline="0" noProof="0" dirty="0" smtClean="0">
                <a:ln>
                  <a:noFill/>
                </a:ln>
                <a:solidFill>
                  <a:schemeClr val="accent1">
                    <a:lumMod val="7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房地产开发统计报表制度</a:t>
            </a:r>
            <a:endParaRPr kumimoji="0" lang="zh-CN" altLang="en-US" sz="4000" b="1" i="0" u="none" strike="noStrike" kern="1200" cap="none" spc="0" normalizeH="0" baseline="0" noProof="0" dirty="0" smtClean="0">
              <a:ln>
                <a:noFill/>
              </a:ln>
              <a:solidFill>
                <a:schemeClr val="accent1">
                  <a:lumMod val="7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28600" marR="0" lvl="0" indent="-228600" algn="ctr" defTabSz="914400" rtl="0" fontAlgn="auto">
              <a:lnSpc>
                <a:spcPts val="3840"/>
              </a:lnSpc>
              <a:spcBef>
                <a:spcPts val="1000"/>
              </a:spcBef>
              <a:spcAft>
                <a:spcPts val="0"/>
              </a:spcAft>
              <a:buClrTx/>
              <a:buSzTx/>
              <a:defRPr/>
            </a:pPr>
            <a:endParaRPr kumimoji="0" lang="zh-CN" altLang="en-US" sz="4000" b="1" i="0" u="none" strike="noStrike" kern="1200" cap="none" spc="0" normalizeH="0" baseline="0" noProof="0" dirty="0" smtClean="0">
              <a:ln>
                <a:noFill/>
              </a:ln>
              <a:solidFill>
                <a:schemeClr val="accent1">
                  <a:lumMod val="7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Rectangle 4"/>
          <p:cNvSpPr>
            <a:spLocks noChangeArrowheads="1"/>
          </p:cNvSpPr>
          <p:nvPr/>
        </p:nvSpPr>
        <p:spPr bwMode="auto">
          <a:xfrm>
            <a:off x="1331567" y="3725485"/>
            <a:ext cx="6143625" cy="573225"/>
          </a:xfrm>
          <a:prstGeom prst="rect">
            <a:avLst/>
          </a:prstGeom>
          <a:noFill/>
          <a:ln w="9525">
            <a:noFill/>
            <a:miter lim="800000"/>
          </a:ln>
        </p:spPr>
        <p:txBody>
          <a:bodyPr/>
          <a:lstStyle/>
          <a:p>
            <a:pPr algn="ctr">
              <a:spcBef>
                <a:spcPct val="20000"/>
              </a:spcBef>
            </a:pPr>
            <a:r>
              <a:rPr lang="zh-CN" altLang="en-US" sz="1800" b="1" dirty="0">
                <a:solidFill>
                  <a:schemeClr val="accent1">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朝</a:t>
            </a:r>
            <a:r>
              <a:rPr lang="en-US" altLang="zh-CN" sz="1800" b="1" dirty="0">
                <a:solidFill>
                  <a:schemeClr val="accent1">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dirty="0">
                <a:solidFill>
                  <a:schemeClr val="accent1">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阳</a:t>
            </a:r>
            <a:r>
              <a:rPr lang="en-US" altLang="zh-CN" sz="1800" b="1" dirty="0">
                <a:solidFill>
                  <a:schemeClr val="accent1">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dirty="0">
                <a:solidFill>
                  <a:schemeClr val="accent1">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区  统  计  局</a:t>
            </a:r>
            <a:endParaRPr lang="en-US" altLang="zh-CN" sz="1800" b="1" dirty="0">
              <a:solidFill>
                <a:schemeClr val="accent1">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ctr">
              <a:spcBef>
                <a:spcPct val="20000"/>
              </a:spcBef>
            </a:pPr>
            <a:r>
              <a:rPr lang="en-US" altLang="zh-CN" sz="1800" b="1" dirty="0" smtClean="0">
                <a:solidFill>
                  <a:schemeClr val="accent1">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1800" b="1" dirty="0" smtClean="0">
                <a:solidFill>
                  <a:schemeClr val="accent1">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800" b="1" dirty="0">
                <a:solidFill>
                  <a:schemeClr val="accent1">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1800" b="1" dirty="0" smtClean="0">
                <a:solidFill>
                  <a:schemeClr val="accent1">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sz="1800" b="1" dirty="0" smtClean="0">
              <a:solidFill>
                <a:schemeClr val="accent1">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83920" y="195580"/>
            <a:ext cx="7292340" cy="398780"/>
          </a:xfrm>
          <a:prstGeom prst="rect">
            <a:avLst/>
          </a:prstGeom>
          <a:noFill/>
          <a:extLst>
            <a:ext uri="{909E8E84-426E-40DD-AFC4-6F175D3DCCD1}">
              <a14:hiddenFill xmlns:a14="http://schemas.microsoft.com/office/drawing/2010/main">
                <a:solidFill>
                  <a:schemeClr val="bg1"/>
                </a:solidFill>
              </a14:hiddenFill>
            </a:ext>
          </a:extLst>
        </p:spPr>
        <p:txBody>
          <a:bodyPr wrap="none" rtlCol="0" anchor="t">
            <a:spAutoFit/>
            <a:scene3d>
              <a:camera prst="orthographicFront"/>
              <a:lightRig rig="threePt" dir="t"/>
            </a:scene3d>
          </a:bodyPr>
          <a:p>
            <a:r>
              <a:rPr sz="2000" b="1" spc="300" dirty="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202</a:t>
            </a:r>
            <a:r>
              <a:rPr lang="en-US" sz="2000" b="1" spc="300" dirty="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a:t>
            </a:r>
            <a:r>
              <a:rPr sz="2000" b="1" spc="300" dirty="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年统计年报和202</a:t>
            </a:r>
            <a:r>
              <a:rPr lang="en-US" sz="2000" b="1" spc="300" dirty="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3</a:t>
            </a:r>
            <a:r>
              <a:rPr sz="2000" b="1" spc="300" dirty="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年定期统计报表制度培训课件</a:t>
            </a:r>
            <a:endParaRPr lang="zh-CN" altLang="en-US" sz="2000" b="1" spc="300" dirty="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621155" y="2572385"/>
            <a:ext cx="6612890" cy="706755"/>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p>
            <a:pPr algn="l"/>
            <a:r>
              <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主讲内容</a:t>
            </a:r>
            <a:r>
              <a:rPr lang="en-US" altLang="zh-CN"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 </a:t>
            </a:r>
            <a:r>
              <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房地产开发项目经营情况（X204-1表）、</a:t>
            </a:r>
            <a:endPar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a:p>
            <a:pPr algn="l"/>
            <a:r>
              <a:rPr lang="en-US" altLang="zh-CN"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               </a:t>
            </a:r>
            <a:r>
              <a:rPr lang="zh-CN" altLang="en-US" sz="2000" b="1" dirty="0">
                <a:solidFill>
                  <a:schemeClr val="tx1">
                    <a:lumMod val="65000"/>
                    <a:lumOff val="3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房地产开发企业资金和土地情况（X204-2表）</a:t>
            </a:r>
            <a:endParaRPr lang="zh-CN" altLang="en-US" sz="2000" b="1" spc="300" dirty="0">
              <a:solidFill>
                <a:schemeClr val="tx1">
                  <a:lumMod val="65000"/>
                  <a:lumOff val="3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1"/>
          <p:cNvSpPr>
            <a:spLocks noChangeArrowheads="1"/>
          </p:cNvSpPr>
          <p:nvPr/>
        </p:nvSpPr>
        <p:spPr bwMode="auto">
          <a:xfrm>
            <a:off x="714375" y="1785938"/>
            <a:ext cx="857250" cy="830263"/>
          </a:xfrm>
          <a:prstGeom prst="rect">
            <a:avLst/>
          </a:prstGeom>
          <a:noFill/>
          <a:ln w="9525">
            <a:noFill/>
            <a:miter lim="800000"/>
          </a:ln>
          <a:effectLst>
            <a:prstShdw prst="shdw17" dist="17961" dir="2700000">
              <a:srgbClr val="5B9BD5">
                <a:gamma/>
                <a:shade val="60000"/>
                <a:invGamma/>
                <a:alpha val="50000"/>
              </a:srgbClr>
            </a:prstShdw>
          </a:effectLst>
        </p:spPr>
        <p:txBody>
          <a:bodyPr anchor="ctr">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正确填报</a:t>
            </a:r>
            <a:endParaRPr kumimoji="0" lang="zh-CN" altLang="en-US" sz="32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4038" name="矩形 7"/>
          <p:cNvSpPr/>
          <p:nvPr/>
        </p:nvSpPr>
        <p:spPr>
          <a:xfrm>
            <a:off x="2071688" y="1925638"/>
            <a:ext cx="6143625" cy="645160"/>
          </a:xfrm>
          <a:prstGeom prst="rect">
            <a:avLst/>
          </a:prstGeom>
          <a:noFill/>
          <a:ln w="9525">
            <a:noFill/>
          </a:ln>
        </p:spPr>
        <p:txBody>
          <a:bodyPr>
            <a:spAutoFit/>
          </a:bodyPr>
          <a:p>
            <a:pPr marL="285750" indent="-285750">
              <a:buClr>
                <a:srgbClr val="000000"/>
              </a:buClr>
              <a:buFont typeface="Wingdings" panose="05000000000000000000" charset="0"/>
              <a:buChar char="l"/>
            </a:pPr>
            <a:r>
              <a:rPr lang="en-US" altLang="zh-CN" dirty="0">
                <a:latin typeface="微软雅黑" panose="020B0503020204020204" pitchFamily="34" charset="-122"/>
                <a:ea typeface="微软雅黑" panose="020B0503020204020204" pitchFamily="34" charset="-122"/>
              </a:rPr>
              <a:t> 13</a:t>
            </a:r>
            <a:r>
              <a:rPr lang="zh-CN" altLang="en-US" dirty="0">
                <a:latin typeface="微软雅黑" panose="020B0503020204020204" pitchFamily="34" charset="-122"/>
                <a:ea typeface="微软雅黑" panose="020B0503020204020204" pitchFamily="34" charset="-122"/>
              </a:rPr>
              <a:t>位</a:t>
            </a:r>
            <a:r>
              <a:rPr lang="en-US" altLang="zh-CN" dirty="0">
                <a:latin typeface="微软雅黑" panose="020B0503020204020204" pitchFamily="34" charset="-122"/>
                <a:ea typeface="微软雅黑" panose="020B0503020204020204" pitchFamily="34" charset="-122"/>
              </a:rPr>
              <a:t>—0001200800368 </a:t>
            </a:r>
            <a:endParaRPr lang="en-US" altLang="zh-CN" dirty="0">
              <a:latin typeface="微软雅黑" panose="020B0503020204020204" pitchFamily="34" charset="-122"/>
              <a:ea typeface="微软雅黑" panose="020B0503020204020204" pitchFamily="34" charset="-122"/>
            </a:endParaRPr>
          </a:p>
          <a:p>
            <a:pPr marL="285750" indent="-285750">
              <a:buClr>
                <a:srgbClr val="000000"/>
              </a:buClr>
              <a:buFont typeface="Wingdings" panose="05000000000000000000" charset="0"/>
              <a:buChar char="l"/>
            </a:pPr>
            <a:r>
              <a:rPr lang="en-US" altLang="zh-CN" dirty="0">
                <a:latin typeface="微软雅黑" panose="020B0503020204020204" pitchFamily="34" charset="-122"/>
                <a:ea typeface="微软雅黑" panose="020B0503020204020204" pitchFamily="34" charset="-122"/>
              </a:rPr>
              <a:t> 18</a:t>
            </a:r>
            <a:r>
              <a:rPr lang="zh-CN" altLang="en-US" dirty="0">
                <a:latin typeface="微软雅黑" panose="020B0503020204020204" pitchFamily="34" charset="-122"/>
                <a:ea typeface="微软雅黑" panose="020B0503020204020204" pitchFamily="34" charset="-122"/>
              </a:rPr>
              <a:t>位</a:t>
            </a:r>
            <a:r>
              <a:rPr lang="en-US" altLang="zh-CN" dirty="0">
                <a:latin typeface="微软雅黑" panose="020B0503020204020204" pitchFamily="34" charset="-122"/>
                <a:ea typeface="微软雅黑" panose="020B0503020204020204" pitchFamily="34" charset="-122"/>
              </a:rPr>
              <a:t>— 201712121541101808 </a:t>
            </a:r>
            <a:endParaRPr lang="zh-CN" altLang="en-US" dirty="0">
              <a:latin typeface="微软雅黑" panose="020B0503020204020204" pitchFamily="34" charset="-122"/>
              <a:ea typeface="微软雅黑" panose="020B0503020204020204" pitchFamily="34" charset="-122"/>
            </a:endParaRPr>
          </a:p>
        </p:txBody>
      </p:sp>
      <p:sp>
        <p:nvSpPr>
          <p:cNvPr id="44039" name="矩形 7"/>
          <p:cNvSpPr/>
          <p:nvPr/>
        </p:nvSpPr>
        <p:spPr>
          <a:xfrm>
            <a:off x="2072005" y="2735580"/>
            <a:ext cx="6769735" cy="2014855"/>
          </a:xfrm>
          <a:prstGeom prst="rect">
            <a:avLst/>
          </a:prstGeom>
          <a:noFill/>
          <a:ln w="9525">
            <a:noFill/>
          </a:ln>
        </p:spPr>
        <p:txBody>
          <a:bodyPr wrap="square">
            <a:spAutoFit/>
          </a:bodyPr>
          <a:p>
            <a:pPr indent="266700" algn="just">
              <a:lnSpc>
                <a:spcPts val="2500"/>
              </a:lnSpc>
              <a:buClr>
                <a:srgbClr val="000000"/>
              </a:buClr>
              <a:buFont typeface="Wingdings" panose="05000000000000000000" pitchFamily="2" charset="2"/>
              <a:buChar char="l"/>
            </a:pPr>
            <a:r>
              <a:rPr lang="zh-CN" altLang="en-US" dirty="0">
                <a:solidFill>
                  <a:srgbClr val="000000"/>
                </a:solidFill>
                <a:latin typeface="微软雅黑" panose="020B0503020204020204" pitchFamily="34" charset="-122"/>
                <a:ea typeface="微软雅黑" panose="020B0503020204020204" pitchFamily="34" charset="-122"/>
              </a:rPr>
              <a:t>有</a:t>
            </a:r>
            <a:r>
              <a:rPr lang="en-US" altLang="zh-CN" dirty="0">
                <a:solidFill>
                  <a:srgbClr val="000000"/>
                </a:solidFill>
                <a:latin typeface="微软雅黑" panose="020B0503020204020204" pitchFamily="34" charset="-122"/>
                <a:ea typeface="微软雅黑" panose="020B0503020204020204" pitchFamily="34" charset="-122"/>
              </a:rPr>
              <a:t>13</a:t>
            </a:r>
            <a:r>
              <a:rPr lang="zh-CN" altLang="en-US" dirty="0">
                <a:solidFill>
                  <a:srgbClr val="000000"/>
                </a:solidFill>
                <a:latin typeface="微软雅黑" panose="020B0503020204020204" pitchFamily="34" charset="-122"/>
                <a:ea typeface="微软雅黑" panose="020B0503020204020204" pitchFamily="34" charset="-122"/>
              </a:rPr>
              <a:t>位的填</a:t>
            </a:r>
            <a:r>
              <a:rPr lang="en-US" altLang="zh-CN" dirty="0">
                <a:solidFill>
                  <a:srgbClr val="000000"/>
                </a:solidFill>
                <a:latin typeface="微软雅黑" panose="020B0503020204020204" pitchFamily="34" charset="-122"/>
                <a:ea typeface="微软雅黑" panose="020B0503020204020204" pitchFamily="34" charset="-122"/>
              </a:rPr>
              <a:t>13</a:t>
            </a:r>
            <a:r>
              <a:rPr lang="zh-CN" altLang="en-US" dirty="0">
                <a:solidFill>
                  <a:srgbClr val="000000"/>
                </a:solidFill>
                <a:latin typeface="微软雅黑" panose="020B0503020204020204" pitchFamily="34" charset="-122"/>
                <a:ea typeface="微软雅黑" panose="020B0503020204020204" pitchFamily="34" charset="-122"/>
              </a:rPr>
              <a:t>位，有</a:t>
            </a:r>
            <a:r>
              <a:rPr lang="en-US" altLang="zh-CN" dirty="0">
                <a:solidFill>
                  <a:srgbClr val="000000"/>
                </a:solidFill>
                <a:latin typeface="微软雅黑" panose="020B0503020204020204" pitchFamily="34" charset="-122"/>
                <a:ea typeface="微软雅黑" panose="020B0503020204020204" pitchFamily="34" charset="-122"/>
              </a:rPr>
              <a:t>18</a:t>
            </a:r>
            <a:r>
              <a:rPr lang="zh-CN" altLang="en-US" dirty="0">
                <a:solidFill>
                  <a:srgbClr val="000000"/>
                </a:solidFill>
                <a:latin typeface="微软雅黑" panose="020B0503020204020204" pitchFamily="34" charset="-122"/>
                <a:ea typeface="微软雅黑" panose="020B0503020204020204" pitchFamily="34" charset="-122"/>
              </a:rPr>
              <a:t>位的填</a:t>
            </a:r>
            <a:r>
              <a:rPr lang="en-US" altLang="zh-CN" dirty="0">
                <a:solidFill>
                  <a:srgbClr val="000000"/>
                </a:solidFill>
                <a:latin typeface="微软雅黑" panose="020B0503020204020204" pitchFamily="34" charset="-122"/>
                <a:ea typeface="微软雅黑" panose="020B0503020204020204" pitchFamily="34" charset="-122"/>
              </a:rPr>
              <a:t>18</a:t>
            </a:r>
            <a:r>
              <a:rPr lang="zh-CN" altLang="en-US" dirty="0">
                <a:solidFill>
                  <a:srgbClr val="000000"/>
                </a:solidFill>
                <a:latin typeface="微软雅黑" panose="020B0503020204020204" pitchFamily="34" charset="-122"/>
                <a:ea typeface="微软雅黑" panose="020B0503020204020204" pitchFamily="34" charset="-122"/>
              </a:rPr>
              <a:t>位。</a:t>
            </a:r>
            <a:endParaRPr lang="en-US" altLang="zh-CN" dirty="0">
              <a:solidFill>
                <a:srgbClr val="000000"/>
              </a:solidFill>
              <a:latin typeface="微软雅黑" panose="020B0503020204020204" pitchFamily="34" charset="-122"/>
              <a:ea typeface="微软雅黑" panose="020B0503020204020204" pitchFamily="34" charset="-122"/>
            </a:endParaRPr>
          </a:p>
          <a:p>
            <a:pPr indent="266700" algn="just">
              <a:lnSpc>
                <a:spcPts val="2500"/>
              </a:lnSpc>
              <a:buClr>
                <a:srgbClr val="000000"/>
              </a:buClr>
              <a:buFont typeface="Wingdings" panose="05000000000000000000" pitchFamily="2" charset="2"/>
              <a:buChar char="l"/>
            </a:pPr>
            <a:r>
              <a:rPr lang="zh-CN" altLang="en-US" dirty="0">
                <a:solidFill>
                  <a:srgbClr val="000000"/>
                </a:solidFill>
                <a:latin typeface="微软雅黑" panose="020B0503020204020204" pitchFamily="34" charset="-122"/>
                <a:ea typeface="微软雅黑" panose="020B0503020204020204" pitchFamily="34" charset="-122"/>
              </a:rPr>
              <a:t>对于“一对多”（审批平台对统计平台）的项目，都填同一个审批代码，“多对一”的项目由企业自己决定填主要的一个审批代码。</a:t>
            </a:r>
            <a:endParaRPr lang="en-US" altLang="zh-CN" dirty="0">
              <a:solidFill>
                <a:srgbClr val="000000"/>
              </a:solidFill>
              <a:latin typeface="微软雅黑" panose="020B0503020204020204" pitchFamily="34" charset="-122"/>
              <a:ea typeface="微软雅黑" panose="020B0503020204020204" pitchFamily="34" charset="-122"/>
            </a:endParaRPr>
          </a:p>
          <a:p>
            <a:pPr indent="266700" algn="just">
              <a:lnSpc>
                <a:spcPts val="2500"/>
              </a:lnSpc>
              <a:buClr>
                <a:srgbClr val="000000"/>
              </a:buClr>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不要填成“统一社会信用代码</a:t>
            </a:r>
            <a:r>
              <a:rPr 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项目代码</a:t>
            </a:r>
            <a:endParaRPr lang="zh-CN" altLang="en-US" dirty="0">
              <a:latin typeface="微软雅黑" panose="020B0503020204020204" pitchFamily="34" charset="-122"/>
              <a:ea typeface="微软雅黑" panose="020B0503020204020204" pitchFamily="34" charset="-122"/>
            </a:endParaRPr>
          </a:p>
          <a:p>
            <a:pPr indent="266700" algn="just">
              <a:lnSpc>
                <a:spcPts val="2500"/>
              </a:lnSpc>
              <a:buClr>
                <a:srgbClr val="000000"/>
              </a:buClr>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不要填</a:t>
            </a:r>
            <a:r>
              <a:rPr lang="en-US" altLang="zh-CN" dirty="0">
                <a:latin typeface="微软雅黑" panose="020B0503020204020204" pitchFamily="34" charset="-122"/>
                <a:ea typeface="微软雅黑" panose="020B0503020204020204" pitchFamily="34" charset="-122"/>
              </a:rPr>
              <a:t>0000000000000</a:t>
            </a:r>
            <a:r>
              <a:rPr lang="zh-CN" altLang="en-US" dirty="0">
                <a:latin typeface="微软雅黑" panose="020B0503020204020204" pitchFamily="34" charset="-122"/>
                <a:ea typeface="微软雅黑" panose="020B0503020204020204" pitchFamily="34" charset="-122"/>
              </a:rPr>
              <a:t>，没有代码可以为空，</a:t>
            </a:r>
            <a:r>
              <a:rPr lang="zh-CN" altLang="en-US" dirty="0">
                <a:solidFill>
                  <a:srgbClr val="C00000"/>
                </a:solidFill>
                <a:latin typeface="微软雅黑" panose="020B0503020204020204" pitchFamily="34" charset="-122"/>
                <a:ea typeface="微软雅黑" panose="020B0503020204020204" pitchFamily="34" charset="-122"/>
              </a:rPr>
              <a:t>新增项目必填</a:t>
            </a:r>
            <a:endParaRPr lang="zh-CN" altLang="en-US" dirty="0">
              <a:solidFill>
                <a:srgbClr val="C00000"/>
              </a:solidFill>
              <a:latin typeface="微软雅黑" panose="020B0503020204020204" pitchFamily="34" charset="-122"/>
              <a:ea typeface="微软雅黑" panose="020B0503020204020204" pitchFamily="34" charset="-122"/>
            </a:endParaRPr>
          </a:p>
        </p:txBody>
      </p:sp>
      <p:pic>
        <p:nvPicPr>
          <p:cNvPr id="33805" name="Picture 13"/>
          <p:cNvPicPr>
            <a:picLocks noChangeAspect="1" noChangeArrowheads="1"/>
          </p:cNvPicPr>
          <p:nvPr/>
        </p:nvPicPr>
        <p:blipFill>
          <a:blip r:embed="rId1"/>
          <a:srcRect/>
          <a:stretch>
            <a:fillRect/>
          </a:stretch>
        </p:blipFill>
        <p:spPr bwMode="auto">
          <a:xfrm>
            <a:off x="642938" y="857250"/>
            <a:ext cx="7924800" cy="820738"/>
          </a:xfrm>
          <a:prstGeom prst="rect">
            <a:avLst/>
          </a:prstGeom>
          <a:noFill/>
          <a:ln w="9525">
            <a:noFill/>
            <a:miter lim="800000"/>
            <a:headEnd/>
            <a:tailEnd/>
          </a:ln>
          <a:effectLst>
            <a:prstShdw prst="shdw17" dist="17961" dir="2700000">
              <a:schemeClr val="accent1">
                <a:gamma/>
                <a:shade val="60000"/>
                <a:invGamma/>
                <a:alpha val="50000"/>
              </a:schemeClr>
            </a:prstShdw>
          </a:effectLst>
        </p:spPr>
      </p:pic>
      <p:grpSp>
        <p:nvGrpSpPr>
          <p:cNvPr id="8" name="组合 7"/>
          <p:cNvGrpSpPr/>
          <p:nvPr/>
        </p:nvGrpSpPr>
        <p:grpSpPr>
          <a:xfrm>
            <a:off x="0" y="123825"/>
            <a:ext cx="5927725" cy="829310"/>
            <a:chOff x="0" y="195"/>
            <a:chExt cx="9335" cy="1306"/>
          </a:xfrm>
        </p:grpSpPr>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2" name="矩形 5"/>
            <p:cNvSpPr>
              <a:spLocks noChangeArrowheads="1"/>
            </p:cNvSpPr>
            <p:nvPr/>
          </p:nvSpPr>
          <p:spPr bwMode="auto">
            <a:xfrm>
              <a:off x="737" y="195"/>
              <a:ext cx="8598"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Bj10 北京市固定资产投资项目审批代码</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grpSp>
      <p:sp>
        <p:nvSpPr>
          <p:cNvPr id="16" name="任意多边形 15"/>
          <p:cNvSpPr/>
          <p:nvPr/>
        </p:nvSpPr>
        <p:spPr>
          <a:xfrm rot="5400000">
            <a:off x="980440" y="1798955"/>
            <a:ext cx="721995" cy="90233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5"/>
          </a:fillRef>
          <a:effectRef idx="1">
            <a:schemeClr val="accent5"/>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 name="Rectangle 1"/>
          <p:cNvSpPr>
            <a:spLocks noChangeArrowheads="1"/>
          </p:cNvSpPr>
          <p:nvPr/>
        </p:nvSpPr>
        <p:spPr bwMode="auto">
          <a:xfrm>
            <a:off x="898525" y="1897063"/>
            <a:ext cx="1018540"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zh-CN"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正确</a:t>
            </a:r>
            <a:endParaRPr kumimoji="0" lang="zh-CN" altLang="zh-CN"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zh-CN"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填报</a:t>
            </a:r>
            <a:endParaRPr kumimoji="0" lang="zh-CN" altLang="zh-CN"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5" name="任意多边形 24"/>
          <p:cNvSpPr/>
          <p:nvPr/>
        </p:nvSpPr>
        <p:spPr>
          <a:xfrm rot="5400000">
            <a:off x="963930" y="3217545"/>
            <a:ext cx="721995" cy="90233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2"/>
          </a:fillRef>
          <a:effectRef idx="1">
            <a:schemeClr val="accent2"/>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6" name="Rectangle 1"/>
          <p:cNvSpPr>
            <a:spLocks noChangeArrowheads="1"/>
          </p:cNvSpPr>
          <p:nvPr/>
        </p:nvSpPr>
        <p:spPr bwMode="auto">
          <a:xfrm>
            <a:off x="882015" y="3315653"/>
            <a:ext cx="93789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注意问题</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183769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BJ12 限竞房</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1"/>
          <p:nvPr/>
        </p:nvSpPr>
        <p:spPr>
          <a:xfrm>
            <a:off x="395605" y="630555"/>
            <a:ext cx="7652385" cy="1529715"/>
          </a:xfrm>
          <a:prstGeom prst="rect">
            <a:avLst/>
          </a:prstGeom>
          <a:noFill/>
          <a:ln w="9525">
            <a:noFill/>
          </a:ln>
        </p:spPr>
        <p:txBody>
          <a:bodyPr wrap="square">
            <a:spAutoFit/>
          </a:bodyPr>
          <a:p>
            <a:pPr marL="285750" indent="-285750">
              <a:lnSpc>
                <a:spcPct val="130000"/>
              </a:lnSpc>
              <a:buFont typeface="Wingdings" panose="05000000000000000000" charset="0"/>
              <a:buChar char="l"/>
            </a:pPr>
            <a:r>
              <a:rPr lang="zh-CN" altLang="en-US" sz="1800" dirty="0">
                <a:latin typeface="微软雅黑" panose="020B0503020204020204" pitchFamily="34" charset="-122"/>
                <a:ea typeface="微软雅黑" panose="020B0503020204020204" pitchFamily="34" charset="-122"/>
                <a:sym typeface="+mn-ea"/>
              </a:rPr>
              <a:t>指通过“限房价，竞地价”的土地出让方式产生的商品房，即开发商在获得土地使用前已经确认销售价格的商品房。</a:t>
            </a:r>
            <a:endParaRPr sz="18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8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800" dirty="0">
              <a:solidFill>
                <a:srgbClr val="000000"/>
              </a:solidFill>
              <a:latin typeface="微软雅黑" panose="020B0503020204020204" pitchFamily="34" charset="-122"/>
              <a:ea typeface="微软雅黑" panose="020B0503020204020204" pitchFamily="34" charset="-122"/>
            </a:endParaRPr>
          </a:p>
        </p:txBody>
      </p:sp>
      <p:sp>
        <p:nvSpPr>
          <p:cNvPr id="17" name="Rectangle 1"/>
          <p:cNvSpPr>
            <a:spLocks noChangeArrowheads="1"/>
          </p:cNvSpPr>
          <p:nvPr/>
        </p:nvSpPr>
        <p:spPr bwMode="auto">
          <a:xfrm>
            <a:off x="1329055" y="2112010"/>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历史</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9" name="矩形 7"/>
          <p:cNvSpPr>
            <a:spLocks noChangeArrowheads="1"/>
          </p:cNvSpPr>
          <p:nvPr/>
        </p:nvSpPr>
        <p:spPr bwMode="auto">
          <a:xfrm>
            <a:off x="2339975" y="1923415"/>
            <a:ext cx="5995035" cy="2693035"/>
          </a:xfrm>
          <a:prstGeom prst="rect">
            <a:avLst/>
          </a:prstGeom>
          <a:noFill/>
          <a:ln w="9525">
            <a:noFill/>
            <a:miter lim="800000"/>
          </a:ln>
        </p:spPr>
        <p:txBody>
          <a:bodyPr wrap="square">
            <a:spAutoFit/>
          </a:bodyPr>
          <a:p>
            <a:pPr marL="285750" indent="-285750">
              <a:lnSpc>
                <a:spcPct val="120000"/>
              </a:lnSpc>
              <a:buFont typeface="Wingdings" panose="05000000000000000000" charset="0"/>
              <a:buChar char="ü"/>
            </a:pPr>
            <a:r>
              <a:rPr lang="zh-CN" altLang="en-US" sz="1800" dirty="0">
                <a:latin typeface="微软雅黑" panose="020B0503020204020204" pitchFamily="34" charset="-122"/>
                <a:ea typeface="微软雅黑" panose="020B0503020204020204" pitchFamily="34" charset="-122"/>
                <a:sym typeface="+mn-ea"/>
              </a:rPr>
              <a:t>注意与限价房的区别。</a:t>
            </a:r>
            <a:endParaRPr lang="en-US" altLang="zh-CN" sz="1800" dirty="0">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charset="0"/>
              <a:buChar char="ü"/>
            </a:pPr>
            <a:r>
              <a:rPr lang="zh-CN" altLang="en-US" sz="1800" dirty="0">
                <a:latin typeface="微软雅黑" panose="020B0503020204020204" pitchFamily="34" charset="-122"/>
                <a:ea typeface="微软雅黑" panose="020B0503020204020204" pitchFamily="34" charset="-122"/>
                <a:sym typeface="+mn-ea"/>
              </a:rPr>
              <a:t>限价房为保障性住房（项目代码后三位为</a:t>
            </a:r>
            <a:r>
              <a:rPr lang="en-US" altLang="zh-CN" sz="1800" dirty="0">
                <a:latin typeface="微软雅黑" panose="020B0503020204020204" pitchFamily="34" charset="-122"/>
                <a:ea typeface="微软雅黑" panose="020B0503020204020204" pitchFamily="34" charset="-122"/>
                <a:sym typeface="+mn-ea"/>
              </a:rPr>
              <a:t>70</a:t>
            </a:r>
            <a:r>
              <a:rPr lang="en-US" sz="1800" dirty="0">
                <a:latin typeface="微软雅黑" panose="020B0503020204020204" pitchFamily="34" charset="-122"/>
                <a:ea typeface="微软雅黑" panose="020B0503020204020204" pitchFamily="34" charset="-122"/>
                <a:sym typeface="+mn-ea"/>
              </a:rPr>
              <a:t>0</a:t>
            </a:r>
            <a:r>
              <a:rPr lang="zh-CN" altLang="en-US" sz="1800" dirty="0">
                <a:latin typeface="微软雅黑" panose="020B0503020204020204" pitchFamily="34" charset="-122"/>
                <a:ea typeface="微软雅黑" panose="020B0503020204020204" pitchFamily="34" charset="-122"/>
                <a:sym typeface="+mn-ea"/>
              </a:rPr>
              <a:t>起）；</a:t>
            </a:r>
            <a:endParaRPr lang="zh-CN" altLang="en-US" sz="1800" dirty="0">
              <a:latin typeface="微软雅黑" panose="020B0503020204020204" pitchFamily="34" charset="-122"/>
              <a:ea typeface="微软雅黑" panose="020B0503020204020204" pitchFamily="34" charset="-122"/>
              <a:sym typeface="+mn-ea"/>
            </a:endParaRPr>
          </a:p>
          <a:p>
            <a:pPr marL="285750" indent="-285750">
              <a:lnSpc>
                <a:spcPct val="120000"/>
              </a:lnSpc>
              <a:buFont typeface="Wingdings" panose="05000000000000000000" charset="0"/>
              <a:buChar char="ü"/>
            </a:pPr>
            <a:r>
              <a:rPr lang="zh-CN" altLang="en-US" sz="1800" dirty="0">
                <a:latin typeface="微软雅黑" panose="020B0503020204020204" pitchFamily="34" charset="-122"/>
                <a:ea typeface="微软雅黑" panose="020B0503020204020204" pitchFamily="34" charset="-122"/>
                <a:sym typeface="+mn-ea"/>
              </a:rPr>
              <a:t>限竞房为普通商品房（项目代码后三位为</a:t>
            </a:r>
            <a:r>
              <a:rPr lang="en-US" altLang="zh-CN" sz="1800" dirty="0">
                <a:latin typeface="微软雅黑" panose="020B0503020204020204" pitchFamily="34" charset="-122"/>
                <a:ea typeface="微软雅黑" panose="020B0503020204020204" pitchFamily="34" charset="-122"/>
                <a:sym typeface="+mn-ea"/>
              </a:rPr>
              <a:t>001</a:t>
            </a:r>
            <a:r>
              <a:rPr lang="zh-CN" altLang="zh-CN" sz="1800" dirty="0">
                <a:latin typeface="微软雅黑" panose="020B0503020204020204" pitchFamily="34" charset="-122"/>
                <a:ea typeface="微软雅黑" panose="020B0503020204020204" pitchFamily="34" charset="-122"/>
                <a:sym typeface="+mn-ea"/>
              </a:rPr>
              <a:t>起</a:t>
            </a:r>
            <a:r>
              <a:rPr lang="zh-CN" altLang="en-US" sz="1800" dirty="0">
                <a:latin typeface="微软雅黑" panose="020B0503020204020204" pitchFamily="34" charset="-122"/>
                <a:ea typeface="微软雅黑" panose="020B0503020204020204" pitchFamily="34" charset="-122"/>
                <a:sym typeface="+mn-ea"/>
              </a:rPr>
              <a:t>），是土地进行“招、拍挂”拿到的地块，在拍卖时已经规定了商品房的销售价格。</a:t>
            </a:r>
            <a:endParaRPr lang="zh-CN" altLang="en-US" sz="1800" dirty="0">
              <a:latin typeface="微软雅黑" panose="020B0503020204020204" pitchFamily="34" charset="-122"/>
              <a:ea typeface="微软雅黑" panose="020B0503020204020204" pitchFamily="34" charset="-122"/>
              <a:sym typeface="+mn-ea"/>
            </a:endParaRPr>
          </a:p>
          <a:p>
            <a:pPr marL="285750" indent="-285750">
              <a:lnSpc>
                <a:spcPct val="120000"/>
              </a:lnSpc>
              <a:buFont typeface="Wingdings" panose="05000000000000000000" charset="0"/>
              <a:buChar char="ü"/>
            </a:pPr>
            <a:endParaRPr lang="en-US" altLang="zh-CN" sz="1800" dirty="0">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charset="0"/>
              <a:buChar char="ü"/>
            </a:pPr>
            <a:r>
              <a:rPr lang="zh-CN" altLang="en-US" sz="1800" dirty="0">
                <a:latin typeface="微软雅黑" panose="020B0503020204020204" pitchFamily="34" charset="-122"/>
                <a:ea typeface="微软雅黑" panose="020B0503020204020204" pitchFamily="34" charset="-122"/>
                <a:sym typeface="+mn-ea"/>
              </a:rPr>
              <a:t>填报了</a:t>
            </a:r>
            <a:r>
              <a:rPr lang="en-US" altLang="zh-CN" sz="1800" dirty="0">
                <a:latin typeface="微软雅黑" panose="020B0503020204020204" pitchFamily="34" charset="-122"/>
                <a:ea typeface="微软雅黑" panose="020B0503020204020204" pitchFamily="34" charset="-122"/>
                <a:sym typeface="+mn-ea"/>
              </a:rPr>
              <a:t>BJ13</a:t>
            </a:r>
            <a:r>
              <a:rPr lang="zh-CN" altLang="en-US" sz="1800" dirty="0">
                <a:latin typeface="微软雅黑" panose="020B0503020204020204" pitchFamily="34" charset="-122"/>
                <a:ea typeface="微软雅黑" panose="020B0503020204020204" pitchFamily="34" charset="-122"/>
                <a:sym typeface="+mn-ea"/>
              </a:rPr>
              <a:t>（住宅自持）的项目，一定为限竞房。</a:t>
            </a:r>
            <a:endParaRPr lang="zh-CN" altLang="en-US" sz="1800" dirty="0">
              <a:latin typeface="微软雅黑" panose="020B0503020204020204" pitchFamily="34" charset="-122"/>
              <a:ea typeface="微软雅黑" panose="020B0503020204020204" pitchFamily="34" charset="-122"/>
            </a:endParaRPr>
          </a:p>
          <a:p>
            <a:pPr marL="285750" marR="0" lvl="0" indent="-285750" algn="l" defTabSz="914400" rtl="0" eaLnBrk="1" fontAlgn="base" latinLnBrk="0" hangingPunct="1">
              <a:lnSpc>
                <a:spcPct val="100000"/>
              </a:lnSpc>
              <a:spcBef>
                <a:spcPct val="0"/>
              </a:spcBef>
              <a:spcAft>
                <a:spcPct val="0"/>
              </a:spcAft>
              <a:buClr>
                <a:srgbClr val="000000"/>
              </a:buClr>
              <a:buSzTx/>
              <a:buFont typeface="Wingdings" panose="05000000000000000000" charset="0"/>
              <a:buChar char="ü"/>
              <a:defRPr/>
            </a:pPr>
            <a:endParaRPr kumimoji="0" lang="zh-CN" altLang="en-US" sz="1800" i="0" u="none" strike="noStrike" kern="1200" cap="none" spc="0" normalizeH="0" baseline="0" noProof="0" dirty="0">
              <a:ln>
                <a:noFill/>
              </a:ln>
              <a:solidFill>
                <a:schemeClr val="tx1"/>
              </a:solidFill>
              <a:effectLst/>
              <a:uLnTx/>
              <a:uFillTx/>
              <a:latin typeface="+mn-ea"/>
              <a:ea typeface="+mn-ea"/>
            </a:endParaRPr>
          </a:p>
        </p:txBody>
      </p:sp>
      <p:sp>
        <p:nvSpPr>
          <p:cNvPr id="8" name="Rectangle 1"/>
          <p:cNvSpPr>
            <a:spLocks noChangeArrowheads="1"/>
          </p:cNvSpPr>
          <p:nvPr/>
        </p:nvSpPr>
        <p:spPr bwMode="auto">
          <a:xfrm>
            <a:off x="1439545" y="2222500"/>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现状</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 name="任意多边形 8"/>
          <p:cNvSpPr/>
          <p:nvPr/>
        </p:nvSpPr>
        <p:spPr>
          <a:xfrm rot="5400000">
            <a:off x="1145540" y="1968500"/>
            <a:ext cx="721995" cy="90233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2"/>
          </a:fillRef>
          <a:effectRef idx="1">
            <a:schemeClr val="accent2"/>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 name="Rectangle 1"/>
          <p:cNvSpPr>
            <a:spLocks noChangeArrowheads="1"/>
          </p:cNvSpPr>
          <p:nvPr/>
        </p:nvSpPr>
        <p:spPr bwMode="auto">
          <a:xfrm>
            <a:off x="1063625" y="2066608"/>
            <a:ext cx="93789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注意问题</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336804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rPr>
              <a:t>BJ</a:t>
            </a:r>
            <a:r>
              <a:rPr kumimoji="1" lang="en-US"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rPr>
              <a:t>14</a:t>
            </a:r>
            <a:r>
              <a:rPr kumimoji="1"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rPr>
              <a:t> 城市更新</a:t>
            </a:r>
            <a:r>
              <a:rPr kumimoji="1" lang="zh-CN"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rPr>
              <a:t>（修订）</a:t>
            </a:r>
            <a:endParaRPr kumimoji="1" lang="zh-CN"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p:txBody>
      </p:sp>
      <p:sp>
        <p:nvSpPr>
          <p:cNvPr id="13" name="文本框 8"/>
          <p:cNvSpPr txBox="1"/>
          <p:nvPr/>
        </p:nvSpPr>
        <p:spPr>
          <a:xfrm>
            <a:off x="377190" y="628015"/>
            <a:ext cx="7632065" cy="4407535"/>
          </a:xfrm>
          <a:prstGeom prst="rect">
            <a:avLst/>
          </a:prstGeom>
          <a:noFill/>
          <a:ln w="9525">
            <a:noFill/>
          </a:ln>
        </p:spPr>
        <p:txBody>
          <a:bodyPr wrap="square">
            <a:spAutoFit/>
          </a:bodyPr>
          <a:p>
            <a:pPr marL="285750" indent="-285750">
              <a:lnSpc>
                <a:spcPct val="130000"/>
              </a:lnSpc>
              <a:buFont typeface="Wingdings" panose="05000000000000000000" charset="0"/>
              <a:buChar char="l"/>
            </a:pPr>
            <a:r>
              <a:rPr lang="zh-CN" altLang="en-US" sz="1800" dirty="0">
                <a:latin typeface="微软雅黑" panose="020B0503020204020204" pitchFamily="34" charset="-122"/>
                <a:ea typeface="微软雅黑" panose="020B0503020204020204" pitchFamily="34" charset="-122"/>
                <a:sym typeface="+mn-ea"/>
              </a:rPr>
              <a:t>指对本市建成区内城市空间形态和城市功能的持续完善和优化调整。</a:t>
            </a:r>
            <a:endParaRPr lang="zh-CN" altLang="en-US" sz="1800" dirty="0">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r>
              <a:rPr lang="zh-CN" altLang="en-US" sz="1800" dirty="0">
                <a:latin typeface="微软雅黑" panose="020B0503020204020204" pitchFamily="34" charset="-122"/>
                <a:ea typeface="微软雅黑" panose="020B0503020204020204" pitchFamily="34" charset="-122"/>
                <a:sym typeface="+mn-ea"/>
              </a:rPr>
              <a:t>城市更新活动</a:t>
            </a:r>
            <a:r>
              <a:rPr lang="zh-CN" altLang="en-US" sz="1800" b="1" dirty="0">
                <a:latin typeface="微软雅黑" panose="020B0503020204020204" pitchFamily="34" charset="-122"/>
                <a:ea typeface="微软雅黑" panose="020B0503020204020204" pitchFamily="34" charset="-122"/>
                <a:sym typeface="+mn-ea"/>
              </a:rPr>
              <a:t>不包括</a:t>
            </a:r>
            <a:r>
              <a:rPr lang="zh-CN" altLang="en-US" sz="1800" dirty="0">
                <a:latin typeface="微软雅黑" panose="020B0503020204020204" pitchFamily="34" charset="-122"/>
                <a:ea typeface="微软雅黑" panose="020B0503020204020204" pitchFamily="34" charset="-122"/>
                <a:sym typeface="+mn-ea"/>
              </a:rPr>
              <a:t>土地储备、房地产一级开发等项目。</a:t>
            </a:r>
            <a:endParaRPr lang="zh-CN" altLang="en-US" sz="1800" dirty="0">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r>
              <a:rPr lang="zh-CN" altLang="en-US" sz="1800" dirty="0">
                <a:latin typeface="微软雅黑" panose="020B0503020204020204" pitchFamily="34" charset="-122"/>
                <a:ea typeface="微软雅黑" panose="020B0503020204020204" pitchFamily="34" charset="-122"/>
                <a:sym typeface="+mn-ea"/>
              </a:rPr>
              <a:t>具体包括</a:t>
            </a:r>
            <a:r>
              <a:rPr lang="en-US" altLang="zh-CN" sz="1800" dirty="0">
                <a:latin typeface="微软雅黑" panose="020B0503020204020204" pitchFamily="34" charset="-122"/>
                <a:ea typeface="微软雅黑" panose="020B0503020204020204" pitchFamily="34" charset="-122"/>
                <a:sym typeface="+mn-ea"/>
              </a:rPr>
              <a:t>6</a:t>
            </a:r>
            <a:r>
              <a:rPr lang="zh-CN" altLang="en-US" sz="1800" dirty="0">
                <a:latin typeface="微软雅黑" panose="020B0503020204020204" pitchFamily="34" charset="-122"/>
                <a:ea typeface="微软雅黑" panose="020B0503020204020204" pitchFamily="34" charset="-122"/>
                <a:sym typeface="+mn-ea"/>
              </a:rPr>
              <a:t>类：</a:t>
            </a:r>
            <a:endParaRPr lang="zh-CN" altLang="en-US" sz="1800" dirty="0">
              <a:latin typeface="微软雅黑" panose="020B0503020204020204" pitchFamily="34" charset="-122"/>
              <a:ea typeface="微软雅黑" panose="020B0503020204020204" pitchFamily="34" charset="-122"/>
              <a:sym typeface="+mn-ea"/>
            </a:endParaRPr>
          </a:p>
          <a:p>
            <a:pPr>
              <a:lnSpc>
                <a:spcPct val="130000"/>
              </a:lnSpc>
              <a:buFont typeface="Wingdings" panose="05000000000000000000" charset="0"/>
            </a:pPr>
            <a:r>
              <a:rPr lang="zh-CN" altLang="en-US" sz="1800" dirty="0">
                <a:latin typeface="微软雅黑" panose="020B0503020204020204" pitchFamily="34" charset="-122"/>
                <a:ea typeface="微软雅黑" panose="020B0503020204020204" pitchFamily="34" charset="-122"/>
                <a:sym typeface="+mn-ea"/>
              </a:rPr>
              <a:t>1.</a:t>
            </a:r>
            <a:r>
              <a:rPr lang="zh-CN" altLang="en-US" sz="1800" b="1" dirty="0">
                <a:latin typeface="微软雅黑" panose="020B0503020204020204" pitchFamily="34" charset="-122"/>
                <a:ea typeface="微软雅黑" panose="020B0503020204020204" pitchFamily="34" charset="-122"/>
                <a:sym typeface="+mn-ea"/>
              </a:rPr>
              <a:t>居住类：</a:t>
            </a:r>
            <a:r>
              <a:rPr lang="zh-CN" altLang="en-US" sz="1800" dirty="0">
                <a:latin typeface="微软雅黑" panose="020B0503020204020204" pitchFamily="34" charset="-122"/>
                <a:ea typeface="微软雅黑" panose="020B0503020204020204" pitchFamily="34" charset="-122"/>
                <a:sym typeface="+mn-ea"/>
              </a:rPr>
              <a:t>以保障老旧平房院落、危旧楼房、老旧小区等房屋安全，提升居住品质为主</a:t>
            </a:r>
            <a:endParaRPr lang="zh-CN" altLang="en-US" sz="1800" dirty="0">
              <a:latin typeface="微软雅黑" panose="020B0503020204020204" pitchFamily="34" charset="-122"/>
              <a:ea typeface="微软雅黑" panose="020B0503020204020204" pitchFamily="34" charset="-122"/>
              <a:sym typeface="+mn-ea"/>
            </a:endParaRPr>
          </a:p>
          <a:p>
            <a:pPr>
              <a:lnSpc>
                <a:spcPct val="130000"/>
              </a:lnSpc>
              <a:buFont typeface="Wingdings" panose="05000000000000000000" charset="0"/>
            </a:pPr>
            <a:r>
              <a:rPr lang="zh-CN" altLang="en-US" sz="1800" dirty="0">
                <a:latin typeface="微软雅黑" panose="020B0503020204020204" pitchFamily="34" charset="-122"/>
                <a:ea typeface="微软雅黑" panose="020B0503020204020204" pitchFamily="34" charset="-122"/>
                <a:sym typeface="+mn-ea"/>
              </a:rPr>
              <a:t>2.</a:t>
            </a:r>
            <a:r>
              <a:rPr lang="zh-CN" altLang="en-US" sz="1800" b="1" dirty="0">
                <a:latin typeface="微软雅黑" panose="020B0503020204020204" pitchFamily="34" charset="-122"/>
                <a:ea typeface="微软雅黑" panose="020B0503020204020204" pitchFamily="34" charset="-122"/>
                <a:sym typeface="+mn-ea"/>
              </a:rPr>
              <a:t>产业类：</a:t>
            </a:r>
            <a:r>
              <a:rPr lang="zh-CN" altLang="en-US" sz="1800" dirty="0">
                <a:latin typeface="微软雅黑" panose="020B0503020204020204" pitchFamily="34" charset="-122"/>
                <a:ea typeface="微软雅黑" panose="020B0503020204020204" pitchFamily="34" charset="-122"/>
                <a:sym typeface="+mn-ea"/>
              </a:rPr>
              <a:t>以推动老旧厂房、低效产业园区、老旧低效楼宇、传统商业设施等存量空间资源提质增效为主</a:t>
            </a:r>
            <a:endParaRPr lang="zh-CN" altLang="en-US" sz="1800" dirty="0">
              <a:latin typeface="微软雅黑" panose="020B0503020204020204" pitchFamily="34" charset="-122"/>
              <a:ea typeface="微软雅黑" panose="020B0503020204020204" pitchFamily="34" charset="-122"/>
              <a:sym typeface="+mn-ea"/>
            </a:endParaRPr>
          </a:p>
          <a:p>
            <a:pPr>
              <a:lnSpc>
                <a:spcPct val="130000"/>
              </a:lnSpc>
              <a:buFont typeface="Wingdings" panose="05000000000000000000" charset="0"/>
            </a:pPr>
            <a:r>
              <a:rPr lang="zh-CN" altLang="en-US" sz="1800" dirty="0">
                <a:latin typeface="微软雅黑" panose="020B0503020204020204" pitchFamily="34" charset="-122"/>
                <a:ea typeface="微软雅黑" panose="020B0503020204020204" pitchFamily="34" charset="-122"/>
                <a:sym typeface="+mn-ea"/>
              </a:rPr>
              <a:t>3.</a:t>
            </a:r>
            <a:r>
              <a:rPr lang="zh-CN" altLang="en-US" sz="1800" b="1" dirty="0">
                <a:latin typeface="微软雅黑" panose="020B0503020204020204" pitchFamily="34" charset="-122"/>
                <a:ea typeface="微软雅黑" panose="020B0503020204020204" pitchFamily="34" charset="-122"/>
                <a:sym typeface="+mn-ea"/>
              </a:rPr>
              <a:t>设施类：</a:t>
            </a:r>
            <a:r>
              <a:rPr lang="zh-CN" altLang="en-US" sz="1800" dirty="0">
                <a:latin typeface="微软雅黑" panose="020B0503020204020204" pitchFamily="34" charset="-122"/>
                <a:ea typeface="微软雅黑" panose="020B0503020204020204" pitchFamily="34" charset="-122"/>
                <a:sym typeface="+mn-ea"/>
              </a:rPr>
              <a:t>以更新改造老旧市政基础设施、公共服务设施、公共安全设施，保障安全、补足短板为主</a:t>
            </a:r>
            <a:endParaRPr lang="zh-CN" altLang="en-US" sz="1800" dirty="0">
              <a:latin typeface="微软雅黑" panose="020B0503020204020204" pitchFamily="34" charset="-122"/>
              <a:ea typeface="微软雅黑" panose="020B0503020204020204" pitchFamily="34" charset="-122"/>
              <a:sym typeface="+mn-ea"/>
            </a:endParaRPr>
          </a:p>
          <a:p>
            <a:pPr>
              <a:lnSpc>
                <a:spcPct val="130000"/>
              </a:lnSpc>
              <a:buFont typeface="Wingdings" panose="05000000000000000000" charset="0"/>
            </a:pPr>
            <a:r>
              <a:rPr lang="zh-CN" altLang="en-US" sz="1800" dirty="0">
                <a:latin typeface="微软雅黑" panose="020B0503020204020204" pitchFamily="34" charset="-122"/>
                <a:ea typeface="微软雅黑" panose="020B0503020204020204" pitchFamily="34" charset="-122"/>
                <a:sym typeface="+mn-ea"/>
              </a:rPr>
              <a:t>4.</a:t>
            </a:r>
            <a:r>
              <a:rPr lang="zh-CN" altLang="en-US" sz="1800" b="1" dirty="0">
                <a:latin typeface="微软雅黑" panose="020B0503020204020204" pitchFamily="34" charset="-122"/>
                <a:ea typeface="微软雅黑" panose="020B0503020204020204" pitchFamily="34" charset="-122"/>
                <a:sym typeface="+mn-ea"/>
              </a:rPr>
              <a:t>公共空间类：</a:t>
            </a:r>
            <a:r>
              <a:rPr lang="zh-CN" altLang="en-US" sz="1800" dirty="0">
                <a:latin typeface="微软雅黑" panose="020B0503020204020204" pitchFamily="34" charset="-122"/>
                <a:ea typeface="微软雅黑" panose="020B0503020204020204" pitchFamily="34" charset="-122"/>
                <a:sym typeface="+mn-ea"/>
              </a:rPr>
              <a:t>以提升绿色空间、滨水空间、慢行系统等环境品质为主</a:t>
            </a:r>
            <a:endParaRPr lang="zh-CN" altLang="en-US" sz="1800" dirty="0">
              <a:latin typeface="微软雅黑" panose="020B0503020204020204" pitchFamily="34" charset="-122"/>
              <a:ea typeface="微软雅黑" panose="020B0503020204020204" pitchFamily="34" charset="-122"/>
              <a:sym typeface="+mn-ea"/>
            </a:endParaRPr>
          </a:p>
          <a:p>
            <a:pPr>
              <a:lnSpc>
                <a:spcPct val="130000"/>
              </a:lnSpc>
              <a:buFont typeface="Wingdings" panose="05000000000000000000" charset="0"/>
            </a:pPr>
            <a:r>
              <a:rPr lang="zh-CN" altLang="en-US" sz="1800" dirty="0">
                <a:latin typeface="微软雅黑" panose="020B0503020204020204" pitchFamily="34" charset="-122"/>
                <a:ea typeface="微软雅黑" panose="020B0503020204020204" pitchFamily="34" charset="-122"/>
                <a:sym typeface="+mn-ea"/>
              </a:rPr>
              <a:t>5.</a:t>
            </a:r>
            <a:r>
              <a:rPr lang="zh-CN" altLang="en-US" sz="1800" b="1" dirty="0">
                <a:latin typeface="微软雅黑" panose="020B0503020204020204" pitchFamily="34" charset="-122"/>
                <a:ea typeface="微软雅黑" panose="020B0503020204020204" pitchFamily="34" charset="-122"/>
                <a:sym typeface="+mn-ea"/>
              </a:rPr>
              <a:t>区域综合类：</a:t>
            </a:r>
            <a:r>
              <a:rPr lang="zh-CN" altLang="en-US" sz="1800" dirty="0">
                <a:latin typeface="微软雅黑" panose="020B0503020204020204" pitchFamily="34" charset="-122"/>
                <a:ea typeface="微软雅黑" panose="020B0503020204020204" pitchFamily="34" charset="-122"/>
                <a:sym typeface="+mn-ea"/>
              </a:rPr>
              <a:t>统筹存量资源配置，优化功能布局，实现片区可持续发展</a:t>
            </a:r>
            <a:endParaRPr lang="zh-CN" altLang="en-US" sz="1800" dirty="0">
              <a:latin typeface="微软雅黑" panose="020B0503020204020204" pitchFamily="34" charset="-122"/>
              <a:ea typeface="微软雅黑" panose="020B0503020204020204" pitchFamily="34" charset="-122"/>
              <a:sym typeface="+mn-ea"/>
            </a:endParaRPr>
          </a:p>
          <a:p>
            <a:pPr>
              <a:lnSpc>
                <a:spcPct val="130000"/>
              </a:lnSpc>
              <a:buFont typeface="Wingdings" panose="05000000000000000000" charset="0"/>
            </a:pPr>
            <a:r>
              <a:rPr lang="zh-CN" altLang="en-US" sz="1800" dirty="0">
                <a:latin typeface="微软雅黑" panose="020B0503020204020204" pitchFamily="34" charset="-122"/>
                <a:ea typeface="微软雅黑" panose="020B0503020204020204" pitchFamily="34" charset="-122"/>
                <a:sym typeface="+mn-ea"/>
              </a:rPr>
              <a:t>6.市人民政府确定的</a:t>
            </a:r>
            <a:r>
              <a:rPr lang="zh-CN" altLang="en-US" sz="1800" b="1" dirty="0">
                <a:latin typeface="微软雅黑" panose="020B0503020204020204" pitchFamily="34" charset="-122"/>
                <a:ea typeface="微软雅黑" panose="020B0503020204020204" pitchFamily="34" charset="-122"/>
                <a:sym typeface="+mn-ea"/>
              </a:rPr>
              <a:t>其他</a:t>
            </a:r>
            <a:r>
              <a:rPr lang="zh-CN" altLang="en-US" sz="1800" dirty="0">
                <a:latin typeface="微软雅黑" panose="020B0503020204020204" pitchFamily="34" charset="-122"/>
                <a:ea typeface="微软雅黑" panose="020B0503020204020204" pitchFamily="34" charset="-122"/>
                <a:sym typeface="+mn-ea"/>
              </a:rPr>
              <a:t>城市更新活动。</a:t>
            </a:r>
            <a:endParaRPr lang="zh-CN" altLang="en-US" sz="18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362458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0</a:t>
            </a:r>
            <a:r>
              <a:rPr kumimoji="1" 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3</a:t>
            </a: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 项目建设所在地及区划</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1"/>
          <p:nvPr/>
        </p:nvSpPr>
        <p:spPr>
          <a:xfrm>
            <a:off x="395605" y="917575"/>
            <a:ext cx="7652385" cy="3692525"/>
          </a:xfrm>
          <a:prstGeom prst="rect">
            <a:avLst/>
          </a:prstGeom>
          <a:noFill/>
          <a:ln w="9525">
            <a:noFill/>
          </a:ln>
        </p:spPr>
        <p:txBody>
          <a:bodyPr wrap="square">
            <a:spAutoFit/>
          </a:bodyPr>
          <a:p>
            <a:pPr marL="285750" indent="-285750">
              <a:lnSpc>
                <a:spcPct val="130000"/>
              </a:lnSpc>
              <a:buFont typeface="Wingdings" panose="05000000000000000000" charset="0"/>
              <a:buChar char="l"/>
            </a:pPr>
            <a:r>
              <a:rPr lang="zh-CN" altLang="en-US" sz="2000">
                <a:latin typeface="微软雅黑" panose="020B0503020204020204" pitchFamily="34" charset="-122"/>
                <a:ea typeface="微软雅黑" panose="020B0503020204020204" pitchFamily="34" charset="-122"/>
                <a:sym typeface="+mn-ea"/>
              </a:rPr>
              <a:t>指房地产开发项目实际所处的详细地址及相应的区划代码。</a:t>
            </a:r>
            <a:endParaRPr lang="zh-CN" altLang="en-US" sz="2000">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r>
              <a:rPr lang="zh-CN" altLang="en-US" sz="2000">
                <a:latin typeface="微软雅黑" panose="020B0503020204020204" pitchFamily="34" charset="-122"/>
                <a:ea typeface="微软雅黑" panose="020B0503020204020204" pitchFamily="34" charset="-122"/>
                <a:sym typeface="+mn-ea"/>
              </a:rPr>
              <a:t>其中，项目实际所在地的详细地址，要求写明项目所在的省（自治区、直辖市）、市（地、州、盟）、县（市、区、旗）、乡（镇）以及具体街（村）的名称和详细的门牌号码，不能填写通讯号码或通讯信箱号码。</a:t>
            </a:r>
            <a:endParaRPr lang="zh-CN" altLang="en-US" sz="2000">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r>
              <a:rPr lang="zh-CN" altLang="en-US" sz="2000">
                <a:latin typeface="微软雅黑" panose="020B0503020204020204" pitchFamily="34" charset="-122"/>
                <a:ea typeface="微软雅黑" panose="020B0503020204020204" pitchFamily="34" charset="-122"/>
                <a:sym typeface="+mn-ea"/>
              </a:rPr>
              <a:t>区划代码指项目所在地区的区划代码，共12位，按设计管理部门最新更新的统计用区划代码填写。</a:t>
            </a:r>
            <a:endParaRPr lang="zh-CN" altLang="en-US" sz="2000">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endParaRPr sz="20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240030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04 项目开工时间</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1"/>
          <p:nvPr/>
        </p:nvSpPr>
        <p:spPr>
          <a:xfrm>
            <a:off x="395605" y="558800"/>
            <a:ext cx="8414385" cy="2249170"/>
          </a:xfrm>
          <a:prstGeom prst="rect">
            <a:avLst/>
          </a:prstGeom>
          <a:noFill/>
          <a:ln w="9525">
            <a:noFill/>
          </a:ln>
        </p:spPr>
        <p:txBody>
          <a:bodyPr wrap="square">
            <a:spAutoFit/>
          </a:bodyPr>
          <a:p>
            <a:pPr marL="285750" indent="-285750">
              <a:lnSpc>
                <a:spcPct val="130000"/>
              </a:lnSpc>
              <a:buFont typeface="Wingdings" panose="05000000000000000000" charset="0"/>
              <a:buChar char="l"/>
            </a:pPr>
            <a:r>
              <a:rPr lang="zh-CN" altLang="en-US" sz="1800">
                <a:latin typeface="微软雅黑" panose="020B0503020204020204" pitchFamily="34" charset="-122"/>
                <a:ea typeface="微软雅黑" panose="020B0503020204020204" pitchFamily="34" charset="-122"/>
                <a:sym typeface="+mn-ea"/>
              </a:rPr>
              <a:t>代码6位，代码前4位为年份，后2位为月份，如</a:t>
            </a:r>
            <a:r>
              <a:rPr lang="en-US" altLang="zh-CN" sz="1800">
                <a:latin typeface="微软雅黑" panose="020B0503020204020204" pitchFamily="34" charset="-122"/>
                <a:ea typeface="微软雅黑" panose="020B0503020204020204" pitchFamily="34" charset="-122"/>
                <a:sym typeface="+mn-ea"/>
              </a:rPr>
              <a:t>2023</a:t>
            </a:r>
            <a:r>
              <a:rPr lang="zh-CN" altLang="en-US" sz="1800">
                <a:latin typeface="微软雅黑" panose="020B0503020204020204" pitchFamily="34" charset="-122"/>
                <a:ea typeface="微软雅黑" panose="020B0503020204020204" pitchFamily="34" charset="-122"/>
                <a:sym typeface="+mn-ea"/>
              </a:rPr>
              <a:t>年</a:t>
            </a:r>
            <a:r>
              <a:rPr lang="en-US" altLang="zh-CN" sz="1800">
                <a:latin typeface="微软雅黑" panose="020B0503020204020204" pitchFamily="34" charset="-122"/>
                <a:ea typeface="微软雅黑" panose="020B0503020204020204" pitchFamily="34" charset="-122"/>
                <a:sym typeface="+mn-ea"/>
              </a:rPr>
              <a:t>03</a:t>
            </a:r>
            <a:r>
              <a:rPr lang="zh-CN" altLang="en-US" sz="1800">
                <a:latin typeface="微软雅黑" panose="020B0503020204020204" pitchFamily="34" charset="-122"/>
                <a:ea typeface="微软雅黑" panose="020B0503020204020204" pitchFamily="34" charset="-122"/>
                <a:sym typeface="+mn-ea"/>
              </a:rPr>
              <a:t>月。</a:t>
            </a:r>
            <a:endParaRPr lang="zh-CN" altLang="en-US" sz="1800">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r>
              <a:rPr lang="zh-CN" altLang="en-US" sz="1800">
                <a:latin typeface="微软雅黑" panose="020B0503020204020204" pitchFamily="34" charset="-122"/>
                <a:ea typeface="微软雅黑" panose="020B0503020204020204" pitchFamily="34" charset="-122"/>
                <a:sym typeface="+mn-ea"/>
              </a:rPr>
              <a:t>按建设项目</a:t>
            </a:r>
            <a:r>
              <a:rPr lang="zh-CN" altLang="en-US" sz="1800">
                <a:solidFill>
                  <a:srgbClr val="FF0000"/>
                </a:solidFill>
                <a:latin typeface="微软雅黑" panose="020B0503020204020204" pitchFamily="34" charset="-122"/>
                <a:ea typeface="微软雅黑" panose="020B0503020204020204" pitchFamily="34" charset="-122"/>
                <a:sym typeface="+mn-ea"/>
              </a:rPr>
              <a:t>设计文件</a:t>
            </a:r>
            <a:r>
              <a:rPr lang="zh-CN" altLang="en-US" sz="1800">
                <a:latin typeface="微软雅黑" panose="020B0503020204020204" pitchFamily="34" charset="-122"/>
                <a:ea typeface="微软雅黑" panose="020B0503020204020204" pitchFamily="34" charset="-122"/>
                <a:sym typeface="+mn-ea"/>
              </a:rPr>
              <a:t>中规定的永久性工程第一次开始施工的年月填写。</a:t>
            </a:r>
            <a:endParaRPr lang="zh-CN" altLang="en-US" sz="1800">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r>
              <a:rPr lang="zh-CN" altLang="en-US" sz="1800">
                <a:latin typeface="微软雅黑" panose="020B0503020204020204" pitchFamily="34" charset="-122"/>
                <a:ea typeface="微软雅黑" panose="020B0503020204020204" pitchFamily="34" charset="-122"/>
                <a:sym typeface="+mn-ea"/>
              </a:rPr>
              <a:t>如果没有设计文件，就以</a:t>
            </a:r>
            <a:r>
              <a:rPr lang="zh-CN" altLang="en-US" sz="1800">
                <a:solidFill>
                  <a:srgbClr val="FF0000"/>
                </a:solidFill>
                <a:latin typeface="微软雅黑" panose="020B0503020204020204" pitchFamily="34" charset="-122"/>
                <a:ea typeface="微软雅黑" panose="020B0503020204020204" pitchFamily="34" charset="-122"/>
                <a:sym typeface="+mn-ea"/>
              </a:rPr>
              <a:t>计划方案</a:t>
            </a:r>
            <a:r>
              <a:rPr lang="zh-CN" altLang="en-US" sz="1800">
                <a:latin typeface="微软雅黑" panose="020B0503020204020204" pitchFamily="34" charset="-122"/>
                <a:ea typeface="微软雅黑" panose="020B0503020204020204" pitchFamily="34" charset="-122"/>
                <a:sym typeface="+mn-ea"/>
              </a:rPr>
              <a:t>规定的永久性工程实际开始施工的年月为准。</a:t>
            </a:r>
            <a:endParaRPr lang="zh-CN" altLang="en-US" sz="1800">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r>
              <a:rPr lang="zh-CN" altLang="en-US" sz="1800">
                <a:latin typeface="微软雅黑" panose="020B0503020204020204" pitchFamily="34" charset="-122"/>
                <a:ea typeface="微软雅黑" panose="020B0503020204020204" pitchFamily="34" charset="-122"/>
                <a:sym typeface="+mn-ea"/>
              </a:rPr>
              <a:t>如果既没有设计也没有计划方案，应以永久性工程正式破土开槽开始施工的时间为准。 </a:t>
            </a:r>
            <a:endParaRPr lang="zh-CN" altLang="en-US" sz="1800">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endParaRPr sz="1800" dirty="0">
              <a:solidFill>
                <a:srgbClr val="000000"/>
              </a:solidFill>
              <a:latin typeface="微软雅黑" panose="020B0503020204020204" pitchFamily="34" charset="-122"/>
              <a:ea typeface="微软雅黑" panose="020B0503020204020204" pitchFamily="34" charset="-122"/>
            </a:endParaRPr>
          </a:p>
        </p:txBody>
      </p:sp>
      <p:sp>
        <p:nvSpPr>
          <p:cNvPr id="8" name="Rectangle 1"/>
          <p:cNvSpPr>
            <a:spLocks noChangeArrowheads="1"/>
          </p:cNvSpPr>
          <p:nvPr/>
        </p:nvSpPr>
        <p:spPr bwMode="auto">
          <a:xfrm>
            <a:off x="396240" y="2614295"/>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历史</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 name="Rectangle 1"/>
          <p:cNvSpPr>
            <a:spLocks noChangeArrowheads="1"/>
          </p:cNvSpPr>
          <p:nvPr/>
        </p:nvSpPr>
        <p:spPr bwMode="auto">
          <a:xfrm>
            <a:off x="506730" y="2724785"/>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现状</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1" name="任意多边形 10"/>
          <p:cNvSpPr/>
          <p:nvPr/>
        </p:nvSpPr>
        <p:spPr>
          <a:xfrm rot="5400000">
            <a:off x="212725" y="2470785"/>
            <a:ext cx="721995" cy="90233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2"/>
          </a:fillRef>
          <a:effectRef idx="1">
            <a:schemeClr val="accent2"/>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 name="Rectangle 1"/>
          <p:cNvSpPr>
            <a:spLocks noChangeArrowheads="1"/>
          </p:cNvSpPr>
          <p:nvPr/>
        </p:nvSpPr>
        <p:spPr bwMode="auto">
          <a:xfrm>
            <a:off x="130810" y="2568893"/>
            <a:ext cx="93789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注意问题</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4" name="文本框 8"/>
          <p:cNvSpPr txBox="1"/>
          <p:nvPr/>
        </p:nvSpPr>
        <p:spPr>
          <a:xfrm>
            <a:off x="975360" y="2066925"/>
            <a:ext cx="7738110" cy="4048125"/>
          </a:xfrm>
          <a:prstGeom prst="rect">
            <a:avLst/>
          </a:prstGeom>
          <a:noFill/>
          <a:ln w="9525">
            <a:noFill/>
          </a:ln>
        </p:spPr>
        <p:txBody>
          <a:bodyPr wrap="square">
            <a:spAutoFit/>
          </a:bodyPr>
          <a:p>
            <a:pPr marL="285750" indent="-285750">
              <a:lnSpc>
                <a:spcPct val="130000"/>
              </a:lnSpc>
              <a:buFont typeface="Wingdings" panose="05000000000000000000" charset="0"/>
              <a:buChar char="l"/>
            </a:pPr>
            <a:endParaRPr lang="zh-CN" altLang="en-US" sz="1800">
              <a:latin typeface="+mn-ea"/>
              <a:ea typeface="+mn-ea"/>
              <a:sym typeface="+mn-ea"/>
            </a:endParaRPr>
          </a:p>
          <a:p>
            <a:pPr marL="285750" indent="-285750">
              <a:lnSpc>
                <a:spcPct val="130000"/>
              </a:lnSpc>
              <a:buFont typeface="Wingdings" panose="05000000000000000000" charset="0"/>
              <a:buChar char="l"/>
            </a:pPr>
            <a:r>
              <a:rPr lang="zh-CN" altLang="en-US" sz="1800" b="1">
                <a:latin typeface="+mn-ea"/>
                <a:ea typeface="+mn-ea"/>
                <a:sym typeface="+mn-ea"/>
              </a:rPr>
              <a:t>准备工作：</a:t>
            </a:r>
            <a:r>
              <a:rPr lang="zh-CN" altLang="en-US" sz="1800">
                <a:latin typeface="+mn-ea"/>
                <a:ea typeface="+mn-ea"/>
                <a:sym typeface="+mn-ea"/>
              </a:rPr>
              <a:t>工程地质勘察、平整场地、旧有建筑物的拆除、临时建筑、施工用临时道路、水、电等工程都</a:t>
            </a:r>
            <a:r>
              <a:rPr lang="zh-CN" altLang="en-US" sz="1800">
                <a:solidFill>
                  <a:srgbClr val="FF0000"/>
                </a:solidFill>
                <a:latin typeface="+mn-ea"/>
                <a:ea typeface="+mn-ea"/>
                <a:sym typeface="+mn-ea"/>
              </a:rPr>
              <a:t>不算</a:t>
            </a:r>
            <a:r>
              <a:rPr lang="zh-CN" altLang="en-US" sz="1800">
                <a:latin typeface="+mn-ea"/>
                <a:ea typeface="+mn-ea"/>
                <a:sym typeface="+mn-ea"/>
              </a:rPr>
              <a:t>正式开工。</a:t>
            </a:r>
            <a:endParaRPr lang="zh-CN" altLang="en-US" sz="1800">
              <a:latin typeface="+mn-ea"/>
              <a:ea typeface="+mn-ea"/>
              <a:sym typeface="+mn-ea"/>
            </a:endParaRPr>
          </a:p>
          <a:p>
            <a:pPr marL="285750" indent="-285750">
              <a:lnSpc>
                <a:spcPct val="130000"/>
              </a:lnSpc>
              <a:buFont typeface="Wingdings" panose="05000000000000000000" charset="0"/>
              <a:buChar char="l"/>
            </a:pPr>
            <a:r>
              <a:rPr lang="zh-CN" altLang="en-US" sz="1800">
                <a:latin typeface="+mn-ea"/>
                <a:ea typeface="+mn-ea"/>
                <a:sym typeface="+mn-ea"/>
              </a:rPr>
              <a:t>总体设计内的工程开工之前，用迁移补偿费先进行拆迁还建工程的项目</a:t>
            </a:r>
            <a:r>
              <a:rPr lang="zh-CN" altLang="en-US" sz="1800">
                <a:solidFill>
                  <a:srgbClr val="FF0000"/>
                </a:solidFill>
                <a:latin typeface="+mn-ea"/>
                <a:ea typeface="+mn-ea"/>
                <a:sym typeface="+mn-ea"/>
              </a:rPr>
              <a:t>不算</a:t>
            </a:r>
            <a:r>
              <a:rPr lang="zh-CN" altLang="en-US" sz="1800">
                <a:latin typeface="+mn-ea"/>
                <a:ea typeface="+mn-ea"/>
                <a:sym typeface="+mn-ea"/>
              </a:rPr>
              <a:t>正式开工。</a:t>
            </a:r>
            <a:endParaRPr lang="zh-CN" altLang="en-US" sz="1800">
              <a:latin typeface="+mn-ea"/>
              <a:ea typeface="+mn-ea"/>
              <a:sym typeface="+mn-ea"/>
            </a:endParaRPr>
          </a:p>
          <a:p>
            <a:pPr marL="285750" indent="-285750">
              <a:lnSpc>
                <a:spcPct val="130000"/>
              </a:lnSpc>
              <a:buFont typeface="Wingdings" panose="05000000000000000000" charset="0"/>
              <a:buChar char="l"/>
            </a:pPr>
            <a:r>
              <a:rPr lang="zh-CN" altLang="en-US" sz="1800" b="1">
                <a:latin typeface="+mn-ea"/>
                <a:ea typeface="+mn-ea"/>
                <a:sym typeface="+mn-ea"/>
              </a:rPr>
              <a:t>本年复工项目：</a:t>
            </a:r>
            <a:r>
              <a:rPr lang="zh-CN" altLang="en-US" sz="1800">
                <a:latin typeface="+mn-ea"/>
                <a:ea typeface="+mn-ea"/>
                <a:sym typeface="+mn-ea"/>
              </a:rPr>
              <a:t>仍按</a:t>
            </a:r>
            <a:r>
              <a:rPr lang="zh-CN" altLang="en-US" sz="1800">
                <a:solidFill>
                  <a:srgbClr val="FF0000"/>
                </a:solidFill>
                <a:latin typeface="+mn-ea"/>
                <a:ea typeface="+mn-ea"/>
                <a:sym typeface="+mn-ea"/>
              </a:rPr>
              <a:t>第一次</a:t>
            </a:r>
            <a:r>
              <a:rPr lang="zh-CN" altLang="en-US" sz="1800">
                <a:latin typeface="+mn-ea"/>
                <a:ea typeface="+mn-ea"/>
                <a:sym typeface="+mn-ea"/>
              </a:rPr>
              <a:t>正式开工时间填报，不按复工时间填报。</a:t>
            </a:r>
            <a:endParaRPr lang="zh-CN" altLang="en-US" sz="1800">
              <a:latin typeface="+mn-ea"/>
              <a:ea typeface="+mn-ea"/>
              <a:sym typeface="+mn-ea"/>
            </a:endParaRPr>
          </a:p>
          <a:p>
            <a:pPr marL="285750" indent="-285750">
              <a:lnSpc>
                <a:spcPct val="130000"/>
              </a:lnSpc>
              <a:buFont typeface="Wingdings" panose="05000000000000000000" charset="0"/>
              <a:buChar char="l"/>
            </a:pPr>
            <a:r>
              <a:rPr lang="zh-CN" altLang="en-US" sz="1800" b="1" dirty="0">
                <a:latin typeface="+mn-ea"/>
                <a:ea typeface="+mn-ea"/>
                <a:sym typeface="+mn-ea"/>
              </a:rPr>
              <a:t>建设临建售楼处：</a:t>
            </a:r>
            <a:r>
              <a:rPr lang="zh-CN" altLang="en-US" sz="1800" dirty="0">
                <a:latin typeface="+mn-ea"/>
                <a:ea typeface="+mn-ea"/>
                <a:sym typeface="+mn-ea"/>
              </a:rPr>
              <a:t>如果是临时建筑，即以后还会拆除，则不算开工；如果后另作它用，为永久性建筑，则算开工。</a:t>
            </a:r>
            <a:endParaRPr lang="en-US" altLang="zh-CN" sz="1800" dirty="0">
              <a:latin typeface="+mn-ea"/>
              <a:ea typeface="+mn-ea"/>
            </a:endParaRPr>
          </a:p>
          <a:p>
            <a:pPr marL="285750" indent="-285750">
              <a:lnSpc>
                <a:spcPct val="130000"/>
              </a:lnSpc>
              <a:buFont typeface="Wingdings" panose="05000000000000000000" charset="0"/>
              <a:buChar char="l"/>
            </a:pPr>
            <a:endParaRPr lang="zh-CN" altLang="en-US" sz="1800">
              <a:latin typeface="+mn-ea"/>
              <a:ea typeface="+mn-ea"/>
              <a:sym typeface="+mn-ea"/>
            </a:endParaRPr>
          </a:p>
          <a:p>
            <a:pPr marL="285750" indent="-285750">
              <a:lnSpc>
                <a:spcPct val="130000"/>
              </a:lnSpc>
              <a:buFont typeface="Wingdings" panose="05000000000000000000" charset="0"/>
              <a:buChar char="l"/>
            </a:pPr>
            <a:endParaRPr sz="1800" dirty="0">
              <a:solidFill>
                <a:srgbClr val="000000"/>
              </a:solidFill>
              <a:latin typeface="+mn-ea"/>
              <a:ea typeface="+mn-ea"/>
            </a:endParaRPr>
          </a:p>
          <a:p>
            <a:pPr marL="285750" indent="-285750">
              <a:lnSpc>
                <a:spcPct val="130000"/>
              </a:lnSpc>
              <a:buFont typeface="Wingdings" panose="05000000000000000000" charset="0"/>
              <a:buChar char="l"/>
            </a:pPr>
            <a:endParaRPr sz="1800" dirty="0">
              <a:solidFill>
                <a:srgbClr val="00000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240030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0</a:t>
            </a:r>
            <a:r>
              <a:rPr kumimoji="1" 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5</a:t>
            </a: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 项目竣工时间</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13" name="文本框 8"/>
          <p:cNvSpPr txBox="1"/>
          <p:nvPr/>
        </p:nvSpPr>
        <p:spPr>
          <a:xfrm>
            <a:off x="395605" y="630555"/>
            <a:ext cx="8414385" cy="810260"/>
          </a:xfrm>
          <a:prstGeom prst="rect">
            <a:avLst/>
          </a:prstGeom>
          <a:noFill/>
          <a:ln w="9525">
            <a:noFill/>
          </a:ln>
        </p:spPr>
        <p:txBody>
          <a:bodyPr wrap="square">
            <a:spAutoFit/>
          </a:bodyPr>
          <a:p>
            <a:pPr marL="285750" indent="-285750">
              <a:lnSpc>
                <a:spcPct val="130000"/>
              </a:lnSpc>
              <a:buFont typeface="Wingdings" panose="05000000000000000000" charset="0"/>
              <a:buChar char="l"/>
            </a:pPr>
            <a:r>
              <a:rPr sz="1800">
                <a:latin typeface="微软雅黑" panose="020B0503020204020204" pitchFamily="34" charset="-122"/>
                <a:ea typeface="微软雅黑" panose="020B0503020204020204" pitchFamily="34" charset="-122"/>
                <a:sym typeface="+mn-ea"/>
              </a:rPr>
              <a:t>指项目</a:t>
            </a:r>
            <a:r>
              <a:rPr sz="1800">
                <a:solidFill>
                  <a:srgbClr val="FF0000"/>
                </a:solidFill>
                <a:latin typeface="微软雅黑" panose="020B0503020204020204" pitchFamily="34" charset="-122"/>
                <a:ea typeface="微软雅黑" panose="020B0503020204020204" pitchFamily="34" charset="-122"/>
                <a:sym typeface="+mn-ea"/>
              </a:rPr>
              <a:t>所有</a:t>
            </a:r>
            <a:r>
              <a:rPr sz="1800">
                <a:latin typeface="微软雅黑" panose="020B0503020204020204" pitchFamily="34" charset="-122"/>
                <a:ea typeface="微软雅黑" panose="020B0503020204020204" pitchFamily="34" charset="-122"/>
                <a:sym typeface="+mn-ea"/>
              </a:rPr>
              <a:t>永久性建筑物</a:t>
            </a:r>
            <a:r>
              <a:rPr sz="1800">
                <a:solidFill>
                  <a:srgbClr val="FF0000"/>
                </a:solidFill>
                <a:effectLst/>
                <a:latin typeface="微软雅黑" panose="020B0503020204020204" pitchFamily="34" charset="-122"/>
                <a:ea typeface="微软雅黑" panose="020B0503020204020204" pitchFamily="34" charset="-122"/>
                <a:sym typeface="+mn-ea"/>
              </a:rPr>
              <a:t>均已</a:t>
            </a:r>
            <a:r>
              <a:rPr sz="1800">
                <a:latin typeface="微软雅黑" panose="020B0503020204020204" pitchFamily="34" charset="-122"/>
                <a:ea typeface="微软雅黑" panose="020B0503020204020204" pitchFamily="34" charset="-122"/>
                <a:sym typeface="+mn-ea"/>
              </a:rPr>
              <a:t>竣工验收（取得甲方、乙方、监理方、设计方四方验收单）的时间。以项目</a:t>
            </a:r>
            <a:r>
              <a:rPr sz="1800">
                <a:solidFill>
                  <a:srgbClr val="FF0000"/>
                </a:solidFill>
                <a:latin typeface="微软雅黑" panose="020B0503020204020204" pitchFamily="34" charset="-122"/>
                <a:ea typeface="微软雅黑" panose="020B0503020204020204" pitchFamily="34" charset="-122"/>
                <a:sym typeface="+mn-ea"/>
              </a:rPr>
              <a:t>最后的单体建筑竣工时间</a:t>
            </a:r>
            <a:r>
              <a:rPr sz="1800">
                <a:latin typeface="微软雅黑" panose="020B0503020204020204" pitchFamily="34" charset="-122"/>
                <a:ea typeface="微软雅黑" panose="020B0503020204020204" pitchFamily="34" charset="-122"/>
                <a:sym typeface="+mn-ea"/>
              </a:rPr>
              <a:t>为准。</a:t>
            </a:r>
            <a:endParaRPr sz="1800">
              <a:latin typeface="微软雅黑" panose="020B0503020204020204" pitchFamily="34" charset="-122"/>
              <a:ea typeface="微软雅黑" panose="020B0503020204020204" pitchFamily="34" charset="-122"/>
              <a:sym typeface="+mn-ea"/>
            </a:endParaRPr>
          </a:p>
        </p:txBody>
      </p:sp>
      <p:sp>
        <p:nvSpPr>
          <p:cNvPr id="14" name="文本框 8"/>
          <p:cNvSpPr txBox="1"/>
          <p:nvPr/>
        </p:nvSpPr>
        <p:spPr>
          <a:xfrm>
            <a:off x="467360" y="1564005"/>
            <a:ext cx="3037205" cy="2803525"/>
          </a:xfrm>
          <a:prstGeom prst="rect">
            <a:avLst/>
          </a:prstGeom>
          <a:noFill/>
          <a:ln w="9525">
            <a:noFill/>
          </a:ln>
        </p:spPr>
        <p:txBody>
          <a:bodyPr wrap="square">
            <a:spAutoFit/>
          </a:bodyPr>
          <a:p>
            <a:pPr marL="285750" indent="-285750">
              <a:lnSpc>
                <a:spcPct val="130000"/>
              </a:lnSpc>
              <a:buFont typeface="Wingdings" panose="05000000000000000000" charset="0"/>
              <a:buChar char="ü"/>
            </a:pPr>
            <a:endParaRPr lang="zh-CN" altLang="en-US" sz="1800">
              <a:latin typeface="+mn-ea"/>
              <a:ea typeface="+mn-ea"/>
              <a:sym typeface="+mn-ea"/>
            </a:endParaRPr>
          </a:p>
          <a:p>
            <a:pPr marL="285750" indent="-285750">
              <a:lnSpc>
                <a:spcPct val="120000"/>
              </a:lnSpc>
              <a:buFont typeface="Wingdings" panose="05000000000000000000" charset="0"/>
              <a:buChar char="ü"/>
            </a:pPr>
            <a:r>
              <a:rPr lang="zh-CN" altLang="en-US" sz="1800">
                <a:latin typeface="+mn-ea"/>
                <a:ea typeface="+mn-ea"/>
                <a:sym typeface="+mn-ea"/>
              </a:rPr>
              <a:t>取自企业工程部门掌握的《</a:t>
            </a:r>
            <a:r>
              <a:rPr lang="zh-CN" altLang="en-US" sz="1800" b="1">
                <a:latin typeface="+mn-ea"/>
                <a:ea typeface="+mn-ea"/>
                <a:sym typeface="+mn-ea"/>
              </a:rPr>
              <a:t>工程竣工验收备案表</a:t>
            </a:r>
            <a:r>
              <a:rPr lang="zh-CN" altLang="en-US" sz="1800">
                <a:latin typeface="+mn-ea"/>
                <a:ea typeface="+mn-ea"/>
                <a:sym typeface="+mn-ea"/>
              </a:rPr>
              <a:t>》。</a:t>
            </a:r>
            <a:endParaRPr lang="zh-CN" altLang="en-US" sz="1800">
              <a:latin typeface="+mn-ea"/>
              <a:ea typeface="+mn-ea"/>
            </a:endParaRPr>
          </a:p>
          <a:p>
            <a:pPr marL="285750" indent="-285750">
              <a:lnSpc>
                <a:spcPct val="120000"/>
              </a:lnSpc>
              <a:buFont typeface="Wingdings" panose="05000000000000000000" charset="0"/>
              <a:buChar char="ü"/>
            </a:pPr>
            <a:r>
              <a:rPr lang="zh-CN" altLang="en-US" sz="1800">
                <a:latin typeface="+mn-ea"/>
                <a:ea typeface="+mn-ea"/>
                <a:sym typeface="+mn-ea"/>
              </a:rPr>
              <a:t> 如果尚未取得备案表，可取自项目的甲方、乙方、监理、设计</a:t>
            </a:r>
            <a:r>
              <a:rPr lang="zh-CN" altLang="en-US" sz="1800" b="1">
                <a:latin typeface="+mn-ea"/>
                <a:ea typeface="+mn-ea"/>
                <a:sym typeface="+mn-ea"/>
              </a:rPr>
              <a:t>四方</a:t>
            </a:r>
            <a:r>
              <a:rPr lang="zh-CN" altLang="en-US" sz="1800">
                <a:latin typeface="+mn-ea"/>
                <a:ea typeface="+mn-ea"/>
                <a:sym typeface="+mn-ea"/>
              </a:rPr>
              <a:t>“</a:t>
            </a:r>
            <a:r>
              <a:rPr lang="zh-CN" altLang="en-US" sz="1800" b="1">
                <a:latin typeface="+mn-ea"/>
                <a:ea typeface="+mn-ea"/>
                <a:sym typeface="+mn-ea"/>
              </a:rPr>
              <a:t>工程竣工验收记录单</a:t>
            </a:r>
            <a:r>
              <a:rPr lang="zh-CN" altLang="en-US" sz="1800">
                <a:latin typeface="+mn-ea"/>
                <a:ea typeface="+mn-ea"/>
                <a:sym typeface="+mn-ea"/>
              </a:rPr>
              <a:t>”。</a:t>
            </a:r>
            <a:endParaRPr lang="zh-CN" altLang="en-US" sz="1800">
              <a:latin typeface="+mn-ea"/>
              <a:ea typeface="+mn-ea"/>
            </a:endParaRPr>
          </a:p>
          <a:p>
            <a:pPr marL="285750" indent="-285750">
              <a:lnSpc>
                <a:spcPct val="130000"/>
              </a:lnSpc>
              <a:buFont typeface="Wingdings" panose="05000000000000000000" charset="0"/>
              <a:buChar char="ü"/>
            </a:pPr>
            <a:endParaRPr lang="zh-CN" altLang="en-US" sz="1800">
              <a:latin typeface="+mn-ea"/>
              <a:ea typeface="+mn-ea"/>
            </a:endParaRPr>
          </a:p>
        </p:txBody>
      </p:sp>
      <p:pic>
        <p:nvPicPr>
          <p:cNvPr id="16" name="图片 15" descr="图片2"/>
          <p:cNvPicPr>
            <a:picLocks noChangeAspect="1"/>
          </p:cNvPicPr>
          <p:nvPr/>
        </p:nvPicPr>
        <p:blipFill>
          <a:blip r:embed="rId1"/>
          <a:stretch>
            <a:fillRect/>
          </a:stretch>
        </p:blipFill>
        <p:spPr>
          <a:xfrm>
            <a:off x="3780155" y="339090"/>
            <a:ext cx="4413250" cy="45599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240030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0</a:t>
            </a:r>
            <a:r>
              <a:rPr kumimoji="1" 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5</a:t>
            </a:r>
            <a:r>
              <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rPr>
              <a:t> 项目竣工时间</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sp>
        <p:nvSpPr>
          <p:cNvPr id="8" name="Rectangle 1"/>
          <p:cNvSpPr>
            <a:spLocks noChangeArrowheads="1"/>
          </p:cNvSpPr>
          <p:nvPr/>
        </p:nvSpPr>
        <p:spPr bwMode="auto">
          <a:xfrm>
            <a:off x="539750" y="1107440"/>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历史</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1" name="任意多边形 10"/>
          <p:cNvSpPr/>
          <p:nvPr/>
        </p:nvSpPr>
        <p:spPr>
          <a:xfrm rot="5400000">
            <a:off x="356235" y="963930"/>
            <a:ext cx="721995" cy="90233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2"/>
          </a:fillRef>
          <a:effectRef idx="1">
            <a:schemeClr val="accent2"/>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 name="Rectangle 1"/>
          <p:cNvSpPr>
            <a:spLocks noChangeArrowheads="1"/>
          </p:cNvSpPr>
          <p:nvPr/>
        </p:nvSpPr>
        <p:spPr bwMode="auto">
          <a:xfrm>
            <a:off x="274320" y="1062038"/>
            <a:ext cx="93789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注意问题</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 name="文本框 8"/>
          <p:cNvSpPr txBox="1"/>
          <p:nvPr/>
        </p:nvSpPr>
        <p:spPr>
          <a:xfrm>
            <a:off x="1118235" y="772795"/>
            <a:ext cx="7788910" cy="1630045"/>
          </a:xfrm>
          <a:prstGeom prst="rect">
            <a:avLst/>
          </a:prstGeom>
          <a:noFill/>
        </p:spPr>
        <p:txBody>
          <a:bodyPr wrap="square" rtlCol="0" anchor="t">
            <a:spAutoFit/>
          </a:bodyPr>
          <a:p>
            <a:pPr marL="285750" marR="0" lvl="0" algn="l" defTabSz="914400" rtl="0" fontAlgn="auto">
              <a:lnSpc>
                <a:spcPts val="3000"/>
              </a:lnSpc>
              <a:spcBef>
                <a:spcPct val="0"/>
              </a:spcBef>
              <a:spcAft>
                <a:spcPts val="0"/>
              </a:spcAft>
              <a:buClrTx/>
              <a:buSzTx/>
              <a:buFont typeface="Wingdings" panose="05000000000000000000" charset="0"/>
              <a:buChar char="l"/>
              <a:defRPr/>
            </a:pPr>
            <a:r>
              <a:rPr lang="zh-CN" altLang="en-US" noProof="0" dirty="0" smtClean="0">
                <a:ln>
                  <a:noFill/>
                </a:ln>
                <a:effectLst/>
                <a:uLnTx/>
                <a:uFillTx/>
                <a:latin typeface="微软雅黑" panose="020B0503020204020204" pitchFamily="34" charset="-122"/>
                <a:ea typeface="微软雅黑" panose="020B0503020204020204" pitchFamily="34" charset="-122"/>
                <a:sym typeface="+mn-ea"/>
              </a:rPr>
              <a:t>由于取得竣工验收报告周期较长，</a:t>
            </a:r>
            <a:r>
              <a:rPr lang="zh-CN" altLang="zh-CN" noProof="0" dirty="0" smtClean="0">
                <a:ln>
                  <a:noFill/>
                </a:ln>
                <a:effectLst/>
                <a:uLnTx/>
                <a:uFillTx/>
                <a:latin typeface="微软雅黑" panose="020B0503020204020204" pitchFamily="34" charset="-122"/>
                <a:ea typeface="微软雅黑" panose="020B0503020204020204" pitchFamily="34" charset="-122"/>
                <a:sym typeface="+mn-ea"/>
              </a:rPr>
              <a:t>房地产开发企业一定时期内未获得竣工验收报告，但房屋</a:t>
            </a:r>
            <a:r>
              <a:rPr lang="zh-CN" altLang="en-US" noProof="0" dirty="0" smtClean="0">
                <a:ln>
                  <a:noFill/>
                </a:ln>
                <a:effectLst/>
                <a:uLnTx/>
                <a:uFillTx/>
                <a:latin typeface="微软雅黑" panose="020B0503020204020204" pitchFamily="34" charset="-122"/>
                <a:ea typeface="微软雅黑" panose="020B0503020204020204" pitchFamily="34" charset="-122"/>
                <a:sym typeface="+mn-ea"/>
              </a:rPr>
              <a:t>按照涉及要求已全部完工，达到</a:t>
            </a:r>
            <a:r>
              <a:rPr lang="zh-CN" altLang="en-US"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mn-ea"/>
              </a:rPr>
              <a:t>住人和使用条件，</a:t>
            </a:r>
            <a:r>
              <a:rPr lang="zh-CN" altLang="en-US" noProof="0" dirty="0" smtClean="0">
                <a:ln>
                  <a:noFill/>
                </a:ln>
                <a:effectLst/>
                <a:uLnTx/>
                <a:uFillTx/>
                <a:latin typeface="微软雅黑" panose="020B0503020204020204" pitchFamily="34" charset="-122"/>
                <a:ea typeface="微软雅黑" panose="020B0503020204020204" pitchFamily="34" charset="-122"/>
                <a:sym typeface="+mn-ea"/>
              </a:rPr>
              <a:t>经验收鉴定合格或者达到竣工验收标准，即可算为竣工。</a:t>
            </a:r>
            <a:r>
              <a:rPr lang="zh-CN" altLang="en-US" noProof="0" dirty="0" smtClean="0">
                <a:ln>
                  <a:noFill/>
                </a:ln>
                <a:solidFill>
                  <a:srgbClr val="FF0000"/>
                </a:solidFill>
                <a:effectLst/>
                <a:uLnTx/>
                <a:uFillTx/>
                <a:latin typeface="微软雅黑" panose="020B0503020204020204" pitchFamily="34" charset="-122"/>
                <a:ea typeface="微软雅黑" panose="020B0503020204020204" pitchFamily="34" charset="-122"/>
                <a:sym typeface="+mn-ea"/>
              </a:rPr>
              <a:t>为防止跨年后指标漏填，原则上年底已竣工且达到住人和使用条件，可在当年填报该指标。</a:t>
            </a:r>
            <a:endParaRPr lang="zh-CN" altLang="en-US">
              <a:latin typeface="微软雅黑" panose="020B0503020204020204" pitchFamily="34" charset="-122"/>
              <a:ea typeface="微软雅黑" panose="020B0503020204020204" pitchFamily="34" charset="-122"/>
            </a:endParaRPr>
          </a:p>
        </p:txBody>
      </p:sp>
      <p:sp>
        <p:nvSpPr>
          <p:cNvPr id="10" name="文本框 9"/>
          <p:cNvSpPr txBox="1"/>
          <p:nvPr/>
        </p:nvSpPr>
        <p:spPr>
          <a:xfrm>
            <a:off x="1189355" y="2643505"/>
            <a:ext cx="7924165" cy="2399665"/>
          </a:xfrm>
          <a:prstGeom prst="rect">
            <a:avLst/>
          </a:prstGeom>
          <a:noFill/>
        </p:spPr>
        <p:txBody>
          <a:bodyPr wrap="square" rtlCol="0" anchor="t">
            <a:spAutoFit/>
          </a:bodyPr>
          <a:p>
            <a:pPr marL="285750" marR="0" lvl="0" algn="l" defTabSz="914400" rtl="0" fontAlgn="auto">
              <a:lnSpc>
                <a:spcPts val="3000"/>
              </a:lnSpc>
              <a:spcBef>
                <a:spcPct val="0"/>
              </a:spcBef>
              <a:spcAft>
                <a:spcPts val="0"/>
              </a:spcAft>
              <a:buClrTx/>
              <a:buSzTx/>
              <a:buFont typeface="Wingdings" panose="05000000000000000000" charset="0"/>
              <a:buChar char="l"/>
              <a:defRPr/>
            </a:pPr>
            <a:r>
              <a:rPr lang="zh-CN" altLang="zh-CN" noProof="0" dirty="0" smtClean="0">
                <a:ln>
                  <a:noFill/>
                </a:ln>
                <a:effectLst/>
                <a:uLnTx/>
                <a:uFillTx/>
                <a:latin typeface="微软雅黑" panose="020B0503020204020204" pitchFamily="34" charset="-122"/>
                <a:ea typeface="微软雅黑" panose="020B0503020204020204" pitchFamily="34" charset="-122"/>
                <a:sym typeface="+mn-ea"/>
              </a:rPr>
              <a:t>以</a:t>
            </a:r>
            <a:r>
              <a:rPr lang="zh-CN" altLang="zh-CN" noProof="0" dirty="0">
                <a:ln>
                  <a:noFill/>
                </a:ln>
                <a:effectLst/>
                <a:uLnTx/>
                <a:uFillTx/>
                <a:latin typeface="微软雅黑" panose="020B0503020204020204" pitchFamily="34" charset="-122"/>
                <a:ea typeface="微软雅黑" panose="020B0503020204020204" pitchFamily="34" charset="-122"/>
                <a:sym typeface="+mn-ea"/>
              </a:rPr>
              <a:t>会计科目为依据填报的</a:t>
            </a:r>
            <a:r>
              <a:rPr lang="zh-CN" altLang="en-US" noProof="0" dirty="0">
                <a:ln>
                  <a:noFill/>
                </a:ln>
                <a:effectLst/>
                <a:uLnTx/>
                <a:uFillTx/>
                <a:latin typeface="微软雅黑" panose="020B0503020204020204" pitchFamily="34" charset="-122"/>
                <a:ea typeface="微软雅黑" panose="020B0503020204020204" pitchFamily="34" charset="-122"/>
                <a:sym typeface="+mn-ea"/>
              </a:rPr>
              <a:t>竣工</a:t>
            </a:r>
            <a:r>
              <a:rPr lang="zh-CN" altLang="zh-CN" noProof="0" dirty="0">
                <a:ln>
                  <a:noFill/>
                </a:ln>
                <a:effectLst/>
                <a:uLnTx/>
                <a:uFillTx/>
                <a:latin typeface="微软雅黑" panose="020B0503020204020204" pitchFamily="34" charset="-122"/>
                <a:ea typeface="微软雅黑" panose="020B0503020204020204" pitchFamily="34" charset="-122"/>
                <a:sym typeface="+mn-ea"/>
              </a:rPr>
              <a:t>项目，其质保金和尾款</a:t>
            </a:r>
            <a:r>
              <a:rPr lang="zh-CN" altLang="en-US" noProof="0" dirty="0">
                <a:ln>
                  <a:noFill/>
                </a:ln>
                <a:effectLst/>
                <a:uLnTx/>
                <a:uFillTx/>
                <a:latin typeface="微软雅黑" panose="020B0503020204020204" pitchFamily="34" charset="-122"/>
                <a:ea typeface="微软雅黑" panose="020B0503020204020204" pitchFamily="34" charset="-122"/>
                <a:sym typeface="+mn-ea"/>
              </a:rPr>
              <a:t>应在发生时计入。</a:t>
            </a:r>
            <a:endParaRPr lang="zh-CN" altLang="en-US" noProof="0" dirty="0">
              <a:ln>
                <a:noFill/>
              </a:ln>
              <a:effectLst/>
              <a:uLnTx/>
              <a:uFillTx/>
              <a:latin typeface="微软雅黑" panose="020B0503020204020204" pitchFamily="34" charset="-122"/>
              <a:ea typeface="微软雅黑" panose="020B0503020204020204" pitchFamily="34" charset="-122"/>
              <a:sym typeface="+mn-ea"/>
            </a:endParaRPr>
          </a:p>
          <a:p>
            <a:pPr marL="285750" marR="0" lvl="0" algn="l" defTabSz="914400" rtl="0" fontAlgn="auto">
              <a:lnSpc>
                <a:spcPts val="3000"/>
              </a:lnSpc>
              <a:spcBef>
                <a:spcPct val="0"/>
              </a:spcBef>
              <a:spcAft>
                <a:spcPts val="0"/>
              </a:spcAft>
              <a:buClrTx/>
              <a:buSzTx/>
              <a:buFont typeface="Wingdings" panose="05000000000000000000" charset="0"/>
              <a:buChar char="l"/>
              <a:defRPr/>
            </a:pPr>
            <a:r>
              <a:rPr lang="zh-CN" altLang="en-US" noProof="0" dirty="0">
                <a:ln>
                  <a:noFill/>
                </a:ln>
                <a:effectLst/>
                <a:uLnTx/>
                <a:uFillTx/>
                <a:latin typeface="微软雅黑" panose="020B0503020204020204" pitchFamily="34" charset="-122"/>
                <a:ea typeface="微软雅黑" panose="020B0503020204020204" pitchFamily="34" charset="-122"/>
                <a:sym typeface="+mn-ea"/>
              </a:rPr>
              <a:t>以</a:t>
            </a:r>
            <a:r>
              <a:rPr lang="zh-CN" altLang="zh-CN" noProof="0" dirty="0">
                <a:ln>
                  <a:noFill/>
                </a:ln>
                <a:effectLst/>
                <a:uLnTx/>
                <a:uFillTx/>
                <a:latin typeface="微软雅黑" panose="020B0503020204020204" pitchFamily="34" charset="-122"/>
                <a:ea typeface="微软雅黑" panose="020B0503020204020204" pitchFamily="34" charset="-122"/>
                <a:sym typeface="+mn-ea"/>
              </a:rPr>
              <a:t>工程结算单或进度单为依据填报</a:t>
            </a:r>
            <a:r>
              <a:rPr lang="zh-CN" altLang="zh-CN" noProof="0" dirty="0" smtClean="0">
                <a:ln>
                  <a:noFill/>
                </a:ln>
                <a:effectLst/>
                <a:uLnTx/>
                <a:uFillTx/>
                <a:latin typeface="微软雅黑" panose="020B0503020204020204" pitchFamily="34" charset="-122"/>
                <a:ea typeface="微软雅黑" panose="020B0503020204020204" pitchFamily="34" charset="-122"/>
                <a:sym typeface="+mn-ea"/>
              </a:rPr>
              <a:t>的</a:t>
            </a:r>
            <a:r>
              <a:rPr lang="zh-CN" altLang="en-US" noProof="0" dirty="0" smtClean="0">
                <a:ln>
                  <a:noFill/>
                </a:ln>
                <a:effectLst/>
                <a:uLnTx/>
                <a:uFillTx/>
                <a:latin typeface="微软雅黑" panose="020B0503020204020204" pitchFamily="34" charset="-122"/>
                <a:ea typeface="微软雅黑" panose="020B0503020204020204" pitchFamily="34" charset="-122"/>
                <a:sym typeface="+mn-ea"/>
              </a:rPr>
              <a:t>竣工</a:t>
            </a:r>
            <a:r>
              <a:rPr lang="zh-CN" altLang="zh-CN" noProof="0" dirty="0" smtClean="0">
                <a:ln>
                  <a:noFill/>
                </a:ln>
                <a:effectLst/>
                <a:uLnTx/>
                <a:uFillTx/>
                <a:latin typeface="微软雅黑" panose="020B0503020204020204" pitchFamily="34" charset="-122"/>
                <a:ea typeface="微软雅黑" panose="020B0503020204020204" pitchFamily="34" charset="-122"/>
                <a:sym typeface="+mn-ea"/>
              </a:rPr>
              <a:t>项目</a:t>
            </a:r>
            <a:r>
              <a:rPr lang="zh-CN" altLang="zh-CN" noProof="0" dirty="0">
                <a:ln>
                  <a:noFill/>
                </a:ln>
                <a:effectLst/>
                <a:uLnTx/>
                <a:uFillTx/>
                <a:latin typeface="微软雅黑" panose="020B0503020204020204" pitchFamily="34" charset="-122"/>
                <a:ea typeface="微软雅黑" panose="020B0503020204020204" pitchFamily="34" charset="-122"/>
                <a:sym typeface="+mn-ea"/>
              </a:rPr>
              <a:t>，不应再填报本年完成投资额。</a:t>
            </a:r>
            <a:endParaRPr lang="zh-CN" altLang="zh-CN" noProof="0" dirty="0">
              <a:ln>
                <a:noFill/>
              </a:ln>
              <a:effectLst/>
              <a:uLnTx/>
              <a:uFillTx/>
              <a:latin typeface="微软雅黑" panose="020B0503020204020204" pitchFamily="34" charset="-122"/>
              <a:ea typeface="微软雅黑" panose="020B0503020204020204" pitchFamily="34" charset="-122"/>
              <a:sym typeface="+mn-ea"/>
            </a:endParaRPr>
          </a:p>
          <a:p>
            <a:pPr marL="285750" marR="0" lvl="0" algn="l" defTabSz="914400" rtl="0" fontAlgn="auto">
              <a:lnSpc>
                <a:spcPts val="3000"/>
              </a:lnSpc>
              <a:spcBef>
                <a:spcPct val="0"/>
              </a:spcBef>
              <a:spcAft>
                <a:spcPts val="0"/>
              </a:spcAft>
              <a:buClrTx/>
              <a:buSzTx/>
              <a:buFont typeface="Wingdings" panose="05000000000000000000" charset="0"/>
              <a:buChar char="l"/>
              <a:defRPr/>
            </a:pPr>
            <a:r>
              <a:rPr lang="zh-CN" altLang="zh-CN" noProof="0" dirty="0">
                <a:ln>
                  <a:noFill/>
                </a:ln>
                <a:effectLst/>
                <a:uLnTx/>
                <a:uFillTx/>
                <a:latin typeface="微软雅黑" panose="020B0503020204020204" pitchFamily="34" charset="-122"/>
                <a:ea typeface="微软雅黑" panose="020B0503020204020204" pitchFamily="34" charset="-122"/>
                <a:sym typeface="+mn-ea"/>
              </a:rPr>
              <a:t>竣工后项目如有绿化、装修、日常维护、物业管理等费用，不应再纳入房地产开发投资。</a:t>
            </a:r>
            <a:endParaRPr lang="zh-CN" altLang="zh-CN" noProof="0" dirty="0">
              <a:ln>
                <a:noFill/>
              </a:ln>
              <a:effectLst/>
              <a:uLnTx/>
              <a:uFillTx/>
              <a:latin typeface="微软雅黑" panose="020B0503020204020204" pitchFamily="34" charset="-122"/>
              <a:ea typeface="微软雅黑" panose="020B0503020204020204" pitchFamily="34" charset="-122"/>
              <a:sym typeface="+mn-ea"/>
            </a:endParaRPr>
          </a:p>
          <a:p>
            <a:pPr marL="285750" marR="0" lvl="0" algn="l" defTabSz="914400" rtl="0" fontAlgn="auto">
              <a:lnSpc>
                <a:spcPts val="3000"/>
              </a:lnSpc>
              <a:spcBef>
                <a:spcPct val="0"/>
              </a:spcBef>
              <a:spcAft>
                <a:spcPts val="0"/>
              </a:spcAft>
              <a:buClrTx/>
              <a:buSzTx/>
              <a:buFont typeface="Wingdings" panose="05000000000000000000" charset="0"/>
              <a:buChar char="l"/>
              <a:defRPr/>
            </a:pPr>
            <a:r>
              <a:rPr lang="zh-CN" altLang="en-US" noProof="0" dirty="0">
                <a:ln>
                  <a:noFill/>
                </a:ln>
                <a:effectLst/>
                <a:uLnTx/>
                <a:uFillTx/>
                <a:latin typeface="微软雅黑" panose="020B0503020204020204" pitchFamily="34" charset="-122"/>
                <a:ea typeface="微软雅黑" panose="020B0503020204020204" pitchFamily="34" charset="-122"/>
                <a:sym typeface="+mn-ea"/>
              </a:rPr>
              <a:t>竣工项目后应</a:t>
            </a:r>
            <a:r>
              <a:rPr lang="zh-CN" altLang="zh-CN" noProof="0" dirty="0">
                <a:ln>
                  <a:noFill/>
                </a:ln>
                <a:effectLst/>
                <a:uLnTx/>
                <a:uFillTx/>
                <a:latin typeface="微软雅黑" panose="020B0503020204020204" pitchFamily="34" charset="-122"/>
                <a:ea typeface="微软雅黑" panose="020B0503020204020204" pitchFamily="34" charset="-122"/>
                <a:sym typeface="+mn-ea"/>
              </a:rPr>
              <a:t>填报竣工面积</a:t>
            </a:r>
            <a:r>
              <a:rPr lang="zh-CN" altLang="en-US" noProof="0" dirty="0">
                <a:ln>
                  <a:noFill/>
                </a:ln>
                <a:effectLst/>
                <a:uLnTx/>
                <a:uFillTx/>
                <a:latin typeface="微软雅黑" panose="020B0503020204020204" pitchFamily="34" charset="-122"/>
                <a:ea typeface="微软雅黑" panose="020B0503020204020204" pitchFamily="34" charset="-122"/>
                <a:sym typeface="+mn-ea"/>
              </a:rPr>
              <a:t>。</a:t>
            </a:r>
            <a:endParaRPr lang="zh-CN" altLang="en-US"/>
          </a:p>
        </p:txBody>
      </p:sp>
      <p:sp>
        <p:nvSpPr>
          <p:cNvPr id="15" name="Rectangle 1"/>
          <p:cNvSpPr>
            <a:spLocks noChangeArrowheads="1"/>
          </p:cNvSpPr>
          <p:nvPr/>
        </p:nvSpPr>
        <p:spPr bwMode="auto">
          <a:xfrm>
            <a:off x="683260" y="2860040"/>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历史</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6" name="任意多边形 15"/>
          <p:cNvSpPr/>
          <p:nvPr/>
        </p:nvSpPr>
        <p:spPr>
          <a:xfrm rot="5400000">
            <a:off x="161925" y="2877185"/>
            <a:ext cx="1220470" cy="1080770"/>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1"/>
          </a:fillRef>
          <a:effectRef idx="1">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7" name="Rectangle 1"/>
          <p:cNvSpPr>
            <a:spLocks noChangeArrowheads="1"/>
          </p:cNvSpPr>
          <p:nvPr/>
        </p:nvSpPr>
        <p:spPr bwMode="auto">
          <a:xfrm>
            <a:off x="243205" y="2931795"/>
            <a:ext cx="1112520" cy="1014730"/>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竣工后如何报送</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išľïḋé"/>
          <p:cNvGrpSpPr/>
          <p:nvPr/>
        </p:nvGrpSpPr>
        <p:grpSpPr>
          <a:xfrm>
            <a:off x="2771775" y="1706880"/>
            <a:ext cx="2698115" cy="2461895"/>
            <a:chOff x="983432" y="1156712"/>
            <a:chExt cx="5186001" cy="4963002"/>
          </a:xfrm>
        </p:grpSpPr>
        <p:sp>
          <p:nvSpPr>
            <p:cNvPr id="2" name="îṩḻïḍé"/>
            <p:cNvSpPr/>
            <p:nvPr/>
          </p:nvSpPr>
          <p:spPr bwMode="auto">
            <a:xfrm rot="900000">
              <a:off x="1489772" y="1720932"/>
              <a:ext cx="4144434" cy="4144434"/>
            </a:xfrm>
            <a:prstGeom prst="ellipse">
              <a:avLst/>
            </a:prstGeom>
            <a:noFill/>
            <a:ln w="6350" cap="flat">
              <a:solidFill>
                <a:schemeClr val="tx2"/>
              </a:solidFill>
              <a:prstDash val="dash"/>
              <a:miter lim="800000"/>
            </a:ln>
            <a:effectLst/>
            <a:extLst>
              <a:ext uri="{909E8E84-426E-40DD-AFC4-6F175D3DCCD1}">
                <a14:hiddenFill xmlns:a14="http://schemas.microsoft.com/office/drawing/2010/main">
                  <a:solidFill>
                    <a:srgbClr val="FFFFFF"/>
                  </a:solidFill>
                </a14:hiddenFill>
              </a:ext>
            </a:extLst>
          </p:spPr>
          <p:txBody>
            <a:bodyPr anchor="ctr"/>
            <a:p>
              <a:pPr algn="ctr"/>
              <a:endParaRPr>
                <a:cs typeface="+mn-ea"/>
                <a:sym typeface="+mn-lt"/>
              </a:endParaRPr>
            </a:p>
          </p:txBody>
        </p:sp>
        <p:grpSp>
          <p:nvGrpSpPr>
            <p:cNvPr id="8" name="ïşļiḍê"/>
            <p:cNvGrpSpPr/>
            <p:nvPr/>
          </p:nvGrpSpPr>
          <p:grpSpPr>
            <a:xfrm>
              <a:off x="983432" y="1156712"/>
              <a:ext cx="5186001" cy="4963002"/>
              <a:chOff x="983432" y="1156712"/>
              <a:chExt cx="5186001" cy="4963002"/>
            </a:xfrm>
          </p:grpSpPr>
          <p:sp>
            <p:nvSpPr>
              <p:cNvPr id="42" name="i$ḷîďé"/>
              <p:cNvSpPr/>
              <p:nvPr/>
            </p:nvSpPr>
            <p:spPr bwMode="auto">
              <a:xfrm rot="900000">
                <a:off x="3816927" y="1800639"/>
                <a:ext cx="1092164" cy="2225915"/>
              </a:xfrm>
              <a:custGeom>
                <a:avLst/>
                <a:gdLst>
                  <a:gd name="T0" fmla="*/ 239 w 316"/>
                  <a:gd name="T1" fmla="*/ 120 h 644"/>
                  <a:gd name="T2" fmla="*/ 56 w 316"/>
                  <a:gd name="T3" fmla="*/ 16 h 644"/>
                  <a:gd name="T4" fmla="*/ 58 w 316"/>
                  <a:gd name="T5" fmla="*/ 0 h 644"/>
                  <a:gd name="T6" fmla="*/ 0 w 316"/>
                  <a:gd name="T7" fmla="*/ 27 h 644"/>
                  <a:gd name="T8" fmla="*/ 52 w 316"/>
                  <a:gd name="T9" fmla="*/ 64 h 644"/>
                  <a:gd name="T10" fmla="*/ 53 w 316"/>
                  <a:gd name="T11" fmla="*/ 48 h 644"/>
                  <a:gd name="T12" fmla="*/ 284 w 316"/>
                  <a:gd name="T13" fmla="*/ 328 h 644"/>
                  <a:gd name="T14" fmla="*/ 0 w 316"/>
                  <a:gd name="T15" fmla="*/ 612 h 644"/>
                  <a:gd name="T16" fmla="*/ 0 w 316"/>
                  <a:gd name="T17" fmla="*/ 644 h 644"/>
                  <a:gd name="T18" fmla="*/ 316 w 316"/>
                  <a:gd name="T19" fmla="*/ 328 h 644"/>
                  <a:gd name="T20" fmla="*/ 239 w 316"/>
                  <a:gd name="T21" fmla="*/ 12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 h="644">
                    <a:moveTo>
                      <a:pt x="239" y="120"/>
                    </a:moveTo>
                    <a:cubicBezTo>
                      <a:pt x="192" y="66"/>
                      <a:pt x="127" y="29"/>
                      <a:pt x="56" y="16"/>
                    </a:cubicBezTo>
                    <a:cubicBezTo>
                      <a:pt x="58" y="0"/>
                      <a:pt x="58" y="0"/>
                      <a:pt x="58" y="0"/>
                    </a:cubicBezTo>
                    <a:cubicBezTo>
                      <a:pt x="0" y="27"/>
                      <a:pt x="0" y="27"/>
                      <a:pt x="0" y="27"/>
                    </a:cubicBezTo>
                    <a:cubicBezTo>
                      <a:pt x="52" y="64"/>
                      <a:pt x="52" y="64"/>
                      <a:pt x="52" y="64"/>
                    </a:cubicBezTo>
                    <a:cubicBezTo>
                      <a:pt x="53" y="48"/>
                      <a:pt x="53" y="48"/>
                      <a:pt x="53" y="48"/>
                    </a:cubicBezTo>
                    <a:cubicBezTo>
                      <a:pt x="186" y="73"/>
                      <a:pt x="284" y="192"/>
                      <a:pt x="284" y="328"/>
                    </a:cubicBezTo>
                    <a:cubicBezTo>
                      <a:pt x="284" y="485"/>
                      <a:pt x="157" y="612"/>
                      <a:pt x="0" y="612"/>
                    </a:cubicBezTo>
                    <a:cubicBezTo>
                      <a:pt x="0" y="644"/>
                      <a:pt x="0" y="644"/>
                      <a:pt x="0" y="644"/>
                    </a:cubicBezTo>
                    <a:cubicBezTo>
                      <a:pt x="174" y="644"/>
                      <a:pt x="316" y="502"/>
                      <a:pt x="316" y="328"/>
                    </a:cubicBezTo>
                    <a:cubicBezTo>
                      <a:pt x="316" y="251"/>
                      <a:pt x="289" y="178"/>
                      <a:pt x="239" y="120"/>
                    </a:cubicBezTo>
                    <a:close/>
                  </a:path>
                </a:pathLst>
              </a:custGeom>
              <a:solidFill>
                <a:schemeClr val="tx2">
                  <a:lumMod val="20000"/>
                  <a:lumOff val="80000"/>
                </a:schemeClr>
              </a:solidFill>
              <a:ln>
                <a:noFill/>
              </a:ln>
              <a:effectLst/>
            </p:spPr>
            <p:txBody>
              <a:bodyPr anchor="ctr"/>
              <a:p>
                <a:pPr algn="ctr"/>
                <a:endParaRPr>
                  <a:cs typeface="+mn-ea"/>
                  <a:sym typeface="+mn-lt"/>
                </a:endParaRPr>
              </a:p>
            </p:txBody>
          </p:sp>
          <p:sp>
            <p:nvSpPr>
              <p:cNvPr id="43" name="îsľíḓé"/>
              <p:cNvSpPr/>
              <p:nvPr/>
            </p:nvSpPr>
            <p:spPr bwMode="auto">
              <a:xfrm rot="900000">
                <a:off x="1776122" y="2135694"/>
                <a:ext cx="2144545" cy="1459232"/>
              </a:xfrm>
              <a:custGeom>
                <a:avLst/>
                <a:gdLst>
                  <a:gd name="T0" fmla="*/ 576 w 621"/>
                  <a:gd name="T1" fmla="*/ 181 h 422"/>
                  <a:gd name="T2" fmla="*/ 392 w 621"/>
                  <a:gd name="T3" fmla="*/ 23 h 422"/>
                  <a:gd name="T4" fmla="*/ 171 w 621"/>
                  <a:gd name="T5" fmla="*/ 33 h 422"/>
                  <a:gd name="T6" fmla="*/ 15 w 621"/>
                  <a:gd name="T7" fmla="*/ 174 h 422"/>
                  <a:gd name="T8" fmla="*/ 0 w 621"/>
                  <a:gd name="T9" fmla="*/ 168 h 422"/>
                  <a:gd name="T10" fmla="*/ 8 w 621"/>
                  <a:gd name="T11" fmla="*/ 231 h 422"/>
                  <a:gd name="T12" fmla="*/ 59 w 621"/>
                  <a:gd name="T13" fmla="*/ 193 h 422"/>
                  <a:gd name="T14" fmla="*/ 44 w 621"/>
                  <a:gd name="T15" fmla="*/ 187 h 422"/>
                  <a:gd name="T16" fmla="*/ 382 w 621"/>
                  <a:gd name="T17" fmla="*/ 54 h 422"/>
                  <a:gd name="T18" fmla="*/ 547 w 621"/>
                  <a:gd name="T19" fmla="*/ 195 h 422"/>
                  <a:gd name="T20" fmla="*/ 565 w 621"/>
                  <a:gd name="T21" fmla="*/ 412 h 422"/>
                  <a:gd name="T22" fmla="*/ 595 w 621"/>
                  <a:gd name="T23" fmla="*/ 422 h 422"/>
                  <a:gd name="T24" fmla="*/ 576 w 621"/>
                  <a:gd name="T25" fmla="*/ 18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1" h="422">
                    <a:moveTo>
                      <a:pt x="576" y="181"/>
                    </a:moveTo>
                    <a:cubicBezTo>
                      <a:pt x="538" y="105"/>
                      <a:pt x="472" y="49"/>
                      <a:pt x="392" y="23"/>
                    </a:cubicBezTo>
                    <a:cubicBezTo>
                      <a:pt x="319" y="0"/>
                      <a:pt x="241" y="3"/>
                      <a:pt x="171" y="33"/>
                    </a:cubicBezTo>
                    <a:cubicBezTo>
                      <a:pt x="104" y="61"/>
                      <a:pt x="49" y="111"/>
                      <a:pt x="15" y="174"/>
                    </a:cubicBezTo>
                    <a:cubicBezTo>
                      <a:pt x="0" y="168"/>
                      <a:pt x="0" y="168"/>
                      <a:pt x="0" y="168"/>
                    </a:cubicBezTo>
                    <a:cubicBezTo>
                      <a:pt x="8" y="231"/>
                      <a:pt x="8" y="231"/>
                      <a:pt x="8" y="231"/>
                    </a:cubicBezTo>
                    <a:cubicBezTo>
                      <a:pt x="59" y="193"/>
                      <a:pt x="59" y="193"/>
                      <a:pt x="59" y="193"/>
                    </a:cubicBezTo>
                    <a:cubicBezTo>
                      <a:pt x="44" y="187"/>
                      <a:pt x="44" y="187"/>
                      <a:pt x="44" y="187"/>
                    </a:cubicBezTo>
                    <a:cubicBezTo>
                      <a:pt x="109" y="69"/>
                      <a:pt x="252" y="12"/>
                      <a:pt x="382" y="54"/>
                    </a:cubicBezTo>
                    <a:cubicBezTo>
                      <a:pt x="454" y="77"/>
                      <a:pt x="513" y="127"/>
                      <a:pt x="547" y="195"/>
                    </a:cubicBezTo>
                    <a:cubicBezTo>
                      <a:pt x="582" y="263"/>
                      <a:pt x="588" y="340"/>
                      <a:pt x="565" y="412"/>
                    </a:cubicBezTo>
                    <a:cubicBezTo>
                      <a:pt x="595" y="422"/>
                      <a:pt x="595" y="422"/>
                      <a:pt x="595" y="422"/>
                    </a:cubicBezTo>
                    <a:cubicBezTo>
                      <a:pt x="621" y="342"/>
                      <a:pt x="614" y="256"/>
                      <a:pt x="576" y="181"/>
                    </a:cubicBezTo>
                    <a:close/>
                  </a:path>
                </a:pathLst>
              </a:custGeom>
              <a:solidFill>
                <a:schemeClr val="tx2">
                  <a:lumMod val="20000"/>
                  <a:lumOff val="80000"/>
                </a:schemeClr>
              </a:solidFill>
              <a:ln>
                <a:noFill/>
              </a:ln>
              <a:effectLst/>
            </p:spPr>
            <p:txBody>
              <a:bodyPr anchor="ctr"/>
              <a:p>
                <a:pPr algn="ctr"/>
                <a:endParaRPr>
                  <a:cs typeface="+mn-ea"/>
                  <a:sym typeface="+mn-lt"/>
                </a:endParaRPr>
              </a:p>
            </p:txBody>
          </p:sp>
          <p:sp>
            <p:nvSpPr>
              <p:cNvPr id="44" name="î$ľídé"/>
              <p:cNvSpPr/>
              <p:nvPr/>
            </p:nvSpPr>
            <p:spPr bwMode="auto">
              <a:xfrm rot="900000">
                <a:off x="1701220" y="3154414"/>
                <a:ext cx="1753971" cy="2081258"/>
              </a:xfrm>
              <a:custGeom>
                <a:avLst/>
                <a:gdLst>
                  <a:gd name="T0" fmla="*/ 66 w 508"/>
                  <a:gd name="T1" fmla="*/ 172 h 602"/>
                  <a:gd name="T2" fmla="*/ 6 w 508"/>
                  <a:gd name="T3" fmla="*/ 385 h 602"/>
                  <a:gd name="T4" fmla="*/ 93 w 508"/>
                  <a:gd name="T5" fmla="*/ 577 h 602"/>
                  <a:gd name="T6" fmla="*/ 83 w 508"/>
                  <a:gd name="T7" fmla="*/ 589 h 602"/>
                  <a:gd name="T8" fmla="*/ 145 w 508"/>
                  <a:gd name="T9" fmla="*/ 602 h 602"/>
                  <a:gd name="T10" fmla="*/ 125 w 508"/>
                  <a:gd name="T11" fmla="*/ 541 h 602"/>
                  <a:gd name="T12" fmla="*/ 114 w 508"/>
                  <a:gd name="T13" fmla="*/ 553 h 602"/>
                  <a:gd name="T14" fmla="*/ 92 w 508"/>
                  <a:gd name="T15" fmla="*/ 191 h 602"/>
                  <a:gd name="T16" fmla="*/ 277 w 508"/>
                  <a:gd name="T17" fmla="*/ 77 h 602"/>
                  <a:gd name="T18" fmla="*/ 489 w 508"/>
                  <a:gd name="T19" fmla="*/ 128 h 602"/>
                  <a:gd name="T20" fmla="*/ 508 w 508"/>
                  <a:gd name="T21" fmla="*/ 102 h 602"/>
                  <a:gd name="T22" fmla="*/ 66 w 508"/>
                  <a:gd name="T23" fmla="*/ 1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8" h="602">
                    <a:moveTo>
                      <a:pt x="66" y="172"/>
                    </a:moveTo>
                    <a:cubicBezTo>
                      <a:pt x="21" y="234"/>
                      <a:pt x="0" y="310"/>
                      <a:pt x="6" y="385"/>
                    </a:cubicBezTo>
                    <a:cubicBezTo>
                      <a:pt x="13" y="458"/>
                      <a:pt x="43" y="525"/>
                      <a:pt x="93" y="577"/>
                    </a:cubicBezTo>
                    <a:cubicBezTo>
                      <a:pt x="83" y="589"/>
                      <a:pt x="83" y="589"/>
                      <a:pt x="83" y="589"/>
                    </a:cubicBezTo>
                    <a:cubicBezTo>
                      <a:pt x="145" y="602"/>
                      <a:pt x="145" y="602"/>
                      <a:pt x="145" y="602"/>
                    </a:cubicBezTo>
                    <a:cubicBezTo>
                      <a:pt x="125" y="541"/>
                      <a:pt x="125" y="541"/>
                      <a:pt x="125" y="541"/>
                    </a:cubicBezTo>
                    <a:cubicBezTo>
                      <a:pt x="114" y="553"/>
                      <a:pt x="114" y="553"/>
                      <a:pt x="114" y="553"/>
                    </a:cubicBezTo>
                    <a:cubicBezTo>
                      <a:pt x="22" y="455"/>
                      <a:pt x="12" y="301"/>
                      <a:pt x="92" y="191"/>
                    </a:cubicBezTo>
                    <a:cubicBezTo>
                      <a:pt x="136" y="130"/>
                      <a:pt x="202" y="89"/>
                      <a:pt x="277" y="77"/>
                    </a:cubicBezTo>
                    <a:cubicBezTo>
                      <a:pt x="353" y="65"/>
                      <a:pt x="428" y="83"/>
                      <a:pt x="489" y="128"/>
                    </a:cubicBezTo>
                    <a:cubicBezTo>
                      <a:pt x="508" y="102"/>
                      <a:pt x="508" y="102"/>
                      <a:pt x="508" y="102"/>
                    </a:cubicBezTo>
                    <a:cubicBezTo>
                      <a:pt x="367" y="0"/>
                      <a:pt x="168" y="31"/>
                      <a:pt x="66" y="172"/>
                    </a:cubicBezTo>
                    <a:close/>
                  </a:path>
                </a:pathLst>
              </a:custGeom>
              <a:solidFill>
                <a:schemeClr val="tx2">
                  <a:lumMod val="20000"/>
                  <a:lumOff val="80000"/>
                </a:schemeClr>
              </a:solidFill>
              <a:ln>
                <a:noFill/>
              </a:ln>
              <a:effectLst/>
            </p:spPr>
            <p:txBody>
              <a:bodyPr anchor="ctr"/>
              <a:p>
                <a:pPr algn="ctr"/>
                <a:endParaRPr>
                  <a:cs typeface="+mn-ea"/>
                  <a:sym typeface="+mn-lt"/>
                </a:endParaRPr>
              </a:p>
            </p:txBody>
          </p:sp>
          <p:sp>
            <p:nvSpPr>
              <p:cNvPr id="45" name="î$ľîḍê"/>
              <p:cNvSpPr/>
              <p:nvPr/>
            </p:nvSpPr>
            <p:spPr bwMode="auto">
              <a:xfrm rot="900000">
                <a:off x="2679904" y="3792505"/>
                <a:ext cx="1847997" cy="1979998"/>
              </a:xfrm>
              <a:custGeom>
                <a:avLst/>
                <a:gdLst>
                  <a:gd name="T0" fmla="*/ 535 w 535"/>
                  <a:gd name="T1" fmla="*/ 500 h 573"/>
                  <a:gd name="T2" fmla="*/ 471 w 535"/>
                  <a:gd name="T3" fmla="*/ 501 h 573"/>
                  <a:gd name="T4" fmla="*/ 479 w 535"/>
                  <a:gd name="T5" fmla="*/ 514 h 573"/>
                  <a:gd name="T6" fmla="*/ 128 w 535"/>
                  <a:gd name="T7" fmla="*/ 424 h 573"/>
                  <a:gd name="T8" fmla="*/ 77 w 535"/>
                  <a:gd name="T9" fmla="*/ 212 h 573"/>
                  <a:gd name="T10" fmla="*/ 191 w 535"/>
                  <a:gd name="T11" fmla="*/ 26 h 573"/>
                  <a:gd name="T12" fmla="*/ 172 w 535"/>
                  <a:gd name="T13" fmla="*/ 0 h 573"/>
                  <a:gd name="T14" fmla="*/ 102 w 535"/>
                  <a:gd name="T15" fmla="*/ 443 h 573"/>
                  <a:gd name="T16" fmla="*/ 287 w 535"/>
                  <a:gd name="T17" fmla="*/ 565 h 573"/>
                  <a:gd name="T18" fmla="*/ 359 w 535"/>
                  <a:gd name="T19" fmla="*/ 573 h 573"/>
                  <a:gd name="T20" fmla="*/ 496 w 535"/>
                  <a:gd name="T21" fmla="*/ 542 h 573"/>
                  <a:gd name="T22" fmla="*/ 504 w 535"/>
                  <a:gd name="T23" fmla="*/ 555 h 573"/>
                  <a:gd name="T24" fmla="*/ 535 w 535"/>
                  <a:gd name="T25" fmla="*/ 50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5" h="573">
                    <a:moveTo>
                      <a:pt x="535" y="500"/>
                    </a:moveTo>
                    <a:cubicBezTo>
                      <a:pt x="471" y="501"/>
                      <a:pt x="471" y="501"/>
                      <a:pt x="471" y="501"/>
                    </a:cubicBezTo>
                    <a:cubicBezTo>
                      <a:pt x="479" y="514"/>
                      <a:pt x="479" y="514"/>
                      <a:pt x="479" y="514"/>
                    </a:cubicBezTo>
                    <a:cubicBezTo>
                      <a:pt x="357" y="572"/>
                      <a:pt x="208" y="534"/>
                      <a:pt x="128" y="424"/>
                    </a:cubicBezTo>
                    <a:cubicBezTo>
                      <a:pt x="83" y="362"/>
                      <a:pt x="65" y="287"/>
                      <a:pt x="77" y="212"/>
                    </a:cubicBezTo>
                    <a:cubicBezTo>
                      <a:pt x="89" y="137"/>
                      <a:pt x="130" y="71"/>
                      <a:pt x="191" y="26"/>
                    </a:cubicBezTo>
                    <a:cubicBezTo>
                      <a:pt x="172" y="0"/>
                      <a:pt x="172" y="0"/>
                      <a:pt x="172" y="0"/>
                    </a:cubicBezTo>
                    <a:cubicBezTo>
                      <a:pt x="31" y="103"/>
                      <a:pt x="0" y="301"/>
                      <a:pt x="102" y="443"/>
                    </a:cubicBezTo>
                    <a:cubicBezTo>
                      <a:pt x="147" y="504"/>
                      <a:pt x="212" y="548"/>
                      <a:pt x="287" y="565"/>
                    </a:cubicBezTo>
                    <a:cubicBezTo>
                      <a:pt x="310" y="570"/>
                      <a:pt x="335" y="573"/>
                      <a:pt x="359" y="573"/>
                    </a:cubicBezTo>
                    <a:cubicBezTo>
                      <a:pt x="406" y="573"/>
                      <a:pt x="453" y="563"/>
                      <a:pt x="496" y="542"/>
                    </a:cubicBezTo>
                    <a:cubicBezTo>
                      <a:pt x="504" y="555"/>
                      <a:pt x="504" y="555"/>
                      <a:pt x="504" y="555"/>
                    </a:cubicBezTo>
                    <a:lnTo>
                      <a:pt x="535" y="500"/>
                    </a:lnTo>
                    <a:close/>
                  </a:path>
                </a:pathLst>
              </a:custGeom>
              <a:solidFill>
                <a:schemeClr val="tx2">
                  <a:lumMod val="20000"/>
                  <a:lumOff val="80000"/>
                </a:schemeClr>
              </a:solidFill>
              <a:ln>
                <a:noFill/>
              </a:ln>
              <a:effectLst/>
            </p:spPr>
            <p:txBody>
              <a:bodyPr anchor="ctr"/>
              <a:p>
                <a:pPr algn="ctr"/>
                <a:endParaRPr>
                  <a:cs typeface="+mn-ea"/>
                  <a:sym typeface="+mn-lt"/>
                </a:endParaRPr>
              </a:p>
            </p:txBody>
          </p:sp>
          <p:sp>
            <p:nvSpPr>
              <p:cNvPr id="46" name="îŝľïḓe"/>
              <p:cNvSpPr/>
              <p:nvPr/>
            </p:nvSpPr>
            <p:spPr bwMode="auto">
              <a:xfrm rot="900000">
                <a:off x="3458941" y="3417383"/>
                <a:ext cx="2175286" cy="1415835"/>
              </a:xfrm>
              <a:custGeom>
                <a:avLst/>
                <a:gdLst>
                  <a:gd name="T0" fmla="*/ 630 w 630"/>
                  <a:gd name="T1" fmla="*/ 47 h 410"/>
                  <a:gd name="T2" fmla="*/ 587 w 630"/>
                  <a:gd name="T3" fmla="*/ 0 h 410"/>
                  <a:gd name="T4" fmla="*/ 568 w 630"/>
                  <a:gd name="T5" fmla="*/ 61 h 410"/>
                  <a:gd name="T6" fmla="*/ 583 w 630"/>
                  <a:gd name="T7" fmla="*/ 58 h 410"/>
                  <a:gd name="T8" fmla="*/ 389 w 630"/>
                  <a:gd name="T9" fmla="*/ 364 h 410"/>
                  <a:gd name="T10" fmla="*/ 171 w 630"/>
                  <a:gd name="T11" fmla="*/ 347 h 410"/>
                  <a:gd name="T12" fmla="*/ 30 w 630"/>
                  <a:gd name="T13" fmla="*/ 181 h 410"/>
                  <a:gd name="T14" fmla="*/ 0 w 630"/>
                  <a:gd name="T15" fmla="*/ 191 h 410"/>
                  <a:gd name="T16" fmla="*/ 157 w 630"/>
                  <a:gd name="T17" fmla="*/ 375 h 410"/>
                  <a:gd name="T18" fmla="*/ 300 w 630"/>
                  <a:gd name="T19" fmla="*/ 410 h 410"/>
                  <a:gd name="T20" fmla="*/ 399 w 630"/>
                  <a:gd name="T21" fmla="*/ 394 h 410"/>
                  <a:gd name="T22" fmla="*/ 572 w 630"/>
                  <a:gd name="T23" fmla="*/ 257 h 410"/>
                  <a:gd name="T24" fmla="*/ 614 w 630"/>
                  <a:gd name="T25" fmla="*/ 51 h 410"/>
                  <a:gd name="T26" fmla="*/ 630 w 630"/>
                  <a:gd name="T27" fmla="*/ 47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0" h="410">
                    <a:moveTo>
                      <a:pt x="630" y="47"/>
                    </a:moveTo>
                    <a:cubicBezTo>
                      <a:pt x="587" y="0"/>
                      <a:pt x="587" y="0"/>
                      <a:pt x="587" y="0"/>
                    </a:cubicBezTo>
                    <a:cubicBezTo>
                      <a:pt x="568" y="61"/>
                      <a:pt x="568" y="61"/>
                      <a:pt x="568" y="61"/>
                    </a:cubicBezTo>
                    <a:cubicBezTo>
                      <a:pt x="583" y="58"/>
                      <a:pt x="583" y="58"/>
                      <a:pt x="583" y="58"/>
                    </a:cubicBezTo>
                    <a:cubicBezTo>
                      <a:pt x="600" y="192"/>
                      <a:pt x="518" y="322"/>
                      <a:pt x="389" y="364"/>
                    </a:cubicBezTo>
                    <a:cubicBezTo>
                      <a:pt x="316" y="388"/>
                      <a:pt x="239" y="381"/>
                      <a:pt x="171" y="347"/>
                    </a:cubicBezTo>
                    <a:cubicBezTo>
                      <a:pt x="104" y="312"/>
                      <a:pt x="53" y="254"/>
                      <a:pt x="30" y="181"/>
                    </a:cubicBezTo>
                    <a:cubicBezTo>
                      <a:pt x="0" y="191"/>
                      <a:pt x="0" y="191"/>
                      <a:pt x="0" y="191"/>
                    </a:cubicBezTo>
                    <a:cubicBezTo>
                      <a:pt x="26" y="272"/>
                      <a:pt x="82" y="337"/>
                      <a:pt x="157" y="375"/>
                    </a:cubicBezTo>
                    <a:cubicBezTo>
                      <a:pt x="202" y="398"/>
                      <a:pt x="251" y="410"/>
                      <a:pt x="300" y="410"/>
                    </a:cubicBezTo>
                    <a:cubicBezTo>
                      <a:pt x="333" y="410"/>
                      <a:pt x="366" y="405"/>
                      <a:pt x="399" y="394"/>
                    </a:cubicBezTo>
                    <a:cubicBezTo>
                      <a:pt x="471" y="371"/>
                      <a:pt x="532" y="322"/>
                      <a:pt x="572" y="257"/>
                    </a:cubicBezTo>
                    <a:cubicBezTo>
                      <a:pt x="609" y="195"/>
                      <a:pt x="624" y="122"/>
                      <a:pt x="614" y="51"/>
                    </a:cubicBezTo>
                    <a:lnTo>
                      <a:pt x="630" y="47"/>
                    </a:lnTo>
                    <a:close/>
                  </a:path>
                </a:pathLst>
              </a:custGeom>
              <a:solidFill>
                <a:schemeClr val="tx2">
                  <a:lumMod val="20000"/>
                  <a:lumOff val="80000"/>
                </a:schemeClr>
              </a:solidFill>
              <a:ln>
                <a:noFill/>
              </a:ln>
              <a:effectLst/>
            </p:spPr>
            <p:txBody>
              <a:bodyPr anchor="ctr"/>
              <a:p>
                <a:pPr algn="ctr"/>
                <a:endParaRPr>
                  <a:cs typeface="+mn-ea"/>
                  <a:sym typeface="+mn-lt"/>
                </a:endParaRPr>
              </a:p>
            </p:txBody>
          </p:sp>
          <p:sp>
            <p:nvSpPr>
              <p:cNvPr id="47" name="i$ḻïḍe"/>
              <p:cNvSpPr/>
              <p:nvPr/>
            </p:nvSpPr>
            <p:spPr bwMode="auto">
              <a:xfrm rot="900000">
                <a:off x="2688355" y="2919986"/>
                <a:ext cx="1748546" cy="1748548"/>
              </a:xfrm>
              <a:prstGeom prst="ellipse">
                <a:avLst/>
              </a:prstGeom>
              <a:solidFill>
                <a:schemeClr val="bg1"/>
              </a:solidFill>
              <a:ln w="76200" cap="flat">
                <a:solidFill>
                  <a:schemeClr val="tx2">
                    <a:lumMod val="40000"/>
                    <a:lumOff val="60000"/>
                  </a:schemeClr>
                </a:solidFill>
                <a:prstDash val="solid"/>
                <a:miter lim="800000"/>
              </a:ln>
              <a:effectLst/>
            </p:spPr>
            <p:txBody>
              <a:bodyPr anchor="ctr"/>
              <a:p>
                <a:pPr algn="ctr"/>
                <a:endParaRPr>
                  <a:cs typeface="+mn-ea"/>
                  <a:sym typeface="+mn-lt"/>
                </a:endParaRPr>
              </a:p>
            </p:txBody>
          </p:sp>
          <p:sp>
            <p:nvSpPr>
              <p:cNvPr id="49" name="îŝḻíḋé"/>
              <p:cNvSpPr txBox="1"/>
              <p:nvPr/>
            </p:nvSpPr>
            <p:spPr>
              <a:xfrm>
                <a:off x="3060215" y="2993097"/>
                <a:ext cx="1025046" cy="433673"/>
              </a:xfrm>
              <a:prstGeom prst="rect">
                <a:avLst/>
              </a:prstGeom>
              <a:noFill/>
              <a:effectLst/>
            </p:spPr>
            <p:txBody>
              <a:bodyPr wrap="none">
                <a:noAutofit/>
              </a:bodyPr>
              <a:p>
                <a:pPr algn="ctr"/>
                <a:r>
                  <a:rPr lang="zh-CN" altLang="en-US" sz="2400" dirty="0">
                    <a:solidFill>
                      <a:schemeClr val="accent1"/>
                    </a:solidFill>
                    <a:effectLst>
                      <a:outerShdw blurRad="38100" dist="25400" dir="5400000" algn="ctr" rotWithShape="0">
                        <a:srgbClr val="6E747A">
                          <a:alpha val="43000"/>
                        </a:srgbClr>
                      </a:outerShdw>
                    </a:effectLst>
                    <a:latin typeface="华文琥珀" panose="02010800040101010101" charset="-122"/>
                    <a:ea typeface="华文琥珀" panose="02010800040101010101" charset="-122"/>
                    <a:cs typeface="+mn-ea"/>
                    <a:sym typeface="+mn-lt"/>
                  </a:rPr>
                  <a:t>建设</a:t>
                </a:r>
                <a:endParaRPr lang="zh-CN" altLang="en-US" sz="2400" dirty="0">
                  <a:solidFill>
                    <a:schemeClr val="accent1"/>
                  </a:solidFill>
                  <a:effectLst>
                    <a:outerShdw blurRad="38100" dist="25400" dir="5400000" algn="ctr" rotWithShape="0">
                      <a:srgbClr val="6E747A">
                        <a:alpha val="43000"/>
                      </a:srgbClr>
                    </a:outerShdw>
                  </a:effectLst>
                  <a:latin typeface="华文琥珀" panose="02010800040101010101" charset="-122"/>
                  <a:ea typeface="华文琥珀" panose="02010800040101010101" charset="-122"/>
                  <a:cs typeface="+mn-ea"/>
                  <a:sym typeface="+mn-lt"/>
                </a:endParaRPr>
              </a:p>
              <a:p>
                <a:pPr algn="ctr"/>
                <a:r>
                  <a:rPr lang="zh-CN" altLang="en-US" sz="2400" dirty="0">
                    <a:solidFill>
                      <a:schemeClr val="accent1"/>
                    </a:solidFill>
                    <a:effectLst>
                      <a:outerShdw blurRad="38100" dist="25400" dir="5400000" algn="ctr" rotWithShape="0">
                        <a:srgbClr val="6E747A">
                          <a:alpha val="43000"/>
                        </a:srgbClr>
                      </a:outerShdw>
                    </a:effectLst>
                    <a:latin typeface="华文琥珀" panose="02010800040101010101" charset="-122"/>
                    <a:ea typeface="华文琥珀" panose="02010800040101010101" charset="-122"/>
                    <a:cs typeface="+mn-ea"/>
                    <a:sym typeface="+mn-lt"/>
                  </a:rPr>
                  <a:t>状态</a:t>
                </a:r>
                <a:endParaRPr lang="zh-CN" altLang="en-US" sz="2400" dirty="0">
                  <a:solidFill>
                    <a:schemeClr val="accent1"/>
                  </a:solidFill>
                  <a:effectLst>
                    <a:outerShdw blurRad="38100" dist="25400" dir="5400000" algn="ctr" rotWithShape="0">
                      <a:srgbClr val="6E747A">
                        <a:alpha val="43000"/>
                      </a:srgbClr>
                    </a:outerShdw>
                  </a:effectLst>
                  <a:latin typeface="华文琥珀" panose="02010800040101010101" charset="-122"/>
                  <a:ea typeface="华文琥珀" panose="02010800040101010101" charset="-122"/>
                  <a:cs typeface="+mn-ea"/>
                  <a:sym typeface="+mn-lt"/>
                </a:endParaRPr>
              </a:p>
            </p:txBody>
          </p:sp>
          <p:sp>
            <p:nvSpPr>
              <p:cNvPr id="55" name="ïṩḻîďè"/>
              <p:cNvSpPr/>
              <p:nvPr/>
            </p:nvSpPr>
            <p:spPr bwMode="auto">
              <a:xfrm>
                <a:off x="3108300" y="1156712"/>
                <a:ext cx="1007178" cy="1008985"/>
              </a:xfrm>
              <a:prstGeom prst="ellipse">
                <a:avLst/>
              </a:prstGeom>
              <a:solidFill>
                <a:srgbClr val="536781"/>
              </a:solidFill>
              <a:ln>
                <a:noFill/>
              </a:ln>
              <a:effectLst/>
            </p:spPr>
            <p:txBody>
              <a:bodyPr vert="horz" wrap="none" lIns="0" tIns="0" rIns="0" bIns="0" anchor="ctr" anchorCtr="0" compatLnSpc="1">
                <a:normAutofit fontScale="70000"/>
              </a:bodyPr>
              <a:p>
                <a:pPr algn="ctr"/>
                <a:r>
                  <a:rPr lang="en-US" sz="3200">
                    <a:solidFill>
                      <a:schemeClr val="bg1"/>
                    </a:solidFill>
                    <a:cs typeface="+mn-ea"/>
                    <a:sym typeface="+mn-lt"/>
                  </a:rPr>
                  <a:t>01</a:t>
                </a:r>
                <a:endParaRPr lang="en-US" sz="3200">
                  <a:solidFill>
                    <a:schemeClr val="bg1"/>
                  </a:solidFill>
                  <a:cs typeface="+mn-ea"/>
                  <a:sym typeface="+mn-lt"/>
                </a:endParaRPr>
              </a:p>
            </p:txBody>
          </p:sp>
          <p:sp>
            <p:nvSpPr>
              <p:cNvPr id="56" name="íṩḷîḍé"/>
              <p:cNvSpPr/>
              <p:nvPr/>
            </p:nvSpPr>
            <p:spPr bwMode="auto">
              <a:xfrm>
                <a:off x="983432" y="2523136"/>
                <a:ext cx="1131943" cy="1130136"/>
              </a:xfrm>
              <a:custGeom>
                <a:avLst/>
                <a:gdLst>
                  <a:gd name="T0" fmla="*/ 209 w 328"/>
                  <a:gd name="T1" fmla="*/ 25 h 327"/>
                  <a:gd name="T2" fmla="*/ 25 w 328"/>
                  <a:gd name="T3" fmla="*/ 118 h 327"/>
                  <a:gd name="T4" fmla="*/ 119 w 328"/>
                  <a:gd name="T5" fmla="*/ 302 h 327"/>
                  <a:gd name="T6" fmla="*/ 303 w 328"/>
                  <a:gd name="T7" fmla="*/ 209 h 327"/>
                  <a:gd name="T8" fmla="*/ 209 w 328"/>
                  <a:gd name="T9" fmla="*/ 25 h 327"/>
                </a:gdLst>
                <a:ahLst/>
                <a:cxnLst>
                  <a:cxn ang="0">
                    <a:pos x="T0" y="T1"/>
                  </a:cxn>
                  <a:cxn ang="0">
                    <a:pos x="T2" y="T3"/>
                  </a:cxn>
                  <a:cxn ang="0">
                    <a:pos x="T4" y="T5"/>
                  </a:cxn>
                  <a:cxn ang="0">
                    <a:pos x="T6" y="T7"/>
                  </a:cxn>
                  <a:cxn ang="0">
                    <a:pos x="T8" y="T9"/>
                  </a:cxn>
                </a:cxnLst>
                <a:rect l="0" t="0" r="r" b="b"/>
                <a:pathLst>
                  <a:path w="328" h="327">
                    <a:moveTo>
                      <a:pt x="209" y="25"/>
                    </a:moveTo>
                    <a:cubicBezTo>
                      <a:pt x="132" y="0"/>
                      <a:pt x="50" y="42"/>
                      <a:pt x="25" y="118"/>
                    </a:cubicBezTo>
                    <a:cubicBezTo>
                      <a:pt x="0" y="195"/>
                      <a:pt x="42" y="277"/>
                      <a:pt x="119" y="302"/>
                    </a:cubicBezTo>
                    <a:cubicBezTo>
                      <a:pt x="196" y="327"/>
                      <a:pt x="278" y="285"/>
                      <a:pt x="303" y="209"/>
                    </a:cubicBezTo>
                    <a:cubicBezTo>
                      <a:pt x="328" y="132"/>
                      <a:pt x="286" y="50"/>
                      <a:pt x="209" y="25"/>
                    </a:cubicBezTo>
                    <a:close/>
                  </a:path>
                </a:pathLst>
              </a:custGeom>
              <a:solidFill>
                <a:schemeClr val="tx2">
                  <a:lumMod val="60000"/>
                  <a:lumOff val="40000"/>
                </a:schemeClr>
              </a:solidFill>
              <a:ln>
                <a:noFill/>
              </a:ln>
              <a:effectLst/>
            </p:spPr>
            <p:txBody>
              <a:bodyPr vert="horz" wrap="none" lIns="0" tIns="0" rIns="0" bIns="0" anchor="ctr" anchorCtr="0" compatLnSpc="1">
                <a:normAutofit/>
              </a:bodyPr>
              <a:p>
                <a:pPr algn="ctr">
                  <a:buClrTx/>
                  <a:buSzTx/>
                  <a:buFontTx/>
                </a:pPr>
                <a:r>
                  <a:rPr lang="en-US" sz="2200">
                    <a:solidFill>
                      <a:schemeClr val="bg1"/>
                    </a:solidFill>
                    <a:cs typeface="+mn-ea"/>
                    <a:sym typeface="+mn-lt"/>
                  </a:rPr>
                  <a:t>02</a:t>
                </a:r>
                <a:endParaRPr lang="en-US" sz="2200">
                  <a:solidFill>
                    <a:schemeClr val="bg1"/>
                  </a:solidFill>
                  <a:cs typeface="+mn-ea"/>
                  <a:sym typeface="+mn-lt"/>
                </a:endParaRPr>
              </a:p>
            </p:txBody>
          </p:sp>
          <p:sp>
            <p:nvSpPr>
              <p:cNvPr id="57" name="îš1îďê"/>
              <p:cNvSpPr/>
              <p:nvPr/>
            </p:nvSpPr>
            <p:spPr bwMode="auto">
              <a:xfrm>
                <a:off x="1697089" y="4919147"/>
                <a:ext cx="1140985" cy="1142794"/>
              </a:xfrm>
              <a:custGeom>
                <a:avLst/>
                <a:gdLst>
                  <a:gd name="T0" fmla="*/ 47 w 330"/>
                  <a:gd name="T1" fmla="*/ 80 h 331"/>
                  <a:gd name="T2" fmla="*/ 79 w 330"/>
                  <a:gd name="T3" fmla="*/ 283 h 331"/>
                  <a:gd name="T4" fmla="*/ 283 w 330"/>
                  <a:gd name="T5" fmla="*/ 251 h 331"/>
                  <a:gd name="T6" fmla="*/ 251 w 330"/>
                  <a:gd name="T7" fmla="*/ 47 h 331"/>
                  <a:gd name="T8" fmla="*/ 47 w 330"/>
                  <a:gd name="T9" fmla="*/ 80 h 331"/>
                </a:gdLst>
                <a:ahLst/>
                <a:cxnLst>
                  <a:cxn ang="0">
                    <a:pos x="T0" y="T1"/>
                  </a:cxn>
                  <a:cxn ang="0">
                    <a:pos x="T2" y="T3"/>
                  </a:cxn>
                  <a:cxn ang="0">
                    <a:pos x="T4" y="T5"/>
                  </a:cxn>
                  <a:cxn ang="0">
                    <a:pos x="T6" y="T7"/>
                  </a:cxn>
                  <a:cxn ang="0">
                    <a:pos x="T8" y="T9"/>
                  </a:cxn>
                </a:cxnLst>
                <a:rect l="0" t="0" r="r" b="b"/>
                <a:pathLst>
                  <a:path w="330" h="331">
                    <a:moveTo>
                      <a:pt x="47" y="80"/>
                    </a:moveTo>
                    <a:cubicBezTo>
                      <a:pt x="0" y="145"/>
                      <a:pt x="14" y="236"/>
                      <a:pt x="79" y="283"/>
                    </a:cubicBezTo>
                    <a:cubicBezTo>
                      <a:pt x="145" y="331"/>
                      <a:pt x="236" y="316"/>
                      <a:pt x="283" y="251"/>
                    </a:cubicBezTo>
                    <a:cubicBezTo>
                      <a:pt x="330" y="186"/>
                      <a:pt x="316" y="95"/>
                      <a:pt x="251" y="47"/>
                    </a:cubicBezTo>
                    <a:cubicBezTo>
                      <a:pt x="186" y="0"/>
                      <a:pt x="94" y="14"/>
                      <a:pt x="47" y="80"/>
                    </a:cubicBezTo>
                    <a:close/>
                  </a:path>
                </a:pathLst>
              </a:custGeom>
              <a:solidFill>
                <a:srgbClr val="536781"/>
              </a:solidFill>
              <a:ln>
                <a:noFill/>
              </a:ln>
              <a:effectLst/>
            </p:spPr>
            <p:txBody>
              <a:bodyPr vert="horz" wrap="none" lIns="0" tIns="0" rIns="0" bIns="0" anchor="ctr" anchorCtr="0" compatLnSpc="1">
                <a:normAutofit/>
              </a:bodyPr>
              <a:p>
                <a:pPr algn="ctr"/>
                <a:r>
                  <a:rPr lang="en-US" sz="2200">
                    <a:solidFill>
                      <a:schemeClr val="bg1"/>
                    </a:solidFill>
                    <a:cs typeface="+mn-ea"/>
                    <a:sym typeface="+mn-lt"/>
                  </a:rPr>
                  <a:t>03</a:t>
                </a:r>
                <a:endParaRPr lang="en-US" sz="2200">
                  <a:solidFill>
                    <a:schemeClr val="bg1"/>
                  </a:solidFill>
                  <a:cs typeface="+mn-ea"/>
                  <a:sym typeface="+mn-lt"/>
                </a:endParaRPr>
              </a:p>
            </p:txBody>
          </p:sp>
          <p:sp>
            <p:nvSpPr>
              <p:cNvPr id="58" name="íṩľîdè"/>
              <p:cNvSpPr/>
              <p:nvPr/>
            </p:nvSpPr>
            <p:spPr bwMode="auto">
              <a:xfrm>
                <a:off x="4203470" y="4975112"/>
                <a:ext cx="1142793" cy="1144602"/>
              </a:xfrm>
              <a:custGeom>
                <a:avLst/>
                <a:gdLst>
                  <a:gd name="T0" fmla="*/ 47 w 331"/>
                  <a:gd name="T1" fmla="*/ 252 h 331"/>
                  <a:gd name="T2" fmla="*/ 251 w 331"/>
                  <a:gd name="T3" fmla="*/ 284 h 331"/>
                  <a:gd name="T4" fmla="*/ 283 w 331"/>
                  <a:gd name="T5" fmla="*/ 80 h 331"/>
                  <a:gd name="T6" fmla="*/ 80 w 331"/>
                  <a:gd name="T7" fmla="*/ 48 h 331"/>
                  <a:gd name="T8" fmla="*/ 47 w 331"/>
                  <a:gd name="T9" fmla="*/ 252 h 331"/>
                </a:gdLst>
                <a:ahLst/>
                <a:cxnLst>
                  <a:cxn ang="0">
                    <a:pos x="T0" y="T1"/>
                  </a:cxn>
                  <a:cxn ang="0">
                    <a:pos x="T2" y="T3"/>
                  </a:cxn>
                  <a:cxn ang="0">
                    <a:pos x="T4" y="T5"/>
                  </a:cxn>
                  <a:cxn ang="0">
                    <a:pos x="T6" y="T7"/>
                  </a:cxn>
                  <a:cxn ang="0">
                    <a:pos x="T8" y="T9"/>
                  </a:cxn>
                </a:cxnLst>
                <a:rect l="0" t="0" r="r" b="b"/>
                <a:pathLst>
                  <a:path w="331" h="331">
                    <a:moveTo>
                      <a:pt x="47" y="252"/>
                    </a:moveTo>
                    <a:cubicBezTo>
                      <a:pt x="95" y="317"/>
                      <a:pt x="186" y="331"/>
                      <a:pt x="251" y="284"/>
                    </a:cubicBezTo>
                    <a:cubicBezTo>
                      <a:pt x="316" y="237"/>
                      <a:pt x="331" y="145"/>
                      <a:pt x="283" y="80"/>
                    </a:cubicBezTo>
                    <a:cubicBezTo>
                      <a:pt x="236" y="15"/>
                      <a:pt x="145" y="0"/>
                      <a:pt x="80" y="48"/>
                    </a:cubicBezTo>
                    <a:cubicBezTo>
                      <a:pt x="15" y="95"/>
                      <a:pt x="0" y="186"/>
                      <a:pt x="47" y="252"/>
                    </a:cubicBezTo>
                    <a:close/>
                  </a:path>
                </a:pathLst>
              </a:custGeom>
              <a:solidFill>
                <a:srgbClr val="536781"/>
              </a:solidFill>
              <a:ln>
                <a:noFill/>
              </a:ln>
              <a:effectLst/>
            </p:spPr>
            <p:txBody>
              <a:bodyPr vert="horz" wrap="none" lIns="0" tIns="0" rIns="0" bIns="0" anchor="ctr" anchorCtr="0" compatLnSpc="1">
                <a:normAutofit/>
              </a:bodyPr>
              <a:p>
                <a:pPr algn="ctr"/>
                <a:r>
                  <a:rPr lang="en-US" sz="2200">
                    <a:solidFill>
                      <a:schemeClr val="bg1"/>
                    </a:solidFill>
                    <a:cs typeface="+mn-ea"/>
                    <a:sym typeface="+mn-lt"/>
                  </a:rPr>
                  <a:t>04</a:t>
                </a:r>
                <a:endParaRPr lang="en-US" sz="2200">
                  <a:solidFill>
                    <a:schemeClr val="bg1"/>
                  </a:solidFill>
                  <a:cs typeface="+mn-ea"/>
                  <a:sym typeface="+mn-lt"/>
                </a:endParaRPr>
              </a:p>
            </p:txBody>
          </p:sp>
          <p:sp>
            <p:nvSpPr>
              <p:cNvPr id="59" name="îsḻïḍe"/>
              <p:cNvSpPr/>
              <p:nvPr/>
            </p:nvSpPr>
            <p:spPr bwMode="auto">
              <a:xfrm>
                <a:off x="5041106" y="2615903"/>
                <a:ext cx="1128327" cy="1131944"/>
              </a:xfrm>
              <a:custGeom>
                <a:avLst/>
                <a:gdLst>
                  <a:gd name="T0" fmla="*/ 208 w 327"/>
                  <a:gd name="T1" fmla="*/ 303 h 328"/>
                  <a:gd name="T2" fmla="*/ 302 w 327"/>
                  <a:gd name="T3" fmla="*/ 119 h 328"/>
                  <a:gd name="T4" fmla="*/ 118 w 327"/>
                  <a:gd name="T5" fmla="*/ 25 h 328"/>
                  <a:gd name="T6" fmla="*/ 25 w 327"/>
                  <a:gd name="T7" fmla="*/ 209 h 328"/>
                  <a:gd name="T8" fmla="*/ 208 w 327"/>
                  <a:gd name="T9" fmla="*/ 303 h 328"/>
                </a:gdLst>
                <a:ahLst/>
                <a:cxnLst>
                  <a:cxn ang="0">
                    <a:pos x="T0" y="T1"/>
                  </a:cxn>
                  <a:cxn ang="0">
                    <a:pos x="T2" y="T3"/>
                  </a:cxn>
                  <a:cxn ang="0">
                    <a:pos x="T4" y="T5"/>
                  </a:cxn>
                  <a:cxn ang="0">
                    <a:pos x="T6" y="T7"/>
                  </a:cxn>
                  <a:cxn ang="0">
                    <a:pos x="T8" y="T9"/>
                  </a:cxn>
                </a:cxnLst>
                <a:rect l="0" t="0" r="r" b="b"/>
                <a:pathLst>
                  <a:path w="327" h="328">
                    <a:moveTo>
                      <a:pt x="208" y="303"/>
                    </a:moveTo>
                    <a:cubicBezTo>
                      <a:pt x="285" y="278"/>
                      <a:pt x="327" y="196"/>
                      <a:pt x="302" y="119"/>
                    </a:cubicBezTo>
                    <a:cubicBezTo>
                      <a:pt x="277" y="42"/>
                      <a:pt x="195" y="0"/>
                      <a:pt x="118" y="25"/>
                    </a:cubicBezTo>
                    <a:cubicBezTo>
                      <a:pt x="42" y="50"/>
                      <a:pt x="0" y="133"/>
                      <a:pt x="25" y="209"/>
                    </a:cubicBezTo>
                    <a:cubicBezTo>
                      <a:pt x="49" y="286"/>
                      <a:pt x="132" y="328"/>
                      <a:pt x="208" y="303"/>
                    </a:cubicBezTo>
                    <a:close/>
                  </a:path>
                </a:pathLst>
              </a:custGeom>
              <a:solidFill>
                <a:schemeClr val="tx2">
                  <a:lumMod val="60000"/>
                  <a:lumOff val="40000"/>
                </a:schemeClr>
              </a:solidFill>
              <a:ln>
                <a:noFill/>
              </a:ln>
              <a:effectLst/>
            </p:spPr>
            <p:txBody>
              <a:bodyPr vert="horz" wrap="none" lIns="0" tIns="0" rIns="0" bIns="0" anchor="ctr" anchorCtr="0" compatLnSpc="1">
                <a:normAutofit/>
              </a:bodyPr>
              <a:p>
                <a:pPr algn="ctr"/>
                <a:r>
                  <a:rPr lang="en-US" sz="2200">
                    <a:solidFill>
                      <a:schemeClr val="bg1"/>
                    </a:solidFill>
                    <a:cs typeface="+mn-ea"/>
                    <a:sym typeface="+mn-lt"/>
                  </a:rPr>
                  <a:t>05</a:t>
                </a:r>
                <a:endParaRPr lang="en-US" sz="2200">
                  <a:solidFill>
                    <a:schemeClr val="bg1"/>
                  </a:solidFill>
                  <a:cs typeface="+mn-ea"/>
                  <a:sym typeface="+mn-lt"/>
                </a:endParaRPr>
              </a:p>
            </p:txBody>
          </p:sp>
        </p:grpSp>
      </p:grpSp>
      <p:grpSp>
        <p:nvGrpSpPr>
          <p:cNvPr id="60" name="组合 59"/>
          <p:cNvGrpSpPr/>
          <p:nvPr userDrawn="1"/>
        </p:nvGrpSpPr>
        <p:grpSpPr>
          <a:xfrm>
            <a:off x="0" y="226496"/>
            <a:ext cx="377191" cy="216304"/>
            <a:chOff x="0" y="210766"/>
            <a:chExt cx="502921" cy="288405"/>
          </a:xfrm>
        </p:grpSpPr>
        <p:sp>
          <p:nvSpPr>
            <p:cNvPr id="61" name="矩形 60"/>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2" name="矩形 61"/>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3" name="矩形 6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64" name="矩形 5"/>
          <p:cNvSpPr>
            <a:spLocks noChangeArrowheads="1"/>
          </p:cNvSpPr>
          <p:nvPr/>
        </p:nvSpPr>
        <p:spPr bwMode="auto">
          <a:xfrm>
            <a:off x="467678" y="123508"/>
            <a:ext cx="4236720" cy="82994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rPr>
              <a:t>09 </a:t>
            </a:r>
            <a:r>
              <a:rPr kumimoji="1" sz="2400" b="1" noProof="0" dirty="0">
                <a:ln>
                  <a:noFill/>
                </a:ln>
                <a:solidFill>
                  <a:srgbClr val="FF0000"/>
                </a:solidFill>
                <a:effectLst/>
                <a:uLnTx/>
                <a:uFillTx/>
                <a:latin typeface="Times New Roman" panose="02020603050405020304" pitchFamily="18" charset="0"/>
                <a:ea typeface="黑体" panose="02010609060101010101" charset="-122"/>
                <a:sym typeface="+mn-ea"/>
              </a:rPr>
              <a:t>期末项目建设状态</a:t>
            </a:r>
            <a:r>
              <a:rPr kumimoji="1" lang="zh-CN" sz="2400" b="1" noProof="0" dirty="0">
                <a:ln>
                  <a:noFill/>
                </a:ln>
                <a:solidFill>
                  <a:srgbClr val="FF0000"/>
                </a:solidFill>
                <a:effectLst/>
                <a:uLnTx/>
                <a:uFillTx/>
                <a:latin typeface="Times New Roman" panose="02020603050405020304" pitchFamily="18" charset="0"/>
                <a:ea typeface="黑体" panose="02010609060101010101" charset="-122"/>
                <a:sym typeface="+mn-ea"/>
              </a:rPr>
              <a:t>（修订）</a:t>
            </a:r>
            <a:endParaRPr kumimoji="1" lang="zh-CN"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p:txBody>
      </p:sp>
      <p:sp>
        <p:nvSpPr>
          <p:cNvPr id="65" name="文本框 64"/>
          <p:cNvSpPr txBox="1"/>
          <p:nvPr/>
        </p:nvSpPr>
        <p:spPr>
          <a:xfrm>
            <a:off x="2989580" y="699135"/>
            <a:ext cx="2531745" cy="583565"/>
          </a:xfrm>
          <a:prstGeom prst="rect">
            <a:avLst/>
          </a:prstGeom>
          <a:noFill/>
        </p:spPr>
        <p:txBody>
          <a:bodyPr wrap="square" rtlCol="0" anchor="t">
            <a:spAutoFit/>
          </a:bodyPr>
          <a:p>
            <a:pPr algn="l">
              <a:lnSpc>
                <a:spcPct val="100000"/>
              </a:lnSpc>
              <a:buFont typeface="Wingdings" panose="05000000000000000000" charset="0"/>
            </a:pPr>
            <a:r>
              <a:rPr lang="zh-CN" altLang="en-US" sz="1600" dirty="0">
                <a:latin typeface="微软雅黑" panose="020B0503020204020204" pitchFamily="34" charset="-122"/>
                <a:ea typeface="微软雅黑" panose="020B0503020204020204" pitchFamily="34" charset="-122"/>
                <a:sym typeface="+mn-ea"/>
              </a:rPr>
              <a:t>正在进行施工活动，施工进程基本正常，尚未竣工</a:t>
            </a:r>
            <a:endParaRPr lang="zh-CN" altLang="en-US" sz="1600" dirty="0">
              <a:latin typeface="微软雅黑" panose="020B0503020204020204" pitchFamily="34" charset="-122"/>
              <a:ea typeface="微软雅黑" panose="020B0503020204020204" pitchFamily="34" charset="-122"/>
              <a:sym typeface="+mn-ea"/>
            </a:endParaRPr>
          </a:p>
        </p:txBody>
      </p:sp>
      <p:sp>
        <p:nvSpPr>
          <p:cNvPr id="66" name="文本框 65"/>
          <p:cNvSpPr txBox="1"/>
          <p:nvPr/>
        </p:nvSpPr>
        <p:spPr>
          <a:xfrm>
            <a:off x="3743325" y="1204595"/>
            <a:ext cx="792480" cy="460375"/>
          </a:xfrm>
          <a:prstGeom prst="rect">
            <a:avLst/>
          </a:prstGeom>
          <a:noFill/>
        </p:spPr>
        <p:txBody>
          <a:bodyPr wrap="none" rtlCol="0" anchor="t">
            <a:spAutoFit/>
          </a:bodyPr>
          <a:p>
            <a:pPr algn="ctr">
              <a:lnSpc>
                <a:spcPct val="100000"/>
              </a:lnSpc>
              <a:buFont typeface="Wingdings" panose="05000000000000000000" charset="0"/>
            </a:pPr>
            <a:r>
              <a:rPr lang="zh-CN" altLang="en-US" sz="2400" b="1" dirty="0">
                <a:solidFill>
                  <a:schemeClr val="tx2"/>
                </a:solidFill>
                <a:latin typeface="微软雅黑" panose="020B0503020204020204" pitchFamily="34" charset="-122"/>
                <a:ea typeface="微软雅黑" panose="020B0503020204020204" pitchFamily="34" charset="-122"/>
                <a:sym typeface="+mn-ea"/>
              </a:rPr>
              <a:t>在建</a:t>
            </a:r>
            <a:endParaRPr lang="zh-CN" altLang="en-US" sz="2400" b="1" dirty="0">
              <a:solidFill>
                <a:schemeClr val="tx2"/>
              </a:solidFill>
              <a:latin typeface="微软雅黑" panose="020B0503020204020204" pitchFamily="34" charset="-122"/>
              <a:ea typeface="微软雅黑" panose="020B0503020204020204" pitchFamily="34" charset="-122"/>
              <a:sym typeface="+mn-ea"/>
            </a:endParaRPr>
          </a:p>
        </p:txBody>
      </p:sp>
      <p:sp>
        <p:nvSpPr>
          <p:cNvPr id="67" name="文本框 66"/>
          <p:cNvSpPr txBox="1"/>
          <p:nvPr/>
        </p:nvSpPr>
        <p:spPr>
          <a:xfrm>
            <a:off x="1907540" y="2428240"/>
            <a:ext cx="792480" cy="460375"/>
          </a:xfrm>
          <a:prstGeom prst="rect">
            <a:avLst/>
          </a:prstGeom>
          <a:noFill/>
        </p:spPr>
        <p:txBody>
          <a:bodyPr wrap="none" rtlCol="0" anchor="t">
            <a:spAutoFit/>
          </a:bodyPr>
          <a:p>
            <a:pPr algn="ctr">
              <a:lnSpc>
                <a:spcPct val="100000"/>
              </a:lnSpc>
              <a:buFont typeface="Wingdings" panose="05000000000000000000" charset="0"/>
            </a:pPr>
            <a:r>
              <a:rPr lang="zh-CN" altLang="en-US" sz="2400" b="1" dirty="0">
                <a:solidFill>
                  <a:schemeClr val="tx2"/>
                </a:solidFill>
                <a:latin typeface="微软雅黑" panose="020B0503020204020204" pitchFamily="34" charset="-122"/>
                <a:ea typeface="微软雅黑" panose="020B0503020204020204" pitchFamily="34" charset="-122"/>
                <a:sym typeface="+mn-ea"/>
              </a:rPr>
              <a:t>缓建</a:t>
            </a:r>
            <a:endParaRPr lang="zh-CN" altLang="en-US" sz="2400" b="1" dirty="0">
              <a:latin typeface="微软雅黑" panose="020B0503020204020204" pitchFamily="34" charset="-122"/>
              <a:ea typeface="微软雅黑" panose="020B0503020204020204" pitchFamily="34" charset="-122"/>
              <a:sym typeface="+mn-ea"/>
            </a:endParaRPr>
          </a:p>
        </p:txBody>
      </p:sp>
      <p:sp>
        <p:nvSpPr>
          <p:cNvPr id="68" name="文本框 67"/>
          <p:cNvSpPr txBox="1"/>
          <p:nvPr/>
        </p:nvSpPr>
        <p:spPr>
          <a:xfrm>
            <a:off x="156845" y="2108835"/>
            <a:ext cx="1862455" cy="1076325"/>
          </a:xfrm>
          <a:prstGeom prst="rect">
            <a:avLst/>
          </a:prstGeom>
          <a:noFill/>
        </p:spPr>
        <p:txBody>
          <a:bodyPr wrap="square" rtlCol="0" anchor="t">
            <a:spAutoFit/>
          </a:bodyPr>
          <a:p>
            <a:r>
              <a:rPr lang="zh-CN" altLang="en-US" sz="1600" dirty="0">
                <a:latin typeface="微软雅黑" panose="020B0503020204020204" pitchFamily="34" charset="-122"/>
                <a:ea typeface="微软雅黑" panose="020B0503020204020204" pitchFamily="34" charset="-122"/>
                <a:sym typeface="+mn-ea"/>
              </a:rPr>
              <a:t>仍处于建设阶段，但施工进程缓慢，无法按照原计划竣工时间交付使用。</a:t>
            </a:r>
            <a:endParaRPr lang="zh-CN" altLang="en-US"/>
          </a:p>
        </p:txBody>
      </p:sp>
      <p:sp>
        <p:nvSpPr>
          <p:cNvPr id="69" name="文本框 68"/>
          <p:cNvSpPr txBox="1"/>
          <p:nvPr/>
        </p:nvSpPr>
        <p:spPr>
          <a:xfrm>
            <a:off x="393065" y="3723640"/>
            <a:ext cx="2118360" cy="1322070"/>
          </a:xfrm>
          <a:prstGeom prst="rect">
            <a:avLst/>
          </a:prstGeom>
          <a:noFill/>
        </p:spPr>
        <p:txBody>
          <a:bodyPr wrap="square" rtlCol="0" anchor="t">
            <a:spAutoFit/>
          </a:bodyPr>
          <a:p>
            <a:r>
              <a:rPr lang="zh-CN" altLang="en-US" sz="1600" dirty="0">
                <a:latin typeface="微软雅黑" panose="020B0503020204020204" pitchFamily="34" charset="-122"/>
                <a:ea typeface="微软雅黑" panose="020B0503020204020204" pitchFamily="34" charset="-122"/>
                <a:sym typeface="+mn-ea"/>
              </a:rPr>
              <a:t>项目正处于停工状态。</a:t>
            </a:r>
            <a:endParaRPr lang="zh-CN" altLang="en-US" sz="1600" dirty="0">
              <a:latin typeface="微软雅黑" panose="020B0503020204020204" pitchFamily="34" charset="-122"/>
              <a:ea typeface="微软雅黑" panose="020B0503020204020204" pitchFamily="34" charset="-122"/>
              <a:sym typeface="+mn-ea"/>
            </a:endParaRPr>
          </a:p>
          <a:p>
            <a:r>
              <a:rPr lang="zh-CN" altLang="en-US" sz="1600" b="1" dirty="0">
                <a:solidFill>
                  <a:srgbClr val="FF0000"/>
                </a:solidFill>
                <a:latin typeface="微软雅黑" panose="020B0503020204020204" pitchFamily="34" charset="-122"/>
                <a:ea typeface="微软雅黑" panose="020B0503020204020204" pitchFamily="34" charset="-122"/>
                <a:sym typeface="+mn-ea"/>
              </a:rPr>
              <a:t>不包含</a:t>
            </a:r>
            <a:r>
              <a:rPr lang="zh-CN" altLang="en-US" sz="1600" dirty="0">
                <a:latin typeface="微软雅黑" panose="020B0503020204020204" pitchFamily="34" charset="-122"/>
                <a:ea typeface="微软雅黑" panose="020B0503020204020204" pitchFamily="34" charset="-122"/>
                <a:sym typeface="+mn-ea"/>
              </a:rPr>
              <a:t>已竣工项目、已复工项目、分期开发项目当期竣工后在筹备下期的项目</a:t>
            </a:r>
            <a:endParaRPr lang="zh-CN" altLang="en-US" sz="1600" dirty="0">
              <a:latin typeface="微软雅黑" panose="020B0503020204020204" pitchFamily="34" charset="-122"/>
              <a:ea typeface="微软雅黑" panose="020B0503020204020204" pitchFamily="34" charset="-122"/>
            </a:endParaRPr>
          </a:p>
        </p:txBody>
      </p:sp>
      <p:sp>
        <p:nvSpPr>
          <p:cNvPr id="70" name="文本框 69"/>
          <p:cNvSpPr txBox="1"/>
          <p:nvPr/>
        </p:nvSpPr>
        <p:spPr>
          <a:xfrm>
            <a:off x="2411730" y="4011930"/>
            <a:ext cx="792480" cy="460375"/>
          </a:xfrm>
          <a:prstGeom prst="rect">
            <a:avLst/>
          </a:prstGeom>
          <a:noFill/>
        </p:spPr>
        <p:txBody>
          <a:bodyPr wrap="none" rtlCol="0" anchor="t">
            <a:spAutoFit/>
          </a:bodyPr>
          <a:p>
            <a:pPr algn="ctr">
              <a:lnSpc>
                <a:spcPct val="100000"/>
              </a:lnSpc>
              <a:buFont typeface="Wingdings" panose="05000000000000000000" charset="0"/>
            </a:pPr>
            <a:r>
              <a:rPr lang="zh-CN" altLang="en-US" sz="2400" b="1" dirty="0">
                <a:solidFill>
                  <a:srgbClr val="FF0000"/>
                </a:solidFill>
                <a:latin typeface="微软雅黑" panose="020B0503020204020204" pitchFamily="34" charset="-122"/>
                <a:ea typeface="微软雅黑" panose="020B0503020204020204" pitchFamily="34" charset="-122"/>
                <a:sym typeface="+mn-ea"/>
              </a:rPr>
              <a:t>停工</a:t>
            </a:r>
            <a:endParaRPr lang="zh-CN" altLang="en-US" sz="2400" b="1" dirty="0">
              <a:solidFill>
                <a:srgbClr val="FF0000"/>
              </a:solidFill>
              <a:latin typeface="微软雅黑" panose="020B0503020204020204" pitchFamily="34" charset="-122"/>
              <a:ea typeface="微软雅黑" panose="020B0503020204020204" pitchFamily="34" charset="-122"/>
              <a:sym typeface="+mn-ea"/>
            </a:endParaRPr>
          </a:p>
        </p:txBody>
      </p:sp>
      <p:sp>
        <p:nvSpPr>
          <p:cNvPr id="71" name="文本框 70"/>
          <p:cNvSpPr txBox="1"/>
          <p:nvPr/>
        </p:nvSpPr>
        <p:spPr>
          <a:xfrm>
            <a:off x="5147945" y="3792855"/>
            <a:ext cx="792480" cy="829945"/>
          </a:xfrm>
          <a:prstGeom prst="rect">
            <a:avLst/>
          </a:prstGeom>
          <a:noFill/>
        </p:spPr>
        <p:txBody>
          <a:bodyPr wrap="none" rtlCol="0" anchor="t">
            <a:spAutoFit/>
          </a:bodyPr>
          <a:p>
            <a:pPr algn="ctr">
              <a:lnSpc>
                <a:spcPct val="100000"/>
              </a:lnSpc>
              <a:buFont typeface="Wingdings" panose="05000000000000000000" charset="0"/>
            </a:pPr>
            <a:r>
              <a:rPr lang="zh-CN" altLang="en-US" sz="2400" b="1" dirty="0">
                <a:solidFill>
                  <a:schemeClr val="tx2"/>
                </a:solidFill>
                <a:latin typeface="微软雅黑" panose="020B0503020204020204" pitchFamily="34" charset="-122"/>
                <a:ea typeface="微软雅黑" panose="020B0503020204020204" pitchFamily="34" charset="-122"/>
                <a:sym typeface="+mn-ea"/>
              </a:rPr>
              <a:t>竣工</a:t>
            </a:r>
            <a:endParaRPr lang="zh-CN" altLang="en-US" sz="2400" b="1" dirty="0">
              <a:solidFill>
                <a:schemeClr val="tx2"/>
              </a:solidFill>
              <a:latin typeface="微软雅黑" panose="020B0503020204020204" pitchFamily="34" charset="-122"/>
              <a:ea typeface="微软雅黑" panose="020B0503020204020204" pitchFamily="34" charset="-122"/>
              <a:sym typeface="+mn-ea"/>
            </a:endParaRPr>
          </a:p>
          <a:p>
            <a:pPr algn="ctr">
              <a:lnSpc>
                <a:spcPct val="100000"/>
              </a:lnSpc>
              <a:buFont typeface="Wingdings" panose="05000000000000000000" charset="0"/>
            </a:pPr>
            <a:r>
              <a:rPr lang="zh-CN" altLang="en-US" sz="2400" b="1" dirty="0">
                <a:solidFill>
                  <a:schemeClr val="tx2"/>
                </a:solidFill>
                <a:latin typeface="微软雅黑" panose="020B0503020204020204" pitchFamily="34" charset="-122"/>
                <a:ea typeface="微软雅黑" panose="020B0503020204020204" pitchFamily="34" charset="-122"/>
                <a:sym typeface="+mn-ea"/>
              </a:rPr>
              <a:t>在售</a:t>
            </a:r>
            <a:endParaRPr lang="zh-CN" altLang="en-US" sz="2400" b="1" dirty="0">
              <a:latin typeface="微软雅黑" panose="020B0503020204020204" pitchFamily="34" charset="-122"/>
              <a:ea typeface="微软雅黑" panose="020B0503020204020204" pitchFamily="34" charset="-122"/>
              <a:sym typeface="+mn-ea"/>
            </a:endParaRPr>
          </a:p>
        </p:txBody>
      </p:sp>
      <p:sp>
        <p:nvSpPr>
          <p:cNvPr id="72" name="文本框 71"/>
          <p:cNvSpPr txBox="1"/>
          <p:nvPr/>
        </p:nvSpPr>
        <p:spPr>
          <a:xfrm>
            <a:off x="5391785" y="2212340"/>
            <a:ext cx="1097280" cy="829945"/>
          </a:xfrm>
          <a:prstGeom prst="rect">
            <a:avLst/>
          </a:prstGeom>
          <a:noFill/>
        </p:spPr>
        <p:txBody>
          <a:bodyPr wrap="none" rtlCol="0" anchor="t">
            <a:spAutoFit/>
          </a:bodyPr>
          <a:p>
            <a:pPr algn="ctr">
              <a:lnSpc>
                <a:spcPct val="100000"/>
              </a:lnSpc>
              <a:buFont typeface="Wingdings" panose="05000000000000000000" charset="0"/>
            </a:pPr>
            <a:r>
              <a:rPr lang="zh-CN" altLang="en-US" sz="2400" b="1" dirty="0">
                <a:solidFill>
                  <a:schemeClr val="tx2"/>
                </a:solidFill>
                <a:latin typeface="微软雅黑" panose="020B0503020204020204" pitchFamily="34" charset="-122"/>
                <a:ea typeface="微软雅黑" panose="020B0503020204020204" pitchFamily="34" charset="-122"/>
                <a:sym typeface="+mn-ea"/>
              </a:rPr>
              <a:t>竣工</a:t>
            </a:r>
            <a:endParaRPr lang="zh-CN" altLang="en-US" sz="2400" b="1" dirty="0">
              <a:solidFill>
                <a:schemeClr val="tx2"/>
              </a:solidFill>
              <a:latin typeface="微软雅黑" panose="020B0503020204020204" pitchFamily="34" charset="-122"/>
              <a:ea typeface="微软雅黑" panose="020B0503020204020204" pitchFamily="34" charset="-122"/>
              <a:sym typeface="+mn-ea"/>
            </a:endParaRPr>
          </a:p>
          <a:p>
            <a:pPr algn="ctr">
              <a:lnSpc>
                <a:spcPct val="100000"/>
              </a:lnSpc>
              <a:buFont typeface="Wingdings" panose="05000000000000000000" charset="0"/>
            </a:pPr>
            <a:r>
              <a:rPr lang="zh-CN" altLang="en-US" sz="2400" b="1" dirty="0">
                <a:solidFill>
                  <a:schemeClr val="tx2"/>
                </a:solidFill>
                <a:latin typeface="微软雅黑" panose="020B0503020204020204" pitchFamily="34" charset="-122"/>
                <a:ea typeface="微软雅黑" panose="020B0503020204020204" pitchFamily="34" charset="-122"/>
                <a:sym typeface="+mn-ea"/>
              </a:rPr>
              <a:t>已售罄</a:t>
            </a:r>
            <a:endParaRPr lang="zh-CN" altLang="en-US" sz="2400" b="1" dirty="0">
              <a:solidFill>
                <a:schemeClr val="tx2"/>
              </a:solidFill>
              <a:latin typeface="微软雅黑" panose="020B0503020204020204" pitchFamily="34" charset="-122"/>
              <a:ea typeface="微软雅黑" panose="020B0503020204020204" pitchFamily="34" charset="-122"/>
              <a:sym typeface="+mn-ea"/>
            </a:endParaRPr>
          </a:p>
        </p:txBody>
      </p:sp>
      <p:sp>
        <p:nvSpPr>
          <p:cNvPr id="73" name="文本框 72"/>
          <p:cNvSpPr txBox="1"/>
          <p:nvPr/>
        </p:nvSpPr>
        <p:spPr>
          <a:xfrm>
            <a:off x="6046470" y="3665220"/>
            <a:ext cx="2138680" cy="1322070"/>
          </a:xfrm>
          <a:prstGeom prst="rect">
            <a:avLst/>
          </a:prstGeom>
          <a:noFill/>
        </p:spPr>
        <p:txBody>
          <a:bodyPr wrap="square" rtlCol="0" anchor="t">
            <a:spAutoFit/>
          </a:bodyPr>
          <a:p>
            <a:r>
              <a:rPr lang="zh-CN" altLang="en-US" sz="1600" dirty="0">
                <a:latin typeface="微软雅黑" panose="020B0503020204020204" pitchFamily="34" charset="-122"/>
                <a:ea typeface="微软雅黑" panose="020B0503020204020204" pitchFamily="34" charset="-122"/>
                <a:sym typeface="+mn-ea"/>
              </a:rPr>
              <a:t>按照设计要求已全部完工，达到住人和使用条件，经验收合格或达到竣工验收标准，但仍有房屋正在出售。</a:t>
            </a:r>
            <a:endParaRPr lang="zh-CN" altLang="en-US"/>
          </a:p>
        </p:txBody>
      </p:sp>
      <p:sp>
        <p:nvSpPr>
          <p:cNvPr id="74" name="文本框 73"/>
          <p:cNvSpPr txBox="1"/>
          <p:nvPr/>
        </p:nvSpPr>
        <p:spPr>
          <a:xfrm>
            <a:off x="6516370" y="2004060"/>
            <a:ext cx="2489200" cy="1322070"/>
          </a:xfrm>
          <a:prstGeom prst="rect">
            <a:avLst/>
          </a:prstGeom>
          <a:noFill/>
        </p:spPr>
        <p:txBody>
          <a:bodyPr wrap="square" rtlCol="0" anchor="t">
            <a:spAutoFit/>
          </a:bodyPr>
          <a:p>
            <a:r>
              <a:rPr lang="zh-CN" altLang="en-US" sz="1600" dirty="0">
                <a:latin typeface="微软雅黑" panose="020B0503020204020204" pitchFamily="34" charset="-122"/>
                <a:ea typeface="微软雅黑" panose="020B0503020204020204" pitchFamily="34" charset="-122"/>
                <a:sym typeface="+mn-ea"/>
              </a:rPr>
              <a:t>按照设计要求已全部完工，达到住人和使用条件，经验收合格或达到竣工验收标准，且所有房屋均已销售完毕。</a:t>
            </a:r>
            <a:endParaRPr lang="zh-CN" altLang="en-US"/>
          </a:p>
        </p:txBody>
      </p:sp>
    </p:spTree>
  </p:cSld>
  <p:clrMapOvr>
    <a:masterClrMapping/>
  </p:clrMapOvr>
  <p:transition spd="med"/>
  <p:timing>
    <p:tnLst>
      <p:par>
        <p:cTn id="1" dur="indefinite" restart="never" fill="hold"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userDrawn="1"/>
        </p:nvGrpSpPr>
        <p:grpSpPr>
          <a:xfrm>
            <a:off x="0" y="226496"/>
            <a:ext cx="377191" cy="216304"/>
            <a:chOff x="0" y="210766"/>
            <a:chExt cx="502921" cy="288405"/>
          </a:xfrm>
        </p:grpSpPr>
        <p:sp>
          <p:nvSpPr>
            <p:cNvPr id="61" name="矩形 60"/>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2" name="矩形 61"/>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3" name="矩形 6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64" name="矩形 5"/>
          <p:cNvSpPr>
            <a:spLocks noChangeArrowheads="1"/>
          </p:cNvSpPr>
          <p:nvPr/>
        </p:nvSpPr>
        <p:spPr bwMode="auto">
          <a:xfrm>
            <a:off x="467678" y="123508"/>
            <a:ext cx="301244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rPr>
              <a:t>09 </a:t>
            </a:r>
            <a:r>
              <a:rPr kumimoji="1" sz="2400" b="1" noProof="0" dirty="0">
                <a:ln>
                  <a:noFill/>
                </a:ln>
                <a:solidFill>
                  <a:srgbClr val="FF0000"/>
                </a:solidFill>
                <a:effectLst/>
                <a:uLnTx/>
                <a:uFillTx/>
                <a:latin typeface="Times New Roman" panose="02020603050405020304" pitchFamily="18" charset="0"/>
                <a:ea typeface="黑体" panose="02010609060101010101" charset="-122"/>
                <a:sym typeface="+mn-ea"/>
              </a:rPr>
              <a:t>期末项目建设状态</a:t>
            </a:r>
            <a:endParaRPr kumimoji="1"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p:txBody>
      </p:sp>
      <p:sp>
        <p:nvSpPr>
          <p:cNvPr id="9" name="文本框 8"/>
          <p:cNvSpPr txBox="1"/>
          <p:nvPr/>
        </p:nvSpPr>
        <p:spPr>
          <a:xfrm>
            <a:off x="185420" y="1131570"/>
            <a:ext cx="8990965" cy="2953385"/>
          </a:xfrm>
          <a:prstGeom prst="rect">
            <a:avLst/>
          </a:prstGeom>
          <a:noFill/>
        </p:spPr>
        <p:txBody>
          <a:bodyPr wrap="square" rtlCol="0" anchor="t">
            <a:spAutoFit/>
          </a:bodyPr>
          <a:p>
            <a:pPr marR="0" lvl="0" algn="l" defTabSz="914400" rtl="0" fontAlgn="auto">
              <a:lnSpc>
                <a:spcPct val="150000"/>
              </a:lnSpc>
              <a:spcBef>
                <a:spcPct val="0"/>
              </a:spcBef>
              <a:spcAft>
                <a:spcPts val="0"/>
              </a:spcAft>
              <a:buClrTx/>
              <a:buSzTx/>
              <a:buFont typeface="Wingdings" panose="05000000000000000000" charset="0"/>
              <a:defRPr/>
            </a:pPr>
            <a:r>
              <a:rPr lang="en-US" altLang="zh-CN" sz="2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“停</a:t>
            </a:r>
            <a:r>
              <a:rPr lang="zh-CN" altLang="en-US" sz="2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工</a:t>
            </a:r>
            <a:r>
              <a:rPr lang="en-US" altLang="zh-CN" sz="2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”状态</a:t>
            </a:r>
            <a:r>
              <a:rPr lang="en-US" altLang="zh-CN" sz="24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不包含</a:t>
            </a:r>
            <a:r>
              <a:rPr lang="en-US" altLang="zh-CN" sz="2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以下情况：</a:t>
            </a:r>
            <a:r>
              <a:rPr lang="en-US" altLang="zh-CN" sz="2000" dirty="0">
                <a:latin typeface="微软雅黑" panose="020B0503020204020204" pitchFamily="34" charset="-122"/>
                <a:ea typeface="微软雅黑" panose="020B0503020204020204" pitchFamily="34" charset="-122"/>
                <a:sym typeface="+mn-ea"/>
              </a:rPr>
              <a:t> </a:t>
            </a:r>
            <a:endParaRPr lang="en-US" altLang="zh-CN" sz="2000" dirty="0">
              <a:latin typeface="微软雅黑" panose="020B0503020204020204" pitchFamily="34" charset="-122"/>
              <a:ea typeface="微软雅黑" panose="020B0503020204020204" pitchFamily="34" charset="-122"/>
              <a:sym typeface="+mn-ea"/>
            </a:endParaRPr>
          </a:p>
          <a:p>
            <a:pPr marR="0" lvl="0" algn="l" defTabSz="914400" rtl="0" fontAlgn="auto">
              <a:lnSpc>
                <a:spcPct val="150000"/>
              </a:lnSpc>
              <a:spcBef>
                <a:spcPct val="0"/>
              </a:spcBef>
              <a:spcAft>
                <a:spcPts val="0"/>
              </a:spcAft>
              <a:buClrTx/>
              <a:buSzTx/>
              <a:buFont typeface="Wingdings" panose="05000000000000000000" charset="0"/>
              <a:buChar char="l"/>
              <a:defRPr/>
            </a:pPr>
            <a:r>
              <a:rPr lang="en-US" altLang="zh-CN" sz="2000" dirty="0">
                <a:latin typeface="微软雅黑" panose="020B0503020204020204" pitchFamily="34" charset="-122"/>
                <a:ea typeface="微软雅黑" panose="020B0503020204020204" pitchFamily="34" charset="-122"/>
                <a:sym typeface="+mn-ea"/>
              </a:rPr>
              <a:t> </a:t>
            </a:r>
            <a:r>
              <a:rPr lang="zh-CN" altLang="en-US" sz="2000" dirty="0">
                <a:latin typeface="微软雅黑" panose="020B0503020204020204" pitchFamily="34" charset="-122"/>
                <a:ea typeface="微软雅黑" panose="020B0503020204020204" pitchFamily="34" charset="-122"/>
                <a:sym typeface="+mn-ea"/>
              </a:rPr>
              <a:t>已竣工项目，填报“竣工在售”或“竣工已售罄”。</a:t>
            </a:r>
            <a:endParaRPr lang="zh-CN" altLang="en-US" sz="2000" dirty="0">
              <a:latin typeface="微软雅黑" panose="020B0503020204020204" pitchFamily="34" charset="-122"/>
              <a:ea typeface="微软雅黑" panose="020B0503020204020204" pitchFamily="34" charset="-122"/>
              <a:sym typeface="+mn-ea"/>
            </a:endParaRPr>
          </a:p>
          <a:p>
            <a:pPr marR="0" lvl="0" algn="l" defTabSz="914400" rtl="0" fontAlgn="auto">
              <a:lnSpc>
                <a:spcPct val="150000"/>
              </a:lnSpc>
              <a:spcBef>
                <a:spcPct val="0"/>
              </a:spcBef>
              <a:spcAft>
                <a:spcPts val="0"/>
              </a:spcAft>
              <a:buClrTx/>
              <a:buSzTx/>
              <a:buFont typeface="Wingdings" panose="05000000000000000000" charset="0"/>
              <a:buChar char="l"/>
              <a:defRPr/>
            </a:pPr>
            <a:r>
              <a:rPr lang="en-US" altLang="zh-CN" sz="2000" dirty="0">
                <a:latin typeface="微软雅黑" panose="020B0503020204020204" pitchFamily="34" charset="-122"/>
                <a:ea typeface="微软雅黑" panose="020B0503020204020204" pitchFamily="34" charset="-122"/>
                <a:sym typeface="+mn-ea"/>
              </a:rPr>
              <a:t> </a:t>
            </a:r>
            <a:r>
              <a:rPr lang="zh-CN" altLang="en-US" sz="2000" dirty="0">
                <a:latin typeface="微软雅黑" panose="020B0503020204020204" pitchFamily="34" charset="-122"/>
                <a:ea typeface="微软雅黑" panose="020B0503020204020204" pitchFamily="34" charset="-122"/>
                <a:sym typeface="+mn-ea"/>
              </a:rPr>
              <a:t>停建项目</a:t>
            </a:r>
            <a:r>
              <a:rPr lang="zh-CN" altLang="en-US" sz="2000" dirty="0">
                <a:solidFill>
                  <a:srgbClr val="FF0000"/>
                </a:solidFill>
                <a:latin typeface="微软雅黑" panose="020B0503020204020204" pitchFamily="34" charset="-122"/>
                <a:ea typeface="微软雅黑" panose="020B0503020204020204" pitchFamily="34" charset="-122"/>
                <a:sym typeface="+mn-ea"/>
              </a:rPr>
              <a:t>复工后，一般应填报“缓建”，</a:t>
            </a:r>
            <a:r>
              <a:rPr lang="zh-CN" altLang="en-US" sz="2000" dirty="0">
                <a:latin typeface="微软雅黑" panose="020B0503020204020204" pitchFamily="34" charset="-122"/>
                <a:ea typeface="微软雅黑" panose="020B0503020204020204" pitchFamily="34" charset="-122"/>
                <a:sym typeface="+mn-ea"/>
              </a:rPr>
              <a:t>如可以</a:t>
            </a:r>
            <a:r>
              <a:rPr lang="zh-CN" altLang="en-US" sz="2000" dirty="0">
                <a:solidFill>
                  <a:srgbClr val="FF0000"/>
                </a:solidFill>
                <a:latin typeface="微软雅黑" panose="020B0503020204020204" pitchFamily="34" charset="-122"/>
                <a:ea typeface="微软雅黑" panose="020B0503020204020204" pitchFamily="34" charset="-122"/>
                <a:sym typeface="+mn-ea"/>
              </a:rPr>
              <a:t>按期完工可填“在建”。</a:t>
            </a:r>
            <a:endParaRPr lang="zh-CN" altLang="en-US" sz="2000" dirty="0">
              <a:latin typeface="微软雅黑" panose="020B0503020204020204" pitchFamily="34" charset="-122"/>
              <a:ea typeface="微软雅黑" panose="020B0503020204020204" pitchFamily="34" charset="-122"/>
              <a:sym typeface="+mn-ea"/>
            </a:endParaRPr>
          </a:p>
          <a:p>
            <a:pPr marR="0" lvl="0" algn="l" defTabSz="914400" rtl="0" fontAlgn="auto">
              <a:lnSpc>
                <a:spcPct val="150000"/>
              </a:lnSpc>
              <a:spcBef>
                <a:spcPct val="0"/>
              </a:spcBef>
              <a:spcAft>
                <a:spcPts val="0"/>
              </a:spcAft>
              <a:buClrTx/>
              <a:buSzTx/>
              <a:buFont typeface="Wingdings" panose="05000000000000000000" charset="0"/>
              <a:buChar char="l"/>
              <a:defRPr/>
            </a:pPr>
            <a:r>
              <a:rPr lang="en-US" altLang="zh-CN" sz="2000" dirty="0">
                <a:latin typeface="微软雅黑" panose="020B0503020204020204" pitchFamily="34" charset="-122"/>
                <a:ea typeface="微软雅黑" panose="020B0503020204020204" pitchFamily="34" charset="-122"/>
                <a:sym typeface="+mn-ea"/>
              </a:rPr>
              <a:t> </a:t>
            </a:r>
            <a:r>
              <a:rPr lang="zh-CN" altLang="en-US" sz="2000" dirty="0">
                <a:latin typeface="微软雅黑" panose="020B0503020204020204" pitchFamily="34" charset="-122"/>
                <a:ea typeface="微软雅黑" panose="020B0503020204020204" pitchFamily="34" charset="-122"/>
                <a:sym typeface="+mn-ea"/>
              </a:rPr>
              <a:t>分期开发的项目，当期竣工后在筹备下期时，填报“竣工在售”或“竣工已售罄”。</a:t>
            </a:r>
            <a:endParaRPr lang="zh-CN" altLang="en-US" sz="2000" dirty="0">
              <a:latin typeface="微软雅黑" panose="020B0503020204020204" pitchFamily="34" charset="-122"/>
              <a:ea typeface="微软雅黑" panose="020B0503020204020204" pitchFamily="34" charset="-122"/>
              <a:sym typeface="+mn-ea"/>
            </a:endParaRPr>
          </a:p>
          <a:p>
            <a:pPr marR="0" lvl="0" algn="l" defTabSz="914400" rtl="0" fontAlgn="auto">
              <a:lnSpc>
                <a:spcPct val="150000"/>
              </a:lnSpc>
              <a:spcBef>
                <a:spcPct val="0"/>
              </a:spcBef>
              <a:spcAft>
                <a:spcPts val="0"/>
              </a:spcAft>
              <a:buClrTx/>
              <a:buSzTx/>
              <a:buFont typeface="Wingdings" panose="05000000000000000000" charset="0"/>
              <a:buChar char="l"/>
              <a:defRPr/>
            </a:pPr>
            <a:endParaRPr lang="zh-CN" altLang="en-US" sz="2000" dirty="0">
              <a:latin typeface="微软雅黑" panose="020B0503020204020204" pitchFamily="34" charset="-122"/>
              <a:ea typeface="微软雅黑" panose="020B0503020204020204" pitchFamily="34" charset="-122"/>
              <a:sym typeface="+mn-ea"/>
            </a:endParaRPr>
          </a:p>
        </p:txBody>
      </p:sp>
    </p:spTree>
  </p:cSld>
  <p:clrMapOvr>
    <a:masterClrMapping/>
  </p:clrMapOvr>
  <p:transition spd="med"/>
  <p:timing>
    <p:tnLst>
      <p:par>
        <p:cTn id="1" dur="indefinite" restart="never" fill="hold"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3" name="矩形 5"/>
          <p:cNvSpPr>
            <a:spLocks noChangeArrowheads="1"/>
          </p:cNvSpPr>
          <p:nvPr/>
        </p:nvSpPr>
        <p:spPr bwMode="auto">
          <a:xfrm>
            <a:off x="467678" y="123508"/>
            <a:ext cx="7049135" cy="82994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rPr>
              <a:t>10</a:t>
            </a:r>
            <a:r>
              <a:rPr kumimoji="1" sz="2400" b="1" noProof="0" dirty="0">
                <a:ln>
                  <a:noFill/>
                </a:ln>
                <a:solidFill>
                  <a:srgbClr val="FF0000"/>
                </a:solidFill>
                <a:effectLst/>
                <a:uLnTx/>
                <a:uFillTx/>
                <a:latin typeface="Times New Roman" panose="02020603050405020304" pitchFamily="18" charset="0"/>
                <a:ea typeface="黑体" panose="02010609060101010101" charset="-122"/>
                <a:sym typeface="+mn-ea"/>
              </a:rPr>
              <a:t>保障性住房情况  11配建项目中所占比重</a:t>
            </a:r>
            <a:r>
              <a:rPr kumimoji="1" lang="zh-CN" sz="2400" b="1" noProof="0" dirty="0">
                <a:ln>
                  <a:noFill/>
                </a:ln>
                <a:solidFill>
                  <a:srgbClr val="FF0000"/>
                </a:solidFill>
                <a:effectLst/>
                <a:uLnTx/>
                <a:uFillTx/>
                <a:latin typeface="Times New Roman" panose="02020603050405020304" pitchFamily="18" charset="0"/>
                <a:ea typeface="黑体" panose="02010609060101010101" charset="-122"/>
                <a:sym typeface="+mn-ea"/>
              </a:rPr>
              <a:t>（修订）</a:t>
            </a:r>
            <a:endParaRPr kumimoji="1" lang="zh-CN"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p:txBody>
      </p:sp>
      <p:sp>
        <p:nvSpPr>
          <p:cNvPr id="327" name="文本框 326"/>
          <p:cNvSpPr txBox="1"/>
          <p:nvPr/>
        </p:nvSpPr>
        <p:spPr>
          <a:xfrm>
            <a:off x="1099820" y="1898015"/>
            <a:ext cx="1991360" cy="368300"/>
          </a:xfrm>
          <a:prstGeom prst="rect">
            <a:avLst/>
          </a:prstGeom>
          <a:noFill/>
        </p:spPr>
        <p:txBody>
          <a:bodyPr vert="horz" wrap="square" rtlCol="0">
            <a:spAutoFit/>
          </a:bodyPr>
          <a:p>
            <a:r>
              <a:rPr lang="zh-CN" altLang="en-US" b="1" dirty="0">
                <a:solidFill>
                  <a:schemeClr val="tx2"/>
                </a:solidFill>
                <a:latin typeface="微软雅黑" panose="020B0503020204020204" pitchFamily="34" charset="-122"/>
                <a:ea typeface="微软雅黑" panose="020B0503020204020204" pitchFamily="34" charset="-122"/>
                <a:sym typeface="+mn-ea"/>
              </a:rPr>
              <a:t>保障性租赁住房</a:t>
            </a:r>
            <a:endParaRPr lang="zh-CN" altLang="en-US" b="1" dirty="0">
              <a:solidFill>
                <a:schemeClr val="tx2"/>
              </a:solidFill>
              <a:latin typeface="微软雅黑" panose="020B0503020204020204" pitchFamily="34" charset="-122"/>
              <a:ea typeface="微软雅黑" panose="020B0503020204020204" pitchFamily="34" charset="-122"/>
            </a:endParaRPr>
          </a:p>
        </p:txBody>
      </p:sp>
      <p:sp>
        <p:nvSpPr>
          <p:cNvPr id="328" name="文本框 327"/>
          <p:cNvSpPr txBox="1"/>
          <p:nvPr/>
        </p:nvSpPr>
        <p:spPr>
          <a:xfrm>
            <a:off x="2842657" y="3048477"/>
            <a:ext cx="1283494" cy="368300"/>
          </a:xfrm>
          <a:prstGeom prst="rect">
            <a:avLst/>
          </a:prstGeom>
          <a:noFill/>
        </p:spPr>
        <p:txBody>
          <a:bodyPr vert="horz" wrap="square" rtlCol="0">
            <a:spAutoFit/>
          </a:bodyPr>
          <a:p>
            <a:r>
              <a:rPr lang="en-US" altLang="zh-CN" b="1" dirty="0">
                <a:solidFill>
                  <a:schemeClr val="tx2"/>
                </a:solidFill>
                <a:latin typeface="微软雅黑" panose="020B0503020204020204" pitchFamily="34" charset="-122"/>
                <a:ea typeface="微软雅黑" panose="020B0503020204020204" pitchFamily="34" charset="-122"/>
              </a:rPr>
              <a:t> </a:t>
            </a:r>
            <a:r>
              <a:rPr lang="zh-CN" altLang="en-US" b="1" dirty="0">
                <a:solidFill>
                  <a:schemeClr val="tx2"/>
                </a:solidFill>
                <a:latin typeface="微软雅黑" panose="020B0503020204020204" pitchFamily="34" charset="-122"/>
                <a:ea typeface="微软雅黑" panose="020B0503020204020204" pitchFamily="34" charset="-122"/>
                <a:sym typeface="+mn-ea"/>
              </a:rPr>
              <a:t>其他</a:t>
            </a:r>
            <a:endParaRPr lang="zh-CN" altLang="en-US" b="1" dirty="0">
              <a:solidFill>
                <a:schemeClr val="tx2"/>
              </a:solidFill>
              <a:latin typeface="微软雅黑" panose="020B0503020204020204" pitchFamily="34" charset="-122"/>
              <a:ea typeface="微软雅黑" panose="020B0503020204020204" pitchFamily="34" charset="-122"/>
            </a:endParaRPr>
          </a:p>
        </p:txBody>
      </p:sp>
      <p:sp>
        <p:nvSpPr>
          <p:cNvPr id="329" name="文本框 328"/>
          <p:cNvSpPr txBox="1"/>
          <p:nvPr/>
        </p:nvSpPr>
        <p:spPr>
          <a:xfrm>
            <a:off x="1278255" y="4211955"/>
            <a:ext cx="1564640" cy="368300"/>
          </a:xfrm>
          <a:prstGeom prst="rect">
            <a:avLst/>
          </a:prstGeom>
          <a:noFill/>
        </p:spPr>
        <p:txBody>
          <a:bodyPr vert="horz" wrap="square" rtlCol="0">
            <a:spAutoFit/>
          </a:bodyPr>
          <a:p>
            <a:r>
              <a:rPr lang="en-US" altLang="zh-CN" b="1" dirty="0">
                <a:solidFill>
                  <a:schemeClr val="tx2"/>
                </a:solidFill>
                <a:latin typeface="微软雅黑" panose="020B0503020204020204" pitchFamily="34" charset="-122"/>
                <a:ea typeface="微软雅黑" panose="020B0503020204020204" pitchFamily="34" charset="-122"/>
              </a:rPr>
              <a:t> </a:t>
            </a:r>
            <a:r>
              <a:rPr lang="zh-CN" altLang="en-US" b="1" dirty="0">
                <a:solidFill>
                  <a:schemeClr val="tx2"/>
                </a:solidFill>
                <a:latin typeface="微软雅黑" panose="020B0503020204020204" pitchFamily="34" charset="-122"/>
                <a:ea typeface="微软雅黑" panose="020B0503020204020204" pitchFamily="34" charset="-122"/>
                <a:sym typeface="+mn-ea"/>
              </a:rPr>
              <a:t>共有产权房</a:t>
            </a:r>
            <a:endParaRPr lang="zh-CN" altLang="en-US" b="1" dirty="0">
              <a:solidFill>
                <a:schemeClr val="tx2"/>
              </a:solidFill>
              <a:latin typeface="微软雅黑" panose="020B0503020204020204" pitchFamily="34" charset="-122"/>
              <a:ea typeface="微软雅黑" panose="020B0503020204020204" pitchFamily="34" charset="-122"/>
            </a:endParaRPr>
          </a:p>
        </p:txBody>
      </p:sp>
      <p:sp>
        <p:nvSpPr>
          <p:cNvPr id="330" name="文本框 329"/>
          <p:cNvSpPr txBox="1"/>
          <p:nvPr/>
        </p:nvSpPr>
        <p:spPr>
          <a:xfrm>
            <a:off x="198835" y="3051247"/>
            <a:ext cx="1283494" cy="368300"/>
          </a:xfrm>
          <a:prstGeom prst="rect">
            <a:avLst/>
          </a:prstGeom>
          <a:noFill/>
        </p:spPr>
        <p:txBody>
          <a:bodyPr vert="horz" wrap="square" rtlCol="0">
            <a:spAutoFit/>
          </a:bodyPr>
          <a:p>
            <a:r>
              <a:rPr lang="zh-CN" altLang="en-US" b="1" dirty="0">
                <a:solidFill>
                  <a:schemeClr val="tx2"/>
                </a:solidFill>
                <a:latin typeface="微软雅黑" panose="020B0503020204020204" pitchFamily="34" charset="-122"/>
                <a:ea typeface="微软雅黑" panose="020B0503020204020204" pitchFamily="34" charset="-122"/>
                <a:sym typeface="+mn-ea"/>
              </a:rPr>
              <a:t>公租房</a:t>
            </a:r>
            <a:endParaRPr lang="zh-CN" altLang="en-US" b="1" dirty="0">
              <a:solidFill>
                <a:schemeClr val="tx2"/>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142365" y="2431415"/>
            <a:ext cx="1647825" cy="1626870"/>
            <a:chOff x="2328" y="2160"/>
            <a:chExt cx="4296" cy="4303"/>
          </a:xfrm>
        </p:grpSpPr>
        <p:sp>
          <p:nvSpPr>
            <p:cNvPr id="176" name="Freeform 54"/>
            <p:cNvSpPr/>
            <p:nvPr/>
          </p:nvSpPr>
          <p:spPr bwMode="auto">
            <a:xfrm>
              <a:off x="2328" y="3026"/>
              <a:ext cx="1264" cy="2552"/>
            </a:xfrm>
            <a:custGeom>
              <a:avLst/>
              <a:gdLst>
                <a:gd name="T0" fmla="*/ 15 w 60"/>
                <a:gd name="T1" fmla="*/ 51 h 121"/>
                <a:gd name="T2" fmla="*/ 0 w 60"/>
                <a:gd name="T3" fmla="*/ 62 h 121"/>
                <a:gd name="T4" fmla="*/ 15 w 60"/>
                <a:gd name="T5" fmla="*/ 72 h 121"/>
                <a:gd name="T6" fmla="*/ 37 w 60"/>
                <a:gd name="T7" fmla="*/ 121 h 121"/>
                <a:gd name="T8" fmla="*/ 58 w 60"/>
                <a:gd name="T9" fmla="*/ 100 h 121"/>
                <a:gd name="T10" fmla="*/ 44 w 60"/>
                <a:gd name="T11" fmla="*/ 62 h 121"/>
                <a:gd name="T12" fmla="*/ 60 w 60"/>
                <a:gd name="T13" fmla="*/ 22 h 121"/>
                <a:gd name="T14" fmla="*/ 38 w 60"/>
                <a:gd name="T15" fmla="*/ 0 h 121"/>
                <a:gd name="T16" fmla="*/ 15 w 60"/>
                <a:gd name="T17"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21">
                  <a:moveTo>
                    <a:pt x="15" y="51"/>
                  </a:moveTo>
                  <a:cubicBezTo>
                    <a:pt x="0" y="62"/>
                    <a:pt x="0" y="62"/>
                    <a:pt x="0" y="62"/>
                  </a:cubicBezTo>
                  <a:cubicBezTo>
                    <a:pt x="15" y="72"/>
                    <a:pt x="15" y="72"/>
                    <a:pt x="15" y="72"/>
                  </a:cubicBezTo>
                  <a:cubicBezTo>
                    <a:pt x="17" y="91"/>
                    <a:pt x="25" y="108"/>
                    <a:pt x="37" y="121"/>
                  </a:cubicBezTo>
                  <a:cubicBezTo>
                    <a:pt x="58" y="100"/>
                    <a:pt x="58" y="100"/>
                    <a:pt x="58" y="100"/>
                  </a:cubicBezTo>
                  <a:cubicBezTo>
                    <a:pt x="50" y="90"/>
                    <a:pt x="44" y="76"/>
                    <a:pt x="44" y="62"/>
                  </a:cubicBezTo>
                  <a:cubicBezTo>
                    <a:pt x="44" y="46"/>
                    <a:pt x="50" y="32"/>
                    <a:pt x="60" y="22"/>
                  </a:cubicBezTo>
                  <a:cubicBezTo>
                    <a:pt x="38" y="0"/>
                    <a:pt x="38" y="0"/>
                    <a:pt x="38" y="0"/>
                  </a:cubicBezTo>
                  <a:cubicBezTo>
                    <a:pt x="26" y="14"/>
                    <a:pt x="17" y="32"/>
                    <a:pt x="15" y="51"/>
                  </a:cubicBezTo>
                  <a:close/>
                </a:path>
              </a:pathLst>
            </a:custGeom>
            <a:solidFill>
              <a:schemeClr val="accent1"/>
            </a:solidFill>
            <a:ln>
              <a:noFill/>
            </a:ln>
          </p:spPr>
          <p:txBody>
            <a:bodyPr vert="horz" wrap="square" lIns="68580" tIns="34290" rIns="68580" bIns="34290" numCol="1" anchor="t" anchorCtr="0" compatLnSpc="1"/>
            <a:p>
              <a:endParaRPr lang="zh-CN" altLang="en-US" sz="1350">
                <a:solidFill>
                  <a:schemeClr val="tx2"/>
                </a:solidFill>
              </a:endParaRPr>
            </a:p>
          </p:txBody>
        </p:sp>
        <p:sp>
          <p:nvSpPr>
            <p:cNvPr id="177" name="Freeform 55"/>
            <p:cNvSpPr/>
            <p:nvPr/>
          </p:nvSpPr>
          <p:spPr bwMode="auto">
            <a:xfrm>
              <a:off x="3170" y="5198"/>
              <a:ext cx="2633" cy="1266"/>
            </a:xfrm>
            <a:custGeom>
              <a:avLst/>
              <a:gdLst>
                <a:gd name="T0" fmla="*/ 21 w 125"/>
                <a:gd name="T1" fmla="*/ 0 h 60"/>
                <a:gd name="T2" fmla="*/ 0 w 125"/>
                <a:gd name="T3" fmla="*/ 22 h 60"/>
                <a:gd name="T4" fmla="*/ 53 w 125"/>
                <a:gd name="T5" fmla="*/ 48 h 60"/>
                <a:gd name="T6" fmla="*/ 62 w 125"/>
                <a:gd name="T7" fmla="*/ 60 h 60"/>
                <a:gd name="T8" fmla="*/ 71 w 125"/>
                <a:gd name="T9" fmla="*/ 48 h 60"/>
                <a:gd name="T10" fmla="*/ 125 w 125"/>
                <a:gd name="T11" fmla="*/ 24 h 60"/>
                <a:gd name="T12" fmla="*/ 103 w 125"/>
                <a:gd name="T13" fmla="*/ 2 h 60"/>
                <a:gd name="T14" fmla="*/ 63 w 125"/>
                <a:gd name="T15" fmla="*/ 18 h 60"/>
                <a:gd name="T16" fmla="*/ 21 w 125"/>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60">
                  <a:moveTo>
                    <a:pt x="21" y="0"/>
                  </a:moveTo>
                  <a:cubicBezTo>
                    <a:pt x="0" y="22"/>
                    <a:pt x="0" y="22"/>
                    <a:pt x="0" y="22"/>
                  </a:cubicBezTo>
                  <a:cubicBezTo>
                    <a:pt x="14" y="36"/>
                    <a:pt x="32" y="45"/>
                    <a:pt x="53" y="48"/>
                  </a:cubicBezTo>
                  <a:cubicBezTo>
                    <a:pt x="62" y="60"/>
                    <a:pt x="62" y="60"/>
                    <a:pt x="62" y="60"/>
                  </a:cubicBezTo>
                  <a:cubicBezTo>
                    <a:pt x="71" y="48"/>
                    <a:pt x="71" y="48"/>
                    <a:pt x="71" y="48"/>
                  </a:cubicBezTo>
                  <a:cubicBezTo>
                    <a:pt x="92" y="46"/>
                    <a:pt x="110" y="37"/>
                    <a:pt x="125" y="24"/>
                  </a:cubicBezTo>
                  <a:cubicBezTo>
                    <a:pt x="103" y="2"/>
                    <a:pt x="103" y="2"/>
                    <a:pt x="103" y="2"/>
                  </a:cubicBezTo>
                  <a:cubicBezTo>
                    <a:pt x="93" y="12"/>
                    <a:pt x="79" y="18"/>
                    <a:pt x="63" y="18"/>
                  </a:cubicBezTo>
                  <a:cubicBezTo>
                    <a:pt x="47" y="18"/>
                    <a:pt x="32" y="11"/>
                    <a:pt x="21" y="0"/>
                  </a:cubicBezTo>
                  <a:close/>
                </a:path>
              </a:pathLst>
            </a:custGeom>
            <a:solidFill>
              <a:schemeClr val="accent1"/>
            </a:solidFill>
            <a:ln>
              <a:noFill/>
            </a:ln>
          </p:spPr>
          <p:txBody>
            <a:bodyPr vert="horz" wrap="square" lIns="68580" tIns="34290" rIns="68580" bIns="34290" numCol="1" anchor="t" anchorCtr="0" compatLnSpc="1"/>
            <a:p>
              <a:endParaRPr lang="zh-CN" altLang="en-US" sz="1350">
                <a:solidFill>
                  <a:schemeClr val="tx2"/>
                </a:solidFill>
              </a:endParaRPr>
            </a:p>
          </p:txBody>
        </p:sp>
        <p:sp>
          <p:nvSpPr>
            <p:cNvPr id="178" name="Freeform 56"/>
            <p:cNvSpPr/>
            <p:nvPr/>
          </p:nvSpPr>
          <p:spPr bwMode="auto">
            <a:xfrm>
              <a:off x="3213" y="2160"/>
              <a:ext cx="2546" cy="1266"/>
            </a:xfrm>
            <a:custGeom>
              <a:avLst/>
              <a:gdLst>
                <a:gd name="T0" fmla="*/ 60 w 121"/>
                <a:gd name="T1" fmla="*/ 0 h 60"/>
                <a:gd name="T2" fmla="*/ 49 w 121"/>
                <a:gd name="T3" fmla="*/ 14 h 60"/>
                <a:gd name="T4" fmla="*/ 0 w 121"/>
                <a:gd name="T5" fmla="*/ 38 h 60"/>
                <a:gd name="T6" fmla="*/ 21 w 121"/>
                <a:gd name="T7" fmla="*/ 60 h 60"/>
                <a:gd name="T8" fmla="*/ 61 w 121"/>
                <a:gd name="T9" fmla="*/ 44 h 60"/>
                <a:gd name="T10" fmla="*/ 100 w 121"/>
                <a:gd name="T11" fmla="*/ 58 h 60"/>
                <a:gd name="T12" fmla="*/ 121 w 121"/>
                <a:gd name="T13" fmla="*/ 36 h 60"/>
                <a:gd name="T14" fmla="*/ 71 w 121"/>
                <a:gd name="T15" fmla="*/ 14 h 60"/>
                <a:gd name="T16" fmla="*/ 60 w 121"/>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60">
                  <a:moveTo>
                    <a:pt x="60" y="0"/>
                  </a:moveTo>
                  <a:cubicBezTo>
                    <a:pt x="49" y="14"/>
                    <a:pt x="49" y="14"/>
                    <a:pt x="49" y="14"/>
                  </a:cubicBezTo>
                  <a:cubicBezTo>
                    <a:pt x="30" y="17"/>
                    <a:pt x="13" y="25"/>
                    <a:pt x="0" y="38"/>
                  </a:cubicBezTo>
                  <a:cubicBezTo>
                    <a:pt x="21" y="60"/>
                    <a:pt x="21" y="60"/>
                    <a:pt x="21" y="60"/>
                  </a:cubicBezTo>
                  <a:cubicBezTo>
                    <a:pt x="32" y="50"/>
                    <a:pt x="46" y="44"/>
                    <a:pt x="61" y="44"/>
                  </a:cubicBezTo>
                  <a:cubicBezTo>
                    <a:pt x="76" y="44"/>
                    <a:pt x="89" y="49"/>
                    <a:pt x="100" y="58"/>
                  </a:cubicBezTo>
                  <a:cubicBezTo>
                    <a:pt x="121" y="36"/>
                    <a:pt x="121" y="36"/>
                    <a:pt x="121" y="36"/>
                  </a:cubicBezTo>
                  <a:cubicBezTo>
                    <a:pt x="107" y="24"/>
                    <a:pt x="90" y="16"/>
                    <a:pt x="71" y="14"/>
                  </a:cubicBezTo>
                  <a:lnTo>
                    <a:pt x="60" y="0"/>
                  </a:lnTo>
                  <a:close/>
                </a:path>
              </a:pathLst>
            </a:custGeom>
            <a:solidFill>
              <a:schemeClr val="accent1"/>
            </a:solidFill>
            <a:ln>
              <a:noFill/>
            </a:ln>
          </p:spPr>
          <p:txBody>
            <a:bodyPr vert="horz" wrap="square" lIns="68580" tIns="34290" rIns="68580" bIns="34290" numCol="1" anchor="t" anchorCtr="0" compatLnSpc="1"/>
            <a:p>
              <a:endParaRPr lang="zh-CN" altLang="en-US" sz="1350">
                <a:solidFill>
                  <a:schemeClr val="tx2"/>
                </a:solidFill>
              </a:endParaRPr>
            </a:p>
          </p:txBody>
        </p:sp>
        <p:sp>
          <p:nvSpPr>
            <p:cNvPr id="179" name="Freeform 57"/>
            <p:cNvSpPr/>
            <p:nvPr/>
          </p:nvSpPr>
          <p:spPr bwMode="auto">
            <a:xfrm>
              <a:off x="5381" y="2983"/>
              <a:ext cx="1243" cy="2657"/>
            </a:xfrm>
            <a:custGeom>
              <a:avLst/>
              <a:gdLst>
                <a:gd name="T0" fmla="*/ 47 w 59"/>
                <a:gd name="T1" fmla="*/ 55 h 126"/>
                <a:gd name="T2" fmla="*/ 21 w 59"/>
                <a:gd name="T3" fmla="*/ 0 h 126"/>
                <a:gd name="T4" fmla="*/ 0 w 59"/>
                <a:gd name="T5" fmla="*/ 22 h 126"/>
                <a:gd name="T6" fmla="*/ 17 w 59"/>
                <a:gd name="T7" fmla="*/ 64 h 126"/>
                <a:gd name="T8" fmla="*/ 1 w 59"/>
                <a:gd name="T9" fmla="*/ 104 h 126"/>
                <a:gd name="T10" fmla="*/ 23 w 59"/>
                <a:gd name="T11" fmla="*/ 126 h 126"/>
                <a:gd name="T12" fmla="*/ 47 w 59"/>
                <a:gd name="T13" fmla="*/ 73 h 126"/>
                <a:gd name="T14" fmla="*/ 59 w 59"/>
                <a:gd name="T15" fmla="*/ 64 h 126"/>
                <a:gd name="T16" fmla="*/ 47 w 59"/>
                <a:gd name="T17"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47" y="55"/>
                  </a:moveTo>
                  <a:cubicBezTo>
                    <a:pt x="45" y="33"/>
                    <a:pt x="36" y="14"/>
                    <a:pt x="21" y="0"/>
                  </a:cubicBezTo>
                  <a:cubicBezTo>
                    <a:pt x="0" y="22"/>
                    <a:pt x="0" y="22"/>
                    <a:pt x="0" y="22"/>
                  </a:cubicBezTo>
                  <a:cubicBezTo>
                    <a:pt x="11" y="32"/>
                    <a:pt x="17" y="47"/>
                    <a:pt x="17" y="64"/>
                  </a:cubicBezTo>
                  <a:cubicBezTo>
                    <a:pt x="17" y="79"/>
                    <a:pt x="11" y="94"/>
                    <a:pt x="1" y="104"/>
                  </a:cubicBezTo>
                  <a:cubicBezTo>
                    <a:pt x="23" y="126"/>
                    <a:pt x="23" y="126"/>
                    <a:pt x="23" y="126"/>
                  </a:cubicBezTo>
                  <a:cubicBezTo>
                    <a:pt x="36" y="112"/>
                    <a:pt x="45" y="93"/>
                    <a:pt x="47" y="73"/>
                  </a:cubicBezTo>
                  <a:cubicBezTo>
                    <a:pt x="59" y="64"/>
                    <a:pt x="59" y="64"/>
                    <a:pt x="59" y="64"/>
                  </a:cubicBezTo>
                  <a:lnTo>
                    <a:pt x="47" y="55"/>
                  </a:lnTo>
                  <a:close/>
                </a:path>
              </a:pathLst>
            </a:custGeom>
            <a:solidFill>
              <a:schemeClr val="accent1"/>
            </a:solidFill>
            <a:ln>
              <a:noFill/>
            </a:ln>
          </p:spPr>
          <p:txBody>
            <a:bodyPr vert="horz" wrap="square" lIns="68580" tIns="34290" rIns="68580" bIns="34290" numCol="1" anchor="t" anchorCtr="0" compatLnSpc="1"/>
            <a:p>
              <a:endParaRPr lang="zh-CN" altLang="en-US" sz="1350">
                <a:solidFill>
                  <a:schemeClr val="tx2"/>
                </a:solidFill>
              </a:endParaRPr>
            </a:p>
          </p:txBody>
        </p:sp>
        <p:sp>
          <p:nvSpPr>
            <p:cNvPr id="331" name="文本框 330"/>
            <p:cNvSpPr txBox="1"/>
            <p:nvPr/>
          </p:nvSpPr>
          <p:spPr>
            <a:xfrm>
              <a:off x="3476" y="3585"/>
              <a:ext cx="2021" cy="1077"/>
            </a:xfrm>
            <a:prstGeom prst="rect">
              <a:avLst/>
            </a:prstGeom>
            <a:noFill/>
          </p:spPr>
          <p:txBody>
            <a:bodyPr vert="horz" wrap="square" rtlCol="0">
              <a:spAutoFit/>
            </a:bodyPr>
            <a:p>
              <a:pPr algn="ct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769110" y="3027680"/>
            <a:ext cx="401320" cy="347345"/>
            <a:chOff x="7031" y="4039"/>
            <a:chExt cx="632" cy="547"/>
          </a:xfrm>
        </p:grpSpPr>
        <p:sp>
          <p:nvSpPr>
            <p:cNvPr id="8" name="Freeform 58"/>
            <p:cNvSpPr/>
            <p:nvPr/>
          </p:nvSpPr>
          <p:spPr bwMode="auto">
            <a:xfrm>
              <a:off x="7116" y="4144"/>
              <a:ext cx="463" cy="443"/>
            </a:xfrm>
            <a:custGeom>
              <a:avLst/>
              <a:gdLst>
                <a:gd name="T0" fmla="*/ 124 w 247"/>
                <a:gd name="T1" fmla="*/ 0 h 236"/>
                <a:gd name="T2" fmla="*/ 67 w 247"/>
                <a:gd name="T3" fmla="*/ 56 h 236"/>
                <a:gd name="T4" fmla="*/ 0 w 247"/>
                <a:gd name="T5" fmla="*/ 101 h 236"/>
                <a:gd name="T6" fmla="*/ 0 w 247"/>
                <a:gd name="T7" fmla="*/ 236 h 236"/>
                <a:gd name="T8" fmla="*/ 90 w 247"/>
                <a:gd name="T9" fmla="*/ 236 h 236"/>
                <a:gd name="T10" fmla="*/ 90 w 247"/>
                <a:gd name="T11" fmla="*/ 124 h 236"/>
                <a:gd name="T12" fmla="*/ 157 w 247"/>
                <a:gd name="T13" fmla="*/ 124 h 236"/>
                <a:gd name="T14" fmla="*/ 157 w 247"/>
                <a:gd name="T15" fmla="*/ 236 h 236"/>
                <a:gd name="T16" fmla="*/ 247 w 247"/>
                <a:gd name="T17" fmla="*/ 236 h 236"/>
                <a:gd name="T18" fmla="*/ 247 w 247"/>
                <a:gd name="T19" fmla="*/ 101 h 236"/>
                <a:gd name="T20" fmla="*/ 191 w 247"/>
                <a:gd name="T21" fmla="*/ 56 h 236"/>
                <a:gd name="T22" fmla="*/ 124 w 247"/>
                <a:gd name="T23"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 h="236">
                  <a:moveTo>
                    <a:pt x="124" y="0"/>
                  </a:moveTo>
                  <a:lnTo>
                    <a:pt x="67" y="56"/>
                  </a:lnTo>
                  <a:lnTo>
                    <a:pt x="0" y="101"/>
                  </a:lnTo>
                  <a:lnTo>
                    <a:pt x="0" y="236"/>
                  </a:lnTo>
                  <a:lnTo>
                    <a:pt x="90" y="236"/>
                  </a:lnTo>
                  <a:lnTo>
                    <a:pt x="90" y="124"/>
                  </a:lnTo>
                  <a:lnTo>
                    <a:pt x="157" y="124"/>
                  </a:lnTo>
                  <a:lnTo>
                    <a:pt x="157" y="236"/>
                  </a:lnTo>
                  <a:lnTo>
                    <a:pt x="247" y="236"/>
                  </a:lnTo>
                  <a:lnTo>
                    <a:pt x="247" y="101"/>
                  </a:lnTo>
                  <a:lnTo>
                    <a:pt x="191" y="56"/>
                  </a:lnTo>
                  <a:lnTo>
                    <a:pt x="124" y="0"/>
                  </a:lnTo>
                  <a:close/>
                </a:path>
              </a:pathLst>
            </a:custGeom>
            <a:solidFill>
              <a:schemeClr val="accent1"/>
            </a:solidFill>
            <a:ln>
              <a:noFill/>
            </a:ln>
          </p:spPr>
          <p:txBody>
            <a:bodyPr vert="horz" wrap="square" lIns="68580" tIns="34290" rIns="68580" bIns="34290" numCol="1" anchor="t" anchorCtr="0" compatLnSpc="1"/>
            <a:p>
              <a:endParaRPr lang="zh-CN" altLang="en-US" sz="1350">
                <a:solidFill>
                  <a:schemeClr val="tx2"/>
                </a:solidFill>
              </a:endParaRPr>
            </a:p>
          </p:txBody>
        </p:sp>
        <p:sp>
          <p:nvSpPr>
            <p:cNvPr id="9" name="Freeform 59"/>
            <p:cNvSpPr/>
            <p:nvPr/>
          </p:nvSpPr>
          <p:spPr bwMode="auto">
            <a:xfrm>
              <a:off x="7031" y="4039"/>
              <a:ext cx="632" cy="294"/>
            </a:xfrm>
            <a:custGeom>
              <a:avLst/>
              <a:gdLst>
                <a:gd name="T0" fmla="*/ 270 w 337"/>
                <a:gd name="T1" fmla="*/ 90 h 157"/>
                <a:gd name="T2" fmla="*/ 270 w 337"/>
                <a:gd name="T3" fmla="*/ 22 h 157"/>
                <a:gd name="T4" fmla="*/ 225 w 337"/>
                <a:gd name="T5" fmla="*/ 22 h 157"/>
                <a:gd name="T6" fmla="*/ 225 w 337"/>
                <a:gd name="T7" fmla="*/ 45 h 157"/>
                <a:gd name="T8" fmla="*/ 191 w 337"/>
                <a:gd name="T9" fmla="*/ 22 h 157"/>
                <a:gd name="T10" fmla="*/ 169 w 337"/>
                <a:gd name="T11" fmla="*/ 0 h 157"/>
                <a:gd name="T12" fmla="*/ 146 w 337"/>
                <a:gd name="T13" fmla="*/ 22 h 157"/>
                <a:gd name="T14" fmla="*/ 0 w 337"/>
                <a:gd name="T15" fmla="*/ 135 h 157"/>
                <a:gd name="T16" fmla="*/ 23 w 337"/>
                <a:gd name="T17" fmla="*/ 157 h 157"/>
                <a:gd name="T18" fmla="*/ 169 w 337"/>
                <a:gd name="T19" fmla="*/ 33 h 157"/>
                <a:gd name="T20" fmla="*/ 326 w 337"/>
                <a:gd name="T21" fmla="*/ 157 h 157"/>
                <a:gd name="T22" fmla="*/ 337 w 337"/>
                <a:gd name="T23" fmla="*/ 135 h 157"/>
                <a:gd name="T24" fmla="*/ 270 w 337"/>
                <a:gd name="T25" fmla="*/ 9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7" h="157">
                  <a:moveTo>
                    <a:pt x="270" y="90"/>
                  </a:moveTo>
                  <a:lnTo>
                    <a:pt x="270" y="22"/>
                  </a:lnTo>
                  <a:lnTo>
                    <a:pt x="225" y="22"/>
                  </a:lnTo>
                  <a:lnTo>
                    <a:pt x="225" y="45"/>
                  </a:lnTo>
                  <a:lnTo>
                    <a:pt x="191" y="22"/>
                  </a:lnTo>
                  <a:lnTo>
                    <a:pt x="169" y="0"/>
                  </a:lnTo>
                  <a:lnTo>
                    <a:pt x="146" y="22"/>
                  </a:lnTo>
                  <a:lnTo>
                    <a:pt x="0" y="135"/>
                  </a:lnTo>
                  <a:lnTo>
                    <a:pt x="23" y="157"/>
                  </a:lnTo>
                  <a:lnTo>
                    <a:pt x="169" y="33"/>
                  </a:lnTo>
                  <a:lnTo>
                    <a:pt x="326" y="157"/>
                  </a:lnTo>
                  <a:lnTo>
                    <a:pt x="337" y="135"/>
                  </a:lnTo>
                  <a:lnTo>
                    <a:pt x="270" y="90"/>
                  </a:lnTo>
                  <a:close/>
                </a:path>
              </a:pathLst>
            </a:custGeom>
            <a:solidFill>
              <a:srgbClr val="A2B932"/>
            </a:solidFill>
            <a:ln>
              <a:noFill/>
            </a:ln>
          </p:spPr>
          <p:txBody>
            <a:bodyPr vert="horz" wrap="square" lIns="68580" tIns="34290" rIns="68580" bIns="34290" numCol="1" anchor="t" anchorCtr="0" compatLnSpc="1"/>
            <a:p>
              <a:endParaRPr lang="zh-CN" altLang="en-US" sz="1350">
                <a:solidFill>
                  <a:schemeClr val="tx2"/>
                </a:solidFill>
              </a:endParaRPr>
            </a:p>
          </p:txBody>
        </p:sp>
      </p:grpSp>
      <p:sp>
        <p:nvSpPr>
          <p:cNvPr id="11" name="文本框 10"/>
          <p:cNvSpPr txBox="1"/>
          <p:nvPr/>
        </p:nvSpPr>
        <p:spPr>
          <a:xfrm>
            <a:off x="3516630" y="2893695"/>
            <a:ext cx="2192020" cy="583565"/>
          </a:xfrm>
          <a:prstGeom prst="rect">
            <a:avLst/>
          </a:prstGeom>
          <a:noFill/>
        </p:spPr>
        <p:txBody>
          <a:bodyPr wrap="square" rtlCol="0" anchor="t">
            <a:spAutoFit/>
          </a:bodyPr>
          <a:p>
            <a:r>
              <a:rPr lang="zh-CN" altLang="en-US" sz="1600" dirty="0">
                <a:latin typeface="微软雅黑" panose="020B0503020204020204" pitchFamily="34" charset="-122"/>
                <a:ea typeface="微软雅黑" panose="020B0503020204020204" pitchFamily="34" charset="-122"/>
                <a:sym typeface="+mn-ea"/>
              </a:rPr>
              <a:t>如回迁安置房、经济适用房、两限房等。</a:t>
            </a:r>
            <a:endParaRPr lang="zh-CN" altLang="en-US" sz="1600" dirty="0">
              <a:latin typeface="微软雅黑" panose="020B0503020204020204" pitchFamily="34" charset="-122"/>
              <a:ea typeface="微软雅黑" panose="020B0503020204020204" pitchFamily="34" charset="-122"/>
              <a:sym typeface="+mn-ea"/>
            </a:endParaRPr>
          </a:p>
        </p:txBody>
      </p:sp>
      <p:sp>
        <p:nvSpPr>
          <p:cNvPr id="16" name="文本框 15"/>
          <p:cNvSpPr txBox="1"/>
          <p:nvPr/>
        </p:nvSpPr>
        <p:spPr>
          <a:xfrm>
            <a:off x="203200" y="737235"/>
            <a:ext cx="4661535" cy="810260"/>
          </a:xfrm>
          <a:prstGeom prst="rect">
            <a:avLst/>
          </a:prstGeom>
          <a:noFill/>
        </p:spPr>
        <p:txBody>
          <a:bodyPr wrap="square" rtlCol="0" anchor="t">
            <a:spAutoFit/>
          </a:bodyPr>
          <a:p>
            <a:pPr marL="285750" indent="-285750">
              <a:lnSpc>
                <a:spcPct val="130000"/>
              </a:lnSpc>
              <a:buFont typeface="Wingdings" panose="05000000000000000000" charset="0"/>
              <a:buChar char="l"/>
            </a:pPr>
            <a:r>
              <a:rPr kumimoji="1"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保障性住房</a:t>
            </a:r>
            <a:r>
              <a:rPr kumimoji="1" lang="zh-CN"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r>
              <a:rPr dirty="0">
                <a:solidFill>
                  <a:schemeClr val="tx1"/>
                </a:solidFill>
                <a:latin typeface="微软雅黑" panose="020B0503020204020204" pitchFamily="34" charset="-122"/>
                <a:ea typeface="微软雅黑" panose="020B0503020204020204" pitchFamily="34" charset="-122"/>
                <a:sym typeface="+mn-ea"/>
              </a:rPr>
              <a:t>指政府主导，为特定对象提供的限定标准、限定价格或租金的住房。</a:t>
            </a:r>
            <a:endParaRPr lang="zh-CN" altLang="en-US" dirty="0">
              <a:solidFill>
                <a:schemeClr val="tx1"/>
              </a:solidFill>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5242560" y="737235"/>
            <a:ext cx="3695700" cy="810260"/>
          </a:xfrm>
          <a:prstGeom prst="rect">
            <a:avLst/>
          </a:prstGeom>
          <a:noFill/>
        </p:spPr>
        <p:txBody>
          <a:bodyPr wrap="square" rtlCol="0" anchor="t">
            <a:spAutoFit/>
          </a:bodyPr>
          <a:p>
            <a:pPr marL="285750" indent="-285750">
              <a:lnSpc>
                <a:spcPct val="130000"/>
              </a:lnSpc>
              <a:buFont typeface="Wingdings" panose="05000000000000000000" charset="0"/>
              <a:buChar char="l"/>
            </a:pPr>
            <a:r>
              <a:rPr b="1" dirty="0">
                <a:latin typeface="微软雅黑" panose="020B0503020204020204" pitchFamily="34" charset="-122"/>
                <a:ea typeface="微软雅黑" panose="020B0503020204020204" pitchFamily="34" charset="-122"/>
                <a:sym typeface="+mn-ea"/>
              </a:rPr>
              <a:t>配建项目中所占比重</a:t>
            </a:r>
            <a:r>
              <a:rPr lang="zh-CN" b="1" dirty="0">
                <a:latin typeface="微软雅黑" panose="020B0503020204020204" pitchFamily="34" charset="-122"/>
                <a:ea typeface="微软雅黑" panose="020B0503020204020204" pitchFamily="34" charset="-122"/>
                <a:sym typeface="+mn-ea"/>
              </a:rPr>
              <a:t>：</a:t>
            </a:r>
            <a:r>
              <a:rPr dirty="0">
                <a:latin typeface="微软雅黑" panose="020B0503020204020204" pitchFamily="34" charset="-122"/>
                <a:ea typeface="微软雅黑" panose="020B0503020204020204" pitchFamily="34" charset="-122"/>
                <a:sym typeface="+mn-ea"/>
              </a:rPr>
              <a:t>指配建项目中保障性住房所占的比重。</a:t>
            </a:r>
            <a:endParaRPr lang="zh-CN" altLang="en-US"/>
          </a:p>
        </p:txBody>
      </p:sp>
      <p:sp>
        <p:nvSpPr>
          <p:cNvPr id="12" name="文本框 11"/>
          <p:cNvSpPr txBox="1"/>
          <p:nvPr/>
        </p:nvSpPr>
        <p:spPr>
          <a:xfrm>
            <a:off x="3491865" y="3477260"/>
            <a:ext cx="2697480" cy="368300"/>
          </a:xfrm>
          <a:prstGeom prst="rect">
            <a:avLst/>
          </a:prstGeom>
          <a:noFill/>
        </p:spPr>
        <p:txBody>
          <a:bodyPr wrap="none" rtlCol="0" anchor="t">
            <a:spAutoFit/>
          </a:bodyPr>
          <a:p>
            <a:r>
              <a:rPr lang="zh-CN" altLang="en-US">
                <a:solidFill>
                  <a:srgbClr val="FF0000"/>
                </a:solidFill>
                <a:latin typeface="方正楷体_GBK" panose="02000000000000000000" charset="-122"/>
                <a:ea typeface="方正楷体_GBK" panose="02000000000000000000" charset="-122"/>
                <a:sym typeface="+mn-ea"/>
              </a:rPr>
              <a:t>选择其他需填写具体类型</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Rectangle 17"/>
          <p:cNvSpPr>
            <a:spLocks noChangeArrowheads="1"/>
          </p:cNvSpPr>
          <p:nvPr/>
        </p:nvSpPr>
        <p:spPr bwMode="gray">
          <a:xfrm>
            <a:off x="0" y="3810"/>
            <a:ext cx="9144000" cy="3573780"/>
          </a:xfrm>
          <a:prstGeom prst="rect">
            <a:avLst/>
          </a:prstGeom>
          <a:gradFill>
            <a:gsLst>
              <a:gs pos="0">
                <a:schemeClr val="accent1">
                  <a:lumMod val="5000"/>
                  <a:lumOff val="95000"/>
                </a:schemeClr>
              </a:gs>
              <a:gs pos="0">
                <a:srgbClr val="D3E0EF">
                  <a:alpha val="100000"/>
                </a:srgbClr>
              </a:gs>
              <a:gs pos="0">
                <a:schemeClr val="accent1">
                  <a:lumMod val="45000"/>
                  <a:lumOff val="55000"/>
                </a:schemeClr>
              </a:gs>
              <a:gs pos="0">
                <a:schemeClr val="accent1">
                  <a:lumMod val="45000"/>
                  <a:lumOff val="55000"/>
                </a:schemeClr>
              </a:gs>
              <a:gs pos="90000">
                <a:schemeClr val="accent1">
                  <a:lumMod val="0"/>
                  <a:alpha val="0"/>
                  <a:lumOff val="100000"/>
                </a:schemeClr>
              </a:gs>
            </a:gsLst>
            <a:lin ang="5400000" scaled="0"/>
          </a:gradFill>
          <a:ln w="9525">
            <a:noFill/>
            <a:miter lim="800000"/>
          </a:ln>
        </p:spPr>
        <p:txBody>
          <a:bodyPr wrap="none" anchor="ctr"/>
          <a:p>
            <a:pPr>
              <a:defRPr/>
            </a:pPr>
            <a:endParaRPr lang="zh-CN" altLang="en-US" kern="0" dirty="0">
              <a:solidFill>
                <a:srgbClr val="005397"/>
              </a:solidFill>
              <a:latin typeface="Arial" panose="020B0604020202020204"/>
              <a:ea typeface="微软雅黑" panose="020B0503020204020204" pitchFamily="34" charset="-122"/>
            </a:endParaRPr>
          </a:p>
        </p:txBody>
      </p:sp>
      <p:grpSp>
        <p:nvGrpSpPr>
          <p:cNvPr id="10" name="组合 9"/>
          <p:cNvGrpSpPr/>
          <p:nvPr/>
        </p:nvGrpSpPr>
        <p:grpSpPr>
          <a:xfrm>
            <a:off x="1527810" y="626745"/>
            <a:ext cx="6114415" cy="1991434"/>
            <a:chOff x="2067" y="535"/>
            <a:chExt cx="9629" cy="3136"/>
          </a:xfrm>
        </p:grpSpPr>
        <p:grpSp>
          <p:nvGrpSpPr>
            <p:cNvPr id="40" name="组合 39"/>
            <p:cNvGrpSpPr/>
            <p:nvPr/>
          </p:nvGrpSpPr>
          <p:grpSpPr>
            <a:xfrm>
              <a:off x="2067" y="767"/>
              <a:ext cx="9629" cy="2904"/>
              <a:chOff x="2004" y="1542"/>
              <a:chExt cx="14866" cy="3962"/>
            </a:xfrm>
          </p:grpSpPr>
          <p:sp>
            <p:nvSpPr>
              <p:cNvPr id="4" name="任意多边形 3"/>
              <p:cNvSpPr/>
              <p:nvPr/>
            </p:nvSpPr>
            <p:spPr>
              <a:xfrm flipV="1">
                <a:off x="8752" y="4579"/>
                <a:ext cx="1369" cy="856"/>
              </a:xfrm>
              <a:custGeom>
                <a:avLst/>
                <a:gdLst>
                  <a:gd name="connsiteX0" fmla="*/ 0 w 2179051"/>
                  <a:gd name="connsiteY0" fmla="*/ 1485181 h 1485181"/>
                  <a:gd name="connsiteX1" fmla="*/ 2179051 w 2179051"/>
                  <a:gd name="connsiteY1" fmla="*/ 1485181 h 1485181"/>
                  <a:gd name="connsiteX2" fmla="*/ 1089525 w 2179051"/>
                  <a:gd name="connsiteY2" fmla="*/ 0 h 1485181"/>
                  <a:gd name="connsiteX3" fmla="*/ 0 w 2179051"/>
                  <a:gd name="connsiteY3" fmla="*/ 1485181 h 1485181"/>
                  <a:gd name="connsiteX0-1" fmla="*/ 0 w 2179051"/>
                  <a:gd name="connsiteY0-2" fmla="*/ 1485181 h 1519291"/>
                  <a:gd name="connsiteX1-3" fmla="*/ 1016771 w 2179051"/>
                  <a:gd name="connsiteY1-4" fmla="*/ 1519291 h 1519291"/>
                  <a:gd name="connsiteX2-5" fmla="*/ 2179051 w 2179051"/>
                  <a:gd name="connsiteY2-6" fmla="*/ 1485181 h 1519291"/>
                  <a:gd name="connsiteX3-7" fmla="*/ 1089525 w 2179051"/>
                  <a:gd name="connsiteY3-8" fmla="*/ 0 h 1519291"/>
                  <a:gd name="connsiteX4" fmla="*/ 0 w 2179051"/>
                  <a:gd name="connsiteY4" fmla="*/ 1485181 h 1519291"/>
                  <a:gd name="connsiteX0-9" fmla="*/ 1016771 w 2179051"/>
                  <a:gd name="connsiteY0-10" fmla="*/ 1519291 h 1610731"/>
                  <a:gd name="connsiteX1-11" fmla="*/ 2179051 w 2179051"/>
                  <a:gd name="connsiteY1-12" fmla="*/ 1485181 h 1610731"/>
                  <a:gd name="connsiteX2-13" fmla="*/ 1089525 w 2179051"/>
                  <a:gd name="connsiteY2-14" fmla="*/ 0 h 1610731"/>
                  <a:gd name="connsiteX3-15" fmla="*/ 0 w 2179051"/>
                  <a:gd name="connsiteY3-16" fmla="*/ 1485181 h 1610731"/>
                  <a:gd name="connsiteX4-17" fmla="*/ 1108211 w 2179051"/>
                  <a:gd name="connsiteY4-18" fmla="*/ 1610731 h 1610731"/>
                  <a:gd name="connsiteX0-19" fmla="*/ 1016771 w 2179051"/>
                  <a:gd name="connsiteY0-20" fmla="*/ 1519291 h 1519291"/>
                  <a:gd name="connsiteX1-21" fmla="*/ 2179051 w 2179051"/>
                  <a:gd name="connsiteY1-22" fmla="*/ 1485181 h 1519291"/>
                  <a:gd name="connsiteX2-23" fmla="*/ 1089525 w 2179051"/>
                  <a:gd name="connsiteY2-24" fmla="*/ 0 h 1519291"/>
                  <a:gd name="connsiteX3-25" fmla="*/ 0 w 2179051"/>
                  <a:gd name="connsiteY3-26" fmla="*/ 1485181 h 1519291"/>
                  <a:gd name="connsiteX0-27" fmla="*/ 2179051 w 2179051"/>
                  <a:gd name="connsiteY0-28" fmla="*/ 1485181 h 1485181"/>
                  <a:gd name="connsiteX1-29" fmla="*/ 1089525 w 2179051"/>
                  <a:gd name="connsiteY1-30" fmla="*/ 0 h 1485181"/>
                  <a:gd name="connsiteX2-31" fmla="*/ 0 w 2179051"/>
                  <a:gd name="connsiteY2-32" fmla="*/ 1485181 h 1485181"/>
                </a:gdLst>
                <a:ahLst/>
                <a:cxnLst>
                  <a:cxn ang="0">
                    <a:pos x="connsiteX0-1" y="connsiteY0-2"/>
                  </a:cxn>
                  <a:cxn ang="0">
                    <a:pos x="connsiteX1-3" y="connsiteY1-4"/>
                  </a:cxn>
                  <a:cxn ang="0">
                    <a:pos x="connsiteX2-5" y="connsiteY2-6"/>
                  </a:cxn>
                </a:cxnLst>
                <a:rect l="l" t="t" r="r" b="b"/>
                <a:pathLst>
                  <a:path w="2179051" h="1485181">
                    <a:moveTo>
                      <a:pt x="2179051" y="1485181"/>
                    </a:moveTo>
                    <a:lnTo>
                      <a:pt x="1089525" y="0"/>
                    </a:lnTo>
                    <a:lnTo>
                      <a:pt x="0" y="1485181"/>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66" name="文本框 15"/>
              <p:cNvSpPr txBox="1"/>
              <p:nvPr/>
            </p:nvSpPr>
            <p:spPr>
              <a:xfrm>
                <a:off x="2004" y="1542"/>
                <a:ext cx="14866" cy="3962"/>
              </a:xfrm>
              <a:prstGeom prst="rect">
                <a:avLst/>
              </a:prstGeom>
              <a:noFill/>
              <a:ln>
                <a:noFill/>
              </a:ln>
            </p:spPr>
            <p:txBody>
              <a:bodyPr wrap="square" lIns="121908" tIns="60954" rIns="121908" bIns="60954" rtlCol="0">
                <a:spAutoFit/>
              </a:bodyPr>
              <a:lstStyle/>
              <a:p>
                <a:pPr algn="ctr"/>
                <a:endParaRPr lang="zh-CN" altLang="en-US" sz="4000" b="1" dirty="0">
                  <a:ln w="12700">
                    <a:noFill/>
                    <a:prstDash val="solid"/>
                  </a:ln>
                  <a:solidFill>
                    <a:schemeClr val="tx2"/>
                  </a:solidFill>
                  <a:latin typeface="微软雅黑" panose="020B0503020204020204" pitchFamily="34" charset="-122"/>
                  <a:ea typeface="微软雅黑" panose="020B0503020204020204" pitchFamily="34" charset="-122"/>
                  <a:cs typeface="+mn-ea"/>
                  <a:sym typeface="+mn-lt"/>
                </a:endParaRPr>
              </a:p>
              <a:p>
                <a:pPr algn="ctr"/>
                <a:r>
                  <a:rPr lang="zh-CN" altLang="en-US" sz="3600" b="1" dirty="0">
                    <a:ln>
                      <a:noFill/>
                    </a:ln>
                    <a:solidFill>
                      <a:schemeClr val="tx2"/>
                    </a:solidFill>
                    <a:latin typeface="微软雅黑" panose="020B0503020204020204" pitchFamily="34" charset="-122"/>
                    <a:ea typeface="微软雅黑" panose="020B0503020204020204" pitchFamily="34" charset="-122"/>
                    <a:cs typeface="+mn-ea"/>
                    <a:sym typeface="+mn-lt"/>
                  </a:rPr>
                  <a:t>报表讲解</a:t>
                </a:r>
                <a:endParaRPr lang="zh-CN" altLang="en-US" sz="3600" b="1" dirty="0">
                  <a:ln>
                    <a:noFill/>
                  </a:ln>
                  <a:solidFill>
                    <a:schemeClr val="tx2"/>
                  </a:solidFill>
                  <a:latin typeface="微软雅黑" panose="020B0503020204020204" pitchFamily="34" charset="-122"/>
                  <a:ea typeface="微软雅黑" panose="020B0503020204020204" pitchFamily="34" charset="-122"/>
                  <a:cs typeface="+mn-ea"/>
                  <a:sym typeface="+mn-lt"/>
                </a:endParaRPr>
              </a:p>
              <a:p>
                <a:pPr algn="ctr"/>
                <a:endParaRPr lang="zh-CN" altLang="en-US" sz="3600" b="1" dirty="0">
                  <a:ln>
                    <a:noFill/>
                  </a:ln>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 name="任意多边形 1"/>
              <p:cNvSpPr/>
              <p:nvPr/>
            </p:nvSpPr>
            <p:spPr>
              <a:xfrm flipV="1">
                <a:off x="6071" y="1892"/>
                <a:ext cx="1926" cy="1204"/>
              </a:xfrm>
              <a:custGeom>
                <a:avLst/>
                <a:gdLst>
                  <a:gd name="connsiteX0" fmla="*/ 0 w 3066930"/>
                  <a:gd name="connsiteY0" fmla="*/ 2090334 h 2090334"/>
                  <a:gd name="connsiteX1" fmla="*/ 3066930 w 3066930"/>
                  <a:gd name="connsiteY1" fmla="*/ 2090334 h 2090334"/>
                  <a:gd name="connsiteX2" fmla="*/ 1533465 w 3066930"/>
                  <a:gd name="connsiteY2" fmla="*/ 0 h 2090334"/>
                  <a:gd name="connsiteX3" fmla="*/ 0 w 3066930"/>
                  <a:gd name="connsiteY3" fmla="*/ 2090334 h 2090334"/>
                  <a:gd name="connsiteX0-1" fmla="*/ 0 w 3066930"/>
                  <a:gd name="connsiteY0-2" fmla="*/ 2090334 h 2090334"/>
                  <a:gd name="connsiteX1-3" fmla="*/ 3066930 w 3066930"/>
                  <a:gd name="connsiteY1-4" fmla="*/ 2090334 h 2090334"/>
                  <a:gd name="connsiteX2-5" fmla="*/ 2385790 w 3066930"/>
                  <a:gd name="connsiteY2-6" fmla="*/ 1251380 h 2090334"/>
                  <a:gd name="connsiteX3-7" fmla="*/ 1533465 w 3066930"/>
                  <a:gd name="connsiteY3-8" fmla="*/ 0 h 2090334"/>
                  <a:gd name="connsiteX4" fmla="*/ 0 w 3066930"/>
                  <a:gd name="connsiteY4" fmla="*/ 2090334 h 2090334"/>
                  <a:gd name="connsiteX0-9" fmla="*/ 2385790 w 3066930"/>
                  <a:gd name="connsiteY0-10" fmla="*/ 1251380 h 2090334"/>
                  <a:gd name="connsiteX1-11" fmla="*/ 1533465 w 3066930"/>
                  <a:gd name="connsiteY1-12" fmla="*/ 0 h 2090334"/>
                  <a:gd name="connsiteX2-13" fmla="*/ 0 w 3066930"/>
                  <a:gd name="connsiteY2-14" fmla="*/ 2090334 h 2090334"/>
                  <a:gd name="connsiteX3-15" fmla="*/ 3066930 w 3066930"/>
                  <a:gd name="connsiteY3-16" fmla="*/ 2090334 h 2090334"/>
                  <a:gd name="connsiteX4-17" fmla="*/ 2477230 w 3066930"/>
                  <a:gd name="connsiteY4-18" fmla="*/ 1342820 h 2090334"/>
                  <a:gd name="connsiteX0-19" fmla="*/ 1533465 w 3066930"/>
                  <a:gd name="connsiteY0-20" fmla="*/ 0 h 2090334"/>
                  <a:gd name="connsiteX1-21" fmla="*/ 0 w 3066930"/>
                  <a:gd name="connsiteY1-22" fmla="*/ 2090334 h 2090334"/>
                  <a:gd name="connsiteX2-23" fmla="*/ 3066930 w 3066930"/>
                  <a:gd name="connsiteY2-24" fmla="*/ 2090334 h 2090334"/>
                  <a:gd name="connsiteX3-25" fmla="*/ 2477230 w 3066930"/>
                  <a:gd name="connsiteY3-26" fmla="*/ 1342820 h 2090334"/>
                  <a:gd name="connsiteX0-27" fmla="*/ 1533465 w 3066930"/>
                  <a:gd name="connsiteY0-28" fmla="*/ 0 h 2090334"/>
                  <a:gd name="connsiteX1-29" fmla="*/ 0 w 3066930"/>
                  <a:gd name="connsiteY1-30" fmla="*/ 2090334 h 2090334"/>
                  <a:gd name="connsiteX2-31" fmla="*/ 3066930 w 3066930"/>
                  <a:gd name="connsiteY2-32" fmla="*/ 2090334 h 2090334"/>
                </a:gdLst>
                <a:ahLst/>
                <a:cxnLst>
                  <a:cxn ang="0">
                    <a:pos x="connsiteX0-1" y="connsiteY0-2"/>
                  </a:cxn>
                  <a:cxn ang="0">
                    <a:pos x="connsiteX1-3" y="connsiteY1-4"/>
                  </a:cxn>
                  <a:cxn ang="0">
                    <a:pos x="connsiteX2-5" y="connsiteY2-6"/>
                  </a:cxn>
                </a:cxnLst>
                <a:rect l="l" t="t" r="r" b="b"/>
                <a:pathLst>
                  <a:path w="3066930" h="2090334">
                    <a:moveTo>
                      <a:pt x="1533465" y="0"/>
                    </a:moveTo>
                    <a:lnTo>
                      <a:pt x="0" y="2090334"/>
                    </a:lnTo>
                    <a:lnTo>
                      <a:pt x="3066930" y="2090334"/>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3" name="任意多边形 2"/>
              <p:cNvSpPr/>
              <p:nvPr/>
            </p:nvSpPr>
            <p:spPr>
              <a:xfrm flipV="1">
                <a:off x="10874" y="1875"/>
                <a:ext cx="1982" cy="1238"/>
              </a:xfrm>
              <a:custGeom>
                <a:avLst/>
                <a:gdLst>
                  <a:gd name="connsiteX0" fmla="*/ 0 w 3154533"/>
                  <a:gd name="connsiteY0" fmla="*/ 2150043 h 2150043"/>
                  <a:gd name="connsiteX1" fmla="*/ 3154533 w 3154533"/>
                  <a:gd name="connsiteY1" fmla="*/ 2150043 h 2150043"/>
                  <a:gd name="connsiteX2" fmla="*/ 1577266 w 3154533"/>
                  <a:gd name="connsiteY2" fmla="*/ 0 h 2150043"/>
                  <a:gd name="connsiteX3" fmla="*/ 0 w 3154533"/>
                  <a:gd name="connsiteY3" fmla="*/ 2150043 h 2150043"/>
                  <a:gd name="connsiteX0-1" fmla="*/ 0 w 3154533"/>
                  <a:gd name="connsiteY0-2" fmla="*/ 2150043 h 2150043"/>
                  <a:gd name="connsiteX1-3" fmla="*/ 3154533 w 3154533"/>
                  <a:gd name="connsiteY1-4" fmla="*/ 2150043 h 2150043"/>
                  <a:gd name="connsiteX2-5" fmla="*/ 1577266 w 3154533"/>
                  <a:gd name="connsiteY2-6" fmla="*/ 0 h 2150043"/>
                  <a:gd name="connsiteX3-7" fmla="*/ 710322 w 3154533"/>
                  <a:gd name="connsiteY3-8" fmla="*/ 1165947 h 2150043"/>
                  <a:gd name="connsiteX4" fmla="*/ 0 w 3154533"/>
                  <a:gd name="connsiteY4" fmla="*/ 2150043 h 2150043"/>
                  <a:gd name="connsiteX0-9" fmla="*/ 710322 w 3154533"/>
                  <a:gd name="connsiteY0-10" fmla="*/ 1165947 h 2150043"/>
                  <a:gd name="connsiteX1-11" fmla="*/ 0 w 3154533"/>
                  <a:gd name="connsiteY1-12" fmla="*/ 2150043 h 2150043"/>
                  <a:gd name="connsiteX2-13" fmla="*/ 3154533 w 3154533"/>
                  <a:gd name="connsiteY2-14" fmla="*/ 2150043 h 2150043"/>
                  <a:gd name="connsiteX3-15" fmla="*/ 1577266 w 3154533"/>
                  <a:gd name="connsiteY3-16" fmla="*/ 0 h 2150043"/>
                  <a:gd name="connsiteX4-17" fmla="*/ 801762 w 3154533"/>
                  <a:gd name="connsiteY4-18" fmla="*/ 1257387 h 2150043"/>
                  <a:gd name="connsiteX0-19" fmla="*/ 710322 w 3154533"/>
                  <a:gd name="connsiteY0-20" fmla="*/ 1165947 h 2150043"/>
                  <a:gd name="connsiteX1-21" fmla="*/ 0 w 3154533"/>
                  <a:gd name="connsiteY1-22" fmla="*/ 2150043 h 2150043"/>
                  <a:gd name="connsiteX2-23" fmla="*/ 3154533 w 3154533"/>
                  <a:gd name="connsiteY2-24" fmla="*/ 2150043 h 2150043"/>
                  <a:gd name="connsiteX3-25" fmla="*/ 1577266 w 3154533"/>
                  <a:gd name="connsiteY3-26" fmla="*/ 0 h 2150043"/>
                  <a:gd name="connsiteX0-27" fmla="*/ 0 w 3154533"/>
                  <a:gd name="connsiteY0-28" fmla="*/ 2150043 h 2150043"/>
                  <a:gd name="connsiteX1-29" fmla="*/ 3154533 w 3154533"/>
                  <a:gd name="connsiteY1-30" fmla="*/ 2150043 h 2150043"/>
                  <a:gd name="connsiteX2-31" fmla="*/ 1577266 w 3154533"/>
                  <a:gd name="connsiteY2-32" fmla="*/ 0 h 2150043"/>
                </a:gdLst>
                <a:ahLst/>
                <a:cxnLst>
                  <a:cxn ang="0">
                    <a:pos x="connsiteX0-1" y="connsiteY0-2"/>
                  </a:cxn>
                  <a:cxn ang="0">
                    <a:pos x="connsiteX1-3" y="connsiteY1-4"/>
                  </a:cxn>
                  <a:cxn ang="0">
                    <a:pos x="connsiteX2-5" y="connsiteY2-6"/>
                  </a:cxn>
                </a:cxnLst>
                <a:rect l="l" t="t" r="r" b="b"/>
                <a:pathLst>
                  <a:path w="3154533" h="2150043">
                    <a:moveTo>
                      <a:pt x="0" y="2150043"/>
                    </a:moveTo>
                    <a:lnTo>
                      <a:pt x="3154533" y="2150043"/>
                    </a:lnTo>
                    <a:lnTo>
                      <a:pt x="1577266" y="0"/>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grpSp>
        <p:grpSp>
          <p:nvGrpSpPr>
            <p:cNvPr id="9" name="组合 8"/>
            <p:cNvGrpSpPr/>
            <p:nvPr/>
          </p:nvGrpSpPr>
          <p:grpSpPr>
            <a:xfrm>
              <a:off x="6440" y="535"/>
              <a:ext cx="994" cy="926"/>
              <a:chOff x="3327" y="1792"/>
              <a:chExt cx="994" cy="926"/>
            </a:xfrm>
          </p:grpSpPr>
          <p:sp>
            <p:nvSpPr>
              <p:cNvPr id="7" name="TextBox 32"/>
              <p:cNvSpPr txBox="1">
                <a:spLocks noChangeArrowheads="1"/>
              </p:cNvSpPr>
              <p:nvPr/>
            </p:nvSpPr>
            <p:spPr bwMode="auto">
              <a:xfrm>
                <a:off x="3344" y="1831"/>
                <a:ext cx="977" cy="82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tx2"/>
                    </a:solidFill>
                    <a:latin typeface="+mn-lt"/>
                    <a:ea typeface="+mn-ea"/>
                    <a:cs typeface="+mn-ea"/>
                    <a:sym typeface="+mn-lt"/>
                  </a:rPr>
                  <a:t>01</a:t>
                </a:r>
                <a:endParaRPr lang="en-US" altLang="zh-CN" sz="2800" b="1" dirty="0">
                  <a:solidFill>
                    <a:schemeClr val="tx2"/>
                  </a:solidFill>
                  <a:latin typeface="+mn-lt"/>
                  <a:ea typeface="+mn-ea"/>
                  <a:cs typeface="+mn-ea"/>
                  <a:sym typeface="+mn-lt"/>
                </a:endParaRPr>
              </a:p>
            </p:txBody>
          </p:sp>
          <p:sp>
            <p:nvSpPr>
              <p:cNvPr id="8" name="椭圆 1"/>
              <p:cNvSpPr>
                <a:spLocks noChangeArrowheads="1"/>
              </p:cNvSpPr>
              <p:nvPr/>
            </p:nvSpPr>
            <p:spPr bwMode="auto">
              <a:xfrm>
                <a:off x="3327" y="1792"/>
                <a:ext cx="947" cy="926"/>
              </a:xfrm>
              <a:prstGeom prst="roundRect">
                <a:avLst/>
              </a:prstGeom>
              <a:noFill/>
              <a:ln>
                <a:solidFill>
                  <a:schemeClr val="tx2"/>
                </a:solidFill>
              </a:ln>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tx2"/>
                  </a:solidFill>
                  <a:latin typeface="+mn-lt"/>
                  <a:ea typeface="+mn-ea"/>
                  <a:cs typeface="+mn-ea"/>
                  <a:sym typeface="+mn-lt"/>
                </a:endParaRPr>
              </a:p>
            </p:txBody>
          </p:sp>
        </p:grpSp>
      </p:grpSp>
      <p:sp>
        <p:nvSpPr>
          <p:cNvPr id="36870" name="矩形 12"/>
          <p:cNvSpPr/>
          <p:nvPr/>
        </p:nvSpPr>
        <p:spPr>
          <a:xfrm>
            <a:off x="1891507" y="3116898"/>
            <a:ext cx="5466080" cy="1076325"/>
          </a:xfrm>
          <a:prstGeom prst="rect">
            <a:avLst/>
          </a:prstGeom>
          <a:noFill/>
          <a:ln w="9525">
            <a:noFill/>
          </a:ln>
        </p:spPr>
        <p:txBody>
          <a:bodyPr wrap="none">
            <a:spAutoFit/>
          </a:bodyPr>
          <a:p>
            <a:pPr algn="ctr"/>
            <a:r>
              <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房地产开发项目经营情况</a:t>
            </a:r>
            <a:r>
              <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X204-1</a:t>
            </a:r>
            <a:r>
              <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表</a:t>
            </a:r>
            <a:endPar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6869" name="组合 10"/>
          <p:cNvGrpSpPr/>
          <p:nvPr/>
        </p:nvGrpSpPr>
        <p:grpSpPr>
          <a:xfrm flipH="1">
            <a:off x="-47625" y="4044950"/>
            <a:ext cx="2890838" cy="1143000"/>
            <a:chOff x="2863459" y="4619712"/>
            <a:chExt cx="3567109" cy="1409705"/>
          </a:xfrm>
        </p:grpSpPr>
        <p:sp>
          <p:nvSpPr>
            <p:cNvPr id="5" name="等腰三角形 4"/>
            <p:cNvSpPr/>
            <p:nvPr/>
          </p:nvSpPr>
          <p:spPr>
            <a:xfrm>
              <a:off x="3415861" y="4639291"/>
              <a:ext cx="2991200" cy="135096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等腰三角形 5"/>
            <p:cNvSpPr/>
            <p:nvPr/>
          </p:nvSpPr>
          <p:spPr>
            <a:xfrm>
              <a:off x="2863459" y="4639291"/>
              <a:ext cx="2266417" cy="1350967"/>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等腰三角形 7"/>
            <p:cNvSpPr/>
            <p:nvPr/>
          </p:nvSpPr>
          <p:spPr>
            <a:xfrm rot="16200000" flipV="1">
              <a:off x="3871637" y="4765303"/>
              <a:ext cx="1390126" cy="113810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Lst>
              <a:ahLst/>
              <a:cxnLst>
                <a:cxn ang="0">
                  <a:pos x="connsiteX0-1" y="connsiteY0-2"/>
                </a:cxn>
                <a:cxn ang="0">
                  <a:pos x="connsiteX1-3" y="connsiteY1-4"/>
                </a:cxn>
                <a:cxn ang="0">
                  <a:pos x="connsiteX2-5" y="connsiteY2-6"/>
                </a:cxn>
                <a:cxn ang="0">
                  <a:pos x="connsiteX3-7" y="connsiteY3-8"/>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等腰三角形 7"/>
            <p:cNvSpPr/>
            <p:nvPr/>
          </p:nvSpPr>
          <p:spPr>
            <a:xfrm rot="16200000" flipV="1">
              <a:off x="4975463" y="4554733"/>
              <a:ext cx="1390126" cy="1520086"/>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 name="connsiteX0-65" fmla="*/ 0 w 3109533"/>
                <a:gd name="connsiteY0-66" fmla="*/ 947737 h 1423987"/>
                <a:gd name="connsiteX1-67" fmla="*/ 132344 w 3109533"/>
                <a:gd name="connsiteY1-68" fmla="*/ 0 h 1423987"/>
                <a:gd name="connsiteX2-69" fmla="*/ 3109533 w 3109533"/>
                <a:gd name="connsiteY2-70" fmla="*/ 1423987 h 1423987"/>
                <a:gd name="connsiteX3-71" fmla="*/ 0 w 3109533"/>
                <a:gd name="connsiteY3-72" fmla="*/ 947737 h 1423987"/>
                <a:gd name="connsiteX0-73" fmla="*/ 0 w 3109533"/>
                <a:gd name="connsiteY0-74" fmla="*/ 966787 h 1443037"/>
                <a:gd name="connsiteX1-75" fmla="*/ 132344 w 3109533"/>
                <a:gd name="connsiteY1-76" fmla="*/ 0 h 1443037"/>
                <a:gd name="connsiteX2-77" fmla="*/ 3109533 w 3109533"/>
                <a:gd name="connsiteY2-78" fmla="*/ 1443037 h 1443037"/>
                <a:gd name="connsiteX3-79" fmla="*/ 0 w 3109533"/>
                <a:gd name="connsiteY3-80" fmla="*/ 966787 h 1443037"/>
                <a:gd name="connsiteX0-81" fmla="*/ 0 w 3109533"/>
                <a:gd name="connsiteY0-82" fmla="*/ 1042987 h 1519237"/>
                <a:gd name="connsiteX1-83" fmla="*/ 47151 w 3109533"/>
                <a:gd name="connsiteY1-84" fmla="*/ 0 h 1519237"/>
                <a:gd name="connsiteX2-85" fmla="*/ 3109533 w 3109533"/>
                <a:gd name="connsiteY2-86" fmla="*/ 1519237 h 1519237"/>
                <a:gd name="connsiteX3-87" fmla="*/ 0 w 3109533"/>
                <a:gd name="connsiteY3-88" fmla="*/ 1042987 h 1519237"/>
              </a:gdLst>
              <a:ahLst/>
              <a:cxnLst>
                <a:cxn ang="0">
                  <a:pos x="connsiteX0-1" y="connsiteY0-2"/>
                </a:cxn>
                <a:cxn ang="0">
                  <a:pos x="connsiteX1-3" y="connsiteY1-4"/>
                </a:cxn>
                <a:cxn ang="0">
                  <a:pos x="connsiteX2-5" y="connsiteY2-6"/>
                </a:cxn>
                <a:cxn ang="0">
                  <a:pos x="connsiteX3-7" y="connsiteY3-8"/>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13" name="文本框 8"/>
          <p:cNvSpPr txBox="1"/>
          <p:nvPr/>
        </p:nvSpPr>
        <p:spPr>
          <a:xfrm>
            <a:off x="395605" y="1061085"/>
            <a:ext cx="8449945" cy="2009775"/>
          </a:xfrm>
          <a:prstGeom prst="rect">
            <a:avLst/>
          </a:prstGeom>
          <a:noFill/>
          <a:ln w="9525">
            <a:noFill/>
          </a:ln>
        </p:spPr>
        <p:txBody>
          <a:bodyPr wrap="square">
            <a:spAutoFit/>
          </a:bodyPr>
          <a:p>
            <a:pPr marL="285750" indent="-285750">
              <a:lnSpc>
                <a:spcPct val="130000"/>
              </a:lnSpc>
              <a:buFont typeface="Wingdings" panose="05000000000000000000" charset="0"/>
              <a:buChar char="l"/>
            </a:pPr>
            <a:r>
              <a:rPr sz="2400" dirty="0">
                <a:solidFill>
                  <a:srgbClr val="000000"/>
                </a:solidFill>
                <a:latin typeface="微软雅黑" panose="020B0503020204020204" pitchFamily="34" charset="-122"/>
                <a:ea typeface="微软雅黑" panose="020B0503020204020204" pitchFamily="34" charset="-122"/>
              </a:rPr>
              <a:t>单独开发项目         所属房地产集团企业名称</a:t>
            </a:r>
            <a:endParaRPr sz="24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24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24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sz="2400" dirty="0">
                <a:solidFill>
                  <a:srgbClr val="000000"/>
                </a:solidFill>
                <a:latin typeface="微软雅黑" panose="020B0503020204020204" pitchFamily="34" charset="-122"/>
                <a:ea typeface="微软雅黑" panose="020B0503020204020204" pitchFamily="34" charset="-122"/>
              </a:rPr>
              <a:t>联合开发项目         股权比重最高的房地产集团企业名称</a:t>
            </a:r>
            <a:endParaRPr sz="2400" dirty="0">
              <a:solidFill>
                <a:srgbClr val="000000"/>
              </a:solidFill>
              <a:latin typeface="微软雅黑" panose="020B0503020204020204" pitchFamily="34" charset="-122"/>
              <a:ea typeface="微软雅黑" panose="020B0503020204020204" pitchFamily="34" charset="-122"/>
            </a:endParaRPr>
          </a:p>
        </p:txBody>
      </p:sp>
      <p:sp>
        <p:nvSpPr>
          <p:cNvPr id="8" name="矩形 5"/>
          <p:cNvSpPr>
            <a:spLocks noChangeArrowheads="1"/>
          </p:cNvSpPr>
          <p:nvPr/>
        </p:nvSpPr>
        <p:spPr bwMode="auto">
          <a:xfrm>
            <a:off x="467678" y="123508"/>
            <a:ext cx="4542790" cy="82994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rPr>
              <a:t>12 </a:t>
            </a:r>
            <a:r>
              <a:rPr kumimoji="1" sz="2400" b="1" noProof="0" dirty="0">
                <a:ln>
                  <a:noFill/>
                </a:ln>
                <a:solidFill>
                  <a:srgbClr val="FF0000"/>
                </a:solidFill>
                <a:effectLst/>
                <a:uLnTx/>
                <a:uFillTx/>
                <a:latin typeface="Times New Roman" panose="02020603050405020304" pitchFamily="18" charset="0"/>
                <a:ea typeface="黑体" panose="02010609060101010101" charset="-122"/>
                <a:sym typeface="+mn-ea"/>
              </a:rPr>
              <a:t>房地产集团企业目录</a:t>
            </a:r>
            <a:r>
              <a:rPr kumimoji="1" lang="zh-CN" sz="2400" b="1" noProof="0" dirty="0">
                <a:ln>
                  <a:noFill/>
                </a:ln>
                <a:solidFill>
                  <a:srgbClr val="FF0000"/>
                </a:solidFill>
                <a:effectLst/>
                <a:uLnTx/>
                <a:uFillTx/>
                <a:latin typeface="Times New Roman" panose="02020603050405020304" pitchFamily="18" charset="0"/>
                <a:ea typeface="黑体" panose="02010609060101010101" charset="-122"/>
                <a:sym typeface="+mn-ea"/>
              </a:rPr>
              <a:t>（修订）</a:t>
            </a:r>
            <a:endParaRPr kumimoji="1" lang="zh-CN"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rgbClr val="FF0000"/>
              </a:solidFill>
              <a:effectLst/>
              <a:uLnTx/>
              <a:uFillTx/>
              <a:latin typeface="Times New Roman" panose="02020603050405020304" pitchFamily="18" charset="0"/>
              <a:ea typeface="黑体" panose="02010609060101010101" charset="-122"/>
            </a:endParaRPr>
          </a:p>
        </p:txBody>
      </p:sp>
      <p:sp>
        <p:nvSpPr>
          <p:cNvPr id="37" name="Freeform 499"/>
          <p:cNvSpPr/>
          <p:nvPr/>
        </p:nvSpPr>
        <p:spPr bwMode="auto">
          <a:xfrm rot="16200000">
            <a:off x="2877096" y="1079527"/>
            <a:ext cx="239083" cy="625835"/>
          </a:xfrm>
          <a:custGeom>
            <a:avLst/>
            <a:gdLst>
              <a:gd name="T0" fmla="*/ 83 w 102"/>
              <a:gd name="T1" fmla="*/ 0 h 267"/>
              <a:gd name="T2" fmla="*/ 83 w 102"/>
              <a:gd name="T3" fmla="*/ 192 h 267"/>
              <a:gd name="T4" fmla="*/ 102 w 102"/>
              <a:gd name="T5" fmla="*/ 192 h 267"/>
              <a:gd name="T6" fmla="*/ 50 w 102"/>
              <a:gd name="T7" fmla="*/ 267 h 267"/>
              <a:gd name="T8" fmla="*/ 0 w 102"/>
              <a:gd name="T9" fmla="*/ 192 h 267"/>
              <a:gd name="T10" fmla="*/ 19 w 102"/>
              <a:gd name="T11" fmla="*/ 192 h 267"/>
              <a:gd name="T12" fmla="*/ 19 w 102"/>
              <a:gd name="T13" fmla="*/ 0 h 267"/>
              <a:gd name="T14" fmla="*/ 40 w 102"/>
              <a:gd name="T15" fmla="*/ 0 h 267"/>
              <a:gd name="T16" fmla="*/ 40 w 102"/>
              <a:gd name="T17" fmla="*/ 192 h 267"/>
              <a:gd name="T18" fmla="*/ 62 w 102"/>
              <a:gd name="T19" fmla="*/ 192 h 267"/>
              <a:gd name="T20" fmla="*/ 62 w 102"/>
              <a:gd name="T21" fmla="*/ 0 h 267"/>
              <a:gd name="T22" fmla="*/ 83 w 102"/>
              <a:gd name="T23" fmla="*/ 0 h 267"/>
              <a:gd name="T24" fmla="*/ 83 w 102"/>
              <a:gd name="T2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67">
                <a:moveTo>
                  <a:pt x="83" y="0"/>
                </a:moveTo>
                <a:lnTo>
                  <a:pt x="83" y="192"/>
                </a:lnTo>
                <a:lnTo>
                  <a:pt x="102" y="192"/>
                </a:lnTo>
                <a:lnTo>
                  <a:pt x="50" y="267"/>
                </a:lnTo>
                <a:lnTo>
                  <a:pt x="0" y="192"/>
                </a:lnTo>
                <a:lnTo>
                  <a:pt x="19" y="192"/>
                </a:lnTo>
                <a:lnTo>
                  <a:pt x="19" y="0"/>
                </a:lnTo>
                <a:lnTo>
                  <a:pt x="40" y="0"/>
                </a:lnTo>
                <a:lnTo>
                  <a:pt x="40" y="192"/>
                </a:lnTo>
                <a:lnTo>
                  <a:pt x="62" y="192"/>
                </a:lnTo>
                <a:lnTo>
                  <a:pt x="62" y="0"/>
                </a:lnTo>
                <a:lnTo>
                  <a:pt x="83" y="0"/>
                </a:lnTo>
                <a:lnTo>
                  <a:pt x="83" y="0"/>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schemeClr val="bg2"/>
              </a:solidFill>
            </a:endParaRPr>
          </a:p>
        </p:txBody>
      </p:sp>
      <p:sp>
        <p:nvSpPr>
          <p:cNvPr id="9" name="文本框 8"/>
          <p:cNvSpPr txBox="1"/>
          <p:nvPr/>
        </p:nvSpPr>
        <p:spPr>
          <a:xfrm>
            <a:off x="2611755" y="904875"/>
            <a:ext cx="640080" cy="368300"/>
          </a:xfrm>
          <a:prstGeom prst="rect">
            <a:avLst/>
          </a:prstGeom>
          <a:noFill/>
        </p:spPr>
        <p:txBody>
          <a:bodyPr wrap="none" rtlCol="0" anchor="t">
            <a:spAutoFit/>
          </a:bodyPr>
          <a:p>
            <a:r>
              <a:rPr dirty="0">
                <a:solidFill>
                  <a:srgbClr val="000000"/>
                </a:solidFill>
                <a:latin typeface="微软雅黑" panose="020B0503020204020204" pitchFamily="34" charset="-122"/>
                <a:ea typeface="微软雅黑" panose="020B0503020204020204" pitchFamily="34" charset="-122"/>
                <a:sym typeface="+mn-ea"/>
              </a:rPr>
              <a:t>填写</a:t>
            </a:r>
            <a:endParaRPr lang="zh-CN" altLang="en-US"/>
          </a:p>
        </p:txBody>
      </p:sp>
      <p:sp>
        <p:nvSpPr>
          <p:cNvPr id="10" name="Freeform 499"/>
          <p:cNvSpPr/>
          <p:nvPr/>
        </p:nvSpPr>
        <p:spPr bwMode="auto">
          <a:xfrm rot="16200000">
            <a:off x="2897416" y="2510182"/>
            <a:ext cx="239083" cy="625835"/>
          </a:xfrm>
          <a:custGeom>
            <a:avLst/>
            <a:gdLst>
              <a:gd name="T0" fmla="*/ 83 w 102"/>
              <a:gd name="T1" fmla="*/ 0 h 267"/>
              <a:gd name="T2" fmla="*/ 83 w 102"/>
              <a:gd name="T3" fmla="*/ 192 h 267"/>
              <a:gd name="T4" fmla="*/ 102 w 102"/>
              <a:gd name="T5" fmla="*/ 192 h 267"/>
              <a:gd name="T6" fmla="*/ 50 w 102"/>
              <a:gd name="T7" fmla="*/ 267 h 267"/>
              <a:gd name="T8" fmla="*/ 0 w 102"/>
              <a:gd name="T9" fmla="*/ 192 h 267"/>
              <a:gd name="T10" fmla="*/ 19 w 102"/>
              <a:gd name="T11" fmla="*/ 192 h 267"/>
              <a:gd name="T12" fmla="*/ 19 w 102"/>
              <a:gd name="T13" fmla="*/ 0 h 267"/>
              <a:gd name="T14" fmla="*/ 40 w 102"/>
              <a:gd name="T15" fmla="*/ 0 h 267"/>
              <a:gd name="T16" fmla="*/ 40 w 102"/>
              <a:gd name="T17" fmla="*/ 192 h 267"/>
              <a:gd name="T18" fmla="*/ 62 w 102"/>
              <a:gd name="T19" fmla="*/ 192 h 267"/>
              <a:gd name="T20" fmla="*/ 62 w 102"/>
              <a:gd name="T21" fmla="*/ 0 h 267"/>
              <a:gd name="T22" fmla="*/ 83 w 102"/>
              <a:gd name="T23" fmla="*/ 0 h 267"/>
              <a:gd name="T24" fmla="*/ 83 w 102"/>
              <a:gd name="T2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67">
                <a:moveTo>
                  <a:pt x="83" y="0"/>
                </a:moveTo>
                <a:lnTo>
                  <a:pt x="83" y="192"/>
                </a:lnTo>
                <a:lnTo>
                  <a:pt x="102" y="192"/>
                </a:lnTo>
                <a:lnTo>
                  <a:pt x="50" y="267"/>
                </a:lnTo>
                <a:lnTo>
                  <a:pt x="0" y="192"/>
                </a:lnTo>
                <a:lnTo>
                  <a:pt x="19" y="192"/>
                </a:lnTo>
                <a:lnTo>
                  <a:pt x="19" y="0"/>
                </a:lnTo>
                <a:lnTo>
                  <a:pt x="40" y="0"/>
                </a:lnTo>
                <a:lnTo>
                  <a:pt x="40" y="192"/>
                </a:lnTo>
                <a:lnTo>
                  <a:pt x="62" y="192"/>
                </a:lnTo>
                <a:lnTo>
                  <a:pt x="62" y="0"/>
                </a:lnTo>
                <a:lnTo>
                  <a:pt x="83" y="0"/>
                </a:lnTo>
                <a:lnTo>
                  <a:pt x="83" y="0"/>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r>
              <a:rPr lang="en-US" altLang="zh-CN" sz="1350">
                <a:solidFill>
                  <a:schemeClr val="bg2"/>
                </a:solidFill>
              </a:rPr>
              <a:t> </a:t>
            </a:r>
            <a:endParaRPr lang="en-US" altLang="zh-CN" sz="1350">
              <a:solidFill>
                <a:schemeClr val="bg2"/>
              </a:solidFill>
            </a:endParaRPr>
          </a:p>
        </p:txBody>
      </p:sp>
      <p:sp>
        <p:nvSpPr>
          <p:cNvPr id="11" name="文本框 10"/>
          <p:cNvSpPr txBox="1"/>
          <p:nvPr/>
        </p:nvSpPr>
        <p:spPr>
          <a:xfrm>
            <a:off x="2669540" y="2291080"/>
            <a:ext cx="640080" cy="368300"/>
          </a:xfrm>
          <a:prstGeom prst="rect">
            <a:avLst/>
          </a:prstGeom>
          <a:noFill/>
        </p:spPr>
        <p:txBody>
          <a:bodyPr wrap="none" rtlCol="0" anchor="t">
            <a:spAutoFit/>
          </a:bodyPr>
          <a:p>
            <a:r>
              <a:rPr dirty="0">
                <a:solidFill>
                  <a:srgbClr val="000000"/>
                </a:solidFill>
                <a:latin typeface="微软雅黑" panose="020B0503020204020204" pitchFamily="34" charset="-122"/>
                <a:ea typeface="微软雅黑" panose="020B0503020204020204" pitchFamily="34" charset="-122"/>
                <a:sym typeface="+mn-ea"/>
              </a:rPr>
              <a:t>填写</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201168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2400" b="1" dirty="0">
                <a:solidFill>
                  <a:srgbClr val="536781"/>
                </a:solidFill>
                <a:latin typeface="微软雅黑" panose="020B0503020204020204" pitchFamily="34" charset="-122"/>
                <a:ea typeface="微软雅黑" panose="020B0503020204020204" pitchFamily="34" charset="-122"/>
                <a:cs typeface="+mn-ea"/>
                <a:sym typeface="+mn-ea"/>
              </a:rPr>
              <a:t>项目规划情况</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8" name="矩形 7"/>
          <p:cNvSpPr/>
          <p:nvPr userDrawn="1"/>
        </p:nvSpPr>
        <p:spPr>
          <a:xfrm>
            <a:off x="2660015" y="194945"/>
            <a:ext cx="6483985" cy="287020"/>
          </a:xfrm>
          <a:prstGeom prst="rect">
            <a:avLst/>
          </a:prstGeom>
          <a:solidFill>
            <a:srgbClr val="151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aphicFrame>
        <p:nvGraphicFramePr>
          <p:cNvPr id="9" name="表格 8"/>
          <p:cNvGraphicFramePr>
            <a:graphicFrameLocks noGrp="1"/>
          </p:cNvGraphicFramePr>
          <p:nvPr/>
        </p:nvGraphicFramePr>
        <p:xfrm>
          <a:off x="285750" y="1022350"/>
          <a:ext cx="8643999" cy="3407060"/>
        </p:xfrm>
        <a:graphic>
          <a:graphicData uri="http://schemas.openxmlformats.org/drawingml/2006/table">
            <a:tbl>
              <a:tblPr/>
              <a:tblGrid>
                <a:gridCol w="2357455"/>
                <a:gridCol w="871053"/>
                <a:gridCol w="581151"/>
                <a:gridCol w="548060"/>
                <a:gridCol w="2286016"/>
                <a:gridCol w="857256"/>
                <a:gridCol w="571504"/>
                <a:gridCol w="571504"/>
              </a:tblGrid>
              <a:tr h="354119">
                <a:tc gridSpan="8">
                  <a:txBody>
                    <a:bodyPr/>
                    <a:p>
                      <a:pPr algn="ctr">
                        <a:spcAft>
                          <a:spcPts val="0"/>
                        </a:spcAft>
                        <a:tabLst>
                          <a:tab pos="4373880" algn="l"/>
                        </a:tabLst>
                      </a:pPr>
                      <a:r>
                        <a:rPr lang="zh-CN" sz="1800" b="1" kern="0" dirty="0">
                          <a:solidFill>
                            <a:srgbClr val="000000"/>
                          </a:solidFill>
                          <a:latin typeface="Times New Roman" panose="02020603050405020304"/>
                          <a:ea typeface="宋体" panose="02010600030101010101" pitchFamily="2" charset="-122"/>
                          <a:cs typeface="宋体" panose="02010600030101010101" pitchFamily="2" charset="-122"/>
                        </a:rPr>
                        <a:t>项目规划情况</a:t>
                      </a:r>
                      <a:endParaRPr lang="zh-CN" sz="2000" kern="100" dirty="0">
                        <a:latin typeface="Times New Roman" panose="02020603050405020304"/>
                        <a:ea typeface="宋体" panose="02010600030101010101" pitchFamily="2" charset="-122"/>
                        <a:cs typeface="Times New Roman" panose="02020603050405020304"/>
                      </a:endParaRPr>
                    </a:p>
                  </a:txBody>
                  <a:tcPr marL="68487" marR="68487" marT="0"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c hMerge="1">
                  <a:tcPr/>
                </a:tc>
              </a:tr>
              <a:tr h="487935">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指标名称</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dirty="0">
                          <a:solidFill>
                            <a:srgbClr val="000000"/>
                          </a:solidFill>
                          <a:latin typeface="Times New Roman" panose="02020603050405020304"/>
                          <a:ea typeface="宋体" panose="02010600030101010101" pitchFamily="2" charset="-122"/>
                          <a:cs typeface="宋体" panose="02010600030101010101" pitchFamily="2" charset="-122"/>
                        </a:rPr>
                        <a:t>计量单位</a:t>
                      </a:r>
                      <a:endParaRPr lang="zh-CN" sz="1600" kern="100" dirty="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代码</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数量</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指标名称</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计量单位</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代码</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数量</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940">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甲</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乙</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丙</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1</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甲</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乙</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丙</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algn="ctr">
                        <a:spcAft>
                          <a:spcPts val="0"/>
                        </a:spcAft>
                        <a:tabLst>
                          <a:tab pos="4373880" algn="l"/>
                        </a:tabLst>
                      </a:pPr>
                      <a:r>
                        <a:rPr lang="en-US" sz="1400" kern="0" dirty="0">
                          <a:solidFill>
                            <a:srgbClr val="000000"/>
                          </a:solidFill>
                          <a:latin typeface="宋体" panose="02010600030101010101" pitchFamily="2" charset="-122"/>
                          <a:ea typeface="宋体" panose="02010600030101010101" pitchFamily="2" charset="-122"/>
                          <a:cs typeface="Times New Roman" panose="02020603050405020304"/>
                        </a:rPr>
                        <a:t>1</a:t>
                      </a:r>
                      <a:endParaRPr lang="zh-CN" sz="1600" kern="100" dirty="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616">
                <a:tc>
                  <a:txBody>
                    <a:bodyPr/>
                    <a:p>
                      <a:pPr algn="just">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项目规划占地面积</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平方米</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p>
                      <a:pPr algn="ctr">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06</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p>
                      <a:pPr algn="just">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Times New Roman" panose="02020603050405020304"/>
                        </a:rPr>
                        <a:t>　</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p>
                      <a:pPr algn="just">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400" kern="0">
                          <a:solidFill>
                            <a:srgbClr val="000000"/>
                          </a:solidFill>
                          <a:latin typeface="Times New Roman" panose="02020603050405020304"/>
                          <a:ea typeface="宋体" panose="02010600030101010101" pitchFamily="2" charset="-122"/>
                          <a:cs typeface="宋体" panose="02010600030101010101" pitchFamily="2" charset="-122"/>
                        </a:rPr>
                        <a:t>办公楼</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平方米</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p>
                      <a:pPr algn="ctr">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073</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p>
                      <a:pPr algn="ctr">
                        <a:spcAft>
                          <a:spcPts val="0"/>
                        </a:spcAft>
                        <a:tabLst>
                          <a:tab pos="4373880" algn="l"/>
                        </a:tabLst>
                      </a:pPr>
                      <a:endParaRPr lang="en-US" sz="1400" kern="0">
                        <a:solidFill>
                          <a:srgbClr val="000000"/>
                        </a:solidFill>
                        <a:latin typeface="宋体" panose="02010600030101010101" pitchFamily="2" charset="-122"/>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362616">
                <a:tc>
                  <a:txBody>
                    <a:bodyPr/>
                    <a:p>
                      <a:pPr algn="just">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容积率</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a:noFill/>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061</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Times New Roman" panose="02020603050405020304"/>
                        </a:rPr>
                        <a:t>　</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400" kern="0">
                          <a:solidFill>
                            <a:srgbClr val="000000"/>
                          </a:solidFill>
                          <a:latin typeface="Times New Roman" panose="02020603050405020304"/>
                          <a:ea typeface="宋体" panose="02010600030101010101" pitchFamily="2" charset="-122"/>
                          <a:cs typeface="宋体" panose="02010600030101010101" pitchFamily="2" charset="-122"/>
                        </a:rPr>
                        <a:t>其他</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平方米</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074</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endParaRPr lang="en-US" sz="1400" kern="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487" marR="68487" marT="0" marB="0" anchor="ctr">
                    <a:lnL w="12700" cap="flat" cmpd="sng" algn="ctr">
                      <a:solidFill>
                        <a:srgbClr val="000000"/>
                      </a:solidFill>
                      <a:prstDash val="solid"/>
                      <a:round/>
                      <a:headEnd type="none" w="med" len="med"/>
                      <a:tailEnd type="none" w="med" len="med"/>
                    </a:lnL>
                    <a:lnR>
                      <a:noFill/>
                    </a:lnR>
                    <a:lnT>
                      <a:noFill/>
                    </a:lnT>
                    <a:lnB>
                      <a:noFill/>
                    </a:lnB>
                  </a:tcPr>
                </a:tc>
              </a:tr>
              <a:tr h="334868">
                <a:tc>
                  <a:txBody>
                    <a:bodyPr/>
                    <a:p>
                      <a:pPr algn="just">
                        <a:spcAft>
                          <a:spcPts val="0"/>
                        </a:spcAft>
                        <a:tabLst>
                          <a:tab pos="4373880" algn="l"/>
                        </a:tabLst>
                      </a:pPr>
                      <a:r>
                        <a:rPr lang="zh-CN" sz="1400" kern="0" dirty="0">
                          <a:solidFill>
                            <a:srgbClr val="000000"/>
                          </a:solidFill>
                          <a:latin typeface="Times New Roman" panose="02020603050405020304"/>
                          <a:ea typeface="宋体" panose="02010600030101010101" pitchFamily="2" charset="-122"/>
                          <a:cs typeface="宋体" panose="02010600030101010101" pitchFamily="2" charset="-122"/>
                        </a:rPr>
                        <a:t>项目规划建筑面积</a:t>
                      </a:r>
                      <a:endParaRPr lang="zh-CN" sz="1600" kern="100" dirty="0">
                        <a:latin typeface="Times New Roman" panose="02020603050405020304"/>
                        <a:ea typeface="宋体" panose="02010600030101010101" pitchFamily="2" charset="-122"/>
                        <a:cs typeface="Times New Roman" panose="02020603050405020304"/>
                      </a:endParaRPr>
                    </a:p>
                  </a:txBody>
                  <a:tcPr marL="68487" marR="68487" marT="0" marB="0" anchor="ctr">
                    <a:lnL>
                      <a:noFill/>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平方米</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07</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Times New Roman" panose="02020603050405020304"/>
                        </a:rPr>
                        <a:t>　</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规划住宅套数</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套</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08</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endParaRPr lang="en-US" sz="1400" ker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487" marR="68487" marT="0" marB="0" anchor="ctr">
                    <a:lnL w="12700" cap="flat" cmpd="sng" algn="ctr">
                      <a:solidFill>
                        <a:srgbClr val="000000"/>
                      </a:solidFill>
                      <a:prstDash val="solid"/>
                      <a:round/>
                      <a:headEnd type="none" w="med" len="med"/>
                      <a:tailEnd type="none" w="med" len="med"/>
                    </a:lnL>
                    <a:lnR>
                      <a:noFill/>
                    </a:lnR>
                    <a:lnT>
                      <a:noFill/>
                    </a:lnT>
                    <a:lnB>
                      <a:noFill/>
                    </a:lnB>
                  </a:tcPr>
                </a:tc>
              </a:tr>
              <a:tr h="334868">
                <a:tc>
                  <a:txBody>
                    <a:bodyPr/>
                    <a:p>
                      <a:pPr algn="just">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400" kern="0">
                          <a:solidFill>
                            <a:srgbClr val="000000"/>
                          </a:solidFill>
                          <a:latin typeface="Times New Roman" panose="02020603050405020304"/>
                          <a:ea typeface="宋体" panose="02010600030101010101" pitchFamily="2" charset="-122"/>
                          <a:cs typeface="宋体" panose="02010600030101010101" pitchFamily="2" charset="-122"/>
                        </a:rPr>
                        <a:t>住宅</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a:noFill/>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平方米</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071</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Times New Roman" panose="02020603050405020304"/>
                        </a:rPr>
                        <a:t>　</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    </a:t>
                      </a:r>
                      <a:r>
                        <a:rPr lang="zh-CN" sz="1400" kern="0">
                          <a:solidFill>
                            <a:srgbClr val="000000"/>
                          </a:solidFill>
                          <a:latin typeface="Times New Roman" panose="02020603050405020304"/>
                          <a:ea typeface="宋体" panose="02010600030101010101" pitchFamily="2" charset="-122"/>
                          <a:cs typeface="Times New Roman" panose="02020603050405020304"/>
                        </a:rPr>
                        <a:t>其中：</a:t>
                      </a:r>
                      <a:r>
                        <a:rPr lang="en-US" sz="1400" kern="0">
                          <a:solidFill>
                            <a:srgbClr val="000000"/>
                          </a:solidFill>
                          <a:latin typeface="Times New Roman" panose="02020603050405020304"/>
                          <a:ea typeface="宋体" panose="02010600030101010101" pitchFamily="2" charset="-122"/>
                          <a:cs typeface="Times New Roman" panose="02020603050405020304"/>
                        </a:rPr>
                        <a:t>90</a:t>
                      </a:r>
                      <a:r>
                        <a:rPr lang="zh-CN" sz="1400" kern="0">
                          <a:solidFill>
                            <a:srgbClr val="000000"/>
                          </a:solidFill>
                          <a:latin typeface="Times New Roman" panose="02020603050405020304"/>
                          <a:ea typeface="宋体" panose="02010600030101010101" pitchFamily="2" charset="-122"/>
                          <a:cs typeface="Times New Roman" panose="02020603050405020304"/>
                        </a:rPr>
                        <a:t>平方米及以下</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套</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081</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endParaRPr lang="en-US" sz="1400" kern="0">
                        <a:solidFill>
                          <a:srgbClr val="000000"/>
                        </a:solidFill>
                        <a:latin typeface="宋体" panose="02010600030101010101" pitchFamily="2" charset="-122"/>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a:noFill/>
                    </a:lnR>
                    <a:lnT>
                      <a:noFill/>
                    </a:lnT>
                    <a:lnB>
                      <a:noFill/>
                    </a:lnB>
                  </a:tcPr>
                </a:tc>
              </a:tr>
              <a:tr h="497818">
                <a:tc>
                  <a:txBody>
                    <a:bodyPr/>
                    <a:p>
                      <a:pPr algn="just">
                        <a:spcAft>
                          <a:spcPts val="0"/>
                        </a:spcAft>
                        <a:tabLst>
                          <a:tab pos="4373880" algn="l"/>
                        </a:tabLst>
                      </a:pPr>
                      <a:r>
                        <a:rPr lang="en-US" sz="1400" kern="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400" kern="0" dirty="0">
                          <a:solidFill>
                            <a:srgbClr val="000000"/>
                          </a:solidFill>
                          <a:latin typeface="Times New Roman" panose="02020603050405020304"/>
                          <a:ea typeface="宋体" panose="02010600030101010101" pitchFamily="2" charset="-122"/>
                          <a:cs typeface="宋体" panose="02010600030101010101" pitchFamily="2" charset="-122"/>
                        </a:rPr>
                        <a:t>其中：自持●</a:t>
                      </a:r>
                      <a:endParaRPr lang="zh-CN" sz="1600" kern="100" dirty="0">
                        <a:latin typeface="Times New Roman" panose="02020603050405020304"/>
                        <a:ea typeface="宋体" panose="02010600030101010101" pitchFamily="2" charset="-122"/>
                        <a:cs typeface="Times New Roman" panose="02020603050405020304"/>
                      </a:endParaRPr>
                    </a:p>
                  </a:txBody>
                  <a:tcPr marL="68487" marR="68487" marT="0" marB="0" anchor="ctr">
                    <a:lnL>
                      <a:noFill/>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平方米</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BJ13</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endParaRPr lang="en-US" sz="1400" kern="0">
                        <a:solidFill>
                          <a:srgbClr val="000000"/>
                        </a:solidFill>
                        <a:latin typeface="宋体" panose="02010600030101010101" pitchFamily="2" charset="-122"/>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r>
                        <a:rPr lang="en-US" sz="1400" kern="0" dirty="0">
                          <a:solidFill>
                            <a:srgbClr val="000000"/>
                          </a:solidFill>
                          <a:latin typeface="宋体" panose="02010600030101010101" pitchFamily="2" charset="-122"/>
                          <a:ea typeface="宋体" panose="02010600030101010101" pitchFamily="2" charset="-122"/>
                          <a:cs typeface="Times New Roman" panose="02020603050405020304"/>
                        </a:rPr>
                        <a:t>          144</a:t>
                      </a:r>
                      <a:r>
                        <a:rPr lang="zh-CN" sz="1400" kern="0" dirty="0">
                          <a:solidFill>
                            <a:srgbClr val="000000"/>
                          </a:solidFill>
                          <a:latin typeface="Times New Roman" panose="02020603050405020304"/>
                          <a:ea typeface="宋体" panose="02010600030101010101" pitchFamily="2" charset="-122"/>
                          <a:cs typeface="Times New Roman" panose="02020603050405020304"/>
                        </a:rPr>
                        <a:t>平方米以上</a:t>
                      </a:r>
                      <a:endParaRPr lang="zh-CN" sz="1600" kern="100" dirty="0">
                        <a:latin typeface="Times New Roman" panose="02020603050405020304"/>
                        <a:ea typeface="宋体" panose="02010600030101010101" pitchFamily="2" charset="-122"/>
                        <a:cs typeface="Times New Roman" panose="02020603050405020304"/>
                      </a:endParaRPr>
                    </a:p>
                  </a:txBody>
                  <a:tcPr marL="68487" marR="6848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zh-CN" sz="1400" kern="0">
                          <a:solidFill>
                            <a:srgbClr val="000000"/>
                          </a:solidFill>
                          <a:latin typeface="Times New Roman" panose="02020603050405020304"/>
                          <a:ea typeface="宋体" panose="02010600030101010101" pitchFamily="2" charset="-122"/>
                          <a:cs typeface="宋体" panose="02010600030101010101" pitchFamily="2" charset="-122"/>
                        </a:rPr>
                        <a:t>套</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ctr">
                        <a:spcAft>
                          <a:spcPts val="0"/>
                        </a:spcAft>
                        <a:tabLst>
                          <a:tab pos="4373880" algn="l"/>
                        </a:tabLst>
                      </a:pPr>
                      <a:r>
                        <a:rPr lang="en-US" sz="1400" kern="0">
                          <a:solidFill>
                            <a:srgbClr val="000000"/>
                          </a:solidFill>
                          <a:latin typeface="宋体" panose="02010600030101010101" pitchFamily="2" charset="-122"/>
                          <a:ea typeface="宋体" panose="02010600030101010101" pitchFamily="2" charset="-122"/>
                          <a:cs typeface="Times New Roman" panose="02020603050405020304"/>
                        </a:rPr>
                        <a:t>083</a:t>
                      </a:r>
                      <a:endParaRPr lang="zh-CN" sz="1600" kern="10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p>
                      <a:pPr algn="just">
                        <a:spcAft>
                          <a:spcPts val="0"/>
                        </a:spcAft>
                        <a:tabLst>
                          <a:tab pos="4373880" algn="l"/>
                        </a:tabLst>
                      </a:pPr>
                      <a:r>
                        <a:rPr lang="en-US" sz="1400" kern="0" dirty="0">
                          <a:solidFill>
                            <a:srgbClr val="000000"/>
                          </a:solidFill>
                          <a:latin typeface="宋体" panose="02010600030101010101" pitchFamily="2" charset="-122"/>
                          <a:ea typeface="宋体" panose="02010600030101010101" pitchFamily="2" charset="-122"/>
                          <a:cs typeface="Times New Roman" panose="02020603050405020304"/>
                        </a:rPr>
                        <a:t>          </a:t>
                      </a:r>
                      <a:endParaRPr lang="zh-CN" sz="1600" kern="100" dirty="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a:noFill/>
                    </a:lnR>
                    <a:lnT>
                      <a:noFill/>
                    </a:lnT>
                    <a:lnB>
                      <a:noFill/>
                    </a:lnB>
                  </a:tcPr>
                </a:tc>
              </a:tr>
              <a:tr h="335280">
                <a:tc>
                  <a:txBody>
                    <a:bodyPr/>
                    <a:p>
                      <a:pPr algn="just">
                        <a:spcAft>
                          <a:spcPts val="0"/>
                        </a:spcAft>
                        <a:tabLst>
                          <a:tab pos="4373880" algn="l"/>
                        </a:tabLst>
                      </a:pPr>
                      <a:r>
                        <a:rPr lang="en-US" sz="1400" kern="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400" kern="0" dirty="0">
                          <a:solidFill>
                            <a:srgbClr val="000000"/>
                          </a:solidFill>
                          <a:latin typeface="Times New Roman" panose="02020603050405020304"/>
                          <a:ea typeface="宋体" panose="02010600030101010101" pitchFamily="2" charset="-122"/>
                          <a:cs typeface="宋体" panose="02010600030101010101" pitchFamily="2" charset="-122"/>
                        </a:rPr>
                        <a:t>商业营业用房</a:t>
                      </a:r>
                      <a:endParaRPr lang="zh-CN" sz="1600" kern="100" dirty="0">
                        <a:latin typeface="Times New Roman" panose="02020603050405020304"/>
                        <a:ea typeface="宋体" panose="02010600030101010101" pitchFamily="2" charset="-122"/>
                        <a:cs typeface="Times New Roman" panose="02020603050405020304"/>
                      </a:endParaRPr>
                    </a:p>
                  </a:txBody>
                  <a:tcPr marL="68487" marR="68487" marT="0" marB="0" anchor="ctr">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p>
                      <a:pPr algn="ctr">
                        <a:spcAft>
                          <a:spcPts val="0"/>
                        </a:spcAft>
                        <a:tabLst>
                          <a:tab pos="4373880" algn="l"/>
                        </a:tabLst>
                      </a:pPr>
                      <a:r>
                        <a:rPr lang="zh-CN" sz="1400" kern="0" dirty="0">
                          <a:solidFill>
                            <a:srgbClr val="000000"/>
                          </a:solidFill>
                          <a:latin typeface="Times New Roman" panose="02020603050405020304"/>
                          <a:ea typeface="宋体" panose="02010600030101010101" pitchFamily="2" charset="-122"/>
                          <a:cs typeface="宋体" panose="02010600030101010101" pitchFamily="2" charset="-122"/>
                        </a:rPr>
                        <a:t>平方米</a:t>
                      </a:r>
                      <a:endParaRPr lang="zh-CN" sz="1600" kern="100" dirty="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p>
                      <a:pPr algn="ctr">
                        <a:spcAft>
                          <a:spcPts val="0"/>
                        </a:spcAft>
                        <a:tabLst>
                          <a:tab pos="4373880" algn="l"/>
                        </a:tabLst>
                      </a:pPr>
                      <a:r>
                        <a:rPr lang="en-US" sz="1400" kern="0" dirty="0">
                          <a:solidFill>
                            <a:srgbClr val="000000"/>
                          </a:solidFill>
                          <a:latin typeface="宋体" panose="02010600030101010101" pitchFamily="2" charset="-122"/>
                          <a:ea typeface="宋体" panose="02010600030101010101" pitchFamily="2" charset="-122"/>
                          <a:cs typeface="Times New Roman" panose="02020603050405020304"/>
                        </a:rPr>
                        <a:t>072</a:t>
                      </a:r>
                      <a:endParaRPr lang="zh-CN" sz="1600" kern="100" dirty="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p>
                      <a:pPr algn="just">
                        <a:spcAft>
                          <a:spcPts val="0"/>
                        </a:spcAft>
                        <a:tabLst>
                          <a:tab pos="4373880" algn="l"/>
                        </a:tabLst>
                      </a:pPr>
                      <a:r>
                        <a:rPr lang="zh-CN" sz="1400" kern="0" dirty="0">
                          <a:solidFill>
                            <a:srgbClr val="000000"/>
                          </a:solidFill>
                          <a:latin typeface="Times New Roman" panose="02020603050405020304"/>
                          <a:ea typeface="宋体" panose="02010600030101010101" pitchFamily="2" charset="-122"/>
                          <a:cs typeface="Times New Roman" panose="02020603050405020304"/>
                        </a:rPr>
                        <a:t>　</a:t>
                      </a:r>
                      <a:endParaRPr lang="zh-CN" sz="1600" kern="100" dirty="0">
                        <a:latin typeface="Times New Roman" panose="02020603050405020304"/>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p>
                      <a:pPr algn="just">
                        <a:spcAft>
                          <a:spcPts val="0"/>
                        </a:spcAft>
                        <a:tabLst>
                          <a:tab pos="4373880" algn="l"/>
                        </a:tabLst>
                      </a:pPr>
                      <a:endParaRPr lang="en-US" sz="1400" kern="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487" marR="6848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p>
                      <a:pPr algn="ctr">
                        <a:spcAft>
                          <a:spcPts val="0"/>
                        </a:spcAft>
                        <a:tabLst>
                          <a:tab pos="4373880" algn="l"/>
                        </a:tabLst>
                      </a:pPr>
                      <a:endParaRPr lang="en-US" sz="1400" kern="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p>
                      <a:pPr algn="ctr">
                        <a:spcAft>
                          <a:spcPts val="0"/>
                        </a:spcAft>
                        <a:tabLst>
                          <a:tab pos="4373880" algn="l"/>
                        </a:tabLst>
                      </a:pPr>
                      <a:endParaRPr lang="en-US" sz="1400" kern="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p>
                      <a:pPr algn="ctr">
                        <a:spcAft>
                          <a:spcPts val="0"/>
                        </a:spcAft>
                        <a:tabLst>
                          <a:tab pos="4373880" algn="l"/>
                        </a:tabLst>
                      </a:pPr>
                      <a:endParaRPr lang="en-US" sz="1400" kern="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68487" marR="68487" marT="0"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262128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2400" b="1" dirty="0">
                <a:solidFill>
                  <a:srgbClr val="536781"/>
                </a:solidFill>
                <a:latin typeface="微软雅黑" panose="020B0503020204020204" pitchFamily="34" charset="-122"/>
                <a:ea typeface="微软雅黑" panose="020B0503020204020204" pitchFamily="34" charset="-122"/>
                <a:cs typeface="+mn-ea"/>
                <a:sym typeface="+mn-ea"/>
              </a:rPr>
              <a:t>项目投资完成情况</a:t>
            </a:r>
            <a:endParaRPr lang="zh-CN" altLang="en-US" sz="2400" b="1" dirty="0">
              <a:solidFill>
                <a:srgbClr val="536781"/>
              </a:solidFill>
              <a:latin typeface="微软雅黑" panose="020B0503020204020204" pitchFamily="34" charset="-122"/>
              <a:ea typeface="微软雅黑" panose="020B0503020204020204" pitchFamily="34" charset="-122"/>
              <a:cs typeface="+mn-ea"/>
              <a:sym typeface="+mn-ea"/>
            </a:endParaRPr>
          </a:p>
        </p:txBody>
      </p:sp>
      <p:sp>
        <p:nvSpPr>
          <p:cNvPr id="8" name="矩形 7"/>
          <p:cNvSpPr/>
          <p:nvPr userDrawn="1"/>
        </p:nvSpPr>
        <p:spPr>
          <a:xfrm>
            <a:off x="3144520" y="194945"/>
            <a:ext cx="5999480" cy="287020"/>
          </a:xfrm>
          <a:prstGeom prst="rect">
            <a:avLst/>
          </a:prstGeom>
          <a:solidFill>
            <a:srgbClr val="151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aphicFrame>
        <p:nvGraphicFramePr>
          <p:cNvPr id="3" name="表格 2"/>
          <p:cNvGraphicFramePr/>
          <p:nvPr/>
        </p:nvGraphicFramePr>
        <p:xfrm>
          <a:off x="161925" y="668655"/>
          <a:ext cx="8797925" cy="4123055"/>
        </p:xfrm>
        <a:graphic>
          <a:graphicData uri="http://schemas.openxmlformats.org/drawingml/2006/table">
            <a:tbl>
              <a:tblPr firstRow="1" bandRow="1">
                <a:tableStyleId>{5940675A-B579-460E-94D1-54222C63F5DA}</a:tableStyleId>
              </a:tblPr>
              <a:tblGrid>
                <a:gridCol w="2427605"/>
                <a:gridCol w="838835"/>
                <a:gridCol w="523240"/>
                <a:gridCol w="689610"/>
                <a:gridCol w="2204720"/>
                <a:gridCol w="814070"/>
                <a:gridCol w="503555"/>
                <a:gridCol w="796290"/>
              </a:tblGrid>
              <a:tr h="243840">
                <a:tc gridSpan="8">
                  <a:txBody>
                    <a:bodyPr/>
                    <a:p>
                      <a:pPr indent="0" algn="ctr">
                        <a:buNone/>
                      </a:pPr>
                      <a:r>
                        <a:rPr lang="en-US" sz="1300" b="1">
                          <a:solidFill>
                            <a:srgbClr val="000000"/>
                          </a:solidFill>
                          <a:latin typeface="宋体" panose="02010600030101010101" pitchFamily="2" charset="-122"/>
                          <a:ea typeface="宋体" panose="02010600030101010101" pitchFamily="2" charset="-122"/>
                          <a:cs typeface="宋体" panose="02010600030101010101" pitchFamily="2" charset="-122"/>
                        </a:rPr>
                        <a:t>项目投资完成情况</a:t>
                      </a:r>
                      <a:endParaRPr lang="en-US" altLang="en-US" sz="13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21640">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指标名称</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计量单位</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代码</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1-本月</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指标名称</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计量单位</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代码</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1-本月</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5590">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甲</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乙</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丙</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甲</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乙</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丙</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885">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计划总投资</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101</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其中：*旧建筑物购置费</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113</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275590">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自开始建设累计完成投资</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103</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土地购置费</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114</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5590">
                <a:tc>
                  <a:txBody>
                    <a:bodyPr/>
                    <a:p>
                      <a:pPr indent="0">
                        <a:buNone/>
                      </a:pPr>
                      <a:r>
                        <a:rPr lang="en-US" sz="1300" b="0">
                          <a:latin typeface="宋体" panose="02010600030101010101" pitchFamily="2" charset="-122"/>
                          <a:ea typeface="宋体" panose="02010600030101010101" pitchFamily="2" charset="-122"/>
                          <a:cs typeface="宋体" panose="02010600030101010101" pitchFamily="2" charset="-122"/>
                        </a:rPr>
                        <a:t>本年计划投资●</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BJ16</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按工程用途分：</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225">
                <a:tc>
                  <a:txBody>
                    <a:bodyPr/>
                    <a:p>
                      <a:pPr indent="0">
                        <a:buNone/>
                      </a:pPr>
                      <a:r>
                        <a:rPr lang="en-US" sz="1300" b="0">
                          <a:latin typeface="宋体" panose="02010600030101010101" pitchFamily="2" charset="-122"/>
                          <a:ea typeface="宋体" panose="02010600030101010101" pitchFamily="2" charset="-122"/>
                          <a:cs typeface="宋体" panose="02010600030101010101" pitchFamily="2" charset="-122"/>
                        </a:rPr>
                        <a:t>其中：本年计划建安投资●</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BJ17</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住宅</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118</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350520">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本年完成投资</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107</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其中：90平方米及以下</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117</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5590">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1300" b="0">
                          <a:solidFill>
                            <a:srgbClr val="FF0000"/>
                          </a:solidFill>
                          <a:latin typeface="宋体" panose="02010600030101010101" pitchFamily="2" charset="-122"/>
                          <a:ea typeface="宋体" panose="02010600030101010101" pitchFamily="2" charset="-122"/>
                          <a:cs typeface="宋体" panose="02010600030101010101" pitchFamily="2" charset="-122"/>
                        </a:rPr>
                        <a:t>其中：本月完成投资▲ </a:t>
                      </a: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140</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90-144平方米</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130</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5590">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按构成分：</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144平方米以上</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129</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5590">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建筑工程</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108</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办公楼</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121</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6225">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安装工程</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109</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商业营业用房</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122</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5590">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设备工器具购置</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110</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其他</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123</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75590">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其他费用</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112</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本年新增固定资产</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000000"/>
                          </a:solidFill>
                          <a:latin typeface="宋体" panose="02010600030101010101" pitchFamily="2" charset="-122"/>
                          <a:ea typeface="宋体" panose="02010600030101010101" pitchFamily="2" charset="-122"/>
                          <a:cs typeface="宋体" panose="02010600030101010101" pitchFamily="2" charset="-122"/>
                        </a:rPr>
                        <a:t>128</a:t>
                      </a: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3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9" name="矩形 8"/>
          <p:cNvSpPr/>
          <p:nvPr/>
        </p:nvSpPr>
        <p:spPr>
          <a:xfrm>
            <a:off x="203200" y="3075940"/>
            <a:ext cx="2284095" cy="349250"/>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defRPr/>
            </a:pPr>
            <a:endParaRPr lang="zh-CN" altLang="en-US"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Text Box 3"/>
          <p:cNvSpPr txBox="1"/>
          <p:nvPr/>
        </p:nvSpPr>
        <p:spPr>
          <a:xfrm>
            <a:off x="1660525" y="541338"/>
            <a:ext cx="184150" cy="369887"/>
          </a:xfrm>
          <a:prstGeom prst="rect">
            <a:avLst/>
          </a:prstGeom>
          <a:noFill/>
          <a:ln w="9525">
            <a:noFill/>
          </a:ln>
        </p:spPr>
        <p:txBody>
          <a:bodyPr wrap="none">
            <a:spAutoFit/>
          </a:bodyPr>
          <a:p>
            <a:endParaRPr lang="zh-CN" altLang="zh-CN" dirty="0">
              <a:latin typeface="Arial" panose="020B0604020202020204" pitchFamily="34" charset="0"/>
            </a:endParaRPr>
          </a:p>
        </p:txBody>
      </p:sp>
      <p:sp>
        <p:nvSpPr>
          <p:cNvPr id="51204" name="矩形 8"/>
          <p:cNvSpPr/>
          <p:nvPr/>
        </p:nvSpPr>
        <p:spPr>
          <a:xfrm>
            <a:off x="251460" y="771525"/>
            <a:ext cx="4081145" cy="4092575"/>
          </a:xfrm>
          <a:prstGeom prst="rect">
            <a:avLst/>
          </a:prstGeom>
          <a:noFill/>
          <a:ln w="9525">
            <a:noFill/>
          </a:ln>
        </p:spPr>
        <p:txBody>
          <a:bodyPr wrap="square">
            <a:spAutoFit/>
          </a:bodyPr>
          <a:p>
            <a:pPr>
              <a:buClr>
                <a:schemeClr val="tx1"/>
              </a:buClr>
            </a:pPr>
            <a:r>
              <a:rPr lang="zh-CN" altLang="en-US" sz="2000" dirty="0">
                <a:latin typeface="微软雅黑" panose="020B0503020204020204" pitchFamily="34" charset="-122"/>
                <a:ea typeface="微软雅黑" panose="020B0503020204020204" pitchFamily="34" charset="-122"/>
              </a:rPr>
              <a:t>指</a:t>
            </a:r>
            <a:r>
              <a:rPr lang="zh-CN" altLang="en-US" sz="2000" dirty="0">
                <a:solidFill>
                  <a:srgbClr val="FF0000"/>
                </a:solidFill>
                <a:latin typeface="微软雅黑" panose="020B0503020204020204" pitchFamily="34" charset="-122"/>
                <a:ea typeface="微软雅黑" panose="020B0503020204020204" pitchFamily="34" charset="-122"/>
              </a:rPr>
              <a:t>在建</a:t>
            </a:r>
            <a:r>
              <a:rPr lang="zh-CN" altLang="en-US" sz="2000" dirty="0">
                <a:latin typeface="微软雅黑" panose="020B0503020204020204" pitchFamily="34" charset="-122"/>
                <a:ea typeface="微软雅黑" panose="020B0503020204020204" pitchFamily="34" charset="-122"/>
              </a:rPr>
              <a:t>的建设工程按照总体设计（或按设计概算或预算）规定的内容全部建成计划需要的总投资。</a:t>
            </a:r>
            <a:endParaRPr lang="en-US" altLang="zh-CN" sz="2000" dirty="0">
              <a:latin typeface="微软雅黑" panose="020B0503020204020204" pitchFamily="34" charset="-122"/>
              <a:ea typeface="微软雅黑" panose="020B0503020204020204" pitchFamily="34" charset="-122"/>
            </a:endParaRPr>
          </a:p>
          <a:p>
            <a:pPr>
              <a:buClr>
                <a:schemeClr val="tx1"/>
              </a:buClr>
            </a:pPr>
            <a:endParaRPr lang="zh-CN" altLang="en-US" sz="2000" dirty="0">
              <a:latin typeface="微软雅黑" panose="020B0503020204020204" pitchFamily="34" charset="-122"/>
              <a:ea typeface="微软雅黑" panose="020B0503020204020204" pitchFamily="34" charset="-122"/>
            </a:endParaRPr>
          </a:p>
          <a:p>
            <a:pPr>
              <a:buClr>
                <a:schemeClr val="tx1"/>
              </a:buClr>
            </a:pPr>
            <a:r>
              <a:rPr lang="zh-CN" altLang="en-US" sz="2000" dirty="0">
                <a:solidFill>
                  <a:schemeClr val="tx1"/>
                </a:solidFill>
                <a:latin typeface="微软雅黑" panose="020B0503020204020204" pitchFamily="34" charset="-122"/>
                <a:ea typeface="微软雅黑" panose="020B0503020204020204" pitchFamily="34" charset="-122"/>
              </a:rPr>
              <a:t>计划总投资是反映房地产开发投资</a:t>
            </a:r>
            <a:r>
              <a:rPr lang="zh-CN" altLang="en-US" sz="2000" dirty="0">
                <a:solidFill>
                  <a:srgbClr val="FF0000"/>
                </a:solidFill>
                <a:latin typeface="微软雅黑" panose="020B0503020204020204" pitchFamily="34" charset="-122"/>
                <a:ea typeface="微软雅黑" panose="020B0503020204020204" pitchFamily="34" charset="-122"/>
              </a:rPr>
              <a:t>在建总规模</a:t>
            </a:r>
            <a:r>
              <a:rPr lang="zh-CN" altLang="en-US" sz="2000" dirty="0">
                <a:solidFill>
                  <a:schemeClr val="tx1"/>
                </a:solidFill>
                <a:latin typeface="微软雅黑" panose="020B0503020204020204" pitchFamily="34" charset="-122"/>
                <a:ea typeface="微软雅黑" panose="020B0503020204020204" pitchFamily="34" charset="-122"/>
              </a:rPr>
              <a:t>的重要指标，也是检查工程进度，计算建设周期的依据之一。</a:t>
            </a:r>
            <a:endParaRPr lang="zh-CN" altLang="en-US" sz="2000" dirty="0">
              <a:solidFill>
                <a:schemeClr val="tx1"/>
              </a:solidFill>
              <a:latin typeface="微软雅黑" panose="020B0503020204020204" pitchFamily="34" charset="-122"/>
              <a:ea typeface="微软雅黑" panose="020B0503020204020204" pitchFamily="34" charset="-122"/>
            </a:endParaRPr>
          </a:p>
          <a:p>
            <a:pPr>
              <a:buClr>
                <a:schemeClr val="tx1"/>
              </a:buClr>
            </a:pPr>
            <a:endParaRPr lang="en-US" altLang="zh-CN" sz="2000" dirty="0">
              <a:solidFill>
                <a:schemeClr val="tx1"/>
              </a:solidFill>
              <a:latin typeface="微软雅黑" panose="020B0503020204020204" pitchFamily="34" charset="-122"/>
              <a:ea typeface="微软雅黑" panose="020B0503020204020204" pitchFamily="34" charset="-122"/>
            </a:endParaRPr>
          </a:p>
          <a:p>
            <a:pPr>
              <a:buClr>
                <a:schemeClr val="tx1"/>
              </a:buClr>
            </a:pPr>
            <a:r>
              <a:rPr lang="zh-CN" altLang="en-US" sz="2000" dirty="0">
                <a:solidFill>
                  <a:schemeClr val="tx1"/>
                </a:solidFill>
                <a:latin typeface="微软雅黑" panose="020B0503020204020204" pitchFamily="34" charset="-122"/>
                <a:ea typeface="微软雅黑" panose="020B0503020204020204" pitchFamily="34" charset="-122"/>
              </a:rPr>
              <a:t>填报计划总投资应</a:t>
            </a:r>
            <a:r>
              <a:rPr lang="zh-CN" altLang="en-US" sz="2000" dirty="0">
                <a:solidFill>
                  <a:srgbClr val="FF0000"/>
                </a:solidFill>
                <a:latin typeface="微软雅黑" panose="020B0503020204020204" pitchFamily="34" charset="-122"/>
                <a:ea typeface="微软雅黑" panose="020B0503020204020204" pitchFamily="34" charset="-122"/>
              </a:rPr>
              <a:t>扣除铺底流动资金</a:t>
            </a:r>
            <a:r>
              <a:rPr lang="zh-CN" altLang="en-US" sz="2000" dirty="0">
                <a:solidFill>
                  <a:schemeClr val="tx1"/>
                </a:solidFill>
                <a:latin typeface="微软雅黑" panose="020B0503020204020204" pitchFamily="34" charset="-122"/>
                <a:ea typeface="微软雅黑" panose="020B0503020204020204" pitchFamily="34" charset="-122"/>
              </a:rPr>
              <a:t>。若项目审批、备案、立项文件中没有包括土地购置费，应该计入的要予以计入。</a:t>
            </a:r>
            <a:r>
              <a:rPr lang="zh-CN" altLang="en-US" sz="2000" dirty="0">
                <a:solidFill>
                  <a:schemeClr val="tx1"/>
                </a:solidFill>
                <a:latin typeface="Arial" panose="020B0604020202020204" pitchFamily="34" charset="0"/>
              </a:rPr>
              <a:t> </a:t>
            </a:r>
            <a:endParaRPr lang="zh-CN" altLang="en-US" sz="2000" dirty="0">
              <a:solidFill>
                <a:schemeClr val="tx1"/>
              </a:solidFill>
              <a:latin typeface="Arial" panose="020B0604020202020204" pitchFamily="34" charset="0"/>
            </a:endParaRPr>
          </a:p>
        </p:txBody>
      </p:sp>
      <p:sp>
        <p:nvSpPr>
          <p:cNvPr id="51205" name="矩形 9"/>
          <p:cNvSpPr/>
          <p:nvPr/>
        </p:nvSpPr>
        <p:spPr>
          <a:xfrm>
            <a:off x="5214938" y="914400"/>
            <a:ext cx="3786187" cy="923925"/>
          </a:xfrm>
          <a:prstGeom prst="rect">
            <a:avLst/>
          </a:prstGeom>
          <a:noFill/>
          <a:ln w="9525">
            <a:noFill/>
          </a:ln>
        </p:spPr>
        <p:txBody>
          <a:bodyPr>
            <a:spAutoFit/>
          </a:bodyPr>
          <a:p>
            <a:pPr>
              <a:buClr>
                <a:schemeClr val="tx1"/>
              </a:buClr>
            </a:pPr>
            <a:r>
              <a:rPr lang="zh-CN" altLang="en-US" dirty="0">
                <a:latin typeface="微软雅黑" panose="020B0503020204020204" pitchFamily="34" charset="-122"/>
                <a:ea typeface="微软雅黑" panose="020B0503020204020204" pitchFamily="34" charset="-122"/>
              </a:rPr>
              <a:t>本指标应按照各级发改部门或其他主管部门审批、备案、立项上的计划总投资填写。</a:t>
            </a:r>
            <a:endParaRPr lang="zh-CN" altLang="en-US" dirty="0">
              <a:latin typeface="Arial" panose="020B0604020202020204" pitchFamily="34" charset="0"/>
            </a:endParaRPr>
          </a:p>
        </p:txBody>
      </p:sp>
      <p:sp>
        <p:nvSpPr>
          <p:cNvPr id="51206" name="Freeform 12"/>
          <p:cNvSpPr/>
          <p:nvPr/>
        </p:nvSpPr>
        <p:spPr>
          <a:xfrm flipH="1">
            <a:off x="4746625" y="969963"/>
            <a:ext cx="325438" cy="427037"/>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DD1C3E"/>
          </a:solidFill>
          <a:ln w="9525">
            <a:noFill/>
          </a:ln>
        </p:spPr>
        <p:txBody>
          <a:bodyPr anchor="b" anchorCtr="0"/>
          <a:p>
            <a:pPr algn="ctr"/>
            <a:r>
              <a:rPr lang="en-US" altLang="zh-CN" dirty="0">
                <a:solidFill>
                  <a:schemeClr val="bg1"/>
                </a:solidFill>
                <a:latin typeface="Arial" panose="020B0604020202020204" pitchFamily="34" charset="0"/>
              </a:rPr>
              <a:t>1</a:t>
            </a:r>
            <a:endParaRPr lang="zh-CN" altLang="en-US" dirty="0">
              <a:solidFill>
                <a:schemeClr val="bg1"/>
              </a:solidFill>
              <a:latin typeface="Arial" panose="020B0604020202020204" pitchFamily="34" charset="0"/>
            </a:endParaRPr>
          </a:p>
        </p:txBody>
      </p:sp>
      <p:sp>
        <p:nvSpPr>
          <p:cNvPr id="51207" name="Freeform 12"/>
          <p:cNvSpPr/>
          <p:nvPr/>
        </p:nvSpPr>
        <p:spPr>
          <a:xfrm flipH="1">
            <a:off x="4746625" y="1717675"/>
            <a:ext cx="325438" cy="425450"/>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707B87"/>
          </a:solidFill>
          <a:ln w="9525">
            <a:noFill/>
          </a:ln>
        </p:spPr>
        <p:txBody>
          <a:bodyPr anchor="b" anchorCtr="0"/>
          <a:p>
            <a:pPr algn="ctr"/>
            <a:r>
              <a:rPr lang="en-US" altLang="zh-CN" dirty="0">
                <a:solidFill>
                  <a:schemeClr val="bg1"/>
                </a:solidFill>
                <a:latin typeface="Arial" panose="020B0604020202020204" pitchFamily="34" charset="0"/>
              </a:rPr>
              <a:t>2</a:t>
            </a:r>
            <a:endParaRPr lang="zh-CN" altLang="en-US" dirty="0">
              <a:solidFill>
                <a:schemeClr val="bg1"/>
              </a:solidFill>
              <a:latin typeface="Arial" panose="020B0604020202020204" pitchFamily="34" charset="0"/>
            </a:endParaRPr>
          </a:p>
        </p:txBody>
      </p:sp>
      <p:sp>
        <p:nvSpPr>
          <p:cNvPr id="51208" name="Freeform 12"/>
          <p:cNvSpPr/>
          <p:nvPr/>
        </p:nvSpPr>
        <p:spPr>
          <a:xfrm flipH="1">
            <a:off x="4746625" y="2411413"/>
            <a:ext cx="325438" cy="425450"/>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DD1C3E"/>
          </a:solidFill>
          <a:ln w="9525">
            <a:noFill/>
          </a:ln>
        </p:spPr>
        <p:txBody>
          <a:bodyPr anchor="b" anchorCtr="0"/>
          <a:p>
            <a:pPr algn="ctr"/>
            <a:r>
              <a:rPr lang="en-US" altLang="zh-CN" dirty="0">
                <a:solidFill>
                  <a:schemeClr val="bg1"/>
                </a:solidFill>
                <a:latin typeface="Arial" panose="020B0604020202020204" pitchFamily="34" charset="0"/>
              </a:rPr>
              <a:t>3</a:t>
            </a:r>
            <a:endParaRPr lang="zh-CN" altLang="en-US" dirty="0">
              <a:solidFill>
                <a:schemeClr val="bg1"/>
              </a:solidFill>
              <a:latin typeface="Arial" panose="020B0604020202020204" pitchFamily="34" charset="0"/>
            </a:endParaRPr>
          </a:p>
        </p:txBody>
      </p:sp>
      <p:sp>
        <p:nvSpPr>
          <p:cNvPr id="51209" name="Freeform 12"/>
          <p:cNvSpPr/>
          <p:nvPr/>
        </p:nvSpPr>
        <p:spPr>
          <a:xfrm flipH="1">
            <a:off x="4786313" y="3163888"/>
            <a:ext cx="325437" cy="425450"/>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707B87"/>
          </a:solidFill>
          <a:ln w="9525">
            <a:noFill/>
          </a:ln>
        </p:spPr>
        <p:txBody>
          <a:bodyPr anchor="b" anchorCtr="0"/>
          <a:p>
            <a:pPr algn="ctr"/>
            <a:r>
              <a:rPr lang="en-US" altLang="zh-CN" dirty="0">
                <a:solidFill>
                  <a:schemeClr val="bg1"/>
                </a:solidFill>
                <a:latin typeface="Arial" panose="020B0604020202020204" pitchFamily="34" charset="0"/>
              </a:rPr>
              <a:t>4</a:t>
            </a:r>
            <a:endParaRPr lang="zh-CN" altLang="en-US" dirty="0">
              <a:solidFill>
                <a:schemeClr val="bg1"/>
              </a:solidFill>
              <a:latin typeface="Arial" panose="020B0604020202020204" pitchFamily="34" charset="0"/>
            </a:endParaRPr>
          </a:p>
        </p:txBody>
      </p:sp>
      <p:sp>
        <p:nvSpPr>
          <p:cNvPr id="51210" name="矩形 15"/>
          <p:cNvSpPr/>
          <p:nvPr/>
        </p:nvSpPr>
        <p:spPr>
          <a:xfrm>
            <a:off x="5214938" y="2411413"/>
            <a:ext cx="3643312" cy="646112"/>
          </a:xfrm>
          <a:prstGeom prst="rect">
            <a:avLst/>
          </a:prstGeom>
          <a:noFill/>
          <a:ln w="9525">
            <a:noFill/>
          </a:ln>
        </p:spPr>
        <p:txBody>
          <a:bodyPr>
            <a:spAutoFit/>
          </a:bodyPr>
          <a:p>
            <a:pPr>
              <a:buClr>
                <a:srgbClr val="0000FF"/>
              </a:buClr>
            </a:pPr>
            <a:r>
              <a:rPr lang="zh-CN" altLang="en-US" dirty="0">
                <a:latin typeface="微软雅黑" panose="020B0503020204020204" pitchFamily="34" charset="-122"/>
                <a:ea typeface="微软雅黑" panose="020B0503020204020204" pitchFamily="34" charset="-122"/>
              </a:rPr>
              <a:t>计划总投资指标不得随意调整，调整必须要有充足的依据。</a:t>
            </a:r>
            <a:endParaRPr lang="zh-CN" altLang="en-US" dirty="0">
              <a:latin typeface="微软雅黑" panose="020B0503020204020204" pitchFamily="34" charset="-122"/>
              <a:ea typeface="微软雅黑" panose="020B0503020204020204" pitchFamily="34" charset="-122"/>
            </a:endParaRPr>
          </a:p>
        </p:txBody>
      </p:sp>
      <p:sp>
        <p:nvSpPr>
          <p:cNvPr id="51211" name="矩形 16"/>
          <p:cNvSpPr/>
          <p:nvPr/>
        </p:nvSpPr>
        <p:spPr>
          <a:xfrm>
            <a:off x="5260975" y="1820863"/>
            <a:ext cx="2954338" cy="369887"/>
          </a:xfrm>
          <a:prstGeom prst="rect">
            <a:avLst/>
          </a:prstGeom>
          <a:noFill/>
          <a:ln w="9525">
            <a:noFill/>
          </a:ln>
        </p:spPr>
        <p:txBody>
          <a:bodyPr wrap="none">
            <a:spAutoFit/>
          </a:bodyPr>
          <a:p>
            <a:pPr>
              <a:buClr>
                <a:srgbClr val="0000FF"/>
              </a:buClr>
            </a:pPr>
            <a:r>
              <a:rPr lang="zh-CN" altLang="en-US" dirty="0">
                <a:latin typeface="微软雅黑" panose="020B0503020204020204" pitchFamily="34" charset="-122"/>
                <a:ea typeface="微软雅黑" panose="020B0503020204020204" pitchFamily="34" charset="-122"/>
              </a:rPr>
              <a:t>计划总投资为跨年度指标。</a:t>
            </a:r>
            <a:endParaRPr lang="zh-CN" altLang="en-US" dirty="0">
              <a:latin typeface="微软雅黑" panose="020B0503020204020204" pitchFamily="34" charset="-122"/>
              <a:ea typeface="微软雅黑" panose="020B0503020204020204" pitchFamily="34" charset="-122"/>
            </a:endParaRPr>
          </a:p>
        </p:txBody>
      </p:sp>
      <p:sp>
        <p:nvSpPr>
          <p:cNvPr id="51212" name="矩形 17"/>
          <p:cNvSpPr/>
          <p:nvPr/>
        </p:nvSpPr>
        <p:spPr>
          <a:xfrm>
            <a:off x="5214938" y="4068763"/>
            <a:ext cx="3714750" cy="646112"/>
          </a:xfrm>
          <a:prstGeom prst="rect">
            <a:avLst/>
          </a:prstGeom>
          <a:noFill/>
          <a:ln w="9525">
            <a:noFill/>
          </a:ln>
        </p:spPr>
        <p:txBody>
          <a:bodyPr>
            <a:spAutoFit/>
          </a:bodyPr>
          <a:p>
            <a:pPr>
              <a:buClr>
                <a:srgbClr val="0000FF"/>
              </a:buClr>
            </a:pPr>
            <a:r>
              <a:rPr lang="zh-CN" altLang="en-US" dirty="0">
                <a:latin typeface="微软雅黑" panose="020B0503020204020204" pitchFamily="34" charset="-122"/>
                <a:ea typeface="微软雅黑" panose="020B0503020204020204" pitchFamily="34" charset="-122"/>
              </a:rPr>
              <a:t>往年已经竣工的项目，只剩销售待售，不再填报计划总投资。</a:t>
            </a:r>
            <a:endParaRPr lang="en-US" altLang="zh-CN" dirty="0">
              <a:latin typeface="微软雅黑" panose="020B0503020204020204" pitchFamily="34" charset="-122"/>
              <a:ea typeface="微软雅黑" panose="020B0503020204020204" pitchFamily="34" charset="-122"/>
            </a:endParaRPr>
          </a:p>
        </p:txBody>
      </p:sp>
      <p:sp>
        <p:nvSpPr>
          <p:cNvPr id="51213" name="Freeform 12"/>
          <p:cNvSpPr/>
          <p:nvPr/>
        </p:nvSpPr>
        <p:spPr>
          <a:xfrm flipH="1">
            <a:off x="4786313" y="3962400"/>
            <a:ext cx="325437" cy="427038"/>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DD1C3E"/>
          </a:solidFill>
          <a:ln w="9525">
            <a:noFill/>
          </a:ln>
        </p:spPr>
        <p:txBody>
          <a:bodyPr anchor="b" anchorCtr="0"/>
          <a:p>
            <a:pPr algn="ctr"/>
            <a:r>
              <a:rPr lang="en-US" altLang="zh-CN" dirty="0">
                <a:solidFill>
                  <a:schemeClr val="bg1"/>
                </a:solidFill>
                <a:latin typeface="Arial" panose="020B0604020202020204" pitchFamily="34" charset="0"/>
              </a:rPr>
              <a:t>5</a:t>
            </a:r>
            <a:endParaRPr lang="zh-CN" altLang="en-US" dirty="0">
              <a:solidFill>
                <a:schemeClr val="bg1"/>
              </a:solidFill>
              <a:latin typeface="Arial" panose="020B0604020202020204" pitchFamily="34" charset="0"/>
            </a:endParaRPr>
          </a:p>
        </p:txBody>
      </p:sp>
      <p:sp>
        <p:nvSpPr>
          <p:cNvPr id="51214" name="矩形 14"/>
          <p:cNvSpPr/>
          <p:nvPr/>
        </p:nvSpPr>
        <p:spPr>
          <a:xfrm>
            <a:off x="5214938" y="3160713"/>
            <a:ext cx="3500437" cy="923925"/>
          </a:xfrm>
          <a:prstGeom prst="rect">
            <a:avLst/>
          </a:prstGeom>
          <a:noFill/>
          <a:ln w="9525">
            <a:noFill/>
          </a:ln>
        </p:spPr>
        <p:txBody>
          <a:bodyPr>
            <a:spAutoFit/>
          </a:bodyPr>
          <a:p>
            <a:pPr>
              <a:buClr>
                <a:srgbClr val="0000FF"/>
              </a:buClr>
            </a:pPr>
            <a:r>
              <a:rPr lang="zh-CN" altLang="en-US" dirty="0">
                <a:latin typeface="微软雅黑" panose="020B0503020204020204" pitchFamily="34" charset="-122"/>
                <a:ea typeface="微软雅黑" panose="020B0503020204020204" pitchFamily="34" charset="-122"/>
              </a:rPr>
              <a:t>注意审核“计划总投资</a:t>
            </a:r>
            <a:r>
              <a:rPr lang="en-US" altLang="zh-CN" dirty="0">
                <a:latin typeface="微软雅黑" panose="020B0503020204020204" pitchFamily="34" charset="-122"/>
                <a:ea typeface="微软雅黑" panose="020B0503020204020204" pitchFamily="34" charset="-122"/>
              </a:rPr>
              <a:t>&lt;</a:t>
            </a:r>
            <a:r>
              <a:rPr lang="zh-CN" altLang="en-US" dirty="0">
                <a:latin typeface="微软雅黑" panose="020B0503020204020204" pitchFamily="34" charset="-122"/>
                <a:ea typeface="微软雅黑" panose="020B0503020204020204" pitchFamily="34" charset="-122"/>
              </a:rPr>
              <a:t>本年完成投资”时，需要联系企业上报调整计划总投资。</a:t>
            </a:r>
            <a:endParaRPr lang="en-US" altLang="zh-CN"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07950"/>
            <a:ext cx="2818130" cy="688340"/>
            <a:chOff x="0" y="-170"/>
            <a:chExt cx="4438" cy="1084"/>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3" name="矩形 5"/>
            <p:cNvSpPr>
              <a:spLocks noChangeArrowheads="1"/>
            </p:cNvSpPr>
            <p:nvPr/>
          </p:nvSpPr>
          <p:spPr bwMode="auto">
            <a:xfrm>
              <a:off x="900" y="190"/>
              <a:ext cx="3538" cy="72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101 计划总投资</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Text Box 3"/>
          <p:cNvSpPr txBox="1"/>
          <p:nvPr/>
        </p:nvSpPr>
        <p:spPr>
          <a:xfrm>
            <a:off x="1660525" y="541338"/>
            <a:ext cx="184150" cy="369887"/>
          </a:xfrm>
          <a:prstGeom prst="rect">
            <a:avLst/>
          </a:prstGeom>
          <a:noFill/>
          <a:ln w="9525">
            <a:noFill/>
          </a:ln>
        </p:spPr>
        <p:txBody>
          <a:bodyPr wrap="none">
            <a:spAutoFit/>
          </a:bodyPr>
          <a:p>
            <a:endParaRPr lang="zh-CN" altLang="zh-CN" dirty="0">
              <a:latin typeface="Arial" panose="020B0604020202020204" pitchFamily="34" charset="0"/>
            </a:endParaRPr>
          </a:p>
        </p:txBody>
      </p:sp>
      <p:sp>
        <p:nvSpPr>
          <p:cNvPr id="52227" name="Text Box 4"/>
          <p:cNvSpPr txBox="1"/>
          <p:nvPr/>
        </p:nvSpPr>
        <p:spPr>
          <a:xfrm>
            <a:off x="179388" y="-68262"/>
            <a:ext cx="8786812" cy="368300"/>
          </a:xfrm>
          <a:prstGeom prst="rect">
            <a:avLst/>
          </a:prstGeom>
          <a:noFill/>
          <a:ln w="9525">
            <a:noFill/>
          </a:ln>
        </p:spPr>
        <p:txBody>
          <a:bodyPr>
            <a:spAutoFit/>
          </a:bodyPr>
          <a:p>
            <a:endParaRPr lang="zh-CN" altLang="zh-CN" dirty="0">
              <a:latin typeface="Arial" panose="020B0604020202020204" pitchFamily="34" charset="0"/>
            </a:endParaRPr>
          </a:p>
        </p:txBody>
      </p:sp>
      <p:sp>
        <p:nvSpPr>
          <p:cNvPr id="52229" name="矩形 8"/>
          <p:cNvSpPr/>
          <p:nvPr/>
        </p:nvSpPr>
        <p:spPr>
          <a:xfrm>
            <a:off x="642938" y="714375"/>
            <a:ext cx="7715250" cy="984250"/>
          </a:xfrm>
          <a:prstGeom prst="rect">
            <a:avLst/>
          </a:prstGeom>
          <a:noFill/>
          <a:ln w="9525">
            <a:noFill/>
          </a:ln>
        </p:spPr>
        <p:txBody>
          <a:bodyPr>
            <a:spAutoFit/>
          </a:bodyPr>
          <a:p>
            <a:pPr algn="just"/>
            <a:r>
              <a:rPr lang="zh-CN" altLang="en-US" sz="2000" dirty="0">
                <a:latin typeface="微软雅黑" panose="020B0503020204020204" pitchFamily="34" charset="-122"/>
                <a:ea typeface="微软雅黑" panose="020B0503020204020204" pitchFamily="34" charset="-122"/>
              </a:rPr>
              <a:t>从开始建设到本期止累计完成的全部投资。其计算范围原则上应与“计划总投资”指标包括的工程内容相一致。</a:t>
            </a:r>
            <a:endParaRPr lang="zh-CN" altLang="en-US" sz="2000" dirty="0">
              <a:latin typeface="微软雅黑" panose="020B0503020204020204" pitchFamily="34" charset="-122"/>
              <a:ea typeface="微软雅黑" panose="020B0503020204020204" pitchFamily="34" charset="-122"/>
            </a:endParaRPr>
          </a:p>
          <a:p>
            <a:pPr algn="just"/>
            <a:endParaRPr lang="zh-CN" altLang="en-US" dirty="0">
              <a:latin typeface="微软雅黑" panose="020B0503020204020204" pitchFamily="34" charset="-122"/>
              <a:ea typeface="微软雅黑" panose="020B0503020204020204" pitchFamily="34" charset="-122"/>
            </a:endParaRPr>
          </a:p>
        </p:txBody>
      </p:sp>
      <p:sp>
        <p:nvSpPr>
          <p:cNvPr id="52230" name="矩形 9"/>
          <p:cNvSpPr/>
          <p:nvPr/>
        </p:nvSpPr>
        <p:spPr>
          <a:xfrm>
            <a:off x="643255" y="3312160"/>
            <a:ext cx="8041005" cy="1753235"/>
          </a:xfrm>
          <a:prstGeom prst="rect">
            <a:avLst/>
          </a:prstGeom>
          <a:noFill/>
          <a:ln w="9525">
            <a:noFill/>
          </a:ln>
        </p:spPr>
        <p:txBody>
          <a:bodyPr wrap="square">
            <a:spAutoFit/>
          </a:bodyPr>
          <a:p>
            <a:pPr>
              <a:lnSpc>
                <a:spcPct val="150000"/>
              </a:lnSpc>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rPr>
              <a:t>该指标是</a:t>
            </a:r>
            <a:r>
              <a:rPr lang="zh-CN" altLang="en-US" dirty="0">
                <a:solidFill>
                  <a:srgbClr val="FF0000"/>
                </a:solidFill>
                <a:latin typeface="楷体_GB2312" panose="02010609030101010101" pitchFamily="49" charset="-122"/>
                <a:ea typeface="楷体_GB2312" panose="02010609030101010101" pitchFamily="49" charset="-122"/>
              </a:rPr>
              <a:t>每期</a:t>
            </a:r>
            <a:r>
              <a:rPr lang="zh-CN" altLang="en-US" dirty="0">
                <a:latin typeface="楷体_GB2312" panose="02010609030101010101" pitchFamily="49" charset="-122"/>
                <a:ea typeface="楷体_GB2312" panose="02010609030101010101" pitchFamily="49" charset="-122"/>
              </a:rPr>
              <a:t>完成投资额汇总的结果，自项目开始建设，一直累加到该项目投资全部结束。</a:t>
            </a:r>
            <a:r>
              <a:rPr lang="zh-CN" altLang="en-US" dirty="0">
                <a:solidFill>
                  <a:srgbClr val="FF0000"/>
                </a:solidFill>
                <a:latin typeface="楷体_GB2312" panose="02010609030101010101" pitchFamily="49" charset="-122"/>
                <a:ea typeface="楷体_GB2312" panose="02010609030101010101" pitchFamily="49" charset="-122"/>
              </a:rPr>
              <a:t>以前年度没有报过</a:t>
            </a:r>
            <a:r>
              <a:rPr lang="zh-CN" altLang="en-US" dirty="0">
                <a:latin typeface="楷体_GB2312" panose="02010609030101010101" pitchFamily="49" charset="-122"/>
                <a:ea typeface="楷体_GB2312" panose="02010609030101010101" pitchFamily="49" charset="-122"/>
              </a:rPr>
              <a:t>的投资额可以填入自开始建设累计完成投资。 </a:t>
            </a:r>
            <a:endParaRPr lang="zh-CN" altLang="en-US" dirty="0">
              <a:latin typeface="楷体_GB2312" panose="02010609030101010101" pitchFamily="49" charset="-122"/>
              <a:ea typeface="楷体_GB2312" panose="02010609030101010101" pitchFamily="49" charset="-122"/>
            </a:endParaRPr>
          </a:p>
          <a:p>
            <a:pPr>
              <a:lnSpc>
                <a:spcPct val="150000"/>
              </a:lnSpc>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rPr>
              <a:t>如果自开始建设累计完成投资</a:t>
            </a:r>
            <a:r>
              <a:rPr lang="zh-CN" altLang="en-US" b="1" dirty="0">
                <a:latin typeface="楷体_GB2312" panose="02010609030101010101" pitchFamily="49" charset="-122"/>
                <a:ea typeface="楷体_GB2312" panose="02010609030101010101" pitchFamily="49" charset="-122"/>
              </a:rPr>
              <a:t>≥</a:t>
            </a:r>
            <a:r>
              <a:rPr lang="zh-CN" altLang="en-US" dirty="0">
                <a:latin typeface="楷体_GB2312" panose="02010609030101010101" pitchFamily="49" charset="-122"/>
                <a:ea typeface="楷体_GB2312" panose="02010609030101010101" pitchFamily="49" charset="-122"/>
              </a:rPr>
              <a:t>计划总投资，要询问企业是否竣工或需要调整计划总投资。</a:t>
            </a:r>
            <a:endParaRPr lang="en-US" altLang="zh-CN" b="1" dirty="0">
              <a:latin typeface="楷体_GB2312" panose="02010609030101010101" pitchFamily="49" charset="-122"/>
              <a:ea typeface="楷体_GB2312" panose="02010609030101010101" pitchFamily="49" charset="-122"/>
            </a:endParaRPr>
          </a:p>
        </p:txBody>
      </p:sp>
      <p:sp>
        <p:nvSpPr>
          <p:cNvPr id="12" name="矩形 11"/>
          <p:cNvSpPr/>
          <p:nvPr/>
        </p:nvSpPr>
        <p:spPr>
          <a:xfrm>
            <a:off x="928688" y="1481455"/>
            <a:ext cx="1219200" cy="482600"/>
          </a:xfrm>
          <a:prstGeom prst="rect">
            <a:avLst/>
          </a:prstGeom>
          <a:solidFill>
            <a:srgbClr val="93CA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HK"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2232" name="矩形 13"/>
          <p:cNvSpPr/>
          <p:nvPr/>
        </p:nvSpPr>
        <p:spPr>
          <a:xfrm>
            <a:off x="1071563" y="1457643"/>
            <a:ext cx="903287" cy="523875"/>
          </a:xfrm>
          <a:prstGeom prst="rect">
            <a:avLst/>
          </a:prstGeom>
          <a:noFill/>
          <a:ln w="9525">
            <a:noFill/>
          </a:ln>
        </p:spPr>
        <p:txBody>
          <a:bodyPr>
            <a:spAutoFit/>
          </a:bodyPr>
          <a:p>
            <a:r>
              <a:rPr lang="zh-CN" altLang="en-US" sz="2800" dirty="0">
                <a:solidFill>
                  <a:schemeClr val="bg1"/>
                </a:solidFill>
                <a:latin typeface="微软雅黑" panose="020B0503020204020204" pitchFamily="34" charset="-122"/>
                <a:ea typeface="微软雅黑" panose="020B0503020204020204" pitchFamily="34" charset="-122"/>
              </a:rPr>
              <a:t>包括</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52233" name="矩形 14"/>
          <p:cNvSpPr/>
          <p:nvPr/>
        </p:nvSpPr>
        <p:spPr>
          <a:xfrm>
            <a:off x="2284730" y="1428750"/>
            <a:ext cx="6000750" cy="1753235"/>
          </a:xfrm>
          <a:prstGeom prst="rect">
            <a:avLst/>
          </a:prstGeom>
          <a:noFill/>
          <a:ln w="9525">
            <a:noFill/>
          </a:ln>
        </p:spPr>
        <p:txBody>
          <a:bodyPr>
            <a:spAutoFit/>
          </a:bodyPr>
          <a:p>
            <a:pPr marL="285750" indent="-285750">
              <a:buFont typeface="Wingdings" panose="05000000000000000000" charset="0"/>
              <a:buChar char="ü"/>
            </a:pPr>
            <a:r>
              <a:rPr lang="zh-CN" altLang="en-US" dirty="0">
                <a:latin typeface="微软雅黑" panose="020B0503020204020204" pitchFamily="34" charset="-122"/>
                <a:ea typeface="微软雅黑" panose="020B0503020204020204" pitchFamily="34" charset="-122"/>
              </a:rPr>
              <a:t>报告期以前建成投产的投资或停、缓建工程完成的投资及拆除、报废工程的投资；</a:t>
            </a:r>
            <a:endParaRPr lang="en-US" altLang="zh-CN" dirty="0">
              <a:latin typeface="微软雅黑" panose="020B0503020204020204" pitchFamily="34" charset="-122"/>
              <a:ea typeface="微软雅黑" panose="020B0503020204020204" pitchFamily="34" charset="-122"/>
            </a:endParaRPr>
          </a:p>
          <a:p>
            <a:pPr marL="285750" indent="-285750">
              <a:buFont typeface="Wingdings" panose="05000000000000000000" charset="0"/>
              <a:buChar char="ü"/>
            </a:pPr>
            <a:r>
              <a:rPr lang="zh-CN" altLang="en-US" dirty="0">
                <a:solidFill>
                  <a:srgbClr val="FF0000"/>
                </a:solidFill>
                <a:latin typeface="微软雅黑" panose="020B0503020204020204" pitchFamily="34" charset="-122"/>
                <a:ea typeface="微软雅黑" panose="020B0503020204020204" pitchFamily="34" charset="-122"/>
              </a:rPr>
              <a:t>在建</a:t>
            </a:r>
            <a:r>
              <a:rPr lang="zh-CN" altLang="en-US" dirty="0">
                <a:solidFill>
                  <a:schemeClr val="tx1"/>
                </a:solidFill>
                <a:latin typeface="微软雅黑" panose="020B0503020204020204" pitchFamily="34" charset="-122"/>
                <a:ea typeface="微软雅黑" panose="020B0503020204020204" pitchFamily="34" charset="-122"/>
              </a:rPr>
              <a:t>的房屋建设工程或</a:t>
            </a:r>
            <a:r>
              <a:rPr lang="zh-CN" altLang="en-US" dirty="0">
                <a:solidFill>
                  <a:srgbClr val="FF0000"/>
                </a:solidFill>
                <a:latin typeface="微软雅黑" panose="020B0503020204020204" pitchFamily="34" charset="-122"/>
                <a:ea typeface="微软雅黑" panose="020B0503020204020204" pitchFamily="34" charset="-122"/>
              </a:rPr>
              <a:t>正在开发</a:t>
            </a:r>
            <a:r>
              <a:rPr lang="zh-CN" altLang="en-US" dirty="0">
                <a:solidFill>
                  <a:schemeClr val="tx1"/>
                </a:solidFill>
                <a:latin typeface="微软雅黑" panose="020B0503020204020204" pitchFamily="34" charset="-122"/>
                <a:ea typeface="微软雅黑" panose="020B0503020204020204" pitchFamily="34" charset="-122"/>
              </a:rPr>
              <a:t>的土地开发工程从开始建设到本期止累计完成的全部投资。</a:t>
            </a:r>
            <a:endParaRPr lang="zh-CN" altLang="en-US" dirty="0">
              <a:solidFill>
                <a:schemeClr val="tx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ü"/>
            </a:pPr>
            <a:r>
              <a:rPr lang="zh-CN" altLang="en-US" dirty="0">
                <a:latin typeface="微软雅黑" panose="020B0503020204020204" pitchFamily="34" charset="-122"/>
                <a:ea typeface="微软雅黑" panose="020B0503020204020204" pitchFamily="34" charset="-122"/>
                <a:sym typeface="+mn-ea"/>
              </a:rPr>
              <a:t>转入的“在建工程”以前年度完成的投资</a:t>
            </a:r>
            <a:endParaRPr lang="en-US" altLang="zh-CN" dirty="0">
              <a:latin typeface="微软雅黑" panose="020B0503020204020204" pitchFamily="34" charset="-122"/>
              <a:ea typeface="微软雅黑" panose="020B0503020204020204" pitchFamily="34" charset="-122"/>
            </a:endParaRPr>
          </a:p>
          <a:p>
            <a:pPr marL="285750" indent="-285750">
              <a:buFont typeface="Wingdings" panose="05000000000000000000" charset="0"/>
              <a:buChar char="ü"/>
            </a:pPr>
            <a:endParaRPr lang="en-US" altLang="zh-CN" dirty="0">
              <a:solidFill>
                <a:schemeClr val="tx1"/>
              </a:solidFill>
              <a:latin typeface="微软雅黑" panose="020B0503020204020204" pitchFamily="34" charset="-122"/>
              <a:ea typeface="微软雅黑" panose="020B0503020204020204" pitchFamily="34" charset="-122"/>
            </a:endParaRPr>
          </a:p>
        </p:txBody>
      </p:sp>
      <p:sp>
        <p:nvSpPr>
          <p:cNvPr id="52234" name="矩形 15"/>
          <p:cNvSpPr/>
          <p:nvPr/>
        </p:nvSpPr>
        <p:spPr>
          <a:xfrm>
            <a:off x="2284413" y="3016568"/>
            <a:ext cx="5212080" cy="339725"/>
          </a:xfrm>
          <a:prstGeom prst="rect">
            <a:avLst/>
          </a:prstGeom>
          <a:noFill/>
          <a:ln w="9525">
            <a:noFill/>
          </a:ln>
        </p:spPr>
        <p:txBody>
          <a:bodyPr wrap="none">
            <a:spAutoFit/>
          </a:bodyPr>
          <a:p>
            <a:pPr>
              <a:lnSpc>
                <a:spcPct val="90000"/>
              </a:lnSpc>
            </a:pPr>
            <a:r>
              <a:rPr lang="zh-CN" altLang="en-US" dirty="0">
                <a:latin typeface="微软雅黑" panose="020B0503020204020204" pitchFamily="34" charset="-122"/>
                <a:ea typeface="微软雅黑" panose="020B0503020204020204" pitchFamily="34" charset="-122"/>
              </a:rPr>
              <a:t>转出的“在建工程”累计投资（从项目开始扣除）</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p:nvSpPr>
        <p:spPr>
          <a:xfrm>
            <a:off x="923925" y="2857500"/>
            <a:ext cx="1219200" cy="482600"/>
          </a:xfrm>
          <a:prstGeom prst="rect">
            <a:avLst/>
          </a:prstGeom>
          <a:solidFill>
            <a:srgbClr val="FFB6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HK"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2236" name="矩形 17"/>
          <p:cNvSpPr/>
          <p:nvPr/>
        </p:nvSpPr>
        <p:spPr>
          <a:xfrm>
            <a:off x="928688" y="2833688"/>
            <a:ext cx="1285875" cy="523875"/>
          </a:xfrm>
          <a:prstGeom prst="rect">
            <a:avLst/>
          </a:prstGeom>
          <a:noFill/>
          <a:ln w="9525">
            <a:noFill/>
          </a:ln>
        </p:spPr>
        <p:txBody>
          <a:bodyPr>
            <a:spAutoFit/>
          </a:bodyPr>
          <a:p>
            <a:r>
              <a:rPr lang="zh-CN" altLang="en-US" sz="2800" dirty="0">
                <a:solidFill>
                  <a:schemeClr val="bg1"/>
                </a:solidFill>
                <a:latin typeface="微软雅黑" panose="020B0503020204020204" pitchFamily="34" charset="-122"/>
                <a:ea typeface="微软雅黑" panose="020B0503020204020204" pitchFamily="34" charset="-122"/>
              </a:rPr>
              <a:t>不包括</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0" y="-107950"/>
            <a:ext cx="4654550" cy="688975"/>
            <a:chOff x="0" y="-170"/>
            <a:chExt cx="7330"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6430" cy="72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103 自开始建设累计完成投资</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Text Box 3"/>
          <p:cNvSpPr txBox="1"/>
          <p:nvPr/>
        </p:nvSpPr>
        <p:spPr>
          <a:xfrm>
            <a:off x="1660525" y="541338"/>
            <a:ext cx="184150" cy="369887"/>
          </a:xfrm>
          <a:prstGeom prst="rect">
            <a:avLst/>
          </a:prstGeom>
          <a:noFill/>
          <a:ln w="9525">
            <a:noFill/>
          </a:ln>
        </p:spPr>
        <p:txBody>
          <a:bodyPr wrap="none">
            <a:spAutoFit/>
          </a:bodyPr>
          <a:p>
            <a:endParaRPr lang="zh-CN" altLang="zh-CN" dirty="0">
              <a:latin typeface="Arial" panose="020B0604020202020204" pitchFamily="34" charset="0"/>
            </a:endParaRPr>
          </a:p>
        </p:txBody>
      </p:sp>
      <p:sp>
        <p:nvSpPr>
          <p:cNvPr id="53252" name="矩形 94"/>
          <p:cNvSpPr/>
          <p:nvPr/>
        </p:nvSpPr>
        <p:spPr>
          <a:xfrm>
            <a:off x="500063" y="624205"/>
            <a:ext cx="8072437" cy="2084070"/>
          </a:xfrm>
          <a:prstGeom prst="rect">
            <a:avLst/>
          </a:prstGeom>
          <a:noFill/>
          <a:ln w="9525">
            <a:noFill/>
          </a:ln>
        </p:spPr>
        <p:txBody>
          <a:bodyPr>
            <a:spAutoFit/>
          </a:bodyPr>
          <a:p>
            <a:pPr algn="just">
              <a:lnSpc>
                <a:spcPct val="120000"/>
              </a:lnSpc>
              <a:buClr>
                <a:srgbClr val="0000FF"/>
              </a:buClr>
            </a:pPr>
            <a:r>
              <a:rPr lang="zh-CN" altLang="en-US" sz="1800" dirty="0">
                <a:solidFill>
                  <a:srgbClr val="FF0000"/>
                </a:solidFill>
                <a:latin typeface="微软雅黑" panose="020B0503020204020204" pitchFamily="34" charset="-122"/>
                <a:ea typeface="微软雅黑" panose="020B0503020204020204" pitchFamily="34" charset="-122"/>
              </a:rPr>
              <a:t>指从本年</a:t>
            </a:r>
            <a:r>
              <a:rPr lang="en-US" altLang="zh-CN" sz="1800" dirty="0">
                <a:solidFill>
                  <a:srgbClr val="FF0000"/>
                </a:solidFill>
                <a:latin typeface="微软雅黑" panose="020B0503020204020204" pitchFamily="34" charset="-122"/>
                <a:ea typeface="微软雅黑" panose="020B0503020204020204" pitchFamily="34" charset="-122"/>
              </a:rPr>
              <a:t>1</a:t>
            </a:r>
            <a:r>
              <a:rPr lang="zh-CN" altLang="en-US" sz="1800" dirty="0">
                <a:solidFill>
                  <a:srgbClr val="FF0000"/>
                </a:solidFill>
                <a:latin typeface="微软雅黑" panose="020B0503020204020204" pitchFamily="34" charset="-122"/>
                <a:ea typeface="微软雅黑" panose="020B0503020204020204" pitchFamily="34" charset="-122"/>
              </a:rPr>
              <a:t>月</a:t>
            </a:r>
            <a:r>
              <a:rPr lang="en-US" altLang="zh-CN" sz="1800" dirty="0">
                <a:solidFill>
                  <a:srgbClr val="FF0000"/>
                </a:solidFill>
                <a:latin typeface="微软雅黑" panose="020B0503020204020204" pitchFamily="34" charset="-122"/>
                <a:ea typeface="微软雅黑" panose="020B0503020204020204" pitchFamily="34" charset="-122"/>
              </a:rPr>
              <a:t>1</a:t>
            </a:r>
            <a:r>
              <a:rPr lang="zh-CN" altLang="en-US" sz="1800" dirty="0">
                <a:solidFill>
                  <a:srgbClr val="FF0000"/>
                </a:solidFill>
                <a:latin typeface="微软雅黑" panose="020B0503020204020204" pitchFamily="34" charset="-122"/>
                <a:ea typeface="微软雅黑" panose="020B0503020204020204" pitchFamily="34" charset="-122"/>
              </a:rPr>
              <a:t>日起至报告期完成的全部投资额。</a:t>
            </a:r>
            <a:r>
              <a:rPr lang="zh-CN" altLang="en-US" sz="1800" dirty="0">
                <a:latin typeface="微软雅黑" panose="020B0503020204020204" pitchFamily="34" charset="-122"/>
                <a:ea typeface="微软雅黑" panose="020B0503020204020204" pitchFamily="34" charset="-122"/>
              </a:rPr>
              <a:t>指各种登记注册类型的房地产开发法人单位统一开发的住宅、饭店、宾馆、度假村、写字楼、办公楼等房屋建筑物，配套的服务设施，土地开发工程（如道路、给水、排水、供电、供热、通讯、平整场地等基础设施工程）和</a:t>
            </a:r>
            <a:r>
              <a:rPr lang="zh-CN" altLang="en-US" sz="1800" dirty="0">
                <a:solidFill>
                  <a:srgbClr val="FF0000"/>
                </a:solidFill>
                <a:latin typeface="微软雅黑" panose="020B0503020204020204" pitchFamily="34" charset="-122"/>
                <a:ea typeface="微软雅黑" panose="020B0503020204020204" pitchFamily="34" charset="-122"/>
              </a:rPr>
              <a:t>土地购置</a:t>
            </a:r>
            <a:r>
              <a:rPr lang="zh-CN" altLang="en-US" sz="1800" dirty="0">
                <a:latin typeface="微软雅黑" panose="020B0503020204020204" pitchFamily="34" charset="-122"/>
                <a:ea typeface="微软雅黑" panose="020B0503020204020204" pitchFamily="34" charset="-122"/>
              </a:rPr>
              <a:t>的投资。</a:t>
            </a:r>
            <a:r>
              <a:rPr lang="zh-CN" altLang="en-US" sz="1800">
                <a:latin typeface="方正楷体_GBK" panose="02000000000000000000" charset="-122"/>
                <a:ea typeface="方正楷体_GBK" panose="02000000000000000000" charset="-122"/>
                <a:cs typeface="方正楷体_GBK" panose="02000000000000000000" charset="-122"/>
                <a:sym typeface="+mn-ea"/>
              </a:rPr>
              <a:t>（</a:t>
            </a:r>
            <a:r>
              <a:rPr lang="zh-CN" altLang="en-US" sz="1800">
                <a:solidFill>
                  <a:srgbClr val="FF0000"/>
                </a:solidFill>
                <a:latin typeface="方正楷体_GBK" panose="02000000000000000000" charset="-122"/>
                <a:ea typeface="方正楷体_GBK" panose="02000000000000000000" charset="-122"/>
                <a:cs typeface="方正楷体_GBK" panose="02000000000000000000" charset="-122"/>
                <a:sym typeface="+mn-ea"/>
              </a:rPr>
              <a:t>删除了厂房和仓库</a:t>
            </a:r>
            <a:r>
              <a:rPr lang="zh-CN" altLang="en-US" sz="1800">
                <a:latin typeface="方正楷体_GBK" panose="02000000000000000000" charset="-122"/>
                <a:ea typeface="方正楷体_GBK" panose="02000000000000000000" charset="-122"/>
                <a:cs typeface="方正楷体_GBK" panose="02000000000000000000" charset="-122"/>
                <a:sym typeface="+mn-ea"/>
              </a:rPr>
              <a:t>）</a:t>
            </a:r>
            <a:r>
              <a:rPr lang="zh-CN" altLang="en-US" sz="1800" b="1" dirty="0">
                <a:latin typeface="微软雅黑" panose="020B0503020204020204" pitchFamily="34" charset="-122"/>
                <a:ea typeface="微软雅黑" panose="020B0503020204020204" pitchFamily="34" charset="-122"/>
                <a:sym typeface="+mn-ea"/>
              </a:rPr>
              <a:t>不包括</a:t>
            </a:r>
            <a:r>
              <a:rPr lang="zh-CN" altLang="en-US" sz="1800" dirty="0">
                <a:latin typeface="微软雅黑" panose="020B0503020204020204" pitchFamily="34" charset="-122"/>
                <a:ea typeface="微软雅黑" panose="020B0503020204020204" pitchFamily="34" charset="-122"/>
                <a:sym typeface="+mn-ea"/>
              </a:rPr>
              <a:t>单纯的土地开发和交易活动。</a:t>
            </a:r>
            <a:endParaRPr lang="zh-CN" altLang="en-US" sz="1800" noProof="1">
              <a:latin typeface="方正楷体_GBK" panose="02000000000000000000" charset="-122"/>
              <a:ea typeface="方正楷体_GBK" panose="02000000000000000000" charset="-122"/>
              <a:cs typeface="方正楷体_GBK" panose="02000000000000000000" charset="-122"/>
            </a:endParaRPr>
          </a:p>
          <a:p>
            <a:pPr algn="just">
              <a:lnSpc>
                <a:spcPct val="120000"/>
              </a:lnSpc>
              <a:buClr>
                <a:srgbClr val="0000FF"/>
              </a:buClr>
            </a:pPr>
            <a:endParaRPr lang="zh-CN" altLang="en-US" sz="1800" noProof="1" dirty="0">
              <a:latin typeface="方正楷体_GBK" panose="02000000000000000000" charset="-122"/>
              <a:ea typeface="方正楷体_GBK" panose="02000000000000000000" charset="-122"/>
              <a:cs typeface="方正楷体_GBK" panose="02000000000000000000" charset="-122"/>
              <a:sym typeface="+mn-ea"/>
            </a:endParaRPr>
          </a:p>
        </p:txBody>
      </p:sp>
      <p:grpSp>
        <p:nvGrpSpPr>
          <p:cNvPr id="8" name="组合 7"/>
          <p:cNvGrpSpPr/>
          <p:nvPr/>
        </p:nvGrpSpPr>
        <p:grpSpPr>
          <a:xfrm>
            <a:off x="0" y="-107950"/>
            <a:ext cx="3048000" cy="688975"/>
            <a:chOff x="0" y="-170"/>
            <a:chExt cx="4800"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3" name="矩形 5"/>
            <p:cNvSpPr>
              <a:spLocks noChangeArrowheads="1"/>
            </p:cNvSpPr>
            <p:nvPr/>
          </p:nvSpPr>
          <p:spPr bwMode="auto">
            <a:xfrm>
              <a:off x="900" y="190"/>
              <a:ext cx="3900" cy="72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107本年完成投资</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cxnSp>
        <p:nvCxnSpPr>
          <p:cNvPr id="51" name="直接箭头连接符 50"/>
          <p:cNvCxnSpPr/>
          <p:nvPr/>
        </p:nvCxnSpPr>
        <p:spPr bwMode="auto">
          <a:xfrm rot="10800000">
            <a:off x="3236595" y="350203"/>
            <a:ext cx="428625" cy="1587"/>
          </a:xfrm>
          <a:prstGeom prst="straightConnector1">
            <a:avLst/>
          </a:prstGeom>
          <a:noFill/>
          <a:ln w="34925" cap="flat" cmpd="sng" algn="ctr">
            <a:solidFill>
              <a:schemeClr val="tx2">
                <a:lumMod val="75000"/>
                <a:lumOff val="25000"/>
              </a:schemeClr>
            </a:solidFill>
            <a:prstDash val="solid"/>
            <a:round/>
            <a:headEnd type="none" w="med" len="med"/>
            <a:tailEnd type="arrow"/>
          </a:ln>
          <a:effectLst/>
        </p:spPr>
      </p:cxnSp>
      <p:sp>
        <p:nvSpPr>
          <p:cNvPr id="11" name="文本框 10"/>
          <p:cNvSpPr txBox="1"/>
          <p:nvPr/>
        </p:nvSpPr>
        <p:spPr>
          <a:xfrm>
            <a:off x="3772535" y="151765"/>
            <a:ext cx="2240280" cy="368300"/>
          </a:xfrm>
          <a:prstGeom prst="rect">
            <a:avLst/>
          </a:prstGeom>
          <a:noFill/>
        </p:spPr>
        <p:txBody>
          <a:bodyPr wrap="none" rtlCol="0" anchor="t">
            <a:spAutoFit/>
          </a:bodyPr>
          <a:p>
            <a:r>
              <a:rPr lang="zh-CN" altLang="en-US"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503020204020204" pitchFamily="34" charset="-122"/>
                <a:ea typeface="微软雅黑" panose="020B0503020204020204" pitchFamily="34" charset="-122"/>
                <a:sym typeface="+mn-ea"/>
              </a:rPr>
              <a:t>计量单位为“万元”</a:t>
            </a:r>
            <a:endParaRPr lang="zh-CN" altLang="en-US"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467995" y="2643505"/>
            <a:ext cx="8193405" cy="1753235"/>
          </a:xfrm>
          <a:prstGeom prst="rect">
            <a:avLst/>
          </a:prstGeom>
          <a:noFill/>
        </p:spPr>
        <p:txBody>
          <a:bodyPr wrap="square" rtlCol="0" anchor="t">
            <a:spAutoFit/>
          </a:bodyPr>
          <a:p>
            <a:pPr marL="285750" indent="-285750">
              <a:lnSpc>
                <a:spcPct val="150000"/>
              </a:lnSpc>
              <a:buFont typeface="Wingdings" panose="05000000000000000000" charset="0"/>
              <a:buChar char="l"/>
            </a:pPr>
            <a:r>
              <a:rPr lang="zh-CN" altLang="en-US" dirty="0">
                <a:solidFill>
                  <a:srgbClr val="000000"/>
                </a:solidFill>
                <a:latin typeface="微软雅黑" panose="020B0503020204020204" pitchFamily="34" charset="-122"/>
                <a:ea typeface="微软雅黑" panose="020B0503020204020204" pitchFamily="34" charset="-122"/>
                <a:sym typeface="+mn-ea"/>
              </a:rPr>
              <a:t>本指标为</a:t>
            </a:r>
            <a:r>
              <a:rPr lang="zh-CN" altLang="en-US" b="1" dirty="0">
                <a:solidFill>
                  <a:srgbClr val="000000"/>
                </a:solidFill>
                <a:latin typeface="微软雅黑" panose="020B0503020204020204" pitchFamily="34" charset="-122"/>
                <a:ea typeface="微软雅黑" panose="020B0503020204020204" pitchFamily="34" charset="-122"/>
                <a:sym typeface="+mn-ea"/>
              </a:rPr>
              <a:t>当年</a:t>
            </a:r>
            <a:r>
              <a:rPr lang="zh-CN" altLang="en-US" dirty="0">
                <a:solidFill>
                  <a:srgbClr val="000000"/>
                </a:solidFill>
                <a:latin typeface="微软雅黑" panose="020B0503020204020204" pitchFamily="34" charset="-122"/>
                <a:ea typeface="微软雅黑" panose="020B0503020204020204" pitchFamily="34" charset="-122"/>
                <a:sym typeface="+mn-ea"/>
              </a:rPr>
              <a:t>累计数，</a:t>
            </a:r>
            <a:r>
              <a:rPr lang="zh-CN" altLang="en-US" b="1" dirty="0">
                <a:solidFill>
                  <a:srgbClr val="000000"/>
                </a:solidFill>
                <a:latin typeface="微软雅黑" panose="020B0503020204020204" pitchFamily="34" charset="-122"/>
                <a:ea typeface="微软雅黑" panose="020B0503020204020204" pitchFamily="34" charset="-122"/>
                <a:sym typeface="+mn-ea"/>
              </a:rPr>
              <a:t>以前年度</a:t>
            </a:r>
            <a:r>
              <a:rPr lang="zh-CN" altLang="en-US" dirty="0">
                <a:solidFill>
                  <a:srgbClr val="000000"/>
                </a:solidFill>
                <a:latin typeface="微软雅黑" panose="020B0503020204020204" pitchFamily="34" charset="-122"/>
                <a:ea typeface="微软雅黑" panose="020B0503020204020204" pitchFamily="34" charset="-122"/>
                <a:sym typeface="+mn-ea"/>
              </a:rPr>
              <a:t>发生的投资（</a:t>
            </a:r>
            <a:r>
              <a:rPr lang="zh-CN" altLang="en-US" b="1" dirty="0">
                <a:solidFill>
                  <a:srgbClr val="000000"/>
                </a:solidFill>
                <a:latin typeface="微软雅黑" panose="020B0503020204020204" pitchFamily="34" charset="-122"/>
                <a:ea typeface="微软雅黑" panose="020B0503020204020204" pitchFamily="34" charset="-122"/>
                <a:sym typeface="+mn-ea"/>
              </a:rPr>
              <a:t>土地购置费除外</a:t>
            </a:r>
            <a:r>
              <a:rPr lang="zh-CN" altLang="en-US" dirty="0">
                <a:solidFill>
                  <a:srgbClr val="000000"/>
                </a:solidFill>
                <a:latin typeface="微软雅黑" panose="020B0503020204020204" pitchFamily="34" charset="-122"/>
                <a:ea typeface="微软雅黑" panose="020B0503020204020204" pitchFamily="34" charset="-122"/>
                <a:sym typeface="+mn-ea"/>
              </a:rPr>
              <a:t>）不得计入本年完成投资。</a:t>
            </a:r>
            <a:endParaRPr lang="zh-CN" altLang="en-US" dirty="0">
              <a:solidFill>
                <a:srgbClr val="00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l"/>
            </a:pPr>
            <a:r>
              <a:rPr lang="zh-CN" altLang="en-US" dirty="0">
                <a:solidFill>
                  <a:srgbClr val="000000"/>
                </a:solidFill>
                <a:latin typeface="微软雅黑" panose="020B0503020204020204" pitchFamily="34" charset="-122"/>
                <a:ea typeface="微软雅黑" panose="020B0503020204020204" pitchFamily="34" charset="-122"/>
                <a:sym typeface="+mn-ea"/>
              </a:rPr>
              <a:t>本指标由</a:t>
            </a:r>
            <a:r>
              <a:rPr lang="zh-CN" altLang="en-US" b="1" dirty="0">
                <a:solidFill>
                  <a:srgbClr val="000000"/>
                </a:solidFill>
                <a:latin typeface="微软雅黑" panose="020B0503020204020204" pitchFamily="34" charset="-122"/>
                <a:ea typeface="微软雅黑" panose="020B0503020204020204" pitchFamily="34" charset="-122"/>
                <a:sym typeface="+mn-ea"/>
              </a:rPr>
              <a:t>建筑工程、安装工程、设备工器具购置和其他费用</a:t>
            </a:r>
            <a:r>
              <a:rPr lang="zh-CN" altLang="en-US" dirty="0">
                <a:solidFill>
                  <a:srgbClr val="000000"/>
                </a:solidFill>
                <a:latin typeface="微软雅黑" panose="020B0503020204020204" pitchFamily="34" charset="-122"/>
                <a:ea typeface="微软雅黑" panose="020B0503020204020204" pitchFamily="34" charset="-122"/>
                <a:sym typeface="+mn-ea"/>
              </a:rPr>
              <a:t>四部分构成。数据来源数据来源于</a:t>
            </a:r>
            <a:r>
              <a:rPr lang="zh-CN" altLang="en-US" b="1" dirty="0">
                <a:solidFill>
                  <a:srgbClr val="000000"/>
                </a:solidFill>
                <a:latin typeface="微软雅黑" panose="020B0503020204020204" pitchFamily="34" charset="-122"/>
                <a:ea typeface="微软雅黑" panose="020B0503020204020204" pitchFamily="34" charset="-122"/>
                <a:sym typeface="+mn-ea"/>
              </a:rPr>
              <a:t>企业工程部门的实际工程形象进度</a:t>
            </a:r>
            <a:r>
              <a:rPr lang="zh-CN" altLang="en-US" dirty="0">
                <a:solidFill>
                  <a:srgbClr val="000000"/>
                </a:solidFill>
                <a:latin typeface="微软雅黑" panose="020B0503020204020204" pitchFamily="34" charset="-122"/>
                <a:ea typeface="微软雅黑" panose="020B0503020204020204" pitchFamily="34" charset="-122"/>
                <a:sym typeface="+mn-ea"/>
              </a:rPr>
              <a:t>及</a:t>
            </a:r>
            <a:r>
              <a:rPr lang="zh-CN" altLang="en-US" b="1" dirty="0">
                <a:solidFill>
                  <a:srgbClr val="000000"/>
                </a:solidFill>
                <a:latin typeface="微软雅黑" panose="020B0503020204020204" pitchFamily="34" charset="-122"/>
                <a:ea typeface="微软雅黑" panose="020B0503020204020204" pitchFamily="34" charset="-122"/>
                <a:sym typeface="+mn-ea"/>
              </a:rPr>
              <a:t>企业的开发成本账</a:t>
            </a:r>
            <a:r>
              <a:rPr lang="zh-CN" altLang="en-US" dirty="0">
                <a:solidFill>
                  <a:srgbClr val="000000"/>
                </a:solidFill>
                <a:latin typeface="微软雅黑" panose="020B0503020204020204" pitchFamily="34" charset="-122"/>
                <a:ea typeface="微软雅黑" panose="020B0503020204020204" pitchFamily="34" charset="-122"/>
                <a:sym typeface="+mn-ea"/>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Text Box 3"/>
          <p:cNvSpPr txBox="1"/>
          <p:nvPr/>
        </p:nvSpPr>
        <p:spPr>
          <a:xfrm>
            <a:off x="1660525" y="541338"/>
            <a:ext cx="184150" cy="369887"/>
          </a:xfrm>
          <a:prstGeom prst="rect">
            <a:avLst/>
          </a:prstGeom>
          <a:noFill/>
          <a:ln w="9525">
            <a:noFill/>
          </a:ln>
        </p:spPr>
        <p:txBody>
          <a:bodyPr wrap="none">
            <a:spAutoFit/>
          </a:bodyPr>
          <a:p>
            <a:endParaRPr lang="zh-CN" altLang="zh-CN" dirty="0">
              <a:latin typeface="Arial" panose="020B0604020202020204" pitchFamily="34" charset="0"/>
            </a:endParaRPr>
          </a:p>
        </p:txBody>
      </p:sp>
      <p:sp>
        <p:nvSpPr>
          <p:cNvPr id="53253" name="矩形 12"/>
          <p:cNvSpPr/>
          <p:nvPr/>
        </p:nvSpPr>
        <p:spPr>
          <a:xfrm>
            <a:off x="-6350" y="471805"/>
            <a:ext cx="8972550" cy="4246245"/>
          </a:xfrm>
          <a:prstGeom prst="rect">
            <a:avLst/>
          </a:prstGeom>
          <a:noFill/>
          <a:ln w="9525">
            <a:noFill/>
          </a:ln>
        </p:spPr>
        <p:txBody>
          <a:bodyPr wrap="square">
            <a:spAutoFit/>
          </a:bodyPr>
          <a:p>
            <a:pPr marL="285750" indent="-285750">
              <a:lnSpc>
                <a:spcPct val="150000"/>
              </a:lnSpc>
              <a:buFont typeface="Wingdings" panose="05000000000000000000" charset="0"/>
              <a:buChar char="l"/>
            </a:pPr>
            <a:endParaRPr lang="zh-CN" altLang="en-US" sz="2000" dirty="0">
              <a:solidFill>
                <a:srgbClr val="00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l"/>
            </a:pPr>
            <a:r>
              <a:rPr lang="zh-CN" altLang="en-US" sz="2000" dirty="0">
                <a:solidFill>
                  <a:srgbClr val="FF0000"/>
                </a:solidFill>
                <a:latin typeface="微软雅黑" panose="020B0503020204020204" pitchFamily="34" charset="-122"/>
                <a:ea typeface="微软雅黑" panose="020B0503020204020204" pitchFamily="34" charset="-122"/>
              </a:rPr>
              <a:t>不包括工程预付款、销售费用、财务费用、管理费用；</a:t>
            </a:r>
            <a:endParaRPr lang="zh-CN" altLang="en-US" sz="2000" dirty="0">
              <a:solidFill>
                <a:srgbClr val="FF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l"/>
            </a:pPr>
            <a:r>
              <a:rPr lang="zh-CN" altLang="en-US" sz="2000" dirty="0">
                <a:solidFill>
                  <a:srgbClr val="FF0000"/>
                </a:solidFill>
                <a:latin typeface="微软雅黑" panose="020B0503020204020204" pitchFamily="34" charset="-122"/>
                <a:ea typeface="微软雅黑" panose="020B0503020204020204" pitchFamily="34" charset="-122"/>
                <a:sym typeface="News Gothic MT"/>
              </a:rPr>
              <a:t>“预提成本”不能计入投资。</a:t>
            </a:r>
            <a:endParaRPr lang="zh-CN" altLang="en-US" sz="2000" dirty="0">
              <a:solidFill>
                <a:srgbClr val="FF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l"/>
            </a:pPr>
            <a:r>
              <a:rPr lang="zh-CN" sz="2000" dirty="0">
                <a:solidFill>
                  <a:srgbClr val="FF0000"/>
                </a:solidFill>
                <a:latin typeface="微软雅黑" panose="020B0503020204020204" pitchFamily="34" charset="-122"/>
                <a:ea typeface="微软雅黑" panose="020B0503020204020204" pitchFamily="34" charset="-122"/>
              </a:rPr>
              <a:t>不要将</a:t>
            </a:r>
            <a:r>
              <a:rPr lang="zh-CN" altLang="en-US" sz="2000" dirty="0">
                <a:solidFill>
                  <a:srgbClr val="000000"/>
                </a:solidFill>
                <a:latin typeface="微软雅黑" panose="020B0503020204020204" pitchFamily="34" charset="-122"/>
                <a:ea typeface="微软雅黑" panose="020B0503020204020204" pitchFamily="34" charset="-122"/>
              </a:rPr>
              <a:t>以前年度发生或调整的费用统计在当年投资额中（应在累计完成投资中体现）。</a:t>
            </a:r>
            <a:endParaRPr lang="zh-CN" altLang="en-US" sz="2000" dirty="0">
              <a:solidFill>
                <a:srgbClr val="00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l"/>
            </a:pPr>
            <a:r>
              <a:rPr lang="zh-CN" altLang="en-US" sz="2000" dirty="0">
                <a:solidFill>
                  <a:srgbClr val="000000"/>
                </a:solidFill>
                <a:latin typeface="微软雅黑" panose="020B0503020204020204" pitchFamily="34" charset="-122"/>
                <a:ea typeface="微软雅黑" panose="020B0503020204020204" pitchFamily="34" charset="-122"/>
                <a:sym typeface="+mn-ea"/>
              </a:rPr>
              <a:t>房地产开发企业统计人员应在建立好统计网络基础上，建立工程、财务等部门统计台账，定期分别向工程、财务等涉及部门收集资料；房地产开发企业统计人员应依据工程部门和财务部门统计台账汇总到本年完成投资及其分组当中，填报本年完成投资情况。</a:t>
            </a:r>
            <a:endParaRPr lang="zh-CN" altLang="en-US" sz="2000" dirty="0">
              <a:solidFill>
                <a:srgbClr val="000000"/>
              </a:solidFill>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0" y="-107950"/>
            <a:ext cx="3048000" cy="688975"/>
            <a:chOff x="0" y="-170"/>
            <a:chExt cx="4800"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3" name="矩形 5"/>
            <p:cNvSpPr>
              <a:spLocks noChangeArrowheads="1"/>
            </p:cNvSpPr>
            <p:nvPr/>
          </p:nvSpPr>
          <p:spPr bwMode="auto">
            <a:xfrm>
              <a:off x="900" y="190"/>
              <a:ext cx="3900" cy="72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107本年完成投资</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cxnSp>
        <p:nvCxnSpPr>
          <p:cNvPr id="51" name="直接箭头连接符 50"/>
          <p:cNvCxnSpPr/>
          <p:nvPr/>
        </p:nvCxnSpPr>
        <p:spPr bwMode="auto">
          <a:xfrm rot="10800000">
            <a:off x="3236595" y="350203"/>
            <a:ext cx="428625" cy="1587"/>
          </a:xfrm>
          <a:prstGeom prst="straightConnector1">
            <a:avLst/>
          </a:prstGeom>
          <a:noFill/>
          <a:ln w="34925" cap="flat" cmpd="sng" algn="ctr">
            <a:solidFill>
              <a:schemeClr val="tx2">
                <a:lumMod val="75000"/>
                <a:lumOff val="25000"/>
              </a:schemeClr>
            </a:solidFill>
            <a:prstDash val="solid"/>
            <a:round/>
            <a:headEnd type="none" w="med" len="med"/>
            <a:tailEnd type="arrow"/>
          </a:ln>
          <a:effectLst/>
        </p:spPr>
      </p:cxnSp>
      <p:sp>
        <p:nvSpPr>
          <p:cNvPr id="11" name="文本框 10"/>
          <p:cNvSpPr txBox="1"/>
          <p:nvPr/>
        </p:nvSpPr>
        <p:spPr>
          <a:xfrm>
            <a:off x="3772535" y="151765"/>
            <a:ext cx="2240280" cy="368300"/>
          </a:xfrm>
          <a:prstGeom prst="rect">
            <a:avLst/>
          </a:prstGeom>
          <a:noFill/>
        </p:spPr>
        <p:txBody>
          <a:bodyPr wrap="none" rtlCol="0" anchor="t">
            <a:spAutoFit/>
          </a:bodyPr>
          <a:p>
            <a:r>
              <a:rPr lang="zh-CN" altLang="en-US"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503020204020204" pitchFamily="34" charset="-122"/>
                <a:ea typeface="微软雅黑" panose="020B0503020204020204" pitchFamily="34" charset="-122"/>
                <a:sym typeface="+mn-ea"/>
              </a:rPr>
              <a:t>计量单位为“万元”</a:t>
            </a:r>
            <a:endParaRPr lang="zh-CN" altLang="en-US"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Text Box 3"/>
          <p:cNvSpPr txBox="1"/>
          <p:nvPr/>
        </p:nvSpPr>
        <p:spPr>
          <a:xfrm>
            <a:off x="1660525" y="541338"/>
            <a:ext cx="184150" cy="369887"/>
          </a:xfrm>
          <a:prstGeom prst="rect">
            <a:avLst/>
          </a:prstGeom>
          <a:noFill/>
          <a:ln w="9525">
            <a:noFill/>
          </a:ln>
        </p:spPr>
        <p:txBody>
          <a:bodyPr wrap="none">
            <a:spAutoFit/>
          </a:bodyPr>
          <a:p>
            <a:endParaRPr lang="zh-CN" altLang="zh-CN" dirty="0">
              <a:latin typeface="Arial" panose="020B0604020202020204" pitchFamily="34" charset="0"/>
            </a:endParaRPr>
          </a:p>
        </p:txBody>
      </p:sp>
      <p:sp>
        <p:nvSpPr>
          <p:cNvPr id="55305" name="文本框 77"/>
          <p:cNvSpPr txBox="1"/>
          <p:nvPr/>
        </p:nvSpPr>
        <p:spPr>
          <a:xfrm>
            <a:off x="1103313" y="4252913"/>
            <a:ext cx="904875" cy="461962"/>
          </a:xfrm>
          <a:prstGeom prst="rect">
            <a:avLst/>
          </a:prstGeom>
          <a:noFill/>
          <a:ln w="9525">
            <a:noFill/>
          </a:ln>
        </p:spPr>
        <p:txBody>
          <a:bodyPr>
            <a:spAutoFit/>
          </a:bodyPr>
          <a:p>
            <a:pPr algn="ctr"/>
            <a:r>
              <a:rPr lang="zh-CN" altLang="en-US" sz="2400" b="1" dirty="0">
                <a:solidFill>
                  <a:schemeClr val="bg1"/>
                </a:solidFill>
                <a:latin typeface="Arial" panose="020B0604020202020204" pitchFamily="34" charset="0"/>
                <a:ea typeface="微软雅黑" panose="020B0503020204020204" pitchFamily="34" charset="-122"/>
              </a:rPr>
              <a:t>注意</a:t>
            </a:r>
            <a:endParaRPr lang="en-US" altLang="zh-CN" sz="2400" b="1" dirty="0">
              <a:solidFill>
                <a:schemeClr val="bg1"/>
              </a:solidFill>
              <a:latin typeface="Arial" panose="020B0604020202020204" pitchFamily="34" charset="0"/>
              <a:ea typeface="微软雅黑" panose="020B0503020204020204" pitchFamily="34" charset="-122"/>
            </a:endParaRPr>
          </a:p>
        </p:txBody>
      </p:sp>
      <p:sp>
        <p:nvSpPr>
          <p:cNvPr id="2" name="文本框 8"/>
          <p:cNvSpPr txBox="1"/>
          <p:nvPr/>
        </p:nvSpPr>
        <p:spPr>
          <a:xfrm>
            <a:off x="395605" y="1061085"/>
            <a:ext cx="7855585" cy="1291590"/>
          </a:xfrm>
          <a:prstGeom prst="rect">
            <a:avLst/>
          </a:prstGeom>
          <a:noFill/>
          <a:ln w="9525">
            <a:noFill/>
          </a:ln>
        </p:spPr>
        <p:txBody>
          <a:bodyPr wrap="square">
            <a:spAutoFit/>
          </a:bodyPr>
          <a:p>
            <a:pPr marL="285750" indent="-285750">
              <a:lnSpc>
                <a:spcPct val="130000"/>
              </a:lnSpc>
              <a:buFont typeface="Wingdings" panose="05000000000000000000" charset="0"/>
              <a:buChar char="l"/>
            </a:pPr>
            <a:r>
              <a:rPr sz="2000" dirty="0">
                <a:solidFill>
                  <a:srgbClr val="000000"/>
                </a:solidFill>
                <a:latin typeface="微软雅黑" panose="020B0503020204020204" pitchFamily="34" charset="-122"/>
                <a:ea typeface="微软雅黑" panose="020B0503020204020204" pitchFamily="34" charset="-122"/>
                <a:sym typeface="+mn-ea"/>
              </a:rPr>
              <a:t>指从本月1日起至报告期完成的全部投资额。</a:t>
            </a:r>
            <a:endParaRPr sz="2000" dirty="0">
              <a:solidFill>
                <a:srgbClr val="000000"/>
              </a:solidFill>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r>
              <a:rPr sz="2000" dirty="0">
                <a:solidFill>
                  <a:srgbClr val="000000"/>
                </a:solidFill>
                <a:latin typeface="微软雅黑" panose="020B0503020204020204" pitchFamily="34" charset="-122"/>
                <a:ea typeface="微软雅黑" panose="020B0503020204020204" pitchFamily="34" charset="-122"/>
                <a:sym typeface="+mn-ea"/>
              </a:rPr>
              <a:t>按照</a:t>
            </a:r>
            <a:r>
              <a:rPr sz="2000" dirty="0">
                <a:solidFill>
                  <a:srgbClr val="FF0000"/>
                </a:solidFill>
                <a:latin typeface="微软雅黑" panose="020B0503020204020204" pitchFamily="34" charset="-122"/>
                <a:ea typeface="微软雅黑" panose="020B0503020204020204" pitchFamily="34" charset="-122"/>
                <a:sym typeface="+mn-ea"/>
              </a:rPr>
              <a:t>本月实际发生的投资额</a:t>
            </a:r>
            <a:r>
              <a:rPr sz="2000" dirty="0">
                <a:solidFill>
                  <a:srgbClr val="000000"/>
                </a:solidFill>
                <a:latin typeface="微软雅黑" panose="020B0503020204020204" pitchFamily="34" charset="-122"/>
                <a:ea typeface="微软雅黑" panose="020B0503020204020204" pitchFamily="34" charset="-122"/>
                <a:sym typeface="+mn-ea"/>
              </a:rPr>
              <a:t>，依据工程形象进度、会计科目或付款凭证进行填报。</a:t>
            </a:r>
            <a:endParaRPr sz="2000" dirty="0">
              <a:solidFill>
                <a:srgbClr val="000000"/>
              </a:solidFill>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0" y="-107950"/>
            <a:ext cx="3048000" cy="1058545"/>
            <a:chOff x="0" y="-170"/>
            <a:chExt cx="4800"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3900"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140本月完成投资</a:t>
              </a:r>
              <a:endPar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9" name="文本框 8"/>
          <p:cNvSpPr txBox="1"/>
          <p:nvPr/>
        </p:nvSpPr>
        <p:spPr>
          <a:xfrm>
            <a:off x="180975" y="2354580"/>
            <a:ext cx="8070215" cy="2399665"/>
          </a:xfrm>
          <a:prstGeom prst="rect">
            <a:avLst/>
          </a:prstGeom>
          <a:noFill/>
        </p:spPr>
        <p:txBody>
          <a:bodyPr wrap="square" rtlCol="0" anchor="t">
            <a:spAutoFit/>
          </a:bodyPr>
          <a:p>
            <a:pPr marL="742950" lvl="1" indent="-285750">
              <a:lnSpc>
                <a:spcPts val="3000"/>
              </a:lnSpc>
              <a:buFont typeface="Wingdings" panose="05000000000000000000" charset="0"/>
              <a:buChar char="ü"/>
            </a:pPr>
            <a:r>
              <a:rPr lang="zh-CN" altLang="en-US">
                <a:solidFill>
                  <a:srgbClr val="FF0000"/>
                </a:solidFill>
                <a:latin typeface="微软雅黑" panose="020B0503020204020204" pitchFamily="34" charset="-122"/>
                <a:ea typeface="微软雅黑" panose="020B0503020204020204" pitchFamily="34" charset="-122"/>
                <a:cs typeface="方正楷体_GBK" panose="02000000000000000000" charset="-122"/>
                <a:sym typeface="+mn-ea"/>
              </a:rPr>
              <a:t>新开工项目：</a:t>
            </a:r>
            <a:r>
              <a:rPr lang="zh-CN" altLang="en-US">
                <a:latin typeface="微软雅黑" panose="020B0503020204020204" pitchFamily="34" charset="-122"/>
                <a:ea typeface="微软雅黑" panose="020B0503020204020204" pitchFamily="34" charset="-122"/>
                <a:cs typeface="方正楷体_GBK" panose="02000000000000000000" charset="-122"/>
                <a:sym typeface="+mn-ea"/>
              </a:rPr>
              <a:t>本月完成投资</a:t>
            </a:r>
            <a:r>
              <a:rPr lang="zh-CN" altLang="en-US">
                <a:solidFill>
                  <a:srgbClr val="FF0000"/>
                </a:solidFill>
                <a:latin typeface="微软雅黑" panose="020B0503020204020204" pitchFamily="34" charset="-122"/>
                <a:ea typeface="微软雅黑" panose="020B0503020204020204" pitchFamily="34" charset="-122"/>
                <a:cs typeface="方正楷体_GBK" panose="02000000000000000000" charset="-122"/>
                <a:sym typeface="+mn-ea"/>
              </a:rPr>
              <a:t>仅报送本月实际发生的投资额</a:t>
            </a:r>
            <a:r>
              <a:rPr lang="zh-CN" altLang="en-US">
                <a:latin typeface="微软雅黑" panose="020B0503020204020204" pitchFamily="34" charset="-122"/>
                <a:ea typeface="微软雅黑" panose="020B0503020204020204" pitchFamily="34" charset="-122"/>
                <a:cs typeface="方正楷体_GBK" panose="02000000000000000000" charset="-122"/>
                <a:sym typeface="+mn-ea"/>
              </a:rPr>
              <a:t>，其他月份的完成投资不能计入本月完成投资</a:t>
            </a:r>
            <a:endParaRPr lang="zh-CN" altLang="en-US" noProof="1">
              <a:latin typeface="微软雅黑" panose="020B0503020204020204" pitchFamily="34" charset="-122"/>
              <a:ea typeface="微软雅黑" panose="020B0503020204020204" pitchFamily="34" charset="-122"/>
              <a:cs typeface="方正楷体_GBK" panose="02000000000000000000" charset="-122"/>
            </a:endParaRPr>
          </a:p>
          <a:p>
            <a:pPr marL="742950" lvl="1" indent="-285750">
              <a:lnSpc>
                <a:spcPts val="3000"/>
              </a:lnSpc>
              <a:buFont typeface="Wingdings" panose="05000000000000000000" charset="0"/>
              <a:buChar char="ü"/>
            </a:pPr>
            <a:r>
              <a:rPr lang="zh-CN" altLang="en-US">
                <a:latin typeface="微软雅黑" panose="020B0503020204020204" pitchFamily="34" charset="-122"/>
                <a:ea typeface="微软雅黑" panose="020B0503020204020204" pitchFamily="34" charset="-122"/>
                <a:cs typeface="方正楷体_GBK" panose="02000000000000000000" charset="-122"/>
                <a:sym typeface="+mn-ea"/>
              </a:rPr>
              <a:t>本月完成投资中，</a:t>
            </a:r>
            <a:r>
              <a:rPr lang="zh-CN" altLang="en-US">
                <a:solidFill>
                  <a:srgbClr val="FF0000"/>
                </a:solidFill>
                <a:latin typeface="微软雅黑" panose="020B0503020204020204" pitchFamily="34" charset="-122"/>
                <a:ea typeface="微软雅黑" panose="020B0503020204020204" pitchFamily="34" charset="-122"/>
                <a:cs typeface="方正楷体_GBK" panose="02000000000000000000" charset="-122"/>
                <a:sym typeface="+mn-ea"/>
              </a:rPr>
              <a:t>土地购置费按照分摊计入</a:t>
            </a:r>
            <a:r>
              <a:rPr lang="zh-CN" altLang="en-US">
                <a:latin typeface="微软雅黑" panose="020B0503020204020204" pitchFamily="34" charset="-122"/>
                <a:ea typeface="微软雅黑" panose="020B0503020204020204" pitchFamily="34" charset="-122"/>
                <a:cs typeface="方正楷体_GBK" panose="02000000000000000000" charset="-122"/>
                <a:sym typeface="+mn-ea"/>
              </a:rPr>
              <a:t>，要与建安投资相匹配</a:t>
            </a:r>
            <a:endParaRPr lang="en-US" altLang="en-US" noProof="1">
              <a:latin typeface="微软雅黑" panose="020B0503020204020204" pitchFamily="34" charset="-122"/>
              <a:ea typeface="微软雅黑" panose="020B0503020204020204" pitchFamily="34" charset="-122"/>
              <a:cs typeface="方正楷体_GBK" panose="02000000000000000000" charset="-122"/>
            </a:endParaRPr>
          </a:p>
          <a:p>
            <a:pPr marL="742950" lvl="1" indent="-285750">
              <a:lnSpc>
                <a:spcPts val="3000"/>
              </a:lnSpc>
              <a:buFont typeface="Wingdings" panose="05000000000000000000" charset="0"/>
              <a:buChar char="ü"/>
            </a:pPr>
            <a:r>
              <a:rPr lang="zh-CN" altLang="en-US">
                <a:solidFill>
                  <a:srgbClr val="FF0000"/>
                </a:solidFill>
                <a:latin typeface="微软雅黑" panose="020B0503020204020204" pitchFamily="34" charset="-122"/>
                <a:ea typeface="微软雅黑" panose="020B0503020204020204" pitchFamily="34" charset="-122"/>
                <a:cs typeface="方正楷体_GBK" panose="02000000000000000000" charset="-122"/>
                <a:sym typeface="+mn-ea"/>
              </a:rPr>
              <a:t>单纯购置项目</a:t>
            </a:r>
            <a:r>
              <a:rPr lang="zh-CN" altLang="en-US">
                <a:latin typeface="微软雅黑" panose="020B0503020204020204" pitchFamily="34" charset="-122"/>
                <a:ea typeface="微软雅黑" panose="020B0503020204020204" pitchFamily="34" charset="-122"/>
                <a:cs typeface="方正楷体_GBK" panose="02000000000000000000" charset="-122"/>
                <a:sym typeface="+mn-ea"/>
              </a:rPr>
              <a:t>：按照实际支付如实报送</a:t>
            </a:r>
            <a:endParaRPr lang="zh-CN" altLang="en-US" noProof="1">
              <a:latin typeface="微软雅黑" panose="020B0503020204020204" pitchFamily="34" charset="-122"/>
              <a:ea typeface="微软雅黑" panose="020B0503020204020204" pitchFamily="34" charset="-122"/>
              <a:cs typeface="方正楷体_GBK" panose="02000000000000000000" charset="-122"/>
              <a:sym typeface="+mn-ea"/>
            </a:endParaRPr>
          </a:p>
          <a:p>
            <a:pPr marL="742950" lvl="1" indent="-285750">
              <a:lnSpc>
                <a:spcPts val="3000"/>
              </a:lnSpc>
              <a:buFont typeface="Wingdings" panose="05000000000000000000" charset="0"/>
              <a:buChar char="ü"/>
            </a:pPr>
            <a:r>
              <a:rPr lang="zh-CN" altLang="en-US">
                <a:latin typeface="微软雅黑" panose="020B0503020204020204" pitchFamily="34" charset="-122"/>
                <a:ea typeface="微软雅黑" panose="020B0503020204020204" pitchFamily="34" charset="-122"/>
                <a:cs typeface="方正楷体_GBK" panose="02000000000000000000" charset="-122"/>
                <a:sym typeface="+mn-ea"/>
              </a:rPr>
              <a:t>工程结算、会计账不是按照自然月结算等情况，应按照凭证获得的具体时间、具体金额来填报</a:t>
            </a: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0" y="-107950"/>
            <a:ext cx="460375" cy="551180"/>
            <a:chOff x="0" y="-170"/>
            <a:chExt cx="725" cy="868"/>
          </a:xfrm>
        </p:grpSpPr>
        <p:sp>
          <p:nvSpPr>
            <p:cNvPr id="9"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11" name="组合 10"/>
            <p:cNvGrpSpPr/>
            <p:nvPr userDrawn="1"/>
          </p:nvGrpSpPr>
          <p:grpSpPr>
            <a:xfrm>
              <a:off x="0" y="357"/>
              <a:ext cx="594" cy="341"/>
              <a:chOff x="0" y="210766"/>
              <a:chExt cx="502921" cy="288405"/>
            </a:xfrm>
          </p:grpSpPr>
          <p:sp>
            <p:nvSpPr>
              <p:cNvPr id="12" name="矩形 1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4" name="矩形 13"/>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5" name="矩形 14"/>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grpSp>
      <p:sp>
        <p:nvSpPr>
          <p:cNvPr id="18" name="矩形 5"/>
          <p:cNvSpPr>
            <a:spLocks noChangeArrowheads="1"/>
          </p:cNvSpPr>
          <p:nvPr/>
        </p:nvSpPr>
        <p:spPr bwMode="auto">
          <a:xfrm>
            <a:off x="571500" y="120650"/>
            <a:ext cx="18643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8</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建筑工程</a:t>
            </a:r>
            <a:endParaRPr kumimoji="1" lang="zh-CN" alt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sp>
        <p:nvSpPr>
          <p:cNvPr id="100" name="文本框 99"/>
          <p:cNvSpPr txBox="1"/>
          <p:nvPr/>
        </p:nvSpPr>
        <p:spPr>
          <a:xfrm>
            <a:off x="377190" y="349250"/>
            <a:ext cx="8234045" cy="4523105"/>
          </a:xfrm>
          <a:prstGeom prst="rect">
            <a:avLst/>
          </a:prstGeom>
          <a:noFill/>
          <a:ln w="9525">
            <a:noFill/>
          </a:ln>
        </p:spPr>
        <p:txBody>
          <a:bodyPr wrap="square">
            <a:spAutoFit/>
          </a:bodyPr>
          <a:p>
            <a:pPr>
              <a:lnSpc>
                <a:spcPct val="150000"/>
              </a:lnSpc>
              <a:buFont typeface="Wingdings" panose="05000000000000000000" charset="0"/>
            </a:pPr>
            <a:endParaRPr lang="zh-CN" altLang="en-US"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l"/>
            </a:pPr>
            <a:r>
              <a:rPr lang="zh-CN" altLang="en-US" sz="1600" b="1" dirty="0">
                <a:latin typeface="微软雅黑" panose="020B0503020204020204" pitchFamily="34" charset="-122"/>
                <a:ea typeface="微软雅黑" panose="020B0503020204020204" pitchFamily="34" charset="-122"/>
                <a:sym typeface="+mn-ea"/>
              </a:rPr>
              <a:t>建筑工程</a:t>
            </a:r>
            <a:r>
              <a:rPr lang="zh-CN" altLang="en-US" sz="1600" dirty="0">
                <a:latin typeface="微软雅黑" panose="020B0503020204020204" pitchFamily="34" charset="-122"/>
                <a:ea typeface="微软雅黑" panose="020B0503020204020204" pitchFamily="34" charset="-122"/>
              </a:rPr>
              <a:t>指各种房屋、建筑物的建造工程。这部分投资额必须兴工动料，通过施工活动才能实现。</a:t>
            </a:r>
            <a:endParaRPr lang="zh-CN" altLang="en-US"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l"/>
            </a:pPr>
            <a:r>
              <a:rPr lang="zh-CN" altLang="en-US" sz="1600" b="1" dirty="0">
                <a:latin typeface="微软雅黑" panose="020B0503020204020204" pitchFamily="34" charset="-122"/>
                <a:ea typeface="微软雅黑" panose="020B0503020204020204" pitchFamily="34" charset="-122"/>
              </a:rPr>
              <a:t>填报依据选择</a:t>
            </a:r>
            <a:r>
              <a:rPr lang="zh-CN" altLang="en-US" sz="1600" dirty="0">
                <a:latin typeface="微软雅黑" panose="020B0503020204020204" pitchFamily="34" charset="-122"/>
                <a:ea typeface="微软雅黑" panose="020B0503020204020204" pitchFamily="34" charset="-122"/>
              </a:rPr>
              <a:t>：项目入库时填报的房地产开发项目申请表（</a:t>
            </a:r>
            <a:r>
              <a:rPr lang="en-US" altLang="zh-CN" sz="1600" dirty="0">
                <a:latin typeface="微软雅黑" panose="020B0503020204020204" pitchFamily="34" charset="-122"/>
                <a:ea typeface="微软雅黑" panose="020B0503020204020204" pitchFamily="34" charset="-122"/>
              </a:rPr>
              <a:t>X202</a:t>
            </a:r>
            <a:r>
              <a:rPr lang="zh-CN" altLang="en-US" sz="1600" dirty="0">
                <a:latin typeface="微软雅黑" panose="020B0503020204020204" pitchFamily="34" charset="-122"/>
                <a:ea typeface="微软雅黑" panose="020B0503020204020204" pitchFamily="34" charset="-122"/>
              </a:rPr>
              <a:t>表）中：</a:t>
            </a:r>
            <a:endParaRPr lang="zh-CN" altLang="en-US" sz="1600" dirty="0">
              <a:latin typeface="微软雅黑" panose="020B0503020204020204" pitchFamily="34" charset="-122"/>
              <a:ea typeface="微软雅黑" panose="020B0503020204020204" pitchFamily="34" charset="-122"/>
            </a:endParaRPr>
          </a:p>
          <a:p>
            <a:pPr>
              <a:lnSpc>
                <a:spcPct val="150000"/>
              </a:lnSpc>
              <a:buFont typeface="Wingdings" panose="05000000000000000000" charset="0"/>
            </a:pPr>
            <a:r>
              <a:rPr lang="zh-CN" altLang="en-US" sz="1600" dirty="0">
                <a:latin typeface="微软雅黑" panose="020B0503020204020204" pitchFamily="34" charset="-122"/>
                <a:ea typeface="微软雅黑" panose="020B0503020204020204" pitchFamily="34" charset="-122"/>
              </a:rPr>
              <a:t>     18建筑安装工程填报依据□  1.工程结算单或进度单  2.会计科目</a:t>
            </a:r>
            <a:endParaRPr lang="zh-CN" altLang="en-US"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Ø"/>
            </a:pPr>
            <a:r>
              <a:rPr lang="zh-CN" altLang="en-US" sz="1600" kern="0" noProof="0" dirty="0" smtClean="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项目填报依据可以二选一，中途不能随意更换取数方法，并确保数出有据。</a:t>
            </a:r>
            <a:endParaRPr kumimoji="0" lang="en-US" altLang="zh-CN" sz="1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buFont typeface="Wingdings" panose="05000000000000000000" charset="0"/>
            </a:pPr>
            <a:endParaRPr lang="zh-CN" altLang="en-US"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l"/>
            </a:pPr>
            <a:r>
              <a:rPr lang="zh-CN" altLang="en-US" sz="1600" b="1" dirty="0">
                <a:latin typeface="微软雅黑" panose="020B0503020204020204" pitchFamily="34" charset="-122"/>
                <a:ea typeface="微软雅黑" panose="020B0503020204020204" pitchFamily="34" charset="-122"/>
              </a:rPr>
              <a:t>填报依据为会计科目</a:t>
            </a:r>
            <a:r>
              <a:rPr lang="zh-CN" altLang="en-US" sz="1600" dirty="0">
                <a:latin typeface="微软雅黑" panose="020B0503020204020204" pitchFamily="34" charset="-122"/>
                <a:ea typeface="微软雅黑" panose="020B0503020204020204" pitchFamily="34" charset="-122"/>
              </a:rPr>
              <a:t>：依据会计报表“房屋开发成本”科目下的</a:t>
            </a:r>
            <a:r>
              <a:rPr lang="zh-CN" altLang="en-US" sz="1600" dirty="0">
                <a:solidFill>
                  <a:srgbClr val="FF0000"/>
                </a:solidFill>
                <a:latin typeface="微软雅黑" panose="020B0503020204020204" pitchFamily="34" charset="-122"/>
                <a:ea typeface="微软雅黑" panose="020B0503020204020204" pitchFamily="34" charset="-122"/>
              </a:rPr>
              <a:t>“建筑安装工程费”、“基础设施费”、“公共配套设施费”、“前期工程费”</a:t>
            </a:r>
            <a:r>
              <a:rPr lang="zh-CN" altLang="en-US" sz="1600" dirty="0">
                <a:latin typeface="微软雅黑" panose="020B0503020204020204" pitchFamily="34" charset="-122"/>
                <a:ea typeface="微软雅黑" panose="020B0503020204020204" pitchFamily="34" charset="-122"/>
              </a:rPr>
              <a:t>中的“</a:t>
            </a:r>
            <a:r>
              <a:rPr lang="zh-CN" altLang="en-US" sz="1600" dirty="0">
                <a:solidFill>
                  <a:srgbClr val="FF0000"/>
                </a:solidFill>
                <a:latin typeface="微软雅黑" panose="020B0503020204020204" pitchFamily="34" charset="-122"/>
                <a:ea typeface="微软雅黑" panose="020B0503020204020204" pitchFamily="34" charset="-122"/>
              </a:rPr>
              <a:t>三通一平费用”</a:t>
            </a:r>
            <a:r>
              <a:rPr lang="zh-CN" altLang="en-US" sz="1600" dirty="0">
                <a:latin typeface="微软雅黑" panose="020B0503020204020204" pitchFamily="34" charset="-122"/>
                <a:ea typeface="微软雅黑" panose="020B0503020204020204" pitchFamily="34" charset="-122"/>
              </a:rPr>
              <a:t>等相关科目填报；未设置该科目的，根据“房屋开发成本”下的相关明细分析计算填报。</a:t>
            </a:r>
            <a:endParaRPr lang="zh-CN" altLang="en-US"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l"/>
            </a:pPr>
            <a:r>
              <a:rPr lang="zh-CN" altLang="en-US" sz="1600" b="1" dirty="0">
                <a:latin typeface="微软雅黑" panose="020B0503020204020204" pitchFamily="34" charset="-122"/>
                <a:ea typeface="微软雅黑" panose="020B0503020204020204" pitchFamily="34" charset="-122"/>
                <a:sym typeface="+mn-ea"/>
              </a:rPr>
              <a:t>填报依据为工程算单或进度单：</a:t>
            </a:r>
            <a:r>
              <a:rPr lang="zh-CN" altLang="en-US" sz="1600" dirty="0">
                <a:latin typeface="微软雅黑" panose="020B0503020204020204" pitchFamily="34" charset="-122"/>
                <a:ea typeface="微软雅黑" panose="020B0503020204020204" pitchFamily="34" charset="-122"/>
              </a:rPr>
              <a:t>根据工程建设、施工、监理等共同认定的工程结算单或进度单、工程付款等相关凭证填报。</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0" y="-107950"/>
            <a:ext cx="460375" cy="551180"/>
            <a:chOff x="0" y="-170"/>
            <a:chExt cx="725" cy="868"/>
          </a:xfrm>
        </p:grpSpPr>
        <p:sp>
          <p:nvSpPr>
            <p:cNvPr id="9"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11" name="组合 10"/>
            <p:cNvGrpSpPr/>
            <p:nvPr userDrawn="1"/>
          </p:nvGrpSpPr>
          <p:grpSpPr>
            <a:xfrm>
              <a:off x="0" y="357"/>
              <a:ext cx="594" cy="341"/>
              <a:chOff x="0" y="210766"/>
              <a:chExt cx="502921" cy="288405"/>
            </a:xfrm>
          </p:grpSpPr>
          <p:sp>
            <p:nvSpPr>
              <p:cNvPr id="12" name="矩形 1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4" name="矩形 13"/>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5" name="矩形 14"/>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grpSp>
      <p:sp>
        <p:nvSpPr>
          <p:cNvPr id="18" name="矩形 5"/>
          <p:cNvSpPr>
            <a:spLocks noChangeArrowheads="1"/>
          </p:cNvSpPr>
          <p:nvPr/>
        </p:nvSpPr>
        <p:spPr bwMode="auto">
          <a:xfrm>
            <a:off x="571500" y="120650"/>
            <a:ext cx="18643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9</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安装工程</a:t>
            </a:r>
            <a:endParaRPr kumimoji="1" lang="zh-CN" alt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sp>
        <p:nvSpPr>
          <p:cNvPr id="100" name="文本框 99"/>
          <p:cNvSpPr txBox="1"/>
          <p:nvPr/>
        </p:nvSpPr>
        <p:spPr>
          <a:xfrm>
            <a:off x="233680" y="564515"/>
            <a:ext cx="8682990" cy="1694180"/>
          </a:xfrm>
          <a:prstGeom prst="rect">
            <a:avLst/>
          </a:prstGeom>
          <a:noFill/>
          <a:ln w="9525">
            <a:noFill/>
          </a:ln>
        </p:spPr>
        <p:txBody>
          <a:bodyPr wrap="square">
            <a:spAutoFit/>
          </a:bodyPr>
          <a:p>
            <a:pPr>
              <a:lnSpc>
                <a:spcPts val="2500"/>
              </a:lnSpc>
              <a:buFont typeface="Wingdings" panose="05000000000000000000" charset="0"/>
            </a:pPr>
            <a:r>
              <a:rPr lang="zh-CN" altLang="en-US" sz="1600" b="1" dirty="0">
                <a:latin typeface="微软雅黑" panose="020B0503020204020204" pitchFamily="34" charset="-122"/>
                <a:ea typeface="微软雅黑" panose="020B0503020204020204" pitchFamily="34" charset="-122"/>
                <a:sym typeface="+mn-ea"/>
              </a:rPr>
              <a:t>安装工程</a:t>
            </a:r>
            <a:r>
              <a:rPr lang="zh-CN" altLang="en-US" sz="1600" dirty="0">
                <a:latin typeface="微软雅黑" panose="020B0503020204020204" pitchFamily="34" charset="-122"/>
                <a:ea typeface="微软雅黑" panose="020B0503020204020204" pitchFamily="34" charset="-122"/>
              </a:rPr>
              <a:t>指各种设备、装置的安装工程。</a:t>
            </a:r>
            <a:endParaRPr lang="zh-CN" altLang="en-US" sz="1600" dirty="0">
              <a:latin typeface="微软雅黑" panose="020B0503020204020204" pitchFamily="34" charset="-122"/>
              <a:ea typeface="微软雅黑" panose="020B0503020204020204" pitchFamily="34" charset="-122"/>
            </a:endParaRPr>
          </a:p>
          <a:p>
            <a:pPr marL="285750">
              <a:lnSpc>
                <a:spcPts val="2500"/>
              </a:lnSpc>
              <a:buFont typeface="Wingdings" panose="05000000000000000000" charset="0"/>
              <a:buChar char="l"/>
            </a:pPr>
            <a:r>
              <a:rPr lang="zh-CN" altLang="en-US" sz="1600" b="1" dirty="0">
                <a:latin typeface="微软雅黑" panose="020B0503020204020204" pitchFamily="34" charset="-122"/>
                <a:ea typeface="微软雅黑" panose="020B0503020204020204" pitchFamily="34" charset="-122"/>
                <a:sym typeface="+mn-ea"/>
              </a:rPr>
              <a:t>填报依据为会计科目（财务支出法）</a:t>
            </a:r>
            <a:r>
              <a:rPr lang="zh-CN" altLang="en-US" sz="1600" dirty="0">
                <a:latin typeface="微软雅黑" panose="020B0503020204020204" pitchFamily="34" charset="-122"/>
                <a:ea typeface="微软雅黑" panose="020B0503020204020204" pitchFamily="34" charset="-122"/>
                <a:sym typeface="+mn-ea"/>
              </a:rPr>
              <a:t>：</a:t>
            </a:r>
            <a:r>
              <a:rPr lang="zh-CN" altLang="en-US" sz="1600" dirty="0">
                <a:latin typeface="微软雅黑" panose="020B0503020204020204" pitchFamily="34" charset="-122"/>
                <a:ea typeface="微软雅黑" panose="020B0503020204020204" pitchFamily="34" charset="-122"/>
              </a:rPr>
              <a:t>依据会计报表“房屋开发成本”科目下的“建筑安装工程费”填报；未设置该科目的，根据“房屋开发成本”下的相关明细分析计算填报。</a:t>
            </a:r>
            <a:endParaRPr lang="zh-CN" altLang="en-US" sz="1600" dirty="0">
              <a:latin typeface="微软雅黑" panose="020B0503020204020204" pitchFamily="34" charset="-122"/>
              <a:ea typeface="微软雅黑" panose="020B0503020204020204" pitchFamily="34" charset="-122"/>
            </a:endParaRPr>
          </a:p>
          <a:p>
            <a:pPr marL="285750">
              <a:lnSpc>
                <a:spcPts val="2500"/>
              </a:lnSpc>
              <a:buFont typeface="Wingdings" panose="05000000000000000000" charset="0"/>
              <a:buChar char="l"/>
            </a:pPr>
            <a:r>
              <a:rPr lang="zh-CN" altLang="en-US" sz="1600" b="1" dirty="0">
                <a:latin typeface="微软雅黑" panose="020B0503020204020204" pitchFamily="34" charset="-122"/>
                <a:ea typeface="微软雅黑" panose="020B0503020204020204" pitchFamily="34" charset="-122"/>
                <a:sym typeface="+mn-ea"/>
              </a:rPr>
              <a:t>填报依据为工程算单或进度单（形象进度法）：</a:t>
            </a:r>
            <a:r>
              <a:rPr lang="zh-CN" altLang="en-US" sz="1600" dirty="0">
                <a:latin typeface="微软雅黑" panose="020B0503020204020204" pitchFamily="34" charset="-122"/>
                <a:ea typeface="微软雅黑" panose="020B0503020204020204" pitchFamily="34" charset="-122"/>
              </a:rPr>
              <a:t>根据工程建设、施工、监理等共同认定的工程结算单或进度单、工程付款等相关凭证填报。</a:t>
            </a:r>
            <a:endParaRPr lang="zh-CN" altLang="en-US" sz="1600" dirty="0">
              <a:latin typeface="微软雅黑" panose="020B0503020204020204" pitchFamily="34" charset="-122"/>
              <a:ea typeface="微软雅黑" panose="020B0503020204020204" pitchFamily="34" charset="-122"/>
            </a:endParaRPr>
          </a:p>
        </p:txBody>
      </p:sp>
      <p:sp>
        <p:nvSpPr>
          <p:cNvPr id="56325" name="矩形 22"/>
          <p:cNvSpPr/>
          <p:nvPr/>
        </p:nvSpPr>
        <p:spPr>
          <a:xfrm>
            <a:off x="4118610" y="2386330"/>
            <a:ext cx="2032000" cy="369888"/>
          </a:xfrm>
          <a:prstGeom prst="rect">
            <a:avLst/>
          </a:prstGeom>
          <a:noFill/>
          <a:ln w="9525">
            <a:noFill/>
          </a:ln>
        </p:spPr>
        <p:txBody>
          <a:bodyPr>
            <a:spAutoFit/>
          </a:bodyPr>
          <a:p>
            <a:r>
              <a:rPr lang="zh-CN" altLang="en-US" dirty="0">
                <a:latin typeface="微软雅黑" panose="020B0503020204020204" pitchFamily="34" charset="-122"/>
                <a:ea typeface="微软雅黑" panose="020B0503020204020204" pitchFamily="34" charset="-122"/>
              </a:rPr>
              <a:t>计入建筑工程投资</a:t>
            </a:r>
            <a:endParaRPr lang="zh-CN" altLang="en-US" dirty="0">
              <a:latin typeface="Arial" panose="020B0604020202020204" pitchFamily="34" charset="0"/>
            </a:endParaRPr>
          </a:p>
        </p:txBody>
      </p:sp>
      <p:sp>
        <p:nvSpPr>
          <p:cNvPr id="56326" name="矩形 23"/>
          <p:cNvSpPr/>
          <p:nvPr/>
        </p:nvSpPr>
        <p:spPr>
          <a:xfrm>
            <a:off x="4137660" y="3125788"/>
            <a:ext cx="3143250" cy="341312"/>
          </a:xfrm>
          <a:prstGeom prst="rect">
            <a:avLst/>
          </a:prstGeom>
          <a:noFill/>
          <a:ln w="9525">
            <a:noFill/>
          </a:ln>
        </p:spPr>
        <p:txBody>
          <a:bodyPr>
            <a:spAutoFit/>
          </a:bodyPr>
          <a:p>
            <a:pPr>
              <a:lnSpc>
                <a:spcPct val="90000"/>
              </a:lnSpc>
            </a:pPr>
            <a:r>
              <a:rPr lang="zh-CN" altLang="en-US" dirty="0">
                <a:latin typeface="微软雅黑" panose="020B0503020204020204" pitchFamily="34" charset="-122"/>
                <a:ea typeface="微软雅黑" panose="020B0503020204020204" pitchFamily="34" charset="-122"/>
              </a:rPr>
              <a:t>计入设备工器具投资。</a:t>
            </a:r>
            <a:endParaRPr lang="zh-CN" altLang="en-US" dirty="0">
              <a:latin typeface="微软雅黑" panose="020B0503020204020204" pitchFamily="34" charset="-122"/>
              <a:ea typeface="微软雅黑" panose="020B0503020204020204" pitchFamily="34" charset="-122"/>
            </a:endParaRPr>
          </a:p>
        </p:txBody>
      </p:sp>
      <p:sp>
        <p:nvSpPr>
          <p:cNvPr id="56327" name="矩形 24"/>
          <p:cNvSpPr/>
          <p:nvPr/>
        </p:nvSpPr>
        <p:spPr>
          <a:xfrm>
            <a:off x="4137660" y="3659188"/>
            <a:ext cx="2262188" cy="369887"/>
          </a:xfrm>
          <a:prstGeom prst="rect">
            <a:avLst/>
          </a:prstGeom>
          <a:noFill/>
          <a:ln w="9525">
            <a:noFill/>
          </a:ln>
        </p:spPr>
        <p:txBody>
          <a:bodyPr>
            <a:spAutoFit/>
          </a:bodyPr>
          <a:p>
            <a:r>
              <a:rPr lang="zh-CN" altLang="en-US" dirty="0">
                <a:latin typeface="微软雅黑" panose="020B0503020204020204" pitchFamily="34" charset="-122"/>
                <a:ea typeface="微软雅黑" panose="020B0503020204020204" pitchFamily="34" charset="-122"/>
              </a:rPr>
              <a:t>计入安装工程投资。</a:t>
            </a:r>
            <a:endParaRPr lang="zh-CN" altLang="en-US" dirty="0">
              <a:latin typeface="Arial" panose="020B0604020202020204" pitchFamily="34" charset="0"/>
            </a:endParaRPr>
          </a:p>
        </p:txBody>
      </p:sp>
      <p:sp>
        <p:nvSpPr>
          <p:cNvPr id="56328" name="矩形 27"/>
          <p:cNvSpPr/>
          <p:nvPr/>
        </p:nvSpPr>
        <p:spPr>
          <a:xfrm>
            <a:off x="639763" y="2328863"/>
            <a:ext cx="3429000" cy="1196975"/>
          </a:xfrm>
          <a:prstGeom prst="rect">
            <a:avLst/>
          </a:prstGeom>
          <a:noFill/>
          <a:ln w="9525">
            <a:noFill/>
          </a:ln>
        </p:spPr>
        <p:txBody>
          <a:bodyPr>
            <a:spAutoFit/>
          </a:bodyPr>
          <a:p>
            <a:pPr>
              <a:lnSpc>
                <a:spcPct val="90000"/>
              </a:lnSpc>
            </a:pPr>
            <a:r>
              <a:rPr lang="zh-CN" altLang="en-US" sz="1600" dirty="0">
                <a:latin typeface="微软雅黑" panose="020B0503020204020204" pitchFamily="34" charset="-122"/>
                <a:ea typeface="微软雅黑" panose="020B0503020204020204" pitchFamily="34" charset="-122"/>
              </a:rPr>
              <a:t>如果委托给施工方，列入概预算</a:t>
            </a:r>
            <a:endParaRPr lang="zh-CN" altLang="en-US" sz="1600" dirty="0">
              <a:latin typeface="微软雅黑" panose="020B0503020204020204" pitchFamily="34" charset="-122"/>
              <a:ea typeface="微软雅黑" panose="020B0503020204020204" pitchFamily="34" charset="-122"/>
            </a:endParaRPr>
          </a:p>
          <a:p>
            <a:pPr>
              <a:lnSpc>
                <a:spcPct val="90000"/>
              </a:lnSpc>
            </a:pPr>
            <a:r>
              <a:rPr lang="zh-CN" altLang="en-US" sz="1600" dirty="0">
                <a:latin typeface="微软雅黑" panose="020B0503020204020204" pitchFamily="34" charset="-122"/>
                <a:ea typeface="微软雅黑" panose="020B0503020204020204" pitchFamily="34" charset="-122"/>
              </a:rPr>
              <a:t>（例如门窗管道这些基本设施的安装纳入工程概预算）</a:t>
            </a:r>
            <a:endParaRPr lang="en-US" altLang="zh-CN" sz="1600" dirty="0">
              <a:latin typeface="微软雅黑" panose="020B0503020204020204" pitchFamily="34" charset="-122"/>
              <a:ea typeface="微软雅黑" panose="020B0503020204020204" pitchFamily="34" charset="-122"/>
            </a:endParaRPr>
          </a:p>
          <a:p>
            <a:pPr>
              <a:lnSpc>
                <a:spcPct val="90000"/>
              </a:lnSpc>
            </a:pPr>
            <a:endParaRPr lang="zh-CN" altLang="en-US" sz="1600" dirty="0">
              <a:latin typeface="微软雅黑" panose="020B0503020204020204" pitchFamily="34" charset="-122"/>
              <a:ea typeface="微软雅黑" panose="020B0503020204020204" pitchFamily="34" charset="-122"/>
            </a:endParaRPr>
          </a:p>
          <a:p>
            <a:pPr>
              <a:lnSpc>
                <a:spcPct val="90000"/>
              </a:lnSpc>
            </a:pPr>
            <a:endParaRPr lang="zh-CN" altLang="en-US" sz="1600" dirty="0">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3852863" y="2573020"/>
            <a:ext cx="265113" cy="0"/>
          </a:xfrm>
          <a:prstGeom prst="line">
            <a:avLst/>
          </a:prstGeom>
          <a:noFill/>
          <a:ln w="38100">
            <a:solidFill>
              <a:srgbClr val="392C47"/>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34" name="椭圆 33"/>
          <p:cNvSpPr>
            <a:spLocks noChangeAspect="1"/>
          </p:cNvSpPr>
          <p:nvPr/>
        </p:nvSpPr>
        <p:spPr>
          <a:xfrm>
            <a:off x="282575" y="2365375"/>
            <a:ext cx="352425" cy="350838"/>
          </a:xfrm>
          <a:prstGeom prst="ellipse">
            <a:avLst/>
          </a:prstGeom>
          <a:solidFill>
            <a:srgbClr val="FB94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56331" name="矩形 44"/>
          <p:cNvSpPr/>
          <p:nvPr/>
        </p:nvSpPr>
        <p:spPr>
          <a:xfrm>
            <a:off x="303213" y="2346325"/>
            <a:ext cx="312737" cy="369888"/>
          </a:xfrm>
          <a:prstGeom prst="rect">
            <a:avLst/>
          </a:prstGeom>
          <a:noFill/>
          <a:ln w="9525">
            <a:noFill/>
          </a:ln>
        </p:spPr>
        <p:txBody>
          <a:bodyPr wrap="none">
            <a:spAutoFit/>
          </a:bodyPr>
          <a:p>
            <a:pPr algn="ctr"/>
            <a:r>
              <a:rPr lang="en-US" altLang="zh-CN" dirty="0">
                <a:solidFill>
                  <a:srgbClr val="FFFFFF"/>
                </a:solidFill>
                <a:latin typeface="Century Gothic" panose="020B0502020202020204" pitchFamily="34" charset="0"/>
                <a:ea typeface="微软雅黑" panose="020B0503020204020204" pitchFamily="34" charset="-122"/>
              </a:rPr>
              <a:t>1</a:t>
            </a:r>
            <a:endParaRPr lang="en-US" altLang="zh-CN" dirty="0">
              <a:solidFill>
                <a:srgbClr val="FFFFFF"/>
              </a:solidFill>
              <a:latin typeface="Century Gothic" panose="020B0502020202020204" pitchFamily="34" charset="0"/>
              <a:ea typeface="微软雅黑" panose="020B0503020204020204" pitchFamily="34" charset="-122"/>
            </a:endParaRPr>
          </a:p>
        </p:txBody>
      </p:sp>
      <p:sp>
        <p:nvSpPr>
          <p:cNvPr id="56332" name="矩形 35"/>
          <p:cNvSpPr/>
          <p:nvPr/>
        </p:nvSpPr>
        <p:spPr>
          <a:xfrm>
            <a:off x="639445" y="3125788"/>
            <a:ext cx="3214688" cy="533400"/>
          </a:xfrm>
          <a:prstGeom prst="rect">
            <a:avLst/>
          </a:prstGeom>
          <a:noFill/>
          <a:ln w="9525">
            <a:noFill/>
          </a:ln>
        </p:spPr>
        <p:txBody>
          <a:bodyPr>
            <a:spAutoFit/>
          </a:bodyPr>
          <a:p>
            <a:pPr>
              <a:lnSpc>
                <a:spcPct val="90000"/>
              </a:lnSpc>
            </a:pPr>
            <a:r>
              <a:rPr lang="zh-CN" altLang="en-US" sz="1600" dirty="0">
                <a:latin typeface="微软雅黑" panose="020B0503020204020204" pitchFamily="34" charset="-122"/>
                <a:ea typeface="微软雅黑" panose="020B0503020204020204" pitchFamily="34" charset="-122"/>
              </a:rPr>
              <a:t>如果购买电梯等设备后，厂家免费安装 </a:t>
            </a:r>
            <a:endParaRPr lang="zh-CN" altLang="en-US" sz="1600" dirty="0">
              <a:latin typeface="微软雅黑" panose="020B0503020204020204" pitchFamily="34" charset="-122"/>
              <a:ea typeface="微软雅黑" panose="020B0503020204020204" pitchFamily="34" charset="-122"/>
            </a:endParaRPr>
          </a:p>
        </p:txBody>
      </p:sp>
      <p:sp>
        <p:nvSpPr>
          <p:cNvPr id="56333" name="矩形 36"/>
          <p:cNvSpPr/>
          <p:nvPr/>
        </p:nvSpPr>
        <p:spPr>
          <a:xfrm>
            <a:off x="710883" y="3732213"/>
            <a:ext cx="995680" cy="312420"/>
          </a:xfrm>
          <a:prstGeom prst="rect">
            <a:avLst/>
          </a:prstGeom>
          <a:noFill/>
          <a:ln w="9525">
            <a:noFill/>
          </a:ln>
        </p:spPr>
        <p:txBody>
          <a:bodyPr wrap="none">
            <a:spAutoFit/>
          </a:bodyPr>
          <a:p>
            <a:pPr>
              <a:lnSpc>
                <a:spcPct val="90000"/>
              </a:lnSpc>
            </a:pPr>
            <a:r>
              <a:rPr lang="zh-CN" altLang="en-US" sz="1600" dirty="0">
                <a:latin typeface="微软雅黑" panose="020B0503020204020204" pitchFamily="34" charset="-122"/>
                <a:ea typeface="微软雅黑" panose="020B0503020204020204" pitchFamily="34" charset="-122"/>
              </a:rPr>
              <a:t>如果单列</a:t>
            </a:r>
            <a:endParaRPr lang="zh-CN" altLang="en-US" sz="1600" dirty="0">
              <a:latin typeface="微软雅黑" panose="020B0503020204020204" pitchFamily="34" charset="-122"/>
              <a:ea typeface="微软雅黑" panose="020B0503020204020204" pitchFamily="34" charset="-122"/>
            </a:endParaRPr>
          </a:p>
        </p:txBody>
      </p:sp>
      <p:sp>
        <p:nvSpPr>
          <p:cNvPr id="38" name="椭圆 37"/>
          <p:cNvSpPr>
            <a:spLocks noChangeAspect="1"/>
          </p:cNvSpPr>
          <p:nvPr/>
        </p:nvSpPr>
        <p:spPr>
          <a:xfrm>
            <a:off x="282575" y="3128963"/>
            <a:ext cx="352425" cy="373063"/>
          </a:xfrm>
          <a:prstGeom prst="ellipse">
            <a:avLst/>
          </a:prstGeom>
          <a:solidFill>
            <a:srgbClr val="F03F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56335" name="矩形 46"/>
          <p:cNvSpPr/>
          <p:nvPr/>
        </p:nvSpPr>
        <p:spPr>
          <a:xfrm>
            <a:off x="300038" y="3132138"/>
            <a:ext cx="312737" cy="369887"/>
          </a:xfrm>
          <a:prstGeom prst="rect">
            <a:avLst/>
          </a:prstGeom>
          <a:noFill/>
          <a:ln w="9525">
            <a:noFill/>
          </a:ln>
        </p:spPr>
        <p:txBody>
          <a:bodyPr wrap="none">
            <a:spAutoFit/>
          </a:bodyPr>
          <a:p>
            <a:pPr algn="ctr"/>
            <a:r>
              <a:rPr lang="en-US" altLang="zh-CN" dirty="0">
                <a:solidFill>
                  <a:srgbClr val="FFFFFF"/>
                </a:solidFill>
                <a:latin typeface="Century Gothic" panose="020B0502020202020204" pitchFamily="34" charset="0"/>
                <a:ea typeface="微软雅黑" panose="020B0503020204020204" pitchFamily="34" charset="-122"/>
              </a:rPr>
              <a:t>2</a:t>
            </a:r>
            <a:endParaRPr lang="en-US" altLang="zh-CN" dirty="0">
              <a:solidFill>
                <a:srgbClr val="FFFFFF"/>
              </a:solidFill>
              <a:latin typeface="Century Gothic" panose="020B0502020202020204" pitchFamily="34" charset="0"/>
              <a:ea typeface="微软雅黑" panose="020B0503020204020204" pitchFamily="34" charset="-122"/>
            </a:endParaRPr>
          </a:p>
        </p:txBody>
      </p:sp>
      <p:cxnSp>
        <p:nvCxnSpPr>
          <p:cNvPr id="40" name="直接连接符 39"/>
          <p:cNvCxnSpPr/>
          <p:nvPr/>
        </p:nvCxnSpPr>
        <p:spPr>
          <a:xfrm>
            <a:off x="3852863" y="3287713"/>
            <a:ext cx="265113" cy="0"/>
          </a:xfrm>
          <a:prstGeom prst="line">
            <a:avLst/>
          </a:prstGeom>
          <a:noFill/>
          <a:ln w="38100">
            <a:solidFill>
              <a:srgbClr val="392C47"/>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1" name="椭圆 40"/>
          <p:cNvSpPr>
            <a:spLocks noChangeAspect="1"/>
          </p:cNvSpPr>
          <p:nvPr/>
        </p:nvSpPr>
        <p:spPr>
          <a:xfrm>
            <a:off x="282575" y="3700463"/>
            <a:ext cx="352425" cy="373063"/>
          </a:xfrm>
          <a:prstGeom prst="ellipse">
            <a:avLst/>
          </a:prstGeom>
          <a:solidFill>
            <a:srgbClr val="392C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56338" name="矩形 49"/>
          <p:cNvSpPr/>
          <p:nvPr/>
        </p:nvSpPr>
        <p:spPr>
          <a:xfrm>
            <a:off x="312738" y="3703638"/>
            <a:ext cx="312737" cy="369887"/>
          </a:xfrm>
          <a:prstGeom prst="rect">
            <a:avLst/>
          </a:prstGeom>
          <a:noFill/>
          <a:ln w="9525">
            <a:noFill/>
          </a:ln>
        </p:spPr>
        <p:txBody>
          <a:bodyPr wrap="none">
            <a:spAutoFit/>
          </a:bodyPr>
          <a:p>
            <a:pPr algn="ctr"/>
            <a:r>
              <a:rPr lang="en-US" altLang="zh-CN" dirty="0">
                <a:solidFill>
                  <a:srgbClr val="FFFFFF"/>
                </a:solidFill>
                <a:latin typeface="Century Gothic" panose="020B0502020202020204" pitchFamily="34" charset="0"/>
                <a:ea typeface="微软雅黑" panose="020B0503020204020204" pitchFamily="34" charset="-122"/>
              </a:rPr>
              <a:t>3</a:t>
            </a:r>
            <a:endParaRPr lang="en-US" altLang="zh-CN" dirty="0">
              <a:solidFill>
                <a:srgbClr val="FFFFFF"/>
              </a:solidFill>
              <a:latin typeface="Century Gothic" panose="020B0502020202020204" pitchFamily="34" charset="0"/>
              <a:ea typeface="微软雅黑" panose="020B0503020204020204" pitchFamily="34" charset="-122"/>
            </a:endParaRPr>
          </a:p>
        </p:txBody>
      </p:sp>
      <p:cxnSp>
        <p:nvCxnSpPr>
          <p:cNvPr id="43" name="直接连接符 42"/>
          <p:cNvCxnSpPr/>
          <p:nvPr/>
        </p:nvCxnSpPr>
        <p:spPr>
          <a:xfrm>
            <a:off x="3852863" y="3859213"/>
            <a:ext cx="265113" cy="0"/>
          </a:xfrm>
          <a:prstGeom prst="line">
            <a:avLst/>
          </a:prstGeom>
          <a:noFill/>
          <a:ln w="38100">
            <a:solidFill>
              <a:srgbClr val="392C47"/>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21" name="矩形 20"/>
          <p:cNvSpPr/>
          <p:nvPr/>
        </p:nvSpPr>
        <p:spPr>
          <a:xfrm>
            <a:off x="1148398" y="4328160"/>
            <a:ext cx="7786688" cy="583565"/>
          </a:xfrm>
          <a:prstGeom prst="rect">
            <a:avLst/>
          </a:prstGeom>
        </p:spPr>
        <p:txBody>
          <a:bodyPr>
            <a:spAutoFit/>
          </a:bodyPr>
          <a:p>
            <a:pPr marL="342900" marR="0" lvl="0" indent="-342900" algn="l" defTabSz="914400" rtl="0" eaLnBrk="0" hangingPunct="0">
              <a:lnSpc>
                <a:spcPct val="100000"/>
              </a:lnSpc>
              <a:spcBef>
                <a:spcPct val="0"/>
              </a:spcBef>
              <a:spcAft>
                <a:spcPct val="0"/>
              </a:spcAft>
              <a:buClrTx/>
              <a:buSzTx/>
              <a:buFont typeface="+mj-ea"/>
              <a:buAutoNum type="circleNumDbPlain"/>
              <a:defRPr/>
            </a:pPr>
            <a:r>
              <a:rPr kumimoji="0" lang="zh-CN" altLang="en-US" sz="1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误将设备本身的价值统计在安装工程指标中</a:t>
            </a:r>
            <a:r>
              <a:rPr kumimoji="0" lang="en-US" altLang="zh-CN" sz="1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设备应填在设备工器具购置中。</a:t>
            </a:r>
            <a:endParaRPr kumimoji="0" lang="en-US" altLang="zh-CN" sz="1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0" hangingPunct="0">
              <a:lnSpc>
                <a:spcPct val="100000"/>
              </a:lnSpc>
              <a:spcBef>
                <a:spcPct val="0"/>
              </a:spcBef>
              <a:spcAft>
                <a:spcPct val="0"/>
              </a:spcAft>
              <a:buClrTx/>
              <a:buSzTx/>
              <a:buFont typeface="+mj-ea"/>
              <a:buAutoNum type="circleNumDbPlain"/>
              <a:defRPr/>
            </a:pPr>
            <a:r>
              <a:rPr lang="zh-CN" altLang="en-US" sz="1600" kern="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误</a:t>
            </a:r>
            <a:r>
              <a:rPr kumimoji="0" lang="zh-CN" altLang="en-US" sz="1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将管线、门窗的安装计入安装工程</a:t>
            </a:r>
            <a:r>
              <a:rPr kumimoji="0" lang="en-US" altLang="zh-CN" sz="1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通常情况应计入建筑工程</a:t>
            </a:r>
            <a:endParaRPr kumimoji="0" lang="zh-CN" altLang="en-US" sz="1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341" name="矩形 22"/>
          <p:cNvSpPr/>
          <p:nvPr/>
        </p:nvSpPr>
        <p:spPr>
          <a:xfrm>
            <a:off x="426720" y="4245610"/>
            <a:ext cx="690880" cy="706755"/>
          </a:xfrm>
          <a:prstGeom prst="rect">
            <a:avLst/>
          </a:prstGeom>
          <a:noFill/>
          <a:ln w="9525">
            <a:noFill/>
          </a:ln>
        </p:spPr>
        <p:txBody>
          <a:bodyPr wrap="none">
            <a:spAutoFit/>
          </a:bodyPr>
          <a:p>
            <a:r>
              <a:rPr lang="zh-CN" altLang="en-US" sz="2000" b="1" dirty="0">
                <a:latin typeface="微软雅黑" panose="020B0503020204020204" pitchFamily="34" charset="-122"/>
                <a:ea typeface="微软雅黑" panose="020B0503020204020204" pitchFamily="34" charset="-122"/>
              </a:rPr>
              <a:t>常见</a:t>
            </a:r>
            <a:endParaRPr lang="zh-CN" altLang="en-US"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错误</a:t>
            </a:r>
            <a:endParaRPr lang="zh-CN" altLang="en-US" sz="2000" dirty="0">
              <a:latin typeface="Arial" panose="020B0604020202020204" pitchFamily="34" charset="0"/>
            </a:endParaRPr>
          </a:p>
        </p:txBody>
      </p:sp>
      <p:sp>
        <p:nvSpPr>
          <p:cNvPr id="24" name="等腰三角形 23"/>
          <p:cNvSpPr/>
          <p:nvPr/>
        </p:nvSpPr>
        <p:spPr bwMode="auto">
          <a:xfrm rot="16200000" flipH="1" flipV="1">
            <a:off x="254953" y="4531995"/>
            <a:ext cx="171450" cy="114300"/>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14071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修订内容</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3" name="文本框 2"/>
          <p:cNvSpPr txBox="1"/>
          <p:nvPr/>
        </p:nvSpPr>
        <p:spPr>
          <a:xfrm>
            <a:off x="377190" y="772160"/>
            <a:ext cx="4664075" cy="368300"/>
          </a:xfrm>
          <a:prstGeom prst="rect">
            <a:avLst/>
          </a:prstGeom>
          <a:noFill/>
        </p:spPr>
        <p:txBody>
          <a:bodyPr wrap="none" rtlCol="0" anchor="t">
            <a:spAutoFit/>
          </a:bodyPr>
          <a:p>
            <a:pPr algn="l"/>
            <a:r>
              <a:rPr lang="zh-CN" altLang="en-US" sz="18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a:t>
            </a:r>
            <a:r>
              <a:rPr lang="en-US" altLang="zh-CN" sz="18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房地产开发项目经营情况》（X204-1表）</a:t>
            </a:r>
            <a:endParaRPr lang="zh-CN" altLang="en-US" sz="1800"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sp>
        <p:nvSpPr>
          <p:cNvPr id="13" name="文本框 8"/>
          <p:cNvSpPr txBox="1"/>
          <p:nvPr/>
        </p:nvSpPr>
        <p:spPr>
          <a:xfrm>
            <a:off x="395605" y="1061085"/>
            <a:ext cx="7652385" cy="3290570"/>
          </a:xfrm>
          <a:prstGeom prst="rect">
            <a:avLst/>
          </a:prstGeom>
          <a:noFill/>
          <a:ln w="9525">
            <a:noFill/>
          </a:ln>
        </p:spPr>
        <p:txBody>
          <a:bodyPr wrap="square">
            <a:spAutoFit/>
          </a:bodyPr>
          <a:p>
            <a:pPr marL="285750" indent="-285750">
              <a:lnSpc>
                <a:spcPct val="130000"/>
              </a:lnSpc>
              <a:buFont typeface="Wingdings" panose="05000000000000000000" charset="0"/>
              <a:buChar char="l"/>
            </a:pPr>
            <a:r>
              <a:rPr sz="1600" dirty="0">
                <a:solidFill>
                  <a:srgbClr val="000000"/>
                </a:solidFill>
                <a:latin typeface="微软雅黑" panose="020B0503020204020204" pitchFamily="34" charset="-122"/>
                <a:ea typeface="微软雅黑" panose="020B0503020204020204" pitchFamily="34" charset="-122"/>
              </a:rPr>
              <a:t>“是否</a:t>
            </a:r>
            <a:r>
              <a:rPr lang="zh-CN" sz="1600" dirty="0">
                <a:solidFill>
                  <a:srgbClr val="000000"/>
                </a:solidFill>
                <a:latin typeface="微软雅黑" panose="020B0503020204020204" pitchFamily="34" charset="-122"/>
                <a:ea typeface="微软雅黑" panose="020B0503020204020204" pitchFamily="34" charset="-122"/>
              </a:rPr>
              <a:t>为</a:t>
            </a:r>
            <a:r>
              <a:rPr sz="1600" dirty="0">
                <a:solidFill>
                  <a:srgbClr val="000000"/>
                </a:solidFill>
                <a:latin typeface="微软雅黑" panose="020B0503020204020204" pitchFamily="34" charset="-122"/>
                <a:ea typeface="微软雅黑" panose="020B0503020204020204" pitchFamily="34" charset="-122"/>
              </a:rPr>
              <a:t>城市</a:t>
            </a:r>
            <a:r>
              <a:rPr lang="zh-CN" sz="1600" dirty="0">
                <a:solidFill>
                  <a:srgbClr val="000000"/>
                </a:solidFill>
                <a:latin typeface="微软雅黑" panose="020B0503020204020204" pitchFamily="34" charset="-122"/>
                <a:ea typeface="微软雅黑" panose="020B0503020204020204" pitchFamily="34" charset="-122"/>
              </a:rPr>
              <a:t>有机</a:t>
            </a:r>
            <a:r>
              <a:rPr sz="1600" dirty="0">
                <a:solidFill>
                  <a:srgbClr val="000000"/>
                </a:solidFill>
                <a:latin typeface="微软雅黑" panose="020B0503020204020204" pitchFamily="34" charset="-122"/>
                <a:ea typeface="微软雅黑" panose="020B0503020204020204" pitchFamily="34" charset="-122"/>
              </a:rPr>
              <a:t>更新项目”改为 “城市更新项目类型”，设置“居住类”“产业类”“设施类”“公共空间类”“区域综合</a:t>
            </a:r>
            <a:r>
              <a:rPr lang="zh-CN" sz="1600" dirty="0">
                <a:solidFill>
                  <a:srgbClr val="000000"/>
                </a:solidFill>
                <a:latin typeface="微软雅黑" panose="020B0503020204020204" pitchFamily="34" charset="-122"/>
                <a:ea typeface="微软雅黑" panose="020B0503020204020204" pitchFamily="34" charset="-122"/>
              </a:rPr>
              <a:t>类</a:t>
            </a:r>
            <a:r>
              <a:rPr sz="1600" dirty="0">
                <a:solidFill>
                  <a:srgbClr val="000000"/>
                </a:solidFill>
                <a:latin typeface="微软雅黑" panose="020B0503020204020204" pitchFamily="34" charset="-122"/>
                <a:ea typeface="微软雅黑" panose="020B0503020204020204" pitchFamily="34" charset="-122"/>
              </a:rPr>
              <a:t>”“其他”“不属于此类”分组；</a:t>
            </a:r>
            <a:endParaRPr sz="16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sz="1600" dirty="0">
                <a:solidFill>
                  <a:srgbClr val="000000"/>
                </a:solidFill>
                <a:latin typeface="微软雅黑" panose="020B0503020204020204" pitchFamily="34" charset="-122"/>
                <a:ea typeface="微软雅黑" panose="020B0503020204020204" pitchFamily="34" charset="-122"/>
              </a:rPr>
              <a:t>增加“期末项目建设状态”，设置“在建”“缓建”“停建”“竣工在售”“竣工已售磬”分组</a:t>
            </a:r>
            <a:endParaRPr sz="16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sz="1600" dirty="0">
                <a:solidFill>
                  <a:srgbClr val="000000"/>
                </a:solidFill>
                <a:latin typeface="微软雅黑" panose="020B0503020204020204" pitchFamily="34" charset="-122"/>
                <a:ea typeface="微软雅黑" panose="020B0503020204020204" pitchFamily="34" charset="-122"/>
              </a:rPr>
              <a:t>增加“保障性住房情况”，设置“保障性租赁住房”“公租房”“共有产权房”“其他”分组；增加“配建项目中所占比重”</a:t>
            </a:r>
            <a:endParaRPr sz="16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sz="1600" dirty="0">
                <a:solidFill>
                  <a:srgbClr val="000000"/>
                </a:solidFill>
                <a:latin typeface="微软雅黑" panose="020B0503020204020204" pitchFamily="34" charset="-122"/>
                <a:ea typeface="微软雅黑" panose="020B0503020204020204" pitchFamily="34" charset="-122"/>
              </a:rPr>
              <a:t>增加“房地产集团企业目录”</a:t>
            </a:r>
            <a:endParaRPr sz="16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sz="1600" dirty="0">
                <a:solidFill>
                  <a:srgbClr val="000000"/>
                </a:solidFill>
                <a:latin typeface="微软雅黑" panose="020B0503020204020204" pitchFamily="34" charset="-122"/>
                <a:ea typeface="微软雅黑" panose="020B0503020204020204" pitchFamily="34" charset="-122"/>
              </a:rPr>
              <a:t>增加“本月完成投资”</a:t>
            </a:r>
            <a:endParaRPr sz="16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sz="1600" dirty="0">
                <a:solidFill>
                  <a:srgbClr val="000000"/>
                </a:solidFill>
                <a:latin typeface="微软雅黑" panose="020B0503020204020204" pitchFamily="34" charset="-122"/>
                <a:ea typeface="微软雅黑" panose="020B0503020204020204" pitchFamily="34" charset="-122"/>
              </a:rPr>
              <a:t>增加“可售面积”</a:t>
            </a:r>
            <a:endParaRPr sz="16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6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1"/>
          <p:cNvPicPr>
            <a:picLocks noChangeAspect="1"/>
          </p:cNvPicPr>
          <p:nvPr/>
        </p:nvPicPr>
        <p:blipFill>
          <a:blip r:embed="rId1"/>
          <a:stretch>
            <a:fillRect/>
          </a:stretch>
        </p:blipFill>
        <p:spPr>
          <a:xfrm>
            <a:off x="3419475" y="51435"/>
            <a:ext cx="5661025" cy="5143500"/>
          </a:xfrm>
          <a:prstGeom prst="rect">
            <a:avLst/>
          </a:prstGeom>
        </p:spPr>
      </p:pic>
      <p:sp>
        <p:nvSpPr>
          <p:cNvPr id="6" name="矩形 5"/>
          <p:cNvSpPr/>
          <p:nvPr/>
        </p:nvSpPr>
        <p:spPr>
          <a:xfrm>
            <a:off x="1458278" y="691515"/>
            <a:ext cx="1960880" cy="39878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工程量完成时间</a:t>
            </a:r>
            <a:endPar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1979772" y="1415098"/>
            <a:ext cx="1452880" cy="39878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建安投资额</a:t>
            </a:r>
            <a:endPar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83235" y="168593"/>
            <a:ext cx="4714875" cy="345440"/>
          </a:xfrm>
          <a:prstGeom prst="rect">
            <a:avLst/>
          </a:prstGeom>
        </p:spPr>
        <p:txBody>
          <a:bodyPr lIns="68580" tIns="34290" rIns="68580" bIns="34290">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建安取数（</a:t>
            </a:r>
            <a:r>
              <a:rPr lang="zh-CN" altLang="en-US" sz="1800" b="1" noProof="0" dirty="0">
                <a:ln>
                  <a:noFill/>
                </a:ln>
                <a:solidFill>
                  <a:schemeClr val="accent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工程结算单或进度单</a:t>
            </a: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组合 14"/>
          <p:cNvGrpSpPr/>
          <p:nvPr/>
        </p:nvGrpSpPr>
        <p:grpSpPr>
          <a:xfrm>
            <a:off x="0" y="-107950"/>
            <a:ext cx="460375" cy="551180"/>
            <a:chOff x="0" y="-170"/>
            <a:chExt cx="725" cy="868"/>
          </a:xfrm>
        </p:grpSpPr>
        <p:sp>
          <p:nvSpPr>
            <p:cNvPr id="17"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19" name="组合 18"/>
            <p:cNvGrpSpPr/>
            <p:nvPr userDrawn="1"/>
          </p:nvGrpSpPr>
          <p:grpSpPr>
            <a:xfrm>
              <a:off x="0" y="357"/>
              <a:ext cx="594" cy="341"/>
              <a:chOff x="0" y="210766"/>
              <a:chExt cx="502921" cy="288405"/>
            </a:xfrm>
          </p:grpSpPr>
          <p:sp>
            <p:nvSpPr>
              <p:cNvPr id="20" name="矩形 19"/>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1" name="矩形 20"/>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2" name="矩形 2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grpSp>
      <p:sp>
        <p:nvSpPr>
          <p:cNvPr id="37" name="矩形 36"/>
          <p:cNvSpPr/>
          <p:nvPr/>
        </p:nvSpPr>
        <p:spPr>
          <a:xfrm>
            <a:off x="1471772" y="4155123"/>
            <a:ext cx="1960880" cy="39878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a:sp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sz="2000" b="1" noProof="0" dirty="0">
                <a:ln>
                  <a:noFill/>
                </a:ln>
                <a:solidFill>
                  <a:srgbClr val="C00000"/>
                </a:solidFill>
                <a:effectLst/>
                <a:uLnTx/>
                <a:uFillTx/>
                <a:latin typeface="微软雅黑" panose="020B0503020204020204" pitchFamily="34" charset="-122"/>
                <a:ea typeface="微软雅黑" panose="020B0503020204020204" pitchFamily="34" charset="-122"/>
                <a:sym typeface="+mn-ea"/>
              </a:rPr>
              <a:t>三方签字、盖章</a:t>
            </a:r>
            <a:endPar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07315" y="554990"/>
            <a:ext cx="3672840" cy="4536440"/>
          </a:xfrm>
          <a:prstGeom prst="rect">
            <a:avLst/>
          </a:prstGeom>
          <a:noFill/>
          <a:ln w="9525"/>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pic>
        <p:nvPicPr>
          <p:cNvPr id="42" name="图片 41" descr="1"/>
          <p:cNvPicPr>
            <a:picLocks noChangeAspect="1"/>
          </p:cNvPicPr>
          <p:nvPr/>
        </p:nvPicPr>
        <p:blipFill>
          <a:blip r:embed="rId1"/>
          <a:stretch>
            <a:fillRect/>
          </a:stretch>
        </p:blipFill>
        <p:spPr>
          <a:xfrm>
            <a:off x="179705" y="574040"/>
            <a:ext cx="3561715" cy="4500880"/>
          </a:xfrm>
          <a:prstGeom prst="rect">
            <a:avLst/>
          </a:prstGeom>
        </p:spPr>
      </p:pic>
      <p:sp>
        <p:nvSpPr>
          <p:cNvPr id="34" name="矩形 33"/>
          <p:cNvSpPr/>
          <p:nvPr/>
        </p:nvSpPr>
        <p:spPr>
          <a:xfrm>
            <a:off x="483235" y="168593"/>
            <a:ext cx="4714875" cy="345440"/>
          </a:xfrm>
          <a:prstGeom prst="rect">
            <a:avLst/>
          </a:prstGeom>
        </p:spPr>
        <p:txBody>
          <a:bodyPr lIns="68580" tIns="34290" rIns="68580" bIns="34290">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建安取数（</a:t>
            </a:r>
            <a:r>
              <a:rPr lang="zh-CN" altLang="en-US" sz="1800" b="1" noProof="0" dirty="0">
                <a:ln>
                  <a:noFill/>
                </a:ln>
                <a:solidFill>
                  <a:schemeClr val="accent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工程结算单或进度单</a:t>
            </a: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5" name="组合 34"/>
          <p:cNvGrpSpPr/>
          <p:nvPr/>
        </p:nvGrpSpPr>
        <p:grpSpPr>
          <a:xfrm>
            <a:off x="0" y="-107950"/>
            <a:ext cx="460375" cy="551180"/>
            <a:chOff x="0" y="-170"/>
            <a:chExt cx="725" cy="868"/>
          </a:xfrm>
        </p:grpSpPr>
        <p:sp>
          <p:nvSpPr>
            <p:cNvPr id="36"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38" name="组合 37"/>
            <p:cNvGrpSpPr/>
            <p:nvPr userDrawn="1"/>
          </p:nvGrpSpPr>
          <p:grpSpPr>
            <a:xfrm>
              <a:off x="0" y="357"/>
              <a:ext cx="594" cy="341"/>
              <a:chOff x="0" y="210766"/>
              <a:chExt cx="502921" cy="288405"/>
            </a:xfrm>
          </p:grpSpPr>
          <p:sp>
            <p:nvSpPr>
              <p:cNvPr id="39" name="矩形 38"/>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40" name="矩形 39"/>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41" name="矩形 40"/>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grpSp>
      <p:pic>
        <p:nvPicPr>
          <p:cNvPr id="43" name="图片 42" descr="2"/>
          <p:cNvPicPr>
            <a:picLocks noChangeAspect="1"/>
          </p:cNvPicPr>
          <p:nvPr/>
        </p:nvPicPr>
        <p:blipFill>
          <a:blip r:embed="rId2"/>
          <a:stretch>
            <a:fillRect/>
          </a:stretch>
        </p:blipFill>
        <p:spPr>
          <a:xfrm>
            <a:off x="4068445" y="-20320"/>
            <a:ext cx="4968240" cy="5108575"/>
          </a:xfrm>
          <a:prstGeom prst="rect">
            <a:avLst/>
          </a:prstGeom>
        </p:spPr>
      </p:pic>
      <p:sp>
        <p:nvSpPr>
          <p:cNvPr id="44" name="矩形 43"/>
          <p:cNvSpPr/>
          <p:nvPr/>
        </p:nvSpPr>
        <p:spPr>
          <a:xfrm>
            <a:off x="4643755" y="819785"/>
            <a:ext cx="935990" cy="24828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45" name="矩形 44"/>
          <p:cNvSpPr/>
          <p:nvPr/>
        </p:nvSpPr>
        <p:spPr>
          <a:xfrm>
            <a:off x="4428490" y="3075940"/>
            <a:ext cx="1439545" cy="24828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46" name="矩形 45"/>
          <p:cNvSpPr/>
          <p:nvPr/>
        </p:nvSpPr>
        <p:spPr>
          <a:xfrm>
            <a:off x="2853690" y="772795"/>
            <a:ext cx="1446530" cy="64516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a:sp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工程量</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完成时间</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cxnSp>
        <p:nvCxnSpPr>
          <p:cNvPr id="48" name="直接箭头连接符 47"/>
          <p:cNvCxnSpPr>
            <a:stCxn id="44" idx="1"/>
            <a:endCxn id="46" idx="3"/>
          </p:cNvCxnSpPr>
          <p:nvPr/>
        </p:nvCxnSpPr>
        <p:spPr>
          <a:xfrm flipH="1">
            <a:off x="4300220" y="944245"/>
            <a:ext cx="343535" cy="151130"/>
          </a:xfrm>
          <a:prstGeom prst="straightConnector1">
            <a:avLst/>
          </a:prstGeom>
          <a:ln w="28575">
            <a:gradFill>
              <a:gsLst>
                <a:gs pos="0">
                  <a:srgbClr val="E30000"/>
                </a:gs>
                <a:gs pos="100000">
                  <a:srgbClr val="760303"/>
                </a:gs>
              </a:gsLst>
            </a:gradFill>
            <a:tailEnd type="arrow"/>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060065" y="2788285"/>
            <a:ext cx="1446530" cy="3683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a:sp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sz="1800" b="1" noProof="0" dirty="0">
                <a:ln>
                  <a:noFill/>
                </a:ln>
                <a:solidFill>
                  <a:srgbClr val="C00000"/>
                </a:solidFill>
                <a:effectLst/>
                <a:uLnTx/>
                <a:uFillTx/>
                <a:latin typeface="微软雅黑" panose="020B0503020204020204" pitchFamily="34" charset="-122"/>
                <a:ea typeface="微软雅黑" panose="020B0503020204020204" pitchFamily="34" charset="-122"/>
                <a:sym typeface="+mn-ea"/>
              </a:rPr>
              <a:t>建安投资额</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cxnSp>
        <p:nvCxnSpPr>
          <p:cNvPr id="50" name="直接箭头连接符 49"/>
          <p:cNvCxnSpPr>
            <a:stCxn id="45" idx="0"/>
          </p:cNvCxnSpPr>
          <p:nvPr/>
        </p:nvCxnSpPr>
        <p:spPr>
          <a:xfrm flipH="1" flipV="1">
            <a:off x="4428490" y="2860040"/>
            <a:ext cx="720090" cy="215900"/>
          </a:xfrm>
          <a:prstGeom prst="straightConnector1">
            <a:avLst/>
          </a:prstGeom>
          <a:ln w="28575">
            <a:gradFill>
              <a:gsLst>
                <a:gs pos="0">
                  <a:srgbClr val="E30000"/>
                </a:gs>
                <a:gs pos="100000">
                  <a:srgbClr val="760303"/>
                </a:gs>
              </a:gsLst>
            </a:gradFill>
            <a:tailEnd type="arrow"/>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2339182" y="4371658"/>
            <a:ext cx="1960880" cy="39878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a:sp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sz="2000" b="1" noProof="0" dirty="0">
                <a:ln>
                  <a:noFill/>
                </a:ln>
                <a:solidFill>
                  <a:srgbClr val="C00000"/>
                </a:solidFill>
                <a:effectLst/>
                <a:uLnTx/>
                <a:uFillTx/>
                <a:latin typeface="微软雅黑" panose="020B0503020204020204" pitchFamily="34" charset="-122"/>
                <a:ea typeface="微软雅黑" panose="020B0503020204020204" pitchFamily="34" charset="-122"/>
                <a:sym typeface="+mn-ea"/>
              </a:rPr>
              <a:t>三方签字、盖章</a:t>
            </a:r>
            <a:endPar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52" name="矩形 51"/>
          <p:cNvSpPr/>
          <p:nvPr/>
        </p:nvSpPr>
        <p:spPr>
          <a:xfrm>
            <a:off x="5507990" y="514350"/>
            <a:ext cx="219456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2843530" y="218440"/>
            <a:ext cx="4177665" cy="314325"/>
          </a:xfrm>
          <a:prstGeom prst="rect">
            <a:avLst/>
          </a:prstGeom>
        </p:spPr>
        <p:txBody>
          <a:bodyPr wrap="square" lIns="68580" tIns="34290" rIns="68580" bIns="34290">
            <a:spAutoFit/>
          </a:bodyPr>
          <a:lstStyle/>
          <a:p>
            <a:pPr marL="0" marR="0" lvl="0" indent="0" algn="l" defTabSz="914400" rtl="0" eaLnBrk="1" fontAlgn="auto" latinLnBrk="1" hangingPunct="1">
              <a:lnSpc>
                <a:spcPct val="100000"/>
              </a:lnSpc>
              <a:spcBef>
                <a:spcPts val="0"/>
              </a:spcBef>
              <a:spcAft>
                <a:spcPts val="0"/>
              </a:spcAft>
              <a:buClr>
                <a:schemeClr val="accent3"/>
              </a:buClr>
              <a:buSzTx/>
              <a:buFont typeface="Wingdings" panose="05000000000000000000" pitchFamily="2" charset="2"/>
              <a:buChar char="u"/>
              <a:defRPr/>
            </a:pPr>
            <a:r>
              <a:rPr kumimoji="0" lang="zh-CN" altLang="en-US" sz="1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具体分析科目细项是否属于建筑安装工程。</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323850" y="163513"/>
            <a:ext cx="4714875" cy="345440"/>
          </a:xfrm>
          <a:prstGeom prst="rect">
            <a:avLst/>
          </a:prstGeom>
        </p:spPr>
        <p:txBody>
          <a:bodyPr lIns="68580" tIns="34290" rIns="68580" bIns="34290">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建安取数（会计科目）</a:t>
            </a:r>
            <a:endParaRPr kumimoji="0" lang="zh-CN" altLang="en-US" sz="18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组合 14"/>
          <p:cNvGrpSpPr/>
          <p:nvPr/>
        </p:nvGrpSpPr>
        <p:grpSpPr>
          <a:xfrm>
            <a:off x="0" y="-107950"/>
            <a:ext cx="460375" cy="551180"/>
            <a:chOff x="0" y="-170"/>
            <a:chExt cx="725" cy="868"/>
          </a:xfrm>
        </p:grpSpPr>
        <p:sp>
          <p:nvSpPr>
            <p:cNvPr id="17"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19" name="组合 18"/>
            <p:cNvGrpSpPr/>
            <p:nvPr userDrawn="1"/>
          </p:nvGrpSpPr>
          <p:grpSpPr>
            <a:xfrm>
              <a:off x="0" y="357"/>
              <a:ext cx="594" cy="341"/>
              <a:chOff x="0" y="210766"/>
              <a:chExt cx="502921" cy="288405"/>
            </a:xfrm>
          </p:grpSpPr>
          <p:sp>
            <p:nvSpPr>
              <p:cNvPr id="20" name="矩形 19"/>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1" name="矩形 20"/>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2" name="矩形 2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grpSp>
      <p:pic>
        <p:nvPicPr>
          <p:cNvPr id="10" name="图片 6" descr="1667375381635"/>
          <p:cNvPicPr>
            <a:picLocks noChangeAspect="1"/>
          </p:cNvPicPr>
          <p:nvPr/>
        </p:nvPicPr>
        <p:blipFill>
          <a:blip r:embed="rId1"/>
          <a:srcRect b="16272"/>
          <a:stretch>
            <a:fillRect/>
          </a:stretch>
        </p:blipFill>
        <p:spPr>
          <a:xfrm>
            <a:off x="107315" y="786765"/>
            <a:ext cx="8639175" cy="3522345"/>
          </a:xfrm>
          <a:prstGeom prst="rect">
            <a:avLst/>
          </a:prstGeom>
        </p:spPr>
      </p:pic>
      <p:sp>
        <p:nvSpPr>
          <p:cNvPr id="13" name="矩形 12"/>
          <p:cNvSpPr/>
          <p:nvPr/>
        </p:nvSpPr>
        <p:spPr>
          <a:xfrm>
            <a:off x="2051685" y="1995805"/>
            <a:ext cx="1007110" cy="203200"/>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14" name="矩形 13"/>
          <p:cNvSpPr/>
          <p:nvPr/>
        </p:nvSpPr>
        <p:spPr>
          <a:xfrm>
            <a:off x="2068195" y="2703195"/>
            <a:ext cx="991235" cy="24701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16" name="矩形 15"/>
          <p:cNvSpPr/>
          <p:nvPr/>
        </p:nvSpPr>
        <p:spPr>
          <a:xfrm>
            <a:off x="2124075" y="2950210"/>
            <a:ext cx="1355090" cy="52641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100" name="文本框 99"/>
          <p:cNvSpPr txBox="1"/>
          <p:nvPr/>
        </p:nvSpPr>
        <p:spPr>
          <a:xfrm>
            <a:off x="179070" y="4448175"/>
            <a:ext cx="8627110" cy="583565"/>
          </a:xfrm>
          <a:prstGeom prst="rect">
            <a:avLst/>
          </a:prstGeom>
          <a:noFill/>
          <a:ln w="9525">
            <a:noFill/>
          </a:ln>
        </p:spPr>
        <p:txBody>
          <a:bodyPr wrap="square">
            <a:spAutoFit/>
          </a:bodyPr>
          <a:p>
            <a:r>
              <a:rPr lang="zh-CN" sz="1600" b="1">
                <a:latin typeface="微软雅黑" panose="020B0503020204020204" pitchFamily="34" charset="-122"/>
                <a:ea typeface="微软雅黑" panose="020B0503020204020204" pitchFamily="34" charset="-122"/>
                <a:cs typeface="微软雅黑" panose="020B0503020204020204" pitchFamily="34" charset="-122"/>
              </a:rPr>
              <a:t>本年建筑安装工程投资</a:t>
            </a:r>
            <a:r>
              <a:rPr lang="en-US" altLang="zh-CN" sz="1600" b="1">
                <a:latin typeface="微软雅黑" panose="020B0503020204020204" pitchFamily="34" charset="-122"/>
                <a:ea typeface="微软雅黑" panose="020B0503020204020204" pitchFamily="34" charset="-122"/>
                <a:cs typeface="微软雅黑" panose="020B0503020204020204" pitchFamily="34" charset="-122"/>
              </a:rPr>
              <a:t>=①+②+③</a:t>
            </a:r>
            <a:endParaRPr lang="en-US" altLang="zh-CN" sz="1600" b="1">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600" b="1">
                <a:latin typeface="微软雅黑" panose="020B0503020204020204" pitchFamily="34" charset="-122"/>
                <a:ea typeface="微软雅黑" panose="020B0503020204020204" pitchFamily="34" charset="-122"/>
                <a:cs typeface="微软雅黑" panose="020B0503020204020204" pitchFamily="34" charset="-122"/>
              </a:rPr>
              <a:t>=</a:t>
            </a:r>
            <a:r>
              <a:rPr lang="zh-CN" sz="1600" b="1">
                <a:latin typeface="微软雅黑" panose="020B0503020204020204" pitchFamily="34" charset="-122"/>
                <a:ea typeface="微软雅黑" panose="020B0503020204020204" pitchFamily="34" charset="-122"/>
                <a:cs typeface="微软雅黑" panose="020B0503020204020204" pitchFamily="34" charset="-122"/>
              </a:rPr>
              <a:t>2,590,249.87+</a:t>
            </a:r>
            <a:r>
              <a:rPr lang="en-US" sz="1600" b="1">
                <a:latin typeface="微软雅黑" panose="020B0503020204020204" pitchFamily="34" charset="-122"/>
                <a:ea typeface="微软雅黑" panose="020B0503020204020204" pitchFamily="34" charset="-122"/>
                <a:cs typeface="微软雅黑" panose="020B0503020204020204" pitchFamily="34" charset="-122"/>
              </a:rPr>
              <a:t>5453989.27</a:t>
            </a:r>
            <a:r>
              <a:rPr lang="zh-CN" sz="1600" b="1">
                <a:latin typeface="微软雅黑" panose="020B0503020204020204" pitchFamily="34" charset="-122"/>
                <a:ea typeface="微软雅黑" panose="020B0503020204020204" pitchFamily="34" charset="-122"/>
                <a:cs typeface="微软雅黑" panose="020B0503020204020204" pitchFamily="34" charset="-122"/>
              </a:rPr>
              <a:t>+1473746.44+</a:t>
            </a:r>
            <a:r>
              <a:rPr lang="en-US" sz="1600" b="1">
                <a:latin typeface="微软雅黑" panose="020B0503020204020204" pitchFamily="34" charset="-122"/>
                <a:ea typeface="微软雅黑" panose="020B0503020204020204" pitchFamily="34" charset="-122"/>
                <a:cs typeface="微软雅黑" panose="020B0503020204020204" pitchFamily="34" charset="-122"/>
              </a:rPr>
              <a:t>192016618.64=201534604.22</a:t>
            </a:r>
            <a:r>
              <a:rPr lang="zh-CN" sz="1600" b="1">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16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3067685" y="1851660"/>
            <a:ext cx="411480" cy="368300"/>
          </a:xfrm>
          <a:prstGeom prst="rect">
            <a:avLst/>
          </a:prstGeom>
          <a:noFill/>
        </p:spPr>
        <p:txBody>
          <a:bodyPr wrap="none" rtlCol="0" anchor="t">
            <a:spAutoFit/>
          </a:bodyPr>
          <a:p>
            <a:r>
              <a:rPr lang="zh-CN" altLang="en-US" b="1" dirty="0">
                <a:solidFill>
                  <a:srgbClr val="C00000"/>
                </a:solidFill>
                <a:latin typeface="微软雅黑" panose="020B0503020204020204" pitchFamily="34" charset="-122"/>
                <a:ea typeface="微软雅黑" panose="020B0503020204020204" pitchFamily="34" charset="-122"/>
                <a:sym typeface="+mn-ea"/>
              </a:rPr>
              <a:t>①</a:t>
            </a:r>
            <a:endParaRPr lang="zh-CN" altLang="en-US" b="1" dirty="0">
              <a:solidFill>
                <a:srgbClr val="C00000"/>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3067685" y="2571115"/>
            <a:ext cx="411480" cy="368300"/>
          </a:xfrm>
          <a:prstGeom prst="rect">
            <a:avLst/>
          </a:prstGeom>
          <a:noFill/>
        </p:spPr>
        <p:txBody>
          <a:bodyPr wrap="none" rtlCol="0" anchor="t">
            <a:spAutoFit/>
          </a:bodyPr>
          <a:p>
            <a:pPr algn="l"/>
            <a:r>
              <a:rPr lang="zh-CN" altLang="en-US" b="1" dirty="0">
                <a:solidFill>
                  <a:srgbClr val="C00000"/>
                </a:solidFill>
                <a:latin typeface="微软雅黑" panose="020B0503020204020204" pitchFamily="34" charset="-122"/>
                <a:ea typeface="微软雅黑" panose="020B0503020204020204" pitchFamily="34" charset="-122"/>
                <a:sym typeface="+mn-ea"/>
              </a:rPr>
              <a:t>②</a:t>
            </a:r>
            <a:endParaRPr lang="zh-CN" altLang="en-US" b="1" dirty="0">
              <a:solidFill>
                <a:srgbClr val="C00000"/>
              </a:solidFill>
              <a:latin typeface="微软雅黑" panose="020B0503020204020204" pitchFamily="34" charset="-122"/>
              <a:ea typeface="微软雅黑" panose="020B0503020204020204" pitchFamily="34" charset="-122"/>
              <a:sym typeface="+mn-ea"/>
            </a:endParaRPr>
          </a:p>
        </p:txBody>
      </p:sp>
      <p:sp>
        <p:nvSpPr>
          <p:cNvPr id="24" name="文本框 23"/>
          <p:cNvSpPr txBox="1"/>
          <p:nvPr/>
        </p:nvSpPr>
        <p:spPr>
          <a:xfrm>
            <a:off x="3479165" y="3011170"/>
            <a:ext cx="411480" cy="368300"/>
          </a:xfrm>
          <a:prstGeom prst="rect">
            <a:avLst/>
          </a:prstGeom>
          <a:noFill/>
        </p:spPr>
        <p:txBody>
          <a:bodyPr wrap="none" rtlCol="0" anchor="t">
            <a:spAutoFit/>
          </a:bodyPr>
          <a:p>
            <a:pPr algn="l"/>
            <a:r>
              <a:rPr lang="zh-CN" altLang="en-US" b="1" dirty="0">
                <a:solidFill>
                  <a:srgbClr val="C00000"/>
                </a:solidFill>
                <a:latin typeface="微软雅黑" panose="020B0503020204020204" pitchFamily="34" charset="-122"/>
                <a:ea typeface="微软雅黑" panose="020B0503020204020204" pitchFamily="34" charset="-122"/>
                <a:sym typeface="+mn-ea"/>
              </a:rPr>
              <a:t>③</a:t>
            </a:r>
            <a:endParaRPr lang="zh-CN" altLang="en-US" b="1" dirty="0">
              <a:solidFill>
                <a:srgbClr val="C00000"/>
              </a:solidFill>
              <a:latin typeface="微软雅黑" panose="020B0503020204020204" pitchFamily="34" charset="-122"/>
              <a:ea typeface="微软雅黑" panose="020B0503020204020204" pitchFamily="34" charset="-122"/>
              <a:sym typeface="+mn-ea"/>
            </a:endParaRPr>
          </a:p>
        </p:txBody>
      </p:sp>
      <p:sp>
        <p:nvSpPr>
          <p:cNvPr id="25" name="矩形 24"/>
          <p:cNvSpPr/>
          <p:nvPr/>
        </p:nvSpPr>
        <p:spPr>
          <a:xfrm>
            <a:off x="5940425" y="771525"/>
            <a:ext cx="1092200" cy="17081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26" name="文本框 25"/>
          <p:cNvSpPr txBox="1"/>
          <p:nvPr/>
        </p:nvSpPr>
        <p:spPr>
          <a:xfrm>
            <a:off x="5940425" y="509270"/>
            <a:ext cx="1396365" cy="368300"/>
          </a:xfrm>
          <a:prstGeom prst="rect">
            <a:avLst/>
          </a:prstGeom>
          <a:noFill/>
        </p:spPr>
        <p:txBody>
          <a:bodyPr wrap="square" rtlCol="0" anchor="t">
            <a:spAutoFit/>
          </a:bodyPr>
          <a:p>
            <a:r>
              <a:rPr lang="zh-CN" altLang="zh-CN"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统计期间</a:t>
            </a:r>
            <a:endParaRPr lang="zh-CN" altLang="zh-CN"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7" name="矩形 26"/>
          <p:cNvSpPr/>
          <p:nvPr/>
        </p:nvSpPr>
        <p:spPr>
          <a:xfrm>
            <a:off x="5940425" y="932815"/>
            <a:ext cx="1081405" cy="151130"/>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28" name="文本框 27"/>
          <p:cNvSpPr txBox="1"/>
          <p:nvPr/>
        </p:nvSpPr>
        <p:spPr>
          <a:xfrm>
            <a:off x="5940425" y="1083945"/>
            <a:ext cx="1396365" cy="368300"/>
          </a:xfrm>
          <a:prstGeom prst="rect">
            <a:avLst/>
          </a:prstGeom>
          <a:noFill/>
        </p:spPr>
        <p:txBody>
          <a:bodyPr wrap="square" rtlCol="0" anchor="t">
            <a:spAutoFit/>
          </a:bodyPr>
          <a:p>
            <a:r>
              <a:rPr lang="zh-CN" altLang="zh-CN"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借方累计</a:t>
            </a:r>
            <a:endParaRPr lang="zh-CN" altLang="zh-CN"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9" name="矩形 28"/>
          <p:cNvSpPr/>
          <p:nvPr/>
        </p:nvSpPr>
        <p:spPr>
          <a:xfrm>
            <a:off x="899795" y="1083945"/>
            <a:ext cx="643255" cy="14160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30" name="文本框 29"/>
          <p:cNvSpPr txBox="1"/>
          <p:nvPr/>
        </p:nvSpPr>
        <p:spPr>
          <a:xfrm>
            <a:off x="727710" y="647700"/>
            <a:ext cx="4189095" cy="368300"/>
          </a:xfrm>
          <a:prstGeom prst="rect">
            <a:avLst/>
          </a:prstGeom>
          <a:noFill/>
        </p:spPr>
        <p:txBody>
          <a:bodyPr wrap="square" rtlCol="0" anchor="t">
            <a:spAutoFit/>
          </a:bodyPr>
          <a:p>
            <a:r>
              <a:rPr lang="zh-CN" altLang="zh-CN"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开发成本科目余额表（最好到三级科目）</a:t>
            </a:r>
            <a:endParaRPr lang="zh-CN" altLang="zh-CN"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0" y="-107950"/>
            <a:ext cx="460375" cy="551180"/>
            <a:chOff x="0" y="-170"/>
            <a:chExt cx="725" cy="868"/>
          </a:xfrm>
        </p:grpSpPr>
        <p:sp>
          <p:nvSpPr>
            <p:cNvPr id="9"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11" name="组合 10"/>
            <p:cNvGrpSpPr/>
            <p:nvPr userDrawn="1"/>
          </p:nvGrpSpPr>
          <p:grpSpPr>
            <a:xfrm>
              <a:off x="0" y="357"/>
              <a:ext cx="594" cy="341"/>
              <a:chOff x="0" y="210766"/>
              <a:chExt cx="502921" cy="288405"/>
            </a:xfrm>
          </p:grpSpPr>
          <p:sp>
            <p:nvSpPr>
              <p:cNvPr id="12" name="矩形 1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4" name="矩形 13"/>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5" name="矩形 14"/>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grpSp>
      <p:sp>
        <p:nvSpPr>
          <p:cNvPr id="18" name="矩形 5"/>
          <p:cNvSpPr>
            <a:spLocks noChangeArrowheads="1"/>
          </p:cNvSpPr>
          <p:nvPr/>
        </p:nvSpPr>
        <p:spPr bwMode="auto">
          <a:xfrm>
            <a:off x="571500" y="120650"/>
            <a:ext cx="278257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10</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设备工器具购置</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sp>
        <p:nvSpPr>
          <p:cNvPr id="100" name="文本框 99"/>
          <p:cNvSpPr txBox="1"/>
          <p:nvPr/>
        </p:nvSpPr>
        <p:spPr>
          <a:xfrm>
            <a:off x="233680" y="652780"/>
            <a:ext cx="8905240" cy="1198880"/>
          </a:xfrm>
          <a:prstGeom prst="rect">
            <a:avLst/>
          </a:prstGeom>
          <a:noFill/>
          <a:ln w="9525">
            <a:noFill/>
          </a:ln>
        </p:spPr>
        <p:txBody>
          <a:bodyPr wrap="square">
            <a:spAutoFit/>
          </a:bodyPr>
          <a:p>
            <a:pPr marL="285750" indent="-285750">
              <a:lnSpc>
                <a:spcPct val="150000"/>
              </a:lnSpc>
              <a:buFont typeface="Wingdings" panose="05000000000000000000" charset="0"/>
              <a:buChar char="l"/>
            </a:pPr>
            <a:r>
              <a:rPr lang="zh-CN" altLang="en-US" sz="1600" b="1" dirty="0">
                <a:latin typeface="微软雅黑" panose="020B0503020204020204" pitchFamily="34" charset="-122"/>
                <a:ea typeface="微软雅黑" panose="020B0503020204020204" pitchFamily="34" charset="-122"/>
                <a:sym typeface="+mn-ea"/>
              </a:rPr>
              <a:t>设备工器具购置</a:t>
            </a:r>
            <a:r>
              <a:rPr lang="zh-CN" altLang="en-US" sz="1600" dirty="0">
                <a:latin typeface="微软雅黑" panose="020B0503020204020204" pitchFamily="34" charset="-122"/>
                <a:ea typeface="微软雅黑" panose="020B0503020204020204" pitchFamily="34" charset="-122"/>
              </a:rPr>
              <a:t>指报告期内购置或自制的，达到固定资产标准的设备、工具、器具的价值。</a:t>
            </a:r>
            <a:endParaRPr lang="zh-CN" altLang="en-US"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l"/>
            </a:pPr>
            <a:r>
              <a:rPr lang="zh-CN" altLang="en-US" sz="1600" dirty="0">
                <a:latin typeface="微软雅黑" panose="020B0503020204020204" pitchFamily="34" charset="-122"/>
                <a:ea typeface="微软雅黑" panose="020B0503020204020204" pitchFamily="34" charset="-122"/>
              </a:rPr>
              <a:t>可依据会计报表“房屋开发成本”科目下的“设备款”填报，未设置该科目的根据“房屋开发成本”下的相关明细分析计算填报；也可以根据相关凭证填报。</a:t>
            </a:r>
            <a:endParaRPr lang="zh-CN" altLang="en-US" sz="1600" dirty="0">
              <a:latin typeface="微软雅黑" panose="020B0503020204020204" pitchFamily="34" charset="-122"/>
              <a:ea typeface="微软雅黑" panose="020B0503020204020204" pitchFamily="34" charset="-122"/>
            </a:endParaRPr>
          </a:p>
        </p:txBody>
      </p:sp>
      <p:sp>
        <p:nvSpPr>
          <p:cNvPr id="40964" name="矩形 1"/>
          <p:cNvSpPr>
            <a:spLocks noChangeArrowheads="1"/>
          </p:cNvSpPr>
          <p:nvPr/>
        </p:nvSpPr>
        <p:spPr bwMode="auto">
          <a:xfrm>
            <a:off x="2071688" y="2004695"/>
            <a:ext cx="4786313" cy="660400"/>
          </a:xfrm>
          <a:prstGeom prst="rect">
            <a:avLst/>
          </a:prstGeom>
        </p:spPr>
        <p:style>
          <a:lnRef idx="2">
            <a:schemeClr val="accent4"/>
          </a:lnRef>
          <a:fillRef idx="1">
            <a:schemeClr val="lt1"/>
          </a:fillRef>
          <a:effectRef idx="0">
            <a:schemeClr val="accent4"/>
          </a:effectRef>
          <a:fontRef idx="minor">
            <a:schemeClr val="dk1"/>
          </a:fontRef>
        </p:style>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rPr>
              <a:t>设备购置</a:t>
            </a:r>
            <a:r>
              <a:rPr kumimoji="0" lang="en-US" altLang="zh-CN"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rPr>
              <a:t>&gt;0</a:t>
            </a:r>
            <a:r>
              <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rPr>
              <a:t>，安装工程可以</a:t>
            </a:r>
            <a:r>
              <a:rPr kumimoji="0" lang="en-US" altLang="zh-CN"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rPr>
              <a:t>=0</a:t>
            </a:r>
            <a:r>
              <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rPr>
              <a:t>或者</a:t>
            </a:r>
            <a:r>
              <a:rPr kumimoji="0" lang="en-US" altLang="zh-CN"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rPr>
              <a:t>&gt;0</a:t>
            </a:r>
            <a:endParaRPr kumimoji="0" lang="en-US" altLang="zh-CN"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rPr>
              <a:t>若安装工程</a:t>
            </a:r>
            <a:r>
              <a:rPr kumimoji="0" lang="en-US" altLang="zh-CN"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rPr>
              <a:t>&gt;0,</a:t>
            </a:r>
            <a:r>
              <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rPr>
              <a:t>则设备购置应</a:t>
            </a:r>
            <a:r>
              <a:rPr kumimoji="0" lang="en-US" altLang="zh-CN"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rPr>
              <a:t>&gt;0</a:t>
            </a:r>
            <a:endPar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endParaRPr>
          </a:p>
        </p:txBody>
      </p:sp>
      <p:sp>
        <p:nvSpPr>
          <p:cNvPr id="59397" name="矩形 7"/>
          <p:cNvSpPr/>
          <p:nvPr/>
        </p:nvSpPr>
        <p:spPr>
          <a:xfrm>
            <a:off x="428625" y="3076258"/>
            <a:ext cx="3500438" cy="923925"/>
          </a:xfrm>
          <a:prstGeom prst="rect">
            <a:avLst/>
          </a:prstGeom>
          <a:noFill/>
          <a:ln w="9525">
            <a:noFill/>
          </a:ln>
        </p:spPr>
        <p:txBody>
          <a:bodyPr>
            <a:spAutoFit/>
          </a:bodyPr>
          <a:p>
            <a:r>
              <a:rPr lang="zh-CN" altLang="en-US" dirty="0">
                <a:latin typeface="微软雅黑" panose="020B0503020204020204" pitchFamily="34" charset="-122"/>
                <a:ea typeface="微软雅黑" panose="020B0503020204020204" pitchFamily="34" charset="-122"/>
              </a:rPr>
              <a:t>需要安装，应在设备安装到位后依据会计科目“设备款”填报，或依据相关凭证填报。</a:t>
            </a:r>
            <a:endParaRPr lang="zh-CN" altLang="en-US" dirty="0">
              <a:latin typeface="微软雅黑" panose="020B0503020204020204" pitchFamily="34" charset="-122"/>
              <a:ea typeface="微软雅黑" panose="020B0503020204020204" pitchFamily="34" charset="-122"/>
            </a:endParaRPr>
          </a:p>
        </p:txBody>
      </p:sp>
      <p:cxnSp>
        <p:nvCxnSpPr>
          <p:cNvPr id="2" name="直接连接符 19"/>
          <p:cNvCxnSpPr/>
          <p:nvPr/>
        </p:nvCxnSpPr>
        <p:spPr>
          <a:xfrm rot="5400000">
            <a:off x="3294856" y="3799364"/>
            <a:ext cx="2268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auto">
          <a:xfrm>
            <a:off x="3929063" y="3415983"/>
            <a:ext cx="500063" cy="1588"/>
          </a:xfrm>
          <a:prstGeom prst="line">
            <a:avLst/>
          </a:prstGeom>
          <a:ln>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59400" name="椭圆 25"/>
          <p:cNvSpPr/>
          <p:nvPr/>
        </p:nvSpPr>
        <p:spPr>
          <a:xfrm>
            <a:off x="4357688" y="3362008"/>
            <a:ext cx="142875" cy="107950"/>
          </a:xfrm>
          <a:prstGeom prst="ellipse">
            <a:avLst/>
          </a:prstGeom>
          <a:solidFill>
            <a:schemeClr val="tx1"/>
          </a:solidFill>
          <a:ln w="9525">
            <a:noFill/>
          </a:ln>
        </p:spPr>
        <p:txBody>
          <a:bodyPr/>
          <a:p>
            <a:endParaRPr lang="zh-CN" altLang="en-US" dirty="0">
              <a:latin typeface="Arial" panose="020B0604020202020204" pitchFamily="34" charset="0"/>
            </a:endParaRPr>
          </a:p>
        </p:txBody>
      </p:sp>
      <p:cxnSp>
        <p:nvCxnSpPr>
          <p:cNvPr id="27" name="直接连接符 26"/>
          <p:cNvCxnSpPr/>
          <p:nvPr/>
        </p:nvCxnSpPr>
        <p:spPr bwMode="auto">
          <a:xfrm>
            <a:off x="4429125" y="4003358"/>
            <a:ext cx="500063" cy="1588"/>
          </a:xfrm>
          <a:prstGeom prst="line">
            <a:avLst/>
          </a:prstGeom>
          <a:ln>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59402" name="矩形 34"/>
          <p:cNvSpPr/>
          <p:nvPr/>
        </p:nvSpPr>
        <p:spPr>
          <a:xfrm>
            <a:off x="4929188" y="3719195"/>
            <a:ext cx="4143375" cy="646113"/>
          </a:xfrm>
          <a:prstGeom prst="rect">
            <a:avLst/>
          </a:prstGeom>
          <a:noFill/>
          <a:ln w="9525">
            <a:noFill/>
          </a:ln>
        </p:spPr>
        <p:txBody>
          <a:bodyPr>
            <a:spAutoFit/>
          </a:bodyPr>
          <a:p>
            <a:r>
              <a:rPr lang="zh-CN" altLang="en-US" dirty="0">
                <a:latin typeface="微软雅黑" panose="020B0503020204020204" pitchFamily="34" charset="-122"/>
                <a:ea typeface="微软雅黑" panose="020B0503020204020204" pitchFamily="34" charset="-122"/>
              </a:rPr>
              <a:t>不需要安装，运达验收合格后依据“设备款”填报或根据相关凭证填报</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0" y="-107950"/>
            <a:ext cx="460375" cy="551180"/>
            <a:chOff x="0" y="-170"/>
            <a:chExt cx="725" cy="868"/>
          </a:xfrm>
        </p:grpSpPr>
        <p:sp>
          <p:nvSpPr>
            <p:cNvPr id="9"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11" name="组合 10"/>
            <p:cNvGrpSpPr/>
            <p:nvPr userDrawn="1"/>
          </p:nvGrpSpPr>
          <p:grpSpPr>
            <a:xfrm>
              <a:off x="0" y="357"/>
              <a:ext cx="594" cy="341"/>
              <a:chOff x="0" y="210766"/>
              <a:chExt cx="502921" cy="288405"/>
            </a:xfrm>
          </p:grpSpPr>
          <p:sp>
            <p:nvSpPr>
              <p:cNvPr id="12" name="矩形 1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4" name="矩形 13"/>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5" name="矩形 14"/>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grpSp>
      <p:sp>
        <p:nvSpPr>
          <p:cNvPr id="18" name="矩形 5"/>
          <p:cNvSpPr>
            <a:spLocks noChangeArrowheads="1"/>
          </p:cNvSpPr>
          <p:nvPr/>
        </p:nvSpPr>
        <p:spPr bwMode="auto">
          <a:xfrm>
            <a:off x="571500" y="120650"/>
            <a:ext cx="18643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12</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其他费用</a:t>
            </a:r>
            <a:endParaRPr kumimoji="1" lang="zh-CN" alt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sp>
        <p:nvSpPr>
          <p:cNvPr id="100" name="文本框 99"/>
          <p:cNvSpPr txBox="1"/>
          <p:nvPr/>
        </p:nvSpPr>
        <p:spPr>
          <a:xfrm>
            <a:off x="233680" y="581025"/>
            <a:ext cx="8693150" cy="3415030"/>
          </a:xfrm>
          <a:prstGeom prst="rect">
            <a:avLst/>
          </a:prstGeom>
          <a:noFill/>
          <a:ln w="9525">
            <a:noFill/>
          </a:ln>
        </p:spPr>
        <p:txBody>
          <a:bodyPr wrap="square">
            <a:spAutoFit/>
          </a:bodyPr>
          <a:p>
            <a:pPr marL="285750" indent="-285750">
              <a:lnSpc>
                <a:spcPct val="150000"/>
              </a:lnSpc>
              <a:buFont typeface="Wingdings" panose="05000000000000000000" charset="0"/>
              <a:buChar char="l"/>
            </a:pPr>
            <a:r>
              <a:rPr lang="zh-CN" altLang="en-US" sz="1800" dirty="0">
                <a:latin typeface="微软雅黑" panose="020B0503020204020204" pitchFamily="34" charset="-122"/>
                <a:ea typeface="微软雅黑" panose="020B0503020204020204" pitchFamily="34" charset="-122"/>
                <a:sym typeface="+mn-ea"/>
              </a:rPr>
              <a:t>其他费用指在</a:t>
            </a:r>
            <a:r>
              <a:rPr lang="zh-CN" altLang="en-US" sz="1800" b="1" dirty="0">
                <a:latin typeface="微软雅黑" panose="020B0503020204020204" pitchFamily="34" charset="-122"/>
                <a:ea typeface="微软雅黑" panose="020B0503020204020204" pitchFamily="34" charset="-122"/>
                <a:sym typeface="+mn-ea"/>
              </a:rPr>
              <a:t>项目建设过程中发生</a:t>
            </a:r>
            <a:r>
              <a:rPr lang="zh-CN" altLang="en-US" sz="1800" dirty="0">
                <a:latin typeface="微软雅黑" panose="020B0503020204020204" pitchFamily="34" charset="-122"/>
                <a:ea typeface="微软雅黑" panose="020B0503020204020204" pitchFamily="34" charset="-122"/>
                <a:sym typeface="+mn-ea"/>
              </a:rPr>
              <a:t>的，除建筑安装工程和设备、工器具购置投资完成额以外的费用，不指经营中财务上的其他费用。</a:t>
            </a:r>
            <a:r>
              <a:rPr lang="zh-CN" altLang="en-US" sz="1800" dirty="0">
                <a:solidFill>
                  <a:srgbClr val="FF0000"/>
                </a:solidFill>
                <a:latin typeface="微软雅黑" panose="020B0503020204020204" pitchFamily="34" charset="-122"/>
                <a:ea typeface="微软雅黑" panose="020B0503020204020204" pitchFamily="34" charset="-122"/>
                <a:sym typeface="+mn-ea"/>
              </a:rPr>
              <a:t>用于项目建设的贷款的利息支出，在项目建设期应纳入统计，项目建成投产后不应纳入。</a:t>
            </a:r>
            <a:endParaRPr lang="zh-CN" altLang="en-US" sz="1800" dirty="0">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charset="0"/>
              <a:buChar char="l"/>
            </a:pPr>
            <a:r>
              <a:rPr lang="zh-CN" altLang="en-US" sz="1800" dirty="0">
                <a:latin typeface="微软雅黑" panose="020B0503020204020204" pitchFamily="34" charset="-122"/>
                <a:ea typeface="微软雅黑" panose="020B0503020204020204" pitchFamily="34" charset="-122"/>
                <a:sym typeface="+mn-ea"/>
              </a:rPr>
              <a:t>依据</a:t>
            </a:r>
            <a:r>
              <a:rPr lang="zh-CN" altLang="en-US" sz="1800" dirty="0">
                <a:solidFill>
                  <a:srgbClr val="FF0000"/>
                </a:solidFill>
                <a:latin typeface="微软雅黑" panose="020B0503020204020204" pitchFamily="34" charset="-122"/>
                <a:ea typeface="微软雅黑" panose="020B0503020204020204" pitchFamily="34" charset="-122"/>
                <a:sym typeface="+mn-ea"/>
              </a:rPr>
              <a:t>会计报表</a:t>
            </a:r>
            <a:r>
              <a:rPr lang="zh-CN" altLang="en-US" sz="1800" dirty="0">
                <a:latin typeface="微软雅黑" panose="020B0503020204020204" pitchFamily="34" charset="-122"/>
                <a:ea typeface="微软雅黑" panose="020B0503020204020204" pitchFamily="34" charset="-122"/>
                <a:sym typeface="+mn-ea"/>
              </a:rPr>
              <a:t>“房屋开发成本”科目下的 “土地出让金”、“开发间接费”等填报；未设置该科目的，根据“房屋开发成本”下的相关明细分析计算填报。如果无法依据会计报表，根据</a:t>
            </a:r>
            <a:r>
              <a:rPr lang="zh-CN" altLang="en-US" sz="1800" dirty="0">
                <a:solidFill>
                  <a:srgbClr val="FF0000"/>
                </a:solidFill>
                <a:latin typeface="微软雅黑" panose="020B0503020204020204" pitchFamily="34" charset="-122"/>
                <a:ea typeface="微软雅黑" panose="020B0503020204020204" pitchFamily="34" charset="-122"/>
                <a:sym typeface="+mn-ea"/>
              </a:rPr>
              <a:t>相关支付凭证</a:t>
            </a:r>
            <a:r>
              <a:rPr lang="zh-CN" altLang="en-US" sz="1800" dirty="0">
                <a:latin typeface="微软雅黑" panose="020B0503020204020204" pitchFamily="34" charset="-122"/>
                <a:ea typeface="微软雅黑" panose="020B0503020204020204" pitchFamily="34" charset="-122"/>
                <a:sym typeface="+mn-ea"/>
              </a:rPr>
              <a:t>填报。</a:t>
            </a:r>
            <a:endParaRPr lang="zh-CN" altLang="en-US" sz="1800" dirty="0">
              <a:solidFill>
                <a:srgbClr val="FF0000"/>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charset="0"/>
              <a:buChar char="l"/>
            </a:pPr>
            <a:r>
              <a:rPr lang="zh-CN" altLang="en-US" sz="1800" dirty="0">
                <a:latin typeface="微软雅黑" panose="020B0503020204020204" pitchFamily="34" charset="-122"/>
                <a:ea typeface="微软雅黑" panose="020B0503020204020204" pitchFamily="34" charset="-122"/>
                <a:sym typeface="+mn-ea"/>
              </a:rPr>
              <a:t>应取自财务开发成本明细账，</a:t>
            </a:r>
            <a:r>
              <a:rPr lang="zh-CN" altLang="en-US" sz="1800" dirty="0">
                <a:solidFill>
                  <a:srgbClr val="FF0000"/>
                </a:solidFill>
                <a:latin typeface="微软雅黑" panose="020B0503020204020204" pitchFamily="34" charset="-122"/>
                <a:ea typeface="微软雅黑" panose="020B0503020204020204" pitchFamily="34" charset="-122"/>
                <a:sym typeface="+mn-ea"/>
              </a:rPr>
              <a:t>以实际发生的账务数据为准，是财务实际支付的价款</a:t>
            </a:r>
            <a:r>
              <a:rPr lang="zh-CN" altLang="en-US" sz="1800" dirty="0">
                <a:latin typeface="微软雅黑" panose="020B0503020204020204" pitchFamily="34" charset="-122"/>
                <a:ea typeface="微软雅黑" panose="020B0503020204020204" pitchFamily="34" charset="-122"/>
                <a:sym typeface="+mn-ea"/>
              </a:rPr>
              <a:t>。其具体内容可取自财务账，但</a:t>
            </a:r>
            <a:r>
              <a:rPr lang="zh-CN" altLang="en-US" sz="1800" b="1" dirty="0">
                <a:solidFill>
                  <a:srgbClr val="FF0000"/>
                </a:solidFill>
                <a:latin typeface="微软雅黑" panose="020B0503020204020204" pitchFamily="34" charset="-122"/>
                <a:ea typeface="微软雅黑" panose="020B0503020204020204" pitchFamily="34" charset="-122"/>
                <a:sym typeface="+mn-ea"/>
              </a:rPr>
              <a:t>不等同于财务</a:t>
            </a:r>
            <a:r>
              <a:rPr lang="zh-CN" altLang="en-US" sz="1800" dirty="0">
                <a:latin typeface="微软雅黑" panose="020B0503020204020204" pitchFamily="34" charset="-122"/>
                <a:ea typeface="微软雅黑" panose="020B0503020204020204" pitchFamily="34" charset="-122"/>
                <a:sym typeface="+mn-ea"/>
              </a:rPr>
              <a:t>中“其他费用”科目。</a:t>
            </a:r>
            <a:endParaRPr lang="zh-CN" altLang="en-US" sz="18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0" y="-107950"/>
            <a:ext cx="460375" cy="551180"/>
            <a:chOff x="0" y="-170"/>
            <a:chExt cx="725" cy="868"/>
          </a:xfrm>
        </p:grpSpPr>
        <p:sp>
          <p:nvSpPr>
            <p:cNvPr id="9"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11" name="组合 10"/>
            <p:cNvGrpSpPr/>
            <p:nvPr userDrawn="1"/>
          </p:nvGrpSpPr>
          <p:grpSpPr>
            <a:xfrm>
              <a:off x="0" y="357"/>
              <a:ext cx="594" cy="341"/>
              <a:chOff x="0" y="210766"/>
              <a:chExt cx="502921" cy="288405"/>
            </a:xfrm>
          </p:grpSpPr>
          <p:sp>
            <p:nvSpPr>
              <p:cNvPr id="12" name="矩形 1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4" name="矩形 13"/>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5" name="矩形 14"/>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grpSp>
      <p:sp>
        <p:nvSpPr>
          <p:cNvPr id="18" name="矩形 5"/>
          <p:cNvSpPr>
            <a:spLocks noChangeArrowheads="1"/>
          </p:cNvSpPr>
          <p:nvPr/>
        </p:nvSpPr>
        <p:spPr bwMode="auto">
          <a:xfrm>
            <a:off x="571500" y="120650"/>
            <a:ext cx="18643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12</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其他费用</a:t>
            </a:r>
            <a:endParaRPr kumimoji="1" lang="zh-CN" altLang="en-US"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sp>
        <p:nvSpPr>
          <p:cNvPr id="100" name="文本框 99"/>
          <p:cNvSpPr txBox="1"/>
          <p:nvPr/>
        </p:nvSpPr>
        <p:spPr>
          <a:xfrm>
            <a:off x="233680" y="581025"/>
            <a:ext cx="8693150" cy="3830955"/>
          </a:xfrm>
          <a:prstGeom prst="rect">
            <a:avLst/>
          </a:prstGeom>
          <a:noFill/>
          <a:ln w="9525">
            <a:noFill/>
          </a:ln>
        </p:spPr>
        <p:txBody>
          <a:bodyPr wrap="square">
            <a:spAutoFit/>
          </a:bodyPr>
          <a:p>
            <a:pPr marL="285750" indent="-285750">
              <a:lnSpc>
                <a:spcPct val="150000"/>
              </a:lnSpc>
              <a:buFont typeface="Wingdings" panose="05000000000000000000" charset="0"/>
              <a:buChar char="l"/>
            </a:pPr>
            <a:r>
              <a:rPr lang="zh-CN" altLang="en-US" sz="1800" dirty="0">
                <a:solidFill>
                  <a:schemeClr val="tx1"/>
                </a:solidFill>
                <a:latin typeface="微软雅黑" panose="020B0503020204020204" pitchFamily="34" charset="-122"/>
                <a:ea typeface="微软雅黑" panose="020B0503020204020204" pitchFamily="34" charset="-122"/>
                <a:sym typeface="+mn-ea"/>
              </a:rPr>
              <a:t>销售费用以及财务费用和管理费用，</a:t>
            </a:r>
            <a:r>
              <a:rPr lang="zh-CN" altLang="en-US" sz="1800" dirty="0">
                <a:solidFill>
                  <a:srgbClr val="FF0000"/>
                </a:solidFill>
                <a:latin typeface="微软雅黑" panose="020B0503020204020204" pitchFamily="34" charset="-122"/>
                <a:ea typeface="微软雅黑" panose="020B0503020204020204" pitchFamily="34" charset="-122"/>
                <a:sym typeface="+mn-ea"/>
              </a:rPr>
              <a:t>不计入其它费用。</a:t>
            </a:r>
            <a:endParaRPr lang="zh-CN" altLang="en-US" sz="1800" dirty="0">
              <a:solidFill>
                <a:srgbClr val="FF0000"/>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charset="0"/>
              <a:buChar char="l"/>
            </a:pPr>
            <a:r>
              <a:rPr lang="zh-CN" altLang="en-US" sz="1800" dirty="0">
                <a:latin typeface="微软雅黑" panose="020B0503020204020204" pitchFamily="34" charset="-122"/>
                <a:ea typeface="微软雅黑" panose="020B0503020204020204" pitchFamily="34" charset="-122"/>
                <a:sym typeface="+mn-ea"/>
              </a:rPr>
              <a:t>股权转让发生的金额</a:t>
            </a:r>
            <a:r>
              <a:rPr lang="zh-CN" altLang="en-US" sz="1800" dirty="0">
                <a:solidFill>
                  <a:srgbClr val="FF0000"/>
                </a:solidFill>
                <a:latin typeface="微软雅黑" panose="020B0503020204020204" pitchFamily="34" charset="-122"/>
                <a:ea typeface="微软雅黑" panose="020B0503020204020204" pitchFamily="34" charset="-122"/>
                <a:sym typeface="+mn-ea"/>
              </a:rPr>
              <a:t>不应计入</a:t>
            </a:r>
            <a:r>
              <a:rPr lang="zh-CN" altLang="en-US" sz="1800" dirty="0">
                <a:latin typeface="微软雅黑" panose="020B0503020204020204" pitchFamily="34" charset="-122"/>
                <a:ea typeface="微软雅黑" panose="020B0503020204020204" pitchFamily="34" charset="-122"/>
                <a:sym typeface="+mn-ea"/>
              </a:rPr>
              <a:t>。</a:t>
            </a:r>
            <a:endParaRPr lang="zh-CN" altLang="en-US" sz="1800" dirty="0">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charset="0"/>
              <a:buChar char="ü"/>
            </a:pPr>
            <a:r>
              <a:rPr lang="zh-CN" altLang="en-US" sz="1800" dirty="0">
                <a:solidFill>
                  <a:srgbClr val="FF0000"/>
                </a:solidFill>
                <a:latin typeface="微软雅黑" panose="020B0503020204020204" pitchFamily="34" charset="-122"/>
                <a:ea typeface="微软雅黑" panose="020B0503020204020204" pitchFamily="34" charset="-122"/>
                <a:sym typeface="+mn-ea"/>
              </a:rPr>
              <a:t>除土地购置费外的其他费用，凭证必须为本年度，</a:t>
            </a:r>
            <a:r>
              <a:rPr lang="zh-CN" altLang="en-US" sz="1800" dirty="0">
                <a:solidFill>
                  <a:schemeClr val="tx1"/>
                </a:solidFill>
                <a:latin typeface="微软雅黑" panose="020B0503020204020204" pitchFamily="34" charset="-122"/>
                <a:ea typeface="微软雅黑" panose="020B0503020204020204" pitchFamily="34" charset="-122"/>
                <a:sym typeface="+mn-ea"/>
              </a:rPr>
              <a:t>不得为以前年度。</a:t>
            </a:r>
            <a:endParaRPr lang="zh-CN" altLang="en-US" sz="1800" dirty="0">
              <a:solidFill>
                <a:schemeClr val="tx1"/>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charset="0"/>
              <a:buChar char="ü"/>
            </a:pPr>
            <a:r>
              <a:rPr lang="zh-CN" altLang="en-US" sz="1800" dirty="0">
                <a:latin typeface="微软雅黑" panose="020B0503020204020204" pitchFamily="34" charset="-122"/>
                <a:ea typeface="微软雅黑" panose="020B0503020204020204" pitchFamily="34" charset="-122"/>
                <a:sym typeface="+mn-ea"/>
              </a:rPr>
              <a:t>对开发成本进行</a:t>
            </a:r>
            <a:r>
              <a:rPr lang="zh-CN" altLang="en-US" sz="1800" dirty="0">
                <a:solidFill>
                  <a:srgbClr val="FF0000"/>
                </a:solidFill>
                <a:latin typeface="微软雅黑" panose="020B0503020204020204" pitchFamily="34" charset="-122"/>
                <a:ea typeface="微软雅黑" panose="020B0503020204020204" pitchFamily="34" charset="-122"/>
                <a:sym typeface="+mn-ea"/>
              </a:rPr>
              <a:t>调整时，</a:t>
            </a:r>
            <a:r>
              <a:rPr lang="zh-CN" altLang="en-US" sz="1800" dirty="0">
                <a:latin typeface="微软雅黑" panose="020B0503020204020204" pitchFamily="34" charset="-122"/>
                <a:ea typeface="微软雅黑" panose="020B0503020204020204" pitchFamily="34" charset="-122"/>
                <a:sym typeface="+mn-ea"/>
              </a:rPr>
              <a:t>调整</a:t>
            </a:r>
            <a:r>
              <a:rPr lang="zh-CN" altLang="en-US" sz="1800" b="1" dirty="0">
                <a:latin typeface="微软雅黑" panose="020B0503020204020204" pitchFamily="34" charset="-122"/>
                <a:ea typeface="微软雅黑" panose="020B0503020204020204" pitchFamily="34" charset="-122"/>
                <a:sym typeface="+mn-ea"/>
              </a:rPr>
              <a:t>当年</a:t>
            </a:r>
            <a:r>
              <a:rPr lang="zh-CN" altLang="en-US" sz="1800" dirty="0">
                <a:latin typeface="微软雅黑" panose="020B0503020204020204" pitchFamily="34" charset="-122"/>
                <a:ea typeface="微软雅黑" panose="020B0503020204020204" pitchFamily="34" charset="-122"/>
                <a:sym typeface="+mn-ea"/>
              </a:rPr>
              <a:t>数据，从当年其他费用、本年完成投资中扣减；调整</a:t>
            </a:r>
            <a:r>
              <a:rPr lang="zh-CN" altLang="en-US" sz="1800" b="1" dirty="0">
                <a:latin typeface="微软雅黑" panose="020B0503020204020204" pitchFamily="34" charset="-122"/>
                <a:ea typeface="微软雅黑" panose="020B0503020204020204" pitchFamily="34" charset="-122"/>
                <a:sym typeface="+mn-ea"/>
              </a:rPr>
              <a:t>以往年度</a:t>
            </a:r>
            <a:r>
              <a:rPr lang="zh-CN" altLang="en-US" sz="1800" dirty="0">
                <a:latin typeface="微软雅黑" panose="020B0503020204020204" pitchFamily="34" charset="-122"/>
                <a:ea typeface="微软雅黑" panose="020B0503020204020204" pitchFamily="34" charset="-122"/>
                <a:sym typeface="+mn-ea"/>
              </a:rPr>
              <a:t>数据，不允许从当年其他费用、本年完成投资中扣减，要从</a:t>
            </a:r>
            <a:r>
              <a:rPr lang="zh-CN" altLang="en-US" sz="1800" b="1" dirty="0">
                <a:latin typeface="微软雅黑" panose="020B0503020204020204" pitchFamily="34" charset="-122"/>
                <a:ea typeface="微软雅黑" panose="020B0503020204020204" pitchFamily="34" charset="-122"/>
                <a:sym typeface="+mn-ea"/>
              </a:rPr>
              <a:t>自开始累计完成投资</a:t>
            </a:r>
            <a:r>
              <a:rPr lang="zh-CN" altLang="en-US" sz="1800" dirty="0">
                <a:latin typeface="微软雅黑" panose="020B0503020204020204" pitchFamily="34" charset="-122"/>
                <a:ea typeface="微软雅黑" panose="020B0503020204020204" pitchFamily="34" charset="-122"/>
                <a:sym typeface="+mn-ea"/>
              </a:rPr>
              <a:t>中扣减。</a:t>
            </a:r>
            <a:endParaRPr lang="zh-CN" altLang="en-US" sz="1800" dirty="0">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charset="0"/>
              <a:buChar char="ü"/>
            </a:pPr>
            <a:r>
              <a:rPr lang="zh-CN" altLang="en-US" sz="1800" dirty="0">
                <a:latin typeface="微软雅黑" panose="020B0503020204020204" pitchFamily="34" charset="-122"/>
                <a:ea typeface="微软雅黑" panose="020B0503020204020204" pitchFamily="34" charset="-122"/>
                <a:sym typeface="+mn-ea"/>
              </a:rPr>
              <a:t> 财务费用不得计提。特别是利息只能计入当期利息，不得按照多月计提报送，以前年度的利息不得计入本年完成投资。项目竣工后发生的利息，不应再计入投资完成额。（如果其他费用中有计提利息，应扣减计提利息，只保留实际支付利息）  </a:t>
            </a:r>
            <a:endParaRPr lang="zh-CN" altLang="en-US" sz="18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4" descr="1667375338694"/>
          <p:cNvPicPr>
            <a:picLocks noChangeAspect="1"/>
          </p:cNvPicPr>
          <p:nvPr/>
        </p:nvPicPr>
        <p:blipFill>
          <a:blip r:embed="rId1"/>
          <a:srcRect t="96385"/>
          <a:stretch>
            <a:fillRect/>
          </a:stretch>
        </p:blipFill>
        <p:spPr>
          <a:xfrm>
            <a:off x="179705" y="4062730"/>
            <a:ext cx="8751570" cy="154940"/>
          </a:xfrm>
          <a:prstGeom prst="rect">
            <a:avLst/>
          </a:prstGeom>
        </p:spPr>
      </p:pic>
      <p:pic>
        <p:nvPicPr>
          <p:cNvPr id="4" name="图片 4" descr="1667375338694"/>
          <p:cNvPicPr>
            <a:picLocks noChangeAspect="1"/>
          </p:cNvPicPr>
          <p:nvPr/>
        </p:nvPicPr>
        <p:blipFill>
          <a:blip r:embed="rId1"/>
          <a:srcRect b="17173"/>
          <a:stretch>
            <a:fillRect/>
          </a:stretch>
        </p:blipFill>
        <p:spPr>
          <a:xfrm>
            <a:off x="179705" y="340360"/>
            <a:ext cx="8751570" cy="3549650"/>
          </a:xfrm>
          <a:prstGeom prst="rect">
            <a:avLst/>
          </a:prstGeom>
        </p:spPr>
      </p:pic>
      <p:sp>
        <p:nvSpPr>
          <p:cNvPr id="12" name="矩形 11"/>
          <p:cNvSpPr/>
          <p:nvPr/>
        </p:nvSpPr>
        <p:spPr>
          <a:xfrm>
            <a:off x="323850" y="91758"/>
            <a:ext cx="4714875" cy="345440"/>
          </a:xfrm>
          <a:prstGeom prst="rect">
            <a:avLst/>
          </a:prstGeom>
        </p:spPr>
        <p:txBody>
          <a:bodyPr lIns="68580" tIns="34290" rIns="68580" bIns="34290">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其他费用凭证</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组合 14"/>
          <p:cNvGrpSpPr/>
          <p:nvPr/>
        </p:nvGrpSpPr>
        <p:grpSpPr>
          <a:xfrm>
            <a:off x="0" y="-179705"/>
            <a:ext cx="460375" cy="551180"/>
            <a:chOff x="0" y="-170"/>
            <a:chExt cx="725" cy="868"/>
          </a:xfrm>
        </p:grpSpPr>
        <p:sp>
          <p:nvSpPr>
            <p:cNvPr id="17"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19" name="组合 18"/>
            <p:cNvGrpSpPr/>
            <p:nvPr userDrawn="1"/>
          </p:nvGrpSpPr>
          <p:grpSpPr>
            <a:xfrm>
              <a:off x="0" y="357"/>
              <a:ext cx="594" cy="341"/>
              <a:chOff x="0" y="210766"/>
              <a:chExt cx="502921" cy="288405"/>
            </a:xfrm>
          </p:grpSpPr>
          <p:sp>
            <p:nvSpPr>
              <p:cNvPr id="20" name="矩形 19"/>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1" name="矩形 20"/>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2" name="矩形 2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grpSp>
      <p:sp>
        <p:nvSpPr>
          <p:cNvPr id="13" name="矩形 12"/>
          <p:cNvSpPr/>
          <p:nvPr/>
        </p:nvSpPr>
        <p:spPr>
          <a:xfrm>
            <a:off x="2124710" y="1181100"/>
            <a:ext cx="1007110" cy="41592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14" name="矩形 13"/>
          <p:cNvSpPr/>
          <p:nvPr/>
        </p:nvSpPr>
        <p:spPr>
          <a:xfrm>
            <a:off x="2124075" y="1780540"/>
            <a:ext cx="1266825" cy="50482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16" name="矩形 15"/>
          <p:cNvSpPr/>
          <p:nvPr/>
        </p:nvSpPr>
        <p:spPr>
          <a:xfrm>
            <a:off x="2124075" y="3076575"/>
            <a:ext cx="1355090" cy="579120"/>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24" name="文本框 23"/>
          <p:cNvSpPr txBox="1"/>
          <p:nvPr/>
        </p:nvSpPr>
        <p:spPr>
          <a:xfrm>
            <a:off x="3479165" y="3508375"/>
            <a:ext cx="2240280" cy="368300"/>
          </a:xfrm>
          <a:prstGeom prst="rect">
            <a:avLst/>
          </a:prstGeom>
          <a:noFill/>
        </p:spPr>
        <p:txBody>
          <a:bodyPr wrap="none" rtlCol="0" anchor="t">
            <a:spAutoFit/>
          </a:bodyPr>
          <a:p>
            <a:pPr algn="l"/>
            <a:r>
              <a:rPr lang="zh-CN" altLang="en-US" b="1" dirty="0">
                <a:solidFill>
                  <a:srgbClr val="C00000"/>
                </a:solidFill>
                <a:latin typeface="微软雅黑" panose="020B0503020204020204" pitchFamily="34" charset="-122"/>
                <a:ea typeface="微软雅黑" panose="020B0503020204020204" pitchFamily="34" charset="-122"/>
                <a:sym typeface="+mn-ea"/>
              </a:rPr>
              <a:t>不算未实际支付利息</a:t>
            </a:r>
            <a:endParaRPr lang="zh-CN" altLang="en-US" b="1" dirty="0">
              <a:solidFill>
                <a:srgbClr val="C00000"/>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2188210" y="3804285"/>
            <a:ext cx="1355090" cy="13906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3" name="矩形 2"/>
          <p:cNvSpPr/>
          <p:nvPr/>
        </p:nvSpPr>
        <p:spPr>
          <a:xfrm>
            <a:off x="971550" y="4020185"/>
            <a:ext cx="1355090" cy="22796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5" name="文本框 4"/>
          <p:cNvSpPr txBox="1"/>
          <p:nvPr/>
        </p:nvSpPr>
        <p:spPr>
          <a:xfrm>
            <a:off x="85725" y="4627245"/>
            <a:ext cx="8776970" cy="521970"/>
          </a:xfrm>
          <a:prstGeom prst="rect">
            <a:avLst/>
          </a:prstGeom>
          <a:noFill/>
        </p:spPr>
        <p:txBody>
          <a:bodyPr wrap="square" rtlCol="0" anchor="t">
            <a:spAutoFit/>
          </a:bodyPr>
          <a:p>
            <a:r>
              <a:rPr lang="zh-CN" altLang="en-US" sz="1400">
                <a:latin typeface="微软雅黑" panose="020B0503020204020204" pitchFamily="34" charset="-122"/>
                <a:ea typeface="微软雅黑" panose="020B0503020204020204" pitchFamily="34" charset="-122"/>
                <a:cs typeface="微软雅黑" panose="020B0503020204020204" pitchFamily="34" charset="-122"/>
              </a:rPr>
              <a:t>其他费用</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1885072.44+4163714.35+730105.66+790506.8+55516.95</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cs typeface="微软雅黑" panose="020B0503020204020204" pitchFamily="34" charset="-122"/>
              </a:rPr>
              <a:t>+182025.95+71120.88-9626.72+43706694.86=</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rPr>
              <a:t>51575131</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.15</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484120" y="4300220"/>
            <a:ext cx="2011680" cy="368300"/>
          </a:xfrm>
          <a:prstGeom prst="rect">
            <a:avLst/>
          </a:prstGeom>
          <a:noFill/>
        </p:spPr>
        <p:txBody>
          <a:bodyPr wrap="none" rtlCol="0" anchor="t">
            <a:spAutoFit/>
          </a:bodyPr>
          <a:p>
            <a:pPr algn="l"/>
            <a:r>
              <a:rPr lang="zh-CN" altLang="en-US" b="1" dirty="0">
                <a:solidFill>
                  <a:srgbClr val="C00000"/>
                </a:solidFill>
                <a:latin typeface="微软雅黑" panose="020B0503020204020204" pitchFamily="34" charset="-122"/>
                <a:ea typeface="微软雅黑" panose="020B0503020204020204" pitchFamily="34" charset="-122"/>
                <a:sym typeface="+mn-ea"/>
              </a:rPr>
              <a:t>加上实际支付利息</a:t>
            </a:r>
            <a:endParaRPr lang="zh-CN" altLang="en-US" b="1" dirty="0">
              <a:solidFill>
                <a:srgbClr val="C00000"/>
              </a:solidFill>
              <a:latin typeface="微软雅黑" panose="020B0503020204020204" pitchFamily="34" charset="-122"/>
              <a:ea typeface="微软雅黑" panose="020B0503020204020204" pitchFamily="34" charset="-122"/>
              <a:sym typeface="+mn-ea"/>
            </a:endParaRPr>
          </a:p>
        </p:txBody>
      </p:sp>
      <p:cxnSp>
        <p:nvCxnSpPr>
          <p:cNvPr id="7" name="直接箭头连接符 6"/>
          <p:cNvCxnSpPr/>
          <p:nvPr/>
        </p:nvCxnSpPr>
        <p:spPr>
          <a:xfrm>
            <a:off x="3491865" y="4516120"/>
            <a:ext cx="0" cy="4318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627630" y="3724275"/>
            <a:ext cx="57594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6516370" y="3712210"/>
            <a:ext cx="585470" cy="381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Text Box 3"/>
          <p:cNvSpPr txBox="1"/>
          <p:nvPr/>
        </p:nvSpPr>
        <p:spPr>
          <a:xfrm>
            <a:off x="1660525" y="541338"/>
            <a:ext cx="184150" cy="369887"/>
          </a:xfrm>
          <a:prstGeom prst="rect">
            <a:avLst/>
          </a:prstGeom>
          <a:noFill/>
          <a:ln w="9525">
            <a:noFill/>
          </a:ln>
        </p:spPr>
        <p:txBody>
          <a:bodyPr wrap="none">
            <a:spAutoFit/>
          </a:bodyPr>
          <a:p>
            <a:endParaRPr lang="zh-CN" altLang="zh-CN" dirty="0">
              <a:latin typeface="Arial" panose="020B0604020202020204" pitchFamily="34" charset="0"/>
            </a:endParaRPr>
          </a:p>
        </p:txBody>
      </p:sp>
      <p:sp>
        <p:nvSpPr>
          <p:cNvPr id="61443" name="Text Box 4"/>
          <p:cNvSpPr txBox="1"/>
          <p:nvPr/>
        </p:nvSpPr>
        <p:spPr>
          <a:xfrm>
            <a:off x="179388" y="-68262"/>
            <a:ext cx="8786812" cy="368300"/>
          </a:xfrm>
          <a:prstGeom prst="rect">
            <a:avLst/>
          </a:prstGeom>
          <a:noFill/>
          <a:ln w="9525">
            <a:noFill/>
          </a:ln>
        </p:spPr>
        <p:txBody>
          <a:bodyPr>
            <a:spAutoFit/>
          </a:bodyPr>
          <a:p>
            <a:endParaRPr lang="zh-CN" altLang="zh-CN" dirty="0">
              <a:latin typeface="Arial" panose="020B0604020202020204" pitchFamily="34" charset="0"/>
            </a:endParaRPr>
          </a:p>
        </p:txBody>
      </p:sp>
      <p:sp>
        <p:nvSpPr>
          <p:cNvPr id="61445" name="矩形 7"/>
          <p:cNvSpPr/>
          <p:nvPr/>
        </p:nvSpPr>
        <p:spPr>
          <a:xfrm>
            <a:off x="928688" y="1125538"/>
            <a:ext cx="7429500" cy="830262"/>
          </a:xfrm>
          <a:prstGeom prst="rect">
            <a:avLst/>
          </a:prstGeom>
          <a:noFill/>
          <a:ln w="9525">
            <a:noFill/>
          </a:ln>
        </p:spPr>
        <p:txBody>
          <a:bodyPr>
            <a:spAutoFit/>
          </a:bodyPr>
          <a:p>
            <a:r>
              <a:rPr lang="zh-CN" altLang="en-US" sz="2400" dirty="0">
                <a:latin typeface="微软雅黑" panose="020B0503020204020204" pitchFamily="34" charset="-122"/>
                <a:ea typeface="微软雅黑" panose="020B0503020204020204" pitchFamily="34" charset="-122"/>
              </a:rPr>
              <a:t>指购置已使用过的各种旧房屋及其他建筑物，即对旧房屋及其他建筑物的赔偿费。</a:t>
            </a:r>
            <a:endParaRPr lang="zh-CN" altLang="en-US" sz="2400" dirty="0">
              <a:latin typeface="微软雅黑" panose="020B0503020204020204" pitchFamily="34" charset="-122"/>
              <a:ea typeface="微软雅黑" panose="020B0503020204020204" pitchFamily="34" charset="-122"/>
            </a:endParaRPr>
          </a:p>
        </p:txBody>
      </p:sp>
      <p:sp>
        <p:nvSpPr>
          <p:cNvPr id="61446" name="矩形 22"/>
          <p:cNvSpPr/>
          <p:nvPr/>
        </p:nvSpPr>
        <p:spPr>
          <a:xfrm>
            <a:off x="5572125" y="2217738"/>
            <a:ext cx="3071813" cy="831850"/>
          </a:xfrm>
          <a:prstGeom prst="rect">
            <a:avLst/>
          </a:prstGeom>
          <a:noFill/>
          <a:ln w="9525">
            <a:noFill/>
          </a:ln>
        </p:spPr>
        <p:txBody>
          <a:bodyPr>
            <a:spAutoFit/>
          </a:bodyPr>
          <a:p>
            <a:r>
              <a:rPr lang="zh-CN" altLang="en-US" sz="2400" dirty="0">
                <a:latin typeface="微软雅黑" panose="020B0503020204020204" pitchFamily="34" charset="-122"/>
                <a:ea typeface="微软雅黑" panose="020B0503020204020204" pitchFamily="34" charset="-122"/>
              </a:rPr>
              <a:t>将原旧建筑购置费用计入该指标</a:t>
            </a:r>
            <a:endParaRPr lang="zh-CN" altLang="en-US" sz="2400" dirty="0">
              <a:latin typeface="Arial" panose="020B0604020202020204" pitchFamily="34" charset="0"/>
            </a:endParaRPr>
          </a:p>
        </p:txBody>
      </p:sp>
      <p:sp>
        <p:nvSpPr>
          <p:cNvPr id="61447" name="矩形 23"/>
          <p:cNvSpPr/>
          <p:nvPr/>
        </p:nvSpPr>
        <p:spPr>
          <a:xfrm>
            <a:off x="5572125" y="3173413"/>
            <a:ext cx="3143250" cy="423862"/>
          </a:xfrm>
          <a:prstGeom prst="rect">
            <a:avLst/>
          </a:prstGeom>
          <a:noFill/>
          <a:ln w="9525">
            <a:noFill/>
          </a:ln>
        </p:spPr>
        <p:txBody>
          <a:bodyPr>
            <a:spAutoFit/>
          </a:bodyPr>
          <a:p>
            <a:pPr>
              <a:lnSpc>
                <a:spcPct val="90000"/>
              </a:lnSpc>
            </a:pPr>
            <a:r>
              <a:rPr lang="zh-CN" altLang="en-US" sz="2400" dirty="0">
                <a:latin typeface="微软雅黑" panose="020B0503020204020204" pitchFamily="34" charset="-122"/>
                <a:ea typeface="微软雅黑" panose="020B0503020204020204" pitchFamily="34" charset="-122"/>
              </a:rPr>
              <a:t>填“</a:t>
            </a:r>
            <a:r>
              <a:rPr lang="en-US" altLang="zh-CN" sz="2400" dirty="0">
                <a:latin typeface="微软雅黑" panose="020B0503020204020204" pitchFamily="34" charset="-122"/>
                <a:ea typeface="微软雅黑" panose="020B0503020204020204" pitchFamily="34" charset="-122"/>
              </a:rPr>
              <a:t>0</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61448" name="矩形 27"/>
          <p:cNvSpPr/>
          <p:nvPr/>
        </p:nvSpPr>
        <p:spPr>
          <a:xfrm>
            <a:off x="1357313" y="2262188"/>
            <a:ext cx="3571875" cy="425450"/>
          </a:xfrm>
          <a:prstGeom prst="rect">
            <a:avLst/>
          </a:prstGeom>
          <a:noFill/>
          <a:ln w="9525">
            <a:noFill/>
          </a:ln>
        </p:spPr>
        <p:txBody>
          <a:bodyPr>
            <a:spAutoFit/>
          </a:bodyPr>
          <a:p>
            <a:pPr>
              <a:lnSpc>
                <a:spcPct val="90000"/>
              </a:lnSpc>
            </a:pPr>
            <a:r>
              <a:rPr lang="zh-CN" altLang="en-US" sz="2400" dirty="0">
                <a:latin typeface="微软雅黑" panose="020B0503020204020204" pitchFamily="34" charset="-122"/>
                <a:ea typeface="微软雅黑" panose="020B0503020204020204" pitchFamily="34" charset="-122"/>
              </a:rPr>
              <a:t>如果企业购买后继续建设</a:t>
            </a:r>
            <a:endParaRPr lang="en-US" altLang="zh-CN" sz="2400" dirty="0">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5235575" y="2422525"/>
            <a:ext cx="265113" cy="0"/>
          </a:xfrm>
          <a:prstGeom prst="line">
            <a:avLst/>
          </a:prstGeom>
          <a:noFill/>
          <a:ln w="38100">
            <a:solidFill>
              <a:srgbClr val="392C47"/>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4" name="椭圆 13"/>
          <p:cNvSpPr>
            <a:spLocks noChangeAspect="1"/>
          </p:cNvSpPr>
          <p:nvPr/>
        </p:nvSpPr>
        <p:spPr>
          <a:xfrm>
            <a:off x="1000125" y="2162175"/>
            <a:ext cx="352425" cy="338138"/>
          </a:xfrm>
          <a:prstGeom prst="ellipse">
            <a:avLst/>
          </a:prstGeom>
          <a:solidFill>
            <a:srgbClr val="FB94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61451" name="矩形 44"/>
          <p:cNvSpPr/>
          <p:nvPr/>
        </p:nvSpPr>
        <p:spPr>
          <a:xfrm>
            <a:off x="1020763" y="2154238"/>
            <a:ext cx="312737" cy="369887"/>
          </a:xfrm>
          <a:prstGeom prst="rect">
            <a:avLst/>
          </a:prstGeom>
          <a:noFill/>
          <a:ln w="9525">
            <a:noFill/>
          </a:ln>
        </p:spPr>
        <p:txBody>
          <a:bodyPr wrap="none">
            <a:spAutoFit/>
          </a:bodyPr>
          <a:p>
            <a:pPr algn="ctr"/>
            <a:r>
              <a:rPr lang="en-US" altLang="zh-CN" dirty="0">
                <a:solidFill>
                  <a:srgbClr val="FFFFFF"/>
                </a:solidFill>
                <a:latin typeface="Century Gothic" panose="020B0502020202020204" pitchFamily="34" charset="0"/>
                <a:ea typeface="微软雅黑" panose="020B0503020204020204" pitchFamily="34" charset="-122"/>
              </a:rPr>
              <a:t>1</a:t>
            </a:r>
            <a:endParaRPr lang="en-US" altLang="zh-CN" dirty="0">
              <a:solidFill>
                <a:srgbClr val="FFFFFF"/>
              </a:solidFill>
              <a:latin typeface="Century Gothic" panose="020B0502020202020204" pitchFamily="34" charset="0"/>
              <a:ea typeface="微软雅黑" panose="020B0503020204020204" pitchFamily="34" charset="-122"/>
            </a:endParaRPr>
          </a:p>
        </p:txBody>
      </p:sp>
      <p:sp>
        <p:nvSpPr>
          <p:cNvPr id="61452" name="矩形 35"/>
          <p:cNvSpPr/>
          <p:nvPr/>
        </p:nvSpPr>
        <p:spPr>
          <a:xfrm>
            <a:off x="1428750" y="3173413"/>
            <a:ext cx="3571875" cy="757237"/>
          </a:xfrm>
          <a:prstGeom prst="rect">
            <a:avLst/>
          </a:prstGeom>
          <a:noFill/>
          <a:ln w="9525">
            <a:noFill/>
          </a:ln>
        </p:spPr>
        <p:txBody>
          <a:bodyPr>
            <a:spAutoFit/>
          </a:bodyPr>
          <a:p>
            <a:pPr>
              <a:lnSpc>
                <a:spcPct val="90000"/>
              </a:lnSpc>
            </a:pPr>
            <a:r>
              <a:rPr lang="zh-CN" altLang="en-US" sz="2400" dirty="0">
                <a:latin typeface="微软雅黑" panose="020B0503020204020204" pitchFamily="34" charset="-122"/>
                <a:ea typeface="微软雅黑" panose="020B0503020204020204" pitchFamily="34" charset="-122"/>
              </a:rPr>
              <a:t>如果企业买了旧建筑物后拆除</a:t>
            </a:r>
            <a:endParaRPr lang="en-US" altLang="zh-CN" sz="2400" dirty="0">
              <a:latin typeface="微软雅黑" panose="020B0503020204020204" pitchFamily="34" charset="-122"/>
              <a:ea typeface="微软雅黑" panose="020B0503020204020204" pitchFamily="34" charset="-122"/>
            </a:endParaRPr>
          </a:p>
        </p:txBody>
      </p:sp>
      <p:sp>
        <p:nvSpPr>
          <p:cNvPr id="18" name="椭圆 17"/>
          <p:cNvSpPr>
            <a:spLocks noChangeAspect="1"/>
          </p:cNvSpPr>
          <p:nvPr/>
        </p:nvSpPr>
        <p:spPr>
          <a:xfrm>
            <a:off x="1000125" y="3016250"/>
            <a:ext cx="352425" cy="341313"/>
          </a:xfrm>
          <a:prstGeom prst="ellipse">
            <a:avLst/>
          </a:prstGeom>
          <a:solidFill>
            <a:srgbClr val="F03F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61454" name="矩形 46"/>
          <p:cNvSpPr/>
          <p:nvPr/>
        </p:nvSpPr>
        <p:spPr>
          <a:xfrm>
            <a:off x="1017588" y="3001963"/>
            <a:ext cx="312737" cy="368300"/>
          </a:xfrm>
          <a:prstGeom prst="rect">
            <a:avLst/>
          </a:prstGeom>
          <a:noFill/>
          <a:ln w="9525">
            <a:noFill/>
          </a:ln>
        </p:spPr>
        <p:txBody>
          <a:bodyPr wrap="none">
            <a:spAutoFit/>
          </a:bodyPr>
          <a:p>
            <a:pPr algn="ctr"/>
            <a:r>
              <a:rPr lang="en-US" altLang="zh-CN" dirty="0">
                <a:solidFill>
                  <a:srgbClr val="FFFFFF"/>
                </a:solidFill>
                <a:latin typeface="Century Gothic" panose="020B0502020202020204" pitchFamily="34" charset="0"/>
                <a:ea typeface="微软雅黑" panose="020B0503020204020204" pitchFamily="34" charset="-122"/>
              </a:rPr>
              <a:t>2</a:t>
            </a:r>
            <a:endParaRPr lang="en-US" altLang="zh-CN" dirty="0">
              <a:solidFill>
                <a:srgbClr val="FFFFFF"/>
              </a:solidFill>
              <a:latin typeface="Century Gothic" panose="020B0502020202020204" pitchFamily="34" charset="0"/>
              <a:ea typeface="微软雅黑" panose="020B0503020204020204" pitchFamily="34" charset="-122"/>
            </a:endParaRPr>
          </a:p>
        </p:txBody>
      </p:sp>
      <p:cxnSp>
        <p:nvCxnSpPr>
          <p:cNvPr id="20" name="直接连接符 19"/>
          <p:cNvCxnSpPr/>
          <p:nvPr/>
        </p:nvCxnSpPr>
        <p:spPr>
          <a:xfrm>
            <a:off x="5235575" y="3385185"/>
            <a:ext cx="265113" cy="0"/>
          </a:xfrm>
          <a:prstGeom prst="line">
            <a:avLst/>
          </a:prstGeom>
          <a:noFill/>
          <a:ln w="38100">
            <a:solidFill>
              <a:srgbClr val="392C47"/>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grpSp>
        <p:nvGrpSpPr>
          <p:cNvPr id="8" name="组合 7"/>
          <p:cNvGrpSpPr/>
          <p:nvPr/>
        </p:nvGrpSpPr>
        <p:grpSpPr>
          <a:xfrm>
            <a:off x="0" y="-107950"/>
            <a:ext cx="3413125" cy="1058545"/>
            <a:chOff x="0" y="-170"/>
            <a:chExt cx="5375"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3" name="矩形 5"/>
            <p:cNvSpPr>
              <a:spLocks noChangeArrowheads="1"/>
            </p:cNvSpPr>
            <p:nvPr/>
          </p:nvSpPr>
          <p:spPr bwMode="auto">
            <a:xfrm>
              <a:off x="900" y="190"/>
              <a:ext cx="4475"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113 旧建筑物购置费</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7" name="文本框 6"/>
          <p:cNvSpPr txBox="1"/>
          <p:nvPr/>
        </p:nvSpPr>
        <p:spPr>
          <a:xfrm>
            <a:off x="1000125" y="4299585"/>
            <a:ext cx="4042410" cy="368300"/>
          </a:xfrm>
          <a:prstGeom prst="rect">
            <a:avLst/>
          </a:prstGeom>
          <a:noFill/>
        </p:spPr>
        <p:txBody>
          <a:bodyPr wrap="none" rtlCol="0" anchor="t">
            <a:spAutoFit/>
          </a:bodyPr>
          <a:p>
            <a:pPr lvl="0"/>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一般都填</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0 </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，如果有数的话要注意审核</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71" name="矩形 7"/>
          <p:cNvSpPr/>
          <p:nvPr/>
        </p:nvSpPr>
        <p:spPr>
          <a:xfrm>
            <a:off x="618490" y="797560"/>
            <a:ext cx="7637145" cy="5169535"/>
          </a:xfrm>
          <a:prstGeom prst="rect">
            <a:avLst/>
          </a:prstGeom>
          <a:noFill/>
          <a:ln w="9525">
            <a:noFill/>
          </a:ln>
        </p:spPr>
        <p:txBody>
          <a:bodyPr wrap="square">
            <a:spAutoFit/>
          </a:bodyPr>
          <a:p>
            <a:pPr>
              <a:lnSpc>
                <a:spcPct val="150000"/>
              </a:lnSpc>
            </a:pPr>
            <a:r>
              <a:rPr lang="zh-CN" altLang="en-US" sz="2000" dirty="0">
                <a:latin typeface="微软雅黑" panose="020B0503020204020204" pitchFamily="34" charset="-122"/>
                <a:ea typeface="微软雅黑" panose="020B0503020204020204" pitchFamily="34" charset="-122"/>
              </a:rPr>
              <a:t>指房地产开发企业通过各种方式取得土地使用权而支付的费用</a:t>
            </a:r>
            <a:r>
              <a:rPr lang="zh-CN" altLang="en-US" sz="2000" dirty="0">
                <a:solidFill>
                  <a:srgbClr val="FF0000"/>
                </a:solidFill>
                <a:latin typeface="微软雅黑" panose="020B0503020204020204" pitchFamily="34" charset="-122"/>
                <a:ea typeface="微软雅黑" panose="020B0503020204020204" pitchFamily="34" charset="-122"/>
              </a:rPr>
              <a:t>及全部涉税费用，如契税、印花税、耕地占用税、城镇土地使用税等，但不包含商品房销售后缴纳的土地增值税</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ct val="150000"/>
              </a:lnSpc>
            </a:pPr>
            <a:endParaRPr lang="zh-CN" altLang="en-US" sz="2000" dirty="0">
              <a:latin typeface="微软雅黑" panose="020B0503020204020204" pitchFamily="34" charset="-122"/>
              <a:ea typeface="微软雅黑" panose="020B0503020204020204" pitchFamily="34" charset="-122"/>
            </a:endParaRPr>
          </a:p>
          <a:p>
            <a:pPr marL="285750">
              <a:lnSpc>
                <a:spcPct val="150000"/>
              </a:lnSpc>
              <a:buFont typeface="Wingdings" panose="05000000000000000000" charset="0"/>
              <a:buChar char="l"/>
            </a:pPr>
            <a:r>
              <a:rPr lang="zh-CN" altLang="en-US" sz="2000" dirty="0">
                <a:latin typeface="微软雅黑" panose="020B0503020204020204" pitchFamily="34" charset="-122"/>
                <a:ea typeface="微软雅黑" panose="020B0503020204020204" pitchFamily="34" charset="-122"/>
              </a:rPr>
              <a:t>通过划拨方式取得的土地使用权所支付的土地补偿费、附着物和青苗补偿费、安置补偿费及土地征收管理费等</a:t>
            </a:r>
            <a:endParaRPr lang="zh-CN" altLang="en-US" sz="2000" dirty="0">
              <a:latin typeface="微软雅黑" panose="020B0503020204020204" pitchFamily="34" charset="-122"/>
              <a:ea typeface="微软雅黑" panose="020B0503020204020204" pitchFamily="34" charset="-122"/>
            </a:endParaRPr>
          </a:p>
          <a:p>
            <a:pPr marL="285750">
              <a:lnSpc>
                <a:spcPct val="150000"/>
              </a:lnSpc>
              <a:buFont typeface="Wingdings" panose="05000000000000000000" charset="0"/>
              <a:buChar char="l"/>
            </a:pPr>
            <a:r>
              <a:rPr lang="zh-CN" altLang="en-US" sz="2000" dirty="0">
                <a:latin typeface="微软雅黑" panose="020B0503020204020204" pitchFamily="34" charset="-122"/>
                <a:ea typeface="微软雅黑" panose="020B0503020204020204" pitchFamily="34" charset="-122"/>
              </a:rPr>
              <a:t>通过“招、拍、挂”等出让方式取得土地使用权所支付的资金。</a:t>
            </a:r>
            <a:endParaRPr lang="zh-CN" altLang="en-US" sz="2000" dirty="0">
              <a:latin typeface="微软雅黑" panose="020B0503020204020204" pitchFamily="34" charset="-122"/>
              <a:ea typeface="微软雅黑" panose="020B0503020204020204" pitchFamily="34" charset="-122"/>
            </a:endParaRPr>
          </a:p>
          <a:p>
            <a:pPr marL="285750">
              <a:lnSpc>
                <a:spcPct val="150000"/>
              </a:lnSpc>
              <a:buFont typeface="Wingdings" panose="05000000000000000000" charset="0"/>
              <a:buChar char="ü"/>
            </a:pPr>
            <a:endParaRPr lang="zh-CN" altLang="en-US" sz="2000" dirty="0">
              <a:latin typeface="微软雅黑" panose="020B0503020204020204" pitchFamily="34" charset="-122"/>
              <a:ea typeface="微软雅黑" panose="020B0503020204020204" pitchFamily="34" charset="-122"/>
            </a:endParaRPr>
          </a:p>
          <a:p>
            <a:pPr marL="285750">
              <a:lnSpc>
                <a:spcPct val="150000"/>
              </a:lnSpc>
              <a:buFont typeface="Wingdings" panose="05000000000000000000" charset="0"/>
              <a:buChar char="ü"/>
            </a:pPr>
            <a:endParaRPr lang="zh-CN" altLang="en-US" sz="2000" dirty="0">
              <a:latin typeface="微软雅黑" panose="020B0503020204020204" pitchFamily="34" charset="-122"/>
              <a:ea typeface="微软雅黑" panose="020B0503020204020204" pitchFamily="34" charset="-122"/>
            </a:endParaRPr>
          </a:p>
          <a:p>
            <a:pPr marL="285750">
              <a:lnSpc>
                <a:spcPct val="150000"/>
              </a:lnSpc>
            </a:pPr>
            <a:endParaRPr lang="zh-CN" altLang="en-US" sz="2000" dirty="0">
              <a:latin typeface="微软雅黑" panose="020B0503020204020204" pitchFamily="34" charset="-122"/>
              <a:ea typeface="微软雅黑" panose="020B0503020204020204" pitchFamily="34" charset="-122"/>
            </a:endParaRPr>
          </a:p>
          <a:p>
            <a:pPr>
              <a:lnSpc>
                <a:spcPct val="150000"/>
              </a:lnSpc>
            </a:pPr>
            <a:endParaRPr lang="zh-CN" altLang="en-US" sz="20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07950"/>
            <a:ext cx="5249545" cy="1058545"/>
            <a:chOff x="0" y="-170"/>
            <a:chExt cx="8267"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7367"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rgbClr val="FF0000"/>
                  </a:solidFill>
                  <a:effectLst/>
                  <a:uLnTx/>
                  <a:uFillTx/>
                  <a:latin typeface="Times New Roman" panose="02020603050405020304" pitchFamily="18" charset="0"/>
                  <a:ea typeface="黑体" panose="02010609060101010101" charset="-122"/>
                  <a:sym typeface="+mn-ea"/>
                </a:rPr>
                <a:t>114 土地购置费</a:t>
              </a:r>
              <a:r>
                <a:rPr kumimoji="1" lang="zh-CN" sz="2400" b="1" noProof="0" dirty="0">
                  <a:ln>
                    <a:noFill/>
                  </a:ln>
                  <a:solidFill>
                    <a:srgbClr val="FF0000"/>
                  </a:solidFill>
                  <a:effectLst/>
                  <a:uLnTx/>
                  <a:uFillTx/>
                  <a:latin typeface="Times New Roman" panose="02020603050405020304" pitchFamily="18" charset="0"/>
                  <a:ea typeface="黑体" panose="02010609060101010101" charset="-122"/>
                  <a:sym typeface="+mn-ea"/>
                </a:rPr>
                <a:t>（修订指标解释）</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4" name="文本框 3"/>
          <p:cNvSpPr txBox="1"/>
          <p:nvPr/>
        </p:nvSpPr>
        <p:spPr>
          <a:xfrm>
            <a:off x="755650" y="4156075"/>
            <a:ext cx="6105525" cy="783590"/>
          </a:xfrm>
          <a:prstGeom prst="rect">
            <a:avLst/>
          </a:prstGeom>
          <a:noFill/>
        </p:spPr>
        <p:txBody>
          <a:bodyPr wrap="square" rtlCol="0" anchor="t">
            <a:spAutoFit/>
          </a:bodyPr>
          <a:p>
            <a:pPr marL="285750" indent="-285750">
              <a:lnSpc>
                <a:spcPts val="2700"/>
              </a:lnSpc>
              <a:buFont typeface="Wingdings" panose="05000000000000000000" charset="0"/>
              <a:buChar char="ü"/>
            </a:pPr>
            <a:r>
              <a:rPr lang="zh-CN" altLang="en-US" dirty="0">
                <a:latin typeface="微软雅黑" panose="020B0503020204020204" pitchFamily="34" charset="-122"/>
                <a:ea typeface="微软雅黑" panose="020B0503020204020204" pitchFamily="34" charset="-122"/>
                <a:sym typeface="+mn-ea"/>
              </a:rPr>
              <a:t>前提：开工、已经支付，按工程进度分劈填报；一级开发发生的拆迁费等项目实际开工时再计入。</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71" name="矩形 7"/>
          <p:cNvSpPr/>
          <p:nvPr/>
        </p:nvSpPr>
        <p:spPr>
          <a:xfrm>
            <a:off x="403225" y="223520"/>
            <a:ext cx="8107045" cy="5285105"/>
          </a:xfrm>
          <a:prstGeom prst="rect">
            <a:avLst/>
          </a:prstGeom>
          <a:noFill/>
          <a:ln w="9525">
            <a:noFill/>
          </a:ln>
        </p:spPr>
        <p:txBody>
          <a:bodyPr wrap="square">
            <a:spAutoFit/>
          </a:bodyPr>
          <a:p>
            <a:pPr marL="285750" indent="-285750">
              <a:lnSpc>
                <a:spcPts val="2700"/>
              </a:lnSpc>
              <a:buFont typeface="Wingdings" panose="05000000000000000000" charset="0"/>
              <a:buChar char="l"/>
            </a:pPr>
            <a:endParaRPr lang="zh-CN" altLang="en-US" sz="2000" dirty="0">
              <a:latin typeface="微软雅黑" panose="020B0503020204020204" pitchFamily="34" charset="-122"/>
              <a:ea typeface="微软雅黑" panose="020B0503020204020204" pitchFamily="34" charset="-122"/>
            </a:endParaRPr>
          </a:p>
          <a:p>
            <a:pPr marL="285750" indent="-285750">
              <a:lnSpc>
                <a:spcPts val="2700"/>
              </a:lnSpc>
              <a:buFont typeface="Wingdings" panose="05000000000000000000" charset="0"/>
              <a:buChar char="ü"/>
            </a:pPr>
            <a:r>
              <a:rPr lang="zh-CN" altLang="en-US" sz="2000" dirty="0">
                <a:latin typeface="微软雅黑" panose="020B0503020204020204" pitchFamily="34" charset="-122"/>
                <a:ea typeface="微软雅黑" panose="020B0503020204020204" pitchFamily="34" charset="-122"/>
              </a:rPr>
              <a:t>本指标应取自财务部门的财务账，以支付凭证为依据，是</a:t>
            </a:r>
            <a:r>
              <a:rPr lang="zh-CN" altLang="en-US" sz="2000" dirty="0">
                <a:solidFill>
                  <a:srgbClr val="FF0000"/>
                </a:solidFill>
                <a:latin typeface="微软雅黑" panose="020B0503020204020204" pitchFamily="34" charset="-122"/>
                <a:ea typeface="微软雅黑" panose="020B0503020204020204" pitchFamily="34" charset="-122"/>
              </a:rPr>
              <a:t>财务实际支付的价款</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marL="285750" indent="-285750">
              <a:lnSpc>
                <a:spcPts val="2700"/>
              </a:lnSpc>
              <a:buFont typeface="Wingdings" panose="05000000000000000000" charset="0"/>
              <a:buChar char="ü"/>
            </a:pPr>
            <a:r>
              <a:rPr lang="zh-CN" altLang="en-US" sz="2000" dirty="0">
                <a:latin typeface="微软雅黑" panose="020B0503020204020204" pitchFamily="34" charset="-122"/>
                <a:ea typeface="微软雅黑" panose="020B0503020204020204" pitchFamily="34" charset="-122"/>
              </a:rPr>
              <a:t>随房地产开发项目填报。项目从永久性工程开始施工起填报投资完成额，只购买土地、尚未开工建设时，不能填报土地购置费；项目开工后，只计入</a:t>
            </a:r>
            <a:r>
              <a:rPr lang="zh-CN" altLang="en-US" sz="2000" dirty="0">
                <a:solidFill>
                  <a:srgbClr val="FF0000"/>
                </a:solidFill>
                <a:latin typeface="微软雅黑" panose="020B0503020204020204" pitchFamily="34" charset="-122"/>
                <a:ea typeface="微软雅黑" panose="020B0503020204020204" pitchFamily="34" charset="-122"/>
              </a:rPr>
              <a:t>与本项目有关</a:t>
            </a:r>
            <a:r>
              <a:rPr lang="zh-CN" altLang="en-US" sz="2000" dirty="0">
                <a:latin typeface="微软雅黑" panose="020B0503020204020204" pitchFamily="34" charset="-122"/>
                <a:ea typeface="微软雅黑" panose="020B0503020204020204" pitchFamily="34" charset="-122"/>
              </a:rPr>
              <a:t>的已经支付的土地购置费。</a:t>
            </a:r>
            <a:endParaRPr lang="zh-CN" altLang="en-US" sz="2000" dirty="0">
              <a:latin typeface="微软雅黑" panose="020B0503020204020204" pitchFamily="34" charset="-122"/>
              <a:ea typeface="微软雅黑" panose="020B0503020204020204" pitchFamily="34" charset="-122"/>
            </a:endParaRPr>
          </a:p>
          <a:p>
            <a:pPr marL="285750" indent="-285750">
              <a:lnSpc>
                <a:spcPts val="2700"/>
              </a:lnSpc>
              <a:buFont typeface="Wingdings" panose="05000000000000000000" charset="0"/>
              <a:buChar char="ü"/>
            </a:pPr>
            <a:r>
              <a:rPr lang="zh-CN" altLang="en-US" sz="2000" dirty="0">
                <a:latin typeface="微软雅黑" panose="020B0503020204020204" pitchFamily="34" charset="-122"/>
                <a:ea typeface="微软雅黑" panose="020B0503020204020204" pitchFamily="34" charset="-122"/>
              </a:rPr>
              <a:t>土地购置费为分期付款的，应</a:t>
            </a:r>
            <a:r>
              <a:rPr lang="zh-CN" altLang="en-US" sz="2000" dirty="0">
                <a:solidFill>
                  <a:srgbClr val="FF0000"/>
                </a:solidFill>
                <a:latin typeface="微软雅黑" panose="020B0503020204020204" pitchFamily="34" charset="-122"/>
                <a:ea typeface="微软雅黑" panose="020B0503020204020204" pitchFamily="34" charset="-122"/>
              </a:rPr>
              <a:t>分期计入</a:t>
            </a:r>
            <a:r>
              <a:rPr lang="zh-CN" altLang="en-US" sz="2000" dirty="0">
                <a:latin typeface="微软雅黑" panose="020B0503020204020204" pitchFamily="34" charset="-122"/>
                <a:ea typeface="微软雅黑" panose="020B0503020204020204" pitchFamily="34" charset="-122"/>
              </a:rPr>
              <a:t>房地产开发投资。</a:t>
            </a:r>
            <a:endParaRPr lang="zh-CN" altLang="en-US" sz="2000" dirty="0">
              <a:latin typeface="微软雅黑" panose="020B0503020204020204" pitchFamily="34" charset="-122"/>
              <a:ea typeface="微软雅黑" panose="020B0503020204020204" pitchFamily="34" charset="-122"/>
            </a:endParaRPr>
          </a:p>
          <a:p>
            <a:pPr marL="285750" indent="-285750">
              <a:lnSpc>
                <a:spcPts val="2700"/>
              </a:lnSpc>
              <a:buFont typeface="Wingdings" panose="05000000000000000000" charset="0"/>
              <a:buChar char="ü"/>
            </a:pPr>
            <a:r>
              <a:rPr lang="zh-CN" altLang="en-US" sz="2000" dirty="0">
                <a:latin typeface="微软雅黑" panose="020B0503020204020204" pitchFamily="34" charset="-122"/>
                <a:ea typeface="微软雅黑" panose="020B0503020204020204" pitchFamily="34" charset="-122"/>
              </a:rPr>
              <a:t>项目分期开发的，只计入与</a:t>
            </a:r>
            <a:r>
              <a:rPr lang="zh-CN" altLang="en-US" sz="2000" dirty="0">
                <a:solidFill>
                  <a:srgbClr val="FF0000"/>
                </a:solidFill>
                <a:latin typeface="微软雅黑" panose="020B0503020204020204" pitchFamily="34" charset="-122"/>
                <a:ea typeface="微软雅黑" panose="020B0503020204020204" pitchFamily="34" charset="-122"/>
              </a:rPr>
              <a:t>本期</a:t>
            </a:r>
            <a:r>
              <a:rPr lang="zh-CN" altLang="en-US" sz="2000" dirty="0">
                <a:latin typeface="微软雅黑" panose="020B0503020204020204" pitchFamily="34" charset="-122"/>
                <a:ea typeface="微软雅黑" panose="020B0503020204020204" pitchFamily="34" charset="-122"/>
              </a:rPr>
              <a:t>项目有关的土地购置费。</a:t>
            </a:r>
            <a:endParaRPr lang="zh-CN" altLang="en-US" sz="2000" dirty="0">
              <a:latin typeface="微软雅黑" panose="020B0503020204020204" pitchFamily="34" charset="-122"/>
              <a:ea typeface="微软雅黑" panose="020B0503020204020204" pitchFamily="34" charset="-122"/>
            </a:endParaRPr>
          </a:p>
          <a:p>
            <a:pPr marL="285750" indent="-285750">
              <a:lnSpc>
                <a:spcPts val="2700"/>
              </a:lnSpc>
              <a:buFont typeface="Wingdings" panose="05000000000000000000" charset="0"/>
              <a:buChar char="ü"/>
            </a:pPr>
            <a:r>
              <a:rPr lang="zh-CN" altLang="en-US" sz="2000" dirty="0">
                <a:latin typeface="微软雅黑" panose="020B0503020204020204" pitchFamily="34" charset="-122"/>
                <a:ea typeface="微软雅黑" panose="020B0503020204020204" pitchFamily="34" charset="-122"/>
                <a:sym typeface="+mn-ea"/>
              </a:rPr>
              <a:t>土地储备中心等机构的建设用地费和土地开发费用</a:t>
            </a:r>
            <a:r>
              <a:rPr lang="zh-CN" altLang="en-US" sz="2000" dirty="0">
                <a:solidFill>
                  <a:srgbClr val="FF0000"/>
                </a:solidFill>
                <a:latin typeface="微软雅黑" panose="020B0503020204020204" pitchFamily="34" charset="-122"/>
                <a:ea typeface="微软雅黑" panose="020B0503020204020204" pitchFamily="34" charset="-122"/>
                <a:sym typeface="+mn-ea"/>
              </a:rPr>
              <a:t>不纳入</a:t>
            </a:r>
            <a:r>
              <a:rPr lang="zh-CN" altLang="en-US" sz="2000" dirty="0">
                <a:latin typeface="微软雅黑" panose="020B0503020204020204" pitchFamily="34" charset="-122"/>
                <a:ea typeface="微软雅黑" panose="020B0503020204020204" pitchFamily="34" charset="-122"/>
                <a:sym typeface="+mn-ea"/>
              </a:rPr>
              <a:t>投资统计。</a:t>
            </a:r>
            <a:endParaRPr lang="zh-CN" altLang="en-US" sz="2000" dirty="0">
              <a:latin typeface="微软雅黑" panose="020B0503020204020204" pitchFamily="34" charset="-122"/>
              <a:ea typeface="微软雅黑" panose="020B0503020204020204" pitchFamily="34" charset="-122"/>
              <a:sym typeface="+mn-ea"/>
            </a:endParaRPr>
          </a:p>
          <a:p>
            <a:pPr marL="285750" indent="-285750">
              <a:lnSpc>
                <a:spcPts val="2700"/>
              </a:lnSpc>
              <a:buFont typeface="Wingdings" panose="05000000000000000000" charset="0"/>
              <a:buChar char="ü"/>
            </a:pPr>
            <a:r>
              <a:rPr lang="zh-CN" altLang="en-US" sz="2000" dirty="0">
                <a:latin typeface="微软雅黑" panose="020B0503020204020204" pitchFamily="34" charset="-122"/>
                <a:ea typeface="微软雅黑" panose="020B0503020204020204" pitchFamily="34" charset="-122"/>
                <a:sym typeface="+mn-ea"/>
              </a:rPr>
              <a:t>单纯土地平整、土地一级开发，由于其相关支出将在后期建设时进行统计，为避免重复，</a:t>
            </a:r>
            <a:r>
              <a:rPr lang="zh-CN" altLang="en-US" sz="2000" dirty="0">
                <a:solidFill>
                  <a:srgbClr val="FF0000"/>
                </a:solidFill>
                <a:latin typeface="微软雅黑" panose="020B0503020204020204" pitchFamily="34" charset="-122"/>
                <a:ea typeface="微软雅黑" panose="020B0503020204020204" pitchFamily="34" charset="-122"/>
                <a:sym typeface="+mn-ea"/>
              </a:rPr>
              <a:t>不纳入</a:t>
            </a:r>
            <a:r>
              <a:rPr lang="zh-CN" altLang="en-US" sz="2000" dirty="0">
                <a:latin typeface="微软雅黑" panose="020B0503020204020204" pitchFamily="34" charset="-122"/>
                <a:ea typeface="微软雅黑" panose="020B0503020204020204" pitchFamily="34" charset="-122"/>
                <a:sym typeface="+mn-ea"/>
              </a:rPr>
              <a:t>投资统计。 </a:t>
            </a:r>
            <a:endParaRPr lang="zh-CN" altLang="en-US" sz="2000" dirty="0">
              <a:latin typeface="微软雅黑" panose="020B0503020204020204" pitchFamily="34" charset="-122"/>
              <a:ea typeface="微软雅黑" panose="020B0503020204020204" pitchFamily="34" charset="-122"/>
            </a:endParaRPr>
          </a:p>
          <a:p>
            <a:pPr marL="285750" indent="-285750">
              <a:lnSpc>
                <a:spcPts val="2700"/>
              </a:lnSpc>
              <a:buFont typeface="Wingdings" panose="05000000000000000000" charset="0"/>
              <a:buChar char="ü"/>
            </a:pPr>
            <a:r>
              <a:rPr lang="zh-CN" altLang="en-US" sz="2000" dirty="0">
                <a:latin typeface="微软雅黑" panose="020B0503020204020204" pitchFamily="34" charset="-122"/>
                <a:ea typeface="微软雅黑" panose="020B0503020204020204" pitchFamily="34" charset="-122"/>
              </a:rPr>
              <a:t>填报时应注意土地购置费与建安工程投资的匹配性，确保土地购置费占房地产开发投资比重应处于合理区间，不得超进度报送土地购置费，从而准确反映房地产开发投资进度。</a:t>
            </a:r>
            <a:endParaRPr lang="zh-CN" altLang="en-US" sz="2000" dirty="0">
              <a:latin typeface="微软雅黑" panose="020B0503020204020204" pitchFamily="34" charset="-122"/>
              <a:ea typeface="微软雅黑" panose="020B0503020204020204" pitchFamily="34" charset="-122"/>
            </a:endParaRPr>
          </a:p>
          <a:p>
            <a:pPr marL="285750" indent="-285750">
              <a:lnSpc>
                <a:spcPts val="2700"/>
              </a:lnSpc>
              <a:buFont typeface="Wingdings" panose="05000000000000000000" charset="0"/>
              <a:buChar char="ü"/>
            </a:pPr>
            <a:endParaRPr lang="zh-CN" altLang="en-US" sz="20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07950"/>
            <a:ext cx="2800985" cy="1058545"/>
            <a:chOff x="0" y="-170"/>
            <a:chExt cx="4411"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3511"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rgbClr val="FF0000"/>
                  </a:solidFill>
                  <a:effectLst/>
                  <a:uLnTx/>
                  <a:uFillTx/>
                  <a:latin typeface="Times New Roman" panose="02020603050405020304" pitchFamily="18" charset="0"/>
                  <a:ea typeface="黑体" panose="02010609060101010101" charset="-122"/>
                  <a:sym typeface="+mn-ea"/>
                </a:rPr>
                <a:t>114 土地购置费</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14071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本表说明</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13" name="文本框 8"/>
          <p:cNvSpPr txBox="1"/>
          <p:nvPr/>
        </p:nvSpPr>
        <p:spPr>
          <a:xfrm>
            <a:off x="395605" y="630555"/>
            <a:ext cx="7652385" cy="2011045"/>
          </a:xfrm>
          <a:prstGeom prst="rect">
            <a:avLst/>
          </a:prstGeom>
          <a:noFill/>
          <a:ln w="9525">
            <a:noFill/>
          </a:ln>
        </p:spPr>
        <p:txBody>
          <a:bodyPr wrap="square">
            <a:spAutoFit/>
          </a:bodyPr>
          <a:p>
            <a:pPr marL="285750" indent="-285750">
              <a:lnSpc>
                <a:spcPct val="130000"/>
              </a:lnSpc>
              <a:buFont typeface="Wingdings" panose="05000000000000000000" charset="0"/>
              <a:buChar char="l"/>
            </a:pPr>
            <a:r>
              <a:rPr lang="en-US" altLang="zh-CN" sz="1600" dirty="0">
                <a:solidFill>
                  <a:srgbClr val="000000"/>
                </a:solidFill>
                <a:latin typeface="微软雅黑" panose="020B0503020204020204" pitchFamily="34" charset="-122"/>
                <a:ea typeface="微软雅黑" panose="020B0503020204020204" pitchFamily="34" charset="-122"/>
              </a:rPr>
              <a:t>X204-1</a:t>
            </a:r>
            <a:r>
              <a:rPr lang="zh-CN" altLang="en-US" sz="1600" dirty="0">
                <a:solidFill>
                  <a:srgbClr val="000000"/>
                </a:solidFill>
                <a:latin typeface="微软雅黑" panose="020B0503020204020204" pitchFamily="34" charset="-122"/>
                <a:ea typeface="微软雅黑" panose="020B0503020204020204" pitchFamily="34" charset="-122"/>
              </a:rPr>
              <a:t>表由四部分组成：</a:t>
            </a:r>
            <a:endParaRPr lang="zh-CN" altLang="en-US" sz="1600" dirty="0">
              <a:solidFill>
                <a:srgbClr val="000000"/>
              </a:solidFill>
              <a:latin typeface="微软雅黑" panose="020B0503020204020204" pitchFamily="34" charset="-122"/>
              <a:ea typeface="微软雅黑" panose="020B0503020204020204" pitchFamily="34" charset="-122"/>
            </a:endParaRPr>
          </a:p>
          <a:p>
            <a:pPr>
              <a:lnSpc>
                <a:spcPct val="130000"/>
              </a:lnSpc>
              <a:buFont typeface="Wingdings" panose="05000000000000000000" charset="0"/>
            </a:pPr>
            <a:endParaRPr sz="16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6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6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6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600" dirty="0">
              <a:solidFill>
                <a:srgbClr val="000000"/>
              </a:solidFill>
              <a:latin typeface="微软雅黑" panose="020B0503020204020204" pitchFamily="34" charset="-122"/>
              <a:ea typeface="微软雅黑" panose="020B0503020204020204" pitchFamily="34" charset="-122"/>
            </a:endParaRPr>
          </a:p>
        </p:txBody>
      </p:sp>
      <p:grpSp>
        <p:nvGrpSpPr>
          <p:cNvPr id="15" name="8f227289-8be5-40aa-813c-e8de6a91d83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98500" y="1283970"/>
            <a:ext cx="6788785" cy="1986915"/>
            <a:chOff x="1325906" y="2803147"/>
            <a:chExt cx="8346348" cy="2443107"/>
          </a:xfrm>
        </p:grpSpPr>
        <p:cxnSp>
          <p:nvCxnSpPr>
            <p:cNvPr id="16" name="直接连接符 15"/>
            <p:cNvCxnSpPr/>
            <p:nvPr/>
          </p:nvCxnSpPr>
          <p:spPr>
            <a:xfrm>
              <a:off x="2377740" y="3216059"/>
              <a:ext cx="0" cy="522577"/>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40" name="íśḷiḓè"/>
            <p:cNvSpPr txBox="1"/>
            <p:nvPr/>
          </p:nvSpPr>
          <p:spPr>
            <a:xfrm>
              <a:off x="1735605" y="2803147"/>
              <a:ext cx="1343465" cy="215444"/>
            </a:xfrm>
            <a:prstGeom prst="rect">
              <a:avLst/>
            </a:prstGeom>
            <a:noFill/>
          </p:spPr>
          <p:txBody>
            <a:bodyPr wrap="none" lIns="0" tIns="0" rIns="0" bIns="0" anchor="ctr" anchorCtr="1">
              <a:noAutofit/>
            </a:bodyPr>
            <a:p>
              <a:pPr algn="ctr"/>
              <a:r>
                <a:rPr lang="zh-CN" altLang="en-US" sz="1800" b="1" dirty="0">
                  <a:solidFill>
                    <a:srgbClr val="536781"/>
                  </a:solidFill>
                  <a:latin typeface="微软雅黑" panose="020B0503020204020204" pitchFamily="34" charset="-122"/>
                  <a:ea typeface="微软雅黑" panose="020B0503020204020204" pitchFamily="34" charset="-122"/>
                  <a:cs typeface="+mn-ea"/>
                  <a:sym typeface="+mn-ea"/>
                </a:rPr>
                <a:t>项目基本情况</a:t>
              </a:r>
              <a:endParaRPr lang="zh-CN" altLang="en-US" sz="1800" b="1" dirty="0">
                <a:solidFill>
                  <a:srgbClr val="536781"/>
                </a:solidFill>
                <a:latin typeface="微软雅黑" panose="020B0503020204020204" pitchFamily="34" charset="-122"/>
                <a:ea typeface="微软雅黑" panose="020B0503020204020204" pitchFamily="34" charset="-122"/>
                <a:cs typeface="+mn-ea"/>
                <a:sym typeface="+mn-lt"/>
              </a:endParaRPr>
            </a:p>
          </p:txBody>
        </p:sp>
        <p:cxnSp>
          <p:nvCxnSpPr>
            <p:cNvPr id="21" name="直接连接符 20"/>
            <p:cNvCxnSpPr/>
            <p:nvPr/>
          </p:nvCxnSpPr>
          <p:spPr>
            <a:xfrm>
              <a:off x="6110617" y="3201310"/>
              <a:ext cx="0" cy="522577"/>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8" name="iŝľïḑe"/>
            <p:cNvSpPr txBox="1"/>
            <p:nvPr/>
          </p:nvSpPr>
          <p:spPr>
            <a:xfrm>
              <a:off x="5438696" y="2817931"/>
              <a:ext cx="1343465" cy="215444"/>
            </a:xfrm>
            <a:prstGeom prst="rect">
              <a:avLst/>
            </a:prstGeom>
            <a:noFill/>
          </p:spPr>
          <p:txBody>
            <a:bodyPr wrap="none" lIns="0" tIns="0" rIns="0" bIns="0" anchor="ctr" anchorCtr="1">
              <a:noAutofit/>
            </a:bodyPr>
            <a:p>
              <a:pPr algn="ctr">
                <a:buClrTx/>
                <a:buSzTx/>
                <a:buFontTx/>
              </a:pPr>
              <a:r>
                <a:rPr lang="zh-CN" altLang="en-US" sz="1800" b="1" dirty="0">
                  <a:solidFill>
                    <a:srgbClr val="536781"/>
                  </a:solidFill>
                  <a:latin typeface="微软雅黑" panose="020B0503020204020204" pitchFamily="34" charset="-122"/>
                  <a:ea typeface="微软雅黑" panose="020B0503020204020204" pitchFamily="34" charset="-122"/>
                  <a:cs typeface="+mn-ea"/>
                  <a:sym typeface="+mn-ea"/>
                </a:rPr>
                <a:t>项目投资完成情况</a:t>
              </a:r>
              <a:endParaRPr lang="zh-CN" altLang="en-US" sz="1800" b="1" dirty="0">
                <a:solidFill>
                  <a:srgbClr val="536781"/>
                </a:solidFill>
                <a:latin typeface="微软雅黑" panose="020B0503020204020204" pitchFamily="34" charset="-122"/>
                <a:ea typeface="微软雅黑" panose="020B0503020204020204" pitchFamily="34" charset="-122"/>
                <a:cs typeface="+mn-ea"/>
                <a:sym typeface="+mn-lt"/>
              </a:endParaRPr>
            </a:p>
          </p:txBody>
        </p:sp>
        <p:cxnSp>
          <p:nvCxnSpPr>
            <p:cNvPr id="25" name="直接连接符 24"/>
            <p:cNvCxnSpPr/>
            <p:nvPr/>
          </p:nvCxnSpPr>
          <p:spPr>
            <a:xfrm>
              <a:off x="4239010" y="4232531"/>
              <a:ext cx="0" cy="522577"/>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3" name="îṧļïḍé"/>
            <p:cNvSpPr txBox="1"/>
            <p:nvPr/>
          </p:nvSpPr>
          <p:spPr>
            <a:xfrm>
              <a:off x="3579550" y="5000033"/>
              <a:ext cx="1343465" cy="246221"/>
            </a:xfrm>
            <a:prstGeom prst="rect">
              <a:avLst/>
            </a:prstGeom>
            <a:noFill/>
          </p:spPr>
          <p:txBody>
            <a:bodyPr wrap="none" lIns="0" tIns="0" rIns="0" bIns="0" anchor="ctr" anchorCtr="1">
              <a:noAutofit/>
            </a:bodyPr>
            <a:p>
              <a:pPr algn="ctr">
                <a:buClrTx/>
                <a:buSzTx/>
                <a:buFontTx/>
              </a:pPr>
              <a:r>
                <a:rPr lang="zh-CN" altLang="en-US" sz="1800" b="1" dirty="0">
                  <a:solidFill>
                    <a:srgbClr val="536781"/>
                  </a:solidFill>
                  <a:latin typeface="微软雅黑" panose="020B0503020204020204" pitchFamily="34" charset="-122"/>
                  <a:ea typeface="微软雅黑" panose="020B0503020204020204" pitchFamily="34" charset="-122"/>
                  <a:cs typeface="+mn-ea"/>
                  <a:sym typeface="+mn-ea"/>
                </a:rPr>
                <a:t>项目规划情况</a:t>
              </a:r>
              <a:endParaRPr lang="zh-CN" altLang="en-US" sz="1800" b="1" dirty="0">
                <a:solidFill>
                  <a:srgbClr val="536781"/>
                </a:solidFill>
                <a:latin typeface="微软雅黑" panose="020B0503020204020204" pitchFamily="34" charset="-122"/>
                <a:ea typeface="微软雅黑" panose="020B0503020204020204" pitchFamily="34" charset="-122"/>
                <a:cs typeface="+mn-ea"/>
                <a:sym typeface="+mn-lt"/>
              </a:endParaRPr>
            </a:p>
          </p:txBody>
        </p:sp>
        <p:cxnSp>
          <p:nvCxnSpPr>
            <p:cNvPr id="27" name="直接连接符 26"/>
            <p:cNvCxnSpPr/>
            <p:nvPr/>
          </p:nvCxnSpPr>
          <p:spPr>
            <a:xfrm>
              <a:off x="7940909" y="4217782"/>
              <a:ext cx="0" cy="522577"/>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1" name="íşļïḓê"/>
            <p:cNvSpPr txBox="1"/>
            <p:nvPr/>
          </p:nvSpPr>
          <p:spPr>
            <a:xfrm>
              <a:off x="8328789" y="4934034"/>
              <a:ext cx="1343465" cy="246221"/>
            </a:xfrm>
            <a:prstGeom prst="rect">
              <a:avLst/>
            </a:prstGeom>
            <a:noFill/>
          </p:spPr>
          <p:txBody>
            <a:bodyPr wrap="none" lIns="0" tIns="0" rIns="0" bIns="0" anchor="ctr" anchorCtr="1">
              <a:noAutofit/>
            </a:bodyPr>
            <a:p>
              <a:pPr algn="ctr">
                <a:buClrTx/>
                <a:buSzTx/>
                <a:buFontTx/>
              </a:pPr>
              <a:r>
                <a:rPr lang="zh-CN" altLang="en-US" sz="1800" b="1" dirty="0">
                  <a:solidFill>
                    <a:srgbClr val="536781"/>
                  </a:solidFill>
                  <a:latin typeface="微软雅黑" panose="020B0503020204020204" pitchFamily="34" charset="-122"/>
                  <a:ea typeface="微软雅黑" panose="020B0503020204020204" pitchFamily="34" charset="-122"/>
                  <a:cs typeface="+mn-ea"/>
                  <a:sym typeface="+mn-ea"/>
                </a:rPr>
                <a:t>项目房屋面积施工、销售及待售情况</a:t>
              </a:r>
              <a:endParaRPr lang="zh-CN" altLang="en-US" sz="1800" b="1" dirty="0">
                <a:solidFill>
                  <a:srgbClr val="536781"/>
                </a:solidFill>
                <a:latin typeface="微软雅黑" panose="020B0503020204020204" pitchFamily="34" charset="-122"/>
                <a:ea typeface="微软雅黑" panose="020B0503020204020204" pitchFamily="34" charset="-122"/>
                <a:cs typeface="+mn-ea"/>
                <a:sym typeface="+mn-lt"/>
              </a:endParaRPr>
            </a:p>
          </p:txBody>
        </p:sp>
        <p:sp>
          <p:nvSpPr>
            <p:cNvPr id="29" name="iS1ídè"/>
            <p:cNvSpPr/>
            <p:nvPr/>
          </p:nvSpPr>
          <p:spPr>
            <a:xfrm flipV="1">
              <a:off x="3181514" y="2895021"/>
              <a:ext cx="2127400"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30" name="îśḷïḓé"/>
            <p:cNvSpPr/>
            <p:nvPr/>
          </p:nvSpPr>
          <p:spPr>
            <a:xfrm>
              <a:off x="1325906" y="4017505"/>
              <a:ext cx="2127400"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5367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41" name="ï$lîḓe"/>
            <p:cNvSpPr/>
            <p:nvPr/>
          </p:nvSpPr>
          <p:spPr>
            <a:xfrm flipV="1">
              <a:off x="6892730" y="2895021"/>
              <a:ext cx="2127400"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42" name="išḻiďe"/>
            <p:cNvSpPr/>
            <p:nvPr/>
          </p:nvSpPr>
          <p:spPr>
            <a:xfrm>
              <a:off x="5045004" y="4017505"/>
              <a:ext cx="2105738" cy="10487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5367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44" name="îṣ1iḓè"/>
            <p:cNvSpPr/>
            <p:nvPr/>
          </p:nvSpPr>
          <p:spPr>
            <a:xfrm>
              <a:off x="2140271" y="3733831"/>
              <a:ext cx="480094" cy="480218"/>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anchor="ctr"/>
            <a:p>
              <a:pPr algn="ctr"/>
              <a:endParaRPr>
                <a:cs typeface="+mn-ea"/>
                <a:sym typeface="+mn-lt"/>
              </a:endParaRPr>
            </a:p>
          </p:txBody>
        </p:sp>
        <p:sp>
          <p:nvSpPr>
            <p:cNvPr id="45" name="îšľîdè"/>
            <p:cNvSpPr/>
            <p:nvPr/>
          </p:nvSpPr>
          <p:spPr>
            <a:xfrm>
              <a:off x="7704309" y="3733831"/>
              <a:ext cx="480094" cy="480218"/>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anchor="ctr"/>
            <a:p>
              <a:pPr algn="ctr"/>
              <a:endParaRPr>
                <a:cs typeface="+mn-ea"/>
                <a:sym typeface="+mn-lt"/>
              </a:endParaRPr>
            </a:p>
          </p:txBody>
        </p:sp>
        <p:sp>
          <p:nvSpPr>
            <p:cNvPr id="46" name="ïṥlidé"/>
            <p:cNvSpPr/>
            <p:nvPr/>
          </p:nvSpPr>
          <p:spPr>
            <a:xfrm>
              <a:off x="3994767" y="3733831"/>
              <a:ext cx="480094" cy="480218"/>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anchor="ctr"/>
            <a:p>
              <a:pPr algn="ctr"/>
              <a:endParaRPr>
                <a:cs typeface="+mn-ea"/>
                <a:sym typeface="+mn-lt"/>
              </a:endParaRPr>
            </a:p>
          </p:txBody>
        </p:sp>
        <p:sp>
          <p:nvSpPr>
            <p:cNvPr id="48" name="îs1ïḍê"/>
            <p:cNvSpPr/>
            <p:nvPr/>
          </p:nvSpPr>
          <p:spPr>
            <a:xfrm>
              <a:off x="5877925" y="3733831"/>
              <a:ext cx="478955" cy="480218"/>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chemeClr val="accent1"/>
              </a:solidFill>
              <a:prstDash val="solid"/>
              <a:miter/>
              <a:headEnd type="none" w="med" len="med"/>
              <a:tailEnd type="none" w="med" len="med"/>
            </a:ln>
          </p:spPr>
          <p:txBody>
            <a:bodyPr anchor="ctr"/>
            <a:p>
              <a:pPr algn="ctr"/>
              <a:endParaRPr>
                <a:cs typeface="+mn-ea"/>
                <a:sym typeface="+mn-lt"/>
              </a:endParaRPr>
            </a:p>
          </p:txBody>
        </p:sp>
        <p:sp>
          <p:nvSpPr>
            <p:cNvPr id="49" name="ïŝḷiḋe"/>
            <p:cNvSpPr txBox="1"/>
            <p:nvPr/>
          </p:nvSpPr>
          <p:spPr>
            <a:xfrm>
              <a:off x="2121904" y="3834728"/>
              <a:ext cx="518483" cy="323294"/>
            </a:xfrm>
            <a:prstGeom prst="rect">
              <a:avLst/>
            </a:prstGeom>
            <a:noFill/>
          </p:spPr>
          <p:txBody>
            <a:bodyPr wrap="square">
              <a:normAutofit fontScale="70000"/>
            </a:bodyPr>
            <a:p>
              <a:pPr algn="ctr"/>
              <a:r>
                <a:rPr lang="de-DE" sz="1500">
                  <a:solidFill>
                    <a:srgbClr val="536781"/>
                  </a:solidFill>
                  <a:cs typeface="+mn-ea"/>
                  <a:sym typeface="+mn-lt"/>
                </a:rPr>
                <a:t>01</a:t>
              </a:r>
              <a:endParaRPr lang="de-DE" sz="1500">
                <a:solidFill>
                  <a:srgbClr val="536781"/>
                </a:solidFill>
                <a:cs typeface="+mn-ea"/>
                <a:sym typeface="+mn-lt"/>
              </a:endParaRPr>
            </a:p>
          </p:txBody>
        </p:sp>
        <p:sp>
          <p:nvSpPr>
            <p:cNvPr id="50" name="îŝļïdê"/>
            <p:cNvSpPr txBox="1"/>
            <p:nvPr/>
          </p:nvSpPr>
          <p:spPr>
            <a:xfrm>
              <a:off x="3975717" y="3834728"/>
              <a:ext cx="518483" cy="323294"/>
            </a:xfrm>
            <a:prstGeom prst="rect">
              <a:avLst/>
            </a:prstGeom>
            <a:noFill/>
          </p:spPr>
          <p:txBody>
            <a:bodyPr wrap="square">
              <a:normAutofit fontScale="70000"/>
            </a:bodyPr>
            <a:p>
              <a:pPr algn="ctr"/>
              <a:r>
                <a:rPr lang="de-DE" sz="1500">
                  <a:solidFill>
                    <a:schemeClr val="accent1"/>
                  </a:solidFill>
                  <a:cs typeface="+mn-ea"/>
                  <a:sym typeface="+mn-lt"/>
                </a:rPr>
                <a:t>02</a:t>
              </a:r>
              <a:endParaRPr lang="de-DE" sz="1500">
                <a:solidFill>
                  <a:schemeClr val="accent1"/>
                </a:solidFill>
                <a:cs typeface="+mn-ea"/>
                <a:sym typeface="+mn-lt"/>
              </a:endParaRPr>
            </a:p>
          </p:txBody>
        </p:sp>
        <p:sp>
          <p:nvSpPr>
            <p:cNvPr id="51" name="îṩḷîḋè"/>
            <p:cNvSpPr txBox="1"/>
            <p:nvPr/>
          </p:nvSpPr>
          <p:spPr>
            <a:xfrm>
              <a:off x="5864307" y="3834728"/>
              <a:ext cx="518483" cy="323294"/>
            </a:xfrm>
            <a:prstGeom prst="rect">
              <a:avLst/>
            </a:prstGeom>
            <a:noFill/>
          </p:spPr>
          <p:txBody>
            <a:bodyPr wrap="square">
              <a:normAutofit fontScale="70000"/>
            </a:bodyPr>
            <a:p>
              <a:pPr algn="ctr"/>
              <a:r>
                <a:rPr lang="de-DE" sz="1500">
                  <a:solidFill>
                    <a:schemeClr val="accent1"/>
                  </a:solidFill>
                  <a:cs typeface="+mn-ea"/>
                  <a:sym typeface="+mn-lt"/>
                </a:rPr>
                <a:t>03</a:t>
              </a:r>
              <a:endParaRPr lang="de-DE" sz="1500">
                <a:solidFill>
                  <a:schemeClr val="accent1"/>
                </a:solidFill>
                <a:cs typeface="+mn-ea"/>
                <a:sym typeface="+mn-lt"/>
              </a:endParaRPr>
            </a:p>
          </p:txBody>
        </p:sp>
        <p:sp>
          <p:nvSpPr>
            <p:cNvPr id="52" name="ïš1iḋé"/>
            <p:cNvSpPr txBox="1"/>
            <p:nvPr/>
          </p:nvSpPr>
          <p:spPr>
            <a:xfrm>
              <a:off x="7697141" y="3834728"/>
              <a:ext cx="518483" cy="323294"/>
            </a:xfrm>
            <a:prstGeom prst="rect">
              <a:avLst/>
            </a:prstGeom>
            <a:noFill/>
          </p:spPr>
          <p:txBody>
            <a:bodyPr wrap="square">
              <a:normAutofit fontScale="70000"/>
            </a:bodyPr>
            <a:p>
              <a:pPr algn="ctr"/>
              <a:r>
                <a:rPr lang="de-DE" sz="1500">
                  <a:solidFill>
                    <a:schemeClr val="accent1"/>
                  </a:solidFill>
                  <a:cs typeface="+mn-ea"/>
                  <a:sym typeface="+mn-lt"/>
                </a:rPr>
                <a:t>04</a:t>
              </a:r>
              <a:endParaRPr lang="de-DE" sz="1500">
                <a:solidFill>
                  <a:schemeClr val="accent1"/>
                </a:solidFill>
                <a:cs typeface="+mn-ea"/>
                <a:sym typeface="+mn-lt"/>
              </a:endParaRPr>
            </a:p>
          </p:txBody>
        </p:sp>
      </p:grpSp>
      <p:sp>
        <p:nvSpPr>
          <p:cNvPr id="54" name="文本框 53"/>
          <p:cNvSpPr txBox="1"/>
          <p:nvPr/>
        </p:nvSpPr>
        <p:spPr>
          <a:xfrm>
            <a:off x="395605" y="3488055"/>
            <a:ext cx="8054975" cy="1370965"/>
          </a:xfrm>
          <a:prstGeom prst="rect">
            <a:avLst/>
          </a:prstGeom>
          <a:noFill/>
        </p:spPr>
        <p:txBody>
          <a:bodyPr wrap="square" rtlCol="0" anchor="t">
            <a:spAutoFit/>
          </a:bodyPr>
          <a:p>
            <a:pPr marL="285750" indent="-285750" algn="l">
              <a:lnSpc>
                <a:spcPct val="130000"/>
              </a:lnSpc>
              <a:buClrTx/>
              <a:buSzTx/>
              <a:buFont typeface="Wingdings" panose="05000000000000000000" charset="0"/>
              <a:buChar char="l"/>
            </a:pPr>
            <a:r>
              <a:rPr sz="1600" dirty="0">
                <a:solidFill>
                  <a:srgbClr val="000000"/>
                </a:solidFill>
                <a:latin typeface="微软雅黑" panose="020B0503020204020204" pitchFamily="34" charset="-122"/>
                <a:ea typeface="微软雅黑" panose="020B0503020204020204" pitchFamily="34" charset="-122"/>
                <a:sym typeface="+mn-ea"/>
              </a:rPr>
              <a:t>本表除“项目基本情况”、“项目规划情况”、“计划总投资”、“自开始建设累计完成投资”、“本月完成投资”、“房屋出租面积”、“可售面积”、“待售面积”、“待售1-3年(含1年)”和“待售3年以上(含3年)”指标外，</a:t>
            </a:r>
            <a:r>
              <a:rPr sz="1600" dirty="0">
                <a:solidFill>
                  <a:srgbClr val="FF0000"/>
                </a:solidFill>
                <a:latin typeface="微软雅黑" panose="020B0503020204020204" pitchFamily="34" charset="-122"/>
                <a:ea typeface="微软雅黑" panose="020B0503020204020204" pitchFamily="34" charset="-122"/>
                <a:sym typeface="+mn-ea"/>
              </a:rPr>
              <a:t>其他指标均为年初至报告期末累计数</a:t>
            </a:r>
            <a:r>
              <a:rPr sz="1600" dirty="0">
                <a:solidFill>
                  <a:srgbClr val="000000"/>
                </a:solidFill>
                <a:latin typeface="微软雅黑" panose="020B0503020204020204" pitchFamily="34" charset="-122"/>
                <a:ea typeface="微软雅黑" panose="020B0503020204020204" pitchFamily="34" charset="-122"/>
                <a:sym typeface="+mn-ea"/>
              </a:rPr>
              <a:t>。</a:t>
            </a:r>
            <a:endParaRPr sz="16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Text Box 3"/>
          <p:cNvSpPr txBox="1"/>
          <p:nvPr/>
        </p:nvSpPr>
        <p:spPr>
          <a:xfrm>
            <a:off x="1666875" y="581025"/>
            <a:ext cx="177800" cy="369888"/>
          </a:xfrm>
          <a:prstGeom prst="rect">
            <a:avLst/>
          </a:prstGeom>
          <a:noFill/>
          <a:ln w="9525">
            <a:noFill/>
          </a:ln>
        </p:spPr>
        <p:txBody>
          <a:bodyPr>
            <a:spAutoFit/>
          </a:bodyPr>
          <a:p>
            <a:endParaRPr lang="zh-CN" altLang="zh-CN" dirty="0">
              <a:latin typeface="Arial" panose="020B0604020202020204" pitchFamily="34" charset="0"/>
            </a:endParaRPr>
          </a:p>
        </p:txBody>
      </p:sp>
      <p:sp>
        <p:nvSpPr>
          <p:cNvPr id="63491" name="Text Box 4"/>
          <p:cNvSpPr txBox="1"/>
          <p:nvPr/>
        </p:nvSpPr>
        <p:spPr>
          <a:xfrm>
            <a:off x="179388" y="-68262"/>
            <a:ext cx="8786812" cy="368300"/>
          </a:xfrm>
          <a:prstGeom prst="rect">
            <a:avLst/>
          </a:prstGeom>
          <a:noFill/>
          <a:ln w="9525">
            <a:noFill/>
          </a:ln>
        </p:spPr>
        <p:txBody>
          <a:bodyPr>
            <a:spAutoFit/>
          </a:bodyPr>
          <a:p>
            <a:endParaRPr lang="zh-CN" altLang="zh-CN" dirty="0">
              <a:latin typeface="Arial" panose="020B0604020202020204" pitchFamily="34" charset="0"/>
            </a:endParaRPr>
          </a:p>
        </p:txBody>
      </p:sp>
      <p:sp>
        <p:nvSpPr>
          <p:cNvPr id="63493" name="矩形 6"/>
          <p:cNvSpPr/>
          <p:nvPr/>
        </p:nvSpPr>
        <p:spPr>
          <a:xfrm>
            <a:off x="285750" y="813118"/>
            <a:ext cx="7500938" cy="400050"/>
          </a:xfrm>
          <a:prstGeom prst="rect">
            <a:avLst/>
          </a:prstGeom>
          <a:noFill/>
          <a:ln w="9525">
            <a:noFill/>
          </a:ln>
        </p:spPr>
        <p:txBody>
          <a:bodyPr>
            <a:spAutoFit/>
          </a:bodyPr>
          <a:p>
            <a:pPr>
              <a:buClr>
                <a:schemeClr val="tx1"/>
              </a:buClr>
              <a:buSzPct val="70000"/>
            </a:pPr>
            <a:r>
              <a:rPr lang="zh-CN" altLang="en-US" sz="2000" dirty="0">
                <a:latin typeface="微软雅黑" panose="020B0503020204020204" pitchFamily="34" charset="-122"/>
                <a:ea typeface="微软雅黑" panose="020B0503020204020204" pitchFamily="34" charset="-122"/>
              </a:rPr>
              <a:t>前期费用需要按</a:t>
            </a:r>
            <a:r>
              <a:rPr lang="zh-CN" altLang="en-US" sz="2000" b="1" dirty="0">
                <a:solidFill>
                  <a:srgbClr val="FF0000"/>
                </a:solidFill>
                <a:latin typeface="微软雅黑" panose="020B0503020204020204" pitchFamily="34" charset="-122"/>
                <a:ea typeface="微软雅黑" panose="020B0503020204020204" pitchFamily="34" charset="-122"/>
              </a:rPr>
              <a:t>规划</a:t>
            </a:r>
            <a:r>
              <a:rPr lang="zh-CN" altLang="en-US" sz="2000" dirty="0">
                <a:latin typeface="微软雅黑" panose="020B0503020204020204" pitchFamily="34" charset="-122"/>
                <a:ea typeface="微软雅黑" panose="020B0503020204020204" pitchFamily="34" charset="-122"/>
              </a:rPr>
              <a:t>分摊，</a:t>
            </a:r>
            <a:r>
              <a:rPr lang="zh-CN" altLang="en-US" sz="2000" b="1" dirty="0">
                <a:solidFill>
                  <a:srgbClr val="FF0000"/>
                </a:solidFill>
                <a:latin typeface="微软雅黑" panose="020B0503020204020204" pitchFamily="34" charset="-122"/>
                <a:ea typeface="微软雅黑" panose="020B0503020204020204" pitchFamily="34" charset="-122"/>
              </a:rPr>
              <a:t>不能全部计入某一项</a:t>
            </a:r>
            <a:r>
              <a:rPr lang="zh-CN" altLang="en-US" sz="2000" b="1" dirty="0">
                <a:latin typeface="微软雅黑" panose="020B0503020204020204" pitchFamily="34" charset="-122"/>
                <a:ea typeface="微软雅黑" panose="020B0503020204020204" pitchFamily="34" charset="-122"/>
              </a:rPr>
              <a:t>。</a:t>
            </a:r>
            <a:endParaRPr lang="en-US" altLang="zh-CN" sz="2000" b="1" dirty="0">
              <a:latin typeface="微软雅黑" panose="020B0503020204020204" pitchFamily="34" charset="-122"/>
              <a:ea typeface="微软雅黑" panose="020B0503020204020204" pitchFamily="34" charset="-122"/>
            </a:endParaRPr>
          </a:p>
        </p:txBody>
      </p:sp>
      <p:grpSp>
        <p:nvGrpSpPr>
          <p:cNvPr id="63494" name="组合 10"/>
          <p:cNvGrpSpPr/>
          <p:nvPr/>
        </p:nvGrpSpPr>
        <p:grpSpPr>
          <a:xfrm>
            <a:off x="4678363" y="1213168"/>
            <a:ext cx="4108450" cy="1714500"/>
            <a:chOff x="6581536" y="941981"/>
            <a:chExt cx="1872051" cy="1918235"/>
          </a:xfrm>
        </p:grpSpPr>
        <p:sp>
          <p:nvSpPr>
            <p:cNvPr id="12" name="矩形 11"/>
            <p:cNvSpPr/>
            <p:nvPr/>
          </p:nvSpPr>
          <p:spPr>
            <a:xfrm>
              <a:off x="6581536" y="941981"/>
              <a:ext cx="1872051" cy="19182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3501" name="文本框 33"/>
            <p:cNvSpPr txBox="1"/>
            <p:nvPr/>
          </p:nvSpPr>
          <p:spPr>
            <a:xfrm>
              <a:off x="6630725" y="1102635"/>
              <a:ext cx="1757772" cy="1136347"/>
            </a:xfrm>
            <a:prstGeom prst="rect">
              <a:avLst/>
            </a:prstGeom>
            <a:noFill/>
            <a:ln w="9525">
              <a:noFill/>
            </a:ln>
          </p:spPr>
          <p:txBody>
            <a:bodyPr>
              <a:spAutoFit/>
            </a:bodyPr>
            <a:p>
              <a:pPr algn="just"/>
              <a:r>
                <a:rPr lang="zh-CN" altLang="en-US" sz="2000" dirty="0">
                  <a:latin typeface="微软雅黑" panose="020B0503020204020204" pitchFamily="34" charset="-122"/>
                  <a:ea typeface="微软雅黑" panose="020B0503020204020204" pitchFamily="34" charset="-122"/>
                </a:rPr>
                <a:t>办公楼：指企业、事业、机关、团体、学校、医院等单位的办公用房，也包括商务办公楼。</a:t>
              </a:r>
              <a:endParaRPr lang="zh-CN" altLang="en-US" sz="2000" dirty="0">
                <a:latin typeface="微软雅黑" panose="020B0503020204020204" pitchFamily="34" charset="-122"/>
                <a:ea typeface="微软雅黑" panose="020B0503020204020204" pitchFamily="34" charset="-122"/>
              </a:endParaRPr>
            </a:p>
          </p:txBody>
        </p:sp>
      </p:grpSp>
      <p:sp>
        <p:nvSpPr>
          <p:cNvPr id="18" name="矩形 17"/>
          <p:cNvSpPr/>
          <p:nvPr/>
        </p:nvSpPr>
        <p:spPr>
          <a:xfrm>
            <a:off x="357188" y="1213168"/>
            <a:ext cx="4214813" cy="1714500"/>
          </a:xfrm>
          <a:prstGeom prst="rect">
            <a:avLst/>
          </a:prstGeom>
          <a:solidFill>
            <a:srgbClr val="C4E69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矩形 28"/>
          <p:cNvSpPr/>
          <p:nvPr/>
        </p:nvSpPr>
        <p:spPr>
          <a:xfrm>
            <a:off x="4678363" y="2992755"/>
            <a:ext cx="4108450" cy="1649413"/>
          </a:xfrm>
          <a:prstGeom prst="rect">
            <a:avLst/>
          </a:prstGeom>
          <a:solidFill>
            <a:srgbClr val="FEBA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3" name="组合 32"/>
          <p:cNvGrpSpPr/>
          <p:nvPr/>
        </p:nvGrpSpPr>
        <p:grpSpPr>
          <a:xfrm>
            <a:off x="357158" y="2992972"/>
            <a:ext cx="4214870" cy="1649212"/>
            <a:chOff x="6533079" y="941981"/>
            <a:chExt cx="1920508" cy="1872051"/>
          </a:xfrm>
          <a:solidFill>
            <a:schemeClr val="accent2">
              <a:lumMod val="20000"/>
              <a:lumOff val="80000"/>
            </a:schemeClr>
          </a:solidFill>
        </p:grpSpPr>
        <p:sp>
          <p:nvSpPr>
            <p:cNvPr id="34" name="矩形 33"/>
            <p:cNvSpPr/>
            <p:nvPr/>
          </p:nvSpPr>
          <p:spPr>
            <a:xfrm>
              <a:off x="6533079" y="941981"/>
              <a:ext cx="1920508" cy="18720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文本框 33"/>
            <p:cNvSpPr txBox="1"/>
            <p:nvPr/>
          </p:nvSpPr>
          <p:spPr>
            <a:xfrm>
              <a:off x="6565630" y="1032996"/>
              <a:ext cx="1887944" cy="1500706"/>
            </a:xfrm>
            <a:prstGeom prst="rect">
              <a:avLst/>
            </a:prstGeom>
            <a:grp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宋体" panose="02010600030101010101" pitchFamily="2" charset="-122"/>
                </a:rPr>
                <a:t>商业营业用房：包括批发和零售用房、宾馆用房屋、餐饮用房屋、商务会展用房屋和其他商业及服务用房屋五类。</a:t>
              </a:r>
              <a:r>
                <a:rPr kumimoji="0" lang="zh-CN" altLang="en-US" sz="1800" b="0" i="0" u="none" strike="noStrike" kern="1200" cap="none" spc="0" normalizeH="0" baseline="0" dirty="0">
                  <a:solidFill>
                    <a:schemeClr val="tx1"/>
                  </a:solidFill>
                  <a:latin typeface="微软雅黑" panose="020B0503020204020204" pitchFamily="34" charset="-122"/>
                  <a:ea typeface="微软雅黑" panose="020B0503020204020204" pitchFamily="34" charset="-122"/>
                </a:rPr>
                <a:t>（含</a:t>
              </a:r>
              <a:r>
                <a:rPr lang="zh-CN" altLang="en-US" sz="1800" dirty="0">
                  <a:latin typeface="微软雅黑" panose="020B0503020204020204" pitchFamily="34" charset="-122"/>
                  <a:ea typeface="微软雅黑" panose="020B0503020204020204" pitchFamily="34" charset="-122"/>
                  <a:sym typeface="+mn-ea"/>
                </a:rPr>
                <a:t>50年产权的商住</a:t>
              </a:r>
              <a:r>
                <a:rPr kumimoji="0" lang="zh-CN" altLang="en-US" sz="1800" b="0" i="0" u="none" strike="noStrike" kern="1200" cap="none" spc="0" normalizeH="0" baseline="0" dirty="0">
                  <a:solidFill>
                    <a:schemeClr val="tx1"/>
                  </a:solidFill>
                  <a:latin typeface="微软雅黑" panose="020B0503020204020204" pitchFamily="34" charset="-122"/>
                  <a:ea typeface="微软雅黑" panose="020B0503020204020204" pitchFamily="34" charset="-122"/>
                </a:rPr>
                <a:t>）</a:t>
              </a:r>
              <a:endParaRPr kumimoji="0" lang="zh-CN" altLang="en-US" sz="1800" b="0" i="0" u="none" strike="noStrike" kern="1200" cap="none" spc="0" normalizeH="0" baseline="0" dirty="0">
                <a:solidFill>
                  <a:schemeClr val="tx1"/>
                </a:solidFill>
                <a:latin typeface="微软雅黑" panose="020B0503020204020204" pitchFamily="34" charset="-122"/>
                <a:ea typeface="微软雅黑" panose="020B0503020204020204" pitchFamily="34" charset="-122"/>
                <a:cs typeface="+mn-cs"/>
              </a:endParaRPr>
            </a:p>
          </p:txBody>
        </p:sp>
      </p:grpSp>
      <p:sp>
        <p:nvSpPr>
          <p:cNvPr id="63498" name="矩形 38"/>
          <p:cNvSpPr/>
          <p:nvPr/>
        </p:nvSpPr>
        <p:spPr>
          <a:xfrm>
            <a:off x="4929188" y="3141980"/>
            <a:ext cx="3643312" cy="1323975"/>
          </a:xfrm>
          <a:prstGeom prst="rect">
            <a:avLst/>
          </a:prstGeom>
          <a:noFill/>
          <a:ln w="9525">
            <a:noFill/>
          </a:ln>
        </p:spPr>
        <p:txBody>
          <a:bodyPr>
            <a:spAutoFit/>
          </a:bodyPr>
          <a:p>
            <a:pPr>
              <a:buClr>
                <a:schemeClr val="tx1"/>
              </a:buClr>
              <a:buSzPct val="70000"/>
              <a:buNone/>
            </a:pPr>
            <a:r>
              <a:rPr lang="zh-CN" altLang="en-US" sz="2000" dirty="0">
                <a:latin typeface="微软雅黑" panose="020B0503020204020204" pitchFamily="34" charset="-122"/>
                <a:ea typeface="微软雅黑" panose="020B0503020204020204" pitchFamily="34" charset="-122"/>
              </a:rPr>
              <a:t>其他：凡不属于上述各项用途的房屋建筑物，如中小学教学用房、托儿所、幼儿园、图书馆、体育馆等。</a:t>
            </a:r>
            <a:endParaRPr lang="zh-CN" altLang="en-US" sz="4400" dirty="0">
              <a:latin typeface="微软雅黑" panose="020B0503020204020204" pitchFamily="34" charset="-122"/>
              <a:ea typeface="微软雅黑" panose="020B0503020204020204" pitchFamily="34" charset="-122"/>
            </a:endParaRPr>
          </a:p>
        </p:txBody>
      </p:sp>
      <p:sp>
        <p:nvSpPr>
          <p:cNvPr id="63499" name="矩形 39"/>
          <p:cNvSpPr/>
          <p:nvPr/>
        </p:nvSpPr>
        <p:spPr>
          <a:xfrm>
            <a:off x="428625" y="1213168"/>
            <a:ext cx="4071938" cy="1754187"/>
          </a:xfrm>
          <a:prstGeom prst="rect">
            <a:avLst/>
          </a:prstGeom>
          <a:noFill/>
          <a:ln w="9525">
            <a:noFill/>
          </a:ln>
        </p:spPr>
        <p:txBody>
          <a:bodyPr>
            <a:spAutoFit/>
          </a:bodyPr>
          <a:p>
            <a:pPr algn="just"/>
            <a:r>
              <a:rPr lang="zh-CN" altLang="en-US" dirty="0">
                <a:solidFill>
                  <a:srgbClr val="FF0000"/>
                </a:solidFill>
                <a:latin typeface="微软雅黑" panose="020B0503020204020204" pitchFamily="34" charset="-122"/>
                <a:ea typeface="微软雅黑" panose="020B0503020204020204" pitchFamily="34" charset="-122"/>
              </a:rPr>
              <a:t>*住宅：</a:t>
            </a:r>
            <a:r>
              <a:rPr lang="zh-CN" altLang="en-US" dirty="0">
                <a:latin typeface="微软雅黑" panose="020B0503020204020204" pitchFamily="34" charset="-122"/>
                <a:ea typeface="微软雅黑" panose="020B0503020204020204" pitchFamily="34" charset="-122"/>
              </a:rPr>
              <a:t>指专供居住的房屋，包括普通商品房、</a:t>
            </a:r>
            <a:r>
              <a:rPr lang="zh-CN" altLang="en-US" dirty="0">
                <a:solidFill>
                  <a:srgbClr val="FF0000"/>
                </a:solidFill>
                <a:latin typeface="微软雅黑" panose="020B0503020204020204" pitchFamily="34" charset="-122"/>
                <a:ea typeface="微软雅黑" panose="020B0503020204020204" pitchFamily="34" charset="-122"/>
              </a:rPr>
              <a:t>保障性住房、</a:t>
            </a:r>
            <a:r>
              <a:rPr lang="zh-CN" altLang="en-US" dirty="0">
                <a:latin typeface="微软雅黑" panose="020B0503020204020204" pitchFamily="34" charset="-122"/>
                <a:ea typeface="微软雅黑" panose="020B0503020204020204" pitchFamily="34" charset="-122"/>
              </a:rPr>
              <a:t>别墅、公寓、各部门的职工家属宿舍和集体宿舍（包括职工单身宿舍和学生宿舍）等供居住的房屋。但不包括住宅楼中作为人防用、不住人的地下室等。</a:t>
            </a:r>
            <a:endParaRPr lang="zh-CN" altLang="en-US"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07950"/>
            <a:ext cx="7338695" cy="1058545"/>
            <a:chOff x="0" y="-170"/>
            <a:chExt cx="11557"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9" name="矩形 5"/>
            <p:cNvSpPr>
              <a:spLocks noChangeArrowheads="1"/>
            </p:cNvSpPr>
            <p:nvPr/>
          </p:nvSpPr>
          <p:spPr bwMode="auto">
            <a:xfrm>
              <a:off x="900" y="190"/>
              <a:ext cx="10657"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118-123 住宅、办公楼、商业营业用房及其他投资</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5" name="右箭头 7"/>
          <p:cNvSpPr/>
          <p:nvPr/>
        </p:nvSpPr>
        <p:spPr>
          <a:xfrm>
            <a:off x="5214938" y="2974975"/>
            <a:ext cx="714375" cy="454025"/>
          </a:xfrm>
          <a:prstGeom prst="rightArrow">
            <a:avLst>
              <a:gd name="adj1" fmla="val 50000"/>
              <a:gd name="adj2" fmla="val 49956"/>
            </a:avLst>
          </a:prstGeom>
          <a:solidFill>
            <a:srgbClr val="B9DDC7"/>
          </a:solidFill>
          <a:ln w="9525">
            <a:noFill/>
          </a:ln>
        </p:spPr>
        <p:txBody>
          <a:bodyPr/>
          <a:p>
            <a:endParaRPr lang="zh-CN" altLang="en-US" dirty="0">
              <a:latin typeface="Arial" panose="020B0604020202020204" pitchFamily="34" charset="0"/>
            </a:endParaRPr>
          </a:p>
        </p:txBody>
      </p:sp>
      <p:sp>
        <p:nvSpPr>
          <p:cNvPr id="13" name="等腰三角形 12"/>
          <p:cNvSpPr/>
          <p:nvPr/>
        </p:nvSpPr>
        <p:spPr bwMode="auto">
          <a:xfrm rot="16200000" flipH="1" flipV="1">
            <a:off x="431483" y="4118928"/>
            <a:ext cx="171450" cy="114300"/>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64517" name="组合 15"/>
          <p:cNvGrpSpPr/>
          <p:nvPr/>
        </p:nvGrpSpPr>
        <p:grpSpPr>
          <a:xfrm>
            <a:off x="499428" y="2416733"/>
            <a:ext cx="8010525" cy="2583892"/>
            <a:chOff x="642938" y="3917637"/>
            <a:chExt cx="8010198" cy="3445234"/>
          </a:xfrm>
        </p:grpSpPr>
        <p:sp>
          <p:nvSpPr>
            <p:cNvPr id="64521" name="矩形 3"/>
            <p:cNvSpPr/>
            <p:nvPr/>
          </p:nvSpPr>
          <p:spPr>
            <a:xfrm>
              <a:off x="1572540" y="3932979"/>
              <a:ext cx="4572000" cy="491073"/>
            </a:xfrm>
            <a:prstGeom prst="rect">
              <a:avLst/>
            </a:prstGeom>
            <a:noFill/>
            <a:ln w="9525">
              <a:noFill/>
            </a:ln>
          </p:spPr>
          <p:txBody>
            <a:bodyPr>
              <a:spAutoFit/>
            </a:bodyPr>
            <a:p>
              <a:r>
                <a:rPr lang="zh-CN" altLang="en-US" dirty="0">
                  <a:latin typeface="微软雅黑" panose="020B0503020204020204" pitchFamily="34" charset="-122"/>
                  <a:ea typeface="微软雅黑" panose="020B0503020204020204" pitchFamily="34" charset="-122"/>
                </a:rPr>
                <a:t>以划拨方式取得土地所支付的资金</a:t>
              </a:r>
              <a:endParaRPr lang="en-US" altLang="zh-CN" dirty="0">
                <a:latin typeface="微软雅黑" panose="020B0503020204020204" pitchFamily="34" charset="-122"/>
                <a:ea typeface="微软雅黑" panose="020B0503020204020204" pitchFamily="34" charset="-122"/>
              </a:endParaRPr>
            </a:p>
          </p:txBody>
        </p:sp>
        <p:sp>
          <p:nvSpPr>
            <p:cNvPr id="64522" name="矩形 4"/>
            <p:cNvSpPr/>
            <p:nvPr/>
          </p:nvSpPr>
          <p:spPr>
            <a:xfrm>
              <a:off x="642938" y="4643439"/>
              <a:ext cx="4572000" cy="1231115"/>
            </a:xfrm>
            <a:prstGeom prst="rect">
              <a:avLst/>
            </a:prstGeom>
            <a:noFill/>
            <a:ln w="9525">
              <a:noFill/>
            </a:ln>
          </p:spPr>
          <p:txBody>
            <a:bodyPr>
              <a:spAutoFit/>
            </a:bodyPr>
            <a:p>
              <a:r>
                <a:rPr lang="zh-CN" altLang="en-US" dirty="0">
                  <a:latin typeface="微软雅黑" panose="020B0503020204020204" pitchFamily="34" charset="-122"/>
                  <a:ea typeface="微软雅黑" panose="020B0503020204020204" pitchFamily="34" charset="-122"/>
                </a:rPr>
                <a:t>以“招拍挂”等出让方式取得土地所有权而发生的建设用地费；</a:t>
              </a:r>
              <a:r>
                <a:rPr lang="zh-CN" altLang="en-US" dirty="0">
                  <a:solidFill>
                    <a:srgbClr val="FF0000"/>
                  </a:solidFill>
                  <a:latin typeface="微软雅黑" panose="020B0503020204020204" pitchFamily="34" charset="-122"/>
                  <a:ea typeface="微软雅黑" panose="020B0503020204020204" pitchFamily="34" charset="-122"/>
                </a:rPr>
                <a:t>租用建设用地的费用，不计入新增固定资产投资。</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64523" name="矩形 5"/>
            <p:cNvSpPr/>
            <p:nvPr/>
          </p:nvSpPr>
          <p:spPr>
            <a:xfrm>
              <a:off x="5929313" y="4774899"/>
              <a:ext cx="2262158" cy="492443"/>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不计入新增固定资产</a:t>
              </a:r>
              <a:endParaRPr lang="zh-CN" altLang="en-US" dirty="0">
                <a:latin typeface="Arial" panose="020B0604020202020204" pitchFamily="34" charset="0"/>
              </a:endParaRPr>
            </a:p>
          </p:txBody>
        </p:sp>
        <p:sp>
          <p:nvSpPr>
            <p:cNvPr id="64524" name="矩形 8"/>
            <p:cNvSpPr/>
            <p:nvPr/>
          </p:nvSpPr>
          <p:spPr>
            <a:xfrm>
              <a:off x="5214938" y="4500562"/>
              <a:ext cx="571500" cy="943848"/>
            </a:xfrm>
            <a:prstGeom prst="rect">
              <a:avLst/>
            </a:prstGeom>
            <a:noFill/>
            <a:ln w="9525">
              <a:noFill/>
            </a:ln>
          </p:spPr>
          <p:txBody>
            <a:bodyPr>
              <a:spAutoFit/>
            </a:bodyPr>
            <a:p>
              <a:r>
                <a:rPr lang="en-US" altLang="zh-CN" sz="4000" b="1" dirty="0">
                  <a:solidFill>
                    <a:srgbClr val="FF0000"/>
                  </a:solidFill>
                  <a:latin typeface="微软雅黑" panose="020B0503020204020204" pitchFamily="34" charset="-122"/>
                  <a:ea typeface="微软雅黑" panose="020B0503020204020204" pitchFamily="34" charset="-122"/>
                </a:rPr>
                <a:t>×</a:t>
              </a:r>
              <a:endParaRPr lang="zh-CN" altLang="en-US" sz="4000" dirty="0">
                <a:latin typeface="Arial" panose="020B0604020202020204" pitchFamily="34" charset="0"/>
              </a:endParaRPr>
            </a:p>
          </p:txBody>
        </p:sp>
        <p:sp>
          <p:nvSpPr>
            <p:cNvPr id="64525" name="矩形 9"/>
            <p:cNvSpPr/>
            <p:nvPr/>
          </p:nvSpPr>
          <p:spPr>
            <a:xfrm>
              <a:off x="5929313" y="3917637"/>
              <a:ext cx="2723823" cy="492443"/>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竣工后计入新增固定资产</a:t>
              </a:r>
              <a:endParaRPr lang="zh-CN" altLang="en-US" dirty="0">
                <a:latin typeface="Arial" panose="020B0604020202020204" pitchFamily="34" charset="0"/>
              </a:endParaRPr>
            </a:p>
          </p:txBody>
        </p:sp>
        <p:sp>
          <p:nvSpPr>
            <p:cNvPr id="64526" name="右箭头 10"/>
            <p:cNvSpPr/>
            <p:nvPr/>
          </p:nvSpPr>
          <p:spPr>
            <a:xfrm>
              <a:off x="5214938" y="3943140"/>
              <a:ext cx="714375" cy="552451"/>
            </a:xfrm>
            <a:prstGeom prst="rightArrow">
              <a:avLst>
                <a:gd name="adj1" fmla="val 50000"/>
                <a:gd name="adj2" fmla="val 49999"/>
              </a:avLst>
            </a:prstGeom>
            <a:solidFill>
              <a:srgbClr val="B9DDC7"/>
            </a:solidFill>
            <a:ln w="9525">
              <a:noFill/>
            </a:ln>
          </p:spPr>
          <p:txBody>
            <a:bodyPr/>
            <a:p>
              <a:endParaRPr lang="zh-CN" altLang="en-US" dirty="0">
                <a:latin typeface="Arial" panose="020B0604020202020204" pitchFamily="34" charset="0"/>
              </a:endParaRPr>
            </a:p>
          </p:txBody>
        </p:sp>
        <p:sp>
          <p:nvSpPr>
            <p:cNvPr id="64527" name="矩形 22"/>
            <p:cNvSpPr/>
            <p:nvPr/>
          </p:nvSpPr>
          <p:spPr>
            <a:xfrm>
              <a:off x="786852" y="5967897"/>
              <a:ext cx="1467068" cy="533480"/>
            </a:xfrm>
            <a:prstGeom prst="rect">
              <a:avLst/>
            </a:prstGeom>
            <a:noFill/>
            <a:ln w="9525">
              <a:noFill/>
            </a:ln>
          </p:spPr>
          <p:txBody>
            <a:bodyPr wrap="none">
              <a:spAutoFit/>
            </a:bodyPr>
            <a:p>
              <a:r>
                <a:rPr lang="zh-CN" altLang="en-US" sz="2000" b="1" dirty="0">
                  <a:latin typeface="微软雅黑" panose="020B0503020204020204" pitchFamily="34" charset="-122"/>
                  <a:ea typeface="微软雅黑" panose="020B0503020204020204" pitchFamily="34" charset="-122"/>
                </a:rPr>
                <a:t>常见错误：</a:t>
              </a:r>
              <a:endParaRPr lang="zh-CN" altLang="en-US" sz="2000" dirty="0">
                <a:latin typeface="Arial" panose="020B0604020202020204" pitchFamily="34" charset="0"/>
              </a:endParaRPr>
            </a:p>
          </p:txBody>
        </p:sp>
        <p:sp>
          <p:nvSpPr>
            <p:cNvPr id="64528" name="矩形 13"/>
            <p:cNvSpPr/>
            <p:nvPr/>
          </p:nvSpPr>
          <p:spPr>
            <a:xfrm>
              <a:off x="1214438" y="6501096"/>
              <a:ext cx="6643687" cy="861775"/>
            </a:xfrm>
            <a:prstGeom prst="rect">
              <a:avLst/>
            </a:prstGeom>
            <a:noFill/>
            <a:ln w="9525">
              <a:noFill/>
            </a:ln>
          </p:spPr>
          <p:txBody>
            <a:bodyPr>
              <a:spAutoFit/>
            </a:bodyPr>
            <a:p>
              <a:r>
                <a:rPr lang="zh-CN" altLang="en-US" dirty="0">
                  <a:latin typeface="楷体_GB2312" panose="02010609030101010101" pitchFamily="49" charset="-122"/>
                  <a:ea typeface="楷体_GB2312" panose="02010609030101010101" pitchFamily="49" charset="-122"/>
                </a:rPr>
                <a:t>填报房地产开发企业本身固定资产的增加。</a:t>
              </a:r>
              <a:endParaRPr lang="en-US" altLang="zh-CN" dirty="0">
                <a:latin typeface="楷体_GB2312" panose="02010609030101010101" pitchFamily="49" charset="-122"/>
                <a:ea typeface="楷体_GB2312" panose="02010609030101010101" pitchFamily="49" charset="-122"/>
              </a:endParaRPr>
            </a:p>
            <a:p>
              <a:r>
                <a:rPr lang="zh-CN" altLang="en-US" dirty="0">
                  <a:latin typeface="楷体_GB2312" panose="02010609030101010101" pitchFamily="49" charset="-122"/>
                  <a:ea typeface="楷体_GB2312" panose="02010609030101010101" pitchFamily="49" charset="-122"/>
                </a:rPr>
                <a:t>竣工价值</a:t>
              </a:r>
              <a:r>
                <a:rPr lang="en-US" altLang="zh-CN" dirty="0">
                  <a:latin typeface="楷体_GB2312" panose="02010609030101010101" pitchFamily="49" charset="-122"/>
                  <a:ea typeface="楷体_GB2312" panose="02010609030101010101" pitchFamily="49" charset="-122"/>
                </a:rPr>
                <a:t>=0</a:t>
              </a:r>
              <a:r>
                <a:rPr lang="zh-CN" altLang="en-US" dirty="0">
                  <a:latin typeface="楷体_GB2312" panose="02010609030101010101" pitchFamily="49" charset="-122"/>
                  <a:ea typeface="楷体_GB2312" panose="02010609030101010101" pitchFamily="49" charset="-122"/>
                </a:rPr>
                <a:t>，但是新增固定资产不为</a:t>
              </a:r>
              <a:r>
                <a:rPr lang="en-US" altLang="zh-CN" dirty="0">
                  <a:latin typeface="楷体_GB2312" panose="02010609030101010101" pitchFamily="49" charset="-122"/>
                  <a:ea typeface="楷体_GB2312" panose="02010609030101010101" pitchFamily="49" charset="-122"/>
                </a:rPr>
                <a:t>0</a:t>
              </a:r>
              <a:r>
                <a:rPr lang="zh-CN" altLang="en-US" dirty="0">
                  <a:latin typeface="楷体_GB2312" panose="02010609030101010101" pitchFamily="49" charset="-122"/>
                  <a:ea typeface="楷体_GB2312" panose="02010609030101010101" pitchFamily="49" charset="-122"/>
                </a:rPr>
                <a:t>。</a:t>
              </a:r>
              <a:endParaRPr lang="zh-CN" altLang="en-US" dirty="0">
                <a:latin typeface="楷体_GB2312" panose="02010609030101010101" pitchFamily="49" charset="-122"/>
                <a:ea typeface="楷体_GB2312" panose="02010609030101010101" pitchFamily="49" charset="-122"/>
              </a:endParaRPr>
            </a:p>
          </p:txBody>
        </p:sp>
      </p:grpSp>
      <p:sp>
        <p:nvSpPr>
          <p:cNvPr id="64518" name="矩形 8"/>
          <p:cNvSpPr/>
          <p:nvPr/>
        </p:nvSpPr>
        <p:spPr>
          <a:xfrm>
            <a:off x="790575" y="4500245"/>
            <a:ext cx="500063" cy="523875"/>
          </a:xfrm>
          <a:prstGeom prst="rect">
            <a:avLst/>
          </a:prstGeom>
          <a:noFill/>
          <a:ln w="9525">
            <a:noFill/>
          </a:ln>
        </p:spPr>
        <p:txBody>
          <a:bodyPr>
            <a:spAutoFit/>
          </a:bodyPr>
          <a:p>
            <a:r>
              <a:rPr lang="en-US" altLang="zh-CN" sz="2800" b="1" dirty="0">
                <a:solidFill>
                  <a:srgbClr val="FF0000"/>
                </a:solidFill>
                <a:latin typeface="微软雅黑" panose="020B0503020204020204" pitchFamily="34" charset="-122"/>
                <a:ea typeface="微软雅黑" panose="020B0503020204020204" pitchFamily="34" charset="-122"/>
              </a:rPr>
              <a:t>×</a:t>
            </a:r>
            <a:endParaRPr lang="zh-CN" altLang="en-US" sz="2800" dirty="0">
              <a:latin typeface="Arial" panose="020B0604020202020204" pitchFamily="34" charset="0"/>
            </a:endParaRPr>
          </a:p>
        </p:txBody>
      </p:sp>
      <p:sp>
        <p:nvSpPr>
          <p:cNvPr id="64519" name="矩形 8"/>
          <p:cNvSpPr/>
          <p:nvPr/>
        </p:nvSpPr>
        <p:spPr>
          <a:xfrm>
            <a:off x="785813" y="4262120"/>
            <a:ext cx="500062" cy="523875"/>
          </a:xfrm>
          <a:prstGeom prst="rect">
            <a:avLst/>
          </a:prstGeom>
          <a:noFill/>
          <a:ln w="9525">
            <a:noFill/>
          </a:ln>
        </p:spPr>
        <p:txBody>
          <a:bodyPr>
            <a:spAutoFit/>
          </a:bodyPr>
          <a:p>
            <a:r>
              <a:rPr lang="en-US" altLang="zh-CN" sz="2800" b="1" dirty="0">
                <a:solidFill>
                  <a:srgbClr val="FF0000"/>
                </a:solidFill>
                <a:latin typeface="微软雅黑" panose="020B0503020204020204" pitchFamily="34" charset="-122"/>
                <a:ea typeface="微软雅黑" panose="020B0503020204020204" pitchFamily="34" charset="-122"/>
              </a:rPr>
              <a:t>×</a:t>
            </a:r>
            <a:endParaRPr lang="zh-CN" altLang="en-US" sz="2800" dirty="0">
              <a:latin typeface="Arial" panose="020B0604020202020204" pitchFamily="34" charset="0"/>
            </a:endParaRPr>
          </a:p>
        </p:txBody>
      </p:sp>
      <p:sp>
        <p:nvSpPr>
          <p:cNvPr id="64520" name="矩形 16"/>
          <p:cNvSpPr/>
          <p:nvPr/>
        </p:nvSpPr>
        <p:spPr>
          <a:xfrm>
            <a:off x="467043" y="731838"/>
            <a:ext cx="8358187" cy="1971040"/>
          </a:xfrm>
          <a:prstGeom prst="rect">
            <a:avLst/>
          </a:prstGeom>
          <a:noFill/>
          <a:ln w="9525">
            <a:noFill/>
          </a:ln>
        </p:spPr>
        <p:txBody>
          <a:bodyPr>
            <a:spAutoFit/>
          </a:bodyPr>
          <a:p>
            <a:pPr>
              <a:lnSpc>
                <a:spcPts val="2500"/>
              </a:lnSpc>
            </a:pPr>
            <a:r>
              <a:rPr lang="zh-CN" altLang="en-US" sz="1800" dirty="0">
                <a:latin typeface="微软雅黑" panose="020B0503020204020204" pitchFamily="34" charset="-122"/>
                <a:ea typeface="微软雅黑" panose="020B0503020204020204" pitchFamily="34" charset="-122"/>
              </a:rPr>
              <a:t>指在报告期已经完成建造和</a:t>
            </a:r>
            <a:r>
              <a:rPr lang="zh-CN" altLang="en-US" sz="1800" dirty="0">
                <a:solidFill>
                  <a:schemeClr val="tx1"/>
                </a:solidFill>
                <a:latin typeface="微软雅黑" panose="020B0503020204020204" pitchFamily="34" charset="-122"/>
                <a:ea typeface="微软雅黑" panose="020B0503020204020204" pitchFamily="34" charset="-122"/>
              </a:rPr>
              <a:t>购置过程并交付并已交付生产或使用单位的固定资产的价值。</a:t>
            </a:r>
            <a:r>
              <a:rPr lang="zh-CN" altLang="en-US" sz="1800" dirty="0">
                <a:latin typeface="微软雅黑" panose="020B0503020204020204" pitchFamily="34" charset="-122"/>
                <a:ea typeface="微软雅黑" panose="020B0503020204020204" pitchFamily="34" charset="-122"/>
              </a:rPr>
              <a:t>具体指在报告期已经完成建造和开发过程并</a:t>
            </a:r>
            <a:r>
              <a:rPr lang="zh-CN" altLang="en-US" sz="1800" dirty="0">
                <a:solidFill>
                  <a:srgbClr val="FF0000"/>
                </a:solidFill>
                <a:latin typeface="微软雅黑" panose="020B0503020204020204" pitchFamily="34" charset="-122"/>
                <a:ea typeface="微软雅黑" panose="020B0503020204020204" pitchFamily="34" charset="-122"/>
              </a:rPr>
              <a:t>交付使用</a:t>
            </a:r>
            <a:r>
              <a:rPr lang="zh-CN" altLang="en-US" sz="1800" dirty="0">
                <a:latin typeface="微软雅黑" panose="020B0503020204020204" pitchFamily="34" charset="-122"/>
                <a:ea typeface="微软雅黑" panose="020B0503020204020204" pitchFamily="34" charset="-122"/>
              </a:rPr>
              <a:t>的</a:t>
            </a:r>
            <a:r>
              <a:rPr lang="zh-CN" altLang="en-US" sz="1800" dirty="0">
                <a:solidFill>
                  <a:srgbClr val="FF0000"/>
                </a:solidFill>
                <a:latin typeface="微软雅黑" panose="020B0503020204020204" pitchFamily="34" charset="-122"/>
                <a:ea typeface="微软雅黑" panose="020B0503020204020204" pitchFamily="34" charset="-122"/>
              </a:rPr>
              <a:t>房屋和土地开发面积</a:t>
            </a:r>
            <a:r>
              <a:rPr lang="zh-CN" altLang="en-US" sz="1800" dirty="0">
                <a:latin typeface="微软雅黑" panose="020B0503020204020204" pitchFamily="34" charset="-122"/>
                <a:ea typeface="微软雅黑" panose="020B0503020204020204" pitchFamily="34" charset="-122"/>
              </a:rPr>
              <a:t>的价值。是房地产开发公司进行开发经营活动的最终成果，即为社会提供的固定资产，而且</a:t>
            </a:r>
            <a:r>
              <a:rPr lang="zh-CN" altLang="en-US" sz="1800" dirty="0">
                <a:solidFill>
                  <a:srgbClr val="FF0000"/>
                </a:solidFill>
                <a:latin typeface="微软雅黑" panose="020B0503020204020204" pitchFamily="34" charset="-122"/>
                <a:ea typeface="微软雅黑" panose="020B0503020204020204" pitchFamily="34" charset="-122"/>
              </a:rPr>
              <a:t>是在报告期内新增加的。</a:t>
            </a:r>
            <a:r>
              <a:rPr lang="zh-CN" altLang="en-US" sz="1800" dirty="0">
                <a:latin typeface="微软雅黑" panose="020B0503020204020204" pitchFamily="34" charset="-122"/>
                <a:ea typeface="微软雅黑" panose="020B0503020204020204" pitchFamily="34" charset="-122"/>
              </a:rPr>
              <a:t>不是反映房地产开发企业本身固定资产的增加。</a:t>
            </a:r>
            <a:endParaRPr lang="zh-CN" altLang="en-US" sz="1800" dirty="0">
              <a:latin typeface="微软雅黑" panose="020B0503020204020204" pitchFamily="34" charset="-122"/>
              <a:ea typeface="微软雅黑" panose="020B0503020204020204" pitchFamily="34" charset="-122"/>
            </a:endParaRPr>
          </a:p>
          <a:p>
            <a:endParaRPr lang="zh-CN" altLang="en-US" sz="18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07950"/>
            <a:ext cx="3660140" cy="688975"/>
            <a:chOff x="0" y="-170"/>
            <a:chExt cx="5764"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3" name="矩形 5"/>
            <p:cNvSpPr>
              <a:spLocks noChangeArrowheads="1"/>
            </p:cNvSpPr>
            <p:nvPr/>
          </p:nvSpPr>
          <p:spPr bwMode="auto">
            <a:xfrm>
              <a:off x="900" y="190"/>
              <a:ext cx="4864" cy="72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128</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本年新增固定资产</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20" name="矩形 16"/>
          <p:cNvSpPr/>
          <p:nvPr/>
        </p:nvSpPr>
        <p:spPr>
          <a:xfrm>
            <a:off x="356553" y="427038"/>
            <a:ext cx="8358187" cy="4661535"/>
          </a:xfrm>
          <a:prstGeom prst="rect">
            <a:avLst/>
          </a:prstGeom>
          <a:noFill/>
          <a:ln w="9525">
            <a:noFill/>
          </a:ln>
        </p:spPr>
        <p:txBody>
          <a:bodyPr>
            <a:spAutoFit/>
          </a:bodyPr>
          <a:p>
            <a:pPr>
              <a:lnSpc>
                <a:spcPct val="150000"/>
              </a:lnSpc>
            </a:pPr>
            <a:r>
              <a:rPr lang="zh-CN" altLang="en-US" sz="1800" dirty="0">
                <a:latin typeface="微软雅黑" panose="020B0503020204020204" pitchFamily="34" charset="-122"/>
                <a:ea typeface="微软雅黑" panose="020B0503020204020204" pitchFamily="34" charset="-122"/>
              </a:rPr>
              <a:t>填报说明：</a:t>
            </a:r>
            <a:endParaRPr lang="zh-CN" altLang="en-US" sz="1800" dirty="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①本指标应取自财务部门的项目成本核算资料。</a:t>
            </a:r>
            <a:endParaRPr lang="zh-CN" altLang="en-US" sz="1800" dirty="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②本年新增固定资产的价值包括：建筑工程，安装工程 ，设备、工器具购置，建造和开发过程发生的应分摊计入新增固定资产的其他费用。</a:t>
            </a:r>
            <a:r>
              <a:rPr lang="zh-CN" altLang="en-US" sz="1800" b="1" dirty="0">
                <a:latin typeface="微软雅黑" panose="020B0503020204020204" pitchFamily="34" charset="-122"/>
                <a:ea typeface="微软雅黑" panose="020B0503020204020204" pitchFamily="34" charset="-122"/>
              </a:rPr>
              <a:t>不包括</a:t>
            </a:r>
            <a:r>
              <a:rPr lang="zh-CN" altLang="en-US" sz="1800" dirty="0">
                <a:latin typeface="微软雅黑" panose="020B0503020204020204" pitchFamily="34" charset="-122"/>
                <a:ea typeface="微软雅黑" panose="020B0503020204020204" pitchFamily="34" charset="-122"/>
              </a:rPr>
              <a:t>：通过</a:t>
            </a:r>
            <a:r>
              <a:rPr lang="zh-CN" altLang="en-US" sz="1800" b="1" dirty="0">
                <a:latin typeface="微软雅黑" panose="020B0503020204020204" pitchFamily="34" charset="-122"/>
                <a:ea typeface="微软雅黑" panose="020B0503020204020204" pitchFamily="34" charset="-122"/>
                <a:sym typeface="+mn-ea"/>
              </a:rPr>
              <a:t>“招拍挂”</a:t>
            </a:r>
            <a:r>
              <a:rPr lang="zh-CN" altLang="en-US" sz="1800" b="1" dirty="0">
                <a:latin typeface="微软雅黑" panose="020B0503020204020204" pitchFamily="34" charset="-122"/>
                <a:ea typeface="微软雅黑" panose="020B0503020204020204" pitchFamily="34" charset="-122"/>
              </a:rPr>
              <a:t>出让</a:t>
            </a:r>
            <a:r>
              <a:rPr lang="zh-CN" altLang="en-US" sz="1800" b="1" dirty="0">
                <a:latin typeface="微软雅黑" panose="020B0503020204020204" pitchFamily="34" charset="-122"/>
                <a:ea typeface="微软雅黑" panose="020B0503020204020204" pitchFamily="34" charset="-122"/>
                <a:sym typeface="+mn-ea"/>
              </a:rPr>
              <a:t>方式</a:t>
            </a:r>
            <a:r>
              <a:rPr lang="zh-CN" altLang="en-US" sz="1800" dirty="0">
                <a:latin typeface="微软雅黑" panose="020B0503020204020204" pitchFamily="34" charset="-122"/>
                <a:ea typeface="微软雅黑" panose="020B0503020204020204" pitchFamily="34" charset="-122"/>
              </a:rPr>
              <a:t>取得土地使用权而发生的建设用地费，因此，这种情况下，本年新增固定资产小于该项目投资完成额。</a:t>
            </a:r>
            <a:endParaRPr lang="zh-CN" altLang="en-US" sz="1800" dirty="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③凡能独立使用的房屋和已完成开发的土地，在建成交付使用后（一般情况下以</a:t>
            </a:r>
            <a:r>
              <a:rPr lang="zh-CN" altLang="en-US" sz="1800" dirty="0">
                <a:solidFill>
                  <a:srgbClr val="FF0000"/>
                </a:solidFill>
                <a:latin typeface="微软雅黑" panose="020B0503020204020204" pitchFamily="34" charset="-122"/>
                <a:ea typeface="微软雅黑" panose="020B0503020204020204" pitchFamily="34" charset="-122"/>
              </a:rPr>
              <a:t>竣工验收合格</a:t>
            </a:r>
            <a:r>
              <a:rPr lang="zh-CN" altLang="en-US" sz="1800" dirty="0">
                <a:latin typeface="微软雅黑" panose="020B0503020204020204" pitchFamily="34" charset="-122"/>
                <a:ea typeface="微软雅黑" panose="020B0503020204020204" pitchFamily="34" charset="-122"/>
              </a:rPr>
              <a:t>为标准），即计算该工程的新增固定资产。</a:t>
            </a:r>
            <a:endParaRPr lang="zh-CN" altLang="en-US" sz="1800" dirty="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④凡购置或自制达到固定资产标准的设备、工器具，需要安装的，要安装就位，不需要安装的，交付使用后，都计算为新增固定资产。</a:t>
            </a:r>
            <a:endParaRPr lang="zh-CN" altLang="en-US" sz="1800" dirty="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⑤要特别关注该指标不要漏报，</a:t>
            </a:r>
            <a:r>
              <a:rPr lang="zh-CN" altLang="en-US" sz="1800" dirty="0">
                <a:solidFill>
                  <a:srgbClr val="FF0000"/>
                </a:solidFill>
                <a:latin typeface="微软雅黑" panose="020B0503020204020204" pitchFamily="34" charset="-122"/>
                <a:ea typeface="微软雅黑" panose="020B0503020204020204" pitchFamily="34" charset="-122"/>
              </a:rPr>
              <a:t>填报房屋竣工价值，就要填报本年新增固定资产。</a:t>
            </a:r>
            <a:r>
              <a:rPr lang="zh-CN" altLang="en-US" sz="1800" dirty="0">
                <a:latin typeface="微软雅黑" panose="020B0503020204020204" pitchFamily="34" charset="-122"/>
                <a:ea typeface="微软雅黑" panose="020B0503020204020204" pitchFamily="34" charset="-122"/>
              </a:rPr>
              <a:t> </a:t>
            </a:r>
            <a:endParaRPr lang="zh-CN" altLang="en-US" sz="18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07950"/>
            <a:ext cx="3660140" cy="688975"/>
            <a:chOff x="0" y="-170"/>
            <a:chExt cx="5764"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3" name="矩形 5"/>
            <p:cNvSpPr>
              <a:spLocks noChangeArrowheads="1"/>
            </p:cNvSpPr>
            <p:nvPr/>
          </p:nvSpPr>
          <p:spPr bwMode="auto">
            <a:xfrm>
              <a:off x="900" y="190"/>
              <a:ext cx="4864" cy="72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128</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本年新增固定资产</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445008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2400" b="1" dirty="0">
                <a:solidFill>
                  <a:srgbClr val="536781"/>
                </a:solidFill>
                <a:latin typeface="微软雅黑" panose="020B0503020204020204" pitchFamily="34" charset="-122"/>
                <a:ea typeface="微软雅黑" panose="020B0503020204020204" pitchFamily="34" charset="-122"/>
                <a:cs typeface="+mn-ea"/>
                <a:sym typeface="+mn-ea"/>
              </a:rPr>
              <a:t>项目房屋施工、销售及待售情况</a:t>
            </a:r>
            <a:endParaRPr lang="zh-CN" altLang="en-US" sz="2400" b="1" dirty="0">
              <a:solidFill>
                <a:srgbClr val="536781"/>
              </a:solidFill>
              <a:latin typeface="微软雅黑" panose="020B0503020204020204" pitchFamily="34" charset="-122"/>
              <a:ea typeface="微软雅黑" panose="020B0503020204020204" pitchFamily="34" charset="-122"/>
              <a:cs typeface="+mn-ea"/>
              <a:sym typeface="+mn-ea"/>
            </a:endParaRPr>
          </a:p>
        </p:txBody>
      </p:sp>
      <p:sp>
        <p:nvSpPr>
          <p:cNvPr id="8" name="矩形 7"/>
          <p:cNvSpPr/>
          <p:nvPr userDrawn="1"/>
        </p:nvSpPr>
        <p:spPr>
          <a:xfrm>
            <a:off x="4973955" y="194945"/>
            <a:ext cx="4170045" cy="287020"/>
          </a:xfrm>
          <a:prstGeom prst="rect">
            <a:avLst/>
          </a:prstGeom>
          <a:solidFill>
            <a:srgbClr val="151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2" name="图片 11" descr="1"/>
          <p:cNvPicPr>
            <a:picLocks noChangeAspect="1"/>
          </p:cNvPicPr>
          <p:nvPr/>
        </p:nvPicPr>
        <p:blipFill>
          <a:blip r:embed="rId1"/>
          <a:stretch>
            <a:fillRect/>
          </a:stretch>
        </p:blipFill>
        <p:spPr>
          <a:xfrm>
            <a:off x="662305" y="555625"/>
            <a:ext cx="5640070" cy="4553585"/>
          </a:xfrm>
          <a:prstGeom prst="rect">
            <a:avLst/>
          </a:prstGeom>
        </p:spPr>
      </p:pic>
      <p:sp>
        <p:nvSpPr>
          <p:cNvPr id="9" name="矩形 8"/>
          <p:cNvSpPr/>
          <p:nvPr/>
        </p:nvSpPr>
        <p:spPr>
          <a:xfrm>
            <a:off x="539750" y="4371975"/>
            <a:ext cx="1409700" cy="243840"/>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defRPr/>
            </a:pPr>
            <a:endParaRPr lang="zh-CN" altLang="en-US"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4" name="矩形 5"/>
          <p:cNvSpPr/>
          <p:nvPr/>
        </p:nvSpPr>
        <p:spPr>
          <a:xfrm>
            <a:off x="500063" y="677863"/>
            <a:ext cx="8072437" cy="1198880"/>
          </a:xfrm>
          <a:prstGeom prst="rect">
            <a:avLst/>
          </a:prstGeom>
          <a:noFill/>
          <a:ln w="9525">
            <a:noFill/>
          </a:ln>
        </p:spPr>
        <p:txBody>
          <a:bodyPr>
            <a:spAutoFit/>
          </a:bodyPr>
          <a:p>
            <a:r>
              <a:rPr lang="zh-CN" altLang="en-US" sz="1800" dirty="0">
                <a:latin typeface="微软雅黑" panose="020B0503020204020204" pitchFamily="34" charset="-122"/>
                <a:ea typeface="微软雅黑" panose="020B0503020204020204" pitchFamily="34" charset="-122"/>
              </a:rPr>
              <a:t>指报告期内施工的全部房屋建筑面积。包括本期新开工的房屋建筑面积、上期跨入本期继续施工的房屋建筑面积、上期停缓建在本期恢复施工的房屋建筑面积、本期竣工的房屋建筑面积以及本期施工后又停缓建的房屋建筑面积。多层建筑应填各层建筑面积之和。</a:t>
            </a:r>
            <a:r>
              <a:rPr sz="1800" noProof="0" smtClean="0">
                <a:ln>
                  <a:noFill/>
                </a:ln>
                <a:effectLst/>
                <a:uLnTx/>
                <a:uFillTx/>
                <a:latin typeface="微软雅黑" panose="020B0503020204020204" pitchFamily="34" charset="-122"/>
                <a:ea typeface="微软雅黑" panose="020B0503020204020204" pitchFamily="34" charset="-122"/>
                <a:sym typeface="+mn-ea"/>
              </a:rPr>
              <a:t>为</a:t>
            </a:r>
            <a:r>
              <a:rPr sz="1800" noProof="0" smtClean="0">
                <a:ln>
                  <a:noFill/>
                </a:ln>
                <a:solidFill>
                  <a:srgbClr val="FF0000"/>
                </a:solidFill>
                <a:effectLst/>
                <a:uLnTx/>
                <a:uFillTx/>
                <a:latin typeface="微软雅黑" panose="020B0503020204020204" pitchFamily="34" charset="-122"/>
                <a:ea typeface="微软雅黑" panose="020B0503020204020204" pitchFamily="34" charset="-122"/>
                <a:sym typeface="+mn-ea"/>
              </a:rPr>
              <a:t>跨年度累计指标</a:t>
            </a:r>
            <a:r>
              <a:rPr lang="zh-CN" sz="1800" noProof="0" smtClean="0">
                <a:ln>
                  <a:noFill/>
                </a:ln>
                <a:solidFill>
                  <a:srgbClr val="FF0000"/>
                </a:solidFill>
                <a:effectLst/>
                <a:uLnTx/>
                <a:uFillTx/>
                <a:latin typeface="微软雅黑" panose="020B0503020204020204" pitchFamily="34" charset="-122"/>
                <a:ea typeface="微软雅黑" panose="020B0503020204020204" pitchFamily="34" charset="-122"/>
                <a:sym typeface="+mn-ea"/>
              </a:rPr>
              <a:t>。</a:t>
            </a:r>
            <a:endParaRPr lang="zh-CN" sz="1800" noProof="0" dirty="0" smtClean="0">
              <a:ln>
                <a:noFill/>
              </a:ln>
              <a:solidFill>
                <a:srgbClr val="FF0000"/>
              </a:solidFill>
              <a:effectLst/>
              <a:uLnTx/>
              <a:uFillTx/>
              <a:latin typeface="微软雅黑" panose="020B0503020204020204" pitchFamily="34" charset="-122"/>
              <a:ea typeface="微软雅黑" panose="020B0503020204020204" pitchFamily="34" charset="-122"/>
              <a:sym typeface="+mn-ea"/>
            </a:endParaRPr>
          </a:p>
        </p:txBody>
      </p:sp>
      <p:graphicFrame>
        <p:nvGraphicFramePr>
          <p:cNvPr id="7" name="图示 6"/>
          <p:cNvGraphicFramePr/>
          <p:nvPr/>
        </p:nvGraphicFramePr>
        <p:xfrm>
          <a:off x="355256" y="2110397"/>
          <a:ext cx="7858179" cy="255390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0" name="矩形 9"/>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1" name="矩形 5"/>
            <p:cNvSpPr>
              <a:spLocks noChangeArrowheads="1"/>
            </p:cNvSpPr>
            <p:nvPr/>
          </p:nvSpPr>
          <p:spPr bwMode="auto">
            <a:xfrm>
              <a:off x="900" y="190"/>
              <a:ext cx="4020"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601 房屋施工面积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3"/>
          <p:cNvSpPr>
            <a:spLocks noGrp="1"/>
          </p:cNvSpPr>
          <p:nvPr>
            <p:ph type="body" idx="1"/>
          </p:nvPr>
        </p:nvSpPr>
        <p:spPr bwMode="auto">
          <a:xfrm>
            <a:off x="346075" y="813435"/>
            <a:ext cx="8396605" cy="1071880"/>
          </a:xfrm>
          <a:ln>
            <a:miter lim="800000"/>
          </a:ln>
        </p:spPr>
        <p:txBody>
          <a:bodyPr vert="horz" lIns="91440" tIns="45720" rIns="91440" bIns="45720" rtlCol="0"/>
          <a:lstStyle/>
          <a:p>
            <a:pPr marL="0" marR="0" lvl="0" indent="0" algn="l" defTabSz="914400" rtl="0" eaLnBrk="1" fontAlgn="auto" latinLnBrk="0" hangingPunct="1">
              <a:lnSpc>
                <a:spcPct val="120000"/>
              </a:lnSpc>
              <a:spcBef>
                <a:spcPct val="20000"/>
              </a:spcBef>
              <a:spcAft>
                <a:spcPts val="0"/>
              </a:spcAft>
              <a:buClr>
                <a:srgbClr val="0000FF"/>
              </a:buClr>
              <a:buSzTx/>
              <a:buFont typeface="Wingdings" panose="05000000000000000000" charset="0"/>
              <a:buNone/>
              <a:defRPr/>
            </a:pPr>
            <a:r>
              <a:rPr sz="2000" noProof="0" smtClean="0">
                <a:ln>
                  <a:noFill/>
                </a:ln>
                <a:effectLst/>
                <a:uLnTx/>
                <a:uFillTx/>
                <a:latin typeface="微软雅黑" panose="020B0503020204020204" pitchFamily="34" charset="-122"/>
                <a:ea typeface="微软雅黑" panose="020B0503020204020204" pitchFamily="34" charset="-122"/>
              </a:rPr>
              <a:t>填报说明：</a:t>
            </a:r>
            <a:endParaRPr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r>
              <a:rPr sz="2000" noProof="0" smtClean="0">
                <a:ln>
                  <a:noFill/>
                </a:ln>
                <a:effectLst/>
                <a:uLnTx/>
                <a:uFillTx/>
                <a:latin typeface="微软雅黑" panose="020B0503020204020204" pitchFamily="34" charset="-122"/>
                <a:ea typeface="微软雅黑" panose="020B0503020204020204" pitchFamily="34" charset="-122"/>
              </a:rPr>
              <a:t>本指标应取自企业工程部门掌握的《建筑工程施工许可证》，本指标计量单位为“平方米”。</a:t>
            </a:r>
            <a:endParaRPr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r>
              <a:rPr sz="2000" noProof="0" smtClean="0">
                <a:ln>
                  <a:noFill/>
                </a:ln>
                <a:effectLst/>
                <a:uLnTx/>
                <a:uFillTx/>
                <a:latin typeface="微软雅黑" panose="020B0503020204020204" pitchFamily="34" charset="-122"/>
                <a:ea typeface="微软雅黑" panose="020B0503020204020204" pitchFamily="34" charset="-122"/>
              </a:rPr>
              <a:t>如果尚未取得施工许可证，指标可取自《建筑工程规划许可证》、项目工程预算报告或房屋设计图纸等的面积数。</a:t>
            </a:r>
            <a:endParaRPr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r>
              <a:rPr sz="2000" noProof="0" smtClean="0">
                <a:ln>
                  <a:noFill/>
                </a:ln>
                <a:effectLst/>
                <a:uLnTx/>
                <a:uFillTx/>
                <a:latin typeface="微软雅黑" panose="020B0503020204020204" pitchFamily="34" charset="-122"/>
                <a:ea typeface="微软雅黑" panose="020B0503020204020204" pitchFamily="34" charset="-122"/>
              </a:rPr>
              <a:t>房屋施工面积不是直接取自上述资料，而是只填报</a:t>
            </a:r>
            <a:r>
              <a:rPr sz="2000" noProof="0" smtClean="0">
                <a:ln>
                  <a:noFill/>
                </a:ln>
                <a:solidFill>
                  <a:srgbClr val="FF0000"/>
                </a:solidFill>
                <a:effectLst/>
                <a:uLnTx/>
                <a:uFillTx/>
                <a:latin typeface="微软雅黑" panose="020B0503020204020204" pitchFamily="34" charset="-122"/>
                <a:ea typeface="微软雅黑" panose="020B0503020204020204" pitchFamily="34" charset="-122"/>
              </a:rPr>
              <a:t>已正式开工</a:t>
            </a:r>
            <a:r>
              <a:rPr sz="2000" noProof="0" smtClean="0">
                <a:ln>
                  <a:noFill/>
                </a:ln>
                <a:effectLst/>
                <a:uLnTx/>
                <a:uFillTx/>
                <a:latin typeface="微软雅黑" panose="020B0503020204020204" pitchFamily="34" charset="-122"/>
                <a:ea typeface="微软雅黑" panose="020B0503020204020204" pitchFamily="34" charset="-122"/>
              </a:rPr>
              <a:t>的房屋面积，房屋施工面积以</a:t>
            </a:r>
            <a:r>
              <a:rPr sz="2000" noProof="0" smtClean="0">
                <a:ln>
                  <a:noFill/>
                </a:ln>
                <a:solidFill>
                  <a:srgbClr val="FF0000"/>
                </a:solidFill>
                <a:effectLst/>
                <a:uLnTx/>
                <a:uFillTx/>
                <a:latin typeface="微软雅黑" panose="020B0503020204020204" pitchFamily="34" charset="-122"/>
                <a:ea typeface="微软雅黑" panose="020B0503020204020204" pitchFamily="34" charset="-122"/>
              </a:rPr>
              <a:t>整栋房屋</a:t>
            </a:r>
            <a:r>
              <a:rPr sz="2000" noProof="0" smtClean="0">
                <a:ln>
                  <a:noFill/>
                </a:ln>
                <a:effectLst/>
                <a:uLnTx/>
                <a:uFillTx/>
                <a:latin typeface="微软雅黑" panose="020B0503020204020204" pitchFamily="34" charset="-122"/>
                <a:ea typeface="微软雅黑" panose="020B0503020204020204" pitchFamily="34" charset="-122"/>
              </a:rPr>
              <a:t>计算，一栋房屋只要正式开工，即计算整栋房屋的施工面积。</a:t>
            </a:r>
            <a:r>
              <a:rPr sz="2000" noProof="0" smtClean="0">
                <a:ln>
                  <a:noFill/>
                </a:ln>
                <a:solidFill>
                  <a:srgbClr val="FF0000"/>
                </a:solidFill>
                <a:effectLst/>
                <a:uLnTx/>
                <a:uFillTx/>
                <a:latin typeface="微软雅黑" panose="020B0503020204020204" pitchFamily="34" charset="-122"/>
                <a:ea typeface="微软雅黑" panose="020B0503020204020204" pitchFamily="34" charset="-122"/>
              </a:rPr>
              <a:t>不包括</a:t>
            </a:r>
            <a:r>
              <a:rPr sz="2000" noProof="0" smtClean="0">
                <a:ln>
                  <a:noFill/>
                </a:ln>
                <a:effectLst/>
                <a:uLnTx/>
                <a:uFillTx/>
                <a:latin typeface="微软雅黑" panose="020B0503020204020204" pitchFamily="34" charset="-122"/>
                <a:ea typeface="微软雅黑" panose="020B0503020204020204" pitchFamily="34" charset="-122"/>
              </a:rPr>
              <a:t>上年已经完成的整栋房屋面积及未开始施工的整栋房屋面积。</a:t>
            </a:r>
            <a:endParaRPr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endParaRPr sz="2000" noProof="0" smtClean="0">
              <a:ln>
                <a:noFill/>
              </a:ln>
              <a:effectLst/>
              <a:uLnTx/>
              <a:uFillTx/>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0" name="矩形 9"/>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1" name="矩形 5"/>
            <p:cNvSpPr>
              <a:spLocks noChangeArrowheads="1"/>
            </p:cNvSpPr>
            <p:nvPr/>
          </p:nvSpPr>
          <p:spPr bwMode="auto">
            <a:xfrm>
              <a:off x="900" y="190"/>
              <a:ext cx="4020"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601 房屋施工面积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8" name="矩形 7"/>
          <p:cNvSpPr/>
          <p:nvPr/>
        </p:nvSpPr>
        <p:spPr>
          <a:xfrm>
            <a:off x="714375" y="699453"/>
            <a:ext cx="7715250" cy="398780"/>
          </a:xfrm>
          <a:prstGeom prst="rect">
            <a:avLst/>
          </a:prstGeom>
          <a:noFill/>
          <a:ln w="9525">
            <a:noFill/>
          </a:ln>
        </p:spPr>
        <p:txBody>
          <a:bodyPr>
            <a:spAutoFit/>
          </a:bodyPr>
          <a:p>
            <a:r>
              <a:rPr lang="zh-CN" altLang="en-US" sz="2000" dirty="0">
                <a:latin typeface="微软雅黑" panose="020B0503020204020204" pitchFamily="34" charset="-122"/>
                <a:ea typeface="微软雅黑" panose="020B0503020204020204" pitchFamily="34" charset="-122"/>
              </a:rPr>
              <a:t>指报告期内新开工建设的房屋建筑面积。</a:t>
            </a:r>
            <a:endParaRPr lang="zh-CN" altLang="en-US" sz="2000" dirty="0">
              <a:latin typeface="微软雅黑" panose="020B0503020204020204" pitchFamily="34" charset="-122"/>
              <a:ea typeface="微软雅黑" panose="020B0503020204020204" pitchFamily="34" charset="-122"/>
            </a:endParaRPr>
          </a:p>
        </p:txBody>
      </p:sp>
      <p:grpSp>
        <p:nvGrpSpPr>
          <p:cNvPr id="67589" name="Group 17"/>
          <p:cNvGrpSpPr/>
          <p:nvPr/>
        </p:nvGrpSpPr>
        <p:grpSpPr>
          <a:xfrm>
            <a:off x="426720" y="1229043"/>
            <a:ext cx="779463" cy="781050"/>
            <a:chOff x="1042121" y="1082573"/>
            <a:chExt cx="780053" cy="760442"/>
          </a:xfrm>
        </p:grpSpPr>
        <p:pic>
          <p:nvPicPr>
            <p:cNvPr id="67603" name="Picture 14"/>
            <p:cNvPicPr>
              <a:picLocks noChangeAspect="1"/>
            </p:cNvPicPr>
            <p:nvPr/>
          </p:nvPicPr>
          <p:blipFill>
            <a:blip r:embed="rId1"/>
            <a:stretch>
              <a:fillRect/>
            </a:stretch>
          </p:blipFill>
          <p:spPr>
            <a:xfrm>
              <a:off x="1042121" y="1082573"/>
              <a:ext cx="720418" cy="760442"/>
            </a:xfrm>
            <a:prstGeom prst="rect">
              <a:avLst/>
            </a:prstGeom>
            <a:noFill/>
            <a:ln w="9525">
              <a:noFill/>
            </a:ln>
          </p:spPr>
        </p:pic>
        <p:sp>
          <p:nvSpPr>
            <p:cNvPr id="39" name="TextBox 38"/>
            <p:cNvSpPr txBox="1"/>
            <p:nvPr/>
          </p:nvSpPr>
          <p:spPr>
            <a:xfrm>
              <a:off x="1193048" y="1212405"/>
              <a:ext cx="629126" cy="329215"/>
            </a:xfrm>
            <a:prstGeom prst="rect">
              <a:avLst/>
            </a:prstGeom>
            <a:noFill/>
          </p:spPr>
          <p:txBody>
            <a:bodyPr lIns="0" tIns="0" rIns="0" bIns="0">
              <a:spAutoFit/>
            </a:bodyPr>
            <a:p>
              <a:pPr algn="ctr">
                <a:buNone/>
              </a:pPr>
              <a:r>
                <a:rPr lang="en-US" altLang="zh-CN" sz="1600" dirty="0">
                  <a:solidFill>
                    <a:schemeClr val="bg1"/>
                  </a:solidFill>
                  <a:latin typeface="Source Sans Pro Black"/>
                  <a:ea typeface="Open Sans Semibold"/>
                </a:rPr>
                <a:t>1</a:t>
              </a:r>
              <a:endParaRPr lang="en-US" altLang="zh-CN" sz="1600" dirty="0">
                <a:solidFill>
                  <a:schemeClr val="bg1"/>
                </a:solidFill>
                <a:latin typeface="Source Sans Pro Black"/>
                <a:ea typeface="Open Sans Semibold"/>
              </a:endParaRPr>
            </a:p>
          </p:txBody>
        </p:sp>
      </p:grpSp>
      <p:grpSp>
        <p:nvGrpSpPr>
          <p:cNvPr id="67590" name="Group 19"/>
          <p:cNvGrpSpPr/>
          <p:nvPr/>
        </p:nvGrpSpPr>
        <p:grpSpPr>
          <a:xfrm>
            <a:off x="426720" y="2052638"/>
            <a:ext cx="777875" cy="768350"/>
            <a:chOff x="1581234" y="1806594"/>
            <a:chExt cx="777653" cy="748434"/>
          </a:xfrm>
        </p:grpSpPr>
        <p:pic>
          <p:nvPicPr>
            <p:cNvPr id="67601" name="Picture 13"/>
            <p:cNvPicPr>
              <a:picLocks noChangeAspect="1"/>
            </p:cNvPicPr>
            <p:nvPr/>
          </p:nvPicPr>
          <p:blipFill>
            <a:blip r:embed="rId2"/>
            <a:stretch>
              <a:fillRect/>
            </a:stretch>
          </p:blipFill>
          <p:spPr>
            <a:xfrm>
              <a:off x="1581234" y="1806594"/>
              <a:ext cx="720418" cy="748434"/>
            </a:xfrm>
            <a:prstGeom prst="rect">
              <a:avLst/>
            </a:prstGeom>
            <a:noFill/>
            <a:ln w="9525">
              <a:noFill/>
            </a:ln>
          </p:spPr>
        </p:pic>
        <p:sp>
          <p:nvSpPr>
            <p:cNvPr id="42" name="TextBox 41"/>
            <p:cNvSpPr txBox="1"/>
            <p:nvPr/>
          </p:nvSpPr>
          <p:spPr>
            <a:xfrm>
              <a:off x="1728830" y="1941126"/>
              <a:ext cx="630057" cy="329373"/>
            </a:xfrm>
            <a:prstGeom prst="rect">
              <a:avLst/>
            </a:prstGeom>
            <a:noFill/>
          </p:spPr>
          <p:txBody>
            <a:bodyPr lIns="0" tIns="0" rIns="0" bIns="0">
              <a:spAutoFit/>
            </a:bodyPr>
            <a:p>
              <a:pPr algn="ctr">
                <a:buNone/>
              </a:pPr>
              <a:r>
                <a:rPr lang="en-US" altLang="zh-CN" sz="1600" dirty="0">
                  <a:solidFill>
                    <a:schemeClr val="bg1"/>
                  </a:solidFill>
                  <a:latin typeface="Source Sans Pro Black"/>
                  <a:ea typeface="Open Sans Semibold"/>
                </a:rPr>
                <a:t>2</a:t>
              </a:r>
              <a:endParaRPr lang="en-US" altLang="zh-CN" sz="1600" dirty="0">
                <a:solidFill>
                  <a:schemeClr val="bg1"/>
                </a:solidFill>
                <a:latin typeface="Source Sans Pro Black"/>
                <a:ea typeface="Open Sans Semibold"/>
              </a:endParaRPr>
            </a:p>
          </p:txBody>
        </p:sp>
      </p:grpSp>
      <p:sp>
        <p:nvSpPr>
          <p:cNvPr id="67593" name="矩形 44"/>
          <p:cNvSpPr/>
          <p:nvPr/>
        </p:nvSpPr>
        <p:spPr>
          <a:xfrm>
            <a:off x="1355090" y="1211580"/>
            <a:ext cx="7062470" cy="755650"/>
          </a:xfrm>
          <a:prstGeom prst="rect">
            <a:avLst/>
          </a:prstGeom>
          <a:noFill/>
          <a:ln w="9525">
            <a:noFill/>
          </a:ln>
        </p:spPr>
        <p:txBody>
          <a:bodyPr wrap="square">
            <a:spAutoFit/>
          </a:bodyPr>
          <a:p>
            <a:pPr algn="l">
              <a:lnSpc>
                <a:spcPct val="120000"/>
              </a:lnSpc>
              <a:buClr>
                <a:srgbClr val="0000FF"/>
              </a:buClr>
            </a:pPr>
            <a:r>
              <a:rPr b="1" noProof="0" smtClean="0">
                <a:ln>
                  <a:noFill/>
                </a:ln>
                <a:solidFill>
                  <a:srgbClr val="FF0000"/>
                </a:solidFill>
                <a:effectLst/>
                <a:uLnTx/>
                <a:uFillTx/>
                <a:latin typeface="微软雅黑" panose="020B0503020204020204" pitchFamily="34" charset="-122"/>
                <a:ea typeface="微软雅黑" panose="020B0503020204020204" pitchFamily="34" charset="-122"/>
                <a:sym typeface="+mn-ea"/>
              </a:rPr>
              <a:t>年度内累计指标</a:t>
            </a:r>
            <a:r>
              <a:rPr lang="zh-CN" altLang="en-US" b="1" dirty="0">
                <a:solidFill>
                  <a:srgbClr val="FF0000"/>
                </a:solidFill>
                <a:latin typeface="微软雅黑" panose="020B0503020204020204" pitchFamily="34" charset="-122"/>
                <a:ea typeface="微软雅黑" panose="020B0503020204020204" pitchFamily="34" charset="-122"/>
              </a:rPr>
              <a:t>，只填报一次。</a:t>
            </a:r>
            <a:r>
              <a:rPr noProof="0" smtClean="0">
                <a:ln>
                  <a:noFill/>
                </a:ln>
                <a:effectLst/>
                <a:uLnTx/>
                <a:uFillTx/>
                <a:latin typeface="微软雅黑" panose="020B0503020204020204" pitchFamily="34" charset="-122"/>
                <a:ea typeface="微软雅黑" panose="020B0503020204020204" pitchFamily="34" charset="-122"/>
                <a:sym typeface="+mn-ea"/>
              </a:rPr>
              <a:t>当年开始破土刨槽施工的房屋面积，即为房屋新开工面积，下年度不再作为新开工填报。</a:t>
            </a:r>
            <a:endParaRPr lang="zh-CN" altLang="en-US" dirty="0">
              <a:latin typeface="微软雅黑" panose="020B0503020204020204" pitchFamily="34" charset="-122"/>
              <a:ea typeface="微软雅黑" panose="020B0503020204020204" pitchFamily="34" charset="-122"/>
            </a:endParaRPr>
          </a:p>
        </p:txBody>
      </p:sp>
      <p:sp>
        <p:nvSpPr>
          <p:cNvPr id="67594" name="矩形 45"/>
          <p:cNvSpPr/>
          <p:nvPr/>
        </p:nvSpPr>
        <p:spPr>
          <a:xfrm>
            <a:off x="1355090" y="2124710"/>
            <a:ext cx="6588760" cy="588645"/>
          </a:xfrm>
          <a:prstGeom prst="rect">
            <a:avLst/>
          </a:prstGeom>
          <a:noFill/>
          <a:ln w="9525">
            <a:noFill/>
          </a:ln>
        </p:spPr>
        <p:txBody>
          <a:bodyPr wrap="square">
            <a:spAutoFit/>
          </a:bodyPr>
          <a:p>
            <a:pPr algn="just">
              <a:lnSpc>
                <a:spcPct val="90000"/>
              </a:lnSpc>
              <a:buClr>
                <a:srgbClr val="0000FF"/>
              </a:buClr>
            </a:pPr>
            <a:r>
              <a:rPr lang="zh-CN" altLang="en-US" dirty="0">
                <a:latin typeface="微软雅黑" panose="020B0503020204020204" pitchFamily="34" charset="-122"/>
                <a:ea typeface="微软雅黑" panose="020B0503020204020204" pitchFamily="34" charset="-122"/>
              </a:rPr>
              <a:t>房屋的开工应以房屋正式开始破土刨槽（地基处理或打永久桩）的日期为准。（</a:t>
            </a:r>
            <a:r>
              <a:rPr lang="zh-CN" altLang="en-US" dirty="0">
                <a:solidFill>
                  <a:srgbClr val="FF0000"/>
                </a:solidFill>
                <a:latin typeface="微软雅黑" panose="020B0503020204020204" pitchFamily="34" charset="-122"/>
                <a:ea typeface="微软雅黑" panose="020B0503020204020204" pitchFamily="34" charset="-122"/>
              </a:rPr>
              <a:t>与项目开工时间指标口径一致</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grpSp>
        <p:nvGrpSpPr>
          <p:cNvPr id="67595" name="Group 17"/>
          <p:cNvGrpSpPr/>
          <p:nvPr/>
        </p:nvGrpSpPr>
        <p:grpSpPr>
          <a:xfrm>
            <a:off x="426720" y="2785110"/>
            <a:ext cx="779463" cy="781050"/>
            <a:chOff x="1042121" y="1082573"/>
            <a:chExt cx="780053" cy="760442"/>
          </a:xfrm>
        </p:grpSpPr>
        <p:pic>
          <p:nvPicPr>
            <p:cNvPr id="67599" name="Picture 14"/>
            <p:cNvPicPr>
              <a:picLocks noChangeAspect="1"/>
            </p:cNvPicPr>
            <p:nvPr/>
          </p:nvPicPr>
          <p:blipFill>
            <a:blip r:embed="rId1"/>
            <a:stretch>
              <a:fillRect/>
            </a:stretch>
          </p:blipFill>
          <p:spPr>
            <a:xfrm>
              <a:off x="1042121" y="1082573"/>
              <a:ext cx="720418" cy="760442"/>
            </a:xfrm>
            <a:prstGeom prst="rect">
              <a:avLst/>
            </a:prstGeom>
            <a:noFill/>
            <a:ln w="9525">
              <a:noFill/>
            </a:ln>
          </p:spPr>
        </p:pic>
        <p:sp>
          <p:nvSpPr>
            <p:cNvPr id="49" name="TextBox 48"/>
            <p:cNvSpPr txBox="1"/>
            <p:nvPr/>
          </p:nvSpPr>
          <p:spPr>
            <a:xfrm>
              <a:off x="1193048" y="1212405"/>
              <a:ext cx="629126" cy="329216"/>
            </a:xfrm>
            <a:prstGeom prst="rect">
              <a:avLst/>
            </a:prstGeom>
            <a:noFill/>
          </p:spPr>
          <p:txBody>
            <a:bodyPr lIns="0" tIns="0" rIns="0" bIns="0">
              <a:spAutoFit/>
            </a:bodyPr>
            <a:p>
              <a:pPr algn="ctr">
                <a:buNone/>
              </a:pPr>
              <a:r>
                <a:rPr lang="en-US" altLang="zh-CN" sz="1600" dirty="0">
                  <a:solidFill>
                    <a:schemeClr val="bg1"/>
                  </a:solidFill>
                  <a:latin typeface="Source Sans Pro Black"/>
                  <a:ea typeface="Open Sans Semibold"/>
                </a:rPr>
                <a:t>3</a:t>
              </a:r>
              <a:endParaRPr lang="en-US" altLang="zh-CN" sz="1600" dirty="0">
                <a:solidFill>
                  <a:schemeClr val="bg1"/>
                </a:solidFill>
                <a:latin typeface="Source Sans Pro Black"/>
                <a:ea typeface="Open Sans Semibold"/>
              </a:endParaRPr>
            </a:p>
          </p:txBody>
        </p:sp>
      </p:grpSp>
      <p:grpSp>
        <p:nvGrpSpPr>
          <p:cNvPr id="67596" name="Group 19"/>
          <p:cNvGrpSpPr/>
          <p:nvPr/>
        </p:nvGrpSpPr>
        <p:grpSpPr>
          <a:xfrm>
            <a:off x="426720" y="3804603"/>
            <a:ext cx="777875" cy="768350"/>
            <a:chOff x="1581234" y="1806594"/>
            <a:chExt cx="777653" cy="748434"/>
          </a:xfrm>
        </p:grpSpPr>
        <p:pic>
          <p:nvPicPr>
            <p:cNvPr id="67597" name="Picture 13"/>
            <p:cNvPicPr>
              <a:picLocks noChangeAspect="1"/>
            </p:cNvPicPr>
            <p:nvPr/>
          </p:nvPicPr>
          <p:blipFill>
            <a:blip r:embed="rId2"/>
            <a:stretch>
              <a:fillRect/>
            </a:stretch>
          </p:blipFill>
          <p:spPr>
            <a:xfrm>
              <a:off x="1581234" y="1806594"/>
              <a:ext cx="720418" cy="748434"/>
            </a:xfrm>
            <a:prstGeom prst="rect">
              <a:avLst/>
            </a:prstGeom>
            <a:noFill/>
            <a:ln w="9525">
              <a:noFill/>
            </a:ln>
          </p:spPr>
        </p:pic>
        <p:sp>
          <p:nvSpPr>
            <p:cNvPr id="52" name="TextBox 51"/>
            <p:cNvSpPr txBox="1"/>
            <p:nvPr/>
          </p:nvSpPr>
          <p:spPr>
            <a:xfrm>
              <a:off x="1728830" y="1941126"/>
              <a:ext cx="630057" cy="329373"/>
            </a:xfrm>
            <a:prstGeom prst="rect">
              <a:avLst/>
            </a:prstGeom>
            <a:noFill/>
          </p:spPr>
          <p:txBody>
            <a:bodyPr lIns="0" tIns="0" rIns="0" bIns="0">
              <a:spAutoFit/>
            </a:bodyPr>
            <a:p>
              <a:pPr algn="ctr">
                <a:buNone/>
              </a:pPr>
              <a:r>
                <a:rPr lang="en-US" altLang="zh-CN" sz="1600" dirty="0">
                  <a:solidFill>
                    <a:schemeClr val="bg1"/>
                  </a:solidFill>
                  <a:latin typeface="Source Sans Pro Black"/>
                  <a:ea typeface="Open Sans Semibold"/>
                </a:rPr>
                <a:t>4</a:t>
              </a:r>
              <a:endParaRPr lang="en-US" altLang="zh-CN" sz="1600" dirty="0">
                <a:solidFill>
                  <a:schemeClr val="bg1"/>
                </a:solidFill>
                <a:latin typeface="Source Sans Pro Black"/>
                <a:ea typeface="Open Sans Semibold"/>
              </a:endParaRPr>
            </a:p>
          </p:txBody>
        </p:sp>
      </p:grpSp>
      <p:grpSp>
        <p:nvGrpSpPr>
          <p:cNvPr id="8" name="组合 7"/>
          <p:cNvGrpSpPr/>
          <p:nvPr/>
        </p:nvGrpSpPr>
        <p:grpSpPr>
          <a:xfrm>
            <a:off x="0" y="-107950"/>
            <a:ext cx="3430270" cy="1058545"/>
            <a:chOff x="0" y="-170"/>
            <a:chExt cx="5402"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3" name="矩形 5"/>
            <p:cNvSpPr>
              <a:spLocks noChangeArrowheads="1"/>
            </p:cNvSpPr>
            <p:nvPr/>
          </p:nvSpPr>
          <p:spPr bwMode="auto">
            <a:xfrm>
              <a:off x="900" y="190"/>
              <a:ext cx="4502"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602 本年新开工面积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7" name="文本框 6"/>
          <p:cNvSpPr txBox="1"/>
          <p:nvPr/>
        </p:nvSpPr>
        <p:spPr>
          <a:xfrm>
            <a:off x="1310005" y="2811780"/>
            <a:ext cx="6977380" cy="922020"/>
          </a:xfrm>
          <a:prstGeom prst="rect">
            <a:avLst/>
          </a:prstGeom>
          <a:noFill/>
        </p:spPr>
        <p:txBody>
          <a:bodyPr wrap="square" rtlCol="0" anchor="t">
            <a:spAutoFit/>
          </a:bodyPr>
          <a:p>
            <a:r>
              <a:rPr lang="zh-CN" altLang="en-US" dirty="0">
                <a:latin typeface="微软雅黑" panose="020B0503020204020204" pitchFamily="34" charset="-122"/>
                <a:ea typeface="微软雅黑" panose="020B0503020204020204" pitchFamily="34" charset="-122"/>
                <a:sym typeface="+mn-ea"/>
              </a:rPr>
              <a:t>不包括在上期开工跨入报告期继续施工的房屋建筑面积和上期停缓建而在本期恢复施工的房屋建筑面积。（</a:t>
            </a:r>
            <a:r>
              <a:rPr lang="zh-CN" altLang="en-US" dirty="0">
                <a:solidFill>
                  <a:srgbClr val="FF0000"/>
                </a:solidFill>
                <a:latin typeface="微软雅黑" panose="020B0503020204020204" pitchFamily="34" charset="-122"/>
                <a:ea typeface="微软雅黑" panose="020B0503020204020204" pitchFamily="34" charset="-122"/>
                <a:sym typeface="+mn-ea"/>
              </a:rPr>
              <a:t>注意：</a:t>
            </a:r>
            <a:r>
              <a:rPr lang="zh-CN" altLang="en-US" dirty="0">
                <a:latin typeface="微软雅黑" panose="020B0503020204020204" pitchFamily="34" charset="-122"/>
                <a:ea typeface="微软雅黑" panose="020B0503020204020204" pitchFamily="34" charset="-122"/>
                <a:sym typeface="+mn-ea"/>
              </a:rPr>
              <a:t>开工时间为去年的新入库项目，去年的开工面积不应计入本年新开工面积）</a:t>
            </a:r>
            <a:endParaRPr lang="zh-CN" altLang="en-US"/>
          </a:p>
        </p:txBody>
      </p:sp>
      <p:sp>
        <p:nvSpPr>
          <p:cNvPr id="9" name="文本框 8"/>
          <p:cNvSpPr txBox="1"/>
          <p:nvPr/>
        </p:nvSpPr>
        <p:spPr>
          <a:xfrm>
            <a:off x="1273810" y="3790315"/>
            <a:ext cx="7224395" cy="1143000"/>
          </a:xfrm>
          <a:prstGeom prst="rect">
            <a:avLst/>
          </a:prstGeom>
          <a:noFill/>
        </p:spPr>
        <p:txBody>
          <a:bodyPr wrap="square" rtlCol="0" anchor="t">
            <a:spAutoFit/>
          </a:bodyPr>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defRPr/>
            </a:pPr>
            <a:r>
              <a:rPr lang="zh-CN" altLang="en-US" dirty="0">
                <a:latin typeface="微软雅黑" panose="020B0503020204020204" pitchFamily="34" charset="-122"/>
                <a:ea typeface="微软雅黑" panose="020B0503020204020204" pitchFamily="34" charset="-122"/>
                <a:sym typeface="+mn-ea"/>
              </a:rPr>
              <a:t>以单位工程为核算对象，即</a:t>
            </a:r>
            <a:r>
              <a:rPr lang="zh-CN" altLang="en-US" dirty="0">
                <a:solidFill>
                  <a:srgbClr val="FF0000"/>
                </a:solidFill>
                <a:latin typeface="微软雅黑" panose="020B0503020204020204" pitchFamily="34" charset="-122"/>
                <a:ea typeface="微软雅黑" panose="020B0503020204020204" pitchFamily="34" charset="-122"/>
                <a:sym typeface="+mn-ea"/>
              </a:rPr>
              <a:t>整栋房屋</a:t>
            </a:r>
            <a:r>
              <a:rPr lang="zh-CN" altLang="en-US" dirty="0">
                <a:latin typeface="微软雅黑" panose="020B0503020204020204" pitchFamily="34" charset="-122"/>
                <a:ea typeface="微软雅黑" panose="020B0503020204020204" pitchFamily="34" charset="-122"/>
                <a:sym typeface="+mn-ea"/>
              </a:rPr>
              <a:t>的全部建筑面积，不能分割计算。</a:t>
            </a:r>
            <a:r>
              <a:rPr noProof="0" smtClean="0">
                <a:ln>
                  <a:noFill/>
                </a:ln>
                <a:effectLst/>
                <a:uLnTx/>
                <a:uFillTx/>
                <a:latin typeface="微软雅黑" panose="020B0503020204020204" pitchFamily="34" charset="-122"/>
                <a:ea typeface="微软雅黑" panose="020B0503020204020204" pitchFamily="34" charset="-122"/>
                <a:sym typeface="+mn-ea"/>
              </a:rPr>
              <a:t>一栋房屋只要正式开工，即计算整栋房屋的新开工面积。</a:t>
            </a:r>
            <a:endParaRPr noProof="0" smtClean="0">
              <a:ln>
                <a:noFill/>
              </a:ln>
              <a:effectLst/>
              <a:uLnTx/>
              <a:uFillTx/>
              <a:latin typeface="微软雅黑" panose="020B0503020204020204" pitchFamily="34" charset="-122"/>
              <a:ea typeface="微软雅黑" panose="020B0503020204020204" pitchFamily="34" charset="-122"/>
              <a:sym typeface="+mn-ea"/>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defRPr/>
            </a:pPr>
            <a:r>
              <a:rPr noProof="0" smtClean="0">
                <a:ln>
                  <a:noFill/>
                </a:ln>
                <a:effectLst/>
                <a:uLnTx/>
                <a:uFillTx/>
                <a:latin typeface="微软雅黑" panose="020B0503020204020204" pitchFamily="34" charset="-122"/>
                <a:ea typeface="微软雅黑" panose="020B0503020204020204" pitchFamily="34" charset="-122"/>
                <a:sym typeface="+mn-ea"/>
              </a:rPr>
              <a:t>不包括尚未开工的整栋房屋面积。</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0" y="-107950"/>
            <a:ext cx="3430270" cy="1058545"/>
            <a:chOff x="0" y="-170"/>
            <a:chExt cx="5402"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3" name="矩形 5"/>
            <p:cNvSpPr>
              <a:spLocks noChangeArrowheads="1"/>
            </p:cNvSpPr>
            <p:nvPr/>
          </p:nvSpPr>
          <p:spPr bwMode="auto">
            <a:xfrm>
              <a:off x="900" y="190"/>
              <a:ext cx="4502"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602 本年新开工面积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60418" name="Rectangle 3"/>
          <p:cNvSpPr>
            <a:spLocks noGrp="1"/>
          </p:cNvSpPr>
          <p:nvPr/>
        </p:nvSpPr>
        <p:spPr bwMode="auto">
          <a:xfrm>
            <a:off x="346075" y="813435"/>
            <a:ext cx="8396605" cy="1071880"/>
          </a:xfrm>
          <a:prstGeom prst="rect">
            <a:avLst/>
          </a:prstGeom>
          <a:noFill/>
          <a:ln w="9525">
            <a:noFill/>
            <a:miter lim="800000"/>
          </a:ln>
        </p:spPr>
        <p:txBody>
          <a:bodyPr vert="horz" lIns="91440" tIns="45720" rIns="91440" bIns="45720" rtlCol="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ct val="20000"/>
              </a:spcBef>
              <a:spcAft>
                <a:spcPts val="0"/>
              </a:spcAft>
              <a:buClr>
                <a:srgbClr val="0000FF"/>
              </a:buClr>
              <a:buSzTx/>
              <a:buFont typeface="Wingdings" panose="05000000000000000000" charset="0"/>
              <a:buNone/>
              <a:defRPr/>
            </a:pPr>
            <a:r>
              <a:rPr sz="2400" b="1" noProof="0" smtClean="0">
                <a:ln>
                  <a:noFill/>
                </a:ln>
                <a:effectLst/>
                <a:uLnTx/>
                <a:uFillTx/>
                <a:latin typeface="微软雅黑" panose="020B0503020204020204" pitchFamily="34" charset="-122"/>
                <a:ea typeface="微软雅黑" panose="020B0503020204020204" pitchFamily="34" charset="-122"/>
              </a:rPr>
              <a:t>填报说明：</a:t>
            </a:r>
            <a:endParaRPr sz="2400" b="1"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r>
              <a:rPr sz="2000" noProof="0" smtClean="0">
                <a:ln>
                  <a:noFill/>
                </a:ln>
                <a:effectLst/>
                <a:uLnTx/>
                <a:uFillTx/>
                <a:latin typeface="微软雅黑" panose="020B0503020204020204" pitchFamily="34" charset="-122"/>
                <a:ea typeface="微软雅黑" panose="020B0503020204020204" pitchFamily="34" charset="-122"/>
              </a:rPr>
              <a:t>本指标应取自企业工程部门掌握的《建筑工程施工许可证》</a:t>
            </a:r>
            <a:r>
              <a:rPr lang="zh-CN" sz="2000" noProof="0" smtClean="0">
                <a:ln>
                  <a:noFill/>
                </a:ln>
                <a:effectLst/>
                <a:uLnTx/>
                <a:uFillTx/>
                <a:latin typeface="微软雅黑" panose="020B0503020204020204" pitchFamily="34" charset="-122"/>
                <a:ea typeface="微软雅黑" panose="020B0503020204020204" pitchFamily="34" charset="-122"/>
              </a:rPr>
              <a:t>。</a:t>
            </a:r>
            <a:endParaRPr lang="zh-CN"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r>
              <a:rPr sz="2000" noProof="0" smtClean="0">
                <a:ln>
                  <a:noFill/>
                </a:ln>
                <a:effectLst/>
                <a:uLnTx/>
                <a:uFillTx/>
                <a:latin typeface="微软雅黑" panose="020B0503020204020204" pitchFamily="34" charset="-122"/>
                <a:ea typeface="微软雅黑" panose="020B0503020204020204" pitchFamily="34" charset="-122"/>
              </a:rPr>
              <a:t>如果尚未取得施工许可证，指标可取自《建筑工程规划许可证》、项目工程预算报告或房屋设计图纸等的面积数。</a:t>
            </a:r>
            <a:endParaRPr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endParaRPr sz="2000" noProof="0" smtClean="0">
              <a:ln>
                <a:noFill/>
              </a:ln>
              <a:effectLst/>
              <a:uLnTx/>
              <a:uFillTx/>
              <a:latin typeface="微软雅黑" panose="020B0503020204020204" pitchFamily="34" charset="-122"/>
              <a:ea typeface="微软雅黑" panose="020B0503020204020204" pitchFamily="34" charset="-122"/>
            </a:endParaRPr>
          </a:p>
          <a:p>
            <a:pPr>
              <a:lnSpc>
                <a:spcPct val="120000"/>
              </a:lnSpc>
              <a:buClr>
                <a:srgbClr val="0000FF"/>
              </a:buClr>
              <a:buFont typeface="Wingdings" panose="05000000000000000000" charset="0"/>
              <a:buChar char="Ø"/>
            </a:pPr>
            <a:r>
              <a:rPr lang="zh-CN" altLang="en-US" sz="2000" dirty="0">
                <a:latin typeface="微软雅黑" panose="020B0503020204020204" pitchFamily="34" charset="-122"/>
                <a:ea typeface="微软雅黑" panose="020B0503020204020204" pitchFamily="34" charset="-122"/>
                <a:sym typeface="+mn-ea"/>
              </a:rPr>
              <a:t>施工面积</a:t>
            </a:r>
            <a:r>
              <a:rPr lang="en-US" altLang="zh-CN"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跨年度累计</a:t>
            </a:r>
            <a:endParaRPr lang="en-US" altLang="zh-CN" sz="2000" dirty="0">
              <a:latin typeface="微软雅黑" panose="020B0503020204020204" pitchFamily="34" charset="-122"/>
              <a:ea typeface="微软雅黑" panose="020B0503020204020204" pitchFamily="34" charset="-122"/>
            </a:endParaRPr>
          </a:p>
          <a:p>
            <a:pPr>
              <a:lnSpc>
                <a:spcPct val="120000"/>
              </a:lnSpc>
              <a:buClr>
                <a:srgbClr val="0000FF"/>
              </a:buClr>
              <a:buFont typeface="Wingdings" panose="05000000000000000000" charset="0"/>
              <a:buChar char="Ø"/>
            </a:pPr>
            <a:r>
              <a:rPr lang="zh-CN" altLang="en-US" sz="2000" dirty="0">
                <a:latin typeface="微软雅黑" panose="020B0503020204020204" pitchFamily="34" charset="-122"/>
                <a:ea typeface="微软雅黑" panose="020B0503020204020204" pitchFamily="34" charset="-122"/>
                <a:sym typeface="+mn-ea"/>
              </a:rPr>
              <a:t>新开工面积</a:t>
            </a:r>
            <a:r>
              <a:rPr lang="en-US" altLang="zh-CN"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本年度内累计</a:t>
            </a:r>
            <a:endParaRPr lang="zh-CN" altLang="en-US" sz="2000" dirty="0">
              <a:latin typeface="微软雅黑" panose="020B0503020204020204" pitchFamily="34" charset="-122"/>
              <a:ea typeface="微软雅黑" panose="020B050302020402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endParaRPr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buChar char="ü"/>
              <a:defRPr/>
            </a:pPr>
            <a:endParaRPr sz="2000" noProof="0" smtClean="0">
              <a:ln>
                <a:noFill/>
              </a:ln>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1" name="矩形 5"/>
          <p:cNvSpPr/>
          <p:nvPr/>
        </p:nvSpPr>
        <p:spPr>
          <a:xfrm>
            <a:off x="714375" y="857250"/>
            <a:ext cx="8072438" cy="1014730"/>
          </a:xfrm>
          <a:prstGeom prst="rect">
            <a:avLst/>
          </a:prstGeom>
          <a:noFill/>
          <a:ln w="9525">
            <a:noFill/>
          </a:ln>
        </p:spPr>
        <p:txBody>
          <a:bodyPr>
            <a:spAutoFit/>
          </a:bodyPr>
          <a:p>
            <a:r>
              <a:rPr lang="zh-CN" altLang="en-US" sz="2000" dirty="0">
                <a:latin typeface="微软雅黑" panose="020B0503020204020204" pitchFamily="34" charset="-122"/>
                <a:ea typeface="微软雅黑" panose="020B0503020204020204" pitchFamily="34" charset="-122"/>
              </a:rPr>
              <a:t>指报告期内房屋建筑按照设计要求已全部完工，达到住人和使用条件，经验收鉴定合格或达到竣工验收标准，可正式移交使用的各栋房屋建筑面积的总和。</a:t>
            </a:r>
            <a:endParaRPr lang="zh-CN" altLang="en-US" sz="2000" dirty="0">
              <a:latin typeface="微软雅黑" panose="020B0503020204020204" pitchFamily="34" charset="-122"/>
              <a:ea typeface="微软雅黑" panose="020B0503020204020204" pitchFamily="34" charset="-122"/>
            </a:endParaRPr>
          </a:p>
        </p:txBody>
      </p:sp>
      <p:sp>
        <p:nvSpPr>
          <p:cNvPr id="68612" name="矩形 15"/>
          <p:cNvSpPr/>
          <p:nvPr/>
        </p:nvSpPr>
        <p:spPr>
          <a:xfrm>
            <a:off x="1261110" y="1969453"/>
            <a:ext cx="4032250" cy="400050"/>
          </a:xfrm>
          <a:prstGeom prst="rect">
            <a:avLst/>
          </a:prstGeom>
          <a:noFill/>
          <a:ln w="9525">
            <a:noFill/>
          </a:ln>
        </p:spPr>
        <p:txBody>
          <a:bodyPr wrap="none">
            <a:spAutoFit/>
          </a:bodyPr>
          <a:p>
            <a:pPr>
              <a:buClr>
                <a:srgbClr val="0000FF"/>
              </a:buClr>
              <a:buSzPct val="70000"/>
            </a:pPr>
            <a:r>
              <a:rPr lang="zh-CN" altLang="en-US" sz="2000" dirty="0">
                <a:latin typeface="微软雅黑" panose="020B0503020204020204" pitchFamily="34" charset="-122"/>
                <a:ea typeface="微软雅黑" panose="020B0503020204020204" pitchFamily="34" charset="-122"/>
              </a:rPr>
              <a:t>取自</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竣工备案表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或四方验收单</a:t>
            </a:r>
            <a:endParaRPr lang="zh-CN" altLang="en-US" sz="2000" dirty="0">
              <a:latin typeface="微软雅黑" panose="020B0503020204020204" pitchFamily="34" charset="-122"/>
              <a:ea typeface="微软雅黑" panose="020B0503020204020204" pitchFamily="34" charset="-122"/>
            </a:endParaRPr>
          </a:p>
        </p:txBody>
      </p:sp>
      <p:sp>
        <p:nvSpPr>
          <p:cNvPr id="68613" name="矩形 16"/>
          <p:cNvSpPr/>
          <p:nvPr/>
        </p:nvSpPr>
        <p:spPr>
          <a:xfrm>
            <a:off x="1277620" y="2496820"/>
            <a:ext cx="6978015" cy="1198880"/>
          </a:xfrm>
          <a:prstGeom prst="rect">
            <a:avLst/>
          </a:prstGeom>
          <a:noFill/>
          <a:ln w="9525">
            <a:noFill/>
          </a:ln>
        </p:spPr>
        <p:txBody>
          <a:bodyPr wrap="square">
            <a:spAutoFit/>
          </a:bodyPr>
          <a:p>
            <a:pPr marR="0" lvl="0" algn="l" defTabSz="914400" rtl="0" eaLnBrk="1" fontAlgn="auto" latinLnBrk="0" hangingPunct="1">
              <a:lnSpc>
                <a:spcPct val="120000"/>
              </a:lnSpc>
              <a:spcBef>
                <a:spcPct val="20000"/>
              </a:spcBef>
              <a:spcAft>
                <a:spcPts val="0"/>
              </a:spcAft>
              <a:buClr>
                <a:srgbClr val="0000FF"/>
              </a:buClr>
              <a:buSzTx/>
              <a:buFont typeface="Wingdings" panose="05000000000000000000" charset="0"/>
              <a:defRPr/>
            </a:pPr>
            <a:r>
              <a:rPr sz="2000" noProof="0" smtClean="0">
                <a:ln>
                  <a:noFill/>
                </a:ln>
                <a:effectLst/>
                <a:uLnTx/>
                <a:uFillTx/>
                <a:latin typeface="微软雅黑" panose="020B0503020204020204" pitchFamily="34" charset="-122"/>
                <a:ea typeface="微软雅黑" panose="020B0503020204020204" pitchFamily="34" charset="-122"/>
                <a:sym typeface="+mn-ea"/>
              </a:rPr>
              <a:t>特殊情况下，企业未获得竣工验收报告，但房屋已交付使用，</a:t>
            </a:r>
            <a:r>
              <a:rPr lang="zh-CN" altLang="en-US" sz="2000" dirty="0">
                <a:solidFill>
                  <a:srgbClr val="C00000"/>
                </a:solidFill>
                <a:latin typeface="微软雅黑" panose="020B0503020204020204" pitchFamily="34" charset="-122"/>
                <a:ea typeface="微软雅黑" panose="020B0503020204020204" pitchFamily="34" charset="-122"/>
                <a:sym typeface="+mn-ea"/>
              </a:rPr>
              <a:t>比如实际已经入住多年，</a:t>
            </a:r>
            <a:r>
              <a:rPr sz="2000" noProof="0" smtClean="0">
                <a:ln>
                  <a:noFill/>
                </a:ln>
                <a:effectLst/>
                <a:uLnTx/>
                <a:uFillTx/>
                <a:latin typeface="微软雅黑" panose="020B0503020204020204" pitchFamily="34" charset="-122"/>
                <a:ea typeface="微软雅黑" panose="020B0503020204020204" pitchFamily="34" charset="-122"/>
                <a:sym typeface="+mn-ea"/>
              </a:rPr>
              <a:t>统计人员可对该房屋做竣工处理，填报竣工面积。</a:t>
            </a:r>
            <a:endParaRPr lang="zh-CN" altLang="en-US" sz="2000" noProof="0" dirty="0" smtClean="0">
              <a:ln>
                <a:noFill/>
              </a:ln>
              <a:effectLst/>
              <a:uLnTx/>
              <a:uFillTx/>
              <a:latin typeface="微软雅黑" panose="020B0503020204020204" pitchFamily="34" charset="-122"/>
              <a:ea typeface="微软雅黑" panose="020B0503020204020204" pitchFamily="34" charset="-122"/>
              <a:sym typeface="+mn-ea"/>
            </a:endParaRPr>
          </a:p>
        </p:txBody>
      </p:sp>
      <p:sp>
        <p:nvSpPr>
          <p:cNvPr id="68614" name="矩形 17"/>
          <p:cNvSpPr/>
          <p:nvPr/>
        </p:nvSpPr>
        <p:spPr>
          <a:xfrm>
            <a:off x="1291590" y="3754120"/>
            <a:ext cx="3775075" cy="400050"/>
          </a:xfrm>
          <a:prstGeom prst="rect">
            <a:avLst/>
          </a:prstGeom>
          <a:noFill/>
          <a:ln w="9525">
            <a:noFill/>
          </a:ln>
        </p:spPr>
        <p:txBody>
          <a:bodyPr wrap="none">
            <a:spAutoFit/>
          </a:bodyPr>
          <a:p>
            <a:pPr>
              <a:buClr>
                <a:srgbClr val="0000FF"/>
              </a:buClr>
              <a:buSzPct val="70000"/>
            </a:pPr>
            <a:r>
              <a:rPr lang="zh-CN" altLang="en-US" sz="2000" dirty="0">
                <a:latin typeface="微软雅黑" panose="020B0503020204020204" pitchFamily="34" charset="-122"/>
                <a:ea typeface="微软雅黑" panose="020B0503020204020204" pitchFamily="34" charset="-122"/>
              </a:rPr>
              <a:t>根据竣工实测面积调整施工面积</a:t>
            </a:r>
            <a:endParaRPr lang="zh-CN" altLang="en-US" sz="2000" dirty="0">
              <a:latin typeface="微软雅黑" panose="020B0503020204020204" pitchFamily="34" charset="-122"/>
              <a:ea typeface="微软雅黑" panose="020B0503020204020204" pitchFamily="34" charset="-122"/>
            </a:endParaRPr>
          </a:p>
        </p:txBody>
      </p:sp>
      <p:sp>
        <p:nvSpPr>
          <p:cNvPr id="68615" name="矩形 18"/>
          <p:cNvSpPr/>
          <p:nvPr/>
        </p:nvSpPr>
        <p:spPr>
          <a:xfrm>
            <a:off x="1209040" y="4054158"/>
            <a:ext cx="6643688" cy="922337"/>
          </a:xfrm>
          <a:prstGeom prst="rect">
            <a:avLst/>
          </a:prstGeom>
          <a:noFill/>
          <a:ln w="9525">
            <a:noFill/>
          </a:ln>
        </p:spPr>
        <p:txBody>
          <a:bodyPr>
            <a:spAutoFit/>
          </a:bodyPr>
          <a:p>
            <a:r>
              <a:rPr lang="zh-CN" altLang="en-US" dirty="0">
                <a:latin typeface="华文楷体" panose="02010600040101010101" pitchFamily="2" charset="-122"/>
                <a:ea typeface="华文楷体" panose="02010600040101010101" pitchFamily="2" charset="-122"/>
              </a:rPr>
              <a:t>例如：竣工后与施工面积有出入，根据竣工面积调整施工面积。</a:t>
            </a:r>
            <a:endParaRPr lang="en-US" altLang="zh-CN" dirty="0">
              <a:latin typeface="华文楷体" panose="02010600040101010101" pitchFamily="2" charset="-122"/>
              <a:ea typeface="华文楷体" panose="02010600040101010101" pitchFamily="2" charset="-122"/>
            </a:endParaRPr>
          </a:p>
          <a:p>
            <a:r>
              <a:rPr lang="zh-CN" altLang="en-US" dirty="0">
                <a:latin typeface="华文楷体" panose="02010600040101010101" pitchFamily="2" charset="-122"/>
                <a:ea typeface="华文楷体" panose="02010600040101010101" pitchFamily="2" charset="-122"/>
              </a:rPr>
              <a:t>原来施工许可证上的面积是</a:t>
            </a:r>
            <a:r>
              <a:rPr lang="en-US" altLang="zh-CN" dirty="0">
                <a:latin typeface="华文楷体" panose="02010600040101010101" pitchFamily="2" charset="-122"/>
                <a:ea typeface="华文楷体" panose="02010600040101010101" pitchFamily="2" charset="-122"/>
              </a:rPr>
              <a:t>2000</a:t>
            </a:r>
            <a:r>
              <a:rPr lang="zh-CN" altLang="en-US" dirty="0">
                <a:latin typeface="华文楷体" panose="02010600040101010101" pitchFamily="2" charset="-122"/>
                <a:ea typeface="华文楷体" panose="02010600040101010101" pitchFamily="2" charset="-122"/>
              </a:rPr>
              <a:t>平方米，竣工后的实测面积为</a:t>
            </a:r>
            <a:r>
              <a:rPr lang="en-US" altLang="zh-CN" dirty="0">
                <a:latin typeface="华文楷体" panose="02010600040101010101" pitchFamily="2" charset="-122"/>
                <a:ea typeface="华文楷体" panose="02010600040101010101" pitchFamily="2" charset="-122"/>
              </a:rPr>
              <a:t>2200</a:t>
            </a:r>
            <a:r>
              <a:rPr lang="zh-CN" altLang="en-US" dirty="0">
                <a:latin typeface="华文楷体" panose="02010600040101010101" pitchFamily="2" charset="-122"/>
                <a:ea typeface="华文楷体" panose="02010600040101010101" pitchFamily="2" charset="-122"/>
              </a:rPr>
              <a:t>平方米，则施工面积也应相应调整为</a:t>
            </a:r>
            <a:r>
              <a:rPr lang="en-US" altLang="zh-CN" dirty="0">
                <a:latin typeface="华文楷体" panose="02010600040101010101" pitchFamily="2" charset="-122"/>
                <a:ea typeface="华文楷体" panose="02010600040101010101" pitchFamily="2" charset="-122"/>
              </a:rPr>
              <a:t>2200</a:t>
            </a:r>
            <a:r>
              <a:rPr lang="zh-CN" altLang="en-US" dirty="0">
                <a:latin typeface="华文楷体" panose="02010600040101010101" pitchFamily="2" charset="-122"/>
                <a:ea typeface="华文楷体" panose="02010600040101010101" pitchFamily="2" charset="-122"/>
              </a:rPr>
              <a:t>平方米。</a:t>
            </a:r>
            <a:endParaRPr lang="zh-CN" altLang="en-US" dirty="0">
              <a:latin typeface="华文楷体" panose="02010600040101010101" pitchFamily="2" charset="-122"/>
              <a:ea typeface="华文楷体" panose="02010600040101010101" pitchFamily="2" charset="-122"/>
            </a:endParaRPr>
          </a:p>
        </p:txBody>
      </p:sp>
      <p:grpSp>
        <p:nvGrpSpPr>
          <p:cNvPr id="8" name="组合 7"/>
          <p:cNvGrpSpPr/>
          <p:nvPr/>
        </p:nvGrpSpPr>
        <p:grpSpPr>
          <a:xfrm>
            <a:off x="0" y="-107950"/>
            <a:ext cx="3736340" cy="1058545"/>
            <a:chOff x="0" y="-170"/>
            <a:chExt cx="5884"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4984"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603 本年房屋竣工面积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grpSp>
        <p:nvGrpSpPr>
          <p:cNvPr id="67589" name="Group 17"/>
          <p:cNvGrpSpPr/>
          <p:nvPr/>
        </p:nvGrpSpPr>
        <p:grpSpPr>
          <a:xfrm>
            <a:off x="498475" y="1874838"/>
            <a:ext cx="779463" cy="781050"/>
            <a:chOff x="1042121" y="1082573"/>
            <a:chExt cx="780053" cy="760442"/>
          </a:xfrm>
        </p:grpSpPr>
        <p:pic>
          <p:nvPicPr>
            <p:cNvPr id="67603" name="Picture 14"/>
            <p:cNvPicPr>
              <a:picLocks noChangeAspect="1"/>
            </p:cNvPicPr>
            <p:nvPr/>
          </p:nvPicPr>
          <p:blipFill>
            <a:blip r:embed="rId1"/>
            <a:stretch>
              <a:fillRect/>
            </a:stretch>
          </p:blipFill>
          <p:spPr>
            <a:xfrm>
              <a:off x="1042121" y="1082573"/>
              <a:ext cx="720418" cy="760442"/>
            </a:xfrm>
            <a:prstGeom prst="rect">
              <a:avLst/>
            </a:prstGeom>
            <a:noFill/>
            <a:ln w="9525">
              <a:noFill/>
            </a:ln>
          </p:spPr>
        </p:pic>
        <p:sp>
          <p:nvSpPr>
            <p:cNvPr id="39" name="TextBox 38"/>
            <p:cNvSpPr txBox="1"/>
            <p:nvPr/>
          </p:nvSpPr>
          <p:spPr>
            <a:xfrm>
              <a:off x="1193048" y="1212405"/>
              <a:ext cx="629126" cy="329215"/>
            </a:xfrm>
            <a:prstGeom prst="rect">
              <a:avLst/>
            </a:prstGeom>
            <a:noFill/>
          </p:spPr>
          <p:txBody>
            <a:bodyPr lIns="0" tIns="0" rIns="0" bIns="0">
              <a:spAutoFit/>
            </a:bodyPr>
            <a:p>
              <a:pPr algn="ctr">
                <a:buNone/>
              </a:pPr>
              <a:r>
                <a:rPr lang="en-US" altLang="zh-CN" sz="1600" dirty="0">
                  <a:solidFill>
                    <a:schemeClr val="bg1"/>
                  </a:solidFill>
                  <a:latin typeface="Source Sans Pro Black"/>
                  <a:ea typeface="Open Sans Semibold"/>
                </a:rPr>
                <a:t>1</a:t>
              </a:r>
              <a:endParaRPr lang="en-US" altLang="zh-CN" sz="1600" dirty="0">
                <a:solidFill>
                  <a:schemeClr val="bg1"/>
                </a:solidFill>
                <a:latin typeface="Source Sans Pro Black"/>
                <a:ea typeface="Open Sans Semibold"/>
              </a:endParaRPr>
            </a:p>
          </p:txBody>
        </p:sp>
      </p:grpSp>
      <p:grpSp>
        <p:nvGrpSpPr>
          <p:cNvPr id="67590" name="Group 19"/>
          <p:cNvGrpSpPr/>
          <p:nvPr/>
        </p:nvGrpSpPr>
        <p:grpSpPr>
          <a:xfrm>
            <a:off x="467360" y="2499043"/>
            <a:ext cx="777875" cy="768350"/>
            <a:chOff x="1581234" y="1806594"/>
            <a:chExt cx="777653" cy="748434"/>
          </a:xfrm>
        </p:grpSpPr>
        <p:pic>
          <p:nvPicPr>
            <p:cNvPr id="67601" name="Picture 13"/>
            <p:cNvPicPr>
              <a:picLocks noChangeAspect="1"/>
            </p:cNvPicPr>
            <p:nvPr/>
          </p:nvPicPr>
          <p:blipFill>
            <a:blip r:embed="rId2"/>
            <a:stretch>
              <a:fillRect/>
            </a:stretch>
          </p:blipFill>
          <p:spPr>
            <a:xfrm>
              <a:off x="1581234" y="1806594"/>
              <a:ext cx="720418" cy="748434"/>
            </a:xfrm>
            <a:prstGeom prst="rect">
              <a:avLst/>
            </a:prstGeom>
            <a:noFill/>
            <a:ln w="9525">
              <a:noFill/>
            </a:ln>
          </p:spPr>
        </p:pic>
        <p:sp>
          <p:nvSpPr>
            <p:cNvPr id="42" name="TextBox 41"/>
            <p:cNvSpPr txBox="1"/>
            <p:nvPr/>
          </p:nvSpPr>
          <p:spPr>
            <a:xfrm>
              <a:off x="1728830" y="1941126"/>
              <a:ext cx="630057" cy="329373"/>
            </a:xfrm>
            <a:prstGeom prst="rect">
              <a:avLst/>
            </a:prstGeom>
            <a:noFill/>
          </p:spPr>
          <p:txBody>
            <a:bodyPr lIns="0" tIns="0" rIns="0" bIns="0">
              <a:spAutoFit/>
            </a:bodyPr>
            <a:p>
              <a:pPr algn="ctr">
                <a:buNone/>
              </a:pPr>
              <a:r>
                <a:rPr lang="en-US" altLang="zh-CN" sz="1600" dirty="0">
                  <a:solidFill>
                    <a:schemeClr val="bg1"/>
                  </a:solidFill>
                  <a:latin typeface="Source Sans Pro Black"/>
                  <a:ea typeface="Open Sans Semibold"/>
                </a:rPr>
                <a:t>2</a:t>
              </a:r>
              <a:endParaRPr lang="en-US" altLang="zh-CN" sz="1600" dirty="0">
                <a:solidFill>
                  <a:schemeClr val="bg1"/>
                </a:solidFill>
                <a:latin typeface="Source Sans Pro Black"/>
                <a:ea typeface="Open Sans Semibold"/>
              </a:endParaRPr>
            </a:p>
          </p:txBody>
        </p:sp>
      </p:grpSp>
      <p:grpSp>
        <p:nvGrpSpPr>
          <p:cNvPr id="67595" name="Group 17"/>
          <p:cNvGrpSpPr/>
          <p:nvPr/>
        </p:nvGrpSpPr>
        <p:grpSpPr>
          <a:xfrm>
            <a:off x="498475" y="3646170"/>
            <a:ext cx="779463" cy="781050"/>
            <a:chOff x="1042121" y="1082573"/>
            <a:chExt cx="780053" cy="760442"/>
          </a:xfrm>
        </p:grpSpPr>
        <p:pic>
          <p:nvPicPr>
            <p:cNvPr id="67599" name="Picture 14"/>
            <p:cNvPicPr>
              <a:picLocks noChangeAspect="1"/>
            </p:cNvPicPr>
            <p:nvPr/>
          </p:nvPicPr>
          <p:blipFill>
            <a:blip r:embed="rId1"/>
            <a:stretch>
              <a:fillRect/>
            </a:stretch>
          </p:blipFill>
          <p:spPr>
            <a:xfrm>
              <a:off x="1042121" y="1082573"/>
              <a:ext cx="720418" cy="760442"/>
            </a:xfrm>
            <a:prstGeom prst="rect">
              <a:avLst/>
            </a:prstGeom>
            <a:noFill/>
            <a:ln w="9525">
              <a:noFill/>
            </a:ln>
          </p:spPr>
        </p:pic>
        <p:sp>
          <p:nvSpPr>
            <p:cNvPr id="49" name="TextBox 48"/>
            <p:cNvSpPr txBox="1"/>
            <p:nvPr/>
          </p:nvSpPr>
          <p:spPr>
            <a:xfrm>
              <a:off x="1193048" y="1212405"/>
              <a:ext cx="629126" cy="329216"/>
            </a:xfrm>
            <a:prstGeom prst="rect">
              <a:avLst/>
            </a:prstGeom>
            <a:noFill/>
          </p:spPr>
          <p:txBody>
            <a:bodyPr lIns="0" tIns="0" rIns="0" bIns="0">
              <a:spAutoFit/>
            </a:bodyPr>
            <a:p>
              <a:pPr algn="ctr">
                <a:buNone/>
              </a:pPr>
              <a:r>
                <a:rPr lang="en-US" altLang="zh-CN" sz="1600" dirty="0">
                  <a:solidFill>
                    <a:schemeClr val="bg1"/>
                  </a:solidFill>
                  <a:latin typeface="Source Sans Pro Black"/>
                  <a:ea typeface="Open Sans Semibold"/>
                </a:rPr>
                <a:t>3</a:t>
              </a:r>
              <a:endParaRPr lang="en-US" altLang="zh-CN" sz="1600" dirty="0">
                <a:solidFill>
                  <a:schemeClr val="bg1"/>
                </a:solidFill>
                <a:latin typeface="Source Sans Pro Black"/>
                <a:ea typeface="Open Sans Semibold"/>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0" y="-107950"/>
            <a:ext cx="3736340" cy="1058545"/>
            <a:chOff x="0" y="-170"/>
            <a:chExt cx="5884"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4984"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603 本年房屋竣工面积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60418" name="Rectangle 3"/>
          <p:cNvSpPr>
            <a:spLocks noGrp="1"/>
          </p:cNvSpPr>
          <p:nvPr/>
        </p:nvSpPr>
        <p:spPr bwMode="auto">
          <a:xfrm>
            <a:off x="202565" y="669925"/>
            <a:ext cx="8396605" cy="1071880"/>
          </a:xfrm>
          <a:prstGeom prst="rect">
            <a:avLst/>
          </a:prstGeom>
          <a:noFill/>
          <a:ln w="9525">
            <a:noFill/>
            <a:miter lim="800000"/>
          </a:ln>
        </p:spPr>
        <p:txBody>
          <a:bodyPr vert="horz" lIns="91440" tIns="45720" rIns="91440" bIns="45720" rtlCol="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R="0" lvl="0" algn="l" defTabSz="914400" rtl="0" fontAlgn="auto">
              <a:lnSpc>
                <a:spcPct val="150000"/>
              </a:lnSpc>
              <a:spcBef>
                <a:spcPts val="0"/>
              </a:spcBef>
              <a:spcAft>
                <a:spcPts val="0"/>
              </a:spcAft>
              <a:buClr>
                <a:srgbClr val="0000FF"/>
              </a:buClr>
              <a:buSzTx/>
              <a:buFont typeface="Wingdings" panose="05000000000000000000" charset="0"/>
              <a:buChar char="ü"/>
              <a:defRPr/>
            </a:pPr>
            <a:r>
              <a:rPr sz="2000" noProof="0" smtClean="0">
                <a:ln>
                  <a:noFill/>
                </a:ln>
                <a:effectLst/>
                <a:uLnTx/>
                <a:uFillTx/>
                <a:latin typeface="微软雅黑" panose="020B0503020204020204" pitchFamily="34" charset="-122"/>
                <a:ea typeface="微软雅黑" panose="020B0503020204020204" pitchFamily="34" charset="-122"/>
              </a:rPr>
              <a:t>竣工面积以</a:t>
            </a:r>
            <a:r>
              <a:rPr sz="2000" noProof="0" smtClean="0">
                <a:ln>
                  <a:noFill/>
                </a:ln>
                <a:solidFill>
                  <a:srgbClr val="FF0000"/>
                </a:solidFill>
                <a:effectLst/>
                <a:uLnTx/>
                <a:uFillTx/>
                <a:latin typeface="微软雅黑" panose="020B0503020204020204" pitchFamily="34" charset="-122"/>
                <a:ea typeface="微软雅黑" panose="020B0503020204020204" pitchFamily="34" charset="-122"/>
              </a:rPr>
              <a:t>房屋单位工程（栋）</a:t>
            </a:r>
            <a:r>
              <a:rPr sz="2000" noProof="0" smtClean="0">
                <a:ln>
                  <a:noFill/>
                </a:ln>
                <a:effectLst/>
                <a:uLnTx/>
                <a:uFillTx/>
                <a:latin typeface="微软雅黑" panose="020B0503020204020204" pitchFamily="34" charset="-122"/>
                <a:ea typeface="微软雅黑" panose="020B0503020204020204" pitchFamily="34" charset="-122"/>
              </a:rPr>
              <a:t>为核算对象，在</a:t>
            </a:r>
            <a:r>
              <a:rPr sz="2000" noProof="0" smtClean="0">
                <a:ln>
                  <a:noFill/>
                </a:ln>
                <a:solidFill>
                  <a:srgbClr val="FF0000"/>
                </a:solidFill>
                <a:effectLst/>
                <a:uLnTx/>
                <a:uFillTx/>
                <a:latin typeface="微软雅黑" panose="020B0503020204020204" pitchFamily="34" charset="-122"/>
                <a:ea typeface="微软雅黑" panose="020B0503020204020204" pitchFamily="34" charset="-122"/>
              </a:rPr>
              <a:t>整栋房屋符合竣工条件后</a:t>
            </a:r>
            <a:r>
              <a:rPr sz="2000" noProof="0" smtClean="0">
                <a:ln>
                  <a:noFill/>
                </a:ln>
                <a:effectLst/>
                <a:uLnTx/>
                <a:uFillTx/>
                <a:latin typeface="微软雅黑" panose="020B0503020204020204" pitchFamily="34" charset="-122"/>
                <a:ea typeface="微软雅黑" panose="020B0503020204020204" pitchFamily="34" charset="-122"/>
              </a:rPr>
              <a:t>按其全部建筑面积一次性计算，而不是按各栋施工房屋中已完成的部分或层次分割计算。</a:t>
            </a:r>
            <a:r>
              <a:rPr lang="zh-CN" sz="2000" noProof="0" smtClean="0">
                <a:ln>
                  <a:noFill/>
                </a:ln>
                <a:effectLst/>
                <a:uLnTx/>
                <a:uFillTx/>
                <a:latin typeface="微软雅黑" panose="020B0503020204020204" pitchFamily="34" charset="-122"/>
                <a:ea typeface="微软雅黑" panose="020B0503020204020204" pitchFamily="34" charset="-122"/>
                <a:sym typeface="+mn-ea"/>
              </a:rPr>
              <a:t>竣工几栋，则报几栋的竣工面积，</a:t>
            </a:r>
            <a:r>
              <a:rPr sz="2000" noProof="0" smtClean="0">
                <a:ln>
                  <a:noFill/>
                </a:ln>
                <a:solidFill>
                  <a:srgbClr val="FF0000"/>
                </a:solidFill>
                <a:effectLst/>
                <a:uLnTx/>
                <a:uFillTx/>
                <a:latin typeface="微软雅黑" panose="020B0503020204020204" pitchFamily="34" charset="-122"/>
                <a:ea typeface="微软雅黑" panose="020B0503020204020204" pitchFamily="34" charset="-122"/>
                <a:sym typeface="+mn-ea"/>
              </a:rPr>
              <a:t>不要漏报</a:t>
            </a:r>
            <a:r>
              <a:rPr sz="2000" noProof="0" smtClean="0">
                <a:ln>
                  <a:noFill/>
                </a:ln>
                <a:effectLst/>
                <a:uLnTx/>
                <a:uFillTx/>
                <a:latin typeface="微软雅黑" panose="020B0503020204020204" pitchFamily="34" charset="-122"/>
                <a:ea typeface="微软雅黑" panose="020B0503020204020204" pitchFamily="34" charset="-122"/>
                <a:sym typeface="+mn-ea"/>
              </a:rPr>
              <a:t>。</a:t>
            </a:r>
            <a:endParaRPr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fontAlgn="auto">
              <a:lnSpc>
                <a:spcPct val="150000"/>
              </a:lnSpc>
              <a:spcBef>
                <a:spcPts val="0"/>
              </a:spcBef>
              <a:spcAft>
                <a:spcPts val="0"/>
              </a:spcAft>
              <a:buClr>
                <a:srgbClr val="0000FF"/>
              </a:buClr>
              <a:buSzTx/>
              <a:buFont typeface="Wingdings" panose="05000000000000000000" charset="0"/>
              <a:buChar char="ü"/>
              <a:defRPr/>
            </a:pPr>
            <a:r>
              <a:rPr sz="2000" noProof="0" smtClean="0">
                <a:ln>
                  <a:noFill/>
                </a:ln>
                <a:effectLst/>
                <a:uLnTx/>
                <a:uFillTx/>
                <a:latin typeface="微软雅黑" panose="020B0503020204020204" pitchFamily="34" charset="-122"/>
                <a:ea typeface="微软雅黑" panose="020B0503020204020204" pitchFamily="34" charset="-122"/>
                <a:sym typeface="+mn-ea"/>
              </a:rPr>
              <a:t>竣工面积是</a:t>
            </a:r>
            <a:r>
              <a:rPr sz="2000" noProof="0" smtClean="0">
                <a:ln>
                  <a:noFill/>
                </a:ln>
                <a:solidFill>
                  <a:srgbClr val="FF0000"/>
                </a:solidFill>
                <a:effectLst/>
                <a:uLnTx/>
                <a:uFillTx/>
                <a:latin typeface="微软雅黑" panose="020B0503020204020204" pitchFamily="34" charset="-122"/>
                <a:ea typeface="微软雅黑" panose="020B0503020204020204" pitchFamily="34" charset="-122"/>
                <a:sym typeface="+mn-ea"/>
              </a:rPr>
              <a:t>当年发生额</a:t>
            </a:r>
            <a:r>
              <a:rPr sz="2000" noProof="0" smtClean="0">
                <a:ln>
                  <a:noFill/>
                </a:ln>
                <a:effectLst/>
                <a:uLnTx/>
                <a:uFillTx/>
                <a:latin typeface="微软雅黑" panose="020B0503020204020204" pitchFamily="34" charset="-122"/>
                <a:ea typeface="微软雅黑" panose="020B0503020204020204" pitchFamily="34" charset="-122"/>
                <a:sym typeface="+mn-ea"/>
              </a:rPr>
              <a:t>，不应把以往年度数据加入。</a:t>
            </a:r>
            <a:endParaRPr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fontAlgn="auto">
              <a:lnSpc>
                <a:spcPct val="150000"/>
              </a:lnSpc>
              <a:spcBef>
                <a:spcPts val="0"/>
              </a:spcBef>
              <a:spcAft>
                <a:spcPts val="0"/>
              </a:spcAft>
              <a:buClr>
                <a:srgbClr val="0000FF"/>
              </a:buClr>
              <a:buSzTx/>
              <a:buFont typeface="Wingdings" panose="05000000000000000000" charset="0"/>
              <a:buChar char="ü"/>
              <a:defRPr/>
            </a:pPr>
            <a:r>
              <a:rPr sz="2000" noProof="0" smtClean="0">
                <a:ln>
                  <a:noFill/>
                </a:ln>
                <a:effectLst/>
                <a:uLnTx/>
                <a:uFillTx/>
                <a:latin typeface="微软雅黑" panose="020B0503020204020204" pitchFamily="34" charset="-122"/>
                <a:ea typeface="微软雅黑" panose="020B0503020204020204" pitchFamily="34" charset="-122"/>
              </a:rPr>
              <a:t>项目</a:t>
            </a:r>
            <a:r>
              <a:rPr sz="2000" noProof="0" smtClean="0">
                <a:ln>
                  <a:noFill/>
                </a:ln>
                <a:solidFill>
                  <a:srgbClr val="FF0000"/>
                </a:solidFill>
                <a:effectLst/>
                <a:uLnTx/>
                <a:uFillTx/>
                <a:latin typeface="微软雅黑" panose="020B0503020204020204" pitchFamily="34" charset="-122"/>
                <a:ea typeface="微软雅黑" panose="020B0503020204020204" pitchFamily="34" charset="-122"/>
              </a:rPr>
              <a:t>最后的单体</a:t>
            </a:r>
            <a:r>
              <a:rPr sz="2000" noProof="0" smtClean="0">
                <a:ln>
                  <a:noFill/>
                </a:ln>
                <a:effectLst/>
                <a:uLnTx/>
                <a:uFillTx/>
                <a:latin typeface="微软雅黑" panose="020B0503020204020204" pitchFamily="34" charset="-122"/>
                <a:ea typeface="微软雅黑" panose="020B0503020204020204" pitchFamily="34" charset="-122"/>
              </a:rPr>
              <a:t>建筑竣工时间即为该项目</a:t>
            </a:r>
            <a:r>
              <a:rPr sz="2000" noProof="0" smtClean="0">
                <a:ln>
                  <a:noFill/>
                </a:ln>
                <a:solidFill>
                  <a:srgbClr val="FF0000"/>
                </a:solidFill>
                <a:effectLst/>
                <a:uLnTx/>
                <a:uFillTx/>
                <a:latin typeface="微软雅黑" panose="020B0503020204020204" pitchFamily="34" charset="-122"/>
                <a:ea typeface="微软雅黑" panose="020B0503020204020204" pitchFamily="34" charset="-122"/>
              </a:rPr>
              <a:t>竣工时间</a:t>
            </a:r>
            <a:r>
              <a:rPr sz="2000" noProof="0" smtClean="0">
                <a:ln>
                  <a:noFill/>
                </a:ln>
                <a:effectLst/>
                <a:uLnTx/>
                <a:uFillTx/>
                <a:latin typeface="微软雅黑" panose="020B0503020204020204" pitchFamily="34" charset="-122"/>
                <a:ea typeface="微软雅黑" panose="020B0503020204020204" pitchFamily="34" charset="-122"/>
              </a:rPr>
              <a:t>。</a:t>
            </a:r>
            <a:endParaRPr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fontAlgn="auto">
              <a:lnSpc>
                <a:spcPct val="150000"/>
              </a:lnSpc>
              <a:spcBef>
                <a:spcPts val="0"/>
              </a:spcBef>
              <a:spcAft>
                <a:spcPts val="0"/>
              </a:spcAft>
              <a:buClr>
                <a:srgbClr val="0000FF"/>
              </a:buClr>
              <a:buSzTx/>
              <a:buFont typeface="Wingdings" panose="05000000000000000000" charset="0"/>
              <a:buChar char="ü"/>
              <a:defRPr/>
            </a:pPr>
            <a:r>
              <a:rPr lang="zh-CN" sz="2000" noProof="0" smtClean="0">
                <a:ln>
                  <a:noFill/>
                </a:ln>
                <a:effectLst/>
                <a:uLnTx/>
                <a:uFillTx/>
                <a:latin typeface="微软雅黑" panose="020B0503020204020204" pitchFamily="34" charset="-122"/>
                <a:ea typeface="微软雅黑" panose="020B0503020204020204" pitchFamily="34" charset="-122"/>
              </a:rPr>
              <a:t>填写竣工面积不一定填写竣工时间（可能为部分竣工），填写竣工时间一定有竣工面积（已经全部竣工）。</a:t>
            </a:r>
            <a:endParaRPr lang="zh-CN"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fontAlgn="auto">
              <a:lnSpc>
                <a:spcPct val="150000"/>
              </a:lnSpc>
              <a:spcBef>
                <a:spcPts val="0"/>
              </a:spcBef>
              <a:spcAft>
                <a:spcPts val="0"/>
              </a:spcAft>
              <a:buClr>
                <a:srgbClr val="0000FF"/>
              </a:buClr>
              <a:buSzTx/>
              <a:buFont typeface="Wingdings" panose="05000000000000000000" charset="0"/>
              <a:buChar char="ü"/>
              <a:defRPr/>
            </a:pPr>
            <a:r>
              <a:rPr lang="zh-CN" sz="2000" noProof="0" smtClean="0">
                <a:ln>
                  <a:noFill/>
                </a:ln>
                <a:effectLst/>
                <a:uLnTx/>
                <a:uFillTx/>
                <a:latin typeface="微软雅黑" panose="020B0503020204020204" pitchFamily="34" charset="-122"/>
                <a:ea typeface="微软雅黑" panose="020B0503020204020204" pitchFamily="34" charset="-122"/>
                <a:sym typeface="+mn-ea"/>
              </a:rPr>
              <a:t>报告期内房屋竣工后，当期施工面积仍然要包括该部分竣工面积，直到第二年才从施工面积中扣除。</a:t>
            </a:r>
            <a:endParaRPr lang="zh-CN" sz="2000" noProof="0" smtClean="0">
              <a:ln>
                <a:noFill/>
              </a:ln>
              <a:effectLst/>
              <a:uLnTx/>
              <a:uFillTx/>
              <a:latin typeface="微软雅黑" panose="020B0503020204020204" pitchFamily="34" charset="-122"/>
              <a:ea typeface="微软雅黑" panose="020B0503020204020204" pitchFamily="34" charset="-122"/>
            </a:endParaRPr>
          </a:p>
          <a:p>
            <a:pPr marR="0" lvl="0" algn="l" defTabSz="914400" rtl="0" fontAlgn="auto">
              <a:lnSpc>
                <a:spcPct val="150000"/>
              </a:lnSpc>
              <a:spcBef>
                <a:spcPts val="0"/>
              </a:spcBef>
              <a:spcAft>
                <a:spcPts val="0"/>
              </a:spcAft>
              <a:buClr>
                <a:srgbClr val="0000FF"/>
              </a:buClr>
              <a:buSzTx/>
              <a:buFont typeface="Wingdings" panose="05000000000000000000" charset="0"/>
              <a:buChar char="ü"/>
              <a:defRPr/>
            </a:pPr>
            <a:endParaRPr lang="zh-CN" sz="2000" noProof="0" smtClean="0">
              <a:ln>
                <a:noFill/>
              </a:ln>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201168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2400" b="1" dirty="0">
                <a:solidFill>
                  <a:srgbClr val="536781"/>
                </a:solidFill>
                <a:latin typeface="微软雅黑" panose="020B0503020204020204" pitchFamily="34" charset="-122"/>
                <a:ea typeface="微软雅黑" panose="020B0503020204020204" pitchFamily="34" charset="-122"/>
                <a:cs typeface="+mn-ea"/>
                <a:sym typeface="+mn-ea"/>
              </a:rPr>
              <a:t>项目基本情况</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8" name="矩形 7"/>
          <p:cNvSpPr/>
          <p:nvPr userDrawn="1"/>
        </p:nvSpPr>
        <p:spPr>
          <a:xfrm>
            <a:off x="2660015" y="194945"/>
            <a:ext cx="6483985" cy="287020"/>
          </a:xfrm>
          <a:prstGeom prst="rect">
            <a:avLst/>
          </a:prstGeom>
          <a:solidFill>
            <a:srgbClr val="151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aphicFrame>
        <p:nvGraphicFramePr>
          <p:cNvPr id="3" name="表格 2"/>
          <p:cNvGraphicFramePr/>
          <p:nvPr>
            <p:custDataLst>
              <p:tags r:id="rId1"/>
            </p:custDataLst>
          </p:nvPr>
        </p:nvGraphicFramePr>
        <p:xfrm>
          <a:off x="177800" y="713740"/>
          <a:ext cx="8842375" cy="4309110"/>
        </p:xfrm>
        <a:graphic>
          <a:graphicData uri="http://schemas.openxmlformats.org/drawingml/2006/table">
            <a:tbl>
              <a:tblPr firstRow="1" bandRow="1">
                <a:tableStyleId>{5940675A-B579-460E-94D1-54222C63F5DA}</a:tableStyleId>
              </a:tblPr>
              <a:tblGrid>
                <a:gridCol w="600075"/>
                <a:gridCol w="3829685"/>
                <a:gridCol w="570230"/>
                <a:gridCol w="971550"/>
                <a:gridCol w="532130"/>
                <a:gridCol w="2338705"/>
              </a:tblGrid>
              <a:tr h="296545">
                <a:tc gridSpan="6">
                  <a:txBody>
                    <a:bodyPr/>
                    <a:p>
                      <a:pPr indent="0"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项目基本情况</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35280">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01</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项目代码□□□□□□□□-□□□□</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02</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项目名称</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26720">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BJ10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北京市固定资产投资项目审批代码●□□□□□□□□□□□□□□□□□□</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BJ12</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是否为限竞房●1.是 2.否</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5915">
                <a:tc>
                  <a:txBody>
                    <a:bodyPr/>
                    <a:p>
                      <a:pPr indent="0" algn="ctr">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BJ14</a:t>
                      </a:r>
                      <a:endParaRPr lang="en-US" alt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城市更新项目类型●□ 1.居住类  2.产业类  3.设施类  4.公共空间类  5.区域综合</a:t>
                      </a:r>
                      <a:r>
                        <a:rPr lang="zh-CN" sz="1400" b="0">
                          <a:solidFill>
                            <a:srgbClr val="FF0000"/>
                          </a:solidFill>
                          <a:latin typeface="宋体" panose="02010600030101010101" pitchFamily="2" charset="-122"/>
                          <a:ea typeface="宋体" panose="02010600030101010101" pitchFamily="2" charset="-122"/>
                          <a:cs typeface="宋体" panose="02010600030101010101" pitchFamily="2" charset="-122"/>
                        </a:rPr>
                        <a:t>类</a:t>
                      </a: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  6.其他  </a:t>
                      </a:r>
                      <a:endParaRPr 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7.不属于此类</a:t>
                      </a:r>
                      <a:endParaRPr 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r>
              <a:tr h="869315">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03</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项目建设所在地及区划 区划代码□□□□□□□□□□□□省（自治区、直辖市）地（区、市、州、盟）县（区、市、旗）乡（镇）街（村）、门牌号</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35915">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04</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项目开工时间年月</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05</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项目竣工时间年月</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34645">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BJ15</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计划竣工时间年月</a:t>
                      </a: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35915">
                <a:tc>
                  <a:txBody>
                    <a:bodyPr/>
                    <a:p>
                      <a:pPr algn="l">
                        <a:buClrTx/>
                        <a:buSzTx/>
                        <a:buFontTx/>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09</a:t>
                      </a:r>
                      <a:endParaRPr 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algn="l">
                        <a:buClrTx/>
                        <a:buSzTx/>
                        <a:buFontTx/>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期末项目建设状态▲□ 1.在建 </a:t>
                      </a:r>
                      <a:endParaRPr 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613410">
                <a:tc>
                  <a:txBody>
                    <a:bodyPr/>
                    <a:p>
                      <a:pPr algn="l">
                        <a:buClrTx/>
                        <a:buSzTx/>
                        <a:buFontTx/>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10</a:t>
                      </a:r>
                      <a:endParaRPr 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FontTx/>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保障性住房情况▲□ 1.保障性租赁住房 3.共有产权房 4.其他</a:t>
                      </a:r>
                      <a:endParaRPr 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FontTx/>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11</a:t>
                      </a:r>
                      <a:endParaRPr 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algn="l">
                        <a:buClrTx/>
                        <a:buSzTx/>
                        <a:buFontTx/>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配建项目中所占比重▲</a:t>
                      </a:r>
                      <a:endParaRPr 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34645">
                <a:tc>
                  <a:txBody>
                    <a:bodyPr/>
                    <a:p>
                      <a:pPr algn="l">
                        <a:buClrTx/>
                        <a:buSzTx/>
                        <a:buFontTx/>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12</a:t>
                      </a:r>
                      <a:endParaRPr 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algn="l">
                        <a:buClrTx/>
                        <a:buSzTx/>
                        <a:buFontTx/>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房地产集团企业目录 ▲</a:t>
                      </a:r>
                      <a:endParaRPr 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9" name="矩形 8"/>
          <p:cNvSpPr/>
          <p:nvPr/>
        </p:nvSpPr>
        <p:spPr>
          <a:xfrm>
            <a:off x="177800" y="3723640"/>
            <a:ext cx="8833485" cy="1370965"/>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defRPr/>
            </a:pPr>
            <a:endParaRPr lang="zh-CN" altLang="en-US" noProof="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60" name="矩形 6"/>
          <p:cNvSpPr/>
          <p:nvPr/>
        </p:nvSpPr>
        <p:spPr>
          <a:xfrm>
            <a:off x="1211580" y="1897063"/>
            <a:ext cx="5929313" cy="398780"/>
          </a:xfrm>
          <a:prstGeom prst="rect">
            <a:avLst/>
          </a:prstGeom>
          <a:noFill/>
          <a:ln w="9525">
            <a:noFill/>
          </a:ln>
        </p:spPr>
        <p:txBody>
          <a:bodyPr>
            <a:spAutoFit/>
          </a:bodyPr>
          <a:p>
            <a:r>
              <a:rPr lang="zh-CN" altLang="en-US" sz="2000" dirty="0">
                <a:latin typeface="微软雅黑" panose="020B0503020204020204" pitchFamily="34" charset="-122"/>
                <a:ea typeface="微软雅黑" panose="020B0503020204020204" pitchFamily="34" charset="-122"/>
              </a:rPr>
              <a:t>地产公司竣工的用于拆迁还建的房屋面积；</a:t>
            </a:r>
            <a:endParaRPr lang="zh-CN" altLang="en-US" sz="2000" dirty="0">
              <a:latin typeface="微软雅黑" panose="020B0503020204020204" pitchFamily="34" charset="-122"/>
              <a:ea typeface="微软雅黑" panose="020B0503020204020204" pitchFamily="34" charset="-122"/>
            </a:endParaRPr>
          </a:p>
        </p:txBody>
      </p:sp>
      <p:sp>
        <p:nvSpPr>
          <p:cNvPr id="70661" name="矩形 11"/>
          <p:cNvSpPr/>
          <p:nvPr/>
        </p:nvSpPr>
        <p:spPr>
          <a:xfrm>
            <a:off x="1266190" y="2411730"/>
            <a:ext cx="6715125" cy="706755"/>
          </a:xfrm>
          <a:prstGeom prst="rect">
            <a:avLst/>
          </a:prstGeom>
          <a:noFill/>
          <a:ln w="9525">
            <a:noFill/>
          </a:ln>
        </p:spPr>
        <p:txBody>
          <a:bodyPr>
            <a:spAutoFit/>
          </a:bodyPr>
          <a:p>
            <a:r>
              <a:rPr lang="zh-CN" altLang="en-US" sz="2000" dirty="0">
                <a:solidFill>
                  <a:srgbClr val="000000"/>
                </a:solidFill>
                <a:latin typeface="微软雅黑" panose="020B0503020204020204" pitchFamily="34" charset="-122"/>
                <a:ea typeface="微软雅黑" panose="020B0503020204020204" pitchFamily="34" charset="-122"/>
              </a:rPr>
              <a:t>接受委托、定向开发建设，并收取一定的管理费所建设的统建代建房屋竣工面积；</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70662" name="矩形 12"/>
          <p:cNvSpPr/>
          <p:nvPr/>
        </p:nvSpPr>
        <p:spPr>
          <a:xfrm>
            <a:off x="1211580" y="3186430"/>
            <a:ext cx="6715125" cy="706755"/>
          </a:xfrm>
          <a:prstGeom prst="rect">
            <a:avLst/>
          </a:prstGeom>
          <a:noFill/>
          <a:ln w="9525">
            <a:noFill/>
          </a:ln>
        </p:spPr>
        <p:txBody>
          <a:bodyPr>
            <a:spAutoFit/>
          </a:bodyPr>
          <a:p>
            <a:r>
              <a:rPr lang="zh-CN" altLang="en-US" sz="2000" dirty="0">
                <a:solidFill>
                  <a:srgbClr val="000000"/>
                </a:solidFill>
                <a:latin typeface="微软雅黑" panose="020B0503020204020204" pitchFamily="34" charset="-122"/>
                <a:ea typeface="微软雅黑" panose="020B0503020204020204" pitchFamily="34" charset="-122"/>
              </a:rPr>
              <a:t>竣工的学校、幼儿园、派出所、居委会、商店等公益设施建筑面积</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70663" name="矩形 13"/>
          <p:cNvSpPr/>
          <p:nvPr/>
        </p:nvSpPr>
        <p:spPr>
          <a:xfrm>
            <a:off x="714375" y="1017588"/>
            <a:ext cx="8186738" cy="461962"/>
          </a:xfrm>
          <a:prstGeom prst="rect">
            <a:avLst/>
          </a:prstGeom>
          <a:noFill/>
          <a:ln w="9525">
            <a:noFill/>
          </a:ln>
        </p:spPr>
        <p:txBody>
          <a:bodyPr wrap="none">
            <a:spAutoFit/>
          </a:bodyPr>
          <a:p>
            <a:pPr>
              <a:buClr>
                <a:srgbClr val="FF3300"/>
              </a:buClr>
              <a:buSzPct val="70000"/>
            </a:pPr>
            <a:r>
              <a:rPr lang="zh-CN" altLang="en-US" sz="2400" dirty="0">
                <a:latin typeface="微软雅黑" panose="020B0503020204020204" pitchFamily="34" charset="-122"/>
                <a:ea typeface="微软雅黑" panose="020B0503020204020204" pitchFamily="34" charset="-122"/>
              </a:rPr>
              <a:t>是竣工面积的其中项，</a:t>
            </a:r>
            <a:r>
              <a:rPr lang="zh-CN" altLang="en-US" sz="2400" dirty="0">
                <a:solidFill>
                  <a:srgbClr val="FF0000"/>
                </a:solidFill>
                <a:latin typeface="微软雅黑" panose="020B0503020204020204" pitchFamily="34" charset="-122"/>
                <a:ea typeface="微软雅黑" panose="020B0503020204020204" pitchFamily="34" charset="-122"/>
              </a:rPr>
              <a:t>自持、租赁类型的商品房不需要填报</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nvGrpSpPr>
          <p:cNvPr id="70664" name="Group 17"/>
          <p:cNvGrpSpPr/>
          <p:nvPr/>
        </p:nvGrpSpPr>
        <p:grpSpPr>
          <a:xfrm>
            <a:off x="426720" y="1803083"/>
            <a:ext cx="779463" cy="788987"/>
            <a:chOff x="1042121" y="1082573"/>
            <a:chExt cx="780053" cy="760442"/>
          </a:xfrm>
        </p:grpSpPr>
        <p:pic>
          <p:nvPicPr>
            <p:cNvPr id="70674" name="Picture 14"/>
            <p:cNvPicPr>
              <a:picLocks noChangeAspect="1"/>
            </p:cNvPicPr>
            <p:nvPr/>
          </p:nvPicPr>
          <p:blipFill>
            <a:blip r:embed="rId1"/>
            <a:stretch>
              <a:fillRect/>
            </a:stretch>
          </p:blipFill>
          <p:spPr>
            <a:xfrm>
              <a:off x="1042121" y="1082573"/>
              <a:ext cx="720418" cy="760442"/>
            </a:xfrm>
            <a:prstGeom prst="rect">
              <a:avLst/>
            </a:prstGeom>
            <a:noFill/>
            <a:ln w="9525">
              <a:noFill/>
            </a:ln>
          </p:spPr>
        </p:pic>
        <p:sp>
          <p:nvSpPr>
            <p:cNvPr id="43" name="TextBox 42"/>
            <p:cNvSpPr txBox="1"/>
            <p:nvPr/>
          </p:nvSpPr>
          <p:spPr>
            <a:xfrm>
              <a:off x="1193048" y="1212628"/>
              <a:ext cx="629126" cy="328965"/>
            </a:xfrm>
            <a:prstGeom prst="rect">
              <a:avLst/>
            </a:prstGeom>
            <a:noFill/>
          </p:spPr>
          <p:txBody>
            <a:bodyPr lIns="0" tIns="0" rIns="0" bIns="0">
              <a:spAutoFit/>
            </a:bodyPr>
            <a:p>
              <a:pPr algn="ctr">
                <a:buNone/>
              </a:pPr>
              <a:r>
                <a:rPr lang="en-US" altLang="zh-CN" sz="1600" dirty="0">
                  <a:solidFill>
                    <a:schemeClr val="bg1"/>
                  </a:solidFill>
                  <a:latin typeface="Source Sans Pro Black"/>
                  <a:ea typeface="Open Sans Semibold"/>
                </a:rPr>
                <a:t>1</a:t>
              </a:r>
              <a:endParaRPr lang="en-US" altLang="zh-CN" sz="1600" dirty="0">
                <a:solidFill>
                  <a:schemeClr val="bg1"/>
                </a:solidFill>
                <a:latin typeface="Source Sans Pro Black"/>
                <a:ea typeface="Open Sans Semibold"/>
              </a:endParaRPr>
            </a:p>
          </p:txBody>
        </p:sp>
      </p:grpSp>
      <p:grpSp>
        <p:nvGrpSpPr>
          <p:cNvPr id="70665" name="Group 19"/>
          <p:cNvGrpSpPr/>
          <p:nvPr/>
        </p:nvGrpSpPr>
        <p:grpSpPr>
          <a:xfrm>
            <a:off x="426720" y="2411413"/>
            <a:ext cx="777875" cy="774700"/>
            <a:chOff x="1581234" y="1806594"/>
            <a:chExt cx="777653" cy="748434"/>
          </a:xfrm>
        </p:grpSpPr>
        <p:pic>
          <p:nvPicPr>
            <p:cNvPr id="70672" name="Picture 13"/>
            <p:cNvPicPr>
              <a:picLocks noChangeAspect="1"/>
            </p:cNvPicPr>
            <p:nvPr/>
          </p:nvPicPr>
          <p:blipFill>
            <a:blip r:embed="rId2"/>
            <a:stretch>
              <a:fillRect/>
            </a:stretch>
          </p:blipFill>
          <p:spPr>
            <a:xfrm>
              <a:off x="1581234" y="1806594"/>
              <a:ext cx="720418" cy="748434"/>
            </a:xfrm>
            <a:prstGeom prst="rect">
              <a:avLst/>
            </a:prstGeom>
            <a:noFill/>
            <a:ln w="9525">
              <a:noFill/>
            </a:ln>
          </p:spPr>
        </p:pic>
        <p:sp>
          <p:nvSpPr>
            <p:cNvPr id="46" name="TextBox 45"/>
            <p:cNvSpPr txBox="1"/>
            <p:nvPr/>
          </p:nvSpPr>
          <p:spPr>
            <a:xfrm>
              <a:off x="1728830" y="1941558"/>
              <a:ext cx="630057" cy="328207"/>
            </a:xfrm>
            <a:prstGeom prst="rect">
              <a:avLst/>
            </a:prstGeom>
            <a:noFill/>
          </p:spPr>
          <p:txBody>
            <a:bodyPr lIns="0" tIns="0" rIns="0" bIns="0">
              <a:spAutoFit/>
            </a:bodyPr>
            <a:p>
              <a:pPr algn="ctr">
                <a:buNone/>
              </a:pPr>
              <a:r>
                <a:rPr lang="en-US" altLang="zh-CN" sz="1600" dirty="0">
                  <a:solidFill>
                    <a:schemeClr val="bg1"/>
                  </a:solidFill>
                  <a:latin typeface="Source Sans Pro Black"/>
                  <a:ea typeface="Open Sans Semibold"/>
                </a:rPr>
                <a:t>2</a:t>
              </a:r>
              <a:endParaRPr lang="en-US" altLang="zh-CN" sz="1600" dirty="0">
                <a:solidFill>
                  <a:schemeClr val="bg1"/>
                </a:solidFill>
                <a:latin typeface="Source Sans Pro Black"/>
                <a:ea typeface="Open Sans Semibold"/>
              </a:endParaRPr>
            </a:p>
          </p:txBody>
        </p:sp>
      </p:grpSp>
      <p:grpSp>
        <p:nvGrpSpPr>
          <p:cNvPr id="70666" name="Group 17"/>
          <p:cNvGrpSpPr/>
          <p:nvPr/>
        </p:nvGrpSpPr>
        <p:grpSpPr>
          <a:xfrm>
            <a:off x="426720" y="3143885"/>
            <a:ext cx="779463" cy="788988"/>
            <a:chOff x="1042121" y="1082573"/>
            <a:chExt cx="780053" cy="760442"/>
          </a:xfrm>
        </p:grpSpPr>
        <p:pic>
          <p:nvPicPr>
            <p:cNvPr id="70670" name="Picture 14"/>
            <p:cNvPicPr>
              <a:picLocks noChangeAspect="1"/>
            </p:cNvPicPr>
            <p:nvPr/>
          </p:nvPicPr>
          <p:blipFill>
            <a:blip r:embed="rId1"/>
            <a:stretch>
              <a:fillRect/>
            </a:stretch>
          </p:blipFill>
          <p:spPr>
            <a:xfrm>
              <a:off x="1042121" y="1082573"/>
              <a:ext cx="720418" cy="760442"/>
            </a:xfrm>
            <a:prstGeom prst="rect">
              <a:avLst/>
            </a:prstGeom>
            <a:noFill/>
            <a:ln w="9525">
              <a:noFill/>
            </a:ln>
          </p:spPr>
        </p:pic>
        <p:sp>
          <p:nvSpPr>
            <p:cNvPr id="49" name="TextBox 48"/>
            <p:cNvSpPr txBox="1"/>
            <p:nvPr/>
          </p:nvSpPr>
          <p:spPr>
            <a:xfrm>
              <a:off x="1193048" y="1212629"/>
              <a:ext cx="629126" cy="328963"/>
            </a:xfrm>
            <a:prstGeom prst="rect">
              <a:avLst/>
            </a:prstGeom>
            <a:noFill/>
          </p:spPr>
          <p:txBody>
            <a:bodyPr lIns="0" tIns="0" rIns="0" bIns="0">
              <a:spAutoFit/>
            </a:bodyPr>
            <a:p>
              <a:pPr algn="ctr">
                <a:buNone/>
              </a:pPr>
              <a:r>
                <a:rPr lang="en-US" altLang="zh-CN" sz="1600" dirty="0">
                  <a:solidFill>
                    <a:schemeClr val="bg1"/>
                  </a:solidFill>
                  <a:latin typeface="Source Sans Pro Black"/>
                  <a:ea typeface="Open Sans Semibold"/>
                </a:rPr>
                <a:t>3</a:t>
              </a:r>
              <a:endParaRPr lang="en-US" altLang="zh-CN" sz="1600" dirty="0">
                <a:solidFill>
                  <a:schemeClr val="bg1"/>
                </a:solidFill>
                <a:latin typeface="Source Sans Pro Black"/>
                <a:ea typeface="Open Sans Semibold"/>
              </a:endParaRPr>
            </a:p>
          </p:txBody>
        </p:sp>
      </p:grpSp>
      <p:grpSp>
        <p:nvGrpSpPr>
          <p:cNvPr id="8" name="组合 7"/>
          <p:cNvGrpSpPr/>
          <p:nvPr/>
        </p:nvGrpSpPr>
        <p:grpSpPr>
          <a:xfrm>
            <a:off x="0" y="-107950"/>
            <a:ext cx="3124200" cy="688975"/>
            <a:chOff x="0" y="-170"/>
            <a:chExt cx="4920"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4020" cy="72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604 不可销售面积</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64514" name="Rectangle 3"/>
          <p:cNvSpPr>
            <a:spLocks noGrp="1"/>
          </p:cNvSpPr>
          <p:nvPr/>
        </p:nvSpPr>
        <p:spPr bwMode="auto">
          <a:xfrm>
            <a:off x="1188720" y="4030980"/>
            <a:ext cx="7965440" cy="374650"/>
          </a:xfrm>
          <a:prstGeom prst="rect">
            <a:avLst/>
          </a:prstGeom>
          <a:noFill/>
          <a:ln w="9525">
            <a:noFill/>
            <a:miter lim="800000"/>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
                <a:srgbClr val="FF3300"/>
              </a:buClr>
              <a:buSzPct val="70000"/>
              <a:buFontTx/>
              <a:buNone/>
              <a:defRPr/>
            </a:pPr>
            <a:r>
              <a:rPr kumimoji="0" lang="zh-CN" altLang="en-US" sz="20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rPr>
              <a:t>人防地下室（</a:t>
            </a:r>
            <a:r>
              <a:rPr lang="zh-CN" altLang="en-US" sz="2000" noProof="0" smtClean="0">
                <a:ln>
                  <a:noFill/>
                </a:ln>
                <a:effectLst/>
                <a:uLnTx/>
                <a:uFillTx/>
                <a:latin typeface="微软雅黑" panose="020B0503020204020204" pitchFamily="34" charset="-122"/>
                <a:ea typeface="微软雅黑" panose="020B0503020204020204" pitchFamily="34" charset="-122"/>
                <a:sym typeface="+mn-ea"/>
              </a:rPr>
              <a:t>拆开填报，而不是把整栋楼都填在不可销售面积中）</a:t>
            </a:r>
            <a:endParaRPr lang="zh-CN" altLang="en-US" sz="2000" noProof="0" smtClean="0">
              <a:ln>
                <a:noFill/>
              </a:ln>
              <a:effectLst/>
              <a:uLnTx/>
              <a:uFillTx/>
              <a:latin typeface="微软雅黑" panose="020B0503020204020204" pitchFamily="34" charset="-122"/>
              <a:ea typeface="微软雅黑" panose="020B0503020204020204" pitchFamily="34" charset="-122"/>
            </a:endParaRPr>
          </a:p>
          <a:p>
            <a:pPr marL="342900" marR="0" lvl="0" indent="-342900" algn="l" defTabSz="914400" rtl="0" eaLnBrk="1" fontAlgn="auto" latinLnBrk="0" hangingPunct="1">
              <a:lnSpc>
                <a:spcPct val="100000"/>
              </a:lnSpc>
              <a:spcBef>
                <a:spcPct val="20000"/>
              </a:spcBef>
              <a:spcAft>
                <a:spcPts val="0"/>
              </a:spcAft>
              <a:buClr>
                <a:srgbClr val="FF3300"/>
              </a:buClr>
              <a:buSzPct val="70000"/>
              <a:buFontTx/>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11" name="Group 19"/>
          <p:cNvGrpSpPr/>
          <p:nvPr/>
        </p:nvGrpSpPr>
        <p:grpSpPr>
          <a:xfrm>
            <a:off x="410210" y="3973513"/>
            <a:ext cx="777875" cy="774700"/>
            <a:chOff x="1581234" y="1806594"/>
            <a:chExt cx="777653" cy="748434"/>
          </a:xfrm>
        </p:grpSpPr>
        <p:pic>
          <p:nvPicPr>
            <p:cNvPr id="12" name="Picture 13"/>
            <p:cNvPicPr>
              <a:picLocks noChangeAspect="1"/>
            </p:cNvPicPr>
            <p:nvPr/>
          </p:nvPicPr>
          <p:blipFill>
            <a:blip r:embed="rId2"/>
            <a:stretch>
              <a:fillRect/>
            </a:stretch>
          </p:blipFill>
          <p:spPr>
            <a:xfrm>
              <a:off x="1581234" y="1806594"/>
              <a:ext cx="720418" cy="748434"/>
            </a:xfrm>
            <a:prstGeom prst="rect">
              <a:avLst/>
            </a:prstGeom>
            <a:noFill/>
            <a:ln w="9525">
              <a:noFill/>
            </a:ln>
          </p:spPr>
        </p:pic>
        <p:sp>
          <p:nvSpPr>
            <p:cNvPr id="13" name="TextBox 45"/>
            <p:cNvSpPr txBox="1"/>
            <p:nvPr/>
          </p:nvSpPr>
          <p:spPr>
            <a:xfrm>
              <a:off x="1728830" y="1941558"/>
              <a:ext cx="630057" cy="237413"/>
            </a:xfrm>
            <a:prstGeom prst="rect">
              <a:avLst/>
            </a:prstGeom>
            <a:noFill/>
          </p:spPr>
          <p:txBody>
            <a:bodyPr lIns="0" tIns="0" rIns="0" bIns="0">
              <a:spAutoFit/>
            </a:bodyPr>
            <a:p>
              <a:pPr algn="ctr">
                <a:buNone/>
              </a:pPr>
              <a:r>
                <a:rPr lang="en-US" altLang="zh-CN" sz="1600" dirty="0">
                  <a:solidFill>
                    <a:schemeClr val="bg1"/>
                  </a:solidFill>
                  <a:latin typeface="Source Sans Pro Black"/>
                  <a:ea typeface="Open Sans Semibold"/>
                </a:rPr>
                <a:t>4</a:t>
              </a:r>
              <a:endParaRPr lang="en-US" altLang="zh-CN" sz="1600" dirty="0">
                <a:solidFill>
                  <a:schemeClr val="bg1"/>
                </a:solidFill>
                <a:latin typeface="Source Sans Pro Black"/>
                <a:ea typeface="Open Sans Semibold"/>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Rectangle 3"/>
          <p:cNvSpPr>
            <a:spLocks noGrp="1"/>
          </p:cNvSpPr>
          <p:nvPr>
            <p:ph type="body" idx="1"/>
          </p:nvPr>
        </p:nvSpPr>
        <p:spPr bwMode="auto">
          <a:xfrm>
            <a:off x="3258820" y="2805430"/>
            <a:ext cx="5004435" cy="1500505"/>
          </a:xfrm>
          <a:ln>
            <a:miter lim="800000"/>
          </a:ln>
        </p:spPr>
        <p:txBody>
          <a:bodyPr vert="horz" lIns="91440" tIns="45720" rIns="91440" bIns="45720" rtlCol="0">
            <a:normAutofit fontScale="92500"/>
          </a:bodyPr>
          <a:lstStyle/>
          <a:p>
            <a:pPr marL="342900" marR="0" lvl="0" indent="-342900" algn="l" defTabSz="914400" rtl="0" eaLnBrk="1" fontAlgn="auto" latinLnBrk="0" hangingPunct="1">
              <a:lnSpc>
                <a:spcPct val="100000"/>
              </a:lnSpc>
              <a:spcBef>
                <a:spcPct val="20000"/>
              </a:spcBef>
              <a:spcAft>
                <a:spcPts val="0"/>
              </a:spcAft>
              <a:buClr>
                <a:srgbClr val="FFC000"/>
              </a:buClr>
              <a:buSzPct val="70000"/>
              <a:buFont typeface="Wingdings" panose="05000000000000000000" pitchFamily="2" charset="2"/>
              <a:buChar char="l"/>
              <a:defRPr/>
            </a:pPr>
            <a:r>
              <a:rPr kumimoji="0" lang="zh-CN" altLang="en-US" sz="2400" b="0" i="0" u="none" strike="noStrike" kern="1200" cap="none" spc="0" normalizeH="0" baseline="0" noProof="0" smtClean="0">
                <a:ln>
                  <a:noFill/>
                </a:ln>
                <a:solidFill>
                  <a:schemeClr val="tx1"/>
                </a:solidFill>
                <a:effectLst/>
                <a:uLnTx/>
                <a:uFillTx/>
                <a:latin typeface="微软雅黑" panose="020B0503020204020204" pitchFamily="34" charset="-122"/>
                <a:ea typeface="+mn-ea"/>
                <a:cs typeface="+mn-cs"/>
              </a:rPr>
              <a:t>以设计图纸为准，与规划大概匹配</a:t>
            </a:r>
            <a:endParaRPr kumimoji="0" lang="zh-CN" altLang="en-US" sz="2400" b="0" i="0" u="none" strike="noStrike" kern="1200" cap="none" spc="0" normalizeH="0" baseline="0" noProof="0" smtClean="0">
              <a:ln>
                <a:noFill/>
              </a:ln>
              <a:solidFill>
                <a:schemeClr val="tx1"/>
              </a:solidFill>
              <a:effectLst/>
              <a:uLnTx/>
              <a:uFillTx/>
              <a:latin typeface="微软雅黑" panose="020B0503020204020204" pitchFamily="34" charset="-122"/>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FFC000"/>
              </a:buClr>
              <a:buSzPct val="70000"/>
              <a:buFont typeface="Wingdings" panose="05000000000000000000" pitchFamily="2" charset="2"/>
              <a:buChar char="l"/>
              <a:defRPr/>
            </a:pPr>
            <a:r>
              <a:rPr kumimoji="0" lang="zh-CN" altLang="en-US" sz="2400" b="1" i="0" u="none" strike="noStrike" kern="1200" cap="none" spc="0" normalizeH="0" baseline="0" noProof="0" smtClean="0">
                <a:ln>
                  <a:noFill/>
                </a:ln>
                <a:solidFill>
                  <a:schemeClr val="tx1"/>
                </a:solidFill>
                <a:effectLst/>
                <a:uLnTx/>
                <a:uFillTx/>
                <a:latin typeface="微软雅黑" panose="020B0503020204020204" pitchFamily="34" charset="-122"/>
                <a:ea typeface="+mn-ea"/>
                <a:cs typeface="+mn-cs"/>
              </a:rPr>
              <a:t>不要漏填</a:t>
            </a:r>
            <a:endParaRPr kumimoji="0" lang="zh-CN" altLang="en-US" sz="2400" b="1" i="0" u="none" strike="noStrike" kern="1200" cap="none" spc="0" normalizeH="0" baseline="0" noProof="0" smtClean="0">
              <a:ln>
                <a:noFill/>
              </a:ln>
              <a:solidFill>
                <a:schemeClr val="tx1"/>
              </a:solidFill>
              <a:effectLst/>
              <a:uLnTx/>
              <a:uFillTx/>
              <a:latin typeface="微软雅黑" panose="020B0503020204020204" pitchFamily="34" charset="-122"/>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FFC000"/>
              </a:buClr>
              <a:buSzPct val="70000"/>
              <a:buFont typeface="Wingdings" panose="05000000000000000000" pitchFamily="2" charset="2"/>
              <a:buChar char="l"/>
              <a:defRPr/>
            </a:pPr>
            <a:r>
              <a:rPr kumimoji="0" lang="zh-CN" altLang="en-US" sz="2400" b="0" i="0" u="none" strike="noStrike" kern="1200" cap="none" spc="0" normalizeH="0" baseline="0" noProof="0" smtClean="0">
                <a:ln>
                  <a:noFill/>
                </a:ln>
                <a:solidFill>
                  <a:schemeClr val="tx1"/>
                </a:solidFill>
                <a:effectLst/>
                <a:uLnTx/>
                <a:uFillTx/>
                <a:latin typeface="微软雅黑" panose="020B0503020204020204" pitchFamily="34" charset="-122"/>
                <a:ea typeface="+mn-ea"/>
                <a:cs typeface="+mn-cs"/>
              </a:rPr>
              <a:t>与竣工面积同步变化</a:t>
            </a:r>
            <a:endParaRPr kumimoji="0" lang="en-US" altLang="zh-CN" sz="2400" b="1" i="0" u="none" strike="noStrike" kern="1200" cap="none" spc="0" normalizeH="0" baseline="0" noProof="0" smtClean="0">
              <a:ln>
                <a:noFill/>
              </a:ln>
              <a:solidFill>
                <a:schemeClr val="tx1"/>
              </a:solidFill>
              <a:effectLst/>
              <a:uLnTx/>
              <a:uFillTx/>
              <a:latin typeface="微软雅黑" panose="020B0503020204020204" pitchFamily="34" charset="-122"/>
              <a:ea typeface="+mn-ea"/>
              <a:cs typeface="+mn-cs"/>
            </a:endParaRPr>
          </a:p>
        </p:txBody>
      </p:sp>
      <p:sp>
        <p:nvSpPr>
          <p:cNvPr id="71684" name="矩形 8"/>
          <p:cNvSpPr/>
          <p:nvPr/>
        </p:nvSpPr>
        <p:spPr>
          <a:xfrm>
            <a:off x="642938" y="1071563"/>
            <a:ext cx="7715250" cy="830262"/>
          </a:xfrm>
          <a:prstGeom prst="rect">
            <a:avLst/>
          </a:prstGeom>
          <a:noFill/>
          <a:ln w="9525">
            <a:noFill/>
          </a:ln>
        </p:spPr>
        <p:txBody>
          <a:bodyPr>
            <a:spAutoFit/>
          </a:bodyPr>
          <a:p>
            <a:r>
              <a:rPr lang="zh-CN" altLang="en-US" sz="2400" dirty="0">
                <a:latin typeface="微软雅黑" panose="020B0503020204020204" pitchFamily="34" charset="-122"/>
                <a:ea typeface="微软雅黑" panose="020B0503020204020204" pitchFamily="34" charset="-122"/>
              </a:rPr>
              <a:t>指报告期内按照设计要求已全部完工，经验收合格，达到住人或使用条件的正式交给开发公司的成套住宅数量。</a:t>
            </a:r>
            <a:endParaRPr lang="zh-CN" altLang="en-US" sz="2400" dirty="0">
              <a:latin typeface="微软雅黑" panose="020B0503020204020204" pitchFamily="34" charset="-122"/>
              <a:ea typeface="微软雅黑" panose="020B0503020204020204" pitchFamily="34" charset="-122"/>
            </a:endParaRPr>
          </a:p>
        </p:txBody>
      </p:sp>
      <p:grpSp>
        <p:nvGrpSpPr>
          <p:cNvPr id="2" name="组合 5"/>
          <p:cNvGrpSpPr/>
          <p:nvPr/>
        </p:nvGrpSpPr>
        <p:grpSpPr>
          <a:xfrm>
            <a:off x="719740" y="2285998"/>
            <a:ext cx="2205382" cy="2283206"/>
            <a:chOff x="794982" y="1433898"/>
            <a:chExt cx="3462474" cy="4729811"/>
          </a:xfrm>
          <a:solidFill>
            <a:srgbClr val="FFC000"/>
          </a:solidFill>
        </p:grpSpPr>
        <p:sp>
          <p:nvSpPr>
            <p:cNvPr id="7" name="圆角矩形 6"/>
            <p:cNvSpPr/>
            <p:nvPr/>
          </p:nvSpPr>
          <p:spPr>
            <a:xfrm>
              <a:off x="1691383" y="5750753"/>
              <a:ext cx="1592826" cy="147485"/>
            </a:xfrm>
            <a:prstGeom prst="roundRect">
              <a:avLst>
                <a:gd name="adj" fmla="val 3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圆角矩形 8"/>
            <p:cNvSpPr/>
            <p:nvPr/>
          </p:nvSpPr>
          <p:spPr>
            <a:xfrm>
              <a:off x="1691383" y="5470533"/>
              <a:ext cx="1592826" cy="147485"/>
            </a:xfrm>
            <a:prstGeom prst="roundRect">
              <a:avLst>
                <a:gd name="adj" fmla="val 3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圆角矩形 10"/>
            <p:cNvSpPr/>
            <p:nvPr/>
          </p:nvSpPr>
          <p:spPr>
            <a:xfrm>
              <a:off x="1691383" y="5182938"/>
              <a:ext cx="1592826" cy="147485"/>
            </a:xfrm>
            <a:prstGeom prst="roundRect">
              <a:avLst>
                <a:gd name="adj" fmla="val 3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圆角矩形 11"/>
            <p:cNvSpPr/>
            <p:nvPr/>
          </p:nvSpPr>
          <p:spPr>
            <a:xfrm>
              <a:off x="1691383" y="4917467"/>
              <a:ext cx="1592826" cy="147485"/>
            </a:xfrm>
            <a:prstGeom prst="roundRect">
              <a:avLst>
                <a:gd name="adj" fmla="val 3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圆角矩形 12"/>
            <p:cNvSpPr/>
            <p:nvPr/>
          </p:nvSpPr>
          <p:spPr>
            <a:xfrm>
              <a:off x="1971602" y="6030973"/>
              <a:ext cx="1032387" cy="132736"/>
            </a:xfrm>
            <a:prstGeom prst="roundRect">
              <a:avLst>
                <a:gd name="adj" fmla="val 3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二十四角星 13"/>
            <p:cNvSpPr/>
            <p:nvPr/>
          </p:nvSpPr>
          <p:spPr>
            <a:xfrm>
              <a:off x="2762032" y="3037215"/>
              <a:ext cx="1371600" cy="1226305"/>
            </a:xfrm>
            <a:prstGeom prst="star24">
              <a:avLst>
                <a:gd name="adj" fmla="val 447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3" name="组合 71"/>
            <p:cNvGrpSpPr/>
            <p:nvPr/>
          </p:nvGrpSpPr>
          <p:grpSpPr>
            <a:xfrm>
              <a:off x="794982" y="2349746"/>
              <a:ext cx="1439858" cy="1439858"/>
              <a:chOff x="3793066" y="2438400"/>
              <a:chExt cx="2980266" cy="2980266"/>
            </a:xfrm>
            <a:grpFill/>
          </p:grpSpPr>
          <p:sp>
            <p:nvSpPr>
              <p:cNvPr id="39" name="形状 38"/>
              <p:cNvSpPr/>
              <p:nvPr/>
            </p:nvSpPr>
            <p:spPr>
              <a:xfrm>
                <a:off x="3793066" y="2438400"/>
                <a:ext cx="2980266" cy="2980266"/>
              </a:xfrm>
              <a:prstGeom prst="gear9">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形状 4"/>
              <p:cNvSpPr/>
              <p:nvPr/>
            </p:nvSpPr>
            <p:spPr>
              <a:xfrm>
                <a:off x="4392232" y="3136513"/>
                <a:ext cx="1781934" cy="1531918"/>
              </a:xfrm>
              <a:prstGeom prst="rect">
                <a:avLst/>
              </a:prstGeom>
              <a:grpFill/>
              <a:ln>
                <a:noFill/>
              </a:ln>
            </p:spPr>
            <p:style>
              <a:lnRef idx="0">
                <a:scrgbClr r="0" g="0" b="0"/>
              </a:lnRef>
              <a:fillRef idx="0">
                <a:scrgbClr r="0" g="0" b="0"/>
              </a:fillRef>
              <a:effectRef idx="0">
                <a:scrgbClr r="0" g="0" b="0"/>
              </a:effectRef>
              <a:fontRef idx="minor">
                <a:schemeClr val="lt1"/>
              </a:fontRef>
            </p:style>
            <p:txBody>
              <a:bodyPr lIns="69850" tIns="69850" rIns="69850" bIns="69850" spcCol="1270" anchor="ctr"/>
              <a:lstStyle/>
              <a:p>
                <a:pPr marL="0" marR="0" lvl="0" indent="0" algn="ctr" defTabSz="244475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5500" b="0" i="0" u="none" strike="noStrike" kern="1200" cap="none" spc="0" normalizeH="0" baseline="0" noProof="0">
                  <a:ln>
                    <a:noFill/>
                  </a:ln>
                  <a:solidFill>
                    <a:schemeClr val="lt1"/>
                  </a:solidFill>
                  <a:effectLst/>
                  <a:uLnTx/>
                  <a:uFillTx/>
                  <a:latin typeface="+mn-lt"/>
                  <a:ea typeface="+mn-ea"/>
                  <a:cs typeface="+mn-cs"/>
                </a:endParaRPr>
              </a:p>
            </p:txBody>
          </p:sp>
        </p:grpSp>
        <p:sp>
          <p:nvSpPr>
            <p:cNvPr id="16" name="任意多边形 15"/>
            <p:cNvSpPr/>
            <p:nvPr/>
          </p:nvSpPr>
          <p:spPr>
            <a:xfrm>
              <a:off x="1743707" y="3506283"/>
              <a:ext cx="832111" cy="83211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1417" tIns="751417" rIns="751418" bIns="751418" spcCol="1270" anchor="ctr"/>
            <a:lstStyle/>
            <a:p>
              <a:pPr marL="0" marR="0" lvl="0" indent="0" algn="ctr" defTabSz="164465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3700" b="0" i="0" u="none" strike="noStrike" kern="1200" cap="none" spc="0" normalizeH="0" baseline="0" noProof="0">
                <a:ln>
                  <a:noFill/>
                </a:ln>
                <a:solidFill>
                  <a:schemeClr val="lt1"/>
                </a:solidFill>
                <a:effectLst/>
                <a:uLnTx/>
                <a:uFillTx/>
                <a:latin typeface="+mn-lt"/>
                <a:ea typeface="+mn-ea"/>
                <a:cs typeface="+mn-cs"/>
              </a:endParaRPr>
            </a:p>
          </p:txBody>
        </p:sp>
        <p:sp>
          <p:nvSpPr>
            <p:cNvPr id="17" name="任意多边形 16"/>
            <p:cNvSpPr/>
            <p:nvPr/>
          </p:nvSpPr>
          <p:spPr>
            <a:xfrm>
              <a:off x="3425345" y="2076578"/>
              <a:ext cx="832111" cy="83211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1417" tIns="751417" rIns="751418" bIns="751418" spcCol="1270" anchor="ctr"/>
            <a:lstStyle/>
            <a:p>
              <a:pPr marL="0" marR="0" lvl="0" indent="0" algn="ctr" defTabSz="164465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3700" b="0" i="0" u="none" strike="noStrike" kern="1200" cap="none" spc="0" normalizeH="0" baseline="0" noProof="0">
                <a:ln>
                  <a:noFill/>
                </a:ln>
                <a:solidFill>
                  <a:schemeClr val="lt1"/>
                </a:solidFill>
                <a:effectLst/>
                <a:uLnTx/>
                <a:uFillTx/>
                <a:latin typeface="+mn-lt"/>
                <a:ea typeface="+mn-ea"/>
                <a:cs typeface="+mn-cs"/>
              </a:endParaRPr>
            </a:p>
          </p:txBody>
        </p:sp>
        <p:sp>
          <p:nvSpPr>
            <p:cNvPr id="18" name="任意多边形 17"/>
            <p:cNvSpPr/>
            <p:nvPr/>
          </p:nvSpPr>
          <p:spPr>
            <a:xfrm>
              <a:off x="1200744" y="4123291"/>
              <a:ext cx="832111" cy="83211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1417" tIns="751417" rIns="751418" bIns="751418" spcCol="1270" anchor="ctr"/>
            <a:lstStyle/>
            <a:p>
              <a:pPr marL="0" marR="0" lvl="0" indent="0" algn="ctr" defTabSz="164465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3700" b="0" i="0" u="none" strike="noStrike" kern="1200" cap="none" spc="0" normalizeH="0" baseline="0" noProof="0">
                <a:ln>
                  <a:noFill/>
                </a:ln>
                <a:solidFill>
                  <a:schemeClr val="lt1"/>
                </a:solidFill>
                <a:effectLst/>
                <a:uLnTx/>
                <a:uFillTx/>
                <a:latin typeface="+mn-lt"/>
                <a:ea typeface="+mn-ea"/>
                <a:cs typeface="+mn-cs"/>
              </a:endParaRPr>
            </a:p>
          </p:txBody>
        </p:sp>
        <p:sp>
          <p:nvSpPr>
            <p:cNvPr id="19" name="椭圆 18"/>
            <p:cNvSpPr/>
            <p:nvPr/>
          </p:nvSpPr>
          <p:spPr>
            <a:xfrm>
              <a:off x="2818797" y="4555779"/>
              <a:ext cx="290120" cy="29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三十二角星 19"/>
            <p:cNvSpPr/>
            <p:nvPr/>
          </p:nvSpPr>
          <p:spPr>
            <a:xfrm>
              <a:off x="2074943" y="1487059"/>
              <a:ext cx="498585" cy="551269"/>
            </a:xfrm>
            <a:prstGeom prst="star32">
              <a:avLst>
                <a:gd name="adj" fmla="val 0"/>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三十二角星 20"/>
            <p:cNvSpPr/>
            <p:nvPr/>
          </p:nvSpPr>
          <p:spPr>
            <a:xfrm>
              <a:off x="1288423" y="2007300"/>
              <a:ext cx="214446" cy="198273"/>
            </a:xfrm>
            <a:prstGeom prst="star32">
              <a:avLst>
                <a:gd name="adj" fmla="val 37455"/>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三十二角星 21"/>
            <p:cNvSpPr/>
            <p:nvPr/>
          </p:nvSpPr>
          <p:spPr>
            <a:xfrm>
              <a:off x="3185460" y="4391690"/>
              <a:ext cx="271570" cy="262258"/>
            </a:xfrm>
            <a:prstGeom prst="star32">
              <a:avLst>
                <a:gd name="adj" fmla="val 30199"/>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二十四角星 22"/>
            <p:cNvSpPr/>
            <p:nvPr/>
          </p:nvSpPr>
          <p:spPr>
            <a:xfrm>
              <a:off x="1238875" y="3710556"/>
              <a:ext cx="608162" cy="543737"/>
            </a:xfrm>
            <a:prstGeom prst="star24">
              <a:avLst>
                <a:gd name="adj" fmla="val 218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任意多边形 23"/>
            <p:cNvSpPr/>
            <p:nvPr/>
          </p:nvSpPr>
          <p:spPr>
            <a:xfrm>
              <a:off x="2832445" y="2407225"/>
              <a:ext cx="624585" cy="558422"/>
            </a:xfrm>
            <a:custGeom>
              <a:avLst/>
              <a:gdLst>
                <a:gd name="connsiteX0" fmla="*/ 701697 w 1371600"/>
                <a:gd name="connsiteY0" fmla="*/ 227769 h 1226305"/>
                <a:gd name="connsiteX1" fmla="*/ 687802 w 1371600"/>
                <a:gd name="connsiteY1" fmla="*/ 528625 h 1226305"/>
                <a:gd name="connsiteX2" fmla="*/ 587288 w 1371600"/>
                <a:gd name="connsiteY2" fmla="*/ 241236 h 1226305"/>
                <a:gd name="connsiteX3" fmla="*/ 660960 w 1371600"/>
                <a:gd name="connsiteY3" fmla="*/ 535055 h 1226305"/>
                <a:gd name="connsiteX4" fmla="*/ 480676 w 1371600"/>
                <a:gd name="connsiteY4" fmla="*/ 280718 h 1226305"/>
                <a:gd name="connsiteX5" fmla="*/ 636893 w 1371600"/>
                <a:gd name="connsiteY5" fmla="*/ 547478 h 1226305"/>
                <a:gd name="connsiteX6" fmla="*/ 389125 w 1371600"/>
                <a:gd name="connsiteY6" fmla="*/ 343525 h 1226305"/>
                <a:gd name="connsiteX7" fmla="*/ 617243 w 1371600"/>
                <a:gd name="connsiteY7" fmla="*/ 565047 h 1226305"/>
                <a:gd name="connsiteX8" fmla="*/ 318877 w 1371600"/>
                <a:gd name="connsiteY8" fmla="*/ 425378 h 1226305"/>
                <a:gd name="connsiteX9" fmla="*/ 603347 w 1371600"/>
                <a:gd name="connsiteY9" fmla="*/ 586564 h 1226305"/>
                <a:gd name="connsiteX10" fmla="*/ 274716 w 1371600"/>
                <a:gd name="connsiteY10" fmla="*/ 520696 h 1226305"/>
                <a:gd name="connsiteX11" fmla="*/ 596155 w 1371600"/>
                <a:gd name="connsiteY11" fmla="*/ 610563 h 1226305"/>
                <a:gd name="connsiteX12" fmla="*/ 259654 w 1371600"/>
                <a:gd name="connsiteY12" fmla="*/ 622986 h 1226305"/>
                <a:gd name="connsiteX13" fmla="*/ 596155 w 1371600"/>
                <a:gd name="connsiteY13" fmla="*/ 635409 h 1226305"/>
                <a:gd name="connsiteX14" fmla="*/ 274716 w 1371600"/>
                <a:gd name="connsiteY14" fmla="*/ 725276 h 1226305"/>
                <a:gd name="connsiteX15" fmla="*/ 603347 w 1371600"/>
                <a:gd name="connsiteY15" fmla="*/ 659408 h 1226305"/>
                <a:gd name="connsiteX16" fmla="*/ 318877 w 1371600"/>
                <a:gd name="connsiteY16" fmla="*/ 820595 h 1226305"/>
                <a:gd name="connsiteX17" fmla="*/ 617243 w 1371600"/>
                <a:gd name="connsiteY17" fmla="*/ 680925 h 1226305"/>
                <a:gd name="connsiteX18" fmla="*/ 389125 w 1371600"/>
                <a:gd name="connsiteY18" fmla="*/ 902447 h 1226305"/>
                <a:gd name="connsiteX19" fmla="*/ 636893 w 1371600"/>
                <a:gd name="connsiteY19" fmla="*/ 698494 h 1226305"/>
                <a:gd name="connsiteX20" fmla="*/ 480676 w 1371600"/>
                <a:gd name="connsiteY20" fmla="*/ 965254 h 1226305"/>
                <a:gd name="connsiteX21" fmla="*/ 660960 w 1371600"/>
                <a:gd name="connsiteY21" fmla="*/ 710917 h 1226305"/>
                <a:gd name="connsiteX22" fmla="*/ 587288 w 1371600"/>
                <a:gd name="connsiteY22" fmla="*/ 1004736 h 1226305"/>
                <a:gd name="connsiteX23" fmla="*/ 687802 w 1371600"/>
                <a:gd name="connsiteY23" fmla="*/ 717347 h 1226305"/>
                <a:gd name="connsiteX24" fmla="*/ 701697 w 1371600"/>
                <a:gd name="connsiteY24" fmla="*/ 1018203 h 1226305"/>
                <a:gd name="connsiteX25" fmla="*/ 715592 w 1371600"/>
                <a:gd name="connsiteY25" fmla="*/ 717347 h 1226305"/>
                <a:gd name="connsiteX26" fmla="*/ 816106 w 1371600"/>
                <a:gd name="connsiteY26" fmla="*/ 1004736 h 1226305"/>
                <a:gd name="connsiteX27" fmla="*/ 742434 w 1371600"/>
                <a:gd name="connsiteY27" fmla="*/ 710917 h 1226305"/>
                <a:gd name="connsiteX28" fmla="*/ 922719 w 1371600"/>
                <a:gd name="connsiteY28" fmla="*/ 965254 h 1226305"/>
                <a:gd name="connsiteX29" fmla="*/ 766501 w 1371600"/>
                <a:gd name="connsiteY29" fmla="*/ 698494 h 1226305"/>
                <a:gd name="connsiteX30" fmla="*/ 1014269 w 1371600"/>
                <a:gd name="connsiteY30" fmla="*/ 902447 h 1226305"/>
                <a:gd name="connsiteX31" fmla="*/ 786151 w 1371600"/>
                <a:gd name="connsiteY31" fmla="*/ 680925 h 1226305"/>
                <a:gd name="connsiteX32" fmla="*/ 1084517 w 1371600"/>
                <a:gd name="connsiteY32" fmla="*/ 820595 h 1226305"/>
                <a:gd name="connsiteX33" fmla="*/ 800047 w 1371600"/>
                <a:gd name="connsiteY33" fmla="*/ 659408 h 1226305"/>
                <a:gd name="connsiteX34" fmla="*/ 1128678 w 1371600"/>
                <a:gd name="connsiteY34" fmla="*/ 725276 h 1226305"/>
                <a:gd name="connsiteX35" fmla="*/ 807239 w 1371600"/>
                <a:gd name="connsiteY35" fmla="*/ 635409 h 1226305"/>
                <a:gd name="connsiteX36" fmla="*/ 1143740 w 1371600"/>
                <a:gd name="connsiteY36" fmla="*/ 622986 h 1226305"/>
                <a:gd name="connsiteX37" fmla="*/ 807239 w 1371600"/>
                <a:gd name="connsiteY37" fmla="*/ 610563 h 1226305"/>
                <a:gd name="connsiteX38" fmla="*/ 1128678 w 1371600"/>
                <a:gd name="connsiteY38" fmla="*/ 520696 h 1226305"/>
                <a:gd name="connsiteX39" fmla="*/ 800047 w 1371600"/>
                <a:gd name="connsiteY39" fmla="*/ 586564 h 1226305"/>
                <a:gd name="connsiteX40" fmla="*/ 1084517 w 1371600"/>
                <a:gd name="connsiteY40" fmla="*/ 425378 h 1226305"/>
                <a:gd name="connsiteX41" fmla="*/ 786151 w 1371600"/>
                <a:gd name="connsiteY41" fmla="*/ 565047 h 1226305"/>
                <a:gd name="connsiteX42" fmla="*/ 1014269 w 1371600"/>
                <a:gd name="connsiteY42" fmla="*/ 343525 h 1226305"/>
                <a:gd name="connsiteX43" fmla="*/ 766501 w 1371600"/>
                <a:gd name="connsiteY43" fmla="*/ 547478 h 1226305"/>
                <a:gd name="connsiteX44" fmla="*/ 922719 w 1371600"/>
                <a:gd name="connsiteY44" fmla="*/ 280718 h 1226305"/>
                <a:gd name="connsiteX45" fmla="*/ 742434 w 1371600"/>
                <a:gd name="connsiteY45" fmla="*/ 535055 h 1226305"/>
                <a:gd name="connsiteX46" fmla="*/ 816106 w 1371600"/>
                <a:gd name="connsiteY46" fmla="*/ 241236 h 1226305"/>
                <a:gd name="connsiteX47" fmla="*/ 715592 w 1371600"/>
                <a:gd name="connsiteY47" fmla="*/ 528625 h 1226305"/>
                <a:gd name="connsiteX48" fmla="*/ 685800 w 1371600"/>
                <a:gd name="connsiteY48" fmla="*/ 0 h 1226305"/>
                <a:gd name="connsiteX49" fmla="*/ 750784 w 1371600"/>
                <a:gd name="connsiteY49" fmla="*/ 171851 h 1226305"/>
                <a:gd name="connsiteX50" fmla="*/ 863298 w 1371600"/>
                <a:gd name="connsiteY50" fmla="*/ 20893 h 1226305"/>
                <a:gd name="connsiteX51" fmla="*/ 876317 w 1371600"/>
                <a:gd name="connsiteY51" fmla="*/ 201922 h 1226305"/>
                <a:gd name="connsiteX52" fmla="*/ 1028700 w 1371600"/>
                <a:gd name="connsiteY52" fmla="*/ 82147 h 1226305"/>
                <a:gd name="connsiteX53" fmla="*/ 988871 w 1371600"/>
                <a:gd name="connsiteY53" fmla="*/ 260023 h 1226305"/>
                <a:gd name="connsiteX54" fmla="*/ 1170734 w 1371600"/>
                <a:gd name="connsiteY54" fmla="*/ 179588 h 1226305"/>
                <a:gd name="connsiteX55" fmla="*/ 1080769 w 1371600"/>
                <a:gd name="connsiteY55" fmla="*/ 342186 h 1226305"/>
                <a:gd name="connsiteX56" fmla="*/ 1279720 w 1371600"/>
                <a:gd name="connsiteY56" fmla="*/ 306576 h 1226305"/>
                <a:gd name="connsiteX57" fmla="*/ 1145753 w 1371600"/>
                <a:gd name="connsiteY57" fmla="*/ 442817 h 1226305"/>
                <a:gd name="connsiteX58" fmla="*/ 1348232 w 1371600"/>
                <a:gd name="connsiteY58" fmla="*/ 454457 h 1226305"/>
                <a:gd name="connsiteX59" fmla="*/ 1179388 w 1371600"/>
                <a:gd name="connsiteY59" fmla="*/ 555052 h 1226305"/>
                <a:gd name="connsiteX60" fmla="*/ 1371600 w 1371600"/>
                <a:gd name="connsiteY60" fmla="*/ 613153 h 1226305"/>
                <a:gd name="connsiteX61" fmla="*/ 1179388 w 1371600"/>
                <a:gd name="connsiteY61" fmla="*/ 671253 h 1226305"/>
                <a:gd name="connsiteX62" fmla="*/ 1348232 w 1371600"/>
                <a:gd name="connsiteY62" fmla="*/ 771848 h 1226305"/>
                <a:gd name="connsiteX63" fmla="*/ 1145753 w 1371600"/>
                <a:gd name="connsiteY63" fmla="*/ 783488 h 1226305"/>
                <a:gd name="connsiteX64" fmla="*/ 1279720 w 1371600"/>
                <a:gd name="connsiteY64" fmla="*/ 919729 h 1226305"/>
                <a:gd name="connsiteX65" fmla="*/ 1080769 w 1371600"/>
                <a:gd name="connsiteY65" fmla="*/ 884119 h 1226305"/>
                <a:gd name="connsiteX66" fmla="*/ 1170734 w 1371600"/>
                <a:gd name="connsiteY66" fmla="*/ 1046717 h 1226305"/>
                <a:gd name="connsiteX67" fmla="*/ 988871 w 1371600"/>
                <a:gd name="connsiteY67" fmla="*/ 966282 h 1226305"/>
                <a:gd name="connsiteX68" fmla="*/ 1028700 w 1371600"/>
                <a:gd name="connsiteY68" fmla="*/ 1144158 h 1226305"/>
                <a:gd name="connsiteX69" fmla="*/ 876317 w 1371600"/>
                <a:gd name="connsiteY69" fmla="*/ 1024383 h 1226305"/>
                <a:gd name="connsiteX70" fmla="*/ 863298 w 1371600"/>
                <a:gd name="connsiteY70" fmla="*/ 1205412 h 1226305"/>
                <a:gd name="connsiteX71" fmla="*/ 750784 w 1371600"/>
                <a:gd name="connsiteY71" fmla="*/ 1054454 h 1226305"/>
                <a:gd name="connsiteX72" fmla="*/ 685800 w 1371600"/>
                <a:gd name="connsiteY72" fmla="*/ 1226305 h 1226305"/>
                <a:gd name="connsiteX73" fmla="*/ 620816 w 1371600"/>
                <a:gd name="connsiteY73" fmla="*/ 1054454 h 1226305"/>
                <a:gd name="connsiteX74" fmla="*/ 508302 w 1371600"/>
                <a:gd name="connsiteY74" fmla="*/ 1205412 h 1226305"/>
                <a:gd name="connsiteX75" fmla="*/ 495283 w 1371600"/>
                <a:gd name="connsiteY75" fmla="*/ 1024383 h 1226305"/>
                <a:gd name="connsiteX76" fmla="*/ 342900 w 1371600"/>
                <a:gd name="connsiteY76" fmla="*/ 1144158 h 1226305"/>
                <a:gd name="connsiteX77" fmla="*/ 382729 w 1371600"/>
                <a:gd name="connsiteY77" fmla="*/ 966282 h 1226305"/>
                <a:gd name="connsiteX78" fmla="*/ 200866 w 1371600"/>
                <a:gd name="connsiteY78" fmla="*/ 1046717 h 1226305"/>
                <a:gd name="connsiteX79" fmla="*/ 290831 w 1371600"/>
                <a:gd name="connsiteY79" fmla="*/ 884119 h 1226305"/>
                <a:gd name="connsiteX80" fmla="*/ 91880 w 1371600"/>
                <a:gd name="connsiteY80" fmla="*/ 919729 h 1226305"/>
                <a:gd name="connsiteX81" fmla="*/ 225847 w 1371600"/>
                <a:gd name="connsiteY81" fmla="*/ 783488 h 1226305"/>
                <a:gd name="connsiteX82" fmla="*/ 23368 w 1371600"/>
                <a:gd name="connsiteY82" fmla="*/ 771848 h 1226305"/>
                <a:gd name="connsiteX83" fmla="*/ 192212 w 1371600"/>
                <a:gd name="connsiteY83" fmla="*/ 671253 h 1226305"/>
                <a:gd name="connsiteX84" fmla="*/ 0 w 1371600"/>
                <a:gd name="connsiteY84" fmla="*/ 613153 h 1226305"/>
                <a:gd name="connsiteX85" fmla="*/ 192212 w 1371600"/>
                <a:gd name="connsiteY85" fmla="*/ 555052 h 1226305"/>
                <a:gd name="connsiteX86" fmla="*/ 23368 w 1371600"/>
                <a:gd name="connsiteY86" fmla="*/ 454457 h 1226305"/>
                <a:gd name="connsiteX87" fmla="*/ 225847 w 1371600"/>
                <a:gd name="connsiteY87" fmla="*/ 442817 h 1226305"/>
                <a:gd name="connsiteX88" fmla="*/ 91880 w 1371600"/>
                <a:gd name="connsiteY88" fmla="*/ 306576 h 1226305"/>
                <a:gd name="connsiteX89" fmla="*/ 290831 w 1371600"/>
                <a:gd name="connsiteY89" fmla="*/ 342186 h 1226305"/>
                <a:gd name="connsiteX90" fmla="*/ 200866 w 1371600"/>
                <a:gd name="connsiteY90" fmla="*/ 179588 h 1226305"/>
                <a:gd name="connsiteX91" fmla="*/ 382729 w 1371600"/>
                <a:gd name="connsiteY91" fmla="*/ 260023 h 1226305"/>
                <a:gd name="connsiteX92" fmla="*/ 342900 w 1371600"/>
                <a:gd name="connsiteY92" fmla="*/ 82147 h 1226305"/>
                <a:gd name="connsiteX93" fmla="*/ 495283 w 1371600"/>
                <a:gd name="connsiteY93" fmla="*/ 201922 h 1226305"/>
                <a:gd name="connsiteX94" fmla="*/ 508302 w 1371600"/>
                <a:gd name="connsiteY94" fmla="*/ 20893 h 1226305"/>
                <a:gd name="connsiteX95" fmla="*/ 620816 w 1371600"/>
                <a:gd name="connsiteY95" fmla="*/ 171851 h 122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371600" h="1226305">
                  <a:moveTo>
                    <a:pt x="701697" y="227769"/>
                  </a:moveTo>
                  <a:lnTo>
                    <a:pt x="687802" y="528625"/>
                  </a:lnTo>
                  <a:lnTo>
                    <a:pt x="587288" y="241236"/>
                  </a:lnTo>
                  <a:lnTo>
                    <a:pt x="660960" y="535055"/>
                  </a:lnTo>
                  <a:lnTo>
                    <a:pt x="480676" y="280718"/>
                  </a:lnTo>
                  <a:lnTo>
                    <a:pt x="636893" y="547478"/>
                  </a:lnTo>
                  <a:lnTo>
                    <a:pt x="389125" y="343525"/>
                  </a:lnTo>
                  <a:lnTo>
                    <a:pt x="617243" y="565047"/>
                  </a:lnTo>
                  <a:lnTo>
                    <a:pt x="318877" y="425378"/>
                  </a:lnTo>
                  <a:lnTo>
                    <a:pt x="603347" y="586564"/>
                  </a:lnTo>
                  <a:lnTo>
                    <a:pt x="274716" y="520696"/>
                  </a:lnTo>
                  <a:lnTo>
                    <a:pt x="596155" y="610563"/>
                  </a:lnTo>
                  <a:lnTo>
                    <a:pt x="259654" y="622986"/>
                  </a:lnTo>
                  <a:lnTo>
                    <a:pt x="596155" y="635409"/>
                  </a:lnTo>
                  <a:lnTo>
                    <a:pt x="274716" y="725276"/>
                  </a:lnTo>
                  <a:lnTo>
                    <a:pt x="603347" y="659408"/>
                  </a:lnTo>
                  <a:lnTo>
                    <a:pt x="318877" y="820595"/>
                  </a:lnTo>
                  <a:lnTo>
                    <a:pt x="617243" y="680925"/>
                  </a:lnTo>
                  <a:lnTo>
                    <a:pt x="389125" y="902447"/>
                  </a:lnTo>
                  <a:lnTo>
                    <a:pt x="636893" y="698494"/>
                  </a:lnTo>
                  <a:lnTo>
                    <a:pt x="480676" y="965254"/>
                  </a:lnTo>
                  <a:lnTo>
                    <a:pt x="660960" y="710917"/>
                  </a:lnTo>
                  <a:lnTo>
                    <a:pt x="587288" y="1004736"/>
                  </a:lnTo>
                  <a:lnTo>
                    <a:pt x="687802" y="717347"/>
                  </a:lnTo>
                  <a:lnTo>
                    <a:pt x="701697" y="1018203"/>
                  </a:lnTo>
                  <a:lnTo>
                    <a:pt x="715592" y="717347"/>
                  </a:lnTo>
                  <a:lnTo>
                    <a:pt x="816106" y="1004736"/>
                  </a:lnTo>
                  <a:lnTo>
                    <a:pt x="742434" y="710917"/>
                  </a:lnTo>
                  <a:lnTo>
                    <a:pt x="922719" y="965254"/>
                  </a:lnTo>
                  <a:lnTo>
                    <a:pt x="766501" y="698494"/>
                  </a:lnTo>
                  <a:lnTo>
                    <a:pt x="1014269" y="902447"/>
                  </a:lnTo>
                  <a:lnTo>
                    <a:pt x="786151" y="680925"/>
                  </a:lnTo>
                  <a:lnTo>
                    <a:pt x="1084517" y="820595"/>
                  </a:lnTo>
                  <a:lnTo>
                    <a:pt x="800047" y="659408"/>
                  </a:lnTo>
                  <a:lnTo>
                    <a:pt x="1128678" y="725276"/>
                  </a:lnTo>
                  <a:lnTo>
                    <a:pt x="807239" y="635409"/>
                  </a:lnTo>
                  <a:lnTo>
                    <a:pt x="1143740" y="622986"/>
                  </a:lnTo>
                  <a:lnTo>
                    <a:pt x="807239" y="610563"/>
                  </a:lnTo>
                  <a:lnTo>
                    <a:pt x="1128678" y="520696"/>
                  </a:lnTo>
                  <a:lnTo>
                    <a:pt x="800047" y="586564"/>
                  </a:lnTo>
                  <a:lnTo>
                    <a:pt x="1084517" y="425378"/>
                  </a:lnTo>
                  <a:lnTo>
                    <a:pt x="786151" y="565047"/>
                  </a:lnTo>
                  <a:lnTo>
                    <a:pt x="1014269" y="343525"/>
                  </a:lnTo>
                  <a:lnTo>
                    <a:pt x="766501" y="547478"/>
                  </a:lnTo>
                  <a:lnTo>
                    <a:pt x="922719" y="280718"/>
                  </a:lnTo>
                  <a:lnTo>
                    <a:pt x="742434" y="535055"/>
                  </a:lnTo>
                  <a:lnTo>
                    <a:pt x="816106" y="241236"/>
                  </a:lnTo>
                  <a:lnTo>
                    <a:pt x="715592" y="528625"/>
                  </a:lnTo>
                  <a:close/>
                  <a:moveTo>
                    <a:pt x="685800" y="0"/>
                  </a:moveTo>
                  <a:lnTo>
                    <a:pt x="750784" y="171851"/>
                  </a:lnTo>
                  <a:lnTo>
                    <a:pt x="863298" y="20893"/>
                  </a:lnTo>
                  <a:lnTo>
                    <a:pt x="876317" y="201922"/>
                  </a:lnTo>
                  <a:lnTo>
                    <a:pt x="1028700" y="82147"/>
                  </a:lnTo>
                  <a:lnTo>
                    <a:pt x="988871" y="260023"/>
                  </a:lnTo>
                  <a:lnTo>
                    <a:pt x="1170734" y="179588"/>
                  </a:lnTo>
                  <a:lnTo>
                    <a:pt x="1080769" y="342186"/>
                  </a:lnTo>
                  <a:lnTo>
                    <a:pt x="1279720" y="306576"/>
                  </a:lnTo>
                  <a:lnTo>
                    <a:pt x="1145753" y="442817"/>
                  </a:lnTo>
                  <a:lnTo>
                    <a:pt x="1348232" y="454457"/>
                  </a:lnTo>
                  <a:lnTo>
                    <a:pt x="1179388" y="555052"/>
                  </a:lnTo>
                  <a:lnTo>
                    <a:pt x="1371600" y="613153"/>
                  </a:lnTo>
                  <a:lnTo>
                    <a:pt x="1179388" y="671253"/>
                  </a:lnTo>
                  <a:lnTo>
                    <a:pt x="1348232" y="771848"/>
                  </a:lnTo>
                  <a:lnTo>
                    <a:pt x="1145753" y="783488"/>
                  </a:lnTo>
                  <a:lnTo>
                    <a:pt x="1279720" y="919729"/>
                  </a:lnTo>
                  <a:lnTo>
                    <a:pt x="1080769" y="884119"/>
                  </a:lnTo>
                  <a:lnTo>
                    <a:pt x="1170734" y="1046717"/>
                  </a:lnTo>
                  <a:lnTo>
                    <a:pt x="988871" y="966282"/>
                  </a:lnTo>
                  <a:lnTo>
                    <a:pt x="1028700" y="1144158"/>
                  </a:lnTo>
                  <a:lnTo>
                    <a:pt x="876317" y="1024383"/>
                  </a:lnTo>
                  <a:lnTo>
                    <a:pt x="863298" y="1205412"/>
                  </a:lnTo>
                  <a:lnTo>
                    <a:pt x="750784" y="1054454"/>
                  </a:lnTo>
                  <a:lnTo>
                    <a:pt x="685800" y="1226305"/>
                  </a:lnTo>
                  <a:lnTo>
                    <a:pt x="620816" y="1054454"/>
                  </a:lnTo>
                  <a:lnTo>
                    <a:pt x="508302" y="1205412"/>
                  </a:lnTo>
                  <a:lnTo>
                    <a:pt x="495283" y="1024383"/>
                  </a:lnTo>
                  <a:lnTo>
                    <a:pt x="342900" y="1144158"/>
                  </a:lnTo>
                  <a:lnTo>
                    <a:pt x="382729" y="966282"/>
                  </a:lnTo>
                  <a:lnTo>
                    <a:pt x="200866" y="1046717"/>
                  </a:lnTo>
                  <a:lnTo>
                    <a:pt x="290831" y="884119"/>
                  </a:lnTo>
                  <a:lnTo>
                    <a:pt x="91880" y="919729"/>
                  </a:lnTo>
                  <a:lnTo>
                    <a:pt x="225847" y="783488"/>
                  </a:lnTo>
                  <a:lnTo>
                    <a:pt x="23368" y="771848"/>
                  </a:lnTo>
                  <a:lnTo>
                    <a:pt x="192212" y="671253"/>
                  </a:lnTo>
                  <a:lnTo>
                    <a:pt x="0" y="613153"/>
                  </a:lnTo>
                  <a:lnTo>
                    <a:pt x="192212" y="555052"/>
                  </a:lnTo>
                  <a:lnTo>
                    <a:pt x="23368" y="454457"/>
                  </a:lnTo>
                  <a:lnTo>
                    <a:pt x="225847" y="442817"/>
                  </a:lnTo>
                  <a:lnTo>
                    <a:pt x="91880" y="306576"/>
                  </a:lnTo>
                  <a:lnTo>
                    <a:pt x="290831" y="342186"/>
                  </a:lnTo>
                  <a:lnTo>
                    <a:pt x="200866" y="179588"/>
                  </a:lnTo>
                  <a:lnTo>
                    <a:pt x="382729" y="260023"/>
                  </a:lnTo>
                  <a:lnTo>
                    <a:pt x="342900" y="82147"/>
                  </a:lnTo>
                  <a:lnTo>
                    <a:pt x="495283" y="201922"/>
                  </a:lnTo>
                  <a:lnTo>
                    <a:pt x="508302" y="20893"/>
                  </a:lnTo>
                  <a:lnTo>
                    <a:pt x="620816" y="1718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任意多边形 24"/>
            <p:cNvSpPr/>
            <p:nvPr/>
          </p:nvSpPr>
          <p:spPr>
            <a:xfrm>
              <a:off x="1941522" y="4286338"/>
              <a:ext cx="372878" cy="333379"/>
            </a:xfrm>
            <a:custGeom>
              <a:avLst/>
              <a:gdLst>
                <a:gd name="connsiteX0" fmla="*/ 701697 w 1371600"/>
                <a:gd name="connsiteY0" fmla="*/ 227769 h 1226305"/>
                <a:gd name="connsiteX1" fmla="*/ 687802 w 1371600"/>
                <a:gd name="connsiteY1" fmla="*/ 528625 h 1226305"/>
                <a:gd name="connsiteX2" fmla="*/ 587288 w 1371600"/>
                <a:gd name="connsiteY2" fmla="*/ 241236 h 1226305"/>
                <a:gd name="connsiteX3" fmla="*/ 660960 w 1371600"/>
                <a:gd name="connsiteY3" fmla="*/ 535055 h 1226305"/>
                <a:gd name="connsiteX4" fmla="*/ 480676 w 1371600"/>
                <a:gd name="connsiteY4" fmla="*/ 280718 h 1226305"/>
                <a:gd name="connsiteX5" fmla="*/ 636893 w 1371600"/>
                <a:gd name="connsiteY5" fmla="*/ 547478 h 1226305"/>
                <a:gd name="connsiteX6" fmla="*/ 389125 w 1371600"/>
                <a:gd name="connsiteY6" fmla="*/ 343525 h 1226305"/>
                <a:gd name="connsiteX7" fmla="*/ 617243 w 1371600"/>
                <a:gd name="connsiteY7" fmla="*/ 565047 h 1226305"/>
                <a:gd name="connsiteX8" fmla="*/ 318877 w 1371600"/>
                <a:gd name="connsiteY8" fmla="*/ 425378 h 1226305"/>
                <a:gd name="connsiteX9" fmla="*/ 603347 w 1371600"/>
                <a:gd name="connsiteY9" fmla="*/ 586564 h 1226305"/>
                <a:gd name="connsiteX10" fmla="*/ 274716 w 1371600"/>
                <a:gd name="connsiteY10" fmla="*/ 520696 h 1226305"/>
                <a:gd name="connsiteX11" fmla="*/ 596155 w 1371600"/>
                <a:gd name="connsiteY11" fmla="*/ 610563 h 1226305"/>
                <a:gd name="connsiteX12" fmla="*/ 259654 w 1371600"/>
                <a:gd name="connsiteY12" fmla="*/ 622986 h 1226305"/>
                <a:gd name="connsiteX13" fmla="*/ 596155 w 1371600"/>
                <a:gd name="connsiteY13" fmla="*/ 635409 h 1226305"/>
                <a:gd name="connsiteX14" fmla="*/ 274716 w 1371600"/>
                <a:gd name="connsiteY14" fmla="*/ 725276 h 1226305"/>
                <a:gd name="connsiteX15" fmla="*/ 603347 w 1371600"/>
                <a:gd name="connsiteY15" fmla="*/ 659408 h 1226305"/>
                <a:gd name="connsiteX16" fmla="*/ 318877 w 1371600"/>
                <a:gd name="connsiteY16" fmla="*/ 820595 h 1226305"/>
                <a:gd name="connsiteX17" fmla="*/ 617243 w 1371600"/>
                <a:gd name="connsiteY17" fmla="*/ 680925 h 1226305"/>
                <a:gd name="connsiteX18" fmla="*/ 389125 w 1371600"/>
                <a:gd name="connsiteY18" fmla="*/ 902447 h 1226305"/>
                <a:gd name="connsiteX19" fmla="*/ 636893 w 1371600"/>
                <a:gd name="connsiteY19" fmla="*/ 698494 h 1226305"/>
                <a:gd name="connsiteX20" fmla="*/ 480676 w 1371600"/>
                <a:gd name="connsiteY20" fmla="*/ 965254 h 1226305"/>
                <a:gd name="connsiteX21" fmla="*/ 660960 w 1371600"/>
                <a:gd name="connsiteY21" fmla="*/ 710917 h 1226305"/>
                <a:gd name="connsiteX22" fmla="*/ 587288 w 1371600"/>
                <a:gd name="connsiteY22" fmla="*/ 1004736 h 1226305"/>
                <a:gd name="connsiteX23" fmla="*/ 687802 w 1371600"/>
                <a:gd name="connsiteY23" fmla="*/ 717347 h 1226305"/>
                <a:gd name="connsiteX24" fmla="*/ 701697 w 1371600"/>
                <a:gd name="connsiteY24" fmla="*/ 1018203 h 1226305"/>
                <a:gd name="connsiteX25" fmla="*/ 715592 w 1371600"/>
                <a:gd name="connsiteY25" fmla="*/ 717347 h 1226305"/>
                <a:gd name="connsiteX26" fmla="*/ 816106 w 1371600"/>
                <a:gd name="connsiteY26" fmla="*/ 1004736 h 1226305"/>
                <a:gd name="connsiteX27" fmla="*/ 742434 w 1371600"/>
                <a:gd name="connsiteY27" fmla="*/ 710917 h 1226305"/>
                <a:gd name="connsiteX28" fmla="*/ 922719 w 1371600"/>
                <a:gd name="connsiteY28" fmla="*/ 965254 h 1226305"/>
                <a:gd name="connsiteX29" fmla="*/ 766501 w 1371600"/>
                <a:gd name="connsiteY29" fmla="*/ 698494 h 1226305"/>
                <a:gd name="connsiteX30" fmla="*/ 1014269 w 1371600"/>
                <a:gd name="connsiteY30" fmla="*/ 902447 h 1226305"/>
                <a:gd name="connsiteX31" fmla="*/ 786151 w 1371600"/>
                <a:gd name="connsiteY31" fmla="*/ 680925 h 1226305"/>
                <a:gd name="connsiteX32" fmla="*/ 1084517 w 1371600"/>
                <a:gd name="connsiteY32" fmla="*/ 820595 h 1226305"/>
                <a:gd name="connsiteX33" fmla="*/ 800047 w 1371600"/>
                <a:gd name="connsiteY33" fmla="*/ 659408 h 1226305"/>
                <a:gd name="connsiteX34" fmla="*/ 1128678 w 1371600"/>
                <a:gd name="connsiteY34" fmla="*/ 725276 h 1226305"/>
                <a:gd name="connsiteX35" fmla="*/ 807239 w 1371600"/>
                <a:gd name="connsiteY35" fmla="*/ 635409 h 1226305"/>
                <a:gd name="connsiteX36" fmla="*/ 1143740 w 1371600"/>
                <a:gd name="connsiteY36" fmla="*/ 622986 h 1226305"/>
                <a:gd name="connsiteX37" fmla="*/ 807239 w 1371600"/>
                <a:gd name="connsiteY37" fmla="*/ 610563 h 1226305"/>
                <a:gd name="connsiteX38" fmla="*/ 1128678 w 1371600"/>
                <a:gd name="connsiteY38" fmla="*/ 520696 h 1226305"/>
                <a:gd name="connsiteX39" fmla="*/ 800047 w 1371600"/>
                <a:gd name="connsiteY39" fmla="*/ 586564 h 1226305"/>
                <a:gd name="connsiteX40" fmla="*/ 1084517 w 1371600"/>
                <a:gd name="connsiteY40" fmla="*/ 425378 h 1226305"/>
                <a:gd name="connsiteX41" fmla="*/ 786151 w 1371600"/>
                <a:gd name="connsiteY41" fmla="*/ 565047 h 1226305"/>
                <a:gd name="connsiteX42" fmla="*/ 1014269 w 1371600"/>
                <a:gd name="connsiteY42" fmla="*/ 343525 h 1226305"/>
                <a:gd name="connsiteX43" fmla="*/ 766501 w 1371600"/>
                <a:gd name="connsiteY43" fmla="*/ 547478 h 1226305"/>
                <a:gd name="connsiteX44" fmla="*/ 922719 w 1371600"/>
                <a:gd name="connsiteY44" fmla="*/ 280718 h 1226305"/>
                <a:gd name="connsiteX45" fmla="*/ 742434 w 1371600"/>
                <a:gd name="connsiteY45" fmla="*/ 535055 h 1226305"/>
                <a:gd name="connsiteX46" fmla="*/ 816106 w 1371600"/>
                <a:gd name="connsiteY46" fmla="*/ 241236 h 1226305"/>
                <a:gd name="connsiteX47" fmla="*/ 715592 w 1371600"/>
                <a:gd name="connsiteY47" fmla="*/ 528625 h 1226305"/>
                <a:gd name="connsiteX48" fmla="*/ 685800 w 1371600"/>
                <a:gd name="connsiteY48" fmla="*/ 0 h 1226305"/>
                <a:gd name="connsiteX49" fmla="*/ 750784 w 1371600"/>
                <a:gd name="connsiteY49" fmla="*/ 171851 h 1226305"/>
                <a:gd name="connsiteX50" fmla="*/ 863298 w 1371600"/>
                <a:gd name="connsiteY50" fmla="*/ 20893 h 1226305"/>
                <a:gd name="connsiteX51" fmla="*/ 876317 w 1371600"/>
                <a:gd name="connsiteY51" fmla="*/ 201922 h 1226305"/>
                <a:gd name="connsiteX52" fmla="*/ 1028700 w 1371600"/>
                <a:gd name="connsiteY52" fmla="*/ 82147 h 1226305"/>
                <a:gd name="connsiteX53" fmla="*/ 988871 w 1371600"/>
                <a:gd name="connsiteY53" fmla="*/ 260023 h 1226305"/>
                <a:gd name="connsiteX54" fmla="*/ 1170734 w 1371600"/>
                <a:gd name="connsiteY54" fmla="*/ 179588 h 1226305"/>
                <a:gd name="connsiteX55" fmla="*/ 1080769 w 1371600"/>
                <a:gd name="connsiteY55" fmla="*/ 342186 h 1226305"/>
                <a:gd name="connsiteX56" fmla="*/ 1279720 w 1371600"/>
                <a:gd name="connsiteY56" fmla="*/ 306576 h 1226305"/>
                <a:gd name="connsiteX57" fmla="*/ 1145753 w 1371600"/>
                <a:gd name="connsiteY57" fmla="*/ 442817 h 1226305"/>
                <a:gd name="connsiteX58" fmla="*/ 1348232 w 1371600"/>
                <a:gd name="connsiteY58" fmla="*/ 454457 h 1226305"/>
                <a:gd name="connsiteX59" fmla="*/ 1179388 w 1371600"/>
                <a:gd name="connsiteY59" fmla="*/ 555052 h 1226305"/>
                <a:gd name="connsiteX60" fmla="*/ 1371600 w 1371600"/>
                <a:gd name="connsiteY60" fmla="*/ 613153 h 1226305"/>
                <a:gd name="connsiteX61" fmla="*/ 1179388 w 1371600"/>
                <a:gd name="connsiteY61" fmla="*/ 671253 h 1226305"/>
                <a:gd name="connsiteX62" fmla="*/ 1348232 w 1371600"/>
                <a:gd name="connsiteY62" fmla="*/ 771848 h 1226305"/>
                <a:gd name="connsiteX63" fmla="*/ 1145753 w 1371600"/>
                <a:gd name="connsiteY63" fmla="*/ 783488 h 1226305"/>
                <a:gd name="connsiteX64" fmla="*/ 1279720 w 1371600"/>
                <a:gd name="connsiteY64" fmla="*/ 919729 h 1226305"/>
                <a:gd name="connsiteX65" fmla="*/ 1080769 w 1371600"/>
                <a:gd name="connsiteY65" fmla="*/ 884119 h 1226305"/>
                <a:gd name="connsiteX66" fmla="*/ 1170734 w 1371600"/>
                <a:gd name="connsiteY66" fmla="*/ 1046717 h 1226305"/>
                <a:gd name="connsiteX67" fmla="*/ 988871 w 1371600"/>
                <a:gd name="connsiteY67" fmla="*/ 966282 h 1226305"/>
                <a:gd name="connsiteX68" fmla="*/ 1028700 w 1371600"/>
                <a:gd name="connsiteY68" fmla="*/ 1144158 h 1226305"/>
                <a:gd name="connsiteX69" fmla="*/ 876317 w 1371600"/>
                <a:gd name="connsiteY69" fmla="*/ 1024383 h 1226305"/>
                <a:gd name="connsiteX70" fmla="*/ 863298 w 1371600"/>
                <a:gd name="connsiteY70" fmla="*/ 1205412 h 1226305"/>
                <a:gd name="connsiteX71" fmla="*/ 750784 w 1371600"/>
                <a:gd name="connsiteY71" fmla="*/ 1054454 h 1226305"/>
                <a:gd name="connsiteX72" fmla="*/ 685800 w 1371600"/>
                <a:gd name="connsiteY72" fmla="*/ 1226305 h 1226305"/>
                <a:gd name="connsiteX73" fmla="*/ 620816 w 1371600"/>
                <a:gd name="connsiteY73" fmla="*/ 1054454 h 1226305"/>
                <a:gd name="connsiteX74" fmla="*/ 508302 w 1371600"/>
                <a:gd name="connsiteY74" fmla="*/ 1205412 h 1226305"/>
                <a:gd name="connsiteX75" fmla="*/ 495283 w 1371600"/>
                <a:gd name="connsiteY75" fmla="*/ 1024383 h 1226305"/>
                <a:gd name="connsiteX76" fmla="*/ 342900 w 1371600"/>
                <a:gd name="connsiteY76" fmla="*/ 1144158 h 1226305"/>
                <a:gd name="connsiteX77" fmla="*/ 382729 w 1371600"/>
                <a:gd name="connsiteY77" fmla="*/ 966282 h 1226305"/>
                <a:gd name="connsiteX78" fmla="*/ 200866 w 1371600"/>
                <a:gd name="connsiteY78" fmla="*/ 1046717 h 1226305"/>
                <a:gd name="connsiteX79" fmla="*/ 290831 w 1371600"/>
                <a:gd name="connsiteY79" fmla="*/ 884119 h 1226305"/>
                <a:gd name="connsiteX80" fmla="*/ 91880 w 1371600"/>
                <a:gd name="connsiteY80" fmla="*/ 919729 h 1226305"/>
                <a:gd name="connsiteX81" fmla="*/ 225847 w 1371600"/>
                <a:gd name="connsiteY81" fmla="*/ 783488 h 1226305"/>
                <a:gd name="connsiteX82" fmla="*/ 23368 w 1371600"/>
                <a:gd name="connsiteY82" fmla="*/ 771848 h 1226305"/>
                <a:gd name="connsiteX83" fmla="*/ 192212 w 1371600"/>
                <a:gd name="connsiteY83" fmla="*/ 671253 h 1226305"/>
                <a:gd name="connsiteX84" fmla="*/ 0 w 1371600"/>
                <a:gd name="connsiteY84" fmla="*/ 613153 h 1226305"/>
                <a:gd name="connsiteX85" fmla="*/ 192212 w 1371600"/>
                <a:gd name="connsiteY85" fmla="*/ 555052 h 1226305"/>
                <a:gd name="connsiteX86" fmla="*/ 23368 w 1371600"/>
                <a:gd name="connsiteY86" fmla="*/ 454457 h 1226305"/>
                <a:gd name="connsiteX87" fmla="*/ 225847 w 1371600"/>
                <a:gd name="connsiteY87" fmla="*/ 442817 h 1226305"/>
                <a:gd name="connsiteX88" fmla="*/ 91880 w 1371600"/>
                <a:gd name="connsiteY88" fmla="*/ 306576 h 1226305"/>
                <a:gd name="connsiteX89" fmla="*/ 290831 w 1371600"/>
                <a:gd name="connsiteY89" fmla="*/ 342186 h 1226305"/>
                <a:gd name="connsiteX90" fmla="*/ 200866 w 1371600"/>
                <a:gd name="connsiteY90" fmla="*/ 179588 h 1226305"/>
                <a:gd name="connsiteX91" fmla="*/ 382729 w 1371600"/>
                <a:gd name="connsiteY91" fmla="*/ 260023 h 1226305"/>
                <a:gd name="connsiteX92" fmla="*/ 342900 w 1371600"/>
                <a:gd name="connsiteY92" fmla="*/ 82147 h 1226305"/>
                <a:gd name="connsiteX93" fmla="*/ 495283 w 1371600"/>
                <a:gd name="connsiteY93" fmla="*/ 201922 h 1226305"/>
                <a:gd name="connsiteX94" fmla="*/ 508302 w 1371600"/>
                <a:gd name="connsiteY94" fmla="*/ 20893 h 1226305"/>
                <a:gd name="connsiteX95" fmla="*/ 620816 w 1371600"/>
                <a:gd name="connsiteY95" fmla="*/ 171851 h 122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371600" h="1226305">
                  <a:moveTo>
                    <a:pt x="701697" y="227769"/>
                  </a:moveTo>
                  <a:lnTo>
                    <a:pt x="687802" y="528625"/>
                  </a:lnTo>
                  <a:lnTo>
                    <a:pt x="587288" y="241236"/>
                  </a:lnTo>
                  <a:lnTo>
                    <a:pt x="660960" y="535055"/>
                  </a:lnTo>
                  <a:lnTo>
                    <a:pt x="480676" y="280718"/>
                  </a:lnTo>
                  <a:lnTo>
                    <a:pt x="636893" y="547478"/>
                  </a:lnTo>
                  <a:lnTo>
                    <a:pt x="389125" y="343525"/>
                  </a:lnTo>
                  <a:lnTo>
                    <a:pt x="617243" y="565047"/>
                  </a:lnTo>
                  <a:lnTo>
                    <a:pt x="318877" y="425378"/>
                  </a:lnTo>
                  <a:lnTo>
                    <a:pt x="603347" y="586564"/>
                  </a:lnTo>
                  <a:lnTo>
                    <a:pt x="274716" y="520696"/>
                  </a:lnTo>
                  <a:lnTo>
                    <a:pt x="596155" y="610563"/>
                  </a:lnTo>
                  <a:lnTo>
                    <a:pt x="259654" y="622986"/>
                  </a:lnTo>
                  <a:lnTo>
                    <a:pt x="596155" y="635409"/>
                  </a:lnTo>
                  <a:lnTo>
                    <a:pt x="274716" y="725276"/>
                  </a:lnTo>
                  <a:lnTo>
                    <a:pt x="603347" y="659408"/>
                  </a:lnTo>
                  <a:lnTo>
                    <a:pt x="318877" y="820595"/>
                  </a:lnTo>
                  <a:lnTo>
                    <a:pt x="617243" y="680925"/>
                  </a:lnTo>
                  <a:lnTo>
                    <a:pt x="389125" y="902447"/>
                  </a:lnTo>
                  <a:lnTo>
                    <a:pt x="636893" y="698494"/>
                  </a:lnTo>
                  <a:lnTo>
                    <a:pt x="480676" y="965254"/>
                  </a:lnTo>
                  <a:lnTo>
                    <a:pt x="660960" y="710917"/>
                  </a:lnTo>
                  <a:lnTo>
                    <a:pt x="587288" y="1004736"/>
                  </a:lnTo>
                  <a:lnTo>
                    <a:pt x="687802" y="717347"/>
                  </a:lnTo>
                  <a:lnTo>
                    <a:pt x="701697" y="1018203"/>
                  </a:lnTo>
                  <a:lnTo>
                    <a:pt x="715592" y="717347"/>
                  </a:lnTo>
                  <a:lnTo>
                    <a:pt x="816106" y="1004736"/>
                  </a:lnTo>
                  <a:lnTo>
                    <a:pt x="742434" y="710917"/>
                  </a:lnTo>
                  <a:lnTo>
                    <a:pt x="922719" y="965254"/>
                  </a:lnTo>
                  <a:lnTo>
                    <a:pt x="766501" y="698494"/>
                  </a:lnTo>
                  <a:lnTo>
                    <a:pt x="1014269" y="902447"/>
                  </a:lnTo>
                  <a:lnTo>
                    <a:pt x="786151" y="680925"/>
                  </a:lnTo>
                  <a:lnTo>
                    <a:pt x="1084517" y="820595"/>
                  </a:lnTo>
                  <a:lnTo>
                    <a:pt x="800047" y="659408"/>
                  </a:lnTo>
                  <a:lnTo>
                    <a:pt x="1128678" y="725276"/>
                  </a:lnTo>
                  <a:lnTo>
                    <a:pt x="807239" y="635409"/>
                  </a:lnTo>
                  <a:lnTo>
                    <a:pt x="1143740" y="622986"/>
                  </a:lnTo>
                  <a:lnTo>
                    <a:pt x="807239" y="610563"/>
                  </a:lnTo>
                  <a:lnTo>
                    <a:pt x="1128678" y="520696"/>
                  </a:lnTo>
                  <a:lnTo>
                    <a:pt x="800047" y="586564"/>
                  </a:lnTo>
                  <a:lnTo>
                    <a:pt x="1084517" y="425378"/>
                  </a:lnTo>
                  <a:lnTo>
                    <a:pt x="786151" y="565047"/>
                  </a:lnTo>
                  <a:lnTo>
                    <a:pt x="1014269" y="343525"/>
                  </a:lnTo>
                  <a:lnTo>
                    <a:pt x="766501" y="547478"/>
                  </a:lnTo>
                  <a:lnTo>
                    <a:pt x="922719" y="280718"/>
                  </a:lnTo>
                  <a:lnTo>
                    <a:pt x="742434" y="535055"/>
                  </a:lnTo>
                  <a:lnTo>
                    <a:pt x="816106" y="241236"/>
                  </a:lnTo>
                  <a:lnTo>
                    <a:pt x="715592" y="528625"/>
                  </a:lnTo>
                  <a:close/>
                  <a:moveTo>
                    <a:pt x="685800" y="0"/>
                  </a:moveTo>
                  <a:lnTo>
                    <a:pt x="750784" y="171851"/>
                  </a:lnTo>
                  <a:lnTo>
                    <a:pt x="863298" y="20893"/>
                  </a:lnTo>
                  <a:lnTo>
                    <a:pt x="876317" y="201922"/>
                  </a:lnTo>
                  <a:lnTo>
                    <a:pt x="1028700" y="82147"/>
                  </a:lnTo>
                  <a:lnTo>
                    <a:pt x="988871" y="260023"/>
                  </a:lnTo>
                  <a:lnTo>
                    <a:pt x="1170734" y="179588"/>
                  </a:lnTo>
                  <a:lnTo>
                    <a:pt x="1080769" y="342186"/>
                  </a:lnTo>
                  <a:lnTo>
                    <a:pt x="1279720" y="306576"/>
                  </a:lnTo>
                  <a:lnTo>
                    <a:pt x="1145753" y="442817"/>
                  </a:lnTo>
                  <a:lnTo>
                    <a:pt x="1348232" y="454457"/>
                  </a:lnTo>
                  <a:lnTo>
                    <a:pt x="1179388" y="555052"/>
                  </a:lnTo>
                  <a:lnTo>
                    <a:pt x="1371600" y="613153"/>
                  </a:lnTo>
                  <a:lnTo>
                    <a:pt x="1179388" y="671253"/>
                  </a:lnTo>
                  <a:lnTo>
                    <a:pt x="1348232" y="771848"/>
                  </a:lnTo>
                  <a:lnTo>
                    <a:pt x="1145753" y="783488"/>
                  </a:lnTo>
                  <a:lnTo>
                    <a:pt x="1279720" y="919729"/>
                  </a:lnTo>
                  <a:lnTo>
                    <a:pt x="1080769" y="884119"/>
                  </a:lnTo>
                  <a:lnTo>
                    <a:pt x="1170734" y="1046717"/>
                  </a:lnTo>
                  <a:lnTo>
                    <a:pt x="988871" y="966282"/>
                  </a:lnTo>
                  <a:lnTo>
                    <a:pt x="1028700" y="1144158"/>
                  </a:lnTo>
                  <a:lnTo>
                    <a:pt x="876317" y="1024383"/>
                  </a:lnTo>
                  <a:lnTo>
                    <a:pt x="863298" y="1205412"/>
                  </a:lnTo>
                  <a:lnTo>
                    <a:pt x="750784" y="1054454"/>
                  </a:lnTo>
                  <a:lnTo>
                    <a:pt x="685800" y="1226305"/>
                  </a:lnTo>
                  <a:lnTo>
                    <a:pt x="620816" y="1054454"/>
                  </a:lnTo>
                  <a:lnTo>
                    <a:pt x="508302" y="1205412"/>
                  </a:lnTo>
                  <a:lnTo>
                    <a:pt x="495283" y="1024383"/>
                  </a:lnTo>
                  <a:lnTo>
                    <a:pt x="342900" y="1144158"/>
                  </a:lnTo>
                  <a:lnTo>
                    <a:pt x="382729" y="966282"/>
                  </a:lnTo>
                  <a:lnTo>
                    <a:pt x="200866" y="1046717"/>
                  </a:lnTo>
                  <a:lnTo>
                    <a:pt x="290831" y="884119"/>
                  </a:lnTo>
                  <a:lnTo>
                    <a:pt x="91880" y="919729"/>
                  </a:lnTo>
                  <a:lnTo>
                    <a:pt x="225847" y="783488"/>
                  </a:lnTo>
                  <a:lnTo>
                    <a:pt x="23368" y="771848"/>
                  </a:lnTo>
                  <a:lnTo>
                    <a:pt x="192212" y="671253"/>
                  </a:lnTo>
                  <a:lnTo>
                    <a:pt x="0" y="613153"/>
                  </a:lnTo>
                  <a:lnTo>
                    <a:pt x="192212" y="555052"/>
                  </a:lnTo>
                  <a:lnTo>
                    <a:pt x="23368" y="454457"/>
                  </a:lnTo>
                  <a:lnTo>
                    <a:pt x="225847" y="442817"/>
                  </a:lnTo>
                  <a:lnTo>
                    <a:pt x="91880" y="306576"/>
                  </a:lnTo>
                  <a:lnTo>
                    <a:pt x="290831" y="342186"/>
                  </a:lnTo>
                  <a:lnTo>
                    <a:pt x="200866" y="179588"/>
                  </a:lnTo>
                  <a:lnTo>
                    <a:pt x="382729" y="260023"/>
                  </a:lnTo>
                  <a:lnTo>
                    <a:pt x="342900" y="82147"/>
                  </a:lnTo>
                  <a:lnTo>
                    <a:pt x="495283" y="201922"/>
                  </a:lnTo>
                  <a:lnTo>
                    <a:pt x="508302" y="20893"/>
                  </a:lnTo>
                  <a:lnTo>
                    <a:pt x="620816" y="1718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8"/>
            <p:cNvGrpSpPr/>
            <p:nvPr/>
          </p:nvGrpSpPr>
          <p:grpSpPr>
            <a:xfrm>
              <a:off x="2224710" y="4358985"/>
              <a:ext cx="560959" cy="567815"/>
              <a:chOff x="3556381" y="4173355"/>
              <a:chExt cx="1486604" cy="1504774"/>
            </a:xfrm>
            <a:grpFill/>
          </p:grpSpPr>
          <p:sp>
            <p:nvSpPr>
              <p:cNvPr id="37" name="缺角矩形 36"/>
              <p:cNvSpPr/>
              <p:nvPr/>
            </p:nvSpPr>
            <p:spPr>
              <a:xfrm>
                <a:off x="3556381" y="4173355"/>
                <a:ext cx="1486604" cy="1504774"/>
              </a:xfrm>
              <a:prstGeom prst="plaque">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8" name="十二角星 37"/>
              <p:cNvSpPr/>
              <p:nvPr/>
            </p:nvSpPr>
            <p:spPr>
              <a:xfrm>
                <a:off x="3609673" y="4380499"/>
                <a:ext cx="1386619" cy="1090486"/>
              </a:xfrm>
              <a:prstGeom prst="star12">
                <a:avLst>
                  <a:gd name="adj" fmla="val 212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 name="组合 99"/>
            <p:cNvGrpSpPr/>
            <p:nvPr/>
          </p:nvGrpSpPr>
          <p:grpSpPr>
            <a:xfrm>
              <a:off x="1353712" y="1496697"/>
              <a:ext cx="560959" cy="567815"/>
              <a:chOff x="3556381" y="4173355"/>
              <a:chExt cx="1486604" cy="1504774"/>
            </a:xfrm>
            <a:grpFill/>
          </p:grpSpPr>
          <p:sp>
            <p:nvSpPr>
              <p:cNvPr id="35" name="缺角矩形 34"/>
              <p:cNvSpPr/>
              <p:nvPr/>
            </p:nvSpPr>
            <p:spPr>
              <a:xfrm>
                <a:off x="3556381" y="4173355"/>
                <a:ext cx="1486604" cy="1504774"/>
              </a:xfrm>
              <a:prstGeom prst="plaque">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十二角星 35"/>
              <p:cNvSpPr/>
              <p:nvPr/>
            </p:nvSpPr>
            <p:spPr>
              <a:xfrm>
                <a:off x="3609673" y="4380499"/>
                <a:ext cx="1386619" cy="1090486"/>
              </a:xfrm>
              <a:prstGeom prst="star12">
                <a:avLst>
                  <a:gd name="adj" fmla="val 212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28" name="二十四角星 27"/>
            <p:cNvSpPr/>
            <p:nvPr/>
          </p:nvSpPr>
          <p:spPr>
            <a:xfrm>
              <a:off x="3121264" y="1568864"/>
              <a:ext cx="608162" cy="543737"/>
            </a:xfrm>
            <a:prstGeom prst="star24">
              <a:avLst>
                <a:gd name="adj" fmla="val 218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椭圆 28"/>
            <p:cNvSpPr/>
            <p:nvPr/>
          </p:nvSpPr>
          <p:spPr>
            <a:xfrm>
              <a:off x="2768049" y="1433898"/>
              <a:ext cx="290120" cy="29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任意多边形 29"/>
            <p:cNvSpPr/>
            <p:nvPr/>
          </p:nvSpPr>
          <p:spPr>
            <a:xfrm>
              <a:off x="2102535" y="2160636"/>
              <a:ext cx="779217" cy="689837"/>
            </a:xfrm>
            <a:custGeom>
              <a:avLst/>
              <a:gdLst>
                <a:gd name="connsiteX0" fmla="*/ 12839 w 624882"/>
                <a:gd name="connsiteY0" fmla="*/ 364717 h 713034"/>
                <a:gd name="connsiteX1" fmla="*/ 290683 w 624882"/>
                <a:gd name="connsiteY1" fmla="*/ 364717 h 713034"/>
                <a:gd name="connsiteX2" fmla="*/ 290683 w 624882"/>
                <a:gd name="connsiteY2" fmla="*/ 655400 h 713034"/>
                <a:gd name="connsiteX3" fmla="*/ 334199 w 624882"/>
                <a:gd name="connsiteY3" fmla="*/ 655400 h 713034"/>
                <a:gd name="connsiteX4" fmla="*/ 334199 w 624882"/>
                <a:gd name="connsiteY4" fmla="*/ 364717 h 713034"/>
                <a:gd name="connsiteX5" fmla="*/ 609441 w 624882"/>
                <a:gd name="connsiteY5" fmla="*/ 364717 h 713034"/>
                <a:gd name="connsiteX6" fmla="*/ 604060 w 624882"/>
                <a:gd name="connsiteY6" fmla="*/ 428368 h 713034"/>
                <a:gd name="connsiteX7" fmla="*/ 311140 w 624882"/>
                <a:gd name="connsiteY7" fmla="*/ 713034 h 713034"/>
                <a:gd name="connsiteX8" fmla="*/ 18221 w 624882"/>
                <a:gd name="connsiteY8" fmla="*/ 428368 h 713034"/>
                <a:gd name="connsiteX9" fmla="*/ 606937 w 624882"/>
                <a:gd name="connsiteY9" fmla="*/ 318701 h 713034"/>
                <a:gd name="connsiteX10" fmla="*/ 624882 w 624882"/>
                <a:gd name="connsiteY10" fmla="*/ 318701 h 713034"/>
                <a:gd name="connsiteX11" fmla="*/ 624882 w 624882"/>
                <a:gd name="connsiteY11" fmla="*/ 364717 h 713034"/>
                <a:gd name="connsiteX12" fmla="*/ 609441 w 624882"/>
                <a:gd name="connsiteY12" fmla="*/ 364717 h 713034"/>
                <a:gd name="connsiteX13" fmla="*/ 610134 w 624882"/>
                <a:gd name="connsiteY13" fmla="*/ 356517 h 713034"/>
                <a:gd name="connsiteX14" fmla="*/ 0 w 624882"/>
                <a:gd name="connsiteY14" fmla="*/ 318701 h 713034"/>
                <a:gd name="connsiteX15" fmla="*/ 15343 w 624882"/>
                <a:gd name="connsiteY15" fmla="*/ 318701 h 713034"/>
                <a:gd name="connsiteX16" fmla="*/ 12146 w 624882"/>
                <a:gd name="connsiteY16" fmla="*/ 356517 h 713034"/>
                <a:gd name="connsiteX17" fmla="*/ 12839 w 624882"/>
                <a:gd name="connsiteY17" fmla="*/ 364717 h 713034"/>
                <a:gd name="connsiteX18" fmla="*/ 0 w 624882"/>
                <a:gd name="connsiteY18" fmla="*/ 364717 h 713034"/>
                <a:gd name="connsiteX19" fmla="*/ 311140 w 624882"/>
                <a:gd name="connsiteY19" fmla="*/ 0 h 713034"/>
                <a:gd name="connsiteX20" fmla="*/ 604060 w 624882"/>
                <a:gd name="connsiteY20" fmla="*/ 284667 h 713034"/>
                <a:gd name="connsiteX21" fmla="*/ 606937 w 624882"/>
                <a:gd name="connsiteY21" fmla="*/ 318701 h 713034"/>
                <a:gd name="connsiteX22" fmla="*/ 334199 w 624882"/>
                <a:gd name="connsiteY22" fmla="*/ 318701 h 713034"/>
                <a:gd name="connsiteX23" fmla="*/ 334199 w 624882"/>
                <a:gd name="connsiteY23" fmla="*/ 28018 h 713034"/>
                <a:gd name="connsiteX24" fmla="*/ 290683 w 624882"/>
                <a:gd name="connsiteY24" fmla="*/ 28018 h 713034"/>
                <a:gd name="connsiteX25" fmla="*/ 290683 w 624882"/>
                <a:gd name="connsiteY25" fmla="*/ 318701 h 713034"/>
                <a:gd name="connsiteX26" fmla="*/ 15343 w 624882"/>
                <a:gd name="connsiteY26" fmla="*/ 318701 h 713034"/>
                <a:gd name="connsiteX27" fmla="*/ 18221 w 624882"/>
                <a:gd name="connsiteY27" fmla="*/ 284667 h 713034"/>
                <a:gd name="connsiteX28" fmla="*/ 311140 w 624882"/>
                <a:gd name="connsiteY28" fmla="*/ 0 h 71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24882" h="713034">
                  <a:moveTo>
                    <a:pt x="12839" y="364717"/>
                  </a:moveTo>
                  <a:lnTo>
                    <a:pt x="290683" y="364717"/>
                  </a:lnTo>
                  <a:lnTo>
                    <a:pt x="290683" y="655400"/>
                  </a:lnTo>
                  <a:lnTo>
                    <a:pt x="334199" y="655400"/>
                  </a:lnTo>
                  <a:lnTo>
                    <a:pt x="334199" y="364717"/>
                  </a:lnTo>
                  <a:lnTo>
                    <a:pt x="609441" y="364717"/>
                  </a:lnTo>
                  <a:lnTo>
                    <a:pt x="604060" y="428368"/>
                  </a:lnTo>
                  <a:cubicBezTo>
                    <a:pt x="576180" y="590827"/>
                    <a:pt x="455629" y="713034"/>
                    <a:pt x="311140" y="713034"/>
                  </a:cubicBezTo>
                  <a:cubicBezTo>
                    <a:pt x="166651" y="713034"/>
                    <a:pt x="46101" y="590827"/>
                    <a:pt x="18221" y="428368"/>
                  </a:cubicBezTo>
                  <a:close/>
                  <a:moveTo>
                    <a:pt x="606937" y="318701"/>
                  </a:moveTo>
                  <a:lnTo>
                    <a:pt x="624882" y="318701"/>
                  </a:lnTo>
                  <a:lnTo>
                    <a:pt x="624882" y="364717"/>
                  </a:lnTo>
                  <a:lnTo>
                    <a:pt x="609441" y="364717"/>
                  </a:lnTo>
                  <a:lnTo>
                    <a:pt x="610134" y="356517"/>
                  </a:lnTo>
                  <a:close/>
                  <a:moveTo>
                    <a:pt x="0" y="318701"/>
                  </a:moveTo>
                  <a:lnTo>
                    <a:pt x="15343" y="318701"/>
                  </a:lnTo>
                  <a:lnTo>
                    <a:pt x="12146" y="356517"/>
                  </a:lnTo>
                  <a:lnTo>
                    <a:pt x="12839" y="364717"/>
                  </a:lnTo>
                  <a:lnTo>
                    <a:pt x="0" y="364717"/>
                  </a:lnTo>
                  <a:close/>
                  <a:moveTo>
                    <a:pt x="311140" y="0"/>
                  </a:moveTo>
                  <a:cubicBezTo>
                    <a:pt x="455629" y="0"/>
                    <a:pt x="576180" y="122208"/>
                    <a:pt x="604060" y="284667"/>
                  </a:cubicBezTo>
                  <a:lnTo>
                    <a:pt x="606937" y="318701"/>
                  </a:lnTo>
                  <a:lnTo>
                    <a:pt x="334199" y="318701"/>
                  </a:lnTo>
                  <a:lnTo>
                    <a:pt x="334199" y="28018"/>
                  </a:lnTo>
                  <a:lnTo>
                    <a:pt x="290683" y="28018"/>
                  </a:lnTo>
                  <a:lnTo>
                    <a:pt x="290683" y="318701"/>
                  </a:lnTo>
                  <a:lnTo>
                    <a:pt x="15343" y="318701"/>
                  </a:lnTo>
                  <a:lnTo>
                    <a:pt x="18221" y="284667"/>
                  </a:lnTo>
                  <a:cubicBezTo>
                    <a:pt x="46101" y="122208"/>
                    <a:pt x="166651" y="0"/>
                    <a:pt x="3111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 name="任意多边形 30"/>
            <p:cNvSpPr/>
            <p:nvPr/>
          </p:nvSpPr>
          <p:spPr>
            <a:xfrm>
              <a:off x="2482570" y="4076825"/>
              <a:ext cx="430539" cy="381154"/>
            </a:xfrm>
            <a:custGeom>
              <a:avLst/>
              <a:gdLst>
                <a:gd name="connsiteX0" fmla="*/ 12839 w 624882"/>
                <a:gd name="connsiteY0" fmla="*/ 364717 h 713034"/>
                <a:gd name="connsiteX1" fmla="*/ 290683 w 624882"/>
                <a:gd name="connsiteY1" fmla="*/ 364717 h 713034"/>
                <a:gd name="connsiteX2" fmla="*/ 290683 w 624882"/>
                <a:gd name="connsiteY2" fmla="*/ 655400 h 713034"/>
                <a:gd name="connsiteX3" fmla="*/ 334199 w 624882"/>
                <a:gd name="connsiteY3" fmla="*/ 655400 h 713034"/>
                <a:gd name="connsiteX4" fmla="*/ 334199 w 624882"/>
                <a:gd name="connsiteY4" fmla="*/ 364717 h 713034"/>
                <a:gd name="connsiteX5" fmla="*/ 609441 w 624882"/>
                <a:gd name="connsiteY5" fmla="*/ 364717 h 713034"/>
                <a:gd name="connsiteX6" fmla="*/ 604060 w 624882"/>
                <a:gd name="connsiteY6" fmla="*/ 428368 h 713034"/>
                <a:gd name="connsiteX7" fmla="*/ 311140 w 624882"/>
                <a:gd name="connsiteY7" fmla="*/ 713034 h 713034"/>
                <a:gd name="connsiteX8" fmla="*/ 18221 w 624882"/>
                <a:gd name="connsiteY8" fmla="*/ 428368 h 713034"/>
                <a:gd name="connsiteX9" fmla="*/ 606937 w 624882"/>
                <a:gd name="connsiteY9" fmla="*/ 318701 h 713034"/>
                <a:gd name="connsiteX10" fmla="*/ 624882 w 624882"/>
                <a:gd name="connsiteY10" fmla="*/ 318701 h 713034"/>
                <a:gd name="connsiteX11" fmla="*/ 624882 w 624882"/>
                <a:gd name="connsiteY11" fmla="*/ 364717 h 713034"/>
                <a:gd name="connsiteX12" fmla="*/ 609441 w 624882"/>
                <a:gd name="connsiteY12" fmla="*/ 364717 h 713034"/>
                <a:gd name="connsiteX13" fmla="*/ 610134 w 624882"/>
                <a:gd name="connsiteY13" fmla="*/ 356517 h 713034"/>
                <a:gd name="connsiteX14" fmla="*/ 0 w 624882"/>
                <a:gd name="connsiteY14" fmla="*/ 318701 h 713034"/>
                <a:gd name="connsiteX15" fmla="*/ 15343 w 624882"/>
                <a:gd name="connsiteY15" fmla="*/ 318701 h 713034"/>
                <a:gd name="connsiteX16" fmla="*/ 12146 w 624882"/>
                <a:gd name="connsiteY16" fmla="*/ 356517 h 713034"/>
                <a:gd name="connsiteX17" fmla="*/ 12839 w 624882"/>
                <a:gd name="connsiteY17" fmla="*/ 364717 h 713034"/>
                <a:gd name="connsiteX18" fmla="*/ 0 w 624882"/>
                <a:gd name="connsiteY18" fmla="*/ 364717 h 713034"/>
                <a:gd name="connsiteX19" fmla="*/ 311140 w 624882"/>
                <a:gd name="connsiteY19" fmla="*/ 0 h 713034"/>
                <a:gd name="connsiteX20" fmla="*/ 604060 w 624882"/>
                <a:gd name="connsiteY20" fmla="*/ 284667 h 713034"/>
                <a:gd name="connsiteX21" fmla="*/ 606937 w 624882"/>
                <a:gd name="connsiteY21" fmla="*/ 318701 h 713034"/>
                <a:gd name="connsiteX22" fmla="*/ 334199 w 624882"/>
                <a:gd name="connsiteY22" fmla="*/ 318701 h 713034"/>
                <a:gd name="connsiteX23" fmla="*/ 334199 w 624882"/>
                <a:gd name="connsiteY23" fmla="*/ 28018 h 713034"/>
                <a:gd name="connsiteX24" fmla="*/ 290683 w 624882"/>
                <a:gd name="connsiteY24" fmla="*/ 28018 h 713034"/>
                <a:gd name="connsiteX25" fmla="*/ 290683 w 624882"/>
                <a:gd name="connsiteY25" fmla="*/ 318701 h 713034"/>
                <a:gd name="connsiteX26" fmla="*/ 15343 w 624882"/>
                <a:gd name="connsiteY26" fmla="*/ 318701 h 713034"/>
                <a:gd name="connsiteX27" fmla="*/ 18221 w 624882"/>
                <a:gd name="connsiteY27" fmla="*/ 284667 h 713034"/>
                <a:gd name="connsiteX28" fmla="*/ 311140 w 624882"/>
                <a:gd name="connsiteY28" fmla="*/ 0 h 71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24882" h="713034">
                  <a:moveTo>
                    <a:pt x="12839" y="364717"/>
                  </a:moveTo>
                  <a:lnTo>
                    <a:pt x="290683" y="364717"/>
                  </a:lnTo>
                  <a:lnTo>
                    <a:pt x="290683" y="655400"/>
                  </a:lnTo>
                  <a:lnTo>
                    <a:pt x="334199" y="655400"/>
                  </a:lnTo>
                  <a:lnTo>
                    <a:pt x="334199" y="364717"/>
                  </a:lnTo>
                  <a:lnTo>
                    <a:pt x="609441" y="364717"/>
                  </a:lnTo>
                  <a:lnTo>
                    <a:pt x="604060" y="428368"/>
                  </a:lnTo>
                  <a:cubicBezTo>
                    <a:pt x="576180" y="590827"/>
                    <a:pt x="455629" y="713034"/>
                    <a:pt x="311140" y="713034"/>
                  </a:cubicBezTo>
                  <a:cubicBezTo>
                    <a:pt x="166651" y="713034"/>
                    <a:pt x="46101" y="590827"/>
                    <a:pt x="18221" y="428368"/>
                  </a:cubicBezTo>
                  <a:close/>
                  <a:moveTo>
                    <a:pt x="606937" y="318701"/>
                  </a:moveTo>
                  <a:lnTo>
                    <a:pt x="624882" y="318701"/>
                  </a:lnTo>
                  <a:lnTo>
                    <a:pt x="624882" y="364717"/>
                  </a:lnTo>
                  <a:lnTo>
                    <a:pt x="609441" y="364717"/>
                  </a:lnTo>
                  <a:lnTo>
                    <a:pt x="610134" y="356517"/>
                  </a:lnTo>
                  <a:close/>
                  <a:moveTo>
                    <a:pt x="0" y="318701"/>
                  </a:moveTo>
                  <a:lnTo>
                    <a:pt x="15343" y="318701"/>
                  </a:lnTo>
                  <a:lnTo>
                    <a:pt x="12146" y="356517"/>
                  </a:lnTo>
                  <a:lnTo>
                    <a:pt x="12839" y="364717"/>
                  </a:lnTo>
                  <a:lnTo>
                    <a:pt x="0" y="364717"/>
                  </a:lnTo>
                  <a:close/>
                  <a:moveTo>
                    <a:pt x="311140" y="0"/>
                  </a:moveTo>
                  <a:cubicBezTo>
                    <a:pt x="455629" y="0"/>
                    <a:pt x="576180" y="122208"/>
                    <a:pt x="604060" y="284667"/>
                  </a:cubicBezTo>
                  <a:lnTo>
                    <a:pt x="606937" y="318701"/>
                  </a:lnTo>
                  <a:lnTo>
                    <a:pt x="334199" y="318701"/>
                  </a:lnTo>
                  <a:lnTo>
                    <a:pt x="334199" y="28018"/>
                  </a:lnTo>
                  <a:lnTo>
                    <a:pt x="290683" y="28018"/>
                  </a:lnTo>
                  <a:lnTo>
                    <a:pt x="290683" y="318701"/>
                  </a:lnTo>
                  <a:lnTo>
                    <a:pt x="15343" y="318701"/>
                  </a:lnTo>
                  <a:lnTo>
                    <a:pt x="18221" y="284667"/>
                  </a:lnTo>
                  <a:cubicBezTo>
                    <a:pt x="46101" y="122208"/>
                    <a:pt x="166651" y="0"/>
                    <a:pt x="3111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三十二角星 31"/>
            <p:cNvSpPr/>
            <p:nvPr/>
          </p:nvSpPr>
          <p:spPr>
            <a:xfrm>
              <a:off x="3893200" y="2938078"/>
              <a:ext cx="214446" cy="198273"/>
            </a:xfrm>
            <a:prstGeom prst="star32">
              <a:avLst>
                <a:gd name="adj" fmla="val 37455"/>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任意多边形 32"/>
            <p:cNvSpPr/>
            <p:nvPr/>
          </p:nvSpPr>
          <p:spPr>
            <a:xfrm>
              <a:off x="1710612" y="2020669"/>
              <a:ext cx="372878" cy="333379"/>
            </a:xfrm>
            <a:custGeom>
              <a:avLst/>
              <a:gdLst>
                <a:gd name="connsiteX0" fmla="*/ 701697 w 1371600"/>
                <a:gd name="connsiteY0" fmla="*/ 227769 h 1226305"/>
                <a:gd name="connsiteX1" fmla="*/ 687802 w 1371600"/>
                <a:gd name="connsiteY1" fmla="*/ 528625 h 1226305"/>
                <a:gd name="connsiteX2" fmla="*/ 587288 w 1371600"/>
                <a:gd name="connsiteY2" fmla="*/ 241236 h 1226305"/>
                <a:gd name="connsiteX3" fmla="*/ 660960 w 1371600"/>
                <a:gd name="connsiteY3" fmla="*/ 535055 h 1226305"/>
                <a:gd name="connsiteX4" fmla="*/ 480676 w 1371600"/>
                <a:gd name="connsiteY4" fmla="*/ 280718 h 1226305"/>
                <a:gd name="connsiteX5" fmla="*/ 636893 w 1371600"/>
                <a:gd name="connsiteY5" fmla="*/ 547478 h 1226305"/>
                <a:gd name="connsiteX6" fmla="*/ 389125 w 1371600"/>
                <a:gd name="connsiteY6" fmla="*/ 343525 h 1226305"/>
                <a:gd name="connsiteX7" fmla="*/ 617243 w 1371600"/>
                <a:gd name="connsiteY7" fmla="*/ 565047 h 1226305"/>
                <a:gd name="connsiteX8" fmla="*/ 318877 w 1371600"/>
                <a:gd name="connsiteY8" fmla="*/ 425378 h 1226305"/>
                <a:gd name="connsiteX9" fmla="*/ 603347 w 1371600"/>
                <a:gd name="connsiteY9" fmla="*/ 586564 h 1226305"/>
                <a:gd name="connsiteX10" fmla="*/ 274716 w 1371600"/>
                <a:gd name="connsiteY10" fmla="*/ 520696 h 1226305"/>
                <a:gd name="connsiteX11" fmla="*/ 596155 w 1371600"/>
                <a:gd name="connsiteY11" fmla="*/ 610563 h 1226305"/>
                <a:gd name="connsiteX12" fmla="*/ 259654 w 1371600"/>
                <a:gd name="connsiteY12" fmla="*/ 622986 h 1226305"/>
                <a:gd name="connsiteX13" fmla="*/ 596155 w 1371600"/>
                <a:gd name="connsiteY13" fmla="*/ 635409 h 1226305"/>
                <a:gd name="connsiteX14" fmla="*/ 274716 w 1371600"/>
                <a:gd name="connsiteY14" fmla="*/ 725276 h 1226305"/>
                <a:gd name="connsiteX15" fmla="*/ 603347 w 1371600"/>
                <a:gd name="connsiteY15" fmla="*/ 659408 h 1226305"/>
                <a:gd name="connsiteX16" fmla="*/ 318877 w 1371600"/>
                <a:gd name="connsiteY16" fmla="*/ 820595 h 1226305"/>
                <a:gd name="connsiteX17" fmla="*/ 617243 w 1371600"/>
                <a:gd name="connsiteY17" fmla="*/ 680925 h 1226305"/>
                <a:gd name="connsiteX18" fmla="*/ 389125 w 1371600"/>
                <a:gd name="connsiteY18" fmla="*/ 902447 h 1226305"/>
                <a:gd name="connsiteX19" fmla="*/ 636893 w 1371600"/>
                <a:gd name="connsiteY19" fmla="*/ 698494 h 1226305"/>
                <a:gd name="connsiteX20" fmla="*/ 480676 w 1371600"/>
                <a:gd name="connsiteY20" fmla="*/ 965254 h 1226305"/>
                <a:gd name="connsiteX21" fmla="*/ 660960 w 1371600"/>
                <a:gd name="connsiteY21" fmla="*/ 710917 h 1226305"/>
                <a:gd name="connsiteX22" fmla="*/ 587288 w 1371600"/>
                <a:gd name="connsiteY22" fmla="*/ 1004736 h 1226305"/>
                <a:gd name="connsiteX23" fmla="*/ 687802 w 1371600"/>
                <a:gd name="connsiteY23" fmla="*/ 717347 h 1226305"/>
                <a:gd name="connsiteX24" fmla="*/ 701697 w 1371600"/>
                <a:gd name="connsiteY24" fmla="*/ 1018203 h 1226305"/>
                <a:gd name="connsiteX25" fmla="*/ 715592 w 1371600"/>
                <a:gd name="connsiteY25" fmla="*/ 717347 h 1226305"/>
                <a:gd name="connsiteX26" fmla="*/ 816106 w 1371600"/>
                <a:gd name="connsiteY26" fmla="*/ 1004736 h 1226305"/>
                <a:gd name="connsiteX27" fmla="*/ 742434 w 1371600"/>
                <a:gd name="connsiteY27" fmla="*/ 710917 h 1226305"/>
                <a:gd name="connsiteX28" fmla="*/ 922719 w 1371600"/>
                <a:gd name="connsiteY28" fmla="*/ 965254 h 1226305"/>
                <a:gd name="connsiteX29" fmla="*/ 766501 w 1371600"/>
                <a:gd name="connsiteY29" fmla="*/ 698494 h 1226305"/>
                <a:gd name="connsiteX30" fmla="*/ 1014269 w 1371600"/>
                <a:gd name="connsiteY30" fmla="*/ 902447 h 1226305"/>
                <a:gd name="connsiteX31" fmla="*/ 786151 w 1371600"/>
                <a:gd name="connsiteY31" fmla="*/ 680925 h 1226305"/>
                <a:gd name="connsiteX32" fmla="*/ 1084517 w 1371600"/>
                <a:gd name="connsiteY32" fmla="*/ 820595 h 1226305"/>
                <a:gd name="connsiteX33" fmla="*/ 800047 w 1371600"/>
                <a:gd name="connsiteY33" fmla="*/ 659408 h 1226305"/>
                <a:gd name="connsiteX34" fmla="*/ 1128678 w 1371600"/>
                <a:gd name="connsiteY34" fmla="*/ 725276 h 1226305"/>
                <a:gd name="connsiteX35" fmla="*/ 807239 w 1371600"/>
                <a:gd name="connsiteY35" fmla="*/ 635409 h 1226305"/>
                <a:gd name="connsiteX36" fmla="*/ 1143740 w 1371600"/>
                <a:gd name="connsiteY36" fmla="*/ 622986 h 1226305"/>
                <a:gd name="connsiteX37" fmla="*/ 807239 w 1371600"/>
                <a:gd name="connsiteY37" fmla="*/ 610563 h 1226305"/>
                <a:gd name="connsiteX38" fmla="*/ 1128678 w 1371600"/>
                <a:gd name="connsiteY38" fmla="*/ 520696 h 1226305"/>
                <a:gd name="connsiteX39" fmla="*/ 800047 w 1371600"/>
                <a:gd name="connsiteY39" fmla="*/ 586564 h 1226305"/>
                <a:gd name="connsiteX40" fmla="*/ 1084517 w 1371600"/>
                <a:gd name="connsiteY40" fmla="*/ 425378 h 1226305"/>
                <a:gd name="connsiteX41" fmla="*/ 786151 w 1371600"/>
                <a:gd name="connsiteY41" fmla="*/ 565047 h 1226305"/>
                <a:gd name="connsiteX42" fmla="*/ 1014269 w 1371600"/>
                <a:gd name="connsiteY42" fmla="*/ 343525 h 1226305"/>
                <a:gd name="connsiteX43" fmla="*/ 766501 w 1371600"/>
                <a:gd name="connsiteY43" fmla="*/ 547478 h 1226305"/>
                <a:gd name="connsiteX44" fmla="*/ 922719 w 1371600"/>
                <a:gd name="connsiteY44" fmla="*/ 280718 h 1226305"/>
                <a:gd name="connsiteX45" fmla="*/ 742434 w 1371600"/>
                <a:gd name="connsiteY45" fmla="*/ 535055 h 1226305"/>
                <a:gd name="connsiteX46" fmla="*/ 816106 w 1371600"/>
                <a:gd name="connsiteY46" fmla="*/ 241236 h 1226305"/>
                <a:gd name="connsiteX47" fmla="*/ 715592 w 1371600"/>
                <a:gd name="connsiteY47" fmla="*/ 528625 h 1226305"/>
                <a:gd name="connsiteX48" fmla="*/ 685800 w 1371600"/>
                <a:gd name="connsiteY48" fmla="*/ 0 h 1226305"/>
                <a:gd name="connsiteX49" fmla="*/ 750784 w 1371600"/>
                <a:gd name="connsiteY49" fmla="*/ 171851 h 1226305"/>
                <a:gd name="connsiteX50" fmla="*/ 863298 w 1371600"/>
                <a:gd name="connsiteY50" fmla="*/ 20893 h 1226305"/>
                <a:gd name="connsiteX51" fmla="*/ 876317 w 1371600"/>
                <a:gd name="connsiteY51" fmla="*/ 201922 h 1226305"/>
                <a:gd name="connsiteX52" fmla="*/ 1028700 w 1371600"/>
                <a:gd name="connsiteY52" fmla="*/ 82147 h 1226305"/>
                <a:gd name="connsiteX53" fmla="*/ 988871 w 1371600"/>
                <a:gd name="connsiteY53" fmla="*/ 260023 h 1226305"/>
                <a:gd name="connsiteX54" fmla="*/ 1170734 w 1371600"/>
                <a:gd name="connsiteY54" fmla="*/ 179588 h 1226305"/>
                <a:gd name="connsiteX55" fmla="*/ 1080769 w 1371600"/>
                <a:gd name="connsiteY55" fmla="*/ 342186 h 1226305"/>
                <a:gd name="connsiteX56" fmla="*/ 1279720 w 1371600"/>
                <a:gd name="connsiteY56" fmla="*/ 306576 h 1226305"/>
                <a:gd name="connsiteX57" fmla="*/ 1145753 w 1371600"/>
                <a:gd name="connsiteY57" fmla="*/ 442817 h 1226305"/>
                <a:gd name="connsiteX58" fmla="*/ 1348232 w 1371600"/>
                <a:gd name="connsiteY58" fmla="*/ 454457 h 1226305"/>
                <a:gd name="connsiteX59" fmla="*/ 1179388 w 1371600"/>
                <a:gd name="connsiteY59" fmla="*/ 555052 h 1226305"/>
                <a:gd name="connsiteX60" fmla="*/ 1371600 w 1371600"/>
                <a:gd name="connsiteY60" fmla="*/ 613153 h 1226305"/>
                <a:gd name="connsiteX61" fmla="*/ 1179388 w 1371600"/>
                <a:gd name="connsiteY61" fmla="*/ 671253 h 1226305"/>
                <a:gd name="connsiteX62" fmla="*/ 1348232 w 1371600"/>
                <a:gd name="connsiteY62" fmla="*/ 771848 h 1226305"/>
                <a:gd name="connsiteX63" fmla="*/ 1145753 w 1371600"/>
                <a:gd name="connsiteY63" fmla="*/ 783488 h 1226305"/>
                <a:gd name="connsiteX64" fmla="*/ 1279720 w 1371600"/>
                <a:gd name="connsiteY64" fmla="*/ 919729 h 1226305"/>
                <a:gd name="connsiteX65" fmla="*/ 1080769 w 1371600"/>
                <a:gd name="connsiteY65" fmla="*/ 884119 h 1226305"/>
                <a:gd name="connsiteX66" fmla="*/ 1170734 w 1371600"/>
                <a:gd name="connsiteY66" fmla="*/ 1046717 h 1226305"/>
                <a:gd name="connsiteX67" fmla="*/ 988871 w 1371600"/>
                <a:gd name="connsiteY67" fmla="*/ 966282 h 1226305"/>
                <a:gd name="connsiteX68" fmla="*/ 1028700 w 1371600"/>
                <a:gd name="connsiteY68" fmla="*/ 1144158 h 1226305"/>
                <a:gd name="connsiteX69" fmla="*/ 876317 w 1371600"/>
                <a:gd name="connsiteY69" fmla="*/ 1024383 h 1226305"/>
                <a:gd name="connsiteX70" fmla="*/ 863298 w 1371600"/>
                <a:gd name="connsiteY70" fmla="*/ 1205412 h 1226305"/>
                <a:gd name="connsiteX71" fmla="*/ 750784 w 1371600"/>
                <a:gd name="connsiteY71" fmla="*/ 1054454 h 1226305"/>
                <a:gd name="connsiteX72" fmla="*/ 685800 w 1371600"/>
                <a:gd name="connsiteY72" fmla="*/ 1226305 h 1226305"/>
                <a:gd name="connsiteX73" fmla="*/ 620816 w 1371600"/>
                <a:gd name="connsiteY73" fmla="*/ 1054454 h 1226305"/>
                <a:gd name="connsiteX74" fmla="*/ 508302 w 1371600"/>
                <a:gd name="connsiteY74" fmla="*/ 1205412 h 1226305"/>
                <a:gd name="connsiteX75" fmla="*/ 495283 w 1371600"/>
                <a:gd name="connsiteY75" fmla="*/ 1024383 h 1226305"/>
                <a:gd name="connsiteX76" fmla="*/ 342900 w 1371600"/>
                <a:gd name="connsiteY76" fmla="*/ 1144158 h 1226305"/>
                <a:gd name="connsiteX77" fmla="*/ 382729 w 1371600"/>
                <a:gd name="connsiteY77" fmla="*/ 966282 h 1226305"/>
                <a:gd name="connsiteX78" fmla="*/ 200866 w 1371600"/>
                <a:gd name="connsiteY78" fmla="*/ 1046717 h 1226305"/>
                <a:gd name="connsiteX79" fmla="*/ 290831 w 1371600"/>
                <a:gd name="connsiteY79" fmla="*/ 884119 h 1226305"/>
                <a:gd name="connsiteX80" fmla="*/ 91880 w 1371600"/>
                <a:gd name="connsiteY80" fmla="*/ 919729 h 1226305"/>
                <a:gd name="connsiteX81" fmla="*/ 225847 w 1371600"/>
                <a:gd name="connsiteY81" fmla="*/ 783488 h 1226305"/>
                <a:gd name="connsiteX82" fmla="*/ 23368 w 1371600"/>
                <a:gd name="connsiteY82" fmla="*/ 771848 h 1226305"/>
                <a:gd name="connsiteX83" fmla="*/ 192212 w 1371600"/>
                <a:gd name="connsiteY83" fmla="*/ 671253 h 1226305"/>
                <a:gd name="connsiteX84" fmla="*/ 0 w 1371600"/>
                <a:gd name="connsiteY84" fmla="*/ 613153 h 1226305"/>
                <a:gd name="connsiteX85" fmla="*/ 192212 w 1371600"/>
                <a:gd name="connsiteY85" fmla="*/ 555052 h 1226305"/>
                <a:gd name="connsiteX86" fmla="*/ 23368 w 1371600"/>
                <a:gd name="connsiteY86" fmla="*/ 454457 h 1226305"/>
                <a:gd name="connsiteX87" fmla="*/ 225847 w 1371600"/>
                <a:gd name="connsiteY87" fmla="*/ 442817 h 1226305"/>
                <a:gd name="connsiteX88" fmla="*/ 91880 w 1371600"/>
                <a:gd name="connsiteY88" fmla="*/ 306576 h 1226305"/>
                <a:gd name="connsiteX89" fmla="*/ 290831 w 1371600"/>
                <a:gd name="connsiteY89" fmla="*/ 342186 h 1226305"/>
                <a:gd name="connsiteX90" fmla="*/ 200866 w 1371600"/>
                <a:gd name="connsiteY90" fmla="*/ 179588 h 1226305"/>
                <a:gd name="connsiteX91" fmla="*/ 382729 w 1371600"/>
                <a:gd name="connsiteY91" fmla="*/ 260023 h 1226305"/>
                <a:gd name="connsiteX92" fmla="*/ 342900 w 1371600"/>
                <a:gd name="connsiteY92" fmla="*/ 82147 h 1226305"/>
                <a:gd name="connsiteX93" fmla="*/ 495283 w 1371600"/>
                <a:gd name="connsiteY93" fmla="*/ 201922 h 1226305"/>
                <a:gd name="connsiteX94" fmla="*/ 508302 w 1371600"/>
                <a:gd name="connsiteY94" fmla="*/ 20893 h 1226305"/>
                <a:gd name="connsiteX95" fmla="*/ 620816 w 1371600"/>
                <a:gd name="connsiteY95" fmla="*/ 171851 h 122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371600" h="1226305">
                  <a:moveTo>
                    <a:pt x="701697" y="227769"/>
                  </a:moveTo>
                  <a:lnTo>
                    <a:pt x="687802" y="528625"/>
                  </a:lnTo>
                  <a:lnTo>
                    <a:pt x="587288" y="241236"/>
                  </a:lnTo>
                  <a:lnTo>
                    <a:pt x="660960" y="535055"/>
                  </a:lnTo>
                  <a:lnTo>
                    <a:pt x="480676" y="280718"/>
                  </a:lnTo>
                  <a:lnTo>
                    <a:pt x="636893" y="547478"/>
                  </a:lnTo>
                  <a:lnTo>
                    <a:pt x="389125" y="343525"/>
                  </a:lnTo>
                  <a:lnTo>
                    <a:pt x="617243" y="565047"/>
                  </a:lnTo>
                  <a:lnTo>
                    <a:pt x="318877" y="425378"/>
                  </a:lnTo>
                  <a:lnTo>
                    <a:pt x="603347" y="586564"/>
                  </a:lnTo>
                  <a:lnTo>
                    <a:pt x="274716" y="520696"/>
                  </a:lnTo>
                  <a:lnTo>
                    <a:pt x="596155" y="610563"/>
                  </a:lnTo>
                  <a:lnTo>
                    <a:pt x="259654" y="622986"/>
                  </a:lnTo>
                  <a:lnTo>
                    <a:pt x="596155" y="635409"/>
                  </a:lnTo>
                  <a:lnTo>
                    <a:pt x="274716" y="725276"/>
                  </a:lnTo>
                  <a:lnTo>
                    <a:pt x="603347" y="659408"/>
                  </a:lnTo>
                  <a:lnTo>
                    <a:pt x="318877" y="820595"/>
                  </a:lnTo>
                  <a:lnTo>
                    <a:pt x="617243" y="680925"/>
                  </a:lnTo>
                  <a:lnTo>
                    <a:pt x="389125" y="902447"/>
                  </a:lnTo>
                  <a:lnTo>
                    <a:pt x="636893" y="698494"/>
                  </a:lnTo>
                  <a:lnTo>
                    <a:pt x="480676" y="965254"/>
                  </a:lnTo>
                  <a:lnTo>
                    <a:pt x="660960" y="710917"/>
                  </a:lnTo>
                  <a:lnTo>
                    <a:pt x="587288" y="1004736"/>
                  </a:lnTo>
                  <a:lnTo>
                    <a:pt x="687802" y="717347"/>
                  </a:lnTo>
                  <a:lnTo>
                    <a:pt x="701697" y="1018203"/>
                  </a:lnTo>
                  <a:lnTo>
                    <a:pt x="715592" y="717347"/>
                  </a:lnTo>
                  <a:lnTo>
                    <a:pt x="816106" y="1004736"/>
                  </a:lnTo>
                  <a:lnTo>
                    <a:pt x="742434" y="710917"/>
                  </a:lnTo>
                  <a:lnTo>
                    <a:pt x="922719" y="965254"/>
                  </a:lnTo>
                  <a:lnTo>
                    <a:pt x="766501" y="698494"/>
                  </a:lnTo>
                  <a:lnTo>
                    <a:pt x="1014269" y="902447"/>
                  </a:lnTo>
                  <a:lnTo>
                    <a:pt x="786151" y="680925"/>
                  </a:lnTo>
                  <a:lnTo>
                    <a:pt x="1084517" y="820595"/>
                  </a:lnTo>
                  <a:lnTo>
                    <a:pt x="800047" y="659408"/>
                  </a:lnTo>
                  <a:lnTo>
                    <a:pt x="1128678" y="725276"/>
                  </a:lnTo>
                  <a:lnTo>
                    <a:pt x="807239" y="635409"/>
                  </a:lnTo>
                  <a:lnTo>
                    <a:pt x="1143740" y="622986"/>
                  </a:lnTo>
                  <a:lnTo>
                    <a:pt x="807239" y="610563"/>
                  </a:lnTo>
                  <a:lnTo>
                    <a:pt x="1128678" y="520696"/>
                  </a:lnTo>
                  <a:lnTo>
                    <a:pt x="800047" y="586564"/>
                  </a:lnTo>
                  <a:lnTo>
                    <a:pt x="1084517" y="425378"/>
                  </a:lnTo>
                  <a:lnTo>
                    <a:pt x="786151" y="565047"/>
                  </a:lnTo>
                  <a:lnTo>
                    <a:pt x="1014269" y="343525"/>
                  </a:lnTo>
                  <a:lnTo>
                    <a:pt x="766501" y="547478"/>
                  </a:lnTo>
                  <a:lnTo>
                    <a:pt x="922719" y="280718"/>
                  </a:lnTo>
                  <a:lnTo>
                    <a:pt x="742434" y="535055"/>
                  </a:lnTo>
                  <a:lnTo>
                    <a:pt x="816106" y="241236"/>
                  </a:lnTo>
                  <a:lnTo>
                    <a:pt x="715592" y="528625"/>
                  </a:lnTo>
                  <a:close/>
                  <a:moveTo>
                    <a:pt x="685800" y="0"/>
                  </a:moveTo>
                  <a:lnTo>
                    <a:pt x="750784" y="171851"/>
                  </a:lnTo>
                  <a:lnTo>
                    <a:pt x="863298" y="20893"/>
                  </a:lnTo>
                  <a:lnTo>
                    <a:pt x="876317" y="201922"/>
                  </a:lnTo>
                  <a:lnTo>
                    <a:pt x="1028700" y="82147"/>
                  </a:lnTo>
                  <a:lnTo>
                    <a:pt x="988871" y="260023"/>
                  </a:lnTo>
                  <a:lnTo>
                    <a:pt x="1170734" y="179588"/>
                  </a:lnTo>
                  <a:lnTo>
                    <a:pt x="1080769" y="342186"/>
                  </a:lnTo>
                  <a:lnTo>
                    <a:pt x="1279720" y="306576"/>
                  </a:lnTo>
                  <a:lnTo>
                    <a:pt x="1145753" y="442817"/>
                  </a:lnTo>
                  <a:lnTo>
                    <a:pt x="1348232" y="454457"/>
                  </a:lnTo>
                  <a:lnTo>
                    <a:pt x="1179388" y="555052"/>
                  </a:lnTo>
                  <a:lnTo>
                    <a:pt x="1371600" y="613153"/>
                  </a:lnTo>
                  <a:lnTo>
                    <a:pt x="1179388" y="671253"/>
                  </a:lnTo>
                  <a:lnTo>
                    <a:pt x="1348232" y="771848"/>
                  </a:lnTo>
                  <a:lnTo>
                    <a:pt x="1145753" y="783488"/>
                  </a:lnTo>
                  <a:lnTo>
                    <a:pt x="1279720" y="919729"/>
                  </a:lnTo>
                  <a:lnTo>
                    <a:pt x="1080769" y="884119"/>
                  </a:lnTo>
                  <a:lnTo>
                    <a:pt x="1170734" y="1046717"/>
                  </a:lnTo>
                  <a:lnTo>
                    <a:pt x="988871" y="966282"/>
                  </a:lnTo>
                  <a:lnTo>
                    <a:pt x="1028700" y="1144158"/>
                  </a:lnTo>
                  <a:lnTo>
                    <a:pt x="876317" y="1024383"/>
                  </a:lnTo>
                  <a:lnTo>
                    <a:pt x="863298" y="1205412"/>
                  </a:lnTo>
                  <a:lnTo>
                    <a:pt x="750784" y="1054454"/>
                  </a:lnTo>
                  <a:lnTo>
                    <a:pt x="685800" y="1226305"/>
                  </a:lnTo>
                  <a:lnTo>
                    <a:pt x="620816" y="1054454"/>
                  </a:lnTo>
                  <a:lnTo>
                    <a:pt x="508302" y="1205412"/>
                  </a:lnTo>
                  <a:lnTo>
                    <a:pt x="495283" y="1024383"/>
                  </a:lnTo>
                  <a:lnTo>
                    <a:pt x="342900" y="1144158"/>
                  </a:lnTo>
                  <a:lnTo>
                    <a:pt x="382729" y="966282"/>
                  </a:lnTo>
                  <a:lnTo>
                    <a:pt x="200866" y="1046717"/>
                  </a:lnTo>
                  <a:lnTo>
                    <a:pt x="290831" y="884119"/>
                  </a:lnTo>
                  <a:lnTo>
                    <a:pt x="91880" y="919729"/>
                  </a:lnTo>
                  <a:lnTo>
                    <a:pt x="225847" y="783488"/>
                  </a:lnTo>
                  <a:lnTo>
                    <a:pt x="23368" y="771848"/>
                  </a:lnTo>
                  <a:lnTo>
                    <a:pt x="192212" y="671253"/>
                  </a:lnTo>
                  <a:lnTo>
                    <a:pt x="0" y="613153"/>
                  </a:lnTo>
                  <a:lnTo>
                    <a:pt x="192212" y="555052"/>
                  </a:lnTo>
                  <a:lnTo>
                    <a:pt x="23368" y="454457"/>
                  </a:lnTo>
                  <a:lnTo>
                    <a:pt x="225847" y="442817"/>
                  </a:lnTo>
                  <a:lnTo>
                    <a:pt x="91880" y="306576"/>
                  </a:lnTo>
                  <a:lnTo>
                    <a:pt x="290831" y="342186"/>
                  </a:lnTo>
                  <a:lnTo>
                    <a:pt x="200866" y="179588"/>
                  </a:lnTo>
                  <a:lnTo>
                    <a:pt x="382729" y="260023"/>
                  </a:lnTo>
                  <a:lnTo>
                    <a:pt x="342900" y="82147"/>
                  </a:lnTo>
                  <a:lnTo>
                    <a:pt x="495283" y="201922"/>
                  </a:lnTo>
                  <a:lnTo>
                    <a:pt x="508302" y="20893"/>
                  </a:lnTo>
                  <a:lnTo>
                    <a:pt x="620816" y="1718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三十二角星 33"/>
            <p:cNvSpPr/>
            <p:nvPr/>
          </p:nvSpPr>
          <p:spPr>
            <a:xfrm>
              <a:off x="2928973" y="2080065"/>
              <a:ext cx="160743" cy="145417"/>
            </a:xfrm>
            <a:prstGeom prst="star32">
              <a:avLst>
                <a:gd name="adj" fmla="val 30199"/>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6" name="组合 5"/>
          <p:cNvGrpSpPr/>
          <p:nvPr/>
        </p:nvGrpSpPr>
        <p:grpSpPr>
          <a:xfrm>
            <a:off x="0" y="-107950"/>
            <a:ext cx="3736340" cy="1058545"/>
            <a:chOff x="0" y="-170"/>
            <a:chExt cx="5884"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10" name="组合 9"/>
            <p:cNvGrpSpPr/>
            <p:nvPr userDrawn="1"/>
          </p:nvGrpSpPr>
          <p:grpSpPr>
            <a:xfrm>
              <a:off x="0" y="357"/>
              <a:ext cx="594" cy="341"/>
              <a:chOff x="0" y="210766"/>
              <a:chExt cx="502921" cy="288405"/>
            </a:xfrm>
          </p:grpSpPr>
          <p:sp>
            <p:nvSpPr>
              <p:cNvPr id="15" name="矩形 1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6" name="矩形 2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7" name="矩形 2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41" name="矩形 5"/>
            <p:cNvSpPr>
              <a:spLocks noChangeArrowheads="1"/>
            </p:cNvSpPr>
            <p:nvPr/>
          </p:nvSpPr>
          <p:spPr bwMode="auto">
            <a:xfrm>
              <a:off x="900" y="190"/>
              <a:ext cx="4984"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605 本年住宅竣工套数</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2"/>
          <p:cNvSpPr>
            <a:spLocks noGrp="1"/>
          </p:cNvSpPr>
          <p:nvPr>
            <p:ph type="body" idx="1"/>
          </p:nvPr>
        </p:nvSpPr>
        <p:spPr bwMode="auto">
          <a:xfrm>
            <a:off x="0" y="2802890"/>
            <a:ext cx="4518025" cy="1714500"/>
          </a:xfrm>
          <a:ln>
            <a:miter lim="800000"/>
          </a:ln>
        </p:spPr>
        <p:txBody>
          <a:bodyPr vert="horz" lIns="91440" tIns="45720" rIns="91440" bIns="45720" rtlCol="0"/>
          <a:lstStyle/>
          <a:p>
            <a:pPr marL="342900" marR="0" lvl="0" indent="-342900" algn="l" defTabSz="914400" rtl="0" eaLnBrk="1" fontAlgn="auto" latinLnBrk="0" hangingPunct="1">
              <a:lnSpc>
                <a:spcPct val="110000"/>
              </a:lnSpc>
              <a:spcBef>
                <a:spcPct val="20000"/>
              </a:spcBef>
              <a:spcAft>
                <a:spcPts val="0"/>
              </a:spcAft>
              <a:buClr>
                <a:srgbClr val="FF3300"/>
              </a:buClr>
              <a:buSzPct val="70000"/>
              <a:buFont typeface="Wingdings" panose="05000000000000000000" pitchFamily="2" charset="2"/>
              <a:buChar char="ü"/>
              <a:defRPr/>
            </a:pPr>
            <a:r>
              <a:rPr kumimoji="0" lang="zh-CN" altLang="en-US" sz="18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rPr>
              <a:t>竣工房屋本身的基础、结构、屋面、装修等（如水、电、卫等附属工程）的建造价值</a:t>
            </a:r>
            <a:endParaRPr kumimoji="0" lang="zh-CN" altLang="en-US" sz="18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10000"/>
              </a:lnSpc>
              <a:spcBef>
                <a:spcPct val="20000"/>
              </a:spcBef>
              <a:spcAft>
                <a:spcPts val="0"/>
              </a:spcAft>
              <a:buClr>
                <a:srgbClr val="FF3300"/>
              </a:buClr>
              <a:buSzPct val="70000"/>
              <a:buFont typeface="Wingdings" panose="05000000000000000000" pitchFamily="2" charset="2"/>
              <a:buChar char="ü"/>
              <a:defRPr/>
            </a:pPr>
            <a:r>
              <a:rPr kumimoji="0" lang="zh-CN" altLang="en-US" sz="1800" b="0" i="0" u="none" strike="noStrike" kern="120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cs typeface="+mn-cs"/>
              </a:rPr>
              <a:t>列入</a:t>
            </a:r>
            <a:r>
              <a:rPr kumimoji="0" lang="zh-CN" altLang="en-US" sz="18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rPr>
              <a:t>工程预算设备购置和安装费用（如电梯、通风等设备）</a:t>
            </a:r>
            <a:endParaRPr kumimoji="0" lang="zh-CN" altLang="en-US" sz="18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10000"/>
              </a:lnSpc>
              <a:spcBef>
                <a:spcPct val="20000"/>
              </a:spcBef>
              <a:spcAft>
                <a:spcPts val="0"/>
              </a:spcAft>
              <a:buClr>
                <a:srgbClr val="FF3300"/>
              </a:buClr>
              <a:buSzPct val="70000"/>
              <a:buFont typeface="Wingdings" panose="05000000000000000000" pitchFamily="2" charset="2"/>
              <a:buChar char="ü"/>
              <a:defRPr/>
            </a:pPr>
            <a:r>
              <a:rPr kumimoji="0" lang="zh-CN" altLang="en-US" sz="1800" b="0" i="0" u="none" strike="noStrike" kern="120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cs typeface="+mn-cs"/>
              </a:rPr>
              <a:t>列入</a:t>
            </a:r>
            <a:r>
              <a:rPr kumimoji="0" lang="zh-CN" altLang="en-US" sz="18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rPr>
              <a:t>工程预算的精装修费用</a:t>
            </a:r>
            <a:endParaRPr kumimoji="0" lang="zh-CN" altLang="en-US" sz="1800" b="0" i="0" u="none" strike="noStrike" kern="1200" cap="none" spc="0" normalizeH="0" baseline="0" noProof="0" smtClean="0">
              <a:ln>
                <a:noFill/>
              </a:ln>
              <a:solidFill>
                <a:srgbClr val="0000FF"/>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10000"/>
              </a:lnSpc>
              <a:spcBef>
                <a:spcPct val="20000"/>
              </a:spcBef>
              <a:spcAft>
                <a:spcPts val="0"/>
              </a:spcAft>
              <a:buClr>
                <a:srgbClr val="FF3300"/>
              </a:buClr>
              <a:buSzPct val="70000"/>
              <a:buFont typeface="Wingdings" panose="05000000000000000000" pitchFamily="2" charset="2"/>
              <a:buChar char="l"/>
              <a:defRPr/>
            </a:pPr>
            <a:endParaRPr kumimoji="0" lang="zh-CN" altLang="en-US" sz="1800" b="0" i="0" u="none" strike="noStrike" kern="1200" cap="none" spc="0" normalizeH="0" baseline="0" noProof="0" smtClean="0">
              <a:ln>
                <a:noFill/>
              </a:ln>
              <a:solidFill>
                <a:srgbClr val="0000FF"/>
              </a:solidFill>
              <a:effectLst/>
              <a:uLnTx/>
              <a:uFillTx/>
              <a:latin typeface="微软雅黑" panose="020B0503020204020204" pitchFamily="34" charset="-122"/>
              <a:ea typeface="微软雅黑" panose="020B0503020204020204" pitchFamily="34" charset="-122"/>
              <a:cs typeface="+mn-cs"/>
            </a:endParaRPr>
          </a:p>
        </p:txBody>
      </p:sp>
      <p:sp>
        <p:nvSpPr>
          <p:cNvPr id="72708" name="矩形 4"/>
          <p:cNvSpPr/>
          <p:nvPr/>
        </p:nvSpPr>
        <p:spPr>
          <a:xfrm>
            <a:off x="428625" y="641985"/>
            <a:ext cx="8072438" cy="706755"/>
          </a:xfrm>
          <a:prstGeom prst="rect">
            <a:avLst/>
          </a:prstGeom>
          <a:noFill/>
          <a:ln w="9525">
            <a:noFill/>
          </a:ln>
        </p:spPr>
        <p:txBody>
          <a:bodyPr>
            <a:spAutoFit/>
          </a:bodyPr>
          <a:p>
            <a:r>
              <a:rPr lang="zh-CN" altLang="en-US" sz="2000" dirty="0">
                <a:latin typeface="微软雅黑" panose="020B0503020204020204" pitchFamily="34" charset="-122"/>
                <a:ea typeface="微软雅黑" panose="020B0503020204020204" pitchFamily="34" charset="-122"/>
              </a:rPr>
              <a:t>指报告期内按规定已经上报竣工的房屋本身的</a:t>
            </a:r>
            <a:r>
              <a:rPr lang="zh-CN" altLang="en-US" sz="2000" dirty="0">
                <a:solidFill>
                  <a:srgbClr val="FF0000"/>
                </a:solidFill>
                <a:latin typeface="微软雅黑" panose="020B0503020204020204" pitchFamily="34" charset="-122"/>
                <a:ea typeface="微软雅黑" panose="020B0503020204020204" pitchFamily="34" charset="-122"/>
              </a:rPr>
              <a:t>建造价值</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一般按房屋设计和预算规定的内容计算。</a:t>
            </a:r>
            <a:endParaRPr lang="zh-CN" altLang="en-US" sz="2000" dirty="0">
              <a:latin typeface="微软雅黑" panose="020B0503020204020204" pitchFamily="34" charset="-122"/>
              <a:ea typeface="微软雅黑" panose="020B0503020204020204" pitchFamily="34" charset="-122"/>
            </a:endParaRPr>
          </a:p>
        </p:txBody>
      </p:sp>
      <p:graphicFrame>
        <p:nvGraphicFramePr>
          <p:cNvPr id="6" name="图示 5"/>
          <p:cNvGraphicFramePr/>
          <p:nvPr/>
        </p:nvGraphicFramePr>
        <p:xfrm>
          <a:off x="2167894" y="1517405"/>
          <a:ext cx="4833950" cy="112514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 name="Rectangle 2"/>
          <p:cNvSpPr txBox="1"/>
          <p:nvPr/>
        </p:nvSpPr>
        <p:spPr bwMode="auto">
          <a:xfrm>
            <a:off x="4858385" y="2822258"/>
            <a:ext cx="4143375" cy="2035175"/>
          </a:xfrm>
          <a:prstGeom prst="rect">
            <a:avLst/>
          </a:prstGeom>
          <a:noFill/>
          <a:ln w="9525">
            <a:noFill/>
            <a:miter lim="800000"/>
          </a:ln>
        </p:spPr>
        <p:txBody>
          <a:bodyPr/>
          <a:lstStyle/>
          <a:p>
            <a:pPr marL="342900" marR="0" indent="-342900" defTabSz="914400">
              <a:spcBef>
                <a:spcPct val="20000"/>
              </a:spcBef>
              <a:buClr>
                <a:srgbClr val="FF3300"/>
              </a:buClr>
              <a:buSzPct val="70000"/>
              <a:buFontTx/>
              <a:buNone/>
              <a:defRPr/>
            </a:pPr>
            <a:r>
              <a:rPr kumimoji="0" lang="en-US" altLang="zh-CN" sz="1800" b="1" kern="0" cap="none" spc="0" normalizeH="0" baseline="0" noProof="0" dirty="0">
                <a:solidFill>
                  <a:srgbClr val="FF0000"/>
                </a:solidFill>
                <a:latin typeface="微软雅黑" panose="020B0503020204020204" pitchFamily="34" charset="-122"/>
                <a:ea typeface="微软雅黑" panose="020B0503020204020204" pitchFamily="34" charset="-122"/>
                <a:cs typeface="+mn-cs"/>
              </a:rPr>
              <a:t>×</a:t>
            </a:r>
            <a:r>
              <a:rPr kumimoji="0" lang="zh-CN" altLang="en-US" sz="1800" kern="0" cap="none" spc="0" normalizeH="0" baseline="0" noProof="0" dirty="0">
                <a:latin typeface="微软雅黑" panose="020B0503020204020204" pitchFamily="34" charset="-122"/>
                <a:ea typeface="微软雅黑" panose="020B0503020204020204" pitchFamily="34" charset="-122"/>
                <a:cs typeface="+mn-cs"/>
              </a:rPr>
              <a:t>办公和生活用家具的购置等</a:t>
            </a:r>
            <a:r>
              <a:rPr kumimoji="0" lang="zh-CN" altLang="en-US" sz="1800" kern="0" cap="none" spc="0" normalizeH="0" baseline="0" noProof="0" dirty="0">
                <a:solidFill>
                  <a:srgbClr val="FF0000"/>
                </a:solidFill>
                <a:latin typeface="微软雅黑" panose="020B0503020204020204" pitchFamily="34" charset="-122"/>
                <a:ea typeface="微软雅黑" panose="020B0503020204020204" pitchFamily="34" charset="-122"/>
                <a:cs typeface="+mn-cs"/>
              </a:rPr>
              <a:t>后期费用</a:t>
            </a:r>
            <a:endParaRPr kumimoji="0" lang="zh-CN" altLang="en-US" sz="1800" kern="0" cap="none" spc="0" normalizeH="0" baseline="0" noProof="0" dirty="0">
              <a:solidFill>
                <a:srgbClr val="FF0000"/>
              </a:solidFill>
              <a:latin typeface="微软雅黑" panose="020B0503020204020204" pitchFamily="34" charset="-122"/>
              <a:ea typeface="微软雅黑" panose="020B0503020204020204" pitchFamily="34" charset="-122"/>
              <a:cs typeface="+mn-cs"/>
            </a:endParaRPr>
          </a:p>
          <a:p>
            <a:pPr marL="342900" marR="0" indent="-342900" defTabSz="914400">
              <a:spcBef>
                <a:spcPct val="20000"/>
              </a:spcBef>
              <a:buClr>
                <a:srgbClr val="FF3300"/>
              </a:buClr>
              <a:buSzPct val="70000"/>
              <a:buFontTx/>
              <a:buNone/>
              <a:defRPr/>
            </a:pPr>
            <a:r>
              <a:rPr kumimoji="0" lang="en-US" altLang="zh-CN" sz="1800" b="1" kern="0" cap="none" spc="0" normalizeH="0" baseline="0" noProof="0" dirty="0">
                <a:solidFill>
                  <a:srgbClr val="FF0000"/>
                </a:solidFill>
                <a:latin typeface="微软雅黑" panose="020B0503020204020204" pitchFamily="34" charset="-122"/>
                <a:ea typeface="微软雅黑" panose="020B0503020204020204" pitchFamily="34" charset="-122"/>
                <a:cs typeface="+mn-cs"/>
              </a:rPr>
              <a:t>×</a:t>
            </a:r>
            <a:r>
              <a:rPr kumimoji="0" lang="zh-CN" altLang="en-US" sz="1800" kern="0" cap="none" spc="0" normalizeH="0" baseline="0" noProof="0" dirty="0">
                <a:solidFill>
                  <a:srgbClr val="FF0000"/>
                </a:solidFill>
                <a:latin typeface="微软雅黑" panose="020B0503020204020204" pitchFamily="34" charset="-122"/>
                <a:ea typeface="微软雅黑" panose="020B0503020204020204" pitchFamily="34" charset="-122"/>
                <a:cs typeface="+mn-cs"/>
              </a:rPr>
              <a:t>土地购置费用</a:t>
            </a:r>
            <a:endParaRPr kumimoji="0" lang="zh-CN" altLang="en-US" sz="1800" kern="0" cap="none" spc="0" normalizeH="0" baseline="0" noProof="0" dirty="0">
              <a:solidFill>
                <a:srgbClr val="FF0000"/>
              </a:solidFill>
              <a:latin typeface="微软雅黑" panose="020B0503020204020204" pitchFamily="34" charset="-122"/>
              <a:ea typeface="微软雅黑" panose="020B0503020204020204" pitchFamily="34" charset="-122"/>
              <a:cs typeface="+mn-cs"/>
            </a:endParaRPr>
          </a:p>
          <a:p>
            <a:pPr marL="342900" marR="0" indent="-342900" defTabSz="914400">
              <a:spcBef>
                <a:spcPct val="20000"/>
              </a:spcBef>
              <a:buClr>
                <a:srgbClr val="FF3300"/>
              </a:buClr>
              <a:buSzPct val="70000"/>
              <a:buFontTx/>
              <a:buNone/>
              <a:defRPr/>
            </a:pPr>
            <a:r>
              <a:rPr kumimoji="0" lang="en-US" altLang="zh-CN" sz="1800" b="1" kern="0" cap="none" spc="0" normalizeH="0" baseline="0" noProof="0" dirty="0">
                <a:solidFill>
                  <a:srgbClr val="FF0000"/>
                </a:solidFill>
                <a:latin typeface="微软雅黑" panose="020B0503020204020204" pitchFamily="34" charset="-122"/>
                <a:ea typeface="微软雅黑" panose="020B0503020204020204" pitchFamily="34" charset="-122"/>
                <a:cs typeface="+mn-cs"/>
              </a:rPr>
              <a:t>×</a:t>
            </a:r>
            <a:r>
              <a:rPr kumimoji="0" lang="zh-CN" altLang="en-US" sz="1800" kern="0" cap="none" spc="0" normalizeH="0" baseline="0" noProof="0" dirty="0">
                <a:latin typeface="微软雅黑" panose="020B0503020204020204" pitchFamily="34" charset="-122"/>
                <a:ea typeface="微软雅黑" panose="020B0503020204020204" pitchFamily="34" charset="-122"/>
                <a:cs typeface="+mn-cs"/>
              </a:rPr>
              <a:t>拆迁补偿、场地平整等</a:t>
            </a:r>
            <a:r>
              <a:rPr kumimoji="0" lang="zh-CN" altLang="en-US" sz="1800" kern="0" cap="none" spc="0" normalizeH="0" baseline="0" noProof="0" dirty="0">
                <a:solidFill>
                  <a:srgbClr val="FF0000"/>
                </a:solidFill>
                <a:latin typeface="微软雅黑" panose="020B0503020204020204" pitchFamily="34" charset="-122"/>
                <a:ea typeface="微软雅黑" panose="020B0503020204020204" pitchFamily="34" charset="-122"/>
                <a:cs typeface="+mn-cs"/>
              </a:rPr>
              <a:t>前期费用</a:t>
            </a:r>
            <a:endParaRPr kumimoji="0" lang="zh-CN" altLang="en-US" sz="1800" kern="0" cap="none" spc="0" normalizeH="0" baseline="0" noProof="0" dirty="0">
              <a:latin typeface="微软雅黑" panose="020B0503020204020204" pitchFamily="34" charset="-122"/>
              <a:ea typeface="微软雅黑" panose="020B0503020204020204" pitchFamily="34" charset="-122"/>
              <a:cs typeface="+mn-cs"/>
            </a:endParaRPr>
          </a:p>
          <a:p>
            <a:pPr marL="342900" marR="0" indent="-342900" defTabSz="914400">
              <a:spcBef>
                <a:spcPct val="20000"/>
              </a:spcBef>
              <a:buClr>
                <a:srgbClr val="FF3300"/>
              </a:buClr>
              <a:buSzPct val="70000"/>
              <a:buFontTx/>
              <a:buNone/>
              <a:defRPr/>
            </a:pPr>
            <a:r>
              <a:rPr kumimoji="0" lang="en-US" altLang="zh-CN" sz="1800" b="1" kern="0" cap="none" spc="0" normalizeH="0" baseline="0" noProof="0" dirty="0">
                <a:solidFill>
                  <a:srgbClr val="FF0000"/>
                </a:solidFill>
                <a:latin typeface="微软雅黑" panose="020B0503020204020204" pitchFamily="34" charset="-122"/>
                <a:ea typeface="微软雅黑" panose="020B0503020204020204" pitchFamily="34" charset="-122"/>
                <a:cs typeface="+mn-cs"/>
              </a:rPr>
              <a:t>×</a:t>
            </a:r>
            <a:r>
              <a:rPr kumimoji="0" lang="zh-CN" altLang="en-US" sz="1800" kern="0" cap="none" spc="0" normalizeH="0" baseline="0" noProof="0" dirty="0">
                <a:solidFill>
                  <a:srgbClr val="FF0000"/>
                </a:solidFill>
                <a:latin typeface="微软雅黑" panose="020B0503020204020204" pitchFamily="34" charset="-122"/>
                <a:ea typeface="微软雅黑" panose="020B0503020204020204" pitchFamily="34" charset="-122"/>
                <a:cs typeface="+mn-cs"/>
              </a:rPr>
              <a:t>未列入</a:t>
            </a:r>
            <a:r>
              <a:rPr kumimoji="0" lang="zh-CN" altLang="en-US" sz="1800" kern="0" cap="none" spc="0" normalizeH="0" baseline="0" noProof="0" dirty="0">
                <a:solidFill>
                  <a:schemeClr val="tx1"/>
                </a:solidFill>
                <a:latin typeface="微软雅黑" panose="020B0503020204020204" pitchFamily="34" charset="-122"/>
                <a:ea typeface="微软雅黑" panose="020B0503020204020204" pitchFamily="34" charset="-122"/>
                <a:cs typeface="+mn-cs"/>
              </a:rPr>
              <a:t>工程预算</a:t>
            </a:r>
            <a:r>
              <a:rPr kumimoji="0" lang="zh-CN" altLang="en-US" sz="1800" kern="0" cap="none" spc="0" normalizeH="0" baseline="0" noProof="0" dirty="0">
                <a:latin typeface="微软雅黑" panose="020B0503020204020204" pitchFamily="34" charset="-122"/>
                <a:ea typeface="微软雅黑" panose="020B0503020204020204" pitchFamily="34" charset="-122"/>
                <a:cs typeface="+mn-cs"/>
              </a:rPr>
              <a:t>的精装修费用</a:t>
            </a:r>
            <a:endParaRPr kumimoji="0" lang="zh-CN" altLang="en-US" sz="1800" kern="0" cap="none" spc="0" normalizeH="0" baseline="0" noProof="0" dirty="0">
              <a:latin typeface="微软雅黑" panose="020B0503020204020204" pitchFamily="34" charset="-122"/>
              <a:ea typeface="微软雅黑" panose="020B0503020204020204" pitchFamily="34" charset="-122"/>
              <a:cs typeface="+mn-cs"/>
            </a:endParaRPr>
          </a:p>
          <a:p>
            <a:pPr marL="342900" marR="0" indent="-342900" defTabSz="914400">
              <a:spcBef>
                <a:spcPct val="20000"/>
              </a:spcBef>
              <a:buClr>
                <a:srgbClr val="FF3300"/>
              </a:buClr>
              <a:buSzPct val="70000"/>
              <a:buFont typeface="Wingdings" panose="05000000000000000000" pitchFamily="2" charset="2"/>
              <a:buChar char="l"/>
              <a:defRPr/>
            </a:pPr>
            <a:endParaRPr kumimoji="0" lang="zh-CN" altLang="en-US" sz="1800" kern="0" cap="none" spc="0" normalizeH="0" baseline="0" noProof="0" dirty="0">
              <a:latin typeface="微软雅黑" panose="020B0503020204020204" pitchFamily="34" charset="-122"/>
              <a:ea typeface="微软雅黑" panose="020B0503020204020204" pitchFamily="34" charset="-122"/>
              <a:cs typeface="+mn-cs"/>
            </a:endParaRPr>
          </a:p>
        </p:txBody>
      </p:sp>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9" name="矩形 8"/>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0" name="矩形 5"/>
            <p:cNvSpPr>
              <a:spLocks noChangeArrowheads="1"/>
            </p:cNvSpPr>
            <p:nvPr/>
          </p:nvSpPr>
          <p:spPr bwMode="auto">
            <a:xfrm>
              <a:off x="900" y="190"/>
              <a:ext cx="4020"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608 房屋竣工价值</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34" name="矩形标注 33"/>
          <p:cNvSpPr/>
          <p:nvPr/>
        </p:nvSpPr>
        <p:spPr>
          <a:xfrm>
            <a:off x="6299835" y="1491615"/>
            <a:ext cx="1806575" cy="1080135"/>
          </a:xfrm>
          <a:prstGeom prst="wedgeRectCallout">
            <a:avLst>
              <a:gd name="adj1" fmla="val -56258"/>
              <a:gd name="adj2" fmla="val 112786"/>
            </a:avLst>
          </a:prstGeom>
        </p:spPr>
        <p:style>
          <a:lnRef idx="1">
            <a:schemeClr val="dk1"/>
          </a:lnRef>
          <a:fillRef idx="2">
            <a:schemeClr val="dk1"/>
          </a:fillRef>
          <a:effectRef idx="1">
            <a:schemeClr val="dk1"/>
          </a:effectRef>
          <a:fontRef idx="minor">
            <a:schemeClr val="dk1"/>
          </a:fontRef>
        </p:style>
        <p:txBody>
          <a:bodyPr rtlCol="0" anchor="ctr"/>
          <a:p>
            <a:pPr algn="l">
              <a:buClrTx/>
              <a:buSzTx/>
              <a:buFontTx/>
            </a:pPr>
            <a:r>
              <a:rPr lang="zh-CN" sz="1600" dirty="0">
                <a:solidFill>
                  <a:schemeClr val="tx1"/>
                </a:solidFill>
                <a:latin typeface="微软雅黑" panose="020B0503020204020204" pitchFamily="34" charset="-122"/>
                <a:ea typeface="微软雅黑" panose="020B0503020204020204" pitchFamily="34" charset="-122"/>
                <a:sym typeface="+mn-ea"/>
              </a:rPr>
              <a:t>注意审核极值，数值过大可能包括了土地购置费。</a:t>
            </a:r>
            <a:endParaRPr lang="zh-CN" sz="16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4"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文本框 15"/>
          <p:cNvSpPr txBox="1"/>
          <p:nvPr/>
        </p:nvSpPr>
        <p:spPr>
          <a:xfrm>
            <a:off x="-281622" y="3074988"/>
            <a:ext cx="5630862" cy="398780"/>
          </a:xfrm>
          <a:prstGeom prst="rect">
            <a:avLst/>
          </a:prstGeom>
          <a:noFill/>
          <a:ln w="9525">
            <a:noFill/>
          </a:ln>
        </p:spPr>
        <p:txBody>
          <a:bodyPr>
            <a:spAutoFit/>
          </a:bodyPr>
          <a:p>
            <a:pPr algn="ctr"/>
            <a:r>
              <a:rPr lang="zh-CN" altLang="en-US" sz="2000" b="1" dirty="0">
                <a:solidFill>
                  <a:srgbClr val="000000"/>
                </a:solidFill>
                <a:latin typeface="微软雅黑" panose="020B0503020204020204" pitchFamily="34" charset="-122"/>
                <a:ea typeface="微软雅黑" panose="020B0503020204020204" pitchFamily="34" charset="-122"/>
              </a:rPr>
              <a:t>本年新增固定资产与竣工价值区别</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49" name="矩形 48"/>
          <p:cNvSpPr/>
          <p:nvPr/>
        </p:nvSpPr>
        <p:spPr>
          <a:xfrm rot="2685974">
            <a:off x="5199063" y="422275"/>
            <a:ext cx="79375" cy="539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62" name="直接连接符 61"/>
          <p:cNvCxnSpPr/>
          <p:nvPr/>
        </p:nvCxnSpPr>
        <p:spPr>
          <a:xfrm rot="16200000" flipH="1">
            <a:off x="8019256" y="4972209"/>
            <a:ext cx="963613" cy="128587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a:off x="6045200" y="4874578"/>
            <a:ext cx="1554163" cy="2071688"/>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786438" y="6685915"/>
            <a:ext cx="714375" cy="48260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3735" name="矩形 5"/>
          <p:cNvSpPr/>
          <p:nvPr/>
        </p:nvSpPr>
        <p:spPr>
          <a:xfrm>
            <a:off x="571500" y="3767138"/>
            <a:ext cx="3500438" cy="398780"/>
          </a:xfrm>
          <a:prstGeom prst="rect">
            <a:avLst/>
          </a:prstGeom>
          <a:noFill/>
          <a:ln w="9525">
            <a:noFill/>
          </a:ln>
        </p:spPr>
        <p:txBody>
          <a:bodyPr>
            <a:spAutoFit/>
          </a:bodyPr>
          <a:p>
            <a:pPr>
              <a:buClr>
                <a:srgbClr val="FF3300"/>
              </a:buClr>
              <a:buSzPct val="70000"/>
            </a:pPr>
            <a:r>
              <a:rPr lang="zh-CN" altLang="en-US" sz="2000" b="1" dirty="0">
                <a:latin typeface="微软雅黑" panose="020B0503020204020204" pitchFamily="34" charset="-122"/>
                <a:ea typeface="微软雅黑" panose="020B0503020204020204" pitchFamily="34" charset="-122"/>
              </a:rPr>
              <a:t>本年新增固定资产</a:t>
            </a:r>
            <a:endParaRPr lang="zh-CN" altLang="en-US" sz="2000" b="1" dirty="0">
              <a:latin typeface="微软雅黑" panose="020B0503020204020204" pitchFamily="34" charset="-122"/>
              <a:ea typeface="微软雅黑" panose="020B0503020204020204" pitchFamily="34" charset="-122"/>
            </a:endParaRPr>
          </a:p>
        </p:txBody>
      </p:sp>
      <p:sp>
        <p:nvSpPr>
          <p:cNvPr id="73736" name="矩形 6"/>
          <p:cNvSpPr/>
          <p:nvPr/>
        </p:nvSpPr>
        <p:spPr>
          <a:xfrm>
            <a:off x="3425825" y="4544378"/>
            <a:ext cx="4572000" cy="398780"/>
          </a:xfrm>
          <a:prstGeom prst="rect">
            <a:avLst/>
          </a:prstGeom>
          <a:noFill/>
          <a:ln w="9525">
            <a:noFill/>
          </a:ln>
        </p:spPr>
        <p:txBody>
          <a:bodyPr>
            <a:spAutoFit/>
          </a:bodyPr>
          <a:p>
            <a:pPr>
              <a:buClr>
                <a:srgbClr val="FF3300"/>
              </a:buClr>
              <a:buSzPct val="70000"/>
            </a:pPr>
            <a:r>
              <a:rPr lang="zh-CN" altLang="en-US" sz="2000" dirty="0">
                <a:latin typeface="微软雅黑" panose="020B0503020204020204" pitchFamily="34" charset="-122"/>
                <a:ea typeface="微软雅黑" panose="020B0503020204020204" pitchFamily="34" charset="-122"/>
              </a:rPr>
              <a:t>竣工后只计入房屋本身的建造价值</a:t>
            </a:r>
            <a:endParaRPr lang="zh-CN" altLang="en-US" sz="2000" dirty="0">
              <a:latin typeface="微软雅黑" panose="020B0503020204020204" pitchFamily="34" charset="-122"/>
              <a:ea typeface="微软雅黑" panose="020B0503020204020204" pitchFamily="34" charset="-122"/>
            </a:endParaRPr>
          </a:p>
        </p:txBody>
      </p:sp>
      <p:sp>
        <p:nvSpPr>
          <p:cNvPr id="73737" name="矩形 7"/>
          <p:cNvSpPr/>
          <p:nvPr/>
        </p:nvSpPr>
        <p:spPr>
          <a:xfrm>
            <a:off x="3425825" y="3689350"/>
            <a:ext cx="4214813" cy="706755"/>
          </a:xfrm>
          <a:prstGeom prst="rect">
            <a:avLst/>
          </a:prstGeom>
          <a:noFill/>
          <a:ln w="9525">
            <a:noFill/>
          </a:ln>
        </p:spPr>
        <p:txBody>
          <a:bodyPr>
            <a:spAutoFit/>
          </a:bodyPr>
          <a:p>
            <a:r>
              <a:rPr lang="zh-CN" altLang="en-US" sz="2000" dirty="0">
                <a:latin typeface="微软雅黑" panose="020B0503020204020204" pitchFamily="34" charset="-122"/>
                <a:ea typeface="微软雅黑" panose="020B0503020204020204" pitchFamily="34" charset="-122"/>
              </a:rPr>
              <a:t>竣工后所有投资都计入新增固定资产，包括土地购置费用</a:t>
            </a:r>
            <a:endParaRPr lang="zh-CN" altLang="en-US" sz="2000" dirty="0">
              <a:latin typeface="微软雅黑" panose="020B0503020204020204" pitchFamily="34" charset="-122"/>
              <a:ea typeface="微软雅黑" panose="020B0503020204020204" pitchFamily="34" charset="-122"/>
            </a:endParaRPr>
          </a:p>
        </p:txBody>
      </p:sp>
      <p:sp>
        <p:nvSpPr>
          <p:cNvPr id="73738" name="矩形 8"/>
          <p:cNvSpPr/>
          <p:nvPr/>
        </p:nvSpPr>
        <p:spPr>
          <a:xfrm>
            <a:off x="642938" y="4544378"/>
            <a:ext cx="1198880" cy="398780"/>
          </a:xfrm>
          <a:prstGeom prst="rect">
            <a:avLst/>
          </a:prstGeom>
          <a:noFill/>
          <a:ln w="9525">
            <a:noFill/>
          </a:ln>
        </p:spPr>
        <p:txBody>
          <a:bodyPr wrap="none">
            <a:spAutoFit/>
          </a:bodyPr>
          <a:p>
            <a:r>
              <a:rPr lang="zh-CN" altLang="en-US" sz="2000" b="1" dirty="0">
                <a:latin typeface="微软雅黑" panose="020B0503020204020204" pitchFamily="34" charset="-122"/>
                <a:ea typeface="微软雅黑" panose="020B0503020204020204" pitchFamily="34" charset="-122"/>
              </a:rPr>
              <a:t>竣工价值</a:t>
            </a:r>
            <a:endParaRPr lang="zh-CN" altLang="en-US" sz="2000" b="1" dirty="0">
              <a:latin typeface="微软雅黑" panose="020B0503020204020204" pitchFamily="34" charset="-122"/>
              <a:ea typeface="微软雅黑" panose="020B0503020204020204" pitchFamily="34" charset="-122"/>
            </a:endParaRPr>
          </a:p>
        </p:txBody>
      </p:sp>
      <p:sp>
        <p:nvSpPr>
          <p:cNvPr id="38" name="右箭头 37"/>
          <p:cNvSpPr/>
          <p:nvPr/>
        </p:nvSpPr>
        <p:spPr bwMode="auto">
          <a:xfrm>
            <a:off x="2925763" y="3883025"/>
            <a:ext cx="428625" cy="268288"/>
          </a:xfrm>
          <a:prstGeom prst="rightArrow">
            <a:avLst/>
          </a:prstGeom>
          <a:solidFill>
            <a:schemeClr val="accent5">
              <a:lumMod val="75000"/>
            </a:schemeClr>
          </a:soli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右箭头 43"/>
          <p:cNvSpPr/>
          <p:nvPr/>
        </p:nvSpPr>
        <p:spPr bwMode="auto">
          <a:xfrm>
            <a:off x="2925763" y="4596765"/>
            <a:ext cx="428625" cy="268288"/>
          </a:xfrm>
          <a:prstGeom prst="rightArrow">
            <a:avLst/>
          </a:prstGeom>
          <a:solidFill>
            <a:schemeClr val="accent5">
              <a:lumMod val="75000"/>
            </a:schemeClr>
          </a:soli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矩形 76"/>
          <p:cNvSpPr/>
          <p:nvPr/>
        </p:nvSpPr>
        <p:spPr>
          <a:xfrm rot="2685974">
            <a:off x="263525" y="3817938"/>
            <a:ext cx="260350" cy="1841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sp>
        <p:nvSpPr>
          <p:cNvPr id="81" name="矩形 80"/>
          <p:cNvSpPr/>
          <p:nvPr/>
        </p:nvSpPr>
        <p:spPr>
          <a:xfrm rot="2685974">
            <a:off x="4271963" y="423863"/>
            <a:ext cx="106363" cy="52388"/>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矩形 22"/>
          <p:cNvSpPr/>
          <p:nvPr/>
        </p:nvSpPr>
        <p:spPr>
          <a:xfrm rot="2685974">
            <a:off x="263525" y="4639628"/>
            <a:ext cx="260350" cy="1841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cs"/>
            </a:endParaRPr>
          </a:p>
        </p:txBody>
      </p:sp>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9" name="矩形 8"/>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0" name="矩形 5"/>
            <p:cNvSpPr>
              <a:spLocks noChangeArrowheads="1"/>
            </p:cNvSpPr>
            <p:nvPr/>
          </p:nvSpPr>
          <p:spPr bwMode="auto">
            <a:xfrm>
              <a:off x="900" y="190"/>
              <a:ext cx="4020"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608 房屋竣工价值</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100" name="文本框 99"/>
          <p:cNvSpPr txBox="1"/>
          <p:nvPr/>
        </p:nvSpPr>
        <p:spPr>
          <a:xfrm>
            <a:off x="324485" y="701040"/>
            <a:ext cx="8103235" cy="2091690"/>
          </a:xfrm>
          <a:prstGeom prst="rect">
            <a:avLst/>
          </a:prstGeom>
          <a:noFill/>
          <a:ln w="9525">
            <a:noFill/>
          </a:ln>
        </p:spPr>
        <p:txBody>
          <a:bodyPr wrap="square">
            <a:spAutoFit/>
          </a:bodyPr>
          <a:p>
            <a:pPr marL="285750" indent="-285750">
              <a:lnSpc>
                <a:spcPts val="2600"/>
              </a:lnSpc>
              <a:buFont typeface="Wingdings" panose="05000000000000000000" charset="0"/>
              <a:buChar char="ü"/>
            </a:pPr>
            <a:r>
              <a:rPr lang="zh-CN" sz="2000">
                <a:solidFill>
                  <a:srgbClr val="000000"/>
                </a:solidFill>
                <a:latin typeface="微软雅黑" panose="020B0503020204020204" pitchFamily="34" charset="-122"/>
                <a:ea typeface="微软雅黑" panose="020B0503020204020204" pitchFamily="34" charset="-122"/>
              </a:rPr>
              <a:t>不仅包括该竣工房屋在报告期内完成的价值，也包括</a:t>
            </a:r>
            <a:r>
              <a:rPr lang="zh-CN" sz="2000">
                <a:solidFill>
                  <a:srgbClr val="FF0000"/>
                </a:solidFill>
                <a:latin typeface="微软雅黑" panose="020B0503020204020204" pitchFamily="34" charset="-122"/>
                <a:ea typeface="微软雅黑" panose="020B0503020204020204" pitchFamily="34" charset="-122"/>
              </a:rPr>
              <a:t>跨年施工</a:t>
            </a:r>
            <a:r>
              <a:rPr lang="zh-CN" sz="2000">
                <a:solidFill>
                  <a:srgbClr val="000000"/>
                </a:solidFill>
                <a:latin typeface="微软雅黑" panose="020B0503020204020204" pitchFamily="34" charset="-122"/>
                <a:ea typeface="微软雅黑" panose="020B0503020204020204" pitchFamily="34" charset="-122"/>
              </a:rPr>
              <a:t>的房屋在本期以前完成的价值。</a:t>
            </a:r>
            <a:endParaRPr lang="zh-CN" sz="2000">
              <a:solidFill>
                <a:srgbClr val="000000"/>
              </a:solidFill>
              <a:latin typeface="微软雅黑" panose="020B0503020204020204" pitchFamily="34" charset="-122"/>
              <a:ea typeface="微软雅黑" panose="020B0503020204020204" pitchFamily="34" charset="-122"/>
            </a:endParaRPr>
          </a:p>
          <a:p>
            <a:pPr marL="285750" indent="-285750">
              <a:lnSpc>
                <a:spcPts val="2600"/>
              </a:lnSpc>
              <a:buFont typeface="Wingdings" panose="05000000000000000000" charset="0"/>
              <a:buChar char="ü"/>
            </a:pPr>
            <a:r>
              <a:rPr lang="zh-CN" sz="2000">
                <a:solidFill>
                  <a:srgbClr val="000000"/>
                </a:solidFill>
                <a:latin typeface="微软雅黑" panose="020B0503020204020204" pitchFamily="34" charset="-122"/>
                <a:ea typeface="微软雅黑" panose="020B0503020204020204" pitchFamily="34" charset="-122"/>
              </a:rPr>
              <a:t>未竣工而转让给其他单位的房屋建筑工程，出让单位不计算竣工价值，待接受单位继续施工并符合竣工条件后，由</a:t>
            </a:r>
            <a:r>
              <a:rPr lang="zh-CN" sz="2000">
                <a:solidFill>
                  <a:srgbClr val="FF0000"/>
                </a:solidFill>
                <a:latin typeface="微软雅黑" panose="020B0503020204020204" pitchFamily="34" charset="-122"/>
                <a:ea typeface="微软雅黑" panose="020B0503020204020204" pitchFamily="34" charset="-122"/>
              </a:rPr>
              <a:t>接受单位计算其竣工价值，包括出让单位在出让前所完成的价值</a:t>
            </a:r>
            <a:r>
              <a:rPr lang="zh-CN" sz="2000">
                <a:solidFill>
                  <a:srgbClr val="000000"/>
                </a:solidFill>
                <a:latin typeface="微软雅黑" panose="020B0503020204020204" pitchFamily="34" charset="-122"/>
                <a:ea typeface="微软雅黑" panose="020B0503020204020204" pitchFamily="34" charset="-122"/>
              </a:rPr>
              <a:t>。</a:t>
            </a:r>
            <a:endParaRPr lang="zh-CN" sz="2000">
              <a:solidFill>
                <a:srgbClr val="000000"/>
              </a:solidFill>
              <a:latin typeface="微软雅黑" panose="020B0503020204020204" pitchFamily="34" charset="-122"/>
              <a:ea typeface="微软雅黑" panose="020B0503020204020204" pitchFamily="34" charset="-122"/>
            </a:endParaRPr>
          </a:p>
          <a:p>
            <a:pPr marL="285750" indent="-285750">
              <a:lnSpc>
                <a:spcPts val="2600"/>
              </a:lnSpc>
              <a:buFont typeface="Wingdings" panose="05000000000000000000" charset="0"/>
              <a:buChar char="ü"/>
            </a:pPr>
            <a:r>
              <a:rPr lang="zh-CN" sz="2000">
                <a:solidFill>
                  <a:srgbClr val="000000"/>
                </a:solidFill>
                <a:latin typeface="微软雅黑" panose="020B0503020204020204" pitchFamily="34" charset="-122"/>
                <a:ea typeface="微软雅黑" panose="020B0503020204020204" pitchFamily="34" charset="-122"/>
              </a:rPr>
              <a:t>房屋竣工价值一般按</a:t>
            </a:r>
            <a:r>
              <a:rPr lang="zh-CN" sz="2000">
                <a:solidFill>
                  <a:srgbClr val="FF0000"/>
                </a:solidFill>
                <a:latin typeface="微软雅黑" panose="020B0503020204020204" pitchFamily="34" charset="-122"/>
                <a:ea typeface="微软雅黑" panose="020B0503020204020204" pitchFamily="34" charset="-122"/>
              </a:rPr>
              <a:t>结算价格</a:t>
            </a:r>
            <a:r>
              <a:rPr lang="zh-CN" sz="2000">
                <a:solidFill>
                  <a:srgbClr val="000000"/>
                </a:solidFill>
                <a:latin typeface="微软雅黑" panose="020B0503020204020204" pitchFamily="34" charset="-122"/>
                <a:ea typeface="微软雅黑" panose="020B0503020204020204" pitchFamily="34" charset="-122"/>
              </a:rPr>
              <a:t>（或中标价）计算。</a:t>
            </a:r>
            <a:endParaRPr lang="zh-CN" altLang="en-US" sz="200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7" name="矩形 4"/>
          <p:cNvSpPr>
            <a:spLocks noChangeArrowheads="1"/>
          </p:cNvSpPr>
          <p:nvPr/>
        </p:nvSpPr>
        <p:spPr bwMode="auto">
          <a:xfrm>
            <a:off x="395605" y="772478"/>
            <a:ext cx="8143875" cy="4451350"/>
          </a:xfrm>
          <a:prstGeom prst="rect">
            <a:avLst/>
          </a:prstGeom>
          <a:noFill/>
          <a:ln w="9525">
            <a:noFill/>
            <a:miter lim="800000"/>
          </a:ln>
        </p:spPr>
        <p:txBody>
          <a:bodyPr>
            <a:spAutoFit/>
          </a:bodyPr>
          <a:lstStyle/>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r>
              <a:rPr kumimoji="0" lang="zh-CN" altLang="en-US"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指在</a:t>
            </a:r>
            <a:r>
              <a:rPr kumimoji="0" lang="zh-CN" altLang="en-US" sz="220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报告期末</a:t>
            </a:r>
            <a:r>
              <a:rPr kumimoji="0" lang="zh-CN" altLang="en-US"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房屋开发单位</a:t>
            </a:r>
            <a:r>
              <a:rPr kumimoji="0" lang="zh-CN" altLang="en-US" sz="220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可供</a:t>
            </a:r>
            <a:r>
              <a:rPr kumimoji="0" lang="zh-CN" altLang="en-US"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出租的商品房屋的全部面积。</a:t>
            </a:r>
            <a:endParaRPr kumimoji="0" lang="en-US" altLang="zh-CN"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r>
              <a:rPr kumimoji="0" lang="zh-CN" altLang="en-US"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也包括企业</a:t>
            </a:r>
            <a:r>
              <a:rPr kumimoji="0" lang="zh-CN" altLang="en-US" sz="220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自持房屋、集体土地租赁住房</a:t>
            </a:r>
            <a:r>
              <a:rPr kumimoji="0" lang="zh-CN" altLang="en-US"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中双方签署租赁合同的总面积。</a:t>
            </a:r>
            <a:endParaRPr kumimoji="0" lang="zh-CN" altLang="en-US"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r>
              <a:rPr lang="zh-CN" altLang="en-US" sz="2200" noProof="0" dirty="0">
                <a:ln>
                  <a:noFill/>
                </a:ln>
                <a:effectLst/>
                <a:uLnTx/>
                <a:uFillTx/>
                <a:latin typeface="微软雅黑" panose="020B0503020204020204" pitchFamily="34" charset="-122"/>
                <a:ea typeface="微软雅黑" panose="020B0503020204020204" pitchFamily="34" charset="-122"/>
                <a:sym typeface="+mn-ea"/>
              </a:rPr>
              <a:t>时点指标，不是本年指标</a:t>
            </a:r>
            <a:endParaRPr lang="zh-CN" altLang="en-US" sz="2200"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r>
              <a:rPr lang="zh-CN" altLang="en-US" sz="2200" noProof="0" dirty="0">
                <a:ln>
                  <a:noFill/>
                </a:ln>
                <a:effectLst/>
                <a:uLnTx/>
                <a:uFillTx/>
                <a:latin typeface="微软雅黑" panose="020B0503020204020204" pitchFamily="34" charset="-122"/>
                <a:ea typeface="微软雅黑" panose="020B0503020204020204" pitchFamily="34" charset="-122"/>
                <a:sym typeface="+mn-ea"/>
              </a:rPr>
              <a:t>房屋出租面积=</a:t>
            </a:r>
            <a:r>
              <a:rPr lang="zh-CN" altLang="en-US" sz="2200" noProof="0" dirty="0">
                <a:ln>
                  <a:noFill/>
                </a:ln>
                <a:solidFill>
                  <a:srgbClr val="FF0000"/>
                </a:solidFill>
                <a:effectLst/>
                <a:uLnTx/>
                <a:uFillTx/>
                <a:latin typeface="微软雅黑" panose="020B0503020204020204" pitchFamily="34" charset="-122"/>
                <a:ea typeface="微软雅黑" panose="020B0503020204020204" pitchFamily="34" charset="-122"/>
                <a:sym typeface="+mn-ea"/>
              </a:rPr>
              <a:t>已出租面积</a:t>
            </a:r>
            <a:r>
              <a:rPr lang="zh-CN" altLang="en-US" sz="2200" noProof="0" dirty="0">
                <a:ln>
                  <a:noFill/>
                </a:ln>
                <a:effectLst/>
                <a:uLnTx/>
                <a:uFillTx/>
                <a:latin typeface="微软雅黑" panose="020B0503020204020204" pitchFamily="34" charset="-122"/>
                <a:ea typeface="微软雅黑" panose="020B0503020204020204" pitchFamily="34" charset="-122"/>
                <a:sym typeface="+mn-ea"/>
              </a:rPr>
              <a:t>+可供出租但尚未出租面积</a:t>
            </a:r>
            <a:endParaRPr lang="zh-CN" altLang="en-US" sz="2200"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endParaRPr kumimoji="0" lang="zh-CN" altLang="en-US"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endParaRPr kumimoji="0" lang="zh-CN" altLang="en-US"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endParaRPr kumimoji="0" lang="zh-CN" altLang="en-US"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endParaRPr kumimoji="0" lang="zh-CN" altLang="en-US"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just" defTabSz="914400" rtl="0" eaLnBrk="1" fontAlgn="base" latinLnBrk="0" hangingPunct="1">
              <a:lnSpc>
                <a:spcPts val="3400"/>
              </a:lnSpc>
              <a:spcBef>
                <a:spcPct val="0"/>
              </a:spcBef>
              <a:spcAft>
                <a:spcPct val="0"/>
              </a:spcAft>
              <a:buClrTx/>
              <a:buSzTx/>
              <a:buFont typeface="Wingdings" panose="05000000000000000000" charset="0"/>
              <a:buChar char="l"/>
              <a:defRPr/>
            </a:pPr>
            <a:endParaRPr kumimoji="0" lang="zh-CN" altLang="en-US" sz="2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4020"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609 房屋出租面积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34" name="矩形标注 33"/>
          <p:cNvSpPr/>
          <p:nvPr/>
        </p:nvSpPr>
        <p:spPr>
          <a:xfrm>
            <a:off x="4067810" y="1779905"/>
            <a:ext cx="2159635" cy="554990"/>
          </a:xfrm>
          <a:prstGeom prst="wedgeRectCallout">
            <a:avLst>
              <a:gd name="adj1" fmla="val -56258"/>
              <a:gd name="adj2" fmla="val 112786"/>
            </a:avLst>
          </a:prstGeom>
        </p:spPr>
        <p:style>
          <a:lnRef idx="1">
            <a:schemeClr val="dk1"/>
          </a:lnRef>
          <a:fillRef idx="2">
            <a:schemeClr val="dk1"/>
          </a:fillRef>
          <a:effectRef idx="1">
            <a:schemeClr val="dk1"/>
          </a:effectRef>
          <a:fontRef idx="minor">
            <a:schemeClr val="dk1"/>
          </a:fontRef>
        </p:style>
        <p:txBody>
          <a:bodyPr rtlCol="0" anchor="ctr"/>
          <a:p>
            <a:pPr algn="l">
              <a:buClrTx/>
              <a:buSzTx/>
              <a:buFontTx/>
            </a:pPr>
            <a:r>
              <a:rPr lang="zh-CN" sz="1600" dirty="0">
                <a:solidFill>
                  <a:schemeClr val="tx1"/>
                </a:solidFill>
                <a:latin typeface="微软雅黑" panose="020B0503020204020204" pitchFamily="34" charset="-122"/>
                <a:ea typeface="微软雅黑" panose="020B0503020204020204" pitchFamily="34" charset="-122"/>
                <a:sym typeface="+mn-ea"/>
              </a:rPr>
              <a:t>易漏填，截至报告期末该项目已出租面积</a:t>
            </a:r>
            <a:endParaRPr lang="zh-CN" sz="16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4"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9" name="矩形 4"/>
          <p:cNvSpPr/>
          <p:nvPr/>
        </p:nvSpPr>
        <p:spPr>
          <a:xfrm>
            <a:off x="571500" y="649288"/>
            <a:ext cx="8143875" cy="706755"/>
          </a:xfrm>
          <a:prstGeom prst="rect">
            <a:avLst/>
          </a:prstGeom>
          <a:noFill/>
          <a:ln w="9525">
            <a:noFill/>
          </a:ln>
        </p:spPr>
        <p:txBody>
          <a:bodyPr>
            <a:spAutoFit/>
          </a:bodyPr>
          <a:p>
            <a:r>
              <a:rPr lang="zh-CN" altLang="en-US" sz="2000" dirty="0">
                <a:latin typeface="微软雅黑" panose="020B0503020204020204" pitchFamily="34" charset="-122"/>
                <a:ea typeface="微软雅黑" panose="020B0503020204020204" pitchFamily="34" charset="-122"/>
              </a:rPr>
              <a:t>指报告期内出售商品房屋的</a:t>
            </a:r>
            <a:r>
              <a:rPr lang="zh-CN" altLang="en-US" sz="2000" b="1" dirty="0">
                <a:solidFill>
                  <a:srgbClr val="FF0000"/>
                </a:solidFill>
                <a:latin typeface="微软雅黑" panose="020B0503020204020204" pitchFamily="34" charset="-122"/>
                <a:ea typeface="微软雅黑" panose="020B0503020204020204" pitchFamily="34" charset="-122"/>
              </a:rPr>
              <a:t>合同总面积</a:t>
            </a:r>
            <a:r>
              <a:rPr lang="zh-CN" altLang="en-US" sz="2000" dirty="0">
                <a:latin typeface="微软雅黑" panose="020B0503020204020204" pitchFamily="34" charset="-122"/>
                <a:ea typeface="微软雅黑" panose="020B0503020204020204" pitchFamily="34" charset="-122"/>
              </a:rPr>
              <a:t>（即双方签署的</a:t>
            </a:r>
            <a:r>
              <a:rPr lang="zh-CN" altLang="en-US" sz="2000" b="1" dirty="0">
                <a:solidFill>
                  <a:srgbClr val="FF0000"/>
                </a:solidFill>
                <a:latin typeface="微软雅黑" panose="020B0503020204020204" pitchFamily="34" charset="-122"/>
                <a:ea typeface="微软雅黑" panose="020B0503020204020204" pitchFamily="34" charset="-122"/>
              </a:rPr>
              <a:t>正式买卖合同</a:t>
            </a:r>
            <a:r>
              <a:rPr lang="zh-CN" altLang="en-US" sz="2000" dirty="0">
                <a:latin typeface="微软雅黑" panose="020B0503020204020204" pitchFamily="34" charset="-122"/>
                <a:ea typeface="微软雅黑" panose="020B0503020204020204" pitchFamily="34" charset="-122"/>
              </a:rPr>
              <a:t>中所确定的建筑面积）。</a:t>
            </a:r>
            <a:endParaRPr lang="zh-CN" altLang="en-US" sz="2000" dirty="0">
              <a:latin typeface="微软雅黑" panose="020B0503020204020204" pitchFamily="34" charset="-122"/>
              <a:ea typeface="微软雅黑" panose="020B0503020204020204" pitchFamily="34" charset="-122"/>
            </a:endParaRPr>
          </a:p>
        </p:txBody>
      </p:sp>
      <p:sp>
        <p:nvSpPr>
          <p:cNvPr id="75780" name="矩形 17"/>
          <p:cNvSpPr/>
          <p:nvPr/>
        </p:nvSpPr>
        <p:spPr>
          <a:xfrm>
            <a:off x="4283710" y="3215323"/>
            <a:ext cx="2357438" cy="400050"/>
          </a:xfrm>
          <a:prstGeom prst="rect">
            <a:avLst/>
          </a:prstGeom>
          <a:noFill/>
          <a:ln w="9525">
            <a:noFill/>
          </a:ln>
        </p:spPr>
        <p:txBody>
          <a:bodyPr>
            <a:spAutoFit/>
          </a:bodyPr>
          <a:p>
            <a:r>
              <a:rPr lang="zh-CN" altLang="en-US" sz="2000" b="1" dirty="0">
                <a:solidFill>
                  <a:srgbClr val="FF9F4F"/>
                </a:solidFill>
                <a:latin typeface="微软雅黑" panose="020B0503020204020204" pitchFamily="34" charset="-122"/>
                <a:ea typeface="微软雅黑" panose="020B0503020204020204" pitchFamily="34" charset="-122"/>
              </a:rPr>
              <a:t>期房销售面积</a:t>
            </a:r>
            <a:endParaRPr lang="zh-CN" altLang="en-US" sz="2000" b="1" dirty="0">
              <a:solidFill>
                <a:srgbClr val="FF9F4F"/>
              </a:solidFill>
              <a:latin typeface="微软雅黑" panose="020B0503020204020204" pitchFamily="34" charset="-122"/>
              <a:ea typeface="微软雅黑" panose="020B0503020204020204" pitchFamily="34" charset="-122"/>
            </a:endParaRPr>
          </a:p>
        </p:txBody>
      </p:sp>
      <p:sp>
        <p:nvSpPr>
          <p:cNvPr id="75781" name="矩形 11"/>
          <p:cNvSpPr/>
          <p:nvPr/>
        </p:nvSpPr>
        <p:spPr>
          <a:xfrm>
            <a:off x="4308475" y="3604895"/>
            <a:ext cx="4697095" cy="1322070"/>
          </a:xfrm>
          <a:prstGeom prst="rect">
            <a:avLst/>
          </a:prstGeom>
          <a:noFill/>
          <a:ln w="9525">
            <a:noFill/>
          </a:ln>
        </p:spPr>
        <p:txBody>
          <a:bodyPr wrap="square">
            <a:spAutoFit/>
          </a:bodyPr>
          <a:p>
            <a:r>
              <a:rPr lang="zh-CN" altLang="en-US" sz="1600" dirty="0">
                <a:latin typeface="微软雅黑" panose="020B0503020204020204" pitchFamily="34" charset="-122"/>
                <a:ea typeface="微软雅黑" panose="020B0503020204020204" pitchFamily="34" charset="-122"/>
              </a:rPr>
              <a:t>在报告期内正式签订买卖合同、正在建设尚未竣工交付使用的商品房屋建筑面积。包括以一次性付款方式和分期付款方式销售的商品房屋建筑面积。</a:t>
            </a:r>
            <a:endParaRPr lang="en-US" altLang="zh-CN" sz="1600" dirty="0">
              <a:latin typeface="微软雅黑" panose="020B0503020204020204" pitchFamily="34" charset="-122"/>
              <a:ea typeface="微软雅黑" panose="020B0503020204020204" pitchFamily="34" charset="-122"/>
            </a:endParaRPr>
          </a:p>
          <a:p>
            <a:r>
              <a:rPr lang="zh-CN" altLang="en-US" sz="1600" dirty="0">
                <a:solidFill>
                  <a:srgbClr val="FF0000"/>
                </a:solidFill>
                <a:latin typeface="微软雅黑" panose="020B0503020204020204" pitchFamily="34" charset="-122"/>
                <a:ea typeface="微软雅黑" panose="020B0503020204020204" pitchFamily="34" charset="-122"/>
              </a:rPr>
              <a:t>期房销售建筑面积竣工后不再结转为现房销售建筑面积。</a:t>
            </a:r>
            <a:endParaRPr lang="zh-CN" altLang="en-US" sz="1600" dirty="0">
              <a:solidFill>
                <a:srgbClr val="FF0000"/>
              </a:solidFill>
              <a:latin typeface="微软雅黑" panose="020B0503020204020204" pitchFamily="34" charset="-122"/>
              <a:ea typeface="微软雅黑" panose="020B0503020204020204" pitchFamily="34" charset="-122"/>
            </a:endParaRPr>
          </a:p>
        </p:txBody>
      </p:sp>
      <p:sp>
        <p:nvSpPr>
          <p:cNvPr id="75782" name="文本框 16"/>
          <p:cNvSpPr txBox="1"/>
          <p:nvPr/>
        </p:nvSpPr>
        <p:spPr>
          <a:xfrm>
            <a:off x="571500" y="3594418"/>
            <a:ext cx="3429000" cy="1076325"/>
          </a:xfrm>
          <a:prstGeom prst="rect">
            <a:avLst/>
          </a:prstGeom>
          <a:noFill/>
          <a:ln w="9525">
            <a:noFill/>
          </a:ln>
        </p:spPr>
        <p:txBody>
          <a:bodyPr>
            <a:spAutoFit/>
          </a:bodyPr>
          <a:p>
            <a:r>
              <a:rPr lang="zh-CN" altLang="en-US" sz="1600" dirty="0">
                <a:latin typeface="微软雅黑" panose="020B0503020204020204" pitchFamily="34" charset="-122"/>
                <a:ea typeface="微软雅黑" panose="020B0503020204020204" pitchFamily="34" charset="-122"/>
              </a:rPr>
              <a:t>在报告期内正式签订买卖合同、已经竣工达到入住条件的商品房屋建筑面积。包括以一次性付款方式和分期付款方式销售的现房建筑面积。</a:t>
            </a:r>
            <a:endParaRPr lang="zh-CN" altLang="en-US" sz="1600" dirty="0">
              <a:latin typeface="微软雅黑" panose="020B0503020204020204" pitchFamily="34" charset="-122"/>
              <a:ea typeface="微软雅黑" panose="020B0503020204020204" pitchFamily="34" charset="-122"/>
            </a:endParaRPr>
          </a:p>
        </p:txBody>
      </p:sp>
      <p:sp>
        <p:nvSpPr>
          <p:cNvPr id="75783" name="矩形 17"/>
          <p:cNvSpPr/>
          <p:nvPr/>
        </p:nvSpPr>
        <p:spPr>
          <a:xfrm>
            <a:off x="571500" y="3243580"/>
            <a:ext cx="2054225" cy="400050"/>
          </a:xfrm>
          <a:prstGeom prst="rect">
            <a:avLst/>
          </a:prstGeom>
          <a:noFill/>
          <a:ln w="9525">
            <a:noFill/>
          </a:ln>
        </p:spPr>
        <p:txBody>
          <a:bodyPr>
            <a:spAutoFit/>
          </a:bodyPr>
          <a:p>
            <a:r>
              <a:rPr lang="zh-CN" altLang="en-US" sz="2000" b="1" dirty="0">
                <a:solidFill>
                  <a:srgbClr val="FF9F4F"/>
                </a:solidFill>
                <a:latin typeface="微软雅黑" panose="020B0503020204020204" pitchFamily="34" charset="-122"/>
                <a:ea typeface="微软雅黑" panose="020B0503020204020204" pitchFamily="34" charset="-122"/>
              </a:rPr>
              <a:t>现房销售面积</a:t>
            </a:r>
            <a:endParaRPr lang="zh-CN" altLang="en-US" sz="2000" b="1" dirty="0">
              <a:solidFill>
                <a:srgbClr val="FF9F4F"/>
              </a:solidFill>
              <a:latin typeface="微软雅黑" panose="020B0503020204020204" pitchFamily="34" charset="-122"/>
              <a:ea typeface="微软雅黑" panose="020B0503020204020204" pitchFamily="34" charset="-122"/>
            </a:endParaRPr>
          </a:p>
        </p:txBody>
      </p:sp>
      <p:sp>
        <p:nvSpPr>
          <p:cNvPr id="75784" name="矩形 8"/>
          <p:cNvSpPr/>
          <p:nvPr/>
        </p:nvSpPr>
        <p:spPr>
          <a:xfrm>
            <a:off x="499745" y="1535430"/>
            <a:ext cx="8429625" cy="1476375"/>
          </a:xfrm>
          <a:prstGeom prst="rect">
            <a:avLst/>
          </a:prstGeom>
          <a:noFill/>
          <a:ln w="9525">
            <a:noFill/>
          </a:ln>
        </p:spPr>
        <p:txBody>
          <a:bodyPr>
            <a:spAutoFit/>
          </a:bodyPr>
          <a:p>
            <a:pPr marL="285750" indent="-285750">
              <a:spcBef>
                <a:spcPct val="0"/>
              </a:spcBef>
              <a:buFont typeface="Wingdings" panose="05000000000000000000" charset="0"/>
              <a:buChar char="ü"/>
            </a:pPr>
            <a:r>
              <a:rPr lang="zh-CN" altLang="en-US" dirty="0">
                <a:latin typeface="楷体_GB2312" panose="02010609030101010101" pitchFamily="49" charset="-122"/>
                <a:ea typeface="楷体_GB2312" panose="02010609030101010101" pitchFamily="49" charset="-122"/>
                <a:sym typeface="+mn-ea"/>
              </a:rPr>
              <a:t>未签订正式销售合同的，不能计入销售面积和销售额。</a:t>
            </a:r>
            <a:endParaRPr lang="zh-CN" altLang="en-US" dirty="0">
              <a:latin typeface="楷体_GB2312" panose="02010609030101010101" pitchFamily="49" charset="-122"/>
              <a:ea typeface="楷体_GB2312" panose="02010609030101010101" pitchFamily="49" charset="-122"/>
              <a:sym typeface="+mn-ea"/>
            </a:endParaRPr>
          </a:p>
          <a:p>
            <a:pPr marL="285750" indent="-285750">
              <a:spcBef>
                <a:spcPct val="0"/>
              </a:spcBef>
              <a:buFont typeface="Wingdings" panose="05000000000000000000" charset="0"/>
              <a:buChar char="ü"/>
            </a:pPr>
            <a:r>
              <a:rPr lang="zh-CN" altLang="en-US" dirty="0">
                <a:latin typeface="楷体_GB2312" panose="02010609030101010101" pitchFamily="49" charset="-122"/>
                <a:ea typeface="楷体_GB2312" panose="02010609030101010101" pitchFamily="49" charset="-122"/>
                <a:sym typeface="+mn-ea"/>
              </a:rPr>
              <a:t>以前年度签订的合同不应报入本年数据当中。</a:t>
            </a:r>
            <a:endParaRPr lang="zh-CN" altLang="en-US" dirty="0">
              <a:latin typeface="楷体_GB2312" panose="02010609030101010101" pitchFamily="49" charset="-122"/>
              <a:ea typeface="楷体_GB2312" panose="02010609030101010101" pitchFamily="49" charset="-122"/>
              <a:sym typeface="+mn-ea"/>
            </a:endParaRPr>
          </a:p>
          <a:p>
            <a:pPr marL="285750" indent="-285750">
              <a:spcBef>
                <a:spcPct val="0"/>
              </a:spcBef>
              <a:buClr>
                <a:srgbClr val="0000FF"/>
              </a:buClr>
              <a:buFont typeface="Wingdings" panose="05000000000000000000" charset="0"/>
              <a:buChar char="ü"/>
            </a:pPr>
            <a:r>
              <a:rPr lang="zh-CN" altLang="en-US" dirty="0">
                <a:latin typeface="楷体_GB2312" panose="02010609030101010101" pitchFamily="49" charset="-122"/>
                <a:ea typeface="楷体_GB2312" panose="02010609030101010101" pitchFamily="49" charset="-122"/>
              </a:rPr>
              <a:t>对已签订销售合同的项目，及时准确填报销售面积，并且在待售面积中核减已经销售的部分。</a:t>
            </a:r>
            <a:endParaRPr lang="en-US" altLang="zh-CN" dirty="0">
              <a:latin typeface="楷体_GB2312" panose="02010609030101010101" pitchFamily="49" charset="-122"/>
              <a:ea typeface="楷体_GB2312" panose="02010609030101010101" pitchFamily="49" charset="-122"/>
            </a:endParaRPr>
          </a:p>
          <a:p>
            <a:pPr marL="285750" indent="-285750">
              <a:spcBef>
                <a:spcPct val="0"/>
              </a:spcBef>
              <a:buClr>
                <a:srgbClr val="0000FF"/>
              </a:buClr>
              <a:buFont typeface="Wingdings" panose="05000000000000000000" charset="0"/>
              <a:buChar char="ü"/>
            </a:pPr>
            <a:r>
              <a:rPr lang="zh-CN" altLang="en-US" dirty="0">
                <a:latin typeface="楷体_GB2312" panose="02010609030101010101" pitchFamily="49" charset="-122"/>
                <a:ea typeface="楷体_GB2312" panose="02010609030101010101" pitchFamily="49" charset="-122"/>
              </a:rPr>
              <a:t>退房后应根据实际情况调整销售数据，若房屋已竣工要同时调整待售数据。</a:t>
            </a:r>
            <a:endParaRPr lang="zh-CN" altLang="en-US" dirty="0">
              <a:latin typeface="楷体_GB2312" panose="02010609030101010101" pitchFamily="49" charset="-122"/>
              <a:ea typeface="楷体_GB2312" panose="02010609030101010101" pitchFamily="49" charset="-122"/>
            </a:endParaRPr>
          </a:p>
        </p:txBody>
      </p:sp>
      <p:grpSp>
        <p:nvGrpSpPr>
          <p:cNvPr id="8" name="组合 7"/>
          <p:cNvGrpSpPr/>
          <p:nvPr/>
        </p:nvGrpSpPr>
        <p:grpSpPr>
          <a:xfrm>
            <a:off x="0" y="-107950"/>
            <a:ext cx="3966210" cy="1058545"/>
            <a:chOff x="0" y="-170"/>
            <a:chExt cx="6246"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5346"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610本年商品房销售面积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33" name="矩形标注 32"/>
          <p:cNvSpPr/>
          <p:nvPr/>
        </p:nvSpPr>
        <p:spPr>
          <a:xfrm>
            <a:off x="5003800" y="226695"/>
            <a:ext cx="1457325" cy="1080135"/>
          </a:xfrm>
          <a:prstGeom prst="wedgeRectCallout">
            <a:avLst>
              <a:gd name="adj1" fmla="val 74357"/>
              <a:gd name="adj2" fmla="val -5261"/>
            </a:avLst>
          </a:prstGeom>
        </p:spPr>
        <p:style>
          <a:lnRef idx="1">
            <a:schemeClr val="dk1"/>
          </a:lnRef>
          <a:fillRef idx="2">
            <a:schemeClr val="dk1"/>
          </a:fillRef>
          <a:effectRef idx="1">
            <a:schemeClr val="dk1"/>
          </a:effectRef>
          <a:fontRef idx="minor">
            <a:schemeClr val="dk1"/>
          </a:fontRef>
        </p:style>
        <p:txBody>
          <a:bodyPr rtlCol="0" anchor="ctr"/>
          <a:p>
            <a:pPr algn="l"/>
            <a:r>
              <a:rPr lang="zh-CN" sz="2400" b="1" dirty="0">
                <a:solidFill>
                  <a:schemeClr val="tx1"/>
                </a:solidFill>
                <a:latin typeface="微软雅黑" panose="020B0503020204020204" pitchFamily="34" charset="-122"/>
                <a:ea typeface="微软雅黑" panose="020B0503020204020204" pitchFamily="34" charset="-122"/>
                <a:sym typeface="+mn-ea"/>
              </a:rPr>
              <a:t>草签合同</a:t>
            </a:r>
            <a:endParaRPr lang="zh-CN" sz="2400" b="1" dirty="0">
              <a:solidFill>
                <a:schemeClr val="tx1"/>
              </a:solidFill>
              <a:latin typeface="微软雅黑" panose="020B0503020204020204" pitchFamily="34" charset="-122"/>
              <a:ea typeface="微软雅黑" panose="020B0503020204020204" pitchFamily="34" charset="-122"/>
              <a:sym typeface="+mn-ea"/>
            </a:endParaRPr>
          </a:p>
          <a:p>
            <a:pPr algn="l"/>
            <a:r>
              <a:rPr lang="zh-CN" sz="2400" b="1" dirty="0">
                <a:solidFill>
                  <a:schemeClr val="tx1"/>
                </a:solidFill>
                <a:latin typeface="微软雅黑" panose="020B0503020204020204" pitchFamily="34" charset="-122"/>
                <a:ea typeface="微软雅黑" panose="020B0503020204020204" pitchFamily="34" charset="-122"/>
                <a:sym typeface="+mn-ea"/>
              </a:rPr>
              <a:t>不算销售！</a:t>
            </a:r>
            <a:endParaRPr lang="zh-CN" sz="2400" b="1" dirty="0">
              <a:solidFill>
                <a:schemeClr val="tx1"/>
              </a:solidFill>
              <a:latin typeface="微软雅黑" panose="020B0503020204020204" pitchFamily="34" charset="-122"/>
              <a:ea typeface="微软雅黑" panose="020B0503020204020204" pitchFamily="34" charset="-122"/>
              <a:sym typeface="+mn-ea"/>
            </a:endParaRPr>
          </a:p>
        </p:txBody>
      </p:sp>
      <p:sp>
        <p:nvSpPr>
          <p:cNvPr id="4" name="矩形标注 3"/>
          <p:cNvSpPr/>
          <p:nvPr/>
        </p:nvSpPr>
        <p:spPr>
          <a:xfrm>
            <a:off x="7328535" y="229870"/>
            <a:ext cx="1719580" cy="1080135"/>
          </a:xfrm>
          <a:prstGeom prst="wedgeRectCallout">
            <a:avLst>
              <a:gd name="adj1" fmla="val -70348"/>
              <a:gd name="adj2" fmla="val -8436"/>
            </a:avLst>
          </a:prstGeom>
        </p:spPr>
        <p:style>
          <a:lnRef idx="1">
            <a:schemeClr val="dk1"/>
          </a:lnRef>
          <a:fillRef idx="2">
            <a:schemeClr val="dk1"/>
          </a:fillRef>
          <a:effectRef idx="1">
            <a:schemeClr val="dk1"/>
          </a:effectRef>
          <a:fontRef idx="minor">
            <a:schemeClr val="dk1"/>
          </a:fontRef>
        </p:style>
        <p:txBody>
          <a:bodyPr rtlCol="0" anchor="ctr"/>
          <a:p>
            <a:pPr algn="l"/>
            <a:r>
              <a:rPr lang="zh-CN" sz="2400" b="1" dirty="0">
                <a:solidFill>
                  <a:schemeClr val="tx1"/>
                </a:solidFill>
                <a:latin typeface="微软雅黑" panose="020B0503020204020204" pitchFamily="34" charset="-122"/>
                <a:ea typeface="微软雅黑" panose="020B0503020204020204" pitchFamily="34" charset="-122"/>
                <a:sym typeface="+mn-ea"/>
              </a:rPr>
              <a:t>合同必须为</a:t>
            </a:r>
            <a:r>
              <a:rPr lang="zh-CN" sz="2400" b="1" dirty="0">
                <a:solidFill>
                  <a:srgbClr val="FF0000"/>
                </a:solidFill>
                <a:latin typeface="微软雅黑" panose="020B0503020204020204" pitchFamily="34" charset="-122"/>
                <a:ea typeface="微软雅黑" panose="020B0503020204020204" pitchFamily="34" charset="-122"/>
                <a:sym typeface="+mn-ea"/>
              </a:rPr>
              <a:t>本年</a:t>
            </a:r>
            <a:r>
              <a:rPr lang="zh-CN" sz="2400" b="1" dirty="0">
                <a:solidFill>
                  <a:schemeClr val="tx1"/>
                </a:solidFill>
                <a:latin typeface="微软雅黑" panose="020B0503020204020204" pitchFamily="34" charset="-122"/>
                <a:ea typeface="微软雅黑" panose="020B0503020204020204" pitchFamily="34" charset="-122"/>
                <a:sym typeface="+mn-ea"/>
              </a:rPr>
              <a:t>签订！</a:t>
            </a:r>
            <a:endParaRPr lang="zh-CN" sz="2400" b="1"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3" grpId="1" animBg="1"/>
      <p:bldP spid="4" grpId="0" bldLvl="0" animBg="1"/>
      <p:bldP spid="4"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2"/>
          <p:cNvSpPr>
            <a:spLocks noGrp="1"/>
          </p:cNvSpPr>
          <p:nvPr>
            <p:ph type="body"/>
          </p:nvPr>
        </p:nvSpPr>
        <p:spPr>
          <a:xfrm>
            <a:off x="100965" y="1588135"/>
            <a:ext cx="8767445" cy="3321050"/>
          </a:xfrm>
        </p:spPr>
        <p:txBody>
          <a:bodyPr vert="horz" wrap="square" lIns="91440" tIns="45720" rIns="91440" bIns="45720" anchor="t" anchorCtr="0"/>
          <a:p>
            <a:pPr>
              <a:buSzPct val="70000"/>
              <a:buFont typeface="Wingdings" panose="05000000000000000000" pitchFamily="2" charset="2"/>
              <a:buChar char="l"/>
            </a:pPr>
            <a:r>
              <a:rPr lang="zh-CN" altLang="en-US" sz="2000" dirty="0">
                <a:latin typeface="华文楷体" panose="02010600040101010101" pitchFamily="2" charset="-122"/>
                <a:sym typeface="+mn-ea"/>
              </a:rPr>
              <a:t>商品房销售额不能直接取财务预收款发生数，</a:t>
            </a:r>
            <a:r>
              <a:rPr lang="zh-CN" altLang="en-US" sz="2000" dirty="0">
                <a:solidFill>
                  <a:srgbClr val="FF0000"/>
                </a:solidFill>
                <a:latin typeface="华文楷体" panose="02010600040101010101" pitchFamily="2" charset="-122"/>
                <a:sym typeface="+mn-ea"/>
              </a:rPr>
              <a:t>必须采用合同中所确定的合同总价。</a:t>
            </a:r>
            <a:r>
              <a:rPr lang="zh-CN" altLang="en-US" sz="2000" dirty="0">
                <a:latin typeface="华文楷体" panose="02010600040101010101" pitchFamily="2" charset="-122"/>
              </a:rPr>
              <a:t>取自</a:t>
            </a:r>
            <a:r>
              <a:rPr lang="zh-CN" altLang="en-US" sz="2000" b="1" dirty="0">
                <a:solidFill>
                  <a:srgbClr val="FF0000"/>
                </a:solidFill>
                <a:latin typeface="华文楷体" panose="02010600040101010101" pitchFamily="2" charset="-122"/>
              </a:rPr>
              <a:t>当年</a:t>
            </a:r>
            <a:r>
              <a:rPr lang="zh-CN" altLang="en-US" sz="2000" dirty="0">
                <a:latin typeface="华文楷体" panose="02010600040101010101" pitchFamily="2" charset="-122"/>
              </a:rPr>
              <a:t>签订的</a:t>
            </a:r>
            <a:r>
              <a:rPr lang="en-US" altLang="zh-CN" sz="2000" dirty="0">
                <a:latin typeface="华文楷体" panose="02010600040101010101" pitchFamily="2" charset="-122"/>
              </a:rPr>
              <a:t>《</a:t>
            </a:r>
            <a:r>
              <a:rPr lang="zh-CN" altLang="en-US" sz="2000" dirty="0">
                <a:latin typeface="华文楷体" panose="02010600040101010101" pitchFamily="2" charset="-122"/>
              </a:rPr>
              <a:t>商品房买卖合同</a:t>
            </a:r>
            <a:r>
              <a:rPr lang="en-US" altLang="zh-CN" sz="2000" dirty="0">
                <a:latin typeface="华文楷体" panose="02010600040101010101" pitchFamily="2" charset="-122"/>
              </a:rPr>
              <a:t>》</a:t>
            </a:r>
            <a:r>
              <a:rPr lang="zh-CN" altLang="en-US" sz="2000" dirty="0">
                <a:latin typeface="华文楷体" panose="02010600040101010101" pitchFamily="2" charset="-122"/>
              </a:rPr>
              <a:t>或</a:t>
            </a:r>
            <a:r>
              <a:rPr lang="en-US" altLang="zh-CN" sz="2000" dirty="0">
                <a:latin typeface="华文楷体" panose="02010600040101010101" pitchFamily="2" charset="-122"/>
              </a:rPr>
              <a:t>《</a:t>
            </a:r>
            <a:r>
              <a:rPr lang="zh-CN" altLang="en-US" sz="2000" dirty="0">
                <a:latin typeface="华文楷体" panose="02010600040101010101" pitchFamily="2" charset="-122"/>
              </a:rPr>
              <a:t>商品房预售合同</a:t>
            </a:r>
            <a:r>
              <a:rPr lang="en-US" altLang="zh-CN" sz="2000" dirty="0">
                <a:latin typeface="华文楷体" panose="02010600040101010101" pitchFamily="2" charset="-122"/>
              </a:rPr>
              <a:t>》</a:t>
            </a:r>
            <a:r>
              <a:rPr lang="zh-CN" altLang="en-US" sz="2000" dirty="0">
                <a:latin typeface="华文楷体" panose="02010600040101010101" pitchFamily="2" charset="-122"/>
              </a:rPr>
              <a:t>。</a:t>
            </a:r>
            <a:endParaRPr lang="en-US" altLang="zh-CN" sz="2000" dirty="0">
              <a:latin typeface="华文楷体" panose="02010600040101010101" pitchFamily="2" charset="-122"/>
            </a:endParaRPr>
          </a:p>
          <a:p>
            <a:pPr>
              <a:buSzPct val="70000"/>
              <a:buFont typeface="Wingdings" panose="05000000000000000000" pitchFamily="2" charset="2"/>
              <a:buChar char="l"/>
            </a:pPr>
            <a:endParaRPr lang="zh-CN" altLang="en-US" sz="2000" dirty="0">
              <a:latin typeface="华文楷体" panose="02010600040101010101" pitchFamily="2" charset="-122"/>
            </a:endParaRPr>
          </a:p>
          <a:p>
            <a:pPr>
              <a:buSzPct val="70000"/>
              <a:buFont typeface="Wingdings" panose="05000000000000000000" pitchFamily="2" charset="2"/>
              <a:buChar char="l"/>
            </a:pPr>
            <a:r>
              <a:rPr lang="zh-CN" altLang="en-US" sz="2000" dirty="0">
                <a:latin typeface="华文楷体" panose="02010600040101010101" pitchFamily="2" charset="-122"/>
              </a:rPr>
              <a:t>配建拆迁安置房的商品房项目，销售一般分为</a:t>
            </a:r>
            <a:r>
              <a:rPr lang="zh-CN" altLang="en-US" sz="2000" dirty="0">
                <a:solidFill>
                  <a:srgbClr val="FF0000"/>
                </a:solidFill>
                <a:latin typeface="华文楷体" panose="02010600040101010101" pitchFamily="2" charset="-122"/>
              </a:rPr>
              <a:t>货币补偿</a:t>
            </a:r>
            <a:r>
              <a:rPr lang="zh-CN" altLang="en-US" sz="2000" dirty="0">
                <a:latin typeface="华文楷体" panose="02010600040101010101" pitchFamily="2" charset="-122"/>
              </a:rPr>
              <a:t>和</a:t>
            </a:r>
            <a:r>
              <a:rPr lang="zh-CN" altLang="en-US" sz="2000" dirty="0">
                <a:solidFill>
                  <a:srgbClr val="FF0000"/>
                </a:solidFill>
                <a:latin typeface="华文楷体" panose="02010600040101010101" pitchFamily="2" charset="-122"/>
              </a:rPr>
              <a:t>实物补偿</a:t>
            </a:r>
            <a:r>
              <a:rPr lang="zh-CN" altLang="en-US" sz="2000" dirty="0">
                <a:latin typeface="华文楷体" panose="02010600040101010101" pitchFamily="2" charset="-122"/>
              </a:rPr>
              <a:t>两种。使用货币补偿款购买的拆迁安置房，如果签订了正式销售合同，应填报销售面积、销售额和销售套数；</a:t>
            </a:r>
            <a:r>
              <a:rPr lang="zh-CN" altLang="en-US" sz="2000" dirty="0">
                <a:solidFill>
                  <a:srgbClr val="FF0000"/>
                </a:solidFill>
                <a:latin typeface="华文楷体" panose="02010600040101010101" pitchFamily="2" charset="-122"/>
              </a:rPr>
              <a:t>以实物补偿方式（没有业主购买行为）取得的拆迁安置房不应填报销售数据。</a:t>
            </a:r>
            <a:endParaRPr lang="zh-CN" altLang="en-US" sz="2000" dirty="0">
              <a:solidFill>
                <a:srgbClr val="FF0000"/>
              </a:solidFill>
              <a:latin typeface="华文楷体" panose="02010600040101010101" pitchFamily="2" charset="-122"/>
            </a:endParaRPr>
          </a:p>
          <a:p>
            <a:pPr>
              <a:buSzPct val="70000"/>
              <a:buFont typeface="Wingdings" panose="05000000000000000000" pitchFamily="2" charset="2"/>
              <a:buChar char="l"/>
            </a:pPr>
            <a:endParaRPr lang="zh-CN" altLang="en-US" sz="2000" dirty="0">
              <a:solidFill>
                <a:srgbClr val="FF0000"/>
              </a:solidFill>
              <a:latin typeface="华文楷体" panose="02010600040101010101" pitchFamily="2" charset="-122"/>
            </a:endParaRPr>
          </a:p>
          <a:p>
            <a:pPr>
              <a:buSzPct val="70000"/>
              <a:buFont typeface="Wingdings" panose="05000000000000000000" pitchFamily="2" charset="2"/>
              <a:buChar char="l"/>
            </a:pPr>
            <a:r>
              <a:rPr lang="zh-CN" altLang="en-US" sz="2000" b="1" dirty="0">
                <a:solidFill>
                  <a:srgbClr val="FF0000"/>
                </a:solidFill>
                <a:latin typeface="华文楷体" panose="02010600040101010101" pitchFamily="2" charset="-122"/>
              </a:rPr>
              <a:t>只签订协议</a:t>
            </a:r>
            <a:r>
              <a:rPr lang="zh-CN" altLang="en-US" sz="2000" dirty="0">
                <a:solidFill>
                  <a:schemeClr val="tx1"/>
                </a:solidFill>
                <a:latin typeface="华文楷体" panose="02010600040101010101" pitchFamily="2" charset="-122"/>
              </a:rPr>
              <a:t>的房屋不能填报销售数据</a:t>
            </a:r>
            <a:r>
              <a:rPr lang="zh-CN" altLang="en-US" sz="2000" dirty="0">
                <a:latin typeface="华文楷体" panose="02010600040101010101" pitchFamily="2" charset="-122"/>
              </a:rPr>
              <a:t>，</a:t>
            </a:r>
            <a:r>
              <a:rPr lang="zh-CN" altLang="en-US" sz="2000" dirty="0">
                <a:solidFill>
                  <a:schemeClr val="tx1"/>
                </a:solidFill>
                <a:latin typeface="华文楷体" panose="02010600040101010101" pitchFamily="2" charset="-122"/>
              </a:rPr>
              <a:t>必须签订正式销售合同。</a:t>
            </a:r>
            <a:endParaRPr lang="zh-CN" altLang="en-US" sz="2000" dirty="0">
              <a:solidFill>
                <a:srgbClr val="FF0000"/>
              </a:solidFill>
              <a:latin typeface="华文楷体" panose="02010600040101010101" pitchFamily="2" charset="-122"/>
            </a:endParaRPr>
          </a:p>
          <a:p>
            <a:pPr>
              <a:buSzPct val="70000"/>
              <a:buFont typeface="Wingdings" panose="05000000000000000000" pitchFamily="2" charset="2"/>
              <a:buChar char="l"/>
            </a:pPr>
            <a:endParaRPr lang="zh-CN" altLang="en-US" sz="2000" dirty="0">
              <a:solidFill>
                <a:srgbClr val="FF0000"/>
              </a:solidFill>
              <a:latin typeface="华文楷体" panose="02010600040101010101" pitchFamily="2" charset="-122"/>
            </a:endParaRPr>
          </a:p>
          <a:p>
            <a:pPr>
              <a:buSzPct val="98000"/>
              <a:buFont typeface="Wingdings" panose="05000000000000000000" pitchFamily="2" charset="2"/>
              <a:buChar char="l"/>
            </a:pPr>
            <a:endParaRPr lang="en-US" altLang="zh-CN" sz="2000" dirty="0">
              <a:latin typeface="华文楷体" panose="02010600040101010101" pitchFamily="2" charset="-122"/>
            </a:endParaRPr>
          </a:p>
        </p:txBody>
      </p:sp>
      <p:sp>
        <p:nvSpPr>
          <p:cNvPr id="76808" name="矩形 16"/>
          <p:cNvSpPr/>
          <p:nvPr/>
        </p:nvSpPr>
        <p:spPr>
          <a:xfrm>
            <a:off x="500063" y="750888"/>
            <a:ext cx="8215312" cy="706755"/>
          </a:xfrm>
          <a:prstGeom prst="rect">
            <a:avLst/>
          </a:prstGeom>
          <a:noFill/>
          <a:ln w="9525">
            <a:noFill/>
          </a:ln>
        </p:spPr>
        <p:txBody>
          <a:bodyPr>
            <a:spAutoFit/>
          </a:bodyPr>
          <a:p>
            <a:r>
              <a:rPr lang="zh-CN" altLang="en-US" sz="2000" dirty="0">
                <a:latin typeface="微软雅黑" panose="020B0503020204020204" pitchFamily="34" charset="-122"/>
                <a:ea typeface="微软雅黑" panose="020B0503020204020204" pitchFamily="34" charset="-122"/>
              </a:rPr>
              <a:t>指报告期内出售商品房屋的</a:t>
            </a:r>
            <a:r>
              <a:rPr lang="zh-CN" altLang="en-US" sz="2000" b="1" dirty="0">
                <a:solidFill>
                  <a:srgbClr val="FF0000"/>
                </a:solidFill>
                <a:latin typeface="微软雅黑" panose="020B0503020204020204" pitchFamily="34" charset="-122"/>
                <a:ea typeface="微软雅黑" panose="020B0503020204020204" pitchFamily="34" charset="-122"/>
              </a:rPr>
              <a:t>合同总价款</a:t>
            </a:r>
            <a:r>
              <a:rPr lang="zh-CN" altLang="en-US" sz="2000" dirty="0">
                <a:latin typeface="微软雅黑" panose="020B0503020204020204" pitchFamily="34" charset="-122"/>
                <a:ea typeface="微软雅黑" panose="020B0503020204020204" pitchFamily="34" charset="-122"/>
              </a:rPr>
              <a:t>（即双方签署的正式买卖合同中所确定的合同总价）。</a:t>
            </a:r>
            <a:r>
              <a:rPr lang="zh-CN" altLang="en-US" sz="2000" dirty="0">
                <a:solidFill>
                  <a:schemeClr val="tx1"/>
                </a:solidFill>
                <a:latin typeface="微软雅黑" panose="020B0503020204020204" pitchFamily="34" charset="-122"/>
                <a:ea typeface="微软雅黑" panose="020B0503020204020204" pitchFamily="34" charset="-122"/>
              </a:rPr>
              <a:t>该指标与商品房销售面积</a:t>
            </a:r>
            <a:r>
              <a:rPr lang="zh-CN" altLang="en-US" sz="2000" dirty="0">
                <a:solidFill>
                  <a:srgbClr val="FF0000"/>
                </a:solidFill>
                <a:latin typeface="微软雅黑" panose="020B0503020204020204" pitchFamily="34" charset="-122"/>
                <a:ea typeface="微软雅黑" panose="020B0503020204020204" pitchFamily="34" charset="-122"/>
              </a:rPr>
              <a:t>同口径</a:t>
            </a:r>
            <a:r>
              <a:rPr lang="zh-CN" altLang="en-US" sz="2000" dirty="0">
                <a:solidFill>
                  <a:schemeClr val="tx1"/>
                </a:solidFill>
                <a:latin typeface="微软雅黑" panose="020B0503020204020204" pitchFamily="34" charset="-122"/>
                <a:ea typeface="微软雅黑" panose="020B0503020204020204" pitchFamily="34" charset="-122"/>
              </a:rPr>
              <a:t>。</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07950"/>
            <a:ext cx="3660140" cy="1058545"/>
            <a:chOff x="0" y="-170"/>
            <a:chExt cx="5764"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5" name="组合 4"/>
            <p:cNvGrpSpPr/>
            <p:nvPr userDrawn="1"/>
          </p:nvGrpSpPr>
          <p:grpSpPr>
            <a:xfrm>
              <a:off x="0" y="357"/>
              <a:ext cx="594" cy="341"/>
              <a:chOff x="0" y="210766"/>
              <a:chExt cx="502921" cy="288405"/>
            </a:xfrm>
          </p:grpSpPr>
          <p:sp>
            <p:nvSpPr>
              <p:cNvPr id="6" name="矩形 5"/>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2" name="矩形 11"/>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3" name="矩形 1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4" name="矩形 5"/>
            <p:cNvSpPr>
              <a:spLocks noChangeArrowheads="1"/>
            </p:cNvSpPr>
            <p:nvPr/>
          </p:nvSpPr>
          <p:spPr bwMode="auto">
            <a:xfrm>
              <a:off x="900" y="190"/>
              <a:ext cx="4864"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613本年商品房销售额</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4" name="矩形标注 3"/>
          <p:cNvSpPr/>
          <p:nvPr/>
        </p:nvSpPr>
        <p:spPr>
          <a:xfrm>
            <a:off x="5147945" y="120650"/>
            <a:ext cx="1719580" cy="974090"/>
          </a:xfrm>
          <a:prstGeom prst="wedgeRectCallout">
            <a:avLst>
              <a:gd name="adj1" fmla="val -66248"/>
              <a:gd name="adj2" fmla="val 20599"/>
            </a:avLst>
          </a:prstGeom>
        </p:spPr>
        <p:style>
          <a:lnRef idx="1">
            <a:schemeClr val="dk1"/>
          </a:lnRef>
          <a:fillRef idx="2">
            <a:schemeClr val="dk1"/>
          </a:fillRef>
          <a:effectRef idx="1">
            <a:schemeClr val="dk1"/>
          </a:effectRef>
          <a:fontRef idx="minor">
            <a:schemeClr val="dk1"/>
          </a:fontRef>
        </p:style>
        <p:txBody>
          <a:bodyPr rtlCol="0" anchor="ctr"/>
          <a:p>
            <a:pPr algn="l"/>
            <a:r>
              <a:rPr lang="zh-CN" sz="2000" b="1" dirty="0">
                <a:solidFill>
                  <a:schemeClr val="tx1"/>
                </a:solidFill>
                <a:latin typeface="微软雅黑" panose="020B0503020204020204" pitchFamily="34" charset="-122"/>
                <a:ea typeface="微软雅黑" panose="020B0503020204020204" pitchFamily="34" charset="-122"/>
                <a:sym typeface="+mn-ea"/>
              </a:rPr>
              <a:t>不直接取财务预收款发生数</a:t>
            </a:r>
            <a:endParaRPr lang="zh-CN" sz="2000" b="1"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7" name="矩形 5"/>
          <p:cNvSpPr/>
          <p:nvPr/>
        </p:nvSpPr>
        <p:spPr>
          <a:xfrm>
            <a:off x="642938" y="1125538"/>
            <a:ext cx="8286750" cy="2308225"/>
          </a:xfrm>
          <a:prstGeom prst="rect">
            <a:avLst/>
          </a:prstGeom>
          <a:noFill/>
          <a:ln w="9525">
            <a:noFill/>
          </a:ln>
        </p:spPr>
        <p:txBody>
          <a:bodyPr>
            <a:spAutoFit/>
          </a:bodyPr>
          <a:p>
            <a:pPr>
              <a:lnSpc>
                <a:spcPct val="120000"/>
              </a:lnSpc>
            </a:pPr>
            <a:r>
              <a:rPr lang="zh-CN" altLang="en-US" sz="2400" dirty="0">
                <a:latin typeface="微软雅黑" panose="020B0503020204020204" pitchFamily="34" charset="-122"/>
                <a:ea typeface="微软雅黑" panose="020B0503020204020204" pitchFamily="34" charset="-122"/>
              </a:rPr>
              <a:t>指报告期内出售商品房屋合同中总的成套住宅数量。（即双方签署的正式买卖合同中所确定的成套住宅数量）。</a:t>
            </a:r>
            <a:endParaRPr lang="en-US" altLang="zh-CN" sz="2400" dirty="0">
              <a:latin typeface="微软雅黑" panose="020B0503020204020204" pitchFamily="34" charset="-122"/>
              <a:ea typeface="微软雅黑" panose="020B0503020204020204" pitchFamily="34" charset="-122"/>
            </a:endParaRPr>
          </a:p>
          <a:p>
            <a:pPr>
              <a:lnSpc>
                <a:spcPct val="120000"/>
              </a:lnSpc>
            </a:pPr>
            <a:endParaRPr lang="en-US" altLang="zh-CN" sz="2400" dirty="0">
              <a:latin typeface="微软雅黑" panose="020B0503020204020204" pitchFamily="34" charset="-122"/>
              <a:ea typeface="微软雅黑" panose="020B0503020204020204" pitchFamily="34" charset="-122"/>
            </a:endParaRPr>
          </a:p>
          <a:p>
            <a:pPr>
              <a:lnSpc>
                <a:spcPct val="120000"/>
              </a:lnSpc>
            </a:pPr>
            <a:r>
              <a:rPr lang="zh-CN" altLang="en-US" sz="2400" dirty="0">
                <a:latin typeface="微软雅黑" panose="020B0503020204020204" pitchFamily="34" charset="-122"/>
                <a:ea typeface="微软雅黑" panose="020B0503020204020204" pitchFamily="34" charset="-122"/>
              </a:rPr>
              <a:t>包括：现房销售套数；</a:t>
            </a:r>
            <a:endParaRPr lang="en-US" altLang="zh-CN" sz="2400" dirty="0">
              <a:latin typeface="微软雅黑" panose="020B0503020204020204" pitchFamily="34" charset="-122"/>
              <a:ea typeface="微软雅黑" panose="020B0503020204020204" pitchFamily="34" charset="-122"/>
            </a:endParaRPr>
          </a:p>
          <a:p>
            <a:pPr>
              <a:lnSpc>
                <a:spcPct val="120000"/>
              </a:lnSpc>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期房销售套数。</a:t>
            </a:r>
            <a:endParaRPr lang="zh-CN" altLang="en-US" sz="2400" dirty="0">
              <a:latin typeface="微软雅黑" panose="020B0503020204020204" pitchFamily="34" charset="-122"/>
              <a:ea typeface="微软雅黑" panose="020B0503020204020204" pitchFamily="34" charset="-122"/>
            </a:endParaRPr>
          </a:p>
        </p:txBody>
      </p:sp>
      <p:sp>
        <p:nvSpPr>
          <p:cNvPr id="7" name="矩形 6"/>
          <p:cNvSpPr/>
          <p:nvPr/>
        </p:nvSpPr>
        <p:spPr>
          <a:xfrm>
            <a:off x="642938" y="3840798"/>
            <a:ext cx="903288" cy="522288"/>
          </a:xfrm>
          <a:prstGeom prst="rect">
            <a:avLst/>
          </a:prstGeom>
          <a:solidFill>
            <a:srgbClr val="FFC000"/>
          </a:solidFill>
        </p:spPr>
        <p:style>
          <a:lnRef idx="3">
            <a:schemeClr val="lt1"/>
          </a:lnRef>
          <a:fillRef idx="1">
            <a:schemeClr val="accent1"/>
          </a:fillRef>
          <a:effectRef idx="1">
            <a:schemeClr val="accent1"/>
          </a:effectRef>
          <a:fontRef idx="minor">
            <a:schemeClr val="lt1"/>
          </a:fontRef>
        </p:style>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rPr>
              <a:t>注意</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mn-ea"/>
              <a:cs typeface="+mn-cs"/>
            </a:endParaRPr>
          </a:p>
        </p:txBody>
      </p:sp>
      <p:sp>
        <p:nvSpPr>
          <p:cNvPr id="77829" name="矩形 7"/>
          <p:cNvSpPr/>
          <p:nvPr/>
        </p:nvSpPr>
        <p:spPr>
          <a:xfrm>
            <a:off x="1571625" y="3857625"/>
            <a:ext cx="2122488" cy="461963"/>
          </a:xfrm>
          <a:prstGeom prst="rect">
            <a:avLst/>
          </a:prstGeom>
          <a:noFill/>
          <a:ln w="9525">
            <a:noFill/>
          </a:ln>
        </p:spPr>
        <p:txBody>
          <a:bodyPr wrap="none">
            <a:spAutoFit/>
          </a:bodyPr>
          <a:p>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只填报住宅。</a:t>
            </a:r>
            <a:endParaRPr lang="zh-CN" altLang="en-US" sz="2400" dirty="0">
              <a:latin typeface="Arial" panose="020B0604020202020204" pitchFamily="34" charset="0"/>
            </a:endParaRPr>
          </a:p>
        </p:txBody>
      </p:sp>
      <p:sp>
        <p:nvSpPr>
          <p:cNvPr id="8" name="矩形 7"/>
          <p:cNvSpPr/>
          <p:nvPr/>
        </p:nvSpPr>
        <p:spPr>
          <a:xfrm>
            <a:off x="4000500" y="2517775"/>
            <a:ext cx="4764088" cy="1979613"/>
          </a:xfrm>
          <a:prstGeom prst="rect">
            <a:avLst/>
          </a:prstGeom>
          <a:blipFill rotWithShape="1">
            <a:blip r:embed="rId1" cstate="prin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2" name="组合 1"/>
          <p:cNvGrpSpPr/>
          <p:nvPr/>
        </p:nvGrpSpPr>
        <p:grpSpPr>
          <a:xfrm>
            <a:off x="0" y="-107950"/>
            <a:ext cx="4042410" cy="688975"/>
            <a:chOff x="0" y="-170"/>
            <a:chExt cx="6366"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3" name="矩形 2"/>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9" name="矩形 8"/>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0" name="矩形 5"/>
            <p:cNvSpPr>
              <a:spLocks noChangeArrowheads="1"/>
            </p:cNvSpPr>
            <p:nvPr/>
          </p:nvSpPr>
          <p:spPr bwMode="auto">
            <a:xfrm>
              <a:off x="900" y="190"/>
              <a:ext cx="5466" cy="72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616 商品房住宅销售套数</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矩形 4"/>
          <p:cNvSpPr/>
          <p:nvPr/>
        </p:nvSpPr>
        <p:spPr>
          <a:xfrm>
            <a:off x="1143000" y="357188"/>
            <a:ext cx="6648450" cy="523875"/>
          </a:xfrm>
          <a:prstGeom prst="rect">
            <a:avLst/>
          </a:prstGeom>
          <a:noFill/>
          <a:ln w="9525">
            <a:noFill/>
          </a:ln>
        </p:spPr>
        <p:txBody>
          <a:bodyPr wrap="none">
            <a:spAutoFit/>
          </a:bodyPr>
          <a:p>
            <a:pPr algn="ctr"/>
            <a:r>
              <a:rPr lang="zh-CN" altLang="en-US" sz="2800" b="1" dirty="0">
                <a:latin typeface="微软雅黑" panose="020B0503020204020204" pitchFamily="34" charset="-122"/>
                <a:ea typeface="微软雅黑" panose="020B0503020204020204" pitchFamily="34" charset="-122"/>
              </a:rPr>
              <a:t>常见错误：销售面积、销售额、销售套数</a:t>
            </a:r>
            <a:endParaRPr lang="zh-CN" altLang="en-US" sz="2800" b="1" dirty="0">
              <a:latin typeface="微软雅黑" panose="020B0503020204020204" pitchFamily="34" charset="-122"/>
              <a:ea typeface="微软雅黑" panose="020B0503020204020204" pitchFamily="34" charset="-122"/>
            </a:endParaRPr>
          </a:p>
        </p:txBody>
      </p:sp>
      <p:grpSp>
        <p:nvGrpSpPr>
          <p:cNvPr id="78851" name="组合 7"/>
          <p:cNvGrpSpPr/>
          <p:nvPr/>
        </p:nvGrpSpPr>
        <p:grpSpPr>
          <a:xfrm>
            <a:off x="642938" y="3817938"/>
            <a:ext cx="7858125" cy="1004887"/>
            <a:chOff x="736575" y="3188469"/>
            <a:chExt cx="7858812" cy="1338084"/>
          </a:xfrm>
        </p:grpSpPr>
        <p:sp>
          <p:nvSpPr>
            <p:cNvPr id="8" name="圆角矩形 7"/>
            <p:cNvSpPr/>
            <p:nvPr/>
          </p:nvSpPr>
          <p:spPr>
            <a:xfrm flipH="1">
              <a:off x="1020762" y="3306846"/>
              <a:ext cx="7574625" cy="1133039"/>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grpSp>
          <p:nvGrpSpPr>
            <p:cNvPr id="78875" name="组合 6"/>
            <p:cNvGrpSpPr/>
            <p:nvPr/>
          </p:nvGrpSpPr>
          <p:grpSpPr>
            <a:xfrm>
              <a:off x="736575" y="3188469"/>
              <a:ext cx="1338371" cy="1338084"/>
              <a:chOff x="3567745" y="3971974"/>
              <a:chExt cx="1338371" cy="1338084"/>
            </a:xfrm>
          </p:grpSpPr>
          <p:grpSp>
            <p:nvGrpSpPr>
              <p:cNvPr id="78878" name="组合 4"/>
              <p:cNvGrpSpPr/>
              <p:nvPr/>
            </p:nvGrpSpPr>
            <p:grpSpPr>
              <a:xfrm>
                <a:off x="3567745" y="3971974"/>
                <a:ext cx="1338371" cy="1338084"/>
                <a:chOff x="5213600" y="2517129"/>
                <a:chExt cx="2024106" cy="2023672"/>
              </a:xfrm>
            </p:grpSpPr>
            <p:sp>
              <p:nvSpPr>
                <p:cNvPr id="14" name="椭圆 13"/>
                <p:cNvSpPr/>
                <p:nvPr/>
              </p:nvSpPr>
              <p:spPr>
                <a:xfrm>
                  <a:off x="5213600" y="2517129"/>
                  <a:ext cx="2024118"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15" name="椭圆 14"/>
                <p:cNvSpPr/>
                <p:nvPr/>
              </p:nvSpPr>
              <p:spPr>
                <a:xfrm>
                  <a:off x="5261622" y="2565082"/>
                  <a:ext cx="1928075" cy="1927765"/>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grpSp>
          <p:sp>
            <p:nvSpPr>
              <p:cNvPr id="13" name="椭圆 12"/>
              <p:cNvSpPr/>
              <p:nvPr/>
            </p:nvSpPr>
            <p:spPr>
              <a:xfrm>
                <a:off x="3695023" y="4099252"/>
                <a:ext cx="1083528" cy="1083528"/>
              </a:xfrm>
              <a:prstGeom prst="ellipse">
                <a:avLst/>
              </a:prstGeom>
              <a:solidFill>
                <a:srgbClr val="01AB9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grpSp>
        <p:sp>
          <p:nvSpPr>
            <p:cNvPr id="78876" name="文本框 77"/>
            <p:cNvSpPr txBox="1"/>
            <p:nvPr/>
          </p:nvSpPr>
          <p:spPr>
            <a:xfrm>
              <a:off x="950937" y="3613486"/>
              <a:ext cx="878819" cy="492377"/>
            </a:xfrm>
            <a:prstGeom prst="rect">
              <a:avLst/>
            </a:prstGeom>
            <a:noFill/>
            <a:ln w="9525">
              <a:noFill/>
            </a:ln>
          </p:spPr>
          <p:txBody>
            <a:bodyPr>
              <a:spAutoFit/>
            </a:bodyPr>
            <a:p>
              <a:pPr algn="ctr"/>
              <a:r>
                <a:rPr lang="zh-CN" altLang="en-US" b="1" dirty="0">
                  <a:solidFill>
                    <a:schemeClr val="bg1"/>
                  </a:solidFill>
                  <a:latin typeface="Arial" panose="020B0604020202020204" pitchFamily="34" charset="0"/>
                  <a:ea typeface="微软雅黑" panose="020B0503020204020204" pitchFamily="34" charset="-122"/>
                </a:rPr>
                <a:t>正确</a:t>
              </a:r>
              <a:endParaRPr lang="en-US" altLang="zh-CN" b="1" dirty="0">
                <a:solidFill>
                  <a:schemeClr val="bg1"/>
                </a:solidFill>
                <a:latin typeface="Arial" panose="020B0604020202020204" pitchFamily="34" charset="0"/>
                <a:ea typeface="微软雅黑" panose="020B0503020204020204" pitchFamily="34" charset="-122"/>
              </a:endParaRPr>
            </a:p>
          </p:txBody>
        </p:sp>
        <p:sp>
          <p:nvSpPr>
            <p:cNvPr id="11" name="TextBox 72"/>
            <p:cNvSpPr txBox="1"/>
            <p:nvPr/>
          </p:nvSpPr>
          <p:spPr>
            <a:xfrm>
              <a:off x="2308337" y="3638724"/>
              <a:ext cx="6072718" cy="492534"/>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01AB94"/>
                </a:buClr>
                <a:buSzTx/>
                <a:buFont typeface="Wingdings" panose="05000000000000000000" pitchFamily="2" charset="2"/>
                <a:buChar char="l"/>
                <a:defRPr/>
              </a:pPr>
              <a:r>
                <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按照销售合同上销售面积和销售额填报，不需要等到网签</a:t>
              </a:r>
              <a:endPar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endParaRPr>
            </a:p>
          </p:txBody>
        </p:sp>
      </p:grpSp>
      <p:grpSp>
        <p:nvGrpSpPr>
          <p:cNvPr id="78852" name="组合 80"/>
          <p:cNvGrpSpPr/>
          <p:nvPr/>
        </p:nvGrpSpPr>
        <p:grpSpPr>
          <a:xfrm>
            <a:off x="642938" y="1125538"/>
            <a:ext cx="7754937" cy="1001712"/>
            <a:chOff x="768328" y="3188454"/>
            <a:chExt cx="7755615" cy="1338084"/>
          </a:xfrm>
        </p:grpSpPr>
        <p:sp>
          <p:nvSpPr>
            <p:cNvPr id="17" name="圆角矩形 16"/>
            <p:cNvSpPr/>
            <p:nvPr/>
          </p:nvSpPr>
          <p:spPr>
            <a:xfrm flipH="1">
              <a:off x="1020762" y="3307206"/>
              <a:ext cx="7503181" cy="1134509"/>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grpSp>
          <p:nvGrpSpPr>
            <p:cNvPr id="78865" name="组合 82"/>
            <p:cNvGrpSpPr/>
            <p:nvPr/>
          </p:nvGrpSpPr>
          <p:grpSpPr>
            <a:xfrm>
              <a:off x="768328" y="3188454"/>
              <a:ext cx="1378042" cy="1338084"/>
              <a:chOff x="3599498" y="3971959"/>
              <a:chExt cx="1378042" cy="1338084"/>
            </a:xfrm>
          </p:grpSpPr>
          <p:grpSp>
            <p:nvGrpSpPr>
              <p:cNvPr id="78868" name="组合 85"/>
              <p:cNvGrpSpPr/>
              <p:nvPr/>
            </p:nvGrpSpPr>
            <p:grpSpPr>
              <a:xfrm>
                <a:off x="3599498" y="3971959"/>
                <a:ext cx="1378042" cy="1338084"/>
                <a:chOff x="5261622" y="2517106"/>
                <a:chExt cx="2084103" cy="2023672"/>
              </a:xfrm>
            </p:grpSpPr>
            <p:sp>
              <p:nvSpPr>
                <p:cNvPr id="23" name="椭圆 22"/>
                <p:cNvSpPr/>
                <p:nvPr/>
              </p:nvSpPr>
              <p:spPr>
                <a:xfrm>
                  <a:off x="5321648" y="2517106"/>
                  <a:ext cx="2024119"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24" name="椭圆 23"/>
                <p:cNvSpPr/>
                <p:nvPr/>
              </p:nvSpPr>
              <p:spPr>
                <a:xfrm>
                  <a:off x="5261622" y="2565211"/>
                  <a:ext cx="1928074" cy="192746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grpSp>
          <p:sp>
            <p:nvSpPr>
              <p:cNvPr id="22" name="椭圆 21"/>
              <p:cNvSpPr/>
              <p:nvPr/>
            </p:nvSpPr>
            <p:spPr>
              <a:xfrm>
                <a:off x="3695023" y="4099252"/>
                <a:ext cx="1083528" cy="1083528"/>
              </a:xfrm>
              <a:prstGeom prst="ellipse">
                <a:avLst/>
              </a:prstGeom>
              <a:solidFill>
                <a:srgbClr val="F3908C"/>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grpSp>
        <p:sp>
          <p:nvSpPr>
            <p:cNvPr id="78866" name="文本框 83"/>
            <p:cNvSpPr txBox="1"/>
            <p:nvPr/>
          </p:nvSpPr>
          <p:spPr>
            <a:xfrm>
              <a:off x="950937" y="3613486"/>
              <a:ext cx="878819" cy="492962"/>
            </a:xfrm>
            <a:prstGeom prst="rect">
              <a:avLst/>
            </a:prstGeom>
            <a:noFill/>
            <a:ln w="9525">
              <a:noFill/>
            </a:ln>
          </p:spPr>
          <p:txBody>
            <a:bodyPr>
              <a:spAutoFit/>
            </a:bodyPr>
            <a:p>
              <a:pPr algn="ctr"/>
              <a:r>
                <a:rPr lang="zh-CN" altLang="en-US" b="1" dirty="0">
                  <a:solidFill>
                    <a:schemeClr val="bg1"/>
                  </a:solidFill>
                  <a:latin typeface="Arial" panose="020B0604020202020204" pitchFamily="34" charset="0"/>
                  <a:ea typeface="微软雅黑" panose="020B0503020204020204" pitchFamily="34" charset="-122"/>
                </a:rPr>
                <a:t>错误</a:t>
              </a:r>
              <a:endParaRPr lang="en-US" altLang="zh-CN" b="1" dirty="0">
                <a:solidFill>
                  <a:schemeClr val="bg1"/>
                </a:solidFill>
                <a:latin typeface="Arial" panose="020B0604020202020204" pitchFamily="34" charset="0"/>
                <a:ea typeface="微软雅黑" panose="020B0503020204020204" pitchFamily="34" charset="-122"/>
              </a:endParaRPr>
            </a:p>
          </p:txBody>
        </p:sp>
        <p:sp>
          <p:nvSpPr>
            <p:cNvPr id="20" name="TextBox 72"/>
            <p:cNvSpPr txBox="1"/>
            <p:nvPr/>
          </p:nvSpPr>
          <p:spPr>
            <a:xfrm>
              <a:off x="2308338" y="3260554"/>
              <a:ext cx="6066367" cy="1232055"/>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F3908C"/>
                </a:buClr>
                <a:buSzTx/>
                <a:buFont typeface="Wingdings" panose="05000000000000000000" pitchFamily="2" charset="2"/>
                <a:buChar char="l"/>
                <a:defRPr/>
              </a:pPr>
              <a:r>
                <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销售额按照收到订金或房款填报</a:t>
              </a:r>
              <a:endParaRPr kumimoji="0" lang="en-US" altLang="zh-CN"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F3908C"/>
                </a:buClr>
                <a:buSzTx/>
                <a:buFont typeface="Wingdings" panose="05000000000000000000" pitchFamily="2" charset="2"/>
                <a:buChar char="l"/>
                <a:defRPr/>
              </a:pPr>
              <a:r>
                <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月度销售面积为</a:t>
              </a:r>
              <a:r>
                <a:rPr kumimoji="0" lang="en-US" altLang="zh-CN"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95</a:t>
              </a:r>
              <a:r>
                <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平方米时，填在</a:t>
              </a:r>
              <a:r>
                <a:rPr kumimoji="0" lang="en-US" altLang="zh-CN"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144</a:t>
              </a:r>
              <a:r>
                <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平方米及以上分组中</a:t>
              </a:r>
              <a:r>
                <a:rPr kumimoji="0" lang="en-US" altLang="zh-CN"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 </a:t>
              </a:r>
              <a:endParaRPr kumimoji="0" lang="en-US" altLang="zh-CN"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endParaRPr>
            </a:p>
          </p:txBody>
        </p:sp>
      </p:grpSp>
      <p:grpSp>
        <p:nvGrpSpPr>
          <p:cNvPr id="78853" name="组合 91"/>
          <p:cNvGrpSpPr/>
          <p:nvPr/>
        </p:nvGrpSpPr>
        <p:grpSpPr>
          <a:xfrm>
            <a:off x="642938" y="2303463"/>
            <a:ext cx="7715250" cy="1204912"/>
            <a:chOff x="736575" y="3307516"/>
            <a:chExt cx="7715925" cy="1607856"/>
          </a:xfrm>
        </p:grpSpPr>
        <p:sp>
          <p:nvSpPr>
            <p:cNvPr id="26" name="圆角矩形 25"/>
            <p:cNvSpPr/>
            <p:nvPr/>
          </p:nvSpPr>
          <p:spPr>
            <a:xfrm flipH="1">
              <a:off x="1020762" y="3307516"/>
              <a:ext cx="7431738" cy="1573962"/>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grpSp>
          <p:nvGrpSpPr>
            <p:cNvPr id="78855" name="组合 93"/>
            <p:cNvGrpSpPr/>
            <p:nvPr/>
          </p:nvGrpSpPr>
          <p:grpSpPr>
            <a:xfrm>
              <a:off x="736575" y="3381743"/>
              <a:ext cx="1338379" cy="1338087"/>
              <a:chOff x="3567745" y="4165248"/>
              <a:chExt cx="1338379" cy="1338087"/>
            </a:xfrm>
          </p:grpSpPr>
          <p:grpSp>
            <p:nvGrpSpPr>
              <p:cNvPr id="78858" name="组合 97"/>
              <p:cNvGrpSpPr/>
              <p:nvPr/>
            </p:nvGrpSpPr>
            <p:grpSpPr>
              <a:xfrm>
                <a:off x="3567745" y="4165248"/>
                <a:ext cx="1338379" cy="1338087"/>
                <a:chOff x="5213600" y="2809427"/>
                <a:chExt cx="2024118" cy="2023676"/>
              </a:xfrm>
            </p:grpSpPr>
            <p:sp>
              <p:nvSpPr>
                <p:cNvPr id="32" name="椭圆 31"/>
                <p:cNvSpPr/>
                <p:nvPr/>
              </p:nvSpPr>
              <p:spPr>
                <a:xfrm>
                  <a:off x="5213600" y="2809300"/>
                  <a:ext cx="2024118" cy="2024786"/>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33" name="椭圆 32"/>
                <p:cNvSpPr/>
                <p:nvPr/>
              </p:nvSpPr>
              <p:spPr>
                <a:xfrm>
                  <a:off x="5261622" y="2809300"/>
                  <a:ext cx="1928074" cy="192867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grpSp>
          <p:sp>
            <p:nvSpPr>
              <p:cNvPr id="31" name="椭圆 30"/>
              <p:cNvSpPr/>
              <p:nvPr/>
            </p:nvSpPr>
            <p:spPr>
              <a:xfrm>
                <a:off x="3695023" y="4296005"/>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grpSp>
        <p:sp>
          <p:nvSpPr>
            <p:cNvPr id="78856" name="文本框 95"/>
            <p:cNvSpPr txBox="1"/>
            <p:nvPr/>
          </p:nvSpPr>
          <p:spPr>
            <a:xfrm>
              <a:off x="950937" y="3777280"/>
              <a:ext cx="878819" cy="493258"/>
            </a:xfrm>
            <a:prstGeom prst="rect">
              <a:avLst/>
            </a:prstGeom>
            <a:noFill/>
            <a:ln w="9525">
              <a:noFill/>
            </a:ln>
          </p:spPr>
          <p:txBody>
            <a:bodyPr>
              <a:spAutoFit/>
            </a:bodyPr>
            <a:p>
              <a:pPr algn="ctr"/>
              <a:r>
                <a:rPr lang="zh-CN" altLang="en-US" b="1" dirty="0">
                  <a:solidFill>
                    <a:schemeClr val="bg1"/>
                  </a:solidFill>
                  <a:latin typeface="Arial" panose="020B0604020202020204" pitchFamily="34" charset="0"/>
                  <a:ea typeface="微软雅黑" panose="020B0503020204020204" pitchFamily="34" charset="-122"/>
                </a:rPr>
                <a:t>注意</a:t>
              </a:r>
              <a:endParaRPr lang="en-US" altLang="zh-CN" b="1" dirty="0">
                <a:solidFill>
                  <a:schemeClr val="bg1"/>
                </a:solidFill>
                <a:latin typeface="Arial" panose="020B0604020202020204" pitchFamily="34" charset="0"/>
                <a:ea typeface="微软雅黑" panose="020B0503020204020204" pitchFamily="34" charset="-122"/>
              </a:endParaRPr>
            </a:p>
          </p:txBody>
        </p:sp>
        <p:sp>
          <p:nvSpPr>
            <p:cNvPr id="29" name="TextBox 72"/>
            <p:cNvSpPr txBox="1"/>
            <p:nvPr/>
          </p:nvSpPr>
          <p:spPr>
            <a:xfrm>
              <a:off x="2308337" y="3311753"/>
              <a:ext cx="6066368" cy="1603619"/>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0070C0"/>
                </a:buClr>
                <a:buSzTx/>
                <a:buFont typeface="Wingdings" panose="05000000000000000000" pitchFamily="2" charset="2"/>
                <a:buChar char="l"/>
                <a:defRPr/>
              </a:pPr>
              <a:r>
                <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不要漏报销售套数</a:t>
              </a:r>
              <a:endPar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70C0"/>
                </a:buClr>
                <a:buSzTx/>
                <a:buFont typeface="Wingdings" panose="05000000000000000000" pitchFamily="2" charset="2"/>
                <a:buChar char="l"/>
                <a:defRPr/>
              </a:pPr>
              <a:r>
                <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填报数为本年销售数据</a:t>
              </a:r>
              <a:endParaRPr kumimoji="0" lang="en-US" altLang="zh-CN"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70C0"/>
                </a:buClr>
                <a:buSzTx/>
                <a:buFont typeface="Wingdings" panose="05000000000000000000" pitchFamily="2" charset="2"/>
                <a:buChar char="l"/>
                <a:defRPr/>
              </a:pPr>
              <a:r>
                <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分组填报只有</a:t>
              </a:r>
              <a:r>
                <a:rPr kumimoji="0" lang="en-US" altLang="zh-CN"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90</a:t>
              </a:r>
              <a:r>
                <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平方米及以下，</a:t>
              </a:r>
              <a:r>
                <a:rPr kumimoji="0" lang="en-US" altLang="zh-CN"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144</a:t>
              </a:r>
              <a:r>
                <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平方米及以上两个分组，没有</a:t>
              </a:r>
              <a:r>
                <a:rPr kumimoji="0" lang="en-US" altLang="zh-CN"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90-144</a:t>
              </a:r>
              <a:r>
                <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rPr>
                <a:t>平方米</a:t>
              </a:r>
              <a:endParaRPr kumimoji="0" lang="zh-CN" altLang="en-US" sz="1800" b="0" i="0" u="none" strike="noStrike" kern="0" cap="none" spc="0" normalizeH="0" baseline="0" noProof="0" dirty="0" smtClean="0">
                <a:ln>
                  <a:noFill/>
                </a:ln>
                <a:solidFill>
                  <a:schemeClr val="tx1"/>
                </a:solidFill>
                <a:effectLst/>
                <a:uLnTx/>
                <a:uFillTx/>
                <a:latin typeface="微软雅黑" panose="020B0503020204020204" pitchFamily="34" charset="-122"/>
                <a:ea typeface="+mn-ea"/>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Text Box 3"/>
          <p:cNvSpPr txBox="1"/>
          <p:nvPr/>
        </p:nvSpPr>
        <p:spPr>
          <a:xfrm>
            <a:off x="1660525" y="541338"/>
            <a:ext cx="184150" cy="369887"/>
          </a:xfrm>
          <a:prstGeom prst="rect">
            <a:avLst/>
          </a:prstGeom>
          <a:noFill/>
          <a:ln w="9525">
            <a:noFill/>
          </a:ln>
        </p:spPr>
        <p:txBody>
          <a:bodyPr wrap="none">
            <a:spAutoFit/>
          </a:bodyPr>
          <a:p>
            <a:endParaRPr lang="zh-CN" altLang="zh-CN" dirty="0">
              <a:latin typeface="Arial" panose="020B0604020202020204" pitchFamily="34" charset="0"/>
            </a:endParaRPr>
          </a:p>
        </p:txBody>
      </p:sp>
      <p:sp>
        <p:nvSpPr>
          <p:cNvPr id="55299" name="Text Box 4"/>
          <p:cNvSpPr txBox="1"/>
          <p:nvPr/>
        </p:nvSpPr>
        <p:spPr>
          <a:xfrm>
            <a:off x="179388" y="-68262"/>
            <a:ext cx="8786812" cy="368300"/>
          </a:xfrm>
          <a:prstGeom prst="rect">
            <a:avLst/>
          </a:prstGeom>
          <a:noFill/>
          <a:ln w="9525">
            <a:noFill/>
          </a:ln>
        </p:spPr>
        <p:txBody>
          <a:bodyPr>
            <a:spAutoFit/>
          </a:bodyPr>
          <a:p>
            <a:endParaRPr lang="zh-CN" altLang="zh-CN" dirty="0">
              <a:latin typeface="Arial" panose="020B0604020202020204" pitchFamily="34" charset="0"/>
            </a:endParaRPr>
          </a:p>
        </p:txBody>
      </p:sp>
      <p:sp>
        <p:nvSpPr>
          <p:cNvPr id="55305" name="文本框 77"/>
          <p:cNvSpPr txBox="1"/>
          <p:nvPr/>
        </p:nvSpPr>
        <p:spPr>
          <a:xfrm>
            <a:off x="430530" y="3435985"/>
            <a:ext cx="8631555" cy="706755"/>
          </a:xfrm>
          <a:prstGeom prst="rect">
            <a:avLst/>
          </a:prstGeom>
          <a:noFill/>
          <a:ln w="9525">
            <a:noFill/>
          </a:ln>
        </p:spPr>
        <p:txBody>
          <a:bodyPr wrap="square">
            <a:spAutoFit/>
          </a:bodyPr>
          <a:p>
            <a:pPr algn="l"/>
            <a:r>
              <a:rPr lang="zh-CN" altLang="en-US" sz="2000" smtClean="0">
                <a:solidFill>
                  <a:srgbClr val="FF0000"/>
                </a:solidFill>
                <a:latin typeface="微软雅黑" panose="020B0503020204020204" pitchFamily="34" charset="-122"/>
                <a:ea typeface="微软雅黑" panose="020B0503020204020204" pitchFamily="34" charset="-122"/>
                <a:sym typeface="+mn-ea"/>
              </a:rPr>
              <a:t>注意：可售面积中不包括出租面积，</a:t>
            </a:r>
            <a:r>
              <a:rPr lang="zh-CN" altLang="en-US" sz="2000" smtClean="0">
                <a:latin typeface="微软雅黑" panose="020B0503020204020204" pitchFamily="34" charset="-122"/>
                <a:ea typeface="微软雅黑" panose="020B0503020204020204" pitchFamily="34" charset="-122"/>
                <a:sym typeface="+mn-ea"/>
              </a:rPr>
              <a:t>待售面积不作为可售面积的其中项。</a:t>
            </a:r>
            <a:endParaRPr lang="zh-CN" altLang="en-US" sz="2000" smtClean="0">
              <a:latin typeface="微软雅黑" panose="020B0503020204020204" pitchFamily="34" charset="-122"/>
              <a:ea typeface="微软雅黑" panose="020B0503020204020204" pitchFamily="34" charset="-122"/>
            </a:endParaRPr>
          </a:p>
          <a:p>
            <a:pPr algn="l"/>
            <a:r>
              <a:rPr lang="zh-CN" altLang="en-US" sz="2000" b="1" dirty="0">
                <a:solidFill>
                  <a:schemeClr val="bg1"/>
                </a:solidFill>
                <a:latin typeface="微软雅黑" panose="020B0503020204020204" pitchFamily="34" charset="-122"/>
                <a:ea typeface="微软雅黑" panose="020B0503020204020204" pitchFamily="34" charset="-122"/>
              </a:rPr>
              <a:t>意</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3" name="文本框 8"/>
          <p:cNvSpPr txBox="1"/>
          <p:nvPr/>
        </p:nvSpPr>
        <p:spPr>
          <a:xfrm>
            <a:off x="395605" y="774065"/>
            <a:ext cx="8128000" cy="2491740"/>
          </a:xfrm>
          <a:prstGeom prst="rect">
            <a:avLst/>
          </a:prstGeom>
          <a:noFill/>
          <a:ln w="9525">
            <a:noFill/>
          </a:ln>
        </p:spPr>
        <p:txBody>
          <a:bodyPr wrap="square">
            <a:spAutoFit/>
          </a:bodyPr>
          <a:p>
            <a:pPr marL="285750" indent="-285750">
              <a:lnSpc>
                <a:spcPct val="130000"/>
              </a:lnSpc>
              <a:buFont typeface="Wingdings" panose="05000000000000000000" charset="0"/>
              <a:buChar char="l"/>
            </a:pPr>
            <a:r>
              <a:rPr sz="2000" dirty="0">
                <a:solidFill>
                  <a:srgbClr val="000000"/>
                </a:solidFill>
                <a:latin typeface="微软雅黑" panose="020B0503020204020204" pitchFamily="34" charset="-122"/>
                <a:ea typeface="微软雅黑" panose="020B0503020204020204" pitchFamily="34" charset="-122"/>
              </a:rPr>
              <a:t>指截至本报告期末</a:t>
            </a:r>
            <a:r>
              <a:rPr sz="2000" dirty="0">
                <a:solidFill>
                  <a:srgbClr val="FF0000"/>
                </a:solidFill>
                <a:latin typeface="微软雅黑" panose="020B0503020204020204" pitchFamily="34" charset="-122"/>
                <a:ea typeface="微软雅黑" panose="020B0503020204020204" pitchFamily="34" charset="-122"/>
              </a:rPr>
              <a:t>可供销售但未售出</a:t>
            </a:r>
            <a:r>
              <a:rPr sz="2000" dirty="0">
                <a:solidFill>
                  <a:srgbClr val="000000"/>
                </a:solidFill>
                <a:latin typeface="微软雅黑" panose="020B0503020204020204" pitchFamily="34" charset="-122"/>
                <a:ea typeface="微软雅黑" panose="020B0503020204020204" pitchFamily="34" charset="-122"/>
              </a:rPr>
              <a:t>的房屋面积。</a:t>
            </a:r>
            <a:endParaRPr sz="20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sz="2000" dirty="0">
                <a:solidFill>
                  <a:srgbClr val="000000"/>
                </a:solidFill>
                <a:latin typeface="微软雅黑" panose="020B0503020204020204" pitchFamily="34" charset="-122"/>
                <a:ea typeface="微软雅黑" panose="020B0503020204020204" pitchFamily="34" charset="-122"/>
              </a:rPr>
              <a:t>计算公式：</a:t>
            </a:r>
            <a:endParaRPr sz="2000" dirty="0">
              <a:solidFill>
                <a:srgbClr val="000000"/>
              </a:solidFill>
              <a:latin typeface="微软雅黑" panose="020B0503020204020204" pitchFamily="34" charset="-122"/>
              <a:ea typeface="微软雅黑" panose="020B0503020204020204" pitchFamily="34" charset="-122"/>
            </a:endParaRPr>
          </a:p>
          <a:p>
            <a:pPr>
              <a:lnSpc>
                <a:spcPct val="130000"/>
              </a:lnSpc>
              <a:buFont typeface="Wingdings" panose="05000000000000000000" charset="0"/>
            </a:pPr>
            <a:r>
              <a:rPr sz="2000" b="1" dirty="0">
                <a:solidFill>
                  <a:srgbClr val="000000"/>
                </a:solidFill>
                <a:latin typeface="微软雅黑" panose="020B0503020204020204" pitchFamily="34" charset="-122"/>
                <a:ea typeface="微软雅黑" panose="020B0503020204020204" pitchFamily="34" charset="-122"/>
              </a:rPr>
              <a:t>非政策保障类房屋:</a:t>
            </a:r>
            <a:endParaRPr sz="2000" dirty="0">
              <a:solidFill>
                <a:srgbClr val="000000"/>
              </a:solidFill>
              <a:latin typeface="微软雅黑" panose="020B0503020204020204" pitchFamily="34" charset="-122"/>
              <a:ea typeface="微软雅黑" panose="020B0503020204020204" pitchFamily="34" charset="-122"/>
            </a:endParaRPr>
          </a:p>
          <a:p>
            <a:pPr>
              <a:lnSpc>
                <a:spcPct val="130000"/>
              </a:lnSpc>
              <a:buFont typeface="Wingdings" panose="05000000000000000000" charset="0"/>
            </a:pPr>
            <a:r>
              <a:rPr sz="2000" dirty="0">
                <a:solidFill>
                  <a:srgbClr val="000000"/>
                </a:solidFill>
                <a:latin typeface="微软雅黑" panose="020B0503020204020204" pitchFamily="34" charset="-122"/>
                <a:ea typeface="微软雅黑" panose="020B0503020204020204" pitchFamily="34" charset="-122"/>
              </a:rPr>
              <a:t>可售面积=取得销售（预售）许可证的面积-已销售面积</a:t>
            </a:r>
            <a:endParaRPr sz="2000" dirty="0">
              <a:solidFill>
                <a:srgbClr val="000000"/>
              </a:solidFill>
              <a:latin typeface="微软雅黑" panose="020B0503020204020204" pitchFamily="34" charset="-122"/>
              <a:ea typeface="微软雅黑" panose="020B0503020204020204" pitchFamily="34" charset="-122"/>
            </a:endParaRPr>
          </a:p>
          <a:p>
            <a:pPr>
              <a:lnSpc>
                <a:spcPct val="130000"/>
              </a:lnSpc>
              <a:buFont typeface="Wingdings" panose="05000000000000000000" charset="0"/>
            </a:pPr>
            <a:r>
              <a:rPr sz="2000" b="1" dirty="0">
                <a:solidFill>
                  <a:srgbClr val="000000"/>
                </a:solidFill>
                <a:latin typeface="微软雅黑" panose="020B0503020204020204" pitchFamily="34" charset="-122"/>
                <a:ea typeface="微软雅黑" panose="020B0503020204020204" pitchFamily="34" charset="-122"/>
              </a:rPr>
              <a:t>保障类房屋（没有销售或预售许可证）：</a:t>
            </a:r>
            <a:endParaRPr sz="2000" dirty="0">
              <a:solidFill>
                <a:srgbClr val="000000"/>
              </a:solidFill>
              <a:latin typeface="微软雅黑" panose="020B0503020204020204" pitchFamily="34" charset="-122"/>
              <a:ea typeface="微软雅黑" panose="020B0503020204020204" pitchFamily="34" charset="-122"/>
            </a:endParaRPr>
          </a:p>
          <a:p>
            <a:pPr>
              <a:lnSpc>
                <a:spcPct val="130000"/>
              </a:lnSpc>
              <a:buFont typeface="Wingdings" panose="05000000000000000000" charset="0"/>
            </a:pPr>
            <a:r>
              <a:rPr sz="2000" dirty="0">
                <a:solidFill>
                  <a:srgbClr val="000000"/>
                </a:solidFill>
                <a:latin typeface="微软雅黑" panose="020B0503020204020204" pitchFamily="34" charset="-122"/>
                <a:ea typeface="微软雅黑" panose="020B0503020204020204" pitchFamily="34" charset="-122"/>
              </a:rPr>
              <a:t>可售面积=已开工面积（按栋计算）-已销售面积。</a:t>
            </a:r>
            <a:endParaRPr sz="2000" dirty="0">
              <a:solidFill>
                <a:srgbClr val="00000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07950"/>
            <a:ext cx="2435860" cy="1058545"/>
            <a:chOff x="0" y="-170"/>
            <a:chExt cx="3836"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3" name="矩形 5"/>
            <p:cNvSpPr>
              <a:spLocks noChangeArrowheads="1"/>
            </p:cNvSpPr>
            <p:nvPr/>
          </p:nvSpPr>
          <p:spPr bwMode="auto">
            <a:xfrm>
              <a:off x="900" y="190"/>
              <a:ext cx="2936"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626可售面积</a:t>
              </a:r>
              <a:endParaRPr lang="zh-CN" altLang="en-US" sz="2400" b="1" dirty="0">
                <a:solidFill>
                  <a:srgbClr val="00000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171450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400" b="1" i="0" u="none" strike="noStrike" kern="1200" cap="none" spc="0" normalizeH="0" baseline="0" noProof="0" dirty="0">
                <a:ln>
                  <a:noFill/>
                </a:ln>
                <a:solidFill>
                  <a:schemeClr val="accent1">
                    <a:lumMod val="75000"/>
                  </a:schemeClr>
                </a:solidFill>
                <a:effectLst/>
                <a:uLnTx/>
                <a:uFillTx/>
                <a:latin typeface="黑体" panose="02010609060101010101" charset="-122"/>
                <a:ea typeface="黑体" panose="02010609060101010101" charset="-122"/>
                <a:cs typeface="黑体" panose="02010609060101010101" charset="-122"/>
              </a:rPr>
              <a:t>01</a:t>
            </a:r>
            <a:r>
              <a:rPr kumimoji="1" lang="zh-CN" altLang="en-US" sz="2400" b="1" i="0" u="none" strike="noStrike" kern="1200" cap="none" spc="0" normalizeH="0" baseline="0" noProof="0" dirty="0">
                <a:ln>
                  <a:noFill/>
                </a:ln>
                <a:solidFill>
                  <a:schemeClr val="accent1">
                    <a:lumMod val="75000"/>
                  </a:schemeClr>
                </a:solidFill>
                <a:effectLst/>
                <a:uLnTx/>
                <a:uFillTx/>
                <a:latin typeface="黑体" panose="02010609060101010101" charset="-122"/>
                <a:ea typeface="黑体" panose="02010609060101010101" charset="-122"/>
                <a:cs typeface="黑体" panose="02010609060101010101" charset="-122"/>
              </a:rPr>
              <a:t>项目代码</a:t>
            </a:r>
            <a:endParaRPr kumimoji="1" lang="zh-CN" altLang="en-US" sz="2400" b="1" i="0" u="none" strike="noStrike" kern="1200" cap="none" spc="0" normalizeH="0" baseline="0" noProof="0" dirty="0">
              <a:ln>
                <a:noFill/>
              </a:ln>
              <a:solidFill>
                <a:schemeClr val="accent1">
                  <a:lumMod val="75000"/>
                </a:schemeClr>
              </a:solidFill>
              <a:effectLst/>
              <a:uLnTx/>
              <a:uFillTx/>
              <a:latin typeface="黑体" panose="02010609060101010101" charset="-122"/>
              <a:ea typeface="黑体" panose="02010609060101010101" charset="-122"/>
              <a:cs typeface="黑体" panose="02010609060101010101" charset="-122"/>
            </a:endParaRPr>
          </a:p>
        </p:txBody>
      </p:sp>
      <p:sp>
        <p:nvSpPr>
          <p:cNvPr id="13" name="文本框 8"/>
          <p:cNvSpPr txBox="1"/>
          <p:nvPr/>
        </p:nvSpPr>
        <p:spPr>
          <a:xfrm>
            <a:off x="395605" y="630555"/>
            <a:ext cx="7652385" cy="2609215"/>
          </a:xfrm>
          <a:prstGeom prst="rect">
            <a:avLst/>
          </a:prstGeom>
          <a:noFill/>
          <a:ln w="9525">
            <a:noFill/>
          </a:ln>
        </p:spPr>
        <p:txBody>
          <a:bodyPr wrap="square">
            <a:spAutoFit/>
          </a:bodyPr>
          <a:p>
            <a:pPr marL="285750" indent="-285750">
              <a:lnSpc>
                <a:spcPct val="130000"/>
              </a:lnSpc>
              <a:buFont typeface="Wingdings" panose="05000000000000000000" charset="0"/>
              <a:buChar char="l"/>
            </a:pPr>
            <a:r>
              <a:rPr lang="zh-CN" sz="1800" dirty="0">
                <a:solidFill>
                  <a:srgbClr val="000000"/>
                </a:solidFill>
                <a:latin typeface="微软雅黑" panose="020B0503020204020204" pitchFamily="34" charset="-122"/>
                <a:ea typeface="微软雅黑" panose="020B0503020204020204" pitchFamily="34" charset="-122"/>
              </a:rPr>
              <a:t>共</a:t>
            </a:r>
            <a:r>
              <a:rPr sz="1800" dirty="0">
                <a:solidFill>
                  <a:srgbClr val="000000"/>
                </a:solidFill>
                <a:latin typeface="微软雅黑" panose="020B0503020204020204" pitchFamily="34" charset="-122"/>
                <a:ea typeface="微软雅黑" panose="020B0503020204020204" pitchFamily="34" charset="-122"/>
              </a:rPr>
              <a:t>12位。前9位：企业组织机构代码</a:t>
            </a:r>
            <a:r>
              <a:rPr lang="zh-CN" sz="1800" dirty="0">
                <a:solidFill>
                  <a:srgbClr val="000000"/>
                </a:solidFill>
                <a:latin typeface="微软雅黑" panose="020B0503020204020204" pitchFamily="34" charset="-122"/>
                <a:ea typeface="微软雅黑" panose="020B0503020204020204" pitchFamily="34" charset="-122"/>
              </a:rPr>
              <a:t>。</a:t>
            </a:r>
            <a:r>
              <a:rPr sz="1800" dirty="0">
                <a:solidFill>
                  <a:srgbClr val="000000"/>
                </a:solidFill>
                <a:latin typeface="微软雅黑" panose="020B0503020204020204" pitchFamily="34" charset="-122"/>
                <a:ea typeface="微软雅黑" panose="020B0503020204020204" pitchFamily="34" charset="-122"/>
              </a:rPr>
              <a:t>后3位：顺序码，从“001”起。</a:t>
            </a:r>
            <a:endParaRPr sz="18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800" dirty="0">
                <a:latin typeface="微软雅黑" panose="020B0503020204020204" pitchFamily="34" charset="-122"/>
                <a:ea typeface="微软雅黑" panose="020B0503020204020204" pitchFamily="34" charset="-122"/>
                <a:sym typeface="+mn-ea"/>
              </a:rPr>
              <a:t>项目代码在报告期内不能随意更改，且不能重复使用。如：市场上自住房转为共有产权房，在库的自住房项目不需要改代码，还是原代码上报</a:t>
            </a:r>
            <a:endParaRPr sz="18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8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8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8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800" dirty="0">
              <a:solidFill>
                <a:srgbClr val="000000"/>
              </a:solidFill>
              <a:latin typeface="微软雅黑" panose="020B0503020204020204" pitchFamily="34" charset="-122"/>
              <a:ea typeface="微软雅黑" panose="020B0503020204020204" pitchFamily="34" charset="-122"/>
            </a:endParaRPr>
          </a:p>
        </p:txBody>
      </p:sp>
      <p:sp>
        <p:nvSpPr>
          <p:cNvPr id="39942" name="矩形 24"/>
          <p:cNvSpPr/>
          <p:nvPr/>
        </p:nvSpPr>
        <p:spPr>
          <a:xfrm>
            <a:off x="755650" y="1995170"/>
            <a:ext cx="5457190" cy="2306955"/>
          </a:xfrm>
          <a:prstGeom prst="rect">
            <a:avLst/>
          </a:prstGeom>
          <a:noFill/>
          <a:ln w="9525">
            <a:noFill/>
          </a:ln>
        </p:spPr>
        <p:txBody>
          <a:bodyPr wrap="square">
            <a:spAutoFit/>
          </a:bodyPr>
          <a:p>
            <a:pPr>
              <a:buClr>
                <a:schemeClr val="tx1"/>
              </a:buClr>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600" dirty="0">
                <a:latin typeface="微软雅黑" panose="020B0503020204020204" pitchFamily="34" charset="-122"/>
                <a:ea typeface="微软雅黑" panose="020B0503020204020204" pitchFamily="34" charset="-122"/>
                <a:cs typeface="微软雅黑" panose="020B0503020204020204" pitchFamily="34" charset="-122"/>
              </a:rPr>
              <a:t>自住型商品房</a:t>
            </a:r>
            <a:endParaRPr sz="1600" dirty="0">
              <a:latin typeface="微软雅黑" panose="020B0503020204020204" pitchFamily="34" charset="-122"/>
              <a:ea typeface="微软雅黑" panose="020B0503020204020204" pitchFamily="34" charset="-122"/>
              <a:cs typeface="微软雅黑" panose="020B0503020204020204" pitchFamily="34" charset="-122"/>
            </a:endParaRPr>
          </a:p>
          <a:p>
            <a:pPr>
              <a:buClr>
                <a:schemeClr val="tx1"/>
              </a:buClr>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210</a:t>
            </a: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600" dirty="0">
                <a:latin typeface="微软雅黑" panose="020B0503020204020204" pitchFamily="34" charset="-122"/>
                <a:ea typeface="微软雅黑" panose="020B0503020204020204" pitchFamily="34" charset="-122"/>
                <a:cs typeface="微软雅黑" panose="020B0503020204020204" pitchFamily="34" charset="-122"/>
              </a:rPr>
              <a:t>共有产权房</a:t>
            </a:r>
            <a:endParaRPr sz="1600" dirty="0">
              <a:latin typeface="微软雅黑" panose="020B0503020204020204" pitchFamily="34" charset="-122"/>
              <a:ea typeface="微软雅黑" panose="020B0503020204020204" pitchFamily="34" charset="-122"/>
              <a:cs typeface="微软雅黑" panose="020B0503020204020204" pitchFamily="34" charset="-122"/>
            </a:endParaRPr>
          </a:p>
          <a:p>
            <a:pPr>
              <a:buClr>
                <a:schemeClr val="tx1"/>
              </a:buClr>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220</a:t>
            </a: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600" dirty="0">
                <a:latin typeface="微软雅黑" panose="020B0503020204020204" pitchFamily="34" charset="-122"/>
                <a:ea typeface="微软雅黑" panose="020B0503020204020204" pitchFamily="34" charset="-122"/>
                <a:cs typeface="微软雅黑" panose="020B0503020204020204" pitchFamily="34" charset="-122"/>
              </a:rPr>
              <a:t>政府持有商品住宅产权份额用房</a:t>
            </a:r>
            <a:endParaRPr sz="1600" dirty="0">
              <a:latin typeface="微软雅黑" panose="020B0503020204020204" pitchFamily="34" charset="-122"/>
              <a:ea typeface="微软雅黑" panose="020B0503020204020204" pitchFamily="34" charset="-122"/>
              <a:cs typeface="微软雅黑" panose="020B0503020204020204" pitchFamily="34" charset="-122"/>
            </a:endParaRPr>
          </a:p>
          <a:p>
            <a:pPr>
              <a:buClr>
                <a:schemeClr val="tx1"/>
              </a:buClr>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300</a:t>
            </a: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600" dirty="0">
                <a:latin typeface="微软雅黑" panose="020B0503020204020204" pitchFamily="34" charset="-122"/>
                <a:ea typeface="微软雅黑" panose="020B0503020204020204" pitchFamily="34" charset="-122"/>
                <a:cs typeface="微软雅黑" panose="020B0503020204020204" pitchFamily="34" charset="-122"/>
              </a:rPr>
              <a:t>集体土地租赁住房</a:t>
            </a:r>
            <a:endParaRPr sz="1600" dirty="0">
              <a:latin typeface="微软雅黑" panose="020B0503020204020204" pitchFamily="34" charset="-122"/>
              <a:ea typeface="微软雅黑" panose="020B0503020204020204" pitchFamily="34" charset="-122"/>
              <a:cs typeface="微软雅黑" panose="020B0503020204020204" pitchFamily="34" charset="-122"/>
            </a:endParaRPr>
          </a:p>
          <a:p>
            <a:pPr>
              <a:buClr>
                <a:schemeClr val="tx1"/>
              </a:buClr>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600" dirty="0">
                <a:latin typeface="微软雅黑" panose="020B0503020204020204" pitchFamily="34" charset="-122"/>
                <a:ea typeface="微软雅黑" panose="020B0503020204020204" pitchFamily="34" charset="-122"/>
                <a:cs typeface="微软雅黑" panose="020B0503020204020204" pitchFamily="34" charset="-122"/>
              </a:rPr>
              <a:t>拆迁安置房</a:t>
            </a:r>
            <a:endParaRPr sz="1600" dirty="0">
              <a:latin typeface="微软雅黑" panose="020B0503020204020204" pitchFamily="34" charset="-122"/>
              <a:ea typeface="微软雅黑" panose="020B0503020204020204" pitchFamily="34" charset="-122"/>
              <a:cs typeface="微软雅黑" panose="020B0503020204020204" pitchFamily="34" charset="-122"/>
            </a:endParaRPr>
          </a:p>
          <a:p>
            <a:pPr>
              <a:buClr>
                <a:schemeClr val="tx1"/>
              </a:buClr>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450</a:t>
            </a: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600" dirty="0">
                <a:latin typeface="微软雅黑" panose="020B0503020204020204" pitchFamily="34" charset="-122"/>
                <a:ea typeface="微软雅黑" panose="020B0503020204020204" pitchFamily="34" charset="-122"/>
                <a:cs typeface="微软雅黑" panose="020B0503020204020204" pitchFamily="34" charset="-122"/>
              </a:rPr>
              <a:t>棚户区改造项目</a:t>
            </a:r>
            <a:endParaRPr sz="1600" dirty="0">
              <a:latin typeface="微软雅黑" panose="020B0503020204020204" pitchFamily="34" charset="-122"/>
              <a:ea typeface="微软雅黑" panose="020B0503020204020204" pitchFamily="34" charset="-122"/>
              <a:cs typeface="微软雅黑" panose="020B0503020204020204" pitchFamily="34" charset="-122"/>
            </a:endParaRPr>
          </a:p>
          <a:p>
            <a:pPr>
              <a:buClr>
                <a:schemeClr val="tx1"/>
              </a:buClr>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600" dirty="0">
                <a:latin typeface="微软雅黑" panose="020B0503020204020204" pitchFamily="34" charset="-122"/>
                <a:ea typeface="微软雅黑" panose="020B0503020204020204" pitchFamily="34" charset="-122"/>
                <a:cs typeface="微软雅黑" panose="020B0503020204020204" pitchFamily="34" charset="-122"/>
              </a:rPr>
              <a:t>经济适用房</a:t>
            </a:r>
            <a:endParaRPr sz="1600" dirty="0">
              <a:latin typeface="微软雅黑" panose="020B0503020204020204" pitchFamily="34" charset="-122"/>
              <a:ea typeface="微软雅黑" panose="020B0503020204020204" pitchFamily="34" charset="-122"/>
              <a:cs typeface="微软雅黑" panose="020B0503020204020204" pitchFamily="34" charset="-122"/>
            </a:endParaRPr>
          </a:p>
          <a:p>
            <a:pPr>
              <a:buClr>
                <a:schemeClr val="tx1"/>
              </a:buClr>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700</a:t>
            </a: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600" dirty="0">
                <a:latin typeface="微软雅黑" panose="020B0503020204020204" pitchFamily="34" charset="-122"/>
                <a:ea typeface="微软雅黑" panose="020B0503020204020204" pitchFamily="34" charset="-122"/>
                <a:cs typeface="微软雅黑" panose="020B0503020204020204" pitchFamily="34" charset="-122"/>
              </a:rPr>
              <a:t>限价房</a:t>
            </a:r>
            <a:endParaRPr sz="1600" dirty="0">
              <a:latin typeface="微软雅黑" panose="020B0503020204020204" pitchFamily="34" charset="-122"/>
              <a:ea typeface="微软雅黑" panose="020B0503020204020204" pitchFamily="34" charset="-122"/>
              <a:cs typeface="微软雅黑" panose="020B0503020204020204" pitchFamily="34" charset="-122"/>
            </a:endParaRPr>
          </a:p>
          <a:p>
            <a:pPr>
              <a:buClr>
                <a:schemeClr val="tx1"/>
              </a:buClr>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900</a:t>
            </a: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600" dirty="0">
                <a:latin typeface="微软雅黑" panose="020B0503020204020204" pitchFamily="34" charset="-122"/>
                <a:ea typeface="微软雅黑" panose="020B0503020204020204" pitchFamily="34" charset="-122"/>
                <a:cs typeface="微软雅黑" panose="020B0503020204020204" pitchFamily="34" charset="-122"/>
              </a:rPr>
              <a:t>公租房</a:t>
            </a:r>
            <a:endParaRPr sz="1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ísḻîḑê"/>
          <p:cNvGrpSpPr/>
          <p:nvPr/>
        </p:nvGrpSpPr>
        <p:grpSpPr>
          <a:xfrm rot="0">
            <a:off x="4429125" y="1962785"/>
            <a:ext cx="3404235" cy="1320165"/>
            <a:chOff x="1091444" y="2110791"/>
            <a:chExt cx="2256251" cy="3480031"/>
          </a:xfrm>
        </p:grpSpPr>
        <p:sp>
          <p:nvSpPr>
            <p:cNvPr id="8" name="ïśḷiďè"/>
            <p:cNvSpPr/>
            <p:nvPr/>
          </p:nvSpPr>
          <p:spPr>
            <a:xfrm>
              <a:off x="1091444" y="2110791"/>
              <a:ext cx="2256251" cy="3480031"/>
            </a:xfrm>
            <a:prstGeom prst="roundRect">
              <a:avLst>
                <a:gd name="adj" fmla="val 3485"/>
              </a:avLst>
            </a:prstGeom>
            <a:solidFill>
              <a:srgbClr val="39536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t" anchorCtr="1">
              <a:normAutofit/>
            </a:bodyPr>
            <a:p>
              <a:pPr algn="ctr"/>
              <a:endParaRPr lang="zh-CN" altLang="en-US" dirty="0">
                <a:cs typeface="+mn-ea"/>
                <a:sym typeface="+mn-lt"/>
              </a:endParaRPr>
            </a:p>
          </p:txBody>
        </p:sp>
        <p:sp>
          <p:nvSpPr>
            <p:cNvPr id="18" name="íšḷídè"/>
            <p:cNvSpPr/>
            <p:nvPr/>
          </p:nvSpPr>
          <p:spPr>
            <a:xfrm>
              <a:off x="1091444" y="3320863"/>
              <a:ext cx="2256251" cy="2185568"/>
            </a:xfrm>
            <a:custGeom>
              <a:avLst/>
              <a:gdLst>
                <a:gd name="connsiteX0" fmla="*/ 0 w 3657600"/>
                <a:gd name="connsiteY0" fmla="*/ 0 h 5486400"/>
                <a:gd name="connsiteX1" fmla="*/ 127467 w 3657600"/>
                <a:gd name="connsiteY1" fmla="*/ 0 h 5486400"/>
                <a:gd name="connsiteX2" fmla="*/ 1072342 w 3657600"/>
                <a:gd name="connsiteY2" fmla="*/ 0 h 5486400"/>
                <a:gd name="connsiteX3" fmla="*/ 1828800 w 3657600"/>
                <a:gd name="connsiteY3" fmla="*/ 756458 h 5486400"/>
                <a:gd name="connsiteX4" fmla="*/ 2585258 w 3657600"/>
                <a:gd name="connsiteY4" fmla="*/ 0 h 5486400"/>
                <a:gd name="connsiteX5" fmla="*/ 3530133 w 3657600"/>
                <a:gd name="connsiteY5" fmla="*/ 0 h 5486400"/>
                <a:gd name="connsiteX6" fmla="*/ 3657600 w 3657600"/>
                <a:gd name="connsiteY6" fmla="*/ 0 h 5486400"/>
                <a:gd name="connsiteX7" fmla="*/ 3657600 w 3657600"/>
                <a:gd name="connsiteY7" fmla="*/ 127467 h 5486400"/>
                <a:gd name="connsiteX8" fmla="*/ 3657600 w 3657600"/>
                <a:gd name="connsiteY8" fmla="*/ 914400 h 5486400"/>
                <a:gd name="connsiteX9" fmla="*/ 3657600 w 3657600"/>
                <a:gd name="connsiteY9" fmla="*/ 5358933 h 5486400"/>
                <a:gd name="connsiteX10" fmla="*/ 3530133 w 3657600"/>
                <a:gd name="connsiteY10" fmla="*/ 5486400 h 5486400"/>
                <a:gd name="connsiteX11" fmla="*/ 127467 w 3657600"/>
                <a:gd name="connsiteY11" fmla="*/ 5486400 h 5486400"/>
                <a:gd name="connsiteX12" fmla="*/ 0 w 3657600"/>
                <a:gd name="connsiteY12" fmla="*/ 5358933 h 5486400"/>
                <a:gd name="connsiteX13" fmla="*/ 0 w 3657600"/>
                <a:gd name="connsiteY13" fmla="*/ 914400 h 5486400"/>
                <a:gd name="connsiteX14" fmla="*/ 0 w 3657600"/>
                <a:gd name="connsiteY14" fmla="*/ 127467 h 5486400"/>
                <a:gd name="connsiteX15" fmla="*/ 0 w 3657600"/>
                <a:gd name="connsiteY15" fmla="*/ 0 h 548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57600" h="5486400">
                  <a:moveTo>
                    <a:pt x="0" y="0"/>
                  </a:moveTo>
                  <a:lnTo>
                    <a:pt x="127467" y="0"/>
                  </a:lnTo>
                  <a:lnTo>
                    <a:pt x="1072342" y="0"/>
                  </a:lnTo>
                  <a:cubicBezTo>
                    <a:pt x="1072342" y="417780"/>
                    <a:pt x="1411020" y="756458"/>
                    <a:pt x="1828800" y="756458"/>
                  </a:cubicBezTo>
                  <a:cubicBezTo>
                    <a:pt x="2246580" y="756458"/>
                    <a:pt x="2585258" y="417780"/>
                    <a:pt x="2585258" y="0"/>
                  </a:cubicBezTo>
                  <a:lnTo>
                    <a:pt x="3530133" y="0"/>
                  </a:lnTo>
                  <a:lnTo>
                    <a:pt x="3657600" y="0"/>
                  </a:lnTo>
                  <a:lnTo>
                    <a:pt x="3657600" y="127467"/>
                  </a:lnTo>
                  <a:lnTo>
                    <a:pt x="3657600" y="914400"/>
                  </a:lnTo>
                  <a:lnTo>
                    <a:pt x="3657600" y="5358933"/>
                  </a:lnTo>
                  <a:cubicBezTo>
                    <a:pt x="3657600" y="5429331"/>
                    <a:pt x="3600531" y="5486400"/>
                    <a:pt x="3530133" y="5486400"/>
                  </a:cubicBezTo>
                  <a:lnTo>
                    <a:pt x="127467" y="5486400"/>
                  </a:lnTo>
                  <a:cubicBezTo>
                    <a:pt x="57069" y="5486400"/>
                    <a:pt x="0" y="5429331"/>
                    <a:pt x="0" y="5358933"/>
                  </a:cubicBezTo>
                  <a:lnTo>
                    <a:pt x="0" y="914400"/>
                  </a:lnTo>
                  <a:lnTo>
                    <a:pt x="0" y="127467"/>
                  </a:lnTo>
                  <a:lnTo>
                    <a:pt x="0" y="0"/>
                  </a:lnTo>
                  <a:close/>
                </a:path>
              </a:pathLst>
            </a:custGeom>
            <a:solidFill>
              <a:schemeClr val="bg1">
                <a:lumMod val="95000"/>
              </a:schemeClr>
            </a:solidFill>
            <a:ln>
              <a:noFill/>
            </a:ln>
            <a:effectLst>
              <a:outerShdw dist="25400" dir="16200000" sx="101000" sy="101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grpSp>
      <p:sp>
        <p:nvSpPr>
          <p:cNvPr id="10" name="ïṣḷídé"/>
          <p:cNvSpPr/>
          <p:nvPr/>
        </p:nvSpPr>
        <p:spPr>
          <a:xfrm>
            <a:off x="4520565" y="1990090"/>
            <a:ext cx="3875405" cy="459105"/>
          </a:xfrm>
          <a:prstGeom prst="rect">
            <a:avLst/>
          </a:prstGeom>
        </p:spPr>
        <p:txBody>
          <a:bodyPr wrap="square"/>
          <a:p>
            <a:pPr algn="l"/>
            <a:r>
              <a:rPr lang="zh-CN" altLang="en-US" sz="1800" dirty="0">
                <a:solidFill>
                  <a:schemeClr val="bg1"/>
                </a:solidFill>
                <a:latin typeface="微软雅黑" panose="020B0503020204020204" pitchFamily="34" charset="-122"/>
                <a:ea typeface="微软雅黑" panose="020B0503020204020204" pitchFamily="34" charset="-122"/>
                <a:sym typeface="+mn-ea"/>
              </a:rPr>
              <a:t>项目代码：</a:t>
            </a:r>
            <a:r>
              <a:rPr lang="en-US" altLang="zh-CN" sz="1800" dirty="0">
                <a:solidFill>
                  <a:schemeClr val="bg1"/>
                </a:solidFill>
                <a:latin typeface="微软雅黑" panose="020B0503020204020204" pitchFamily="34" charset="-122"/>
                <a:ea typeface="微软雅黑" panose="020B0503020204020204" pitchFamily="34" charset="-122"/>
                <a:sym typeface="+mn-ea"/>
              </a:rPr>
              <a:t>051373616001</a:t>
            </a:r>
            <a:endParaRPr lang="en-US" altLang="zh-CN" sz="1800" dirty="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11" name="ïṣḷídé"/>
          <p:cNvSpPr/>
          <p:nvPr/>
        </p:nvSpPr>
        <p:spPr>
          <a:xfrm>
            <a:off x="4430395" y="2571750"/>
            <a:ext cx="3676650" cy="459105"/>
          </a:xfrm>
          <a:prstGeom prst="rect">
            <a:avLst/>
          </a:prstGeom>
        </p:spPr>
        <p:txBody>
          <a:bodyPr wrap="square"/>
          <a:p>
            <a:pPr algn="l"/>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rPr>
              <a:t>企业组织机构代码：</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ea"/>
              </a:rPr>
              <a:t>051373616</a:t>
            </a: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rPr>
              <a:t>一般项目顺序码：</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ea"/>
              </a:rPr>
              <a:t>001</a:t>
            </a:r>
            <a:endParaRPr lang="en-US" altLang="zh-CN"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 name="ísḻîḑê"/>
          <p:cNvGrpSpPr/>
          <p:nvPr/>
        </p:nvGrpSpPr>
        <p:grpSpPr>
          <a:xfrm rot="0">
            <a:off x="4429125" y="3507740"/>
            <a:ext cx="3404235" cy="1320165"/>
            <a:chOff x="1091444" y="2110791"/>
            <a:chExt cx="2256251" cy="3480031"/>
          </a:xfrm>
        </p:grpSpPr>
        <p:sp>
          <p:nvSpPr>
            <p:cNvPr id="14" name="ïśḷiďè"/>
            <p:cNvSpPr/>
            <p:nvPr/>
          </p:nvSpPr>
          <p:spPr>
            <a:xfrm>
              <a:off x="1091444" y="2110791"/>
              <a:ext cx="2256251" cy="3480031"/>
            </a:xfrm>
            <a:prstGeom prst="roundRect">
              <a:avLst>
                <a:gd name="adj" fmla="val 3485"/>
              </a:avLst>
            </a:prstGeom>
            <a:solidFill>
              <a:srgbClr val="39536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t" anchorCtr="1">
              <a:normAutofit/>
            </a:bodyPr>
            <a:p>
              <a:pPr algn="ctr"/>
              <a:endParaRPr lang="zh-CN" altLang="en-US" dirty="0">
                <a:cs typeface="+mn-ea"/>
                <a:sym typeface="+mn-lt"/>
              </a:endParaRPr>
            </a:p>
          </p:txBody>
        </p:sp>
        <p:sp>
          <p:nvSpPr>
            <p:cNvPr id="22" name="íšḷídè"/>
            <p:cNvSpPr/>
            <p:nvPr/>
          </p:nvSpPr>
          <p:spPr>
            <a:xfrm>
              <a:off x="1091444" y="3320863"/>
              <a:ext cx="2256251" cy="2185568"/>
            </a:xfrm>
            <a:custGeom>
              <a:avLst/>
              <a:gdLst>
                <a:gd name="connsiteX0" fmla="*/ 0 w 3657600"/>
                <a:gd name="connsiteY0" fmla="*/ 0 h 5486400"/>
                <a:gd name="connsiteX1" fmla="*/ 127467 w 3657600"/>
                <a:gd name="connsiteY1" fmla="*/ 0 h 5486400"/>
                <a:gd name="connsiteX2" fmla="*/ 1072342 w 3657600"/>
                <a:gd name="connsiteY2" fmla="*/ 0 h 5486400"/>
                <a:gd name="connsiteX3" fmla="*/ 1828800 w 3657600"/>
                <a:gd name="connsiteY3" fmla="*/ 756458 h 5486400"/>
                <a:gd name="connsiteX4" fmla="*/ 2585258 w 3657600"/>
                <a:gd name="connsiteY4" fmla="*/ 0 h 5486400"/>
                <a:gd name="connsiteX5" fmla="*/ 3530133 w 3657600"/>
                <a:gd name="connsiteY5" fmla="*/ 0 h 5486400"/>
                <a:gd name="connsiteX6" fmla="*/ 3657600 w 3657600"/>
                <a:gd name="connsiteY6" fmla="*/ 0 h 5486400"/>
                <a:gd name="connsiteX7" fmla="*/ 3657600 w 3657600"/>
                <a:gd name="connsiteY7" fmla="*/ 127467 h 5486400"/>
                <a:gd name="connsiteX8" fmla="*/ 3657600 w 3657600"/>
                <a:gd name="connsiteY8" fmla="*/ 914400 h 5486400"/>
                <a:gd name="connsiteX9" fmla="*/ 3657600 w 3657600"/>
                <a:gd name="connsiteY9" fmla="*/ 5358933 h 5486400"/>
                <a:gd name="connsiteX10" fmla="*/ 3530133 w 3657600"/>
                <a:gd name="connsiteY10" fmla="*/ 5486400 h 5486400"/>
                <a:gd name="connsiteX11" fmla="*/ 127467 w 3657600"/>
                <a:gd name="connsiteY11" fmla="*/ 5486400 h 5486400"/>
                <a:gd name="connsiteX12" fmla="*/ 0 w 3657600"/>
                <a:gd name="connsiteY12" fmla="*/ 5358933 h 5486400"/>
                <a:gd name="connsiteX13" fmla="*/ 0 w 3657600"/>
                <a:gd name="connsiteY13" fmla="*/ 914400 h 5486400"/>
                <a:gd name="connsiteX14" fmla="*/ 0 w 3657600"/>
                <a:gd name="connsiteY14" fmla="*/ 127467 h 5486400"/>
                <a:gd name="connsiteX15" fmla="*/ 0 w 3657600"/>
                <a:gd name="connsiteY15" fmla="*/ 0 h 548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57600" h="5486400">
                  <a:moveTo>
                    <a:pt x="0" y="0"/>
                  </a:moveTo>
                  <a:lnTo>
                    <a:pt x="127467" y="0"/>
                  </a:lnTo>
                  <a:lnTo>
                    <a:pt x="1072342" y="0"/>
                  </a:lnTo>
                  <a:cubicBezTo>
                    <a:pt x="1072342" y="417780"/>
                    <a:pt x="1411020" y="756458"/>
                    <a:pt x="1828800" y="756458"/>
                  </a:cubicBezTo>
                  <a:cubicBezTo>
                    <a:pt x="2246580" y="756458"/>
                    <a:pt x="2585258" y="417780"/>
                    <a:pt x="2585258" y="0"/>
                  </a:cubicBezTo>
                  <a:lnTo>
                    <a:pt x="3530133" y="0"/>
                  </a:lnTo>
                  <a:lnTo>
                    <a:pt x="3657600" y="0"/>
                  </a:lnTo>
                  <a:lnTo>
                    <a:pt x="3657600" y="127467"/>
                  </a:lnTo>
                  <a:lnTo>
                    <a:pt x="3657600" y="914400"/>
                  </a:lnTo>
                  <a:lnTo>
                    <a:pt x="3657600" y="5358933"/>
                  </a:lnTo>
                  <a:cubicBezTo>
                    <a:pt x="3657600" y="5429331"/>
                    <a:pt x="3600531" y="5486400"/>
                    <a:pt x="3530133" y="5486400"/>
                  </a:cubicBezTo>
                  <a:lnTo>
                    <a:pt x="127467" y="5486400"/>
                  </a:lnTo>
                  <a:cubicBezTo>
                    <a:pt x="57069" y="5486400"/>
                    <a:pt x="0" y="5429331"/>
                    <a:pt x="0" y="5358933"/>
                  </a:cubicBezTo>
                  <a:lnTo>
                    <a:pt x="0" y="914400"/>
                  </a:lnTo>
                  <a:lnTo>
                    <a:pt x="0" y="127467"/>
                  </a:lnTo>
                  <a:lnTo>
                    <a:pt x="0" y="0"/>
                  </a:lnTo>
                  <a:close/>
                </a:path>
              </a:pathLst>
            </a:custGeom>
            <a:solidFill>
              <a:schemeClr val="bg1">
                <a:lumMod val="95000"/>
              </a:schemeClr>
            </a:solidFill>
            <a:ln>
              <a:noFill/>
            </a:ln>
            <a:effectLst>
              <a:outerShdw dist="25400" dir="16200000" sx="101000" sy="101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grpSp>
      <p:sp>
        <p:nvSpPr>
          <p:cNvPr id="23" name="ïṣḷídé"/>
          <p:cNvSpPr/>
          <p:nvPr/>
        </p:nvSpPr>
        <p:spPr>
          <a:xfrm>
            <a:off x="4520565" y="3535045"/>
            <a:ext cx="3875405" cy="459105"/>
          </a:xfrm>
          <a:prstGeom prst="rect">
            <a:avLst/>
          </a:prstGeom>
        </p:spPr>
        <p:txBody>
          <a:bodyPr wrap="square"/>
          <a:p>
            <a:pPr algn="l"/>
            <a:r>
              <a:rPr lang="zh-CN" altLang="en-US" sz="1800" dirty="0">
                <a:solidFill>
                  <a:schemeClr val="bg1"/>
                </a:solidFill>
                <a:latin typeface="微软雅黑" panose="020B0503020204020204" pitchFamily="34" charset="-122"/>
                <a:ea typeface="微软雅黑" panose="020B0503020204020204" pitchFamily="34" charset="-122"/>
                <a:sym typeface="+mn-ea"/>
              </a:rPr>
              <a:t>项目代码：</a:t>
            </a:r>
            <a:r>
              <a:rPr lang="en-US" altLang="zh-CN" sz="1800" dirty="0">
                <a:solidFill>
                  <a:schemeClr val="bg1"/>
                </a:solidFill>
                <a:latin typeface="微软雅黑" panose="020B0503020204020204" pitchFamily="34" charset="-122"/>
                <a:ea typeface="微软雅黑" panose="020B0503020204020204" pitchFamily="34" charset="-122"/>
                <a:sym typeface="+mn-ea"/>
              </a:rPr>
              <a:t>055581332401</a:t>
            </a:r>
            <a:endParaRPr lang="en-US" altLang="zh-CN" sz="1800" dirty="0">
              <a:solidFill>
                <a:schemeClr val="bg1"/>
              </a:solidFill>
              <a:latin typeface="微软雅黑" panose="020B0503020204020204" pitchFamily="34" charset="-122"/>
              <a:ea typeface="微软雅黑" panose="020B0503020204020204" pitchFamily="34" charset="-122"/>
              <a:sym typeface="+mn-ea"/>
            </a:endParaRPr>
          </a:p>
        </p:txBody>
      </p:sp>
      <p:sp>
        <p:nvSpPr>
          <p:cNvPr id="24" name="ïṣḷídé"/>
          <p:cNvSpPr/>
          <p:nvPr/>
        </p:nvSpPr>
        <p:spPr>
          <a:xfrm>
            <a:off x="4430395" y="4116705"/>
            <a:ext cx="3676650" cy="459105"/>
          </a:xfrm>
          <a:prstGeom prst="rect">
            <a:avLst/>
          </a:prstGeom>
        </p:spPr>
        <p:txBody>
          <a:bodyPr wrap="square"/>
          <a:p>
            <a:pPr algn="l"/>
            <a:r>
              <a:rPr sz="1800" dirty="0">
                <a:latin typeface="微软雅黑" panose="020B0503020204020204" pitchFamily="34" charset="-122"/>
                <a:ea typeface="微软雅黑" panose="020B0503020204020204" pitchFamily="34" charset="-122"/>
                <a:cs typeface="微软雅黑" panose="020B0503020204020204" pitchFamily="34" charset="-122"/>
                <a:sym typeface="+mn-ea"/>
              </a:rPr>
              <a:t>企业组织机构代码：055581332</a:t>
            </a:r>
            <a:endParaRPr sz="18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sz="1800" dirty="0">
                <a:latin typeface="微软雅黑" panose="020B0503020204020204" pitchFamily="34" charset="-122"/>
                <a:ea typeface="微软雅黑" panose="020B0503020204020204" pitchFamily="34" charset="-122"/>
                <a:cs typeface="微软雅黑" panose="020B0503020204020204" pitchFamily="34" charset="-122"/>
                <a:sym typeface="+mn-ea"/>
              </a:rPr>
              <a:t>拆迁安置房项目顺序码：401</a:t>
            </a:r>
            <a:endParaRPr sz="1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4" name="矩形标注 33"/>
          <p:cNvSpPr/>
          <p:nvPr/>
        </p:nvSpPr>
        <p:spPr>
          <a:xfrm>
            <a:off x="2555240" y="123825"/>
            <a:ext cx="1493520" cy="835025"/>
          </a:xfrm>
          <a:prstGeom prst="wedgeRectCallout">
            <a:avLst>
              <a:gd name="adj1" fmla="val -74574"/>
              <a:gd name="adj2" fmla="val -18821"/>
            </a:avLst>
          </a:prstGeom>
        </p:spPr>
        <p:style>
          <a:lnRef idx="1">
            <a:schemeClr val="dk1"/>
          </a:lnRef>
          <a:fillRef idx="2">
            <a:schemeClr val="dk1"/>
          </a:fillRef>
          <a:effectRef idx="1">
            <a:schemeClr val="dk1"/>
          </a:effectRef>
          <a:fontRef idx="minor">
            <a:schemeClr val="dk1"/>
          </a:fontRef>
        </p:style>
        <p:txBody>
          <a:bodyPr rtlCol="0" anchor="ctr"/>
          <a:p>
            <a:pPr algn="l">
              <a:buClrTx/>
              <a:buSzTx/>
              <a:buFontTx/>
            </a:pPr>
            <a:r>
              <a:rPr lang="zh-CN" sz="1600" b="1" dirty="0">
                <a:solidFill>
                  <a:schemeClr val="tx1"/>
                </a:solidFill>
                <a:latin typeface="微软雅黑" panose="020B0503020204020204" pitchFamily="34" charset="-122"/>
                <a:ea typeface="微软雅黑" panose="020B0503020204020204" pitchFamily="34" charset="-122"/>
                <a:sym typeface="+mn-ea"/>
              </a:rPr>
              <a:t>一定不要错填，</a:t>
            </a:r>
            <a:endParaRPr lang="zh-CN" sz="1600" b="1" dirty="0">
              <a:solidFill>
                <a:schemeClr val="tx1"/>
              </a:solidFill>
              <a:latin typeface="微软雅黑" panose="020B0503020204020204" pitchFamily="34" charset="-122"/>
              <a:ea typeface="微软雅黑" panose="020B0503020204020204" pitchFamily="34" charset="-122"/>
              <a:sym typeface="+mn-ea"/>
            </a:endParaRPr>
          </a:p>
          <a:p>
            <a:pPr algn="l">
              <a:buClrTx/>
              <a:buSzTx/>
              <a:buFontTx/>
            </a:pPr>
            <a:r>
              <a:rPr lang="zh-CN" sz="1600" b="1" dirty="0">
                <a:solidFill>
                  <a:schemeClr val="tx1"/>
                </a:solidFill>
                <a:latin typeface="微软雅黑" panose="020B0503020204020204" pitchFamily="34" charset="-122"/>
                <a:ea typeface="微软雅黑" panose="020B0503020204020204" pitchFamily="34" charset="-122"/>
                <a:sym typeface="+mn-ea"/>
              </a:rPr>
              <a:t>修改非常麻烦</a:t>
            </a:r>
            <a:endParaRPr lang="zh-CN" sz="1600" b="1"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4"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3"/>
          <p:cNvSpPr>
            <a:spLocks noGrp="1"/>
          </p:cNvSpPr>
          <p:nvPr>
            <p:ph type="body" idx="1"/>
          </p:nvPr>
        </p:nvSpPr>
        <p:spPr bwMode="auto">
          <a:xfrm>
            <a:off x="1679575" y="2778760"/>
            <a:ext cx="5742305" cy="374650"/>
          </a:xfrm>
          <a:ln>
            <a:miter lim="800000"/>
          </a:ln>
        </p:spPr>
        <p:txBody>
          <a:bodyPr vert="horz" lIns="91440" tIns="45720" rIns="91440" bIns="45720" rtlCol="0"/>
          <a:lstStyle/>
          <a:p>
            <a:pPr marL="342900" marR="0" lvl="0" indent="-342900" algn="l" defTabSz="914400" rtl="0" eaLnBrk="1" fontAlgn="auto" latinLnBrk="0" hangingPunct="1">
              <a:lnSpc>
                <a:spcPct val="100000"/>
              </a:lnSpc>
              <a:spcBef>
                <a:spcPct val="20000"/>
              </a:spcBef>
              <a:spcAft>
                <a:spcPts val="0"/>
              </a:spcAft>
              <a:buClrTx/>
              <a:buSzTx/>
              <a:buFontTx/>
              <a:buNone/>
              <a:defRPr/>
            </a:pPr>
            <a:r>
              <a:rPr kumimoji="0" lang="en-US" altLang="zh-CN" sz="2000" b="0" i="0" u="none" strike="noStrike" kern="1200" cap="none" spc="0" normalizeH="0" baseline="0"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以前年度竣工和本期竣工的房屋面积</a:t>
            </a: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9876" name="矩形 5"/>
          <p:cNvSpPr/>
          <p:nvPr/>
        </p:nvSpPr>
        <p:spPr>
          <a:xfrm>
            <a:off x="283845" y="695960"/>
            <a:ext cx="8344535" cy="1630045"/>
          </a:xfrm>
          <a:prstGeom prst="rect">
            <a:avLst/>
          </a:prstGeom>
          <a:noFill/>
          <a:ln w="9525">
            <a:noFill/>
          </a:ln>
        </p:spPr>
        <p:txBody>
          <a:bodyPr wrap="square">
            <a:spAutoFit/>
          </a:bodyPr>
          <a:p>
            <a:pPr marL="342900" indent="-342900">
              <a:buFont typeface="Wingdings" panose="05000000000000000000" charset="0"/>
              <a:buChar char="l"/>
            </a:pPr>
            <a:r>
              <a:rPr lang="zh-CN" altLang="en-US" sz="2000" dirty="0">
                <a:latin typeface="微软雅黑" panose="020B0503020204020204" pitchFamily="34" charset="-122"/>
                <a:ea typeface="微软雅黑" panose="020B0503020204020204" pitchFamily="34" charset="-122"/>
              </a:rPr>
              <a:t>指报告期末已竣工的、可供销售或出租的商品房屋建筑面积中，尚未销售或出租的商品房屋建筑面积。</a:t>
            </a:r>
            <a:endParaRPr lang="zh-CN" altLang="en-US" sz="2000" dirty="0">
              <a:latin typeface="微软雅黑" panose="020B0503020204020204" pitchFamily="34" charset="-122"/>
              <a:ea typeface="微软雅黑" panose="020B0503020204020204" pitchFamily="34" charset="-122"/>
            </a:endParaRPr>
          </a:p>
          <a:p>
            <a:pPr marL="342900" indent="-342900">
              <a:buFont typeface="Wingdings" panose="05000000000000000000" charset="0"/>
              <a:buChar char="l"/>
            </a:pPr>
            <a:r>
              <a:rPr lang="zh-CN" altLang="en-US" sz="2000" dirty="0">
                <a:latin typeface="微软雅黑" panose="020B0503020204020204" pitchFamily="34" charset="-122"/>
                <a:ea typeface="微软雅黑" panose="020B0503020204020204" pitchFamily="34" charset="-122"/>
              </a:rPr>
              <a:t>按照商品房待售时间的长短可以划分为待售一年以下、待售一到三年（含一年）和待售三年以上（含三年）。</a:t>
            </a:r>
            <a:endParaRPr lang="zh-CN" altLang="en-US" sz="2000" dirty="0">
              <a:latin typeface="微软雅黑" panose="020B0503020204020204" pitchFamily="34" charset="-122"/>
              <a:ea typeface="微软雅黑" panose="020B0503020204020204" pitchFamily="34" charset="-122"/>
            </a:endParaRPr>
          </a:p>
          <a:p>
            <a:pPr marL="342900" indent="-342900">
              <a:buFont typeface="Wingdings" panose="05000000000000000000" charset="0"/>
              <a:buChar char="l"/>
            </a:pPr>
            <a:endParaRPr lang="en-US" altLang="zh-CN" sz="2000" dirty="0">
              <a:latin typeface="微软雅黑" panose="020B0503020204020204" pitchFamily="34" charset="-122"/>
              <a:ea typeface="微软雅黑" panose="020B0503020204020204" pitchFamily="34" charset="-122"/>
            </a:endParaRPr>
          </a:p>
        </p:txBody>
      </p:sp>
      <p:sp>
        <p:nvSpPr>
          <p:cNvPr id="79877" name="矩形 7"/>
          <p:cNvSpPr/>
          <p:nvPr/>
        </p:nvSpPr>
        <p:spPr>
          <a:xfrm>
            <a:off x="1711008" y="3216275"/>
            <a:ext cx="6286500" cy="1014730"/>
          </a:xfrm>
          <a:prstGeom prst="rect">
            <a:avLst/>
          </a:prstGeom>
          <a:noFill/>
          <a:ln w="9525">
            <a:noFill/>
          </a:ln>
        </p:spPr>
        <p:txBody>
          <a:bodyPr>
            <a:spAutoFit/>
          </a:bodyPr>
          <a:p>
            <a:r>
              <a:rPr lang="en-US" altLang="zh-CN" sz="2000" b="1" dirty="0">
                <a:solidFill>
                  <a:srgbClr val="FF0000"/>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拆迁还建、统建代建、公共配套建筑、房地产公司自用及周转房等不可销售或出租的房屋面积；</a:t>
            </a:r>
            <a:endParaRPr lang="zh-CN" altLang="en-US" sz="2000" dirty="0">
              <a:latin typeface="微软雅黑" panose="020B0503020204020204" pitchFamily="34" charset="-122"/>
              <a:ea typeface="微软雅黑" panose="020B0503020204020204" pitchFamily="34" charset="-122"/>
            </a:endParaRPr>
          </a:p>
          <a:p>
            <a:r>
              <a:rPr lang="en-US" altLang="zh-CN" sz="2000" b="1" dirty="0">
                <a:solidFill>
                  <a:srgbClr val="FF0000"/>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公租、廉租房等代建面积。</a:t>
            </a:r>
            <a:endParaRPr lang="zh-CN" altLang="en-US" sz="2000" dirty="0">
              <a:latin typeface="微软雅黑" panose="020B0503020204020204" pitchFamily="34" charset="-122"/>
              <a:ea typeface="微软雅黑" panose="020B0503020204020204" pitchFamily="34" charset="-122"/>
            </a:endParaRPr>
          </a:p>
        </p:txBody>
      </p:sp>
      <p:cxnSp>
        <p:nvCxnSpPr>
          <p:cNvPr id="79878" name="直接连接符 7"/>
          <p:cNvCxnSpPr/>
          <p:nvPr/>
        </p:nvCxnSpPr>
        <p:spPr>
          <a:xfrm>
            <a:off x="355283" y="3198813"/>
            <a:ext cx="7621587" cy="0"/>
          </a:xfrm>
          <a:prstGeom prst="line">
            <a:avLst/>
          </a:prstGeom>
          <a:ln w="6350" cap="flat" cmpd="sng">
            <a:solidFill>
              <a:srgbClr val="7F7F7F"/>
            </a:solidFill>
            <a:prstDash val="sysDash"/>
            <a:miter/>
            <a:headEnd type="diamond" w="med" len="med"/>
            <a:tailEnd type="diamond" w="med" len="med"/>
          </a:ln>
        </p:spPr>
      </p:cxnSp>
      <p:sp>
        <p:nvSpPr>
          <p:cNvPr id="79879" name="TextBox 7"/>
          <p:cNvSpPr/>
          <p:nvPr/>
        </p:nvSpPr>
        <p:spPr>
          <a:xfrm>
            <a:off x="784543" y="2716213"/>
            <a:ext cx="1127125" cy="500062"/>
          </a:xfrm>
          <a:prstGeom prst="rect">
            <a:avLst/>
          </a:prstGeom>
          <a:noFill/>
          <a:ln w="9525">
            <a:noFill/>
          </a:ln>
        </p:spPr>
        <p:txBody>
          <a:bodyPr lIns="68488" tIns="34284" rIns="68488" bIns="34284">
            <a:spAutoFit/>
          </a:bodyPr>
          <a:p>
            <a:pPr defTabSz="684530"/>
            <a:r>
              <a:rPr lang="zh-CN" altLang="en-US" sz="2800" b="1" dirty="0">
                <a:solidFill>
                  <a:srgbClr val="92D050"/>
                </a:solidFill>
                <a:latin typeface="微软雅黑" panose="020B0503020204020204" pitchFamily="34" charset="-122"/>
                <a:ea typeface="微软雅黑" panose="020B0503020204020204" pitchFamily="34" charset="-122"/>
                <a:sym typeface="宋体" panose="02010600030101010101" pitchFamily="2" charset="-122"/>
              </a:rPr>
              <a:t>包括</a:t>
            </a:r>
            <a:endParaRPr lang="zh-CN" altLang="en-US" sz="2800" b="1" dirty="0">
              <a:solidFill>
                <a:srgbClr val="92D05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9880" name="TextBox 7"/>
          <p:cNvSpPr/>
          <p:nvPr/>
        </p:nvSpPr>
        <p:spPr>
          <a:xfrm>
            <a:off x="426720" y="3467100"/>
            <a:ext cx="1412875" cy="500063"/>
          </a:xfrm>
          <a:prstGeom prst="rect">
            <a:avLst/>
          </a:prstGeom>
          <a:noFill/>
          <a:ln w="9525">
            <a:noFill/>
          </a:ln>
        </p:spPr>
        <p:txBody>
          <a:bodyPr lIns="68488" tIns="34284" rIns="68488" bIns="34284">
            <a:spAutoFit/>
          </a:bodyPr>
          <a:p>
            <a:pPr defTabSz="684530"/>
            <a:r>
              <a:rPr lang="zh-CN" altLang="en-US" sz="2800" b="1" dirty="0">
                <a:solidFill>
                  <a:srgbClr val="FF9F9F"/>
                </a:solidFill>
                <a:latin typeface="微软雅黑" panose="020B0503020204020204" pitchFamily="34" charset="-122"/>
                <a:ea typeface="微软雅黑" panose="020B0503020204020204" pitchFamily="34" charset="-122"/>
                <a:sym typeface="宋体" panose="02010600030101010101" pitchFamily="2" charset="-122"/>
              </a:rPr>
              <a:t>不包括</a:t>
            </a:r>
            <a:endParaRPr lang="zh-CN" altLang="en-US" sz="2800" b="1" dirty="0">
              <a:solidFill>
                <a:srgbClr val="FF9F9F"/>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8" name="组合 7"/>
          <p:cNvGrpSpPr/>
          <p:nvPr/>
        </p:nvGrpSpPr>
        <p:grpSpPr>
          <a:xfrm>
            <a:off x="0" y="-107950"/>
            <a:ext cx="2512060" cy="1058545"/>
            <a:chOff x="0" y="-170"/>
            <a:chExt cx="3956"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3056" cy="1307"/>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623 待售面积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algn="l" defTabSz="914400" rtl="0" eaLnBrk="1" fontAlgn="base" latinLnBrk="0" hangingPunct="1">
                <a:lnSpc>
                  <a:spcPct val="100000"/>
                </a:lnSpc>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Rectangle 17"/>
          <p:cNvSpPr>
            <a:spLocks noChangeArrowheads="1"/>
          </p:cNvSpPr>
          <p:nvPr/>
        </p:nvSpPr>
        <p:spPr bwMode="gray">
          <a:xfrm>
            <a:off x="0" y="3810"/>
            <a:ext cx="9144000" cy="3573780"/>
          </a:xfrm>
          <a:prstGeom prst="rect">
            <a:avLst/>
          </a:prstGeom>
          <a:gradFill>
            <a:gsLst>
              <a:gs pos="0">
                <a:schemeClr val="accent1">
                  <a:lumMod val="5000"/>
                  <a:lumOff val="95000"/>
                </a:schemeClr>
              </a:gs>
              <a:gs pos="0">
                <a:srgbClr val="D3E0EF">
                  <a:alpha val="100000"/>
                </a:srgbClr>
              </a:gs>
              <a:gs pos="0">
                <a:schemeClr val="accent1">
                  <a:lumMod val="45000"/>
                  <a:lumOff val="55000"/>
                </a:schemeClr>
              </a:gs>
              <a:gs pos="0">
                <a:schemeClr val="accent1">
                  <a:lumMod val="45000"/>
                  <a:lumOff val="55000"/>
                </a:schemeClr>
              </a:gs>
              <a:gs pos="90000">
                <a:schemeClr val="accent1">
                  <a:lumMod val="0"/>
                  <a:alpha val="0"/>
                  <a:lumOff val="100000"/>
                </a:schemeClr>
              </a:gs>
            </a:gsLst>
            <a:lin ang="5400000" scaled="0"/>
          </a:gradFill>
          <a:ln w="9525">
            <a:noFill/>
            <a:miter lim="800000"/>
          </a:ln>
        </p:spPr>
        <p:txBody>
          <a:bodyPr wrap="none" anchor="ctr"/>
          <a:p>
            <a:pPr>
              <a:defRPr/>
            </a:pPr>
            <a:endParaRPr lang="zh-CN" altLang="en-US" kern="0" dirty="0">
              <a:solidFill>
                <a:srgbClr val="005397"/>
              </a:solidFill>
              <a:latin typeface="Arial" panose="020B0604020202020204"/>
              <a:ea typeface="微软雅黑" panose="020B0503020204020204" pitchFamily="34" charset="-122"/>
            </a:endParaRPr>
          </a:p>
        </p:txBody>
      </p:sp>
      <p:grpSp>
        <p:nvGrpSpPr>
          <p:cNvPr id="10" name="组合 9"/>
          <p:cNvGrpSpPr/>
          <p:nvPr/>
        </p:nvGrpSpPr>
        <p:grpSpPr>
          <a:xfrm>
            <a:off x="1527810" y="626745"/>
            <a:ext cx="6114415" cy="1991434"/>
            <a:chOff x="2067" y="535"/>
            <a:chExt cx="9629" cy="3136"/>
          </a:xfrm>
        </p:grpSpPr>
        <p:grpSp>
          <p:nvGrpSpPr>
            <p:cNvPr id="40" name="组合 39"/>
            <p:cNvGrpSpPr/>
            <p:nvPr/>
          </p:nvGrpSpPr>
          <p:grpSpPr>
            <a:xfrm>
              <a:off x="2067" y="767"/>
              <a:ext cx="9629" cy="2904"/>
              <a:chOff x="2004" y="1542"/>
              <a:chExt cx="14866" cy="3962"/>
            </a:xfrm>
          </p:grpSpPr>
          <p:sp>
            <p:nvSpPr>
              <p:cNvPr id="4" name="任意多边形 3"/>
              <p:cNvSpPr/>
              <p:nvPr/>
            </p:nvSpPr>
            <p:spPr>
              <a:xfrm flipV="1">
                <a:off x="8752" y="4579"/>
                <a:ext cx="1369" cy="856"/>
              </a:xfrm>
              <a:custGeom>
                <a:avLst/>
                <a:gdLst>
                  <a:gd name="connsiteX0" fmla="*/ 0 w 2179051"/>
                  <a:gd name="connsiteY0" fmla="*/ 1485181 h 1485181"/>
                  <a:gd name="connsiteX1" fmla="*/ 2179051 w 2179051"/>
                  <a:gd name="connsiteY1" fmla="*/ 1485181 h 1485181"/>
                  <a:gd name="connsiteX2" fmla="*/ 1089525 w 2179051"/>
                  <a:gd name="connsiteY2" fmla="*/ 0 h 1485181"/>
                  <a:gd name="connsiteX3" fmla="*/ 0 w 2179051"/>
                  <a:gd name="connsiteY3" fmla="*/ 1485181 h 1485181"/>
                  <a:gd name="connsiteX0-1" fmla="*/ 0 w 2179051"/>
                  <a:gd name="connsiteY0-2" fmla="*/ 1485181 h 1519291"/>
                  <a:gd name="connsiteX1-3" fmla="*/ 1016771 w 2179051"/>
                  <a:gd name="connsiteY1-4" fmla="*/ 1519291 h 1519291"/>
                  <a:gd name="connsiteX2-5" fmla="*/ 2179051 w 2179051"/>
                  <a:gd name="connsiteY2-6" fmla="*/ 1485181 h 1519291"/>
                  <a:gd name="connsiteX3-7" fmla="*/ 1089525 w 2179051"/>
                  <a:gd name="connsiteY3-8" fmla="*/ 0 h 1519291"/>
                  <a:gd name="connsiteX4" fmla="*/ 0 w 2179051"/>
                  <a:gd name="connsiteY4" fmla="*/ 1485181 h 1519291"/>
                  <a:gd name="connsiteX0-9" fmla="*/ 1016771 w 2179051"/>
                  <a:gd name="connsiteY0-10" fmla="*/ 1519291 h 1610731"/>
                  <a:gd name="connsiteX1-11" fmla="*/ 2179051 w 2179051"/>
                  <a:gd name="connsiteY1-12" fmla="*/ 1485181 h 1610731"/>
                  <a:gd name="connsiteX2-13" fmla="*/ 1089525 w 2179051"/>
                  <a:gd name="connsiteY2-14" fmla="*/ 0 h 1610731"/>
                  <a:gd name="connsiteX3-15" fmla="*/ 0 w 2179051"/>
                  <a:gd name="connsiteY3-16" fmla="*/ 1485181 h 1610731"/>
                  <a:gd name="connsiteX4-17" fmla="*/ 1108211 w 2179051"/>
                  <a:gd name="connsiteY4-18" fmla="*/ 1610731 h 1610731"/>
                  <a:gd name="connsiteX0-19" fmla="*/ 1016771 w 2179051"/>
                  <a:gd name="connsiteY0-20" fmla="*/ 1519291 h 1519291"/>
                  <a:gd name="connsiteX1-21" fmla="*/ 2179051 w 2179051"/>
                  <a:gd name="connsiteY1-22" fmla="*/ 1485181 h 1519291"/>
                  <a:gd name="connsiteX2-23" fmla="*/ 1089525 w 2179051"/>
                  <a:gd name="connsiteY2-24" fmla="*/ 0 h 1519291"/>
                  <a:gd name="connsiteX3-25" fmla="*/ 0 w 2179051"/>
                  <a:gd name="connsiteY3-26" fmla="*/ 1485181 h 1519291"/>
                  <a:gd name="connsiteX0-27" fmla="*/ 2179051 w 2179051"/>
                  <a:gd name="connsiteY0-28" fmla="*/ 1485181 h 1485181"/>
                  <a:gd name="connsiteX1-29" fmla="*/ 1089525 w 2179051"/>
                  <a:gd name="connsiteY1-30" fmla="*/ 0 h 1485181"/>
                  <a:gd name="connsiteX2-31" fmla="*/ 0 w 2179051"/>
                  <a:gd name="connsiteY2-32" fmla="*/ 1485181 h 1485181"/>
                </a:gdLst>
                <a:ahLst/>
                <a:cxnLst>
                  <a:cxn ang="0">
                    <a:pos x="connsiteX0-1" y="connsiteY0-2"/>
                  </a:cxn>
                  <a:cxn ang="0">
                    <a:pos x="connsiteX1-3" y="connsiteY1-4"/>
                  </a:cxn>
                  <a:cxn ang="0">
                    <a:pos x="connsiteX2-5" y="connsiteY2-6"/>
                  </a:cxn>
                </a:cxnLst>
                <a:rect l="l" t="t" r="r" b="b"/>
                <a:pathLst>
                  <a:path w="2179051" h="1485181">
                    <a:moveTo>
                      <a:pt x="2179051" y="1485181"/>
                    </a:moveTo>
                    <a:lnTo>
                      <a:pt x="1089525" y="0"/>
                    </a:lnTo>
                    <a:lnTo>
                      <a:pt x="0" y="1485181"/>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66" name="文本框 15"/>
              <p:cNvSpPr txBox="1"/>
              <p:nvPr/>
            </p:nvSpPr>
            <p:spPr>
              <a:xfrm>
                <a:off x="2004" y="1542"/>
                <a:ext cx="14866" cy="3962"/>
              </a:xfrm>
              <a:prstGeom prst="rect">
                <a:avLst/>
              </a:prstGeom>
              <a:noFill/>
              <a:ln>
                <a:noFill/>
              </a:ln>
            </p:spPr>
            <p:txBody>
              <a:bodyPr wrap="square" lIns="121908" tIns="60954" rIns="121908" bIns="60954" rtlCol="0">
                <a:spAutoFit/>
              </a:bodyPr>
              <a:lstStyle/>
              <a:p>
                <a:pPr algn="ctr"/>
                <a:endParaRPr lang="zh-CN" altLang="en-US" sz="4000" b="1" dirty="0">
                  <a:ln w="12700">
                    <a:noFill/>
                    <a:prstDash val="solid"/>
                  </a:ln>
                  <a:solidFill>
                    <a:schemeClr val="tx2"/>
                  </a:solidFill>
                  <a:latin typeface="微软雅黑" panose="020B0503020204020204" pitchFamily="34" charset="-122"/>
                  <a:ea typeface="微软雅黑" panose="020B0503020204020204" pitchFamily="34" charset="-122"/>
                  <a:cs typeface="+mn-ea"/>
                  <a:sym typeface="+mn-lt"/>
                </a:endParaRPr>
              </a:p>
              <a:p>
                <a:pPr algn="ctr"/>
                <a:r>
                  <a:rPr lang="zh-CN" altLang="en-US" sz="3600" b="1" dirty="0">
                    <a:ln>
                      <a:noFill/>
                    </a:ln>
                    <a:solidFill>
                      <a:schemeClr val="tx2"/>
                    </a:solidFill>
                    <a:latin typeface="微软雅黑" panose="020B0503020204020204" pitchFamily="34" charset="-122"/>
                    <a:ea typeface="微软雅黑" panose="020B0503020204020204" pitchFamily="34" charset="-122"/>
                    <a:cs typeface="+mn-ea"/>
                    <a:sym typeface="+mn-lt"/>
                  </a:rPr>
                  <a:t>报表讲解</a:t>
                </a:r>
                <a:endParaRPr lang="zh-CN" altLang="en-US" sz="3600" b="1" dirty="0">
                  <a:ln>
                    <a:noFill/>
                  </a:ln>
                  <a:solidFill>
                    <a:schemeClr val="tx2"/>
                  </a:solidFill>
                  <a:latin typeface="微软雅黑" panose="020B0503020204020204" pitchFamily="34" charset="-122"/>
                  <a:ea typeface="微软雅黑" panose="020B0503020204020204" pitchFamily="34" charset="-122"/>
                  <a:cs typeface="+mn-ea"/>
                  <a:sym typeface="+mn-lt"/>
                </a:endParaRPr>
              </a:p>
              <a:p>
                <a:pPr algn="ctr"/>
                <a:endParaRPr lang="zh-CN" altLang="en-US" sz="3600" b="1" dirty="0">
                  <a:ln>
                    <a:noFill/>
                  </a:ln>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 name="任意多边形 1"/>
              <p:cNvSpPr/>
              <p:nvPr/>
            </p:nvSpPr>
            <p:spPr>
              <a:xfrm flipV="1">
                <a:off x="6071" y="1892"/>
                <a:ext cx="1926" cy="1204"/>
              </a:xfrm>
              <a:custGeom>
                <a:avLst/>
                <a:gdLst>
                  <a:gd name="connsiteX0" fmla="*/ 0 w 3066930"/>
                  <a:gd name="connsiteY0" fmla="*/ 2090334 h 2090334"/>
                  <a:gd name="connsiteX1" fmla="*/ 3066930 w 3066930"/>
                  <a:gd name="connsiteY1" fmla="*/ 2090334 h 2090334"/>
                  <a:gd name="connsiteX2" fmla="*/ 1533465 w 3066930"/>
                  <a:gd name="connsiteY2" fmla="*/ 0 h 2090334"/>
                  <a:gd name="connsiteX3" fmla="*/ 0 w 3066930"/>
                  <a:gd name="connsiteY3" fmla="*/ 2090334 h 2090334"/>
                  <a:gd name="connsiteX0-1" fmla="*/ 0 w 3066930"/>
                  <a:gd name="connsiteY0-2" fmla="*/ 2090334 h 2090334"/>
                  <a:gd name="connsiteX1-3" fmla="*/ 3066930 w 3066930"/>
                  <a:gd name="connsiteY1-4" fmla="*/ 2090334 h 2090334"/>
                  <a:gd name="connsiteX2-5" fmla="*/ 2385790 w 3066930"/>
                  <a:gd name="connsiteY2-6" fmla="*/ 1251380 h 2090334"/>
                  <a:gd name="connsiteX3-7" fmla="*/ 1533465 w 3066930"/>
                  <a:gd name="connsiteY3-8" fmla="*/ 0 h 2090334"/>
                  <a:gd name="connsiteX4" fmla="*/ 0 w 3066930"/>
                  <a:gd name="connsiteY4" fmla="*/ 2090334 h 2090334"/>
                  <a:gd name="connsiteX0-9" fmla="*/ 2385790 w 3066930"/>
                  <a:gd name="connsiteY0-10" fmla="*/ 1251380 h 2090334"/>
                  <a:gd name="connsiteX1-11" fmla="*/ 1533465 w 3066930"/>
                  <a:gd name="connsiteY1-12" fmla="*/ 0 h 2090334"/>
                  <a:gd name="connsiteX2-13" fmla="*/ 0 w 3066930"/>
                  <a:gd name="connsiteY2-14" fmla="*/ 2090334 h 2090334"/>
                  <a:gd name="connsiteX3-15" fmla="*/ 3066930 w 3066930"/>
                  <a:gd name="connsiteY3-16" fmla="*/ 2090334 h 2090334"/>
                  <a:gd name="connsiteX4-17" fmla="*/ 2477230 w 3066930"/>
                  <a:gd name="connsiteY4-18" fmla="*/ 1342820 h 2090334"/>
                  <a:gd name="connsiteX0-19" fmla="*/ 1533465 w 3066930"/>
                  <a:gd name="connsiteY0-20" fmla="*/ 0 h 2090334"/>
                  <a:gd name="connsiteX1-21" fmla="*/ 0 w 3066930"/>
                  <a:gd name="connsiteY1-22" fmla="*/ 2090334 h 2090334"/>
                  <a:gd name="connsiteX2-23" fmla="*/ 3066930 w 3066930"/>
                  <a:gd name="connsiteY2-24" fmla="*/ 2090334 h 2090334"/>
                  <a:gd name="connsiteX3-25" fmla="*/ 2477230 w 3066930"/>
                  <a:gd name="connsiteY3-26" fmla="*/ 1342820 h 2090334"/>
                  <a:gd name="connsiteX0-27" fmla="*/ 1533465 w 3066930"/>
                  <a:gd name="connsiteY0-28" fmla="*/ 0 h 2090334"/>
                  <a:gd name="connsiteX1-29" fmla="*/ 0 w 3066930"/>
                  <a:gd name="connsiteY1-30" fmla="*/ 2090334 h 2090334"/>
                  <a:gd name="connsiteX2-31" fmla="*/ 3066930 w 3066930"/>
                  <a:gd name="connsiteY2-32" fmla="*/ 2090334 h 2090334"/>
                </a:gdLst>
                <a:ahLst/>
                <a:cxnLst>
                  <a:cxn ang="0">
                    <a:pos x="connsiteX0-1" y="connsiteY0-2"/>
                  </a:cxn>
                  <a:cxn ang="0">
                    <a:pos x="connsiteX1-3" y="connsiteY1-4"/>
                  </a:cxn>
                  <a:cxn ang="0">
                    <a:pos x="connsiteX2-5" y="connsiteY2-6"/>
                  </a:cxn>
                </a:cxnLst>
                <a:rect l="l" t="t" r="r" b="b"/>
                <a:pathLst>
                  <a:path w="3066930" h="2090334">
                    <a:moveTo>
                      <a:pt x="1533465" y="0"/>
                    </a:moveTo>
                    <a:lnTo>
                      <a:pt x="0" y="2090334"/>
                    </a:lnTo>
                    <a:lnTo>
                      <a:pt x="3066930" y="2090334"/>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3" name="任意多边形 2"/>
              <p:cNvSpPr/>
              <p:nvPr/>
            </p:nvSpPr>
            <p:spPr>
              <a:xfrm flipV="1">
                <a:off x="10874" y="1875"/>
                <a:ext cx="1982" cy="1238"/>
              </a:xfrm>
              <a:custGeom>
                <a:avLst/>
                <a:gdLst>
                  <a:gd name="connsiteX0" fmla="*/ 0 w 3154533"/>
                  <a:gd name="connsiteY0" fmla="*/ 2150043 h 2150043"/>
                  <a:gd name="connsiteX1" fmla="*/ 3154533 w 3154533"/>
                  <a:gd name="connsiteY1" fmla="*/ 2150043 h 2150043"/>
                  <a:gd name="connsiteX2" fmla="*/ 1577266 w 3154533"/>
                  <a:gd name="connsiteY2" fmla="*/ 0 h 2150043"/>
                  <a:gd name="connsiteX3" fmla="*/ 0 w 3154533"/>
                  <a:gd name="connsiteY3" fmla="*/ 2150043 h 2150043"/>
                  <a:gd name="connsiteX0-1" fmla="*/ 0 w 3154533"/>
                  <a:gd name="connsiteY0-2" fmla="*/ 2150043 h 2150043"/>
                  <a:gd name="connsiteX1-3" fmla="*/ 3154533 w 3154533"/>
                  <a:gd name="connsiteY1-4" fmla="*/ 2150043 h 2150043"/>
                  <a:gd name="connsiteX2-5" fmla="*/ 1577266 w 3154533"/>
                  <a:gd name="connsiteY2-6" fmla="*/ 0 h 2150043"/>
                  <a:gd name="connsiteX3-7" fmla="*/ 710322 w 3154533"/>
                  <a:gd name="connsiteY3-8" fmla="*/ 1165947 h 2150043"/>
                  <a:gd name="connsiteX4" fmla="*/ 0 w 3154533"/>
                  <a:gd name="connsiteY4" fmla="*/ 2150043 h 2150043"/>
                  <a:gd name="connsiteX0-9" fmla="*/ 710322 w 3154533"/>
                  <a:gd name="connsiteY0-10" fmla="*/ 1165947 h 2150043"/>
                  <a:gd name="connsiteX1-11" fmla="*/ 0 w 3154533"/>
                  <a:gd name="connsiteY1-12" fmla="*/ 2150043 h 2150043"/>
                  <a:gd name="connsiteX2-13" fmla="*/ 3154533 w 3154533"/>
                  <a:gd name="connsiteY2-14" fmla="*/ 2150043 h 2150043"/>
                  <a:gd name="connsiteX3-15" fmla="*/ 1577266 w 3154533"/>
                  <a:gd name="connsiteY3-16" fmla="*/ 0 h 2150043"/>
                  <a:gd name="connsiteX4-17" fmla="*/ 801762 w 3154533"/>
                  <a:gd name="connsiteY4-18" fmla="*/ 1257387 h 2150043"/>
                  <a:gd name="connsiteX0-19" fmla="*/ 710322 w 3154533"/>
                  <a:gd name="connsiteY0-20" fmla="*/ 1165947 h 2150043"/>
                  <a:gd name="connsiteX1-21" fmla="*/ 0 w 3154533"/>
                  <a:gd name="connsiteY1-22" fmla="*/ 2150043 h 2150043"/>
                  <a:gd name="connsiteX2-23" fmla="*/ 3154533 w 3154533"/>
                  <a:gd name="connsiteY2-24" fmla="*/ 2150043 h 2150043"/>
                  <a:gd name="connsiteX3-25" fmla="*/ 1577266 w 3154533"/>
                  <a:gd name="connsiteY3-26" fmla="*/ 0 h 2150043"/>
                  <a:gd name="connsiteX0-27" fmla="*/ 0 w 3154533"/>
                  <a:gd name="connsiteY0-28" fmla="*/ 2150043 h 2150043"/>
                  <a:gd name="connsiteX1-29" fmla="*/ 3154533 w 3154533"/>
                  <a:gd name="connsiteY1-30" fmla="*/ 2150043 h 2150043"/>
                  <a:gd name="connsiteX2-31" fmla="*/ 1577266 w 3154533"/>
                  <a:gd name="connsiteY2-32" fmla="*/ 0 h 2150043"/>
                </a:gdLst>
                <a:ahLst/>
                <a:cxnLst>
                  <a:cxn ang="0">
                    <a:pos x="connsiteX0-1" y="connsiteY0-2"/>
                  </a:cxn>
                  <a:cxn ang="0">
                    <a:pos x="connsiteX1-3" y="connsiteY1-4"/>
                  </a:cxn>
                  <a:cxn ang="0">
                    <a:pos x="connsiteX2-5" y="connsiteY2-6"/>
                  </a:cxn>
                </a:cxnLst>
                <a:rect l="l" t="t" r="r" b="b"/>
                <a:pathLst>
                  <a:path w="3154533" h="2150043">
                    <a:moveTo>
                      <a:pt x="0" y="2150043"/>
                    </a:moveTo>
                    <a:lnTo>
                      <a:pt x="3154533" y="2150043"/>
                    </a:lnTo>
                    <a:lnTo>
                      <a:pt x="1577266" y="0"/>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grpSp>
        <p:grpSp>
          <p:nvGrpSpPr>
            <p:cNvPr id="9" name="组合 8"/>
            <p:cNvGrpSpPr/>
            <p:nvPr/>
          </p:nvGrpSpPr>
          <p:grpSpPr>
            <a:xfrm>
              <a:off x="6440" y="535"/>
              <a:ext cx="994" cy="926"/>
              <a:chOff x="3327" y="1792"/>
              <a:chExt cx="994" cy="926"/>
            </a:xfrm>
          </p:grpSpPr>
          <p:sp>
            <p:nvSpPr>
              <p:cNvPr id="7" name="TextBox 32"/>
              <p:cNvSpPr txBox="1">
                <a:spLocks noChangeArrowheads="1"/>
              </p:cNvSpPr>
              <p:nvPr/>
            </p:nvSpPr>
            <p:spPr bwMode="auto">
              <a:xfrm>
                <a:off x="3344" y="1831"/>
                <a:ext cx="977" cy="82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tx2"/>
                    </a:solidFill>
                    <a:latin typeface="+mn-lt"/>
                    <a:ea typeface="+mn-ea"/>
                    <a:cs typeface="+mn-ea"/>
                    <a:sym typeface="+mn-lt"/>
                  </a:rPr>
                  <a:t>02</a:t>
                </a:r>
                <a:endParaRPr lang="en-US" altLang="zh-CN" sz="2800" b="1" dirty="0">
                  <a:solidFill>
                    <a:schemeClr val="tx2"/>
                  </a:solidFill>
                  <a:latin typeface="+mn-lt"/>
                  <a:ea typeface="+mn-ea"/>
                  <a:cs typeface="+mn-ea"/>
                  <a:sym typeface="+mn-lt"/>
                </a:endParaRPr>
              </a:p>
            </p:txBody>
          </p:sp>
          <p:sp>
            <p:nvSpPr>
              <p:cNvPr id="8" name="椭圆 1"/>
              <p:cNvSpPr>
                <a:spLocks noChangeArrowheads="1"/>
              </p:cNvSpPr>
              <p:nvPr/>
            </p:nvSpPr>
            <p:spPr bwMode="auto">
              <a:xfrm>
                <a:off x="3327" y="1792"/>
                <a:ext cx="947" cy="926"/>
              </a:xfrm>
              <a:prstGeom prst="roundRect">
                <a:avLst/>
              </a:prstGeom>
              <a:noFill/>
              <a:ln>
                <a:solidFill>
                  <a:schemeClr val="tx2"/>
                </a:solidFill>
              </a:ln>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tx2"/>
                  </a:solidFill>
                  <a:latin typeface="+mn-lt"/>
                  <a:ea typeface="+mn-ea"/>
                  <a:cs typeface="+mn-ea"/>
                  <a:sym typeface="+mn-lt"/>
                </a:endParaRPr>
              </a:p>
            </p:txBody>
          </p:sp>
        </p:grpSp>
      </p:grpSp>
      <p:sp>
        <p:nvSpPr>
          <p:cNvPr id="36870" name="矩形 12"/>
          <p:cNvSpPr/>
          <p:nvPr/>
        </p:nvSpPr>
        <p:spPr>
          <a:xfrm>
            <a:off x="1281907" y="3116898"/>
            <a:ext cx="6685280" cy="1076325"/>
          </a:xfrm>
          <a:prstGeom prst="rect">
            <a:avLst/>
          </a:prstGeom>
          <a:noFill/>
          <a:ln w="9525">
            <a:noFill/>
          </a:ln>
        </p:spPr>
        <p:txBody>
          <a:bodyPr wrap="none">
            <a:spAutoFit/>
          </a:bodyPr>
          <a:p>
            <a:pPr algn="ctr"/>
            <a:r>
              <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房地产开发企业资金和土地情况</a:t>
            </a:r>
            <a:r>
              <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X204-2</a:t>
            </a:r>
            <a:r>
              <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表</a:t>
            </a:r>
            <a:endPar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6869" name="组合 10"/>
          <p:cNvGrpSpPr/>
          <p:nvPr/>
        </p:nvGrpSpPr>
        <p:grpSpPr>
          <a:xfrm flipH="1">
            <a:off x="-47625" y="4044950"/>
            <a:ext cx="2890838" cy="1143000"/>
            <a:chOff x="2863459" y="4619712"/>
            <a:chExt cx="3567109" cy="1409705"/>
          </a:xfrm>
        </p:grpSpPr>
        <p:sp>
          <p:nvSpPr>
            <p:cNvPr id="5" name="等腰三角形 4"/>
            <p:cNvSpPr/>
            <p:nvPr/>
          </p:nvSpPr>
          <p:spPr>
            <a:xfrm>
              <a:off x="3415861" y="4639291"/>
              <a:ext cx="2991200" cy="135096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等腰三角形 5"/>
            <p:cNvSpPr/>
            <p:nvPr/>
          </p:nvSpPr>
          <p:spPr>
            <a:xfrm>
              <a:off x="2863459" y="4639291"/>
              <a:ext cx="2266417" cy="1350967"/>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等腰三角形 7"/>
            <p:cNvSpPr/>
            <p:nvPr/>
          </p:nvSpPr>
          <p:spPr>
            <a:xfrm rot="16200000" flipV="1">
              <a:off x="3871637" y="4765303"/>
              <a:ext cx="1390126" cy="113810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Lst>
              <a:ahLst/>
              <a:cxnLst>
                <a:cxn ang="0">
                  <a:pos x="connsiteX0-1" y="connsiteY0-2"/>
                </a:cxn>
                <a:cxn ang="0">
                  <a:pos x="connsiteX1-3" y="connsiteY1-4"/>
                </a:cxn>
                <a:cxn ang="0">
                  <a:pos x="connsiteX2-5" y="connsiteY2-6"/>
                </a:cxn>
                <a:cxn ang="0">
                  <a:pos x="connsiteX3-7" y="connsiteY3-8"/>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等腰三角形 7"/>
            <p:cNvSpPr/>
            <p:nvPr/>
          </p:nvSpPr>
          <p:spPr>
            <a:xfrm rot="16200000" flipV="1">
              <a:off x="4975463" y="4554733"/>
              <a:ext cx="1390126" cy="1520086"/>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 name="connsiteX0-65" fmla="*/ 0 w 3109533"/>
                <a:gd name="connsiteY0-66" fmla="*/ 947737 h 1423987"/>
                <a:gd name="connsiteX1-67" fmla="*/ 132344 w 3109533"/>
                <a:gd name="connsiteY1-68" fmla="*/ 0 h 1423987"/>
                <a:gd name="connsiteX2-69" fmla="*/ 3109533 w 3109533"/>
                <a:gd name="connsiteY2-70" fmla="*/ 1423987 h 1423987"/>
                <a:gd name="connsiteX3-71" fmla="*/ 0 w 3109533"/>
                <a:gd name="connsiteY3-72" fmla="*/ 947737 h 1423987"/>
                <a:gd name="connsiteX0-73" fmla="*/ 0 w 3109533"/>
                <a:gd name="connsiteY0-74" fmla="*/ 966787 h 1443037"/>
                <a:gd name="connsiteX1-75" fmla="*/ 132344 w 3109533"/>
                <a:gd name="connsiteY1-76" fmla="*/ 0 h 1443037"/>
                <a:gd name="connsiteX2-77" fmla="*/ 3109533 w 3109533"/>
                <a:gd name="connsiteY2-78" fmla="*/ 1443037 h 1443037"/>
                <a:gd name="connsiteX3-79" fmla="*/ 0 w 3109533"/>
                <a:gd name="connsiteY3-80" fmla="*/ 966787 h 1443037"/>
                <a:gd name="connsiteX0-81" fmla="*/ 0 w 3109533"/>
                <a:gd name="connsiteY0-82" fmla="*/ 1042987 h 1519237"/>
                <a:gd name="connsiteX1-83" fmla="*/ 47151 w 3109533"/>
                <a:gd name="connsiteY1-84" fmla="*/ 0 h 1519237"/>
                <a:gd name="connsiteX2-85" fmla="*/ 3109533 w 3109533"/>
                <a:gd name="connsiteY2-86" fmla="*/ 1519237 h 1519237"/>
                <a:gd name="connsiteX3-87" fmla="*/ 0 w 3109533"/>
                <a:gd name="connsiteY3-88" fmla="*/ 1042987 h 1519237"/>
              </a:gdLst>
              <a:ahLst/>
              <a:cxnLst>
                <a:cxn ang="0">
                  <a:pos x="connsiteX0-1" y="connsiteY0-2"/>
                </a:cxn>
                <a:cxn ang="0">
                  <a:pos x="connsiteX1-3" y="connsiteY1-4"/>
                </a:cxn>
                <a:cxn ang="0">
                  <a:pos x="connsiteX2-5" y="connsiteY2-6"/>
                </a:cxn>
                <a:cxn ang="0">
                  <a:pos x="connsiteX3-7" y="connsiteY3-8"/>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14071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修订内容</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8" name="文本框 8"/>
          <p:cNvSpPr txBox="1"/>
          <p:nvPr/>
        </p:nvSpPr>
        <p:spPr>
          <a:xfrm>
            <a:off x="396240" y="1716405"/>
            <a:ext cx="7637780" cy="410845"/>
          </a:xfrm>
          <a:prstGeom prst="rect">
            <a:avLst/>
          </a:prstGeom>
          <a:noFill/>
          <a:ln w="9525">
            <a:noFill/>
          </a:ln>
        </p:spPr>
        <p:txBody>
          <a:bodyPr wrap="square">
            <a:spAutoFit/>
          </a:bodyPr>
          <a:p>
            <a:pPr marL="285750" indent="-285750" algn="l">
              <a:lnSpc>
                <a:spcPct val="130000"/>
              </a:lnSpc>
              <a:buClrTx/>
              <a:buSzTx/>
              <a:buFont typeface="Wingdings" panose="05000000000000000000" charset="0"/>
              <a:buChar char="l"/>
            </a:pPr>
            <a:r>
              <a:rPr sz="1600" dirty="0">
                <a:solidFill>
                  <a:srgbClr val="000000"/>
                </a:solidFill>
                <a:latin typeface="微软雅黑" panose="020B0503020204020204" pitchFamily="34" charset="-122"/>
                <a:ea typeface="微软雅黑" panose="020B0503020204020204" pitchFamily="34" charset="-122"/>
              </a:rPr>
              <a:t>删除“本年土地购置面积”“本年土地成交价款”2个指标。</a:t>
            </a:r>
            <a:endParaRPr sz="1600" dirty="0">
              <a:solidFill>
                <a:srgbClr val="0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77190" y="1417955"/>
            <a:ext cx="5121275" cy="368300"/>
          </a:xfrm>
          <a:prstGeom prst="rect">
            <a:avLst/>
          </a:prstGeom>
          <a:noFill/>
        </p:spPr>
        <p:txBody>
          <a:bodyPr wrap="none" rtlCol="0" anchor="t">
            <a:spAutoFit/>
          </a:bodyPr>
          <a:p>
            <a:pPr algn="l"/>
            <a:r>
              <a:rPr lang="en-US" altLang="zh-CN" sz="18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《房地产开发企业资金和土地情况（X204-2表）</a:t>
            </a:r>
            <a:endParaRPr lang="en-US" altLang="zh-CN" sz="18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1" name="矩形 3"/>
          <p:cNvSpPr>
            <a:spLocks noChangeArrowheads="1"/>
          </p:cNvSpPr>
          <p:nvPr/>
        </p:nvSpPr>
        <p:spPr bwMode="auto">
          <a:xfrm>
            <a:off x="356235" y="1088390"/>
            <a:ext cx="7917815" cy="3230245"/>
          </a:xfrm>
          <a:prstGeom prst="rect">
            <a:avLst/>
          </a:prstGeom>
          <a:noFill/>
          <a:ln w="9525">
            <a:noFill/>
            <a:miter lim="800000"/>
          </a:ln>
        </p:spPr>
        <p:txBody>
          <a:bodyPr wrap="square">
            <a:spAutoFit/>
          </a:bodyPr>
          <a:lstStyle/>
          <a:p>
            <a:pPr marL="342900" marR="0" lvl="0" indent="-342900" algn="just" defTabSz="914400" rtl="0" eaLnBrk="1" fontAlgn="base" latinLnBrk="0" hangingPunct="1">
              <a:lnSpc>
                <a:spcPct val="170000"/>
              </a:lnSpc>
              <a:spcBef>
                <a:spcPct val="0"/>
              </a:spcBef>
              <a:spcAft>
                <a:spcPct val="0"/>
              </a:spcAft>
              <a:buClrTx/>
              <a:buSzTx/>
              <a:buFont typeface="Wingdings" panose="05000000000000000000" charset="0"/>
              <a:buChar char="l"/>
              <a:defRPr/>
            </a:pP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指上年资金来源中没有形成投资额而结余的资金。</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4400" rtl="0" eaLnBrk="1" fontAlgn="base" latinLnBrk="0" hangingPunct="1">
              <a:lnSpc>
                <a:spcPct val="170000"/>
              </a:lnSpc>
              <a:spcBef>
                <a:spcPct val="0"/>
              </a:spcBef>
              <a:spcAft>
                <a:spcPct val="0"/>
              </a:spcAft>
              <a:buClrTx/>
              <a:buSzTx/>
              <a:buFont typeface="Wingdings" panose="05000000000000000000" charset="0"/>
              <a:buChar char="l"/>
              <a:defRPr/>
            </a:pPr>
            <a:r>
              <a:rPr kumimoji="0" lang="zh-CN" altLang="en-US" sz="2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包括尚未用到工程中的材料价值、未开始安装的需要安装设备价值及结存的现金和银行存款、新开工项目</a:t>
            </a:r>
            <a:r>
              <a:rPr kumimoji="0" lang="zh-CN" altLang="en-US" sz="2000" b="0"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以前年度支付的土地款</a:t>
            </a:r>
            <a:r>
              <a:rPr kumimoji="0" lang="zh-CN" altLang="en-US" sz="2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 。</a:t>
            </a:r>
            <a:endParaRPr kumimoji="0" lang="zh-CN" altLang="en-US" sz="2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4400" rtl="0" eaLnBrk="1" fontAlgn="base" latinLnBrk="0" hangingPunct="1">
              <a:lnSpc>
                <a:spcPct val="170000"/>
              </a:lnSpc>
              <a:spcBef>
                <a:spcPct val="0"/>
              </a:spcBef>
              <a:spcAft>
                <a:spcPct val="0"/>
              </a:spcAft>
              <a:buClrTx/>
              <a:buSzTx/>
              <a:buFont typeface="Wingdings" panose="05000000000000000000" charset="0"/>
              <a:buChar char="l"/>
              <a:defRPr/>
            </a:pPr>
            <a:r>
              <a:rPr kumimoji="0" lang="zh-CN" altLang="en-US" sz="2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上年末结余资金</a:t>
            </a:r>
            <a:r>
              <a:rPr kumimoji="0" lang="zh-CN" altLang="en-US" sz="2000" b="0"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不能出现负数</a:t>
            </a:r>
            <a:r>
              <a:rPr kumimoji="0" lang="zh-CN" altLang="en-US" sz="2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，即不能把上年应付工程、材料款作为上年末结余资金的负数来处理</a:t>
            </a:r>
            <a:r>
              <a:rPr kumimoji="0" lang="zh-CN" sz="2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just" defTabSz="914400" rtl="0" eaLnBrk="1" fontAlgn="base" latinLnBrk="0" hangingPunct="1">
              <a:lnSpc>
                <a:spcPct val="17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0" y="-107950"/>
            <a:ext cx="3430270" cy="688975"/>
            <a:chOff x="0" y="-170"/>
            <a:chExt cx="5402"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9" name="矩形 5"/>
            <p:cNvSpPr>
              <a:spLocks noChangeArrowheads="1"/>
            </p:cNvSpPr>
            <p:nvPr/>
          </p:nvSpPr>
          <p:spPr bwMode="auto">
            <a:xfrm>
              <a:off x="900" y="190"/>
              <a:ext cx="4502" cy="725"/>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302 上年末结余资金</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0" y="-107950"/>
            <a:ext cx="3430270" cy="688975"/>
            <a:chOff x="0" y="-170"/>
            <a:chExt cx="5402"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9" name="矩形 5"/>
            <p:cNvSpPr>
              <a:spLocks noChangeArrowheads="1"/>
            </p:cNvSpPr>
            <p:nvPr/>
          </p:nvSpPr>
          <p:spPr bwMode="auto">
            <a:xfrm>
              <a:off x="900" y="190"/>
              <a:ext cx="4502" cy="725"/>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302 上年末结余资金</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3" name="文本框 2"/>
          <p:cNvSpPr txBox="1"/>
          <p:nvPr/>
        </p:nvSpPr>
        <p:spPr>
          <a:xfrm>
            <a:off x="356235" y="774065"/>
            <a:ext cx="8260080" cy="3784600"/>
          </a:xfrm>
          <a:prstGeom prst="rect">
            <a:avLst/>
          </a:prstGeom>
          <a:noFill/>
        </p:spPr>
        <p:txBody>
          <a:bodyPr wrap="square" rtlCol="0" anchor="t">
            <a:spAutoFit/>
          </a:bodyPr>
          <a:p>
            <a:pPr>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填报说明：</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ü"/>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指用于</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项目</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的资金，没有项目的企业本指标不得填报，项目开始后只填报与项目有关的到位资金。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ü"/>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用于投资项目的</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实际发生数累计</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，不考虑会计核算的转出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即转出后不在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302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中扣减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ü"/>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用于支付土地购置费的资金应在项目开工后填入《房地产开发企业资金和土地情况》（X204-2表），若土地购置费在项目开工前就已经支付完成，用于支付土地购置费的资金应填入“上年末结余资金”内。</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27990" y="702310"/>
            <a:ext cx="7804785" cy="1014730"/>
          </a:xfrm>
          <a:prstGeom prst="rect">
            <a:avLst/>
          </a:prstGeom>
        </p:spPr>
        <p:txBody>
          <a:bodyPr wrap="square">
            <a:spAutoFit/>
          </a:bodyP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指在报告期收到的，用于</a:t>
            </a: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在建项目</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投资的各种货币资金。</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包括国内贷款、利用外资、自筹资金、定金及预收款、个人按揭贷款和其他资金。</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8" name="组合 7"/>
          <p:cNvGrpSpPr/>
          <p:nvPr/>
        </p:nvGrpSpPr>
        <p:grpSpPr>
          <a:xfrm>
            <a:off x="0" y="-107950"/>
            <a:ext cx="3660140" cy="688975"/>
            <a:chOff x="0" y="-170"/>
            <a:chExt cx="5764"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9" name="矩形 5"/>
            <p:cNvSpPr>
              <a:spLocks noChangeArrowheads="1"/>
            </p:cNvSpPr>
            <p:nvPr/>
          </p:nvSpPr>
          <p:spPr bwMode="auto">
            <a:xfrm>
              <a:off x="900" y="190"/>
              <a:ext cx="4864" cy="725"/>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303本年实际到位资金</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10" name="文本框 9"/>
          <p:cNvSpPr txBox="1"/>
          <p:nvPr/>
        </p:nvSpPr>
        <p:spPr>
          <a:xfrm>
            <a:off x="571500" y="1707515"/>
            <a:ext cx="8260080" cy="3322955"/>
          </a:xfrm>
          <a:prstGeom prst="rect">
            <a:avLst/>
          </a:prstGeom>
          <a:noFill/>
        </p:spPr>
        <p:txBody>
          <a:bodyPr wrap="square" rtlCol="0" anchor="t">
            <a:spAutoFit/>
          </a:bodyPr>
          <a:p>
            <a:pPr>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填报说明：</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ü"/>
            </a:pPr>
            <a:r>
              <a:rPr lang="zh-CN" altLang="en-US" sz="2000" dirty="0">
                <a:latin typeface="微软雅黑" panose="020B0503020204020204" pitchFamily="34" charset="-122"/>
                <a:ea typeface="微软雅黑" panose="020B0503020204020204" pitchFamily="34" charset="-122"/>
                <a:sym typeface="+mn-ea"/>
              </a:rPr>
              <a:t>填报口径为</a:t>
            </a:r>
            <a:r>
              <a:rPr lang="zh-CN" altLang="en-US" sz="2000" dirty="0">
                <a:solidFill>
                  <a:srgbClr val="FF0000"/>
                </a:solidFill>
                <a:latin typeface="微软雅黑" panose="020B0503020204020204" pitchFamily="34" charset="-122"/>
                <a:ea typeface="微软雅黑" panose="020B0503020204020204" pitchFamily="34" charset="-122"/>
                <a:sym typeface="+mn-ea"/>
              </a:rPr>
              <a:t>本年。</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指企业</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当年</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实际拨入的，用于房地产</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项目</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的各种货币资金，不是企业的全部资金。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Wingdings" panose="05000000000000000000" charset="0"/>
              <a:buChar char="ü"/>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Wingdings" panose="05000000000000000000" charset="0"/>
              <a:buChar char="ü"/>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用于投资项目的实际发生数累计，而不考虑会计核算的转出。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Wingdings" panose="05000000000000000000" charset="0"/>
              <a:buChar char="ü"/>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ü"/>
            </a:pPr>
            <a:r>
              <a:rPr lang="zh-CN" altLang="en-US" sz="2000" dirty="0">
                <a:latin typeface="微软雅黑" panose="020B0503020204020204" pitchFamily="34" charset="-122"/>
                <a:ea typeface="微软雅黑" panose="020B0503020204020204" pitchFamily="34" charset="-122"/>
                <a:sym typeface="+mn-ea"/>
              </a:rPr>
              <a:t>所有指标</a:t>
            </a:r>
            <a:r>
              <a:rPr lang="zh-CN" altLang="en-US" sz="2000" dirty="0">
                <a:solidFill>
                  <a:srgbClr val="FF0000"/>
                </a:solidFill>
                <a:latin typeface="微软雅黑" panose="020B0503020204020204" pitchFamily="34" charset="-122"/>
                <a:ea typeface="微软雅黑" panose="020B0503020204020204" pitchFamily="34" charset="-122"/>
                <a:sym typeface="+mn-ea"/>
              </a:rPr>
              <a:t>不能为负数。</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2957" name="矩形 26"/>
          <p:cNvSpPr/>
          <p:nvPr/>
        </p:nvSpPr>
        <p:spPr>
          <a:xfrm>
            <a:off x="899478" y="3219768"/>
            <a:ext cx="6643687" cy="368300"/>
          </a:xfrm>
          <a:prstGeom prst="rect">
            <a:avLst/>
          </a:prstGeom>
          <a:noFill/>
          <a:ln w="9525">
            <a:noFill/>
          </a:ln>
        </p:spPr>
        <p:txBody>
          <a:bodyPr>
            <a:spAutoFit/>
          </a:bodyPr>
          <a:p>
            <a:pPr marL="228600" indent="-228600">
              <a:buFont typeface="Arial" panose="020B0604020202020204" pitchFamily="34" charset="0"/>
              <a:buChar char="•"/>
            </a:pPr>
            <a:r>
              <a:rPr lang="zh-CN" altLang="en-US" dirty="0">
                <a:latin typeface="华文楷体" panose="02010600040101010101" pitchFamily="2" charset="-122"/>
                <a:ea typeface="华文楷体" panose="02010600040101010101" pitchFamily="2" charset="-122"/>
              </a:rPr>
              <a:t>如果企业没有项目，没有本年完成投资额，</a:t>
            </a:r>
            <a:r>
              <a:rPr lang="en-US" altLang="zh-CN" dirty="0">
                <a:latin typeface="华文楷体" panose="02010600040101010101" pitchFamily="2" charset="-122"/>
                <a:ea typeface="华文楷体" panose="02010600040101010101" pitchFamily="2" charset="-122"/>
              </a:rPr>
              <a:t>302-324</a:t>
            </a:r>
            <a:r>
              <a:rPr lang="zh-CN" altLang="en-US" dirty="0">
                <a:latin typeface="华文楷体" panose="02010600040101010101" pitchFamily="2" charset="-122"/>
                <a:ea typeface="华文楷体" panose="02010600040101010101" pitchFamily="2" charset="-122"/>
              </a:rPr>
              <a:t>指标均为</a:t>
            </a:r>
            <a:r>
              <a:rPr lang="en-US" altLang="zh-CN" dirty="0">
                <a:latin typeface="华文楷体" panose="02010600040101010101" pitchFamily="2" charset="-122"/>
                <a:ea typeface="华文楷体" panose="02010600040101010101" pitchFamily="2" charset="-122"/>
              </a:rPr>
              <a:t>0</a:t>
            </a:r>
            <a:endParaRPr lang="zh-CN" altLang="en-US" dirty="0">
              <a:latin typeface="华文楷体" panose="02010600040101010101" pitchFamily="2" charset="-122"/>
              <a:ea typeface="华文楷体" panose="02010600040101010101" pitchFamily="2" charset="-122"/>
            </a:endParaRPr>
          </a:p>
        </p:txBody>
      </p:sp>
      <p:sp>
        <p:nvSpPr>
          <p:cNvPr id="82958" name="矩形 27"/>
          <p:cNvSpPr/>
          <p:nvPr/>
        </p:nvSpPr>
        <p:spPr>
          <a:xfrm>
            <a:off x="899478" y="4106863"/>
            <a:ext cx="6429375" cy="369887"/>
          </a:xfrm>
          <a:prstGeom prst="rect">
            <a:avLst/>
          </a:prstGeom>
          <a:noFill/>
          <a:ln w="9525">
            <a:noFill/>
          </a:ln>
        </p:spPr>
        <p:txBody>
          <a:bodyPr>
            <a:spAutoFit/>
          </a:bodyPr>
          <a:p>
            <a:pPr marL="228600" indent="-228600">
              <a:buFont typeface="Arial" panose="020B0604020202020204" pitchFamily="34" charset="0"/>
              <a:buChar char="•"/>
            </a:pPr>
            <a:r>
              <a:rPr lang="zh-CN" altLang="en-US" dirty="0">
                <a:latin typeface="华文楷体" panose="02010600040101010101" pitchFamily="2" charset="-122"/>
                <a:ea typeface="华文楷体" panose="02010600040101010101" pitchFamily="2" charset="-122"/>
              </a:rPr>
              <a:t>如：国内贷款已还清，填报时依然为前期数额，不能填</a:t>
            </a:r>
            <a:r>
              <a:rPr lang="en-US" altLang="zh-CN" dirty="0">
                <a:latin typeface="华文楷体" panose="02010600040101010101" pitchFamily="2" charset="-122"/>
                <a:ea typeface="华文楷体" panose="02010600040101010101" pitchFamily="2" charset="-122"/>
              </a:rPr>
              <a:t>0</a:t>
            </a:r>
            <a:endParaRPr lang="zh-CN" altLang="en-US" dirty="0">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1" name="矩形 3"/>
          <p:cNvSpPr>
            <a:spLocks noChangeArrowheads="1"/>
          </p:cNvSpPr>
          <p:nvPr/>
        </p:nvSpPr>
        <p:spPr bwMode="auto">
          <a:xfrm>
            <a:off x="642938" y="729615"/>
            <a:ext cx="7929563" cy="1783715"/>
          </a:xfrm>
          <a:prstGeom prst="rect">
            <a:avLst/>
          </a:prstGeom>
          <a:noFill/>
          <a:ln w="9525">
            <a:noFill/>
            <a:miter lim="800000"/>
          </a:ln>
        </p:spPr>
        <p:txBody>
          <a:bodyPr>
            <a:spAutoFit/>
          </a:bodyPr>
          <a:lstStyle/>
          <a:p>
            <a:pPr marL="0" marR="0" lvl="0" indent="0" algn="l" defTabSz="914400" rtl="0" eaLnBrk="1" fontAlgn="base" latinLnBrk="0" hangingPunct="1">
              <a:lnSpc>
                <a:spcPts val="3300"/>
              </a:lnSpc>
              <a:spcBef>
                <a:spcPct val="0"/>
              </a:spcBef>
              <a:spcAft>
                <a:spcPct val="0"/>
              </a:spcAft>
              <a:buClrTx/>
              <a:buSzTx/>
              <a:buFontTx/>
              <a:buNone/>
              <a:defRPr/>
            </a:pPr>
            <a:r>
              <a:rPr kumimoji="0" lang="zh-CN" sz="20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a:rPr>
              <a:t>指报告期向银行及非银行金融机构借入用于</a:t>
            </a:r>
            <a:r>
              <a:rPr kumimoji="0" lang="zh-CN" sz="2000" b="0"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a:rPr>
              <a:t>在建项目</a:t>
            </a:r>
            <a:r>
              <a:rPr kumimoji="0" lang="zh-CN" sz="20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a:rPr>
              <a:t>投资的各种国内借款，包括银行利用自有资金及吸收存款发放的贷款、上级拨入的国内贷款、国家专项贷款，地方财政专项资金安排的贷款、国内储备贷款、周转贷款等。</a:t>
            </a:r>
            <a:endParaRPr kumimoji="0" lang="zh-CN" sz="20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a:endParaRPr>
          </a:p>
        </p:txBody>
      </p:sp>
      <p:grpSp>
        <p:nvGrpSpPr>
          <p:cNvPr id="8" name="组合 7"/>
          <p:cNvGrpSpPr/>
          <p:nvPr/>
        </p:nvGrpSpPr>
        <p:grpSpPr>
          <a:xfrm>
            <a:off x="0" y="-107950"/>
            <a:ext cx="2512060" cy="688975"/>
            <a:chOff x="0" y="-170"/>
            <a:chExt cx="3956"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3056" cy="725"/>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305 国内贷款</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
        <p:nvSpPr>
          <p:cNvPr id="3" name="文本框 2"/>
          <p:cNvSpPr txBox="1"/>
          <p:nvPr/>
        </p:nvSpPr>
        <p:spPr>
          <a:xfrm>
            <a:off x="643255" y="2496185"/>
            <a:ext cx="7675880" cy="2399665"/>
          </a:xfrm>
          <a:prstGeom prst="rect">
            <a:avLst/>
          </a:prstGeom>
          <a:noFill/>
        </p:spPr>
        <p:txBody>
          <a:bodyPr wrap="square" rtlCol="0" anchor="t">
            <a:spAutoFit/>
          </a:bodyPr>
          <a:p>
            <a:pPr>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填报说明：</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ü"/>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包括银行贷款、非银行金融机构贷款，取自企业资产负债表负债类科目长期借款项目和短期借款项目。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ü"/>
            </a:pP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是时期指标，非贷款科目余额。</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国内贷款是企业用于房地产开发项目的贷款，并不是企业所有贷款。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1" name="矩形 3"/>
          <p:cNvSpPr>
            <a:spLocks noChangeArrowheads="1"/>
          </p:cNvSpPr>
          <p:nvPr/>
        </p:nvSpPr>
        <p:spPr bwMode="auto">
          <a:xfrm>
            <a:off x="107950" y="627380"/>
            <a:ext cx="9043035" cy="2515235"/>
          </a:xfrm>
          <a:prstGeom prst="rect">
            <a:avLst/>
          </a:prstGeom>
          <a:noFill/>
          <a:ln w="9525">
            <a:noFill/>
            <a:miter lim="800000"/>
          </a:ln>
        </p:spPr>
        <p:txBody>
          <a:bodyPr wrap="square">
            <a:spAutoFit/>
          </a:bodyPr>
          <a:lstStyle/>
          <a:p>
            <a:pPr marL="285750" marR="0" lvl="0" indent="-285750" algn="l" defTabSz="914400" rtl="0">
              <a:lnSpc>
                <a:spcPts val="2700"/>
              </a:lnSpc>
              <a:spcBef>
                <a:spcPct val="0"/>
              </a:spcBef>
              <a:spcAft>
                <a:spcPct val="0"/>
              </a:spcAft>
              <a:buClrTx/>
              <a:buSzTx/>
              <a:buFont typeface="Wingdings" panose="05000000000000000000" charset="0"/>
              <a:buChar char="l"/>
              <a:defRPr/>
            </a:pPr>
            <a:r>
              <a:rPr kumimoji="0" lang="zh-CN" sz="18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a:rPr>
              <a:t>指报告期内收到的境外（包括外国及港澳台地区）资金(包括设备、材料、技术在内)。</a:t>
            </a:r>
            <a:endParaRPr kumimoji="0" lang="zh-CN" sz="18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a:endParaRPr>
          </a:p>
          <a:p>
            <a:pPr marL="285750" marR="0" lvl="0" indent="-285750" algn="l" defTabSz="914400" rtl="0">
              <a:lnSpc>
                <a:spcPts val="2700"/>
              </a:lnSpc>
              <a:spcBef>
                <a:spcPct val="0"/>
              </a:spcBef>
              <a:spcAft>
                <a:spcPct val="0"/>
              </a:spcAft>
              <a:buClrTx/>
              <a:buSzTx/>
              <a:buFont typeface="Wingdings" panose="05000000000000000000" charset="0"/>
              <a:buChar char="l"/>
              <a:defRPr/>
            </a:pPr>
            <a:r>
              <a:rPr kumimoji="0" lang="zh-CN" sz="1800" b="1"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a:rPr>
              <a:t>包括</a:t>
            </a:r>
            <a:r>
              <a:rPr kumimoji="0" lang="zh-CN" sz="18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a:rPr>
              <a:t>对外借款(外国政府贷款、国际金融组织贷款、出口信贷、外国银行商业贷款、对外发行债券和股票)、外商直接投资、外商其他投资(包括补偿贸易、加工装配由外商提供的设备价款、国际租赁，外商投资收益的再投资资金)。</a:t>
            </a:r>
            <a:endParaRPr kumimoji="0" lang="zh-CN" sz="18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a:endParaRPr>
          </a:p>
          <a:p>
            <a:pPr marL="285750" marR="0" lvl="0" indent="-285750" algn="l" defTabSz="914400" rtl="0">
              <a:lnSpc>
                <a:spcPts val="2700"/>
              </a:lnSpc>
              <a:spcBef>
                <a:spcPct val="0"/>
              </a:spcBef>
              <a:spcAft>
                <a:spcPct val="0"/>
              </a:spcAft>
              <a:buClrTx/>
              <a:buSzTx/>
              <a:buFont typeface="Wingdings" panose="05000000000000000000" charset="0"/>
              <a:buChar char="l"/>
              <a:defRPr/>
            </a:pPr>
            <a:r>
              <a:rPr kumimoji="0" lang="zh-CN" sz="1800" b="1"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a:rPr>
              <a:t>不包括</a:t>
            </a:r>
            <a:r>
              <a:rPr kumimoji="0" lang="zh-CN" sz="18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a:rPr>
              <a:t>我国自有外汇资金(国家外汇、地方外汇、留成外汇、调济外汇和中国境内银行自有资金发放的外汇贷款等)。各类外资按报告期的外汇牌价（中间价）折成人民币计算。</a:t>
            </a:r>
            <a:endParaRPr kumimoji="0" lang="zh-CN" sz="18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a:endParaRPr>
          </a:p>
        </p:txBody>
      </p:sp>
      <p:grpSp>
        <p:nvGrpSpPr>
          <p:cNvPr id="8" name="组合 7"/>
          <p:cNvGrpSpPr/>
          <p:nvPr/>
        </p:nvGrpSpPr>
        <p:grpSpPr>
          <a:xfrm>
            <a:off x="0" y="-107950"/>
            <a:ext cx="2512060" cy="688975"/>
            <a:chOff x="0" y="-170"/>
            <a:chExt cx="3956"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3056" cy="725"/>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30</a:t>
              </a:r>
              <a:r>
                <a:rPr kumimoji="1" 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7</a:t>
              </a: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 利用外资</a:t>
              </a:r>
              <a:endPar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p:txBody>
        </p:sp>
      </p:grpSp>
      <p:sp>
        <p:nvSpPr>
          <p:cNvPr id="3" name="文本框 2"/>
          <p:cNvSpPr txBox="1"/>
          <p:nvPr/>
        </p:nvSpPr>
        <p:spPr>
          <a:xfrm>
            <a:off x="427990" y="3141980"/>
            <a:ext cx="7675880" cy="1383665"/>
          </a:xfrm>
          <a:prstGeom prst="rect">
            <a:avLst/>
          </a:prstGeom>
          <a:noFill/>
        </p:spPr>
        <p:txBody>
          <a:bodyPr wrap="square" rtlCol="0" anchor="t">
            <a:spAutoFit/>
          </a:bodyPr>
          <a:p>
            <a:pPr>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填报说明：</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ü"/>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取自企业资产负债表负债类或所有者权益类科目长期借款、短期借款、实收资本等项目。具体可以根据明细账科目与利用外资有关的部分得到。</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9" name="矩形 3"/>
          <p:cNvSpPr/>
          <p:nvPr/>
        </p:nvSpPr>
        <p:spPr>
          <a:xfrm>
            <a:off x="428625" y="641985"/>
            <a:ext cx="7429500" cy="706755"/>
          </a:xfrm>
          <a:prstGeom prst="rect">
            <a:avLst/>
          </a:prstGeom>
          <a:noFill/>
          <a:ln w="9525">
            <a:noFill/>
          </a:ln>
        </p:spPr>
        <p:txBody>
          <a:bodyPr>
            <a:spAutoFit/>
          </a:bodyPr>
          <a:p>
            <a:r>
              <a:rPr lang="zh-CN" altLang="en-US" sz="2000" dirty="0">
                <a:latin typeface="微软雅黑" panose="020B0503020204020204" pitchFamily="34" charset="-122"/>
                <a:ea typeface="微软雅黑" panose="020B0503020204020204" pitchFamily="34" charset="-122"/>
              </a:rPr>
              <a:t>指</a:t>
            </a:r>
            <a:r>
              <a:rPr lang="zh-CN" altLang="en-US" sz="2000" dirty="0">
                <a:solidFill>
                  <a:srgbClr val="FF0000"/>
                </a:solidFill>
                <a:latin typeface="微软雅黑" panose="020B0503020204020204" pitchFamily="34" charset="-122"/>
                <a:ea typeface="微软雅黑" panose="020B0503020204020204" pitchFamily="34" charset="-122"/>
              </a:rPr>
              <a:t>在报告期内</a:t>
            </a:r>
            <a:r>
              <a:rPr lang="zh-CN" altLang="en-US" sz="2000" dirty="0">
                <a:latin typeface="微软雅黑" panose="020B0503020204020204" pitchFamily="34" charset="-122"/>
                <a:ea typeface="微软雅黑" panose="020B0503020204020204" pitchFamily="34" charset="-122"/>
              </a:rPr>
              <a:t>筹集的用于</a:t>
            </a:r>
            <a:r>
              <a:rPr lang="zh-CN" altLang="en-US" sz="2000" dirty="0">
                <a:solidFill>
                  <a:srgbClr val="FF0000"/>
                </a:solidFill>
                <a:latin typeface="微软雅黑" panose="020B0503020204020204" pitchFamily="34" charset="-122"/>
                <a:ea typeface="微软雅黑" panose="020B0503020204020204" pitchFamily="34" charset="-122"/>
              </a:rPr>
              <a:t>在建项目</a:t>
            </a:r>
            <a:r>
              <a:rPr lang="zh-CN" altLang="en-US" sz="2000" dirty="0">
                <a:latin typeface="微软雅黑" panose="020B0503020204020204" pitchFamily="34" charset="-122"/>
                <a:ea typeface="微软雅黑" panose="020B0503020204020204" pitchFamily="34" charset="-122"/>
              </a:rPr>
              <a:t>投资的资金。</a:t>
            </a:r>
            <a:endParaRPr lang="zh-CN" altLang="en-US" sz="2000" dirty="0">
              <a:latin typeface="微软雅黑" panose="020B0503020204020204" pitchFamily="34" charset="-122"/>
              <a:ea typeface="微软雅黑" panose="020B0503020204020204" pitchFamily="34" charset="-122"/>
            </a:endParaRPr>
          </a:p>
          <a:p>
            <a:r>
              <a:rPr lang="zh-CN" altLang="en-US" sz="2000" dirty="0">
                <a:solidFill>
                  <a:srgbClr val="FF0000"/>
                </a:solidFill>
                <a:latin typeface="微软雅黑" panose="020B0503020204020204" pitchFamily="34" charset="-122"/>
                <a:ea typeface="微软雅黑" panose="020B0503020204020204" pitchFamily="34" charset="-122"/>
              </a:rPr>
              <a:t>不包括</a:t>
            </a:r>
            <a:r>
              <a:rPr lang="zh-CN" altLang="en-US" sz="2000" dirty="0">
                <a:latin typeface="微软雅黑" panose="020B0503020204020204" pitchFamily="34" charset="-122"/>
                <a:ea typeface="微软雅黑" panose="020B0503020204020204" pitchFamily="34" charset="-122"/>
              </a:rPr>
              <a:t>各类财政性资金、从各类金融机构借入资金和国外资金。</a:t>
            </a:r>
            <a:endParaRPr lang="zh-CN" altLang="en-US" sz="2000" dirty="0">
              <a:latin typeface="微软雅黑" panose="020B0503020204020204" pitchFamily="34" charset="-122"/>
              <a:ea typeface="微软雅黑" panose="020B0503020204020204" pitchFamily="34" charset="-122"/>
            </a:endParaRPr>
          </a:p>
        </p:txBody>
      </p:sp>
      <p:sp>
        <p:nvSpPr>
          <p:cNvPr id="5" name="矩形 4"/>
          <p:cNvSpPr/>
          <p:nvPr/>
        </p:nvSpPr>
        <p:spPr>
          <a:xfrm>
            <a:off x="141288" y="1572578"/>
            <a:ext cx="857250" cy="481013"/>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zh-CN" altLang="en-US" sz="2400" b="1" dirty="0">
                <a:solidFill>
                  <a:srgbClr val="FFFFFF"/>
                </a:solidFill>
                <a:latin typeface="微软雅黑" panose="020B0503020204020204" pitchFamily="34" charset="-122"/>
                <a:ea typeface="微软雅黑" panose="020B0503020204020204" pitchFamily="34" charset="-122"/>
              </a:rPr>
              <a:t>包括</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86021" name="矩形 5"/>
          <p:cNvSpPr/>
          <p:nvPr/>
        </p:nvSpPr>
        <p:spPr>
          <a:xfrm>
            <a:off x="1140460" y="1429385"/>
            <a:ext cx="7538085" cy="2776855"/>
          </a:xfrm>
          <a:prstGeom prst="rect">
            <a:avLst/>
          </a:prstGeom>
          <a:noFill/>
          <a:ln w="9525">
            <a:noFill/>
          </a:ln>
        </p:spPr>
        <p:txBody>
          <a:bodyPr wrap="square">
            <a:spAutoFit/>
          </a:bodyPr>
          <a:p>
            <a:pPr>
              <a:lnSpc>
                <a:spcPct val="130000"/>
              </a:lnSpc>
              <a:buClr>
                <a:srgbClr val="FFC000"/>
              </a:buClr>
              <a:buFont typeface="Wingdings" panose="05000000000000000000" pitchFamily="2" charset="2"/>
              <a:buChar char="l"/>
            </a:pPr>
            <a:r>
              <a:rPr lang="zh-CN" altLang="en-US" b="1" dirty="0">
                <a:latin typeface="微软雅黑" panose="020B0503020204020204" pitchFamily="34" charset="-122"/>
                <a:ea typeface="微软雅黑" panose="020B0503020204020204" pitchFamily="34" charset="-122"/>
              </a:rPr>
              <a:t>自有资金</a:t>
            </a:r>
            <a:r>
              <a:rPr lang="zh-CN" altLang="en-US" dirty="0">
                <a:latin typeface="微软雅黑" panose="020B0503020204020204" pitchFamily="34" charset="-122"/>
                <a:ea typeface="微软雅黑" panose="020B0503020204020204" pitchFamily="34" charset="-122"/>
              </a:rPr>
              <a:t>：企业所有者权益范围内用于房地产开发和经营的资金。是按财务制度规定归项目企业（单位）支配的各种自有资金，</a:t>
            </a:r>
            <a:r>
              <a:rPr lang="zh-CN" altLang="en-US" dirty="0">
                <a:solidFill>
                  <a:srgbClr val="FF0000"/>
                </a:solidFill>
                <a:latin typeface="微软雅黑" panose="020B0503020204020204" pitchFamily="34" charset="-122"/>
                <a:ea typeface="微软雅黑" panose="020B0503020204020204" pitchFamily="34" charset="-122"/>
              </a:rPr>
              <a:t>包括</a:t>
            </a:r>
            <a:r>
              <a:rPr lang="zh-CN" altLang="en-US" dirty="0">
                <a:latin typeface="微软雅黑" panose="020B0503020204020204" pitchFamily="34" charset="-122"/>
                <a:ea typeface="微软雅黑" panose="020B0503020204020204" pitchFamily="34" charset="-122"/>
              </a:rPr>
              <a:t>企业折旧资金、未分配利润、企业盈余公积金、发行股票筹集的资金及其他自有资金。</a:t>
            </a:r>
            <a:r>
              <a:rPr lang="zh-CN" altLang="en-US" dirty="0">
                <a:solidFill>
                  <a:srgbClr val="FF0000"/>
                </a:solidFill>
                <a:latin typeface="微软雅黑" panose="020B0503020204020204" pitchFamily="34" charset="-122"/>
                <a:ea typeface="微软雅黑" panose="020B0503020204020204" pitchFamily="34" charset="-122"/>
              </a:rPr>
              <a:t>不包括通过发行债券和集资方式筹集的资金。 </a:t>
            </a:r>
            <a:endParaRPr lang="en-US" altLang="zh-CN" dirty="0">
              <a:solidFill>
                <a:srgbClr val="FF0000"/>
              </a:solidFill>
              <a:latin typeface="微软雅黑" panose="020B0503020204020204" pitchFamily="34" charset="-122"/>
              <a:ea typeface="微软雅黑" panose="020B0503020204020204" pitchFamily="34" charset="-122"/>
            </a:endParaRPr>
          </a:p>
          <a:p>
            <a:pPr>
              <a:lnSpc>
                <a:spcPct val="150000"/>
              </a:lnSpc>
              <a:buClr>
                <a:srgbClr val="FFC000"/>
              </a:buClr>
              <a:buFont typeface="Wingdings" panose="05000000000000000000" pitchFamily="2" charset="2"/>
              <a:buChar char="l"/>
            </a:pPr>
            <a:r>
              <a:rPr lang="zh-CN" altLang="en-US" b="1" dirty="0">
                <a:latin typeface="微软雅黑" panose="020B0503020204020204" pitchFamily="34" charset="-122"/>
                <a:ea typeface="微软雅黑" panose="020B0503020204020204" pitchFamily="34" charset="-122"/>
              </a:rPr>
              <a:t>股东投入资金</a:t>
            </a:r>
            <a:r>
              <a:rPr lang="zh-CN" altLang="en-US" dirty="0">
                <a:latin typeface="微软雅黑" panose="020B0503020204020204" pitchFamily="34" charset="-122"/>
                <a:ea typeface="微软雅黑" panose="020B0503020204020204" pitchFamily="34" charset="-122"/>
              </a:rPr>
              <a:t>：从股东处融入的用于固定资产投资的资金；</a:t>
            </a:r>
            <a:endParaRPr lang="en-US" altLang="zh-CN" dirty="0">
              <a:latin typeface="微软雅黑" panose="020B0503020204020204" pitchFamily="34" charset="-122"/>
              <a:ea typeface="微软雅黑" panose="020B0503020204020204" pitchFamily="34" charset="-122"/>
            </a:endParaRPr>
          </a:p>
          <a:p>
            <a:pPr>
              <a:lnSpc>
                <a:spcPct val="150000"/>
              </a:lnSpc>
              <a:buClr>
                <a:srgbClr val="FFC000"/>
              </a:buClr>
              <a:buFont typeface="Wingdings" panose="05000000000000000000" pitchFamily="2" charset="2"/>
              <a:buChar char="l"/>
            </a:pPr>
            <a:r>
              <a:rPr lang="zh-CN" altLang="en-US" b="1" dirty="0">
                <a:latin typeface="微软雅黑" panose="020B0503020204020204" pitchFamily="34" charset="-122"/>
                <a:ea typeface="微软雅黑" panose="020B0503020204020204" pitchFamily="34" charset="-122"/>
              </a:rPr>
              <a:t>借入资金</a:t>
            </a:r>
            <a:r>
              <a:rPr lang="zh-CN" altLang="en-US" dirty="0">
                <a:latin typeface="微软雅黑" panose="020B0503020204020204" pitchFamily="34" charset="-122"/>
                <a:ea typeface="微软雅黑" panose="020B0503020204020204" pitchFamily="34" charset="-122"/>
              </a:rPr>
              <a:t>：从其他单位（不包括股东）筹集的资金，不包括财政资金、贷款和外资。</a:t>
            </a:r>
            <a:endParaRPr lang="en-US" altLang="zh-CN" dirty="0">
              <a:latin typeface="微软雅黑" panose="020B0503020204020204" pitchFamily="34" charset="-122"/>
              <a:ea typeface="微软雅黑" panose="020B0503020204020204" pitchFamily="34" charset="-122"/>
            </a:endParaRPr>
          </a:p>
        </p:txBody>
      </p:sp>
      <p:sp>
        <p:nvSpPr>
          <p:cNvPr id="8" name="矩形 7"/>
          <p:cNvSpPr/>
          <p:nvPr/>
        </p:nvSpPr>
        <p:spPr>
          <a:xfrm>
            <a:off x="141605" y="4361180"/>
            <a:ext cx="1428750" cy="485775"/>
          </a:xfrm>
          <a:prstGeom prst="rect">
            <a:avLst/>
          </a:prstGeom>
          <a:solidFill>
            <a:srgbClr val="4472C4"/>
          </a:solidFill>
          <a:ln w="12700" cap="flat" cmpd="sng" algn="ctr">
            <a:noFill/>
            <a:prstDash val="solid"/>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常见错误</a:t>
            </a:r>
            <a:endPar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6023" name="矩形 8"/>
          <p:cNvSpPr/>
          <p:nvPr/>
        </p:nvSpPr>
        <p:spPr>
          <a:xfrm>
            <a:off x="1784985" y="4274503"/>
            <a:ext cx="6643688" cy="645160"/>
          </a:xfrm>
          <a:prstGeom prst="rect">
            <a:avLst/>
          </a:prstGeom>
          <a:noFill/>
          <a:ln w="9525">
            <a:noFill/>
          </a:ln>
        </p:spPr>
        <p:txBody>
          <a:bodyPr>
            <a:spAutoFit/>
          </a:bodyPr>
          <a:p>
            <a:pPr>
              <a:buClr>
                <a:srgbClr val="0070C0"/>
              </a:buClr>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将“借入资金”填在“其他资金来源”</a:t>
            </a:r>
            <a:r>
              <a:rPr lang="en-US"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应</a:t>
            </a:r>
            <a:r>
              <a:rPr lang="zh-CN" altLang="en-US" dirty="0">
                <a:latin typeface="微软雅黑" panose="020B0503020204020204" pitchFamily="34" charset="-122"/>
                <a:ea typeface="微软雅黑" panose="020B0503020204020204" pitchFamily="34" charset="-122"/>
                <a:sym typeface="+mn-ea"/>
              </a:rPr>
              <a:t>填在“自筹资金”</a:t>
            </a:r>
            <a:endParaRPr lang="en-US" dirty="0">
              <a:latin typeface="微软雅黑" panose="020B0503020204020204" pitchFamily="34" charset="-122"/>
              <a:ea typeface="微软雅黑" panose="020B0503020204020204" pitchFamily="34" charset="-122"/>
            </a:endParaRPr>
          </a:p>
          <a:p>
            <a:pPr>
              <a:buClr>
                <a:srgbClr val="0070C0"/>
              </a:buClr>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归还股东投入资金时，数据进行扣减</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sym typeface="+mn-ea"/>
              </a:rPr>
              <a:t>数据仍按原值填报</a:t>
            </a:r>
            <a:endParaRPr lang="en-US" altLang="zh-CN"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0" y="-107950"/>
            <a:ext cx="2494915" cy="688975"/>
            <a:chOff x="0" y="-170"/>
            <a:chExt cx="3929"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6" name="矩形 5"/>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9" name="矩形 8"/>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11" name="矩形 5"/>
            <p:cNvSpPr>
              <a:spLocks noChangeArrowheads="1"/>
            </p:cNvSpPr>
            <p:nvPr/>
          </p:nvSpPr>
          <p:spPr bwMode="auto">
            <a:xfrm>
              <a:off x="900" y="190"/>
              <a:ext cx="3029" cy="725"/>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311 自筹资金</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7" name="矩形 3"/>
          <p:cNvSpPr/>
          <p:nvPr/>
        </p:nvSpPr>
        <p:spPr>
          <a:xfrm>
            <a:off x="356235" y="657860"/>
            <a:ext cx="8302625" cy="3815080"/>
          </a:xfrm>
          <a:prstGeom prst="rect">
            <a:avLst/>
          </a:prstGeom>
          <a:noFill/>
          <a:ln w="9525">
            <a:noFill/>
          </a:ln>
        </p:spPr>
        <p:txBody>
          <a:bodyPr wrap="square">
            <a:spAutoFit/>
          </a:bodyPr>
          <a:p>
            <a:pPr marL="342900" indent="-342900">
              <a:lnSpc>
                <a:spcPct val="110000"/>
              </a:lnSpc>
              <a:buFont typeface="Wingdings" panose="05000000000000000000" charset="0"/>
              <a:buChar char="l"/>
            </a:pPr>
            <a:r>
              <a:rPr lang="zh-CN" altLang="en-US" sz="2000" dirty="0">
                <a:latin typeface="微软雅黑" panose="020B0503020204020204" pitchFamily="34" charset="-122"/>
                <a:ea typeface="微软雅黑" panose="020B0503020204020204" pitchFamily="34" charset="-122"/>
              </a:rPr>
              <a:t>定金是为使甲乙双方按约定签订正式经济合同，实现房屋交易，根据有关规定由购房者或单位在报告期交纳的押金。</a:t>
            </a:r>
            <a:endParaRPr lang="zh-CN" altLang="en-US" sz="2000" dirty="0">
              <a:latin typeface="微软雅黑" panose="020B0503020204020204" pitchFamily="34" charset="-122"/>
              <a:ea typeface="微软雅黑" panose="020B0503020204020204" pitchFamily="34" charset="-122"/>
            </a:endParaRPr>
          </a:p>
          <a:p>
            <a:pPr marL="342900" indent="-342900">
              <a:lnSpc>
                <a:spcPct val="110000"/>
              </a:lnSpc>
              <a:buFont typeface="Wingdings" panose="05000000000000000000" charset="0"/>
              <a:buChar char="l"/>
            </a:pPr>
            <a:r>
              <a:rPr lang="zh-CN" altLang="en-US" sz="2000" dirty="0">
                <a:latin typeface="微软雅黑" panose="020B0503020204020204" pitchFamily="34" charset="-122"/>
                <a:ea typeface="微软雅黑" panose="020B0503020204020204" pitchFamily="34" charset="-122"/>
              </a:rPr>
              <a:t>预收款是甲乙双方签订购销房屋合同后，在报告期由购房者或单位交付的首付款及各种手续费（包括其中的外汇）。</a:t>
            </a:r>
            <a:endParaRPr lang="zh-CN" altLang="en-US" sz="2000" dirty="0">
              <a:latin typeface="微软雅黑" panose="020B0503020204020204" pitchFamily="34" charset="-122"/>
              <a:ea typeface="微软雅黑" panose="020B0503020204020204" pitchFamily="34" charset="-122"/>
            </a:endParaRPr>
          </a:p>
          <a:p>
            <a:pPr marL="342900" indent="-342900">
              <a:lnSpc>
                <a:spcPct val="110000"/>
              </a:lnSpc>
              <a:buFont typeface="Wingdings" panose="05000000000000000000" charset="0"/>
              <a:buChar char="l"/>
            </a:pPr>
            <a:endParaRPr lang="zh-CN" altLang="en-US" sz="2000" dirty="0">
              <a:latin typeface="微软雅黑" panose="020B0503020204020204" pitchFamily="34" charset="-122"/>
              <a:ea typeface="微软雅黑" panose="020B0503020204020204" pitchFamily="34" charset="-122"/>
            </a:endParaRPr>
          </a:p>
          <a:p>
            <a:pPr marL="342900" indent="-342900">
              <a:lnSpc>
                <a:spcPct val="110000"/>
              </a:lnSpc>
              <a:buFont typeface="Wingdings" panose="05000000000000000000" charset="0"/>
              <a:buChar char="l"/>
            </a:pPr>
            <a:r>
              <a:rPr lang="zh-CN" altLang="en-US" sz="2000" dirty="0">
                <a:latin typeface="微软雅黑" panose="020B0503020204020204" pitchFamily="34" charset="-122"/>
                <a:ea typeface="微软雅黑" panose="020B0503020204020204" pitchFamily="34" charset="-122"/>
                <a:sym typeface="+mn-ea"/>
              </a:rPr>
              <a:t>取自企业资产负债表负债类科目中的预收款项或其他应付款项目。</a:t>
            </a:r>
            <a:endParaRPr lang="zh-CN" altLang="en-US" sz="2000" dirty="0">
              <a:latin typeface="微软雅黑" panose="020B0503020204020204" pitchFamily="34" charset="-122"/>
              <a:ea typeface="微软雅黑" panose="020B0503020204020204" pitchFamily="34" charset="-122"/>
              <a:sym typeface="+mn-ea"/>
            </a:endParaRPr>
          </a:p>
          <a:p>
            <a:pPr marL="342900" indent="-342900">
              <a:lnSpc>
                <a:spcPct val="110000"/>
              </a:lnSpc>
              <a:buFont typeface="Wingdings" panose="05000000000000000000" charset="0"/>
              <a:buChar char="l"/>
            </a:pPr>
            <a:r>
              <a:rPr lang="zh-CN" altLang="en-US" sz="2000" dirty="0">
                <a:solidFill>
                  <a:srgbClr val="FF0000"/>
                </a:solidFill>
                <a:latin typeface="微软雅黑" panose="020B0503020204020204" pitchFamily="34" charset="-122"/>
                <a:ea typeface="微软雅黑" panose="020B0503020204020204" pitchFamily="34" charset="-122"/>
                <a:sym typeface="+mn-ea"/>
              </a:rPr>
              <a:t>用于房地产开发项目</a:t>
            </a:r>
            <a:r>
              <a:rPr lang="zh-CN" altLang="en-US" sz="2000" dirty="0">
                <a:latin typeface="微软雅黑" panose="020B0503020204020204" pitchFamily="34" charset="-122"/>
                <a:ea typeface="微软雅黑" panose="020B0503020204020204" pitchFamily="34" charset="-122"/>
                <a:sym typeface="+mn-ea"/>
              </a:rPr>
              <a:t>的一部分定金及预收，而不是企业的全部的定金及预收款。</a:t>
            </a:r>
            <a:r>
              <a:rPr lang="zh-CN" altLang="en-US" sz="200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项目开发结束后，不需要填报该指标。</a:t>
            </a: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10000"/>
              </a:lnSpc>
              <a:buFont typeface="Wingdings" panose="05000000000000000000" charset="0"/>
              <a:buChar char="l"/>
            </a:pPr>
            <a:endParaRPr lang="zh-CN" altLang="en-US" sz="2000" dirty="0">
              <a:latin typeface="微软雅黑" panose="020B0503020204020204" pitchFamily="34" charset="-122"/>
              <a:ea typeface="微软雅黑" panose="020B0503020204020204" pitchFamily="34" charset="-122"/>
            </a:endParaRPr>
          </a:p>
          <a:p>
            <a:pPr marL="342900" indent="-342900">
              <a:lnSpc>
                <a:spcPct val="110000"/>
              </a:lnSpc>
              <a:buFont typeface="Wingdings" panose="05000000000000000000" charset="0"/>
              <a:buChar char="l"/>
            </a:pPr>
            <a:endParaRPr lang="zh-CN" altLang="en-US" sz="2000" dirty="0">
              <a:latin typeface="微软雅黑" panose="020B0503020204020204" pitchFamily="34" charset="-122"/>
              <a:ea typeface="微软雅黑" panose="020B0503020204020204" pitchFamily="34" charset="-122"/>
            </a:endParaRPr>
          </a:p>
          <a:p>
            <a:pPr marL="342900" indent="-342900">
              <a:lnSpc>
                <a:spcPct val="110000"/>
              </a:lnSpc>
              <a:buFont typeface="Wingdings" panose="05000000000000000000" charset="0"/>
              <a:buChar char="l"/>
            </a:pP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714375" y="3659505"/>
            <a:ext cx="1643063" cy="485775"/>
          </a:xfrm>
          <a:prstGeom prst="rect">
            <a:avLst/>
          </a:prstGeom>
          <a:solidFill>
            <a:srgbClr val="4472C4"/>
          </a:solidFill>
          <a:ln w="12700" cap="flat" cmpd="sng" algn="ctr">
            <a:noFill/>
            <a:prstDash val="solid"/>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常见错误</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8069" name="矩形 8"/>
          <p:cNvSpPr/>
          <p:nvPr/>
        </p:nvSpPr>
        <p:spPr>
          <a:xfrm>
            <a:off x="2643188" y="3673793"/>
            <a:ext cx="6643687" cy="400050"/>
          </a:xfrm>
          <a:prstGeom prst="rect">
            <a:avLst/>
          </a:prstGeom>
          <a:noFill/>
          <a:ln w="9525">
            <a:noFill/>
          </a:ln>
        </p:spPr>
        <p:txBody>
          <a:bodyPr>
            <a:spAutoFit/>
          </a:bodyPr>
          <a:p>
            <a:pPr>
              <a:buClr>
                <a:srgbClr val="0070C0"/>
              </a:buClr>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rPr>
              <a:t>项目有销售面积销售额，漏填此指标</a:t>
            </a:r>
            <a:endParaRPr lang="en-US" altLang="zh-CN" sz="2000" dirty="0">
              <a:latin typeface="微软雅黑" panose="020B0503020204020204" pitchFamily="34" charset="-122"/>
              <a:ea typeface="微软雅黑" panose="020B0503020204020204" pitchFamily="34" charset="-122"/>
            </a:endParaRPr>
          </a:p>
        </p:txBody>
      </p:sp>
      <p:sp>
        <p:nvSpPr>
          <p:cNvPr id="10" name="矩形 9"/>
          <p:cNvSpPr/>
          <p:nvPr/>
        </p:nvSpPr>
        <p:spPr>
          <a:xfrm>
            <a:off x="714375" y="4302443"/>
            <a:ext cx="1643063" cy="485775"/>
          </a:xfrm>
          <a:prstGeom prst="rect">
            <a:avLst/>
          </a:prstGeom>
          <a:solidFill>
            <a:srgbClr val="92D050"/>
          </a:solidFill>
          <a:ln w="12700" cap="flat" cmpd="sng" algn="ctr">
            <a:noFill/>
            <a:prstDash val="solid"/>
            <a:miter lim="800000"/>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正确填报</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8071" name="矩形 10"/>
          <p:cNvSpPr/>
          <p:nvPr/>
        </p:nvSpPr>
        <p:spPr>
          <a:xfrm>
            <a:off x="2655888" y="4294505"/>
            <a:ext cx="6643687" cy="708025"/>
          </a:xfrm>
          <a:prstGeom prst="rect">
            <a:avLst/>
          </a:prstGeom>
          <a:noFill/>
          <a:ln w="9525">
            <a:noFill/>
          </a:ln>
        </p:spPr>
        <p:txBody>
          <a:bodyPr>
            <a:spAutoFit/>
          </a:bodyPr>
          <a:p>
            <a:pPr>
              <a:buClr>
                <a:srgbClr val="92D050"/>
              </a:buClr>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rPr>
              <a:t> 如果收到的定金及预收款也是用于该项目建设的，</a:t>
            </a:r>
            <a:endParaRPr lang="en-US" altLang="zh-CN" sz="2000" dirty="0">
              <a:latin typeface="微软雅黑" panose="020B0503020204020204" pitchFamily="34" charset="-122"/>
              <a:ea typeface="微软雅黑" panose="020B0503020204020204" pitchFamily="34" charset="-122"/>
            </a:endParaRPr>
          </a:p>
          <a:p>
            <a:pPr>
              <a:buClr>
                <a:srgbClr val="92D050"/>
              </a:buClr>
            </a:pPr>
            <a:r>
              <a:rPr lang="zh-CN" altLang="en-US" sz="2000" dirty="0">
                <a:latin typeface="微软雅黑" panose="020B0503020204020204" pitchFamily="34" charset="-122"/>
                <a:ea typeface="微软雅黑" panose="020B0503020204020204" pitchFamily="34" charset="-122"/>
              </a:rPr>
              <a:t>要在到位资金中及时填报</a:t>
            </a:r>
            <a:endParaRPr lang="en-US" altLang="zh-CN" sz="2000"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0" y="-107950"/>
            <a:ext cx="3124200" cy="688975"/>
            <a:chOff x="0" y="-170"/>
            <a:chExt cx="4920"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9" name="矩形 5"/>
            <p:cNvSpPr>
              <a:spLocks noChangeArrowheads="1"/>
            </p:cNvSpPr>
            <p:nvPr/>
          </p:nvSpPr>
          <p:spPr bwMode="auto">
            <a:xfrm>
              <a:off x="900" y="190"/>
              <a:ext cx="4020" cy="725"/>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323 定金及预收款</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415925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项目代码</a:t>
            </a:r>
            <a:r>
              <a:rPr kumimoji="1" lang="en-US"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a:t>
            </a: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保障房项目统计</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13" name="文本框 8"/>
          <p:cNvSpPr txBox="1"/>
          <p:nvPr/>
        </p:nvSpPr>
        <p:spPr>
          <a:xfrm>
            <a:off x="395605" y="630555"/>
            <a:ext cx="7652385" cy="2609215"/>
          </a:xfrm>
          <a:prstGeom prst="rect">
            <a:avLst/>
          </a:prstGeom>
          <a:noFill/>
          <a:ln w="9525">
            <a:noFill/>
          </a:ln>
        </p:spPr>
        <p:txBody>
          <a:bodyPr wrap="square">
            <a:spAutoFit/>
          </a:bodyPr>
          <a:p>
            <a:pPr marL="285750" indent="-285750">
              <a:lnSpc>
                <a:spcPct val="130000"/>
              </a:lnSpc>
              <a:buFont typeface="Wingdings" panose="05000000000000000000" charset="0"/>
              <a:buChar char="l"/>
            </a:pPr>
            <a:r>
              <a:rPr lang="zh-CN" altLang="en-US" sz="1800">
                <a:latin typeface="微软雅黑" panose="020B0503020204020204" pitchFamily="34" charset="-122"/>
                <a:ea typeface="微软雅黑" panose="020B0503020204020204" pitchFamily="34" charset="-122"/>
                <a:sym typeface="+mn-ea"/>
              </a:rPr>
              <a:t>如果一个项目同时包括普通商品房和保障房，要按照项目批复中</a:t>
            </a:r>
            <a:r>
              <a:rPr lang="zh-CN" altLang="en-US" sz="1800">
                <a:solidFill>
                  <a:srgbClr val="FF0000"/>
                </a:solidFill>
                <a:latin typeface="微软雅黑" panose="020B0503020204020204" pitchFamily="34" charset="-122"/>
                <a:ea typeface="微软雅黑" panose="020B0503020204020204" pitchFamily="34" charset="-122"/>
                <a:sym typeface="+mn-ea"/>
              </a:rPr>
              <a:t>项目规划面积的大小</a:t>
            </a:r>
            <a:r>
              <a:rPr lang="zh-CN" altLang="en-US" sz="1800">
                <a:latin typeface="微软雅黑" panose="020B0503020204020204" pitchFamily="34" charset="-122"/>
                <a:ea typeface="微软雅黑" panose="020B0503020204020204" pitchFamily="34" charset="-122"/>
                <a:sym typeface="+mn-ea"/>
              </a:rPr>
              <a:t>区分项目属性，保障房占比大则顺序码按保障房编写，普通商品房占比大则顺序码按一般项目编写。</a:t>
            </a:r>
            <a:endParaRPr lang="en-US" altLang="zh-CN" sz="1800">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8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8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8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1800" dirty="0">
              <a:solidFill>
                <a:srgbClr val="000000"/>
              </a:solidFill>
              <a:latin typeface="微软雅黑" panose="020B0503020204020204" pitchFamily="34" charset="-122"/>
              <a:ea typeface="微软雅黑" panose="020B0503020204020204" pitchFamily="34" charset="-122"/>
            </a:endParaRPr>
          </a:p>
        </p:txBody>
      </p:sp>
      <p:sp>
        <p:nvSpPr>
          <p:cNvPr id="16" name="任意多边形 15"/>
          <p:cNvSpPr/>
          <p:nvPr/>
        </p:nvSpPr>
        <p:spPr>
          <a:xfrm rot="5400000">
            <a:off x="980440" y="1870710"/>
            <a:ext cx="721995" cy="90233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5"/>
          </a:fillRef>
          <a:effectRef idx="1">
            <a:schemeClr val="accent5"/>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7" name="Rectangle 1"/>
          <p:cNvSpPr>
            <a:spLocks noChangeArrowheads="1"/>
          </p:cNvSpPr>
          <p:nvPr/>
        </p:nvSpPr>
        <p:spPr bwMode="auto">
          <a:xfrm>
            <a:off x="1042035" y="1968500"/>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历史</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9" name="矩形 7"/>
          <p:cNvSpPr>
            <a:spLocks noChangeArrowheads="1"/>
          </p:cNvSpPr>
          <p:nvPr/>
        </p:nvSpPr>
        <p:spPr bwMode="auto">
          <a:xfrm>
            <a:off x="2339975" y="1923415"/>
            <a:ext cx="5500370" cy="1198880"/>
          </a:xfrm>
          <a:prstGeom prst="rect">
            <a:avLst/>
          </a:prstGeom>
          <a:noFill/>
          <a:ln w="9525">
            <a:noFill/>
            <a:miter lim="800000"/>
          </a:ln>
        </p:spPr>
        <p:txBody>
          <a:bodyPr wrap="square">
            <a:spAutoFit/>
          </a:bodyPr>
          <a:p>
            <a:pPr marL="0" marR="0" lvl="0" algn="l" defTabSz="914400" rtl="0" eaLnBrk="1" fontAlgn="base" latinLnBrk="0" hangingPunct="1">
              <a:lnSpc>
                <a:spcPct val="100000"/>
              </a:lnSpc>
              <a:spcBef>
                <a:spcPct val="0"/>
              </a:spcBef>
              <a:spcAft>
                <a:spcPct val="0"/>
              </a:spcAft>
              <a:buClr>
                <a:srgbClr val="000000"/>
              </a:buClr>
              <a:buSzTx/>
              <a:buFont typeface="Wingdings" panose="05000000000000000000" pitchFamily="2" charset="2"/>
              <a:buChar char="l"/>
              <a:defRPr/>
            </a:pPr>
            <a:r>
              <a:rPr lang="en-US" altLang="zh-CN" sz="1800" b="1" noProof="0" dirty="0">
                <a:ln>
                  <a:noFill/>
                </a:ln>
                <a:effectLst/>
                <a:uLnTx/>
                <a:uFillTx/>
                <a:latin typeface="+mn-ea"/>
                <a:ea typeface="+mn-ea"/>
                <a:sym typeface="+mn-ea"/>
              </a:rPr>
              <a:t> </a:t>
            </a:r>
            <a:r>
              <a:rPr lang="zh-CN" altLang="en-US" sz="1800" b="1" noProof="0" dirty="0">
                <a:ln>
                  <a:noFill/>
                </a:ln>
                <a:effectLst/>
                <a:uLnTx/>
                <a:uFillTx/>
                <a:latin typeface="+mn-ea"/>
                <a:ea typeface="+mn-ea"/>
                <a:sym typeface="+mn-ea"/>
              </a:rPr>
              <a:t>2009—2019.7</a:t>
            </a:r>
            <a:r>
              <a:rPr lang="en-US" altLang="zh-CN" sz="1800" b="1" noProof="0" dirty="0">
                <a:ln>
                  <a:noFill/>
                </a:ln>
                <a:effectLst/>
                <a:uLnTx/>
                <a:uFillTx/>
                <a:latin typeface="+mn-ea"/>
                <a:ea typeface="+mn-ea"/>
                <a:sym typeface="+mn-ea"/>
              </a:rPr>
              <a:t> </a:t>
            </a:r>
            <a:r>
              <a:rPr lang="zh-CN" altLang="en-US" sz="1800" b="1" noProof="0" dirty="0">
                <a:ln>
                  <a:noFill/>
                </a:ln>
                <a:effectLst/>
                <a:uLnTx/>
                <a:uFillTx/>
                <a:latin typeface="+mn-ea"/>
                <a:ea typeface="+mn-ea"/>
                <a:sym typeface="+mn-ea"/>
              </a:rPr>
              <a:t>保障房分劈报送</a:t>
            </a:r>
            <a:endParaRPr lang="zh-CN" altLang="en-US" sz="1800" b="1" noProof="0" dirty="0">
              <a:ln>
                <a:noFill/>
              </a:ln>
              <a:effectLst/>
              <a:uLnTx/>
              <a:uFillTx/>
              <a:latin typeface="+mn-ea"/>
              <a:ea typeface="+mn-ea"/>
              <a:sym typeface="+mn-ea"/>
            </a:endParaRPr>
          </a:p>
          <a:p>
            <a:pPr marL="0" marR="0" lvl="0" algn="l" defTabSz="914400" rtl="0" eaLnBrk="1" fontAlgn="base" latinLnBrk="0" hangingPunct="1">
              <a:lnSpc>
                <a:spcPct val="100000"/>
              </a:lnSpc>
              <a:spcBef>
                <a:spcPct val="0"/>
              </a:spcBef>
              <a:spcAft>
                <a:spcPct val="0"/>
              </a:spcAft>
              <a:buClr>
                <a:srgbClr val="000000"/>
              </a:buClr>
              <a:buSzTx/>
              <a:buFont typeface="Wingdings" panose="05000000000000000000" pitchFamily="2" charset="2"/>
              <a:buChar char="l"/>
              <a:defRPr/>
            </a:pPr>
            <a:r>
              <a:rPr kumimoji="0" lang="en-US" altLang="zh-CN" sz="1800" i="0" u="none" strike="noStrike" kern="1200" cap="none" spc="0" normalizeH="0" baseline="0" noProof="0" dirty="0">
                <a:ln>
                  <a:noFill/>
                </a:ln>
                <a:solidFill>
                  <a:schemeClr val="tx1"/>
                </a:solidFill>
                <a:effectLst/>
                <a:uLnTx/>
                <a:uFillTx/>
                <a:latin typeface="+mn-ea"/>
                <a:ea typeface="+mn-ea"/>
              </a:rPr>
              <a:t> </a:t>
            </a:r>
            <a:r>
              <a:rPr kumimoji="0" lang="zh-CN" altLang="en-US" sz="1800" i="0" u="none" strike="noStrike" kern="1200" cap="none" spc="0" normalizeH="0" baseline="0" noProof="0" dirty="0">
                <a:ln>
                  <a:noFill/>
                </a:ln>
                <a:solidFill>
                  <a:schemeClr val="tx1"/>
                </a:solidFill>
                <a:effectLst/>
                <a:uLnTx/>
                <a:uFillTx/>
                <a:latin typeface="+mn-ea"/>
                <a:ea typeface="+mn-ea"/>
              </a:rPr>
              <a:t>如果项目立项中商品房配建保障房，则保障房从混合立项项目中拆出单独填报</a:t>
            </a:r>
            <a:endParaRPr kumimoji="0" lang="zh-CN" altLang="en-US" sz="1800" i="0" u="none" strike="noStrike" kern="1200" cap="none" spc="0" normalizeH="0" baseline="0" noProof="0" dirty="0">
              <a:ln>
                <a:noFill/>
              </a:ln>
              <a:solidFill>
                <a:schemeClr val="tx1"/>
              </a:solidFill>
              <a:effectLst/>
              <a:uLnTx/>
              <a:uFillTx/>
              <a:latin typeface="+mn-ea"/>
              <a:ea typeface="+mn-ea"/>
            </a:endParaRPr>
          </a:p>
          <a:p>
            <a:pPr marL="0" marR="0" lvl="0" indent="0" algn="l" defTabSz="914400" rtl="0" eaLnBrk="1" fontAlgn="base" latinLnBrk="0" hangingPunct="1">
              <a:lnSpc>
                <a:spcPct val="100000"/>
              </a:lnSpc>
              <a:spcBef>
                <a:spcPct val="0"/>
              </a:spcBef>
              <a:spcAft>
                <a:spcPct val="0"/>
              </a:spcAft>
              <a:buClr>
                <a:srgbClr val="7CBF33"/>
              </a:buClr>
              <a:buSzTx/>
              <a:buFont typeface="Wingdings" panose="05000000000000000000" pitchFamily="2" charset="2"/>
              <a:buChar char="l"/>
              <a:defRPr/>
            </a:pPr>
            <a:endParaRPr kumimoji="0" lang="zh-CN" altLang="en-US" sz="1800" i="0" u="none" strike="noStrike" kern="1200" cap="none" spc="0" normalizeH="0" baseline="0" noProof="0" dirty="0">
              <a:ln>
                <a:noFill/>
              </a:ln>
              <a:solidFill>
                <a:schemeClr val="tx1"/>
              </a:solidFill>
              <a:effectLst/>
              <a:uLnTx/>
              <a:uFillTx/>
              <a:latin typeface="+mn-ea"/>
              <a:ea typeface="+mn-ea"/>
            </a:endParaRPr>
          </a:p>
        </p:txBody>
      </p:sp>
      <p:sp>
        <p:nvSpPr>
          <p:cNvPr id="20" name="矩形 7"/>
          <p:cNvSpPr>
            <a:spLocks noChangeArrowheads="1"/>
          </p:cNvSpPr>
          <p:nvPr/>
        </p:nvSpPr>
        <p:spPr bwMode="auto">
          <a:xfrm>
            <a:off x="2268220" y="3220085"/>
            <a:ext cx="6308725" cy="1694180"/>
          </a:xfrm>
          <a:prstGeom prst="rect">
            <a:avLst/>
          </a:prstGeom>
          <a:noFill/>
          <a:ln w="9525">
            <a:noFill/>
            <a:miter lim="800000"/>
          </a:ln>
        </p:spPr>
        <p:txBody>
          <a:bodyPr wrap="square">
            <a:spAutoFit/>
          </a:bodyPr>
          <a:p>
            <a:pPr marL="285750" marR="0" lvl="0" indent="-285750" algn="just" defTabSz="914400" rtl="0" eaLnBrk="1" fontAlgn="base" latinLnBrk="0" hangingPunct="1">
              <a:lnSpc>
                <a:spcPts val="2500"/>
              </a:lnSpc>
              <a:spcBef>
                <a:spcPct val="0"/>
              </a:spcBef>
              <a:spcAft>
                <a:spcPct val="0"/>
              </a:spcAft>
              <a:buClr>
                <a:srgbClr val="000000"/>
              </a:buClr>
              <a:buSzTx/>
              <a:buFont typeface="Wingdings" panose="05000000000000000000" charset="0"/>
              <a:buChar char="l"/>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“老项目老办法”</a:t>
            </a:r>
            <a:r>
              <a:rPr kumimoji="0" lang="zh-CN" altLang="en-US" sz="1800" b="0" i="0" u="none" strike="noStrike" kern="1200" cap="none" spc="0" normalizeH="0" baseline="0" noProof="0" dirty="0">
                <a:ln>
                  <a:noFill/>
                </a:ln>
                <a:solidFill>
                  <a:schemeClr val="tx1"/>
                </a:solidFill>
                <a:effectLst/>
                <a:uLnTx/>
                <a:uFillTx/>
                <a:latin typeface="+mn-ea"/>
                <a:ea typeface="+mn-ea"/>
                <a:cs typeface="+mn-cs"/>
              </a:rPr>
              <a:t>：对</a:t>
            </a:r>
            <a:r>
              <a:rPr kumimoji="0" lang="en-US" sz="1800" b="0" i="0" u="none" strike="noStrike" kern="1200" cap="none" spc="0" normalizeH="0" baseline="0" noProof="0" dirty="0">
                <a:ln>
                  <a:noFill/>
                </a:ln>
                <a:solidFill>
                  <a:schemeClr val="tx1"/>
                </a:solidFill>
                <a:effectLst/>
                <a:uLnTx/>
                <a:uFillTx/>
                <a:latin typeface="+mn-ea"/>
                <a:ea typeface="+mn-ea"/>
                <a:cs typeface="+mn-cs"/>
              </a:rPr>
              <a:t>2019</a:t>
            </a:r>
            <a:r>
              <a:rPr kumimoji="0" lang="zh-CN" altLang="en-US" sz="1800" b="0" i="0" u="none" strike="noStrike" kern="1200" cap="none" spc="0" normalizeH="0" baseline="0" noProof="0" dirty="0">
                <a:ln>
                  <a:noFill/>
                </a:ln>
                <a:solidFill>
                  <a:schemeClr val="tx1"/>
                </a:solidFill>
                <a:effectLst/>
                <a:uLnTx/>
                <a:uFillTx/>
                <a:latin typeface="+mn-ea"/>
                <a:ea typeface="+mn-ea"/>
                <a:cs typeface="+mn-cs"/>
              </a:rPr>
              <a:t>年前已经采取分劈方式进行报送的项目，继续报送直至竣工退库；</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a:p>
            <a:pPr marL="285750" marR="0" lvl="0" indent="-285750" algn="just" defTabSz="914400" rtl="0" eaLnBrk="1" fontAlgn="base" latinLnBrk="0" hangingPunct="1">
              <a:lnSpc>
                <a:spcPts val="2500"/>
              </a:lnSpc>
              <a:spcBef>
                <a:spcPct val="0"/>
              </a:spcBef>
              <a:spcAft>
                <a:spcPct val="0"/>
              </a:spcAft>
              <a:buClr>
                <a:srgbClr val="000000"/>
              </a:buClr>
              <a:buSzTx/>
              <a:buFont typeface="Wingdings" panose="05000000000000000000" charset="0"/>
              <a:buChar char="l"/>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“新项目新办法”</a:t>
            </a:r>
            <a:r>
              <a:rPr kumimoji="0" lang="zh-CN" altLang="en-US" sz="1800" b="0" i="0" u="none" strike="noStrike" kern="1200" cap="none" spc="0" normalizeH="0" baseline="0" noProof="0" dirty="0">
                <a:ln>
                  <a:noFill/>
                </a:ln>
                <a:solidFill>
                  <a:schemeClr val="tx1"/>
                </a:solidFill>
                <a:effectLst/>
                <a:uLnTx/>
                <a:uFillTx/>
                <a:latin typeface="+mn-ea"/>
                <a:ea typeface="+mn-ea"/>
                <a:cs typeface="+mn-cs"/>
              </a:rPr>
              <a:t>：对</a:t>
            </a:r>
            <a:r>
              <a:rPr kumimoji="0" lang="en-US" sz="1800" b="0" i="0" u="none" strike="noStrike" kern="1200" cap="none" spc="0" normalizeH="0" baseline="0" noProof="0" dirty="0">
                <a:ln>
                  <a:noFill/>
                </a:ln>
                <a:solidFill>
                  <a:schemeClr val="tx1"/>
                </a:solidFill>
                <a:effectLst/>
                <a:uLnTx/>
                <a:uFillTx/>
                <a:latin typeface="+mn-ea"/>
                <a:ea typeface="+mn-ea"/>
                <a:cs typeface="+mn-cs"/>
              </a:rPr>
              <a:t>2019</a:t>
            </a:r>
            <a:r>
              <a:rPr kumimoji="0" lang="zh-CN" altLang="en-US" sz="1800" b="0" i="0" u="none" strike="noStrike" kern="1200" cap="none" spc="0" normalizeH="0" baseline="0" noProof="0" dirty="0">
                <a:ln>
                  <a:noFill/>
                </a:ln>
                <a:solidFill>
                  <a:schemeClr val="tx1"/>
                </a:solidFill>
                <a:effectLst/>
                <a:uLnTx/>
                <a:uFillTx/>
                <a:latin typeface="+mn-ea"/>
                <a:ea typeface="+mn-ea"/>
                <a:cs typeface="+mn-cs"/>
              </a:rPr>
              <a:t>年以后</a:t>
            </a:r>
            <a:r>
              <a:rPr kumimoji="0" lang="zh-CN" altLang="en-US" sz="1800" i="0" u="none" strike="noStrike" kern="1200" cap="none" spc="0" normalizeH="0" baseline="0" noProof="0" dirty="0">
                <a:ln>
                  <a:noFill/>
                </a:ln>
                <a:solidFill>
                  <a:schemeClr val="tx1"/>
                </a:solidFill>
                <a:effectLst/>
                <a:uLnTx/>
                <a:uFillTx/>
                <a:latin typeface="+mn-ea"/>
                <a:ea typeface="+mn-ea"/>
                <a:cs typeface="+mn-cs"/>
              </a:rPr>
              <a:t>入库的商品房和保障房合并立项的项目不再分劈报送，</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需按批复中商品房和保障房规划建筑面积较大</a:t>
            </a:r>
            <a:r>
              <a:rPr kumimoji="0" lang="zh-CN" altLang="en-US" sz="1800" i="0" u="none" strike="noStrike" kern="1200" cap="none" spc="0" normalizeH="0" baseline="0" noProof="0" dirty="0">
                <a:ln>
                  <a:noFill/>
                </a:ln>
                <a:solidFill>
                  <a:schemeClr val="tx1"/>
                </a:solidFill>
                <a:effectLst/>
                <a:uLnTx/>
                <a:uFillTx/>
                <a:latin typeface="+mn-ea"/>
                <a:ea typeface="+mn-ea"/>
                <a:cs typeface="+mn-cs"/>
              </a:rPr>
              <a:t>的住</a:t>
            </a:r>
            <a:r>
              <a:rPr kumimoji="0" lang="zh-CN" altLang="en-US" sz="1800" b="0" i="0" u="none" strike="noStrike" kern="1200" cap="none" spc="0" normalizeH="0" baseline="0" noProof="0" dirty="0">
                <a:ln>
                  <a:noFill/>
                </a:ln>
                <a:solidFill>
                  <a:schemeClr val="tx1"/>
                </a:solidFill>
                <a:effectLst/>
                <a:uLnTx/>
                <a:uFillTx/>
                <a:latin typeface="+mn-ea"/>
                <a:ea typeface="+mn-ea"/>
                <a:cs typeface="+mn-cs"/>
              </a:rPr>
              <a:t>房性质确定此类项目属性。</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25" name="任意多边形 24"/>
          <p:cNvSpPr/>
          <p:nvPr/>
        </p:nvSpPr>
        <p:spPr>
          <a:xfrm rot="5400000">
            <a:off x="963930" y="3217545"/>
            <a:ext cx="721995" cy="90233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p:spPr>
        <p:style>
          <a:lnRef idx="3">
            <a:schemeClr val="lt1"/>
          </a:lnRef>
          <a:fillRef idx="1">
            <a:schemeClr val="accent2"/>
          </a:fillRef>
          <a:effectRef idx="1">
            <a:schemeClr val="accent2"/>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6" name="Rectangle 1"/>
          <p:cNvSpPr>
            <a:spLocks noChangeArrowheads="1"/>
          </p:cNvSpPr>
          <p:nvPr/>
        </p:nvSpPr>
        <p:spPr bwMode="auto">
          <a:xfrm>
            <a:off x="1025525" y="3315335"/>
            <a:ext cx="672465" cy="706755"/>
          </a:xfrm>
          <a:prstGeom prst="rect">
            <a:avLst/>
          </a:prstGeom>
          <a:noFill/>
          <a:ln w="9525">
            <a:noFill/>
            <a:miter lim="800000"/>
          </a:ln>
          <a:effectLst>
            <a:prstShdw prst="shdw17" dist="17961" dir="2700000">
              <a:srgbClr val="5B9BD5">
                <a:gamma/>
                <a:shade val="60000"/>
                <a:invGamma/>
                <a:alpha val="50000"/>
              </a:srgbClr>
            </a:prstShdw>
          </a:effectLst>
        </p:spPr>
        <p:txBody>
          <a:bodyPr wrap="square" anchor="ctr">
            <a:spAutoFit/>
          </a:bodyPr>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现状</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3" name="矩形 3"/>
          <p:cNvSpPr>
            <a:spLocks noChangeArrowheads="1"/>
          </p:cNvSpPr>
          <p:nvPr/>
        </p:nvSpPr>
        <p:spPr bwMode="auto">
          <a:xfrm>
            <a:off x="570548" y="677228"/>
            <a:ext cx="7715250" cy="3784600"/>
          </a:xfrm>
          <a:prstGeom prst="rect">
            <a:avLst/>
          </a:prstGeom>
          <a:noFill/>
          <a:ln w="9525">
            <a:noFill/>
            <a:miter lim="800000"/>
          </a:ln>
        </p:spPr>
        <p:txBody>
          <a:bodyPr>
            <a:spAutoFit/>
          </a:bodyP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指按照中国人民银行（</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个人住房贷款管理办法</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，银发［</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1998</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190</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号）中规定，贷款人（商业银行）向借款人发放的采用分期偿还方式用于购买自用普通住房的贷款。具体指具有完全民事行为能力的自然人，购买商品房时以其购买的产权住房（或银行认可的其他担保方式）为抵押，作为偿还贷款的保证而向银行申请的住房贷款。从</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1999</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月开始，个人住房贷款可扩大到借款人自用的各类型住房贷款（</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关于开展个人消费信贷的指导意见</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，银发［</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1999</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73</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号）。</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取自企业资产负债表负债类科目中的预收款项项目。</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用于房地产开发项目</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的个人按揭贷款，而不是企业的全部的个人按揭贷款。</a:t>
            </a: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charset="0"/>
              <a:buChar char="l"/>
              <a:defRPr/>
            </a:pP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项目开发结束后，不需要填报该指标。</a:t>
            </a: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0" y="-107950"/>
            <a:ext cx="3124200" cy="1058545"/>
            <a:chOff x="0" y="-170"/>
            <a:chExt cx="4920"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4020" cy="1307"/>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324 个人按揭贷款</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5" name="矩形 3"/>
          <p:cNvSpPr/>
          <p:nvPr/>
        </p:nvSpPr>
        <p:spPr>
          <a:xfrm>
            <a:off x="928688" y="1071563"/>
            <a:ext cx="7429500" cy="830262"/>
          </a:xfrm>
          <a:prstGeom prst="rect">
            <a:avLst/>
          </a:prstGeom>
          <a:noFill/>
          <a:ln w="9525">
            <a:noFill/>
          </a:ln>
        </p:spPr>
        <p:txBody>
          <a:bodyPr>
            <a:spAutoFit/>
          </a:bodyPr>
          <a:p>
            <a:r>
              <a:rPr lang="zh-CN" altLang="en-US" sz="2400" dirty="0">
                <a:latin typeface="微软雅黑" panose="020B0503020204020204" pitchFamily="34" charset="-122"/>
                <a:ea typeface="微软雅黑" panose="020B0503020204020204" pitchFamily="34" charset="-122"/>
              </a:rPr>
              <a:t>指在报告期收到的除以上各种资金外，其他用于房地产开发的资金。</a:t>
            </a:r>
            <a:endParaRPr lang="zh-CN" altLang="en-US" sz="2400" dirty="0">
              <a:latin typeface="微软雅黑" panose="020B0503020204020204" pitchFamily="34" charset="-122"/>
              <a:ea typeface="微软雅黑" panose="020B0503020204020204" pitchFamily="34" charset="-122"/>
            </a:endParaRPr>
          </a:p>
        </p:txBody>
      </p:sp>
      <p:sp>
        <p:nvSpPr>
          <p:cNvPr id="5" name="矩形 4"/>
          <p:cNvSpPr/>
          <p:nvPr/>
        </p:nvSpPr>
        <p:spPr>
          <a:xfrm>
            <a:off x="1000125" y="2089150"/>
            <a:ext cx="1000125" cy="482600"/>
          </a:xfrm>
          <a:prstGeom prst="rect">
            <a:avLst/>
          </a:prstGeom>
          <a:solidFill>
            <a:srgbClr val="FFBF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zh-CN" altLang="en-US" sz="2800" b="1" dirty="0">
                <a:solidFill>
                  <a:srgbClr val="FFFFFF"/>
                </a:solidFill>
                <a:latin typeface="微软雅黑" panose="020B0503020204020204" pitchFamily="34" charset="-122"/>
                <a:ea typeface="微软雅黑" panose="020B0503020204020204" pitchFamily="34" charset="-122"/>
              </a:rPr>
              <a:t>包括</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sp>
        <p:nvSpPr>
          <p:cNvPr id="90117" name="矩形 5"/>
          <p:cNvSpPr/>
          <p:nvPr/>
        </p:nvSpPr>
        <p:spPr>
          <a:xfrm>
            <a:off x="2286000" y="2036763"/>
            <a:ext cx="6643688" cy="1938337"/>
          </a:xfrm>
          <a:prstGeom prst="rect">
            <a:avLst/>
          </a:prstGeom>
          <a:noFill/>
          <a:ln w="9525">
            <a:noFill/>
          </a:ln>
        </p:spPr>
        <p:txBody>
          <a:bodyPr>
            <a:spAutoFit/>
          </a:bodyPr>
          <a:p>
            <a:pPr>
              <a:buClr>
                <a:srgbClr val="FFC000"/>
              </a:buClr>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rPr>
              <a:t>国家预算内资金</a:t>
            </a:r>
            <a:endParaRPr lang="en-US" altLang="zh-CN" sz="2000" dirty="0">
              <a:latin typeface="微软雅黑" panose="020B0503020204020204" pitchFamily="34" charset="-122"/>
              <a:ea typeface="微软雅黑" panose="020B0503020204020204" pitchFamily="34" charset="-122"/>
            </a:endParaRPr>
          </a:p>
          <a:p>
            <a:pPr>
              <a:buClr>
                <a:srgbClr val="FFC000"/>
              </a:buClr>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rPr>
              <a:t>债券</a:t>
            </a:r>
            <a:endParaRPr lang="en-US" altLang="zh-CN" sz="2000" dirty="0">
              <a:latin typeface="微软雅黑" panose="020B0503020204020204" pitchFamily="34" charset="-122"/>
              <a:ea typeface="微软雅黑" panose="020B0503020204020204" pitchFamily="34" charset="-122"/>
            </a:endParaRPr>
          </a:p>
          <a:p>
            <a:pPr>
              <a:buClr>
                <a:srgbClr val="FFC000"/>
              </a:buClr>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rPr>
              <a:t>社会集资</a:t>
            </a:r>
            <a:endParaRPr lang="en-US" altLang="zh-CN" sz="2000" dirty="0">
              <a:latin typeface="微软雅黑" panose="020B0503020204020204" pitchFamily="34" charset="-122"/>
              <a:ea typeface="微软雅黑" panose="020B0503020204020204" pitchFamily="34" charset="-122"/>
            </a:endParaRPr>
          </a:p>
          <a:p>
            <a:pPr>
              <a:buClr>
                <a:srgbClr val="FFC000"/>
              </a:buClr>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rPr>
              <a:t>个人资金</a:t>
            </a:r>
            <a:endParaRPr lang="en-US" altLang="zh-CN" sz="2000" dirty="0">
              <a:latin typeface="微软雅黑" panose="020B0503020204020204" pitchFamily="34" charset="-122"/>
              <a:ea typeface="微软雅黑" panose="020B0503020204020204" pitchFamily="34" charset="-122"/>
            </a:endParaRPr>
          </a:p>
          <a:p>
            <a:pPr>
              <a:buClr>
                <a:srgbClr val="FFC000"/>
              </a:buClr>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rPr>
              <a:t>无偿捐赠的资金</a:t>
            </a:r>
            <a:endParaRPr lang="en-US" altLang="zh-CN" sz="2000" dirty="0">
              <a:latin typeface="微软雅黑" panose="020B0503020204020204" pitchFamily="34" charset="-122"/>
              <a:ea typeface="微软雅黑" panose="020B0503020204020204" pitchFamily="34" charset="-122"/>
            </a:endParaRPr>
          </a:p>
          <a:p>
            <a:pPr>
              <a:buClr>
                <a:srgbClr val="FFC000"/>
              </a:buClr>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rPr>
              <a:t>用征地迁移补偿费、移民费等进行房地产开发的资金</a:t>
            </a:r>
            <a:endParaRPr lang="en-US" altLang="zh-CN" sz="20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07950"/>
            <a:ext cx="3124200" cy="688975"/>
            <a:chOff x="0" y="-170"/>
            <a:chExt cx="4920" cy="1085"/>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2" name="矩形 1"/>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9" name="矩形 5"/>
            <p:cNvSpPr>
              <a:spLocks noChangeArrowheads="1"/>
            </p:cNvSpPr>
            <p:nvPr/>
          </p:nvSpPr>
          <p:spPr bwMode="auto">
            <a:xfrm>
              <a:off x="900" y="190"/>
              <a:ext cx="4020" cy="725"/>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318 其他到位资金</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9" name="矩形 4"/>
          <p:cNvSpPr/>
          <p:nvPr/>
        </p:nvSpPr>
        <p:spPr>
          <a:xfrm>
            <a:off x="1143000" y="1125538"/>
            <a:ext cx="7358063" cy="498475"/>
          </a:xfrm>
          <a:prstGeom prst="rect">
            <a:avLst/>
          </a:prstGeom>
          <a:noFill/>
          <a:ln w="9525">
            <a:noFill/>
          </a:ln>
        </p:spPr>
        <p:txBody>
          <a:bodyPr>
            <a:spAutoFit/>
          </a:bodyPr>
          <a:p>
            <a:pPr>
              <a:lnSpc>
                <a:spcPct val="120000"/>
              </a:lnSpc>
              <a:buClr>
                <a:srgbClr val="FF0000"/>
              </a:buClr>
            </a:pPr>
            <a:r>
              <a:rPr lang="zh-CN" altLang="en-US" sz="2400" dirty="0">
                <a:latin typeface="微软雅黑" panose="020B0503020204020204" pitchFamily="34" charset="-122"/>
                <a:ea typeface="微软雅黑" panose="020B0503020204020204" pitchFamily="34" charset="-122"/>
              </a:rPr>
              <a:t>指</a:t>
            </a:r>
            <a:r>
              <a:rPr lang="zh-CN" altLang="en-US" sz="2400" dirty="0">
                <a:solidFill>
                  <a:srgbClr val="FF0000"/>
                </a:solidFill>
                <a:latin typeface="微软雅黑" panose="020B0503020204020204" pitchFamily="34" charset="-122"/>
                <a:ea typeface="微软雅黑" panose="020B0503020204020204" pitchFamily="34" charset="-122"/>
              </a:rPr>
              <a:t>本年项目建设</a:t>
            </a:r>
            <a:r>
              <a:rPr lang="zh-CN" altLang="en-US" sz="2400" dirty="0">
                <a:latin typeface="微软雅黑" panose="020B0503020204020204" pitchFamily="34" charset="-122"/>
                <a:ea typeface="微软雅黑" panose="020B0503020204020204" pitchFamily="34" charset="-122"/>
              </a:rPr>
              <a:t>过程中应付未付的投资款。</a:t>
            </a:r>
            <a:endParaRPr lang="en-US" altLang="zh-CN" sz="2400" dirty="0">
              <a:latin typeface="微软雅黑" panose="020B0503020204020204" pitchFamily="34" charset="-122"/>
              <a:ea typeface="微软雅黑" panose="020B0503020204020204" pitchFamily="34" charset="-122"/>
            </a:endParaRPr>
          </a:p>
        </p:txBody>
      </p:sp>
      <p:grpSp>
        <p:nvGrpSpPr>
          <p:cNvPr id="91140" name="组合 32"/>
          <p:cNvGrpSpPr/>
          <p:nvPr/>
        </p:nvGrpSpPr>
        <p:grpSpPr>
          <a:xfrm>
            <a:off x="500063" y="1982788"/>
            <a:ext cx="955675" cy="700087"/>
            <a:chOff x="5465941" y="1779662"/>
            <a:chExt cx="883590" cy="863308"/>
          </a:xfrm>
        </p:grpSpPr>
        <p:grpSp>
          <p:nvGrpSpPr>
            <p:cNvPr id="91159" name="组合 33"/>
            <p:cNvGrpSpPr/>
            <p:nvPr/>
          </p:nvGrpSpPr>
          <p:grpSpPr>
            <a:xfrm>
              <a:off x="5741880" y="1779662"/>
              <a:ext cx="330245" cy="330348"/>
              <a:chOff x="3833071" y="1100471"/>
              <a:chExt cx="1294713" cy="1295119"/>
            </a:xfrm>
          </p:grpSpPr>
          <p:sp>
            <p:nvSpPr>
              <p:cNvPr id="19" name="椭圆 18"/>
              <p:cNvSpPr/>
              <p:nvPr/>
            </p:nvSpPr>
            <p:spPr>
              <a:xfrm>
                <a:off x="3833067" y="1100471"/>
                <a:ext cx="1294713" cy="1297033"/>
              </a:xfrm>
              <a:prstGeom prst="ellipse">
                <a:avLst/>
              </a:prstGeom>
              <a:gradFill flip="none" rotWithShape="1">
                <a:gsLst>
                  <a:gs pos="0">
                    <a:schemeClr val="bg1">
                      <a:lumMod val="75000"/>
                    </a:schemeClr>
                  </a:gs>
                  <a:gs pos="100000">
                    <a:schemeClr val="bg1"/>
                  </a:gs>
                  <a:gs pos="0">
                    <a:srgbClr val="CDCDCD"/>
                  </a:gs>
                </a:gsLst>
                <a:lin ang="189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椭圆 19"/>
              <p:cNvSpPr/>
              <p:nvPr/>
            </p:nvSpPr>
            <p:spPr>
              <a:xfrm>
                <a:off x="3867593" y="1138842"/>
                <a:ext cx="1225662" cy="1220291"/>
              </a:xfrm>
              <a:prstGeom prst="ellipse">
                <a:avLst/>
              </a:prstGeom>
              <a:gradFill flip="none" rotWithShape="1">
                <a:gsLst>
                  <a:gs pos="100000">
                    <a:schemeClr val="bg1"/>
                  </a:gs>
                  <a:gs pos="0">
                    <a:schemeClr val="bg1">
                      <a:lumMod val="75000"/>
                    </a:schemeClr>
                  </a:gs>
                </a:gsLst>
                <a:lin ang="8400000" scaled="0"/>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60" name="组合 34"/>
            <p:cNvGrpSpPr/>
            <p:nvPr/>
          </p:nvGrpSpPr>
          <p:grpSpPr>
            <a:xfrm>
              <a:off x="6019286" y="1980807"/>
              <a:ext cx="330246" cy="330347"/>
              <a:chOff x="3833934" y="1098575"/>
              <a:chExt cx="1294717" cy="1295115"/>
            </a:xfrm>
          </p:grpSpPr>
          <p:sp>
            <p:nvSpPr>
              <p:cNvPr id="17" name="椭圆 16"/>
              <p:cNvSpPr/>
              <p:nvPr/>
            </p:nvSpPr>
            <p:spPr>
              <a:xfrm>
                <a:off x="3833930" y="1100489"/>
                <a:ext cx="1294717" cy="1289362"/>
              </a:xfrm>
              <a:prstGeom prst="ellipse">
                <a:avLst/>
              </a:prstGeom>
              <a:gradFill flip="none" rotWithShape="1">
                <a:gsLst>
                  <a:gs pos="0">
                    <a:schemeClr val="bg1">
                      <a:lumMod val="75000"/>
                    </a:schemeClr>
                  </a:gs>
                  <a:gs pos="100000">
                    <a:schemeClr val="bg1"/>
                  </a:gs>
                  <a:gs pos="0">
                    <a:srgbClr val="CDCDCD"/>
                  </a:gs>
                </a:gsLst>
                <a:lin ang="189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椭圆 17"/>
              <p:cNvSpPr/>
              <p:nvPr/>
            </p:nvSpPr>
            <p:spPr>
              <a:xfrm>
                <a:off x="3868456" y="1131189"/>
                <a:ext cx="1225666" cy="1227964"/>
              </a:xfrm>
              <a:prstGeom prst="ellipse">
                <a:avLst/>
              </a:prstGeom>
              <a:gradFill flip="none" rotWithShape="1">
                <a:gsLst>
                  <a:gs pos="100000">
                    <a:schemeClr val="bg1"/>
                  </a:gs>
                  <a:gs pos="0">
                    <a:schemeClr val="bg1">
                      <a:lumMod val="75000"/>
                    </a:schemeClr>
                  </a:gs>
                </a:gsLst>
                <a:lin ang="8400000" scaled="0"/>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61" name="组合 35"/>
            <p:cNvGrpSpPr/>
            <p:nvPr/>
          </p:nvGrpSpPr>
          <p:grpSpPr>
            <a:xfrm>
              <a:off x="5922414" y="2312623"/>
              <a:ext cx="330246" cy="330347"/>
              <a:chOff x="3835174" y="1101356"/>
              <a:chExt cx="1294717" cy="1295115"/>
            </a:xfrm>
          </p:grpSpPr>
          <p:sp>
            <p:nvSpPr>
              <p:cNvPr id="15" name="椭圆 14"/>
              <p:cNvSpPr/>
              <p:nvPr/>
            </p:nvSpPr>
            <p:spPr>
              <a:xfrm>
                <a:off x="3835170" y="1099437"/>
                <a:ext cx="1294717" cy="1297034"/>
              </a:xfrm>
              <a:prstGeom prst="ellipse">
                <a:avLst/>
              </a:prstGeom>
              <a:gradFill flip="none" rotWithShape="1">
                <a:gsLst>
                  <a:gs pos="0">
                    <a:schemeClr val="bg1">
                      <a:lumMod val="75000"/>
                    </a:schemeClr>
                  </a:gs>
                  <a:gs pos="100000">
                    <a:schemeClr val="bg1"/>
                  </a:gs>
                  <a:gs pos="0">
                    <a:srgbClr val="CDCDCD"/>
                  </a:gs>
                </a:gsLst>
                <a:lin ang="189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椭圆 15"/>
              <p:cNvSpPr/>
              <p:nvPr/>
            </p:nvSpPr>
            <p:spPr>
              <a:xfrm>
                <a:off x="3869696" y="1137808"/>
                <a:ext cx="1225666" cy="1220291"/>
              </a:xfrm>
              <a:prstGeom prst="ellipse">
                <a:avLst/>
              </a:prstGeom>
              <a:gradFill flip="none" rotWithShape="1">
                <a:gsLst>
                  <a:gs pos="100000">
                    <a:schemeClr val="bg1"/>
                  </a:gs>
                  <a:gs pos="0">
                    <a:schemeClr val="bg1">
                      <a:lumMod val="75000"/>
                    </a:schemeClr>
                  </a:gs>
                </a:gsLst>
                <a:lin ang="8400000" scaled="0"/>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62" name="组合 36"/>
            <p:cNvGrpSpPr/>
            <p:nvPr/>
          </p:nvGrpSpPr>
          <p:grpSpPr>
            <a:xfrm>
              <a:off x="5465942" y="1983744"/>
              <a:ext cx="330245" cy="330347"/>
              <a:chOff x="3832651" y="1102353"/>
              <a:chExt cx="1294713" cy="1295115"/>
            </a:xfrm>
          </p:grpSpPr>
          <p:sp>
            <p:nvSpPr>
              <p:cNvPr id="13" name="椭圆 12"/>
              <p:cNvSpPr/>
              <p:nvPr/>
            </p:nvSpPr>
            <p:spPr>
              <a:xfrm>
                <a:off x="3832647" y="1100434"/>
                <a:ext cx="1294713" cy="1297034"/>
              </a:xfrm>
              <a:prstGeom prst="ellipse">
                <a:avLst/>
              </a:prstGeom>
              <a:gradFill flip="none" rotWithShape="1">
                <a:gsLst>
                  <a:gs pos="0">
                    <a:schemeClr val="bg1">
                      <a:lumMod val="75000"/>
                    </a:schemeClr>
                  </a:gs>
                  <a:gs pos="100000">
                    <a:schemeClr val="bg1"/>
                  </a:gs>
                  <a:gs pos="0">
                    <a:srgbClr val="CDCDCD"/>
                  </a:gs>
                </a:gsLst>
                <a:lin ang="189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椭圆 13"/>
              <p:cNvSpPr/>
              <p:nvPr/>
            </p:nvSpPr>
            <p:spPr>
              <a:xfrm>
                <a:off x="3867173" y="1138805"/>
                <a:ext cx="1225662" cy="1220291"/>
              </a:xfrm>
              <a:prstGeom prst="ellipse">
                <a:avLst/>
              </a:prstGeom>
              <a:gradFill flip="none" rotWithShape="1">
                <a:gsLst>
                  <a:gs pos="100000">
                    <a:schemeClr val="bg1"/>
                  </a:gs>
                  <a:gs pos="0">
                    <a:schemeClr val="bg1">
                      <a:lumMod val="75000"/>
                    </a:schemeClr>
                  </a:gs>
                </a:gsLst>
                <a:lin ang="8400000" scaled="0"/>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63" name="组合 37"/>
            <p:cNvGrpSpPr/>
            <p:nvPr/>
          </p:nvGrpSpPr>
          <p:grpSpPr>
            <a:xfrm>
              <a:off x="5576023" y="2312623"/>
              <a:ext cx="331713" cy="330347"/>
              <a:chOff x="3830839" y="1101356"/>
              <a:chExt cx="1300469" cy="1295115"/>
            </a:xfrm>
          </p:grpSpPr>
          <p:sp>
            <p:nvSpPr>
              <p:cNvPr id="11" name="椭圆 10"/>
              <p:cNvSpPr/>
              <p:nvPr/>
            </p:nvSpPr>
            <p:spPr>
              <a:xfrm>
                <a:off x="3830835" y="1099437"/>
                <a:ext cx="1300469" cy="1297034"/>
              </a:xfrm>
              <a:prstGeom prst="ellipse">
                <a:avLst/>
              </a:prstGeom>
              <a:gradFill flip="none" rotWithShape="1">
                <a:gsLst>
                  <a:gs pos="0">
                    <a:schemeClr val="bg1">
                      <a:lumMod val="75000"/>
                    </a:schemeClr>
                  </a:gs>
                  <a:gs pos="100000">
                    <a:schemeClr val="bg1"/>
                  </a:gs>
                  <a:gs pos="0">
                    <a:srgbClr val="CDCDCD"/>
                  </a:gs>
                </a:gsLst>
                <a:lin ang="189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椭圆 11"/>
              <p:cNvSpPr/>
              <p:nvPr/>
            </p:nvSpPr>
            <p:spPr>
              <a:xfrm>
                <a:off x="3865361" y="1137808"/>
                <a:ext cx="1231418" cy="1220291"/>
              </a:xfrm>
              <a:prstGeom prst="ellipse">
                <a:avLst/>
              </a:prstGeom>
              <a:gradFill flip="none" rotWithShape="1">
                <a:gsLst>
                  <a:gs pos="100000">
                    <a:schemeClr val="bg1"/>
                  </a:gs>
                  <a:gs pos="0">
                    <a:schemeClr val="bg1">
                      <a:lumMod val="75000"/>
                    </a:schemeClr>
                  </a:gs>
                </a:gsLst>
                <a:lin ang="8400000" scaled="0"/>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sp>
        <p:nvSpPr>
          <p:cNvPr id="91141" name="矩形 20"/>
          <p:cNvSpPr/>
          <p:nvPr/>
        </p:nvSpPr>
        <p:spPr>
          <a:xfrm>
            <a:off x="1714500" y="1912938"/>
            <a:ext cx="6858000" cy="1865312"/>
          </a:xfrm>
          <a:prstGeom prst="rect">
            <a:avLst/>
          </a:prstGeom>
          <a:noFill/>
          <a:ln w="9525">
            <a:noFill/>
          </a:ln>
        </p:spPr>
        <p:txBody>
          <a:bodyPr>
            <a:spAutoFit/>
          </a:bodyPr>
          <a:p>
            <a:pPr>
              <a:lnSpc>
                <a:spcPct val="120000"/>
              </a:lnSpc>
              <a:buClr>
                <a:srgbClr val="FF0000"/>
              </a:buClr>
            </a:pPr>
            <a:r>
              <a:rPr lang="zh-CN" altLang="en-US" sz="2400" dirty="0">
                <a:solidFill>
                  <a:srgbClr val="000000"/>
                </a:solidFill>
                <a:latin typeface="微软雅黑" panose="020B0503020204020204" pitchFamily="34" charset="-122"/>
                <a:ea typeface="微软雅黑" panose="020B0503020204020204" pitchFamily="34" charset="-122"/>
              </a:rPr>
              <a:t>包括应付工程款、应付器材款、应付工资、应付有偿调入器材及工程款、其他应付款、应交税金、应交基建收入、应交投资包干结余、应交能源交通建设基金、应交预算调节基金及其他应交款。</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91142" name="矩形 21"/>
          <p:cNvSpPr/>
          <p:nvPr/>
        </p:nvSpPr>
        <p:spPr>
          <a:xfrm>
            <a:off x="857250" y="3713163"/>
            <a:ext cx="6357938" cy="977900"/>
          </a:xfrm>
          <a:prstGeom prst="rect">
            <a:avLst/>
          </a:prstGeom>
          <a:noFill/>
          <a:ln w="9525">
            <a:noFill/>
          </a:ln>
        </p:spPr>
        <p:txBody>
          <a:bodyPr>
            <a:spAutoFit/>
          </a:bodyPr>
          <a:p>
            <a:pPr>
              <a:lnSpc>
                <a:spcPct val="120000"/>
              </a:lnSpc>
              <a:buClr>
                <a:srgbClr val="FF0000"/>
              </a:buClr>
            </a:pPr>
            <a:r>
              <a:rPr lang="zh-CN" altLang="en-US" sz="2400" dirty="0">
                <a:solidFill>
                  <a:srgbClr val="000000"/>
                </a:solidFill>
                <a:latin typeface="微软雅黑" panose="020B0503020204020204" pitchFamily="34" charset="-122"/>
                <a:ea typeface="微软雅黑" panose="020B0503020204020204" pitchFamily="34" charset="-122"/>
              </a:rPr>
              <a:t>各项应付款填报</a:t>
            </a:r>
            <a:r>
              <a:rPr lang="zh-CN" altLang="en-US" sz="2400" dirty="0">
                <a:solidFill>
                  <a:srgbClr val="FF0000"/>
                </a:solidFill>
                <a:latin typeface="微软雅黑" panose="020B0503020204020204" pitchFamily="34" charset="-122"/>
                <a:ea typeface="微软雅黑" panose="020B0503020204020204" pitchFamily="34" charset="-122"/>
              </a:rPr>
              <a:t>本报告期实际增加数</a:t>
            </a:r>
            <a:r>
              <a:rPr lang="en-US" altLang="zh-CN" sz="2400" dirty="0">
                <a:solidFill>
                  <a:srgbClr val="000000"/>
                </a:solidFill>
                <a:latin typeface="微软雅黑" panose="020B0503020204020204" pitchFamily="34" charset="-122"/>
                <a:ea typeface="微软雅黑" panose="020B0503020204020204" pitchFamily="34" charset="-122"/>
              </a:rPr>
              <a:t>(</a:t>
            </a:r>
            <a:r>
              <a:rPr lang="zh-CN" altLang="en-US" sz="2400" dirty="0">
                <a:solidFill>
                  <a:srgbClr val="000000"/>
                </a:solidFill>
                <a:latin typeface="微软雅黑" panose="020B0503020204020204" pitchFamily="34" charset="-122"/>
                <a:ea typeface="微软雅黑" panose="020B0503020204020204" pitchFamily="34" charset="-122"/>
              </a:rPr>
              <a:t>或发生数</a:t>
            </a:r>
            <a:r>
              <a:rPr lang="en-US" altLang="zh-CN" sz="2400" dirty="0">
                <a:solidFill>
                  <a:srgbClr val="000000"/>
                </a:solidFill>
                <a:latin typeface="微软雅黑" panose="020B0503020204020204" pitchFamily="34" charset="-122"/>
                <a:ea typeface="微软雅黑" panose="020B0503020204020204" pitchFamily="34" charset="-122"/>
              </a:rPr>
              <a:t>)</a:t>
            </a:r>
            <a:r>
              <a:rPr lang="zh-CN" altLang="en-US" sz="2400" dirty="0">
                <a:solidFill>
                  <a:srgbClr val="000000"/>
                </a:solidFill>
                <a:latin typeface="微软雅黑" panose="020B0503020204020204" pitchFamily="34" charset="-122"/>
                <a:ea typeface="微软雅黑" panose="020B0503020204020204" pitchFamily="34" charset="-122"/>
              </a:rPr>
              <a:t>，不是填报开始建设以来的累计数。</a:t>
            </a:r>
            <a:endParaRPr lang="en-US" altLang="zh-CN" sz="2400" dirty="0">
              <a:solidFill>
                <a:srgbClr val="000000"/>
              </a:solidFill>
              <a:latin typeface="微软雅黑" panose="020B0503020204020204" pitchFamily="34" charset="-122"/>
              <a:ea typeface="微软雅黑" panose="020B0503020204020204" pitchFamily="34" charset="-122"/>
            </a:endParaRPr>
          </a:p>
        </p:txBody>
      </p:sp>
      <p:grpSp>
        <p:nvGrpSpPr>
          <p:cNvPr id="91143" name="组合 32"/>
          <p:cNvGrpSpPr/>
          <p:nvPr/>
        </p:nvGrpSpPr>
        <p:grpSpPr>
          <a:xfrm>
            <a:off x="7429500" y="3943350"/>
            <a:ext cx="955675" cy="700088"/>
            <a:chOff x="5465941" y="1779662"/>
            <a:chExt cx="883590" cy="863308"/>
          </a:xfrm>
        </p:grpSpPr>
        <p:grpSp>
          <p:nvGrpSpPr>
            <p:cNvPr id="91144" name="组合 33"/>
            <p:cNvGrpSpPr/>
            <p:nvPr/>
          </p:nvGrpSpPr>
          <p:grpSpPr>
            <a:xfrm>
              <a:off x="5741880" y="1779662"/>
              <a:ext cx="330245" cy="330348"/>
              <a:chOff x="3833071" y="1100471"/>
              <a:chExt cx="1294713" cy="1295119"/>
            </a:xfrm>
          </p:grpSpPr>
          <p:sp>
            <p:nvSpPr>
              <p:cNvPr id="37" name="椭圆 36"/>
              <p:cNvSpPr/>
              <p:nvPr/>
            </p:nvSpPr>
            <p:spPr>
              <a:xfrm>
                <a:off x="3833067" y="1100471"/>
                <a:ext cx="1294717" cy="1297038"/>
              </a:xfrm>
              <a:prstGeom prst="ellipse">
                <a:avLst/>
              </a:prstGeom>
              <a:gradFill flip="none" rotWithShape="1">
                <a:gsLst>
                  <a:gs pos="0">
                    <a:schemeClr val="bg1">
                      <a:lumMod val="75000"/>
                    </a:schemeClr>
                  </a:gs>
                  <a:gs pos="100000">
                    <a:schemeClr val="bg1"/>
                  </a:gs>
                  <a:gs pos="0">
                    <a:srgbClr val="CDCDCD"/>
                  </a:gs>
                </a:gsLst>
                <a:lin ang="189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8" name="椭圆 37"/>
              <p:cNvSpPr/>
              <p:nvPr/>
            </p:nvSpPr>
            <p:spPr>
              <a:xfrm>
                <a:off x="3867593" y="1138847"/>
                <a:ext cx="1225665" cy="1220286"/>
              </a:xfrm>
              <a:prstGeom prst="ellipse">
                <a:avLst/>
              </a:prstGeom>
              <a:gradFill flip="none" rotWithShape="1">
                <a:gsLst>
                  <a:gs pos="100000">
                    <a:schemeClr val="bg1"/>
                  </a:gs>
                  <a:gs pos="0">
                    <a:schemeClr val="bg1">
                      <a:lumMod val="75000"/>
                    </a:schemeClr>
                  </a:gs>
                </a:gsLst>
                <a:lin ang="8400000" scaled="0"/>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45" name="组合 34"/>
            <p:cNvGrpSpPr/>
            <p:nvPr/>
          </p:nvGrpSpPr>
          <p:grpSpPr>
            <a:xfrm>
              <a:off x="6019286" y="1980807"/>
              <a:ext cx="330246" cy="330347"/>
              <a:chOff x="3833934" y="1098575"/>
              <a:chExt cx="1294717" cy="1295115"/>
            </a:xfrm>
          </p:grpSpPr>
          <p:sp>
            <p:nvSpPr>
              <p:cNvPr id="35" name="椭圆 34"/>
              <p:cNvSpPr/>
              <p:nvPr/>
            </p:nvSpPr>
            <p:spPr>
              <a:xfrm>
                <a:off x="3833934" y="1100494"/>
                <a:ext cx="1294713" cy="1289362"/>
              </a:xfrm>
              <a:prstGeom prst="ellipse">
                <a:avLst/>
              </a:prstGeom>
              <a:gradFill flip="none" rotWithShape="1">
                <a:gsLst>
                  <a:gs pos="0">
                    <a:schemeClr val="bg1">
                      <a:lumMod val="75000"/>
                    </a:schemeClr>
                  </a:gs>
                  <a:gs pos="100000">
                    <a:schemeClr val="bg1"/>
                  </a:gs>
                  <a:gs pos="0">
                    <a:srgbClr val="CDCDCD"/>
                  </a:gs>
                </a:gsLst>
                <a:lin ang="189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椭圆 35"/>
              <p:cNvSpPr/>
              <p:nvPr/>
            </p:nvSpPr>
            <p:spPr>
              <a:xfrm>
                <a:off x="3868460" y="1131193"/>
                <a:ext cx="1225662" cy="1227964"/>
              </a:xfrm>
              <a:prstGeom prst="ellipse">
                <a:avLst/>
              </a:prstGeom>
              <a:gradFill flip="none" rotWithShape="1">
                <a:gsLst>
                  <a:gs pos="100000">
                    <a:schemeClr val="bg1"/>
                  </a:gs>
                  <a:gs pos="0">
                    <a:schemeClr val="bg1">
                      <a:lumMod val="75000"/>
                    </a:schemeClr>
                  </a:gs>
                </a:gsLst>
                <a:lin ang="8400000" scaled="0"/>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46" name="组合 35"/>
            <p:cNvGrpSpPr/>
            <p:nvPr/>
          </p:nvGrpSpPr>
          <p:grpSpPr>
            <a:xfrm>
              <a:off x="5922414" y="2312623"/>
              <a:ext cx="330246" cy="330347"/>
              <a:chOff x="3835174" y="1101356"/>
              <a:chExt cx="1294717" cy="1295115"/>
            </a:xfrm>
          </p:grpSpPr>
          <p:sp>
            <p:nvSpPr>
              <p:cNvPr id="33" name="椭圆 32"/>
              <p:cNvSpPr/>
              <p:nvPr/>
            </p:nvSpPr>
            <p:spPr>
              <a:xfrm>
                <a:off x="3835174" y="1099432"/>
                <a:ext cx="1294713" cy="1297039"/>
              </a:xfrm>
              <a:prstGeom prst="ellipse">
                <a:avLst/>
              </a:prstGeom>
              <a:gradFill flip="none" rotWithShape="1">
                <a:gsLst>
                  <a:gs pos="0">
                    <a:schemeClr val="bg1">
                      <a:lumMod val="75000"/>
                    </a:schemeClr>
                  </a:gs>
                  <a:gs pos="100000">
                    <a:schemeClr val="bg1"/>
                  </a:gs>
                  <a:gs pos="0">
                    <a:srgbClr val="CDCDCD"/>
                  </a:gs>
                </a:gsLst>
                <a:lin ang="189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椭圆 33"/>
              <p:cNvSpPr/>
              <p:nvPr/>
            </p:nvSpPr>
            <p:spPr>
              <a:xfrm>
                <a:off x="3869700" y="1137808"/>
                <a:ext cx="1225662" cy="1220287"/>
              </a:xfrm>
              <a:prstGeom prst="ellipse">
                <a:avLst/>
              </a:prstGeom>
              <a:gradFill flip="none" rotWithShape="1">
                <a:gsLst>
                  <a:gs pos="100000">
                    <a:schemeClr val="bg1"/>
                  </a:gs>
                  <a:gs pos="0">
                    <a:schemeClr val="bg1">
                      <a:lumMod val="75000"/>
                    </a:schemeClr>
                  </a:gs>
                </a:gsLst>
                <a:lin ang="8400000" scaled="0"/>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47" name="组合 36"/>
            <p:cNvGrpSpPr/>
            <p:nvPr/>
          </p:nvGrpSpPr>
          <p:grpSpPr>
            <a:xfrm>
              <a:off x="5465942" y="1983744"/>
              <a:ext cx="330245" cy="330347"/>
              <a:chOff x="3832651" y="1102353"/>
              <a:chExt cx="1294713" cy="1295115"/>
            </a:xfrm>
          </p:grpSpPr>
          <p:sp>
            <p:nvSpPr>
              <p:cNvPr id="31" name="椭圆 30"/>
              <p:cNvSpPr/>
              <p:nvPr/>
            </p:nvSpPr>
            <p:spPr>
              <a:xfrm>
                <a:off x="3832647" y="1100429"/>
                <a:ext cx="1294717" cy="1297039"/>
              </a:xfrm>
              <a:prstGeom prst="ellipse">
                <a:avLst/>
              </a:prstGeom>
              <a:gradFill flip="none" rotWithShape="1">
                <a:gsLst>
                  <a:gs pos="0">
                    <a:schemeClr val="bg1">
                      <a:lumMod val="75000"/>
                    </a:schemeClr>
                  </a:gs>
                  <a:gs pos="100000">
                    <a:schemeClr val="bg1"/>
                  </a:gs>
                  <a:gs pos="0">
                    <a:srgbClr val="CDCDCD"/>
                  </a:gs>
                </a:gsLst>
                <a:lin ang="189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椭圆 31"/>
              <p:cNvSpPr/>
              <p:nvPr/>
            </p:nvSpPr>
            <p:spPr>
              <a:xfrm>
                <a:off x="3867173" y="1138805"/>
                <a:ext cx="1225665" cy="1220287"/>
              </a:xfrm>
              <a:prstGeom prst="ellipse">
                <a:avLst/>
              </a:prstGeom>
              <a:gradFill flip="none" rotWithShape="1">
                <a:gsLst>
                  <a:gs pos="100000">
                    <a:schemeClr val="bg1"/>
                  </a:gs>
                  <a:gs pos="0">
                    <a:schemeClr val="bg1">
                      <a:lumMod val="75000"/>
                    </a:schemeClr>
                  </a:gs>
                </a:gsLst>
                <a:lin ang="8400000" scaled="0"/>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1148" name="组合 37"/>
            <p:cNvGrpSpPr/>
            <p:nvPr/>
          </p:nvGrpSpPr>
          <p:grpSpPr>
            <a:xfrm>
              <a:off x="5576023" y="2312623"/>
              <a:ext cx="331713" cy="330347"/>
              <a:chOff x="3830839" y="1101356"/>
              <a:chExt cx="1300469" cy="1295115"/>
            </a:xfrm>
          </p:grpSpPr>
          <p:sp>
            <p:nvSpPr>
              <p:cNvPr id="29" name="椭圆 28"/>
              <p:cNvSpPr/>
              <p:nvPr/>
            </p:nvSpPr>
            <p:spPr>
              <a:xfrm>
                <a:off x="3830839" y="1099432"/>
                <a:ext cx="1300469" cy="1297039"/>
              </a:xfrm>
              <a:prstGeom prst="ellipse">
                <a:avLst/>
              </a:prstGeom>
              <a:gradFill flip="none" rotWithShape="1">
                <a:gsLst>
                  <a:gs pos="0">
                    <a:schemeClr val="bg1">
                      <a:lumMod val="75000"/>
                    </a:schemeClr>
                  </a:gs>
                  <a:gs pos="100000">
                    <a:schemeClr val="bg1"/>
                  </a:gs>
                  <a:gs pos="0">
                    <a:srgbClr val="CDCDCD"/>
                  </a:gs>
                </a:gsLst>
                <a:lin ang="189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椭圆 29"/>
              <p:cNvSpPr/>
              <p:nvPr/>
            </p:nvSpPr>
            <p:spPr>
              <a:xfrm>
                <a:off x="3865365" y="1137808"/>
                <a:ext cx="1231418" cy="1220287"/>
              </a:xfrm>
              <a:prstGeom prst="ellipse">
                <a:avLst/>
              </a:prstGeom>
              <a:gradFill flip="none" rotWithShape="1">
                <a:gsLst>
                  <a:gs pos="100000">
                    <a:schemeClr val="bg1"/>
                  </a:gs>
                  <a:gs pos="0">
                    <a:schemeClr val="bg1">
                      <a:lumMod val="75000"/>
                    </a:schemeClr>
                  </a:gs>
                </a:gsLst>
                <a:lin ang="8400000" scaled="0"/>
                <a:tileRect/>
              </a:gradFill>
              <a:ln w="28575">
                <a:noFill/>
              </a:ln>
              <a:effectLst>
                <a:outerShdw blurRad="317500" dist="228600" dir="7200000" algn="ctr" rotWithShape="0">
                  <a:schemeClr val="tx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grpSp>
        <p:nvGrpSpPr>
          <p:cNvPr id="8" name="组合 7"/>
          <p:cNvGrpSpPr/>
          <p:nvPr/>
        </p:nvGrpSpPr>
        <p:grpSpPr>
          <a:xfrm>
            <a:off x="0" y="-107950"/>
            <a:ext cx="5266690" cy="1058545"/>
            <a:chOff x="0" y="-170"/>
            <a:chExt cx="8294"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3" name="矩形 2"/>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7" name="矩形 5"/>
            <p:cNvSpPr>
              <a:spLocks noChangeArrowheads="1"/>
            </p:cNvSpPr>
            <p:nvPr/>
          </p:nvSpPr>
          <p:spPr bwMode="auto">
            <a:xfrm>
              <a:off x="900" y="190"/>
              <a:ext cx="7394" cy="1307"/>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320 本年各项应付款合计及工程款</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Rectangle 3"/>
          <p:cNvSpPr txBox="1"/>
          <p:nvPr/>
        </p:nvSpPr>
        <p:spPr>
          <a:xfrm>
            <a:off x="468313" y="896938"/>
            <a:ext cx="8207375" cy="3835400"/>
          </a:xfrm>
          <a:prstGeom prst="rect">
            <a:avLst/>
          </a:prstGeom>
          <a:noFill/>
          <a:ln w="9525">
            <a:noFill/>
          </a:ln>
        </p:spPr>
        <p:txBody>
          <a:bodyPr/>
          <a:p>
            <a:pPr marL="342900" indent="-342900">
              <a:spcBef>
                <a:spcPct val="20000"/>
              </a:spcBef>
              <a:buClr>
                <a:srgbClr val="FF0000"/>
              </a:buClr>
              <a:buFont typeface="Wingdings" panose="05000000000000000000" pitchFamily="2" charset="2"/>
              <a:buChar char="|"/>
            </a:pPr>
            <a:endParaRPr lang="en-US" altLang="zh-CN" sz="3200" b="1" dirty="0">
              <a:latin typeface="楷体_GB2312" panose="02010609030101010101" pitchFamily="49" charset="-122"/>
            </a:endParaRPr>
          </a:p>
          <a:p>
            <a:pPr marL="342900" indent="-342900">
              <a:spcBef>
                <a:spcPct val="20000"/>
              </a:spcBef>
              <a:buClr>
                <a:srgbClr val="FF0000"/>
              </a:buClr>
              <a:buFont typeface="Wingdings" panose="05000000000000000000" pitchFamily="2" charset="2"/>
              <a:buChar char="|"/>
            </a:pPr>
            <a:endParaRPr lang="zh-CN" altLang="en-US" sz="4000" dirty="0">
              <a:latin typeface="楷体_GB2312" panose="02010609030101010101" pitchFamily="49" charset="-122"/>
            </a:endParaRPr>
          </a:p>
        </p:txBody>
      </p:sp>
      <p:sp>
        <p:nvSpPr>
          <p:cNvPr id="92164" name="矩形 7"/>
          <p:cNvSpPr/>
          <p:nvPr/>
        </p:nvSpPr>
        <p:spPr>
          <a:xfrm>
            <a:off x="500063" y="1017588"/>
            <a:ext cx="7572375" cy="831850"/>
          </a:xfrm>
          <a:prstGeom prst="rect">
            <a:avLst/>
          </a:prstGeom>
          <a:noFill/>
          <a:ln w="9525">
            <a:noFill/>
          </a:ln>
        </p:spPr>
        <p:txBody>
          <a:bodyPr>
            <a:spAutoFit/>
          </a:bodyPr>
          <a:p>
            <a:pPr marL="342900" indent="-342900">
              <a:spcBef>
                <a:spcPct val="20000"/>
              </a:spcBef>
              <a:buClr>
                <a:srgbClr val="FF0000"/>
              </a:buClr>
            </a:pPr>
            <a:r>
              <a:rPr lang="zh-CN" altLang="en-US" sz="2400" dirty="0">
                <a:latin typeface="微软雅黑" panose="020B0503020204020204" pitchFamily="34" charset="-122"/>
                <a:ea typeface="微软雅黑" panose="020B0503020204020204" pitchFamily="34" charset="-122"/>
              </a:rPr>
              <a:t>    指经有关部门批准，通过各种方式获得土地使用权，但尚未开工建设的土地面积。</a:t>
            </a:r>
            <a:endParaRPr lang="en-US" altLang="zh-CN" sz="2400" dirty="0">
              <a:latin typeface="微软雅黑" panose="020B0503020204020204" pitchFamily="34" charset="-122"/>
              <a:ea typeface="微软雅黑" panose="020B0503020204020204" pitchFamily="34" charset="-122"/>
            </a:endParaRPr>
          </a:p>
        </p:txBody>
      </p:sp>
      <p:sp>
        <p:nvSpPr>
          <p:cNvPr id="92165" name="Freeform 12"/>
          <p:cNvSpPr/>
          <p:nvPr/>
        </p:nvSpPr>
        <p:spPr>
          <a:xfrm flipH="1">
            <a:off x="1174750" y="1984375"/>
            <a:ext cx="325438" cy="427038"/>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DD1C3E"/>
          </a:solidFill>
          <a:ln w="9525">
            <a:noFill/>
          </a:ln>
        </p:spPr>
        <p:txBody>
          <a:bodyPr anchor="b" anchorCtr="0"/>
          <a:p>
            <a:pPr algn="ctr"/>
            <a:r>
              <a:rPr lang="en-US" altLang="zh-CN" dirty="0">
                <a:solidFill>
                  <a:schemeClr val="bg1"/>
                </a:solidFill>
                <a:latin typeface="Arial" panose="020B0604020202020204" pitchFamily="34" charset="0"/>
              </a:rPr>
              <a:t>1</a:t>
            </a:r>
            <a:endParaRPr lang="zh-CN" altLang="en-US" dirty="0">
              <a:solidFill>
                <a:schemeClr val="bg1"/>
              </a:solidFill>
              <a:latin typeface="Arial" panose="020B0604020202020204" pitchFamily="34" charset="0"/>
            </a:endParaRPr>
          </a:p>
        </p:txBody>
      </p:sp>
      <p:sp>
        <p:nvSpPr>
          <p:cNvPr id="92166" name="Freeform 12"/>
          <p:cNvSpPr/>
          <p:nvPr/>
        </p:nvSpPr>
        <p:spPr>
          <a:xfrm flipH="1">
            <a:off x="1174750" y="2681288"/>
            <a:ext cx="325438" cy="427037"/>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707B87"/>
          </a:solidFill>
          <a:ln w="9525">
            <a:noFill/>
          </a:ln>
        </p:spPr>
        <p:txBody>
          <a:bodyPr anchor="b" anchorCtr="0"/>
          <a:p>
            <a:pPr algn="ctr"/>
            <a:r>
              <a:rPr lang="en-US" altLang="zh-CN" dirty="0">
                <a:solidFill>
                  <a:schemeClr val="bg1"/>
                </a:solidFill>
                <a:latin typeface="Arial" panose="020B0604020202020204" pitchFamily="34" charset="0"/>
              </a:rPr>
              <a:t>2</a:t>
            </a:r>
            <a:endParaRPr lang="zh-CN" altLang="en-US" dirty="0">
              <a:solidFill>
                <a:schemeClr val="bg1"/>
              </a:solidFill>
              <a:latin typeface="Arial" panose="020B0604020202020204" pitchFamily="34" charset="0"/>
            </a:endParaRPr>
          </a:p>
        </p:txBody>
      </p:sp>
      <p:sp>
        <p:nvSpPr>
          <p:cNvPr id="92167" name="Freeform 12"/>
          <p:cNvSpPr/>
          <p:nvPr/>
        </p:nvSpPr>
        <p:spPr>
          <a:xfrm flipH="1">
            <a:off x="1174750" y="3432175"/>
            <a:ext cx="325438" cy="425450"/>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DD1C3E"/>
          </a:solidFill>
          <a:ln w="9525">
            <a:noFill/>
          </a:ln>
        </p:spPr>
        <p:txBody>
          <a:bodyPr anchor="b" anchorCtr="0"/>
          <a:p>
            <a:pPr algn="ctr"/>
            <a:r>
              <a:rPr lang="en-US" altLang="zh-CN" dirty="0">
                <a:solidFill>
                  <a:schemeClr val="bg1"/>
                </a:solidFill>
                <a:latin typeface="Arial" panose="020B0604020202020204" pitchFamily="34" charset="0"/>
              </a:rPr>
              <a:t>3</a:t>
            </a:r>
            <a:endParaRPr lang="zh-CN" altLang="en-US" dirty="0">
              <a:solidFill>
                <a:schemeClr val="bg1"/>
              </a:solidFill>
              <a:latin typeface="Arial" panose="020B0604020202020204" pitchFamily="34" charset="0"/>
            </a:endParaRPr>
          </a:p>
        </p:txBody>
      </p:sp>
      <p:sp>
        <p:nvSpPr>
          <p:cNvPr id="92168" name="Freeform 12"/>
          <p:cNvSpPr/>
          <p:nvPr/>
        </p:nvSpPr>
        <p:spPr>
          <a:xfrm flipH="1">
            <a:off x="1174750" y="4181475"/>
            <a:ext cx="325438" cy="427038"/>
          </a:xfrm>
          <a:custGeom>
            <a:avLst/>
            <a:gdLst>
              <a:gd name="txL" fmla="*/ 0 w 9"/>
              <a:gd name="txT" fmla="*/ 0 h 16"/>
              <a:gd name="txR" fmla="*/ 9 w 9"/>
              <a:gd name="txB" fmla="*/ 16 h 16"/>
            </a:gdLst>
            <a:ahLst/>
            <a:cxnLst>
              <a:cxn ang="0">
                <a:pos x="2147483647" y="2147483647"/>
              </a:cxn>
              <a:cxn ang="0">
                <a:pos x="2147483647" y="2147483647"/>
              </a:cxn>
              <a:cxn ang="0">
                <a:pos x="0" y="2147483647"/>
              </a:cxn>
              <a:cxn ang="0">
                <a:pos x="2147483647" y="0"/>
              </a:cxn>
              <a:cxn ang="0">
                <a:pos x="2147483647" y="2147483647"/>
              </a:cxn>
            </a:cxnLst>
            <a:rect l="txL" t="txT" r="txR" b="txB"/>
            <a:pathLst>
              <a:path w="9" h="16">
                <a:moveTo>
                  <a:pt x="9" y="11"/>
                </a:moveTo>
                <a:cubicBezTo>
                  <a:pt x="9" y="14"/>
                  <a:pt x="7" y="16"/>
                  <a:pt x="4" y="16"/>
                </a:cubicBezTo>
                <a:cubicBezTo>
                  <a:pt x="1" y="16"/>
                  <a:pt x="0" y="14"/>
                  <a:pt x="0" y="11"/>
                </a:cubicBezTo>
                <a:cubicBezTo>
                  <a:pt x="0" y="8"/>
                  <a:pt x="4" y="5"/>
                  <a:pt x="4" y="0"/>
                </a:cubicBezTo>
                <a:cubicBezTo>
                  <a:pt x="5" y="4"/>
                  <a:pt x="9" y="8"/>
                  <a:pt x="9" y="11"/>
                </a:cubicBezTo>
                <a:close/>
              </a:path>
            </a:pathLst>
          </a:custGeom>
          <a:solidFill>
            <a:srgbClr val="707B87"/>
          </a:solidFill>
          <a:ln w="9525">
            <a:noFill/>
          </a:ln>
        </p:spPr>
        <p:txBody>
          <a:bodyPr anchor="b" anchorCtr="0"/>
          <a:p>
            <a:pPr algn="ctr"/>
            <a:r>
              <a:rPr lang="en-US" altLang="zh-CN" dirty="0">
                <a:solidFill>
                  <a:schemeClr val="bg1"/>
                </a:solidFill>
                <a:latin typeface="Arial" panose="020B0604020202020204" pitchFamily="34" charset="0"/>
              </a:rPr>
              <a:t>4</a:t>
            </a:r>
            <a:endParaRPr lang="zh-CN" altLang="en-US" dirty="0">
              <a:solidFill>
                <a:schemeClr val="bg1"/>
              </a:solidFill>
              <a:latin typeface="Arial" panose="020B0604020202020204" pitchFamily="34" charset="0"/>
            </a:endParaRPr>
          </a:p>
        </p:txBody>
      </p:sp>
      <p:sp>
        <p:nvSpPr>
          <p:cNvPr id="92169" name="矩形 9"/>
          <p:cNvSpPr/>
          <p:nvPr/>
        </p:nvSpPr>
        <p:spPr>
          <a:xfrm>
            <a:off x="1928813" y="2111375"/>
            <a:ext cx="1979612" cy="400050"/>
          </a:xfrm>
          <a:prstGeom prst="rect">
            <a:avLst/>
          </a:prstGeom>
          <a:noFill/>
          <a:ln w="9525">
            <a:noFill/>
          </a:ln>
        </p:spPr>
        <p:txBody>
          <a:bodyPr wrap="none">
            <a:spAutoFit/>
          </a:bodyPr>
          <a:p>
            <a:r>
              <a:rPr lang="zh-CN" altLang="en-US" sz="2000" b="1" dirty="0">
                <a:latin typeface="微软雅黑" panose="020B0503020204020204" pitchFamily="34" charset="-122"/>
                <a:ea typeface="微软雅黑" panose="020B0503020204020204" pitchFamily="34" charset="-122"/>
              </a:rPr>
              <a:t>一级开发不算</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Arial" panose="020B0604020202020204" pitchFamily="34" charset="0"/>
            </a:endParaRPr>
          </a:p>
        </p:txBody>
      </p:sp>
      <p:sp>
        <p:nvSpPr>
          <p:cNvPr id="92170" name="矩形 11"/>
          <p:cNvSpPr/>
          <p:nvPr/>
        </p:nvSpPr>
        <p:spPr>
          <a:xfrm>
            <a:off x="1928813" y="4306888"/>
            <a:ext cx="4572000" cy="401637"/>
          </a:xfrm>
          <a:prstGeom prst="rect">
            <a:avLst/>
          </a:prstGeom>
          <a:noFill/>
          <a:ln w="9525">
            <a:noFill/>
          </a:ln>
        </p:spPr>
        <p:txBody>
          <a:bodyPr>
            <a:spAutoFit/>
          </a:bodyPr>
          <a:p>
            <a:pPr marL="342900" indent="-342900">
              <a:spcBef>
                <a:spcPct val="20000"/>
              </a:spcBef>
              <a:buClr>
                <a:srgbClr val="FF0000"/>
              </a:buClr>
            </a:pPr>
            <a:r>
              <a:rPr lang="zh-CN" altLang="en-US" sz="2000" b="1" dirty="0">
                <a:latin typeface="微软雅黑" panose="020B0503020204020204" pitchFamily="34" charset="-122"/>
                <a:ea typeface="微软雅黑" panose="020B0503020204020204" pitchFamily="34" charset="-122"/>
              </a:rPr>
              <a:t>及时删减</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项目开工，需要及时删减</a:t>
            </a:r>
            <a:endParaRPr lang="zh-CN" altLang="en-US" sz="2000" dirty="0">
              <a:latin typeface="微软雅黑" panose="020B0503020204020204" pitchFamily="34" charset="-122"/>
              <a:ea typeface="微软雅黑" panose="020B0503020204020204" pitchFamily="34" charset="-122"/>
            </a:endParaRPr>
          </a:p>
        </p:txBody>
      </p:sp>
      <p:sp>
        <p:nvSpPr>
          <p:cNvPr id="92171" name="矩形 12"/>
          <p:cNvSpPr/>
          <p:nvPr/>
        </p:nvSpPr>
        <p:spPr>
          <a:xfrm>
            <a:off x="1928813" y="2808288"/>
            <a:ext cx="954087" cy="400050"/>
          </a:xfrm>
          <a:prstGeom prst="rect">
            <a:avLst/>
          </a:prstGeom>
          <a:noFill/>
          <a:ln w="9525">
            <a:noFill/>
          </a:ln>
        </p:spPr>
        <p:txBody>
          <a:bodyPr wrap="none">
            <a:spAutoFit/>
          </a:bodyPr>
          <a:p>
            <a:pPr marL="342900" indent="-342900">
              <a:spcBef>
                <a:spcPct val="20000"/>
              </a:spcBef>
              <a:buClr>
                <a:srgbClr val="FF0000"/>
              </a:buClr>
            </a:pPr>
            <a:r>
              <a:rPr lang="zh-CN" altLang="en-US" sz="2000" b="1" dirty="0">
                <a:latin typeface="微软雅黑" panose="020B0503020204020204" pitchFamily="34" charset="-122"/>
                <a:ea typeface="微软雅黑" panose="020B0503020204020204" pitchFamily="34" charset="-122"/>
              </a:rPr>
              <a:t>时点数</a:t>
            </a:r>
            <a:endParaRPr lang="zh-CN" altLang="en-US" sz="2000" b="1" dirty="0">
              <a:latin typeface="微软雅黑" panose="020B0503020204020204" pitchFamily="34" charset="-122"/>
              <a:ea typeface="微软雅黑" panose="020B0503020204020204" pitchFamily="34" charset="-122"/>
            </a:endParaRPr>
          </a:p>
        </p:txBody>
      </p:sp>
      <p:sp>
        <p:nvSpPr>
          <p:cNvPr id="92172" name="矩形 14"/>
          <p:cNvSpPr/>
          <p:nvPr/>
        </p:nvSpPr>
        <p:spPr>
          <a:xfrm>
            <a:off x="1571625" y="3535363"/>
            <a:ext cx="6715125" cy="401637"/>
          </a:xfrm>
          <a:prstGeom prst="rect">
            <a:avLst/>
          </a:prstGeom>
          <a:noFill/>
          <a:ln w="9525">
            <a:noFill/>
          </a:ln>
        </p:spPr>
        <p:txBody>
          <a:bodyPr>
            <a:spAutoFit/>
          </a:bodyPr>
          <a:p>
            <a:pPr marL="342900" indent="-342900">
              <a:spcBef>
                <a:spcPct val="20000"/>
              </a:spcBef>
              <a:buClr>
                <a:srgbClr val="FF0000"/>
              </a:buClr>
            </a:pPr>
            <a:r>
              <a:rPr lang="zh-CN" altLang="en-US" sz="2000" b="1" dirty="0">
                <a:latin typeface="微软雅黑" panose="020B0503020204020204" pitchFamily="34" charset="-122"/>
                <a:ea typeface="微软雅黑" panose="020B0503020204020204" pitchFamily="34" charset="-122"/>
              </a:rPr>
              <a:t>     不要漏报</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本年购置土地，一般有待开发土地面积</a:t>
            </a:r>
            <a:endParaRPr lang="en-US" altLang="zh-CN" sz="2000" b="1"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07950"/>
            <a:ext cx="3430270" cy="1058545"/>
            <a:chOff x="0" y="-170"/>
            <a:chExt cx="5402"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3" name="矩形 5"/>
            <p:cNvSpPr>
              <a:spLocks noChangeArrowheads="1"/>
            </p:cNvSpPr>
            <p:nvPr/>
          </p:nvSpPr>
          <p:spPr bwMode="auto">
            <a:xfrm>
              <a:off x="900" y="190"/>
              <a:ext cx="4502" cy="1307"/>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403 待开发土地面积</a:t>
              </a:r>
              <a:endParaRPr kumimoji="1"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Rectangle 17"/>
          <p:cNvSpPr>
            <a:spLocks noChangeArrowheads="1"/>
          </p:cNvSpPr>
          <p:nvPr/>
        </p:nvSpPr>
        <p:spPr bwMode="gray">
          <a:xfrm>
            <a:off x="0" y="3810"/>
            <a:ext cx="9144000" cy="3573780"/>
          </a:xfrm>
          <a:prstGeom prst="rect">
            <a:avLst/>
          </a:prstGeom>
          <a:gradFill>
            <a:gsLst>
              <a:gs pos="0">
                <a:schemeClr val="accent1">
                  <a:lumMod val="5000"/>
                  <a:lumOff val="95000"/>
                </a:schemeClr>
              </a:gs>
              <a:gs pos="0">
                <a:srgbClr val="D3E0EF">
                  <a:alpha val="100000"/>
                </a:srgbClr>
              </a:gs>
              <a:gs pos="0">
                <a:schemeClr val="accent1">
                  <a:lumMod val="45000"/>
                  <a:lumOff val="55000"/>
                </a:schemeClr>
              </a:gs>
              <a:gs pos="0">
                <a:schemeClr val="accent1">
                  <a:lumMod val="45000"/>
                  <a:lumOff val="55000"/>
                </a:schemeClr>
              </a:gs>
              <a:gs pos="90000">
                <a:schemeClr val="accent1">
                  <a:lumMod val="0"/>
                  <a:alpha val="0"/>
                  <a:lumOff val="100000"/>
                </a:schemeClr>
              </a:gs>
            </a:gsLst>
            <a:lin ang="5400000" scaled="0"/>
          </a:gradFill>
          <a:ln w="9525">
            <a:noFill/>
            <a:miter lim="800000"/>
          </a:ln>
        </p:spPr>
        <p:txBody>
          <a:bodyPr wrap="none" anchor="ctr"/>
          <a:p>
            <a:pPr>
              <a:defRPr/>
            </a:pPr>
            <a:endParaRPr lang="zh-CN" altLang="en-US" kern="0" dirty="0">
              <a:solidFill>
                <a:srgbClr val="005397"/>
              </a:solidFill>
              <a:latin typeface="Arial" panose="020B0604020202020204"/>
              <a:ea typeface="微软雅黑" panose="020B0503020204020204" pitchFamily="34" charset="-122"/>
            </a:endParaRPr>
          </a:p>
        </p:txBody>
      </p:sp>
      <p:grpSp>
        <p:nvGrpSpPr>
          <p:cNvPr id="10" name="组合 9"/>
          <p:cNvGrpSpPr/>
          <p:nvPr/>
        </p:nvGrpSpPr>
        <p:grpSpPr>
          <a:xfrm>
            <a:off x="1527810" y="1703070"/>
            <a:ext cx="6114415" cy="1991434"/>
            <a:chOff x="2067" y="535"/>
            <a:chExt cx="9629" cy="3136"/>
          </a:xfrm>
        </p:grpSpPr>
        <p:grpSp>
          <p:nvGrpSpPr>
            <p:cNvPr id="40" name="组合 39"/>
            <p:cNvGrpSpPr/>
            <p:nvPr/>
          </p:nvGrpSpPr>
          <p:grpSpPr>
            <a:xfrm>
              <a:off x="2067" y="767"/>
              <a:ext cx="9629" cy="2904"/>
              <a:chOff x="2004" y="1542"/>
              <a:chExt cx="14866" cy="3962"/>
            </a:xfrm>
          </p:grpSpPr>
          <p:sp>
            <p:nvSpPr>
              <p:cNvPr id="4" name="任意多边形 3"/>
              <p:cNvSpPr/>
              <p:nvPr/>
            </p:nvSpPr>
            <p:spPr>
              <a:xfrm flipV="1">
                <a:off x="8752" y="4579"/>
                <a:ext cx="1369" cy="856"/>
              </a:xfrm>
              <a:custGeom>
                <a:avLst/>
                <a:gdLst>
                  <a:gd name="connsiteX0" fmla="*/ 0 w 2179051"/>
                  <a:gd name="connsiteY0" fmla="*/ 1485181 h 1485181"/>
                  <a:gd name="connsiteX1" fmla="*/ 2179051 w 2179051"/>
                  <a:gd name="connsiteY1" fmla="*/ 1485181 h 1485181"/>
                  <a:gd name="connsiteX2" fmla="*/ 1089525 w 2179051"/>
                  <a:gd name="connsiteY2" fmla="*/ 0 h 1485181"/>
                  <a:gd name="connsiteX3" fmla="*/ 0 w 2179051"/>
                  <a:gd name="connsiteY3" fmla="*/ 1485181 h 1485181"/>
                  <a:gd name="connsiteX0-1" fmla="*/ 0 w 2179051"/>
                  <a:gd name="connsiteY0-2" fmla="*/ 1485181 h 1519291"/>
                  <a:gd name="connsiteX1-3" fmla="*/ 1016771 w 2179051"/>
                  <a:gd name="connsiteY1-4" fmla="*/ 1519291 h 1519291"/>
                  <a:gd name="connsiteX2-5" fmla="*/ 2179051 w 2179051"/>
                  <a:gd name="connsiteY2-6" fmla="*/ 1485181 h 1519291"/>
                  <a:gd name="connsiteX3-7" fmla="*/ 1089525 w 2179051"/>
                  <a:gd name="connsiteY3-8" fmla="*/ 0 h 1519291"/>
                  <a:gd name="connsiteX4" fmla="*/ 0 w 2179051"/>
                  <a:gd name="connsiteY4" fmla="*/ 1485181 h 1519291"/>
                  <a:gd name="connsiteX0-9" fmla="*/ 1016771 w 2179051"/>
                  <a:gd name="connsiteY0-10" fmla="*/ 1519291 h 1610731"/>
                  <a:gd name="connsiteX1-11" fmla="*/ 2179051 w 2179051"/>
                  <a:gd name="connsiteY1-12" fmla="*/ 1485181 h 1610731"/>
                  <a:gd name="connsiteX2-13" fmla="*/ 1089525 w 2179051"/>
                  <a:gd name="connsiteY2-14" fmla="*/ 0 h 1610731"/>
                  <a:gd name="connsiteX3-15" fmla="*/ 0 w 2179051"/>
                  <a:gd name="connsiteY3-16" fmla="*/ 1485181 h 1610731"/>
                  <a:gd name="connsiteX4-17" fmla="*/ 1108211 w 2179051"/>
                  <a:gd name="connsiteY4-18" fmla="*/ 1610731 h 1610731"/>
                  <a:gd name="connsiteX0-19" fmla="*/ 1016771 w 2179051"/>
                  <a:gd name="connsiteY0-20" fmla="*/ 1519291 h 1519291"/>
                  <a:gd name="connsiteX1-21" fmla="*/ 2179051 w 2179051"/>
                  <a:gd name="connsiteY1-22" fmla="*/ 1485181 h 1519291"/>
                  <a:gd name="connsiteX2-23" fmla="*/ 1089525 w 2179051"/>
                  <a:gd name="connsiteY2-24" fmla="*/ 0 h 1519291"/>
                  <a:gd name="connsiteX3-25" fmla="*/ 0 w 2179051"/>
                  <a:gd name="connsiteY3-26" fmla="*/ 1485181 h 1519291"/>
                  <a:gd name="connsiteX0-27" fmla="*/ 2179051 w 2179051"/>
                  <a:gd name="connsiteY0-28" fmla="*/ 1485181 h 1485181"/>
                  <a:gd name="connsiteX1-29" fmla="*/ 1089525 w 2179051"/>
                  <a:gd name="connsiteY1-30" fmla="*/ 0 h 1485181"/>
                  <a:gd name="connsiteX2-31" fmla="*/ 0 w 2179051"/>
                  <a:gd name="connsiteY2-32" fmla="*/ 1485181 h 1485181"/>
                </a:gdLst>
                <a:ahLst/>
                <a:cxnLst>
                  <a:cxn ang="0">
                    <a:pos x="connsiteX0-1" y="connsiteY0-2"/>
                  </a:cxn>
                  <a:cxn ang="0">
                    <a:pos x="connsiteX1-3" y="connsiteY1-4"/>
                  </a:cxn>
                  <a:cxn ang="0">
                    <a:pos x="connsiteX2-5" y="connsiteY2-6"/>
                  </a:cxn>
                </a:cxnLst>
                <a:rect l="l" t="t" r="r" b="b"/>
                <a:pathLst>
                  <a:path w="2179051" h="1485181">
                    <a:moveTo>
                      <a:pt x="2179051" y="1485181"/>
                    </a:moveTo>
                    <a:lnTo>
                      <a:pt x="1089525" y="0"/>
                    </a:lnTo>
                    <a:lnTo>
                      <a:pt x="0" y="1485181"/>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66" name="文本框 15"/>
              <p:cNvSpPr txBox="1"/>
              <p:nvPr/>
            </p:nvSpPr>
            <p:spPr>
              <a:xfrm>
                <a:off x="2004" y="1542"/>
                <a:ext cx="14866" cy="3962"/>
              </a:xfrm>
              <a:prstGeom prst="rect">
                <a:avLst/>
              </a:prstGeom>
              <a:noFill/>
              <a:ln>
                <a:noFill/>
              </a:ln>
            </p:spPr>
            <p:txBody>
              <a:bodyPr wrap="square" lIns="121908" tIns="60954" rIns="121908" bIns="60954" rtlCol="0">
                <a:spAutoFit/>
              </a:bodyPr>
              <a:lstStyle/>
              <a:p>
                <a:pPr algn="ctr"/>
                <a:endParaRPr lang="zh-CN" altLang="en-US" sz="4000" b="1" dirty="0">
                  <a:ln w="12700">
                    <a:noFill/>
                    <a:prstDash val="solid"/>
                  </a:ln>
                  <a:solidFill>
                    <a:schemeClr val="tx2"/>
                  </a:solidFill>
                  <a:latin typeface="微软雅黑" panose="020B0503020204020204" pitchFamily="34" charset="-122"/>
                  <a:ea typeface="微软雅黑" panose="020B0503020204020204" pitchFamily="34" charset="-122"/>
                  <a:cs typeface="+mn-ea"/>
                  <a:sym typeface="+mn-lt"/>
                </a:endParaRPr>
              </a:p>
              <a:p>
                <a:pPr algn="ctr"/>
                <a:r>
                  <a:rPr lang="zh-CN" altLang="en-US" sz="3600" b="1" dirty="0">
                    <a:ln>
                      <a:noFill/>
                    </a:ln>
                    <a:solidFill>
                      <a:schemeClr val="tx2"/>
                    </a:solidFill>
                    <a:latin typeface="微软雅黑" panose="020B0503020204020204" pitchFamily="34" charset="-122"/>
                    <a:ea typeface="微软雅黑" panose="020B0503020204020204" pitchFamily="34" charset="-122"/>
                    <a:cs typeface="+mn-ea"/>
                    <a:sym typeface="+mn-lt"/>
                  </a:rPr>
                  <a:t>工作要求</a:t>
                </a:r>
                <a:endParaRPr lang="zh-CN" altLang="en-US" sz="3600" b="1" dirty="0">
                  <a:ln>
                    <a:noFill/>
                  </a:ln>
                  <a:solidFill>
                    <a:schemeClr val="tx2"/>
                  </a:solidFill>
                  <a:latin typeface="微软雅黑" panose="020B0503020204020204" pitchFamily="34" charset="-122"/>
                  <a:ea typeface="微软雅黑" panose="020B0503020204020204" pitchFamily="34" charset="-122"/>
                  <a:cs typeface="+mn-ea"/>
                  <a:sym typeface="+mn-lt"/>
                </a:endParaRPr>
              </a:p>
              <a:p>
                <a:pPr algn="ctr"/>
                <a:endParaRPr lang="zh-CN" altLang="en-US" sz="3600" b="1" dirty="0">
                  <a:ln>
                    <a:noFill/>
                  </a:ln>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 name="任意多边形 1"/>
              <p:cNvSpPr/>
              <p:nvPr/>
            </p:nvSpPr>
            <p:spPr>
              <a:xfrm flipV="1">
                <a:off x="6071" y="1892"/>
                <a:ext cx="1926" cy="1204"/>
              </a:xfrm>
              <a:custGeom>
                <a:avLst/>
                <a:gdLst>
                  <a:gd name="connsiteX0" fmla="*/ 0 w 3066930"/>
                  <a:gd name="connsiteY0" fmla="*/ 2090334 h 2090334"/>
                  <a:gd name="connsiteX1" fmla="*/ 3066930 w 3066930"/>
                  <a:gd name="connsiteY1" fmla="*/ 2090334 h 2090334"/>
                  <a:gd name="connsiteX2" fmla="*/ 1533465 w 3066930"/>
                  <a:gd name="connsiteY2" fmla="*/ 0 h 2090334"/>
                  <a:gd name="connsiteX3" fmla="*/ 0 w 3066930"/>
                  <a:gd name="connsiteY3" fmla="*/ 2090334 h 2090334"/>
                  <a:gd name="connsiteX0-1" fmla="*/ 0 w 3066930"/>
                  <a:gd name="connsiteY0-2" fmla="*/ 2090334 h 2090334"/>
                  <a:gd name="connsiteX1-3" fmla="*/ 3066930 w 3066930"/>
                  <a:gd name="connsiteY1-4" fmla="*/ 2090334 h 2090334"/>
                  <a:gd name="connsiteX2-5" fmla="*/ 2385790 w 3066930"/>
                  <a:gd name="connsiteY2-6" fmla="*/ 1251380 h 2090334"/>
                  <a:gd name="connsiteX3-7" fmla="*/ 1533465 w 3066930"/>
                  <a:gd name="connsiteY3-8" fmla="*/ 0 h 2090334"/>
                  <a:gd name="connsiteX4" fmla="*/ 0 w 3066930"/>
                  <a:gd name="connsiteY4" fmla="*/ 2090334 h 2090334"/>
                  <a:gd name="connsiteX0-9" fmla="*/ 2385790 w 3066930"/>
                  <a:gd name="connsiteY0-10" fmla="*/ 1251380 h 2090334"/>
                  <a:gd name="connsiteX1-11" fmla="*/ 1533465 w 3066930"/>
                  <a:gd name="connsiteY1-12" fmla="*/ 0 h 2090334"/>
                  <a:gd name="connsiteX2-13" fmla="*/ 0 w 3066930"/>
                  <a:gd name="connsiteY2-14" fmla="*/ 2090334 h 2090334"/>
                  <a:gd name="connsiteX3-15" fmla="*/ 3066930 w 3066930"/>
                  <a:gd name="connsiteY3-16" fmla="*/ 2090334 h 2090334"/>
                  <a:gd name="connsiteX4-17" fmla="*/ 2477230 w 3066930"/>
                  <a:gd name="connsiteY4-18" fmla="*/ 1342820 h 2090334"/>
                  <a:gd name="connsiteX0-19" fmla="*/ 1533465 w 3066930"/>
                  <a:gd name="connsiteY0-20" fmla="*/ 0 h 2090334"/>
                  <a:gd name="connsiteX1-21" fmla="*/ 0 w 3066930"/>
                  <a:gd name="connsiteY1-22" fmla="*/ 2090334 h 2090334"/>
                  <a:gd name="connsiteX2-23" fmla="*/ 3066930 w 3066930"/>
                  <a:gd name="connsiteY2-24" fmla="*/ 2090334 h 2090334"/>
                  <a:gd name="connsiteX3-25" fmla="*/ 2477230 w 3066930"/>
                  <a:gd name="connsiteY3-26" fmla="*/ 1342820 h 2090334"/>
                  <a:gd name="connsiteX0-27" fmla="*/ 1533465 w 3066930"/>
                  <a:gd name="connsiteY0-28" fmla="*/ 0 h 2090334"/>
                  <a:gd name="connsiteX1-29" fmla="*/ 0 w 3066930"/>
                  <a:gd name="connsiteY1-30" fmla="*/ 2090334 h 2090334"/>
                  <a:gd name="connsiteX2-31" fmla="*/ 3066930 w 3066930"/>
                  <a:gd name="connsiteY2-32" fmla="*/ 2090334 h 2090334"/>
                </a:gdLst>
                <a:ahLst/>
                <a:cxnLst>
                  <a:cxn ang="0">
                    <a:pos x="connsiteX0-1" y="connsiteY0-2"/>
                  </a:cxn>
                  <a:cxn ang="0">
                    <a:pos x="connsiteX1-3" y="connsiteY1-4"/>
                  </a:cxn>
                  <a:cxn ang="0">
                    <a:pos x="connsiteX2-5" y="connsiteY2-6"/>
                  </a:cxn>
                </a:cxnLst>
                <a:rect l="l" t="t" r="r" b="b"/>
                <a:pathLst>
                  <a:path w="3066930" h="2090334">
                    <a:moveTo>
                      <a:pt x="1533465" y="0"/>
                    </a:moveTo>
                    <a:lnTo>
                      <a:pt x="0" y="2090334"/>
                    </a:lnTo>
                    <a:lnTo>
                      <a:pt x="3066930" y="2090334"/>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sp>
            <p:nvSpPr>
              <p:cNvPr id="3" name="任意多边形 2"/>
              <p:cNvSpPr/>
              <p:nvPr/>
            </p:nvSpPr>
            <p:spPr>
              <a:xfrm flipV="1">
                <a:off x="10874" y="1875"/>
                <a:ext cx="1982" cy="1238"/>
              </a:xfrm>
              <a:custGeom>
                <a:avLst/>
                <a:gdLst>
                  <a:gd name="connsiteX0" fmla="*/ 0 w 3154533"/>
                  <a:gd name="connsiteY0" fmla="*/ 2150043 h 2150043"/>
                  <a:gd name="connsiteX1" fmla="*/ 3154533 w 3154533"/>
                  <a:gd name="connsiteY1" fmla="*/ 2150043 h 2150043"/>
                  <a:gd name="connsiteX2" fmla="*/ 1577266 w 3154533"/>
                  <a:gd name="connsiteY2" fmla="*/ 0 h 2150043"/>
                  <a:gd name="connsiteX3" fmla="*/ 0 w 3154533"/>
                  <a:gd name="connsiteY3" fmla="*/ 2150043 h 2150043"/>
                  <a:gd name="connsiteX0-1" fmla="*/ 0 w 3154533"/>
                  <a:gd name="connsiteY0-2" fmla="*/ 2150043 h 2150043"/>
                  <a:gd name="connsiteX1-3" fmla="*/ 3154533 w 3154533"/>
                  <a:gd name="connsiteY1-4" fmla="*/ 2150043 h 2150043"/>
                  <a:gd name="connsiteX2-5" fmla="*/ 1577266 w 3154533"/>
                  <a:gd name="connsiteY2-6" fmla="*/ 0 h 2150043"/>
                  <a:gd name="connsiteX3-7" fmla="*/ 710322 w 3154533"/>
                  <a:gd name="connsiteY3-8" fmla="*/ 1165947 h 2150043"/>
                  <a:gd name="connsiteX4" fmla="*/ 0 w 3154533"/>
                  <a:gd name="connsiteY4" fmla="*/ 2150043 h 2150043"/>
                  <a:gd name="connsiteX0-9" fmla="*/ 710322 w 3154533"/>
                  <a:gd name="connsiteY0-10" fmla="*/ 1165947 h 2150043"/>
                  <a:gd name="connsiteX1-11" fmla="*/ 0 w 3154533"/>
                  <a:gd name="connsiteY1-12" fmla="*/ 2150043 h 2150043"/>
                  <a:gd name="connsiteX2-13" fmla="*/ 3154533 w 3154533"/>
                  <a:gd name="connsiteY2-14" fmla="*/ 2150043 h 2150043"/>
                  <a:gd name="connsiteX3-15" fmla="*/ 1577266 w 3154533"/>
                  <a:gd name="connsiteY3-16" fmla="*/ 0 h 2150043"/>
                  <a:gd name="connsiteX4-17" fmla="*/ 801762 w 3154533"/>
                  <a:gd name="connsiteY4-18" fmla="*/ 1257387 h 2150043"/>
                  <a:gd name="connsiteX0-19" fmla="*/ 710322 w 3154533"/>
                  <a:gd name="connsiteY0-20" fmla="*/ 1165947 h 2150043"/>
                  <a:gd name="connsiteX1-21" fmla="*/ 0 w 3154533"/>
                  <a:gd name="connsiteY1-22" fmla="*/ 2150043 h 2150043"/>
                  <a:gd name="connsiteX2-23" fmla="*/ 3154533 w 3154533"/>
                  <a:gd name="connsiteY2-24" fmla="*/ 2150043 h 2150043"/>
                  <a:gd name="connsiteX3-25" fmla="*/ 1577266 w 3154533"/>
                  <a:gd name="connsiteY3-26" fmla="*/ 0 h 2150043"/>
                  <a:gd name="connsiteX0-27" fmla="*/ 0 w 3154533"/>
                  <a:gd name="connsiteY0-28" fmla="*/ 2150043 h 2150043"/>
                  <a:gd name="connsiteX1-29" fmla="*/ 3154533 w 3154533"/>
                  <a:gd name="connsiteY1-30" fmla="*/ 2150043 h 2150043"/>
                  <a:gd name="connsiteX2-31" fmla="*/ 1577266 w 3154533"/>
                  <a:gd name="connsiteY2-32" fmla="*/ 0 h 2150043"/>
                </a:gdLst>
                <a:ahLst/>
                <a:cxnLst>
                  <a:cxn ang="0">
                    <a:pos x="connsiteX0-1" y="connsiteY0-2"/>
                  </a:cxn>
                  <a:cxn ang="0">
                    <a:pos x="connsiteX1-3" y="connsiteY1-4"/>
                  </a:cxn>
                  <a:cxn ang="0">
                    <a:pos x="connsiteX2-5" y="connsiteY2-6"/>
                  </a:cxn>
                </a:cxnLst>
                <a:rect l="l" t="t" r="r" b="b"/>
                <a:pathLst>
                  <a:path w="3154533" h="2150043">
                    <a:moveTo>
                      <a:pt x="0" y="2150043"/>
                    </a:moveTo>
                    <a:lnTo>
                      <a:pt x="3154533" y="2150043"/>
                    </a:lnTo>
                    <a:lnTo>
                      <a:pt x="1577266" y="0"/>
                    </a:lnTo>
                  </a:path>
                </a:pathLst>
              </a:cu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cs typeface="+mn-ea"/>
                  <a:sym typeface="+mn-lt"/>
                </a:endParaRPr>
              </a:p>
            </p:txBody>
          </p:sp>
        </p:grpSp>
        <p:grpSp>
          <p:nvGrpSpPr>
            <p:cNvPr id="9" name="组合 8"/>
            <p:cNvGrpSpPr/>
            <p:nvPr/>
          </p:nvGrpSpPr>
          <p:grpSpPr>
            <a:xfrm>
              <a:off x="6440" y="535"/>
              <a:ext cx="994" cy="926"/>
              <a:chOff x="3327" y="1792"/>
              <a:chExt cx="994" cy="926"/>
            </a:xfrm>
          </p:grpSpPr>
          <p:sp>
            <p:nvSpPr>
              <p:cNvPr id="7" name="TextBox 32"/>
              <p:cNvSpPr txBox="1">
                <a:spLocks noChangeArrowheads="1"/>
              </p:cNvSpPr>
              <p:nvPr/>
            </p:nvSpPr>
            <p:spPr bwMode="auto">
              <a:xfrm>
                <a:off x="3344" y="1831"/>
                <a:ext cx="977" cy="82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tx2"/>
                    </a:solidFill>
                    <a:latin typeface="+mn-lt"/>
                    <a:ea typeface="+mn-ea"/>
                    <a:cs typeface="+mn-ea"/>
                    <a:sym typeface="+mn-lt"/>
                  </a:rPr>
                  <a:t>03</a:t>
                </a:r>
                <a:endParaRPr lang="en-US" altLang="zh-CN" sz="2800" b="1" dirty="0">
                  <a:solidFill>
                    <a:schemeClr val="tx2"/>
                  </a:solidFill>
                  <a:latin typeface="+mn-lt"/>
                  <a:ea typeface="+mn-ea"/>
                  <a:cs typeface="+mn-ea"/>
                  <a:sym typeface="+mn-lt"/>
                </a:endParaRPr>
              </a:p>
            </p:txBody>
          </p:sp>
          <p:sp>
            <p:nvSpPr>
              <p:cNvPr id="8" name="椭圆 1"/>
              <p:cNvSpPr>
                <a:spLocks noChangeArrowheads="1"/>
              </p:cNvSpPr>
              <p:nvPr/>
            </p:nvSpPr>
            <p:spPr bwMode="auto">
              <a:xfrm>
                <a:off x="3327" y="1792"/>
                <a:ext cx="947" cy="926"/>
              </a:xfrm>
              <a:prstGeom prst="roundRect">
                <a:avLst/>
              </a:prstGeom>
              <a:noFill/>
              <a:ln>
                <a:solidFill>
                  <a:schemeClr val="tx2"/>
                </a:solidFill>
              </a:ln>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tx2"/>
                  </a:solidFill>
                  <a:latin typeface="+mn-lt"/>
                  <a:ea typeface="+mn-ea"/>
                  <a:cs typeface="+mn-ea"/>
                  <a:sym typeface="+mn-lt"/>
                </a:endParaRPr>
              </a:p>
            </p:txBody>
          </p:sp>
        </p:grpSp>
      </p:grpSp>
      <p:grpSp>
        <p:nvGrpSpPr>
          <p:cNvPr id="36869" name="组合 10"/>
          <p:cNvGrpSpPr/>
          <p:nvPr/>
        </p:nvGrpSpPr>
        <p:grpSpPr>
          <a:xfrm flipH="1">
            <a:off x="-47625" y="4044950"/>
            <a:ext cx="2890838" cy="1143000"/>
            <a:chOff x="2863459" y="4619712"/>
            <a:chExt cx="3567109" cy="1409705"/>
          </a:xfrm>
        </p:grpSpPr>
        <p:sp>
          <p:nvSpPr>
            <p:cNvPr id="5" name="等腰三角形 4"/>
            <p:cNvSpPr/>
            <p:nvPr/>
          </p:nvSpPr>
          <p:spPr>
            <a:xfrm>
              <a:off x="3415861" y="4639291"/>
              <a:ext cx="2991200" cy="135096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等腰三角形 5"/>
            <p:cNvSpPr/>
            <p:nvPr/>
          </p:nvSpPr>
          <p:spPr>
            <a:xfrm>
              <a:off x="2863459" y="4639291"/>
              <a:ext cx="2266417" cy="1350967"/>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等腰三角形 7"/>
            <p:cNvSpPr/>
            <p:nvPr/>
          </p:nvSpPr>
          <p:spPr>
            <a:xfrm rot="16200000" flipV="1">
              <a:off x="3871637" y="4765303"/>
              <a:ext cx="1390126" cy="113810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Lst>
              <a:ahLst/>
              <a:cxnLst>
                <a:cxn ang="0">
                  <a:pos x="connsiteX0-1" y="connsiteY0-2"/>
                </a:cxn>
                <a:cxn ang="0">
                  <a:pos x="connsiteX1-3" y="connsiteY1-4"/>
                </a:cxn>
                <a:cxn ang="0">
                  <a:pos x="connsiteX2-5" y="connsiteY2-6"/>
                </a:cxn>
                <a:cxn ang="0">
                  <a:pos x="connsiteX3-7" y="connsiteY3-8"/>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等腰三角形 7"/>
            <p:cNvSpPr/>
            <p:nvPr/>
          </p:nvSpPr>
          <p:spPr>
            <a:xfrm rot="16200000" flipV="1">
              <a:off x="4975463" y="4554733"/>
              <a:ext cx="1390126" cy="1520086"/>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1" fmla="*/ 0 w 6858002"/>
                <a:gd name="connsiteY0-2" fmla="*/ 1685924 h 1685924"/>
                <a:gd name="connsiteX1-3" fmla="*/ 814388 w 6858002"/>
                <a:gd name="connsiteY1-4" fmla="*/ 0 h 1685924"/>
                <a:gd name="connsiteX2-5" fmla="*/ 6858002 w 6858002"/>
                <a:gd name="connsiteY2-6" fmla="*/ 1685924 h 1685924"/>
                <a:gd name="connsiteX3-7" fmla="*/ 0 w 6858002"/>
                <a:gd name="connsiteY3-8" fmla="*/ 1685924 h 1685924"/>
                <a:gd name="connsiteX0-9" fmla="*/ 0 w 6858002"/>
                <a:gd name="connsiteY0-10" fmla="*/ 1700212 h 1700212"/>
                <a:gd name="connsiteX1-11" fmla="*/ 885825 w 6858002"/>
                <a:gd name="connsiteY1-12" fmla="*/ 0 h 1700212"/>
                <a:gd name="connsiteX2-13" fmla="*/ 6858002 w 6858002"/>
                <a:gd name="connsiteY2-14" fmla="*/ 1700212 h 1700212"/>
                <a:gd name="connsiteX3-15" fmla="*/ 0 w 6858002"/>
                <a:gd name="connsiteY3-16" fmla="*/ 1700212 h 1700212"/>
                <a:gd name="connsiteX0-17" fmla="*/ 0 w 6858002"/>
                <a:gd name="connsiteY0-18" fmla="*/ 2071687 h 2071687"/>
                <a:gd name="connsiteX1-19" fmla="*/ 1057275 w 6858002"/>
                <a:gd name="connsiteY1-20" fmla="*/ 0 h 2071687"/>
                <a:gd name="connsiteX2-21" fmla="*/ 6858002 w 6858002"/>
                <a:gd name="connsiteY2-22" fmla="*/ 2071687 h 2071687"/>
                <a:gd name="connsiteX3-23" fmla="*/ 0 w 6858002"/>
                <a:gd name="connsiteY3-24" fmla="*/ 2071687 h 2071687"/>
                <a:gd name="connsiteX0-25" fmla="*/ 0 w 6858002"/>
                <a:gd name="connsiteY0-26" fmla="*/ 2890837 h 2890837"/>
                <a:gd name="connsiteX1-27" fmla="*/ 1495422 w 6858002"/>
                <a:gd name="connsiteY1-28" fmla="*/ 0 h 2890837"/>
                <a:gd name="connsiteX2-29" fmla="*/ 6858002 w 6858002"/>
                <a:gd name="connsiteY2-30" fmla="*/ 2890837 h 2890837"/>
                <a:gd name="connsiteX3-31" fmla="*/ 0 w 6858002"/>
                <a:gd name="connsiteY3-32" fmla="*/ 2890837 h 2890837"/>
                <a:gd name="connsiteX0-33" fmla="*/ 2295644 w 5362580"/>
                <a:gd name="connsiteY0-34" fmla="*/ 2852737 h 2890837"/>
                <a:gd name="connsiteX1-35" fmla="*/ 0 w 5362580"/>
                <a:gd name="connsiteY1-36" fmla="*/ 0 h 2890837"/>
                <a:gd name="connsiteX2-37" fmla="*/ 5362580 w 5362580"/>
                <a:gd name="connsiteY2-38" fmla="*/ 2890837 h 2890837"/>
                <a:gd name="connsiteX3-39" fmla="*/ 2295644 w 5362580"/>
                <a:gd name="connsiteY3-40" fmla="*/ 2852737 h 2890837"/>
                <a:gd name="connsiteX0-41" fmla="*/ 1 w 3066937"/>
                <a:gd name="connsiteY0-42" fmla="*/ 1423987 h 1462087"/>
                <a:gd name="connsiteX1-43" fmla="*/ 47150 w 3066937"/>
                <a:gd name="connsiteY1-44" fmla="*/ 0 h 1462087"/>
                <a:gd name="connsiteX2-45" fmla="*/ 3066937 w 3066937"/>
                <a:gd name="connsiteY2-46" fmla="*/ 1462087 h 1462087"/>
                <a:gd name="connsiteX3-47" fmla="*/ 1 w 3066937"/>
                <a:gd name="connsiteY3-48" fmla="*/ 1423987 h 1462087"/>
                <a:gd name="connsiteX0-49" fmla="*/ 1 w 3066937"/>
                <a:gd name="connsiteY0-50" fmla="*/ 1100137 h 1138237"/>
                <a:gd name="connsiteX1-51" fmla="*/ 47151 w 3066937"/>
                <a:gd name="connsiteY1-52" fmla="*/ 0 h 1138237"/>
                <a:gd name="connsiteX2-53" fmla="*/ 3066937 w 3066937"/>
                <a:gd name="connsiteY2-54" fmla="*/ 1138237 h 1138237"/>
                <a:gd name="connsiteX3-55" fmla="*/ 1 w 3066937"/>
                <a:gd name="connsiteY3-56" fmla="*/ 1100137 h 1138237"/>
                <a:gd name="connsiteX0-57" fmla="*/ 0 w 3109533"/>
                <a:gd name="connsiteY0-58" fmla="*/ 661987 h 1138237"/>
                <a:gd name="connsiteX1-59" fmla="*/ 89747 w 3109533"/>
                <a:gd name="connsiteY1-60" fmla="*/ 0 h 1138237"/>
                <a:gd name="connsiteX2-61" fmla="*/ 3109533 w 3109533"/>
                <a:gd name="connsiteY2-62" fmla="*/ 1138237 h 1138237"/>
                <a:gd name="connsiteX3-63" fmla="*/ 0 w 3109533"/>
                <a:gd name="connsiteY3-64" fmla="*/ 661987 h 1138237"/>
                <a:gd name="connsiteX0-65" fmla="*/ 0 w 3109533"/>
                <a:gd name="connsiteY0-66" fmla="*/ 947737 h 1423987"/>
                <a:gd name="connsiteX1-67" fmla="*/ 132344 w 3109533"/>
                <a:gd name="connsiteY1-68" fmla="*/ 0 h 1423987"/>
                <a:gd name="connsiteX2-69" fmla="*/ 3109533 w 3109533"/>
                <a:gd name="connsiteY2-70" fmla="*/ 1423987 h 1423987"/>
                <a:gd name="connsiteX3-71" fmla="*/ 0 w 3109533"/>
                <a:gd name="connsiteY3-72" fmla="*/ 947737 h 1423987"/>
                <a:gd name="connsiteX0-73" fmla="*/ 0 w 3109533"/>
                <a:gd name="connsiteY0-74" fmla="*/ 966787 h 1443037"/>
                <a:gd name="connsiteX1-75" fmla="*/ 132344 w 3109533"/>
                <a:gd name="connsiteY1-76" fmla="*/ 0 h 1443037"/>
                <a:gd name="connsiteX2-77" fmla="*/ 3109533 w 3109533"/>
                <a:gd name="connsiteY2-78" fmla="*/ 1443037 h 1443037"/>
                <a:gd name="connsiteX3-79" fmla="*/ 0 w 3109533"/>
                <a:gd name="connsiteY3-80" fmla="*/ 966787 h 1443037"/>
                <a:gd name="connsiteX0-81" fmla="*/ 0 w 3109533"/>
                <a:gd name="connsiteY0-82" fmla="*/ 1042987 h 1519237"/>
                <a:gd name="connsiteX1-83" fmla="*/ 47151 w 3109533"/>
                <a:gd name="connsiteY1-84" fmla="*/ 0 h 1519237"/>
                <a:gd name="connsiteX2-85" fmla="*/ 3109533 w 3109533"/>
                <a:gd name="connsiteY2-86" fmla="*/ 1519237 h 1519237"/>
                <a:gd name="connsiteX3-87" fmla="*/ 0 w 3109533"/>
                <a:gd name="connsiteY3-88" fmla="*/ 1042987 h 1519237"/>
              </a:gdLst>
              <a:ahLst/>
              <a:cxnLst>
                <a:cxn ang="0">
                  <a:pos x="connsiteX0-1" y="connsiteY0-2"/>
                </a:cxn>
                <a:cxn ang="0">
                  <a:pos x="connsiteX1-3" y="connsiteY1-4"/>
                </a:cxn>
                <a:cxn ang="0">
                  <a:pos x="connsiteX2-5" y="connsiteY2-6"/>
                </a:cxn>
                <a:cxn ang="0">
                  <a:pos x="connsiteX3-7" y="connsiteY3-8"/>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14071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报送要求</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graphicFrame>
        <p:nvGraphicFramePr>
          <p:cNvPr id="35" name="表格 34"/>
          <p:cNvGraphicFramePr>
            <a:graphicFrameLocks noGrp="1"/>
          </p:cNvGraphicFramePr>
          <p:nvPr/>
        </p:nvGraphicFramePr>
        <p:xfrm>
          <a:off x="340678" y="844233"/>
          <a:ext cx="8462645" cy="3832860"/>
        </p:xfrm>
        <a:graphic>
          <a:graphicData uri="http://schemas.openxmlformats.org/drawingml/2006/table">
            <a:tbl>
              <a:tblPr>
                <a:tableStyleId>{5C22544A-7EE6-4342-B048-85BDC9FD1C3A}</a:tableStyleId>
              </a:tblPr>
              <a:tblGrid>
                <a:gridCol w="1129030"/>
                <a:gridCol w="1605280"/>
                <a:gridCol w="713105"/>
                <a:gridCol w="2373630"/>
                <a:gridCol w="2641600"/>
              </a:tblGrid>
              <a:tr h="487680">
                <a:tc>
                  <a:txBody>
                    <a:bodyPr/>
                    <a:p>
                      <a:pPr algn="ctr">
                        <a:spcAft>
                          <a:spcPts val="0"/>
                        </a:spcAft>
                      </a:pPr>
                      <a:r>
                        <a:rPr lang="zh-CN" sz="1600" kern="0" dirty="0">
                          <a:latin typeface="微软雅黑" panose="020B0503020204020204" pitchFamily="34" charset="-122"/>
                          <a:ea typeface="微软雅黑" panose="020B0503020204020204" pitchFamily="34" charset="-122"/>
                        </a:rPr>
                        <a:t>表号</a:t>
                      </a:r>
                      <a:endParaRPr lang="zh-CN" sz="1600" kern="0" dirty="0">
                        <a:latin typeface="微软雅黑" panose="020B0503020204020204" pitchFamily="34" charset="-122"/>
                        <a:ea typeface="微软雅黑" panose="020B0503020204020204" pitchFamily="34" charset="-122"/>
                      </a:endParaRPr>
                    </a:p>
                  </a:txBody>
                  <a:tcPr marL="68580" marR="68580" marT="0" marB="0" anchor="ctr">
                    <a:lnL>
                      <a:noFill/>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ctr">
                        <a:spcAft>
                          <a:spcPts val="0"/>
                        </a:spcAft>
                      </a:pPr>
                      <a:r>
                        <a:rPr lang="zh-CN" sz="1600" kern="0">
                          <a:latin typeface="微软雅黑" panose="020B0503020204020204" pitchFamily="34" charset="-122"/>
                          <a:ea typeface="微软雅黑" panose="020B0503020204020204" pitchFamily="34" charset="-122"/>
                        </a:rPr>
                        <a:t>报表名称</a:t>
                      </a:r>
                      <a:endParaRPr lang="zh-CN" sz="1600" kern="0">
                        <a:latin typeface="微软雅黑" panose="020B0503020204020204" pitchFamily="34" charset="-122"/>
                        <a:ea typeface="微软雅黑" panose="020B050302020402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ctr">
                        <a:spcAft>
                          <a:spcPts val="0"/>
                        </a:spcAft>
                      </a:pPr>
                      <a:r>
                        <a:rPr lang="zh-CN" sz="1600" kern="0" dirty="0" smtClean="0">
                          <a:latin typeface="微软雅黑" panose="020B0503020204020204" pitchFamily="34" charset="-122"/>
                          <a:ea typeface="微软雅黑" panose="020B0503020204020204" pitchFamily="34" charset="-122"/>
                          <a:cs typeface="微软雅黑" panose="020B0503020204020204" pitchFamily="34" charset="-122"/>
                        </a:rPr>
                        <a:t>报</a:t>
                      </a:r>
                      <a:r>
                        <a:rPr lang="en-US" altLang="zh-CN" sz="1600" kern="0"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sz="1600" kern="0" dirty="0" smtClean="0">
                          <a:latin typeface="微软雅黑" panose="020B0503020204020204" pitchFamily="34" charset="-122"/>
                          <a:ea typeface="微软雅黑" panose="020B0503020204020204" pitchFamily="34" charset="-122"/>
                          <a:cs typeface="微软雅黑" panose="020B0503020204020204" pitchFamily="34" charset="-122"/>
                        </a:rPr>
                        <a:t>告</a:t>
                      </a:r>
                      <a:endParaRPr lang="en-US" altLang="zh-CN" sz="1600" kern="0" dirty="0" smtClean="0">
                        <a:latin typeface="微软雅黑" panose="020B0503020204020204" pitchFamily="34" charset="-122"/>
                        <a:ea typeface="微软雅黑" panose="020B0503020204020204" pitchFamily="34" charset="-122"/>
                        <a:cs typeface="微软雅黑" panose="020B0503020204020204" pitchFamily="34" charset="-122"/>
                      </a:endParaRPr>
                    </a:p>
                    <a:p>
                      <a:pPr algn="ctr">
                        <a:spcAft>
                          <a:spcPts val="0"/>
                        </a:spcAft>
                      </a:pPr>
                      <a:r>
                        <a:rPr lang="zh-CN" sz="1600" kern="0" dirty="0" smtClean="0">
                          <a:latin typeface="微软雅黑" panose="020B0503020204020204" pitchFamily="34" charset="-122"/>
                          <a:ea typeface="微软雅黑" panose="020B0503020204020204" pitchFamily="34" charset="-122"/>
                          <a:cs typeface="微软雅黑" panose="020B0503020204020204" pitchFamily="34" charset="-122"/>
                        </a:rPr>
                        <a:t>期 </a:t>
                      </a:r>
                      <a:r>
                        <a:rPr lang="zh-CN" sz="1600" kern="0" dirty="0">
                          <a:latin typeface="微软雅黑" panose="020B0503020204020204" pitchFamily="34" charset="-122"/>
                          <a:ea typeface="微软雅黑" panose="020B0503020204020204" pitchFamily="34" charset="-122"/>
                          <a:cs typeface="微软雅黑" panose="020B0503020204020204" pitchFamily="34" charset="-122"/>
                        </a:rPr>
                        <a:t>别</a:t>
                      </a:r>
                      <a:endParaRPr lang="zh-CN" sz="1600" kern="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ctr">
                        <a:spcAft>
                          <a:spcPts val="0"/>
                        </a:spcAft>
                      </a:pPr>
                      <a:r>
                        <a:rPr lang="zh-CN" sz="1600" kern="0" dirty="0">
                          <a:latin typeface="微软雅黑" panose="020B0503020204020204" pitchFamily="34" charset="-122"/>
                          <a:ea typeface="微软雅黑" panose="020B0503020204020204" pitchFamily="34" charset="-122"/>
                        </a:rPr>
                        <a:t>统计范围（</a:t>
                      </a:r>
                      <a:r>
                        <a:rPr lang="zh-CN" altLang="en-US" sz="1600" kern="0" dirty="0" smtClean="0">
                          <a:latin typeface="微软雅黑" panose="020B0503020204020204" pitchFamily="34" charset="-122"/>
                          <a:ea typeface="微软雅黑" panose="020B0503020204020204" pitchFamily="34" charset="-122"/>
                          <a:sym typeface="+mn-ea"/>
                        </a:rPr>
                        <a:t>报送单位</a:t>
                      </a:r>
                      <a:r>
                        <a:rPr lang="zh-CN" sz="1600" kern="0" dirty="0">
                          <a:latin typeface="微软雅黑" panose="020B0503020204020204" pitchFamily="34" charset="-122"/>
                          <a:ea typeface="微软雅黑" panose="020B0503020204020204" pitchFamily="34" charset="-122"/>
                        </a:rPr>
                        <a:t>）</a:t>
                      </a:r>
                      <a:endParaRPr lang="zh-CN" sz="1600" kern="0" dirty="0">
                        <a:latin typeface="微软雅黑" panose="020B0503020204020204" pitchFamily="34" charset="-122"/>
                        <a:ea typeface="微软雅黑" panose="020B0503020204020204" pitchFamily="34" charset="-122"/>
                      </a:endParaRPr>
                    </a:p>
                  </a:txBody>
                  <a:tcPr marL="68580" marR="68580" marT="0" marB="0" anchor="ctr">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algn="ctr">
                        <a:spcAft>
                          <a:spcPts val="0"/>
                        </a:spcAft>
                      </a:pPr>
                      <a:r>
                        <a:rPr lang="zh-CN" altLang="en-US" sz="1600" kern="0" dirty="0" smtClean="0">
                          <a:latin typeface="微软雅黑" panose="020B0503020204020204" pitchFamily="34" charset="-122"/>
                          <a:ea typeface="微软雅黑" panose="020B0503020204020204" pitchFamily="34" charset="-122"/>
                        </a:rPr>
                        <a:t>报送日期及方式（报送单位）</a:t>
                      </a:r>
                      <a:endParaRPr lang="zh-CN" altLang="en-US" sz="1600" kern="0" dirty="0" smtClean="0">
                        <a:latin typeface="微软雅黑" panose="020B0503020204020204" pitchFamily="34" charset="-122"/>
                        <a:ea typeface="微软雅黑" panose="020B0503020204020204" pitchFamily="34" charset="-122"/>
                      </a:endParaRPr>
                    </a:p>
                  </a:txBody>
                  <a:tcPr marL="40989" marR="40989" marT="0" marB="0" anchor="ctr">
                    <a:lnL w="19050">
                      <a:solidFill>
                        <a:schemeClr val="accent1"/>
                      </a:solidFill>
                      <a:prstDash val="solid"/>
                    </a:lnL>
                    <a:lnR>
                      <a:noFill/>
                    </a:lnR>
                    <a:lnT w="19050">
                      <a:solidFill>
                        <a:schemeClr val="accent1"/>
                      </a:solidFill>
                      <a:prstDash val="solid"/>
                    </a:lnT>
                    <a:lnB w="19050">
                      <a:solidFill>
                        <a:schemeClr val="accent1"/>
                      </a:solidFill>
                      <a:prstDash val="solid"/>
                    </a:lnB>
                    <a:lnTlToBr>
                      <a:noFill/>
                    </a:lnTlToBr>
                    <a:lnBlToTr>
                      <a:noFill/>
                    </a:lnBlToTr>
                  </a:tcPr>
                </a:tc>
              </a:tr>
              <a:tr h="1115060">
                <a:tc>
                  <a:txBody>
                    <a:bodyPr/>
                    <a:p>
                      <a:pPr indent="0" algn="ctr">
                        <a:buNone/>
                      </a:pPr>
                      <a:r>
                        <a:rPr lang="zh-CN" sz="1600" kern="0">
                          <a:latin typeface="微软雅黑" panose="020B0503020204020204" pitchFamily="34" charset="-122"/>
                          <a:ea typeface="微软雅黑" panose="020B0503020204020204" pitchFamily="34" charset="-122"/>
                          <a:cs typeface="微软雅黑" panose="020B0503020204020204" pitchFamily="34" charset="-122"/>
                        </a:rPr>
                        <a:t>X202表</a:t>
                      </a:r>
                      <a:endParaRPr lang="zh-CN" sz="1600" ker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a:noFill/>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buNone/>
                      </a:pPr>
                      <a:r>
                        <a:rPr lang="zh-CN" sz="1600" kern="0">
                          <a:latin typeface="微软雅黑" panose="020B0503020204020204" pitchFamily="34" charset="-122"/>
                          <a:ea typeface="微软雅黑" panose="020B0503020204020204" pitchFamily="34" charset="-122"/>
                        </a:rPr>
                        <a:t>房地产开发项目申请表</a:t>
                      </a:r>
                      <a:endParaRPr lang="zh-CN" sz="1600" kern="0">
                        <a:latin typeface="微软雅黑" panose="020B0503020204020204" pitchFamily="34" charset="-122"/>
                        <a:ea typeface="微软雅黑" panose="020B0503020204020204" pitchFamily="34" charset="-122"/>
                      </a:endParaRPr>
                    </a:p>
                  </a:txBody>
                  <a:tcPr marL="68580" marR="68580" marT="0" marB="0" vert="horz" anchor="ctr" anchorCtr="0">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ctr">
                        <a:buNone/>
                      </a:pPr>
                      <a:r>
                        <a:rPr lang="zh-CN" sz="1600" kern="0">
                          <a:latin typeface="微软雅黑" panose="020B0503020204020204" pitchFamily="34" charset="-122"/>
                          <a:ea typeface="微软雅黑" panose="020B0503020204020204" pitchFamily="34" charset="-122"/>
                        </a:rPr>
                        <a:t>月报</a:t>
                      </a:r>
                      <a:endParaRPr lang="zh-CN" sz="1600" kern="0">
                        <a:latin typeface="微软雅黑" panose="020B0503020204020204" pitchFamily="34" charset="-122"/>
                        <a:ea typeface="微软雅黑" panose="020B0503020204020204" pitchFamily="34" charset="-122"/>
                      </a:endParaRPr>
                    </a:p>
                  </a:txBody>
                  <a:tcPr marL="68580" marR="68580" marT="0" marB="0" vert="horz" anchor="ctr" anchorCtr="0">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buNone/>
                      </a:pPr>
                      <a:r>
                        <a:rPr lang="zh-CN" sz="1600" kern="0">
                          <a:latin typeface="微软雅黑" panose="020B0503020204020204" pitchFamily="34" charset="-122"/>
                          <a:ea typeface="微软雅黑" panose="020B0503020204020204" pitchFamily="34" charset="-122"/>
                        </a:rPr>
                        <a:t>辖区内有新增和申报变更房地产开发经营项目的房地产开发经营业法人单位</a:t>
                      </a:r>
                      <a:endParaRPr lang="zh-CN" sz="1600" kern="0">
                        <a:latin typeface="微软雅黑" panose="020B0503020204020204" pitchFamily="34" charset="-122"/>
                        <a:ea typeface="微软雅黑" panose="020B0503020204020204" pitchFamily="34" charset="-122"/>
                      </a:endParaRPr>
                    </a:p>
                  </a:txBody>
                  <a:tcPr marL="68580" marR="68580" marT="0" marB="0" vert="horz" anchor="ctr" anchorCtr="0">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buNone/>
                      </a:pPr>
                      <a:r>
                        <a:rPr lang="zh-CN" sz="1600" kern="0">
                          <a:latin typeface="微软雅黑" panose="020B0503020204020204" pitchFamily="34" charset="-122"/>
                          <a:ea typeface="微软雅黑" panose="020B0503020204020204" pitchFamily="34" charset="-122"/>
                          <a:cs typeface="微软雅黑" panose="020B0503020204020204" pitchFamily="34" charset="-122"/>
                        </a:rPr>
                        <a:t>月后13日12时前网上填报，1月免报</a:t>
                      </a:r>
                      <a:endParaRPr lang="zh-CN" sz="1600" ker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9050">
                      <a:solidFill>
                        <a:schemeClr val="accent1"/>
                      </a:solidFill>
                      <a:prstDash val="solid"/>
                    </a:lnL>
                    <a:lnR>
                      <a:noFill/>
                    </a:lnR>
                    <a:lnT w="19050">
                      <a:solidFill>
                        <a:schemeClr val="accent1"/>
                      </a:solidFill>
                      <a:prstDash val="solid"/>
                    </a:lnT>
                    <a:lnB w="19050">
                      <a:solidFill>
                        <a:schemeClr val="accent1"/>
                      </a:solidFill>
                      <a:prstDash val="solid"/>
                    </a:lnB>
                    <a:lnTlToBr>
                      <a:noFill/>
                    </a:lnTlToBr>
                    <a:lnBlToTr>
                      <a:noFill/>
                    </a:lnBlToTr>
                  </a:tcPr>
                </a:tc>
              </a:tr>
              <a:tr h="1115060">
                <a:tc>
                  <a:txBody>
                    <a:bodyPr/>
                    <a:p>
                      <a:pPr indent="0" algn="ctr">
                        <a:buNone/>
                      </a:pPr>
                      <a:r>
                        <a:rPr lang="zh-CN" sz="1600" kern="0">
                          <a:latin typeface="微软雅黑" panose="020B0503020204020204" pitchFamily="34" charset="-122"/>
                          <a:ea typeface="微软雅黑" panose="020B0503020204020204" pitchFamily="34" charset="-122"/>
                          <a:cs typeface="微软雅黑" panose="020B0503020204020204" pitchFamily="34" charset="-122"/>
                        </a:rPr>
                        <a:t>X204-1表</a:t>
                      </a:r>
                      <a:endParaRPr lang="zh-CN" sz="1600" ker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a:noFill/>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buNone/>
                      </a:pPr>
                      <a:r>
                        <a:rPr lang="zh-CN" sz="1600" kern="0">
                          <a:latin typeface="微软雅黑" panose="020B0503020204020204" pitchFamily="34" charset="-122"/>
                          <a:ea typeface="微软雅黑" panose="020B0503020204020204" pitchFamily="34" charset="-122"/>
                        </a:rPr>
                        <a:t>房地产开发项目经营情况</a:t>
                      </a:r>
                      <a:endParaRPr lang="zh-CN" sz="1600" kern="0">
                        <a:latin typeface="微软雅黑" panose="020B0503020204020204" pitchFamily="34" charset="-122"/>
                        <a:ea typeface="微软雅黑" panose="020B0503020204020204" pitchFamily="34" charset="-122"/>
                      </a:endParaRPr>
                    </a:p>
                  </a:txBody>
                  <a:tcPr marL="68580" marR="68580" marT="0" marB="0" vert="horz" anchor="ctr" anchorCtr="0">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ctr">
                        <a:buNone/>
                      </a:pPr>
                      <a:r>
                        <a:rPr lang="zh-CN" sz="1600" kern="0">
                          <a:latin typeface="微软雅黑" panose="020B0503020204020204" pitchFamily="34" charset="-122"/>
                          <a:ea typeface="微软雅黑" panose="020B0503020204020204" pitchFamily="34" charset="-122"/>
                        </a:rPr>
                        <a:t>月报</a:t>
                      </a:r>
                      <a:endParaRPr lang="zh-CN" sz="1600" kern="0">
                        <a:latin typeface="微软雅黑" panose="020B0503020204020204" pitchFamily="34" charset="-122"/>
                        <a:ea typeface="微软雅黑" panose="020B0503020204020204" pitchFamily="34" charset="-122"/>
                      </a:endParaRPr>
                    </a:p>
                  </a:txBody>
                  <a:tcPr marL="68580" marR="68580" marT="0" marB="0" vert="horz" anchor="ctr" anchorCtr="0">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buNone/>
                      </a:pPr>
                      <a:r>
                        <a:rPr lang="zh-CN" sz="1600" kern="0">
                          <a:latin typeface="微软雅黑" panose="020B0503020204020204" pitchFamily="34" charset="-122"/>
                          <a:ea typeface="微软雅黑" panose="020B0503020204020204" pitchFamily="34" charset="-122"/>
                        </a:rPr>
                        <a:t>辖区内有开发经营活动的全部房地产开发经营业法人单位</a:t>
                      </a:r>
                      <a:endParaRPr lang="zh-CN" sz="1600" kern="0">
                        <a:latin typeface="微软雅黑" panose="020B0503020204020204" pitchFamily="34" charset="-122"/>
                        <a:ea typeface="微软雅黑" panose="020B0503020204020204" pitchFamily="34" charset="-122"/>
                      </a:endParaRPr>
                    </a:p>
                  </a:txBody>
                  <a:tcPr marL="68580" marR="68580" marT="0" marB="0" vert="horz" anchor="ctr" anchorCtr="0">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buNone/>
                      </a:pPr>
                      <a:r>
                        <a:rPr lang="zh-CN" sz="1600" kern="0">
                          <a:latin typeface="微软雅黑" panose="020B0503020204020204" pitchFamily="34" charset="-122"/>
                          <a:ea typeface="微软雅黑" panose="020B0503020204020204" pitchFamily="34" charset="-122"/>
                          <a:cs typeface="微软雅黑" panose="020B0503020204020204" pitchFamily="34" charset="-122"/>
                        </a:rPr>
                        <a:t>2、5、6、7、8、10、11月月后7日，3、9月月后10日，4、12月月后8日12时前网上填报，1月免报</a:t>
                      </a:r>
                      <a:endParaRPr lang="zh-CN" sz="1600" ker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9050">
                      <a:solidFill>
                        <a:schemeClr val="accent1"/>
                      </a:solidFill>
                      <a:prstDash val="solid"/>
                    </a:lnL>
                    <a:lnR>
                      <a:noFill/>
                    </a:lnR>
                    <a:lnT w="19050">
                      <a:solidFill>
                        <a:schemeClr val="accent1"/>
                      </a:solidFill>
                      <a:prstDash val="solid"/>
                    </a:lnT>
                    <a:lnB w="19050">
                      <a:solidFill>
                        <a:schemeClr val="accent1"/>
                      </a:solidFill>
                      <a:prstDash val="solid"/>
                    </a:lnB>
                    <a:lnTlToBr>
                      <a:noFill/>
                    </a:lnTlToBr>
                    <a:lnBlToTr>
                      <a:noFill/>
                    </a:lnBlToTr>
                  </a:tcPr>
                </a:tc>
              </a:tr>
              <a:tr h="1115060">
                <a:tc>
                  <a:txBody>
                    <a:bodyPr/>
                    <a:p>
                      <a:pPr indent="0" algn="ctr">
                        <a:buNone/>
                      </a:pPr>
                      <a:r>
                        <a:rPr lang="zh-CN" sz="1600" kern="0">
                          <a:latin typeface="微软雅黑" panose="020B0503020204020204" pitchFamily="34" charset="-122"/>
                          <a:ea typeface="微软雅黑" panose="020B0503020204020204" pitchFamily="34" charset="-122"/>
                          <a:cs typeface="微软雅黑" panose="020B0503020204020204" pitchFamily="34" charset="-122"/>
                        </a:rPr>
                        <a:t>X204-2表</a:t>
                      </a:r>
                      <a:endParaRPr lang="zh-CN" sz="1600" ker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a:noFill/>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buNone/>
                      </a:pPr>
                      <a:r>
                        <a:rPr lang="zh-CN" sz="1600" kern="0">
                          <a:latin typeface="微软雅黑" panose="020B0503020204020204" pitchFamily="34" charset="-122"/>
                          <a:ea typeface="微软雅黑" panose="020B0503020204020204" pitchFamily="34" charset="-122"/>
                        </a:rPr>
                        <a:t>房地产开发企业资金和土地情况</a:t>
                      </a:r>
                      <a:endParaRPr lang="zh-CN" sz="1600" kern="0">
                        <a:latin typeface="微软雅黑" panose="020B0503020204020204" pitchFamily="34" charset="-122"/>
                        <a:ea typeface="微软雅黑" panose="020B0503020204020204" pitchFamily="34" charset="-122"/>
                      </a:endParaRPr>
                    </a:p>
                  </a:txBody>
                  <a:tcPr marL="68580" marR="68580" marT="0" marB="0" vert="horz" anchor="ctr" anchorCtr="0">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lgn="ctr">
                        <a:buNone/>
                      </a:pPr>
                      <a:r>
                        <a:rPr lang="zh-CN" sz="1600" kern="0">
                          <a:latin typeface="微软雅黑" panose="020B0503020204020204" pitchFamily="34" charset="-122"/>
                          <a:ea typeface="微软雅黑" panose="020B0503020204020204" pitchFamily="34" charset="-122"/>
                        </a:rPr>
                        <a:t>月报</a:t>
                      </a:r>
                      <a:endParaRPr lang="zh-CN" sz="1600" kern="0">
                        <a:latin typeface="微软雅黑" panose="020B0503020204020204" pitchFamily="34" charset="-122"/>
                        <a:ea typeface="微软雅黑" panose="020B0503020204020204" pitchFamily="34" charset="-122"/>
                      </a:endParaRPr>
                    </a:p>
                  </a:txBody>
                  <a:tcPr marL="68580" marR="68580" marT="0" marB="0" vert="horz" anchor="ctr" anchorCtr="0">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buNone/>
                      </a:pPr>
                      <a:r>
                        <a:rPr lang="zh-CN" sz="1600" kern="0">
                          <a:latin typeface="微软雅黑" panose="020B0503020204020204" pitchFamily="34" charset="-122"/>
                          <a:ea typeface="微软雅黑" panose="020B0503020204020204" pitchFamily="34" charset="-122"/>
                        </a:rPr>
                        <a:t>辖区内有开发经营活动的全部房地产开发经营业法人单位</a:t>
                      </a:r>
                      <a:endParaRPr lang="zh-CN" sz="1600" kern="0">
                        <a:latin typeface="微软雅黑" panose="020B0503020204020204" pitchFamily="34" charset="-122"/>
                        <a:ea typeface="微软雅黑" panose="020B0503020204020204" pitchFamily="34" charset="-122"/>
                      </a:endParaRPr>
                    </a:p>
                  </a:txBody>
                  <a:tcPr marL="68580" marR="68580" marT="0" marB="0" vert="horz" anchor="ctr" anchorCtr="0">
                    <a:lnL w="19050">
                      <a:solidFill>
                        <a:schemeClr val="accent1"/>
                      </a:solidFill>
                      <a:prstDash val="solid"/>
                    </a:lnL>
                    <a:lnR w="19050">
                      <a:solidFill>
                        <a:schemeClr val="accent1"/>
                      </a:solidFill>
                      <a:prstDash val="solid"/>
                    </a:lnR>
                    <a:lnT w="19050">
                      <a:solidFill>
                        <a:schemeClr val="accent1"/>
                      </a:solidFill>
                      <a:prstDash val="solid"/>
                    </a:lnT>
                    <a:lnB w="19050">
                      <a:solidFill>
                        <a:schemeClr val="accent1"/>
                      </a:solidFill>
                      <a:prstDash val="solid"/>
                    </a:lnB>
                    <a:lnTlToBr>
                      <a:noFill/>
                    </a:lnTlToBr>
                    <a:lnBlToTr>
                      <a:noFill/>
                    </a:lnBlToTr>
                  </a:tcPr>
                </a:tc>
                <a:tc>
                  <a:txBody>
                    <a:bodyPr/>
                    <a:p>
                      <a:pPr indent="0">
                        <a:buNone/>
                      </a:pPr>
                      <a:r>
                        <a:rPr lang="zh-CN" sz="1600" kern="0">
                          <a:latin typeface="微软雅黑" panose="020B0503020204020204" pitchFamily="34" charset="-122"/>
                          <a:ea typeface="微软雅黑" panose="020B0503020204020204" pitchFamily="34" charset="-122"/>
                          <a:cs typeface="微软雅黑" panose="020B0503020204020204" pitchFamily="34" charset="-122"/>
                        </a:rPr>
                        <a:t>2、5、6、7、8、10、11月月后7日，3、9月月后10日，4、12月月后8日12时前网上填报，1月免报</a:t>
                      </a:r>
                      <a:endParaRPr lang="zh-CN" sz="1600" kern="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9050">
                      <a:solidFill>
                        <a:schemeClr val="accent1"/>
                      </a:solidFill>
                      <a:prstDash val="solid"/>
                    </a:lnL>
                    <a:lnR>
                      <a:noFill/>
                    </a:lnR>
                    <a:lnT w="19050">
                      <a:solidFill>
                        <a:schemeClr val="accent1"/>
                      </a:solidFill>
                      <a:prstDash val="solid"/>
                    </a:lnT>
                    <a:lnB w="19050">
                      <a:solidFill>
                        <a:schemeClr val="accent1"/>
                      </a:solidFill>
                      <a:prstDash val="solid"/>
                    </a:lnB>
                    <a:lnTlToBr>
                      <a:noFill/>
                    </a:lnTlToBr>
                    <a:lnBlToTr>
                      <a:noFill/>
                    </a:lnBlToTr>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内容占位符 2"/>
          <p:cNvSpPr>
            <a:spLocks noGrp="1"/>
          </p:cNvSpPr>
          <p:nvPr>
            <p:ph idx="1"/>
          </p:nvPr>
        </p:nvSpPr>
        <p:spPr>
          <a:xfrm>
            <a:off x="612140" y="627221"/>
            <a:ext cx="7886700" cy="3563541"/>
          </a:xfrm>
        </p:spPr>
        <p:txBody>
          <a:bodyPr/>
          <a:lstStyle/>
          <a:p>
            <a:r>
              <a:rPr lang="zh-CN" altLang="zh-CN" sz="1800" noProof="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投资凭证</a:t>
            </a:r>
            <a:endParaRPr lang="zh-CN" altLang="zh-CN" sz="1800" noProof="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lvl="1"/>
            <a:r>
              <a:rPr lang="zh-CN" altLang="zh-CN" sz="1800" noProof="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采用形象进度法为填报依据的项目：</a:t>
            </a:r>
            <a:endParaRPr lang="zh-CN" altLang="zh-CN" sz="1800" noProof="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marL="914400" lvl="2" indent="0">
              <a:buFont typeface="Arial" panose="020B0604020202020204" pitchFamily="34" charset="0"/>
              <a:buNone/>
            </a:pPr>
            <a:r>
              <a:rPr lang="en-US" altLang="zh-CN" sz="1800" noProof="1">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1800" noProof="1">
                <a:latin typeface="微软雅黑" panose="020B0503020204020204" pitchFamily="34" charset="-122"/>
                <a:ea typeface="微软雅黑" panose="020B0503020204020204" pitchFamily="34" charset="-122"/>
                <a:cs typeface="微软雅黑" panose="020B0503020204020204" pitchFamily="34" charset="-122"/>
              </a:rPr>
              <a:t>建安工程进度单（三方签章的正式文本，不能是单方的产值表）</a:t>
            </a:r>
            <a:endParaRPr lang="zh-CN" altLang="zh-CN" sz="1800" noProof="1">
              <a:latin typeface="微软雅黑" panose="020B0503020204020204" pitchFamily="34" charset="-122"/>
              <a:ea typeface="微软雅黑" panose="020B0503020204020204" pitchFamily="34" charset="-122"/>
              <a:cs typeface="微软雅黑" panose="020B0503020204020204" pitchFamily="34" charset="-122"/>
            </a:endParaRPr>
          </a:p>
          <a:p>
            <a:pPr marL="914400" lvl="2" indent="0">
              <a:buFont typeface="Arial" panose="020B0604020202020204" pitchFamily="34" charset="0"/>
              <a:buNone/>
            </a:pPr>
            <a:r>
              <a:rPr lang="en-US" altLang="zh-CN" sz="1800" noProof="1">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1800" noProof="1">
                <a:latin typeface="微软雅黑" panose="020B0503020204020204" pitchFamily="34" charset="-122"/>
                <a:ea typeface="微软雅黑" panose="020B0503020204020204" pitchFamily="34" charset="-122"/>
                <a:cs typeface="微软雅黑" panose="020B0503020204020204" pitchFamily="34" charset="-122"/>
              </a:rPr>
              <a:t>三级科目的科目余额表、明细账</a:t>
            </a:r>
            <a:endParaRPr lang="zh-CN" altLang="zh-CN" sz="1800" noProof="1">
              <a:latin typeface="微软雅黑" panose="020B0503020204020204" pitchFamily="34" charset="-122"/>
              <a:ea typeface="微软雅黑" panose="020B0503020204020204" pitchFamily="34" charset="-122"/>
              <a:cs typeface="微软雅黑" panose="020B0503020204020204" pitchFamily="34" charset="-122"/>
            </a:endParaRPr>
          </a:p>
          <a:p>
            <a:pPr marL="914400" lvl="2" indent="0">
              <a:buFont typeface="Arial" panose="020B0604020202020204" pitchFamily="34" charset="0"/>
              <a:buNone/>
            </a:pPr>
            <a:r>
              <a:rPr lang="en-US" altLang="zh-CN" sz="18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zh-CN" sz="18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实际支付凭证或财务凭证（必要，尽可能提供与三方进度单匹配的工程款发票）</a:t>
            </a:r>
            <a:endParaRPr lang="zh-CN" altLang="zh-CN" sz="18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914400" lvl="2" indent="0">
              <a:buFont typeface="Arial" panose="020B0604020202020204" pitchFamily="34" charset="0"/>
              <a:buNone/>
            </a:pPr>
            <a:r>
              <a:rPr lang="en-US" altLang="zh-CN" sz="1800" noProof="1">
                <a:latin typeface="微软雅黑" panose="020B0503020204020204" pitchFamily="34" charset="-122"/>
                <a:ea typeface="微软雅黑" panose="020B0503020204020204" pitchFamily="34" charset="-122"/>
                <a:cs typeface="微软雅黑" panose="020B0503020204020204" pitchFamily="34" charset="-122"/>
              </a:rPr>
              <a:t>4.</a:t>
            </a:r>
            <a:r>
              <a:rPr lang="zh-CN" altLang="zh-CN" sz="1800" noProof="1">
                <a:latin typeface="微软雅黑" panose="020B0503020204020204" pitchFamily="34" charset="-122"/>
                <a:ea typeface="微软雅黑" panose="020B0503020204020204" pitchFamily="34" charset="-122"/>
                <a:cs typeface="微软雅黑" panose="020B0503020204020204" pitchFamily="34" charset="-122"/>
              </a:rPr>
              <a:t>施工合同（需包括项目名称、工期、价款、付款条约、签章页）</a:t>
            </a:r>
            <a:endParaRPr lang="zh-CN" altLang="zh-CN" sz="1800" noProof="1">
              <a:latin typeface="微软雅黑" panose="020B0503020204020204" pitchFamily="34" charset="-122"/>
              <a:ea typeface="微软雅黑" panose="020B0503020204020204" pitchFamily="34" charset="-122"/>
              <a:cs typeface="微软雅黑" panose="020B0503020204020204" pitchFamily="34" charset="-122"/>
            </a:endParaRPr>
          </a:p>
          <a:p>
            <a:pPr marL="914400" lvl="2" indent="0">
              <a:buFont typeface="Arial" panose="020B0604020202020204" pitchFamily="34" charset="0"/>
              <a:buNone/>
            </a:pPr>
            <a:r>
              <a:rPr lang="en-US" altLang="zh-CN" sz="1800" noProof="1">
                <a:latin typeface="微软雅黑" panose="020B0503020204020204" pitchFamily="34" charset="-122"/>
                <a:ea typeface="微软雅黑" panose="020B0503020204020204" pitchFamily="34" charset="-122"/>
                <a:cs typeface="微软雅黑" panose="020B0503020204020204" pitchFamily="34" charset="-122"/>
              </a:rPr>
              <a:t>5.</a:t>
            </a:r>
            <a:r>
              <a:rPr lang="zh-CN" altLang="zh-CN" sz="1800" noProof="1">
                <a:latin typeface="微软雅黑" panose="020B0503020204020204" pitchFamily="34" charset="-122"/>
                <a:ea typeface="微软雅黑" panose="020B0503020204020204" pitchFamily="34" charset="-122"/>
                <a:cs typeface="微软雅黑" panose="020B0503020204020204" pitchFamily="34" charset="-122"/>
              </a:rPr>
              <a:t>钢材、混凝土、水泥等建材消耗量</a:t>
            </a:r>
            <a:endParaRPr lang="zh-CN" altLang="zh-CN" sz="1800" noProof="1">
              <a:latin typeface="微软雅黑" panose="020B0503020204020204" pitchFamily="34" charset="-122"/>
              <a:ea typeface="微软雅黑" panose="020B0503020204020204" pitchFamily="34" charset="-122"/>
              <a:cs typeface="微软雅黑" panose="020B0503020204020204" pitchFamily="34" charset="-122"/>
            </a:endParaRPr>
          </a:p>
          <a:p>
            <a:pPr marL="914400" lvl="2" indent="0">
              <a:buFont typeface="Arial" panose="020B0604020202020204" pitchFamily="34" charset="0"/>
              <a:buNone/>
            </a:pPr>
            <a:r>
              <a:rPr lang="zh-CN" altLang="en-US" sz="18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为计算依据，</a:t>
            </a:r>
            <a:r>
              <a:rPr lang="en-US" altLang="zh-CN" sz="18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18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为佐证材料</a:t>
            </a:r>
            <a:r>
              <a:rPr lang="zh-CN" altLang="en-US" sz="18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zh-CN" sz="18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lvl="1"/>
            <a:endParaRPr lang="zh-CN" altLang="zh-CN" sz="1800" noProof="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lvl="1"/>
            <a:r>
              <a:rPr lang="zh-CN" altLang="zh-CN" sz="1800" noProof="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工程进度单、科目余额表、实际支付凭证等数据不一致且相差较大的，银行回单与财务账不一致的，需补充说明填报数据来源。</a:t>
            </a:r>
            <a:endParaRPr lang="zh-CN" altLang="zh-CN" sz="1800" noProof="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lvl="1"/>
            <a:r>
              <a:rPr lang="zh-CN" altLang="en-US" sz="1800" noProof="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开发成本账中含大量计提开发成本的，需说明计提的时间节点和依据。</a:t>
            </a:r>
            <a:endParaRPr lang="en-US" altLang="zh-CN" sz="1800" noProof="1">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1800" noProof="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组合 2"/>
          <p:cNvGrpSpPr/>
          <p:nvPr/>
        </p:nvGrpSpPr>
        <p:grpSpPr>
          <a:xfrm>
            <a:off x="0" y="-107950"/>
            <a:ext cx="3815080" cy="1058545"/>
            <a:chOff x="0" y="-170"/>
            <a:chExt cx="6008" cy="1667"/>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9" name="矩形 5"/>
            <p:cNvSpPr>
              <a:spLocks noChangeArrowheads="1"/>
            </p:cNvSpPr>
            <p:nvPr/>
          </p:nvSpPr>
          <p:spPr bwMode="auto">
            <a:xfrm>
              <a:off x="900" y="190"/>
              <a:ext cx="5108" cy="1307"/>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凭证查询（国家要求）</a:t>
              </a:r>
              <a:endPar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矩形 3"/>
          <p:cNvSpPr/>
          <p:nvPr/>
        </p:nvSpPr>
        <p:spPr>
          <a:xfrm>
            <a:off x="500063" y="857250"/>
            <a:ext cx="8143875" cy="3041015"/>
          </a:xfrm>
          <a:prstGeom prst="rect">
            <a:avLst/>
          </a:prstGeom>
          <a:noFill/>
          <a:ln w="9525">
            <a:noFill/>
          </a:ln>
        </p:spPr>
        <p:txBody>
          <a:bodyPr>
            <a:spAutoFit/>
          </a:bodyPr>
          <a:p>
            <a:pPr>
              <a:lnSpc>
                <a:spcPts val="2300"/>
              </a:lnSpc>
            </a:pPr>
            <a:endParaRPr lang="zh-CN" altLang="en-US" dirty="0">
              <a:latin typeface="微软雅黑" panose="020B0503020204020204" pitchFamily="34" charset="-122"/>
              <a:ea typeface="微软雅黑" panose="020B0503020204020204" pitchFamily="34" charset="-122"/>
            </a:endParaRPr>
          </a:p>
          <a:p>
            <a:pPr>
              <a:lnSpc>
                <a:spcPts val="23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）工程支付审批表，按审批表甲方确定的工程量取数。</a:t>
            </a:r>
            <a:endParaRPr lang="zh-CN" altLang="en-US" dirty="0">
              <a:latin typeface="微软雅黑" panose="020B0503020204020204" pitchFamily="34" charset="-122"/>
              <a:ea typeface="微软雅黑" panose="020B0503020204020204" pitchFamily="34" charset="-122"/>
            </a:endParaRPr>
          </a:p>
          <a:p>
            <a:pPr>
              <a:lnSpc>
                <a:spcPts val="23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）三方结算单或进度单，应为</a:t>
            </a:r>
            <a:r>
              <a:rPr lang="zh-CN" altLang="en-US" dirty="0">
                <a:solidFill>
                  <a:srgbClr val="FF0000"/>
                </a:solidFill>
                <a:latin typeface="微软雅黑" panose="020B0503020204020204" pitchFamily="34" charset="-122"/>
                <a:ea typeface="微软雅黑" panose="020B0503020204020204" pitchFamily="34" charset="-122"/>
              </a:rPr>
              <a:t>三方签字盖章</a:t>
            </a:r>
            <a:r>
              <a:rPr lang="zh-CN" altLang="en-US" dirty="0">
                <a:latin typeface="微软雅黑" panose="020B0503020204020204" pitchFamily="34" charset="-122"/>
                <a:ea typeface="微软雅黑" panose="020B0503020204020204" pitchFamily="34" charset="-122"/>
              </a:rPr>
              <a:t>的正式文本，同时应附工程量及计价明细。</a:t>
            </a:r>
            <a:endParaRPr lang="zh-CN" altLang="en-US" dirty="0">
              <a:latin typeface="微软雅黑" panose="020B0503020204020204" pitchFamily="34" charset="-122"/>
              <a:ea typeface="微软雅黑" panose="020B0503020204020204" pitchFamily="34" charset="-122"/>
            </a:endParaRPr>
          </a:p>
          <a:p>
            <a:pPr>
              <a:lnSpc>
                <a:spcPts val="2300"/>
              </a:lnSpc>
            </a:pPr>
            <a:endParaRPr lang="zh-CN" altLang="en-US" dirty="0">
              <a:latin typeface="微软雅黑" panose="020B0503020204020204" pitchFamily="34" charset="-122"/>
              <a:ea typeface="微软雅黑" panose="020B0503020204020204" pitchFamily="34" charset="-122"/>
            </a:endParaRPr>
          </a:p>
          <a:p>
            <a:pPr>
              <a:lnSpc>
                <a:spcPts val="23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说明：</a:t>
            </a:r>
            <a:endParaRPr lang="zh-CN" altLang="en-US" dirty="0">
              <a:latin typeface="微软雅黑" panose="020B0503020204020204" pitchFamily="34" charset="-122"/>
              <a:ea typeface="微软雅黑" panose="020B0503020204020204" pitchFamily="34" charset="-122"/>
            </a:endParaRPr>
          </a:p>
          <a:p>
            <a:pPr>
              <a:lnSpc>
                <a:spcPts val="2300"/>
              </a:lnSpc>
            </a:pPr>
            <a:r>
              <a:rPr lang="zh-CN" altLang="en-US" dirty="0">
                <a:latin typeface="微软雅黑" panose="020B0503020204020204" pitchFamily="34" charset="-122"/>
                <a:ea typeface="微软雅黑" panose="020B0503020204020204" pitchFamily="34" charset="-122"/>
              </a:rPr>
              <a:t>①建安工程提供凭证应与</a:t>
            </a:r>
            <a:r>
              <a:rPr lang="en-US" altLang="zh-CN" dirty="0">
                <a:latin typeface="微软雅黑" panose="020B0503020204020204" pitchFamily="34" charset="-122"/>
                <a:ea typeface="微软雅黑" panose="020B0503020204020204" pitchFamily="34" charset="-122"/>
              </a:rPr>
              <a:t>X202</a:t>
            </a:r>
            <a:r>
              <a:rPr lang="zh-CN" altLang="en-US" dirty="0">
                <a:latin typeface="微软雅黑" panose="020B0503020204020204" pitchFamily="34" charset="-122"/>
                <a:ea typeface="微软雅黑" panose="020B0503020204020204" pitchFamily="34" charset="-122"/>
              </a:rPr>
              <a:t>表指标建安工程填报依据所选类型一致。与所选类型不符的，不作为认定依据。</a:t>
            </a:r>
            <a:endParaRPr lang="zh-CN" altLang="en-US" dirty="0">
              <a:latin typeface="微软雅黑" panose="020B0503020204020204" pitchFamily="34" charset="-122"/>
              <a:ea typeface="微软雅黑" panose="020B0503020204020204" pitchFamily="34" charset="-122"/>
            </a:endParaRPr>
          </a:p>
          <a:p>
            <a:pPr>
              <a:lnSpc>
                <a:spcPts val="2300"/>
              </a:lnSpc>
            </a:pPr>
            <a:r>
              <a:rPr lang="zh-CN" altLang="en-US" dirty="0">
                <a:latin typeface="微软雅黑" panose="020B0503020204020204" pitchFamily="34" charset="-122"/>
                <a:ea typeface="微软雅黑" panose="020B0503020204020204" pitchFamily="34" charset="-122"/>
              </a:rPr>
              <a:t> ②监理章原则上应为公司章，对于没有三方监理的项目，不应选择工程结算单做为填报依据。</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285750" y="214313"/>
            <a:ext cx="4714875" cy="345440"/>
          </a:xfrm>
          <a:prstGeom prst="rect">
            <a:avLst/>
          </a:prstGeom>
        </p:spPr>
        <p:txBody>
          <a:bodyPr lIns="68580" tIns="34290" rIns="68580" bIns="34290">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1800" b="1"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建安投资凭证：形象进度法</a:t>
            </a:r>
            <a:endPar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7522" name="图片 3"/>
          <p:cNvPicPr>
            <a:picLocks noChangeAspect="1"/>
          </p:cNvPicPr>
          <p:nvPr/>
        </p:nvPicPr>
        <p:blipFill>
          <a:blip r:embed="rId1"/>
          <a:stretch>
            <a:fillRect/>
          </a:stretch>
        </p:blipFill>
        <p:spPr>
          <a:xfrm>
            <a:off x="5357813" y="0"/>
            <a:ext cx="3571875" cy="5110163"/>
          </a:xfrm>
          <a:prstGeom prst="rect">
            <a:avLst/>
          </a:prstGeom>
          <a:noFill/>
          <a:ln w="9525">
            <a:noFill/>
          </a:ln>
        </p:spPr>
      </p:pic>
      <p:sp>
        <p:nvSpPr>
          <p:cNvPr id="2" name="矩形 1"/>
          <p:cNvSpPr/>
          <p:nvPr/>
        </p:nvSpPr>
        <p:spPr>
          <a:xfrm>
            <a:off x="285750" y="214313"/>
            <a:ext cx="4714875" cy="4790440"/>
          </a:xfrm>
          <a:prstGeom prst="rect">
            <a:avLst/>
          </a:prstGeom>
        </p:spPr>
        <p:txBody>
          <a:bodyPr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不合规凭证（形象进度法）</a:t>
            </a:r>
            <a:endParaRPr kumimoji="0" lang="en-US" altLang="zh-CN"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伪造、编造、篡改的进度单、结算单或计价明细</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1" indent="0" algn="l" defTabSz="914400" rtl="0" eaLnBrk="1" fontAlgn="base" latinLnBrk="0" hangingPunct="1">
              <a:lnSpc>
                <a:spcPts val="2500"/>
              </a:lnSpc>
              <a:spcBef>
                <a:spcPct val="0"/>
              </a:spcBef>
              <a:spcAft>
                <a:spcPct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进度单中含土地、设备购置、维修费等</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1" indent="0" algn="l" defTabSz="914400" rtl="0" eaLnBrk="1" fontAlgn="base" latinLnBrk="0" hangingPunct="1">
              <a:lnSpc>
                <a:spcPts val="2500"/>
              </a:lnSpc>
              <a:spcBef>
                <a:spcPct val="0"/>
              </a:spcBef>
              <a:spcAft>
                <a:spcPct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投资进度异常，有明显不符合实际的施工量：</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1" indent="0" algn="l" defTabSz="914400" rtl="0" eaLnBrk="1" fontAlgn="base" latinLnBrk="0" hangingPunct="1">
              <a:lnSpc>
                <a:spcPts val="2500"/>
              </a:lnSpc>
              <a:spcBef>
                <a:spcPct val="0"/>
              </a:spcBef>
              <a:spcAft>
                <a:spcPct val="0"/>
              </a:spcAft>
              <a:buClrTx/>
              <a:buSzTx/>
              <a:buFont typeface="Wingdings" panose="05000000000000000000" pitchFamily="2" charset="2"/>
              <a:buChar char="l"/>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明显背离市场的单位造价 </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三方签章不完整或不具备法律效力的签章。</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进度单缺少关键要素</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1" indent="0" algn="l" defTabSz="914400" rtl="0" eaLnBrk="1" fontAlgn="base" latinLnBrk="0" hangingPunct="1">
              <a:lnSpc>
                <a:spcPts val="25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计量的时段不明确或包含之前年度投资</a:t>
            </a:r>
            <a:endPar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1" indent="0" algn="l" defTabSz="914400" rtl="0" eaLnBrk="1" fontAlgn="base" latinLnBrk="0" hangingPunct="1">
              <a:lnSpc>
                <a:spcPts val="25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工程计价表过于简单，没有明确的计量单位和工程量</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统计台账或投资完成说明不能替代凭证</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提供的凭证与上报的投资额不符合</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85750" y="214630"/>
            <a:ext cx="8719820" cy="1584325"/>
          </a:xfrm>
          <a:prstGeom prst="rect">
            <a:avLst/>
          </a:prstGeom>
        </p:spPr>
        <p:txBody>
          <a:bodyPr wrap="square"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不合规凭证（形象进度法）</a:t>
            </a:r>
            <a:endParaRPr kumimoji="0" lang="en-US" altLang="zh-CN"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如果进度单包含之前年度投资：</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ts val="25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如产值是</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2021</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12</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月</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15</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日</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-2022</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8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8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日</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完成的，填报</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2022</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年建安投资时，需要把</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2021</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12</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月的产值扣除，可根据实际工程量计算扣除，或者按照天数分劈扣除。</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3"/>
          <p:cNvPicPr>
            <a:picLocks noChangeAspect="1"/>
          </p:cNvPicPr>
          <p:nvPr/>
        </p:nvPicPr>
        <p:blipFill>
          <a:blip r:embed="rId1"/>
          <a:srcRect b="67005"/>
          <a:stretch>
            <a:fillRect/>
          </a:stretch>
        </p:blipFill>
        <p:spPr>
          <a:xfrm>
            <a:off x="323850" y="1924050"/>
            <a:ext cx="6172200" cy="2996565"/>
          </a:xfrm>
          <a:prstGeom prst="rect">
            <a:avLst/>
          </a:prstGeom>
          <a:noFill/>
          <a:ln>
            <a:noFill/>
          </a:ln>
        </p:spPr>
      </p:pic>
      <p:sp>
        <p:nvSpPr>
          <p:cNvPr id="4" name="矩形 3"/>
          <p:cNvSpPr/>
          <p:nvPr/>
        </p:nvSpPr>
        <p:spPr>
          <a:xfrm>
            <a:off x="1908175" y="3004185"/>
            <a:ext cx="1224280" cy="720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4140200" y="3004185"/>
            <a:ext cx="1224280" cy="720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008380" y="1852295"/>
            <a:ext cx="854710" cy="615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332230" y="3796030"/>
            <a:ext cx="1052195" cy="193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475740" y="4011930"/>
            <a:ext cx="2736850" cy="454660"/>
          </a:xfrm>
          <a:prstGeom prst="rect">
            <a:avLst/>
          </a:prstGeom>
          <a:noFill/>
          <a:ln>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724025" y="4588510"/>
            <a:ext cx="2240280" cy="368300"/>
          </a:xfrm>
          <a:prstGeom prst="rect">
            <a:avLst/>
          </a:prstGeom>
          <a:noFill/>
        </p:spPr>
        <p:txBody>
          <a:bodyPr wrap="none" rtlCol="0" anchor="t">
            <a:spAutoFit/>
          </a:bodyPr>
          <a:p>
            <a:r>
              <a:rPr lang="zh-CN" altLang="en-US"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要扣除之前年度投资</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nvGrpSpPr>
        <p:grpSpPr>
          <a:xfrm>
            <a:off x="0" y="226496"/>
            <a:ext cx="377191" cy="216304"/>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467678" y="123508"/>
            <a:ext cx="1711960" cy="460375"/>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02</a:t>
            </a:r>
            <a:r>
              <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rPr>
              <a:t>项目名称</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sp>
        <p:nvSpPr>
          <p:cNvPr id="13" name="文本框 8"/>
          <p:cNvSpPr txBox="1"/>
          <p:nvPr/>
        </p:nvSpPr>
        <p:spPr>
          <a:xfrm>
            <a:off x="395605" y="1204595"/>
            <a:ext cx="7652385" cy="3692525"/>
          </a:xfrm>
          <a:prstGeom prst="rect">
            <a:avLst/>
          </a:prstGeom>
          <a:noFill/>
          <a:ln w="9525">
            <a:noFill/>
          </a:ln>
        </p:spPr>
        <p:txBody>
          <a:bodyPr wrap="square">
            <a:spAutoFit/>
          </a:bodyPr>
          <a:p>
            <a:pPr marL="285750" indent="-285750">
              <a:lnSpc>
                <a:spcPct val="130000"/>
              </a:lnSpc>
              <a:buFont typeface="Wingdings" panose="05000000000000000000" charset="0"/>
              <a:buChar char="l"/>
            </a:pPr>
            <a:r>
              <a:rPr sz="2000" dirty="0">
                <a:solidFill>
                  <a:srgbClr val="000000"/>
                </a:solidFill>
                <a:latin typeface="微软雅黑" panose="020B0503020204020204" pitchFamily="34" charset="-122"/>
                <a:ea typeface="微软雅黑" panose="020B0503020204020204" pitchFamily="34" charset="-122"/>
              </a:rPr>
              <a:t>依据项目主管部门审批、核准、备案里的项目名称填写。</a:t>
            </a:r>
            <a:endParaRPr sz="20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sz="2000" dirty="0">
                <a:solidFill>
                  <a:srgbClr val="000000"/>
                </a:solidFill>
                <a:latin typeface="微软雅黑" panose="020B0503020204020204" pitchFamily="34" charset="-122"/>
                <a:ea typeface="微软雅黑" panose="020B0503020204020204" pitchFamily="34" charset="-122"/>
              </a:rPr>
              <a:t>具体指经城市建设规划部门立项审批（备案）的房地产开发项目的全称。</a:t>
            </a:r>
            <a:endParaRPr sz="20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注意不是项目推广名。一般按项目批复中项目名称填写，如</a:t>
            </a:r>
            <a:r>
              <a:rPr lang="en-US" altLang="zh-CN"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XX</a:t>
            </a:r>
            <a:r>
              <a:rPr lang="zh-CN" altLang="en-US"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区</a:t>
            </a:r>
            <a:r>
              <a:rPr lang="en-US" altLang="zh-CN"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XX</a:t>
            </a:r>
            <a:r>
              <a:rPr lang="zh-CN" altLang="en-US"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街区</a:t>
            </a:r>
            <a:r>
              <a:rPr lang="en-US" altLang="zh-CN"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XX</a:t>
            </a:r>
            <a:r>
              <a:rPr lang="zh-CN" altLang="en-US"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地块</a:t>
            </a:r>
            <a:r>
              <a:rPr lang="en-US" altLang="zh-CN"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XX</a:t>
            </a:r>
            <a:r>
              <a:rPr lang="zh-CN" altLang="en-US"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项目，</a:t>
            </a:r>
            <a:r>
              <a:rPr lang="en-US" altLang="zh-CN"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XX</a:t>
            </a:r>
            <a:r>
              <a:rPr lang="zh-CN" altLang="en-US"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安置房项目。</a:t>
            </a:r>
            <a:endParaRPr lang="zh-CN" altLang="en-US"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r>
              <a:rPr lang="zh-CN" altLang="en-US" sz="2000"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如果项目名称过长可以适当简写。</a:t>
            </a:r>
            <a:endParaRPr lang="zh-CN" altLang="en-US" sz="2000" dirty="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20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20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8546" name="内容占位符 4"/>
          <p:cNvPicPr>
            <a:picLocks noGrp="1" noChangeAspect="1"/>
          </p:cNvPicPr>
          <p:nvPr>
            <p:ph idx="1"/>
          </p:nvPr>
        </p:nvPicPr>
        <p:blipFill>
          <a:blip r:embed="rId1"/>
          <a:srcRect/>
          <a:stretch>
            <a:fillRect/>
          </a:stretch>
        </p:blipFill>
        <p:spPr>
          <a:xfrm>
            <a:off x="3902075" y="501650"/>
            <a:ext cx="4075113" cy="4597400"/>
          </a:xfrm>
        </p:spPr>
      </p:pic>
      <p:pic>
        <p:nvPicPr>
          <p:cNvPr id="108547" name="图片 3"/>
          <p:cNvPicPr>
            <a:picLocks noChangeAspect="1"/>
          </p:cNvPicPr>
          <p:nvPr/>
        </p:nvPicPr>
        <p:blipFill>
          <a:blip r:embed="rId2"/>
          <a:stretch>
            <a:fillRect/>
          </a:stretch>
        </p:blipFill>
        <p:spPr>
          <a:xfrm>
            <a:off x="390525" y="501650"/>
            <a:ext cx="3511550" cy="4641850"/>
          </a:xfrm>
          <a:prstGeom prst="rect">
            <a:avLst/>
          </a:prstGeom>
          <a:noFill/>
          <a:ln w="9525">
            <a:noFill/>
          </a:ln>
        </p:spPr>
      </p:pic>
      <p:sp>
        <p:nvSpPr>
          <p:cNvPr id="3" name="矩形 2"/>
          <p:cNvSpPr/>
          <p:nvPr/>
        </p:nvSpPr>
        <p:spPr>
          <a:xfrm>
            <a:off x="357188" y="71438"/>
            <a:ext cx="4023360" cy="345440"/>
          </a:xfrm>
          <a:prstGeom prst="rect">
            <a:avLst/>
          </a:prstGeom>
        </p:spPr>
        <p:txBody>
          <a:bodyPr wrap="none" lIns="68580" tIns="34290" rIns="68580" bIns="3429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统计台账或投资完成说明不能替代凭证</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57188" y="785813"/>
            <a:ext cx="8529638" cy="3263900"/>
          </a:xfrm>
        </p:spPr>
        <p:txBody>
          <a:bodyPr vert="horz" lIns="68580" tIns="34290" rIns="68580" bIns="34290" rtlCol="0">
            <a:normAutofit fontScale="725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选择会计科目或支付凭证的项目，提供凭证</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为</a:t>
            </a:r>
            <a:r>
              <a:rPr kumimoji="0" lang="zh-CN" altLang="zh-CN"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742950" marR="0" lvl="1" indent="0" algn="l" defTabSz="914400" rtl="0" fontAlgn="auto">
              <a:lnSpc>
                <a:spcPct val="150000"/>
              </a:lnSpc>
              <a:spcBef>
                <a:spcPts val="0"/>
              </a:spcBef>
              <a:spcAft>
                <a:spcPts val="0"/>
              </a:spcAft>
              <a:buClrTx/>
              <a:buSzTx/>
              <a:buFont typeface="Wingdings" panose="05000000000000000000" pitchFamily="2" charset="2"/>
              <a:buChar char="l"/>
              <a:defRPr/>
            </a:pPr>
            <a:r>
              <a:rPr kumimoji="0" lang="zh-CN"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加盖</a:t>
            </a:r>
            <a:r>
              <a:rPr kumimoji="0" lang="zh-CN"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单位公章的开发成本科目余额表，取本年借方累计发生额。</a:t>
            </a:r>
            <a:r>
              <a:rPr kumimoji="0" lang="zh-CN" altLang="zh-CN" sz="2000" b="0" i="0" u="sng"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并附大额工程款的原始记账凭证</a:t>
            </a:r>
            <a:r>
              <a:rPr kumimoji="0" lang="zh-CN" altLang="zh-CN" sz="2000" b="0" i="0" u="sng"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2000" b="0" i="0" u="sng"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685800" marR="0" lvl="2" indent="0" algn="l" defTabSz="914400" rtl="0" fontAlgn="auto">
              <a:lnSpc>
                <a:spcPct val="150000"/>
              </a:lnSpc>
              <a:spcBef>
                <a:spcPts val="0"/>
              </a:spcBef>
              <a:spcAft>
                <a:spcPts val="0"/>
              </a:spcAft>
              <a:buClrTx/>
              <a:buSzTx/>
              <a:buFont typeface="Wingdings" panose="05000000000000000000" pitchFamily="2" charset="2"/>
              <a:buChar char="l"/>
              <a:defRPr/>
            </a:pPr>
            <a:r>
              <a:rPr kumimoji="0" lang="zh-CN" altLang="en-US" sz="1800" b="0" i="0" u="sng"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注：工程预付款、工程物资不计入投资额。  </a:t>
            </a:r>
            <a:endParaRPr kumimoji="0" lang="en-US" altLang="zh-CN" sz="1800" b="0" i="0" u="sng"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742950" marR="0" lvl="1" indent="0" algn="l" defTabSz="914400" rtl="0" fontAlgn="auto">
              <a:lnSpc>
                <a:spcPct val="150000"/>
              </a:lnSpc>
              <a:spcBef>
                <a:spcPts val="0"/>
              </a:spcBef>
              <a:spcAft>
                <a:spcPts val="0"/>
              </a:spcAft>
              <a:buClrTx/>
              <a:buSzTx/>
              <a:buFont typeface="Wingdings" panose="05000000000000000000" pitchFamily="2" charset="2"/>
              <a:buChar char="l"/>
              <a:defRPr/>
            </a:pPr>
            <a:r>
              <a:rPr kumimoji="0" lang="zh-CN"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未设置</a:t>
            </a:r>
            <a:r>
              <a:rPr lang="zh-CN" altLang="zh-CN"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开发成本科目</a:t>
            </a:r>
            <a:r>
              <a:rPr kumimoji="0" lang="zh-CN"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的，可提供对应科目明细账，</a:t>
            </a:r>
            <a:r>
              <a:rPr kumimoji="0" lang="zh-CN" altLang="en-US" sz="2000" b="0" i="0" u="sng"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zh-CN" sz="2000" b="0" i="0" u="sng"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标出所取数据，并明确数据加减汇总过程</a:t>
            </a:r>
            <a:r>
              <a:rPr kumimoji="0" lang="zh-CN"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），提供的财务报表应加盖单位公章。并附大额工程款</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发票</a:t>
            </a:r>
            <a:r>
              <a:rPr kumimoji="0" lang="zh-CN"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0" lang="en-US" altLang="zh-CN" sz="1000" b="0" i="0" u="sng"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742950" marR="0" lvl="1" indent="0" algn="l" defTabSz="914400" rtl="0" fontAlgn="auto">
              <a:lnSpc>
                <a:spcPct val="150000"/>
              </a:lnSpc>
              <a:spcBef>
                <a:spcPts val="0"/>
              </a:spcBef>
              <a:spcAft>
                <a:spcPts val="0"/>
              </a:spcAft>
              <a:buClrTx/>
              <a:buSzTx/>
              <a:buFont typeface="Wingdings" panose="05000000000000000000" pitchFamily="2" charset="2"/>
              <a:buChar char="l"/>
              <a:defRPr/>
            </a:pPr>
            <a:r>
              <a:rPr kumimoji="0" lang="zh-CN" altLang="zh-CN" sz="2000" b="0"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工程款发票</a:t>
            </a:r>
            <a:r>
              <a:rPr kumimoji="0" lang="zh-CN" altLang="zh-CN" sz="2000" b="0"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应将发票按照开票时间排列并提供</a:t>
            </a:r>
            <a:r>
              <a:rPr kumimoji="0" lang="zh-CN" altLang="zh-CN" sz="2000" b="0" i="0" u="sng"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汇总</a:t>
            </a:r>
            <a:r>
              <a:rPr kumimoji="0" lang="zh-CN" altLang="zh-CN" sz="2000" b="0" i="0" u="sng"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清单</a:t>
            </a:r>
            <a:r>
              <a:rPr kumimoji="0" lang="zh-CN" altLang="en-US" sz="2000" b="0" i="0" u="sng"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（必要）</a:t>
            </a:r>
            <a:r>
              <a:rPr kumimoji="0" lang="zh-CN" altLang="zh-CN" sz="2000" b="0" i="0" u="none" strike="noStrike" kern="120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000" b="0" i="0" u="none" strike="noStrike" kern="120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0" lang="en-US" altLang="zh-CN" sz="1000" b="0" i="0" u="sng"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1"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000" b="0" i="0" u="sng"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1"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800" b="0" i="0" u="sng"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银行回单、承兑汇票等不能单独做为支付凭证，需一并提供其对应的会计科目。</a:t>
            </a:r>
            <a:endParaRPr kumimoji="0" lang="en-US" altLang="zh-CN" sz="1800" b="0" i="0" u="sng"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85750" y="214313"/>
            <a:ext cx="4714875" cy="345440"/>
          </a:xfrm>
          <a:prstGeom prst="rect">
            <a:avLst/>
          </a:prstGeom>
        </p:spPr>
        <p:txBody>
          <a:bodyPr lIns="68580" tIns="34290" rIns="68580" bIns="34290">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1800" b="1"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建安投资凭证：财务支出法</a:t>
            </a:r>
            <a:endParaRPr kumimoji="0" lang="zh-CN" altLang="en-US" sz="1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85750" y="285750"/>
            <a:ext cx="3786188" cy="582613"/>
          </a:xfrm>
        </p:spPr>
        <p:txBody>
          <a:bodyPr vert="horz" lIns="68580" tIns="34290" rIns="68580" bIns="3429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smtClean="0">
                <a:ln>
                  <a:noFill/>
                </a:ln>
                <a:solidFill>
                  <a:srgbClr val="C00000"/>
                </a:solidFill>
                <a:effectLst>
                  <a:outerShdw blurRad="38100" dist="38100" dir="2700000" algn="tl">
                    <a:srgbClr val="C0C0C0"/>
                  </a:outerShdw>
                </a:effectLst>
                <a:uLnTx/>
                <a:uFillTx/>
                <a:latin typeface="黑体" panose="02010609060101010101" charset="-122"/>
                <a:ea typeface="黑体" panose="02010609060101010101" charset="-122"/>
                <a:cs typeface="+mj-cs"/>
              </a:rPr>
              <a:t>不合规凭证</a:t>
            </a:r>
            <a:endParaRPr kumimoji="0" lang="zh-CN" altLang="en-US" sz="18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a:spLocks noGrp="1"/>
          </p:cNvSpPr>
          <p:nvPr>
            <p:ph idx="1"/>
          </p:nvPr>
        </p:nvSpPr>
        <p:spPr>
          <a:xfrm>
            <a:off x="285750" y="1000125"/>
            <a:ext cx="4643438" cy="3414713"/>
          </a:xfrm>
        </p:spPr>
        <p:txBody>
          <a:bodyPr vert="horz" lIns="68580" tIns="34290" rIns="68580" bIns="34290" rtl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提供的支付凭证不能说明用于该项目，</a:t>
            </a:r>
            <a:r>
              <a:rPr kumimoji="0" lang="zh-CN" altLang="en-US" sz="2000" b="0"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需一并提供对应的会计账目。</a:t>
            </a:r>
            <a:endParaRPr kumimoji="0" lang="en-US" altLang="zh-CN" sz="2000" b="0"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财务凭证未加盖单位</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公章</a:t>
            </a:r>
            <a:endPar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提供的明细账混乱繁杂，未标注取数来源及汇总过程 </a:t>
            </a:r>
            <a:endPar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提供的财务报表为资产负债表或取数来源有误：如建筑安装工程借方余额、贷方累计、资本开支表、应付款、预付款等。</a:t>
            </a:r>
            <a:endPar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en-US" altLang="zh-CN" sz="3200" b="1" i="0" u="none" strike="noStrike" kern="120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en-US" altLang="zh-CN" sz="3200" b="1" i="0" u="none" strike="noStrike" kern="120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000625" y="1643063"/>
            <a:ext cx="3182938" cy="2366962"/>
          </a:xfrm>
          <a:prstGeom prst="rect">
            <a:avLst/>
          </a:prstGeom>
          <a:noFill/>
          <a:ln w="9525">
            <a:noFill/>
          </a:ln>
        </p:spPr>
      </p:pic>
      <p:pic>
        <p:nvPicPr>
          <p:cNvPr id="6" name="图片 5"/>
          <p:cNvPicPr>
            <a:picLocks noChangeAspect="1"/>
          </p:cNvPicPr>
          <p:nvPr/>
        </p:nvPicPr>
        <p:blipFill>
          <a:blip r:embed="rId2"/>
          <a:stretch>
            <a:fillRect/>
          </a:stretch>
        </p:blipFill>
        <p:spPr>
          <a:xfrm>
            <a:off x="5668963" y="2095500"/>
            <a:ext cx="3368675" cy="21907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2"/>
          <p:cNvPicPr>
            <a:picLocks noChangeAspect="1"/>
          </p:cNvPicPr>
          <p:nvPr/>
        </p:nvPicPr>
        <p:blipFill>
          <a:blip r:embed="rId1"/>
          <a:stretch>
            <a:fillRect/>
          </a:stretch>
        </p:blipFill>
        <p:spPr>
          <a:xfrm>
            <a:off x="4716780" y="0"/>
            <a:ext cx="4431665" cy="4900930"/>
          </a:xfrm>
          <a:prstGeom prst="rect">
            <a:avLst/>
          </a:prstGeom>
        </p:spPr>
      </p:pic>
      <p:sp>
        <p:nvSpPr>
          <p:cNvPr id="63491" name="内容占位符 2"/>
          <p:cNvSpPr>
            <a:spLocks noGrp="1"/>
          </p:cNvSpPr>
          <p:nvPr>
            <p:ph idx="1"/>
          </p:nvPr>
        </p:nvSpPr>
        <p:spPr>
          <a:xfrm>
            <a:off x="107315" y="697230"/>
            <a:ext cx="5216525" cy="3563620"/>
          </a:xfrm>
        </p:spPr>
        <p:txBody>
          <a:bodyPr/>
          <a:lstStyle/>
          <a:p>
            <a:pPr marL="0" indent="0">
              <a:buNone/>
            </a:pPr>
            <a:r>
              <a:rPr lang="zh-CN" altLang="zh-CN" sz="1800" noProof="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销售凭证</a:t>
            </a:r>
            <a:endParaRPr lang="zh-CN" altLang="zh-CN" sz="1800" noProof="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rPr>
              <a:t>销售台账（盖章</a:t>
            </a: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rPr>
              <a:t>：包含日期、门牌、购买人、销售面积、销售金额等信息。</a:t>
            </a:r>
            <a:endPar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buNone/>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rPr>
              <a:t>销售合同：正式销售合同</a:t>
            </a: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份</a:t>
            </a:r>
            <a:r>
              <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rPr>
              <a:t>（车位单独提供）。</a:t>
            </a:r>
            <a:endPar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buNone/>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rPr>
              <a:t>财务凭证（商品住宅）：</a:t>
            </a:r>
            <a:endPar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buNone/>
            </a:pPr>
            <a:r>
              <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rPr>
              <a:t>（1）合同负债（或预收账款）：本年贷方发生额</a:t>
            </a:r>
            <a:endPar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buNone/>
            </a:pPr>
            <a:r>
              <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rPr>
              <a:t>（2）增值税及附加税费预缴表</a:t>
            </a:r>
            <a:endPar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buNone/>
            </a:pPr>
            <a:endParaRPr lang="zh-CN" altLang="zh-CN" sz="1800" noProof="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zh-CN" sz="1800" noProof="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文本框 14"/>
          <p:cNvSpPr txBox="1"/>
          <p:nvPr/>
        </p:nvSpPr>
        <p:spPr>
          <a:xfrm>
            <a:off x="683895" y="3283585"/>
            <a:ext cx="3550920" cy="368300"/>
          </a:xfrm>
          <a:prstGeom prst="rect">
            <a:avLst/>
          </a:prstGeom>
          <a:noFill/>
        </p:spPr>
        <p:txBody>
          <a:bodyPr wrap="square" rtlCol="0" anchor="t">
            <a:spAutoFit/>
          </a:bodyPr>
          <a:p>
            <a:r>
              <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标明合计项，且与平台数据一致</a:t>
            </a:r>
            <a:endPar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文本框 1"/>
          <p:cNvSpPr txBox="1"/>
          <p:nvPr/>
        </p:nvSpPr>
        <p:spPr>
          <a:xfrm>
            <a:off x="6523355" y="4731385"/>
            <a:ext cx="1416050" cy="306705"/>
          </a:xfrm>
          <a:prstGeom prst="rect">
            <a:avLst/>
          </a:prstGeom>
          <a:noFill/>
        </p:spPr>
        <p:txBody>
          <a:bodyPr wrap="square" rtlCol="0" anchor="t">
            <a:spAutoFit/>
          </a:bodyPr>
          <a:p>
            <a:r>
              <a:rPr lang="zh-CN" altLang="en-US" sz="1400" b="1">
                <a:solidFill>
                  <a:schemeClr val="tx1"/>
                </a:solidFill>
              </a:rPr>
              <a:t>销售面积合计</a:t>
            </a:r>
            <a:endParaRPr lang="zh-CN" altLang="en-US" sz="1400" b="1">
              <a:solidFill>
                <a:schemeClr val="tx1"/>
              </a:solidFill>
            </a:endParaRPr>
          </a:p>
        </p:txBody>
      </p:sp>
      <p:sp>
        <p:nvSpPr>
          <p:cNvPr id="3" name="文本框 2"/>
          <p:cNvSpPr txBox="1"/>
          <p:nvPr/>
        </p:nvSpPr>
        <p:spPr>
          <a:xfrm>
            <a:off x="7884795" y="4731385"/>
            <a:ext cx="1122045" cy="306705"/>
          </a:xfrm>
          <a:prstGeom prst="rect">
            <a:avLst/>
          </a:prstGeom>
          <a:noFill/>
        </p:spPr>
        <p:txBody>
          <a:bodyPr wrap="square" rtlCol="0" anchor="t">
            <a:spAutoFit/>
          </a:bodyPr>
          <a:p>
            <a:r>
              <a:rPr lang="zh-CN" altLang="en-US" sz="1400" b="1">
                <a:solidFill>
                  <a:schemeClr val="tx1"/>
                </a:solidFill>
              </a:rPr>
              <a:t>销售额合计</a:t>
            </a:r>
            <a:endParaRPr lang="zh-CN" altLang="en-US" sz="1400" b="1">
              <a:solidFill>
                <a:schemeClr val="tx1"/>
              </a:solidFill>
            </a:endParaRPr>
          </a:p>
        </p:txBody>
      </p:sp>
      <p:sp>
        <p:nvSpPr>
          <p:cNvPr id="12" name="文本框 11"/>
          <p:cNvSpPr txBox="1"/>
          <p:nvPr/>
        </p:nvSpPr>
        <p:spPr>
          <a:xfrm>
            <a:off x="6300470" y="2540"/>
            <a:ext cx="2061845" cy="368300"/>
          </a:xfrm>
          <a:prstGeom prst="rect">
            <a:avLst/>
          </a:prstGeom>
          <a:noFill/>
        </p:spPr>
        <p:txBody>
          <a:bodyPr wrap="square" rtlCol="0" anchor="t">
            <a:spAutoFit/>
          </a:bodyPr>
          <a:p>
            <a:r>
              <a:rPr lang="en-US" altLang="zh-CN"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1.</a:t>
            </a:r>
            <a:r>
              <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销售台账（盖章）</a:t>
            </a:r>
            <a:endPar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3" name="图片 1"/>
          <p:cNvPicPr>
            <a:picLocks noChangeAspect="1"/>
          </p:cNvPicPr>
          <p:nvPr/>
        </p:nvPicPr>
        <p:blipFill>
          <a:blip r:embed="rId2"/>
          <a:srcRect t="3946" r="54692" b="86901"/>
          <a:stretch>
            <a:fillRect/>
          </a:stretch>
        </p:blipFill>
        <p:spPr>
          <a:xfrm>
            <a:off x="179705" y="3651885"/>
            <a:ext cx="4057015" cy="1063625"/>
          </a:xfrm>
          <a:prstGeom prst="rect">
            <a:avLst/>
          </a:prstGeom>
          <a:noFill/>
          <a:ln>
            <a:noFill/>
          </a:ln>
        </p:spPr>
      </p:pic>
      <p:grpSp>
        <p:nvGrpSpPr>
          <p:cNvPr id="16" name="组合 15"/>
          <p:cNvGrpSpPr/>
          <p:nvPr/>
        </p:nvGrpSpPr>
        <p:grpSpPr>
          <a:xfrm>
            <a:off x="0" y="-107950"/>
            <a:ext cx="3815080" cy="1427480"/>
            <a:chOff x="0" y="-170"/>
            <a:chExt cx="6008" cy="2248"/>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17" name="组合 16"/>
            <p:cNvGrpSpPr/>
            <p:nvPr userDrawn="1"/>
          </p:nvGrpSpPr>
          <p:grpSpPr>
            <a:xfrm>
              <a:off x="0" y="357"/>
              <a:ext cx="594" cy="341"/>
              <a:chOff x="0" y="210766"/>
              <a:chExt cx="502921" cy="288405"/>
            </a:xfrm>
          </p:grpSpPr>
          <p:sp>
            <p:nvSpPr>
              <p:cNvPr id="18" name="矩形 17"/>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19" name="矩形 18"/>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20" name="矩形 19"/>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21" name="矩形 5"/>
            <p:cNvSpPr>
              <a:spLocks noChangeArrowheads="1"/>
            </p:cNvSpPr>
            <p:nvPr/>
          </p:nvSpPr>
          <p:spPr bwMode="auto">
            <a:xfrm>
              <a:off x="900" y="190"/>
              <a:ext cx="5108" cy="1888"/>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凭证查询（国家要求）</a:t>
              </a:r>
              <a:endPar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endPar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图片3"/>
          <p:cNvPicPr>
            <a:picLocks noChangeAspect="1"/>
          </p:cNvPicPr>
          <p:nvPr/>
        </p:nvPicPr>
        <p:blipFill>
          <a:blip r:embed="rId1"/>
          <a:stretch>
            <a:fillRect/>
          </a:stretch>
        </p:blipFill>
        <p:spPr>
          <a:xfrm>
            <a:off x="107950" y="59690"/>
            <a:ext cx="3547745" cy="5083810"/>
          </a:xfrm>
          <a:prstGeom prst="rect">
            <a:avLst/>
          </a:prstGeom>
        </p:spPr>
      </p:pic>
      <p:sp>
        <p:nvSpPr>
          <p:cNvPr id="63491" name="内容占位符 2"/>
          <p:cNvSpPr>
            <a:spLocks noGrp="1"/>
          </p:cNvSpPr>
          <p:nvPr>
            <p:ph idx="1"/>
          </p:nvPr>
        </p:nvSpPr>
        <p:spPr>
          <a:xfrm>
            <a:off x="288925" y="123190"/>
            <a:ext cx="4701540" cy="3563620"/>
          </a:xfrm>
        </p:spPr>
        <p:txBody>
          <a:bodyPr/>
          <a:lstStyle/>
          <a:p>
            <a:pPr marL="0" indent="0">
              <a:buNone/>
            </a:pPr>
            <a:endParaRPr lang="zh-CN" altLang="zh-CN" sz="2000" noProof="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zh-CN" sz="2000" noProof="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nvSpPr>
        <p:spPr>
          <a:xfrm>
            <a:off x="179705" y="51435"/>
            <a:ext cx="4692015" cy="368300"/>
          </a:xfrm>
          <a:prstGeom prst="rect">
            <a:avLst/>
          </a:prstGeom>
          <a:noFill/>
        </p:spPr>
        <p:txBody>
          <a:bodyPr wrap="square" rtlCol="0" anchor="t">
            <a:spAutoFit/>
          </a:bodyPr>
          <a:p>
            <a:r>
              <a:rPr lang="en-US" altLang="zh-CN"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a:t>
            </a:r>
            <a:r>
              <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销售合同（</a:t>
            </a:r>
            <a:r>
              <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rPr>
              <a:t>正式签字盖章，非草签</a:t>
            </a:r>
            <a:r>
              <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endPar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文本框 21"/>
          <p:cNvSpPr txBox="1"/>
          <p:nvPr/>
        </p:nvSpPr>
        <p:spPr>
          <a:xfrm>
            <a:off x="4932680" y="51435"/>
            <a:ext cx="4692015" cy="368300"/>
          </a:xfrm>
          <a:prstGeom prst="rect">
            <a:avLst/>
          </a:prstGeom>
          <a:noFill/>
        </p:spPr>
        <p:txBody>
          <a:bodyPr wrap="square" rtlCol="0" anchor="t">
            <a:spAutoFit/>
          </a:bodyPr>
          <a:p>
            <a:r>
              <a:rPr lang="en-US" altLang="zh-CN"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3.</a:t>
            </a:r>
            <a:r>
              <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财务凭证（</a:t>
            </a:r>
            <a:r>
              <a:rPr lang="zh-CN" altLang="zh-CN" sz="1800">
                <a:latin typeface="微软雅黑" panose="020B0503020204020204" pitchFamily="34" charset="-122"/>
                <a:ea typeface="微软雅黑" panose="020B0503020204020204" pitchFamily="34" charset="-122"/>
                <a:cs typeface="微软雅黑" panose="020B0503020204020204" pitchFamily="34" charset="-122"/>
                <a:sym typeface="+mn-ea"/>
              </a:rPr>
              <a:t>合同负债</a:t>
            </a:r>
            <a:r>
              <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endPar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22"/>
          <p:cNvSpPr txBox="1"/>
          <p:nvPr/>
        </p:nvSpPr>
        <p:spPr>
          <a:xfrm>
            <a:off x="4866640" y="3651885"/>
            <a:ext cx="4692015" cy="368300"/>
          </a:xfrm>
          <a:prstGeom prst="rect">
            <a:avLst/>
          </a:prstGeom>
          <a:noFill/>
        </p:spPr>
        <p:txBody>
          <a:bodyPr wrap="square" rtlCol="0" anchor="t">
            <a:spAutoFit/>
          </a:bodyPr>
          <a:p>
            <a:r>
              <a:rPr lang="en-US" altLang="zh-CN"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3.</a:t>
            </a:r>
            <a:r>
              <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财务凭证（</a:t>
            </a:r>
            <a:r>
              <a:rPr lang="zh-CN" altLang="zh-CN">
                <a:latin typeface="微软雅黑" panose="020B0503020204020204" pitchFamily="34" charset="-122"/>
                <a:ea typeface="微软雅黑" panose="020B0503020204020204" pitchFamily="34" charset="-122"/>
                <a:cs typeface="微软雅黑" panose="020B0503020204020204" pitchFamily="34" charset="-122"/>
                <a:sym typeface="+mn-ea"/>
              </a:rPr>
              <a:t>增值税及附加税费预缴表</a:t>
            </a:r>
            <a:r>
              <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endParaRPr lang="zh-CN" altLang="en-US" b="1">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34" name="图片 33" descr="图片5"/>
          <p:cNvPicPr>
            <a:picLocks noChangeAspect="1"/>
          </p:cNvPicPr>
          <p:nvPr/>
        </p:nvPicPr>
        <p:blipFill>
          <a:blip r:embed="rId2"/>
          <a:stretch>
            <a:fillRect/>
          </a:stretch>
        </p:blipFill>
        <p:spPr>
          <a:xfrm>
            <a:off x="1115695" y="195580"/>
            <a:ext cx="7589520" cy="3041650"/>
          </a:xfrm>
          <a:prstGeom prst="rect">
            <a:avLst/>
          </a:prstGeom>
        </p:spPr>
      </p:pic>
      <p:pic>
        <p:nvPicPr>
          <p:cNvPr id="35" name="图片 34" descr="图片4"/>
          <p:cNvPicPr>
            <a:picLocks noChangeAspect="1"/>
          </p:cNvPicPr>
          <p:nvPr/>
        </p:nvPicPr>
        <p:blipFill>
          <a:blip r:embed="rId3"/>
          <a:stretch>
            <a:fillRect/>
          </a:stretch>
        </p:blipFill>
        <p:spPr>
          <a:xfrm>
            <a:off x="1907540" y="-20320"/>
            <a:ext cx="666115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内容占位符 2"/>
          <p:cNvSpPr>
            <a:spLocks noGrp="1"/>
          </p:cNvSpPr>
          <p:nvPr>
            <p:ph idx="1"/>
          </p:nvPr>
        </p:nvSpPr>
        <p:spPr>
          <a:xfrm>
            <a:off x="612140" y="627221"/>
            <a:ext cx="7886700" cy="3563541"/>
          </a:xfrm>
        </p:spPr>
        <p:txBody>
          <a:bodyPr/>
          <a:lstStyle/>
          <a:p>
            <a:pPr marL="0" lvl="2" indent="0" algn="l" fontAlgn="auto">
              <a:lnSpc>
                <a:spcPct val="100000"/>
              </a:lnSpc>
              <a:spcBef>
                <a:spcPts val="0"/>
              </a:spcBef>
              <a:buClrTx/>
              <a:buSzTx/>
              <a:buNone/>
            </a:pPr>
            <a:r>
              <a:rPr lang="zh-CN" altLang="zh-CN" sz="20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土地购置费</a:t>
            </a:r>
            <a:endParaRPr lang="zh-CN" altLang="zh-CN" sz="20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buSzPct val="50000"/>
              <a:buFont typeface="Wingdings" panose="05000000000000000000" charset="0"/>
              <a:buChar char="l"/>
            </a:pPr>
            <a:r>
              <a:rPr lang="zh-CN" altLang="zh-CN" sz="2000">
                <a:latin typeface="微软雅黑" panose="020B0503020204020204" pitchFamily="34" charset="-122"/>
                <a:ea typeface="微软雅黑" panose="020B0503020204020204" pitchFamily="34" charset="-122"/>
                <a:cs typeface="微软雅黑" panose="020B0503020204020204" pitchFamily="34" charset="-122"/>
                <a:sym typeface="+mn-ea"/>
              </a:rPr>
              <a:t>土地支付凭证，包括发票、契税、印花税</a:t>
            </a:r>
            <a:endParaRPr lang="zh-CN"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buSzPct val="50000"/>
              <a:buFont typeface="Wingdings" panose="05000000000000000000" charset="0"/>
              <a:buChar char="l"/>
            </a:pPr>
            <a:r>
              <a:rPr lang="zh-CN" altLang="zh-CN" sz="2000">
                <a:latin typeface="微软雅黑" panose="020B0503020204020204" pitchFamily="34" charset="-122"/>
                <a:ea typeface="微软雅黑" panose="020B0503020204020204" pitchFamily="34" charset="-122"/>
                <a:cs typeface="微软雅黑" panose="020B0503020204020204" pitchFamily="34" charset="-122"/>
                <a:sym typeface="+mn-ea"/>
              </a:rPr>
              <a:t>土地上报数据是否与建安相匹配</a:t>
            </a:r>
            <a:endParaRPr lang="zh-CN" altLang="zh-CN" sz="2000">
              <a:latin typeface="微软雅黑" panose="020B0503020204020204" pitchFamily="34" charset="-122"/>
              <a:ea typeface="微软雅黑" panose="020B0503020204020204" pitchFamily="34" charset="-122"/>
              <a:cs typeface="微软雅黑" panose="020B0503020204020204" pitchFamily="34" charset="-122"/>
            </a:endParaRPr>
          </a:p>
          <a:p>
            <a:pPr marL="914400" lvl="2" algn="l">
              <a:lnSpc>
                <a:spcPct val="100000"/>
              </a:lnSpc>
              <a:buClrTx/>
              <a:buSzTx/>
              <a:buNone/>
            </a:pPr>
            <a:endParaRPr lang="zh-CN" altLang="zh-CN" sz="2000" noProof="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0" y="-107950"/>
            <a:ext cx="3815080" cy="1427480"/>
            <a:chOff x="0" y="-170"/>
            <a:chExt cx="6008" cy="2248"/>
          </a:xfrm>
        </p:grpSpPr>
        <p:sp>
          <p:nvSpPr>
            <p:cNvPr id="51215" name="AutoShape 16" descr="C:\Users\renql\AppData\Roaming\feiq\RichOle\1157006221.bmp"/>
            <p:cNvSpPr>
              <a:spLocks noChangeAspect="1"/>
            </p:cNvSpPr>
            <p:nvPr/>
          </p:nvSpPr>
          <p:spPr>
            <a:xfrm>
              <a:off x="245" y="-170"/>
              <a:ext cx="480" cy="360"/>
            </a:xfrm>
            <a:prstGeom prst="rect">
              <a:avLst/>
            </a:prstGeom>
            <a:noFill/>
            <a:ln w="9525">
              <a:noFill/>
            </a:ln>
          </p:spPr>
          <p:txBody>
            <a:bodyPr/>
            <a:p>
              <a:endParaRPr lang="zh-CN" altLang="en-US" dirty="0">
                <a:latin typeface="Arial" panose="020B0604020202020204" pitchFamily="34" charset="0"/>
              </a:endParaRPr>
            </a:p>
          </p:txBody>
        </p:sp>
        <p:grpSp>
          <p:nvGrpSpPr>
            <p:cNvPr id="2" name="组合 1"/>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cs typeface="+mn-ea"/>
                  <a:sym typeface="+mn-lt"/>
                </a:endParaRPr>
              </a:p>
            </p:txBody>
          </p:sp>
        </p:grpSp>
        <p:sp>
          <p:nvSpPr>
            <p:cNvPr id="9" name="矩形 5"/>
            <p:cNvSpPr>
              <a:spLocks noChangeArrowheads="1"/>
            </p:cNvSpPr>
            <p:nvPr/>
          </p:nvSpPr>
          <p:spPr bwMode="auto">
            <a:xfrm>
              <a:off x="900" y="190"/>
              <a:ext cx="5108" cy="1888"/>
            </a:xfrm>
            <a:prstGeom prst="rect">
              <a:avLst/>
            </a:prstGeom>
            <a:noFill/>
            <a:ln w="9525">
              <a:noFill/>
              <a:miter lim="800000"/>
            </a:ln>
          </p:spPr>
          <p:txBody>
            <a:bodyPr wrap="none">
              <a:spAutoFit/>
            </a:bodyPr>
            <a:p>
              <a:pPr marL="0" marR="0" lvl="0" algn="l" defTabSz="914400" rtl="0" eaLnBrk="1" fontAlgn="base" latinLnBrk="0" hangingPunct="1">
                <a:lnSpc>
                  <a:spcPct val="100000"/>
                </a:lnSpc>
                <a:buClrTx/>
                <a:buSzTx/>
                <a:buFontTx/>
                <a:buNone/>
                <a:defRPr/>
              </a:pPr>
              <a:r>
                <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凭证查询（国家要求）</a:t>
              </a:r>
              <a:endPar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endParaRPr kumimoji="1" lang="zh-CN"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endParaRPr>
            </a:p>
            <a:p>
              <a:pPr marL="0" marR="0" lvl="0" algn="l" defTabSz="914400" rtl="0" eaLnBrk="1" fontAlgn="base" latinLnBrk="0" hangingPunct="1">
                <a:lnSpc>
                  <a:spcPct val="100000"/>
                </a:lnSpc>
                <a:buClrTx/>
                <a:buSzTx/>
                <a:buFontTx/>
                <a:buNone/>
                <a:defRPr/>
              </a:pP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endParaRPr>
            </a:p>
          </p:txBody>
        </p:sp>
      </p:grpSp>
      <p:pic>
        <p:nvPicPr>
          <p:cNvPr id="22" name="图片 21" descr="1"/>
          <p:cNvPicPr>
            <a:picLocks noChangeAspect="1"/>
          </p:cNvPicPr>
          <p:nvPr/>
        </p:nvPicPr>
        <p:blipFill>
          <a:blip r:embed="rId1"/>
          <a:stretch>
            <a:fillRect/>
          </a:stretch>
        </p:blipFill>
        <p:spPr>
          <a:xfrm>
            <a:off x="827405" y="1779905"/>
            <a:ext cx="5844540" cy="32981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23825"/>
            <a:ext cx="5927725" cy="829310"/>
            <a:chOff x="0" y="195"/>
            <a:chExt cx="9335" cy="1306"/>
          </a:xfrm>
        </p:grpSpPr>
        <p:grpSp>
          <p:nvGrpSpPr>
            <p:cNvPr id="4" name="组合 3"/>
            <p:cNvGrpSpPr/>
            <p:nvPr userDrawn="1"/>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sp>
            <p:nvSpPr>
              <p:cNvPr id="7" name="矩形 6"/>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n-ea"/>
                  <a:sym typeface="+mn-lt"/>
                </a:endParaRPr>
              </a:p>
            </p:txBody>
          </p:sp>
        </p:grpSp>
        <p:sp>
          <p:nvSpPr>
            <p:cNvPr id="2" name="矩形 5"/>
            <p:cNvSpPr>
              <a:spLocks noChangeArrowheads="1"/>
            </p:cNvSpPr>
            <p:nvPr/>
          </p:nvSpPr>
          <p:spPr bwMode="auto">
            <a:xfrm>
              <a:off x="737" y="195"/>
              <a:ext cx="8598" cy="1307"/>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noProof="0" dirty="0">
                  <a:ln>
                    <a:noFill/>
                  </a:ln>
                  <a:solidFill>
                    <a:schemeClr val="accent1">
                      <a:lumMod val="75000"/>
                    </a:schemeClr>
                  </a:solidFill>
                  <a:effectLst/>
                  <a:uLnTx/>
                  <a:uFillTx/>
                  <a:latin typeface="Times New Roman" panose="02020603050405020304" pitchFamily="18" charset="0"/>
                  <a:ea typeface="黑体" panose="02010609060101010101" charset="-122"/>
                  <a:sym typeface="+mn-ea"/>
                </a:rPr>
                <a:t>Bj10 北京市固定资产投资项目审批代码</a:t>
              </a: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charset="-122"/>
                <a:cs typeface="+mn-cs"/>
              </a:endParaRPr>
            </a:p>
          </p:txBody>
        </p:sp>
      </p:grpSp>
      <p:sp>
        <p:nvSpPr>
          <p:cNvPr id="13" name="文本框 8"/>
          <p:cNvSpPr txBox="1"/>
          <p:nvPr/>
        </p:nvSpPr>
        <p:spPr>
          <a:xfrm>
            <a:off x="180340" y="1778635"/>
            <a:ext cx="8636635" cy="3692525"/>
          </a:xfrm>
          <a:prstGeom prst="rect">
            <a:avLst/>
          </a:prstGeom>
          <a:noFill/>
          <a:ln w="9525">
            <a:noFill/>
          </a:ln>
        </p:spPr>
        <p:txBody>
          <a:bodyPr wrap="square">
            <a:spAutoFit/>
          </a:bodyPr>
          <a:p>
            <a:pPr marL="285750" indent="-285750">
              <a:lnSpc>
                <a:spcPct val="130000"/>
              </a:lnSpc>
              <a:buFont typeface="Wingdings" panose="05000000000000000000" charset="0"/>
              <a:buChar char="l"/>
            </a:pPr>
            <a:r>
              <a:rPr sz="2000" dirty="0">
                <a:latin typeface="微软雅黑" panose="020B0503020204020204" pitchFamily="34" charset="-122"/>
                <a:ea typeface="微软雅黑" panose="020B0503020204020204" pitchFamily="34" charset="-122"/>
                <a:sym typeface="+mn-ea"/>
              </a:rPr>
              <a:t>是指</a:t>
            </a:r>
            <a:r>
              <a:rPr sz="2000" dirty="0">
                <a:solidFill>
                  <a:srgbClr val="FF0000"/>
                </a:solidFill>
                <a:latin typeface="微软雅黑" panose="020B0503020204020204" pitchFamily="34" charset="-122"/>
                <a:ea typeface="微软雅黑" panose="020B0503020204020204" pitchFamily="34" charset="-122"/>
                <a:sym typeface="+mn-ea"/>
              </a:rPr>
              <a:t>北京市投资项目在线审批监管平台</a:t>
            </a:r>
            <a:r>
              <a:rPr sz="2000" dirty="0">
                <a:latin typeface="微软雅黑" panose="020B0503020204020204" pitchFamily="34" charset="-122"/>
                <a:ea typeface="微软雅黑" panose="020B0503020204020204" pitchFamily="34" charset="-122"/>
                <a:sym typeface="+mn-ea"/>
              </a:rPr>
              <a:t>统一使用的代码。北京市投资项目审批部门在做出立项审批、核准或备案决定，以及对中央单位及驻京部队在京建设项目登记备案时，由北京市投资项目在线审批监管平台生成。</a:t>
            </a:r>
            <a:endParaRPr sz="2000" dirty="0">
              <a:latin typeface="微软雅黑" panose="020B0503020204020204" pitchFamily="34" charset="-122"/>
              <a:ea typeface="微软雅黑" panose="020B0503020204020204" pitchFamily="34" charset="-122"/>
              <a:sym typeface="+mn-ea"/>
            </a:endParaRPr>
          </a:p>
          <a:p>
            <a:pPr marL="285750" indent="-285750">
              <a:lnSpc>
                <a:spcPct val="130000"/>
              </a:lnSpc>
              <a:buFont typeface="Wingdings" panose="05000000000000000000" charset="0"/>
              <a:buChar char="l"/>
            </a:pPr>
            <a:r>
              <a:rPr sz="2000" dirty="0">
                <a:latin typeface="微软雅黑" panose="020B0503020204020204" pitchFamily="34" charset="-122"/>
                <a:ea typeface="微软雅黑" panose="020B0503020204020204" pitchFamily="34" charset="-122"/>
                <a:sym typeface="+mn-ea"/>
              </a:rPr>
              <a:t>项目审批代码是本市固定资产投资项目建设周期唯一身份标识，原项目代码长度为13位，新项目代码长度为18位，依次为年份代码（4位）、地区代码（2位）、赋码部门代码（3位）、行业代码（2位）、建设性质代码（1位）、项目类型代码（1位）、流水号（5位）。</a:t>
            </a:r>
            <a:endParaRPr sz="2000" dirty="0">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2000" dirty="0">
              <a:solidFill>
                <a:srgbClr val="000000"/>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endParaRPr sz="2000" dirty="0">
              <a:solidFill>
                <a:srgbClr val="000000"/>
              </a:solidFill>
              <a:latin typeface="微软雅黑" panose="020B0503020204020204" pitchFamily="34" charset="-122"/>
              <a:ea typeface="微软雅黑" panose="020B0503020204020204" pitchFamily="34" charset="-122"/>
            </a:endParaRPr>
          </a:p>
        </p:txBody>
      </p:sp>
      <p:pic>
        <p:nvPicPr>
          <p:cNvPr id="3" name="Picture 13"/>
          <p:cNvPicPr>
            <a:picLocks noChangeAspect="1" noChangeArrowheads="1"/>
          </p:cNvPicPr>
          <p:nvPr/>
        </p:nvPicPr>
        <p:blipFill>
          <a:blip r:embed="rId1"/>
          <a:srcRect/>
          <a:stretch>
            <a:fillRect/>
          </a:stretch>
        </p:blipFill>
        <p:spPr bwMode="auto">
          <a:xfrm>
            <a:off x="571500" y="857250"/>
            <a:ext cx="7924800" cy="820738"/>
          </a:xfrm>
          <a:prstGeom prst="rect">
            <a:avLst/>
          </a:prstGeom>
          <a:noFill/>
          <a:ln w="9525">
            <a:noFill/>
            <a:miter lim="800000"/>
            <a:headEnd/>
            <a:tailEnd/>
          </a:ln>
          <a:effectLst>
            <a:prstShdw prst="shdw17" dist="17961" dir="2700000">
              <a:schemeClr val="accent1">
                <a:gamma/>
                <a:shade val="60000"/>
                <a:invGamma/>
                <a:alpha val="50000"/>
              </a:schemeClr>
            </a:prstShdw>
          </a:effectLst>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fill="hold" nodeType="tmRoot"/>
      </p:par>
    </p:tnLst>
  </p:timing>
</p:sld>
</file>

<file path=ppt/tags/tag1.xml><?xml version="1.0" encoding="utf-8"?>
<p:tagLst xmlns:p="http://schemas.openxmlformats.org/presentationml/2006/main">
  <p:tag name="ISLIDE.DIAGRAM" val="8f227289-8be5-40aa-813c-e8de6a91d837"/>
</p:tagLst>
</file>

<file path=ppt/tags/tag2.xml><?xml version="1.0" encoding="utf-8"?>
<p:tagLst xmlns:p="http://schemas.openxmlformats.org/presentationml/2006/main">
  <p:tag name="TABLE_ENDDRAG_ORIGIN_RECT" val="685*358"/>
  <p:tag name="TABLE_ENDDRAG_RECT" val="14*50*685*358"/>
</p:tagLst>
</file>

<file path=ppt/tags/tag3.xml><?xml version="1.0" encoding="utf-8"?>
<p:tagLst xmlns:p="http://schemas.openxmlformats.org/presentationml/2006/main">
  <p:tag name="COMMONDATA" val="eyJoZGlkIjoiYTIxYzg2YmU2MmNmMjljNzRiMzQ3MjMxYjIxMmQ4ODUifQ=="/>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_2">
  <a:themeElements>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_3">
  <a:themeElements>
    <a:clrScheme name="自定义设计方案_3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_3">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自定义设计方案_3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3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_4">
  <a:themeElements>
    <a:clrScheme name="自定义设计方案_4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_4">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自定义设计方案_4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4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17313</Words>
  <Application>WPS 演示</Application>
  <PresentationFormat>全屏显示(16:9)</PresentationFormat>
  <Paragraphs>1635</Paragraphs>
  <Slides>85</Slides>
  <Notes>48</Notes>
  <HiddenSlides>0</HiddenSlides>
  <MMClips>0</MMClips>
  <ScaleCrop>false</ScaleCrop>
  <HeadingPairs>
    <vt:vector size="6" baseType="variant">
      <vt:variant>
        <vt:lpstr>已用的字体</vt:lpstr>
      </vt:variant>
      <vt:variant>
        <vt:i4>23</vt:i4>
      </vt:variant>
      <vt:variant>
        <vt:lpstr>主题</vt:lpstr>
      </vt:variant>
      <vt:variant>
        <vt:i4>8</vt:i4>
      </vt:variant>
      <vt:variant>
        <vt:lpstr>幻灯片标题</vt:lpstr>
      </vt:variant>
      <vt:variant>
        <vt:i4>85</vt:i4>
      </vt:variant>
    </vt:vector>
  </HeadingPairs>
  <TitlesOfParts>
    <vt:vector size="116" baseType="lpstr">
      <vt:lpstr>Arial</vt:lpstr>
      <vt:lpstr>宋体</vt:lpstr>
      <vt:lpstr>Wingdings</vt:lpstr>
      <vt:lpstr>Times New Roman</vt:lpstr>
      <vt:lpstr>仿宋_GB2312</vt:lpstr>
      <vt:lpstr>微软雅黑</vt:lpstr>
      <vt:lpstr>思源黑体旧字形 Light</vt:lpstr>
      <vt:lpstr>黑体</vt:lpstr>
      <vt:lpstr>Arial</vt:lpstr>
      <vt:lpstr>Calibri</vt:lpstr>
      <vt:lpstr>Wingdings</vt:lpstr>
      <vt:lpstr>Calibri</vt:lpstr>
      <vt:lpstr>Arial Unicode MS</vt:lpstr>
      <vt:lpstr>华文琥珀</vt:lpstr>
      <vt:lpstr>方正楷体_GBK</vt:lpstr>
      <vt:lpstr>Times New Roman</vt:lpstr>
      <vt:lpstr>楷体_GB2312</vt:lpstr>
      <vt:lpstr>News Gothic MT</vt:lpstr>
      <vt:lpstr>Century Gothic</vt:lpstr>
      <vt:lpstr>Source Sans Pro Black</vt:lpstr>
      <vt:lpstr>Segoe Print</vt:lpstr>
      <vt:lpstr>Open Sans Semibold</vt:lpstr>
      <vt:lpstr>华文楷体</vt:lpstr>
      <vt:lpstr>自定义设计方案</vt:lpstr>
      <vt:lpstr>自定义设计方案_2</vt:lpstr>
      <vt:lpstr>自定义设计方案_3</vt:lpstr>
      <vt:lpstr>自定义设计方案_4</vt:lpstr>
      <vt:lpstr>国家</vt:lpstr>
      <vt:lpstr>1_国家</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不合规凭证</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wolfe</dc:creator>
  <cp:lastModifiedBy>Fang</cp:lastModifiedBy>
  <cp:revision>1314</cp:revision>
  <dcterms:created xsi:type="dcterms:W3CDTF">2012-06-06T01:30:00Z</dcterms:created>
  <dcterms:modified xsi:type="dcterms:W3CDTF">2022-12-15T07:13:44Z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2052-11.1.0.12651</vt:lpwstr>
  </property>
  <property fmtid="{D5CDD505-2E9C-101B-9397-08002B2CF9AE}" pid="3" name="ICV">
    <vt:lpwstr>583DF49EFA4847B28A90763CECD6417C</vt:lpwstr>
  </property>
</Properties>
</file>