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00"/>
  </p:handoutMasterIdLst>
  <p:sldIdLst>
    <p:sldId id="258" r:id="rId3"/>
    <p:sldId id="1868" r:id="rId4"/>
    <p:sldId id="1624" r:id="rId6"/>
    <p:sldId id="1325" r:id="rId7"/>
    <p:sldId id="1418" r:id="rId8"/>
    <p:sldId id="1419" r:id="rId9"/>
    <p:sldId id="1420" r:id="rId10"/>
    <p:sldId id="1421" r:id="rId11"/>
    <p:sldId id="1718" r:id="rId12"/>
    <p:sldId id="1422" r:id="rId13"/>
    <p:sldId id="1515" r:id="rId14"/>
    <p:sldId id="1518" r:id="rId15"/>
    <p:sldId id="1521" r:id="rId16"/>
    <p:sldId id="1522" r:id="rId17"/>
    <p:sldId id="1524" r:id="rId18"/>
    <p:sldId id="1526" r:id="rId19"/>
    <p:sldId id="1527" r:id="rId20"/>
    <p:sldId id="1528" r:id="rId21"/>
    <p:sldId id="1185" r:id="rId22"/>
    <p:sldId id="1186" r:id="rId23"/>
    <p:sldId id="1187" r:id="rId24"/>
    <p:sldId id="1188" r:id="rId25"/>
    <p:sldId id="2020" r:id="rId26"/>
    <p:sldId id="2021" r:id="rId27"/>
    <p:sldId id="2022" r:id="rId28"/>
    <p:sldId id="2023" r:id="rId29"/>
    <p:sldId id="287" r:id="rId30"/>
    <p:sldId id="1719" r:id="rId31"/>
    <p:sldId id="325" r:id="rId32"/>
    <p:sldId id="327" r:id="rId33"/>
    <p:sldId id="1720" r:id="rId34"/>
    <p:sldId id="1721" r:id="rId35"/>
    <p:sldId id="1723" r:id="rId36"/>
    <p:sldId id="1010" r:id="rId37"/>
    <p:sldId id="593" r:id="rId38"/>
    <p:sldId id="359" r:id="rId39"/>
    <p:sldId id="638" r:id="rId40"/>
    <p:sldId id="590" r:id="rId41"/>
    <p:sldId id="365" r:id="rId42"/>
    <p:sldId id="1726" r:id="rId43"/>
    <p:sldId id="1806" r:id="rId44"/>
    <p:sldId id="1009" r:id="rId45"/>
    <p:sldId id="592" r:id="rId46"/>
    <p:sldId id="367" r:id="rId47"/>
    <p:sldId id="368" r:id="rId48"/>
    <p:sldId id="370" r:id="rId49"/>
    <p:sldId id="589" r:id="rId50"/>
    <p:sldId id="371" r:id="rId51"/>
    <p:sldId id="375" r:id="rId52"/>
    <p:sldId id="376" r:id="rId53"/>
    <p:sldId id="378" r:id="rId54"/>
    <p:sldId id="380" r:id="rId55"/>
    <p:sldId id="381" r:id="rId56"/>
    <p:sldId id="382" r:id="rId57"/>
    <p:sldId id="1269" r:id="rId58"/>
    <p:sldId id="384" r:id="rId59"/>
    <p:sldId id="596" r:id="rId60"/>
    <p:sldId id="597" r:id="rId61"/>
    <p:sldId id="598" r:id="rId62"/>
    <p:sldId id="383" r:id="rId63"/>
    <p:sldId id="386" r:id="rId64"/>
    <p:sldId id="1807" r:id="rId65"/>
    <p:sldId id="1805" r:id="rId66"/>
    <p:sldId id="641" r:id="rId67"/>
    <p:sldId id="388" r:id="rId68"/>
    <p:sldId id="389" r:id="rId69"/>
    <p:sldId id="1865" r:id="rId70"/>
    <p:sldId id="392" r:id="rId71"/>
    <p:sldId id="2019" r:id="rId72"/>
    <p:sldId id="599" r:id="rId73"/>
    <p:sldId id="640" r:id="rId74"/>
    <p:sldId id="600" r:id="rId75"/>
    <p:sldId id="603" r:id="rId76"/>
    <p:sldId id="601" r:id="rId77"/>
    <p:sldId id="604" r:id="rId78"/>
    <p:sldId id="606" r:id="rId79"/>
    <p:sldId id="612" r:id="rId80"/>
    <p:sldId id="1864" r:id="rId81"/>
    <p:sldId id="1011" r:id="rId82"/>
    <p:sldId id="1303" r:id="rId83"/>
    <p:sldId id="1866" r:id="rId84"/>
    <p:sldId id="430" r:id="rId85"/>
    <p:sldId id="431" r:id="rId86"/>
    <p:sldId id="1013" r:id="rId87"/>
    <p:sldId id="1195" r:id="rId88"/>
    <p:sldId id="1014" r:id="rId89"/>
    <p:sldId id="2002" r:id="rId90"/>
    <p:sldId id="1975" r:id="rId91"/>
    <p:sldId id="1976" r:id="rId92"/>
    <p:sldId id="1977" r:id="rId93"/>
    <p:sldId id="1978" r:id="rId94"/>
    <p:sldId id="1979" r:id="rId95"/>
    <p:sldId id="1986" r:id="rId96"/>
    <p:sldId id="1987" r:id="rId97"/>
    <p:sldId id="2016" r:id="rId98"/>
    <p:sldId id="282" r:id="rId99"/>
  </p:sldIdLst>
  <p:sldSz cx="9144000" cy="514159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c" initials="t" lastIdx="1" clrIdx="0"/>
  <p:cmAuthor id="1" name="wangzhen" initials="w" lastIdx="0" clrIdx="0"/>
  <p:cmAuthor id="2" name="作者" initials="A" lastIdx="0" clrIdx="1"/>
  <p:cmAuthor id="3" name="MC SYSTEM" initials="M" lastIdx="6" clrIdx="2"/>
  <p:cmAuthor id="4" name="User" initials="U" lastIdx="0" clrIdx="3"/>
  <p:cmAuthor id="5" name="范文普" initials="范" lastIdx="1" clrIdx="4"/>
  <p:cmAuthor id="6" name="lidezhi2645@163.com" initials="l" lastIdx="1" clrIdx="5"/>
  <p:cmAuthor id="7" name="黄 子鉴" initials="黄" lastIdx="2" clrIdx="6"/>
  <p:cmAuthor id="8" name="邱晓万(办公室主任拟办)" initials="邱" lastIdx="3" clrIdx="7"/>
  <p:cmAuthor id="9" name="Administrator" initials="A" lastIdx="1" clrIdx="8"/>
  <p:cmAuthor id="10" name="管理员" initials="管" lastIdx="1" clrIdx="9"/>
  <p:cmAuthor id="11" name="强 陈" initials="强陈" lastIdx="1" clrIdx="10"/>
  <p:cmAuthor id="13" name="明少" initials="明" lastIdx="1" clrIdx="1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54454"/>
    <a:srgbClr val="F0F1F3"/>
    <a:srgbClr val="37B0E8"/>
    <a:srgbClr val="54667A"/>
    <a:srgbClr val="586B7F"/>
    <a:srgbClr val="6276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75" autoAdjust="0"/>
    <p:restoredTop sz="89866" autoAdjust="0"/>
  </p:normalViewPr>
  <p:slideViewPr>
    <p:cSldViewPr showGuides="1">
      <p:cViewPr>
        <p:scale>
          <a:sx n="125" d="100"/>
          <a:sy n="125" d="100"/>
        </p:scale>
        <p:origin x="664" y="484"/>
      </p:cViewPr>
      <p:guideLst>
        <p:guide orient="horz" pos="1524"/>
        <p:guide pos="290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4" Type="http://schemas.openxmlformats.org/officeDocument/2006/relationships/commentAuthors" Target="commentAuthors.xml"/><Relationship Id="rId103" Type="http://schemas.openxmlformats.org/officeDocument/2006/relationships/tableStyles" Target="tableStyles.xml"/><Relationship Id="rId102" Type="http://schemas.openxmlformats.org/officeDocument/2006/relationships/viewProps" Target="viewProps.xml"/><Relationship Id="rId101" Type="http://schemas.openxmlformats.org/officeDocument/2006/relationships/presProps" Target="presProps.xml"/><Relationship Id="rId100" Type="http://schemas.openxmlformats.org/officeDocument/2006/relationships/handoutMaster" Target="handoutMasters/handout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4784" y="1143000"/>
            <a:ext cx="5488433"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其性质不是员工的劳动报酬，属于单位为员工提供的福利保障方面的支出，</a:t>
            </a:r>
            <a:endParaRPr lang="en-US" altLang="zh-CN">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338708"/>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515172"/>
            <a:ext cx="9144000" cy="626741"/>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9" name="矩形 8"/>
          <p:cNvSpPr/>
          <p:nvPr userDrawn="1"/>
        </p:nvSpPr>
        <p:spPr>
          <a:xfrm>
            <a:off x="1" y="0"/>
            <a:ext cx="1279524" cy="5141913"/>
          </a:xfrm>
          <a:prstGeom prst="rect">
            <a:avLst/>
          </a:prstGeom>
          <a:solidFill>
            <a:srgbClr val="546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1279525" y="568056"/>
            <a:ext cx="786447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1"/>
            <a:ext cx="395536" cy="5141913"/>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57200" y="205902"/>
            <a:ext cx="8229600" cy="856933"/>
          </a:xfrm>
        </p:spPr>
        <p:txBody>
          <a:bodyPr/>
          <a:lstStyle/>
          <a:p>
            <a:pPr fontAlgn="base"/>
            <a:r>
              <a:rPr lang="fr-FR" strike="noStrike" noProof="1" smtClean="0"/>
              <a:t>Cliquez pour modifier le style du titre</a:t>
            </a:r>
            <a:endParaRPr lang="fr-CA" strike="noStrike" noProof="1"/>
          </a:p>
        </p:txBody>
      </p:sp>
      <p:sp>
        <p:nvSpPr>
          <p:cNvPr id="3" name="Espace réservé du contenu 2"/>
          <p:cNvSpPr>
            <a:spLocks noGrp="1"/>
          </p:cNvSpPr>
          <p:nvPr>
            <p:ph idx="1" hasCustomPrompt="1"/>
          </p:nvPr>
        </p:nvSpPr>
        <p:spPr/>
        <p:txBody>
          <a:bodyPr/>
          <a:lstStyle/>
          <a:p>
            <a:pPr lvl="0" fontAlgn="base"/>
            <a:r>
              <a:rPr lang="fr-FR" strike="noStrike" noProof="1" smtClean="0"/>
              <a:t>Cliquez pour modifier les styles du texte du masque</a:t>
            </a:r>
            <a:endParaRPr lang="fr-FR" strike="noStrike" noProof="1" smtClean="0"/>
          </a:p>
          <a:p>
            <a:pPr lvl="1" fontAlgn="base"/>
            <a:r>
              <a:rPr lang="fr-FR" strike="noStrike" noProof="1" smtClean="0"/>
              <a:t>Deuxième niveau</a:t>
            </a:r>
            <a:endParaRPr lang="fr-FR" strike="noStrike" noProof="1" smtClean="0"/>
          </a:p>
          <a:p>
            <a:pPr lvl="2" fontAlgn="base"/>
            <a:r>
              <a:rPr lang="fr-FR" strike="noStrike" noProof="1" smtClean="0"/>
              <a:t>Troisième niveau</a:t>
            </a:r>
            <a:endParaRPr lang="fr-FR" strike="noStrike" noProof="1" smtClean="0"/>
          </a:p>
          <a:p>
            <a:pPr lvl="3" fontAlgn="base"/>
            <a:r>
              <a:rPr lang="fr-FR" strike="noStrike" noProof="1" smtClean="0"/>
              <a:t>Quatrième niveau</a:t>
            </a:r>
            <a:endParaRPr lang="fr-FR" strike="noStrike" noProof="1" smtClean="0"/>
          </a:p>
          <a:p>
            <a:pPr lvl="4" fontAlgn="base"/>
            <a:r>
              <a:rPr lang="fr-FR" strike="noStrike" noProof="1" smtClean="0"/>
              <a:t>Cinquième niveau</a:t>
            </a:r>
            <a:endParaRPr lang="fr-CA" strike="noStrike" noProof="1"/>
          </a:p>
        </p:txBody>
      </p:sp>
      <p:sp>
        <p:nvSpPr>
          <p:cNvPr id="4" name="日期占位符 3"/>
          <p:cNvSpPr>
            <a:spLocks noGrp="1"/>
          </p:cNvSpPr>
          <p:nvPr>
            <p:ph type="dt" sz="half" idx="10"/>
          </p:nvPr>
        </p:nvSpPr>
        <p:spPr>
          <a:xfrm>
            <a:off x="457200" y="4765497"/>
            <a:ext cx="2133600" cy="273742"/>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fr-CA" altLang="zh-CN" sz="1200" b="0" i="0" u="none" strike="noStrike" kern="1200" cap="none" spc="0" normalizeH="0" baseline="0" noProof="0">
              <a:ln>
                <a:noFill/>
              </a:ln>
              <a:solidFill>
                <a:srgbClr val="898989"/>
              </a:solidFill>
              <a:effectLst/>
              <a:uLnTx/>
              <a:uFillTx/>
              <a:latin typeface="Calibri" panose="020F0502020204030204" charset="0"/>
              <a:ea typeface="+mn-ea"/>
              <a:cs typeface="+mn-cs"/>
            </a:endParaRPr>
          </a:p>
        </p:txBody>
      </p:sp>
      <p:sp>
        <p:nvSpPr>
          <p:cNvPr id="5" name="页脚占位符 4"/>
          <p:cNvSpPr>
            <a:spLocks noGrp="1"/>
          </p:cNvSpPr>
          <p:nvPr>
            <p:ph type="ftr" sz="quarter" idx="11"/>
          </p:nvPr>
        </p:nvSpPr>
        <p:spPr>
          <a:xfrm>
            <a:off x="3124200" y="4765497"/>
            <a:ext cx="2895600" cy="273742"/>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fr-CA" altLang="zh-CN" sz="1200" b="0" i="0" u="none" strike="noStrike" kern="1200" cap="none" spc="0" normalizeH="0" baseline="0" noProof="0">
              <a:ln>
                <a:noFill/>
              </a:ln>
              <a:solidFill>
                <a:srgbClr val="898989"/>
              </a:solidFill>
              <a:effectLst/>
              <a:uLnTx/>
              <a:uFillTx/>
              <a:latin typeface="Calibri" panose="020F0502020204030204" charset="0"/>
              <a:ea typeface="+mn-ea"/>
              <a:cs typeface="+mn-cs"/>
            </a:endParaRPr>
          </a:p>
        </p:txBody>
      </p:sp>
      <p:sp>
        <p:nvSpPr>
          <p:cNvPr id="6" name="灯片编号占位符 5"/>
          <p:cNvSpPr>
            <a:spLocks noGrp="1"/>
          </p:cNvSpPr>
          <p:nvPr>
            <p:ph type="sldNum" sz="quarter" idx="12"/>
          </p:nvPr>
        </p:nvSpPr>
        <p:spPr>
          <a:xfrm>
            <a:off x="6553200" y="4765497"/>
            <a:ext cx="2133600" cy="273742"/>
          </a:xfrm>
        </p:spPr>
        <p:txBody>
          <a:bodyPr/>
          <a:lstStyle/>
          <a:p>
            <a:pPr lvl="0" algn="r" eaLnBrk="1" fontAlgn="base" hangingPunct="1"/>
            <a:fld id="{9A0DB2DC-4C9A-4742-B13C-FB6460FD3503}" type="slidenum">
              <a:rPr lang="fr-CA" altLang="zh-CN" sz="1200" strike="noStrike" noProof="1" dirty="0">
                <a:solidFill>
                  <a:srgbClr val="898989"/>
                </a:solidFill>
                <a:latin typeface="Calibri" panose="020F0502020204030204" charset="0"/>
                <a:ea typeface="宋体" panose="02010600030101010101" pitchFamily="2" charset="-122"/>
                <a:cs typeface="+mn-ea"/>
              </a:rPr>
            </a:fld>
            <a:endParaRPr lang="fr-CA" altLang="zh-CN" sz="1200" strike="noStrike" noProof="1">
              <a:solidFill>
                <a:srgbClr val="898989"/>
              </a:solidFill>
              <a:latin typeface="Calibri" panose="020F0502020204030204"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1F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5788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76746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7703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58661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7" name="Freeform 10"/>
          <p:cNvSpPr>
            <a:spLocks noEditPoints="1"/>
          </p:cNvSpPr>
          <p:nvPr/>
        </p:nvSpPr>
        <p:spPr bwMode="auto">
          <a:xfrm>
            <a:off x="7475572" y="7179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8307349" y="72219"/>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7906118" y="72068"/>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7047488" y="77985"/>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TextBox 10"/>
          <p:cNvSpPr txBox="1"/>
          <p:nvPr/>
        </p:nvSpPr>
        <p:spPr>
          <a:xfrm>
            <a:off x="1127563" y="1062280"/>
            <a:ext cx="6930058" cy="1322070"/>
          </a:xfrm>
          <a:prstGeom prst="rect">
            <a:avLst/>
          </a:prstGeom>
          <a:noFill/>
        </p:spPr>
        <p:txBody>
          <a:bodyPr wrap="square" rtlCol="0">
            <a:spAutoFit/>
          </a:bodyPr>
          <a:lstStyle/>
          <a:p>
            <a:pPr algn="ctr"/>
            <a:r>
              <a:rPr lang="en-US" altLang="zh-CN" sz="4000" b="1" dirty="0" smtClean="0">
                <a:latin typeface="黑体" panose="02010609060101010101" pitchFamily="49" charset="-122"/>
                <a:ea typeface="黑体" panose="02010609060101010101" pitchFamily="49" charset="-122"/>
                <a:sym typeface="+mn-ea"/>
              </a:rPr>
              <a:t>2025</a:t>
            </a:r>
            <a:r>
              <a:rPr lang="zh-CN" altLang="en-US" sz="4000" b="1" dirty="0" smtClean="0">
                <a:latin typeface="黑体" panose="02010609060101010101" pitchFamily="49" charset="-122"/>
                <a:ea typeface="黑体" panose="02010609060101010101" pitchFamily="49" charset="-122"/>
                <a:sym typeface="+mn-ea"/>
              </a:rPr>
              <a:t>年</a:t>
            </a:r>
            <a:r>
              <a:rPr lang="zh-CN" altLang="en-US" sz="4000" b="1" dirty="0">
                <a:latin typeface="黑体" panose="02010609060101010101" pitchFamily="49" charset="-122"/>
                <a:ea typeface="黑体" panose="02010609060101010101" pitchFamily="49" charset="-122"/>
                <a:sym typeface="+mn-ea"/>
              </a:rPr>
              <a:t>年报和</a:t>
            </a:r>
            <a:r>
              <a:rPr lang="en-US" altLang="zh-CN" sz="4000" b="1" dirty="0" smtClean="0">
                <a:latin typeface="黑体" panose="02010609060101010101" pitchFamily="49" charset="-122"/>
                <a:ea typeface="黑体" panose="02010609060101010101" pitchFamily="49" charset="-122"/>
                <a:sym typeface="+mn-ea"/>
              </a:rPr>
              <a:t>2026</a:t>
            </a:r>
            <a:r>
              <a:rPr lang="zh-CN" altLang="en-US" sz="4000" b="1" dirty="0" smtClean="0">
                <a:latin typeface="黑体" panose="02010609060101010101" pitchFamily="49" charset="-122"/>
                <a:ea typeface="黑体" panose="02010609060101010101" pitchFamily="49" charset="-122"/>
                <a:sym typeface="+mn-ea"/>
              </a:rPr>
              <a:t>年</a:t>
            </a:r>
            <a:r>
              <a:rPr lang="zh-CN" altLang="en-US" sz="4000" b="1" dirty="0">
                <a:latin typeface="黑体" panose="02010609060101010101" pitchFamily="49" charset="-122"/>
                <a:ea typeface="黑体" panose="02010609060101010101" pitchFamily="49" charset="-122"/>
                <a:sym typeface="+mn-ea"/>
              </a:rPr>
              <a:t>定报</a:t>
            </a:r>
            <a:br>
              <a:rPr lang="en-US" altLang="zh-CN" sz="4000" b="1" dirty="0">
                <a:latin typeface="黑体" panose="02010609060101010101" pitchFamily="49" charset="-122"/>
                <a:ea typeface="黑体" panose="02010609060101010101" pitchFamily="49" charset="-122"/>
                <a:sym typeface="+mn-ea"/>
              </a:rPr>
            </a:br>
            <a:r>
              <a:rPr lang="zh-CN" altLang="en-US" sz="4000" b="1" dirty="0">
                <a:latin typeface="黑体" panose="02010609060101010101" pitchFamily="49" charset="-122"/>
                <a:ea typeface="黑体" panose="02010609060101010101" pitchFamily="49" charset="-122"/>
                <a:sym typeface="+mn-ea"/>
              </a:rPr>
              <a:t>劳动工资培训</a:t>
            </a:r>
            <a:endParaRPr lang="zh-CN" altLang="en-US" sz="4000" b="1" dirty="0">
              <a:ln w="6350">
                <a:noFill/>
              </a:ln>
              <a:solidFill>
                <a:srgbClr val="354454"/>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727825" y="2921000"/>
            <a:ext cx="1219221" cy="452755"/>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en-US" altLang="zh-CN" sz="1400" b="1" kern="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algn="dist"/>
            <a:r>
              <a:rPr kumimoji="0" lang="en-US" altLang="zh-CN"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2025</a:t>
            </a:r>
            <a:r>
              <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年</a:t>
            </a:r>
            <a:r>
              <a:rPr kumimoji="0" lang="en-US" altLang="zh-CN" sz="12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12</a:t>
            </a:r>
            <a:r>
              <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月</a:t>
            </a:r>
            <a:endParaRPr kumimoji="0" lang="en-US" altLang="zh-CN" sz="11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gn="dist"/>
            <a:endParaRPr lang="zh-CN" altLang="en-US" sz="1200" dirty="0">
              <a:solidFill>
                <a:srgbClr val="37B0E8"/>
              </a:solidFill>
              <a:latin typeface="微软雅黑" panose="020B0503020204020204" pitchFamily="34" charset="-122"/>
              <a:ea typeface="微软雅黑" panose="020B0503020204020204" pitchFamily="34" charset="-122"/>
            </a:endParaRPr>
          </a:p>
        </p:txBody>
      </p:sp>
      <p:sp>
        <p:nvSpPr>
          <p:cNvPr id="25" name="Text Box 19"/>
          <p:cNvSpPr txBox="1">
            <a:spLocks noChangeArrowheads="1"/>
          </p:cNvSpPr>
          <p:nvPr/>
        </p:nvSpPr>
        <p:spPr bwMode="auto">
          <a:xfrm>
            <a:off x="433785" y="40660"/>
            <a:ext cx="1383030" cy="41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北京市朝阳区统计局</a:t>
            </a:r>
            <a:endParaRPr lang="zh-CN" altLang="en-US" sz="1050" dirty="0">
              <a:solidFill>
                <a:schemeClr val="bg1"/>
              </a:solidFill>
              <a:latin typeface="微软雅黑" panose="020B0503020204020204" pitchFamily="34" charset="-122"/>
              <a:ea typeface="微软雅黑" panose="020B0503020204020204" pitchFamily="34" charset="-122"/>
            </a:endParaRPr>
          </a:p>
          <a:p>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13215" y="94248"/>
            <a:ext cx="132594" cy="132592"/>
            <a:chOff x="8689063" y="2493438"/>
            <a:chExt cx="156623" cy="156623"/>
          </a:xfrm>
        </p:grpSpPr>
        <p:sp>
          <p:nvSpPr>
            <p:cNvPr id="27" name="矩形 26"/>
            <p:cNvSpPr/>
            <p:nvPr/>
          </p:nvSpPr>
          <p:spPr>
            <a:xfrm>
              <a:off x="8689063"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45809" y="94248"/>
            <a:ext cx="132594" cy="132592"/>
            <a:chOff x="8845686" y="2493438"/>
            <a:chExt cx="156623" cy="156623"/>
          </a:xfrm>
        </p:grpSpPr>
        <p:sp>
          <p:nvSpPr>
            <p:cNvPr id="30" name="矩形 29"/>
            <p:cNvSpPr/>
            <p:nvPr/>
          </p:nvSpPr>
          <p:spPr>
            <a:xfrm>
              <a:off x="8845686"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圆角矩形 13"/>
          <p:cNvSpPr/>
          <p:nvPr/>
        </p:nvSpPr>
        <p:spPr>
          <a:xfrm>
            <a:off x="6367145" y="2714625"/>
            <a:ext cx="1940560" cy="452755"/>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1200" b="1" kern="0" dirty="0" smtClean="0">
                <a:solidFill>
                  <a:schemeClr val="tx1"/>
                </a:solidFill>
                <a:latin typeface="微软雅黑" panose="020B0503020204020204" pitchFamily="34" charset="-122"/>
                <a:ea typeface="微软雅黑" panose="020B0503020204020204" pitchFamily="34" charset="-122"/>
              </a:rPr>
              <a:t>人口与就业科</a:t>
            </a:r>
            <a:r>
              <a:rPr lang="en-US" altLang="zh-CN" sz="1200" b="1" kern="0" dirty="0" smtClean="0">
                <a:solidFill>
                  <a:schemeClr val="tx1"/>
                </a:solidFill>
                <a:latin typeface="微软雅黑" panose="020B0503020204020204" pitchFamily="34" charset="-122"/>
                <a:ea typeface="微软雅黑" panose="020B0503020204020204" pitchFamily="34" charset="-122"/>
              </a:rPr>
              <a:t>/</a:t>
            </a:r>
            <a:r>
              <a:rPr lang="zh-CN" altLang="en-US" sz="1200" b="1" kern="0" dirty="0" smtClean="0">
                <a:solidFill>
                  <a:schemeClr val="tx1"/>
                </a:solidFill>
                <a:latin typeface="微软雅黑" panose="020B0503020204020204" pitchFamily="34" charset="-122"/>
                <a:ea typeface="微软雅黑" panose="020B0503020204020204" pitchFamily="34" charset="-122"/>
              </a:rPr>
              <a:t>调查三科</a:t>
            </a:r>
            <a:endParaRPr lang="en-US" altLang="zh-CN" sz="1200" b="1" kern="0" dirty="0">
              <a:solidFill>
                <a:schemeClr val="tx1"/>
              </a:solidFill>
              <a:latin typeface="微软雅黑" panose="020B0503020204020204" pitchFamily="34" charset="-122"/>
              <a:ea typeface="微软雅黑" panose="020B0503020204020204" pitchFamily="34" charset="-122"/>
            </a:endParaRPr>
          </a:p>
          <a:p>
            <a:pPr algn="dist"/>
            <a:endParaRPr lang="zh-CN" altLang="en-US" sz="1200" dirty="0">
              <a:solidFill>
                <a:srgbClr val="37B0E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anim calcmode="lin" valueType="num">
                                      <p:cBhvr>
                                        <p:cTn id="48" dur="500" fill="hold"/>
                                        <p:tgtEl>
                                          <p:spTgt spid="8"/>
                                        </p:tgtEl>
                                        <p:attrNameLst>
                                          <p:attrName>ppt_x</p:attrName>
                                        </p:attrNameLst>
                                      </p:cBhvr>
                                      <p:tavLst>
                                        <p:tav tm="0">
                                          <p:val>
                                            <p:strVal val="#ppt_x"/>
                                          </p:val>
                                        </p:tav>
                                        <p:tav tm="100000">
                                          <p:val>
                                            <p:strVal val="#ppt_x"/>
                                          </p:val>
                                        </p:tav>
                                      </p:tavLst>
                                    </p:anim>
                                    <p:anim calcmode="lin" valueType="num">
                                      <p:cBhvr>
                                        <p:cTn id="49" dur="500" fill="hold"/>
                                        <p:tgtEl>
                                          <p:spTgt spid="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anim calcmode="lin" valueType="num">
                                      <p:cBhvr>
                                        <p:cTn id="53" dur="500" fill="hold"/>
                                        <p:tgtEl>
                                          <p:spTgt spid="9"/>
                                        </p:tgtEl>
                                        <p:attrNameLst>
                                          <p:attrName>ppt_x</p:attrName>
                                        </p:attrNameLst>
                                      </p:cBhvr>
                                      <p:tavLst>
                                        <p:tav tm="0">
                                          <p:val>
                                            <p:strVal val="#ppt_x"/>
                                          </p:val>
                                        </p:tav>
                                        <p:tav tm="100000">
                                          <p:val>
                                            <p:strVal val="#ppt_x"/>
                                          </p:val>
                                        </p:tav>
                                      </p:tavLst>
                                    </p:anim>
                                    <p:anim calcmode="lin" valueType="num">
                                      <p:cBhvr>
                                        <p:cTn id="54" dur="500" fill="hold"/>
                                        <p:tgtEl>
                                          <p:spTgt spid="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anim calcmode="lin" valueType="num">
                                      <p:cBhvr>
                                        <p:cTn id="58" dur="500" fill="hold"/>
                                        <p:tgtEl>
                                          <p:spTgt spid="10"/>
                                        </p:tgtEl>
                                        <p:attrNameLst>
                                          <p:attrName>ppt_x</p:attrName>
                                        </p:attrNameLst>
                                      </p:cBhvr>
                                      <p:tavLst>
                                        <p:tav tm="0">
                                          <p:val>
                                            <p:strVal val="#ppt_x"/>
                                          </p:val>
                                        </p:tav>
                                        <p:tav tm="100000">
                                          <p:val>
                                            <p:strVal val="#ppt_x"/>
                                          </p:val>
                                        </p:tav>
                                      </p:tavLst>
                                    </p:anim>
                                    <p:anim calcmode="lin" valueType="num">
                                      <p:cBhvr>
                                        <p:cTn id="59" dur="500" fill="hold"/>
                                        <p:tgtEl>
                                          <p:spTgt spid="10"/>
                                        </p:tgtEl>
                                        <p:attrNameLst>
                                          <p:attrName>ppt_y</p:attrName>
                                        </p:attrNameLst>
                                      </p:cBhvr>
                                      <p:tavLst>
                                        <p:tav tm="0">
                                          <p:val>
                                            <p:strVal val="#ppt_y-.1"/>
                                          </p:val>
                                        </p:tav>
                                        <p:tav tm="100000">
                                          <p:val>
                                            <p:strVal val="#ppt_y"/>
                                          </p:val>
                                        </p:tav>
                                      </p:tavLst>
                                    </p:anim>
                                  </p:childTnLst>
                                </p:cTn>
                              </p:par>
                              <p:par>
                                <p:cTn id="60" presetID="41" presetClass="entr" presetSubtype="0" fill="hold" grpId="0" nodeType="withEffect">
                                  <p:stCondLst>
                                    <p:cond delay="1000"/>
                                  </p:stCondLst>
                                  <p:iterate type="lt">
                                    <p:tmPct val="10000"/>
                                  </p:iterate>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1"/>
                                        </p:tgtEl>
                                        <p:attrNameLst>
                                          <p:attrName>ppt_y</p:attrName>
                                        </p:attrNameLst>
                                      </p:cBhvr>
                                      <p:tavLst>
                                        <p:tav tm="0">
                                          <p:val>
                                            <p:strVal val="#ppt_y"/>
                                          </p:val>
                                        </p:tav>
                                        <p:tav tm="100000">
                                          <p:val>
                                            <p:strVal val="#ppt_y"/>
                                          </p:val>
                                        </p:tav>
                                      </p:tavLst>
                                    </p:anim>
                                    <p:anim calcmode="lin" valueType="num">
                                      <p:cBhvr>
                                        <p:cTn id="6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1"/>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12"/>
                                        </p:tgtEl>
                                        <p:attrNameLst>
                                          <p:attrName>style.visibility</p:attrName>
                                        </p:attrNameLst>
                                      </p:cBhvr>
                                      <p:to>
                                        <p:strVal val="visible"/>
                                      </p:to>
                                    </p:set>
                                    <p:anim calcmode="lin" valueType="num">
                                      <p:cBhvr>
                                        <p:cTn id="69" dur="300" fill="hold"/>
                                        <p:tgtEl>
                                          <p:spTgt spid="12"/>
                                        </p:tgtEl>
                                        <p:attrNameLst>
                                          <p:attrName>ppt_w</p:attrName>
                                        </p:attrNameLst>
                                      </p:cBhvr>
                                      <p:tavLst>
                                        <p:tav tm="0">
                                          <p:val>
                                            <p:fltVal val="0"/>
                                          </p:val>
                                        </p:tav>
                                        <p:tav tm="100000">
                                          <p:val>
                                            <p:strVal val="#ppt_w"/>
                                          </p:val>
                                        </p:tav>
                                      </p:tavLst>
                                    </p:anim>
                                    <p:anim calcmode="lin" valueType="num">
                                      <p:cBhvr>
                                        <p:cTn id="70" dur="300" fill="hold"/>
                                        <p:tgtEl>
                                          <p:spTgt spid="12"/>
                                        </p:tgtEl>
                                        <p:attrNameLst>
                                          <p:attrName>ppt_h</p:attrName>
                                        </p:attrNameLst>
                                      </p:cBhvr>
                                      <p:tavLst>
                                        <p:tav tm="0">
                                          <p:val>
                                            <p:fltVal val="0"/>
                                          </p:val>
                                        </p:tav>
                                        <p:tav tm="100000">
                                          <p:val>
                                            <p:strVal val="#ppt_h"/>
                                          </p:val>
                                        </p:tav>
                                      </p:tavLst>
                                    </p:anim>
                                    <p:animEffect transition="in" filter="fade">
                                      <p:cBhvr>
                                        <p:cTn id="71" dur="300"/>
                                        <p:tgtEl>
                                          <p:spTgt spid="12"/>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14"/>
                                        </p:tgtEl>
                                        <p:attrNameLst>
                                          <p:attrName>style.visibility</p:attrName>
                                        </p:attrNameLst>
                                      </p:cBhvr>
                                      <p:to>
                                        <p:strVal val="visible"/>
                                      </p:to>
                                    </p:set>
                                    <p:anim calcmode="lin" valueType="num">
                                      <p:cBhvr>
                                        <p:cTn id="74" dur="300" fill="hold"/>
                                        <p:tgtEl>
                                          <p:spTgt spid="14"/>
                                        </p:tgtEl>
                                        <p:attrNameLst>
                                          <p:attrName>ppt_w</p:attrName>
                                        </p:attrNameLst>
                                      </p:cBhvr>
                                      <p:tavLst>
                                        <p:tav tm="0">
                                          <p:val>
                                            <p:fltVal val="0"/>
                                          </p:val>
                                        </p:tav>
                                        <p:tav tm="100000">
                                          <p:val>
                                            <p:strVal val="#ppt_w"/>
                                          </p:val>
                                        </p:tav>
                                      </p:tavLst>
                                    </p:anim>
                                    <p:anim calcmode="lin" valueType="num">
                                      <p:cBhvr>
                                        <p:cTn id="75" dur="300" fill="hold"/>
                                        <p:tgtEl>
                                          <p:spTgt spid="14"/>
                                        </p:tgtEl>
                                        <p:attrNameLst>
                                          <p:attrName>ppt_h</p:attrName>
                                        </p:attrNameLst>
                                      </p:cBhvr>
                                      <p:tavLst>
                                        <p:tav tm="0">
                                          <p:val>
                                            <p:fltVal val="0"/>
                                          </p:val>
                                        </p:tav>
                                        <p:tav tm="100000">
                                          <p:val>
                                            <p:strVal val="#ppt_h"/>
                                          </p:val>
                                        </p:tav>
                                      </p:tavLst>
                                    </p:anim>
                                    <p:animEffect transition="in" filter="fade">
                                      <p:cBhvr>
                                        <p:cTn id="76"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bldLvl="0" animBg="1"/>
      <p:bldP spid="25" grpId="0" bldLvl="0" animBg="1"/>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308023" y="63157"/>
            <a:ext cx="1612900" cy="521970"/>
          </a:xfrm>
          <a:prstGeom prst="rect">
            <a:avLst/>
          </a:prstGeom>
          <a:noFill/>
        </p:spPr>
        <p:txBody>
          <a:bodyPr wrap="none" rtlCol="0">
            <a:spAutoFit/>
          </a:bodyPr>
          <a:lstStyle/>
          <a:p>
            <a:r>
              <a:rPr lang="en-US" altLang="zh-CN" sz="2800" b="1" dirty="0">
                <a:latin typeface="黑体" panose="02010609060101010101" pitchFamily="49" charset="-122"/>
                <a:ea typeface="黑体" panose="02010609060101010101" pitchFamily="49" charset="-122"/>
                <a:cs typeface="+mj-cs"/>
              </a:rPr>
              <a:t>报送时间</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1"/>
            </p:custDataLst>
          </p:nvPr>
        </p:nvGraphicFramePr>
        <p:xfrm>
          <a:off x="2076450" y="721995"/>
          <a:ext cx="6073140" cy="3966210"/>
        </p:xfrm>
        <a:graphic>
          <a:graphicData uri="http://schemas.openxmlformats.org/drawingml/2006/table">
            <a:tbl>
              <a:tblPr firstRow="1" bandRow="1">
                <a:tableStyleId>{5C22544A-7EE6-4342-B048-85BDC9FD1C3A}</a:tableStyleId>
              </a:tblPr>
              <a:tblGrid>
                <a:gridCol w="878840"/>
                <a:gridCol w="1595120"/>
                <a:gridCol w="1576070"/>
                <a:gridCol w="2023110"/>
              </a:tblGrid>
              <a:tr h="426085">
                <a:tc>
                  <a:txBody>
                    <a:bodyPr/>
                    <a:lstStyle/>
                    <a:p>
                      <a:pPr indent="0" algn="ctr">
                        <a:buNone/>
                      </a:pPr>
                      <a:r>
                        <a:rPr lang="zh-CN" sz="1350" b="1">
                          <a:solidFill>
                            <a:srgbClr val="FF0000"/>
                          </a:solidFill>
                          <a:latin typeface="Arial" panose="020B0604020202020204" pitchFamily="34" charset="0"/>
                          <a:ea typeface="宋体" panose="02010600030101010101" pitchFamily="2" charset="-122"/>
                        </a:rPr>
                        <a:t>报表</a:t>
                      </a:r>
                      <a:endParaRPr lang="zh-CN" altLang="en-US" sz="1350" b="1">
                        <a:solidFill>
                          <a:srgbClr val="FF0000"/>
                        </a:solidFill>
                        <a:latin typeface="Arial" panose="020B0604020202020204" pitchFamily="34" charset="0"/>
                        <a:ea typeface="宋体" panose="02010600030101010101" pitchFamily="2" charset="-122"/>
                      </a:endParaRPr>
                    </a:p>
                  </a:txBody>
                  <a:tcPr marL="9521" marR="9521" marT="9521" marB="34277"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1">
                          <a:solidFill>
                            <a:srgbClr val="FF0000"/>
                          </a:solidFill>
                          <a:latin typeface="Arial" panose="020B0604020202020204" pitchFamily="34" charset="0"/>
                          <a:ea typeface="宋体" panose="02010600030101010101" pitchFamily="2" charset="-122"/>
                        </a:rPr>
                        <a:t>表号</a:t>
                      </a:r>
                      <a:endParaRPr lang="zh-CN" altLang="en-US" sz="1350" b="1">
                        <a:solidFill>
                          <a:srgbClr val="FF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1">
                          <a:solidFill>
                            <a:srgbClr val="FF0000"/>
                          </a:solidFill>
                          <a:latin typeface="Arial" panose="020B0604020202020204" pitchFamily="34" charset="0"/>
                          <a:ea typeface="宋体" panose="02010600030101010101" pitchFamily="2" charset="-122"/>
                        </a:rPr>
                        <a:t>开网时间</a:t>
                      </a:r>
                      <a:endParaRPr lang="zh-CN" altLang="en-US" sz="1350" b="1">
                        <a:solidFill>
                          <a:srgbClr val="FF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1">
                          <a:solidFill>
                            <a:srgbClr val="FF0000"/>
                          </a:solidFill>
                          <a:latin typeface="Arial" panose="020B0604020202020204" pitchFamily="34" charset="0"/>
                          <a:ea typeface="宋体" panose="02010600030101010101" pitchFamily="2" charset="-122"/>
                        </a:rPr>
                        <a:t>企报截止时间</a:t>
                      </a:r>
                      <a:endParaRPr lang="zh-CN" altLang="en-US" sz="1350" b="1">
                        <a:solidFill>
                          <a:srgbClr val="FF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23595">
                <a:tc rowSpan="2">
                  <a:txBody>
                    <a:bodyPr/>
                    <a:lstStyle/>
                    <a:p>
                      <a:pPr indent="0" algn="ctr">
                        <a:buNone/>
                      </a:pPr>
                      <a:r>
                        <a:rPr lang="zh-CN" sz="1350" b="1">
                          <a:solidFill>
                            <a:srgbClr val="FF0000"/>
                          </a:solidFill>
                          <a:latin typeface="Arial" panose="020B0604020202020204" pitchFamily="34" charset="0"/>
                          <a:ea typeface="宋体" panose="02010600030101010101" pitchFamily="2" charset="-122"/>
                        </a:rPr>
                        <a:t>年报</a:t>
                      </a:r>
                      <a:endParaRPr lang="zh-CN" altLang="en-US" sz="1350" b="1">
                        <a:solidFill>
                          <a:srgbClr val="FF0000"/>
                        </a:solidFill>
                        <a:latin typeface="Arial" panose="020B0604020202020204" pitchFamily="34" charset="0"/>
                        <a:ea typeface="宋体" panose="02010600030101010101" pitchFamily="2" charset="-122"/>
                      </a:endParaRPr>
                    </a:p>
                  </a:txBody>
                  <a:tcPr marL="9521" marR="9521" marT="9521" marB="34277"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102-1表</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12月31日0：00</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次年1月18日12：00前网上填报</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61035">
                <a:tc vMerge="1">
                  <a:tcPr>
                    <a:lnL>
                      <a:noFill/>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I102-2表</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12月31日0：00</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次年2月20日12：00前网上填报或通过其他形式报送</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96240">
                <a:tc rowSpan="3">
                  <a:txBody>
                    <a:bodyPr/>
                    <a:lstStyle/>
                    <a:p>
                      <a:pPr indent="0" algn="ctr">
                        <a:buNone/>
                      </a:pPr>
                      <a:r>
                        <a:rPr lang="zh-CN" sz="1350" b="1">
                          <a:solidFill>
                            <a:srgbClr val="FF0000"/>
                          </a:solidFill>
                          <a:latin typeface="Arial" panose="020B0604020202020204" pitchFamily="34" charset="0"/>
                          <a:ea typeface="宋体" panose="02010600030101010101" pitchFamily="2" charset="-122"/>
                        </a:rPr>
                        <a:t>季报</a:t>
                      </a:r>
                      <a:endParaRPr lang="zh-CN" altLang="en-US" sz="1350" b="1">
                        <a:solidFill>
                          <a:srgbClr val="FF0000"/>
                        </a:solidFill>
                        <a:latin typeface="Arial" panose="020B0604020202020204" pitchFamily="34" charset="0"/>
                        <a:ea typeface="宋体" panose="02010600030101010101" pitchFamily="2" charset="-122"/>
                      </a:endParaRPr>
                    </a:p>
                  </a:txBody>
                  <a:tcPr marL="9521" marR="9521" marT="9521" marB="34277" anchor="ctr">
                    <a:lnL>
                      <a:noFill/>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202-1表</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一季度和二季度季后1日，三季度9月30日0：00</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季后18日18：00（四季报免报）</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44525">
                <a:tc vMerge="1">
                  <a:tcPr>
                    <a:lnL>
                      <a:noFill/>
                    </a:lnL>
                    <a:lnR w="6350" cap="flat" cmpd="sng">
                      <a:solidFill>
                        <a:srgbClr val="000000"/>
                      </a:solidFill>
                      <a:prstDash val="solid"/>
                      <a:headEnd type="none" w="med" len="med"/>
                      <a:tailEnd type="none" w="med" len="med"/>
                    </a:lnR>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I202-2表</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6350" cap="flat" cmpd="sng">
                      <a:solidFill>
                        <a:srgbClr val="000000"/>
                      </a:solidFill>
                      <a:prstDash val="solid"/>
                      <a:headEnd type="none" w="med" len="med"/>
                      <a:tailEnd type="none" w="med" len="med"/>
                    </a:lnL>
                    <a:lnR>
                      <a:noFill/>
                    </a:lnR>
                    <a:lnB w="6350" cap="flat" cmpd="sng">
                      <a:solidFill>
                        <a:srgbClr val="000000"/>
                      </a:solidFill>
                      <a:prstDash val="solid"/>
                      <a:headEnd type="none" w="med" len="med"/>
                      <a:tailEnd type="none" w="med" len="med"/>
                    </a:lnB>
                  </a:tcPr>
                </a:tc>
              </a:tr>
              <a:tr h="1014730">
                <a:tc vMerge="1">
                  <a:tcPr>
                    <a:lnL>
                      <a:noFill/>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I202-3表</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350" b="0">
                          <a:solidFill>
                            <a:srgbClr val="000000"/>
                          </a:solidFill>
                          <a:latin typeface="Arial" panose="020B0604020202020204" pitchFamily="34" charset="0"/>
                          <a:ea typeface="宋体" panose="02010600030101010101" pitchFamily="2" charset="-122"/>
                        </a:rPr>
                        <a:t>每季度末月</a:t>
                      </a:r>
                      <a:r>
                        <a:rPr lang="en-US" altLang="zh-CN" sz="1350" b="0">
                          <a:solidFill>
                            <a:srgbClr val="000000"/>
                          </a:solidFill>
                          <a:latin typeface="Arial" panose="020B0604020202020204" pitchFamily="34" charset="0"/>
                          <a:ea typeface="宋体" panose="02010600030101010101" pitchFamily="2" charset="-122"/>
                        </a:rPr>
                        <a:t>10</a:t>
                      </a:r>
                      <a:r>
                        <a:rPr lang="zh-CN" altLang="en-US" sz="1350" b="0">
                          <a:solidFill>
                            <a:srgbClr val="000000"/>
                          </a:solidFill>
                          <a:latin typeface="Arial" panose="020B0604020202020204" pitchFamily="34" charset="0"/>
                          <a:ea typeface="宋体" panose="02010600030101010101" pitchFamily="2" charset="-122"/>
                        </a:rPr>
                        <a:t>日</a:t>
                      </a:r>
                      <a:endParaRPr lang="zh-CN" altLang="en-US" sz="1350" b="0">
                        <a:solidFill>
                          <a:srgbClr val="000000"/>
                        </a:solidFill>
                        <a:latin typeface="Arial" panose="020B0604020202020204" pitchFamily="34" charset="0"/>
                        <a:ea typeface="宋体" panose="02010600030101010101" pitchFamily="2" charset="-122"/>
                      </a:endParaRPr>
                    </a:p>
                    <a:p>
                      <a:pPr indent="0" algn="ctr">
                        <a:buNone/>
                      </a:pPr>
                      <a:r>
                        <a:rPr lang="en-US" altLang="zh-CN" sz="1350" b="0">
                          <a:solidFill>
                            <a:srgbClr val="000000"/>
                          </a:solidFill>
                          <a:latin typeface="Arial" panose="020B0604020202020204" pitchFamily="34" charset="0"/>
                          <a:ea typeface="宋体" panose="02010600030101010101" pitchFamily="2" charset="-122"/>
                        </a:rPr>
                        <a:t>0</a:t>
                      </a:r>
                      <a:r>
                        <a:rPr lang="zh-CN" altLang="en-US" sz="1350" b="0">
                          <a:solidFill>
                            <a:srgbClr val="000000"/>
                          </a:solidFill>
                          <a:latin typeface="Arial" panose="020B0604020202020204" pitchFamily="34" charset="0"/>
                          <a:ea typeface="宋体" panose="02010600030101010101" pitchFamily="2" charset="-122"/>
                        </a:rPr>
                        <a:t>：</a:t>
                      </a:r>
                      <a:r>
                        <a:rPr lang="en-US" altLang="zh-CN" sz="1350" b="0">
                          <a:solidFill>
                            <a:srgbClr val="000000"/>
                          </a:solidFill>
                          <a:latin typeface="Arial" panose="020B0604020202020204" pitchFamily="34" charset="0"/>
                          <a:ea typeface="宋体" panose="02010600030101010101" pitchFamily="2" charset="-122"/>
                        </a:rPr>
                        <a:t>00</a:t>
                      </a:r>
                      <a:r>
                        <a:rPr lang="zh-CN" altLang="en-US" sz="1350" b="0">
                          <a:solidFill>
                            <a:srgbClr val="000000"/>
                          </a:solidFill>
                          <a:latin typeface="Arial" panose="020B0604020202020204" pitchFamily="34" charset="0"/>
                          <a:ea typeface="宋体" panose="02010600030101010101" pitchFamily="2" charset="-122"/>
                        </a:rPr>
                        <a:t>开网</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sz="1350" b="0">
                          <a:solidFill>
                            <a:srgbClr val="000000"/>
                          </a:solidFill>
                          <a:latin typeface="Arial" panose="020B0604020202020204" pitchFamily="34" charset="0"/>
                          <a:ea typeface="宋体" panose="02010600030101010101" pitchFamily="2" charset="-122"/>
                        </a:rPr>
                        <a:t>三季度季后10日，其他季季后6日12：00前网上填报</a:t>
                      </a:r>
                      <a:endParaRPr lang="zh-CN" altLang="en-US" sz="1350" b="0">
                        <a:solidFill>
                          <a:srgbClr val="000000"/>
                        </a:solidFill>
                        <a:latin typeface="Arial" panose="020B0604020202020204" pitchFamily="34" charset="0"/>
                        <a:ea typeface="宋体" panose="02010600030101010101" pitchFamily="2" charset="-122"/>
                      </a:endParaRPr>
                    </a:p>
                  </a:txBody>
                  <a:tcPr marL="9521" marR="9521" marT="9521" marB="34277" anchor="ctr">
                    <a:lnL w="6350" cap="flat" cmpd="sng">
                      <a:solidFill>
                        <a:srgbClr val="000000"/>
                      </a:solidFill>
                      <a:prstDash val="solid"/>
                      <a:headEnd type="none" w="med" len="med"/>
                      <a:tailEnd type="none" w="med" len="med"/>
                    </a:lnL>
                    <a:lnR>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259763" y="93002"/>
            <a:ext cx="2685415" cy="521970"/>
          </a:xfrm>
          <a:prstGeom prst="rect">
            <a:avLst/>
          </a:prstGeom>
          <a:noFill/>
        </p:spPr>
        <p:txBody>
          <a:bodyPr wrap="none" rtlCol="0">
            <a:spAutoFit/>
          </a:bodyPr>
          <a:lstStyle/>
          <a:p>
            <a:pPr algn="l"/>
            <a:r>
              <a:rPr lang="en-US" altLang="zh-CN" sz="2800" b="1" dirty="0">
                <a:latin typeface="黑体" panose="02010609060101010101" pitchFamily="49" charset="-122"/>
                <a:ea typeface="黑体" panose="02010609060101010101" pitchFamily="49" charset="-122"/>
                <a:cs typeface="+mj-cs"/>
              </a:rPr>
              <a:t>统计对象和范围</a:t>
            </a:r>
            <a:endParaRPr lang="en-US" altLang="zh-CN" sz="2800" b="1" dirty="0">
              <a:latin typeface="黑体" panose="02010609060101010101" pitchFamily="49" charset="-122"/>
              <a:ea typeface="黑体" panose="02010609060101010101" pitchFamily="49" charset="-122"/>
              <a:cs typeface="+mj-cs"/>
            </a:endParaRPr>
          </a:p>
        </p:txBody>
      </p:sp>
      <p:sp>
        <p:nvSpPr>
          <p:cNvPr id="18" name="文本1"/>
          <p:cNvSpPr>
            <a:spLocks noChangeArrowheads="1"/>
          </p:cNvSpPr>
          <p:nvPr/>
        </p:nvSpPr>
        <p:spPr bwMode="gray">
          <a:xfrm>
            <a:off x="1604010" y="1144905"/>
            <a:ext cx="7168515" cy="1250315"/>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全部地域的</a:t>
            </a:r>
            <a:r>
              <a:rPr lang="zh-CN">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法人单位</a:t>
            </a:r>
            <a:r>
              <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，包括统计上认定的</a:t>
            </a:r>
            <a:r>
              <a:rPr lang="zh-CN">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视同法人单位的产业活动单位</a:t>
            </a:r>
            <a:r>
              <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框 12"/>
          <p:cNvSpPr txBox="1"/>
          <p:nvPr/>
        </p:nvSpPr>
        <p:spPr>
          <a:xfrm>
            <a:off x="1456087" y="2815639"/>
            <a:ext cx="7232749" cy="1337945"/>
          </a:xfrm>
          <a:prstGeom prst="rect">
            <a:avLst/>
          </a:prstGeom>
          <a:noFill/>
        </p:spPr>
        <p:txBody>
          <a:bodyPr wrap="square" rtlCol="0">
            <a:spAutoFit/>
          </a:bodyPr>
          <a:lstStyle/>
          <a:p>
            <a:pPr marL="493395" marR="0" indent="-457200" defTabSz="914400">
              <a:lnSpc>
                <a:spcPct val="150000"/>
              </a:lnSpc>
              <a:spcBef>
                <a:spcPts val="0"/>
              </a:spcBef>
              <a:buClrTx/>
              <a:buSzPct val="85000"/>
              <a:buFont typeface="Wingdings" panose="05000000000000000000" charset="0"/>
              <a:buChar char="Ø"/>
              <a:defRPr/>
            </a:pPr>
            <a:r>
              <a:rPr lang="zh-CN" altLang="en-US" noProof="1" smtClean="0">
                <a:solidFill>
                  <a:srgbClr val="336699"/>
                </a:solidFill>
                <a:latin typeface="微软雅黑" panose="020B0503020204020204" pitchFamily="34" charset="-122"/>
                <a:ea typeface="微软雅黑" panose="020B0503020204020204" pitchFamily="34" charset="-122"/>
                <a:cs typeface="+mn-cs"/>
                <a:sym typeface="+mn-ea"/>
              </a:rPr>
              <a:t>不包括一套人马多块牌子、寺庙、宗教场所、协会、学会、农民专业合作社等虽然有人员但没有工资发放行为的单位。</a:t>
            </a:r>
            <a:endParaRPr lang="zh-CN" altLang="en-US" noProof="1" smtClean="0">
              <a:solidFill>
                <a:srgbClr val="336699"/>
              </a:solidFill>
              <a:latin typeface="微软雅黑" panose="020B0503020204020204" pitchFamily="34" charset="-122"/>
              <a:ea typeface="微软雅黑" panose="020B0503020204020204" pitchFamily="34" charset="-122"/>
              <a:cs typeface="+mn-cs"/>
              <a:sym typeface="+mn-ea"/>
            </a:endParaRPr>
          </a:p>
          <a:p>
            <a:pPr marL="493395" marR="0" indent="-457200" defTabSz="914400">
              <a:lnSpc>
                <a:spcPct val="150000"/>
              </a:lnSpc>
              <a:spcBef>
                <a:spcPts val="0"/>
              </a:spcBef>
              <a:buClrTx/>
              <a:buSzPct val="85000"/>
              <a:buFont typeface="Wingdings" panose="05000000000000000000" charset="0"/>
              <a:buChar char="Ø"/>
              <a:defRPr/>
            </a:pPr>
            <a:r>
              <a:rPr lang="zh-CN" altLang="en-US" noProof="1" smtClean="0">
                <a:solidFill>
                  <a:srgbClr val="336699"/>
                </a:solidFill>
                <a:latin typeface="微软雅黑" panose="020B0503020204020204" pitchFamily="34" charset="-122"/>
                <a:ea typeface="微软雅黑" panose="020B0503020204020204" pitchFamily="34" charset="-122"/>
                <a:cs typeface="+mn-cs"/>
                <a:sym typeface="+mn-ea"/>
              </a:rPr>
              <a:t>不包括个体经营户。</a:t>
            </a:r>
            <a:endParaRPr lang="zh-CN" altLang="en-US" noProof="1" smtClean="0">
              <a:solidFill>
                <a:srgbClr val="336699"/>
              </a:solidFill>
              <a:latin typeface="微软雅黑" panose="020B0503020204020204" pitchFamily="34" charset="-122"/>
              <a:ea typeface="微软雅黑" panose="020B0503020204020204" pitchFamily="34" charset="-122"/>
              <a:cs typeface="+mn-cs"/>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241348" y="66332"/>
            <a:ext cx="1612900" cy="521970"/>
          </a:xfrm>
          <a:prstGeom prst="rect">
            <a:avLst/>
          </a:prstGeom>
          <a:noFill/>
        </p:spPr>
        <p:txBody>
          <a:bodyPr wrap="none" rtlCol="0">
            <a:spAutoFit/>
          </a:bodyPr>
          <a:lstStyle/>
          <a:p>
            <a:pPr algn="l"/>
            <a:r>
              <a:rPr lang="en-US" altLang="zh-CN" sz="2800" b="1" dirty="0">
                <a:latin typeface="黑体" panose="02010609060101010101" pitchFamily="49" charset="-122"/>
                <a:ea typeface="黑体" panose="02010609060101010101" pitchFamily="49" charset="-122"/>
                <a:cs typeface="+mj-cs"/>
              </a:rPr>
              <a:t>统计对象</a:t>
            </a:r>
            <a:endParaRPr lang="en-US" altLang="zh-CN" sz="2800" b="1" dirty="0">
              <a:latin typeface="黑体" panose="02010609060101010101" pitchFamily="49" charset="-122"/>
              <a:ea typeface="黑体" panose="02010609060101010101" pitchFamily="49" charset="-122"/>
              <a:cs typeface="+mj-cs"/>
            </a:endParaRPr>
          </a:p>
        </p:txBody>
      </p:sp>
      <p:sp>
        <p:nvSpPr>
          <p:cNvPr id="18" name="文本1"/>
          <p:cNvSpPr>
            <a:spLocks noChangeArrowheads="1"/>
          </p:cNvSpPr>
          <p:nvPr/>
        </p:nvSpPr>
        <p:spPr bwMode="gray">
          <a:xfrm>
            <a:off x="1331343" y="1634230"/>
            <a:ext cx="6934488" cy="1250169"/>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从行业看，包括除国际组织外的全部19个行业门类。</a:t>
            </a:r>
            <a:endPar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9" name="组合 38"/>
          <p:cNvGrpSpPr/>
          <p:nvPr/>
        </p:nvGrpSpPr>
        <p:grpSpPr>
          <a:xfrm>
            <a:off x="1475962" y="951428"/>
            <a:ext cx="1862038" cy="414020"/>
            <a:chOff x="4947367" y="2669341"/>
            <a:chExt cx="3311515" cy="736307"/>
          </a:xfrm>
        </p:grpSpPr>
        <p:grpSp>
          <p:nvGrpSpPr>
            <p:cNvPr id="22" name="组合 21"/>
            <p:cNvGrpSpPr/>
            <p:nvPr/>
          </p:nvGrpSpPr>
          <p:grpSpPr>
            <a:xfrm>
              <a:off x="4947367" y="2731139"/>
              <a:ext cx="838868" cy="540454"/>
              <a:chOff x="3896674" y="1968528"/>
              <a:chExt cx="838868" cy="540454"/>
            </a:xfrm>
          </p:grpSpPr>
          <p:sp>
            <p:nvSpPr>
              <p:cNvPr id="23" name="椭圆 22"/>
              <p:cNvSpPr/>
              <p:nvPr/>
            </p:nvSpPr>
            <p:spPr>
              <a:xfrm flipV="1">
                <a:off x="3896674" y="1968528"/>
                <a:ext cx="539178" cy="539178"/>
              </a:xfrm>
              <a:prstGeom prst="ellipse">
                <a:avLst/>
              </a:prstGeom>
              <a:gradFill>
                <a:gsLst>
                  <a:gs pos="20000">
                    <a:srgbClr val="475574">
                      <a:alpha val="76000"/>
                    </a:srgbClr>
                  </a:gs>
                  <a:gs pos="77000">
                    <a:srgbClr val="F2D4AA">
                      <a:alpha val="66000"/>
                    </a:srgbClr>
                  </a:gs>
                </a:gsLst>
                <a:lin ang="5400000" scaled="1"/>
              </a:gra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15" tIns="25707" rIns="51415" bIns="25707" numCol="1" spcCol="0" rtlCol="0" fromWordArt="0" anchor="ctr" anchorCtr="0" forceAA="0" compatLnSpc="1">
                <a:noAutofit/>
              </a:bodyPr>
              <a:lstStyle/>
              <a:p>
                <a:pPr algn="ctr"/>
                <a:endParaRPr lang="zh-CN" altLang="en-US" sz="1010" spc="600">
                  <a:solidFill>
                    <a:srgbClr val="034581"/>
                  </a:solidFill>
                  <a:cs typeface="+mn-ea"/>
                  <a:sym typeface="+mn-lt"/>
                </a:endParaRPr>
              </a:p>
            </p:txBody>
          </p:sp>
          <p:sp>
            <p:nvSpPr>
              <p:cNvPr id="24" name="文本框 23"/>
              <p:cNvSpPr txBox="1"/>
              <p:nvPr/>
            </p:nvSpPr>
            <p:spPr>
              <a:xfrm>
                <a:off x="3906020" y="2038062"/>
                <a:ext cx="829522" cy="470920"/>
              </a:xfrm>
              <a:prstGeom prst="rect">
                <a:avLst/>
              </a:prstGeom>
              <a:noFill/>
            </p:spPr>
            <p:txBody>
              <a:bodyPr wrap="square" rtlCol="0">
                <a:spAutoFit/>
              </a:bodyPr>
              <a:lstStyle/>
              <a:p>
                <a:endParaRPr lang="zh-CN" altLang="en-US" sz="1125" b="1" dirty="0">
                  <a:solidFill>
                    <a:schemeClr val="bg1"/>
                  </a:solidFill>
                  <a:cs typeface="+mn-ea"/>
                  <a:sym typeface="+mn-lt"/>
                </a:endParaRPr>
              </a:p>
            </p:txBody>
          </p:sp>
        </p:grpSp>
        <p:sp>
          <p:nvSpPr>
            <p:cNvPr id="34" name="矩形 33"/>
            <p:cNvSpPr/>
            <p:nvPr/>
          </p:nvSpPr>
          <p:spPr>
            <a:xfrm>
              <a:off x="5485304" y="2669341"/>
              <a:ext cx="2773578" cy="736307"/>
            </a:xfrm>
            <a:prstGeom prst="rect">
              <a:avLst/>
            </a:prstGeom>
          </p:spPr>
          <p:txBody>
            <a:bodyPr wrap="none">
              <a:spAutoFit/>
            </a:bodyPr>
            <a:lstStyle/>
            <a:p>
              <a:pPr algn="l"/>
              <a:r>
                <a:rPr lang="zh-CN" altLang="en-US" sz="2100" b="1" spc="600" dirty="0">
                  <a:solidFill>
                    <a:srgbClr val="475574"/>
                  </a:solidFill>
                  <a:cs typeface="+mn-ea"/>
                  <a:sym typeface="+mn-lt"/>
                </a:rPr>
                <a:t>法人单位</a:t>
              </a:r>
              <a:endParaRPr lang="zh-CN" altLang="en-US" sz="2100" b="1" spc="600" dirty="0">
                <a:solidFill>
                  <a:srgbClr val="475574"/>
                </a:solidFill>
                <a:cs typeface="+mn-ea"/>
                <a:sym typeface="+mn-lt"/>
              </a:endParaRPr>
            </a:p>
          </p:txBody>
        </p:sp>
      </p:grpSp>
      <p:sp>
        <p:nvSpPr>
          <p:cNvPr id="2" name="文本1"/>
          <p:cNvSpPr>
            <a:spLocks noChangeArrowheads="1"/>
          </p:cNvSpPr>
          <p:nvPr/>
        </p:nvSpPr>
        <p:spPr bwMode="gray">
          <a:xfrm>
            <a:off x="1331343" y="3074816"/>
            <a:ext cx="6934488" cy="1250169"/>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从单位类型看，包括企业、事业、机关等各种类型的单位</a:t>
            </a:r>
            <a:r>
              <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303578" y="85382"/>
            <a:ext cx="1612900" cy="521970"/>
          </a:xfrm>
          <a:prstGeom prst="rect">
            <a:avLst/>
          </a:prstGeom>
          <a:noFill/>
        </p:spPr>
        <p:txBody>
          <a:bodyPr wrap="none" rtlCol="0">
            <a:spAutoFit/>
          </a:bodyPr>
          <a:lstStyle/>
          <a:p>
            <a:pPr algn="l"/>
            <a:r>
              <a:rPr lang="en-US" altLang="zh-CN" sz="2800" b="1" dirty="0">
                <a:latin typeface="黑体" panose="02010609060101010101" pitchFamily="49" charset="-122"/>
                <a:ea typeface="黑体" panose="02010609060101010101" pitchFamily="49" charset="-122"/>
                <a:cs typeface="+mj-cs"/>
              </a:rPr>
              <a:t>统计对象</a:t>
            </a:r>
            <a:endParaRPr lang="en-US" altLang="zh-CN" sz="2800" b="1" dirty="0">
              <a:latin typeface="黑体" panose="02010609060101010101" pitchFamily="49" charset="-122"/>
              <a:ea typeface="黑体" panose="02010609060101010101" pitchFamily="49" charset="-122"/>
              <a:cs typeface="+mj-cs"/>
            </a:endParaRPr>
          </a:p>
        </p:txBody>
      </p:sp>
      <p:sp>
        <p:nvSpPr>
          <p:cNvPr id="18" name="文本1"/>
          <p:cNvSpPr>
            <a:spLocks noChangeArrowheads="1"/>
          </p:cNvSpPr>
          <p:nvPr/>
        </p:nvSpPr>
        <p:spPr bwMode="gray">
          <a:xfrm>
            <a:off x="1403733" y="1346190"/>
            <a:ext cx="6934488" cy="750292"/>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lang="zh-CN" altLang="en-US">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视同法人单位的产业活动单位</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应独立报送数据。</a:t>
            </a:r>
            <a:endPar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9" name="组合 38"/>
          <p:cNvGrpSpPr/>
          <p:nvPr/>
        </p:nvGrpSpPr>
        <p:grpSpPr>
          <a:xfrm>
            <a:off x="1453686" y="829395"/>
            <a:ext cx="1174968" cy="426896"/>
            <a:chOff x="4947367" y="2731139"/>
            <a:chExt cx="2089606" cy="759207"/>
          </a:xfrm>
        </p:grpSpPr>
        <p:grpSp>
          <p:nvGrpSpPr>
            <p:cNvPr id="22" name="组合 21"/>
            <p:cNvGrpSpPr/>
            <p:nvPr/>
          </p:nvGrpSpPr>
          <p:grpSpPr>
            <a:xfrm>
              <a:off x="4947367" y="2731139"/>
              <a:ext cx="838868" cy="540454"/>
              <a:chOff x="3896674" y="1968528"/>
              <a:chExt cx="838868" cy="540454"/>
            </a:xfrm>
          </p:grpSpPr>
          <p:sp>
            <p:nvSpPr>
              <p:cNvPr id="23" name="椭圆 22"/>
              <p:cNvSpPr/>
              <p:nvPr/>
            </p:nvSpPr>
            <p:spPr>
              <a:xfrm flipV="1">
                <a:off x="3896674" y="1968528"/>
                <a:ext cx="539178" cy="539178"/>
              </a:xfrm>
              <a:prstGeom prst="ellipse">
                <a:avLst/>
              </a:prstGeom>
              <a:gradFill>
                <a:gsLst>
                  <a:gs pos="20000">
                    <a:srgbClr val="475574">
                      <a:alpha val="76000"/>
                    </a:srgbClr>
                  </a:gs>
                  <a:gs pos="77000">
                    <a:srgbClr val="F2D4AA">
                      <a:alpha val="66000"/>
                    </a:srgbClr>
                  </a:gs>
                </a:gsLst>
                <a:lin ang="5400000" scaled="1"/>
              </a:gra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15" tIns="25707" rIns="51415" bIns="25707" numCol="1" spcCol="0" rtlCol="0" fromWordArt="0" anchor="ctr" anchorCtr="0" forceAA="0" compatLnSpc="1">
                <a:noAutofit/>
              </a:bodyPr>
              <a:lstStyle/>
              <a:p>
                <a:pPr algn="ctr"/>
                <a:endParaRPr lang="zh-CN" altLang="en-US" sz="1010" spc="600">
                  <a:solidFill>
                    <a:srgbClr val="034581"/>
                  </a:solidFill>
                  <a:cs typeface="+mn-ea"/>
                  <a:sym typeface="+mn-lt"/>
                </a:endParaRPr>
              </a:p>
            </p:txBody>
          </p:sp>
          <p:sp>
            <p:nvSpPr>
              <p:cNvPr id="24" name="文本框 23"/>
              <p:cNvSpPr txBox="1"/>
              <p:nvPr/>
            </p:nvSpPr>
            <p:spPr>
              <a:xfrm>
                <a:off x="3906020" y="2038062"/>
                <a:ext cx="829522" cy="470920"/>
              </a:xfrm>
              <a:prstGeom prst="rect">
                <a:avLst/>
              </a:prstGeom>
              <a:noFill/>
            </p:spPr>
            <p:txBody>
              <a:bodyPr wrap="square" rtlCol="0">
                <a:spAutoFit/>
              </a:bodyPr>
              <a:lstStyle/>
              <a:p>
                <a:endParaRPr lang="zh-CN" altLang="en-US" sz="1125" b="1" dirty="0">
                  <a:solidFill>
                    <a:schemeClr val="bg1"/>
                  </a:solidFill>
                  <a:cs typeface="+mn-ea"/>
                  <a:sym typeface="+mn-lt"/>
                </a:endParaRPr>
              </a:p>
            </p:txBody>
          </p:sp>
        </p:grpSp>
        <p:sp>
          <p:nvSpPr>
            <p:cNvPr id="34" name="矩形 33"/>
            <p:cNvSpPr/>
            <p:nvPr/>
          </p:nvSpPr>
          <p:spPr>
            <a:xfrm>
              <a:off x="5487563" y="2754039"/>
              <a:ext cx="1549410" cy="736307"/>
            </a:xfrm>
            <a:prstGeom prst="rect">
              <a:avLst/>
            </a:prstGeom>
          </p:spPr>
          <p:txBody>
            <a:bodyPr wrap="none">
              <a:spAutoFit/>
            </a:bodyPr>
            <a:lstStyle/>
            <a:p>
              <a:pPr algn="l"/>
              <a:r>
                <a:rPr lang="zh-CN" altLang="en-US" sz="2100" b="1" spc="600" dirty="0">
                  <a:solidFill>
                    <a:srgbClr val="475574"/>
                  </a:solidFill>
                  <a:cs typeface="+mn-ea"/>
                  <a:sym typeface="+mn-lt"/>
                </a:rPr>
                <a:t>企业</a:t>
              </a:r>
              <a:endParaRPr lang="zh-CN" altLang="en-US" sz="2100" b="1" spc="600" dirty="0">
                <a:solidFill>
                  <a:srgbClr val="475574"/>
                </a:solidFill>
                <a:cs typeface="+mn-ea"/>
                <a:sym typeface="+mn-lt"/>
              </a:endParaRPr>
            </a:p>
          </p:txBody>
        </p:sp>
      </p:grpSp>
      <p:sp>
        <p:nvSpPr>
          <p:cNvPr id="3" name="文本1"/>
          <p:cNvSpPr>
            <a:spLocks noChangeArrowheads="1"/>
          </p:cNvSpPr>
          <p:nvPr/>
        </p:nvSpPr>
        <p:spPr bwMode="gray">
          <a:xfrm>
            <a:off x="1403733" y="2426373"/>
            <a:ext cx="6934488" cy="2076633"/>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60000"/>
              </a:lnSpc>
            </a:pP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有下属分公司或子公司的集团总公司的报送口径：</a:t>
            </a:r>
            <a:endPar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pPr>
            <a:r>
              <a:rPr lang="zh-CN" altLang="en-US" b="1">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子公司</a:t>
            </a:r>
            <a:r>
              <a:rPr lang="en-US" alt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独立报送本公司的数据；</a:t>
            </a:r>
            <a:endPar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pPr>
            <a:r>
              <a:rPr lang="zh-CN" altLang="en-US" b="1">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分公司</a:t>
            </a:r>
            <a:r>
              <a:rPr lang="en-US" alt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-如果是</a:t>
            </a:r>
            <a:r>
              <a:rPr lang="zh-CN" altLang="en-US" b="1">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视同法人单位</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的分公司独立报送本公司数据；如果是</a:t>
            </a:r>
            <a:r>
              <a:rPr lang="zh-CN" altLang="en-US" b="1">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非视同法人单位</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的分公司，须将数据包含在集团总公司一并报送</a:t>
            </a:r>
            <a:endPar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60000"/>
              </a:lnSpc>
            </a:pPr>
            <a:endParaRPr lang="en-US" alt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331518" y="75857"/>
            <a:ext cx="1612900" cy="521970"/>
          </a:xfrm>
          <a:prstGeom prst="rect">
            <a:avLst/>
          </a:prstGeom>
          <a:noFill/>
        </p:spPr>
        <p:txBody>
          <a:bodyPr wrap="none" rtlCol="0">
            <a:spAutoFit/>
          </a:bodyPr>
          <a:lstStyle/>
          <a:p>
            <a:pPr algn="l"/>
            <a:r>
              <a:rPr lang="en-US" altLang="zh-CN" sz="2800" b="1" dirty="0">
                <a:latin typeface="黑体" panose="02010609060101010101" pitchFamily="49" charset="-122"/>
                <a:ea typeface="黑体" panose="02010609060101010101" pitchFamily="49" charset="-122"/>
                <a:cs typeface="+mj-cs"/>
              </a:rPr>
              <a:t>统计对象</a:t>
            </a:r>
            <a:endParaRPr lang="en-US" altLang="zh-CN" sz="2800" b="1" dirty="0">
              <a:latin typeface="黑体" panose="02010609060101010101" pitchFamily="49" charset="-122"/>
              <a:ea typeface="黑体" panose="02010609060101010101" pitchFamily="49" charset="-122"/>
              <a:cs typeface="+mj-cs"/>
            </a:endParaRPr>
          </a:p>
        </p:txBody>
      </p:sp>
      <p:sp>
        <p:nvSpPr>
          <p:cNvPr id="18" name="文本1"/>
          <p:cNvSpPr>
            <a:spLocks noChangeArrowheads="1"/>
          </p:cNvSpPr>
          <p:nvPr/>
        </p:nvSpPr>
        <p:spPr bwMode="gray">
          <a:xfrm>
            <a:off x="1403733" y="1274435"/>
            <a:ext cx="6934488" cy="750292"/>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填报口径与名录表中的</a:t>
            </a:r>
            <a:r>
              <a:rPr lang="zh-CN" altLang="en-US">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单位财务核算情况</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一致。</a:t>
            </a:r>
            <a:endPar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9" name="组合 38"/>
          <p:cNvGrpSpPr/>
          <p:nvPr/>
        </p:nvGrpSpPr>
        <p:grpSpPr>
          <a:xfrm>
            <a:off x="1331766" y="842095"/>
            <a:ext cx="2551647" cy="426896"/>
            <a:chOff x="4947367" y="2731139"/>
            <a:chExt cx="4537944" cy="759207"/>
          </a:xfrm>
        </p:grpSpPr>
        <p:grpSp>
          <p:nvGrpSpPr>
            <p:cNvPr id="22" name="组合 21"/>
            <p:cNvGrpSpPr/>
            <p:nvPr/>
          </p:nvGrpSpPr>
          <p:grpSpPr>
            <a:xfrm>
              <a:off x="4947367" y="2731139"/>
              <a:ext cx="838868" cy="540454"/>
              <a:chOff x="3896674" y="1968528"/>
              <a:chExt cx="838868" cy="540454"/>
            </a:xfrm>
          </p:grpSpPr>
          <p:sp>
            <p:nvSpPr>
              <p:cNvPr id="23" name="椭圆 22"/>
              <p:cNvSpPr/>
              <p:nvPr/>
            </p:nvSpPr>
            <p:spPr>
              <a:xfrm flipV="1">
                <a:off x="3896674" y="1968528"/>
                <a:ext cx="539178" cy="539178"/>
              </a:xfrm>
              <a:prstGeom prst="ellipse">
                <a:avLst/>
              </a:prstGeom>
              <a:gradFill>
                <a:gsLst>
                  <a:gs pos="20000">
                    <a:srgbClr val="475574">
                      <a:alpha val="76000"/>
                    </a:srgbClr>
                  </a:gs>
                  <a:gs pos="77000">
                    <a:srgbClr val="F2D4AA">
                      <a:alpha val="66000"/>
                    </a:srgbClr>
                  </a:gs>
                </a:gsLst>
                <a:lin ang="5400000" scaled="1"/>
              </a:gra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15" tIns="25707" rIns="51415" bIns="25707" numCol="1" spcCol="0" rtlCol="0" fromWordArt="0" anchor="ctr" anchorCtr="0" forceAA="0" compatLnSpc="1">
                <a:noAutofit/>
              </a:bodyPr>
              <a:lstStyle/>
              <a:p>
                <a:pPr algn="ctr"/>
                <a:endParaRPr lang="zh-CN" altLang="en-US" sz="1010" spc="600">
                  <a:solidFill>
                    <a:srgbClr val="034581"/>
                  </a:solidFill>
                  <a:cs typeface="+mn-ea"/>
                  <a:sym typeface="+mn-lt"/>
                </a:endParaRPr>
              </a:p>
            </p:txBody>
          </p:sp>
          <p:sp>
            <p:nvSpPr>
              <p:cNvPr id="24" name="文本框 23"/>
              <p:cNvSpPr txBox="1"/>
              <p:nvPr/>
            </p:nvSpPr>
            <p:spPr>
              <a:xfrm>
                <a:off x="3906020" y="2038062"/>
                <a:ext cx="829522" cy="470920"/>
              </a:xfrm>
              <a:prstGeom prst="rect">
                <a:avLst/>
              </a:prstGeom>
              <a:noFill/>
            </p:spPr>
            <p:txBody>
              <a:bodyPr wrap="square" rtlCol="0">
                <a:spAutoFit/>
              </a:bodyPr>
              <a:lstStyle/>
              <a:p>
                <a:endParaRPr lang="zh-CN" altLang="en-US" sz="1125" b="1" dirty="0">
                  <a:solidFill>
                    <a:schemeClr val="bg1"/>
                  </a:solidFill>
                  <a:cs typeface="+mn-ea"/>
                  <a:sym typeface="+mn-lt"/>
                </a:endParaRPr>
              </a:p>
            </p:txBody>
          </p:sp>
        </p:grpSp>
        <p:sp>
          <p:nvSpPr>
            <p:cNvPr id="34" name="矩形 33"/>
            <p:cNvSpPr/>
            <p:nvPr/>
          </p:nvSpPr>
          <p:spPr>
            <a:xfrm>
              <a:off x="5487563" y="2754039"/>
              <a:ext cx="3997748" cy="736307"/>
            </a:xfrm>
            <a:prstGeom prst="rect">
              <a:avLst/>
            </a:prstGeom>
          </p:spPr>
          <p:txBody>
            <a:bodyPr wrap="none">
              <a:spAutoFit/>
            </a:bodyPr>
            <a:lstStyle/>
            <a:p>
              <a:pPr algn="l"/>
              <a:r>
                <a:rPr lang="zh-CN" altLang="en-US" sz="2100" b="1" spc="600" dirty="0">
                  <a:solidFill>
                    <a:srgbClr val="475574"/>
                  </a:solidFill>
                  <a:cs typeface="+mn-ea"/>
                  <a:sym typeface="+mn-lt"/>
                </a:rPr>
                <a:t>机关事业单位</a:t>
              </a:r>
              <a:endParaRPr lang="zh-CN" altLang="en-US" sz="2100" b="1" spc="600" dirty="0">
                <a:solidFill>
                  <a:srgbClr val="475574"/>
                </a:solidFill>
                <a:cs typeface="+mn-ea"/>
                <a:sym typeface="+mn-lt"/>
              </a:endParaRPr>
            </a:p>
          </p:txBody>
        </p:sp>
      </p:grpSp>
      <p:pic>
        <p:nvPicPr>
          <p:cNvPr id="4" name="图片 3" descr="图片1"/>
          <p:cNvPicPr>
            <a:picLocks noChangeAspect="1"/>
          </p:cNvPicPr>
          <p:nvPr/>
        </p:nvPicPr>
        <p:blipFill>
          <a:blip r:embed="rId1" cstate="print"/>
          <a:stretch>
            <a:fillRect/>
          </a:stretch>
        </p:blipFill>
        <p:spPr>
          <a:xfrm>
            <a:off x="1403985" y="2254250"/>
            <a:ext cx="7688580" cy="2501900"/>
          </a:xfrm>
          <a:prstGeom prst="rect">
            <a:avLst/>
          </a:prstGeom>
        </p:spPr>
      </p:pic>
      <p:pic>
        <p:nvPicPr>
          <p:cNvPr id="2" name="图片 1"/>
          <p:cNvPicPr>
            <a:picLocks noChangeAspect="1"/>
          </p:cNvPicPr>
          <p:nvPr/>
        </p:nvPicPr>
        <p:blipFill>
          <a:blip r:embed="rId2"/>
          <a:stretch>
            <a:fillRect/>
          </a:stretch>
        </p:blipFill>
        <p:spPr>
          <a:xfrm>
            <a:off x="4236085" y="2818130"/>
            <a:ext cx="226060" cy="251460"/>
          </a:xfrm>
          <a:prstGeom prst="rect">
            <a:avLst/>
          </a:prstGeom>
        </p:spPr>
      </p:pic>
      <p:pic>
        <p:nvPicPr>
          <p:cNvPr id="3" name="图片 2"/>
          <p:cNvPicPr>
            <a:picLocks noChangeAspect="1"/>
          </p:cNvPicPr>
          <p:nvPr/>
        </p:nvPicPr>
        <p:blipFill>
          <a:blip r:embed="rId3"/>
          <a:stretch>
            <a:fillRect/>
          </a:stretch>
        </p:blipFill>
        <p:spPr>
          <a:xfrm>
            <a:off x="5652770" y="2791460"/>
            <a:ext cx="171450" cy="304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259763" y="48552"/>
            <a:ext cx="2327910" cy="521970"/>
          </a:xfrm>
          <a:prstGeom prst="rect">
            <a:avLst/>
          </a:prstGeom>
          <a:noFill/>
        </p:spPr>
        <p:txBody>
          <a:bodyPr wrap="none" rtlCol="0">
            <a:spAutoFit/>
          </a:bodyPr>
          <a:lstStyle/>
          <a:p>
            <a:pPr algn="l"/>
            <a:r>
              <a:rPr lang="en-US" altLang="zh-CN" sz="2800" b="1" dirty="0">
                <a:latin typeface="黑体" panose="02010609060101010101" pitchFamily="49" charset="-122"/>
                <a:ea typeface="黑体" panose="02010609060101010101" pitchFamily="49" charset="-122"/>
                <a:cs typeface="+mj-cs"/>
              </a:rPr>
              <a:t>机关事业单位</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8" name="文本1"/>
          <p:cNvSpPr>
            <a:spLocks noChangeArrowheads="1"/>
          </p:cNvSpPr>
          <p:nvPr/>
        </p:nvSpPr>
        <p:spPr bwMode="gray">
          <a:xfrm>
            <a:off x="1776095" y="1226820"/>
            <a:ext cx="6309360" cy="2272665"/>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①无下属不独立核算单位，仅报送</a:t>
            </a:r>
            <a:r>
              <a:rPr lang="zh-CN" altLang="en-US">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本单位数据</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②有下属不独立核算单位，仅报送</a:t>
            </a:r>
            <a:r>
              <a:rPr lang="zh-CN" altLang="en-US">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本单位和下属不独立核算的单位</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数据。</a:t>
            </a:r>
            <a:endPar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619885" y="599440"/>
          <a:ext cx="7105015" cy="4417060"/>
        </p:xfrm>
        <a:graphic>
          <a:graphicData uri="http://schemas.openxmlformats.org/drawingml/2006/table">
            <a:tbl>
              <a:tblPr firstRow="1" bandRow="1">
                <a:tableStyleId>{2D5ABB26-0587-4C30-8999-92F81FD0307C}</a:tableStyleId>
              </a:tblPr>
              <a:tblGrid>
                <a:gridCol w="752475"/>
                <a:gridCol w="1399540"/>
                <a:gridCol w="3296920"/>
                <a:gridCol w="869315"/>
                <a:gridCol w="786765"/>
              </a:tblGrid>
              <a:tr h="531495">
                <a:tc>
                  <a:txBody>
                    <a:bodyPr/>
                    <a:lstStyle/>
                    <a:p>
                      <a:pPr algn="ctr">
                        <a:buClrTx/>
                        <a:buSzTx/>
                        <a:buFontTx/>
                        <a:buNone/>
                      </a:pPr>
                      <a:r>
                        <a:rPr lang="zh-CN" altLang="en-US" sz="1600" b="1" spc="600" dirty="0">
                          <a:solidFill>
                            <a:schemeClr val="tx2"/>
                          </a:solidFill>
                          <a:latin typeface="宋体" panose="02010600030101010101" pitchFamily="2" charset="-122"/>
                          <a:ea typeface="宋体" panose="02010600030101010101" pitchFamily="2" charset="-122"/>
                        </a:rPr>
                        <a:t>法人单位</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algn="ctr">
                        <a:buClrTx/>
                        <a:buSzTx/>
                        <a:buFontTx/>
                        <a:buNone/>
                      </a:pPr>
                      <a:r>
                        <a:rPr lang="zh-CN" altLang="en-US" sz="1600" b="1" spc="600" dirty="0">
                          <a:solidFill>
                            <a:schemeClr val="tx2"/>
                          </a:solidFill>
                          <a:latin typeface="宋体" panose="02010600030101010101" pitchFamily="2" charset="-122"/>
                          <a:ea typeface="宋体" panose="02010600030101010101" pitchFamily="2" charset="-122"/>
                        </a:rPr>
                        <a:t>表号</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indent="0" algn="ctr">
                        <a:buNone/>
                      </a:pPr>
                      <a:r>
                        <a:rPr lang="zh-CN" altLang="en-US" sz="1600" b="1" spc="600" dirty="0">
                          <a:solidFill>
                            <a:schemeClr val="tx2"/>
                          </a:solidFill>
                          <a:latin typeface="宋体" panose="02010600030101010101" pitchFamily="2" charset="-122"/>
                          <a:ea typeface="宋体" panose="02010600030101010101" pitchFamily="2" charset="-122"/>
                        </a:rPr>
                        <a:t>统计范围</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indent="0" algn="ctr">
                        <a:buNone/>
                      </a:pPr>
                      <a:r>
                        <a:rPr lang="zh-CN" altLang="en-US" sz="1600" b="1" spc="600" dirty="0">
                          <a:solidFill>
                            <a:schemeClr val="tx2"/>
                          </a:solidFill>
                          <a:latin typeface="宋体" panose="02010600030101010101" pitchFamily="2" charset="-122"/>
                          <a:ea typeface="宋体" panose="02010600030101010101" pitchFamily="2" charset="-122"/>
                        </a:rPr>
                        <a:t>调查方法</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indent="0" algn="ctr">
                        <a:buNone/>
                      </a:pPr>
                      <a:r>
                        <a:rPr lang="zh-CN" altLang="en-US" sz="1600" b="1" spc="600" dirty="0">
                          <a:solidFill>
                            <a:schemeClr val="tx2"/>
                          </a:solidFill>
                          <a:latin typeface="宋体" panose="02010600030101010101" pitchFamily="2" charset="-122"/>
                          <a:ea typeface="宋体" panose="02010600030101010101" pitchFamily="2" charset="-122"/>
                        </a:rPr>
                        <a:t>报送方式</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solidFill>
                      <a:schemeClr val="bg1">
                        <a:lumMod val="60000"/>
                        <a:lumOff val="40000"/>
                      </a:schemeClr>
                    </a:solidFill>
                  </a:tcPr>
                </a:tc>
              </a:tr>
              <a:tr h="1872615">
                <a:tc rowSpan="2">
                  <a:txBody>
                    <a:bodyPr/>
                    <a:lstStyle/>
                    <a:p>
                      <a:pPr algn="ctr">
                        <a:buClrTx/>
                        <a:buSzTx/>
                        <a:buFontTx/>
                        <a:buNone/>
                      </a:pPr>
                      <a:r>
                        <a:rPr lang="zh-CN" altLang="en-US" sz="1600" dirty="0">
                          <a:latin typeface="宋体" panose="02010600030101010101" pitchFamily="2" charset="-122"/>
                          <a:ea typeface="宋体" panose="02010600030101010101" pitchFamily="2" charset="-122"/>
                        </a:rPr>
                        <a:t>一套表法人单位</a:t>
                      </a:r>
                      <a:endParaRPr lang="zh-CN" altLang="en-US" sz="1600" spc="600" dirty="0">
                        <a:latin typeface="宋体" panose="02010600030101010101" pitchFamily="2" charset="-122"/>
                        <a:ea typeface="宋体" panose="02010600030101010101" pitchFamily="2" charset="-122"/>
                        <a:cs typeface="仿宋" panose="02010609060101010101"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a:latin typeface="宋体" panose="02010600030101010101" pitchFamily="2" charset="-122"/>
                          <a:ea typeface="宋体" panose="02010600030101010101" pitchFamily="2" charset="-122"/>
                          <a:cs typeface="仿宋_GB2312" panose="02010609030101010101" pitchFamily="49" charset="-122"/>
                          <a:sym typeface="+mn-ea"/>
                        </a:rPr>
                        <a:t>年报</a:t>
                      </a:r>
                      <a:endParaRPr lang="zh-CN" altLang="en-US" sz="1800" spc="600" dirty="0">
                        <a:latin typeface="宋体" panose="02010600030101010101" pitchFamily="2" charset="-122"/>
                        <a:ea typeface="宋体" panose="02010600030101010101" pitchFamily="2" charset="-122"/>
                        <a:cs typeface="仿宋_GB2312" panose="02010609030101010101" pitchFamily="49" charset="-122"/>
                        <a:sym typeface="+mn-ea"/>
                      </a:endParaRPr>
                    </a:p>
                    <a:p>
                      <a:pPr algn="ctr">
                        <a:buClrTx/>
                        <a:buSzTx/>
                        <a:buFontTx/>
                        <a:buNone/>
                      </a:pP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102-1</a:t>
                      </a:r>
                      <a:endParaRPr lang="en-US" altLang="zh-CN"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l">
                        <a:buClrTx/>
                        <a:buSzTx/>
                        <a:buFontTx/>
                        <a:buNone/>
                      </a:pP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  </a:t>
                      </a:r>
                      <a:r>
                        <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rPr>
                        <a:t>辖区内规模以上工业、有资质的建筑业、限额以上批发和零售业、限额以上住宿和餐饮业、有开发经营活动的全部房地产开发经营业、规模以上服务业法人单位</a:t>
                      </a:r>
                      <a:endPar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全面调查</a:t>
                      </a:r>
                      <a:endParaRPr lang="zh-CN" altLang="en-US" sz="1800" spc="600" dirty="0" smtClean="0">
                        <a:latin typeface="宋体" panose="02010600030101010101" pitchFamily="2" charset="-122"/>
                        <a:ea typeface="宋体" panose="02010600030101010101" pitchFamily="2" charset="-122"/>
                        <a:sym typeface="+mn-ea"/>
                      </a:endParaRPr>
                    </a:p>
                    <a:p>
                      <a:pPr algn="ctr">
                        <a:buClrTx/>
                        <a:buSzTx/>
                        <a:buFontTx/>
                        <a:buNone/>
                      </a:pPr>
                      <a:endParaRPr lang="zh-CN" altLang="en-US" sz="1800" spc="600" dirty="0" smtClean="0">
                        <a:latin typeface="宋体" panose="02010600030101010101" pitchFamily="2" charset="-122"/>
                        <a:ea typeface="宋体" panose="02010600030101010101" pitchFamily="2"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北京统计云联网直报平台</a:t>
                      </a:r>
                      <a:endParaRPr lang="zh-CN" altLang="en-US" sz="1800" spc="600" dirty="0" smtClean="0">
                        <a:latin typeface="宋体" panose="02010600030101010101" pitchFamily="2" charset="-122"/>
                        <a:ea typeface="宋体" panose="02010600030101010101" pitchFamily="2"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r h="2012950">
                <a:tc vMerge="1">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a:latin typeface="宋体" panose="02010600030101010101" pitchFamily="2" charset="-122"/>
                          <a:ea typeface="宋体" panose="02010600030101010101" pitchFamily="2" charset="-122"/>
                          <a:cs typeface="仿宋_GB2312" panose="02010609030101010101" pitchFamily="49" charset="-122"/>
                        </a:rPr>
                        <a:t>季报</a:t>
                      </a:r>
                      <a:endParaRPr lang="zh-CN" altLang="en-US" sz="1800" spc="600" dirty="0">
                        <a:latin typeface="宋体" panose="02010600030101010101" pitchFamily="2" charset="-122"/>
                        <a:ea typeface="宋体" panose="02010600030101010101" pitchFamily="2" charset="-122"/>
                        <a:cs typeface="仿宋_GB2312" panose="02010609030101010101" pitchFamily="49" charset="-122"/>
                      </a:endParaRPr>
                    </a:p>
                    <a:p>
                      <a:pPr algn="ctr">
                        <a:buClrTx/>
                        <a:buSzTx/>
                        <a:buFontTx/>
                        <a:buNone/>
                      </a:pP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202-1</a:t>
                      </a:r>
                      <a:endParaRPr lang="en-US" altLang="zh-CN"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l">
                        <a:buClrTx/>
                        <a:buSzTx/>
                        <a:buFontTx/>
                        <a:buNone/>
                      </a:pP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    </a:t>
                      </a:r>
                      <a:r>
                        <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rPr>
                        <a:t>辖区内规模以上工业、有资质的建筑业、限额以上批发和零售业、限额以上住宿和餐饮业、有开发经营活动的全部房地产开发经营业、规模以上服务业法人单位</a:t>
                      </a:r>
                      <a:endPar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全面调查</a:t>
                      </a:r>
                      <a:endParaRPr lang="zh-CN" altLang="en-US" sz="1800" spc="600" dirty="0" smtClean="0">
                        <a:latin typeface="宋体" panose="02010600030101010101" pitchFamily="2" charset="-122"/>
                        <a:ea typeface="宋体" panose="02010600030101010101" pitchFamily="2"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北京统计云联网直报平台</a:t>
                      </a:r>
                      <a:endParaRPr lang="zh-CN" altLang="en-US" sz="1800" spc="600" dirty="0" smtClean="0">
                        <a:latin typeface="宋体" panose="02010600030101010101" pitchFamily="2" charset="-122"/>
                        <a:ea typeface="宋体" panose="02010600030101010101" pitchFamily="2"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bl>
          </a:graphicData>
        </a:graphic>
      </p:graphicFrame>
      <p:sp>
        <p:nvSpPr>
          <p:cNvPr id="3" name="文本框 2"/>
          <p:cNvSpPr txBox="1"/>
          <p:nvPr/>
        </p:nvSpPr>
        <p:spPr>
          <a:xfrm>
            <a:off x="1392555" y="13335"/>
            <a:ext cx="1612900" cy="521970"/>
          </a:xfrm>
          <a:prstGeom prst="rect">
            <a:avLst/>
          </a:prstGeom>
          <a:noFill/>
        </p:spPr>
        <p:txBody>
          <a:bodyPr wrap="none" rtlCol="0" anchor="t">
            <a:spAutoFit/>
          </a:bodyPr>
          <a:lstStyle/>
          <a:p>
            <a:pPr algn="l">
              <a:lnSpc>
                <a:spcPct val="100000"/>
              </a:lnSpc>
              <a:buClrTx/>
              <a:buSzTx/>
              <a:buFontTx/>
            </a:pPr>
            <a:r>
              <a:rPr lang="en-US" altLang="zh-CN" sz="2800" b="1" dirty="0">
                <a:latin typeface="黑体" panose="02010609060101010101" pitchFamily="49" charset="-122"/>
                <a:ea typeface="黑体" panose="02010609060101010101" pitchFamily="49" charset="-122"/>
                <a:cs typeface="+mj-cs"/>
                <a:sym typeface="+mn-ea"/>
              </a:rPr>
              <a:t>统计范围</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318260" y="626745"/>
          <a:ext cx="7595235" cy="4408170"/>
        </p:xfrm>
        <a:graphic>
          <a:graphicData uri="http://schemas.openxmlformats.org/drawingml/2006/table">
            <a:tbl>
              <a:tblPr firstRow="1" bandRow="1">
                <a:tableStyleId>{2D5ABB26-0587-4C30-8999-92F81FD0307C}</a:tableStyleId>
              </a:tblPr>
              <a:tblGrid>
                <a:gridCol w="843915"/>
                <a:gridCol w="1038860"/>
                <a:gridCol w="3996690"/>
                <a:gridCol w="880110"/>
                <a:gridCol w="835660"/>
              </a:tblGrid>
              <a:tr h="531495">
                <a:tc>
                  <a:txBody>
                    <a:bodyPr/>
                    <a:lstStyle/>
                    <a:p>
                      <a:pPr algn="ctr">
                        <a:buClrTx/>
                        <a:buSzTx/>
                        <a:buFontTx/>
                        <a:buNone/>
                      </a:pPr>
                      <a:r>
                        <a:rPr lang="zh-CN" altLang="en-US" sz="1600" b="1" spc="600" dirty="0">
                          <a:solidFill>
                            <a:schemeClr val="tx2"/>
                          </a:solidFill>
                          <a:latin typeface="宋体" panose="02010600030101010101" pitchFamily="2" charset="-122"/>
                          <a:ea typeface="宋体" panose="02010600030101010101" pitchFamily="2" charset="-122"/>
                        </a:rPr>
                        <a:t>法人单位</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algn="ctr">
                        <a:buClrTx/>
                        <a:buSzTx/>
                        <a:buFontTx/>
                        <a:buNone/>
                      </a:pPr>
                      <a:r>
                        <a:rPr lang="zh-CN" altLang="en-US" sz="1600" b="1" spc="600" dirty="0">
                          <a:solidFill>
                            <a:schemeClr val="tx2"/>
                          </a:solidFill>
                          <a:latin typeface="宋体" panose="02010600030101010101" pitchFamily="2" charset="-122"/>
                          <a:ea typeface="宋体" panose="02010600030101010101" pitchFamily="2" charset="-122"/>
                        </a:rPr>
                        <a:t>表号</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indent="0" algn="ctr">
                        <a:buNone/>
                      </a:pPr>
                      <a:r>
                        <a:rPr lang="zh-CN" altLang="en-US" sz="1600" b="1" spc="600" dirty="0">
                          <a:solidFill>
                            <a:schemeClr val="tx2"/>
                          </a:solidFill>
                          <a:latin typeface="宋体" panose="02010600030101010101" pitchFamily="2" charset="-122"/>
                          <a:ea typeface="宋体" panose="02010600030101010101" pitchFamily="2" charset="-122"/>
                        </a:rPr>
                        <a:t>统计范围</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indent="0" algn="ctr">
                        <a:buNone/>
                      </a:pPr>
                      <a:r>
                        <a:rPr lang="zh-CN" altLang="en-US" sz="1600" b="1" spc="600" dirty="0">
                          <a:solidFill>
                            <a:schemeClr val="tx2"/>
                          </a:solidFill>
                          <a:latin typeface="宋体" panose="02010600030101010101" pitchFamily="2" charset="-122"/>
                          <a:ea typeface="宋体" panose="02010600030101010101" pitchFamily="2" charset="-122"/>
                        </a:rPr>
                        <a:t>调查方法</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indent="0" algn="ctr">
                        <a:buNone/>
                      </a:pPr>
                      <a:r>
                        <a:rPr lang="zh-CN" altLang="en-US" sz="1600" b="1" spc="600" dirty="0">
                          <a:solidFill>
                            <a:schemeClr val="tx2"/>
                          </a:solidFill>
                          <a:latin typeface="宋体" panose="02010600030101010101" pitchFamily="2" charset="-122"/>
                          <a:ea typeface="宋体" panose="02010600030101010101" pitchFamily="2" charset="-122"/>
                        </a:rPr>
                        <a:t>报送方式</a:t>
                      </a:r>
                      <a:endParaRPr lang="zh-CN" altLang="en-US" sz="16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solidFill>
                      <a:schemeClr val="bg1">
                        <a:lumMod val="60000"/>
                        <a:lumOff val="40000"/>
                      </a:schemeClr>
                    </a:solidFill>
                  </a:tcPr>
                </a:tc>
              </a:tr>
              <a:tr h="1938655">
                <a:tc rowSpan="2">
                  <a:txBody>
                    <a:bodyPr/>
                    <a:lstStyle/>
                    <a:p>
                      <a:pPr algn="ctr">
                        <a:buClrTx/>
                        <a:buSzTx/>
                        <a:buFontTx/>
                        <a:buNone/>
                      </a:pPr>
                      <a:r>
                        <a:rPr lang="zh-CN" altLang="en-US" sz="1800" dirty="0">
                          <a:latin typeface="宋体" panose="02010600030101010101" pitchFamily="2" charset="-122"/>
                          <a:ea typeface="宋体" panose="02010600030101010101" pitchFamily="2" charset="-122"/>
                        </a:rPr>
                        <a:t>非一套表法人单位</a:t>
                      </a:r>
                      <a:endParaRPr lang="zh-CN" altLang="en-US" sz="1800" spc="600" dirty="0">
                        <a:latin typeface="宋体" panose="02010600030101010101" pitchFamily="2" charset="-122"/>
                        <a:ea typeface="宋体" panose="02010600030101010101" pitchFamily="2" charset="-122"/>
                        <a:cs typeface="仿宋" panose="02010609060101010101"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a:latin typeface="宋体" panose="02010600030101010101" pitchFamily="2" charset="-122"/>
                          <a:ea typeface="宋体" panose="02010600030101010101" pitchFamily="2" charset="-122"/>
                          <a:cs typeface="仿宋_GB2312" panose="02010609030101010101" pitchFamily="49" charset="-122"/>
                          <a:sym typeface="+mn-ea"/>
                        </a:rPr>
                        <a:t>年报</a:t>
                      </a: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I102-2</a:t>
                      </a:r>
                      <a:endParaRPr lang="zh-CN" altLang="en-US"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p>
                      <a:pPr algn="ctr">
                        <a:buClrTx/>
                        <a:buSzTx/>
                        <a:buFontTx/>
                        <a:buNone/>
                      </a:pPr>
                      <a:endParaRPr lang="zh-CN" altLang="en-US"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l">
                        <a:buClrTx/>
                        <a:buSzTx/>
                        <a:buFontTx/>
                        <a:buNone/>
                      </a:pP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    </a:t>
                      </a:r>
                      <a:r>
                        <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rPr>
                        <a:t>辖区内</a:t>
                      </a:r>
                      <a:r>
                        <a:rPr lang="zh-CN" altLang="en-US" sz="1800" b="1" dirty="0" smtClean="0">
                          <a:solidFill>
                            <a:srgbClr val="FF0000"/>
                          </a:solidFill>
                          <a:latin typeface="宋体" panose="02010600030101010101" pitchFamily="2" charset="-122"/>
                          <a:ea typeface="宋体" panose="02010600030101010101" pitchFamily="2" charset="-122"/>
                          <a:cs typeface="仿宋_GB2312" panose="02010609030101010101" pitchFamily="49" charset="-122"/>
                          <a:sym typeface="+mn-ea"/>
                        </a:rPr>
                        <a:t>除</a:t>
                      </a:r>
                      <a:r>
                        <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rPr>
                        <a:t>规模以上工业、有资质的建筑业、限额以上批发和零售业、限额以上住宿和餐饮业、有开发经营活动的全部房地产开发经营业、规模以上服务业法人单位以及机关、事业法人单位以外的抽中样本法人单位</a:t>
                      </a:r>
                      <a:endPar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抽样调查</a:t>
                      </a:r>
                      <a:endParaRPr lang="zh-CN" altLang="en-US" sz="1800" spc="600" dirty="0" smtClean="0">
                        <a:latin typeface="宋体" panose="02010600030101010101" pitchFamily="2" charset="-122"/>
                        <a:ea typeface="宋体" panose="02010600030101010101" pitchFamily="2"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北京统计云联网直报平台</a:t>
                      </a:r>
                      <a:endParaRPr lang="zh-CN" altLang="en-US"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r h="1938020">
                <a:tc vMerge="1">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a:latin typeface="宋体" panose="02010600030101010101" pitchFamily="2" charset="-122"/>
                          <a:ea typeface="宋体" panose="02010600030101010101" pitchFamily="2" charset="-122"/>
                          <a:cs typeface="仿宋_GB2312" panose="02010609030101010101" pitchFamily="49" charset="-122"/>
                          <a:sym typeface="+mn-ea"/>
                        </a:rPr>
                        <a:t>季报</a:t>
                      </a: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I202-2</a:t>
                      </a:r>
                      <a:endParaRPr lang="en-US" altLang="zh-CN"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l">
                        <a:buClrTx/>
                        <a:buSzTx/>
                        <a:buFontTx/>
                        <a:buNone/>
                      </a:pP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    </a:t>
                      </a:r>
                      <a:r>
                        <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rPr>
                        <a:t>辖区内</a:t>
                      </a:r>
                      <a:r>
                        <a:rPr lang="zh-CN" altLang="en-US" sz="1800" b="1" dirty="0" smtClean="0">
                          <a:solidFill>
                            <a:srgbClr val="FF0000"/>
                          </a:solidFill>
                          <a:latin typeface="宋体" panose="02010600030101010101" pitchFamily="2" charset="-122"/>
                          <a:ea typeface="宋体" panose="02010600030101010101" pitchFamily="2" charset="-122"/>
                          <a:cs typeface="仿宋_GB2312" panose="02010609030101010101" pitchFamily="49" charset="-122"/>
                          <a:sym typeface="+mn-ea"/>
                        </a:rPr>
                        <a:t>除</a:t>
                      </a:r>
                      <a:r>
                        <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rPr>
                        <a:t>规模以上工业、有资质的建筑业、限额以上批发和零售业、限额以上住宿和餐饮业、有开发经营活动的全部房地产开发经营业、规模以上服务业法人单位以及机关、事业法人单位以外的抽中样本法人单位</a:t>
                      </a:r>
                      <a:endPar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抽样调查</a:t>
                      </a:r>
                      <a:endParaRPr lang="zh-CN" altLang="en-US" sz="1800" spc="600" dirty="0" smtClean="0">
                        <a:latin typeface="宋体" panose="02010600030101010101" pitchFamily="2" charset="-122"/>
                        <a:ea typeface="宋体" panose="02010600030101010101" pitchFamily="2"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北京统计云联网直报平台</a:t>
                      </a:r>
                      <a:endParaRPr lang="zh-CN" altLang="en-US"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bl>
          </a:graphicData>
        </a:graphic>
      </p:graphicFrame>
      <p:sp>
        <p:nvSpPr>
          <p:cNvPr id="4" name="文本框 3"/>
          <p:cNvSpPr txBox="1"/>
          <p:nvPr/>
        </p:nvSpPr>
        <p:spPr>
          <a:xfrm>
            <a:off x="1402080" y="38735"/>
            <a:ext cx="1612900" cy="521970"/>
          </a:xfrm>
          <a:prstGeom prst="rect">
            <a:avLst/>
          </a:prstGeom>
          <a:noFill/>
        </p:spPr>
        <p:txBody>
          <a:bodyPr wrap="none" rtlCol="0" anchor="t">
            <a:spAutoFit/>
          </a:bodyPr>
          <a:lstStyle/>
          <a:p>
            <a:pPr algn="l">
              <a:lnSpc>
                <a:spcPct val="100000"/>
              </a:lnSpc>
              <a:buClrTx/>
              <a:buSzTx/>
              <a:buFontTx/>
            </a:pPr>
            <a:r>
              <a:rPr lang="en-US" altLang="zh-CN" sz="2800" b="1" dirty="0">
                <a:latin typeface="黑体" panose="02010609060101010101" pitchFamily="49" charset="-122"/>
                <a:ea typeface="黑体" panose="02010609060101010101" pitchFamily="49" charset="-122"/>
                <a:cs typeface="+mj-cs"/>
                <a:sym typeface="+mn-ea"/>
              </a:rPr>
              <a:t>统计范围</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1389380" y="716280"/>
          <a:ext cx="7231380" cy="2566035"/>
        </p:xfrm>
        <a:graphic>
          <a:graphicData uri="http://schemas.openxmlformats.org/drawingml/2006/table">
            <a:tbl>
              <a:tblPr firstRow="1" bandRow="1">
                <a:tableStyleId>{2D5ABB26-0587-4C30-8999-92F81FD0307C}</a:tableStyleId>
              </a:tblPr>
              <a:tblGrid>
                <a:gridCol w="803910"/>
                <a:gridCol w="991235"/>
                <a:gridCol w="3414395"/>
                <a:gridCol w="765175"/>
                <a:gridCol w="1256665"/>
              </a:tblGrid>
              <a:tr h="592455">
                <a:tc>
                  <a:txBody>
                    <a:bodyPr/>
                    <a:lstStyle/>
                    <a:p>
                      <a:pPr algn="ctr">
                        <a:buClrTx/>
                        <a:buSzTx/>
                        <a:buFontTx/>
                        <a:buNone/>
                      </a:pPr>
                      <a:r>
                        <a:rPr lang="zh-CN" altLang="en-US" sz="1800" b="1" spc="600" dirty="0">
                          <a:solidFill>
                            <a:schemeClr val="tx2"/>
                          </a:solidFill>
                          <a:latin typeface="宋体" panose="02010600030101010101" pitchFamily="2" charset="-122"/>
                          <a:ea typeface="宋体" panose="02010600030101010101" pitchFamily="2" charset="-122"/>
                        </a:rPr>
                        <a:t>法人单位</a:t>
                      </a:r>
                      <a:endParaRPr lang="zh-CN" altLang="en-US" sz="18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algn="ctr">
                        <a:buClrTx/>
                        <a:buSzTx/>
                        <a:buFontTx/>
                        <a:buNone/>
                      </a:pPr>
                      <a:r>
                        <a:rPr lang="zh-CN" altLang="en-US" sz="1800" b="1" spc="600" dirty="0">
                          <a:solidFill>
                            <a:schemeClr val="tx2"/>
                          </a:solidFill>
                          <a:latin typeface="宋体" panose="02010600030101010101" pitchFamily="2" charset="-122"/>
                          <a:ea typeface="宋体" panose="02010600030101010101" pitchFamily="2" charset="-122"/>
                        </a:rPr>
                        <a:t>表号</a:t>
                      </a:r>
                      <a:endParaRPr lang="zh-CN" altLang="en-US" sz="18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indent="0" algn="ctr">
                        <a:buNone/>
                      </a:pPr>
                      <a:r>
                        <a:rPr lang="zh-CN" altLang="en-US" sz="1800" b="1" spc="600" dirty="0">
                          <a:solidFill>
                            <a:schemeClr val="tx2"/>
                          </a:solidFill>
                          <a:latin typeface="宋体" panose="02010600030101010101" pitchFamily="2" charset="-122"/>
                          <a:ea typeface="宋体" panose="02010600030101010101" pitchFamily="2" charset="-122"/>
                        </a:rPr>
                        <a:t>统计范围</a:t>
                      </a:r>
                      <a:endParaRPr lang="zh-CN" altLang="en-US" sz="18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indent="0" algn="ctr">
                        <a:buNone/>
                      </a:pPr>
                      <a:r>
                        <a:rPr lang="zh-CN" altLang="en-US" sz="1800" b="1" spc="600" dirty="0">
                          <a:solidFill>
                            <a:schemeClr val="tx2"/>
                          </a:solidFill>
                          <a:latin typeface="宋体" panose="02010600030101010101" pitchFamily="2" charset="-122"/>
                          <a:ea typeface="宋体" panose="02010600030101010101" pitchFamily="2" charset="-122"/>
                        </a:rPr>
                        <a:t>调查方法</a:t>
                      </a:r>
                      <a:endParaRPr lang="zh-CN" altLang="en-US" sz="18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lstStyle/>
                    <a:p>
                      <a:pPr indent="0" algn="ctr">
                        <a:buNone/>
                      </a:pPr>
                      <a:r>
                        <a:rPr lang="zh-CN" altLang="en-US" sz="1800" b="1" spc="600" dirty="0">
                          <a:solidFill>
                            <a:schemeClr val="tx2"/>
                          </a:solidFill>
                          <a:latin typeface="宋体" panose="02010600030101010101" pitchFamily="2" charset="-122"/>
                          <a:ea typeface="宋体" panose="02010600030101010101" pitchFamily="2" charset="-122"/>
                        </a:rPr>
                        <a:t>报送方式</a:t>
                      </a:r>
                      <a:endParaRPr lang="zh-CN" altLang="en-US" sz="1800" b="1" spc="600" dirty="0">
                        <a:solidFill>
                          <a:schemeClr val="tx2"/>
                        </a:solidFill>
                        <a:latin typeface="宋体" panose="02010600030101010101" pitchFamily="2" charset="-122"/>
                        <a:ea typeface="宋体" panose="02010600030101010101" pitchFamily="2" charset="-122"/>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solidFill>
                      <a:schemeClr val="bg1">
                        <a:lumMod val="60000"/>
                        <a:lumOff val="40000"/>
                      </a:schemeClr>
                    </a:solidFill>
                  </a:tcPr>
                </a:tc>
              </a:tr>
              <a:tr h="1973580">
                <a:tc>
                  <a:txBody>
                    <a:bodyPr/>
                    <a:lstStyle/>
                    <a:p>
                      <a:pPr algn="ctr">
                        <a:buClrTx/>
                        <a:buSzTx/>
                        <a:buFontTx/>
                        <a:buNone/>
                      </a:pPr>
                      <a:r>
                        <a:rPr lang="zh-CN" altLang="en-US" sz="1800" dirty="0">
                          <a:latin typeface="宋体" panose="02010600030101010101" pitchFamily="2" charset="-122"/>
                          <a:ea typeface="宋体" panose="02010600030101010101" pitchFamily="2" charset="-122"/>
                        </a:rPr>
                        <a:t>机关事业法人单位</a:t>
                      </a:r>
                      <a:endParaRPr lang="zh-CN" altLang="en-US" sz="1800" spc="600" dirty="0">
                        <a:latin typeface="宋体" panose="02010600030101010101" pitchFamily="2" charset="-122"/>
                        <a:ea typeface="宋体" panose="02010600030101010101" pitchFamily="2" charset="-122"/>
                        <a:cs typeface="仿宋" panose="02010609060101010101"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a:latin typeface="宋体" panose="02010600030101010101" pitchFamily="2" charset="-122"/>
                          <a:ea typeface="宋体" panose="02010600030101010101" pitchFamily="2" charset="-122"/>
                          <a:cs typeface="仿宋_GB2312" panose="02010609030101010101" pitchFamily="49" charset="-122"/>
                          <a:sym typeface="+mn-ea"/>
                        </a:rPr>
                        <a:t>季报</a:t>
                      </a: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I202-3</a:t>
                      </a:r>
                      <a:endParaRPr lang="en-US" altLang="zh-CN"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l">
                        <a:buClrTx/>
                        <a:buSzTx/>
                        <a:buFontTx/>
                        <a:buNone/>
                      </a:pPr>
                      <a:r>
                        <a:rPr lang="en-US" altLang="zh-CN" sz="1800" dirty="0" smtClean="0">
                          <a:latin typeface="宋体" panose="02010600030101010101" pitchFamily="2" charset="-122"/>
                          <a:ea typeface="宋体" panose="02010600030101010101" pitchFamily="2" charset="-122"/>
                          <a:cs typeface="仿宋_GB2312" panose="02010609030101010101" pitchFamily="49" charset="-122"/>
                          <a:sym typeface="+mn-ea"/>
                        </a:rPr>
                        <a:t>  </a:t>
                      </a:r>
                      <a:r>
                        <a:rPr lang="zh-CN" altLang="en-US" sz="1800" dirty="0" smtClean="0">
                          <a:latin typeface="宋体" panose="02010600030101010101" pitchFamily="2" charset="-122"/>
                          <a:ea typeface="宋体" panose="02010600030101010101" pitchFamily="2" charset="-122"/>
                          <a:cs typeface="仿宋_GB2312" panose="02010609030101010101" pitchFamily="49" charset="-122"/>
                          <a:sym typeface="+mn-ea"/>
                        </a:rPr>
                        <a:t>辖区内全部机关、事业单位</a:t>
                      </a:r>
                      <a:endParaRPr lang="zh-CN" altLang="en-US"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全面调查</a:t>
                      </a:r>
                      <a:endParaRPr lang="zh-CN" altLang="en-US" sz="1800" spc="600" dirty="0" smtClean="0">
                        <a:latin typeface="宋体" panose="02010600030101010101" pitchFamily="2" charset="-122"/>
                        <a:ea typeface="宋体" panose="02010600030101010101" pitchFamily="2"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ClrTx/>
                        <a:buSzTx/>
                        <a:buFontTx/>
                        <a:buNone/>
                      </a:pPr>
                      <a:r>
                        <a:rPr lang="zh-CN" altLang="en-US" sz="1800" spc="600" dirty="0" smtClean="0">
                          <a:latin typeface="宋体" panose="02010600030101010101" pitchFamily="2" charset="-122"/>
                          <a:ea typeface="宋体" panose="02010600030101010101" pitchFamily="2" charset="-122"/>
                          <a:sym typeface="+mn-ea"/>
                        </a:rPr>
                        <a:t>北京统计云联网直报平台</a:t>
                      </a:r>
                      <a:endParaRPr lang="zh-CN" altLang="en-US" sz="1800" spc="600" dirty="0" smtClean="0">
                        <a:latin typeface="宋体" panose="02010600030101010101" pitchFamily="2" charset="-122"/>
                        <a:ea typeface="宋体" panose="02010600030101010101" pitchFamily="2" charset="-122"/>
                        <a:cs typeface="仿宋_GB2312" panose="02010609030101010101" pitchFamily="49"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bl>
          </a:graphicData>
        </a:graphic>
      </p:graphicFrame>
      <p:sp>
        <p:nvSpPr>
          <p:cNvPr id="2" name="文本框 1"/>
          <p:cNvSpPr txBox="1"/>
          <p:nvPr/>
        </p:nvSpPr>
        <p:spPr>
          <a:xfrm>
            <a:off x="1281430" y="38735"/>
            <a:ext cx="1612900" cy="521970"/>
          </a:xfrm>
          <a:prstGeom prst="rect">
            <a:avLst/>
          </a:prstGeom>
          <a:noFill/>
        </p:spPr>
        <p:txBody>
          <a:bodyPr wrap="none" rtlCol="0" anchor="t">
            <a:spAutoFit/>
          </a:bodyPr>
          <a:lstStyle/>
          <a:p>
            <a:pPr algn="l">
              <a:lnSpc>
                <a:spcPct val="100000"/>
              </a:lnSpc>
              <a:buClrTx/>
              <a:buSzTx/>
              <a:buFontTx/>
            </a:pPr>
            <a:r>
              <a:rPr lang="en-US" altLang="zh-CN" sz="2800" b="1" dirty="0">
                <a:latin typeface="黑体" panose="02010609060101010101" pitchFamily="49" charset="-122"/>
                <a:ea typeface="黑体" panose="02010609060101010101" pitchFamily="49" charset="-122"/>
                <a:cs typeface="+mj-cs"/>
                <a:sym typeface="+mn-ea"/>
              </a:rPr>
              <a:t>统计范围</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1357290" y="713568"/>
            <a:ext cx="7596187" cy="3595538"/>
          </a:xfrm>
          <a:prstGeom prst="rect">
            <a:avLst/>
          </a:prstGeom>
        </p:spPr>
        <p:txBody>
          <a:bodyPr/>
          <a:lstStyle/>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endParaRPr lang="en-US" altLang="zh-CN" sz="20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lang="zh-CN" altLang="en-US" sz="2000" dirty="0" smtClean="0">
                <a:latin typeface="+mj-ea"/>
                <a:ea typeface="+mj-ea"/>
                <a:cs typeface="仿宋_GB2312" panose="02010609030101010101" pitchFamily="49" charset="-122"/>
              </a:rPr>
              <a:t>从业人员统计遵循</a:t>
            </a:r>
            <a:r>
              <a:rPr lang="zh-CN" altLang="en-US" sz="2000" b="1" dirty="0" smtClean="0">
                <a:latin typeface="+mj-ea"/>
                <a:ea typeface="+mj-ea"/>
                <a:cs typeface="仿宋_GB2312" panose="02010609030101010101" pitchFamily="49" charset="-122"/>
              </a:rPr>
              <a:t>“谁发工资谁统计（劳务派遣人员除外）</a:t>
            </a:r>
            <a:r>
              <a:rPr lang="zh-CN" altLang="en-US" sz="2000" b="1" dirty="0" smtClean="0">
                <a:latin typeface="+mj-ea"/>
                <a:ea typeface="+mj-ea"/>
                <a:cs typeface="仿宋_GB2312" panose="02010609030101010101" pitchFamily="49" charset="-122"/>
                <a:sym typeface="+mn-ea"/>
              </a:rPr>
              <a:t>”</a:t>
            </a:r>
            <a:r>
              <a:rPr lang="zh-CN" altLang="en-US" sz="2000" dirty="0" smtClean="0">
                <a:latin typeface="+mj-ea"/>
                <a:ea typeface="+mj-ea"/>
                <a:cs typeface="仿宋_GB2312" panose="02010609030101010101" pitchFamily="49" charset="-122"/>
                <a:sym typeface="+mn-ea"/>
              </a:rPr>
              <a:t>原则</a:t>
            </a:r>
            <a:endParaRPr lang="en-US" altLang="zh-CN" sz="2000" dirty="0" smtClean="0">
              <a:latin typeface="+mj-ea"/>
              <a:ea typeface="+mj-ea"/>
              <a:cs typeface="仿宋_GB2312" panose="02010609030101010101" pitchFamily="49" charset="-122"/>
              <a:sym typeface="+mn-ea"/>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kumimoji="0" lang="zh-CN" altLang="en-US" sz="32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p:txBody>
      </p:sp>
      <p:sp>
        <p:nvSpPr>
          <p:cNvPr id="7" name="矩形 6"/>
          <p:cNvSpPr/>
          <p:nvPr/>
        </p:nvSpPr>
        <p:spPr>
          <a:xfrm>
            <a:off x="1928794" y="1856576"/>
            <a:ext cx="6215106" cy="2031325"/>
          </a:xfrm>
          <a:prstGeom prst="rect">
            <a:avLst/>
          </a:prstGeom>
        </p:spPr>
        <p:txBody>
          <a:bodyPr wrap="square">
            <a:spAutoFit/>
          </a:bodyPr>
          <a:lstStyle/>
          <a:p>
            <a:pPr>
              <a:lnSpc>
                <a:spcPct val="120000"/>
              </a:lnSpc>
            </a:pPr>
            <a:r>
              <a:rPr lang="en-US" altLang="zh-CN" dirty="0" smtClean="0">
                <a:solidFill>
                  <a:schemeClr val="tx2"/>
                </a:solidFill>
                <a:latin typeface="+mj-ea"/>
                <a:ea typeface="+mj-ea"/>
                <a:cs typeface="仿宋_GB2312" panose="02010609030101010101" pitchFamily="49" charset="-122"/>
              </a:rPr>
              <a:t>   </a:t>
            </a:r>
            <a:r>
              <a:rPr lang="en-US" altLang="zh-CN" dirty="0" smtClean="0">
                <a:latin typeface="+mj-ea"/>
                <a:ea typeface="+mj-ea"/>
                <a:cs typeface="仿宋_GB2312" panose="02010609030101010101" pitchFamily="49" charset="-122"/>
              </a:rPr>
              <a:t>-</a:t>
            </a:r>
            <a:r>
              <a:rPr lang="zh-CN" altLang="en-US" dirty="0" smtClean="0">
                <a:latin typeface="+mj-ea"/>
                <a:ea typeface="+mj-ea"/>
                <a:cs typeface="仿宋_GB2312" panose="02010609030101010101" pitchFamily="49" charset="-122"/>
              </a:rPr>
              <a:t>在法人单位直接领取工资等劳动报酬的人员</a:t>
            </a:r>
            <a:endParaRPr lang="zh-CN" altLang="en-US" dirty="0" smtClean="0">
              <a:latin typeface="+mj-ea"/>
              <a:ea typeface="+mj-ea"/>
              <a:cs typeface="仿宋_GB2312" panose="02010609030101010101" pitchFamily="49" charset="-122"/>
            </a:endParaRPr>
          </a:p>
          <a:p>
            <a:pPr>
              <a:lnSpc>
                <a:spcPct val="120000"/>
              </a:lnSpc>
            </a:pPr>
            <a:r>
              <a:rPr lang="en-US" altLang="zh-CN" dirty="0" smtClean="0">
                <a:latin typeface="+mj-ea"/>
                <a:ea typeface="+mj-ea"/>
                <a:cs typeface="仿宋_GB2312" panose="02010609030101010101" pitchFamily="49" charset="-122"/>
              </a:rPr>
              <a:t>    </a:t>
            </a:r>
            <a:r>
              <a:rPr lang="zh-CN" altLang="en-US" dirty="0" smtClean="0">
                <a:latin typeface="+mj-ea"/>
                <a:ea typeface="+mj-ea"/>
                <a:cs typeface="仿宋_GB2312" panose="02010609030101010101" pitchFamily="49" charset="-122"/>
              </a:rPr>
              <a:t>都应由发放单位统计</a:t>
            </a:r>
            <a:endParaRPr lang="zh-CN" altLang="en-US" dirty="0" smtClean="0">
              <a:latin typeface="+mj-ea"/>
              <a:ea typeface="+mj-ea"/>
              <a:cs typeface="仿宋_GB2312" panose="02010609030101010101" pitchFamily="49" charset="-122"/>
            </a:endParaRPr>
          </a:p>
          <a:p>
            <a:pPr>
              <a:lnSpc>
                <a:spcPct val="120000"/>
              </a:lnSpc>
            </a:pPr>
            <a:r>
              <a:rPr lang="zh-CN" altLang="en-US" dirty="0" smtClean="0">
                <a:latin typeface="+mj-ea"/>
                <a:ea typeface="+mj-ea"/>
                <a:cs typeface="仿宋_GB2312" panose="02010609030101010101" pitchFamily="49" charset="-122"/>
              </a:rPr>
              <a:t> </a:t>
            </a:r>
            <a:r>
              <a:rPr lang="en-US" altLang="zh-CN" dirty="0" smtClean="0">
                <a:latin typeface="+mj-ea"/>
                <a:ea typeface="+mj-ea"/>
                <a:cs typeface="仿宋_GB2312" panose="02010609030101010101" pitchFamily="49" charset="-122"/>
              </a:rPr>
              <a:t>  -</a:t>
            </a:r>
            <a:r>
              <a:rPr lang="zh-CN" altLang="en-US" dirty="0" smtClean="0">
                <a:solidFill>
                  <a:srgbClr val="FF0000"/>
                </a:solidFill>
                <a:latin typeface="+mj-ea"/>
                <a:ea typeface="+mj-ea"/>
                <a:cs typeface="仿宋_GB2312" panose="02010609030101010101" pitchFamily="49" charset="-122"/>
                <a:sym typeface="+mn-ea"/>
              </a:rPr>
              <a:t>劳务派遣人员</a:t>
            </a:r>
            <a:r>
              <a:rPr lang="zh-CN" altLang="en-US" dirty="0" smtClean="0">
                <a:latin typeface="+mj-ea"/>
                <a:ea typeface="+mj-ea"/>
                <a:cs typeface="仿宋_GB2312" panose="02010609030101010101" pitchFamily="49" charset="-122"/>
                <a:sym typeface="+mn-ea"/>
              </a:rPr>
              <a:t>无论由谁发放工资都</a:t>
            </a:r>
            <a:r>
              <a:rPr lang="zh-CN" altLang="en-US" dirty="0" smtClean="0">
                <a:solidFill>
                  <a:srgbClr val="FF0000"/>
                </a:solidFill>
                <a:latin typeface="+mj-ea"/>
                <a:ea typeface="+mj-ea"/>
                <a:cs typeface="仿宋_GB2312" panose="02010609030101010101" pitchFamily="49" charset="-122"/>
                <a:sym typeface="+mn-ea"/>
              </a:rPr>
              <a:t>由实际用工</a:t>
            </a:r>
            <a:endParaRPr lang="zh-CN" altLang="en-US" dirty="0" smtClean="0">
              <a:solidFill>
                <a:srgbClr val="FF0000"/>
              </a:solidFill>
              <a:latin typeface="+mj-ea"/>
              <a:ea typeface="+mj-ea"/>
              <a:cs typeface="仿宋_GB2312" panose="02010609030101010101" pitchFamily="49" charset="-122"/>
              <a:sym typeface="+mn-ea"/>
            </a:endParaRPr>
          </a:p>
          <a:p>
            <a:pPr>
              <a:lnSpc>
                <a:spcPct val="120000"/>
              </a:lnSpc>
            </a:pPr>
            <a:r>
              <a:rPr lang="zh-CN" altLang="en-US" dirty="0" smtClean="0">
                <a:solidFill>
                  <a:srgbClr val="FF0000"/>
                </a:solidFill>
                <a:latin typeface="+mj-ea"/>
                <a:ea typeface="+mj-ea"/>
                <a:cs typeface="仿宋_GB2312" panose="02010609030101010101" pitchFamily="49" charset="-122"/>
                <a:sym typeface="+mn-ea"/>
              </a:rPr>
              <a:t> </a:t>
            </a:r>
            <a:r>
              <a:rPr lang="en-US" altLang="zh-CN" dirty="0" smtClean="0">
                <a:solidFill>
                  <a:srgbClr val="FF0000"/>
                </a:solidFill>
                <a:latin typeface="+mj-ea"/>
                <a:ea typeface="+mj-ea"/>
                <a:cs typeface="仿宋_GB2312" panose="02010609030101010101" pitchFamily="49" charset="-122"/>
                <a:sym typeface="+mn-ea"/>
              </a:rPr>
              <a:t>   </a:t>
            </a:r>
            <a:r>
              <a:rPr lang="zh-CN" altLang="en-US" dirty="0" smtClean="0">
                <a:solidFill>
                  <a:srgbClr val="FF0000"/>
                </a:solidFill>
                <a:latin typeface="+mj-ea"/>
                <a:ea typeface="+mj-ea"/>
                <a:cs typeface="仿宋_GB2312" panose="02010609030101010101" pitchFamily="49" charset="-122"/>
                <a:sym typeface="+mn-ea"/>
              </a:rPr>
              <a:t>单位统计</a:t>
            </a:r>
            <a:r>
              <a:rPr lang="zh-CN" altLang="en-US" dirty="0" smtClean="0">
                <a:latin typeface="+mj-ea"/>
                <a:ea typeface="+mj-ea"/>
                <a:cs typeface="仿宋_GB2312" panose="02010609030101010101" pitchFamily="49" charset="-122"/>
                <a:sym typeface="+mn-ea"/>
              </a:rPr>
              <a:t>（“谁用工谁统计”）</a:t>
            </a:r>
            <a:endParaRPr lang="zh-CN" altLang="en-US" dirty="0" smtClean="0">
              <a:latin typeface="+mj-ea"/>
              <a:ea typeface="+mj-ea"/>
              <a:cs typeface="仿宋_GB2312" panose="02010609030101010101" pitchFamily="49" charset="-122"/>
              <a:sym typeface="+mn-ea"/>
            </a:endParaRPr>
          </a:p>
          <a:p>
            <a:pPr>
              <a:lnSpc>
                <a:spcPct val="120000"/>
              </a:lnSpc>
            </a:pPr>
            <a:r>
              <a:rPr lang="zh-CN" altLang="en-US" dirty="0" smtClean="0">
                <a:latin typeface="+mj-ea"/>
                <a:ea typeface="+mj-ea"/>
                <a:cs typeface="仿宋_GB2312" panose="02010609030101010101" pitchFamily="49" charset="-122"/>
                <a:sym typeface="+mn-ea"/>
              </a:rPr>
              <a:t> </a:t>
            </a:r>
            <a:r>
              <a:rPr lang="en-US" altLang="zh-CN" dirty="0" smtClean="0">
                <a:latin typeface="+mj-ea"/>
                <a:ea typeface="+mj-ea"/>
                <a:cs typeface="仿宋_GB2312" panose="02010609030101010101" pitchFamily="49" charset="-122"/>
                <a:sym typeface="+mn-ea"/>
              </a:rPr>
              <a:t>  -</a:t>
            </a:r>
            <a:r>
              <a:rPr lang="zh-CN" altLang="en-US" dirty="0" smtClean="0">
                <a:latin typeface="+mj-ea"/>
                <a:ea typeface="+mj-ea"/>
                <a:cs typeface="仿宋_GB2312" panose="02010609030101010101" pitchFamily="49" charset="-122"/>
                <a:sym typeface="+mn-ea"/>
              </a:rPr>
              <a:t>代发工资的仍由原单位（委托发放单位）统计</a:t>
            </a:r>
            <a:endParaRPr lang="en-US" altLang="zh-CN" dirty="0" smtClean="0">
              <a:latin typeface="+mj-ea"/>
              <a:ea typeface="+mj-ea"/>
              <a:cs typeface="仿宋_GB2312" panose="02010609030101010101" pitchFamily="49" charset="-122"/>
            </a:endParaRPr>
          </a:p>
          <a:p>
            <a:endParaRPr lang="zh-CN" altLang="en-US" dirty="0"/>
          </a:p>
        </p:txBody>
      </p:sp>
      <p:sp>
        <p:nvSpPr>
          <p:cNvPr id="8" name="文本框 2"/>
          <p:cNvSpPr txBox="1"/>
          <p:nvPr/>
        </p:nvSpPr>
        <p:spPr>
          <a:xfrm>
            <a:off x="1285852" y="3928278"/>
            <a:ext cx="7215238" cy="400110"/>
          </a:xfrm>
          <a:prstGeom prst="rect">
            <a:avLst/>
          </a:prstGeom>
          <a:noFill/>
        </p:spPr>
        <p:txBody>
          <a:bodyPr wrap="square" rtlCol="0">
            <a:spAutoFit/>
          </a:bodyPr>
          <a:lstStyle/>
          <a:p>
            <a:pPr algn="ctr"/>
            <a:r>
              <a:rPr lang="zh-CN" altLang="en-US" sz="2000" b="1" dirty="0" smtClean="0">
                <a:latin typeface="+mj-ea"/>
                <a:ea typeface="+mj-ea"/>
                <a:cs typeface="仿宋_GB2312" panose="02010609030101010101" pitchFamily="49" charset="-122"/>
                <a:sym typeface="+mn-ea"/>
              </a:rPr>
              <a:t>※</a:t>
            </a:r>
            <a:r>
              <a:rPr lang="zh-CN" altLang="en-US" sz="2000" b="1" dirty="0" smtClean="0">
                <a:solidFill>
                  <a:srgbClr val="FF0000"/>
                </a:solidFill>
                <a:latin typeface="+mj-ea"/>
                <a:ea typeface="+mj-ea"/>
                <a:cs typeface="仿宋_GB2312" panose="02010609030101010101" pitchFamily="49" charset="-122"/>
                <a:sym typeface="+mn-ea"/>
              </a:rPr>
              <a:t>劳务派遣人员</a:t>
            </a:r>
            <a:r>
              <a:rPr lang="zh-CN" altLang="en-US" sz="2000" b="1" dirty="0" smtClean="0">
                <a:latin typeface="+mj-ea"/>
                <a:ea typeface="+mj-ea"/>
                <a:cs typeface="仿宋_GB2312" panose="02010609030101010101" pitchFamily="49" charset="-122"/>
                <a:sym typeface="+mn-ea"/>
              </a:rPr>
              <a:t>按照</a:t>
            </a:r>
            <a:r>
              <a:rPr lang="en-US" altLang="zh-CN" sz="2000" b="1" dirty="0" smtClean="0">
                <a:latin typeface="+mj-ea"/>
                <a:ea typeface="+mj-ea"/>
                <a:cs typeface="仿宋_GB2312" panose="02010609030101010101" pitchFamily="49" charset="-122"/>
                <a:sym typeface="+mn-ea"/>
              </a:rPr>
              <a:t>“</a:t>
            </a:r>
            <a:r>
              <a:rPr lang="zh-CN" altLang="en-US" sz="2000" b="1" dirty="0" smtClean="0">
                <a:latin typeface="+mj-ea"/>
                <a:ea typeface="+mj-ea"/>
                <a:cs typeface="仿宋_GB2312" panose="02010609030101010101" pitchFamily="49" charset="-122"/>
                <a:sym typeface="+mn-ea"/>
              </a:rPr>
              <a:t>谁用工谁统计</a:t>
            </a:r>
            <a:r>
              <a:rPr lang="en-US" altLang="zh-CN" sz="2000" b="1" dirty="0" smtClean="0">
                <a:latin typeface="+mj-ea"/>
                <a:ea typeface="+mj-ea"/>
                <a:cs typeface="仿宋_GB2312" panose="02010609030101010101" pitchFamily="49" charset="-122"/>
                <a:sym typeface="+mn-ea"/>
              </a:rPr>
              <a:t>”</a:t>
            </a:r>
            <a:endParaRPr lang="zh-CN" altLang="en-US" sz="2000" b="1" dirty="0" smtClean="0">
              <a:latin typeface="+mj-ea"/>
              <a:ea typeface="+mj-ea"/>
              <a:cs typeface="仿宋_GB2312" panose="02010609030101010101" pitchFamily="49" charset="-122"/>
              <a:sym typeface="+mn-ea"/>
            </a:endParaRPr>
          </a:p>
        </p:txBody>
      </p:sp>
      <p:sp>
        <p:nvSpPr>
          <p:cNvPr id="9" name="Rectangle 3"/>
          <p:cNvSpPr txBox="1">
            <a:spLocks noChangeArrowheads="1"/>
          </p:cNvSpPr>
          <p:nvPr/>
        </p:nvSpPr>
        <p:spPr>
          <a:xfrm>
            <a:off x="1285852" y="216360"/>
            <a:ext cx="7527954" cy="5310838"/>
          </a:xfrm>
          <a:prstGeom prst="rect">
            <a:avLst/>
          </a:prstGeom>
        </p:spPr>
        <p:txBody>
          <a:bodyPr/>
          <a:lstStyle/>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rPr>
              <a:t>    </a:t>
            </a:r>
            <a:endParaRPr kumimoji="0" lang="zh-CN" altLang="en-US" sz="32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rgbClr val="FFFF00"/>
              </a:solidFill>
              <a:effectLst/>
              <a:uLnTx/>
              <a:uFillTx/>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1285875" y="60325"/>
            <a:ext cx="1612900" cy="521970"/>
          </a:xfrm>
          <a:prstGeom prst="rect">
            <a:avLst/>
          </a:prstGeom>
          <a:noFill/>
        </p:spPr>
        <p:txBody>
          <a:bodyPr wrap="none" rtlCol="0" anchor="t">
            <a:spAutoFit/>
          </a:bodyPr>
          <a:lstStyle/>
          <a:p>
            <a:pPr algn="l">
              <a:lnSpc>
                <a:spcPct val="100000"/>
              </a:lnSpc>
              <a:buClrTx/>
              <a:buSzTx/>
              <a:buFontTx/>
            </a:pPr>
            <a:r>
              <a:rPr lang="en-US" altLang="zh-CN" sz="2800" b="1" dirty="0">
                <a:latin typeface="黑体" panose="02010609060101010101" pitchFamily="49" charset="-122"/>
                <a:ea typeface="黑体" panose="02010609060101010101" pitchFamily="49" charset="-122"/>
                <a:cs typeface="+mj-cs"/>
                <a:sym typeface="+mn-ea"/>
              </a:rPr>
              <a:t>统计原则</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22383" y="1296931"/>
            <a:ext cx="1152128" cy="1152128"/>
          </a:xfrm>
          <a:prstGeom prst="rect">
            <a:avLst/>
          </a:prstGeom>
          <a:no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26324" y="1400237"/>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44"/>
          <p:cNvSpPr>
            <a:spLocks noChangeArrowheads="1"/>
          </p:cNvSpPr>
          <p:nvPr/>
        </p:nvSpPr>
        <p:spPr bwMode="auto">
          <a:xfrm>
            <a:off x="4144645" y="1697355"/>
            <a:ext cx="236029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en-US" altLang="zh-CN" sz="2000" b="1" dirty="0" smtClean="0">
                <a:solidFill>
                  <a:srgbClr val="37B0E8"/>
                </a:solidFill>
                <a:latin typeface="微软雅黑" panose="020B0503020204020204" pitchFamily="34" charset="-122"/>
                <a:ea typeface="微软雅黑" panose="020B0503020204020204" pitchFamily="34" charset="-122"/>
                <a:sym typeface="+mn-ea"/>
              </a:rPr>
              <a:t>1.</a:t>
            </a:r>
            <a:r>
              <a:rPr lang="zh-CN" altLang="en-US" sz="2000" b="1" dirty="0" smtClean="0">
                <a:solidFill>
                  <a:srgbClr val="37B0E8"/>
                </a:solidFill>
                <a:latin typeface="微软雅黑" panose="020B0503020204020204" pitchFamily="34" charset="-122"/>
                <a:ea typeface="微软雅黑" panose="020B0503020204020204" pitchFamily="34" charset="-122"/>
                <a:sym typeface="+mn-ea"/>
              </a:rPr>
              <a:t>制度说明</a:t>
            </a: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p:txBody>
      </p:sp>
      <p:sp>
        <p:nvSpPr>
          <p:cNvPr id="23" name="Rectangle 44"/>
          <p:cNvSpPr>
            <a:spLocks noChangeArrowheads="1"/>
          </p:cNvSpPr>
          <p:nvPr/>
        </p:nvSpPr>
        <p:spPr bwMode="auto">
          <a:xfrm>
            <a:off x="4144645" y="2752725"/>
            <a:ext cx="165989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en-US" altLang="zh-CN" sz="2000" b="1" dirty="0" smtClean="0">
                <a:solidFill>
                  <a:srgbClr val="37B0E8"/>
                </a:solidFill>
                <a:latin typeface="微软雅黑" panose="020B0503020204020204" pitchFamily="34" charset="-122"/>
                <a:ea typeface="微软雅黑" panose="020B0503020204020204" pitchFamily="34" charset="-122"/>
              </a:rPr>
              <a:t>2.</a:t>
            </a:r>
            <a:r>
              <a:rPr lang="zh-CN" altLang="en-US" sz="2000" b="1" dirty="0" smtClean="0">
                <a:solidFill>
                  <a:srgbClr val="37B0E8"/>
                </a:solidFill>
                <a:latin typeface="微软雅黑" panose="020B0503020204020204" pitchFamily="34" charset="-122"/>
                <a:ea typeface="微软雅黑" panose="020B0503020204020204" pitchFamily="34" charset="-122"/>
              </a:rPr>
              <a:t>指标解释</a:t>
            </a: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p:txBody>
      </p:sp>
      <p:sp>
        <p:nvSpPr>
          <p:cNvPr id="32" name="Freeform 12"/>
          <p:cNvSpPr>
            <a:spLocks noEditPoints="1"/>
          </p:cNvSpPr>
          <p:nvPr/>
        </p:nvSpPr>
        <p:spPr bwMode="auto">
          <a:xfrm>
            <a:off x="3043417" y="1697302"/>
            <a:ext cx="308790" cy="443746"/>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矩形 33"/>
          <p:cNvSpPr/>
          <p:nvPr/>
        </p:nvSpPr>
        <p:spPr>
          <a:xfrm>
            <a:off x="0" y="0"/>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2494280" y="252730"/>
            <a:ext cx="4232275" cy="645160"/>
          </a:xfrm>
          <a:prstGeom prst="rect">
            <a:avLst/>
          </a:prstGeom>
          <a:noFill/>
        </p:spPr>
        <p:txBody>
          <a:bodyPr wrap="square" rtlCol="0">
            <a:spAutoFit/>
          </a:bodyPr>
          <a:lstStyle/>
          <a:p>
            <a:pPr algn="ctr"/>
            <a:r>
              <a:rPr lang="zh-CN" altLang="en-US" sz="3600" b="1" dirty="0" smtClean="0">
                <a:ln w="6350">
                  <a:noFill/>
                </a:ln>
                <a:solidFill>
                  <a:srgbClr val="37B0E8"/>
                </a:solidFill>
                <a:latin typeface="Impact" panose="020B0806030902050204" pitchFamily="34" charset="0"/>
                <a:ea typeface="微软雅黑" panose="020B0503020204020204" pitchFamily="34" charset="-122"/>
                <a:sym typeface="+mn-ea"/>
              </a:rPr>
              <a:t>劳资统计培训内容</a:t>
            </a:r>
            <a:endParaRPr lang="zh-CN" altLang="en-US" sz="3600" b="1" dirty="0" smtClean="0">
              <a:ln w="6350">
                <a:noFill/>
              </a:ln>
              <a:solidFill>
                <a:srgbClr val="37B0E8"/>
              </a:solidFill>
              <a:latin typeface="Impact" panose="020B0806030902050204" pitchFamily="34" charset="0"/>
              <a:ea typeface="微软雅黑" panose="020B0503020204020204" pitchFamily="34" charset="-122"/>
            </a:endParaRPr>
          </a:p>
        </p:txBody>
      </p:sp>
      <p:sp>
        <p:nvSpPr>
          <p:cNvPr id="3" name="矩形 2"/>
          <p:cNvSpPr/>
          <p:nvPr/>
        </p:nvSpPr>
        <p:spPr>
          <a:xfrm>
            <a:off x="2623380" y="2523734"/>
            <a:ext cx="1152128" cy="1152128"/>
          </a:xfrm>
          <a:prstGeom prst="rect">
            <a:avLst/>
          </a:prstGeom>
          <a:noFill/>
          <a:ln w="6350">
            <a:solidFill>
              <a:srgbClr val="586B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26051" y="2627675"/>
            <a:ext cx="944246" cy="944246"/>
          </a:xfrm>
          <a:prstGeom prst="rect">
            <a:avLst/>
          </a:prstGeom>
          <a:solidFill>
            <a:srgbClr val="5466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10"/>
          <p:cNvSpPr>
            <a:spLocks noEditPoints="1"/>
          </p:cNvSpPr>
          <p:nvPr/>
        </p:nvSpPr>
        <p:spPr bwMode="auto">
          <a:xfrm>
            <a:off x="2991416" y="2891866"/>
            <a:ext cx="413516" cy="414594"/>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 name="矩形 13"/>
          <p:cNvSpPr/>
          <p:nvPr/>
        </p:nvSpPr>
        <p:spPr>
          <a:xfrm>
            <a:off x="2622998" y="3800719"/>
            <a:ext cx="1152128" cy="1152128"/>
          </a:xfrm>
          <a:prstGeom prst="rect">
            <a:avLst/>
          </a:prstGeom>
          <a:noFill/>
          <a:ln w="6350">
            <a:solidFill>
              <a:srgbClr val="586B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44"/>
          <p:cNvSpPr>
            <a:spLocks noChangeArrowheads="1"/>
          </p:cNvSpPr>
          <p:nvPr/>
        </p:nvSpPr>
        <p:spPr bwMode="auto">
          <a:xfrm>
            <a:off x="4023995" y="3675380"/>
            <a:ext cx="2600960"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1100" b="1" dirty="0" smtClean="0">
                <a:solidFill>
                  <a:srgbClr val="37B0E8"/>
                </a:solidFill>
                <a:latin typeface="微软雅黑" panose="020B0503020204020204" pitchFamily="34" charset="-122"/>
                <a:ea typeface="微软雅黑" panose="020B0503020204020204" pitchFamily="34" charset="-122"/>
              </a:rPr>
              <a:t>   </a:t>
            </a:r>
            <a:r>
              <a:rPr lang="en-US" altLang="zh-CN" sz="2000" b="1" dirty="0" smtClean="0">
                <a:solidFill>
                  <a:srgbClr val="37B0E8"/>
                </a:solidFill>
                <a:latin typeface="微软雅黑" panose="020B0503020204020204" pitchFamily="34" charset="-122"/>
                <a:ea typeface="微软雅黑" panose="020B0503020204020204" pitchFamily="34" charset="-122"/>
              </a:rPr>
              <a:t>  </a:t>
            </a:r>
            <a:endParaRPr lang="en-US" altLang="zh-CN" sz="2000" b="1" dirty="0" smtClean="0">
              <a:solidFill>
                <a:srgbClr val="37B0E8"/>
              </a:solidFill>
              <a:latin typeface="微软雅黑" panose="020B0503020204020204" pitchFamily="34" charset="-122"/>
              <a:ea typeface="微软雅黑" panose="020B0503020204020204" pitchFamily="34" charset="-122"/>
            </a:endParaRPr>
          </a:p>
          <a:p>
            <a:r>
              <a:rPr lang="en-US" altLang="zh-CN" sz="2000" b="1" dirty="0" smtClean="0">
                <a:solidFill>
                  <a:srgbClr val="37B0E8"/>
                </a:solidFill>
                <a:latin typeface="微软雅黑" panose="020B0503020204020204" pitchFamily="34" charset="-122"/>
                <a:ea typeface="微软雅黑" panose="020B0503020204020204" pitchFamily="34" charset="-122"/>
              </a:rPr>
              <a:t> </a:t>
            </a:r>
            <a:r>
              <a:rPr lang="en-US" sz="2000" b="1" dirty="0" smtClean="0">
                <a:solidFill>
                  <a:srgbClr val="37B0E8"/>
                </a:solidFill>
                <a:latin typeface="微软雅黑" panose="020B0503020204020204" pitchFamily="34" charset="-122"/>
                <a:ea typeface="微软雅黑" panose="020B0503020204020204" pitchFamily="34" charset="-122"/>
              </a:rPr>
              <a:t>3.</a:t>
            </a:r>
            <a:r>
              <a:rPr lang="zh-CN" altLang="en-US" sz="2000" b="1" dirty="0" smtClean="0">
                <a:solidFill>
                  <a:srgbClr val="37B0E8"/>
                </a:solidFill>
                <a:latin typeface="微软雅黑" panose="020B0503020204020204" pitchFamily="34" charset="-122"/>
                <a:ea typeface="微软雅黑" panose="020B0503020204020204" pitchFamily="34" charset="-122"/>
                <a:sym typeface="+mn-ea"/>
              </a:rPr>
              <a:t>审核要求 </a:t>
            </a:r>
            <a:r>
              <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 </a:t>
            </a:r>
            <a:endParaRPr lang="zh-CN" altLang="en-US"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endParaRPr>
          </a:p>
          <a:p>
            <a:pPr algn="ctr" eaLnBrk="0" hangingPunct="0"/>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p:txBody>
      </p:sp>
      <p:sp>
        <p:nvSpPr>
          <p:cNvPr id="13" name="矩形 12"/>
          <p:cNvSpPr/>
          <p:nvPr/>
        </p:nvSpPr>
        <p:spPr>
          <a:xfrm>
            <a:off x="2727341" y="3904677"/>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Freeform 13"/>
          <p:cNvSpPr>
            <a:spLocks noEditPoints="1"/>
          </p:cNvSpPr>
          <p:nvPr/>
        </p:nvSpPr>
        <p:spPr bwMode="auto">
          <a:xfrm>
            <a:off x="2948161" y="4167293"/>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1600"/>
                                  </p:stCondLst>
                                  <p:childTnLst>
                                    <p:set>
                                      <p:cBhvr>
                                        <p:cTn id="11" dur="1" fill="hold">
                                          <p:stCondLst>
                                            <p:cond delay="0"/>
                                          </p:stCondLst>
                                        </p:cTn>
                                        <p:tgtEl>
                                          <p:spTgt spid="8"/>
                                        </p:tgtEl>
                                        <p:attrNameLst>
                                          <p:attrName>style.visibility</p:attrName>
                                        </p:attrNameLst>
                                      </p:cBhvr>
                                      <p:to>
                                        <p:strVal val="visible"/>
                                      </p:to>
                                    </p:set>
                                    <p:anim calcmode="lin" valueType="num">
                                      <p:cBhvr>
                                        <p:cTn id="12" dur="300" fill="hold"/>
                                        <p:tgtEl>
                                          <p:spTgt spid="8"/>
                                        </p:tgtEl>
                                        <p:attrNameLst>
                                          <p:attrName>ppt_w</p:attrName>
                                        </p:attrNameLst>
                                      </p:cBhvr>
                                      <p:tavLst>
                                        <p:tav tm="0">
                                          <p:val>
                                            <p:fltVal val="0"/>
                                          </p:val>
                                        </p:tav>
                                        <p:tav tm="100000">
                                          <p:val>
                                            <p:strVal val="#ppt_w"/>
                                          </p:val>
                                        </p:tav>
                                      </p:tavLst>
                                    </p:anim>
                                    <p:anim calcmode="lin" valueType="num">
                                      <p:cBhvr>
                                        <p:cTn id="13" dur="300" fill="hold"/>
                                        <p:tgtEl>
                                          <p:spTgt spid="8"/>
                                        </p:tgtEl>
                                        <p:attrNameLst>
                                          <p:attrName>ppt_h</p:attrName>
                                        </p:attrNameLst>
                                      </p:cBhvr>
                                      <p:tavLst>
                                        <p:tav tm="0">
                                          <p:val>
                                            <p:fltVal val="0"/>
                                          </p:val>
                                        </p:tav>
                                        <p:tav tm="100000">
                                          <p:val>
                                            <p:strVal val="#ppt_h"/>
                                          </p:val>
                                        </p:tav>
                                      </p:tavLst>
                                    </p:anim>
                                    <p:animEffect transition="in" filter="fade">
                                      <p:cBhvr>
                                        <p:cTn id="14" dur="300"/>
                                        <p:tgtEl>
                                          <p:spTgt spid="8"/>
                                        </p:tgtEl>
                                      </p:cBhvr>
                                    </p:animEffect>
                                  </p:childTnLst>
                                </p:cTn>
                              </p:par>
                              <p:par>
                                <p:cTn id="15" presetID="6" presetClass="emph" presetSubtype="0" autoRev="1" fill="hold" grpId="1" nodeType="withEffect">
                                  <p:stCondLst>
                                    <p:cond delay="1900"/>
                                  </p:stCondLst>
                                  <p:childTnLst>
                                    <p:animScale>
                                      <p:cBhvr>
                                        <p:cTn id="16" dur="150" fill="hold"/>
                                        <p:tgtEl>
                                          <p:spTgt spid="8"/>
                                        </p:tgtEl>
                                      </p:cBhvr>
                                      <p:by x="110000" y="110000"/>
                                    </p:animScale>
                                  </p:childTnLst>
                                </p:cTn>
                              </p:par>
                              <p:par>
                                <p:cTn id="17" presetID="53" presetClass="entr" presetSubtype="16" fill="hold" grpId="0" nodeType="withEffect">
                                  <p:stCondLst>
                                    <p:cond delay="1700"/>
                                  </p:stCondLst>
                                  <p:childTnLst>
                                    <p:set>
                                      <p:cBhvr>
                                        <p:cTn id="18" dur="1" fill="hold">
                                          <p:stCondLst>
                                            <p:cond delay="0"/>
                                          </p:stCondLst>
                                        </p:cTn>
                                        <p:tgtEl>
                                          <p:spTgt spid="9"/>
                                        </p:tgtEl>
                                        <p:attrNameLst>
                                          <p:attrName>style.visibility</p:attrName>
                                        </p:attrNameLst>
                                      </p:cBhvr>
                                      <p:to>
                                        <p:strVal val="visible"/>
                                      </p:to>
                                    </p:set>
                                    <p:anim calcmode="lin" valueType="num">
                                      <p:cBhvr>
                                        <p:cTn id="19" dur="300" fill="hold"/>
                                        <p:tgtEl>
                                          <p:spTgt spid="9"/>
                                        </p:tgtEl>
                                        <p:attrNameLst>
                                          <p:attrName>ppt_w</p:attrName>
                                        </p:attrNameLst>
                                      </p:cBhvr>
                                      <p:tavLst>
                                        <p:tav tm="0">
                                          <p:val>
                                            <p:fltVal val="0"/>
                                          </p:val>
                                        </p:tav>
                                        <p:tav tm="100000">
                                          <p:val>
                                            <p:strVal val="#ppt_w"/>
                                          </p:val>
                                        </p:tav>
                                      </p:tavLst>
                                    </p:anim>
                                    <p:anim calcmode="lin" valueType="num">
                                      <p:cBhvr>
                                        <p:cTn id="20" dur="300" fill="hold"/>
                                        <p:tgtEl>
                                          <p:spTgt spid="9"/>
                                        </p:tgtEl>
                                        <p:attrNameLst>
                                          <p:attrName>ppt_h</p:attrName>
                                        </p:attrNameLst>
                                      </p:cBhvr>
                                      <p:tavLst>
                                        <p:tav tm="0">
                                          <p:val>
                                            <p:fltVal val="0"/>
                                          </p:val>
                                        </p:tav>
                                        <p:tav tm="100000">
                                          <p:val>
                                            <p:strVal val="#ppt_h"/>
                                          </p:val>
                                        </p:tav>
                                      </p:tavLst>
                                    </p:anim>
                                    <p:animEffect transition="in" filter="fade">
                                      <p:cBhvr>
                                        <p:cTn id="21" dur="300"/>
                                        <p:tgtEl>
                                          <p:spTgt spid="9"/>
                                        </p:tgtEl>
                                      </p:cBhvr>
                                    </p:animEffect>
                                  </p:childTnLst>
                                </p:cTn>
                              </p:par>
                              <p:par>
                                <p:cTn id="22" presetID="6" presetClass="emph" presetSubtype="0" autoRev="1" fill="hold" grpId="1" nodeType="withEffect">
                                  <p:stCondLst>
                                    <p:cond delay="2000"/>
                                  </p:stCondLst>
                                  <p:childTnLst>
                                    <p:animScale>
                                      <p:cBhvr>
                                        <p:cTn id="23" dur="150" fill="hold"/>
                                        <p:tgtEl>
                                          <p:spTgt spid="9"/>
                                        </p:tgtEl>
                                      </p:cBhvr>
                                      <p:by x="110000" y="110000"/>
                                    </p:animScale>
                                  </p:childTnLst>
                                </p:cTn>
                              </p:par>
                              <p:par>
                                <p:cTn id="24" presetID="2" presetClass="entr" presetSubtype="2" fill="hold" grpId="0" nodeType="withEffect">
                                  <p:stCondLst>
                                    <p:cond delay="21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370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18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300" fill="hold"/>
                                        <p:tgtEl>
                                          <p:spTgt spid="32"/>
                                        </p:tgtEl>
                                        <p:attrNameLst>
                                          <p:attrName>ppt_w</p:attrName>
                                        </p:attrNameLst>
                                      </p:cBhvr>
                                      <p:tavLst>
                                        <p:tav tm="0">
                                          <p:val>
                                            <p:fltVal val="0"/>
                                          </p:val>
                                        </p:tav>
                                        <p:tav tm="100000">
                                          <p:val>
                                            <p:strVal val="#ppt_w"/>
                                          </p:val>
                                        </p:tav>
                                      </p:tavLst>
                                    </p:anim>
                                    <p:anim calcmode="lin" valueType="num">
                                      <p:cBhvr>
                                        <p:cTn id="35" dur="300" fill="hold"/>
                                        <p:tgtEl>
                                          <p:spTgt spid="32"/>
                                        </p:tgtEl>
                                        <p:attrNameLst>
                                          <p:attrName>ppt_h</p:attrName>
                                        </p:attrNameLst>
                                      </p:cBhvr>
                                      <p:tavLst>
                                        <p:tav tm="0">
                                          <p:val>
                                            <p:fltVal val="0"/>
                                          </p:val>
                                        </p:tav>
                                        <p:tav tm="100000">
                                          <p:val>
                                            <p:strVal val="#ppt_h"/>
                                          </p:val>
                                        </p:tav>
                                      </p:tavLst>
                                    </p:anim>
                                    <p:animEffect transition="in" filter="fade">
                                      <p:cBhvr>
                                        <p:cTn id="36" dur="300"/>
                                        <p:tgtEl>
                                          <p:spTgt spid="32"/>
                                        </p:tgtEl>
                                      </p:cBhvr>
                                    </p:animEffect>
                                  </p:childTnLst>
                                </p:cTn>
                              </p:par>
                              <p:par>
                                <p:cTn id="37" presetID="6" presetClass="emph" presetSubtype="0" autoRev="1" fill="hold" grpId="1" nodeType="withEffect">
                                  <p:stCondLst>
                                    <p:cond delay="2100"/>
                                  </p:stCondLst>
                                  <p:childTnLst>
                                    <p:animScale>
                                      <p:cBhvr>
                                        <p:cTn id="38" dur="150" fill="hold"/>
                                        <p:tgtEl>
                                          <p:spTgt spid="32"/>
                                        </p:tgtEl>
                                      </p:cBhvr>
                                      <p:by x="110000" y="110000"/>
                                    </p:animScale>
                                  </p:childTnLst>
                                </p:cTn>
                              </p:par>
                              <p:par>
                                <p:cTn id="39" presetID="53" presetClass="entr" presetSubtype="16" fill="hold" grpId="0" nodeType="withEffect">
                                  <p:stCondLst>
                                    <p:cond delay="1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300" fill="hold"/>
                                        <p:tgtEl>
                                          <p:spTgt spid="13"/>
                                        </p:tgtEl>
                                        <p:attrNameLst>
                                          <p:attrName>ppt_w</p:attrName>
                                        </p:attrNameLst>
                                      </p:cBhvr>
                                      <p:tavLst>
                                        <p:tav tm="0">
                                          <p:val>
                                            <p:fltVal val="0"/>
                                          </p:val>
                                        </p:tav>
                                        <p:tav tm="100000">
                                          <p:val>
                                            <p:strVal val="#ppt_w"/>
                                          </p:val>
                                        </p:tav>
                                      </p:tavLst>
                                    </p:anim>
                                    <p:anim calcmode="lin" valueType="num">
                                      <p:cBhvr>
                                        <p:cTn id="42" dur="300" fill="hold"/>
                                        <p:tgtEl>
                                          <p:spTgt spid="13"/>
                                        </p:tgtEl>
                                        <p:attrNameLst>
                                          <p:attrName>ppt_h</p:attrName>
                                        </p:attrNameLst>
                                      </p:cBhvr>
                                      <p:tavLst>
                                        <p:tav tm="0">
                                          <p:val>
                                            <p:fltVal val="0"/>
                                          </p:val>
                                        </p:tav>
                                        <p:tav tm="100000">
                                          <p:val>
                                            <p:strVal val="#ppt_h"/>
                                          </p:val>
                                        </p:tav>
                                      </p:tavLst>
                                    </p:anim>
                                    <p:animEffect transition="in" filter="fade">
                                      <p:cBhvr>
                                        <p:cTn id="43" dur="300"/>
                                        <p:tgtEl>
                                          <p:spTgt spid="13"/>
                                        </p:tgtEl>
                                      </p:cBhvr>
                                    </p:animEffect>
                                  </p:childTnLst>
                                </p:cTn>
                              </p:par>
                              <p:par>
                                <p:cTn id="44" presetID="6" presetClass="emph" presetSubtype="0" autoRev="1" fill="hold" grpId="1" nodeType="withEffect">
                                  <p:stCondLst>
                                    <p:cond delay="400"/>
                                  </p:stCondLst>
                                  <p:childTnLst>
                                    <p:animScale>
                                      <p:cBhvr>
                                        <p:cTn id="45" dur="150" fill="hold"/>
                                        <p:tgtEl>
                                          <p:spTgt spid="13"/>
                                        </p:tgtEl>
                                      </p:cBhvr>
                                      <p:by x="110000" y="110000"/>
                                    </p:animScale>
                                  </p:childTnLst>
                                </p:cTn>
                              </p:par>
                              <p:par>
                                <p:cTn id="46" presetID="53" presetClass="entr" presetSubtype="16" fill="hold" grpId="0" nodeType="withEffect">
                                  <p:stCondLst>
                                    <p:cond delay="2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300" fill="hold"/>
                                        <p:tgtEl>
                                          <p:spTgt spid="15"/>
                                        </p:tgtEl>
                                        <p:attrNameLst>
                                          <p:attrName>ppt_w</p:attrName>
                                        </p:attrNameLst>
                                      </p:cBhvr>
                                      <p:tavLst>
                                        <p:tav tm="0">
                                          <p:val>
                                            <p:fltVal val="0"/>
                                          </p:val>
                                        </p:tav>
                                        <p:tav tm="100000">
                                          <p:val>
                                            <p:strVal val="#ppt_w"/>
                                          </p:val>
                                        </p:tav>
                                      </p:tavLst>
                                    </p:anim>
                                    <p:anim calcmode="lin" valueType="num">
                                      <p:cBhvr>
                                        <p:cTn id="49" dur="300" fill="hold"/>
                                        <p:tgtEl>
                                          <p:spTgt spid="15"/>
                                        </p:tgtEl>
                                        <p:attrNameLst>
                                          <p:attrName>ppt_h</p:attrName>
                                        </p:attrNameLst>
                                      </p:cBhvr>
                                      <p:tavLst>
                                        <p:tav tm="0">
                                          <p:val>
                                            <p:fltVal val="0"/>
                                          </p:val>
                                        </p:tav>
                                        <p:tav tm="100000">
                                          <p:val>
                                            <p:strVal val="#ppt_h"/>
                                          </p:val>
                                        </p:tav>
                                      </p:tavLst>
                                    </p:anim>
                                    <p:animEffect transition="in" filter="fade">
                                      <p:cBhvr>
                                        <p:cTn id="50" dur="300"/>
                                        <p:tgtEl>
                                          <p:spTgt spid="15"/>
                                        </p:tgtEl>
                                      </p:cBhvr>
                                    </p:animEffect>
                                  </p:childTnLst>
                                </p:cTn>
                              </p:par>
                              <p:par>
                                <p:cTn id="51" presetID="6" presetClass="emph" presetSubtype="0" autoRev="1" fill="hold" grpId="1" nodeType="withEffect">
                                  <p:stCondLst>
                                    <p:cond delay="500"/>
                                  </p:stCondLst>
                                  <p:childTnLst>
                                    <p:animScale>
                                      <p:cBhvr>
                                        <p:cTn id="52" dur="150" fill="hold"/>
                                        <p:tgtEl>
                                          <p:spTgt spid="1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P spid="9" grpId="0" bldLvl="0" animBg="1"/>
      <p:bldP spid="9" grpId="1" bldLvl="0" animBg="1"/>
      <p:bldP spid="11" grpId="0"/>
      <p:bldP spid="23" grpId="0"/>
      <p:bldP spid="32" grpId="0" bldLvl="0" animBg="1"/>
      <p:bldP spid="32" grpId="1" bldLvl="0" animBg="1"/>
      <p:bldP spid="35" grpId="0"/>
      <p:bldP spid="13" grpId="0" bldLvl="0" animBg="1"/>
      <p:bldP spid="13" grpId="1" bldLvl="0" animBg="1"/>
      <p:bldP spid="15" grpId="0" bldLvl="0" animBg="1"/>
      <p:bldP spid="15" grpId="1"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809681"/>
            <a:ext cx="5500710" cy="2885405"/>
          </a:xfrm>
          <a:prstGeom prst="rect">
            <a:avLst/>
          </a:prstGeom>
        </p:spPr>
        <p:txBody>
          <a:bodyPr wrap="square">
            <a:spAutoFit/>
          </a:bodyPr>
          <a:lstStyle/>
          <a:p>
            <a:pPr>
              <a:lnSpc>
                <a:spcPct val="120000"/>
              </a:lnSpc>
              <a:spcAft>
                <a:spcPts val="3000"/>
              </a:spcAft>
            </a:pPr>
            <a:r>
              <a:rPr lang="zh-CN" altLang="en-US" sz="2000" b="1" dirty="0" smtClean="0">
                <a:latin typeface="+mj-ea"/>
                <a:ea typeface="+mj-ea"/>
                <a:cs typeface="仿宋_GB2312" panose="02010609030101010101" pitchFamily="49" charset="-122"/>
                <a:sym typeface="+mn-ea"/>
              </a:rPr>
              <a:t>代发工资情况：</a:t>
            </a:r>
            <a:endParaRPr lang="zh-CN" altLang="en-US" sz="2000" b="1" dirty="0" smtClean="0">
              <a:latin typeface="+mj-ea"/>
              <a:ea typeface="+mj-ea"/>
              <a:cs typeface="仿宋_GB2312" panose="02010609030101010101" pitchFamily="49" charset="-122"/>
              <a:sym typeface="+mn-ea"/>
            </a:endParaRPr>
          </a:p>
          <a:p>
            <a:pPr>
              <a:lnSpc>
                <a:spcPct val="120000"/>
              </a:lnSpc>
            </a:pPr>
            <a:r>
              <a:rPr lang="en-US" altLang="zh-CN" sz="2000" dirty="0" smtClean="0">
                <a:latin typeface="+mj-ea"/>
                <a:ea typeface="+mj-ea"/>
                <a:cs typeface="仿宋_GB2312" panose="02010609030101010101" pitchFamily="49" charset="-122"/>
              </a:rPr>
              <a:t>-</a:t>
            </a:r>
            <a:r>
              <a:rPr lang="zh-CN" altLang="en-US" sz="2000" dirty="0" smtClean="0">
                <a:latin typeface="+mj-ea"/>
                <a:ea typeface="+mj-ea"/>
                <a:cs typeface="仿宋_GB2312" panose="02010609030101010101" pitchFamily="49" charset="-122"/>
              </a:rPr>
              <a:t>企业通过</a:t>
            </a:r>
            <a:r>
              <a:rPr lang="zh-CN" altLang="en-US" sz="2000" b="1" dirty="0" smtClean="0">
                <a:latin typeface="+mj-ea"/>
                <a:ea typeface="+mj-ea"/>
                <a:cs typeface="仿宋_GB2312" panose="02010609030101010101" pitchFamily="49" charset="-122"/>
              </a:rPr>
              <a:t>开户银行</a:t>
            </a:r>
            <a:r>
              <a:rPr lang="zh-CN" altLang="en-US" sz="2000" dirty="0" smtClean="0">
                <a:latin typeface="+mj-ea"/>
                <a:ea typeface="+mj-ea"/>
                <a:cs typeface="仿宋_GB2312" panose="02010609030101010101" pitchFamily="49" charset="-122"/>
              </a:rPr>
              <a:t>、</a:t>
            </a:r>
            <a:r>
              <a:rPr lang="zh-CN" altLang="en-US" sz="2000" b="1" dirty="0" smtClean="0">
                <a:latin typeface="+mj-ea"/>
                <a:ea typeface="+mj-ea"/>
                <a:cs typeface="仿宋_GB2312" panose="02010609030101010101" pitchFamily="49" charset="-122"/>
              </a:rPr>
              <a:t>经营代发工资业务的公司</a:t>
            </a:r>
            <a:r>
              <a:rPr lang="zh-CN" altLang="en-US" sz="2000" dirty="0" smtClean="0">
                <a:latin typeface="+mj-ea"/>
                <a:ea typeface="+mj-ea"/>
                <a:cs typeface="仿宋_GB2312" panose="02010609030101010101" pitchFamily="49" charset="-122"/>
              </a:rPr>
              <a:t>代发工资</a:t>
            </a:r>
            <a:endParaRPr lang="en-US" altLang="zh-CN" sz="2000" dirty="0" smtClean="0">
              <a:latin typeface="+mj-ea"/>
              <a:ea typeface="+mj-ea"/>
              <a:cs typeface="仿宋_GB2312" panose="02010609030101010101" pitchFamily="49" charset="-122"/>
            </a:endParaRPr>
          </a:p>
          <a:p>
            <a:pPr>
              <a:lnSpc>
                <a:spcPct val="120000"/>
              </a:lnSpc>
              <a:spcAft>
                <a:spcPts val="1500"/>
              </a:spcAft>
            </a:pPr>
            <a:r>
              <a:rPr lang="zh-CN" altLang="en-US" sz="2000" dirty="0" smtClean="0">
                <a:latin typeface="+mj-ea"/>
                <a:ea typeface="+mj-ea"/>
                <a:cs typeface="仿宋_GB2312" panose="02010609030101010101" pitchFamily="49" charset="-122"/>
                <a:sym typeface="+mn-ea"/>
              </a:rPr>
              <a:t>-机关事业单位通过</a:t>
            </a:r>
            <a:r>
              <a:rPr lang="zh-CN" altLang="en-US" sz="2000" b="1" dirty="0" smtClean="0">
                <a:latin typeface="+mj-ea"/>
                <a:ea typeface="+mj-ea"/>
                <a:cs typeface="仿宋_GB2312" panose="02010609030101010101" pitchFamily="49" charset="-122"/>
                <a:sym typeface="+mn-ea"/>
              </a:rPr>
              <a:t>财政机构</a:t>
            </a:r>
            <a:r>
              <a:rPr lang="zh-CN" altLang="en-US" sz="2000" dirty="0" smtClean="0">
                <a:latin typeface="+mj-ea"/>
                <a:ea typeface="+mj-ea"/>
                <a:cs typeface="仿宋_GB2312" panose="02010609030101010101" pitchFamily="49" charset="-122"/>
                <a:sym typeface="+mn-ea"/>
              </a:rPr>
              <a:t>发放工资</a:t>
            </a:r>
            <a:endParaRPr lang="zh-CN" altLang="en-US" sz="2000" dirty="0" smtClean="0">
              <a:latin typeface="+mj-ea"/>
              <a:ea typeface="+mj-ea"/>
              <a:cs typeface="仿宋_GB2312" panose="02010609030101010101" pitchFamily="49" charset="-122"/>
              <a:sym typeface="+mn-ea"/>
            </a:endParaRPr>
          </a:p>
          <a:p>
            <a:pPr>
              <a:lnSpc>
                <a:spcPct val="120000"/>
              </a:lnSpc>
            </a:pPr>
            <a:r>
              <a:rPr lang="en-US" altLang="zh-CN" sz="2000" dirty="0" smtClean="0">
                <a:latin typeface="+mj-ea"/>
                <a:ea typeface="+mj-ea"/>
                <a:cs typeface="仿宋_GB2312" panose="02010609030101010101" pitchFamily="49" charset="-122"/>
                <a:sym typeface="+mn-ea"/>
              </a:rPr>
              <a:t>-</a:t>
            </a:r>
            <a:r>
              <a:rPr lang="zh-CN" altLang="en-US" sz="2000" b="1" dirty="0" smtClean="0">
                <a:latin typeface="+mj-ea"/>
                <a:ea typeface="+mj-ea"/>
                <a:cs typeface="仿宋_GB2312" panose="02010609030101010101" pitchFamily="49" charset="-122"/>
                <a:sym typeface="+mn-ea"/>
              </a:rPr>
              <a:t>建筑总包方单位</a:t>
            </a:r>
            <a:r>
              <a:rPr lang="zh-CN" altLang="en-US" sz="2000" dirty="0" smtClean="0">
                <a:latin typeface="+mj-ea"/>
                <a:ea typeface="+mj-ea"/>
                <a:cs typeface="仿宋_GB2312" panose="02010609030101010101" pitchFamily="49" charset="-122"/>
                <a:sym typeface="+mn-ea"/>
              </a:rPr>
              <a:t>建立农民工工资专用账户，分包方的农民工工资由总包方代发</a:t>
            </a:r>
            <a:endParaRPr lang="en-US" altLang="zh-CN" sz="2000" dirty="0" smtClean="0">
              <a:latin typeface="+mj-ea"/>
              <a:ea typeface="+mj-ea"/>
              <a:cs typeface="仿宋_GB2312" panose="02010609030101010101" pitchFamily="49" charset="-122"/>
            </a:endParaRPr>
          </a:p>
        </p:txBody>
      </p:sp>
      <p:sp>
        <p:nvSpPr>
          <p:cNvPr id="3" name="文本框 2"/>
          <p:cNvSpPr txBox="1"/>
          <p:nvPr/>
        </p:nvSpPr>
        <p:spPr>
          <a:xfrm>
            <a:off x="1329055" y="69215"/>
            <a:ext cx="1612900" cy="521970"/>
          </a:xfrm>
          <a:prstGeom prst="rect">
            <a:avLst/>
          </a:prstGeom>
          <a:noFill/>
        </p:spPr>
        <p:txBody>
          <a:bodyPr wrap="none" rtlCol="0" anchor="t">
            <a:spAutoFit/>
          </a:bodyPr>
          <a:lstStyle/>
          <a:p>
            <a:pPr algn="l">
              <a:lnSpc>
                <a:spcPct val="100000"/>
              </a:lnSpc>
              <a:buClrTx/>
              <a:buSzTx/>
              <a:buFontTx/>
            </a:pPr>
            <a:r>
              <a:rPr lang="en-US" altLang="zh-CN" sz="2800" b="1" dirty="0">
                <a:latin typeface="黑体" panose="02010609060101010101" pitchFamily="49" charset="-122"/>
                <a:ea typeface="黑体" panose="02010609060101010101" pitchFamily="49" charset="-122"/>
                <a:cs typeface="+mj-cs"/>
                <a:sym typeface="+mn-ea"/>
              </a:rPr>
              <a:t>统计原则</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2285984" y="1032668"/>
            <a:ext cx="5429288" cy="3185606"/>
          </a:xfr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1" i="0" u="none" strike="noStrike" kern="1200" cap="none" spc="0" normalizeH="0" baseline="0" noProof="0" dirty="0" smtClean="0">
              <a:ln>
                <a:noFill/>
              </a:ln>
              <a:solidFill>
                <a:srgbClr val="FF0000"/>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3200" b="0" i="0" u="none" strike="noStrike" kern="1200" cap="none" spc="600" normalizeH="0" baseline="0" noProof="0" dirty="0" smtClean="0">
                <a:ln>
                  <a:noFill/>
                </a:ln>
                <a:solidFill>
                  <a:schemeClr val="tx1"/>
                </a:solidFill>
                <a:effectLst/>
                <a:uLnTx/>
                <a:uFillTx/>
                <a:latin typeface="+mj-ea"/>
                <a:ea typeface="+mj-ea"/>
                <a:cs typeface="仿宋" panose="02010609060101010101" charset="-122"/>
                <a:sym typeface="+mn-lt"/>
              </a:rPr>
              <a:t> </a:t>
            </a:r>
            <a:r>
              <a:rPr lang="zh-CN" altLang="en-US" sz="2000" b="1" dirty="0" smtClean="0">
                <a:latin typeface="+mj-ea"/>
                <a:ea typeface="+mj-ea"/>
                <a:cs typeface="仿宋_GB2312" panose="02010609030101010101" pitchFamily="49" charset="-122"/>
                <a:sym typeface="+mn-lt"/>
              </a:rPr>
              <a:t>“谁发工资谁统计”不能简单理解为谁直接交付了工资，还应考虑谁确定了员工的工资标准、核算了工资额、并在单位财务账目上体现了工资支付。</a:t>
            </a:r>
            <a:endParaRPr lang="zh-CN" altLang="en-US" sz="2000" b="1" dirty="0" smtClean="0">
              <a:latin typeface="+mj-ea"/>
              <a:ea typeface="+mj-ea"/>
              <a:cs typeface="仿宋_GB2312" panose="02010609030101010101" pitchFamily="49" charset="-122"/>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zh-CN" altLang="en-US" sz="2800" b="0" i="0" u="none" strike="noStrike" kern="1200" cap="none" spc="60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zh-CN" altLang="en-US" sz="2800" b="0" i="0" u="none" strike="noStrike" kern="1200" cap="none" spc="60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lt"/>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altLang="zh-CN" sz="28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4" name="文本框 3"/>
          <p:cNvSpPr txBox="1"/>
          <p:nvPr/>
        </p:nvSpPr>
        <p:spPr>
          <a:xfrm>
            <a:off x="1329055" y="69215"/>
            <a:ext cx="1612900" cy="521970"/>
          </a:xfrm>
          <a:prstGeom prst="rect">
            <a:avLst/>
          </a:prstGeom>
          <a:noFill/>
        </p:spPr>
        <p:txBody>
          <a:bodyPr wrap="none" rtlCol="0" anchor="t">
            <a:spAutoFit/>
          </a:bodyPr>
          <a:lstStyle/>
          <a:p>
            <a:pPr algn="l">
              <a:lnSpc>
                <a:spcPct val="100000"/>
              </a:lnSpc>
              <a:buClrTx/>
              <a:buSzTx/>
              <a:buFontTx/>
            </a:pPr>
            <a:r>
              <a:rPr lang="en-US" altLang="zh-CN" sz="2800" b="1" dirty="0">
                <a:latin typeface="黑体" panose="02010609060101010101" pitchFamily="49" charset="-122"/>
                <a:ea typeface="黑体" panose="02010609060101010101" pitchFamily="49" charset="-122"/>
                <a:cs typeface="+mj-cs"/>
                <a:sym typeface="+mn-ea"/>
              </a:rPr>
              <a:t>统计原则</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19560" y="410354"/>
            <a:ext cx="6655754" cy="1198880"/>
          </a:xfrm>
          <a:prstGeom prst="rect">
            <a:avLst/>
          </a:prstGeom>
          <a:noFill/>
        </p:spPr>
        <p:txBody>
          <a:bodyPr wrap="square" rtlCol="0" anchor="t">
            <a:spAutoFit/>
          </a:bodyPr>
          <a:lstStyle/>
          <a:p>
            <a:endParaRPr lang="en-US" altLang="zh-CN" b="1" dirty="0" smtClean="0">
              <a:latin typeface="+mj-ea"/>
              <a:ea typeface="+mj-ea"/>
              <a:cs typeface="仿宋_GB2312" panose="02010609030101010101" pitchFamily="49" charset="-122"/>
              <a:sym typeface="+mn-ea"/>
            </a:endParaRPr>
          </a:p>
          <a:p>
            <a:r>
              <a:rPr lang="zh-CN" altLang="en-US" b="1" dirty="0" smtClean="0">
                <a:latin typeface="+mj-ea"/>
                <a:ea typeface="+mj-ea"/>
                <a:cs typeface="仿宋_GB2312" panose="02010609030101010101" pitchFamily="49" charset="-122"/>
                <a:sym typeface="+mn-ea"/>
              </a:rPr>
              <a:t>工资统计遵循“何时发何时统（预发工资除外）”原则</a:t>
            </a:r>
            <a:r>
              <a:rPr lang="zh-CN" altLang="en-US"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lang="zh-CN" altLang="en-US" b="1" dirty="0" smtClean="0">
              <a:latin typeface="+mj-ea"/>
              <a:ea typeface="+mj-ea"/>
              <a:cs typeface="仿宋_GB2312" panose="02010609030101010101" pitchFamily="49" charset="-122"/>
              <a:sym typeface="+mn-ea"/>
            </a:endParaRPr>
          </a:p>
          <a:p>
            <a:endParaRPr lang="zh-CN" altLang="en-US" b="1" dirty="0">
              <a:latin typeface="+mj-ea"/>
              <a:ea typeface="+mj-ea"/>
            </a:endParaRPr>
          </a:p>
          <a:p>
            <a:r>
              <a:rPr lang="zh-CN" altLang="en-US" dirty="0"/>
              <a:t>  </a:t>
            </a:r>
            <a:endParaRPr lang="zh-CN" altLang="en-US" dirty="0"/>
          </a:p>
        </p:txBody>
      </p:sp>
      <p:sp>
        <p:nvSpPr>
          <p:cNvPr id="6" name="Rectangle 3"/>
          <p:cNvSpPr>
            <a:spLocks noGrp="1" noChangeArrowheads="1"/>
          </p:cNvSpPr>
          <p:nvPr/>
        </p:nvSpPr>
        <p:spPr>
          <a:xfrm>
            <a:off x="1476036" y="1130133"/>
            <a:ext cx="7143800" cy="321471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lnSpc>
                <a:spcPct val="120000"/>
              </a:lnSpc>
              <a:buFont typeface="Wingdings" panose="05000000000000000000" charset="0"/>
              <a:buChar char="Ø"/>
            </a:pPr>
            <a:r>
              <a:rPr lang="zh-CN" altLang="en-US" sz="1800" b="1" dirty="0" smtClean="0">
                <a:solidFill>
                  <a:srgbClr val="FF0000"/>
                </a:solidFill>
                <a:latin typeface="+mj-ea"/>
                <a:ea typeface="+mj-ea"/>
                <a:cs typeface="仿宋_GB2312" panose="02010609030101010101" pitchFamily="49" charset="-122"/>
                <a:sym typeface="+mn-lt"/>
              </a:rPr>
              <a:t>（例外）预发工资：提前预发的工资，仍统计在应发报告期的工资总额中。</a:t>
            </a:r>
            <a:endParaRPr lang="zh-CN" altLang="en-US" sz="1800" b="1" dirty="0" smtClean="0">
              <a:solidFill>
                <a:srgbClr val="FF0000"/>
              </a:solidFill>
              <a:latin typeface="+mj-ea"/>
              <a:ea typeface="+mj-ea"/>
              <a:cs typeface="仿宋_GB2312" panose="02010609030101010101" pitchFamily="49" charset="-122"/>
              <a:sym typeface="+mn-lt"/>
            </a:endParaRPr>
          </a:p>
          <a:p>
            <a:pPr marL="0" indent="0" eaLnBrk="1" hangingPunct="1">
              <a:lnSpc>
                <a:spcPct val="120000"/>
              </a:lnSpc>
              <a:buFont typeface="Wingdings" panose="05000000000000000000" charset="0"/>
              <a:buNone/>
            </a:pPr>
            <a:r>
              <a:rPr lang="zh-CN" altLang="en-US" sz="1800" b="1" dirty="0" smtClean="0">
                <a:solidFill>
                  <a:srgbClr val="00B0F0"/>
                </a:solidFill>
                <a:latin typeface="+mj-ea"/>
                <a:ea typeface="+mj-ea"/>
                <a:cs typeface="仿宋_GB2312" panose="02010609030101010101" pitchFamily="49" charset="-122"/>
                <a:sym typeface="+mn-lt"/>
              </a:rPr>
              <a:t>   例</a:t>
            </a:r>
            <a:r>
              <a:rPr lang="en-US" altLang="zh-CN" sz="1800" b="1" dirty="0" smtClean="0">
                <a:solidFill>
                  <a:srgbClr val="00B0F0"/>
                </a:solidFill>
                <a:latin typeface="+mj-ea"/>
                <a:ea typeface="+mj-ea"/>
                <a:cs typeface="仿宋_GB2312" panose="02010609030101010101" pitchFamily="49" charset="-122"/>
                <a:sym typeface="+mn-lt"/>
              </a:rPr>
              <a:t>1</a:t>
            </a:r>
            <a:r>
              <a:rPr lang="zh-CN" altLang="en-US" sz="1800" b="1" dirty="0" smtClean="0">
                <a:solidFill>
                  <a:srgbClr val="00B0F0"/>
                </a:solidFill>
                <a:latin typeface="+mj-ea"/>
                <a:ea typeface="+mj-ea"/>
                <a:cs typeface="仿宋_GB2312" panose="02010609030101010101" pitchFamily="49" charset="-122"/>
                <a:sym typeface="+mn-lt"/>
              </a:rPr>
              <a:t>：</a:t>
            </a:r>
            <a:r>
              <a:rPr lang="en-US" altLang="zh-CN" sz="1800" b="1" dirty="0" smtClean="0">
                <a:latin typeface="+mj-ea"/>
                <a:ea typeface="+mj-ea"/>
                <a:cs typeface="仿宋_GB2312" panose="02010609030101010101" pitchFamily="49" charset="-122"/>
                <a:sym typeface="+mn-lt"/>
              </a:rPr>
              <a:t>2025</a:t>
            </a:r>
            <a:r>
              <a:rPr lang="zh-CN" altLang="en-US" sz="1800" b="1" dirty="0" smtClean="0">
                <a:latin typeface="+mj-ea"/>
                <a:ea typeface="+mj-ea"/>
                <a:cs typeface="仿宋_GB2312" panose="02010609030101010101" pitchFamily="49" charset="-122"/>
                <a:sym typeface="+mn-lt"/>
              </a:rPr>
              <a:t>年提前发放的</a:t>
            </a:r>
            <a:r>
              <a:rPr lang="en-US" altLang="zh-CN" sz="1800" b="1" dirty="0" smtClean="0">
                <a:latin typeface="+mj-ea"/>
                <a:ea typeface="+mj-ea"/>
                <a:cs typeface="仿宋_GB2312" panose="02010609030101010101" pitchFamily="49" charset="-122"/>
                <a:sym typeface="+mn-lt"/>
              </a:rPr>
              <a:t>2026</a:t>
            </a:r>
            <a:r>
              <a:rPr lang="zh-CN" altLang="en-US" sz="1800" b="1" dirty="0" smtClean="0">
                <a:latin typeface="+mj-ea"/>
                <a:ea typeface="+mj-ea"/>
                <a:cs typeface="仿宋_GB2312" panose="02010609030101010101" pitchFamily="49" charset="-122"/>
                <a:sym typeface="+mn-lt"/>
              </a:rPr>
              <a:t>年的工资应该统计在</a:t>
            </a:r>
            <a:r>
              <a:rPr lang="en-US" altLang="zh-CN" sz="1800" b="1" dirty="0" smtClean="0">
                <a:latin typeface="+mj-ea"/>
                <a:ea typeface="+mj-ea"/>
                <a:cs typeface="仿宋_GB2312" panose="02010609030101010101" pitchFamily="49" charset="-122"/>
                <a:sym typeface="+mn-lt"/>
              </a:rPr>
              <a:t>2026</a:t>
            </a:r>
            <a:r>
              <a:rPr lang="zh-CN" altLang="en-US" sz="1800" b="1" dirty="0" smtClean="0">
                <a:latin typeface="+mj-ea"/>
                <a:ea typeface="+mj-ea"/>
                <a:cs typeface="仿宋_GB2312" panose="02010609030101010101" pitchFamily="49" charset="-122"/>
                <a:sym typeface="+mn-lt"/>
              </a:rPr>
              <a:t>年；</a:t>
            </a:r>
            <a:endParaRPr lang="en-US" altLang="zh-CN" sz="1800" b="1" dirty="0" smtClean="0">
              <a:latin typeface="+mj-ea"/>
              <a:ea typeface="+mj-ea"/>
              <a:cs typeface="仿宋_GB2312" panose="02010609030101010101" pitchFamily="49" charset="-122"/>
              <a:sym typeface="+mn-lt"/>
            </a:endParaRPr>
          </a:p>
          <a:p>
            <a:pPr eaLnBrk="1" hangingPunct="1">
              <a:lnSpc>
                <a:spcPct val="120000"/>
              </a:lnSpc>
              <a:buNone/>
            </a:pPr>
            <a:r>
              <a:rPr lang="en-US" altLang="zh-CN" sz="1800" b="1" dirty="0" smtClean="0">
                <a:solidFill>
                  <a:srgbClr val="00B0F0"/>
                </a:solidFill>
                <a:latin typeface="+mj-ea"/>
                <a:ea typeface="+mj-ea"/>
                <a:cs typeface="仿宋_GB2312" panose="02010609030101010101" pitchFamily="49" charset="-122"/>
                <a:sym typeface="+mn-lt"/>
              </a:rPr>
              <a:t>   </a:t>
            </a:r>
            <a:r>
              <a:rPr lang="zh-CN" altLang="en-US" sz="1800" b="1" dirty="0" smtClean="0">
                <a:solidFill>
                  <a:srgbClr val="00B0F0"/>
                </a:solidFill>
                <a:latin typeface="+mj-ea"/>
                <a:cs typeface="仿宋_GB2312" panose="02010609030101010101" pitchFamily="49" charset="-122"/>
                <a:sym typeface="+mn-lt"/>
              </a:rPr>
              <a:t>例</a:t>
            </a:r>
            <a:r>
              <a:rPr lang="en-US" altLang="zh-CN" sz="1800" b="1" dirty="0" smtClean="0">
                <a:solidFill>
                  <a:srgbClr val="00B0F0"/>
                </a:solidFill>
                <a:latin typeface="+mj-ea"/>
                <a:cs typeface="仿宋_GB2312" panose="02010609030101010101" pitchFamily="49" charset="-122"/>
                <a:sym typeface="+mn-lt"/>
              </a:rPr>
              <a:t>2</a:t>
            </a:r>
            <a:r>
              <a:rPr lang="zh-CN" altLang="en-US" sz="1800" b="1" dirty="0" smtClean="0">
                <a:solidFill>
                  <a:srgbClr val="00B0F0"/>
                </a:solidFill>
                <a:latin typeface="+mj-ea"/>
                <a:cs typeface="仿宋_GB2312" panose="02010609030101010101" pitchFamily="49" charset="-122"/>
                <a:sym typeface="+mn-lt"/>
              </a:rPr>
              <a:t>：</a:t>
            </a:r>
            <a:r>
              <a:rPr lang="zh-CN" altLang="en-US" sz="1800" b="1" dirty="0" smtClean="0">
                <a:latin typeface="+mj-ea"/>
                <a:ea typeface="+mj-ea"/>
                <a:cs typeface="仿宋_GB2312" panose="02010609030101010101" pitchFamily="49" charset="-122"/>
                <a:sym typeface="+mn-lt"/>
              </a:rPr>
              <a:t>“</a:t>
            </a:r>
            <a:r>
              <a:rPr lang="zh-CN" altLang="en-US" sz="1800" b="1" dirty="0" smtClean="0">
                <a:latin typeface="+mj-ea"/>
                <a:cs typeface="仿宋_GB2312" panose="02010609030101010101" pitchFamily="49" charset="-122"/>
                <a:sym typeface="+mn-lt"/>
              </a:rPr>
              <a:t>十一</a:t>
            </a:r>
            <a:r>
              <a:rPr lang="zh-CN" altLang="en-US" sz="1800" b="1" dirty="0" smtClean="0">
                <a:latin typeface="+mj-ea"/>
                <a:ea typeface="+mj-ea"/>
                <a:cs typeface="仿宋_GB2312" panose="02010609030101010101" pitchFamily="49" charset="-122"/>
                <a:sym typeface="+mn-lt"/>
              </a:rPr>
              <a:t>”前提前将</a:t>
            </a:r>
            <a:r>
              <a:rPr lang="en-US" altLang="zh-CN" sz="1800" b="1" dirty="0" smtClean="0">
                <a:latin typeface="+mj-ea"/>
                <a:ea typeface="+mj-ea"/>
                <a:cs typeface="仿宋_GB2312" panose="02010609030101010101" pitchFamily="49" charset="-122"/>
                <a:sym typeface="+mn-lt"/>
              </a:rPr>
              <a:t>10</a:t>
            </a:r>
            <a:r>
              <a:rPr lang="zh-CN" altLang="en-US" sz="1800" b="1" dirty="0" smtClean="0">
                <a:latin typeface="+mj-ea"/>
                <a:ea typeface="+mj-ea"/>
                <a:cs typeface="仿宋_GB2312" panose="02010609030101010101" pitchFamily="49" charset="-122"/>
                <a:sym typeface="+mn-lt"/>
              </a:rPr>
              <a:t>月的工资在</a:t>
            </a:r>
            <a:r>
              <a:rPr lang="en-US" altLang="zh-CN" sz="1800" b="1" dirty="0" smtClean="0">
                <a:latin typeface="+mj-ea"/>
                <a:ea typeface="+mj-ea"/>
                <a:cs typeface="仿宋_GB2312" panose="02010609030101010101" pitchFamily="49" charset="-122"/>
                <a:sym typeface="+mn-lt"/>
              </a:rPr>
              <a:t>9</a:t>
            </a:r>
            <a:r>
              <a:rPr lang="zh-CN" altLang="en-US" sz="1800" b="1" dirty="0" smtClean="0">
                <a:latin typeface="+mj-ea"/>
                <a:ea typeface="+mj-ea"/>
                <a:cs typeface="仿宋_GB2312" panose="02010609030101010101" pitchFamily="49" charset="-122"/>
                <a:sym typeface="+mn-lt"/>
              </a:rPr>
              <a:t>月发放，应统计在</a:t>
            </a:r>
            <a:r>
              <a:rPr lang="en-US" altLang="zh-CN" sz="1800" b="1" dirty="0" smtClean="0">
                <a:latin typeface="+mj-ea"/>
                <a:ea typeface="+mj-ea"/>
                <a:cs typeface="仿宋_GB2312" panose="02010609030101010101" pitchFamily="49" charset="-122"/>
                <a:sym typeface="+mn-lt"/>
              </a:rPr>
              <a:t>10</a:t>
            </a:r>
            <a:r>
              <a:rPr lang="zh-CN" altLang="en-US" sz="1800" b="1" dirty="0" smtClean="0">
                <a:latin typeface="+mj-ea"/>
                <a:ea typeface="+mj-ea"/>
                <a:cs typeface="仿宋_GB2312" panose="02010609030101010101" pitchFamily="49" charset="-122"/>
                <a:sym typeface="+mn-lt"/>
              </a:rPr>
              <a:t>月，一个季度统计</a:t>
            </a:r>
            <a:r>
              <a:rPr lang="en-US" altLang="zh-CN" sz="1800" b="1" dirty="0" smtClean="0">
                <a:latin typeface="+mj-ea"/>
                <a:ea typeface="+mj-ea"/>
                <a:cs typeface="仿宋_GB2312" panose="02010609030101010101" pitchFamily="49" charset="-122"/>
                <a:sym typeface="+mn-lt"/>
              </a:rPr>
              <a:t>3</a:t>
            </a:r>
            <a:r>
              <a:rPr lang="zh-CN" altLang="en-US" sz="1800" b="1" dirty="0" smtClean="0">
                <a:latin typeface="+mj-ea"/>
                <a:ea typeface="+mj-ea"/>
                <a:cs typeface="仿宋_GB2312" panose="02010609030101010101" pitchFamily="49" charset="-122"/>
                <a:sym typeface="+mn-lt"/>
              </a:rPr>
              <a:t>个月的工资而非</a:t>
            </a:r>
            <a:r>
              <a:rPr lang="en-US" altLang="zh-CN" sz="1800" b="1" dirty="0" smtClean="0">
                <a:latin typeface="+mj-ea"/>
                <a:ea typeface="+mj-ea"/>
                <a:cs typeface="仿宋_GB2312" panose="02010609030101010101" pitchFamily="49" charset="-122"/>
                <a:sym typeface="+mn-lt"/>
              </a:rPr>
              <a:t>4</a:t>
            </a:r>
            <a:r>
              <a:rPr lang="zh-CN" altLang="en-US" sz="1800" b="1" dirty="0" smtClean="0">
                <a:latin typeface="+mj-ea"/>
                <a:ea typeface="+mj-ea"/>
                <a:cs typeface="仿宋_GB2312" panose="02010609030101010101" pitchFamily="49" charset="-122"/>
                <a:sym typeface="+mn-lt"/>
              </a:rPr>
              <a:t>个月。</a:t>
            </a:r>
            <a:endParaRPr lang="zh-CN" altLang="en-US" sz="1800" b="1" dirty="0" smtClean="0">
              <a:latin typeface="+mj-ea"/>
              <a:ea typeface="+mj-ea"/>
              <a:cs typeface="仿宋_GB2312" panose="02010609030101010101" pitchFamily="49" charset="-122"/>
              <a:sym typeface="+mn-lt"/>
            </a:endParaRPr>
          </a:p>
          <a:p>
            <a:pPr eaLnBrk="1" hangingPunct="1">
              <a:lnSpc>
                <a:spcPct val="120000"/>
              </a:lnSpc>
              <a:buFont typeface="Wingdings" panose="05000000000000000000" charset="0"/>
              <a:buChar char="Ø"/>
            </a:pPr>
            <a:r>
              <a:rPr lang="zh-CN" altLang="en-US" sz="1800" b="1" dirty="0" smtClean="0">
                <a:solidFill>
                  <a:srgbClr val="FF0000"/>
                </a:solidFill>
                <a:latin typeface="+mj-ea"/>
                <a:ea typeface="+mj-ea"/>
                <a:cs typeface="仿宋_GB2312" panose="02010609030101010101" pitchFamily="49" charset="-122"/>
                <a:sym typeface="+mn-lt"/>
              </a:rPr>
              <a:t>补发工资：</a:t>
            </a:r>
            <a:r>
              <a:rPr lang="zh-CN" altLang="en-US" sz="1800" b="1" dirty="0" smtClean="0">
                <a:solidFill>
                  <a:srgbClr val="FF0000"/>
                </a:solidFill>
                <a:latin typeface="+mj-ea"/>
                <a:ea typeface="+mj-ea"/>
                <a:cs typeface="仿宋_GB2312" panose="02010609030101010101" pitchFamily="49" charset="-122"/>
                <a:sym typeface="+mn-ea"/>
              </a:rPr>
              <a:t>补发工资、奖金等应在实际发放时统计。</a:t>
            </a:r>
            <a:endParaRPr lang="zh-CN" altLang="en-US" sz="1800" b="1" dirty="0" smtClean="0">
              <a:solidFill>
                <a:srgbClr val="FF0000"/>
              </a:solidFill>
              <a:latin typeface="+mj-ea"/>
              <a:ea typeface="+mj-ea"/>
              <a:cs typeface="仿宋_GB2312" panose="02010609030101010101" pitchFamily="49" charset="-122"/>
              <a:sym typeface="+mn-lt"/>
            </a:endParaRPr>
          </a:p>
          <a:p>
            <a:pPr marL="0" indent="0" eaLnBrk="1" hangingPunct="1">
              <a:lnSpc>
                <a:spcPct val="120000"/>
              </a:lnSpc>
              <a:buFont typeface="Wingdings" panose="05000000000000000000" charset="0"/>
              <a:buNone/>
            </a:pPr>
            <a:r>
              <a:rPr lang="zh-CN" altLang="en-US" sz="1800" b="1" dirty="0" smtClean="0">
                <a:latin typeface="+mj-ea"/>
                <a:ea typeface="+mj-ea"/>
                <a:cs typeface="仿宋_GB2312" panose="02010609030101010101" pitchFamily="49" charset="-122"/>
                <a:sym typeface="+mn-lt"/>
              </a:rPr>
              <a:t>   遵循人员和工资必须对应的原则，补发已离职员工工资，当年离职补发的工资要统计，第二年补发前一年离职员工的工资则不统计。</a:t>
            </a:r>
            <a:r>
              <a:rPr lang="zh-CN" altLang="en-US" sz="1800" b="1" dirty="0" smtClean="0">
                <a:solidFill>
                  <a:srgbClr val="FF0000"/>
                </a:solidFill>
                <a:latin typeface="+mj-ea"/>
                <a:ea typeface="+mj-ea"/>
                <a:cs typeface="仿宋_GB2312" panose="02010609030101010101" pitchFamily="49" charset="-122"/>
                <a:sym typeface="+mn-ea"/>
              </a:rPr>
              <a:t>补发的非上年度工资和奖金均不计入工资总额。</a:t>
            </a:r>
            <a:r>
              <a:rPr lang="zh-CN" altLang="en-US" sz="1800" b="1" dirty="0" smtClean="0">
                <a:solidFill>
                  <a:schemeClr val="tx1"/>
                </a:solidFill>
                <a:latin typeface="+mj-ea"/>
                <a:ea typeface="+mj-ea"/>
                <a:cs typeface="仿宋_GB2312" panose="02010609030101010101" pitchFamily="49" charset="-122"/>
                <a:sym typeface="+mn-lt"/>
              </a:rPr>
              <a:t>特殊：</a:t>
            </a:r>
            <a:r>
              <a:rPr lang="zh-CN" altLang="en-US" sz="1800" b="1" dirty="0" smtClean="0">
                <a:solidFill>
                  <a:srgbClr val="FF0000"/>
                </a:solidFill>
                <a:latin typeface="+mj-ea"/>
                <a:ea typeface="+mj-ea"/>
                <a:cs typeface="仿宋_GB2312" panose="02010609030101010101" pitchFamily="49" charset="-122"/>
                <a:sym typeface="+mn-lt"/>
              </a:rPr>
              <a:t>员工去年12月离职，企业今年1月份发放上年12月的工资，1月份的工资总额和平均人数都要算上这名离职员工。</a:t>
            </a:r>
            <a:r>
              <a:rPr lang="zh-CN" altLang="en-US" sz="1800" b="1" dirty="0" smtClean="0">
                <a:latin typeface="+mj-ea"/>
                <a:ea typeface="+mj-ea"/>
                <a:cs typeface="仿宋_GB2312" panose="02010609030101010101" pitchFamily="49" charset="-122"/>
                <a:sym typeface="+mn-lt"/>
              </a:rPr>
              <a:t>）</a:t>
            </a:r>
            <a:endParaRPr lang="zh-CN" altLang="en-US" sz="1800" b="1" dirty="0" smtClean="0">
              <a:latin typeface="+mj-ea"/>
              <a:ea typeface="+mj-ea"/>
              <a:cs typeface="仿宋_GB2312" panose="02010609030101010101" pitchFamily="49" charset="-122"/>
              <a:sym typeface="+mn-lt"/>
            </a:endParaRPr>
          </a:p>
        </p:txBody>
      </p:sp>
      <p:sp>
        <p:nvSpPr>
          <p:cNvPr id="4" name="文本框 3"/>
          <p:cNvSpPr txBox="1"/>
          <p:nvPr/>
        </p:nvSpPr>
        <p:spPr>
          <a:xfrm>
            <a:off x="1301750" y="60325"/>
            <a:ext cx="1612900" cy="521970"/>
          </a:xfrm>
          <a:prstGeom prst="rect">
            <a:avLst/>
          </a:prstGeom>
          <a:noFill/>
        </p:spPr>
        <p:txBody>
          <a:bodyPr wrap="none" rtlCol="0" anchor="t">
            <a:spAutoFit/>
          </a:bodyPr>
          <a:lstStyle/>
          <a:p>
            <a:pPr algn="l">
              <a:lnSpc>
                <a:spcPct val="100000"/>
              </a:lnSpc>
            </a:pPr>
            <a:r>
              <a:rPr lang="en-US" altLang="zh-CN" sz="2800" b="1" dirty="0">
                <a:latin typeface="黑体" panose="02010609060101010101" pitchFamily="49" charset="-122"/>
                <a:ea typeface="黑体" panose="02010609060101010101" pitchFamily="49" charset="-122"/>
                <a:cs typeface="+mj-cs"/>
                <a:sym typeface="+mn-ea"/>
              </a:rPr>
              <a:t>统计原则</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345565" y="979170"/>
            <a:ext cx="7218045" cy="1898611"/>
            <a:chOff x="4261513" y="1300271"/>
            <a:chExt cx="9508538" cy="3608417"/>
          </a:xfrm>
        </p:grpSpPr>
        <p:sp>
          <p:nvSpPr>
            <p:cNvPr id="19460" name="直角三角形 2"/>
            <p:cNvSpPr/>
            <p:nvPr/>
          </p:nvSpPr>
          <p:spPr>
            <a:xfrm rot="-4482950" flipH="1">
              <a:off x="4915915" y="2630512"/>
              <a:ext cx="1530290" cy="1396961"/>
            </a:xfrm>
            <a:custGeom>
              <a:avLst/>
              <a:gdLst/>
              <a:ahLst/>
              <a:cxnLst>
                <a:cxn ang="0">
                  <a:pos x="0" y="1312027"/>
                </a:cxn>
                <a:cxn ang="0">
                  <a:pos x="0" y="0"/>
                </a:cxn>
                <a:cxn ang="0">
                  <a:pos x="1386578" y="600282"/>
                </a:cxn>
                <a:cxn ang="0">
                  <a:pos x="0" y="1312027"/>
                </a:cxn>
              </a:cxnLst>
              <a:rect l="0" t="0" r="0" b="0"/>
              <a:pathLst>
                <a:path w="1690209" h="1842558">
                  <a:moveTo>
                    <a:pt x="0" y="1842558"/>
                  </a:moveTo>
                  <a:lnTo>
                    <a:pt x="0" y="0"/>
                  </a:lnTo>
                  <a:lnTo>
                    <a:pt x="1690209" y="149753"/>
                  </a:lnTo>
                  <a:lnTo>
                    <a:pt x="0" y="1842558"/>
                  </a:lnTo>
                  <a:close/>
                </a:path>
              </a:pathLst>
            </a:custGeom>
            <a:solidFill>
              <a:srgbClr val="BFBFBF"/>
            </a:solidFill>
            <a:ln w="25400">
              <a:noFill/>
            </a:ln>
          </p:spPr>
          <p:txBody>
            <a:bodyPr/>
            <a:lstStyle/>
            <a:p>
              <a:endParaRPr lang="zh-CN" altLang="en-US" sz="1350"/>
            </a:p>
          </p:txBody>
        </p:sp>
        <p:sp>
          <p:nvSpPr>
            <p:cNvPr id="19461" name="任意多边形 13"/>
            <p:cNvSpPr/>
            <p:nvPr/>
          </p:nvSpPr>
          <p:spPr>
            <a:xfrm>
              <a:off x="4261513" y="1300271"/>
              <a:ext cx="2232628" cy="1671492"/>
            </a:xfrm>
            <a:custGeom>
              <a:avLst/>
              <a:gdLst/>
              <a:ahLst/>
              <a:cxnLst>
                <a:cxn ang="0">
                  <a:pos x="271667" y="0"/>
                </a:cxn>
                <a:cxn ang="0">
                  <a:pos x="1823463" y="196445"/>
                </a:cxn>
                <a:cxn ang="0">
                  <a:pos x="2314575" y="1370013"/>
                </a:cxn>
                <a:cxn ang="0">
                  <a:pos x="0" y="1292414"/>
                </a:cxn>
              </a:cxnLst>
              <a:rect l="0" t="0" r="0" b="0"/>
              <a:pathLst>
                <a:path w="2315387" h="1620180">
                  <a:moveTo>
                    <a:pt x="271763" y="0"/>
                  </a:moveTo>
                  <a:lnTo>
                    <a:pt x="1824103" y="232317"/>
                  </a:lnTo>
                  <a:lnTo>
                    <a:pt x="2315387" y="1620180"/>
                  </a:lnTo>
                  <a:lnTo>
                    <a:pt x="0" y="1528412"/>
                  </a:lnTo>
                  <a:close/>
                </a:path>
              </a:pathLst>
            </a:custGeom>
            <a:solidFill>
              <a:srgbClr val="003C78"/>
            </a:solidFill>
            <a:ln w="25400">
              <a:noFill/>
            </a:ln>
          </p:spPr>
          <p:txBody>
            <a:bodyPr/>
            <a:lstStyle/>
            <a:p>
              <a:endParaRPr lang="zh-CN" altLang="en-US" sz="1350"/>
            </a:p>
          </p:txBody>
        </p:sp>
        <p:sp>
          <p:nvSpPr>
            <p:cNvPr id="8" name="TextBox 7"/>
            <p:cNvSpPr txBox="1"/>
            <p:nvPr/>
          </p:nvSpPr>
          <p:spPr>
            <a:xfrm>
              <a:off x="4453058" y="1927778"/>
              <a:ext cx="1849913" cy="786869"/>
            </a:xfrm>
            <a:prstGeom prst="rect">
              <a:avLst/>
            </a:prstGeom>
            <a:noFill/>
            <a:ln w="9525">
              <a:noFill/>
            </a:ln>
          </p:spPr>
          <p:txBody>
            <a:bodyPr wrap="square" anchor="t" anchorCtr="0">
              <a:spAutoFit/>
            </a:bodyPr>
            <a:lstStyle/>
            <a:p>
              <a:pPr algn="ctr"/>
              <a:r>
                <a:rPr lang="zh-CN" altLang="en-US" sz="2100" b="1" dirty="0">
                  <a:solidFill>
                    <a:schemeClr val="bg1"/>
                  </a:solidFill>
                  <a:latin typeface="+mj-ea"/>
                  <a:ea typeface="+mj-ea"/>
                </a:rPr>
                <a:t>测试</a:t>
              </a:r>
              <a:endParaRPr lang="zh-CN" altLang="en-US" sz="2100" b="1" dirty="0">
                <a:solidFill>
                  <a:schemeClr val="bg1"/>
                </a:solidFill>
                <a:latin typeface="+mj-ea"/>
                <a:ea typeface="+mj-ea"/>
              </a:endParaRPr>
            </a:p>
          </p:txBody>
        </p:sp>
        <p:sp>
          <p:nvSpPr>
            <p:cNvPr id="19463" name="Text Box 13"/>
            <p:cNvSpPr txBox="1"/>
            <p:nvPr/>
          </p:nvSpPr>
          <p:spPr>
            <a:xfrm>
              <a:off x="6368721" y="1927760"/>
              <a:ext cx="7401330" cy="2980928"/>
            </a:xfrm>
            <a:prstGeom prst="rect">
              <a:avLst/>
            </a:prstGeom>
            <a:noFill/>
            <a:ln w="9525">
              <a:noFill/>
            </a:ln>
          </p:spPr>
          <p:txBody>
            <a:bodyPr wrap="square" anchor="t" anchorCtr="0">
              <a:spAutoFit/>
            </a:bodyPr>
            <a:lstStyle/>
            <a:p>
              <a:pPr indent="0" algn="l" fontAlgn="auto">
                <a:lnSpc>
                  <a:spcPct val="200000"/>
                </a:lnSpc>
              </a:pPr>
              <a:r>
                <a:rPr lang="zh-CN" altLang="en-US" sz="1600" dirty="0">
                  <a:latin typeface="Arial" panose="020B0604020202020204" pitchFamily="34" charset="0"/>
                  <a:ea typeface="宋体" panose="02010600030101010101" pitchFamily="2" charset="-122"/>
                </a:rPr>
                <a:t>      某</a:t>
              </a:r>
              <a:r>
                <a:rPr lang="zh-CN" altLang="en-US" sz="1600" dirty="0">
                  <a:latin typeface="Arial" panose="020B0604020202020204" pitchFamily="34" charset="0"/>
                  <a:ea typeface="宋体" panose="02010600030101010101" pitchFamily="2" charset="-122"/>
                  <a:sym typeface="+mn-ea"/>
                </a:rPr>
                <a:t>公司每月20日核定当月员工工资，次月5日实际发放，该公司由会计兼任统计，每月25日在财务账计提工资时，填报当月工资总额。请问这种填报方式是否正确？</a:t>
              </a:r>
              <a:endParaRPr lang="zh-CN" altLang="en-US" sz="1600" dirty="0">
                <a:latin typeface="Arial" panose="020B0604020202020204" pitchFamily="34" charset="0"/>
                <a:ea typeface="宋体" panose="02010600030101010101" pitchFamily="2" charset="-122"/>
                <a:sym typeface="+mn-ea"/>
              </a:endParaRPr>
            </a:p>
          </p:txBody>
        </p:sp>
      </p:grpSp>
      <p:sp>
        <p:nvSpPr>
          <p:cNvPr id="4" name="文本框 3"/>
          <p:cNvSpPr txBox="1"/>
          <p:nvPr/>
        </p:nvSpPr>
        <p:spPr>
          <a:xfrm>
            <a:off x="1301750" y="60325"/>
            <a:ext cx="1435100" cy="521970"/>
          </a:xfrm>
          <a:prstGeom prst="rect">
            <a:avLst/>
          </a:prstGeom>
          <a:noFill/>
        </p:spPr>
        <p:txBody>
          <a:bodyPr wrap="none" rtlCol="0" anchor="t">
            <a:spAutoFit/>
          </a:bodyPr>
          <a:p>
            <a:pPr algn="l">
              <a:lnSpc>
                <a:spcPct val="100000"/>
              </a:lnSpc>
            </a:pPr>
            <a:r>
              <a:rPr lang="zh-CN" altLang="en-US" sz="2800" b="1" dirty="0">
                <a:latin typeface="黑体" panose="02010609060101010101" pitchFamily="49" charset="-122"/>
                <a:ea typeface="黑体" panose="02010609060101010101" pitchFamily="49" charset="-122"/>
                <a:cs typeface="+mj-cs"/>
              </a:rPr>
              <a:t>测试题</a:t>
            </a:r>
            <a:r>
              <a:rPr lang="en-US" altLang="zh-CN" sz="2800" b="1" dirty="0">
                <a:latin typeface="黑体" panose="02010609060101010101" pitchFamily="49" charset="-122"/>
                <a:ea typeface="黑体" panose="02010609060101010101" pitchFamily="49" charset="-122"/>
                <a:cs typeface="+mj-cs"/>
              </a:rPr>
              <a:t>1</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409065" y="848995"/>
            <a:ext cx="7084695" cy="2339897"/>
            <a:chOff x="4320905" y="1580261"/>
            <a:chExt cx="8879679" cy="2770159"/>
          </a:xfrm>
        </p:grpSpPr>
        <p:sp>
          <p:nvSpPr>
            <p:cNvPr id="19460" name="直角三角形 2"/>
            <p:cNvSpPr/>
            <p:nvPr/>
          </p:nvSpPr>
          <p:spPr>
            <a:xfrm rot="-4482950" flipH="1">
              <a:off x="5042290" y="2515070"/>
              <a:ext cx="1386578" cy="1312027"/>
            </a:xfrm>
            <a:custGeom>
              <a:avLst/>
              <a:gdLst/>
              <a:ahLst/>
              <a:cxnLst>
                <a:cxn ang="0">
                  <a:pos x="0" y="1312027"/>
                </a:cxn>
                <a:cxn ang="0">
                  <a:pos x="0" y="0"/>
                </a:cxn>
                <a:cxn ang="0">
                  <a:pos x="1386578" y="600282"/>
                </a:cxn>
                <a:cxn ang="0">
                  <a:pos x="0" y="1312027"/>
                </a:cxn>
              </a:cxnLst>
              <a:rect l="0" t="0" r="0" b="0"/>
              <a:pathLst>
                <a:path w="1690209" h="1842558">
                  <a:moveTo>
                    <a:pt x="0" y="1842558"/>
                  </a:moveTo>
                  <a:lnTo>
                    <a:pt x="0" y="0"/>
                  </a:lnTo>
                  <a:lnTo>
                    <a:pt x="1690209" y="149753"/>
                  </a:lnTo>
                  <a:lnTo>
                    <a:pt x="0" y="1842558"/>
                  </a:lnTo>
                  <a:close/>
                </a:path>
              </a:pathLst>
            </a:custGeom>
            <a:solidFill>
              <a:srgbClr val="BFBFBF"/>
            </a:solidFill>
            <a:ln w="25400">
              <a:noFill/>
            </a:ln>
          </p:spPr>
          <p:txBody>
            <a:bodyPr/>
            <a:lstStyle/>
            <a:p>
              <a:endParaRPr lang="zh-CN" altLang="en-US" sz="1350"/>
            </a:p>
          </p:txBody>
        </p:sp>
        <p:sp>
          <p:nvSpPr>
            <p:cNvPr id="19461" name="任意多边形 13"/>
            <p:cNvSpPr/>
            <p:nvPr/>
          </p:nvSpPr>
          <p:spPr>
            <a:xfrm>
              <a:off x="4320905" y="1580261"/>
              <a:ext cx="2232317" cy="1390814"/>
            </a:xfrm>
            <a:custGeom>
              <a:avLst/>
              <a:gdLst/>
              <a:ahLst/>
              <a:cxnLst>
                <a:cxn ang="0">
                  <a:pos x="271667" y="0"/>
                </a:cxn>
                <a:cxn ang="0">
                  <a:pos x="1823463" y="196445"/>
                </a:cxn>
                <a:cxn ang="0">
                  <a:pos x="2314575" y="1370013"/>
                </a:cxn>
                <a:cxn ang="0">
                  <a:pos x="0" y="1292414"/>
                </a:cxn>
              </a:cxnLst>
              <a:rect l="0" t="0" r="0" b="0"/>
              <a:pathLst>
                <a:path w="2315387" h="1620180">
                  <a:moveTo>
                    <a:pt x="271763" y="0"/>
                  </a:moveTo>
                  <a:lnTo>
                    <a:pt x="1824103" y="232317"/>
                  </a:lnTo>
                  <a:lnTo>
                    <a:pt x="2315387" y="1620180"/>
                  </a:lnTo>
                  <a:lnTo>
                    <a:pt x="0" y="1528412"/>
                  </a:lnTo>
                  <a:close/>
                </a:path>
              </a:pathLst>
            </a:custGeom>
            <a:solidFill>
              <a:srgbClr val="003C78"/>
            </a:solidFill>
            <a:ln w="25400">
              <a:noFill/>
            </a:ln>
          </p:spPr>
          <p:txBody>
            <a:bodyPr/>
            <a:lstStyle/>
            <a:p>
              <a:endParaRPr lang="zh-CN" altLang="en-US" sz="1350"/>
            </a:p>
          </p:txBody>
        </p:sp>
        <p:sp>
          <p:nvSpPr>
            <p:cNvPr id="8" name="TextBox 7"/>
            <p:cNvSpPr txBox="1"/>
            <p:nvPr/>
          </p:nvSpPr>
          <p:spPr>
            <a:xfrm>
              <a:off x="4395339" y="2079842"/>
              <a:ext cx="1849913" cy="490150"/>
            </a:xfrm>
            <a:prstGeom prst="rect">
              <a:avLst/>
            </a:prstGeom>
            <a:noFill/>
            <a:ln w="9525">
              <a:noFill/>
            </a:ln>
          </p:spPr>
          <p:txBody>
            <a:bodyPr wrap="square" anchor="t" anchorCtr="0">
              <a:spAutoFit/>
            </a:bodyPr>
            <a:lstStyle/>
            <a:p>
              <a:pPr algn="ctr"/>
              <a:r>
                <a:rPr lang="zh-CN" altLang="en-US" sz="2100" b="1" dirty="0">
                  <a:solidFill>
                    <a:schemeClr val="bg1"/>
                  </a:solidFill>
                  <a:latin typeface="+mj-ea"/>
                  <a:ea typeface="+mj-ea"/>
                </a:rPr>
                <a:t>答案</a:t>
              </a:r>
              <a:endParaRPr lang="zh-CN" altLang="en-US" sz="2100" b="1" dirty="0">
                <a:solidFill>
                  <a:schemeClr val="bg1"/>
                </a:solidFill>
                <a:latin typeface="+mj-ea"/>
                <a:ea typeface="+mj-ea"/>
              </a:endParaRPr>
            </a:p>
          </p:txBody>
        </p:sp>
        <p:sp>
          <p:nvSpPr>
            <p:cNvPr id="19463" name="Text Box 13"/>
            <p:cNvSpPr txBox="1"/>
            <p:nvPr/>
          </p:nvSpPr>
          <p:spPr>
            <a:xfrm>
              <a:off x="6674988" y="1837272"/>
              <a:ext cx="6525596" cy="2513148"/>
            </a:xfrm>
            <a:prstGeom prst="rect">
              <a:avLst/>
            </a:prstGeom>
            <a:noFill/>
            <a:ln w="9525">
              <a:noFill/>
            </a:ln>
          </p:spPr>
          <p:txBody>
            <a:bodyPr wrap="square" anchor="t" anchorCtr="0">
              <a:spAutoFit/>
            </a:bodyPr>
            <a:lstStyle/>
            <a:p>
              <a:pPr algn="l" fontAlgn="auto">
                <a:lnSpc>
                  <a:spcPct val="200000"/>
                </a:lnSpc>
              </a:pPr>
              <a:r>
                <a:rPr lang="en-US" b="1" dirty="0">
                  <a:solidFill>
                    <a:srgbClr val="002060"/>
                  </a:solidFill>
                  <a:latin typeface="华文宋体" panose="02010600040101010101" charset="-122"/>
                  <a:ea typeface="华文宋体" panose="02010600040101010101" charset="-122"/>
                </a:rPr>
                <a:t>      </a:t>
              </a:r>
              <a:r>
                <a:rPr lang="zh-CN" altLang="en-US" sz="1600" dirty="0">
                  <a:latin typeface="Arial" panose="020B0604020202020204" pitchFamily="34" charset="0"/>
                  <a:ea typeface="宋体" panose="02010600030101010101" pitchFamily="2" charset="-122"/>
                </a:rPr>
                <a:t>  </a:t>
              </a:r>
              <a:r>
                <a:rPr lang="zh-CN" altLang="en-US" sz="1600" dirty="0">
                  <a:solidFill>
                    <a:srgbClr val="FF0000"/>
                  </a:solidFill>
                  <a:latin typeface="Arial" panose="020B0604020202020204" pitchFamily="34" charset="0"/>
                  <a:ea typeface="宋体" panose="02010600030101010101" pitchFamily="2" charset="-122"/>
                </a:rPr>
                <a:t>不正确。</a:t>
              </a:r>
              <a:r>
                <a:rPr lang="zh-CN" altLang="en-US" sz="1600" dirty="0">
                  <a:solidFill>
                    <a:srgbClr val="354454"/>
                  </a:solidFill>
                  <a:latin typeface="Arial" panose="020B0604020202020204" pitchFamily="34" charset="0"/>
                  <a:ea typeface="宋体" panose="02010600030101010101" pitchFamily="2" charset="-122"/>
                </a:rPr>
                <a:t>不能填报</a:t>
              </a:r>
              <a:r>
                <a:rPr lang="zh-CN" altLang="en-US" sz="1600" dirty="0">
                  <a:solidFill>
                    <a:srgbClr val="354454"/>
                  </a:solidFill>
                  <a:latin typeface="Arial" panose="020B0604020202020204" pitchFamily="34" charset="0"/>
                  <a:ea typeface="宋体" panose="02010600030101010101" pitchFamily="2" charset="-122"/>
                  <a:sym typeface="+mn-ea"/>
                </a:rPr>
                <a:t>计提尚未发放</a:t>
              </a:r>
              <a:r>
                <a:rPr lang="zh-CN" altLang="en-US" sz="1600" dirty="0">
                  <a:latin typeface="Arial" panose="020B0604020202020204" pitchFamily="34" charset="0"/>
                  <a:ea typeface="宋体" panose="02010600030101010101" pitchFamily="2" charset="-122"/>
                  <a:sym typeface="+mn-ea"/>
                </a:rPr>
                <a:t>的工资数，要填实际发放数。</a:t>
              </a:r>
              <a:r>
                <a:rPr lang="zh-CN" altLang="en-US" sz="1600" dirty="0">
                  <a:latin typeface="Arial" panose="020B0604020202020204" pitchFamily="34" charset="0"/>
                  <a:ea typeface="宋体" panose="02010600030101010101" pitchFamily="2" charset="-122"/>
                </a:rPr>
                <a:t>该</a:t>
              </a:r>
              <a:r>
                <a:rPr lang="zh-CN" altLang="en-US" sz="1600" dirty="0">
                  <a:latin typeface="Arial" panose="020B0604020202020204" pitchFamily="34" charset="0"/>
                  <a:ea typeface="宋体" panose="02010600030101010101" pitchFamily="2" charset="-122"/>
                  <a:sym typeface="+mn-ea"/>
                </a:rPr>
                <a:t>公司应在填报报表时，根据上月《工资明细单》填报当月的工资总额。全年工资总额应当依据上年12月-本年11月的《工资明细单》填报。</a:t>
              </a:r>
              <a:endParaRPr lang="zh-CN" altLang="en-US" sz="1600" dirty="0">
                <a:latin typeface="Arial" panose="020B0604020202020204" pitchFamily="34" charset="0"/>
                <a:ea typeface="宋体" panose="02010600030101010101" pitchFamily="2" charset="-122"/>
                <a:sym typeface="+mn-ea"/>
              </a:endParaRPr>
            </a:p>
          </p:txBody>
        </p:sp>
      </p:grpSp>
      <p:sp>
        <p:nvSpPr>
          <p:cNvPr id="3" name="文本框 2"/>
          <p:cNvSpPr txBox="1"/>
          <p:nvPr/>
        </p:nvSpPr>
        <p:spPr>
          <a:xfrm>
            <a:off x="1524000" y="3544570"/>
            <a:ext cx="7219950" cy="339725"/>
          </a:xfrm>
          <a:prstGeom prst="rect">
            <a:avLst/>
          </a:prstGeom>
          <a:noFill/>
        </p:spPr>
        <p:txBody>
          <a:bodyPr wrap="square" rtlCol="0" anchor="t">
            <a:spAutoFit/>
          </a:bodyPr>
          <a:p>
            <a:pPr>
              <a:lnSpc>
                <a:spcPct val="90000"/>
              </a:lnSpc>
            </a:pPr>
            <a:r>
              <a:rPr lang="zh-CN" altLang="en-US" dirty="0" smtClean="0">
                <a:solidFill>
                  <a:srgbClr val="FF0000"/>
                </a:solidFill>
                <a:latin typeface="+mj-ea"/>
                <a:ea typeface="+mj-ea"/>
                <a:cs typeface="仿宋_GB2312" panose="02010609030101010101" pitchFamily="49" charset="-122"/>
                <a:sym typeface="+mn-ea"/>
              </a:rPr>
              <a:t>注意：下发薪单位</a:t>
            </a:r>
            <a:r>
              <a:rPr lang="zh-CN" altLang="en-US" dirty="0" smtClean="0">
                <a:latin typeface="+mj-ea"/>
                <a:ea typeface="+mj-ea"/>
                <a:cs typeface="仿宋_GB2312" panose="02010609030101010101" pitchFamily="49" charset="-122"/>
                <a:sym typeface="+mn-ea"/>
              </a:rPr>
              <a:t>，</a:t>
            </a:r>
            <a:r>
              <a:rPr lang="en-US" altLang="zh-CN" dirty="0" smtClean="0">
                <a:solidFill>
                  <a:srgbClr val="FF0000"/>
                </a:solidFill>
                <a:latin typeface="+mj-ea"/>
                <a:ea typeface="+mj-ea"/>
                <a:cs typeface="仿宋_GB2312" panose="02010609030101010101" pitchFamily="49" charset="-122"/>
                <a:sym typeface="+mn-ea"/>
              </a:rPr>
              <a:t>“</a:t>
            </a:r>
            <a:r>
              <a:rPr lang="zh-CN" altLang="en-US" dirty="0" smtClean="0">
                <a:solidFill>
                  <a:srgbClr val="FF0000"/>
                </a:solidFill>
                <a:latin typeface="+mj-ea"/>
                <a:ea typeface="+mj-ea"/>
                <a:cs typeface="仿宋_GB2312" panose="02010609030101010101" pitchFamily="49" charset="-122"/>
                <a:sym typeface="+mn-ea"/>
              </a:rPr>
              <a:t>何时发何时统计</a:t>
            </a:r>
            <a:r>
              <a:rPr lang="en-US" altLang="zh-CN" dirty="0" smtClean="0">
                <a:solidFill>
                  <a:srgbClr val="FF0000"/>
                </a:solidFill>
                <a:latin typeface="+mj-ea"/>
                <a:ea typeface="+mj-ea"/>
                <a:cs typeface="仿宋_GB2312" panose="02010609030101010101" pitchFamily="49" charset="-122"/>
                <a:sym typeface="+mn-ea"/>
              </a:rPr>
              <a:t>”</a:t>
            </a:r>
            <a:r>
              <a:rPr lang="zh-CN" altLang="en-US" dirty="0" smtClean="0">
                <a:latin typeface="+mj-ea"/>
                <a:ea typeface="+mj-ea"/>
                <a:cs typeface="仿宋_GB2312" panose="02010609030101010101" pitchFamily="49" charset="-122"/>
                <a:sym typeface="+mn-ea"/>
              </a:rPr>
              <a:t>的原则，填报时取错了月份。</a:t>
            </a:r>
            <a:endParaRPr lang="zh-CN" altLang="en-US" dirty="0" smtClean="0">
              <a:latin typeface="+mj-ea"/>
              <a:ea typeface="+mj-ea"/>
              <a:cs typeface="仿宋_GB2312" panose="02010609030101010101" pitchFamily="49" charset="-122"/>
              <a:sym typeface="+mn-ea"/>
            </a:endParaRPr>
          </a:p>
        </p:txBody>
      </p:sp>
      <p:sp>
        <p:nvSpPr>
          <p:cNvPr id="4" name="文本框 3"/>
          <p:cNvSpPr txBox="1"/>
          <p:nvPr/>
        </p:nvSpPr>
        <p:spPr>
          <a:xfrm>
            <a:off x="1301750" y="60325"/>
            <a:ext cx="1435100" cy="521970"/>
          </a:xfrm>
          <a:prstGeom prst="rect">
            <a:avLst/>
          </a:prstGeom>
          <a:noFill/>
        </p:spPr>
        <p:txBody>
          <a:bodyPr wrap="none" rtlCol="0" anchor="t">
            <a:spAutoFit/>
          </a:bodyPr>
          <a:p>
            <a:pPr algn="l">
              <a:lnSpc>
                <a:spcPct val="100000"/>
              </a:lnSpc>
            </a:pPr>
            <a:r>
              <a:rPr lang="zh-CN" altLang="en-US" sz="2800" b="1" dirty="0">
                <a:latin typeface="黑体" panose="02010609060101010101" pitchFamily="49" charset="-122"/>
                <a:ea typeface="黑体" panose="02010609060101010101" pitchFamily="49" charset="-122"/>
                <a:cs typeface="+mj-cs"/>
              </a:rPr>
              <a:t>测试题</a:t>
            </a:r>
            <a:r>
              <a:rPr lang="en-US" altLang="zh-CN" sz="2800" b="1" dirty="0">
                <a:latin typeface="黑体" panose="02010609060101010101" pitchFamily="49" charset="-122"/>
                <a:ea typeface="黑体" panose="02010609060101010101" pitchFamily="49" charset="-122"/>
                <a:cs typeface="+mj-cs"/>
              </a:rPr>
              <a:t>1</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345565" y="979170"/>
            <a:ext cx="7245985" cy="1882101"/>
            <a:chOff x="4261513" y="1300271"/>
            <a:chExt cx="9545344" cy="3577038"/>
          </a:xfrm>
        </p:grpSpPr>
        <p:sp>
          <p:nvSpPr>
            <p:cNvPr id="19460" name="直角三角形 2"/>
            <p:cNvSpPr/>
            <p:nvPr/>
          </p:nvSpPr>
          <p:spPr>
            <a:xfrm rot="-4482950" flipH="1">
              <a:off x="4915915" y="2630512"/>
              <a:ext cx="1530290" cy="1396961"/>
            </a:xfrm>
            <a:custGeom>
              <a:avLst/>
              <a:gdLst/>
              <a:ahLst/>
              <a:cxnLst>
                <a:cxn ang="0">
                  <a:pos x="0" y="1312027"/>
                </a:cxn>
                <a:cxn ang="0">
                  <a:pos x="0" y="0"/>
                </a:cxn>
                <a:cxn ang="0">
                  <a:pos x="1386578" y="600282"/>
                </a:cxn>
                <a:cxn ang="0">
                  <a:pos x="0" y="1312027"/>
                </a:cxn>
              </a:cxnLst>
              <a:rect l="0" t="0" r="0" b="0"/>
              <a:pathLst>
                <a:path w="1690209" h="1842558">
                  <a:moveTo>
                    <a:pt x="0" y="1842558"/>
                  </a:moveTo>
                  <a:lnTo>
                    <a:pt x="0" y="0"/>
                  </a:lnTo>
                  <a:lnTo>
                    <a:pt x="1690209" y="149753"/>
                  </a:lnTo>
                  <a:lnTo>
                    <a:pt x="0" y="1842558"/>
                  </a:lnTo>
                  <a:close/>
                </a:path>
              </a:pathLst>
            </a:custGeom>
            <a:solidFill>
              <a:srgbClr val="BFBFBF"/>
            </a:solidFill>
            <a:ln w="25400">
              <a:noFill/>
            </a:ln>
          </p:spPr>
          <p:txBody>
            <a:bodyPr/>
            <a:lstStyle/>
            <a:p>
              <a:endParaRPr lang="zh-CN" altLang="en-US" sz="1350"/>
            </a:p>
          </p:txBody>
        </p:sp>
        <p:sp>
          <p:nvSpPr>
            <p:cNvPr id="19461" name="任意多边形 13"/>
            <p:cNvSpPr/>
            <p:nvPr/>
          </p:nvSpPr>
          <p:spPr>
            <a:xfrm>
              <a:off x="4261513" y="1300271"/>
              <a:ext cx="2232628" cy="1671492"/>
            </a:xfrm>
            <a:custGeom>
              <a:avLst/>
              <a:gdLst/>
              <a:ahLst/>
              <a:cxnLst>
                <a:cxn ang="0">
                  <a:pos x="271667" y="0"/>
                </a:cxn>
                <a:cxn ang="0">
                  <a:pos x="1823463" y="196445"/>
                </a:cxn>
                <a:cxn ang="0">
                  <a:pos x="2314575" y="1370013"/>
                </a:cxn>
                <a:cxn ang="0">
                  <a:pos x="0" y="1292414"/>
                </a:cxn>
              </a:cxnLst>
              <a:rect l="0" t="0" r="0" b="0"/>
              <a:pathLst>
                <a:path w="2315387" h="1620180">
                  <a:moveTo>
                    <a:pt x="271763" y="0"/>
                  </a:moveTo>
                  <a:lnTo>
                    <a:pt x="1824103" y="232317"/>
                  </a:lnTo>
                  <a:lnTo>
                    <a:pt x="2315387" y="1620180"/>
                  </a:lnTo>
                  <a:lnTo>
                    <a:pt x="0" y="1528412"/>
                  </a:lnTo>
                  <a:close/>
                </a:path>
              </a:pathLst>
            </a:custGeom>
            <a:solidFill>
              <a:srgbClr val="003C78"/>
            </a:solidFill>
            <a:ln w="25400">
              <a:noFill/>
            </a:ln>
          </p:spPr>
          <p:txBody>
            <a:bodyPr/>
            <a:lstStyle/>
            <a:p>
              <a:endParaRPr lang="zh-CN" altLang="en-US" sz="1350"/>
            </a:p>
          </p:txBody>
        </p:sp>
        <p:sp>
          <p:nvSpPr>
            <p:cNvPr id="8" name="TextBox 7"/>
            <p:cNvSpPr txBox="1"/>
            <p:nvPr/>
          </p:nvSpPr>
          <p:spPr>
            <a:xfrm>
              <a:off x="4453058" y="1927778"/>
              <a:ext cx="1849913" cy="786869"/>
            </a:xfrm>
            <a:prstGeom prst="rect">
              <a:avLst/>
            </a:prstGeom>
            <a:noFill/>
            <a:ln w="9525">
              <a:noFill/>
            </a:ln>
          </p:spPr>
          <p:txBody>
            <a:bodyPr wrap="square" anchor="t" anchorCtr="0">
              <a:spAutoFit/>
            </a:bodyPr>
            <a:lstStyle/>
            <a:p>
              <a:pPr algn="ctr"/>
              <a:r>
                <a:rPr lang="zh-CN" altLang="en-US" sz="2100" b="1" dirty="0">
                  <a:solidFill>
                    <a:schemeClr val="bg1"/>
                  </a:solidFill>
                  <a:latin typeface="+mj-ea"/>
                  <a:ea typeface="+mj-ea"/>
                </a:rPr>
                <a:t>测试</a:t>
              </a:r>
              <a:endParaRPr lang="zh-CN" altLang="en-US" sz="2100" b="1" dirty="0">
                <a:solidFill>
                  <a:schemeClr val="bg1"/>
                </a:solidFill>
                <a:latin typeface="+mj-ea"/>
                <a:ea typeface="+mj-ea"/>
              </a:endParaRPr>
            </a:p>
          </p:txBody>
        </p:sp>
        <p:sp>
          <p:nvSpPr>
            <p:cNvPr id="19463" name="Text Box 13"/>
            <p:cNvSpPr txBox="1"/>
            <p:nvPr/>
          </p:nvSpPr>
          <p:spPr>
            <a:xfrm>
              <a:off x="6405527" y="1779317"/>
              <a:ext cx="7401330" cy="3097992"/>
            </a:xfrm>
            <a:prstGeom prst="rect">
              <a:avLst/>
            </a:prstGeom>
            <a:noFill/>
            <a:ln w="9525">
              <a:noFill/>
            </a:ln>
          </p:spPr>
          <p:txBody>
            <a:bodyPr wrap="square" anchor="t" anchorCtr="0">
              <a:spAutoFit/>
            </a:bodyPr>
            <a:lstStyle/>
            <a:p>
              <a:pPr algn="l">
                <a:lnSpc>
                  <a:spcPct val="200000"/>
                </a:lnSpc>
                <a:buNone/>
              </a:pPr>
              <a:r>
                <a:rPr lang="zh-CN" altLang="en-US" sz="1600" dirty="0">
                  <a:latin typeface="Arial" panose="020B0604020202020204" pitchFamily="34" charset="0"/>
                  <a:ea typeface="宋体" panose="02010600030101010101" pitchFamily="2" charset="-122"/>
                </a:rPr>
                <a:t>   </a:t>
              </a:r>
              <a:r>
                <a:rPr lang="zh-CN" altLang="en-US" dirty="0">
                  <a:latin typeface="Arial" panose="020B0604020202020204" pitchFamily="34" charset="0"/>
                  <a:ea typeface="宋体" panose="02010600030101010101" pitchFamily="2" charset="-122"/>
                </a:rPr>
                <a:t>   </a:t>
              </a:r>
              <a:r>
                <a:rPr lang="zh-CN" altLang="en-US" sz="1600" dirty="0">
                  <a:latin typeface="Arial" panose="020B0604020202020204" pitchFamily="34" charset="0"/>
                  <a:ea typeface="宋体" panose="02010600030101010101" pitchFamily="2" charset="-122"/>
                  <a:sym typeface="+mn-lt"/>
                </a:rPr>
                <a:t>公司每月15日核定员工工资，18日发放工资的95%，剩下5%于次年1月一次性发放。统计人员按照100%填报当月工资总额，但未扣除公司暂未发放的5%。请问是否正确？</a:t>
              </a:r>
              <a:endParaRPr lang="zh-CN" altLang="en-US" sz="1600" dirty="0">
                <a:latin typeface="Arial" panose="020B0604020202020204" pitchFamily="34" charset="0"/>
                <a:ea typeface="宋体" panose="02010600030101010101" pitchFamily="2" charset="-122"/>
                <a:sym typeface="+mn-lt"/>
              </a:endParaRPr>
            </a:p>
          </p:txBody>
        </p:sp>
      </p:grpSp>
      <p:sp>
        <p:nvSpPr>
          <p:cNvPr id="4" name="文本框 3"/>
          <p:cNvSpPr txBox="1"/>
          <p:nvPr/>
        </p:nvSpPr>
        <p:spPr>
          <a:xfrm>
            <a:off x="1301750" y="60325"/>
            <a:ext cx="1435100" cy="521970"/>
          </a:xfrm>
          <a:prstGeom prst="rect">
            <a:avLst/>
          </a:prstGeom>
          <a:noFill/>
        </p:spPr>
        <p:txBody>
          <a:bodyPr wrap="none" rtlCol="0" anchor="t">
            <a:spAutoFit/>
          </a:bodyPr>
          <a:p>
            <a:pPr algn="l">
              <a:lnSpc>
                <a:spcPct val="100000"/>
              </a:lnSpc>
            </a:pPr>
            <a:r>
              <a:rPr lang="zh-CN" altLang="en-US" sz="2800" b="1" dirty="0">
                <a:latin typeface="黑体" panose="02010609060101010101" pitchFamily="49" charset="-122"/>
                <a:ea typeface="黑体" panose="02010609060101010101" pitchFamily="49" charset="-122"/>
                <a:cs typeface="+mj-cs"/>
              </a:rPr>
              <a:t>测试题</a:t>
            </a:r>
            <a:r>
              <a:rPr lang="en-US" altLang="zh-CN" sz="2800" b="1" dirty="0">
                <a:latin typeface="黑体" panose="02010609060101010101" pitchFamily="49" charset="-122"/>
                <a:ea typeface="黑体" panose="02010609060101010101" pitchFamily="49" charset="-122"/>
                <a:cs typeface="+mj-cs"/>
              </a:rPr>
              <a:t>2</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409065" y="848995"/>
            <a:ext cx="7084695" cy="2832022"/>
            <a:chOff x="4320905" y="1580261"/>
            <a:chExt cx="8879679" cy="3352776"/>
          </a:xfrm>
        </p:grpSpPr>
        <p:sp>
          <p:nvSpPr>
            <p:cNvPr id="19460" name="直角三角形 2"/>
            <p:cNvSpPr/>
            <p:nvPr/>
          </p:nvSpPr>
          <p:spPr>
            <a:xfrm rot="-4482950" flipH="1">
              <a:off x="5042290" y="2515070"/>
              <a:ext cx="1386578" cy="1312027"/>
            </a:xfrm>
            <a:custGeom>
              <a:avLst/>
              <a:gdLst/>
              <a:ahLst/>
              <a:cxnLst>
                <a:cxn ang="0">
                  <a:pos x="0" y="1312027"/>
                </a:cxn>
                <a:cxn ang="0">
                  <a:pos x="0" y="0"/>
                </a:cxn>
                <a:cxn ang="0">
                  <a:pos x="1386578" y="600282"/>
                </a:cxn>
                <a:cxn ang="0">
                  <a:pos x="0" y="1312027"/>
                </a:cxn>
              </a:cxnLst>
              <a:rect l="0" t="0" r="0" b="0"/>
              <a:pathLst>
                <a:path w="1690209" h="1842558">
                  <a:moveTo>
                    <a:pt x="0" y="1842558"/>
                  </a:moveTo>
                  <a:lnTo>
                    <a:pt x="0" y="0"/>
                  </a:lnTo>
                  <a:lnTo>
                    <a:pt x="1690209" y="149753"/>
                  </a:lnTo>
                  <a:lnTo>
                    <a:pt x="0" y="1842558"/>
                  </a:lnTo>
                  <a:close/>
                </a:path>
              </a:pathLst>
            </a:custGeom>
            <a:solidFill>
              <a:srgbClr val="BFBFBF"/>
            </a:solidFill>
            <a:ln w="25400">
              <a:noFill/>
            </a:ln>
          </p:spPr>
          <p:txBody>
            <a:bodyPr/>
            <a:lstStyle/>
            <a:p>
              <a:endParaRPr lang="zh-CN" altLang="en-US" sz="1350"/>
            </a:p>
          </p:txBody>
        </p:sp>
        <p:sp>
          <p:nvSpPr>
            <p:cNvPr id="19461" name="任意多边形 13"/>
            <p:cNvSpPr/>
            <p:nvPr/>
          </p:nvSpPr>
          <p:spPr>
            <a:xfrm>
              <a:off x="4320905" y="1580261"/>
              <a:ext cx="2232317" cy="1390814"/>
            </a:xfrm>
            <a:custGeom>
              <a:avLst/>
              <a:gdLst/>
              <a:ahLst/>
              <a:cxnLst>
                <a:cxn ang="0">
                  <a:pos x="271667" y="0"/>
                </a:cxn>
                <a:cxn ang="0">
                  <a:pos x="1823463" y="196445"/>
                </a:cxn>
                <a:cxn ang="0">
                  <a:pos x="2314575" y="1370013"/>
                </a:cxn>
                <a:cxn ang="0">
                  <a:pos x="0" y="1292414"/>
                </a:cxn>
              </a:cxnLst>
              <a:rect l="0" t="0" r="0" b="0"/>
              <a:pathLst>
                <a:path w="2315387" h="1620180">
                  <a:moveTo>
                    <a:pt x="271763" y="0"/>
                  </a:moveTo>
                  <a:lnTo>
                    <a:pt x="1824103" y="232317"/>
                  </a:lnTo>
                  <a:lnTo>
                    <a:pt x="2315387" y="1620180"/>
                  </a:lnTo>
                  <a:lnTo>
                    <a:pt x="0" y="1528412"/>
                  </a:lnTo>
                  <a:close/>
                </a:path>
              </a:pathLst>
            </a:custGeom>
            <a:solidFill>
              <a:srgbClr val="003C78"/>
            </a:solidFill>
            <a:ln w="25400">
              <a:noFill/>
            </a:ln>
          </p:spPr>
          <p:txBody>
            <a:bodyPr/>
            <a:lstStyle/>
            <a:p>
              <a:endParaRPr lang="zh-CN" altLang="en-US" sz="1350"/>
            </a:p>
          </p:txBody>
        </p:sp>
        <p:sp>
          <p:nvSpPr>
            <p:cNvPr id="8" name="TextBox 7"/>
            <p:cNvSpPr txBox="1"/>
            <p:nvPr/>
          </p:nvSpPr>
          <p:spPr>
            <a:xfrm>
              <a:off x="4395339" y="2079842"/>
              <a:ext cx="1849913" cy="490150"/>
            </a:xfrm>
            <a:prstGeom prst="rect">
              <a:avLst/>
            </a:prstGeom>
            <a:noFill/>
            <a:ln w="9525">
              <a:noFill/>
            </a:ln>
          </p:spPr>
          <p:txBody>
            <a:bodyPr wrap="square" anchor="t" anchorCtr="0">
              <a:spAutoFit/>
            </a:bodyPr>
            <a:lstStyle/>
            <a:p>
              <a:pPr algn="ctr"/>
              <a:r>
                <a:rPr lang="zh-CN" altLang="en-US" sz="2100" b="1" dirty="0">
                  <a:solidFill>
                    <a:schemeClr val="bg1"/>
                  </a:solidFill>
                  <a:latin typeface="+mj-ea"/>
                  <a:ea typeface="+mj-ea"/>
                </a:rPr>
                <a:t>答案</a:t>
              </a:r>
              <a:endParaRPr lang="zh-CN" altLang="en-US" sz="2100" b="1" dirty="0">
                <a:solidFill>
                  <a:schemeClr val="bg1"/>
                </a:solidFill>
                <a:latin typeface="+mj-ea"/>
                <a:ea typeface="+mj-ea"/>
              </a:endParaRPr>
            </a:p>
          </p:txBody>
        </p:sp>
        <p:sp>
          <p:nvSpPr>
            <p:cNvPr id="19463" name="Text Box 13"/>
            <p:cNvSpPr txBox="1"/>
            <p:nvPr/>
          </p:nvSpPr>
          <p:spPr>
            <a:xfrm>
              <a:off x="6674988" y="1837272"/>
              <a:ext cx="6525596" cy="3095765"/>
            </a:xfrm>
            <a:prstGeom prst="rect">
              <a:avLst/>
            </a:prstGeom>
            <a:noFill/>
            <a:ln w="9525">
              <a:noFill/>
            </a:ln>
          </p:spPr>
          <p:txBody>
            <a:bodyPr wrap="square" anchor="t" anchorCtr="0">
              <a:spAutoFit/>
            </a:bodyPr>
            <a:lstStyle/>
            <a:p>
              <a:pPr algn="l" fontAlgn="auto">
                <a:lnSpc>
                  <a:spcPct val="200000"/>
                </a:lnSpc>
              </a:pPr>
              <a:r>
                <a:rPr lang="en-US" b="1" dirty="0">
                  <a:solidFill>
                    <a:srgbClr val="002060"/>
                  </a:solidFill>
                  <a:latin typeface="华文宋体" panose="02010600040101010101" charset="-122"/>
                  <a:ea typeface="华文宋体" panose="02010600040101010101" charset="-122"/>
                </a:rPr>
                <a:t>      </a:t>
              </a:r>
              <a:r>
                <a:rPr lang="zh-CN" altLang="en-US" sz="1600" dirty="0">
                  <a:latin typeface="Arial" panose="020B0604020202020204" pitchFamily="34" charset="0"/>
                  <a:ea typeface="宋体" panose="02010600030101010101" pitchFamily="2" charset="-122"/>
                </a:rPr>
                <a:t>  </a:t>
              </a:r>
              <a:r>
                <a:rPr lang="zh-CN" altLang="en-US" sz="1600" dirty="0">
                  <a:solidFill>
                    <a:srgbClr val="FF0000"/>
                  </a:solidFill>
                  <a:latin typeface="Arial" panose="020B0604020202020204" pitchFamily="34" charset="0"/>
                  <a:ea typeface="宋体" panose="02010600030101010101" pitchFamily="2" charset="-122"/>
                </a:rPr>
                <a:t>不正确。</a:t>
              </a:r>
              <a:r>
                <a:rPr lang="zh-CN" altLang="en-US" sz="1600" dirty="0" smtClean="0">
                  <a:latin typeface="+mj-ea"/>
                  <a:ea typeface="+mj-ea"/>
                  <a:cs typeface="仿宋_GB2312" panose="02010609030101010101" pitchFamily="49" charset="-122"/>
                  <a:sym typeface="+mn-lt"/>
                </a:rPr>
                <a:t>公司在每月实际发放工资后，根据工资发放所依据的</a:t>
              </a:r>
              <a:r>
                <a:rPr lang="en-US" altLang="zh-CN" sz="1600" dirty="0" smtClean="0">
                  <a:latin typeface="+mj-ea"/>
                  <a:ea typeface="+mj-ea"/>
                  <a:cs typeface="仿宋_GB2312" panose="02010609030101010101" pitchFamily="49" charset="-122"/>
                  <a:sym typeface="+mn-lt"/>
                </a:rPr>
                <a:t>《</a:t>
              </a:r>
              <a:r>
                <a:rPr lang="zh-CN" altLang="en-US" sz="1600" dirty="0" smtClean="0">
                  <a:latin typeface="+mj-ea"/>
                  <a:ea typeface="+mj-ea"/>
                  <a:cs typeface="仿宋_GB2312" panose="02010609030101010101" pitchFamily="49" charset="-122"/>
                  <a:sym typeface="+mn-lt"/>
                </a:rPr>
                <a:t>工资明细单</a:t>
              </a:r>
              <a:r>
                <a:rPr lang="en-US" altLang="zh-CN" sz="1600" dirty="0" smtClean="0">
                  <a:latin typeface="+mj-ea"/>
                  <a:ea typeface="+mj-ea"/>
                  <a:cs typeface="仿宋_GB2312" panose="02010609030101010101" pitchFamily="49" charset="-122"/>
                  <a:sym typeface="+mn-lt"/>
                </a:rPr>
                <a:t>》</a:t>
              </a:r>
              <a:r>
                <a:rPr lang="zh-CN" altLang="en-US" sz="1600" dirty="0" smtClean="0">
                  <a:latin typeface="+mj-ea"/>
                  <a:ea typeface="+mj-ea"/>
                  <a:cs typeface="仿宋_GB2312" panose="02010609030101010101" pitchFamily="49" charset="-122"/>
                  <a:sym typeface="+mn-lt"/>
                </a:rPr>
                <a:t>，扣除未实际发放的工资，计算填报当月工资总额。需要遵循</a:t>
              </a:r>
              <a:r>
                <a:rPr lang="en-US" altLang="zh-CN" sz="1600" dirty="0" smtClean="0">
                  <a:latin typeface="+mj-ea"/>
                  <a:ea typeface="+mj-ea"/>
                  <a:cs typeface="仿宋_GB2312" panose="02010609030101010101" pitchFamily="49" charset="-122"/>
                  <a:sym typeface="+mn-lt"/>
                </a:rPr>
                <a:t>“</a:t>
              </a:r>
              <a:r>
                <a:rPr lang="zh-CN" altLang="en-US" sz="1600" dirty="0" smtClean="0">
                  <a:latin typeface="+mj-ea"/>
                  <a:ea typeface="+mj-ea"/>
                  <a:cs typeface="仿宋_GB2312" panose="02010609030101010101" pitchFamily="49" charset="-122"/>
                  <a:sym typeface="+mn-lt"/>
                </a:rPr>
                <a:t>何时发何时统</a:t>
              </a:r>
              <a:r>
                <a:rPr lang="en-US" altLang="zh-CN" sz="1600" dirty="0" smtClean="0">
                  <a:latin typeface="+mj-ea"/>
                  <a:ea typeface="+mj-ea"/>
                  <a:cs typeface="仿宋_GB2312" panose="02010609030101010101" pitchFamily="49" charset="-122"/>
                  <a:sym typeface="+mn-lt"/>
                </a:rPr>
                <a:t>”</a:t>
              </a:r>
              <a:r>
                <a:rPr lang="zh-CN" altLang="en-US" sz="1600" dirty="0" smtClean="0">
                  <a:latin typeface="+mj-ea"/>
                  <a:ea typeface="+mj-ea"/>
                  <a:cs typeface="仿宋_GB2312" panose="02010609030101010101" pitchFamily="49" charset="-122"/>
                  <a:sym typeface="+mn-lt"/>
                </a:rPr>
                <a:t>的原则。</a:t>
              </a:r>
              <a:endParaRPr lang="zh-CN" altLang="en-US" sz="1600" dirty="0">
                <a:latin typeface="Arial" panose="020B0604020202020204" pitchFamily="34" charset="0"/>
                <a:ea typeface="宋体" panose="02010600030101010101" pitchFamily="2" charset="-122"/>
                <a:sym typeface="+mn-ea"/>
              </a:endParaRPr>
            </a:p>
            <a:p>
              <a:pPr algn="l" fontAlgn="auto">
                <a:lnSpc>
                  <a:spcPct val="200000"/>
                </a:lnSpc>
              </a:pPr>
              <a:endParaRPr lang="zh-CN" altLang="en-US" sz="1600" dirty="0">
                <a:latin typeface="Arial" panose="020B0604020202020204" pitchFamily="34" charset="0"/>
                <a:ea typeface="宋体" panose="02010600030101010101" pitchFamily="2" charset="-122"/>
                <a:sym typeface="+mn-ea"/>
              </a:endParaRPr>
            </a:p>
          </p:txBody>
        </p:sp>
      </p:grpSp>
      <p:sp>
        <p:nvSpPr>
          <p:cNvPr id="4" name="文本框 3"/>
          <p:cNvSpPr txBox="1"/>
          <p:nvPr/>
        </p:nvSpPr>
        <p:spPr>
          <a:xfrm>
            <a:off x="1301750" y="60325"/>
            <a:ext cx="1435100" cy="521970"/>
          </a:xfrm>
          <a:prstGeom prst="rect">
            <a:avLst/>
          </a:prstGeom>
          <a:noFill/>
        </p:spPr>
        <p:txBody>
          <a:bodyPr wrap="none" rtlCol="0" anchor="t">
            <a:spAutoFit/>
          </a:bodyPr>
          <a:p>
            <a:pPr algn="l">
              <a:lnSpc>
                <a:spcPct val="100000"/>
              </a:lnSpc>
            </a:pPr>
            <a:r>
              <a:rPr lang="zh-CN" altLang="en-US" sz="2800" b="1" dirty="0">
                <a:latin typeface="黑体" panose="02010609060101010101" pitchFamily="49" charset="-122"/>
                <a:ea typeface="黑体" panose="02010609060101010101" pitchFamily="49" charset="-122"/>
                <a:cs typeface="+mj-cs"/>
              </a:rPr>
              <a:t>测试题</a:t>
            </a:r>
            <a:r>
              <a:rPr lang="en-US" altLang="zh-CN" sz="2800" b="1" dirty="0">
                <a:latin typeface="黑体" panose="02010609060101010101" pitchFamily="49" charset="-122"/>
                <a:ea typeface="黑体" panose="02010609060101010101" pitchFamily="49" charset="-122"/>
                <a:cs typeface="+mj-cs"/>
              </a:rPr>
              <a:t>2</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185" y="1933392"/>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nSpc>
                <a:spcPct val="150000"/>
              </a:lnSpc>
              <a:buClr>
                <a:srgbClr val="37B0E8"/>
              </a:buClr>
              <a:buFont typeface="Wingdings" panose="05000000000000000000" pitchFamily="2" charset="2"/>
              <a:buNone/>
            </a:pPr>
            <a:endParaRPr lang="zh-CN" altLang="en-US"/>
          </a:p>
        </p:txBody>
      </p:sp>
      <p:sp>
        <p:nvSpPr>
          <p:cNvPr id="3" name="矩形 2"/>
          <p:cNvSpPr/>
          <p:nvPr/>
        </p:nvSpPr>
        <p:spPr>
          <a:xfrm>
            <a:off x="1805258" y="146893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09199" y="157287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4"/>
          <p:cNvSpPr>
            <a:spLocks noChangeArrowheads="1"/>
          </p:cNvSpPr>
          <p:nvPr/>
        </p:nvSpPr>
        <p:spPr bwMode="auto">
          <a:xfrm>
            <a:off x="3042920" y="1287780"/>
            <a:ext cx="4681220"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800" b="1" dirty="0" smtClean="0">
                <a:ln w="6350">
                  <a:noFill/>
                </a:ln>
                <a:solidFill>
                  <a:srgbClr val="37B0E8"/>
                </a:solidFill>
                <a:latin typeface="微软雅黑" panose="020B0503020204020204" pitchFamily="34" charset="-122"/>
                <a:ea typeface="微软雅黑" panose="020B0503020204020204" pitchFamily="34" charset="-122"/>
                <a:sym typeface="+mn-ea"/>
              </a:rPr>
              <a:t>  2.</a:t>
            </a:r>
            <a:r>
              <a:rPr lang="zh-CN" altLang="en-US" sz="2800" b="1" dirty="0" smtClean="0">
                <a:ln w="6350">
                  <a:noFill/>
                </a:ln>
                <a:solidFill>
                  <a:srgbClr val="37B0E8"/>
                </a:solidFill>
                <a:latin typeface="微软雅黑" panose="020B0503020204020204" pitchFamily="34" charset="-122"/>
                <a:ea typeface="微软雅黑" panose="020B0503020204020204" pitchFamily="34" charset="-122"/>
                <a:sym typeface="+mn-ea"/>
              </a:rPr>
              <a:t>指标解释</a:t>
            </a:r>
            <a:endParaRPr lang="en-US" altLang="zh-CN" sz="2400" b="1" dirty="0" smtClean="0">
              <a:ln w="6350">
                <a:noFill/>
              </a:ln>
              <a:solidFill>
                <a:srgbClr val="37B0E8"/>
              </a:solidFill>
              <a:latin typeface="微软雅黑" panose="020B0503020204020204" pitchFamily="34" charset="-122"/>
              <a:ea typeface="微软雅黑" panose="020B0503020204020204" pitchFamily="34" charset="-122"/>
            </a:endParaRPr>
          </a:p>
        </p:txBody>
      </p:sp>
      <p:sp>
        <p:nvSpPr>
          <p:cNvPr id="8" name="Freeform 11"/>
          <p:cNvSpPr>
            <a:spLocks noEditPoints="1"/>
          </p:cNvSpPr>
          <p:nvPr/>
        </p:nvSpPr>
        <p:spPr bwMode="auto">
          <a:xfrm>
            <a:off x="2204349" y="1818714"/>
            <a:ext cx="355216" cy="451300"/>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Rectangle 44"/>
          <p:cNvSpPr>
            <a:spLocks noChangeArrowheads="1"/>
          </p:cNvSpPr>
          <p:nvPr/>
        </p:nvSpPr>
        <p:spPr bwMode="auto">
          <a:xfrm>
            <a:off x="4588510" y="2009140"/>
            <a:ext cx="22987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lvl="1" indent="0">
              <a:lnSpc>
                <a:spcPct val="150000"/>
              </a:lnSpc>
              <a:buClr>
                <a:srgbClr val="37B0E8"/>
              </a:buClr>
              <a:buFont typeface="Wingdings" panose="05000000000000000000" pitchFamily="2" charset="2"/>
              <a:buNone/>
            </a:pPr>
            <a:endParaRPr lang="en-US" altLang="zh-CN" sz="1600" b="1" dirty="0" smtClean="0">
              <a:ln w="6350">
                <a:noFill/>
              </a:ln>
              <a:solidFill>
                <a:schemeClr val="bg1"/>
              </a:solidFill>
              <a:latin typeface="Impact" panose="020B0806030902050204" pitchFamily="34" charset="0"/>
              <a:ea typeface="微软雅黑" panose="020B0503020204020204" pitchFamily="34" charset="-122"/>
              <a:sym typeface="+mn-ea"/>
            </a:endParaRPr>
          </a:p>
          <a:p>
            <a:pPr indent="0">
              <a:lnSpc>
                <a:spcPct val="150000"/>
              </a:lnSpc>
              <a:buClr>
                <a:srgbClr val="37B0E8"/>
              </a:buClr>
              <a:buFont typeface="Wingdings" panose="05000000000000000000" pitchFamily="2" charset="2"/>
              <a:buNone/>
            </a:pPr>
            <a:endParaRPr lang="zh-CN" altLang="en-US" sz="1000" dirty="0">
              <a:ln w="6350">
                <a:noFill/>
              </a:ln>
              <a:solidFill>
                <a:schemeClr val="bg1"/>
              </a:solidFill>
              <a:latin typeface="Impact" panose="020B0806030902050204" pitchFamily="34" charset="0"/>
              <a:ea typeface="微软雅黑" panose="020B0503020204020204" pitchFamily="34" charset="-122"/>
            </a:endParaRPr>
          </a:p>
        </p:txBody>
      </p:sp>
      <p:sp>
        <p:nvSpPr>
          <p:cNvPr id="5" name="Rectangle 44"/>
          <p:cNvSpPr>
            <a:spLocks noChangeArrowheads="1"/>
          </p:cNvSpPr>
          <p:nvPr/>
        </p:nvSpPr>
        <p:spPr bwMode="auto">
          <a:xfrm>
            <a:off x="3169920" y="1654175"/>
            <a:ext cx="4427220" cy="161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0">
              <a:lnSpc>
                <a:spcPct val="150000"/>
              </a:lnSpc>
              <a:buClr>
                <a:srgbClr val="37B0E8"/>
              </a:buClr>
              <a:buFont typeface="Wingdings" panose="05000000000000000000" pitchFamily="2" charset="2"/>
              <a:buNone/>
            </a:pPr>
            <a:endParaRPr lang="zh-CN" altLang="en-US" sz="1600" b="1" dirty="0" smtClean="0">
              <a:ln w="6350">
                <a:noFill/>
              </a:ln>
              <a:solidFill>
                <a:schemeClr val="bg1"/>
              </a:solidFill>
              <a:latin typeface="Impact" panose="020B0806030902050204" pitchFamily="34" charset="0"/>
              <a:ea typeface="微软雅黑" panose="020B0503020204020204" pitchFamily="34" charset="-122"/>
            </a:endParaRPr>
          </a:p>
          <a:p>
            <a:pPr indent="0">
              <a:lnSpc>
                <a:spcPct val="150000"/>
              </a:lnSpc>
              <a:buClr>
                <a:srgbClr val="37B0E8"/>
              </a:buClr>
              <a:buFont typeface="Wingdings" panose="05000000000000000000" pitchFamily="2" charset="2"/>
              <a:buNone/>
            </a:pP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a:p>
            <a:pPr marL="171450" indent="-171450">
              <a:lnSpc>
                <a:spcPct val="150000"/>
              </a:lnSpc>
              <a:buClr>
                <a:srgbClr val="37B0E8"/>
              </a:buClr>
              <a:buFont typeface="Wingdings" panose="05000000000000000000" pitchFamily="2" charset="2"/>
              <a:buChar char="ü"/>
            </a:pPr>
            <a:endParaRPr lang="zh-CN" altLang="en-US"/>
          </a:p>
          <a:p>
            <a:pPr indent="0">
              <a:lnSpc>
                <a:spcPct val="150000"/>
              </a:lnSpc>
              <a:buClr>
                <a:srgbClr val="37B0E8"/>
              </a:buClr>
              <a:buFont typeface="Wingdings" panose="05000000000000000000" pitchFamily="2" charset="2"/>
              <a:buNone/>
            </a:pP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p:txBody>
      </p:sp>
      <p:sp>
        <p:nvSpPr>
          <p:cNvPr id="6" name="Rectangle 44"/>
          <p:cNvSpPr>
            <a:spLocks noChangeArrowheads="1"/>
          </p:cNvSpPr>
          <p:nvPr/>
        </p:nvSpPr>
        <p:spPr bwMode="auto">
          <a:xfrm>
            <a:off x="3169920" y="1654175"/>
            <a:ext cx="4427220" cy="20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0">
              <a:lnSpc>
                <a:spcPct val="150000"/>
              </a:lnSpc>
              <a:buClr>
                <a:srgbClr val="37B0E8"/>
              </a:buClr>
              <a:buFont typeface="Wingdings" panose="05000000000000000000" pitchFamily="2" charset="2"/>
              <a:buNone/>
            </a:pPr>
            <a:endParaRPr lang="zh-CN" altLang="en-US" sz="1600" b="1" dirty="0" smtClean="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b="1" dirty="0" smtClean="0">
                <a:ln w="6350">
                  <a:noFill/>
                </a:ln>
                <a:solidFill>
                  <a:schemeClr val="bg1"/>
                </a:solidFill>
                <a:latin typeface="Impact" panose="020B0806030902050204" pitchFamily="34" charset="0"/>
                <a:ea typeface="微软雅黑" panose="020B0503020204020204" pitchFamily="34" charset="-122"/>
                <a:sym typeface="+mn-ea"/>
              </a:rPr>
              <a:t>从业人员期末人数、从业人员平均人数</a:t>
            </a: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a:p>
            <a:pPr marL="171450" indent="-171450">
              <a:lnSpc>
                <a:spcPct val="150000"/>
              </a:lnSpc>
              <a:buClr>
                <a:srgbClr val="37B0E8"/>
              </a:buClr>
              <a:buFont typeface="Wingdings" panose="05000000000000000000" pitchFamily="2" charset="2"/>
              <a:buChar char="ü"/>
            </a:pPr>
            <a:r>
              <a:rPr lang="zh-CN" altLang="en-US" b="1" dirty="0" smtClean="0">
                <a:ln w="6350">
                  <a:noFill/>
                </a:ln>
                <a:solidFill>
                  <a:schemeClr val="bg1"/>
                </a:solidFill>
                <a:latin typeface="Impact" panose="020B0806030902050204" pitchFamily="34" charset="0"/>
                <a:ea typeface="微软雅黑" panose="020B0503020204020204" pitchFamily="34" charset="-122"/>
                <a:sym typeface="+mn-ea"/>
              </a:rPr>
              <a:t>从业人员工资总额、从业人员平均工资</a:t>
            </a: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a:p>
            <a:pPr marL="171450" indent="-171450">
              <a:lnSpc>
                <a:spcPct val="150000"/>
              </a:lnSpc>
              <a:buClr>
                <a:srgbClr val="37B0E8"/>
              </a:buClr>
              <a:buFont typeface="Wingdings" panose="05000000000000000000" pitchFamily="2" charset="2"/>
              <a:buChar char="ü"/>
            </a:pPr>
            <a:endParaRPr lang="zh-CN" altLang="en-US"/>
          </a:p>
          <a:p>
            <a:pPr indent="0">
              <a:lnSpc>
                <a:spcPct val="150000"/>
              </a:lnSpc>
              <a:buClr>
                <a:srgbClr val="37B0E8"/>
              </a:buClr>
              <a:buFont typeface="Wingdings" panose="05000000000000000000" pitchFamily="2" charset="2"/>
              <a:buNone/>
            </a:pP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Effect transition="in" filter="fade">
                                      <p:cBhvr>
                                        <p:cTn id="27" dur="300"/>
                                        <p:tgtEl>
                                          <p:spTgt spid="8"/>
                                        </p:tgtEl>
                                      </p:cBhvr>
                                    </p:animEffect>
                                  </p:childTnLst>
                                </p:cTn>
                              </p:par>
                              <p:par>
                                <p:cTn id="28" presetID="6" presetClass="emph" presetSubtype="0" autoRev="1" fill="hold" grpId="1" nodeType="withEffect">
                                  <p:stCondLst>
                                    <p:cond delay="500"/>
                                  </p:stCondLst>
                                  <p:childTnLst>
                                    <p:animScale>
                                      <p:cBhvr>
                                        <p:cTn id="29" dur="150" fill="hold"/>
                                        <p:tgtEl>
                                          <p:spTgt spid="8"/>
                                        </p:tgtEl>
                                      </p:cBhvr>
                                      <p:by x="110000" y="110000"/>
                                    </p:animScale>
                                  </p:childTnLst>
                                </p:cTn>
                              </p:par>
                              <p:par>
                                <p:cTn id="30" presetID="2" presetClass="entr" presetSubtype="2" fill="hold" grpId="0" nodeType="withEffect">
                                  <p:stCondLst>
                                    <p:cond delay="50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50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1+#ppt_w/2"/>
                                          </p:val>
                                        </p:tav>
                                        <p:tav tm="100000">
                                          <p:val>
                                            <p:strVal val="#ppt_x"/>
                                          </p:val>
                                        </p:tav>
                                      </p:tavLst>
                                    </p:anim>
                                    <p:anim calcmode="lin" valueType="num">
                                      <p:cBhvr additive="base">
                                        <p:cTn id="3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7" grpId="0"/>
      <p:bldP spid="8" grpId="0" bldLvl="0" animBg="1"/>
      <p:bldP spid="8" grpId="1" bldLvl="0" animBg="1"/>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248968" y="90462"/>
            <a:ext cx="1612900" cy="521970"/>
          </a:xfrm>
          <a:prstGeom prst="rect">
            <a:avLst/>
          </a:prstGeom>
          <a:noFill/>
        </p:spPr>
        <p:txBody>
          <a:bodyPr wrap="none" rtlCol="0">
            <a:spAutoFit/>
          </a:bodyPr>
          <a:lstStyle/>
          <a:p>
            <a:r>
              <a:rPr lang="en-US" altLang="zh-CN" sz="2800" b="1" dirty="0">
                <a:latin typeface="黑体" panose="02010609060101010101" pitchFamily="49" charset="-122"/>
                <a:ea typeface="黑体" panose="02010609060101010101" pitchFamily="49" charset="-122"/>
                <a:cs typeface="+mj-cs"/>
              </a:rPr>
              <a:t>核心指标</a:t>
            </a:r>
            <a:endParaRPr lang="en-US" altLang="zh-CN" sz="2800" b="1" dirty="0">
              <a:latin typeface="黑体" panose="02010609060101010101" pitchFamily="49" charset="-122"/>
              <a:ea typeface="黑体" panose="02010609060101010101" pitchFamily="49" charset="-122"/>
              <a:cs typeface="+mj-cs"/>
            </a:endParaRPr>
          </a:p>
        </p:txBody>
      </p:sp>
      <p:grpSp>
        <p:nvGrpSpPr>
          <p:cNvPr id="7" name="组合 6"/>
          <p:cNvGrpSpPr/>
          <p:nvPr/>
        </p:nvGrpSpPr>
        <p:grpSpPr>
          <a:xfrm>
            <a:off x="1458294" y="1127371"/>
            <a:ext cx="2090439" cy="3111617"/>
            <a:chOff x="1407" y="2793"/>
            <a:chExt cx="3872" cy="4642"/>
          </a:xfrm>
        </p:grpSpPr>
        <p:grpSp>
          <p:nvGrpSpPr>
            <p:cNvPr id="2" name="组合 1"/>
            <p:cNvGrpSpPr/>
            <p:nvPr/>
          </p:nvGrpSpPr>
          <p:grpSpPr>
            <a:xfrm>
              <a:off x="1442" y="4485"/>
              <a:ext cx="3837" cy="2950"/>
              <a:chOff x="5089" y="2122"/>
              <a:chExt cx="6659" cy="3132"/>
            </a:xfrm>
          </p:grpSpPr>
          <p:sp>
            <p:nvSpPr>
              <p:cNvPr id="30" name="文本1"/>
              <p:cNvSpPr>
                <a:spLocks noChangeArrowheads="1"/>
              </p:cNvSpPr>
              <p:nvPr/>
            </p:nvSpPr>
            <p:spPr bwMode="gray">
              <a:xfrm>
                <a:off x="7531" y="2129"/>
                <a:ext cx="4215" cy="1413"/>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pPr>
                <a:r>
                  <a:rPr lang="zh-CN" sz="1500">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时期指标</a:t>
                </a:r>
                <a:endParaRPr lang="zh-CN" sz="1500">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1" name="标题1"/>
              <p:cNvSpPr>
                <a:spLocks noChangeArrowheads="1"/>
              </p:cNvSpPr>
              <p:nvPr/>
            </p:nvSpPr>
            <p:spPr bwMode="gray">
              <a:xfrm>
                <a:off x="5089" y="2122"/>
                <a:ext cx="2330" cy="1420"/>
              </a:xfrm>
              <a:prstGeom prst="roundRect">
                <a:avLst>
                  <a:gd name="adj" fmla="val 11921"/>
                </a:avLst>
              </a:prstGeom>
              <a:solidFill>
                <a:schemeClr val="accent1"/>
              </a:solidFill>
              <a:ln w="25400" cap="flat" cmpd="sng" algn="ctr">
                <a:no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en-US" altLang="zh-CN" sz="3200" b="1" dirty="0">
                    <a:solidFill>
                      <a:sysClr val="window" lastClr="FFFFFF">
                        <a:lumMod val="95000"/>
                      </a:sysClr>
                    </a:solidFill>
                    <a:latin typeface="微软雅黑" panose="020B0503020204020204" pitchFamily="34" charset="-122"/>
                    <a:ea typeface="微软雅黑" panose="020B0503020204020204" pitchFamily="34" charset="-122"/>
                  </a:rPr>
                  <a:t>2</a:t>
                </a:r>
                <a:endParaRPr lang="en-US" altLang="zh-CN" sz="32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32" name="文本2"/>
              <p:cNvSpPr>
                <a:spLocks noChangeArrowheads="1"/>
              </p:cNvSpPr>
              <p:nvPr/>
            </p:nvSpPr>
            <p:spPr bwMode="gray">
              <a:xfrm>
                <a:off x="7533" y="3846"/>
                <a:ext cx="4215" cy="1408"/>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500" dirty="0">
                    <a:solidFill>
                      <a:srgbClr val="FF0000"/>
                    </a:solidFill>
                    <a:latin typeface="微软雅黑" panose="020B0503020204020204" pitchFamily="34" charset="-122"/>
                    <a:ea typeface="微软雅黑" panose="020B0503020204020204" pitchFamily="34" charset="-122"/>
                  </a:rPr>
                  <a:t>免填指标</a:t>
                </a:r>
                <a:endParaRPr lang="zh-CN" altLang="en-US" sz="1500" dirty="0">
                  <a:solidFill>
                    <a:srgbClr val="FF0000"/>
                  </a:solidFill>
                  <a:latin typeface="微软雅黑" panose="020B0503020204020204" pitchFamily="34" charset="-122"/>
                  <a:ea typeface="微软雅黑" panose="020B0503020204020204" pitchFamily="34" charset="-122"/>
                </a:endParaRPr>
              </a:p>
            </p:txBody>
          </p:sp>
          <p:sp>
            <p:nvSpPr>
              <p:cNvPr id="33" name="标题2"/>
              <p:cNvSpPr>
                <a:spLocks noChangeArrowheads="1"/>
              </p:cNvSpPr>
              <p:nvPr/>
            </p:nvSpPr>
            <p:spPr bwMode="gray">
              <a:xfrm>
                <a:off x="5089" y="3846"/>
                <a:ext cx="2330" cy="1408"/>
              </a:xfrm>
              <a:prstGeom prst="roundRect">
                <a:avLst>
                  <a:gd name="adj" fmla="val 11921"/>
                </a:avLst>
              </a:prstGeom>
              <a:solidFill>
                <a:schemeClr val="accent1"/>
              </a:solidFill>
              <a:ln w="25400" cap="flat" cmpd="sng" algn="ctr">
                <a:no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en-US" altLang="zh-CN" sz="3200" b="1" dirty="0">
                    <a:solidFill>
                      <a:sysClr val="window" lastClr="FFFFFF">
                        <a:lumMod val="95000"/>
                      </a:sysClr>
                    </a:solidFill>
                    <a:latin typeface="微软雅黑" panose="020B0503020204020204" pitchFamily="34" charset="-122"/>
                    <a:ea typeface="微软雅黑" panose="020B0503020204020204" pitchFamily="34" charset="-122"/>
                  </a:rPr>
                  <a:t>3</a:t>
                </a:r>
                <a:endParaRPr lang="en-US" altLang="zh-CN" sz="3200" b="1" dirty="0">
                  <a:solidFill>
                    <a:sysClr val="window" lastClr="FFFFFF">
                      <a:lumMod val="95000"/>
                    </a:sysClr>
                  </a:solidFill>
                  <a:latin typeface="微软雅黑" panose="020B0503020204020204" pitchFamily="34" charset="-122"/>
                  <a:ea typeface="微软雅黑" panose="020B0503020204020204" pitchFamily="34" charset="-122"/>
                </a:endParaRPr>
              </a:p>
            </p:txBody>
          </p:sp>
        </p:grpSp>
        <p:sp>
          <p:nvSpPr>
            <p:cNvPr id="5" name="文本1"/>
            <p:cNvSpPr>
              <a:spLocks noChangeArrowheads="1"/>
            </p:cNvSpPr>
            <p:nvPr/>
          </p:nvSpPr>
          <p:spPr bwMode="gray">
            <a:xfrm>
              <a:off x="2813" y="2800"/>
              <a:ext cx="2466" cy="1331"/>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pPr>
              <a:r>
                <a:rPr lang="zh-CN" altLang="en-US" sz="1500">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时点指标</a:t>
              </a:r>
              <a:endParaRPr lang="zh-CN" altLang="en-US" sz="1500">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标题1"/>
            <p:cNvSpPr>
              <a:spLocks noChangeArrowheads="1"/>
            </p:cNvSpPr>
            <p:nvPr/>
          </p:nvSpPr>
          <p:spPr bwMode="gray">
            <a:xfrm>
              <a:off x="1407" y="2793"/>
              <a:ext cx="1343" cy="1337"/>
            </a:xfrm>
            <a:prstGeom prst="roundRect">
              <a:avLst>
                <a:gd name="adj" fmla="val 11921"/>
              </a:avLst>
            </a:prstGeom>
            <a:solidFill>
              <a:schemeClr val="accent1"/>
            </a:solidFill>
            <a:ln w="25400" cap="flat" cmpd="sng" algn="ctr">
              <a:no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en-US" altLang="zh-CN" sz="3200" b="1" dirty="0">
                  <a:solidFill>
                    <a:sysClr val="window" lastClr="FFFFFF">
                      <a:lumMod val="95000"/>
                    </a:sysClr>
                  </a:solidFill>
                  <a:latin typeface="微软雅黑" panose="020B0503020204020204" pitchFamily="34" charset="-122"/>
                  <a:ea typeface="微软雅黑" panose="020B0503020204020204" pitchFamily="34" charset="-122"/>
                </a:rPr>
                <a:t>1</a:t>
              </a:r>
              <a:endParaRPr lang="en-US" altLang="zh-CN" sz="3200" b="1" dirty="0">
                <a:solidFill>
                  <a:sysClr val="window" lastClr="FFFFFF">
                    <a:lumMod val="95000"/>
                  </a:sysClr>
                </a:solidFill>
                <a:latin typeface="微软雅黑" panose="020B0503020204020204" pitchFamily="34" charset="-122"/>
                <a:ea typeface="微软雅黑" panose="020B0503020204020204" pitchFamily="34" charset="-122"/>
              </a:endParaRPr>
            </a:p>
          </p:txBody>
        </p:sp>
      </p:grpSp>
      <p:sp>
        <p:nvSpPr>
          <p:cNvPr id="18" name="文本1"/>
          <p:cNvSpPr>
            <a:spLocks noChangeArrowheads="1"/>
          </p:cNvSpPr>
          <p:nvPr/>
        </p:nvSpPr>
        <p:spPr bwMode="gray">
          <a:xfrm>
            <a:off x="3764747" y="1132131"/>
            <a:ext cx="5138262" cy="892162"/>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lang="en-US" altLang="zh-CN" sz="12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从业人员期末人数</a:t>
            </a:r>
            <a:endPar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文本1"/>
          <p:cNvSpPr>
            <a:spLocks noChangeArrowheads="1"/>
          </p:cNvSpPr>
          <p:nvPr/>
        </p:nvSpPr>
        <p:spPr bwMode="gray">
          <a:xfrm>
            <a:off x="3764747" y="3350158"/>
            <a:ext cx="5138262" cy="888829"/>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从业人员平均工资</a:t>
            </a: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工资总额</a:t>
            </a: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zh-CN" sz="1500">
                <a:latin typeface="微软雅黑" panose="020B0503020204020204" pitchFamily="34" charset="-122"/>
                <a:ea typeface="微软雅黑" panose="020B0503020204020204" pitchFamily="34" charset="-122"/>
                <a:cs typeface="微软雅黑" panose="020B0503020204020204" pitchFamily="34" charset="-122"/>
                <a:sym typeface="+mn-ea"/>
              </a:rPr>
              <a:t>平均人数</a:t>
            </a:r>
            <a:endParaRPr lang="zh-CN" alt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文本1"/>
          <p:cNvSpPr>
            <a:spLocks noChangeArrowheads="1"/>
          </p:cNvSpPr>
          <p:nvPr/>
        </p:nvSpPr>
        <p:spPr bwMode="gray">
          <a:xfrm>
            <a:off x="3764747" y="2265823"/>
            <a:ext cx="5138262" cy="896923"/>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55600" fontAlgn="auto">
              <a:lnSpc>
                <a:spcPct val="150000"/>
              </a:lnSpc>
            </a:pP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从业人员平均人数、从业人员工资总额</a:t>
            </a:r>
            <a:endParaRPr lang="zh-CN" altLang="en-US"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7780" y="64135"/>
            <a:ext cx="4830445" cy="521970"/>
          </a:xfrm>
          <a:prstGeom prst="rect">
            <a:avLst/>
          </a:prstGeom>
          <a:noFill/>
        </p:spPr>
        <p:txBody>
          <a:bodyPr wrap="none" rtlCol="0" anchor="t">
            <a:spAutoFit/>
          </a:bodyPr>
          <a:lstStyle/>
          <a:p>
            <a:r>
              <a:rPr lang="en-US" altLang="zh-CN" sz="2800" b="1" dirty="0">
                <a:latin typeface="黑体" panose="02010609060101010101" pitchFamily="49" charset="-122"/>
                <a:ea typeface="黑体" panose="02010609060101010101" pitchFamily="49" charset="-122"/>
                <a:cs typeface="+mj-cs"/>
                <a:sym typeface="+mn-ea"/>
              </a:rPr>
              <a:t>第一部分：从业人员期末人数</a:t>
            </a:r>
            <a:endParaRPr lang="en-US" altLang="zh-CN" sz="2800" b="1" dirty="0">
              <a:latin typeface="黑体" panose="02010609060101010101" pitchFamily="49" charset="-122"/>
              <a:ea typeface="黑体" panose="02010609060101010101" pitchFamily="49" charset="-122"/>
              <a:cs typeface="+mj-cs"/>
            </a:endParaRPr>
          </a:p>
        </p:txBody>
      </p:sp>
      <p:sp>
        <p:nvSpPr>
          <p:cNvPr id="3" name="文本框 2"/>
          <p:cNvSpPr txBox="1"/>
          <p:nvPr/>
        </p:nvSpPr>
        <p:spPr>
          <a:xfrm>
            <a:off x="1490641" y="728397"/>
            <a:ext cx="6917690" cy="3470275"/>
          </a:xfrm>
          <a:prstGeom prst="rect">
            <a:avLst/>
          </a:prstGeom>
          <a:noFill/>
        </p:spPr>
        <p:txBody>
          <a:bodyPr wrap="square" rtlCol="0" anchor="t">
            <a:spAutoFit/>
          </a:bodyPr>
          <a:lstStyle/>
          <a:p>
            <a:pPr>
              <a:lnSpc>
                <a:spcPct val="90000"/>
              </a:lnSpc>
            </a:pPr>
            <a:endParaRPr lang="zh-CN" altLang="en-US" sz="2400" dirty="0">
              <a:latin typeface="黑体" panose="02010609060101010101" pitchFamily="49" charset="-122"/>
              <a:ea typeface="黑体" panose="02010609060101010101" pitchFamily="49" charset="-122"/>
              <a:sym typeface="+mn-ea"/>
            </a:endParaRPr>
          </a:p>
          <a:p>
            <a:pPr>
              <a:lnSpc>
                <a:spcPct val="90000"/>
              </a:lnSpc>
            </a:pPr>
            <a:r>
              <a:rPr lang="zh-CN" altLang="en-US" sz="2000" dirty="0" smtClean="0">
                <a:latin typeface="黑体" panose="02010609060101010101" pitchFamily="49" charset="-122"/>
                <a:ea typeface="黑体" panose="02010609060101010101" pitchFamily="49" charset="-122"/>
                <a:sym typeface="+mn-ea"/>
              </a:rPr>
              <a:t>指</a:t>
            </a:r>
            <a:r>
              <a:rPr lang="zh-CN" altLang="en-US" sz="2000" dirty="0">
                <a:latin typeface="黑体" panose="02010609060101010101" pitchFamily="49" charset="-122"/>
                <a:ea typeface="黑体" panose="02010609060101010101" pitchFamily="49" charset="-122"/>
                <a:sym typeface="+mn-ea"/>
              </a:rPr>
              <a:t>报告期末</a:t>
            </a:r>
            <a:r>
              <a:rPr lang="zh-CN" altLang="en-US" sz="2000" dirty="0">
                <a:solidFill>
                  <a:srgbClr val="3333CC"/>
                </a:solidFill>
                <a:latin typeface="黑体" panose="02010609060101010101" pitchFamily="49" charset="-122"/>
                <a:ea typeface="黑体" panose="02010609060101010101" pitchFamily="49" charset="-122"/>
                <a:sym typeface="+mn-ea"/>
              </a:rPr>
              <a:t>最后一日</a:t>
            </a:r>
            <a:r>
              <a:rPr lang="en-US" altLang="zh-CN" sz="2000" dirty="0">
                <a:solidFill>
                  <a:srgbClr val="3333CC"/>
                </a:solidFill>
                <a:latin typeface="黑体" panose="02010609060101010101" pitchFamily="49" charset="-122"/>
                <a:ea typeface="黑体" panose="02010609060101010101" pitchFamily="49" charset="-122"/>
                <a:sym typeface="+mn-ea"/>
              </a:rPr>
              <a:t>2</a:t>
            </a:r>
            <a:r>
              <a:rPr lang="zh-CN" altLang="en-US" sz="2000" dirty="0">
                <a:solidFill>
                  <a:srgbClr val="3333CC"/>
                </a:solidFill>
                <a:latin typeface="黑体" panose="02010609060101010101" pitchFamily="49" charset="-122"/>
                <a:ea typeface="黑体" panose="02010609060101010101" pitchFamily="49" charset="-122"/>
                <a:sym typeface="+mn-ea"/>
              </a:rPr>
              <a:t>4时</a:t>
            </a:r>
            <a:r>
              <a:rPr lang="zh-CN" altLang="en-US" sz="2000" dirty="0">
                <a:latin typeface="黑体" panose="02010609060101010101" pitchFamily="49" charset="-122"/>
                <a:ea typeface="黑体" panose="02010609060101010101" pitchFamily="49" charset="-122"/>
                <a:sym typeface="+mn-ea"/>
              </a:rPr>
              <a:t>在本单位工作，并取得工资或其他形式劳动报酬的人员数。是在岗职工、劳务派遣人员及其他从业人员之和。</a:t>
            </a:r>
            <a:endParaRPr lang="zh-CN" altLang="en-US" sz="2000" dirty="0">
              <a:latin typeface="黑体" panose="02010609060101010101" pitchFamily="49" charset="-122"/>
              <a:ea typeface="黑体" panose="02010609060101010101" pitchFamily="49" charset="-122"/>
            </a:endParaRPr>
          </a:p>
          <a:p>
            <a:pPr>
              <a:lnSpc>
                <a:spcPct val="90000"/>
              </a:lnSpc>
            </a:pPr>
            <a:endParaRPr lang="en-US" altLang="zh-CN" sz="2000" dirty="0" smtClean="0">
              <a:latin typeface="黑体" panose="02010609060101010101" pitchFamily="49" charset="-122"/>
              <a:ea typeface="黑体" panose="02010609060101010101" pitchFamily="49" charset="-122"/>
              <a:sym typeface="+mn-ea"/>
            </a:endParaRPr>
          </a:p>
          <a:p>
            <a:pPr>
              <a:lnSpc>
                <a:spcPct val="90000"/>
              </a:lnSpc>
            </a:pPr>
            <a:r>
              <a:rPr lang="zh-CN" altLang="en-US" sz="2000" dirty="0" smtClean="0">
                <a:latin typeface="黑体" panose="02010609060101010101" pitchFamily="49" charset="-122"/>
                <a:ea typeface="黑体" panose="02010609060101010101" pitchFamily="49" charset="-122"/>
                <a:sym typeface="+mn-ea"/>
              </a:rPr>
              <a:t>该</a:t>
            </a:r>
            <a:r>
              <a:rPr lang="zh-CN" altLang="en-US" sz="2000" dirty="0">
                <a:latin typeface="黑体" panose="02010609060101010101" pitchFamily="49" charset="-122"/>
                <a:ea typeface="黑体" panose="02010609060101010101" pitchFamily="49" charset="-122"/>
                <a:sym typeface="+mn-ea"/>
              </a:rPr>
              <a:t>指标为</a:t>
            </a:r>
            <a:r>
              <a:rPr lang="zh-CN" altLang="en-US" sz="2000" dirty="0">
                <a:solidFill>
                  <a:srgbClr val="FF0000"/>
                </a:solidFill>
                <a:latin typeface="黑体" panose="02010609060101010101" pitchFamily="49" charset="-122"/>
                <a:ea typeface="黑体" panose="02010609060101010101" pitchFamily="49" charset="-122"/>
                <a:sym typeface="+mn-ea"/>
              </a:rPr>
              <a:t>时点指标，不包括</a:t>
            </a:r>
            <a:r>
              <a:rPr lang="zh-CN" altLang="en-US" sz="2000" dirty="0">
                <a:latin typeface="黑体" panose="02010609060101010101" pitchFamily="49" charset="-122"/>
                <a:ea typeface="黑体" panose="02010609060101010101" pitchFamily="49" charset="-122"/>
                <a:sym typeface="+mn-ea"/>
              </a:rPr>
              <a:t>最后一日当天及以前已经与单位解除劳动合同关系的人员。</a:t>
            </a:r>
            <a:endParaRPr lang="zh-CN" altLang="en-US" sz="2000" dirty="0">
              <a:solidFill>
                <a:schemeClr val="tx2"/>
              </a:solidFill>
              <a:latin typeface="黑体" panose="02010609060101010101" pitchFamily="49" charset="-122"/>
              <a:ea typeface="黑体" panose="02010609060101010101" pitchFamily="49" charset="-122"/>
              <a:sym typeface="+mn-ea"/>
            </a:endParaRPr>
          </a:p>
          <a:p>
            <a:pPr>
              <a:lnSpc>
                <a:spcPct val="90000"/>
              </a:lnSpc>
            </a:pPr>
            <a:endParaRPr lang="en-US" altLang="zh-CN" sz="2000" dirty="0" smtClean="0">
              <a:latin typeface="黑体" panose="02010609060101010101" pitchFamily="49" charset="-122"/>
              <a:ea typeface="黑体" panose="02010609060101010101" pitchFamily="49" charset="-122"/>
              <a:sym typeface="+mn-ea"/>
            </a:endParaRPr>
          </a:p>
          <a:p>
            <a:pPr>
              <a:lnSpc>
                <a:spcPct val="90000"/>
              </a:lnSpc>
            </a:pPr>
            <a:r>
              <a:rPr lang="zh-CN" altLang="en-US" sz="2000" dirty="0" smtClean="0">
                <a:latin typeface="黑体" panose="02010609060101010101" pitchFamily="49" charset="-122"/>
                <a:ea typeface="黑体" panose="02010609060101010101" pitchFamily="49" charset="-122"/>
                <a:sym typeface="+mn-ea"/>
              </a:rPr>
              <a:t>如果年末或季末最后一日是</a:t>
            </a:r>
            <a:r>
              <a:rPr lang="zh-CN" altLang="en-US" sz="2000" dirty="0" smtClean="0">
                <a:solidFill>
                  <a:srgbClr val="FF0000"/>
                </a:solidFill>
                <a:latin typeface="黑体" panose="02010609060101010101" pitchFamily="49" charset="-122"/>
                <a:ea typeface="黑体" panose="02010609060101010101" pitchFamily="49" charset="-122"/>
                <a:sym typeface="+mn-ea"/>
              </a:rPr>
              <a:t>公休日或者是节假日</a:t>
            </a:r>
            <a:r>
              <a:rPr lang="zh-CN" altLang="en-US" sz="2000" dirty="0" smtClean="0">
                <a:latin typeface="黑体" panose="02010609060101010101" pitchFamily="49" charset="-122"/>
                <a:ea typeface="黑体" panose="02010609060101010101" pitchFamily="49" charset="-122"/>
                <a:sym typeface="+mn-ea"/>
              </a:rPr>
              <a:t>，那么人数按照前一天的人数计算。</a:t>
            </a:r>
            <a:endParaRPr lang="en-US" altLang="zh-CN" sz="2000" dirty="0" smtClean="0">
              <a:latin typeface="黑体" panose="02010609060101010101" pitchFamily="49" charset="-122"/>
              <a:ea typeface="黑体" panose="02010609060101010101" pitchFamily="49" charset="-122"/>
              <a:sym typeface="+mn-ea"/>
            </a:endParaRPr>
          </a:p>
          <a:p>
            <a:pPr>
              <a:lnSpc>
                <a:spcPct val="90000"/>
              </a:lnSpc>
            </a:pPr>
            <a:r>
              <a:rPr lang="zh-CN" altLang="en-US" sz="2000" dirty="0" smtClean="0">
                <a:solidFill>
                  <a:srgbClr val="FF0000"/>
                </a:solidFill>
                <a:latin typeface="黑体" panose="02010609060101010101" pitchFamily="49" charset="-122"/>
                <a:ea typeface="黑体" panose="02010609060101010101" pitchFamily="49" charset="-122"/>
                <a:sym typeface="+mn-ea"/>
              </a:rPr>
              <a:t>注意：</a:t>
            </a:r>
            <a:r>
              <a:rPr lang="zh-CN" altLang="en-US" sz="2000" dirty="0" smtClean="0">
                <a:latin typeface="黑体" panose="02010609060101010101" pitchFamily="49" charset="-122"/>
                <a:ea typeface="黑体" panose="02010609060101010101" pitchFamily="49" charset="-122"/>
                <a:sym typeface="+mn-ea"/>
              </a:rPr>
              <a:t>不可</a:t>
            </a:r>
            <a:r>
              <a:rPr lang="zh-CN" altLang="en-US" sz="2000" dirty="0" smtClean="0">
                <a:solidFill>
                  <a:srgbClr val="3333CC"/>
                </a:solidFill>
                <a:latin typeface="黑体" panose="02010609060101010101" pitchFamily="49" charset="-122"/>
                <a:ea typeface="黑体" panose="02010609060101010101" pitchFamily="49" charset="-122"/>
                <a:sym typeface="+mn-ea"/>
              </a:rPr>
              <a:t>累计</a:t>
            </a:r>
            <a:r>
              <a:rPr lang="zh-CN" altLang="en-US" sz="2000" dirty="0" smtClean="0">
                <a:latin typeface="黑体" panose="02010609060101010101" pitchFamily="49" charset="-122"/>
                <a:ea typeface="黑体" panose="02010609060101010101" pitchFamily="49" charset="-122"/>
                <a:sym typeface="+mn-ea"/>
              </a:rPr>
              <a:t>或者用</a:t>
            </a:r>
            <a:r>
              <a:rPr lang="zh-CN" altLang="en-US" sz="2000" dirty="0" smtClean="0">
                <a:solidFill>
                  <a:srgbClr val="3333CC"/>
                </a:solidFill>
                <a:latin typeface="黑体" panose="02010609060101010101" pitchFamily="49" charset="-122"/>
                <a:ea typeface="黑体" panose="02010609060101010101" pitchFamily="49" charset="-122"/>
                <a:sym typeface="+mn-ea"/>
              </a:rPr>
              <a:t>其他时点</a:t>
            </a:r>
            <a:r>
              <a:rPr lang="zh-CN" altLang="en-US" sz="2000" dirty="0" smtClean="0">
                <a:latin typeface="黑体" panose="02010609060101010101" pitchFamily="49" charset="-122"/>
                <a:ea typeface="黑体" panose="02010609060101010101" pitchFamily="49" charset="-122"/>
                <a:sym typeface="+mn-ea"/>
              </a:rPr>
              <a:t>数据代替。</a:t>
            </a:r>
            <a:endParaRPr lang="zh-CN" altLang="en-US" sz="2000" dirty="0" smtClean="0">
              <a:latin typeface="黑体" panose="02010609060101010101" pitchFamily="49" charset="-122"/>
              <a:ea typeface="黑体" panose="02010609060101010101" pitchFamily="49" charset="-122"/>
              <a:sym typeface="+mn-ea"/>
            </a:endParaRPr>
          </a:p>
          <a:p>
            <a:pPr>
              <a:lnSpc>
                <a:spcPct val="90000"/>
              </a:lnSpc>
              <a:buNone/>
            </a:pPr>
            <a:endParaRPr lang="zh-CN" altLang="en-US" sz="2000" dirty="0" smtClean="0">
              <a:solidFill>
                <a:srgbClr val="3333CC"/>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3008" y="136479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56949" y="146873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570730" y="2025015"/>
            <a:ext cx="2240280" cy="133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rPr>
              <a:t>报表修订</a:t>
            </a:r>
            <a:endParaRPr lang="zh-CN" altLang="en-US" sz="1600" b="1" dirty="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rPr>
              <a:t>统计对象和范围</a:t>
            </a:r>
            <a:endParaRPr lang="zh-CN" altLang="en-US" sz="1600" b="1" dirty="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sym typeface="+mn-ea"/>
              </a:rPr>
              <a:t>统计原则</a:t>
            </a:r>
            <a:endParaRPr lang="zh-CN" altLang="en-US" sz="1000" dirty="0">
              <a:ln w="6350">
                <a:noFill/>
              </a:ln>
              <a:solidFill>
                <a:schemeClr val="bg1"/>
              </a:solidFill>
              <a:latin typeface="Impact" panose="020B0806030902050204" pitchFamily="34" charset="0"/>
              <a:ea typeface="微软雅黑" panose="020B0503020204020204" pitchFamily="34" charset="-122"/>
            </a:endParaRPr>
          </a:p>
          <a:p>
            <a:pPr indent="0">
              <a:lnSpc>
                <a:spcPct val="150000"/>
              </a:lnSpc>
              <a:buClr>
                <a:srgbClr val="37B0E8"/>
              </a:buClr>
              <a:buFont typeface="Wingdings" panose="05000000000000000000" pitchFamily="2" charset="2"/>
              <a:buNone/>
            </a:pPr>
            <a:endParaRPr lang="zh-CN" altLang="en-US" sz="1000" dirty="0">
              <a:ln w="6350">
                <a:noFill/>
              </a:ln>
              <a:solidFill>
                <a:schemeClr val="bg1"/>
              </a:solidFill>
              <a:latin typeface="Impact" panose="020B0806030902050204" pitchFamily="34" charset="0"/>
              <a:ea typeface="微软雅黑" panose="020B0503020204020204" pitchFamily="34" charset="-122"/>
            </a:endParaRPr>
          </a:p>
        </p:txBody>
      </p:sp>
      <p:sp>
        <p:nvSpPr>
          <p:cNvPr id="7" name="Rectangle 44"/>
          <p:cNvSpPr>
            <a:spLocks noChangeArrowheads="1"/>
          </p:cNvSpPr>
          <p:nvPr/>
        </p:nvSpPr>
        <p:spPr bwMode="auto">
          <a:xfrm>
            <a:off x="4432042" y="1212575"/>
            <a:ext cx="237779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800" b="1" dirty="0">
                <a:ln w="6350">
                  <a:noFill/>
                </a:ln>
                <a:solidFill>
                  <a:srgbClr val="37B0E8"/>
                </a:solidFill>
                <a:latin typeface="微软雅黑" panose="020B0503020204020204" pitchFamily="34" charset="-122"/>
                <a:ea typeface="微软雅黑" panose="020B0503020204020204" pitchFamily="34" charset="-122"/>
                <a:sym typeface="+mn-ea"/>
              </a:rPr>
              <a:t>1.</a:t>
            </a:r>
            <a:r>
              <a:rPr lang="zh-CN" altLang="en-US" sz="2800" b="1" dirty="0">
                <a:ln w="6350">
                  <a:noFill/>
                </a:ln>
                <a:solidFill>
                  <a:srgbClr val="37B0E8"/>
                </a:solidFill>
                <a:latin typeface="微软雅黑" panose="020B0503020204020204" pitchFamily="34" charset="-122"/>
                <a:ea typeface="微软雅黑" panose="020B0503020204020204" pitchFamily="34" charset="-122"/>
                <a:sym typeface="+mn-ea"/>
              </a:rPr>
              <a:t>制度说明</a:t>
            </a:r>
            <a:endParaRPr lang="zh-CN" altLang="en-US" sz="2400" b="1" dirty="0">
              <a:latin typeface="黑体" panose="02010609060101010101" pitchFamily="49" charset="-122"/>
              <a:ea typeface="黑体" panose="02010609060101010101" pitchFamily="49" charset="-122"/>
            </a:endParaRPr>
          </a:p>
          <a:p>
            <a:pPr>
              <a:lnSpc>
                <a:spcPct val="150000"/>
              </a:lnSpc>
              <a:buClr>
                <a:srgbClr val="37B0E8"/>
              </a:buClr>
            </a:pPr>
            <a:endParaRPr lang="zh-CN" altLang="en-US" sz="2400" b="1" dirty="0">
              <a:ln w="6350">
                <a:noFill/>
              </a:ln>
              <a:solidFill>
                <a:srgbClr val="37B0E8"/>
              </a:solidFill>
              <a:latin typeface="微软雅黑" panose="020B0503020204020204" pitchFamily="34" charset="-122"/>
              <a:ea typeface="微软雅黑" panose="020B0503020204020204" pitchFamily="34" charset="-122"/>
            </a:endParaRPr>
          </a:p>
        </p:txBody>
      </p:sp>
      <p:sp>
        <p:nvSpPr>
          <p:cNvPr id="9" name="Freeform 12"/>
          <p:cNvSpPr>
            <a:spLocks noEditPoints="1"/>
          </p:cNvSpPr>
          <p:nvPr/>
        </p:nvSpPr>
        <p:spPr bwMode="auto">
          <a:xfrm>
            <a:off x="3274677" y="1718986"/>
            <a:ext cx="308790" cy="443746"/>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14:presetBounceEnd="60000">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14:bounceEnd="6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14:bounceEnd="60000">
                                          <p:cBhvr additive="base">
                                            <p:cTn id="25"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par>
                                    <p:cTn id="32" presetID="6" presetClass="emph" presetSubtype="0" autoRev="1" fill="hold" grpId="1" nodeType="withEffect">
                                      <p:stCondLst>
                                        <p:cond delay="500"/>
                                      </p:stCondLst>
                                      <p:childTnLst>
                                        <p:animScale>
                                          <p:cBhvr>
                                            <p:cTn id="33" dur="15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p:bldP spid="7" grpId="0"/>
          <p:bldP spid="9" grpId="0" bldLvl="0" animBg="1"/>
          <p:bldP spid="9" grpId="1"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par>
                                    <p:cTn id="32" presetID="6" presetClass="emph" presetSubtype="0" autoRev="1" fill="hold" grpId="1" nodeType="withEffect">
                                      <p:stCondLst>
                                        <p:cond delay="500"/>
                                      </p:stCondLst>
                                      <p:childTnLst>
                                        <p:animScale>
                                          <p:cBhvr>
                                            <p:cTn id="33" dur="15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p:bldP spid="7" grpId="0"/>
          <p:bldP spid="9" grpId="0" bldLvl="0" animBg="1"/>
          <p:bldP spid="9" grpId="1" bldLvl="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85852" y="713568"/>
            <a:ext cx="7671435" cy="4030980"/>
          </a:xfrm>
          <a:prstGeom prst="rect">
            <a:avLst/>
          </a:prstGeom>
          <a:noFill/>
        </p:spPr>
        <p:txBody>
          <a:bodyPr wrap="square" rtlCol="0" anchor="t">
            <a:spAutoFit/>
          </a:bodyPr>
          <a:lstStyle/>
          <a:p>
            <a:r>
              <a:rPr lang="zh-CN" altLang="en-US" sz="2000" b="1" dirty="0">
                <a:solidFill>
                  <a:srgbClr val="FF0000"/>
                </a:solidFill>
                <a:latin typeface="黑体" panose="02010609060101010101" pitchFamily="49" charset="-122"/>
                <a:ea typeface="黑体" panose="02010609060101010101" pitchFamily="49" charset="-122"/>
                <a:sym typeface="+mn-ea"/>
              </a:rPr>
              <a:t>不包括的几类人员</a:t>
            </a:r>
            <a:r>
              <a:rPr lang="zh-CN" altLang="en-US" sz="2000" b="1" dirty="0" smtClean="0">
                <a:solidFill>
                  <a:srgbClr val="FF0000"/>
                </a:solidFill>
                <a:latin typeface="黑体" panose="02010609060101010101" pitchFamily="49" charset="-122"/>
                <a:ea typeface="黑体" panose="02010609060101010101" pitchFamily="49" charset="-122"/>
                <a:sym typeface="+mn-ea"/>
              </a:rPr>
              <a:t>：</a:t>
            </a:r>
            <a:endParaRPr lang="en-US" altLang="zh-CN" sz="2000" b="1" dirty="0" smtClean="0">
              <a:solidFill>
                <a:srgbClr val="FF0000"/>
              </a:solidFill>
              <a:latin typeface="黑体" panose="02010609060101010101" pitchFamily="49" charset="-122"/>
              <a:ea typeface="黑体" panose="02010609060101010101" pitchFamily="49" charset="-122"/>
              <a:sym typeface="+mn-ea"/>
            </a:endParaRPr>
          </a:p>
          <a:p>
            <a:endParaRPr lang="en-US" altLang="zh-CN" sz="1600" dirty="0">
              <a:solidFill>
                <a:srgbClr val="FF0066"/>
              </a:solidFill>
              <a:latin typeface="黑体" panose="02010609060101010101" pitchFamily="49" charset="-122"/>
              <a:ea typeface="黑体" panose="02010609060101010101" pitchFamily="49" charset="-122"/>
            </a:endParaRPr>
          </a:p>
          <a:p>
            <a:pPr lvl="1">
              <a:spcBef>
                <a:spcPct val="0"/>
              </a:spcBef>
            </a:pPr>
            <a:r>
              <a:rPr lang="en-US" altLang="zh-CN" sz="2000" b="1" spc="200" dirty="0" smtClean="0">
                <a:sym typeface="+mn-ea"/>
              </a:rPr>
              <a:t>1</a:t>
            </a:r>
            <a:r>
              <a:rPr lang="zh-CN" altLang="en-US" sz="2000" b="1" spc="200" dirty="0" smtClean="0">
                <a:sym typeface="+mn-ea"/>
              </a:rPr>
              <a:t>、</a:t>
            </a:r>
            <a:r>
              <a:rPr lang="zh-CN" altLang="en-US" sz="2000" b="1" spc="200" dirty="0" smtClean="0"/>
              <a:t>离开本单位仍保留劳动关系，并定期领取生活费的人员；</a:t>
            </a:r>
            <a:endParaRPr lang="zh-CN" altLang="en-US" sz="2000" b="1" spc="200" dirty="0" smtClean="0">
              <a:sym typeface="+mn-ea"/>
            </a:endParaRPr>
          </a:p>
          <a:p>
            <a:pPr lvl="1">
              <a:spcBef>
                <a:spcPct val="0"/>
              </a:spcBef>
            </a:pPr>
            <a:r>
              <a:rPr lang="en-US" altLang="zh-CN" sz="2000" b="1" spc="200" dirty="0" smtClean="0">
                <a:sym typeface="+mn-ea"/>
              </a:rPr>
              <a:t>2</a:t>
            </a:r>
            <a:r>
              <a:rPr lang="zh-CN" altLang="en-US" sz="2000" b="1" spc="200" dirty="0" smtClean="0"/>
              <a:t>、</a:t>
            </a:r>
            <a:r>
              <a:rPr lang="zh-CN" altLang="en-US" sz="2000" dirty="0" smtClean="0">
                <a:solidFill>
                  <a:srgbClr val="FF0000"/>
                </a:solidFill>
                <a:latin typeface="黑体" panose="02010609060101010101" pitchFamily="49" charset="-122"/>
                <a:ea typeface="黑体" panose="02010609060101010101" pitchFamily="49" charset="-122"/>
                <a:sym typeface="+mn-ea"/>
              </a:rPr>
              <a:t>实习生：</a:t>
            </a:r>
            <a:r>
              <a:rPr lang="zh-CN" altLang="en-US" sz="2000" dirty="0" smtClean="0">
                <a:latin typeface="黑体" panose="02010609060101010101" pitchFamily="49" charset="-122"/>
                <a:ea typeface="黑体" panose="02010609060101010101" pitchFamily="49" charset="-122"/>
                <a:sym typeface="+mn-ea"/>
              </a:rPr>
              <a:t>在本单位</a:t>
            </a:r>
            <a:r>
              <a:rPr lang="zh-CN" altLang="en-US" sz="2000" dirty="0" smtClean="0">
                <a:solidFill>
                  <a:srgbClr val="FF0000"/>
                </a:solidFill>
                <a:latin typeface="黑体" panose="02010609060101010101" pitchFamily="49" charset="-122"/>
                <a:ea typeface="黑体" panose="02010609060101010101" pitchFamily="49" charset="-122"/>
                <a:sym typeface="+mn-ea"/>
              </a:rPr>
              <a:t>实习</a:t>
            </a:r>
            <a:r>
              <a:rPr lang="zh-CN" altLang="en-US" sz="2000" dirty="0" smtClean="0">
                <a:latin typeface="黑体" panose="02010609060101010101" pitchFamily="49" charset="-122"/>
                <a:ea typeface="黑体" panose="02010609060101010101" pitchFamily="49" charset="-122"/>
                <a:sym typeface="+mn-ea"/>
              </a:rPr>
              <a:t>的各类</a:t>
            </a:r>
            <a:r>
              <a:rPr lang="zh-CN" altLang="en-US" sz="2000" dirty="0" smtClean="0">
                <a:solidFill>
                  <a:srgbClr val="FF0000"/>
                </a:solidFill>
                <a:latin typeface="黑体" panose="02010609060101010101" pitchFamily="49" charset="-122"/>
                <a:ea typeface="黑体" panose="02010609060101010101" pitchFamily="49" charset="-122"/>
                <a:sym typeface="+mn-ea"/>
              </a:rPr>
              <a:t>在校学生；</a:t>
            </a:r>
            <a:r>
              <a:rPr lang="en-US" altLang="zh-CN" sz="2000" dirty="0" smtClean="0">
                <a:solidFill>
                  <a:schemeClr val="tx2">
                    <a:lumMod val="40000"/>
                    <a:lumOff val="60000"/>
                  </a:schemeClr>
                </a:solidFill>
                <a:latin typeface="黑体" panose="02010609060101010101" pitchFamily="49" charset="-122"/>
                <a:ea typeface="黑体" panose="02010609060101010101" pitchFamily="49" charset="-122"/>
              </a:rPr>
              <a:t>(</a:t>
            </a:r>
            <a:r>
              <a:rPr lang="zh-CN" altLang="en-US" sz="2000" dirty="0" smtClean="0">
                <a:solidFill>
                  <a:schemeClr val="tx2">
                    <a:lumMod val="40000"/>
                    <a:lumOff val="60000"/>
                  </a:schemeClr>
                </a:solidFill>
                <a:latin typeface="黑体" panose="02010609060101010101" pitchFamily="49" charset="-122"/>
                <a:ea typeface="黑体" panose="02010609060101010101" pitchFamily="49" charset="-122"/>
              </a:rPr>
              <a:t>利用课余时间打工的在校学生属于从业人员，</a:t>
            </a:r>
            <a:r>
              <a:rPr lang="en-US" altLang="zh-CN" sz="2000" dirty="0" smtClean="0">
                <a:solidFill>
                  <a:srgbClr val="FF0000"/>
                </a:solidFill>
                <a:latin typeface="黑体" panose="02010609060101010101" pitchFamily="49" charset="-122"/>
                <a:ea typeface="黑体" panose="02010609060101010101" pitchFamily="49" charset="-122"/>
              </a:rPr>
              <a:t>“</a:t>
            </a:r>
            <a:r>
              <a:rPr lang="zh-CN" altLang="en-US" sz="2000" dirty="0" smtClean="0">
                <a:solidFill>
                  <a:srgbClr val="FF0000"/>
                </a:solidFill>
                <a:latin typeface="黑体" panose="02010609060101010101" pitchFamily="49" charset="-122"/>
                <a:ea typeface="黑体" panose="02010609060101010101" pitchFamily="49" charset="-122"/>
                <a:sym typeface="+mn-ea"/>
              </a:rPr>
              <a:t>勤工俭学</a:t>
            </a:r>
            <a:r>
              <a:rPr lang="en-US" altLang="zh-CN" sz="2000" dirty="0" smtClean="0">
                <a:solidFill>
                  <a:srgbClr val="FF0000"/>
                </a:solidFill>
                <a:latin typeface="黑体" panose="02010609060101010101" pitchFamily="49" charset="-122"/>
                <a:ea typeface="黑体" panose="02010609060101010101" pitchFamily="49" charset="-122"/>
                <a:sym typeface="+mn-ea"/>
              </a:rPr>
              <a:t>”</a:t>
            </a:r>
            <a:r>
              <a:rPr lang="zh-CN" altLang="en-US" sz="2000" dirty="0" smtClean="0">
                <a:solidFill>
                  <a:srgbClr val="FF0000"/>
                </a:solidFill>
                <a:latin typeface="黑体" panose="02010609060101010101" pitchFamily="49" charset="-122"/>
                <a:ea typeface="黑体" panose="02010609060101010101" pitchFamily="49" charset="-122"/>
                <a:sym typeface="+mn-ea"/>
              </a:rPr>
              <a:t>不统计为从业人员</a:t>
            </a:r>
            <a:r>
              <a:rPr lang="en-US" altLang="zh-CN" sz="2000" dirty="0" smtClean="0">
                <a:solidFill>
                  <a:schemeClr val="tx2">
                    <a:lumMod val="40000"/>
                    <a:lumOff val="60000"/>
                  </a:schemeClr>
                </a:solidFill>
                <a:latin typeface="黑体" panose="02010609060101010101" pitchFamily="49" charset="-122"/>
                <a:ea typeface="黑体" panose="02010609060101010101" pitchFamily="49" charset="-122"/>
              </a:rPr>
              <a:t>)</a:t>
            </a:r>
            <a:endParaRPr lang="zh-CN" altLang="en-US" sz="2000" dirty="0" smtClean="0"/>
          </a:p>
          <a:p>
            <a:pPr lvl="1">
              <a:spcBef>
                <a:spcPct val="0"/>
              </a:spcBef>
            </a:pPr>
            <a:r>
              <a:rPr lang="en-US" altLang="zh-CN" sz="2000" b="1" spc="200" dirty="0" smtClean="0">
                <a:sym typeface="+mn-ea"/>
              </a:rPr>
              <a:t>3</a:t>
            </a:r>
            <a:r>
              <a:rPr lang="zh-CN" altLang="en-US" sz="2000" b="1" spc="200" dirty="0" smtClean="0">
                <a:sym typeface="+mn-ea"/>
              </a:rPr>
              <a:t>、</a:t>
            </a:r>
            <a:r>
              <a:rPr lang="zh-CN" altLang="en-US" sz="2000" dirty="0" smtClean="0">
                <a:solidFill>
                  <a:srgbClr val="FF0000"/>
                </a:solidFill>
                <a:latin typeface="黑体" panose="02010609060101010101" pitchFamily="49" charset="-122"/>
                <a:ea typeface="黑体" panose="02010609060101010101" pitchFamily="49" charset="-122"/>
                <a:sym typeface="+mn-ea"/>
              </a:rPr>
              <a:t>劳务外包人员：</a:t>
            </a:r>
            <a:r>
              <a:rPr lang="zh-CN" altLang="en-US" sz="2000" dirty="0" smtClean="0">
                <a:latin typeface="黑体" panose="02010609060101010101" pitchFamily="49" charset="-122"/>
                <a:ea typeface="黑体" panose="02010609060101010101" pitchFamily="49" charset="-122"/>
                <a:sym typeface="+mn-ea"/>
              </a:rPr>
              <a:t>本单位因</a:t>
            </a:r>
            <a:r>
              <a:rPr lang="zh-CN" altLang="en-US" sz="2000" dirty="0" smtClean="0">
                <a:solidFill>
                  <a:srgbClr val="FF0000"/>
                </a:solidFill>
                <a:latin typeface="黑体" panose="02010609060101010101" pitchFamily="49" charset="-122"/>
                <a:ea typeface="黑体" panose="02010609060101010101" pitchFamily="49" charset="-122"/>
                <a:sym typeface="+mn-ea"/>
              </a:rPr>
              <a:t>劳务外包</a:t>
            </a:r>
            <a:r>
              <a:rPr lang="zh-CN" altLang="en-US" sz="2000" dirty="0" smtClean="0">
                <a:latin typeface="黑体" panose="02010609060101010101" pitchFamily="49" charset="-122"/>
                <a:ea typeface="黑体" panose="02010609060101010101" pitchFamily="49" charset="-122"/>
                <a:sym typeface="+mn-ea"/>
              </a:rPr>
              <a:t>而使用的人员</a:t>
            </a:r>
            <a:r>
              <a:rPr lang="zh-CN" altLang="en-US" sz="2000" b="1" spc="200" dirty="0" smtClean="0">
                <a:sym typeface="+mn-ea"/>
              </a:rPr>
              <a:t>，</a:t>
            </a:r>
            <a:r>
              <a:rPr lang="zh-CN" altLang="en-US" sz="2000" b="1" spc="200" dirty="0" smtClean="0"/>
              <a:t>如：建筑业整建制使用的人员</a:t>
            </a:r>
            <a:r>
              <a:rPr lang="zh-CN" altLang="en-US" sz="2000" dirty="0" smtClean="0">
                <a:latin typeface="黑体" panose="02010609060101010101" pitchFamily="49" charset="-122"/>
                <a:ea typeface="黑体" panose="02010609060101010101" pitchFamily="49" charset="-122"/>
                <a:sym typeface="+mn-ea"/>
              </a:rPr>
              <a:t>；</a:t>
            </a:r>
            <a:endParaRPr lang="en-US" altLang="zh-CN" sz="2000" dirty="0" smtClean="0">
              <a:latin typeface="黑体" panose="02010609060101010101" pitchFamily="49" charset="-122"/>
              <a:ea typeface="黑体" panose="02010609060101010101" pitchFamily="49" charset="-122"/>
              <a:sym typeface="+mn-ea"/>
            </a:endParaRPr>
          </a:p>
          <a:p>
            <a:pPr lvl="1">
              <a:spcBef>
                <a:spcPct val="0"/>
              </a:spcBef>
            </a:pPr>
            <a:r>
              <a:rPr lang="en-US" altLang="zh-CN" sz="2000" b="1" spc="200" dirty="0" smtClean="0"/>
              <a:t>4</a:t>
            </a:r>
            <a:r>
              <a:rPr lang="zh-CN" altLang="en-US" sz="2000" b="1" spc="200" dirty="0" smtClean="0"/>
              <a:t>、</a:t>
            </a:r>
            <a:r>
              <a:rPr lang="zh-CN" altLang="en-US" sz="2000" b="1" spc="200" dirty="0" smtClean="0">
                <a:solidFill>
                  <a:schemeClr val="tx2">
                    <a:lumMod val="60000"/>
                    <a:lumOff val="40000"/>
                  </a:schemeClr>
                </a:solidFill>
                <a:sym typeface="+mn-ea"/>
              </a:rPr>
              <a:t>参军人员</a:t>
            </a:r>
            <a:r>
              <a:rPr lang="zh-CN" altLang="en-US" sz="2000" b="1" spc="200" dirty="0" smtClean="0">
                <a:sym typeface="+mn-ea"/>
              </a:rPr>
              <a:t>无论原单位是否仍发生活费或补贴都不统计在从业人员期末人数中；</a:t>
            </a:r>
            <a:endParaRPr lang="zh-CN" altLang="zh-CN" sz="2000" b="1" spc="200" dirty="0" smtClean="0"/>
          </a:p>
          <a:p>
            <a:pPr lvl="1">
              <a:spcBef>
                <a:spcPct val="0"/>
              </a:spcBef>
            </a:pPr>
            <a:r>
              <a:rPr lang="en-US" altLang="zh-CN" sz="2000" b="1" spc="200" dirty="0" smtClean="0"/>
              <a:t>5</a:t>
            </a:r>
            <a:r>
              <a:rPr lang="zh-CN" altLang="en-US" sz="2000" b="1" spc="200" dirty="0" smtClean="0"/>
              <a:t>、</a:t>
            </a:r>
            <a:r>
              <a:rPr lang="zh-CN" altLang="en-US" sz="2000" b="1" spc="200" dirty="0" smtClean="0">
                <a:sym typeface="+mn-ea"/>
              </a:rPr>
              <a:t>本单位正式</a:t>
            </a:r>
            <a:r>
              <a:rPr lang="zh-CN" altLang="en-US" sz="2000" b="1" spc="200" dirty="0" smtClean="0">
                <a:solidFill>
                  <a:schemeClr val="tx2">
                    <a:lumMod val="60000"/>
                    <a:lumOff val="40000"/>
                  </a:schemeClr>
                </a:solidFill>
                <a:sym typeface="+mn-ea"/>
              </a:rPr>
              <a:t>离退休人员</a:t>
            </a:r>
            <a:r>
              <a:rPr lang="zh-CN" altLang="en-US" sz="2000" b="1" spc="200" dirty="0" smtClean="0">
                <a:sym typeface="+mn-ea"/>
              </a:rPr>
              <a:t>（返聘除外）</a:t>
            </a:r>
            <a:r>
              <a:rPr lang="zh-CN" altLang="en-US" sz="2000" b="1" spc="200" dirty="0" smtClean="0"/>
              <a:t>；</a:t>
            </a:r>
            <a:endParaRPr lang="zh-CN" altLang="en-US" sz="2000" b="1" spc="200" dirty="0" smtClean="0"/>
          </a:p>
          <a:p>
            <a:pPr lvl="1">
              <a:spcBef>
                <a:spcPct val="0"/>
              </a:spcBef>
            </a:pPr>
            <a:r>
              <a:rPr lang="en-US" altLang="zh-CN" sz="2000" b="1" spc="200" dirty="0" smtClean="0">
                <a:sym typeface="+mn-ea"/>
              </a:rPr>
              <a:t>6</a:t>
            </a:r>
            <a:r>
              <a:rPr lang="zh-CN" altLang="en-US" sz="2000" b="1" dirty="0" smtClean="0">
                <a:latin typeface="仿宋_GB2312" panose="02010609030101010101" pitchFamily="49" charset="-122"/>
                <a:cs typeface="仿宋_GB2312" panose="02010609030101010101" pitchFamily="49" charset="-122"/>
                <a:sym typeface="+mn-ea"/>
              </a:rPr>
              <a:t>、</a:t>
            </a:r>
            <a:r>
              <a:rPr lang="zh-CN" altLang="en-US" sz="2000" b="1" spc="200" dirty="0" smtClean="0">
                <a:solidFill>
                  <a:schemeClr val="tx2">
                    <a:lumMod val="60000"/>
                    <a:lumOff val="40000"/>
                  </a:schemeClr>
                </a:solidFill>
              </a:rPr>
              <a:t>不在岗职工，</a:t>
            </a:r>
            <a:r>
              <a:rPr lang="zh-CN" altLang="en-US" sz="2000" b="1" spc="200" dirty="0" smtClean="0"/>
              <a:t>如仅发放基本工资的外派工作人员、下岗待工人员、停薪留职出国学习或工作的人员等</a:t>
            </a:r>
            <a:r>
              <a:rPr lang="zh-CN" altLang="en-US" sz="2000" b="1" spc="200" dirty="0" smtClean="0">
                <a:solidFill>
                  <a:schemeClr val="tx2">
                    <a:lumMod val="60000"/>
                    <a:lumOff val="40000"/>
                  </a:schemeClr>
                </a:solidFill>
              </a:rPr>
              <a:t>。</a:t>
            </a:r>
            <a:endParaRPr lang="en-US" altLang="zh-CN" sz="2000" dirty="0">
              <a:latin typeface="黑体" panose="02010609060101010101" pitchFamily="49" charset="-122"/>
              <a:ea typeface="黑体" panose="02010609060101010101" pitchFamily="49" charset="-122"/>
              <a:sym typeface="+mn-ea"/>
            </a:endParaRPr>
          </a:p>
        </p:txBody>
      </p:sp>
      <p:sp>
        <p:nvSpPr>
          <p:cNvPr id="14" name="TextBox 13"/>
          <p:cNvSpPr txBox="1"/>
          <p:nvPr/>
        </p:nvSpPr>
        <p:spPr>
          <a:xfrm>
            <a:off x="1230553" y="72682"/>
            <a:ext cx="3042920" cy="521970"/>
          </a:xfrm>
          <a:prstGeom prst="rect">
            <a:avLst/>
          </a:prstGeom>
          <a:noFill/>
        </p:spPr>
        <p:txBody>
          <a:bodyPr wrap="none" rtlCol="0">
            <a:spAutoFit/>
          </a:bodyPr>
          <a:lstStyle/>
          <a:p>
            <a:pPr algn="l"/>
            <a:r>
              <a:rPr lang="en-US" altLang="zh-CN" sz="2800" b="1" dirty="0">
                <a:latin typeface="黑体" panose="02010609060101010101" pitchFamily="49" charset="-122"/>
                <a:ea typeface="黑体" panose="02010609060101010101" pitchFamily="49" charset="-122"/>
                <a:cs typeface="+mj-cs"/>
                <a:sym typeface="+mn-ea"/>
              </a:rPr>
              <a:t>从业人员期末人数</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410970" y="627380"/>
            <a:ext cx="7217410" cy="2790786"/>
            <a:chOff x="4262350" y="1476472"/>
            <a:chExt cx="9507701" cy="5304047"/>
          </a:xfrm>
        </p:grpSpPr>
        <p:sp>
          <p:nvSpPr>
            <p:cNvPr id="19460" name="直角三角形 2"/>
            <p:cNvSpPr/>
            <p:nvPr/>
          </p:nvSpPr>
          <p:spPr>
            <a:xfrm rot="-4482950" flipH="1">
              <a:off x="4915915" y="2630512"/>
              <a:ext cx="1530290" cy="1396961"/>
            </a:xfrm>
            <a:custGeom>
              <a:avLst/>
              <a:gdLst/>
              <a:ahLst/>
              <a:cxnLst>
                <a:cxn ang="0">
                  <a:pos x="0" y="1312027"/>
                </a:cxn>
                <a:cxn ang="0">
                  <a:pos x="0" y="0"/>
                </a:cxn>
                <a:cxn ang="0">
                  <a:pos x="1386578" y="600282"/>
                </a:cxn>
                <a:cxn ang="0">
                  <a:pos x="0" y="1312027"/>
                </a:cxn>
              </a:cxnLst>
              <a:rect l="0" t="0" r="0" b="0"/>
              <a:pathLst>
                <a:path w="1690209" h="1842558">
                  <a:moveTo>
                    <a:pt x="0" y="1842558"/>
                  </a:moveTo>
                  <a:lnTo>
                    <a:pt x="0" y="0"/>
                  </a:lnTo>
                  <a:lnTo>
                    <a:pt x="1690209" y="149753"/>
                  </a:lnTo>
                  <a:lnTo>
                    <a:pt x="0" y="1842558"/>
                  </a:lnTo>
                  <a:close/>
                </a:path>
              </a:pathLst>
            </a:custGeom>
            <a:solidFill>
              <a:srgbClr val="BFBFBF"/>
            </a:solidFill>
            <a:ln w="25400">
              <a:noFill/>
            </a:ln>
          </p:spPr>
          <p:txBody>
            <a:bodyPr/>
            <a:lstStyle/>
            <a:p>
              <a:endParaRPr lang="zh-CN" altLang="en-US" sz="1350"/>
            </a:p>
          </p:txBody>
        </p:sp>
        <p:sp>
          <p:nvSpPr>
            <p:cNvPr id="19461" name="任意多边形 13"/>
            <p:cNvSpPr/>
            <p:nvPr/>
          </p:nvSpPr>
          <p:spPr>
            <a:xfrm>
              <a:off x="4262350" y="1476472"/>
              <a:ext cx="2232628" cy="1671492"/>
            </a:xfrm>
            <a:custGeom>
              <a:avLst/>
              <a:gdLst/>
              <a:ahLst/>
              <a:cxnLst>
                <a:cxn ang="0">
                  <a:pos x="271667" y="0"/>
                </a:cxn>
                <a:cxn ang="0">
                  <a:pos x="1823463" y="196445"/>
                </a:cxn>
                <a:cxn ang="0">
                  <a:pos x="2314575" y="1370013"/>
                </a:cxn>
                <a:cxn ang="0">
                  <a:pos x="0" y="1292414"/>
                </a:cxn>
              </a:cxnLst>
              <a:rect l="0" t="0" r="0" b="0"/>
              <a:pathLst>
                <a:path w="2315387" h="1620180">
                  <a:moveTo>
                    <a:pt x="271763" y="0"/>
                  </a:moveTo>
                  <a:lnTo>
                    <a:pt x="1824103" y="232317"/>
                  </a:lnTo>
                  <a:lnTo>
                    <a:pt x="2315387" y="1620180"/>
                  </a:lnTo>
                  <a:lnTo>
                    <a:pt x="0" y="1528412"/>
                  </a:lnTo>
                  <a:close/>
                </a:path>
              </a:pathLst>
            </a:custGeom>
            <a:solidFill>
              <a:srgbClr val="003C78"/>
            </a:solidFill>
            <a:ln w="25400">
              <a:noFill/>
            </a:ln>
          </p:spPr>
          <p:txBody>
            <a:bodyPr/>
            <a:lstStyle/>
            <a:p>
              <a:endParaRPr lang="zh-CN" altLang="en-US" sz="1350"/>
            </a:p>
          </p:txBody>
        </p:sp>
        <p:sp>
          <p:nvSpPr>
            <p:cNvPr id="8" name="TextBox 7"/>
            <p:cNvSpPr txBox="1"/>
            <p:nvPr/>
          </p:nvSpPr>
          <p:spPr>
            <a:xfrm>
              <a:off x="4395339" y="2079842"/>
              <a:ext cx="1849913" cy="786869"/>
            </a:xfrm>
            <a:prstGeom prst="rect">
              <a:avLst/>
            </a:prstGeom>
            <a:noFill/>
            <a:ln w="9525">
              <a:noFill/>
            </a:ln>
          </p:spPr>
          <p:txBody>
            <a:bodyPr wrap="square" anchor="t" anchorCtr="0">
              <a:spAutoFit/>
            </a:bodyPr>
            <a:lstStyle/>
            <a:p>
              <a:pPr algn="ctr"/>
              <a:r>
                <a:rPr lang="zh-CN" altLang="en-US" sz="2100" b="1" dirty="0">
                  <a:solidFill>
                    <a:schemeClr val="bg1"/>
                  </a:solidFill>
                  <a:latin typeface="+mj-ea"/>
                  <a:ea typeface="+mj-ea"/>
                </a:rPr>
                <a:t>测试</a:t>
              </a:r>
              <a:endParaRPr lang="zh-CN" altLang="en-US" sz="2100" b="1" dirty="0">
                <a:solidFill>
                  <a:schemeClr val="bg1"/>
                </a:solidFill>
                <a:latin typeface="+mj-ea"/>
                <a:ea typeface="+mj-ea"/>
              </a:endParaRPr>
            </a:p>
          </p:txBody>
        </p:sp>
        <p:sp>
          <p:nvSpPr>
            <p:cNvPr id="19463" name="Text Box 13"/>
            <p:cNvSpPr txBox="1"/>
            <p:nvPr/>
          </p:nvSpPr>
          <p:spPr>
            <a:xfrm>
              <a:off x="6368721" y="1927760"/>
              <a:ext cx="7401330" cy="4852759"/>
            </a:xfrm>
            <a:prstGeom prst="rect">
              <a:avLst/>
            </a:prstGeom>
            <a:noFill/>
            <a:ln w="9525">
              <a:noFill/>
            </a:ln>
          </p:spPr>
          <p:txBody>
            <a:bodyPr wrap="square" anchor="t" anchorCtr="0">
              <a:spAutoFit/>
            </a:bodyPr>
            <a:lstStyle/>
            <a:p>
              <a:pPr indent="0" algn="l" fontAlgn="auto">
                <a:lnSpc>
                  <a:spcPct val="200000"/>
                </a:lnSpc>
              </a:pPr>
              <a:r>
                <a:rPr lang="zh-CN" altLang="en-US" sz="1600" dirty="0">
                  <a:latin typeface="Arial" panose="020B0604020202020204" pitchFamily="34" charset="0"/>
                  <a:ea typeface="宋体" panose="02010600030101010101" pitchFamily="2" charset="-122"/>
                </a:rPr>
                <a:t>       </a:t>
              </a:r>
              <a:r>
                <a:rPr lang="zh-CN" altLang="en-US" sz="1600" dirty="0">
                  <a:latin typeface="Arial" panose="020B0604020202020204" pitchFamily="34" charset="0"/>
                  <a:ea typeface="宋体" panose="02010600030101010101" pitchFamily="2" charset="-122"/>
                  <a:sym typeface="+mn-ea"/>
                </a:rPr>
                <a:t>某单位在4月份有1条生产线停产了（不是季节性歇业），这条生产线上的员工都放假了，为了留住这些员工，单位给这些人按照每人每天70元发一部分钱，列在工资表中，请问这些人员能算作4月份的从业人员吗？给他们发的钱能计入工资总额吗？</a:t>
              </a:r>
              <a:endParaRPr lang="zh-CN" altLang="en-US" sz="1600" dirty="0">
                <a:latin typeface="Arial" panose="020B0604020202020204" pitchFamily="34" charset="0"/>
                <a:ea typeface="宋体" panose="02010600030101010101" pitchFamily="2" charset="-122"/>
                <a:sym typeface="+mn-ea"/>
              </a:endParaRPr>
            </a:p>
          </p:txBody>
        </p:sp>
      </p:grpSp>
      <p:sp>
        <p:nvSpPr>
          <p:cNvPr id="4" name="文本框 3"/>
          <p:cNvSpPr txBox="1"/>
          <p:nvPr/>
        </p:nvSpPr>
        <p:spPr>
          <a:xfrm>
            <a:off x="1301750" y="60325"/>
            <a:ext cx="1435100" cy="521970"/>
          </a:xfrm>
          <a:prstGeom prst="rect">
            <a:avLst/>
          </a:prstGeom>
          <a:noFill/>
        </p:spPr>
        <p:txBody>
          <a:bodyPr wrap="none" rtlCol="0" anchor="t">
            <a:spAutoFit/>
          </a:bodyPr>
          <a:p>
            <a:pPr algn="l">
              <a:lnSpc>
                <a:spcPct val="100000"/>
              </a:lnSpc>
            </a:pPr>
            <a:r>
              <a:rPr lang="zh-CN" altLang="en-US" sz="2800" b="1" dirty="0">
                <a:latin typeface="黑体" panose="02010609060101010101" pitchFamily="49" charset="-122"/>
                <a:ea typeface="黑体" panose="02010609060101010101" pitchFamily="49" charset="-122"/>
                <a:cs typeface="+mj-cs"/>
              </a:rPr>
              <a:t>测试题</a:t>
            </a:r>
            <a:r>
              <a:rPr lang="en-US" altLang="zh-CN" sz="2800" b="1" dirty="0">
                <a:latin typeface="黑体" panose="02010609060101010101" pitchFamily="49" charset="-122"/>
                <a:ea typeface="黑体" panose="02010609060101010101" pitchFamily="49" charset="-122"/>
                <a:cs typeface="+mj-cs"/>
              </a:rPr>
              <a:t>3</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409065" y="848995"/>
            <a:ext cx="7084695" cy="2339897"/>
            <a:chOff x="4320905" y="1580261"/>
            <a:chExt cx="8879679" cy="2770159"/>
          </a:xfrm>
        </p:grpSpPr>
        <p:sp>
          <p:nvSpPr>
            <p:cNvPr id="19460" name="直角三角形 2"/>
            <p:cNvSpPr/>
            <p:nvPr/>
          </p:nvSpPr>
          <p:spPr>
            <a:xfrm rot="-4482950" flipH="1">
              <a:off x="5042290" y="2515070"/>
              <a:ext cx="1386578" cy="1312027"/>
            </a:xfrm>
            <a:custGeom>
              <a:avLst/>
              <a:gdLst/>
              <a:ahLst/>
              <a:cxnLst>
                <a:cxn ang="0">
                  <a:pos x="0" y="1312027"/>
                </a:cxn>
                <a:cxn ang="0">
                  <a:pos x="0" y="0"/>
                </a:cxn>
                <a:cxn ang="0">
                  <a:pos x="1386578" y="600282"/>
                </a:cxn>
                <a:cxn ang="0">
                  <a:pos x="0" y="1312027"/>
                </a:cxn>
              </a:cxnLst>
              <a:rect l="0" t="0" r="0" b="0"/>
              <a:pathLst>
                <a:path w="1690209" h="1842558">
                  <a:moveTo>
                    <a:pt x="0" y="1842558"/>
                  </a:moveTo>
                  <a:lnTo>
                    <a:pt x="0" y="0"/>
                  </a:lnTo>
                  <a:lnTo>
                    <a:pt x="1690209" y="149753"/>
                  </a:lnTo>
                  <a:lnTo>
                    <a:pt x="0" y="1842558"/>
                  </a:lnTo>
                  <a:close/>
                </a:path>
              </a:pathLst>
            </a:custGeom>
            <a:solidFill>
              <a:srgbClr val="BFBFBF"/>
            </a:solidFill>
            <a:ln w="25400">
              <a:noFill/>
            </a:ln>
          </p:spPr>
          <p:txBody>
            <a:bodyPr/>
            <a:lstStyle/>
            <a:p>
              <a:endParaRPr lang="zh-CN" altLang="en-US" sz="1350"/>
            </a:p>
          </p:txBody>
        </p:sp>
        <p:sp>
          <p:nvSpPr>
            <p:cNvPr id="19461" name="任意多边形 13"/>
            <p:cNvSpPr/>
            <p:nvPr/>
          </p:nvSpPr>
          <p:spPr>
            <a:xfrm>
              <a:off x="4320905" y="1580261"/>
              <a:ext cx="2232317" cy="1390814"/>
            </a:xfrm>
            <a:custGeom>
              <a:avLst/>
              <a:gdLst/>
              <a:ahLst/>
              <a:cxnLst>
                <a:cxn ang="0">
                  <a:pos x="271667" y="0"/>
                </a:cxn>
                <a:cxn ang="0">
                  <a:pos x="1823463" y="196445"/>
                </a:cxn>
                <a:cxn ang="0">
                  <a:pos x="2314575" y="1370013"/>
                </a:cxn>
                <a:cxn ang="0">
                  <a:pos x="0" y="1292414"/>
                </a:cxn>
              </a:cxnLst>
              <a:rect l="0" t="0" r="0" b="0"/>
              <a:pathLst>
                <a:path w="2315387" h="1620180">
                  <a:moveTo>
                    <a:pt x="271763" y="0"/>
                  </a:moveTo>
                  <a:lnTo>
                    <a:pt x="1824103" y="232317"/>
                  </a:lnTo>
                  <a:lnTo>
                    <a:pt x="2315387" y="1620180"/>
                  </a:lnTo>
                  <a:lnTo>
                    <a:pt x="0" y="1528412"/>
                  </a:lnTo>
                  <a:close/>
                </a:path>
              </a:pathLst>
            </a:custGeom>
            <a:solidFill>
              <a:srgbClr val="003C78"/>
            </a:solidFill>
            <a:ln w="25400">
              <a:noFill/>
            </a:ln>
          </p:spPr>
          <p:txBody>
            <a:bodyPr/>
            <a:lstStyle/>
            <a:p>
              <a:endParaRPr lang="zh-CN" altLang="en-US" sz="1350"/>
            </a:p>
          </p:txBody>
        </p:sp>
        <p:sp>
          <p:nvSpPr>
            <p:cNvPr id="8" name="TextBox 7"/>
            <p:cNvSpPr txBox="1"/>
            <p:nvPr/>
          </p:nvSpPr>
          <p:spPr>
            <a:xfrm>
              <a:off x="4395339" y="2079842"/>
              <a:ext cx="1849913" cy="490150"/>
            </a:xfrm>
            <a:prstGeom prst="rect">
              <a:avLst/>
            </a:prstGeom>
            <a:noFill/>
            <a:ln w="9525">
              <a:noFill/>
            </a:ln>
          </p:spPr>
          <p:txBody>
            <a:bodyPr wrap="square" anchor="t" anchorCtr="0">
              <a:spAutoFit/>
            </a:bodyPr>
            <a:lstStyle/>
            <a:p>
              <a:pPr algn="ctr"/>
              <a:r>
                <a:rPr lang="zh-CN" altLang="en-US" sz="2100" b="1" dirty="0">
                  <a:solidFill>
                    <a:schemeClr val="bg1"/>
                  </a:solidFill>
                  <a:latin typeface="+mj-ea"/>
                  <a:ea typeface="+mj-ea"/>
                </a:rPr>
                <a:t>答案</a:t>
              </a:r>
              <a:endParaRPr lang="zh-CN" altLang="en-US" sz="2100" b="1" dirty="0">
                <a:solidFill>
                  <a:schemeClr val="bg1"/>
                </a:solidFill>
                <a:latin typeface="+mj-ea"/>
                <a:ea typeface="+mj-ea"/>
              </a:endParaRPr>
            </a:p>
          </p:txBody>
        </p:sp>
        <p:sp>
          <p:nvSpPr>
            <p:cNvPr id="19463" name="Text Box 13"/>
            <p:cNvSpPr txBox="1"/>
            <p:nvPr/>
          </p:nvSpPr>
          <p:spPr>
            <a:xfrm>
              <a:off x="6674988" y="1837272"/>
              <a:ext cx="6525596" cy="2513148"/>
            </a:xfrm>
            <a:prstGeom prst="rect">
              <a:avLst/>
            </a:prstGeom>
            <a:noFill/>
            <a:ln w="9525">
              <a:noFill/>
            </a:ln>
          </p:spPr>
          <p:txBody>
            <a:bodyPr wrap="square" anchor="t" anchorCtr="0">
              <a:spAutoFit/>
            </a:bodyPr>
            <a:lstStyle/>
            <a:p>
              <a:pPr algn="l" fontAlgn="auto">
                <a:lnSpc>
                  <a:spcPct val="200000"/>
                </a:lnSpc>
              </a:pPr>
              <a:r>
                <a:rPr lang="en-US" b="1" dirty="0">
                  <a:solidFill>
                    <a:srgbClr val="002060"/>
                  </a:solidFill>
                  <a:latin typeface="华文宋体" panose="02010600040101010101" charset="-122"/>
                  <a:ea typeface="华文宋体" panose="02010600040101010101" charset="-122"/>
                </a:rPr>
                <a:t>         </a:t>
              </a:r>
              <a:r>
                <a:rPr lang="zh-CN" altLang="en-US" sz="1600" dirty="0">
                  <a:latin typeface="Arial" panose="020B0604020202020204" pitchFamily="34" charset="0"/>
                  <a:ea typeface="宋体" panose="02010600030101010101" pitchFamily="2" charset="-122"/>
                  <a:sym typeface="+mn-ea"/>
                </a:rPr>
                <a:t>定期领取生活费的人员属于离开本单位仍保留劳动关系的人员，领取的生活费不是劳动报酬，这些人员不应计入本单位从业人员数，发放的生活费也不应计入工资总额统计。</a:t>
              </a:r>
              <a:endParaRPr lang="zh-CN" altLang="en-US" sz="1600" dirty="0">
                <a:latin typeface="Arial" panose="020B0604020202020204" pitchFamily="34" charset="0"/>
                <a:ea typeface="宋体" panose="02010600030101010101" pitchFamily="2" charset="-122"/>
                <a:sym typeface="+mn-ea"/>
              </a:endParaRPr>
            </a:p>
          </p:txBody>
        </p:sp>
      </p:grpSp>
      <p:sp>
        <p:nvSpPr>
          <p:cNvPr id="4" name="文本框 3"/>
          <p:cNvSpPr txBox="1"/>
          <p:nvPr/>
        </p:nvSpPr>
        <p:spPr>
          <a:xfrm>
            <a:off x="1301750" y="60325"/>
            <a:ext cx="1435100" cy="521970"/>
          </a:xfrm>
          <a:prstGeom prst="rect">
            <a:avLst/>
          </a:prstGeom>
          <a:noFill/>
        </p:spPr>
        <p:txBody>
          <a:bodyPr wrap="none" rtlCol="0" anchor="t">
            <a:spAutoFit/>
          </a:bodyPr>
          <a:p>
            <a:pPr algn="l">
              <a:lnSpc>
                <a:spcPct val="100000"/>
              </a:lnSpc>
            </a:pPr>
            <a:r>
              <a:rPr lang="zh-CN" altLang="en-US" sz="2800" b="1" dirty="0">
                <a:latin typeface="黑体" panose="02010609060101010101" pitchFamily="49" charset="-122"/>
                <a:ea typeface="黑体" panose="02010609060101010101" pitchFamily="49" charset="-122"/>
                <a:cs typeface="+mj-cs"/>
              </a:rPr>
              <a:t>测试题</a:t>
            </a:r>
            <a:r>
              <a:rPr lang="en-US" altLang="zh-CN" sz="2800" b="1" dirty="0">
                <a:latin typeface="黑体" panose="02010609060101010101" pitchFamily="49" charset="-122"/>
                <a:ea typeface="黑体" panose="02010609060101010101" pitchFamily="49" charset="-122"/>
                <a:cs typeface="+mj-cs"/>
              </a:rPr>
              <a:t>3</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633220" y="878205"/>
            <a:ext cx="4330065" cy="1522095"/>
          </a:xfrm>
          <a:prstGeom prst="rect">
            <a:avLst/>
          </a:prstGeom>
          <a:noFill/>
        </p:spPr>
        <p:txBody>
          <a:bodyPr vert="horz" wrap="square" rtlCol="0">
            <a:spAutoFit/>
          </a:bodyPr>
          <a:lstStyle/>
          <a:p>
            <a:pPr marL="342900" indent="-342900" algn="l">
              <a:lnSpc>
                <a:spcPct val="150000"/>
              </a:lnSpc>
              <a:buFont typeface="Wingdings" panose="05000000000000000000" charset="0"/>
              <a:buChar char="Ø"/>
            </a:pPr>
            <a:r>
              <a:rPr lang="zh-CN" altLang="en-US" sz="1600" spc="600" dirty="0">
                <a:solidFill>
                  <a:schemeClr val="tx1"/>
                </a:solidFill>
                <a:cs typeface="+mn-ea"/>
                <a:sym typeface="+mn-lt"/>
              </a:rPr>
              <a:t>女性</a:t>
            </a:r>
            <a:endParaRPr lang="zh-CN" altLang="en-US" sz="1600" spc="600" dirty="0">
              <a:solidFill>
                <a:schemeClr val="tx1"/>
              </a:solidFill>
              <a:cs typeface="+mn-ea"/>
              <a:sym typeface="+mn-lt"/>
            </a:endParaRPr>
          </a:p>
          <a:p>
            <a:pPr marL="342900" indent="-342900" algn="l">
              <a:lnSpc>
                <a:spcPct val="150000"/>
              </a:lnSpc>
              <a:buFont typeface="Wingdings" panose="05000000000000000000" charset="0"/>
              <a:buChar char="Ø"/>
            </a:pPr>
            <a:r>
              <a:rPr lang="zh-CN" altLang="en-US" sz="1600" spc="600" dirty="0">
                <a:solidFill>
                  <a:schemeClr val="tx1"/>
                </a:solidFill>
                <a:cs typeface="+mn-ea"/>
                <a:sym typeface="+mn-lt"/>
              </a:rPr>
              <a:t>工作地在外省市人员</a:t>
            </a:r>
            <a:endParaRPr lang="zh-CN" altLang="en-US" sz="1600" spc="600" dirty="0">
              <a:solidFill>
                <a:schemeClr val="tx1"/>
              </a:solidFill>
              <a:cs typeface="+mn-ea"/>
              <a:sym typeface="+mn-lt"/>
            </a:endParaRPr>
          </a:p>
          <a:p>
            <a:pPr marL="342900" indent="-342900" algn="l">
              <a:lnSpc>
                <a:spcPct val="150000"/>
              </a:lnSpc>
              <a:buFont typeface="Wingdings" panose="05000000000000000000" charset="0"/>
              <a:buChar char="Ø"/>
            </a:pPr>
            <a:r>
              <a:rPr lang="zh-CN" altLang="en-US" sz="1600" spc="600" dirty="0">
                <a:solidFill>
                  <a:schemeClr val="tx1"/>
                </a:solidFill>
                <a:cs typeface="+mn-ea"/>
                <a:sym typeface="+mn-lt"/>
              </a:rPr>
              <a:t>户口在外省市人员</a:t>
            </a:r>
            <a:endParaRPr lang="zh-CN" altLang="en-US" sz="1600" spc="600" dirty="0">
              <a:solidFill>
                <a:schemeClr val="tx1"/>
              </a:solidFill>
              <a:cs typeface="+mn-ea"/>
              <a:sym typeface="+mn-lt"/>
            </a:endParaRPr>
          </a:p>
          <a:p>
            <a:pPr marL="0" indent="0" algn="l">
              <a:lnSpc>
                <a:spcPct val="150000"/>
              </a:lnSpc>
              <a:buFont typeface="Wingdings" panose="05000000000000000000" charset="0"/>
              <a:buNone/>
            </a:pPr>
            <a:r>
              <a:rPr lang="zh-CN" altLang="en-US" sz="1200" spc="600" dirty="0">
                <a:solidFill>
                  <a:schemeClr val="tx1"/>
                </a:solidFill>
                <a:cs typeface="+mn-ea"/>
                <a:sym typeface="+mn-lt"/>
              </a:rPr>
              <a:t>（其中：工作地在外省市人员</a:t>
            </a:r>
            <a:r>
              <a:rPr lang="zh-CN" altLang="en-US" sz="1400" spc="600" dirty="0">
                <a:solidFill>
                  <a:schemeClr val="tx1"/>
                </a:solidFill>
                <a:cs typeface="+mn-ea"/>
                <a:sym typeface="+mn-lt"/>
              </a:rPr>
              <a:t>）</a:t>
            </a:r>
            <a:endParaRPr lang="zh-CN" altLang="en-US" sz="1400" spc="600" dirty="0">
              <a:solidFill>
                <a:schemeClr val="tx1"/>
              </a:solidFill>
              <a:cs typeface="+mn-ea"/>
              <a:sym typeface="+mn-lt"/>
            </a:endParaRPr>
          </a:p>
        </p:txBody>
      </p:sp>
      <p:sp>
        <p:nvSpPr>
          <p:cNvPr id="5" name="矩形: 圆角 18"/>
          <p:cNvSpPr/>
          <p:nvPr/>
        </p:nvSpPr>
        <p:spPr>
          <a:xfrm>
            <a:off x="2554605" y="3887470"/>
            <a:ext cx="5433695" cy="498475"/>
          </a:xfrm>
          <a:prstGeom prst="roundRect">
            <a:avLst>
              <a:gd name="adj" fmla="val 0"/>
            </a:avLst>
          </a:prstGeom>
          <a:no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pc="600" dirty="0">
              <a:solidFill>
                <a:schemeClr val="tx1"/>
              </a:solidFill>
              <a:cs typeface="+mn-ea"/>
              <a:sym typeface="+mn-lt"/>
            </a:endParaRPr>
          </a:p>
        </p:txBody>
      </p:sp>
      <p:sp>
        <p:nvSpPr>
          <p:cNvPr id="6" name="标题 1"/>
          <p:cNvSpPr txBox="1"/>
          <p:nvPr/>
        </p:nvSpPr>
        <p:spPr>
          <a:xfrm>
            <a:off x="1559560" y="2371725"/>
            <a:ext cx="3562350" cy="398780"/>
          </a:xfrm>
          <a:prstGeom prst="rect">
            <a:avLst/>
          </a:prstGeom>
          <a:noFill/>
        </p:spPr>
        <p:txBody>
          <a:bodyPr vert="horz" wrap="square" rtlCol="0">
            <a:spAutoFit/>
          </a:bodyPr>
          <a:lstStyle>
            <a:defPPr>
              <a:defRPr lang="en-US"/>
            </a:defPPr>
            <a:lvl1pPr algn="ctr">
              <a:defRPr sz="2400" b="1" spc="600">
                <a:solidFill>
                  <a:srgbClr val="475574"/>
                </a:solidFill>
                <a:latin typeface="思源黑体 CN Regular" panose="020B0500000000000000" pitchFamily="34" charset="-122"/>
                <a:ea typeface="思源黑体 CN Regular" panose="020B0500000000000000" pitchFamily="34" charset="-122"/>
              </a:defRPr>
            </a:lvl1pPr>
          </a:lstStyle>
          <a:p>
            <a:pPr algn="l"/>
            <a:r>
              <a:rPr lang="en-US" altLang="zh-CN" sz="2000" dirty="0">
                <a:solidFill>
                  <a:schemeClr val="tx1"/>
                </a:solidFill>
                <a:latin typeface="+mn-ea"/>
                <a:ea typeface="+mn-ea"/>
                <a:cs typeface="+mn-ea"/>
                <a:sym typeface="+mn-lt"/>
              </a:rPr>
              <a:t>3.按职业类型分</a:t>
            </a:r>
            <a:endParaRPr lang="en-US" altLang="zh-CN" sz="2000" dirty="0">
              <a:solidFill>
                <a:schemeClr val="tx1"/>
              </a:solidFill>
              <a:latin typeface="+mn-ea"/>
              <a:ea typeface="+mn-ea"/>
              <a:cs typeface="+mn-ea"/>
              <a:sym typeface="+mn-lt"/>
            </a:endParaRPr>
          </a:p>
        </p:txBody>
      </p:sp>
      <p:sp>
        <p:nvSpPr>
          <p:cNvPr id="2" name="矩形 1"/>
          <p:cNvSpPr/>
          <p:nvPr/>
        </p:nvSpPr>
        <p:spPr>
          <a:xfrm>
            <a:off x="5963059" y="973845"/>
            <a:ext cx="2822270" cy="1198880"/>
          </a:xfrm>
          <a:prstGeom prst="rect">
            <a:avLst/>
          </a:prstGeom>
          <a:noFill/>
        </p:spPr>
        <p:txBody>
          <a:bodyPr vert="horz" wrap="square" rtlCol="0">
            <a:spAutoFit/>
          </a:bodyPr>
          <a:lstStyle/>
          <a:p>
            <a:pPr marL="342900" indent="-342900" algn="l">
              <a:lnSpc>
                <a:spcPct val="150000"/>
              </a:lnSpc>
              <a:buFont typeface="Wingdings" panose="05000000000000000000" charset="0"/>
              <a:buChar char="Ø"/>
            </a:pPr>
            <a:r>
              <a:rPr lang="zh-CN" altLang="en-US" sz="1600" spc="600" dirty="0">
                <a:solidFill>
                  <a:schemeClr val="tx1"/>
                </a:solidFill>
                <a:cs typeface="+mn-ea"/>
                <a:sym typeface="+mn-lt"/>
              </a:rPr>
              <a:t>在岗职工</a:t>
            </a:r>
            <a:endParaRPr lang="zh-CN" altLang="en-US" sz="1600" spc="600" dirty="0">
              <a:solidFill>
                <a:schemeClr val="tx1"/>
              </a:solidFill>
              <a:cs typeface="+mn-ea"/>
              <a:sym typeface="+mn-lt"/>
            </a:endParaRPr>
          </a:p>
          <a:p>
            <a:pPr marL="342900" indent="-342900" algn="l">
              <a:lnSpc>
                <a:spcPct val="150000"/>
              </a:lnSpc>
              <a:buFont typeface="Wingdings" panose="05000000000000000000" charset="0"/>
              <a:buChar char="Ø"/>
            </a:pPr>
            <a:r>
              <a:rPr lang="zh-CN" altLang="en-US" sz="1600" spc="600" dirty="0">
                <a:solidFill>
                  <a:schemeClr val="tx1"/>
                </a:solidFill>
                <a:cs typeface="+mn-ea"/>
                <a:sym typeface="+mn-lt"/>
              </a:rPr>
              <a:t>劳务派遣人员</a:t>
            </a:r>
            <a:endParaRPr lang="zh-CN" altLang="en-US" sz="1600" spc="600" dirty="0">
              <a:solidFill>
                <a:schemeClr val="tx1"/>
              </a:solidFill>
              <a:cs typeface="+mn-ea"/>
              <a:sym typeface="+mn-lt"/>
            </a:endParaRPr>
          </a:p>
          <a:p>
            <a:pPr marL="342900" indent="-342900" algn="l">
              <a:lnSpc>
                <a:spcPct val="150000"/>
              </a:lnSpc>
              <a:buFont typeface="Wingdings" panose="05000000000000000000" charset="0"/>
              <a:buChar char="Ø"/>
            </a:pPr>
            <a:r>
              <a:rPr lang="zh-CN" altLang="en-US" sz="1600" spc="600" dirty="0">
                <a:solidFill>
                  <a:schemeClr val="tx1"/>
                </a:solidFill>
                <a:cs typeface="+mn-ea"/>
                <a:sym typeface="+mn-lt"/>
              </a:rPr>
              <a:t>其他从业人员</a:t>
            </a:r>
            <a:endParaRPr lang="zh-CN" altLang="en-US" sz="1600" spc="600" dirty="0">
              <a:solidFill>
                <a:schemeClr val="tx1"/>
              </a:solidFill>
              <a:cs typeface="+mn-ea"/>
              <a:sym typeface="+mn-lt"/>
            </a:endParaRPr>
          </a:p>
        </p:txBody>
      </p:sp>
      <p:sp>
        <p:nvSpPr>
          <p:cNvPr id="4" name="标题 1"/>
          <p:cNvSpPr txBox="1"/>
          <p:nvPr/>
        </p:nvSpPr>
        <p:spPr>
          <a:xfrm>
            <a:off x="1272540" y="544830"/>
            <a:ext cx="3562350" cy="460375"/>
          </a:xfrm>
          <a:prstGeom prst="rect">
            <a:avLst/>
          </a:prstGeom>
          <a:noFill/>
        </p:spPr>
        <p:txBody>
          <a:bodyPr vert="horz" wrap="square" rtlCol="0">
            <a:spAutoFit/>
          </a:bodyPr>
          <a:lstStyle>
            <a:defPPr>
              <a:defRPr lang="en-US"/>
            </a:defPPr>
            <a:lvl1pPr algn="ctr">
              <a:defRPr sz="2400" b="1" spc="600">
                <a:solidFill>
                  <a:srgbClr val="475574"/>
                </a:solidFill>
                <a:latin typeface="思源黑体 CN Regular" panose="020B0500000000000000" pitchFamily="34" charset="-122"/>
                <a:ea typeface="思源黑体 CN Regular" panose="020B0500000000000000" pitchFamily="34" charset="-122"/>
              </a:defRPr>
            </a:lvl1pPr>
          </a:lstStyle>
          <a:p>
            <a:pPr algn="l"/>
            <a:r>
              <a:rPr lang="en-US" altLang="zh-CN" dirty="0">
                <a:solidFill>
                  <a:schemeClr val="tx1"/>
                </a:solidFill>
                <a:latin typeface="+mn-ea"/>
                <a:ea typeface="+mn-ea"/>
                <a:cs typeface="+mn-ea"/>
                <a:sym typeface="+mn-lt"/>
              </a:rPr>
              <a:t> </a:t>
            </a:r>
            <a:r>
              <a:rPr lang="en-US" altLang="zh-CN" sz="2000" dirty="0">
                <a:solidFill>
                  <a:schemeClr val="tx1"/>
                </a:solidFill>
                <a:latin typeface="+mn-ea"/>
                <a:ea typeface="+mn-ea"/>
                <a:cs typeface="+mn-ea"/>
                <a:sym typeface="+mn-lt"/>
              </a:rPr>
              <a:t>1.</a:t>
            </a:r>
            <a:r>
              <a:rPr lang="zh-CN" altLang="en-US" sz="2000" dirty="0">
                <a:solidFill>
                  <a:schemeClr val="tx1"/>
                </a:solidFill>
                <a:latin typeface="+mn-ea"/>
                <a:ea typeface="+mn-ea"/>
                <a:cs typeface="+mn-ea"/>
                <a:sym typeface="+mn-lt"/>
              </a:rPr>
              <a:t>其中项</a:t>
            </a:r>
            <a:endParaRPr lang="zh-CN" altLang="en-US" sz="2000" dirty="0">
              <a:solidFill>
                <a:schemeClr val="tx1"/>
              </a:solidFill>
              <a:latin typeface="+mn-ea"/>
              <a:ea typeface="+mn-ea"/>
              <a:cs typeface="+mn-ea"/>
              <a:sym typeface="+mn-lt"/>
            </a:endParaRPr>
          </a:p>
        </p:txBody>
      </p:sp>
      <p:sp>
        <p:nvSpPr>
          <p:cNvPr id="7" name="标题 1"/>
          <p:cNvSpPr txBox="1"/>
          <p:nvPr/>
        </p:nvSpPr>
        <p:spPr>
          <a:xfrm>
            <a:off x="5375275" y="575310"/>
            <a:ext cx="3562350" cy="398780"/>
          </a:xfrm>
          <a:prstGeom prst="rect">
            <a:avLst/>
          </a:prstGeom>
          <a:noFill/>
        </p:spPr>
        <p:txBody>
          <a:bodyPr vert="horz" wrap="square" rtlCol="0">
            <a:spAutoFit/>
          </a:bodyPr>
          <a:lstStyle>
            <a:defPPr>
              <a:defRPr lang="en-US"/>
            </a:defPPr>
            <a:lvl1pPr algn="ctr">
              <a:defRPr sz="2400" b="1" spc="600">
                <a:solidFill>
                  <a:srgbClr val="475574"/>
                </a:solidFill>
                <a:latin typeface="思源黑体 CN Regular" panose="020B0500000000000000" pitchFamily="34" charset="-122"/>
                <a:ea typeface="思源黑体 CN Regular" panose="020B0500000000000000" pitchFamily="34" charset="-122"/>
              </a:defRPr>
            </a:lvl1pPr>
          </a:lstStyle>
          <a:p>
            <a:r>
              <a:rPr lang="en-US" altLang="zh-CN" sz="2000" dirty="0">
                <a:solidFill>
                  <a:schemeClr val="tx1"/>
                </a:solidFill>
                <a:latin typeface="+mn-ea"/>
                <a:ea typeface="+mn-ea"/>
                <a:cs typeface="+mn-ea"/>
                <a:sym typeface="+mn-lt"/>
              </a:rPr>
              <a:t>2.</a:t>
            </a:r>
            <a:r>
              <a:rPr lang="zh-CN" altLang="en-US" sz="2000" dirty="0">
                <a:solidFill>
                  <a:schemeClr val="tx1"/>
                </a:solidFill>
                <a:latin typeface="+mn-ea"/>
                <a:ea typeface="+mn-ea"/>
                <a:cs typeface="+mn-ea"/>
                <a:sym typeface="+mn-lt"/>
              </a:rPr>
              <a:t>按人员类型分</a:t>
            </a:r>
            <a:endParaRPr lang="zh-CN" altLang="en-US" sz="2000" dirty="0">
              <a:solidFill>
                <a:schemeClr val="tx1"/>
              </a:solidFill>
              <a:latin typeface="+mn-ea"/>
              <a:ea typeface="+mn-ea"/>
              <a:cs typeface="+mn-ea"/>
              <a:sym typeface="+mn-lt"/>
            </a:endParaRPr>
          </a:p>
        </p:txBody>
      </p:sp>
      <p:sp>
        <p:nvSpPr>
          <p:cNvPr id="16" name="矩形 15"/>
          <p:cNvSpPr/>
          <p:nvPr/>
        </p:nvSpPr>
        <p:spPr>
          <a:xfrm>
            <a:off x="1559560" y="2686685"/>
            <a:ext cx="5788025" cy="2335530"/>
          </a:xfrm>
          <a:prstGeom prst="rect">
            <a:avLst/>
          </a:prstGeom>
          <a:noFill/>
        </p:spPr>
        <p:txBody>
          <a:bodyPr vert="horz" wrap="square" rtlCol="0">
            <a:spAutoFit/>
          </a:bodyPr>
          <a:lstStyle/>
          <a:p>
            <a:pPr marL="342900" indent="-342900" algn="l" fontAlgn="auto">
              <a:lnSpc>
                <a:spcPts val="3500"/>
              </a:lnSpc>
              <a:buFont typeface="Wingdings" panose="05000000000000000000" charset="0"/>
              <a:buChar char="Ø"/>
            </a:pPr>
            <a:r>
              <a:rPr lang="zh-CN" altLang="en-US" sz="1600" spc="600" dirty="0">
                <a:solidFill>
                  <a:schemeClr val="tx1"/>
                </a:solidFill>
                <a:cs typeface="+mn-ea"/>
                <a:sym typeface="+mn-lt"/>
              </a:rPr>
              <a:t>中层及以上管理人员</a:t>
            </a:r>
            <a:endParaRPr lang="zh-CN" altLang="en-US" sz="1600" spc="600" dirty="0">
              <a:solidFill>
                <a:schemeClr val="tx1"/>
              </a:solidFill>
              <a:cs typeface="+mn-ea"/>
              <a:sym typeface="+mn-lt"/>
            </a:endParaRPr>
          </a:p>
          <a:p>
            <a:pPr marL="342900" indent="-342900" algn="l" fontAlgn="auto">
              <a:lnSpc>
                <a:spcPts val="3500"/>
              </a:lnSpc>
              <a:buFont typeface="Wingdings" panose="05000000000000000000" charset="0"/>
              <a:buChar char="Ø"/>
            </a:pPr>
            <a:r>
              <a:rPr lang="zh-CN" altLang="en-US" sz="1600" spc="600" dirty="0">
                <a:solidFill>
                  <a:schemeClr val="tx1"/>
                </a:solidFill>
                <a:cs typeface="+mn-ea"/>
                <a:sym typeface="+mn-lt"/>
              </a:rPr>
              <a:t>专业技术人员</a:t>
            </a:r>
            <a:endParaRPr lang="zh-CN" altLang="en-US" sz="1600" spc="600" dirty="0">
              <a:solidFill>
                <a:schemeClr val="tx1"/>
              </a:solidFill>
              <a:cs typeface="+mn-ea"/>
              <a:sym typeface="+mn-lt"/>
            </a:endParaRPr>
          </a:p>
          <a:p>
            <a:pPr marL="342900" indent="-342900" algn="l" fontAlgn="auto">
              <a:lnSpc>
                <a:spcPts val="3500"/>
              </a:lnSpc>
              <a:buFont typeface="Wingdings" panose="05000000000000000000" charset="0"/>
              <a:buChar char="Ø"/>
            </a:pPr>
            <a:r>
              <a:rPr lang="zh-CN" altLang="en-US" sz="1600" spc="600" dirty="0">
                <a:solidFill>
                  <a:schemeClr val="tx1"/>
                </a:solidFill>
                <a:cs typeface="+mn-ea"/>
                <a:sym typeface="+mn-lt"/>
              </a:rPr>
              <a:t>办事人员和有关人员</a:t>
            </a:r>
            <a:endParaRPr lang="zh-CN" altLang="en-US" sz="1600" spc="600" dirty="0">
              <a:solidFill>
                <a:schemeClr val="tx1"/>
              </a:solidFill>
              <a:cs typeface="+mn-ea"/>
              <a:sym typeface="+mn-lt"/>
            </a:endParaRPr>
          </a:p>
          <a:p>
            <a:pPr marL="342900" indent="-342900" algn="l" fontAlgn="auto">
              <a:lnSpc>
                <a:spcPts val="3500"/>
              </a:lnSpc>
              <a:buFont typeface="Wingdings" panose="05000000000000000000" charset="0"/>
              <a:buChar char="Ø"/>
            </a:pPr>
            <a:r>
              <a:rPr lang="zh-CN" altLang="en-US" sz="1600" spc="600" dirty="0">
                <a:solidFill>
                  <a:schemeClr val="tx1"/>
                </a:solidFill>
                <a:cs typeface="+mn-ea"/>
                <a:sym typeface="+mn-lt"/>
              </a:rPr>
              <a:t>社会生产服务和生活服务人员</a:t>
            </a:r>
            <a:endParaRPr lang="zh-CN" altLang="en-US" sz="1600" spc="600" dirty="0">
              <a:solidFill>
                <a:schemeClr val="tx1"/>
              </a:solidFill>
              <a:cs typeface="+mn-ea"/>
              <a:sym typeface="+mn-lt"/>
            </a:endParaRPr>
          </a:p>
          <a:p>
            <a:pPr marL="342900" indent="-342900" algn="l" fontAlgn="auto">
              <a:lnSpc>
                <a:spcPts val="3500"/>
              </a:lnSpc>
              <a:buFont typeface="Wingdings" panose="05000000000000000000" charset="0"/>
              <a:buChar char="Ø"/>
            </a:pPr>
            <a:r>
              <a:rPr lang="zh-CN" altLang="en-US" sz="1600" spc="600" dirty="0">
                <a:solidFill>
                  <a:schemeClr val="tx1"/>
                </a:solidFill>
                <a:cs typeface="+mn-ea"/>
                <a:sym typeface="+mn-lt"/>
              </a:rPr>
              <a:t>生产制造及有关人员</a:t>
            </a:r>
            <a:endParaRPr lang="zh-CN" altLang="en-US" sz="1600" spc="600" dirty="0">
              <a:solidFill>
                <a:schemeClr val="tx1"/>
              </a:solidFill>
              <a:cs typeface="+mn-ea"/>
              <a:sym typeface="+mn-lt"/>
            </a:endParaRPr>
          </a:p>
        </p:txBody>
      </p:sp>
      <p:sp>
        <p:nvSpPr>
          <p:cNvPr id="14" name="TextBox 13"/>
          <p:cNvSpPr txBox="1"/>
          <p:nvPr/>
        </p:nvSpPr>
        <p:spPr>
          <a:xfrm>
            <a:off x="1272463" y="53632"/>
            <a:ext cx="3042920" cy="521970"/>
          </a:xfrm>
          <a:prstGeom prst="rect">
            <a:avLst/>
          </a:prstGeom>
          <a:noFill/>
        </p:spPr>
        <p:txBody>
          <a:bodyPr wrap="none" rtlCol="0">
            <a:spAutoFit/>
          </a:bodyPr>
          <a:lstStyle/>
          <a:p>
            <a:pPr algn="l"/>
            <a:r>
              <a:rPr lang="en-US" altLang="zh-CN" sz="2800" b="1" dirty="0">
                <a:latin typeface="黑体" panose="02010609060101010101" pitchFamily="49" charset="-122"/>
                <a:ea typeface="黑体" panose="02010609060101010101" pitchFamily="49" charset="-122"/>
                <a:cs typeface="+mj-cs"/>
                <a:sym typeface="+mn-ea"/>
              </a:rPr>
              <a:t>从业人员期末人数</a:t>
            </a:r>
            <a:endParaRPr lang="en-US" altLang="zh-CN" sz="2800" b="1" dirty="0">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4"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2065" y="50165"/>
            <a:ext cx="2685415" cy="521970"/>
          </a:xfrm>
          <a:prstGeom prst="rect">
            <a:avLst/>
          </a:prstGeom>
          <a:noFill/>
        </p:spPr>
        <p:txBody>
          <a:bodyPr wrap="none" rtlCol="0" anchor="t">
            <a:spAutoFit/>
          </a:bodyPr>
          <a:lstStyle/>
          <a:p>
            <a:pPr algn="l"/>
            <a:r>
              <a:rPr lang="en-US" altLang="zh-CN" sz="2800" b="1" dirty="0">
                <a:latin typeface="黑体" panose="02010609060101010101" pitchFamily="49" charset="-122"/>
                <a:ea typeface="黑体" panose="02010609060101010101" pitchFamily="49" charset="-122"/>
                <a:cs typeface="+mj-cs"/>
                <a:sym typeface="+mn-ea"/>
              </a:rPr>
              <a:t>从业人员其中项</a:t>
            </a:r>
            <a:endParaRPr lang="en-US" altLang="zh-CN" sz="2800" b="1" dirty="0">
              <a:latin typeface="黑体" panose="02010609060101010101" pitchFamily="49" charset="-122"/>
              <a:ea typeface="黑体" panose="02010609060101010101" pitchFamily="49" charset="-122"/>
              <a:cs typeface="+mj-cs"/>
            </a:endParaRPr>
          </a:p>
        </p:txBody>
      </p:sp>
      <p:sp>
        <p:nvSpPr>
          <p:cNvPr id="3" name="文本框 2"/>
          <p:cNvSpPr txBox="1"/>
          <p:nvPr/>
        </p:nvSpPr>
        <p:spPr>
          <a:xfrm>
            <a:off x="1617345" y="1082333"/>
            <a:ext cx="6654800" cy="3631763"/>
          </a:xfrm>
          <a:prstGeom prst="rect">
            <a:avLst/>
          </a:prstGeom>
          <a:noFill/>
        </p:spPr>
        <p:txBody>
          <a:bodyPr wrap="square" rtlCol="0" anchor="t">
            <a:spAutoFit/>
          </a:bodyPr>
          <a:lstStyle/>
          <a:p>
            <a:pPr marL="342900" indent="-342900" algn="l" fontAlgn="base">
              <a:lnSpc>
                <a:spcPct val="90000"/>
              </a:lnSpc>
              <a:spcBef>
                <a:spcPct val="20000"/>
              </a:spcBef>
              <a:buClrTx/>
              <a:buSzTx/>
              <a:buFont typeface="Arial" panose="020B0604020202020204" pitchFamily="34" charset="0"/>
              <a:defRPr/>
            </a:pPr>
            <a:endParaRPr lang="en-US" altLang="zh-CN" sz="2000" noProof="0" dirty="0" smtClean="0">
              <a:ln>
                <a:noFill/>
              </a:ln>
              <a:effectLst/>
              <a:uLnTx/>
              <a:uFillTx/>
              <a:latin typeface="黑体" panose="02010609060101010101" pitchFamily="49" charset="-122"/>
              <a:ea typeface="黑体" panose="02010609060101010101" pitchFamily="49" charset="-122"/>
              <a:sym typeface="+mn-ea"/>
            </a:endParaRPr>
          </a:p>
          <a:p>
            <a:pPr marL="342900" indent="-342900" algn="l" fontAlgn="base">
              <a:lnSpc>
                <a:spcPct val="90000"/>
              </a:lnSpc>
              <a:spcBef>
                <a:spcPct val="20000"/>
              </a:spcBef>
              <a:buClrTx/>
              <a:buSzTx/>
              <a:buFont typeface="Arial" panose="020B0604020202020204" pitchFamily="34" charset="0"/>
              <a:defRPr/>
            </a:pPr>
            <a:endParaRPr lang="en-US" altLang="zh-CN" sz="2000" dirty="0" smtClean="0">
              <a:latin typeface="黑体" panose="02010609060101010101" pitchFamily="49" charset="-122"/>
              <a:ea typeface="黑体" panose="02010609060101010101" pitchFamily="49" charset="-122"/>
              <a:sym typeface="+mn-ea"/>
            </a:endParaRPr>
          </a:p>
          <a:p>
            <a:pPr marL="342900" indent="-342900" algn="l" fontAlgn="base">
              <a:lnSpc>
                <a:spcPct val="90000"/>
              </a:lnSpc>
              <a:spcBef>
                <a:spcPct val="20000"/>
              </a:spcBef>
              <a:buClrTx/>
              <a:buSzTx/>
              <a:buFont typeface="Arial" panose="020B0604020202020204" pitchFamily="34" charset="0"/>
              <a:defRPr/>
            </a:pPr>
            <a:r>
              <a:rPr lang="zh-CN" altLang="en-US" sz="2000" noProof="0" dirty="0" smtClean="0">
                <a:ln>
                  <a:noFill/>
                </a:ln>
                <a:effectLst/>
                <a:uLnTx/>
                <a:uFillTx/>
                <a:latin typeface="黑体" panose="02010609060101010101" pitchFamily="49" charset="-122"/>
                <a:ea typeface="黑体" panose="02010609060101010101" pitchFamily="49" charset="-122"/>
                <a:sym typeface="+mn-ea"/>
              </a:rPr>
              <a:t>工作地在外省市人员：</a:t>
            </a:r>
            <a:endPar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指从业人员中工作地不在北京的人员。</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a:t>
            </a:r>
            <a:r>
              <a:rPr lang="zh-CN" altLang="en-US" sz="2000" noProof="0" dirty="0" smtClean="0">
                <a:ln>
                  <a:noFill/>
                </a:ln>
                <a:solidFill>
                  <a:schemeClr val="tx2">
                    <a:lumMod val="60000"/>
                    <a:lumOff val="40000"/>
                  </a:schemeClr>
                </a:solidFill>
                <a:effectLst/>
                <a:uLnTx/>
                <a:uFillTx/>
                <a:ea typeface="黑体" panose="02010609060101010101" pitchFamily="49" charset="-122"/>
                <a:sym typeface="+mn-ea"/>
              </a:rPr>
              <a:t>（地域指京外，包括港、澳、台及境外。人员不包含港、澳、台、外籍人员）</a:t>
            </a:r>
            <a:endParaRPr kumimoji="0" lang="zh-CN" altLang="en-US" sz="2000" b="0" i="0" u="none" strike="noStrike" kern="1200" cap="none" spc="0" normalizeH="0" baseline="0" noProof="0" dirty="0" smtClean="0">
              <a:ln>
                <a:noFill/>
              </a:ln>
              <a:solidFill>
                <a:schemeClr val="tx2">
                  <a:lumMod val="60000"/>
                  <a:lumOff val="40000"/>
                </a:schemeClr>
              </a:solidFill>
              <a:effectLst/>
              <a:uLnTx/>
              <a:uFillTx/>
              <a:latin typeface="+mn-lt"/>
              <a:ea typeface="黑体" panose="02010609060101010101" pitchFamily="49" charset="-122"/>
              <a:cs typeface="+mn-cs"/>
            </a:endParaRPr>
          </a:p>
          <a:p>
            <a:pPr marL="342900" indent="-342900" algn="l" fontAlgn="base">
              <a:lnSpc>
                <a:spcPct val="90000"/>
              </a:lnSpc>
              <a:spcBef>
                <a:spcPct val="20000"/>
              </a:spcBef>
              <a:buClrTx/>
              <a:buSzTx/>
              <a:buFont typeface="Arial" panose="020B0604020202020204" pitchFamily="34" charset="0"/>
              <a:defRPr/>
            </a:pPr>
            <a:r>
              <a:rPr lang="zh-CN" altLang="en-US" sz="2000" noProof="0" dirty="0" smtClean="0">
                <a:ln>
                  <a:noFill/>
                </a:ln>
                <a:effectLst/>
                <a:uLnTx/>
                <a:uFillTx/>
                <a:latin typeface="黑体" panose="02010609060101010101" pitchFamily="49" charset="-122"/>
                <a:ea typeface="黑体" panose="02010609060101010101" pitchFamily="49" charset="-122"/>
                <a:sym typeface="+mn-ea"/>
              </a:rPr>
              <a:t>户口在外省市人员：</a:t>
            </a:r>
            <a:endPar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指从业人员中没有北京户口的人员。</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a:t>
            </a:r>
            <a:r>
              <a:rPr lang="zh-CN" altLang="en-US" sz="2000" noProof="0" dirty="0" smtClean="0">
                <a:ln>
                  <a:noFill/>
                </a:ln>
                <a:solidFill>
                  <a:schemeClr val="tx2">
                    <a:lumMod val="60000"/>
                    <a:lumOff val="40000"/>
                  </a:schemeClr>
                </a:solidFill>
                <a:effectLst/>
                <a:uLnTx/>
                <a:uFillTx/>
                <a:ea typeface="黑体" panose="02010609060101010101" pitchFamily="49" charset="-122"/>
                <a:sym typeface="+mn-ea"/>
              </a:rPr>
              <a:t>  （不包含港、澳、台、外籍人员） </a:t>
            </a:r>
            <a:endParaRPr kumimoji="0" lang="en-US" altLang="zh-CN" sz="2000" b="0" i="0" u="none" strike="noStrike" kern="1200" cap="none" spc="0" normalizeH="0" baseline="0" noProof="0" dirty="0" smtClean="0">
              <a:ln>
                <a:noFill/>
              </a:ln>
              <a:solidFill>
                <a:schemeClr val="tx2">
                  <a:lumMod val="60000"/>
                  <a:lumOff val="40000"/>
                </a:schemeClr>
              </a:solidFill>
              <a:effectLst/>
              <a:uLnTx/>
              <a:uFillTx/>
              <a:latin typeface="+mn-lt"/>
              <a:ea typeface="黑体" panose="02010609060101010101" pitchFamily="49" charset="-122"/>
              <a:cs typeface="+mn-cs"/>
            </a:endParaRPr>
          </a:p>
          <a:p>
            <a:pPr marL="342900" indent="-342900" algn="l" fontAlgn="base">
              <a:lnSpc>
                <a:spcPct val="90000"/>
              </a:lnSpc>
              <a:spcBef>
                <a:spcPct val="20000"/>
              </a:spcBef>
              <a:buClrTx/>
              <a:buSzTx/>
              <a:buFontTx/>
              <a:defRPr/>
            </a:pPr>
            <a:r>
              <a:rPr lang="zh-CN" altLang="en-US" sz="2000" b="1" dirty="0">
                <a:solidFill>
                  <a:srgbClr val="FF0000"/>
                </a:solidFill>
                <a:latin typeface="黑体" panose="02010609060101010101" pitchFamily="49" charset="-122"/>
                <a:ea typeface="黑体" panose="02010609060101010101" pitchFamily="49" charset="-122"/>
                <a:sym typeface="+mn-ea"/>
              </a:rPr>
              <a:t>注意：</a:t>
            </a:r>
            <a:r>
              <a:rPr lang="en-US" altLang="zh-CN" sz="2000" noProof="0" dirty="0" smtClean="0">
                <a:ln>
                  <a:noFill/>
                </a:ln>
                <a:solidFill>
                  <a:srgbClr val="FF0000"/>
                </a:solidFill>
                <a:effectLst/>
                <a:uLnTx/>
                <a:uFillTx/>
                <a:ea typeface="黑体" panose="02010609060101010101" pitchFamily="49" charset="-122"/>
                <a:sym typeface="+mn-ea"/>
              </a:rPr>
              <a:t>BJ11</a:t>
            </a:r>
            <a:r>
              <a:rPr lang="zh-CN" altLang="en-US" sz="2000" noProof="0" dirty="0" smtClean="0">
                <a:ln>
                  <a:noFill/>
                </a:ln>
                <a:solidFill>
                  <a:srgbClr val="FF0000"/>
                </a:solidFill>
                <a:effectLst/>
                <a:uLnTx/>
                <a:uFillTx/>
                <a:ea typeface="黑体" panose="02010609060101010101" pitchFamily="49" charset="-122"/>
                <a:sym typeface="+mn-ea"/>
              </a:rPr>
              <a:t>、</a:t>
            </a:r>
            <a:r>
              <a:rPr lang="en-US" altLang="zh-CN" sz="2000" noProof="0" dirty="0" smtClean="0">
                <a:ln>
                  <a:noFill/>
                </a:ln>
                <a:solidFill>
                  <a:srgbClr val="FF0000"/>
                </a:solidFill>
                <a:effectLst/>
                <a:uLnTx/>
                <a:uFillTx/>
                <a:ea typeface="黑体" panose="02010609060101010101" pitchFamily="49" charset="-122"/>
                <a:sym typeface="+mn-ea"/>
              </a:rPr>
              <a:t>BJ07</a:t>
            </a:r>
            <a:r>
              <a:rPr lang="zh-CN" altLang="en-US" sz="2000" noProof="0" dirty="0" smtClean="0">
                <a:ln>
                  <a:noFill/>
                </a:ln>
                <a:solidFill>
                  <a:srgbClr val="FF0000"/>
                </a:solidFill>
                <a:effectLst/>
                <a:uLnTx/>
                <a:uFillTx/>
                <a:ea typeface="黑体" panose="02010609060101010101" pitchFamily="49" charset="-122"/>
                <a:sym typeface="+mn-ea"/>
              </a:rPr>
              <a:t>、</a:t>
            </a:r>
            <a:r>
              <a:rPr lang="en-US" altLang="zh-CN" sz="2000" noProof="0" dirty="0" smtClean="0">
                <a:ln>
                  <a:noFill/>
                </a:ln>
                <a:solidFill>
                  <a:srgbClr val="FF0000"/>
                </a:solidFill>
                <a:effectLst/>
                <a:uLnTx/>
                <a:uFillTx/>
                <a:ea typeface="黑体" panose="02010609060101010101" pitchFamily="49" charset="-122"/>
                <a:sym typeface="+mn-ea"/>
              </a:rPr>
              <a:t>BJ08</a:t>
            </a:r>
            <a:r>
              <a:rPr lang="zh-CN" altLang="en-US" sz="2000" noProof="0" dirty="0" smtClean="0">
                <a:ln>
                  <a:noFill/>
                </a:ln>
                <a:solidFill>
                  <a:srgbClr val="FF0000"/>
                </a:solidFill>
                <a:effectLst/>
                <a:uLnTx/>
                <a:uFillTx/>
                <a:ea typeface="黑体" panose="02010609060101010101" pitchFamily="49" charset="-122"/>
                <a:sym typeface="+mn-ea"/>
              </a:rPr>
              <a:t>三个指标不含港、澳、台、外籍人员</a:t>
            </a:r>
            <a:endParaRPr lang="zh-CN" altLang="en-US" sz="2000" dirty="0"/>
          </a:p>
        </p:txBody>
      </p:sp>
      <p:pic>
        <p:nvPicPr>
          <p:cNvPr id="4" name="图片 3"/>
          <p:cNvPicPr>
            <a:picLocks noChangeAspect="1"/>
          </p:cNvPicPr>
          <p:nvPr/>
        </p:nvPicPr>
        <p:blipFill>
          <a:blip r:embed="rId1" cstate="print"/>
          <a:srcRect l="30926" t="55363" r="52046" b="35341"/>
          <a:stretch>
            <a:fillRect/>
          </a:stretch>
        </p:blipFill>
        <p:spPr>
          <a:xfrm>
            <a:off x="1714480" y="642130"/>
            <a:ext cx="3314062" cy="1077912"/>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5715" y="46990"/>
            <a:ext cx="2327910" cy="521970"/>
          </a:xfrm>
          <a:prstGeom prst="rect">
            <a:avLst/>
          </a:prstGeom>
          <a:noFill/>
        </p:spPr>
        <p:txBody>
          <a:bodyPr wrap="none" rtlCol="0" anchor="t">
            <a:spAutoFit/>
          </a:bodyPr>
          <a:lstStyle/>
          <a:p>
            <a:pPr marL="0" marR="0" lvl="0" algn="l" defTabSz="914400" rtl="0" eaLnBrk="1" latinLnBrk="0" hangingPunct="1">
              <a:lnSpc>
                <a:spcPct val="100000"/>
              </a:lnSpc>
              <a:buNone/>
            </a:pPr>
            <a:r>
              <a:rPr lang="en-US" altLang="zh-CN" sz="2800" b="1" dirty="0">
                <a:latin typeface="黑体" panose="02010609060101010101" pitchFamily="49" charset="-122"/>
                <a:ea typeface="黑体" panose="02010609060101010101" pitchFamily="49" charset="-122"/>
                <a:cs typeface="+mj-cs"/>
                <a:sym typeface="+mn-ea"/>
              </a:rPr>
              <a:t>从业人员分类</a:t>
            </a:r>
            <a:endParaRPr lang="en-US" altLang="zh-CN" sz="2800" b="1" dirty="0">
              <a:latin typeface="黑体" panose="02010609060101010101" pitchFamily="49" charset="-122"/>
              <a:ea typeface="黑体" panose="02010609060101010101" pitchFamily="49" charset="-122"/>
              <a:cs typeface="+mj-cs"/>
            </a:endParaRPr>
          </a:p>
        </p:txBody>
      </p:sp>
      <p:sp>
        <p:nvSpPr>
          <p:cNvPr id="3" name="文本框 2"/>
          <p:cNvSpPr txBox="1"/>
          <p:nvPr/>
        </p:nvSpPr>
        <p:spPr>
          <a:xfrm>
            <a:off x="1727835" y="1275715"/>
            <a:ext cx="7031990" cy="2134235"/>
          </a:xfrm>
          <a:prstGeom prst="rect">
            <a:avLst/>
          </a:prstGeom>
          <a:noFill/>
        </p:spPr>
        <p:txBody>
          <a:bodyPr wrap="square" rtlCol="0" anchor="t">
            <a:spAutoFit/>
          </a:bodyPr>
          <a:lstStyle/>
          <a:p>
            <a:pPr marL="342900" indent="-342900" algn="l" fontAlgn="base">
              <a:spcBef>
                <a:spcPct val="20000"/>
              </a:spcBef>
              <a:buFont typeface="Arial" panose="020B0604020202020204" pitchFamily="34" charset="0"/>
            </a:pPr>
            <a:r>
              <a:rPr lang="zh-CN" altLang="en-US" sz="3200" dirty="0">
                <a:latin typeface="黑体" panose="02010609060101010101" pitchFamily="49" charset="-122"/>
                <a:ea typeface="黑体" panose="02010609060101010101" pitchFamily="49" charset="-122"/>
                <a:sym typeface="+mn-ea"/>
              </a:rPr>
              <a:t>从业人员期末人数按人员类型分：</a:t>
            </a:r>
            <a:endParaRPr lang="zh-CN" altLang="en-US" dirty="0">
              <a:latin typeface="黑体" panose="02010609060101010101" pitchFamily="49" charset="-122"/>
              <a:ea typeface="黑体" panose="02010609060101010101" pitchFamily="49" charset="-122"/>
            </a:endParaRPr>
          </a:p>
          <a:p>
            <a:pPr marL="342900" indent="-342900" algn="l" fontAlgn="base">
              <a:spcBef>
                <a:spcPct val="20000"/>
              </a:spcBef>
              <a:buFont typeface="Arial" panose="020B0604020202020204" pitchFamily="34" charset="0"/>
            </a:pPr>
            <a:r>
              <a:rPr lang="zh-CN" altLang="en-US" sz="2800" dirty="0">
                <a:sym typeface="+mn-ea"/>
              </a:rPr>
              <a:t>（</a:t>
            </a:r>
            <a:r>
              <a:rPr lang="en-US" altLang="zh-CN" sz="2800" dirty="0">
                <a:latin typeface="Times New Roman" panose="02020603050405020304" pitchFamily="18" charset="0"/>
                <a:sym typeface="+mn-ea"/>
              </a:rPr>
              <a:t>1</a:t>
            </a:r>
            <a:r>
              <a:rPr lang="zh-CN" altLang="en-US" sz="2800" dirty="0">
                <a:sym typeface="+mn-ea"/>
              </a:rPr>
              <a:t>）在岗职工</a:t>
            </a:r>
            <a:endParaRPr lang="zh-CN" altLang="en-US" sz="2800" dirty="0"/>
          </a:p>
          <a:p>
            <a:pPr marL="342900" indent="-342900" algn="l" fontAlgn="base">
              <a:spcBef>
                <a:spcPct val="20000"/>
              </a:spcBef>
              <a:buFont typeface="Arial" panose="020B0604020202020204" pitchFamily="34" charset="0"/>
            </a:pPr>
            <a:r>
              <a:rPr lang="zh-CN" altLang="en-US" sz="2800" dirty="0">
                <a:sym typeface="+mn-ea"/>
              </a:rPr>
              <a:t>（</a:t>
            </a:r>
            <a:r>
              <a:rPr lang="en-US" altLang="zh-CN" sz="2800" dirty="0">
                <a:latin typeface="Times New Roman" panose="02020603050405020304" pitchFamily="18" charset="0"/>
                <a:sym typeface="+mn-ea"/>
              </a:rPr>
              <a:t>2</a:t>
            </a:r>
            <a:r>
              <a:rPr lang="zh-CN" altLang="en-US" sz="2800" dirty="0">
                <a:sym typeface="+mn-ea"/>
              </a:rPr>
              <a:t>）劳务派遣人员</a:t>
            </a:r>
            <a:endParaRPr lang="zh-CN" altLang="en-US" sz="2800" dirty="0"/>
          </a:p>
          <a:p>
            <a:pPr marL="342900" indent="-342900" algn="l" fontAlgn="base">
              <a:spcBef>
                <a:spcPct val="20000"/>
              </a:spcBef>
              <a:buFont typeface="Arial" panose="020B0604020202020204" pitchFamily="34" charset="0"/>
            </a:pPr>
            <a:r>
              <a:rPr lang="zh-CN" altLang="en-US" sz="2800" dirty="0">
                <a:sym typeface="+mn-ea"/>
              </a:rPr>
              <a:t>（</a:t>
            </a:r>
            <a:r>
              <a:rPr lang="en-US" altLang="zh-CN" sz="2800" dirty="0">
                <a:latin typeface="Times New Roman" panose="02020603050405020304" pitchFamily="18" charset="0"/>
                <a:sym typeface="+mn-ea"/>
              </a:rPr>
              <a:t>3</a:t>
            </a:r>
            <a:r>
              <a:rPr lang="zh-CN" altLang="en-US" sz="2800" dirty="0">
                <a:sym typeface="+mn-ea"/>
              </a:rPr>
              <a:t>）其他从业人员</a:t>
            </a:r>
            <a:endParaRPr lang="zh-CN" altLang="en-US" sz="2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9995" y="77470"/>
            <a:ext cx="2507615" cy="521970"/>
          </a:xfrm>
          <a:prstGeom prst="rect">
            <a:avLst/>
          </a:prstGeom>
          <a:noFill/>
        </p:spPr>
        <p:txBody>
          <a:bodyPr wrap="none" rtlCol="0" anchor="t">
            <a:spAutoFit/>
          </a:bodyPr>
          <a:lstStyle/>
          <a:p>
            <a:pPr algn="l"/>
            <a:r>
              <a:rPr lang="en-US" altLang="zh-CN" sz="2800" b="1" dirty="0">
                <a:latin typeface="黑体" panose="02010609060101010101" pitchFamily="49" charset="-122"/>
                <a:ea typeface="黑体" panose="02010609060101010101" pitchFamily="49" charset="-122"/>
                <a:cs typeface="+mj-cs"/>
                <a:sym typeface="+mn-ea"/>
              </a:rPr>
              <a:t>（1）在岗职工</a:t>
            </a:r>
            <a:endParaRPr lang="en-US" altLang="zh-CN" sz="2800" b="1" dirty="0">
              <a:latin typeface="黑体" panose="02010609060101010101" pitchFamily="49" charset="-122"/>
              <a:ea typeface="黑体" panose="02010609060101010101" pitchFamily="49" charset="-122"/>
              <a:cs typeface="+mj-cs"/>
            </a:endParaRPr>
          </a:p>
        </p:txBody>
      </p:sp>
      <p:sp>
        <p:nvSpPr>
          <p:cNvPr id="3" name="文本框 2"/>
          <p:cNvSpPr txBox="1"/>
          <p:nvPr/>
        </p:nvSpPr>
        <p:spPr>
          <a:xfrm>
            <a:off x="1857356" y="999320"/>
            <a:ext cx="6571615" cy="1200329"/>
          </a:xfrm>
          <a:prstGeom prst="rect">
            <a:avLst/>
          </a:prstGeom>
          <a:noFill/>
        </p:spPr>
        <p:txBody>
          <a:bodyPr wrap="square" rtlCol="0" anchor="t">
            <a:spAutoFit/>
          </a:bodyPr>
          <a:lstStyle/>
          <a:p>
            <a:r>
              <a:rPr lang="zh-CN" altLang="en-US" sz="2400" dirty="0">
                <a:latin typeface="+mn-ea"/>
                <a:sym typeface="+mn-ea"/>
              </a:rPr>
              <a:t>指在本单位工作且与本单位签订劳动合同，并由单位</a:t>
            </a:r>
            <a:r>
              <a:rPr lang="zh-CN" altLang="en-US" sz="2400" dirty="0">
                <a:solidFill>
                  <a:srgbClr val="FF0000"/>
                </a:solidFill>
                <a:latin typeface="+mn-ea"/>
                <a:sym typeface="+mn-ea"/>
              </a:rPr>
              <a:t>支付各项工资和社会保险、住房公积金的人员</a:t>
            </a:r>
            <a:r>
              <a:rPr lang="zh-CN" altLang="en-US" sz="2400" dirty="0" smtClean="0">
                <a:latin typeface="+mn-ea"/>
                <a:sym typeface="+mn-ea"/>
              </a:rPr>
              <a:t>。</a:t>
            </a:r>
            <a:endParaRPr lang="zh-CN" altLang="en-US" sz="2400" dirty="0">
              <a:latin typeface="+mn-ea"/>
            </a:endParaRPr>
          </a:p>
        </p:txBody>
      </p:sp>
      <p:sp>
        <p:nvSpPr>
          <p:cNvPr id="4" name="Rectangle 3"/>
          <p:cNvSpPr>
            <a:spLocks noGrp="1" noChangeArrowheads="1"/>
          </p:cNvSpPr>
          <p:nvPr/>
        </p:nvSpPr>
        <p:spPr>
          <a:xfrm>
            <a:off x="1835785" y="2354580"/>
            <a:ext cx="7229475" cy="210693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Font typeface="Wingdings" panose="05000000000000000000" charset="0"/>
              <a:buNone/>
            </a:pPr>
            <a:r>
              <a:rPr lang="zh-CN" altLang="en-US" sz="2000" dirty="0" smtClean="0">
                <a:solidFill>
                  <a:srgbClr val="FF0000"/>
                </a:solidFill>
                <a:latin typeface="+mn-ea"/>
                <a:sym typeface="+mn-ea"/>
              </a:rPr>
              <a:t>关键点：</a:t>
            </a:r>
            <a:endParaRPr lang="en-US" altLang="zh-CN" sz="2000" dirty="0" smtClean="0">
              <a:solidFill>
                <a:srgbClr val="FF0000"/>
              </a:solidFill>
              <a:latin typeface="+mn-ea"/>
              <a:sym typeface="+mn-ea"/>
            </a:endParaRPr>
          </a:p>
          <a:p>
            <a:pPr marL="0" indent="0" eaLnBrk="1" hangingPunct="1">
              <a:buFont typeface="Wingdings" panose="05000000000000000000" charset="0"/>
              <a:buNone/>
            </a:pPr>
            <a:r>
              <a:rPr lang="en-US" altLang="zh-CN" sz="2000" dirty="0" smtClean="0">
                <a:latin typeface="+mn-ea"/>
                <a:sym typeface="+mn-ea"/>
              </a:rPr>
              <a:t>1.</a:t>
            </a:r>
            <a:r>
              <a:rPr lang="zh-CN" altLang="en-US" sz="2000" dirty="0" smtClean="0">
                <a:latin typeface="+mn-ea"/>
                <a:sym typeface="+mn-ea"/>
              </a:rPr>
              <a:t>在本单位工作   </a:t>
            </a:r>
            <a:endParaRPr lang="en-US" altLang="zh-CN" sz="2000" dirty="0" smtClean="0">
              <a:latin typeface="+mn-ea"/>
              <a:sym typeface="+mn-ea"/>
            </a:endParaRPr>
          </a:p>
          <a:p>
            <a:pPr marL="0" indent="0" eaLnBrk="1" hangingPunct="1">
              <a:buFont typeface="Wingdings" panose="05000000000000000000" charset="0"/>
              <a:buNone/>
            </a:pPr>
            <a:r>
              <a:rPr lang="en-US" altLang="zh-CN" sz="2000" dirty="0" smtClean="0">
                <a:latin typeface="+mn-ea"/>
                <a:sym typeface="+mn-ea"/>
              </a:rPr>
              <a:t>2.</a:t>
            </a:r>
            <a:r>
              <a:rPr lang="zh-CN" altLang="en-US" sz="2000" dirty="0" smtClean="0">
                <a:latin typeface="+mn-ea"/>
                <a:sym typeface="+mn-ea"/>
              </a:rPr>
              <a:t>签订劳动合同</a:t>
            </a:r>
            <a:r>
              <a:rPr lang="en-US" altLang="zh-CN" sz="2000" dirty="0" smtClean="0">
                <a:latin typeface="+mn-ea"/>
                <a:sym typeface="+mn-ea"/>
              </a:rPr>
              <a:t>        </a:t>
            </a:r>
            <a:endParaRPr lang="en-US" altLang="zh-CN" sz="2000" dirty="0" smtClean="0">
              <a:latin typeface="+mn-ea"/>
              <a:sym typeface="+mn-ea"/>
            </a:endParaRPr>
          </a:p>
          <a:p>
            <a:pPr marL="0" indent="0" eaLnBrk="1" hangingPunct="1">
              <a:buFont typeface="Wingdings" panose="05000000000000000000" charset="0"/>
              <a:buNone/>
            </a:pPr>
            <a:r>
              <a:rPr lang="en-US" altLang="zh-CN" sz="2000" dirty="0" smtClean="0">
                <a:latin typeface="+mn-ea"/>
                <a:sym typeface="+mn-ea"/>
              </a:rPr>
              <a:t>3.</a:t>
            </a:r>
            <a:r>
              <a:rPr lang="zh-CN" altLang="en-US" sz="2000" dirty="0" smtClean="0">
                <a:latin typeface="+mn-ea"/>
                <a:sym typeface="+mn-ea"/>
              </a:rPr>
              <a:t>社保、公积金在本单位缴纳</a:t>
            </a:r>
            <a:endParaRPr lang="en-US" altLang="zh-CN" sz="2000" dirty="0" smtClean="0">
              <a:latin typeface="+mn-ea"/>
              <a:sym typeface="+mn-ea"/>
            </a:endParaRPr>
          </a:p>
          <a:p>
            <a:pPr marL="0" indent="0" eaLnBrk="1" hangingPunct="1">
              <a:buFont typeface="Wingdings" panose="05000000000000000000" charset="0"/>
              <a:buNone/>
            </a:pPr>
            <a:r>
              <a:rPr lang="en-US" altLang="zh-CN" sz="2000" dirty="0" smtClean="0">
                <a:latin typeface="+mn-ea"/>
                <a:sym typeface="+mn-ea"/>
              </a:rPr>
              <a:t>4.</a:t>
            </a:r>
            <a:r>
              <a:rPr lang="zh-CN" altLang="en-US" sz="2000" dirty="0" smtClean="0">
                <a:latin typeface="+mn-ea"/>
                <a:sym typeface="+mn-ea"/>
              </a:rPr>
              <a:t>在本单位领取工资等劳动报酬（</a:t>
            </a:r>
            <a:r>
              <a:rPr lang="zh-CN" altLang="en-US" sz="2000" dirty="0" smtClean="0">
                <a:solidFill>
                  <a:srgbClr val="FF0000"/>
                </a:solidFill>
                <a:latin typeface="+mn-ea"/>
                <a:sym typeface="+mn-ea"/>
              </a:rPr>
              <a:t>“谁发工资谁统计”</a:t>
            </a:r>
            <a:r>
              <a:rPr lang="zh-CN" altLang="en-US" sz="2000" dirty="0" smtClean="0">
                <a:latin typeface="+mn-ea"/>
                <a:sym typeface="+mn-ea"/>
              </a:rPr>
              <a:t> 原则）</a:t>
            </a:r>
            <a:endParaRPr lang="zh-CN" altLang="en-US" sz="2000" dirty="0" smtClean="0">
              <a:latin typeface="+mn-ea"/>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0645" y="4445"/>
            <a:ext cx="250761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1</a:t>
            </a:r>
            <a:r>
              <a:rPr lang="zh-CN" altLang="en-US" sz="2800" b="1" dirty="0">
                <a:latin typeface="黑体" panose="02010609060101010101" pitchFamily="49" charset="-122"/>
                <a:ea typeface="黑体" panose="02010609060101010101" pitchFamily="49" charset="-122"/>
                <a:cs typeface="+mj-cs"/>
                <a:sym typeface="+mn-ea"/>
              </a:rPr>
              <a:t>）在岗职工</a:t>
            </a:r>
            <a:endParaRPr lang="zh-CN" altLang="en-US" sz="2800"/>
          </a:p>
        </p:txBody>
      </p:sp>
      <p:sp>
        <p:nvSpPr>
          <p:cNvPr id="4" name="Rectangle 3"/>
          <p:cNvSpPr>
            <a:spLocks noGrp="1" noChangeArrowheads="1"/>
          </p:cNvSpPr>
          <p:nvPr/>
        </p:nvSpPr>
        <p:spPr>
          <a:xfrm>
            <a:off x="1928794" y="2356642"/>
            <a:ext cx="6286543" cy="210693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Font typeface="Wingdings" panose="05000000000000000000" charset="0"/>
              <a:buNone/>
            </a:pPr>
            <a:endParaRPr lang="zh-CN" altLang="en-US" sz="2400" dirty="0" smtClean="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sym typeface="+mn-ea"/>
            </a:endParaRPr>
          </a:p>
        </p:txBody>
      </p:sp>
      <p:sp>
        <p:nvSpPr>
          <p:cNvPr id="5" name="Rectangle 3"/>
          <p:cNvSpPr txBox="1">
            <a:spLocks noChangeArrowheads="1"/>
          </p:cNvSpPr>
          <p:nvPr/>
        </p:nvSpPr>
        <p:spPr>
          <a:xfrm>
            <a:off x="1043279" y="698481"/>
            <a:ext cx="7813675" cy="4459287"/>
          </a:xfrm>
          <a:prstGeom prst="rect">
            <a:avLst/>
          </a:prstGeom>
        </p:spPr>
        <p:txBody>
          <a:bodyPr/>
          <a:lstStyle/>
          <a:p>
            <a:pPr marR="0" lvl="0" indent="0" algn="l" defTabSz="914400" rtl="0" eaLnBrk="1" fontAlgn="auto" latinLnBrk="0" hangingPunct="1">
              <a:lnSpc>
                <a:spcPct val="100000"/>
              </a:lnSpc>
              <a:spcBef>
                <a:spcPts val="0"/>
              </a:spcBef>
              <a:spcAft>
                <a:spcPts val="1000"/>
              </a:spcAft>
              <a:buClrTx/>
              <a:buSzTx/>
              <a:buFont typeface="Arial" panose="020B0604020202020204" pitchFamily="34" charset="0"/>
              <a:buNone/>
              <a:defRPr/>
            </a:pPr>
            <a:r>
              <a:rPr kumimoji="0" lang="en-US" altLang="zh-CN" b="0" i="0" u="none" strike="noStrike" kern="1200" cap="none" spc="0" normalizeH="0" baseline="0" noProof="0" dirty="0" smtClean="0">
                <a:ln>
                  <a:noFill/>
                </a:ln>
                <a:solidFill>
                  <a:schemeClr val="tx1"/>
                </a:solidFill>
                <a:effectLst/>
                <a:uLnTx/>
                <a:uFillTx/>
                <a:latin typeface="+mn-ea"/>
                <a:cs typeface="+mn-cs"/>
              </a:rPr>
              <a:t>   </a:t>
            </a:r>
            <a:r>
              <a:rPr kumimoji="0" lang="zh-CN" altLang="en-US" b="0" i="0" u="none" strike="noStrike" kern="1200" cap="none" spc="0" normalizeH="0" baseline="0" noProof="0" dirty="0" smtClean="0">
                <a:ln>
                  <a:noFill/>
                </a:ln>
                <a:solidFill>
                  <a:schemeClr val="tx1"/>
                </a:solidFill>
                <a:effectLst/>
                <a:uLnTx/>
                <a:uFillTx/>
                <a:latin typeface="+mn-ea"/>
                <a:cs typeface="+mn-cs"/>
              </a:rPr>
              <a:t>在岗职工</a:t>
            </a:r>
            <a:r>
              <a:rPr kumimoji="0" lang="zh-CN" altLang="en-US" b="1" i="0" u="none" strike="noStrike" kern="1200" cap="none" spc="0" normalizeH="0" baseline="0" noProof="0" dirty="0" smtClean="0">
                <a:ln>
                  <a:noFill/>
                </a:ln>
                <a:solidFill>
                  <a:srgbClr val="FF0000"/>
                </a:solidFill>
                <a:effectLst/>
                <a:uLnTx/>
                <a:uFillTx/>
                <a:latin typeface="+mn-ea"/>
                <a:cs typeface="+mn-cs"/>
              </a:rPr>
              <a:t>还包括</a:t>
            </a:r>
            <a:r>
              <a:rPr kumimoji="0" lang="zh-CN" altLang="en-US" b="0" i="0" u="none" strike="noStrike" kern="1200" cap="none" spc="0" normalizeH="0" baseline="0" noProof="0" dirty="0" smtClean="0">
                <a:ln>
                  <a:noFill/>
                </a:ln>
                <a:solidFill>
                  <a:schemeClr val="tx1"/>
                </a:solidFill>
                <a:effectLst/>
                <a:uLnTx/>
                <a:uFillTx/>
                <a:latin typeface="+mn-ea"/>
                <a:cs typeface="+mn-cs"/>
              </a:rPr>
              <a:t>以下几种情况：</a:t>
            </a:r>
            <a:endParaRPr kumimoji="0" lang="zh-CN" altLang="en-US" b="0" i="0" u="none" strike="noStrike" kern="1200" cap="none" spc="0" normalizeH="0" baseline="0" noProof="0" dirty="0" smtClean="0">
              <a:ln>
                <a:noFill/>
              </a:ln>
              <a:solidFill>
                <a:schemeClr val="tx1"/>
              </a:solidFill>
              <a:effectLst/>
              <a:uLnTx/>
              <a:uFillTx/>
              <a:latin typeface="+mn-ea"/>
              <a:cs typeface="+mn-cs"/>
            </a:endParaRPr>
          </a:p>
          <a:p>
            <a:pPr marL="812800" marR="0" lvl="1" indent="-368300" algn="l" defTabSz="914400" rtl="0" eaLnBrk="1" fontAlgn="auto" latinLnBrk="0" hangingPunct="1">
              <a:lnSpc>
                <a:spcPct val="100000"/>
              </a:lnSpc>
              <a:spcBef>
                <a:spcPts val="0"/>
              </a:spcBef>
              <a:spcAft>
                <a:spcPts val="1000"/>
              </a:spcAft>
              <a:buClrTx/>
              <a:buSzTx/>
              <a:defRPr/>
            </a:pPr>
            <a:r>
              <a:rPr kumimoji="0" lang="en-US" altLang="zh-CN" b="0" i="0" u="none" strike="noStrike" kern="1200" cap="none" spc="0" normalizeH="0" baseline="0" noProof="0" dirty="0" smtClean="0">
                <a:ln>
                  <a:noFill/>
                </a:ln>
                <a:solidFill>
                  <a:schemeClr val="tx1"/>
                </a:solidFill>
                <a:effectLst/>
                <a:uLnTx/>
                <a:uFillTx/>
                <a:latin typeface="+mn-ea"/>
                <a:cs typeface="+mn-cs"/>
              </a:rPr>
              <a:t>1.</a:t>
            </a:r>
            <a:r>
              <a:rPr kumimoji="0" lang="zh-CN" altLang="en-US" b="0" i="0" u="none" strike="noStrike" kern="1200" cap="none" spc="0" normalizeH="0" baseline="0" noProof="0" dirty="0" smtClean="0">
                <a:ln>
                  <a:noFill/>
                </a:ln>
                <a:solidFill>
                  <a:schemeClr val="tx1"/>
                </a:solidFill>
                <a:effectLst/>
                <a:uLnTx/>
                <a:uFillTx/>
                <a:latin typeface="+mn-ea"/>
                <a:cs typeface="+mn-cs"/>
              </a:rPr>
              <a:t>派往外单位工作，但工资仍由本单位发放的人员（如挂职锻炼、外派工作等情况）</a:t>
            </a:r>
            <a:endParaRPr kumimoji="0" lang="en-US" altLang="zh-CN" b="0" i="0" u="none" strike="noStrike" kern="1200" cap="none" spc="0" normalizeH="0" baseline="0" noProof="0" dirty="0" smtClean="0">
              <a:ln>
                <a:noFill/>
              </a:ln>
              <a:solidFill>
                <a:schemeClr val="tx1"/>
              </a:solidFill>
              <a:effectLst/>
              <a:uLnTx/>
              <a:uFillTx/>
              <a:latin typeface="+mn-ea"/>
              <a:cs typeface="+mn-cs"/>
            </a:endParaRPr>
          </a:p>
          <a:p>
            <a:pPr marL="742950" marR="0" lvl="1" indent="-285750" algn="l" defTabSz="914400" rtl="0" eaLnBrk="1" fontAlgn="auto" latinLnBrk="0" hangingPunct="1">
              <a:lnSpc>
                <a:spcPct val="100000"/>
              </a:lnSpc>
              <a:spcBef>
                <a:spcPts val="0"/>
              </a:spcBef>
              <a:spcAft>
                <a:spcPts val="1000"/>
              </a:spcAft>
              <a:buClrTx/>
              <a:buSzTx/>
              <a:defRPr/>
            </a:pPr>
            <a:r>
              <a:rPr kumimoji="0" lang="en-US" altLang="zh-CN" b="0" i="0" u="none" strike="noStrike" kern="1200" cap="none" spc="0" normalizeH="0" baseline="0" noProof="0" dirty="0" smtClean="0">
                <a:ln>
                  <a:noFill/>
                </a:ln>
                <a:solidFill>
                  <a:schemeClr val="tx1"/>
                </a:solidFill>
                <a:effectLst/>
                <a:uLnTx/>
                <a:uFillTx/>
                <a:latin typeface="+mn-ea"/>
                <a:cs typeface="+mn-cs"/>
              </a:rPr>
              <a:t>2.</a:t>
            </a:r>
            <a:r>
              <a:rPr kumimoji="0" lang="zh-CN" altLang="en-US" b="0" i="0" u="none" strike="noStrike" kern="1200" cap="none" spc="0" normalizeH="0" baseline="0" noProof="0" dirty="0" smtClean="0">
                <a:ln>
                  <a:noFill/>
                </a:ln>
                <a:solidFill>
                  <a:schemeClr val="tx1"/>
                </a:solidFill>
                <a:effectLst/>
                <a:uLnTx/>
                <a:uFillTx/>
                <a:latin typeface="+mn-ea"/>
                <a:cs typeface="+mn-cs"/>
              </a:rPr>
              <a:t>由于学习、病伤、产假等原因暂未工作仍由单位支付工资的人员</a:t>
            </a:r>
            <a:endParaRPr kumimoji="0" lang="zh-CN" altLang="en-US" b="0" i="0" u="none" strike="noStrike" kern="1200" cap="none" spc="0" normalizeH="0" baseline="0" noProof="0" dirty="0" smtClean="0">
              <a:ln>
                <a:noFill/>
              </a:ln>
              <a:solidFill>
                <a:schemeClr val="tx1"/>
              </a:solidFill>
              <a:effectLst/>
              <a:uLnTx/>
              <a:uFillTx/>
              <a:latin typeface="+mn-ea"/>
              <a:cs typeface="+mn-cs"/>
            </a:endParaRPr>
          </a:p>
          <a:p>
            <a:pPr marL="742950" marR="0" lvl="1" indent="-285750" algn="l" defTabSz="914400" rtl="0" eaLnBrk="1" fontAlgn="auto" latinLnBrk="0" hangingPunct="1">
              <a:lnSpc>
                <a:spcPct val="100000"/>
              </a:lnSpc>
              <a:spcBef>
                <a:spcPts val="0"/>
              </a:spcBef>
              <a:spcAft>
                <a:spcPts val="1000"/>
              </a:spcAft>
              <a:buClrTx/>
              <a:buSzTx/>
              <a:defRPr/>
            </a:pPr>
            <a:r>
              <a:rPr kumimoji="0" lang="en-US" altLang="zh-CN" b="0" i="0" u="none" strike="noStrike" kern="1200" cap="none" spc="0" normalizeH="0" baseline="0" noProof="0" dirty="0" smtClean="0">
                <a:ln>
                  <a:noFill/>
                </a:ln>
                <a:solidFill>
                  <a:schemeClr val="tx1"/>
                </a:solidFill>
                <a:effectLst/>
                <a:uLnTx/>
                <a:uFillTx/>
                <a:latin typeface="+mn-ea"/>
                <a:cs typeface="+mn-cs"/>
                <a:sym typeface="+mn-ea"/>
              </a:rPr>
              <a:t>3.</a:t>
            </a:r>
            <a:r>
              <a:rPr kumimoji="0" lang="zh-CN" altLang="en-US" b="0" i="0" u="none" strike="noStrike" kern="1200" cap="none" spc="0" normalizeH="0" baseline="0" noProof="0" dirty="0" smtClean="0">
                <a:ln>
                  <a:noFill/>
                </a:ln>
                <a:solidFill>
                  <a:schemeClr val="tx1"/>
                </a:solidFill>
                <a:effectLst/>
                <a:uLnTx/>
                <a:uFillTx/>
                <a:latin typeface="+mn-ea"/>
                <a:cs typeface="+mn-cs"/>
                <a:sym typeface="+mn-ea"/>
              </a:rPr>
              <a:t>应订立</a:t>
            </a:r>
            <a:r>
              <a:rPr kumimoji="0" lang="zh-CN" altLang="en-US" b="0" i="0" u="none" strike="noStrike" kern="1200" cap="none" spc="0" normalizeH="0" baseline="0" noProof="0" dirty="0" smtClean="0">
                <a:ln>
                  <a:noFill/>
                </a:ln>
                <a:solidFill>
                  <a:srgbClr val="FF0000"/>
                </a:solidFill>
                <a:effectLst/>
                <a:uLnTx/>
                <a:uFillTx/>
                <a:latin typeface="+mn-ea"/>
                <a:cs typeface="+mn-cs"/>
                <a:sym typeface="+mn-ea"/>
              </a:rPr>
              <a:t>劳动合同</a:t>
            </a:r>
            <a:r>
              <a:rPr kumimoji="0" lang="zh-CN" altLang="en-US" b="0" i="0" u="none" strike="noStrike" kern="1200" cap="none" spc="0" normalizeH="0" baseline="0" noProof="0" dirty="0" smtClean="0">
                <a:ln>
                  <a:noFill/>
                </a:ln>
                <a:solidFill>
                  <a:schemeClr val="tx1"/>
                </a:solidFill>
                <a:effectLst/>
                <a:uLnTx/>
                <a:uFillTx/>
                <a:latin typeface="+mn-ea"/>
                <a:cs typeface="+mn-cs"/>
                <a:sym typeface="+mn-ea"/>
              </a:rPr>
              <a:t>而未订立劳动合同人员</a:t>
            </a:r>
            <a:endParaRPr kumimoji="0" lang="zh-CN" altLang="en-US" b="0" i="0" u="none" strike="noStrike" kern="1200" cap="none" spc="0" normalizeH="0" baseline="0" noProof="0" dirty="0" smtClean="0">
              <a:ln>
                <a:noFill/>
              </a:ln>
              <a:solidFill>
                <a:schemeClr val="tx1"/>
              </a:solidFill>
              <a:effectLst/>
              <a:uLnTx/>
              <a:uFillTx/>
              <a:latin typeface="+mn-ea"/>
              <a:cs typeface="+mn-cs"/>
            </a:endParaRPr>
          </a:p>
          <a:p>
            <a:pPr marL="742950" marR="0" lvl="1" indent="-285750" algn="l" defTabSz="914400" rtl="0" eaLnBrk="1" fontAlgn="auto" latinLnBrk="0" hangingPunct="1">
              <a:lnSpc>
                <a:spcPct val="100000"/>
              </a:lnSpc>
              <a:spcBef>
                <a:spcPts val="0"/>
              </a:spcBef>
              <a:spcAft>
                <a:spcPts val="1000"/>
              </a:spcAft>
              <a:buClrTx/>
              <a:buSzTx/>
              <a:buFont typeface="Arial" panose="020B0604020202020204" pitchFamily="34" charset="0"/>
              <a:buNone/>
              <a:defRPr/>
            </a:pPr>
            <a:r>
              <a:rPr lang="en-US" altLang="zh-CN" dirty="0" smtClean="0">
                <a:latin typeface="+mn-ea"/>
                <a:sym typeface="+mn-ea"/>
              </a:rPr>
              <a:t>4.</a:t>
            </a:r>
            <a:r>
              <a:rPr lang="zh-CN" altLang="en-US" dirty="0" smtClean="0">
                <a:latin typeface="+mn-ea"/>
                <a:sym typeface="+mn-ea"/>
              </a:rPr>
              <a:t>在本单位及其他任何单位均</a:t>
            </a:r>
            <a:r>
              <a:rPr lang="zh-CN" altLang="en-US" dirty="0" smtClean="0">
                <a:solidFill>
                  <a:srgbClr val="FF0000"/>
                </a:solidFill>
                <a:latin typeface="+mn-ea"/>
                <a:sym typeface="+mn-ea"/>
              </a:rPr>
              <a:t>没有社会保险关系</a:t>
            </a:r>
            <a:r>
              <a:rPr lang="zh-CN" altLang="en-US" dirty="0" smtClean="0">
                <a:latin typeface="+mn-ea"/>
                <a:sym typeface="+mn-ea"/>
              </a:rPr>
              <a:t>，且只在一家单位工作的自行缴纳社会保险的人员</a:t>
            </a:r>
            <a:endParaRPr lang="zh-CN" altLang="en-US" dirty="0" smtClean="0">
              <a:latin typeface="+mn-ea"/>
              <a:sym typeface="+mn-ea"/>
            </a:endParaRPr>
          </a:p>
          <a:p>
            <a:pPr marL="742950" marR="0" lvl="1" indent="-285750" algn="l" defTabSz="914400" rtl="0" eaLnBrk="1" fontAlgn="auto" latinLnBrk="0" hangingPunct="1">
              <a:lnSpc>
                <a:spcPct val="100000"/>
              </a:lnSpc>
              <a:spcBef>
                <a:spcPts val="0"/>
              </a:spcBef>
              <a:spcAft>
                <a:spcPts val="1000"/>
              </a:spcAft>
              <a:buClrTx/>
              <a:buSzTx/>
              <a:defRPr/>
            </a:pPr>
            <a:r>
              <a:rPr lang="en-US" altLang="zh-CN" dirty="0" smtClean="0">
                <a:latin typeface="+mn-ea"/>
                <a:sym typeface="+mn-ea"/>
              </a:rPr>
              <a:t>5.</a:t>
            </a:r>
            <a:r>
              <a:rPr lang="zh-CN" altLang="en-US" dirty="0" smtClean="0">
                <a:latin typeface="+mn-ea"/>
                <a:sym typeface="+mn-ea"/>
              </a:rPr>
              <a:t>处于</a:t>
            </a:r>
            <a:r>
              <a:rPr lang="zh-CN" altLang="en-US" dirty="0" smtClean="0">
                <a:solidFill>
                  <a:srgbClr val="FF0000"/>
                </a:solidFill>
                <a:latin typeface="+mn-ea"/>
                <a:sym typeface="+mn-ea"/>
              </a:rPr>
              <a:t>试用期（见习期）</a:t>
            </a:r>
            <a:r>
              <a:rPr lang="zh-CN" altLang="en-US" dirty="0" smtClean="0">
                <a:latin typeface="+mn-ea"/>
                <a:sym typeface="+mn-ea"/>
              </a:rPr>
              <a:t>的人员；</a:t>
            </a:r>
            <a:endParaRPr lang="zh-CN" altLang="en-US" dirty="0" smtClean="0">
              <a:latin typeface="+mn-ea"/>
              <a:sym typeface="+mn-ea"/>
            </a:endParaRPr>
          </a:p>
          <a:p>
            <a:pPr marL="742950" marR="0" lvl="1" indent="-285750" algn="l" defTabSz="914400" rtl="0" eaLnBrk="1" fontAlgn="auto" latinLnBrk="0" hangingPunct="1">
              <a:lnSpc>
                <a:spcPct val="100000"/>
              </a:lnSpc>
              <a:spcBef>
                <a:spcPct val="20000"/>
              </a:spcBef>
              <a:spcAft>
                <a:spcPts val="0"/>
              </a:spcAft>
              <a:buClrTx/>
              <a:buSzTx/>
              <a:defRPr/>
            </a:pPr>
            <a:r>
              <a:rPr lang="en-US" altLang="zh-CN" dirty="0" smtClean="0">
                <a:latin typeface="+mn-ea"/>
                <a:sym typeface="+mn-ea"/>
              </a:rPr>
              <a:t>6.</a:t>
            </a:r>
            <a:r>
              <a:rPr lang="zh-CN" altLang="en-US" dirty="0" smtClean="0">
                <a:latin typeface="+mn-ea"/>
                <a:sym typeface="+mn-ea"/>
              </a:rPr>
              <a:t>编制外招用的人员，如临时人员。</a:t>
            </a:r>
            <a:endParaRPr lang="en-US" altLang="zh-CN" dirty="0" smtClean="0">
              <a:latin typeface="+mn-ea"/>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6520" y="27305"/>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2</a:t>
            </a:r>
            <a:r>
              <a:rPr lang="zh-CN" altLang="en-US" sz="2800" b="1" dirty="0">
                <a:latin typeface="黑体" panose="02010609060101010101" pitchFamily="49" charset="-122"/>
                <a:ea typeface="黑体" panose="02010609060101010101" pitchFamily="49" charset="-122"/>
                <a:cs typeface="+mj-cs"/>
                <a:sym typeface="+mn-ea"/>
              </a:rPr>
              <a:t>）</a:t>
            </a:r>
            <a:r>
              <a:rPr lang="zh-CN" altLang="en-US" sz="2800" b="1" dirty="0" smtClean="0">
                <a:latin typeface="黑体" panose="02010609060101010101" pitchFamily="49" charset="-122"/>
                <a:ea typeface="黑体" panose="02010609060101010101" pitchFamily="49" charset="-122"/>
                <a:sym typeface="+mn-ea"/>
              </a:rPr>
              <a:t>劳务派遣人员</a:t>
            </a:r>
            <a:endParaRPr lang="zh-CN" altLang="en-US" sz="2800" dirty="0"/>
          </a:p>
        </p:txBody>
      </p:sp>
      <p:sp>
        <p:nvSpPr>
          <p:cNvPr id="4" name="矩形 3"/>
          <p:cNvSpPr/>
          <p:nvPr/>
        </p:nvSpPr>
        <p:spPr>
          <a:xfrm>
            <a:off x="1928794" y="1356510"/>
            <a:ext cx="6429420" cy="2677656"/>
          </a:xfrm>
          <a:prstGeom prst="rect">
            <a:avLst/>
          </a:prstGeom>
        </p:spPr>
        <p:txBody>
          <a:bodyPr wrap="square">
            <a:spAutoFit/>
          </a:bodyPr>
          <a:lstStyle/>
          <a:p>
            <a:r>
              <a:rPr lang="zh-CN" altLang="en-US" sz="2400" dirty="0" smtClean="0">
                <a:latin typeface="+mn-ea"/>
                <a:sym typeface="+mn-ea"/>
              </a:rPr>
              <a:t>根据《中华人民共和国劳动合同法》规定，指与劳务派遣单位</a:t>
            </a:r>
            <a:r>
              <a:rPr lang="zh-CN" altLang="en-US" sz="2400" dirty="0" smtClean="0">
                <a:solidFill>
                  <a:srgbClr val="FF0000"/>
                </a:solidFill>
                <a:latin typeface="+mn-ea"/>
                <a:sym typeface="+mn-ea"/>
              </a:rPr>
              <a:t>签订劳动合同</a:t>
            </a:r>
            <a:r>
              <a:rPr lang="zh-CN" altLang="en-US" sz="2400" dirty="0" smtClean="0">
                <a:latin typeface="+mn-ea"/>
                <a:sym typeface="+mn-ea"/>
              </a:rPr>
              <a:t>，并被劳务派遣单位派遣到实际用工单位工作，且劳务派遣单位与实际用工单位</a:t>
            </a:r>
            <a:r>
              <a:rPr lang="zh-CN" altLang="en-US" sz="2400" dirty="0" smtClean="0">
                <a:solidFill>
                  <a:srgbClr val="FF0000"/>
                </a:solidFill>
                <a:latin typeface="+mn-ea"/>
                <a:sym typeface="+mn-ea"/>
              </a:rPr>
              <a:t>签订《劳务派遣协议》</a:t>
            </a:r>
            <a:r>
              <a:rPr lang="zh-CN" altLang="en-US" sz="2400" dirty="0" smtClean="0">
                <a:latin typeface="+mn-ea"/>
                <a:sym typeface="+mn-ea"/>
              </a:rPr>
              <a:t>的人员。</a:t>
            </a:r>
            <a:endParaRPr lang="en-US" altLang="zh-CN" sz="2400" dirty="0" smtClean="0">
              <a:latin typeface="+mn-ea"/>
              <a:sym typeface="+mn-ea"/>
            </a:endParaRPr>
          </a:p>
          <a:p>
            <a:endParaRPr lang="en-US" altLang="zh-CN" sz="2400" dirty="0" smtClean="0">
              <a:latin typeface="+mn-ea"/>
              <a:sym typeface="+mn-ea"/>
            </a:endParaRPr>
          </a:p>
          <a:p>
            <a:r>
              <a:rPr lang="zh-CN" altLang="en-US" sz="2400" dirty="0" smtClean="0">
                <a:solidFill>
                  <a:srgbClr val="FF0000"/>
                </a:solidFill>
                <a:latin typeface="+mn-ea"/>
                <a:sym typeface="+mn-ea"/>
              </a:rPr>
              <a:t>劳务派遣人员统计原则：“谁使用谁统计”</a:t>
            </a:r>
            <a:endParaRPr lang="zh-CN" altLang="en-US" sz="2400" dirty="0">
              <a:solidFill>
                <a:srgbClr val="FF0000"/>
              </a:solidFill>
              <a:latin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0" y="29210"/>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2</a:t>
            </a:r>
            <a:r>
              <a:rPr lang="zh-CN" altLang="en-US" sz="2800" b="1" dirty="0">
                <a:latin typeface="黑体" panose="02010609060101010101" pitchFamily="49" charset="-122"/>
                <a:ea typeface="黑体" panose="02010609060101010101" pitchFamily="49" charset="-122"/>
                <a:cs typeface="+mj-cs"/>
                <a:sym typeface="+mn-ea"/>
              </a:rPr>
              <a:t>）</a:t>
            </a:r>
            <a:r>
              <a:rPr lang="zh-CN" altLang="en-US" sz="2800" b="1" dirty="0">
                <a:latin typeface="黑体" panose="02010609060101010101" pitchFamily="49" charset="-122"/>
                <a:ea typeface="黑体" panose="02010609060101010101" pitchFamily="49" charset="-122"/>
                <a:sym typeface="+mn-ea"/>
              </a:rPr>
              <a:t>劳务派遣人员</a:t>
            </a:r>
            <a:endParaRPr lang="zh-CN" altLang="en-US" sz="2800"/>
          </a:p>
        </p:txBody>
      </p:sp>
      <p:sp>
        <p:nvSpPr>
          <p:cNvPr id="3" name="文本框 2"/>
          <p:cNvSpPr txBox="1"/>
          <p:nvPr/>
        </p:nvSpPr>
        <p:spPr>
          <a:xfrm>
            <a:off x="2086610" y="1142365"/>
            <a:ext cx="6635750" cy="2762250"/>
          </a:xfrm>
          <a:prstGeom prst="rect">
            <a:avLst/>
          </a:prstGeom>
          <a:noFill/>
        </p:spPr>
        <p:txBody>
          <a:bodyPr wrap="square" rtlCol="0" anchor="t">
            <a:spAutoFit/>
          </a:bodyPr>
          <a:lstStyle/>
          <a:p>
            <a:pPr marL="742950" lvl="1" indent="-285750" algn="l" eaLnBrk="0" fontAlgn="base" hangingPunct="0">
              <a:spcBef>
                <a:spcPct val="50000"/>
              </a:spcBef>
              <a:buFont typeface="Arial" panose="020B0604020202020204" pitchFamily="34" charset="0"/>
              <a:buChar char="–"/>
            </a:pPr>
            <a:r>
              <a:rPr lang="zh-CN" altLang="en-US" sz="2800" dirty="0">
                <a:latin typeface="+mn-ea"/>
                <a:sym typeface="+mn-ea"/>
              </a:rPr>
              <a:t>无论用工单位（派遣人员的使用方）是否直接支付劳动报酬，劳务派遣人员均由</a:t>
            </a:r>
            <a:r>
              <a:rPr lang="zh-CN" altLang="en-US" sz="2800" dirty="0">
                <a:solidFill>
                  <a:srgbClr val="FF0000"/>
                </a:solidFill>
                <a:latin typeface="+mn-ea"/>
                <a:sym typeface="+mn-ea"/>
              </a:rPr>
              <a:t>实际用工单位填报</a:t>
            </a:r>
            <a:r>
              <a:rPr lang="zh-CN" altLang="en-US" sz="2800" dirty="0">
                <a:latin typeface="+mn-ea"/>
                <a:sym typeface="+mn-ea"/>
              </a:rPr>
              <a:t>在“劳务派遣人员”指标中。</a:t>
            </a:r>
            <a:endParaRPr lang="zh-CN" altLang="en-US" dirty="0">
              <a:latin typeface="+mn-ea"/>
            </a:endParaRPr>
          </a:p>
          <a:p>
            <a:pPr marL="742950" lvl="1" indent="-285750" algn="l" eaLnBrk="0" fontAlgn="base" hangingPunct="0">
              <a:spcBef>
                <a:spcPct val="20000"/>
              </a:spcBef>
              <a:buFont typeface="Arial" panose="020B0604020202020204" pitchFamily="34" charset="0"/>
              <a:buChar char="–"/>
            </a:pPr>
            <a:r>
              <a:rPr lang="zh-CN" altLang="en-US" sz="2800" dirty="0">
                <a:solidFill>
                  <a:srgbClr val="FF0000"/>
                </a:solidFill>
                <a:latin typeface="+mj-ea"/>
                <a:ea typeface="+mj-ea"/>
                <a:sym typeface="+mn-ea"/>
              </a:rPr>
              <a:t>劳务派遣单位（派出单位）不填报</a:t>
            </a:r>
            <a:r>
              <a:rPr lang="zh-CN" altLang="en-US" sz="2800" dirty="0">
                <a:latin typeface="+mj-ea"/>
                <a:ea typeface="+mj-ea"/>
                <a:sym typeface="+mn-ea"/>
              </a:rPr>
              <a:t>这些人员。</a:t>
            </a:r>
            <a:endParaRPr lang="zh-CN" altLang="en-US" dirty="0">
              <a:latin typeface="+mj-ea"/>
              <a:ea typeface="+mj-ea"/>
            </a:endParaRPr>
          </a:p>
        </p:txBody>
      </p:sp>
      <p:sp>
        <p:nvSpPr>
          <p:cNvPr id="4" name="文本框 3"/>
          <p:cNvSpPr txBox="1"/>
          <p:nvPr/>
        </p:nvSpPr>
        <p:spPr>
          <a:xfrm>
            <a:off x="1521460" y="722630"/>
            <a:ext cx="1000125" cy="583565"/>
          </a:xfrm>
          <a:prstGeom prst="rect">
            <a:avLst/>
          </a:prstGeom>
          <a:noFill/>
        </p:spPr>
        <p:txBody>
          <a:bodyPr wrap="none" rtlCol="0" anchor="t">
            <a:spAutoFit/>
          </a:bodyPr>
          <a:lstStyle/>
          <a:p>
            <a:r>
              <a:rPr lang="en-US" altLang="zh-CN" sz="3200" b="1" dirty="0">
                <a:solidFill>
                  <a:srgbClr val="3333CC"/>
                </a:solidFill>
                <a:latin typeface="黑体" panose="02010609060101010101" pitchFamily="49" charset="-122"/>
                <a:ea typeface="黑体" panose="02010609060101010101" pitchFamily="49" charset="-122"/>
                <a:sym typeface="+mn-ea"/>
              </a:rPr>
              <a:t> </a:t>
            </a:r>
            <a:r>
              <a:rPr lang="zh-CN" altLang="en-US" sz="2400" b="1" dirty="0" smtClean="0">
                <a:solidFill>
                  <a:srgbClr val="FF0000"/>
                </a:solidFill>
                <a:latin typeface="黑体" panose="02010609060101010101" pitchFamily="49" charset="-122"/>
                <a:ea typeface="黑体" panose="02010609060101010101" pitchFamily="49" charset="-122"/>
                <a:sym typeface="+mn-ea"/>
              </a:rPr>
              <a:t>强调</a:t>
            </a:r>
            <a:endParaRPr lang="zh-CN" altLang="en-US" sz="2400" b="1" dirty="0" smtClean="0">
              <a:solidFill>
                <a:srgbClr val="FF0000"/>
              </a:solidFill>
              <a:latin typeface="黑体" panose="02010609060101010101" pitchFamily="49" charset="-122"/>
              <a:ea typeface="黑体" panose="02010609060101010101" pitchFamily="49" charset="-122"/>
              <a:sym typeface="+mn-ea"/>
            </a:endParaRPr>
          </a:p>
        </p:txBody>
      </p:sp>
      <p:sp>
        <p:nvSpPr>
          <p:cNvPr id="8" name="Freeform 10"/>
          <p:cNvSpPr>
            <a:spLocks noEditPoints="1"/>
          </p:cNvSpPr>
          <p:nvPr/>
        </p:nvSpPr>
        <p:spPr bwMode="auto">
          <a:xfrm>
            <a:off x="1397000" y="893445"/>
            <a:ext cx="326390" cy="305435"/>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25620" y="889635"/>
            <a:ext cx="3734435" cy="699135"/>
          </a:xfrm>
          <a:prstGeom prst="rect">
            <a:avLst/>
          </a:prstGeom>
          <a:solidFill>
            <a:schemeClr val="bg1"/>
          </a:solidFill>
        </p:spPr>
        <p:txBody>
          <a:bodyPr wrap="square" rtlCol="0">
            <a:noAutofit/>
          </a:bodyPr>
          <a:lstStyle/>
          <a:p>
            <a:pPr indent="474980" fontAlgn="auto">
              <a:lnSpc>
                <a:spcPct val="23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rPr>
              <a:t>删除I102-3表</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74980" fontAlgn="auto">
              <a:lnSpc>
                <a:spcPct val="230000"/>
              </a:lnSpc>
            </a:pPr>
            <a:endParaRPr lang="en-US" altLang="zh-CN" sz="1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虚尾箭头 3"/>
          <p:cNvSpPr/>
          <p:nvPr/>
        </p:nvSpPr>
        <p:spPr>
          <a:xfrm>
            <a:off x="2733675" y="986790"/>
            <a:ext cx="1397000" cy="50546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 name="组合 8"/>
          <p:cNvGrpSpPr/>
          <p:nvPr>
            <p:custDataLst>
              <p:tags r:id="rId1"/>
            </p:custDataLst>
          </p:nvPr>
        </p:nvGrpSpPr>
        <p:grpSpPr>
          <a:xfrm>
            <a:off x="1405890" y="791845"/>
            <a:ext cx="1266190" cy="4203065"/>
            <a:chOff x="2837" y="2801"/>
            <a:chExt cx="2256" cy="7201"/>
          </a:xfrm>
        </p:grpSpPr>
        <p:grpSp>
          <p:nvGrpSpPr>
            <p:cNvPr id="10" name="组合 9"/>
            <p:cNvGrpSpPr/>
            <p:nvPr/>
          </p:nvGrpSpPr>
          <p:grpSpPr>
            <a:xfrm>
              <a:off x="2837" y="2801"/>
              <a:ext cx="2256" cy="5339"/>
              <a:chOff x="2813" y="2800"/>
              <a:chExt cx="2218" cy="4635"/>
            </a:xfrm>
          </p:grpSpPr>
          <p:grpSp>
            <p:nvGrpSpPr>
              <p:cNvPr id="11" name="组合 10"/>
              <p:cNvGrpSpPr/>
              <p:nvPr/>
            </p:nvGrpSpPr>
            <p:grpSpPr>
              <a:xfrm>
                <a:off x="2848" y="4492"/>
                <a:ext cx="2183" cy="2943"/>
                <a:chOff x="7530" y="2129"/>
                <a:chExt cx="3788" cy="3125"/>
              </a:xfrm>
            </p:grpSpPr>
            <p:sp>
              <p:nvSpPr>
                <p:cNvPr id="12" name="文本1"/>
                <p:cNvSpPr>
                  <a:spLocks noChangeArrowheads="1"/>
                </p:cNvSpPr>
                <p:nvPr>
                  <p:custDataLst>
                    <p:tags r:id="rId2"/>
                  </p:custDataLst>
                </p:nvPr>
              </p:nvSpPr>
              <p:spPr bwMode="gray">
                <a:xfrm>
                  <a:off x="7530" y="2129"/>
                  <a:ext cx="3788" cy="1413"/>
                </a:xfrm>
                <a:prstGeom prst="roundRect">
                  <a:avLst>
                    <a:gd name="adj" fmla="val 11505"/>
                  </a:avLst>
                </a:prstGeom>
                <a:noFill/>
                <a:ln w="15875" cap="flat" cmpd="sng" algn="ctr">
                  <a:solidFill>
                    <a:schemeClr val="accent1"/>
                  </a:solid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pPr>
                  <a:r>
                    <a:rPr lang="zh-CN" altLang="en-US"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指标修订</a:t>
                  </a:r>
                  <a:endParaRPr lang="zh-CN" altLang="en-US"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2"/>
                <p:cNvSpPr>
                  <a:spLocks noChangeArrowheads="1"/>
                </p:cNvSpPr>
                <p:nvPr>
                  <p:custDataLst>
                    <p:tags r:id="rId3"/>
                  </p:custDataLst>
                </p:nvPr>
              </p:nvSpPr>
              <p:spPr bwMode="gray">
                <a:xfrm>
                  <a:off x="7532" y="3846"/>
                  <a:ext cx="3785" cy="1408"/>
                </a:xfrm>
                <a:prstGeom prst="roundRect">
                  <a:avLst>
                    <a:gd name="adj" fmla="val 11505"/>
                  </a:avLst>
                </a:prstGeom>
                <a:noFill/>
                <a:ln w="15875" cap="flat" cmpd="sng" algn="ctr">
                  <a:solidFill>
                    <a:schemeClr val="accent1"/>
                  </a:solid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dirty="0">
                      <a:solidFill>
                        <a:schemeClr val="tx1"/>
                      </a:solidFill>
                      <a:latin typeface="微软雅黑" panose="020B0503020204020204" pitchFamily="34" charset="-122"/>
                      <a:ea typeface="微软雅黑" panose="020B0503020204020204" pitchFamily="34" charset="-122"/>
                    </a:rPr>
                    <a:t>抽样方案</a:t>
                  </a:r>
                  <a:endParaRPr lang="zh-CN" altLang="en-US" sz="1600" dirty="0">
                    <a:solidFill>
                      <a:schemeClr val="tx1"/>
                    </a:solidFill>
                    <a:latin typeface="微软雅黑" panose="020B0503020204020204" pitchFamily="34" charset="-122"/>
                    <a:ea typeface="微软雅黑" panose="020B0503020204020204" pitchFamily="34" charset="-122"/>
                  </a:endParaRPr>
                </a:p>
                <a:p>
                  <a:pPr algn="ctr" fontAlgn="base">
                    <a:lnSpc>
                      <a:spcPct val="120000"/>
                    </a:lnSpc>
                    <a:spcBef>
                      <a:spcPct val="0"/>
                    </a:spcBef>
                    <a:spcAft>
                      <a:spcPct val="0"/>
                    </a:spcAft>
                    <a:defRPr/>
                  </a:pPr>
                  <a:r>
                    <a:rPr lang="zh-CN" altLang="en-US" sz="1600" dirty="0">
                      <a:solidFill>
                        <a:schemeClr val="tx1"/>
                      </a:solidFill>
                      <a:latin typeface="微软雅黑" panose="020B0503020204020204" pitchFamily="34" charset="-122"/>
                      <a:ea typeface="微软雅黑" panose="020B0503020204020204" pitchFamily="34" charset="-122"/>
                    </a:rPr>
                    <a:t>修订</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sp>
            <p:nvSpPr>
              <p:cNvPr id="14" name="文本1"/>
              <p:cNvSpPr>
                <a:spLocks noChangeArrowheads="1"/>
              </p:cNvSpPr>
              <p:nvPr/>
            </p:nvSpPr>
            <p:spPr bwMode="gray">
              <a:xfrm>
                <a:off x="2813" y="2800"/>
                <a:ext cx="2183" cy="1331"/>
              </a:xfrm>
              <a:prstGeom prst="roundRect">
                <a:avLst>
                  <a:gd name="adj" fmla="val 11505"/>
                </a:avLst>
              </a:prstGeom>
              <a:noFill/>
              <a:ln w="15875" cap="flat" cmpd="sng" algn="ctr">
                <a:solidFill>
                  <a:schemeClr val="accent1"/>
                </a:solid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pPr>
                <a:r>
                  <a:rPr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表式修订</a:t>
                </a:r>
                <a:endParaRPr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5" name="文本1"/>
            <p:cNvSpPr>
              <a:spLocks noChangeArrowheads="1"/>
            </p:cNvSpPr>
            <p:nvPr>
              <p:custDataLst>
                <p:tags r:id="rId4"/>
              </p:custDataLst>
            </p:nvPr>
          </p:nvSpPr>
          <p:spPr bwMode="gray">
            <a:xfrm>
              <a:off x="2837" y="8470"/>
              <a:ext cx="2220" cy="1533"/>
            </a:xfrm>
            <a:prstGeom prst="roundRect">
              <a:avLst>
                <a:gd name="adj" fmla="val 11505"/>
              </a:avLst>
            </a:prstGeom>
            <a:noFill/>
            <a:ln w="15875" cap="flat" cmpd="sng" algn="ctr">
              <a:solidFill>
                <a:schemeClr val="accent1"/>
              </a:solid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pPr>
              <a:r>
                <a:rPr lang="zh-CN"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报送时间</a:t>
              </a:r>
              <a:endParaRPr lang="zh-CN"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修订</a:t>
              </a:r>
              <a:endParaRPr lang="zh-CN"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6" name="虚尾箭头 15"/>
          <p:cNvSpPr/>
          <p:nvPr>
            <p:custDataLst>
              <p:tags r:id="rId5"/>
            </p:custDataLst>
          </p:nvPr>
        </p:nvSpPr>
        <p:spPr>
          <a:xfrm>
            <a:off x="2733675" y="2123440"/>
            <a:ext cx="1442720" cy="50546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文本框 16"/>
          <p:cNvSpPr txBox="1"/>
          <p:nvPr>
            <p:custDataLst>
              <p:tags r:id="rId6"/>
            </p:custDataLst>
          </p:nvPr>
        </p:nvSpPr>
        <p:spPr>
          <a:xfrm>
            <a:off x="4251325" y="2123440"/>
            <a:ext cx="4641215" cy="699135"/>
          </a:xfrm>
          <a:prstGeom prst="rect">
            <a:avLst/>
          </a:prstGeom>
          <a:solidFill>
            <a:schemeClr val="bg1"/>
          </a:solidFill>
        </p:spPr>
        <p:txBody>
          <a:bodyPr wrap="square" rtlCol="0">
            <a:noAutofit/>
          </a:bodyPr>
          <a:lstStyle/>
          <a:p>
            <a:pPr indent="406400" fontAlgn="auto">
              <a:lnSpc>
                <a:spcPct val="130000"/>
              </a:lnSpc>
              <a:extLst>
                <a:ext uri="{35155182-B16C-46BC-9424-99874614C6A1}">
                  <wpsdc:indentchars xmlns:wpsdc="http://www.wps.cn/officeDocument/2017/drawingmlCustomData" val="200" checksum="1740828767"/>
                </a:ext>
              </a:extLst>
            </a:pPr>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拟</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从业人员期末人数</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指标下增加按文化程度划分的</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种人员类型（北京指标）</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虚尾箭头 17"/>
          <p:cNvSpPr/>
          <p:nvPr>
            <p:custDataLst>
              <p:tags r:id="rId7"/>
            </p:custDataLst>
          </p:nvPr>
        </p:nvSpPr>
        <p:spPr>
          <a:xfrm>
            <a:off x="2733675" y="3220085"/>
            <a:ext cx="1489075" cy="50546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文本框 18"/>
          <p:cNvSpPr txBox="1"/>
          <p:nvPr>
            <p:custDataLst>
              <p:tags r:id="rId8"/>
            </p:custDataLst>
          </p:nvPr>
        </p:nvSpPr>
        <p:spPr>
          <a:xfrm>
            <a:off x="4251325" y="3074670"/>
            <a:ext cx="4641215" cy="833755"/>
          </a:xfrm>
          <a:prstGeom prst="rect">
            <a:avLst/>
          </a:prstGeom>
          <a:solidFill>
            <a:schemeClr val="bg1"/>
          </a:solidFill>
        </p:spPr>
        <p:txBody>
          <a:bodyPr wrap="square" rtlCol="0">
            <a:noAutofit/>
          </a:bodyPr>
          <a:lstStyle/>
          <a:p>
            <a:pPr indent="406400" fontAlgn="auto">
              <a:lnSpc>
                <a:spcPct val="130000"/>
              </a:lnSpc>
              <a:extLst>
                <a:ext uri="{35155182-B16C-46BC-9424-99874614C6A1}">
                  <wpsdc:indentchars xmlns:wpsdc="http://www.wps.cn/officeDocument/2017/drawingmlCustomData" val="200" checksum="1740828767"/>
                </a:ext>
              </a:extLst>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将从业人员规模在5人以下的单位纳入抽样框</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增加按控股类型分层（用于测算民营经济数据）</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虚尾箭头 19"/>
          <p:cNvSpPr/>
          <p:nvPr>
            <p:custDataLst>
              <p:tags r:id="rId9"/>
            </p:custDataLst>
          </p:nvPr>
        </p:nvSpPr>
        <p:spPr>
          <a:xfrm>
            <a:off x="2706370" y="4295140"/>
            <a:ext cx="1498600" cy="50546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文本框 20"/>
          <p:cNvSpPr txBox="1"/>
          <p:nvPr>
            <p:custDataLst>
              <p:tags r:id="rId10"/>
            </p:custDataLst>
          </p:nvPr>
        </p:nvSpPr>
        <p:spPr>
          <a:xfrm>
            <a:off x="4251325" y="4100195"/>
            <a:ext cx="4641215" cy="894715"/>
          </a:xfrm>
          <a:prstGeom prst="rect">
            <a:avLst/>
          </a:prstGeom>
          <a:solidFill>
            <a:schemeClr val="bg1"/>
          </a:solidFill>
        </p:spPr>
        <p:txBody>
          <a:bodyPr wrap="square" rtlCol="0">
            <a:noAutofit/>
          </a:bodyPr>
          <a:lstStyle/>
          <a:p>
            <a:pPr indent="406400" fontAlgn="auto">
              <a:lnSpc>
                <a:spcPct val="130000"/>
              </a:lnSpc>
              <a:extLst>
                <a:ext uri="{35155182-B16C-46BC-9424-99874614C6A1}">
                  <wpsdc:indentchars xmlns:wpsdc="http://www.wps.cn/officeDocument/2017/drawingmlCustomData" val="200" checksum="1740828767"/>
                </a:ext>
              </a:extLst>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102-1</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表与财务报表时间一致，企报截止时间为</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2026</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日。</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13"/>
          <p:cNvSpPr txBox="1"/>
          <p:nvPr/>
        </p:nvSpPr>
        <p:spPr>
          <a:xfrm>
            <a:off x="1405890" y="88900"/>
            <a:ext cx="2704465" cy="398780"/>
          </a:xfrm>
          <a:prstGeom prst="rect">
            <a:avLst/>
          </a:prstGeom>
          <a:noFill/>
        </p:spPr>
        <p:txBody>
          <a:bodyPr wrap="square" rtlCol="0">
            <a:spAutoFit/>
          </a:bodyPr>
          <a:lstStyle/>
          <a:p>
            <a:pPr algn="l">
              <a:lnSpc>
                <a:spcPct val="100000"/>
              </a:lnSpc>
            </a:pPr>
            <a:r>
              <a:rPr lang="zh-CN" sz="2000" b="1" dirty="0">
                <a:solidFill>
                  <a:srgbClr val="354454"/>
                </a:solidFill>
                <a:latin typeface="微软雅黑" panose="020B0503020204020204" pitchFamily="34" charset="-122"/>
                <a:ea typeface="微软雅黑" panose="020B0503020204020204" pitchFamily="34" charset="-122"/>
                <a:sym typeface="+mn-ea"/>
              </a:rPr>
              <a:t>年报修订内容</a:t>
            </a:r>
            <a:endParaRPr lang="zh-CN" sz="2000" b="1" dirty="0">
              <a:solidFill>
                <a:srgbClr val="354454"/>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219758" y="52362"/>
            <a:ext cx="5339080" cy="829945"/>
          </a:xfrm>
          <a:prstGeom prst="rect">
            <a:avLst/>
          </a:prstGeom>
          <a:noFill/>
        </p:spPr>
        <p:txBody>
          <a:bodyPr wrap="none" rtlCol="0">
            <a:spAutoFit/>
          </a:bodyPr>
          <a:lstStyle/>
          <a:p>
            <a:pPr algn="l"/>
            <a:r>
              <a:rPr lang="zh-CN" altLang="en-US" sz="2800" dirty="0" smtClean="0">
                <a:latin typeface="黑体" panose="02010609060101010101" pitchFamily="49" charset="-122"/>
                <a:ea typeface="黑体" panose="02010609060101010101" pitchFamily="49" charset="-122"/>
                <a:sym typeface="+mn-ea"/>
              </a:rPr>
              <a:t>从业人员期末人数-劳务派遣人员</a:t>
            </a:r>
            <a:endParaRPr lang="zh-CN" altLang="en-US" sz="2800" dirty="0" smtClean="0">
              <a:latin typeface="黑体" panose="02010609060101010101" pitchFamily="49" charset="-122"/>
              <a:ea typeface="黑体" panose="02010609060101010101" pitchFamily="49" charset="-122"/>
              <a:sym typeface="+mn-ea"/>
            </a:endParaRPr>
          </a:p>
          <a:p>
            <a:pPr algn="l"/>
            <a:endParaRPr lang="zh-CN" sz="2000" b="1" dirty="0">
              <a:solidFill>
                <a:schemeClr val="accent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348615" y="698500"/>
            <a:ext cx="1692910" cy="1768475"/>
            <a:chOff x="4320905" y="1580261"/>
            <a:chExt cx="2232317" cy="2284112"/>
          </a:xfrm>
        </p:grpSpPr>
        <p:sp>
          <p:nvSpPr>
            <p:cNvPr id="19460" name="直角三角形 2"/>
            <p:cNvSpPr/>
            <p:nvPr/>
          </p:nvSpPr>
          <p:spPr>
            <a:xfrm rot="-4482950" flipH="1">
              <a:off x="5042290" y="2515070"/>
              <a:ext cx="1386578" cy="1312027"/>
            </a:xfrm>
            <a:custGeom>
              <a:avLst/>
              <a:gdLst/>
              <a:ahLst/>
              <a:cxnLst>
                <a:cxn ang="0">
                  <a:pos x="0" y="1312027"/>
                </a:cxn>
                <a:cxn ang="0">
                  <a:pos x="0" y="0"/>
                </a:cxn>
                <a:cxn ang="0">
                  <a:pos x="1386578" y="600282"/>
                </a:cxn>
                <a:cxn ang="0">
                  <a:pos x="0" y="1312027"/>
                </a:cxn>
              </a:cxnLst>
              <a:rect l="0" t="0" r="0" b="0"/>
              <a:pathLst>
                <a:path w="1690209" h="1842558">
                  <a:moveTo>
                    <a:pt x="0" y="1842558"/>
                  </a:moveTo>
                  <a:lnTo>
                    <a:pt x="0" y="0"/>
                  </a:lnTo>
                  <a:lnTo>
                    <a:pt x="1690209" y="149753"/>
                  </a:lnTo>
                  <a:lnTo>
                    <a:pt x="0" y="1842558"/>
                  </a:lnTo>
                  <a:close/>
                </a:path>
              </a:pathLst>
            </a:custGeom>
            <a:solidFill>
              <a:srgbClr val="BFBFBF"/>
            </a:solidFill>
            <a:ln w="25400">
              <a:noFill/>
            </a:ln>
          </p:spPr>
          <p:txBody>
            <a:bodyPr/>
            <a:lstStyle/>
            <a:p>
              <a:endParaRPr lang="zh-CN" altLang="en-US" sz="1350"/>
            </a:p>
          </p:txBody>
        </p:sp>
        <p:sp>
          <p:nvSpPr>
            <p:cNvPr id="19461" name="任意多边形 13"/>
            <p:cNvSpPr/>
            <p:nvPr/>
          </p:nvSpPr>
          <p:spPr>
            <a:xfrm>
              <a:off x="4320905" y="1580261"/>
              <a:ext cx="2232317" cy="1390814"/>
            </a:xfrm>
            <a:custGeom>
              <a:avLst/>
              <a:gdLst/>
              <a:ahLst/>
              <a:cxnLst>
                <a:cxn ang="0">
                  <a:pos x="271667" y="0"/>
                </a:cxn>
                <a:cxn ang="0">
                  <a:pos x="1823463" y="196445"/>
                </a:cxn>
                <a:cxn ang="0">
                  <a:pos x="2314575" y="1370013"/>
                </a:cxn>
                <a:cxn ang="0">
                  <a:pos x="0" y="1292414"/>
                </a:cxn>
              </a:cxnLst>
              <a:rect l="0" t="0" r="0" b="0"/>
              <a:pathLst>
                <a:path w="2315387" h="1620180">
                  <a:moveTo>
                    <a:pt x="271763" y="0"/>
                  </a:moveTo>
                  <a:lnTo>
                    <a:pt x="1824103" y="232317"/>
                  </a:lnTo>
                  <a:lnTo>
                    <a:pt x="2315387" y="1620180"/>
                  </a:lnTo>
                  <a:lnTo>
                    <a:pt x="0" y="1528412"/>
                  </a:lnTo>
                  <a:close/>
                </a:path>
              </a:pathLst>
            </a:custGeom>
            <a:solidFill>
              <a:srgbClr val="003C78"/>
            </a:solidFill>
            <a:ln w="25400">
              <a:noFill/>
            </a:ln>
          </p:spPr>
          <p:txBody>
            <a:bodyPr/>
            <a:lstStyle/>
            <a:p>
              <a:endParaRPr lang="zh-CN" altLang="en-US" sz="1350"/>
            </a:p>
          </p:txBody>
        </p:sp>
        <p:sp>
          <p:nvSpPr>
            <p:cNvPr id="8" name="TextBox 7"/>
            <p:cNvSpPr txBox="1"/>
            <p:nvPr/>
          </p:nvSpPr>
          <p:spPr>
            <a:xfrm>
              <a:off x="4395339" y="2079842"/>
              <a:ext cx="1849913" cy="534736"/>
            </a:xfrm>
            <a:prstGeom prst="rect">
              <a:avLst/>
            </a:prstGeom>
            <a:noFill/>
            <a:ln w="9525">
              <a:noFill/>
            </a:ln>
          </p:spPr>
          <p:txBody>
            <a:bodyPr wrap="square" anchor="t" anchorCtr="0">
              <a:spAutoFit/>
            </a:bodyPr>
            <a:lstStyle/>
            <a:p>
              <a:pPr algn="ctr"/>
              <a:r>
                <a:rPr lang="zh-CN" altLang="en-US" sz="2100" b="1" dirty="0">
                  <a:solidFill>
                    <a:schemeClr val="bg1"/>
                  </a:solidFill>
                  <a:latin typeface="+mj-ea"/>
                  <a:ea typeface="+mj-ea"/>
                </a:rPr>
                <a:t>劳务派遣</a:t>
              </a:r>
              <a:endParaRPr lang="zh-CN" altLang="en-US" sz="2100" b="1" dirty="0">
                <a:solidFill>
                  <a:schemeClr val="bg1"/>
                </a:solidFill>
                <a:latin typeface="+mj-ea"/>
                <a:ea typeface="+mj-ea"/>
              </a:endParaRPr>
            </a:p>
          </p:txBody>
        </p:sp>
      </p:grpSp>
      <p:sp>
        <p:nvSpPr>
          <p:cNvPr id="673800" name="AutoShape 8"/>
          <p:cNvSpPr>
            <a:spLocks noChangeArrowheads="1"/>
          </p:cNvSpPr>
          <p:nvPr/>
        </p:nvSpPr>
        <p:spPr bwMode="auto">
          <a:xfrm>
            <a:off x="2041669" y="972142"/>
            <a:ext cx="1603416" cy="709350"/>
          </a:xfrm>
          <a:prstGeom prst="wedgeRoundRectCallout">
            <a:avLst>
              <a:gd name="adj1" fmla="val 59863"/>
              <a:gd name="adj2" fmla="val 32751"/>
              <a:gd name="adj3" fmla="val 16667"/>
            </a:avLst>
          </a:prstGeom>
          <a:noFill/>
          <a:ln w="38100" algn="ctr">
            <a:solidFill>
              <a:schemeClr val="tx1"/>
            </a:solidFill>
            <a:miter lim="800000"/>
          </a:ln>
        </p:spPr>
        <p:txBody>
          <a:bodyPr lIns="67475" tIns="35087" rIns="67475" bIns="35087" anchor="ctr"/>
          <a:lstStyle/>
          <a:p>
            <a:pPr>
              <a:lnSpc>
                <a:spcPct val="90000"/>
              </a:lnSpc>
              <a:spcBef>
                <a:spcPct val="50000"/>
              </a:spcBef>
              <a:buClr>
                <a:schemeClr val="bg2"/>
              </a:buClr>
            </a:pPr>
            <a:r>
              <a:rPr lang="zh-CN" altLang="en-US" b="1">
                <a:solidFill>
                  <a:schemeClr val="tx1"/>
                </a:solidFill>
                <a:latin typeface="华文中宋" panose="02010600040101010101" pitchFamily="2" charset="-122"/>
                <a:ea typeface="华文中宋" panose="02010600040101010101" pitchFamily="2" charset="-122"/>
              </a:rPr>
              <a:t>签订劳动合同</a:t>
            </a:r>
            <a:endParaRPr lang="zh-CN" altLang="en-US" b="1">
              <a:solidFill>
                <a:schemeClr val="tx1"/>
              </a:solidFill>
              <a:latin typeface="华文中宋" panose="02010600040101010101" pitchFamily="2" charset="-122"/>
              <a:ea typeface="华文中宋" panose="02010600040101010101" pitchFamily="2" charset="-122"/>
            </a:endParaRPr>
          </a:p>
        </p:txBody>
      </p:sp>
      <p:sp>
        <p:nvSpPr>
          <p:cNvPr id="32771" name="Text Box 3"/>
          <p:cNvSpPr txBox="1">
            <a:spLocks noChangeArrowheads="1"/>
          </p:cNvSpPr>
          <p:nvPr/>
        </p:nvSpPr>
        <p:spPr bwMode="auto">
          <a:xfrm>
            <a:off x="4088785" y="817418"/>
            <a:ext cx="1830503" cy="618896"/>
          </a:xfrm>
          <a:prstGeom prst="rect">
            <a:avLst/>
          </a:prstGeom>
          <a:noFill/>
          <a:ln w="22225" algn="ctr">
            <a:solidFill>
              <a:schemeClr val="tx1"/>
            </a:solidFill>
            <a:miter lim="800000"/>
          </a:ln>
        </p:spPr>
        <p:txBody>
          <a:bodyPr lIns="67475" tIns="35087" rIns="67475" bIns="35087" anchor="ctr"/>
          <a:lstStyle/>
          <a:p>
            <a:pPr>
              <a:lnSpc>
                <a:spcPct val="90000"/>
              </a:lnSpc>
              <a:spcBef>
                <a:spcPct val="50000"/>
              </a:spcBef>
              <a:buClr>
                <a:schemeClr val="bg2"/>
              </a:buClr>
            </a:pPr>
            <a:r>
              <a:rPr lang="zh-CN" altLang="en-US" sz="2100" b="1">
                <a:solidFill>
                  <a:schemeClr val="tx1">
                    <a:lumMod val="50000"/>
                  </a:schemeClr>
                </a:solidFill>
                <a:latin typeface="华文中宋" panose="02010600040101010101" pitchFamily="2" charset="-122"/>
                <a:ea typeface="华文中宋" panose="02010600040101010101" pitchFamily="2" charset="-122"/>
              </a:rPr>
              <a:t>劳务派遣人员</a:t>
            </a:r>
            <a:endParaRPr lang="zh-CN" altLang="en-US" sz="2100" b="1">
              <a:solidFill>
                <a:schemeClr val="tx1">
                  <a:lumMod val="50000"/>
                </a:schemeClr>
              </a:solidFill>
              <a:latin typeface="华文中宋" panose="02010600040101010101" pitchFamily="2" charset="-122"/>
              <a:ea typeface="华文中宋" panose="02010600040101010101" pitchFamily="2" charset="-122"/>
            </a:endParaRPr>
          </a:p>
        </p:txBody>
      </p:sp>
      <p:sp>
        <p:nvSpPr>
          <p:cNvPr id="32772" name="Text Box 4"/>
          <p:cNvSpPr txBox="1">
            <a:spLocks noChangeArrowheads="1"/>
          </p:cNvSpPr>
          <p:nvPr/>
        </p:nvSpPr>
        <p:spPr bwMode="auto">
          <a:xfrm>
            <a:off x="2041669" y="2005460"/>
            <a:ext cx="2047117" cy="722441"/>
          </a:xfrm>
          <a:prstGeom prst="rect">
            <a:avLst/>
          </a:prstGeom>
          <a:noFill/>
          <a:ln w="28575" cmpd="sng" algn="ctr">
            <a:solidFill>
              <a:schemeClr val="accent1">
                <a:shade val="50000"/>
              </a:schemeClr>
            </a:solidFill>
            <a:prstDash val="solid"/>
            <a:miter lim="800000"/>
          </a:ln>
        </p:spPr>
        <p:txBody>
          <a:bodyPr lIns="67475" tIns="35087" rIns="67475" bIns="35087" anchor="ctr"/>
          <a:lstStyle/>
          <a:p>
            <a:pPr>
              <a:lnSpc>
                <a:spcPct val="90000"/>
              </a:lnSpc>
              <a:spcBef>
                <a:spcPct val="50000"/>
              </a:spcBef>
              <a:buClr>
                <a:schemeClr val="bg2"/>
              </a:buClr>
            </a:pPr>
            <a:r>
              <a:rPr lang="zh-CN" altLang="en-US" sz="2100" b="1">
                <a:solidFill>
                  <a:schemeClr val="tx1">
                    <a:lumMod val="50000"/>
                  </a:schemeClr>
                </a:solidFill>
                <a:latin typeface="华文中宋" panose="02010600040101010101" pitchFamily="2" charset="-122"/>
                <a:ea typeface="华文中宋" panose="02010600040101010101" pitchFamily="2" charset="-122"/>
              </a:rPr>
              <a:t>劳务派遣单位</a:t>
            </a:r>
            <a:endParaRPr lang="zh-CN" altLang="en-US" sz="2100" b="1">
              <a:solidFill>
                <a:schemeClr val="tx1">
                  <a:lumMod val="50000"/>
                </a:schemeClr>
              </a:solidFill>
              <a:latin typeface="华文中宋" panose="02010600040101010101" pitchFamily="2" charset="-122"/>
              <a:ea typeface="华文中宋" panose="02010600040101010101" pitchFamily="2" charset="-122"/>
            </a:endParaRPr>
          </a:p>
        </p:txBody>
      </p:sp>
      <p:sp>
        <p:nvSpPr>
          <p:cNvPr id="32773" name="Text Box 4"/>
          <p:cNvSpPr txBox="1">
            <a:spLocks noChangeArrowheads="1"/>
          </p:cNvSpPr>
          <p:nvPr/>
        </p:nvSpPr>
        <p:spPr bwMode="auto">
          <a:xfrm>
            <a:off x="5919051" y="1984037"/>
            <a:ext cx="2047117" cy="722441"/>
          </a:xfrm>
          <a:prstGeom prst="rect">
            <a:avLst/>
          </a:prstGeom>
          <a:solidFill>
            <a:schemeClr val="bg2"/>
          </a:solidFill>
          <a:ln w="28575" cmpd="sng" algn="ctr">
            <a:solidFill>
              <a:schemeClr val="accent1">
                <a:shade val="50000"/>
              </a:schemeClr>
            </a:solidFill>
            <a:prstDash val="solid"/>
            <a:miter lim="800000"/>
          </a:ln>
        </p:spPr>
        <p:txBody>
          <a:bodyPr lIns="67475" tIns="35087" rIns="67475" bIns="35087" anchor="ctr"/>
          <a:lstStyle/>
          <a:p>
            <a:pPr>
              <a:lnSpc>
                <a:spcPct val="90000"/>
              </a:lnSpc>
              <a:spcBef>
                <a:spcPct val="50000"/>
              </a:spcBef>
              <a:buClr>
                <a:schemeClr val="bg2"/>
              </a:buClr>
            </a:pPr>
            <a:r>
              <a:rPr lang="zh-CN" altLang="en-US" sz="2100" b="1">
                <a:solidFill>
                  <a:schemeClr val="tx1">
                    <a:lumMod val="50000"/>
                  </a:schemeClr>
                </a:solidFill>
                <a:latin typeface="华文中宋" panose="02010600040101010101" pitchFamily="2" charset="-122"/>
                <a:ea typeface="华文中宋" panose="02010600040101010101" pitchFamily="2" charset="-122"/>
              </a:rPr>
              <a:t>实际用工单位</a:t>
            </a:r>
            <a:endParaRPr lang="zh-CN" altLang="en-US" sz="2100" b="1">
              <a:solidFill>
                <a:schemeClr val="tx1">
                  <a:lumMod val="50000"/>
                </a:schemeClr>
              </a:solidFill>
              <a:latin typeface="华文中宋" panose="02010600040101010101" pitchFamily="2" charset="-122"/>
              <a:ea typeface="华文中宋" panose="02010600040101010101" pitchFamily="2" charset="-122"/>
            </a:endParaRPr>
          </a:p>
        </p:txBody>
      </p:sp>
      <p:sp>
        <p:nvSpPr>
          <p:cNvPr id="673802" name="AutoShape 10"/>
          <p:cNvSpPr>
            <a:spLocks noChangeArrowheads="1"/>
          </p:cNvSpPr>
          <p:nvPr/>
        </p:nvSpPr>
        <p:spPr bwMode="auto">
          <a:xfrm>
            <a:off x="3894071" y="2992599"/>
            <a:ext cx="2372751" cy="759813"/>
          </a:xfrm>
          <a:prstGeom prst="wedgeRoundRectCallout">
            <a:avLst>
              <a:gd name="adj1" fmla="val -16149"/>
              <a:gd name="adj2" fmla="val -120551"/>
              <a:gd name="adj3" fmla="val 16667"/>
            </a:avLst>
          </a:prstGeom>
          <a:noFill/>
          <a:ln w="38100" algn="ctr">
            <a:solidFill>
              <a:schemeClr val="tx1"/>
            </a:solidFill>
            <a:miter lim="800000"/>
          </a:ln>
        </p:spPr>
        <p:txBody>
          <a:bodyPr lIns="67475" tIns="35087" rIns="67475" bIns="35087" anchor="ctr"/>
          <a:lstStyle/>
          <a:p>
            <a:pPr>
              <a:lnSpc>
                <a:spcPct val="90000"/>
              </a:lnSpc>
              <a:spcBef>
                <a:spcPct val="50000"/>
              </a:spcBef>
              <a:buClr>
                <a:schemeClr val="bg2"/>
              </a:buClr>
            </a:pPr>
            <a:r>
              <a:rPr lang="zh-CN" altLang="en-US" b="1">
                <a:solidFill>
                  <a:schemeClr val="tx1"/>
                </a:solidFill>
                <a:latin typeface="华文中宋" panose="02010600040101010101" pitchFamily="2" charset="-122"/>
                <a:ea typeface="华文中宋" panose="02010600040101010101" pitchFamily="2" charset="-122"/>
              </a:rPr>
              <a:t>签订</a:t>
            </a:r>
            <a:r>
              <a:rPr lang="en-US" altLang="zh-CN" b="1">
                <a:solidFill>
                  <a:schemeClr val="tx1"/>
                </a:solidFill>
                <a:latin typeface="华文中宋" panose="02010600040101010101" pitchFamily="2" charset="-122"/>
                <a:ea typeface="华文中宋" panose="02010600040101010101" pitchFamily="2" charset="-122"/>
              </a:rPr>
              <a:t>《</a:t>
            </a:r>
            <a:r>
              <a:rPr lang="zh-CN" altLang="en-US" b="1">
                <a:solidFill>
                  <a:schemeClr val="tx1"/>
                </a:solidFill>
                <a:latin typeface="华文中宋" panose="02010600040101010101" pitchFamily="2" charset="-122"/>
                <a:ea typeface="华文中宋" panose="02010600040101010101" pitchFamily="2" charset="-122"/>
              </a:rPr>
              <a:t>劳务派遣协议</a:t>
            </a:r>
            <a:r>
              <a:rPr lang="en-US" altLang="zh-CN" b="1">
                <a:solidFill>
                  <a:schemeClr val="tx1"/>
                </a:solidFill>
                <a:latin typeface="华文中宋" panose="02010600040101010101" pitchFamily="2" charset="-122"/>
                <a:ea typeface="华文中宋" panose="02010600040101010101" pitchFamily="2" charset="-122"/>
              </a:rPr>
              <a:t>》</a:t>
            </a:r>
            <a:endParaRPr lang="zh-CN" altLang="en-US" b="1">
              <a:solidFill>
                <a:schemeClr val="tx1"/>
              </a:solidFill>
              <a:latin typeface="华文中宋" panose="02010600040101010101" pitchFamily="2" charset="-122"/>
              <a:ea typeface="华文中宋" panose="02010600040101010101" pitchFamily="2" charset="-122"/>
            </a:endParaRPr>
          </a:p>
        </p:txBody>
      </p:sp>
      <p:sp>
        <p:nvSpPr>
          <p:cNvPr id="32774" name="Line 6"/>
          <p:cNvSpPr>
            <a:spLocks noChangeShapeType="1"/>
          </p:cNvSpPr>
          <p:nvPr/>
        </p:nvSpPr>
        <p:spPr bwMode="auto">
          <a:xfrm flipH="1">
            <a:off x="3410856" y="1436314"/>
            <a:ext cx="716491" cy="569384"/>
          </a:xfrm>
          <a:prstGeom prst="line">
            <a:avLst/>
          </a:prstGeom>
          <a:noFill/>
          <a:ln w="28575">
            <a:solidFill>
              <a:schemeClr val="tx1"/>
            </a:solidFill>
            <a:round/>
            <a:tailEnd type="triangle" w="lg" len="lg"/>
          </a:ln>
        </p:spPr>
        <p:txBody>
          <a:bodyPr lIns="67475" tIns="35087" rIns="67475" bIns="35087" anchor="ctr"/>
          <a:lstStyle/>
          <a:p>
            <a:endParaRPr lang="zh-CN" altLang="en-US" sz="1350"/>
          </a:p>
        </p:txBody>
      </p:sp>
      <p:sp>
        <p:nvSpPr>
          <p:cNvPr id="32777" name="Line 9"/>
          <p:cNvSpPr>
            <a:spLocks noChangeShapeType="1"/>
          </p:cNvSpPr>
          <p:nvPr/>
        </p:nvSpPr>
        <p:spPr bwMode="auto">
          <a:xfrm flipV="1">
            <a:off x="4127347" y="2365610"/>
            <a:ext cx="1753855" cy="2380"/>
          </a:xfrm>
          <a:prstGeom prst="line">
            <a:avLst/>
          </a:prstGeom>
          <a:noFill/>
          <a:ln w="28575">
            <a:solidFill>
              <a:schemeClr val="tx1"/>
            </a:solidFill>
            <a:round/>
            <a:tailEnd type="triangle" w="lg" len="lg"/>
          </a:ln>
        </p:spPr>
        <p:txBody>
          <a:bodyPr lIns="67475" tIns="35087" rIns="67475" bIns="35087" anchor="ctr"/>
          <a:lstStyle/>
          <a:p>
            <a:endParaRPr lang="zh-CN" altLang="en-US" sz="1350"/>
          </a:p>
        </p:txBody>
      </p:sp>
      <p:sp>
        <p:nvSpPr>
          <p:cNvPr id="673804" name="AutoShape 12"/>
          <p:cNvSpPr>
            <a:spLocks noChangeArrowheads="1"/>
          </p:cNvSpPr>
          <p:nvPr/>
        </p:nvSpPr>
        <p:spPr bwMode="auto">
          <a:xfrm>
            <a:off x="2882415" y="2755990"/>
            <a:ext cx="249939" cy="1064977"/>
          </a:xfrm>
          <a:prstGeom prst="downArrow">
            <a:avLst>
              <a:gd name="adj1" fmla="val 50000"/>
              <a:gd name="adj2" fmla="val 102738"/>
            </a:avLst>
          </a:prstGeom>
          <a:solidFill>
            <a:srgbClr val="FF0000"/>
          </a:solidFill>
          <a:ln w="12700" algn="ctr">
            <a:noFill/>
            <a:miter lim="800000"/>
          </a:ln>
        </p:spPr>
        <p:txBody>
          <a:bodyPr wrap="none" lIns="67475" tIns="35087" rIns="67475" bIns="35087" anchor="ctr"/>
          <a:lstStyle/>
          <a:p>
            <a:endParaRPr lang="zh-CN" altLang="en-US" sz="1350"/>
          </a:p>
        </p:txBody>
      </p:sp>
      <p:sp>
        <p:nvSpPr>
          <p:cNvPr id="673806" name="AutoShape 14"/>
          <p:cNvSpPr>
            <a:spLocks noChangeArrowheads="1"/>
          </p:cNvSpPr>
          <p:nvPr/>
        </p:nvSpPr>
        <p:spPr bwMode="auto">
          <a:xfrm>
            <a:off x="6806928" y="2727664"/>
            <a:ext cx="271362" cy="1062834"/>
          </a:xfrm>
          <a:prstGeom prst="downArrow">
            <a:avLst>
              <a:gd name="adj1" fmla="val 50000"/>
              <a:gd name="adj2" fmla="val 97917"/>
            </a:avLst>
          </a:prstGeom>
          <a:solidFill>
            <a:schemeClr val="tx1"/>
          </a:solidFill>
          <a:ln w="12700" algn="ctr">
            <a:noFill/>
            <a:miter lim="800000"/>
          </a:ln>
        </p:spPr>
        <p:txBody>
          <a:bodyPr wrap="none" lIns="67475" tIns="35087" rIns="67475" bIns="35087" anchor="ctr"/>
          <a:lstStyle/>
          <a:p>
            <a:endParaRPr lang="zh-CN" altLang="en-US" sz="1350"/>
          </a:p>
        </p:txBody>
      </p:sp>
      <p:sp>
        <p:nvSpPr>
          <p:cNvPr id="673805" name="Text Box 4"/>
          <p:cNvSpPr txBox="1">
            <a:spLocks noChangeArrowheads="1"/>
          </p:cNvSpPr>
          <p:nvPr/>
        </p:nvSpPr>
        <p:spPr bwMode="auto">
          <a:xfrm>
            <a:off x="2291131" y="3848579"/>
            <a:ext cx="1281114" cy="534155"/>
          </a:xfrm>
          <a:prstGeom prst="rect">
            <a:avLst/>
          </a:prstGeom>
          <a:noFill/>
          <a:ln w="28575" cmpd="sng" algn="ctr">
            <a:solidFill>
              <a:schemeClr val="accent1">
                <a:shade val="50000"/>
              </a:schemeClr>
            </a:solidFill>
            <a:prstDash val="solid"/>
            <a:miter lim="800000"/>
          </a:ln>
        </p:spPr>
        <p:txBody>
          <a:bodyPr lIns="67475" tIns="35087" rIns="67475" bIns="35087" anchor="ctr"/>
          <a:lstStyle/>
          <a:p>
            <a:pPr>
              <a:lnSpc>
                <a:spcPct val="90000"/>
              </a:lnSpc>
              <a:spcBef>
                <a:spcPct val="50000"/>
              </a:spcBef>
              <a:buClr>
                <a:schemeClr val="bg2"/>
              </a:buClr>
            </a:pPr>
            <a:r>
              <a:rPr lang="zh-CN" altLang="en-US" sz="2100" b="1">
                <a:solidFill>
                  <a:schemeClr val="tx1"/>
                </a:solidFill>
                <a:latin typeface="华文中宋" panose="02010600040101010101" pitchFamily="2" charset="-122"/>
                <a:ea typeface="华文中宋" panose="02010600040101010101" pitchFamily="2" charset="-122"/>
              </a:rPr>
              <a:t>不</a:t>
            </a:r>
            <a:r>
              <a:rPr lang="en-US" altLang="zh-CN" sz="2100" b="1">
                <a:solidFill>
                  <a:schemeClr val="tx1"/>
                </a:solidFill>
                <a:latin typeface="华文中宋" panose="02010600040101010101" pitchFamily="2" charset="-122"/>
                <a:ea typeface="华文中宋" panose="02010600040101010101" pitchFamily="2" charset="-122"/>
              </a:rPr>
              <a:t> </a:t>
            </a:r>
            <a:r>
              <a:rPr lang="zh-CN" altLang="en-US" sz="2100" b="1">
                <a:solidFill>
                  <a:schemeClr val="tx1"/>
                </a:solidFill>
                <a:latin typeface="华文中宋" panose="02010600040101010101" pitchFamily="2" charset="-122"/>
                <a:ea typeface="华文中宋" panose="02010600040101010101" pitchFamily="2" charset="-122"/>
              </a:rPr>
              <a:t>统</a:t>
            </a:r>
            <a:r>
              <a:rPr lang="en-US" altLang="zh-CN" sz="2100" b="1">
                <a:solidFill>
                  <a:schemeClr val="tx1"/>
                </a:solidFill>
                <a:latin typeface="华文中宋" panose="02010600040101010101" pitchFamily="2" charset="-122"/>
                <a:ea typeface="华文中宋" panose="02010600040101010101" pitchFamily="2" charset="-122"/>
              </a:rPr>
              <a:t> </a:t>
            </a:r>
            <a:r>
              <a:rPr lang="zh-CN" altLang="en-US" sz="2100" b="1">
                <a:solidFill>
                  <a:schemeClr val="tx1"/>
                </a:solidFill>
                <a:latin typeface="华文中宋" panose="02010600040101010101" pitchFamily="2" charset="-122"/>
                <a:ea typeface="华文中宋" panose="02010600040101010101" pitchFamily="2" charset="-122"/>
              </a:rPr>
              <a:t>计</a:t>
            </a:r>
            <a:endParaRPr lang="zh-CN" altLang="en-US" sz="2100" b="1">
              <a:solidFill>
                <a:schemeClr val="tx1"/>
              </a:solidFill>
              <a:latin typeface="华文中宋" panose="02010600040101010101" pitchFamily="2" charset="-122"/>
              <a:ea typeface="华文中宋" panose="02010600040101010101" pitchFamily="2" charset="-122"/>
            </a:endParaRPr>
          </a:p>
        </p:txBody>
      </p:sp>
      <p:sp>
        <p:nvSpPr>
          <p:cNvPr id="673807" name="Text Box 4"/>
          <p:cNvSpPr txBox="1">
            <a:spLocks noChangeArrowheads="1"/>
          </p:cNvSpPr>
          <p:nvPr/>
        </p:nvSpPr>
        <p:spPr bwMode="auto">
          <a:xfrm>
            <a:off x="5710768" y="3811921"/>
            <a:ext cx="2600314" cy="596996"/>
          </a:xfrm>
          <a:prstGeom prst="rect">
            <a:avLst/>
          </a:prstGeom>
          <a:solidFill>
            <a:schemeClr val="bg1"/>
          </a:solidFill>
          <a:ln w="28575" cmpd="sng" algn="ctr">
            <a:solidFill>
              <a:schemeClr val="accent1">
                <a:shade val="50000"/>
              </a:schemeClr>
            </a:solidFill>
            <a:prstDash val="solid"/>
            <a:miter lim="800000"/>
          </a:ln>
        </p:spPr>
        <p:txBody>
          <a:bodyPr lIns="67475" tIns="35087" rIns="67475" bIns="35087" anchor="ctr"/>
          <a:lstStyle/>
          <a:p>
            <a:pPr>
              <a:lnSpc>
                <a:spcPct val="90000"/>
              </a:lnSpc>
              <a:spcBef>
                <a:spcPct val="50000"/>
              </a:spcBef>
              <a:buClr>
                <a:schemeClr val="bg2"/>
              </a:buClr>
            </a:pPr>
            <a:r>
              <a:rPr lang="zh-CN" altLang="en-US" sz="2100" b="1">
                <a:solidFill>
                  <a:schemeClr val="tx1"/>
                </a:solidFill>
                <a:latin typeface="华文中宋" panose="02010600040101010101" pitchFamily="2" charset="-122"/>
                <a:ea typeface="华文中宋" panose="02010600040101010101" pitchFamily="2" charset="-122"/>
              </a:rPr>
              <a:t>统计为劳务派遣人员</a:t>
            </a:r>
            <a:endParaRPr lang="zh-CN" altLang="en-US" sz="2100" b="1">
              <a:solidFill>
                <a:schemeClr val="tx1"/>
              </a:solidFill>
              <a:latin typeface="华文中宋" panose="02010600040101010101" pitchFamily="2" charset="-122"/>
              <a:ea typeface="华文中宋" panose="02010600040101010101" pitchFamily="2" charset="-122"/>
            </a:endParaRPr>
          </a:p>
        </p:txBody>
      </p:sp>
      <p:sp>
        <p:nvSpPr>
          <p:cNvPr id="2" name="Line 6"/>
          <p:cNvSpPr>
            <a:spLocks noChangeShapeType="1"/>
          </p:cNvSpPr>
          <p:nvPr/>
        </p:nvSpPr>
        <p:spPr bwMode="auto">
          <a:xfrm flipH="1" flipV="1">
            <a:off x="5881202" y="1446788"/>
            <a:ext cx="755529" cy="548437"/>
          </a:xfrm>
          <a:prstGeom prst="line">
            <a:avLst/>
          </a:prstGeom>
          <a:noFill/>
          <a:ln w="28575">
            <a:solidFill>
              <a:schemeClr val="tx1"/>
            </a:solidFill>
            <a:round/>
            <a:tailEnd type="triangle" w="lg" len="lg"/>
          </a:ln>
        </p:spPr>
        <p:txBody>
          <a:bodyPr lIns="67475" tIns="35087" rIns="67475" bIns="35087" anchor="ctr"/>
          <a:lstStyle/>
          <a:p>
            <a:endParaRPr lang="zh-CN" altLang="en-US" sz="1350"/>
          </a:p>
        </p:txBody>
      </p:sp>
      <p:sp>
        <p:nvSpPr>
          <p:cNvPr id="5" name="AutoShape 8"/>
          <p:cNvSpPr>
            <a:spLocks noChangeArrowheads="1"/>
          </p:cNvSpPr>
          <p:nvPr/>
        </p:nvSpPr>
        <p:spPr bwMode="auto">
          <a:xfrm>
            <a:off x="6362989" y="975475"/>
            <a:ext cx="1137816" cy="709350"/>
          </a:xfrm>
          <a:prstGeom prst="wedgeRoundRectCallout">
            <a:avLst>
              <a:gd name="adj1" fmla="val -37173"/>
              <a:gd name="adj2" fmla="val 64429"/>
              <a:gd name="adj3" fmla="val 16667"/>
            </a:avLst>
          </a:prstGeom>
          <a:noFill/>
          <a:ln w="38100" algn="ctr">
            <a:solidFill>
              <a:schemeClr val="tx1"/>
            </a:solidFill>
            <a:miter lim="800000"/>
          </a:ln>
        </p:spPr>
        <p:txBody>
          <a:bodyPr lIns="67475" tIns="35087" rIns="67475" bIns="35087" anchor="ctr"/>
          <a:lstStyle/>
          <a:p>
            <a:pPr>
              <a:lnSpc>
                <a:spcPct val="90000"/>
              </a:lnSpc>
              <a:spcBef>
                <a:spcPct val="50000"/>
              </a:spcBef>
              <a:buClr>
                <a:schemeClr val="bg2"/>
              </a:buClr>
            </a:pPr>
            <a:r>
              <a:rPr lang="zh-CN" altLang="en-US" b="1">
                <a:solidFill>
                  <a:schemeClr val="tx1"/>
                </a:solidFill>
                <a:latin typeface="华文中宋" panose="02010600040101010101" pitchFamily="2" charset="-122"/>
                <a:ea typeface="华文中宋" panose="02010600040101010101" pitchFamily="2" charset="-122"/>
              </a:rPr>
              <a:t>实际管理</a:t>
            </a:r>
            <a:endParaRPr lang="zh-CN" altLang="en-US" b="1">
              <a:solidFill>
                <a:schemeClr val="tx1"/>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73800"/>
                                        </p:tgtEl>
                                        <p:attrNameLst>
                                          <p:attrName>style.visibility</p:attrName>
                                        </p:attrNameLst>
                                      </p:cBhvr>
                                      <p:to>
                                        <p:strVal val="visible"/>
                                      </p:to>
                                    </p:set>
                                    <p:animEffect transition="in" filter="box(in)">
                                      <p:cBhvr>
                                        <p:cTn id="12" dur="500"/>
                                        <p:tgtEl>
                                          <p:spTgt spid="67380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73802"/>
                                        </p:tgtEl>
                                        <p:attrNameLst>
                                          <p:attrName>style.visibility</p:attrName>
                                        </p:attrNameLst>
                                      </p:cBhvr>
                                      <p:to>
                                        <p:strVal val="visible"/>
                                      </p:to>
                                    </p:set>
                                    <p:animEffect transition="in" filter="box(in)">
                                      <p:cBhvr>
                                        <p:cTn id="17" dur="500"/>
                                        <p:tgtEl>
                                          <p:spTgt spid="67380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73804"/>
                                        </p:tgtEl>
                                        <p:attrNameLst>
                                          <p:attrName>style.visibility</p:attrName>
                                        </p:attrNameLst>
                                      </p:cBhvr>
                                      <p:to>
                                        <p:strVal val="visible"/>
                                      </p:to>
                                    </p:set>
                                    <p:animEffect transition="in" filter="box(in)">
                                      <p:cBhvr>
                                        <p:cTn id="27" dur="500"/>
                                        <p:tgtEl>
                                          <p:spTgt spid="673804"/>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673805"/>
                                        </p:tgtEl>
                                        <p:attrNameLst>
                                          <p:attrName>style.visibility</p:attrName>
                                        </p:attrNameLst>
                                      </p:cBhvr>
                                      <p:to>
                                        <p:strVal val="visible"/>
                                      </p:to>
                                    </p:set>
                                    <p:animEffect transition="in" filter="box(in)">
                                      <p:cBhvr>
                                        <p:cTn id="30" dur="500"/>
                                        <p:tgtEl>
                                          <p:spTgt spid="673805"/>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673807"/>
                                        </p:tgtEl>
                                        <p:attrNameLst>
                                          <p:attrName>style.visibility</p:attrName>
                                        </p:attrNameLst>
                                      </p:cBhvr>
                                      <p:to>
                                        <p:strVal val="visible"/>
                                      </p:to>
                                    </p:set>
                                    <p:animEffect transition="in" filter="box(in)">
                                      <p:cBhvr>
                                        <p:cTn id="35" dur="500"/>
                                        <p:tgtEl>
                                          <p:spTgt spid="673807"/>
                                        </p:tgtEl>
                                      </p:cBhvr>
                                    </p:animEffect>
                                  </p:childTnLst>
                                </p:cTn>
                              </p:par>
                              <p:par>
                                <p:cTn id="36" presetID="4" presetClass="entr" presetSubtype="16" fill="hold" grpId="0" nodeType="withEffect">
                                  <p:stCondLst>
                                    <p:cond delay="0"/>
                                  </p:stCondLst>
                                  <p:childTnLst>
                                    <p:set>
                                      <p:cBhvr>
                                        <p:cTn id="37" dur="1" fill="hold">
                                          <p:stCondLst>
                                            <p:cond delay="0"/>
                                          </p:stCondLst>
                                        </p:cTn>
                                        <p:tgtEl>
                                          <p:spTgt spid="673806"/>
                                        </p:tgtEl>
                                        <p:attrNameLst>
                                          <p:attrName>style.visibility</p:attrName>
                                        </p:attrNameLst>
                                      </p:cBhvr>
                                      <p:to>
                                        <p:strVal val="visible"/>
                                      </p:to>
                                    </p:set>
                                    <p:animEffect transition="in" filter="box(in)">
                                      <p:cBhvr>
                                        <p:cTn id="38" dur="500"/>
                                        <p:tgtEl>
                                          <p:spTgt spid="673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3800" grpId="0" bldLvl="0" animBg="1"/>
      <p:bldP spid="673802" grpId="0" bldLvl="0" animBg="1"/>
      <p:bldP spid="673804" grpId="0" bldLvl="0" animBg="1"/>
      <p:bldP spid="673806" grpId="0" bldLvl="0" animBg="1"/>
      <p:bldP spid="673805" grpId="0" bldLvl="0" animBg="1"/>
      <p:bldP spid="673807" grpId="0" bldLvl="0" animBg="1"/>
      <p:bldP spid="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17357" y="804765"/>
            <a:ext cx="8237979" cy="3229148"/>
            <a:chOff x="4395339" y="1762191"/>
            <a:chExt cx="9470681" cy="3671280"/>
          </a:xfrm>
        </p:grpSpPr>
        <p:sp>
          <p:nvSpPr>
            <p:cNvPr id="19460" name="直角三角形 2"/>
            <p:cNvSpPr/>
            <p:nvPr/>
          </p:nvSpPr>
          <p:spPr>
            <a:xfrm rot="-4482950" flipH="1">
              <a:off x="5200939" y="2394240"/>
              <a:ext cx="983287" cy="1111819"/>
            </a:xfrm>
            <a:custGeom>
              <a:avLst/>
              <a:gdLst/>
              <a:ahLst/>
              <a:cxnLst>
                <a:cxn ang="0">
                  <a:pos x="0" y="1312027"/>
                </a:cxn>
                <a:cxn ang="0">
                  <a:pos x="0" y="0"/>
                </a:cxn>
                <a:cxn ang="0">
                  <a:pos x="1386578" y="600282"/>
                </a:cxn>
                <a:cxn ang="0">
                  <a:pos x="0" y="1312027"/>
                </a:cxn>
              </a:cxnLst>
              <a:rect l="0" t="0" r="0" b="0"/>
              <a:pathLst>
                <a:path w="1690209" h="1842558">
                  <a:moveTo>
                    <a:pt x="0" y="1842558"/>
                  </a:moveTo>
                  <a:lnTo>
                    <a:pt x="0" y="0"/>
                  </a:lnTo>
                  <a:lnTo>
                    <a:pt x="1690209" y="149753"/>
                  </a:lnTo>
                  <a:lnTo>
                    <a:pt x="0" y="1842558"/>
                  </a:lnTo>
                  <a:close/>
                </a:path>
              </a:pathLst>
            </a:custGeom>
            <a:solidFill>
              <a:srgbClr val="BFBFBF"/>
            </a:solidFill>
            <a:ln w="25400">
              <a:noFill/>
            </a:ln>
          </p:spPr>
          <p:txBody>
            <a:bodyPr/>
            <a:lstStyle/>
            <a:p>
              <a:endParaRPr lang="zh-CN" altLang="en-US" sz="1350"/>
            </a:p>
          </p:txBody>
        </p:sp>
        <p:sp>
          <p:nvSpPr>
            <p:cNvPr id="19461" name="任意多边形 13"/>
            <p:cNvSpPr/>
            <p:nvPr/>
          </p:nvSpPr>
          <p:spPr>
            <a:xfrm>
              <a:off x="4430408" y="1762191"/>
              <a:ext cx="1998792" cy="1160163"/>
            </a:xfrm>
            <a:custGeom>
              <a:avLst/>
              <a:gdLst/>
              <a:ahLst/>
              <a:cxnLst>
                <a:cxn ang="0">
                  <a:pos x="271667" y="0"/>
                </a:cxn>
                <a:cxn ang="0">
                  <a:pos x="1823463" y="196445"/>
                </a:cxn>
                <a:cxn ang="0">
                  <a:pos x="2314575" y="1370013"/>
                </a:cxn>
                <a:cxn ang="0">
                  <a:pos x="0" y="1292414"/>
                </a:cxn>
              </a:cxnLst>
              <a:rect l="0" t="0" r="0" b="0"/>
              <a:pathLst>
                <a:path w="2315387" h="1620180">
                  <a:moveTo>
                    <a:pt x="271763" y="0"/>
                  </a:moveTo>
                  <a:lnTo>
                    <a:pt x="1824103" y="232317"/>
                  </a:lnTo>
                  <a:lnTo>
                    <a:pt x="2315387" y="1620180"/>
                  </a:lnTo>
                  <a:lnTo>
                    <a:pt x="0" y="1528412"/>
                  </a:lnTo>
                  <a:close/>
                </a:path>
              </a:pathLst>
            </a:custGeom>
            <a:solidFill>
              <a:srgbClr val="003C78"/>
            </a:solidFill>
            <a:ln w="25400">
              <a:noFill/>
            </a:ln>
          </p:spPr>
          <p:txBody>
            <a:bodyPr/>
            <a:lstStyle/>
            <a:p>
              <a:endParaRPr lang="zh-CN" altLang="en-US" sz="1350"/>
            </a:p>
          </p:txBody>
        </p:sp>
        <p:sp>
          <p:nvSpPr>
            <p:cNvPr id="8" name="TextBox 7"/>
            <p:cNvSpPr txBox="1"/>
            <p:nvPr/>
          </p:nvSpPr>
          <p:spPr>
            <a:xfrm>
              <a:off x="4395339" y="2079842"/>
              <a:ext cx="1849913" cy="470707"/>
            </a:xfrm>
            <a:prstGeom prst="rect">
              <a:avLst/>
            </a:prstGeom>
            <a:noFill/>
            <a:ln w="9525">
              <a:noFill/>
            </a:ln>
          </p:spPr>
          <p:txBody>
            <a:bodyPr wrap="square" anchor="t" anchorCtr="0">
              <a:spAutoFit/>
            </a:bodyPr>
            <a:lstStyle/>
            <a:p>
              <a:pPr algn="ctr"/>
              <a:r>
                <a:rPr lang="zh-CN" altLang="en-US" sz="2100" b="1" dirty="0">
                  <a:solidFill>
                    <a:schemeClr val="bg1"/>
                  </a:solidFill>
                  <a:latin typeface="+mj-ea"/>
                  <a:ea typeface="+mj-ea"/>
                </a:rPr>
                <a:t>强调</a:t>
              </a:r>
              <a:endParaRPr lang="zh-CN" altLang="en-US" sz="2100" b="1" dirty="0">
                <a:solidFill>
                  <a:schemeClr val="bg1"/>
                </a:solidFill>
                <a:latin typeface="+mj-ea"/>
                <a:ea typeface="+mj-ea"/>
              </a:endParaRPr>
            </a:p>
          </p:txBody>
        </p:sp>
        <p:sp>
          <p:nvSpPr>
            <p:cNvPr id="19463" name="Text Box 13"/>
            <p:cNvSpPr txBox="1"/>
            <p:nvPr/>
          </p:nvSpPr>
          <p:spPr>
            <a:xfrm>
              <a:off x="6429697" y="2659528"/>
              <a:ext cx="7436323" cy="2773943"/>
            </a:xfrm>
            <a:prstGeom prst="rect">
              <a:avLst/>
            </a:prstGeom>
            <a:noFill/>
            <a:ln w="9525">
              <a:noFill/>
            </a:ln>
          </p:spPr>
          <p:txBody>
            <a:bodyPr wrap="square" anchor="t" anchorCtr="0">
              <a:noAutofit/>
            </a:bodyPr>
            <a:lstStyle/>
            <a:p>
              <a:pPr indent="0" algn="l" fontAlgn="auto">
                <a:lnSpc>
                  <a:spcPct val="200000"/>
                </a:lnSpc>
              </a:pPr>
              <a:r>
                <a:rPr lang="en-US" b="1" dirty="0">
                  <a:solidFill>
                    <a:srgbClr val="002060"/>
                  </a:solidFill>
                  <a:latin typeface="华文宋体" panose="02010600040101010101" charset="-122"/>
                  <a:ea typeface="华文宋体" panose="02010600040101010101" charset="-122"/>
                </a:rPr>
                <a:t>   </a:t>
              </a:r>
              <a:r>
                <a:rPr 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spc="200" dirty="0">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spc="200" dirty="0">
                  <a:uFillTx/>
                  <a:latin typeface="宋体" panose="02010600030101010101" pitchFamily="2" charset="-122"/>
                  <a:ea typeface="宋体" panose="02010600030101010101" pitchFamily="2" charset="-122"/>
                  <a:cs typeface="微软雅黑" panose="020B0503020204020204" pitchFamily="34" charset="-122"/>
                  <a:sym typeface="+mn-ea"/>
                </a:rPr>
                <a:t>劳务外包人员：</a:t>
              </a:r>
              <a:r>
                <a:rPr lang="zh-CN" altLang="en-US" spc="200" dirty="0">
                  <a:uFillTx/>
                  <a:latin typeface="宋体" panose="02010600030101010101" pitchFamily="2" charset="-122"/>
                  <a:ea typeface="宋体" panose="02010600030101010101" pitchFamily="2" charset="-122"/>
                  <a:cs typeface="微软雅黑" panose="020B0503020204020204" pitchFamily="34" charset="-122"/>
                  <a:sym typeface="+mn-ea"/>
                </a:rPr>
                <a:t>企业根据自身在生产过程的实际情况，把非核心的、辅助性的、季节性强的、不定期生产的生产环节或是生产线</a:t>
              </a:r>
              <a:r>
                <a:rPr lang="zh-CN" altLang="en-US" spc="200" dirty="0">
                  <a:solidFill>
                    <a:srgbClr val="FF0000"/>
                  </a:solidFill>
                  <a:uFillTx/>
                  <a:latin typeface="宋体" panose="02010600030101010101" pitchFamily="2" charset="-122"/>
                  <a:ea typeface="宋体" panose="02010600030101010101" pitchFamily="2" charset="-122"/>
                  <a:cs typeface="微软雅黑" panose="020B0503020204020204" pitchFamily="34" charset="-122"/>
                  <a:sym typeface="+mn-ea"/>
                </a:rPr>
                <a:t>外包出来</a:t>
              </a:r>
              <a:r>
                <a:rPr lang="zh-CN" altLang="en-US" spc="200" dirty="0">
                  <a:uFillTx/>
                  <a:latin typeface="宋体" panose="02010600030101010101" pitchFamily="2" charset="-122"/>
                  <a:ea typeface="宋体" panose="02010600030101010101" pitchFamily="2" charset="-122"/>
                  <a:cs typeface="微软雅黑" panose="020B0503020204020204" pitchFamily="34" charset="-122"/>
                  <a:sym typeface="+mn-ea"/>
                </a:rPr>
                <a:t>，由</a:t>
              </a:r>
              <a:r>
                <a:rPr lang="zh-CN" altLang="en-US" spc="200" dirty="0">
                  <a:solidFill>
                    <a:srgbClr val="FF0000"/>
                  </a:solidFill>
                  <a:uFillTx/>
                  <a:latin typeface="宋体" panose="02010600030101010101" pitchFamily="2" charset="-122"/>
                  <a:ea typeface="宋体" panose="02010600030101010101" pitchFamily="2" charset="-122"/>
                  <a:cs typeface="微软雅黑" panose="020B0503020204020204" pitchFamily="34" charset="-122"/>
                  <a:sym typeface="+mn-ea"/>
                </a:rPr>
                <a:t>专业公司负责组织人员按计划和指标进行生产</a:t>
              </a:r>
              <a:r>
                <a:rPr lang="zh-CN" altLang="en-US" spc="200" dirty="0">
                  <a:uFillTx/>
                  <a:latin typeface="宋体" panose="02010600030101010101" pitchFamily="2" charset="-122"/>
                  <a:ea typeface="宋体" panose="02010600030101010101" pitchFamily="2" charset="-122"/>
                  <a:cs typeface="微软雅黑" panose="020B0503020204020204" pitchFamily="34" charset="-122"/>
                  <a:sym typeface="+mn-ea"/>
                </a:rPr>
                <a:t>，这样的人员称为劳务外包人员。</a:t>
              </a:r>
              <a:endParaRPr lang="zh-CN" altLang="en-US" spc="200" dirty="0">
                <a:uFillTx/>
                <a:latin typeface="宋体" panose="02010600030101010101" pitchFamily="2" charset="-122"/>
                <a:ea typeface="宋体" panose="02010600030101010101" pitchFamily="2" charset="-122"/>
                <a:cs typeface="微软雅黑" panose="020B0503020204020204" pitchFamily="34" charset="-122"/>
                <a:sym typeface="+mn-ea"/>
              </a:endParaRPr>
            </a:p>
          </p:txBody>
        </p:sp>
      </p:grpSp>
      <p:sp>
        <p:nvSpPr>
          <p:cNvPr id="3" name="文本框 2"/>
          <p:cNvSpPr txBox="1"/>
          <p:nvPr/>
        </p:nvSpPr>
        <p:spPr>
          <a:xfrm>
            <a:off x="2913167" y="1083861"/>
            <a:ext cx="4467860" cy="460375"/>
          </a:xfrm>
          <a:prstGeom prst="rect">
            <a:avLst/>
          </a:prstGeom>
          <a:noFill/>
        </p:spPr>
        <p:txBody>
          <a:bodyPr wrap="none" rtlCol="0">
            <a:spAutoFit/>
          </a:bodyPr>
          <a:lstStyle/>
          <a:p>
            <a:pPr algn="ctr"/>
            <a:r>
              <a:rPr sz="2400" b="1" dirty="0" smtClean="0">
                <a:solidFill>
                  <a:srgbClr val="C00000"/>
                </a:solidFill>
                <a:latin typeface="宋体" panose="02010600030101010101" pitchFamily="2" charset="-122"/>
                <a:ea typeface="宋体" panose="02010600030101010101" pitchFamily="2" charset="-122"/>
                <a:cs typeface="仿宋_GB2312" panose="02010609030101010101" pitchFamily="49" charset="-122"/>
                <a:sym typeface="+mn-ea"/>
              </a:rPr>
              <a:t>注意劳务派遣和劳务外包的区别</a:t>
            </a:r>
            <a:endParaRPr sz="2400" b="1" dirty="0" smtClean="0">
              <a:solidFill>
                <a:srgbClr val="C00000"/>
              </a:solidFill>
              <a:latin typeface="宋体" panose="02010600030101010101" pitchFamily="2" charset="-122"/>
              <a:ea typeface="宋体" panose="02010600030101010101" pitchFamily="2" charset="-122"/>
              <a:cs typeface="仿宋_GB2312" panose="02010609030101010101" pitchFamily="49" charset="-122"/>
              <a:sym typeface="+mn-ea"/>
            </a:endParaRPr>
          </a:p>
        </p:txBody>
      </p:sp>
      <p:sp>
        <p:nvSpPr>
          <p:cNvPr id="2" name="文本框 1"/>
          <p:cNvSpPr txBox="1"/>
          <p:nvPr/>
        </p:nvSpPr>
        <p:spPr>
          <a:xfrm>
            <a:off x="1286510" y="45085"/>
            <a:ext cx="5339080" cy="521970"/>
          </a:xfrm>
          <a:prstGeom prst="rect">
            <a:avLst/>
          </a:prstGeom>
          <a:noFill/>
        </p:spPr>
        <p:txBody>
          <a:bodyPr wrap="none" rtlCol="0" anchor="t">
            <a:spAutoFit/>
          </a:bodyPr>
          <a:lstStyle/>
          <a:p>
            <a:pPr algn="l"/>
            <a:r>
              <a:rPr lang="zh-CN" altLang="en-US" sz="2800" dirty="0" smtClean="0">
                <a:latin typeface="黑体" panose="02010609060101010101" pitchFamily="49" charset="-122"/>
                <a:ea typeface="黑体" panose="02010609060101010101" pitchFamily="49" charset="-122"/>
                <a:sym typeface="+mn-ea"/>
              </a:rPr>
              <a:t>从业人员期末人数-劳务派遣人员</a:t>
            </a:r>
            <a:endParaRPr lang="zh-CN" altLang="en-US" sz="2800" dirty="0" smtClean="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5785" y="770255"/>
            <a:ext cx="6780530" cy="3138170"/>
          </a:xfrm>
          <a:prstGeom prst="rect">
            <a:avLst/>
          </a:prstGeom>
          <a:noFill/>
        </p:spPr>
        <p:txBody>
          <a:bodyPr wrap="square" rtlCol="0" anchor="t">
            <a:spAutoFit/>
          </a:bodyPr>
          <a:lstStyle/>
          <a:p>
            <a:pPr algn="ctr"/>
            <a:endParaRPr lang="zh-CN" altLang="en-US" b="1" dirty="0" smtClean="0">
              <a:solidFill>
                <a:schemeClr val="tx1"/>
              </a:solidFill>
              <a:sym typeface="+mn-ea"/>
            </a:endParaRPr>
          </a:p>
          <a:p>
            <a:pPr algn="ctr"/>
            <a:endParaRPr lang="zh-CN" altLang="en-US" b="1" dirty="0" smtClean="0">
              <a:solidFill>
                <a:schemeClr val="tx1"/>
              </a:solidFill>
              <a:sym typeface="+mn-ea"/>
            </a:endParaRPr>
          </a:p>
          <a:p>
            <a:pPr marL="342900" indent="-342900" algn="l">
              <a:buFont typeface="Wingdings" panose="05000000000000000000" charset="0"/>
              <a:buChar char="Ø"/>
            </a:pPr>
            <a:r>
              <a:rPr lang="zh-CN" altLang="en-US" b="1" dirty="0" smtClean="0">
                <a:solidFill>
                  <a:srgbClr val="FF0000"/>
                </a:solidFill>
                <a:latin typeface="仿宋_GB2312" panose="02010609030101010101" pitchFamily="49" charset="-122"/>
                <a:cs typeface="仿宋_GB2312" panose="02010609030101010101" pitchFamily="49" charset="-122"/>
                <a:sym typeface="+mn-ea"/>
              </a:rPr>
              <a:t>共同点：</a:t>
            </a:r>
            <a:r>
              <a:rPr lang="zh-CN" altLang="en-US" dirty="0" smtClean="0">
                <a:latin typeface="仿宋_GB2312" panose="02010609030101010101" pitchFamily="49" charset="-122"/>
                <a:cs typeface="仿宋_GB2312" panose="02010609030101010101" pitchFamily="49" charset="-122"/>
                <a:sym typeface="+mn-ea"/>
              </a:rPr>
              <a:t>都在实际用工单位工作</a:t>
            </a:r>
            <a:endParaRPr lang="zh-CN" altLang="en-US" dirty="0" smtClean="0">
              <a:solidFill>
                <a:schemeClr val="tx1"/>
              </a:solidFill>
              <a:latin typeface="仿宋_GB2312" panose="02010609030101010101" pitchFamily="49" charset="-122"/>
              <a:cs typeface="仿宋_GB2312" panose="02010609030101010101" pitchFamily="49" charset="-122"/>
              <a:sym typeface="+mn-ea"/>
            </a:endParaRPr>
          </a:p>
          <a:p>
            <a:pPr algn="l"/>
            <a:endParaRPr lang="zh-CN" altLang="en-US" dirty="0" smtClean="0">
              <a:solidFill>
                <a:schemeClr val="tx1"/>
              </a:solidFill>
              <a:latin typeface="仿宋_GB2312" panose="02010609030101010101" pitchFamily="49" charset="-122"/>
              <a:cs typeface="仿宋_GB2312" panose="02010609030101010101" pitchFamily="49" charset="-122"/>
              <a:sym typeface="+mn-ea"/>
            </a:endParaRPr>
          </a:p>
          <a:p>
            <a:pPr marL="342900" indent="-342900" algn="l">
              <a:buFont typeface="Wingdings" panose="05000000000000000000" charset="0"/>
              <a:buChar char="Ø"/>
            </a:pPr>
            <a:r>
              <a:rPr lang="zh-CN" altLang="en-US" b="1" dirty="0" smtClean="0">
                <a:solidFill>
                  <a:srgbClr val="FF0000"/>
                </a:solidFill>
                <a:latin typeface="仿宋_GB2312" panose="02010609030101010101" pitchFamily="49" charset="-122"/>
                <a:cs typeface="仿宋_GB2312" panose="02010609030101010101" pitchFamily="49" charset="-122"/>
                <a:sym typeface="+mn-ea"/>
              </a:rPr>
              <a:t>不同点</a:t>
            </a:r>
            <a:r>
              <a:rPr lang="zh-CN" altLang="en-US" dirty="0" smtClean="0">
                <a:solidFill>
                  <a:srgbClr val="FF0000"/>
                </a:solidFill>
                <a:latin typeface="仿宋_GB2312" panose="02010609030101010101" pitchFamily="49" charset="-122"/>
                <a:cs typeface="仿宋_GB2312" panose="02010609030101010101" pitchFamily="49" charset="-122"/>
                <a:sym typeface="+mn-ea"/>
              </a:rPr>
              <a:t>：</a:t>
            </a:r>
            <a:endParaRPr lang="zh-CN" altLang="en-US" b="1" dirty="0" smtClean="0">
              <a:solidFill>
                <a:schemeClr val="tx1"/>
              </a:solidFill>
              <a:latin typeface="仿宋_GB2312" panose="02010609030101010101" pitchFamily="49" charset="-122"/>
              <a:cs typeface="仿宋_GB2312" panose="02010609030101010101" pitchFamily="49" charset="-122"/>
              <a:sym typeface="+mn-ea"/>
            </a:endParaRPr>
          </a:p>
          <a:p>
            <a:pPr algn="l">
              <a:lnSpc>
                <a:spcPct val="150000"/>
              </a:lnSpc>
            </a:pPr>
            <a:r>
              <a:rPr lang="en-US" altLang="zh-CN" dirty="0" smtClean="0">
                <a:latin typeface="仿宋_GB2312" panose="02010609030101010101" pitchFamily="49" charset="-122"/>
                <a:cs typeface="仿宋_GB2312" panose="02010609030101010101" pitchFamily="49" charset="-122"/>
                <a:sym typeface="+mn-ea"/>
              </a:rPr>
              <a:t>1.</a:t>
            </a:r>
            <a:r>
              <a:rPr lang="zh-CN" altLang="en-US" dirty="0" smtClean="0">
                <a:latin typeface="仿宋_GB2312" panose="02010609030101010101" pitchFamily="49" charset="-122"/>
                <a:cs typeface="仿宋_GB2312" panose="02010609030101010101" pitchFamily="49" charset="-122"/>
                <a:sym typeface="+mn-ea"/>
              </a:rPr>
              <a:t>一般来说，劳务派遣人员由实际用工单位管理和组织；劳务外包人员由外包公司管理和组织。</a:t>
            </a:r>
            <a:endParaRPr lang="zh-CN" altLang="en-US" dirty="0" smtClean="0">
              <a:solidFill>
                <a:schemeClr val="tx1"/>
              </a:solidFill>
              <a:latin typeface="仿宋_GB2312" panose="02010609030101010101" pitchFamily="49" charset="-122"/>
              <a:cs typeface="仿宋_GB2312" panose="02010609030101010101" pitchFamily="49" charset="-122"/>
              <a:sym typeface="+mn-ea"/>
            </a:endParaRPr>
          </a:p>
          <a:p>
            <a:pPr algn="l">
              <a:lnSpc>
                <a:spcPct val="150000"/>
              </a:lnSpc>
            </a:pPr>
            <a:r>
              <a:rPr lang="en-US" altLang="zh-CN" dirty="0" smtClean="0">
                <a:latin typeface="仿宋_GB2312" panose="02010609030101010101" pitchFamily="49" charset="-122"/>
                <a:cs typeface="仿宋_GB2312" panose="02010609030101010101" pitchFamily="49" charset="-122"/>
                <a:sym typeface="+mn-ea"/>
              </a:rPr>
              <a:t>2.</a:t>
            </a:r>
            <a:r>
              <a:rPr lang="zh-CN" altLang="en-US" dirty="0" smtClean="0">
                <a:latin typeface="仿宋_GB2312" panose="02010609030101010101" pitchFamily="49" charset="-122"/>
                <a:cs typeface="仿宋_GB2312" panose="02010609030101010101" pitchFamily="49" charset="-122"/>
                <a:sym typeface="+mn-ea"/>
              </a:rPr>
              <a:t>统计实务工作中依据</a:t>
            </a:r>
            <a:r>
              <a:rPr lang="zh-CN" altLang="en-US" b="1" dirty="0" smtClean="0">
                <a:solidFill>
                  <a:srgbClr val="FF0000"/>
                </a:solidFill>
                <a:latin typeface="仿宋_GB2312" panose="02010609030101010101" pitchFamily="49" charset="-122"/>
                <a:cs typeface="仿宋_GB2312" panose="02010609030101010101" pitchFamily="49" charset="-122"/>
                <a:sym typeface="+mn-ea"/>
              </a:rPr>
              <a:t>所签订的合同</a:t>
            </a:r>
            <a:r>
              <a:rPr lang="zh-CN" altLang="en-US" dirty="0" smtClean="0">
                <a:latin typeface="仿宋_GB2312" panose="02010609030101010101" pitchFamily="49" charset="-122"/>
                <a:cs typeface="仿宋_GB2312" panose="02010609030101010101" pitchFamily="49" charset="-122"/>
                <a:sym typeface="+mn-ea"/>
              </a:rPr>
              <a:t>来区分。</a:t>
            </a:r>
            <a:endParaRPr lang="zh-CN" altLang="en-US" b="1" dirty="0" smtClean="0">
              <a:solidFill>
                <a:schemeClr val="tx1"/>
              </a:solidFill>
              <a:latin typeface="仿宋_GB2312" panose="02010609030101010101" pitchFamily="49" charset="-122"/>
              <a:cs typeface="仿宋_GB2312" panose="02010609030101010101" pitchFamily="49" charset="-122"/>
              <a:sym typeface="+mn-ea"/>
            </a:endParaRPr>
          </a:p>
          <a:p>
            <a:pPr algn="l">
              <a:lnSpc>
                <a:spcPct val="150000"/>
              </a:lnSpc>
            </a:pPr>
            <a:r>
              <a:rPr lang="en-US" altLang="zh-CN" dirty="0" smtClean="0">
                <a:latin typeface="仿宋_GB2312" panose="02010609030101010101" pitchFamily="49" charset="-122"/>
                <a:cs typeface="仿宋_GB2312" panose="02010609030101010101" pitchFamily="49" charset="-122"/>
                <a:sym typeface="+mn-ea"/>
              </a:rPr>
              <a:t>3.</a:t>
            </a:r>
            <a:r>
              <a:rPr lang="zh-CN" altLang="en-US" dirty="0" smtClean="0">
                <a:latin typeface="仿宋_GB2312" panose="02010609030101010101" pitchFamily="49" charset="-122"/>
                <a:cs typeface="仿宋_GB2312" panose="02010609030101010101" pitchFamily="49" charset="-122"/>
                <a:sym typeface="+mn-ea"/>
              </a:rPr>
              <a:t>劳务派遣人员由用工方统计，劳务外包人员由外包公司统计。</a:t>
            </a:r>
            <a:endParaRPr lang="zh-CN" altLang="en-US"/>
          </a:p>
        </p:txBody>
      </p:sp>
      <p:sp>
        <p:nvSpPr>
          <p:cNvPr id="4" name="文本框 3"/>
          <p:cNvSpPr txBox="1"/>
          <p:nvPr/>
        </p:nvSpPr>
        <p:spPr>
          <a:xfrm>
            <a:off x="1259840" y="50165"/>
            <a:ext cx="5902960" cy="52197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sym typeface="+mn-ea"/>
              </a:rPr>
              <a:t>劳务派遣人员和劳务外包人员的区分</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6520" y="27305"/>
            <a:ext cx="1444626" cy="523220"/>
          </a:xfrm>
          <a:prstGeom prst="rect">
            <a:avLst/>
          </a:prstGeom>
          <a:noFill/>
        </p:spPr>
        <p:txBody>
          <a:bodyPr wrap="none" rtlCol="0" anchor="t">
            <a:spAutoFit/>
          </a:bodyPr>
          <a:lstStyle/>
          <a:p>
            <a:r>
              <a:rPr lang="zh-CN" altLang="en-US" sz="2800" dirty="0" smtClean="0">
                <a:latin typeface="黑体" panose="02010609060101010101" pitchFamily="49" charset="-122"/>
                <a:ea typeface="黑体" panose="02010609060101010101" pitchFamily="49" charset="-122"/>
                <a:sym typeface="+mn-ea"/>
              </a:rPr>
              <a:t>举例</a:t>
            </a:r>
            <a:r>
              <a:rPr lang="en-US" altLang="zh-CN" sz="2800" dirty="0" smtClean="0">
                <a:latin typeface="黑体" panose="02010609060101010101" pitchFamily="49" charset="-122"/>
                <a:ea typeface="黑体" panose="02010609060101010101" pitchFamily="49" charset="-122"/>
                <a:sym typeface="+mn-ea"/>
              </a:rPr>
              <a:t>1</a:t>
            </a:r>
            <a:r>
              <a:rPr lang="zh-CN" altLang="en-US" sz="2800" dirty="0" smtClean="0">
                <a:latin typeface="黑体" panose="02010609060101010101" pitchFamily="49" charset="-122"/>
                <a:ea typeface="黑体" panose="02010609060101010101" pitchFamily="49" charset="-122"/>
                <a:sym typeface="+mn-ea"/>
              </a:rPr>
              <a:t>：</a:t>
            </a:r>
            <a:endParaRPr lang="zh-CN" altLang="en-US" sz="2800" dirty="0">
              <a:latin typeface="黑体" panose="02010609060101010101" pitchFamily="49" charset="-122"/>
              <a:ea typeface="黑体" panose="02010609060101010101" pitchFamily="49" charset="-122"/>
              <a:sym typeface="+mn-ea"/>
            </a:endParaRPr>
          </a:p>
        </p:txBody>
      </p:sp>
      <p:sp>
        <p:nvSpPr>
          <p:cNvPr id="4" name="矩形 3"/>
          <p:cNvSpPr/>
          <p:nvPr/>
        </p:nvSpPr>
        <p:spPr>
          <a:xfrm>
            <a:off x="1857356" y="927882"/>
            <a:ext cx="6572296" cy="3077766"/>
          </a:xfrm>
          <a:prstGeom prst="rect">
            <a:avLst/>
          </a:prstGeom>
        </p:spPr>
        <p:txBody>
          <a:bodyPr wrap="square">
            <a:spAutoFit/>
          </a:bodyPr>
          <a:lstStyle/>
          <a:p>
            <a:r>
              <a:rPr lang="zh-CN" altLang="en-US" sz="2400" dirty="0" smtClean="0">
                <a:latin typeface="+mn-ea"/>
                <a:cs typeface="仿宋_GB2312" panose="02010609030101010101" pitchFamily="49" charset="-122"/>
              </a:rPr>
              <a:t>某企业与劳务派遣公司</a:t>
            </a:r>
            <a:r>
              <a:rPr lang="zh-CN" altLang="en-US" sz="2400" dirty="0" smtClean="0">
                <a:latin typeface="+mn-ea"/>
                <a:cs typeface="仿宋_GB2312" panose="02010609030101010101" pitchFamily="49" charset="-122"/>
                <a:sym typeface="+mn-ea"/>
              </a:rPr>
              <a:t>签订了</a:t>
            </a:r>
            <a:r>
              <a:rPr lang="zh-CN" altLang="en-US" sz="2400" b="1" dirty="0" smtClean="0">
                <a:solidFill>
                  <a:srgbClr val="FF0000"/>
                </a:solidFill>
                <a:latin typeface="+mn-ea"/>
                <a:cs typeface="仿宋_GB2312" panose="02010609030101010101" pitchFamily="49" charset="-122"/>
                <a:sym typeface="+mn-ea"/>
              </a:rPr>
              <a:t>劳务派遣协议</a:t>
            </a:r>
            <a:r>
              <a:rPr lang="zh-CN" altLang="en-US" sz="2400" dirty="0" smtClean="0">
                <a:latin typeface="+mn-ea"/>
                <a:cs typeface="仿宋_GB2312" panose="02010609030101010101" pitchFamily="49" charset="-122"/>
                <a:sym typeface="+mn-ea"/>
              </a:rPr>
              <a:t>，</a:t>
            </a:r>
            <a:r>
              <a:rPr lang="zh-CN" altLang="en-US" sz="2400" dirty="0" smtClean="0">
                <a:latin typeface="+mn-ea"/>
                <a:cs typeface="仿宋_GB2312" panose="02010609030101010101" pitchFamily="49" charset="-122"/>
              </a:rPr>
              <a:t>从劳务派遣公司招用了</a:t>
            </a:r>
            <a:r>
              <a:rPr lang="en-US" altLang="zh-CN" sz="2400" dirty="0" smtClean="0">
                <a:latin typeface="+mn-ea"/>
                <a:cs typeface="仿宋_GB2312" panose="02010609030101010101" pitchFamily="49" charset="-122"/>
              </a:rPr>
              <a:t>100</a:t>
            </a:r>
            <a:r>
              <a:rPr lang="zh-CN" altLang="en-US" sz="2400" dirty="0" smtClean="0">
                <a:latin typeface="+mn-ea"/>
                <a:cs typeface="仿宋_GB2312" panose="02010609030101010101" pitchFamily="49" charset="-122"/>
              </a:rPr>
              <a:t>名生产工人，</a:t>
            </a:r>
            <a:r>
              <a:rPr lang="en-US" altLang="zh-CN" sz="2400" dirty="0" smtClean="0">
                <a:latin typeface="+mn-ea"/>
                <a:cs typeface="仿宋_GB2312" panose="02010609030101010101" pitchFamily="49" charset="-122"/>
              </a:rPr>
              <a:t>10</a:t>
            </a:r>
            <a:r>
              <a:rPr lang="zh-CN" altLang="en-US" sz="2400" dirty="0" smtClean="0">
                <a:latin typeface="+mn-ea"/>
                <a:cs typeface="仿宋_GB2312" panose="02010609030101010101" pitchFamily="49" charset="-122"/>
              </a:rPr>
              <a:t>名搬运工。</a:t>
            </a:r>
            <a:r>
              <a:rPr lang="en-US" altLang="zh-CN" sz="2400" dirty="0" smtClean="0">
                <a:latin typeface="+mn-ea"/>
                <a:cs typeface="仿宋_GB2312" panose="02010609030101010101" pitchFamily="49" charset="-122"/>
              </a:rPr>
              <a:t>100</a:t>
            </a:r>
            <a:r>
              <a:rPr lang="zh-CN" altLang="en-US" sz="2400" dirty="0" smtClean="0">
                <a:latin typeface="+mn-ea"/>
                <a:cs typeface="仿宋_GB2312" panose="02010609030101010101" pitchFamily="49" charset="-122"/>
              </a:rPr>
              <a:t>名工人的工资由该企业直接发放。</a:t>
            </a:r>
            <a:r>
              <a:rPr lang="en-US" altLang="zh-CN" sz="2400" dirty="0" smtClean="0">
                <a:latin typeface="+mn-ea"/>
                <a:cs typeface="仿宋_GB2312" panose="02010609030101010101" pitchFamily="49" charset="-122"/>
              </a:rPr>
              <a:t>10</a:t>
            </a:r>
            <a:r>
              <a:rPr lang="zh-CN" altLang="en-US" sz="2400" dirty="0" smtClean="0">
                <a:latin typeface="+mn-ea"/>
                <a:cs typeface="仿宋_GB2312" panose="02010609030101010101" pitchFamily="49" charset="-122"/>
              </a:rPr>
              <a:t>名搬运工工资由劳务派遣公司直接发放。社会保险均由劳务派遣公司代为缴纳。</a:t>
            </a:r>
            <a:endParaRPr lang="zh-CN" altLang="en-US" sz="2400" dirty="0" smtClean="0">
              <a:latin typeface="+mn-ea"/>
              <a:cs typeface="仿宋_GB2312" panose="02010609030101010101" pitchFamily="49" charset="-122"/>
            </a:endParaRPr>
          </a:p>
          <a:p>
            <a:endParaRPr lang="zh-CN" altLang="en-US" dirty="0" smtClean="0">
              <a:latin typeface="仿宋_GB2312" panose="02010609030101010101" pitchFamily="49" charset="-122"/>
              <a:ea typeface="仿宋_GB2312" panose="02010609030101010101" pitchFamily="49" charset="-122"/>
              <a:cs typeface="仿宋_GB2312" panose="02010609030101010101" pitchFamily="49" charset="-122"/>
            </a:endParaRPr>
          </a:p>
          <a:p>
            <a:pPr lvl="1">
              <a:buFont typeface="Wingdings" panose="05000000000000000000" charset="0"/>
              <a:buChar char="Ø"/>
            </a:pPr>
            <a:r>
              <a:rPr lang="zh-CN" altLang="en-US" sz="2800" dirty="0" smtClean="0">
                <a:solidFill>
                  <a:srgbClr val="FF0000"/>
                </a:solidFill>
                <a:latin typeface="+mn-ea"/>
                <a:cs typeface="仿宋_GB2312" panose="02010609030101010101" pitchFamily="49" charset="-122"/>
              </a:rPr>
              <a:t>该企业统计：</a:t>
            </a:r>
            <a:r>
              <a:rPr lang="en-US" altLang="zh-CN" sz="2800" dirty="0" smtClean="0">
                <a:solidFill>
                  <a:srgbClr val="FF0000"/>
                </a:solidFill>
                <a:latin typeface="+mn-ea"/>
                <a:cs typeface="仿宋_GB2312" panose="02010609030101010101" pitchFamily="49" charset="-122"/>
              </a:rPr>
              <a:t>110</a:t>
            </a:r>
            <a:r>
              <a:rPr lang="zh-CN" altLang="en-US" sz="2800" dirty="0" smtClean="0">
                <a:solidFill>
                  <a:srgbClr val="FF0000"/>
                </a:solidFill>
                <a:latin typeface="+mn-ea"/>
                <a:cs typeface="仿宋_GB2312" panose="02010609030101010101" pitchFamily="49" charset="-122"/>
              </a:rPr>
              <a:t>名劳务派遣人员</a:t>
            </a:r>
            <a:endParaRPr lang="zh-CN" altLang="en-US" sz="2800" dirty="0" smtClean="0">
              <a:solidFill>
                <a:srgbClr val="FF0000"/>
              </a:solidFill>
              <a:latin typeface="+mn-ea"/>
              <a:cs typeface="仿宋_GB2312" panose="02010609030101010101" pitchFamily="49" charset="-122"/>
            </a:endParaRPr>
          </a:p>
          <a:p>
            <a:pPr lvl="1">
              <a:buFont typeface="Wingdings" panose="05000000000000000000" charset="0"/>
              <a:buChar char="Ø"/>
            </a:pPr>
            <a:r>
              <a:rPr lang="zh-CN" altLang="en-US" sz="2800" dirty="0" smtClean="0">
                <a:solidFill>
                  <a:srgbClr val="FF0000"/>
                </a:solidFill>
                <a:latin typeface="+mn-ea"/>
                <a:cs typeface="仿宋_GB2312" panose="02010609030101010101" pitchFamily="49" charset="-122"/>
              </a:rPr>
              <a:t>劳务派遣公司：不统计</a:t>
            </a:r>
            <a:endParaRPr lang="zh-CN" altLang="en-US" sz="2800" dirty="0" smtClean="0">
              <a:solidFill>
                <a:srgbClr val="FF0000"/>
              </a:solidFill>
              <a:latin typeface="+mn-ea"/>
              <a:cs typeface="仿宋_GB2312" panose="0201060903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48765" y="1048385"/>
            <a:ext cx="7216775" cy="2675255"/>
          </a:xfrm>
          <a:prstGeom prst="rect">
            <a:avLst/>
          </a:prstGeom>
          <a:noFill/>
        </p:spPr>
        <p:txBody>
          <a:bodyPr wrap="square" rtlCol="0" anchor="t">
            <a:spAutoFit/>
          </a:bodyPr>
          <a:lstStyle/>
          <a:p>
            <a:pPr marL="342900" indent="-342900" algn="l" eaLnBrk="0" fontAlgn="base" hangingPunct="0">
              <a:lnSpc>
                <a:spcPct val="120000"/>
              </a:lnSpc>
              <a:spcBef>
                <a:spcPct val="20000"/>
              </a:spcBef>
              <a:buFont typeface="Arial" panose="020B0604020202020204" pitchFamily="34" charset="0"/>
            </a:pPr>
            <a:r>
              <a:rPr lang="zh-CN" altLang="en-US" sz="2800" dirty="0" smtClean="0">
                <a:latin typeface="黑体" panose="02010609060101010101" pitchFamily="49" charset="-122"/>
                <a:ea typeface="黑体" panose="02010609060101010101" pitchFamily="49" charset="-122"/>
                <a:sym typeface="+mn-ea"/>
              </a:rPr>
              <a:t>  </a:t>
            </a:r>
            <a:r>
              <a:rPr lang="zh-CN" altLang="en-US" sz="2800" dirty="0" smtClean="0">
                <a:latin typeface="+mn-ea"/>
                <a:sym typeface="+mn-ea"/>
              </a:rPr>
              <a:t>某单位</a:t>
            </a:r>
            <a:r>
              <a:rPr lang="zh-CN" altLang="en-US" sz="2800" dirty="0">
                <a:latin typeface="+mn-ea"/>
                <a:sym typeface="+mn-ea"/>
              </a:rPr>
              <a:t>的</a:t>
            </a:r>
            <a:r>
              <a:rPr lang="zh-CN" altLang="en-US" sz="2800" dirty="0">
                <a:solidFill>
                  <a:srgbClr val="FF0000"/>
                </a:solidFill>
                <a:latin typeface="+mn-ea"/>
                <a:sym typeface="+mn-ea"/>
              </a:rPr>
              <a:t>保洁人员</a:t>
            </a:r>
            <a:r>
              <a:rPr lang="zh-CN" altLang="en-US" sz="2800" dirty="0">
                <a:latin typeface="+mn-ea"/>
                <a:sym typeface="+mn-ea"/>
              </a:rPr>
              <a:t>，虽然在本单位工作，但是单位与保洁公司之间签订的是</a:t>
            </a:r>
            <a:r>
              <a:rPr lang="zh-CN" altLang="en-US" sz="2800" dirty="0">
                <a:solidFill>
                  <a:srgbClr val="FF0000"/>
                </a:solidFill>
                <a:latin typeface="+mn-ea"/>
                <a:sym typeface="+mn-ea"/>
              </a:rPr>
              <a:t>劳务外包合同</a:t>
            </a:r>
            <a:r>
              <a:rPr lang="zh-CN" altLang="en-US" sz="2800" dirty="0">
                <a:latin typeface="+mn-ea"/>
                <a:sym typeface="+mn-ea"/>
              </a:rPr>
              <a:t>，而不是</a:t>
            </a:r>
            <a:r>
              <a:rPr lang="zh-CN" altLang="en-US" sz="2800" dirty="0">
                <a:solidFill>
                  <a:srgbClr val="FF0000"/>
                </a:solidFill>
                <a:latin typeface="+mn-ea"/>
                <a:sym typeface="+mn-ea"/>
              </a:rPr>
              <a:t>劳务派遣合同</a:t>
            </a:r>
            <a:r>
              <a:rPr lang="zh-CN" altLang="en-US" sz="2800" dirty="0">
                <a:latin typeface="+mn-ea"/>
                <a:sym typeface="+mn-ea"/>
              </a:rPr>
              <a:t>，因此这些人员不在本单位统计，而应由保洁公司统计。</a:t>
            </a:r>
            <a:endParaRPr lang="zh-CN" altLang="en-US" dirty="0">
              <a:latin typeface="+mn-ea"/>
            </a:endParaRPr>
          </a:p>
        </p:txBody>
      </p:sp>
      <p:sp>
        <p:nvSpPr>
          <p:cNvPr id="5" name="矩形 4"/>
          <p:cNvSpPr/>
          <p:nvPr/>
        </p:nvSpPr>
        <p:spPr>
          <a:xfrm>
            <a:off x="1285852" y="0"/>
            <a:ext cx="1444626" cy="523220"/>
          </a:xfrm>
          <a:prstGeom prst="rect">
            <a:avLst/>
          </a:prstGeom>
        </p:spPr>
        <p:txBody>
          <a:bodyPr wrap="none">
            <a:spAutoFit/>
          </a:bodyPr>
          <a:lstStyle/>
          <a:p>
            <a:r>
              <a:rPr lang="zh-CN" altLang="en-US" sz="2800" dirty="0" smtClean="0">
                <a:latin typeface="黑体" panose="02010609060101010101" pitchFamily="49" charset="-122"/>
                <a:ea typeface="黑体" panose="02010609060101010101" pitchFamily="49" charset="-122"/>
                <a:sym typeface="+mn-ea"/>
              </a:rPr>
              <a:t>举例</a:t>
            </a:r>
            <a:r>
              <a:rPr lang="en-US" altLang="zh-CN" sz="2800" dirty="0" smtClean="0">
                <a:latin typeface="黑体" panose="02010609060101010101" pitchFamily="49" charset="-122"/>
                <a:ea typeface="黑体" panose="02010609060101010101" pitchFamily="49" charset="-122"/>
                <a:sym typeface="+mn-ea"/>
              </a:rPr>
              <a:t>2</a:t>
            </a:r>
            <a:r>
              <a:rPr lang="zh-CN" altLang="en-US" sz="2800" dirty="0" smtClean="0">
                <a:latin typeface="黑体" panose="02010609060101010101" pitchFamily="49" charset="-122"/>
                <a:ea typeface="黑体" panose="02010609060101010101" pitchFamily="49" charset="-122"/>
                <a:sym typeface="+mn-ea"/>
              </a:rPr>
              <a:t>：</a:t>
            </a:r>
            <a:endParaRPr lang="zh-CN" altLang="en-US" sz="2800" dirty="0">
              <a:latin typeface="黑体" panose="02010609060101010101" pitchFamily="49" charset="-122"/>
              <a:ea typeface="黑体" panose="02010609060101010101" pitchFamily="49" charset="-122"/>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3190" y="815340"/>
            <a:ext cx="7522210" cy="3151632"/>
          </a:xfrm>
          <a:prstGeom prst="rect">
            <a:avLst/>
          </a:prstGeom>
          <a:noFill/>
        </p:spPr>
        <p:txBody>
          <a:bodyPr wrap="square" rtlCol="0" anchor="t">
            <a:spAutoFit/>
          </a:bodyPr>
          <a:lstStyle/>
          <a:p>
            <a:pPr marL="342900" indent="-342900" algn="l" eaLnBrk="0" fontAlgn="base" hangingPunct="0">
              <a:lnSpc>
                <a:spcPct val="110000"/>
              </a:lnSpc>
              <a:spcBef>
                <a:spcPct val="20000"/>
              </a:spcBef>
              <a:buFont typeface="Arial" panose="020B0604020202020204" pitchFamily="34" charset="0"/>
            </a:pPr>
            <a:r>
              <a:rPr lang="zh-CN" altLang="en-US" sz="2400" dirty="0" smtClean="0">
                <a:latin typeface="+mn-ea"/>
                <a:sym typeface="+mn-ea"/>
              </a:rPr>
              <a:t>  建筑业</a:t>
            </a:r>
            <a:r>
              <a:rPr lang="zh-CN" altLang="en-US" sz="2400" dirty="0">
                <a:latin typeface="+mn-ea"/>
                <a:sym typeface="+mn-ea"/>
              </a:rPr>
              <a:t>企业的施工人员，如果是</a:t>
            </a:r>
            <a:r>
              <a:rPr lang="zh-CN" altLang="en-US" sz="2400" dirty="0">
                <a:solidFill>
                  <a:srgbClr val="FF0000"/>
                </a:solidFill>
                <a:latin typeface="+mn-ea"/>
                <a:sym typeface="+mn-ea"/>
              </a:rPr>
              <a:t>整建制</a:t>
            </a:r>
            <a:r>
              <a:rPr lang="zh-CN" altLang="en-US" sz="2400" dirty="0">
                <a:latin typeface="+mn-ea"/>
                <a:sym typeface="+mn-ea"/>
              </a:rPr>
              <a:t>通过劳务外包公司雇佣的，这些施工人员虽然在建筑企业工作，按统计原则由劳务外包公司统计，而具体用工的建筑业企业不</a:t>
            </a:r>
            <a:r>
              <a:rPr lang="zh-CN" altLang="en-US" sz="2400" dirty="0" smtClean="0">
                <a:latin typeface="+mn-ea"/>
                <a:sym typeface="+mn-ea"/>
              </a:rPr>
              <a:t>统计</a:t>
            </a:r>
            <a:endParaRPr lang="en-US" altLang="zh-CN" sz="2400" dirty="0" smtClean="0">
              <a:latin typeface="+mn-ea"/>
              <a:sym typeface="+mn-ea"/>
            </a:endParaRPr>
          </a:p>
          <a:p>
            <a:pPr marL="342900" indent="-342900" algn="l" eaLnBrk="0" fontAlgn="base" hangingPunct="0">
              <a:lnSpc>
                <a:spcPct val="110000"/>
              </a:lnSpc>
              <a:spcBef>
                <a:spcPct val="20000"/>
              </a:spcBef>
              <a:buFont typeface="Arial" panose="020B0604020202020204" pitchFamily="34" charset="0"/>
            </a:pPr>
            <a:endParaRPr lang="zh-CN" altLang="en-US" sz="2400" dirty="0">
              <a:latin typeface="黑体" panose="02010609060101010101" pitchFamily="49" charset="-122"/>
              <a:ea typeface="黑体" panose="02010609060101010101" pitchFamily="49" charset="-122"/>
              <a:sym typeface="+mn-ea"/>
            </a:endParaRPr>
          </a:p>
          <a:p>
            <a:pPr indent="0" algn="l" eaLnBrk="0" fontAlgn="base" hangingPunct="0">
              <a:lnSpc>
                <a:spcPct val="110000"/>
              </a:lnSpc>
              <a:spcBef>
                <a:spcPct val="20000"/>
              </a:spcBef>
              <a:buFont typeface="Arial" panose="020B0604020202020204" pitchFamily="34" charset="0"/>
              <a:buNone/>
            </a:pPr>
            <a:r>
              <a:rPr lang="zh-CN" altLang="en-US" sz="2400" dirty="0" smtClean="0">
                <a:latin typeface="黑体" panose="02010609060101010101" pitchFamily="49" charset="-122"/>
                <a:ea typeface="黑体" panose="02010609060101010101" pitchFamily="49" charset="-122"/>
                <a:sym typeface="+mn-ea"/>
              </a:rPr>
              <a:t>  </a:t>
            </a:r>
            <a:r>
              <a:rPr lang="zh-CN" altLang="en-US" sz="2400" dirty="0" smtClean="0">
                <a:latin typeface="+mn-ea"/>
                <a:sym typeface="+mn-ea"/>
              </a:rPr>
              <a:t>如果</a:t>
            </a:r>
            <a:r>
              <a:rPr lang="zh-CN" altLang="en-US" sz="2400" dirty="0">
                <a:latin typeface="+mn-ea"/>
                <a:sym typeface="+mn-ea"/>
              </a:rPr>
              <a:t>是自行招用的临时人员、</a:t>
            </a:r>
            <a:r>
              <a:rPr lang="zh-CN" altLang="en-US" sz="2400" dirty="0" smtClean="0">
                <a:latin typeface="+mn-ea"/>
                <a:sym typeface="+mn-ea"/>
              </a:rPr>
              <a:t>农民工应由</a:t>
            </a:r>
            <a:r>
              <a:rPr lang="zh-CN" altLang="en-US" sz="2400" dirty="0">
                <a:latin typeface="+mn-ea"/>
                <a:sym typeface="+mn-ea"/>
              </a:rPr>
              <a:t>建筑企业</a:t>
            </a:r>
            <a:r>
              <a:rPr lang="zh-CN" altLang="en-US" sz="2400" dirty="0" smtClean="0">
                <a:latin typeface="+mn-ea"/>
                <a:sym typeface="+mn-ea"/>
              </a:rPr>
              <a:t>统        </a:t>
            </a:r>
            <a:endParaRPr lang="en-US" altLang="zh-CN" sz="2400" dirty="0" smtClean="0">
              <a:latin typeface="+mn-ea"/>
              <a:sym typeface="+mn-ea"/>
            </a:endParaRPr>
          </a:p>
          <a:p>
            <a:pPr indent="0" algn="l" eaLnBrk="0" fontAlgn="base" hangingPunct="0">
              <a:lnSpc>
                <a:spcPct val="110000"/>
              </a:lnSpc>
              <a:spcBef>
                <a:spcPct val="20000"/>
              </a:spcBef>
              <a:buFont typeface="Arial" panose="020B0604020202020204" pitchFamily="34" charset="0"/>
              <a:buNone/>
            </a:pPr>
            <a:r>
              <a:rPr lang="en-US" altLang="zh-CN" sz="2400" dirty="0" smtClean="0">
                <a:latin typeface="+mn-ea"/>
                <a:sym typeface="+mn-ea"/>
              </a:rPr>
              <a:t>  </a:t>
            </a:r>
            <a:r>
              <a:rPr lang="zh-CN" altLang="en-US" sz="2400" dirty="0" smtClean="0">
                <a:latin typeface="+mn-ea"/>
                <a:sym typeface="+mn-ea"/>
              </a:rPr>
              <a:t>计</a:t>
            </a:r>
            <a:r>
              <a:rPr lang="zh-CN" altLang="en-US" sz="2400" dirty="0">
                <a:latin typeface="+mn-ea"/>
                <a:sym typeface="+mn-ea"/>
              </a:rPr>
              <a:t>为</a:t>
            </a:r>
            <a:r>
              <a:rPr lang="zh-CN" altLang="en-US" sz="2400" dirty="0" smtClean="0">
                <a:latin typeface="+mn-ea"/>
                <a:sym typeface="+mn-ea"/>
              </a:rPr>
              <a:t>从业人员</a:t>
            </a:r>
            <a:endParaRPr lang="zh-CN" altLang="en-US" dirty="0">
              <a:latin typeface="+mn-ea"/>
            </a:endParaRPr>
          </a:p>
        </p:txBody>
      </p:sp>
      <p:sp>
        <p:nvSpPr>
          <p:cNvPr id="4" name="矩形 3"/>
          <p:cNvSpPr/>
          <p:nvPr/>
        </p:nvSpPr>
        <p:spPr>
          <a:xfrm>
            <a:off x="1285852" y="0"/>
            <a:ext cx="1441420" cy="508409"/>
          </a:xfrm>
          <a:prstGeom prst="rect">
            <a:avLst/>
          </a:prstGeom>
        </p:spPr>
        <p:txBody>
          <a:bodyPr wrap="none">
            <a:spAutoFit/>
          </a:bodyPr>
          <a:lstStyle/>
          <a:p>
            <a:pPr marL="342900" indent="-342900" eaLnBrk="0" fontAlgn="base" hangingPunct="0">
              <a:lnSpc>
                <a:spcPct val="110000"/>
              </a:lnSpc>
              <a:spcBef>
                <a:spcPct val="20000"/>
              </a:spcBef>
              <a:buFont typeface="Arial" panose="020B0604020202020204" pitchFamily="34" charset="0"/>
            </a:pPr>
            <a:r>
              <a:rPr lang="zh-CN" altLang="en-US" sz="2800" dirty="0" smtClean="0">
                <a:latin typeface="黑体" panose="02010609060101010101" pitchFamily="49" charset="-122"/>
                <a:ea typeface="黑体" panose="02010609060101010101" pitchFamily="49" charset="-122"/>
                <a:sym typeface="+mn-ea"/>
              </a:rPr>
              <a:t>举例</a:t>
            </a:r>
            <a:r>
              <a:rPr lang="en-US" altLang="zh-CN" sz="2800" dirty="0" smtClean="0">
                <a:latin typeface="黑体" panose="02010609060101010101" pitchFamily="49" charset="-122"/>
                <a:ea typeface="黑体" panose="02010609060101010101" pitchFamily="49" charset="-122"/>
                <a:sym typeface="+mn-ea"/>
              </a:rPr>
              <a:t>3</a:t>
            </a:r>
            <a:r>
              <a:rPr lang="zh-CN" altLang="en-US" sz="2800" dirty="0" smtClean="0">
                <a:latin typeface="黑体" panose="02010609060101010101" pitchFamily="49" charset="-122"/>
                <a:ea typeface="黑体" panose="02010609060101010101" pitchFamily="49" charset="-122"/>
                <a:sym typeface="+mn-ea"/>
              </a:rPr>
              <a:t>：</a:t>
            </a:r>
            <a:endParaRPr lang="en-US" altLang="zh-CN" sz="2800" dirty="0" smtClean="0">
              <a:latin typeface="黑体" panose="02010609060101010101" pitchFamily="49" charset="-122"/>
              <a:ea typeface="黑体" panose="02010609060101010101" pitchFamily="49"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2085" y="40640"/>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）其他从业人员</a:t>
            </a:r>
            <a:endParaRPr lang="zh-CN" altLang="en-US" sz="2800"/>
          </a:p>
        </p:txBody>
      </p:sp>
      <p:sp>
        <p:nvSpPr>
          <p:cNvPr id="3" name="文本框 2"/>
          <p:cNvSpPr txBox="1"/>
          <p:nvPr/>
        </p:nvSpPr>
        <p:spPr>
          <a:xfrm>
            <a:off x="1350010" y="617855"/>
            <a:ext cx="7660005" cy="3230245"/>
          </a:xfrm>
          <a:prstGeom prst="rect">
            <a:avLst/>
          </a:prstGeom>
          <a:noFill/>
        </p:spPr>
        <p:txBody>
          <a:bodyPr wrap="square" rtlCol="0" anchor="t">
            <a:spAutoFit/>
          </a:bodyPr>
          <a:lstStyle/>
          <a:p>
            <a:pPr marL="342900" indent="-342900" eaLnBrk="0" fontAlgn="base" hangingPunct="0">
              <a:lnSpc>
                <a:spcPct val="120000"/>
              </a:lnSpc>
              <a:spcBef>
                <a:spcPct val="20000"/>
              </a:spcBef>
            </a:pPr>
            <a:r>
              <a:rPr lang="en-US" altLang="zh-CN" sz="2000" dirty="0">
                <a:latin typeface="+mn-ea"/>
                <a:sym typeface="+mn-ea"/>
              </a:rPr>
              <a:t>   </a:t>
            </a:r>
            <a:r>
              <a:rPr lang="zh-CN" altLang="en-US" sz="2000" dirty="0">
                <a:latin typeface="+mn-ea"/>
                <a:sym typeface="+mn-ea"/>
              </a:rPr>
              <a:t>指在本单位工作，不能归到在岗职工、劳务派遣人员的人员。此类人员</a:t>
            </a:r>
            <a:r>
              <a:rPr lang="zh-CN" altLang="en-US" sz="2000" dirty="0" smtClean="0">
                <a:latin typeface="+mn-ea"/>
                <a:sym typeface="+mn-ea"/>
              </a:rPr>
              <a:t>实际参加本单位生产或工作并从本单位取得劳动报酬。</a:t>
            </a:r>
            <a:endParaRPr lang="zh-CN" altLang="en-US" sz="2000" dirty="0">
              <a:latin typeface="+mn-ea"/>
              <a:sym typeface="+mn-ea"/>
            </a:endParaRPr>
          </a:p>
          <a:p>
            <a:r>
              <a:rPr lang="zh-CN" altLang="en-US" sz="2000" dirty="0">
                <a:solidFill>
                  <a:srgbClr val="FF0000"/>
                </a:solidFill>
                <a:latin typeface="+mn-ea"/>
                <a:sym typeface="+mn-ea"/>
              </a:rPr>
              <a:t>判定标准：</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本单位有工作岗位</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本单位直接发放劳动报酬</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与本单位没有社会保险关系（不包括应有而没有建立的情况）</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此类人员社会保险在其他单位（如：外单位的下岗、内退人员）或自行</a:t>
            </a:r>
            <a:r>
              <a:rPr lang="zh-CN" altLang="en-US" sz="2000" dirty="0" smtClean="0">
                <a:latin typeface="+mn-ea"/>
                <a:sym typeface="+mn-ea"/>
              </a:rPr>
              <a:t>缴纳保险并在多</a:t>
            </a:r>
            <a:r>
              <a:rPr lang="zh-CN" altLang="en-US" sz="2000" dirty="0">
                <a:latin typeface="+mn-ea"/>
                <a:sym typeface="+mn-ea"/>
              </a:rPr>
              <a:t>家单位</a:t>
            </a:r>
            <a:r>
              <a:rPr lang="zh-CN" altLang="en-US" sz="2000" dirty="0" smtClean="0">
                <a:latin typeface="+mn-ea"/>
                <a:sym typeface="+mn-ea"/>
              </a:rPr>
              <a:t>兼职的人员。</a:t>
            </a:r>
            <a:endParaRPr lang="zh-CN" altLang="en-US" sz="2000" dirty="0">
              <a:latin typeface="+mn-ea"/>
            </a:endParaRPr>
          </a:p>
        </p:txBody>
      </p:sp>
      <p:sp>
        <p:nvSpPr>
          <p:cNvPr id="4" name="矩形 3"/>
          <p:cNvSpPr/>
          <p:nvPr/>
        </p:nvSpPr>
        <p:spPr>
          <a:xfrm>
            <a:off x="1357290" y="3928278"/>
            <a:ext cx="7286676" cy="646331"/>
          </a:xfrm>
          <a:prstGeom prst="rect">
            <a:avLst/>
          </a:prstGeom>
        </p:spPr>
        <p:txBody>
          <a:bodyPr wrap="square">
            <a:spAutoFit/>
          </a:bodyPr>
          <a:lstStyle/>
          <a:p>
            <a:pPr marL="342900" indent="-342900"/>
            <a:r>
              <a:rPr lang="zh-CN" altLang="en-US" dirty="0" smtClean="0">
                <a:solidFill>
                  <a:srgbClr val="FF0000"/>
                </a:solidFill>
                <a:sym typeface="+mn-ea"/>
              </a:rPr>
              <a:t>不包括：</a:t>
            </a:r>
            <a:r>
              <a:rPr lang="zh-CN" altLang="en-US" dirty="0" smtClean="0">
                <a:sym typeface="+mn-ea"/>
              </a:rPr>
              <a:t>临时访问、讲学和因从事某一课题（或任务）进行短期（</a:t>
            </a:r>
            <a:r>
              <a:rPr lang="zh-CN" altLang="en-US" dirty="0" smtClean="0">
                <a:solidFill>
                  <a:srgbClr val="FF0000"/>
                </a:solidFill>
                <a:sym typeface="+mn-ea"/>
              </a:rPr>
              <a:t>半年 </a:t>
            </a:r>
            <a:endParaRPr lang="en-US" altLang="zh-CN" dirty="0" smtClean="0">
              <a:solidFill>
                <a:srgbClr val="FF0000"/>
              </a:solidFill>
              <a:sym typeface="+mn-ea"/>
            </a:endParaRPr>
          </a:p>
          <a:p>
            <a:pPr marL="342900" indent="-342900"/>
            <a:r>
              <a:rPr lang="en-US" altLang="zh-CN" dirty="0" smtClean="0">
                <a:solidFill>
                  <a:srgbClr val="FF0000"/>
                </a:solidFill>
                <a:sym typeface="+mn-ea"/>
              </a:rPr>
              <a:t>                 </a:t>
            </a:r>
            <a:r>
              <a:rPr lang="zh-CN" altLang="en-US" dirty="0" smtClean="0">
                <a:solidFill>
                  <a:srgbClr val="FF0000"/>
                </a:solidFill>
                <a:sym typeface="+mn-ea"/>
              </a:rPr>
              <a:t>以内</a:t>
            </a:r>
            <a:r>
              <a:rPr lang="zh-CN" altLang="en-US" dirty="0" smtClean="0">
                <a:sym typeface="+mn-ea"/>
              </a:rPr>
              <a:t>）研究或工作的人员。</a:t>
            </a:r>
            <a:endParaRPr lang="zh-CN" altLang="en-US" dirty="0" smtClean="0">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1595" y="50165"/>
            <a:ext cx="6692900" cy="953135"/>
          </a:xfrm>
          <a:prstGeom prst="rect">
            <a:avLst/>
          </a:prstGeom>
          <a:noFill/>
        </p:spPr>
        <p:txBody>
          <a:bodyPr wrap="square" rtlCol="0" anchor="t">
            <a:spAutoFit/>
          </a:bodyPr>
          <a:lstStyle/>
          <a:p>
            <a:r>
              <a:rPr lang="zh-CN" altLang="en-US" sz="2800" b="1" dirty="0">
                <a:latin typeface="黑体" panose="02010609060101010101" pitchFamily="49" charset="-122"/>
                <a:ea typeface="黑体" panose="02010609060101010101" pitchFamily="49" charset="-122"/>
                <a:sym typeface="+mn-lt"/>
              </a:rPr>
              <a:t>区分在岗职工和其他从业人员</a:t>
            </a:r>
            <a:endParaRPr lang="zh-CN" altLang="en-US" sz="2800" b="1" spc="600" dirty="0" smtClean="0">
              <a:solidFill>
                <a:srgbClr val="FF0000"/>
              </a:solidFill>
              <a:ea typeface="+mj-lt"/>
              <a:cs typeface="+mn-ea"/>
              <a:sym typeface="+mn-lt"/>
            </a:endParaRPr>
          </a:p>
          <a:p>
            <a:endParaRPr lang="zh-CN" altLang="en-US" sz="2800" b="1" dirty="0"/>
          </a:p>
        </p:txBody>
      </p:sp>
      <p:sp>
        <p:nvSpPr>
          <p:cNvPr id="39" name="Rounded Rectangle 33"/>
          <p:cNvSpPr/>
          <p:nvPr/>
        </p:nvSpPr>
        <p:spPr>
          <a:xfrm flipH="1">
            <a:off x="7245687" y="2587466"/>
            <a:ext cx="1571635" cy="500066"/>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45" name="矩形 44"/>
          <p:cNvSpPr/>
          <p:nvPr/>
        </p:nvSpPr>
        <p:spPr>
          <a:xfrm>
            <a:off x="7596505" y="3426460"/>
            <a:ext cx="1221105" cy="306705"/>
          </a:xfrm>
          <a:prstGeom prst="rect">
            <a:avLst/>
          </a:prstGeom>
        </p:spPr>
        <p:txBody>
          <a:bodyPr wrap="square">
            <a:spAutoFit/>
          </a:bodyPr>
          <a:lstStyle/>
          <a:p>
            <a:endParaRPr lang="zh-CN" altLang="en-US" sz="1400" dirty="0" smtClean="0">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grpSp>
        <p:nvGrpSpPr>
          <p:cNvPr id="29" name="组合 28"/>
          <p:cNvGrpSpPr/>
          <p:nvPr/>
        </p:nvGrpSpPr>
        <p:grpSpPr>
          <a:xfrm>
            <a:off x="1241719" y="1316187"/>
            <a:ext cx="5846156" cy="2342849"/>
            <a:chOff x="1843711" y="2398680"/>
            <a:chExt cx="5846156" cy="2342849"/>
          </a:xfrm>
        </p:grpSpPr>
        <p:sp>
          <p:nvSpPr>
            <p:cNvPr id="30" name="Sev01"/>
            <p:cNvSpPr>
              <a:spLocks noChangeAspect="1"/>
            </p:cNvSpPr>
            <p:nvPr/>
          </p:nvSpPr>
          <p:spPr>
            <a:xfrm flipH="1">
              <a:off x="1843711" y="3455645"/>
              <a:ext cx="1285884" cy="927513"/>
            </a:xfrm>
            <a:prstGeom prst="ellipse">
              <a:avLst/>
            </a:prstGeom>
            <a:noFill/>
            <a:ln w="571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tx1"/>
                </a:solidFill>
                <a:latin typeface="微软雅黑" panose="020B0503020204020204" pitchFamily="34" charset="-122"/>
                <a:ea typeface="微软雅黑" panose="020B0503020204020204" pitchFamily="34" charset="-122"/>
              </a:endParaRPr>
            </a:p>
          </p:txBody>
        </p:sp>
        <p:cxnSp>
          <p:nvCxnSpPr>
            <p:cNvPr id="31" name="Straight Connector 25"/>
            <p:cNvCxnSpPr/>
            <p:nvPr/>
          </p:nvCxnSpPr>
          <p:spPr>
            <a:xfrm flipH="1" flipV="1">
              <a:off x="3105150" y="3865879"/>
              <a:ext cx="332105" cy="571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2" name="Arc 21"/>
            <p:cNvSpPr/>
            <p:nvPr/>
          </p:nvSpPr>
          <p:spPr>
            <a:xfrm flipH="1">
              <a:off x="3464230" y="2882868"/>
              <a:ext cx="1165563" cy="1858661"/>
            </a:xfrm>
            <a:prstGeom prst="arc">
              <a:avLst>
                <a:gd name="adj1" fmla="val 16200000"/>
                <a:gd name="adj2" fmla="val 5426856"/>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sp>
          <p:nvSpPr>
            <p:cNvPr id="33" name="Rounded Rectangle 31"/>
            <p:cNvSpPr/>
            <p:nvPr/>
          </p:nvSpPr>
          <p:spPr>
            <a:xfrm flipH="1">
              <a:off x="5175580" y="2398680"/>
              <a:ext cx="2121535" cy="948055"/>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42" name="Rounded Rectangle 33"/>
            <p:cNvSpPr/>
            <p:nvPr/>
          </p:nvSpPr>
          <p:spPr>
            <a:xfrm flipH="1">
              <a:off x="5579126" y="3709329"/>
              <a:ext cx="1983105" cy="533400"/>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43" name="文本框 44"/>
            <p:cNvSpPr txBox="1"/>
            <p:nvPr/>
          </p:nvSpPr>
          <p:spPr>
            <a:xfrm>
              <a:off x="5272735" y="2526951"/>
              <a:ext cx="2095500" cy="645160"/>
            </a:xfrm>
            <a:prstGeom prst="rect">
              <a:avLst/>
            </a:prstGeom>
            <a:noFill/>
          </p:spPr>
          <p:txBody>
            <a:bodyPr wrap="square" rtlCol="0">
              <a:spAutoFit/>
            </a:bodyPr>
            <a:lstStyle/>
            <a:p>
              <a:r>
                <a:rPr lang="zh-CN" altLang="en-US" dirty="0">
                  <a:solidFill>
                    <a:schemeClr val="bg2"/>
                  </a:solidFill>
                  <a:latin typeface="微软雅黑" panose="020B0503020204020204" pitchFamily="34" charset="-122"/>
                  <a:ea typeface="微软雅黑" panose="020B0503020204020204" pitchFamily="34" charset="-122"/>
                  <a:sym typeface="+mn-ea"/>
                </a:rPr>
                <a:t>自行缴纳社保</a:t>
              </a:r>
              <a:r>
                <a:rPr lang="en-US" altLang="zh-CN" dirty="0">
                  <a:solidFill>
                    <a:schemeClr val="bg2"/>
                  </a:solidFill>
                  <a:latin typeface="微软雅黑" panose="020B0503020204020204" pitchFamily="34" charset="-122"/>
                  <a:ea typeface="微软雅黑" panose="020B0503020204020204" pitchFamily="34" charset="-122"/>
                  <a:sym typeface="+mn-ea"/>
                </a:rPr>
                <a:t>/</a:t>
              </a:r>
              <a:endParaRPr lang="zh-CN" altLang="en-US" dirty="0">
                <a:solidFill>
                  <a:schemeClr val="bg2"/>
                </a:solidFill>
                <a:latin typeface="微软雅黑" panose="020B0503020204020204" pitchFamily="34" charset="-122"/>
                <a:ea typeface="微软雅黑" panose="020B0503020204020204" pitchFamily="34" charset="-122"/>
                <a:sym typeface="+mn-ea"/>
              </a:endParaRPr>
            </a:p>
            <a:p>
              <a:r>
                <a:rPr lang="zh-CN" altLang="en-US" dirty="0">
                  <a:solidFill>
                    <a:schemeClr val="bg2"/>
                  </a:solidFill>
                  <a:latin typeface="微软雅黑" panose="020B0503020204020204" pitchFamily="34" charset="-122"/>
                  <a:ea typeface="微软雅黑" panose="020B0503020204020204" pitchFamily="34" charset="-122"/>
                  <a:sym typeface="+mn-ea"/>
                </a:rPr>
                <a:t>在单位缴纳社保</a:t>
              </a:r>
              <a:endParaRPr lang="zh-CN" altLang="en-US" dirty="0">
                <a:solidFill>
                  <a:schemeClr val="bg2"/>
                </a:solidFill>
                <a:latin typeface="微软雅黑" panose="020B0503020204020204" pitchFamily="34" charset="-122"/>
                <a:ea typeface="微软雅黑" panose="020B0503020204020204" pitchFamily="34" charset="-122"/>
                <a:sym typeface="+mn-ea"/>
              </a:endParaRPr>
            </a:p>
          </p:txBody>
        </p:sp>
        <p:sp>
          <p:nvSpPr>
            <p:cNvPr id="47" name="文本框 46"/>
            <p:cNvSpPr txBox="1"/>
            <p:nvPr/>
          </p:nvSpPr>
          <p:spPr>
            <a:xfrm>
              <a:off x="5777247" y="3752192"/>
              <a:ext cx="1912620" cy="369332"/>
            </a:xfrm>
            <a:prstGeom prst="rect">
              <a:avLst/>
            </a:prstGeom>
            <a:noFill/>
          </p:spPr>
          <p:txBody>
            <a:bodyPr wrap="square" rtlCol="0">
              <a:spAutoFit/>
            </a:bodyPr>
            <a:lstStyle/>
            <a:p>
              <a:r>
                <a:rPr lang="zh-CN" altLang="en-US" dirty="0">
                  <a:solidFill>
                    <a:schemeClr val="bg2"/>
                  </a:solidFill>
                  <a:latin typeface="微软雅黑" panose="020B0503020204020204" pitchFamily="34" charset="-122"/>
                  <a:ea typeface="微软雅黑" panose="020B0503020204020204" pitchFamily="34" charset="-122"/>
                </a:rPr>
                <a:t>自行缴纳社保</a:t>
              </a:r>
              <a:endParaRPr lang="zh-CN" altLang="en-US" dirty="0">
                <a:solidFill>
                  <a:schemeClr val="bg2"/>
                </a:solidFill>
                <a:latin typeface="微软雅黑" panose="020B0503020204020204" pitchFamily="34" charset="-122"/>
                <a:ea typeface="微软雅黑" panose="020B0503020204020204" pitchFamily="34" charset="-122"/>
              </a:endParaRPr>
            </a:p>
          </p:txBody>
        </p:sp>
      </p:grpSp>
      <p:sp>
        <p:nvSpPr>
          <p:cNvPr id="48" name="Rounded Rectangle 33"/>
          <p:cNvSpPr/>
          <p:nvPr/>
        </p:nvSpPr>
        <p:spPr>
          <a:xfrm flipH="1">
            <a:off x="5030792" y="3740634"/>
            <a:ext cx="1928826" cy="714380"/>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2"/>
                </a:solidFill>
                <a:latin typeface="微软雅黑" panose="020B0503020204020204" pitchFamily="34" charset="-122"/>
                <a:ea typeface="微软雅黑" panose="020B0503020204020204" pitchFamily="34" charset="-122"/>
              </a:rPr>
              <a:t>在其中一家单位缴纳社保</a:t>
            </a:r>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49" name="Rounded Rectangle 31"/>
          <p:cNvSpPr/>
          <p:nvPr/>
        </p:nvSpPr>
        <p:spPr>
          <a:xfrm flipH="1">
            <a:off x="3428992" y="1285072"/>
            <a:ext cx="690880" cy="887095"/>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2"/>
                </a:solidFill>
                <a:latin typeface="微软雅黑" panose="020B0503020204020204" pitchFamily="34" charset="-122"/>
                <a:ea typeface="微软雅黑" panose="020B0503020204020204" pitchFamily="34" charset="-122"/>
                <a:sym typeface="+mn-ea"/>
              </a:rPr>
              <a:t>专职</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p:txBody>
      </p:sp>
      <p:sp>
        <p:nvSpPr>
          <p:cNvPr id="51" name="Rounded Rectangle 31"/>
          <p:cNvSpPr/>
          <p:nvPr/>
        </p:nvSpPr>
        <p:spPr>
          <a:xfrm flipH="1">
            <a:off x="3428992" y="3071022"/>
            <a:ext cx="714380" cy="871683"/>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2"/>
                </a:solidFill>
                <a:latin typeface="微软雅黑" panose="020B0503020204020204" pitchFamily="34" charset="-122"/>
                <a:ea typeface="微软雅黑" panose="020B0503020204020204" pitchFamily="34" charset="-122"/>
                <a:sym typeface="+mn-ea"/>
              </a:rPr>
              <a:t>兼职</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p:txBody>
      </p:sp>
      <p:cxnSp>
        <p:nvCxnSpPr>
          <p:cNvPr id="52" name="Straight Connector 25"/>
          <p:cNvCxnSpPr/>
          <p:nvPr/>
        </p:nvCxnSpPr>
        <p:spPr>
          <a:xfrm rot="10800000">
            <a:off x="4071934" y="3642526"/>
            <a:ext cx="500066" cy="1588"/>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3" name="Arc 21"/>
          <p:cNvSpPr/>
          <p:nvPr/>
        </p:nvSpPr>
        <p:spPr>
          <a:xfrm flipH="1">
            <a:off x="4572000" y="2927985"/>
            <a:ext cx="871220" cy="1334135"/>
          </a:xfrm>
          <a:prstGeom prst="arc">
            <a:avLst>
              <a:gd name="adj1" fmla="val 16200000"/>
              <a:gd name="adj2" fmla="val 5483818"/>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cxnSp>
        <p:nvCxnSpPr>
          <p:cNvPr id="54" name="Straight Connector 25"/>
          <p:cNvCxnSpPr/>
          <p:nvPr/>
        </p:nvCxnSpPr>
        <p:spPr>
          <a:xfrm flipH="1">
            <a:off x="4071934" y="1785138"/>
            <a:ext cx="572135" cy="1333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25"/>
          <p:cNvCxnSpPr/>
          <p:nvPr/>
        </p:nvCxnSpPr>
        <p:spPr>
          <a:xfrm flipH="1">
            <a:off x="6643702" y="1785138"/>
            <a:ext cx="572135" cy="1333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6" name="Rounded Rectangle 33"/>
          <p:cNvSpPr/>
          <p:nvPr/>
        </p:nvSpPr>
        <p:spPr>
          <a:xfrm flipH="1">
            <a:off x="7215206" y="1499386"/>
            <a:ext cx="1289050" cy="573405"/>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57" name="矩形 56"/>
          <p:cNvSpPr/>
          <p:nvPr/>
        </p:nvSpPr>
        <p:spPr>
          <a:xfrm>
            <a:off x="7358082" y="1570824"/>
            <a:ext cx="1005403" cy="338554"/>
          </a:xfrm>
          <a:prstGeom prst="rect">
            <a:avLst/>
          </a:prstGeom>
        </p:spPr>
        <p:txBody>
          <a:bodyPr wrap="none">
            <a:spAutoFit/>
          </a:bodyPr>
          <a:lstStyle/>
          <a:p>
            <a:r>
              <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rPr>
              <a:t>在岗职工</a:t>
            </a:r>
            <a:endPar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sp>
        <p:nvSpPr>
          <p:cNvPr id="58" name="矩形 57"/>
          <p:cNvSpPr/>
          <p:nvPr/>
        </p:nvSpPr>
        <p:spPr>
          <a:xfrm>
            <a:off x="7246005" y="2642394"/>
            <a:ext cx="1415772" cy="338554"/>
          </a:xfrm>
          <a:prstGeom prst="rect">
            <a:avLst/>
          </a:prstGeom>
        </p:spPr>
        <p:txBody>
          <a:bodyPr wrap="none">
            <a:spAutoFit/>
          </a:bodyPr>
          <a:lstStyle/>
          <a:p>
            <a:r>
              <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rPr>
              <a:t>其他从业人员</a:t>
            </a:r>
            <a:endPar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cxnSp>
        <p:nvCxnSpPr>
          <p:cNvPr id="59" name="Straight Connector 25"/>
          <p:cNvCxnSpPr/>
          <p:nvPr/>
        </p:nvCxnSpPr>
        <p:spPr>
          <a:xfrm rot="10800000" flipV="1">
            <a:off x="6959935" y="2837658"/>
            <a:ext cx="285752" cy="2"/>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0" name="Rounded Rectangle 33"/>
          <p:cNvSpPr/>
          <p:nvPr/>
        </p:nvSpPr>
        <p:spPr>
          <a:xfrm flipH="1">
            <a:off x="7531756" y="3362171"/>
            <a:ext cx="1285884" cy="1142197"/>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FF0000"/>
                </a:solidFill>
                <a:latin typeface="微软雅黑" panose="020B0503020204020204" pitchFamily="34" charset="-122"/>
                <a:ea typeface="微软雅黑" panose="020B0503020204020204" pitchFamily="34" charset="-122"/>
                <a:cs typeface="仿宋_GB2312" panose="02010609030101010101" pitchFamily="49" charset="-122"/>
                <a:sym typeface="+mn-ea"/>
              </a:rPr>
              <a:t>缴纳社保的单位是在岗职工，其他单位是其他从业人员</a:t>
            </a:r>
            <a:endParaRPr lang="zh-CN" altLang="en-US" sz="1400" dirty="0" smtClean="0">
              <a:solidFill>
                <a:srgbClr val="FF0000"/>
              </a:solidFill>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cxnSp>
        <p:nvCxnSpPr>
          <p:cNvPr id="61" name="Straight Connector 25"/>
          <p:cNvCxnSpPr/>
          <p:nvPr/>
        </p:nvCxnSpPr>
        <p:spPr>
          <a:xfrm rot="10800000">
            <a:off x="6948187" y="4010511"/>
            <a:ext cx="571504" cy="1588"/>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1311252" y="2627154"/>
            <a:ext cx="1107996"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从业人员</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vertical)">
                                      <p:cBhvr>
                                        <p:cTn id="7" dur="500"/>
                                        <p:tgtEl>
                                          <p:spTgt spid="39"/>
                                        </p:tgtEl>
                                      </p:cBhvr>
                                    </p:animEffect>
                                  </p:childTnLst>
                                </p:cTn>
                              </p:par>
                              <p:par>
                                <p:cTn id="8" presetID="3" presetClass="entr" presetSubtype="5"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linds(vertical)">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blinds(vertical)">
                                      <p:cBhvr>
                                        <p:cTn id="15" dur="500"/>
                                        <p:tgtEl>
                                          <p:spTgt spid="49"/>
                                        </p:tgtEl>
                                      </p:cBhvr>
                                    </p:animEffect>
                                  </p:childTnLst>
                                </p:cTn>
                              </p:par>
                              <p:par>
                                <p:cTn id="16" presetID="3" presetClass="entr" presetSubtype="5"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blinds(vertical)">
                                      <p:cBhvr>
                                        <p:cTn id="18" dur="500"/>
                                        <p:tgtEl>
                                          <p:spTgt spid="51"/>
                                        </p:tgtEl>
                                      </p:cBhvr>
                                    </p:animEffect>
                                  </p:childTnLst>
                                </p:cTn>
                              </p:par>
                              <p:par>
                                <p:cTn id="19" presetID="3" presetClass="entr" presetSubtype="5"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blinds(vertical)">
                                      <p:cBhvr>
                                        <p:cTn id="21" dur="500"/>
                                        <p:tgtEl>
                                          <p:spTgt spid="52"/>
                                        </p:tgtEl>
                                      </p:cBhvr>
                                    </p:animEffect>
                                  </p:childTnLst>
                                </p:cTn>
                              </p:par>
                              <p:par>
                                <p:cTn id="22" presetID="3" presetClass="entr" presetSubtype="5"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blinds(vertical)">
                                      <p:cBhvr>
                                        <p:cTn id="24" dur="500"/>
                                        <p:tgtEl>
                                          <p:spTgt spid="54"/>
                                        </p:tgtEl>
                                      </p:cBhvr>
                                    </p:animEffect>
                                  </p:childTnLst>
                                </p:cTn>
                              </p:par>
                              <p:par>
                                <p:cTn id="25" presetID="3" presetClass="entr" presetSubtype="5"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blinds(vertical)">
                                      <p:cBhvr>
                                        <p:cTn id="27" dur="500"/>
                                        <p:tgtEl>
                                          <p:spTgt spid="55"/>
                                        </p:tgtEl>
                                      </p:cBhvr>
                                    </p:animEffect>
                                  </p:childTnLst>
                                </p:cTn>
                              </p:par>
                              <p:par>
                                <p:cTn id="28" presetID="3" presetClass="entr" presetSubtype="5"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blinds(vertical)">
                                      <p:cBhvr>
                                        <p:cTn id="30" dur="500"/>
                                        <p:tgtEl>
                                          <p:spTgt spid="56"/>
                                        </p:tgtEl>
                                      </p:cBhvr>
                                    </p:animEffect>
                                  </p:childTnLst>
                                </p:cTn>
                              </p:par>
                              <p:par>
                                <p:cTn id="31" presetID="3" presetClass="entr" presetSubtype="5" fill="hold"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blinds(vertical)">
                                      <p:cBhvr>
                                        <p:cTn id="33" dur="500"/>
                                        <p:tgtEl>
                                          <p:spTgt spid="59"/>
                                        </p:tgtEl>
                                      </p:cBhvr>
                                    </p:animEffect>
                                  </p:childTnLst>
                                </p:cTn>
                              </p:par>
                              <p:par>
                                <p:cTn id="34" presetID="3" presetClass="entr" presetSubtype="5"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blinds(vertical)">
                                      <p:cBhvr>
                                        <p:cTn id="36" dur="500"/>
                                        <p:tgtEl>
                                          <p:spTgt spid="60"/>
                                        </p:tgtEl>
                                      </p:cBhvr>
                                    </p:animEffect>
                                  </p:childTnLst>
                                </p:cTn>
                              </p:par>
                              <p:par>
                                <p:cTn id="37" presetID="3" presetClass="entr" presetSubtype="5" fill="hold" nodeType="with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blinds(vertical)">
                                      <p:cBhvr>
                                        <p:cTn id="3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9" grpId="0" bldLvl="0" animBg="1"/>
      <p:bldP spid="51" grpId="0" bldLvl="0" animBg="1"/>
      <p:bldP spid="56" grpId="0" bldLvl="0" animBg="1"/>
      <p:bldP spid="60"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3500" y="722630"/>
            <a:ext cx="554545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其他从业人员</a:t>
            </a:r>
            <a:r>
              <a:rPr lang="zh-CN" altLang="en-US" sz="2800" b="1" dirty="0">
                <a:solidFill>
                  <a:srgbClr val="FF0000"/>
                </a:solidFill>
                <a:latin typeface="黑体" panose="02010609060101010101" pitchFamily="49" charset="-122"/>
                <a:ea typeface="黑体" panose="02010609060101010101" pitchFamily="49" charset="-122"/>
                <a:cs typeface="+mj-cs"/>
                <a:sym typeface="+mn-ea"/>
              </a:rPr>
              <a:t>包括</a:t>
            </a:r>
            <a:r>
              <a:rPr lang="zh-CN" altLang="en-US" sz="2800" b="1" dirty="0">
                <a:latin typeface="黑体" panose="02010609060101010101" pitchFamily="49" charset="-122"/>
                <a:ea typeface="黑体" panose="02010609060101010101" pitchFamily="49" charset="-122"/>
                <a:cs typeface="+mj-cs"/>
                <a:sym typeface="+mn-ea"/>
              </a:rPr>
              <a:t>以下几种情况：</a:t>
            </a:r>
            <a:endParaRPr lang="zh-CN" altLang="en-US" sz="2800"/>
          </a:p>
        </p:txBody>
      </p:sp>
      <p:sp>
        <p:nvSpPr>
          <p:cNvPr id="3" name="文本框 2"/>
          <p:cNvSpPr txBox="1"/>
          <p:nvPr/>
        </p:nvSpPr>
        <p:spPr>
          <a:xfrm>
            <a:off x="1333500" y="66675"/>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）其他从业人员</a:t>
            </a:r>
            <a:endParaRPr lang="zh-CN" altLang="en-US" sz="2800"/>
          </a:p>
        </p:txBody>
      </p:sp>
      <p:sp>
        <p:nvSpPr>
          <p:cNvPr id="58" name="Rectangle 62"/>
          <p:cNvSpPr>
            <a:spLocks noChangeArrowheads="1"/>
          </p:cNvSpPr>
          <p:nvPr/>
        </p:nvSpPr>
        <p:spPr bwMode="auto">
          <a:xfrm>
            <a:off x="1720850" y="2124710"/>
            <a:ext cx="1679575" cy="2327910"/>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anose="020B0806030902050204" pitchFamily="34" charset="0"/>
              <a:ea typeface="微软雅黑" panose="020B0503020204020204" pitchFamily="34" charset="-122"/>
            </a:endParaRPr>
          </a:p>
        </p:txBody>
      </p:sp>
      <p:sp>
        <p:nvSpPr>
          <p:cNvPr id="62" name="Rectangle 74"/>
          <p:cNvSpPr>
            <a:spLocks noChangeArrowheads="1"/>
          </p:cNvSpPr>
          <p:nvPr/>
        </p:nvSpPr>
        <p:spPr bwMode="auto">
          <a:xfrm>
            <a:off x="1807210" y="2293620"/>
            <a:ext cx="146875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r>
              <a:rPr lang="zh-CN" altLang="en-US" sz="1600" dirty="0">
                <a:latin typeface="微软雅黑" panose="020B0503020204020204" pitchFamily="34" charset="-122"/>
                <a:ea typeface="微软雅黑" panose="020B0503020204020204" pitchFamily="34" charset="-122"/>
                <a:sym typeface="+mn-ea"/>
              </a:rPr>
              <a:t>聘用的离退休人员： 包括留用的本单位离退休人员和聘用的外单位离退休人员</a:t>
            </a:r>
            <a:endParaRPr lang="zh-CN" altLang="en-US" dirty="0">
              <a:latin typeface="微软雅黑" panose="020B0503020204020204" pitchFamily="34" charset="-122"/>
              <a:ea typeface="微软雅黑" panose="020B0503020204020204" pitchFamily="34" charset="-122"/>
              <a:sym typeface="+mn-ea"/>
            </a:endParaRPr>
          </a:p>
          <a:p>
            <a:pPr algn="ctr" eaLnBrk="0" hangingPunct="0"/>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1707880" y="1582524"/>
            <a:ext cx="1666875" cy="310871"/>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dirty="0">
                <a:ln w="6350">
                  <a:noFill/>
                </a:ln>
                <a:solidFill>
                  <a:schemeClr val="tx1"/>
                </a:solidFill>
                <a:latin typeface="Impact" panose="020B0806030902050204" pitchFamily="34" charset="0"/>
                <a:ea typeface="微软雅黑" panose="020B0503020204020204" pitchFamily="34" charset="-122"/>
              </a:rPr>
              <a:t>情况一</a:t>
            </a:r>
            <a:endParaRPr lang="zh-CN" altLang="en-US" dirty="0">
              <a:ln w="6350">
                <a:noFill/>
              </a:ln>
              <a:solidFill>
                <a:schemeClr val="tx1"/>
              </a:solidFill>
              <a:latin typeface="Impact" panose="020B0806030902050204" pitchFamily="34" charset="0"/>
              <a:ea typeface="微软雅黑" panose="020B0503020204020204" pitchFamily="34" charset="-122"/>
            </a:endParaRPr>
          </a:p>
        </p:txBody>
      </p:sp>
      <p:sp>
        <p:nvSpPr>
          <p:cNvPr id="57" name="矩形 56"/>
          <p:cNvSpPr/>
          <p:nvPr/>
        </p:nvSpPr>
        <p:spPr>
          <a:xfrm>
            <a:off x="6435090" y="1582420"/>
            <a:ext cx="1818005" cy="311150"/>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dirty="0">
                <a:ln w="6350">
                  <a:noFill/>
                </a:ln>
                <a:latin typeface="Impact" panose="020B0806030902050204" pitchFamily="34" charset="0"/>
                <a:ea typeface="微软雅黑" panose="020B0503020204020204" pitchFamily="34" charset="-122"/>
                <a:sym typeface="+mn-ea"/>
              </a:rPr>
              <a:t>情况三</a:t>
            </a:r>
            <a:endParaRPr lang="zh-CN" altLang="en-US" sz="1200" dirty="0">
              <a:ln w="6350">
                <a:noFill/>
              </a:ln>
              <a:solidFill>
                <a:schemeClr val="bg1"/>
              </a:solidFill>
              <a:latin typeface="Impact" panose="020B0806030902050204" pitchFamily="34" charset="0"/>
              <a:ea typeface="微软雅黑" panose="020B0503020204020204" pitchFamily="34" charset="-122"/>
            </a:endParaRPr>
          </a:p>
        </p:txBody>
      </p:sp>
      <p:sp>
        <p:nvSpPr>
          <p:cNvPr id="60" name="Rectangle 66"/>
          <p:cNvSpPr>
            <a:spLocks noChangeArrowheads="1"/>
          </p:cNvSpPr>
          <p:nvPr/>
        </p:nvSpPr>
        <p:spPr bwMode="auto">
          <a:xfrm>
            <a:off x="6435090" y="2124710"/>
            <a:ext cx="1818005" cy="2327910"/>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anose="020B0806030902050204" pitchFamily="34" charset="0"/>
              <a:ea typeface="微软雅黑" panose="020B0503020204020204" pitchFamily="34" charset="-122"/>
            </a:endParaRPr>
          </a:p>
        </p:txBody>
      </p:sp>
      <p:sp>
        <p:nvSpPr>
          <p:cNvPr id="63" name="Freeform 78"/>
          <p:cNvSpPr>
            <a:spLocks noEditPoints="1"/>
          </p:cNvSpPr>
          <p:nvPr/>
        </p:nvSpPr>
        <p:spPr bwMode="auto">
          <a:xfrm flipH="1">
            <a:off x="7146766" y="4062869"/>
            <a:ext cx="393700" cy="314325"/>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Rectangle 74"/>
          <p:cNvSpPr>
            <a:spLocks noChangeArrowheads="1"/>
          </p:cNvSpPr>
          <p:nvPr/>
        </p:nvSpPr>
        <p:spPr bwMode="auto">
          <a:xfrm>
            <a:off x="6143637" y="2293620"/>
            <a:ext cx="201738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1" indent="0" eaLnBrk="1" hangingPunct="1">
              <a:lnSpc>
                <a:spcPct val="110000"/>
              </a:lnSpc>
            </a:pPr>
            <a:r>
              <a:rPr lang="zh-CN" altLang="en-US" sz="160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使用的与本单位没有保险关系，但领取劳动报酬的人（兼职打工学生</a:t>
            </a:r>
            <a:r>
              <a:rPr lang="zh-CN" altLang="en-US" sz="160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、第二职业者、非</a:t>
            </a:r>
            <a:r>
              <a:rPr lang="zh-CN" altLang="en-US" sz="160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全日制）</a:t>
            </a:r>
            <a:endParaRPr lang="zh-CN" altLang="en-US" sz="160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Freeform 80"/>
          <p:cNvSpPr>
            <a:spLocks noEditPoints="1"/>
          </p:cNvSpPr>
          <p:nvPr/>
        </p:nvSpPr>
        <p:spPr bwMode="auto">
          <a:xfrm flipH="1">
            <a:off x="2365423" y="4056519"/>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Rectangle 64"/>
          <p:cNvSpPr>
            <a:spLocks noChangeArrowheads="1"/>
          </p:cNvSpPr>
          <p:nvPr/>
        </p:nvSpPr>
        <p:spPr bwMode="auto">
          <a:xfrm>
            <a:off x="4051300" y="2124710"/>
            <a:ext cx="1679575" cy="2327910"/>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tx1">
                  <a:lumMod val="85000"/>
                  <a:lumOff val="15000"/>
                </a:schemeClr>
              </a:solidFill>
              <a:latin typeface="Impact" panose="020B0806030902050204" pitchFamily="34" charset="0"/>
              <a:ea typeface="微软雅黑" panose="020B0503020204020204" pitchFamily="34" charset="-122"/>
            </a:endParaRPr>
          </a:p>
        </p:txBody>
      </p:sp>
      <p:sp>
        <p:nvSpPr>
          <p:cNvPr id="5" name="Rectangle 74"/>
          <p:cNvSpPr>
            <a:spLocks noChangeArrowheads="1"/>
          </p:cNvSpPr>
          <p:nvPr/>
        </p:nvSpPr>
        <p:spPr bwMode="auto">
          <a:xfrm>
            <a:off x="4152265" y="2293620"/>
            <a:ext cx="1478280"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在本单位工作并支付劳动报酬的</a:t>
            </a:r>
            <a:endParaRPr kumimoji="0" lang="en-US" altLang="zh-CN" sz="16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defRPr/>
            </a:pPr>
            <a:r>
              <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港澳台和外籍人员</a:t>
            </a:r>
            <a:endPar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 name="Freeform 79"/>
          <p:cNvSpPr>
            <a:spLocks noEditPoints="1"/>
          </p:cNvSpPr>
          <p:nvPr/>
        </p:nvSpPr>
        <p:spPr bwMode="auto">
          <a:xfrm flipH="1">
            <a:off x="4662353" y="4018101"/>
            <a:ext cx="390525" cy="323850"/>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tx1">
              <a:lumMod val="65000"/>
              <a:lumOff val="35000"/>
            </a:schemeClr>
          </a:solidFill>
          <a:ln>
            <a:noFill/>
          </a:ln>
        </p:spPr>
        <p:txBody>
          <a:bodyPr/>
          <a:lstStyle/>
          <a:p>
            <a:endParaRPr lang="zh-CN" altLang="en-US"/>
          </a:p>
        </p:txBody>
      </p:sp>
      <p:sp>
        <p:nvSpPr>
          <p:cNvPr id="71" name="矩形 70"/>
          <p:cNvSpPr/>
          <p:nvPr/>
        </p:nvSpPr>
        <p:spPr>
          <a:xfrm>
            <a:off x="4063866" y="1582524"/>
            <a:ext cx="1666875" cy="310871"/>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r>
              <a:rPr lang="zh-CN" altLang="en-US" sz="1800" dirty="0">
                <a:ln w="6350">
                  <a:noFill/>
                </a:ln>
                <a:latin typeface="Impact" panose="020B0806030902050204" pitchFamily="34" charset="0"/>
                <a:ea typeface="微软雅黑" panose="020B0503020204020204" pitchFamily="34" charset="-122"/>
              </a:rPr>
              <a:t>情况二</a:t>
            </a:r>
            <a:endParaRPr lang="zh-CN" altLang="en-US" sz="1800" dirty="0">
              <a:ln w="6350">
                <a:noFill/>
              </a:ln>
              <a:latin typeface="Impact" panose="020B080603090205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anim calcmode="lin" valueType="num">
                                      <p:cBhvr>
                                        <p:cTn id="8" dur="500" fill="hold"/>
                                        <p:tgtEl>
                                          <p:spTgt spid="58"/>
                                        </p:tgtEl>
                                        <p:attrNameLst>
                                          <p:attrName>ppt_x</p:attrName>
                                        </p:attrNameLst>
                                      </p:cBhvr>
                                      <p:tavLst>
                                        <p:tav tm="0">
                                          <p:val>
                                            <p:strVal val="#ppt_x"/>
                                          </p:val>
                                        </p:tav>
                                        <p:tav tm="100000">
                                          <p:val>
                                            <p:strVal val="#ppt_x"/>
                                          </p:val>
                                        </p:tav>
                                      </p:tavLst>
                                    </p:anim>
                                    <p:anim calcmode="lin" valueType="num">
                                      <p:cBhvr>
                                        <p:cTn id="9" dur="500" fill="hold"/>
                                        <p:tgtEl>
                                          <p:spTgt spid="58"/>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50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strVal val="#ppt_w*0.70"/>
                                          </p:val>
                                        </p:tav>
                                        <p:tav tm="100000">
                                          <p:val>
                                            <p:strVal val="#ppt_w"/>
                                          </p:val>
                                        </p:tav>
                                      </p:tavLst>
                                    </p:anim>
                                    <p:anim calcmode="lin" valueType="num">
                                      <p:cBhvr>
                                        <p:cTn id="13" dur="500" fill="hold"/>
                                        <p:tgtEl>
                                          <p:spTgt spid="62"/>
                                        </p:tgtEl>
                                        <p:attrNameLst>
                                          <p:attrName>ppt_h</p:attrName>
                                        </p:attrNameLst>
                                      </p:cBhvr>
                                      <p:tavLst>
                                        <p:tav tm="0">
                                          <p:val>
                                            <p:strVal val="#ppt_h"/>
                                          </p:val>
                                        </p:tav>
                                        <p:tav tm="100000">
                                          <p:val>
                                            <p:strVal val="#ppt_h"/>
                                          </p:val>
                                        </p:tav>
                                      </p:tavLst>
                                    </p:anim>
                                    <p:animEffect transition="in" filter="fade">
                                      <p:cBhvr>
                                        <p:cTn id="14" dur="500"/>
                                        <p:tgtEl>
                                          <p:spTgt spid="62"/>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anim calcmode="lin" valueType="num">
                                      <p:cBhvr>
                                        <p:cTn id="18" dur="500" fill="hold"/>
                                        <p:tgtEl>
                                          <p:spTgt spid="70"/>
                                        </p:tgtEl>
                                        <p:attrNameLst>
                                          <p:attrName>ppt_x</p:attrName>
                                        </p:attrNameLst>
                                      </p:cBhvr>
                                      <p:tavLst>
                                        <p:tav tm="0">
                                          <p:val>
                                            <p:strVal val="#ppt_x"/>
                                          </p:val>
                                        </p:tav>
                                        <p:tav tm="100000">
                                          <p:val>
                                            <p:strVal val="#ppt_x"/>
                                          </p:val>
                                        </p:tav>
                                      </p:tavLst>
                                    </p:anim>
                                    <p:anim calcmode="lin" valueType="num">
                                      <p:cBhvr>
                                        <p:cTn id="19" dur="500" fill="hold"/>
                                        <p:tgtEl>
                                          <p:spTgt spid="70"/>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anim calcmode="lin" valueType="num">
                                      <p:cBhvr>
                                        <p:cTn id="24" dur="500" fill="hold"/>
                                        <p:tgtEl>
                                          <p:spTgt spid="57"/>
                                        </p:tgtEl>
                                        <p:attrNameLst>
                                          <p:attrName>ppt_x</p:attrName>
                                        </p:attrNameLst>
                                      </p:cBhvr>
                                      <p:tavLst>
                                        <p:tav tm="0">
                                          <p:val>
                                            <p:strVal val="#ppt_x"/>
                                          </p:val>
                                        </p:tav>
                                        <p:tav tm="100000">
                                          <p:val>
                                            <p:strVal val="#ppt_x"/>
                                          </p:val>
                                        </p:tav>
                                      </p:tavLst>
                                    </p:anim>
                                    <p:anim calcmode="lin" valueType="num">
                                      <p:cBhvr>
                                        <p:cTn id="25" dur="500" fill="hold"/>
                                        <p:tgtEl>
                                          <p:spTgt spid="5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anim calcmode="lin" valueType="num">
                                      <p:cBhvr>
                                        <p:cTn id="29" dur="500" fill="hold"/>
                                        <p:tgtEl>
                                          <p:spTgt spid="60"/>
                                        </p:tgtEl>
                                        <p:attrNameLst>
                                          <p:attrName>ppt_x</p:attrName>
                                        </p:attrNameLst>
                                      </p:cBhvr>
                                      <p:tavLst>
                                        <p:tav tm="0">
                                          <p:val>
                                            <p:strVal val="#ppt_x"/>
                                          </p:val>
                                        </p:tav>
                                        <p:tav tm="100000">
                                          <p:val>
                                            <p:strVal val="#ppt_x"/>
                                          </p:val>
                                        </p:tav>
                                      </p:tavLst>
                                    </p:anim>
                                    <p:anim calcmode="lin" valueType="num">
                                      <p:cBhvr>
                                        <p:cTn id="30" dur="500" fill="hold"/>
                                        <p:tgtEl>
                                          <p:spTgt spid="60"/>
                                        </p:tgtEl>
                                        <p:attrNameLst>
                                          <p:attrName>ppt_y</p:attrName>
                                        </p:attrNameLst>
                                      </p:cBhvr>
                                      <p:tavLst>
                                        <p:tav tm="0">
                                          <p:val>
                                            <p:strVal val="#ppt_y+.1"/>
                                          </p:val>
                                        </p:tav>
                                        <p:tav tm="100000">
                                          <p:val>
                                            <p:strVal val="#ppt_y"/>
                                          </p:val>
                                        </p:tav>
                                      </p:tavLst>
                                    </p:anim>
                                  </p:childTnLst>
                                </p:cTn>
                              </p:par>
                              <p:par>
                                <p:cTn id="31" presetID="55" presetClass="entr" presetSubtype="0" fill="hold" grpId="0" nodeType="withEffect">
                                  <p:stCondLst>
                                    <p:cond delay="500"/>
                                  </p:stCondLst>
                                  <p:childTnLst>
                                    <p:set>
                                      <p:cBhvr>
                                        <p:cTn id="32" dur="1" fill="hold">
                                          <p:stCondLst>
                                            <p:cond delay="0"/>
                                          </p:stCondLst>
                                        </p:cTn>
                                        <p:tgtEl>
                                          <p:spTgt spid="68"/>
                                        </p:tgtEl>
                                        <p:attrNameLst>
                                          <p:attrName>style.visibility</p:attrName>
                                        </p:attrNameLst>
                                      </p:cBhvr>
                                      <p:to>
                                        <p:strVal val="visible"/>
                                      </p:to>
                                    </p:set>
                                    <p:anim calcmode="lin" valueType="num">
                                      <p:cBhvr>
                                        <p:cTn id="33" dur="500" fill="hold"/>
                                        <p:tgtEl>
                                          <p:spTgt spid="68"/>
                                        </p:tgtEl>
                                        <p:attrNameLst>
                                          <p:attrName>ppt_w</p:attrName>
                                        </p:attrNameLst>
                                      </p:cBhvr>
                                      <p:tavLst>
                                        <p:tav tm="0">
                                          <p:val>
                                            <p:strVal val="#ppt_w*0.70"/>
                                          </p:val>
                                        </p:tav>
                                        <p:tav tm="100000">
                                          <p:val>
                                            <p:strVal val="#ppt_w"/>
                                          </p:val>
                                        </p:tav>
                                      </p:tavLst>
                                    </p:anim>
                                    <p:anim calcmode="lin" valueType="num">
                                      <p:cBhvr>
                                        <p:cTn id="34" dur="500" fill="hold"/>
                                        <p:tgtEl>
                                          <p:spTgt spid="68"/>
                                        </p:tgtEl>
                                        <p:attrNameLst>
                                          <p:attrName>ppt_h</p:attrName>
                                        </p:attrNameLst>
                                      </p:cBhvr>
                                      <p:tavLst>
                                        <p:tav tm="0">
                                          <p:val>
                                            <p:strVal val="#ppt_h"/>
                                          </p:val>
                                        </p:tav>
                                        <p:tav tm="100000">
                                          <p:val>
                                            <p:strVal val="#ppt_h"/>
                                          </p:val>
                                        </p:tav>
                                      </p:tavLst>
                                    </p:anim>
                                    <p:animEffect transition="in" filter="fade">
                                      <p:cBhvr>
                                        <p:cTn id="35" dur="500"/>
                                        <p:tgtEl>
                                          <p:spTgt spid="68"/>
                                        </p:tgtEl>
                                      </p:cBhvr>
                                    </p:animEffect>
                                  </p:childTnLst>
                                </p:cTn>
                              </p:par>
                              <p:par>
                                <p:cTn id="36" presetID="23" presetClass="entr" presetSubtype="16" fill="hold" grpId="0" nodeType="withEffect">
                                  <p:stCondLst>
                                    <p:cond delay="500"/>
                                  </p:stCondLst>
                                  <p:childTnLst>
                                    <p:set>
                                      <p:cBhvr>
                                        <p:cTn id="37" dur="1" fill="hold">
                                          <p:stCondLst>
                                            <p:cond delay="0"/>
                                          </p:stCondLst>
                                        </p:cTn>
                                        <p:tgtEl>
                                          <p:spTgt spid="63"/>
                                        </p:tgtEl>
                                        <p:attrNameLst>
                                          <p:attrName>style.visibility</p:attrName>
                                        </p:attrNameLst>
                                      </p:cBhvr>
                                      <p:to>
                                        <p:strVal val="visible"/>
                                      </p:to>
                                    </p:set>
                                    <p:anim calcmode="lin" valueType="num">
                                      <p:cBhvr>
                                        <p:cTn id="38" dur="500" fill="hold"/>
                                        <p:tgtEl>
                                          <p:spTgt spid="63"/>
                                        </p:tgtEl>
                                        <p:attrNameLst>
                                          <p:attrName>ppt_w</p:attrName>
                                        </p:attrNameLst>
                                      </p:cBhvr>
                                      <p:tavLst>
                                        <p:tav tm="0">
                                          <p:val>
                                            <p:fltVal val="0"/>
                                          </p:val>
                                        </p:tav>
                                        <p:tav tm="100000">
                                          <p:val>
                                            <p:strVal val="#ppt_w"/>
                                          </p:val>
                                        </p:tav>
                                      </p:tavLst>
                                    </p:anim>
                                    <p:anim calcmode="lin" valueType="num">
                                      <p:cBhvr>
                                        <p:cTn id="39" dur="500" fill="hold"/>
                                        <p:tgtEl>
                                          <p:spTgt spid="63"/>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50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anim calcmode="lin" valueType="num">
                                      <p:cBhvr>
                                        <p:cTn id="47" dur="500" fill="hold"/>
                                        <p:tgtEl>
                                          <p:spTgt spid="59"/>
                                        </p:tgtEl>
                                        <p:attrNameLst>
                                          <p:attrName>ppt_x</p:attrName>
                                        </p:attrNameLst>
                                      </p:cBhvr>
                                      <p:tavLst>
                                        <p:tav tm="0">
                                          <p:val>
                                            <p:strVal val="#ppt_x"/>
                                          </p:val>
                                        </p:tav>
                                        <p:tav tm="100000">
                                          <p:val>
                                            <p:strVal val="#ppt_x"/>
                                          </p:val>
                                        </p:tav>
                                      </p:tavLst>
                                    </p:anim>
                                    <p:anim calcmode="lin" valueType="num">
                                      <p:cBhvr>
                                        <p:cTn id="48" dur="500" fill="hold"/>
                                        <p:tgtEl>
                                          <p:spTgt spid="59"/>
                                        </p:tgtEl>
                                        <p:attrNameLst>
                                          <p:attrName>ppt_y</p:attrName>
                                        </p:attrNameLst>
                                      </p:cBhvr>
                                      <p:tavLst>
                                        <p:tav tm="0">
                                          <p:val>
                                            <p:strVal val="#ppt_y+.1"/>
                                          </p:val>
                                        </p:tav>
                                        <p:tav tm="100000">
                                          <p:val>
                                            <p:strVal val="#ppt_y"/>
                                          </p:val>
                                        </p:tav>
                                      </p:tavLst>
                                    </p:anim>
                                  </p:childTnLst>
                                </p:cTn>
                              </p:par>
                              <p:par>
                                <p:cTn id="49" presetID="55" presetClass="entr" presetSubtype="0" fill="hold" grpId="0" nodeType="withEffect">
                                  <p:stCondLst>
                                    <p:cond delay="50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strVal val="#ppt_w*0.70"/>
                                          </p:val>
                                        </p:tav>
                                        <p:tav tm="100000">
                                          <p:val>
                                            <p:strVal val="#ppt_w"/>
                                          </p:val>
                                        </p:tav>
                                      </p:tavLst>
                                    </p:anim>
                                    <p:anim calcmode="lin" valueType="num">
                                      <p:cBhvr>
                                        <p:cTn id="52" dur="500" fill="hold"/>
                                        <p:tgtEl>
                                          <p:spTgt spid="5"/>
                                        </p:tgtEl>
                                        <p:attrNameLst>
                                          <p:attrName>ppt_h</p:attrName>
                                        </p:attrNameLst>
                                      </p:cBhvr>
                                      <p:tavLst>
                                        <p:tav tm="0">
                                          <p:val>
                                            <p:strVal val="#ppt_h"/>
                                          </p:val>
                                        </p:tav>
                                        <p:tav tm="100000">
                                          <p:val>
                                            <p:strVal val="#ppt_h"/>
                                          </p:val>
                                        </p:tav>
                                      </p:tavLst>
                                    </p:anim>
                                    <p:animEffect transition="in" filter="fade">
                                      <p:cBhvr>
                                        <p:cTn id="53" dur="500"/>
                                        <p:tgtEl>
                                          <p:spTgt spid="5"/>
                                        </p:tgtEl>
                                      </p:cBhvr>
                                    </p:animEffect>
                                  </p:childTnLst>
                                </p:cTn>
                              </p:par>
                              <p:par>
                                <p:cTn id="54" presetID="23" presetClass="entr" presetSubtype="16" fill="hold" grpId="0" nodeType="withEffect">
                                  <p:stCondLst>
                                    <p:cond delay="50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childTnLst>
                                </p:cTn>
                              </p:par>
                            </p:childTnLst>
                          </p:cTn>
                        </p:par>
                        <p:par>
                          <p:cTn id="58" fill="hold">
                            <p:stCondLst>
                              <p:cond delay="1000"/>
                            </p:stCondLst>
                            <p:childTnLst>
                              <p:par>
                                <p:cTn id="59" presetID="47" presetClass="entr" presetSubtype="0" fill="hold" grpId="0"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fade">
                                      <p:cBhvr>
                                        <p:cTn id="61" dur="500"/>
                                        <p:tgtEl>
                                          <p:spTgt spid="71"/>
                                        </p:tgtEl>
                                      </p:cBhvr>
                                    </p:animEffect>
                                    <p:anim calcmode="lin" valueType="num">
                                      <p:cBhvr>
                                        <p:cTn id="62" dur="500" fill="hold"/>
                                        <p:tgtEl>
                                          <p:spTgt spid="71"/>
                                        </p:tgtEl>
                                        <p:attrNameLst>
                                          <p:attrName>ppt_x</p:attrName>
                                        </p:attrNameLst>
                                      </p:cBhvr>
                                      <p:tavLst>
                                        <p:tav tm="0">
                                          <p:val>
                                            <p:strVal val="#ppt_x"/>
                                          </p:val>
                                        </p:tav>
                                        <p:tav tm="100000">
                                          <p:val>
                                            <p:strVal val="#ppt_x"/>
                                          </p:val>
                                        </p:tav>
                                      </p:tavLst>
                                    </p:anim>
                                    <p:anim calcmode="lin" valueType="num">
                                      <p:cBhvr>
                                        <p:cTn id="63"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62" grpId="0"/>
      <p:bldP spid="70" grpId="0" bldLvl="0" animBg="1"/>
      <p:bldP spid="57" grpId="0" bldLvl="0" animBg="1"/>
      <p:bldP spid="60" grpId="0" bldLvl="0" animBg="1"/>
      <p:bldP spid="63" grpId="0" bldLvl="0" animBg="1"/>
      <p:bldP spid="68" grpId="0"/>
      <p:bldP spid="65" grpId="0" bldLvl="0" animBg="1"/>
      <p:bldP spid="59" grpId="0" bldLvl="0" animBg="1"/>
      <p:bldP spid="5" grpId="0"/>
      <p:bldP spid="7" grpId="0" bldLvl="0" animBg="1"/>
      <p:bldP spid="71"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4610" y="62230"/>
            <a:ext cx="5187950" cy="478155"/>
          </a:xfrm>
          <a:prstGeom prst="rect">
            <a:avLst/>
          </a:prstGeom>
          <a:noFill/>
        </p:spPr>
        <p:txBody>
          <a:bodyPr wrap="none" rtlCol="0" anchor="t">
            <a:spAutoFit/>
          </a:bodyPr>
          <a:lstStyle/>
          <a:p>
            <a:pPr marL="342900" marR="0" lvl="0" indent="-342900" algn="l" defTabSz="914400" rtl="0" eaLnBrk="0" fontAlgn="base" latinLnBrk="0" hangingPunct="0">
              <a:lnSpc>
                <a:spcPct val="90000"/>
              </a:lnSpc>
              <a:spcBef>
                <a:spcPct val="20000"/>
              </a:spcBef>
              <a:spcAft>
                <a:spcPct val="0"/>
              </a:spcAft>
              <a:buClrTx/>
              <a:buSzTx/>
              <a:buFontTx/>
              <a:buNone/>
              <a:defRPr/>
            </a:pPr>
            <a:r>
              <a:rPr lang="zh-CN" altLang="en-US" sz="2800" b="1" noProof="0" dirty="0" smtClean="0">
                <a:ln>
                  <a:noFill/>
                </a:ln>
                <a:effectLst/>
                <a:uLnTx/>
                <a:uFillTx/>
                <a:latin typeface="黑体" panose="02010609060101010101" pitchFamily="49" charset="-122"/>
                <a:ea typeface="黑体" panose="02010609060101010101" pitchFamily="49" charset="-122"/>
                <a:sym typeface="+mn-ea"/>
              </a:rPr>
              <a:t>从业人员期末人数按职业类型分</a:t>
            </a:r>
            <a:endParaRPr lang="zh-CN" altLang="en-US" sz="2800" dirty="0"/>
          </a:p>
        </p:txBody>
      </p:sp>
      <p:sp>
        <p:nvSpPr>
          <p:cNvPr id="3" name="文本框 2"/>
          <p:cNvSpPr txBox="1"/>
          <p:nvPr/>
        </p:nvSpPr>
        <p:spPr>
          <a:xfrm>
            <a:off x="1892300" y="931545"/>
            <a:ext cx="6777990" cy="3564255"/>
          </a:xfrm>
          <a:prstGeom prst="rect">
            <a:avLst/>
          </a:prstGeom>
          <a:noFill/>
        </p:spPr>
        <p:txBody>
          <a:bodyPr wrap="square" rtlCol="0" anchor="t">
            <a:spAutoFit/>
          </a:bodyPr>
          <a:lstStyle/>
          <a:p>
            <a:pPr marL="342900" indent="-342900" algn="l" eaLnBrk="0" fontAlgn="base" hangingPunct="0">
              <a:lnSpc>
                <a:spcPct val="90000"/>
              </a:lnSpc>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1</a:t>
            </a:r>
            <a:r>
              <a:rPr lang="zh-CN" altLang="en-US" sz="2800" noProof="0" dirty="0" smtClean="0">
                <a:ln>
                  <a:noFill/>
                </a:ln>
                <a:effectLst/>
                <a:uLnTx/>
                <a:uFillTx/>
                <a:latin typeface="+mn-ea"/>
                <a:sym typeface="+mn-ea"/>
              </a:rPr>
              <a:t>）中层及以上管理人员</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eaLnBrk="0" fontAlgn="base" hangingPunct="0">
              <a:lnSpc>
                <a:spcPct val="90000"/>
              </a:lnSpc>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2</a:t>
            </a:r>
            <a:r>
              <a:rPr lang="zh-CN" altLang="en-US" sz="2800" noProof="0" dirty="0" smtClean="0">
                <a:ln>
                  <a:noFill/>
                </a:ln>
                <a:effectLst/>
                <a:uLnTx/>
                <a:uFillTx/>
                <a:latin typeface="+mn-ea"/>
                <a:sym typeface="+mn-ea"/>
              </a:rPr>
              <a:t>）专业技术人员</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eaLnBrk="0" fontAlgn="base" hangingPunct="0">
              <a:lnSpc>
                <a:spcPct val="90000"/>
              </a:lnSpc>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3</a:t>
            </a:r>
            <a:r>
              <a:rPr lang="zh-CN" altLang="en-US" sz="2800" noProof="0" dirty="0" smtClean="0">
                <a:ln>
                  <a:noFill/>
                </a:ln>
                <a:effectLst/>
                <a:uLnTx/>
                <a:uFillTx/>
                <a:latin typeface="+mn-ea"/>
                <a:sym typeface="+mn-ea"/>
              </a:rPr>
              <a:t>）办事人员和有关人员</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fontAlgn="base">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4</a:t>
            </a:r>
            <a:r>
              <a:rPr lang="zh-CN" altLang="en-US" sz="2800" noProof="0" dirty="0" smtClean="0">
                <a:ln>
                  <a:noFill/>
                </a:ln>
                <a:effectLst/>
                <a:uLnTx/>
                <a:uFillTx/>
                <a:latin typeface="+mn-ea"/>
                <a:sym typeface="+mn-ea"/>
              </a:rPr>
              <a:t>）社会生产服务和生活服务人员 </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fontAlgn="base">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5</a:t>
            </a:r>
            <a:r>
              <a:rPr lang="zh-CN" altLang="en-US" sz="2800" noProof="0" dirty="0" smtClean="0">
                <a:ln>
                  <a:noFill/>
                </a:ln>
                <a:effectLst/>
                <a:uLnTx/>
                <a:uFillTx/>
                <a:latin typeface="+mn-ea"/>
                <a:sym typeface="+mn-ea"/>
              </a:rPr>
              <a:t>）生产制造及有关人员 </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eaLnBrk="0" fontAlgn="base" hangingPunct="0">
              <a:lnSpc>
                <a:spcPct val="90000"/>
              </a:lnSpc>
              <a:spcBef>
                <a:spcPct val="20000"/>
              </a:spcBef>
              <a:buClrTx/>
              <a:buSzTx/>
              <a:buFont typeface="Arial" panose="020B0604020202020204" pitchFamily="34" charset="0"/>
              <a:defRPr/>
            </a:pPr>
            <a:endParaRPr lang="zh-CN" altLang="en-US"/>
          </a:p>
          <a:p>
            <a:pPr marL="342900" indent="-342900" algn="l" eaLnBrk="0" fontAlgn="base" hangingPunct="0">
              <a:lnSpc>
                <a:spcPct val="90000"/>
              </a:lnSpc>
              <a:spcBef>
                <a:spcPct val="20000"/>
              </a:spcBef>
              <a:buClrTx/>
              <a:buSzTx/>
              <a:buFont typeface="Arial" panose="020B0604020202020204" pitchFamily="34" charset="0"/>
              <a:defRPr/>
            </a:pPr>
            <a:r>
              <a:rPr lang="zh-CN" altLang="zh-CN"/>
              <a:t>      注意：按职业类型分组遵循</a:t>
            </a:r>
            <a:r>
              <a:rPr lang="en-US" altLang="zh-CN"/>
              <a:t>“</a:t>
            </a:r>
            <a:r>
              <a:rPr lang="zh-CN" altLang="en-US"/>
              <a:t>就上不就下</a:t>
            </a:r>
            <a:r>
              <a:rPr lang="en-US" altLang="zh-CN"/>
              <a:t>”</a:t>
            </a:r>
            <a:r>
              <a:rPr lang="zh-CN" altLang="en-US"/>
              <a:t>原则，既属于中层及以上管理人员，又属于专业技术人员，划为中层及以上管理人员。</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349933" y="136817"/>
            <a:ext cx="1929130" cy="398780"/>
          </a:xfrm>
          <a:prstGeom prst="rect">
            <a:avLst/>
          </a:prstGeom>
          <a:noFill/>
        </p:spPr>
        <p:txBody>
          <a:bodyPr wrap="none" rtlCol="0">
            <a:spAutoFit/>
          </a:bodyPr>
          <a:lstStyle/>
          <a:p>
            <a:r>
              <a:rPr lang="zh-CN" sz="2000" b="1" dirty="0">
                <a:solidFill>
                  <a:srgbClr val="354454"/>
                </a:solidFill>
                <a:latin typeface="微软雅黑" panose="020B0503020204020204" pitchFamily="34" charset="-122"/>
                <a:ea typeface="微软雅黑" panose="020B0503020204020204" pitchFamily="34" charset="-122"/>
              </a:rPr>
              <a:t>报表内容</a:t>
            </a:r>
            <a:r>
              <a:rPr lang="en-US" altLang="zh-CN" sz="2000" b="1" dirty="0">
                <a:solidFill>
                  <a:srgbClr val="354454"/>
                </a:solidFill>
                <a:latin typeface="微软雅黑" panose="020B0503020204020204" pitchFamily="34" charset="-122"/>
                <a:ea typeface="微软雅黑" panose="020B0503020204020204" pitchFamily="34" charset="-122"/>
              </a:rPr>
              <a:t>--</a:t>
            </a:r>
            <a:r>
              <a:rPr lang="zh-CN" altLang="en-US" sz="2000" b="1" dirty="0">
                <a:solidFill>
                  <a:srgbClr val="354454"/>
                </a:solidFill>
                <a:latin typeface="微软雅黑" panose="020B0503020204020204" pitchFamily="34" charset="-122"/>
                <a:ea typeface="微软雅黑" panose="020B0503020204020204" pitchFamily="34" charset="-122"/>
              </a:rPr>
              <a:t>年报</a:t>
            </a:r>
            <a:endParaRPr lang="zh-CN" altLang="en-US" sz="2000" b="1" dirty="0">
              <a:solidFill>
                <a:srgbClr val="354454"/>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350047" y="1543434"/>
            <a:ext cx="1538605" cy="410845"/>
          </a:xfrm>
          <a:prstGeom prst="rect">
            <a:avLst/>
          </a:prstGeom>
          <a:noFill/>
        </p:spPr>
        <p:txBody>
          <a:bodyPr wrap="none" rtlCol="0">
            <a:spAutoFit/>
          </a:bodyPr>
          <a:lstStyle/>
          <a:p>
            <a:pPr>
              <a:lnSpc>
                <a:spcPct val="130000"/>
              </a:lnSpc>
            </a:pPr>
            <a:r>
              <a:rPr lang="en-US" altLang="zh-CN" sz="1600" dirty="0" smtClean="0">
                <a:solidFill>
                  <a:srgbClr val="354454"/>
                </a:solidFill>
                <a:latin typeface="Arial" panose="020B0604020202020204" pitchFamily="34" charset="0"/>
                <a:ea typeface="微软雅黑" panose="020B0503020204020204" pitchFamily="34" charset="-122"/>
              </a:rPr>
              <a:t>2.</a:t>
            </a:r>
            <a:r>
              <a:rPr lang="zh-CN" sz="1600" dirty="0" smtClean="0">
                <a:solidFill>
                  <a:srgbClr val="354454"/>
                </a:solidFill>
                <a:latin typeface="Arial" panose="020B0604020202020204" pitchFamily="34" charset="0"/>
                <a:ea typeface="微软雅黑" panose="020B0503020204020204" pitchFamily="34" charset="-122"/>
              </a:rPr>
              <a:t>删除</a:t>
            </a:r>
            <a:r>
              <a:rPr lang="en-US" altLang="zh-CN" sz="1600" dirty="0" smtClean="0">
                <a:solidFill>
                  <a:srgbClr val="354454"/>
                </a:solidFill>
                <a:latin typeface="Arial" panose="020B0604020202020204" pitchFamily="34" charset="0"/>
                <a:ea typeface="微软雅黑" panose="020B0503020204020204" pitchFamily="34" charset="-122"/>
              </a:rPr>
              <a:t>I102-3</a:t>
            </a:r>
            <a:r>
              <a:rPr lang="zh-CN" altLang="en-US" sz="1600" dirty="0" smtClean="0">
                <a:solidFill>
                  <a:srgbClr val="354454"/>
                </a:solidFill>
                <a:latin typeface="Arial" panose="020B0604020202020204" pitchFamily="34" charset="0"/>
                <a:ea typeface="微软雅黑" panose="020B0503020204020204" pitchFamily="34" charset="-122"/>
              </a:rPr>
              <a:t>表</a:t>
            </a:r>
            <a:endParaRPr lang="zh-CN" altLang="en-US" sz="1600" dirty="0" smtClean="0">
              <a:solidFill>
                <a:srgbClr val="354454"/>
              </a:solidFill>
              <a:latin typeface="Arial" panose="020B0604020202020204" pitchFamily="34" charset="0"/>
              <a:ea typeface="微软雅黑" panose="020B0503020204020204" pitchFamily="34" charset="-122"/>
            </a:endParaRPr>
          </a:p>
        </p:txBody>
      </p:sp>
      <p:graphicFrame>
        <p:nvGraphicFramePr>
          <p:cNvPr id="8" name="表格 7"/>
          <p:cNvGraphicFramePr/>
          <p:nvPr>
            <p:custDataLst>
              <p:tags r:id="rId1"/>
            </p:custDataLst>
          </p:nvPr>
        </p:nvGraphicFramePr>
        <p:xfrm>
          <a:off x="4762500" y="727710"/>
          <a:ext cx="3705225" cy="4111625"/>
        </p:xfrm>
        <a:graphic>
          <a:graphicData uri="http://schemas.openxmlformats.org/drawingml/2006/table">
            <a:tbl>
              <a:tblPr firstRow="1" bandRow="1">
                <a:tableStyleId>{5C22544A-7EE6-4342-B048-85BDC9FD1C3A}</a:tableStyleId>
              </a:tblPr>
              <a:tblGrid>
                <a:gridCol w="1112520"/>
                <a:gridCol w="268605"/>
                <a:gridCol w="169545"/>
                <a:gridCol w="401955"/>
                <a:gridCol w="1029335"/>
                <a:gridCol w="235585"/>
                <a:gridCol w="281305"/>
                <a:gridCol w="206375"/>
              </a:tblGrid>
              <a:tr h="207645">
                <a:tc>
                  <a:txBody>
                    <a:bodyPr/>
                    <a:lstStyle/>
                    <a:p>
                      <a:pPr indent="0">
                        <a:buNone/>
                      </a:pPr>
                      <a:r>
                        <a:rPr lang="zh-CN" sz="450" b="0">
                          <a:solidFill>
                            <a:srgbClr val="000000"/>
                          </a:solidFill>
                          <a:latin typeface="Arial" panose="020B0604020202020204" pitchFamily="34" charset="0"/>
                          <a:ea typeface="宋体" panose="02010600030101010101" pitchFamily="2" charset="-122"/>
                        </a:rPr>
                        <a:t>统一社会信用代码：□□□□□□□□□□□□□□□□□□</a:t>
                      </a:r>
                      <a:r>
                        <a:rPr lang="en-US" altLang="zh-CN" sz="450" b="0">
                          <a:solidFill>
                            <a:srgbClr val="000000"/>
                          </a:solidFill>
                          <a:latin typeface="Arial" panose="020B0604020202020204" pitchFamily="34" charset="0"/>
                          <a:ea typeface="宋体" panose="02010600030101010101" pitchFamily="2" charset="-122"/>
                        </a:rPr>
                        <a:t> </a:t>
                      </a:r>
                      <a:endParaRPr lang="en-US" altLang="zh-CN" sz="450" b="0">
                        <a:solidFill>
                          <a:srgbClr val="000000"/>
                        </a:solidFill>
                        <a:latin typeface="Arial" panose="020B0604020202020204" pitchFamily="34" charset="0"/>
                        <a:ea typeface="宋体" panose="02010600030101010101" pitchFamily="2" charset="-122"/>
                      </a:endParaRPr>
                    </a:p>
                  </a:txBody>
                  <a:tcPr marL="9521" marR="9521" marT="9521" marB="34277" anchor="ctr">
                    <a:lnL>
                      <a:noFill/>
                    </a:lnL>
                    <a:lnR>
                      <a:noFill/>
                    </a:lnR>
                    <a:lnT cap="flat">
                      <a:noFill/>
                    </a:lnT>
                    <a:lnB cap="flat">
                      <a:noFill/>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a:noFill/>
                    </a:lnR>
                    <a:lnT cap="flat">
                      <a:noFill/>
                    </a:lnT>
                    <a:lnB cap="flat">
                      <a:noFill/>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a:noFill/>
                    </a:lnR>
                    <a:lnT cap="flat">
                      <a:noFill/>
                    </a:lnT>
                    <a:lnB cap="flat">
                      <a:noFill/>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a:noFill/>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文号：</a:t>
                      </a:r>
                      <a:endParaRPr lang="en-US" altLang="en-US" sz="450" b="0">
                        <a:solidFill>
                          <a:srgbClr val="000000"/>
                        </a:solidFill>
                        <a:latin typeface="Times New Roman" panose="02020603050405020304" charset="-122"/>
                      </a:endParaRPr>
                    </a:p>
                  </a:txBody>
                  <a:tcPr marL="9521" marR="9521" marT="9521" marB="34277" anchor="ctr">
                    <a:lnL>
                      <a:noFill/>
                    </a:lnL>
                    <a:lnR>
                      <a:noFill/>
                    </a:lnR>
                    <a:lnT cap="flat">
                      <a:noFill/>
                    </a:lnT>
                    <a:lnB cap="flat">
                      <a:noFill/>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a:noFill/>
                    </a:lnR>
                    <a:lnT cap="flat">
                      <a:noFill/>
                    </a:lnT>
                    <a:lnB cap="flat">
                      <a:noFill/>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a:noFill/>
                    </a:lnR>
                    <a:lnT cap="flat">
                      <a:noFill/>
                    </a:lnT>
                    <a:lnB cap="flat">
                      <a:noFill/>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cap="flat">
                      <a:noFill/>
                    </a:lnR>
                    <a:lnT cap="flat">
                      <a:noFill/>
                    </a:lnT>
                    <a:lnB cap="flat">
                      <a:noFill/>
                    </a:lnB>
                    <a:lnTlToBr>
                      <a:noFill/>
                    </a:lnTlToBr>
                    <a:lnBlToTr>
                      <a:noFill/>
                    </a:lnBlToTr>
                    <a:solidFill>
                      <a:schemeClr val="bg1"/>
                    </a:solidFill>
                  </a:tcPr>
                </a:tc>
              </a:tr>
              <a:tr h="140970">
                <a:tc>
                  <a:txBody>
                    <a:bodyPr/>
                    <a:lstStyle/>
                    <a:p>
                      <a:pPr indent="0">
                        <a:buNone/>
                      </a:pPr>
                      <a:r>
                        <a:rPr lang="zh-CN" sz="450" b="0">
                          <a:solidFill>
                            <a:srgbClr val="000000"/>
                          </a:solidFill>
                          <a:latin typeface="Arial" panose="020B0604020202020204" pitchFamily="34" charset="0"/>
                          <a:ea typeface="宋体" panose="02010600030101010101" pitchFamily="2" charset="-122"/>
                        </a:rPr>
                        <a:t>单位详细名称（签章）：</a:t>
                      </a:r>
                      <a:endParaRPr lang="en-US" altLang="en-US" sz="450" b="0">
                        <a:solidFill>
                          <a:srgbClr val="000000"/>
                        </a:solidFill>
                        <a:latin typeface="宋体" panose="02010600030101010101" pitchFamily="2" charset="-122"/>
                      </a:endParaRPr>
                    </a:p>
                  </a:txBody>
                  <a:tcPr marL="9521" marR="9521" marT="9521" marB="34277" anchor="ctr">
                    <a:lnL>
                      <a:noFill/>
                    </a:lnL>
                    <a:lnR>
                      <a:noFill/>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450" b="0">
                        <a:solidFill>
                          <a:srgbClr val="000000"/>
                        </a:solidFill>
                        <a:latin typeface="宋体" panose="02010600030101010101" pitchFamily="2" charset="-122"/>
                      </a:endParaRPr>
                    </a:p>
                  </a:txBody>
                  <a:tcPr marL="9521" marR="9521" marT="9521" marB="34277" anchor="ctr">
                    <a:lnL>
                      <a:noFill/>
                    </a:lnL>
                    <a:lnR>
                      <a:noFill/>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a:noFill/>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zh-CN" sz="450" b="0">
                          <a:solidFill>
                            <a:srgbClr val="000000"/>
                          </a:solidFill>
                          <a:latin typeface="Arial" panose="020B0604020202020204" pitchFamily="34" charset="0"/>
                          <a:ea typeface="宋体" panose="02010600030101010101" pitchFamily="2" charset="-122"/>
                        </a:rPr>
                        <a:t>20 年</a:t>
                      </a:r>
                      <a:endParaRPr lang="en-US" altLang="en-US" sz="450" b="0">
                        <a:solidFill>
                          <a:srgbClr val="000000"/>
                        </a:solidFill>
                        <a:latin typeface="宋体" panose="02010600030101010101" pitchFamily="2" charset="-122"/>
                      </a:endParaRPr>
                    </a:p>
                  </a:txBody>
                  <a:tcPr marL="9521" marR="9521" marT="9521" marB="34277" anchor="ctr">
                    <a:lnL>
                      <a:noFill/>
                    </a:lnL>
                    <a:lnR>
                      <a:noFill/>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有效期至：202</a:t>
                      </a:r>
                      <a:r>
                        <a:rPr lang="en-US" sz="450" b="0">
                          <a:solidFill>
                            <a:srgbClr val="C00000"/>
                          </a:solidFill>
                          <a:latin typeface="宋体" panose="02010600030101010101" pitchFamily="2" charset="-122"/>
                        </a:rPr>
                        <a:t>6</a:t>
                      </a:r>
                      <a:r>
                        <a:rPr lang="en-US" sz="450" b="0">
                          <a:solidFill>
                            <a:srgbClr val="000000"/>
                          </a:solidFill>
                          <a:latin typeface="宋体" panose="02010600030101010101" pitchFamily="2" charset="-122"/>
                        </a:rPr>
                        <a:t>年 6 月</a:t>
                      </a:r>
                      <a:endParaRPr lang="en-US" altLang="en-US" sz="450" b="0">
                        <a:solidFill>
                          <a:srgbClr val="000000"/>
                        </a:solidFill>
                        <a:latin typeface="宋体" panose="02010600030101010101" pitchFamily="2" charset="-122"/>
                      </a:endParaRPr>
                    </a:p>
                  </a:txBody>
                  <a:tcPr marL="9521" marR="9521" marT="9521" marB="34277" anchor="ctr">
                    <a:lnL>
                      <a:noFill/>
                    </a:lnL>
                    <a:lnR>
                      <a:noFill/>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a:noFill/>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a:noFill/>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a:noFill/>
                    </a:lnL>
                    <a:lnR cap="flat">
                      <a:noFill/>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r>
              <a:tr h="188595">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指标名称</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计量单位</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代码</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本年</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指标名称</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计量单位</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代码</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本年</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117475">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甲</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乙</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丙</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1</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甲</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乙</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丙</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1</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116840">
                <a:tc>
                  <a:txBody>
                    <a:bodyPr/>
                    <a:lstStyle/>
                    <a:p>
                      <a:pPr indent="0">
                        <a:buNone/>
                      </a:pPr>
                      <a:r>
                        <a:rPr lang="zh-CN" sz="450" b="0">
                          <a:solidFill>
                            <a:srgbClr val="000000"/>
                          </a:solidFill>
                          <a:latin typeface="Arial" panose="020B0604020202020204" pitchFamily="34" charset="0"/>
                          <a:ea typeface="宋体" panose="02010600030101010101" pitchFamily="2" charset="-122"/>
                        </a:rPr>
                        <a:t>一、从业人员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专业技术人员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77</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cap="flat">
                      <a:noFill/>
                    </a:lnB>
                    <a:lnTlToBr>
                      <a:noFill/>
                    </a:lnTlToBr>
                    <a:lnBlToTr>
                      <a:noFill/>
                    </a:lnBlToTr>
                    <a:solidFill>
                      <a:schemeClr val="bg1"/>
                    </a:solidFill>
                  </a:tcPr>
                </a:tc>
              </a:tr>
              <a:tr h="117475">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从业人员期末人数</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1</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办事人员和有关人员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78</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其中：女性</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2</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社会生产服务和生活服务人员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79</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其中：工作地在外省市人员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BJ11</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生产制造及有关人员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80</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其中：户口在外省市人员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BJ07</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zh-CN" sz="450" b="0">
                          <a:solidFill>
                            <a:srgbClr val="000000"/>
                          </a:solidFill>
                          <a:latin typeface="Arial" panose="020B0604020202020204" pitchFamily="34" charset="0"/>
                          <a:ea typeface="宋体" panose="02010600030101010101" pitchFamily="2" charset="-122"/>
                        </a:rPr>
                        <a:t>二、工资总额</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其中：工作地在外省市人员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BJ08</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从业人员工资总额</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千元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12</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按人员类型分</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按人员类型分</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在岗职工</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5</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在岗职工</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千元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13</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劳务派遣人员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6</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劳务派遣人员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千元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18</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其他从业人员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其他从业人员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千元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19</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1">
                          <a:solidFill>
                            <a:srgbClr val="FF0000"/>
                          </a:solidFill>
                          <a:latin typeface="宋体" panose="02010600030101010101" pitchFamily="2" charset="-122"/>
                        </a:rPr>
                        <a:t>   按文化程度分</a:t>
                      </a:r>
                      <a:endParaRPr lang="en-US" altLang="en-US" sz="450" b="1">
                        <a:solidFill>
                          <a:srgbClr val="FF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FF0000"/>
                          </a:solidFill>
                          <a:latin typeface="宋体" panose="02010600030101010101" pitchFamily="2" charset="-122"/>
                        </a:rPr>
                        <a:t>-</a:t>
                      </a:r>
                      <a:endParaRPr lang="en-US" altLang="en-US" sz="450" b="0">
                        <a:solidFill>
                          <a:srgbClr val="FF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FF0000"/>
                          </a:solidFill>
                          <a:latin typeface="宋体" panose="02010600030101010101" pitchFamily="2" charset="-122"/>
                        </a:rPr>
                        <a:t>-</a:t>
                      </a:r>
                      <a:endParaRPr lang="en-US" altLang="en-US" sz="450" b="0">
                        <a:solidFill>
                          <a:srgbClr val="FF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按职业类型分</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1">
                          <a:solidFill>
                            <a:srgbClr val="FF0000"/>
                          </a:solidFill>
                          <a:latin typeface="宋体" panose="02010600030101010101" pitchFamily="2" charset="-122"/>
                        </a:rPr>
                        <a:t>     具有研究生及以上学历（位）人员</a:t>
                      </a:r>
                      <a:endParaRPr lang="en-US" altLang="en-US" sz="450" b="1">
                        <a:solidFill>
                          <a:srgbClr val="FF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1">
                          <a:solidFill>
                            <a:srgbClr val="FF0000"/>
                          </a:solidFill>
                          <a:latin typeface="Arial" panose="020B0604020202020204" pitchFamily="34" charset="0"/>
                          <a:ea typeface="宋体" panose="02010600030101010101" pitchFamily="2" charset="-122"/>
                        </a:rPr>
                        <a:t>人</a:t>
                      </a:r>
                      <a:endParaRPr lang="zh-CN" altLang="en-US" sz="450" b="1">
                        <a:solidFill>
                          <a:srgbClr val="FF0000"/>
                        </a:solidFill>
                        <a:latin typeface="Arial" panose="020B0604020202020204" pitchFamily="34" charset="0"/>
                        <a:ea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1">
                          <a:solidFill>
                            <a:srgbClr val="FF0000"/>
                          </a:solidFill>
                          <a:latin typeface="宋体" panose="02010600030101010101" pitchFamily="2" charset="-122"/>
                        </a:rPr>
                        <a:t>bj12</a:t>
                      </a:r>
                      <a:endParaRPr lang="en-US" altLang="en-US" sz="450" b="1">
                        <a:solidFill>
                          <a:srgbClr val="FF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中层及以上管理人员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千元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81</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1">
                          <a:solidFill>
                            <a:srgbClr val="FF0000"/>
                          </a:solidFill>
                          <a:latin typeface="宋体" panose="02010600030101010101" pitchFamily="2" charset="-122"/>
                        </a:rPr>
                        <a:t>     具有大学本科学历（位）人员</a:t>
                      </a:r>
                      <a:endParaRPr lang="en-US" altLang="en-US" sz="450" b="1">
                        <a:solidFill>
                          <a:srgbClr val="FF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1">
                          <a:solidFill>
                            <a:srgbClr val="FF0000"/>
                          </a:solidFill>
                          <a:latin typeface="Arial" panose="020B0604020202020204" pitchFamily="34" charset="0"/>
                          <a:ea typeface="宋体" panose="02010600030101010101" pitchFamily="2" charset="-122"/>
                        </a:rPr>
                        <a:t>人</a:t>
                      </a:r>
                      <a:endParaRPr lang="zh-CN" altLang="en-US" sz="450" b="1">
                        <a:solidFill>
                          <a:srgbClr val="FF0000"/>
                        </a:solidFill>
                        <a:latin typeface="Arial" panose="020B0604020202020204" pitchFamily="34" charset="0"/>
                        <a:ea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1">
                          <a:solidFill>
                            <a:srgbClr val="FF0000"/>
                          </a:solidFill>
                          <a:latin typeface="宋体" panose="02010600030101010101" pitchFamily="2" charset="-122"/>
                        </a:rPr>
                        <a:t>bj13</a:t>
                      </a:r>
                      <a:endParaRPr lang="en-US" altLang="en-US" sz="450" b="1">
                        <a:solidFill>
                          <a:srgbClr val="FF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专业技术人员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千元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82</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1">
                          <a:solidFill>
                            <a:srgbClr val="FF0000"/>
                          </a:solidFill>
                          <a:latin typeface="宋体" panose="02010600030101010101" pitchFamily="2" charset="-122"/>
                        </a:rPr>
                        <a:t>     具有大学专科学历人员</a:t>
                      </a:r>
                      <a:endParaRPr lang="en-US" altLang="en-US" sz="450" b="1">
                        <a:solidFill>
                          <a:srgbClr val="FF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1">
                          <a:solidFill>
                            <a:srgbClr val="FF0000"/>
                          </a:solidFill>
                          <a:latin typeface="Arial" panose="020B0604020202020204" pitchFamily="34" charset="0"/>
                          <a:ea typeface="宋体" panose="02010600030101010101" pitchFamily="2" charset="-122"/>
                        </a:rPr>
                        <a:t>人</a:t>
                      </a:r>
                      <a:endParaRPr lang="zh-CN" altLang="en-US" sz="450" b="1">
                        <a:solidFill>
                          <a:srgbClr val="FF0000"/>
                        </a:solidFill>
                        <a:latin typeface="Arial" panose="020B0604020202020204" pitchFamily="34" charset="0"/>
                        <a:ea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1">
                          <a:solidFill>
                            <a:srgbClr val="FF0000"/>
                          </a:solidFill>
                          <a:latin typeface="宋体" panose="02010600030101010101" pitchFamily="2" charset="-122"/>
                        </a:rPr>
                        <a:t>bj14</a:t>
                      </a:r>
                      <a:endParaRPr lang="en-US" altLang="en-US" sz="450" b="1">
                        <a:solidFill>
                          <a:srgbClr val="FF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办事人员和有关人员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千元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83</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1">
                          <a:solidFill>
                            <a:srgbClr val="FF0000"/>
                          </a:solidFill>
                          <a:latin typeface="宋体" panose="02010600030101010101" pitchFamily="2" charset="-122"/>
                        </a:rPr>
                        <a:t>     具有中专及高中学历人员</a:t>
                      </a:r>
                      <a:endParaRPr lang="en-US" altLang="en-US" sz="450" b="1">
                        <a:solidFill>
                          <a:srgbClr val="FF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1">
                          <a:solidFill>
                            <a:srgbClr val="FF0000"/>
                          </a:solidFill>
                          <a:latin typeface="Arial" panose="020B0604020202020204" pitchFamily="34" charset="0"/>
                          <a:ea typeface="宋体" panose="02010600030101010101" pitchFamily="2" charset="-122"/>
                        </a:rPr>
                        <a:t>人</a:t>
                      </a:r>
                      <a:endParaRPr lang="zh-CN" altLang="en-US" sz="450" b="1">
                        <a:solidFill>
                          <a:srgbClr val="FF0000"/>
                        </a:solidFill>
                        <a:latin typeface="Arial" panose="020B0604020202020204" pitchFamily="34" charset="0"/>
                        <a:ea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1">
                          <a:solidFill>
                            <a:srgbClr val="FF0000"/>
                          </a:solidFill>
                          <a:latin typeface="宋体" panose="02010600030101010101" pitchFamily="2" charset="-122"/>
                        </a:rPr>
                        <a:t>bj15</a:t>
                      </a:r>
                      <a:endParaRPr lang="en-US" altLang="en-US" sz="450" b="1">
                        <a:solidFill>
                          <a:srgbClr val="FF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社会生产服务和生活服务人员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千元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84</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1">
                          <a:solidFill>
                            <a:srgbClr val="FF0000"/>
                          </a:solidFill>
                          <a:latin typeface="宋体" panose="02010600030101010101" pitchFamily="2" charset="-122"/>
                        </a:rPr>
                        <a:t>     具有初中及以下学历人员</a:t>
                      </a:r>
                      <a:endParaRPr lang="en-US" altLang="en-US" sz="450" b="1">
                        <a:solidFill>
                          <a:srgbClr val="FF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1">
                          <a:solidFill>
                            <a:srgbClr val="FF0000"/>
                          </a:solidFill>
                          <a:latin typeface="Arial" panose="020B0604020202020204" pitchFamily="34" charset="0"/>
                          <a:ea typeface="宋体" panose="02010600030101010101" pitchFamily="2" charset="-122"/>
                        </a:rPr>
                        <a:t>人</a:t>
                      </a:r>
                      <a:endParaRPr lang="zh-CN" altLang="en-US" sz="450" b="1">
                        <a:solidFill>
                          <a:srgbClr val="FF0000"/>
                        </a:solidFill>
                        <a:latin typeface="Arial" panose="020B0604020202020204" pitchFamily="34" charset="0"/>
                        <a:ea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1">
                          <a:solidFill>
                            <a:srgbClr val="FF0000"/>
                          </a:solidFill>
                          <a:latin typeface="宋体" panose="02010600030101010101" pitchFamily="2" charset="-122"/>
                        </a:rPr>
                        <a:t>bj16</a:t>
                      </a:r>
                      <a:endParaRPr lang="en-US" altLang="en-US" sz="450" b="1">
                        <a:solidFill>
                          <a:srgbClr val="FF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生产制造及有关人员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千元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85</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按职业类型分</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zh-CN" sz="450" b="0">
                          <a:solidFill>
                            <a:srgbClr val="000000"/>
                          </a:solidFill>
                          <a:latin typeface="Arial" panose="020B0604020202020204" pitchFamily="34" charset="0"/>
                          <a:ea typeface="宋体" panose="02010600030101010101" pitchFamily="2" charset="-122"/>
                        </a:rPr>
                        <a:t>三、平均工资</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中层及以上管理人员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71</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从业人员平均工资</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20</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专业技术人员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72</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按人员类型分</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办事人员和有关人员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73</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在岗职工</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21</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社会生产服务和生活服务人员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74</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劳务派遣人员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22</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生产制造及有关人员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75</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其他从业人员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23</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从业人员平均人数</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按职业类型分</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按人员类型分</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中层及以上管理人员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86</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在岗职工</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9</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专业技术人员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87</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7475">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劳务派遣人员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10</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办事人员和有关人员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88</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1684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其他从业人员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11</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社会生产服务和生活服务人员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89</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5367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按职业类型分</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生产制造及有关人员</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元</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90</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bg1"/>
                    </a:solidFill>
                  </a:tcPr>
                </a:tc>
                <a:tc>
                  <a:txBody>
                    <a:bodyPr/>
                    <a:lstStyle/>
                    <a:p>
                      <a:pPr indent="0">
                        <a:buNone/>
                      </a:pPr>
                      <a:endParaRPr lang="zh-CN" altLang="en-US" sz="675"/>
                    </a:p>
                  </a:txBody>
                  <a:tcPr marL="9521" marR="9521" marT="9521" marB="34277" anchor="ctr">
                    <a:lnL w="12700" cap="flat" cmpd="sng">
                      <a:solidFill>
                        <a:srgbClr val="000000"/>
                      </a:solidFill>
                      <a:prstDash val="solid"/>
                      <a:headEnd type="none" w="med" len="med"/>
                      <a:tailEnd type="none" w="med" len="med"/>
                    </a:lnL>
                    <a:lnR cap="flat">
                      <a:noFill/>
                    </a:lnR>
                    <a:lnT cap="flat">
                      <a:noFill/>
                    </a:lnT>
                    <a:lnB cap="flat">
                      <a:noFill/>
                    </a:lnB>
                    <a:lnTlToBr>
                      <a:noFill/>
                    </a:lnTlToBr>
                    <a:lnBlToTr>
                      <a:noFill/>
                    </a:lnBlToTr>
                    <a:solidFill>
                      <a:schemeClr val="bg1"/>
                    </a:solidFill>
                  </a:tcPr>
                </a:tc>
              </a:tr>
              <a:tr h="140970">
                <a:tc>
                  <a:txBody>
                    <a:bodyPr/>
                    <a:lstStyle/>
                    <a:p>
                      <a:pPr indent="0">
                        <a:buNone/>
                      </a:pPr>
                      <a:r>
                        <a:rPr lang="en-US" sz="450" b="0">
                          <a:solidFill>
                            <a:srgbClr val="000000"/>
                          </a:solidFill>
                          <a:latin typeface="宋体" panose="02010600030101010101" pitchFamily="2" charset="-122"/>
                        </a:rPr>
                        <a:t>      </a:t>
                      </a:r>
                      <a:r>
                        <a:rPr lang="zh-CN" sz="450" b="0">
                          <a:solidFill>
                            <a:srgbClr val="000000"/>
                          </a:solidFill>
                          <a:latin typeface="Arial" panose="020B0604020202020204" pitchFamily="34" charset="0"/>
                          <a:ea typeface="宋体" panose="02010600030101010101" pitchFamily="2" charset="-122"/>
                        </a:rPr>
                        <a:t>中层及以上管理人员</a:t>
                      </a:r>
                      <a:endParaRPr lang="en-US" altLang="en-US" sz="450" b="0">
                        <a:solidFill>
                          <a:srgbClr val="000000"/>
                        </a:solidFill>
                        <a:latin typeface="宋体" panose="02010600030101010101" pitchFamily="2" charset="-122"/>
                      </a:endParaRPr>
                    </a:p>
                  </a:txBody>
                  <a:tcPr marL="9521" marR="9521" marT="9521" marB="34277" anchor="ctr">
                    <a:lnL>
                      <a:noFill/>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zh-CN" sz="450" b="0">
                          <a:solidFill>
                            <a:srgbClr val="000000"/>
                          </a:solidFill>
                          <a:latin typeface="Arial" panose="020B0604020202020204" pitchFamily="34" charset="0"/>
                          <a:ea typeface="宋体" panose="02010600030101010101" pitchFamily="2" charset="-122"/>
                        </a:rPr>
                        <a:t>人</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r>
                        <a:rPr lang="en-US" sz="450" b="0">
                          <a:solidFill>
                            <a:srgbClr val="000000"/>
                          </a:solidFill>
                          <a:latin typeface="宋体" panose="02010600030101010101" pitchFamily="2" charset="-122"/>
                        </a:rPr>
                        <a:t>76</a:t>
                      </a:r>
                      <a:endParaRPr lang="en-US" altLang="en-US" sz="45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lgn="ctr">
                        <a:buNone/>
                      </a:pPr>
                      <a:endParaRPr lang="en-US" altLang="en-US" sz="450" b="0">
                        <a:solidFill>
                          <a:srgbClr val="000000"/>
                        </a:solidFill>
                        <a:latin typeface="宋体" panose="02010600030101010101" pitchFamily="2" charset="-122"/>
                      </a:endParaRPr>
                    </a:p>
                  </a:txBody>
                  <a:tcPr marL="9521" marR="9521" marT="9521" marB="34277">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p>
                      <a:pPr indent="0">
                        <a:buNone/>
                      </a:pPr>
                      <a:endParaRPr lang="en-US" altLang="en-US" sz="600" b="0">
                        <a:solidFill>
                          <a:srgbClr val="000000"/>
                        </a:solidFill>
                        <a:latin typeface="宋体" panose="02010600030101010101" pitchFamily="2" charset="-122"/>
                      </a:endParaRPr>
                    </a:p>
                  </a:txBody>
                  <a:tcPr marL="9521" marR="9521" marT="9521" marB="34277" anchor="ctr">
                    <a:lnL w="12700" cap="flat" cmpd="sng">
                      <a:solidFill>
                        <a:srgbClr val="000000"/>
                      </a:solidFill>
                      <a:prstDash val="solid"/>
                      <a:headEnd type="none" w="med" len="med"/>
                      <a:tailEnd type="none" w="med" len="med"/>
                    </a:lnL>
                    <a:lnR cap="flat">
                      <a:noFill/>
                    </a:lnR>
                    <a:lnT cap="flat">
                      <a:noFill/>
                    </a:lnT>
                    <a:lnB w="12700" cap="flat" cmpd="sng">
                      <a:solidFill>
                        <a:srgbClr val="000000"/>
                      </a:solidFill>
                      <a:prstDash val="solid"/>
                      <a:headEnd type="none" w="med" len="med"/>
                      <a:tailEnd type="none" w="med" len="med"/>
                    </a:lnB>
                    <a:lnTlToBr>
                      <a:noFill/>
                    </a:lnTlToBr>
                    <a:lnBlToTr>
                      <a:noFill/>
                    </a:lnBlToTr>
                    <a:solidFill>
                      <a:schemeClr val="bg1"/>
                    </a:solidFill>
                  </a:tcPr>
                </a:tc>
              </a:tr>
            </a:tbl>
          </a:graphicData>
        </a:graphic>
      </p:graphicFrame>
      <p:sp>
        <p:nvSpPr>
          <p:cNvPr id="5" name="文本框 4"/>
          <p:cNvSpPr txBox="1"/>
          <p:nvPr/>
        </p:nvSpPr>
        <p:spPr>
          <a:xfrm>
            <a:off x="1350010" y="977265"/>
            <a:ext cx="1899285" cy="400685"/>
          </a:xfrm>
          <a:prstGeom prst="rect">
            <a:avLst/>
          </a:prstGeom>
          <a:noFill/>
        </p:spPr>
        <p:txBody>
          <a:bodyPr wrap="none" rtlCol="0">
            <a:noAutofit/>
          </a:bodyPr>
          <a:lstStyle/>
          <a:p>
            <a:pPr>
              <a:lnSpc>
                <a:spcPct val="130000"/>
              </a:lnSpc>
            </a:pPr>
            <a:r>
              <a:rPr lang="en-US" altLang="zh-CN" sz="1600" dirty="0" smtClean="0">
                <a:solidFill>
                  <a:srgbClr val="354454"/>
                </a:solidFill>
                <a:latin typeface="Arial" panose="020B0604020202020204" pitchFamily="34" charset="0"/>
                <a:ea typeface="微软雅黑" panose="020B0503020204020204" pitchFamily="34" charset="-122"/>
              </a:rPr>
              <a:t>1.</a:t>
            </a:r>
            <a:r>
              <a:rPr lang="zh-CN" altLang="en-US" sz="1600" dirty="0" smtClean="0">
                <a:solidFill>
                  <a:srgbClr val="354454"/>
                </a:solidFill>
                <a:latin typeface="Arial" panose="020B0604020202020204" pitchFamily="34" charset="0"/>
                <a:ea typeface="微软雅黑" panose="020B0503020204020204" pitchFamily="34" charset="-122"/>
              </a:rPr>
              <a:t>企报截止时间调整为次年</a:t>
            </a:r>
            <a:r>
              <a:rPr lang="en-US" altLang="zh-CN" sz="1600" dirty="0" smtClean="0">
                <a:solidFill>
                  <a:srgbClr val="354454"/>
                </a:solidFill>
                <a:latin typeface="Arial" panose="020B0604020202020204" pitchFamily="34" charset="0"/>
                <a:ea typeface="微软雅黑" panose="020B0503020204020204" pitchFamily="34" charset="-122"/>
              </a:rPr>
              <a:t>1</a:t>
            </a:r>
            <a:r>
              <a:rPr lang="zh-CN" altLang="en-US" sz="1600" dirty="0" smtClean="0">
                <a:solidFill>
                  <a:srgbClr val="354454"/>
                </a:solidFill>
                <a:latin typeface="Arial" panose="020B0604020202020204" pitchFamily="34" charset="0"/>
                <a:ea typeface="微软雅黑" panose="020B0503020204020204" pitchFamily="34" charset="-122"/>
              </a:rPr>
              <a:t>月</a:t>
            </a:r>
            <a:r>
              <a:rPr lang="en-US" altLang="zh-CN" sz="1600" dirty="0" smtClean="0">
                <a:solidFill>
                  <a:srgbClr val="354454"/>
                </a:solidFill>
                <a:latin typeface="Arial" panose="020B0604020202020204" pitchFamily="34" charset="0"/>
                <a:ea typeface="微软雅黑" panose="020B0503020204020204" pitchFamily="34" charset="-122"/>
              </a:rPr>
              <a:t>18</a:t>
            </a:r>
            <a:r>
              <a:rPr lang="zh-CN" altLang="en-US" sz="1600" dirty="0" smtClean="0">
                <a:solidFill>
                  <a:srgbClr val="354454"/>
                </a:solidFill>
                <a:latin typeface="Arial" panose="020B0604020202020204" pitchFamily="34" charset="0"/>
                <a:ea typeface="微软雅黑" panose="020B0503020204020204" pitchFamily="34" charset="-122"/>
              </a:rPr>
              <a:t>日</a:t>
            </a:r>
            <a:endParaRPr lang="zh-CN" altLang="en-US" sz="1600" dirty="0" smtClean="0">
              <a:solidFill>
                <a:srgbClr val="354454"/>
              </a:solidFill>
              <a:latin typeface="Arial" panose="020B0604020202020204" pitchFamily="34" charset="0"/>
              <a:ea typeface="微软雅黑" panose="020B0503020204020204" pitchFamily="34" charset="-122"/>
            </a:endParaRPr>
          </a:p>
        </p:txBody>
      </p:sp>
      <p:sp>
        <p:nvSpPr>
          <p:cNvPr id="9" name="文本框 8"/>
          <p:cNvSpPr txBox="1"/>
          <p:nvPr/>
        </p:nvSpPr>
        <p:spPr>
          <a:xfrm>
            <a:off x="1350010" y="2022475"/>
            <a:ext cx="3413125" cy="730885"/>
          </a:xfrm>
          <a:prstGeom prst="rect">
            <a:avLst/>
          </a:prstGeom>
          <a:noFill/>
        </p:spPr>
        <p:txBody>
          <a:bodyPr wrap="square" rtlCol="0" anchor="t">
            <a:spAutoFit/>
          </a:bodyPr>
          <a:p>
            <a:pPr algn="l">
              <a:lnSpc>
                <a:spcPct val="130000"/>
              </a:lnSpc>
            </a:pPr>
            <a:r>
              <a:rPr lang="en-US" altLang="zh-CN" sz="1600" dirty="0" smtClean="0">
                <a:solidFill>
                  <a:srgbClr val="354454"/>
                </a:solidFill>
                <a:latin typeface="Arial" panose="020B0604020202020204" pitchFamily="34" charset="0"/>
                <a:ea typeface="微软雅黑" panose="020B0503020204020204" pitchFamily="34" charset="-122"/>
                <a:sym typeface="+mn-ea"/>
              </a:rPr>
              <a:t>3.</a:t>
            </a:r>
            <a:r>
              <a:rPr lang="zh-CN" sz="1600" dirty="0" smtClean="0">
                <a:solidFill>
                  <a:srgbClr val="354454"/>
                </a:solidFill>
                <a:latin typeface="Arial" panose="020B0604020202020204" pitchFamily="34" charset="0"/>
                <a:ea typeface="微软雅黑" panose="020B0503020204020204" pitchFamily="34" charset="-122"/>
                <a:sym typeface="+mn-ea"/>
              </a:rPr>
              <a:t>拟在“从业人员期末人数”指标下增加按文化程度划分的5种人员类型</a:t>
            </a:r>
            <a:endParaRPr lang="zh-CN" sz="1600" dirty="0" smtClean="0">
              <a:solidFill>
                <a:srgbClr val="354454"/>
              </a:solidFill>
              <a:latin typeface="Arial" panose="020B0604020202020204" pitchFamily="34" charset="0"/>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8895" y="3810"/>
            <a:ext cx="42951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1</a:t>
            </a:r>
            <a:r>
              <a:rPr lang="zh-CN" altLang="en-US" sz="2800" b="1" dirty="0">
                <a:latin typeface="黑体" panose="02010609060101010101" pitchFamily="49" charset="-122"/>
                <a:ea typeface="黑体" panose="02010609060101010101" pitchFamily="49" charset="-122"/>
                <a:cs typeface="+mj-cs"/>
                <a:sym typeface="+mn-ea"/>
              </a:rPr>
              <a:t>）中层及以上管理人员</a:t>
            </a:r>
            <a:endParaRPr lang="zh-CN" altLang="en-US" sz="2800"/>
          </a:p>
        </p:txBody>
      </p:sp>
      <p:sp>
        <p:nvSpPr>
          <p:cNvPr id="3" name="文本框 2"/>
          <p:cNvSpPr txBox="1"/>
          <p:nvPr/>
        </p:nvSpPr>
        <p:spPr>
          <a:xfrm>
            <a:off x="1857356" y="785006"/>
            <a:ext cx="6527165" cy="3939540"/>
          </a:xfrm>
          <a:prstGeom prst="rect">
            <a:avLst/>
          </a:prstGeom>
          <a:noFill/>
        </p:spPr>
        <p:txBody>
          <a:bodyPr wrap="square" rtlCol="0" anchor="t">
            <a:spAutoFit/>
          </a:bodyPr>
          <a:lstStyle/>
          <a:p>
            <a:r>
              <a:rPr lang="zh-CN" altLang="en-US" sz="2000" dirty="0">
                <a:latin typeface="+mj-ea"/>
                <a:ea typeface="+mj-ea"/>
                <a:sym typeface="+mn-ea"/>
              </a:rPr>
              <a:t>指在单位及其职能部门中担任领导</a:t>
            </a:r>
            <a:r>
              <a:rPr lang="zh-CN" altLang="en-US" sz="2000" dirty="0" smtClean="0">
                <a:latin typeface="+mj-ea"/>
                <a:ea typeface="+mj-ea"/>
                <a:sym typeface="+mn-ea"/>
              </a:rPr>
              <a:t>职务</a:t>
            </a:r>
            <a:r>
              <a:rPr lang="zh-CN" altLang="en-US" sz="2000" dirty="0">
                <a:latin typeface="+mj-ea"/>
                <a:ea typeface="+mj-ea"/>
                <a:sym typeface="+mn-ea"/>
              </a:rPr>
              <a:t>，</a:t>
            </a:r>
            <a:r>
              <a:rPr lang="zh-CN" altLang="en-US" sz="2000" dirty="0" smtClean="0">
                <a:latin typeface="+mj-ea"/>
                <a:ea typeface="+mj-ea"/>
                <a:sym typeface="+mn-ea"/>
              </a:rPr>
              <a:t>并</a:t>
            </a:r>
            <a:r>
              <a:rPr lang="zh-CN" altLang="en-US" sz="2000" dirty="0">
                <a:latin typeface="+mj-ea"/>
                <a:ea typeface="+mj-ea"/>
                <a:sym typeface="+mn-ea"/>
              </a:rPr>
              <a:t>具有决策、管理权的人员</a:t>
            </a:r>
            <a:r>
              <a:rPr lang="zh-CN" altLang="en-US" sz="2000" dirty="0" smtClean="0">
                <a:latin typeface="+mj-ea"/>
                <a:ea typeface="+mj-ea"/>
                <a:sym typeface="+mn-ea"/>
              </a:rPr>
              <a:t>。</a:t>
            </a:r>
            <a:r>
              <a:rPr lang="zh-CN" altLang="en-US" sz="2000" dirty="0" smtClean="0">
                <a:solidFill>
                  <a:srgbClr val="FF0000"/>
                </a:solidFill>
                <a:latin typeface="+mj-ea"/>
                <a:ea typeface="+mj-ea"/>
                <a:sym typeface="+mn-ea"/>
              </a:rPr>
              <a:t>（</a:t>
            </a:r>
            <a:r>
              <a:rPr lang="zh-CN" altLang="en-US" sz="2000" dirty="0">
                <a:solidFill>
                  <a:srgbClr val="FF0000"/>
                </a:solidFill>
                <a:latin typeface="+mj-ea"/>
                <a:ea typeface="+mj-ea"/>
                <a:sym typeface="+mn-ea"/>
              </a:rPr>
              <a:t>对人员和资金均有管理使用权限</a:t>
            </a:r>
            <a:r>
              <a:rPr lang="zh-CN" altLang="en-US" sz="2000" dirty="0" smtClean="0">
                <a:solidFill>
                  <a:srgbClr val="FF0000"/>
                </a:solidFill>
                <a:latin typeface="+mj-ea"/>
                <a:ea typeface="+mj-ea"/>
                <a:sym typeface="+mn-ea"/>
              </a:rPr>
              <a:t>）</a:t>
            </a:r>
            <a:endParaRPr lang="zh-CN" altLang="en-US" sz="2000" dirty="0">
              <a:latin typeface="+mj-ea"/>
              <a:ea typeface="+mj-ea"/>
              <a:sym typeface="+mn-ea"/>
            </a:endParaRPr>
          </a:p>
          <a:p>
            <a:r>
              <a:rPr lang="zh-CN" altLang="en-US" sz="2000" b="1" dirty="0" smtClean="0">
                <a:solidFill>
                  <a:srgbClr val="FF0000"/>
                </a:solidFill>
                <a:latin typeface="+mj-ea"/>
                <a:ea typeface="+mj-ea"/>
                <a:cs typeface="仿宋_GB2312" panose="02010609030101010101" pitchFamily="49" charset="-122"/>
              </a:rPr>
              <a:t>※不单指法人或企业负责人。</a:t>
            </a:r>
            <a:endParaRPr lang="zh-CN" altLang="en-US" sz="2000" b="1" dirty="0" smtClean="0">
              <a:solidFill>
                <a:srgbClr val="FF0000"/>
              </a:solidFill>
              <a:latin typeface="+mj-ea"/>
              <a:ea typeface="+mj-ea"/>
              <a:cs typeface="仿宋_GB2312" panose="02010609030101010101" pitchFamily="49" charset="-122"/>
            </a:endParaRPr>
          </a:p>
          <a:p>
            <a:r>
              <a:rPr lang="zh-CN" altLang="en-US" sz="2000" b="1" dirty="0" smtClean="0">
                <a:solidFill>
                  <a:srgbClr val="FF0000"/>
                </a:solidFill>
                <a:latin typeface="+mj-ea"/>
                <a:ea typeface="+mj-ea"/>
                <a:cs typeface="仿宋_GB2312" panose="02010609030101010101" pitchFamily="49" charset="-122"/>
                <a:sym typeface="+mn-ea"/>
              </a:rPr>
              <a:t>※从上往下数</a:t>
            </a:r>
            <a:r>
              <a:rPr lang="en-US" altLang="zh-CN" sz="2000" b="1" dirty="0" smtClean="0">
                <a:solidFill>
                  <a:srgbClr val="FF0000"/>
                </a:solidFill>
                <a:latin typeface="+mj-ea"/>
                <a:ea typeface="+mj-ea"/>
                <a:cs typeface="仿宋_GB2312" panose="02010609030101010101" pitchFamily="49" charset="-122"/>
                <a:sym typeface="+mn-ea"/>
              </a:rPr>
              <a:t>2</a:t>
            </a:r>
            <a:r>
              <a:rPr lang="zh-CN" altLang="en-US" sz="2000" b="1" dirty="0" smtClean="0">
                <a:solidFill>
                  <a:srgbClr val="FF0000"/>
                </a:solidFill>
                <a:latin typeface="+mj-ea"/>
                <a:ea typeface="+mj-ea"/>
                <a:cs typeface="仿宋_GB2312" panose="02010609030101010101" pitchFamily="49" charset="-122"/>
                <a:sym typeface="+mn-ea"/>
              </a:rPr>
              <a:t>级。</a:t>
            </a:r>
            <a:endParaRPr lang="en-US" altLang="zh-CN" sz="2000" b="1" dirty="0" smtClean="0">
              <a:solidFill>
                <a:srgbClr val="FF0000"/>
              </a:solidFill>
              <a:latin typeface="+mj-ea"/>
              <a:ea typeface="+mj-ea"/>
              <a:cs typeface="仿宋_GB2312" panose="02010609030101010101" pitchFamily="49" charset="-122"/>
              <a:sym typeface="+mn-ea"/>
            </a:endParaRPr>
          </a:p>
          <a:p>
            <a:endParaRPr lang="en-US" altLang="zh-CN" sz="2000" b="1" dirty="0" smtClean="0">
              <a:solidFill>
                <a:srgbClr val="FF0000"/>
              </a:solidFill>
              <a:latin typeface="+mj-ea"/>
              <a:ea typeface="+mj-ea"/>
              <a:cs typeface="仿宋_GB2312" panose="02010609030101010101" pitchFamily="49" charset="-122"/>
              <a:sym typeface="+mn-ea"/>
            </a:endParaRPr>
          </a:p>
          <a:p>
            <a:r>
              <a:rPr lang="zh-CN" altLang="en-US" b="1" dirty="0" smtClean="0">
                <a:solidFill>
                  <a:srgbClr val="FF0000"/>
                </a:solidFill>
                <a:latin typeface="+mj-ea"/>
                <a:ea typeface="+mj-ea"/>
                <a:sym typeface="+mn-ea"/>
              </a:rPr>
              <a:t>包括</a:t>
            </a:r>
            <a:r>
              <a:rPr lang="zh-CN" altLang="en-US" dirty="0" smtClean="0">
                <a:solidFill>
                  <a:srgbClr val="FF0000"/>
                </a:solidFill>
                <a:latin typeface="+mj-ea"/>
                <a:ea typeface="+mj-ea"/>
                <a:sym typeface="+mn-ea"/>
              </a:rPr>
              <a:t>：</a:t>
            </a:r>
            <a:endParaRPr lang="en-US" altLang="zh-CN" dirty="0" smtClean="0">
              <a:solidFill>
                <a:srgbClr val="FF0000"/>
              </a:solidFill>
              <a:latin typeface="+mj-ea"/>
              <a:ea typeface="+mj-ea"/>
              <a:sym typeface="+mn-ea"/>
            </a:endParaRPr>
          </a:p>
          <a:p>
            <a:r>
              <a:rPr lang="en-US" altLang="zh-CN" b="1" dirty="0" smtClean="0">
                <a:latin typeface="+mj-ea"/>
                <a:ea typeface="+mj-ea"/>
                <a:cs typeface="仿宋_GB2312" panose="02010609030101010101" pitchFamily="49" charset="-122"/>
                <a:sym typeface="+mn-ea"/>
              </a:rPr>
              <a:t>1</a:t>
            </a:r>
            <a:r>
              <a:rPr lang="zh-CN" altLang="en-US" b="1" dirty="0" smtClean="0">
                <a:latin typeface="+mj-ea"/>
                <a:ea typeface="+mj-ea"/>
                <a:cs typeface="仿宋_GB2312" panose="02010609030101010101" pitchFamily="49" charset="-122"/>
                <a:sym typeface="+mn-ea"/>
              </a:rPr>
              <a:t>、单位主要负责人或高级管理人员（包含同级别及副职）总经理、总裁。</a:t>
            </a:r>
            <a:endParaRPr lang="en-US" altLang="zh-CN" b="1" dirty="0" smtClean="0">
              <a:latin typeface="+mj-ea"/>
              <a:ea typeface="+mj-ea"/>
              <a:cs typeface="仿宋_GB2312" panose="02010609030101010101" pitchFamily="49" charset="-122"/>
              <a:sym typeface="+mn-ea"/>
            </a:endParaRPr>
          </a:p>
          <a:p>
            <a:r>
              <a:rPr lang="en-US" altLang="zh-CN" b="1" dirty="0" smtClean="0">
                <a:latin typeface="+mj-ea"/>
                <a:ea typeface="+mj-ea"/>
                <a:cs typeface="仿宋_GB2312" panose="02010609030101010101" pitchFamily="49" charset="-122"/>
                <a:sym typeface="+mn-ea"/>
              </a:rPr>
              <a:t>2</a:t>
            </a:r>
            <a:r>
              <a:rPr lang="zh-CN" altLang="en-US" b="1" dirty="0" smtClean="0">
                <a:latin typeface="+mj-ea"/>
                <a:ea typeface="+mj-ea"/>
                <a:cs typeface="仿宋_GB2312" panose="02010609030101010101" pitchFamily="49" charset="-122"/>
                <a:sym typeface="+mn-ea"/>
              </a:rPr>
              <a:t>、</a:t>
            </a:r>
            <a:r>
              <a:rPr lang="en-US" altLang="zh-CN" b="1" dirty="0" smtClean="0">
                <a:latin typeface="+mj-ea"/>
                <a:ea typeface="+mj-ea"/>
                <a:cs typeface="仿宋_GB2312" panose="02010609030101010101" pitchFamily="49" charset="-122"/>
                <a:sym typeface="+mn-ea"/>
              </a:rPr>
              <a:t> </a:t>
            </a:r>
            <a:r>
              <a:rPr lang="zh-CN" altLang="en-US" b="1" dirty="0" smtClean="0">
                <a:latin typeface="+mj-ea"/>
                <a:ea typeface="+mj-ea"/>
                <a:cs typeface="仿宋_GB2312" panose="02010609030101010101" pitchFamily="49" charset="-122"/>
                <a:sym typeface="+mn-ea"/>
              </a:rPr>
              <a:t>单位内的一级部门或内设机构的负责人（包含同级别及副职）部门经理。</a:t>
            </a:r>
            <a:endParaRPr lang="en-US" altLang="zh-CN" b="1" dirty="0" smtClean="0">
              <a:latin typeface="+mj-ea"/>
              <a:ea typeface="+mj-ea"/>
              <a:cs typeface="仿宋_GB2312" panose="02010609030101010101" pitchFamily="49" charset="-122"/>
              <a:sym typeface="+mn-ea"/>
            </a:endParaRPr>
          </a:p>
          <a:p>
            <a:r>
              <a:rPr lang="en-US" altLang="zh-CN" b="1" dirty="0" smtClean="0">
                <a:latin typeface="+mj-ea"/>
                <a:ea typeface="+mj-ea"/>
                <a:cs typeface="仿宋_GB2312" panose="02010609030101010101" pitchFamily="49" charset="-122"/>
                <a:sym typeface="+mn-ea"/>
              </a:rPr>
              <a:t>3</a:t>
            </a:r>
            <a:r>
              <a:rPr lang="zh-CN" altLang="en-US" b="1" dirty="0" smtClean="0">
                <a:latin typeface="+mj-ea"/>
                <a:ea typeface="+mj-ea"/>
                <a:cs typeface="仿宋_GB2312" panose="02010609030101010101" pitchFamily="49" charset="-122"/>
                <a:sym typeface="+mn-ea"/>
              </a:rPr>
              <a:t>、</a:t>
            </a:r>
            <a:r>
              <a:rPr lang="en-US" altLang="zh-CN" b="1" dirty="0" smtClean="0">
                <a:latin typeface="+mj-ea"/>
                <a:ea typeface="+mj-ea"/>
                <a:cs typeface="仿宋_GB2312" panose="02010609030101010101" pitchFamily="49" charset="-122"/>
                <a:sym typeface="+mn-ea"/>
              </a:rPr>
              <a:t> </a:t>
            </a:r>
            <a:r>
              <a:rPr lang="zh-CN" altLang="en-US" b="1" dirty="0" smtClean="0">
                <a:latin typeface="+mj-ea"/>
                <a:ea typeface="+mj-ea"/>
                <a:cs typeface="仿宋_GB2312" panose="02010609030101010101" pitchFamily="49" charset="-122"/>
                <a:sym typeface="+mn-ea"/>
              </a:rPr>
              <a:t>特大型单位可以包括一级部门内设的管理机构的负责人（包含副职）车间主任。</a:t>
            </a:r>
            <a:endParaRPr lang="zh-CN" altLang="en-US" b="1" dirty="0" smtClean="0">
              <a:latin typeface="+mj-ea"/>
              <a:ea typeface="+mj-ea"/>
              <a:cs typeface="仿宋_GB2312" panose="02010609030101010101" pitchFamily="49" charset="-122"/>
              <a:sym typeface="+mn-ea"/>
            </a:endParaRPr>
          </a:p>
          <a:p>
            <a:endParaRPr lang="zh-CN" altLang="en-US" sz="2400" dirty="0" smtClean="0">
              <a:solidFill>
                <a:srgbClr val="FF0000"/>
              </a:solidFill>
              <a:latin typeface="+mj-ea"/>
              <a:ea typeface="+mj-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6510" y="50165"/>
            <a:ext cx="322262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2</a:t>
            </a:r>
            <a:r>
              <a:rPr lang="zh-CN" altLang="en-US" sz="2800" b="1" dirty="0">
                <a:latin typeface="黑体" panose="02010609060101010101" pitchFamily="49" charset="-122"/>
                <a:ea typeface="黑体" panose="02010609060101010101" pitchFamily="49" charset="-122"/>
                <a:cs typeface="+mj-cs"/>
                <a:sym typeface="+mn-ea"/>
              </a:rPr>
              <a:t>）专业技术人员</a:t>
            </a:r>
            <a:endParaRPr lang="zh-CN" altLang="en-US" sz="2800"/>
          </a:p>
        </p:txBody>
      </p:sp>
      <p:sp>
        <p:nvSpPr>
          <p:cNvPr id="3" name="文本框 2"/>
          <p:cNvSpPr txBox="1"/>
          <p:nvPr/>
        </p:nvSpPr>
        <p:spPr>
          <a:xfrm>
            <a:off x="1407160" y="1090295"/>
            <a:ext cx="7530465" cy="2245360"/>
          </a:xfrm>
          <a:prstGeom prst="rect">
            <a:avLst/>
          </a:prstGeom>
          <a:noFill/>
        </p:spPr>
        <p:txBody>
          <a:bodyPr wrap="square" rtlCol="0" anchor="t">
            <a:spAutoFit/>
          </a:bodyPr>
          <a:lstStyle/>
          <a:p>
            <a:r>
              <a:rPr lang="zh-CN" altLang="en-US" sz="2000" dirty="0">
                <a:latin typeface="+mj-ea"/>
                <a:ea typeface="+mj-ea"/>
                <a:sym typeface="+mn-ea"/>
              </a:rPr>
              <a:t>指专门从事各种科学研究和专业技术工作的人员。从事本类职业工作的人员，一般都要求接受过系统的专业教育，具备相应的专业理论知识，并且按规定的标准条件评聘专业技术职务，以及未聘任专业技术职务，但在</a:t>
            </a:r>
            <a:r>
              <a:rPr lang="zh-CN" altLang="en-US" sz="2000" dirty="0">
                <a:solidFill>
                  <a:srgbClr val="FF0000"/>
                </a:solidFill>
                <a:latin typeface="+mj-ea"/>
                <a:ea typeface="+mj-ea"/>
                <a:sym typeface="+mn-ea"/>
              </a:rPr>
              <a:t>专业技术岗位</a:t>
            </a:r>
            <a:r>
              <a:rPr lang="zh-CN" altLang="en-US" sz="2000" dirty="0">
                <a:latin typeface="+mj-ea"/>
                <a:ea typeface="+mj-ea"/>
                <a:sym typeface="+mn-ea"/>
              </a:rPr>
              <a:t>上工作的人员。</a:t>
            </a:r>
            <a:endParaRPr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000" dirty="0">
              <a:latin typeface="+mn-ea"/>
              <a:sym typeface="+mn-ea"/>
            </a:endParaRPr>
          </a:p>
          <a:p>
            <a:endParaRPr lang="zh-CN" altLang="en-US" sz="2000" dirty="0" smtClean="0">
              <a:solidFill>
                <a:srgbClr val="3333CC"/>
              </a:solidFill>
              <a:latin typeface="+mj-ea"/>
              <a:ea typeface="+mj-ea"/>
            </a:endParaRPr>
          </a:p>
          <a:p>
            <a:r>
              <a:rPr lang="zh-CN" altLang="en-US" sz="2000" dirty="0" smtClean="0">
                <a:solidFill>
                  <a:srgbClr val="3333CC"/>
                </a:solidFill>
                <a:latin typeface="+mj-ea"/>
                <a:ea typeface="+mj-ea"/>
                <a:sym typeface="+mn-ea"/>
              </a:rPr>
              <a:t>注意：</a:t>
            </a:r>
            <a:r>
              <a:rPr lang="zh-CN" altLang="en-US" sz="2000" dirty="0">
                <a:solidFill>
                  <a:srgbClr val="FF0000"/>
                </a:solidFill>
                <a:latin typeface="+mn-ea"/>
                <a:sym typeface="+mn-ea"/>
              </a:rPr>
              <a:t>不以有没有证书来</a:t>
            </a:r>
            <a:r>
              <a:rPr lang="zh-CN" altLang="en-US" sz="2000" dirty="0" smtClean="0">
                <a:solidFill>
                  <a:srgbClr val="FF0000"/>
                </a:solidFill>
                <a:latin typeface="+mn-ea"/>
                <a:sym typeface="+mn-ea"/>
              </a:rPr>
              <a:t>判定。（会计属于专业技术人员）</a:t>
            </a:r>
            <a:endParaRPr lang="zh-CN" altLang="en-US" sz="2000" dirty="0">
              <a:latin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9530" y="13970"/>
            <a:ext cx="42951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）办事人员和有关人员</a:t>
            </a:r>
            <a:endParaRPr lang="zh-CN" altLang="en-US" sz="2800"/>
          </a:p>
        </p:txBody>
      </p:sp>
      <p:sp>
        <p:nvSpPr>
          <p:cNvPr id="3" name="文本框 2"/>
          <p:cNvSpPr txBox="1"/>
          <p:nvPr/>
        </p:nvSpPr>
        <p:spPr>
          <a:xfrm>
            <a:off x="1393825" y="1048385"/>
            <a:ext cx="7105015" cy="1630045"/>
          </a:xfrm>
          <a:prstGeom prst="rect">
            <a:avLst/>
          </a:prstGeom>
          <a:noFill/>
        </p:spPr>
        <p:txBody>
          <a:bodyPr wrap="square" rtlCol="0" anchor="t">
            <a:spAutoFit/>
          </a:bodyPr>
          <a:lstStyle/>
          <a:p>
            <a:r>
              <a:rPr lang="zh-CN" altLang="en-US" sz="2000" dirty="0">
                <a:latin typeface="+mj-ea"/>
                <a:ea typeface="+mj-ea"/>
                <a:sym typeface="+mn-ea"/>
              </a:rPr>
              <a:t>指在国家机关、党群组织、企业、事业单位中从事行政业务、行政执法和仲裁的人员和从事安全保卫、消防和应急救援、邮电等业务的人员。</a:t>
            </a:r>
            <a:endParaRPr lang="zh-CN" altLang="en-US" sz="2000" dirty="0">
              <a:latin typeface="+mj-ea"/>
              <a:ea typeface="+mj-ea"/>
              <a:sym typeface="+mn-ea"/>
            </a:endParaRPr>
          </a:p>
          <a:p>
            <a:endParaRPr lang="zh-CN" altLang="en-US" sz="2000" b="1" dirty="0">
              <a:solidFill>
                <a:srgbClr val="FF0000"/>
              </a:solidFill>
              <a:latin typeface="+mn-ea"/>
              <a:sym typeface="+mn-ea"/>
            </a:endParaRPr>
          </a:p>
          <a:p>
            <a:r>
              <a:rPr lang="zh-CN" altLang="en-US" sz="2000" dirty="0" smtClean="0">
                <a:solidFill>
                  <a:srgbClr val="3333CC"/>
                </a:solidFill>
                <a:latin typeface="+mj-ea"/>
                <a:ea typeface="+mj-ea"/>
                <a:sym typeface="+mn-ea"/>
              </a:rPr>
              <a:t>注意：</a:t>
            </a:r>
            <a:r>
              <a:rPr lang="zh-CN" altLang="en-US" sz="2000" dirty="0" smtClean="0">
                <a:solidFill>
                  <a:srgbClr val="FF0000"/>
                </a:solidFill>
                <a:latin typeface="+mn-ea"/>
                <a:sym typeface="+mn-ea"/>
              </a:rPr>
              <a:t>前台、出纳属于办事人员和有关人员</a:t>
            </a:r>
            <a:endParaRPr lang="zh-CN" altLang="en-US" sz="2000" dirty="0" smtClean="0">
              <a:solidFill>
                <a:srgbClr val="FF0000"/>
              </a:solidFill>
              <a:latin typeface="+mn-ea"/>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5405" y="-142875"/>
            <a:ext cx="6007100" cy="76835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4</a:t>
            </a:r>
            <a:r>
              <a:rPr lang="zh-CN" altLang="en-US" sz="2800" b="1" dirty="0">
                <a:latin typeface="黑体" panose="02010609060101010101" pitchFamily="49" charset="-122"/>
                <a:ea typeface="黑体" panose="02010609060101010101" pitchFamily="49" charset="-122"/>
                <a:cs typeface="+mj-cs"/>
                <a:sym typeface="+mn-ea"/>
              </a:rPr>
              <a:t>）社会生产服务和生活服务人员</a:t>
            </a:r>
            <a:r>
              <a:rPr lang="zh-CN" altLang="en-US" sz="4400" b="1" dirty="0">
                <a:latin typeface="黑体" panose="02010609060101010101" pitchFamily="49" charset="-122"/>
                <a:ea typeface="黑体" panose="02010609060101010101" pitchFamily="49" charset="-122"/>
                <a:cs typeface="+mj-cs"/>
                <a:sym typeface="+mn-ea"/>
              </a:rPr>
              <a:t> </a:t>
            </a:r>
            <a:endParaRPr lang="zh-CN" altLang="en-US"/>
          </a:p>
        </p:txBody>
      </p:sp>
      <p:sp>
        <p:nvSpPr>
          <p:cNvPr id="3" name="文本框 2"/>
          <p:cNvSpPr txBox="1"/>
          <p:nvPr/>
        </p:nvSpPr>
        <p:spPr>
          <a:xfrm>
            <a:off x="1643042" y="927882"/>
            <a:ext cx="6929486" cy="3420745"/>
          </a:xfrm>
          <a:prstGeom prst="rect">
            <a:avLst/>
          </a:prstGeom>
          <a:noFill/>
        </p:spPr>
        <p:txBody>
          <a:bodyPr wrap="square" rtlCol="0" anchor="t">
            <a:spAutoFit/>
          </a:bodyPr>
          <a:lstStyle/>
          <a:p>
            <a:r>
              <a:rPr lang="zh-CN" altLang="en-US" sz="2000" dirty="0">
                <a:latin typeface="+mj-ea"/>
                <a:ea typeface="+mj-ea"/>
                <a:sym typeface="+mn-ea"/>
              </a:rPr>
              <a:t>指从事商品批发零售、交通运输、仓储、邮政和快递、住宿和餐饮、信息传输、软件和信息技术、住宿和餐饮以及金融、房地产、租赁和商务、技术辅助、生态保护、文化、体育和娱乐等社会生产服务与生活服务工作的人员。</a:t>
            </a:r>
            <a:endParaRPr sz="2000" dirty="0" smtClean="0">
              <a:latin typeface="+mn-ea"/>
              <a:cs typeface="+mn-ea"/>
              <a:sym typeface="+mn-ea"/>
            </a:endParaRPr>
          </a:p>
          <a:p>
            <a:endParaRPr lang="en-US" altLang="zh-CN" sz="2000" dirty="0">
              <a:latin typeface="+mj-ea"/>
              <a:ea typeface="+mj-ea"/>
            </a:endParaRPr>
          </a:p>
          <a:p>
            <a:pPr marL="342900" indent="-342900" algn="l" eaLnBrk="0" fontAlgn="base" hangingPunct="0">
              <a:lnSpc>
                <a:spcPct val="90000"/>
              </a:lnSpc>
              <a:spcBef>
                <a:spcPct val="20000"/>
              </a:spcBef>
              <a:buFont typeface="Arial" panose="020B0604020202020204" pitchFamily="34" charset="0"/>
            </a:pPr>
            <a:r>
              <a:rPr lang="zh-CN" altLang="en-US" sz="2000" dirty="0">
                <a:latin typeface="+mj-ea"/>
                <a:ea typeface="+mj-ea"/>
                <a:sym typeface="+mn-ea"/>
              </a:rPr>
              <a:t> </a:t>
            </a:r>
            <a:endParaRPr lang="zh-CN" altLang="en-US" sz="2000" dirty="0">
              <a:latin typeface="+mj-ea"/>
              <a:ea typeface="+mj-ea"/>
            </a:endParaRPr>
          </a:p>
          <a:p>
            <a:pPr marL="342900" indent="-342900" algn="l" eaLnBrk="0" fontAlgn="base" hangingPunct="0">
              <a:lnSpc>
                <a:spcPct val="90000"/>
              </a:lnSpc>
              <a:spcBef>
                <a:spcPct val="20000"/>
              </a:spcBef>
              <a:buFont typeface="Arial" panose="020B0604020202020204" pitchFamily="34" charset="0"/>
            </a:pPr>
            <a:r>
              <a:rPr lang="zh-CN" altLang="en-US" sz="2000" dirty="0" smtClean="0">
                <a:solidFill>
                  <a:srgbClr val="3333CC"/>
                </a:solidFill>
                <a:latin typeface="+mj-ea"/>
                <a:ea typeface="+mj-ea"/>
                <a:sym typeface="+mn-ea"/>
              </a:rPr>
              <a:t>包括</a:t>
            </a:r>
            <a:r>
              <a:rPr lang="zh-CN" altLang="en-US" sz="2000" dirty="0">
                <a:solidFill>
                  <a:srgbClr val="3333CC"/>
                </a:solidFill>
                <a:latin typeface="+mj-ea"/>
                <a:ea typeface="+mj-ea"/>
                <a:sym typeface="+mn-ea"/>
              </a:rPr>
              <a:t>：</a:t>
            </a:r>
            <a:r>
              <a:rPr lang="zh-CN" altLang="en-US" sz="2000" dirty="0" smtClean="0">
                <a:solidFill>
                  <a:srgbClr val="FF0000"/>
                </a:solidFill>
                <a:latin typeface="+mj-ea"/>
                <a:ea typeface="+mj-ea"/>
                <a:sym typeface="+mn-ea"/>
              </a:rPr>
              <a:t>采购、销售</a:t>
            </a:r>
            <a:r>
              <a:rPr lang="zh-CN" altLang="en-US" sz="2000" dirty="0">
                <a:solidFill>
                  <a:srgbClr val="FF0000"/>
                </a:solidFill>
                <a:latin typeface="+mj-ea"/>
                <a:ea typeface="+mj-ea"/>
                <a:sym typeface="+mn-ea"/>
              </a:rPr>
              <a:t>、</a:t>
            </a:r>
            <a:r>
              <a:rPr lang="zh-CN" altLang="en-US" sz="2000" dirty="0" smtClean="0">
                <a:solidFill>
                  <a:srgbClr val="FF0000"/>
                </a:solidFill>
                <a:latin typeface="+mj-ea"/>
                <a:ea typeface="+mj-ea"/>
                <a:sym typeface="+mn-ea"/>
              </a:rPr>
              <a:t>出租车司机、厨师</a:t>
            </a:r>
            <a:r>
              <a:rPr lang="zh-CN" altLang="en-US" sz="2000" dirty="0">
                <a:solidFill>
                  <a:srgbClr val="FF0000"/>
                </a:solidFill>
                <a:latin typeface="+mj-ea"/>
                <a:ea typeface="+mj-ea"/>
                <a:sym typeface="+mn-ea"/>
              </a:rPr>
              <a:t>、保洁</a:t>
            </a:r>
            <a:r>
              <a:rPr lang="zh-CN" altLang="en-US" sz="2000" dirty="0" smtClean="0">
                <a:solidFill>
                  <a:srgbClr val="FF0000"/>
                </a:solidFill>
                <a:latin typeface="+mj-ea"/>
                <a:ea typeface="+mj-ea"/>
                <a:sym typeface="+mn-ea"/>
              </a:rPr>
              <a:t>等</a:t>
            </a:r>
            <a:endParaRPr lang="en-US" altLang="zh-CN" sz="2000" dirty="0" smtClean="0">
              <a:solidFill>
                <a:srgbClr val="FF0000"/>
              </a:solidFill>
              <a:latin typeface="+mj-ea"/>
              <a:ea typeface="+mj-ea"/>
              <a:sym typeface="+mn-ea"/>
            </a:endParaRPr>
          </a:p>
          <a:p>
            <a:pPr marL="342900" indent="-342900" algn="l" eaLnBrk="0" fontAlgn="base" hangingPunct="0">
              <a:lnSpc>
                <a:spcPct val="90000"/>
              </a:lnSpc>
              <a:spcBef>
                <a:spcPct val="20000"/>
              </a:spcBef>
            </a:pPr>
            <a:r>
              <a:rPr lang="zh-CN" altLang="en-US" sz="2000" dirty="0" smtClean="0">
                <a:latin typeface="+mj-ea"/>
                <a:ea typeface="+mj-ea"/>
                <a:sym typeface="+mn-ea"/>
              </a:rPr>
              <a:t>区分：保安：社会生产服务和生活服务人员</a:t>
            </a:r>
            <a:endParaRPr lang="en-US" altLang="zh-CN" sz="2000" dirty="0" smtClean="0">
              <a:latin typeface="+mj-ea"/>
              <a:ea typeface="+mj-ea"/>
              <a:sym typeface="+mn-ea"/>
            </a:endParaRPr>
          </a:p>
          <a:p>
            <a:pPr marL="742950" lvl="1" indent="-285750" algn="l" eaLnBrk="0" fontAlgn="base" hangingPunct="0">
              <a:spcBef>
                <a:spcPct val="20000"/>
              </a:spcBef>
            </a:pPr>
            <a:r>
              <a:rPr lang="zh-CN" altLang="en-US" sz="2000" dirty="0" smtClean="0">
                <a:latin typeface="+mj-ea"/>
                <a:ea typeface="+mj-ea"/>
                <a:sym typeface="+mn-ea"/>
              </a:rPr>
              <a:t>  保卫：办事人员和有关人员</a:t>
            </a:r>
            <a:endParaRPr lang="zh-CN" altLang="en-US" sz="2000" dirty="0" smtClean="0">
              <a:latin typeface="+mj-ea"/>
              <a:ea typeface="+mj-ea"/>
            </a:endParaRPr>
          </a:p>
          <a:p>
            <a:pPr marL="342900" indent="-342900" algn="l" eaLnBrk="0" fontAlgn="base" hangingPunct="0">
              <a:lnSpc>
                <a:spcPct val="90000"/>
              </a:lnSpc>
              <a:spcBef>
                <a:spcPct val="20000"/>
              </a:spcBef>
              <a:buFont typeface="Arial" panose="020B0604020202020204" pitchFamily="34" charset="0"/>
            </a:pPr>
            <a:endParaRPr lang="zh-CN" altLang="en-US" sz="24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5250" y="31750"/>
            <a:ext cx="42951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5</a:t>
            </a:r>
            <a:r>
              <a:rPr lang="zh-CN" altLang="en-US" sz="2800" b="1" dirty="0">
                <a:latin typeface="黑体" panose="02010609060101010101" pitchFamily="49" charset="-122"/>
                <a:ea typeface="黑体" panose="02010609060101010101" pitchFamily="49" charset="-122"/>
                <a:cs typeface="+mj-cs"/>
                <a:sym typeface="+mn-ea"/>
              </a:rPr>
              <a:t>）生产制造及有关人员</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3" name="文本框 2"/>
          <p:cNvSpPr txBox="1"/>
          <p:nvPr/>
        </p:nvSpPr>
        <p:spPr>
          <a:xfrm>
            <a:off x="1643042" y="927882"/>
            <a:ext cx="7143800" cy="2430145"/>
          </a:xfrm>
          <a:prstGeom prst="rect">
            <a:avLst/>
          </a:prstGeom>
          <a:noFill/>
        </p:spPr>
        <p:txBody>
          <a:bodyPr wrap="square" rtlCol="0" anchor="t">
            <a:spAutoFit/>
          </a:bodyPr>
          <a:lstStyle/>
          <a:p>
            <a:r>
              <a:rPr lang="zh-CN" altLang="en-US" sz="2000" dirty="0">
                <a:latin typeface="+mj-ea"/>
                <a:ea typeface="+mj-ea"/>
                <a:sym typeface="+mn-ea"/>
              </a:rPr>
              <a:t>指从事产品生产及设备制造、矿产开采、工程施工和运输设备操作的人员及有关人员。</a:t>
            </a:r>
            <a:endParaRPr lang="zh-CN" altLang="en-US" sz="2000" smtClean="0">
              <a:latin typeface="仿宋_GB2312" panose="02010609030101010101" pitchFamily="49" charset="-122"/>
              <a:ea typeface="仿宋_GB2312" panose="02010609030101010101" pitchFamily="49" charset="-122"/>
            </a:endParaRPr>
          </a:p>
          <a:p>
            <a:endParaRPr lang="en-US" altLang="zh-CN" sz="2000" dirty="0" smtClean="0">
              <a:solidFill>
                <a:srgbClr val="FF0000"/>
              </a:solidFill>
              <a:latin typeface="+mn-ea"/>
              <a:sym typeface="+mn-ea"/>
            </a:endParaRPr>
          </a:p>
          <a:p>
            <a:endParaRPr lang="en-US" altLang="zh-CN" sz="2000" dirty="0" smtClean="0">
              <a:latin typeface="+mn-ea"/>
            </a:endParaRPr>
          </a:p>
          <a:p>
            <a:pPr marL="342900" indent="-342900" fontAlgn="base">
              <a:spcBef>
                <a:spcPct val="20000"/>
              </a:spcBef>
              <a:buFont typeface="Arial" panose="020B0604020202020204" pitchFamily="34" charset="0"/>
            </a:pPr>
            <a:r>
              <a:rPr lang="zh-CN" altLang="en-US" sz="2000" dirty="0" smtClean="0">
                <a:solidFill>
                  <a:srgbClr val="3333CC"/>
                </a:solidFill>
                <a:latin typeface="+mj-ea"/>
                <a:ea typeface="+mj-ea"/>
                <a:sym typeface="+mn-ea"/>
              </a:rPr>
              <a:t>注意：</a:t>
            </a:r>
            <a:r>
              <a:rPr lang="zh-CN" altLang="en-US" sz="2000" dirty="0" smtClean="0">
                <a:solidFill>
                  <a:srgbClr val="FF0000"/>
                </a:solidFill>
                <a:latin typeface="+mn-ea"/>
                <a:sym typeface="+mn-ea"/>
              </a:rPr>
              <a:t>区分运输</a:t>
            </a:r>
            <a:r>
              <a:rPr lang="zh-CN" altLang="en-US" sz="2000" dirty="0">
                <a:solidFill>
                  <a:srgbClr val="FF0000"/>
                </a:solidFill>
                <a:latin typeface="+mn-ea"/>
                <a:sym typeface="+mn-ea"/>
              </a:rPr>
              <a:t>设备</a:t>
            </a:r>
            <a:r>
              <a:rPr lang="zh-CN" altLang="en-US" sz="2000" dirty="0" smtClean="0">
                <a:solidFill>
                  <a:srgbClr val="FF0000"/>
                </a:solidFill>
                <a:latin typeface="+mn-ea"/>
                <a:sym typeface="+mn-ea"/>
              </a:rPr>
              <a:t>操作交通运输服务</a:t>
            </a:r>
            <a:endParaRPr lang="en-US" altLang="zh-CN" sz="2000" dirty="0" smtClean="0">
              <a:solidFill>
                <a:srgbClr val="FF0000"/>
              </a:solidFill>
              <a:latin typeface="+mn-ea"/>
              <a:sym typeface="+mn-ea"/>
            </a:endParaRPr>
          </a:p>
          <a:p>
            <a:pPr marL="342900" indent="-342900" fontAlgn="base">
              <a:spcBef>
                <a:spcPct val="20000"/>
              </a:spcBef>
              <a:buFont typeface="Arial" panose="020B0604020202020204" pitchFamily="34" charset="0"/>
            </a:pPr>
            <a:r>
              <a:rPr lang="zh-CN" altLang="en-US" sz="2000" dirty="0" smtClean="0">
                <a:latin typeface="+mn-ea"/>
                <a:sym typeface="+mn-ea"/>
              </a:rPr>
              <a:t>例</a:t>
            </a:r>
            <a:r>
              <a:rPr lang="en-US" altLang="zh-CN" sz="2000" dirty="0" smtClean="0">
                <a:latin typeface="+mn-ea"/>
                <a:sym typeface="+mn-ea"/>
              </a:rPr>
              <a:t>1</a:t>
            </a:r>
            <a:r>
              <a:rPr lang="zh-CN" altLang="en-US" sz="2000" dirty="0" smtClean="0">
                <a:latin typeface="+mn-ea"/>
                <a:sym typeface="+mn-ea"/>
              </a:rPr>
              <a:t>：工地上的砂土车司机属于生产制造有关人员</a:t>
            </a:r>
            <a:endParaRPr lang="en-US" altLang="zh-CN" sz="2000" dirty="0" smtClean="0">
              <a:latin typeface="+mn-ea"/>
              <a:sym typeface="+mn-ea"/>
            </a:endParaRPr>
          </a:p>
          <a:p>
            <a:pPr marL="342900" indent="-342900" algn="l" fontAlgn="base">
              <a:spcBef>
                <a:spcPct val="20000"/>
              </a:spcBef>
              <a:buFont typeface="Arial" panose="020B0604020202020204" pitchFamily="34" charset="0"/>
            </a:pPr>
            <a:r>
              <a:rPr lang="zh-CN" altLang="en-US" sz="2000" dirty="0" smtClean="0">
                <a:latin typeface="+mn-ea"/>
                <a:sym typeface="+mn-ea"/>
              </a:rPr>
              <a:t>例</a:t>
            </a:r>
            <a:r>
              <a:rPr lang="en-US" altLang="zh-CN" sz="2000" dirty="0" smtClean="0">
                <a:latin typeface="+mn-ea"/>
                <a:sym typeface="+mn-ea"/>
              </a:rPr>
              <a:t>2</a:t>
            </a:r>
            <a:r>
              <a:rPr lang="zh-CN" altLang="en-US" sz="2000" dirty="0" smtClean="0">
                <a:latin typeface="+mn-ea"/>
                <a:sym typeface="+mn-ea"/>
              </a:rPr>
              <a:t>：出租车司机属于社会生产服务和生活服务人员</a:t>
            </a:r>
            <a:endParaRPr lang="zh-CN" altLang="en-US" sz="2000" dirty="0">
              <a:latin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1115" y="22225"/>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第二部分：从业人员平均人数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3" name="Rectangle 3"/>
          <p:cNvSpPr txBox="1">
            <a:spLocks noChangeArrowheads="1"/>
          </p:cNvSpPr>
          <p:nvPr/>
        </p:nvSpPr>
        <p:spPr bwMode="auto">
          <a:xfrm>
            <a:off x="1475740" y="914400"/>
            <a:ext cx="7270750" cy="3786505"/>
          </a:xfrm>
          <a:prstGeom prst="rect">
            <a:avLst/>
          </a:prstGeom>
          <a:noFill/>
          <a:ln w="9525">
            <a:noFill/>
            <a:miter lim="800000"/>
          </a:ln>
        </p:spPr>
        <p:txBody>
          <a:bodyPr/>
          <a:lstStyle/>
          <a:p>
            <a:pPr marL="342900" indent="-342900" algn="l">
              <a:lnSpc>
                <a:spcPct val="90000"/>
              </a:lnSpc>
              <a:spcBef>
                <a:spcPct val="20000"/>
              </a:spcBef>
              <a:buFontTx/>
              <a:buChar char="•"/>
              <a:defRPr/>
            </a:pPr>
            <a:r>
              <a:rPr lang="zh-CN" altLang="en-US" sz="2000" kern="0" dirty="0">
                <a:solidFill>
                  <a:schemeClr val="tx1"/>
                </a:solidFill>
                <a:latin typeface="+mn-ea"/>
              </a:rPr>
              <a:t>指报告期内（年度</a:t>
            </a:r>
            <a:r>
              <a:rPr lang="zh-CN" altLang="en-US" sz="2000" kern="0" dirty="0" smtClean="0">
                <a:solidFill>
                  <a:schemeClr val="tx1"/>
                </a:solidFill>
                <a:latin typeface="+mn-ea"/>
              </a:rPr>
              <a:t>、月度</a:t>
            </a:r>
            <a:r>
              <a:rPr lang="zh-CN" altLang="en-US" sz="2000" kern="0" dirty="0">
                <a:solidFill>
                  <a:schemeClr val="tx1"/>
                </a:solidFill>
                <a:latin typeface="+mn-ea"/>
              </a:rPr>
              <a:t>）平均拥有的从业人员数</a:t>
            </a:r>
            <a:r>
              <a:rPr lang="zh-CN" altLang="en-US" sz="2000" kern="0" dirty="0" smtClean="0">
                <a:solidFill>
                  <a:schemeClr val="tx1"/>
                </a:solidFill>
                <a:latin typeface="+mn-ea"/>
              </a:rPr>
              <a:t>。</a:t>
            </a:r>
            <a:endParaRPr lang="en-US" altLang="zh-CN" sz="2000" kern="0" dirty="0" smtClean="0">
              <a:solidFill>
                <a:schemeClr val="tx1"/>
              </a:solidFill>
              <a:latin typeface="+mn-ea"/>
            </a:endParaRPr>
          </a:p>
          <a:p>
            <a:pPr marL="342900" indent="-342900" algn="l">
              <a:lnSpc>
                <a:spcPct val="90000"/>
              </a:lnSpc>
              <a:spcBef>
                <a:spcPct val="20000"/>
              </a:spcBef>
              <a:buFontTx/>
              <a:buChar char="•"/>
              <a:defRPr/>
            </a:pPr>
            <a:endParaRPr lang="en-US" altLang="zh-CN" sz="2000" kern="0" dirty="0">
              <a:solidFill>
                <a:schemeClr val="tx1"/>
              </a:solidFill>
              <a:latin typeface="+mn-ea"/>
            </a:endParaRPr>
          </a:p>
          <a:p>
            <a:pPr marL="342900" indent="-342900" algn="l">
              <a:lnSpc>
                <a:spcPct val="90000"/>
              </a:lnSpc>
              <a:spcBef>
                <a:spcPct val="20000"/>
              </a:spcBef>
              <a:buFontTx/>
              <a:buChar char="•"/>
              <a:defRPr/>
            </a:pPr>
            <a:r>
              <a:rPr lang="zh-CN" altLang="en-US" sz="2000" kern="0" dirty="0" smtClean="0">
                <a:solidFill>
                  <a:schemeClr val="tx1"/>
                </a:solidFill>
                <a:latin typeface="+mn-ea"/>
              </a:rPr>
              <a:t>月度</a:t>
            </a:r>
            <a:r>
              <a:rPr lang="zh-CN" altLang="en-US" sz="2000" kern="0" dirty="0">
                <a:solidFill>
                  <a:schemeClr val="tx1"/>
                </a:solidFill>
                <a:latin typeface="+mn-ea"/>
              </a:rPr>
              <a:t>或年度平均人数由单位实际月平均人数计算得到，</a:t>
            </a:r>
            <a:r>
              <a:rPr lang="zh-CN" altLang="en-US" sz="2000" kern="0" dirty="0">
                <a:solidFill>
                  <a:srgbClr val="FF0000"/>
                </a:solidFill>
                <a:latin typeface="+mn-ea"/>
              </a:rPr>
              <a:t>不得用期末人数替代</a:t>
            </a:r>
            <a:r>
              <a:rPr lang="zh-CN" altLang="en-US" sz="2000" kern="0" dirty="0" smtClean="0">
                <a:solidFill>
                  <a:srgbClr val="FF0000"/>
                </a:solidFill>
                <a:latin typeface="+mn-ea"/>
              </a:rPr>
              <a:t>。</a:t>
            </a:r>
            <a:endParaRPr lang="en-US" altLang="zh-CN" sz="2000" kern="0" dirty="0" smtClean="0">
              <a:solidFill>
                <a:srgbClr val="FF0000"/>
              </a:solidFill>
              <a:latin typeface="+mn-ea"/>
            </a:endParaRPr>
          </a:p>
          <a:p>
            <a:pPr marL="342900" indent="-342900" algn="l">
              <a:lnSpc>
                <a:spcPct val="90000"/>
              </a:lnSpc>
              <a:spcBef>
                <a:spcPct val="20000"/>
              </a:spcBef>
              <a:defRPr/>
            </a:pPr>
            <a:endParaRPr lang="zh-CN" altLang="en-US" sz="2000" kern="0" dirty="0">
              <a:solidFill>
                <a:srgbClr val="FF0000"/>
              </a:solidFill>
              <a:latin typeface="+mn-ea"/>
            </a:endParaRPr>
          </a:p>
          <a:p>
            <a:pPr marL="342900" indent="-342900">
              <a:lnSpc>
                <a:spcPct val="90000"/>
              </a:lnSpc>
              <a:spcBef>
                <a:spcPct val="20000"/>
              </a:spcBef>
              <a:buFontTx/>
              <a:buChar char="•"/>
              <a:defRPr/>
            </a:pPr>
            <a:r>
              <a:rPr lang="zh-CN" altLang="en-US" sz="2000" kern="0" dirty="0">
                <a:solidFill>
                  <a:schemeClr val="tx1"/>
                </a:solidFill>
                <a:latin typeface="+mn-ea"/>
              </a:rPr>
              <a:t>平均人数为</a:t>
            </a:r>
            <a:r>
              <a:rPr lang="zh-CN" altLang="en-US" sz="2000" kern="0" dirty="0">
                <a:solidFill>
                  <a:srgbClr val="FF0000"/>
                </a:solidFill>
                <a:latin typeface="+mn-ea"/>
              </a:rPr>
              <a:t>计算指标</a:t>
            </a:r>
            <a:r>
              <a:rPr lang="zh-CN" altLang="en-US" sz="2000" kern="0" dirty="0">
                <a:solidFill>
                  <a:schemeClr val="tx1"/>
                </a:solidFill>
                <a:latin typeface="+mn-ea"/>
              </a:rPr>
              <a:t>，计算结果按照</a:t>
            </a:r>
            <a:r>
              <a:rPr lang="zh-CN" altLang="en-US" sz="2000" kern="0" dirty="0">
                <a:solidFill>
                  <a:srgbClr val="FF0000"/>
                </a:solidFill>
                <a:latin typeface="+mn-ea"/>
              </a:rPr>
              <a:t>“四舍五入”</a:t>
            </a:r>
            <a:r>
              <a:rPr lang="zh-CN" altLang="en-US" sz="2000" kern="0" dirty="0">
                <a:solidFill>
                  <a:schemeClr val="tx1"/>
                </a:solidFill>
                <a:latin typeface="+mn-ea"/>
              </a:rPr>
              <a:t>原则取整</a:t>
            </a:r>
            <a:r>
              <a:rPr lang="zh-CN" altLang="en-US" sz="2000" kern="0" dirty="0" smtClean="0">
                <a:solidFill>
                  <a:schemeClr val="tx1"/>
                </a:solidFill>
                <a:latin typeface="+mn-ea"/>
              </a:rPr>
              <a:t>。</a:t>
            </a:r>
            <a:r>
              <a:rPr lang="zh-CN" altLang="en-US" sz="2000" spc="200" dirty="0" smtClean="0"/>
              <a:t>计算后不足一人时，按一人填报。</a:t>
            </a:r>
            <a:endParaRPr lang="en-US" altLang="zh-CN" sz="2000" spc="200" dirty="0" smtClean="0"/>
          </a:p>
          <a:p>
            <a:pPr marL="342900" indent="-342900">
              <a:lnSpc>
                <a:spcPct val="90000"/>
              </a:lnSpc>
              <a:spcBef>
                <a:spcPct val="20000"/>
              </a:spcBef>
              <a:defRPr/>
            </a:pPr>
            <a:endParaRPr lang="en-US" altLang="zh-CN" sz="2000" kern="0" dirty="0">
              <a:solidFill>
                <a:schemeClr val="tx1"/>
              </a:solidFill>
              <a:latin typeface="+mn-ea"/>
            </a:endParaRPr>
          </a:p>
          <a:p>
            <a:pPr indent="0">
              <a:lnSpc>
                <a:spcPct val="90000"/>
              </a:lnSpc>
              <a:spcBef>
                <a:spcPct val="20000"/>
              </a:spcBef>
              <a:buFontTx/>
              <a:buNone/>
              <a:defRPr/>
            </a:pPr>
            <a:endParaRPr lang="en-US" altLang="zh-CN" sz="2000" kern="0" dirty="0">
              <a:solidFill>
                <a:schemeClr val="tx1"/>
              </a:solidFill>
              <a:latin typeface="+mn-ea"/>
            </a:endParaRPr>
          </a:p>
          <a:p>
            <a:pPr marL="342900" indent="-342900" algn="l">
              <a:lnSpc>
                <a:spcPct val="90000"/>
              </a:lnSpc>
              <a:spcBef>
                <a:spcPct val="20000"/>
              </a:spcBef>
              <a:defRPr/>
            </a:pPr>
            <a:r>
              <a:rPr lang="en-US" altLang="zh-CN" sz="2400" b="1" kern="0" dirty="0">
                <a:solidFill>
                  <a:schemeClr val="tx1"/>
                </a:solidFill>
                <a:latin typeface="+mn-ea"/>
              </a:rPr>
              <a:t>        </a:t>
            </a:r>
            <a:endParaRPr lang="en-US" altLang="zh-CN" sz="3200" kern="0" dirty="0">
              <a:solidFill>
                <a:schemeClr val="tx1"/>
              </a:solidFill>
              <a:latin typeface="+mn-lt"/>
              <a:ea typeface="+mn-ea"/>
            </a:endParaRPr>
          </a:p>
          <a:p>
            <a:pPr marL="342900" indent="-342900" algn="l">
              <a:lnSpc>
                <a:spcPct val="90000"/>
              </a:lnSpc>
              <a:spcBef>
                <a:spcPct val="20000"/>
              </a:spcBef>
              <a:defRPr/>
            </a:pPr>
            <a:r>
              <a:rPr lang="en-US" altLang="zh-CN" sz="3200" kern="0" dirty="0">
                <a:solidFill>
                  <a:schemeClr val="tx1"/>
                </a:solidFill>
                <a:latin typeface="+mn-lt"/>
                <a:ea typeface="+mn-ea"/>
              </a:rPr>
              <a:t>            </a:t>
            </a:r>
            <a:br>
              <a:rPr lang="en-US" altLang="zh-CN" sz="3200" kern="0" dirty="0">
                <a:solidFill>
                  <a:schemeClr val="tx1"/>
                </a:solidFill>
                <a:latin typeface="+mn-lt"/>
                <a:ea typeface="+mn-ea"/>
              </a:rPr>
            </a:br>
            <a:endParaRPr lang="en-US" altLang="zh-CN" sz="3200" kern="0" dirty="0">
              <a:solidFill>
                <a:schemeClr val="tx1"/>
              </a:solidFill>
              <a:latin typeface="+mn-lt"/>
              <a:ea typeface="+mn-ea"/>
            </a:endParaRPr>
          </a:p>
          <a:p>
            <a:pPr marL="342900" indent="-342900" algn="l">
              <a:lnSpc>
                <a:spcPct val="90000"/>
              </a:lnSpc>
              <a:spcBef>
                <a:spcPct val="20000"/>
              </a:spcBef>
              <a:defRPr/>
            </a:pPr>
            <a:endParaRPr lang="en-US" altLang="zh-CN" sz="3200" kern="0" dirty="0">
              <a:solidFill>
                <a:schemeClr val="tx1"/>
              </a:solidFill>
              <a:latin typeface="+mn-lt"/>
              <a:ea typeface="+mn-ea"/>
            </a:endParaRPr>
          </a:p>
          <a:p>
            <a:pPr marL="342900" indent="-342900" algn="l">
              <a:lnSpc>
                <a:spcPct val="90000"/>
              </a:lnSpc>
              <a:spcBef>
                <a:spcPct val="20000"/>
              </a:spcBef>
              <a:defRPr/>
            </a:pPr>
            <a:endParaRPr lang="zh-CN" altLang="en-US" sz="3200" dirty="0"/>
          </a:p>
          <a:p>
            <a:pPr marL="342900" indent="-342900" algn="l">
              <a:lnSpc>
                <a:spcPct val="90000"/>
              </a:lnSpc>
              <a:spcBef>
                <a:spcPct val="20000"/>
              </a:spcBef>
              <a:defRPr/>
            </a:pPr>
            <a:endParaRPr lang="en-US" altLang="zh-CN" sz="3200" kern="0" dirty="0">
              <a:solidFill>
                <a:schemeClr val="tx1"/>
              </a:solidFill>
              <a:latin typeface="+mn-lt"/>
              <a:ea typeface="+mn-ea"/>
            </a:endParaRPr>
          </a:p>
          <a:p>
            <a:pPr marL="342900" indent="-342900" algn="l">
              <a:lnSpc>
                <a:spcPct val="90000"/>
              </a:lnSpc>
              <a:spcBef>
                <a:spcPct val="20000"/>
              </a:spcBef>
              <a:defRPr/>
            </a:pPr>
            <a:r>
              <a:rPr lang="en-US" altLang="zh-CN" sz="3200" kern="0" dirty="0">
                <a:solidFill>
                  <a:schemeClr val="tx1"/>
                </a:solidFill>
                <a:latin typeface="+mn-lt"/>
                <a:ea typeface="+mn-ea"/>
              </a:rPr>
              <a:t>          </a:t>
            </a:r>
            <a:endParaRPr lang="en-US" altLang="zh-CN" sz="3200" kern="0" dirty="0">
              <a:solidFill>
                <a:schemeClr val="tx1"/>
              </a:solidFill>
              <a:latin typeface="+mn-lt"/>
              <a:ea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7470" y="13335"/>
            <a:ext cx="1627369" cy="523220"/>
          </a:xfrm>
          <a:prstGeom prst="rect">
            <a:avLst/>
          </a:prstGeom>
          <a:noFill/>
        </p:spPr>
        <p:txBody>
          <a:bodyPr wrap="none" rtlCol="0" anchor="t">
            <a:spAutoFit/>
          </a:bodyPr>
          <a:lstStyle/>
          <a:p>
            <a:pPr algn="ctr" fontAlgn="base"/>
            <a:r>
              <a:rPr lang="zh-CN" altLang="en-US" sz="2800" b="1" dirty="0" smtClean="0">
                <a:latin typeface="黑体" panose="02010609060101010101" pitchFamily="49" charset="-122"/>
                <a:ea typeface="黑体" panose="02010609060101010101" pitchFamily="49" charset="-122"/>
                <a:cs typeface="+mj-cs"/>
                <a:sym typeface="+mn-ea"/>
              </a:rPr>
              <a:t>平均人数</a:t>
            </a:r>
            <a:endParaRPr lang="zh-CN" altLang="en-US" sz="2800" dirty="0"/>
          </a:p>
        </p:txBody>
      </p:sp>
      <p:sp>
        <p:nvSpPr>
          <p:cNvPr id="3" name="文本框 2"/>
          <p:cNvSpPr txBox="1"/>
          <p:nvPr/>
        </p:nvSpPr>
        <p:spPr>
          <a:xfrm>
            <a:off x="1506855" y="952500"/>
            <a:ext cx="7336790" cy="3106420"/>
          </a:xfrm>
          <a:prstGeom prst="rect">
            <a:avLst/>
          </a:prstGeom>
          <a:noFill/>
        </p:spPr>
        <p:txBody>
          <a:bodyPr wrap="square" rtlCol="0" anchor="t">
            <a:spAutoFit/>
          </a:bodyPr>
          <a:lstStyle/>
          <a:p>
            <a:pPr marL="342900" indent="-342900" algn="just" fontAlgn="base">
              <a:spcBef>
                <a:spcPct val="20000"/>
              </a:spcBef>
              <a:buFont typeface="Arial" panose="020B0604020202020204" pitchFamily="34" charset="0"/>
            </a:pPr>
            <a:r>
              <a:rPr lang="en-US" altLang="zh-CN" sz="2800" b="1" dirty="0" smtClean="0">
                <a:solidFill>
                  <a:schemeClr val="tx2"/>
                </a:solidFill>
                <a:latin typeface="+mn-ea"/>
                <a:sym typeface="+mn-ea"/>
              </a:rPr>
              <a:t>1.</a:t>
            </a:r>
            <a:r>
              <a:rPr lang="zh-CN" altLang="en-US" sz="2800" b="1" dirty="0">
                <a:solidFill>
                  <a:schemeClr val="tx2"/>
                </a:solidFill>
                <a:latin typeface="+mn-ea"/>
                <a:sym typeface="+mn-ea"/>
              </a:rPr>
              <a:t>月平均人数的计算</a:t>
            </a:r>
            <a:endParaRPr lang="zh-CN" altLang="en-US" sz="2800" b="1" dirty="0">
              <a:solidFill>
                <a:schemeClr val="tx2"/>
              </a:solidFill>
              <a:latin typeface="+mn-ea"/>
            </a:endParaRPr>
          </a:p>
          <a:p>
            <a:pPr marL="342900" indent="-342900" algn="just" fontAlgn="base">
              <a:spcBef>
                <a:spcPct val="20000"/>
              </a:spcBef>
              <a:buFont typeface="Arial" panose="020B0604020202020204" pitchFamily="34" charset="0"/>
            </a:pPr>
            <a:r>
              <a:rPr lang="zh-CN" altLang="en-US" sz="2800" b="1" dirty="0">
                <a:solidFill>
                  <a:schemeClr val="tx2"/>
                </a:solidFill>
                <a:latin typeface="+mn-ea"/>
                <a:sym typeface="+mn-ea"/>
              </a:rPr>
              <a:t>  方法</a:t>
            </a:r>
            <a:r>
              <a:rPr lang="en-US" altLang="zh-CN" sz="2800" b="1" dirty="0">
                <a:solidFill>
                  <a:schemeClr val="tx2"/>
                </a:solidFill>
                <a:latin typeface="+mn-ea"/>
                <a:sym typeface="+mn-ea"/>
              </a:rPr>
              <a:t>1</a:t>
            </a:r>
            <a:r>
              <a:rPr lang="zh-CN" altLang="en-US" sz="2800" b="1" dirty="0">
                <a:solidFill>
                  <a:schemeClr val="tx2"/>
                </a:solidFill>
                <a:latin typeface="+mn-ea"/>
                <a:sym typeface="+mn-ea"/>
              </a:rPr>
              <a:t>：</a:t>
            </a:r>
            <a:r>
              <a:rPr lang="zh-CN" altLang="en-US" sz="2800" b="1" u="sng" dirty="0">
                <a:latin typeface="+mn-ea"/>
                <a:sym typeface="+mn-ea"/>
              </a:rPr>
              <a:t>报告月内每天实有的全部人数之和</a:t>
            </a:r>
            <a:endParaRPr lang="zh-CN" altLang="en-US" sz="2800" b="1" u="sng" dirty="0">
              <a:latin typeface="+mn-ea"/>
            </a:endParaRPr>
          </a:p>
          <a:p>
            <a:pPr marL="342900" indent="-342900" algn="ctr" fontAlgn="base">
              <a:spcBef>
                <a:spcPct val="20000"/>
              </a:spcBef>
              <a:buFont typeface="Arial" panose="020B0604020202020204" pitchFamily="34" charset="0"/>
            </a:pPr>
            <a:r>
              <a:rPr lang="zh-CN" altLang="en-US" sz="2800" b="1" dirty="0">
                <a:latin typeface="+mn-ea"/>
                <a:sym typeface="+mn-ea"/>
              </a:rPr>
              <a:t>报告月的日历日数</a:t>
            </a:r>
            <a:endParaRPr lang="zh-CN" altLang="en-US" sz="2800" b="1" dirty="0">
              <a:latin typeface="+mn-ea"/>
            </a:endParaRPr>
          </a:p>
          <a:p>
            <a:pPr marL="342900" indent="-342900" algn="l" fontAlgn="base">
              <a:spcBef>
                <a:spcPct val="20000"/>
              </a:spcBef>
              <a:buFont typeface="Arial" panose="020B0604020202020204" pitchFamily="34" charset="0"/>
            </a:pPr>
            <a:endParaRPr lang="en-US" altLang="zh-CN" sz="2800" b="1" dirty="0">
              <a:solidFill>
                <a:schemeClr val="tx2"/>
              </a:solidFill>
              <a:latin typeface="+mn-ea"/>
            </a:endParaRPr>
          </a:p>
          <a:p>
            <a:pPr marL="342900" indent="-342900" algn="l" fontAlgn="base">
              <a:spcBef>
                <a:spcPct val="20000"/>
              </a:spcBef>
              <a:buFont typeface="Arial" panose="020B0604020202020204" pitchFamily="34" charset="0"/>
            </a:pPr>
            <a:r>
              <a:rPr lang="zh-CN" altLang="en-US" sz="2800" b="1" dirty="0">
                <a:solidFill>
                  <a:schemeClr val="tx2"/>
                </a:solidFill>
                <a:latin typeface="+mn-ea"/>
                <a:sym typeface="+mn-ea"/>
              </a:rPr>
              <a:t>  方法</a:t>
            </a:r>
            <a:r>
              <a:rPr lang="en-US" altLang="zh-CN" sz="2800" b="1" dirty="0">
                <a:solidFill>
                  <a:schemeClr val="tx2"/>
                </a:solidFill>
                <a:latin typeface="+mn-ea"/>
                <a:sym typeface="+mn-ea"/>
              </a:rPr>
              <a:t>2</a:t>
            </a:r>
            <a:r>
              <a:rPr lang="zh-CN" altLang="en-US" sz="2800" b="1" dirty="0">
                <a:solidFill>
                  <a:schemeClr val="tx2"/>
                </a:solidFill>
                <a:latin typeface="+mn-ea"/>
                <a:sym typeface="+mn-ea"/>
              </a:rPr>
              <a:t>：</a:t>
            </a:r>
            <a:r>
              <a:rPr lang="zh-CN" altLang="en-US" sz="2800" b="1" u="sng" dirty="0">
                <a:latin typeface="+mn-ea"/>
                <a:sym typeface="+mn-ea"/>
              </a:rPr>
              <a:t>月初人数</a:t>
            </a:r>
            <a:r>
              <a:rPr lang="en-US" altLang="zh-CN" sz="2800" b="1" u="sng" dirty="0">
                <a:latin typeface="+mn-ea"/>
                <a:sym typeface="+mn-ea"/>
              </a:rPr>
              <a:t>+</a:t>
            </a:r>
            <a:r>
              <a:rPr lang="zh-CN" altLang="en-US" sz="2800" b="1" u="sng" dirty="0">
                <a:latin typeface="+mn-ea"/>
                <a:sym typeface="+mn-ea"/>
              </a:rPr>
              <a:t>月末人数</a:t>
            </a:r>
            <a:endParaRPr lang="zh-CN" altLang="en-US" sz="2800" b="1" u="sng" dirty="0">
              <a:latin typeface="+mn-ea"/>
              <a:sym typeface="+mn-ea"/>
            </a:endParaRPr>
          </a:p>
          <a:p>
            <a:pPr marL="342900" indent="-342900" algn="l" fontAlgn="base">
              <a:spcBef>
                <a:spcPct val="20000"/>
              </a:spcBef>
              <a:buFont typeface="Arial" panose="020B0604020202020204" pitchFamily="34" charset="0"/>
            </a:pPr>
            <a:r>
              <a:rPr lang="en-US" altLang="zh-CN" sz="2800" b="1" dirty="0">
                <a:latin typeface="+mn-ea"/>
                <a:sym typeface="+mn-ea"/>
              </a:rPr>
              <a:t>                 2</a:t>
            </a:r>
            <a:endParaRPr lang="zh-CN" altLang="en-US" dirty="0">
              <a:latin typeface="+mn-ea"/>
            </a:endParaRPr>
          </a:p>
        </p:txBody>
      </p:sp>
      <p:grpSp>
        <p:nvGrpSpPr>
          <p:cNvPr id="5" name="Group 9"/>
          <p:cNvGrpSpPr/>
          <p:nvPr/>
        </p:nvGrpSpPr>
        <p:grpSpPr bwMode="auto">
          <a:xfrm>
            <a:off x="1857356" y="3856840"/>
            <a:ext cx="2447924" cy="865188"/>
            <a:chOff x="772" y="2275"/>
            <a:chExt cx="1587" cy="545"/>
          </a:xfrm>
          <a:solidFill>
            <a:schemeClr val="bg1">
              <a:lumMod val="40000"/>
              <a:lumOff val="60000"/>
            </a:schemeClr>
          </a:solidFill>
        </p:grpSpPr>
        <p:sp>
          <p:nvSpPr>
            <p:cNvPr id="6" name="AutoShape 10"/>
            <p:cNvSpPr>
              <a:spLocks noChangeArrowheads="1"/>
            </p:cNvSpPr>
            <p:nvPr/>
          </p:nvSpPr>
          <p:spPr bwMode="auto">
            <a:xfrm>
              <a:off x="772" y="2275"/>
              <a:ext cx="1587" cy="545"/>
            </a:xfrm>
            <a:prstGeom prst="wedgeRoundRectCallout">
              <a:avLst>
                <a:gd name="adj1" fmla="val 47177"/>
                <a:gd name="adj2" fmla="val -80972"/>
                <a:gd name="adj3" fmla="val 16667"/>
              </a:avLst>
            </a:prstGeom>
            <a:grpFill/>
            <a:ln w="9525" algn="ctr">
              <a:solidFill>
                <a:schemeClr val="tx1"/>
              </a:solidFill>
              <a:miter lim="800000"/>
            </a:ln>
          </p:spPr>
          <p:txBody>
            <a:bodyPr anchor="ctr"/>
            <a:lstStyle/>
            <a:p>
              <a:pPr eaLnBrk="0" hangingPunct="0"/>
              <a:endParaRPr lang="zh-CN" altLang="en-US" sz="1800">
                <a:solidFill>
                  <a:schemeClr val="tx1"/>
                </a:solidFill>
                <a:ea typeface="宋体" panose="02010600030101010101" pitchFamily="2" charset="-122"/>
              </a:endParaRPr>
            </a:p>
          </p:txBody>
        </p:sp>
        <p:sp>
          <p:nvSpPr>
            <p:cNvPr id="7" name="Text Box 11"/>
            <p:cNvSpPr txBox="1">
              <a:spLocks noChangeArrowheads="1"/>
            </p:cNvSpPr>
            <p:nvPr/>
          </p:nvSpPr>
          <p:spPr bwMode="auto">
            <a:xfrm>
              <a:off x="772" y="2320"/>
              <a:ext cx="1587" cy="446"/>
            </a:xfrm>
            <a:prstGeom prst="rect">
              <a:avLst/>
            </a:prstGeom>
            <a:grpFill/>
            <a:ln w="9525" algn="ctr">
              <a:noFill/>
              <a:miter lim="800000"/>
            </a:ln>
          </p:spPr>
          <p:txBody>
            <a:bodyPr>
              <a:spAutoFit/>
            </a:bodyPr>
            <a:lstStyle/>
            <a:p>
              <a:pPr eaLnBrk="0" hangingPunct="0"/>
              <a:r>
                <a:rPr kumimoji="1" lang="zh-CN" altLang="en-US" sz="2000" b="1" dirty="0">
                  <a:solidFill>
                    <a:srgbClr val="000000"/>
                  </a:solidFill>
                  <a:latin typeface="仿宋_GB2312" panose="02010609030101010101" pitchFamily="49" charset="-122"/>
                </a:rPr>
                <a:t>人员增减变动很小的单位使用</a:t>
              </a:r>
              <a:endParaRPr kumimoji="1" lang="zh-CN" altLang="en-US" sz="2000" b="1" dirty="0">
                <a:solidFill>
                  <a:srgbClr val="000000"/>
                </a:solidFill>
                <a:latin typeface="仿宋_GB2312" panose="02010609030101010101" pitchFamily="49" charset="-122"/>
              </a:endParaRPr>
            </a:p>
          </p:txBody>
        </p:sp>
      </p:grpSp>
      <p:sp>
        <p:nvSpPr>
          <p:cNvPr id="9" name="Oval 4"/>
          <p:cNvSpPr>
            <a:spLocks noChangeArrowheads="1"/>
          </p:cNvSpPr>
          <p:nvPr/>
        </p:nvSpPr>
        <p:spPr bwMode="auto">
          <a:xfrm>
            <a:off x="4643438" y="1427948"/>
            <a:ext cx="768350" cy="571504"/>
          </a:xfrm>
          <a:prstGeom prst="ellipse">
            <a:avLst/>
          </a:prstGeom>
          <a:noFill/>
          <a:ln w="25400" algn="ctr">
            <a:solidFill>
              <a:srgbClr val="FF0000"/>
            </a:solidFill>
            <a:round/>
          </a:ln>
        </p:spPr>
        <p:txBody>
          <a:bodyPr wrap="none" anchor="ctr"/>
          <a:lstStyle/>
          <a:p>
            <a:endParaRPr lang="zh-CN" altLang="en-US"/>
          </a:p>
        </p:txBody>
      </p:sp>
      <p:grpSp>
        <p:nvGrpSpPr>
          <p:cNvPr id="10" name="Group 5"/>
          <p:cNvGrpSpPr/>
          <p:nvPr/>
        </p:nvGrpSpPr>
        <p:grpSpPr bwMode="auto">
          <a:xfrm>
            <a:off x="5286431" y="356378"/>
            <a:ext cx="2214549" cy="865187"/>
            <a:chOff x="2653" y="799"/>
            <a:chExt cx="1394" cy="545"/>
          </a:xfrm>
          <a:solidFill>
            <a:schemeClr val="bg1">
              <a:lumMod val="40000"/>
              <a:lumOff val="60000"/>
            </a:schemeClr>
          </a:solidFill>
        </p:grpSpPr>
        <p:sp>
          <p:nvSpPr>
            <p:cNvPr id="11" name="AutoShape 6"/>
            <p:cNvSpPr>
              <a:spLocks noChangeArrowheads="1"/>
            </p:cNvSpPr>
            <p:nvPr/>
          </p:nvSpPr>
          <p:spPr bwMode="auto">
            <a:xfrm>
              <a:off x="2653" y="799"/>
              <a:ext cx="1361" cy="545"/>
            </a:xfrm>
            <a:prstGeom prst="wedgeRoundRectCallout">
              <a:avLst>
                <a:gd name="adj1" fmla="val -45005"/>
                <a:gd name="adj2" fmla="val 78806"/>
                <a:gd name="adj3" fmla="val 16667"/>
              </a:avLst>
            </a:prstGeom>
            <a:grpFill/>
            <a:ln w="9525" algn="ctr">
              <a:solidFill>
                <a:schemeClr val="tx1"/>
              </a:solidFill>
              <a:miter lim="800000"/>
            </a:ln>
          </p:spPr>
          <p:txBody>
            <a:bodyPr anchor="ctr"/>
            <a:lstStyle/>
            <a:p>
              <a:pPr eaLnBrk="0" hangingPunct="0"/>
              <a:endParaRPr lang="zh-CN" altLang="en-US" sz="1800" b="1">
                <a:solidFill>
                  <a:schemeClr val="tx1"/>
                </a:solidFill>
                <a:ea typeface="宋体" panose="02010600030101010101" pitchFamily="2" charset="-122"/>
              </a:endParaRPr>
            </a:p>
          </p:txBody>
        </p:sp>
        <p:sp>
          <p:nvSpPr>
            <p:cNvPr id="12" name="Text Box 7"/>
            <p:cNvSpPr txBox="1">
              <a:spLocks noChangeArrowheads="1"/>
            </p:cNvSpPr>
            <p:nvPr/>
          </p:nvSpPr>
          <p:spPr bwMode="auto">
            <a:xfrm>
              <a:off x="2698" y="844"/>
              <a:ext cx="1349" cy="446"/>
            </a:xfrm>
            <a:prstGeom prst="rect">
              <a:avLst/>
            </a:prstGeom>
            <a:grpFill/>
            <a:ln w="9525" algn="ctr">
              <a:noFill/>
              <a:miter lim="800000"/>
            </a:ln>
          </p:spPr>
          <p:txBody>
            <a:bodyPr wrap="square">
              <a:spAutoFit/>
            </a:bodyPr>
            <a:lstStyle/>
            <a:p>
              <a:pPr eaLnBrk="0" hangingPunct="0"/>
              <a:r>
                <a:rPr lang="zh-CN" altLang="en-US" sz="2000" b="1" dirty="0">
                  <a:solidFill>
                    <a:srgbClr val="000000"/>
                  </a:solidFill>
                  <a:latin typeface="仿宋_GB2312" panose="02010609030101010101" pitchFamily="49" charset="-122"/>
                </a:rPr>
                <a:t>包括</a:t>
              </a:r>
              <a:r>
                <a:rPr kumimoji="1" lang="zh-CN" altLang="en-US" sz="2000" b="1" dirty="0">
                  <a:solidFill>
                    <a:srgbClr val="000000"/>
                  </a:solidFill>
                  <a:latin typeface="仿宋_GB2312" panose="02010609030101010101" pitchFamily="49" charset="-122"/>
                </a:rPr>
                <a:t>公休日或者是节假日</a:t>
              </a:r>
              <a:endParaRPr kumimoji="1" lang="zh-CN" altLang="en-US" sz="2000" b="1" dirty="0">
                <a:solidFill>
                  <a:srgbClr val="000000"/>
                </a:solidFill>
                <a:latin typeface="仿宋_GB2312" panose="02010609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500" fill="hold">
                                          <p:stCondLst>
                                            <p:cond delay="0"/>
                                          </p:stCondLst>
                                        </p:cTn>
                                        <p:tgtEl>
                                          <p:spTgt spid="9"/>
                                        </p:tgtEl>
                                        <p:attrNameLst>
                                          <p:attrName>style.visibility</p:attrName>
                                        </p:attrNameLst>
                                      </p:cBhvr>
                                      <p:to>
                                        <p:strVal val="visible"/>
                                      </p:to>
                                    </p:set>
                                    <p:animEffect transition="in" filter="wheel(1)">
                                      <p:cBhvr>
                                        <p:cTn id="12" dur="500"/>
                                        <p:tgtEl>
                                          <p:spTgt spid="9"/>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2068195" y="1400810"/>
            <a:ext cx="6310630" cy="3500755"/>
          </a:xfrm>
          <a:prstGeom prst="rect">
            <a:avLst/>
          </a:prstGeom>
        </p:spPr>
      </p:pic>
      <p:sp>
        <p:nvSpPr>
          <p:cNvPr id="3" name="文本框 2"/>
          <p:cNvSpPr txBox="1"/>
          <p:nvPr/>
        </p:nvSpPr>
        <p:spPr>
          <a:xfrm>
            <a:off x="1361440" y="13970"/>
            <a:ext cx="3042920" cy="521970"/>
          </a:xfrm>
          <a:prstGeom prst="rect">
            <a:avLst/>
          </a:prstGeom>
          <a:noFill/>
        </p:spPr>
        <p:txBody>
          <a:bodyPr wrap="none" rtlCol="0" anchor="t">
            <a:spAutoFit/>
          </a:bodyPr>
          <a:lstStyle/>
          <a:p>
            <a:pPr algn="l">
              <a:spcBef>
                <a:spcPct val="50000"/>
              </a:spcBef>
              <a:defRPr/>
            </a:pPr>
            <a:r>
              <a:rPr lang="zh-CN" altLang="en-US" sz="2800" b="1" dirty="0">
                <a:latin typeface="黑体" panose="02010609060101010101" pitchFamily="49" charset="-122"/>
                <a:ea typeface="黑体" panose="02010609060101010101" pitchFamily="49" charset="-122"/>
                <a:cs typeface="+mj-cs"/>
                <a:sym typeface="+mn-ea"/>
              </a:rPr>
              <a:t>举例：月平均人数</a:t>
            </a:r>
            <a:endParaRPr lang="zh-CN" altLang="en-US"/>
          </a:p>
        </p:txBody>
      </p:sp>
      <p:pic>
        <p:nvPicPr>
          <p:cNvPr id="5" name="图片 4"/>
          <p:cNvPicPr>
            <a:picLocks noChangeAspect="1"/>
          </p:cNvPicPr>
          <p:nvPr/>
        </p:nvPicPr>
        <p:blipFill>
          <a:blip r:embed="rId2" cstate="print"/>
          <a:stretch>
            <a:fillRect/>
          </a:stretch>
        </p:blipFill>
        <p:spPr>
          <a:xfrm>
            <a:off x="2068195" y="535940"/>
            <a:ext cx="4959985" cy="975360"/>
          </a:xfrm>
          <a:prstGeom prst="rect">
            <a:avLst/>
          </a:prstGeom>
        </p:spPr>
      </p:pic>
      <p:pic>
        <p:nvPicPr>
          <p:cNvPr id="6" name="图片 5"/>
          <p:cNvPicPr>
            <a:picLocks noChangeAspect="1"/>
          </p:cNvPicPr>
          <p:nvPr/>
        </p:nvPicPr>
        <p:blipFill>
          <a:blip r:embed="rId3" cstate="print"/>
          <a:stretch>
            <a:fillRect/>
          </a:stretch>
        </p:blipFill>
        <p:spPr>
          <a:xfrm>
            <a:off x="6521450" y="1746885"/>
            <a:ext cx="1793240" cy="315531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835150" y="728980"/>
            <a:ext cx="6477000" cy="4193540"/>
          </a:xfrm>
          <a:prstGeom prst="rect">
            <a:avLst/>
          </a:prstGeom>
        </p:spPr>
      </p:pic>
      <p:sp>
        <p:nvSpPr>
          <p:cNvPr id="4" name="文本框 3"/>
          <p:cNvSpPr txBox="1"/>
          <p:nvPr/>
        </p:nvSpPr>
        <p:spPr>
          <a:xfrm>
            <a:off x="1361440" y="13970"/>
            <a:ext cx="3042920" cy="521970"/>
          </a:xfrm>
          <a:prstGeom prst="rect">
            <a:avLst/>
          </a:prstGeom>
          <a:noFill/>
        </p:spPr>
        <p:txBody>
          <a:bodyPr wrap="none" rtlCol="0" anchor="t">
            <a:spAutoFit/>
          </a:bodyPr>
          <a:lstStyle/>
          <a:p>
            <a:pPr algn="l">
              <a:spcBef>
                <a:spcPct val="50000"/>
              </a:spcBef>
              <a:defRPr/>
            </a:pPr>
            <a:r>
              <a:rPr lang="zh-CN" altLang="en-US" sz="2800" b="1" dirty="0">
                <a:latin typeface="黑体" panose="02010609060101010101" pitchFamily="49" charset="-122"/>
                <a:ea typeface="黑体" panose="02010609060101010101" pitchFamily="49" charset="-122"/>
                <a:cs typeface="+mj-cs"/>
                <a:sym typeface="+mn-ea"/>
              </a:rPr>
              <a:t>举例：月平均人数</a:t>
            </a:r>
            <a:endParaRPr lang="zh-CN" altLang="en-US"/>
          </a:p>
        </p:txBody>
      </p:sp>
      <p:grpSp>
        <p:nvGrpSpPr>
          <p:cNvPr id="3" name="Group 128"/>
          <p:cNvGrpSpPr/>
          <p:nvPr/>
        </p:nvGrpSpPr>
        <p:grpSpPr bwMode="auto">
          <a:xfrm>
            <a:off x="1931035" y="1196340"/>
            <a:ext cx="6021070" cy="2517775"/>
            <a:chOff x="884" y="1490"/>
            <a:chExt cx="4101" cy="1992"/>
          </a:xfrm>
        </p:grpSpPr>
        <p:sp>
          <p:nvSpPr>
            <p:cNvPr id="56426" name="AutoShape 129"/>
            <p:cNvSpPr>
              <a:spLocks noChangeArrowheads="1"/>
            </p:cNvSpPr>
            <p:nvPr/>
          </p:nvSpPr>
          <p:spPr bwMode="gray">
            <a:xfrm>
              <a:off x="948" y="1490"/>
              <a:ext cx="4037" cy="1451"/>
            </a:xfrm>
            <a:prstGeom prst="wedgeRoundRectCallout">
              <a:avLst>
                <a:gd name="adj1" fmla="val 16532"/>
                <a:gd name="adj2" fmla="val -38352"/>
                <a:gd name="adj3" fmla="val 16667"/>
              </a:avLst>
            </a:prstGeom>
            <a:solidFill>
              <a:srgbClr val="99CC00">
                <a:alpha val="79999"/>
              </a:srgbClr>
            </a:solidFill>
            <a:ln w="9525" algn="ctr">
              <a:solidFill>
                <a:schemeClr val="tx1"/>
              </a:solidFill>
              <a:miter lim="800000"/>
            </a:ln>
          </p:spPr>
          <p:txBody>
            <a:bodyPr anchor="ctr"/>
            <a:lstStyle/>
            <a:p>
              <a:pPr algn="l"/>
              <a:r>
                <a:rPr lang="zh-CN" altLang="en-US" sz="2400" b="1">
                  <a:solidFill>
                    <a:srgbClr val="000000"/>
                  </a:solidFill>
                  <a:latin typeface="华文行楷" panose="02010800040101010101" pitchFamily="2" charset="-122"/>
                  <a:ea typeface="华文行楷" panose="02010800040101010101" pitchFamily="2" charset="-122"/>
                </a:rPr>
                <a:t>        </a:t>
              </a:r>
              <a:endParaRPr lang="zh-CN" altLang="en-US" sz="2400" b="1">
                <a:solidFill>
                  <a:srgbClr val="000000"/>
                </a:solidFill>
                <a:latin typeface="华文行楷" panose="02010800040101010101" pitchFamily="2" charset="-122"/>
                <a:ea typeface="华文行楷" panose="02010800040101010101" pitchFamily="2" charset="-122"/>
              </a:endParaRPr>
            </a:p>
          </p:txBody>
        </p:sp>
        <p:sp>
          <p:nvSpPr>
            <p:cNvPr id="56427" name="Text Box 130"/>
            <p:cNvSpPr txBox="1">
              <a:spLocks noChangeArrowheads="1"/>
            </p:cNvSpPr>
            <p:nvPr/>
          </p:nvSpPr>
          <p:spPr bwMode="gray">
            <a:xfrm>
              <a:off x="884" y="1706"/>
              <a:ext cx="3992" cy="1776"/>
            </a:xfrm>
            <a:prstGeom prst="rect">
              <a:avLst/>
            </a:prstGeom>
            <a:noFill/>
            <a:ln w="9525" algn="ctr">
              <a:noFill/>
              <a:miter lim="800000"/>
            </a:ln>
          </p:spPr>
          <p:txBody>
            <a:bodyPr>
              <a:spAutoFit/>
            </a:bodyPr>
            <a:lstStyle/>
            <a:p>
              <a:pPr algn="l">
                <a:spcBef>
                  <a:spcPct val="50000"/>
                </a:spcBef>
              </a:pPr>
              <a:r>
                <a:rPr lang="zh-CN" altLang="en-US" sz="2800" b="1" dirty="0">
                  <a:solidFill>
                    <a:srgbClr val="FF0000"/>
                  </a:solidFill>
                  <a:latin typeface="黑体" panose="02010609060101010101" pitchFamily="49" charset="-122"/>
                  <a:ea typeface="黑体" panose="02010609060101010101" pitchFamily="49" charset="-122"/>
                </a:rPr>
                <a:t>方法</a:t>
              </a:r>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月平均人数</a:t>
              </a:r>
              <a:endParaRPr lang="zh-CN" altLang="en-US" sz="2800" b="1" dirty="0">
                <a:solidFill>
                  <a:srgbClr val="000000"/>
                </a:solidFill>
                <a:latin typeface="黑体" panose="02010609060101010101" pitchFamily="49" charset="-122"/>
                <a:ea typeface="黑体" panose="02010609060101010101" pitchFamily="49" charset="-122"/>
              </a:endParaRPr>
            </a:p>
            <a:p>
              <a:pPr algn="l">
                <a:spcBef>
                  <a:spcPct val="50000"/>
                </a:spcBef>
              </a:pPr>
              <a:r>
                <a:rPr lang="en-US" altLang="zh-CN" sz="2800" b="1" dirty="0">
                  <a:solidFill>
                    <a:srgbClr val="000000"/>
                  </a:solidFill>
                  <a:latin typeface="黑体" panose="02010609060101010101" pitchFamily="49" charset="-122"/>
                  <a:ea typeface="黑体" panose="02010609060101010101" pitchFamily="49" charset="-122"/>
                </a:rPr>
                <a:t>=(51×8+55×11+58×9+61×3)÷31</a:t>
              </a:r>
              <a:r>
                <a:rPr lang="en-US" altLang="zh-CN" sz="2800" b="1" dirty="0">
                  <a:solidFill>
                    <a:srgbClr val="FF0000"/>
                  </a:solidFill>
                  <a:latin typeface="黑体" panose="02010609060101010101" pitchFamily="49" charset="-122"/>
                  <a:ea typeface="黑体" panose="02010609060101010101" pitchFamily="49" charset="-122"/>
                  <a:sym typeface="+mn-ea"/>
                </a:rPr>
                <a:t>=  55</a:t>
              </a:r>
              <a:r>
                <a:rPr lang="zh-CN" altLang="en-US" sz="2800" b="1" dirty="0">
                  <a:solidFill>
                    <a:srgbClr val="FF0000"/>
                  </a:solidFill>
                  <a:latin typeface="黑体" panose="02010609060101010101" pitchFamily="49" charset="-122"/>
                  <a:ea typeface="黑体" panose="02010609060101010101" pitchFamily="49" charset="-122"/>
                  <a:sym typeface="+mn-ea"/>
                </a:rPr>
                <a:t>（人）</a:t>
              </a:r>
              <a:endParaRPr lang="en-US" altLang="zh-CN" sz="2800" b="1" dirty="0">
                <a:solidFill>
                  <a:srgbClr val="000000"/>
                </a:solidFill>
                <a:latin typeface="黑体" panose="02010609060101010101" pitchFamily="49" charset="-122"/>
                <a:ea typeface="黑体" panose="02010609060101010101" pitchFamily="49" charset="-122"/>
              </a:endParaRPr>
            </a:p>
            <a:p>
              <a:pPr algn="l">
                <a:spcBef>
                  <a:spcPct val="50000"/>
                </a:spcBef>
              </a:pPr>
              <a:endParaRPr lang="zh-CN" altLang="en-US" sz="2800" b="1" dirty="0">
                <a:solidFill>
                  <a:srgbClr val="FF0000"/>
                </a:solidFill>
                <a:latin typeface="黑体" panose="02010609060101010101" pitchFamily="49" charset="-122"/>
                <a:ea typeface="黑体" panose="02010609060101010101" pitchFamily="49" charset="-122"/>
              </a:endParaRPr>
            </a:p>
          </p:txBody>
        </p:sp>
      </p:grpSp>
      <p:graphicFrame>
        <p:nvGraphicFramePr>
          <p:cNvPr id="659559" name="Group 103"/>
          <p:cNvGraphicFramePr>
            <a:graphicFrameLocks noGrp="1"/>
          </p:cNvGraphicFramePr>
          <p:nvPr/>
        </p:nvGraphicFramePr>
        <p:xfrm>
          <a:off x="6610985" y="1196340"/>
          <a:ext cx="1590675" cy="3726180"/>
        </p:xfrm>
        <a:graphic>
          <a:graphicData uri="http://schemas.openxmlformats.org/drawingml/2006/table">
            <a:tbl>
              <a:tblPr/>
              <a:tblGrid>
                <a:gridCol w="814705"/>
                <a:gridCol w="775970"/>
              </a:tblGrid>
              <a:tr h="77025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51</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51</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cap="flat">
                      <a:noFill/>
                    </a:lnT>
                    <a:lnB>
                      <a:noFill/>
                    </a:lnB>
                    <a:lnTlToBr>
                      <a:noFill/>
                    </a:lnTlToBr>
                    <a:lnBlToTr>
                      <a:noFill/>
                    </a:lnBlToTr>
                    <a:noFill/>
                  </a:tcPr>
                </a:tc>
              </a:tr>
              <a:tr h="73787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a:noFill/>
                    </a:lnB>
                    <a:lnTlToBr>
                      <a:noFill/>
                    </a:lnTlToBr>
                    <a:lnBlToTr>
                      <a:noFill/>
                    </a:lnBlToTr>
                    <a:noFill/>
                  </a:tcPr>
                </a:tc>
              </a:tr>
              <a:tr h="73787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a:noFill/>
                    </a:lnB>
                    <a:lnTlToBr>
                      <a:noFill/>
                    </a:lnTlToBr>
                    <a:lnBlToTr>
                      <a:noFill/>
                    </a:lnBlToTr>
                    <a:noFill/>
                  </a:tcPr>
                </a:tc>
              </a:tr>
              <a:tr h="74104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58</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58</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a:noFill/>
                    </a:lnB>
                    <a:lnTlToBr>
                      <a:noFill/>
                    </a:lnTlToBr>
                    <a:lnBlToTr>
                      <a:noFill/>
                    </a:lnBlToTr>
                    <a:noFill/>
                  </a:tcPr>
                </a:tc>
              </a:tr>
              <a:tr h="73914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61</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1985010" y="719455"/>
            <a:ext cx="6310630" cy="3500755"/>
          </a:xfrm>
          <a:prstGeom prst="rect">
            <a:avLst/>
          </a:prstGeom>
        </p:spPr>
      </p:pic>
      <p:pic>
        <p:nvPicPr>
          <p:cNvPr id="4" name="图片 3"/>
          <p:cNvPicPr>
            <a:picLocks noChangeAspect="1"/>
          </p:cNvPicPr>
          <p:nvPr/>
        </p:nvPicPr>
        <p:blipFill>
          <a:blip r:embed="rId2" cstate="print"/>
          <a:stretch>
            <a:fillRect/>
          </a:stretch>
        </p:blipFill>
        <p:spPr>
          <a:xfrm>
            <a:off x="6511925" y="1144905"/>
            <a:ext cx="1629410" cy="3075305"/>
          </a:xfrm>
          <a:prstGeom prst="rect">
            <a:avLst/>
          </a:prstGeom>
        </p:spPr>
      </p:pic>
      <p:sp>
        <p:nvSpPr>
          <p:cNvPr id="5" name="文本框 4"/>
          <p:cNvSpPr txBox="1"/>
          <p:nvPr/>
        </p:nvSpPr>
        <p:spPr>
          <a:xfrm>
            <a:off x="1398270" y="23495"/>
            <a:ext cx="3042920" cy="521970"/>
          </a:xfrm>
          <a:prstGeom prst="rect">
            <a:avLst/>
          </a:prstGeom>
          <a:noFill/>
        </p:spPr>
        <p:txBody>
          <a:bodyPr wrap="none" rtlCol="0" anchor="t">
            <a:spAutoFit/>
          </a:bodyPr>
          <a:lstStyle/>
          <a:p>
            <a:pPr algn="l">
              <a:spcBef>
                <a:spcPct val="50000"/>
              </a:spcBef>
              <a:defRPr/>
            </a:pPr>
            <a:r>
              <a:rPr lang="zh-CN" altLang="en-US" sz="2800" b="1" dirty="0">
                <a:latin typeface="黑体" panose="02010609060101010101" pitchFamily="49" charset="-122"/>
                <a:ea typeface="黑体" panose="02010609060101010101" pitchFamily="49" charset="-122"/>
                <a:cs typeface="+mj-cs"/>
                <a:sym typeface="+mn-ea"/>
              </a:rPr>
              <a:t>举例：月平均人数</a:t>
            </a:r>
            <a:endParaRPr lang="zh-CN" altLang="en-US" dirty="0"/>
          </a:p>
        </p:txBody>
      </p:sp>
      <p:sp>
        <p:nvSpPr>
          <p:cNvPr id="57451" name="AutoShape 130"/>
          <p:cNvSpPr>
            <a:spLocks noChangeArrowheads="1"/>
          </p:cNvSpPr>
          <p:nvPr/>
        </p:nvSpPr>
        <p:spPr bwMode="gray">
          <a:xfrm>
            <a:off x="1214414" y="1713700"/>
            <a:ext cx="4147820" cy="1788795"/>
          </a:xfrm>
          <a:prstGeom prst="wedgeRoundRectCallout">
            <a:avLst>
              <a:gd name="adj1" fmla="val 48676"/>
              <a:gd name="adj2" fmla="val -38352"/>
              <a:gd name="adj3" fmla="val 16667"/>
            </a:avLst>
          </a:prstGeom>
          <a:solidFill>
            <a:srgbClr val="99CC00"/>
          </a:solidFill>
          <a:ln w="9525" algn="ctr">
            <a:solidFill>
              <a:srgbClr val="000000"/>
            </a:solidFill>
            <a:miter lim="800000"/>
          </a:ln>
        </p:spPr>
        <p:txBody>
          <a:bodyPr anchor="ctr"/>
          <a:lstStyle/>
          <a:p>
            <a:pPr algn="l">
              <a:spcBef>
                <a:spcPct val="50000"/>
              </a:spcBef>
            </a:pPr>
            <a:r>
              <a:rPr lang="zh-CN" altLang="en-US" sz="2800" b="1" dirty="0">
                <a:solidFill>
                  <a:srgbClr val="FF0000"/>
                </a:solidFill>
                <a:latin typeface="黑体" panose="02010609060101010101" pitchFamily="49" charset="-122"/>
                <a:ea typeface="黑体" panose="02010609060101010101" pitchFamily="49" charset="-122"/>
                <a:cs typeface="+mn-ea"/>
                <a:sym typeface="+mn-ea"/>
              </a:rPr>
              <a:t>方法</a:t>
            </a:r>
            <a:r>
              <a:rPr lang="en-US" altLang="zh-CN" sz="2800" b="1" dirty="0">
                <a:solidFill>
                  <a:srgbClr val="FF0000"/>
                </a:solidFill>
                <a:latin typeface="黑体" panose="02010609060101010101" pitchFamily="49" charset="-122"/>
                <a:ea typeface="黑体" panose="02010609060101010101" pitchFamily="49" charset="-122"/>
                <a:cs typeface="+mn-ea"/>
                <a:sym typeface="+mn-ea"/>
              </a:rPr>
              <a:t>2</a:t>
            </a:r>
            <a:r>
              <a:rPr lang="zh-CN" altLang="en-US" sz="2800" b="1" dirty="0" smtClean="0">
                <a:solidFill>
                  <a:srgbClr val="FF0000"/>
                </a:solidFill>
                <a:latin typeface="黑体" panose="02010609060101010101" pitchFamily="49" charset="-122"/>
                <a:ea typeface="黑体" panose="02010609060101010101" pitchFamily="49" charset="-122"/>
                <a:cs typeface="+mn-ea"/>
                <a:sym typeface="+mn-ea"/>
              </a:rPr>
              <a:t>：</a:t>
            </a:r>
            <a:r>
              <a:rPr lang="zh-CN" altLang="en-US" sz="2800" b="1" dirty="0" smtClean="0">
                <a:solidFill>
                  <a:srgbClr val="000000"/>
                </a:solidFill>
                <a:latin typeface="黑体" panose="02010609060101010101" pitchFamily="49" charset="-122"/>
                <a:ea typeface="黑体" panose="02010609060101010101" pitchFamily="49" charset="-122"/>
                <a:cs typeface="+mn-ea"/>
                <a:sym typeface="+mn-ea"/>
              </a:rPr>
              <a:t>月平均</a:t>
            </a:r>
            <a:r>
              <a:rPr lang="zh-CN" altLang="en-US" sz="2800" b="1" dirty="0">
                <a:solidFill>
                  <a:srgbClr val="000000"/>
                </a:solidFill>
                <a:latin typeface="黑体" panose="02010609060101010101" pitchFamily="49" charset="-122"/>
                <a:ea typeface="黑体" panose="02010609060101010101" pitchFamily="49" charset="-122"/>
                <a:cs typeface="+mn-ea"/>
                <a:sym typeface="+mn-ea"/>
              </a:rPr>
              <a:t>人数</a:t>
            </a:r>
            <a:endParaRPr lang="zh-CN" altLang="en-US" sz="2800" b="1" dirty="0">
              <a:solidFill>
                <a:srgbClr val="000000"/>
              </a:solidFill>
              <a:latin typeface="黑体" panose="02010609060101010101" pitchFamily="49" charset="-122"/>
              <a:ea typeface="黑体" panose="02010609060101010101" pitchFamily="49" charset="-122"/>
            </a:endParaRPr>
          </a:p>
          <a:p>
            <a:pPr algn="l">
              <a:spcBef>
                <a:spcPct val="50000"/>
              </a:spcBef>
            </a:pPr>
            <a:r>
              <a:rPr lang="en-US" altLang="zh-CN" sz="2800" b="1" dirty="0">
                <a:solidFill>
                  <a:srgbClr val="000000"/>
                </a:solidFill>
                <a:latin typeface="黑体" panose="02010609060101010101" pitchFamily="49" charset="-122"/>
                <a:ea typeface="黑体" panose="02010609060101010101" pitchFamily="49" charset="-122"/>
                <a:cs typeface="+mn-ea"/>
                <a:sym typeface="+mn-ea"/>
              </a:rPr>
              <a:t>=</a:t>
            </a:r>
            <a:r>
              <a:rPr lang="zh-CN" altLang="en-US" sz="2800" b="1" dirty="0">
                <a:solidFill>
                  <a:srgbClr val="000000"/>
                </a:solidFill>
                <a:latin typeface="黑体" panose="02010609060101010101" pitchFamily="49" charset="-122"/>
                <a:ea typeface="黑体" panose="02010609060101010101" pitchFamily="49" charset="-122"/>
                <a:cs typeface="+mn-ea"/>
                <a:sym typeface="+mn-ea"/>
              </a:rPr>
              <a:t>（</a:t>
            </a:r>
            <a:r>
              <a:rPr lang="en-US" altLang="zh-CN" sz="2800" b="1" dirty="0">
                <a:solidFill>
                  <a:srgbClr val="000000"/>
                </a:solidFill>
                <a:latin typeface="黑体" panose="02010609060101010101" pitchFamily="49" charset="-122"/>
                <a:ea typeface="黑体" panose="02010609060101010101" pitchFamily="49" charset="-122"/>
                <a:cs typeface="+mn-ea"/>
                <a:sym typeface="+mn-ea"/>
              </a:rPr>
              <a:t>51+61)÷2</a:t>
            </a:r>
            <a:endParaRPr lang="en-US" altLang="zh-CN" sz="2800" b="1" dirty="0">
              <a:solidFill>
                <a:srgbClr val="000000"/>
              </a:solidFill>
              <a:latin typeface="黑体" panose="02010609060101010101" pitchFamily="49" charset="-122"/>
              <a:ea typeface="黑体" panose="02010609060101010101" pitchFamily="49" charset="-122"/>
            </a:endParaRPr>
          </a:p>
          <a:p>
            <a:pPr algn="l">
              <a:spcBef>
                <a:spcPct val="50000"/>
              </a:spcBef>
            </a:pPr>
            <a:r>
              <a:rPr lang="en-US" altLang="zh-CN" sz="2800" b="1" dirty="0">
                <a:solidFill>
                  <a:srgbClr val="FF0000"/>
                </a:solidFill>
                <a:latin typeface="黑体" panose="02010609060101010101" pitchFamily="49" charset="-122"/>
                <a:ea typeface="黑体" panose="02010609060101010101" pitchFamily="49" charset="-122"/>
                <a:cs typeface="+mn-ea"/>
                <a:sym typeface="+mn-ea"/>
              </a:rPr>
              <a:t>=  56</a:t>
            </a:r>
            <a:r>
              <a:rPr lang="zh-CN" altLang="en-US" sz="2800" b="1" dirty="0">
                <a:solidFill>
                  <a:srgbClr val="FF0000"/>
                </a:solidFill>
                <a:latin typeface="黑体" panose="02010609060101010101" pitchFamily="49" charset="-122"/>
                <a:ea typeface="黑体" panose="02010609060101010101" pitchFamily="49" charset="-122"/>
                <a:cs typeface="+mn-ea"/>
                <a:sym typeface="+mn-ea"/>
              </a:rPr>
              <a:t>（人）</a:t>
            </a:r>
            <a:endParaRPr lang="zh-CN" altLang="en-US" sz="2800" b="1" dirty="0">
              <a:solidFill>
                <a:srgbClr val="000000"/>
              </a:solidFill>
              <a:latin typeface="华文行楷" panose="02010800040101010101" pitchFamily="2" charset="-122"/>
              <a:ea typeface="华文行楷" panose="02010800040101010101" pitchFamily="2" charset="-122"/>
            </a:endParaRPr>
          </a:p>
        </p:txBody>
      </p:sp>
      <p:sp>
        <p:nvSpPr>
          <p:cNvPr id="660583" name="Text Box 103"/>
          <p:cNvSpPr txBox="1">
            <a:spLocks noChangeArrowheads="1"/>
          </p:cNvSpPr>
          <p:nvPr/>
        </p:nvSpPr>
        <p:spPr bwMode="gray">
          <a:xfrm>
            <a:off x="1985010" y="4339591"/>
            <a:ext cx="6156325" cy="584775"/>
          </a:xfrm>
          <a:prstGeom prst="rect">
            <a:avLst/>
          </a:prstGeom>
          <a:solidFill>
            <a:srgbClr val="99CC00"/>
          </a:solidFill>
          <a:ln w="9525" algn="ctr">
            <a:noFill/>
            <a:miter lim="800000"/>
          </a:ln>
        </p:spPr>
        <p:txBody>
          <a:bodyPr wrap="square">
            <a:spAutoFit/>
          </a:bodyPr>
          <a:lstStyle/>
          <a:p>
            <a:pPr>
              <a:spcBef>
                <a:spcPct val="50000"/>
              </a:spcBef>
            </a:pPr>
            <a:r>
              <a:rPr lang="en-US" altLang="zh-CN" sz="3200" dirty="0">
                <a:solidFill>
                  <a:srgbClr val="FFFF00"/>
                </a:solidFill>
                <a:latin typeface="华文行楷" panose="02010800040101010101" pitchFamily="2" charset="-122"/>
                <a:ea typeface="华文行楷" panose="02010800040101010101" pitchFamily="2" charset="-122"/>
              </a:rPr>
              <a:t>    </a:t>
            </a:r>
            <a:r>
              <a:rPr lang="zh-CN" altLang="en-US" sz="3200" dirty="0">
                <a:solidFill>
                  <a:srgbClr val="FFFF00"/>
                </a:solidFill>
                <a:latin typeface="华文行楷" panose="02010800040101010101" pitchFamily="2" charset="-122"/>
                <a:ea typeface="华文行楷" panose="02010800040101010101" pitchFamily="2" charset="-122"/>
              </a:rPr>
              <a:t>方法</a:t>
            </a:r>
            <a:r>
              <a:rPr lang="en-US" altLang="zh-CN" sz="3200" dirty="0">
                <a:solidFill>
                  <a:srgbClr val="FFFF00"/>
                </a:solidFill>
                <a:latin typeface="华文行楷" panose="02010800040101010101" pitchFamily="2" charset="-122"/>
                <a:ea typeface="华文行楷" panose="02010800040101010101" pitchFamily="2" charset="-122"/>
              </a:rPr>
              <a:t>1:</a:t>
            </a:r>
            <a:r>
              <a:rPr lang="en-US" altLang="zh-CN" sz="3200" dirty="0">
                <a:solidFill>
                  <a:srgbClr val="FF3300"/>
                </a:solidFill>
                <a:latin typeface="华文行楷" panose="02010800040101010101" pitchFamily="2" charset="-122"/>
                <a:ea typeface="华文行楷" panose="02010800040101010101" pitchFamily="2" charset="-122"/>
              </a:rPr>
              <a:t>  </a:t>
            </a:r>
            <a:r>
              <a:rPr lang="en-US" altLang="zh-CN" sz="3200" u="sng" dirty="0">
                <a:solidFill>
                  <a:srgbClr val="FF3300"/>
                </a:solidFill>
                <a:latin typeface="Arial" panose="020B0604020202020204" pitchFamily="34" charset="0"/>
                <a:ea typeface="华文行楷" panose="02010800040101010101" pitchFamily="2" charset="-122"/>
              </a:rPr>
              <a:t>55</a:t>
            </a:r>
            <a:r>
              <a:rPr lang="zh-CN" altLang="en-US" sz="3200" dirty="0">
                <a:solidFill>
                  <a:srgbClr val="FF3300"/>
                </a:solidFill>
                <a:latin typeface="华文行楷" panose="02010800040101010101" pitchFamily="2" charset="-122"/>
                <a:ea typeface="华文行楷" panose="02010800040101010101" pitchFamily="2" charset="-122"/>
              </a:rPr>
              <a:t>人      </a:t>
            </a:r>
            <a:r>
              <a:rPr lang="zh-CN" altLang="en-US" sz="3200" dirty="0">
                <a:solidFill>
                  <a:srgbClr val="FFFF00"/>
                </a:solidFill>
                <a:latin typeface="华文行楷" panose="02010800040101010101" pitchFamily="2" charset="-122"/>
                <a:ea typeface="华文行楷" panose="02010800040101010101" pitchFamily="2" charset="-122"/>
              </a:rPr>
              <a:t>方法</a:t>
            </a:r>
            <a:r>
              <a:rPr lang="en-US" altLang="zh-CN" sz="3200" dirty="0">
                <a:solidFill>
                  <a:srgbClr val="FFFF00"/>
                </a:solidFill>
                <a:latin typeface="华文行楷" panose="02010800040101010101" pitchFamily="2" charset="-122"/>
                <a:ea typeface="华文行楷" panose="02010800040101010101" pitchFamily="2" charset="-122"/>
              </a:rPr>
              <a:t>2:</a:t>
            </a:r>
            <a:r>
              <a:rPr lang="en-US" altLang="zh-CN" sz="3200" dirty="0">
                <a:solidFill>
                  <a:srgbClr val="FF3300"/>
                </a:solidFill>
                <a:latin typeface="华文行楷" panose="02010800040101010101" pitchFamily="2" charset="-122"/>
                <a:ea typeface="华文行楷" panose="02010800040101010101" pitchFamily="2" charset="-122"/>
              </a:rPr>
              <a:t>  </a:t>
            </a:r>
            <a:r>
              <a:rPr lang="en-US" altLang="zh-CN" sz="3200" u="sng" dirty="0">
                <a:solidFill>
                  <a:srgbClr val="FF3300"/>
                </a:solidFill>
                <a:latin typeface="Arial" panose="020B0604020202020204" pitchFamily="34" charset="0"/>
                <a:ea typeface="华文行楷" panose="02010800040101010101" pitchFamily="2" charset="-122"/>
              </a:rPr>
              <a:t>56</a:t>
            </a:r>
            <a:r>
              <a:rPr lang="zh-CN" altLang="en-US" sz="3200" dirty="0">
                <a:solidFill>
                  <a:srgbClr val="FF3300"/>
                </a:solidFill>
                <a:latin typeface="华文行楷" panose="02010800040101010101" pitchFamily="2" charset="-122"/>
                <a:ea typeface="华文行楷" panose="02010800040101010101" pitchFamily="2" charset="-122"/>
              </a:rPr>
              <a:t>人</a:t>
            </a:r>
            <a:endParaRPr lang="zh-CN" altLang="en-US" sz="3200" dirty="0">
              <a:solidFill>
                <a:srgbClr val="FF33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0583"/>
                                        </p:tgtEl>
                                        <p:attrNameLst>
                                          <p:attrName>style.visibility</p:attrName>
                                        </p:attrNameLst>
                                      </p:cBhvr>
                                      <p:to>
                                        <p:strVal val="visible"/>
                                      </p:to>
                                    </p:set>
                                    <p:animEffect transition="in" filter="wipe(left)">
                                      <p:cBhvr>
                                        <p:cTn id="7" dur="500"/>
                                        <p:tgtEl>
                                          <p:spTgt spid="660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058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369618" y="109512"/>
            <a:ext cx="1706880" cy="398780"/>
          </a:xfrm>
          <a:prstGeom prst="rect">
            <a:avLst/>
          </a:prstGeom>
          <a:noFill/>
        </p:spPr>
        <p:txBody>
          <a:bodyPr wrap="none" rtlCol="0">
            <a:spAutoFit/>
          </a:bodyPr>
          <a:lstStyle/>
          <a:p>
            <a:pPr algn="l"/>
            <a:r>
              <a:rPr lang="zh-CN" sz="2000" b="1" dirty="0">
                <a:solidFill>
                  <a:srgbClr val="354454"/>
                </a:solidFill>
                <a:latin typeface="微软雅黑" panose="020B0503020204020204" pitchFamily="34" charset="-122"/>
                <a:ea typeface="微软雅黑" panose="020B0503020204020204" pitchFamily="34" charset="-122"/>
                <a:sym typeface="+mn-ea"/>
              </a:rPr>
              <a:t>定报修订内容</a:t>
            </a:r>
            <a:endParaRPr lang="zh-CN" altLang="en-US" sz="2000" b="1" dirty="0">
              <a:solidFill>
                <a:srgbClr val="354454"/>
              </a:solidFill>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1352158" y="1152533"/>
            <a:ext cx="1074022" cy="2500815"/>
            <a:chOff x="2837" y="4750"/>
            <a:chExt cx="2256" cy="5253"/>
          </a:xfrm>
        </p:grpSpPr>
        <p:grpSp>
          <p:nvGrpSpPr>
            <p:cNvPr id="2" name="组合 1"/>
            <p:cNvGrpSpPr/>
            <p:nvPr/>
          </p:nvGrpSpPr>
          <p:grpSpPr>
            <a:xfrm>
              <a:off x="2873" y="4750"/>
              <a:ext cx="2220" cy="3390"/>
              <a:chOff x="7530" y="2129"/>
              <a:chExt cx="3788" cy="3125"/>
            </a:xfrm>
          </p:grpSpPr>
          <p:sp>
            <p:nvSpPr>
              <p:cNvPr id="30" name="文本1"/>
              <p:cNvSpPr>
                <a:spLocks noChangeArrowheads="1"/>
              </p:cNvSpPr>
              <p:nvPr/>
            </p:nvSpPr>
            <p:spPr bwMode="gray">
              <a:xfrm>
                <a:off x="7530" y="2129"/>
                <a:ext cx="3788" cy="1413"/>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pPr>
                <a:r>
                  <a:rPr lang="zh-CN" altLang="en-US"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指标修订</a:t>
                </a:r>
                <a:endParaRPr lang="zh-CN" altLang="en-US"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2" name="文本2"/>
              <p:cNvSpPr>
                <a:spLocks noChangeArrowheads="1"/>
              </p:cNvSpPr>
              <p:nvPr/>
            </p:nvSpPr>
            <p:spPr bwMode="gray">
              <a:xfrm>
                <a:off x="7532" y="3846"/>
                <a:ext cx="3785" cy="1408"/>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dirty="0">
                    <a:solidFill>
                      <a:schemeClr val="tx2"/>
                    </a:solidFill>
                    <a:latin typeface="微软雅黑" panose="020B0503020204020204" pitchFamily="34" charset="-122"/>
                    <a:ea typeface="微软雅黑" panose="020B0503020204020204" pitchFamily="34" charset="-122"/>
                  </a:rPr>
                  <a:t>抽样方案</a:t>
                </a:r>
                <a:endParaRPr lang="zh-CN" altLang="en-US" sz="1600" dirty="0">
                  <a:solidFill>
                    <a:schemeClr val="tx2"/>
                  </a:solidFill>
                  <a:latin typeface="微软雅黑" panose="020B0503020204020204" pitchFamily="34" charset="-122"/>
                  <a:ea typeface="微软雅黑" panose="020B0503020204020204" pitchFamily="34" charset="-122"/>
                </a:endParaRPr>
              </a:p>
              <a:p>
                <a:pPr algn="ctr" fontAlgn="base">
                  <a:lnSpc>
                    <a:spcPct val="120000"/>
                  </a:lnSpc>
                  <a:spcBef>
                    <a:spcPct val="0"/>
                  </a:spcBef>
                  <a:spcAft>
                    <a:spcPct val="0"/>
                  </a:spcAft>
                  <a:defRPr/>
                </a:pPr>
                <a:r>
                  <a:rPr lang="zh-CN" altLang="en-US" sz="1600" dirty="0">
                    <a:solidFill>
                      <a:schemeClr val="tx2"/>
                    </a:solidFill>
                    <a:latin typeface="微软雅黑" panose="020B0503020204020204" pitchFamily="34" charset="-122"/>
                    <a:ea typeface="微软雅黑" panose="020B0503020204020204" pitchFamily="34" charset="-122"/>
                  </a:rPr>
                  <a:t>修订</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sp>
          <p:nvSpPr>
            <p:cNvPr id="6" name="文本1"/>
            <p:cNvSpPr>
              <a:spLocks noChangeArrowheads="1"/>
            </p:cNvSpPr>
            <p:nvPr/>
          </p:nvSpPr>
          <p:spPr bwMode="gray">
            <a:xfrm>
              <a:off x="2837" y="8470"/>
              <a:ext cx="2220" cy="1533"/>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pPr>
              <a:r>
                <a:rPr lang="zh-CN"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报送时间</a:t>
              </a:r>
              <a:endParaRPr lang="zh-CN"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修订</a:t>
              </a:r>
              <a:endParaRPr lang="zh-CN" sz="16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9" name="虚尾箭头 8"/>
          <p:cNvSpPr/>
          <p:nvPr/>
        </p:nvSpPr>
        <p:spPr>
          <a:xfrm>
            <a:off x="2506298" y="1327729"/>
            <a:ext cx="1157811" cy="37895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821430" y="1086485"/>
            <a:ext cx="4547870" cy="952500"/>
          </a:xfrm>
          <a:prstGeom prst="rect">
            <a:avLst/>
          </a:prstGeom>
          <a:solidFill>
            <a:schemeClr val="bg1"/>
          </a:solidFill>
        </p:spPr>
        <p:txBody>
          <a:bodyPr wrap="square" rtlCol="0">
            <a:noAutofit/>
          </a:bodyPr>
          <a:lstStyle/>
          <a:p>
            <a:pPr indent="355600" fontAlgn="auto">
              <a:lnSpc>
                <a:spcPct val="130000"/>
              </a:lnSpc>
              <a:extLst>
                <a:ext uri="{35155182-B16C-46BC-9424-99874614C6A1}">
                  <wpsdc:indentchars xmlns:wpsdc="http://www.wps.cn/officeDocument/2017/drawingmlCustomData" val="200" checksum="3837665281"/>
                </a:ext>
              </a:extLst>
            </a:pPr>
            <a:r>
              <a:rPr lang="en-US" altLang="zh-CN" sz="140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表和</a:t>
            </a:r>
            <a:r>
              <a:rPr lang="en-US" altLang="zh-CN" sz="1400">
                <a:latin typeface="微软雅黑" panose="020B0503020204020204" pitchFamily="34" charset="-122"/>
                <a:ea typeface="微软雅黑" panose="020B0503020204020204" pitchFamily="34" charset="-122"/>
                <a:cs typeface="微软雅黑" panose="020B0503020204020204" pitchFamily="34" charset="-122"/>
                <a:sym typeface="+mn-ea"/>
              </a:rPr>
              <a:t>I202-2</a:t>
            </a: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表</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删除</a:t>
            </a: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从业人员工资总额、从业人员平均工资中按工资类型分组的指标（正常工资、不定期奖金、其他）</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虚尾箭头 10"/>
          <p:cNvSpPr/>
          <p:nvPr/>
        </p:nvSpPr>
        <p:spPr>
          <a:xfrm>
            <a:off x="2506298" y="2198459"/>
            <a:ext cx="1157811" cy="37895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816434" y="2198050"/>
            <a:ext cx="4552692" cy="726012"/>
          </a:xfrm>
          <a:prstGeom prst="rect">
            <a:avLst/>
          </a:prstGeom>
          <a:solidFill>
            <a:schemeClr val="bg1"/>
          </a:solidFill>
        </p:spPr>
        <p:txBody>
          <a:bodyPr wrap="square" rtlCol="0">
            <a:noAutofit/>
          </a:bodyPr>
          <a:lstStyle/>
          <a:p>
            <a:pPr indent="355600" fontAlgn="auto">
              <a:lnSpc>
                <a:spcPct val="130000"/>
              </a:lnSpc>
              <a:extLst>
                <a:ext uri="{35155182-B16C-46BC-9424-99874614C6A1}">
                  <wpsdc:indentchars xmlns:wpsdc="http://www.wps.cn/officeDocument/2017/drawingmlCustomData" val="200" checksum="3837665281"/>
                </a:ext>
              </a:extLst>
            </a:pPr>
            <a:r>
              <a:rPr lang="en-US" altLang="zh-CN" sz="1400">
                <a:latin typeface="微软雅黑" panose="020B0503020204020204" pitchFamily="34" charset="-122"/>
                <a:ea typeface="微软雅黑" panose="020B0503020204020204" pitchFamily="34" charset="-122"/>
                <a:cs typeface="微软雅黑" panose="020B0503020204020204" pitchFamily="34" charset="-122"/>
              </a:rPr>
              <a:t>将从业人员规模在5人以下的单位纳入抽样框</a:t>
            </a:r>
            <a:endParaRPr lang="en-US" altLang="zh-CN" sz="140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130000"/>
              </a:lnSpc>
              <a:extLst>
                <a:ext uri="{35155182-B16C-46BC-9424-99874614C6A1}">
                  <wpsdc:indentchars xmlns:wpsdc="http://www.wps.cn/officeDocument/2017/drawingmlCustomData" val="200" checksum="3837665281"/>
                </a:ext>
              </a:extLst>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增加按控股类型分层</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虚尾箭头 14"/>
          <p:cNvSpPr/>
          <p:nvPr/>
        </p:nvSpPr>
        <p:spPr>
          <a:xfrm>
            <a:off x="2506298" y="3099034"/>
            <a:ext cx="1157811" cy="37895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826910" y="3098787"/>
            <a:ext cx="4547455" cy="726012"/>
          </a:xfrm>
          <a:prstGeom prst="rect">
            <a:avLst/>
          </a:prstGeom>
          <a:solidFill>
            <a:schemeClr val="bg1"/>
          </a:solidFill>
        </p:spPr>
        <p:txBody>
          <a:bodyPr wrap="square" rtlCol="0">
            <a:noAutofit/>
          </a:bodyPr>
          <a:lstStyle/>
          <a:p>
            <a:pPr indent="355600" fontAlgn="auto">
              <a:lnSpc>
                <a:spcPct val="130000"/>
              </a:lnSpc>
              <a:extLst>
                <a:ext uri="{35155182-B16C-46BC-9424-99874614C6A1}">
                  <wpsdc:indentchars xmlns:wpsdc="http://www.wps.cn/officeDocument/2017/drawingmlCustomData" val="200" checksum="3837665281"/>
                </a:ext>
              </a:extLst>
            </a:pPr>
            <a:r>
              <a:rPr lang="en-US" altLang="zh-CN" sz="1400">
                <a:latin typeface="微软雅黑" panose="020B0503020204020204" pitchFamily="34" charset="-122"/>
                <a:ea typeface="微软雅黑" panose="020B0503020204020204" pitchFamily="34" charset="-122"/>
                <a:cs typeface="微软雅黑" panose="020B0503020204020204" pitchFamily="34" charset="-122"/>
              </a:rPr>
              <a:t>202-1</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表和</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I202-2</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表与财务报表时间一致，</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企报截止时间为季后</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日。</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1115" y="22225"/>
            <a:ext cx="3070071"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从业人员</a:t>
            </a:r>
            <a:r>
              <a:rPr lang="zh-CN" altLang="en-US" sz="2800" b="1" dirty="0">
                <a:latin typeface="黑体" panose="02010609060101010101" pitchFamily="49" charset="-122"/>
                <a:ea typeface="黑体" panose="02010609060101010101" pitchFamily="49" charset="-122"/>
                <a:cs typeface="+mj-cs"/>
                <a:sym typeface="+mn-ea"/>
              </a:rPr>
              <a:t>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3" name="文本框 2"/>
          <p:cNvSpPr txBox="1"/>
          <p:nvPr/>
        </p:nvSpPr>
        <p:spPr>
          <a:xfrm>
            <a:off x="1459865" y="1022985"/>
            <a:ext cx="7411085" cy="2234458"/>
          </a:xfrm>
          <a:prstGeom prst="rect">
            <a:avLst/>
          </a:prstGeom>
          <a:noFill/>
        </p:spPr>
        <p:txBody>
          <a:bodyPr wrap="square" rtlCol="0" anchor="t">
            <a:spAutoFit/>
          </a:bodyPr>
          <a:lstStyle/>
          <a:p>
            <a:pPr marL="342900" indent="-342900" algn="l" eaLnBrk="0" fontAlgn="base" hangingPunct="0">
              <a:spcBef>
                <a:spcPct val="20000"/>
              </a:spcBef>
              <a:buFont typeface="Arial" panose="020B0604020202020204" pitchFamily="34" charset="0"/>
            </a:pPr>
            <a:r>
              <a:rPr lang="en-US" altLang="zh-CN" sz="2800" b="1" dirty="0" smtClean="0">
                <a:solidFill>
                  <a:schemeClr val="tx2"/>
                </a:solidFill>
                <a:latin typeface="+mn-ea"/>
                <a:sym typeface="+mn-ea"/>
              </a:rPr>
              <a:t>2.</a:t>
            </a:r>
            <a:r>
              <a:rPr lang="en-US" altLang="zh-CN" sz="2800" b="1" dirty="0">
                <a:solidFill>
                  <a:schemeClr val="tx2"/>
                </a:solidFill>
                <a:latin typeface="+mn-ea"/>
                <a:sym typeface="+mn-ea"/>
              </a:rPr>
              <a:t>年平均人数的计算</a:t>
            </a:r>
            <a:endParaRPr lang="zh-CN" altLang="en-US" sz="2800" dirty="0">
              <a:latin typeface="+mn-ea"/>
            </a:endParaRPr>
          </a:p>
          <a:p>
            <a:pPr lvl="1" indent="0" algn="l" eaLnBrk="0" fontAlgn="base" hangingPunct="0">
              <a:spcBef>
                <a:spcPct val="20000"/>
              </a:spcBef>
              <a:buFont typeface="Arial" panose="020B0604020202020204" pitchFamily="34" charset="0"/>
              <a:buNone/>
            </a:pPr>
            <a:endParaRPr lang="en-US" altLang="zh-CN" sz="2800" u="sng" dirty="0" smtClean="0">
              <a:latin typeface="+mn-ea"/>
              <a:sym typeface="+mn-ea"/>
            </a:endParaRPr>
          </a:p>
          <a:p>
            <a:pPr lvl="1">
              <a:defRPr/>
            </a:pPr>
            <a:r>
              <a:rPr lang="zh-CN" altLang="en-US" sz="2800" u="sng" dirty="0" smtClean="0">
                <a:latin typeface="仿宋_GB2312" panose="02010609030101010101" pitchFamily="49" charset="-122"/>
                <a:ea typeface="仿宋_GB2312" panose="02010609030101010101" pitchFamily="49" charset="-122"/>
                <a:cs typeface="仿宋_GB2312" panose="02010609030101010101" pitchFamily="49" charset="-122"/>
              </a:rPr>
              <a:t>报告年内</a:t>
            </a:r>
            <a:r>
              <a:rPr lang="en-US" altLang="zh-CN" sz="2800" u="sng" dirty="0" smtClean="0">
                <a:latin typeface="仿宋_GB2312" panose="02010609030101010101" pitchFamily="49" charset="-122"/>
                <a:ea typeface="仿宋_GB2312" panose="02010609030101010101" pitchFamily="49" charset="-122"/>
                <a:cs typeface="仿宋_GB2312" panose="02010609030101010101" pitchFamily="49" charset="-122"/>
              </a:rPr>
              <a:t>12</a:t>
            </a:r>
            <a:r>
              <a:rPr lang="zh-CN" altLang="en-US" sz="2800" u="sng" dirty="0" smtClean="0">
                <a:latin typeface="仿宋_GB2312" panose="02010609030101010101" pitchFamily="49" charset="-122"/>
                <a:ea typeface="仿宋_GB2312" panose="02010609030101010101" pitchFamily="49" charset="-122"/>
                <a:cs typeface="仿宋_GB2312" panose="02010609030101010101" pitchFamily="49" charset="-122"/>
              </a:rPr>
              <a:t>个月平均人数之和</a:t>
            </a:r>
            <a:endParaRPr lang="en-US" altLang="zh-CN" sz="2800" u="sng" dirty="0" smtClean="0">
              <a:latin typeface="仿宋_GB2312" panose="02010609030101010101" pitchFamily="49" charset="-122"/>
              <a:ea typeface="仿宋_GB2312" panose="02010609030101010101" pitchFamily="49" charset="-122"/>
              <a:cs typeface="仿宋_GB2312" panose="02010609030101010101" pitchFamily="49" charset="-122"/>
            </a:endParaRPr>
          </a:p>
          <a:p>
            <a:pPr lvl="1">
              <a:defRPr/>
            </a:pPr>
            <a:r>
              <a:rPr lang="en-US" altLang="zh-CN" sz="2800" u="sng" dirty="0" smtClean="0">
                <a:solidFill>
                  <a:srgbClr val="F0F1F3"/>
                </a:solidFill>
                <a:latin typeface="仿宋_GB2312" panose="02010609030101010101" pitchFamily="49" charset="-122"/>
                <a:ea typeface="仿宋_GB2312" panose="02010609030101010101" pitchFamily="49" charset="-122"/>
                <a:cs typeface="仿宋_GB2312" panose="02010609030101010101" pitchFamily="49" charset="-122"/>
              </a:rPr>
              <a:t>            </a:t>
            </a:r>
            <a:r>
              <a:rPr lang="en-US" altLang="zh-CN" sz="2800" dirty="0" smtClean="0">
                <a:latin typeface="仿宋_GB2312" panose="02010609030101010101" pitchFamily="49" charset="-122"/>
                <a:ea typeface="仿宋_GB2312" panose="02010609030101010101" pitchFamily="49" charset="-122"/>
                <a:cs typeface="仿宋_GB2312" panose="02010609030101010101" pitchFamily="49" charset="-122"/>
              </a:rPr>
              <a:t>12</a:t>
            </a:r>
            <a:endParaRPr lang="zh-CN" altLang="en-US" sz="2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742950" lvl="1" indent="-285750" algn="l" eaLnBrk="0" fontAlgn="base" hangingPunct="0">
              <a:spcBef>
                <a:spcPct val="20000"/>
              </a:spcBef>
            </a:pPr>
            <a:endParaRPr lang="zh-CN" altLang="en-US" dirty="0">
              <a:latin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285852" y="0"/>
            <a:ext cx="3070071"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从业人员</a:t>
            </a:r>
            <a:r>
              <a:rPr lang="zh-CN" altLang="en-US" sz="2800" b="1" dirty="0">
                <a:latin typeface="黑体" panose="02010609060101010101" pitchFamily="49" charset="-122"/>
                <a:ea typeface="黑体" panose="02010609060101010101" pitchFamily="49" charset="-122"/>
                <a:cs typeface="+mj-cs"/>
                <a:sym typeface="+mn-ea"/>
              </a:rPr>
              <a:t>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5" name="文本框 12"/>
          <p:cNvSpPr txBox="1"/>
          <p:nvPr/>
        </p:nvSpPr>
        <p:spPr>
          <a:xfrm>
            <a:off x="1943735" y="773721"/>
            <a:ext cx="6888480" cy="3416320"/>
          </a:xfrm>
          <a:prstGeom prst="rect">
            <a:avLst/>
          </a:prstGeom>
          <a:noFill/>
        </p:spPr>
        <p:txBody>
          <a:bodyPr wrap="square" rtlCol="0">
            <a:spAutoFit/>
          </a:bodyPr>
          <a:lstStyle/>
          <a:p>
            <a:pPr algn="l" fontAlgn="auto">
              <a:lnSpc>
                <a:spcPct val="150000"/>
              </a:lnSpc>
            </a:pPr>
            <a:r>
              <a:rPr lang="en-US" altLang="zh-CN" b="1" spc="200" dirty="0">
                <a:solidFill>
                  <a:schemeClr val="tx1"/>
                </a:solidFill>
                <a:uFillTx/>
                <a:latin typeface="+mj-ea"/>
                <a:ea typeface="+mj-ea"/>
              </a:rPr>
              <a:t>1.</a:t>
            </a:r>
            <a:r>
              <a:rPr lang="zh-CN" altLang="en-US" b="1" spc="200" dirty="0">
                <a:solidFill>
                  <a:srgbClr val="FF0000"/>
                </a:solidFill>
                <a:uFillTx/>
                <a:latin typeface="+mj-ea"/>
                <a:ea typeface="+mj-ea"/>
              </a:rPr>
              <a:t>不得用期末人数替代</a:t>
            </a:r>
            <a:r>
              <a:rPr lang="zh-CN" altLang="en-US" b="1" spc="200" dirty="0">
                <a:solidFill>
                  <a:schemeClr val="tx1"/>
                </a:solidFill>
                <a:uFillTx/>
                <a:latin typeface="+mj-ea"/>
                <a:ea typeface="+mj-ea"/>
              </a:rPr>
              <a:t>；</a:t>
            </a:r>
            <a:endParaRPr lang="zh-CN" altLang="en-US" b="1" spc="200" dirty="0">
              <a:solidFill>
                <a:schemeClr val="tx1"/>
              </a:solidFill>
              <a:uFillTx/>
              <a:latin typeface="+mj-ea"/>
              <a:ea typeface="+mj-ea"/>
            </a:endParaRPr>
          </a:p>
          <a:p>
            <a:pPr algn="l" fontAlgn="auto">
              <a:lnSpc>
                <a:spcPct val="150000"/>
              </a:lnSpc>
            </a:pPr>
            <a:r>
              <a:rPr lang="en-US" altLang="zh-CN" b="1" spc="200" dirty="0">
                <a:solidFill>
                  <a:schemeClr val="tx1"/>
                </a:solidFill>
                <a:uFillTx/>
                <a:latin typeface="+mj-ea"/>
                <a:ea typeface="+mj-ea"/>
              </a:rPr>
              <a:t>2.</a:t>
            </a:r>
            <a:r>
              <a:rPr lang="zh-CN" altLang="en-US" b="1" spc="200" dirty="0">
                <a:solidFill>
                  <a:schemeClr val="tx1"/>
                </a:solidFill>
                <a:uFillTx/>
                <a:latin typeface="+mj-ea"/>
                <a:ea typeface="+mj-ea"/>
              </a:rPr>
              <a:t>计算后要四舍五入，计算后不足一人时，按一人填报；</a:t>
            </a:r>
            <a:endParaRPr lang="zh-CN" altLang="en-US" b="1" spc="200" dirty="0">
              <a:solidFill>
                <a:schemeClr val="tx1"/>
              </a:solidFill>
              <a:uFillTx/>
              <a:latin typeface="+mj-ea"/>
              <a:ea typeface="+mj-ea"/>
            </a:endParaRPr>
          </a:p>
          <a:p>
            <a:pPr algn="l" fontAlgn="auto">
              <a:lnSpc>
                <a:spcPct val="150000"/>
              </a:lnSpc>
            </a:pPr>
            <a:r>
              <a:rPr lang="en-US" altLang="zh-CN" b="1" spc="200" dirty="0">
                <a:solidFill>
                  <a:schemeClr val="tx1"/>
                </a:solidFill>
                <a:uFillTx/>
                <a:latin typeface="+mj-ea"/>
                <a:ea typeface="+mj-ea"/>
              </a:rPr>
              <a:t>3.</a:t>
            </a:r>
            <a:r>
              <a:rPr lang="zh-CN" altLang="en-US" b="1" spc="200" dirty="0">
                <a:solidFill>
                  <a:schemeClr val="tx1"/>
                </a:solidFill>
                <a:uFillTx/>
                <a:latin typeface="+mj-ea"/>
                <a:ea typeface="+mj-ea"/>
              </a:rPr>
              <a:t>对新成立</a:t>
            </a:r>
            <a:r>
              <a:rPr lang="zh-CN" altLang="en-US" b="1" spc="200" dirty="0">
                <a:solidFill>
                  <a:srgbClr val="FF0000"/>
                </a:solidFill>
                <a:uFillTx/>
                <a:latin typeface="+mj-ea"/>
                <a:ea typeface="+mj-ea"/>
              </a:rPr>
              <a:t>不满整月</a:t>
            </a:r>
            <a:r>
              <a:rPr lang="zh-CN" altLang="en-US" b="1" spc="200" dirty="0">
                <a:solidFill>
                  <a:schemeClr val="tx1"/>
                </a:solidFill>
                <a:uFillTx/>
                <a:latin typeface="+mj-ea"/>
                <a:ea typeface="+mj-ea"/>
              </a:rPr>
              <a:t>的单位，月平均人数应以其建立后各天实有人数之和，除以当月日历日数，而不能除以该单位开业天数。</a:t>
            </a:r>
            <a:endParaRPr lang="zh-CN" altLang="en-US" b="1" spc="200" dirty="0">
              <a:solidFill>
                <a:schemeClr val="tx1"/>
              </a:solidFill>
              <a:uFillTx/>
              <a:latin typeface="+mj-ea"/>
              <a:ea typeface="+mj-ea"/>
            </a:endParaRPr>
          </a:p>
          <a:p>
            <a:pPr algn="l" fontAlgn="auto">
              <a:lnSpc>
                <a:spcPct val="150000"/>
              </a:lnSpc>
            </a:pPr>
            <a:r>
              <a:rPr lang="en-US" b="1" spc="200" dirty="0">
                <a:solidFill>
                  <a:schemeClr val="tx1"/>
                </a:solidFill>
                <a:uFillTx/>
                <a:latin typeface="+mj-ea"/>
                <a:ea typeface="+mj-ea"/>
                <a:sym typeface="+mn-ea"/>
              </a:rPr>
              <a:t>4.</a:t>
            </a:r>
            <a:r>
              <a:rPr lang="zh-CN" altLang="en-US" b="1" dirty="0" smtClean="0">
                <a:solidFill>
                  <a:schemeClr val="tx1"/>
                </a:solidFill>
                <a:latin typeface="+mj-ea"/>
                <a:ea typeface="+mj-ea"/>
                <a:cs typeface="仿宋_GB2312" panose="02010609030101010101" pitchFamily="49" charset="-122"/>
                <a:sym typeface="+mn-ea"/>
              </a:rPr>
              <a:t>对新成立</a:t>
            </a:r>
            <a:r>
              <a:rPr lang="zh-CN" altLang="en-US" b="1" dirty="0" smtClean="0">
                <a:solidFill>
                  <a:srgbClr val="FF0000"/>
                </a:solidFill>
                <a:latin typeface="+mj-ea"/>
                <a:ea typeface="+mj-ea"/>
                <a:cs typeface="仿宋_GB2312" panose="02010609030101010101" pitchFamily="49" charset="-122"/>
                <a:sym typeface="+mn-ea"/>
              </a:rPr>
              <a:t>不满整年</a:t>
            </a:r>
            <a:r>
              <a:rPr lang="zh-CN" altLang="en-US" b="1" dirty="0" smtClean="0">
                <a:solidFill>
                  <a:schemeClr val="tx1"/>
                </a:solidFill>
                <a:latin typeface="+mj-ea"/>
                <a:ea typeface="+mj-ea"/>
                <a:cs typeface="仿宋_GB2312" panose="02010609030101010101" pitchFamily="49" charset="-122"/>
                <a:sym typeface="+mn-ea"/>
              </a:rPr>
              <a:t>的单位</a:t>
            </a:r>
            <a:r>
              <a:rPr lang="en-US" altLang="zh-CN" b="1" dirty="0" smtClean="0">
                <a:solidFill>
                  <a:schemeClr val="tx1"/>
                </a:solidFill>
                <a:latin typeface="+mj-ea"/>
                <a:ea typeface="+mj-ea"/>
                <a:cs typeface="仿宋_GB2312" panose="02010609030101010101" pitchFamily="49" charset="-122"/>
                <a:sym typeface="+mn-ea"/>
              </a:rPr>
              <a:t>,</a:t>
            </a:r>
            <a:r>
              <a:rPr lang="zh-CN" altLang="en-US" b="1" spc="200" dirty="0">
                <a:solidFill>
                  <a:schemeClr val="tx1"/>
                </a:solidFill>
                <a:uFillTx/>
                <a:latin typeface="+mj-ea"/>
                <a:ea typeface="+mj-ea"/>
                <a:sym typeface="+mn-ea"/>
              </a:rPr>
              <a:t>年平均人数应以当年各月平均人数之和，除以</a:t>
            </a:r>
            <a:r>
              <a:rPr lang="en-US" altLang="zh-CN" b="1" spc="200" dirty="0">
                <a:solidFill>
                  <a:schemeClr val="tx1"/>
                </a:solidFill>
                <a:uFillTx/>
                <a:latin typeface="+mj-ea"/>
                <a:ea typeface="+mj-ea"/>
                <a:sym typeface="+mn-ea"/>
              </a:rPr>
              <a:t>12</a:t>
            </a:r>
            <a:r>
              <a:rPr lang="zh-CN" altLang="en-US" b="1" spc="200" dirty="0">
                <a:solidFill>
                  <a:schemeClr val="tx1"/>
                </a:solidFill>
                <a:uFillTx/>
                <a:latin typeface="+mj-ea"/>
                <a:ea typeface="+mj-ea"/>
                <a:sym typeface="+mn-ea"/>
              </a:rPr>
              <a:t>个月求得，而不能除以该单位建立的月</a:t>
            </a:r>
            <a:r>
              <a:rPr lang="zh-CN" altLang="en-US" b="1" spc="200" dirty="0" smtClean="0">
                <a:solidFill>
                  <a:schemeClr val="tx1"/>
                </a:solidFill>
                <a:uFillTx/>
                <a:latin typeface="+mj-ea"/>
                <a:ea typeface="+mj-ea"/>
                <a:sym typeface="+mn-ea"/>
              </a:rPr>
              <a:t>数；</a:t>
            </a:r>
            <a:endParaRPr lang="en-US" altLang="zh-CN" b="1" spc="200" dirty="0" smtClean="0">
              <a:solidFill>
                <a:schemeClr val="tx1"/>
              </a:solidFill>
              <a:uFillTx/>
              <a:latin typeface="+mj-ea"/>
              <a:ea typeface="+mj-ea"/>
              <a:sym typeface="+mn-ea"/>
            </a:endParaRPr>
          </a:p>
          <a:p>
            <a:pPr algn="l" fontAlgn="auto">
              <a:lnSpc>
                <a:spcPct val="150000"/>
              </a:lnSpc>
            </a:pPr>
            <a:r>
              <a:rPr lang="en-US" altLang="zh-CN" b="1" spc="200" dirty="0" smtClean="0">
                <a:solidFill>
                  <a:schemeClr val="tx1"/>
                </a:solidFill>
                <a:latin typeface="+mj-ea"/>
                <a:ea typeface="+mj-ea"/>
                <a:sym typeface="+mn-ea"/>
              </a:rPr>
              <a:t>5.</a:t>
            </a:r>
            <a:r>
              <a:rPr lang="zh-CN" altLang="en-US" b="1" spc="200" dirty="0" smtClean="0">
                <a:solidFill>
                  <a:schemeClr val="tx1"/>
                </a:solidFill>
                <a:latin typeface="+mj-ea"/>
                <a:ea typeface="+mj-ea"/>
                <a:sym typeface="+mn-ea"/>
              </a:rPr>
              <a:t>兼职人员平均人数应用实际工作天数计算。</a:t>
            </a:r>
            <a:endParaRPr lang="zh-CN" altLang="en-US" b="1" spc="200" dirty="0">
              <a:solidFill>
                <a:schemeClr val="tx1"/>
              </a:solidFill>
              <a:uFillTx/>
              <a:latin typeface="+mj-ea"/>
              <a:ea typeface="+mj-ea"/>
              <a:sym typeface="+mn-ea"/>
            </a:endParaRPr>
          </a:p>
        </p:txBody>
      </p:sp>
      <p:sp>
        <p:nvSpPr>
          <p:cNvPr id="7" name="矩形: 圆角 2"/>
          <p:cNvSpPr/>
          <p:nvPr/>
        </p:nvSpPr>
        <p:spPr>
          <a:xfrm>
            <a:off x="1357291" y="785007"/>
            <a:ext cx="428628" cy="1071569"/>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600" dirty="0">
                <a:solidFill>
                  <a:srgbClr val="FF0000"/>
                </a:solidFill>
                <a:latin typeface="+mn-ea"/>
                <a:cs typeface="+mn-ea"/>
                <a:sym typeface="+mn-lt"/>
              </a:rPr>
              <a:t>注意</a:t>
            </a:r>
            <a:endParaRPr lang="zh-CN" altLang="en-US" sz="2400" b="1" spc="600" dirty="0">
              <a:solidFill>
                <a:srgbClr val="FF0000"/>
              </a:solidFill>
              <a:latin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285852" y="0"/>
            <a:ext cx="3070071"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从业人员</a:t>
            </a:r>
            <a:r>
              <a:rPr lang="zh-CN" altLang="en-US" sz="2800" b="1" dirty="0">
                <a:latin typeface="黑体" panose="02010609060101010101" pitchFamily="49" charset="-122"/>
                <a:ea typeface="黑体" panose="02010609060101010101" pitchFamily="49" charset="-122"/>
                <a:cs typeface="+mj-cs"/>
                <a:sym typeface="+mn-ea"/>
              </a:rPr>
              <a:t>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5" name="文本框 12"/>
          <p:cNvSpPr txBox="1"/>
          <p:nvPr/>
        </p:nvSpPr>
        <p:spPr>
          <a:xfrm>
            <a:off x="1943735" y="773721"/>
            <a:ext cx="6888480" cy="3416320"/>
          </a:xfrm>
          <a:prstGeom prst="rect">
            <a:avLst/>
          </a:prstGeom>
          <a:noFill/>
        </p:spPr>
        <p:txBody>
          <a:bodyPr wrap="square" rtlCol="0">
            <a:spAutoFit/>
          </a:bodyPr>
          <a:lstStyle/>
          <a:p>
            <a:pPr algn="l" fontAlgn="auto">
              <a:lnSpc>
                <a:spcPct val="150000"/>
              </a:lnSpc>
            </a:pPr>
            <a:r>
              <a:rPr lang="en-US" altLang="zh-CN" b="1" spc="200" dirty="0">
                <a:solidFill>
                  <a:schemeClr val="tx1"/>
                </a:solidFill>
                <a:uFillTx/>
                <a:latin typeface="+mj-ea"/>
                <a:ea typeface="+mj-ea"/>
              </a:rPr>
              <a:t>1.</a:t>
            </a:r>
            <a:r>
              <a:rPr lang="zh-CN" altLang="en-US" b="1" spc="200" dirty="0">
                <a:solidFill>
                  <a:srgbClr val="FF0000"/>
                </a:solidFill>
                <a:uFillTx/>
                <a:latin typeface="+mj-ea"/>
                <a:ea typeface="+mj-ea"/>
              </a:rPr>
              <a:t>不得用期末人数替代</a:t>
            </a:r>
            <a:r>
              <a:rPr lang="zh-CN" altLang="en-US" b="1" spc="200" dirty="0">
                <a:solidFill>
                  <a:schemeClr val="tx1"/>
                </a:solidFill>
                <a:uFillTx/>
                <a:latin typeface="+mj-ea"/>
                <a:ea typeface="+mj-ea"/>
              </a:rPr>
              <a:t>；</a:t>
            </a:r>
            <a:endParaRPr lang="zh-CN" altLang="en-US" b="1" spc="200" dirty="0">
              <a:solidFill>
                <a:schemeClr val="tx1"/>
              </a:solidFill>
              <a:uFillTx/>
              <a:latin typeface="+mj-ea"/>
              <a:ea typeface="+mj-ea"/>
            </a:endParaRPr>
          </a:p>
          <a:p>
            <a:pPr algn="l" fontAlgn="auto">
              <a:lnSpc>
                <a:spcPct val="150000"/>
              </a:lnSpc>
            </a:pPr>
            <a:r>
              <a:rPr lang="en-US" altLang="zh-CN" b="1" spc="200" dirty="0">
                <a:solidFill>
                  <a:schemeClr val="tx1"/>
                </a:solidFill>
                <a:uFillTx/>
                <a:latin typeface="+mj-ea"/>
                <a:ea typeface="+mj-ea"/>
              </a:rPr>
              <a:t>2.</a:t>
            </a:r>
            <a:r>
              <a:rPr lang="zh-CN" altLang="en-US" b="1" spc="200" dirty="0">
                <a:solidFill>
                  <a:schemeClr val="tx1"/>
                </a:solidFill>
                <a:uFillTx/>
                <a:latin typeface="+mj-ea"/>
                <a:ea typeface="+mj-ea"/>
              </a:rPr>
              <a:t>计算后要四舍五入，计算后不足一人时，按一人填报；</a:t>
            </a:r>
            <a:endParaRPr lang="zh-CN" altLang="en-US" b="1" spc="200" dirty="0">
              <a:solidFill>
                <a:schemeClr val="tx1"/>
              </a:solidFill>
              <a:uFillTx/>
              <a:latin typeface="+mj-ea"/>
              <a:ea typeface="+mj-ea"/>
            </a:endParaRPr>
          </a:p>
          <a:p>
            <a:pPr algn="l" fontAlgn="auto">
              <a:lnSpc>
                <a:spcPct val="150000"/>
              </a:lnSpc>
            </a:pPr>
            <a:r>
              <a:rPr lang="en-US" altLang="zh-CN" b="1" spc="200" dirty="0">
                <a:solidFill>
                  <a:schemeClr val="tx1"/>
                </a:solidFill>
                <a:uFillTx/>
                <a:latin typeface="+mj-ea"/>
                <a:ea typeface="+mj-ea"/>
              </a:rPr>
              <a:t>3.</a:t>
            </a:r>
            <a:r>
              <a:rPr lang="zh-CN" altLang="en-US" b="1" spc="200" dirty="0">
                <a:solidFill>
                  <a:schemeClr val="tx1"/>
                </a:solidFill>
                <a:uFillTx/>
                <a:latin typeface="+mj-ea"/>
                <a:ea typeface="+mj-ea"/>
              </a:rPr>
              <a:t>对新成立</a:t>
            </a:r>
            <a:r>
              <a:rPr lang="zh-CN" altLang="en-US" b="1" spc="200" dirty="0">
                <a:solidFill>
                  <a:srgbClr val="FF0000"/>
                </a:solidFill>
                <a:uFillTx/>
                <a:latin typeface="+mj-ea"/>
                <a:ea typeface="+mj-ea"/>
              </a:rPr>
              <a:t>不满整月</a:t>
            </a:r>
            <a:r>
              <a:rPr lang="zh-CN" altLang="en-US" b="1" spc="200" dirty="0">
                <a:solidFill>
                  <a:schemeClr val="tx1"/>
                </a:solidFill>
                <a:uFillTx/>
                <a:latin typeface="+mj-ea"/>
                <a:ea typeface="+mj-ea"/>
              </a:rPr>
              <a:t>的单位，月平均人数应以其建立后各天实有人数之和，除以当月日历日数，而不能除以该单位开业天数。</a:t>
            </a:r>
            <a:endParaRPr lang="zh-CN" altLang="en-US" b="1" spc="200" dirty="0">
              <a:solidFill>
                <a:schemeClr val="tx1"/>
              </a:solidFill>
              <a:uFillTx/>
              <a:latin typeface="+mj-ea"/>
              <a:ea typeface="+mj-ea"/>
            </a:endParaRPr>
          </a:p>
          <a:p>
            <a:pPr algn="l" fontAlgn="auto">
              <a:lnSpc>
                <a:spcPct val="150000"/>
              </a:lnSpc>
            </a:pPr>
            <a:r>
              <a:rPr lang="en-US" b="1" spc="200" dirty="0">
                <a:solidFill>
                  <a:schemeClr val="tx1"/>
                </a:solidFill>
                <a:uFillTx/>
                <a:latin typeface="+mj-ea"/>
                <a:ea typeface="+mj-ea"/>
                <a:sym typeface="+mn-ea"/>
              </a:rPr>
              <a:t>4.</a:t>
            </a:r>
            <a:r>
              <a:rPr lang="zh-CN" altLang="en-US" b="1" dirty="0" smtClean="0">
                <a:solidFill>
                  <a:schemeClr val="tx1"/>
                </a:solidFill>
                <a:latin typeface="+mj-ea"/>
                <a:ea typeface="+mj-ea"/>
                <a:cs typeface="仿宋_GB2312" panose="02010609030101010101" pitchFamily="49" charset="-122"/>
                <a:sym typeface="+mn-ea"/>
              </a:rPr>
              <a:t>对新成立</a:t>
            </a:r>
            <a:r>
              <a:rPr lang="zh-CN" altLang="en-US" b="1" dirty="0" smtClean="0">
                <a:solidFill>
                  <a:srgbClr val="FF0000"/>
                </a:solidFill>
                <a:latin typeface="+mj-ea"/>
                <a:ea typeface="+mj-ea"/>
                <a:cs typeface="仿宋_GB2312" panose="02010609030101010101" pitchFamily="49" charset="-122"/>
                <a:sym typeface="+mn-ea"/>
              </a:rPr>
              <a:t>不满整年</a:t>
            </a:r>
            <a:r>
              <a:rPr lang="zh-CN" altLang="en-US" b="1" dirty="0" smtClean="0">
                <a:solidFill>
                  <a:schemeClr val="tx1"/>
                </a:solidFill>
                <a:latin typeface="+mj-ea"/>
                <a:ea typeface="+mj-ea"/>
                <a:cs typeface="仿宋_GB2312" panose="02010609030101010101" pitchFamily="49" charset="-122"/>
                <a:sym typeface="+mn-ea"/>
              </a:rPr>
              <a:t>的单位</a:t>
            </a:r>
            <a:r>
              <a:rPr lang="en-US" altLang="zh-CN" b="1" dirty="0" smtClean="0">
                <a:solidFill>
                  <a:schemeClr val="tx1"/>
                </a:solidFill>
                <a:latin typeface="+mj-ea"/>
                <a:ea typeface="+mj-ea"/>
                <a:cs typeface="仿宋_GB2312" panose="02010609030101010101" pitchFamily="49" charset="-122"/>
                <a:sym typeface="+mn-ea"/>
              </a:rPr>
              <a:t>,</a:t>
            </a:r>
            <a:r>
              <a:rPr lang="zh-CN" altLang="en-US" b="1" spc="200" dirty="0">
                <a:solidFill>
                  <a:schemeClr val="tx1"/>
                </a:solidFill>
                <a:uFillTx/>
                <a:latin typeface="+mj-ea"/>
                <a:ea typeface="+mj-ea"/>
                <a:sym typeface="+mn-ea"/>
              </a:rPr>
              <a:t>年平均人数应以当年各月平均人数之和，除以</a:t>
            </a:r>
            <a:r>
              <a:rPr lang="en-US" altLang="zh-CN" b="1" spc="200" dirty="0">
                <a:solidFill>
                  <a:schemeClr val="tx1"/>
                </a:solidFill>
                <a:uFillTx/>
                <a:latin typeface="+mj-ea"/>
                <a:ea typeface="+mj-ea"/>
                <a:sym typeface="+mn-ea"/>
              </a:rPr>
              <a:t>12</a:t>
            </a:r>
            <a:r>
              <a:rPr lang="zh-CN" altLang="en-US" b="1" spc="200" dirty="0">
                <a:solidFill>
                  <a:schemeClr val="tx1"/>
                </a:solidFill>
                <a:uFillTx/>
                <a:latin typeface="+mj-ea"/>
                <a:ea typeface="+mj-ea"/>
                <a:sym typeface="+mn-ea"/>
              </a:rPr>
              <a:t>个月求得，而不能除以该单位建立的月</a:t>
            </a:r>
            <a:r>
              <a:rPr lang="zh-CN" altLang="en-US" b="1" spc="200" dirty="0" smtClean="0">
                <a:solidFill>
                  <a:schemeClr val="tx1"/>
                </a:solidFill>
                <a:uFillTx/>
                <a:latin typeface="+mj-ea"/>
                <a:ea typeface="+mj-ea"/>
                <a:sym typeface="+mn-ea"/>
              </a:rPr>
              <a:t>数；</a:t>
            </a:r>
            <a:endParaRPr lang="en-US" altLang="zh-CN" b="1" spc="200" dirty="0" smtClean="0">
              <a:solidFill>
                <a:schemeClr val="tx1"/>
              </a:solidFill>
              <a:uFillTx/>
              <a:latin typeface="+mj-ea"/>
              <a:ea typeface="+mj-ea"/>
              <a:sym typeface="+mn-ea"/>
            </a:endParaRPr>
          </a:p>
          <a:p>
            <a:pPr algn="l" fontAlgn="auto">
              <a:lnSpc>
                <a:spcPct val="150000"/>
              </a:lnSpc>
            </a:pPr>
            <a:r>
              <a:rPr lang="en-US" altLang="zh-CN" b="1" spc="200" dirty="0" smtClean="0">
                <a:solidFill>
                  <a:schemeClr val="tx1"/>
                </a:solidFill>
                <a:latin typeface="+mj-ea"/>
                <a:ea typeface="+mj-ea"/>
                <a:sym typeface="+mn-ea"/>
              </a:rPr>
              <a:t>5.</a:t>
            </a:r>
            <a:r>
              <a:rPr lang="zh-CN" altLang="en-US" b="1" spc="200" dirty="0" smtClean="0">
                <a:solidFill>
                  <a:schemeClr val="tx1"/>
                </a:solidFill>
                <a:latin typeface="+mj-ea"/>
                <a:ea typeface="+mj-ea"/>
                <a:sym typeface="+mn-ea"/>
              </a:rPr>
              <a:t>兼职人员平均人数应用实际工作天数计算。</a:t>
            </a:r>
            <a:endParaRPr lang="zh-CN" altLang="en-US" b="1" spc="200" dirty="0">
              <a:solidFill>
                <a:schemeClr val="tx1"/>
              </a:solidFill>
              <a:uFillTx/>
              <a:latin typeface="+mj-ea"/>
              <a:ea typeface="+mj-ea"/>
              <a:sym typeface="+mn-ea"/>
            </a:endParaRPr>
          </a:p>
        </p:txBody>
      </p:sp>
      <p:sp>
        <p:nvSpPr>
          <p:cNvPr id="7" name="矩形: 圆角 2"/>
          <p:cNvSpPr/>
          <p:nvPr/>
        </p:nvSpPr>
        <p:spPr>
          <a:xfrm>
            <a:off x="1357291" y="785007"/>
            <a:ext cx="428628" cy="1071569"/>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600" dirty="0">
                <a:solidFill>
                  <a:srgbClr val="FF0000"/>
                </a:solidFill>
                <a:latin typeface="+mn-ea"/>
                <a:cs typeface="+mn-ea"/>
                <a:sym typeface="+mn-lt"/>
              </a:rPr>
              <a:t>注意</a:t>
            </a:r>
            <a:endParaRPr lang="zh-CN" altLang="en-US" sz="2400" b="1" spc="600" dirty="0">
              <a:solidFill>
                <a:srgbClr val="FF0000"/>
              </a:solidFill>
              <a:latin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8945" y="974090"/>
            <a:ext cx="6750050" cy="2999740"/>
          </a:xfrm>
          <a:prstGeom prst="rect">
            <a:avLst/>
          </a:prstGeom>
          <a:noFill/>
        </p:spPr>
        <p:txBody>
          <a:bodyPr wrap="square" rtlCol="0" anchor="t">
            <a:spAutoFit/>
          </a:bodyPr>
          <a:lstStyle/>
          <a:p>
            <a:pPr algn="l">
              <a:lnSpc>
                <a:spcPct val="150000"/>
              </a:lnSpc>
            </a:pPr>
            <a:r>
              <a:rPr lang="en-US" altLang="zh-CN" b="1" spc="200" dirty="0" smtClean="0">
                <a:latin typeface="+mj-ea"/>
                <a:ea typeface="+mj-ea"/>
                <a:sym typeface="+mn-ea"/>
              </a:rPr>
              <a:t>6.如果工资</a:t>
            </a:r>
            <a:r>
              <a:rPr lang="en-US" altLang="zh-CN" b="1" spc="200" dirty="0" smtClean="0">
                <a:solidFill>
                  <a:srgbClr val="FF0000"/>
                </a:solidFill>
                <a:latin typeface="+mj-ea"/>
                <a:ea typeface="+mj-ea"/>
                <a:sym typeface="+mn-ea"/>
              </a:rPr>
              <a:t>发放时间规律</a:t>
            </a:r>
            <a:r>
              <a:rPr lang="en-US" altLang="zh-CN" b="1" spc="200" dirty="0" smtClean="0">
                <a:latin typeface="+mj-ea"/>
                <a:ea typeface="+mj-ea"/>
                <a:sym typeface="+mn-ea"/>
              </a:rPr>
              <a:t>，</a:t>
            </a:r>
            <a:r>
              <a:rPr lang="zh-CN" altLang="en-US" b="1" spc="200" dirty="0" smtClean="0">
                <a:latin typeface="+mj-ea"/>
                <a:ea typeface="+mj-ea"/>
                <a:sym typeface="+mn-ea"/>
              </a:rPr>
              <a:t>则</a:t>
            </a:r>
            <a:r>
              <a:rPr lang="en-US" altLang="zh-CN" b="1" spc="200" dirty="0" smtClean="0">
                <a:latin typeface="+mj-ea"/>
                <a:ea typeface="+mj-ea"/>
                <a:sym typeface="+mn-ea"/>
              </a:rPr>
              <a:t>需填报与工资对应月份平均人数，如本月发本月工资，则填报本月平均人数；本月发上月工资，填报上月平均人数。</a:t>
            </a:r>
            <a:endParaRPr lang="en-US" altLang="zh-CN" b="1" spc="200" dirty="0" smtClean="0">
              <a:latin typeface="+mj-ea"/>
              <a:ea typeface="+mj-ea"/>
            </a:endParaRPr>
          </a:p>
          <a:p>
            <a:pPr algn="l">
              <a:lnSpc>
                <a:spcPct val="150000"/>
              </a:lnSpc>
            </a:pPr>
            <a:r>
              <a:rPr lang="en-US" altLang="zh-CN" b="1" spc="200" dirty="0" smtClean="0">
                <a:latin typeface="+mj-ea"/>
                <a:ea typeface="+mj-ea"/>
                <a:sym typeface="+mn-ea"/>
              </a:rPr>
              <a:t>如果工资</a:t>
            </a:r>
            <a:r>
              <a:rPr lang="en-US" altLang="zh-CN" b="1" spc="200" dirty="0" smtClean="0">
                <a:solidFill>
                  <a:srgbClr val="FF0000"/>
                </a:solidFill>
                <a:latin typeface="+mj-ea"/>
                <a:ea typeface="+mj-ea"/>
                <a:sym typeface="+mn-ea"/>
              </a:rPr>
              <a:t>发放时间不规律</a:t>
            </a:r>
            <a:r>
              <a:rPr lang="en-US" altLang="zh-CN" b="1" spc="200" dirty="0" smtClean="0">
                <a:latin typeface="+mj-ea"/>
                <a:ea typeface="+mj-ea"/>
                <a:sym typeface="+mn-ea"/>
              </a:rPr>
              <a:t>，则报告期平均人数按当月实际用工情况填报，平均人数不得填0。</a:t>
            </a:r>
            <a:endParaRPr lang="en-US" altLang="zh-CN" b="1" spc="200" dirty="0" smtClean="0">
              <a:latin typeface="+mj-ea"/>
              <a:ea typeface="+mj-ea"/>
            </a:endParaRPr>
          </a:p>
          <a:p>
            <a:pPr algn="l">
              <a:lnSpc>
                <a:spcPct val="150000"/>
              </a:lnSpc>
            </a:pPr>
            <a:endParaRPr lang="en-US" altLang="zh-CN" b="1" spc="200" dirty="0" smtClean="0">
              <a:latin typeface="+mj-ea"/>
              <a:ea typeface="+mj-ea"/>
            </a:endParaRPr>
          </a:p>
          <a:p>
            <a:pPr algn="l">
              <a:lnSpc>
                <a:spcPct val="150000"/>
              </a:lnSpc>
            </a:pPr>
            <a:r>
              <a:rPr lang="en-US" altLang="zh-CN" b="1" spc="200" dirty="0" smtClean="0">
                <a:solidFill>
                  <a:srgbClr val="FF0000"/>
                </a:solidFill>
                <a:latin typeface="+mj-ea"/>
                <a:ea typeface="+mj-ea"/>
                <a:sym typeface="+mn-ea"/>
              </a:rPr>
              <a:t>机关事业单位：填报当月平均人数。</a:t>
            </a:r>
            <a:endParaRPr lang="en-US" altLang="zh-CN" b="1" spc="200" dirty="0" smtClean="0">
              <a:solidFill>
                <a:srgbClr val="FF0000"/>
              </a:solidFill>
              <a:latin typeface="+mj-ea"/>
              <a:ea typeface="+mj-ea"/>
              <a:sym typeface="+mn-ea"/>
            </a:endParaRPr>
          </a:p>
        </p:txBody>
      </p:sp>
      <p:sp>
        <p:nvSpPr>
          <p:cNvPr id="6" name="文本框 1"/>
          <p:cNvSpPr txBox="1"/>
          <p:nvPr/>
        </p:nvSpPr>
        <p:spPr>
          <a:xfrm>
            <a:off x="1285852" y="0"/>
            <a:ext cx="3070071"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从业人员</a:t>
            </a:r>
            <a:r>
              <a:rPr lang="zh-CN" altLang="en-US" sz="2800" b="1" dirty="0">
                <a:latin typeface="黑体" panose="02010609060101010101" pitchFamily="49" charset="-122"/>
                <a:ea typeface="黑体" panose="02010609060101010101" pitchFamily="49" charset="-122"/>
                <a:cs typeface="+mj-cs"/>
                <a:sym typeface="+mn-ea"/>
              </a:rPr>
              <a:t>平均人数</a:t>
            </a:r>
            <a:endParaRPr lang="zh-CN" altLang="en-US" sz="2800" b="1" dirty="0">
              <a:latin typeface="黑体" panose="02010609060101010101" pitchFamily="49" charset="-122"/>
              <a:ea typeface="黑体" panose="02010609060101010101" pitchFamily="49" charset="-122"/>
              <a:cs typeface="+mj-cs"/>
              <a:sym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285852" y="0"/>
            <a:ext cx="3430747" cy="523220"/>
          </a:xfrm>
          <a:prstGeom prst="rect">
            <a:avLst/>
          </a:prstGeom>
          <a:noFill/>
        </p:spPr>
        <p:txBody>
          <a:bodyPr wrap="none" rtlCol="0" anchor="t">
            <a:spAutoFit/>
          </a:bodyPr>
          <a:lstStyle/>
          <a:p>
            <a:pPr>
              <a:spcBef>
                <a:spcPct val="50000"/>
              </a:spcBef>
              <a:defRPr/>
            </a:pPr>
            <a:r>
              <a:rPr lang="zh-CN" altLang="en-US" sz="2800" b="1" dirty="0" smtClean="0">
                <a:latin typeface="黑体" panose="02010609060101010101" pitchFamily="49" charset="-122"/>
                <a:ea typeface="黑体" panose="02010609060101010101" pitchFamily="49" charset="-122"/>
                <a:sym typeface="+mn-ea"/>
              </a:rPr>
              <a:t>举例：新建立的单位</a:t>
            </a:r>
            <a:endParaRPr lang="zh-CN" altLang="en-US" sz="2800" b="1" dirty="0">
              <a:latin typeface="黑体" panose="02010609060101010101" pitchFamily="49" charset="-122"/>
              <a:ea typeface="黑体" panose="02010609060101010101" pitchFamily="49" charset="-122"/>
              <a:sym typeface="+mn-ea"/>
            </a:endParaRPr>
          </a:p>
        </p:txBody>
      </p:sp>
      <p:graphicFrame>
        <p:nvGraphicFramePr>
          <p:cNvPr id="9" name="Group 3"/>
          <p:cNvGraphicFramePr/>
          <p:nvPr/>
        </p:nvGraphicFramePr>
        <p:xfrm>
          <a:off x="1571604" y="927882"/>
          <a:ext cx="7200900" cy="3421138"/>
        </p:xfrm>
        <a:graphic>
          <a:graphicData uri="http://schemas.openxmlformats.org/drawingml/2006/table">
            <a:tbl>
              <a:tblPr/>
              <a:tblGrid>
                <a:gridCol w="1027112"/>
                <a:gridCol w="1031875"/>
                <a:gridCol w="1027113"/>
                <a:gridCol w="1020762"/>
                <a:gridCol w="1035050"/>
                <a:gridCol w="1031875"/>
                <a:gridCol w="1027113"/>
              </a:tblGrid>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星期一</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星期二</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星期三</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smtClean="0">
                          <a:ln>
                            <a:noFill/>
                          </a:ln>
                          <a:solidFill>
                            <a:srgbClr val="000000"/>
                          </a:solidFill>
                          <a:effectLst/>
                          <a:latin typeface="+mj-ea"/>
                          <a:ea typeface="+mj-ea"/>
                        </a:rPr>
                        <a:t>星期四</a:t>
                      </a:r>
                      <a:endParaRPr kumimoji="0" lang="zh-CN" altLang="en-US"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星期五</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smtClean="0">
                          <a:ln>
                            <a:noFill/>
                          </a:ln>
                          <a:solidFill>
                            <a:srgbClr val="FF0000"/>
                          </a:solidFill>
                          <a:effectLst/>
                          <a:latin typeface="+mj-ea"/>
                          <a:ea typeface="+mj-ea"/>
                        </a:rPr>
                        <a:t>星期六</a:t>
                      </a:r>
                      <a:endParaRPr kumimoji="0" lang="zh-CN" altLang="en-US"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FF0000"/>
                          </a:solidFill>
                          <a:effectLst/>
                          <a:latin typeface="+mj-ea"/>
                          <a:ea typeface="+mj-ea"/>
                        </a:rPr>
                        <a:t>星期日</a:t>
                      </a:r>
                      <a:endParaRPr kumimoji="0" lang="zh-CN" altLang="en-US"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3</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4</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FF0000"/>
                          </a:solidFill>
                          <a:effectLst/>
                          <a:latin typeface="+mj-ea"/>
                          <a:ea typeface="+mj-ea"/>
                        </a:rPr>
                        <a:t>5</a:t>
                      </a:r>
                      <a:endParaRPr kumimoji="0" lang="en-US" altLang="zh-CN"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6</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7</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8</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9</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10</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11</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FF0000"/>
                          </a:solidFill>
                          <a:effectLst/>
                          <a:latin typeface="+mj-ea"/>
                          <a:ea typeface="+mj-ea"/>
                        </a:rPr>
                        <a:t>12</a:t>
                      </a:r>
                      <a:endParaRPr kumimoji="0" lang="en-US" altLang="zh-CN"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13</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14</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15</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16</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17</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18</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19</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kern="1200" cap="none" normalizeH="0" baseline="0" dirty="0" smtClean="0">
                          <a:ln>
                            <a:noFill/>
                          </a:ln>
                          <a:solidFill>
                            <a:srgbClr val="7030A0"/>
                          </a:solidFill>
                          <a:effectLst/>
                          <a:latin typeface="+mj-ea"/>
                          <a:ea typeface="+mj-ea"/>
                          <a:cs typeface="+mn-cs"/>
                        </a:rPr>
                        <a:t>8</a:t>
                      </a:r>
                      <a:endParaRPr kumimoji="0" lang="zh-CN" altLang="en-US" sz="2000" b="0" i="0" u="none" strike="noStrike" kern="1200" cap="none" normalizeH="0" baseline="0" dirty="0" smtClean="0">
                        <a:ln>
                          <a:noFill/>
                        </a:ln>
                        <a:solidFill>
                          <a:srgbClr val="7030A0"/>
                        </a:solidFill>
                        <a:effectLst/>
                        <a:latin typeface="+mj-ea"/>
                        <a:ea typeface="+mj-ea"/>
                        <a:cs typeface="+mn-cs"/>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kern="1200" cap="none" normalizeH="0" baseline="0" dirty="0" smtClean="0">
                          <a:ln>
                            <a:noFill/>
                          </a:ln>
                          <a:solidFill>
                            <a:srgbClr val="7030A0"/>
                          </a:solidFill>
                          <a:effectLst/>
                          <a:latin typeface="+mj-ea"/>
                          <a:ea typeface="+mj-ea"/>
                          <a:cs typeface="+mn-cs"/>
                        </a:rPr>
                        <a:t>8</a:t>
                      </a:r>
                      <a:endParaRPr kumimoji="0" lang="zh-CN" altLang="en-US" sz="2000" b="0" i="0" u="none" strike="noStrike" kern="1200" cap="none" normalizeH="0" baseline="0" dirty="0" smtClean="0">
                        <a:ln>
                          <a:noFill/>
                        </a:ln>
                        <a:solidFill>
                          <a:srgbClr val="7030A0"/>
                        </a:solidFill>
                        <a:effectLst/>
                        <a:latin typeface="+mj-ea"/>
                        <a:ea typeface="+mj-ea"/>
                        <a:cs typeface="+mn-cs"/>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20</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21</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22</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23</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24</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FF0000"/>
                          </a:solidFill>
                          <a:effectLst/>
                          <a:latin typeface="+mj-ea"/>
                          <a:ea typeface="+mj-ea"/>
                        </a:rPr>
                        <a:t>25</a:t>
                      </a:r>
                      <a:endParaRPr kumimoji="0" lang="en-US" altLang="zh-CN"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26</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cap="none" normalizeH="0" baseline="0" dirty="0" smtClean="0">
                          <a:ln>
                            <a:noFill/>
                          </a:ln>
                          <a:solidFill>
                            <a:srgbClr val="7030A0"/>
                          </a:solidFill>
                          <a:effectLst/>
                          <a:latin typeface="+mj-ea"/>
                          <a:ea typeface="+mj-ea"/>
                        </a:rPr>
                        <a:t>20</a:t>
                      </a:r>
                      <a:endParaRPr kumimoji="0" lang="zh-CN" altLang="en-US" sz="20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kern="1200" cap="none" normalizeH="0" baseline="0" dirty="0" smtClean="0">
                          <a:ln>
                            <a:noFill/>
                          </a:ln>
                          <a:solidFill>
                            <a:srgbClr val="7030A0"/>
                          </a:solidFill>
                          <a:effectLst/>
                          <a:latin typeface="+mj-ea"/>
                          <a:ea typeface="+mj-ea"/>
                          <a:cs typeface="+mn-cs"/>
                        </a:rPr>
                        <a:t>20</a:t>
                      </a:r>
                      <a:endParaRPr kumimoji="0" lang="zh-CN" altLang="en-US" sz="2000" b="0" i="0" u="none" strike="noStrike" kern="1200" cap="none" normalizeH="0" baseline="0" dirty="0" smtClean="0">
                        <a:ln>
                          <a:noFill/>
                        </a:ln>
                        <a:solidFill>
                          <a:srgbClr val="7030A0"/>
                        </a:solidFill>
                        <a:effectLst/>
                        <a:latin typeface="+mj-ea"/>
                        <a:ea typeface="+mj-ea"/>
                        <a:cs typeface="+mn-cs"/>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27</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28</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29</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30</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30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30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30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chemeClr val="accent2"/>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 name="AutoShape 130"/>
          <p:cNvSpPr>
            <a:spLocks noChangeArrowheads="1"/>
          </p:cNvSpPr>
          <p:nvPr/>
        </p:nvSpPr>
        <p:spPr bwMode="gray">
          <a:xfrm>
            <a:off x="1071538" y="1570824"/>
            <a:ext cx="4147820" cy="1788795"/>
          </a:xfrm>
          <a:prstGeom prst="wedgeRoundRectCallout">
            <a:avLst>
              <a:gd name="adj1" fmla="val 48676"/>
              <a:gd name="adj2" fmla="val -38352"/>
              <a:gd name="adj3" fmla="val 16667"/>
            </a:avLst>
          </a:prstGeom>
          <a:solidFill>
            <a:srgbClr val="99CC00"/>
          </a:solidFill>
          <a:ln w="9525" algn="ctr">
            <a:solidFill>
              <a:srgbClr val="000000"/>
            </a:solidFill>
            <a:miter lim="800000"/>
          </a:ln>
        </p:spPr>
        <p:txBody>
          <a:bodyPr anchor="ctr"/>
          <a:lstStyle/>
          <a:p>
            <a:pPr eaLnBrk="0" hangingPunct="0"/>
            <a:r>
              <a:rPr lang="zh-CN" altLang="en-US" sz="1600" b="1" dirty="0" smtClean="0">
                <a:solidFill>
                  <a:srgbClr val="000000"/>
                </a:solidFill>
                <a:latin typeface="仿宋_GB2312" panose="02010609030101010101" pitchFamily="49" charset="-122"/>
                <a:cs typeface="仿宋_GB2312" panose="02010609030101010101" pitchFamily="49" charset="-122"/>
              </a:rPr>
              <a:t>其建立后各天实有人数之和，除以</a:t>
            </a:r>
            <a:r>
              <a:rPr lang="zh-CN" altLang="en-US" sz="1600" b="1" dirty="0" smtClean="0">
                <a:solidFill>
                  <a:srgbClr val="FF0000"/>
                </a:solidFill>
                <a:latin typeface="仿宋_GB2312" panose="02010609030101010101" pitchFamily="49" charset="-122"/>
                <a:cs typeface="仿宋_GB2312" panose="02010609030101010101" pitchFamily="49" charset="-122"/>
              </a:rPr>
              <a:t>报告期日历日数</a:t>
            </a:r>
            <a:r>
              <a:rPr lang="zh-CN" altLang="en-US" sz="1600" b="1" dirty="0" smtClean="0">
                <a:solidFill>
                  <a:srgbClr val="000000"/>
                </a:solidFill>
                <a:latin typeface="仿宋_GB2312" panose="02010609030101010101" pitchFamily="49" charset="-122"/>
                <a:cs typeface="仿宋_GB2312" panose="02010609030101010101" pitchFamily="49" charset="-122"/>
              </a:rPr>
              <a:t>求得，而不能除以该单位建立的天数</a:t>
            </a:r>
            <a:endParaRPr lang="zh-CN" altLang="en-US" sz="1600" b="1" dirty="0" smtClean="0">
              <a:solidFill>
                <a:srgbClr val="000000"/>
              </a:solidFill>
              <a:latin typeface="仿宋_GB2312" panose="02010609030101010101" pitchFamily="49" charset="-122"/>
              <a:cs typeface="仿宋_GB2312" panose="02010609030101010101" pitchFamily="49" charset="-122"/>
            </a:endParaRPr>
          </a:p>
          <a:p>
            <a:pPr eaLnBrk="0" hangingPunct="0"/>
            <a:endParaRPr lang="zh-CN" altLang="en-US" sz="1600" b="1" dirty="0" smtClean="0">
              <a:solidFill>
                <a:srgbClr val="000000"/>
              </a:solidFill>
              <a:latin typeface="仿宋_GB2312" panose="02010609030101010101" pitchFamily="49" charset="-122"/>
              <a:cs typeface="仿宋_GB2312" panose="02010609030101010101" pitchFamily="49" charset="-122"/>
            </a:endParaRPr>
          </a:p>
          <a:p>
            <a:pPr eaLnBrk="0" hangingPunct="0"/>
            <a:r>
              <a:rPr lang="zh-CN" altLang="en-US" sz="1600" b="1" dirty="0" smtClean="0">
                <a:solidFill>
                  <a:srgbClr val="FF0000"/>
                </a:solidFill>
                <a:latin typeface="仿宋_GB2312" panose="02010609030101010101" pitchFamily="49" charset="-122"/>
                <a:cs typeface="仿宋_GB2312" panose="02010609030101010101" pitchFamily="49" charset="-122"/>
              </a:rPr>
              <a:t>月平均人数</a:t>
            </a:r>
            <a:r>
              <a:rPr lang="en-US" altLang="zh-CN" sz="1600" b="1" dirty="0" smtClean="0">
                <a:solidFill>
                  <a:srgbClr val="000000"/>
                </a:solidFill>
                <a:latin typeface="仿宋_GB2312" panose="02010609030101010101" pitchFamily="49" charset="-122"/>
                <a:cs typeface="仿宋_GB2312" panose="02010609030101010101" pitchFamily="49" charset="-122"/>
              </a:rPr>
              <a:t>=</a:t>
            </a:r>
            <a:r>
              <a:rPr lang="zh-CN" altLang="en-US" sz="1600" b="1" dirty="0" smtClean="0">
                <a:solidFill>
                  <a:srgbClr val="000000"/>
                </a:solidFill>
                <a:latin typeface="仿宋_GB2312" panose="02010609030101010101" pitchFamily="49" charset="-122"/>
                <a:cs typeface="仿宋_GB2312" panose="02010609030101010101" pitchFamily="49" charset="-122"/>
              </a:rPr>
              <a:t>（</a:t>
            </a:r>
            <a:r>
              <a:rPr lang="en-US" altLang="zh-CN" sz="1600" b="1" dirty="0" smtClean="0">
                <a:solidFill>
                  <a:srgbClr val="000000"/>
                </a:solidFill>
                <a:latin typeface="仿宋_GB2312" panose="02010609030101010101" pitchFamily="49" charset="-122"/>
                <a:cs typeface="仿宋_GB2312" panose="02010609030101010101" pitchFamily="49" charset="-122"/>
              </a:rPr>
              <a:t>8×6+20×6+30×3</a:t>
            </a:r>
            <a:r>
              <a:rPr lang="zh-CN" altLang="en-US" sz="1600" b="1" dirty="0" smtClean="0">
                <a:solidFill>
                  <a:srgbClr val="000000"/>
                </a:solidFill>
                <a:latin typeface="仿宋_GB2312" panose="02010609030101010101" pitchFamily="49" charset="-122"/>
                <a:cs typeface="仿宋_GB2312" panose="02010609030101010101" pitchFamily="49" charset="-122"/>
              </a:rPr>
              <a:t>）</a:t>
            </a:r>
            <a:r>
              <a:rPr lang="en-US" altLang="zh-CN" sz="1600" b="1" dirty="0" smtClean="0">
                <a:solidFill>
                  <a:srgbClr val="000000"/>
                </a:solidFill>
                <a:latin typeface="仿宋_GB2312" panose="02010609030101010101" pitchFamily="49" charset="-122"/>
                <a:cs typeface="仿宋_GB2312" panose="02010609030101010101" pitchFamily="49" charset="-122"/>
              </a:rPr>
              <a:t>÷30</a:t>
            </a:r>
            <a:endParaRPr lang="en-US" altLang="zh-CN" sz="1600" b="1" dirty="0" smtClean="0">
              <a:solidFill>
                <a:srgbClr val="000000"/>
              </a:solidFill>
              <a:latin typeface="仿宋_GB2312" panose="02010609030101010101" pitchFamily="49" charset="-122"/>
              <a:cs typeface="仿宋_GB2312" panose="02010609030101010101" pitchFamily="49" charset="-122"/>
            </a:endParaRPr>
          </a:p>
          <a:p>
            <a:pPr eaLnBrk="0" hangingPunct="0"/>
            <a:r>
              <a:rPr lang="zh-CN" altLang="en-US" sz="1600" b="1" dirty="0" smtClean="0">
                <a:solidFill>
                  <a:srgbClr val="000000"/>
                </a:solidFill>
                <a:latin typeface="仿宋_GB2312" panose="02010609030101010101" pitchFamily="49" charset="-122"/>
                <a:cs typeface="仿宋_GB2312" panose="02010609030101010101" pitchFamily="49" charset="-122"/>
              </a:rPr>
              <a:t>          </a:t>
            </a:r>
            <a:r>
              <a:rPr lang="en-US" altLang="zh-CN" sz="1600" b="1" dirty="0" smtClean="0">
                <a:solidFill>
                  <a:srgbClr val="000000"/>
                </a:solidFill>
                <a:latin typeface="仿宋_GB2312" panose="02010609030101010101" pitchFamily="49" charset="-122"/>
                <a:cs typeface="仿宋_GB2312" panose="02010609030101010101" pitchFamily="49" charset="-122"/>
              </a:rPr>
              <a:t>=  9</a:t>
            </a:r>
            <a:r>
              <a:rPr lang="zh-CN" altLang="en-US" sz="1600" b="1" dirty="0" smtClean="0">
                <a:solidFill>
                  <a:srgbClr val="000000"/>
                </a:solidFill>
                <a:latin typeface="仿宋_GB2312" panose="02010609030101010101" pitchFamily="49" charset="-122"/>
                <a:cs typeface="仿宋_GB2312" panose="02010609030101010101" pitchFamily="49" charset="-122"/>
              </a:rPr>
              <a:t>（人）</a:t>
            </a:r>
            <a:endParaRPr lang="zh-CN" altLang="en-US" sz="1600" b="1" dirty="0">
              <a:solidFill>
                <a:srgbClr val="000000"/>
              </a:solidFill>
              <a:latin typeface="仿宋_GB2312" panose="02010609030101010101" pitchFamily="49" charset="-122"/>
              <a:cs typeface="仿宋_GB2312" panose="02010609030101010101" pitchFamily="49" charset="-122"/>
            </a:endParaRPr>
          </a:p>
        </p:txBody>
      </p:sp>
      <p:sp>
        <p:nvSpPr>
          <p:cNvPr id="11" name="矩形 10"/>
          <p:cNvSpPr/>
          <p:nvPr/>
        </p:nvSpPr>
        <p:spPr>
          <a:xfrm>
            <a:off x="1714480" y="4499782"/>
            <a:ext cx="3236784" cy="523220"/>
          </a:xfrm>
          <a:prstGeom prst="rect">
            <a:avLst/>
          </a:prstGeom>
        </p:spPr>
        <p:txBody>
          <a:bodyPr wrap="none">
            <a:spAutoFit/>
          </a:bodyPr>
          <a:lstStyle/>
          <a:p>
            <a:pPr>
              <a:spcBef>
                <a:spcPct val="50000"/>
              </a:spcBef>
            </a:pPr>
            <a:r>
              <a:rPr lang="zh-CN" altLang="en-US" sz="2800" dirty="0" smtClean="0">
                <a:latin typeface="仿宋_GB2312" panose="02010609030101010101" pitchFamily="49" charset="-122"/>
                <a:cs typeface="仿宋_GB2312" panose="02010609030101010101" pitchFamily="49" charset="-122"/>
              </a:rPr>
              <a:t>月平均人数</a:t>
            </a:r>
            <a:r>
              <a:rPr lang="zh-CN" altLang="en-US" sz="2800" u="sng" dirty="0" smtClean="0">
                <a:latin typeface="仿宋_GB2312" panose="02010609030101010101" pitchFamily="49" charset="-122"/>
                <a:cs typeface="仿宋_GB2312" panose="02010609030101010101" pitchFamily="49" charset="-122"/>
              </a:rPr>
              <a:t>  </a:t>
            </a:r>
            <a:r>
              <a:rPr lang="en-US" altLang="zh-CN" sz="2800" u="sng" dirty="0" smtClean="0">
                <a:solidFill>
                  <a:srgbClr val="FF0000"/>
                </a:solidFill>
                <a:latin typeface="仿宋_GB2312" panose="02010609030101010101" pitchFamily="49" charset="-122"/>
                <a:cs typeface="仿宋_GB2312" panose="02010609030101010101" pitchFamily="49" charset="-122"/>
              </a:rPr>
              <a:t>9</a:t>
            </a:r>
            <a:r>
              <a:rPr lang="zh-CN" altLang="en-US" sz="2800" u="sng" dirty="0" smtClean="0">
                <a:latin typeface="仿宋_GB2312" panose="02010609030101010101" pitchFamily="49" charset="-122"/>
                <a:cs typeface="仿宋_GB2312" panose="02010609030101010101" pitchFamily="49" charset="-122"/>
              </a:rPr>
              <a:t>  </a:t>
            </a:r>
            <a:r>
              <a:rPr lang="zh-CN" altLang="en-US" sz="2800" dirty="0" smtClean="0">
                <a:latin typeface="仿宋_GB2312" panose="02010609030101010101" pitchFamily="49" charset="-122"/>
                <a:cs typeface="仿宋_GB2312" panose="02010609030101010101" pitchFamily="49" charset="-122"/>
              </a:rPr>
              <a:t>人</a:t>
            </a:r>
            <a:endParaRPr lang="zh-CN" altLang="en-US" sz="2800" dirty="0">
              <a:latin typeface="仿宋_GB2312" panose="02010609030101010101" pitchFamily="49" charset="-122"/>
              <a:cs typeface="仿宋_GB2312" panose="02010609030101010101" pitchFamily="49"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33830" y="643255"/>
            <a:ext cx="5974080" cy="460375"/>
          </a:xfrm>
          <a:prstGeom prst="rect">
            <a:avLst/>
          </a:prstGeom>
          <a:noFill/>
        </p:spPr>
        <p:txBody>
          <a:bodyPr wrap="none" rtlCol="0" anchor="t">
            <a:spAutoFit/>
          </a:bodyPr>
          <a:lstStyle/>
          <a:p>
            <a:r>
              <a:rPr lang="zh-CN" altLang="en-US" sz="2400" dirty="0">
                <a:latin typeface="黑体" panose="02010609060101010101" pitchFamily="49" charset="-122"/>
                <a:ea typeface="黑体" panose="02010609060101010101" pitchFamily="49" charset="-122"/>
                <a:sym typeface="+mn-ea"/>
              </a:rPr>
              <a:t>某公司今年</a:t>
            </a:r>
            <a:r>
              <a:rPr lang="en-US" altLang="zh-CN" sz="2400" dirty="0">
                <a:latin typeface="黑体" panose="02010609060101010101" pitchFamily="49" charset="-122"/>
                <a:ea typeface="黑体" panose="02010609060101010101" pitchFamily="49" charset="-122"/>
                <a:sym typeface="+mn-ea"/>
              </a:rPr>
              <a:t>10</a:t>
            </a:r>
            <a:r>
              <a:rPr lang="zh-CN" altLang="en-US" sz="2400" dirty="0">
                <a:latin typeface="黑体" panose="02010609060101010101" pitchFamily="49" charset="-122"/>
                <a:ea typeface="黑体" panose="02010609060101010101" pitchFamily="49" charset="-122"/>
                <a:sym typeface="+mn-ea"/>
              </a:rPr>
              <a:t>月成立，每月平均人数如下：</a:t>
            </a:r>
            <a:endParaRPr lang="zh-CN" altLang="en-US" sz="2400"/>
          </a:p>
        </p:txBody>
      </p:sp>
      <p:graphicFrame>
        <p:nvGraphicFramePr>
          <p:cNvPr id="697347" name="Group 3"/>
          <p:cNvGraphicFramePr>
            <a:graphicFrameLocks noGrp="1"/>
          </p:cNvGraphicFramePr>
          <p:nvPr/>
        </p:nvGraphicFramePr>
        <p:xfrm>
          <a:off x="4695190" y="1316990"/>
          <a:ext cx="2350770" cy="2342515"/>
        </p:xfrm>
        <a:graphic>
          <a:graphicData uri="http://schemas.openxmlformats.org/drawingml/2006/table">
            <a:tbl>
              <a:tblPr/>
              <a:tblGrid>
                <a:gridCol w="2350770"/>
              </a:tblGrid>
              <a:tr h="60388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月平均人数</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56</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36</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40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8388" name="矩形 3"/>
          <p:cNvSpPr/>
          <p:nvPr/>
        </p:nvSpPr>
        <p:spPr>
          <a:xfrm>
            <a:off x="2473960" y="3937000"/>
            <a:ext cx="4857750" cy="830263"/>
          </a:xfrm>
          <a:prstGeom prst="rect">
            <a:avLst/>
          </a:prstGeom>
          <a:noFill/>
          <a:ln w="9525">
            <a:noFill/>
          </a:ln>
        </p:spPr>
        <p:txBody>
          <a:bodyPr anchor="t">
            <a:spAutoFit/>
          </a:bodyPr>
          <a:lstStyle/>
          <a:p>
            <a:r>
              <a:rPr lang="zh-CN" altLang="en-US" sz="2400" dirty="0">
                <a:solidFill>
                  <a:schemeClr val="tx2"/>
                </a:solidFill>
                <a:latin typeface="黑体" panose="02010609060101010101" pitchFamily="49" charset="-122"/>
                <a:ea typeface="黑体" panose="02010609060101010101" pitchFamily="49" charset="-122"/>
                <a:sym typeface="Wingdings" panose="05000000000000000000" pitchFamily="2" charset="2"/>
              </a:rPr>
              <a:t>年平均人数：</a:t>
            </a:r>
            <a:endParaRPr lang="en-US" altLang="zh-CN" sz="2400" dirty="0">
              <a:solidFill>
                <a:schemeClr val="tx2"/>
              </a:solidFill>
              <a:latin typeface="黑体" panose="02010609060101010101" pitchFamily="49" charset="-122"/>
              <a:ea typeface="黑体" panose="02010609060101010101" pitchFamily="49" charset="-122"/>
              <a:sym typeface="Wingdings" panose="05000000000000000000" pitchFamily="2" charset="2"/>
            </a:endParaRPr>
          </a:p>
          <a:p>
            <a:r>
              <a:rPr lang="zh-CN" altLang="en-US" sz="2400" dirty="0">
                <a:latin typeface="黑体" panose="02010609060101010101" pitchFamily="49" charset="-122"/>
                <a:ea typeface="黑体" panose="02010609060101010101" pitchFamily="49" charset="-122"/>
                <a:sym typeface="Wingdings" panose="05000000000000000000" pitchFamily="2" charset="2"/>
              </a:rPr>
              <a:t>   （</a:t>
            </a:r>
            <a:r>
              <a:rPr lang="en-US" altLang="zh-CN" sz="2400" dirty="0">
                <a:latin typeface="黑体" panose="02010609060101010101" pitchFamily="49" charset="-122"/>
                <a:ea typeface="黑体" panose="02010609060101010101" pitchFamily="49" charset="-122"/>
                <a:sym typeface="Wingdings" panose="05000000000000000000" pitchFamily="2" charset="2"/>
              </a:rPr>
              <a:t>56+36+40</a:t>
            </a:r>
            <a:r>
              <a:rPr lang="zh-CN" altLang="en-US" sz="2400" dirty="0">
                <a:latin typeface="黑体" panose="02010609060101010101" pitchFamily="49" charset="-122"/>
                <a:ea typeface="黑体" panose="02010609060101010101" pitchFamily="49" charset="-122"/>
                <a:sym typeface="Wingdings" panose="05000000000000000000" pitchFamily="2" charset="2"/>
              </a:rPr>
              <a:t>）</a:t>
            </a:r>
            <a:r>
              <a:rPr lang="en-US" altLang="zh-CN" sz="2400" dirty="0">
                <a:latin typeface="黑体" panose="02010609060101010101" pitchFamily="49" charset="-122"/>
                <a:ea typeface="黑体" panose="02010609060101010101" pitchFamily="49" charset="-122"/>
                <a:sym typeface="Wingdings" panose="05000000000000000000" pitchFamily="2" charset="2"/>
              </a:rPr>
              <a:t>/12=11</a:t>
            </a:r>
            <a:r>
              <a:rPr lang="zh-CN" altLang="en-US" sz="2400" dirty="0">
                <a:latin typeface="黑体" panose="02010609060101010101" pitchFamily="49" charset="-122"/>
                <a:ea typeface="黑体" panose="02010609060101010101" pitchFamily="49" charset="-122"/>
                <a:sym typeface="Wingdings" panose="05000000000000000000" pitchFamily="2" charset="2"/>
              </a:rPr>
              <a:t>人</a:t>
            </a:r>
            <a:endParaRPr lang="en-US" altLang="zh-CN" sz="2400" dirty="0">
              <a:latin typeface="黑体" panose="02010609060101010101" pitchFamily="49" charset="-122"/>
              <a:ea typeface="黑体" panose="02010609060101010101" pitchFamily="49" charset="-122"/>
              <a:sym typeface="Wingdings" panose="05000000000000000000" pitchFamily="2" charset="2"/>
            </a:endParaRPr>
          </a:p>
        </p:txBody>
      </p:sp>
      <p:sp>
        <p:nvSpPr>
          <p:cNvPr id="4" name="文本框 3"/>
          <p:cNvSpPr txBox="1"/>
          <p:nvPr/>
        </p:nvSpPr>
        <p:spPr>
          <a:xfrm>
            <a:off x="1294765" y="0"/>
            <a:ext cx="3400425" cy="521970"/>
          </a:xfrm>
          <a:prstGeom prst="rect">
            <a:avLst/>
          </a:prstGeom>
          <a:noFill/>
        </p:spPr>
        <p:txBody>
          <a:bodyPr wrap="none" rtlCol="0" anchor="t">
            <a:spAutoFit/>
          </a:bodyPr>
          <a:lstStyle/>
          <a:p>
            <a:pPr>
              <a:spcBef>
                <a:spcPct val="50000"/>
              </a:spcBef>
              <a:defRPr/>
            </a:pPr>
            <a:r>
              <a:rPr lang="zh-CN" altLang="en-US" sz="2800" b="1" dirty="0" smtClean="0">
                <a:latin typeface="黑体" panose="02010609060101010101" pitchFamily="49" charset="-122"/>
                <a:ea typeface="黑体" panose="02010609060101010101" pitchFamily="49" charset="-122"/>
                <a:sym typeface="+mn-ea"/>
              </a:rPr>
              <a:t>举例：新建立的单位</a:t>
            </a:r>
            <a:endParaRPr lang="zh-CN" altLang="en-US" sz="2400" b="1" dirty="0">
              <a:latin typeface="黑体" panose="02010609060101010101" pitchFamily="49" charset="-122"/>
              <a:ea typeface="黑体" panose="02010609060101010101" pitchFamily="49" charset="-122"/>
              <a:sym typeface="+mn-ea"/>
            </a:endParaRPr>
          </a:p>
        </p:txBody>
      </p:sp>
      <p:graphicFrame>
        <p:nvGraphicFramePr>
          <p:cNvPr id="3" name="Group 3"/>
          <p:cNvGraphicFramePr>
            <a:graphicFrameLocks noGrp="1"/>
          </p:cNvGraphicFramePr>
          <p:nvPr/>
        </p:nvGraphicFramePr>
        <p:xfrm>
          <a:off x="2344420" y="1316990"/>
          <a:ext cx="2350770" cy="2341880"/>
        </p:xfrm>
        <a:graphic>
          <a:graphicData uri="http://schemas.openxmlformats.org/drawingml/2006/table">
            <a:tbl>
              <a:tblPr/>
              <a:tblGrid>
                <a:gridCol w="2350770"/>
              </a:tblGrid>
              <a:tr h="6032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月份</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月</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lang="en-US" sz="2400" b="1" dirty="0" smtClean="0">
                          <a:ln>
                            <a:noFill/>
                          </a:ln>
                          <a:effectLst/>
                          <a:latin typeface="黑体" panose="02010609060101010101" pitchFamily="49" charset="-122"/>
                          <a:ea typeface="黑体" panose="02010609060101010101" pitchFamily="49" charset="-122"/>
                          <a:sym typeface="+mn-ea"/>
                        </a:rPr>
                        <a:t>11</a:t>
                      </a:r>
                      <a:r>
                        <a:rPr lang="zh-CN" altLang="en-US" sz="2400" b="1" dirty="0" smtClean="0">
                          <a:ln>
                            <a:noFill/>
                          </a:ln>
                          <a:effectLst/>
                          <a:latin typeface="黑体" panose="02010609060101010101" pitchFamily="49" charset="-122"/>
                          <a:ea typeface="黑体" panose="02010609060101010101" pitchFamily="49" charset="-122"/>
                          <a:sym typeface="+mn-ea"/>
                        </a:rPr>
                        <a:t>月</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lang="en-US" sz="2400" b="1" dirty="0" smtClean="0">
                          <a:ln>
                            <a:noFill/>
                          </a:ln>
                          <a:effectLst/>
                          <a:latin typeface="黑体" panose="02010609060101010101" pitchFamily="49" charset="-122"/>
                          <a:ea typeface="黑体" panose="02010609060101010101" pitchFamily="49" charset="-122"/>
                          <a:sym typeface="+mn-ea"/>
                        </a:rPr>
                        <a:t>12</a:t>
                      </a:r>
                      <a:r>
                        <a:rPr lang="zh-CN" altLang="en-US" sz="2400" b="1" dirty="0" smtClean="0">
                          <a:ln>
                            <a:noFill/>
                          </a:ln>
                          <a:effectLst/>
                          <a:latin typeface="黑体" panose="02010609060101010101" pitchFamily="49" charset="-122"/>
                          <a:ea typeface="黑体" panose="02010609060101010101" pitchFamily="49" charset="-122"/>
                          <a:sym typeface="+mn-ea"/>
                        </a:rPr>
                        <a:t>月</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6195" y="3810"/>
            <a:ext cx="44729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期末人数和平均人数的区别</a:t>
            </a:r>
            <a:endParaRPr lang="zh-CN" altLang="en-US" sz="2800"/>
          </a:p>
        </p:txBody>
      </p:sp>
      <p:sp>
        <p:nvSpPr>
          <p:cNvPr id="3" name="文本框 2"/>
          <p:cNvSpPr txBox="1"/>
          <p:nvPr/>
        </p:nvSpPr>
        <p:spPr>
          <a:xfrm>
            <a:off x="1598295" y="1276350"/>
            <a:ext cx="6958965" cy="1938020"/>
          </a:xfrm>
          <a:prstGeom prst="rect">
            <a:avLst/>
          </a:prstGeom>
          <a:noFill/>
        </p:spPr>
        <p:txBody>
          <a:bodyPr wrap="square" rtlCol="0" anchor="t">
            <a:spAutoFit/>
          </a:bodyPr>
          <a:lstStyle/>
          <a:p>
            <a:r>
              <a:rPr lang="zh-CN" altLang="en-US" sz="2400" dirty="0">
                <a:latin typeface="+mn-ea"/>
                <a:sym typeface="+mn-ea"/>
              </a:rPr>
              <a:t>期末人数是时点数，用于反映从业人员的数量状况</a:t>
            </a:r>
            <a:endParaRPr lang="zh-CN" altLang="en-US" sz="2400" dirty="0">
              <a:latin typeface="+mn-ea"/>
            </a:endParaRPr>
          </a:p>
          <a:p>
            <a:r>
              <a:rPr lang="zh-CN" altLang="en-US" sz="2400" dirty="0">
                <a:latin typeface="+mn-ea"/>
                <a:sym typeface="+mn-ea"/>
              </a:rPr>
              <a:t>平均人数是时期数，用于反映一段时期的从业人员数量，与工资总额一起计算平均工资</a:t>
            </a:r>
            <a:endParaRPr lang="zh-CN" altLang="en-US" sz="2400" dirty="0">
              <a:latin typeface="+mn-ea"/>
              <a:sym typeface="+mn-ea"/>
            </a:endParaRPr>
          </a:p>
          <a:p>
            <a:endParaRPr lang="zh-CN" altLang="en-US" sz="2400" dirty="0">
              <a:solidFill>
                <a:srgbClr val="FF0000"/>
              </a:solidFill>
              <a:latin typeface="+mn-ea"/>
              <a:sym typeface="+mn-ea"/>
            </a:endParaRPr>
          </a:p>
          <a:p>
            <a:r>
              <a:rPr lang="zh-CN" altLang="en-US" sz="2400" b="1" dirty="0">
                <a:solidFill>
                  <a:srgbClr val="FF0000"/>
                </a:solidFill>
                <a:latin typeface="+mn-ea"/>
                <a:sym typeface="+mn-ea"/>
              </a:rPr>
              <a:t>   注意：</a:t>
            </a:r>
            <a:r>
              <a:rPr lang="zh-CN" altLang="en-US" sz="2400" dirty="0">
                <a:solidFill>
                  <a:srgbClr val="FF0000"/>
                </a:solidFill>
                <a:latin typeface="+mn-ea"/>
                <a:sym typeface="+mn-ea"/>
              </a:rPr>
              <a:t>不能使用期末人数代替平均人数</a:t>
            </a:r>
            <a:endParaRPr lang="zh-CN" altLang="en-US" sz="2400" dirty="0">
              <a:latin typeface="+mn-ea"/>
            </a:endParaRPr>
          </a:p>
        </p:txBody>
      </p:sp>
      <p:sp>
        <p:nvSpPr>
          <p:cNvPr id="8" name="Freeform 10"/>
          <p:cNvSpPr>
            <a:spLocks noEditPoints="1"/>
          </p:cNvSpPr>
          <p:nvPr/>
        </p:nvSpPr>
        <p:spPr bwMode="auto">
          <a:xfrm>
            <a:off x="1701800" y="2810510"/>
            <a:ext cx="310515" cy="31242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281988" y="63157"/>
            <a:ext cx="3757930" cy="521970"/>
          </a:xfrm>
          <a:prstGeom prst="rect">
            <a:avLst/>
          </a:prstGeom>
          <a:noFill/>
        </p:spPr>
        <p:txBody>
          <a:bodyPr wrap="none" rtlCol="0">
            <a:spAutoFit/>
          </a:bodyPr>
          <a:lstStyle/>
          <a:p>
            <a:r>
              <a:rPr lang="zh-CN" altLang="en-US" sz="2800" b="1" dirty="0">
                <a:latin typeface="黑体" panose="02010609060101010101" pitchFamily="49" charset="-122"/>
                <a:ea typeface="黑体" panose="02010609060101010101" pitchFamily="49" charset="-122"/>
                <a:cs typeface="+mj-cs"/>
              </a:rPr>
              <a:t>常见问题——从业人员</a:t>
            </a:r>
            <a:endParaRPr lang="zh-CN" altLang="en-US" sz="2800" b="1" dirty="0">
              <a:latin typeface="黑体" panose="02010609060101010101" pitchFamily="49" charset="-122"/>
              <a:ea typeface="黑体" panose="02010609060101010101" pitchFamily="49" charset="-122"/>
              <a:cs typeface="+mj-cs"/>
            </a:endParaRPr>
          </a:p>
        </p:txBody>
      </p:sp>
      <p:sp>
        <p:nvSpPr>
          <p:cNvPr id="18" name="文本1"/>
          <p:cNvSpPr>
            <a:spLocks noChangeArrowheads="1"/>
          </p:cNvSpPr>
          <p:nvPr/>
        </p:nvSpPr>
        <p:spPr bwMode="gray">
          <a:xfrm>
            <a:off x="1383789" y="955804"/>
            <a:ext cx="7269168" cy="3504854"/>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lang="zh-CN" sz="1500" b="1">
                <a:solidFill>
                  <a:schemeClr val="accent1">
                    <a:alpha val="10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公益性岗位</a:t>
            </a:r>
            <a:r>
              <a:rPr lang="zh-CN" sz="1500" b="1">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无论劳动者是否与用人单位直接签订劳动合同，都</a:t>
            </a:r>
            <a:r>
              <a:rPr lang="zh-CN" sz="1500">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由用人单位统计</a:t>
            </a:r>
            <a:r>
              <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sz="1500" b="1">
                <a:solidFill>
                  <a:schemeClr val="accent1">
                    <a:alpha val="10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三支一扶：</a:t>
            </a:r>
            <a:r>
              <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与服务单位签订协议（非劳动合同），由</a:t>
            </a:r>
            <a:r>
              <a:rPr lang="zh-CN" sz="1500">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服务单位（用人单位）</a:t>
            </a:r>
            <a:r>
              <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统计。</a:t>
            </a:r>
            <a:endPar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（志愿服务西部计划、特岗教师、大学生村官同上）</a:t>
            </a:r>
            <a:endPar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sz="1500" b="1">
                <a:solidFill>
                  <a:schemeClr val="accent1">
                    <a:alpha val="10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医院规培人员：</a:t>
            </a:r>
            <a:endParaRPr lang="zh-CN" sz="1500" b="1">
              <a:solidFill>
                <a:schemeClr val="accent1">
                  <a:alpha val="10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已有工作单位的由原工作单位统计；</a:t>
            </a:r>
            <a:endParaRPr lang="zh-CN" altLang="en-US"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自主参加规培的人员，由规培基地（医院）统计；</a:t>
            </a:r>
            <a:endParaRPr lang="zh-CN" altLang="en-US"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在读研究生规培生不纳入从业人员统计。</a:t>
            </a:r>
            <a:endPar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sz="1500" b="1">
                <a:solidFill>
                  <a:schemeClr val="accent1">
                    <a:alpha val="10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内退人员：</a:t>
            </a:r>
            <a:r>
              <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不纳入统计（无论是否正常发工资）</a:t>
            </a:r>
            <a:endPar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sz="15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0000" y="52705"/>
            <a:ext cx="4873450"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第三部分：从业人员</a:t>
            </a:r>
            <a:r>
              <a:rPr lang="zh-CN" altLang="en-US" sz="2800" b="1" dirty="0">
                <a:latin typeface="黑体" panose="02010609060101010101" pitchFamily="49" charset="-122"/>
                <a:ea typeface="黑体" panose="02010609060101010101" pitchFamily="49" charset="-122"/>
                <a:cs typeface="+mj-cs"/>
                <a:sym typeface="+mn-ea"/>
              </a:rPr>
              <a:t>工资总额</a:t>
            </a:r>
            <a:endParaRPr lang="zh-CN" altLang="en-US" sz="2800" dirty="0"/>
          </a:p>
        </p:txBody>
      </p:sp>
      <p:sp>
        <p:nvSpPr>
          <p:cNvPr id="63490" name="Rectangle 3"/>
          <p:cNvSpPr>
            <a:spLocks noGrp="1"/>
          </p:cNvSpPr>
          <p:nvPr/>
        </p:nvSpPr>
        <p:spPr>
          <a:xfrm>
            <a:off x="1390015" y="1109345"/>
            <a:ext cx="6939280" cy="292290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None/>
            </a:pPr>
            <a:r>
              <a:rPr lang="zh-CN" altLang="en-US" sz="2400" dirty="0" smtClean="0">
                <a:latin typeface="+mn-ea"/>
              </a:rPr>
              <a:t>   本单位在报告期内（月度或年度）直接支付给本单位全部从业人员的劳动报酬总额。</a:t>
            </a:r>
            <a:endParaRPr lang="zh-CN" altLang="en-US" sz="2400" dirty="0" smtClean="0">
              <a:latin typeface="+mn-ea"/>
            </a:endParaRPr>
          </a:p>
          <a:p>
            <a:pPr marL="0" indent="0" eaLnBrk="1" hangingPunct="1">
              <a:buNone/>
            </a:pPr>
            <a:endParaRPr lang="zh-CN" altLang="en-US" sz="2400" dirty="0" smtClean="0">
              <a:latin typeface="+mn-ea"/>
            </a:endParaRPr>
          </a:p>
          <a:p>
            <a:pPr marL="0" indent="0" eaLnBrk="1" hangingPunct="1">
              <a:buNone/>
            </a:pPr>
            <a:r>
              <a:rPr lang="zh-CN" altLang="en-US" sz="2400" dirty="0" smtClean="0">
                <a:latin typeface="+mn-ea"/>
              </a:rPr>
              <a:t>   包括计时工资、计件工资、奖金、津贴和补贴、加班加点工资、特殊情况下支付的工资。</a:t>
            </a:r>
            <a:endParaRPr lang="en-US" altLang="zh-CN" sz="2400" dirty="0" smtClean="0">
              <a:latin typeface="+mn-ea"/>
            </a:endParaRPr>
          </a:p>
          <a:p>
            <a:pPr marL="0" indent="0" eaLnBrk="1" hangingPunct="1">
              <a:buNone/>
            </a:pPr>
            <a:endParaRPr lang="en-US" altLang="zh-CN" sz="2400" dirty="0" smtClean="0">
              <a:latin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37515" y="805815"/>
            <a:ext cx="1664335" cy="1843405"/>
            <a:chOff x="4320905" y="1580261"/>
            <a:chExt cx="2232317" cy="2284112"/>
          </a:xfrm>
        </p:grpSpPr>
        <p:sp>
          <p:nvSpPr>
            <p:cNvPr id="19460" name="直角三角形 2"/>
            <p:cNvSpPr/>
            <p:nvPr/>
          </p:nvSpPr>
          <p:spPr>
            <a:xfrm rot="-4482950" flipH="1">
              <a:off x="5042290" y="2515070"/>
              <a:ext cx="1386578" cy="1312027"/>
            </a:xfrm>
            <a:custGeom>
              <a:avLst/>
              <a:gdLst/>
              <a:ahLst/>
              <a:cxnLst>
                <a:cxn ang="0">
                  <a:pos x="0" y="1312027"/>
                </a:cxn>
                <a:cxn ang="0">
                  <a:pos x="0" y="0"/>
                </a:cxn>
                <a:cxn ang="0">
                  <a:pos x="1386578" y="600282"/>
                </a:cxn>
                <a:cxn ang="0">
                  <a:pos x="0" y="1312027"/>
                </a:cxn>
              </a:cxnLst>
              <a:rect l="0" t="0" r="0" b="0"/>
              <a:pathLst>
                <a:path w="1690209" h="1842558">
                  <a:moveTo>
                    <a:pt x="0" y="1842558"/>
                  </a:moveTo>
                  <a:lnTo>
                    <a:pt x="0" y="0"/>
                  </a:lnTo>
                  <a:lnTo>
                    <a:pt x="1690209" y="149753"/>
                  </a:lnTo>
                  <a:lnTo>
                    <a:pt x="0" y="1842558"/>
                  </a:lnTo>
                  <a:close/>
                </a:path>
              </a:pathLst>
            </a:custGeom>
            <a:solidFill>
              <a:srgbClr val="BFBFBF"/>
            </a:solidFill>
            <a:ln w="25400">
              <a:noFill/>
            </a:ln>
          </p:spPr>
          <p:txBody>
            <a:bodyPr/>
            <a:lstStyle/>
            <a:p>
              <a:endParaRPr lang="zh-CN" altLang="en-US" sz="1350"/>
            </a:p>
          </p:txBody>
        </p:sp>
        <p:sp>
          <p:nvSpPr>
            <p:cNvPr id="19461" name="任意多边形 13"/>
            <p:cNvSpPr/>
            <p:nvPr/>
          </p:nvSpPr>
          <p:spPr>
            <a:xfrm>
              <a:off x="4320905" y="1580261"/>
              <a:ext cx="2232317" cy="1390814"/>
            </a:xfrm>
            <a:custGeom>
              <a:avLst/>
              <a:gdLst/>
              <a:ahLst/>
              <a:cxnLst>
                <a:cxn ang="0">
                  <a:pos x="271667" y="0"/>
                </a:cxn>
                <a:cxn ang="0">
                  <a:pos x="1823463" y="196445"/>
                </a:cxn>
                <a:cxn ang="0">
                  <a:pos x="2314575" y="1370013"/>
                </a:cxn>
                <a:cxn ang="0">
                  <a:pos x="0" y="1292414"/>
                </a:cxn>
              </a:cxnLst>
              <a:rect l="0" t="0" r="0" b="0"/>
              <a:pathLst>
                <a:path w="2315387" h="1620180">
                  <a:moveTo>
                    <a:pt x="271763" y="0"/>
                  </a:moveTo>
                  <a:lnTo>
                    <a:pt x="1824103" y="232317"/>
                  </a:lnTo>
                  <a:lnTo>
                    <a:pt x="2315387" y="1620180"/>
                  </a:lnTo>
                  <a:lnTo>
                    <a:pt x="0" y="1528412"/>
                  </a:lnTo>
                  <a:close/>
                </a:path>
              </a:pathLst>
            </a:custGeom>
            <a:solidFill>
              <a:srgbClr val="003C78"/>
            </a:solidFill>
            <a:ln w="25400">
              <a:noFill/>
            </a:ln>
          </p:spPr>
          <p:txBody>
            <a:bodyPr/>
            <a:lstStyle/>
            <a:p>
              <a:endParaRPr lang="zh-CN" altLang="en-US" sz="1350"/>
            </a:p>
          </p:txBody>
        </p:sp>
        <p:sp>
          <p:nvSpPr>
            <p:cNvPr id="8" name="TextBox 7"/>
            <p:cNvSpPr txBox="1"/>
            <p:nvPr/>
          </p:nvSpPr>
          <p:spPr>
            <a:xfrm>
              <a:off x="4448428" y="2079842"/>
              <a:ext cx="1849913" cy="456350"/>
            </a:xfrm>
            <a:prstGeom prst="rect">
              <a:avLst/>
            </a:prstGeom>
            <a:noFill/>
            <a:ln w="9525">
              <a:noFill/>
            </a:ln>
          </p:spPr>
          <p:txBody>
            <a:bodyPr wrap="square" anchor="t" anchorCtr="0">
              <a:spAutoFit/>
            </a:bodyPr>
            <a:lstStyle/>
            <a:p>
              <a:pPr algn="ctr"/>
              <a:r>
                <a:rPr lang="zh-CN" altLang="en-US" b="1" dirty="0">
                  <a:solidFill>
                    <a:schemeClr val="bg1"/>
                  </a:solidFill>
                  <a:latin typeface="+mj-ea"/>
                  <a:ea typeface="+mj-ea"/>
                </a:rPr>
                <a:t>强调</a:t>
              </a:r>
              <a:endParaRPr lang="zh-CN" altLang="en-US" b="1" dirty="0">
                <a:solidFill>
                  <a:schemeClr val="bg1"/>
                </a:solidFill>
                <a:latin typeface="+mj-ea"/>
                <a:ea typeface="+mj-ea"/>
              </a:endParaRPr>
            </a:p>
          </p:txBody>
        </p:sp>
      </p:grpSp>
      <p:sp>
        <p:nvSpPr>
          <p:cNvPr id="10" name="文本框 9"/>
          <p:cNvSpPr txBox="1"/>
          <p:nvPr/>
        </p:nvSpPr>
        <p:spPr>
          <a:xfrm>
            <a:off x="2111966" y="872071"/>
            <a:ext cx="6319877" cy="3553460"/>
          </a:xfrm>
          <a:prstGeom prst="rect">
            <a:avLst/>
          </a:prstGeom>
          <a:noFill/>
        </p:spPr>
        <p:txBody>
          <a:bodyPr wrap="square">
            <a:spAutoFit/>
          </a:bodyPr>
          <a:lstStyle/>
          <a:p>
            <a:pPr marR="0" defTabSz="914400" eaLnBrk="0" fontAlgn="auto" hangingPunct="0">
              <a:lnSpc>
                <a:spcPct val="150000"/>
              </a:lnSpc>
              <a:buClrTx/>
              <a:buSzTx/>
              <a:buFontTx/>
              <a:buNone/>
              <a:defRPr/>
            </a:pPr>
            <a:r>
              <a:rPr kumimoji="0" 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   1.</a:t>
            </a:r>
            <a:r>
              <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工资总额是</a:t>
            </a:r>
            <a:r>
              <a:rPr kumimoji="0" lang="zh-CN" altLang="en-US" sz="1500" b="1" kern="1200" cap="none" spc="200" normalizeH="0" baseline="0" noProof="0" dirty="0">
                <a:solidFill>
                  <a:srgbClr val="FF0000"/>
                </a:solidFill>
                <a:latin typeface="宋体" panose="02010600030101010101" pitchFamily="2" charset="-122"/>
                <a:ea typeface="宋体" panose="02010600030101010101" pitchFamily="2" charset="-122"/>
                <a:cs typeface="微软雅黑" panose="020B0503020204020204" pitchFamily="34" charset="-122"/>
              </a:rPr>
              <a:t>劳动报酬</a:t>
            </a:r>
            <a:r>
              <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，非劳动报酬性质的支付就不能统计为工资总额，如独生子女费、探亲路费等职工福利方面的费用，股息、分红等资本性收益。</a:t>
            </a:r>
            <a:endPar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endParaRPr>
          </a:p>
          <a:p>
            <a:pPr marR="0" defTabSz="914400" eaLnBrk="0" fontAlgn="auto" hangingPunct="0">
              <a:lnSpc>
                <a:spcPct val="150000"/>
              </a:lnSpc>
              <a:buClrTx/>
              <a:buSzTx/>
              <a:buFontTx/>
              <a:buNone/>
              <a:defRPr/>
            </a:pPr>
            <a:r>
              <a:rPr kumimoji="0" lang="en-US" altLang="zh-CN"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   2.</a:t>
            </a:r>
            <a:r>
              <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工资总额是</a:t>
            </a:r>
            <a:r>
              <a:rPr kumimoji="0" lang="zh-CN" altLang="en-US" sz="1500" kern="1200" cap="none" spc="200" normalizeH="0" baseline="0" noProof="0" dirty="0">
                <a:solidFill>
                  <a:srgbClr val="FF0000"/>
                </a:solidFill>
                <a:latin typeface="宋体" panose="02010600030101010101" pitchFamily="2" charset="-122"/>
                <a:ea typeface="宋体" panose="02010600030101010101" pitchFamily="2" charset="-122"/>
                <a:cs typeface="微软雅黑" panose="020B0503020204020204" pitchFamily="34" charset="-122"/>
              </a:rPr>
              <a:t>劳动报酬</a:t>
            </a:r>
            <a:r>
              <a:rPr kumimoji="0" lang="zh-CN" altLang="en-US" sz="1500" b="1" kern="1200" cap="none" spc="200" normalizeH="0" baseline="0" noProof="0" dirty="0">
                <a:solidFill>
                  <a:srgbClr val="FF0000"/>
                </a:solidFill>
                <a:latin typeface="宋体" panose="02010600030101010101" pitchFamily="2" charset="-122"/>
                <a:ea typeface="宋体" panose="02010600030101010101" pitchFamily="2" charset="-122"/>
                <a:cs typeface="微软雅黑" panose="020B0503020204020204" pitchFamily="34" charset="-122"/>
              </a:rPr>
              <a:t>总额</a:t>
            </a:r>
            <a:r>
              <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，包括了各种劳动报酬，如奖金、津贴、补贴等。</a:t>
            </a:r>
            <a:endPar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endParaRPr>
          </a:p>
          <a:p>
            <a:pPr marR="0" defTabSz="914400" eaLnBrk="0" fontAlgn="auto" hangingPunct="0">
              <a:lnSpc>
                <a:spcPct val="150000"/>
              </a:lnSpc>
              <a:buClrTx/>
              <a:buSzTx/>
              <a:buFontTx/>
              <a:buNone/>
              <a:defRPr/>
            </a:pPr>
            <a:r>
              <a:rPr kumimoji="0" lang="en-US" altLang="zh-CN"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   3.</a:t>
            </a:r>
            <a:r>
              <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工资总额是支付给</a:t>
            </a:r>
            <a:r>
              <a:rPr kumimoji="0" lang="zh-CN" altLang="en-US" sz="1500" b="1" kern="1200" cap="none" spc="200" normalizeH="0" baseline="0" noProof="0" dirty="0">
                <a:solidFill>
                  <a:srgbClr val="FF0000"/>
                </a:solidFill>
                <a:latin typeface="宋体" panose="02010600030101010101" pitchFamily="2" charset="-122"/>
                <a:ea typeface="宋体" panose="02010600030101010101" pitchFamily="2" charset="-122"/>
                <a:cs typeface="微软雅黑" panose="020B0503020204020204" pitchFamily="34" charset="-122"/>
              </a:rPr>
              <a:t>本单位</a:t>
            </a:r>
            <a:r>
              <a:rPr kumimoji="0" lang="zh-CN" altLang="en-US" sz="1500" kern="1200" cap="none" spc="200" normalizeH="0" baseline="0" noProof="0" dirty="0">
                <a:solidFill>
                  <a:srgbClr val="FF0000"/>
                </a:solidFill>
                <a:latin typeface="宋体" panose="02010600030101010101" pitchFamily="2" charset="-122"/>
                <a:ea typeface="宋体" panose="02010600030101010101" pitchFamily="2" charset="-122"/>
                <a:cs typeface="微软雅黑" panose="020B0503020204020204" pitchFamily="34" charset="-122"/>
              </a:rPr>
              <a:t>就业人员</a:t>
            </a:r>
            <a:r>
              <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的劳动报酬总额，不是支付给本单位就业人员的劳动报酬就不应计入工资总额，如发放给离退休人员的工资，发放给外单位人员的稿费、讲课费。</a:t>
            </a:r>
            <a:endPar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endParaRPr>
          </a:p>
          <a:p>
            <a:pPr marR="0" defTabSz="914400" eaLnBrk="0" fontAlgn="auto" hangingPunct="0">
              <a:lnSpc>
                <a:spcPct val="150000"/>
              </a:lnSpc>
              <a:buClrTx/>
              <a:buSzTx/>
              <a:buFontTx/>
              <a:buNone/>
              <a:defRPr/>
            </a:pPr>
            <a:r>
              <a:rPr kumimoji="0" lang="en-US" altLang="zh-CN"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   4.</a:t>
            </a:r>
            <a:r>
              <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工资总额是</a:t>
            </a:r>
            <a:r>
              <a:rPr kumimoji="0" lang="zh-CN" altLang="en-US" sz="1500" b="1" kern="1200" cap="none" spc="200" normalizeH="0" baseline="0" noProof="0" dirty="0">
                <a:solidFill>
                  <a:srgbClr val="FF0000"/>
                </a:solidFill>
                <a:latin typeface="宋体" panose="02010600030101010101" pitchFamily="2" charset="-122"/>
                <a:ea typeface="宋体" panose="02010600030101010101" pitchFamily="2" charset="-122"/>
                <a:cs typeface="微软雅黑" panose="020B0503020204020204" pitchFamily="34" charset="-122"/>
              </a:rPr>
              <a:t>全部</a:t>
            </a:r>
            <a:r>
              <a:rPr kumimoji="0" lang="zh-CN" altLang="en-US" sz="1500" kern="1200" cap="none" spc="200" normalizeH="0" baseline="0" noProof="0" dirty="0">
                <a:solidFill>
                  <a:srgbClr val="FF0000"/>
                </a:solidFill>
                <a:latin typeface="宋体" panose="02010600030101010101" pitchFamily="2" charset="-122"/>
                <a:ea typeface="宋体" panose="02010600030101010101" pitchFamily="2" charset="-122"/>
                <a:cs typeface="微软雅黑" panose="020B0503020204020204" pitchFamily="34" charset="-122"/>
              </a:rPr>
              <a:t>就业人员</a:t>
            </a:r>
            <a:r>
              <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rPr>
              <a:t>的劳动报酬总额。即包括支付给临时职工的劳动报酬。</a:t>
            </a:r>
            <a:endParaRPr kumimoji="0" lang="zh-CN" altLang="en-US" sz="1500" kern="1200" cap="none" spc="200" normalizeH="0" baseline="0" noProof="0" dirty="0">
              <a:solidFill>
                <a:srgbClr val="002060"/>
              </a:solidFill>
              <a:latin typeface="宋体" panose="02010600030101010101" pitchFamily="2" charset="-122"/>
              <a:ea typeface="宋体" panose="02010600030101010101" pitchFamily="2" charset="-122"/>
              <a:cs typeface="微软雅黑" panose="020B0503020204020204" pitchFamily="34" charset="-122"/>
            </a:endParaRPr>
          </a:p>
        </p:txBody>
      </p:sp>
      <p:sp>
        <p:nvSpPr>
          <p:cNvPr id="2" name="文本框 1"/>
          <p:cNvSpPr txBox="1"/>
          <p:nvPr/>
        </p:nvSpPr>
        <p:spPr>
          <a:xfrm>
            <a:off x="1238885" y="6286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b="1" dirty="0">
              <a:latin typeface="黑体" panose="02010609060101010101" pitchFamily="49" charset="-122"/>
              <a:ea typeface="黑体" panose="02010609060101010101" pitchFamily="49" charset="-122"/>
              <a:cs typeface="+mj-cs"/>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301673" y="83477"/>
            <a:ext cx="1929130" cy="398780"/>
          </a:xfrm>
          <a:prstGeom prst="rect">
            <a:avLst/>
          </a:prstGeom>
          <a:noFill/>
        </p:spPr>
        <p:txBody>
          <a:bodyPr wrap="none" rtlCol="0">
            <a:spAutoFit/>
          </a:bodyPr>
          <a:lstStyle/>
          <a:p>
            <a:r>
              <a:rPr lang="zh-CN" sz="2000" b="1" dirty="0">
                <a:solidFill>
                  <a:srgbClr val="354454"/>
                </a:solidFill>
                <a:latin typeface="微软雅黑" panose="020B0503020204020204" pitchFamily="34" charset="-122"/>
                <a:ea typeface="微软雅黑" panose="020B0503020204020204" pitchFamily="34" charset="-122"/>
              </a:rPr>
              <a:t>报表内容</a:t>
            </a:r>
            <a:r>
              <a:rPr lang="en-US" altLang="zh-CN" sz="2000" b="1" dirty="0">
                <a:solidFill>
                  <a:srgbClr val="354454"/>
                </a:solidFill>
                <a:latin typeface="微软雅黑" panose="020B0503020204020204" pitchFamily="34" charset="-122"/>
                <a:ea typeface="微软雅黑" panose="020B0503020204020204" pitchFamily="34" charset="-122"/>
              </a:rPr>
              <a:t>--</a:t>
            </a:r>
            <a:r>
              <a:rPr lang="zh-CN" altLang="en-US" sz="2000" b="1" dirty="0">
                <a:solidFill>
                  <a:srgbClr val="354454"/>
                </a:solidFill>
                <a:latin typeface="微软雅黑" panose="020B0503020204020204" pitchFamily="34" charset="-122"/>
                <a:ea typeface="微软雅黑" panose="020B0503020204020204" pitchFamily="34" charset="-122"/>
              </a:rPr>
              <a:t>定报</a:t>
            </a:r>
            <a:endParaRPr lang="zh-CN" altLang="en-US" sz="2000" b="1" dirty="0">
              <a:solidFill>
                <a:srgbClr val="354454"/>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cstate="print"/>
          <a:stretch>
            <a:fillRect/>
          </a:stretch>
        </p:blipFill>
        <p:spPr>
          <a:xfrm>
            <a:off x="3321831" y="82837"/>
            <a:ext cx="4556024" cy="5058758"/>
          </a:xfrm>
          <a:prstGeom prst="rect">
            <a:avLst/>
          </a:prstGeom>
        </p:spPr>
      </p:pic>
      <p:sp>
        <p:nvSpPr>
          <p:cNvPr id="18" name="文本1"/>
          <p:cNvSpPr>
            <a:spLocks noChangeArrowheads="1"/>
          </p:cNvSpPr>
          <p:nvPr/>
        </p:nvSpPr>
        <p:spPr bwMode="gray">
          <a:xfrm>
            <a:off x="1301750" y="2004060"/>
            <a:ext cx="1973580" cy="1040130"/>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lang="zh-CN" altLang="en-US" sz="1200">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调整报送时间</a:t>
            </a:r>
            <a:endParaRPr lang="zh-CN" altLang="en-US" sz="1200">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2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与企业财务季报表时间保持一致。季后</a:t>
            </a:r>
            <a:r>
              <a:rPr lang="en-US" altLang="zh-CN" sz="12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2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日企报截止。</a:t>
            </a:r>
            <a:endParaRPr lang="zh-CN" altLang="en-US" sz="1200">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矩形: 圆角 8"/>
          <p:cNvSpPr/>
          <p:nvPr/>
        </p:nvSpPr>
        <p:spPr>
          <a:xfrm>
            <a:off x="6725400" y="447628"/>
            <a:ext cx="1152574" cy="314565"/>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15" tIns="25707" rIns="51415" bIns="25707" numCol="1" spcCol="0" rtlCol="0" fromWordArt="0" anchor="ctr" anchorCtr="0" forceAA="0" compatLnSpc="1">
            <a:noAutofit/>
            <a:scene3d>
              <a:camera prst="orthographicFront"/>
              <a:lightRig rig="threePt" dir="t"/>
            </a:scene3d>
          </a:bodyPr>
          <a:lstStyle/>
          <a:p>
            <a:pPr algn="ctr"/>
            <a:r>
              <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I202-2表</a:t>
            </a:r>
            <a:endPar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endParaRPr>
          </a:p>
        </p:txBody>
      </p:sp>
      <p:sp>
        <p:nvSpPr>
          <p:cNvPr id="2" name="矩形: 圆角 8"/>
          <p:cNvSpPr/>
          <p:nvPr/>
        </p:nvSpPr>
        <p:spPr>
          <a:xfrm>
            <a:off x="6725400" y="82956"/>
            <a:ext cx="1152574" cy="314565"/>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15" tIns="25707" rIns="51415" bIns="25707" numCol="1" spcCol="0" rtlCol="0" fromWordArt="0" anchor="ctr" anchorCtr="0" forceAA="0" compatLnSpc="1">
            <a:noAutofit/>
            <a:scene3d>
              <a:camera prst="orthographicFront"/>
              <a:lightRig rig="threePt" dir="t"/>
            </a:scene3d>
          </a:bodyPr>
          <a:lstStyle/>
          <a:p>
            <a:pPr algn="ctr"/>
            <a:r>
              <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20</a:t>
            </a:r>
            <a:r>
              <a:rPr lang="en-US" altLang="zh-CN"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2</a:t>
            </a:r>
            <a:r>
              <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a:t>
            </a:r>
            <a:r>
              <a:rPr lang="en-US" altLang="zh-CN"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1</a:t>
            </a:r>
            <a:r>
              <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表</a:t>
            </a:r>
            <a:endPar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285852" y="642130"/>
            <a:ext cx="7786742" cy="4071966"/>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lnSpc>
                <a:spcPct val="150000"/>
              </a:lnSpc>
              <a:buNone/>
            </a:pPr>
            <a:r>
              <a:rPr lang="en-US" altLang="zh-CN" sz="1800" dirty="0" smtClean="0">
                <a:latin typeface="+mj-ea"/>
                <a:ea typeface="+mj-ea"/>
                <a:sym typeface="+mn-ea"/>
              </a:rPr>
              <a:t>1.</a:t>
            </a:r>
            <a:r>
              <a:rPr lang="zh-CN" altLang="en-US" sz="1800" dirty="0" smtClean="0">
                <a:latin typeface="+mj-ea"/>
                <a:ea typeface="+mj-ea"/>
                <a:sym typeface="+mn-ea"/>
              </a:rPr>
              <a:t>工资总额不论是计入成本的还是不计入成本的。</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2.</a:t>
            </a:r>
            <a:r>
              <a:rPr lang="zh-CN" altLang="en-US" sz="1800" dirty="0" smtClean="0">
                <a:latin typeface="+mj-ea"/>
                <a:ea typeface="+mj-ea"/>
                <a:sym typeface="+mn-ea"/>
              </a:rPr>
              <a:t>不论是以货币形式支付的还是以实物形式支付的。</a:t>
            </a:r>
            <a:endParaRPr lang="en-US" altLang="zh-CN"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3.</a:t>
            </a:r>
            <a:r>
              <a:rPr lang="zh-CN" altLang="en-US" sz="1800" dirty="0" smtClean="0">
                <a:latin typeface="+mj-ea"/>
                <a:ea typeface="+mj-ea"/>
                <a:sym typeface="+mn-ea"/>
              </a:rPr>
              <a:t>不管是预算内资金，还是预算外资金。</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4.</a:t>
            </a:r>
            <a:r>
              <a:rPr lang="zh-CN" altLang="en-US" sz="1800" dirty="0" smtClean="0">
                <a:latin typeface="+mj-ea"/>
                <a:ea typeface="+mj-ea"/>
                <a:sym typeface="+mn-ea"/>
              </a:rPr>
              <a:t>不管是单位自筹的资金，还是上级（或政府财政部门）下拨的资金。</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5.</a:t>
            </a:r>
            <a:r>
              <a:rPr lang="zh-CN" altLang="en-US" sz="1800" dirty="0" smtClean="0">
                <a:latin typeface="+mj-ea"/>
                <a:ea typeface="+mj-ea"/>
                <a:sym typeface="+mn-ea"/>
              </a:rPr>
              <a:t>在财务帐上不管是工资科目，还是其他科目。</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6.</a:t>
            </a:r>
            <a:r>
              <a:rPr lang="zh-CN" altLang="en-US" sz="1800" dirty="0" smtClean="0">
                <a:latin typeface="+mj-ea"/>
                <a:ea typeface="+mj-ea"/>
                <a:sym typeface="+mn-ea"/>
              </a:rPr>
              <a:t>不论是按国家规定列入计征奖金税项目的还是未列入计征奖金税项目的。</a:t>
            </a:r>
            <a:endParaRPr lang="zh-CN" altLang="en-US" sz="1800" dirty="0" smtClean="0">
              <a:latin typeface="+mj-ea"/>
              <a:ea typeface="+mj-ea"/>
            </a:endParaRPr>
          </a:p>
          <a:p>
            <a:pPr marL="0" indent="0" eaLnBrk="1" hangingPunct="1">
              <a:lnSpc>
                <a:spcPct val="150000"/>
              </a:lnSpc>
              <a:buNone/>
            </a:pPr>
            <a:r>
              <a:rPr lang="zh-CN" altLang="en-US" sz="1800" dirty="0" smtClean="0">
                <a:solidFill>
                  <a:srgbClr val="FF0000"/>
                </a:solidFill>
                <a:latin typeface="+mj-ea"/>
                <a:ea typeface="+mj-ea"/>
                <a:sym typeface="+mn-ea"/>
              </a:rPr>
              <a:t>※强调：不管来源只管去向</a:t>
            </a:r>
            <a:r>
              <a:rPr lang="zh-CN" altLang="en-US" sz="1800" dirty="0" smtClean="0">
                <a:latin typeface="+mj-ea"/>
                <a:ea typeface="+mj-ea"/>
                <a:sym typeface="+mn-ea"/>
              </a:rPr>
              <a:t>，</a:t>
            </a:r>
            <a:r>
              <a:rPr lang="zh-CN" altLang="en-US" sz="1800" b="1" dirty="0" smtClean="0">
                <a:solidFill>
                  <a:srgbClr val="FF0000"/>
                </a:solidFill>
                <a:latin typeface="+mj-ea"/>
                <a:ea typeface="+mj-ea"/>
                <a:sym typeface="+mn-ea"/>
              </a:rPr>
              <a:t>只要符合劳动报酬性质</a:t>
            </a:r>
            <a:r>
              <a:rPr lang="zh-CN" altLang="en-US" sz="1800" dirty="0" smtClean="0">
                <a:latin typeface="+mj-ea"/>
                <a:ea typeface="+mj-ea"/>
                <a:sym typeface="+mn-ea"/>
              </a:rPr>
              <a:t>，都应统计在工资总额中。</a:t>
            </a:r>
            <a:endParaRPr lang="zh-CN" altLang="en-US" sz="1800" dirty="0" smtClean="0">
              <a:latin typeface="+mj-ea"/>
              <a:ea typeface="+mj-ea"/>
            </a:endParaRPr>
          </a:p>
          <a:p>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643848"/>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latin typeface="+mn-ea"/>
              </a:rPr>
              <a:t>工资总额包括</a:t>
            </a:r>
            <a:r>
              <a:rPr lang="zh-CN" altLang="en-US" sz="2000" dirty="0">
                <a:latin typeface="+mn-ea"/>
              </a:rPr>
              <a:t>：</a:t>
            </a:r>
            <a:endParaRPr lang="zh-CN" altLang="en-US" sz="2000" dirty="0">
              <a:latin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1.</a:t>
            </a:r>
            <a:r>
              <a:rPr lang="zh-CN" altLang="en-US" sz="2000" b="1" dirty="0" smtClean="0">
                <a:latin typeface="+mn-ea"/>
                <a:cs typeface="仿宋_GB2312" panose="02010609030101010101" pitchFamily="49" charset="-122"/>
                <a:sym typeface="+mn-ea"/>
              </a:rPr>
              <a:t>基本工资</a:t>
            </a:r>
            <a:endParaRPr lang="zh-CN" altLang="en-US" sz="2000" b="1" dirty="0" smtClean="0">
              <a:latin typeface="+mn-ea"/>
              <a:cs typeface="仿宋_GB2312" panose="02010609030101010101" pitchFamily="49" charset="-122"/>
              <a:sym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2.</a:t>
            </a:r>
            <a:r>
              <a:rPr lang="zh-CN" altLang="en-US" sz="2000" b="1" dirty="0" smtClean="0">
                <a:latin typeface="+mn-ea"/>
                <a:cs typeface="仿宋_GB2312" panose="02010609030101010101" pitchFamily="49" charset="-122"/>
                <a:sym typeface="+mn-ea"/>
              </a:rPr>
              <a:t>绩效工资和奖金</a:t>
            </a:r>
            <a:endParaRPr lang="en-US" altLang="zh-CN" sz="2000" b="1" dirty="0" smtClean="0">
              <a:latin typeface="+mn-ea"/>
              <a:cs typeface="仿宋_GB2312" panose="02010609030101010101" pitchFamily="49" charset="-122"/>
              <a:sym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3.</a:t>
            </a:r>
            <a:r>
              <a:rPr lang="zh-CN" altLang="en-US" sz="2000" b="1" dirty="0" smtClean="0">
                <a:latin typeface="+mn-ea"/>
                <a:cs typeface="仿宋_GB2312" panose="02010609030101010101" pitchFamily="49" charset="-122"/>
                <a:sym typeface="+mn-ea"/>
              </a:rPr>
              <a:t>工资性津贴和补贴</a:t>
            </a:r>
            <a:endParaRPr lang="en-US" altLang="zh-CN" sz="2000" b="1" dirty="0" smtClean="0">
              <a:latin typeface="+mn-ea"/>
              <a:cs typeface="仿宋_GB2312" panose="02010609030101010101" pitchFamily="49" charset="-122"/>
              <a:sym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4.</a:t>
            </a:r>
            <a:r>
              <a:rPr lang="zh-CN" altLang="en-US" sz="2000" b="1" dirty="0" smtClean="0">
                <a:latin typeface="+mn-ea"/>
                <a:cs typeface="仿宋_GB2312" panose="02010609030101010101" pitchFamily="49" charset="-122"/>
                <a:sym typeface="+mn-ea"/>
              </a:rPr>
              <a:t>其他工资</a:t>
            </a:r>
            <a:endParaRPr lang="zh-CN" altLang="en-US" sz="2000" b="1" dirty="0" smtClean="0">
              <a:latin typeface="+mn-ea"/>
              <a:cs typeface="仿宋_GB2312" panose="02010609030101010101" pitchFamily="49" charset="-122"/>
              <a:sym typeface="+mn-ea"/>
            </a:endParaRPr>
          </a:p>
          <a:p>
            <a:pPr fontAlgn="auto">
              <a:lnSpc>
                <a:spcPct val="150000"/>
              </a:lnSpc>
            </a:pPr>
            <a:endParaRPr lang="zh-CN" altLang="en-US" sz="1400" b="1" dirty="0" smtClean="0">
              <a:latin typeface="仿宋_GB2312" panose="02010609030101010101" pitchFamily="49" charset="-122"/>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928794" y="3213898"/>
            <a:ext cx="6000792" cy="1015663"/>
          </a:xfrm>
          <a:prstGeom prst="rect">
            <a:avLst/>
          </a:prstGeom>
        </p:spPr>
        <p:txBody>
          <a:bodyPr wrap="square">
            <a:spAutoFit/>
          </a:bodyPr>
          <a:lstStyle/>
          <a:p>
            <a:r>
              <a:rPr lang="zh-CN" altLang="en-US" sz="2000" b="1" dirty="0" smtClean="0">
                <a:solidFill>
                  <a:srgbClr val="FF0000"/>
                </a:solidFill>
                <a:latin typeface="+mn-ea"/>
                <a:cs typeface="仿宋_GB2312" panose="02010609030101010101" pitchFamily="49" charset="-122"/>
              </a:rPr>
              <a:t>注意</a:t>
            </a:r>
            <a:r>
              <a:rPr lang="zh-CN" altLang="en-US" sz="2000" dirty="0" smtClean="0">
                <a:latin typeface="+mn-ea"/>
                <a:cs typeface="仿宋_GB2312" panose="02010609030101010101" pitchFamily="49" charset="-122"/>
              </a:rPr>
              <a:t>：</a:t>
            </a:r>
            <a:endParaRPr lang="zh-CN" altLang="en-US" sz="2000" dirty="0" smtClean="0">
              <a:latin typeface="+mn-ea"/>
              <a:cs typeface="仿宋_GB2312" panose="02010609030101010101" pitchFamily="49" charset="-122"/>
            </a:endParaRPr>
          </a:p>
          <a:p>
            <a:r>
              <a:rPr lang="zh-CN" altLang="en-US" sz="2000" dirty="0" smtClean="0">
                <a:latin typeface="+mn-ea"/>
                <a:cs typeface="仿宋_GB2312" panose="02010609030101010101" pitchFamily="49" charset="-122"/>
              </a:rPr>
              <a:t>工资总额的计量单位是</a:t>
            </a:r>
            <a:r>
              <a:rPr lang="zh-CN" altLang="en-US" sz="2000" b="1" dirty="0" smtClean="0">
                <a:solidFill>
                  <a:srgbClr val="FF0000"/>
                </a:solidFill>
                <a:latin typeface="+mn-ea"/>
                <a:cs typeface="仿宋_GB2312" panose="02010609030101010101" pitchFamily="49" charset="-122"/>
              </a:rPr>
              <a:t>千元</a:t>
            </a:r>
            <a:r>
              <a:rPr lang="zh-CN" altLang="en-US" sz="2000" dirty="0" smtClean="0">
                <a:latin typeface="+mn-ea"/>
                <a:cs typeface="仿宋_GB2312" panose="02010609030101010101" pitchFamily="49" charset="-122"/>
              </a:rPr>
              <a:t>，错填为元，平均工资放大</a:t>
            </a:r>
            <a:r>
              <a:rPr lang="en-US" altLang="zh-CN" sz="2000" dirty="0" smtClean="0">
                <a:latin typeface="+mn-ea"/>
                <a:cs typeface="仿宋_GB2312" panose="02010609030101010101" pitchFamily="49" charset="-122"/>
              </a:rPr>
              <a:t>1000</a:t>
            </a:r>
            <a:r>
              <a:rPr lang="zh-CN" altLang="en-US" sz="2000" dirty="0" smtClean="0">
                <a:latin typeface="+mn-ea"/>
                <a:cs typeface="仿宋_GB2312" panose="02010609030101010101" pitchFamily="49" charset="-122"/>
              </a:rPr>
              <a:t>倍；错填为万元，则平均工资缩小</a:t>
            </a:r>
            <a:r>
              <a:rPr lang="en-US" altLang="zh-CN" sz="2000" dirty="0" smtClean="0">
                <a:latin typeface="+mn-ea"/>
                <a:cs typeface="仿宋_GB2312" panose="02010609030101010101" pitchFamily="49" charset="-122"/>
              </a:rPr>
              <a:t>10</a:t>
            </a:r>
            <a:r>
              <a:rPr lang="zh-CN" altLang="en-US" sz="2000" dirty="0" smtClean="0">
                <a:latin typeface="+mn-ea"/>
                <a:cs typeface="仿宋_GB2312" panose="02010609030101010101" pitchFamily="49" charset="-122"/>
              </a:rPr>
              <a:t>倍。</a:t>
            </a:r>
            <a:endParaRPr lang="zh-CN" altLang="en-US" sz="2000" dirty="0">
              <a:latin typeface="+mn-ea"/>
              <a:cs typeface="仿宋_GB2312" panose="02010609030101010101" pitchFamily="49"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9" y="570691"/>
            <a:ext cx="7143800"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altLang="zh-CN" sz="1600" b="1" dirty="0" smtClean="0">
              <a:latin typeface="+mj-ea"/>
              <a:ea typeface="+mj-ea"/>
              <a:cs typeface="仿宋_GB2312" panose="02010609030101010101" pitchFamily="49" charset="-122"/>
              <a:sym typeface="+mn-ea"/>
            </a:endParaRPr>
          </a:p>
          <a:p>
            <a:pPr lvl="1" eaLnBrk="1" hangingPunct="1">
              <a:lnSpc>
                <a:spcPct val="150000"/>
              </a:lnSpc>
              <a:buNone/>
            </a:pPr>
            <a:r>
              <a:rPr lang="en-US" altLang="zh-CN" sz="1600" dirty="0" smtClean="0">
                <a:solidFill>
                  <a:schemeClr val="tx2"/>
                </a:solidFill>
                <a:latin typeface="仿宋_GB2312" panose="02010609030101010101" pitchFamily="49" charset="-122"/>
                <a:cs typeface="仿宋_GB2312" panose="02010609030101010101" pitchFamily="49" charset="-122"/>
                <a:sym typeface="+mn-ea"/>
              </a:rPr>
              <a:t>1.</a:t>
            </a:r>
            <a:r>
              <a:rPr lang="zh-CN" altLang="en-US" sz="1600" dirty="0" smtClean="0">
                <a:solidFill>
                  <a:schemeClr val="tx2"/>
                </a:solidFill>
                <a:latin typeface="仿宋_GB2312" panose="02010609030101010101" pitchFamily="49" charset="-122"/>
                <a:cs typeface="仿宋_GB2312" panose="02010609030101010101" pitchFamily="49" charset="-122"/>
                <a:sym typeface="+mn-ea"/>
              </a:rPr>
              <a:t>基本工资：</a:t>
            </a:r>
            <a:r>
              <a:rPr lang="zh-CN" altLang="en-US" sz="1600" dirty="0" smtClean="0">
                <a:latin typeface="仿宋_GB2312" panose="02010609030101010101" pitchFamily="49" charset="-122"/>
                <a:cs typeface="仿宋_GB2312" panose="02010609030101010101" pitchFamily="49" charset="-122"/>
                <a:sym typeface="+mn-ea"/>
              </a:rPr>
              <a:t>如底薪、工龄工资等。</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solidFill>
                  <a:schemeClr val="tx2"/>
                </a:solidFill>
                <a:latin typeface="仿宋_GB2312" panose="02010609030101010101" pitchFamily="49" charset="-122"/>
                <a:cs typeface="仿宋_GB2312" panose="02010609030101010101" pitchFamily="49" charset="-122"/>
                <a:sym typeface="+mn-ea"/>
              </a:rPr>
              <a:t>2.</a:t>
            </a:r>
            <a:r>
              <a:rPr lang="zh-CN" altLang="en-US" sz="1600" dirty="0" smtClean="0">
                <a:solidFill>
                  <a:schemeClr val="tx2"/>
                </a:solidFill>
                <a:latin typeface="仿宋_GB2312" panose="02010609030101010101" pitchFamily="49" charset="-122"/>
                <a:cs typeface="仿宋_GB2312" panose="02010609030101010101" pitchFamily="49" charset="-122"/>
                <a:sym typeface="+mn-ea"/>
              </a:rPr>
              <a:t>绩效工资和奖金：</a:t>
            </a:r>
            <a:r>
              <a:rPr lang="zh-CN" altLang="en-US" sz="1600" dirty="0" smtClean="0">
                <a:latin typeface="仿宋_GB2312" panose="02010609030101010101" pitchFamily="49" charset="-122"/>
                <a:cs typeface="仿宋_GB2312" panose="02010609030101010101" pitchFamily="49" charset="-122"/>
                <a:sym typeface="+mn-ea"/>
              </a:rPr>
              <a:t>如加班工资、绩效奖金、全勤奖、提成工资、年底双薪等。</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zh-CN" altLang="en-US" sz="1600" dirty="0" smtClean="0">
                <a:solidFill>
                  <a:schemeClr val="tx2"/>
                </a:solidFill>
                <a:latin typeface="仿宋_GB2312" panose="02010609030101010101" pitchFamily="49" charset="-122"/>
                <a:cs typeface="仿宋_GB2312" panose="02010609030101010101" pitchFamily="49" charset="-122"/>
                <a:sym typeface="+mn-ea"/>
              </a:rPr>
              <a:t> 注意：</a:t>
            </a:r>
            <a:r>
              <a:rPr lang="zh-CN" altLang="en-US" sz="1600" dirty="0" smtClean="0">
                <a:latin typeface="仿宋_GB2312" panose="02010609030101010101" pitchFamily="49" charset="-122"/>
                <a:cs typeface="仿宋_GB2312" panose="02010609030101010101" pitchFamily="49" charset="-122"/>
                <a:sym typeface="+mn-ea"/>
              </a:rPr>
              <a:t>实施年薪制的员工，工资正常发放部分和年终后补发部分均计入工资总额。</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solidFill>
                  <a:schemeClr val="tx2"/>
                </a:solidFill>
                <a:latin typeface="仿宋_GB2312" panose="02010609030101010101" pitchFamily="49" charset="-122"/>
                <a:cs typeface="仿宋_GB2312" panose="02010609030101010101" pitchFamily="49" charset="-122"/>
                <a:sym typeface="+mn-ea"/>
              </a:rPr>
              <a:t>3.</a:t>
            </a:r>
            <a:r>
              <a:rPr lang="zh-CN" altLang="en-US" sz="1600" dirty="0" smtClean="0">
                <a:solidFill>
                  <a:schemeClr val="tx2"/>
                </a:solidFill>
                <a:latin typeface="仿宋_GB2312" panose="02010609030101010101" pitchFamily="49" charset="-122"/>
                <a:cs typeface="仿宋_GB2312" panose="02010609030101010101" pitchFamily="49" charset="-122"/>
                <a:sym typeface="+mn-ea"/>
              </a:rPr>
              <a:t>工资性津贴和补贴：</a:t>
            </a:r>
            <a:r>
              <a:rPr lang="zh-CN" altLang="en-US" sz="1600" dirty="0" smtClean="0">
                <a:latin typeface="仿宋_GB2312" panose="02010609030101010101" pitchFamily="49" charset="-122"/>
                <a:cs typeface="仿宋_GB2312" panose="02010609030101010101" pitchFamily="49" charset="-122"/>
                <a:sym typeface="+mn-ea"/>
              </a:rPr>
              <a:t>如过节费、餐补、交通补贴、通讯补贴、取暖补贴、住房补贴、物业补贴、不休假补贴、高温津贴、地区津贴、技术津贴、外派工作补贴等。</a:t>
            </a:r>
            <a:endParaRPr lang="zh-CN" altLang="en-US" sz="1600" dirty="0" smtClean="0">
              <a:latin typeface="仿宋_GB2312" panose="02010609030101010101" pitchFamily="49" charset="-122"/>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5" name="矩形 4"/>
          <p:cNvSpPr/>
          <p:nvPr/>
        </p:nvSpPr>
        <p:spPr>
          <a:xfrm>
            <a:off x="1571604" y="642130"/>
            <a:ext cx="2262158" cy="369332"/>
          </a:xfrm>
          <a:prstGeom prst="rect">
            <a:avLst/>
          </a:prstGeom>
        </p:spPr>
        <p:txBody>
          <a:bodyPr wrap="none">
            <a:spAutoFit/>
          </a:bodyPr>
          <a:lstStyle/>
          <a:p>
            <a:r>
              <a:rPr lang="zh-CN" altLang="en-US" b="1" dirty="0" smtClean="0">
                <a:latin typeface="+mj-ea"/>
              </a:rPr>
              <a:t>工资总额具体包括：</a:t>
            </a:r>
            <a:endParaRPr lang="zh-CN" altLang="en-US" b="1" dirty="0">
              <a:latin typeface="+mj-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0691"/>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sz="1600" b="1" dirty="0" smtClean="0">
              <a:latin typeface="+mj-ea"/>
              <a:ea typeface="+mj-ea"/>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 4.</a:t>
            </a:r>
            <a:r>
              <a:rPr lang="zh-CN" altLang="en-US" sz="1600" dirty="0" smtClean="0">
                <a:latin typeface="仿宋_GB2312" panose="02010609030101010101" pitchFamily="49" charset="-122"/>
                <a:cs typeface="仿宋_GB2312" panose="02010609030101010101" pitchFamily="49" charset="-122"/>
                <a:sym typeface="+mn-ea"/>
              </a:rPr>
              <a:t>单位代扣的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个人所得税。（税前工资）</a:t>
            </a:r>
            <a:endParaRPr lang="zh-CN" altLang="en-US" sz="1600" dirty="0" smtClean="0">
              <a:solidFill>
                <a:srgbClr val="FF0000"/>
              </a:solidFill>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 5.</a:t>
            </a:r>
            <a:r>
              <a:rPr lang="zh-CN" altLang="en-US" sz="1600" dirty="0" smtClean="0">
                <a:latin typeface="仿宋_GB2312" panose="02010609030101010101" pitchFamily="49" charset="-122"/>
                <a:cs typeface="仿宋_GB2312" panose="02010609030101010101" pitchFamily="49" charset="-122"/>
                <a:sym typeface="+mn-ea"/>
              </a:rPr>
              <a:t>单位代扣代缴的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住房公积金、社会保险</a:t>
            </a:r>
            <a:r>
              <a:rPr lang="zh-CN" altLang="en-US" sz="1600" dirty="0" smtClean="0">
                <a:latin typeface="仿宋_GB2312" panose="02010609030101010101" pitchFamily="49" charset="-122"/>
                <a:cs typeface="仿宋_GB2312" panose="02010609030101010101" pitchFamily="49" charset="-122"/>
                <a:sym typeface="+mn-ea"/>
              </a:rPr>
              <a:t>基金和职业</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年金</a:t>
            </a:r>
            <a:r>
              <a:rPr lang="zh-CN" altLang="en-US" sz="1600" dirty="0" smtClean="0">
                <a:latin typeface="仿宋_GB2312" panose="02010609030101010101" pitchFamily="49" charset="-122"/>
                <a:cs typeface="仿宋_GB2312" panose="02010609030101010101" pitchFamily="49" charset="-122"/>
                <a:sym typeface="+mn-ea"/>
              </a:rPr>
              <a:t>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个人缴纳部分。</a:t>
            </a:r>
            <a:endParaRPr lang="zh-CN" altLang="en-US" sz="1600" dirty="0" smtClean="0">
              <a:solidFill>
                <a:srgbClr val="FF0000"/>
              </a:solidFill>
              <a:latin typeface="仿宋_GB2312" panose="02010609030101010101" pitchFamily="49" charset="-122"/>
              <a:cs typeface="仿宋_GB2312" panose="02010609030101010101" pitchFamily="49" charset="-122"/>
              <a:sym typeface="+mn-ea"/>
            </a:endParaRPr>
          </a:p>
          <a:p>
            <a:pPr marL="0" lvl="1" eaLnBrk="1" hangingPunct="1">
              <a:lnSpc>
                <a:spcPct val="120000"/>
              </a:lnSpc>
              <a:buNone/>
            </a:pPr>
            <a:r>
              <a:rPr lang="zh-CN" altLang="en-US" sz="1600" dirty="0" smtClean="0">
                <a:solidFill>
                  <a:srgbClr val="FFFF00"/>
                </a:solidFill>
                <a:latin typeface="仿宋_GB2312" panose="02010609030101010101" pitchFamily="49" charset="-122"/>
                <a:cs typeface="仿宋_GB2312" panose="02010609030101010101" pitchFamily="49" charset="-122"/>
                <a:sym typeface="+mn-ea"/>
              </a:rPr>
              <a:t>       </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注意：</a:t>
            </a:r>
            <a:r>
              <a:rPr lang="zh-CN" altLang="en-US" sz="1600" dirty="0" smtClean="0">
                <a:latin typeface="仿宋_GB2312" panose="02010609030101010101" pitchFamily="49" charset="-122"/>
                <a:cs typeface="仿宋_GB2312" panose="02010609030101010101" pitchFamily="49" charset="-122"/>
                <a:sym typeface="+mn-ea"/>
              </a:rPr>
              <a:t>部分高管发放工资时不代扣社会保险和公积金，费用由企业承担。 </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20000"/>
              </a:lnSpc>
              <a:buNone/>
            </a:pPr>
            <a:r>
              <a:rPr lang="en-US" altLang="zh-CN" sz="1600" dirty="0" smtClean="0">
                <a:latin typeface="仿宋_GB2312" panose="02010609030101010101" pitchFamily="49" charset="-122"/>
                <a:cs typeface="仿宋_GB2312" panose="02010609030101010101" pitchFamily="49" charset="-122"/>
                <a:sym typeface="+mn-ea"/>
              </a:rPr>
              <a:t>       </a:t>
            </a:r>
            <a:r>
              <a:rPr lang="zh-CN" altLang="en-US" sz="1600" dirty="0" smtClean="0">
                <a:latin typeface="仿宋_GB2312" panose="02010609030101010101" pitchFamily="49" charset="-122"/>
                <a:cs typeface="仿宋_GB2312" panose="02010609030101010101" pitchFamily="49" charset="-122"/>
                <a:sym typeface="+mn-ea"/>
              </a:rPr>
              <a:t>在统计工资总额时，单位要将企业替其承担的上述费用加回。所有人员的</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20000"/>
              </a:lnSpc>
              <a:buNone/>
            </a:pPr>
            <a:r>
              <a:rPr lang="en-US" altLang="zh-CN" sz="1600" dirty="0" smtClean="0">
                <a:latin typeface="仿宋_GB2312" panose="02010609030101010101" pitchFamily="49" charset="-122"/>
                <a:cs typeface="仿宋_GB2312" panose="02010609030101010101" pitchFamily="49" charset="-122"/>
                <a:sym typeface="+mn-ea"/>
              </a:rPr>
              <a:t>       </a:t>
            </a:r>
            <a:r>
              <a:rPr lang="zh-CN" altLang="en-US" sz="1600" dirty="0" smtClean="0">
                <a:latin typeface="仿宋_GB2312" panose="02010609030101010101" pitchFamily="49" charset="-122"/>
                <a:cs typeface="仿宋_GB2312" panose="02010609030101010101" pitchFamily="49" charset="-122"/>
                <a:sym typeface="+mn-ea"/>
              </a:rPr>
              <a:t>工资统计方法一致。</a:t>
            </a:r>
            <a:endParaRPr lang="zh-CN" altLang="en-US" sz="1600" dirty="0" smtClean="0">
              <a:latin typeface="仿宋_GB2312" panose="02010609030101010101" pitchFamily="49" charset="-122"/>
              <a:cs typeface="仿宋_GB2312" panose="02010609030101010101" pitchFamily="49" charset="-122"/>
              <a:sym typeface="+mn-ea"/>
            </a:endParaRPr>
          </a:p>
          <a:p>
            <a:pPr marL="0" lvl="1" eaLnBrk="1" hangingPunct="1">
              <a:lnSpc>
                <a:spcPct val="150000"/>
              </a:lnSpc>
              <a:buNone/>
            </a:pPr>
            <a:r>
              <a:rPr lang="zh-CN" altLang="en-US" sz="1600" dirty="0" smtClean="0">
                <a:latin typeface="仿宋_GB2312" panose="02010609030101010101" pitchFamily="49" charset="-122"/>
                <a:cs typeface="仿宋_GB2312" panose="02010609030101010101" pitchFamily="49" charset="-122"/>
                <a:sym typeface="+mn-ea"/>
              </a:rPr>
              <a:t>     </a:t>
            </a:r>
            <a:r>
              <a:rPr lang="en-US" altLang="zh-CN" sz="1600" dirty="0" smtClean="0">
                <a:latin typeface="仿宋_GB2312" panose="02010609030101010101" pitchFamily="49" charset="-122"/>
                <a:cs typeface="仿宋_GB2312" panose="02010609030101010101" pitchFamily="49" charset="-122"/>
                <a:sym typeface="+mn-ea"/>
              </a:rPr>
              <a:t>6.</a:t>
            </a:r>
            <a:r>
              <a:rPr lang="zh-CN" altLang="en-US" sz="1600" dirty="0" smtClean="0">
                <a:latin typeface="仿宋_GB2312" panose="02010609030101010101" pitchFamily="49" charset="-122"/>
                <a:cs typeface="仿宋_GB2312" panose="02010609030101010101" pitchFamily="49" charset="-122"/>
                <a:sym typeface="+mn-ea"/>
              </a:rPr>
              <a:t>单位从个人工资中直接为其代扣或代缴的房费、水费、电费、物业费等。</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     7.</a:t>
            </a:r>
            <a:r>
              <a:rPr lang="zh-CN" altLang="en-US" sz="1600" dirty="0" smtClean="0">
                <a:latin typeface="仿宋_GB2312" panose="02010609030101010101" pitchFamily="49" charset="-122"/>
                <a:cs typeface="仿宋_GB2312" panose="02010609030101010101" pitchFamily="49" charset="-122"/>
                <a:sym typeface="+mn-ea"/>
              </a:rPr>
              <a:t>单位为员工购买的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商业保险</a:t>
            </a:r>
            <a:r>
              <a:rPr lang="zh-CN" sz="1600" b="1" dirty="0" smtClean="0">
                <a:latin typeface="仿宋_GB2312" panose="02010609030101010101" pitchFamily="49" charset="-122"/>
                <a:cs typeface="仿宋_GB2312" panose="02010609030101010101" pitchFamily="49" charset="-122"/>
                <a:sym typeface="+mn-ea"/>
              </a:rPr>
              <a:t>。</a:t>
            </a:r>
            <a:r>
              <a:rPr lang="zh-CN" altLang="en-US" sz="1600" dirty="0" smtClean="0">
                <a:latin typeface="仿宋_GB2312" panose="02010609030101010101" pitchFamily="49" charset="-122"/>
                <a:cs typeface="仿宋_GB2312" panose="02010609030101010101" pitchFamily="49" charset="-122"/>
                <a:sym typeface="+mn-ea"/>
              </a:rPr>
              <a:t>（补充医疗和补充养老不统计）</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     8.</a:t>
            </a:r>
            <a:r>
              <a:rPr lang="zh-CN" altLang="en-US" sz="1600" dirty="0" smtClean="0">
                <a:latin typeface="仿宋_GB2312" panose="02010609030101010101" pitchFamily="49" charset="-122"/>
                <a:cs typeface="仿宋_GB2312" panose="02010609030101010101" pitchFamily="49" charset="-122"/>
                <a:sym typeface="+mn-ea"/>
              </a:rPr>
              <a:t>实际发放给个人的生育津贴。（如直接发放到个人，不通过单位发放，需单位与个人沟通掌握数据后，一并填报到工资总额项中。）</a:t>
            </a: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571604" y="642130"/>
            <a:ext cx="2262158" cy="369332"/>
          </a:xfrm>
          <a:prstGeom prst="rect">
            <a:avLst/>
          </a:prstGeom>
        </p:spPr>
        <p:txBody>
          <a:bodyPr wrap="none">
            <a:spAutoFit/>
          </a:bodyPr>
          <a:lstStyle/>
          <a:p>
            <a:r>
              <a:rPr lang="zh-CN" altLang="en-US" b="1" dirty="0" smtClean="0">
                <a:latin typeface="+mj-ea"/>
              </a:rPr>
              <a:t>工资总额具体包括：</a:t>
            </a:r>
            <a:endParaRPr lang="zh-CN" altLang="en-US" b="1" dirty="0">
              <a:latin typeface="+mj-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142976" y="642130"/>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30000"/>
              </a:lnSpc>
              <a:buNone/>
            </a:pPr>
            <a:r>
              <a:rPr lang="zh-CN" altLang="en-US" sz="2000" b="1" dirty="0" smtClean="0">
                <a:solidFill>
                  <a:srgbClr val="FF0000"/>
                </a:solidFill>
                <a:latin typeface="+mj-ea"/>
                <a:cs typeface="仿宋_GB2312" panose="02010609030101010101" pitchFamily="49" charset="-122"/>
              </a:rPr>
              <a:t>※</a:t>
            </a:r>
            <a:r>
              <a:rPr lang="zh-CN" altLang="en-US" sz="2000" b="1" dirty="0" smtClean="0">
                <a:latin typeface="+mj-ea"/>
                <a:sym typeface="+mn-ea"/>
              </a:rPr>
              <a:t>津补贴统计时应注意：</a:t>
            </a:r>
            <a:endParaRPr lang="zh-CN" altLang="en-US" sz="1800" b="1" dirty="0" smtClean="0">
              <a:latin typeface="+mj-ea"/>
              <a:sym typeface="+mn-ea"/>
            </a:endParaRPr>
          </a:p>
          <a:p>
            <a:pPr lvl="1" eaLnBrk="1" hangingPunct="1">
              <a:lnSpc>
                <a:spcPct val="130000"/>
              </a:lnSpc>
              <a:buNone/>
            </a:pP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1.</a:t>
            </a:r>
            <a:r>
              <a:rPr lang="zh-CN" altLang="en-US" sz="1600" dirty="0" smtClean="0">
                <a:latin typeface="仿宋_GB2312" panose="02010609030101010101" pitchFamily="49" charset="-122"/>
                <a:cs typeface="仿宋_GB2312" panose="02010609030101010101" pitchFamily="49" charset="-122"/>
                <a:sym typeface="+mn-ea"/>
              </a:rPr>
              <a:t>关于住房费用：住房补贴、可支配的房改一次性补贴、为员工报销的个人租房费用应计入工资总额；计入专款专用账户房改一次性补贴、员工宿舍租金不计入工资总额。</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2.</a:t>
            </a:r>
            <a:r>
              <a:rPr lang="zh-CN" altLang="en-US" sz="1600" dirty="0" smtClean="0">
                <a:latin typeface="仿宋_GB2312" panose="02010609030101010101" pitchFamily="49" charset="-122"/>
                <a:cs typeface="仿宋_GB2312" panose="02010609030101010101" pitchFamily="49" charset="-122"/>
                <a:sym typeface="+mn-ea"/>
              </a:rPr>
              <a:t>关于员工福利：从工会经费、工会账户发放的购物卡、充值卡等不计入工资总额，其他的购物卡、充值卡等应计入工资总额。</a:t>
            </a:r>
            <a:endParaRPr lang="zh-CN" altLang="en-US" sz="1600" dirty="0" smtClean="0">
              <a:latin typeface="仿宋_GB2312" panose="02010609030101010101" pitchFamily="49" charset="-122"/>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0691"/>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altLang="zh-CN"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j-ea"/>
                <a:ea typeface="+mj-ea"/>
                <a:cs typeface="仿宋_GB2312" panose="02010609030101010101" pitchFamily="49" charset="-122"/>
                <a:sym typeface="+mn-ea"/>
              </a:rPr>
              <a:t>1.</a:t>
            </a:r>
            <a:r>
              <a:rPr lang="zh-CN" altLang="en-US" sz="1600" dirty="0" smtClean="0">
                <a:latin typeface="+mj-ea"/>
                <a:ea typeface="+mj-ea"/>
                <a:cs typeface="仿宋_GB2312" panose="02010609030101010101" pitchFamily="49" charset="-122"/>
                <a:sym typeface="+mn-ea"/>
              </a:rPr>
              <a:t>根据国务院发布的有关规定发放的创造发明奖、国家星火奖、自然科学奖、科学技术进步奖和支付的合理化建议和技术改进奖以及支付给运动员在重大体育比赛中的重奖。</a:t>
            </a:r>
            <a:r>
              <a:rPr lang="zh-CN" altLang="en-US" sz="1600" dirty="0" smtClean="0">
                <a:solidFill>
                  <a:srgbClr val="FF0000"/>
                </a:solidFill>
                <a:latin typeface="+mj-ea"/>
                <a:ea typeface="+mj-ea"/>
                <a:cs typeface="仿宋_GB2312" panose="02010609030101010101" pitchFamily="49" charset="-122"/>
                <a:sym typeface="+mn-ea"/>
              </a:rPr>
              <a:t>（国家级）</a:t>
            </a:r>
            <a:endParaRPr lang="zh-CN" altLang="en-US" sz="1600" dirty="0" smtClean="0">
              <a:solidFill>
                <a:srgbClr val="FF0000"/>
              </a:solidFill>
              <a:latin typeface="+mj-ea"/>
              <a:ea typeface="+mj-ea"/>
              <a:cs typeface="仿宋_GB2312" panose="02010609030101010101" pitchFamily="49" charset="-122"/>
              <a:sym typeface="+mn-ea"/>
            </a:endParaRPr>
          </a:p>
          <a:p>
            <a:pPr lvl="1" eaLnBrk="1" hangingPunct="1">
              <a:lnSpc>
                <a:spcPct val="150000"/>
              </a:lnSpc>
              <a:buNone/>
            </a:pPr>
            <a:r>
              <a:rPr lang="en-US" altLang="zh-CN" sz="1600" dirty="0" smtClean="0">
                <a:latin typeface="+mj-ea"/>
                <a:ea typeface="+mj-ea"/>
                <a:cs typeface="仿宋_GB2312" panose="02010609030101010101" pitchFamily="49" charset="-122"/>
                <a:sym typeface="+mn-ea"/>
              </a:rPr>
              <a:t>2.</a:t>
            </a:r>
            <a:r>
              <a:rPr lang="zh-CN" altLang="en-US" sz="1600" dirty="0" smtClean="0">
                <a:latin typeface="+mj-ea"/>
                <a:ea typeface="+mj-ea"/>
                <a:cs typeface="仿宋_GB2312" panose="02010609030101010101" pitchFamily="49" charset="-122"/>
                <a:sym typeface="+mn-ea"/>
              </a:rPr>
              <a:t>有关</a:t>
            </a:r>
            <a:r>
              <a:rPr lang="zh-CN" altLang="en-US" sz="1600" dirty="0" smtClean="0">
                <a:solidFill>
                  <a:srgbClr val="FF0000"/>
                </a:solidFill>
                <a:latin typeface="+mj-ea"/>
                <a:ea typeface="+mj-ea"/>
                <a:cs typeface="仿宋_GB2312" panose="02010609030101010101" pitchFamily="49" charset="-122"/>
                <a:sym typeface="+mn-ea"/>
              </a:rPr>
              <a:t>劳动保险和职工福利</a:t>
            </a:r>
            <a:r>
              <a:rPr lang="zh-CN" altLang="en-US" sz="1600" dirty="0" smtClean="0">
                <a:latin typeface="+mj-ea"/>
                <a:ea typeface="+mj-ea"/>
                <a:cs typeface="仿宋_GB2312" panose="02010609030101010101" pitchFamily="49" charset="-122"/>
                <a:sym typeface="+mn-ea"/>
              </a:rPr>
              <a:t>方面的费用。如防降温费、抚恤金、慰问金、独生子女费等。</a:t>
            </a:r>
            <a:endParaRPr lang="zh-CN" altLang="en-US" sz="1600" dirty="0" smtClean="0">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latin typeface="+mj-ea"/>
                <a:ea typeface="+mj-ea"/>
                <a:cs typeface="仿宋_GB2312" panose="02010609030101010101" pitchFamily="49" charset="-122"/>
                <a:sym typeface="+mn-ea"/>
              </a:rPr>
              <a:t>3.</a:t>
            </a:r>
            <a:r>
              <a:rPr lang="en-US" altLang="zh-CN" sz="1600" dirty="0" smtClean="0">
                <a:solidFill>
                  <a:srgbClr val="FF0000"/>
                </a:solidFill>
                <a:latin typeface="+mj-ea"/>
                <a:ea typeface="+mj-ea"/>
                <a:cs typeface="仿宋_GB2312" panose="02010609030101010101" pitchFamily="49" charset="-122"/>
                <a:sym typeface="+mn-ea"/>
              </a:rPr>
              <a:t>劳动保护</a:t>
            </a:r>
            <a:r>
              <a:rPr lang="en-US" altLang="zh-CN" sz="1600" dirty="0" smtClean="0">
                <a:latin typeface="+mj-ea"/>
                <a:ea typeface="+mj-ea"/>
                <a:cs typeface="仿宋_GB2312" panose="02010609030101010101" pitchFamily="49" charset="-122"/>
                <a:sym typeface="+mn-ea"/>
              </a:rPr>
              <a:t>的各种支出，如工作服、手套等。</a:t>
            </a:r>
            <a:endParaRPr lang="en-US" altLang="zh-CN" sz="1600" dirty="0" smtClean="0">
              <a:solidFill>
                <a:schemeClr val="tx1"/>
              </a:solidFill>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latin typeface="+mj-ea"/>
                <a:ea typeface="+mj-ea"/>
                <a:cs typeface="仿宋_GB2312" panose="02010609030101010101" pitchFamily="49" charset="-122"/>
                <a:sym typeface="+mn-ea"/>
              </a:rPr>
              <a:t>4.有关</a:t>
            </a:r>
            <a:r>
              <a:rPr lang="en-US" altLang="zh-CN" sz="1600" dirty="0" smtClean="0">
                <a:solidFill>
                  <a:srgbClr val="FF0000"/>
                </a:solidFill>
                <a:latin typeface="+mj-ea"/>
                <a:ea typeface="+mj-ea"/>
                <a:cs typeface="仿宋_GB2312" panose="02010609030101010101" pitchFamily="49" charset="-122"/>
                <a:sym typeface="+mn-ea"/>
              </a:rPr>
              <a:t>离休、退休、退职人员</a:t>
            </a:r>
            <a:r>
              <a:rPr lang="en-US" altLang="zh-CN" sz="1600" dirty="0" smtClean="0">
                <a:latin typeface="+mj-ea"/>
                <a:ea typeface="+mj-ea"/>
                <a:cs typeface="仿宋_GB2312" panose="02010609030101010101" pitchFamily="49" charset="-122"/>
                <a:sym typeface="+mn-ea"/>
              </a:rPr>
              <a:t>待遇的各项支出。</a:t>
            </a:r>
            <a:endParaRPr lang="en-US" altLang="zh-CN" sz="1600" dirty="0" smtClean="0">
              <a:solidFill>
                <a:schemeClr val="tx1"/>
              </a:solidFill>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latin typeface="+mj-ea"/>
                <a:ea typeface="+mj-ea"/>
                <a:cs typeface="仿宋_GB2312" panose="02010609030101010101" pitchFamily="49" charset="-122"/>
                <a:sym typeface="+mn-ea"/>
              </a:rPr>
              <a:t>5.支付给外单位</a:t>
            </a:r>
            <a:r>
              <a:rPr lang="en-US" altLang="zh-CN" sz="1600" dirty="0" smtClean="0">
                <a:solidFill>
                  <a:srgbClr val="FF0000"/>
                </a:solidFill>
                <a:latin typeface="+mj-ea"/>
                <a:ea typeface="+mj-ea"/>
                <a:cs typeface="仿宋_GB2312" panose="02010609030101010101" pitchFamily="49" charset="-122"/>
                <a:sym typeface="+mn-ea"/>
              </a:rPr>
              <a:t>一次性劳务人员</a:t>
            </a:r>
            <a:r>
              <a:rPr lang="en-US" altLang="zh-CN" sz="1600" dirty="0" smtClean="0">
                <a:latin typeface="+mj-ea"/>
                <a:ea typeface="+mj-ea"/>
                <a:cs typeface="仿宋_GB2312" panose="02010609030101010101" pitchFamily="49" charset="-122"/>
                <a:sym typeface="+mn-ea"/>
              </a:rPr>
              <a:t>的稿费、讲课费及其他专门工作报酬</a:t>
            </a:r>
            <a:r>
              <a:rPr lang="zh-CN" altLang="en-US" sz="1600" dirty="0" smtClean="0">
                <a:latin typeface="+mj-ea"/>
                <a:ea typeface="+mj-ea"/>
                <a:cs typeface="仿宋_GB2312" panose="02010609030101010101" pitchFamily="49" charset="-122"/>
                <a:sym typeface="+mn-ea"/>
              </a:rPr>
              <a:t>。</a:t>
            </a:r>
            <a:endParaRPr lang="zh-CN" altLang="en-US" sz="1600" dirty="0" smtClean="0">
              <a:latin typeface="+mj-ea"/>
              <a:ea typeface="+mj-ea"/>
              <a:cs typeface="仿宋_GB2312" panose="02010609030101010101" pitchFamily="49" charset="-122"/>
              <a:sym typeface="+mn-ea"/>
            </a:endParaRPr>
          </a:p>
          <a:p>
            <a:pPr marL="457200" lvl="1" indent="0" algn="l" eaLnBrk="1" hangingPunct="1">
              <a:lnSpc>
                <a:spcPct val="150000"/>
              </a:lnSpc>
              <a:buNone/>
            </a:pPr>
            <a:endParaRPr lang="zh-CN" sz="1600" b="1" dirty="0" smtClean="0">
              <a:solidFill>
                <a:schemeClr val="tx1"/>
              </a:solidFill>
              <a:latin typeface="仿宋_GB2312" panose="02010609030101010101" pitchFamily="49" charset="-122"/>
              <a:cs typeface="仿宋_GB2312" panose="02010609030101010101" pitchFamily="49" charset="-122"/>
              <a:sym typeface="+mn-ea"/>
            </a:endParaRPr>
          </a:p>
          <a:p>
            <a:pPr marL="457200" lvl="1" indent="0" algn="l" eaLnBrk="1" hangingPunct="1">
              <a:lnSpc>
                <a:spcPct val="150000"/>
              </a:lnSpc>
              <a:buNone/>
            </a:pPr>
            <a:endParaRPr lang="en-US" altLang="zh-CN" sz="1600" dirty="0" smtClean="0">
              <a:latin typeface="+mj-ea"/>
              <a:ea typeface="+mj-ea"/>
              <a:cs typeface="仿宋_GB2312" panose="02010609030101010101" pitchFamily="49" charset="-122"/>
            </a:endParaRPr>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571604" y="642130"/>
            <a:ext cx="2044149" cy="369332"/>
          </a:xfrm>
          <a:prstGeom prst="rect">
            <a:avLst/>
          </a:prstGeom>
        </p:spPr>
        <p:txBody>
          <a:bodyPr wrap="none">
            <a:spAutoFit/>
          </a:bodyPr>
          <a:lstStyle/>
          <a:p>
            <a:r>
              <a:rPr lang="zh-CN" altLang="en-US" b="1" dirty="0" smtClean="0">
                <a:latin typeface="+mj-ea"/>
              </a:rPr>
              <a:t>工资总额不包括：</a:t>
            </a:r>
            <a:endParaRPr lang="zh-CN" altLang="en-US" b="1" dirty="0">
              <a:latin typeface="+mj-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0691"/>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altLang="zh-CN"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6.</a:t>
            </a:r>
            <a:r>
              <a:rPr lang="zh-CN" altLang="en-US" sz="1600" dirty="0" smtClean="0">
                <a:latin typeface="+mn-ea"/>
                <a:cs typeface="仿宋_GB2312" panose="02010609030101010101" pitchFamily="49" charset="-122"/>
                <a:sym typeface="+mn-ea"/>
              </a:rPr>
              <a:t>对自带工具来企业工作的从业人员所支付的工具等的补偿费用。</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7.</a:t>
            </a:r>
            <a:r>
              <a:rPr lang="zh-CN" altLang="en-US" sz="1600" dirty="0" smtClean="0">
                <a:latin typeface="+mn-ea"/>
                <a:cs typeface="仿宋_GB2312" panose="02010609030101010101" pitchFamily="49" charset="-122"/>
                <a:sym typeface="+mn-ea"/>
              </a:rPr>
              <a:t>实行租赁经营单位的承租人的风险性补偿收入。</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8.</a:t>
            </a:r>
            <a:r>
              <a:rPr lang="zh-CN" altLang="en-US" sz="1600" dirty="0" smtClean="0">
                <a:latin typeface="+mn-ea"/>
                <a:cs typeface="仿宋_GB2312" panose="02010609030101010101" pitchFamily="49" charset="-122"/>
                <a:sym typeface="+mn-ea"/>
              </a:rPr>
              <a:t>一些单位职工集资入股或购买本企业的股票和债券后发给职工的</a:t>
            </a:r>
            <a:r>
              <a:rPr lang="zh-CN" altLang="en-US" sz="1600" dirty="0" smtClean="0">
                <a:solidFill>
                  <a:srgbClr val="FF0000"/>
                </a:solidFill>
                <a:latin typeface="+mn-ea"/>
                <a:cs typeface="仿宋_GB2312" panose="02010609030101010101" pitchFamily="49" charset="-122"/>
                <a:sym typeface="+mn-ea"/>
              </a:rPr>
              <a:t>股息分红、债券利息</a:t>
            </a:r>
            <a:r>
              <a:rPr lang="zh-CN" altLang="en-US" sz="1600" dirty="0" smtClean="0">
                <a:latin typeface="+mn-ea"/>
                <a:cs typeface="仿宋_GB2312" panose="02010609030101010101" pitchFamily="49" charset="-122"/>
                <a:sym typeface="+mn-ea"/>
              </a:rPr>
              <a:t>以及职工个人技术投入后的税前收益分配。（</a:t>
            </a:r>
            <a:r>
              <a:rPr lang="zh-CN" altLang="en-US" sz="1600" dirty="0" smtClean="0">
                <a:solidFill>
                  <a:srgbClr val="FF0000"/>
                </a:solidFill>
                <a:latin typeface="+mn-ea"/>
                <a:cs typeface="仿宋_GB2312" panose="02010609030101010101" pitchFamily="49" charset="-122"/>
                <a:sym typeface="+mn-ea"/>
              </a:rPr>
              <a:t>资本性收益</a:t>
            </a:r>
            <a:r>
              <a:rPr lang="zh-CN" altLang="en-US" sz="1600" dirty="0" smtClean="0">
                <a:latin typeface="+mn-ea"/>
                <a:cs typeface="仿宋_GB2312" panose="02010609030101010101" pitchFamily="49" charset="-122"/>
                <a:sym typeface="+mn-ea"/>
              </a:rPr>
              <a:t>）</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9.</a:t>
            </a:r>
            <a:r>
              <a:rPr lang="zh-CN" altLang="en-US" sz="1600" dirty="0" smtClean="0">
                <a:latin typeface="+mn-ea"/>
                <a:cs typeface="仿宋_GB2312" panose="02010609030101010101" pitchFamily="49" charset="-122"/>
                <a:sym typeface="+mn-ea"/>
              </a:rPr>
              <a:t>企业一次性支付的工伤医疗补助金、伤残就业补助金、生活补助费、经济补偿金（</a:t>
            </a:r>
            <a:r>
              <a:rPr lang="zh-CN" altLang="en-US" sz="1600" dirty="0" smtClean="0">
                <a:solidFill>
                  <a:srgbClr val="FF0000"/>
                </a:solidFill>
                <a:latin typeface="+mn-ea"/>
                <a:cs typeface="仿宋_GB2312" panose="02010609030101010101" pitchFamily="49" charset="-122"/>
                <a:sym typeface="+mn-ea"/>
              </a:rPr>
              <a:t>离职补偿、竞业限制补偿</a:t>
            </a:r>
            <a:r>
              <a:rPr lang="zh-CN" altLang="en-US" sz="1600" dirty="0" smtClean="0">
                <a:latin typeface="+mn-ea"/>
                <a:cs typeface="仿宋_GB2312" panose="02010609030101010101" pitchFamily="49" charset="-122"/>
                <a:sym typeface="+mn-ea"/>
              </a:rPr>
              <a:t>）、赔偿金或违约金，买断工龄支付给职工的费用。</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10.</a:t>
            </a:r>
            <a:r>
              <a:rPr lang="zh-CN" altLang="en-US" sz="1600" dirty="0" smtClean="0">
                <a:solidFill>
                  <a:srgbClr val="FF0000"/>
                </a:solidFill>
                <a:latin typeface="+mn-ea"/>
                <a:cs typeface="仿宋_GB2312" panose="02010609030101010101" pitchFamily="49" charset="-122"/>
                <a:sym typeface="+mn-ea"/>
              </a:rPr>
              <a:t>劳务派遣</a:t>
            </a:r>
            <a:r>
              <a:rPr lang="zh-CN" altLang="en-US" sz="1600" dirty="0" smtClean="0">
                <a:latin typeface="+mn-ea"/>
                <a:cs typeface="仿宋_GB2312" panose="02010609030101010101" pitchFamily="49" charset="-122"/>
                <a:sym typeface="+mn-ea"/>
              </a:rPr>
              <a:t>单位收取用工单位支付的人员工资以外的</a:t>
            </a:r>
            <a:r>
              <a:rPr lang="zh-CN" altLang="en-US" sz="1600" dirty="0" smtClean="0">
                <a:solidFill>
                  <a:srgbClr val="FF0000"/>
                </a:solidFill>
                <a:latin typeface="+mn-ea"/>
                <a:cs typeface="仿宋_GB2312" panose="02010609030101010101" pitchFamily="49" charset="-122"/>
                <a:sym typeface="+mn-ea"/>
              </a:rPr>
              <a:t>手续费和管理费</a:t>
            </a:r>
            <a:r>
              <a:rPr lang="zh-CN" altLang="en-US" sz="1600" dirty="0" smtClean="0">
                <a:latin typeface="+mn-ea"/>
                <a:cs typeface="仿宋_GB2312" panose="02010609030101010101" pitchFamily="49" charset="-122"/>
                <a:sym typeface="+mn-ea"/>
              </a:rPr>
              <a:t>。</a:t>
            </a:r>
            <a:endParaRPr lang="en-US" altLang="zh-CN"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11.</a:t>
            </a:r>
            <a:r>
              <a:rPr lang="zh-CN" altLang="en-US" sz="1600" dirty="0" smtClean="0">
                <a:latin typeface="+mn-ea"/>
                <a:cs typeface="仿宋_GB2312" panose="02010609030101010101" pitchFamily="49" charset="-122"/>
                <a:sym typeface="+mn-ea"/>
              </a:rPr>
              <a:t>支付给家庭工人的加工费和按加工订货办法支付给承包单位的发包费用。</a:t>
            </a:r>
            <a:endParaRPr lang="en-US" altLang="zh-CN" sz="1600" dirty="0" smtClean="0">
              <a:latin typeface="+mn-ea"/>
              <a:cs typeface="仿宋_GB2312" panose="02010609030101010101" pitchFamily="49" charset="-122"/>
              <a:sym typeface="+mn-ea"/>
            </a:endParaRPr>
          </a:p>
          <a:p>
            <a:pPr lvl="1" eaLnBrk="1" hangingPunct="1">
              <a:lnSpc>
                <a:spcPct val="150000"/>
              </a:lnSpc>
              <a:buNone/>
            </a:pPr>
            <a:endParaRPr lang="zh-CN" altLang="en-US" sz="1600" dirty="0" smtClean="0">
              <a:latin typeface="+mn-ea"/>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571604" y="642130"/>
            <a:ext cx="2044149" cy="369332"/>
          </a:xfrm>
          <a:prstGeom prst="rect">
            <a:avLst/>
          </a:prstGeom>
        </p:spPr>
        <p:txBody>
          <a:bodyPr wrap="none">
            <a:spAutoFit/>
          </a:bodyPr>
          <a:lstStyle/>
          <a:p>
            <a:r>
              <a:rPr lang="zh-CN" altLang="en-US" b="1" dirty="0" smtClean="0">
                <a:latin typeface="+mj-ea"/>
              </a:rPr>
              <a:t>工资总额不包括：</a:t>
            </a:r>
            <a:endParaRPr lang="zh-CN" altLang="en-US" b="1" dirty="0">
              <a:latin typeface="+mj-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99848" y="574503"/>
            <a:ext cx="2044149" cy="369332"/>
          </a:xfrm>
          <a:prstGeom prst="rect">
            <a:avLst/>
          </a:prstGeom>
        </p:spPr>
        <p:txBody>
          <a:bodyPr wrap="none">
            <a:spAutoFit/>
          </a:bodyPr>
          <a:lstStyle/>
          <a:p>
            <a:r>
              <a:rPr lang="zh-CN" altLang="en-US" b="1" dirty="0" smtClean="0">
                <a:latin typeface="+mj-ea"/>
              </a:rPr>
              <a:t>工资总额不包括：</a:t>
            </a:r>
            <a:endParaRPr lang="zh-CN" altLang="en-US" b="1" dirty="0">
              <a:latin typeface="+mj-ea"/>
            </a:endParaRPr>
          </a:p>
        </p:txBody>
      </p:sp>
      <p:sp>
        <p:nvSpPr>
          <p:cNvPr id="3" name="矩形 2"/>
          <p:cNvSpPr/>
          <p:nvPr/>
        </p:nvSpPr>
        <p:spPr>
          <a:xfrm>
            <a:off x="1407160" y="805180"/>
            <a:ext cx="7289800" cy="4523105"/>
          </a:xfrm>
          <a:prstGeom prst="rect">
            <a:avLst/>
          </a:prstGeom>
        </p:spPr>
        <p:txBody>
          <a:bodyPr wrap="square">
            <a:spAutoFit/>
          </a:bodyPr>
          <a:lstStyle/>
          <a:p>
            <a:pPr lvl="1">
              <a:lnSpc>
                <a:spcPct val="150000"/>
              </a:lnSpc>
            </a:pPr>
            <a:r>
              <a:rPr lang="en-US" altLang="zh-CN" sz="1600" dirty="0" smtClean="0">
                <a:latin typeface="+mn-ea"/>
                <a:cs typeface="仿宋_GB2312" panose="02010609030101010101" pitchFamily="49" charset="-122"/>
                <a:sym typeface="+mn-ea"/>
              </a:rPr>
              <a:t>12.</a:t>
            </a:r>
            <a:r>
              <a:rPr lang="zh-CN" altLang="en-US" sz="1600" dirty="0" smtClean="0">
                <a:latin typeface="+mn-ea"/>
                <a:cs typeface="仿宋_GB2312" panose="02010609030101010101" pitchFamily="49" charset="-122"/>
                <a:sym typeface="+mn-ea"/>
              </a:rPr>
              <a:t>支付给参加企业劳动的</a:t>
            </a:r>
            <a:r>
              <a:rPr lang="zh-CN" altLang="en-US" sz="1600" dirty="0" smtClean="0">
                <a:solidFill>
                  <a:srgbClr val="FF0000"/>
                </a:solidFill>
                <a:latin typeface="+mn-ea"/>
                <a:cs typeface="仿宋_GB2312" panose="02010609030101010101" pitchFamily="49" charset="-122"/>
                <a:sym typeface="+mn-ea"/>
              </a:rPr>
              <a:t>实习在校学生</a:t>
            </a:r>
            <a:r>
              <a:rPr lang="zh-CN" altLang="en-US" sz="1600" dirty="0" smtClean="0">
                <a:latin typeface="+mn-ea"/>
                <a:cs typeface="仿宋_GB2312" panose="02010609030101010101" pitchFamily="49" charset="-122"/>
                <a:sym typeface="+mn-ea"/>
              </a:rPr>
              <a:t>的补贴。</a:t>
            </a:r>
            <a:endParaRPr lang="zh-CN" altLang="zh-CN"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13.</a:t>
            </a:r>
            <a:r>
              <a:rPr lang="zh-CN" altLang="en-US" sz="1600" dirty="0" smtClean="0">
                <a:latin typeface="+mn-ea"/>
                <a:cs typeface="仿宋_GB2312" panose="02010609030101010101" pitchFamily="49" charset="-122"/>
                <a:sym typeface="+mn-ea"/>
              </a:rPr>
              <a:t>调动工作的旅费和安家费中净结余的现金。（异地安家费、人才引进补贴）</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14.</a:t>
            </a:r>
            <a:r>
              <a:rPr lang="zh-CN" altLang="en-US" sz="1600" dirty="0" smtClean="0">
                <a:latin typeface="+mn-ea"/>
                <a:cs typeface="仿宋_GB2312" panose="02010609030101010101" pitchFamily="49" charset="-122"/>
                <a:sym typeface="+mn-ea"/>
              </a:rPr>
              <a:t>由单位负担的各项社会保险、住房公积金。</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15.</a:t>
            </a:r>
            <a:r>
              <a:rPr lang="zh-CN" altLang="en-US" sz="1600" dirty="0" smtClean="0">
                <a:latin typeface="+mn-ea"/>
                <a:cs typeface="仿宋_GB2312" panose="02010609030101010101" pitchFamily="49" charset="-122"/>
                <a:sym typeface="+mn-ea"/>
              </a:rPr>
              <a:t>支付给从保安公司招用人员的补贴。</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16.</a:t>
            </a:r>
            <a:r>
              <a:rPr lang="zh-CN" altLang="en-US" sz="1600" dirty="0" smtClean="0">
                <a:latin typeface="+mn-ea"/>
                <a:cs typeface="仿宋_GB2312" panose="02010609030101010101" pitchFamily="49" charset="-122"/>
                <a:sym typeface="+mn-ea"/>
              </a:rPr>
              <a:t>因</a:t>
            </a:r>
            <a:r>
              <a:rPr lang="zh-CN" altLang="en-US" sz="1600" dirty="0" smtClean="0">
                <a:solidFill>
                  <a:srgbClr val="FF0000"/>
                </a:solidFill>
                <a:latin typeface="+mn-ea"/>
                <a:cs typeface="仿宋_GB2312" panose="02010609030101010101" pitchFamily="49" charset="-122"/>
                <a:sym typeface="+mn-ea"/>
              </a:rPr>
              <a:t>病假、事假</a:t>
            </a:r>
            <a:r>
              <a:rPr lang="zh-CN" altLang="en-US" sz="1600" dirty="0" smtClean="0">
                <a:latin typeface="+mn-ea"/>
                <a:cs typeface="仿宋_GB2312" panose="02010609030101010101" pitchFamily="49" charset="-122"/>
                <a:sym typeface="+mn-ea"/>
              </a:rPr>
              <a:t>等情况产生的扣款，因公司其他事项产生的罚款，前期多发工资的扣回等。</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17.</a:t>
            </a:r>
            <a:r>
              <a:rPr lang="zh-CN" altLang="en-US" sz="1600" dirty="0" smtClean="0">
                <a:latin typeface="+mn-ea"/>
                <a:cs typeface="仿宋_GB2312" panose="02010609030101010101" pitchFamily="49" charset="-122"/>
                <a:sym typeface="+mn-ea"/>
              </a:rPr>
              <a:t>从单位</a:t>
            </a:r>
            <a:r>
              <a:rPr lang="zh-CN" altLang="en-US" sz="1600" dirty="0" smtClean="0">
                <a:solidFill>
                  <a:srgbClr val="FF0000"/>
                </a:solidFill>
                <a:latin typeface="+mn-ea"/>
                <a:cs typeface="仿宋_GB2312" panose="02010609030101010101" pitchFamily="49" charset="-122"/>
                <a:sym typeface="+mn-ea"/>
              </a:rPr>
              <a:t>工会经费或工会账户</a:t>
            </a:r>
            <a:r>
              <a:rPr lang="zh-CN" altLang="en-US" sz="1600" dirty="0" smtClean="0">
                <a:latin typeface="+mn-ea"/>
                <a:cs typeface="仿宋_GB2312" panose="02010609030101010101" pitchFamily="49" charset="-122"/>
                <a:sym typeface="+mn-ea"/>
              </a:rPr>
              <a:t>中发放的现金或实物。</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18.</a:t>
            </a:r>
            <a:r>
              <a:rPr lang="zh-CN" altLang="en-US" sz="1600" dirty="0" smtClean="0">
                <a:latin typeface="+mn-ea"/>
                <a:cs typeface="仿宋_GB2312" panose="02010609030101010101" pitchFamily="49" charset="-122"/>
                <a:sym typeface="+mn-ea"/>
              </a:rPr>
              <a:t>工伤人员的生活费（款源是社会保险基金，由单位代收代付）</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19.</a:t>
            </a:r>
            <a:r>
              <a:rPr lang="zh-CN" altLang="en-US" sz="1600" dirty="0" smtClean="0">
                <a:latin typeface="+mn-ea"/>
                <a:cs typeface="仿宋_GB2312" panose="02010609030101010101" pitchFamily="49" charset="-122"/>
                <a:sym typeface="+mn-ea"/>
              </a:rPr>
              <a:t>给上年度离职人员补发的工资奖金等。（从业人员和工资总额相匹配）</a:t>
            </a:r>
            <a:endParaRPr lang="zh-CN" altLang="en-US" sz="1600" dirty="0" smtClean="0">
              <a:latin typeface="+mn-ea"/>
              <a:cs typeface="仿宋_GB2312" panose="02010609030101010101" pitchFamily="49" charset="-122"/>
              <a:sym typeface="+mn-ea"/>
            </a:endParaRPr>
          </a:p>
          <a:p>
            <a:pPr marL="0" lvl="1" algn="l">
              <a:lnSpc>
                <a:spcPct val="150000"/>
              </a:lnSpc>
            </a:pPr>
            <a:r>
              <a:rPr lang="zh-CN" altLang="en-US" sz="1600" dirty="0" smtClean="0">
                <a:latin typeface="+mn-ea"/>
                <a:cs typeface="仿宋_GB2312" panose="02010609030101010101" pitchFamily="49" charset="-122"/>
                <a:sym typeface="+mn-ea"/>
              </a:rPr>
              <a:t>     20.实施住宿费、餐费包干后，实际支出费用低于标准的差价归己部分。</a:t>
            </a:r>
            <a:endParaRPr lang="zh-CN" altLang="en-US" sz="1600" dirty="0" smtClean="0">
              <a:latin typeface="+mn-ea"/>
              <a:cs typeface="仿宋_GB2312" panose="02010609030101010101" pitchFamily="49" charset="-122"/>
              <a:sym typeface="+mn-ea"/>
            </a:endParaRPr>
          </a:p>
          <a:p>
            <a:pPr lvl="1">
              <a:lnSpc>
                <a:spcPct val="150000"/>
              </a:lnSpc>
            </a:pPr>
            <a:endParaRPr lang="zh-CN" altLang="zh-CN" sz="1600" dirty="0" smtClean="0">
              <a:latin typeface="+mn-ea"/>
              <a:cs typeface="仿宋_GB2312" panose="02010609030101010101" pitchFamily="49" charset="-122"/>
              <a:sym typeface="+mn-ea"/>
            </a:endParaRPr>
          </a:p>
        </p:txBody>
      </p:sp>
      <p:sp>
        <p:nvSpPr>
          <p:cNvPr id="4"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57857" y="891684"/>
            <a:ext cx="6136589" cy="1095445"/>
            <a:chOff x="2935" y="2269"/>
            <a:chExt cx="11922" cy="2301"/>
          </a:xfrm>
        </p:grpSpPr>
        <p:grpSp>
          <p:nvGrpSpPr>
            <p:cNvPr id="5" name="组合 4"/>
            <p:cNvGrpSpPr/>
            <p:nvPr/>
          </p:nvGrpSpPr>
          <p:grpSpPr>
            <a:xfrm>
              <a:off x="2935" y="2269"/>
              <a:ext cx="11922" cy="2301"/>
              <a:chOff x="2935" y="2269"/>
              <a:chExt cx="11922" cy="2301"/>
            </a:xfrm>
          </p:grpSpPr>
          <p:sp>
            <p:nvSpPr>
              <p:cNvPr id="4" name="圆角矩形 19"/>
              <p:cNvSpPr/>
              <p:nvPr/>
            </p:nvSpPr>
            <p:spPr>
              <a:xfrm rot="5400000" flipH="1">
                <a:off x="7745" y="-2542"/>
                <a:ext cx="2301" cy="11922"/>
              </a:xfrm>
              <a:prstGeom prst="roundRect">
                <a:avLst>
                  <a:gd name="adj" fmla="val 50000"/>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Times New Roman" panose="02020603050405020304" pitchFamily="18" charset="0"/>
                  <a:cs typeface="Times New Roman" panose="02020603050405020304" pitchFamily="18" charset="0"/>
                  <a:sym typeface="+mn-lt"/>
                </a:endParaRPr>
              </a:p>
            </p:txBody>
          </p:sp>
          <p:sp>
            <p:nvSpPr>
              <p:cNvPr id="46" name="圆角矩形 20"/>
              <p:cNvSpPr/>
              <p:nvPr/>
            </p:nvSpPr>
            <p:spPr>
              <a:xfrm>
                <a:off x="3044" y="2354"/>
                <a:ext cx="2753" cy="213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0070C0"/>
                  </a:solidFill>
                  <a:latin typeface="Times New Roman" panose="02020603050405020304" pitchFamily="18" charset="0"/>
                  <a:cs typeface="Times New Roman" panose="02020603050405020304" pitchFamily="18" charset="0"/>
                  <a:sym typeface="+mn-lt"/>
                </a:endParaRPr>
              </a:p>
            </p:txBody>
          </p:sp>
          <p:sp>
            <p:nvSpPr>
              <p:cNvPr id="47" name="空心弧 46"/>
              <p:cNvSpPr/>
              <p:nvPr/>
            </p:nvSpPr>
            <p:spPr>
              <a:xfrm rot="5400000" flipH="1">
                <a:off x="12598" y="2354"/>
                <a:ext cx="2131" cy="2131"/>
              </a:xfrm>
              <a:prstGeom prst="blockArc">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Times New Roman" panose="02020603050405020304" pitchFamily="18" charset="0"/>
                  <a:cs typeface="Times New Roman" panose="02020603050405020304" pitchFamily="18" charset="0"/>
                  <a:sym typeface="+mn-lt"/>
                </a:endParaRPr>
              </a:p>
            </p:txBody>
          </p:sp>
          <p:sp>
            <p:nvSpPr>
              <p:cNvPr id="48" name="任意多边形 22"/>
              <p:cNvSpPr/>
              <p:nvPr/>
            </p:nvSpPr>
            <p:spPr bwMode="auto">
              <a:xfrm>
                <a:off x="4171" y="2644"/>
                <a:ext cx="499" cy="474"/>
              </a:xfrm>
              <a:custGeom>
                <a:avLst/>
                <a:gdLst>
                  <a:gd name="connsiteX0" fmla="*/ 393307 w 442913"/>
                  <a:gd name="connsiteY0" fmla="*/ 42025 h 420687"/>
                  <a:gd name="connsiteX1" fmla="*/ 404196 w 442913"/>
                  <a:gd name="connsiteY1" fmla="*/ 48258 h 420687"/>
                  <a:gd name="connsiteX2" fmla="*/ 411973 w 442913"/>
                  <a:gd name="connsiteY2" fmla="*/ 137862 h 420687"/>
                  <a:gd name="connsiteX3" fmla="*/ 404196 w 442913"/>
                  <a:gd name="connsiteY3" fmla="*/ 142537 h 420687"/>
                  <a:gd name="connsiteX4" fmla="*/ 385529 w 442913"/>
                  <a:gd name="connsiteY4" fmla="*/ 130849 h 420687"/>
                  <a:gd name="connsiteX5" fmla="*/ 371529 w 442913"/>
                  <a:gd name="connsiteY5" fmla="*/ 133966 h 420687"/>
                  <a:gd name="connsiteX6" fmla="*/ 282086 w 442913"/>
                  <a:gd name="connsiteY6" fmla="*/ 267203 h 420687"/>
                  <a:gd name="connsiteX7" fmla="*/ 267308 w 442913"/>
                  <a:gd name="connsiteY7" fmla="*/ 272658 h 420687"/>
                  <a:gd name="connsiteX8" fmla="*/ 167754 w 442913"/>
                  <a:gd name="connsiteY8" fmla="*/ 234478 h 420687"/>
                  <a:gd name="connsiteX9" fmla="*/ 151421 w 442913"/>
                  <a:gd name="connsiteY9" fmla="*/ 239153 h 420687"/>
                  <a:gd name="connsiteX10" fmla="*/ 72088 w 442913"/>
                  <a:gd name="connsiteY10" fmla="*/ 331874 h 420687"/>
                  <a:gd name="connsiteX11" fmla="*/ 65088 w 442913"/>
                  <a:gd name="connsiteY11" fmla="*/ 329537 h 420687"/>
                  <a:gd name="connsiteX12" fmla="*/ 65088 w 442913"/>
                  <a:gd name="connsiteY12" fmla="*/ 267983 h 420687"/>
                  <a:gd name="connsiteX13" fmla="*/ 72088 w 442913"/>
                  <a:gd name="connsiteY13" fmla="*/ 250062 h 420687"/>
                  <a:gd name="connsiteX14" fmla="*/ 133532 w 442913"/>
                  <a:gd name="connsiteY14" fmla="*/ 174483 h 420687"/>
                  <a:gd name="connsiteX15" fmla="*/ 149865 w 442913"/>
                  <a:gd name="connsiteY15" fmla="*/ 170587 h 420687"/>
                  <a:gd name="connsiteX16" fmla="*/ 248642 w 442913"/>
                  <a:gd name="connsiteY16" fmla="*/ 207987 h 420687"/>
                  <a:gd name="connsiteX17" fmla="*/ 264197 w 442913"/>
                  <a:gd name="connsiteY17" fmla="*/ 202533 h 420687"/>
                  <a:gd name="connsiteX18" fmla="*/ 327196 w 442913"/>
                  <a:gd name="connsiteY18" fmla="*/ 106695 h 420687"/>
                  <a:gd name="connsiteX19" fmla="*/ 324085 w 442913"/>
                  <a:gd name="connsiteY19" fmla="*/ 91891 h 420687"/>
                  <a:gd name="connsiteX20" fmla="*/ 308530 w 442913"/>
                  <a:gd name="connsiteY20" fmla="*/ 82541 h 420687"/>
                  <a:gd name="connsiteX21" fmla="*/ 309308 w 442913"/>
                  <a:gd name="connsiteY21" fmla="*/ 73191 h 420687"/>
                  <a:gd name="connsiteX22" fmla="*/ 393307 w 442913"/>
                  <a:gd name="connsiteY22" fmla="*/ 42025 h 420687"/>
                  <a:gd name="connsiteX23" fmla="*/ 16289 w 442913"/>
                  <a:gd name="connsiteY23" fmla="*/ 0 h 420687"/>
                  <a:gd name="connsiteX24" fmla="*/ 33354 w 442913"/>
                  <a:gd name="connsiteY24" fmla="*/ 13971 h 420687"/>
                  <a:gd name="connsiteX25" fmla="*/ 33354 w 442913"/>
                  <a:gd name="connsiteY25" fmla="*/ 366355 h 420687"/>
                  <a:gd name="connsiteX26" fmla="*/ 53522 w 442913"/>
                  <a:gd name="connsiteY26" fmla="*/ 386535 h 420687"/>
                  <a:gd name="connsiteX27" fmla="*/ 429727 w 442913"/>
                  <a:gd name="connsiteY27" fmla="*/ 386535 h 420687"/>
                  <a:gd name="connsiteX28" fmla="*/ 442913 w 442913"/>
                  <a:gd name="connsiteY28" fmla="*/ 403611 h 420687"/>
                  <a:gd name="connsiteX29" fmla="*/ 429727 w 442913"/>
                  <a:gd name="connsiteY29" fmla="*/ 420687 h 420687"/>
                  <a:gd name="connsiteX30" fmla="*/ 20168 w 442913"/>
                  <a:gd name="connsiteY30" fmla="*/ 420687 h 420687"/>
                  <a:gd name="connsiteX31" fmla="*/ 0 w 442913"/>
                  <a:gd name="connsiteY31" fmla="*/ 399730 h 420687"/>
                  <a:gd name="connsiteX32" fmla="*/ 0 w 442913"/>
                  <a:gd name="connsiteY32" fmla="*/ 13971 h 420687"/>
                  <a:gd name="connsiteX33" fmla="*/ 16289 w 442913"/>
                  <a:gd name="connsiteY33" fmla="*/ 0 h 420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2913" h="420687">
                    <a:moveTo>
                      <a:pt x="393307" y="42025"/>
                    </a:moveTo>
                    <a:cubicBezTo>
                      <a:pt x="398751" y="39687"/>
                      <a:pt x="403418" y="42804"/>
                      <a:pt x="404196" y="48258"/>
                    </a:cubicBezTo>
                    <a:cubicBezTo>
                      <a:pt x="404196" y="48258"/>
                      <a:pt x="404196" y="48258"/>
                      <a:pt x="411973" y="137862"/>
                    </a:cubicBezTo>
                    <a:cubicBezTo>
                      <a:pt x="412751" y="143316"/>
                      <a:pt x="408862" y="145654"/>
                      <a:pt x="404196" y="142537"/>
                    </a:cubicBezTo>
                    <a:lnTo>
                      <a:pt x="385529" y="130849"/>
                    </a:lnTo>
                    <a:cubicBezTo>
                      <a:pt x="380863" y="127733"/>
                      <a:pt x="374640" y="129291"/>
                      <a:pt x="371529" y="133966"/>
                    </a:cubicBezTo>
                    <a:cubicBezTo>
                      <a:pt x="371529" y="133966"/>
                      <a:pt x="371529" y="133966"/>
                      <a:pt x="282086" y="267203"/>
                    </a:cubicBezTo>
                    <a:cubicBezTo>
                      <a:pt x="278975" y="271878"/>
                      <a:pt x="271975" y="274216"/>
                      <a:pt x="267308" y="272658"/>
                    </a:cubicBezTo>
                    <a:cubicBezTo>
                      <a:pt x="267308" y="272658"/>
                      <a:pt x="267308" y="272658"/>
                      <a:pt x="167754" y="234478"/>
                    </a:cubicBezTo>
                    <a:cubicBezTo>
                      <a:pt x="162309" y="232920"/>
                      <a:pt x="155309" y="234478"/>
                      <a:pt x="151421" y="239153"/>
                    </a:cubicBezTo>
                    <a:cubicBezTo>
                      <a:pt x="151421" y="239153"/>
                      <a:pt x="151421" y="239153"/>
                      <a:pt x="72088" y="331874"/>
                    </a:cubicBezTo>
                    <a:cubicBezTo>
                      <a:pt x="68199" y="336549"/>
                      <a:pt x="65088" y="334991"/>
                      <a:pt x="65088" y="329537"/>
                    </a:cubicBezTo>
                    <a:cubicBezTo>
                      <a:pt x="65088" y="329537"/>
                      <a:pt x="65088" y="329537"/>
                      <a:pt x="65088" y="267983"/>
                    </a:cubicBezTo>
                    <a:cubicBezTo>
                      <a:pt x="65088" y="262528"/>
                      <a:pt x="68199" y="253958"/>
                      <a:pt x="72088" y="250062"/>
                    </a:cubicBezTo>
                    <a:cubicBezTo>
                      <a:pt x="72088" y="250062"/>
                      <a:pt x="72088" y="250062"/>
                      <a:pt x="133532" y="174483"/>
                    </a:cubicBezTo>
                    <a:cubicBezTo>
                      <a:pt x="137421" y="170587"/>
                      <a:pt x="145198" y="168249"/>
                      <a:pt x="149865" y="170587"/>
                    </a:cubicBezTo>
                    <a:cubicBezTo>
                      <a:pt x="149865" y="170587"/>
                      <a:pt x="149865" y="170587"/>
                      <a:pt x="248642" y="207987"/>
                    </a:cubicBezTo>
                    <a:cubicBezTo>
                      <a:pt x="254086" y="209545"/>
                      <a:pt x="261086" y="207208"/>
                      <a:pt x="264197" y="202533"/>
                    </a:cubicBezTo>
                    <a:cubicBezTo>
                      <a:pt x="264197" y="202533"/>
                      <a:pt x="264197" y="202533"/>
                      <a:pt x="327196" y="106695"/>
                    </a:cubicBezTo>
                    <a:cubicBezTo>
                      <a:pt x="330308" y="101241"/>
                      <a:pt x="328752" y="95008"/>
                      <a:pt x="324085" y="91891"/>
                    </a:cubicBezTo>
                    <a:cubicBezTo>
                      <a:pt x="324085" y="91891"/>
                      <a:pt x="324085" y="91891"/>
                      <a:pt x="308530" y="82541"/>
                    </a:cubicBezTo>
                    <a:cubicBezTo>
                      <a:pt x="303863" y="79424"/>
                      <a:pt x="304641" y="75529"/>
                      <a:pt x="309308" y="73191"/>
                    </a:cubicBezTo>
                    <a:cubicBezTo>
                      <a:pt x="309308" y="73191"/>
                      <a:pt x="309308" y="73191"/>
                      <a:pt x="393307" y="42025"/>
                    </a:cubicBezTo>
                    <a:close/>
                    <a:moveTo>
                      <a:pt x="16289" y="0"/>
                    </a:moveTo>
                    <a:cubicBezTo>
                      <a:pt x="25597" y="0"/>
                      <a:pt x="33354" y="2328"/>
                      <a:pt x="33354" y="13971"/>
                    </a:cubicBezTo>
                    <a:cubicBezTo>
                      <a:pt x="33354" y="366355"/>
                      <a:pt x="33354" y="366355"/>
                      <a:pt x="33354" y="366355"/>
                    </a:cubicBezTo>
                    <a:cubicBezTo>
                      <a:pt x="33354" y="377221"/>
                      <a:pt x="42662" y="386535"/>
                      <a:pt x="53522" y="386535"/>
                    </a:cubicBezTo>
                    <a:cubicBezTo>
                      <a:pt x="429727" y="386535"/>
                      <a:pt x="429727" y="386535"/>
                      <a:pt x="429727" y="386535"/>
                    </a:cubicBezTo>
                    <a:cubicBezTo>
                      <a:pt x="440586" y="386535"/>
                      <a:pt x="442913" y="394297"/>
                      <a:pt x="442913" y="403611"/>
                    </a:cubicBezTo>
                    <a:cubicBezTo>
                      <a:pt x="442913" y="412925"/>
                      <a:pt x="440586" y="420687"/>
                      <a:pt x="429727" y="420687"/>
                    </a:cubicBezTo>
                    <a:cubicBezTo>
                      <a:pt x="20168" y="420687"/>
                      <a:pt x="20168" y="420687"/>
                      <a:pt x="20168" y="420687"/>
                    </a:cubicBezTo>
                    <a:cubicBezTo>
                      <a:pt x="9308" y="420687"/>
                      <a:pt x="0" y="410597"/>
                      <a:pt x="0" y="399730"/>
                    </a:cubicBezTo>
                    <a:cubicBezTo>
                      <a:pt x="0" y="13971"/>
                      <a:pt x="0" y="13971"/>
                      <a:pt x="0" y="13971"/>
                    </a:cubicBezTo>
                    <a:cubicBezTo>
                      <a:pt x="0" y="2328"/>
                      <a:pt x="6981" y="0"/>
                      <a:pt x="16289" y="0"/>
                    </a:cubicBezTo>
                    <a:close/>
                  </a:path>
                </a:pathLst>
              </a:custGeom>
              <a:solidFill>
                <a:schemeClr val="bg1"/>
              </a:solidFill>
              <a:ln>
                <a:noFill/>
              </a:ln>
            </p:spPr>
            <p:txBody>
              <a:bodyPr vert="horz" wrap="square" lIns="68554" tIns="34277" rIns="68554" bIns="34277" numCol="1" anchor="t" anchorCtr="0" compatLnSpc="1">
                <a:noAutofit/>
              </a:bodyPr>
              <a:lstStyle/>
              <a:p>
                <a:endParaRPr lang="zh-CN" altLang="en-US" sz="1350" dirty="0">
                  <a:latin typeface="Times New Roman" panose="02020603050405020304" pitchFamily="18" charset="0"/>
                  <a:cs typeface="Times New Roman" panose="02020603050405020304" pitchFamily="18" charset="0"/>
                  <a:sym typeface="+mn-lt"/>
                </a:endParaRPr>
              </a:p>
            </p:txBody>
          </p:sp>
          <p:sp>
            <p:nvSpPr>
              <p:cNvPr id="49" name="TextBox 13"/>
              <p:cNvSpPr txBox="1"/>
              <p:nvPr/>
            </p:nvSpPr>
            <p:spPr>
              <a:xfrm>
                <a:off x="6085" y="3343"/>
                <a:ext cx="7772" cy="592"/>
              </a:xfrm>
              <a:prstGeom prst="rect">
                <a:avLst/>
              </a:prstGeom>
              <a:noFill/>
            </p:spPr>
            <p:txBody>
              <a:bodyPr wrap="square" lIns="0" tIns="0" rIns="0" bIns="0" rtlCol="0">
                <a:spAutoFit/>
              </a:bodyPr>
              <a:lstStyle/>
              <a:p>
                <a:pPr indent="0" algn="ctr" fontAlgn="auto">
                  <a:lnSpc>
                    <a:spcPts val="2200"/>
                  </a:lnSpc>
                </a:pPr>
                <a:r>
                  <a:rPr lang="zh-CN" altLang="en-US" sz="2400" b="1" dirty="0">
                    <a:solidFill>
                      <a:schemeClr val="tx1">
                        <a:lumMod val="75000"/>
                        <a:lumOff val="25000"/>
                      </a:schemeClr>
                    </a:solidFill>
                    <a:latin typeface="Times New Roman" panose="02020603050405020304" pitchFamily="18" charset="0"/>
                    <a:cs typeface="Times New Roman" panose="02020603050405020304" pitchFamily="18" charset="0"/>
                    <a:sym typeface="+mn-lt"/>
                  </a:rPr>
                  <a:t>规律性、稳定性、全员性</a:t>
                </a:r>
                <a:endParaRPr lang="zh-CN" altLang="en-US" sz="2400" b="1" dirty="0">
                  <a:solidFill>
                    <a:schemeClr val="tx1">
                      <a:lumMod val="75000"/>
                      <a:lumOff val="25000"/>
                    </a:schemeClr>
                  </a:solidFill>
                  <a:latin typeface="Times New Roman" panose="02020603050405020304" pitchFamily="18" charset="0"/>
                  <a:cs typeface="Times New Roman" panose="02020603050405020304" pitchFamily="18" charset="0"/>
                  <a:sym typeface="+mn-lt"/>
                </a:endParaRPr>
              </a:p>
            </p:txBody>
          </p:sp>
        </p:grpSp>
        <p:sp>
          <p:nvSpPr>
            <p:cNvPr id="50" name="TextBox 14"/>
            <p:cNvSpPr txBox="1"/>
            <p:nvPr/>
          </p:nvSpPr>
          <p:spPr>
            <a:xfrm>
              <a:off x="3453" y="3344"/>
              <a:ext cx="1935" cy="852"/>
            </a:xfrm>
            <a:prstGeom prst="rect">
              <a:avLst/>
            </a:prstGeom>
            <a:noFill/>
          </p:spPr>
          <p:txBody>
            <a:bodyPr wrap="square" lIns="0" tIns="0" rIns="0" bIns="0" rtlCol="0">
              <a:spAutoFit/>
            </a:bodyPr>
            <a:lstStyle/>
            <a:p>
              <a:pPr algn="ctr">
                <a:lnSpc>
                  <a:spcPct val="160000"/>
                </a:lnSpc>
              </a:pPr>
              <a:r>
                <a:rPr lang="zh-CN" altLang="en-US" sz="1650" dirty="0" smtClean="0">
                  <a:solidFill>
                    <a:schemeClr val="bg1"/>
                  </a:solidFill>
                  <a:latin typeface="黑体" panose="02010609060101010101" pitchFamily="49" charset="-122"/>
                  <a:ea typeface="黑体" panose="02010609060101010101" pitchFamily="49" charset="-122"/>
                  <a:sym typeface="+mn-ea"/>
                </a:rPr>
                <a:t>正常工资</a:t>
              </a:r>
              <a:endParaRPr lang="zh-CN" altLang="en-US" sz="1650" dirty="0" smtClean="0">
                <a:solidFill>
                  <a:schemeClr val="bg1"/>
                </a:solidFill>
                <a:latin typeface="黑体" panose="02010609060101010101" pitchFamily="49" charset="-122"/>
                <a:ea typeface="黑体" panose="02010609060101010101" pitchFamily="49" charset="-122"/>
                <a:sym typeface="+mn-ea"/>
              </a:endParaRPr>
            </a:p>
          </p:txBody>
        </p:sp>
      </p:grpSp>
      <p:grpSp>
        <p:nvGrpSpPr>
          <p:cNvPr id="21" name="组合 20"/>
          <p:cNvGrpSpPr/>
          <p:nvPr/>
        </p:nvGrpSpPr>
        <p:grpSpPr>
          <a:xfrm>
            <a:off x="1814372" y="3692727"/>
            <a:ext cx="6202287" cy="1095445"/>
            <a:chOff x="2935" y="2269"/>
            <a:chExt cx="11922" cy="2301"/>
          </a:xfrm>
        </p:grpSpPr>
        <p:grpSp>
          <p:nvGrpSpPr>
            <p:cNvPr id="22" name="组合 21"/>
            <p:cNvGrpSpPr/>
            <p:nvPr/>
          </p:nvGrpSpPr>
          <p:grpSpPr>
            <a:xfrm>
              <a:off x="2935" y="2269"/>
              <a:ext cx="11922" cy="2301"/>
              <a:chOff x="2935" y="2269"/>
              <a:chExt cx="11922" cy="2301"/>
            </a:xfrm>
          </p:grpSpPr>
          <p:sp>
            <p:nvSpPr>
              <p:cNvPr id="23" name="圆角矩形 19"/>
              <p:cNvSpPr/>
              <p:nvPr/>
            </p:nvSpPr>
            <p:spPr>
              <a:xfrm rot="5400000" flipH="1">
                <a:off x="7745" y="-2542"/>
                <a:ext cx="2301" cy="11922"/>
              </a:xfrm>
              <a:prstGeom prst="roundRect">
                <a:avLst>
                  <a:gd name="adj" fmla="val 50000"/>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Times New Roman" panose="02020603050405020304" pitchFamily="18" charset="0"/>
                  <a:cs typeface="Times New Roman" panose="02020603050405020304" pitchFamily="18" charset="0"/>
                  <a:sym typeface="+mn-lt"/>
                </a:endParaRPr>
              </a:p>
            </p:txBody>
          </p:sp>
          <p:sp>
            <p:nvSpPr>
              <p:cNvPr id="24" name="圆角矩形 20"/>
              <p:cNvSpPr/>
              <p:nvPr/>
            </p:nvSpPr>
            <p:spPr>
              <a:xfrm>
                <a:off x="3044" y="2354"/>
                <a:ext cx="2753" cy="213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0070C0"/>
                  </a:solidFill>
                  <a:latin typeface="Times New Roman" panose="02020603050405020304" pitchFamily="18" charset="0"/>
                  <a:cs typeface="Times New Roman" panose="02020603050405020304" pitchFamily="18" charset="0"/>
                  <a:sym typeface="+mn-lt"/>
                </a:endParaRPr>
              </a:p>
            </p:txBody>
          </p:sp>
          <p:sp>
            <p:nvSpPr>
              <p:cNvPr id="25" name="空心弧 24"/>
              <p:cNvSpPr/>
              <p:nvPr/>
            </p:nvSpPr>
            <p:spPr>
              <a:xfrm rot="5400000" flipH="1">
                <a:off x="12598" y="2354"/>
                <a:ext cx="2131" cy="2131"/>
              </a:xfrm>
              <a:prstGeom prst="blockArc">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Times New Roman" panose="02020603050405020304" pitchFamily="18" charset="0"/>
                  <a:cs typeface="Times New Roman" panose="02020603050405020304" pitchFamily="18" charset="0"/>
                  <a:sym typeface="+mn-lt"/>
                </a:endParaRPr>
              </a:p>
            </p:txBody>
          </p:sp>
          <p:sp>
            <p:nvSpPr>
              <p:cNvPr id="27" name="TextBox 13"/>
              <p:cNvSpPr txBox="1"/>
              <p:nvPr/>
            </p:nvSpPr>
            <p:spPr>
              <a:xfrm>
                <a:off x="5901" y="3344"/>
                <a:ext cx="7744" cy="592"/>
              </a:xfrm>
              <a:prstGeom prst="rect">
                <a:avLst/>
              </a:prstGeom>
              <a:noFill/>
            </p:spPr>
            <p:txBody>
              <a:bodyPr wrap="square" lIns="0" tIns="0" rIns="0" bIns="0" rtlCol="0">
                <a:spAutoFit/>
              </a:bodyPr>
              <a:lstStyle/>
              <a:p>
                <a:pPr indent="0" algn="ctr" fontAlgn="auto">
                  <a:lnSpc>
                    <a:spcPts val="2200"/>
                  </a:lnSpc>
                </a:pPr>
                <a:r>
                  <a:rPr lang="zh-CN" altLang="en-US" sz="2400" b="1" dirty="0">
                    <a:solidFill>
                      <a:schemeClr val="tx1">
                        <a:lumMod val="75000"/>
                        <a:lumOff val="25000"/>
                      </a:schemeClr>
                    </a:solidFill>
                    <a:latin typeface="Times New Roman" panose="02020603050405020304" pitchFamily="18" charset="0"/>
                    <a:cs typeface="Times New Roman" panose="02020603050405020304" pitchFamily="18" charset="0"/>
                    <a:sym typeface="+mn-lt"/>
                  </a:rPr>
                  <a:t>政策性、滞后性、特殊性</a:t>
                </a:r>
                <a:endParaRPr lang="zh-CN" altLang="en-US" sz="2400" b="1" dirty="0">
                  <a:solidFill>
                    <a:schemeClr val="tx1">
                      <a:lumMod val="75000"/>
                      <a:lumOff val="25000"/>
                    </a:schemeClr>
                  </a:solidFill>
                  <a:latin typeface="Times New Roman" panose="02020603050405020304" pitchFamily="18" charset="0"/>
                  <a:cs typeface="Times New Roman" panose="02020603050405020304" pitchFamily="18" charset="0"/>
                  <a:sym typeface="+mn-lt"/>
                </a:endParaRPr>
              </a:p>
            </p:txBody>
          </p:sp>
        </p:grpSp>
        <p:sp>
          <p:nvSpPr>
            <p:cNvPr id="28" name="TextBox 14"/>
            <p:cNvSpPr txBox="1"/>
            <p:nvPr/>
          </p:nvSpPr>
          <p:spPr>
            <a:xfrm>
              <a:off x="3120" y="3448"/>
              <a:ext cx="2449" cy="852"/>
            </a:xfrm>
            <a:prstGeom prst="rect">
              <a:avLst/>
            </a:prstGeom>
            <a:noFill/>
          </p:spPr>
          <p:txBody>
            <a:bodyPr wrap="square" lIns="0" tIns="0" rIns="0" bIns="0" rtlCol="0">
              <a:spAutoFit/>
            </a:bodyPr>
            <a:lstStyle/>
            <a:p>
              <a:pPr algn="ctr">
                <a:lnSpc>
                  <a:spcPct val="160000"/>
                </a:lnSpc>
              </a:pPr>
              <a:r>
                <a:rPr lang="zh-CN" altLang="en-US" sz="1650" dirty="0" smtClean="0">
                  <a:solidFill>
                    <a:schemeClr val="bg1"/>
                  </a:solidFill>
                  <a:latin typeface="黑体" panose="02010609060101010101" pitchFamily="49" charset="-122"/>
                  <a:ea typeface="黑体" panose="02010609060101010101" pitchFamily="49" charset="-122"/>
                  <a:sym typeface="+mn-ea"/>
                </a:rPr>
                <a:t>其他工资</a:t>
              </a:r>
              <a:endParaRPr lang="zh-CN" altLang="en-US" sz="1650" b="1" dirty="0" smtClean="0">
                <a:solidFill>
                  <a:schemeClr val="bg1"/>
                </a:solidFill>
                <a:latin typeface="黑体" panose="02010609060101010101" pitchFamily="49" charset="-122"/>
                <a:ea typeface="黑体" panose="02010609060101010101" pitchFamily="49" charset="-122"/>
                <a:cs typeface="+mn-ea"/>
                <a:sym typeface="+mn-ea"/>
              </a:endParaRPr>
            </a:p>
          </p:txBody>
        </p:sp>
      </p:grpSp>
      <p:grpSp>
        <p:nvGrpSpPr>
          <p:cNvPr id="29" name="组合 28"/>
          <p:cNvGrpSpPr/>
          <p:nvPr/>
        </p:nvGrpSpPr>
        <p:grpSpPr>
          <a:xfrm>
            <a:off x="1757857" y="2295150"/>
            <a:ext cx="6202763" cy="1095445"/>
            <a:chOff x="2935" y="2269"/>
            <a:chExt cx="11922" cy="2301"/>
          </a:xfrm>
        </p:grpSpPr>
        <p:grpSp>
          <p:nvGrpSpPr>
            <p:cNvPr id="30" name="组合 29"/>
            <p:cNvGrpSpPr/>
            <p:nvPr/>
          </p:nvGrpSpPr>
          <p:grpSpPr>
            <a:xfrm>
              <a:off x="2935" y="2269"/>
              <a:ext cx="11922" cy="2301"/>
              <a:chOff x="2935" y="2269"/>
              <a:chExt cx="11922" cy="2301"/>
            </a:xfrm>
          </p:grpSpPr>
          <p:sp>
            <p:nvSpPr>
              <p:cNvPr id="31" name="圆角矩形 19"/>
              <p:cNvSpPr/>
              <p:nvPr/>
            </p:nvSpPr>
            <p:spPr>
              <a:xfrm rot="5400000" flipH="1">
                <a:off x="7745" y="-2542"/>
                <a:ext cx="2301" cy="11922"/>
              </a:xfrm>
              <a:prstGeom prst="roundRect">
                <a:avLst>
                  <a:gd name="adj" fmla="val 50000"/>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Times New Roman" panose="02020603050405020304" pitchFamily="18" charset="0"/>
                  <a:cs typeface="Times New Roman" panose="02020603050405020304" pitchFamily="18" charset="0"/>
                  <a:sym typeface="+mn-lt"/>
                </a:endParaRPr>
              </a:p>
            </p:txBody>
          </p:sp>
          <p:sp>
            <p:nvSpPr>
              <p:cNvPr id="32" name="圆角矩形 20"/>
              <p:cNvSpPr/>
              <p:nvPr/>
            </p:nvSpPr>
            <p:spPr>
              <a:xfrm>
                <a:off x="3044" y="2354"/>
                <a:ext cx="2753" cy="213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0070C0"/>
                  </a:solidFill>
                  <a:latin typeface="Times New Roman" panose="02020603050405020304" pitchFamily="18" charset="0"/>
                  <a:cs typeface="Times New Roman" panose="02020603050405020304" pitchFamily="18" charset="0"/>
                  <a:sym typeface="+mn-lt"/>
                </a:endParaRPr>
              </a:p>
            </p:txBody>
          </p:sp>
          <p:sp>
            <p:nvSpPr>
              <p:cNvPr id="33" name="空心弧 32"/>
              <p:cNvSpPr/>
              <p:nvPr/>
            </p:nvSpPr>
            <p:spPr>
              <a:xfrm rot="5400000" flipH="1">
                <a:off x="12598" y="2354"/>
                <a:ext cx="2131" cy="2131"/>
              </a:xfrm>
              <a:prstGeom prst="blockArc">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Times New Roman" panose="02020603050405020304" pitchFamily="18" charset="0"/>
                  <a:cs typeface="Times New Roman" panose="02020603050405020304" pitchFamily="18" charset="0"/>
                  <a:sym typeface="+mn-lt"/>
                </a:endParaRPr>
              </a:p>
            </p:txBody>
          </p:sp>
          <p:sp>
            <p:nvSpPr>
              <p:cNvPr id="34" name="任意多边形 22"/>
              <p:cNvSpPr/>
              <p:nvPr/>
            </p:nvSpPr>
            <p:spPr bwMode="auto">
              <a:xfrm>
                <a:off x="4171" y="2644"/>
                <a:ext cx="499" cy="474"/>
              </a:xfrm>
              <a:custGeom>
                <a:avLst/>
                <a:gdLst>
                  <a:gd name="connsiteX0" fmla="*/ 393307 w 442913"/>
                  <a:gd name="connsiteY0" fmla="*/ 42025 h 420687"/>
                  <a:gd name="connsiteX1" fmla="*/ 404196 w 442913"/>
                  <a:gd name="connsiteY1" fmla="*/ 48258 h 420687"/>
                  <a:gd name="connsiteX2" fmla="*/ 411973 w 442913"/>
                  <a:gd name="connsiteY2" fmla="*/ 137862 h 420687"/>
                  <a:gd name="connsiteX3" fmla="*/ 404196 w 442913"/>
                  <a:gd name="connsiteY3" fmla="*/ 142537 h 420687"/>
                  <a:gd name="connsiteX4" fmla="*/ 385529 w 442913"/>
                  <a:gd name="connsiteY4" fmla="*/ 130849 h 420687"/>
                  <a:gd name="connsiteX5" fmla="*/ 371529 w 442913"/>
                  <a:gd name="connsiteY5" fmla="*/ 133966 h 420687"/>
                  <a:gd name="connsiteX6" fmla="*/ 282086 w 442913"/>
                  <a:gd name="connsiteY6" fmla="*/ 267203 h 420687"/>
                  <a:gd name="connsiteX7" fmla="*/ 267308 w 442913"/>
                  <a:gd name="connsiteY7" fmla="*/ 272658 h 420687"/>
                  <a:gd name="connsiteX8" fmla="*/ 167754 w 442913"/>
                  <a:gd name="connsiteY8" fmla="*/ 234478 h 420687"/>
                  <a:gd name="connsiteX9" fmla="*/ 151421 w 442913"/>
                  <a:gd name="connsiteY9" fmla="*/ 239153 h 420687"/>
                  <a:gd name="connsiteX10" fmla="*/ 72088 w 442913"/>
                  <a:gd name="connsiteY10" fmla="*/ 331874 h 420687"/>
                  <a:gd name="connsiteX11" fmla="*/ 65088 w 442913"/>
                  <a:gd name="connsiteY11" fmla="*/ 329537 h 420687"/>
                  <a:gd name="connsiteX12" fmla="*/ 65088 w 442913"/>
                  <a:gd name="connsiteY12" fmla="*/ 267983 h 420687"/>
                  <a:gd name="connsiteX13" fmla="*/ 72088 w 442913"/>
                  <a:gd name="connsiteY13" fmla="*/ 250062 h 420687"/>
                  <a:gd name="connsiteX14" fmla="*/ 133532 w 442913"/>
                  <a:gd name="connsiteY14" fmla="*/ 174483 h 420687"/>
                  <a:gd name="connsiteX15" fmla="*/ 149865 w 442913"/>
                  <a:gd name="connsiteY15" fmla="*/ 170587 h 420687"/>
                  <a:gd name="connsiteX16" fmla="*/ 248642 w 442913"/>
                  <a:gd name="connsiteY16" fmla="*/ 207987 h 420687"/>
                  <a:gd name="connsiteX17" fmla="*/ 264197 w 442913"/>
                  <a:gd name="connsiteY17" fmla="*/ 202533 h 420687"/>
                  <a:gd name="connsiteX18" fmla="*/ 327196 w 442913"/>
                  <a:gd name="connsiteY18" fmla="*/ 106695 h 420687"/>
                  <a:gd name="connsiteX19" fmla="*/ 324085 w 442913"/>
                  <a:gd name="connsiteY19" fmla="*/ 91891 h 420687"/>
                  <a:gd name="connsiteX20" fmla="*/ 308530 w 442913"/>
                  <a:gd name="connsiteY20" fmla="*/ 82541 h 420687"/>
                  <a:gd name="connsiteX21" fmla="*/ 309308 w 442913"/>
                  <a:gd name="connsiteY21" fmla="*/ 73191 h 420687"/>
                  <a:gd name="connsiteX22" fmla="*/ 393307 w 442913"/>
                  <a:gd name="connsiteY22" fmla="*/ 42025 h 420687"/>
                  <a:gd name="connsiteX23" fmla="*/ 16289 w 442913"/>
                  <a:gd name="connsiteY23" fmla="*/ 0 h 420687"/>
                  <a:gd name="connsiteX24" fmla="*/ 33354 w 442913"/>
                  <a:gd name="connsiteY24" fmla="*/ 13971 h 420687"/>
                  <a:gd name="connsiteX25" fmla="*/ 33354 w 442913"/>
                  <a:gd name="connsiteY25" fmla="*/ 366355 h 420687"/>
                  <a:gd name="connsiteX26" fmla="*/ 53522 w 442913"/>
                  <a:gd name="connsiteY26" fmla="*/ 386535 h 420687"/>
                  <a:gd name="connsiteX27" fmla="*/ 429727 w 442913"/>
                  <a:gd name="connsiteY27" fmla="*/ 386535 h 420687"/>
                  <a:gd name="connsiteX28" fmla="*/ 442913 w 442913"/>
                  <a:gd name="connsiteY28" fmla="*/ 403611 h 420687"/>
                  <a:gd name="connsiteX29" fmla="*/ 429727 w 442913"/>
                  <a:gd name="connsiteY29" fmla="*/ 420687 h 420687"/>
                  <a:gd name="connsiteX30" fmla="*/ 20168 w 442913"/>
                  <a:gd name="connsiteY30" fmla="*/ 420687 h 420687"/>
                  <a:gd name="connsiteX31" fmla="*/ 0 w 442913"/>
                  <a:gd name="connsiteY31" fmla="*/ 399730 h 420687"/>
                  <a:gd name="connsiteX32" fmla="*/ 0 w 442913"/>
                  <a:gd name="connsiteY32" fmla="*/ 13971 h 420687"/>
                  <a:gd name="connsiteX33" fmla="*/ 16289 w 442913"/>
                  <a:gd name="connsiteY33" fmla="*/ 0 h 420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2913" h="420687">
                    <a:moveTo>
                      <a:pt x="393307" y="42025"/>
                    </a:moveTo>
                    <a:cubicBezTo>
                      <a:pt x="398751" y="39687"/>
                      <a:pt x="403418" y="42804"/>
                      <a:pt x="404196" y="48258"/>
                    </a:cubicBezTo>
                    <a:cubicBezTo>
                      <a:pt x="404196" y="48258"/>
                      <a:pt x="404196" y="48258"/>
                      <a:pt x="411973" y="137862"/>
                    </a:cubicBezTo>
                    <a:cubicBezTo>
                      <a:pt x="412751" y="143316"/>
                      <a:pt x="408862" y="145654"/>
                      <a:pt x="404196" y="142537"/>
                    </a:cubicBezTo>
                    <a:lnTo>
                      <a:pt x="385529" y="130849"/>
                    </a:lnTo>
                    <a:cubicBezTo>
                      <a:pt x="380863" y="127733"/>
                      <a:pt x="374640" y="129291"/>
                      <a:pt x="371529" y="133966"/>
                    </a:cubicBezTo>
                    <a:cubicBezTo>
                      <a:pt x="371529" y="133966"/>
                      <a:pt x="371529" y="133966"/>
                      <a:pt x="282086" y="267203"/>
                    </a:cubicBezTo>
                    <a:cubicBezTo>
                      <a:pt x="278975" y="271878"/>
                      <a:pt x="271975" y="274216"/>
                      <a:pt x="267308" y="272658"/>
                    </a:cubicBezTo>
                    <a:cubicBezTo>
                      <a:pt x="267308" y="272658"/>
                      <a:pt x="267308" y="272658"/>
                      <a:pt x="167754" y="234478"/>
                    </a:cubicBezTo>
                    <a:cubicBezTo>
                      <a:pt x="162309" y="232920"/>
                      <a:pt x="155309" y="234478"/>
                      <a:pt x="151421" y="239153"/>
                    </a:cubicBezTo>
                    <a:cubicBezTo>
                      <a:pt x="151421" y="239153"/>
                      <a:pt x="151421" y="239153"/>
                      <a:pt x="72088" y="331874"/>
                    </a:cubicBezTo>
                    <a:cubicBezTo>
                      <a:pt x="68199" y="336549"/>
                      <a:pt x="65088" y="334991"/>
                      <a:pt x="65088" y="329537"/>
                    </a:cubicBezTo>
                    <a:cubicBezTo>
                      <a:pt x="65088" y="329537"/>
                      <a:pt x="65088" y="329537"/>
                      <a:pt x="65088" y="267983"/>
                    </a:cubicBezTo>
                    <a:cubicBezTo>
                      <a:pt x="65088" y="262528"/>
                      <a:pt x="68199" y="253958"/>
                      <a:pt x="72088" y="250062"/>
                    </a:cubicBezTo>
                    <a:cubicBezTo>
                      <a:pt x="72088" y="250062"/>
                      <a:pt x="72088" y="250062"/>
                      <a:pt x="133532" y="174483"/>
                    </a:cubicBezTo>
                    <a:cubicBezTo>
                      <a:pt x="137421" y="170587"/>
                      <a:pt x="145198" y="168249"/>
                      <a:pt x="149865" y="170587"/>
                    </a:cubicBezTo>
                    <a:cubicBezTo>
                      <a:pt x="149865" y="170587"/>
                      <a:pt x="149865" y="170587"/>
                      <a:pt x="248642" y="207987"/>
                    </a:cubicBezTo>
                    <a:cubicBezTo>
                      <a:pt x="254086" y="209545"/>
                      <a:pt x="261086" y="207208"/>
                      <a:pt x="264197" y="202533"/>
                    </a:cubicBezTo>
                    <a:cubicBezTo>
                      <a:pt x="264197" y="202533"/>
                      <a:pt x="264197" y="202533"/>
                      <a:pt x="327196" y="106695"/>
                    </a:cubicBezTo>
                    <a:cubicBezTo>
                      <a:pt x="330308" y="101241"/>
                      <a:pt x="328752" y="95008"/>
                      <a:pt x="324085" y="91891"/>
                    </a:cubicBezTo>
                    <a:cubicBezTo>
                      <a:pt x="324085" y="91891"/>
                      <a:pt x="324085" y="91891"/>
                      <a:pt x="308530" y="82541"/>
                    </a:cubicBezTo>
                    <a:cubicBezTo>
                      <a:pt x="303863" y="79424"/>
                      <a:pt x="304641" y="75529"/>
                      <a:pt x="309308" y="73191"/>
                    </a:cubicBezTo>
                    <a:cubicBezTo>
                      <a:pt x="309308" y="73191"/>
                      <a:pt x="309308" y="73191"/>
                      <a:pt x="393307" y="42025"/>
                    </a:cubicBezTo>
                    <a:close/>
                    <a:moveTo>
                      <a:pt x="16289" y="0"/>
                    </a:moveTo>
                    <a:cubicBezTo>
                      <a:pt x="25597" y="0"/>
                      <a:pt x="33354" y="2328"/>
                      <a:pt x="33354" y="13971"/>
                    </a:cubicBezTo>
                    <a:cubicBezTo>
                      <a:pt x="33354" y="366355"/>
                      <a:pt x="33354" y="366355"/>
                      <a:pt x="33354" y="366355"/>
                    </a:cubicBezTo>
                    <a:cubicBezTo>
                      <a:pt x="33354" y="377221"/>
                      <a:pt x="42662" y="386535"/>
                      <a:pt x="53522" y="386535"/>
                    </a:cubicBezTo>
                    <a:cubicBezTo>
                      <a:pt x="429727" y="386535"/>
                      <a:pt x="429727" y="386535"/>
                      <a:pt x="429727" y="386535"/>
                    </a:cubicBezTo>
                    <a:cubicBezTo>
                      <a:pt x="440586" y="386535"/>
                      <a:pt x="442913" y="394297"/>
                      <a:pt x="442913" y="403611"/>
                    </a:cubicBezTo>
                    <a:cubicBezTo>
                      <a:pt x="442913" y="412925"/>
                      <a:pt x="440586" y="420687"/>
                      <a:pt x="429727" y="420687"/>
                    </a:cubicBezTo>
                    <a:cubicBezTo>
                      <a:pt x="20168" y="420687"/>
                      <a:pt x="20168" y="420687"/>
                      <a:pt x="20168" y="420687"/>
                    </a:cubicBezTo>
                    <a:cubicBezTo>
                      <a:pt x="9308" y="420687"/>
                      <a:pt x="0" y="410597"/>
                      <a:pt x="0" y="399730"/>
                    </a:cubicBezTo>
                    <a:cubicBezTo>
                      <a:pt x="0" y="13971"/>
                      <a:pt x="0" y="13971"/>
                      <a:pt x="0" y="13971"/>
                    </a:cubicBezTo>
                    <a:cubicBezTo>
                      <a:pt x="0" y="2328"/>
                      <a:pt x="6981" y="0"/>
                      <a:pt x="16289" y="0"/>
                    </a:cubicBezTo>
                    <a:close/>
                  </a:path>
                </a:pathLst>
              </a:custGeom>
              <a:solidFill>
                <a:schemeClr val="bg1"/>
              </a:solidFill>
              <a:ln>
                <a:noFill/>
              </a:ln>
            </p:spPr>
            <p:txBody>
              <a:bodyPr vert="horz" wrap="square" lIns="68554" tIns="34277" rIns="68554" bIns="34277" numCol="1" anchor="t" anchorCtr="0" compatLnSpc="1">
                <a:noAutofit/>
              </a:bodyPr>
              <a:lstStyle/>
              <a:p>
                <a:endParaRPr lang="zh-CN" altLang="en-US" sz="1350" dirty="0">
                  <a:latin typeface="Times New Roman" panose="02020603050405020304" pitchFamily="18" charset="0"/>
                  <a:cs typeface="Times New Roman" panose="02020603050405020304" pitchFamily="18" charset="0"/>
                  <a:sym typeface="+mn-lt"/>
                </a:endParaRPr>
              </a:p>
            </p:txBody>
          </p:sp>
          <p:sp>
            <p:nvSpPr>
              <p:cNvPr id="35" name="TextBox 13"/>
              <p:cNvSpPr txBox="1"/>
              <p:nvPr/>
            </p:nvSpPr>
            <p:spPr>
              <a:xfrm>
                <a:off x="6052" y="3386"/>
                <a:ext cx="7814" cy="592"/>
              </a:xfrm>
              <a:prstGeom prst="rect">
                <a:avLst/>
              </a:prstGeom>
              <a:noFill/>
            </p:spPr>
            <p:txBody>
              <a:bodyPr wrap="square" lIns="0" tIns="0" rIns="0" bIns="0" rtlCol="0">
                <a:spAutoFit/>
              </a:bodyPr>
              <a:lstStyle/>
              <a:p>
                <a:pPr indent="0" algn="ctr" fontAlgn="auto">
                  <a:lnSpc>
                    <a:spcPts val="2200"/>
                  </a:lnSpc>
                </a:pPr>
                <a:r>
                  <a:rPr lang="zh-CN" altLang="en-US" sz="2400" b="1" dirty="0">
                    <a:solidFill>
                      <a:schemeClr val="tx1">
                        <a:lumMod val="75000"/>
                        <a:lumOff val="25000"/>
                      </a:schemeClr>
                    </a:solidFill>
                    <a:latin typeface="Times New Roman" panose="02020603050405020304" pitchFamily="18" charset="0"/>
                    <a:cs typeface="Times New Roman" panose="02020603050405020304" pitchFamily="18" charset="0"/>
                    <a:sym typeface="+mn-lt"/>
                  </a:rPr>
                  <a:t>不固定性、激励性、波动性</a:t>
                </a:r>
                <a:endParaRPr lang="zh-CN" altLang="en-US" sz="2400" b="1" dirty="0">
                  <a:solidFill>
                    <a:schemeClr val="tx1">
                      <a:lumMod val="75000"/>
                      <a:lumOff val="25000"/>
                    </a:schemeClr>
                  </a:solidFill>
                  <a:latin typeface="Times New Roman" panose="02020603050405020304" pitchFamily="18" charset="0"/>
                  <a:cs typeface="Times New Roman" panose="02020603050405020304" pitchFamily="18" charset="0"/>
                  <a:sym typeface="+mn-lt"/>
                </a:endParaRPr>
              </a:p>
            </p:txBody>
          </p:sp>
        </p:grpSp>
        <p:sp>
          <p:nvSpPr>
            <p:cNvPr id="36" name="TextBox 14"/>
            <p:cNvSpPr txBox="1"/>
            <p:nvPr/>
          </p:nvSpPr>
          <p:spPr>
            <a:xfrm>
              <a:off x="3044" y="3386"/>
              <a:ext cx="2601" cy="852"/>
            </a:xfrm>
            <a:prstGeom prst="rect">
              <a:avLst/>
            </a:prstGeom>
            <a:noFill/>
          </p:spPr>
          <p:txBody>
            <a:bodyPr wrap="square" lIns="0" tIns="0" rIns="0" bIns="0" rtlCol="0">
              <a:spAutoFit/>
            </a:bodyPr>
            <a:lstStyle/>
            <a:p>
              <a:pPr algn="ctr">
                <a:lnSpc>
                  <a:spcPct val="160000"/>
                </a:lnSpc>
              </a:pPr>
              <a:r>
                <a:rPr lang="zh-CN" altLang="en-US" sz="1650" dirty="0" smtClean="0">
                  <a:solidFill>
                    <a:schemeClr val="bg1"/>
                  </a:solidFill>
                  <a:latin typeface="黑体" panose="02010609060101010101" pitchFamily="49" charset="-122"/>
                  <a:ea typeface="黑体" panose="02010609060101010101" pitchFamily="49" charset="-122"/>
                  <a:sym typeface="+mn-ea"/>
                </a:rPr>
                <a:t>不定期奖金</a:t>
              </a:r>
              <a:endParaRPr lang="zh-CN" altLang="en-US" sz="1650" dirty="0" smtClean="0">
                <a:solidFill>
                  <a:schemeClr val="bg1"/>
                </a:solidFill>
                <a:latin typeface="黑体" panose="02010609060101010101" pitchFamily="49" charset="-122"/>
                <a:ea typeface="黑体" panose="02010609060101010101" pitchFamily="49" charset="-122"/>
                <a:sym typeface="+mn-ea"/>
              </a:endParaRPr>
            </a:p>
          </p:txBody>
        </p:sp>
      </p:grpSp>
      <p:sp>
        <p:nvSpPr>
          <p:cNvPr id="2" name="任意多边形 22"/>
          <p:cNvSpPr/>
          <p:nvPr/>
        </p:nvSpPr>
        <p:spPr bwMode="auto">
          <a:xfrm>
            <a:off x="2411689" y="3889977"/>
            <a:ext cx="237561" cy="225659"/>
          </a:xfrm>
          <a:custGeom>
            <a:avLst/>
            <a:gdLst>
              <a:gd name="connsiteX0" fmla="*/ 393307 w 442913"/>
              <a:gd name="connsiteY0" fmla="*/ 42025 h 420687"/>
              <a:gd name="connsiteX1" fmla="*/ 404196 w 442913"/>
              <a:gd name="connsiteY1" fmla="*/ 48258 h 420687"/>
              <a:gd name="connsiteX2" fmla="*/ 411973 w 442913"/>
              <a:gd name="connsiteY2" fmla="*/ 137862 h 420687"/>
              <a:gd name="connsiteX3" fmla="*/ 404196 w 442913"/>
              <a:gd name="connsiteY3" fmla="*/ 142537 h 420687"/>
              <a:gd name="connsiteX4" fmla="*/ 385529 w 442913"/>
              <a:gd name="connsiteY4" fmla="*/ 130849 h 420687"/>
              <a:gd name="connsiteX5" fmla="*/ 371529 w 442913"/>
              <a:gd name="connsiteY5" fmla="*/ 133966 h 420687"/>
              <a:gd name="connsiteX6" fmla="*/ 282086 w 442913"/>
              <a:gd name="connsiteY6" fmla="*/ 267203 h 420687"/>
              <a:gd name="connsiteX7" fmla="*/ 267308 w 442913"/>
              <a:gd name="connsiteY7" fmla="*/ 272658 h 420687"/>
              <a:gd name="connsiteX8" fmla="*/ 167754 w 442913"/>
              <a:gd name="connsiteY8" fmla="*/ 234478 h 420687"/>
              <a:gd name="connsiteX9" fmla="*/ 151421 w 442913"/>
              <a:gd name="connsiteY9" fmla="*/ 239153 h 420687"/>
              <a:gd name="connsiteX10" fmla="*/ 72088 w 442913"/>
              <a:gd name="connsiteY10" fmla="*/ 331874 h 420687"/>
              <a:gd name="connsiteX11" fmla="*/ 65088 w 442913"/>
              <a:gd name="connsiteY11" fmla="*/ 329537 h 420687"/>
              <a:gd name="connsiteX12" fmla="*/ 65088 w 442913"/>
              <a:gd name="connsiteY12" fmla="*/ 267983 h 420687"/>
              <a:gd name="connsiteX13" fmla="*/ 72088 w 442913"/>
              <a:gd name="connsiteY13" fmla="*/ 250062 h 420687"/>
              <a:gd name="connsiteX14" fmla="*/ 133532 w 442913"/>
              <a:gd name="connsiteY14" fmla="*/ 174483 h 420687"/>
              <a:gd name="connsiteX15" fmla="*/ 149865 w 442913"/>
              <a:gd name="connsiteY15" fmla="*/ 170587 h 420687"/>
              <a:gd name="connsiteX16" fmla="*/ 248642 w 442913"/>
              <a:gd name="connsiteY16" fmla="*/ 207987 h 420687"/>
              <a:gd name="connsiteX17" fmla="*/ 264197 w 442913"/>
              <a:gd name="connsiteY17" fmla="*/ 202533 h 420687"/>
              <a:gd name="connsiteX18" fmla="*/ 327196 w 442913"/>
              <a:gd name="connsiteY18" fmla="*/ 106695 h 420687"/>
              <a:gd name="connsiteX19" fmla="*/ 324085 w 442913"/>
              <a:gd name="connsiteY19" fmla="*/ 91891 h 420687"/>
              <a:gd name="connsiteX20" fmla="*/ 308530 w 442913"/>
              <a:gd name="connsiteY20" fmla="*/ 82541 h 420687"/>
              <a:gd name="connsiteX21" fmla="*/ 309308 w 442913"/>
              <a:gd name="connsiteY21" fmla="*/ 73191 h 420687"/>
              <a:gd name="connsiteX22" fmla="*/ 393307 w 442913"/>
              <a:gd name="connsiteY22" fmla="*/ 42025 h 420687"/>
              <a:gd name="connsiteX23" fmla="*/ 16289 w 442913"/>
              <a:gd name="connsiteY23" fmla="*/ 0 h 420687"/>
              <a:gd name="connsiteX24" fmla="*/ 33354 w 442913"/>
              <a:gd name="connsiteY24" fmla="*/ 13971 h 420687"/>
              <a:gd name="connsiteX25" fmla="*/ 33354 w 442913"/>
              <a:gd name="connsiteY25" fmla="*/ 366355 h 420687"/>
              <a:gd name="connsiteX26" fmla="*/ 53522 w 442913"/>
              <a:gd name="connsiteY26" fmla="*/ 386535 h 420687"/>
              <a:gd name="connsiteX27" fmla="*/ 429727 w 442913"/>
              <a:gd name="connsiteY27" fmla="*/ 386535 h 420687"/>
              <a:gd name="connsiteX28" fmla="*/ 442913 w 442913"/>
              <a:gd name="connsiteY28" fmla="*/ 403611 h 420687"/>
              <a:gd name="connsiteX29" fmla="*/ 429727 w 442913"/>
              <a:gd name="connsiteY29" fmla="*/ 420687 h 420687"/>
              <a:gd name="connsiteX30" fmla="*/ 20168 w 442913"/>
              <a:gd name="connsiteY30" fmla="*/ 420687 h 420687"/>
              <a:gd name="connsiteX31" fmla="*/ 0 w 442913"/>
              <a:gd name="connsiteY31" fmla="*/ 399730 h 420687"/>
              <a:gd name="connsiteX32" fmla="*/ 0 w 442913"/>
              <a:gd name="connsiteY32" fmla="*/ 13971 h 420687"/>
              <a:gd name="connsiteX33" fmla="*/ 16289 w 442913"/>
              <a:gd name="connsiteY33" fmla="*/ 0 h 420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2913" h="420687">
                <a:moveTo>
                  <a:pt x="393307" y="42025"/>
                </a:moveTo>
                <a:cubicBezTo>
                  <a:pt x="398751" y="39687"/>
                  <a:pt x="403418" y="42804"/>
                  <a:pt x="404196" y="48258"/>
                </a:cubicBezTo>
                <a:cubicBezTo>
                  <a:pt x="404196" y="48258"/>
                  <a:pt x="404196" y="48258"/>
                  <a:pt x="411973" y="137862"/>
                </a:cubicBezTo>
                <a:cubicBezTo>
                  <a:pt x="412751" y="143316"/>
                  <a:pt x="408862" y="145654"/>
                  <a:pt x="404196" y="142537"/>
                </a:cubicBezTo>
                <a:lnTo>
                  <a:pt x="385529" y="130849"/>
                </a:lnTo>
                <a:cubicBezTo>
                  <a:pt x="380863" y="127733"/>
                  <a:pt x="374640" y="129291"/>
                  <a:pt x="371529" y="133966"/>
                </a:cubicBezTo>
                <a:cubicBezTo>
                  <a:pt x="371529" y="133966"/>
                  <a:pt x="371529" y="133966"/>
                  <a:pt x="282086" y="267203"/>
                </a:cubicBezTo>
                <a:cubicBezTo>
                  <a:pt x="278975" y="271878"/>
                  <a:pt x="271975" y="274216"/>
                  <a:pt x="267308" y="272658"/>
                </a:cubicBezTo>
                <a:cubicBezTo>
                  <a:pt x="267308" y="272658"/>
                  <a:pt x="267308" y="272658"/>
                  <a:pt x="167754" y="234478"/>
                </a:cubicBezTo>
                <a:cubicBezTo>
                  <a:pt x="162309" y="232920"/>
                  <a:pt x="155309" y="234478"/>
                  <a:pt x="151421" y="239153"/>
                </a:cubicBezTo>
                <a:cubicBezTo>
                  <a:pt x="151421" y="239153"/>
                  <a:pt x="151421" y="239153"/>
                  <a:pt x="72088" y="331874"/>
                </a:cubicBezTo>
                <a:cubicBezTo>
                  <a:pt x="68199" y="336549"/>
                  <a:pt x="65088" y="334991"/>
                  <a:pt x="65088" y="329537"/>
                </a:cubicBezTo>
                <a:cubicBezTo>
                  <a:pt x="65088" y="329537"/>
                  <a:pt x="65088" y="329537"/>
                  <a:pt x="65088" y="267983"/>
                </a:cubicBezTo>
                <a:cubicBezTo>
                  <a:pt x="65088" y="262528"/>
                  <a:pt x="68199" y="253958"/>
                  <a:pt x="72088" y="250062"/>
                </a:cubicBezTo>
                <a:cubicBezTo>
                  <a:pt x="72088" y="250062"/>
                  <a:pt x="72088" y="250062"/>
                  <a:pt x="133532" y="174483"/>
                </a:cubicBezTo>
                <a:cubicBezTo>
                  <a:pt x="137421" y="170587"/>
                  <a:pt x="145198" y="168249"/>
                  <a:pt x="149865" y="170587"/>
                </a:cubicBezTo>
                <a:cubicBezTo>
                  <a:pt x="149865" y="170587"/>
                  <a:pt x="149865" y="170587"/>
                  <a:pt x="248642" y="207987"/>
                </a:cubicBezTo>
                <a:cubicBezTo>
                  <a:pt x="254086" y="209545"/>
                  <a:pt x="261086" y="207208"/>
                  <a:pt x="264197" y="202533"/>
                </a:cubicBezTo>
                <a:cubicBezTo>
                  <a:pt x="264197" y="202533"/>
                  <a:pt x="264197" y="202533"/>
                  <a:pt x="327196" y="106695"/>
                </a:cubicBezTo>
                <a:cubicBezTo>
                  <a:pt x="330308" y="101241"/>
                  <a:pt x="328752" y="95008"/>
                  <a:pt x="324085" y="91891"/>
                </a:cubicBezTo>
                <a:cubicBezTo>
                  <a:pt x="324085" y="91891"/>
                  <a:pt x="324085" y="91891"/>
                  <a:pt x="308530" y="82541"/>
                </a:cubicBezTo>
                <a:cubicBezTo>
                  <a:pt x="303863" y="79424"/>
                  <a:pt x="304641" y="75529"/>
                  <a:pt x="309308" y="73191"/>
                </a:cubicBezTo>
                <a:cubicBezTo>
                  <a:pt x="309308" y="73191"/>
                  <a:pt x="309308" y="73191"/>
                  <a:pt x="393307" y="42025"/>
                </a:cubicBezTo>
                <a:close/>
                <a:moveTo>
                  <a:pt x="16289" y="0"/>
                </a:moveTo>
                <a:cubicBezTo>
                  <a:pt x="25597" y="0"/>
                  <a:pt x="33354" y="2328"/>
                  <a:pt x="33354" y="13971"/>
                </a:cubicBezTo>
                <a:cubicBezTo>
                  <a:pt x="33354" y="366355"/>
                  <a:pt x="33354" y="366355"/>
                  <a:pt x="33354" y="366355"/>
                </a:cubicBezTo>
                <a:cubicBezTo>
                  <a:pt x="33354" y="377221"/>
                  <a:pt x="42662" y="386535"/>
                  <a:pt x="53522" y="386535"/>
                </a:cubicBezTo>
                <a:cubicBezTo>
                  <a:pt x="429727" y="386535"/>
                  <a:pt x="429727" y="386535"/>
                  <a:pt x="429727" y="386535"/>
                </a:cubicBezTo>
                <a:cubicBezTo>
                  <a:pt x="440586" y="386535"/>
                  <a:pt x="442913" y="394297"/>
                  <a:pt x="442913" y="403611"/>
                </a:cubicBezTo>
                <a:cubicBezTo>
                  <a:pt x="442913" y="412925"/>
                  <a:pt x="440586" y="420687"/>
                  <a:pt x="429727" y="420687"/>
                </a:cubicBezTo>
                <a:cubicBezTo>
                  <a:pt x="20168" y="420687"/>
                  <a:pt x="20168" y="420687"/>
                  <a:pt x="20168" y="420687"/>
                </a:cubicBezTo>
                <a:cubicBezTo>
                  <a:pt x="9308" y="420687"/>
                  <a:pt x="0" y="410597"/>
                  <a:pt x="0" y="399730"/>
                </a:cubicBezTo>
                <a:cubicBezTo>
                  <a:pt x="0" y="13971"/>
                  <a:pt x="0" y="13971"/>
                  <a:pt x="0" y="13971"/>
                </a:cubicBezTo>
                <a:cubicBezTo>
                  <a:pt x="0" y="2328"/>
                  <a:pt x="6981" y="0"/>
                  <a:pt x="16289" y="0"/>
                </a:cubicBezTo>
                <a:close/>
              </a:path>
            </a:pathLst>
          </a:custGeom>
          <a:solidFill>
            <a:schemeClr val="bg1"/>
          </a:solidFill>
          <a:ln>
            <a:noFill/>
          </a:ln>
        </p:spPr>
        <p:txBody>
          <a:bodyPr vert="horz" wrap="square" lIns="68554" tIns="34277" rIns="68554" bIns="34277" numCol="1" anchor="t" anchorCtr="0" compatLnSpc="1">
            <a:noAutofit/>
          </a:bodyPr>
          <a:lstStyle/>
          <a:p>
            <a:endParaRPr lang="zh-CN" altLang="en-US" sz="1350" dirty="0">
              <a:latin typeface="Times New Roman" panose="02020603050405020304" pitchFamily="18" charset="0"/>
              <a:cs typeface="Times New Roman" panose="02020603050405020304" pitchFamily="18" charset="0"/>
              <a:sym typeface="+mn-lt"/>
            </a:endParaRPr>
          </a:p>
        </p:txBody>
      </p:sp>
      <p:sp>
        <p:nvSpPr>
          <p:cNvPr id="3" name="文本框 2"/>
          <p:cNvSpPr txBox="1"/>
          <p:nvPr/>
        </p:nvSpPr>
        <p:spPr>
          <a:xfrm>
            <a:off x="1223645" y="59690"/>
            <a:ext cx="2685415" cy="521970"/>
          </a:xfrm>
          <a:prstGeom prst="rect">
            <a:avLst/>
          </a:prstGeom>
          <a:noFill/>
        </p:spPr>
        <p:txBody>
          <a:bodyPr wrap="none" rtlCol="0" anchor="t">
            <a:spAutoFit/>
          </a:bodyPr>
          <a:lstStyle/>
          <a:p>
            <a:pPr algn="l"/>
            <a:r>
              <a:rPr lang="zh-CN" altLang="en-US" sz="2800" b="1" dirty="0" smtClean="0">
                <a:latin typeface="黑体" panose="02010609060101010101" pitchFamily="49" charset="-122"/>
                <a:ea typeface="黑体" panose="02010609060101010101" pitchFamily="49" charset="-122"/>
                <a:cs typeface="+mj-cs"/>
                <a:sym typeface="+mn-ea"/>
              </a:rPr>
              <a:t>按工资类型分组</a:t>
            </a:r>
            <a:endParaRPr lang="zh-CN" altLang="en-US" sz="2800" b="1" dirty="0">
              <a:latin typeface="黑体" panose="02010609060101010101" pitchFamily="49" charset="-122"/>
              <a:ea typeface="黑体" panose="02010609060101010101" pitchFamily="49" charset="-122"/>
              <a:cs typeface="+mj-cs"/>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7815" y="411480"/>
            <a:ext cx="6798310" cy="4751705"/>
          </a:xfrm>
          <a:prstGeom prst="rect">
            <a:avLst/>
          </a:prstGeom>
          <a:noFill/>
        </p:spPr>
        <p:txBody>
          <a:bodyPr wrap="square" rtlCol="0" anchor="t">
            <a:spAutoFit/>
          </a:bodyPr>
          <a:lstStyle/>
          <a:p>
            <a:pPr marL="0" indent="0" eaLnBrk="1" hangingPunct="1">
              <a:buNone/>
            </a:pPr>
            <a:r>
              <a:rPr lang="en-US" altLang="zh-CN"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lang="en-US" altLang="zh-CN"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342900" indent="-342900" algn="l" fontAlgn="auto">
              <a:lnSpc>
                <a:spcPct val="160000"/>
              </a:lnSpc>
              <a:spcBef>
                <a:spcPts val="600"/>
              </a:spcBef>
              <a:buClrTx/>
              <a:buSzTx/>
              <a:buFont typeface="Wingdings" panose="05000000000000000000" charset="0"/>
              <a:buChar char="Ø"/>
            </a:pPr>
            <a:r>
              <a:rPr sz="1600" b="1" dirty="0">
                <a:solidFill>
                  <a:schemeClr val="tx1"/>
                </a:solidFill>
                <a:latin typeface="+mj-ea"/>
                <a:ea typeface="+mj-ea"/>
                <a:sym typeface="+mn-ea"/>
              </a:rPr>
              <a:t>正常工资：</a:t>
            </a:r>
            <a:r>
              <a:rPr sz="1600" dirty="0">
                <a:solidFill>
                  <a:schemeClr val="tx1"/>
                </a:solidFill>
                <a:latin typeface="+mj-ea"/>
                <a:ea typeface="+mj-ea"/>
                <a:sym typeface="+mn-ea"/>
              </a:rPr>
              <a:t>按月规律性发放的工资部分，包括月度基本工资和绩效工资，月度奖金、月度津贴和补贴等。</a:t>
            </a:r>
            <a:r>
              <a:rPr lang="zh-CN" sz="1600" dirty="0">
                <a:solidFill>
                  <a:schemeClr val="tx1"/>
                </a:solidFill>
                <a:latin typeface="+mj-ea"/>
                <a:ea typeface="+mj-ea"/>
                <a:sym typeface="+mn-ea"/>
              </a:rPr>
              <a:t>本年内</a:t>
            </a:r>
            <a:r>
              <a:rPr sz="1600" dirty="0">
                <a:solidFill>
                  <a:schemeClr val="tx1"/>
                </a:solidFill>
                <a:latin typeface="+mj-ea"/>
                <a:ea typeface="+mj-ea"/>
                <a:sym typeface="+mn-ea"/>
              </a:rPr>
              <a:t>因拖欠工资而造成的延迟或错月补发的正常工资应填在本项。</a:t>
            </a:r>
            <a:endParaRPr sz="1600" dirty="0">
              <a:solidFill>
                <a:schemeClr val="tx1"/>
              </a:solidFill>
              <a:latin typeface="+mj-ea"/>
              <a:ea typeface="+mj-ea"/>
              <a:sym typeface="+mn-ea"/>
            </a:endParaRPr>
          </a:p>
          <a:p>
            <a:pPr marL="342900" indent="-342900" algn="l" fontAlgn="auto">
              <a:lnSpc>
                <a:spcPct val="160000"/>
              </a:lnSpc>
              <a:spcBef>
                <a:spcPts val="600"/>
              </a:spcBef>
              <a:buClrTx/>
              <a:buSzTx/>
              <a:buFont typeface="Wingdings" panose="05000000000000000000" charset="0"/>
              <a:buChar char="Ø"/>
            </a:pPr>
            <a:r>
              <a:rPr sz="1600" b="1" dirty="0">
                <a:solidFill>
                  <a:schemeClr val="tx1"/>
                </a:solidFill>
                <a:latin typeface="+mj-ea"/>
                <a:ea typeface="+mj-ea"/>
                <a:sym typeface="+mn-ea"/>
              </a:rPr>
              <a:t>不定期奖金：</a:t>
            </a:r>
            <a:r>
              <a:rPr sz="1600" dirty="0">
                <a:solidFill>
                  <a:schemeClr val="tx1"/>
                </a:solidFill>
                <a:latin typeface="+mj-ea"/>
                <a:ea typeface="+mj-ea"/>
                <a:sym typeface="+mn-ea"/>
              </a:rPr>
              <a:t>非按月度规律发放的奖金，包括年终一次性奖金或经过一段时间（季度或半年度等）积累而发放的奖金</a:t>
            </a:r>
            <a:r>
              <a:rPr lang="zh-CN" sz="1600" dirty="0">
                <a:solidFill>
                  <a:schemeClr val="tx1"/>
                </a:solidFill>
                <a:latin typeface="+mj-ea"/>
                <a:ea typeface="+mj-ea"/>
                <a:sym typeface="+mn-ea"/>
              </a:rPr>
              <a:t>、非定期发放的专项奖金</a:t>
            </a:r>
            <a:r>
              <a:rPr sz="1600" dirty="0">
                <a:solidFill>
                  <a:schemeClr val="tx1"/>
                </a:solidFill>
                <a:latin typeface="+mj-ea"/>
                <a:ea typeface="+mj-ea"/>
                <a:sym typeface="+mn-ea"/>
              </a:rPr>
              <a:t>。</a:t>
            </a:r>
            <a:endParaRPr sz="1600" dirty="0">
              <a:solidFill>
                <a:schemeClr val="tx1"/>
              </a:solidFill>
              <a:latin typeface="+mj-ea"/>
              <a:ea typeface="+mj-ea"/>
              <a:sym typeface="+mn-ea"/>
            </a:endParaRPr>
          </a:p>
          <a:p>
            <a:pPr marL="342900" indent="-342900" algn="l" fontAlgn="auto">
              <a:lnSpc>
                <a:spcPct val="160000"/>
              </a:lnSpc>
              <a:spcBef>
                <a:spcPts val="600"/>
              </a:spcBef>
              <a:buClrTx/>
              <a:buSzTx/>
              <a:buFont typeface="Wingdings" panose="05000000000000000000" charset="0"/>
              <a:buChar char="Ø"/>
            </a:pPr>
            <a:r>
              <a:rPr sz="1600" b="1" dirty="0">
                <a:solidFill>
                  <a:schemeClr val="tx1"/>
                </a:solidFill>
                <a:latin typeface="+mj-ea"/>
                <a:ea typeface="+mj-ea"/>
                <a:sym typeface="+mn-ea"/>
              </a:rPr>
              <a:t>其他（工资）：</a:t>
            </a:r>
            <a:r>
              <a:rPr sz="1600" dirty="0">
                <a:solidFill>
                  <a:schemeClr val="tx1"/>
                </a:solidFill>
                <a:latin typeface="+mj-ea"/>
                <a:ea typeface="+mj-ea"/>
                <a:sym typeface="+mn-ea"/>
              </a:rPr>
              <a:t>不能包括在正常工资和不定期奖金以内的其他工资部分，包括因当年调整工资（或补贴）标准而补发的上年度工资或补贴</a:t>
            </a:r>
            <a:r>
              <a:rPr lang="zh-CN" sz="1600" dirty="0">
                <a:solidFill>
                  <a:schemeClr val="tx1"/>
                </a:solidFill>
                <a:latin typeface="+mj-ea"/>
                <a:ea typeface="+mj-ea"/>
                <a:sym typeface="+mn-ea"/>
              </a:rPr>
              <a:t>，</a:t>
            </a:r>
            <a:r>
              <a:rPr lang="zh-CN" sz="1600" dirty="0">
                <a:solidFill>
                  <a:srgbClr val="FF0000"/>
                </a:solidFill>
                <a:latin typeface="+mj-ea"/>
                <a:ea typeface="+mj-ea"/>
                <a:sym typeface="+mn-ea"/>
              </a:rPr>
              <a:t>以及因拖欠而补发的上年度应发奖金</a:t>
            </a:r>
            <a:r>
              <a:rPr sz="1600" dirty="0">
                <a:solidFill>
                  <a:srgbClr val="FF0000"/>
                </a:solidFill>
                <a:latin typeface="+mj-ea"/>
                <a:ea typeface="+mj-ea"/>
                <a:sym typeface="+mn-ea"/>
              </a:rPr>
              <a:t>等</a:t>
            </a:r>
            <a:r>
              <a:rPr lang="zh-CN" sz="1600" dirty="0">
                <a:solidFill>
                  <a:srgbClr val="FF0000"/>
                </a:solidFill>
                <a:latin typeface="+mj-ea"/>
                <a:ea typeface="+mj-ea"/>
                <a:sym typeface="+mn-ea"/>
              </a:rPr>
              <a:t>，补发其他年度的正常工资和奖金均不计入。</a:t>
            </a:r>
            <a:endParaRPr lang="zh-CN" sz="1600" dirty="0">
              <a:solidFill>
                <a:srgbClr val="FF0000"/>
              </a:solidFill>
              <a:latin typeface="+mj-ea"/>
              <a:ea typeface="+mj-ea"/>
              <a:sym typeface="+mn-ea"/>
            </a:endParaRPr>
          </a:p>
          <a:p>
            <a:pPr marL="0" indent="0" eaLnBrk="1" hangingPunct="1">
              <a:buNone/>
            </a:pPr>
            <a:r>
              <a:rPr lang="zh-CN" altLang="en-US" sz="14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lang="zh-CN" altLang="en-US" sz="14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p:txBody>
      </p:sp>
      <p:sp>
        <p:nvSpPr>
          <p:cNvPr id="3" name="文本框 2"/>
          <p:cNvSpPr txBox="1"/>
          <p:nvPr/>
        </p:nvSpPr>
        <p:spPr>
          <a:xfrm>
            <a:off x="1278890" y="40640"/>
            <a:ext cx="2685415" cy="52197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按工资类型分组</a:t>
            </a:r>
            <a:endParaRPr lang="en-US" altLang="zh-CN" sz="2800" b="1" dirty="0" smtClean="0">
              <a:latin typeface="黑体" panose="02010609060101010101" pitchFamily="49" charset="-122"/>
              <a:ea typeface="黑体" panose="02010609060101010101" pitchFamily="49" charset="-122"/>
              <a:cs typeface="+mj-cs"/>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3233925" y="100476"/>
            <a:ext cx="4641718" cy="5070184"/>
          </a:xfrm>
          <a:prstGeom prst="rect">
            <a:avLst/>
          </a:prstGeom>
        </p:spPr>
      </p:pic>
      <p:sp>
        <p:nvSpPr>
          <p:cNvPr id="14" name="TextBox 13"/>
          <p:cNvSpPr txBox="1"/>
          <p:nvPr/>
        </p:nvSpPr>
        <p:spPr>
          <a:xfrm>
            <a:off x="1202613" y="100622"/>
            <a:ext cx="1929130" cy="398780"/>
          </a:xfrm>
          <a:prstGeom prst="rect">
            <a:avLst/>
          </a:prstGeom>
          <a:noFill/>
        </p:spPr>
        <p:txBody>
          <a:bodyPr wrap="none" rtlCol="0">
            <a:spAutoFit/>
          </a:bodyPr>
          <a:lstStyle/>
          <a:p>
            <a:r>
              <a:rPr lang="zh-CN" sz="2000" b="1" dirty="0">
                <a:solidFill>
                  <a:srgbClr val="354454"/>
                </a:solidFill>
                <a:latin typeface="微软雅黑" panose="020B0503020204020204" pitchFamily="34" charset="-122"/>
                <a:ea typeface="微软雅黑" panose="020B0503020204020204" pitchFamily="34" charset="-122"/>
              </a:rPr>
              <a:t>报表内容</a:t>
            </a:r>
            <a:r>
              <a:rPr lang="en-US" altLang="zh-CN" sz="2000" b="1" dirty="0">
                <a:solidFill>
                  <a:srgbClr val="354454"/>
                </a:solidFill>
                <a:latin typeface="微软雅黑" panose="020B0503020204020204" pitchFamily="34" charset="-122"/>
                <a:ea typeface="微软雅黑" panose="020B0503020204020204" pitchFamily="34" charset="-122"/>
              </a:rPr>
              <a:t>--</a:t>
            </a:r>
            <a:r>
              <a:rPr lang="zh-CN" altLang="en-US" sz="2000" b="1" dirty="0">
                <a:solidFill>
                  <a:srgbClr val="354454"/>
                </a:solidFill>
                <a:latin typeface="微软雅黑" panose="020B0503020204020204" pitchFamily="34" charset="-122"/>
                <a:ea typeface="微软雅黑" panose="020B0503020204020204" pitchFamily="34" charset="-122"/>
              </a:rPr>
              <a:t>定报</a:t>
            </a:r>
            <a:endParaRPr lang="zh-CN" altLang="en-US" sz="2000" b="1" dirty="0">
              <a:solidFill>
                <a:srgbClr val="354454"/>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234208" y="214254"/>
            <a:ext cx="1319200" cy="361315"/>
          </a:xfrm>
          <a:prstGeom prst="rect">
            <a:avLst/>
          </a:prstGeom>
          <a:noFill/>
        </p:spPr>
        <p:txBody>
          <a:bodyPr wrap="square" rtlCol="0">
            <a:spAutoFit/>
          </a:bodyPr>
          <a:lstStyle/>
          <a:p>
            <a:pPr>
              <a:lnSpc>
                <a:spcPct val="130000"/>
              </a:lnSpc>
            </a:pPr>
            <a:r>
              <a:rPr lang="zh-CN" altLang="en-US" sz="1350" b="1" dirty="0" smtClean="0">
                <a:solidFill>
                  <a:srgbClr val="FF0000"/>
                </a:solidFill>
                <a:latin typeface="Arial" panose="020B0604020202020204" pitchFamily="34" charset="0"/>
                <a:ea typeface="微软雅黑" panose="020B0503020204020204" pitchFamily="34" charset="-122"/>
              </a:rPr>
              <a:t>四季报代年报</a:t>
            </a:r>
            <a:endParaRPr lang="en-US" altLang="zh-CN" sz="1350" b="1" dirty="0" smtClean="0">
              <a:solidFill>
                <a:srgbClr val="FF0000"/>
              </a:solidFill>
              <a:latin typeface="Arial" panose="020B0604020202020204" pitchFamily="34" charset="0"/>
              <a:ea typeface="微软雅黑" panose="020B0503020204020204" pitchFamily="34" charset="-122"/>
            </a:endParaRPr>
          </a:p>
        </p:txBody>
      </p:sp>
      <p:sp>
        <p:nvSpPr>
          <p:cNvPr id="2" name="矩形: 圆角 8"/>
          <p:cNvSpPr/>
          <p:nvPr/>
        </p:nvSpPr>
        <p:spPr>
          <a:xfrm>
            <a:off x="6644163" y="100211"/>
            <a:ext cx="1152574" cy="314565"/>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15" tIns="25707" rIns="51415" bIns="25707" numCol="1" spcCol="0" rtlCol="0" fromWordArt="0" anchor="ctr" anchorCtr="0" forceAA="0" compatLnSpc="1">
            <a:noAutofit/>
            <a:scene3d>
              <a:camera prst="orthographicFront"/>
              <a:lightRig rig="threePt" dir="t"/>
            </a:scene3d>
          </a:bodyPr>
          <a:lstStyle/>
          <a:p>
            <a:pPr algn="ctr"/>
            <a:r>
              <a:rPr lang="en-US" altLang="zh-CN"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I</a:t>
            </a:r>
            <a:r>
              <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20</a:t>
            </a:r>
            <a:r>
              <a:rPr lang="en-US" altLang="zh-CN"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2</a:t>
            </a:r>
            <a:r>
              <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a:t>
            </a:r>
            <a:r>
              <a:rPr lang="en-US" altLang="zh-CN"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3</a:t>
            </a:r>
            <a:r>
              <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rPr>
              <a:t>表</a:t>
            </a:r>
            <a:endParaRPr lang="zh-CN" altLang="en-US" sz="1125" b="1" spc="600">
              <a:solidFill>
                <a:schemeClr val="bg1"/>
              </a:solidFill>
              <a:effectLst>
                <a:outerShdw blurRad="38100" dist="19050" dir="2700000" algn="tl" rotWithShape="0">
                  <a:schemeClr val="dk1">
                    <a:alpha val="40000"/>
                  </a:schemeClr>
                </a:outerShdw>
              </a:effectLst>
              <a:latin typeface="+mj-lt"/>
              <a:ea typeface="+mj-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6985" y="627380"/>
            <a:ext cx="3246120" cy="398780"/>
          </a:xfrm>
          <a:prstGeom prst="rect">
            <a:avLst/>
          </a:prstGeom>
          <a:noFill/>
        </p:spPr>
        <p:txBody>
          <a:bodyPr wrap="none" rtlCol="0" anchor="t">
            <a:spAutoFit/>
          </a:bodyPr>
          <a:lstStyle/>
          <a:p>
            <a:pPr algn="l"/>
            <a:r>
              <a:rPr lang="zh-CN" altLang="en-US" sz="2000" b="1" dirty="0" smtClean="0">
                <a:solidFill>
                  <a:schemeClr val="tx2"/>
                </a:solidFill>
                <a:latin typeface="宋体" panose="02010600030101010101" pitchFamily="2" charset="-122"/>
                <a:ea typeface="宋体" panose="02010600030101010101" pitchFamily="2" charset="-122"/>
                <a:sym typeface="+mn-ea"/>
              </a:rPr>
              <a:t>指标口径调整</a:t>
            </a:r>
            <a:r>
              <a:rPr lang="en-US" altLang="zh-CN" sz="2000" b="1" dirty="0" smtClean="0">
                <a:solidFill>
                  <a:schemeClr val="tx2"/>
                </a:solidFill>
                <a:latin typeface="宋体" panose="02010600030101010101" pitchFamily="2" charset="-122"/>
                <a:ea typeface="宋体" panose="02010600030101010101" pitchFamily="2" charset="-122"/>
                <a:sym typeface="+mn-ea"/>
              </a:rPr>
              <a:t>——</a:t>
            </a:r>
            <a:r>
              <a:rPr lang="zh-CN" altLang="en-US" sz="2000" b="1" dirty="0" smtClean="0">
                <a:solidFill>
                  <a:schemeClr val="tx2"/>
                </a:solidFill>
                <a:latin typeface="宋体" panose="02010600030101010101" pitchFamily="2" charset="-122"/>
                <a:ea typeface="宋体" panose="02010600030101010101" pitchFamily="2" charset="-122"/>
                <a:sym typeface="+mn-ea"/>
              </a:rPr>
              <a:t>商业保险</a:t>
            </a:r>
            <a:endParaRPr lang="zh-CN" altLang="en-US" sz="2000" b="1" dirty="0" smtClean="0">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1608455" y="1139825"/>
            <a:ext cx="6176645" cy="1087755"/>
          </a:xfrm>
          <a:prstGeom prst="rect">
            <a:avLst/>
          </a:prstGeom>
          <a:noFill/>
        </p:spPr>
        <p:txBody>
          <a:bodyPr wrap="square" rtlCol="0" anchor="t">
            <a:spAutoFit/>
          </a:bodyPr>
          <a:lstStyle/>
          <a:p>
            <a:pPr indent="0" algn="just" eaLnBrk="1" hangingPunct="1">
              <a:lnSpc>
                <a:spcPct val="120000"/>
              </a:lnSpc>
              <a:spcBef>
                <a:spcPct val="20000"/>
              </a:spcBef>
              <a:spcAft>
                <a:spcPts val="2000"/>
              </a:spcAft>
              <a:buFont typeface="Wingdings" panose="05000000000000000000" pitchFamily="2" charset="2"/>
              <a:buNone/>
            </a:pPr>
            <a:r>
              <a:rPr>
                <a:latin typeface="宋体" panose="02010600030101010101" pitchFamily="2" charset="-122"/>
                <a:ea typeface="宋体" panose="02010600030101010101" pitchFamily="2" charset="-122"/>
                <a:cs typeface="微软雅黑" panose="020B0503020204020204" pitchFamily="34" charset="-122"/>
                <a:sym typeface="+mn-ea"/>
              </a:rPr>
              <a:t>单位为职工缴纳的</a:t>
            </a:r>
            <a:r>
              <a:rPr>
                <a:solidFill>
                  <a:srgbClr val="FF0000"/>
                </a:solidFill>
                <a:latin typeface="宋体" panose="02010600030101010101" pitchFamily="2" charset="-122"/>
                <a:ea typeface="宋体" panose="02010600030101010101" pitchFamily="2" charset="-122"/>
                <a:cs typeface="微软雅黑" panose="020B0503020204020204" pitchFamily="34" charset="-122"/>
                <a:sym typeface="+mn-ea"/>
              </a:rPr>
              <a:t>补充养老保险和补充医疗保险不纳入工资统计，</a:t>
            </a:r>
            <a:r>
              <a:rPr>
                <a:latin typeface="宋体" panose="02010600030101010101" pitchFamily="2" charset="-122"/>
                <a:ea typeface="宋体" panose="02010600030101010101" pitchFamily="2" charset="-122"/>
                <a:cs typeface="微软雅黑" panose="020B0503020204020204" pitchFamily="34" charset="-122"/>
                <a:sym typeface="+mn-ea"/>
              </a:rPr>
              <a:t>储蓄性保险和其他各种商业保险其性质为劳动报酬，应计入工资总额</a:t>
            </a:r>
            <a:r>
              <a:rPr lang="zh-CN">
                <a:latin typeface="宋体" panose="02010600030101010101" pitchFamily="2" charset="-122"/>
                <a:ea typeface="宋体" panose="02010600030101010101" pitchFamily="2" charset="-122"/>
                <a:cs typeface="微软雅黑" panose="020B0503020204020204" pitchFamily="34" charset="-122"/>
                <a:sym typeface="+mn-ea"/>
              </a:rPr>
              <a:t>。</a:t>
            </a:r>
            <a:endParaRPr lang="zh-CN">
              <a:latin typeface="宋体" panose="02010600030101010101" pitchFamily="2" charset="-122"/>
              <a:ea typeface="宋体" panose="02010600030101010101" pitchFamily="2" charset="-122"/>
              <a:cs typeface="微软雅黑" panose="020B0503020204020204" pitchFamily="34" charset="-122"/>
              <a:sym typeface="+mn-ea"/>
            </a:endParaRPr>
          </a:p>
        </p:txBody>
      </p:sp>
      <p:sp>
        <p:nvSpPr>
          <p:cNvPr id="4"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5" name="文本框 4"/>
          <p:cNvSpPr txBox="1"/>
          <p:nvPr/>
        </p:nvSpPr>
        <p:spPr>
          <a:xfrm>
            <a:off x="1561465" y="2813050"/>
            <a:ext cx="6269990" cy="1751965"/>
          </a:xfrm>
          <a:prstGeom prst="rect">
            <a:avLst/>
          </a:prstGeom>
          <a:noFill/>
        </p:spPr>
        <p:txBody>
          <a:bodyPr wrap="square" rtlCol="0" anchor="t">
            <a:spAutoFit/>
          </a:bodyPr>
          <a:lstStyle/>
          <a:p>
            <a:pPr algn="just">
              <a:lnSpc>
                <a:spcPct val="120000"/>
              </a:lnSpc>
              <a:spcBef>
                <a:spcPct val="20000"/>
              </a:spcBef>
              <a:spcAft>
                <a:spcPts val="2000"/>
              </a:spcAft>
              <a:buFont typeface="Wingdings" panose="05000000000000000000" pitchFamily="2" charset="2"/>
            </a:pPr>
            <a:r>
              <a:rPr>
                <a:latin typeface="+mn-ea"/>
                <a:cs typeface="微软雅黑" panose="020B0503020204020204" pitchFamily="34" charset="-122"/>
              </a:rPr>
              <a:t>用于差旅的费用，如餐费、住宿费，无论是实报实销还是包干发放的，均不算作工资总额。如果是除去差旅费额外发放的出差补助，可算做工资总额。（比如一家单位出差期间每天有</a:t>
            </a:r>
            <a:r>
              <a:rPr>
                <a:latin typeface="Times New Roman" panose="02020603050405020304" pitchFamily="18" charset="0"/>
                <a:cs typeface="微软雅黑" panose="020B0503020204020204" pitchFamily="34" charset="-122"/>
              </a:rPr>
              <a:t>300</a:t>
            </a:r>
            <a:r>
              <a:rPr lang="zh-CN">
                <a:latin typeface="Times New Roman" panose="02020603050405020304" pitchFamily="18" charset="0"/>
                <a:cs typeface="微软雅黑" panose="020B0503020204020204" pitchFamily="34" charset="-122"/>
              </a:rPr>
              <a:t>元</a:t>
            </a:r>
            <a:r>
              <a:rPr>
                <a:latin typeface="Times New Roman" panose="02020603050405020304" pitchFamily="18" charset="0"/>
                <a:cs typeface="微软雅黑" panose="020B0503020204020204" pitchFamily="34" charset="-122"/>
              </a:rPr>
              <a:t>的住宿费餐费，再额外发放200元的出差补助，200</a:t>
            </a:r>
            <a:r>
              <a:rPr>
                <a:latin typeface="+mn-ea"/>
                <a:cs typeface="微软雅黑" panose="020B0503020204020204" pitchFamily="34" charset="-122"/>
              </a:rPr>
              <a:t>元可计入工资总额。）</a:t>
            </a:r>
            <a:endParaRPr>
              <a:latin typeface="+mn-ea"/>
              <a:cs typeface="微软雅黑" panose="020B0503020204020204" pitchFamily="34" charset="-122"/>
            </a:endParaRPr>
          </a:p>
        </p:txBody>
      </p:sp>
      <p:sp>
        <p:nvSpPr>
          <p:cNvPr id="6" name="文本框 5"/>
          <p:cNvSpPr txBox="1"/>
          <p:nvPr/>
        </p:nvSpPr>
        <p:spPr>
          <a:xfrm>
            <a:off x="1348740" y="2340610"/>
            <a:ext cx="2990850" cy="398780"/>
          </a:xfrm>
          <a:prstGeom prst="rect">
            <a:avLst/>
          </a:prstGeom>
          <a:noFill/>
        </p:spPr>
        <p:txBody>
          <a:bodyPr wrap="none" rtlCol="0" anchor="t">
            <a:spAutoFit/>
          </a:bodyPr>
          <a:lstStyle/>
          <a:p>
            <a:pPr algn="l"/>
            <a:r>
              <a:rPr lang="zh-CN" altLang="en-US" sz="2000" b="1" dirty="0" smtClean="0">
                <a:solidFill>
                  <a:schemeClr val="tx2"/>
                </a:solidFill>
                <a:latin typeface="宋体" panose="02010600030101010101" pitchFamily="2" charset="-122"/>
                <a:ea typeface="宋体" panose="02010600030101010101" pitchFamily="2" charset="-122"/>
                <a:sym typeface="+mn-ea"/>
              </a:rPr>
              <a:t>指标口径调整</a:t>
            </a:r>
            <a:r>
              <a:rPr lang="en-US" altLang="zh-CN" sz="2000" b="1" dirty="0" smtClean="0">
                <a:solidFill>
                  <a:schemeClr val="tx2"/>
                </a:solidFill>
                <a:latin typeface="宋体" panose="02010600030101010101" pitchFamily="2" charset="-122"/>
                <a:ea typeface="宋体" panose="02010600030101010101" pitchFamily="2" charset="-122"/>
                <a:sym typeface="+mn-ea"/>
              </a:rPr>
              <a:t>——</a:t>
            </a:r>
            <a:r>
              <a:rPr lang="zh-CN" altLang="en-US" sz="2000" b="1" dirty="0" smtClean="0">
                <a:solidFill>
                  <a:schemeClr val="tx2"/>
                </a:solidFill>
                <a:latin typeface="宋体" panose="02010600030101010101" pitchFamily="2" charset="-122"/>
                <a:ea typeface="宋体" panose="02010600030101010101" pitchFamily="2" charset="-122"/>
                <a:sym typeface="+mn-ea"/>
              </a:rPr>
              <a:t>差旅费</a:t>
            </a:r>
            <a:endParaRPr lang="zh-CN" altLang="en-US" sz="2000" b="1" dirty="0" smtClean="0">
              <a:solidFill>
                <a:schemeClr val="tx2"/>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262303" y="82207"/>
            <a:ext cx="3757930" cy="521970"/>
          </a:xfrm>
          <a:prstGeom prst="rect">
            <a:avLst/>
          </a:prstGeom>
          <a:noFill/>
        </p:spPr>
        <p:txBody>
          <a:bodyPr wrap="none" rtlCol="0">
            <a:spAutoFit/>
          </a:bodyPr>
          <a:lstStyle/>
          <a:p>
            <a:pPr algn="l"/>
            <a:r>
              <a:rPr lang="zh-CN" altLang="en-US" sz="2800" b="1" dirty="0">
                <a:latin typeface="黑体" panose="02010609060101010101" pitchFamily="49" charset="-122"/>
                <a:ea typeface="黑体" panose="02010609060101010101" pitchFamily="49" charset="-122"/>
                <a:cs typeface="+mj-cs"/>
                <a:sym typeface="+mn-ea"/>
              </a:rPr>
              <a:t>常见问题——工资总额</a:t>
            </a:r>
            <a:endParaRPr lang="zh-CN" altLang="en-US" sz="2800" b="1" dirty="0">
              <a:latin typeface="黑体" panose="02010609060101010101" pitchFamily="49" charset="-122"/>
              <a:ea typeface="黑体" panose="02010609060101010101" pitchFamily="49" charset="-122"/>
              <a:cs typeface="+mj-cs"/>
            </a:endParaRPr>
          </a:p>
        </p:txBody>
      </p:sp>
      <p:sp>
        <p:nvSpPr>
          <p:cNvPr id="19" name="文本1"/>
          <p:cNvSpPr>
            <a:spLocks noChangeArrowheads="1"/>
          </p:cNvSpPr>
          <p:nvPr/>
        </p:nvSpPr>
        <p:spPr bwMode="gray">
          <a:xfrm>
            <a:off x="1428874" y="733146"/>
            <a:ext cx="7403421" cy="1293016"/>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sz="1500">
                <a:latin typeface="微软雅黑" panose="020B0503020204020204" pitchFamily="34" charset="-122"/>
                <a:ea typeface="微软雅黑" panose="020B0503020204020204" pitchFamily="34" charset="-122"/>
                <a:cs typeface="微软雅黑" panose="020B0503020204020204" pitchFamily="34" charset="-122"/>
                <a:sym typeface="+mn-ea"/>
              </a:rPr>
              <a:t>一名参保员工曾在202</a:t>
            </a: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3</a:t>
            </a:r>
            <a:r>
              <a:rPr sz="1500">
                <a:latin typeface="微软雅黑" panose="020B0503020204020204" pitchFamily="34" charset="-122"/>
                <a:ea typeface="微软雅黑" panose="020B0503020204020204" pitchFamily="34" charset="-122"/>
                <a:cs typeface="微软雅黑" panose="020B0503020204020204" pitchFamily="34" charset="-122"/>
                <a:sym typeface="+mn-ea"/>
              </a:rPr>
              <a:t>年11月到202</a:t>
            </a: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4</a:t>
            </a:r>
            <a:r>
              <a:rPr sz="1500">
                <a:latin typeface="微软雅黑" panose="020B0503020204020204" pitchFamily="34" charset="-122"/>
                <a:ea typeface="微软雅黑" panose="020B0503020204020204" pitchFamily="34" charset="-122"/>
                <a:cs typeface="微软雅黑" panose="020B0503020204020204" pitchFamily="34" charset="-122"/>
                <a:sym typeface="+mn-ea"/>
              </a:rPr>
              <a:t>年4月份休产假，根据国家生育补贴相关规定，员工于202</a:t>
            </a:r>
            <a:r>
              <a:rPr lang="en-US" sz="1500">
                <a:latin typeface="微软雅黑" panose="020B0503020204020204" pitchFamily="34" charset="-122"/>
                <a:ea typeface="微软雅黑" panose="020B0503020204020204" pitchFamily="34" charset="-122"/>
                <a:cs typeface="微软雅黑" panose="020B0503020204020204" pitchFamily="34" charset="-122"/>
                <a:sym typeface="+mn-ea"/>
              </a:rPr>
              <a:t>3</a:t>
            </a:r>
            <a:r>
              <a:rPr sz="1500">
                <a:latin typeface="微软雅黑" panose="020B0503020204020204" pitchFamily="34" charset="-122"/>
                <a:ea typeface="微软雅黑" panose="020B0503020204020204" pitchFamily="34" charset="-122"/>
                <a:cs typeface="微软雅黑" panose="020B0503020204020204" pitchFamily="34" charset="-122"/>
                <a:sym typeface="+mn-ea"/>
              </a:rPr>
              <a:t>年底收到一笔</a:t>
            </a:r>
            <a:r>
              <a:rPr sz="15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生育补贴</a:t>
            </a:r>
            <a:r>
              <a:rPr sz="1500">
                <a:latin typeface="微软雅黑" panose="020B0503020204020204" pitchFamily="34" charset="-122"/>
                <a:ea typeface="微软雅黑" panose="020B0503020204020204" pitchFamily="34" charset="-122"/>
                <a:cs typeface="微软雅黑" panose="020B0503020204020204" pitchFamily="34" charset="-122"/>
                <a:sym typeface="+mn-ea"/>
              </a:rPr>
              <a:t>，又于202</a:t>
            </a:r>
            <a:r>
              <a:rPr lang="en-US" sz="1500">
                <a:latin typeface="微软雅黑" panose="020B0503020204020204" pitchFamily="34" charset="-122"/>
                <a:ea typeface="微软雅黑" panose="020B0503020204020204" pitchFamily="34" charset="-122"/>
                <a:cs typeface="微软雅黑" panose="020B0503020204020204" pitchFamily="34" charset="-122"/>
                <a:sym typeface="+mn-ea"/>
              </a:rPr>
              <a:t>4</a:t>
            </a:r>
            <a:r>
              <a:rPr sz="1500">
                <a:latin typeface="微软雅黑" panose="020B0503020204020204" pitchFamily="34" charset="-122"/>
                <a:ea typeface="微软雅黑" panose="020B0503020204020204" pitchFamily="34" charset="-122"/>
                <a:cs typeface="微软雅黑" panose="020B0503020204020204" pitchFamily="34" charset="-122"/>
                <a:sym typeface="+mn-ea"/>
              </a:rPr>
              <a:t>年初收到一笔生育补贴（两笔补贴皆免税）。</a:t>
            </a:r>
            <a:endParaRPr sz="15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1"/>
          <p:cNvSpPr>
            <a:spLocks noChangeArrowheads="1"/>
          </p:cNvSpPr>
          <p:nvPr/>
        </p:nvSpPr>
        <p:spPr bwMode="gray">
          <a:xfrm>
            <a:off x="1336799" y="2219607"/>
            <a:ext cx="7403421" cy="2530807"/>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nSpc>
                <a:spcPct val="140000"/>
              </a:lnSpc>
              <a:buFont typeface="Wingdings" panose="05000000000000000000" charset="0"/>
              <a:buNone/>
            </a:pPr>
            <a:r>
              <a:rPr lang="en-US" sz="1500">
                <a:latin typeface="微软雅黑" panose="020B0503020204020204" pitchFamily="34" charset="-122"/>
                <a:ea typeface="微软雅黑" panose="020B0503020204020204" pitchFamily="34" charset="-122"/>
                <a:cs typeface="微软雅黑" panose="020B0503020204020204" pitchFamily="34" charset="-122"/>
                <a:sym typeface="+mn-ea"/>
              </a:rPr>
              <a:t>1.生育补贴应计入工资总额</a:t>
            </a: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。（如直接发放个人，企业需与个人联系后确定数额统计）</a:t>
            </a:r>
            <a:endPar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40000"/>
              </a:lnSpc>
              <a:buFont typeface="Wingdings" panose="05000000000000000000" charset="0"/>
              <a:buNone/>
            </a:pP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2.2023</a:t>
            </a: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年发放的计入</a:t>
            </a: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年的工资总额，</a:t>
            </a: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年的计入</a:t>
            </a: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年工资总额。（何时发何时统）</a:t>
            </a:r>
            <a:endPar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40000"/>
              </a:lnSpc>
              <a:buFont typeface="Wingdings" panose="05000000000000000000" charset="0"/>
              <a:buNone/>
            </a:pP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15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实报实销的</a:t>
            </a:r>
            <a:r>
              <a:rPr lang="en-US" altLang="zh-CN" sz="15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生育费用</a:t>
            </a:r>
            <a:r>
              <a:rPr lang="en-US" altLang="zh-CN" sz="15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不应计入工资总额统计。</a:t>
            </a: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rPr>
              <a:t>性质不是员工的劳动报酬，属于单位为员工提供的福利保障方面的支出</a:t>
            </a:r>
            <a:r>
              <a:rPr lang="zh-CN" altLang="en-US" sz="15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1910" y="24130"/>
            <a:ext cx="41173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专业指标</a:t>
            </a:r>
            <a:r>
              <a:rPr lang="en-US" altLang="zh-CN" sz="2800" b="1" dirty="0">
                <a:latin typeface="黑体" panose="02010609060101010101" pitchFamily="49" charset="-122"/>
                <a:ea typeface="黑体" panose="02010609060101010101" pitchFamily="49" charset="-122"/>
                <a:cs typeface="+mj-cs"/>
                <a:sym typeface="+mn-ea"/>
              </a:rPr>
              <a:t>--</a:t>
            </a:r>
            <a:r>
              <a:rPr lang="zh-CN" altLang="en-US" sz="2800" b="1" dirty="0">
                <a:latin typeface="黑体" panose="02010609060101010101" pitchFamily="49" charset="-122"/>
                <a:ea typeface="黑体" panose="02010609060101010101" pitchFamily="49" charset="-122"/>
                <a:cs typeface="+mj-cs"/>
                <a:sym typeface="+mn-ea"/>
              </a:rPr>
              <a:t>应付职工薪酬</a:t>
            </a:r>
            <a:endParaRPr lang="zh-CN" altLang="en-US" sz="2800" dirty="0"/>
          </a:p>
        </p:txBody>
      </p:sp>
      <p:sp>
        <p:nvSpPr>
          <p:cNvPr id="76802" name="Rectangle 3"/>
          <p:cNvSpPr>
            <a:spLocks noGrp="1"/>
          </p:cNvSpPr>
          <p:nvPr/>
        </p:nvSpPr>
        <p:spPr>
          <a:xfrm>
            <a:off x="1569720" y="789940"/>
            <a:ext cx="7206615" cy="360934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altLang="zh-CN" sz="2400" b="1" dirty="0" smtClean="0">
              <a:solidFill>
                <a:srgbClr val="FF0000"/>
              </a:solidFill>
              <a:latin typeface="+mn-ea"/>
            </a:endParaRPr>
          </a:p>
          <a:p>
            <a:pPr marL="0" indent="0">
              <a:buNone/>
            </a:pPr>
            <a:r>
              <a:rPr lang="zh-CN" altLang="en-US" sz="2400" b="1" smtClean="0">
                <a:solidFill>
                  <a:srgbClr val="FF0000"/>
                </a:solidFill>
                <a:latin typeface="宋体" panose="02010600030101010101" pitchFamily="2" charset="-122"/>
                <a:ea typeface="宋体" panose="02010600030101010101" pitchFamily="2" charset="-122"/>
                <a:sym typeface="+mn-ea"/>
              </a:rPr>
              <a:t>应付职工薪酬：</a:t>
            </a:r>
            <a:r>
              <a:rPr lang="zh-CN" altLang="en-US" sz="2400" b="1" smtClean="0">
                <a:latin typeface="宋体" panose="02010600030101010101" pitchFamily="2" charset="-122"/>
                <a:ea typeface="宋体" panose="02010600030101010101" pitchFamily="2" charset="-122"/>
              </a:rPr>
              <a:t>指企业为获得职工提供的服务而给予各种形式的报酬以及其他相关支出。</a:t>
            </a:r>
            <a:r>
              <a:rPr lang="zh-CN" altLang="en-US" sz="2400" smtClean="0">
                <a:latin typeface="宋体" panose="02010600030101010101" pitchFamily="2" charset="-122"/>
                <a:ea typeface="宋体" panose="02010600030101010101" pitchFamily="2" charset="-122"/>
              </a:rPr>
              <a:t>包括职工工资、奖金、津贴和补贴、职工福利费，医疗保险费、养老保险费、失业保险费、工伤保险费和生育保险费等社会保险费，住房公积金，工会经费和职工教育经费，非货币性福利，解除职工的劳动关系给予的补偿，其他与获得职工提供的服务相关的支出。</a:t>
            </a:r>
            <a:endParaRPr lang="zh-CN" altLang="en-US" sz="2400" smtClean="0">
              <a:latin typeface="宋体" panose="02010600030101010101" pitchFamily="2" charset="-122"/>
              <a:ea typeface="宋体" panose="02010600030101010101"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8575" y="43180"/>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工资总额与应付职工薪酬区别</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77826" name="Rectangle 3"/>
          <p:cNvSpPr>
            <a:spLocks noGrp="1"/>
          </p:cNvSpPr>
          <p:nvPr/>
        </p:nvSpPr>
        <p:spPr>
          <a:xfrm>
            <a:off x="1298575" y="666750"/>
            <a:ext cx="7645400" cy="439166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pPr>
            <a:r>
              <a:rPr lang="zh-CN" altLang="en-US" sz="2000" b="1" dirty="0">
                <a:latin typeface="+mn-ea"/>
              </a:rPr>
              <a:t>项目不同</a:t>
            </a:r>
            <a:r>
              <a:rPr lang="zh-CN" altLang="en-US" sz="2000" b="1" dirty="0">
                <a:solidFill>
                  <a:schemeClr val="hlink"/>
                </a:solidFill>
                <a:latin typeface="+mn-ea"/>
              </a:rPr>
              <a:t> </a:t>
            </a:r>
            <a:r>
              <a:rPr lang="zh-CN" altLang="en-US" sz="2400" dirty="0">
                <a:solidFill>
                  <a:schemeClr val="hlink"/>
                </a:solidFill>
                <a:latin typeface="+mn-ea"/>
              </a:rPr>
              <a:t> </a:t>
            </a:r>
            <a:endParaRPr lang="zh-CN" altLang="en-US" sz="2400" dirty="0">
              <a:solidFill>
                <a:schemeClr val="hlink"/>
              </a:solidFill>
              <a:latin typeface="+mn-ea"/>
            </a:endParaRPr>
          </a:p>
          <a:p>
            <a:pPr lvl="1">
              <a:lnSpc>
                <a:spcPct val="90000"/>
              </a:lnSpc>
            </a:pPr>
            <a:r>
              <a:rPr lang="zh-CN" altLang="en-US" sz="2000" dirty="0">
                <a:latin typeface="+mn-ea"/>
              </a:rPr>
              <a:t>工资总额是无论是计入工资科目还是其他科目，只要</a:t>
            </a:r>
            <a:r>
              <a:rPr lang="zh-CN" altLang="en-US" sz="2000" dirty="0">
                <a:solidFill>
                  <a:srgbClr val="FF0000"/>
                </a:solidFill>
                <a:latin typeface="+mn-ea"/>
              </a:rPr>
              <a:t>符合劳动报酬性质</a:t>
            </a:r>
            <a:r>
              <a:rPr lang="zh-CN" altLang="en-US" sz="2000" dirty="0">
                <a:latin typeface="+mn-ea"/>
              </a:rPr>
              <a:t>的都应统计在工资总额中；</a:t>
            </a:r>
            <a:endParaRPr lang="zh-CN" altLang="en-US" sz="2000" dirty="0">
              <a:latin typeface="+mn-ea"/>
            </a:endParaRPr>
          </a:p>
          <a:p>
            <a:pPr lvl="1">
              <a:lnSpc>
                <a:spcPct val="90000"/>
              </a:lnSpc>
            </a:pPr>
            <a:r>
              <a:rPr lang="zh-CN" altLang="en-US" sz="2000" dirty="0">
                <a:solidFill>
                  <a:srgbClr val="FF0000"/>
                </a:solidFill>
                <a:latin typeface="+mn-ea"/>
              </a:rPr>
              <a:t>应付职工薪酬包括工资、职工福利费、单位负担的五险一金、工会经费和职工教育经费、非货币性福利、解除职工的劳动关系给予的补偿</a:t>
            </a:r>
            <a:endParaRPr lang="zh-CN" altLang="en-US" sz="2000" dirty="0">
              <a:solidFill>
                <a:srgbClr val="00FF00"/>
              </a:solidFill>
              <a:latin typeface="+mn-ea"/>
            </a:endParaRPr>
          </a:p>
          <a:p>
            <a:pPr>
              <a:lnSpc>
                <a:spcPct val="90000"/>
              </a:lnSpc>
            </a:pPr>
            <a:r>
              <a:rPr lang="zh-CN" altLang="en-US" sz="2000" b="1" dirty="0">
                <a:latin typeface="+mn-ea"/>
              </a:rPr>
              <a:t>会计账反映的位置不同 </a:t>
            </a:r>
            <a:r>
              <a:rPr lang="zh-CN" altLang="en-US" sz="2400" dirty="0">
                <a:latin typeface="+mn-ea"/>
              </a:rPr>
              <a:t>  </a:t>
            </a:r>
            <a:endParaRPr lang="zh-CN" altLang="en-US" sz="2400" dirty="0">
              <a:latin typeface="+mn-ea"/>
            </a:endParaRPr>
          </a:p>
          <a:p>
            <a:pPr lvl="1">
              <a:lnSpc>
                <a:spcPct val="90000"/>
              </a:lnSpc>
            </a:pPr>
            <a:r>
              <a:rPr lang="zh-CN" altLang="en-US" sz="2000" dirty="0">
                <a:latin typeface="+mn-ea"/>
              </a:rPr>
              <a:t>工资总额</a:t>
            </a:r>
            <a:r>
              <a:rPr lang="zh-CN" altLang="en-US" sz="2000" u="sng" dirty="0">
                <a:solidFill>
                  <a:srgbClr val="FF0000"/>
                </a:solidFill>
                <a:latin typeface="+mn-ea"/>
              </a:rPr>
              <a:t>主要</a:t>
            </a:r>
            <a:r>
              <a:rPr lang="zh-CN" altLang="en-US" sz="2000" dirty="0">
                <a:latin typeface="+mn-ea"/>
              </a:rPr>
              <a:t>是应付职工薪酬本年</a:t>
            </a:r>
            <a:r>
              <a:rPr lang="zh-CN" altLang="en-US" sz="2000" dirty="0">
                <a:solidFill>
                  <a:srgbClr val="FF0000"/>
                </a:solidFill>
                <a:latin typeface="+mn-ea"/>
              </a:rPr>
              <a:t>借方</a:t>
            </a:r>
            <a:r>
              <a:rPr lang="zh-CN" altLang="en-US" sz="2000" dirty="0">
                <a:latin typeface="+mn-ea"/>
              </a:rPr>
              <a:t>累计发生额中的</a:t>
            </a:r>
            <a:r>
              <a:rPr lang="zh-CN" altLang="en-US" sz="2000" u="sng" dirty="0">
                <a:solidFill>
                  <a:srgbClr val="FF0000"/>
                </a:solidFill>
                <a:latin typeface="+mn-ea"/>
              </a:rPr>
              <a:t>部分</a:t>
            </a:r>
            <a:r>
              <a:rPr lang="zh-CN" altLang="en-US" sz="2000" dirty="0">
                <a:latin typeface="+mn-ea"/>
              </a:rPr>
              <a:t>数据；</a:t>
            </a:r>
            <a:endParaRPr lang="zh-CN" altLang="en-US" sz="2000" dirty="0">
              <a:latin typeface="+mn-ea"/>
            </a:endParaRPr>
          </a:p>
          <a:p>
            <a:pPr lvl="1">
              <a:lnSpc>
                <a:spcPct val="90000"/>
              </a:lnSpc>
            </a:pPr>
            <a:r>
              <a:rPr lang="zh-CN" altLang="en-US" sz="2000" dirty="0">
                <a:latin typeface="+mn-ea"/>
              </a:rPr>
              <a:t>应付职工薪酬是本年贷方累计发生额全部</a:t>
            </a:r>
            <a:r>
              <a:rPr lang="zh-CN" altLang="en-US" sz="2000" dirty="0" smtClean="0">
                <a:latin typeface="+mn-ea"/>
              </a:rPr>
              <a:t>数据</a:t>
            </a:r>
            <a:endParaRPr lang="en-US" altLang="zh-CN" sz="2000" dirty="0" smtClean="0">
              <a:latin typeface="+mn-ea"/>
            </a:endParaRPr>
          </a:p>
          <a:p>
            <a:pPr lvl="1">
              <a:lnSpc>
                <a:spcPct val="90000"/>
              </a:lnSpc>
              <a:buNone/>
            </a:pPr>
            <a:endParaRPr lang="zh-CN" altLang="en-US" sz="2000" dirty="0">
              <a:latin typeface="+mn-ea"/>
            </a:endParaRPr>
          </a:p>
          <a:p>
            <a:pPr algn="just"/>
            <a:r>
              <a:rPr lang="zh-CN" altLang="en-US" sz="2000" b="1" dirty="0" smtClean="0">
                <a:solidFill>
                  <a:srgbClr val="FF0000"/>
                </a:solidFill>
              </a:rPr>
              <a:t>注意：</a:t>
            </a:r>
            <a:r>
              <a:rPr lang="zh-CN" altLang="en-US" sz="2000" dirty="0" smtClean="0">
                <a:latin typeface="+mn-ea"/>
              </a:rPr>
              <a:t>工资总额数据一般</a:t>
            </a:r>
            <a:r>
              <a:rPr lang="zh-CN" altLang="en-US" sz="2000" dirty="0" smtClean="0">
                <a:solidFill>
                  <a:srgbClr val="FF0000"/>
                </a:solidFill>
                <a:latin typeface="+mn-ea"/>
              </a:rPr>
              <a:t>不能</a:t>
            </a:r>
            <a:r>
              <a:rPr lang="zh-CN" altLang="en-US" sz="2000" dirty="0" smtClean="0">
                <a:latin typeface="+mn-ea"/>
              </a:rPr>
              <a:t>直接从“应付职工薪酬”科目取数</a:t>
            </a:r>
            <a:endParaRPr lang="zh-CN" altLang="en-US" sz="2000" dirty="0" smtClean="0">
              <a:latin typeface="+mn-ea"/>
            </a:endParaRPr>
          </a:p>
          <a:p>
            <a:pPr>
              <a:lnSpc>
                <a:spcPct val="90000"/>
              </a:lnSpc>
            </a:pP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1433830" y="669290"/>
          <a:ext cx="7447915" cy="4449445"/>
        </p:xfrm>
        <a:graphic>
          <a:graphicData uri="http://schemas.openxmlformats.org/drawingml/2006/table">
            <a:tbl>
              <a:tblPr firstRow="1" bandRow="1">
                <a:tableStyleId>{5C22544A-7EE6-4342-B048-85BDC9FD1C3A}</a:tableStyleId>
              </a:tblPr>
              <a:tblGrid>
                <a:gridCol w="490855"/>
                <a:gridCol w="5120640"/>
                <a:gridCol w="1836420"/>
              </a:tblGrid>
              <a:tr h="599440">
                <a:tc>
                  <a:txBody>
                    <a:bodyPr/>
                    <a:lstStyle/>
                    <a:p>
                      <a:pPr algn="ctr">
                        <a:buNone/>
                      </a:pPr>
                      <a:r>
                        <a:rPr lang="zh-CN" altLang="en-US" sz="1200">
                          <a:solidFill>
                            <a:schemeClr val="tx1"/>
                          </a:solidFill>
                        </a:rPr>
                        <a:t>序号</a:t>
                      </a:r>
                      <a:endParaRPr lang="zh-CN" altLang="en-US" sz="1200">
                        <a:solidFill>
                          <a:schemeClr val="tx1"/>
                        </a:solidFill>
                      </a:endParaRPr>
                    </a:p>
                  </a:txBody>
                  <a:tcPr>
                    <a:noFill/>
                  </a:tcPr>
                </a:tc>
                <a:tc>
                  <a:txBody>
                    <a:bodyPr/>
                    <a:lstStyle/>
                    <a:p>
                      <a:pPr algn="ctr">
                        <a:buNone/>
                      </a:pPr>
                      <a:r>
                        <a:rPr lang="zh-CN" altLang="en-US" sz="1600">
                          <a:solidFill>
                            <a:schemeClr val="tx1"/>
                          </a:solidFill>
                        </a:rPr>
                        <a:t>应付职工薪酬</a:t>
                      </a:r>
                      <a:endParaRPr lang="zh-CN" altLang="en-US" sz="1600">
                        <a:solidFill>
                          <a:schemeClr val="tx1"/>
                        </a:solidFill>
                      </a:endParaRPr>
                    </a:p>
                  </a:txBody>
                  <a:tcPr>
                    <a:noFill/>
                  </a:tcPr>
                </a:tc>
                <a:tc>
                  <a:txBody>
                    <a:bodyPr/>
                    <a:lstStyle/>
                    <a:p>
                      <a:pPr algn="ctr">
                        <a:buNone/>
                      </a:pPr>
                      <a:r>
                        <a:rPr lang="zh-CN" altLang="en-US" sz="1600">
                          <a:solidFill>
                            <a:schemeClr val="tx1"/>
                          </a:solidFill>
                        </a:rPr>
                        <a:t>是否计入</a:t>
                      </a:r>
                      <a:endParaRPr lang="zh-CN" altLang="en-US" sz="1600">
                        <a:solidFill>
                          <a:schemeClr val="tx1"/>
                        </a:solidFill>
                      </a:endParaRPr>
                    </a:p>
                    <a:p>
                      <a:pPr algn="ctr">
                        <a:buNone/>
                      </a:pPr>
                      <a:r>
                        <a:rPr lang="zh-CN" altLang="en-US" sz="1600">
                          <a:solidFill>
                            <a:schemeClr val="tx1"/>
                          </a:solidFill>
                        </a:rPr>
                        <a:t>工资总额</a:t>
                      </a:r>
                      <a:endParaRPr lang="zh-CN" altLang="en-US" sz="1600">
                        <a:solidFill>
                          <a:schemeClr val="tx1"/>
                        </a:solidFill>
                      </a:endParaRPr>
                    </a:p>
                  </a:txBody>
                  <a:tcPr>
                    <a:noFill/>
                  </a:tcPr>
                </a:tc>
              </a:tr>
              <a:tr h="342265">
                <a:tc>
                  <a:txBody>
                    <a:bodyPr/>
                    <a:lstStyle/>
                    <a:p>
                      <a:pPr algn="ctr">
                        <a:buNone/>
                      </a:pPr>
                      <a:r>
                        <a:rPr lang="zh-CN" altLang="en-US" sz="1600" b="1">
                          <a:solidFill>
                            <a:schemeClr val="tx1"/>
                          </a:solidFill>
                        </a:rPr>
                        <a:t>1</a:t>
                      </a:r>
                      <a:endParaRPr lang="zh-CN" altLang="en-US" sz="1600" b="1">
                        <a:solidFill>
                          <a:schemeClr val="tx1"/>
                        </a:solidFill>
                      </a:endParaRPr>
                    </a:p>
                  </a:txBody>
                  <a:tcPr>
                    <a:noFill/>
                  </a:tcPr>
                </a:tc>
                <a:tc>
                  <a:txBody>
                    <a:bodyPr/>
                    <a:lstStyle/>
                    <a:p>
                      <a:pPr>
                        <a:buNone/>
                      </a:pPr>
                      <a:r>
                        <a:rPr lang="zh-CN" altLang="en-US" sz="1600" b="1">
                          <a:solidFill>
                            <a:schemeClr val="tx1"/>
                          </a:solidFill>
                          <a:sym typeface="+mn-ea"/>
                        </a:rPr>
                        <a:t>职工工资、奖金、津贴和补贴。</a:t>
                      </a:r>
                      <a:endParaRPr lang="zh-CN" altLang="en-US" sz="1600" b="1">
                        <a:solidFill>
                          <a:schemeClr val="tx1"/>
                        </a:solidFill>
                        <a:sym typeface="+mn-ea"/>
                      </a:endParaRPr>
                    </a:p>
                  </a:txBody>
                  <a:tcPr>
                    <a:noFill/>
                  </a:tcPr>
                </a:tc>
                <a:tc>
                  <a:txBody>
                    <a:bodyPr/>
                    <a:lstStyle/>
                    <a:p>
                      <a:pPr algn="ctr">
                        <a:buNone/>
                      </a:pPr>
                      <a:r>
                        <a:rPr lang="zh-CN" altLang="en-US" sz="1600" b="1">
                          <a:solidFill>
                            <a:schemeClr val="tx1"/>
                          </a:solidFill>
                        </a:rPr>
                        <a:t>计入</a:t>
                      </a:r>
                      <a:endParaRPr lang="zh-CN" altLang="en-US" sz="1600" b="1">
                        <a:solidFill>
                          <a:schemeClr val="tx1"/>
                        </a:solidFill>
                      </a:endParaRPr>
                    </a:p>
                  </a:txBody>
                  <a:tcPr anchor="ctr">
                    <a:noFill/>
                  </a:tcPr>
                </a:tc>
              </a:tr>
              <a:tr h="751840">
                <a:tc>
                  <a:txBody>
                    <a:bodyPr/>
                    <a:lstStyle/>
                    <a:p>
                      <a:pPr algn="ctr">
                        <a:buNone/>
                      </a:pPr>
                      <a:r>
                        <a:rPr lang="zh-CN" altLang="en-US" sz="1600" b="1">
                          <a:solidFill>
                            <a:schemeClr val="tx1"/>
                          </a:solidFill>
                        </a:rPr>
                        <a:t>2</a:t>
                      </a:r>
                      <a:endParaRPr lang="zh-CN" altLang="en-US" sz="1600" b="1">
                        <a:solidFill>
                          <a:schemeClr val="tx1"/>
                        </a:solidFill>
                      </a:endParaRPr>
                    </a:p>
                  </a:txBody>
                  <a:tcPr anchor="ctr">
                    <a:noFill/>
                  </a:tcPr>
                </a:tc>
                <a:tc>
                  <a:txBody>
                    <a:bodyPr/>
                    <a:lstStyle/>
                    <a:p>
                      <a:pPr fontAlgn="auto">
                        <a:lnSpc>
                          <a:spcPts val="2800"/>
                        </a:lnSpc>
                        <a:buNone/>
                      </a:pPr>
                      <a:r>
                        <a:rPr lang="zh-CN" altLang="en-US" sz="1600" b="1">
                          <a:solidFill>
                            <a:schemeClr val="tx1"/>
                          </a:solidFill>
                          <a:sym typeface="+mn-ea"/>
                        </a:rPr>
                        <a:t>职工福利费，如困难补助、丧葬费、抚恤费、安家费等。</a:t>
                      </a:r>
                      <a:endParaRPr lang="zh-CN" altLang="en-US" sz="1600" b="1">
                        <a:solidFill>
                          <a:schemeClr val="tx1"/>
                        </a:solidFill>
                        <a:sym typeface="+mn-ea"/>
                      </a:endParaRPr>
                    </a:p>
                  </a:txBody>
                  <a:tcPr>
                    <a:noFill/>
                  </a:tcPr>
                </a:tc>
                <a:tc>
                  <a:txBody>
                    <a:bodyPr/>
                    <a:lstStyle/>
                    <a:p>
                      <a:pPr algn="ctr">
                        <a:buNone/>
                      </a:pPr>
                      <a:r>
                        <a:rPr lang="zh-CN" altLang="en-US" sz="1600" b="1">
                          <a:solidFill>
                            <a:schemeClr val="tx1"/>
                          </a:solidFill>
                        </a:rPr>
                        <a:t>不计入</a:t>
                      </a:r>
                      <a:endParaRPr lang="zh-CN" altLang="en-US" sz="1600" b="1">
                        <a:solidFill>
                          <a:schemeClr val="tx1"/>
                        </a:solidFill>
                      </a:endParaRPr>
                    </a:p>
                  </a:txBody>
                  <a:tcPr anchor="ctr">
                    <a:noFill/>
                  </a:tcPr>
                </a:tc>
              </a:tr>
              <a:tr h="802640">
                <a:tc>
                  <a:txBody>
                    <a:bodyPr/>
                    <a:lstStyle/>
                    <a:p>
                      <a:pPr algn="ctr">
                        <a:buNone/>
                      </a:pPr>
                      <a:r>
                        <a:rPr lang="zh-CN" altLang="en-US" sz="1600" b="1">
                          <a:solidFill>
                            <a:schemeClr val="tx1"/>
                          </a:solidFill>
                        </a:rPr>
                        <a:t>3</a:t>
                      </a:r>
                      <a:endParaRPr lang="zh-CN" altLang="en-US" sz="1600" b="1">
                        <a:solidFill>
                          <a:schemeClr val="tx1"/>
                        </a:solidFill>
                      </a:endParaRPr>
                    </a:p>
                  </a:txBody>
                  <a:tcPr anchor="ctr">
                    <a:noFill/>
                  </a:tcPr>
                </a:tc>
                <a:tc>
                  <a:txBody>
                    <a:bodyPr/>
                    <a:lstStyle/>
                    <a:p>
                      <a:pPr fontAlgn="auto">
                        <a:lnSpc>
                          <a:spcPts val="2800"/>
                        </a:lnSpc>
                        <a:buNone/>
                      </a:pPr>
                      <a:r>
                        <a:rPr lang="zh-CN" altLang="en-US" sz="1600" b="1">
                          <a:solidFill>
                            <a:schemeClr val="tx1"/>
                          </a:solidFill>
                          <a:sym typeface="+mn-ea"/>
                        </a:rPr>
                        <a:t>医疗保险费、养老保险费、失业保险费、工伤保险费和生育保险费等社会保险费，住房公积金。        </a:t>
                      </a:r>
                      <a:endParaRPr lang="zh-CN" altLang="en-US" sz="1600" b="1">
                        <a:solidFill>
                          <a:schemeClr val="tx1"/>
                        </a:solidFill>
                        <a:sym typeface="+mn-ea"/>
                      </a:endParaRPr>
                    </a:p>
                  </a:txBody>
                  <a:tcPr>
                    <a:noFill/>
                  </a:tcPr>
                </a:tc>
                <a:tc>
                  <a:txBody>
                    <a:bodyPr/>
                    <a:lstStyle/>
                    <a:p>
                      <a:pPr algn="ctr">
                        <a:buNone/>
                      </a:pPr>
                      <a:r>
                        <a:rPr lang="zh-CN" altLang="en-US" sz="1600" b="1">
                          <a:solidFill>
                            <a:schemeClr val="tx1"/>
                          </a:solidFill>
                        </a:rPr>
                        <a:t>个人缴纳部分计入</a:t>
                      </a:r>
                      <a:endParaRPr lang="zh-CN" altLang="en-US" sz="1600" b="1">
                        <a:solidFill>
                          <a:schemeClr val="tx1"/>
                        </a:solidFill>
                      </a:endParaRPr>
                    </a:p>
                  </a:txBody>
                  <a:tcPr anchor="ctr">
                    <a:noFill/>
                  </a:tcPr>
                </a:tc>
              </a:tr>
              <a:tr h="1084580">
                <a:tc>
                  <a:txBody>
                    <a:bodyPr/>
                    <a:lstStyle/>
                    <a:p>
                      <a:pPr marR="0" algn="ctr" defTabSz="914400">
                        <a:lnSpc>
                          <a:spcPts val="3200"/>
                        </a:lnSpc>
                        <a:spcBef>
                          <a:spcPts val="0"/>
                        </a:spcBef>
                        <a:buClrTx/>
                        <a:buSzPct val="85000"/>
                        <a:buFont typeface="Wingdings" panose="05000000000000000000" charset="0"/>
                        <a:buNone/>
                        <a:defRPr/>
                      </a:pPr>
                      <a:r>
                        <a:rPr lang="zh-CN" altLang="en-US" sz="1600" b="1">
                          <a:solidFill>
                            <a:schemeClr val="tx1"/>
                          </a:solidFill>
                        </a:rPr>
                        <a:t>4</a:t>
                      </a:r>
                      <a:endParaRPr lang="zh-CN" altLang="en-US" sz="1600" b="1">
                        <a:solidFill>
                          <a:schemeClr val="tx1"/>
                        </a:solidFill>
                      </a:endParaRPr>
                    </a:p>
                  </a:txBody>
                  <a:tcPr anchor="ctr">
                    <a:noFill/>
                  </a:tcPr>
                </a:tc>
                <a:tc>
                  <a:txBody>
                    <a:bodyPr/>
                    <a:lstStyle/>
                    <a:p>
                      <a:pPr marR="0" defTabSz="914400" fontAlgn="auto">
                        <a:lnSpc>
                          <a:spcPts val="2800"/>
                        </a:lnSpc>
                        <a:spcBef>
                          <a:spcPts val="0"/>
                        </a:spcBef>
                        <a:buClrTx/>
                        <a:buSzPct val="85000"/>
                        <a:buFont typeface="Wingdings" panose="05000000000000000000" charset="0"/>
                        <a:defRPr/>
                      </a:pPr>
                      <a:r>
                        <a:rPr lang="zh-CN" altLang="en-US" sz="1600" b="1">
                          <a:solidFill>
                            <a:schemeClr val="tx1"/>
                          </a:solidFill>
                          <a:sym typeface="+mn-ea"/>
                        </a:rPr>
                        <a:t>工会经费和职工教育经费，利润分享计划，辞退福利和其他为获得职工提供的服务而给予的报酬或补偿。</a:t>
                      </a:r>
                      <a:endParaRPr lang="zh-CN" altLang="en-US" sz="1600" b="1">
                        <a:solidFill>
                          <a:schemeClr val="tx1"/>
                        </a:solidFill>
                        <a:sym typeface="+mn-ea"/>
                      </a:endParaRPr>
                    </a:p>
                  </a:txBody>
                  <a:tcPr>
                    <a:noFill/>
                  </a:tcPr>
                </a:tc>
                <a:tc>
                  <a:txBody>
                    <a:bodyPr/>
                    <a:lstStyle/>
                    <a:p>
                      <a:pPr algn="ctr">
                        <a:buNone/>
                      </a:pPr>
                      <a:r>
                        <a:rPr lang="zh-CN" altLang="en-US" sz="1600" b="1">
                          <a:solidFill>
                            <a:schemeClr val="tx1"/>
                          </a:solidFill>
                        </a:rPr>
                        <a:t>不计入</a:t>
                      </a:r>
                      <a:endParaRPr lang="zh-CN" altLang="en-US" sz="1600" b="1">
                        <a:solidFill>
                          <a:schemeClr val="tx1"/>
                        </a:solidFill>
                      </a:endParaRPr>
                    </a:p>
                  </a:txBody>
                  <a:tcPr anchor="ctr">
                    <a:noFill/>
                  </a:tcPr>
                </a:tc>
              </a:tr>
              <a:tr h="868680">
                <a:tc>
                  <a:txBody>
                    <a:bodyPr/>
                    <a:lstStyle/>
                    <a:p>
                      <a:pPr algn="ctr">
                        <a:buNone/>
                      </a:pPr>
                      <a:r>
                        <a:rPr lang="zh-CN" altLang="en-US" sz="1600" b="1">
                          <a:solidFill>
                            <a:schemeClr val="tx1"/>
                          </a:solidFill>
                        </a:rPr>
                        <a:t>5</a:t>
                      </a:r>
                      <a:endParaRPr lang="zh-CN" altLang="en-US" sz="1600" b="1">
                        <a:solidFill>
                          <a:schemeClr val="tx1"/>
                        </a:solidFill>
                      </a:endParaRPr>
                    </a:p>
                  </a:txBody>
                  <a:tcPr anchor="ctr">
                    <a:noFill/>
                  </a:tcPr>
                </a:tc>
                <a:tc>
                  <a:txBody>
                    <a:bodyPr/>
                    <a:lstStyle/>
                    <a:p>
                      <a:pPr fontAlgn="auto">
                        <a:lnSpc>
                          <a:spcPts val="3060"/>
                        </a:lnSpc>
                        <a:buNone/>
                      </a:pPr>
                      <a:r>
                        <a:rPr lang="zh-CN" altLang="en-US" sz="1600" b="1">
                          <a:solidFill>
                            <a:schemeClr val="tx1"/>
                          </a:solidFill>
                          <a:sym typeface="+mn-ea"/>
                        </a:rPr>
                        <a:t>劳务派遣人员薪酬（不包括因使用劳务派遣人员而支付的管理费用和其他用工成本）。</a:t>
                      </a:r>
                      <a:endParaRPr lang="zh-CN" altLang="en-US" sz="1600" b="1">
                        <a:solidFill>
                          <a:schemeClr val="tx1"/>
                        </a:solidFill>
                        <a:sym typeface="+mn-ea"/>
                      </a:endParaRPr>
                    </a:p>
                  </a:txBody>
                  <a:tcPr>
                    <a:noFill/>
                  </a:tcPr>
                </a:tc>
                <a:tc>
                  <a:txBody>
                    <a:bodyPr/>
                    <a:lstStyle/>
                    <a:p>
                      <a:pPr algn="ctr">
                        <a:buNone/>
                      </a:pPr>
                      <a:r>
                        <a:rPr lang="zh-CN" altLang="en-US" sz="1600" b="1">
                          <a:solidFill>
                            <a:schemeClr val="tx1"/>
                          </a:solidFill>
                        </a:rPr>
                        <a:t>计入</a:t>
                      </a:r>
                      <a:endParaRPr lang="zh-CN" altLang="en-US" sz="1600" b="1">
                        <a:solidFill>
                          <a:schemeClr val="tx1"/>
                        </a:solidFill>
                      </a:endParaRPr>
                    </a:p>
                  </a:txBody>
                  <a:tcPr anchor="ctr">
                    <a:noFill/>
                  </a:tcPr>
                </a:tc>
              </a:tr>
            </a:tbl>
          </a:graphicData>
        </a:graphic>
      </p:graphicFrame>
      <p:sp>
        <p:nvSpPr>
          <p:cNvPr id="2" name="文本框 1"/>
          <p:cNvSpPr txBox="1"/>
          <p:nvPr/>
        </p:nvSpPr>
        <p:spPr>
          <a:xfrm>
            <a:off x="1259840" y="50165"/>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工资总额与应付职工薪酬区别</a:t>
            </a:r>
            <a:endParaRPr lang="zh-CN" altLang="en-US" sz="2800" b="1" dirty="0">
              <a:latin typeface="黑体" panose="02010609060101010101" pitchFamily="49" charset="-122"/>
              <a:ea typeface="黑体" panose="02010609060101010101" pitchFamily="49" charset="-122"/>
              <a:cs typeface="+mj-cs"/>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50000"/>
              </a:lnSpc>
              <a:buClr>
                <a:srgbClr val="37B0E8"/>
              </a:buClr>
            </a:pP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p:txBody>
      </p:sp>
      <p:sp>
        <p:nvSpPr>
          <p:cNvPr id="3" name="矩形 2"/>
          <p:cNvSpPr/>
          <p:nvPr/>
        </p:nvSpPr>
        <p:spPr>
          <a:xfrm>
            <a:off x="1182323" y="1336220"/>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86264" y="143952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3411220" y="2016760"/>
            <a:ext cx="170307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rPr>
              <a:t>审核要点</a:t>
            </a:r>
            <a:endParaRPr lang="zh-CN" altLang="en-US" sz="1600" b="1" dirty="0" smtClean="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rPr>
              <a:t>平台审核重点</a:t>
            </a:r>
            <a:endParaRPr lang="zh-CN" altLang="en-US" sz="1600" b="1" dirty="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rPr>
              <a:t>报表易错点强调</a:t>
            </a:r>
            <a:endParaRPr lang="zh-CN" altLang="en-US" sz="1600" b="1" dirty="0">
              <a:ln w="6350">
                <a:noFill/>
              </a:ln>
              <a:solidFill>
                <a:schemeClr val="bg1"/>
              </a:solidFill>
              <a:latin typeface="Impact" panose="020B0806030902050204" pitchFamily="34" charset="0"/>
              <a:ea typeface="微软雅黑" panose="020B0503020204020204" pitchFamily="34" charset="-122"/>
            </a:endParaRPr>
          </a:p>
        </p:txBody>
      </p:sp>
      <p:sp>
        <p:nvSpPr>
          <p:cNvPr id="6" name="Freeform 13"/>
          <p:cNvSpPr>
            <a:spLocks noEditPoints="1"/>
          </p:cNvSpPr>
          <p:nvPr/>
        </p:nvSpPr>
        <p:spPr bwMode="auto">
          <a:xfrm>
            <a:off x="1507719" y="1702142"/>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3022600" y="1271270"/>
            <a:ext cx="1925955" cy="521970"/>
          </a:xfrm>
          <a:prstGeom prst="rect">
            <a:avLst/>
          </a:prstGeom>
          <a:noFill/>
        </p:spPr>
        <p:txBody>
          <a:bodyPr wrap="none" rtlCol="0" anchor="t">
            <a:spAutoFit/>
          </a:bodyPr>
          <a:lstStyle/>
          <a:p>
            <a:r>
              <a:rPr lang="en-US" altLang="zh-CN" sz="2800" b="1" dirty="0" smtClean="0">
                <a:ln w="6350">
                  <a:noFill/>
                </a:ln>
                <a:solidFill>
                  <a:srgbClr val="37B0E8"/>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800" b="1" dirty="0" smtClean="0">
                <a:ln w="6350">
                  <a:noFill/>
                </a:ln>
                <a:solidFill>
                  <a:srgbClr val="37B0E8"/>
                </a:solidFill>
                <a:latin typeface="微软雅黑" panose="020B0503020204020204" pitchFamily="34" charset="-122"/>
                <a:ea typeface="微软雅黑" panose="020B0503020204020204" pitchFamily="34" charset="-122"/>
                <a:sym typeface="微软雅黑" panose="020B0503020204020204" pitchFamily="34" charset="-122"/>
              </a:rPr>
              <a:t>审核要求</a:t>
            </a:r>
            <a:endParaRPr lang="en-US" altLang="zh-CN" sz="2800" b="1" dirty="0" smtClean="0">
              <a:ln w="6350">
                <a:noFill/>
              </a:ln>
              <a:solidFill>
                <a:srgbClr val="37B0E8"/>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Effect transition="in" filter="fade">
                                      <p:cBhvr>
                                        <p:cTn id="27" dur="300"/>
                                        <p:tgtEl>
                                          <p:spTgt spid="6"/>
                                        </p:tgtEl>
                                      </p:cBhvr>
                                    </p:animEffect>
                                  </p:childTnLst>
                                </p:cTn>
                              </p:par>
                              <p:par>
                                <p:cTn id="28" presetID="6" presetClass="emph" presetSubtype="0" autoRev="1" fill="hold" grpId="1" nodeType="withEffect">
                                  <p:stCondLst>
                                    <p:cond delay="500"/>
                                  </p:stCondLst>
                                  <p:childTnLst>
                                    <p:animScale>
                                      <p:cBhvr>
                                        <p:cTn id="29" dur="150" fill="hold"/>
                                        <p:tgtEl>
                                          <p:spTgt spid="6"/>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p:bldP spid="6" grpId="0" bldLvl="0" animBg="1"/>
      <p:bldP spid="6" grpId="1"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03985" y="626745"/>
            <a:ext cx="7244715" cy="5223510"/>
          </a:xfrm>
          <a:prstGeom prst="rect">
            <a:avLst/>
          </a:prstGeom>
          <a:noFill/>
        </p:spPr>
        <p:txBody>
          <a:bodyPr wrap="square" rtlCol="0" anchor="t">
            <a:spAutoFit/>
          </a:bodyPr>
          <a:lstStyle/>
          <a:p>
            <a:pPr indent="0">
              <a:lnSpc>
                <a:spcPct val="150000"/>
              </a:lnSpc>
              <a:buFont typeface="Wingdings" panose="05000000000000000000" charset="0"/>
              <a:buNone/>
            </a:pPr>
            <a:endParaRPr lang="zh-CN" altLang="en-US" sz="1600" dirty="0" smtClean="0">
              <a:solidFill>
                <a:srgbClr val="FF0000"/>
              </a:solidFill>
              <a:latin typeface="+mn-ea"/>
              <a:sym typeface="+mn-ea"/>
            </a:endParaRPr>
          </a:p>
          <a:p>
            <a:pPr indent="0">
              <a:lnSpc>
                <a:spcPct val="150000"/>
              </a:lnSpc>
              <a:buFont typeface="Wingdings" panose="05000000000000000000" charset="0"/>
              <a:buNone/>
            </a:pPr>
            <a:endParaRPr lang="en-US" altLang="zh-CN" sz="1600" dirty="0" smtClean="0">
              <a:solidFill>
                <a:srgbClr val="FF0000"/>
              </a:solidFill>
              <a:latin typeface="+mn-ea"/>
              <a:sym typeface="+mn-ea"/>
            </a:endParaRPr>
          </a:p>
          <a:p>
            <a:r>
              <a:rPr lang="en-US" altLang="zh-CN" sz="1600" dirty="0" smtClean="0">
                <a:latin typeface="+mn-ea"/>
                <a:sym typeface="+mn-ea"/>
              </a:rPr>
              <a:t>1.</a:t>
            </a:r>
            <a:r>
              <a:rPr lang="zh-CN" altLang="en-US" sz="1600" dirty="0" smtClean="0">
                <a:latin typeface="+mn-ea"/>
                <a:sym typeface="+mn-ea"/>
              </a:rPr>
              <a:t>年报</a:t>
            </a:r>
            <a:r>
              <a:rPr lang="en-US" altLang="zh-CN" sz="1600" dirty="0" smtClean="0">
                <a:latin typeface="+mn-ea"/>
              </a:rPr>
              <a:t>102-1</a:t>
            </a:r>
            <a:r>
              <a:rPr lang="zh-CN" altLang="en-US" sz="1600" dirty="0" smtClean="0">
                <a:latin typeface="+mn-ea"/>
              </a:rPr>
              <a:t>表、定报</a:t>
            </a:r>
            <a:r>
              <a:rPr lang="en-US" altLang="zh-CN" sz="1600" dirty="0" smtClean="0">
                <a:latin typeface="+mn-ea"/>
                <a:sym typeface="+mn-ea"/>
              </a:rPr>
              <a:t>202-1</a:t>
            </a:r>
            <a:r>
              <a:rPr lang="zh-CN" altLang="en-US" sz="1600" dirty="0" smtClean="0">
                <a:latin typeface="+mn-ea"/>
                <a:sym typeface="+mn-ea"/>
              </a:rPr>
              <a:t>表</a:t>
            </a:r>
            <a:r>
              <a:rPr lang="zh-CN" altLang="en-US" sz="1600" dirty="0" smtClean="0">
                <a:latin typeface="+mn-ea"/>
              </a:rPr>
              <a:t>单位</a:t>
            </a:r>
            <a:r>
              <a:rPr lang="zh-CN" altLang="en-US" sz="1600" dirty="0" smtClean="0">
                <a:solidFill>
                  <a:srgbClr val="FF0000"/>
                </a:solidFill>
                <a:latin typeface="+mn-ea"/>
                <a:sym typeface="+mn-ea"/>
              </a:rPr>
              <a:t>必须</a:t>
            </a:r>
            <a:r>
              <a:rPr lang="zh-CN" altLang="en-US" sz="1600" dirty="0" smtClean="0">
                <a:latin typeface="+mn-ea"/>
              </a:rPr>
              <a:t>网报</a:t>
            </a:r>
            <a:r>
              <a:rPr lang="en-US" altLang="zh-CN" sz="1600" dirty="0" smtClean="0">
                <a:latin typeface="+mn-ea"/>
              </a:rPr>
              <a:t>,</a:t>
            </a:r>
            <a:r>
              <a:rPr lang="zh-CN" altLang="en-US" sz="1600" dirty="0" smtClean="0">
                <a:latin typeface="+mn-ea"/>
              </a:rPr>
              <a:t>所有网报单位都需要使用数字证书登录联网直报系统，网报免报纸介质报表。</a:t>
            </a:r>
            <a:r>
              <a:rPr lang="zh-CN" altLang="en-US" sz="1600" dirty="0" smtClean="0">
                <a:solidFill>
                  <a:srgbClr val="FF0000"/>
                </a:solidFill>
                <a:latin typeface="+mn-ea"/>
                <a:sym typeface="+mn-ea"/>
              </a:rPr>
              <a:t>不要用统计机构身份代录！</a:t>
            </a:r>
            <a:endParaRPr lang="en-US" altLang="zh-CN" sz="1600" dirty="0" smtClean="0">
              <a:solidFill>
                <a:srgbClr val="FF0000"/>
              </a:solidFill>
              <a:latin typeface="+mn-ea"/>
              <a:sym typeface="+mn-ea"/>
            </a:endParaRPr>
          </a:p>
          <a:p>
            <a:endParaRPr lang="en-US" altLang="zh-CN" sz="1600" dirty="0" smtClean="0">
              <a:solidFill>
                <a:srgbClr val="FF0000"/>
              </a:solidFill>
              <a:latin typeface="+mn-ea"/>
              <a:sym typeface="+mn-ea"/>
            </a:endParaRPr>
          </a:p>
          <a:p>
            <a:r>
              <a:rPr lang="en-US" altLang="zh-CN" sz="1600" dirty="0" smtClean="0">
                <a:sym typeface="+mn-ea"/>
              </a:rPr>
              <a:t>2.</a:t>
            </a:r>
            <a:r>
              <a:rPr lang="zh-CN" altLang="en-US" sz="1600" dirty="0" smtClean="0">
                <a:sym typeface="+mn-ea"/>
              </a:rPr>
              <a:t>规下</a:t>
            </a:r>
            <a:r>
              <a:rPr lang="en-US" altLang="zh-CN" sz="1600" dirty="0" smtClean="0">
                <a:latin typeface="+mn-ea"/>
              </a:rPr>
              <a:t>I102-2</a:t>
            </a:r>
            <a:r>
              <a:rPr lang="en-US" sz="1600" dirty="0" smtClean="0"/>
              <a:t> </a:t>
            </a:r>
            <a:r>
              <a:rPr lang="zh-CN" altLang="en-US" sz="1600" dirty="0" smtClean="0"/>
              <a:t>表、</a:t>
            </a:r>
            <a:r>
              <a:rPr lang="en-US" altLang="zh-CN" sz="1600" dirty="0" smtClean="0">
                <a:latin typeface="+mn-ea"/>
              </a:rPr>
              <a:t>I202-2</a:t>
            </a:r>
            <a:r>
              <a:rPr lang="zh-CN" altLang="en-US" sz="1600" dirty="0" smtClean="0"/>
              <a:t>表无网报条件的单位可以由统计机构代报，代报需提供</a:t>
            </a:r>
            <a:r>
              <a:rPr lang="zh-CN" altLang="en-US" sz="1600" dirty="0" smtClean="0">
                <a:solidFill>
                  <a:srgbClr val="FF0000"/>
                </a:solidFill>
              </a:rPr>
              <a:t>盖章的纸介质资料</a:t>
            </a:r>
            <a:r>
              <a:rPr lang="zh-CN" altLang="en-US" sz="1600" dirty="0" smtClean="0"/>
              <a:t>。</a:t>
            </a:r>
            <a:endParaRPr lang="zh-CN" altLang="en-US" sz="1600" dirty="0" smtClean="0"/>
          </a:p>
          <a:p>
            <a:endParaRPr lang="en-US" altLang="zh-CN" sz="1600" dirty="0" smtClean="0">
              <a:latin typeface="+mn-ea"/>
              <a:sym typeface="+mn-ea"/>
            </a:endParaRPr>
          </a:p>
          <a:p>
            <a:r>
              <a:rPr lang="en-US" altLang="zh-CN" sz="1600" dirty="0" smtClean="0">
                <a:sym typeface="+mn-ea"/>
              </a:rPr>
              <a:t>3</a:t>
            </a:r>
            <a:r>
              <a:rPr lang="zh-CN" altLang="en-US" sz="1600" dirty="0" smtClean="0">
                <a:sym typeface="+mn-ea"/>
              </a:rPr>
              <a:t>.机关事业单位</a:t>
            </a:r>
            <a:r>
              <a:rPr lang="en-US" altLang="zh-CN" sz="1600" dirty="0" smtClean="0">
                <a:latin typeface="+mn-ea"/>
                <a:sym typeface="+mn-ea"/>
              </a:rPr>
              <a:t>I202-3</a:t>
            </a:r>
            <a:r>
              <a:rPr lang="zh-CN" altLang="en-US" sz="1600" dirty="0" smtClean="0">
                <a:sym typeface="+mn-ea"/>
              </a:rPr>
              <a:t>表原则上不可以由统计机构代录，如果个别单位无法直报，应有合理的理由，单位需提交盖章的纸质报表或电子报表，统计机构代报后备存。</a:t>
            </a:r>
            <a:endParaRPr lang="zh-CN" altLang="en-US" sz="1600" dirty="0" smtClean="0">
              <a:sym typeface="+mn-ea"/>
            </a:endParaRPr>
          </a:p>
          <a:p>
            <a:endParaRPr lang="en-US" altLang="zh-CN" sz="2400" b="1" dirty="0" smtClean="0">
              <a:solidFill>
                <a:srgbClr val="FF0000"/>
              </a:solidFill>
              <a:latin typeface="+mn-ea"/>
              <a:sym typeface="+mn-ea"/>
            </a:endParaRPr>
          </a:p>
          <a:p>
            <a:pPr>
              <a:lnSpc>
                <a:spcPct val="110000"/>
              </a:lnSpc>
            </a:pPr>
            <a:endParaRPr lang="en-US" altLang="zh-CN" sz="2400" b="1" dirty="0" smtClean="0">
              <a:solidFill>
                <a:srgbClr val="354454"/>
              </a:solidFill>
              <a:latin typeface="黑体" panose="02010609060101010101" pitchFamily="49" charset="-122"/>
              <a:ea typeface="黑体" panose="02010609060101010101" pitchFamily="49" charset="-122"/>
              <a:sym typeface="+mn-ea"/>
            </a:endParaRPr>
          </a:p>
          <a:p>
            <a:pPr>
              <a:lnSpc>
                <a:spcPct val="120000"/>
              </a:lnSpc>
            </a:pPr>
            <a:endParaRPr lang="en-US" altLang="zh-CN" sz="1600" b="1" dirty="0" smtClean="0">
              <a:solidFill>
                <a:srgbClr val="FF0000"/>
              </a:solidFill>
              <a:latin typeface="黑体" panose="02010609060101010101" pitchFamily="49" charset="-122"/>
              <a:ea typeface="黑体" panose="02010609060101010101" pitchFamily="49" charset="-122"/>
            </a:endParaRPr>
          </a:p>
          <a:p>
            <a:pPr>
              <a:lnSpc>
                <a:spcPct val="120000"/>
              </a:lnSpc>
            </a:pPr>
            <a:endParaRPr lang="en-US" altLang="zh-CN" sz="1600" dirty="0">
              <a:latin typeface="黑体" panose="02010609060101010101" pitchFamily="49" charset="-122"/>
              <a:ea typeface="黑体" panose="02010609060101010101" pitchFamily="49" charset="-122"/>
            </a:endParaRPr>
          </a:p>
          <a:p>
            <a:pPr marL="0" indent="0" eaLnBrk="1" hangingPunct="1">
              <a:lnSpc>
                <a:spcPct val="120000"/>
              </a:lnSpc>
            </a:pPr>
            <a:r>
              <a:rPr lang="en-US" altLang="zh-CN" sz="2400" dirty="0">
                <a:solidFill>
                  <a:schemeClr val="tx1"/>
                </a:solidFill>
                <a:latin typeface="黑体" panose="02010609060101010101" pitchFamily="49" charset="-122"/>
                <a:ea typeface="黑体" panose="02010609060101010101" pitchFamily="49" charset="-122"/>
                <a:sym typeface="+mn-ea"/>
              </a:rPr>
              <a:t>     </a:t>
            </a:r>
            <a:endParaRPr lang="en-US" altLang="zh-CN" sz="2000" dirty="0">
              <a:latin typeface="黑体" panose="02010609060101010101" pitchFamily="49" charset="-122"/>
              <a:ea typeface="黑体" panose="02010609060101010101" pitchFamily="49" charset="-122"/>
            </a:endParaRPr>
          </a:p>
          <a:p>
            <a:pPr marL="0" indent="0" eaLnBrk="1" hangingPunct="1">
              <a:lnSpc>
                <a:spcPct val="120000"/>
              </a:lnSpc>
            </a:pPr>
            <a:endParaRPr lang="zh-CN" altLang="en-US" sz="2000" dirty="0">
              <a:solidFill>
                <a:schemeClr val="tx1"/>
              </a:solidFill>
              <a:latin typeface="黑体" panose="02010609060101010101" pitchFamily="49" charset="-122"/>
              <a:ea typeface="黑体" panose="02010609060101010101" pitchFamily="49" charset="-122"/>
              <a:sym typeface="+mn-ea"/>
            </a:endParaRPr>
          </a:p>
        </p:txBody>
      </p:sp>
      <p:sp>
        <p:nvSpPr>
          <p:cNvPr id="4" name="文本框 3"/>
          <p:cNvSpPr txBox="1"/>
          <p:nvPr/>
        </p:nvSpPr>
        <p:spPr>
          <a:xfrm>
            <a:off x="1403985" y="-110490"/>
            <a:ext cx="1612900" cy="737235"/>
          </a:xfrm>
          <a:prstGeom prst="rect">
            <a:avLst/>
          </a:prstGeom>
          <a:noFill/>
        </p:spPr>
        <p:txBody>
          <a:bodyPr wrap="none" rtlCol="0" anchor="t">
            <a:spAutoFit/>
          </a:bodyPr>
          <a:lstStyle/>
          <a:p>
            <a:pPr algn="l">
              <a:lnSpc>
                <a:spcPct val="150000"/>
              </a:lnSpc>
              <a:buClr>
                <a:srgbClr val="37B0E8"/>
              </a:buClr>
            </a:pPr>
            <a:r>
              <a:rPr lang="zh-CN" altLang="en-US" sz="2800" b="1" dirty="0" smtClean="0">
                <a:latin typeface="黑体" panose="02010609060101010101" pitchFamily="49" charset="-122"/>
                <a:ea typeface="黑体" panose="02010609060101010101" pitchFamily="49" charset="-122"/>
                <a:cs typeface="+mj-cs"/>
                <a:sym typeface="+mn-ea"/>
              </a:rPr>
              <a:t>审核要点</a:t>
            </a:r>
            <a:endParaRPr lang="zh-CN" altLang="en-US" sz="280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03985" y="626745"/>
            <a:ext cx="7508875" cy="4265930"/>
          </a:xfrm>
          <a:prstGeom prst="rect">
            <a:avLst/>
          </a:prstGeom>
          <a:noFill/>
        </p:spPr>
        <p:txBody>
          <a:bodyPr wrap="square" rtlCol="0" anchor="t">
            <a:spAutoFit/>
          </a:bodyPr>
          <a:lstStyle/>
          <a:p>
            <a:pPr indent="0">
              <a:lnSpc>
                <a:spcPct val="140000"/>
              </a:lnSpc>
              <a:buFont typeface="Wingdings" panose="05000000000000000000" charset="0"/>
              <a:buNone/>
            </a:pPr>
            <a:r>
              <a:rPr lang="en-US" altLang="zh-CN" sz="1600" dirty="0" smtClean="0">
                <a:latin typeface="+mn-ea"/>
                <a:sym typeface="+mn-ea"/>
              </a:rPr>
              <a:t>4</a:t>
            </a:r>
            <a:r>
              <a:rPr lang="zh-CN" altLang="en-US" sz="1600" dirty="0" smtClean="0">
                <a:latin typeface="+mn-ea"/>
                <a:sym typeface="+mn-ea"/>
              </a:rPr>
              <a:t>.审核错误说明填写过于简单。仅填写“</a:t>
            </a:r>
            <a:r>
              <a:rPr lang="zh-CN" altLang="en-US" sz="1600" dirty="0" smtClean="0">
                <a:solidFill>
                  <a:srgbClr val="FF0000"/>
                </a:solidFill>
                <a:latin typeface="+mn-ea"/>
                <a:sym typeface="+mn-ea"/>
              </a:rPr>
              <a:t>核实无误”、“数据无误</a:t>
            </a:r>
            <a:r>
              <a:rPr lang="zh-CN" altLang="en-US" sz="1600" dirty="0" smtClean="0">
                <a:latin typeface="+mn-ea"/>
                <a:sym typeface="+mn-ea"/>
              </a:rPr>
              <a:t>”等为无效说明，需要解释对应报错原因。</a:t>
            </a:r>
            <a:endParaRPr lang="zh-CN" altLang="en-US" sz="1600" dirty="0" smtClean="0">
              <a:latin typeface="+mn-ea"/>
              <a:sym typeface="+mn-ea"/>
            </a:endParaRPr>
          </a:p>
          <a:p>
            <a:pPr indent="0">
              <a:lnSpc>
                <a:spcPct val="140000"/>
              </a:lnSpc>
              <a:buFont typeface="Wingdings" panose="05000000000000000000" charset="0"/>
              <a:buNone/>
            </a:pPr>
            <a:r>
              <a:rPr lang="en-US" altLang="zh-CN" sz="1600" dirty="0" smtClean="0">
                <a:latin typeface="+mn-ea"/>
                <a:sym typeface="+mn-ea"/>
              </a:rPr>
              <a:t>5</a:t>
            </a:r>
            <a:r>
              <a:rPr lang="zh-CN" altLang="en-US" sz="1600" dirty="0" smtClean="0">
                <a:latin typeface="+mn-ea"/>
                <a:sym typeface="+mn-ea"/>
              </a:rPr>
              <a:t>.审核错误说明与审核错误互相矛盾。如提示增长过快，却解释为何下降；某月正常工资高于其他月份，提示不含年终奖等，但审核错误说明里包含年终奖、考核奖等字样。</a:t>
            </a:r>
            <a:endParaRPr lang="zh-CN" altLang="en-US" sz="1600" dirty="0" smtClean="0">
              <a:latin typeface="+mn-ea"/>
              <a:sym typeface="+mn-ea"/>
            </a:endParaRPr>
          </a:p>
          <a:p>
            <a:pPr indent="0">
              <a:lnSpc>
                <a:spcPct val="140000"/>
              </a:lnSpc>
              <a:buFont typeface="Wingdings" panose="05000000000000000000" charset="0"/>
              <a:buNone/>
            </a:pPr>
            <a:r>
              <a:rPr lang="en-US" altLang="zh-CN" sz="1600" dirty="0" smtClean="0">
                <a:latin typeface="+mn-ea"/>
                <a:sym typeface="+mn-ea"/>
              </a:rPr>
              <a:t>6</a:t>
            </a:r>
            <a:r>
              <a:rPr lang="zh-CN" altLang="en-US" sz="1600" dirty="0" smtClean="0">
                <a:latin typeface="+mn-ea"/>
                <a:sym typeface="+mn-ea"/>
              </a:rPr>
              <a:t>.审核错误说明简单重复。如对多条不同的审核错误，填写的解释说明完全相同为无效说明。</a:t>
            </a:r>
            <a:endParaRPr lang="zh-CN" altLang="en-US" sz="1600" dirty="0" smtClean="0">
              <a:latin typeface="+mn-ea"/>
              <a:sym typeface="+mn-ea"/>
            </a:endParaRPr>
          </a:p>
          <a:p>
            <a:pPr indent="0">
              <a:lnSpc>
                <a:spcPct val="140000"/>
              </a:lnSpc>
              <a:buFont typeface="Wingdings" panose="05000000000000000000" charset="0"/>
              <a:buNone/>
            </a:pPr>
            <a:r>
              <a:rPr lang="en-US" altLang="zh-CN" sz="1600" dirty="0" smtClean="0">
                <a:latin typeface="+mn-ea"/>
                <a:sym typeface="+mn-ea"/>
              </a:rPr>
              <a:t>7</a:t>
            </a:r>
            <a:r>
              <a:rPr lang="zh-CN" altLang="en-US" sz="1600" dirty="0" smtClean="0">
                <a:latin typeface="+mn-ea"/>
                <a:sym typeface="+mn-ea"/>
              </a:rPr>
              <a:t>.不符合制度要求的。如预发、工会福利等。</a:t>
            </a:r>
            <a:endParaRPr lang="zh-CN" altLang="en-US" sz="1600" dirty="0" smtClean="0">
              <a:latin typeface="+mn-ea"/>
              <a:sym typeface="+mn-ea"/>
            </a:endParaRPr>
          </a:p>
          <a:p>
            <a:pPr indent="0">
              <a:lnSpc>
                <a:spcPct val="140000"/>
              </a:lnSpc>
              <a:buFont typeface="Wingdings" panose="05000000000000000000" charset="0"/>
              <a:buNone/>
            </a:pPr>
            <a:r>
              <a:rPr lang="en-US" altLang="zh-CN" sz="1600" dirty="0" smtClean="0">
                <a:latin typeface="+mn-ea"/>
                <a:sym typeface="+mn-ea"/>
              </a:rPr>
              <a:t>8.</a:t>
            </a:r>
            <a:r>
              <a:rPr lang="zh-CN" altLang="en-US" sz="1600" dirty="0" smtClean="0">
                <a:latin typeface="+mn-ea"/>
                <a:sym typeface="+mn-ea"/>
              </a:rPr>
              <a:t>加强</a:t>
            </a:r>
            <a:r>
              <a:rPr lang="zh-CN" altLang="en-US" sz="1600" dirty="0" smtClean="0">
                <a:solidFill>
                  <a:srgbClr val="FF0000"/>
                </a:solidFill>
                <a:latin typeface="+mn-ea"/>
                <a:sym typeface="+mn-ea"/>
              </a:rPr>
              <a:t>工资分类数据</a:t>
            </a:r>
            <a:r>
              <a:rPr lang="zh-CN" altLang="en-US" sz="1600" dirty="0" smtClean="0">
                <a:latin typeface="+mn-ea"/>
                <a:sym typeface="+mn-ea"/>
              </a:rPr>
              <a:t>审核，月度间“正常工资”波动大一方面有可能是将预发、计提等工资计入；另一方面则可能是将“一次性奖金”或“其他工资”等计入了“正常工资。</a:t>
            </a:r>
            <a:endParaRPr lang="zh-CN" altLang="en-US" dirty="0">
              <a:solidFill>
                <a:schemeClr val="tx1"/>
              </a:solidFill>
              <a:latin typeface="微软雅黑" panose="020B0503020204020204" pitchFamily="34" charset="-122"/>
              <a:ea typeface="微软雅黑" panose="020B0503020204020204" pitchFamily="34" charset="-122"/>
            </a:endParaRPr>
          </a:p>
          <a:p>
            <a:pPr indent="0">
              <a:lnSpc>
                <a:spcPct val="140000"/>
              </a:lnSpc>
              <a:buFont typeface="Wingdings" panose="05000000000000000000" charset="0"/>
              <a:buNone/>
            </a:pPr>
            <a:endParaRPr lang="zh-CN" altLang="en-US" dirty="0" smtClean="0">
              <a:latin typeface="+mn-ea"/>
            </a:endParaRPr>
          </a:p>
        </p:txBody>
      </p:sp>
      <p:sp>
        <p:nvSpPr>
          <p:cNvPr id="4" name="文本框 3"/>
          <p:cNvSpPr txBox="1"/>
          <p:nvPr/>
        </p:nvSpPr>
        <p:spPr>
          <a:xfrm>
            <a:off x="1403985" y="-110490"/>
            <a:ext cx="1612900" cy="737235"/>
          </a:xfrm>
          <a:prstGeom prst="rect">
            <a:avLst/>
          </a:prstGeom>
          <a:noFill/>
        </p:spPr>
        <p:txBody>
          <a:bodyPr wrap="none" rtlCol="0" anchor="t">
            <a:spAutoFit/>
          </a:bodyPr>
          <a:lstStyle/>
          <a:p>
            <a:pPr algn="l">
              <a:lnSpc>
                <a:spcPct val="150000"/>
              </a:lnSpc>
              <a:buClr>
                <a:srgbClr val="37B0E8"/>
              </a:buClr>
            </a:pPr>
            <a:r>
              <a:rPr lang="zh-CN" altLang="en-US" sz="2800" b="1" dirty="0" smtClean="0">
                <a:latin typeface="黑体" panose="02010609060101010101" pitchFamily="49" charset="-122"/>
                <a:ea typeface="黑体" panose="02010609060101010101" pitchFamily="49" charset="-122"/>
                <a:cs typeface="+mj-cs"/>
                <a:sym typeface="+mn-ea"/>
              </a:rPr>
              <a:t>审核要点</a:t>
            </a:r>
            <a:endParaRPr lang="zh-CN" altLang="en-US" sz="280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67325" cy="3842558"/>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r>
              <a:rPr lang="zh-CN" altLang="en-US" sz="1800" dirty="0" smtClean="0"/>
              <a:t>保安：保安人员一般属于劳务外包，不统计！请核实是否签订了劳务派遣协议。</a:t>
            </a:r>
            <a:endParaRPr lang="zh-CN" altLang="en-US" sz="1800" dirty="0" smtClean="0"/>
          </a:p>
          <a:p>
            <a:r>
              <a:rPr lang="zh-CN" altLang="en-US" sz="1800" dirty="0" smtClean="0"/>
              <a:t>保洁：保洁人员一般属于劳务外包（不统计）或其他从业中的兼职人员！请核实是否签订了劳务派遣协议。</a:t>
            </a:r>
            <a:endParaRPr lang="en-US" altLang="zh-CN" sz="1800" dirty="0" smtClean="0"/>
          </a:p>
          <a:p>
            <a:r>
              <a:rPr lang="zh-CN" altLang="en-US" sz="1800" dirty="0" smtClean="0"/>
              <a:t>补偿：离职补偿金不统计，不应计入工资总额！</a:t>
            </a:r>
            <a:endParaRPr lang="zh-CN" altLang="en-US" sz="1800" dirty="0" smtClean="0"/>
          </a:p>
          <a:p>
            <a:r>
              <a:rPr lang="zh-CN" altLang="en-US" sz="1800" dirty="0" smtClean="0"/>
              <a:t>分红：股权股息分红不应计入工资总额！</a:t>
            </a:r>
            <a:endParaRPr lang="en-US" altLang="zh-CN" sz="1800" dirty="0" smtClean="0"/>
          </a:p>
          <a:p>
            <a:r>
              <a:rPr lang="zh-CN" altLang="en-US" sz="1800" dirty="0" smtClean="0"/>
              <a:t>福利：需要询问福利的具体项目，按制度要求确定是否应计入工资总额，如劳保费、体检费、防暑降温费、单位负担的补充医疗和补充养老等福利，均不应计入工资总额！</a:t>
            </a:r>
            <a:endParaRPr lang="zh-CN" altLang="en-US" sz="2000" dirty="0" smtClean="0"/>
          </a:p>
          <a:p>
            <a:endParaRPr lang="en-US" altLang="zh-CN" sz="2000" dirty="0" smtClean="0"/>
          </a:p>
          <a:p>
            <a:pPr>
              <a:buNone/>
            </a:pPr>
            <a:endParaRPr lang="zh-CN" altLang="en-US" sz="2000" dirty="0" smtClean="0"/>
          </a:p>
        </p:txBody>
      </p:sp>
      <p:sp>
        <p:nvSpPr>
          <p:cNvPr id="2" name="文本框 1"/>
          <p:cNvSpPr txBox="1"/>
          <p:nvPr/>
        </p:nvSpPr>
        <p:spPr>
          <a:xfrm>
            <a:off x="1331595" y="50165"/>
            <a:ext cx="1612900" cy="52197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审核要点</a:t>
            </a:r>
            <a:endParaRPr lang="zh-CN" altLang="en-US" sz="28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331595" y="707390"/>
            <a:ext cx="7567325" cy="3842558"/>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zh-CN" altLang="en-US" sz="2000" b="1" dirty="0" smtClean="0"/>
          </a:p>
          <a:p>
            <a:pPr>
              <a:buNone/>
            </a:pPr>
            <a:endParaRPr lang="en-US" altLang="zh-CN" sz="2000" b="1" dirty="0" smtClean="0"/>
          </a:p>
          <a:p>
            <a:r>
              <a:rPr lang="zh-CN" altLang="en-US" sz="1800" dirty="0" smtClean="0">
                <a:sym typeface="+mn-ea"/>
              </a:rPr>
              <a:t>工会：工资总额不包括从单位工会经费或工会账户中发放的现金或实物！</a:t>
            </a:r>
            <a:endParaRPr lang="zh-CN" altLang="en-US" sz="1800" dirty="0" smtClean="0"/>
          </a:p>
          <a:p>
            <a:r>
              <a:rPr lang="zh-CN" altLang="en-US" sz="1800" dirty="0" smtClean="0"/>
              <a:t>股息：股息分红不应计入工资总额！</a:t>
            </a:r>
            <a:endParaRPr lang="zh-CN" altLang="en-US" sz="1800" dirty="0" smtClean="0"/>
          </a:p>
          <a:p>
            <a:r>
              <a:rPr lang="zh-CN" altLang="en-US" sz="1800" dirty="0" smtClean="0"/>
              <a:t>股权：股权分红不应计入工资总额！</a:t>
            </a:r>
            <a:endParaRPr lang="zh-CN" altLang="en-US" sz="1800" dirty="0" smtClean="0">
              <a:solidFill>
                <a:schemeClr val="bg1"/>
              </a:solidFill>
            </a:endParaRPr>
          </a:p>
          <a:p>
            <a:r>
              <a:rPr lang="zh-CN" altLang="en-US" sz="1800" dirty="0" smtClean="0"/>
              <a:t>计提：何时发何时统，计提而未发放的工资不统计！</a:t>
            </a:r>
            <a:endParaRPr lang="zh-CN" altLang="en-US" sz="1800" dirty="0" smtClean="0"/>
          </a:p>
          <a:p>
            <a:r>
              <a:rPr lang="zh-CN" altLang="en-US" sz="1800" dirty="0" smtClean="0"/>
              <a:t>离职：离职补偿金不统计，不应计入工资总额！</a:t>
            </a:r>
            <a:endParaRPr lang="en-US" altLang="zh-CN" sz="1800" dirty="0" smtClean="0"/>
          </a:p>
          <a:p>
            <a:r>
              <a:rPr lang="zh-CN" altLang="en-US" sz="1800" dirty="0" smtClean="0">
                <a:sym typeface="+mn-ea"/>
              </a:rPr>
              <a:t>年金：年金</a:t>
            </a:r>
            <a:r>
              <a:rPr lang="en-US" altLang="zh-CN" sz="1800" dirty="0" smtClean="0">
                <a:sym typeface="+mn-ea"/>
              </a:rPr>
              <a:t>=</a:t>
            </a:r>
            <a:r>
              <a:rPr lang="zh-CN" altLang="en-US" sz="1800" dirty="0" smtClean="0">
                <a:sym typeface="+mn-ea"/>
              </a:rPr>
              <a:t>单位缴费</a:t>
            </a:r>
            <a:r>
              <a:rPr lang="en-US" altLang="zh-CN" sz="1800" dirty="0" smtClean="0">
                <a:sym typeface="+mn-ea"/>
              </a:rPr>
              <a:t>+</a:t>
            </a:r>
            <a:r>
              <a:rPr lang="zh-CN" altLang="en-US" sz="1800" dirty="0" smtClean="0">
                <a:sym typeface="+mn-ea"/>
              </a:rPr>
              <a:t>个人缴费，单位缴纳部分不算，但个人缴纳部分要计入工资总额！</a:t>
            </a:r>
            <a:endParaRPr lang="zh-CN" altLang="en-US" sz="2000" dirty="0" smtClean="0">
              <a:sym typeface="+mn-ea"/>
            </a:endParaRPr>
          </a:p>
          <a:p>
            <a:pPr>
              <a:buNone/>
            </a:pPr>
            <a:endParaRPr lang="en-US" altLang="zh-CN" sz="2000" dirty="0" smtClean="0"/>
          </a:p>
        </p:txBody>
      </p:sp>
      <p:sp>
        <p:nvSpPr>
          <p:cNvPr id="3" name="文本框 2"/>
          <p:cNvSpPr txBox="1"/>
          <p:nvPr/>
        </p:nvSpPr>
        <p:spPr>
          <a:xfrm>
            <a:off x="1331595" y="50165"/>
            <a:ext cx="1612900" cy="52197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审核要点</a:t>
            </a:r>
            <a:endParaRPr lang="zh-CN" alt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7465" y="90805"/>
            <a:ext cx="1612900" cy="521970"/>
          </a:xfrm>
          <a:prstGeom prst="rect">
            <a:avLst/>
          </a:prstGeom>
          <a:noFill/>
        </p:spPr>
        <p:txBody>
          <a:bodyPr wrap="none" rtlCol="0" anchor="t">
            <a:spAutoFit/>
          </a:bodyPr>
          <a:lstStyle/>
          <a:p>
            <a:pPr algn="l"/>
            <a:r>
              <a:rPr lang="en-US" altLang="zh-CN" sz="2800" b="1" dirty="0">
                <a:latin typeface="黑体" panose="02010609060101010101" pitchFamily="49" charset="-122"/>
                <a:ea typeface="黑体" panose="02010609060101010101" pitchFamily="49" charset="-122"/>
                <a:cs typeface="+mj-cs"/>
              </a:rPr>
              <a:t>指标修订</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665605" y="701040"/>
            <a:ext cx="6796405" cy="2249170"/>
          </a:xfrm>
          <a:prstGeom prst="rect">
            <a:avLst/>
          </a:prstGeom>
          <a:noFill/>
        </p:spPr>
        <p:txBody>
          <a:bodyPr wrap="square" rtlCol="0" anchor="t">
            <a:spAutoFit/>
          </a:bodyPr>
          <a:lstStyle/>
          <a:p>
            <a:pPr marL="36195" marR="0" indent="0" defTabSz="914400">
              <a:lnSpc>
                <a:spcPct val="130000"/>
              </a:lnSpc>
              <a:spcBef>
                <a:spcPts val="0"/>
              </a:spcBef>
              <a:buClrTx/>
              <a:buSzPct val="85000"/>
              <a:buFont typeface="Wingdings" panose="05000000000000000000" charset="0"/>
              <a:buNone/>
              <a:defRPr/>
            </a:pPr>
            <a:r>
              <a:rPr lang="zh-CN" altLang="zh-CN"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补发工资：</a:t>
            </a:r>
            <a:endParaRPr lang="en-US" altLang="zh-CN"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endParaRPr>
          </a:p>
          <a:p>
            <a:pPr marL="36195" marR="0" indent="0" defTabSz="914400">
              <a:lnSpc>
                <a:spcPct val="130000"/>
              </a:lnSpc>
              <a:spcBef>
                <a:spcPts val="0"/>
              </a:spcBef>
              <a:buClrTx/>
              <a:buSzPct val="85000"/>
              <a:buFont typeface="Wingdings" panose="05000000000000000000" charset="0"/>
              <a:buNone/>
              <a:defRPr/>
            </a:pP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补发的</a:t>
            </a:r>
            <a:r>
              <a:rPr lang="zh-CN" altLang="en-US" dirty="0" smtClean="0">
                <a:solidFill>
                  <a:srgbClr val="FF000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上年度</a:t>
            </a: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基本工资和奖金</a:t>
            </a:r>
            <a:r>
              <a:rPr lang="zh-CN" altLang="en-US" dirty="0" smtClean="0">
                <a:solidFill>
                  <a:srgbClr val="FF000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计入工资总额</a:t>
            </a: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a:t>
            </a:r>
            <a:endParaRPr lang="en-US" altLang="zh-CN"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endParaRPr>
          </a:p>
          <a:p>
            <a:pPr marL="36195" marR="0" indent="0" defTabSz="914400">
              <a:lnSpc>
                <a:spcPct val="130000"/>
              </a:lnSpc>
              <a:spcBef>
                <a:spcPts val="0"/>
              </a:spcBef>
              <a:buClrTx/>
              <a:buSzPct val="85000"/>
              <a:buFont typeface="Wingdings" panose="05000000000000000000" charset="0"/>
              <a:buNone/>
              <a:defRPr/>
            </a:pP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（机关事业单位报表计入工资总额的细分项</a:t>
            </a:r>
            <a:r>
              <a:rPr lang="en-US" altLang="zh-CN"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a:t>
            </a: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其他工资</a:t>
            </a:r>
            <a:r>
              <a:rPr lang="en-US" altLang="zh-CN"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a:t>
            </a: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a:t>
            </a:r>
            <a:endPar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endParaRPr>
          </a:p>
          <a:p>
            <a:pPr marL="36195" marR="0" indent="0" defTabSz="914400">
              <a:lnSpc>
                <a:spcPct val="130000"/>
              </a:lnSpc>
              <a:spcBef>
                <a:spcPts val="0"/>
              </a:spcBef>
              <a:buClrTx/>
              <a:buSzPct val="85000"/>
              <a:buFont typeface="Wingdings" panose="05000000000000000000" charset="0"/>
              <a:buNone/>
              <a:defRPr/>
            </a:pPr>
            <a:endParaRPr lang="en-US" altLang="zh-CN" noProof="1" smtClean="0">
              <a:solidFill>
                <a:srgbClr val="FF000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mn-cs"/>
              <a:sym typeface="+mn-ea"/>
            </a:endParaRPr>
          </a:p>
          <a:p>
            <a:pPr marL="36195" marR="0" indent="0" defTabSz="914400">
              <a:lnSpc>
                <a:spcPct val="130000"/>
              </a:lnSpc>
              <a:spcBef>
                <a:spcPts val="0"/>
              </a:spcBef>
              <a:buClrTx/>
              <a:buSzPct val="85000"/>
              <a:buFont typeface="Wingdings" panose="05000000000000000000" charset="0"/>
              <a:buNone/>
              <a:defRPr/>
            </a:pPr>
            <a:r>
              <a:rPr lang="en-US" altLang="zh-CN" dirty="0" smtClean="0">
                <a:solidFill>
                  <a:srgbClr val="FF000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 </a:t>
            </a: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补发的</a:t>
            </a:r>
            <a:r>
              <a:rPr lang="zh-CN" altLang="en-US" dirty="0" smtClean="0">
                <a:solidFill>
                  <a:srgbClr val="FF000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其他年度</a:t>
            </a: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工资和奖金</a:t>
            </a:r>
            <a:r>
              <a:rPr lang="zh-CN" altLang="en-US" dirty="0" smtClean="0">
                <a:solidFill>
                  <a:srgbClr val="FF000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均不计入</a:t>
            </a: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工资总额。</a:t>
            </a:r>
            <a:endPar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endParaRPr>
          </a:p>
          <a:p>
            <a:pPr marL="36195" marR="0" indent="0" defTabSz="914400">
              <a:lnSpc>
                <a:spcPct val="130000"/>
              </a:lnSpc>
              <a:spcBef>
                <a:spcPts val="0"/>
              </a:spcBef>
              <a:buClrTx/>
              <a:buSzPct val="85000"/>
              <a:buFont typeface="Wingdings" panose="05000000000000000000" charset="0"/>
              <a:buNone/>
              <a:defRPr/>
            </a:pPr>
            <a:r>
              <a:rPr lang="zh-CN" altLang="en-US"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（所有劳资报表单位）</a:t>
            </a:r>
            <a:endParaRPr lang="zh-CN" altLang="en-US">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331595" y="725805"/>
            <a:ext cx="7567325" cy="3985434"/>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zh-CN" altLang="en-US" sz="2000" b="1" dirty="0" smtClean="0"/>
          </a:p>
          <a:p>
            <a:pPr>
              <a:buNone/>
            </a:pPr>
            <a:endParaRPr lang="en-US" altLang="zh-CN" sz="2000" b="1" dirty="0" smtClean="0"/>
          </a:p>
          <a:p>
            <a:r>
              <a:rPr lang="zh-CN" altLang="en-US" sz="1800" dirty="0" smtClean="0">
                <a:sym typeface="+mn-ea"/>
              </a:rPr>
              <a:t>赔偿：企业一次性支付的工伤医疗补助金、伤残就业补助金、生活补助金、经济补偿金、赔偿金或违约金，买断工龄支付给职工的费用均</a:t>
            </a:r>
            <a:r>
              <a:rPr lang="zh-CN" altLang="en-US" sz="1800" dirty="0" smtClean="0"/>
              <a:t>不应计入工资总额！</a:t>
            </a:r>
            <a:endParaRPr lang="zh-CN" altLang="en-US" sz="1800" dirty="0" smtClean="0"/>
          </a:p>
          <a:p>
            <a:r>
              <a:rPr lang="zh-CN" altLang="en-US" sz="1800" dirty="0" smtClean="0">
                <a:sym typeface="+mn-ea"/>
              </a:rPr>
              <a:t>实习：实习生不统计！实习生工资不计入工资总额！（打工学生要统计为其他从业人员）</a:t>
            </a:r>
            <a:endParaRPr lang="en-US" altLang="zh-CN" sz="1800" dirty="0" smtClean="0">
              <a:sym typeface="+mn-ea"/>
            </a:endParaRPr>
          </a:p>
          <a:p>
            <a:r>
              <a:rPr lang="zh-CN" altLang="en-US" sz="1800" dirty="0" smtClean="0">
                <a:sym typeface="+mn-ea"/>
              </a:rPr>
              <a:t>无误：核实说明过少，防止出现“核实无误”、“情况属实”之类的无效说明！</a:t>
            </a:r>
            <a:endParaRPr lang="zh-CN" altLang="en-US" sz="1800" dirty="0" smtClean="0"/>
          </a:p>
          <a:p>
            <a:r>
              <a:rPr lang="zh-CN" altLang="en-US" sz="1800" dirty="0" smtClean="0">
                <a:sym typeface="+mn-ea"/>
              </a:rPr>
              <a:t>预发：对逢节日提前预发下月的工资。国家统计局作出特殊规定，仍应统计在应发月工资总额中。</a:t>
            </a:r>
            <a:endParaRPr lang="zh-CN" altLang="en-US" sz="1800" dirty="0" smtClean="0">
              <a:sym typeface="+mn-ea"/>
            </a:endParaRPr>
          </a:p>
        </p:txBody>
      </p:sp>
      <p:sp>
        <p:nvSpPr>
          <p:cNvPr id="2" name="文本框 1"/>
          <p:cNvSpPr txBox="1"/>
          <p:nvPr/>
        </p:nvSpPr>
        <p:spPr>
          <a:xfrm>
            <a:off x="1331595" y="50165"/>
            <a:ext cx="1612900" cy="52197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审核要点</a:t>
            </a:r>
            <a:endParaRPr lang="zh-CN" altLang="en-US" sz="2800"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38720" cy="384238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pPr>
              <a:buNone/>
            </a:pPr>
            <a:endParaRPr lang="zh-CN" altLang="en-US" sz="2000" dirty="0" smtClean="0">
              <a:sym typeface="+mn-ea"/>
            </a:endParaRPr>
          </a:p>
          <a:p>
            <a:r>
              <a:rPr lang="zh-CN" altLang="en-US" sz="1800" dirty="0" smtClean="0">
                <a:sym typeface="+mn-ea"/>
              </a:rPr>
              <a:t>子女：工资总额不包括：独生子女费、独生子女牛奶补贴、“六一”儿童节给职工的独生子女补贴！</a:t>
            </a:r>
            <a:endParaRPr lang="en-US" altLang="zh-CN" sz="1800" dirty="0" smtClean="0"/>
          </a:p>
          <a:p>
            <a:r>
              <a:rPr lang="zh-CN" altLang="en-US" sz="1800" dirty="0" smtClean="0"/>
              <a:t>兼职：在岗人员中不应出现兼职人员，应计入其他从业人员！</a:t>
            </a:r>
            <a:endParaRPr lang="zh-CN" altLang="en-US" sz="1800" dirty="0" smtClean="0"/>
          </a:p>
          <a:p>
            <a:r>
              <a:rPr lang="zh-CN" altLang="en-US" sz="1800" dirty="0" smtClean="0"/>
              <a:t>外籍：在岗人员中不应出现外籍人员，外籍人员应计入其他从业人员！</a:t>
            </a:r>
            <a:endParaRPr lang="zh-CN" altLang="en-US" sz="1800" dirty="0" smtClean="0"/>
          </a:p>
          <a:p>
            <a:r>
              <a:rPr lang="zh-CN" altLang="en-US" sz="1800" dirty="0" smtClean="0"/>
              <a:t>退休：有关离休、退休、退职人员待遇的各项支出不计入工资总额，如果是退休返聘人员，应为其他从业人员！</a:t>
            </a:r>
            <a:endParaRPr lang="zh-CN" altLang="en-US" sz="1800" dirty="0" smtClean="0"/>
          </a:p>
        </p:txBody>
      </p:sp>
      <p:sp>
        <p:nvSpPr>
          <p:cNvPr id="2" name="文本框 1"/>
          <p:cNvSpPr txBox="1"/>
          <p:nvPr/>
        </p:nvSpPr>
        <p:spPr>
          <a:xfrm>
            <a:off x="1331595" y="50165"/>
            <a:ext cx="1612900" cy="52197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审核要点</a:t>
            </a:r>
            <a:endParaRPr lang="zh-CN" altLang="en-US" sz="28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743710" y="1437640"/>
            <a:ext cx="6171565" cy="3428365"/>
          </a:xfrm>
          <a:prstGeom prst="rect">
            <a:avLst/>
          </a:prstGeom>
        </p:spPr>
      </p:pic>
      <p:sp>
        <p:nvSpPr>
          <p:cNvPr id="14" name="TextBox 13"/>
          <p:cNvSpPr txBox="1"/>
          <p:nvPr/>
        </p:nvSpPr>
        <p:spPr>
          <a:xfrm>
            <a:off x="1336598" y="49187"/>
            <a:ext cx="2327910" cy="521970"/>
          </a:xfrm>
          <a:prstGeom prst="rect">
            <a:avLst/>
          </a:prstGeom>
          <a:noFill/>
        </p:spPr>
        <p:txBody>
          <a:bodyPr wrap="none" rtlCol="0">
            <a:spAutoFit/>
          </a:bodyPr>
          <a:lstStyle/>
          <a:p>
            <a:r>
              <a:rPr lang="zh-CN" altLang="en-US" sz="2800" b="1" dirty="0">
                <a:solidFill>
                  <a:srgbClr val="354454"/>
                </a:solidFill>
                <a:latin typeface="黑体" panose="02010609060101010101" pitchFamily="49" charset="-122"/>
                <a:ea typeface="黑体" panose="02010609060101010101" pitchFamily="49" charset="-122"/>
              </a:rPr>
              <a:t>平台审核关系</a:t>
            </a:r>
            <a:endParaRPr lang="zh-CN" altLang="en-US" sz="2800" b="1" dirty="0">
              <a:solidFill>
                <a:srgbClr val="354454"/>
              </a:solidFill>
              <a:latin typeface="黑体" panose="02010609060101010101" pitchFamily="49" charset="-122"/>
              <a:ea typeface="黑体" panose="02010609060101010101" pitchFamily="49" charset="-122"/>
            </a:endParaRPr>
          </a:p>
        </p:txBody>
      </p:sp>
      <p:sp>
        <p:nvSpPr>
          <p:cNvPr id="7" name="文本框 6"/>
          <p:cNvSpPr txBox="1"/>
          <p:nvPr/>
        </p:nvSpPr>
        <p:spPr>
          <a:xfrm>
            <a:off x="1648460" y="668020"/>
            <a:ext cx="7498080" cy="368300"/>
          </a:xfrm>
          <a:prstGeom prst="rect">
            <a:avLst/>
          </a:prstGeom>
          <a:noFill/>
        </p:spPr>
        <p:txBody>
          <a:bodyPr wrap="none" rtlCol="0" anchor="t">
            <a:spAutoFit/>
          </a:bodyPr>
          <a:lstStyle/>
          <a:p>
            <a:r>
              <a:rPr lang="zh-CN" altLang="en-US">
                <a:solidFill>
                  <a:srgbClr val="FF0000"/>
                </a:solidFill>
                <a:sym typeface="+mn-ea"/>
              </a:rPr>
              <a:t>平台说明：用人数解释工资变动属于无效说明，需解释工资变动的原因。</a:t>
            </a:r>
            <a:endParaRPr lang="en-US" altLang="zh-CN">
              <a:solidFill>
                <a:srgbClr val="FF0000"/>
              </a:solidFill>
              <a:sym typeface="+mn-ea"/>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317548" y="16802"/>
            <a:ext cx="2327910" cy="521970"/>
          </a:xfrm>
          <a:prstGeom prst="rect">
            <a:avLst/>
          </a:prstGeom>
          <a:noFill/>
        </p:spPr>
        <p:txBody>
          <a:bodyPr wrap="none" rtlCol="0">
            <a:spAutoFit/>
          </a:bodyPr>
          <a:lstStyle/>
          <a:p>
            <a:pPr algn="l"/>
            <a:r>
              <a:rPr lang="zh-CN" altLang="en-US" sz="2800" b="1" dirty="0">
                <a:solidFill>
                  <a:srgbClr val="354454"/>
                </a:solidFill>
                <a:latin typeface="黑体" panose="02010609060101010101" pitchFamily="49" charset="-122"/>
                <a:ea typeface="黑体" panose="02010609060101010101" pitchFamily="49" charset="-122"/>
                <a:sym typeface="+mn-ea"/>
              </a:rPr>
              <a:t>平台审核公式</a:t>
            </a:r>
            <a:endParaRPr lang="zh-CN" altLang="en-US" sz="2800" b="1" dirty="0">
              <a:solidFill>
                <a:srgbClr val="354454"/>
              </a:solidFill>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1" cstate="print"/>
          <a:stretch>
            <a:fillRect/>
          </a:stretch>
        </p:blipFill>
        <p:spPr>
          <a:xfrm>
            <a:off x="4829810" y="1767840"/>
            <a:ext cx="3261995" cy="2453005"/>
          </a:xfrm>
          <a:prstGeom prst="rect">
            <a:avLst/>
          </a:prstGeom>
        </p:spPr>
      </p:pic>
      <p:pic>
        <p:nvPicPr>
          <p:cNvPr id="7" name="图片 6"/>
          <p:cNvPicPr>
            <a:picLocks noChangeAspect="1"/>
          </p:cNvPicPr>
          <p:nvPr/>
        </p:nvPicPr>
        <p:blipFill>
          <a:blip r:embed="rId2" cstate="print"/>
          <a:stretch>
            <a:fillRect/>
          </a:stretch>
        </p:blipFill>
        <p:spPr>
          <a:xfrm>
            <a:off x="1470204" y="697400"/>
            <a:ext cx="2877865" cy="4056147"/>
          </a:xfrm>
          <a:prstGeom prst="rect">
            <a:avLst/>
          </a:prstGeom>
        </p:spPr>
      </p:pic>
      <p:sp>
        <p:nvSpPr>
          <p:cNvPr id="2" name="文本框 1"/>
          <p:cNvSpPr txBox="1"/>
          <p:nvPr/>
        </p:nvSpPr>
        <p:spPr>
          <a:xfrm>
            <a:off x="4690745" y="697230"/>
            <a:ext cx="3512185" cy="645160"/>
          </a:xfrm>
          <a:prstGeom prst="rect">
            <a:avLst/>
          </a:prstGeom>
          <a:noFill/>
        </p:spPr>
        <p:txBody>
          <a:bodyPr wrap="square" rtlCol="0" anchor="t">
            <a:spAutoFit/>
          </a:bodyPr>
          <a:lstStyle/>
          <a:p>
            <a:r>
              <a:rPr lang="zh-CN" altLang="en-US">
                <a:solidFill>
                  <a:srgbClr val="FF0000"/>
                </a:solidFill>
                <a:sym typeface="+mn-ea"/>
              </a:rPr>
              <a:t>平台说明：需要解释不定期奖金或其他工资的具体内容。</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255318" y="44107"/>
            <a:ext cx="2327910" cy="521970"/>
          </a:xfrm>
          <a:prstGeom prst="rect">
            <a:avLst/>
          </a:prstGeom>
          <a:noFill/>
        </p:spPr>
        <p:txBody>
          <a:bodyPr wrap="none" rtlCol="0">
            <a:spAutoFit/>
          </a:bodyPr>
          <a:lstStyle/>
          <a:p>
            <a:pPr algn="l"/>
            <a:r>
              <a:rPr lang="zh-CN" altLang="en-US" sz="2800" b="1" dirty="0">
                <a:solidFill>
                  <a:srgbClr val="354454"/>
                </a:solidFill>
                <a:latin typeface="黑体" panose="02010609060101010101" pitchFamily="49" charset="-122"/>
                <a:ea typeface="黑体" panose="02010609060101010101" pitchFamily="49" charset="-122"/>
                <a:sym typeface="+mn-ea"/>
              </a:rPr>
              <a:t>平台审核公式</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pic>
        <p:nvPicPr>
          <p:cNvPr id="2" name="图片 1" descr="4"/>
          <p:cNvPicPr>
            <a:picLocks noChangeAspect="1"/>
          </p:cNvPicPr>
          <p:nvPr/>
        </p:nvPicPr>
        <p:blipFill>
          <a:blip r:embed="rId1" cstate="print"/>
          <a:srcRect t="17444" r="-83"/>
          <a:stretch>
            <a:fillRect/>
          </a:stretch>
        </p:blipFill>
        <p:spPr>
          <a:xfrm>
            <a:off x="1611951" y="679798"/>
            <a:ext cx="3425826" cy="4244672"/>
          </a:xfrm>
          <a:prstGeom prst="rect">
            <a:avLst/>
          </a:prstGeom>
        </p:spPr>
      </p:pic>
      <p:pic>
        <p:nvPicPr>
          <p:cNvPr id="7" name="图片 6"/>
          <p:cNvPicPr>
            <a:picLocks noChangeAspect="1"/>
          </p:cNvPicPr>
          <p:nvPr/>
        </p:nvPicPr>
        <p:blipFill>
          <a:blip r:embed="rId2" cstate="print"/>
          <a:srcRect r="-16" b="26495"/>
          <a:stretch>
            <a:fillRect/>
          </a:stretch>
        </p:blipFill>
        <p:spPr>
          <a:xfrm>
            <a:off x="5231427" y="833674"/>
            <a:ext cx="2892623" cy="34748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66825" y="49530"/>
            <a:ext cx="2685415" cy="521970"/>
          </a:xfrm>
          <a:prstGeom prst="rect">
            <a:avLst/>
          </a:prstGeom>
          <a:noFill/>
        </p:spPr>
        <p:txBody>
          <a:bodyPr wrap="none" rtlCol="0" anchor="t">
            <a:spAutoFit/>
          </a:bodyPr>
          <a:p>
            <a:pPr algn="l">
              <a:lnSpc>
                <a:spcPct val="100000"/>
              </a:lnSpc>
            </a:pPr>
            <a:r>
              <a:rPr lang="zh-CN" altLang="en-US" sz="2800" b="1" dirty="0">
                <a:solidFill>
                  <a:srgbClr val="354454"/>
                </a:solidFill>
                <a:latin typeface="黑体" panose="02010609060101010101" pitchFamily="49" charset="-122"/>
                <a:ea typeface="黑体" panose="02010609060101010101" pitchFamily="49" charset="-122"/>
                <a:sym typeface="+mn-ea"/>
              </a:rPr>
              <a:t>报表易错点强调</a:t>
            </a:r>
            <a:endParaRPr lang="zh-CN" altLang="en-US" sz="2800" b="1" dirty="0">
              <a:solidFill>
                <a:srgbClr val="354454"/>
              </a:solidFill>
              <a:latin typeface="黑体" panose="02010609060101010101" pitchFamily="49" charset="-122"/>
              <a:ea typeface="黑体" panose="02010609060101010101" pitchFamily="49" charset="-122"/>
            </a:endParaRPr>
          </a:p>
        </p:txBody>
      </p:sp>
      <p:sp>
        <p:nvSpPr>
          <p:cNvPr id="18" name="文本1"/>
          <p:cNvSpPr>
            <a:spLocks noChangeArrowheads="1"/>
          </p:cNvSpPr>
          <p:nvPr/>
        </p:nvSpPr>
        <p:spPr bwMode="gray">
          <a:xfrm>
            <a:off x="1729653" y="883026"/>
            <a:ext cx="6383195" cy="3374410"/>
          </a:xfrm>
          <a:prstGeom prst="roundRect">
            <a:avLst>
              <a:gd name="adj" fmla="val 11505"/>
            </a:avLst>
          </a:prstGeom>
          <a:noFill/>
          <a:ln w="15875" cap="flat" cmpd="sng" algn="ctr">
            <a:solidFill>
              <a:schemeClr val="accent1"/>
            </a:solidFill>
            <a:prstDash val="solid"/>
          </a:ln>
          <a:effectLst/>
        </p:spPr>
        <p:txBody>
          <a:bodyPr lIns="62094" tIns="31045" rIns="62094" bIns="31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nSpc>
                <a:spcPct val="140000"/>
              </a:lnSpc>
              <a:buFont typeface="Wingdings" panose="05000000000000000000" charset="0"/>
              <a:buChar char="u"/>
            </a:pPr>
            <a:r>
              <a:rPr lang="zh-CN" altLang="en-US">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区分易混淆人员</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：临时工、小时工、兼职人员均统计，实习生不统计，招用的试用期人员统计，打工学生统计，勤工俭学不统计。</a:t>
            </a:r>
            <a:endPar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a:lnSpc>
                <a:spcPct val="140000"/>
              </a:lnSpc>
              <a:buFont typeface="Wingdings" panose="05000000000000000000" charset="0"/>
              <a:buChar char="u"/>
            </a:pPr>
            <a:r>
              <a:rPr lang="zh-CN">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报表报告期</a:t>
            </a:r>
            <a:r>
              <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：重点关注</a:t>
            </a:r>
            <a:r>
              <a:rPr lang="en-US" alt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下发薪</a:t>
            </a:r>
            <a:r>
              <a:rPr lang="en-US" alt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，务必按照</a:t>
            </a:r>
            <a:r>
              <a:rPr lang="en-US" alt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何时发何时统</a:t>
            </a:r>
            <a:r>
              <a:rPr lang="en-US" alt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，全年工资为</a:t>
            </a:r>
            <a:r>
              <a:rPr lang="en-US" alt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1-12</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月发放工资。</a:t>
            </a:r>
            <a:endPar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a:lnSpc>
                <a:spcPct val="140000"/>
              </a:lnSpc>
              <a:buFont typeface="Wingdings" panose="05000000000000000000" charset="0"/>
              <a:buChar char="u"/>
            </a:pPr>
            <a:r>
              <a:rPr lang="zh-CN">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与应付职工薪酬的跨审比对</a:t>
            </a:r>
            <a:r>
              <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，一般工资总额小于应付职工薪酬。</a:t>
            </a:r>
            <a:endParaRPr lang="zh-CN">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a:lnSpc>
                <a:spcPct val="140000"/>
              </a:lnSpc>
              <a:buFont typeface="Wingdings" panose="05000000000000000000" charset="0"/>
              <a:buChar char="u"/>
            </a:pPr>
            <a:r>
              <a:rPr lang="zh-CN" altLang="en-US">
                <a:solidFill>
                  <a:srgbClr val="FF000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修订指标：</a:t>
            </a:r>
            <a:r>
              <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补发工资、商业保险、差旅费。</a:t>
            </a:r>
            <a:endParaRPr lang="zh-CN" altLang="en-US">
              <a:solidFill>
                <a:srgbClr val="40404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5788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76746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7703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58661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7" name="Freeform 10"/>
          <p:cNvSpPr>
            <a:spLocks noEditPoints="1"/>
          </p:cNvSpPr>
          <p:nvPr/>
        </p:nvSpPr>
        <p:spPr bwMode="auto">
          <a:xfrm>
            <a:off x="7475572" y="7179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8307349" y="72219"/>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7906118" y="72068"/>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7047488" y="77985"/>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TextBox 10"/>
          <p:cNvSpPr txBox="1"/>
          <p:nvPr/>
        </p:nvSpPr>
        <p:spPr>
          <a:xfrm>
            <a:off x="1107243" y="1681405"/>
            <a:ext cx="6930058" cy="706755"/>
          </a:xfrm>
          <a:prstGeom prst="rect">
            <a:avLst/>
          </a:prstGeom>
          <a:noFill/>
        </p:spPr>
        <p:txBody>
          <a:bodyPr wrap="square" rtlCol="0">
            <a:spAutoFit/>
          </a:bodyPr>
          <a:lstStyle/>
          <a:p>
            <a:pPr algn="ctr"/>
            <a:r>
              <a:rPr lang="zh-CN" altLang="en-US" sz="4000" b="1" dirty="0" smtClean="0">
                <a:ln w="6350">
                  <a:noFill/>
                </a:ln>
                <a:solidFill>
                  <a:srgbClr val="354454"/>
                </a:solidFill>
                <a:latin typeface="微软雅黑" panose="020B0503020204020204" pitchFamily="34" charset="-122"/>
                <a:ea typeface="微软雅黑" panose="020B0503020204020204" pitchFamily="34" charset="-122"/>
              </a:rPr>
              <a:t>感谢您的聆听！</a:t>
            </a:r>
            <a:endParaRPr lang="zh-CN" altLang="en-US" sz="4000" b="1" dirty="0">
              <a:ln w="6350">
                <a:noFill/>
              </a:ln>
              <a:solidFill>
                <a:srgbClr val="354454"/>
              </a:solidFill>
              <a:latin typeface="微软雅黑" panose="020B0503020204020204" pitchFamily="34" charset="-122"/>
              <a:ea typeface="微软雅黑" panose="020B0503020204020204" pitchFamily="34" charset="-122"/>
            </a:endParaRPr>
          </a:p>
        </p:txBody>
      </p:sp>
      <p:sp>
        <p:nvSpPr>
          <p:cNvPr id="25" name="Text Box 19"/>
          <p:cNvSpPr txBox="1">
            <a:spLocks noChangeArrowheads="1"/>
          </p:cNvSpPr>
          <p:nvPr/>
        </p:nvSpPr>
        <p:spPr bwMode="auto">
          <a:xfrm>
            <a:off x="433785" y="40660"/>
            <a:ext cx="1554480" cy="437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北京市朝阳区统计局</a:t>
            </a:r>
            <a:endParaRPr lang="zh-CN" altLang="en-US" sz="1050" dirty="0">
              <a:solidFill>
                <a:schemeClr val="bg1"/>
              </a:solidFill>
              <a:latin typeface="微软雅黑" panose="020B0503020204020204" pitchFamily="34" charset="-122"/>
              <a:ea typeface="微软雅黑" panose="020B0503020204020204" pitchFamily="34" charset="-122"/>
            </a:endParaRPr>
          </a:p>
          <a:p>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13215" y="94248"/>
            <a:ext cx="132594" cy="132592"/>
            <a:chOff x="8689063" y="2493438"/>
            <a:chExt cx="156623" cy="156623"/>
          </a:xfrm>
        </p:grpSpPr>
        <p:sp>
          <p:nvSpPr>
            <p:cNvPr id="27" name="矩形 26"/>
            <p:cNvSpPr/>
            <p:nvPr/>
          </p:nvSpPr>
          <p:spPr>
            <a:xfrm>
              <a:off x="8689063"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45809" y="94248"/>
            <a:ext cx="132594" cy="132592"/>
            <a:chOff x="8845686" y="2493438"/>
            <a:chExt cx="156623" cy="156623"/>
          </a:xfrm>
        </p:grpSpPr>
        <p:sp>
          <p:nvSpPr>
            <p:cNvPr id="30" name="矩形 29"/>
            <p:cNvSpPr/>
            <p:nvPr/>
          </p:nvSpPr>
          <p:spPr>
            <a:xfrm>
              <a:off x="8845686"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5482954" y="2856708"/>
            <a:ext cx="2597150" cy="368300"/>
          </a:xfrm>
          <a:prstGeom prst="rect">
            <a:avLst/>
          </a:prstGeom>
        </p:spPr>
        <p:txBody>
          <a:bodyPr wrap="none">
            <a:spAutoFit/>
          </a:bodyPr>
          <a:lstStyle/>
          <a:p>
            <a:pPr algn="r"/>
            <a:r>
              <a:rPr lang="zh-CN" altLang="en-US" b="1" dirty="0" smtClean="0">
                <a:latin typeface="+mn-ea"/>
              </a:rPr>
              <a:t>人口与就业科</a:t>
            </a:r>
            <a:r>
              <a:rPr lang="en-US" altLang="zh-CN" b="1" dirty="0" smtClean="0">
                <a:latin typeface="+mn-ea"/>
              </a:rPr>
              <a:t>/</a:t>
            </a:r>
            <a:r>
              <a:rPr lang="zh-CN" altLang="zh-CN" b="1" dirty="0" smtClean="0">
                <a:latin typeface="+mn-ea"/>
              </a:rPr>
              <a:t>调查三科</a:t>
            </a:r>
            <a:endParaRPr lang="en-US" altLang="zh-CN" b="1" dirty="0" smtClean="0">
              <a:latin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anim calcmode="lin" valueType="num">
                                      <p:cBhvr>
                                        <p:cTn id="48" dur="500" fill="hold"/>
                                        <p:tgtEl>
                                          <p:spTgt spid="8"/>
                                        </p:tgtEl>
                                        <p:attrNameLst>
                                          <p:attrName>ppt_x</p:attrName>
                                        </p:attrNameLst>
                                      </p:cBhvr>
                                      <p:tavLst>
                                        <p:tav tm="0">
                                          <p:val>
                                            <p:strVal val="#ppt_x"/>
                                          </p:val>
                                        </p:tav>
                                        <p:tav tm="100000">
                                          <p:val>
                                            <p:strVal val="#ppt_x"/>
                                          </p:val>
                                        </p:tav>
                                      </p:tavLst>
                                    </p:anim>
                                    <p:anim calcmode="lin" valueType="num">
                                      <p:cBhvr>
                                        <p:cTn id="49" dur="500" fill="hold"/>
                                        <p:tgtEl>
                                          <p:spTgt spid="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anim calcmode="lin" valueType="num">
                                      <p:cBhvr>
                                        <p:cTn id="53" dur="500" fill="hold"/>
                                        <p:tgtEl>
                                          <p:spTgt spid="9"/>
                                        </p:tgtEl>
                                        <p:attrNameLst>
                                          <p:attrName>ppt_x</p:attrName>
                                        </p:attrNameLst>
                                      </p:cBhvr>
                                      <p:tavLst>
                                        <p:tav tm="0">
                                          <p:val>
                                            <p:strVal val="#ppt_x"/>
                                          </p:val>
                                        </p:tav>
                                        <p:tav tm="100000">
                                          <p:val>
                                            <p:strVal val="#ppt_x"/>
                                          </p:val>
                                        </p:tav>
                                      </p:tavLst>
                                    </p:anim>
                                    <p:anim calcmode="lin" valueType="num">
                                      <p:cBhvr>
                                        <p:cTn id="54" dur="500" fill="hold"/>
                                        <p:tgtEl>
                                          <p:spTgt spid="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anim calcmode="lin" valueType="num">
                                      <p:cBhvr>
                                        <p:cTn id="58" dur="500" fill="hold"/>
                                        <p:tgtEl>
                                          <p:spTgt spid="10"/>
                                        </p:tgtEl>
                                        <p:attrNameLst>
                                          <p:attrName>ppt_x</p:attrName>
                                        </p:attrNameLst>
                                      </p:cBhvr>
                                      <p:tavLst>
                                        <p:tav tm="0">
                                          <p:val>
                                            <p:strVal val="#ppt_x"/>
                                          </p:val>
                                        </p:tav>
                                        <p:tav tm="100000">
                                          <p:val>
                                            <p:strVal val="#ppt_x"/>
                                          </p:val>
                                        </p:tav>
                                      </p:tavLst>
                                    </p:anim>
                                    <p:anim calcmode="lin" valueType="num">
                                      <p:cBhvr>
                                        <p:cTn id="59" dur="500" fill="hold"/>
                                        <p:tgtEl>
                                          <p:spTgt spid="10"/>
                                        </p:tgtEl>
                                        <p:attrNameLst>
                                          <p:attrName>ppt_y</p:attrName>
                                        </p:attrNameLst>
                                      </p:cBhvr>
                                      <p:tavLst>
                                        <p:tav tm="0">
                                          <p:val>
                                            <p:strVal val="#ppt_y-.1"/>
                                          </p:val>
                                        </p:tav>
                                        <p:tav tm="100000">
                                          <p:val>
                                            <p:strVal val="#ppt_y"/>
                                          </p:val>
                                        </p:tav>
                                      </p:tavLst>
                                    </p:anim>
                                  </p:childTnLst>
                                </p:cTn>
                              </p:par>
                              <p:par>
                                <p:cTn id="60" presetID="41" presetClass="entr" presetSubtype="0" fill="hold" grpId="0" nodeType="withEffect">
                                  <p:stCondLst>
                                    <p:cond delay="1000"/>
                                  </p:stCondLst>
                                  <p:iterate type="lt">
                                    <p:tmPct val="10000"/>
                                  </p:iterate>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1"/>
                                        </p:tgtEl>
                                        <p:attrNameLst>
                                          <p:attrName>ppt_y</p:attrName>
                                        </p:attrNameLst>
                                      </p:cBhvr>
                                      <p:tavLst>
                                        <p:tav tm="0">
                                          <p:val>
                                            <p:strVal val="#ppt_y"/>
                                          </p:val>
                                        </p:tav>
                                        <p:tav tm="100000">
                                          <p:val>
                                            <p:strVal val="#ppt_y"/>
                                          </p:val>
                                        </p:tav>
                                      </p:tavLst>
                                    </p:anim>
                                    <p:anim calcmode="lin" valueType="num">
                                      <p:cBhvr>
                                        <p:cTn id="6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25" grpId="0" bldLvl="0" animBg="1"/>
    </p:bldLst>
  </p:timing>
</p:sld>
</file>

<file path=ppt/tags/tag1.xml><?xml version="1.0" encoding="utf-8"?>
<p:tagLst xmlns:p="http://schemas.openxmlformats.org/presentationml/2006/main">
  <p:tag name="KSO_WM_DIAGRAM_VIRTUALLY_FRAME" val="{&quot;height&quot;:360.05,&quot;left&quot;:96.15,&quot;top&quot;:119.25,&quot;width&quot;:731.25}"/>
</p:tagLst>
</file>

<file path=ppt/tags/tag10.xml><?xml version="1.0" encoding="utf-8"?>
<p:tagLst xmlns:p="http://schemas.openxmlformats.org/presentationml/2006/main">
  <p:tag name="KSO_WM_DIAGRAM_VIRTUALLY_FRAME" val="{&quot;height&quot;:360.05,&quot;left&quot;:96.15,&quot;top&quot;:119.25,&quot;width&quot;:731.25}"/>
</p:tagLst>
</file>

<file path=ppt/tags/tag11.xml><?xml version="1.0" encoding="utf-8"?>
<p:tagLst xmlns:p="http://schemas.openxmlformats.org/presentationml/2006/main">
  <p:tag name="TABLE_ENDDRAG_ORIGIN_RECT" val="440*424"/>
  <p:tag name="TABLE_ENDDRAG_RECT" val="20*103*440*424"/>
</p:tagLst>
</file>

<file path=ppt/tags/tag12.xml><?xml version="1.0" encoding="utf-8"?>
<p:tagLst xmlns:p="http://schemas.openxmlformats.org/presentationml/2006/main">
  <p:tag name="TABLE_ENDDRAG_ORIGIN_RECT" val="889*409"/>
  <p:tag name="TABLE_ENDDRAG_RECT" val="27*81*889*409"/>
</p:tagLst>
</file>

<file path=ppt/tags/tag13.xml><?xml version="1.0" encoding="utf-8"?>
<p:tagLst xmlns:p="http://schemas.openxmlformats.org/presentationml/2006/main">
  <p:tag name="TABLE_ENDDRAG_ORIGIN_RECT" val="626*402"/>
  <p:tag name="TABLE_ENDDRAG_RECT" val="82*100*626*402"/>
</p:tagLst>
</file>

<file path=ppt/tags/tag14.xml><?xml version="1.0" encoding="utf-8"?>
<p:tagLst xmlns:p="http://schemas.openxmlformats.org/presentationml/2006/main">
  <p:tag name="TABLE_ENDDRAG_ORIGIN_RECT" val="590*437"/>
  <p:tag name="TABLE_ENDDRAG_RECT" val="112*104*590*437"/>
</p:tagLst>
</file>

<file path=ppt/tags/tag15.xml><?xml version="1.0" encoding="utf-8"?>
<p:tagLst xmlns:p="http://schemas.openxmlformats.org/presentationml/2006/main">
  <p:tag name="TABLE_ENDDRAG_ORIGIN_RECT" val="590*437"/>
  <p:tag name="TABLE_ENDDRAG_RECT" val="112*104*590*437"/>
</p:tagLst>
</file>

<file path=ppt/tags/tag16.xml><?xml version="1.0" encoding="utf-8"?>
<p:tagLst xmlns:p="http://schemas.openxmlformats.org/presentationml/2006/main">
  <p:tag name="TABLE_ENDDRAG_ORIGIN_RECT" val="648*256"/>
  <p:tag name="TABLE_ENDDRAG_RECT" val="14*236*648*256"/>
</p:tagLst>
</file>

<file path=ppt/tags/tag2.xml><?xml version="1.0" encoding="utf-8"?>
<p:tagLst xmlns:p="http://schemas.openxmlformats.org/presentationml/2006/main">
  <p:tag name="KSO_WM_DIAGRAM_VIRTUALLY_FRAME" val="{&quot;height&quot;:360.05,&quot;left&quot;:96.15,&quot;top&quot;:119.25,&quot;width&quot;:731.25}"/>
</p:tagLst>
</file>

<file path=ppt/tags/tag3.xml><?xml version="1.0" encoding="utf-8"?>
<p:tagLst xmlns:p="http://schemas.openxmlformats.org/presentationml/2006/main">
  <p:tag name="KSO_WM_DIAGRAM_VIRTUALLY_FRAME" val="{&quot;height&quot;:360.05,&quot;left&quot;:96.15,&quot;top&quot;:119.25,&quot;width&quot;:731.25}"/>
</p:tagLst>
</file>

<file path=ppt/tags/tag4.xml><?xml version="1.0" encoding="utf-8"?>
<p:tagLst xmlns:p="http://schemas.openxmlformats.org/presentationml/2006/main">
  <p:tag name="KSO_WM_DIAGRAM_VIRTUALLY_FRAME" val="{&quot;height&quot;:360.05,&quot;left&quot;:96.15,&quot;top&quot;:119.25,&quot;width&quot;:731.25}"/>
</p:tagLst>
</file>

<file path=ppt/tags/tag5.xml><?xml version="1.0" encoding="utf-8"?>
<p:tagLst xmlns:p="http://schemas.openxmlformats.org/presentationml/2006/main">
  <p:tag name="KSO_WM_DIAGRAM_VIRTUALLY_FRAME" val="{&quot;height&quot;:360.05,&quot;left&quot;:96.15,&quot;top&quot;:119.25,&quot;width&quot;:731.25}"/>
</p:tagLst>
</file>

<file path=ppt/tags/tag6.xml><?xml version="1.0" encoding="utf-8"?>
<p:tagLst xmlns:p="http://schemas.openxmlformats.org/presentationml/2006/main">
  <p:tag name="KSO_WM_DIAGRAM_VIRTUALLY_FRAME" val="{&quot;height&quot;:360.05,&quot;left&quot;:96.15,&quot;top&quot;:119.25,&quot;width&quot;:731.25}"/>
</p:tagLst>
</file>

<file path=ppt/tags/tag7.xml><?xml version="1.0" encoding="utf-8"?>
<p:tagLst xmlns:p="http://schemas.openxmlformats.org/presentationml/2006/main">
  <p:tag name="KSO_WM_DIAGRAM_VIRTUALLY_FRAME" val="{&quot;height&quot;:360.05,&quot;left&quot;:96.15,&quot;top&quot;:119.25,&quot;width&quot;:731.25}"/>
</p:tagLst>
</file>

<file path=ppt/tags/tag8.xml><?xml version="1.0" encoding="utf-8"?>
<p:tagLst xmlns:p="http://schemas.openxmlformats.org/presentationml/2006/main">
  <p:tag name="KSO_WM_DIAGRAM_VIRTUALLY_FRAME" val="{&quot;height&quot;:360.05,&quot;left&quot;:96.15,&quot;top&quot;:119.25,&quot;width&quot;:731.25}"/>
</p:tagLst>
</file>

<file path=ppt/tags/tag9.xml><?xml version="1.0" encoding="utf-8"?>
<p:tagLst xmlns:p="http://schemas.openxmlformats.org/presentationml/2006/main">
  <p:tag name="KSO_WM_DIAGRAM_VIRTUALLY_FRAME" val="{&quot;height&quot;:360.05,&quot;left&quot;:96.15,&quot;top&quot;:119.25,&quot;width&quot;:731.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13820</Words>
  <Application>WPS 演示</Application>
  <PresentationFormat>自定义</PresentationFormat>
  <Paragraphs>1592</Paragraphs>
  <Slides>96</Slides>
  <Notes>34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96</vt:i4>
      </vt:variant>
    </vt:vector>
  </HeadingPairs>
  <TitlesOfParts>
    <vt:vector size="114" baseType="lpstr">
      <vt:lpstr>Arial</vt:lpstr>
      <vt:lpstr>宋体</vt:lpstr>
      <vt:lpstr>Wingdings</vt:lpstr>
      <vt:lpstr>Calibri</vt:lpstr>
      <vt:lpstr>黑体</vt:lpstr>
      <vt:lpstr>微软雅黑</vt:lpstr>
      <vt:lpstr>Impact</vt:lpstr>
      <vt:lpstr>Times New Roman</vt:lpstr>
      <vt:lpstr>Wingdings</vt:lpstr>
      <vt:lpstr>Arial Unicode MS</vt:lpstr>
      <vt:lpstr>仿宋</vt:lpstr>
      <vt:lpstr>仿宋_GB2312</vt:lpstr>
      <vt:lpstr>华文宋体</vt:lpstr>
      <vt:lpstr>思源黑体 CN Regular</vt:lpstr>
      <vt:lpstr>Times New Roman</vt:lpstr>
      <vt:lpstr>华文中宋</vt:lpstr>
      <vt:lpstr>华文行楷</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王琪</cp:lastModifiedBy>
  <cp:revision>1307</cp:revision>
  <dcterms:created xsi:type="dcterms:W3CDTF">2016-02-19T15:24:00Z</dcterms:created>
  <dcterms:modified xsi:type="dcterms:W3CDTF">2025-12-29T09:12:26Z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ies>
</file>