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929813" cy="68087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163794"/>
        </a:fontRef>
        <a:srgbClr val="16379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163794"/>
        </a:fontRef>
        <a:srgbClr val="16379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63794"/>
        </a:fontRef>
        <a:srgbClr val="16379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63794"/>
        </a:fontRef>
        <a:srgbClr val="16379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E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63794"/>
        </a:fontRef>
        <a:srgbClr val="16379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63794"/>
              </a:solidFill>
              <a:prstDash val="solid"/>
              <a:round/>
            </a:ln>
          </a:top>
          <a:bottom>
            <a:ln w="25400" cap="flat">
              <a:solidFill>
                <a:srgbClr val="16379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63794"/>
              </a:solidFill>
              <a:prstDash val="solid"/>
              <a:round/>
            </a:ln>
          </a:top>
          <a:bottom>
            <a:ln w="25400" cap="flat">
              <a:solidFill>
                <a:srgbClr val="16379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63794"/>
        </a:fontRef>
        <a:srgbClr val="16379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C"/>
          </a:solidFill>
        </a:fill>
      </a:tcStyle>
    </a:wholeTbl>
    <a:band2H>
      <a:tcTxStyle/>
      <a:tcStyle>
        <a:tcBdr/>
        <a:fill>
          <a:solidFill>
            <a:srgbClr val="E7E7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63794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63794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63794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63794"/>
        </a:fontRef>
        <a:srgbClr val="163794"/>
      </a:tcTxStyle>
      <a:tcStyle>
        <a:tcBdr>
          <a:left>
            <a:ln w="12700" cap="flat">
              <a:solidFill>
                <a:srgbClr val="163794"/>
              </a:solidFill>
              <a:prstDash val="solid"/>
              <a:round/>
            </a:ln>
          </a:left>
          <a:right>
            <a:ln w="12700" cap="flat">
              <a:solidFill>
                <a:srgbClr val="163794"/>
              </a:solidFill>
              <a:prstDash val="solid"/>
              <a:round/>
            </a:ln>
          </a:right>
          <a:top>
            <a:ln w="12700" cap="flat">
              <a:solidFill>
                <a:srgbClr val="163794"/>
              </a:solidFill>
              <a:prstDash val="solid"/>
              <a:round/>
            </a:ln>
          </a:top>
          <a:bottom>
            <a:ln w="12700" cap="flat">
              <a:solidFill>
                <a:srgbClr val="163794"/>
              </a:solidFill>
              <a:prstDash val="solid"/>
              <a:round/>
            </a:ln>
          </a:bottom>
          <a:insideH>
            <a:ln w="12700" cap="flat">
              <a:solidFill>
                <a:srgbClr val="163794"/>
              </a:solidFill>
              <a:prstDash val="solid"/>
              <a:round/>
            </a:ln>
          </a:insideH>
          <a:insideV>
            <a:ln w="12700" cap="flat">
              <a:solidFill>
                <a:srgbClr val="163794"/>
              </a:solidFill>
              <a:prstDash val="solid"/>
              <a:round/>
            </a:ln>
          </a:insideV>
        </a:tcBdr>
        <a:fill>
          <a:solidFill>
            <a:srgbClr val="163794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163794"/>
        </a:fontRef>
        <a:srgbClr val="163794"/>
      </a:tcTxStyle>
      <a:tcStyle>
        <a:tcBdr>
          <a:left>
            <a:ln w="12700" cap="flat">
              <a:solidFill>
                <a:srgbClr val="163794"/>
              </a:solidFill>
              <a:prstDash val="solid"/>
              <a:round/>
            </a:ln>
          </a:left>
          <a:right>
            <a:ln w="12700" cap="flat">
              <a:solidFill>
                <a:srgbClr val="163794"/>
              </a:solidFill>
              <a:prstDash val="solid"/>
              <a:round/>
            </a:ln>
          </a:right>
          <a:top>
            <a:ln w="12700" cap="flat">
              <a:solidFill>
                <a:srgbClr val="163794"/>
              </a:solidFill>
              <a:prstDash val="solid"/>
              <a:round/>
            </a:ln>
          </a:top>
          <a:bottom>
            <a:ln w="12700" cap="flat">
              <a:solidFill>
                <a:srgbClr val="163794"/>
              </a:solidFill>
              <a:prstDash val="solid"/>
              <a:round/>
            </a:ln>
          </a:bottom>
          <a:insideH>
            <a:ln w="12700" cap="flat">
              <a:solidFill>
                <a:srgbClr val="163794"/>
              </a:solidFill>
              <a:prstDash val="solid"/>
              <a:round/>
            </a:ln>
          </a:insideH>
          <a:insideV>
            <a:ln w="12700" cap="flat">
              <a:solidFill>
                <a:srgbClr val="163794"/>
              </a:solidFill>
              <a:prstDash val="solid"/>
              <a:round/>
            </a:ln>
          </a:insideV>
        </a:tcBdr>
        <a:fill>
          <a:solidFill>
            <a:srgbClr val="163794">
              <a:alpha val="20000"/>
            </a:srgbClr>
          </a:solidFill>
        </a:fill>
      </a:tcStyle>
    </a:firstCol>
    <a:lastRow>
      <a:tcTxStyle b="on" i="off">
        <a:fontRef idx="minor">
          <a:srgbClr val="163794"/>
        </a:fontRef>
        <a:srgbClr val="163794"/>
      </a:tcTxStyle>
      <a:tcStyle>
        <a:tcBdr>
          <a:left>
            <a:ln w="12700" cap="flat">
              <a:solidFill>
                <a:srgbClr val="163794"/>
              </a:solidFill>
              <a:prstDash val="solid"/>
              <a:round/>
            </a:ln>
          </a:left>
          <a:right>
            <a:ln w="12700" cap="flat">
              <a:solidFill>
                <a:srgbClr val="163794"/>
              </a:solidFill>
              <a:prstDash val="solid"/>
              <a:round/>
            </a:ln>
          </a:right>
          <a:top>
            <a:ln w="50800" cap="flat">
              <a:solidFill>
                <a:srgbClr val="163794"/>
              </a:solidFill>
              <a:prstDash val="solid"/>
              <a:round/>
            </a:ln>
          </a:top>
          <a:bottom>
            <a:ln w="12700" cap="flat">
              <a:solidFill>
                <a:srgbClr val="163794"/>
              </a:solidFill>
              <a:prstDash val="solid"/>
              <a:round/>
            </a:ln>
          </a:bottom>
          <a:insideH>
            <a:ln w="12700" cap="flat">
              <a:solidFill>
                <a:srgbClr val="163794"/>
              </a:solidFill>
              <a:prstDash val="solid"/>
              <a:round/>
            </a:ln>
          </a:insideH>
          <a:insideV>
            <a:ln w="12700" cap="flat">
              <a:solidFill>
                <a:srgbClr val="16379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163794"/>
        </a:fontRef>
        <a:srgbClr val="163794"/>
      </a:tcTxStyle>
      <a:tcStyle>
        <a:tcBdr>
          <a:left>
            <a:ln w="12700" cap="flat">
              <a:solidFill>
                <a:srgbClr val="163794"/>
              </a:solidFill>
              <a:prstDash val="solid"/>
              <a:round/>
            </a:ln>
          </a:left>
          <a:right>
            <a:ln w="12700" cap="flat">
              <a:solidFill>
                <a:srgbClr val="163794"/>
              </a:solidFill>
              <a:prstDash val="solid"/>
              <a:round/>
            </a:ln>
          </a:right>
          <a:top>
            <a:ln w="12700" cap="flat">
              <a:solidFill>
                <a:srgbClr val="163794"/>
              </a:solidFill>
              <a:prstDash val="solid"/>
              <a:round/>
            </a:ln>
          </a:top>
          <a:bottom>
            <a:ln w="25400" cap="flat">
              <a:solidFill>
                <a:srgbClr val="163794"/>
              </a:solidFill>
              <a:prstDash val="solid"/>
              <a:round/>
            </a:ln>
          </a:bottom>
          <a:insideH>
            <a:ln w="12700" cap="flat">
              <a:solidFill>
                <a:srgbClr val="163794"/>
              </a:solidFill>
              <a:prstDash val="solid"/>
              <a:round/>
            </a:ln>
          </a:insideH>
          <a:insideV>
            <a:ln w="12700" cap="flat">
              <a:solidFill>
                <a:srgbClr val="16379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0440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40440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r">
              <a:defRPr sz="1200"/>
            </a:lvl1pPr>
          </a:lstStyle>
          <a:p>
            <a:fld id="{795AB1EB-6451-4A6A-8DE0-247AE78C869C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2919" cy="340440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4596" y="6467167"/>
            <a:ext cx="4302919" cy="340440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r">
              <a:defRPr sz="1200"/>
            </a:lvl1pPr>
          </a:lstStyle>
          <a:p>
            <a:fld id="{0E7DA3C9-9C9F-42EF-B1E5-18C4BD261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685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3262313" y="511175"/>
            <a:ext cx="3405187" cy="2552700"/>
          </a:xfrm>
          <a:prstGeom prst="rect">
            <a:avLst/>
          </a:prstGeom>
        </p:spPr>
        <p:txBody>
          <a:bodyPr lIns="91797" tIns="45898" rIns="91797" bIns="45898"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1323976" y="3234174"/>
            <a:ext cx="7281863" cy="3063955"/>
          </a:xfrm>
          <a:prstGeom prst="rect">
            <a:avLst/>
          </a:prstGeom>
        </p:spPr>
        <p:txBody>
          <a:bodyPr lIns="91797" tIns="45898" rIns="91797" bIns="4589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41283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"/>
          <p:cNvSpPr/>
          <p:nvPr/>
        </p:nvSpPr>
        <p:spPr>
          <a:xfrm>
            <a:off x="-1" y="6611937"/>
            <a:ext cx="9144002" cy="26035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/>
            </a:pPr>
            <a:endParaRPr/>
          </a:p>
        </p:txBody>
      </p:sp>
      <p:pic>
        <p:nvPicPr>
          <p:cNvPr id="2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37368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/>
        </p:nvSpPr>
        <p:spPr>
          <a:xfrm>
            <a:off x="-1" y="0"/>
            <a:ext cx="9144002" cy="836613"/>
          </a:xfrm>
          <a:prstGeom prst="rect">
            <a:avLst/>
          </a:prstGeom>
          <a:gradFill>
            <a:gsLst>
              <a:gs pos="0">
                <a:srgbClr val="0A1944"/>
              </a:gs>
              <a:gs pos="50000">
                <a:srgbClr val="163794"/>
              </a:gs>
              <a:gs pos="100000">
                <a:srgbClr val="0A194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="0"/>
            </a:pPr>
            <a:endParaRPr/>
          </a:p>
        </p:txBody>
      </p:sp>
      <p:sp>
        <p:nvSpPr>
          <p:cNvPr id="3" name="矩形"/>
          <p:cNvSpPr/>
          <p:nvPr/>
        </p:nvSpPr>
        <p:spPr>
          <a:xfrm>
            <a:off x="-1" y="6613525"/>
            <a:ext cx="9144002" cy="24447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1000"/>
              </a:spcBef>
              <a:defRPr sz="10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6699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Tx/>
        <a:buChar char="▪"/>
        <a:tabLst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 typeface="Wingdings"/>
        <a:buChar char=""/>
        <a:tabLst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 typeface="Wingdings"/>
        <a:buChar char=""/>
        <a:tabLst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 typeface="Wingdings"/>
        <a:buChar char=""/>
        <a:tabLst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 typeface="Wingdings"/>
        <a:buChar char=""/>
        <a:tabLst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北京市社会保险信息系统企业管理子系统 单位补充保险业务操作演示"/>
          <p:cNvSpPr txBox="1">
            <a:spLocks noGrp="1"/>
          </p:cNvSpPr>
          <p:nvPr>
            <p:ph type="title" idx="4294967295"/>
          </p:nvPr>
        </p:nvSpPr>
        <p:spPr>
          <a:xfrm>
            <a:off x="-31750" y="4214812"/>
            <a:ext cx="9175750" cy="1643063"/>
          </a:xfrm>
          <a:prstGeom prst="rect">
            <a:avLst/>
          </a:prstGeom>
          <a:gradFill>
            <a:gsLst>
              <a:gs pos="0">
                <a:srgbClr val="0A1944"/>
              </a:gs>
              <a:gs pos="50000">
                <a:srgbClr val="163794"/>
              </a:gs>
              <a:gs pos="100000">
                <a:srgbClr val="0A1944"/>
              </a:gs>
            </a:gsLst>
            <a:lin ang="10800000"/>
          </a:gradFill>
        </p:spPr>
        <p:txBody>
          <a:bodyPr>
            <a:normAutofit/>
          </a:bodyPr>
          <a:lstStyle/>
          <a:p>
            <a:pPr>
              <a:defRPr sz="3600" b="0">
                <a:latin typeface="宋体"/>
                <a:ea typeface="宋体"/>
                <a:cs typeface="宋体"/>
                <a:sym typeface="宋体"/>
              </a:defRPr>
            </a:pPr>
            <a:r>
              <a:t>北京市社会保险信息系统企业管理子系统</a:t>
            </a:r>
            <a:br/>
            <a:r>
              <a:t>单位补充保险业务操作演示</a:t>
            </a:r>
          </a:p>
        </p:txBody>
      </p:sp>
      <p:sp>
        <p:nvSpPr>
          <p:cNvPr id="32" name="首都信息发展股份有限公司"/>
          <p:cNvSpPr txBox="1">
            <a:spLocks noGrp="1"/>
          </p:cNvSpPr>
          <p:nvPr>
            <p:ph type="body" sz="quarter" idx="4294967295"/>
          </p:nvPr>
        </p:nvSpPr>
        <p:spPr>
          <a:xfrm>
            <a:off x="5724525" y="5807075"/>
            <a:ext cx="3200400" cy="790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lnSpc>
                <a:spcPct val="80000"/>
              </a:lnSpc>
              <a:buSzTx/>
              <a:buFont typeface="Wingdings"/>
              <a:buNone/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 marL="0" indent="0" algn="r"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latin typeface="黑体"/>
                <a:ea typeface="黑体"/>
                <a:cs typeface="黑体"/>
                <a:sym typeface="黑体"/>
              </a:rPr>
              <a:t>首都信息发展股份有限公司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2.生成单位补充保险报盘文件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5286375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000"/>
            </a:pPr>
            <a:r>
              <a:t>2.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生成单位补充保险报盘文件</a:t>
            </a:r>
          </a:p>
        </p:txBody>
      </p:sp>
      <p:sp>
        <p:nvSpPr>
          <p:cNvPr id="110" name="点击【单位补充保险】菜单中的【生成单位补充保险报盘文件】功能，该功能用于导出单位补充保险信息报盘文件"/>
          <p:cNvSpPr txBox="1">
            <a:spLocks noGrp="1"/>
          </p:cNvSpPr>
          <p:nvPr>
            <p:ph type="body" idx="4294967295"/>
          </p:nvPr>
        </p:nvSpPr>
        <p:spPr>
          <a:xfrm>
            <a:off x="428625" y="10001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❖"/>
              <a:defRPr sz="28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点击【单位补充保险】菜单中的【生成单位补充保险报盘文件】功能，该功能用于导出单位补充保险信息报盘文件</a:t>
            </a:r>
          </a:p>
        </p:txBody>
      </p:sp>
      <p:pic>
        <p:nvPicPr>
          <p:cNvPr id="111" name="工资变更.jpg" descr="工资变更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4437" y="2357437"/>
            <a:ext cx="6643688" cy="44529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成组"/>
          <p:cNvGrpSpPr/>
          <p:nvPr/>
        </p:nvGrpSpPr>
        <p:grpSpPr>
          <a:xfrm>
            <a:off x="3500437" y="3257877"/>
            <a:ext cx="3929063" cy="1713062"/>
            <a:chOff x="0" y="0"/>
            <a:chExt cx="3929062" cy="1713061"/>
          </a:xfrm>
        </p:grpSpPr>
        <p:sp>
          <p:nvSpPr>
            <p:cNvPr id="112" name="形状"/>
            <p:cNvSpPr/>
            <p:nvPr/>
          </p:nvSpPr>
          <p:spPr>
            <a:xfrm>
              <a:off x="0" y="0"/>
              <a:ext cx="3929063" cy="167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3291"/>
                  </a:moveTo>
                  <a:cubicBezTo>
                    <a:pt x="1612" y="13291"/>
                    <a:pt x="0" y="13911"/>
                    <a:pt x="0" y="14676"/>
                  </a:cubicBezTo>
                  <a:lnTo>
                    <a:pt x="0" y="20215"/>
                  </a:lnTo>
                  <a:cubicBezTo>
                    <a:pt x="0" y="20980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980"/>
                    <a:pt x="21600" y="20215"/>
                  </a:cubicBezTo>
                  <a:lnTo>
                    <a:pt x="21600" y="14676"/>
                  </a:lnTo>
                  <a:cubicBezTo>
                    <a:pt x="21600" y="13911"/>
                    <a:pt x="19988" y="13291"/>
                    <a:pt x="18000" y="13291"/>
                  </a:cubicBezTo>
                  <a:lnTo>
                    <a:pt x="9000" y="13291"/>
                  </a:lnTo>
                  <a:lnTo>
                    <a:pt x="3155" y="0"/>
                  </a:lnTo>
                  <a:lnTo>
                    <a:pt x="3600" y="13291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13" name="点击【生成单位补充保险报盘文件】"/>
            <p:cNvSpPr txBox="1"/>
            <p:nvPr/>
          </p:nvSpPr>
          <p:spPr>
            <a:xfrm>
              <a:off x="143883" y="986621"/>
              <a:ext cx="3641296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点击【生成单位补充保险报盘文件】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pic>
        <p:nvPicPr>
          <p:cNvPr id="117" name="生成单位补充保险报盘文件2.jpg" descr="生成单位补充保险报盘文件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37" y="928687"/>
            <a:ext cx="7786688" cy="5929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成组"/>
          <p:cNvGrpSpPr/>
          <p:nvPr/>
        </p:nvGrpSpPr>
        <p:grpSpPr>
          <a:xfrm>
            <a:off x="2500312" y="2014934"/>
            <a:ext cx="4857751" cy="1914129"/>
            <a:chOff x="0" y="0"/>
            <a:chExt cx="4857750" cy="1914128"/>
          </a:xfrm>
        </p:grpSpPr>
        <p:sp>
          <p:nvSpPr>
            <p:cNvPr id="118" name="形状"/>
            <p:cNvSpPr/>
            <p:nvPr/>
          </p:nvSpPr>
          <p:spPr>
            <a:xfrm>
              <a:off x="0" y="0"/>
              <a:ext cx="4857750" cy="191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1120"/>
                  </a:moveTo>
                  <a:cubicBezTo>
                    <a:pt x="1612" y="11120"/>
                    <a:pt x="0" y="11902"/>
                    <a:pt x="0" y="12867"/>
                  </a:cubicBezTo>
                  <a:lnTo>
                    <a:pt x="0" y="19853"/>
                  </a:lnTo>
                  <a:cubicBezTo>
                    <a:pt x="0" y="2081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818"/>
                    <a:pt x="21600" y="19853"/>
                  </a:cubicBezTo>
                  <a:lnTo>
                    <a:pt x="21600" y="12867"/>
                  </a:lnTo>
                  <a:cubicBezTo>
                    <a:pt x="21600" y="11902"/>
                    <a:pt x="19988" y="11120"/>
                    <a:pt x="18000" y="11120"/>
                  </a:cubicBezTo>
                  <a:lnTo>
                    <a:pt x="9000" y="11120"/>
                  </a:lnTo>
                  <a:lnTo>
                    <a:pt x="3035" y="0"/>
                  </a:lnTo>
                  <a:lnTo>
                    <a:pt x="3600" y="1112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19" name="在【查询】条件处选择【单位名称】，【单位补充保险年度】会默认显示上一年"/>
            <p:cNvSpPr txBox="1"/>
            <p:nvPr/>
          </p:nvSpPr>
          <p:spPr>
            <a:xfrm>
              <a:off x="177892" y="1086564"/>
              <a:ext cx="4501966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在【查询】条件处选择【单位名称】，【单位补充保险年度】会默认显示上一年</a:t>
              </a:r>
            </a:p>
          </p:txBody>
        </p:sp>
      </p:grpSp>
      <p:grpSp>
        <p:nvGrpSpPr>
          <p:cNvPr id="123" name="成组"/>
          <p:cNvGrpSpPr/>
          <p:nvPr/>
        </p:nvGrpSpPr>
        <p:grpSpPr>
          <a:xfrm>
            <a:off x="4455616" y="5072062"/>
            <a:ext cx="2188072" cy="1235218"/>
            <a:chOff x="0" y="0"/>
            <a:chExt cx="2188071" cy="1235217"/>
          </a:xfrm>
        </p:grpSpPr>
        <p:sp>
          <p:nvSpPr>
            <p:cNvPr id="121" name="形状"/>
            <p:cNvSpPr/>
            <p:nvPr/>
          </p:nvSpPr>
          <p:spPr>
            <a:xfrm>
              <a:off x="0" y="0"/>
              <a:ext cx="2188072" cy="123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70" y="0"/>
                  </a:moveTo>
                  <a:cubicBezTo>
                    <a:pt x="2022" y="0"/>
                    <a:pt x="444" y="1025"/>
                    <a:pt x="444" y="2290"/>
                  </a:cubicBezTo>
                  <a:lnTo>
                    <a:pt x="444" y="11451"/>
                  </a:lnTo>
                  <a:cubicBezTo>
                    <a:pt x="444" y="12716"/>
                    <a:pt x="2022" y="13741"/>
                    <a:pt x="3970" y="13741"/>
                  </a:cubicBezTo>
                  <a:lnTo>
                    <a:pt x="0" y="21600"/>
                  </a:lnTo>
                  <a:lnTo>
                    <a:pt x="9259" y="13741"/>
                  </a:lnTo>
                  <a:lnTo>
                    <a:pt x="18074" y="13741"/>
                  </a:lnTo>
                  <a:cubicBezTo>
                    <a:pt x="20021" y="13741"/>
                    <a:pt x="21600" y="12716"/>
                    <a:pt x="21600" y="11451"/>
                  </a:cubicBezTo>
                  <a:lnTo>
                    <a:pt x="21600" y="2290"/>
                  </a:lnTo>
                  <a:cubicBezTo>
                    <a:pt x="21600" y="1025"/>
                    <a:pt x="20021" y="0"/>
                    <a:pt x="18074" y="0"/>
                  </a:cubicBezTo>
                  <a:lnTo>
                    <a:pt x="397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22" name="点击【查询】按钮"/>
            <p:cNvSpPr txBox="1"/>
            <p:nvPr/>
          </p:nvSpPr>
          <p:spPr>
            <a:xfrm>
              <a:off x="123428" y="188436"/>
              <a:ext cx="1986162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点击【查询】按钮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animBg="1" advAuto="0"/>
      <p:bldP spid="123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pic>
        <p:nvPicPr>
          <p:cNvPr id="126" name="生成单位补充保险报盘文件3.jpg" descr="生成单位补充保险报盘文件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37" y="928687"/>
            <a:ext cx="7786688" cy="5929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9" name="成组"/>
          <p:cNvGrpSpPr/>
          <p:nvPr/>
        </p:nvGrpSpPr>
        <p:grpSpPr>
          <a:xfrm>
            <a:off x="1714500" y="2943621"/>
            <a:ext cx="3929063" cy="1914129"/>
            <a:chOff x="0" y="0"/>
            <a:chExt cx="3929062" cy="1914128"/>
          </a:xfrm>
        </p:grpSpPr>
        <p:sp>
          <p:nvSpPr>
            <p:cNvPr id="127" name="形状"/>
            <p:cNvSpPr/>
            <p:nvPr/>
          </p:nvSpPr>
          <p:spPr>
            <a:xfrm>
              <a:off x="0" y="0"/>
              <a:ext cx="3929063" cy="191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1120"/>
                  </a:moveTo>
                  <a:cubicBezTo>
                    <a:pt x="1612" y="11120"/>
                    <a:pt x="0" y="11902"/>
                    <a:pt x="0" y="12867"/>
                  </a:cubicBezTo>
                  <a:lnTo>
                    <a:pt x="0" y="19853"/>
                  </a:lnTo>
                  <a:cubicBezTo>
                    <a:pt x="0" y="2081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818"/>
                    <a:pt x="21600" y="19853"/>
                  </a:cubicBezTo>
                  <a:lnTo>
                    <a:pt x="21600" y="12867"/>
                  </a:lnTo>
                  <a:cubicBezTo>
                    <a:pt x="21600" y="11902"/>
                    <a:pt x="19988" y="11120"/>
                    <a:pt x="18000" y="11120"/>
                  </a:cubicBezTo>
                  <a:lnTo>
                    <a:pt x="9000" y="11120"/>
                  </a:lnTo>
                  <a:lnTo>
                    <a:pt x="3035" y="0"/>
                  </a:lnTo>
                  <a:lnTo>
                    <a:pt x="3600" y="1112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28" name="系统会显示已录入但未报盘的信息"/>
            <p:cNvSpPr txBox="1"/>
            <p:nvPr/>
          </p:nvSpPr>
          <p:spPr>
            <a:xfrm>
              <a:off x="143883" y="1245314"/>
              <a:ext cx="364129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系统会显示已录入但未报盘的信息</a:t>
              </a:r>
            </a:p>
          </p:txBody>
        </p:sp>
      </p:grpSp>
      <p:grpSp>
        <p:nvGrpSpPr>
          <p:cNvPr id="132" name="成组"/>
          <p:cNvGrpSpPr/>
          <p:nvPr/>
        </p:nvGrpSpPr>
        <p:grpSpPr>
          <a:xfrm>
            <a:off x="5572125" y="5000625"/>
            <a:ext cx="2286001" cy="1305709"/>
            <a:chOff x="0" y="0"/>
            <a:chExt cx="2286000" cy="1305708"/>
          </a:xfrm>
        </p:grpSpPr>
        <p:sp>
          <p:nvSpPr>
            <p:cNvPr id="130" name="形状"/>
            <p:cNvSpPr/>
            <p:nvPr/>
          </p:nvSpPr>
          <p:spPr>
            <a:xfrm>
              <a:off x="0" y="0"/>
              <a:ext cx="2286001" cy="130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1146"/>
                    <a:pt x="0" y="2561"/>
                  </a:cubicBezTo>
                  <a:lnTo>
                    <a:pt x="0" y="12803"/>
                  </a:lnTo>
                  <a:cubicBezTo>
                    <a:pt x="0" y="14217"/>
                    <a:pt x="1612" y="15363"/>
                    <a:pt x="3600" y="15363"/>
                  </a:cubicBezTo>
                  <a:lnTo>
                    <a:pt x="9624" y="21600"/>
                  </a:lnTo>
                  <a:lnTo>
                    <a:pt x="9000" y="15363"/>
                  </a:lnTo>
                  <a:lnTo>
                    <a:pt x="18000" y="15363"/>
                  </a:lnTo>
                  <a:cubicBezTo>
                    <a:pt x="19988" y="15363"/>
                    <a:pt x="21600" y="14217"/>
                    <a:pt x="21600" y="12803"/>
                  </a:cubicBezTo>
                  <a:lnTo>
                    <a:pt x="21600" y="2561"/>
                  </a:lnTo>
                  <a:cubicBezTo>
                    <a:pt x="21600" y="1146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31" name="点击【报盘】按钮"/>
            <p:cNvSpPr txBox="1"/>
            <p:nvPr/>
          </p:nvSpPr>
          <p:spPr>
            <a:xfrm>
              <a:off x="83714" y="259873"/>
              <a:ext cx="2118573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点击【报盘】按钮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 advAuto="0"/>
      <p:bldP spid="132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pic>
        <p:nvPicPr>
          <p:cNvPr id="135" name="生成单位补充保险报盘文件4.jpg" descr="生成单位补充保险报盘文件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475" y="928687"/>
            <a:ext cx="8415338" cy="5929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" name="成组"/>
          <p:cNvGrpSpPr/>
          <p:nvPr/>
        </p:nvGrpSpPr>
        <p:grpSpPr>
          <a:xfrm>
            <a:off x="1491972" y="1857375"/>
            <a:ext cx="4365903" cy="857250"/>
            <a:chOff x="0" y="0"/>
            <a:chExt cx="4365902" cy="857250"/>
          </a:xfrm>
        </p:grpSpPr>
        <p:sp>
          <p:nvSpPr>
            <p:cNvPr id="136" name="形状"/>
            <p:cNvSpPr/>
            <p:nvPr/>
          </p:nvSpPr>
          <p:spPr>
            <a:xfrm>
              <a:off x="0" y="0"/>
              <a:ext cx="4365903" cy="85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79" y="0"/>
                  </a:moveTo>
                  <a:cubicBezTo>
                    <a:pt x="4920" y="0"/>
                    <a:pt x="3575" y="1612"/>
                    <a:pt x="3575" y="3600"/>
                  </a:cubicBezTo>
                  <a:lnTo>
                    <a:pt x="3575" y="12600"/>
                  </a:lnTo>
                  <a:lnTo>
                    <a:pt x="0" y="18668"/>
                  </a:lnTo>
                  <a:lnTo>
                    <a:pt x="3575" y="18000"/>
                  </a:lnTo>
                  <a:cubicBezTo>
                    <a:pt x="3575" y="19988"/>
                    <a:pt x="4920" y="21600"/>
                    <a:pt x="6579" y="21600"/>
                  </a:cubicBezTo>
                  <a:lnTo>
                    <a:pt x="18596" y="21600"/>
                  </a:lnTo>
                  <a:cubicBezTo>
                    <a:pt x="20255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255" y="0"/>
                    <a:pt x="18596" y="0"/>
                  </a:cubicBezTo>
                  <a:lnTo>
                    <a:pt x="6579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37" name="在系统弹出的【另存为】窗口，选择文件保存位置"/>
            <p:cNvSpPr txBox="1"/>
            <p:nvPr/>
          </p:nvSpPr>
          <p:spPr>
            <a:xfrm>
              <a:off x="856009" y="65405"/>
              <a:ext cx="3376475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在系统弹出的【另存为】窗口，选择文件保存位置</a:t>
              </a:r>
            </a:p>
          </p:txBody>
        </p:sp>
      </p:grpSp>
      <p:grpSp>
        <p:nvGrpSpPr>
          <p:cNvPr id="141" name="成组"/>
          <p:cNvGrpSpPr/>
          <p:nvPr/>
        </p:nvGrpSpPr>
        <p:grpSpPr>
          <a:xfrm>
            <a:off x="2214562" y="3643312"/>
            <a:ext cx="3643313" cy="1963540"/>
            <a:chOff x="0" y="0"/>
            <a:chExt cx="3643312" cy="1963539"/>
          </a:xfrm>
        </p:grpSpPr>
        <p:sp>
          <p:nvSpPr>
            <p:cNvPr id="139" name="形状"/>
            <p:cNvSpPr/>
            <p:nvPr/>
          </p:nvSpPr>
          <p:spPr>
            <a:xfrm>
              <a:off x="0" y="0"/>
              <a:ext cx="3643313" cy="196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704"/>
                    <a:pt x="0" y="1572"/>
                  </a:cubicBezTo>
                  <a:lnTo>
                    <a:pt x="0" y="7859"/>
                  </a:lnTo>
                  <a:cubicBezTo>
                    <a:pt x="0" y="8727"/>
                    <a:pt x="1612" y="9430"/>
                    <a:pt x="3600" y="9430"/>
                  </a:cubicBezTo>
                  <a:lnTo>
                    <a:pt x="1320" y="21600"/>
                  </a:lnTo>
                  <a:lnTo>
                    <a:pt x="9000" y="9430"/>
                  </a:lnTo>
                  <a:lnTo>
                    <a:pt x="18000" y="9430"/>
                  </a:lnTo>
                  <a:cubicBezTo>
                    <a:pt x="19988" y="9430"/>
                    <a:pt x="21600" y="8727"/>
                    <a:pt x="21600" y="7859"/>
                  </a:cubicBezTo>
                  <a:lnTo>
                    <a:pt x="21600" y="1572"/>
                  </a:lnTo>
                  <a:cubicBezTo>
                    <a:pt x="21600" y="704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40" name="报盘文件为“txt”格式，不要改动文件名"/>
            <p:cNvSpPr txBox="1"/>
            <p:nvPr/>
          </p:nvSpPr>
          <p:spPr>
            <a:xfrm>
              <a:off x="133419" y="61665"/>
              <a:ext cx="3376475" cy="733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报盘文件为</a:t>
              </a:r>
              <a:r>
                <a:t>“txt”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格式，不要改动文件名</a:t>
              </a:r>
            </a:p>
          </p:txBody>
        </p:sp>
      </p:grpSp>
      <p:grpSp>
        <p:nvGrpSpPr>
          <p:cNvPr id="144" name="成组"/>
          <p:cNvGrpSpPr/>
          <p:nvPr/>
        </p:nvGrpSpPr>
        <p:grpSpPr>
          <a:xfrm>
            <a:off x="5143500" y="5214937"/>
            <a:ext cx="3571875" cy="1211475"/>
            <a:chOff x="0" y="0"/>
            <a:chExt cx="3571875" cy="1211474"/>
          </a:xfrm>
        </p:grpSpPr>
        <p:sp>
          <p:nvSpPr>
            <p:cNvPr id="142" name="形状"/>
            <p:cNvSpPr/>
            <p:nvPr/>
          </p:nvSpPr>
          <p:spPr>
            <a:xfrm>
              <a:off x="0" y="0"/>
              <a:ext cx="3571875" cy="1211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760"/>
                    <a:pt x="0" y="1698"/>
                  </a:cubicBezTo>
                  <a:lnTo>
                    <a:pt x="0" y="8491"/>
                  </a:lnTo>
                  <a:cubicBezTo>
                    <a:pt x="0" y="9429"/>
                    <a:pt x="1612" y="10190"/>
                    <a:pt x="3600" y="10190"/>
                  </a:cubicBezTo>
                  <a:lnTo>
                    <a:pt x="12600" y="10190"/>
                  </a:lnTo>
                  <a:lnTo>
                    <a:pt x="11177" y="21600"/>
                  </a:lnTo>
                  <a:lnTo>
                    <a:pt x="18000" y="10190"/>
                  </a:lnTo>
                  <a:cubicBezTo>
                    <a:pt x="19988" y="10190"/>
                    <a:pt x="21600" y="9429"/>
                    <a:pt x="21600" y="8491"/>
                  </a:cubicBezTo>
                  <a:lnTo>
                    <a:pt x="21600" y="1698"/>
                  </a:lnTo>
                  <a:cubicBezTo>
                    <a:pt x="21600" y="760"/>
                    <a:pt x="19988" y="0"/>
                    <a:pt x="18000" y="0"/>
                  </a:cubicBezTo>
                  <a:lnTo>
                    <a:pt x="12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43" name="点击【保存】按钮完成报盘操作"/>
            <p:cNvSpPr txBox="1"/>
            <p:nvPr/>
          </p:nvSpPr>
          <p:spPr>
            <a:xfrm>
              <a:off x="130803" y="81280"/>
              <a:ext cx="3310269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点击【保存】按钮完成报盘操作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animBg="1" advAuto="0"/>
      <p:bldP spid="141" grpId="2" animBg="1" advAuto="0"/>
      <p:bldP spid="144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pic>
        <p:nvPicPr>
          <p:cNvPr id="147" name="生成单位补充保险报盘文件5.jpg" descr="生成单位补充保险报盘文件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37" y="928687"/>
            <a:ext cx="7786688" cy="5929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成组"/>
          <p:cNvGrpSpPr/>
          <p:nvPr/>
        </p:nvGrpSpPr>
        <p:grpSpPr>
          <a:xfrm>
            <a:off x="2143125" y="4764504"/>
            <a:ext cx="4929188" cy="1508185"/>
            <a:chOff x="0" y="0"/>
            <a:chExt cx="4929187" cy="1508184"/>
          </a:xfrm>
        </p:grpSpPr>
        <p:sp>
          <p:nvSpPr>
            <p:cNvPr id="148" name="形状"/>
            <p:cNvSpPr/>
            <p:nvPr/>
          </p:nvSpPr>
          <p:spPr>
            <a:xfrm>
              <a:off x="0" y="0"/>
              <a:ext cx="4929188" cy="1450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7771"/>
                  </a:moveTo>
                  <a:cubicBezTo>
                    <a:pt x="1612" y="7771"/>
                    <a:pt x="0" y="8803"/>
                    <a:pt x="0" y="10076"/>
                  </a:cubicBezTo>
                  <a:lnTo>
                    <a:pt x="0" y="19295"/>
                  </a:lnTo>
                  <a:cubicBezTo>
                    <a:pt x="0" y="2056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568"/>
                    <a:pt x="21600" y="19295"/>
                  </a:cubicBezTo>
                  <a:lnTo>
                    <a:pt x="21600" y="10076"/>
                  </a:lnTo>
                  <a:cubicBezTo>
                    <a:pt x="21600" y="8803"/>
                    <a:pt x="19988" y="7771"/>
                    <a:pt x="18000" y="7771"/>
                  </a:cubicBezTo>
                  <a:lnTo>
                    <a:pt x="12771" y="0"/>
                  </a:lnTo>
                  <a:lnTo>
                    <a:pt x="12600" y="7771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49" name="报盘成功后系统会提示打印《城镇职工单位补充医疗保险统计表》，点击【是】按钮系统会弹出打印预览界面"/>
            <p:cNvSpPr txBox="1"/>
            <p:nvPr/>
          </p:nvSpPr>
          <p:spPr>
            <a:xfrm>
              <a:off x="180508" y="464244"/>
              <a:ext cx="4568171" cy="104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报盘成功后系统会提示打印《城镇职工单位补充医疗保险统计表》，点击【是】按钮系统会弹出打印预览界面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pic>
        <p:nvPicPr>
          <p:cNvPr id="153" name="生成单位补充保险报盘文件7.jpg" descr="生成单位补充保险报盘文件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37" y="928687"/>
            <a:ext cx="7788276" cy="5929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" name="成组"/>
          <p:cNvGrpSpPr/>
          <p:nvPr/>
        </p:nvGrpSpPr>
        <p:grpSpPr>
          <a:xfrm>
            <a:off x="4000500" y="5643562"/>
            <a:ext cx="3071813" cy="874151"/>
            <a:chOff x="0" y="0"/>
            <a:chExt cx="3071812" cy="874150"/>
          </a:xfrm>
        </p:grpSpPr>
        <p:sp>
          <p:nvSpPr>
            <p:cNvPr id="154" name="形状"/>
            <p:cNvSpPr/>
            <p:nvPr/>
          </p:nvSpPr>
          <p:spPr>
            <a:xfrm>
              <a:off x="0" y="0"/>
              <a:ext cx="3071813" cy="87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1317"/>
                    <a:pt x="0" y="2942"/>
                  </a:cubicBezTo>
                  <a:lnTo>
                    <a:pt x="0" y="14710"/>
                  </a:lnTo>
                  <a:cubicBezTo>
                    <a:pt x="0" y="16335"/>
                    <a:pt x="1612" y="17652"/>
                    <a:pt x="3600" y="17652"/>
                  </a:cubicBezTo>
                  <a:lnTo>
                    <a:pt x="12600" y="17652"/>
                  </a:lnTo>
                  <a:lnTo>
                    <a:pt x="21030" y="21600"/>
                  </a:lnTo>
                  <a:lnTo>
                    <a:pt x="18000" y="17652"/>
                  </a:lnTo>
                  <a:cubicBezTo>
                    <a:pt x="19988" y="17652"/>
                    <a:pt x="21600" y="16335"/>
                    <a:pt x="21600" y="14710"/>
                  </a:cubicBezTo>
                  <a:lnTo>
                    <a:pt x="21600" y="2942"/>
                  </a:lnTo>
                  <a:cubicBezTo>
                    <a:pt x="21600" y="1317"/>
                    <a:pt x="19988" y="0"/>
                    <a:pt x="18000" y="0"/>
                  </a:cubicBezTo>
                  <a:lnTo>
                    <a:pt x="12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55" name="点击【打印】按钮进行打印"/>
            <p:cNvSpPr txBox="1"/>
            <p:nvPr/>
          </p:nvSpPr>
          <p:spPr>
            <a:xfrm>
              <a:off x="112490" y="152717"/>
              <a:ext cx="2846832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点击【打印】按钮进行打印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表样：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5286375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Verdana"/>
                <a:ea typeface="Verdana"/>
                <a:cs typeface="Verdana"/>
                <a:sym typeface="Verdan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表样：</a:t>
            </a:r>
          </a:p>
        </p:txBody>
      </p:sp>
      <p:pic>
        <p:nvPicPr>
          <p:cNvPr id="159" name="生成单位补充保险报盘文件6.jpg" descr="生成单位补充保险报盘文件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250"/>
            <a:ext cx="9144000" cy="582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形状"/>
          <p:cNvSpPr/>
          <p:nvPr/>
        </p:nvSpPr>
        <p:spPr>
          <a:xfrm rot="5400000">
            <a:off x="-1212023" y="3010280"/>
            <a:ext cx="4823743" cy="2350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22" y="21598"/>
                </a:moveTo>
                <a:cubicBezTo>
                  <a:pt x="409" y="9978"/>
                  <a:pt x="5075" y="652"/>
                  <a:pt x="10800" y="654"/>
                </a:cubicBezTo>
                <a:cubicBezTo>
                  <a:pt x="16525" y="654"/>
                  <a:pt x="21191" y="9978"/>
                  <a:pt x="21278" y="21598"/>
                </a:cubicBezTo>
                <a:lnTo>
                  <a:pt x="21600" y="21588"/>
                </a:lnTo>
                <a:cubicBezTo>
                  <a:pt x="21511" y="9613"/>
                  <a:pt x="16701" y="-2"/>
                  <a:pt x="10799" y="0"/>
                </a:cubicBezTo>
                <a:cubicBezTo>
                  <a:pt x="4899" y="0"/>
                  <a:pt x="89" y="9613"/>
                  <a:pt x="0" y="21588"/>
                </a:cubicBezTo>
                <a:close/>
              </a:path>
            </a:pathLst>
          </a:custGeom>
          <a:gradFill>
            <a:gsLst>
              <a:gs pos="0">
                <a:srgbClr val="E2E2E2"/>
              </a:gs>
              <a:gs pos="50000">
                <a:srgbClr val="C0C0C0"/>
              </a:gs>
              <a:gs pos="100000">
                <a:srgbClr val="E2E2E2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宋体"/>
                <a:ea typeface="宋体"/>
                <a:cs typeface="宋体"/>
                <a:sym typeface="宋体"/>
              </a:defRPr>
            </a:pPr>
            <a:endParaRPr/>
          </a:p>
        </p:txBody>
      </p:sp>
      <p:sp>
        <p:nvSpPr>
          <p:cNvPr id="162" name="形状"/>
          <p:cNvSpPr/>
          <p:nvPr/>
        </p:nvSpPr>
        <p:spPr>
          <a:xfrm rot="5400000" flipH="1">
            <a:off x="-1034654" y="3203971"/>
            <a:ext cx="4032251" cy="1964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44" y="21600"/>
                </a:moveTo>
                <a:cubicBezTo>
                  <a:pt x="10744" y="21538"/>
                  <a:pt x="10769" y="21488"/>
                  <a:pt x="10800" y="21488"/>
                </a:cubicBezTo>
                <a:cubicBezTo>
                  <a:pt x="10830" y="21486"/>
                  <a:pt x="10855" y="21538"/>
                  <a:pt x="10856" y="21598"/>
                </a:cubicBezTo>
                <a:lnTo>
                  <a:pt x="21600" y="21600"/>
                </a:lnTo>
                <a:cubicBezTo>
                  <a:pt x="21600" y="9670"/>
                  <a:pt x="16764" y="0"/>
                  <a:pt x="10800" y="0"/>
                </a:cubicBezTo>
                <a:cubicBezTo>
                  <a:pt x="4835" y="0"/>
                  <a:pt x="0" y="9670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7999"/>
                </a:srgbClr>
              </a:gs>
              <a:gs pos="100000">
                <a:srgbClr val="6699FF">
                  <a:alpha val="55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宋体"/>
                <a:ea typeface="宋体"/>
                <a:cs typeface="宋体"/>
                <a:sym typeface="宋体"/>
              </a:defRPr>
            </a:pPr>
            <a:endParaRPr/>
          </a:p>
        </p:txBody>
      </p:sp>
      <p:sp>
        <p:nvSpPr>
          <p:cNvPr id="163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grpSp>
        <p:nvGrpSpPr>
          <p:cNvPr id="166" name="成组"/>
          <p:cNvGrpSpPr/>
          <p:nvPr/>
        </p:nvGrpSpPr>
        <p:grpSpPr>
          <a:xfrm>
            <a:off x="2249487" y="3742054"/>
            <a:ext cx="6751638" cy="802641"/>
            <a:chOff x="0" y="0"/>
            <a:chExt cx="6751637" cy="802640"/>
          </a:xfrm>
        </p:grpSpPr>
        <p:sp>
          <p:nvSpPr>
            <p:cNvPr id="164" name="圆角矩形"/>
            <p:cNvSpPr/>
            <p:nvPr/>
          </p:nvSpPr>
          <p:spPr>
            <a:xfrm>
              <a:off x="0" y="44132"/>
              <a:ext cx="6751638" cy="714376"/>
            </a:xfrm>
            <a:prstGeom prst="roundRect">
              <a:avLst>
                <a:gd name="adj" fmla="val 50000"/>
              </a:avLst>
            </a:prstGeom>
            <a:noFill/>
            <a:ln w="28575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0"/>
              </a:pPr>
              <a:endParaRPr/>
            </a:p>
          </p:txBody>
        </p:sp>
        <p:sp>
          <p:nvSpPr>
            <p:cNvPr id="165" name="3.单位补充保险报盘文件查询"/>
            <p:cNvSpPr txBox="1"/>
            <p:nvPr/>
          </p:nvSpPr>
          <p:spPr>
            <a:xfrm>
              <a:off x="63916" y="-1"/>
              <a:ext cx="6623805" cy="80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000" b="0"/>
              </a:pPr>
              <a:r>
                <a:t>3.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单位补充保险报盘文件查询</a:t>
              </a:r>
            </a:p>
          </p:txBody>
        </p:sp>
      </p:grpSp>
      <p:grpSp>
        <p:nvGrpSpPr>
          <p:cNvPr id="173" name="成组"/>
          <p:cNvGrpSpPr/>
          <p:nvPr/>
        </p:nvGrpSpPr>
        <p:grpSpPr>
          <a:xfrm>
            <a:off x="2033587" y="3938587"/>
            <a:ext cx="368301" cy="381001"/>
            <a:chOff x="0" y="0"/>
            <a:chExt cx="368299" cy="381000"/>
          </a:xfrm>
        </p:grpSpPr>
        <p:sp>
          <p:nvSpPr>
            <p:cNvPr id="167" name="椭圆"/>
            <p:cNvSpPr/>
            <p:nvPr/>
          </p:nvSpPr>
          <p:spPr>
            <a:xfrm>
              <a:off x="0" y="0"/>
              <a:ext cx="368300" cy="381000"/>
            </a:xfrm>
            <a:prstGeom prst="ellipse">
              <a:avLst/>
            </a:prstGeom>
            <a:gradFill flip="none"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68" name="椭圆"/>
            <p:cNvSpPr/>
            <p:nvPr/>
          </p:nvSpPr>
          <p:spPr>
            <a:xfrm>
              <a:off x="20980" y="21468"/>
              <a:ext cx="326112" cy="337357"/>
            </a:xfrm>
            <a:prstGeom prst="ellipse">
              <a:avLst/>
            </a:prstGeom>
            <a:gradFill flip="none"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69" name="椭圆"/>
            <p:cNvSpPr/>
            <p:nvPr/>
          </p:nvSpPr>
          <p:spPr>
            <a:xfrm>
              <a:off x="39680" y="41284"/>
              <a:ext cx="288940" cy="29843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50000">
                  <a:srgbClr val="6699FF"/>
                </a:gs>
                <a:gs pos="100000">
                  <a:srgbClr val="FFFFFF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latin typeface="宋体"/>
                  <a:ea typeface="宋体"/>
                  <a:cs typeface="宋体"/>
                  <a:sym typeface="宋体"/>
                </a:defRPr>
              </a:pPr>
              <a:endParaRPr/>
            </a:p>
          </p:txBody>
        </p:sp>
        <p:sp>
          <p:nvSpPr>
            <p:cNvPr id="170" name="椭圆"/>
            <p:cNvSpPr/>
            <p:nvPr/>
          </p:nvSpPr>
          <p:spPr>
            <a:xfrm>
              <a:off x="40136" y="41520"/>
              <a:ext cx="287800" cy="298196"/>
            </a:xfrm>
            <a:prstGeom prst="ellipse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71" name="椭圆"/>
            <p:cNvSpPr/>
            <p:nvPr/>
          </p:nvSpPr>
          <p:spPr>
            <a:xfrm>
              <a:off x="58836" y="60393"/>
              <a:ext cx="249259" cy="260450"/>
            </a:xfrm>
            <a:prstGeom prst="ellipse">
              <a:avLst/>
            </a:prstGeom>
            <a:gradFill flip="none" rotWithShape="1">
              <a:gsLst>
                <a:gs pos="0">
                  <a:srgbClr val="37538A"/>
                </a:gs>
                <a:gs pos="50000">
                  <a:srgbClr val="6699FF"/>
                </a:gs>
                <a:gs pos="100000">
                  <a:srgbClr val="37538A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latin typeface="宋体"/>
                  <a:ea typeface="宋体"/>
                  <a:cs typeface="宋体"/>
                  <a:sym typeface="宋体"/>
                </a:defRPr>
              </a:pPr>
              <a:endParaRPr/>
            </a:p>
          </p:txBody>
        </p:sp>
        <p:sp>
          <p:nvSpPr>
            <p:cNvPr id="172" name="椭圆"/>
            <p:cNvSpPr/>
            <p:nvPr/>
          </p:nvSpPr>
          <p:spPr>
            <a:xfrm>
              <a:off x="59064" y="61101"/>
              <a:ext cx="249944" cy="259034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  <p:bldP spid="173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3.单位补充保险报盘文件查询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5286375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000"/>
            </a:pPr>
            <a:r>
              <a:t>3.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单位补充保险报盘文件查询</a:t>
            </a:r>
          </a:p>
        </p:txBody>
      </p:sp>
      <p:sp>
        <p:nvSpPr>
          <p:cNvPr id="176" name="点击【单位补充保险】菜单中的【单位补充保险报盘文件查询】功能，该功能用于查询单位补充保险信息报盘记录"/>
          <p:cNvSpPr txBox="1">
            <a:spLocks noGrp="1"/>
          </p:cNvSpPr>
          <p:nvPr>
            <p:ph type="body" idx="4294967295"/>
          </p:nvPr>
        </p:nvSpPr>
        <p:spPr>
          <a:xfrm>
            <a:off x="428625" y="10001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❖"/>
              <a:defRPr sz="28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点击【单位补充保险】菜单中的【单位补充保险报盘文件查询】功能，该功能用于查询单位补充保险信息报盘记录</a:t>
            </a:r>
          </a:p>
        </p:txBody>
      </p:sp>
      <p:pic>
        <p:nvPicPr>
          <p:cNvPr id="177" name="工资变更.jpg" descr="工资变更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2357437"/>
            <a:ext cx="7000875" cy="4419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成组"/>
          <p:cNvGrpSpPr/>
          <p:nvPr/>
        </p:nvGrpSpPr>
        <p:grpSpPr>
          <a:xfrm>
            <a:off x="3500437" y="3543627"/>
            <a:ext cx="3929063" cy="1713062"/>
            <a:chOff x="0" y="0"/>
            <a:chExt cx="3929062" cy="1713061"/>
          </a:xfrm>
        </p:grpSpPr>
        <p:sp>
          <p:nvSpPr>
            <p:cNvPr id="178" name="形状"/>
            <p:cNvSpPr/>
            <p:nvPr/>
          </p:nvSpPr>
          <p:spPr>
            <a:xfrm>
              <a:off x="0" y="0"/>
              <a:ext cx="3929063" cy="167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3291"/>
                  </a:moveTo>
                  <a:cubicBezTo>
                    <a:pt x="1612" y="13291"/>
                    <a:pt x="0" y="13911"/>
                    <a:pt x="0" y="14676"/>
                  </a:cubicBezTo>
                  <a:lnTo>
                    <a:pt x="0" y="20215"/>
                  </a:lnTo>
                  <a:cubicBezTo>
                    <a:pt x="0" y="20980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980"/>
                    <a:pt x="21600" y="20215"/>
                  </a:cubicBezTo>
                  <a:lnTo>
                    <a:pt x="21600" y="14676"/>
                  </a:lnTo>
                  <a:cubicBezTo>
                    <a:pt x="21600" y="13911"/>
                    <a:pt x="19988" y="13291"/>
                    <a:pt x="18000" y="13291"/>
                  </a:cubicBezTo>
                  <a:lnTo>
                    <a:pt x="9000" y="13291"/>
                  </a:lnTo>
                  <a:lnTo>
                    <a:pt x="3155" y="0"/>
                  </a:lnTo>
                  <a:lnTo>
                    <a:pt x="3600" y="13291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79" name="点击【单位补充保险报盘文件查询】"/>
            <p:cNvSpPr txBox="1"/>
            <p:nvPr/>
          </p:nvSpPr>
          <p:spPr>
            <a:xfrm>
              <a:off x="143883" y="986621"/>
              <a:ext cx="3641296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点击【单位补充保险报盘文件查询】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pic>
        <p:nvPicPr>
          <p:cNvPr id="183" name="单位补充保险报盘文件查询2.jpg" descr="单位补充保险报盘文件查询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562" y="928687"/>
            <a:ext cx="8008938" cy="5929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成组"/>
          <p:cNvGrpSpPr/>
          <p:nvPr/>
        </p:nvGrpSpPr>
        <p:grpSpPr>
          <a:xfrm>
            <a:off x="1714500" y="1729184"/>
            <a:ext cx="4857750" cy="1914129"/>
            <a:chOff x="0" y="0"/>
            <a:chExt cx="4857750" cy="1914128"/>
          </a:xfrm>
        </p:grpSpPr>
        <p:sp>
          <p:nvSpPr>
            <p:cNvPr id="184" name="形状"/>
            <p:cNvSpPr/>
            <p:nvPr/>
          </p:nvSpPr>
          <p:spPr>
            <a:xfrm>
              <a:off x="0" y="0"/>
              <a:ext cx="4857750" cy="191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1120"/>
                  </a:moveTo>
                  <a:cubicBezTo>
                    <a:pt x="1612" y="11120"/>
                    <a:pt x="0" y="11902"/>
                    <a:pt x="0" y="12867"/>
                  </a:cubicBezTo>
                  <a:lnTo>
                    <a:pt x="0" y="19853"/>
                  </a:lnTo>
                  <a:cubicBezTo>
                    <a:pt x="0" y="2081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818"/>
                    <a:pt x="21600" y="19853"/>
                  </a:cubicBezTo>
                  <a:lnTo>
                    <a:pt x="21600" y="12867"/>
                  </a:lnTo>
                  <a:cubicBezTo>
                    <a:pt x="21600" y="11902"/>
                    <a:pt x="19988" y="11120"/>
                    <a:pt x="18000" y="11120"/>
                  </a:cubicBezTo>
                  <a:lnTo>
                    <a:pt x="9000" y="11120"/>
                  </a:lnTo>
                  <a:lnTo>
                    <a:pt x="3035" y="0"/>
                  </a:lnTo>
                  <a:lnTo>
                    <a:pt x="3600" y="1112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85" name="在【查询】条件处选择【单位名称】，也可选择【生成日期】进行查询"/>
            <p:cNvSpPr txBox="1"/>
            <p:nvPr/>
          </p:nvSpPr>
          <p:spPr>
            <a:xfrm>
              <a:off x="177892" y="1086564"/>
              <a:ext cx="4501966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在【查询】条件处选择【单位名称】，也可选择【生成日期】进行查询</a:t>
              </a:r>
            </a:p>
          </p:txBody>
        </p:sp>
      </p:grpSp>
      <p:grpSp>
        <p:nvGrpSpPr>
          <p:cNvPr id="189" name="成组"/>
          <p:cNvGrpSpPr/>
          <p:nvPr/>
        </p:nvGrpSpPr>
        <p:grpSpPr>
          <a:xfrm>
            <a:off x="4669928" y="5143500"/>
            <a:ext cx="2188072" cy="1235218"/>
            <a:chOff x="0" y="0"/>
            <a:chExt cx="2188071" cy="1235217"/>
          </a:xfrm>
        </p:grpSpPr>
        <p:sp>
          <p:nvSpPr>
            <p:cNvPr id="187" name="形状"/>
            <p:cNvSpPr/>
            <p:nvPr/>
          </p:nvSpPr>
          <p:spPr>
            <a:xfrm>
              <a:off x="0" y="0"/>
              <a:ext cx="2188072" cy="123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70" y="0"/>
                  </a:moveTo>
                  <a:cubicBezTo>
                    <a:pt x="2022" y="0"/>
                    <a:pt x="444" y="1025"/>
                    <a:pt x="444" y="2290"/>
                  </a:cubicBezTo>
                  <a:lnTo>
                    <a:pt x="444" y="11451"/>
                  </a:lnTo>
                  <a:cubicBezTo>
                    <a:pt x="444" y="12716"/>
                    <a:pt x="2022" y="13741"/>
                    <a:pt x="3970" y="13741"/>
                  </a:cubicBezTo>
                  <a:lnTo>
                    <a:pt x="0" y="21600"/>
                  </a:lnTo>
                  <a:lnTo>
                    <a:pt x="9259" y="13741"/>
                  </a:lnTo>
                  <a:lnTo>
                    <a:pt x="18074" y="13741"/>
                  </a:lnTo>
                  <a:cubicBezTo>
                    <a:pt x="20021" y="13741"/>
                    <a:pt x="21600" y="12716"/>
                    <a:pt x="21600" y="11451"/>
                  </a:cubicBezTo>
                  <a:lnTo>
                    <a:pt x="21600" y="2290"/>
                  </a:lnTo>
                  <a:cubicBezTo>
                    <a:pt x="21600" y="1025"/>
                    <a:pt x="20021" y="0"/>
                    <a:pt x="18074" y="0"/>
                  </a:cubicBezTo>
                  <a:lnTo>
                    <a:pt x="397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88" name="点击【查询】按钮"/>
            <p:cNvSpPr txBox="1"/>
            <p:nvPr/>
          </p:nvSpPr>
          <p:spPr>
            <a:xfrm>
              <a:off x="123428" y="188436"/>
              <a:ext cx="1986162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点击【查询】按钮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  <p:bldP spid="189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形状"/>
          <p:cNvSpPr/>
          <p:nvPr/>
        </p:nvSpPr>
        <p:spPr>
          <a:xfrm rot="5400000">
            <a:off x="-1212023" y="3010280"/>
            <a:ext cx="4823743" cy="2350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22" y="21598"/>
                </a:moveTo>
                <a:cubicBezTo>
                  <a:pt x="409" y="9978"/>
                  <a:pt x="5075" y="652"/>
                  <a:pt x="10800" y="654"/>
                </a:cubicBezTo>
                <a:cubicBezTo>
                  <a:pt x="16525" y="654"/>
                  <a:pt x="21191" y="9978"/>
                  <a:pt x="21278" y="21598"/>
                </a:cubicBezTo>
                <a:lnTo>
                  <a:pt x="21600" y="21588"/>
                </a:lnTo>
                <a:cubicBezTo>
                  <a:pt x="21511" y="9613"/>
                  <a:pt x="16701" y="-2"/>
                  <a:pt x="10799" y="0"/>
                </a:cubicBezTo>
                <a:cubicBezTo>
                  <a:pt x="4899" y="0"/>
                  <a:pt x="89" y="9613"/>
                  <a:pt x="0" y="21588"/>
                </a:cubicBezTo>
                <a:close/>
              </a:path>
            </a:pathLst>
          </a:custGeom>
          <a:gradFill>
            <a:gsLst>
              <a:gs pos="0">
                <a:srgbClr val="E2E2E2"/>
              </a:gs>
              <a:gs pos="50000">
                <a:srgbClr val="C0C0C0"/>
              </a:gs>
              <a:gs pos="100000">
                <a:srgbClr val="E2E2E2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宋体"/>
                <a:ea typeface="宋体"/>
                <a:cs typeface="宋体"/>
                <a:sym typeface="宋体"/>
              </a:defRPr>
            </a:pPr>
            <a:endParaRPr/>
          </a:p>
        </p:txBody>
      </p:sp>
      <p:sp>
        <p:nvSpPr>
          <p:cNvPr id="35" name="形状"/>
          <p:cNvSpPr/>
          <p:nvPr/>
        </p:nvSpPr>
        <p:spPr>
          <a:xfrm rot="5400000" flipH="1">
            <a:off x="-1034654" y="3203971"/>
            <a:ext cx="4032251" cy="1964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44" y="21600"/>
                </a:moveTo>
                <a:cubicBezTo>
                  <a:pt x="10744" y="21538"/>
                  <a:pt x="10769" y="21488"/>
                  <a:pt x="10800" y="21488"/>
                </a:cubicBezTo>
                <a:cubicBezTo>
                  <a:pt x="10830" y="21486"/>
                  <a:pt x="10855" y="21538"/>
                  <a:pt x="10856" y="21598"/>
                </a:cubicBezTo>
                <a:lnTo>
                  <a:pt x="21600" y="21600"/>
                </a:lnTo>
                <a:cubicBezTo>
                  <a:pt x="21600" y="9670"/>
                  <a:pt x="16764" y="0"/>
                  <a:pt x="10800" y="0"/>
                </a:cubicBezTo>
                <a:cubicBezTo>
                  <a:pt x="4835" y="0"/>
                  <a:pt x="0" y="9670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7999"/>
                </a:srgbClr>
              </a:gs>
              <a:gs pos="100000">
                <a:srgbClr val="6699FF">
                  <a:alpha val="55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宋体"/>
                <a:ea typeface="宋体"/>
                <a:cs typeface="宋体"/>
                <a:sym typeface="宋体"/>
              </a:defRPr>
            </a:pPr>
            <a:endParaRPr/>
          </a:p>
        </p:txBody>
      </p:sp>
      <p:sp>
        <p:nvSpPr>
          <p:cNvPr id="36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grpSp>
        <p:nvGrpSpPr>
          <p:cNvPr id="39" name="成组"/>
          <p:cNvGrpSpPr/>
          <p:nvPr/>
        </p:nvGrpSpPr>
        <p:grpSpPr>
          <a:xfrm>
            <a:off x="2249487" y="3742054"/>
            <a:ext cx="6751638" cy="802641"/>
            <a:chOff x="0" y="0"/>
            <a:chExt cx="6751637" cy="802640"/>
          </a:xfrm>
        </p:grpSpPr>
        <p:sp>
          <p:nvSpPr>
            <p:cNvPr id="37" name="圆角矩形"/>
            <p:cNvSpPr/>
            <p:nvPr/>
          </p:nvSpPr>
          <p:spPr>
            <a:xfrm>
              <a:off x="0" y="44132"/>
              <a:ext cx="6751638" cy="714376"/>
            </a:xfrm>
            <a:prstGeom prst="roundRect">
              <a:avLst>
                <a:gd name="adj" fmla="val 50000"/>
              </a:avLst>
            </a:prstGeom>
            <a:noFill/>
            <a:ln w="28575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0"/>
              </a:pPr>
              <a:endParaRPr/>
            </a:p>
          </p:txBody>
        </p:sp>
        <p:sp>
          <p:nvSpPr>
            <p:cNvPr id="38" name="1.单位补充保险录入"/>
            <p:cNvSpPr txBox="1"/>
            <p:nvPr/>
          </p:nvSpPr>
          <p:spPr>
            <a:xfrm>
              <a:off x="1079916" y="-1"/>
              <a:ext cx="4591805" cy="80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000" b="0"/>
              </a:pPr>
              <a:r>
                <a:t>1.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单位补充保险录入</a:t>
              </a:r>
            </a:p>
          </p:txBody>
        </p:sp>
      </p:grpSp>
      <p:grpSp>
        <p:nvGrpSpPr>
          <p:cNvPr id="46" name="成组"/>
          <p:cNvGrpSpPr/>
          <p:nvPr/>
        </p:nvGrpSpPr>
        <p:grpSpPr>
          <a:xfrm>
            <a:off x="2033587" y="3938587"/>
            <a:ext cx="368301" cy="381001"/>
            <a:chOff x="0" y="0"/>
            <a:chExt cx="368299" cy="381000"/>
          </a:xfrm>
        </p:grpSpPr>
        <p:sp>
          <p:nvSpPr>
            <p:cNvPr id="40" name="椭圆"/>
            <p:cNvSpPr/>
            <p:nvPr/>
          </p:nvSpPr>
          <p:spPr>
            <a:xfrm>
              <a:off x="0" y="0"/>
              <a:ext cx="368300" cy="381000"/>
            </a:xfrm>
            <a:prstGeom prst="ellipse">
              <a:avLst/>
            </a:prstGeom>
            <a:gradFill flip="none"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41" name="椭圆"/>
            <p:cNvSpPr/>
            <p:nvPr/>
          </p:nvSpPr>
          <p:spPr>
            <a:xfrm>
              <a:off x="20980" y="21468"/>
              <a:ext cx="326112" cy="337357"/>
            </a:xfrm>
            <a:prstGeom prst="ellipse">
              <a:avLst/>
            </a:prstGeom>
            <a:gradFill flip="none"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42" name="椭圆"/>
            <p:cNvSpPr/>
            <p:nvPr/>
          </p:nvSpPr>
          <p:spPr>
            <a:xfrm>
              <a:off x="39680" y="41284"/>
              <a:ext cx="288940" cy="29843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50000">
                  <a:srgbClr val="6699FF"/>
                </a:gs>
                <a:gs pos="100000">
                  <a:srgbClr val="FFFFFF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latin typeface="宋体"/>
                  <a:ea typeface="宋体"/>
                  <a:cs typeface="宋体"/>
                  <a:sym typeface="宋体"/>
                </a:defRPr>
              </a:pPr>
              <a:endParaRPr/>
            </a:p>
          </p:txBody>
        </p:sp>
        <p:sp>
          <p:nvSpPr>
            <p:cNvPr id="43" name="椭圆"/>
            <p:cNvSpPr/>
            <p:nvPr/>
          </p:nvSpPr>
          <p:spPr>
            <a:xfrm>
              <a:off x="40136" y="41520"/>
              <a:ext cx="287800" cy="298196"/>
            </a:xfrm>
            <a:prstGeom prst="ellipse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44" name="椭圆"/>
            <p:cNvSpPr/>
            <p:nvPr/>
          </p:nvSpPr>
          <p:spPr>
            <a:xfrm>
              <a:off x="58836" y="60393"/>
              <a:ext cx="249259" cy="260450"/>
            </a:xfrm>
            <a:prstGeom prst="ellipse">
              <a:avLst/>
            </a:prstGeom>
            <a:gradFill flip="none" rotWithShape="1">
              <a:gsLst>
                <a:gs pos="0">
                  <a:srgbClr val="37538A"/>
                </a:gs>
                <a:gs pos="50000">
                  <a:srgbClr val="6699FF"/>
                </a:gs>
                <a:gs pos="100000">
                  <a:srgbClr val="37538A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latin typeface="宋体"/>
                  <a:ea typeface="宋体"/>
                  <a:cs typeface="宋体"/>
                  <a:sym typeface="宋体"/>
                </a:defRPr>
              </a:pPr>
              <a:endParaRPr/>
            </a:p>
          </p:txBody>
        </p:sp>
        <p:sp>
          <p:nvSpPr>
            <p:cNvPr id="45" name="椭圆"/>
            <p:cNvSpPr/>
            <p:nvPr/>
          </p:nvSpPr>
          <p:spPr>
            <a:xfrm>
              <a:off x="59064" y="61101"/>
              <a:ext cx="249944" cy="259034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 advAuto="0"/>
      <p:bldP spid="46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pic>
        <p:nvPicPr>
          <p:cNvPr id="192" name="单位补充保险报盘文件查询3.jpg" descr="单位补充保险报盘文件查询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562" y="928687"/>
            <a:ext cx="8008938" cy="5929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成组"/>
          <p:cNvGrpSpPr/>
          <p:nvPr/>
        </p:nvGrpSpPr>
        <p:grpSpPr>
          <a:xfrm>
            <a:off x="1000125" y="2729309"/>
            <a:ext cx="2714625" cy="1914129"/>
            <a:chOff x="0" y="0"/>
            <a:chExt cx="2714625" cy="1914128"/>
          </a:xfrm>
        </p:grpSpPr>
        <p:sp>
          <p:nvSpPr>
            <p:cNvPr id="193" name="形状"/>
            <p:cNvSpPr/>
            <p:nvPr/>
          </p:nvSpPr>
          <p:spPr>
            <a:xfrm>
              <a:off x="0" y="0"/>
              <a:ext cx="2714625" cy="191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1120"/>
                  </a:moveTo>
                  <a:cubicBezTo>
                    <a:pt x="1612" y="11120"/>
                    <a:pt x="0" y="11902"/>
                    <a:pt x="0" y="12867"/>
                  </a:cubicBezTo>
                  <a:lnTo>
                    <a:pt x="0" y="19853"/>
                  </a:lnTo>
                  <a:cubicBezTo>
                    <a:pt x="0" y="2081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818"/>
                    <a:pt x="21600" y="19853"/>
                  </a:cubicBezTo>
                  <a:lnTo>
                    <a:pt x="21600" y="12867"/>
                  </a:lnTo>
                  <a:cubicBezTo>
                    <a:pt x="21600" y="11902"/>
                    <a:pt x="19988" y="11120"/>
                    <a:pt x="18000" y="11120"/>
                  </a:cubicBezTo>
                  <a:lnTo>
                    <a:pt x="9000" y="11120"/>
                  </a:lnTo>
                  <a:lnTo>
                    <a:pt x="3035" y="0"/>
                  </a:lnTo>
                  <a:lnTo>
                    <a:pt x="3600" y="1112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94" name="勾选要操作的报盘记录"/>
            <p:cNvSpPr txBox="1"/>
            <p:nvPr/>
          </p:nvSpPr>
          <p:spPr>
            <a:xfrm>
              <a:off x="99410" y="1245314"/>
              <a:ext cx="2515805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勾选要操作的报盘记录</a:t>
              </a:r>
            </a:p>
          </p:txBody>
        </p:sp>
      </p:grpSp>
      <p:grpSp>
        <p:nvGrpSpPr>
          <p:cNvPr id="198" name="成组"/>
          <p:cNvGrpSpPr/>
          <p:nvPr/>
        </p:nvGrpSpPr>
        <p:grpSpPr>
          <a:xfrm>
            <a:off x="4000500" y="4196873"/>
            <a:ext cx="4500563" cy="2145445"/>
            <a:chOff x="0" y="0"/>
            <a:chExt cx="4500562" cy="2145443"/>
          </a:xfrm>
        </p:grpSpPr>
        <p:sp>
          <p:nvSpPr>
            <p:cNvPr id="196" name="形状"/>
            <p:cNvSpPr/>
            <p:nvPr/>
          </p:nvSpPr>
          <p:spPr>
            <a:xfrm>
              <a:off x="0" y="160813"/>
              <a:ext cx="4500563" cy="1984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1102"/>
                    <a:pt x="0" y="2462"/>
                  </a:cubicBezTo>
                  <a:lnTo>
                    <a:pt x="0" y="12310"/>
                  </a:lnTo>
                  <a:cubicBezTo>
                    <a:pt x="0" y="13670"/>
                    <a:pt x="1612" y="14773"/>
                    <a:pt x="3600" y="14773"/>
                  </a:cubicBezTo>
                  <a:lnTo>
                    <a:pt x="12600" y="14773"/>
                  </a:lnTo>
                  <a:lnTo>
                    <a:pt x="12749" y="21600"/>
                  </a:lnTo>
                  <a:lnTo>
                    <a:pt x="18000" y="14773"/>
                  </a:lnTo>
                  <a:cubicBezTo>
                    <a:pt x="19988" y="14773"/>
                    <a:pt x="21600" y="13670"/>
                    <a:pt x="21600" y="12310"/>
                  </a:cubicBezTo>
                  <a:lnTo>
                    <a:pt x="21600" y="2462"/>
                  </a:lnTo>
                  <a:cubicBezTo>
                    <a:pt x="21600" y="1102"/>
                    <a:pt x="19988" y="0"/>
                    <a:pt x="18000" y="0"/>
                  </a:cubicBezTo>
                  <a:lnTo>
                    <a:pt x="12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97" name="点击【报盘回退】按钮，报盘数据会回退，回退后的信息可通过【单位补充保险录入】功能进行修改或删除，再通过【生成单位补充保险报盘文件】重新报盘"/>
            <p:cNvSpPr txBox="1"/>
            <p:nvPr/>
          </p:nvSpPr>
          <p:spPr>
            <a:xfrm>
              <a:off x="164812" y="0"/>
              <a:ext cx="4170938" cy="167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点击【报盘回退】按钮，报盘数据会回退，回退后的信息可通过【单位补充保险录入】功能进行修改或删除，再通过【生成单位补充保险报盘文件】重新报盘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 advAuto="0"/>
      <p:bldP spid="198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pic>
        <p:nvPicPr>
          <p:cNvPr id="201" name="单位补充保险报盘文件查询3.jpg" descr="单位补充保险报盘文件查询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562" y="928687"/>
            <a:ext cx="8008938" cy="5929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4" name="成组"/>
          <p:cNvGrpSpPr/>
          <p:nvPr/>
        </p:nvGrpSpPr>
        <p:grpSpPr>
          <a:xfrm>
            <a:off x="1000125" y="2729309"/>
            <a:ext cx="2714625" cy="1914129"/>
            <a:chOff x="0" y="0"/>
            <a:chExt cx="2714625" cy="1914128"/>
          </a:xfrm>
        </p:grpSpPr>
        <p:sp>
          <p:nvSpPr>
            <p:cNvPr id="202" name="形状"/>
            <p:cNvSpPr/>
            <p:nvPr/>
          </p:nvSpPr>
          <p:spPr>
            <a:xfrm>
              <a:off x="0" y="0"/>
              <a:ext cx="2714625" cy="191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1120"/>
                  </a:moveTo>
                  <a:cubicBezTo>
                    <a:pt x="1612" y="11120"/>
                    <a:pt x="0" y="11902"/>
                    <a:pt x="0" y="12867"/>
                  </a:cubicBezTo>
                  <a:lnTo>
                    <a:pt x="0" y="19853"/>
                  </a:lnTo>
                  <a:cubicBezTo>
                    <a:pt x="0" y="2081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818"/>
                    <a:pt x="21600" y="19853"/>
                  </a:cubicBezTo>
                  <a:lnTo>
                    <a:pt x="21600" y="12867"/>
                  </a:lnTo>
                  <a:cubicBezTo>
                    <a:pt x="21600" y="11902"/>
                    <a:pt x="19988" y="11120"/>
                    <a:pt x="18000" y="11120"/>
                  </a:cubicBezTo>
                  <a:lnTo>
                    <a:pt x="9000" y="11120"/>
                  </a:lnTo>
                  <a:lnTo>
                    <a:pt x="3035" y="0"/>
                  </a:lnTo>
                  <a:lnTo>
                    <a:pt x="3600" y="1112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203" name="勾选要操作的报盘记录"/>
            <p:cNvSpPr txBox="1"/>
            <p:nvPr/>
          </p:nvSpPr>
          <p:spPr>
            <a:xfrm>
              <a:off x="99410" y="1245314"/>
              <a:ext cx="2515805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勾选要操作的报盘记录</a:t>
              </a:r>
            </a:p>
          </p:txBody>
        </p:sp>
      </p:grpSp>
      <p:grpSp>
        <p:nvGrpSpPr>
          <p:cNvPr id="207" name="成组"/>
          <p:cNvGrpSpPr/>
          <p:nvPr/>
        </p:nvGrpSpPr>
        <p:grpSpPr>
          <a:xfrm>
            <a:off x="4714875" y="4692967"/>
            <a:ext cx="3643313" cy="1696747"/>
            <a:chOff x="0" y="0"/>
            <a:chExt cx="3643312" cy="1696746"/>
          </a:xfrm>
        </p:grpSpPr>
        <p:sp>
          <p:nvSpPr>
            <p:cNvPr id="205" name="形状"/>
            <p:cNvSpPr/>
            <p:nvPr/>
          </p:nvSpPr>
          <p:spPr>
            <a:xfrm>
              <a:off x="0" y="21907"/>
              <a:ext cx="3643313" cy="167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962"/>
                    <a:pt x="0" y="2150"/>
                  </a:cubicBezTo>
                  <a:lnTo>
                    <a:pt x="0" y="10749"/>
                  </a:lnTo>
                  <a:cubicBezTo>
                    <a:pt x="0" y="11936"/>
                    <a:pt x="1612" y="12898"/>
                    <a:pt x="3600" y="12898"/>
                  </a:cubicBezTo>
                  <a:lnTo>
                    <a:pt x="5272" y="21600"/>
                  </a:lnTo>
                  <a:lnTo>
                    <a:pt x="9000" y="12898"/>
                  </a:lnTo>
                  <a:lnTo>
                    <a:pt x="18000" y="12898"/>
                  </a:lnTo>
                  <a:cubicBezTo>
                    <a:pt x="19988" y="12898"/>
                    <a:pt x="21600" y="11936"/>
                    <a:pt x="21600" y="10749"/>
                  </a:cubicBezTo>
                  <a:lnTo>
                    <a:pt x="21600" y="2150"/>
                  </a:lnTo>
                  <a:cubicBezTo>
                    <a:pt x="21600" y="962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206" name="点击【打印】按钮会弹出《城镇职工单位补充医疗保险统计表》打印预览界面"/>
            <p:cNvSpPr txBox="1"/>
            <p:nvPr/>
          </p:nvSpPr>
          <p:spPr>
            <a:xfrm>
              <a:off x="133419" y="-1"/>
              <a:ext cx="3376475" cy="104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点击【打印】按钮会弹出《城镇职工单位补充医疗保险统计表》打印预览界面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animBg="1" advAuto="0"/>
      <p:bldP spid="207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谢谢！"/>
          <p:cNvSpPr txBox="1"/>
          <p:nvPr/>
        </p:nvSpPr>
        <p:spPr>
          <a:xfrm>
            <a:off x="2484437" y="4149725"/>
            <a:ext cx="404812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649223">
              <a:defRPr sz="4828">
                <a:ln w="9603">
                  <a:solidFill>
                    <a:srgbClr val="FFFFFF"/>
                  </a:solidFill>
                </a:ln>
                <a:solidFill>
                  <a:srgbClr val="0B6897"/>
                </a:solidFill>
                <a:effectLst>
                  <a:outerShdw blurRad="45085" dist="45085" dir="2212193" rotWithShape="0">
                    <a:srgbClr val="868686">
                      <a:alpha val="50000"/>
                    </a:srgbClr>
                  </a:outerShdw>
                </a:effectLst>
              </a:defRPr>
            </a:lvl1pPr>
          </a:lstStyle>
          <a:p>
            <a:r>
              <a:t>谢谢！</a:t>
            </a:r>
          </a:p>
        </p:txBody>
      </p:sp>
      <p:sp>
        <p:nvSpPr>
          <p:cNvPr id="210" name="服务热线电话：96102"/>
          <p:cNvSpPr txBox="1"/>
          <p:nvPr/>
        </p:nvSpPr>
        <p:spPr>
          <a:xfrm>
            <a:off x="4427537" y="5734050"/>
            <a:ext cx="4608513" cy="59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0">
                <a:solidFill>
                  <a:srgbClr val="CC000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服务热线电话：96102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1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1" animBg="1" advAuto="0"/>
      <p:bldP spid="210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1.单位补充保险录入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5286375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000"/>
            </a:pPr>
            <a:r>
              <a:t>1.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单位补充保险录入</a:t>
            </a:r>
          </a:p>
        </p:txBody>
      </p:sp>
      <p:sp>
        <p:nvSpPr>
          <p:cNvPr id="49" name="点击【单位补充保险】菜单中的【单位补充保险录入】功能，该功能用于录入单位补充保险信息"/>
          <p:cNvSpPr txBox="1">
            <a:spLocks noGrp="1"/>
          </p:cNvSpPr>
          <p:nvPr>
            <p:ph type="body" idx="4294967295"/>
          </p:nvPr>
        </p:nvSpPr>
        <p:spPr>
          <a:xfrm>
            <a:off x="428625" y="10001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❖"/>
              <a:defRPr sz="28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点击【单位补充保险】菜单中的【单位补充保险录入】功能，该功能用于录入单位补充保险信息</a:t>
            </a:r>
          </a:p>
        </p:txBody>
      </p:sp>
      <p:pic>
        <p:nvPicPr>
          <p:cNvPr id="50" name="工资变更.jpg" descr="工资变更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928812"/>
            <a:ext cx="7000875" cy="48672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" name="成组"/>
          <p:cNvGrpSpPr/>
          <p:nvPr/>
        </p:nvGrpSpPr>
        <p:grpSpPr>
          <a:xfrm>
            <a:off x="3500437" y="2700774"/>
            <a:ext cx="3143251" cy="2228414"/>
            <a:chOff x="0" y="0"/>
            <a:chExt cx="3143250" cy="2228413"/>
          </a:xfrm>
        </p:grpSpPr>
        <p:sp>
          <p:nvSpPr>
            <p:cNvPr id="51" name="形状"/>
            <p:cNvSpPr/>
            <p:nvPr/>
          </p:nvSpPr>
          <p:spPr>
            <a:xfrm>
              <a:off x="0" y="0"/>
              <a:ext cx="3143250" cy="2228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3291"/>
                  </a:moveTo>
                  <a:cubicBezTo>
                    <a:pt x="1612" y="13291"/>
                    <a:pt x="0" y="13911"/>
                    <a:pt x="0" y="14676"/>
                  </a:cubicBezTo>
                  <a:lnTo>
                    <a:pt x="0" y="20215"/>
                  </a:lnTo>
                  <a:cubicBezTo>
                    <a:pt x="0" y="20980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980"/>
                    <a:pt x="21600" y="20215"/>
                  </a:cubicBezTo>
                  <a:lnTo>
                    <a:pt x="21600" y="14676"/>
                  </a:lnTo>
                  <a:cubicBezTo>
                    <a:pt x="21600" y="13911"/>
                    <a:pt x="19988" y="13291"/>
                    <a:pt x="18000" y="13291"/>
                  </a:cubicBezTo>
                  <a:lnTo>
                    <a:pt x="9000" y="13291"/>
                  </a:lnTo>
                  <a:lnTo>
                    <a:pt x="896" y="0"/>
                  </a:lnTo>
                  <a:lnTo>
                    <a:pt x="3600" y="13291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52" name="点击【单位补充保险录入】"/>
            <p:cNvSpPr txBox="1"/>
            <p:nvPr/>
          </p:nvSpPr>
          <p:spPr>
            <a:xfrm>
              <a:off x="115106" y="1595318"/>
              <a:ext cx="2913038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点击【单位补充保险录入】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pic>
        <p:nvPicPr>
          <p:cNvPr id="56" name="单位补充保险录入2.jpg" descr="单位补充保险录入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812" y="928687"/>
            <a:ext cx="7643813" cy="59372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" name="成组"/>
          <p:cNvGrpSpPr/>
          <p:nvPr/>
        </p:nvGrpSpPr>
        <p:grpSpPr>
          <a:xfrm>
            <a:off x="2500312" y="2251276"/>
            <a:ext cx="3786188" cy="1894163"/>
            <a:chOff x="0" y="0"/>
            <a:chExt cx="3786187" cy="1894161"/>
          </a:xfrm>
        </p:grpSpPr>
        <p:sp>
          <p:nvSpPr>
            <p:cNvPr id="57" name="形状"/>
            <p:cNvSpPr/>
            <p:nvPr/>
          </p:nvSpPr>
          <p:spPr>
            <a:xfrm>
              <a:off x="0" y="0"/>
              <a:ext cx="3786188" cy="167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9644"/>
                  </a:moveTo>
                  <a:cubicBezTo>
                    <a:pt x="1612" y="9644"/>
                    <a:pt x="0" y="10536"/>
                    <a:pt x="0" y="11637"/>
                  </a:cubicBezTo>
                  <a:lnTo>
                    <a:pt x="0" y="19607"/>
                  </a:lnTo>
                  <a:cubicBezTo>
                    <a:pt x="0" y="2070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708"/>
                    <a:pt x="21600" y="19607"/>
                  </a:cubicBezTo>
                  <a:lnTo>
                    <a:pt x="21600" y="11637"/>
                  </a:lnTo>
                  <a:cubicBezTo>
                    <a:pt x="21600" y="10536"/>
                    <a:pt x="19988" y="9644"/>
                    <a:pt x="18000" y="9644"/>
                  </a:cubicBezTo>
                  <a:lnTo>
                    <a:pt x="9000" y="9644"/>
                  </a:lnTo>
                  <a:lnTo>
                    <a:pt x="4406" y="0"/>
                  </a:lnTo>
                  <a:lnTo>
                    <a:pt x="3600" y="9644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58" name="在【查询】条件处输入【公民身份证号码】，【单位补充保险年度】会默认显示上一年，可以修改"/>
            <p:cNvSpPr txBox="1"/>
            <p:nvPr/>
          </p:nvSpPr>
          <p:spPr>
            <a:xfrm>
              <a:off x="138651" y="532722"/>
              <a:ext cx="3508885" cy="1361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在【查询】条件处输入【公民身份证号码】，【单位补充保险年度】会默认显示上一年，可以修改</a:t>
              </a:r>
            </a:p>
          </p:txBody>
        </p:sp>
      </p:grpSp>
      <p:grpSp>
        <p:nvGrpSpPr>
          <p:cNvPr id="62" name="成组"/>
          <p:cNvGrpSpPr/>
          <p:nvPr/>
        </p:nvGrpSpPr>
        <p:grpSpPr>
          <a:xfrm>
            <a:off x="2455366" y="4786312"/>
            <a:ext cx="2188072" cy="1459803"/>
            <a:chOff x="0" y="0"/>
            <a:chExt cx="2188071" cy="1459802"/>
          </a:xfrm>
        </p:grpSpPr>
        <p:sp>
          <p:nvSpPr>
            <p:cNvPr id="60" name="形状"/>
            <p:cNvSpPr/>
            <p:nvPr/>
          </p:nvSpPr>
          <p:spPr>
            <a:xfrm>
              <a:off x="0" y="0"/>
              <a:ext cx="2188072" cy="145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70" y="0"/>
                  </a:moveTo>
                  <a:cubicBezTo>
                    <a:pt x="2022" y="0"/>
                    <a:pt x="444" y="1025"/>
                    <a:pt x="444" y="2290"/>
                  </a:cubicBezTo>
                  <a:lnTo>
                    <a:pt x="444" y="11451"/>
                  </a:lnTo>
                  <a:cubicBezTo>
                    <a:pt x="444" y="12716"/>
                    <a:pt x="2022" y="13741"/>
                    <a:pt x="3970" y="13741"/>
                  </a:cubicBezTo>
                  <a:lnTo>
                    <a:pt x="0" y="21600"/>
                  </a:lnTo>
                  <a:lnTo>
                    <a:pt x="9259" y="13741"/>
                  </a:lnTo>
                  <a:lnTo>
                    <a:pt x="18074" y="13741"/>
                  </a:lnTo>
                  <a:cubicBezTo>
                    <a:pt x="20021" y="13741"/>
                    <a:pt x="21600" y="12716"/>
                    <a:pt x="21600" y="11451"/>
                  </a:cubicBezTo>
                  <a:lnTo>
                    <a:pt x="21600" y="2290"/>
                  </a:lnTo>
                  <a:cubicBezTo>
                    <a:pt x="21600" y="1025"/>
                    <a:pt x="20021" y="0"/>
                    <a:pt x="18074" y="0"/>
                  </a:cubicBezTo>
                  <a:lnTo>
                    <a:pt x="397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61" name="点击【查询】按钮"/>
            <p:cNvSpPr txBox="1"/>
            <p:nvPr/>
          </p:nvSpPr>
          <p:spPr>
            <a:xfrm>
              <a:off x="123428" y="259873"/>
              <a:ext cx="1986162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点击【查询】按钮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  <p:bldP spid="62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pic>
        <p:nvPicPr>
          <p:cNvPr id="65" name="单位补充保险录入3.jpg" descr="单位补充保险录入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812" y="928687"/>
            <a:ext cx="7643813" cy="59372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8" name="成组"/>
          <p:cNvGrpSpPr/>
          <p:nvPr/>
        </p:nvGrpSpPr>
        <p:grpSpPr>
          <a:xfrm>
            <a:off x="4674525" y="2286000"/>
            <a:ext cx="3683663" cy="928688"/>
            <a:chOff x="0" y="0"/>
            <a:chExt cx="3683661" cy="928687"/>
          </a:xfrm>
        </p:grpSpPr>
        <p:sp>
          <p:nvSpPr>
            <p:cNvPr id="66" name="形状"/>
            <p:cNvSpPr/>
            <p:nvPr/>
          </p:nvSpPr>
          <p:spPr>
            <a:xfrm>
              <a:off x="0" y="0"/>
              <a:ext cx="3683662" cy="92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37" y="0"/>
                  </a:moveTo>
                  <a:cubicBezTo>
                    <a:pt x="6095" y="0"/>
                    <a:pt x="4844" y="1612"/>
                    <a:pt x="4844" y="3600"/>
                  </a:cubicBezTo>
                  <a:lnTo>
                    <a:pt x="4844" y="12600"/>
                  </a:lnTo>
                  <a:lnTo>
                    <a:pt x="0" y="16987"/>
                  </a:lnTo>
                  <a:lnTo>
                    <a:pt x="4844" y="18000"/>
                  </a:lnTo>
                  <a:cubicBezTo>
                    <a:pt x="4844" y="19988"/>
                    <a:pt x="6095" y="21600"/>
                    <a:pt x="7637" y="21600"/>
                  </a:cubicBezTo>
                  <a:lnTo>
                    <a:pt x="18807" y="21600"/>
                  </a:lnTo>
                  <a:cubicBezTo>
                    <a:pt x="20350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350" y="0"/>
                    <a:pt x="18807" y="0"/>
                  </a:cubicBezTo>
                  <a:lnTo>
                    <a:pt x="7637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67" name="系统会显示当前人员信息"/>
            <p:cNvSpPr txBox="1"/>
            <p:nvPr/>
          </p:nvSpPr>
          <p:spPr>
            <a:xfrm>
              <a:off x="930804" y="259873"/>
              <a:ext cx="2648215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系统会显示当前人员信息</a:t>
              </a:r>
            </a:p>
          </p:txBody>
        </p:sp>
      </p:grpSp>
      <p:grpSp>
        <p:nvGrpSpPr>
          <p:cNvPr id="71" name="成组"/>
          <p:cNvGrpSpPr/>
          <p:nvPr/>
        </p:nvGrpSpPr>
        <p:grpSpPr>
          <a:xfrm>
            <a:off x="4038593" y="5143500"/>
            <a:ext cx="4319595" cy="1213228"/>
            <a:chOff x="0" y="0"/>
            <a:chExt cx="4319594" cy="1213227"/>
          </a:xfrm>
        </p:grpSpPr>
        <p:sp>
          <p:nvSpPr>
            <p:cNvPr id="69" name="形状"/>
            <p:cNvSpPr/>
            <p:nvPr/>
          </p:nvSpPr>
          <p:spPr>
            <a:xfrm>
              <a:off x="0" y="0"/>
              <a:ext cx="4319595" cy="1213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00" y="0"/>
                  </a:moveTo>
                  <a:cubicBezTo>
                    <a:pt x="7386" y="0"/>
                    <a:pt x="6239" y="1234"/>
                    <a:pt x="6239" y="2756"/>
                  </a:cubicBezTo>
                  <a:lnTo>
                    <a:pt x="6239" y="9645"/>
                  </a:lnTo>
                  <a:lnTo>
                    <a:pt x="0" y="21600"/>
                  </a:lnTo>
                  <a:lnTo>
                    <a:pt x="6239" y="13778"/>
                  </a:lnTo>
                  <a:cubicBezTo>
                    <a:pt x="6239" y="15300"/>
                    <a:pt x="7386" y="16534"/>
                    <a:pt x="8800" y="16534"/>
                  </a:cubicBezTo>
                  <a:lnTo>
                    <a:pt x="19040" y="16534"/>
                  </a:lnTo>
                  <a:cubicBezTo>
                    <a:pt x="20454" y="16534"/>
                    <a:pt x="21600" y="15300"/>
                    <a:pt x="21600" y="13778"/>
                  </a:cubicBezTo>
                  <a:lnTo>
                    <a:pt x="21600" y="2756"/>
                  </a:lnTo>
                  <a:cubicBezTo>
                    <a:pt x="21600" y="1234"/>
                    <a:pt x="20454" y="0"/>
                    <a:pt x="19040" y="0"/>
                  </a:cubicBezTo>
                  <a:lnTo>
                    <a:pt x="88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70" name="如果要录入补充保险金额，点击【新增】按钮"/>
            <p:cNvSpPr txBox="1"/>
            <p:nvPr/>
          </p:nvSpPr>
          <p:spPr>
            <a:xfrm>
              <a:off x="1360272" y="101123"/>
              <a:ext cx="2846832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如果要录入补充保险金额，点击【新增】按钮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animBg="1" advAuto="0"/>
      <p:bldP spid="71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pic>
        <p:nvPicPr>
          <p:cNvPr id="74" name="单位补充保险录入4.jpg" descr="单位补充保险录入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812" y="928687"/>
            <a:ext cx="7643813" cy="59372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7" name="成组"/>
          <p:cNvGrpSpPr/>
          <p:nvPr/>
        </p:nvGrpSpPr>
        <p:grpSpPr>
          <a:xfrm>
            <a:off x="4786312" y="2728436"/>
            <a:ext cx="3571876" cy="1442876"/>
            <a:chOff x="0" y="0"/>
            <a:chExt cx="3571875" cy="1442875"/>
          </a:xfrm>
        </p:grpSpPr>
        <p:sp>
          <p:nvSpPr>
            <p:cNvPr id="75" name="形状"/>
            <p:cNvSpPr/>
            <p:nvPr/>
          </p:nvSpPr>
          <p:spPr>
            <a:xfrm>
              <a:off x="0" y="57626"/>
              <a:ext cx="3571875" cy="138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1081"/>
                    <a:pt x="0" y="2413"/>
                  </a:cubicBezTo>
                  <a:lnTo>
                    <a:pt x="0" y="12067"/>
                  </a:lnTo>
                  <a:cubicBezTo>
                    <a:pt x="0" y="13400"/>
                    <a:pt x="1612" y="14481"/>
                    <a:pt x="3600" y="14481"/>
                  </a:cubicBezTo>
                  <a:lnTo>
                    <a:pt x="3499" y="21600"/>
                  </a:lnTo>
                  <a:lnTo>
                    <a:pt x="9000" y="14481"/>
                  </a:lnTo>
                  <a:lnTo>
                    <a:pt x="18000" y="14481"/>
                  </a:lnTo>
                  <a:cubicBezTo>
                    <a:pt x="19988" y="14481"/>
                    <a:pt x="21600" y="13400"/>
                    <a:pt x="21600" y="12067"/>
                  </a:cubicBezTo>
                  <a:lnTo>
                    <a:pt x="21600" y="2413"/>
                  </a:lnTo>
                  <a:cubicBezTo>
                    <a:pt x="21600" y="1081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76" name="填写【单位补充保险金额】和【备注】，同一年度同一公民身份号码仅能录入一条数据"/>
            <p:cNvSpPr txBox="1"/>
            <p:nvPr/>
          </p:nvSpPr>
          <p:spPr>
            <a:xfrm>
              <a:off x="130803" y="0"/>
              <a:ext cx="3310269" cy="104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填写【单位补充保险金额】和【备注】，同一年度同一公民身份号码仅能录入一条数据</a:t>
              </a:r>
            </a:p>
          </p:txBody>
        </p:sp>
      </p:grpSp>
      <p:grpSp>
        <p:nvGrpSpPr>
          <p:cNvPr id="80" name="成组"/>
          <p:cNvGrpSpPr/>
          <p:nvPr/>
        </p:nvGrpSpPr>
        <p:grpSpPr>
          <a:xfrm>
            <a:off x="5715000" y="5500687"/>
            <a:ext cx="2643188" cy="797191"/>
            <a:chOff x="0" y="0"/>
            <a:chExt cx="2643187" cy="797189"/>
          </a:xfrm>
        </p:grpSpPr>
        <p:sp>
          <p:nvSpPr>
            <p:cNvPr id="78" name="形状"/>
            <p:cNvSpPr/>
            <p:nvPr/>
          </p:nvSpPr>
          <p:spPr>
            <a:xfrm>
              <a:off x="0" y="0"/>
              <a:ext cx="2643188" cy="79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1155"/>
                    <a:pt x="0" y="2581"/>
                  </a:cubicBezTo>
                  <a:lnTo>
                    <a:pt x="0" y="12904"/>
                  </a:lnTo>
                  <a:cubicBezTo>
                    <a:pt x="0" y="14329"/>
                    <a:pt x="1612" y="15485"/>
                    <a:pt x="3600" y="15485"/>
                  </a:cubicBezTo>
                  <a:lnTo>
                    <a:pt x="7889" y="21600"/>
                  </a:lnTo>
                  <a:lnTo>
                    <a:pt x="9000" y="15485"/>
                  </a:lnTo>
                  <a:lnTo>
                    <a:pt x="18000" y="15485"/>
                  </a:lnTo>
                  <a:cubicBezTo>
                    <a:pt x="19988" y="15485"/>
                    <a:pt x="21600" y="14329"/>
                    <a:pt x="21600" y="12904"/>
                  </a:cubicBezTo>
                  <a:lnTo>
                    <a:pt x="21600" y="2581"/>
                  </a:lnTo>
                  <a:cubicBezTo>
                    <a:pt x="21600" y="1155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79" name="点击【保存】按钮即可"/>
            <p:cNvSpPr txBox="1"/>
            <p:nvPr/>
          </p:nvSpPr>
          <p:spPr>
            <a:xfrm>
              <a:off x="96794" y="81280"/>
              <a:ext cx="2449600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点击【保存】按钮即可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animBg="1" advAuto="0"/>
      <p:bldP spid="80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pic>
        <p:nvPicPr>
          <p:cNvPr id="83" name="单位补充保险录入5.jpg" descr="单位补充保险录入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812" y="928687"/>
            <a:ext cx="7643813" cy="59372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" name="成组"/>
          <p:cNvGrpSpPr/>
          <p:nvPr/>
        </p:nvGrpSpPr>
        <p:grpSpPr>
          <a:xfrm>
            <a:off x="1357312" y="5072062"/>
            <a:ext cx="2995746" cy="1168606"/>
            <a:chOff x="0" y="0"/>
            <a:chExt cx="2995744" cy="1168605"/>
          </a:xfrm>
        </p:grpSpPr>
        <p:sp>
          <p:nvSpPr>
            <p:cNvPr id="84" name="形状"/>
            <p:cNvSpPr/>
            <p:nvPr/>
          </p:nvSpPr>
          <p:spPr>
            <a:xfrm>
              <a:off x="0" y="0"/>
              <a:ext cx="2995745" cy="116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34" y="0"/>
                  </a:moveTo>
                  <a:cubicBezTo>
                    <a:pt x="1537" y="0"/>
                    <a:pt x="0" y="1084"/>
                    <a:pt x="0" y="2421"/>
                  </a:cubicBezTo>
                  <a:lnTo>
                    <a:pt x="0" y="12104"/>
                  </a:lnTo>
                  <a:cubicBezTo>
                    <a:pt x="0" y="13441"/>
                    <a:pt x="1537" y="14525"/>
                    <a:pt x="3434" y="14525"/>
                  </a:cubicBezTo>
                  <a:lnTo>
                    <a:pt x="12019" y="14525"/>
                  </a:lnTo>
                  <a:lnTo>
                    <a:pt x="21600" y="21600"/>
                  </a:lnTo>
                  <a:lnTo>
                    <a:pt x="17169" y="14525"/>
                  </a:lnTo>
                  <a:cubicBezTo>
                    <a:pt x="19066" y="14525"/>
                    <a:pt x="20603" y="13441"/>
                    <a:pt x="20603" y="12104"/>
                  </a:cubicBezTo>
                  <a:lnTo>
                    <a:pt x="20603" y="2421"/>
                  </a:lnTo>
                  <a:cubicBezTo>
                    <a:pt x="20603" y="1084"/>
                    <a:pt x="19066" y="0"/>
                    <a:pt x="17169" y="0"/>
                  </a:cubicBezTo>
                  <a:lnTo>
                    <a:pt x="12019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85" name="如果要修改信息，可以点击【编辑】按钮"/>
            <p:cNvSpPr txBox="1"/>
            <p:nvPr/>
          </p:nvSpPr>
          <p:spPr>
            <a:xfrm>
              <a:off x="104642" y="29686"/>
              <a:ext cx="2648216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如果要修改信息，可以点击【编辑】按钮</a:t>
              </a:r>
            </a:p>
          </p:txBody>
        </p:sp>
      </p:grpSp>
      <p:grpSp>
        <p:nvGrpSpPr>
          <p:cNvPr id="89" name="成组"/>
          <p:cNvGrpSpPr/>
          <p:nvPr/>
        </p:nvGrpSpPr>
        <p:grpSpPr>
          <a:xfrm>
            <a:off x="5429250" y="5072062"/>
            <a:ext cx="2857500" cy="1142776"/>
            <a:chOff x="0" y="0"/>
            <a:chExt cx="2857500" cy="1142775"/>
          </a:xfrm>
        </p:grpSpPr>
        <p:sp>
          <p:nvSpPr>
            <p:cNvPr id="87" name="形状"/>
            <p:cNvSpPr/>
            <p:nvPr/>
          </p:nvSpPr>
          <p:spPr>
            <a:xfrm>
              <a:off x="0" y="0"/>
              <a:ext cx="2857500" cy="114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1108"/>
                    <a:pt x="0" y="2475"/>
                  </a:cubicBezTo>
                  <a:lnTo>
                    <a:pt x="0" y="12377"/>
                  </a:lnTo>
                  <a:cubicBezTo>
                    <a:pt x="0" y="13745"/>
                    <a:pt x="1612" y="14853"/>
                    <a:pt x="3600" y="14853"/>
                  </a:cubicBezTo>
                  <a:lnTo>
                    <a:pt x="2220" y="21600"/>
                  </a:lnTo>
                  <a:lnTo>
                    <a:pt x="9000" y="14853"/>
                  </a:lnTo>
                  <a:lnTo>
                    <a:pt x="18000" y="14853"/>
                  </a:lnTo>
                  <a:cubicBezTo>
                    <a:pt x="19988" y="14853"/>
                    <a:pt x="21600" y="13745"/>
                    <a:pt x="21600" y="12377"/>
                  </a:cubicBezTo>
                  <a:lnTo>
                    <a:pt x="21600" y="2475"/>
                  </a:lnTo>
                  <a:cubicBezTo>
                    <a:pt x="21600" y="1108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88" name="如果要删除这条信息，点击【删除】按钮即可"/>
            <p:cNvSpPr txBox="1"/>
            <p:nvPr/>
          </p:nvSpPr>
          <p:spPr>
            <a:xfrm>
              <a:off x="104642" y="29686"/>
              <a:ext cx="2648216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如果要删除这条信息，点击【删除】按钮即可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1" animBg="1" advAuto="0"/>
      <p:bldP spid="89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sp>
        <p:nvSpPr>
          <p:cNvPr id="92" name="保存成功的信息可以通过【生成单位补充保险报盘文件】功能导出报盘文件、打印《城镇职工单位补充医疗保险统计表》"/>
          <p:cNvSpPr txBox="1">
            <a:spLocks noGrp="1"/>
          </p:cNvSpPr>
          <p:nvPr>
            <p:ph type="body" idx="4294967295"/>
          </p:nvPr>
        </p:nvSpPr>
        <p:spPr>
          <a:xfrm>
            <a:off x="457200" y="1152525"/>
            <a:ext cx="8229600" cy="52482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❖"/>
            </a:pPr>
            <a:r>
              <a:t>保存成功的信息可以通过【生成单位补充保险报盘文件】功能导出报盘文件、打印《城镇职工单位补充医疗保险统计表》</a:t>
            </a:r>
          </a:p>
        </p:txBody>
      </p:sp>
      <p:sp>
        <p:nvSpPr>
          <p:cNvPr id="93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8924195" y="6597650"/>
            <a:ext cx="184880" cy="2438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0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形状"/>
          <p:cNvSpPr/>
          <p:nvPr/>
        </p:nvSpPr>
        <p:spPr>
          <a:xfrm rot="5400000">
            <a:off x="-1212023" y="3010280"/>
            <a:ext cx="4823743" cy="2350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22" y="21598"/>
                </a:moveTo>
                <a:cubicBezTo>
                  <a:pt x="409" y="9978"/>
                  <a:pt x="5075" y="652"/>
                  <a:pt x="10800" y="654"/>
                </a:cubicBezTo>
                <a:cubicBezTo>
                  <a:pt x="16525" y="654"/>
                  <a:pt x="21191" y="9978"/>
                  <a:pt x="21278" y="21598"/>
                </a:cubicBezTo>
                <a:lnTo>
                  <a:pt x="21600" y="21588"/>
                </a:lnTo>
                <a:cubicBezTo>
                  <a:pt x="21511" y="9613"/>
                  <a:pt x="16701" y="-2"/>
                  <a:pt x="10799" y="0"/>
                </a:cubicBezTo>
                <a:cubicBezTo>
                  <a:pt x="4899" y="0"/>
                  <a:pt x="89" y="9613"/>
                  <a:pt x="0" y="21588"/>
                </a:cubicBezTo>
                <a:close/>
              </a:path>
            </a:pathLst>
          </a:custGeom>
          <a:gradFill>
            <a:gsLst>
              <a:gs pos="0">
                <a:srgbClr val="E2E2E2"/>
              </a:gs>
              <a:gs pos="50000">
                <a:srgbClr val="C0C0C0"/>
              </a:gs>
              <a:gs pos="100000">
                <a:srgbClr val="E2E2E2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宋体"/>
                <a:ea typeface="宋体"/>
                <a:cs typeface="宋体"/>
                <a:sym typeface="宋体"/>
              </a:defRPr>
            </a:pPr>
            <a:endParaRPr/>
          </a:p>
        </p:txBody>
      </p:sp>
      <p:sp>
        <p:nvSpPr>
          <p:cNvPr id="96" name="形状"/>
          <p:cNvSpPr/>
          <p:nvPr/>
        </p:nvSpPr>
        <p:spPr>
          <a:xfrm rot="5400000" flipH="1">
            <a:off x="-1034654" y="3203971"/>
            <a:ext cx="4032251" cy="1964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44" y="21600"/>
                </a:moveTo>
                <a:cubicBezTo>
                  <a:pt x="10744" y="21538"/>
                  <a:pt x="10769" y="21488"/>
                  <a:pt x="10800" y="21488"/>
                </a:cubicBezTo>
                <a:cubicBezTo>
                  <a:pt x="10830" y="21486"/>
                  <a:pt x="10855" y="21538"/>
                  <a:pt x="10856" y="21598"/>
                </a:cubicBezTo>
                <a:lnTo>
                  <a:pt x="21600" y="21600"/>
                </a:lnTo>
                <a:cubicBezTo>
                  <a:pt x="21600" y="9670"/>
                  <a:pt x="16764" y="0"/>
                  <a:pt x="10800" y="0"/>
                </a:cubicBezTo>
                <a:cubicBezTo>
                  <a:pt x="4835" y="0"/>
                  <a:pt x="0" y="9670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7999"/>
                </a:srgbClr>
              </a:gs>
              <a:gs pos="100000">
                <a:srgbClr val="6699FF">
                  <a:alpha val="55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宋体"/>
                <a:ea typeface="宋体"/>
                <a:cs typeface="宋体"/>
                <a:sym typeface="宋体"/>
              </a:defRPr>
            </a:pPr>
            <a:endParaRPr/>
          </a:p>
        </p:txBody>
      </p:sp>
      <p:sp>
        <p:nvSpPr>
          <p:cNvPr id="97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2688"/>
            </a:pPr>
            <a:endParaRPr/>
          </a:p>
        </p:txBody>
      </p:sp>
      <p:grpSp>
        <p:nvGrpSpPr>
          <p:cNvPr id="100" name="成组"/>
          <p:cNvGrpSpPr/>
          <p:nvPr/>
        </p:nvGrpSpPr>
        <p:grpSpPr>
          <a:xfrm>
            <a:off x="2249487" y="3742054"/>
            <a:ext cx="6751638" cy="802641"/>
            <a:chOff x="0" y="0"/>
            <a:chExt cx="6751637" cy="802640"/>
          </a:xfrm>
        </p:grpSpPr>
        <p:sp>
          <p:nvSpPr>
            <p:cNvPr id="98" name="圆角矩形"/>
            <p:cNvSpPr/>
            <p:nvPr/>
          </p:nvSpPr>
          <p:spPr>
            <a:xfrm>
              <a:off x="0" y="44132"/>
              <a:ext cx="6751638" cy="714376"/>
            </a:xfrm>
            <a:prstGeom prst="roundRect">
              <a:avLst>
                <a:gd name="adj" fmla="val 50000"/>
              </a:avLst>
            </a:prstGeom>
            <a:noFill/>
            <a:ln w="28575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0"/>
              </a:pPr>
              <a:endParaRPr/>
            </a:p>
          </p:txBody>
        </p:sp>
        <p:sp>
          <p:nvSpPr>
            <p:cNvPr id="99" name="2.生成单位补充保险报盘文件"/>
            <p:cNvSpPr txBox="1"/>
            <p:nvPr/>
          </p:nvSpPr>
          <p:spPr>
            <a:xfrm>
              <a:off x="63916" y="-1"/>
              <a:ext cx="6623805" cy="80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000" b="0"/>
              </a:pPr>
              <a:r>
                <a:t>2.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生成单位补充保险报盘文件</a:t>
              </a:r>
            </a:p>
          </p:txBody>
        </p:sp>
      </p:grpSp>
      <p:grpSp>
        <p:nvGrpSpPr>
          <p:cNvPr id="107" name="成组"/>
          <p:cNvGrpSpPr/>
          <p:nvPr/>
        </p:nvGrpSpPr>
        <p:grpSpPr>
          <a:xfrm>
            <a:off x="2033587" y="3938587"/>
            <a:ext cx="368301" cy="381001"/>
            <a:chOff x="0" y="0"/>
            <a:chExt cx="368299" cy="381000"/>
          </a:xfrm>
        </p:grpSpPr>
        <p:sp>
          <p:nvSpPr>
            <p:cNvPr id="101" name="椭圆"/>
            <p:cNvSpPr/>
            <p:nvPr/>
          </p:nvSpPr>
          <p:spPr>
            <a:xfrm>
              <a:off x="0" y="0"/>
              <a:ext cx="368300" cy="381000"/>
            </a:xfrm>
            <a:prstGeom prst="ellipse">
              <a:avLst/>
            </a:prstGeom>
            <a:gradFill flip="none"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02" name="椭圆"/>
            <p:cNvSpPr/>
            <p:nvPr/>
          </p:nvSpPr>
          <p:spPr>
            <a:xfrm>
              <a:off x="20980" y="21468"/>
              <a:ext cx="326112" cy="337357"/>
            </a:xfrm>
            <a:prstGeom prst="ellipse">
              <a:avLst/>
            </a:prstGeom>
            <a:gradFill flip="none"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03" name="椭圆"/>
            <p:cNvSpPr/>
            <p:nvPr/>
          </p:nvSpPr>
          <p:spPr>
            <a:xfrm>
              <a:off x="39680" y="41284"/>
              <a:ext cx="288940" cy="29843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50000">
                  <a:srgbClr val="6699FF"/>
                </a:gs>
                <a:gs pos="100000">
                  <a:srgbClr val="FFFFFF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latin typeface="宋体"/>
                  <a:ea typeface="宋体"/>
                  <a:cs typeface="宋体"/>
                  <a:sym typeface="宋体"/>
                </a:defRPr>
              </a:pPr>
              <a:endParaRPr/>
            </a:p>
          </p:txBody>
        </p:sp>
        <p:sp>
          <p:nvSpPr>
            <p:cNvPr id="104" name="椭圆"/>
            <p:cNvSpPr/>
            <p:nvPr/>
          </p:nvSpPr>
          <p:spPr>
            <a:xfrm>
              <a:off x="40136" y="41520"/>
              <a:ext cx="287800" cy="298196"/>
            </a:xfrm>
            <a:prstGeom prst="ellipse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05" name="椭圆"/>
            <p:cNvSpPr/>
            <p:nvPr/>
          </p:nvSpPr>
          <p:spPr>
            <a:xfrm>
              <a:off x="58836" y="60393"/>
              <a:ext cx="249259" cy="260450"/>
            </a:xfrm>
            <a:prstGeom prst="ellipse">
              <a:avLst/>
            </a:prstGeom>
            <a:gradFill flip="none" rotWithShape="1">
              <a:gsLst>
                <a:gs pos="0">
                  <a:srgbClr val="37538A"/>
                </a:gs>
                <a:gs pos="50000">
                  <a:srgbClr val="6699FF"/>
                </a:gs>
                <a:gs pos="100000">
                  <a:srgbClr val="37538A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latin typeface="宋体"/>
                  <a:ea typeface="宋体"/>
                  <a:cs typeface="宋体"/>
                  <a:sym typeface="宋体"/>
                </a:defRPr>
              </a:pPr>
              <a:endParaRPr/>
            </a:p>
          </p:txBody>
        </p:sp>
        <p:sp>
          <p:nvSpPr>
            <p:cNvPr id="106" name="椭圆"/>
            <p:cNvSpPr/>
            <p:nvPr/>
          </p:nvSpPr>
          <p:spPr>
            <a:xfrm>
              <a:off x="59064" y="61101"/>
              <a:ext cx="249944" cy="259034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 animBg="1" advAuto="0"/>
      <p:bldP spid="107" grpId="2" animBg="1" advAuto="0"/>
    </p:bldLst>
  </p:timing>
</p:sld>
</file>

<file path=ppt/theme/theme1.xml><?xml version="1.0" encoding="utf-8"?>
<a:theme xmlns:a="http://schemas.openxmlformats.org/drawingml/2006/main" name="完美的ppt模板">
  <a:themeElements>
    <a:clrScheme name="完美的ppt模板">
      <a:dk1>
        <a:srgbClr val="FFFFFF"/>
      </a:dk1>
      <a:lt1>
        <a:srgbClr val="163794"/>
      </a:lt1>
      <a:dk2>
        <a:srgbClr val="A7A7A7"/>
      </a:dk2>
      <a:lt2>
        <a:srgbClr val="535353"/>
      </a:lt2>
      <a:accent1>
        <a:srgbClr val="009999"/>
      </a:accent1>
      <a:accent2>
        <a:srgbClr val="99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完美的ppt模板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完美的ppt模板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16379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16379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完美的ppt模板">
  <a:themeElements>
    <a:clrScheme name="完美的ppt模板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99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完美的ppt模板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完美的ppt模板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16379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16379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全屏显示(4:3)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完美的ppt模板</vt:lpstr>
      <vt:lpstr>北京市社会保险信息系统企业管理子系统 单位补充保险业务操作演示</vt:lpstr>
      <vt:lpstr>PowerPoint 演示文稿</vt:lpstr>
      <vt:lpstr>1.单位补充保险录入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2.生成单位补充保险报盘文件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表样：</vt:lpstr>
      <vt:lpstr>PowerPoint 演示文稿</vt:lpstr>
      <vt:lpstr>3.单位补充保险报盘文件查询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北京市社会保险信息系统企业管理子系统 单位补充保险业务操作演示</dc:title>
  <cp:lastModifiedBy>windows</cp:lastModifiedBy>
  <cp:revision>1</cp:revision>
  <cp:lastPrinted>2021-10-21T08:33:24Z</cp:lastPrinted>
  <dcterms:modified xsi:type="dcterms:W3CDTF">2022-10-14T03:24:59Z</dcterms:modified>
</cp:coreProperties>
</file>