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7"/>
  </p:notesMasterIdLst>
  <p:handoutMasterIdLst>
    <p:handoutMasterId r:id="rId78"/>
  </p:handoutMasterIdLst>
  <p:sldIdLst>
    <p:sldId id="826" r:id="rId3"/>
    <p:sldId id="835" r:id="rId4"/>
    <p:sldId id="836" r:id="rId5"/>
    <p:sldId id="988" r:id="rId6"/>
    <p:sldId id="846" r:id="rId7"/>
    <p:sldId id="1059" r:id="rId8"/>
    <p:sldId id="1060" r:id="rId9"/>
    <p:sldId id="1061" r:id="rId10"/>
    <p:sldId id="1062" r:id="rId11"/>
    <p:sldId id="1063" r:id="rId12"/>
    <p:sldId id="1065" r:id="rId13"/>
    <p:sldId id="1064" r:id="rId14"/>
    <p:sldId id="1066" r:id="rId15"/>
    <p:sldId id="1067" r:id="rId16"/>
    <p:sldId id="637" r:id="rId17"/>
    <p:sldId id="797" r:id="rId18"/>
    <p:sldId id="1138" r:id="rId19"/>
    <p:sldId id="1139" r:id="rId20"/>
    <p:sldId id="837" r:id="rId21"/>
    <p:sldId id="736" r:id="rId22"/>
    <p:sldId id="1140" r:id="rId23"/>
    <p:sldId id="738" r:id="rId24"/>
    <p:sldId id="739" r:id="rId25"/>
    <p:sldId id="741" r:id="rId26"/>
    <p:sldId id="742" r:id="rId27"/>
    <p:sldId id="1145" r:id="rId28"/>
    <p:sldId id="1141" r:id="rId29"/>
    <p:sldId id="802" r:id="rId30"/>
    <p:sldId id="747" r:id="rId31"/>
    <p:sldId id="748" r:id="rId32"/>
    <p:sldId id="749" r:id="rId33"/>
    <p:sldId id="750" r:id="rId34"/>
    <p:sldId id="751" r:id="rId35"/>
    <p:sldId id="753" r:id="rId36"/>
    <p:sldId id="1146" r:id="rId37"/>
    <p:sldId id="757" r:id="rId38"/>
    <p:sldId id="1147" r:id="rId39"/>
    <p:sldId id="760" r:id="rId40"/>
    <p:sldId id="763" r:id="rId41"/>
    <p:sldId id="764" r:id="rId42"/>
    <p:sldId id="1202" r:id="rId43"/>
    <p:sldId id="1203" r:id="rId44"/>
    <p:sldId id="1204" r:id="rId45"/>
    <p:sldId id="849" r:id="rId46"/>
    <p:sldId id="801" r:id="rId47"/>
    <p:sldId id="1206" r:id="rId48"/>
    <p:sldId id="1207" r:id="rId49"/>
    <p:sldId id="1209" r:id="rId50"/>
    <p:sldId id="1208" r:id="rId51"/>
    <p:sldId id="1210" r:id="rId52"/>
    <p:sldId id="733" r:id="rId53"/>
    <p:sldId id="1250" r:id="rId54"/>
    <p:sldId id="1249" r:id="rId55"/>
    <p:sldId id="775" r:id="rId56"/>
    <p:sldId id="776" r:id="rId57"/>
    <p:sldId id="777" r:id="rId58"/>
    <p:sldId id="1248" r:id="rId59"/>
    <p:sldId id="1247" r:id="rId60"/>
    <p:sldId id="1251" r:id="rId61"/>
    <p:sldId id="783" r:id="rId62"/>
    <p:sldId id="785" r:id="rId63"/>
    <p:sldId id="848" r:id="rId64"/>
    <p:sldId id="840" r:id="rId65"/>
    <p:sldId id="843" r:id="rId66"/>
    <p:sldId id="1252" r:id="rId67"/>
    <p:sldId id="1253" r:id="rId68"/>
    <p:sldId id="1254" r:id="rId69"/>
    <p:sldId id="1257" r:id="rId70"/>
    <p:sldId id="1258" r:id="rId71"/>
    <p:sldId id="838" r:id="rId72"/>
    <p:sldId id="830" r:id="rId73"/>
    <p:sldId id="831" r:id="rId74"/>
    <p:sldId id="683" r:id="rId75"/>
    <p:sldId id="807" r:id="rId7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rgbClr val="FFFF66"/>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FF00"/>
    <a:srgbClr val="009900"/>
    <a:srgbClr val="CCECFF"/>
    <a:srgbClr val="FFFF99"/>
    <a:srgbClr val="66FF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7"/>
    <p:restoredTop sz="94473"/>
  </p:normalViewPr>
  <p:slideViewPr>
    <p:cSldViewPr showGuides="1">
      <p:cViewPr varScale="1">
        <p:scale>
          <a:sx n="86" d="100"/>
          <a:sy n="86" d="100"/>
        </p:scale>
        <p:origin x="-894" y="-84"/>
      </p:cViewPr>
      <p:guideLst>
        <p:guide orient="horz" pos="2228"/>
        <p:guide pos="288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6.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notesMaster" Target="notesMasters/notesMaster1.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E22CAE4-EE21-4596-A1F7-5100798C0CAF}" type="doc">
      <dgm:prSet loTypeId="urn:microsoft.com/office/officeart/2008/layout/HorizontalMultiLevelHierarchy" loCatId="hierarchy" qsTypeId="urn:microsoft.com/office/officeart/2005/8/quickstyle/simple1#1" qsCatId="simple" csTypeId="urn:microsoft.com/office/officeart/2005/8/colors/accent3_1" csCatId="accent3" phldr="1"/>
      <dgm:spPr/>
      <dgm:t>
        <a:bodyPr/>
        <a:lstStyle/>
        <a:p>
          <a:endParaRPr lang="zh-CN" altLang="en-US"/>
        </a:p>
      </dgm:t>
    </dgm:pt>
    <dgm:pt modelId="{94874C8F-C9EA-4BE6-BA32-51ABF2AB08E5}">
      <dgm:prSet phldrT="[文本]" custT="1"/>
      <dgm:spPr/>
      <dgm:t>
        <a:bodyPr vert="vert"/>
        <a:lstStyle/>
        <a:p>
          <a:r>
            <a:rPr lang="zh-CN" altLang="en-US" sz="2000" dirty="0" smtClean="0">
              <a:latin typeface="华文中宋" panose="02010600040101010101" pitchFamily="2" charset="-122"/>
              <a:ea typeface="华文中宋" panose="02010600040101010101" pitchFamily="2" charset="-122"/>
            </a:rPr>
            <a:t>互联网出行服务</a:t>
          </a:r>
          <a:endParaRPr lang="zh-CN" altLang="en-US" sz="2000" dirty="0">
            <a:latin typeface="华文中宋" panose="02010600040101010101" pitchFamily="2" charset="-122"/>
            <a:ea typeface="华文中宋" panose="02010600040101010101" pitchFamily="2" charset="-122"/>
          </a:endParaRPr>
        </a:p>
      </dgm:t>
    </dgm:pt>
    <dgm:pt modelId="{88C3AA55-D8EB-427B-A5F7-9D114796EAC3}" cxnId="{7597B3DD-B632-40EB-BA85-07970CC6731A}" type="parTrans">
      <dgm:prSet/>
      <dgm:spPr/>
      <dgm:t>
        <a:bodyPr/>
        <a:lstStyle/>
        <a:p>
          <a:endParaRPr lang="zh-CN" altLang="en-US"/>
        </a:p>
      </dgm:t>
    </dgm:pt>
    <dgm:pt modelId="{1209DA9B-A43E-42AD-8A37-F6AE57783BF2}" cxnId="{7597B3DD-B632-40EB-BA85-07970CC6731A}" type="sibTrans">
      <dgm:prSet/>
      <dgm:spPr/>
      <dgm:t>
        <a:bodyPr/>
        <a:lstStyle/>
        <a:p>
          <a:endParaRPr lang="zh-CN" altLang="en-US"/>
        </a:p>
      </dgm:t>
    </dgm:pt>
    <dgm:pt modelId="{17F17CF4-237D-4C82-84F2-D84DFDD4B0EA}">
      <dgm:prSet phldrT="[文本]"/>
      <dgm:spPr/>
      <dgm:t>
        <a:bodyPr/>
        <a:lstStyle/>
        <a:p>
          <a:r>
            <a:rPr lang="zh-CN" altLang="en-US" dirty="0" smtClean="0">
              <a:latin typeface="华文中宋" panose="02010600040101010101" pitchFamily="2" charset="-122"/>
              <a:ea typeface="华文中宋" panose="02010600040101010101" pitchFamily="2" charset="-122"/>
            </a:rPr>
            <a:t>网络约车（有车有人）</a:t>
          </a:r>
          <a:endParaRPr lang="zh-CN" altLang="en-US" dirty="0">
            <a:latin typeface="华文中宋" panose="02010600040101010101" pitchFamily="2" charset="-122"/>
            <a:ea typeface="华文中宋" panose="02010600040101010101" pitchFamily="2" charset="-122"/>
          </a:endParaRPr>
        </a:p>
      </dgm:t>
    </dgm:pt>
    <dgm:pt modelId="{FDDC4940-0A80-4931-9F0C-3951C10B00EC}" cxnId="{B5BFC3B0-EF58-4361-85DC-5B45E869276B}" type="parTrans">
      <dgm:prSet/>
      <dgm:spPr/>
      <dgm:t>
        <a:bodyPr/>
        <a:lstStyle/>
        <a:p>
          <a:endParaRPr lang="zh-CN" altLang="en-US"/>
        </a:p>
      </dgm:t>
    </dgm:pt>
    <dgm:pt modelId="{1F4F0A08-4A5C-4224-A1D8-B337B90E6963}" cxnId="{B5BFC3B0-EF58-4361-85DC-5B45E869276B}" type="sibTrans">
      <dgm:prSet/>
      <dgm:spPr/>
      <dgm:t>
        <a:bodyPr/>
        <a:lstStyle/>
        <a:p>
          <a:endParaRPr lang="zh-CN" altLang="en-US"/>
        </a:p>
      </dgm:t>
    </dgm:pt>
    <dgm:pt modelId="{649A2556-3C0E-4797-8330-D14F3F8BD353}">
      <dgm:prSet phldrT="[文本]"/>
      <dgm:spPr/>
      <dgm:t>
        <a:bodyPr/>
        <a:lstStyle/>
        <a:p>
          <a:r>
            <a:rPr lang="zh-CN" altLang="en-US" dirty="0" smtClean="0">
              <a:latin typeface="华文中宋" panose="02010600040101010101" pitchFamily="2" charset="-122"/>
              <a:ea typeface="华文中宋" panose="02010600040101010101" pitchFamily="2" charset="-122"/>
            </a:rPr>
            <a:t>网络代驾（无车有人）</a:t>
          </a:r>
          <a:endParaRPr lang="zh-CN" altLang="en-US" dirty="0">
            <a:latin typeface="华文中宋" panose="02010600040101010101" pitchFamily="2" charset="-122"/>
            <a:ea typeface="华文中宋" panose="02010600040101010101" pitchFamily="2" charset="-122"/>
          </a:endParaRPr>
        </a:p>
      </dgm:t>
    </dgm:pt>
    <dgm:pt modelId="{6859EA85-F8D1-44FE-95B6-9D70900D1694}" cxnId="{843740B4-8B16-4539-AEDB-A64A1D4DBA18}" type="parTrans">
      <dgm:prSet/>
      <dgm:spPr/>
      <dgm:t>
        <a:bodyPr/>
        <a:lstStyle/>
        <a:p>
          <a:endParaRPr lang="zh-CN" altLang="en-US"/>
        </a:p>
      </dgm:t>
    </dgm:pt>
    <dgm:pt modelId="{0BB2170A-5D62-47B7-AD27-E745610A5AF6}" cxnId="{843740B4-8B16-4539-AEDB-A64A1D4DBA18}" type="sibTrans">
      <dgm:prSet/>
      <dgm:spPr/>
      <dgm:t>
        <a:bodyPr/>
        <a:lstStyle/>
        <a:p>
          <a:endParaRPr lang="zh-CN" altLang="en-US"/>
        </a:p>
      </dgm:t>
    </dgm:pt>
    <dgm:pt modelId="{3B43495D-125C-4B59-86BA-64AE92DFC434}">
      <dgm:prSet phldrT="[文本]"/>
      <dgm:spPr/>
      <dgm:t>
        <a:bodyPr/>
        <a:lstStyle/>
        <a:p>
          <a:r>
            <a:rPr lang="zh-CN" altLang="en-US" dirty="0" smtClean="0">
              <a:latin typeface="华文中宋" panose="02010600040101010101" pitchFamily="2" charset="-122"/>
              <a:ea typeface="华文中宋" panose="02010600040101010101" pitchFamily="2" charset="-122"/>
            </a:rPr>
            <a:t>网络租车（有车无人）</a:t>
          </a:r>
          <a:endParaRPr lang="zh-CN" altLang="en-US" dirty="0">
            <a:latin typeface="华文中宋" panose="02010600040101010101" pitchFamily="2" charset="-122"/>
            <a:ea typeface="华文中宋" panose="02010600040101010101" pitchFamily="2" charset="-122"/>
          </a:endParaRPr>
        </a:p>
      </dgm:t>
    </dgm:pt>
    <dgm:pt modelId="{0FA0967F-D6FD-4646-ABA9-B0FEE9C3AB33}" cxnId="{16B2CFAD-6317-4AB8-A90E-27FAADE5EB53}" type="parTrans">
      <dgm:prSet/>
      <dgm:spPr/>
      <dgm:t>
        <a:bodyPr/>
        <a:lstStyle/>
        <a:p>
          <a:endParaRPr lang="zh-CN" altLang="en-US"/>
        </a:p>
      </dgm:t>
    </dgm:pt>
    <dgm:pt modelId="{929081FC-62C4-4432-B910-CD6BE5B657B2}" cxnId="{16B2CFAD-6317-4AB8-A90E-27FAADE5EB53}" type="sibTrans">
      <dgm:prSet/>
      <dgm:spPr/>
      <dgm:t>
        <a:bodyPr/>
        <a:lstStyle/>
        <a:p>
          <a:endParaRPr lang="zh-CN" altLang="en-US"/>
        </a:p>
      </dgm:t>
    </dgm:pt>
    <dgm:pt modelId="{03CDC4CA-5E6F-41D9-9610-C70765D68948}">
      <dgm:prSet phldrT="[文本]"/>
      <dgm:spPr/>
      <dgm:t>
        <a:bodyPr/>
        <a:lstStyle/>
        <a:p>
          <a:r>
            <a:rPr lang="zh-CN" altLang="en-US" dirty="0" smtClean="0">
              <a:latin typeface="华文中宋" panose="02010600040101010101" pitchFamily="2" charset="-122"/>
              <a:ea typeface="华文中宋" panose="02010600040101010101" pitchFamily="2" charset="-122"/>
            </a:rPr>
            <a:t>网约经营性车辆</a:t>
          </a:r>
          <a:endParaRPr lang="zh-CN" altLang="en-US" dirty="0">
            <a:latin typeface="华文中宋" panose="02010600040101010101" pitchFamily="2" charset="-122"/>
            <a:ea typeface="华文中宋" panose="02010600040101010101" pitchFamily="2" charset="-122"/>
          </a:endParaRPr>
        </a:p>
      </dgm:t>
    </dgm:pt>
    <dgm:pt modelId="{B52F3537-FCA3-4074-992F-677D88E32396}" cxnId="{1E870BE4-1903-4246-B4F9-E25422DFEE4A}" type="parTrans">
      <dgm:prSet/>
      <dgm:spPr/>
      <dgm:t>
        <a:bodyPr/>
        <a:lstStyle/>
        <a:p>
          <a:endParaRPr lang="zh-CN" altLang="en-US"/>
        </a:p>
      </dgm:t>
    </dgm:pt>
    <dgm:pt modelId="{E6EFACF3-D873-4E69-A0FB-C5361A830350}" cxnId="{1E870BE4-1903-4246-B4F9-E25422DFEE4A}" type="sibTrans">
      <dgm:prSet/>
      <dgm:spPr/>
      <dgm:t>
        <a:bodyPr/>
        <a:lstStyle/>
        <a:p>
          <a:endParaRPr lang="zh-CN" altLang="en-US"/>
        </a:p>
      </dgm:t>
    </dgm:pt>
    <dgm:pt modelId="{3FCB6C8E-2084-4B46-9D2E-C65798F3F6BF}">
      <dgm:prSet phldrT="[文本]"/>
      <dgm:spPr/>
      <dgm:t>
        <a:bodyPr/>
        <a:lstStyle/>
        <a:p>
          <a:r>
            <a:rPr lang="zh-CN" altLang="en-US" dirty="0" smtClean="0">
              <a:latin typeface="华文中宋" panose="02010600040101010101" pitchFamily="2" charset="-122"/>
              <a:ea typeface="华文中宋" panose="02010600040101010101" pitchFamily="2" charset="-122"/>
            </a:rPr>
            <a:t>网络预约出租车</a:t>
          </a:r>
          <a:endParaRPr lang="zh-CN" altLang="en-US" dirty="0">
            <a:latin typeface="华文中宋" panose="02010600040101010101" pitchFamily="2" charset="-122"/>
            <a:ea typeface="华文中宋" panose="02010600040101010101" pitchFamily="2" charset="-122"/>
          </a:endParaRPr>
        </a:p>
      </dgm:t>
    </dgm:pt>
    <dgm:pt modelId="{4D936107-C11D-4424-AF1C-03E0819148D1}" cxnId="{4D6A5E65-6E8F-449C-975B-CAFD6D6B6ACD}" type="parTrans">
      <dgm:prSet/>
      <dgm:spPr/>
      <dgm:t>
        <a:bodyPr/>
        <a:lstStyle/>
        <a:p>
          <a:endParaRPr lang="zh-CN" altLang="en-US"/>
        </a:p>
      </dgm:t>
    </dgm:pt>
    <dgm:pt modelId="{70D47118-B8F1-4FE6-9DE0-6F84CCACF967}" cxnId="{4D6A5E65-6E8F-449C-975B-CAFD6D6B6ACD}" type="sibTrans">
      <dgm:prSet/>
      <dgm:spPr/>
      <dgm:t>
        <a:bodyPr/>
        <a:lstStyle/>
        <a:p>
          <a:endParaRPr lang="zh-CN" altLang="en-US"/>
        </a:p>
      </dgm:t>
    </dgm:pt>
    <dgm:pt modelId="{97A7A76C-2FF1-4DFB-B316-275DE4079CAE}">
      <dgm:prSet phldrT="[文本]"/>
      <dgm:spPr/>
      <dgm:t>
        <a:bodyPr/>
        <a:lstStyle/>
        <a:p>
          <a:r>
            <a:rPr lang="zh-CN" altLang="en-US" dirty="0" smtClean="0">
              <a:latin typeface="华文中宋" panose="02010600040101010101" pitchFamily="2" charset="-122"/>
              <a:ea typeface="华文中宋" panose="02010600040101010101" pitchFamily="2" charset="-122"/>
            </a:rPr>
            <a:t>网约非经营车辆</a:t>
          </a:r>
          <a:r>
            <a:rPr lang="en-US" altLang="zh-CN" dirty="0" smtClean="0">
              <a:latin typeface="华文中宋" panose="02010600040101010101" pitchFamily="2" charset="-122"/>
              <a:ea typeface="华文中宋" panose="02010600040101010101" pitchFamily="2" charset="-122"/>
            </a:rPr>
            <a:t>  -</a:t>
          </a:r>
          <a:r>
            <a:rPr lang="zh-CN" dirty="0" smtClean="0">
              <a:latin typeface="华文中宋" panose="02010600040101010101" pitchFamily="2" charset="-122"/>
              <a:ea typeface="华文中宋" panose="02010600040101010101" pitchFamily="2" charset="-122"/>
            </a:rPr>
            <a:t>非营运性小客车合乘</a:t>
          </a:r>
          <a:r>
            <a:rPr lang="zh-CN" altLang="en-US" dirty="0" smtClean="0">
              <a:latin typeface="华文中宋" panose="02010600040101010101" pitchFamily="2" charset="-122"/>
              <a:ea typeface="华文中宋" panose="02010600040101010101" pitchFamily="2" charset="-122"/>
            </a:rPr>
            <a:t>（顺风车）</a:t>
          </a:r>
          <a:endParaRPr lang="zh-CN" altLang="en-US" dirty="0">
            <a:latin typeface="华文中宋" panose="02010600040101010101" pitchFamily="2" charset="-122"/>
            <a:ea typeface="华文中宋" panose="02010600040101010101" pitchFamily="2" charset="-122"/>
          </a:endParaRPr>
        </a:p>
      </dgm:t>
    </dgm:pt>
    <dgm:pt modelId="{8D853416-9A71-4A37-9F31-7F6AE44D5CEA}" cxnId="{EB40A35B-2EFA-4521-8D29-92B0EC95BF5D}" type="sibTrans">
      <dgm:prSet/>
      <dgm:spPr/>
      <dgm:t>
        <a:bodyPr/>
        <a:lstStyle/>
        <a:p>
          <a:endParaRPr lang="zh-CN" altLang="en-US"/>
        </a:p>
      </dgm:t>
    </dgm:pt>
    <dgm:pt modelId="{B6B68E30-8977-40E1-A18B-8388E3C85121}" cxnId="{EB40A35B-2EFA-4521-8D29-92B0EC95BF5D}" type="parTrans">
      <dgm:prSet/>
      <dgm:spPr/>
      <dgm:t>
        <a:bodyPr/>
        <a:lstStyle/>
        <a:p>
          <a:endParaRPr lang="zh-CN" altLang="en-US"/>
        </a:p>
      </dgm:t>
    </dgm:pt>
    <dgm:pt modelId="{1B1DE662-9CB8-4E0C-87B2-F8D8D71C1DE0}">
      <dgm:prSet phldrT="[文本]"/>
      <dgm:spPr/>
      <dgm:t>
        <a:bodyPr/>
        <a:lstStyle/>
        <a:p>
          <a:r>
            <a:rPr lang="zh-CN" altLang="en-US" dirty="0" smtClean="0">
              <a:latin typeface="华文中宋" panose="02010600040101010101" pitchFamily="2" charset="-122"/>
              <a:ea typeface="华文中宋" panose="02010600040101010101" pitchFamily="2" charset="-122"/>
            </a:rPr>
            <a:t>巡游出租车</a:t>
          </a:r>
          <a:endParaRPr lang="zh-CN" altLang="en-US" dirty="0">
            <a:latin typeface="华文中宋" panose="02010600040101010101" pitchFamily="2" charset="-122"/>
            <a:ea typeface="华文中宋" panose="02010600040101010101" pitchFamily="2" charset="-122"/>
          </a:endParaRPr>
        </a:p>
      </dgm:t>
    </dgm:pt>
    <dgm:pt modelId="{DA1EB15F-D90E-46C8-BC59-95C187B4A0B6}" cxnId="{43FFCD63-E363-4310-BF64-5DA60A0883B0}" type="parTrans">
      <dgm:prSet/>
      <dgm:spPr/>
      <dgm:t>
        <a:bodyPr/>
        <a:lstStyle/>
        <a:p>
          <a:endParaRPr lang="zh-CN" altLang="en-US"/>
        </a:p>
      </dgm:t>
    </dgm:pt>
    <dgm:pt modelId="{F7C8E69B-DEDE-4342-AC87-C358594027BD}" cxnId="{43FFCD63-E363-4310-BF64-5DA60A0883B0}" type="sibTrans">
      <dgm:prSet/>
      <dgm:spPr/>
      <dgm:t>
        <a:bodyPr/>
        <a:lstStyle/>
        <a:p>
          <a:endParaRPr lang="zh-CN" altLang="en-US"/>
        </a:p>
      </dgm:t>
    </dgm:pt>
    <dgm:pt modelId="{607A86A2-E83D-43E7-92B5-B5D4FE410319}">
      <dgm:prSet phldrT="[文本]"/>
      <dgm:spPr/>
      <dgm:t>
        <a:bodyPr/>
        <a:lstStyle/>
        <a:p>
          <a:r>
            <a:rPr lang="zh-CN" altLang="en-US" dirty="0" smtClean="0">
              <a:latin typeface="华文中宋" panose="02010600040101010101" pitchFamily="2" charset="-122"/>
              <a:ea typeface="华文中宋" panose="02010600040101010101" pitchFamily="2" charset="-122"/>
            </a:rPr>
            <a:t>公交巴士（</a:t>
          </a:r>
          <a:r>
            <a:rPr lang="en-US" altLang="zh-CN" dirty="0" smtClean="0">
              <a:latin typeface="华文中宋" panose="02010600040101010101" pitchFamily="2" charset="-122"/>
              <a:ea typeface="华文中宋" panose="02010600040101010101" pitchFamily="2" charset="-122"/>
            </a:rPr>
            <a:t>7</a:t>
          </a:r>
          <a:r>
            <a:rPr lang="zh-CN" altLang="en-US" dirty="0" smtClean="0">
              <a:latin typeface="华文中宋" panose="02010600040101010101" pitchFamily="2" charset="-122"/>
              <a:ea typeface="华文中宋" panose="02010600040101010101" pitchFamily="2" charset="-122"/>
            </a:rPr>
            <a:t>座及以上）</a:t>
          </a:r>
          <a:endParaRPr lang="zh-CN" altLang="en-US" dirty="0">
            <a:latin typeface="华文中宋" panose="02010600040101010101" pitchFamily="2" charset="-122"/>
            <a:ea typeface="华文中宋" panose="02010600040101010101" pitchFamily="2" charset="-122"/>
          </a:endParaRPr>
        </a:p>
      </dgm:t>
    </dgm:pt>
    <dgm:pt modelId="{F2AC9770-8336-407C-9D8C-A3C63F0BA520}" cxnId="{63C1F8CE-8F6C-401A-9976-FDF3B6E7EC0E}" type="parTrans">
      <dgm:prSet/>
      <dgm:spPr/>
      <dgm:t>
        <a:bodyPr/>
        <a:lstStyle/>
        <a:p>
          <a:endParaRPr lang="zh-CN" altLang="en-US"/>
        </a:p>
      </dgm:t>
    </dgm:pt>
    <dgm:pt modelId="{DA62B2A6-ABA4-4462-99BA-B4CEEDF13E6F}" cxnId="{63C1F8CE-8F6C-401A-9976-FDF3B6E7EC0E}" type="sibTrans">
      <dgm:prSet/>
      <dgm:spPr/>
      <dgm:t>
        <a:bodyPr/>
        <a:lstStyle/>
        <a:p>
          <a:endParaRPr lang="zh-CN" altLang="en-US"/>
        </a:p>
      </dgm:t>
    </dgm:pt>
    <dgm:pt modelId="{FF6CB99B-141C-433A-A09B-188DCFE7C151}">
      <dgm:prSet phldrT="[文本]"/>
      <dgm:spPr/>
      <dgm:t>
        <a:bodyPr/>
        <a:lstStyle/>
        <a:p>
          <a:r>
            <a:rPr lang="zh-CN" altLang="en-US" dirty="0" smtClean="0">
              <a:latin typeface="华文中宋" panose="02010600040101010101" pitchFamily="2" charset="-122"/>
              <a:ea typeface="华文中宋" panose="02010600040101010101" pitchFamily="2" charset="-122"/>
            </a:rPr>
            <a:t>机动车</a:t>
          </a:r>
          <a:endParaRPr lang="zh-CN" altLang="en-US" dirty="0">
            <a:latin typeface="华文中宋" panose="02010600040101010101" pitchFamily="2" charset="-122"/>
            <a:ea typeface="华文中宋" panose="02010600040101010101" pitchFamily="2" charset="-122"/>
          </a:endParaRPr>
        </a:p>
      </dgm:t>
    </dgm:pt>
    <dgm:pt modelId="{1540613E-F865-465B-B779-70A83357653A}" cxnId="{FEDD8A2D-5669-48BD-95FD-CC25A04C624E}" type="parTrans">
      <dgm:prSet/>
      <dgm:spPr/>
      <dgm:t>
        <a:bodyPr/>
        <a:lstStyle/>
        <a:p>
          <a:endParaRPr lang="zh-CN" altLang="en-US"/>
        </a:p>
      </dgm:t>
    </dgm:pt>
    <dgm:pt modelId="{041C7D03-E47F-42DB-84EA-C4E328DF4369}" cxnId="{FEDD8A2D-5669-48BD-95FD-CC25A04C624E}" type="sibTrans">
      <dgm:prSet/>
      <dgm:spPr/>
      <dgm:t>
        <a:bodyPr/>
        <a:lstStyle/>
        <a:p>
          <a:endParaRPr lang="zh-CN" altLang="en-US"/>
        </a:p>
      </dgm:t>
    </dgm:pt>
    <dgm:pt modelId="{89C87690-9A1F-4A8B-BD31-DF369D437A94}">
      <dgm:prSet phldrT="[文本]"/>
      <dgm:spPr/>
      <dgm:t>
        <a:bodyPr/>
        <a:lstStyle/>
        <a:p>
          <a:r>
            <a:rPr lang="zh-CN" altLang="en-US" dirty="0" smtClean="0">
              <a:latin typeface="华文中宋" panose="02010600040101010101" pitchFamily="2" charset="-122"/>
              <a:ea typeface="华文中宋" panose="02010600040101010101" pitchFamily="2" charset="-122"/>
            </a:rPr>
            <a:t>非机动车</a:t>
          </a:r>
          <a:endParaRPr lang="zh-CN" altLang="en-US" dirty="0">
            <a:latin typeface="华文中宋" panose="02010600040101010101" pitchFamily="2" charset="-122"/>
            <a:ea typeface="华文中宋" panose="02010600040101010101" pitchFamily="2" charset="-122"/>
          </a:endParaRPr>
        </a:p>
      </dgm:t>
    </dgm:pt>
    <dgm:pt modelId="{22BEC9AA-DC54-4956-93BC-99D29CC65CE9}" cxnId="{22482995-503C-41A7-A958-2BBDF3A93AD4}" type="parTrans">
      <dgm:prSet/>
      <dgm:spPr/>
      <dgm:t>
        <a:bodyPr/>
        <a:lstStyle/>
        <a:p>
          <a:endParaRPr lang="zh-CN" altLang="en-US"/>
        </a:p>
      </dgm:t>
    </dgm:pt>
    <dgm:pt modelId="{4F2DC1D9-D5B5-436A-B0CC-F6AC429307EE}" cxnId="{22482995-503C-41A7-A958-2BBDF3A93AD4}" type="sibTrans">
      <dgm:prSet/>
      <dgm:spPr/>
      <dgm:t>
        <a:bodyPr/>
        <a:lstStyle/>
        <a:p>
          <a:endParaRPr lang="zh-CN" altLang="en-US"/>
        </a:p>
      </dgm:t>
    </dgm:pt>
    <dgm:pt modelId="{21377130-4A07-4AAE-A8A1-12DF18C6CD1C}">
      <dgm:prSet phldrT="[文本]"/>
      <dgm:spPr/>
      <dgm:t>
        <a:bodyPr/>
        <a:lstStyle/>
        <a:p>
          <a:r>
            <a:rPr lang="zh-CN" altLang="en-US" dirty="0" smtClean="0">
              <a:latin typeface="华文中宋" panose="02010600040101010101" pitchFamily="2" charset="-122"/>
              <a:ea typeface="华文中宋" panose="02010600040101010101" pitchFamily="2" charset="-122"/>
            </a:rPr>
            <a:t>自行车，也即共享单车</a:t>
          </a:r>
          <a:endParaRPr lang="zh-CN" altLang="en-US" dirty="0">
            <a:latin typeface="华文中宋" panose="02010600040101010101" pitchFamily="2" charset="-122"/>
            <a:ea typeface="华文中宋" panose="02010600040101010101" pitchFamily="2" charset="-122"/>
          </a:endParaRPr>
        </a:p>
      </dgm:t>
    </dgm:pt>
    <dgm:pt modelId="{84AA585A-BB5F-4C67-9100-4DF31816187A}" cxnId="{3A96D9D2-FFA1-4B82-9AD6-24BE3A641883}" type="parTrans">
      <dgm:prSet/>
      <dgm:spPr/>
      <dgm:t>
        <a:bodyPr/>
        <a:lstStyle/>
        <a:p>
          <a:endParaRPr lang="zh-CN" altLang="en-US"/>
        </a:p>
      </dgm:t>
    </dgm:pt>
    <dgm:pt modelId="{F7637D9F-145D-4D78-BFC5-52A6CEC6476A}" cxnId="{3A96D9D2-FFA1-4B82-9AD6-24BE3A641883}" type="sibTrans">
      <dgm:prSet/>
      <dgm:spPr/>
      <dgm:t>
        <a:bodyPr/>
        <a:lstStyle/>
        <a:p>
          <a:endParaRPr lang="zh-CN" altLang="en-US"/>
        </a:p>
      </dgm:t>
    </dgm:pt>
    <dgm:pt modelId="{40D8DE46-629D-49BB-841B-7BC97D4BCD79}">
      <dgm:prSet phldrT="[文本]"/>
      <dgm:spPr/>
      <dgm:t>
        <a:bodyPr/>
        <a:lstStyle/>
        <a:p>
          <a:r>
            <a:rPr lang="zh-CN" altLang="en-US" dirty="0" smtClean="0">
              <a:latin typeface="华文中宋" panose="02010600040101010101" pitchFamily="2" charset="-122"/>
              <a:ea typeface="华文中宋" panose="02010600040101010101" pitchFamily="2" charset="-122"/>
            </a:rPr>
            <a:t>其他，电动车等</a:t>
          </a:r>
          <a:endParaRPr lang="zh-CN" altLang="en-US" dirty="0">
            <a:latin typeface="华文中宋" panose="02010600040101010101" pitchFamily="2" charset="-122"/>
            <a:ea typeface="华文中宋" panose="02010600040101010101" pitchFamily="2" charset="-122"/>
          </a:endParaRPr>
        </a:p>
      </dgm:t>
    </dgm:pt>
    <dgm:pt modelId="{BB91EC47-CDBA-47AB-AF50-5679E17E91A4}" cxnId="{9A4B81CB-BE62-4547-B0DF-158905367DA9}" type="parTrans">
      <dgm:prSet/>
      <dgm:spPr/>
      <dgm:t>
        <a:bodyPr/>
        <a:lstStyle/>
        <a:p>
          <a:endParaRPr lang="zh-CN" altLang="en-US"/>
        </a:p>
      </dgm:t>
    </dgm:pt>
    <dgm:pt modelId="{987B6D35-A5EC-4347-9D61-82D0D1485D1A}" cxnId="{9A4B81CB-BE62-4547-B0DF-158905367DA9}" type="sibTrans">
      <dgm:prSet/>
      <dgm:spPr/>
      <dgm:t>
        <a:bodyPr/>
        <a:lstStyle/>
        <a:p>
          <a:endParaRPr lang="zh-CN" altLang="en-US"/>
        </a:p>
      </dgm:t>
    </dgm:pt>
    <dgm:pt modelId="{8B6200B0-F09C-4AFD-8DDF-91CC3FA9A78E}" type="pres">
      <dgm:prSet presAssocID="{5E22CAE4-EE21-4596-A1F7-5100798C0CAF}" presName="Name0" presStyleCnt="0">
        <dgm:presLayoutVars>
          <dgm:chPref val="1"/>
          <dgm:dir/>
          <dgm:animOne val="branch"/>
          <dgm:animLvl val="lvl"/>
          <dgm:resizeHandles val="exact"/>
        </dgm:presLayoutVars>
      </dgm:prSet>
      <dgm:spPr/>
      <dgm:t>
        <a:bodyPr/>
        <a:lstStyle/>
        <a:p>
          <a:endParaRPr lang="zh-CN" altLang="en-US"/>
        </a:p>
      </dgm:t>
    </dgm:pt>
    <dgm:pt modelId="{CECF89E6-1D82-418B-AED1-C867C942C554}" type="pres">
      <dgm:prSet presAssocID="{94874C8F-C9EA-4BE6-BA32-51ABF2AB08E5}" presName="root1" presStyleCnt="0"/>
      <dgm:spPr/>
      <dgm:t>
        <a:bodyPr/>
        <a:lstStyle/>
        <a:p>
          <a:endParaRPr lang="zh-CN" altLang="en-US"/>
        </a:p>
      </dgm:t>
    </dgm:pt>
    <dgm:pt modelId="{70EB0D7C-94FC-4CB3-9A6B-E4A12CE0233F}" type="pres">
      <dgm:prSet presAssocID="{94874C8F-C9EA-4BE6-BA32-51ABF2AB08E5}" presName="LevelOneTextNode" presStyleLbl="node0" presStyleIdx="0" presStyleCnt="1" custScaleX="74732" custScaleY="85685">
        <dgm:presLayoutVars>
          <dgm:chPref val="3"/>
        </dgm:presLayoutVars>
      </dgm:prSet>
      <dgm:spPr/>
      <dgm:t>
        <a:bodyPr/>
        <a:lstStyle/>
        <a:p>
          <a:endParaRPr lang="zh-CN" altLang="en-US"/>
        </a:p>
      </dgm:t>
    </dgm:pt>
    <dgm:pt modelId="{E020417E-0B4B-4154-B6C3-5C5B27471D92}" type="pres">
      <dgm:prSet presAssocID="{94874C8F-C9EA-4BE6-BA32-51ABF2AB08E5}" presName="level2hierChild" presStyleCnt="0"/>
      <dgm:spPr/>
      <dgm:t>
        <a:bodyPr/>
        <a:lstStyle/>
        <a:p>
          <a:endParaRPr lang="zh-CN" altLang="en-US"/>
        </a:p>
      </dgm:t>
    </dgm:pt>
    <dgm:pt modelId="{131FFCF8-1E42-44B4-8895-96401C316AF7}" type="pres">
      <dgm:prSet presAssocID="{FDDC4940-0A80-4931-9F0C-3951C10B00EC}" presName="conn2-1" presStyleLbl="parChTrans1D2" presStyleIdx="0" presStyleCnt="3"/>
      <dgm:spPr/>
      <dgm:t>
        <a:bodyPr/>
        <a:lstStyle/>
        <a:p>
          <a:endParaRPr lang="zh-CN" altLang="en-US"/>
        </a:p>
      </dgm:t>
    </dgm:pt>
    <dgm:pt modelId="{A70C30C4-89B5-465C-8EA4-A807764C3643}" type="pres">
      <dgm:prSet presAssocID="{FDDC4940-0A80-4931-9F0C-3951C10B00EC}" presName="connTx" presStyleLbl="parChTrans1D2" presStyleIdx="0" presStyleCnt="3"/>
      <dgm:spPr/>
      <dgm:t>
        <a:bodyPr/>
        <a:lstStyle/>
        <a:p>
          <a:endParaRPr lang="zh-CN" altLang="en-US"/>
        </a:p>
      </dgm:t>
    </dgm:pt>
    <dgm:pt modelId="{44A20794-30E8-42D4-9986-C5D8037DCF15}" type="pres">
      <dgm:prSet presAssocID="{17F17CF4-237D-4C82-84F2-D84DFDD4B0EA}" presName="root2" presStyleCnt="0"/>
      <dgm:spPr/>
      <dgm:t>
        <a:bodyPr/>
        <a:lstStyle/>
        <a:p>
          <a:endParaRPr lang="zh-CN" altLang="en-US"/>
        </a:p>
      </dgm:t>
    </dgm:pt>
    <dgm:pt modelId="{2309CCD9-897D-48C0-B01B-9295351E1EB8}" type="pres">
      <dgm:prSet presAssocID="{17F17CF4-237D-4C82-84F2-D84DFDD4B0EA}" presName="LevelTwoTextNode" presStyleLbl="node2" presStyleIdx="0" presStyleCnt="3">
        <dgm:presLayoutVars>
          <dgm:chPref val="3"/>
        </dgm:presLayoutVars>
      </dgm:prSet>
      <dgm:spPr/>
      <dgm:t>
        <a:bodyPr/>
        <a:lstStyle/>
        <a:p>
          <a:endParaRPr lang="zh-CN" altLang="en-US"/>
        </a:p>
      </dgm:t>
    </dgm:pt>
    <dgm:pt modelId="{733295D9-0039-43F8-8207-18B66082785D}" type="pres">
      <dgm:prSet presAssocID="{17F17CF4-237D-4C82-84F2-D84DFDD4B0EA}" presName="level3hierChild" presStyleCnt="0"/>
      <dgm:spPr/>
      <dgm:t>
        <a:bodyPr/>
        <a:lstStyle/>
        <a:p>
          <a:endParaRPr lang="zh-CN" altLang="en-US"/>
        </a:p>
      </dgm:t>
    </dgm:pt>
    <dgm:pt modelId="{0F70372B-4131-4ABD-98A7-68D1D82752CE}" type="pres">
      <dgm:prSet presAssocID="{B52F3537-FCA3-4074-992F-677D88E32396}" presName="conn2-1" presStyleLbl="parChTrans1D3" presStyleIdx="0" presStyleCnt="4"/>
      <dgm:spPr/>
      <dgm:t>
        <a:bodyPr/>
        <a:lstStyle/>
        <a:p>
          <a:endParaRPr lang="zh-CN" altLang="en-US"/>
        </a:p>
      </dgm:t>
    </dgm:pt>
    <dgm:pt modelId="{D72124DF-32A5-4061-AB5D-DD80E659E535}" type="pres">
      <dgm:prSet presAssocID="{B52F3537-FCA3-4074-992F-677D88E32396}" presName="connTx" presStyleLbl="parChTrans1D3" presStyleIdx="0" presStyleCnt="4"/>
      <dgm:spPr/>
      <dgm:t>
        <a:bodyPr/>
        <a:lstStyle/>
        <a:p>
          <a:endParaRPr lang="zh-CN" altLang="en-US"/>
        </a:p>
      </dgm:t>
    </dgm:pt>
    <dgm:pt modelId="{A48B509E-16F0-4E3E-929E-99D4C84FCE38}" type="pres">
      <dgm:prSet presAssocID="{03CDC4CA-5E6F-41D9-9610-C70765D68948}" presName="root2" presStyleCnt="0"/>
      <dgm:spPr/>
      <dgm:t>
        <a:bodyPr/>
        <a:lstStyle/>
        <a:p>
          <a:endParaRPr lang="zh-CN" altLang="en-US"/>
        </a:p>
      </dgm:t>
    </dgm:pt>
    <dgm:pt modelId="{9C085EB2-F76F-4597-9264-75112653E932}" type="pres">
      <dgm:prSet presAssocID="{03CDC4CA-5E6F-41D9-9610-C70765D68948}" presName="LevelTwoTextNode" presStyleLbl="node3" presStyleIdx="0" presStyleCnt="4">
        <dgm:presLayoutVars>
          <dgm:chPref val="3"/>
        </dgm:presLayoutVars>
      </dgm:prSet>
      <dgm:spPr/>
      <dgm:t>
        <a:bodyPr/>
        <a:lstStyle/>
        <a:p>
          <a:endParaRPr lang="zh-CN" altLang="en-US"/>
        </a:p>
      </dgm:t>
    </dgm:pt>
    <dgm:pt modelId="{53701DC8-63A7-491C-BC27-91088C11B354}" type="pres">
      <dgm:prSet presAssocID="{03CDC4CA-5E6F-41D9-9610-C70765D68948}" presName="level3hierChild" presStyleCnt="0"/>
      <dgm:spPr/>
      <dgm:t>
        <a:bodyPr/>
        <a:lstStyle/>
        <a:p>
          <a:endParaRPr lang="zh-CN" altLang="en-US"/>
        </a:p>
      </dgm:t>
    </dgm:pt>
    <dgm:pt modelId="{E9034B47-C7DC-4059-9A92-EF7881CE2C81}" type="pres">
      <dgm:prSet presAssocID="{4D936107-C11D-4424-AF1C-03E0819148D1}" presName="conn2-1" presStyleLbl="parChTrans1D4" presStyleIdx="0" presStyleCnt="5"/>
      <dgm:spPr/>
      <dgm:t>
        <a:bodyPr/>
        <a:lstStyle/>
        <a:p>
          <a:endParaRPr lang="zh-CN" altLang="en-US"/>
        </a:p>
      </dgm:t>
    </dgm:pt>
    <dgm:pt modelId="{F7EF397C-DAC4-45A3-A51F-B1472FB5FE07}" type="pres">
      <dgm:prSet presAssocID="{4D936107-C11D-4424-AF1C-03E0819148D1}" presName="connTx" presStyleLbl="parChTrans1D4" presStyleIdx="0" presStyleCnt="5"/>
      <dgm:spPr/>
      <dgm:t>
        <a:bodyPr/>
        <a:lstStyle/>
        <a:p>
          <a:endParaRPr lang="zh-CN" altLang="en-US"/>
        </a:p>
      </dgm:t>
    </dgm:pt>
    <dgm:pt modelId="{03377848-163A-4638-BDB9-86F231A33276}" type="pres">
      <dgm:prSet presAssocID="{3FCB6C8E-2084-4B46-9D2E-C65798F3F6BF}" presName="root2" presStyleCnt="0"/>
      <dgm:spPr/>
      <dgm:t>
        <a:bodyPr/>
        <a:lstStyle/>
        <a:p>
          <a:endParaRPr lang="zh-CN" altLang="en-US"/>
        </a:p>
      </dgm:t>
    </dgm:pt>
    <dgm:pt modelId="{B3FE2C6A-ED6E-46AF-BD66-D79A4DCA702E}" type="pres">
      <dgm:prSet presAssocID="{3FCB6C8E-2084-4B46-9D2E-C65798F3F6BF}" presName="LevelTwoTextNode" presStyleLbl="node4" presStyleIdx="0" presStyleCnt="5">
        <dgm:presLayoutVars>
          <dgm:chPref val="3"/>
        </dgm:presLayoutVars>
      </dgm:prSet>
      <dgm:spPr/>
      <dgm:t>
        <a:bodyPr/>
        <a:lstStyle/>
        <a:p>
          <a:endParaRPr lang="zh-CN" altLang="en-US"/>
        </a:p>
      </dgm:t>
    </dgm:pt>
    <dgm:pt modelId="{0B5843D5-0333-4E59-AFCB-DE6ACA1D965C}" type="pres">
      <dgm:prSet presAssocID="{3FCB6C8E-2084-4B46-9D2E-C65798F3F6BF}" presName="level3hierChild" presStyleCnt="0"/>
      <dgm:spPr/>
      <dgm:t>
        <a:bodyPr/>
        <a:lstStyle/>
        <a:p>
          <a:endParaRPr lang="zh-CN" altLang="en-US"/>
        </a:p>
      </dgm:t>
    </dgm:pt>
    <dgm:pt modelId="{D0EC3674-F892-4C0E-8E82-67F9BB9B5129}" type="pres">
      <dgm:prSet presAssocID="{DA1EB15F-D90E-46C8-BC59-95C187B4A0B6}" presName="conn2-1" presStyleLbl="parChTrans1D4" presStyleIdx="1" presStyleCnt="5"/>
      <dgm:spPr/>
      <dgm:t>
        <a:bodyPr/>
        <a:lstStyle/>
        <a:p>
          <a:endParaRPr lang="zh-CN" altLang="en-US"/>
        </a:p>
      </dgm:t>
    </dgm:pt>
    <dgm:pt modelId="{BA6E6F05-119B-479B-A213-9F163291AB98}" type="pres">
      <dgm:prSet presAssocID="{DA1EB15F-D90E-46C8-BC59-95C187B4A0B6}" presName="connTx" presStyleLbl="parChTrans1D4" presStyleIdx="1" presStyleCnt="5"/>
      <dgm:spPr/>
      <dgm:t>
        <a:bodyPr/>
        <a:lstStyle/>
        <a:p>
          <a:endParaRPr lang="zh-CN" altLang="en-US"/>
        </a:p>
      </dgm:t>
    </dgm:pt>
    <dgm:pt modelId="{94272E4B-C234-4215-8017-F6ECE220058B}" type="pres">
      <dgm:prSet presAssocID="{1B1DE662-9CB8-4E0C-87B2-F8D8D71C1DE0}" presName="root2" presStyleCnt="0"/>
      <dgm:spPr/>
      <dgm:t>
        <a:bodyPr/>
        <a:lstStyle/>
        <a:p>
          <a:endParaRPr lang="zh-CN" altLang="en-US"/>
        </a:p>
      </dgm:t>
    </dgm:pt>
    <dgm:pt modelId="{37E34595-2DF0-4FB1-BB21-688C1FE8BA16}" type="pres">
      <dgm:prSet presAssocID="{1B1DE662-9CB8-4E0C-87B2-F8D8D71C1DE0}" presName="LevelTwoTextNode" presStyleLbl="node4" presStyleIdx="1" presStyleCnt="5">
        <dgm:presLayoutVars>
          <dgm:chPref val="3"/>
        </dgm:presLayoutVars>
      </dgm:prSet>
      <dgm:spPr/>
      <dgm:t>
        <a:bodyPr/>
        <a:lstStyle/>
        <a:p>
          <a:endParaRPr lang="zh-CN" altLang="en-US"/>
        </a:p>
      </dgm:t>
    </dgm:pt>
    <dgm:pt modelId="{C295FF05-C700-4A96-AD62-596BCAB03801}" type="pres">
      <dgm:prSet presAssocID="{1B1DE662-9CB8-4E0C-87B2-F8D8D71C1DE0}" presName="level3hierChild" presStyleCnt="0"/>
      <dgm:spPr/>
      <dgm:t>
        <a:bodyPr/>
        <a:lstStyle/>
        <a:p>
          <a:endParaRPr lang="zh-CN" altLang="en-US"/>
        </a:p>
      </dgm:t>
    </dgm:pt>
    <dgm:pt modelId="{4167B07F-EAFF-4E73-8FD2-7FA1917D4C2D}" type="pres">
      <dgm:prSet presAssocID="{F2AC9770-8336-407C-9D8C-A3C63F0BA520}" presName="conn2-1" presStyleLbl="parChTrans1D4" presStyleIdx="2" presStyleCnt="5"/>
      <dgm:spPr/>
      <dgm:t>
        <a:bodyPr/>
        <a:lstStyle/>
        <a:p>
          <a:endParaRPr lang="zh-CN" altLang="en-US"/>
        </a:p>
      </dgm:t>
    </dgm:pt>
    <dgm:pt modelId="{309A8FDE-9871-41D5-AD4A-B3AC6FD99777}" type="pres">
      <dgm:prSet presAssocID="{F2AC9770-8336-407C-9D8C-A3C63F0BA520}" presName="connTx" presStyleLbl="parChTrans1D4" presStyleIdx="2" presStyleCnt="5"/>
      <dgm:spPr/>
      <dgm:t>
        <a:bodyPr/>
        <a:lstStyle/>
        <a:p>
          <a:endParaRPr lang="zh-CN" altLang="en-US"/>
        </a:p>
      </dgm:t>
    </dgm:pt>
    <dgm:pt modelId="{D59886AC-D264-4B66-B19C-3E35DC4CB736}" type="pres">
      <dgm:prSet presAssocID="{607A86A2-E83D-43E7-92B5-B5D4FE410319}" presName="root2" presStyleCnt="0"/>
      <dgm:spPr/>
      <dgm:t>
        <a:bodyPr/>
        <a:lstStyle/>
        <a:p>
          <a:endParaRPr lang="zh-CN" altLang="en-US"/>
        </a:p>
      </dgm:t>
    </dgm:pt>
    <dgm:pt modelId="{75EC534B-D1B1-4209-877E-D0F54F9EB93A}" type="pres">
      <dgm:prSet presAssocID="{607A86A2-E83D-43E7-92B5-B5D4FE410319}" presName="LevelTwoTextNode" presStyleLbl="node4" presStyleIdx="2" presStyleCnt="5">
        <dgm:presLayoutVars>
          <dgm:chPref val="3"/>
        </dgm:presLayoutVars>
      </dgm:prSet>
      <dgm:spPr/>
      <dgm:t>
        <a:bodyPr/>
        <a:lstStyle/>
        <a:p>
          <a:endParaRPr lang="zh-CN" altLang="en-US"/>
        </a:p>
      </dgm:t>
    </dgm:pt>
    <dgm:pt modelId="{24DEE149-9658-4245-B10C-8D4F9FF6D418}" type="pres">
      <dgm:prSet presAssocID="{607A86A2-E83D-43E7-92B5-B5D4FE410319}" presName="level3hierChild" presStyleCnt="0"/>
      <dgm:spPr/>
      <dgm:t>
        <a:bodyPr/>
        <a:lstStyle/>
        <a:p>
          <a:endParaRPr lang="zh-CN" altLang="en-US"/>
        </a:p>
      </dgm:t>
    </dgm:pt>
    <dgm:pt modelId="{96226065-2046-4062-A257-028008250639}" type="pres">
      <dgm:prSet presAssocID="{B6B68E30-8977-40E1-A18B-8388E3C85121}" presName="conn2-1" presStyleLbl="parChTrans1D3" presStyleIdx="1" presStyleCnt="4"/>
      <dgm:spPr/>
      <dgm:t>
        <a:bodyPr/>
        <a:lstStyle/>
        <a:p>
          <a:endParaRPr lang="zh-CN" altLang="en-US"/>
        </a:p>
      </dgm:t>
    </dgm:pt>
    <dgm:pt modelId="{F8F393D1-B7F1-4241-BA82-7ADF5276447D}" type="pres">
      <dgm:prSet presAssocID="{B6B68E30-8977-40E1-A18B-8388E3C85121}" presName="connTx" presStyleLbl="parChTrans1D3" presStyleIdx="1" presStyleCnt="4"/>
      <dgm:spPr/>
      <dgm:t>
        <a:bodyPr/>
        <a:lstStyle/>
        <a:p>
          <a:endParaRPr lang="zh-CN" altLang="en-US"/>
        </a:p>
      </dgm:t>
    </dgm:pt>
    <dgm:pt modelId="{04EC0139-EAC6-4C3E-A088-FDEF275CCC55}" type="pres">
      <dgm:prSet presAssocID="{97A7A76C-2FF1-4DFB-B316-275DE4079CAE}" presName="root2" presStyleCnt="0"/>
      <dgm:spPr/>
      <dgm:t>
        <a:bodyPr/>
        <a:lstStyle/>
        <a:p>
          <a:endParaRPr lang="zh-CN" altLang="en-US"/>
        </a:p>
      </dgm:t>
    </dgm:pt>
    <dgm:pt modelId="{5DC46902-E8AA-4B95-ABB1-327D5C2AB574}" type="pres">
      <dgm:prSet presAssocID="{97A7A76C-2FF1-4DFB-B316-275DE4079CAE}" presName="LevelTwoTextNode" presStyleLbl="node3" presStyleIdx="1" presStyleCnt="4">
        <dgm:presLayoutVars>
          <dgm:chPref val="3"/>
        </dgm:presLayoutVars>
      </dgm:prSet>
      <dgm:spPr/>
      <dgm:t>
        <a:bodyPr/>
        <a:lstStyle/>
        <a:p>
          <a:endParaRPr lang="zh-CN" altLang="en-US"/>
        </a:p>
      </dgm:t>
    </dgm:pt>
    <dgm:pt modelId="{9534E7E2-1B82-4DD5-B9DA-64CF211EB241}" type="pres">
      <dgm:prSet presAssocID="{97A7A76C-2FF1-4DFB-B316-275DE4079CAE}" presName="level3hierChild" presStyleCnt="0"/>
      <dgm:spPr/>
      <dgm:t>
        <a:bodyPr/>
        <a:lstStyle/>
        <a:p>
          <a:endParaRPr lang="zh-CN" altLang="en-US"/>
        </a:p>
      </dgm:t>
    </dgm:pt>
    <dgm:pt modelId="{028CA510-D1B2-4DB1-8E4E-1F082B20C819}" type="pres">
      <dgm:prSet presAssocID="{0FA0967F-D6FD-4646-ABA9-B0FEE9C3AB33}" presName="conn2-1" presStyleLbl="parChTrans1D2" presStyleIdx="1" presStyleCnt="3"/>
      <dgm:spPr/>
      <dgm:t>
        <a:bodyPr/>
        <a:lstStyle/>
        <a:p>
          <a:endParaRPr lang="zh-CN" altLang="en-US"/>
        </a:p>
      </dgm:t>
    </dgm:pt>
    <dgm:pt modelId="{776ABFAD-38EB-49BB-8C45-350A1B76CEF6}" type="pres">
      <dgm:prSet presAssocID="{0FA0967F-D6FD-4646-ABA9-B0FEE9C3AB33}" presName="connTx" presStyleLbl="parChTrans1D2" presStyleIdx="1" presStyleCnt="3"/>
      <dgm:spPr/>
      <dgm:t>
        <a:bodyPr/>
        <a:lstStyle/>
        <a:p>
          <a:endParaRPr lang="zh-CN" altLang="en-US"/>
        </a:p>
      </dgm:t>
    </dgm:pt>
    <dgm:pt modelId="{DACC0D72-D908-4A64-A2B8-6EAA9A989C4D}" type="pres">
      <dgm:prSet presAssocID="{3B43495D-125C-4B59-86BA-64AE92DFC434}" presName="root2" presStyleCnt="0"/>
      <dgm:spPr/>
      <dgm:t>
        <a:bodyPr/>
        <a:lstStyle/>
        <a:p>
          <a:endParaRPr lang="zh-CN" altLang="en-US"/>
        </a:p>
      </dgm:t>
    </dgm:pt>
    <dgm:pt modelId="{B46AFA04-2180-4285-AC3B-A9BEE55DD1D3}" type="pres">
      <dgm:prSet presAssocID="{3B43495D-125C-4B59-86BA-64AE92DFC434}" presName="LevelTwoTextNode" presStyleLbl="node2" presStyleIdx="1" presStyleCnt="3">
        <dgm:presLayoutVars>
          <dgm:chPref val="3"/>
        </dgm:presLayoutVars>
      </dgm:prSet>
      <dgm:spPr/>
      <dgm:t>
        <a:bodyPr/>
        <a:lstStyle/>
        <a:p>
          <a:endParaRPr lang="zh-CN" altLang="en-US"/>
        </a:p>
      </dgm:t>
    </dgm:pt>
    <dgm:pt modelId="{108DCCA5-935C-42C6-B484-FD1290227096}" type="pres">
      <dgm:prSet presAssocID="{3B43495D-125C-4B59-86BA-64AE92DFC434}" presName="level3hierChild" presStyleCnt="0"/>
      <dgm:spPr/>
      <dgm:t>
        <a:bodyPr/>
        <a:lstStyle/>
        <a:p>
          <a:endParaRPr lang="zh-CN" altLang="en-US"/>
        </a:p>
      </dgm:t>
    </dgm:pt>
    <dgm:pt modelId="{A6EBE9B9-67E0-4AD4-BD84-964259C7587D}" type="pres">
      <dgm:prSet presAssocID="{1540613E-F865-465B-B779-70A83357653A}" presName="conn2-1" presStyleLbl="parChTrans1D3" presStyleIdx="2" presStyleCnt="4"/>
      <dgm:spPr/>
      <dgm:t>
        <a:bodyPr/>
        <a:lstStyle/>
        <a:p>
          <a:endParaRPr lang="zh-CN" altLang="en-US"/>
        </a:p>
      </dgm:t>
    </dgm:pt>
    <dgm:pt modelId="{2564D234-E513-4C14-8298-6A34726AFDE5}" type="pres">
      <dgm:prSet presAssocID="{1540613E-F865-465B-B779-70A83357653A}" presName="connTx" presStyleLbl="parChTrans1D3" presStyleIdx="2" presStyleCnt="4"/>
      <dgm:spPr/>
      <dgm:t>
        <a:bodyPr/>
        <a:lstStyle/>
        <a:p>
          <a:endParaRPr lang="zh-CN" altLang="en-US"/>
        </a:p>
      </dgm:t>
    </dgm:pt>
    <dgm:pt modelId="{59C2373F-D67A-4454-83EB-741D4F547501}" type="pres">
      <dgm:prSet presAssocID="{FF6CB99B-141C-433A-A09B-188DCFE7C151}" presName="root2" presStyleCnt="0"/>
      <dgm:spPr/>
      <dgm:t>
        <a:bodyPr/>
        <a:lstStyle/>
        <a:p>
          <a:endParaRPr lang="zh-CN" altLang="en-US"/>
        </a:p>
      </dgm:t>
    </dgm:pt>
    <dgm:pt modelId="{0931AAAD-F3DF-44A6-8E6E-08D197CEF942}" type="pres">
      <dgm:prSet presAssocID="{FF6CB99B-141C-433A-A09B-188DCFE7C151}" presName="LevelTwoTextNode" presStyleLbl="node3" presStyleIdx="2" presStyleCnt="4">
        <dgm:presLayoutVars>
          <dgm:chPref val="3"/>
        </dgm:presLayoutVars>
      </dgm:prSet>
      <dgm:spPr/>
      <dgm:t>
        <a:bodyPr/>
        <a:lstStyle/>
        <a:p>
          <a:endParaRPr lang="zh-CN" altLang="en-US"/>
        </a:p>
      </dgm:t>
    </dgm:pt>
    <dgm:pt modelId="{435AF0EC-FB51-454E-84D2-46AFBB43A5ED}" type="pres">
      <dgm:prSet presAssocID="{FF6CB99B-141C-433A-A09B-188DCFE7C151}" presName="level3hierChild" presStyleCnt="0"/>
      <dgm:spPr/>
      <dgm:t>
        <a:bodyPr/>
        <a:lstStyle/>
        <a:p>
          <a:endParaRPr lang="zh-CN" altLang="en-US"/>
        </a:p>
      </dgm:t>
    </dgm:pt>
    <dgm:pt modelId="{58A05D09-D861-4E1C-B908-11D82EFEA562}" type="pres">
      <dgm:prSet presAssocID="{22BEC9AA-DC54-4956-93BC-99D29CC65CE9}" presName="conn2-1" presStyleLbl="parChTrans1D3" presStyleIdx="3" presStyleCnt="4"/>
      <dgm:spPr/>
      <dgm:t>
        <a:bodyPr/>
        <a:lstStyle/>
        <a:p>
          <a:endParaRPr lang="zh-CN" altLang="en-US"/>
        </a:p>
      </dgm:t>
    </dgm:pt>
    <dgm:pt modelId="{20AD6543-67F6-44BB-AB68-F3FAE744BAC8}" type="pres">
      <dgm:prSet presAssocID="{22BEC9AA-DC54-4956-93BC-99D29CC65CE9}" presName="connTx" presStyleLbl="parChTrans1D3" presStyleIdx="3" presStyleCnt="4"/>
      <dgm:spPr/>
      <dgm:t>
        <a:bodyPr/>
        <a:lstStyle/>
        <a:p>
          <a:endParaRPr lang="zh-CN" altLang="en-US"/>
        </a:p>
      </dgm:t>
    </dgm:pt>
    <dgm:pt modelId="{BCDC878C-B468-4E63-9A6E-A23DB1EBB623}" type="pres">
      <dgm:prSet presAssocID="{89C87690-9A1F-4A8B-BD31-DF369D437A94}" presName="root2" presStyleCnt="0"/>
      <dgm:spPr/>
      <dgm:t>
        <a:bodyPr/>
        <a:lstStyle/>
        <a:p>
          <a:endParaRPr lang="zh-CN" altLang="en-US"/>
        </a:p>
      </dgm:t>
    </dgm:pt>
    <dgm:pt modelId="{0F174CF2-439B-4A32-A68D-5D35DFF83C60}" type="pres">
      <dgm:prSet presAssocID="{89C87690-9A1F-4A8B-BD31-DF369D437A94}" presName="LevelTwoTextNode" presStyleLbl="node3" presStyleIdx="3" presStyleCnt="4">
        <dgm:presLayoutVars>
          <dgm:chPref val="3"/>
        </dgm:presLayoutVars>
      </dgm:prSet>
      <dgm:spPr/>
      <dgm:t>
        <a:bodyPr/>
        <a:lstStyle/>
        <a:p>
          <a:endParaRPr lang="zh-CN" altLang="en-US"/>
        </a:p>
      </dgm:t>
    </dgm:pt>
    <dgm:pt modelId="{FD4A43BB-972E-4BAB-AED6-06A5D7169C3B}" type="pres">
      <dgm:prSet presAssocID="{89C87690-9A1F-4A8B-BD31-DF369D437A94}" presName="level3hierChild" presStyleCnt="0"/>
      <dgm:spPr/>
      <dgm:t>
        <a:bodyPr/>
        <a:lstStyle/>
        <a:p>
          <a:endParaRPr lang="zh-CN" altLang="en-US"/>
        </a:p>
      </dgm:t>
    </dgm:pt>
    <dgm:pt modelId="{08DDADD7-B497-41E8-AFE7-EE178F217D62}" type="pres">
      <dgm:prSet presAssocID="{84AA585A-BB5F-4C67-9100-4DF31816187A}" presName="conn2-1" presStyleLbl="parChTrans1D4" presStyleIdx="3" presStyleCnt="5"/>
      <dgm:spPr/>
      <dgm:t>
        <a:bodyPr/>
        <a:lstStyle/>
        <a:p>
          <a:endParaRPr lang="zh-CN" altLang="en-US"/>
        </a:p>
      </dgm:t>
    </dgm:pt>
    <dgm:pt modelId="{C2529849-E74D-40AF-9A77-E155F4058564}" type="pres">
      <dgm:prSet presAssocID="{84AA585A-BB5F-4C67-9100-4DF31816187A}" presName="connTx" presStyleLbl="parChTrans1D4" presStyleIdx="3" presStyleCnt="5"/>
      <dgm:spPr/>
      <dgm:t>
        <a:bodyPr/>
        <a:lstStyle/>
        <a:p>
          <a:endParaRPr lang="zh-CN" altLang="en-US"/>
        </a:p>
      </dgm:t>
    </dgm:pt>
    <dgm:pt modelId="{CC9F13E6-01C5-4E16-BB0A-2353B6356212}" type="pres">
      <dgm:prSet presAssocID="{21377130-4A07-4AAE-A8A1-12DF18C6CD1C}" presName="root2" presStyleCnt="0"/>
      <dgm:spPr/>
      <dgm:t>
        <a:bodyPr/>
        <a:lstStyle/>
        <a:p>
          <a:endParaRPr lang="zh-CN" altLang="en-US"/>
        </a:p>
      </dgm:t>
    </dgm:pt>
    <dgm:pt modelId="{0E74828F-7A06-461D-A1FF-E5DB47934151}" type="pres">
      <dgm:prSet presAssocID="{21377130-4A07-4AAE-A8A1-12DF18C6CD1C}" presName="LevelTwoTextNode" presStyleLbl="node4" presStyleIdx="3" presStyleCnt="5">
        <dgm:presLayoutVars>
          <dgm:chPref val="3"/>
        </dgm:presLayoutVars>
      </dgm:prSet>
      <dgm:spPr/>
      <dgm:t>
        <a:bodyPr/>
        <a:lstStyle/>
        <a:p>
          <a:endParaRPr lang="zh-CN" altLang="en-US"/>
        </a:p>
      </dgm:t>
    </dgm:pt>
    <dgm:pt modelId="{E2920608-BE58-4C7D-8E70-3B20BE5608E5}" type="pres">
      <dgm:prSet presAssocID="{21377130-4A07-4AAE-A8A1-12DF18C6CD1C}" presName="level3hierChild" presStyleCnt="0"/>
      <dgm:spPr/>
      <dgm:t>
        <a:bodyPr/>
        <a:lstStyle/>
        <a:p>
          <a:endParaRPr lang="zh-CN" altLang="en-US"/>
        </a:p>
      </dgm:t>
    </dgm:pt>
    <dgm:pt modelId="{81CC8FFE-E15C-4F11-9159-F261B058629E}" type="pres">
      <dgm:prSet presAssocID="{BB91EC47-CDBA-47AB-AF50-5679E17E91A4}" presName="conn2-1" presStyleLbl="parChTrans1D4" presStyleIdx="4" presStyleCnt="5"/>
      <dgm:spPr/>
      <dgm:t>
        <a:bodyPr/>
        <a:lstStyle/>
        <a:p>
          <a:endParaRPr lang="zh-CN" altLang="en-US"/>
        </a:p>
      </dgm:t>
    </dgm:pt>
    <dgm:pt modelId="{89133F11-1CCF-42D3-985D-1224786C05E4}" type="pres">
      <dgm:prSet presAssocID="{BB91EC47-CDBA-47AB-AF50-5679E17E91A4}" presName="connTx" presStyleLbl="parChTrans1D4" presStyleIdx="4" presStyleCnt="5"/>
      <dgm:spPr/>
      <dgm:t>
        <a:bodyPr/>
        <a:lstStyle/>
        <a:p>
          <a:endParaRPr lang="zh-CN" altLang="en-US"/>
        </a:p>
      </dgm:t>
    </dgm:pt>
    <dgm:pt modelId="{A7C161AB-F598-425D-A8FB-3B5465693642}" type="pres">
      <dgm:prSet presAssocID="{40D8DE46-629D-49BB-841B-7BC97D4BCD79}" presName="root2" presStyleCnt="0"/>
      <dgm:spPr/>
      <dgm:t>
        <a:bodyPr/>
        <a:lstStyle/>
        <a:p>
          <a:endParaRPr lang="zh-CN" altLang="en-US"/>
        </a:p>
      </dgm:t>
    </dgm:pt>
    <dgm:pt modelId="{0EF1D642-03D2-4C1C-9D6F-0A1D2852472E}" type="pres">
      <dgm:prSet presAssocID="{40D8DE46-629D-49BB-841B-7BC97D4BCD79}" presName="LevelTwoTextNode" presStyleLbl="node4" presStyleIdx="4" presStyleCnt="5">
        <dgm:presLayoutVars>
          <dgm:chPref val="3"/>
        </dgm:presLayoutVars>
      </dgm:prSet>
      <dgm:spPr/>
      <dgm:t>
        <a:bodyPr/>
        <a:lstStyle/>
        <a:p>
          <a:endParaRPr lang="zh-CN" altLang="en-US"/>
        </a:p>
      </dgm:t>
    </dgm:pt>
    <dgm:pt modelId="{7403EE67-4145-47CC-93F8-3C071D7E79AF}" type="pres">
      <dgm:prSet presAssocID="{40D8DE46-629D-49BB-841B-7BC97D4BCD79}" presName="level3hierChild" presStyleCnt="0"/>
      <dgm:spPr/>
      <dgm:t>
        <a:bodyPr/>
        <a:lstStyle/>
        <a:p>
          <a:endParaRPr lang="zh-CN" altLang="en-US"/>
        </a:p>
      </dgm:t>
    </dgm:pt>
    <dgm:pt modelId="{C3F89693-4619-48B8-B78F-70A8D635537F}" type="pres">
      <dgm:prSet presAssocID="{6859EA85-F8D1-44FE-95B6-9D70900D1694}" presName="conn2-1" presStyleLbl="parChTrans1D2" presStyleIdx="2" presStyleCnt="3"/>
      <dgm:spPr/>
      <dgm:t>
        <a:bodyPr/>
        <a:lstStyle/>
        <a:p>
          <a:endParaRPr lang="zh-CN" altLang="en-US"/>
        </a:p>
      </dgm:t>
    </dgm:pt>
    <dgm:pt modelId="{0C139147-F67D-4B6F-A3A6-88E0E502EBC2}" type="pres">
      <dgm:prSet presAssocID="{6859EA85-F8D1-44FE-95B6-9D70900D1694}" presName="connTx" presStyleLbl="parChTrans1D2" presStyleIdx="2" presStyleCnt="3"/>
      <dgm:spPr/>
      <dgm:t>
        <a:bodyPr/>
        <a:lstStyle/>
        <a:p>
          <a:endParaRPr lang="zh-CN" altLang="en-US"/>
        </a:p>
      </dgm:t>
    </dgm:pt>
    <dgm:pt modelId="{4365DBDC-7E11-45FC-B4B9-CAD513242012}" type="pres">
      <dgm:prSet presAssocID="{649A2556-3C0E-4797-8330-D14F3F8BD353}" presName="root2" presStyleCnt="0"/>
      <dgm:spPr/>
      <dgm:t>
        <a:bodyPr/>
        <a:lstStyle/>
        <a:p>
          <a:endParaRPr lang="zh-CN" altLang="en-US"/>
        </a:p>
      </dgm:t>
    </dgm:pt>
    <dgm:pt modelId="{1BBD05F2-238E-47FB-859B-28BD8CDB2508}" type="pres">
      <dgm:prSet presAssocID="{649A2556-3C0E-4797-8330-D14F3F8BD353}" presName="LevelTwoTextNode" presStyleLbl="node2" presStyleIdx="2" presStyleCnt="3">
        <dgm:presLayoutVars>
          <dgm:chPref val="3"/>
        </dgm:presLayoutVars>
      </dgm:prSet>
      <dgm:spPr/>
      <dgm:t>
        <a:bodyPr/>
        <a:lstStyle/>
        <a:p>
          <a:endParaRPr lang="zh-CN" altLang="en-US"/>
        </a:p>
      </dgm:t>
    </dgm:pt>
    <dgm:pt modelId="{568FEC72-3B8B-4F81-AD18-1DC33456189A}" type="pres">
      <dgm:prSet presAssocID="{649A2556-3C0E-4797-8330-D14F3F8BD353}" presName="level3hierChild" presStyleCnt="0"/>
      <dgm:spPr/>
      <dgm:t>
        <a:bodyPr/>
        <a:lstStyle/>
        <a:p>
          <a:endParaRPr lang="zh-CN" altLang="en-US"/>
        </a:p>
      </dgm:t>
    </dgm:pt>
  </dgm:ptLst>
  <dgm:cxnLst>
    <dgm:cxn modelId="{63C1F8CE-8F6C-401A-9976-FDF3B6E7EC0E}" srcId="{03CDC4CA-5E6F-41D9-9610-C70765D68948}" destId="{607A86A2-E83D-43E7-92B5-B5D4FE410319}" srcOrd="2" destOrd="0" parTransId="{F2AC9770-8336-407C-9D8C-A3C63F0BA520}" sibTransId="{DA62B2A6-ABA4-4462-99BA-B4CEEDF13E6F}"/>
    <dgm:cxn modelId="{A41B53F2-302F-4DBD-84ED-1E8BF1C7FCC2}" type="presOf" srcId="{649A2556-3C0E-4797-8330-D14F3F8BD353}" destId="{1BBD05F2-238E-47FB-859B-28BD8CDB2508}" srcOrd="0" destOrd="0" presId="urn:microsoft.com/office/officeart/2008/layout/HorizontalMultiLevelHierarchy"/>
    <dgm:cxn modelId="{D72C7984-B32D-4272-8EE8-678BD5D0946D}" type="presOf" srcId="{1B1DE662-9CB8-4E0C-87B2-F8D8D71C1DE0}" destId="{37E34595-2DF0-4FB1-BB21-688C1FE8BA16}" srcOrd="0" destOrd="0" presId="urn:microsoft.com/office/officeart/2008/layout/HorizontalMultiLevelHierarchy"/>
    <dgm:cxn modelId="{A97F56E6-DEC6-41CF-80A7-61B4555FB3B7}" type="presOf" srcId="{FF6CB99B-141C-433A-A09B-188DCFE7C151}" destId="{0931AAAD-F3DF-44A6-8E6E-08D197CEF942}" srcOrd="0" destOrd="0" presId="urn:microsoft.com/office/officeart/2008/layout/HorizontalMultiLevelHierarchy"/>
    <dgm:cxn modelId="{7597B3DD-B632-40EB-BA85-07970CC6731A}" srcId="{5E22CAE4-EE21-4596-A1F7-5100798C0CAF}" destId="{94874C8F-C9EA-4BE6-BA32-51ABF2AB08E5}" srcOrd="0" destOrd="0" parTransId="{88C3AA55-D8EB-427B-A5F7-9D114796EAC3}" sibTransId="{1209DA9B-A43E-42AD-8A37-F6AE57783BF2}"/>
    <dgm:cxn modelId="{E28C09D9-94C7-49FE-B4E7-F428338C0900}" type="presOf" srcId="{6859EA85-F8D1-44FE-95B6-9D70900D1694}" destId="{C3F89693-4619-48B8-B78F-70A8D635537F}" srcOrd="0" destOrd="0" presId="urn:microsoft.com/office/officeart/2008/layout/HorizontalMultiLevelHierarchy"/>
    <dgm:cxn modelId="{E9EE1A8B-4F6E-41A9-AF3F-FADF128B75D6}" type="presOf" srcId="{40D8DE46-629D-49BB-841B-7BC97D4BCD79}" destId="{0EF1D642-03D2-4C1C-9D6F-0A1D2852472E}" srcOrd="0" destOrd="0" presId="urn:microsoft.com/office/officeart/2008/layout/HorizontalMultiLevelHierarchy"/>
    <dgm:cxn modelId="{8E54E3CC-8225-4244-9454-F89AB2637AA4}" type="presOf" srcId="{DA1EB15F-D90E-46C8-BC59-95C187B4A0B6}" destId="{BA6E6F05-119B-479B-A213-9F163291AB98}" srcOrd="1" destOrd="0" presId="urn:microsoft.com/office/officeart/2008/layout/HorizontalMultiLevelHierarchy"/>
    <dgm:cxn modelId="{F8EF64FC-C6F0-41EB-8A3D-6080DC69FCF3}" type="presOf" srcId="{BB91EC47-CDBA-47AB-AF50-5679E17E91A4}" destId="{81CC8FFE-E15C-4F11-9159-F261B058629E}" srcOrd="0" destOrd="0" presId="urn:microsoft.com/office/officeart/2008/layout/HorizontalMultiLevelHierarchy"/>
    <dgm:cxn modelId="{8E376B8A-7548-4D2B-A8FD-89BE3384B3F7}" type="presOf" srcId="{4D936107-C11D-4424-AF1C-03E0819148D1}" destId="{E9034B47-C7DC-4059-9A92-EF7881CE2C81}" srcOrd="0" destOrd="0" presId="urn:microsoft.com/office/officeart/2008/layout/HorizontalMultiLevelHierarchy"/>
    <dgm:cxn modelId="{FCAF5CE9-B56F-4E55-B2AC-5A6283BA442B}" type="presOf" srcId="{0FA0967F-D6FD-4646-ABA9-B0FEE9C3AB33}" destId="{028CA510-D1B2-4DB1-8E4E-1F082B20C819}" srcOrd="0" destOrd="0" presId="urn:microsoft.com/office/officeart/2008/layout/HorizontalMultiLevelHierarchy"/>
    <dgm:cxn modelId="{998EF6DE-8B29-4982-A543-18D80830D015}" type="presOf" srcId="{DA1EB15F-D90E-46C8-BC59-95C187B4A0B6}" destId="{D0EC3674-F892-4C0E-8E82-67F9BB9B5129}" srcOrd="0" destOrd="0" presId="urn:microsoft.com/office/officeart/2008/layout/HorizontalMultiLevelHierarchy"/>
    <dgm:cxn modelId="{DE7CE8EA-8A16-4DB7-8652-3D70E6A7F9C4}" type="presOf" srcId="{FDDC4940-0A80-4931-9F0C-3951C10B00EC}" destId="{A70C30C4-89B5-465C-8EA4-A807764C3643}" srcOrd="1" destOrd="0" presId="urn:microsoft.com/office/officeart/2008/layout/HorizontalMultiLevelHierarchy"/>
    <dgm:cxn modelId="{B62B2DCC-8C7C-43BF-BB04-4EF3F13E3FD7}" type="presOf" srcId="{FDDC4940-0A80-4931-9F0C-3951C10B00EC}" destId="{131FFCF8-1E42-44B4-8895-96401C316AF7}" srcOrd="0" destOrd="0" presId="urn:microsoft.com/office/officeart/2008/layout/HorizontalMultiLevelHierarchy"/>
    <dgm:cxn modelId="{1257ED70-CED3-49BA-886E-30BB9A5969AC}" type="presOf" srcId="{17F17CF4-237D-4C82-84F2-D84DFDD4B0EA}" destId="{2309CCD9-897D-48C0-B01B-9295351E1EB8}" srcOrd="0" destOrd="0" presId="urn:microsoft.com/office/officeart/2008/layout/HorizontalMultiLevelHierarchy"/>
    <dgm:cxn modelId="{3A96D9D2-FFA1-4B82-9AD6-24BE3A641883}" srcId="{89C87690-9A1F-4A8B-BD31-DF369D437A94}" destId="{21377130-4A07-4AAE-A8A1-12DF18C6CD1C}" srcOrd="0" destOrd="0" parTransId="{84AA585A-BB5F-4C67-9100-4DF31816187A}" sibTransId="{F7637D9F-145D-4D78-BFC5-52A6CEC6476A}"/>
    <dgm:cxn modelId="{0F938D0B-A2A5-4F10-AC8B-506AFDDFBB14}" type="presOf" srcId="{6859EA85-F8D1-44FE-95B6-9D70900D1694}" destId="{0C139147-F67D-4B6F-A3A6-88E0E502EBC2}" srcOrd="1" destOrd="0" presId="urn:microsoft.com/office/officeart/2008/layout/HorizontalMultiLevelHierarchy"/>
    <dgm:cxn modelId="{53F218E4-F1E7-428B-ACB4-D66B4E9DA962}" type="presOf" srcId="{21377130-4A07-4AAE-A8A1-12DF18C6CD1C}" destId="{0E74828F-7A06-461D-A1FF-E5DB47934151}" srcOrd="0" destOrd="0" presId="urn:microsoft.com/office/officeart/2008/layout/HorizontalMultiLevelHierarchy"/>
    <dgm:cxn modelId="{9A4B81CB-BE62-4547-B0DF-158905367DA9}" srcId="{89C87690-9A1F-4A8B-BD31-DF369D437A94}" destId="{40D8DE46-629D-49BB-841B-7BC97D4BCD79}" srcOrd="1" destOrd="0" parTransId="{BB91EC47-CDBA-47AB-AF50-5679E17E91A4}" sibTransId="{987B6D35-A5EC-4347-9D61-82D0D1485D1A}"/>
    <dgm:cxn modelId="{EB40A35B-2EFA-4521-8D29-92B0EC95BF5D}" srcId="{17F17CF4-237D-4C82-84F2-D84DFDD4B0EA}" destId="{97A7A76C-2FF1-4DFB-B316-275DE4079CAE}" srcOrd="1" destOrd="0" parTransId="{B6B68E30-8977-40E1-A18B-8388E3C85121}" sibTransId="{8D853416-9A71-4A37-9F31-7F6AE44D5CEA}"/>
    <dgm:cxn modelId="{C7D87438-E462-40F0-9B05-3124E3C74244}" type="presOf" srcId="{94874C8F-C9EA-4BE6-BA32-51ABF2AB08E5}" destId="{70EB0D7C-94FC-4CB3-9A6B-E4A12CE0233F}" srcOrd="0" destOrd="0" presId="urn:microsoft.com/office/officeart/2008/layout/HorizontalMultiLevelHierarchy"/>
    <dgm:cxn modelId="{09EABB3B-1EBE-44AA-B7A2-25F5FA778C5C}" type="presOf" srcId="{22BEC9AA-DC54-4956-93BC-99D29CC65CE9}" destId="{58A05D09-D861-4E1C-B908-11D82EFEA562}" srcOrd="0" destOrd="0" presId="urn:microsoft.com/office/officeart/2008/layout/HorizontalMultiLevelHierarchy"/>
    <dgm:cxn modelId="{76DD2C1C-5A31-4354-959C-24A46CC1F5D8}" type="presOf" srcId="{84AA585A-BB5F-4C67-9100-4DF31816187A}" destId="{08DDADD7-B497-41E8-AFE7-EE178F217D62}" srcOrd="0" destOrd="0" presId="urn:microsoft.com/office/officeart/2008/layout/HorizontalMultiLevelHierarchy"/>
    <dgm:cxn modelId="{ECE1D53B-4349-459F-9848-13491205945E}" type="presOf" srcId="{F2AC9770-8336-407C-9D8C-A3C63F0BA520}" destId="{4167B07F-EAFF-4E73-8FD2-7FA1917D4C2D}" srcOrd="0" destOrd="0" presId="urn:microsoft.com/office/officeart/2008/layout/HorizontalMultiLevelHierarchy"/>
    <dgm:cxn modelId="{A12480F1-E615-4BA6-937B-218F43AB7D86}" type="presOf" srcId="{1540613E-F865-465B-B779-70A83357653A}" destId="{2564D234-E513-4C14-8298-6A34726AFDE5}" srcOrd="1" destOrd="0" presId="urn:microsoft.com/office/officeart/2008/layout/HorizontalMultiLevelHierarchy"/>
    <dgm:cxn modelId="{51D06435-35EB-491A-B973-6F172F6F6B06}" type="presOf" srcId="{5E22CAE4-EE21-4596-A1F7-5100798C0CAF}" destId="{8B6200B0-F09C-4AFD-8DDF-91CC3FA9A78E}" srcOrd="0" destOrd="0" presId="urn:microsoft.com/office/officeart/2008/layout/HorizontalMultiLevelHierarchy"/>
    <dgm:cxn modelId="{B5BFC3B0-EF58-4361-85DC-5B45E869276B}" srcId="{94874C8F-C9EA-4BE6-BA32-51ABF2AB08E5}" destId="{17F17CF4-237D-4C82-84F2-D84DFDD4B0EA}" srcOrd="0" destOrd="0" parTransId="{FDDC4940-0A80-4931-9F0C-3951C10B00EC}" sibTransId="{1F4F0A08-4A5C-4224-A1D8-B337B90E6963}"/>
    <dgm:cxn modelId="{84B3ACED-8A65-4501-9F53-4DCBC92AE05A}" type="presOf" srcId="{BB91EC47-CDBA-47AB-AF50-5679E17E91A4}" destId="{89133F11-1CCF-42D3-985D-1224786C05E4}" srcOrd="1" destOrd="0" presId="urn:microsoft.com/office/officeart/2008/layout/HorizontalMultiLevelHierarchy"/>
    <dgm:cxn modelId="{16B2CFAD-6317-4AB8-A90E-27FAADE5EB53}" srcId="{94874C8F-C9EA-4BE6-BA32-51ABF2AB08E5}" destId="{3B43495D-125C-4B59-86BA-64AE92DFC434}" srcOrd="1" destOrd="0" parTransId="{0FA0967F-D6FD-4646-ABA9-B0FEE9C3AB33}" sibTransId="{929081FC-62C4-4432-B910-CD6BE5B657B2}"/>
    <dgm:cxn modelId="{2C202A16-8EDA-492D-B6FC-CEABE5F26476}" type="presOf" srcId="{B6B68E30-8977-40E1-A18B-8388E3C85121}" destId="{F8F393D1-B7F1-4241-BA82-7ADF5276447D}" srcOrd="1" destOrd="0" presId="urn:microsoft.com/office/officeart/2008/layout/HorizontalMultiLevelHierarchy"/>
    <dgm:cxn modelId="{081654C7-D02B-43C7-A628-2FF0C956BE6F}" type="presOf" srcId="{B52F3537-FCA3-4074-992F-677D88E32396}" destId="{D72124DF-32A5-4061-AB5D-DD80E659E535}" srcOrd="1" destOrd="0" presId="urn:microsoft.com/office/officeart/2008/layout/HorizontalMultiLevelHierarchy"/>
    <dgm:cxn modelId="{5FA4D3EA-BFFD-42DD-ABF3-76ACB3B7306A}" type="presOf" srcId="{84AA585A-BB5F-4C67-9100-4DF31816187A}" destId="{C2529849-E74D-40AF-9A77-E155F4058564}" srcOrd="1" destOrd="0" presId="urn:microsoft.com/office/officeart/2008/layout/HorizontalMultiLevelHierarchy"/>
    <dgm:cxn modelId="{211E9445-1B54-4B1B-B5C1-87809EF7FE51}" type="presOf" srcId="{B6B68E30-8977-40E1-A18B-8388E3C85121}" destId="{96226065-2046-4062-A257-028008250639}" srcOrd="0" destOrd="0" presId="urn:microsoft.com/office/officeart/2008/layout/HorizontalMultiLevelHierarchy"/>
    <dgm:cxn modelId="{0F58F3A6-A6FA-454E-8824-0DE32C0938B9}" type="presOf" srcId="{89C87690-9A1F-4A8B-BD31-DF369D437A94}" destId="{0F174CF2-439B-4A32-A68D-5D35DFF83C60}" srcOrd="0" destOrd="0" presId="urn:microsoft.com/office/officeart/2008/layout/HorizontalMultiLevelHierarchy"/>
    <dgm:cxn modelId="{4D6A5E65-6E8F-449C-975B-CAFD6D6B6ACD}" srcId="{03CDC4CA-5E6F-41D9-9610-C70765D68948}" destId="{3FCB6C8E-2084-4B46-9D2E-C65798F3F6BF}" srcOrd="0" destOrd="0" parTransId="{4D936107-C11D-4424-AF1C-03E0819148D1}" sibTransId="{70D47118-B8F1-4FE6-9DE0-6F84CCACF967}"/>
    <dgm:cxn modelId="{5843DD3F-FB58-458B-B3B8-6DDB05762CA1}" type="presOf" srcId="{3FCB6C8E-2084-4B46-9D2E-C65798F3F6BF}" destId="{B3FE2C6A-ED6E-46AF-BD66-D79A4DCA702E}" srcOrd="0" destOrd="0" presId="urn:microsoft.com/office/officeart/2008/layout/HorizontalMultiLevelHierarchy"/>
    <dgm:cxn modelId="{38387CAB-26BA-4EAF-8D22-0438769B57E2}" type="presOf" srcId="{03CDC4CA-5E6F-41D9-9610-C70765D68948}" destId="{9C085EB2-F76F-4597-9264-75112653E932}" srcOrd="0" destOrd="0" presId="urn:microsoft.com/office/officeart/2008/layout/HorizontalMultiLevelHierarchy"/>
    <dgm:cxn modelId="{01A0E159-12BF-44DC-85D9-A4AA7F76EE9E}" type="presOf" srcId="{3B43495D-125C-4B59-86BA-64AE92DFC434}" destId="{B46AFA04-2180-4285-AC3B-A9BEE55DD1D3}" srcOrd="0" destOrd="0" presId="urn:microsoft.com/office/officeart/2008/layout/HorizontalMultiLevelHierarchy"/>
    <dgm:cxn modelId="{6D63F8CF-1028-4AE4-97EB-DC13E220EA2F}" type="presOf" srcId="{97A7A76C-2FF1-4DFB-B316-275DE4079CAE}" destId="{5DC46902-E8AA-4B95-ABB1-327D5C2AB574}" srcOrd="0" destOrd="0" presId="urn:microsoft.com/office/officeart/2008/layout/HorizontalMultiLevelHierarchy"/>
    <dgm:cxn modelId="{1C66A02A-B8EB-4BC0-B5D5-B1E268B15639}" type="presOf" srcId="{0FA0967F-D6FD-4646-ABA9-B0FEE9C3AB33}" destId="{776ABFAD-38EB-49BB-8C45-350A1B76CEF6}" srcOrd="1" destOrd="0" presId="urn:microsoft.com/office/officeart/2008/layout/HorizontalMultiLevelHierarchy"/>
    <dgm:cxn modelId="{1E870BE4-1903-4246-B4F9-E25422DFEE4A}" srcId="{17F17CF4-237D-4C82-84F2-D84DFDD4B0EA}" destId="{03CDC4CA-5E6F-41D9-9610-C70765D68948}" srcOrd="0" destOrd="0" parTransId="{B52F3537-FCA3-4074-992F-677D88E32396}" sibTransId="{E6EFACF3-D873-4E69-A0FB-C5361A830350}"/>
    <dgm:cxn modelId="{DCB928D6-EF7E-4D83-AA57-041E89399137}" type="presOf" srcId="{607A86A2-E83D-43E7-92B5-B5D4FE410319}" destId="{75EC534B-D1B1-4209-877E-D0F54F9EB93A}" srcOrd="0" destOrd="0" presId="urn:microsoft.com/office/officeart/2008/layout/HorizontalMultiLevelHierarchy"/>
    <dgm:cxn modelId="{9F4566E9-F788-437D-8126-F6941D7C5D21}" type="presOf" srcId="{B52F3537-FCA3-4074-992F-677D88E32396}" destId="{0F70372B-4131-4ABD-98A7-68D1D82752CE}" srcOrd="0" destOrd="0" presId="urn:microsoft.com/office/officeart/2008/layout/HorizontalMultiLevelHierarchy"/>
    <dgm:cxn modelId="{843740B4-8B16-4539-AEDB-A64A1D4DBA18}" srcId="{94874C8F-C9EA-4BE6-BA32-51ABF2AB08E5}" destId="{649A2556-3C0E-4797-8330-D14F3F8BD353}" srcOrd="2" destOrd="0" parTransId="{6859EA85-F8D1-44FE-95B6-9D70900D1694}" sibTransId="{0BB2170A-5D62-47B7-AD27-E745610A5AF6}"/>
    <dgm:cxn modelId="{869E6382-2B38-4709-9A5F-38B243CE4576}" type="presOf" srcId="{1540613E-F865-465B-B779-70A83357653A}" destId="{A6EBE9B9-67E0-4AD4-BD84-964259C7587D}" srcOrd="0" destOrd="0" presId="urn:microsoft.com/office/officeart/2008/layout/HorizontalMultiLevelHierarchy"/>
    <dgm:cxn modelId="{B36B31FB-C071-49A8-B673-23F5DBC0E225}" type="presOf" srcId="{4D936107-C11D-4424-AF1C-03E0819148D1}" destId="{F7EF397C-DAC4-45A3-A51F-B1472FB5FE07}" srcOrd="1" destOrd="0" presId="urn:microsoft.com/office/officeart/2008/layout/HorizontalMultiLevelHierarchy"/>
    <dgm:cxn modelId="{DE06FCF6-6AB6-47EE-945A-9D57508EDD27}" type="presOf" srcId="{F2AC9770-8336-407C-9D8C-A3C63F0BA520}" destId="{309A8FDE-9871-41D5-AD4A-B3AC6FD99777}" srcOrd="1" destOrd="0" presId="urn:microsoft.com/office/officeart/2008/layout/HorizontalMultiLevelHierarchy"/>
    <dgm:cxn modelId="{FEDD8A2D-5669-48BD-95FD-CC25A04C624E}" srcId="{3B43495D-125C-4B59-86BA-64AE92DFC434}" destId="{FF6CB99B-141C-433A-A09B-188DCFE7C151}" srcOrd="0" destOrd="0" parTransId="{1540613E-F865-465B-B779-70A83357653A}" sibTransId="{041C7D03-E47F-42DB-84EA-C4E328DF4369}"/>
    <dgm:cxn modelId="{43FFCD63-E363-4310-BF64-5DA60A0883B0}" srcId="{03CDC4CA-5E6F-41D9-9610-C70765D68948}" destId="{1B1DE662-9CB8-4E0C-87B2-F8D8D71C1DE0}" srcOrd="1" destOrd="0" parTransId="{DA1EB15F-D90E-46C8-BC59-95C187B4A0B6}" sibTransId="{F7C8E69B-DEDE-4342-AC87-C358594027BD}"/>
    <dgm:cxn modelId="{09AD37EA-8E38-4B2C-9D31-AE7F5F222584}" type="presOf" srcId="{22BEC9AA-DC54-4956-93BC-99D29CC65CE9}" destId="{20AD6543-67F6-44BB-AB68-F3FAE744BAC8}" srcOrd="1" destOrd="0" presId="urn:microsoft.com/office/officeart/2008/layout/HorizontalMultiLevelHierarchy"/>
    <dgm:cxn modelId="{22482995-503C-41A7-A958-2BBDF3A93AD4}" srcId="{3B43495D-125C-4B59-86BA-64AE92DFC434}" destId="{89C87690-9A1F-4A8B-BD31-DF369D437A94}" srcOrd="1" destOrd="0" parTransId="{22BEC9AA-DC54-4956-93BC-99D29CC65CE9}" sibTransId="{4F2DC1D9-D5B5-436A-B0CC-F6AC429307EE}"/>
    <dgm:cxn modelId="{6CEE1BA6-6606-41EC-BF98-A2117A93423D}" type="presParOf" srcId="{8B6200B0-F09C-4AFD-8DDF-91CC3FA9A78E}" destId="{CECF89E6-1D82-418B-AED1-C867C942C554}" srcOrd="0" destOrd="0" presId="urn:microsoft.com/office/officeart/2008/layout/HorizontalMultiLevelHierarchy"/>
    <dgm:cxn modelId="{3A9C0F94-EDC2-48C9-AA0F-2756F416A635}" type="presParOf" srcId="{CECF89E6-1D82-418B-AED1-C867C942C554}" destId="{70EB0D7C-94FC-4CB3-9A6B-E4A12CE0233F}" srcOrd="0" destOrd="0" presId="urn:microsoft.com/office/officeart/2008/layout/HorizontalMultiLevelHierarchy"/>
    <dgm:cxn modelId="{95430249-9D72-4D36-AF37-ACFA2E418D42}" type="presParOf" srcId="{CECF89E6-1D82-418B-AED1-C867C942C554}" destId="{E020417E-0B4B-4154-B6C3-5C5B27471D92}" srcOrd="1" destOrd="0" presId="urn:microsoft.com/office/officeart/2008/layout/HorizontalMultiLevelHierarchy"/>
    <dgm:cxn modelId="{F3A9FBEB-0D3A-492E-B566-9696EA0847A6}" type="presParOf" srcId="{E020417E-0B4B-4154-B6C3-5C5B27471D92}" destId="{131FFCF8-1E42-44B4-8895-96401C316AF7}" srcOrd="0" destOrd="0" presId="urn:microsoft.com/office/officeart/2008/layout/HorizontalMultiLevelHierarchy"/>
    <dgm:cxn modelId="{92AC2E30-57BB-4ECB-8DE9-2A5848E7A210}" type="presParOf" srcId="{131FFCF8-1E42-44B4-8895-96401C316AF7}" destId="{A70C30C4-89B5-465C-8EA4-A807764C3643}" srcOrd="0" destOrd="0" presId="urn:microsoft.com/office/officeart/2008/layout/HorizontalMultiLevelHierarchy"/>
    <dgm:cxn modelId="{F722950A-E0E3-4C0D-852E-72F4113BE3E6}" type="presParOf" srcId="{E020417E-0B4B-4154-B6C3-5C5B27471D92}" destId="{44A20794-30E8-42D4-9986-C5D8037DCF15}" srcOrd="1" destOrd="0" presId="urn:microsoft.com/office/officeart/2008/layout/HorizontalMultiLevelHierarchy"/>
    <dgm:cxn modelId="{1F33BD98-C8A6-4540-8098-0830EDE5B55D}" type="presParOf" srcId="{44A20794-30E8-42D4-9986-C5D8037DCF15}" destId="{2309CCD9-897D-48C0-B01B-9295351E1EB8}" srcOrd="0" destOrd="0" presId="urn:microsoft.com/office/officeart/2008/layout/HorizontalMultiLevelHierarchy"/>
    <dgm:cxn modelId="{21F78F8C-7AD5-44DC-BAAC-6F0A5586C637}" type="presParOf" srcId="{44A20794-30E8-42D4-9986-C5D8037DCF15}" destId="{733295D9-0039-43F8-8207-18B66082785D}" srcOrd="1" destOrd="0" presId="urn:microsoft.com/office/officeart/2008/layout/HorizontalMultiLevelHierarchy"/>
    <dgm:cxn modelId="{B4D2D332-DFBD-449D-8BDF-D82686F80CEB}" type="presParOf" srcId="{733295D9-0039-43F8-8207-18B66082785D}" destId="{0F70372B-4131-4ABD-98A7-68D1D82752CE}" srcOrd="0" destOrd="0" presId="urn:microsoft.com/office/officeart/2008/layout/HorizontalMultiLevelHierarchy"/>
    <dgm:cxn modelId="{C3C993A7-ECEE-464B-8600-ED78E85C24ED}" type="presParOf" srcId="{0F70372B-4131-4ABD-98A7-68D1D82752CE}" destId="{D72124DF-32A5-4061-AB5D-DD80E659E535}" srcOrd="0" destOrd="0" presId="urn:microsoft.com/office/officeart/2008/layout/HorizontalMultiLevelHierarchy"/>
    <dgm:cxn modelId="{74B1E0A3-5AAD-4EB6-81E8-69F3471D58D5}" type="presParOf" srcId="{733295D9-0039-43F8-8207-18B66082785D}" destId="{A48B509E-16F0-4E3E-929E-99D4C84FCE38}" srcOrd="1" destOrd="0" presId="urn:microsoft.com/office/officeart/2008/layout/HorizontalMultiLevelHierarchy"/>
    <dgm:cxn modelId="{A63FBB8E-D6D5-44B1-9846-619165EA1D07}" type="presParOf" srcId="{A48B509E-16F0-4E3E-929E-99D4C84FCE38}" destId="{9C085EB2-F76F-4597-9264-75112653E932}" srcOrd="0" destOrd="0" presId="urn:microsoft.com/office/officeart/2008/layout/HorizontalMultiLevelHierarchy"/>
    <dgm:cxn modelId="{D4D63F97-8E44-4591-9679-706C3F212C58}" type="presParOf" srcId="{A48B509E-16F0-4E3E-929E-99D4C84FCE38}" destId="{53701DC8-63A7-491C-BC27-91088C11B354}" srcOrd="1" destOrd="0" presId="urn:microsoft.com/office/officeart/2008/layout/HorizontalMultiLevelHierarchy"/>
    <dgm:cxn modelId="{7F9BD7C0-32E1-44A5-8431-75D589F5621A}" type="presParOf" srcId="{53701DC8-63A7-491C-BC27-91088C11B354}" destId="{E9034B47-C7DC-4059-9A92-EF7881CE2C81}" srcOrd="0" destOrd="0" presId="urn:microsoft.com/office/officeart/2008/layout/HorizontalMultiLevelHierarchy"/>
    <dgm:cxn modelId="{73D631BD-0D6E-4AFB-BF45-FCE0A2F970E9}" type="presParOf" srcId="{E9034B47-C7DC-4059-9A92-EF7881CE2C81}" destId="{F7EF397C-DAC4-45A3-A51F-B1472FB5FE07}" srcOrd="0" destOrd="0" presId="urn:microsoft.com/office/officeart/2008/layout/HorizontalMultiLevelHierarchy"/>
    <dgm:cxn modelId="{D07F2601-097C-4BF6-9F80-5A1A616D600A}" type="presParOf" srcId="{53701DC8-63A7-491C-BC27-91088C11B354}" destId="{03377848-163A-4638-BDB9-86F231A33276}" srcOrd="1" destOrd="0" presId="urn:microsoft.com/office/officeart/2008/layout/HorizontalMultiLevelHierarchy"/>
    <dgm:cxn modelId="{A284F4D7-3803-49DB-B70A-0394ADA46AB1}" type="presParOf" srcId="{03377848-163A-4638-BDB9-86F231A33276}" destId="{B3FE2C6A-ED6E-46AF-BD66-D79A4DCA702E}" srcOrd="0" destOrd="0" presId="urn:microsoft.com/office/officeart/2008/layout/HorizontalMultiLevelHierarchy"/>
    <dgm:cxn modelId="{D1D010CB-B6DD-4893-A3DB-88C475128319}" type="presParOf" srcId="{03377848-163A-4638-BDB9-86F231A33276}" destId="{0B5843D5-0333-4E59-AFCB-DE6ACA1D965C}" srcOrd="1" destOrd="0" presId="urn:microsoft.com/office/officeart/2008/layout/HorizontalMultiLevelHierarchy"/>
    <dgm:cxn modelId="{A4144744-1E26-44C1-86B9-6BFACCE08797}" type="presParOf" srcId="{53701DC8-63A7-491C-BC27-91088C11B354}" destId="{D0EC3674-F892-4C0E-8E82-67F9BB9B5129}" srcOrd="2" destOrd="0" presId="urn:microsoft.com/office/officeart/2008/layout/HorizontalMultiLevelHierarchy"/>
    <dgm:cxn modelId="{93346B09-5C5A-41E0-A390-9F78874205C1}" type="presParOf" srcId="{D0EC3674-F892-4C0E-8E82-67F9BB9B5129}" destId="{BA6E6F05-119B-479B-A213-9F163291AB98}" srcOrd="0" destOrd="0" presId="urn:microsoft.com/office/officeart/2008/layout/HorizontalMultiLevelHierarchy"/>
    <dgm:cxn modelId="{5AC10A9D-4E9B-4C7A-827A-444BC9EFA8B4}" type="presParOf" srcId="{53701DC8-63A7-491C-BC27-91088C11B354}" destId="{94272E4B-C234-4215-8017-F6ECE220058B}" srcOrd="3" destOrd="0" presId="urn:microsoft.com/office/officeart/2008/layout/HorizontalMultiLevelHierarchy"/>
    <dgm:cxn modelId="{14BFC799-F2F8-485D-B099-65129F4F718D}" type="presParOf" srcId="{94272E4B-C234-4215-8017-F6ECE220058B}" destId="{37E34595-2DF0-4FB1-BB21-688C1FE8BA16}" srcOrd="0" destOrd="0" presId="urn:microsoft.com/office/officeart/2008/layout/HorizontalMultiLevelHierarchy"/>
    <dgm:cxn modelId="{8DE8E9FC-961B-4256-863D-4722503945E4}" type="presParOf" srcId="{94272E4B-C234-4215-8017-F6ECE220058B}" destId="{C295FF05-C700-4A96-AD62-596BCAB03801}" srcOrd="1" destOrd="0" presId="urn:microsoft.com/office/officeart/2008/layout/HorizontalMultiLevelHierarchy"/>
    <dgm:cxn modelId="{094492ED-CE11-4342-A949-7A4AE682B74D}" type="presParOf" srcId="{53701DC8-63A7-491C-BC27-91088C11B354}" destId="{4167B07F-EAFF-4E73-8FD2-7FA1917D4C2D}" srcOrd="4" destOrd="0" presId="urn:microsoft.com/office/officeart/2008/layout/HorizontalMultiLevelHierarchy"/>
    <dgm:cxn modelId="{87FE863E-B5DC-4FC4-A5F0-5E40FB918B1E}" type="presParOf" srcId="{4167B07F-EAFF-4E73-8FD2-7FA1917D4C2D}" destId="{309A8FDE-9871-41D5-AD4A-B3AC6FD99777}" srcOrd="0" destOrd="0" presId="urn:microsoft.com/office/officeart/2008/layout/HorizontalMultiLevelHierarchy"/>
    <dgm:cxn modelId="{C32F42C2-A433-4C5F-9604-F5E34F83753A}" type="presParOf" srcId="{53701DC8-63A7-491C-BC27-91088C11B354}" destId="{D59886AC-D264-4B66-B19C-3E35DC4CB736}" srcOrd="5" destOrd="0" presId="urn:microsoft.com/office/officeart/2008/layout/HorizontalMultiLevelHierarchy"/>
    <dgm:cxn modelId="{FFCF67DE-D431-4B61-B4EA-4CF8BE7A9B83}" type="presParOf" srcId="{D59886AC-D264-4B66-B19C-3E35DC4CB736}" destId="{75EC534B-D1B1-4209-877E-D0F54F9EB93A}" srcOrd="0" destOrd="0" presId="urn:microsoft.com/office/officeart/2008/layout/HorizontalMultiLevelHierarchy"/>
    <dgm:cxn modelId="{8B10D49B-AB18-4118-89BB-1B2EAF16DB19}" type="presParOf" srcId="{D59886AC-D264-4B66-B19C-3E35DC4CB736}" destId="{24DEE149-9658-4245-B10C-8D4F9FF6D418}" srcOrd="1" destOrd="0" presId="urn:microsoft.com/office/officeart/2008/layout/HorizontalMultiLevelHierarchy"/>
    <dgm:cxn modelId="{7E9B58F3-CE7B-44AE-99A4-320228144594}" type="presParOf" srcId="{733295D9-0039-43F8-8207-18B66082785D}" destId="{96226065-2046-4062-A257-028008250639}" srcOrd="2" destOrd="0" presId="urn:microsoft.com/office/officeart/2008/layout/HorizontalMultiLevelHierarchy"/>
    <dgm:cxn modelId="{150E3F5B-18A8-4BD7-900F-F2D497C434F1}" type="presParOf" srcId="{96226065-2046-4062-A257-028008250639}" destId="{F8F393D1-B7F1-4241-BA82-7ADF5276447D}" srcOrd="0" destOrd="0" presId="urn:microsoft.com/office/officeart/2008/layout/HorizontalMultiLevelHierarchy"/>
    <dgm:cxn modelId="{99B70164-CBF1-4737-B733-541A50B898E9}" type="presParOf" srcId="{733295D9-0039-43F8-8207-18B66082785D}" destId="{04EC0139-EAC6-4C3E-A088-FDEF275CCC55}" srcOrd="3" destOrd="0" presId="urn:microsoft.com/office/officeart/2008/layout/HorizontalMultiLevelHierarchy"/>
    <dgm:cxn modelId="{D4B11FD1-7AAD-4EAD-93AF-20B63255E1ED}" type="presParOf" srcId="{04EC0139-EAC6-4C3E-A088-FDEF275CCC55}" destId="{5DC46902-E8AA-4B95-ABB1-327D5C2AB574}" srcOrd="0" destOrd="0" presId="urn:microsoft.com/office/officeart/2008/layout/HorizontalMultiLevelHierarchy"/>
    <dgm:cxn modelId="{28897B7B-3E92-44D5-B456-C436E8A4B73B}" type="presParOf" srcId="{04EC0139-EAC6-4C3E-A088-FDEF275CCC55}" destId="{9534E7E2-1B82-4DD5-B9DA-64CF211EB241}" srcOrd="1" destOrd="0" presId="urn:microsoft.com/office/officeart/2008/layout/HorizontalMultiLevelHierarchy"/>
    <dgm:cxn modelId="{F568920D-F48B-44B5-9277-E8FD8355E34C}" type="presParOf" srcId="{E020417E-0B4B-4154-B6C3-5C5B27471D92}" destId="{028CA510-D1B2-4DB1-8E4E-1F082B20C819}" srcOrd="2" destOrd="0" presId="urn:microsoft.com/office/officeart/2008/layout/HorizontalMultiLevelHierarchy"/>
    <dgm:cxn modelId="{DCDF3B5B-1854-44A0-929A-8ADA7B6AE0CD}" type="presParOf" srcId="{028CA510-D1B2-4DB1-8E4E-1F082B20C819}" destId="{776ABFAD-38EB-49BB-8C45-350A1B76CEF6}" srcOrd="0" destOrd="0" presId="urn:microsoft.com/office/officeart/2008/layout/HorizontalMultiLevelHierarchy"/>
    <dgm:cxn modelId="{E48626BB-AF69-4C98-81CA-37CDCD06D8CA}" type="presParOf" srcId="{E020417E-0B4B-4154-B6C3-5C5B27471D92}" destId="{DACC0D72-D908-4A64-A2B8-6EAA9A989C4D}" srcOrd="3" destOrd="0" presId="urn:microsoft.com/office/officeart/2008/layout/HorizontalMultiLevelHierarchy"/>
    <dgm:cxn modelId="{D092BF01-4017-4703-8B68-556910BEFBF1}" type="presParOf" srcId="{DACC0D72-D908-4A64-A2B8-6EAA9A989C4D}" destId="{B46AFA04-2180-4285-AC3B-A9BEE55DD1D3}" srcOrd="0" destOrd="0" presId="urn:microsoft.com/office/officeart/2008/layout/HorizontalMultiLevelHierarchy"/>
    <dgm:cxn modelId="{C6F95587-37F9-4ED8-BB70-E1856244CD98}" type="presParOf" srcId="{DACC0D72-D908-4A64-A2B8-6EAA9A989C4D}" destId="{108DCCA5-935C-42C6-B484-FD1290227096}" srcOrd="1" destOrd="0" presId="urn:microsoft.com/office/officeart/2008/layout/HorizontalMultiLevelHierarchy"/>
    <dgm:cxn modelId="{15E5DBAB-16FF-4960-BF96-4E67FCE113B4}" type="presParOf" srcId="{108DCCA5-935C-42C6-B484-FD1290227096}" destId="{A6EBE9B9-67E0-4AD4-BD84-964259C7587D}" srcOrd="0" destOrd="0" presId="urn:microsoft.com/office/officeart/2008/layout/HorizontalMultiLevelHierarchy"/>
    <dgm:cxn modelId="{CFA8915F-A4B1-4342-86E2-790653D330A2}" type="presParOf" srcId="{A6EBE9B9-67E0-4AD4-BD84-964259C7587D}" destId="{2564D234-E513-4C14-8298-6A34726AFDE5}" srcOrd="0" destOrd="0" presId="urn:microsoft.com/office/officeart/2008/layout/HorizontalMultiLevelHierarchy"/>
    <dgm:cxn modelId="{FA68B3BA-BCEF-4B36-893D-D812842492DF}" type="presParOf" srcId="{108DCCA5-935C-42C6-B484-FD1290227096}" destId="{59C2373F-D67A-4454-83EB-741D4F547501}" srcOrd="1" destOrd="0" presId="urn:microsoft.com/office/officeart/2008/layout/HorizontalMultiLevelHierarchy"/>
    <dgm:cxn modelId="{F80B6262-9466-41A9-94CF-4A9F8F246AD0}" type="presParOf" srcId="{59C2373F-D67A-4454-83EB-741D4F547501}" destId="{0931AAAD-F3DF-44A6-8E6E-08D197CEF942}" srcOrd="0" destOrd="0" presId="urn:microsoft.com/office/officeart/2008/layout/HorizontalMultiLevelHierarchy"/>
    <dgm:cxn modelId="{46780662-A1E3-45AA-A391-BE1AF28D66FA}" type="presParOf" srcId="{59C2373F-D67A-4454-83EB-741D4F547501}" destId="{435AF0EC-FB51-454E-84D2-46AFBB43A5ED}" srcOrd="1" destOrd="0" presId="urn:microsoft.com/office/officeart/2008/layout/HorizontalMultiLevelHierarchy"/>
    <dgm:cxn modelId="{EBF7E521-4057-47B8-A61D-79F8700DA404}" type="presParOf" srcId="{108DCCA5-935C-42C6-B484-FD1290227096}" destId="{58A05D09-D861-4E1C-B908-11D82EFEA562}" srcOrd="2" destOrd="0" presId="urn:microsoft.com/office/officeart/2008/layout/HorizontalMultiLevelHierarchy"/>
    <dgm:cxn modelId="{8A07775F-CC81-450C-B4EF-B467707800E4}" type="presParOf" srcId="{58A05D09-D861-4E1C-B908-11D82EFEA562}" destId="{20AD6543-67F6-44BB-AB68-F3FAE744BAC8}" srcOrd="0" destOrd="0" presId="urn:microsoft.com/office/officeart/2008/layout/HorizontalMultiLevelHierarchy"/>
    <dgm:cxn modelId="{D85EA162-6F85-4525-A664-C029D1FA4C35}" type="presParOf" srcId="{108DCCA5-935C-42C6-B484-FD1290227096}" destId="{BCDC878C-B468-4E63-9A6E-A23DB1EBB623}" srcOrd="3" destOrd="0" presId="urn:microsoft.com/office/officeart/2008/layout/HorizontalMultiLevelHierarchy"/>
    <dgm:cxn modelId="{77712681-6D4C-4331-A9DE-853797381E95}" type="presParOf" srcId="{BCDC878C-B468-4E63-9A6E-A23DB1EBB623}" destId="{0F174CF2-439B-4A32-A68D-5D35DFF83C60}" srcOrd="0" destOrd="0" presId="urn:microsoft.com/office/officeart/2008/layout/HorizontalMultiLevelHierarchy"/>
    <dgm:cxn modelId="{A7147A8C-29D2-4B15-B79F-9633255B362E}" type="presParOf" srcId="{BCDC878C-B468-4E63-9A6E-A23DB1EBB623}" destId="{FD4A43BB-972E-4BAB-AED6-06A5D7169C3B}" srcOrd="1" destOrd="0" presId="urn:microsoft.com/office/officeart/2008/layout/HorizontalMultiLevelHierarchy"/>
    <dgm:cxn modelId="{A3447653-9D4A-41D9-A702-137F63553F8B}" type="presParOf" srcId="{FD4A43BB-972E-4BAB-AED6-06A5D7169C3B}" destId="{08DDADD7-B497-41E8-AFE7-EE178F217D62}" srcOrd="0" destOrd="0" presId="urn:microsoft.com/office/officeart/2008/layout/HorizontalMultiLevelHierarchy"/>
    <dgm:cxn modelId="{C1F1749A-D417-490D-B2EE-30239F43D287}" type="presParOf" srcId="{08DDADD7-B497-41E8-AFE7-EE178F217D62}" destId="{C2529849-E74D-40AF-9A77-E155F4058564}" srcOrd="0" destOrd="0" presId="urn:microsoft.com/office/officeart/2008/layout/HorizontalMultiLevelHierarchy"/>
    <dgm:cxn modelId="{25CFCCDB-3957-4F60-9199-CC02BECFFAB5}" type="presParOf" srcId="{FD4A43BB-972E-4BAB-AED6-06A5D7169C3B}" destId="{CC9F13E6-01C5-4E16-BB0A-2353B6356212}" srcOrd="1" destOrd="0" presId="urn:microsoft.com/office/officeart/2008/layout/HorizontalMultiLevelHierarchy"/>
    <dgm:cxn modelId="{9042B7BB-6669-4D9F-BC2C-300FE928D0EE}" type="presParOf" srcId="{CC9F13E6-01C5-4E16-BB0A-2353B6356212}" destId="{0E74828F-7A06-461D-A1FF-E5DB47934151}" srcOrd="0" destOrd="0" presId="urn:microsoft.com/office/officeart/2008/layout/HorizontalMultiLevelHierarchy"/>
    <dgm:cxn modelId="{E1F3CC52-2CFE-407A-A3CA-D9BF59100E96}" type="presParOf" srcId="{CC9F13E6-01C5-4E16-BB0A-2353B6356212}" destId="{E2920608-BE58-4C7D-8E70-3B20BE5608E5}" srcOrd="1" destOrd="0" presId="urn:microsoft.com/office/officeart/2008/layout/HorizontalMultiLevelHierarchy"/>
    <dgm:cxn modelId="{D515C588-6CAD-43FC-85F6-0C336FCBD4D0}" type="presParOf" srcId="{FD4A43BB-972E-4BAB-AED6-06A5D7169C3B}" destId="{81CC8FFE-E15C-4F11-9159-F261B058629E}" srcOrd="2" destOrd="0" presId="urn:microsoft.com/office/officeart/2008/layout/HorizontalMultiLevelHierarchy"/>
    <dgm:cxn modelId="{68005DDB-D2EF-4689-BC98-4981EBE9B953}" type="presParOf" srcId="{81CC8FFE-E15C-4F11-9159-F261B058629E}" destId="{89133F11-1CCF-42D3-985D-1224786C05E4}" srcOrd="0" destOrd="0" presId="urn:microsoft.com/office/officeart/2008/layout/HorizontalMultiLevelHierarchy"/>
    <dgm:cxn modelId="{7E5E3028-121F-4138-9907-9A2B0D2AA02A}" type="presParOf" srcId="{FD4A43BB-972E-4BAB-AED6-06A5D7169C3B}" destId="{A7C161AB-F598-425D-A8FB-3B5465693642}" srcOrd="3" destOrd="0" presId="urn:microsoft.com/office/officeart/2008/layout/HorizontalMultiLevelHierarchy"/>
    <dgm:cxn modelId="{450C5A3D-4ACF-4FBC-9176-F590A9CA2A2B}" type="presParOf" srcId="{A7C161AB-F598-425D-A8FB-3B5465693642}" destId="{0EF1D642-03D2-4C1C-9D6F-0A1D2852472E}" srcOrd="0" destOrd="0" presId="urn:microsoft.com/office/officeart/2008/layout/HorizontalMultiLevelHierarchy"/>
    <dgm:cxn modelId="{84862D0B-2F53-4075-B8B2-DD4557D3D35C}" type="presParOf" srcId="{A7C161AB-F598-425D-A8FB-3B5465693642}" destId="{7403EE67-4145-47CC-93F8-3C071D7E79AF}" srcOrd="1" destOrd="0" presId="urn:microsoft.com/office/officeart/2008/layout/HorizontalMultiLevelHierarchy"/>
    <dgm:cxn modelId="{EA5E5AED-3173-4361-B123-88268F18B246}" type="presParOf" srcId="{E020417E-0B4B-4154-B6C3-5C5B27471D92}" destId="{C3F89693-4619-48B8-B78F-70A8D635537F}" srcOrd="4" destOrd="0" presId="urn:microsoft.com/office/officeart/2008/layout/HorizontalMultiLevelHierarchy"/>
    <dgm:cxn modelId="{CA14B90B-753E-42A4-B581-1FF358E140A2}" type="presParOf" srcId="{C3F89693-4619-48B8-B78F-70A8D635537F}" destId="{0C139147-F67D-4B6F-A3A6-88E0E502EBC2}" srcOrd="0" destOrd="0" presId="urn:microsoft.com/office/officeart/2008/layout/HorizontalMultiLevelHierarchy"/>
    <dgm:cxn modelId="{BC91478B-A109-4EC2-9164-97E861D9BBCF}" type="presParOf" srcId="{E020417E-0B4B-4154-B6C3-5C5B27471D92}" destId="{4365DBDC-7E11-45FC-B4B9-CAD513242012}" srcOrd="5" destOrd="0" presId="urn:microsoft.com/office/officeart/2008/layout/HorizontalMultiLevelHierarchy"/>
    <dgm:cxn modelId="{3A86EF1E-F788-4E23-880B-A78560B071CF}" type="presParOf" srcId="{4365DBDC-7E11-45FC-B4B9-CAD513242012}" destId="{1BBD05F2-238E-47FB-859B-28BD8CDB2508}" srcOrd="0" destOrd="0" presId="urn:microsoft.com/office/officeart/2008/layout/HorizontalMultiLevelHierarchy"/>
    <dgm:cxn modelId="{1E8CC670-5781-4087-A0D8-FDB9618EBD1F}" type="presParOf" srcId="{4365DBDC-7E11-45FC-B4B9-CAD513242012}" destId="{568FEC72-3B8B-4F81-AD18-1DC33456189A}"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515600" cy="4351338"/>
        <a:chOff x="0" y="0"/>
        <a:chExt cx="10515600" cy="4351338"/>
      </a:xfrm>
    </dsp:grpSpPr>
    <dsp:sp modelId="{131FFCF8-1E42-44B4-8895-96401C316AF7}">
      <dsp:nvSpPr>
        <dsp:cNvPr id="4" name="任意多边形 3"/>
        <dsp:cNvSpPr/>
      </dsp:nvSpPr>
      <dsp:spPr bwMode="white">
        <a:xfrm>
          <a:off x="1625441" y="1559914"/>
          <a:ext cx="430865" cy="1231511"/>
        </a:xfrm>
        <a:custGeom>
          <a:avLst/>
          <a:gdLst/>
          <a:ahLst/>
          <a:cxnLst/>
          <a:pathLst>
            <a:path w="679" h="1939">
              <a:moveTo>
                <a:pt x="0" y="1939"/>
              </a:moveTo>
              <a:lnTo>
                <a:pt x="339" y="1939"/>
              </a:lnTo>
              <a:lnTo>
                <a:pt x="339" y="0"/>
              </a:lnTo>
              <a:lnTo>
                <a:pt x="679"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625441" y="1559914"/>
        <a:ext cx="430865" cy="1231511"/>
      </dsp:txXfrm>
    </dsp:sp>
    <dsp:sp modelId="{0F70372B-4131-4ABD-98A7-68D1D82752CE}">
      <dsp:nvSpPr>
        <dsp:cNvPr id="6" name="任意多边形 5"/>
        <dsp:cNvSpPr/>
      </dsp:nvSpPr>
      <dsp:spPr bwMode="white">
        <a:xfrm>
          <a:off x="4210628" y="1149410"/>
          <a:ext cx="430865" cy="410504"/>
        </a:xfrm>
        <a:custGeom>
          <a:avLst/>
          <a:gdLst/>
          <a:ahLst/>
          <a:cxnLst/>
          <a:pathLst>
            <a:path w="679" h="646">
              <a:moveTo>
                <a:pt x="0" y="646"/>
              </a:moveTo>
              <a:lnTo>
                <a:pt x="339" y="646"/>
              </a:lnTo>
              <a:lnTo>
                <a:pt x="339" y="0"/>
              </a:lnTo>
              <a:lnTo>
                <a:pt x="679" y="0"/>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4210628" y="1149410"/>
        <a:ext cx="430865" cy="410504"/>
      </dsp:txXfrm>
    </dsp:sp>
    <dsp:sp modelId="{E9034B47-C7DC-4059-9A92-EF7881CE2C81}">
      <dsp:nvSpPr>
        <dsp:cNvPr id="8" name="任意多边形 7"/>
        <dsp:cNvSpPr/>
      </dsp:nvSpPr>
      <dsp:spPr bwMode="white">
        <a:xfrm>
          <a:off x="6795816" y="328403"/>
          <a:ext cx="430865" cy="821007"/>
        </a:xfrm>
        <a:custGeom>
          <a:avLst/>
          <a:gdLst/>
          <a:ahLst/>
          <a:cxnLst/>
          <a:pathLst>
            <a:path w="679" h="1293">
              <a:moveTo>
                <a:pt x="0" y="1293"/>
              </a:moveTo>
              <a:lnTo>
                <a:pt x="339" y="1293"/>
              </a:lnTo>
              <a:lnTo>
                <a:pt x="339" y="0"/>
              </a:lnTo>
              <a:lnTo>
                <a:pt x="679" y="0"/>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6795816" y="328403"/>
        <a:ext cx="430865" cy="821007"/>
      </dsp:txXfrm>
    </dsp:sp>
    <dsp:sp modelId="{D0EC3674-F892-4C0E-8E82-67F9BB9B5129}">
      <dsp:nvSpPr>
        <dsp:cNvPr id="10" name="任意多边形 9"/>
        <dsp:cNvSpPr/>
      </dsp:nvSpPr>
      <dsp:spPr bwMode="white">
        <a:xfrm>
          <a:off x="6795816" y="1149410"/>
          <a:ext cx="430865" cy="0"/>
        </a:xfrm>
        <a:custGeom>
          <a:avLst/>
          <a:gdLst/>
          <a:ahLst/>
          <a:cxnLst/>
          <a:pathLst>
            <a:path w="679">
              <a:moveTo>
                <a:pt x="0" y="0"/>
              </a:moveTo>
              <a:lnTo>
                <a:pt x="679" y="0"/>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795816" y="1149410"/>
        <a:ext cx="430865" cy="0"/>
      </dsp:txXfrm>
    </dsp:sp>
    <dsp:sp modelId="{4167B07F-EAFF-4E73-8FD2-7FA1917D4C2D}">
      <dsp:nvSpPr>
        <dsp:cNvPr id="12" name="任意多边形 11"/>
        <dsp:cNvSpPr/>
      </dsp:nvSpPr>
      <dsp:spPr bwMode="white">
        <a:xfrm>
          <a:off x="6795816" y="1149410"/>
          <a:ext cx="430865" cy="821007"/>
        </a:xfrm>
        <a:custGeom>
          <a:avLst/>
          <a:gdLst/>
          <a:ahLst/>
          <a:cxnLst/>
          <a:pathLst>
            <a:path w="679" h="1293">
              <a:moveTo>
                <a:pt x="0" y="0"/>
              </a:moveTo>
              <a:lnTo>
                <a:pt x="339" y="0"/>
              </a:lnTo>
              <a:lnTo>
                <a:pt x="339" y="1293"/>
              </a:lnTo>
              <a:lnTo>
                <a:pt x="679" y="1293"/>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6795816" y="1149410"/>
        <a:ext cx="430865" cy="821007"/>
      </dsp:txXfrm>
    </dsp:sp>
    <dsp:sp modelId="{96226065-2046-4062-A257-028008250639}">
      <dsp:nvSpPr>
        <dsp:cNvPr id="14" name="任意多边形 13"/>
        <dsp:cNvSpPr/>
      </dsp:nvSpPr>
      <dsp:spPr bwMode="white">
        <a:xfrm>
          <a:off x="4210628" y="1559914"/>
          <a:ext cx="430865" cy="410504"/>
        </a:xfrm>
        <a:custGeom>
          <a:avLst/>
          <a:gdLst/>
          <a:ahLst/>
          <a:cxnLst/>
          <a:pathLst>
            <a:path w="679" h="646">
              <a:moveTo>
                <a:pt x="0" y="0"/>
              </a:moveTo>
              <a:lnTo>
                <a:pt x="339" y="0"/>
              </a:lnTo>
              <a:lnTo>
                <a:pt x="339" y="646"/>
              </a:lnTo>
              <a:lnTo>
                <a:pt x="679" y="646"/>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4210628" y="1559914"/>
        <a:ext cx="430865" cy="410504"/>
      </dsp:txXfrm>
    </dsp:sp>
    <dsp:sp modelId="{028CA510-D1B2-4DB1-8E4E-1F082B20C819}">
      <dsp:nvSpPr>
        <dsp:cNvPr id="16" name="任意多边形 15"/>
        <dsp:cNvSpPr/>
      </dsp:nvSpPr>
      <dsp:spPr bwMode="white">
        <a:xfrm>
          <a:off x="1625441" y="2791424"/>
          <a:ext cx="430865" cy="410504"/>
        </a:xfrm>
        <a:custGeom>
          <a:avLst/>
          <a:gdLst/>
          <a:ahLst/>
          <a:cxnLst/>
          <a:pathLst>
            <a:path w="679" h="646">
              <a:moveTo>
                <a:pt x="0" y="0"/>
              </a:moveTo>
              <a:lnTo>
                <a:pt x="339" y="0"/>
              </a:lnTo>
              <a:lnTo>
                <a:pt x="339" y="646"/>
              </a:lnTo>
              <a:lnTo>
                <a:pt x="679" y="646"/>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1625441" y="2791424"/>
        <a:ext cx="430865" cy="410504"/>
      </dsp:txXfrm>
    </dsp:sp>
    <dsp:sp modelId="{A6EBE9B9-67E0-4AD4-BD84-964259C7587D}">
      <dsp:nvSpPr>
        <dsp:cNvPr id="18" name="任意多边形 17"/>
        <dsp:cNvSpPr/>
      </dsp:nvSpPr>
      <dsp:spPr bwMode="white">
        <a:xfrm>
          <a:off x="4210628" y="2791424"/>
          <a:ext cx="430865" cy="410504"/>
        </a:xfrm>
        <a:custGeom>
          <a:avLst/>
          <a:gdLst/>
          <a:ahLst/>
          <a:cxnLst/>
          <a:pathLst>
            <a:path w="679" h="646">
              <a:moveTo>
                <a:pt x="0" y="646"/>
              </a:moveTo>
              <a:lnTo>
                <a:pt x="339" y="646"/>
              </a:lnTo>
              <a:lnTo>
                <a:pt x="339" y="0"/>
              </a:lnTo>
              <a:lnTo>
                <a:pt x="679" y="0"/>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4210628" y="2791424"/>
        <a:ext cx="430865" cy="410504"/>
      </dsp:txXfrm>
    </dsp:sp>
    <dsp:sp modelId="{58A05D09-D861-4E1C-B908-11D82EFEA562}">
      <dsp:nvSpPr>
        <dsp:cNvPr id="20" name="任意多边形 19"/>
        <dsp:cNvSpPr/>
      </dsp:nvSpPr>
      <dsp:spPr bwMode="white">
        <a:xfrm>
          <a:off x="4210628" y="3201928"/>
          <a:ext cx="430865" cy="410504"/>
        </a:xfrm>
        <a:custGeom>
          <a:avLst/>
          <a:gdLst/>
          <a:ahLst/>
          <a:cxnLst/>
          <a:pathLst>
            <a:path w="679" h="646">
              <a:moveTo>
                <a:pt x="0" y="0"/>
              </a:moveTo>
              <a:lnTo>
                <a:pt x="339" y="0"/>
              </a:lnTo>
              <a:lnTo>
                <a:pt x="339" y="646"/>
              </a:lnTo>
              <a:lnTo>
                <a:pt x="679" y="646"/>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4210628" y="3201928"/>
        <a:ext cx="430865" cy="410504"/>
      </dsp:txXfrm>
    </dsp:sp>
    <dsp:sp modelId="{08DDADD7-B497-41E8-AFE7-EE178F217D62}">
      <dsp:nvSpPr>
        <dsp:cNvPr id="22" name="任意多边形 21"/>
        <dsp:cNvSpPr/>
      </dsp:nvSpPr>
      <dsp:spPr bwMode="white">
        <a:xfrm>
          <a:off x="6795816" y="3201928"/>
          <a:ext cx="430865" cy="410504"/>
        </a:xfrm>
        <a:custGeom>
          <a:avLst/>
          <a:gdLst/>
          <a:ahLst/>
          <a:cxnLst/>
          <a:pathLst>
            <a:path w="679" h="646">
              <a:moveTo>
                <a:pt x="0" y="646"/>
              </a:moveTo>
              <a:lnTo>
                <a:pt x="339" y="646"/>
              </a:lnTo>
              <a:lnTo>
                <a:pt x="339" y="0"/>
              </a:lnTo>
              <a:lnTo>
                <a:pt x="679" y="0"/>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6795816" y="3201928"/>
        <a:ext cx="430865" cy="410504"/>
      </dsp:txXfrm>
    </dsp:sp>
    <dsp:sp modelId="{81CC8FFE-E15C-4F11-9159-F261B058629E}">
      <dsp:nvSpPr>
        <dsp:cNvPr id="24" name="任意多边形 23"/>
        <dsp:cNvSpPr/>
      </dsp:nvSpPr>
      <dsp:spPr bwMode="white">
        <a:xfrm>
          <a:off x="6795816" y="3612432"/>
          <a:ext cx="430865" cy="410504"/>
        </a:xfrm>
        <a:custGeom>
          <a:avLst/>
          <a:gdLst/>
          <a:ahLst/>
          <a:cxnLst/>
          <a:pathLst>
            <a:path w="679" h="646">
              <a:moveTo>
                <a:pt x="0" y="0"/>
              </a:moveTo>
              <a:lnTo>
                <a:pt x="339" y="0"/>
              </a:lnTo>
              <a:lnTo>
                <a:pt x="339" y="646"/>
              </a:lnTo>
              <a:lnTo>
                <a:pt x="679" y="646"/>
              </a:lnTo>
            </a:path>
          </a:pathLst>
        </a:custGeom>
      </dsp:spPr>
      <dsp:style>
        <a:lnRef idx="2">
          <a:schemeClr val="accent3">
            <a:shade val="80000"/>
          </a:schemeClr>
        </a:lnRef>
        <a:fillRef idx="0">
          <a:schemeClr val="accent3"/>
        </a:fillRef>
        <a:effectRef idx="0">
          <a:scrgbClr r="0" g="0" b="0"/>
        </a:effectRef>
        <a:fontRef idx="minor"/>
      </dsp:style>
      <dsp:txBody>
        <a:bodyPr lIns="12700" tIns="0" rIns="12700" bIns="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tx1"/>
            </a:solidFill>
          </a:endParaRPr>
        </a:p>
      </dsp:txBody>
      <dsp:txXfrm>
        <a:off x="6795816" y="3612432"/>
        <a:ext cx="430865" cy="410504"/>
      </dsp:txXfrm>
    </dsp:sp>
    <dsp:sp modelId="{C3F89693-4619-48B8-B78F-70A8D635537F}">
      <dsp:nvSpPr>
        <dsp:cNvPr id="26" name="任意多边形 25"/>
        <dsp:cNvSpPr/>
      </dsp:nvSpPr>
      <dsp:spPr bwMode="white">
        <a:xfrm>
          <a:off x="1625441" y="2791424"/>
          <a:ext cx="430865" cy="1231511"/>
        </a:xfrm>
        <a:custGeom>
          <a:avLst/>
          <a:gdLst/>
          <a:ahLst/>
          <a:cxnLst/>
          <a:pathLst>
            <a:path w="679" h="1939">
              <a:moveTo>
                <a:pt x="0" y="0"/>
              </a:moveTo>
              <a:lnTo>
                <a:pt x="339" y="0"/>
              </a:lnTo>
              <a:lnTo>
                <a:pt x="339" y="1939"/>
              </a:lnTo>
              <a:lnTo>
                <a:pt x="679" y="1939"/>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625441" y="2791424"/>
        <a:ext cx="430865" cy="1231511"/>
      </dsp:txXfrm>
    </dsp:sp>
    <dsp:sp modelId="{70EB0D7C-94FC-4CB3-9A6B-E4A12CE0233F}">
      <dsp:nvSpPr>
        <dsp:cNvPr id="3" name="矩形 2"/>
        <dsp:cNvSpPr/>
      </dsp:nvSpPr>
      <dsp:spPr bwMode="white">
        <a:xfrm rot="16200000">
          <a:off x="-100992" y="2546002"/>
          <a:ext cx="2962021" cy="490844"/>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vert"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latin typeface="华文中宋" panose="02010600040101010101" pitchFamily="2" charset="-122"/>
              <a:ea typeface="华文中宋" panose="02010600040101010101" pitchFamily="2" charset="-122"/>
            </a:rPr>
            <a:t>互联网出行服务</a:t>
          </a:r>
          <a:endParaRPr lang="zh-CN" altLang="en-US" sz="2000" dirty="0">
            <a:solidFill>
              <a:schemeClr val="dk1"/>
            </a:solidFill>
            <a:latin typeface="华文中宋" panose="02010600040101010101" pitchFamily="2" charset="-122"/>
            <a:ea typeface="华文中宋" panose="02010600040101010101" pitchFamily="2" charset="-122"/>
          </a:endParaRPr>
        </a:p>
      </dsp:txBody>
      <dsp:txXfrm rot="16200000">
        <a:off x="-100992" y="2546002"/>
        <a:ext cx="2962021" cy="490844"/>
      </dsp:txXfrm>
    </dsp:sp>
    <dsp:sp modelId="{2309CCD9-897D-48C0-B01B-9295351E1EB8}">
      <dsp:nvSpPr>
        <dsp:cNvPr id="5" name="矩形 4"/>
        <dsp:cNvSpPr/>
      </dsp:nvSpPr>
      <dsp:spPr bwMode="white">
        <a:xfrm>
          <a:off x="2056306" y="1231511"/>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网络约车（有车有人）</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2056306" y="1231511"/>
        <a:ext cx="2154323" cy="656806"/>
      </dsp:txXfrm>
    </dsp:sp>
    <dsp:sp modelId="{9C085EB2-F76F-4597-9264-75112653E932}">
      <dsp:nvSpPr>
        <dsp:cNvPr id="7" name="矩形 6"/>
        <dsp:cNvSpPr/>
      </dsp:nvSpPr>
      <dsp:spPr bwMode="white">
        <a:xfrm>
          <a:off x="4641493" y="821007"/>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网约经营性车辆</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4641493" y="821007"/>
        <a:ext cx="2154323" cy="656806"/>
      </dsp:txXfrm>
    </dsp:sp>
    <dsp:sp modelId="{B3FE2C6A-ED6E-46AF-BD66-D79A4DCA702E}">
      <dsp:nvSpPr>
        <dsp:cNvPr id="9" name="矩形 8"/>
        <dsp:cNvSpPr/>
      </dsp:nvSpPr>
      <dsp:spPr bwMode="white">
        <a:xfrm>
          <a:off x="7226680" y="0"/>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网络预约出租车</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7226680" y="0"/>
        <a:ext cx="2154323" cy="656806"/>
      </dsp:txXfrm>
    </dsp:sp>
    <dsp:sp modelId="{37E34595-2DF0-4FB1-BB21-688C1FE8BA16}">
      <dsp:nvSpPr>
        <dsp:cNvPr id="11" name="矩形 10"/>
        <dsp:cNvSpPr/>
      </dsp:nvSpPr>
      <dsp:spPr bwMode="white">
        <a:xfrm>
          <a:off x="7226680" y="821007"/>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巡游出租车</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7226680" y="821007"/>
        <a:ext cx="2154323" cy="656806"/>
      </dsp:txXfrm>
    </dsp:sp>
    <dsp:sp modelId="{75EC534B-D1B1-4209-877E-D0F54F9EB93A}">
      <dsp:nvSpPr>
        <dsp:cNvPr id="13" name="矩形 12"/>
        <dsp:cNvSpPr/>
      </dsp:nvSpPr>
      <dsp:spPr bwMode="white">
        <a:xfrm>
          <a:off x="7226680" y="1642014"/>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公交巴士（</a:t>
          </a:r>
          <a:r>
            <a:rPr lang="en-US" altLang="zh-CN" dirty="0" smtClean="0">
              <a:solidFill>
                <a:schemeClr val="dk1"/>
              </a:solidFill>
              <a:latin typeface="华文中宋" panose="02010600040101010101" pitchFamily="2" charset="-122"/>
              <a:ea typeface="华文中宋" panose="02010600040101010101" pitchFamily="2" charset="-122"/>
            </a:rPr>
            <a:t>7</a:t>
          </a:r>
          <a:r>
            <a:rPr lang="zh-CN" altLang="en-US" dirty="0" smtClean="0">
              <a:solidFill>
                <a:schemeClr val="dk1"/>
              </a:solidFill>
              <a:latin typeface="华文中宋" panose="02010600040101010101" pitchFamily="2" charset="-122"/>
              <a:ea typeface="华文中宋" panose="02010600040101010101" pitchFamily="2" charset="-122"/>
            </a:rPr>
            <a:t>座及以上）</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7226680" y="1642014"/>
        <a:ext cx="2154323" cy="656806"/>
      </dsp:txXfrm>
    </dsp:sp>
    <dsp:sp modelId="{5DC46902-E8AA-4B95-ABB1-327D5C2AB574}">
      <dsp:nvSpPr>
        <dsp:cNvPr id="15" name="矩形 14"/>
        <dsp:cNvSpPr/>
      </dsp:nvSpPr>
      <dsp:spPr bwMode="white">
        <a:xfrm>
          <a:off x="4641493" y="1642014"/>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网约非经营车辆</a:t>
          </a:r>
          <a:r>
            <a:rPr lang="en-US" altLang="zh-CN" dirty="0" smtClean="0">
              <a:solidFill>
                <a:schemeClr val="dk1"/>
              </a:solidFill>
              <a:latin typeface="华文中宋" panose="02010600040101010101" pitchFamily="2" charset="-122"/>
              <a:ea typeface="华文中宋" panose="02010600040101010101" pitchFamily="2" charset="-122"/>
            </a:rPr>
            <a:t>  -</a:t>
          </a:r>
          <a:r>
            <a:rPr lang="zh-CN" dirty="0" smtClean="0">
              <a:solidFill>
                <a:schemeClr val="dk1"/>
              </a:solidFill>
              <a:latin typeface="华文中宋" panose="02010600040101010101" pitchFamily="2" charset="-122"/>
              <a:ea typeface="华文中宋" panose="02010600040101010101" pitchFamily="2" charset="-122"/>
            </a:rPr>
            <a:t>非营运性小客车合乘</a:t>
          </a:r>
          <a:r>
            <a:rPr lang="zh-CN" altLang="en-US" dirty="0" smtClean="0">
              <a:solidFill>
                <a:schemeClr val="dk1"/>
              </a:solidFill>
              <a:latin typeface="华文中宋" panose="02010600040101010101" pitchFamily="2" charset="-122"/>
              <a:ea typeface="华文中宋" panose="02010600040101010101" pitchFamily="2" charset="-122"/>
            </a:rPr>
            <a:t>（顺风车）</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4641493" y="1642014"/>
        <a:ext cx="2154323" cy="656806"/>
      </dsp:txXfrm>
    </dsp:sp>
    <dsp:sp modelId="{B46AFA04-2180-4285-AC3B-A9BEE55DD1D3}">
      <dsp:nvSpPr>
        <dsp:cNvPr id="17" name="矩形 16"/>
        <dsp:cNvSpPr/>
      </dsp:nvSpPr>
      <dsp:spPr bwMode="white">
        <a:xfrm>
          <a:off x="2056306" y="2873525"/>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网络租车（有车无人）</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2056306" y="2873525"/>
        <a:ext cx="2154323" cy="656806"/>
      </dsp:txXfrm>
    </dsp:sp>
    <dsp:sp modelId="{0931AAAD-F3DF-44A6-8E6E-08D197CEF942}">
      <dsp:nvSpPr>
        <dsp:cNvPr id="19" name="矩形 18"/>
        <dsp:cNvSpPr/>
      </dsp:nvSpPr>
      <dsp:spPr bwMode="white">
        <a:xfrm>
          <a:off x="4641493" y="2463022"/>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机动车</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4641493" y="2463022"/>
        <a:ext cx="2154323" cy="656806"/>
      </dsp:txXfrm>
    </dsp:sp>
    <dsp:sp modelId="{0F174CF2-439B-4A32-A68D-5D35DFF83C60}">
      <dsp:nvSpPr>
        <dsp:cNvPr id="21" name="矩形 20"/>
        <dsp:cNvSpPr/>
      </dsp:nvSpPr>
      <dsp:spPr bwMode="white">
        <a:xfrm>
          <a:off x="4641493" y="3284029"/>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非机动车</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4641493" y="3284029"/>
        <a:ext cx="2154323" cy="656806"/>
      </dsp:txXfrm>
    </dsp:sp>
    <dsp:sp modelId="{0E74828F-7A06-461D-A1FF-E5DB47934151}">
      <dsp:nvSpPr>
        <dsp:cNvPr id="23" name="矩形 22"/>
        <dsp:cNvSpPr/>
      </dsp:nvSpPr>
      <dsp:spPr bwMode="white">
        <a:xfrm>
          <a:off x="7226680" y="2873525"/>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自行车，也即共享单车</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7226680" y="2873525"/>
        <a:ext cx="2154323" cy="656806"/>
      </dsp:txXfrm>
    </dsp:sp>
    <dsp:sp modelId="{0EF1D642-03D2-4C1C-9D6F-0A1D2852472E}">
      <dsp:nvSpPr>
        <dsp:cNvPr id="25" name="矩形 24"/>
        <dsp:cNvSpPr/>
      </dsp:nvSpPr>
      <dsp:spPr bwMode="white">
        <a:xfrm>
          <a:off x="7226680" y="3694532"/>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其他，电动车等</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7226680" y="3694532"/>
        <a:ext cx="2154323" cy="656806"/>
      </dsp:txXfrm>
    </dsp:sp>
    <dsp:sp modelId="{1BBD05F2-238E-47FB-859B-28BD8CDB2508}">
      <dsp:nvSpPr>
        <dsp:cNvPr id="27" name="矩形 26"/>
        <dsp:cNvSpPr/>
      </dsp:nvSpPr>
      <dsp:spPr bwMode="white">
        <a:xfrm>
          <a:off x="2056306" y="3694532"/>
          <a:ext cx="2154323" cy="65680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solidFill>
                <a:schemeClr val="dk1"/>
              </a:solidFill>
              <a:latin typeface="华文中宋" panose="02010600040101010101" pitchFamily="2" charset="-122"/>
              <a:ea typeface="华文中宋" panose="02010600040101010101" pitchFamily="2" charset="-122"/>
            </a:rPr>
            <a:t>网络代驾（无车有人）</a:t>
          </a:r>
          <a:endParaRPr lang="zh-CN" altLang="en-US" dirty="0">
            <a:solidFill>
              <a:schemeClr val="dk1"/>
            </a:solidFill>
            <a:latin typeface="华文中宋" panose="02010600040101010101" pitchFamily="2" charset="-122"/>
            <a:ea typeface="华文中宋" panose="02010600040101010101" pitchFamily="2" charset="-122"/>
          </a:endParaRPr>
        </a:p>
      </dsp:txBody>
      <dsp:txXfrm>
        <a:off x="2056306" y="3694532"/>
        <a:ext cx="2154323" cy="65680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46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kumimoji="0"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69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69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kumimoji="0"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69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a:fld id="{9A0DB2DC-4C9A-4742-B13C-FB6460FD3503}" type="slidenum">
              <a:rPr lang="en-US" altLang="zh-CN" sz="1200">
                <a:solidFill>
                  <a:schemeClr val="tx1"/>
                </a:solidFill>
                <a:latin typeface="Arial" panose="020B0604020202020204" pitchFamily="34" charset="0"/>
              </a:rPr>
            </a:fld>
            <a:endParaRPr lang="en-US" altLang="zh-CN" sz="120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kumimoji="0"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kumimoji="0"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a:fld id="{9A0DB2DC-4C9A-4742-B13C-FB6460FD3503}" type="slidenum">
              <a:rPr lang="en-US" altLang="zh-CN" sz="1200" dirty="0">
                <a:solidFill>
                  <a:schemeClr val="tx1"/>
                </a:solidFill>
                <a:latin typeface="Arial" panose="020B0604020202020204" pitchFamily="34" charset="0"/>
              </a:rPr>
            </a:fld>
            <a:endParaRPr lang="en-US" altLang="zh-CN" sz="120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solidFill>
                  <a:schemeClr val="tx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9B3AAD-25FA-48D5-907C-B8E05E26EA2C}"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12.wmf"/><Relationship Id="rId1"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2.bin"/><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2.xml"/><Relationship Id="rId2" Type="http://schemas.openxmlformats.org/officeDocument/2006/relationships/image" Target="../media/image22.wmf"/><Relationship Id="rId1"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oleObject" Target="../embeddings/oleObject12.bin"/></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14.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7.wmf"/><Relationship Id="rId1"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8.wmf"/><Relationship Id="rId1"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ctrTitle"/>
          </p:nvPr>
        </p:nvSpPr>
        <p:spPr>
          <a:xfrm>
            <a:off x="714375" y="857250"/>
            <a:ext cx="7772400" cy="1928813"/>
          </a:xfrm>
        </p:spPr>
        <p:txBody>
          <a:bodyPr vert="horz" wrap="square" lIns="91440" tIns="45720" rIns="91440" bIns="45720" anchor="ctr" anchorCtr="0"/>
          <a:p>
            <a:pPr eaLnBrk="1" hangingPunct="1">
              <a:buClrTx/>
              <a:buSzTx/>
              <a:buFontTx/>
            </a:pPr>
            <a:r>
              <a:rPr lang="en-US" altLang="zh-CN" sz="3600" kern="1200">
                <a:solidFill>
                  <a:srgbClr val="FFFF00"/>
                </a:solidFill>
                <a:latin typeface="+mj-lt"/>
                <a:ea typeface="黑体" panose="02010609060101010101" pitchFamily="2" charset="-122"/>
                <a:cs typeface="+mj-cs"/>
              </a:rPr>
              <a:t>2022</a:t>
            </a:r>
            <a:r>
              <a:rPr lang="zh-CN" altLang="en-US" sz="3600" kern="1200" dirty="0">
                <a:solidFill>
                  <a:srgbClr val="FFFF00"/>
                </a:solidFill>
                <a:latin typeface="+mj-lt"/>
                <a:ea typeface="黑体" panose="02010609060101010101" pitchFamily="2" charset="-122"/>
                <a:cs typeface="+mj-cs"/>
              </a:rPr>
              <a:t>年统计年报和</a:t>
            </a:r>
            <a:r>
              <a:rPr lang="en-US" altLang="zh-CN" sz="3600" kern="1200">
                <a:solidFill>
                  <a:srgbClr val="FFFF00"/>
                </a:solidFill>
                <a:latin typeface="+mj-lt"/>
                <a:ea typeface="黑体" panose="02010609060101010101" pitchFamily="2" charset="-122"/>
                <a:cs typeface="+mj-cs"/>
              </a:rPr>
              <a:t>2023</a:t>
            </a:r>
            <a:r>
              <a:rPr lang="zh-CN" altLang="en-US" sz="3600" kern="1200" dirty="0">
                <a:solidFill>
                  <a:srgbClr val="FFFF00"/>
                </a:solidFill>
                <a:latin typeface="+mj-lt"/>
                <a:ea typeface="黑体" panose="02010609060101010101" pitchFamily="2" charset="-122"/>
                <a:cs typeface="+mj-cs"/>
              </a:rPr>
              <a:t>年定期</a:t>
            </a:r>
            <a:br>
              <a:rPr lang="zh-CN" altLang="en-US" sz="3600" kern="1200" dirty="0">
                <a:solidFill>
                  <a:srgbClr val="FFFF00"/>
                </a:solidFill>
                <a:latin typeface="+mj-lt"/>
                <a:ea typeface="黑体" panose="02010609060101010101" pitchFamily="2" charset="-122"/>
                <a:cs typeface="+mj-cs"/>
              </a:rPr>
            </a:br>
            <a:r>
              <a:rPr lang="zh-CN" altLang="en-US" sz="3600" kern="1200" dirty="0">
                <a:solidFill>
                  <a:srgbClr val="FFFF00"/>
                </a:solidFill>
                <a:latin typeface="+mj-lt"/>
                <a:ea typeface="黑体" panose="02010609060101010101" pitchFamily="2" charset="-122"/>
                <a:cs typeface="+mj-cs"/>
              </a:rPr>
              <a:t>统计报表制度培训课件</a:t>
            </a:r>
            <a:endParaRPr lang="zh-CN" altLang="en-US" sz="3600" kern="1200" dirty="0">
              <a:solidFill>
                <a:srgbClr val="FFFF00"/>
              </a:solidFill>
              <a:latin typeface="+mj-lt"/>
              <a:ea typeface="+mj-ea"/>
              <a:cs typeface="+mj-cs"/>
            </a:endParaRPr>
          </a:p>
        </p:txBody>
      </p:sp>
      <p:sp>
        <p:nvSpPr>
          <p:cNvPr id="15362" name="Rectangle 5"/>
          <p:cNvSpPr>
            <a:spLocks noGrp="1"/>
          </p:cNvSpPr>
          <p:nvPr>
            <p:ph type="subTitle" idx="1"/>
          </p:nvPr>
        </p:nvSpPr>
        <p:spPr>
          <a:xfrm>
            <a:off x="1357313" y="3143250"/>
            <a:ext cx="6500812" cy="1000125"/>
          </a:xfrm>
        </p:spPr>
        <p:txBody>
          <a:bodyPr vert="horz" wrap="square" lIns="91440" tIns="45720" rIns="91440" bIns="45720" anchor="ctr" anchorCtr="0"/>
          <a:p>
            <a:pPr eaLnBrk="1" hangingPunct="1">
              <a:lnSpc>
                <a:spcPct val="130000"/>
              </a:lnSpc>
              <a:buClrTx/>
              <a:buSzTx/>
            </a:pPr>
            <a:r>
              <a:rPr lang="zh-CN" altLang="en-US" sz="4800" kern="1200" dirty="0">
                <a:solidFill>
                  <a:srgbClr val="FFFF00"/>
                </a:solidFill>
                <a:latin typeface="华文楷体" panose="02010600040101010101" pitchFamily="2" charset="-122"/>
                <a:ea typeface="华文彩云" panose="02010800040101010101" pitchFamily="2" charset="-122"/>
                <a:cs typeface="+mn-cs"/>
              </a:rPr>
              <a:t>电子商务、重点互联网平台</a:t>
            </a:r>
            <a:endParaRPr lang="en-US" altLang="zh-CN" sz="4800" kern="1200">
              <a:solidFill>
                <a:srgbClr val="FFFF00"/>
              </a:solidFill>
              <a:latin typeface="+mn-lt"/>
              <a:ea typeface="+mn-ea"/>
              <a:cs typeface="+mn-cs"/>
            </a:endParaRPr>
          </a:p>
        </p:txBody>
      </p:sp>
      <p:sp>
        <p:nvSpPr>
          <p:cNvPr id="15363" name="Rectangle 4"/>
          <p:cNvSpPr/>
          <p:nvPr/>
        </p:nvSpPr>
        <p:spPr>
          <a:xfrm>
            <a:off x="1643063" y="4929188"/>
            <a:ext cx="6143625" cy="1357312"/>
          </a:xfrm>
          <a:prstGeom prst="rect">
            <a:avLst/>
          </a:prstGeom>
          <a:noFill/>
          <a:ln w="9525">
            <a:noFill/>
          </a:ln>
        </p:spPr>
        <p:txBody>
          <a:bodyPr/>
          <a:p>
            <a:pPr algn="ctr">
              <a:spcBef>
                <a:spcPct val="20000"/>
              </a:spcBef>
            </a:pPr>
            <a:r>
              <a:rPr lang="zh-CN" altLang="en-US" sz="2000" b="1" dirty="0">
                <a:solidFill>
                  <a:srgbClr val="FFFF00"/>
                </a:solidFill>
                <a:latin typeface="楷体_GB2312" panose="02010609030101010101" pitchFamily="49" charset="-122"/>
                <a:ea typeface="楷体_GB2312" panose="02010609030101010101" pitchFamily="49" charset="-122"/>
              </a:rPr>
              <a:t>朝  阳  区  统  计  局</a:t>
            </a:r>
            <a:endParaRPr lang="en-US" altLang="zh-CN" sz="2000" b="1">
              <a:solidFill>
                <a:srgbClr val="FFFF00"/>
              </a:solidFill>
              <a:latin typeface="楷体_GB2312" panose="02010609030101010101" pitchFamily="49" charset="-122"/>
              <a:ea typeface="楷体_GB2312" panose="02010609030101010101" pitchFamily="49" charset="-122"/>
            </a:endParaRPr>
          </a:p>
          <a:p>
            <a:pPr algn="ctr">
              <a:spcBef>
                <a:spcPct val="20000"/>
              </a:spcBef>
            </a:pPr>
            <a:r>
              <a:rPr lang="en-US" altLang="zh-CN" sz="2000" b="1">
                <a:solidFill>
                  <a:srgbClr val="FFFF00"/>
                </a:solidFill>
                <a:latin typeface="楷体_GB2312" panose="02010609030101010101" pitchFamily="49" charset="-122"/>
                <a:ea typeface="楷体_GB2312" panose="02010609030101010101" pitchFamily="49" charset="-122"/>
              </a:rPr>
              <a:t>2022</a:t>
            </a:r>
            <a:r>
              <a:rPr lang="zh-CN" altLang="en-US" sz="2000" b="1" dirty="0">
                <a:solidFill>
                  <a:srgbClr val="FFFF00"/>
                </a:solidFill>
                <a:latin typeface="楷体_GB2312" panose="02010609030101010101" pitchFamily="49" charset="-122"/>
                <a:ea typeface="楷体_GB2312" panose="02010609030101010101" pitchFamily="49" charset="-122"/>
              </a:rPr>
              <a:t>年</a:t>
            </a:r>
            <a:r>
              <a:rPr lang="en-US" altLang="zh-CN" sz="2000" b="1">
                <a:solidFill>
                  <a:srgbClr val="FFFF00"/>
                </a:solidFill>
                <a:latin typeface="楷体_GB2312" panose="02010609030101010101" pitchFamily="49" charset="-122"/>
                <a:ea typeface="楷体_GB2312" panose="02010609030101010101" pitchFamily="49" charset="-122"/>
              </a:rPr>
              <a:t>12</a:t>
            </a:r>
            <a:r>
              <a:rPr lang="zh-CN" altLang="en-US" sz="2000" b="1" dirty="0">
                <a:solidFill>
                  <a:srgbClr val="FFFF00"/>
                </a:solidFill>
                <a:latin typeface="楷体_GB2312" panose="02010609030101010101" pitchFamily="49" charset="-122"/>
                <a:ea typeface="楷体_GB2312" panose="02010609030101010101" pitchFamily="49" charset="-122"/>
              </a:rPr>
              <a:t>月制作</a:t>
            </a:r>
            <a:endParaRPr lang="zh-CN" altLang="en-US" sz="2000" b="1" dirty="0">
              <a:solidFill>
                <a:srgbClr val="FFFF00"/>
              </a:solidFill>
              <a:latin typeface="楷体_GB2312" panose="02010609030101010101" pitchFamily="49" charset="-122"/>
              <a:ea typeface="楷体_GB2312" panose="0201060903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71550" y="836930"/>
            <a:ext cx="7467600" cy="1568450"/>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pPr>
              <a:buFont typeface="Arial" panose="020B0604020202020204" pitchFamily="34" charset="0"/>
            </a:pPr>
            <a:r>
              <a:rPr lang="zh-CN" b="1">
                <a:latin typeface="宋体" panose="02010600030101010101" pitchFamily="2" charset="-122"/>
                <a:cs typeface="宋体" panose="02010600030101010101" pitchFamily="2" charset="-122"/>
              </a:rPr>
              <a:t>新增报表</a:t>
            </a:r>
            <a:endParaRPr lang="zh-CN" b="1">
              <a:latin typeface="宋体" panose="02010600030101010101" pitchFamily="2" charset="-122"/>
              <a:cs typeface="宋体" panose="02010600030101010101" pitchFamily="2" charset="-122"/>
            </a:endParaRPr>
          </a:p>
          <a:p>
            <a:pPr>
              <a:buFont typeface="Arial" panose="020B0604020202020204" pitchFamily="34" charset="0"/>
            </a:pPr>
            <a:r>
              <a:rPr lang="en-US" altLang="zh-CN" b="1">
                <a:latin typeface="宋体" panose="02010600030101010101" pitchFamily="2" charset="-122"/>
                <a:cs typeface="宋体" panose="02010600030101010101" pitchFamily="2" charset="-122"/>
              </a:rPr>
              <a:t>U207</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graphicFrame>
        <p:nvGraphicFramePr>
          <p:cNvPr id="4" name="对象 3"/>
          <p:cNvGraphicFramePr/>
          <p:nvPr/>
        </p:nvGraphicFramePr>
        <p:xfrm>
          <a:off x="2843530" y="1041400"/>
          <a:ext cx="4610100" cy="5816600"/>
        </p:xfrm>
        <a:graphic>
          <a:graphicData uri="http://schemas.openxmlformats.org/presentationml/2006/ole">
            <mc:AlternateContent xmlns:mc="http://schemas.openxmlformats.org/markup-compatibility/2006">
              <mc:Choice xmlns:v="urn:schemas-microsoft-com:vml" Requires="v">
                <p:oleObj spid="_x0000_s5" name="" r:id="rId1" imgW="4467225" imgH="5629275" progId="Paint.Picture">
                  <p:embed/>
                </p:oleObj>
              </mc:Choice>
              <mc:Fallback>
                <p:oleObj name="" r:id="rId1" imgW="4467225" imgH="5629275" progId="Paint.Picture">
                  <p:embed/>
                  <p:pic>
                    <p:nvPicPr>
                      <p:cNvPr id="0" name="图片 4"/>
                      <p:cNvPicPr/>
                      <p:nvPr/>
                    </p:nvPicPr>
                    <p:blipFill>
                      <a:blip r:embed="rId2"/>
                      <a:stretch>
                        <a:fillRect/>
                      </a:stretch>
                    </p:blipFill>
                    <p:spPr>
                      <a:xfrm>
                        <a:off x="2843530" y="1041400"/>
                        <a:ext cx="4610100" cy="5816600"/>
                      </a:xfrm>
                      <a:prstGeom prst="rect">
                        <a:avLst/>
                      </a:prstGeom>
                    </p:spPr>
                  </p:pic>
                </p:oleObj>
              </mc:Fallback>
            </mc:AlternateContent>
          </a:graphicData>
        </a:graphic>
      </p:graphicFrame>
      <p:sp>
        <p:nvSpPr>
          <p:cNvPr id="2"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对象 1"/>
          <p:cNvGraphicFramePr/>
          <p:nvPr/>
        </p:nvGraphicFramePr>
        <p:xfrm>
          <a:off x="1512570" y="1938655"/>
          <a:ext cx="6252210" cy="3735705"/>
        </p:xfrm>
        <a:graphic>
          <a:graphicData uri="http://schemas.openxmlformats.org/presentationml/2006/ole">
            <mc:AlternateContent xmlns:mc="http://schemas.openxmlformats.org/markup-compatibility/2006">
              <mc:Choice xmlns:v="urn:schemas-microsoft-com:vml" Requires="v">
                <p:oleObj spid="_x0000_s3" name="" r:id="rId1" imgW="5781675" imgH="3305175" progId="Paint.Picture">
                  <p:embed/>
                </p:oleObj>
              </mc:Choice>
              <mc:Fallback>
                <p:oleObj name="" r:id="rId1" imgW="5781675" imgH="3305175" progId="Paint.Picture">
                  <p:embed/>
                  <p:pic>
                    <p:nvPicPr>
                      <p:cNvPr id="0" name="图片 2"/>
                      <p:cNvPicPr/>
                      <p:nvPr/>
                    </p:nvPicPr>
                    <p:blipFill>
                      <a:blip r:embed="rId2"/>
                      <a:stretch>
                        <a:fillRect/>
                      </a:stretch>
                    </p:blipFill>
                    <p:spPr>
                      <a:xfrm>
                        <a:off x="1512570" y="1938655"/>
                        <a:ext cx="6252210" cy="3735705"/>
                      </a:xfrm>
                      <a:prstGeom prst="rect">
                        <a:avLst/>
                      </a:prstGeom>
                    </p:spPr>
                  </p:pic>
                </p:oleObj>
              </mc:Fallback>
            </mc:AlternateContent>
          </a:graphicData>
        </a:graphic>
      </p:graphicFrame>
      <p:sp>
        <p:nvSpPr>
          <p:cNvPr id="8" name="文本框 7"/>
          <p:cNvSpPr txBox="1"/>
          <p:nvPr/>
        </p:nvSpPr>
        <p:spPr>
          <a:xfrm>
            <a:off x="1187450" y="1268730"/>
            <a:ext cx="74676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U208</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sp>
        <p:nvSpPr>
          <p:cNvPr id="4"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87450" y="1268730"/>
            <a:ext cx="74676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U209</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graphicFrame>
        <p:nvGraphicFramePr>
          <p:cNvPr id="6" name="对象 5"/>
          <p:cNvGraphicFramePr/>
          <p:nvPr/>
        </p:nvGraphicFramePr>
        <p:xfrm>
          <a:off x="1500505" y="1902460"/>
          <a:ext cx="6174105" cy="3747770"/>
        </p:xfrm>
        <a:graphic>
          <a:graphicData uri="http://schemas.openxmlformats.org/presentationml/2006/ole">
            <mc:AlternateContent xmlns:mc="http://schemas.openxmlformats.org/markup-compatibility/2006">
              <mc:Choice xmlns:v="urn:schemas-microsoft-com:vml" Requires="v">
                <p:oleObj spid="_x0000_s7" name="" r:id="rId1" imgW="5905500" imgH="3429000" progId="Paint.Picture">
                  <p:embed/>
                </p:oleObj>
              </mc:Choice>
              <mc:Fallback>
                <p:oleObj name="" r:id="rId1" imgW="5905500" imgH="3429000" progId="Paint.Picture">
                  <p:embed/>
                  <p:pic>
                    <p:nvPicPr>
                      <p:cNvPr id="0" name="图片 6"/>
                      <p:cNvPicPr/>
                      <p:nvPr/>
                    </p:nvPicPr>
                    <p:blipFill>
                      <a:blip r:embed="rId2"/>
                      <a:stretch>
                        <a:fillRect/>
                      </a:stretch>
                    </p:blipFill>
                    <p:spPr>
                      <a:xfrm>
                        <a:off x="1500505" y="1902460"/>
                        <a:ext cx="6174105" cy="3747770"/>
                      </a:xfrm>
                      <a:prstGeom prst="rect">
                        <a:avLst/>
                      </a:prstGeom>
                    </p:spPr>
                  </p:pic>
                </p:oleObj>
              </mc:Fallback>
            </mc:AlternateContent>
          </a:graphicData>
        </a:graphic>
      </p:graphicFrame>
      <p:sp>
        <p:nvSpPr>
          <p:cNvPr id="2"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对象 1"/>
          <p:cNvGraphicFramePr/>
          <p:nvPr/>
        </p:nvGraphicFramePr>
        <p:xfrm>
          <a:off x="1512570" y="1891030"/>
          <a:ext cx="6462395" cy="3853180"/>
        </p:xfrm>
        <a:graphic>
          <a:graphicData uri="http://schemas.openxmlformats.org/presentationml/2006/ole">
            <mc:AlternateContent xmlns:mc="http://schemas.openxmlformats.org/markup-compatibility/2006">
              <mc:Choice xmlns:v="urn:schemas-microsoft-com:vml" Requires="v">
                <p:oleObj spid="_x0000_s3" name="" r:id="rId1" imgW="5762625" imgH="3086100" progId="Paint.Picture">
                  <p:embed/>
                </p:oleObj>
              </mc:Choice>
              <mc:Fallback>
                <p:oleObj name="" r:id="rId1" imgW="5762625" imgH="3086100" progId="Paint.Picture">
                  <p:embed/>
                  <p:pic>
                    <p:nvPicPr>
                      <p:cNvPr id="0" name="图片 2"/>
                      <p:cNvPicPr/>
                      <p:nvPr/>
                    </p:nvPicPr>
                    <p:blipFill>
                      <a:blip r:embed="rId2"/>
                      <a:stretch>
                        <a:fillRect/>
                      </a:stretch>
                    </p:blipFill>
                    <p:spPr>
                      <a:xfrm>
                        <a:off x="1512570" y="1891030"/>
                        <a:ext cx="6462395" cy="3853180"/>
                      </a:xfrm>
                      <a:prstGeom prst="rect">
                        <a:avLst/>
                      </a:prstGeom>
                    </p:spPr>
                  </p:pic>
                </p:oleObj>
              </mc:Fallback>
            </mc:AlternateContent>
          </a:graphicData>
        </a:graphic>
      </p:graphicFrame>
      <p:sp>
        <p:nvSpPr>
          <p:cNvPr id="4" name="文本框 3"/>
          <p:cNvSpPr txBox="1"/>
          <p:nvPr/>
        </p:nvSpPr>
        <p:spPr>
          <a:xfrm>
            <a:off x="1187450" y="1268730"/>
            <a:ext cx="74676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U210</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sp>
        <p:nvSpPr>
          <p:cNvPr id="5"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
        <p:nvSpPr>
          <p:cNvPr id="2" name="文本框 1"/>
          <p:cNvSpPr txBox="1"/>
          <p:nvPr/>
        </p:nvSpPr>
        <p:spPr>
          <a:xfrm>
            <a:off x="1679575" y="2196465"/>
            <a:ext cx="6388100" cy="1568450"/>
          </a:xfrm>
          <a:prstGeom prst="rect">
            <a:avLst/>
          </a:prstGeom>
          <a:noFill/>
        </p:spPr>
        <p:txBody>
          <a:bodyPr wrap="square" rtlCol="0">
            <a:spAutoFit/>
          </a:bodyPr>
          <a:p>
            <a:pPr marL="457200" indent="-457200">
              <a:buFont typeface="Arial" panose="020B0604020202020204" pitchFamily="34" charset="0"/>
              <a:buChar char="•"/>
            </a:pPr>
            <a:r>
              <a:rPr lang="zh-CN" altLang="en-US" b="1">
                <a:latin typeface="宋体" panose="02010600030101010101" pitchFamily="2" charset="-122"/>
                <a:cs typeface="宋体" panose="02010600030101010101" pitchFamily="2" charset="-122"/>
              </a:rPr>
              <a:t>注意：</a:t>
            </a:r>
            <a:endParaRPr lang="zh-CN" altLang="en-US">
              <a:latin typeface="宋体" panose="02010600030101010101" pitchFamily="2" charset="-122"/>
              <a:cs typeface="宋体" panose="02010600030101010101" pitchFamily="2" charset="-122"/>
            </a:endParaRPr>
          </a:p>
          <a:p>
            <a:r>
              <a:rPr lang="en-US" altLang="zh-CN">
                <a:latin typeface="宋体" panose="02010600030101010101" pitchFamily="2" charset="-122"/>
                <a:cs typeface="宋体" panose="02010600030101010101" pitchFamily="2" charset="-122"/>
              </a:rPr>
              <a:t>U202-U210</a:t>
            </a:r>
            <a:r>
              <a:rPr lang="zh-CN" altLang="en-US">
                <a:latin typeface="宋体" panose="02010600030101010101" pitchFamily="2" charset="-122"/>
                <a:cs typeface="宋体" panose="02010600030101010101" pitchFamily="2" charset="-122"/>
              </a:rPr>
              <a:t>所有报表，列指标都调整为</a:t>
            </a:r>
            <a:r>
              <a:rPr lang="en-US" altLang="zh-CN">
                <a:latin typeface="宋体" panose="02010600030101010101" pitchFamily="2" charset="-122"/>
                <a:cs typeface="宋体" panose="02010600030101010101" pitchFamily="2" charset="-122"/>
              </a:rPr>
              <a:t>“1-</a:t>
            </a:r>
            <a:r>
              <a:rPr lang="zh-CN" altLang="en-US">
                <a:latin typeface="宋体" panose="02010600030101010101" pitchFamily="2" charset="-122"/>
                <a:cs typeface="宋体" panose="02010600030101010101" pitchFamily="2" charset="-122"/>
              </a:rPr>
              <a:t>本月</a:t>
            </a:r>
            <a:r>
              <a:rPr lang="en-US" altLang="zh-CN">
                <a:latin typeface="宋体" panose="02010600030101010101" pitchFamily="2" charset="-122"/>
                <a:cs typeface="宋体" panose="02010600030101010101" pitchFamily="2" charset="-122"/>
              </a:rPr>
              <a:t>”</a:t>
            </a:r>
            <a:r>
              <a:rPr lang="zh-CN" altLang="en-US">
                <a:latin typeface="宋体" panose="02010600030101010101" pitchFamily="2" charset="-122"/>
                <a:cs typeface="宋体" panose="02010600030101010101" pitchFamily="2" charset="-122"/>
              </a:rPr>
              <a:t>和</a:t>
            </a:r>
            <a:r>
              <a:rPr lang="en-US" altLang="zh-CN">
                <a:latin typeface="宋体" panose="02010600030101010101" pitchFamily="2" charset="-122"/>
                <a:cs typeface="宋体" panose="02010600030101010101" pitchFamily="2" charset="-122"/>
              </a:rPr>
              <a:t>“</a:t>
            </a:r>
            <a:r>
              <a:rPr lang="zh-CN" altLang="en-US">
                <a:latin typeface="宋体" panose="02010600030101010101" pitchFamily="2" charset="-122"/>
                <a:cs typeface="宋体" panose="02010600030101010101" pitchFamily="2" charset="-122"/>
              </a:rPr>
              <a:t>上年同期</a:t>
            </a:r>
            <a:r>
              <a:rPr lang="en-US" altLang="zh-CN">
                <a:latin typeface="宋体" panose="02010600030101010101" pitchFamily="2" charset="-122"/>
                <a:cs typeface="宋体" panose="02010600030101010101" pitchFamily="2" charset="-122"/>
              </a:rPr>
              <a:t>”</a:t>
            </a:r>
            <a:endParaRPr lang="zh-CN" altLang="en-US">
              <a:latin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67" name="表格 21566"/>
          <p:cNvGraphicFramePr/>
          <p:nvPr/>
        </p:nvGraphicFramePr>
        <p:xfrm>
          <a:off x="323850" y="1125538"/>
          <a:ext cx="8604250" cy="4907280"/>
        </p:xfrm>
        <a:graphic>
          <a:graphicData uri="http://schemas.openxmlformats.org/drawingml/2006/table">
            <a:tbl>
              <a:tblPr/>
              <a:tblGrid>
                <a:gridCol w="683895"/>
                <a:gridCol w="1162050"/>
                <a:gridCol w="1035685"/>
                <a:gridCol w="3301365"/>
                <a:gridCol w="803593"/>
                <a:gridCol w="1617662"/>
              </a:tblGrid>
              <a:tr h="700088">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表号</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表名</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报表</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类别</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调查范围</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单位</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报送日期及方式</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655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1800" b="1">
                          <a:solidFill>
                            <a:srgbClr val="FFFF00"/>
                          </a:solidFill>
                          <a:latin typeface="楷体" panose="02010609060101010101" charset="-122"/>
                          <a:ea typeface="楷体" panose="02010609060101010101" charset="-122"/>
                        </a:rPr>
                        <a:t>U201</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电子商务交易平台情况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rPr>
                        <a:t>月报</a:t>
                      </a:r>
                      <a:endParaRPr lang="zh-CN" altLang="en-US" sz="1800" b="1" dirty="0">
                        <a:solidFill>
                          <a:srgbClr val="FF0000"/>
                        </a:solidFill>
                        <a:latin typeface="楷体" panose="02010609060101010101" charset="-122"/>
                        <a:ea typeface="楷体" panose="02010609060101010101" charset="-122"/>
                      </a:endParaRPr>
                    </a:p>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rPr>
                        <a:t>（</a:t>
                      </a:r>
                      <a:r>
                        <a:rPr lang="en-US" altLang="zh-CN" sz="1800" b="1" dirty="0">
                          <a:solidFill>
                            <a:srgbClr val="FF0000"/>
                          </a:solidFill>
                          <a:latin typeface="楷体" panose="02010609060101010101" charset="-122"/>
                          <a:ea typeface="楷体" panose="02010609060101010101" charset="-122"/>
                        </a:rPr>
                        <a:t>1</a:t>
                      </a:r>
                      <a:r>
                        <a:rPr lang="zh-CN" altLang="en-US" sz="1800" b="1" dirty="0">
                          <a:solidFill>
                            <a:srgbClr val="FF0000"/>
                          </a:solidFill>
                          <a:latin typeface="楷体" panose="02010609060101010101" charset="-122"/>
                          <a:ea typeface="楷体" panose="02010609060101010101" charset="-122"/>
                        </a:rPr>
                        <a:t>月不免报）</a:t>
                      </a:r>
                      <a:endParaRPr lang="zh-CN" altLang="en-US" sz="1800" b="1" dirty="0">
                        <a:solidFill>
                          <a:srgbClr val="FF00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(1)辖区内规模以上工业、有资质的建筑业、限额以上批发和零售业、限额以上住宿和餐饮业、有开发经营活动的全部房地产开发经营业、规模以上服务业法人单位拥有的电子商务交易平台，以及年交易额1000万元及以上的其他电子商务交易平台，</a:t>
                      </a:r>
                      <a:r>
                        <a:rPr lang="zh-CN" altLang="en-US" sz="1800" b="1" dirty="0">
                          <a:solidFill>
                            <a:srgbClr val="FF0000"/>
                          </a:solidFill>
                          <a:latin typeface="楷体" panose="02010609060101010101" charset="-122"/>
                          <a:ea typeface="楷体" panose="02010609060101010101" charset="-122"/>
                        </a:rPr>
                        <a:t>不包括《重点网上交易平台》（E231表）名单中的电子商务交易平台</a:t>
                      </a:r>
                      <a:r>
                        <a:rPr lang="zh-CN" altLang="en-US" sz="1800" b="1" dirty="0">
                          <a:solidFill>
                            <a:srgbClr val="FFFF00"/>
                          </a:solidFill>
                          <a:latin typeface="楷体" panose="02010609060101010101" charset="-122"/>
                          <a:ea typeface="楷体" panose="02010609060101010101" charset="-122"/>
                        </a:rPr>
                        <a:t>。</a:t>
                      </a:r>
                      <a:endParaRPr lang="zh-CN" altLang="en-US" sz="1800" b="1" dirty="0">
                        <a:solidFill>
                          <a:srgbClr val="FFFF00"/>
                        </a:solidFill>
                        <a:latin typeface="楷体" panose="02010609060101010101" charset="-122"/>
                        <a:ea typeface="楷体" panose="02010609060101010101" charset="-122"/>
                      </a:endParaRPr>
                    </a:p>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(2)上述范围以外的出行、医疗、教育培训、房屋共享、旅游、餐饮、文化重点电子商务交易平台。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1、2、5、7、10月月后7日，3、9月月后10日，4、12月月后8日，6、8、11月月后6日24时前网上填报</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1535" name="Rectangle 4"/>
          <p:cNvSpPr/>
          <p:nvPr/>
        </p:nvSpPr>
        <p:spPr>
          <a:xfrm>
            <a:off x="1143000" y="214313"/>
            <a:ext cx="8229600" cy="500062"/>
          </a:xfrm>
          <a:prstGeom prst="rect">
            <a:avLst/>
          </a:prstGeom>
          <a:noFill/>
          <a:ln w="9525">
            <a:noFill/>
          </a:ln>
        </p:spPr>
        <p:txBody>
          <a:bodyPr/>
          <a:p>
            <a:pPr eaLnBrk="0" hangingPunct="0"/>
            <a:r>
              <a:rPr lang="zh-CN" altLang="en-US" sz="2800" dirty="0">
                <a:solidFill>
                  <a:srgbClr val="FFFF00"/>
                </a:solidFill>
                <a:latin typeface="Times New Roman" panose="02020603050405020304" pitchFamily="18" charset="0"/>
                <a:ea typeface="黑体" panose="02010609060101010101" pitchFamily="2" charset="-122"/>
              </a:rPr>
              <a:t>二、填报范围及口径</a:t>
            </a:r>
            <a:endParaRPr lang="zh-CN" altLang="en-US" sz="2800" dirty="0">
              <a:solidFill>
                <a:srgbClr val="FFFF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74" name="表格 22573"/>
          <p:cNvGraphicFramePr/>
          <p:nvPr/>
        </p:nvGraphicFramePr>
        <p:xfrm>
          <a:off x="250825" y="1268413"/>
          <a:ext cx="8714105" cy="4860925"/>
        </p:xfrm>
        <a:graphic>
          <a:graphicData uri="http://schemas.openxmlformats.org/drawingml/2006/table">
            <a:tbl>
              <a:tblPr/>
              <a:tblGrid>
                <a:gridCol w="852805"/>
                <a:gridCol w="1395095"/>
                <a:gridCol w="1125538"/>
                <a:gridCol w="2670175"/>
                <a:gridCol w="957262"/>
                <a:gridCol w="1712913"/>
              </a:tblGrid>
              <a:tr h="928688">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表号</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表名</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报表</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类别</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调查范围</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单位</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报送日期及方式</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U202</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重点互联网出行平台基本情况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rPr>
                        <a:t>月报</a:t>
                      </a:r>
                      <a:endParaRPr lang="zh-CN" altLang="en-US" sz="1800" b="1" dirty="0">
                        <a:solidFill>
                          <a:srgbClr val="FF00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辖区内重点互联网出行平台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l">
                        <a:buFontTx/>
                        <a:buNone/>
                      </a:pPr>
                      <a:endParaRPr sz="1800" b="1">
                        <a:solidFill>
                          <a:srgbClr val="FFFF00"/>
                        </a:solidFill>
                        <a:latin typeface="楷体" panose="02010609060101010101" charset="-122"/>
                        <a:ea typeface="楷体" panose="02010609060101010101" charset="-122"/>
                        <a:cs typeface="楷体" panose="02010609060101010101" charset="-122"/>
                      </a:endParaRPr>
                    </a:p>
                    <a:p>
                      <a:pPr marL="0" lvl="0" algn="l">
                        <a:buFontTx/>
                        <a:buNone/>
                      </a:pPr>
                      <a:endParaRPr sz="1800" b="1">
                        <a:solidFill>
                          <a:srgbClr val="FFFF00"/>
                        </a:solidFill>
                        <a:latin typeface="楷体" panose="02010609060101010101" charset="-122"/>
                        <a:ea typeface="楷体" panose="02010609060101010101" charset="-122"/>
                        <a:cs typeface="楷体" panose="02010609060101010101" charset="-122"/>
                      </a:endParaRPr>
                    </a:p>
                    <a:p>
                      <a:pPr marL="0" lvl="0" algn="l">
                        <a:buFontTx/>
                        <a:buNone/>
                      </a:pPr>
                      <a:endParaRPr sz="1800" b="1">
                        <a:solidFill>
                          <a:srgbClr val="FFFF00"/>
                        </a:solidFill>
                        <a:latin typeface="楷体" panose="02010609060101010101" charset="-122"/>
                        <a:ea typeface="楷体" panose="02010609060101010101" charset="-122"/>
                        <a:cs typeface="楷体" panose="02010609060101010101" charset="-122"/>
                      </a:endParaRPr>
                    </a:p>
                    <a:p>
                      <a:pPr marL="0" lvl="0" algn="l">
                        <a:buFontTx/>
                        <a:buNone/>
                      </a:pPr>
                      <a:r>
                        <a:rPr sz="1800" b="1">
                          <a:solidFill>
                            <a:srgbClr val="FFFF00"/>
                          </a:solidFill>
                          <a:latin typeface="楷体" panose="02010609060101010101" charset="-122"/>
                          <a:ea typeface="楷体" panose="02010609060101010101" charset="-122"/>
                          <a:cs typeface="楷体" panose="02010609060101010101" charset="-122"/>
                        </a:rPr>
                        <a:t>月后18日18时前网上填报</a:t>
                      </a:r>
                      <a:endParaRPr sz="1800" b="1">
                        <a:solidFill>
                          <a:srgbClr val="FFFF00"/>
                        </a:solidFill>
                        <a:latin typeface="楷体" panose="02010609060101010101" charset="-122"/>
                        <a:ea typeface="楷体" panose="02010609060101010101" charset="-122"/>
                        <a:cs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U203</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重点互联网医疗平台基本情况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sym typeface="+mn-ea"/>
                        </a:rPr>
                        <a:t>月报</a:t>
                      </a:r>
                      <a:endParaRPr lang="zh-CN" altLang="en-US" sz="1800" b="1" dirty="0">
                        <a:solidFill>
                          <a:srgbClr val="FF0000"/>
                        </a:solidFill>
                        <a:latin typeface="楷体" panose="02010609060101010101" charset="-122"/>
                        <a:ea typeface="楷体" panose="02010609060101010101" charset="-122"/>
                        <a:sym typeface="+mn-ea"/>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辖区内重点互联网医疗平台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U204</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重点互联网教育培训平台基本情况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sym typeface="+mn-ea"/>
                        </a:rPr>
                        <a:t>月报</a:t>
                      </a:r>
                      <a:endParaRPr lang="zh-CN" altLang="en-US" sz="1800" b="1" dirty="0">
                        <a:solidFill>
                          <a:srgbClr val="FF0000"/>
                        </a:solidFill>
                        <a:latin typeface="楷体" panose="02010609060101010101" charset="-122"/>
                        <a:ea typeface="楷体" panose="02010609060101010101" charset="-122"/>
                        <a:sym typeface="+mn-ea"/>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辖区内重点互联网教育培训平台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031875">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ctr">
                        <a:buFontTx/>
                        <a:buNone/>
                      </a:pPr>
                      <a:r>
                        <a:rPr sz="1800" b="1">
                          <a:solidFill>
                            <a:srgbClr val="FFFF00"/>
                          </a:solidFill>
                          <a:latin typeface="楷体" panose="02010609060101010101" charset="-122"/>
                          <a:ea typeface="楷体" panose="02010609060101010101" charset="-122"/>
                          <a:cs typeface="楷体" panose="02010609060101010101" charset="-122"/>
                        </a:rPr>
                        <a:t>U206</a:t>
                      </a:r>
                      <a:endParaRPr sz="1800" b="1">
                        <a:solidFill>
                          <a:srgbClr val="FFFF00"/>
                        </a:solidFill>
                        <a:latin typeface="楷体" panose="02010609060101010101" charset="-122"/>
                        <a:ea typeface="楷体" panose="02010609060101010101" charset="-122"/>
                        <a:cs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l">
                        <a:buFontTx/>
                        <a:buNone/>
                      </a:pPr>
                      <a:r>
                        <a:rPr sz="1800" b="1">
                          <a:solidFill>
                            <a:srgbClr val="FFFF00"/>
                          </a:solidFill>
                          <a:latin typeface="楷体" panose="02010609060101010101" charset="-122"/>
                          <a:ea typeface="楷体" panose="02010609060101010101" charset="-122"/>
                          <a:cs typeface="楷体" panose="02010609060101010101" charset="-122"/>
                        </a:rPr>
                        <a:t>重点互联网房屋共享平台基本情况</a:t>
                      </a:r>
                      <a:endParaRPr sz="1800" b="1">
                        <a:solidFill>
                          <a:srgbClr val="FFFF00"/>
                        </a:solidFill>
                        <a:latin typeface="楷体" panose="02010609060101010101" charset="-122"/>
                        <a:ea typeface="楷体" panose="02010609060101010101" charset="-122"/>
                        <a:cs typeface="楷体" panose="02010609060101010101" charset="-122"/>
                      </a:endParaRPr>
                    </a:p>
                  </a:txBody>
                  <a:tcPr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ctr">
                        <a:buFontTx/>
                        <a:buNone/>
                      </a:pPr>
                      <a:r>
                        <a:rPr sz="1800" b="1">
                          <a:solidFill>
                            <a:srgbClr val="FF0000"/>
                          </a:solidFill>
                          <a:latin typeface="楷体" panose="02010609060101010101" charset="-122"/>
                          <a:ea typeface="楷体" panose="02010609060101010101" charset="-122"/>
                          <a:cs typeface="楷体" panose="02010609060101010101" charset="-122"/>
                          <a:sym typeface="+mn-ea"/>
                        </a:rPr>
                        <a:t>月报</a:t>
                      </a:r>
                      <a:endParaRPr sz="1800" b="1">
                        <a:solidFill>
                          <a:srgbClr val="FF0000"/>
                        </a:solidFill>
                        <a:latin typeface="楷体" panose="02010609060101010101" charset="-122"/>
                        <a:ea typeface="楷体" panose="02010609060101010101" charset="-122"/>
                        <a:cs typeface="楷体" panose="02010609060101010101" charset="-122"/>
                        <a:sym typeface="+mn-ea"/>
                      </a:endParaRPr>
                    </a:p>
                  </a:txBody>
                  <a:tcPr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l">
                        <a:buFontTx/>
                        <a:buNone/>
                      </a:pPr>
                      <a:r>
                        <a:rPr sz="1800" b="1">
                          <a:solidFill>
                            <a:srgbClr val="FFFF00"/>
                          </a:solidFill>
                          <a:latin typeface="楷体" panose="02010609060101010101" charset="-122"/>
                          <a:ea typeface="楷体" panose="02010609060101010101" charset="-122"/>
                          <a:cs typeface="楷体" panose="02010609060101010101" charset="-122"/>
                        </a:rPr>
                        <a:t>辖区内重点互联网房屋共享平台</a:t>
                      </a:r>
                      <a:endParaRPr sz="1800" b="1">
                        <a:solidFill>
                          <a:srgbClr val="FFFF00"/>
                        </a:solidFill>
                        <a:latin typeface="楷体" panose="02010609060101010101" charset="-122"/>
                        <a:ea typeface="楷体" panose="02010609060101010101" charset="-122"/>
                        <a:cs typeface="楷体" panose="02010609060101010101" charset="-122"/>
                      </a:endParaRPr>
                    </a:p>
                  </a:txBody>
                  <a:tcPr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ctr">
                        <a:buFontTx/>
                        <a:buNone/>
                      </a:pPr>
                      <a:r>
                        <a:rPr sz="1800" b="1">
                          <a:solidFill>
                            <a:srgbClr val="FFFF00"/>
                          </a:solidFill>
                          <a:latin typeface="楷体" panose="02010609060101010101" charset="-122"/>
                          <a:ea typeface="楷体" panose="02010609060101010101" charset="-122"/>
                          <a:cs typeface="楷体" panose="02010609060101010101" charset="-122"/>
                        </a:rPr>
                        <a:t>法人</a:t>
                      </a:r>
                      <a:endParaRPr sz="1800" b="1">
                        <a:solidFill>
                          <a:srgbClr val="FFFF00"/>
                        </a:solidFill>
                        <a:latin typeface="楷体" panose="02010609060101010101" charset="-122"/>
                        <a:ea typeface="楷体" panose="02010609060101010101" charset="-122"/>
                        <a:cs typeface="楷体" panose="02010609060101010101" charset="-122"/>
                      </a:endParaRPr>
                    </a:p>
                    <a:p>
                      <a:pPr marL="0" lvl="0" algn="ctr">
                        <a:buFontTx/>
                        <a:buNone/>
                      </a:pPr>
                      <a:endParaRPr sz="1800" b="1">
                        <a:solidFill>
                          <a:srgbClr val="FFFF00"/>
                        </a:solidFill>
                        <a:latin typeface="楷体" panose="02010609060101010101" charset="-122"/>
                        <a:ea typeface="楷体" panose="02010609060101010101" charset="-122"/>
                        <a:cs typeface="楷体" panose="02010609060101010101" charset="-122"/>
                      </a:endParaRPr>
                    </a:p>
                  </a:txBody>
                  <a:tcPr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22570" name="Rectangle 4"/>
          <p:cNvSpPr/>
          <p:nvPr/>
        </p:nvSpPr>
        <p:spPr>
          <a:xfrm>
            <a:off x="1071563" y="428625"/>
            <a:ext cx="8229600" cy="455613"/>
          </a:xfrm>
          <a:prstGeom prst="rect">
            <a:avLst/>
          </a:prstGeom>
          <a:noFill/>
          <a:ln w="9525">
            <a:noFill/>
          </a:ln>
        </p:spPr>
        <p:txBody>
          <a:bodyPr/>
          <a:p>
            <a:pPr eaLnBrk="0" hangingPunct="0"/>
            <a:r>
              <a:rPr lang="zh-CN" altLang="en-US" sz="2800" dirty="0">
                <a:solidFill>
                  <a:srgbClr val="FFFF00"/>
                </a:solidFill>
                <a:latin typeface="Times New Roman" panose="02020603050405020304" pitchFamily="18" charset="0"/>
                <a:ea typeface="黑体" panose="02010609060101010101" pitchFamily="2" charset="-122"/>
              </a:rPr>
              <a:t>二、填报范围及口径</a:t>
            </a:r>
            <a:endParaRPr lang="zh-CN" altLang="en-US" sz="2800" dirty="0">
              <a:solidFill>
                <a:srgbClr val="FFFF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70" name="Rectangle 4"/>
          <p:cNvSpPr/>
          <p:nvPr/>
        </p:nvSpPr>
        <p:spPr>
          <a:xfrm>
            <a:off x="1071563" y="428625"/>
            <a:ext cx="8229600" cy="455613"/>
          </a:xfrm>
          <a:prstGeom prst="rect">
            <a:avLst/>
          </a:prstGeom>
          <a:noFill/>
          <a:ln w="9525">
            <a:noFill/>
          </a:ln>
        </p:spPr>
        <p:txBody>
          <a:bodyPr/>
          <a:p>
            <a:pPr eaLnBrk="0" hangingPunct="0"/>
            <a:r>
              <a:rPr lang="zh-CN" altLang="en-US" sz="2800" dirty="0">
                <a:solidFill>
                  <a:srgbClr val="FFFF00"/>
                </a:solidFill>
                <a:latin typeface="Times New Roman" panose="02020603050405020304" pitchFamily="18" charset="0"/>
                <a:ea typeface="黑体" panose="02010609060101010101" pitchFamily="2" charset="-122"/>
              </a:rPr>
              <a:t>二、填报范围及口径</a:t>
            </a:r>
            <a:endParaRPr lang="zh-CN" altLang="en-US" sz="2800" dirty="0">
              <a:solidFill>
                <a:srgbClr val="FFFF00"/>
              </a:solidFill>
              <a:latin typeface="Times New Roman" panose="02020603050405020304" pitchFamily="18" charset="0"/>
              <a:ea typeface="黑体" panose="02010609060101010101" pitchFamily="2" charset="-122"/>
            </a:endParaRPr>
          </a:p>
        </p:txBody>
      </p:sp>
      <p:graphicFrame>
        <p:nvGraphicFramePr>
          <p:cNvPr id="22574" name="表格 22573"/>
          <p:cNvGraphicFramePr/>
          <p:nvPr/>
        </p:nvGraphicFramePr>
        <p:xfrm>
          <a:off x="215265" y="1196658"/>
          <a:ext cx="8714105" cy="4872990"/>
        </p:xfrm>
        <a:graphic>
          <a:graphicData uri="http://schemas.openxmlformats.org/drawingml/2006/table">
            <a:tbl>
              <a:tblPr/>
              <a:tblGrid>
                <a:gridCol w="852488"/>
                <a:gridCol w="1395412"/>
                <a:gridCol w="1125538"/>
                <a:gridCol w="2814955"/>
                <a:gridCol w="812482"/>
                <a:gridCol w="1712913"/>
              </a:tblGrid>
              <a:tr h="94107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表号</a:t>
                      </a:r>
                      <a:r>
                        <a:rPr lang="en-US" altLang="zh-CN" sz="2000" b="1" dirty="0">
                          <a:solidFill>
                            <a:srgbClr val="FFFF00"/>
                          </a:solidFill>
                          <a:latin typeface="楷体" panose="02010609060101010101" charset="-122"/>
                          <a:ea typeface="楷体" panose="02010609060101010101" charset="-122"/>
                        </a:rPr>
                        <a:t>                                                                                                                                                                                                                                                                                                                                                                                                                                                                                                                                                                                                                                                                                                                                                                                                                                                                                                                                                                                                                                                                                                                                                                                                                                                                                                                                                                                                                                                                                                                                                                                                                                                                                                                                                                                                                                                                                                                                                                                                                                                                                                                                                                                                                                                                                                                                                                                                                                                                                                                                                                                                                                                                                                                                                                                                                                                                                                                                                                                                 </a:t>
                      </a:r>
                      <a:endParaRPr lang="en-US" altLang="zh-CN"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表名</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报表</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类别</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调查范围</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单位</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报送日期及方式</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U207</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电子商务平台经营及发展情况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rPr>
                        <a:t>月报</a:t>
                      </a:r>
                      <a:endParaRPr lang="zh-CN" altLang="en-US" sz="1800" b="1" dirty="0">
                        <a:solidFill>
                          <a:srgbClr val="FF00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(1)辖区内规模以上工业、有资质的建筑业、限额以上批发和零售业、限额以上住宿和餐饮业、有开发经营活动的全部房地产开发经营业、规模以上服务业法人单位拥有的电子商务交易平台，以及年交易额1000万元及以上的其他电子商务交易平台。</a:t>
                      </a:r>
                      <a:endParaRPr lang="zh-CN" altLang="en-US" sz="1800" b="1" dirty="0">
                        <a:solidFill>
                          <a:srgbClr val="FFFF00"/>
                        </a:solidFill>
                        <a:latin typeface="楷体" panose="02010609060101010101" charset="-122"/>
                        <a:ea typeface="楷体" panose="02010609060101010101" charset="-122"/>
                      </a:endParaRPr>
                    </a:p>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(2)上述范围以外的出行、医疗、教育培训、房屋共享、旅游、餐饮、文化重点电子商务交易平台。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sz="1800" b="1">
                          <a:solidFill>
                            <a:srgbClr val="FFFF00"/>
                          </a:solidFill>
                          <a:latin typeface="楷体" panose="02010609060101010101" charset="-122"/>
                        </a:rPr>
                        <a:t>月后1</a:t>
                      </a:r>
                      <a:r>
                        <a:rPr sz="1800" b="1">
                          <a:solidFill>
                            <a:srgbClr val="FFFF00"/>
                          </a:solidFill>
                          <a:latin typeface="楷体" panose="02010609060101010101" charset="-122"/>
                          <a:ea typeface="楷体" panose="02010609060101010101" charset="-122"/>
                          <a:cs typeface="楷体" panose="02010609060101010101" charset="-122"/>
                        </a:rPr>
                        <a:t>8日18时前网上填报</a:t>
                      </a:r>
                      <a:endParaRPr sz="1800" b="1">
                        <a:solidFill>
                          <a:srgbClr val="FFFF00"/>
                        </a:solidFill>
                        <a:latin typeface="楷体" panose="02010609060101010101" charset="-122"/>
                        <a:ea typeface="楷体" panose="02010609060101010101" charset="-122"/>
                        <a:cs typeface="楷体" panose="02010609060101010101" charset="-122"/>
                      </a:endParaRPr>
                    </a:p>
                  </a:txBody>
                  <a:tcPr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70" name="Rectangle 4"/>
          <p:cNvSpPr/>
          <p:nvPr/>
        </p:nvSpPr>
        <p:spPr>
          <a:xfrm>
            <a:off x="1071563" y="428625"/>
            <a:ext cx="8229600" cy="455613"/>
          </a:xfrm>
          <a:prstGeom prst="rect">
            <a:avLst/>
          </a:prstGeom>
          <a:noFill/>
          <a:ln w="9525">
            <a:noFill/>
          </a:ln>
        </p:spPr>
        <p:txBody>
          <a:bodyPr/>
          <a:p>
            <a:pPr eaLnBrk="0" hangingPunct="0"/>
            <a:r>
              <a:rPr lang="zh-CN" altLang="en-US" sz="2800" dirty="0">
                <a:solidFill>
                  <a:srgbClr val="FFFF00"/>
                </a:solidFill>
                <a:latin typeface="Times New Roman" panose="02020603050405020304" pitchFamily="18" charset="0"/>
                <a:ea typeface="黑体" panose="02010609060101010101" pitchFamily="2" charset="-122"/>
              </a:rPr>
              <a:t>二、填报范围及口径</a:t>
            </a:r>
            <a:endParaRPr lang="zh-CN" altLang="en-US" sz="2800" dirty="0">
              <a:solidFill>
                <a:srgbClr val="FFFF00"/>
              </a:solidFill>
              <a:latin typeface="Times New Roman" panose="02020603050405020304" pitchFamily="18" charset="0"/>
              <a:ea typeface="黑体" panose="02010609060101010101" pitchFamily="2" charset="-122"/>
            </a:endParaRPr>
          </a:p>
        </p:txBody>
      </p:sp>
      <p:graphicFrame>
        <p:nvGraphicFramePr>
          <p:cNvPr id="22574" name="表格 22573"/>
          <p:cNvGraphicFramePr/>
          <p:nvPr/>
        </p:nvGraphicFramePr>
        <p:xfrm>
          <a:off x="215265" y="1268413"/>
          <a:ext cx="8714105" cy="4860925"/>
        </p:xfrm>
        <a:graphic>
          <a:graphicData uri="http://schemas.openxmlformats.org/drawingml/2006/table">
            <a:tbl>
              <a:tblPr/>
              <a:tblGrid>
                <a:gridCol w="852805"/>
                <a:gridCol w="1395095"/>
                <a:gridCol w="1125538"/>
                <a:gridCol w="2670175"/>
                <a:gridCol w="957262"/>
                <a:gridCol w="1712913"/>
              </a:tblGrid>
              <a:tr h="928688">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表号</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表名</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报表</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类别</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调查范围</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单位</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报送日期及方式</a:t>
                      </a:r>
                      <a:endParaRPr lang="zh-CN" altLang="en-US" sz="20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U208</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重点互联网旅游平台基本情况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rPr>
                        <a:t>月报</a:t>
                      </a:r>
                      <a:endParaRPr lang="zh-CN" altLang="en-US" sz="1800" b="1" dirty="0">
                        <a:solidFill>
                          <a:srgbClr val="FF00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辖区内重点互联网旅游平台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algn="l">
                        <a:buFontTx/>
                        <a:buNone/>
                      </a:pPr>
                      <a:endParaRPr sz="1800" b="1">
                        <a:solidFill>
                          <a:srgbClr val="FFFF00"/>
                        </a:solidFill>
                        <a:latin typeface="楷体" panose="02010609060101010101" charset="-122"/>
                        <a:ea typeface="楷体" panose="02010609060101010101" charset="-122"/>
                        <a:cs typeface="楷体" panose="02010609060101010101" charset="-122"/>
                      </a:endParaRPr>
                    </a:p>
                    <a:p>
                      <a:pPr marL="0" lvl="0" algn="l">
                        <a:buFontTx/>
                        <a:buNone/>
                      </a:pPr>
                      <a:endParaRPr sz="1800" b="1">
                        <a:solidFill>
                          <a:srgbClr val="FFFF00"/>
                        </a:solidFill>
                        <a:latin typeface="楷体" panose="02010609060101010101" charset="-122"/>
                        <a:ea typeface="楷体" panose="02010609060101010101" charset="-122"/>
                        <a:cs typeface="楷体" panose="02010609060101010101" charset="-122"/>
                      </a:endParaRPr>
                    </a:p>
                    <a:p>
                      <a:pPr marL="0" lvl="0" algn="l">
                        <a:buFontTx/>
                        <a:buNone/>
                      </a:pPr>
                      <a:endParaRPr sz="1800" b="1">
                        <a:solidFill>
                          <a:srgbClr val="FFFF00"/>
                        </a:solidFill>
                        <a:latin typeface="楷体" panose="02010609060101010101" charset="-122"/>
                        <a:ea typeface="楷体" panose="02010609060101010101" charset="-122"/>
                        <a:cs typeface="楷体" panose="02010609060101010101" charset="-122"/>
                      </a:endParaRPr>
                    </a:p>
                    <a:p>
                      <a:pPr marL="0" lvl="0" algn="l">
                        <a:buFontTx/>
                        <a:buNone/>
                      </a:pPr>
                      <a:r>
                        <a:rPr sz="1800" b="1">
                          <a:solidFill>
                            <a:srgbClr val="FFFF00"/>
                          </a:solidFill>
                          <a:latin typeface="楷体" panose="02010609060101010101" charset="-122"/>
                          <a:ea typeface="楷体" panose="02010609060101010101" charset="-122"/>
                          <a:cs typeface="楷体" panose="02010609060101010101" charset="-122"/>
                        </a:rPr>
                        <a:t>月后18日18时前网上填报</a:t>
                      </a:r>
                      <a:endParaRPr sz="1800" b="1">
                        <a:solidFill>
                          <a:srgbClr val="FFFF00"/>
                        </a:solidFill>
                        <a:latin typeface="楷体" panose="02010609060101010101" charset="-122"/>
                        <a:ea typeface="楷体" panose="02010609060101010101" charset="-122"/>
                        <a:cs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U209</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重点互联网餐饮平台基本情况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sym typeface="+mn-ea"/>
                        </a:rPr>
                        <a:t>月报</a:t>
                      </a:r>
                      <a:endParaRPr lang="zh-CN" altLang="en-US" sz="1800" b="1" dirty="0">
                        <a:solidFill>
                          <a:srgbClr val="FF0000"/>
                        </a:solidFill>
                        <a:latin typeface="楷体" panose="02010609060101010101" charset="-122"/>
                        <a:ea typeface="楷体" panose="02010609060101010101" charset="-122"/>
                        <a:sym typeface="+mn-ea"/>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辖区内重点互联网餐饮平台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914400">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U210</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重点互联网文化平台基本情况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0000"/>
                          </a:solidFill>
                          <a:latin typeface="楷体" panose="02010609060101010101" charset="-122"/>
                          <a:ea typeface="楷体" panose="02010609060101010101" charset="-122"/>
                          <a:sym typeface="+mn-ea"/>
                        </a:rPr>
                        <a:t>月报</a:t>
                      </a:r>
                      <a:endParaRPr lang="zh-CN" altLang="en-US" sz="1800" b="1" dirty="0">
                        <a:solidFill>
                          <a:srgbClr val="FF0000"/>
                        </a:solidFill>
                        <a:latin typeface="楷体" panose="02010609060101010101" charset="-122"/>
                        <a:ea typeface="楷体" panose="02010609060101010101" charset="-122"/>
                        <a:sym typeface="+mn-ea"/>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辖区内重点互联网文化平台</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80" name="表格 23579"/>
          <p:cNvGraphicFramePr/>
          <p:nvPr/>
        </p:nvGraphicFramePr>
        <p:xfrm>
          <a:off x="179388" y="1196975"/>
          <a:ext cx="8710613" cy="3587750"/>
        </p:xfrm>
        <a:graphic>
          <a:graphicData uri="http://schemas.openxmlformats.org/drawingml/2006/table">
            <a:tbl>
              <a:tblPr/>
              <a:tblGrid>
                <a:gridCol w="882650"/>
                <a:gridCol w="1365250"/>
                <a:gridCol w="1123950"/>
                <a:gridCol w="2670175"/>
                <a:gridCol w="957263"/>
                <a:gridCol w="1711325"/>
              </a:tblGrid>
              <a:tr h="1025525">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表号</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表名</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报表</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类别</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调查范围</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a:t>
                      </a:r>
                      <a:endParaRPr lang="zh-CN" altLang="en-US" sz="2000" b="1" dirty="0">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单位</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000" b="1" dirty="0">
                          <a:solidFill>
                            <a:srgbClr val="FFFF00"/>
                          </a:solidFill>
                          <a:latin typeface="楷体" panose="02010609060101010101" charset="-122"/>
                          <a:ea typeface="楷体" panose="02010609060101010101" charset="-122"/>
                        </a:rPr>
                        <a:t>报送日期及方式</a:t>
                      </a:r>
                      <a:endParaRPr lang="zh-CN" altLang="en-US" sz="2000" b="1" dirty="0">
                        <a:solidFill>
                          <a:srgbClr val="FFFF00"/>
                        </a:solidFill>
                        <a:latin typeface="楷体" panose="02010609060101010101" charset="-122"/>
                        <a:ea typeface="楷体" panose="02010609060101010101"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62225">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endParaRPr lang="en-US" altLang="en-US" sz="1800" b="1">
                        <a:solidFill>
                          <a:srgbClr val="FFFF00"/>
                        </a:solidFill>
                        <a:latin typeface="楷体" panose="02010609060101010101" charset="-122"/>
                        <a:ea typeface="楷体" panose="02010609060101010101" charset="-122"/>
                      </a:endParaRPr>
                    </a:p>
                    <a:p>
                      <a:pPr marL="0" lvl="0" indent="0" algn="ctr">
                        <a:spcBef>
                          <a:spcPct val="0"/>
                        </a:spcBef>
                        <a:buFontTx/>
                        <a:buNone/>
                      </a:pPr>
                      <a:endParaRPr lang="en-US" altLang="en-US" sz="1800" b="1">
                        <a:solidFill>
                          <a:srgbClr val="FFFF00"/>
                        </a:solidFill>
                        <a:latin typeface="楷体" panose="02010609060101010101" charset="-122"/>
                        <a:ea typeface="楷体" panose="02010609060101010101" charset="-122"/>
                      </a:endParaRPr>
                    </a:p>
                    <a:p>
                      <a:pPr marL="0" lvl="0" indent="0" algn="ctr">
                        <a:spcBef>
                          <a:spcPct val="0"/>
                        </a:spcBef>
                        <a:buFontTx/>
                        <a:buNone/>
                      </a:pPr>
                      <a:r>
                        <a:rPr lang="en-US" altLang="en-US" sz="1800" b="1">
                          <a:solidFill>
                            <a:srgbClr val="FFFF00"/>
                          </a:solidFill>
                          <a:latin typeface="楷体" panose="02010609060101010101" charset="-122"/>
                          <a:ea typeface="楷体" panose="02010609060101010101" charset="-122"/>
                        </a:rPr>
                        <a:t>U104</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endParaRPr lang="en-US" altLang="zh-CN" sz="1800" b="1">
                        <a:solidFill>
                          <a:srgbClr val="FFFF00"/>
                        </a:solidFill>
                        <a:latin typeface="楷体" panose="02010609060101010101" charset="-122"/>
                        <a:ea typeface="楷体" panose="02010609060101010101" charset="-122"/>
                      </a:endParaRPr>
                    </a:p>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电子商务交易平台非四上法人单位基本情况</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endParaRPr lang="en-US" altLang="zh-CN" sz="1800" b="1">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年报</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1800" b="1" dirty="0">
                          <a:solidFill>
                            <a:srgbClr val="FFFF00"/>
                          </a:solidFill>
                          <a:latin typeface="楷体" panose="02010609060101010101" charset="-122"/>
                          <a:ea typeface="楷体" panose="02010609060101010101" charset="-122"/>
                        </a:rPr>
                        <a:t>辖区内除规模以上工业、有资质的建筑业、限额以上批发和零售业、限额以上住宿和餐饮业、有开发经营活动的全部房地产开发经营业、规模以上服务业法人单位以外的电子商务交易平台报送单位</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endParaRPr lang="en-US" altLang="zh-CN" sz="1800" b="1">
                        <a:solidFill>
                          <a:srgbClr val="FFFF00"/>
                        </a:solidFill>
                        <a:latin typeface="楷体" panose="02010609060101010101" charset="-122"/>
                        <a:ea typeface="楷体" panose="02010609060101010101" charset="-122"/>
                      </a:endParaRPr>
                    </a:p>
                    <a:p>
                      <a:pPr marL="0" lvl="0" indent="0" algn="ctr">
                        <a:spcBef>
                          <a:spcPct val="0"/>
                        </a:spcBef>
                        <a:buFontTx/>
                        <a:buNone/>
                      </a:pPr>
                      <a:endParaRPr lang="en-US" altLang="zh-CN" sz="1800" b="1">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法人</a:t>
                      </a:r>
                      <a:endParaRPr lang="zh-CN" altLang="en-US" sz="1800" b="1" dirty="0">
                        <a:solidFill>
                          <a:srgbClr val="FFFF00"/>
                        </a:solidFill>
                        <a:latin typeface="楷体" panose="02010609060101010101" charset="-122"/>
                        <a:ea typeface="楷体" panose="02010609060101010101" charset="-122"/>
                      </a:endParaRPr>
                    </a:p>
                    <a:p>
                      <a:pPr marL="0" lvl="0" indent="0" algn="ctr">
                        <a:spcBef>
                          <a:spcPct val="0"/>
                        </a:spcBef>
                        <a:buFontTx/>
                        <a:buNone/>
                      </a:pP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endParaRPr lang="en-US" altLang="zh-CN" sz="1800" b="1">
                        <a:solidFill>
                          <a:srgbClr val="FFFF00"/>
                        </a:solidFill>
                        <a:latin typeface="楷体" panose="02010609060101010101" charset="-122"/>
                        <a:ea typeface="楷体" panose="02010609060101010101" charset="-122"/>
                      </a:endParaRPr>
                    </a:p>
                    <a:p>
                      <a:pPr marL="0" lvl="0" indent="0" algn="ctr">
                        <a:spcBef>
                          <a:spcPct val="0"/>
                        </a:spcBef>
                        <a:buFontTx/>
                        <a:buNone/>
                      </a:pPr>
                      <a:endParaRPr lang="en-US" altLang="zh-CN" sz="1800" b="1">
                        <a:solidFill>
                          <a:srgbClr val="FFFF00"/>
                        </a:solidFill>
                        <a:latin typeface="楷体" panose="02010609060101010101" charset="-122"/>
                        <a:ea typeface="楷体" panose="02010609060101010101" charset="-122"/>
                      </a:endParaRPr>
                    </a:p>
                    <a:p>
                      <a:pPr marL="0" lvl="0" indent="0" algn="ctr">
                        <a:spcBef>
                          <a:spcPct val="0"/>
                        </a:spcBef>
                        <a:buFontTx/>
                        <a:buNone/>
                      </a:pPr>
                      <a:r>
                        <a:rPr lang="zh-CN" altLang="en-US" sz="1800" b="1" dirty="0">
                          <a:solidFill>
                            <a:srgbClr val="FFFF00"/>
                          </a:solidFill>
                          <a:latin typeface="楷体" panose="02010609060101010101" charset="-122"/>
                          <a:ea typeface="楷体" panose="02010609060101010101" charset="-122"/>
                        </a:rPr>
                        <a:t>次年</a:t>
                      </a:r>
                      <a:r>
                        <a:rPr lang="en-US" altLang="en-US" sz="1800" b="1">
                          <a:solidFill>
                            <a:srgbClr val="FFFF00"/>
                          </a:solidFill>
                          <a:latin typeface="楷体" panose="02010609060101010101" charset="-122"/>
                          <a:ea typeface="楷体" panose="02010609060101010101" charset="-122"/>
                        </a:rPr>
                        <a:t>4</a:t>
                      </a:r>
                      <a:r>
                        <a:rPr lang="zh-CN" altLang="en-US" sz="1800" b="1" dirty="0">
                          <a:solidFill>
                            <a:srgbClr val="FFFF00"/>
                          </a:solidFill>
                          <a:latin typeface="楷体" panose="02010609060101010101" charset="-122"/>
                          <a:ea typeface="楷体" panose="02010609060101010101" charset="-122"/>
                        </a:rPr>
                        <a:t>月</a:t>
                      </a:r>
                      <a:r>
                        <a:rPr lang="en-US" altLang="en-US" sz="1800" b="1">
                          <a:solidFill>
                            <a:srgbClr val="FFFF00"/>
                          </a:solidFill>
                          <a:latin typeface="楷体" panose="02010609060101010101" charset="-122"/>
                          <a:ea typeface="楷体" panose="02010609060101010101" charset="-122"/>
                        </a:rPr>
                        <a:t>9</a:t>
                      </a:r>
                      <a:r>
                        <a:rPr lang="zh-CN" altLang="en-US" sz="1800" b="1" dirty="0">
                          <a:solidFill>
                            <a:srgbClr val="FFFF00"/>
                          </a:solidFill>
                          <a:latin typeface="楷体" panose="02010609060101010101" charset="-122"/>
                          <a:ea typeface="楷体" panose="02010609060101010101" charset="-122"/>
                        </a:rPr>
                        <a:t>日</a:t>
                      </a:r>
                      <a:r>
                        <a:rPr lang="en-US" altLang="en-US" sz="1800" b="1">
                          <a:solidFill>
                            <a:srgbClr val="FFFF00"/>
                          </a:solidFill>
                          <a:latin typeface="楷体" panose="02010609060101010101" charset="-122"/>
                          <a:ea typeface="楷体" panose="02010609060101010101" charset="-122"/>
                        </a:rPr>
                        <a:t>24</a:t>
                      </a:r>
                      <a:r>
                        <a:rPr lang="zh-CN" altLang="en-US" sz="1800" b="1" dirty="0">
                          <a:solidFill>
                            <a:srgbClr val="FFFF00"/>
                          </a:solidFill>
                          <a:latin typeface="楷体" panose="02010609060101010101" charset="-122"/>
                          <a:ea typeface="楷体" panose="02010609060101010101" charset="-122"/>
                        </a:rPr>
                        <a:t>时前网上填报</a:t>
                      </a:r>
                      <a:endParaRPr lang="zh-CN" altLang="en-US" sz="1800" b="1" dirty="0">
                        <a:solidFill>
                          <a:srgbClr val="FFFF00"/>
                        </a:solidFill>
                        <a:latin typeface="楷体" panose="02010609060101010101" charset="-122"/>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3576" name="Rectangle 4"/>
          <p:cNvSpPr/>
          <p:nvPr/>
        </p:nvSpPr>
        <p:spPr>
          <a:xfrm>
            <a:off x="1071563" y="428625"/>
            <a:ext cx="8229600" cy="455613"/>
          </a:xfrm>
          <a:prstGeom prst="rect">
            <a:avLst/>
          </a:prstGeom>
          <a:noFill/>
          <a:ln w="9525">
            <a:noFill/>
          </a:ln>
        </p:spPr>
        <p:txBody>
          <a:bodyPr/>
          <a:p>
            <a:pPr eaLnBrk="0" hangingPunct="0"/>
            <a:r>
              <a:rPr lang="zh-CN" altLang="en-US" sz="2800" dirty="0">
                <a:solidFill>
                  <a:srgbClr val="FFFF00"/>
                </a:solidFill>
                <a:latin typeface="Times New Roman" panose="02020603050405020304" pitchFamily="18" charset="0"/>
                <a:ea typeface="黑体" panose="02010609060101010101" pitchFamily="2" charset="-122"/>
              </a:rPr>
              <a:t>二、填报范围及口径</a:t>
            </a:r>
            <a:endParaRPr lang="zh-CN" altLang="en-US" sz="2800" dirty="0">
              <a:solidFill>
                <a:srgbClr val="FFFF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p:nvPr>
        </p:nvSpPr>
        <p:spPr>
          <a:xfrm>
            <a:off x="468313" y="260350"/>
            <a:ext cx="8229600" cy="1143000"/>
          </a:xfrm>
        </p:spPr>
        <p:txBody>
          <a:bodyPr vert="horz" wrap="square" lIns="91440" tIns="45720" rIns="91440" bIns="45720" anchor="t" anchorCtr="0"/>
          <a:p>
            <a:r>
              <a:rPr lang="zh-CN" altLang="en-US" kern="1200" dirty="0">
                <a:solidFill>
                  <a:srgbClr val="FFFF00"/>
                </a:solidFill>
                <a:latin typeface="+mj-lt"/>
                <a:ea typeface="黑体" panose="02010609060101010101" pitchFamily="2" charset="-122"/>
                <a:cs typeface="+mj-cs"/>
              </a:rPr>
              <a:t>主要内容</a:t>
            </a:r>
            <a:endParaRPr lang="zh-CN" altLang="en-US" kern="1200" dirty="0">
              <a:solidFill>
                <a:srgbClr val="FFFF00"/>
              </a:solidFill>
              <a:latin typeface="+mj-lt"/>
              <a:ea typeface="黑体" panose="02010609060101010101" pitchFamily="2" charset="-122"/>
              <a:cs typeface="+mj-cs"/>
            </a:endParaRPr>
          </a:p>
        </p:txBody>
      </p:sp>
      <p:sp>
        <p:nvSpPr>
          <p:cNvPr id="17410" name="Rectangle 3"/>
          <p:cNvSpPr>
            <a:spLocks noGrp="1"/>
          </p:cNvSpPr>
          <p:nvPr>
            <p:ph idx="1"/>
          </p:nvPr>
        </p:nvSpPr>
        <p:spPr>
          <a:xfrm>
            <a:off x="1116013" y="1773238"/>
            <a:ext cx="8229600" cy="4525962"/>
          </a:xfrm>
        </p:spPr>
        <p:txBody>
          <a:bodyPr vert="horz" wrap="square" lIns="91440" tIns="45720" rIns="91440" bIns="45720" anchor="t" anchorCtr="0"/>
          <a:p>
            <a:pPr>
              <a:lnSpc>
                <a:spcPct val="90000"/>
              </a:lnSpc>
              <a:buFontTx/>
              <a:buNone/>
            </a:pPr>
            <a:r>
              <a:rPr lang="zh-CN" altLang="en-US" sz="3600" b="1" kern="1200" dirty="0">
                <a:solidFill>
                  <a:srgbClr val="FFFF00"/>
                </a:solidFill>
                <a:latin typeface="+mn-lt"/>
                <a:ea typeface="+mn-ea"/>
                <a:cs typeface="+mn-cs"/>
              </a:rPr>
              <a:t>    一、主要变化</a:t>
            </a:r>
            <a:endParaRPr lang="zh-CN" altLang="en-US" sz="3600" b="1" kern="1200" dirty="0">
              <a:solidFill>
                <a:srgbClr val="FFFF00"/>
              </a:solidFill>
              <a:latin typeface="+mn-lt"/>
              <a:ea typeface="+mn-ea"/>
              <a:cs typeface="+mn-cs"/>
            </a:endParaRPr>
          </a:p>
          <a:p>
            <a:pPr>
              <a:lnSpc>
                <a:spcPct val="90000"/>
              </a:lnSpc>
              <a:buFontTx/>
              <a:buNone/>
            </a:pPr>
            <a:r>
              <a:rPr lang="zh-CN" altLang="en-US" sz="3600" b="1" kern="1200" dirty="0">
                <a:solidFill>
                  <a:srgbClr val="FFFF00"/>
                </a:solidFill>
                <a:latin typeface="+mn-lt"/>
                <a:ea typeface="+mn-ea"/>
                <a:cs typeface="+mn-cs"/>
              </a:rPr>
              <a:t>    二、填报范围及口径</a:t>
            </a:r>
            <a:endParaRPr lang="zh-CN" altLang="en-US" sz="3600" b="1" kern="1200" dirty="0">
              <a:solidFill>
                <a:srgbClr val="FFFF00"/>
              </a:solidFill>
              <a:latin typeface="+mn-lt"/>
              <a:ea typeface="+mn-ea"/>
              <a:cs typeface="+mn-cs"/>
            </a:endParaRPr>
          </a:p>
          <a:p>
            <a:pPr>
              <a:lnSpc>
                <a:spcPct val="90000"/>
              </a:lnSpc>
              <a:buFontTx/>
              <a:buNone/>
            </a:pPr>
            <a:r>
              <a:rPr lang="zh-CN" altLang="en-US" sz="3600" b="1" kern="1200" dirty="0">
                <a:solidFill>
                  <a:srgbClr val="FFFF00"/>
                </a:solidFill>
                <a:latin typeface="+mn-lt"/>
                <a:ea typeface="+mn-ea"/>
                <a:cs typeface="+mn-cs"/>
              </a:rPr>
              <a:t>    三、指标解释及填写说明</a:t>
            </a:r>
            <a:endParaRPr lang="zh-CN" altLang="en-US" sz="3600" b="1" kern="1200" dirty="0">
              <a:solidFill>
                <a:srgbClr val="FFFF00"/>
              </a:solidFill>
              <a:latin typeface="+mn-lt"/>
              <a:ea typeface="+mn-ea"/>
              <a:cs typeface="+mn-cs"/>
            </a:endParaRPr>
          </a:p>
          <a:p>
            <a:pPr>
              <a:lnSpc>
                <a:spcPct val="90000"/>
              </a:lnSpc>
              <a:buFontTx/>
              <a:buNone/>
            </a:pPr>
            <a:r>
              <a:rPr lang="zh-CN" altLang="en-US" sz="3600" b="1" kern="1200" dirty="0">
                <a:solidFill>
                  <a:srgbClr val="FFFF00"/>
                </a:solidFill>
                <a:latin typeface="+mn-lt"/>
                <a:ea typeface="+mn-ea"/>
                <a:cs typeface="+mn-cs"/>
              </a:rPr>
              <a:t>    四、需要注意的问题</a:t>
            </a:r>
            <a:endParaRPr lang="zh-CN" altLang="en-US" sz="3600" b="1" kern="1200" dirty="0">
              <a:solidFill>
                <a:srgbClr val="FFFF00"/>
              </a:solidFill>
              <a:latin typeface="+mn-lt"/>
              <a:ea typeface="+mn-ea"/>
              <a:cs typeface="+mn-cs"/>
            </a:endParaRPr>
          </a:p>
          <a:p>
            <a:pPr>
              <a:lnSpc>
                <a:spcPct val="90000"/>
              </a:lnSpc>
              <a:buFontTx/>
              <a:buNone/>
            </a:pPr>
            <a:r>
              <a:rPr lang="zh-CN" altLang="en-US" sz="3600" b="1" kern="1200" dirty="0">
                <a:solidFill>
                  <a:srgbClr val="FFFF00"/>
                </a:solidFill>
                <a:latin typeface="+mn-lt"/>
                <a:ea typeface="+mn-ea"/>
                <a:cs typeface="+mn-cs"/>
              </a:rPr>
              <a:t>    五、上报方式、时间及要求</a:t>
            </a:r>
            <a:endParaRPr lang="zh-CN" altLang="en-US" sz="3600" b="1" kern="1200" dirty="0">
              <a:solidFill>
                <a:srgbClr val="FFFF00"/>
              </a:solidFill>
              <a:latin typeface="+mn-lt"/>
              <a:ea typeface="+mn-ea"/>
              <a:cs typeface="+mn-cs"/>
            </a:endParaRPr>
          </a:p>
          <a:p>
            <a:pPr>
              <a:lnSpc>
                <a:spcPct val="90000"/>
              </a:lnSpc>
              <a:buFontTx/>
              <a:buNone/>
            </a:pPr>
            <a:r>
              <a:rPr lang="zh-CN" altLang="en-US" sz="3600" b="1" kern="1200" dirty="0">
                <a:solidFill>
                  <a:srgbClr val="FFFF00"/>
                </a:solidFill>
                <a:latin typeface="+mn-lt"/>
                <a:ea typeface="+mn-ea"/>
                <a:cs typeface="+mn-cs"/>
              </a:rPr>
              <a:t>  </a:t>
            </a:r>
            <a:endParaRPr lang="en-US" altLang="zh-CN" sz="3600" b="1" kern="1200">
              <a:solidFill>
                <a:srgbClr val="FFFF00"/>
              </a:solidFill>
              <a:latin typeface="+mn-lt"/>
              <a:ea typeface="+mn-ea"/>
              <a:cs typeface="+mn-cs"/>
            </a:endParaRPr>
          </a:p>
          <a:p>
            <a:pPr>
              <a:lnSpc>
                <a:spcPct val="90000"/>
              </a:lnSpc>
              <a:buFontTx/>
              <a:buNone/>
            </a:pPr>
            <a:r>
              <a:rPr lang="zh-CN" altLang="en-US" sz="3600" b="1" kern="1200" dirty="0">
                <a:solidFill>
                  <a:srgbClr val="FFFF00"/>
                </a:solidFill>
                <a:latin typeface="+mn-lt"/>
                <a:ea typeface="+mn-ea"/>
                <a:cs typeface="+mn-cs"/>
              </a:rPr>
              <a:t>    </a:t>
            </a:r>
            <a:endParaRPr lang="zh-CN" altLang="en-US" sz="3600" b="1" kern="1200" dirty="0">
              <a:solidFill>
                <a:srgbClr val="FFFF00"/>
              </a:solidFill>
              <a:latin typeface="+mn-lt"/>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4"/>
          <p:cNvSpPr>
            <a:spLocks noGrp="1"/>
          </p:cNvSpPr>
          <p:nvPr>
            <p:ph type="title"/>
          </p:nvPr>
        </p:nvSpPr>
        <p:spPr>
          <a:xfrm>
            <a:off x="1071563" y="500063"/>
            <a:ext cx="8229600" cy="511175"/>
          </a:xfrm>
        </p:spPr>
        <p:txBody>
          <a:bodyPr vert="horz" wrap="square" lIns="91440" tIns="45720" rIns="91440" bIns="45720" anchor="t" anchorCtr="0"/>
          <a:p>
            <a:pPr algn="l"/>
            <a:r>
              <a:rPr lang="zh-CN" altLang="en-US" sz="2800" kern="1200" dirty="0">
                <a:solidFill>
                  <a:srgbClr val="FFFF00"/>
                </a:solidFill>
                <a:latin typeface="+mj-lt"/>
                <a:ea typeface="黑体" panose="02010609060101010101" pitchFamily="2" charset="-122"/>
                <a:cs typeface="+mj-cs"/>
              </a:rPr>
              <a:t>二、填报范围及口径</a:t>
            </a:r>
            <a:endParaRPr lang="zh-CN" altLang="en-US" sz="2800" kern="1200" dirty="0">
              <a:solidFill>
                <a:srgbClr val="FFFF00"/>
              </a:solidFill>
              <a:latin typeface="+mj-lt"/>
              <a:ea typeface="黑体" panose="02010609060101010101" pitchFamily="2" charset="-122"/>
              <a:cs typeface="+mj-cs"/>
            </a:endParaRPr>
          </a:p>
        </p:txBody>
      </p:sp>
      <p:sp>
        <p:nvSpPr>
          <p:cNvPr id="12290" name="内容占位符 2"/>
          <p:cNvSpPr>
            <a:spLocks noGrp="1"/>
          </p:cNvSpPr>
          <p:nvPr>
            <p:ph idx="1"/>
          </p:nvPr>
        </p:nvSpPr>
        <p:spPr>
          <a:xfrm>
            <a:off x="1042988" y="1196975"/>
            <a:ext cx="7561262" cy="5661025"/>
          </a:xfrm>
        </p:spPr>
        <p:txBody>
          <a:bodyPr vert="horz" wrap="square" lIns="91440" tIns="45720" rIns="91440" bIns="45720" anchor="t" anchorCtr="0"/>
          <a:p>
            <a:pPr>
              <a:buFontTx/>
              <a:buNone/>
            </a:pPr>
            <a:r>
              <a:rPr lang="zh-CN" altLang="en-US" sz="3600" b="1" kern="1200" dirty="0">
                <a:solidFill>
                  <a:srgbClr val="FFFF00"/>
                </a:solidFill>
                <a:latin typeface="+mn-lt"/>
                <a:ea typeface="+mn-ea"/>
                <a:cs typeface="+mn-cs"/>
              </a:rPr>
              <a:t>填报口径：</a:t>
            </a:r>
            <a:endParaRPr lang="zh-CN" altLang="en-US" sz="3600" b="1" kern="1200" dirty="0">
              <a:solidFill>
                <a:srgbClr val="FFFF00"/>
              </a:solidFill>
              <a:latin typeface="黑体" panose="02010609060101010101" pitchFamily="2" charset="-122"/>
              <a:ea typeface="黑体" panose="02010609060101010101" pitchFamily="2" charset="-122"/>
              <a:cs typeface="+mn-cs"/>
            </a:endParaRPr>
          </a:p>
          <a:p>
            <a:pPr>
              <a:buFontTx/>
              <a:buNone/>
            </a:pPr>
            <a:endParaRPr lang="zh-CN" altLang="en-US" sz="1600" b="1" kern="1200" dirty="0">
              <a:solidFill>
                <a:srgbClr val="FFFF00"/>
              </a:solidFill>
              <a:latin typeface="+mn-lt"/>
              <a:ea typeface="+mn-ea"/>
              <a:cs typeface="+mn-cs"/>
            </a:endParaRPr>
          </a:p>
          <a:p>
            <a:pPr>
              <a:buFontTx/>
              <a:buNone/>
            </a:pPr>
            <a:r>
              <a:rPr lang="zh-CN" altLang="en-US" b="1" kern="1200" dirty="0">
                <a:solidFill>
                  <a:srgbClr val="FFFF00"/>
                </a:solidFill>
                <a:latin typeface="宋体" panose="02010600030101010101" pitchFamily="2" charset="-122"/>
                <a:ea typeface="+mn-ea"/>
                <a:cs typeface="+mn-cs"/>
              </a:rPr>
              <a:t> </a:t>
            </a:r>
            <a:r>
              <a:rPr lang="zh-CN" altLang="en-US" b="1" kern="1200" dirty="0">
                <a:solidFill>
                  <a:srgbClr val="FFFF00"/>
                </a:solidFill>
                <a:latin typeface="+mj-ea"/>
                <a:ea typeface="+mj-ea"/>
                <a:cs typeface="+mj-ea"/>
              </a:rPr>
              <a:t>注意事项：</a:t>
            </a:r>
            <a:endParaRPr lang="zh-CN" altLang="en-US" b="1" kern="1200" dirty="0">
              <a:solidFill>
                <a:srgbClr val="FFFF00"/>
              </a:solidFill>
              <a:latin typeface="+mj-ea"/>
              <a:ea typeface="+mj-ea"/>
              <a:cs typeface="+mj-ea"/>
            </a:endParaRPr>
          </a:p>
          <a:p>
            <a:endParaRPr lang="zh-CN" altLang="en-US" sz="800" b="1" kern="1200" dirty="0">
              <a:solidFill>
                <a:srgbClr val="FFFF00"/>
              </a:solidFill>
              <a:latin typeface="+mj-ea"/>
              <a:ea typeface="+mj-ea"/>
              <a:cs typeface="+mj-ea"/>
            </a:endParaRPr>
          </a:p>
          <a:p>
            <a:pPr>
              <a:buFontTx/>
              <a:buNone/>
            </a:pPr>
            <a:r>
              <a:rPr lang="en-US" altLang="zh-CN" sz="2400" b="1" kern="1200">
                <a:solidFill>
                  <a:srgbClr val="FFFF00"/>
                </a:solidFill>
                <a:latin typeface="+mj-ea"/>
                <a:ea typeface="+mj-ea"/>
                <a:cs typeface="+mj-ea"/>
              </a:rPr>
              <a:t> </a:t>
            </a:r>
            <a:r>
              <a:rPr lang="zh-CN" altLang="en-US" sz="2400" b="1" kern="1200" dirty="0">
                <a:solidFill>
                  <a:srgbClr val="FFFF00"/>
                </a:solidFill>
                <a:latin typeface="+mj-ea"/>
                <a:ea typeface="+mj-ea"/>
                <a:cs typeface="+mj-ea"/>
              </a:rPr>
              <a:t>（</a:t>
            </a:r>
            <a:r>
              <a:rPr lang="en-US" altLang="zh-CN" sz="2400" b="1" kern="1200">
                <a:solidFill>
                  <a:srgbClr val="FFFF00"/>
                </a:solidFill>
                <a:latin typeface="+mj-ea"/>
                <a:ea typeface="+mj-ea"/>
                <a:cs typeface="+mj-ea"/>
              </a:rPr>
              <a:t>1</a:t>
            </a:r>
            <a:r>
              <a:rPr lang="zh-CN" altLang="en-US" sz="2400" b="1" kern="1200" dirty="0">
                <a:solidFill>
                  <a:srgbClr val="FFFF00"/>
                </a:solidFill>
                <a:latin typeface="+mj-ea"/>
                <a:ea typeface="+mj-ea"/>
                <a:cs typeface="+mj-ea"/>
              </a:rPr>
              <a:t>）法人单位需要填写平台促成的交易额，而非填报法人单位自身参与的平台交易额。</a:t>
            </a:r>
            <a:endParaRPr lang="zh-CN" altLang="en-US" sz="2400" b="1" kern="1200" dirty="0">
              <a:solidFill>
                <a:srgbClr val="FFFF00"/>
              </a:solidFill>
              <a:latin typeface="+mj-ea"/>
              <a:ea typeface="+mj-ea"/>
              <a:cs typeface="+mj-ea"/>
            </a:endParaRPr>
          </a:p>
          <a:p>
            <a:pPr>
              <a:buFontTx/>
              <a:buNone/>
            </a:pPr>
            <a:endParaRPr lang="zh-CN" altLang="en-US" sz="1200" b="1" kern="1200" dirty="0">
              <a:solidFill>
                <a:srgbClr val="FFFF00"/>
              </a:solidFill>
              <a:latin typeface="+mj-ea"/>
              <a:ea typeface="+mj-ea"/>
              <a:cs typeface="+mj-ea"/>
            </a:endParaRPr>
          </a:p>
          <a:p>
            <a:pPr>
              <a:buFontTx/>
              <a:buNone/>
            </a:pPr>
            <a:r>
              <a:rPr lang="zh-CN" altLang="en-US" sz="2400" b="1" kern="1200" dirty="0">
                <a:solidFill>
                  <a:srgbClr val="FFFF00"/>
                </a:solidFill>
                <a:latin typeface="+mj-ea"/>
                <a:ea typeface="+mj-ea"/>
                <a:cs typeface="+mj-ea"/>
              </a:rPr>
              <a:t>（</a:t>
            </a:r>
            <a:r>
              <a:rPr lang="en-US" altLang="zh-CN" sz="2400" b="1" kern="1200">
                <a:solidFill>
                  <a:srgbClr val="FFFF00"/>
                </a:solidFill>
                <a:latin typeface="+mj-ea"/>
                <a:ea typeface="+mj-ea"/>
                <a:cs typeface="+mj-ea"/>
              </a:rPr>
              <a:t>2</a:t>
            </a:r>
            <a:r>
              <a:rPr lang="zh-CN" altLang="en-US" sz="2400" b="1" kern="1200" dirty="0">
                <a:solidFill>
                  <a:srgbClr val="FFFF00"/>
                </a:solidFill>
                <a:latin typeface="+mj-ea"/>
                <a:ea typeface="+mj-ea"/>
                <a:cs typeface="+mj-ea"/>
              </a:rPr>
              <a:t>）填报的主体是法人，数据口径是平台</a:t>
            </a:r>
            <a:endParaRPr lang="zh-CN" altLang="en-US" sz="2400" b="1" kern="1200" dirty="0">
              <a:solidFill>
                <a:srgbClr val="FFFF00"/>
              </a:solidFill>
              <a:latin typeface="+mj-ea"/>
              <a:ea typeface="+mj-ea"/>
              <a:cs typeface="+mj-ea"/>
            </a:endParaRPr>
          </a:p>
          <a:p>
            <a:endParaRPr lang="zh-CN" altLang="en-US" sz="1000" b="1" kern="1200" dirty="0">
              <a:solidFill>
                <a:srgbClr val="FFFF00"/>
              </a:solidFill>
              <a:latin typeface="+mj-ea"/>
              <a:ea typeface="+mj-ea"/>
              <a:cs typeface="+mj-ea"/>
            </a:endParaRPr>
          </a:p>
          <a:p>
            <a:pPr>
              <a:buFontTx/>
              <a:buNone/>
            </a:pPr>
            <a:r>
              <a:rPr lang="zh-CN" altLang="en-US" sz="2400" b="1" kern="1200" dirty="0">
                <a:solidFill>
                  <a:srgbClr val="FFFF00"/>
                </a:solidFill>
                <a:latin typeface="+mj-ea"/>
                <a:ea typeface="+mj-ea"/>
                <a:cs typeface="+mj-ea"/>
              </a:rPr>
              <a:t>（</a:t>
            </a:r>
            <a:r>
              <a:rPr lang="en-US" altLang="zh-CN" sz="2400" b="1" kern="1200">
                <a:solidFill>
                  <a:srgbClr val="FFFF00"/>
                </a:solidFill>
                <a:latin typeface="+mj-ea"/>
                <a:ea typeface="+mj-ea"/>
                <a:cs typeface="+mj-ea"/>
              </a:rPr>
              <a:t>3</a:t>
            </a:r>
            <a:r>
              <a:rPr lang="zh-CN" altLang="en-US" sz="2400" b="1" kern="1200" dirty="0">
                <a:solidFill>
                  <a:srgbClr val="FFFF00"/>
                </a:solidFill>
                <a:latin typeface="+mj-ea"/>
                <a:ea typeface="+mj-ea"/>
                <a:cs typeface="+mj-ea"/>
              </a:rPr>
              <a:t>）对于一个法人，有几个电商平台填几张平台表</a:t>
            </a:r>
            <a:endParaRPr lang="en-US" altLang="zh-CN" sz="2400" b="1" kern="1200">
              <a:solidFill>
                <a:srgbClr val="FFFF00"/>
              </a:solidFill>
              <a:latin typeface="+mj-ea"/>
              <a:ea typeface="+mj-ea"/>
              <a:cs typeface="+mj-ea"/>
            </a:endParaRPr>
          </a:p>
          <a:p>
            <a:pPr>
              <a:buFontTx/>
              <a:buNone/>
            </a:pPr>
            <a:endParaRPr lang="en-US" altLang="zh-CN" sz="1000" b="1" kern="1200">
              <a:solidFill>
                <a:srgbClr val="FFFF00"/>
              </a:solidFill>
              <a:latin typeface="+mj-ea"/>
              <a:ea typeface="+mj-ea"/>
              <a:cs typeface="+mj-ea"/>
            </a:endParaRPr>
          </a:p>
          <a:p>
            <a:pPr>
              <a:buFontTx/>
              <a:buNone/>
            </a:pPr>
            <a:r>
              <a:rPr lang="zh-CN" altLang="en-US" sz="2400" b="1" kern="1200" dirty="0">
                <a:solidFill>
                  <a:srgbClr val="FFFF00"/>
                </a:solidFill>
                <a:latin typeface="+mj-ea"/>
                <a:ea typeface="+mj-ea"/>
                <a:cs typeface="+mj-ea"/>
              </a:rPr>
              <a:t>（</a:t>
            </a:r>
            <a:r>
              <a:rPr lang="en-US" altLang="zh-CN" sz="2400" b="1" kern="1200">
                <a:solidFill>
                  <a:srgbClr val="FFFF00"/>
                </a:solidFill>
                <a:latin typeface="+mj-ea"/>
                <a:ea typeface="+mj-ea"/>
                <a:cs typeface="+mj-ea"/>
              </a:rPr>
              <a:t>4</a:t>
            </a:r>
            <a:r>
              <a:rPr lang="zh-CN" altLang="en-US" sz="2400" b="1" kern="1200" dirty="0">
                <a:solidFill>
                  <a:srgbClr val="FFFF00"/>
                </a:solidFill>
                <a:latin typeface="+mj-ea"/>
                <a:ea typeface="+mj-ea"/>
                <a:cs typeface="+mj-ea"/>
              </a:rPr>
              <a:t>）广告收入及服务费也要按平台口径：因平台创造 的广告总收入以及服务费总收入。</a:t>
            </a:r>
            <a:endParaRPr lang="zh-CN" altLang="en-US" sz="2400" b="1" kern="1200" dirty="0">
              <a:solidFill>
                <a:srgbClr val="FFFF00"/>
              </a:solidFill>
              <a:latin typeface="+mj-ea"/>
              <a:ea typeface="+mj-ea"/>
              <a:cs typeface="+mj-ea"/>
            </a:endParaRPr>
          </a:p>
          <a:p>
            <a:pPr>
              <a:buFontTx/>
              <a:buNone/>
            </a:pPr>
            <a:endParaRPr lang="zh-CN" altLang="en-US" sz="2400" b="1" kern="1200" dirty="0">
              <a:solidFill>
                <a:srgbClr val="FFFF00"/>
              </a:solidFill>
              <a:latin typeface="+mn-lt"/>
              <a:ea typeface="楷体_GB2312" panose="02010609030101010101" pitchFamily="49" charset="-122"/>
              <a:cs typeface="+mn-cs"/>
            </a:endParaRPr>
          </a:p>
          <a:p>
            <a:endParaRPr lang="zh-CN" altLang="en-US" sz="1000" b="1" kern="1200" dirty="0">
              <a:solidFill>
                <a:srgbClr val="FFFF00"/>
              </a:solidFill>
              <a:latin typeface="+mn-lt"/>
              <a:ea typeface="楷体_GB2312" panose="02010609030101010101" pitchFamily="49" charset="-122"/>
              <a:cs typeface="+mn-cs"/>
            </a:endParaRPr>
          </a:p>
          <a:p>
            <a:pPr>
              <a:buFontTx/>
              <a:buNone/>
            </a:pPr>
            <a:endParaRPr lang="zh-CN" altLang="en-US" sz="2400" b="1" kern="1200" dirty="0">
              <a:solidFill>
                <a:srgbClr val="FFFF00"/>
              </a:solidFill>
              <a:latin typeface="+mn-lt"/>
              <a:ea typeface="楷体_GB2312" panose="02010609030101010101" pitchFamily="49" charset="-122"/>
              <a:cs typeface="+mn-cs"/>
            </a:endParaRPr>
          </a:p>
          <a:p>
            <a:pPr>
              <a:buFontTx/>
              <a:buNone/>
            </a:pPr>
            <a:r>
              <a:rPr lang="zh-CN" altLang="en-US" sz="2400" b="1" kern="1200" dirty="0">
                <a:solidFill>
                  <a:srgbClr val="FFFF00"/>
                </a:solidFill>
                <a:latin typeface="+mn-lt"/>
                <a:ea typeface="楷体_GB2312" panose="02010609030101010101" pitchFamily="49" charset="-122"/>
                <a:cs typeface="+mn-cs"/>
              </a:rPr>
              <a:t>         </a:t>
            </a:r>
            <a:endParaRPr lang="zh-CN" altLang="en-US" sz="2400" b="1" kern="1200" dirty="0">
              <a:solidFill>
                <a:srgbClr val="FFFF00"/>
              </a:solidFill>
              <a:latin typeface="+mn-lt"/>
              <a:ea typeface="楷体_GB2312" panose="02010609030101010101" pitchFamily="49" charset="-122"/>
              <a:cs typeface="+mn-cs"/>
            </a:endParaRPr>
          </a:p>
        </p:txBody>
      </p:sp>
      <p:sp>
        <p:nvSpPr>
          <p:cNvPr id="4" name="TextBox 3"/>
          <p:cNvSpPr txBox="1"/>
          <p:nvPr/>
        </p:nvSpPr>
        <p:spPr>
          <a:xfrm>
            <a:off x="3347720" y="1196975"/>
            <a:ext cx="2643188" cy="645160"/>
          </a:xfrm>
          <a:prstGeom prst="rect">
            <a:avLst/>
          </a:prstGeom>
          <a:noFill/>
          <a:ln w="9525">
            <a:noFill/>
          </a:ln>
        </p:spPr>
        <p:txBody>
          <a:bodyPr>
            <a:spAutoFit/>
          </a:bodyPr>
          <a:p>
            <a:pPr algn="ctr"/>
            <a:r>
              <a:rPr lang="zh-CN" altLang="en-US" sz="3600" b="1" dirty="0">
                <a:solidFill>
                  <a:srgbClr val="FF0000"/>
                </a:solidFill>
                <a:latin typeface="黑体" panose="02010609060101010101" pitchFamily="2" charset="-122"/>
                <a:ea typeface="黑体" panose="02010609060101010101" pitchFamily="2" charset="-122"/>
              </a:rPr>
              <a:t>平台口径</a:t>
            </a:r>
            <a:endParaRPr lang="zh-CN" altLang="en-US" sz="36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5"/>
          <p:cNvSpPr/>
          <p:nvPr/>
        </p:nvSpPr>
        <p:spPr>
          <a:xfrm>
            <a:off x="1115695" y="1268730"/>
            <a:ext cx="7742555" cy="4677410"/>
          </a:xfrm>
          <a:prstGeom prst="rect">
            <a:avLst/>
          </a:prstGeom>
          <a:noFill/>
          <a:ln w="9525">
            <a:noFill/>
          </a:ln>
        </p:spPr>
        <p:txBody>
          <a:bodyPr wrap="square" anchor="t" anchorCtr="0">
            <a:spAutoFit/>
          </a:bodyPr>
          <a:p>
            <a:pPr algn="just">
              <a:lnSpc>
                <a:spcPct val="100000"/>
              </a:lnSpc>
            </a:pPr>
            <a:r>
              <a:rPr lang="zh-CN" altLang="en-US" sz="2400" b="1" strike="noStrike" noProof="1" dirty="0">
                <a:latin typeface="宋体" panose="02010600030101010101" pitchFamily="2" charset="-122"/>
                <a:cs typeface="+mn-cs"/>
                <a:sym typeface="+mn-ea"/>
              </a:rPr>
              <a:t>电子商务：指通过专门用于收发订单的计算机网络完成的商品或服务的销售或采购等活动。</a:t>
            </a:r>
            <a:endParaRPr lang="zh-CN" altLang="en-US" sz="2400" b="1" strike="noStrike" noProof="1" dirty="0">
              <a:latin typeface="宋体" panose="02010600030101010101" pitchFamily="2" charset="-122"/>
              <a:sym typeface="+mn-ea"/>
            </a:endParaRPr>
          </a:p>
          <a:p>
            <a:pPr marL="0" marR="0" lvl="0" algn="l" defTabSz="914400" rtl="0" eaLnBrk="0" hangingPunct="0">
              <a:lnSpc>
                <a:spcPct val="100000"/>
              </a:lnSpc>
              <a:spcBef>
                <a:spcPts val="1000"/>
              </a:spcBef>
              <a:spcAft>
                <a:spcPct val="0"/>
              </a:spcAft>
              <a:buClrTx/>
              <a:buSzTx/>
              <a:buFont typeface="Arial" panose="020B0604020202020204" pitchFamily="34" charset="0"/>
              <a:buNone/>
              <a:defRPr/>
            </a:pPr>
            <a:endParaRPr lang="zh-CN" altLang="en-US" sz="2000" b="1" strike="noStrike" noProof="0" dirty="0" smtClean="0">
              <a:ln>
                <a:noFill/>
              </a:ln>
              <a:effectLst/>
              <a:uLnTx/>
              <a:uFillTx/>
              <a:latin typeface="+mn-lt"/>
              <a:ea typeface="+mn-ea"/>
              <a:cs typeface="+mn-cs"/>
              <a:sym typeface="+mn-ea"/>
            </a:endParaRPr>
          </a:p>
          <a:p>
            <a:pPr marL="0" marR="0" lvl="0" algn="l" defTabSz="914400" rtl="0" eaLnBrk="0" hangingPunct="0">
              <a:lnSpc>
                <a:spcPct val="100000"/>
              </a:lnSpc>
              <a:spcBef>
                <a:spcPts val="1000"/>
              </a:spcBef>
              <a:spcAft>
                <a:spcPct val="0"/>
              </a:spcAft>
              <a:buClrTx/>
              <a:buSzTx/>
              <a:buFont typeface="Arial" panose="020B0604020202020204" pitchFamily="34" charset="0"/>
              <a:buNone/>
              <a:defRPr/>
            </a:pPr>
            <a:r>
              <a:rPr lang="zh-CN" altLang="en-US" sz="2000" b="1" strike="noStrike" noProof="0" dirty="0" smtClean="0">
                <a:ln>
                  <a:noFill/>
                </a:ln>
                <a:effectLst/>
                <a:uLnTx/>
                <a:uFillTx/>
                <a:latin typeface="+mn-lt"/>
                <a:ea typeface="+mn-ea"/>
                <a:cs typeface="+mn-cs"/>
                <a:sym typeface="+mn-ea"/>
              </a:rPr>
              <a:t>说明：</a:t>
            </a:r>
            <a:endParaRPr kumimoji="0" lang="en-US" altLang="zh-CN" sz="2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algn="l" defTabSz="914400" rtl="0" eaLnBrk="0" hangingPunct="0">
              <a:lnSpc>
                <a:spcPct val="100000"/>
              </a:lnSpc>
              <a:spcBef>
                <a:spcPts val="1000"/>
              </a:spcBef>
              <a:spcAft>
                <a:spcPct val="0"/>
              </a:spcAft>
              <a:buClrTx/>
              <a:buSzTx/>
              <a:buFont typeface="Arial" panose="020B0604020202020204" pitchFamily="34" charset="0"/>
              <a:buChar char="•"/>
              <a:defRPr/>
            </a:pPr>
            <a:r>
              <a:rPr lang="en-US" altLang="zh-CN" sz="2000" b="1" strike="noStrike" noProof="0" dirty="0" smtClean="0">
                <a:ln>
                  <a:noFill/>
                </a:ln>
                <a:effectLst/>
                <a:uLnTx/>
                <a:uFillTx/>
                <a:latin typeface="+mn-lt"/>
                <a:ea typeface="+mn-ea"/>
                <a:cs typeface="+mn-cs"/>
                <a:sym typeface="+mn-ea"/>
              </a:rPr>
              <a:t>a.</a:t>
            </a:r>
            <a:r>
              <a:rPr lang="zh-CN" altLang="en-US" sz="2000" b="1" strike="noStrike" noProof="0" dirty="0" smtClean="0">
                <a:ln>
                  <a:noFill/>
                </a:ln>
                <a:effectLst/>
                <a:uLnTx/>
                <a:uFillTx/>
                <a:latin typeface="+mn-lt"/>
                <a:ea typeface="+mn-ea"/>
                <a:cs typeface="+mn-cs"/>
                <a:sym typeface="+mn-ea"/>
              </a:rPr>
              <a:t>商品或服务的订单必须通过计算机网络，但支付及配送可以不基于网络。</a:t>
            </a:r>
            <a:endParaRPr kumimoji="0" lang="en-US" altLang="zh-CN" sz="2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algn="l" defTabSz="914400" rtl="0" eaLnBrk="0" hangingPunct="0">
              <a:lnSpc>
                <a:spcPct val="100000"/>
              </a:lnSpc>
              <a:spcBef>
                <a:spcPts val="1000"/>
              </a:spcBef>
              <a:spcAft>
                <a:spcPct val="0"/>
              </a:spcAft>
              <a:buClrTx/>
              <a:buSzTx/>
              <a:buFont typeface="Arial" panose="020B0604020202020204" pitchFamily="34" charset="0"/>
              <a:buChar char="•"/>
              <a:defRPr/>
            </a:pPr>
            <a:r>
              <a:rPr lang="en-US" altLang="zh-CN" sz="2000" b="1" strike="noStrike" noProof="0" dirty="0" smtClean="0">
                <a:ln>
                  <a:noFill/>
                </a:ln>
                <a:effectLst/>
                <a:uLnTx/>
                <a:uFillTx/>
                <a:latin typeface="+mn-lt"/>
                <a:ea typeface="+mn-ea"/>
                <a:cs typeface="+mn-cs"/>
                <a:sym typeface="+mn-ea"/>
              </a:rPr>
              <a:t>b.</a:t>
            </a:r>
            <a:r>
              <a:rPr lang="zh-CN" altLang="en-US" sz="2000" b="1" strike="noStrike" noProof="0" dirty="0" smtClean="0">
                <a:ln>
                  <a:noFill/>
                </a:ln>
                <a:effectLst/>
                <a:uLnTx/>
                <a:uFillTx/>
                <a:latin typeface="+mn-lt"/>
                <a:ea typeface="+mn-ea"/>
                <a:cs typeface="+mn-cs"/>
                <a:sym typeface="+mn-ea"/>
              </a:rPr>
              <a:t>电子商务交易可以在企业、家庭、个人、政府和其他公共或私人组织之间进行。</a:t>
            </a:r>
            <a:endParaRPr kumimoji="0" lang="en-US" altLang="zh-CN" sz="2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algn="l" defTabSz="914400" rtl="0" eaLnBrk="0" hangingPunct="0">
              <a:lnSpc>
                <a:spcPct val="100000"/>
              </a:lnSpc>
              <a:spcBef>
                <a:spcPts val="1000"/>
              </a:spcBef>
              <a:spcAft>
                <a:spcPct val="0"/>
              </a:spcAft>
              <a:buClrTx/>
              <a:buSzTx/>
              <a:buFont typeface="Arial" panose="020B0604020202020204" pitchFamily="34" charset="0"/>
              <a:buChar char="•"/>
              <a:defRPr/>
            </a:pPr>
            <a:r>
              <a:rPr lang="en-US" altLang="zh-CN" sz="2000" b="1" strike="noStrike" noProof="0" dirty="0" smtClean="0">
                <a:ln>
                  <a:noFill/>
                </a:ln>
                <a:effectLst/>
                <a:uLnTx/>
                <a:uFillTx/>
                <a:latin typeface="+mn-lt"/>
                <a:ea typeface="+mn-ea"/>
                <a:cs typeface="+mn-cs"/>
                <a:sym typeface="+mn-ea"/>
              </a:rPr>
              <a:t>c.</a:t>
            </a:r>
            <a:r>
              <a:rPr lang="zh-CN" altLang="en-US" sz="2000" b="1" strike="noStrike" noProof="0" dirty="0" smtClean="0">
                <a:ln>
                  <a:noFill/>
                </a:ln>
                <a:effectLst/>
                <a:uLnTx/>
                <a:uFillTx/>
                <a:latin typeface="+mn-lt"/>
                <a:ea typeface="+mn-ea"/>
                <a:cs typeface="+mn-cs"/>
                <a:sym typeface="+mn-ea"/>
              </a:rPr>
              <a:t>包括通过网页、外联网、或电子数据交换系统（</a:t>
            </a:r>
            <a:r>
              <a:rPr lang="en-US" altLang="zh-CN" sz="2000" b="1" strike="noStrike" noProof="0" dirty="0" smtClean="0">
                <a:ln>
                  <a:noFill/>
                </a:ln>
                <a:effectLst/>
                <a:uLnTx/>
                <a:uFillTx/>
                <a:latin typeface="+mn-lt"/>
                <a:ea typeface="+mn-ea"/>
                <a:cs typeface="+mn-cs"/>
                <a:sym typeface="+mn-ea"/>
              </a:rPr>
              <a:t>EDI</a:t>
            </a:r>
            <a:r>
              <a:rPr lang="zh-CN" altLang="en-US" sz="2000" b="1" strike="noStrike" noProof="0" dirty="0" smtClean="0">
                <a:ln>
                  <a:noFill/>
                </a:ln>
                <a:effectLst/>
                <a:uLnTx/>
                <a:uFillTx/>
                <a:latin typeface="+mn-lt"/>
                <a:ea typeface="+mn-ea"/>
                <a:cs typeface="+mn-cs"/>
                <a:sym typeface="+mn-ea"/>
              </a:rPr>
              <a:t>）等方式生成的订单。</a:t>
            </a:r>
            <a:endParaRPr kumimoji="0" lang="en-US" altLang="zh-CN" sz="2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algn="l" defTabSz="914400" rtl="0" eaLnBrk="0" hangingPunct="0">
              <a:lnSpc>
                <a:spcPct val="100000"/>
              </a:lnSpc>
              <a:spcBef>
                <a:spcPts val="1000"/>
              </a:spcBef>
              <a:spcAft>
                <a:spcPct val="0"/>
              </a:spcAft>
              <a:buClrTx/>
              <a:buSzTx/>
              <a:buFont typeface="Arial" panose="020B0604020202020204" pitchFamily="34" charset="0"/>
              <a:buChar char="•"/>
              <a:defRPr/>
            </a:pPr>
            <a:r>
              <a:rPr lang="en-US" altLang="zh-CN" sz="2000" b="1" strike="noStrike" noProof="0" dirty="0" smtClean="0">
                <a:ln>
                  <a:noFill/>
                </a:ln>
                <a:effectLst/>
                <a:uLnTx/>
                <a:uFillTx/>
                <a:latin typeface="+mn-lt"/>
                <a:ea typeface="+mn-ea"/>
                <a:cs typeface="+mn-cs"/>
                <a:sym typeface="+mn-ea"/>
              </a:rPr>
              <a:t>d.</a:t>
            </a:r>
            <a:r>
              <a:rPr lang="zh-CN" altLang="en-US" sz="2000" b="1" strike="noStrike" noProof="0" dirty="0" smtClean="0">
                <a:ln>
                  <a:noFill/>
                </a:ln>
                <a:effectLst/>
                <a:uLnTx/>
                <a:uFillTx/>
                <a:latin typeface="+mn-lt"/>
                <a:ea typeface="+mn-ea"/>
                <a:cs typeface="+mn-cs"/>
                <a:sym typeface="+mn-ea"/>
              </a:rPr>
              <a:t>不包括通过电话、传真或者手工录入信息（如</a:t>
            </a:r>
            <a:r>
              <a:rPr lang="en-US" altLang="zh-CN" sz="2000" b="1" strike="noStrike" noProof="0" dirty="0" smtClean="0">
                <a:ln>
                  <a:noFill/>
                </a:ln>
                <a:effectLst/>
                <a:uLnTx/>
                <a:uFillTx/>
                <a:latin typeface="+mn-lt"/>
                <a:ea typeface="+mn-ea"/>
                <a:cs typeface="+mn-cs"/>
                <a:sym typeface="+mn-ea"/>
              </a:rPr>
              <a:t>email</a:t>
            </a:r>
            <a:r>
              <a:rPr lang="zh-CN" altLang="en-US" sz="2000" b="1" strike="noStrike" noProof="0" dirty="0" smtClean="0">
                <a:ln>
                  <a:noFill/>
                </a:ln>
                <a:effectLst/>
                <a:uLnTx/>
                <a:uFillTx/>
                <a:latin typeface="+mn-lt"/>
                <a:ea typeface="+mn-ea"/>
                <a:cs typeface="+mn-cs"/>
                <a:sym typeface="+mn-ea"/>
              </a:rPr>
              <a:t>、微信）等方式生成的订单。</a:t>
            </a:r>
            <a:endParaRPr lang="zh-CN" altLang="en-US" sz="2000" b="1" strike="noStrike" noProof="1" dirty="0">
              <a:latin typeface="微软雅黑" panose="020B0503020204020204" charset="-122"/>
              <a:ea typeface="微软雅黑" panose="020B0503020204020204" charset="-122"/>
            </a:endParaRPr>
          </a:p>
        </p:txBody>
      </p:sp>
      <p:sp>
        <p:nvSpPr>
          <p:cNvPr id="4" name="Rectangle 6"/>
          <p:cNvSpPr txBox="1">
            <a:spLocks noChangeArrowheads="1"/>
          </p:cNvSpPr>
          <p:nvPr/>
        </p:nvSpPr>
        <p:spPr bwMode="auto">
          <a:xfrm>
            <a:off x="1071563" y="500063"/>
            <a:ext cx="8229600" cy="519113"/>
          </a:xfrm>
          <a:prstGeom prst="rect">
            <a:avLst/>
          </a:prstGeom>
          <a:noFill/>
          <a:ln w="38100" algn="ctr">
            <a:noFill/>
            <a:miter lim="800000"/>
          </a:ln>
          <a:effectLst/>
        </p:spPr>
        <p:txBody>
          <a:bodyPr>
            <a:spAutoFit/>
          </a:bodyPr>
          <a:p>
            <a:pPr eaLnBrk="0" hangingPunct="0">
              <a:spcBef>
                <a:spcPct val="50000"/>
              </a:spcBef>
            </a:pPr>
            <a:r>
              <a:rPr lang="zh-CN" altLang="en-US" sz="2800" dirty="0">
                <a:solidFill>
                  <a:srgbClr val="FFFF00"/>
                </a:solidFill>
                <a:latin typeface="Calibri" panose="020F0502020204030204" pitchFamily="34" charset="0"/>
                <a:ea typeface="黑体" panose="02010609060101010101" pitchFamily="2" charset="-122"/>
              </a:rPr>
              <a:t>三、指标解释及填写说明 </a:t>
            </a:r>
            <a:endParaRPr lang="zh-CN" altLang="en-US" sz="2800" dirty="0">
              <a:solidFill>
                <a:srgbClr val="FFFF00"/>
              </a:solidFill>
              <a:latin typeface="Calibri" panose="020F0502020204030204" pitchFamily="34" charset="0"/>
              <a:ea typeface="黑体" panose="0201060906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3"/>
          <p:cNvSpPr>
            <a:spLocks noGrp="1"/>
          </p:cNvSpPr>
          <p:nvPr>
            <p:ph idx="1"/>
          </p:nvPr>
        </p:nvSpPr>
        <p:spPr>
          <a:xfrm>
            <a:off x="1071880" y="1124903"/>
            <a:ext cx="7704138" cy="5399087"/>
          </a:xfrm>
        </p:spPr>
        <p:txBody>
          <a:bodyPr vert="horz" wrap="square" lIns="91440" tIns="45720" rIns="91440" bIns="45720" anchor="t" anchorCtr="0"/>
          <a:p>
            <a:pPr>
              <a:buFontTx/>
              <a:buNone/>
            </a:pPr>
            <a:r>
              <a:rPr lang="en-US" altLang="zh-CN" sz="2800" b="1" kern="1200">
                <a:solidFill>
                  <a:srgbClr val="FFFF00"/>
                </a:solidFill>
                <a:latin typeface="+mn-lt"/>
                <a:ea typeface="黑体" panose="02010609060101010101" pitchFamily="2" charset="-122"/>
                <a:cs typeface="+mn-cs"/>
              </a:rPr>
              <a:t>*</a:t>
            </a:r>
            <a:r>
              <a:rPr lang="zh-CN" altLang="en-US" sz="2800" b="1" kern="1200" dirty="0">
                <a:solidFill>
                  <a:srgbClr val="FFFF00"/>
                </a:solidFill>
                <a:latin typeface="+mn-lt"/>
                <a:ea typeface="黑体" panose="02010609060101010101" pitchFamily="2" charset="-122"/>
                <a:cs typeface="+mn-cs"/>
              </a:rPr>
              <a:t>统计上认定电子商务</a:t>
            </a:r>
            <a:endParaRPr lang="zh-CN" altLang="en-US" sz="2800" b="1" kern="1200" dirty="0">
              <a:solidFill>
                <a:srgbClr val="FFFF00"/>
              </a:solidFill>
              <a:latin typeface="+mn-lt"/>
              <a:ea typeface="黑体" panose="02010609060101010101" pitchFamily="2" charset="-122"/>
              <a:cs typeface="+mn-cs"/>
            </a:endParaRPr>
          </a:p>
          <a:p>
            <a:pPr>
              <a:buFontTx/>
            </a:pPr>
            <a:r>
              <a:rPr lang="en-US" altLang="zh-CN" sz="2400" b="1" kern="1200" dirty="0">
                <a:solidFill>
                  <a:srgbClr val="FF0000"/>
                </a:solidFill>
                <a:latin typeface="+mn-lt"/>
                <a:ea typeface="黑体" panose="02010609060101010101" pitchFamily="2" charset="-122"/>
                <a:cs typeface="+mn-cs"/>
              </a:rPr>
              <a:t>“</a:t>
            </a:r>
            <a:r>
              <a:rPr lang="zh-CN" altLang="en-US" sz="2400" b="1" kern="1200" dirty="0">
                <a:solidFill>
                  <a:srgbClr val="FF0000"/>
                </a:solidFill>
                <a:latin typeface="+mn-lt"/>
                <a:ea typeface="黑体" panose="02010609060101010101" pitchFamily="2" charset="-122"/>
                <a:cs typeface="+mn-cs"/>
              </a:rPr>
              <a:t>四个必须</a:t>
            </a:r>
            <a:r>
              <a:rPr lang="en-US" altLang="zh-CN" sz="2400" b="1" kern="1200" dirty="0">
                <a:solidFill>
                  <a:srgbClr val="FF0000"/>
                </a:solidFill>
                <a:latin typeface="+mn-lt"/>
                <a:ea typeface="黑体" panose="02010609060101010101" pitchFamily="2" charset="-122"/>
                <a:cs typeface="+mn-cs"/>
              </a:rPr>
              <a:t>”</a:t>
            </a:r>
            <a:endParaRPr lang="en-US" altLang="zh-CN" sz="1000" b="1" kern="1200">
              <a:solidFill>
                <a:srgbClr val="FF0000"/>
              </a:solidFill>
              <a:latin typeface="+mn-lt"/>
              <a:ea typeface="黑体" panose="02010609060101010101" pitchFamily="2" charset="-122"/>
              <a:cs typeface="+mn-cs"/>
            </a:endParaRPr>
          </a:p>
          <a:p>
            <a:pPr>
              <a:buFontTx/>
              <a:buNone/>
            </a:pPr>
            <a:endParaRPr lang="zh-CN" altLang="en-US" sz="900" kern="1200" dirty="0">
              <a:solidFill>
                <a:srgbClr val="FFFF00"/>
              </a:solidFill>
              <a:latin typeface="+mn-lt"/>
              <a:ea typeface="黑体" panose="02010609060101010101" pitchFamily="2" charset="-122"/>
              <a:cs typeface="+mn-cs"/>
            </a:endParaRPr>
          </a:p>
          <a:p>
            <a:pPr>
              <a:buFontTx/>
              <a:buNone/>
            </a:pPr>
            <a:r>
              <a:rPr lang="zh-CN" altLang="en-US" sz="2400" b="1" kern="1200" dirty="0">
                <a:solidFill>
                  <a:srgbClr val="FFFF00"/>
                </a:solidFill>
                <a:latin typeface="宋体" panose="02010600030101010101" pitchFamily="2" charset="-122"/>
                <a:ea typeface="+mn-ea"/>
                <a:cs typeface="+mn-cs"/>
              </a:rPr>
              <a:t> （</a:t>
            </a:r>
            <a:r>
              <a:rPr lang="en-US" altLang="zh-CN" sz="2400" b="1" kern="1200">
                <a:solidFill>
                  <a:srgbClr val="FFFF00"/>
                </a:solidFill>
                <a:latin typeface="宋体" panose="02010600030101010101" pitchFamily="2" charset="-122"/>
                <a:ea typeface="+mn-ea"/>
                <a:cs typeface="+mn-cs"/>
              </a:rPr>
              <a:t>1</a:t>
            </a:r>
            <a:r>
              <a:rPr lang="zh-CN" altLang="en-US" sz="2400" b="1" kern="1200" dirty="0">
                <a:solidFill>
                  <a:srgbClr val="FFFF00"/>
                </a:solidFill>
                <a:latin typeface="宋体" panose="02010600030101010101" pitchFamily="2" charset="-122"/>
                <a:ea typeface="+mn-ea"/>
                <a:cs typeface="+mn-cs"/>
              </a:rPr>
              <a:t>）必须通过</a:t>
            </a:r>
            <a:r>
              <a:rPr lang="zh-CN" altLang="en-US" sz="2400" b="1" kern="1200" dirty="0">
                <a:solidFill>
                  <a:srgbClr val="FF0000"/>
                </a:solidFill>
                <a:latin typeface="宋体" panose="02010600030101010101" pitchFamily="2" charset="-122"/>
                <a:ea typeface="+mn-ea"/>
                <a:cs typeface="+mn-cs"/>
              </a:rPr>
              <a:t>网络自动化</a:t>
            </a:r>
            <a:r>
              <a:rPr lang="zh-CN" altLang="en-US" sz="2400" b="1" kern="1200" dirty="0">
                <a:solidFill>
                  <a:srgbClr val="FFFF00"/>
                </a:solidFill>
                <a:latin typeface="宋体" panose="02010600030101010101" pitchFamily="2" charset="-122"/>
                <a:ea typeface="+mn-ea"/>
                <a:cs typeface="+mn-cs"/>
              </a:rPr>
              <a:t>的签署合同，而不能仅仅是通过网络进行宣传推广。</a:t>
            </a:r>
            <a:endParaRPr lang="zh-CN" altLang="en-US" sz="2400" b="1" kern="1200" dirty="0">
              <a:solidFill>
                <a:srgbClr val="FFFF00"/>
              </a:solidFill>
              <a:latin typeface="宋体" panose="02010600030101010101" pitchFamily="2" charset="-122"/>
              <a:ea typeface="+mn-ea"/>
              <a:cs typeface="+mn-cs"/>
            </a:endParaRPr>
          </a:p>
          <a:p>
            <a:pPr>
              <a:buFontTx/>
              <a:buNone/>
            </a:pPr>
            <a:endParaRPr lang="zh-CN" altLang="en-US" sz="1000" b="1" kern="1200" dirty="0">
              <a:solidFill>
                <a:srgbClr val="FFFF00"/>
              </a:solidFill>
              <a:latin typeface="宋体" panose="02010600030101010101" pitchFamily="2" charset="-122"/>
              <a:ea typeface="+mn-ea"/>
              <a:cs typeface="+mn-cs"/>
            </a:endParaRPr>
          </a:p>
          <a:p>
            <a:pPr algn="just">
              <a:buFontTx/>
              <a:buNone/>
            </a:pPr>
            <a:r>
              <a:rPr lang="en-US" altLang="zh-CN" sz="2400" b="1" kern="1200">
                <a:solidFill>
                  <a:srgbClr val="FFFF00"/>
                </a:solidFill>
                <a:latin typeface="宋体" panose="02010600030101010101" pitchFamily="2" charset="-122"/>
                <a:ea typeface="+mn-ea"/>
                <a:cs typeface="+mn-cs"/>
              </a:rPr>
              <a:t>※</a:t>
            </a:r>
            <a:r>
              <a:rPr lang="zh-CN" altLang="en-US" sz="2400" b="1" u="sng" kern="1200" dirty="0">
                <a:solidFill>
                  <a:srgbClr val="FFFF00"/>
                </a:solidFill>
                <a:latin typeface="+mn-lt"/>
                <a:ea typeface="楷体_GB2312" panose="02010609030101010101" pitchFamily="49" charset="-122"/>
                <a:cs typeface="+mn-cs"/>
              </a:rPr>
              <a:t>订单签署的方式</a:t>
            </a:r>
            <a:r>
              <a:rPr lang="zh-CN" altLang="en-US" sz="2400" b="1" kern="1200" dirty="0">
                <a:solidFill>
                  <a:srgbClr val="FFFF00"/>
                </a:solidFill>
                <a:latin typeface="+mn-lt"/>
                <a:ea typeface="楷体_GB2312" panose="02010609030101010101" pitchFamily="49" charset="-122"/>
                <a:cs typeface="+mn-cs"/>
              </a:rPr>
              <a:t>是判定其是否为电子商务交易平台的最主要因素而非网上支付。</a:t>
            </a:r>
            <a:endParaRPr lang="zh-CN" altLang="en-US" sz="2400" b="1" kern="1200" dirty="0">
              <a:solidFill>
                <a:srgbClr val="FFFF00"/>
              </a:solidFill>
              <a:latin typeface="+mn-lt"/>
              <a:ea typeface="楷体_GB2312" panose="02010609030101010101" pitchFamily="49" charset="-122"/>
              <a:cs typeface="+mn-cs"/>
            </a:endParaRPr>
          </a:p>
          <a:p>
            <a:pPr>
              <a:buFontTx/>
              <a:buNone/>
            </a:pPr>
            <a:r>
              <a:rPr lang="en-US" altLang="zh-CN" sz="2400" b="1" kern="1200">
                <a:solidFill>
                  <a:srgbClr val="FFFF00"/>
                </a:solidFill>
                <a:latin typeface="宋体" panose="02010600030101010101" pitchFamily="2" charset="-122"/>
                <a:ea typeface="+mn-ea"/>
                <a:cs typeface="+mn-cs"/>
              </a:rPr>
              <a:t>※</a:t>
            </a:r>
            <a:r>
              <a:rPr lang="zh-CN" altLang="en-US" sz="2400" b="1" kern="1200" dirty="0">
                <a:solidFill>
                  <a:srgbClr val="FFFF00"/>
                </a:solidFill>
                <a:latin typeface="+mn-lt"/>
                <a:ea typeface="楷体_GB2312" panose="02010609030101010101" pitchFamily="49" charset="-122"/>
                <a:cs typeface="+mn-cs"/>
              </a:rPr>
              <a:t> </a:t>
            </a:r>
            <a:r>
              <a:rPr lang="en-US" altLang="en-US" sz="2400" b="1" kern="1200" dirty="0">
                <a:solidFill>
                  <a:srgbClr val="FFFF00"/>
                </a:solidFill>
                <a:latin typeface="+mn-lt"/>
                <a:ea typeface="楷体_GB2312" panose="02010609030101010101" pitchFamily="49" charset="-122"/>
                <a:cs typeface="+mn-cs"/>
              </a:rPr>
              <a:t>判断要素</a:t>
            </a:r>
            <a:r>
              <a:rPr lang="en-US" altLang="zh-CN" sz="2400" b="1" kern="1200">
                <a:solidFill>
                  <a:srgbClr val="FFFF00"/>
                </a:solidFill>
                <a:latin typeface="+mn-lt"/>
                <a:ea typeface="楷体_GB2312" panose="02010609030101010101" pitchFamily="49" charset="-122"/>
                <a:cs typeface="+mn-cs"/>
              </a:rPr>
              <a:t>:</a:t>
            </a:r>
            <a:r>
              <a:rPr lang="en-US" altLang="en-US" sz="2400" b="1" kern="1200">
                <a:solidFill>
                  <a:srgbClr val="FFFF00"/>
                </a:solidFill>
                <a:latin typeface="+mn-lt"/>
                <a:ea typeface="楷体_GB2312" panose="02010609030101010101" pitchFamily="49" charset="-122"/>
                <a:cs typeface="+mn-cs"/>
                <a:sym typeface="Wingdings" panose="05000000000000000000" pitchFamily="2" charset="2"/>
              </a:rPr>
              <a:t>（</a:t>
            </a:r>
            <a:r>
              <a:rPr lang="en-US" altLang="zh-CN" sz="2400" b="1" kern="1200" dirty="0">
                <a:solidFill>
                  <a:srgbClr val="FFFF00"/>
                </a:solidFill>
                <a:latin typeface="+mn-lt"/>
                <a:ea typeface="楷体_GB2312" panose="02010609030101010101" pitchFamily="49" charset="-122"/>
                <a:cs typeface="+mn-cs"/>
                <a:sym typeface="Wingdings" panose="05000000000000000000" pitchFamily="2" charset="2"/>
              </a:rPr>
              <a:t>1</a:t>
            </a:r>
            <a:r>
              <a:rPr lang="en-US" altLang="en-US" sz="2400" b="1" kern="1200" dirty="0">
                <a:solidFill>
                  <a:srgbClr val="FFFF00"/>
                </a:solidFill>
                <a:latin typeface="+mn-lt"/>
                <a:ea typeface="楷体_GB2312" panose="02010609030101010101" pitchFamily="49" charset="-122"/>
                <a:cs typeface="+mn-cs"/>
                <a:sym typeface="Wingdings" panose="05000000000000000000" pitchFamily="2" charset="2"/>
              </a:rPr>
              <a:t>）</a:t>
            </a:r>
            <a:r>
              <a:rPr lang="en-US" altLang="en-US" sz="2400" b="1" kern="1200" dirty="0">
                <a:solidFill>
                  <a:srgbClr val="FFFF00"/>
                </a:solidFill>
                <a:latin typeface="+mn-lt"/>
                <a:ea typeface="楷体_GB2312" panose="02010609030101010101" pitchFamily="49" charset="-122"/>
                <a:cs typeface="+mn-cs"/>
              </a:rPr>
              <a:t>买卖双方通过互联网平台直接生成的订单；（</a:t>
            </a:r>
            <a:r>
              <a:rPr lang="en-US" altLang="zh-CN" sz="2400" b="1" kern="1200" dirty="0">
                <a:solidFill>
                  <a:srgbClr val="FFFF00"/>
                </a:solidFill>
                <a:latin typeface="+mn-lt"/>
                <a:ea typeface="楷体_GB2312" panose="02010609030101010101" pitchFamily="49" charset="-122"/>
                <a:cs typeface="+mn-cs"/>
              </a:rPr>
              <a:t>2</a:t>
            </a:r>
            <a:r>
              <a:rPr lang="en-US" altLang="en-US" sz="2400" b="1" kern="1200" dirty="0">
                <a:solidFill>
                  <a:srgbClr val="FFFF00"/>
                </a:solidFill>
                <a:latin typeface="+mn-lt"/>
                <a:ea typeface="楷体_GB2312" panose="02010609030101010101" pitchFamily="49" charset="-122"/>
                <a:cs typeface="+mn-cs"/>
              </a:rPr>
              <a:t>）订单直接通过该互联网平台传送，不需要通过其他介质（比如微信、</a:t>
            </a:r>
            <a:r>
              <a:rPr lang="en-US" altLang="zh-CN" sz="2400" b="1" kern="1200" dirty="0">
                <a:solidFill>
                  <a:srgbClr val="FFFF00"/>
                </a:solidFill>
                <a:latin typeface="+mn-lt"/>
                <a:ea typeface="楷体_GB2312" panose="02010609030101010101" pitchFamily="49" charset="-122"/>
                <a:cs typeface="+mn-cs"/>
              </a:rPr>
              <a:t>QQ等聊天工具或者</a:t>
            </a:r>
            <a:r>
              <a:rPr lang="zh-CN" altLang="en-US" sz="2400" b="1" kern="1200" dirty="0">
                <a:solidFill>
                  <a:srgbClr val="FFFF00"/>
                </a:solidFill>
                <a:latin typeface="+mn-lt"/>
                <a:ea typeface="楷体_GB2312" panose="02010609030101010101" pitchFamily="49" charset="-122"/>
                <a:cs typeface="+mn-cs"/>
              </a:rPr>
              <a:t>邮件、传真</a:t>
            </a:r>
            <a:r>
              <a:rPr lang="en-US" altLang="en-US" sz="2400" b="1" kern="1200">
                <a:solidFill>
                  <a:srgbClr val="FFFF00"/>
                </a:solidFill>
                <a:latin typeface="+mn-lt"/>
                <a:ea typeface="楷体_GB2312" panose="02010609030101010101" pitchFamily="49" charset="-122"/>
                <a:cs typeface="+mn-cs"/>
              </a:rPr>
              <a:t>、</a:t>
            </a:r>
            <a:r>
              <a:rPr lang="en-US" altLang="en-US" sz="2400" b="1" kern="1200" err="1">
                <a:solidFill>
                  <a:srgbClr val="FFFF00"/>
                </a:solidFill>
                <a:latin typeface="+mn-lt"/>
                <a:ea typeface="楷体_GB2312" panose="02010609030101010101" pitchFamily="49" charset="-122"/>
                <a:cs typeface="+mn-cs"/>
              </a:rPr>
              <a:t>快递、销售人员等）传送订单</a:t>
            </a:r>
            <a:r>
              <a:rPr lang="en-US" altLang="en-US" sz="2400" b="1" kern="1200">
                <a:solidFill>
                  <a:srgbClr val="FFFF00"/>
                </a:solidFill>
                <a:latin typeface="+mn-lt"/>
                <a:ea typeface="楷体_GB2312" panose="02010609030101010101" pitchFamily="49" charset="-122"/>
                <a:cs typeface="+mn-cs"/>
              </a:rPr>
              <a:t>。</a:t>
            </a:r>
            <a:endParaRPr lang="zh-CN" altLang="en-US" sz="2400" b="1" kern="1200" dirty="0">
              <a:solidFill>
                <a:srgbClr val="FFFF00"/>
              </a:solidFill>
              <a:latin typeface="+mn-lt"/>
              <a:ea typeface="楷体_GB2312" panose="02010609030101010101" pitchFamily="49" charset="-122"/>
              <a:cs typeface="+mn-cs"/>
            </a:endParaRPr>
          </a:p>
          <a:p>
            <a:pPr>
              <a:buFontTx/>
              <a:buNone/>
            </a:pPr>
            <a:endParaRPr lang="zh-CN" altLang="en-US" sz="2400" b="1" kern="1200" dirty="0">
              <a:solidFill>
                <a:srgbClr val="FFFF00"/>
              </a:solidFill>
              <a:latin typeface="+mn-lt"/>
              <a:ea typeface="楷体_GB2312" panose="02010609030101010101" pitchFamily="49" charset="-122"/>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899795" y="1412558"/>
            <a:ext cx="7848600" cy="4848225"/>
          </a:xfrm>
        </p:spPr>
        <p:txBody>
          <a:bodyPr vert="horz" wrap="square" lIns="91440" tIns="45720" rIns="91440" bIns="45720" anchor="t" anchorCtr="0"/>
          <a:p>
            <a:pPr algn="l">
              <a:lnSpc>
                <a:spcPct val="100000"/>
              </a:lnSpc>
              <a:buClrTx/>
              <a:buSzTx/>
              <a:buFontTx/>
            </a:pPr>
            <a:r>
              <a:rPr lang="en-US" altLang="zh-CN" sz="2400" b="1" dirty="0">
                <a:solidFill>
                  <a:srgbClr val="FF0000"/>
                </a:solidFill>
                <a:ea typeface="黑体" panose="02010609060101010101" pitchFamily="2" charset="-122"/>
                <a:sym typeface="+mn-ea"/>
              </a:rPr>
              <a:t>“四个必须”</a:t>
            </a:r>
            <a:endParaRPr lang="zh-CN" altLang="en-US" sz="1400" kern="1200" dirty="0">
              <a:solidFill>
                <a:srgbClr val="FFFF00"/>
              </a:solidFill>
              <a:latin typeface="+mn-lt"/>
              <a:ea typeface="黑体" panose="02010609060101010101" pitchFamily="2" charset="-122"/>
              <a:cs typeface="+mn-cs"/>
            </a:endParaRPr>
          </a:p>
          <a:p>
            <a:pPr>
              <a:lnSpc>
                <a:spcPct val="40000"/>
              </a:lnSpc>
              <a:spcBef>
                <a:spcPct val="0"/>
              </a:spcBef>
              <a:buFontTx/>
              <a:buNone/>
            </a:pPr>
            <a:endParaRPr lang="zh-CN" altLang="en-US" sz="1000" b="1" kern="1200" dirty="0">
              <a:solidFill>
                <a:srgbClr val="FFFF00"/>
              </a:solidFill>
              <a:latin typeface="+mn-lt"/>
              <a:ea typeface="楷体_GB2312" panose="02010609030101010101" pitchFamily="49" charset="-122"/>
              <a:cs typeface="+mn-cs"/>
            </a:endParaRPr>
          </a:p>
          <a:p>
            <a:pPr>
              <a:buFontTx/>
              <a:buNone/>
            </a:pPr>
            <a:r>
              <a:rPr lang="zh-CN" altLang="en-US" sz="2400" b="1" kern="1200" dirty="0">
                <a:solidFill>
                  <a:srgbClr val="FFFF00"/>
                </a:solidFill>
                <a:latin typeface="宋体" panose="02010600030101010101" pitchFamily="2" charset="-122"/>
                <a:ea typeface="+mn-ea"/>
                <a:cs typeface="+mn-cs"/>
              </a:rPr>
              <a:t>  （</a:t>
            </a:r>
            <a:r>
              <a:rPr lang="en-US" altLang="zh-CN" sz="2400" b="1" kern="1200">
                <a:solidFill>
                  <a:srgbClr val="FFFF00"/>
                </a:solidFill>
                <a:latin typeface="宋体" panose="02010600030101010101" pitchFamily="2" charset="-122"/>
                <a:ea typeface="+mn-ea"/>
                <a:cs typeface="+mn-cs"/>
              </a:rPr>
              <a:t>2</a:t>
            </a:r>
            <a:r>
              <a:rPr lang="zh-CN" altLang="en-US" sz="2400" b="1" kern="1200" dirty="0">
                <a:solidFill>
                  <a:srgbClr val="FFFF00"/>
                </a:solidFill>
                <a:latin typeface="宋体" panose="02010600030101010101" pitchFamily="2" charset="-122"/>
                <a:ea typeface="+mn-ea"/>
                <a:cs typeface="+mn-cs"/>
              </a:rPr>
              <a:t>）必须靠</a:t>
            </a:r>
            <a:r>
              <a:rPr lang="zh-CN" altLang="en-US" sz="2400" b="1" kern="1200" dirty="0">
                <a:solidFill>
                  <a:srgbClr val="FF0000"/>
                </a:solidFill>
                <a:latin typeface="宋体" panose="02010600030101010101" pitchFamily="2" charset="-122"/>
                <a:ea typeface="+mn-ea"/>
                <a:cs typeface="+mn-cs"/>
              </a:rPr>
              <a:t>平台</a:t>
            </a:r>
            <a:r>
              <a:rPr lang="zh-CN" altLang="en-US" sz="2400" b="1" kern="1200" dirty="0">
                <a:solidFill>
                  <a:srgbClr val="FFFF00"/>
                </a:solidFill>
                <a:latin typeface="宋体" panose="02010600030101010101" pitchFamily="2" charset="-122"/>
                <a:ea typeface="+mn-ea"/>
                <a:cs typeface="+mn-cs"/>
              </a:rPr>
              <a:t>完成，但平台的形式可以借助多种形式</a:t>
            </a:r>
            <a:endParaRPr lang="zh-CN" altLang="en-US" sz="2400" b="1" kern="1200" dirty="0">
              <a:solidFill>
                <a:srgbClr val="FFFF00"/>
              </a:solidFill>
              <a:latin typeface="宋体" panose="02010600030101010101" pitchFamily="2" charset="-122"/>
              <a:ea typeface="+mn-ea"/>
              <a:cs typeface="+mn-cs"/>
            </a:endParaRPr>
          </a:p>
          <a:p>
            <a:pPr>
              <a:buFontTx/>
              <a:buNone/>
            </a:pPr>
            <a:r>
              <a:rPr lang="zh-CN" altLang="en-US" sz="2400" b="1" kern="1200" dirty="0">
                <a:solidFill>
                  <a:srgbClr val="FFFF00"/>
                </a:solidFill>
                <a:latin typeface="宋体" panose="02010600030101010101" pitchFamily="2" charset="-122"/>
                <a:ea typeface="+mn-ea"/>
                <a:cs typeface="+mn-cs"/>
              </a:rPr>
              <a:t>  可以通过</a:t>
            </a:r>
            <a:r>
              <a:rPr lang="en-US" altLang="zh-CN" sz="2400" b="1" kern="1200">
                <a:solidFill>
                  <a:srgbClr val="FFFF00"/>
                </a:solidFill>
                <a:latin typeface="宋体" panose="02010600030101010101" pitchFamily="2" charset="-122"/>
                <a:ea typeface="+mn-ea"/>
                <a:cs typeface="+mn-cs"/>
              </a:rPr>
              <a:t>web</a:t>
            </a:r>
            <a:r>
              <a:rPr lang="zh-CN" altLang="en-US" sz="2400" b="1" kern="1200" dirty="0">
                <a:solidFill>
                  <a:srgbClr val="FFFF00"/>
                </a:solidFill>
                <a:latin typeface="宋体" panose="02010600030101010101" pitchFamily="2" charset="-122"/>
                <a:ea typeface="+mn-ea"/>
                <a:cs typeface="+mn-cs"/>
              </a:rPr>
              <a:t>或</a:t>
            </a:r>
            <a:r>
              <a:rPr lang="en-US" altLang="zh-CN" sz="2400" b="1" kern="1200" err="1">
                <a:solidFill>
                  <a:srgbClr val="FFFF00"/>
                </a:solidFill>
                <a:latin typeface="宋体" panose="02010600030101010101" pitchFamily="2" charset="-122"/>
                <a:ea typeface="+mn-ea"/>
                <a:cs typeface="+mn-cs"/>
              </a:rPr>
              <a:t>wap</a:t>
            </a:r>
            <a:r>
              <a:rPr lang="zh-CN" altLang="en-US" sz="2400" b="1" kern="1200" dirty="0">
                <a:solidFill>
                  <a:srgbClr val="FFFF00"/>
                </a:solidFill>
                <a:latin typeface="宋体" panose="02010600030101010101" pitchFamily="2" charset="-122"/>
                <a:ea typeface="+mn-ea"/>
                <a:cs typeface="+mn-cs"/>
              </a:rPr>
              <a:t>浏览器、也可以通过手机</a:t>
            </a:r>
            <a:r>
              <a:rPr lang="en-US" altLang="zh-CN" sz="2400" b="1" kern="1200">
                <a:solidFill>
                  <a:srgbClr val="FFFF00"/>
                </a:solidFill>
                <a:latin typeface="宋体" panose="02010600030101010101" pitchFamily="2" charset="-122"/>
                <a:ea typeface="+mn-ea"/>
                <a:cs typeface="+mn-cs"/>
              </a:rPr>
              <a:t>APP</a:t>
            </a:r>
            <a:r>
              <a:rPr lang="zh-CN" altLang="en-US" sz="2400" b="1" kern="1200" dirty="0">
                <a:solidFill>
                  <a:srgbClr val="FFFF00"/>
                </a:solidFill>
                <a:latin typeface="宋体" panose="02010600030101010101" pitchFamily="2" charset="-122"/>
                <a:ea typeface="+mn-ea"/>
                <a:cs typeface="+mn-cs"/>
              </a:rPr>
              <a:t>、微信公众号、微信小程序等。操作使用的设备可以是计算机（台式机、笔记本电脑、平板电脑）也可以是手机以及其他智能终端。</a:t>
            </a:r>
            <a:endParaRPr lang="en-US" altLang="zh-CN" sz="2400" b="1" kern="1200">
              <a:solidFill>
                <a:srgbClr val="FFFF00"/>
              </a:solidFill>
              <a:latin typeface="宋体" panose="02010600030101010101" pitchFamily="2" charset="-122"/>
              <a:ea typeface="+mn-ea"/>
              <a:cs typeface="+mn-cs"/>
            </a:endParaRPr>
          </a:p>
          <a:p>
            <a:endParaRPr lang="zh-CN" altLang="en-US" sz="1600" b="1" kern="1200" dirty="0">
              <a:solidFill>
                <a:srgbClr val="FFFF00"/>
              </a:solidFill>
              <a:latin typeface="宋体" panose="02010600030101010101" pitchFamily="2" charset="-122"/>
              <a:ea typeface="+mn-ea"/>
              <a:cs typeface="+mn-cs"/>
            </a:endParaRPr>
          </a:p>
          <a:p>
            <a:pPr>
              <a:lnSpc>
                <a:spcPct val="80000"/>
              </a:lnSpc>
            </a:pPr>
            <a:r>
              <a:rPr lang="zh-CN" altLang="en-US" sz="2400" b="1" kern="1200" dirty="0">
                <a:solidFill>
                  <a:srgbClr val="FFFF00"/>
                </a:solidFill>
                <a:latin typeface="+mn-lt"/>
                <a:ea typeface="+mn-ea"/>
                <a:cs typeface="+mn-cs"/>
              </a:rPr>
              <a:t>同一实质内容的</a:t>
            </a:r>
            <a:r>
              <a:rPr lang="en-US" altLang="zh-CN" sz="2400" b="1" kern="1200">
                <a:solidFill>
                  <a:srgbClr val="FFFF00"/>
                </a:solidFill>
                <a:latin typeface="+mn-lt"/>
                <a:ea typeface="+mn-ea"/>
                <a:cs typeface="+mn-cs"/>
              </a:rPr>
              <a:t>web</a:t>
            </a:r>
            <a:r>
              <a:rPr lang="zh-CN" altLang="en-US" sz="2400" b="1" kern="1200" dirty="0">
                <a:solidFill>
                  <a:srgbClr val="FFFF00"/>
                </a:solidFill>
                <a:latin typeface="+mn-lt"/>
                <a:ea typeface="+mn-ea"/>
                <a:cs typeface="+mn-cs"/>
              </a:rPr>
              <a:t>应用和</a:t>
            </a:r>
            <a:r>
              <a:rPr lang="en-US" altLang="zh-CN" sz="2400" b="1" kern="1200">
                <a:solidFill>
                  <a:srgbClr val="FFFF00"/>
                </a:solidFill>
                <a:latin typeface="+mn-lt"/>
                <a:ea typeface="+mn-ea"/>
                <a:cs typeface="+mn-cs"/>
              </a:rPr>
              <a:t>APP</a:t>
            </a:r>
            <a:r>
              <a:rPr lang="zh-CN" altLang="en-US" sz="2400" b="1" kern="1200" dirty="0">
                <a:solidFill>
                  <a:srgbClr val="FFFF00"/>
                </a:solidFill>
                <a:latin typeface="+mn-lt"/>
                <a:ea typeface="+mn-ea"/>
                <a:cs typeface="+mn-cs"/>
              </a:rPr>
              <a:t>视作一个电商平台的不同通信接口。</a:t>
            </a:r>
            <a:endParaRPr lang="en-US" altLang="zh-CN" sz="2400" b="1" kern="1200">
              <a:solidFill>
                <a:srgbClr val="FFFF00"/>
              </a:solidFill>
              <a:latin typeface="+mn-lt"/>
              <a:ea typeface="+mn-ea"/>
              <a:cs typeface="+mn-cs"/>
            </a:endParaRPr>
          </a:p>
          <a:p>
            <a:pPr>
              <a:lnSpc>
                <a:spcPct val="80000"/>
              </a:lnSpc>
            </a:pPr>
            <a:endParaRPr lang="zh-CN" altLang="en-US" sz="1600" b="1" kern="1200" dirty="0">
              <a:solidFill>
                <a:srgbClr val="FFFF00"/>
              </a:solidFill>
              <a:latin typeface="+mn-lt"/>
              <a:ea typeface="+mn-ea"/>
              <a:cs typeface="+mn-cs"/>
            </a:endParaRPr>
          </a:p>
          <a:p>
            <a:pPr>
              <a:lnSpc>
                <a:spcPct val="80000"/>
              </a:lnSpc>
            </a:pPr>
            <a:r>
              <a:rPr lang="zh-CN" altLang="en-US" sz="2400" b="1" kern="1200" dirty="0">
                <a:solidFill>
                  <a:srgbClr val="FFFF00"/>
                </a:solidFill>
                <a:latin typeface="+mn-lt"/>
                <a:ea typeface="+mn-ea"/>
                <a:cs typeface="+mn-cs"/>
              </a:rPr>
              <a:t>一个平台促成的电子商务交易额，必须是不同端口促成的交易之和。</a:t>
            </a:r>
            <a:endParaRPr lang="zh-CN" altLang="en-US" sz="24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xfrm>
            <a:off x="1071563" y="500063"/>
            <a:ext cx="8229600" cy="500062"/>
          </a:xfrm>
        </p:spPr>
        <p:txBody>
          <a:bodyPr vert="horz" wrap="square" lIns="91440" tIns="45720" rIns="91440" bIns="45720" anchor="t" anchorCtr="0"/>
          <a:p>
            <a:pPr algn="l">
              <a:spcBef>
                <a:spcPct val="50000"/>
              </a:spcBef>
            </a:pPr>
            <a:r>
              <a:rPr lang="zh-CN" altLang="en-US" sz="2800" kern="1200" dirty="0">
                <a:solidFill>
                  <a:srgbClr val="FFFF00"/>
                </a:solidFill>
                <a:latin typeface="+mj-lt"/>
                <a:ea typeface="黑体" panose="02010609060101010101" pitchFamily="2" charset="-122"/>
                <a:cs typeface="+mj-cs"/>
              </a:rPr>
              <a:t>三、指标解释及填写说明</a:t>
            </a:r>
            <a:endParaRPr lang="zh-CN" altLang="en-US" sz="2800" kern="1200" dirty="0">
              <a:solidFill>
                <a:srgbClr val="FFFF00"/>
              </a:solidFill>
              <a:latin typeface="+mj-lt"/>
              <a:ea typeface="黑体" panose="02010609060101010101" pitchFamily="2" charset="-122"/>
              <a:cs typeface="+mj-cs"/>
            </a:endParaRPr>
          </a:p>
        </p:txBody>
      </p:sp>
      <p:sp>
        <p:nvSpPr>
          <p:cNvPr id="29698" name="Rectangle 3"/>
          <p:cNvSpPr>
            <a:spLocks noGrp="1"/>
          </p:cNvSpPr>
          <p:nvPr>
            <p:ph idx="1"/>
          </p:nvPr>
        </p:nvSpPr>
        <p:spPr>
          <a:xfrm>
            <a:off x="971550" y="1384300"/>
            <a:ext cx="7777163" cy="5140325"/>
          </a:xfrm>
        </p:spPr>
        <p:txBody>
          <a:bodyPr vert="horz" wrap="square" lIns="91440" tIns="45720" rIns="91440" bIns="45720" anchor="t" anchorCtr="0"/>
          <a:p>
            <a:pPr>
              <a:buFontTx/>
            </a:pPr>
            <a:r>
              <a:rPr lang="en-US" altLang="zh-CN" sz="2400" b="1" kern="1200" dirty="0">
                <a:solidFill>
                  <a:srgbClr val="FF0000"/>
                </a:solidFill>
                <a:latin typeface="+mn-lt"/>
                <a:ea typeface="黑体" panose="02010609060101010101" pitchFamily="2" charset="-122"/>
                <a:cs typeface="+mn-cs"/>
              </a:rPr>
              <a:t>“</a:t>
            </a:r>
            <a:r>
              <a:rPr lang="zh-CN" altLang="en-US" sz="2400" b="1" kern="1200" dirty="0">
                <a:solidFill>
                  <a:srgbClr val="FF0000"/>
                </a:solidFill>
                <a:latin typeface="+mn-lt"/>
                <a:ea typeface="黑体" panose="02010609060101010101" pitchFamily="2" charset="-122"/>
                <a:cs typeface="+mn-cs"/>
              </a:rPr>
              <a:t>四个必须</a:t>
            </a:r>
            <a:r>
              <a:rPr lang="en-US" altLang="zh-CN" sz="2400" b="1" kern="1200" dirty="0">
                <a:solidFill>
                  <a:srgbClr val="FF0000"/>
                </a:solidFill>
                <a:latin typeface="+mn-lt"/>
                <a:ea typeface="黑体" panose="02010609060101010101" pitchFamily="2" charset="-122"/>
                <a:cs typeface="+mn-cs"/>
              </a:rPr>
              <a:t>”</a:t>
            </a:r>
            <a:endParaRPr lang="en-US" altLang="zh-CN" sz="2400" b="1" kern="1200">
              <a:solidFill>
                <a:srgbClr val="FF0000"/>
              </a:solidFill>
              <a:latin typeface="+mn-lt"/>
              <a:ea typeface="黑体" panose="02010609060101010101" pitchFamily="2" charset="-122"/>
              <a:cs typeface="+mn-cs"/>
            </a:endParaRPr>
          </a:p>
          <a:p>
            <a:pPr>
              <a:buFontTx/>
              <a:buNone/>
            </a:pPr>
            <a:r>
              <a:rPr lang="zh-CN" altLang="en-US" sz="2400" b="1" kern="1200" dirty="0">
                <a:solidFill>
                  <a:srgbClr val="FFFF00"/>
                </a:solidFill>
                <a:latin typeface="宋体" panose="02010600030101010101" pitchFamily="2" charset="-122"/>
                <a:ea typeface="+mn-ea"/>
                <a:cs typeface="+mn-cs"/>
              </a:rPr>
              <a:t> （</a:t>
            </a:r>
            <a:r>
              <a:rPr lang="en-US" altLang="zh-CN" sz="2400" b="1" kern="1200">
                <a:solidFill>
                  <a:srgbClr val="FFFF00"/>
                </a:solidFill>
                <a:latin typeface="宋体" panose="02010600030101010101" pitchFamily="2" charset="-122"/>
                <a:ea typeface="+mn-ea"/>
                <a:cs typeface="+mn-cs"/>
              </a:rPr>
              <a:t>3</a:t>
            </a:r>
            <a:r>
              <a:rPr lang="zh-CN" altLang="en-US" sz="2400" b="1" kern="1200" dirty="0">
                <a:solidFill>
                  <a:srgbClr val="FFFF00"/>
                </a:solidFill>
                <a:latin typeface="宋体" panose="02010600030101010101" pitchFamily="2" charset="-122"/>
                <a:ea typeface="+mn-ea"/>
                <a:cs typeface="+mn-cs"/>
              </a:rPr>
              <a:t>）</a:t>
            </a:r>
            <a:r>
              <a:rPr lang="zh-CN" altLang="en-US" sz="2400" b="1" kern="1200" dirty="0">
                <a:solidFill>
                  <a:srgbClr val="FFFF00"/>
                </a:solidFill>
                <a:latin typeface="+mn-lt"/>
                <a:ea typeface="+mn-ea"/>
                <a:cs typeface="+mn-cs"/>
              </a:rPr>
              <a:t>必须发生</a:t>
            </a:r>
            <a:r>
              <a:rPr lang="zh-CN" altLang="en-US" sz="2400" b="1" kern="1200" dirty="0">
                <a:solidFill>
                  <a:srgbClr val="FF0000"/>
                </a:solidFill>
                <a:latin typeface="+mn-lt"/>
                <a:ea typeface="+mn-ea"/>
                <a:cs typeface="+mn-cs"/>
              </a:rPr>
              <a:t>实际的金钱交易</a:t>
            </a:r>
            <a:endParaRPr lang="en-US" altLang="zh-CN" sz="2400" b="1" kern="1200">
              <a:solidFill>
                <a:srgbClr val="FFFF00"/>
              </a:solidFill>
              <a:latin typeface="+mn-lt"/>
              <a:ea typeface="+mn-ea"/>
              <a:cs typeface="+mn-cs"/>
            </a:endParaRPr>
          </a:p>
          <a:p>
            <a:endParaRPr lang="zh-CN" altLang="en-US" sz="1000" b="1" kern="1200" dirty="0">
              <a:solidFill>
                <a:srgbClr val="FFFF00"/>
              </a:solidFill>
              <a:latin typeface="宋体" panose="02010600030101010101" pitchFamily="2" charset="-122"/>
              <a:ea typeface="+mn-ea"/>
              <a:cs typeface="+mn-cs"/>
            </a:endParaRPr>
          </a:p>
          <a:p>
            <a:r>
              <a:rPr lang="zh-CN" altLang="en-US" sz="2400" b="1" kern="1200" dirty="0">
                <a:solidFill>
                  <a:srgbClr val="FFFF00"/>
                </a:solidFill>
                <a:latin typeface="+mn-lt"/>
                <a:ea typeface="+mn-ea"/>
                <a:cs typeface="+mn-cs"/>
              </a:rPr>
              <a:t>如有一个积分兑换商城，年交易额上亿，但实际上是用户利用以往积分兑换手机终端、话费等产品。虽然兑换的产品有价值，但是所有的交易的过程都不涉及款项支付，不在统计范围内。</a:t>
            </a:r>
            <a:endParaRPr lang="zh-CN" altLang="en-US" sz="2400" b="1" kern="1200" dirty="0">
              <a:solidFill>
                <a:srgbClr val="FFFF00"/>
              </a:solidFill>
              <a:latin typeface="+mn-lt"/>
              <a:ea typeface="+mn-ea"/>
              <a:cs typeface="+mn-cs"/>
            </a:endParaRPr>
          </a:p>
          <a:p>
            <a:r>
              <a:rPr lang="zh-CN" altLang="en-US" sz="2400" b="1" kern="1200" dirty="0">
                <a:solidFill>
                  <a:srgbClr val="FFFF00"/>
                </a:solidFill>
                <a:latin typeface="+mn-lt"/>
                <a:ea typeface="+mn-ea"/>
                <a:cs typeface="+mn-cs"/>
              </a:rPr>
              <a:t>但如果是积分加现金兑换商品、服务等则应统计，交易额为实际交易额。</a:t>
            </a:r>
            <a:endParaRPr lang="zh-CN" altLang="en-US" sz="2400" b="1" kern="1200" dirty="0">
              <a:solidFill>
                <a:srgbClr val="FFFF00"/>
              </a:solidFill>
              <a:latin typeface="+mn-lt"/>
              <a:ea typeface="+mn-ea"/>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xfrm>
            <a:off x="1071563" y="500063"/>
            <a:ext cx="8229600" cy="511175"/>
          </a:xfrm>
        </p:spPr>
        <p:txBody>
          <a:bodyPr vert="horz" wrap="square" lIns="91440" tIns="45720" rIns="91440" bIns="45720" anchor="t" anchorCtr="0"/>
          <a:p>
            <a:pPr algn="l">
              <a:spcBef>
                <a:spcPct val="50000"/>
              </a:spcBef>
            </a:pPr>
            <a:r>
              <a:rPr lang="zh-CN" altLang="en-US" sz="2800" kern="1200" dirty="0">
                <a:solidFill>
                  <a:srgbClr val="FFFF00"/>
                </a:solidFill>
                <a:latin typeface="+mj-lt"/>
                <a:ea typeface="黑体" panose="02010609060101010101" pitchFamily="2" charset="-122"/>
                <a:cs typeface="+mj-cs"/>
              </a:rPr>
              <a:t>三、指标解释及填写说明</a:t>
            </a:r>
            <a:endParaRPr lang="zh-CN" altLang="en-US" sz="2800" kern="1200" dirty="0">
              <a:solidFill>
                <a:srgbClr val="FFFF00"/>
              </a:solidFill>
              <a:latin typeface="+mj-lt"/>
              <a:ea typeface="黑体" panose="02010609060101010101" pitchFamily="2" charset="-122"/>
              <a:cs typeface="+mj-cs"/>
            </a:endParaRPr>
          </a:p>
        </p:txBody>
      </p:sp>
      <p:sp>
        <p:nvSpPr>
          <p:cNvPr id="30722" name="Rectangle 3"/>
          <p:cNvSpPr>
            <a:spLocks noGrp="1"/>
          </p:cNvSpPr>
          <p:nvPr>
            <p:ph idx="1"/>
          </p:nvPr>
        </p:nvSpPr>
        <p:spPr>
          <a:xfrm>
            <a:off x="971550" y="1484313"/>
            <a:ext cx="7704138" cy="4525962"/>
          </a:xfrm>
        </p:spPr>
        <p:txBody>
          <a:bodyPr vert="horz" wrap="square" lIns="91440" tIns="45720" rIns="91440" bIns="45720" anchor="t" anchorCtr="0"/>
          <a:p>
            <a:pPr>
              <a:buFontTx/>
            </a:pPr>
            <a:r>
              <a:rPr lang="en-US" altLang="zh-CN" sz="2400" b="1" kern="1200" dirty="0">
                <a:solidFill>
                  <a:srgbClr val="FF0000"/>
                </a:solidFill>
                <a:latin typeface="+mn-lt"/>
                <a:ea typeface="黑体" panose="02010609060101010101" pitchFamily="2" charset="-122"/>
                <a:cs typeface="+mn-cs"/>
              </a:rPr>
              <a:t>“</a:t>
            </a:r>
            <a:r>
              <a:rPr lang="zh-CN" altLang="en-US" sz="2400" b="1" kern="1200" dirty="0">
                <a:solidFill>
                  <a:srgbClr val="FF0000"/>
                </a:solidFill>
                <a:latin typeface="+mn-lt"/>
                <a:ea typeface="黑体" panose="02010609060101010101" pitchFamily="2" charset="-122"/>
                <a:cs typeface="+mn-cs"/>
              </a:rPr>
              <a:t>四个必须</a:t>
            </a:r>
            <a:r>
              <a:rPr lang="en-US" altLang="zh-CN" sz="2400" b="1" kern="1200" dirty="0">
                <a:solidFill>
                  <a:srgbClr val="FF0000"/>
                </a:solidFill>
                <a:latin typeface="+mn-lt"/>
                <a:ea typeface="黑体" panose="02010609060101010101" pitchFamily="2" charset="-122"/>
                <a:cs typeface="+mn-cs"/>
              </a:rPr>
              <a:t>”</a:t>
            </a:r>
            <a:endParaRPr lang="en-US" altLang="zh-CN" sz="2400" b="1" kern="1200">
              <a:solidFill>
                <a:srgbClr val="FF0000"/>
              </a:solidFill>
              <a:latin typeface="+mn-lt"/>
              <a:ea typeface="黑体" panose="02010609060101010101" pitchFamily="2" charset="-122"/>
              <a:cs typeface="+mn-cs"/>
            </a:endParaRPr>
          </a:p>
          <a:p>
            <a:pPr>
              <a:buFontTx/>
              <a:buNone/>
            </a:pPr>
            <a:endParaRPr lang="zh-CN" altLang="en-US" sz="1100" kern="1200" dirty="0">
              <a:solidFill>
                <a:srgbClr val="FFFF00"/>
              </a:solidFill>
              <a:latin typeface="+mn-lt"/>
              <a:ea typeface="黑体" panose="02010609060101010101" pitchFamily="2" charset="-122"/>
              <a:cs typeface="+mn-cs"/>
            </a:endParaRPr>
          </a:p>
          <a:p>
            <a:pPr>
              <a:buFontTx/>
              <a:buNone/>
            </a:pPr>
            <a:r>
              <a:rPr lang="zh-CN" altLang="en-US" sz="2400" b="1" kern="1200" dirty="0">
                <a:solidFill>
                  <a:srgbClr val="FFFF00"/>
                </a:solidFill>
                <a:latin typeface="宋体" panose="02010600030101010101" pitchFamily="2" charset="-122"/>
                <a:ea typeface="+mn-ea"/>
                <a:cs typeface="+mn-cs"/>
              </a:rPr>
              <a:t> （</a:t>
            </a:r>
            <a:r>
              <a:rPr lang="en-US" altLang="zh-CN" sz="2400" b="1" kern="1200">
                <a:solidFill>
                  <a:srgbClr val="FFFF00"/>
                </a:solidFill>
                <a:latin typeface="宋体" panose="02010600030101010101" pitchFamily="2" charset="-122"/>
                <a:ea typeface="+mn-ea"/>
                <a:cs typeface="+mn-cs"/>
              </a:rPr>
              <a:t>4</a:t>
            </a:r>
            <a:r>
              <a:rPr lang="zh-CN" altLang="en-US" sz="2400" b="1" kern="1200" dirty="0">
                <a:solidFill>
                  <a:srgbClr val="FFFF00"/>
                </a:solidFill>
                <a:latin typeface="宋体" panose="02010600030101010101" pitchFamily="2" charset="-122"/>
                <a:ea typeface="+mn-ea"/>
                <a:cs typeface="+mn-cs"/>
              </a:rPr>
              <a:t>）</a:t>
            </a:r>
            <a:r>
              <a:rPr lang="zh-CN" altLang="en-US" sz="2400" b="1" kern="1200" dirty="0">
                <a:solidFill>
                  <a:srgbClr val="FFFF00"/>
                </a:solidFill>
                <a:latin typeface="+mn-lt"/>
                <a:ea typeface="+mn-ea"/>
                <a:cs typeface="+mn-cs"/>
              </a:rPr>
              <a:t>必须是非金融交易：</a:t>
            </a:r>
            <a:endParaRPr lang="zh-CN" altLang="en-US" sz="2400" b="1" kern="1200" dirty="0">
              <a:solidFill>
                <a:srgbClr val="FFFF00"/>
              </a:solidFill>
              <a:latin typeface="+mn-lt"/>
              <a:ea typeface="+mn-ea"/>
              <a:cs typeface="+mn-cs"/>
            </a:endParaRPr>
          </a:p>
          <a:p>
            <a:pPr>
              <a:buFontTx/>
              <a:buNone/>
            </a:pPr>
            <a:endParaRPr lang="zh-CN" altLang="en-US" sz="1600" b="1" kern="1200" dirty="0">
              <a:solidFill>
                <a:srgbClr val="FFFF00"/>
              </a:solidFill>
              <a:latin typeface="+mn-lt"/>
              <a:ea typeface="+mn-ea"/>
              <a:cs typeface="+mn-cs"/>
            </a:endParaRPr>
          </a:p>
          <a:p>
            <a:pPr>
              <a:lnSpc>
                <a:spcPct val="150000"/>
              </a:lnSpc>
            </a:pPr>
            <a:r>
              <a:rPr lang="zh-CN" altLang="en-US" sz="2400" b="1" kern="1200" dirty="0">
                <a:solidFill>
                  <a:srgbClr val="FFFF00"/>
                </a:solidFill>
                <a:latin typeface="+mn-lt"/>
                <a:ea typeface="+mn-ea"/>
                <a:cs typeface="+mn-cs"/>
              </a:rPr>
              <a:t>互联网金融活动不属于统计定义的电子商务活动。    例股票、证券等</a:t>
            </a:r>
            <a:endParaRPr lang="zh-CN" altLang="en-US" sz="2400" b="1" kern="1200" dirty="0">
              <a:solidFill>
                <a:srgbClr val="FFFF00"/>
              </a:solidFill>
              <a:latin typeface="+mn-lt"/>
              <a:ea typeface="+mn-ea"/>
              <a:cs typeface="+mn-cs"/>
            </a:endParaRPr>
          </a:p>
          <a:p>
            <a:endParaRPr lang="zh-CN" altLang="en-US" sz="800" b="1" kern="1200" dirty="0">
              <a:solidFill>
                <a:srgbClr val="FFFF00"/>
              </a:solidFill>
              <a:latin typeface="+mn-lt"/>
              <a:ea typeface="+mn-ea"/>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p:cNvSpPr>
          <p:nvPr>
            <p:ph idx="1"/>
          </p:nvPr>
        </p:nvSpPr>
        <p:spPr>
          <a:xfrm>
            <a:off x="971550" y="1125538"/>
            <a:ext cx="7561263" cy="5732462"/>
          </a:xfrm>
        </p:spPr>
        <p:txBody>
          <a:bodyPr vert="horz" wrap="square" lIns="91440" tIns="45720" rIns="91440" bIns="45720" anchor="t" anchorCtr="0"/>
          <a:p>
            <a:pPr>
              <a:buFontTx/>
              <a:buNone/>
            </a:pPr>
            <a:r>
              <a:rPr lang="zh-CN" altLang="en-US" b="1" kern="1200" dirty="0">
                <a:solidFill>
                  <a:srgbClr val="FFFF00"/>
                </a:solidFill>
                <a:latin typeface="+mn-lt"/>
                <a:ea typeface="黑体" panose="02010609060101010101" pitchFamily="2" charset="-122"/>
                <a:cs typeface="+mn-cs"/>
              </a:rPr>
              <a:t>  注意事项：</a:t>
            </a:r>
            <a:endParaRPr lang="zh-CN" altLang="en-US" sz="3000" kern="1200" dirty="0">
              <a:solidFill>
                <a:srgbClr val="FFFF00"/>
              </a:solidFill>
              <a:latin typeface="华文琥珀" panose="02010800040101010101" pitchFamily="2" charset="-122"/>
              <a:ea typeface="黑体" panose="02010609060101010101" pitchFamily="2" charset="-122"/>
              <a:cs typeface="+mn-cs"/>
            </a:endParaRPr>
          </a:p>
          <a:p>
            <a:pPr>
              <a:lnSpc>
                <a:spcPct val="60000"/>
              </a:lnSpc>
            </a:pPr>
            <a:endParaRPr lang="zh-CN" altLang="en-US" sz="2500" kern="1200" dirty="0">
              <a:solidFill>
                <a:srgbClr val="FFFF00"/>
              </a:solidFill>
              <a:latin typeface="+mn-lt"/>
              <a:ea typeface="+mn-ea"/>
              <a:cs typeface="+mn-cs"/>
            </a:endParaRPr>
          </a:p>
          <a:p>
            <a:r>
              <a:rPr lang="en-US" altLang="zh-CN" sz="2400" b="1" kern="1200">
                <a:solidFill>
                  <a:srgbClr val="FFFF00"/>
                </a:solidFill>
                <a:latin typeface="楷体_GB2312" panose="02010609030101010101" pitchFamily="49" charset="-122"/>
                <a:ea typeface="楷体_GB2312" panose="02010609030101010101" pitchFamily="49" charset="-122"/>
                <a:cs typeface="+mn-cs"/>
              </a:rPr>
              <a:t>1.</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视同法人单位之间通过单位内部的电子商务交易平台完成的交易视作电子商务，应将有关金额分别填列平台交易额。</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latinLnBrk="0">
              <a:spcBef>
                <a:spcPts val="0"/>
              </a:spcBef>
            </a:pPr>
            <a:r>
              <a:rPr lang="en-US" altLang="zh-CN" sz="2400" b="1" kern="1200">
                <a:solidFill>
                  <a:srgbClr val="FFFF00"/>
                </a:solidFill>
                <a:latin typeface="楷体_GB2312" panose="02010609030101010101" pitchFamily="49" charset="-122"/>
                <a:ea typeface="楷体_GB2312" panose="02010609030101010101" pitchFamily="49" charset="-122"/>
                <a:cs typeface="+mn-cs"/>
              </a:rPr>
              <a:t>2.</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集团内部之间通过</a:t>
            </a:r>
            <a:r>
              <a:rPr lang="en-US" altLang="zh-CN" sz="2400" b="1" kern="1200">
                <a:solidFill>
                  <a:srgbClr val="FFFF00"/>
                </a:solidFill>
                <a:latin typeface="楷体_GB2312" panose="02010609030101010101" pitchFamily="49" charset="-122"/>
                <a:ea typeface="楷体_GB2312" panose="02010609030101010101" pitchFamily="49" charset="-122"/>
                <a:cs typeface="+mn-cs"/>
              </a:rPr>
              <a:t>ERP</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a:t>
            </a:r>
            <a:r>
              <a:rPr lang="en-US" altLang="zh-CN" sz="2400" b="1" kern="1200">
                <a:solidFill>
                  <a:srgbClr val="FFFF00"/>
                </a:solidFill>
                <a:latin typeface="楷体_GB2312" panose="02010609030101010101" pitchFamily="49" charset="-122"/>
                <a:ea typeface="楷体_GB2312" panose="02010609030101010101" pitchFamily="49" charset="-122"/>
                <a:cs typeface="+mn-cs"/>
              </a:rPr>
              <a:t>SCM</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等系统实现的订单签署视为电子商务交易活动，不论其是通过互联网还是通过局域网，只要是基于计算机网络的电子商务交易平台，即计为电子商务。</a:t>
            </a:r>
            <a:r>
              <a:rPr lang="zh-CN" altLang="en-US" kern="1200" dirty="0">
                <a:solidFill>
                  <a:srgbClr val="FFFF00"/>
                </a:solidFill>
                <a:latin typeface="+mn-lt"/>
                <a:ea typeface="+mn-ea"/>
                <a:cs typeface="+mn-cs"/>
              </a:rPr>
              <a:t> </a:t>
            </a:r>
            <a:endParaRPr lang="zh-CN" altLang="en-US" kern="1200" dirty="0">
              <a:solidFill>
                <a:srgbClr val="FFFF00"/>
              </a:solidFill>
              <a:latin typeface="+mn-lt"/>
              <a:ea typeface="+mn-ea"/>
              <a:cs typeface="+mn-cs"/>
            </a:endParaRPr>
          </a:p>
          <a:p>
            <a:pPr>
              <a:buFontTx/>
              <a:buNone/>
            </a:pPr>
            <a:endParaRPr lang="en-US" altLang="zh-CN" sz="2500" kern="1200">
              <a:solidFill>
                <a:srgbClr val="FFFF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43305" y="1412875"/>
            <a:ext cx="7863205" cy="4526280"/>
          </a:xfrm>
        </p:spPr>
        <p:txBody>
          <a:bodyPr/>
          <a:p>
            <a:pPr marL="0" indent="0" algn="just" latinLnBrk="0">
              <a:lnSpc>
                <a:spcPct val="100000"/>
              </a:lnSpc>
              <a:buNone/>
            </a:pPr>
            <a:r>
              <a:rPr lang="zh-CN" altLang="en-US" sz="2400" b="1" dirty="0">
                <a:solidFill>
                  <a:srgbClr val="FFFF00"/>
                </a:solidFill>
                <a:latin typeface="宋体" panose="02010600030101010101" pitchFamily="2" charset="-122"/>
                <a:ea typeface="宋体" panose="02010600030101010101" pitchFamily="2" charset="-122"/>
                <a:sym typeface="+mn-ea"/>
              </a:rPr>
              <a:t>电子商务平台：指在电子商务活动中为交易双方或多方提供交易撮合及相关服务的信息网络系统的总和。</a:t>
            </a:r>
            <a:endParaRPr lang="zh-CN" altLang="en-US" sz="24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latinLnBrk="0">
              <a:lnSpc>
                <a:spcPct val="100000"/>
              </a:lnSpc>
              <a:spcBef>
                <a:spcPts val="1000"/>
              </a:spcBef>
              <a:spcAft>
                <a:spcPct val="0"/>
              </a:spcAft>
              <a:buClrTx/>
              <a:buSzTx/>
              <a:buFont typeface="Arial" panose="020B0604020202020204" pitchFamily="34" charset="0"/>
              <a:buNone/>
              <a:defRPr/>
            </a:pPr>
            <a:endPar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latinLnBrk="0">
              <a:lnSpc>
                <a:spcPct val="100000"/>
              </a:lnSpc>
              <a:spcBef>
                <a:spcPts val="1000"/>
              </a:spcBef>
              <a:spcAft>
                <a:spcPct val="0"/>
              </a:spcAft>
              <a:buClrTx/>
              <a:buSzTx/>
              <a:buFont typeface="Arial" panose="020B0604020202020204" pitchFamily="34" charset="0"/>
              <a:buNone/>
              <a:defRPr/>
            </a:pP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电子商务平台包括</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类：</a:t>
            </a:r>
            <a:endParaRPr kumimoji="0" lang="zh-CN" altLang="en-US" sz="2000" b="1" i="0" u="none" strike="noStrike" kern="1200" cap="none" spc="0" normalizeH="0" baseline="0"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latinLnBrk="0">
              <a:lnSpc>
                <a:spcPct val="100000"/>
              </a:lnSpc>
              <a:spcBef>
                <a:spcPts val="1000"/>
              </a:spcBef>
              <a:spcAft>
                <a:spcPct val="0"/>
              </a:spcAft>
              <a:buClrTx/>
              <a:buSzTx/>
              <a:buFont typeface="Arial" panose="020B0604020202020204" pitchFamily="34" charset="0"/>
              <a:buNone/>
              <a:defRPr/>
            </a:pP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1.</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网站或应用程序（</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APP</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）交易：（</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）企业自建平台，如，自建网站、</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APP</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、微信小程序或公众号；（</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）第三方搭建平台，如，电子商务网站或</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APP</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，如淘宝。</a:t>
            </a:r>
            <a:endParaRPr kumimoji="0" lang="en-US" altLang="zh-CN" sz="2000" b="1" i="0" u="none" strike="noStrike" kern="1200" cap="none" spc="0" normalizeH="0" baseline="0"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latinLnBrk="0">
              <a:lnSpc>
                <a:spcPct val="100000"/>
              </a:lnSpc>
              <a:spcBef>
                <a:spcPts val="1000"/>
              </a:spcBef>
              <a:spcAft>
                <a:spcPct val="0"/>
              </a:spcAft>
              <a:buClrTx/>
              <a:buSzTx/>
              <a:buFont typeface="Arial" panose="020B0604020202020204" pitchFamily="34" charset="0"/>
              <a:buNone/>
              <a:defRPr/>
            </a:pP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电子数据交换（</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EDI</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）类型交易，指按照统一规定的格式，将标准的经济信息通过互联网在企业与客户的计算机系统之间传输，从而形成订单信息数据交换和自动处理。包括通过</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EDI</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服务提供商形成的订单，通过自动化系统形成需求导向的订单，通过</a:t>
            </a:r>
            <a:r>
              <a:rPr lang="en-US" altLang="zh-CN"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ERP</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系统或供应</a:t>
            </a:r>
            <a:r>
              <a:rPr lang="zh-CN" altLang="en-US" sz="2000" b="1" noProof="0" dirty="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链</a:t>
            </a:r>
            <a:r>
              <a:rPr lang="zh-CN" altLang="en-US" sz="2000" b="1"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管理系统直接接收的订单。</a:t>
            </a:r>
            <a:endParaRPr lang="zh-CN" altLang="en-US" sz="2000" b="1" strike="noStrike" noProof="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000" b="1" strike="noStrike" noProof="1" dirty="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Rectangle 6"/>
          <p:cNvSpPr txBox="1">
            <a:spLocks noChangeArrowheads="1"/>
          </p:cNvSpPr>
          <p:nvPr/>
        </p:nvSpPr>
        <p:spPr bwMode="auto">
          <a:xfrm>
            <a:off x="1071563" y="500063"/>
            <a:ext cx="8229600" cy="519113"/>
          </a:xfrm>
          <a:prstGeom prst="rect">
            <a:avLst/>
          </a:prstGeom>
          <a:noFill/>
          <a:ln w="38100" algn="ctr">
            <a:noFill/>
            <a:miter lim="800000"/>
          </a:ln>
          <a:effectLst/>
        </p:spPr>
        <p:txBody>
          <a:bodyPr>
            <a:spAutoFit/>
          </a:bodyPr>
          <a:p>
            <a:pPr eaLnBrk="0" hangingPunct="0">
              <a:spcBef>
                <a:spcPct val="50000"/>
              </a:spcBef>
            </a:pPr>
            <a:r>
              <a:rPr lang="zh-CN" altLang="en-US" sz="2800" dirty="0">
                <a:solidFill>
                  <a:srgbClr val="FFFF00"/>
                </a:solidFill>
                <a:latin typeface="Calibri" panose="020F0502020204030204" pitchFamily="34" charset="0"/>
                <a:ea typeface="黑体" panose="02010609060101010101" pitchFamily="2" charset="-122"/>
              </a:rPr>
              <a:t>三、指标解释及填写说明 </a:t>
            </a:r>
            <a:endParaRPr lang="zh-CN" altLang="en-US" sz="2800" dirty="0">
              <a:solidFill>
                <a:srgbClr val="FFFF00"/>
              </a:solidFill>
              <a:latin typeface="Calibri" panose="020F0502020204030204" pitchFamily="34" charset="0"/>
              <a:ea typeface="黑体" panose="0201060906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ctrTitle"/>
          </p:nvPr>
        </p:nvSpPr>
        <p:spPr>
          <a:xfrm>
            <a:off x="971550" y="1773238"/>
            <a:ext cx="7772400" cy="4968875"/>
          </a:xfrm>
        </p:spPr>
        <p:txBody>
          <a:bodyPr vert="horz" wrap="square" lIns="91440" tIns="45720" rIns="91440" bIns="45720" anchor="t" anchorCtr="0"/>
          <a:p>
            <a:pPr>
              <a:spcBef>
                <a:spcPts val="600"/>
              </a:spcBef>
              <a:buClrTx/>
              <a:buSzTx/>
              <a:buFontTx/>
            </a:pPr>
            <a:r>
              <a:rPr lang="zh-CN" altLang="en-US" kern="1200" dirty="0">
                <a:solidFill>
                  <a:srgbClr val="FFFF00"/>
                </a:solidFill>
                <a:latin typeface="黑体" panose="02010609060101010101" pitchFamily="2" charset="-122"/>
                <a:ea typeface="黑体" panose="02010609060101010101" pitchFamily="2" charset="-122"/>
                <a:cs typeface="+mj-cs"/>
              </a:rPr>
              <a:t>第一部分</a:t>
            </a:r>
            <a:br>
              <a:rPr lang="en-US" altLang="zh-CN" kern="1200">
                <a:solidFill>
                  <a:srgbClr val="FFFF00"/>
                </a:solidFill>
                <a:latin typeface="黑体" panose="02010609060101010101" pitchFamily="2" charset="-122"/>
                <a:ea typeface="黑体" panose="02010609060101010101" pitchFamily="2" charset="-122"/>
                <a:cs typeface="+mj-cs"/>
              </a:rPr>
            </a:br>
            <a:r>
              <a:rPr lang="zh-CN" altLang="en-US" b="1" kern="1200" dirty="0">
                <a:solidFill>
                  <a:srgbClr val="FFFF00"/>
                </a:solidFill>
                <a:latin typeface="+mj-lt"/>
                <a:ea typeface="+mj-ea"/>
                <a:cs typeface="+mj-cs"/>
              </a:rPr>
              <a:t>电子商务交易平台情况</a:t>
            </a:r>
            <a:br>
              <a:rPr lang="zh-CN" altLang="en-US" kern="1200" dirty="0">
                <a:solidFill>
                  <a:srgbClr val="FFFF00"/>
                </a:solidFill>
                <a:latin typeface="黑体" panose="02010609060101010101" pitchFamily="2" charset="-122"/>
                <a:ea typeface="黑体" panose="02010609060101010101" pitchFamily="2" charset="-122"/>
                <a:cs typeface="+mj-cs"/>
              </a:rPr>
            </a:br>
            <a:r>
              <a:rPr lang="zh-CN" altLang="en-US" kern="1200" dirty="0">
                <a:solidFill>
                  <a:srgbClr val="FFFF00"/>
                </a:solidFill>
                <a:latin typeface="黑体" panose="02010609060101010101" pitchFamily="2" charset="-122"/>
                <a:ea typeface="黑体" panose="02010609060101010101" pitchFamily="2" charset="-122"/>
                <a:cs typeface="+mj-cs"/>
              </a:rPr>
              <a:t>（</a:t>
            </a:r>
            <a:r>
              <a:rPr lang="en-US" altLang="zh-CN" kern="1200">
                <a:solidFill>
                  <a:srgbClr val="FFFF00"/>
                </a:solidFill>
                <a:latin typeface="黑体" panose="02010609060101010101" pitchFamily="2" charset="-122"/>
                <a:ea typeface="黑体" panose="02010609060101010101" pitchFamily="2" charset="-122"/>
                <a:cs typeface="+mj-cs"/>
              </a:rPr>
              <a:t>U201</a:t>
            </a:r>
            <a:r>
              <a:rPr lang="zh-CN" altLang="en-US" kern="1200" dirty="0">
                <a:solidFill>
                  <a:srgbClr val="FFFF00"/>
                </a:solidFill>
                <a:latin typeface="黑体" panose="02010609060101010101" pitchFamily="2" charset="-122"/>
                <a:ea typeface="黑体" panose="02010609060101010101" pitchFamily="2" charset="-122"/>
                <a:cs typeface="+mj-cs"/>
              </a:rPr>
              <a:t>表、</a:t>
            </a:r>
            <a:r>
              <a:rPr lang="en-US" altLang="zh-CN" kern="1200" dirty="0">
                <a:solidFill>
                  <a:srgbClr val="FFFF00"/>
                </a:solidFill>
                <a:latin typeface="黑体" panose="02010609060101010101" pitchFamily="2" charset="-122"/>
                <a:ea typeface="黑体" panose="02010609060101010101" pitchFamily="2" charset="-122"/>
                <a:cs typeface="+mj-cs"/>
              </a:rPr>
              <a:t>U207</a:t>
            </a:r>
            <a:r>
              <a:rPr lang="zh-CN" altLang="en-US" kern="1200" dirty="0">
                <a:solidFill>
                  <a:srgbClr val="FFFF00"/>
                </a:solidFill>
                <a:latin typeface="黑体" panose="02010609060101010101" pitchFamily="2" charset="-122"/>
                <a:ea typeface="黑体" panose="02010609060101010101" pitchFamily="2" charset="-122"/>
                <a:cs typeface="+mj-cs"/>
              </a:rPr>
              <a:t>表）</a:t>
            </a:r>
            <a:br>
              <a:rPr lang="zh-CN" altLang="en-US" kern="1200" dirty="0">
                <a:solidFill>
                  <a:srgbClr val="FFFF00"/>
                </a:solidFill>
                <a:latin typeface="黑体" panose="02010609060101010101" pitchFamily="2" charset="-122"/>
                <a:ea typeface="黑体" panose="02010609060101010101" pitchFamily="2" charset="-122"/>
                <a:cs typeface="+mj-cs"/>
              </a:rPr>
            </a:br>
            <a:endParaRPr lang="zh-CN" altLang="en-US" kern="1200" dirty="0">
              <a:solidFill>
                <a:srgbClr val="FFFF00"/>
              </a:solidFill>
              <a:latin typeface="黑体" panose="02010609060101010101" pitchFamily="2" charset="-122"/>
              <a:ea typeface="黑体" panose="02010609060101010101" pitchFamily="2" charset="-122"/>
              <a:cs typeface="+mj-cs"/>
            </a:endParaRPr>
          </a:p>
        </p:txBody>
      </p:sp>
      <p:sp>
        <p:nvSpPr>
          <p:cNvPr id="33794" name="Text Box 3"/>
          <p:cNvSpPr txBox="1"/>
          <p:nvPr/>
        </p:nvSpPr>
        <p:spPr>
          <a:xfrm>
            <a:off x="1835150" y="333375"/>
            <a:ext cx="6264275" cy="579438"/>
          </a:xfrm>
          <a:prstGeom prst="rect">
            <a:avLst/>
          </a:prstGeom>
          <a:noFill/>
          <a:ln w="38100">
            <a:noFill/>
          </a:ln>
        </p:spPr>
        <p:txBody>
          <a:bodyPr>
            <a:spAutoFit/>
          </a:bodyPr>
          <a:p>
            <a:pPr algn="ctr">
              <a:spcBef>
                <a:spcPct val="50000"/>
              </a:spcBef>
            </a:pPr>
            <a:endParaRPr lang="zh-CN" altLang="en-US" b="1" dirty="0">
              <a:solidFill>
                <a:srgbClr val="FFFF00"/>
              </a:solidFill>
              <a:latin typeface="Times New Roman" panose="02020603050405020304" pitchFamily="18" charset="0"/>
            </a:endParaRPr>
          </a:p>
        </p:txBody>
      </p:sp>
      <p:sp>
        <p:nvSpPr>
          <p:cNvPr id="33795" name="Rectangle 4"/>
          <p:cNvSpPr/>
          <p:nvPr/>
        </p:nvSpPr>
        <p:spPr>
          <a:xfrm>
            <a:off x="1071563" y="500063"/>
            <a:ext cx="6696075" cy="523875"/>
          </a:xfrm>
          <a:prstGeom prst="rect">
            <a:avLst/>
          </a:prstGeom>
          <a:noFill/>
          <a:ln w="38100">
            <a:noFill/>
          </a:ln>
        </p:spPr>
        <p:txBody>
          <a:bodyPr>
            <a:spAutoFit/>
          </a:bodyPr>
          <a:p>
            <a:pPr>
              <a:spcBef>
                <a:spcPct val="50000"/>
              </a:spcBef>
            </a:pPr>
            <a:r>
              <a:rPr lang="zh-CN" altLang="en-US" sz="2800" dirty="0">
                <a:solidFill>
                  <a:srgbClr val="FFFF00"/>
                </a:solidFill>
                <a:latin typeface="Times New Roman" panose="02020603050405020304" pitchFamily="18" charset="0"/>
                <a:ea typeface="黑体" panose="02010609060101010101" pitchFamily="2" charset="-122"/>
              </a:rPr>
              <a:t>三、指标解释及填写说明</a:t>
            </a:r>
            <a:endParaRPr lang="zh-CN" altLang="en-US" sz="2800" dirty="0">
              <a:solidFill>
                <a:srgbClr val="FFFF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a:spLocks noGrp="1"/>
          </p:cNvSpPr>
          <p:nvPr>
            <p:ph idx="1"/>
          </p:nvPr>
        </p:nvSpPr>
        <p:spPr>
          <a:xfrm>
            <a:off x="857250" y="1428750"/>
            <a:ext cx="7920038" cy="5256213"/>
          </a:xfrm>
        </p:spPr>
        <p:txBody>
          <a:bodyPr vert="horz" wrap="square" lIns="91440" tIns="45720" rIns="91440" bIns="45720" anchor="t" anchorCtr="0"/>
          <a:p>
            <a:pPr eaLnBrk="1" hangingPunct="1">
              <a:lnSpc>
                <a:spcPct val="90000"/>
              </a:lnSpc>
              <a:buFontTx/>
              <a:buNone/>
            </a:pPr>
            <a:r>
              <a:rPr lang="zh-CN" altLang="en-US" sz="2800" kern="1200" dirty="0">
                <a:solidFill>
                  <a:srgbClr val="FFFF00"/>
                </a:solidFill>
                <a:latin typeface="+mn-lt"/>
                <a:ea typeface="黑体" panose="02010609060101010101" pitchFamily="2" charset="-122"/>
                <a:cs typeface="+mn-cs"/>
              </a:rPr>
              <a:t>（一）电商平台统计代码、电商平台详细名称、电商平台网址</a:t>
            </a:r>
            <a:endParaRPr lang="zh-CN" altLang="en-US" sz="2800" kern="1200" dirty="0">
              <a:solidFill>
                <a:srgbClr val="FFFF00"/>
              </a:solidFill>
              <a:latin typeface="+mn-lt"/>
              <a:ea typeface="黑体" panose="02010609060101010101" pitchFamily="2" charset="-122"/>
              <a:cs typeface="+mn-cs"/>
            </a:endParaRPr>
          </a:p>
          <a:p>
            <a:pPr eaLnBrk="1" hangingPunct="1">
              <a:lnSpc>
                <a:spcPct val="90000"/>
              </a:lnSpc>
              <a:buFontTx/>
              <a:buNone/>
            </a:pPr>
            <a:r>
              <a:rPr lang="zh-CN" altLang="en-US" kern="1200" dirty="0">
                <a:solidFill>
                  <a:srgbClr val="FFFF00"/>
                </a:solidFill>
                <a:latin typeface="+mn-lt"/>
                <a:ea typeface="+mn-ea"/>
                <a:cs typeface="+mn-cs"/>
              </a:rPr>
              <a:t> </a:t>
            </a:r>
            <a:r>
              <a:rPr lang="en-US" altLang="zh-CN" sz="2400" b="1" kern="1200">
                <a:solidFill>
                  <a:srgbClr val="FFFF00"/>
                </a:solidFill>
                <a:latin typeface="+mn-lt"/>
                <a:ea typeface="+mn-ea"/>
                <a:cs typeface="+mn-cs"/>
              </a:rPr>
              <a:t>1.</a:t>
            </a:r>
            <a:r>
              <a:rPr lang="zh-CN" altLang="en-US" sz="2400" b="1" kern="1200" dirty="0">
                <a:solidFill>
                  <a:srgbClr val="FFFF00"/>
                </a:solidFill>
                <a:latin typeface="+mn-lt"/>
                <a:ea typeface="+mn-ea"/>
                <a:cs typeface="+mn-cs"/>
              </a:rPr>
              <a:t>电商平台统计代码由</a:t>
            </a:r>
            <a:r>
              <a:rPr lang="en-US" altLang="zh-CN" sz="2400" b="1" kern="1200">
                <a:solidFill>
                  <a:srgbClr val="FFFF00"/>
                </a:solidFill>
                <a:latin typeface="+mn-lt"/>
                <a:ea typeface="+mn-ea"/>
                <a:cs typeface="+mn-cs"/>
              </a:rPr>
              <a:t>11</a:t>
            </a:r>
            <a:r>
              <a:rPr lang="zh-CN" altLang="en-US" sz="2400" b="1" kern="1200" dirty="0">
                <a:solidFill>
                  <a:srgbClr val="FFFF00"/>
                </a:solidFill>
                <a:latin typeface="+mn-lt"/>
                <a:ea typeface="+mn-ea"/>
                <a:cs typeface="+mn-cs"/>
              </a:rPr>
              <a:t>位构成，前</a:t>
            </a:r>
            <a:r>
              <a:rPr lang="en-US" altLang="zh-CN" sz="2400" b="1" kern="1200">
                <a:solidFill>
                  <a:srgbClr val="FFFF00"/>
                </a:solidFill>
                <a:latin typeface="+mn-lt"/>
                <a:ea typeface="+mn-ea"/>
                <a:cs typeface="+mn-cs"/>
              </a:rPr>
              <a:t>9</a:t>
            </a:r>
            <a:r>
              <a:rPr lang="zh-CN" altLang="en-US" sz="2400" b="1" kern="1200" dirty="0">
                <a:solidFill>
                  <a:srgbClr val="FFFF00"/>
                </a:solidFill>
                <a:latin typeface="+mn-lt"/>
                <a:ea typeface="+mn-ea"/>
                <a:cs typeface="+mn-cs"/>
              </a:rPr>
              <a:t>位为电商平台所属</a:t>
            </a:r>
            <a:r>
              <a:rPr lang="en-US" altLang="zh-CN" sz="2400" b="1" kern="1200" dirty="0">
                <a:solidFill>
                  <a:srgbClr val="FFFF00"/>
                </a:solidFill>
                <a:latin typeface="+mn-lt"/>
                <a:ea typeface="+mn-ea"/>
                <a:cs typeface="+mn-cs"/>
              </a:rPr>
              <a:t> </a:t>
            </a:r>
            <a:r>
              <a:rPr lang="zh-CN" altLang="en-US" sz="2400" b="1" kern="1200" dirty="0">
                <a:solidFill>
                  <a:srgbClr val="FFFF00"/>
                </a:solidFill>
                <a:latin typeface="+mn-lt"/>
                <a:ea typeface="+mn-ea"/>
                <a:cs typeface="+mn-cs"/>
              </a:rPr>
              <a:t>法人单位的组织机构代码，后两位为该法人单位下属平台的编码</a:t>
            </a:r>
            <a:r>
              <a:rPr lang="en-US" altLang="zh-CN" sz="2400" b="1" kern="1200">
                <a:solidFill>
                  <a:srgbClr val="FFFF00"/>
                </a:solidFill>
                <a:latin typeface="+mn-lt"/>
                <a:ea typeface="+mn-ea"/>
                <a:cs typeface="+mn-cs"/>
              </a:rPr>
              <a:t>01-99</a:t>
            </a:r>
            <a:r>
              <a:rPr lang="zh-CN" altLang="en-US" sz="2400" b="1" kern="1200" dirty="0">
                <a:solidFill>
                  <a:srgbClr val="FFFF00"/>
                </a:solidFill>
                <a:latin typeface="+mn-lt"/>
                <a:ea typeface="+mn-ea"/>
                <a:cs typeface="+mn-cs"/>
              </a:rPr>
              <a:t>。该代码由平台根据自动生成，无需填报。</a:t>
            </a:r>
            <a:endParaRPr lang="zh-CN" altLang="en-US" sz="2400" b="1" kern="1200" dirty="0">
              <a:solidFill>
                <a:srgbClr val="FFFF00"/>
              </a:solidFill>
              <a:latin typeface="+mn-lt"/>
              <a:ea typeface="+mn-ea"/>
              <a:cs typeface="+mn-cs"/>
            </a:endParaRPr>
          </a:p>
          <a:p>
            <a:pPr>
              <a:lnSpc>
                <a:spcPct val="150000"/>
              </a:lnSpc>
              <a:buFontTx/>
              <a:buNone/>
            </a:pPr>
            <a:r>
              <a:rPr lang="zh-CN" altLang="en-US" sz="2400" b="1" kern="1200" dirty="0">
                <a:solidFill>
                  <a:srgbClr val="FFFF00"/>
                </a:solidFill>
                <a:latin typeface="+mn-lt"/>
                <a:ea typeface="+mn-ea"/>
                <a:cs typeface="+mn-cs"/>
              </a:rPr>
              <a:t>  </a:t>
            </a:r>
            <a:r>
              <a:rPr lang="en-US" altLang="zh-CN" sz="2400" b="1" kern="1200">
                <a:solidFill>
                  <a:srgbClr val="FFFF00"/>
                </a:solidFill>
                <a:latin typeface="+mn-lt"/>
                <a:ea typeface="+mn-ea"/>
                <a:cs typeface="+mn-cs"/>
              </a:rPr>
              <a:t>2.</a:t>
            </a:r>
            <a:r>
              <a:rPr lang="zh-CN" altLang="en-US" sz="2400" b="1" kern="1200" dirty="0">
                <a:solidFill>
                  <a:srgbClr val="FFFF00"/>
                </a:solidFill>
                <a:latin typeface="+mn-lt"/>
                <a:ea typeface="+mn-ea"/>
                <a:cs typeface="+mn-cs"/>
              </a:rPr>
              <a:t>电子商务平台网址应填写其首页地址。 </a:t>
            </a:r>
            <a:endParaRPr lang="en-US" altLang="zh-CN" sz="2400" b="1" kern="1200">
              <a:solidFill>
                <a:srgbClr val="FFFF00"/>
              </a:solidFill>
              <a:latin typeface="+mn-lt"/>
              <a:ea typeface="+mn-ea"/>
              <a:cs typeface="+mn-cs"/>
            </a:endParaRPr>
          </a:p>
          <a:p>
            <a:pPr>
              <a:lnSpc>
                <a:spcPct val="150000"/>
              </a:lnSpc>
              <a:buFontTx/>
              <a:buNone/>
            </a:pPr>
            <a:r>
              <a:rPr lang="en-US" altLang="zh-CN" sz="2400" b="1" kern="1200">
                <a:solidFill>
                  <a:srgbClr val="FFFF00"/>
                </a:solidFill>
                <a:latin typeface="+mn-lt"/>
                <a:ea typeface="+mn-ea"/>
                <a:cs typeface="+mn-cs"/>
              </a:rPr>
              <a:t>    </a:t>
            </a:r>
            <a:endParaRPr lang="zh-CN" altLang="en-US" sz="24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91" name="Text Box 23"/>
          <p:cNvSpPr txBox="1">
            <a:spLocks noChangeArrowheads="1"/>
          </p:cNvSpPr>
          <p:nvPr/>
        </p:nvSpPr>
        <p:spPr bwMode="auto">
          <a:xfrm>
            <a:off x="1042670" y="1557020"/>
            <a:ext cx="1800860" cy="521970"/>
          </a:xfrm>
          <a:prstGeom prst="rect">
            <a:avLst/>
          </a:prstGeom>
          <a:noFill/>
          <a:ln w="38100" algn="ctr">
            <a:noFill/>
            <a:miter lim="800000"/>
          </a:ln>
        </p:spPr>
        <p:txBody>
          <a:bodyPr wrap="square">
            <a:spAutoFit/>
          </a:bodyPr>
          <a:p>
            <a:pPr>
              <a:spcBef>
                <a:spcPct val="50000"/>
              </a:spcBef>
            </a:pPr>
            <a:r>
              <a:rPr lang="zh-CN" altLang="en-US" sz="2800" b="1" dirty="0">
                <a:solidFill>
                  <a:srgbClr val="FFFF00"/>
                </a:solidFill>
                <a:latin typeface="宋体" panose="02010600030101010101" pitchFamily="2" charset="-122"/>
              </a:rPr>
              <a:t>调查表式</a:t>
            </a:r>
            <a:endParaRPr lang="en-US" altLang="zh-CN" sz="2800" b="1" dirty="0">
              <a:solidFill>
                <a:srgbClr val="FFFF00"/>
              </a:solidFill>
              <a:latin typeface="宋体" panose="02010600030101010101" pitchFamily="2" charset="-122"/>
            </a:endParaRPr>
          </a:p>
        </p:txBody>
      </p:sp>
      <p:sp>
        <p:nvSpPr>
          <p:cNvPr id="4" name="矩形 3"/>
          <p:cNvSpPr/>
          <p:nvPr/>
        </p:nvSpPr>
        <p:spPr>
          <a:xfrm>
            <a:off x="107315" y="2420620"/>
            <a:ext cx="4345940" cy="236410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2292" name="文本框 2"/>
          <p:cNvSpPr txBox="1"/>
          <p:nvPr/>
        </p:nvSpPr>
        <p:spPr>
          <a:xfrm>
            <a:off x="183515" y="2637155"/>
            <a:ext cx="4193540" cy="1938020"/>
          </a:xfrm>
          <a:prstGeom prst="rect">
            <a:avLst/>
          </a:prstGeom>
          <a:noFill/>
          <a:ln w="9525">
            <a:noFill/>
          </a:ln>
        </p:spPr>
        <p:txBody>
          <a:bodyPr wrap="square" anchor="t" anchorCtr="0">
            <a:spAutoFit/>
          </a:bodyPr>
          <a:p>
            <a:pPr>
              <a:lnSpc>
                <a:spcPct val="150000"/>
              </a:lnSpc>
            </a:pPr>
            <a:r>
              <a:rPr lang="zh-CN" altLang="en-US" sz="1600" b="1" dirty="0">
                <a:solidFill>
                  <a:schemeClr val="bg1"/>
                </a:solidFill>
                <a:latin typeface="微软雅黑" panose="020B0503020204020204" charset="-122"/>
                <a:ea typeface="微软雅黑" panose="020B0503020204020204" charset="-122"/>
              </a:rPr>
              <a:t>电子商务交易平台情况（U201表）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重点互联网出行平台基本情况（U202表）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重点互联网医疗平台基本情况（U203表）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重点互联网教育平台基本情况（U204表）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重点互联网房屋共享平台基本情况（U206表）</a:t>
            </a:r>
            <a:endParaRPr lang="zh-CN" altLang="en-US" sz="1600" b="1" dirty="0">
              <a:solidFill>
                <a:schemeClr val="bg1"/>
              </a:solidFill>
              <a:latin typeface="微软雅黑" panose="020B0503020204020204" charset="-122"/>
              <a:ea typeface="微软雅黑" panose="020B0503020204020204" charset="-122"/>
            </a:endParaRPr>
          </a:p>
        </p:txBody>
      </p:sp>
      <p:sp>
        <p:nvSpPr>
          <p:cNvPr id="7" name="右箭头 6"/>
          <p:cNvSpPr/>
          <p:nvPr/>
        </p:nvSpPr>
        <p:spPr>
          <a:xfrm>
            <a:off x="4233545" y="3356928"/>
            <a:ext cx="576263" cy="5762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 name="矩形 4"/>
          <p:cNvSpPr/>
          <p:nvPr/>
        </p:nvSpPr>
        <p:spPr>
          <a:xfrm>
            <a:off x="4810125" y="2008505"/>
            <a:ext cx="4285615" cy="3713480"/>
          </a:xfrm>
          <a:prstGeom prst="rec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fontAlgn="base"/>
            <a:endParaRPr lang="zh-CN" altLang="en-US" strike="noStrike" noProof="1"/>
          </a:p>
        </p:txBody>
      </p:sp>
      <p:sp>
        <p:nvSpPr>
          <p:cNvPr id="12294" name="文本框 5"/>
          <p:cNvSpPr txBox="1"/>
          <p:nvPr/>
        </p:nvSpPr>
        <p:spPr>
          <a:xfrm>
            <a:off x="4860290" y="2157730"/>
            <a:ext cx="4185285" cy="3415030"/>
          </a:xfrm>
          <a:prstGeom prst="rect">
            <a:avLst/>
          </a:prstGeom>
          <a:noFill/>
          <a:ln w="9525">
            <a:noFill/>
          </a:ln>
        </p:spPr>
        <p:txBody>
          <a:bodyPr wrap="square" anchor="t" anchorCtr="0">
            <a:spAutoFit/>
          </a:bodyPr>
          <a:p>
            <a:pPr>
              <a:lnSpc>
                <a:spcPct val="150000"/>
              </a:lnSpc>
            </a:pPr>
            <a:r>
              <a:rPr lang="zh-CN" altLang="en-US" sz="1600" b="1" dirty="0">
                <a:solidFill>
                  <a:schemeClr val="bg1"/>
                </a:solidFill>
                <a:latin typeface="微软雅黑" panose="020B0503020204020204" charset="-122"/>
                <a:ea typeface="微软雅黑" panose="020B0503020204020204" charset="-122"/>
              </a:rPr>
              <a:t>电子商务交易平台情况（U201表）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重点互联网出行平台基本情况（U202表）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重点互联网医疗平台基本情况（U203表）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重点互联网教育平台基本情况（U204表）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重点互联网房屋共享平台基本情况（U206表）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电子商务平台经营及发展情况（</a:t>
            </a:r>
            <a:r>
              <a:rPr lang="en-US" altLang="zh-CN" sz="1600" b="1" dirty="0">
                <a:solidFill>
                  <a:schemeClr val="bg1"/>
                </a:solidFill>
                <a:latin typeface="微软雅黑" panose="020B0503020204020204" charset="-122"/>
                <a:ea typeface="微软雅黑" panose="020B0503020204020204" charset="-122"/>
              </a:rPr>
              <a:t>U207</a:t>
            </a:r>
            <a:r>
              <a:rPr lang="zh-CN" altLang="en-US" sz="1600" b="1" dirty="0">
                <a:solidFill>
                  <a:schemeClr val="bg1"/>
                </a:solidFill>
                <a:latin typeface="微软雅黑" panose="020B0503020204020204" charset="-122"/>
                <a:ea typeface="微软雅黑" panose="020B0503020204020204" charset="-122"/>
              </a:rPr>
              <a:t>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重点互联网旅游平台基本情况（</a:t>
            </a:r>
            <a:r>
              <a:rPr lang="en-US" altLang="zh-CN" sz="1600" b="1" dirty="0">
                <a:solidFill>
                  <a:schemeClr val="bg1"/>
                </a:solidFill>
                <a:latin typeface="微软雅黑" panose="020B0503020204020204" charset="-122"/>
                <a:ea typeface="微软雅黑" panose="020B0503020204020204" charset="-122"/>
              </a:rPr>
              <a:t>U208</a:t>
            </a:r>
            <a:r>
              <a:rPr lang="zh-CN" altLang="en-US" sz="1600" b="1" dirty="0">
                <a:solidFill>
                  <a:schemeClr val="bg1"/>
                </a:solidFill>
                <a:latin typeface="微软雅黑" panose="020B0503020204020204" charset="-122"/>
                <a:ea typeface="微软雅黑" panose="020B0503020204020204" charset="-122"/>
              </a:rPr>
              <a:t>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重点互联网餐饮平台基本情况（</a:t>
            </a:r>
            <a:r>
              <a:rPr lang="en-US" altLang="zh-CN" sz="1600" b="1" dirty="0">
                <a:solidFill>
                  <a:schemeClr val="bg1"/>
                </a:solidFill>
                <a:latin typeface="微软雅黑" panose="020B0503020204020204" charset="-122"/>
                <a:ea typeface="微软雅黑" panose="020B0503020204020204" charset="-122"/>
              </a:rPr>
              <a:t>U209</a:t>
            </a:r>
            <a:r>
              <a:rPr lang="zh-CN" altLang="en-US" sz="1600" b="1" dirty="0">
                <a:solidFill>
                  <a:schemeClr val="bg1"/>
                </a:solidFill>
                <a:latin typeface="微软雅黑" panose="020B0503020204020204" charset="-122"/>
                <a:ea typeface="微软雅黑" panose="020B0503020204020204" charset="-122"/>
              </a:rPr>
              <a:t>表）</a:t>
            </a:r>
            <a:endParaRPr lang="zh-CN" altLang="en-US" sz="1600" b="1" dirty="0">
              <a:solidFill>
                <a:schemeClr val="bg1"/>
              </a:solidFill>
              <a:latin typeface="微软雅黑" panose="020B0503020204020204" charset="-122"/>
              <a:ea typeface="微软雅黑" panose="020B0503020204020204" charset="-122"/>
            </a:endParaRPr>
          </a:p>
          <a:p>
            <a:pPr>
              <a:lnSpc>
                <a:spcPct val="150000"/>
              </a:lnSpc>
            </a:pPr>
            <a:r>
              <a:rPr lang="zh-CN" altLang="en-US" sz="1600" b="1" dirty="0">
                <a:solidFill>
                  <a:schemeClr val="bg1"/>
                </a:solidFill>
                <a:latin typeface="微软雅黑" panose="020B0503020204020204" charset="-122"/>
                <a:ea typeface="微软雅黑" panose="020B0503020204020204" charset="-122"/>
              </a:rPr>
              <a:t>重点互联网文化平台基本情况（</a:t>
            </a:r>
            <a:r>
              <a:rPr lang="en-US" altLang="zh-CN" sz="1600" b="1" dirty="0">
                <a:solidFill>
                  <a:schemeClr val="bg1"/>
                </a:solidFill>
                <a:latin typeface="微软雅黑" panose="020B0503020204020204" charset="-122"/>
                <a:ea typeface="微软雅黑" panose="020B0503020204020204" charset="-122"/>
              </a:rPr>
              <a:t>U210</a:t>
            </a:r>
            <a:r>
              <a:rPr lang="zh-CN" altLang="en-US" sz="1600" b="1" dirty="0">
                <a:solidFill>
                  <a:schemeClr val="bg1"/>
                </a:solidFill>
                <a:latin typeface="微软雅黑" panose="020B0503020204020204" charset="-122"/>
                <a:ea typeface="微软雅黑" panose="020B0503020204020204" charset="-122"/>
              </a:rPr>
              <a:t>表）</a:t>
            </a:r>
            <a:endParaRPr lang="zh-CN" altLang="en-US" sz="1600" b="1" dirty="0">
              <a:solidFill>
                <a:schemeClr val="bg1"/>
              </a:solidFill>
              <a:latin typeface="微软雅黑" panose="020B0503020204020204" charset="-122"/>
              <a:ea typeface="微软雅黑" panose="020B0503020204020204" charset="-122"/>
            </a:endParaRPr>
          </a:p>
        </p:txBody>
      </p:sp>
      <p:sp>
        <p:nvSpPr>
          <p:cNvPr id="20481"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991">
                                            <p:txEl>
                                              <p:charRg st="27" end="32"/>
                                            </p:txEl>
                                          </p:spTgt>
                                        </p:tgtEl>
                                        <p:attrNameLst>
                                          <p:attrName>style.visibility</p:attrName>
                                        </p:attrNameLst>
                                      </p:cBhvr>
                                      <p:to>
                                        <p:strVal val="visible"/>
                                      </p:to>
                                    </p:set>
                                    <p:animEffect transition="in" filter="fade">
                                      <p:cBhvr>
                                        <p:cTn id="7" dur="2000"/>
                                        <p:tgtEl>
                                          <p:spTgt spid="339991">
                                            <p:txEl>
                                              <p:charRg st="27" end="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3"/>
          <p:cNvSpPr>
            <a:spLocks noGrp="1"/>
          </p:cNvSpPr>
          <p:nvPr>
            <p:ph idx="1"/>
          </p:nvPr>
        </p:nvSpPr>
        <p:spPr>
          <a:xfrm>
            <a:off x="971550" y="404813"/>
            <a:ext cx="7632700" cy="5399087"/>
          </a:xfrm>
        </p:spPr>
        <p:txBody>
          <a:bodyPr vert="horz" wrap="square" lIns="91440" tIns="45720" rIns="91440" bIns="45720" anchor="t" anchorCtr="0"/>
          <a:p>
            <a:pPr>
              <a:buFontTx/>
              <a:buNone/>
            </a:pPr>
            <a:endParaRPr lang="en-US" altLang="zh-CN" sz="2400" b="1" kern="1200">
              <a:solidFill>
                <a:srgbClr val="FFFF00"/>
              </a:solidFill>
              <a:latin typeface="+mn-lt"/>
              <a:ea typeface="+mn-ea"/>
              <a:cs typeface="+mn-cs"/>
            </a:endParaRPr>
          </a:p>
          <a:p>
            <a:pPr>
              <a:buFontTx/>
              <a:buNone/>
            </a:pPr>
            <a:endParaRPr lang="en-US" altLang="zh-CN" sz="2400" b="1" kern="1200">
              <a:solidFill>
                <a:srgbClr val="FFFF00"/>
              </a:solidFill>
              <a:latin typeface="+mn-lt"/>
              <a:ea typeface="+mn-ea"/>
              <a:cs typeface="+mn-cs"/>
            </a:endParaRPr>
          </a:p>
          <a:p>
            <a:pPr>
              <a:buFontTx/>
              <a:buNone/>
            </a:pPr>
            <a:endParaRPr lang="en-US" altLang="zh-CN" sz="2400" b="1" kern="1200">
              <a:solidFill>
                <a:srgbClr val="FFFF00"/>
              </a:solidFill>
              <a:latin typeface="+mn-lt"/>
              <a:ea typeface="+mn-ea"/>
              <a:cs typeface="+mn-cs"/>
            </a:endParaRPr>
          </a:p>
          <a:p>
            <a:pPr>
              <a:buFontTx/>
              <a:buNone/>
            </a:pPr>
            <a:r>
              <a:rPr lang="en-US" altLang="zh-CN" sz="2400" b="1" kern="1200">
                <a:solidFill>
                  <a:srgbClr val="FFFF00"/>
                </a:solidFill>
                <a:latin typeface="+mn-lt"/>
                <a:ea typeface="+mn-ea"/>
                <a:cs typeface="+mn-cs"/>
              </a:rPr>
              <a:t>3.  </a:t>
            </a:r>
            <a:r>
              <a:rPr lang="zh-CN" altLang="en-US" sz="2400" b="1" kern="1200" dirty="0">
                <a:solidFill>
                  <a:srgbClr val="FFFF00"/>
                </a:solidFill>
                <a:latin typeface="+mn-lt"/>
                <a:ea typeface="+mn-ea"/>
                <a:cs typeface="+mn-cs"/>
              </a:rPr>
              <a:t>针对一个法人单位实际运营多个内容不同的电子商务 交易平台的情况，应填写有交易金额的交易平台，有几个平台相应地报送几张表，亦可合并上报。</a:t>
            </a:r>
            <a:endParaRPr lang="en-US" altLang="zh-CN" sz="2400" b="1" kern="1200">
              <a:solidFill>
                <a:srgbClr val="FFFF00"/>
              </a:solidFill>
              <a:latin typeface="+mn-lt"/>
              <a:ea typeface="+mn-ea"/>
              <a:cs typeface="+mn-cs"/>
            </a:endParaRPr>
          </a:p>
          <a:p>
            <a:pPr>
              <a:buFontTx/>
              <a:buNone/>
            </a:pPr>
            <a:endParaRPr lang="en-US" altLang="zh-CN" sz="2400" b="1" kern="1200">
              <a:solidFill>
                <a:srgbClr val="FFFF00"/>
              </a:solidFill>
              <a:latin typeface="+mn-lt"/>
              <a:ea typeface="+mn-ea"/>
              <a:cs typeface="+mn-cs"/>
            </a:endParaRPr>
          </a:p>
          <a:p>
            <a:pPr>
              <a:buFontTx/>
              <a:buNone/>
            </a:pPr>
            <a:r>
              <a:rPr lang="en-US" altLang="zh-CN" sz="2400" b="1" kern="1200">
                <a:solidFill>
                  <a:srgbClr val="FFFF00"/>
                </a:solidFill>
                <a:latin typeface="+mn-lt"/>
                <a:ea typeface="+mn-ea"/>
                <a:cs typeface="+mn-cs"/>
              </a:rPr>
              <a:t>4.  </a:t>
            </a:r>
            <a:r>
              <a:rPr lang="zh-CN" altLang="en-US" sz="2400" b="1" kern="1200" dirty="0">
                <a:solidFill>
                  <a:srgbClr val="FFFF00"/>
                </a:solidFill>
                <a:latin typeface="+mn-lt"/>
                <a:ea typeface="+mn-ea"/>
                <a:cs typeface="+mn-cs"/>
              </a:rPr>
              <a:t>一个平台有多个子平台的统计。 </a:t>
            </a:r>
            <a:endParaRPr lang="zh-CN" altLang="en-US" sz="2400" b="1" kern="1200" dirty="0">
              <a:solidFill>
                <a:srgbClr val="FFFF00"/>
              </a:solidFill>
              <a:latin typeface="+mn-lt"/>
              <a:ea typeface="+mn-ea"/>
              <a:cs typeface="+mn-cs"/>
            </a:endParaRPr>
          </a:p>
          <a:p>
            <a:pPr>
              <a:buFontTx/>
              <a:buNone/>
            </a:pPr>
            <a:r>
              <a:rPr lang="zh-CN" altLang="en-US" sz="2400" b="1" kern="1200" dirty="0">
                <a:solidFill>
                  <a:srgbClr val="FFFF00"/>
                </a:solidFill>
                <a:latin typeface="+mn-lt"/>
                <a:ea typeface="+mn-ea"/>
                <a:cs typeface="+mn-cs"/>
              </a:rPr>
              <a:t>     原属一个平台的多个频道，为方便用户使用，拆分成多个子平台并申请独立域名。每个子平台独立填写，过于麻烦，可以统一上报。</a:t>
            </a:r>
            <a:endParaRPr lang="en-US" altLang="zh-CN" sz="2400" b="1" kern="1200">
              <a:solidFill>
                <a:srgbClr val="FFFF00"/>
              </a:solidFill>
              <a:latin typeface="+mn-lt"/>
              <a:ea typeface="+mn-ea"/>
              <a:cs typeface="+mn-cs"/>
            </a:endParaRPr>
          </a:p>
          <a:p>
            <a:pPr>
              <a:lnSpc>
                <a:spcPct val="150000"/>
              </a:lnSpc>
              <a:buFontTx/>
              <a:buNone/>
            </a:pPr>
            <a:endParaRPr lang="en-US" altLang="zh-CN" sz="2400" b="1" kern="1200">
              <a:solidFill>
                <a:srgbClr val="FFFF00"/>
              </a:solidFill>
              <a:latin typeface="+mn-lt"/>
              <a:ea typeface="+mn-ea"/>
              <a:cs typeface="+mn-cs"/>
            </a:endParaRPr>
          </a:p>
          <a:p>
            <a:pPr>
              <a:lnSpc>
                <a:spcPct val="150000"/>
              </a:lnSpc>
              <a:buFontTx/>
              <a:buNone/>
            </a:pPr>
            <a:endParaRPr lang="en-US" altLang="zh-CN" sz="2400" b="1" kern="1200">
              <a:solidFill>
                <a:srgbClr val="FFFF00"/>
              </a:solidFill>
              <a:latin typeface="+mn-lt"/>
              <a:ea typeface="+mn-ea"/>
              <a:cs typeface="+mn-cs"/>
            </a:endParaRPr>
          </a:p>
          <a:p>
            <a:pPr>
              <a:buFontTx/>
              <a:buNone/>
            </a:pPr>
            <a:endParaRPr lang="zh-CN" altLang="en-US" sz="2400" b="1" kern="1200" dirty="0">
              <a:solidFill>
                <a:srgbClr val="FFFF00"/>
              </a:solidFill>
              <a:latin typeface="+mn-lt"/>
              <a:ea typeface="+mn-ea"/>
              <a:cs typeface="+mn-cs"/>
            </a:endParaRPr>
          </a:p>
          <a:p>
            <a:pPr>
              <a:buFontTx/>
              <a:buNone/>
            </a:pPr>
            <a:endParaRPr lang="zh-CN" altLang="en-US" sz="24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6"/>
          <p:cNvSpPr>
            <a:spLocks noGrp="1"/>
          </p:cNvSpPr>
          <p:nvPr>
            <p:ph type="title"/>
          </p:nvPr>
        </p:nvSpPr>
        <p:spPr>
          <a:xfrm>
            <a:off x="1071563" y="500063"/>
            <a:ext cx="8229600" cy="523875"/>
          </a:xfrm>
          <a:ln w="38100"/>
        </p:spPr>
        <p:txBody>
          <a:bodyPr vert="horz" wrap="square" lIns="91440" tIns="45720" rIns="91440" bIns="45720" anchor="t" anchorCtr="0">
            <a:spAutoFit/>
          </a:bodyPr>
          <a:p>
            <a:pPr algn="l">
              <a:spcBef>
                <a:spcPct val="50000"/>
              </a:spcBef>
            </a:pPr>
            <a:r>
              <a:rPr lang="zh-CN" altLang="en-US" sz="2800" kern="1200" dirty="0">
                <a:solidFill>
                  <a:srgbClr val="FFFF00"/>
                </a:solidFill>
                <a:latin typeface="+mj-lt"/>
                <a:ea typeface="黑体" panose="02010609060101010101" pitchFamily="2" charset="-122"/>
                <a:cs typeface="+mj-cs"/>
              </a:rPr>
              <a:t>三、指标解释及填写说明</a:t>
            </a:r>
            <a:endParaRPr lang="zh-CN" altLang="en-US" sz="2800" kern="1200" dirty="0">
              <a:solidFill>
                <a:srgbClr val="FFFF00"/>
              </a:solidFill>
              <a:latin typeface="+mj-lt"/>
              <a:ea typeface="黑体" panose="02010609060101010101" pitchFamily="2" charset="-122"/>
              <a:cs typeface="+mj-cs"/>
            </a:endParaRPr>
          </a:p>
        </p:txBody>
      </p:sp>
      <p:sp>
        <p:nvSpPr>
          <p:cNvPr id="37890" name="内容占位符 2"/>
          <p:cNvSpPr>
            <a:spLocks noGrp="1"/>
          </p:cNvSpPr>
          <p:nvPr>
            <p:ph idx="1"/>
          </p:nvPr>
        </p:nvSpPr>
        <p:spPr>
          <a:xfrm>
            <a:off x="971550" y="1125538"/>
            <a:ext cx="7704138" cy="4525962"/>
          </a:xfrm>
        </p:spPr>
        <p:txBody>
          <a:bodyPr vert="horz" wrap="square" lIns="91440" tIns="45720" rIns="91440" bIns="45720" anchor="t" anchorCtr="0"/>
          <a:p>
            <a:pPr>
              <a:buFontTx/>
              <a:buNone/>
            </a:pPr>
            <a:endParaRPr lang="en-US" altLang="zh-CN" sz="2400" b="1" kern="1200">
              <a:solidFill>
                <a:srgbClr val="FFFF00"/>
              </a:solidFill>
              <a:latin typeface="+mn-lt"/>
              <a:ea typeface="+mn-ea"/>
              <a:cs typeface="+mn-cs"/>
            </a:endParaRPr>
          </a:p>
          <a:p>
            <a:pPr>
              <a:buFontTx/>
              <a:buNone/>
            </a:pPr>
            <a:r>
              <a:rPr lang="en-US" altLang="zh-CN" sz="2400" b="1" kern="1200">
                <a:solidFill>
                  <a:srgbClr val="FFFF00"/>
                </a:solidFill>
                <a:latin typeface="+mn-lt"/>
                <a:ea typeface="+mn-ea"/>
                <a:cs typeface="+mn-cs"/>
              </a:rPr>
              <a:t>5.  </a:t>
            </a:r>
            <a:r>
              <a:rPr lang="zh-CN" altLang="en-US" sz="2400" b="1" kern="1200" dirty="0">
                <a:solidFill>
                  <a:srgbClr val="FFFF00"/>
                </a:solidFill>
                <a:latin typeface="+mn-lt"/>
                <a:ea typeface="+mn-ea"/>
                <a:cs typeface="+mn-cs"/>
              </a:rPr>
              <a:t>每个电子商务交易平台，仅有唯一的电商平台编码，多个法人不得重复报送同一电子商务交易平台数据，例某平台有三个法人只要其中一个上报，不要重复。</a:t>
            </a:r>
            <a:endParaRPr lang="zh-CN" altLang="en-US" sz="2400" b="1" kern="1200" dirty="0">
              <a:solidFill>
                <a:srgbClr val="FFFF00"/>
              </a:solidFill>
              <a:latin typeface="+mn-lt"/>
              <a:ea typeface="+mn-ea"/>
              <a:cs typeface="+mn-cs"/>
            </a:endParaRPr>
          </a:p>
          <a:p>
            <a:pPr>
              <a:buFontTx/>
              <a:buNone/>
            </a:pPr>
            <a:endParaRPr lang="en-US" altLang="zh-CN" sz="2400" b="1" kern="1200">
              <a:solidFill>
                <a:srgbClr val="FFFF00"/>
              </a:solidFill>
              <a:latin typeface="+mn-lt"/>
              <a:ea typeface="+mn-ea"/>
              <a:cs typeface="+mn-cs"/>
            </a:endParaRPr>
          </a:p>
          <a:p>
            <a:pPr>
              <a:buFontTx/>
              <a:buNone/>
            </a:pPr>
            <a:r>
              <a:rPr lang="en-US" altLang="zh-CN" sz="2400" b="1" kern="1200">
                <a:solidFill>
                  <a:srgbClr val="FFFF00"/>
                </a:solidFill>
                <a:latin typeface="+mn-lt"/>
                <a:ea typeface="+mn-ea"/>
                <a:cs typeface="+mn-cs"/>
              </a:rPr>
              <a:t>6.  </a:t>
            </a:r>
            <a:r>
              <a:rPr lang="zh-CN" altLang="en-US" sz="2400" b="1" kern="1200" dirty="0">
                <a:solidFill>
                  <a:srgbClr val="FFFF00"/>
                </a:solidFill>
                <a:latin typeface="+mn-lt"/>
                <a:ea typeface="+mn-ea"/>
                <a:cs typeface="+mn-cs"/>
              </a:rPr>
              <a:t>针对一个电子商务交易平台有多个网址的情况，应填写最常用的一个网址。</a:t>
            </a:r>
            <a:endParaRPr lang="zh-CN" altLang="en-US" sz="2400" b="1" kern="1200" dirty="0">
              <a:solidFill>
                <a:srgbClr val="FFFF00"/>
              </a:solidFill>
              <a:latin typeface="+mn-lt"/>
              <a:ea typeface="+mn-ea"/>
              <a:cs typeface="+mn-cs"/>
            </a:endParaRPr>
          </a:p>
          <a:p>
            <a:pPr>
              <a:buFontTx/>
              <a:buNone/>
            </a:pPr>
            <a:r>
              <a:rPr lang="en-US" altLang="zh-CN" sz="2400" b="1" kern="1200">
                <a:solidFill>
                  <a:srgbClr val="FFFF00"/>
                </a:solidFill>
                <a:latin typeface="+mn-lt"/>
                <a:ea typeface="+mn-ea"/>
                <a:cs typeface="+mn-cs"/>
              </a:rPr>
              <a:t> </a:t>
            </a:r>
            <a:endParaRPr lang="en-US" altLang="zh-CN" sz="2400" b="1" kern="1200">
              <a:solidFill>
                <a:srgbClr val="FFFF00"/>
              </a:solidFill>
              <a:latin typeface="+mn-lt"/>
              <a:ea typeface="+mn-ea"/>
              <a:cs typeface="+mn-cs"/>
            </a:endParaRPr>
          </a:p>
          <a:p>
            <a:pPr>
              <a:buFontTx/>
              <a:buNone/>
            </a:pPr>
            <a:r>
              <a:rPr lang="en-US" altLang="zh-CN" sz="2400" b="1" kern="1200">
                <a:solidFill>
                  <a:srgbClr val="FFFF00"/>
                </a:solidFill>
                <a:latin typeface="+mn-lt"/>
                <a:ea typeface="+mn-ea"/>
                <a:cs typeface="+mn-cs"/>
              </a:rPr>
              <a:t>7. </a:t>
            </a:r>
            <a:r>
              <a:rPr lang="zh-CN" altLang="en-US" sz="2400" b="1" kern="1200" dirty="0">
                <a:solidFill>
                  <a:srgbClr val="FFFF00"/>
                </a:solidFill>
                <a:latin typeface="+mn-lt"/>
                <a:ea typeface="+mn-ea"/>
                <a:cs typeface="+mn-cs"/>
              </a:rPr>
              <a:t>针对一个电子商务交易平台业务涉及多家法人的情况，如京东的平台由散布在多个地区的多家公司共同运营，应由平台归属法人统一报送电子商务交易平台情况表。报送的口径为</a:t>
            </a:r>
            <a:r>
              <a:rPr lang="zh-CN" altLang="en-US" sz="2400" b="1" kern="1200" dirty="0">
                <a:solidFill>
                  <a:srgbClr val="FF0000"/>
                </a:solidFill>
                <a:latin typeface="+mn-lt"/>
                <a:ea typeface="+mn-ea"/>
                <a:cs typeface="+mn-cs"/>
              </a:rPr>
              <a:t>平台交易总额</a:t>
            </a:r>
            <a:r>
              <a:rPr lang="zh-CN" altLang="en-US" sz="2400" b="1" kern="1200" dirty="0">
                <a:solidFill>
                  <a:srgbClr val="FFFF00"/>
                </a:solidFill>
                <a:latin typeface="+mn-lt"/>
                <a:ea typeface="+mn-ea"/>
                <a:cs typeface="+mn-cs"/>
              </a:rPr>
              <a:t>而非报送单位参与的平台交易额。</a:t>
            </a:r>
            <a:endParaRPr lang="en-US" altLang="zh-CN" sz="2400" b="1" kern="1200">
              <a:solidFill>
                <a:srgbClr val="FFFF00"/>
              </a:solidFill>
              <a:latin typeface="+mn-lt"/>
              <a:ea typeface="+mn-ea"/>
              <a:cs typeface="+mn-cs"/>
            </a:endParaRPr>
          </a:p>
          <a:p>
            <a:pPr>
              <a:buFontTx/>
              <a:buNone/>
            </a:pPr>
            <a:endParaRPr lang="en-US" altLang="zh-CN" sz="2400" b="1" kern="1200">
              <a:solidFill>
                <a:srgbClr val="FFFF00"/>
              </a:solidFill>
              <a:latin typeface="+mn-lt"/>
              <a:ea typeface="+mn-ea"/>
              <a:cs typeface="+mn-cs"/>
            </a:endParaRPr>
          </a:p>
          <a:p>
            <a:endParaRPr lang="zh-CN" altLang="en-US" kern="1200" dirty="0">
              <a:solidFill>
                <a:srgbClr val="FFFF00"/>
              </a:solidFill>
              <a:latin typeface="+mn-lt"/>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p:cNvSpPr>
          <p:nvPr>
            <p:ph idx="1"/>
          </p:nvPr>
        </p:nvSpPr>
        <p:spPr>
          <a:xfrm>
            <a:off x="827088" y="981075"/>
            <a:ext cx="7848600" cy="5589588"/>
          </a:xfrm>
        </p:spPr>
        <p:txBody>
          <a:bodyPr vert="horz" wrap="square" lIns="91440" tIns="45720" rIns="91440" bIns="45720" anchor="t" anchorCtr="0"/>
          <a:p>
            <a:pPr eaLnBrk="1" hangingPunct="1">
              <a:buFontTx/>
              <a:buNone/>
            </a:pPr>
            <a:endParaRPr lang="zh-CN" altLang="en-US" sz="1000" kern="1200" dirty="0">
              <a:solidFill>
                <a:srgbClr val="FFFF00"/>
              </a:solidFill>
              <a:latin typeface="+mn-lt"/>
              <a:ea typeface="黑体" panose="02010609060101010101" pitchFamily="2" charset="-122"/>
              <a:cs typeface="+mn-cs"/>
            </a:endParaRPr>
          </a:p>
          <a:p>
            <a:pPr>
              <a:buFontTx/>
              <a:buNone/>
            </a:pPr>
            <a:r>
              <a:rPr lang="zh-CN" altLang="en-US" b="1" kern="1200" dirty="0">
                <a:solidFill>
                  <a:srgbClr val="FFFF00"/>
                </a:solidFill>
                <a:latin typeface="+mn-lt"/>
                <a:ea typeface="+mn-ea"/>
                <a:cs typeface="+mn-cs"/>
              </a:rPr>
              <a:t>   </a:t>
            </a:r>
            <a:r>
              <a:rPr lang="en-US" altLang="zh-CN" sz="2400" b="1" kern="1200">
                <a:solidFill>
                  <a:srgbClr val="FFFF00"/>
                </a:solidFill>
                <a:latin typeface="+mn-lt"/>
                <a:ea typeface="+mn-ea"/>
                <a:cs typeface="+mn-cs"/>
              </a:rPr>
              <a:t>8.</a:t>
            </a:r>
            <a:r>
              <a:rPr lang="zh-CN" altLang="en-US" sz="2400" b="1" kern="1200" dirty="0">
                <a:solidFill>
                  <a:srgbClr val="FFFF00"/>
                </a:solidFill>
                <a:latin typeface="+mn-lt"/>
                <a:ea typeface="+mn-ea"/>
                <a:cs typeface="+mn-cs"/>
              </a:rPr>
              <a:t>基于移动终端的电商交易平台的统计</a:t>
            </a:r>
            <a:endParaRPr lang="zh-CN" altLang="en-US" sz="2400" b="1" kern="1200" dirty="0">
              <a:solidFill>
                <a:srgbClr val="FFFF00"/>
              </a:solidFill>
              <a:latin typeface="+mn-lt"/>
              <a:ea typeface="+mn-ea"/>
              <a:cs typeface="+mn-cs"/>
            </a:endParaRPr>
          </a:p>
          <a:p>
            <a:pPr>
              <a:buFontTx/>
              <a:buNone/>
            </a:pPr>
            <a:endParaRPr lang="zh-CN" altLang="en-US" sz="900" b="1" kern="1200" dirty="0">
              <a:solidFill>
                <a:srgbClr val="FFFF00"/>
              </a:solidFill>
              <a:latin typeface="+mn-lt"/>
              <a:ea typeface="+mn-ea"/>
              <a:cs typeface="+mn-cs"/>
            </a:endParaRPr>
          </a:p>
          <a:p>
            <a:pPr>
              <a:buFont typeface="Arial" panose="020B0604020202020204" pitchFamily="34" charset="0"/>
              <a:buNone/>
            </a:pPr>
            <a:r>
              <a:rPr lang="zh-CN" altLang="en-US" sz="2200" b="1" kern="1200" dirty="0">
                <a:solidFill>
                  <a:srgbClr val="FFFF00"/>
                </a:solidFill>
                <a:latin typeface="+mn-lt"/>
                <a:ea typeface="+mn-ea"/>
                <a:cs typeface="+mn-cs"/>
              </a:rPr>
              <a:t>（</a:t>
            </a:r>
            <a:r>
              <a:rPr lang="en-US" altLang="zh-CN" sz="2200" b="1" kern="1200">
                <a:solidFill>
                  <a:srgbClr val="FFFF00"/>
                </a:solidFill>
                <a:latin typeface="+mn-lt"/>
                <a:ea typeface="+mn-ea"/>
                <a:cs typeface="+mn-cs"/>
              </a:rPr>
              <a:t>1</a:t>
            </a:r>
            <a:r>
              <a:rPr lang="zh-CN" altLang="en-US" sz="2200" b="1" kern="1200" dirty="0">
                <a:solidFill>
                  <a:srgbClr val="FFFF00"/>
                </a:solidFill>
                <a:latin typeface="+mn-lt"/>
                <a:ea typeface="+mn-ea"/>
                <a:cs typeface="+mn-cs"/>
              </a:rPr>
              <a:t>）如企业使用网站、手机应用软件（</a:t>
            </a:r>
            <a:r>
              <a:rPr lang="en-US" altLang="zh-CN" sz="2200" b="1" kern="1200">
                <a:solidFill>
                  <a:srgbClr val="FFFF00"/>
                </a:solidFill>
                <a:latin typeface="+mn-lt"/>
                <a:ea typeface="+mn-ea"/>
                <a:cs typeface="+mn-cs"/>
              </a:rPr>
              <a:t>APP</a:t>
            </a:r>
            <a:r>
              <a:rPr lang="zh-CN" altLang="en-US" sz="2200" b="1" kern="1200" dirty="0">
                <a:solidFill>
                  <a:srgbClr val="FFFF00"/>
                </a:solidFill>
                <a:latin typeface="+mn-lt"/>
                <a:ea typeface="+mn-ea"/>
                <a:cs typeface="+mn-cs"/>
              </a:rPr>
              <a:t>）、微信公众号、微信小程序中两种及以上电商交易平台的，如果使用一个后台数据库的，请填写交易量最大的方式的地址，并填写总交易额。</a:t>
            </a:r>
            <a:endParaRPr lang="zh-CN" altLang="en-US" sz="2200" b="1" kern="1200" dirty="0">
              <a:solidFill>
                <a:srgbClr val="FFFF00"/>
              </a:solidFill>
              <a:latin typeface="+mn-lt"/>
              <a:ea typeface="+mn-ea"/>
              <a:cs typeface="+mn-cs"/>
            </a:endParaRPr>
          </a:p>
          <a:p>
            <a:pPr>
              <a:buFont typeface="Arial" panose="020B0604020202020204" pitchFamily="34" charset="0"/>
              <a:buNone/>
            </a:pPr>
            <a:r>
              <a:rPr lang="zh-CN" altLang="en-US" sz="2200" b="1" kern="1200" dirty="0">
                <a:solidFill>
                  <a:srgbClr val="FFFF00"/>
                </a:solidFill>
                <a:latin typeface="+mn-lt"/>
                <a:ea typeface="+mn-ea"/>
                <a:cs typeface="+mn-cs"/>
              </a:rPr>
              <a:t>（</a:t>
            </a:r>
            <a:r>
              <a:rPr lang="en-US" altLang="zh-CN" sz="2200" b="1" kern="1200">
                <a:solidFill>
                  <a:srgbClr val="FFFF00"/>
                </a:solidFill>
                <a:latin typeface="+mn-lt"/>
                <a:ea typeface="+mn-ea"/>
                <a:cs typeface="+mn-cs"/>
              </a:rPr>
              <a:t>2</a:t>
            </a:r>
            <a:r>
              <a:rPr lang="zh-CN" altLang="en-US" sz="2200" b="1" kern="1200" dirty="0">
                <a:solidFill>
                  <a:srgbClr val="FFFF00"/>
                </a:solidFill>
                <a:latin typeface="+mn-lt"/>
                <a:ea typeface="+mn-ea"/>
                <a:cs typeface="+mn-cs"/>
              </a:rPr>
              <a:t>）如滴滴出行等仅以手机应用软件形式存在电子商务交易平台，没有</a:t>
            </a:r>
            <a:r>
              <a:rPr lang="en-US" altLang="zh-CN" sz="2200" b="1" kern="1200">
                <a:solidFill>
                  <a:srgbClr val="FFFF00"/>
                </a:solidFill>
                <a:latin typeface="+mn-lt"/>
                <a:ea typeface="+mn-ea"/>
                <a:cs typeface="+mn-cs"/>
              </a:rPr>
              <a:t>web</a:t>
            </a:r>
            <a:r>
              <a:rPr lang="zh-CN" altLang="en-US" sz="2200" b="1" kern="1200" dirty="0">
                <a:solidFill>
                  <a:srgbClr val="FFFF00"/>
                </a:solidFill>
                <a:latin typeface="+mn-lt"/>
                <a:ea typeface="+mn-ea"/>
                <a:cs typeface="+mn-cs"/>
              </a:rPr>
              <a:t>网址的，网址栏填写“</a:t>
            </a:r>
            <a:r>
              <a:rPr lang="en-US" altLang="zh-CN" sz="2200" b="1" kern="1200">
                <a:solidFill>
                  <a:srgbClr val="FFFF00"/>
                </a:solidFill>
                <a:latin typeface="+mn-lt"/>
                <a:ea typeface="+mn-ea"/>
                <a:cs typeface="+mn-cs"/>
              </a:rPr>
              <a:t>XXAPP”</a:t>
            </a:r>
            <a:r>
              <a:rPr lang="zh-CN" altLang="en-US" sz="2200" b="1" kern="1200" dirty="0">
                <a:solidFill>
                  <a:srgbClr val="FFFF00"/>
                </a:solidFill>
                <a:latin typeface="+mn-lt"/>
                <a:ea typeface="+mn-ea"/>
                <a:cs typeface="+mn-cs"/>
              </a:rPr>
              <a:t>字样，名称填写其</a:t>
            </a:r>
            <a:r>
              <a:rPr lang="en-US" altLang="zh-CN" sz="2200" b="1" kern="1200">
                <a:solidFill>
                  <a:srgbClr val="FFFF00"/>
                </a:solidFill>
                <a:latin typeface="+mn-lt"/>
                <a:ea typeface="+mn-ea"/>
                <a:cs typeface="+mn-cs"/>
              </a:rPr>
              <a:t>APP</a:t>
            </a:r>
            <a:r>
              <a:rPr lang="zh-CN" altLang="en-US" sz="2200" b="1" kern="1200" dirty="0">
                <a:solidFill>
                  <a:srgbClr val="FFFF00"/>
                </a:solidFill>
                <a:latin typeface="+mn-lt"/>
                <a:ea typeface="+mn-ea"/>
                <a:cs typeface="+mn-cs"/>
              </a:rPr>
              <a:t>具体名称。</a:t>
            </a:r>
            <a:endParaRPr lang="zh-CN" altLang="en-US" sz="2200" b="1" kern="1200" dirty="0">
              <a:solidFill>
                <a:schemeClr val="bg1"/>
              </a:solidFill>
              <a:latin typeface="+mn-lt"/>
              <a:ea typeface="+mn-ea"/>
              <a:cs typeface="+mn-cs"/>
            </a:endParaRPr>
          </a:p>
          <a:p>
            <a:pPr>
              <a:buFont typeface="Arial" panose="020B0604020202020204" pitchFamily="34" charset="0"/>
              <a:buNone/>
            </a:pPr>
            <a:r>
              <a:rPr lang="zh-CN" altLang="en-US" sz="2200" b="1" kern="1200" dirty="0">
                <a:solidFill>
                  <a:srgbClr val="FFFF00"/>
                </a:solidFill>
                <a:latin typeface="+mn-lt"/>
                <a:ea typeface="+mn-ea"/>
                <a:cs typeface="+mn-cs"/>
              </a:rPr>
              <a:t>（</a:t>
            </a:r>
            <a:r>
              <a:rPr lang="en-US" altLang="zh-CN" sz="2200" b="1" kern="1200">
                <a:solidFill>
                  <a:srgbClr val="FFFF00"/>
                </a:solidFill>
                <a:latin typeface="+mn-lt"/>
                <a:ea typeface="+mn-ea"/>
                <a:cs typeface="+mn-cs"/>
              </a:rPr>
              <a:t>3</a:t>
            </a:r>
            <a:r>
              <a:rPr lang="zh-CN" altLang="en-US" sz="2200" b="1" kern="1200" dirty="0">
                <a:solidFill>
                  <a:srgbClr val="FFFF00"/>
                </a:solidFill>
                <a:latin typeface="+mn-lt"/>
                <a:ea typeface="+mn-ea"/>
                <a:cs typeface="+mn-cs"/>
              </a:rPr>
              <a:t>）如仅有微信公众号或者小程序的，网址栏填写“</a:t>
            </a:r>
            <a:r>
              <a:rPr lang="en-US" altLang="zh-CN" sz="2200" b="1" kern="1200">
                <a:solidFill>
                  <a:srgbClr val="FFFF00"/>
                </a:solidFill>
                <a:latin typeface="+mn-lt"/>
                <a:ea typeface="+mn-ea"/>
                <a:cs typeface="+mn-cs"/>
              </a:rPr>
              <a:t>XX</a:t>
            </a:r>
            <a:r>
              <a:rPr lang="zh-CN" altLang="en-US" sz="2200" b="1" kern="1200" dirty="0">
                <a:solidFill>
                  <a:srgbClr val="FFFF00"/>
                </a:solidFill>
                <a:latin typeface="+mn-lt"/>
                <a:ea typeface="+mn-ea"/>
                <a:cs typeface="+mn-cs"/>
              </a:rPr>
              <a:t>微信公众号”或“</a:t>
            </a:r>
            <a:r>
              <a:rPr lang="en-US" altLang="zh-CN" sz="2200" b="1" kern="1200">
                <a:solidFill>
                  <a:srgbClr val="FFFF00"/>
                </a:solidFill>
                <a:latin typeface="+mn-lt"/>
                <a:ea typeface="+mn-ea"/>
                <a:cs typeface="+mn-cs"/>
              </a:rPr>
              <a:t>XX</a:t>
            </a:r>
            <a:r>
              <a:rPr lang="zh-CN" altLang="en-US" sz="2200" b="1" kern="1200" dirty="0">
                <a:solidFill>
                  <a:srgbClr val="FFFF00"/>
                </a:solidFill>
                <a:latin typeface="+mn-lt"/>
                <a:ea typeface="+mn-ea"/>
                <a:cs typeface="+mn-cs"/>
              </a:rPr>
              <a:t>微信小程序”，名称填写其具体名称。</a:t>
            </a:r>
            <a:endParaRPr lang="zh-CN" altLang="en-US" sz="2200" b="1" kern="1200" dirty="0">
              <a:solidFill>
                <a:srgbClr val="FFFF00"/>
              </a:solidFill>
              <a:latin typeface="+mn-lt"/>
              <a:ea typeface="+mn-ea"/>
              <a:cs typeface="+mn-cs"/>
            </a:endParaRPr>
          </a:p>
          <a:p>
            <a:pPr>
              <a:buFont typeface="Arial" panose="020B0604020202020204" pitchFamily="34" charset="0"/>
              <a:buNone/>
            </a:pPr>
            <a:r>
              <a:rPr lang="zh-CN" altLang="en-US" sz="2200" b="1" kern="1200" dirty="0">
                <a:solidFill>
                  <a:srgbClr val="FFFF00"/>
                </a:solidFill>
                <a:latin typeface="+mn-lt"/>
                <a:ea typeface="+mn-ea"/>
                <a:cs typeface="+mn-cs"/>
              </a:rPr>
              <a:t>（</a:t>
            </a:r>
            <a:r>
              <a:rPr lang="en-US" altLang="zh-CN" sz="2200" b="1" kern="1200">
                <a:solidFill>
                  <a:srgbClr val="FFFF00"/>
                </a:solidFill>
                <a:latin typeface="+mn-lt"/>
                <a:ea typeface="+mn-ea"/>
                <a:cs typeface="+mn-cs"/>
              </a:rPr>
              <a:t>4</a:t>
            </a:r>
            <a:r>
              <a:rPr lang="zh-CN" altLang="en-US" sz="2200" b="1" kern="1200" dirty="0">
                <a:solidFill>
                  <a:srgbClr val="FFFF00"/>
                </a:solidFill>
                <a:latin typeface="+mn-lt"/>
                <a:ea typeface="+mn-ea"/>
                <a:cs typeface="+mn-cs"/>
              </a:rPr>
              <a:t>）对于微信公众号、微信小程序、</a:t>
            </a:r>
            <a:r>
              <a:rPr lang="en-US" altLang="zh-CN" sz="2200" b="1" kern="1200">
                <a:solidFill>
                  <a:srgbClr val="FFFF00"/>
                </a:solidFill>
                <a:latin typeface="+mn-lt"/>
                <a:ea typeface="+mn-ea"/>
                <a:cs typeface="+mn-cs"/>
              </a:rPr>
              <a:t>APP</a:t>
            </a:r>
            <a:r>
              <a:rPr lang="zh-CN" altLang="en-US" sz="2200" b="1" kern="1200" dirty="0">
                <a:solidFill>
                  <a:srgbClr val="FFFF00"/>
                </a:solidFill>
                <a:latin typeface="+mn-lt"/>
                <a:ea typeface="+mn-ea"/>
                <a:cs typeface="+mn-cs"/>
              </a:rPr>
              <a:t>，一定要是具有交易功能而非仅仅是企业宣传推广平台。</a:t>
            </a:r>
            <a:endParaRPr lang="zh-CN" altLang="en-US" sz="2200" b="1" kern="1200" dirty="0">
              <a:solidFill>
                <a:srgbClr val="FFFF00"/>
              </a:solidFill>
              <a:latin typeface="+mn-lt"/>
              <a:ea typeface="+mn-ea"/>
              <a:cs typeface="+mn-cs"/>
            </a:endParaRPr>
          </a:p>
          <a:p>
            <a:endParaRPr lang="zh-CN" altLang="en-US" sz="22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8" descr="201-1-2.bmp"/>
          <p:cNvPicPr>
            <a:picLocks noChangeAspect="1"/>
          </p:cNvPicPr>
          <p:nvPr/>
        </p:nvPicPr>
        <p:blipFill>
          <a:blip r:embed="rId1"/>
          <a:stretch>
            <a:fillRect/>
          </a:stretch>
        </p:blipFill>
        <p:spPr>
          <a:xfrm>
            <a:off x="0" y="2357438"/>
            <a:ext cx="9242425" cy="2071687"/>
          </a:xfrm>
          <a:prstGeom prst="rect">
            <a:avLst/>
          </a:prstGeom>
          <a:noFill/>
          <a:ln w="9525">
            <a:noFill/>
          </a:ln>
        </p:spPr>
      </p:pic>
      <p:sp>
        <p:nvSpPr>
          <p:cNvPr id="39938" name="Oval 6"/>
          <p:cNvSpPr/>
          <p:nvPr/>
        </p:nvSpPr>
        <p:spPr>
          <a:xfrm>
            <a:off x="500063" y="3213100"/>
            <a:ext cx="1871662" cy="35877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dirty="0">
              <a:latin typeface="Times New Roman" panose="02020603050405020304" pitchFamily="18" charset="0"/>
            </a:endParaRPr>
          </a:p>
        </p:txBody>
      </p:sp>
      <p:sp>
        <p:nvSpPr>
          <p:cNvPr id="39939" name="动作按钮: 后退或前一项 6">
            <a:hlinkClick r:id="rId2" action="ppaction://hlinksldjump"/>
          </p:cNvPr>
          <p:cNvSpPr/>
          <p:nvPr/>
        </p:nvSpPr>
        <p:spPr>
          <a:xfrm>
            <a:off x="7812088" y="6021388"/>
            <a:ext cx="431800" cy="215900"/>
          </a:xfrm>
          <a:prstGeom prst="actionButtonBackPrevious">
            <a:avLst/>
          </a:prstGeom>
          <a:solidFill>
            <a:schemeClr val="accent1"/>
          </a:solidFill>
          <a:ln w="38100" cap="flat" cmpd="sng">
            <a:solidFill>
              <a:schemeClr val="tx1"/>
            </a:solidFill>
            <a:prstDash val="solid"/>
            <a:round/>
            <a:headEnd type="none" w="med" len="med"/>
            <a:tailEnd type="none" w="med" len="med"/>
          </a:ln>
        </p:spPr>
        <p:txBody>
          <a:bodyPr wrap="none" anchor="ctr" anchorCtr="0"/>
          <a:p>
            <a:pPr algn="ctr"/>
            <a:endParaRPr lang="zh-CN" altLang="en-US" b="1" dirty="0">
              <a:latin typeface="Times New Roman" panose="02020603050405020304" pitchFamily="18" charset="0"/>
            </a:endParaRPr>
          </a:p>
        </p:txBody>
      </p:sp>
      <p:sp>
        <p:nvSpPr>
          <p:cNvPr id="39940" name="流程图: 过程 12"/>
          <p:cNvSpPr/>
          <p:nvPr/>
        </p:nvSpPr>
        <p:spPr>
          <a:xfrm>
            <a:off x="2571750" y="3143250"/>
            <a:ext cx="1714500" cy="428625"/>
          </a:xfrm>
          <a:prstGeom prst="flowChartProcess">
            <a:avLst/>
          </a:prstGeom>
          <a:solidFill>
            <a:srgbClr val="FFFF00"/>
          </a:solidFill>
          <a:ln w="38100" cap="flat" cmpd="sng">
            <a:solidFill>
              <a:srgbClr val="FFFF00"/>
            </a:solidFill>
            <a:prstDash val="solid"/>
            <a:round/>
            <a:headEnd type="none" w="med" len="med"/>
            <a:tailEnd type="none" w="med" len="med"/>
          </a:ln>
        </p:spPr>
        <p:txBody>
          <a:bodyPr wrap="none" anchor="ctr" anchorCtr="0"/>
          <a:p>
            <a:pPr algn="ctr"/>
            <a:endParaRPr lang="zh-CN" altLang="en-US" b="1" dirty="0">
              <a:latin typeface="Times New Roman" panose="02020603050405020304" pitchFamily="18" charset="0"/>
            </a:endParaRPr>
          </a:p>
        </p:txBody>
      </p:sp>
      <p:sp>
        <p:nvSpPr>
          <p:cNvPr id="39941" name="TextBox 10"/>
          <p:cNvSpPr txBox="1"/>
          <p:nvPr/>
        </p:nvSpPr>
        <p:spPr>
          <a:xfrm>
            <a:off x="2500313" y="3071813"/>
            <a:ext cx="2071687" cy="1077912"/>
          </a:xfrm>
          <a:prstGeom prst="rect">
            <a:avLst/>
          </a:prstGeom>
          <a:noFill/>
          <a:ln w="9525">
            <a:noFill/>
          </a:ln>
        </p:spPr>
        <p:txBody>
          <a:bodyPr>
            <a:spAutoFit/>
          </a:bodyPr>
          <a:p>
            <a:pPr algn="ctr"/>
            <a:r>
              <a:rPr lang="zh-CN" altLang="en-US" b="1" dirty="0">
                <a:solidFill>
                  <a:srgbClr val="FF0000"/>
                </a:solidFill>
                <a:latin typeface="Times New Roman" panose="02020603050405020304" pitchFamily="18" charset="0"/>
              </a:rPr>
              <a:t>滴滴出行</a:t>
            </a:r>
            <a:endParaRPr lang="zh-CN" altLang="en-US" b="1" dirty="0">
              <a:solidFill>
                <a:srgbClr val="FF0000"/>
              </a:solidFill>
              <a:latin typeface="Times New Roman" panose="02020603050405020304" pitchFamily="18" charset="0"/>
            </a:endParaRPr>
          </a:p>
          <a:p>
            <a:pPr algn="ctr"/>
            <a:endParaRPr lang="zh-CN" altLang="en-US" dirty="0">
              <a:latin typeface="Times New Roman" panose="02020603050405020304" pitchFamily="18" charset="0"/>
            </a:endParaRPr>
          </a:p>
        </p:txBody>
      </p:sp>
      <p:sp>
        <p:nvSpPr>
          <p:cNvPr id="39942" name="流程图: 过程 14"/>
          <p:cNvSpPr/>
          <p:nvPr/>
        </p:nvSpPr>
        <p:spPr>
          <a:xfrm>
            <a:off x="2571750" y="3643313"/>
            <a:ext cx="3214688" cy="428625"/>
          </a:xfrm>
          <a:prstGeom prst="flowChartProcess">
            <a:avLst/>
          </a:prstGeom>
          <a:solidFill>
            <a:srgbClr val="FFFF00"/>
          </a:solidFill>
          <a:ln w="38100" cap="flat" cmpd="sng">
            <a:solidFill>
              <a:srgbClr val="FFFF00"/>
            </a:solidFill>
            <a:prstDash val="solid"/>
            <a:round/>
            <a:headEnd type="none" w="med" len="med"/>
            <a:tailEnd type="none" w="med" len="med"/>
          </a:ln>
        </p:spPr>
        <p:txBody>
          <a:bodyPr wrap="none" anchor="ctr" anchorCtr="0"/>
          <a:p>
            <a:pPr algn="ctr"/>
            <a:endParaRPr lang="zh-CN" altLang="en-US" b="1" dirty="0">
              <a:latin typeface="Times New Roman" panose="02020603050405020304" pitchFamily="18" charset="0"/>
            </a:endParaRPr>
          </a:p>
        </p:txBody>
      </p:sp>
      <p:sp>
        <p:nvSpPr>
          <p:cNvPr id="39943" name="TextBox 11"/>
          <p:cNvSpPr txBox="1"/>
          <p:nvPr/>
        </p:nvSpPr>
        <p:spPr>
          <a:xfrm>
            <a:off x="2286000" y="3571875"/>
            <a:ext cx="3714750" cy="1077913"/>
          </a:xfrm>
          <a:prstGeom prst="rect">
            <a:avLst/>
          </a:prstGeom>
          <a:noFill/>
          <a:ln w="9525">
            <a:noFill/>
          </a:ln>
        </p:spPr>
        <p:txBody>
          <a:bodyPr>
            <a:spAutoFit/>
          </a:bodyPr>
          <a:p>
            <a:pPr algn="ctr"/>
            <a:r>
              <a:rPr lang="zh-CN" altLang="en-US" b="1" dirty="0">
                <a:solidFill>
                  <a:srgbClr val="FF0000"/>
                </a:solidFill>
                <a:latin typeface="Times New Roman" panose="02020603050405020304" pitchFamily="18" charset="0"/>
              </a:rPr>
              <a:t>滴滴出行</a:t>
            </a:r>
            <a:r>
              <a:rPr lang="en-US" altLang="zh-CN" b="1">
                <a:solidFill>
                  <a:srgbClr val="FF0000"/>
                </a:solidFill>
                <a:latin typeface="Times New Roman" panose="02020603050405020304" pitchFamily="18" charset="0"/>
              </a:rPr>
              <a:t>APP</a:t>
            </a:r>
            <a:endParaRPr lang="en-US" altLang="zh-CN" b="1">
              <a:solidFill>
                <a:srgbClr val="FF0000"/>
              </a:solidFill>
              <a:latin typeface="Times New Roman" panose="02020603050405020304" pitchFamily="18" charset="0"/>
            </a:endParaRPr>
          </a:p>
          <a:p>
            <a:pPr algn="ctr"/>
            <a:endParaRPr lang="zh-CN" altLang="en-US" b="1" dirty="0">
              <a:solidFill>
                <a:srgbClr val="FF0000"/>
              </a:solidFill>
              <a:latin typeface="Times New Roman" panose="02020603050405020304" pitchFamily="18" charset="0"/>
            </a:endParaRPr>
          </a:p>
        </p:txBody>
      </p:sp>
      <p:sp>
        <p:nvSpPr>
          <p:cNvPr id="91144" name="Oval 8"/>
          <p:cNvSpPr/>
          <p:nvPr/>
        </p:nvSpPr>
        <p:spPr>
          <a:xfrm>
            <a:off x="500063" y="3641725"/>
            <a:ext cx="1439862" cy="358775"/>
          </a:xfrm>
          <a:prstGeom prst="ellipse">
            <a:avLst/>
          </a:prstGeom>
          <a:noFill/>
          <a:ln w="38100" cap="flat" cmpd="sng">
            <a:solidFill>
              <a:srgbClr val="FF0000"/>
            </a:solidFill>
            <a:prstDash val="solid"/>
            <a:headEnd type="none" w="med" len="med"/>
            <a:tailEnd type="none" w="med" len="med"/>
          </a:ln>
        </p:spPr>
        <p:txBody>
          <a:bodyPr wrap="none" anchor="ctr" anchorCtr="0"/>
          <a:p>
            <a:pPr algn="ctr"/>
            <a:endParaRPr lang="zh-CN" altLang="en-US"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blinds(horizontal)">
                                      <p:cBhvr>
                                        <p:cTn id="7"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3"/>
          <p:cNvSpPr>
            <a:spLocks noGrp="1"/>
          </p:cNvSpPr>
          <p:nvPr>
            <p:ph idx="1"/>
          </p:nvPr>
        </p:nvSpPr>
        <p:spPr>
          <a:xfrm>
            <a:off x="971550" y="1125538"/>
            <a:ext cx="7704138" cy="5526087"/>
          </a:xfrm>
        </p:spPr>
        <p:txBody>
          <a:bodyPr vert="horz" wrap="square" lIns="91440" tIns="45720" rIns="91440" bIns="45720" anchor="t" anchorCtr="0"/>
          <a:p>
            <a:pPr>
              <a:lnSpc>
                <a:spcPct val="90000"/>
              </a:lnSpc>
              <a:buFontTx/>
              <a:buNone/>
            </a:pPr>
            <a:r>
              <a:rPr lang="zh-CN" altLang="en-US" sz="2800" kern="1200" dirty="0">
                <a:solidFill>
                  <a:srgbClr val="FFFF00"/>
                </a:solidFill>
                <a:latin typeface="+mn-lt"/>
                <a:ea typeface="黑体" panose="02010609060101010101" pitchFamily="2" charset="-122"/>
                <a:cs typeface="+mn-cs"/>
              </a:rPr>
              <a:t>（二）平台交易额</a:t>
            </a:r>
            <a:endParaRPr lang="zh-CN" altLang="en-US" sz="2800" kern="1200" dirty="0">
              <a:solidFill>
                <a:srgbClr val="FFFF00"/>
              </a:solidFill>
              <a:latin typeface="+mn-lt"/>
              <a:ea typeface="黑体" panose="02010609060101010101" pitchFamily="2" charset="-122"/>
              <a:cs typeface="+mn-cs"/>
            </a:endParaRPr>
          </a:p>
          <a:p>
            <a:pPr latinLnBrk="0">
              <a:lnSpc>
                <a:spcPct val="100000"/>
              </a:lnSpc>
              <a:spcBef>
                <a:spcPts val="0"/>
              </a:spcBef>
              <a:buFontTx/>
              <a:buNone/>
            </a:pPr>
            <a:r>
              <a:rPr lang="zh-CN" altLang="en-US" sz="2400" b="1" kern="1200" dirty="0">
                <a:solidFill>
                  <a:srgbClr val="FFFF00"/>
                </a:solidFill>
                <a:latin typeface="+mn-lt"/>
                <a:ea typeface="黑体" panose="02010609060101010101" pitchFamily="2" charset="-122"/>
                <a:cs typeface="+mn-cs"/>
              </a:rPr>
              <a:t>  </a:t>
            </a:r>
            <a:r>
              <a:rPr lang="en-US" altLang="zh-CN" sz="2400" b="1" kern="1200" dirty="0">
                <a:solidFill>
                  <a:srgbClr val="FFFF00"/>
                </a:solidFill>
                <a:latin typeface="+mn-lt"/>
                <a:ea typeface="黑体" panose="02010609060101010101" pitchFamily="2" charset="-122"/>
                <a:cs typeface="+mn-cs"/>
              </a:rPr>
              <a:t>   </a:t>
            </a: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平台交易额</a:t>
            </a:r>
            <a:r>
              <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rPr>
              <a:t>: </a:t>
            </a:r>
            <a:r>
              <a:rPr lang="zh-CN" altLang="zh-CN"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是指</a:t>
            </a: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电子商务交易平台在报告期内促成的商品和服务交易订单的金额，包括当期客户预付并未结转收入的交易金额，扣除往期预付本期给予退回或撤销的客户订单金额。包括自营电子商务销售额、自营电子商务采购额和非自营电子商务交易额。</a:t>
            </a:r>
            <a:endPar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ct val="90000"/>
              </a:lnSpc>
              <a:buFontTx/>
              <a:buNone/>
            </a:pPr>
            <a:r>
              <a:rPr lang="zh-CN" altLang="en-US" sz="2400" b="1" kern="1200" dirty="0">
                <a:solidFill>
                  <a:srgbClr val="FFFF00"/>
                </a:solidFill>
                <a:latin typeface="宋体" panose="02010600030101010101" pitchFamily="2" charset="-122"/>
                <a:ea typeface="+mn-ea"/>
                <a:cs typeface="+mn-cs"/>
              </a:rPr>
              <a:t>  </a:t>
            </a:r>
            <a:r>
              <a:rPr lang="zh-CN" altLang="en-US" sz="2400" b="1" kern="1200" dirty="0">
                <a:solidFill>
                  <a:srgbClr val="FF0000"/>
                </a:solidFill>
                <a:latin typeface="宋体" panose="02010600030101010101" pitchFamily="2" charset="-122"/>
                <a:ea typeface="+mn-ea"/>
                <a:cs typeface="+mn-cs"/>
              </a:rPr>
              <a:t>平台促成的交易额，而不仅仅是平台所属企业作为卖方、买方参与的交易额。</a:t>
            </a:r>
            <a:endParaRPr lang="zh-CN" altLang="en-US" sz="2400" b="1" kern="1200" dirty="0">
              <a:solidFill>
                <a:srgbClr val="FF0000"/>
              </a:solidFill>
              <a:latin typeface="宋体" panose="02010600030101010101" pitchFamily="2" charset="-122"/>
              <a:ea typeface="+mn-ea"/>
              <a:cs typeface="+mn-cs"/>
            </a:endParaRPr>
          </a:p>
          <a:p>
            <a:pPr>
              <a:lnSpc>
                <a:spcPct val="90000"/>
              </a:lnSpc>
              <a:buFontTx/>
              <a:buNone/>
            </a:pPr>
            <a:r>
              <a:rPr lang="zh-CN" altLang="en-US" sz="2400" b="1" kern="1200" dirty="0">
                <a:solidFill>
                  <a:srgbClr val="FFFF00"/>
                </a:solidFill>
                <a:latin typeface="宋体" panose="02010600030101010101" pitchFamily="2" charset="-122"/>
                <a:ea typeface="+mn-ea"/>
                <a:cs typeface="+mn-cs"/>
              </a:rPr>
              <a:t> 注意：</a:t>
            </a:r>
            <a:endParaRPr lang="en-US" altLang="zh-CN" sz="2400" b="1" kern="1200">
              <a:solidFill>
                <a:srgbClr val="FFFF00"/>
              </a:solidFill>
              <a:latin typeface="宋体" panose="02010600030101010101" pitchFamily="2" charset="-122"/>
              <a:ea typeface="+mn-ea"/>
              <a:cs typeface="+mn-cs"/>
            </a:endParaRPr>
          </a:p>
          <a:p>
            <a:pPr>
              <a:buFontTx/>
              <a:buNone/>
            </a:pPr>
            <a:r>
              <a:rPr lang="en-US" altLang="zh-CN" sz="2000" b="1" kern="1200">
                <a:solidFill>
                  <a:srgbClr val="FFFF00"/>
                </a:solidFill>
                <a:latin typeface="黑体" panose="02010609060101010101" pitchFamily="2" charset="-122"/>
                <a:ea typeface="黑体" panose="02010609060101010101" pitchFamily="2" charset="-122"/>
                <a:cs typeface="+mn-cs"/>
              </a:rPr>
              <a:t>·</a:t>
            </a:r>
            <a:r>
              <a:rPr lang="zh-CN" altLang="en-US" sz="2000" b="1" kern="1200" dirty="0">
                <a:solidFill>
                  <a:srgbClr val="FFFF00"/>
                </a:solidFill>
                <a:latin typeface="楷体_GB2312" panose="02010609030101010101" pitchFamily="49" charset="-122"/>
                <a:ea typeface="楷体_GB2312" panose="02010609030101010101" pitchFamily="49" charset="-122"/>
                <a:cs typeface="+mn-cs"/>
              </a:rPr>
              <a:t>平台</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交易额就是</a:t>
            </a:r>
            <a:r>
              <a:rPr lang="zh-CN" altLang="en-US" sz="2000" b="1" kern="1200" dirty="0">
                <a:solidFill>
                  <a:srgbClr val="FFFF00"/>
                </a:solidFill>
                <a:latin typeface="楷体_GB2312" panose="02010609030101010101" pitchFamily="49" charset="-122"/>
                <a:ea typeface="楷体_GB2312" panose="02010609030101010101" pitchFamily="49" charset="-122"/>
                <a:cs typeface="+mn-cs"/>
              </a:rPr>
              <a:t>平台交易</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“流水”</a:t>
            </a:r>
            <a:r>
              <a:rPr lang="zh-CN" altLang="en-US" sz="2000" b="1" kern="1200" dirty="0">
                <a:solidFill>
                  <a:srgbClr val="FFFF00"/>
                </a:solidFill>
                <a:latin typeface="楷体_GB2312" panose="02010609030101010101" pitchFamily="49" charset="-122"/>
                <a:ea typeface="楷体_GB2312" panose="02010609030101010101" pitchFamily="49" charset="-122"/>
                <a:cs typeface="+mn-cs"/>
              </a:rPr>
              <a:t>金额</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，不同于会计中确认收入的原则。</a:t>
            </a:r>
            <a:r>
              <a:rPr lang="zh-CN" altLang="en-US" sz="2000" b="1" kern="1200" dirty="0">
                <a:solidFill>
                  <a:srgbClr val="FFFF00"/>
                </a:solidFill>
                <a:latin typeface="楷体_GB2312" panose="02010609030101010101" pitchFamily="49" charset="-122"/>
                <a:ea typeface="楷体_GB2312" panose="02010609030101010101" pitchFamily="49" charset="-122"/>
                <a:cs typeface="+mn-cs"/>
              </a:rPr>
              <a:t>例</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如公务员考试平台</a:t>
            </a:r>
            <a:r>
              <a:rPr lang="en-US" altLang="zh-CN" sz="2000" b="1" kern="1200">
                <a:solidFill>
                  <a:srgbClr val="FFFF00"/>
                </a:solidFill>
                <a:latin typeface="楷体_GB2312" panose="02010609030101010101" pitchFamily="49" charset="-122"/>
                <a:ea typeface="楷体_GB2312" panose="02010609030101010101" pitchFamily="49" charset="-122"/>
                <a:cs typeface="+mn-cs"/>
              </a:rPr>
              <a:t>4</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月收取学费，</a:t>
            </a:r>
            <a:r>
              <a:rPr lang="en-US" altLang="zh-CN" sz="2000" b="1" kern="1200">
                <a:solidFill>
                  <a:srgbClr val="FFFF00"/>
                </a:solidFill>
                <a:latin typeface="楷体_GB2312" panose="02010609030101010101" pitchFamily="49" charset="-122"/>
                <a:ea typeface="楷体_GB2312" panose="02010609030101010101" pitchFamily="49" charset="-122"/>
                <a:cs typeface="+mn-cs"/>
              </a:rPr>
              <a:t>10</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月国考结束成绩不合格者退费，有关的收入要</a:t>
            </a:r>
            <a:r>
              <a:rPr lang="en-US" altLang="zh-CN" sz="2000" b="1" kern="1200">
                <a:solidFill>
                  <a:srgbClr val="FFFF00"/>
                </a:solidFill>
                <a:latin typeface="楷体_GB2312" panose="02010609030101010101" pitchFamily="49" charset="-122"/>
                <a:ea typeface="楷体_GB2312" panose="02010609030101010101" pitchFamily="49" charset="-122"/>
                <a:cs typeface="+mn-cs"/>
              </a:rPr>
              <a:t>10</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月才能确认，但</a:t>
            </a:r>
            <a:r>
              <a:rPr lang="zh-CN" altLang="en-US" sz="2000" b="1" kern="1200" dirty="0">
                <a:solidFill>
                  <a:srgbClr val="FFFF00"/>
                </a:solidFill>
                <a:latin typeface="楷体_GB2312" panose="02010609030101010101" pitchFamily="49" charset="-122"/>
                <a:ea typeface="楷体_GB2312" panose="02010609030101010101" pitchFamily="49" charset="-122"/>
                <a:cs typeface="+mn-cs"/>
              </a:rPr>
              <a:t>在二季度上报时</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应包括</a:t>
            </a:r>
            <a:r>
              <a:rPr lang="zh-CN" altLang="en-US" sz="2000" b="1" kern="1200" dirty="0">
                <a:solidFill>
                  <a:srgbClr val="FFFF00"/>
                </a:solidFill>
                <a:latin typeface="楷体_GB2312" panose="02010609030101010101" pitchFamily="49" charset="-122"/>
                <a:ea typeface="楷体_GB2312" panose="02010609030101010101" pitchFamily="49" charset="-122"/>
                <a:cs typeface="+mn-cs"/>
              </a:rPr>
              <a:t>这一部分</a:t>
            </a:r>
            <a:r>
              <a:rPr lang="zh-CN" altLang="zh-CN" sz="2000" b="1" kern="1200" dirty="0">
                <a:solidFill>
                  <a:srgbClr val="FFFF00"/>
                </a:solidFill>
                <a:latin typeface="楷体_GB2312" panose="02010609030101010101" pitchFamily="49" charset="-122"/>
                <a:ea typeface="楷体_GB2312" panose="02010609030101010101" pitchFamily="49" charset="-122"/>
                <a:cs typeface="+mn-cs"/>
              </a:rPr>
              <a:t>的在线教育交易额</a:t>
            </a:r>
            <a:r>
              <a:rPr lang="zh-CN" altLang="zh-CN" sz="2000" kern="1200" dirty="0">
                <a:solidFill>
                  <a:srgbClr val="FFFF00"/>
                </a:solidFill>
                <a:latin typeface="楷体_GB2312" panose="02010609030101010101" pitchFamily="49" charset="-122"/>
                <a:ea typeface="楷体_GB2312" panose="02010609030101010101" pitchFamily="49" charset="-122"/>
                <a:cs typeface="+mn-cs"/>
              </a:rPr>
              <a:t>。</a:t>
            </a:r>
            <a:endParaRPr lang="zh-CN" altLang="zh-CN" sz="2000" kern="1200" dirty="0">
              <a:solidFill>
                <a:srgbClr val="FFFF00"/>
              </a:solidFill>
              <a:latin typeface="楷体_GB2312" panose="02010609030101010101" pitchFamily="49" charset="-122"/>
              <a:ea typeface="楷体_GB2312" panose="02010609030101010101" pitchFamily="49" charset="-122"/>
              <a:cs typeface="+mn-cs"/>
            </a:endParaRPr>
          </a:p>
          <a:p>
            <a:pPr>
              <a:lnSpc>
                <a:spcPct val="90000"/>
              </a:lnSpc>
            </a:pPr>
            <a:endParaRPr lang="zh-CN" altLang="en-US" sz="2400" b="1" kern="1200" dirty="0">
              <a:solidFill>
                <a:srgbClr val="FFFF00"/>
              </a:solidFill>
              <a:latin typeface="+mn-lt"/>
              <a:ea typeface="+mn-ea"/>
              <a:cs typeface="+mn-cs"/>
            </a:endParaRPr>
          </a:p>
          <a:p>
            <a:pPr>
              <a:lnSpc>
                <a:spcPct val="90000"/>
              </a:lnSpc>
            </a:pPr>
            <a:endParaRPr lang="zh-CN" altLang="en-US" sz="18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71880" y="1341120"/>
            <a:ext cx="7388860" cy="2922905"/>
          </a:xfrm>
          <a:prstGeom prst="rect">
            <a:avLst/>
          </a:prstGeom>
          <a:noFill/>
        </p:spPr>
        <p:txBody>
          <a:bodyPr wrap="square" rtlCol="0" anchor="t">
            <a:spAutoFit/>
          </a:bodyPr>
          <a:p>
            <a:pPr>
              <a:buFontTx/>
              <a:buNone/>
            </a:pPr>
            <a:r>
              <a:rPr lang="en-US" altLang="zh-CN" sz="2400" b="1" dirty="0">
                <a:solidFill>
                  <a:srgbClr val="FFFF00"/>
                </a:solidFill>
                <a:latin typeface="+mn-lt"/>
                <a:ea typeface="黑体" panose="02010609060101010101" pitchFamily="2" charset="-122"/>
                <a:sym typeface="+mn-ea"/>
              </a:rPr>
              <a:t>平台交易额有关指标的逻辑关系如下</a:t>
            </a:r>
            <a:r>
              <a:rPr lang="zh-CN" altLang="en-US" sz="2400" b="1" dirty="0">
                <a:solidFill>
                  <a:srgbClr val="FFFF00"/>
                </a:solidFill>
                <a:latin typeface="宋体" panose="02010600030101010101" pitchFamily="2" charset="-122"/>
                <a:ea typeface="+mn-ea"/>
                <a:sym typeface="+mn-ea"/>
              </a:rPr>
              <a:t>：</a:t>
            </a:r>
            <a:endParaRPr lang="zh-CN" altLang="en-US" sz="2400" b="1" kern="1200" dirty="0">
              <a:solidFill>
                <a:srgbClr val="FFFF00"/>
              </a:solidFill>
              <a:latin typeface="宋体" panose="02010600030101010101" pitchFamily="2" charset="-122"/>
              <a:ea typeface="+mn-ea"/>
              <a:cs typeface="+mn-cs"/>
            </a:endParaRPr>
          </a:p>
          <a:p>
            <a:pPr>
              <a:buFontTx/>
              <a:buNone/>
            </a:pPr>
            <a:r>
              <a:rPr lang="zh-CN" altLang="en-US" sz="2400" b="1" dirty="0">
                <a:solidFill>
                  <a:srgbClr val="FFFF00"/>
                </a:solidFill>
                <a:latin typeface="宋体" panose="02010600030101010101" pitchFamily="2" charset="-122"/>
                <a:ea typeface="+mn-ea"/>
                <a:sym typeface="+mn-ea"/>
              </a:rPr>
              <a:t>  </a:t>
            </a:r>
            <a:endParaRPr lang="zh-CN" altLang="en-US" sz="2400" b="1" dirty="0">
              <a:solidFill>
                <a:srgbClr val="FFFF00"/>
              </a:solidFill>
              <a:latin typeface="宋体" panose="02010600030101010101" pitchFamily="2" charset="-122"/>
              <a:ea typeface="+mn-ea"/>
              <a:sym typeface="+mn-ea"/>
            </a:endParaRPr>
          </a:p>
          <a:p>
            <a:pPr>
              <a:buFontTx/>
              <a:buNone/>
            </a:pPr>
            <a:r>
              <a:rPr lang="zh-CN" altLang="en-US" sz="2400" b="1" dirty="0">
                <a:solidFill>
                  <a:srgbClr val="FFFF00"/>
                </a:solidFill>
                <a:latin typeface="宋体" panose="02010600030101010101" pitchFamily="2" charset="-122"/>
                <a:ea typeface="+mn-ea"/>
                <a:sym typeface="+mn-ea"/>
              </a:rPr>
              <a:t>平台交易额</a:t>
            </a:r>
            <a:r>
              <a:rPr lang="en-US" altLang="zh-CN" sz="2400" b="1" dirty="0">
                <a:solidFill>
                  <a:srgbClr val="FFFF00"/>
                </a:solidFill>
                <a:latin typeface="宋体" panose="02010600030101010101" pitchFamily="2" charset="-122"/>
                <a:ea typeface="+mn-ea"/>
                <a:sym typeface="+mn-ea"/>
              </a:rPr>
              <a:t> </a:t>
            </a:r>
            <a:r>
              <a:rPr lang="zh-CN" altLang="en-US" sz="2400" b="1" dirty="0">
                <a:solidFill>
                  <a:srgbClr val="FFFF00"/>
                </a:solidFill>
                <a:latin typeface="宋体" panose="02010600030101010101" pitchFamily="2" charset="-122"/>
                <a:ea typeface="+mn-ea"/>
                <a:sym typeface="+mn-ea"/>
              </a:rPr>
              <a:t>=</a:t>
            </a:r>
            <a:r>
              <a:rPr lang="en-US" altLang="zh-CN" sz="2400" b="1" dirty="0">
                <a:solidFill>
                  <a:srgbClr val="FFFF00"/>
                </a:solidFill>
                <a:latin typeface="宋体" panose="02010600030101010101" pitchFamily="2" charset="-122"/>
                <a:ea typeface="+mn-ea"/>
                <a:sym typeface="+mn-ea"/>
              </a:rPr>
              <a:t> </a:t>
            </a:r>
            <a:r>
              <a:rPr lang="zh-CN" altLang="en-US" sz="2400" b="1" dirty="0">
                <a:solidFill>
                  <a:srgbClr val="FFFF00"/>
                </a:solidFill>
                <a:latin typeface="宋体" panose="02010600030101010101" pitchFamily="2" charset="-122"/>
                <a:ea typeface="+mn-ea"/>
                <a:sym typeface="+mn-ea"/>
              </a:rPr>
              <a:t>自营电子商务销售额</a:t>
            </a:r>
            <a:endParaRPr lang="zh-CN" altLang="en-US" sz="2400" b="1" dirty="0">
              <a:solidFill>
                <a:srgbClr val="FFFF00"/>
              </a:solidFill>
              <a:latin typeface="宋体" panose="02010600030101010101" pitchFamily="2" charset="-122"/>
              <a:ea typeface="+mn-ea"/>
              <a:sym typeface="+mn-ea"/>
            </a:endParaRPr>
          </a:p>
          <a:p>
            <a:pPr>
              <a:buFontTx/>
              <a:buNone/>
            </a:pPr>
            <a:r>
              <a:rPr lang="en-US" altLang="zh-CN" sz="2400" b="1" dirty="0">
                <a:solidFill>
                  <a:srgbClr val="FFFF00"/>
                </a:solidFill>
                <a:latin typeface="宋体" panose="02010600030101010101" pitchFamily="2" charset="-122"/>
                <a:ea typeface="+mn-ea"/>
                <a:sym typeface="+mn-ea"/>
              </a:rPr>
              <a:t>                     </a:t>
            </a:r>
            <a:r>
              <a:rPr lang="zh-CN" altLang="en-US" b="1" dirty="0">
                <a:solidFill>
                  <a:srgbClr val="FFFF00"/>
                </a:solidFill>
                <a:latin typeface="宋体" panose="02010600030101010101" pitchFamily="2" charset="-122"/>
                <a:ea typeface="+mn-ea"/>
                <a:sym typeface="+mn-ea"/>
              </a:rPr>
              <a:t>+</a:t>
            </a:r>
            <a:endParaRPr lang="zh-CN" altLang="en-US" sz="2400" b="1" dirty="0">
              <a:solidFill>
                <a:srgbClr val="FFFF00"/>
              </a:solidFill>
              <a:latin typeface="宋体" panose="02010600030101010101" pitchFamily="2" charset="-122"/>
              <a:ea typeface="+mn-ea"/>
              <a:sym typeface="+mn-ea"/>
            </a:endParaRPr>
          </a:p>
          <a:p>
            <a:pPr>
              <a:buFontTx/>
              <a:buNone/>
            </a:pPr>
            <a:r>
              <a:rPr lang="en-US" altLang="zh-CN" sz="2400" b="1" dirty="0">
                <a:solidFill>
                  <a:srgbClr val="FFFF00"/>
                </a:solidFill>
                <a:latin typeface="宋体" panose="02010600030101010101" pitchFamily="2" charset="-122"/>
                <a:ea typeface="+mn-ea"/>
                <a:sym typeface="+mn-ea"/>
              </a:rPr>
              <a:t>             </a:t>
            </a:r>
            <a:r>
              <a:rPr lang="zh-CN" altLang="en-US" sz="2400" b="1" dirty="0">
                <a:solidFill>
                  <a:srgbClr val="FFFF00"/>
                </a:solidFill>
                <a:latin typeface="宋体" panose="02010600030101010101" pitchFamily="2" charset="-122"/>
                <a:ea typeface="+mn-ea"/>
                <a:sym typeface="+mn-ea"/>
              </a:rPr>
              <a:t>自营电子商务采购额</a:t>
            </a:r>
            <a:endParaRPr lang="zh-CN" altLang="en-US" sz="2400" b="1" dirty="0">
              <a:solidFill>
                <a:srgbClr val="FFFF00"/>
              </a:solidFill>
              <a:latin typeface="宋体" panose="02010600030101010101" pitchFamily="2" charset="-122"/>
              <a:ea typeface="+mn-ea"/>
              <a:sym typeface="+mn-ea"/>
            </a:endParaRPr>
          </a:p>
          <a:p>
            <a:pPr>
              <a:buFontTx/>
              <a:buNone/>
            </a:pPr>
            <a:r>
              <a:rPr lang="en-US" altLang="zh-CN" sz="2400" b="1" dirty="0">
                <a:solidFill>
                  <a:srgbClr val="FFFF00"/>
                </a:solidFill>
                <a:latin typeface="宋体" panose="02010600030101010101" pitchFamily="2" charset="-122"/>
                <a:ea typeface="+mn-ea"/>
                <a:sym typeface="+mn-ea"/>
              </a:rPr>
              <a:t>                     </a:t>
            </a:r>
            <a:r>
              <a:rPr lang="zh-CN" altLang="en-US" b="1" dirty="0">
                <a:solidFill>
                  <a:srgbClr val="FFFF00"/>
                </a:solidFill>
                <a:latin typeface="宋体" panose="02010600030101010101" pitchFamily="2" charset="-122"/>
                <a:ea typeface="+mn-ea"/>
                <a:sym typeface="+mn-ea"/>
              </a:rPr>
              <a:t>+</a:t>
            </a:r>
            <a:endParaRPr lang="zh-CN" altLang="en-US" sz="2400" b="1" dirty="0">
              <a:solidFill>
                <a:srgbClr val="FFFF00"/>
              </a:solidFill>
              <a:latin typeface="宋体" panose="02010600030101010101" pitchFamily="2" charset="-122"/>
              <a:ea typeface="+mn-ea"/>
              <a:sym typeface="+mn-ea"/>
            </a:endParaRPr>
          </a:p>
          <a:p>
            <a:pPr>
              <a:buFontTx/>
              <a:buNone/>
            </a:pPr>
            <a:r>
              <a:rPr lang="en-US" altLang="zh-CN" sz="2400" b="1" dirty="0">
                <a:solidFill>
                  <a:srgbClr val="FFFF00"/>
                </a:solidFill>
                <a:latin typeface="宋体" panose="02010600030101010101" pitchFamily="2" charset="-122"/>
                <a:ea typeface="+mn-ea"/>
                <a:sym typeface="+mn-ea"/>
              </a:rPr>
              <a:t>             </a:t>
            </a:r>
            <a:r>
              <a:rPr lang="zh-CN" altLang="en-US" sz="2400" b="1" dirty="0">
                <a:solidFill>
                  <a:srgbClr val="FFFF00"/>
                </a:solidFill>
                <a:latin typeface="宋体" panose="02010600030101010101" pitchFamily="2" charset="-122"/>
                <a:ea typeface="+mn-ea"/>
                <a:sym typeface="+mn-ea"/>
              </a:rPr>
              <a:t>非自营电子商务交易额 </a:t>
            </a:r>
            <a:endParaRPr lang="zh-CN" altLang="en-US"/>
          </a:p>
        </p:txBody>
      </p:sp>
      <p:sp>
        <p:nvSpPr>
          <p:cNvPr id="6"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a:spLocks noGrp="1"/>
          </p:cNvSpPr>
          <p:nvPr>
            <p:ph idx="1"/>
          </p:nvPr>
        </p:nvSpPr>
        <p:spPr>
          <a:xfrm>
            <a:off x="755650" y="404813"/>
            <a:ext cx="7993063" cy="5572125"/>
          </a:xfrm>
        </p:spPr>
        <p:txBody>
          <a:bodyPr vert="horz" wrap="square" lIns="91440" tIns="45720" rIns="91440" bIns="45720" anchor="t" anchorCtr="0"/>
          <a:p>
            <a:pPr>
              <a:buFontTx/>
              <a:buNone/>
            </a:pPr>
            <a:r>
              <a:rPr lang="en-US" altLang="zh-CN" kern="1200">
                <a:solidFill>
                  <a:srgbClr val="FFFF00"/>
                </a:solidFill>
                <a:latin typeface="+mn-lt"/>
                <a:ea typeface="黑体" panose="02010609060101010101" pitchFamily="2" charset="-122"/>
                <a:cs typeface="+mn-cs"/>
              </a:rPr>
              <a:t>    </a:t>
            </a:r>
            <a:endParaRPr lang="zh-CN" altLang="en-US" sz="2800" kern="1200" dirty="0">
              <a:solidFill>
                <a:srgbClr val="FFFF00"/>
              </a:solidFill>
              <a:latin typeface="+mn-lt"/>
              <a:ea typeface="黑体" panose="02010609060101010101" pitchFamily="2" charset="-122"/>
              <a:cs typeface="+mn-cs"/>
            </a:endParaRPr>
          </a:p>
          <a:p>
            <a:pPr>
              <a:buFontTx/>
              <a:buNone/>
            </a:pPr>
            <a:r>
              <a:rPr lang="zh-CN" altLang="en-US" sz="2800" b="1" kern="1200" dirty="0">
                <a:solidFill>
                  <a:srgbClr val="FFFF00"/>
                </a:solidFill>
                <a:latin typeface="+mn-lt"/>
                <a:ea typeface="+mn-ea"/>
                <a:cs typeface="+mn-cs"/>
              </a:rPr>
              <a:t>    </a:t>
            </a:r>
            <a:r>
              <a:rPr lang="en-US" altLang="zh-CN" sz="2800" b="1" kern="1200" dirty="0">
                <a:solidFill>
                  <a:srgbClr val="FFFF00"/>
                </a:solidFill>
                <a:latin typeface="+mn-lt"/>
                <a:ea typeface="+mn-ea"/>
                <a:cs typeface="+mn-cs"/>
              </a:rPr>
              <a:t>*</a:t>
            </a:r>
            <a:r>
              <a:rPr lang="zh-CN" altLang="en-US" sz="2800" b="1" kern="1200" dirty="0">
                <a:solidFill>
                  <a:srgbClr val="FFFF00"/>
                </a:solidFill>
                <a:latin typeface="+mn-lt"/>
                <a:ea typeface="+mn-ea"/>
                <a:cs typeface="+mn-cs"/>
              </a:rPr>
              <a:t>（</a:t>
            </a:r>
            <a:r>
              <a:rPr lang="en-US" altLang="zh-CN" sz="2800" b="1" kern="1200" dirty="0">
                <a:solidFill>
                  <a:srgbClr val="FFFF00"/>
                </a:solidFill>
                <a:latin typeface="+mn-lt"/>
                <a:ea typeface="+mn-ea"/>
                <a:cs typeface="+mn-cs"/>
              </a:rPr>
              <a:t>1</a:t>
            </a:r>
            <a:r>
              <a:rPr lang="zh-CN" altLang="en-US" sz="2800" b="1" kern="1200" dirty="0">
                <a:solidFill>
                  <a:srgbClr val="FFFF00"/>
                </a:solidFill>
                <a:latin typeface="+mn-lt"/>
                <a:ea typeface="+mn-ea"/>
                <a:cs typeface="+mn-cs"/>
              </a:rPr>
              <a:t>）电子商务交易平台的类型</a:t>
            </a:r>
            <a:endParaRPr lang="zh-CN" altLang="en-US" sz="2800" b="1" kern="1200" dirty="0">
              <a:solidFill>
                <a:srgbClr val="FFFF00"/>
              </a:solidFill>
              <a:latin typeface="+mn-lt"/>
              <a:ea typeface="+mn-ea"/>
              <a:cs typeface="+mn-cs"/>
            </a:endParaRPr>
          </a:p>
          <a:p>
            <a:pPr>
              <a:buFontTx/>
              <a:buNone/>
            </a:pPr>
            <a:r>
              <a:rPr lang="zh-CN" altLang="en-US" sz="2400" b="1" kern="1200" dirty="0">
                <a:solidFill>
                  <a:srgbClr val="FFFF00"/>
                </a:solidFill>
                <a:latin typeface="+mn-lt"/>
                <a:ea typeface="+mn-ea"/>
                <a:cs typeface="+mn-cs"/>
              </a:rPr>
              <a:t>    </a:t>
            </a:r>
            <a:r>
              <a:rPr lang="en-US" altLang="zh-CN" sz="2400" b="1" kern="1200" dirty="0">
                <a:solidFill>
                  <a:srgbClr val="FFFF00"/>
                </a:solidFill>
                <a:latin typeface="+mn-lt"/>
                <a:ea typeface="+mn-ea"/>
                <a:cs typeface="+mn-cs"/>
              </a:rPr>
              <a:t>  </a:t>
            </a: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电子商务交易平台按其参与平台活动的性质不同分为：</a:t>
            </a: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ts val="2875"/>
              </a:lnSpc>
              <a:buFont typeface="Arial" panose="020B0604020202020204" pitchFamily="34" charset="0"/>
              <a:buNone/>
            </a:pP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u="sng" kern="1200" dirty="0">
                <a:solidFill>
                  <a:srgbClr val="FF0000"/>
                </a:solidFill>
                <a:latin typeface="宋体" panose="02010600030101010101" pitchFamily="2" charset="-122"/>
                <a:ea typeface="宋体" panose="02010600030101010101" pitchFamily="2" charset="-122"/>
                <a:cs typeface="宋体" panose="02010600030101010101" pitchFamily="2" charset="-122"/>
              </a:rPr>
              <a:t>自营电子商务交易平台</a:t>
            </a:r>
            <a:r>
              <a:rPr lang="en-US"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指平台所属企业作为平台交易商品和服务的卖方或者买方。这种情况互联网平台多为企业自建平台。</a:t>
            </a: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ts val="2875"/>
              </a:lnSpc>
              <a:buFont typeface="Arial" panose="020B0604020202020204" pitchFamily="34" charset="0"/>
              <a:buNone/>
            </a:pP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     注意：集团公司内的企业使用集团的电商平台属于自营电商交易</a:t>
            </a:r>
            <a:r>
              <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经营同一连锁品牌的法人在品牌网站上的交易行为视作自营电商交易。</a:t>
            </a:r>
            <a:endPar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ts val="2500"/>
              </a:lnSpc>
              <a:buFontTx/>
              <a:buNone/>
            </a:pPr>
            <a:r>
              <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u="sng" kern="1200" dirty="0">
                <a:solidFill>
                  <a:srgbClr val="FF0000"/>
                </a:solidFill>
                <a:latin typeface="宋体" panose="02010600030101010101" pitchFamily="2" charset="-122"/>
                <a:ea typeface="宋体" panose="02010600030101010101" pitchFamily="2" charset="-122"/>
                <a:cs typeface="宋体" panose="02010600030101010101" pitchFamily="2" charset="-122"/>
              </a:rPr>
              <a:t>非自营电子商务交易平台（也即第三方平台）</a:t>
            </a:r>
            <a:r>
              <a:rPr lang="en-US"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指平台所属企业不是平台交易商品和服务的卖方或者买方，仅为撮合平台交易提供各项服务。这种情况多为第三方平台。</a:t>
            </a: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ts val="2500"/>
              </a:lnSpc>
              <a:buFontTx/>
              <a:buNone/>
            </a:pP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u="sng" kern="1200" dirty="0">
                <a:solidFill>
                  <a:srgbClr val="FF0000"/>
                </a:solidFill>
                <a:latin typeface="宋体" panose="02010600030101010101" pitchFamily="2" charset="-122"/>
                <a:ea typeface="宋体" panose="02010600030101010101" pitchFamily="2" charset="-122"/>
                <a:cs typeface="宋体" panose="02010600030101010101" pitchFamily="2" charset="-122"/>
              </a:rPr>
              <a:t>混营电子商务交易平台</a:t>
            </a: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是兼具自营和非自营两种功能的交易平台。</a:t>
            </a: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Rectangle 6"/>
          <p:cNvSpPr txBox="1">
            <a:spLocks noChangeArrowheads="1"/>
          </p:cNvSpPr>
          <p:nvPr/>
        </p:nvSpPr>
        <p:spPr bwMode="auto">
          <a:xfrm>
            <a:off x="1187450" y="260350"/>
            <a:ext cx="8229600" cy="519113"/>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5"/>
          <p:cNvSpPr/>
          <p:nvPr/>
        </p:nvSpPr>
        <p:spPr>
          <a:xfrm>
            <a:off x="827405" y="908685"/>
            <a:ext cx="8131175" cy="5277485"/>
          </a:xfrm>
          <a:prstGeom prst="rect">
            <a:avLst/>
          </a:prstGeom>
          <a:noFill/>
          <a:ln w="9525">
            <a:noFill/>
          </a:ln>
        </p:spPr>
        <p:txBody>
          <a:bodyPr wrap="square" anchor="t" anchorCtr="0">
            <a:spAutoFit/>
          </a:bodyPr>
          <a:p>
            <a:pPr marL="228600" algn="l" eaLnBrk="0" hangingPunct="0">
              <a:lnSpc>
                <a:spcPct val="100000"/>
              </a:lnSpc>
              <a:spcBef>
                <a:spcPts val="1000"/>
              </a:spcBef>
              <a:buFont typeface="Arial" panose="020B0604020202020204" pitchFamily="34" charset="0"/>
              <a:buChar char="•"/>
            </a:pP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自营电子商务销售额：</a:t>
            </a:r>
            <a:r>
              <a:rPr lang="zh-CN" altLang="en-US" sz="2400"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平台运营企业在自建的电子商务平台销售商品和服务的金额。</a:t>
            </a:r>
            <a:r>
              <a:rPr lang="zh-CN" altLang="en-US" sz="2400" strike="noStrike" noProof="0" dirty="0" smtClean="0">
                <a:ln>
                  <a:noFill/>
                </a:ln>
                <a:solidFill>
                  <a:srgbClr val="FF0000"/>
                </a:solidFill>
                <a:effectLst/>
                <a:uLnTx/>
                <a:uFillTx/>
                <a:latin typeface="宋体" panose="02010600030101010101" pitchFamily="2" charset="-122"/>
                <a:cs typeface="宋体" panose="02010600030101010101" pitchFamily="2" charset="-122"/>
                <a:sym typeface="+mn-ea"/>
              </a:rPr>
              <a:t>（</a:t>
            </a:r>
            <a:r>
              <a:rPr lang="en-US" altLang="en-US" sz="2400" b="1" dirty="0">
                <a:solidFill>
                  <a:srgbClr val="FF0000"/>
                </a:solidFill>
                <a:latin typeface="宋体" panose="02010600030101010101" pitchFamily="2" charset="-122"/>
                <a:sym typeface="+mn-ea"/>
              </a:rPr>
              <a:t>平台所属企业作为卖方</a:t>
            </a:r>
            <a:r>
              <a:rPr lang="zh-CN" altLang="en-US" sz="2400" b="1" dirty="0">
                <a:solidFill>
                  <a:srgbClr val="FF0000"/>
                </a:solidFill>
                <a:latin typeface="宋体" panose="02010600030101010101" pitchFamily="2" charset="-122"/>
                <a:sym typeface="+mn-ea"/>
              </a:rPr>
              <a:t>）</a:t>
            </a:r>
            <a:endParaRPr kumimoji="0" lang="en-US" altLang="zh-CN" sz="2400"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endParaRPr>
          </a:p>
          <a:p>
            <a:pPr marL="228600" marR="0" lvl="0" algn="l" defTabSz="914400" rtl="0" eaLnBrk="0" hangingPunct="0">
              <a:lnSpc>
                <a:spcPct val="100000"/>
              </a:lnSpc>
              <a:spcBef>
                <a:spcPts val="1000"/>
              </a:spcBef>
              <a:spcAft>
                <a:spcPct val="0"/>
              </a:spcAft>
              <a:buClrTx/>
              <a:buSzTx/>
              <a:buFont typeface="Arial" panose="020B0604020202020204" pitchFamily="34" charset="0"/>
              <a:buChar char="•"/>
              <a:defRPr/>
            </a:pP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自营电子商务采购额：</a:t>
            </a:r>
            <a:r>
              <a:rPr lang="zh-CN" altLang="en-US" sz="2400"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平台运营企业在自建的电子商务</a:t>
            </a:r>
            <a:r>
              <a:rPr lang="zh-CN" altLang="en-US" sz="2400"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平台采购商品</a:t>
            </a:r>
            <a:r>
              <a:rPr lang="zh-CN" altLang="en-US" sz="2400"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和服务的金额</a:t>
            </a:r>
            <a:r>
              <a:rPr lang="zh-CN" altLang="en-US" sz="2400"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。目前多为大型央企、国企的自建平台。</a:t>
            </a:r>
            <a:r>
              <a:rPr lang="zh-CN" altLang="en-US" sz="2400" strike="noStrike" noProof="0" dirty="0" smtClean="0">
                <a:ln>
                  <a:noFill/>
                </a:ln>
                <a:solidFill>
                  <a:srgbClr val="FF0000"/>
                </a:solidFill>
                <a:effectLst/>
                <a:uLnTx/>
                <a:uFillTx/>
                <a:latin typeface="宋体" panose="02010600030101010101" pitchFamily="2" charset="-122"/>
                <a:cs typeface="宋体" panose="02010600030101010101" pitchFamily="2" charset="-122"/>
                <a:sym typeface="+mn-ea"/>
              </a:rPr>
              <a:t>（</a:t>
            </a:r>
            <a:r>
              <a:rPr lang="en-US" altLang="en-US" sz="2400" b="1" dirty="0">
                <a:solidFill>
                  <a:srgbClr val="FF0000"/>
                </a:solidFill>
                <a:latin typeface="宋体" panose="02010600030101010101" pitchFamily="2" charset="-122"/>
                <a:sym typeface="+mn-ea"/>
              </a:rPr>
              <a:t>平台所属企业作为买方</a:t>
            </a:r>
            <a:r>
              <a:rPr lang="zh-CN" altLang="en-US" sz="2400" b="1" dirty="0">
                <a:solidFill>
                  <a:srgbClr val="FF0000"/>
                </a:solidFill>
                <a:latin typeface="宋体" panose="02010600030101010101" pitchFamily="2" charset="-122"/>
                <a:sym typeface="+mn-ea"/>
              </a:rPr>
              <a:t>）</a:t>
            </a:r>
            <a:endParaRPr kumimoji="0" lang="en-US" altLang="zh-CN" sz="2400" b="1"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endParaRPr>
          </a:p>
          <a:p>
            <a:pPr marL="228600" marR="0" lvl="0" algn="l" defTabSz="914400" rtl="0" eaLnBrk="0" hangingPunct="0">
              <a:lnSpc>
                <a:spcPct val="100000"/>
              </a:lnSpc>
              <a:spcBef>
                <a:spcPts val="1000"/>
              </a:spcBef>
              <a:spcAft>
                <a:spcPct val="0"/>
              </a:spcAft>
              <a:buClrTx/>
              <a:buSzTx/>
              <a:buFont typeface="Arial" panose="020B0604020202020204" pitchFamily="34" charset="0"/>
              <a:buChar char="•"/>
              <a:defRPr/>
            </a:pP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非自营电子商务交易额：</a:t>
            </a:r>
            <a:r>
              <a:rPr lang="zh-CN" altLang="en-US" sz="2400"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指在电子商务交易平台上实现的、不包括平台运营企业作为销售方或采购方参与的商品和服务的交易金额。</a:t>
            </a:r>
            <a:r>
              <a:rPr lang="zh-CN" altLang="en-US" sz="2400" strike="noStrike" noProof="0" dirty="0" smtClean="0">
                <a:ln>
                  <a:noFill/>
                </a:ln>
                <a:solidFill>
                  <a:srgbClr val="FF0000"/>
                </a:solidFill>
                <a:effectLst/>
                <a:uLnTx/>
                <a:uFillTx/>
                <a:latin typeface="宋体" panose="02010600030101010101" pitchFamily="2" charset="-122"/>
                <a:cs typeface="宋体" panose="02010600030101010101" pitchFamily="2" charset="-122"/>
                <a:sym typeface="+mn-ea"/>
              </a:rPr>
              <a:t>（</a:t>
            </a:r>
            <a:r>
              <a:rPr lang="en-US" altLang="en-US" sz="2400" b="1" dirty="0">
                <a:solidFill>
                  <a:srgbClr val="FF0000"/>
                </a:solidFill>
                <a:latin typeface="宋体" panose="02010600030101010101" pitchFamily="2" charset="-122"/>
                <a:sym typeface="+mn-ea"/>
              </a:rPr>
              <a:t>除平台所属企业外的个人或单位</a:t>
            </a:r>
            <a:r>
              <a:rPr lang="zh-CN" altLang="en-US" sz="2400" b="1" dirty="0">
                <a:solidFill>
                  <a:srgbClr val="FF0000"/>
                </a:solidFill>
                <a:latin typeface="宋体" panose="02010600030101010101" pitchFamily="2" charset="-122"/>
                <a:sym typeface="+mn-ea"/>
              </a:rPr>
              <a:t>）</a:t>
            </a:r>
            <a:endParaRPr kumimoji="0" lang="zh-CN" altLang="en-US" sz="2400" b="1" i="0" u="none" strike="noStrike" kern="1200" cap="none" spc="0" normalizeH="0" baseline="0" noProof="0" dirty="0" smtClean="0">
              <a:ln>
                <a:noFill/>
              </a:ln>
              <a:solidFill>
                <a:srgbClr val="FF0000"/>
              </a:solidFill>
              <a:effectLst/>
              <a:uLnTx/>
              <a:uFillTx/>
              <a:latin typeface="宋体" panose="02010600030101010101" pitchFamily="2" charset="-122"/>
              <a:cs typeface="宋体" panose="02010600030101010101" pitchFamily="2" charset="-122"/>
            </a:endParaRPr>
          </a:p>
          <a:p>
            <a:pPr marL="342900" marR="0" lvl="0" indent="-342900" algn="l" defTabSz="914400" rtl="0" eaLnBrk="0" hangingPunct="0">
              <a:lnSpc>
                <a:spcPct val="100000"/>
              </a:lnSpc>
              <a:spcBef>
                <a:spcPts val="1000"/>
              </a:spcBef>
              <a:spcAft>
                <a:spcPct val="0"/>
              </a:spcAft>
              <a:buClrTx/>
              <a:buSzTx/>
              <a:buFont typeface="Arial" panose="020B0604020202020204" pitchFamily="34" charset="0"/>
              <a:buChar char="•"/>
              <a:defRPr/>
            </a:pP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说明：自营电子商务和非自营电子商务的主要区别在于平台运营企业是否为商品和服务的销售方或采购方。企业外包给第三方（个人或企业）搭建和维护的平台，仅销售企业自身商品和服务，平台销售额应填写到自营电子商务销售额。</a:t>
            </a:r>
            <a:endPar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sym typeface="+mn-ea"/>
            </a:endParaRPr>
          </a:p>
        </p:txBody>
      </p:sp>
      <p:sp>
        <p:nvSpPr>
          <p:cNvPr id="4" name="Rectangle 6"/>
          <p:cNvSpPr txBox="1">
            <a:spLocks noChangeArrowheads="1"/>
          </p:cNvSpPr>
          <p:nvPr/>
        </p:nvSpPr>
        <p:spPr bwMode="auto">
          <a:xfrm>
            <a:off x="1187450" y="260350"/>
            <a:ext cx="8229600" cy="519113"/>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3"/>
          <p:cNvSpPr>
            <a:spLocks noGrp="1" noChangeArrowheads="1"/>
          </p:cNvSpPr>
          <p:nvPr>
            <p:ph type="body" idx="1"/>
          </p:nvPr>
        </p:nvSpPr>
        <p:spPr>
          <a:xfrm>
            <a:off x="971550" y="1268413"/>
            <a:ext cx="7777163" cy="5256213"/>
          </a:xfrm>
        </p:spPr>
        <p:txBody>
          <a:bodyPr vert="horz" wrap="square" lIns="91440" tIns="45720" rIns="91440" bIns="45720" numCol="1" anchor="t" anchorCtr="0" compatLnSpc="1"/>
          <a:p>
            <a:pPr>
              <a:lnSpc>
                <a:spcPct val="80000"/>
              </a:lnSpc>
              <a:buNone/>
            </a:pPr>
            <a:r>
              <a:rPr lang="en-US" sz="2800" b="1" dirty="0">
                <a:solidFill>
                  <a:srgbClr val="FFFF00"/>
                </a:solidFill>
              </a:rPr>
              <a:t>  </a:t>
            </a:r>
            <a:r>
              <a:rPr lang="en-US" sz="2800" b="1" dirty="0">
                <a:solidFill>
                  <a:srgbClr val="FFFF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en-US" altLang="zh-CN" sz="2800" b="1" dirty="0">
                <a:solidFill>
                  <a:srgbClr val="FFFF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FF00"/>
                </a:solidFill>
                <a:latin typeface="宋体" panose="02010600030101010101" pitchFamily="2" charset="-122"/>
                <a:ea typeface="宋体" panose="02010600030101010101" pitchFamily="2" charset="-122"/>
                <a:cs typeface="宋体" panose="02010600030101010101" pitchFamily="2" charset="-122"/>
              </a:rPr>
              <a:t>）平台交易额</a:t>
            </a:r>
            <a:r>
              <a:rPr lang="zh-CN" altLang="en-US" sz="2800" b="1" dirty="0">
                <a:solidFill>
                  <a:srgbClr val="FFFF00"/>
                </a:solidFill>
              </a:rPr>
              <a:t>分地区的计算方法</a:t>
            </a:r>
            <a:endParaRPr lang="en-US" altLang="zh-CN" sz="2800" b="1">
              <a:solidFill>
                <a:srgbClr val="FFFF00"/>
              </a:solidFill>
            </a:endParaRPr>
          </a:p>
          <a:p>
            <a:pPr latinLnBrk="0">
              <a:spcBef>
                <a:spcPts val="0"/>
              </a:spcBef>
              <a:buFontTx/>
              <a:buNone/>
            </a:pPr>
            <a:r>
              <a:rPr lang="en-US" altLang="zh-CN" sz="2800" b="1">
                <a:solidFill>
                  <a:srgbClr val="FFFF00"/>
                </a:solidFill>
              </a:rPr>
              <a:t>  </a:t>
            </a: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 </a:t>
            </a:r>
            <a:endPar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endParaRPr>
          </a:p>
          <a:p>
            <a:pPr latinLnBrk="0">
              <a:spcBef>
                <a:spcPts val="0"/>
              </a:spcBef>
              <a:buFontTx/>
              <a:buNone/>
            </a:pP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平台交易额按卖方所在地区分：</a:t>
            </a:r>
            <a:endPar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latinLnBrk="0">
              <a:spcBef>
                <a:spcPts val="0"/>
              </a:spcBef>
              <a:buFontTx/>
              <a:buNone/>
            </a:pP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    具体包括以下几种情况：</a:t>
            </a:r>
            <a:endPar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latinLnBrk="0">
              <a:spcBef>
                <a:spcPts val="0"/>
              </a:spcBef>
            </a:pP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1</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自营电子商务销售平台：</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其平台交易额应在本企业所在地区填列，集团公司下属多家法人使用一个平台的，按各个法人所在地区填列。</a:t>
            </a:r>
            <a:endPar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latinLnBrk="0">
              <a:spcBef>
                <a:spcPts val="0"/>
              </a:spcBef>
            </a:pP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2</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自营电子商务采购平台：</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其平台交易额应按卖方（供应商）所在地区填列。</a:t>
            </a:r>
            <a:endPar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latinLnBrk="0">
              <a:spcBef>
                <a:spcPts val="0"/>
              </a:spcBef>
            </a:pP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非自营电子商务交易平台：</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其平台交易额应按卖家所在地分地区汇总填写。</a:t>
            </a:r>
            <a:endPar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latinLnBrk="0">
              <a:spcBef>
                <a:spcPts val="0"/>
              </a:spcBef>
            </a:pP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rPr>
              <a:t>4</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混营电子商务交易平台：</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rPr>
              <a:t>应分别按上述两种要求分地区加总填写合计数据。</a:t>
            </a:r>
            <a:endPar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Rectangle 6"/>
          <p:cNvSpPr txBox="1">
            <a:spLocks noChangeArrowheads="1"/>
          </p:cNvSpPr>
          <p:nvPr/>
        </p:nvSpPr>
        <p:spPr bwMode="auto">
          <a:xfrm>
            <a:off x="1071563" y="500063"/>
            <a:ext cx="77676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xfrm>
            <a:off x="755650" y="981075"/>
            <a:ext cx="7993063" cy="5399088"/>
          </a:xfrm>
        </p:spPr>
        <p:txBody>
          <a:bodyPr vert="horz" wrap="square" lIns="91440" tIns="45720" rIns="91440" bIns="45720" anchor="t" anchorCtr="0"/>
          <a:p>
            <a:pPr>
              <a:buFontTx/>
              <a:buNone/>
            </a:pPr>
            <a:endParaRPr lang="zh-CN" altLang="en-US" sz="1200" b="1" kern="1200" dirty="0">
              <a:solidFill>
                <a:srgbClr val="FFFF00"/>
              </a:solidFill>
              <a:latin typeface="+mn-lt"/>
              <a:ea typeface="黑体" panose="02010609060101010101" pitchFamily="2" charset="-122"/>
              <a:cs typeface="+mn-cs"/>
            </a:endParaRPr>
          </a:p>
          <a:p>
            <a:pPr>
              <a:buFontTx/>
              <a:buNone/>
            </a:pPr>
            <a:r>
              <a:rPr lang="zh-CN" altLang="en-US" b="1" kern="1200" dirty="0">
                <a:solidFill>
                  <a:srgbClr val="FFFF00"/>
                </a:solidFill>
                <a:latin typeface="+mn-lt"/>
                <a:ea typeface="黑体" panose="02010609060101010101" pitchFamily="2" charset="-122"/>
                <a:cs typeface="+mn-cs"/>
              </a:rPr>
              <a:t>   注意：</a:t>
            </a:r>
            <a:endParaRPr lang="zh-CN" altLang="en-US" b="1" kern="1200" dirty="0">
              <a:solidFill>
                <a:srgbClr val="FFFF00"/>
              </a:solidFill>
              <a:latin typeface="+mn-lt"/>
              <a:ea typeface="黑体" panose="02010609060101010101" pitchFamily="2" charset="-122"/>
              <a:cs typeface="+mn-cs"/>
            </a:endParaRPr>
          </a:p>
          <a:p>
            <a:pPr>
              <a:buFontTx/>
              <a:buNone/>
            </a:pPr>
            <a:endParaRPr lang="zh-CN" altLang="en-US" sz="1200" b="1" kern="1200" dirty="0">
              <a:solidFill>
                <a:srgbClr val="FFFF00"/>
              </a:solidFill>
              <a:latin typeface="+mn-lt"/>
              <a:ea typeface="黑体" panose="02010609060101010101" pitchFamily="2" charset="-122"/>
              <a:cs typeface="+mn-cs"/>
            </a:endParaRPr>
          </a:p>
          <a:p>
            <a:pPr>
              <a:buFontTx/>
              <a:buNone/>
            </a:pPr>
            <a:r>
              <a:rPr lang="en-US" altLang="zh-CN" sz="2400" b="1" kern="1200">
                <a:solidFill>
                  <a:srgbClr val="FFFF00"/>
                </a:solidFill>
                <a:latin typeface="+mn-lt"/>
                <a:ea typeface="楷体_GB2312" panose="02010609030101010101" pitchFamily="49" charset="-122"/>
                <a:cs typeface="+mn-cs"/>
              </a:rPr>
              <a:t>     </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混营电子商务交易平台是兼具自营和非自营两种功能的交易平台。</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a:t>
            </a:r>
            <a:r>
              <a:rPr lang="en-US" altLang="zh-CN" sz="2800" b="1" kern="1200">
                <a:solidFill>
                  <a:srgbClr val="FFFF00"/>
                </a:solidFill>
                <a:latin typeface="+mn-lt"/>
                <a:ea typeface="+mn-ea"/>
                <a:cs typeface="+mn-cs"/>
              </a:rPr>
              <a:t>※</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是企业既提供自营服务又提供非自营（第三方平台）服务。</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r>
              <a:rPr lang="zh-CN" altLang="en-US" sz="2400" b="1" kern="1200" dirty="0">
                <a:solidFill>
                  <a:srgbClr val="FFFF00"/>
                </a:solidFill>
                <a:latin typeface="+mn-lt"/>
                <a:ea typeface="+mn-ea"/>
                <a:cs typeface="+mn-cs"/>
              </a:rPr>
              <a:t>       </a:t>
            </a:r>
            <a:endParaRPr lang="zh-CN" altLang="en-US" sz="2400" b="1" kern="1200" dirty="0">
              <a:solidFill>
                <a:srgbClr val="FFFF00"/>
              </a:solidFill>
              <a:latin typeface="+mn-lt"/>
              <a:ea typeface="+mn-ea"/>
              <a:cs typeface="+mn-cs"/>
            </a:endParaRPr>
          </a:p>
          <a:p>
            <a:pPr>
              <a:buFontTx/>
              <a:buNone/>
            </a:pPr>
            <a:r>
              <a:rPr lang="zh-CN" altLang="en-US" sz="2400" b="1" kern="1200" dirty="0">
                <a:solidFill>
                  <a:srgbClr val="FFFF00"/>
                </a:solidFill>
                <a:latin typeface="+mn-lt"/>
                <a:ea typeface="+mn-ea"/>
                <a:cs typeface="+mn-cs"/>
              </a:rPr>
              <a:t>         我们发现：</a:t>
            </a:r>
            <a:endParaRPr lang="zh-CN" altLang="en-US" sz="2400" b="1" kern="1200" dirty="0">
              <a:solidFill>
                <a:srgbClr val="FFFF00"/>
              </a:solidFill>
              <a:latin typeface="+mn-lt"/>
              <a:ea typeface="+mn-ea"/>
              <a:cs typeface="+mn-cs"/>
            </a:endParaRPr>
          </a:p>
          <a:p>
            <a:pPr>
              <a:buFontTx/>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有些企业把混营平台理解为，自己在自营平台上销售也在第三方平台上销售。这是错误的！</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对于这种情况，此类企业只需填写自营平台交易额即可</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endParaRPr lang="zh-CN" altLang="en-US" sz="8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r>
              <a:rPr lang="en-US" altLang="zh-CN" sz="2400" b="1" kern="1200">
                <a:solidFill>
                  <a:srgbClr val="FFFF00"/>
                </a:solidFill>
                <a:latin typeface="+mn-lt"/>
                <a:ea typeface="+mn-ea"/>
                <a:cs typeface="+mn-cs"/>
              </a:rPr>
              <a:t> </a:t>
            </a:r>
            <a:endParaRPr lang="zh-CN" altLang="en-US" sz="24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476250"/>
            <a:ext cx="77676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76805" name="等腰三角形 3"/>
          <p:cNvSpPr/>
          <p:nvPr/>
        </p:nvSpPr>
        <p:spPr>
          <a:xfrm>
            <a:off x="1116013" y="4221163"/>
            <a:ext cx="287337" cy="287337"/>
          </a:xfrm>
          <a:prstGeom prst="triangle">
            <a:avLst>
              <a:gd name="adj" fmla="val 50000"/>
            </a:avLst>
          </a:prstGeom>
          <a:solidFill>
            <a:srgbClr val="FF0000"/>
          </a:solidFill>
          <a:ln w="38100">
            <a:noFill/>
          </a:ln>
        </p:spPr>
        <p:txBody>
          <a:bodyPr wrap="none" anchor="ctr" anchorCtr="0"/>
          <a:p>
            <a:pPr algn="ctr"/>
            <a:endParaRPr lang="zh-CN" altLang="en-US" dirty="0">
              <a:latin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5695" y="1628775"/>
            <a:ext cx="7320280" cy="2968625"/>
          </a:xfrm>
          <a:prstGeom prst="rect">
            <a:avLst/>
          </a:prstGeom>
          <a:noFill/>
        </p:spPr>
        <p:txBody>
          <a:bodyPr wrap="square" rtlCol="0">
            <a:spAutoFit/>
          </a:bodyPr>
          <a:p>
            <a:pPr algn="just">
              <a:lnSpc>
                <a:spcPct val="130000"/>
              </a:lnSpc>
            </a:pPr>
            <a:r>
              <a:rPr lang="en-US" altLang="zh-CN" sz="20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sym typeface="+mn-ea"/>
              </a:rPr>
              <a:t> </a:t>
            </a:r>
            <a:r>
              <a:rPr lang="en-US" altLang="zh-CN" sz="2400" b="1" dirty="0">
                <a:latin typeface="宋体" panose="02010600030101010101" pitchFamily="2" charset="-122"/>
                <a:cs typeface="宋体" panose="02010600030101010101" pitchFamily="2" charset="-122"/>
                <a:sym typeface="+mn-ea"/>
              </a:rPr>
              <a:t>U201</a:t>
            </a:r>
            <a:r>
              <a:rPr lang="zh-CN" altLang="en-US" sz="2400" b="1" dirty="0">
                <a:latin typeface="宋体" panose="02010600030101010101" pitchFamily="2" charset="-122"/>
                <a:cs typeface="宋体" panose="02010600030101010101" pitchFamily="2" charset="-122"/>
                <a:sym typeface="+mn-ea"/>
              </a:rPr>
              <a:t>表在现有表式基础上进一步细化，新增了分商品类别和分服务类别。</a:t>
            </a:r>
            <a:endParaRPr lang="zh-CN" altLang="en-US" sz="2400" b="1" dirty="0">
              <a:latin typeface="宋体" panose="02010600030101010101" pitchFamily="2" charset="-122"/>
              <a:cs typeface="宋体" panose="02010600030101010101" pitchFamily="2" charset="-122"/>
            </a:endParaRPr>
          </a:p>
          <a:p>
            <a:pPr algn="just">
              <a:lnSpc>
                <a:spcPct val="130000"/>
              </a:lnSpc>
            </a:pPr>
            <a:r>
              <a:rPr lang="en-US" altLang="zh-CN" sz="2400" b="1" dirty="0">
                <a:latin typeface="宋体" panose="02010600030101010101" pitchFamily="2" charset="-122"/>
                <a:cs typeface="宋体" panose="02010600030101010101" pitchFamily="2" charset="-122"/>
                <a:sym typeface="+mn-ea"/>
              </a:rPr>
              <a:t>   U202-U206</a:t>
            </a:r>
            <a:r>
              <a:rPr lang="zh-CN" altLang="en-US" sz="2400" b="1" dirty="0">
                <a:latin typeface="宋体" panose="02010600030101010101" pitchFamily="2" charset="-122"/>
                <a:cs typeface="宋体" panose="02010600030101010101" pitchFamily="2" charset="-122"/>
                <a:sym typeface="+mn-ea"/>
              </a:rPr>
              <a:t>表修改了个别指标。</a:t>
            </a:r>
            <a:r>
              <a:rPr lang="en-US" altLang="zh-CN" sz="2400" b="1" dirty="0">
                <a:latin typeface="宋体" panose="02010600030101010101" pitchFamily="2" charset="-122"/>
                <a:cs typeface="宋体" panose="02010600030101010101" pitchFamily="2" charset="-122"/>
                <a:sym typeface="+mn-ea"/>
              </a:rPr>
              <a:t>U207-U210</a:t>
            </a:r>
            <a:r>
              <a:rPr lang="zh-CN" altLang="en-US" sz="2400" b="1" dirty="0">
                <a:latin typeface="宋体" panose="02010600030101010101" pitchFamily="2" charset="-122"/>
                <a:cs typeface="宋体" panose="02010600030101010101" pitchFamily="2" charset="-122"/>
                <a:sym typeface="+mn-ea"/>
              </a:rPr>
              <a:t>表为新增报表。</a:t>
            </a:r>
            <a:endParaRPr lang="zh-CN" altLang="en-US" sz="2400" b="1" dirty="0">
              <a:latin typeface="宋体" panose="02010600030101010101" pitchFamily="2" charset="-122"/>
              <a:cs typeface="宋体" panose="02010600030101010101" pitchFamily="2" charset="-122"/>
            </a:endParaRPr>
          </a:p>
          <a:p>
            <a:pPr algn="just">
              <a:lnSpc>
                <a:spcPct val="130000"/>
              </a:lnSpc>
            </a:pPr>
            <a:r>
              <a:rPr lang="en-US" altLang="zh-CN" sz="2400" b="1" dirty="0">
                <a:latin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cs typeface="宋体" panose="02010600030101010101" pitchFamily="2" charset="-122"/>
                <a:sym typeface="+mn-ea"/>
              </a:rPr>
              <a:t>其中，</a:t>
            </a:r>
            <a:r>
              <a:rPr lang="en-US" altLang="zh-CN" sz="2400" b="1" dirty="0">
                <a:solidFill>
                  <a:srgbClr val="FF0000"/>
                </a:solidFill>
                <a:latin typeface="宋体" panose="02010600030101010101" pitchFamily="2" charset="-122"/>
                <a:cs typeface="宋体" panose="02010600030101010101" pitchFamily="2" charset="-122"/>
                <a:sym typeface="+mn-ea"/>
              </a:rPr>
              <a:t>U201</a:t>
            </a:r>
            <a:r>
              <a:rPr lang="zh-CN" altLang="en-US" sz="2400" b="1" dirty="0">
                <a:solidFill>
                  <a:srgbClr val="FF0000"/>
                </a:solidFill>
                <a:latin typeface="宋体" panose="02010600030101010101" pitchFamily="2" charset="-122"/>
                <a:cs typeface="宋体" panose="02010600030101010101" pitchFamily="2" charset="-122"/>
                <a:sym typeface="+mn-ea"/>
              </a:rPr>
              <a:t>和</a:t>
            </a:r>
            <a:r>
              <a:rPr lang="en-US" altLang="zh-CN" sz="2400" b="1" dirty="0">
                <a:solidFill>
                  <a:srgbClr val="FF0000"/>
                </a:solidFill>
                <a:latin typeface="宋体" panose="02010600030101010101" pitchFamily="2" charset="-122"/>
                <a:cs typeface="宋体" panose="02010600030101010101" pitchFamily="2" charset="-122"/>
                <a:sym typeface="+mn-ea"/>
              </a:rPr>
              <a:t>U207</a:t>
            </a:r>
            <a:r>
              <a:rPr lang="zh-CN" altLang="en-US" sz="2400" b="1" dirty="0">
                <a:solidFill>
                  <a:srgbClr val="FF0000"/>
                </a:solidFill>
                <a:latin typeface="宋体" panose="02010600030101010101" pitchFamily="2" charset="-122"/>
                <a:cs typeface="宋体" panose="02010600030101010101" pitchFamily="2" charset="-122"/>
                <a:sym typeface="+mn-ea"/>
              </a:rPr>
              <a:t>表所有平台都填写</a:t>
            </a:r>
            <a:r>
              <a:rPr lang="zh-CN" altLang="en-US" sz="2400" b="1" dirty="0">
                <a:latin typeface="宋体" panose="02010600030101010101" pitchFamily="2" charset="-122"/>
                <a:cs typeface="宋体" panose="02010600030101010101" pitchFamily="2" charset="-122"/>
                <a:sym typeface="+mn-ea"/>
              </a:rPr>
              <a:t>，其他</a:t>
            </a:r>
            <a:r>
              <a:rPr lang="en-US" altLang="zh-CN" sz="2400" b="1" dirty="0">
                <a:latin typeface="宋体" panose="02010600030101010101" pitchFamily="2" charset="-122"/>
                <a:cs typeface="宋体" panose="02010600030101010101" pitchFamily="2" charset="-122"/>
                <a:sym typeface="+mn-ea"/>
              </a:rPr>
              <a:t>7</a:t>
            </a:r>
            <a:r>
              <a:rPr lang="zh-CN" altLang="en-US" sz="2400" b="1" dirty="0">
                <a:latin typeface="宋体" panose="02010600030101010101" pitchFamily="2" charset="-122"/>
                <a:cs typeface="宋体" panose="02010600030101010101" pitchFamily="2" charset="-122"/>
                <a:sym typeface="+mn-ea"/>
              </a:rPr>
              <a:t>张表按照平台实际情况分配。</a:t>
            </a:r>
            <a:endParaRPr lang="zh-CN" altLang="en-US" sz="2400">
              <a:latin typeface="宋体" panose="02010600030101010101" pitchFamily="2" charset="-122"/>
              <a:cs typeface="宋体" panose="02010600030101010101" pitchFamily="2" charset="-122"/>
            </a:endParaRPr>
          </a:p>
        </p:txBody>
      </p:sp>
      <p:sp>
        <p:nvSpPr>
          <p:cNvPr id="20481"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idx="1"/>
          </p:nvPr>
        </p:nvSpPr>
        <p:spPr>
          <a:xfrm>
            <a:off x="1071880" y="1268730"/>
            <a:ext cx="7768590" cy="5229225"/>
          </a:xfrm>
        </p:spPr>
        <p:txBody>
          <a:bodyPr vert="horz" wrap="square" lIns="91440" tIns="45720" rIns="91440" bIns="45720" anchor="t" anchorCtr="0"/>
          <a:p>
            <a:pPr>
              <a:lnSpc>
                <a:spcPct val="90000"/>
              </a:lnSpc>
              <a:buFontTx/>
              <a:buNone/>
            </a:pPr>
            <a:r>
              <a:rPr lang="en-US" altLang="zh-CN" sz="2800" kern="1200">
                <a:solidFill>
                  <a:srgbClr val="FFFF00"/>
                </a:solidFill>
                <a:latin typeface="+mn-lt"/>
                <a:ea typeface="黑体" panose="02010609060101010101" pitchFamily="2" charset="-122"/>
                <a:cs typeface="+mn-cs"/>
              </a:rPr>
              <a:t>  </a:t>
            </a:r>
            <a:r>
              <a:rPr lang="en-US" altLang="zh-CN"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zh-CN" altLang="en-US"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a:t>
            </a:r>
            <a:r>
              <a:rPr lang="en-US" altLang="zh-CN"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3</a:t>
            </a:r>
            <a:r>
              <a:rPr lang="zh-CN" altLang="en-US"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）对单位、对个人</a:t>
            </a:r>
            <a:endParaRPr lang="zh-CN" altLang="en-US"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ct val="90000"/>
              </a:lnSpc>
              <a:buFontTx/>
              <a:buNone/>
            </a:pPr>
            <a:endParaRPr lang="zh-CN" altLang="en-US" sz="800" b="1" kern="1200" dirty="0">
              <a:solidFill>
                <a:srgbClr val="FFFF00"/>
              </a:solidFill>
              <a:latin typeface="+mn-lt"/>
              <a:ea typeface="黑体" panose="02010609060101010101" pitchFamily="2" charset="-122"/>
              <a:cs typeface="+mn-cs"/>
            </a:endParaRPr>
          </a:p>
          <a:p>
            <a:pPr marL="228600" algn="l" latinLnBrk="0">
              <a:lnSpc>
                <a:spcPct val="100000"/>
              </a:lnSpc>
              <a:spcBef>
                <a:spcPts val="1000"/>
              </a:spcBef>
              <a:buFont typeface="Arial" panose="020B0604020202020204" pitchFamily="34" charset="0"/>
              <a:buChar char="•"/>
            </a:pP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对单位平台交易额：指企业与企业（</a:t>
            </a:r>
            <a:r>
              <a:rPr lang="en-US" altLang="zh-CN"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B2B</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）、企业与政府</a:t>
            </a:r>
            <a:r>
              <a:rPr lang="zh-CN" altLang="en-US" sz="2400" b="1" spc="-250" dirty="0">
                <a:solidFill>
                  <a:srgbClr val="FFFF00"/>
                </a:solidFill>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spc="-250" dirty="0">
                <a:solidFill>
                  <a:srgbClr val="FFFF00"/>
                </a:solidFill>
                <a:uFillTx/>
                <a:latin typeface="宋体" panose="02010600030101010101" pitchFamily="2" charset="-122"/>
                <a:ea typeface="宋体" panose="02010600030101010101" pitchFamily="2" charset="-122"/>
                <a:cs typeface="宋体" panose="02010600030101010101" pitchFamily="2" charset="-122"/>
                <a:sym typeface="+mn-ea"/>
              </a:rPr>
              <a:t>B2G</a:t>
            </a:r>
            <a:r>
              <a:rPr lang="zh-CN" altLang="en-US" sz="2400" b="1" spc="-250" dirty="0">
                <a:solidFill>
                  <a:srgbClr val="FFFF00"/>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通过电子商务交易平台促成的商品和服务交易订单的金额。</a:t>
            </a:r>
            <a:endParaRPr lang="en-US" altLang="zh-CN" sz="2400" b="1" strike="noStrike" noProof="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marL="228600" algn="l" latinLnBrk="0">
              <a:lnSpc>
                <a:spcPct val="100000"/>
              </a:lnSpc>
              <a:spcBef>
                <a:spcPts val="1000"/>
              </a:spcBef>
              <a:buFont typeface="Arial" panose="020B0604020202020204" pitchFamily="34" charset="0"/>
              <a:buChar char="•"/>
            </a:pP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对个人平台交易额</a:t>
            </a:r>
            <a:r>
              <a:rPr lang="en-US" altLang="zh-CN"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：指企业与个人消费者</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B2C</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、个人消费者与个人消</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费者（</a:t>
            </a:r>
            <a:r>
              <a:rPr lang="en-US" altLang="zh-CN"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C2C</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）通过电子商务交易平台促成的商品和服务交易订单的金额。</a:t>
            </a:r>
            <a:endParaRPr lang="zh-CN" altLang="en-US" sz="2400" b="1" strike="noStrike" noProof="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endParaRPr>
          </a:p>
          <a:p>
            <a:pPr algn="l" latinLnBrk="0">
              <a:lnSpc>
                <a:spcPct val="100000"/>
              </a:lnSpc>
              <a:spcBef>
                <a:spcPts val="1000"/>
              </a:spcBef>
              <a:buFont typeface="Arial" panose="020B0604020202020204" pitchFamily="34" charset="0"/>
            </a:pPr>
            <a:endPar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endParaRPr>
          </a:p>
          <a:p>
            <a:pPr algn="l" latinLnBrk="0">
              <a:lnSpc>
                <a:spcPct val="100000"/>
              </a:lnSpc>
              <a:spcBef>
                <a:spcPts val="1000"/>
              </a:spcBef>
              <a:buFont typeface="Arial" panose="020B0604020202020204" pitchFamily="34" charset="0"/>
            </a:pP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说明：</a:t>
            </a:r>
            <a:r>
              <a:rPr lang="en-US" altLang="zh-CN"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C2C</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模式中，个人消费者可以出售商品或提供服务，如：出售所持有的闲置物品，在电子商务平台开网店创业，或者通过电子商务交易平台提供网约车、授课培训、医疗咨询等服务。</a:t>
            </a:r>
            <a:endParaRPr lang="zh-CN" altLang="en-US" sz="2400" b="1" strike="noStrike" noProof="1"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Arial" panose="020B0604020202020204" pitchFamily="34" charset="0"/>
              <a:buNone/>
            </a:pPr>
            <a:endPar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ct val="90000"/>
              </a:lnSpc>
            </a:pP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lnSpc>
                <a:spcPct val="90000"/>
              </a:lnSpc>
            </a:pPr>
            <a:endParaRPr lang="zh-CN" altLang="en-US" sz="800" b="1" kern="1200" dirty="0">
              <a:solidFill>
                <a:srgbClr val="FFFF00"/>
              </a:solidFill>
              <a:latin typeface="+mn-lt"/>
              <a:ea typeface="+mn-ea"/>
              <a:cs typeface="+mn-cs"/>
            </a:endParaRPr>
          </a:p>
          <a:p>
            <a:pPr>
              <a:lnSpc>
                <a:spcPct val="90000"/>
              </a:lnSpc>
              <a:buFontTx/>
              <a:buNone/>
            </a:pPr>
            <a:r>
              <a:rPr lang="zh-CN" altLang="en-US" sz="2400" b="1" kern="1200" dirty="0">
                <a:solidFill>
                  <a:srgbClr val="FFFF00"/>
                </a:solidFill>
                <a:latin typeface="+mn-lt"/>
                <a:ea typeface="+mn-ea"/>
                <a:cs typeface="+mn-cs"/>
              </a:rPr>
              <a:t>      </a:t>
            </a:r>
            <a:endParaRPr lang="en-US" altLang="zh-CN" sz="2400" b="1" kern="1200">
              <a:solidFill>
                <a:srgbClr val="FFFF00"/>
              </a:solidFill>
              <a:latin typeface="+mn-lt"/>
              <a:ea typeface="+mn-ea"/>
              <a:cs typeface="+mn-cs"/>
            </a:endParaRPr>
          </a:p>
        </p:txBody>
      </p:sp>
      <p:sp>
        <p:nvSpPr>
          <p:cNvPr id="4" name="Rectangle 6"/>
          <p:cNvSpPr txBox="1">
            <a:spLocks noChangeArrowheads="1"/>
          </p:cNvSpPr>
          <p:nvPr/>
        </p:nvSpPr>
        <p:spPr bwMode="auto">
          <a:xfrm>
            <a:off x="1071563" y="476250"/>
            <a:ext cx="77676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769225"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611505" y="1125220"/>
            <a:ext cx="7894955" cy="534035"/>
          </a:xfrm>
          <a:prstGeom prst="rect">
            <a:avLst/>
          </a:prstGeom>
          <a:noFill/>
        </p:spPr>
        <p:txBody>
          <a:bodyPr wrap="square" rtlCol="0" anchor="t">
            <a:spAutoFit/>
          </a:bodyPr>
          <a:p>
            <a:pPr>
              <a:lnSpc>
                <a:spcPct val="90000"/>
              </a:lnSpc>
              <a:buFontTx/>
              <a:buNone/>
            </a:pPr>
            <a:r>
              <a:rPr lang="en-US" altLang="zh-CN">
                <a:solidFill>
                  <a:srgbClr val="FFFF00"/>
                </a:solidFill>
                <a:latin typeface="+mn-lt"/>
                <a:ea typeface="黑体" panose="02010609060101010101" pitchFamily="2" charset="-122"/>
                <a:sym typeface="+mn-ea"/>
              </a:rPr>
              <a:t>   </a:t>
            </a:r>
            <a:r>
              <a:rPr lang="zh-CN" altLang="en-US" b="1" dirty="0">
                <a:solidFill>
                  <a:srgbClr val="FFFF00"/>
                </a:solidFill>
                <a:latin typeface="宋体" panose="02010600030101010101" pitchFamily="2" charset="-122"/>
                <a:cs typeface="宋体" panose="02010600030101010101" pitchFamily="2" charset="-122"/>
                <a:sym typeface="+mn-ea"/>
              </a:rPr>
              <a:t> </a:t>
            </a:r>
            <a:r>
              <a:rPr lang="en-US" altLang="zh-CN" sz="2800" b="1" dirty="0">
                <a:solidFill>
                  <a:srgbClr val="FFFF00"/>
                </a:solidFill>
                <a:latin typeface="宋体" panose="02010600030101010101" pitchFamily="2" charset="-122"/>
                <a:cs typeface="宋体" panose="02010600030101010101" pitchFamily="2" charset="-122"/>
                <a:sym typeface="+mn-ea"/>
              </a:rPr>
              <a:t> *（4）商品、服务：</a:t>
            </a:r>
            <a:endParaRPr lang="zh-CN" altLang="en-US" sz="2800"/>
          </a:p>
        </p:txBody>
      </p:sp>
      <p:sp>
        <p:nvSpPr>
          <p:cNvPr id="12290" name="矩形 5"/>
          <p:cNvSpPr/>
          <p:nvPr/>
        </p:nvSpPr>
        <p:spPr>
          <a:xfrm>
            <a:off x="896620" y="1772920"/>
            <a:ext cx="7609840" cy="2435225"/>
          </a:xfrm>
          <a:prstGeom prst="rect">
            <a:avLst/>
          </a:prstGeom>
          <a:noFill/>
          <a:ln w="9525">
            <a:noFill/>
          </a:ln>
        </p:spPr>
        <p:txBody>
          <a:bodyPr wrap="square" anchor="t" anchorCtr="0">
            <a:spAutoFit/>
          </a:bodyPr>
          <a:p>
            <a:pPr marL="228600" algn="l" eaLnBrk="0" hangingPunct="0">
              <a:lnSpc>
                <a:spcPct val="100000"/>
              </a:lnSpc>
              <a:spcBef>
                <a:spcPts val="1000"/>
              </a:spcBef>
              <a:buFont typeface="Arial" panose="020B0604020202020204" pitchFamily="34" charset="0"/>
              <a:buChar char="•"/>
            </a:pP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商品：指通过</a:t>
            </a:r>
            <a:r>
              <a:rPr lang="zh-CN"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电商平台流通的商品。具体商品明细可参考统计分类标准里的批发和零售业《商品分类目录》。</a:t>
            </a:r>
            <a:endParaRPr lang="zh-CN"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algn="l" eaLnBrk="0" hangingPunct="0">
              <a:lnSpc>
                <a:spcPct val="100000"/>
              </a:lnSpc>
              <a:spcBef>
                <a:spcPts val="1000"/>
              </a:spcBef>
              <a:buFont typeface="Arial" panose="020B0604020202020204" pitchFamily="34" charset="0"/>
              <a:buChar char="•"/>
            </a:pPr>
            <a:r>
              <a:rPr lang="zh-CN"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分商品类别：</a:t>
            </a: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是按照电商平台上交易商品的主要用途和性质进行划分。</a:t>
            </a:r>
            <a:endPar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endParaRPr>
          </a:p>
          <a:p>
            <a:pPr algn="l" eaLnBrk="1" hangingPunct="1">
              <a:lnSpc>
                <a:spcPct val="100000"/>
              </a:lnSpc>
            </a:pPr>
            <a:r>
              <a:rPr lang="en-US" altLang="zh-CN"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    </a:t>
            </a: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商品类交易额=对单位商品+对个人商品</a:t>
            </a:r>
            <a:endPar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sym typeface="+mn-ea"/>
            </a:endParaRPr>
          </a:p>
        </p:txBody>
      </p:sp>
      <p:pic>
        <p:nvPicPr>
          <p:cNvPr id="23556" name="图片 3"/>
          <p:cNvPicPr>
            <a:picLocks noChangeAspect="1"/>
          </p:cNvPicPr>
          <p:nvPr/>
        </p:nvPicPr>
        <p:blipFill>
          <a:blip r:embed="rId1"/>
          <a:srcRect b="49525"/>
          <a:stretch>
            <a:fillRect/>
          </a:stretch>
        </p:blipFill>
        <p:spPr>
          <a:xfrm>
            <a:off x="0" y="4367530"/>
            <a:ext cx="2230120" cy="2520950"/>
          </a:xfrm>
          <a:prstGeom prst="rect">
            <a:avLst/>
          </a:prstGeom>
          <a:noFill/>
          <a:ln w="9525">
            <a:noFill/>
          </a:ln>
        </p:spPr>
      </p:pic>
      <p:pic>
        <p:nvPicPr>
          <p:cNvPr id="23557" name="图片 4"/>
          <p:cNvPicPr>
            <a:picLocks noChangeAspect="1"/>
          </p:cNvPicPr>
          <p:nvPr/>
        </p:nvPicPr>
        <p:blipFill>
          <a:blip r:embed="rId2"/>
          <a:stretch>
            <a:fillRect/>
          </a:stretch>
        </p:blipFill>
        <p:spPr>
          <a:xfrm>
            <a:off x="2306320" y="4364990"/>
            <a:ext cx="2205990" cy="2521585"/>
          </a:xfrm>
          <a:prstGeom prst="rect">
            <a:avLst/>
          </a:prstGeom>
          <a:noFill/>
          <a:ln w="9525">
            <a:noFill/>
          </a:ln>
        </p:spPr>
      </p:pic>
      <p:pic>
        <p:nvPicPr>
          <p:cNvPr id="23558" name="图片 1"/>
          <p:cNvPicPr>
            <a:picLocks noChangeAspect="1"/>
          </p:cNvPicPr>
          <p:nvPr/>
        </p:nvPicPr>
        <p:blipFill>
          <a:blip r:embed="rId3"/>
          <a:srcRect b="50000"/>
          <a:stretch>
            <a:fillRect/>
          </a:stretch>
        </p:blipFill>
        <p:spPr>
          <a:xfrm>
            <a:off x="4643755" y="4367530"/>
            <a:ext cx="2248535" cy="2519045"/>
          </a:xfrm>
          <a:prstGeom prst="rect">
            <a:avLst/>
          </a:prstGeom>
          <a:noFill/>
          <a:ln w="9525">
            <a:noFill/>
          </a:ln>
        </p:spPr>
      </p:pic>
      <p:pic>
        <p:nvPicPr>
          <p:cNvPr id="23559" name="图片 2"/>
          <p:cNvPicPr>
            <a:picLocks noChangeAspect="1"/>
          </p:cNvPicPr>
          <p:nvPr/>
        </p:nvPicPr>
        <p:blipFill>
          <a:blip r:embed="rId4"/>
          <a:srcRect b="3847"/>
          <a:stretch>
            <a:fillRect/>
          </a:stretch>
        </p:blipFill>
        <p:spPr>
          <a:xfrm>
            <a:off x="6972300" y="4364990"/>
            <a:ext cx="2160270" cy="2521585"/>
          </a:xfrm>
          <a:prstGeom prst="rect">
            <a:avLst/>
          </a:prstGeom>
          <a:noFill/>
          <a:ln w="9525">
            <a:noFill/>
          </a:ln>
        </p:spPr>
      </p:pic>
      <p:sp>
        <p:nvSpPr>
          <p:cNvPr id="2" name="文本框 1"/>
          <p:cNvSpPr txBox="1"/>
          <p:nvPr/>
        </p:nvSpPr>
        <p:spPr>
          <a:xfrm>
            <a:off x="2355850" y="445770"/>
            <a:ext cx="309880" cy="583565"/>
          </a:xfrm>
          <a:prstGeom prst="rect">
            <a:avLst/>
          </a:prstGeom>
          <a:noFill/>
        </p:spPr>
        <p:txBody>
          <a:bodyPr wrap="none" rtlCol="0">
            <a:spAutoFit/>
          </a:bodyPr>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769225"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683260" y="980440"/>
            <a:ext cx="7894955" cy="534035"/>
          </a:xfrm>
          <a:prstGeom prst="rect">
            <a:avLst/>
          </a:prstGeom>
          <a:noFill/>
        </p:spPr>
        <p:txBody>
          <a:bodyPr wrap="square" rtlCol="0" anchor="t">
            <a:spAutoFit/>
          </a:bodyPr>
          <a:p>
            <a:pPr>
              <a:lnSpc>
                <a:spcPct val="90000"/>
              </a:lnSpc>
              <a:buFontTx/>
              <a:buNone/>
            </a:pPr>
            <a:r>
              <a:rPr lang="en-US" altLang="zh-CN">
                <a:solidFill>
                  <a:srgbClr val="FFFF00"/>
                </a:solidFill>
                <a:latin typeface="+mn-lt"/>
                <a:ea typeface="黑体" panose="02010609060101010101" pitchFamily="2" charset="-122"/>
                <a:sym typeface="+mn-ea"/>
              </a:rPr>
              <a:t>   </a:t>
            </a:r>
            <a:r>
              <a:rPr lang="zh-CN" altLang="en-US" b="1" dirty="0">
                <a:solidFill>
                  <a:srgbClr val="FFFF00"/>
                </a:solidFill>
                <a:latin typeface="宋体" panose="02010600030101010101" pitchFamily="2" charset="-122"/>
                <a:cs typeface="宋体" panose="02010600030101010101" pitchFamily="2" charset="-122"/>
                <a:sym typeface="+mn-ea"/>
              </a:rPr>
              <a:t> </a:t>
            </a:r>
            <a:r>
              <a:rPr lang="en-US" altLang="zh-CN" sz="2800" b="1" dirty="0">
                <a:solidFill>
                  <a:srgbClr val="FFFF00"/>
                </a:solidFill>
                <a:latin typeface="宋体" panose="02010600030101010101" pitchFamily="2" charset="-122"/>
                <a:cs typeface="宋体" panose="02010600030101010101" pitchFamily="2" charset="-122"/>
                <a:sym typeface="+mn-ea"/>
              </a:rPr>
              <a:t> *（4）商品、服务：</a:t>
            </a:r>
            <a:endParaRPr lang="zh-CN" altLang="en-US" sz="2800"/>
          </a:p>
        </p:txBody>
      </p:sp>
      <p:sp>
        <p:nvSpPr>
          <p:cNvPr id="12290" name="矩形 5"/>
          <p:cNvSpPr/>
          <p:nvPr/>
        </p:nvSpPr>
        <p:spPr>
          <a:xfrm>
            <a:off x="862330" y="1701165"/>
            <a:ext cx="7844155" cy="1950720"/>
          </a:xfrm>
          <a:prstGeom prst="rect">
            <a:avLst/>
          </a:prstGeom>
          <a:noFill/>
          <a:ln w="9525">
            <a:noFill/>
          </a:ln>
        </p:spPr>
        <p:txBody>
          <a:bodyPr wrap="square" anchor="t" anchorCtr="0">
            <a:spAutoFit/>
          </a:bodyPr>
          <a:p>
            <a:pPr marL="228600" algn="l" eaLnBrk="0" fontAlgn="base" hangingPunct="0">
              <a:lnSpc>
                <a:spcPts val="2700"/>
              </a:lnSpc>
              <a:spcBef>
                <a:spcPts val="1000"/>
              </a:spcBef>
              <a:buFont typeface="Arial" panose="020B0604020202020204" pitchFamily="34" charset="0"/>
              <a:buChar char="•"/>
            </a:pP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服务：</a:t>
            </a:r>
            <a:r>
              <a:rPr lang="zh-CN"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通过电商平台达成的服务预约或提供</a:t>
            </a:r>
            <a:r>
              <a:rPr lang="zh-CN"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服务类型参照</a:t>
            </a:r>
            <a:r>
              <a:rPr lang="en-US" altLang="zh-CN"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生活性服务业统计分类</a:t>
            </a:r>
            <a:r>
              <a:rPr lang="en-US" altLang="zh-CN"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生产性服务业统计分类</a:t>
            </a:r>
            <a:r>
              <a:rPr lang="en-US" altLang="zh-CN"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，对单位的服务是指为生产活动提供的服务，对个人的服务是指为居民服务提供的服务。</a:t>
            </a:r>
            <a:endPar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algn="l" eaLnBrk="0" fontAlgn="base" hangingPunct="0">
              <a:lnSpc>
                <a:spcPts val="2700"/>
              </a:lnSpc>
              <a:spcBef>
                <a:spcPts val="1000"/>
              </a:spcBef>
              <a:buFont typeface="Arial" panose="020B0604020202020204" pitchFamily="34" charset="0"/>
              <a:buChar char="•"/>
            </a:pPr>
            <a:r>
              <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rPr>
              <a:t>服务类交易额</a:t>
            </a:r>
            <a:r>
              <a:rPr lang="zh-CN" altLang="en-US" sz="2400" b="1" strike="noStrike" noProof="0" dirty="0" smtClean="0">
                <a:ln>
                  <a:noFill/>
                </a:ln>
                <a:solidFill>
                  <a:srgbClr val="FFFF00"/>
                </a:solidFill>
                <a:effectLst/>
                <a:uLnTx/>
                <a:uFillTx/>
                <a:latin typeface="宋体" panose="02010600030101010101" pitchFamily="2" charset="-122"/>
                <a:cs typeface="宋体" panose="02010600030101010101" pitchFamily="2" charset="-122"/>
                <a:sym typeface="+mn-ea"/>
              </a:rPr>
              <a:t>=对单位服务+对个人服务</a:t>
            </a:r>
            <a:endPar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sym typeface="+mn-ea"/>
            </a:endParaRPr>
          </a:p>
        </p:txBody>
      </p:sp>
      <p:pic>
        <p:nvPicPr>
          <p:cNvPr id="24580" name="图片 3"/>
          <p:cNvPicPr>
            <a:picLocks noChangeAspect="1"/>
          </p:cNvPicPr>
          <p:nvPr/>
        </p:nvPicPr>
        <p:blipFill>
          <a:blip r:embed="rId1"/>
          <a:srcRect t="9195"/>
          <a:stretch>
            <a:fillRect/>
          </a:stretch>
        </p:blipFill>
        <p:spPr>
          <a:xfrm>
            <a:off x="95885" y="4158615"/>
            <a:ext cx="2206625" cy="2721610"/>
          </a:xfrm>
          <a:prstGeom prst="rect">
            <a:avLst/>
          </a:prstGeom>
          <a:noFill/>
          <a:ln w="9525">
            <a:noFill/>
          </a:ln>
        </p:spPr>
      </p:pic>
      <p:pic>
        <p:nvPicPr>
          <p:cNvPr id="24581" name="图片 5"/>
          <p:cNvPicPr>
            <a:picLocks noChangeAspect="1"/>
          </p:cNvPicPr>
          <p:nvPr/>
        </p:nvPicPr>
        <p:blipFill>
          <a:blip r:embed="rId2"/>
          <a:srcRect t="17165"/>
          <a:stretch>
            <a:fillRect/>
          </a:stretch>
        </p:blipFill>
        <p:spPr>
          <a:xfrm>
            <a:off x="2411730" y="4150360"/>
            <a:ext cx="2213610" cy="2741930"/>
          </a:xfrm>
          <a:prstGeom prst="rect">
            <a:avLst/>
          </a:prstGeom>
          <a:noFill/>
          <a:ln w="9525">
            <a:noFill/>
          </a:ln>
        </p:spPr>
      </p:pic>
      <p:pic>
        <p:nvPicPr>
          <p:cNvPr id="24582" name="图片 6"/>
          <p:cNvPicPr>
            <a:picLocks noChangeAspect="1"/>
          </p:cNvPicPr>
          <p:nvPr/>
        </p:nvPicPr>
        <p:blipFill>
          <a:blip r:embed="rId3"/>
          <a:srcRect l="397" t="9482" r="-397" b="4449"/>
          <a:stretch>
            <a:fillRect/>
          </a:stretch>
        </p:blipFill>
        <p:spPr>
          <a:xfrm>
            <a:off x="4716145" y="4150360"/>
            <a:ext cx="2202815" cy="2729865"/>
          </a:xfrm>
          <a:prstGeom prst="rect">
            <a:avLst/>
          </a:prstGeom>
          <a:noFill/>
          <a:ln w="9525">
            <a:noFill/>
          </a:ln>
        </p:spPr>
      </p:pic>
      <p:pic>
        <p:nvPicPr>
          <p:cNvPr id="24583" name="图片 4"/>
          <p:cNvPicPr>
            <a:picLocks noChangeAspect="1"/>
          </p:cNvPicPr>
          <p:nvPr/>
        </p:nvPicPr>
        <p:blipFill>
          <a:blip r:embed="rId4"/>
          <a:srcRect l="4301" t="10207"/>
          <a:stretch>
            <a:fillRect/>
          </a:stretch>
        </p:blipFill>
        <p:spPr>
          <a:xfrm>
            <a:off x="6974205" y="4163695"/>
            <a:ext cx="2136775" cy="270256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27405" y="1701165"/>
            <a:ext cx="7952740" cy="4526280"/>
          </a:xfrm>
        </p:spPr>
        <p:txBody>
          <a:bodyPr/>
          <a:p>
            <a:r>
              <a:rPr lang="zh-CN" altLang="en-US" sz="2800" b="1" noProof="0" dirty="0" smtClean="0">
                <a:ln>
                  <a:noFill/>
                </a:ln>
                <a:solidFill>
                  <a:srgbClr val="FF0000"/>
                </a:solidFill>
                <a:effectLst/>
                <a:uLnTx/>
                <a:uFillTx/>
                <a:latin typeface="宋体" panose="02010600030101010101" pitchFamily="2" charset="-122"/>
                <a:cs typeface="宋体" panose="02010600030101010101" pitchFamily="2" charset="-122"/>
                <a:sym typeface="+mn-ea"/>
              </a:rPr>
              <a:t>说明：对于第三方平台，按服务类别分，是按照平台上交易的服务类型分，如果平台交易的是住宿服务和餐饮服务，需要将服务类别对应分到住宿服务、餐饮服务中，而不能分到信息服务中。</a:t>
            </a:r>
            <a:endParaRPr lang="zh-CN" altLang="en-US" sz="2800" b="1" strike="noStrike" noProof="0" dirty="0" smtClean="0">
              <a:ln>
                <a:noFill/>
              </a:ln>
              <a:solidFill>
                <a:srgbClr val="FF0000"/>
              </a:solidFill>
              <a:effectLst/>
              <a:uLnTx/>
              <a:uFillTx/>
              <a:latin typeface="宋体" panose="02010600030101010101" pitchFamily="2" charset="-122"/>
              <a:cs typeface="宋体" panose="02010600030101010101" pitchFamily="2" charset="-122"/>
              <a:sym typeface="+mn-ea"/>
            </a:endParaRPr>
          </a:p>
          <a:p>
            <a:endParaRPr lang="zh-CN" altLang="en-US" sz="2800"/>
          </a:p>
        </p:txBody>
      </p:sp>
      <p:sp>
        <p:nvSpPr>
          <p:cNvPr id="5" name="文本框 4"/>
          <p:cNvSpPr txBox="1"/>
          <p:nvPr/>
        </p:nvSpPr>
        <p:spPr>
          <a:xfrm>
            <a:off x="683260" y="980440"/>
            <a:ext cx="7894955" cy="534035"/>
          </a:xfrm>
          <a:prstGeom prst="rect">
            <a:avLst/>
          </a:prstGeom>
          <a:noFill/>
        </p:spPr>
        <p:txBody>
          <a:bodyPr wrap="square" rtlCol="0" anchor="t">
            <a:spAutoFit/>
          </a:bodyPr>
          <a:p>
            <a:pPr>
              <a:lnSpc>
                <a:spcPct val="90000"/>
              </a:lnSpc>
              <a:buFontTx/>
              <a:buNone/>
            </a:pPr>
            <a:r>
              <a:rPr lang="en-US" altLang="zh-CN">
                <a:solidFill>
                  <a:srgbClr val="FFFF00"/>
                </a:solidFill>
                <a:latin typeface="+mn-lt"/>
                <a:ea typeface="黑体" panose="02010609060101010101" pitchFamily="2" charset="-122"/>
                <a:sym typeface="+mn-ea"/>
              </a:rPr>
              <a:t>   </a:t>
            </a:r>
            <a:r>
              <a:rPr lang="zh-CN" altLang="en-US" b="1" dirty="0">
                <a:solidFill>
                  <a:srgbClr val="FFFF00"/>
                </a:solidFill>
                <a:latin typeface="宋体" panose="02010600030101010101" pitchFamily="2" charset="-122"/>
                <a:cs typeface="宋体" panose="02010600030101010101" pitchFamily="2" charset="-122"/>
                <a:sym typeface="+mn-ea"/>
              </a:rPr>
              <a:t> </a:t>
            </a:r>
            <a:r>
              <a:rPr lang="en-US" altLang="zh-CN" sz="2800" b="1" dirty="0">
                <a:solidFill>
                  <a:srgbClr val="FFFF00"/>
                </a:solidFill>
                <a:latin typeface="宋体" panose="02010600030101010101" pitchFamily="2" charset="-122"/>
                <a:cs typeface="宋体" panose="02010600030101010101" pitchFamily="2" charset="-122"/>
                <a:sym typeface="+mn-ea"/>
              </a:rPr>
              <a:t> *（4）商品、服务：</a:t>
            </a:r>
            <a:endParaRPr lang="zh-CN" altLang="en-US" sz="2800"/>
          </a:p>
        </p:txBody>
      </p:sp>
      <p:sp>
        <p:nvSpPr>
          <p:cNvPr id="6" name="Rectangle 6"/>
          <p:cNvSpPr txBox="1">
            <a:spLocks noChangeArrowheads="1"/>
          </p:cNvSpPr>
          <p:nvPr/>
        </p:nvSpPr>
        <p:spPr bwMode="auto">
          <a:xfrm>
            <a:off x="1042988" y="476885"/>
            <a:ext cx="7769225"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a:spLocks noGrp="1"/>
          </p:cNvSpPr>
          <p:nvPr>
            <p:ph idx="1"/>
          </p:nvPr>
        </p:nvSpPr>
        <p:spPr>
          <a:xfrm>
            <a:off x="971550" y="1125538"/>
            <a:ext cx="7632700" cy="5183187"/>
          </a:xfrm>
        </p:spPr>
        <p:txBody>
          <a:bodyPr vert="horz" wrap="square" lIns="91440" tIns="45720" rIns="91440" bIns="45720" anchor="t" anchorCtr="0"/>
          <a:p>
            <a:pPr>
              <a:buFontTx/>
              <a:buNone/>
            </a:pPr>
            <a:r>
              <a:rPr lang="en-US" altLang="zh-CN" sz="28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（4）商品、服务：</a:t>
            </a:r>
            <a:endParaRPr lang="en-US" altLang="zh-CN" sz="28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endParaRPr lang="zh-CN" altLang="en-US" sz="800" kern="1200" dirty="0">
              <a:solidFill>
                <a:srgbClr val="FFFF00"/>
              </a:solidFill>
              <a:latin typeface="+mn-lt"/>
              <a:ea typeface="+mn-ea"/>
              <a:cs typeface="+mn-cs"/>
            </a:endParaRPr>
          </a:p>
          <a:p>
            <a:pPr>
              <a:buFont typeface="Arial" panose="020B0604020202020204" pitchFamily="34" charset="0"/>
              <a:buNone/>
            </a:pPr>
            <a:r>
              <a:rPr lang="zh-CN" altLang="en-US" b="1" kern="1200" dirty="0">
                <a:solidFill>
                  <a:srgbClr val="FFFF00"/>
                </a:solidFill>
                <a:latin typeface="楷体_GB2312" panose="02010609030101010101" pitchFamily="49" charset="-122"/>
                <a:ea typeface="楷体_GB2312" panose="02010609030101010101" pitchFamily="49" charset="-122"/>
                <a:cs typeface="+mn-cs"/>
              </a:rPr>
              <a:t>注意：</a:t>
            </a:r>
            <a:endParaRPr lang="en-US" altLang="zh-CN" b="1" kern="1200">
              <a:solidFill>
                <a:srgbClr val="FFFF00"/>
              </a:solidFill>
              <a:latin typeface="楷体_GB2312" panose="02010609030101010101" pitchFamily="49" charset="-122"/>
              <a:ea typeface="楷体_GB2312" panose="02010609030101010101" pitchFamily="49" charset="-122"/>
              <a:cs typeface="+mn-cs"/>
            </a:endParaRPr>
          </a:p>
          <a:p>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商品指有形的交易对象，无形的交易对象原则上都算服务。</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r>
              <a:rPr lang="zh-CN" altLang="zh-CN" sz="2400" b="1" kern="1200" dirty="0">
                <a:solidFill>
                  <a:srgbClr val="FFFF00"/>
                </a:solidFill>
                <a:latin typeface="楷体_GB2312" panose="02010609030101010101" pitchFamily="49" charset="-122"/>
                <a:ea typeface="楷体_GB2312" panose="02010609030101010101" pitchFamily="49" charset="-122"/>
                <a:cs typeface="+mn-cs"/>
              </a:rPr>
              <a:t>服务较难界定，因此将现有服务类交易列出：</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主要包括电信平台（充值），交通平台（火车票、机票），旅游平台，物流快递平台，分享短租平台（如滴滴、青桔、小猪短租等），票务平台（猫眼电影、大麦网等），餐饮住宿平台（</a:t>
            </a:r>
            <a:r>
              <a:rPr lang="zh-CN" altLang="zh-CN" sz="2400" b="1" kern="1200" dirty="0">
                <a:solidFill>
                  <a:srgbClr val="FFFF00"/>
                </a:solidFill>
                <a:latin typeface="楷体_GB2312" panose="02010609030101010101" pitchFamily="49" charset="-122"/>
                <a:ea typeface="楷体_GB2312" panose="02010609030101010101" pitchFamily="49" charset="-122"/>
                <a:cs typeface="+mn-cs"/>
              </a:rPr>
              <a:t>含外卖</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a:t>
            </a:r>
            <a:r>
              <a:rPr lang="zh-CN" altLang="zh-CN" sz="2400" b="1" kern="1200" dirty="0">
                <a:solidFill>
                  <a:srgbClr val="FFFF00"/>
                </a:solidFill>
                <a:latin typeface="楷体_GB2312" panose="02010609030101010101" pitchFamily="49" charset="-122"/>
                <a:ea typeface="楷体_GB2312" panose="02010609030101010101" pitchFamily="49" charset="-122"/>
                <a:cs typeface="+mn-cs"/>
              </a:rPr>
              <a:t>创意设计</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平台，</a:t>
            </a:r>
            <a:r>
              <a:rPr lang="zh-CN" altLang="zh-CN" sz="2400" b="1" kern="1200" dirty="0">
                <a:solidFill>
                  <a:srgbClr val="FFFF00"/>
                </a:solidFill>
                <a:latin typeface="楷体_GB2312" panose="02010609030101010101" pitchFamily="49" charset="-122"/>
                <a:ea typeface="楷体_GB2312" panose="02010609030101010101" pitchFamily="49" charset="-122"/>
                <a:cs typeface="+mn-cs"/>
              </a:rPr>
              <a:t>娱乐学习</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平台（网游、视频、音频、</a:t>
            </a:r>
            <a:r>
              <a:rPr lang="zh-CN" altLang="zh-CN" sz="2400" b="1" kern="1200" dirty="0">
                <a:solidFill>
                  <a:srgbClr val="FFFF00"/>
                </a:solidFill>
                <a:latin typeface="楷体_GB2312" panose="02010609030101010101" pitchFamily="49" charset="-122"/>
                <a:ea typeface="楷体_GB2312" panose="02010609030101010101" pitchFamily="49" charset="-122"/>
                <a:cs typeface="+mn-cs"/>
              </a:rPr>
              <a:t>知识付费</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、电子书、充值会员、主播打赏等）。</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endParaRPr lang="zh-CN" altLang="en-US" sz="1800" b="1" kern="1200" dirty="0">
              <a:solidFill>
                <a:srgbClr val="FFFF00"/>
              </a:solidFill>
              <a:latin typeface="楷体_GB2312" panose="02010609030101010101" pitchFamily="49" charset="-122"/>
              <a:ea typeface="楷体_GB2312" panose="02010609030101010101" pitchFamily="49" charset="-122"/>
              <a:cs typeface="+mn-cs"/>
            </a:endParaRPr>
          </a:p>
        </p:txBody>
      </p:sp>
      <p:sp>
        <p:nvSpPr>
          <p:cNvPr id="4" name="Rectangle 6"/>
          <p:cNvSpPr txBox="1">
            <a:spLocks noChangeArrowheads="1"/>
          </p:cNvSpPr>
          <p:nvPr/>
        </p:nvSpPr>
        <p:spPr bwMode="auto">
          <a:xfrm>
            <a:off x="1071563" y="476250"/>
            <a:ext cx="7769225"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p:cNvSpPr>
          <p:nvPr>
            <p:ph idx="1"/>
          </p:nvPr>
        </p:nvSpPr>
        <p:spPr>
          <a:xfrm>
            <a:off x="899795" y="1052830"/>
            <a:ext cx="7755255" cy="4339590"/>
          </a:xfrm>
        </p:spPr>
        <p:txBody>
          <a:bodyPr vert="horz" wrap="square" lIns="91440" tIns="45720" rIns="91440" bIns="45720" anchor="t" anchorCtr="0"/>
          <a:p>
            <a:pPr>
              <a:lnSpc>
                <a:spcPct val="90000"/>
              </a:lnSpc>
              <a:buFontTx/>
              <a:buNone/>
            </a:pPr>
            <a:r>
              <a:rPr lang="zh-CN" altLang="en-US" sz="2800" kern="1200" dirty="0">
                <a:solidFill>
                  <a:srgbClr val="FFFF00"/>
                </a:solidFill>
                <a:latin typeface="+mn-lt"/>
                <a:ea typeface="黑体" panose="02010609060101010101" pitchFamily="2" charset="-122"/>
                <a:cs typeface="+mn-cs"/>
              </a:rPr>
              <a:t>（三）平台收费相关指标</a:t>
            </a:r>
            <a:endParaRPr lang="zh-CN" altLang="en-US" sz="800" b="1" kern="1200" dirty="0">
              <a:solidFill>
                <a:srgbClr val="FFFF00"/>
              </a:solidFill>
              <a:latin typeface="+mn-lt"/>
              <a:ea typeface="+mn-ea"/>
              <a:cs typeface="+mn-cs"/>
            </a:endParaRPr>
          </a:p>
          <a:p>
            <a:pPr>
              <a:lnSpc>
                <a:spcPct val="90000"/>
              </a:lnSpc>
            </a:pPr>
            <a:r>
              <a:rPr lang="zh-CN" altLang="en-US" sz="2400" b="1" kern="1200" dirty="0">
                <a:solidFill>
                  <a:srgbClr val="FFFF00"/>
                </a:solidFill>
                <a:latin typeface="+mn-lt"/>
                <a:ea typeface="+mn-ea"/>
                <a:cs typeface="+mn-cs"/>
              </a:rPr>
              <a:t>平台交易服务费：</a:t>
            </a:r>
            <a:r>
              <a:rPr lang="en-US" altLang="en-US" sz="2400" b="1" kern="1200" dirty="0">
                <a:solidFill>
                  <a:srgbClr val="FFFF00"/>
                </a:solidFill>
                <a:latin typeface="+mn-lt"/>
                <a:ea typeface="+mn-ea"/>
                <a:cs typeface="+mn-cs"/>
              </a:rPr>
              <a:t>指电子商务交易平台为交易提供信</a:t>
            </a:r>
            <a:r>
              <a:rPr lang="zh-CN" altLang="en-US" sz="2400" b="1" kern="1200" dirty="0">
                <a:solidFill>
                  <a:srgbClr val="FFFF00"/>
                </a:solidFill>
                <a:latin typeface="+mn-lt"/>
                <a:ea typeface="+mn-ea"/>
                <a:cs typeface="+mn-cs"/>
              </a:rPr>
              <a:t>息搜集、信息交互、交易撮合等服务收取的相关费用。</a:t>
            </a:r>
            <a:r>
              <a:rPr lang="zh-CN" altLang="en-US" sz="2400" b="1" dirty="0">
                <a:solidFill>
                  <a:srgbClr val="FFFF00"/>
                </a:solidFill>
                <a:sym typeface="+mn-ea"/>
              </a:rPr>
              <a:t>一般也称为佣金，按照交易额多少抽取一定比例的费用。</a:t>
            </a:r>
            <a:endParaRPr lang="en-US" altLang="zh-CN" sz="2400" b="1" kern="1200">
              <a:solidFill>
                <a:srgbClr val="FFFF00"/>
              </a:solidFill>
              <a:latin typeface="+mn-lt"/>
              <a:ea typeface="+mn-ea"/>
              <a:cs typeface="+mn-cs"/>
            </a:endParaRPr>
          </a:p>
          <a:p>
            <a:pPr>
              <a:lnSpc>
                <a:spcPct val="90000"/>
              </a:lnSpc>
              <a:buFont typeface="Arial" panose="020B0604020202020204" pitchFamily="34" charset="0"/>
              <a:buNone/>
            </a:pP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lnSpc>
                <a:spcPct val="90000"/>
              </a:lnSpc>
              <a:buFont typeface="Arial" panose="020B0604020202020204" pitchFamily="34" charset="0"/>
              <a:buNone/>
            </a:pPr>
            <a:r>
              <a:rPr lang="en-US" altLang="zh-CN" sz="2400" b="1" kern="1200">
                <a:solidFill>
                  <a:srgbClr val="FFFF00"/>
                </a:solidFill>
                <a:latin typeface="楷体_GB2312" panose="02010609030101010101" pitchFamily="49" charset="-122"/>
                <a:ea typeface="楷体_GB2312" panose="02010609030101010101" pitchFamily="49" charset="-122"/>
                <a:cs typeface="+mn-cs"/>
              </a:rPr>
              <a:t>※</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但如果是平台提供普通服务产生的服务收入，例如在 线杀毒、信息咨询等则不能算作平台交易服务费。</a:t>
            </a:r>
            <a:endParaRPr lang="en-US" altLang="zh-CN" sz="2400" b="1" kern="1200">
              <a:solidFill>
                <a:srgbClr val="FFFF00"/>
              </a:solidFill>
              <a:latin typeface="+mn-lt"/>
              <a:ea typeface="+mn-ea"/>
              <a:cs typeface="+mn-cs"/>
            </a:endParaRPr>
          </a:p>
          <a:p>
            <a:pPr algn="l">
              <a:lnSpc>
                <a:spcPct val="90000"/>
              </a:lnSpc>
              <a:buClrTx/>
              <a:buSzTx/>
            </a:pPr>
            <a:endParaRPr lang="zh-CN" altLang="en-US" sz="2400" b="1" kern="1200" dirty="0">
              <a:solidFill>
                <a:srgbClr val="FFFF00"/>
              </a:solidFill>
              <a:latin typeface="+mn-lt"/>
              <a:ea typeface="+mn-ea"/>
              <a:cs typeface="+mn-cs"/>
            </a:endParaRPr>
          </a:p>
          <a:p>
            <a:pPr algn="l">
              <a:lnSpc>
                <a:spcPct val="90000"/>
              </a:lnSpc>
              <a:buClrTx/>
              <a:buSzTx/>
            </a:pPr>
            <a:r>
              <a:rPr lang="zh-CN" altLang="en-US" sz="2400" b="1" kern="1200" dirty="0">
                <a:solidFill>
                  <a:srgbClr val="FFFF00"/>
                </a:solidFill>
                <a:latin typeface="+mn-lt"/>
                <a:ea typeface="+mn-ea"/>
                <a:cs typeface="+mn-cs"/>
              </a:rPr>
              <a:t>互联网广告收入：</a:t>
            </a:r>
            <a:r>
              <a:rPr lang="en-US" altLang="zh-CN" sz="2400" b="1">
                <a:solidFill>
                  <a:srgbClr val="FFFF00"/>
                </a:solidFill>
                <a:sym typeface="+mn-ea"/>
              </a:rPr>
              <a:t>指在平台投放以广告横幅、文本链接、多媒体形式，为客户提供宣传推广服务所获得的收入。比如APP的开屏广告、APP页眉的滚动广告。</a:t>
            </a:r>
            <a:endParaRPr lang="en-US" altLang="zh-CN" sz="2400" b="1">
              <a:solidFill>
                <a:srgbClr val="FFFF00"/>
              </a:solidFill>
              <a:sym typeface="+mn-ea"/>
            </a:endParaRPr>
          </a:p>
          <a:p>
            <a:pPr marL="0" indent="0" algn="l">
              <a:lnSpc>
                <a:spcPct val="90000"/>
              </a:lnSpc>
              <a:buClrTx/>
              <a:buSzTx/>
              <a:buNone/>
            </a:pPr>
            <a:endParaRPr lang="en-US" altLang="zh-CN" sz="2400" b="1" kern="1200">
              <a:solidFill>
                <a:srgbClr val="FF0000"/>
              </a:solidFill>
              <a:latin typeface="+mn-lt"/>
              <a:ea typeface="+mn-ea"/>
              <a:cs typeface="+mn-cs"/>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55675" y="1600200"/>
            <a:ext cx="7809230" cy="4526280"/>
          </a:xfrm>
        </p:spPr>
        <p:txBody>
          <a:bodyPr/>
          <a:p>
            <a:pPr algn="l">
              <a:lnSpc>
                <a:spcPct val="90000"/>
              </a:lnSpc>
              <a:buClrTx/>
              <a:buSzTx/>
            </a:pPr>
            <a:r>
              <a:rPr lang="zh-CN" altLang="en-US" sz="2400" b="1" dirty="0">
                <a:solidFill>
                  <a:srgbClr val="FFFF00"/>
                </a:solidFill>
                <a:sym typeface="+mn-ea"/>
              </a:rPr>
              <a:t>平台其他服务费：指在平台向平台内经营者收取的交易服务费和广告费之外的其他服务费用，比如提供Saas等服务软件的费用，提供物流、金融等其他增值服务的费用。</a:t>
            </a:r>
            <a:endParaRPr lang="zh-CN" altLang="en-US" sz="2400" b="1" dirty="0">
              <a:solidFill>
                <a:srgbClr val="FFFF00"/>
              </a:solidFill>
              <a:sym typeface="+mn-ea"/>
            </a:endParaRPr>
          </a:p>
          <a:p>
            <a:pPr algn="l">
              <a:lnSpc>
                <a:spcPct val="90000"/>
              </a:lnSpc>
              <a:buClrTx/>
              <a:buSzTx/>
            </a:pPr>
            <a:endParaRPr kumimoji="0" lang="zh-CN" altLang="en-US" sz="2400" b="1" i="0" u="none" strike="noStrike" kern="1200" cap="none" spc="0" normalizeH="0" baseline="0" noProof="1" dirty="0">
              <a:solidFill>
                <a:srgbClr val="FFFF00"/>
              </a:solidFill>
              <a:latin typeface="+mn-lt"/>
              <a:ea typeface="+mn-ea"/>
              <a:cs typeface="+mn-cs"/>
              <a:sym typeface="+mn-ea"/>
            </a:endParaRPr>
          </a:p>
          <a:p>
            <a:pPr algn="l">
              <a:lnSpc>
                <a:spcPct val="90000"/>
              </a:lnSpc>
              <a:buClrTx/>
              <a:buSzTx/>
            </a:pPr>
            <a:endParaRPr kumimoji="0" lang="zh-CN" altLang="en-US" sz="2400" b="1" i="0" u="none" strike="noStrike" kern="1200" cap="none" spc="0" normalizeH="0" baseline="0" noProof="1" dirty="0">
              <a:solidFill>
                <a:srgbClr val="FFFF00"/>
              </a:solidFill>
              <a:latin typeface="+mn-lt"/>
              <a:ea typeface="+mn-ea"/>
              <a:cs typeface="+mn-cs"/>
              <a:sym typeface="+mn-ea"/>
            </a:endParaRPr>
          </a:p>
          <a:p>
            <a:pPr algn="l">
              <a:lnSpc>
                <a:spcPct val="90000"/>
              </a:lnSpc>
              <a:buClrTx/>
              <a:buSzTx/>
            </a:pPr>
            <a:r>
              <a:rPr lang="zh-CN" altLang="en-US" sz="2400" b="1">
                <a:ln>
                  <a:noFill/>
                </a:ln>
                <a:solidFill>
                  <a:srgbClr val="FF0000"/>
                </a:solidFill>
                <a:effectLst/>
                <a:uLnTx/>
                <a:uFillTx/>
                <a:sym typeface="+mn-ea"/>
              </a:rPr>
              <a:t>说明：平台交易服务费、互联网广告收入、平台其他服务费多是第三方平台填写，为</a:t>
            </a:r>
            <a:r>
              <a:rPr lang="zh-CN" altLang="en-US" sz="2400" b="1" smtClean="0">
                <a:ln>
                  <a:noFill/>
                </a:ln>
                <a:solidFill>
                  <a:srgbClr val="FF0000"/>
                </a:solidFill>
                <a:effectLst/>
                <a:uLnTx/>
                <a:uFillTx/>
                <a:sym typeface="+mn-ea"/>
              </a:rPr>
              <a:t>含增值税金额</a:t>
            </a:r>
            <a:r>
              <a:rPr lang="zh-CN" altLang="en-US" sz="2400" b="1">
                <a:ln>
                  <a:noFill/>
                </a:ln>
                <a:solidFill>
                  <a:srgbClr val="FF0000"/>
                </a:solidFill>
                <a:effectLst/>
                <a:uLnTx/>
                <a:uFillTx/>
                <a:sym typeface="+mn-ea"/>
              </a:rPr>
              <a:t>。</a:t>
            </a:r>
            <a:endParaRPr kumimoji="0" lang="zh-CN" altLang="en-US" sz="2400" b="1" i="0" u="none" strike="noStrike" kern="1200" cap="none" spc="0" normalizeH="0" baseline="0" noProof="1" dirty="0" smtClean="0">
              <a:ln>
                <a:noFill/>
              </a:ln>
              <a:solidFill>
                <a:srgbClr val="FF0000"/>
              </a:solidFill>
              <a:effectLst/>
              <a:uLnTx/>
              <a:uFillTx/>
              <a:latin typeface="+mn-lt"/>
              <a:ea typeface="+mn-ea"/>
              <a:cs typeface="+mn-cs"/>
            </a:endParaRPr>
          </a:p>
          <a:p>
            <a:pPr algn="l">
              <a:lnSpc>
                <a:spcPct val="90000"/>
              </a:lnSpc>
              <a:buClrTx/>
              <a:buSzTx/>
            </a:pPr>
            <a:endParaRPr kumimoji="0" lang="zh-CN" altLang="en-US" sz="2400" b="1" i="0" u="none" strike="noStrike" kern="1200" cap="none" spc="0" normalizeH="0" baseline="0" noProof="1" dirty="0">
              <a:solidFill>
                <a:srgbClr val="FFFF00"/>
              </a:solidFill>
              <a:latin typeface="+mn-lt"/>
              <a:ea typeface="+mn-ea"/>
              <a:cs typeface="+mn-cs"/>
            </a:endParaRPr>
          </a:p>
          <a:p>
            <a:pPr algn="l">
              <a:lnSpc>
                <a:spcPct val="90000"/>
              </a:lnSpc>
              <a:buClrTx/>
              <a:buSzTx/>
            </a:pPr>
            <a:endParaRPr lang="zh-CN" altLang="en-US" sz="2400" b="1" dirty="0">
              <a:solidFill>
                <a:srgbClr val="FFFF00"/>
              </a:solidFill>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12290" name="矩形 5"/>
          <p:cNvSpPr/>
          <p:nvPr/>
        </p:nvSpPr>
        <p:spPr>
          <a:xfrm>
            <a:off x="1043305" y="1917065"/>
            <a:ext cx="7787005" cy="4630420"/>
          </a:xfrm>
          <a:prstGeom prst="rect">
            <a:avLst/>
          </a:prstGeom>
          <a:noFill/>
          <a:ln w="9525">
            <a:noFill/>
          </a:ln>
        </p:spPr>
        <p:txBody>
          <a:bodyPr wrap="square" anchor="t" anchorCtr="0">
            <a:spAutoFit/>
          </a:bodyPr>
          <a:p>
            <a:pPr marL="342900" marR="0" lvl="0" indent="-342900" algn="l" rtl="0" eaLnBrk="0" fontAlgn="base" latinLnBrk="0" hangingPunct="0">
              <a:lnSpc>
                <a:spcPct val="90000"/>
              </a:lnSpc>
              <a:spcBef>
                <a:spcPct val="20000"/>
              </a:spcBef>
              <a:buClrTx/>
              <a:buSzTx/>
              <a:buFont typeface="Arial" panose="020B0604020202020204" pitchFamily="34" charset="0"/>
              <a:buChar char="•"/>
            </a:pPr>
            <a:r>
              <a:rPr lang="zh-CN" altLang="en-US" sz="2400" b="1" strike="noStrike" noProof="1" dirty="0">
                <a:solidFill>
                  <a:srgbClr val="FFFF00"/>
                </a:solidFill>
                <a:latin typeface="+mn-lt"/>
                <a:ea typeface="+mn-ea"/>
                <a:cs typeface="+mn-cs"/>
                <a:sym typeface="+mn-ea"/>
              </a:rPr>
              <a:t>月度活跃商家数：指报告期内通过平台销售商品或者提供服务的商家数</a:t>
            </a:r>
            <a:r>
              <a:rPr lang="zh-CN" altLang="en-US" sz="2400" b="1" strike="noStrike" noProof="1" dirty="0">
                <a:solidFill>
                  <a:srgbClr val="FF0000"/>
                </a:solidFill>
                <a:latin typeface="+mn-lt"/>
                <a:ea typeface="+mn-ea"/>
                <a:cs typeface="+mn-cs"/>
                <a:sym typeface="+mn-ea"/>
              </a:rPr>
              <a:t>（商家不重复计算）</a:t>
            </a:r>
            <a:r>
              <a:rPr lang="zh-CN" altLang="en-US" sz="2400" b="1" strike="noStrike" noProof="1" dirty="0">
                <a:solidFill>
                  <a:srgbClr val="FFFF00"/>
                </a:solidFill>
                <a:latin typeface="+mn-lt"/>
                <a:ea typeface="+mn-ea"/>
                <a:cs typeface="+mn-cs"/>
                <a:sym typeface="+mn-ea"/>
              </a:rPr>
              <a:t>。C2C模式中，商家数包括平台上注册的提供商品或者提供服务的个人消费者。如</a:t>
            </a:r>
            <a:r>
              <a:rPr lang="zh-CN" altLang="en-US" sz="2400" b="1" strike="noStrike" dirty="0">
                <a:solidFill>
                  <a:srgbClr val="FFFF00"/>
                </a:solidFill>
                <a:latin typeface="+mn-lt"/>
                <a:ea typeface="+mn-ea"/>
                <a:cs typeface="+mn-cs"/>
                <a:sym typeface="+mn-ea"/>
              </a:rPr>
              <a:t>网约车模式中，第三方平台（如滴滴）的月度活跃商家数，是指报告期内通过平台提供服务的网约车司机人数。</a:t>
            </a:r>
            <a:endParaRPr lang="zh-CN" altLang="en-US" sz="2400" b="1" strike="noStrike" dirty="0">
              <a:solidFill>
                <a:srgbClr val="FFFF00"/>
              </a:solidFill>
              <a:latin typeface="+mn-lt"/>
              <a:ea typeface="+mn-ea"/>
              <a:sym typeface="+mn-ea"/>
            </a:endParaRPr>
          </a:p>
          <a:p>
            <a:pPr marL="342900" marR="0" lvl="0" indent="-342900" algn="l" rtl="0" eaLnBrk="0" fontAlgn="base" latinLnBrk="0" hangingPunct="0">
              <a:lnSpc>
                <a:spcPct val="90000"/>
              </a:lnSpc>
              <a:spcBef>
                <a:spcPct val="20000"/>
              </a:spcBef>
              <a:buClrTx/>
              <a:buSzTx/>
              <a:buFont typeface="Arial" panose="020B0604020202020204" pitchFamily="34" charset="0"/>
              <a:buChar char="•"/>
            </a:pPr>
            <a:r>
              <a:rPr lang="zh-CN" altLang="en-US" sz="2400" b="1" strike="noStrike" noProof="1" dirty="0">
                <a:solidFill>
                  <a:srgbClr val="FFFF00"/>
                </a:solidFill>
                <a:latin typeface="+mn-lt"/>
                <a:ea typeface="+mn-ea"/>
                <a:cs typeface="+mn-cs"/>
                <a:sym typeface="+mn-ea"/>
              </a:rPr>
              <a:t>月度活跃用户数：指报告期内通过平台购买商品或者服务的用户数</a:t>
            </a:r>
            <a:r>
              <a:rPr lang="zh-CN" altLang="en-US" sz="2400" b="1" strike="noStrike" noProof="1" dirty="0">
                <a:solidFill>
                  <a:srgbClr val="FF0000"/>
                </a:solidFill>
                <a:latin typeface="+mn-lt"/>
                <a:ea typeface="+mn-ea"/>
                <a:cs typeface="+mn-cs"/>
                <a:sym typeface="+mn-ea"/>
              </a:rPr>
              <a:t>（用户不重复计算）</a:t>
            </a:r>
            <a:r>
              <a:rPr lang="zh-CN" altLang="en-US" sz="2400" b="1" strike="noStrike" noProof="1" dirty="0">
                <a:solidFill>
                  <a:srgbClr val="FFFF00"/>
                </a:solidFill>
                <a:latin typeface="+mn-lt"/>
                <a:ea typeface="+mn-ea"/>
                <a:cs typeface="+mn-cs"/>
                <a:sym typeface="+mn-ea"/>
              </a:rPr>
              <a:t> 。</a:t>
            </a:r>
            <a:endParaRPr lang="zh-CN" altLang="en-US" sz="2400" b="1" strike="noStrike" noProof="1" dirty="0">
              <a:solidFill>
                <a:srgbClr val="FFFF00"/>
              </a:solidFill>
              <a:latin typeface="+mn-lt"/>
              <a:ea typeface="+mn-ea"/>
              <a:sym typeface="+mn-ea"/>
            </a:endParaRPr>
          </a:p>
          <a:p>
            <a:pPr marL="342900" marR="0" lvl="0" indent="-342900" algn="l" rtl="0" eaLnBrk="0" fontAlgn="base" latinLnBrk="0" hangingPunct="0">
              <a:lnSpc>
                <a:spcPct val="90000"/>
              </a:lnSpc>
              <a:spcBef>
                <a:spcPct val="20000"/>
              </a:spcBef>
              <a:buClrTx/>
              <a:buSzTx/>
              <a:buFont typeface="Arial" panose="020B0604020202020204" pitchFamily="34" charset="0"/>
              <a:buChar char="•"/>
            </a:pPr>
            <a:r>
              <a:rPr lang="zh-CN" altLang="en-US" sz="2400" b="1" strike="noStrike" noProof="1" dirty="0">
                <a:solidFill>
                  <a:srgbClr val="FFFF00"/>
                </a:solidFill>
                <a:latin typeface="+mn-lt"/>
                <a:ea typeface="+mn-ea"/>
                <a:cs typeface="+mn-cs"/>
                <a:sym typeface="+mn-ea"/>
              </a:rPr>
              <a:t>说明：</a:t>
            </a:r>
            <a:r>
              <a:rPr lang="zh-CN" altLang="en-US" sz="2400" b="1" strike="noStrike" dirty="0">
                <a:solidFill>
                  <a:srgbClr val="FFFF00"/>
                </a:solidFill>
                <a:latin typeface="+mn-lt"/>
                <a:ea typeface="+mn-ea"/>
                <a:cs typeface="+mn-cs"/>
                <a:sym typeface="+mn-ea"/>
              </a:rPr>
              <a:t>报告期为1-本月，填报的是1-本月的月度活跃商家（用户）数，报告期内通过平台销售商品或者服务的商家（用户）都应统计在内，但不重复统计。其他表中用户数、人员数口径同理。</a:t>
            </a:r>
            <a:endParaRPr lang="zh-CN" altLang="en-US" sz="2400" b="1" strike="noStrike" dirty="0">
              <a:solidFill>
                <a:srgbClr val="FFFF00"/>
              </a:solidFill>
              <a:latin typeface="+mn-lt"/>
              <a:ea typeface="+mn-ea"/>
              <a:sym typeface="+mn-ea"/>
            </a:endParaRPr>
          </a:p>
          <a:p>
            <a:pPr marL="342900" marR="0" lvl="0" indent="-342900" algn="l" rtl="0" eaLnBrk="0" fontAlgn="base" latinLnBrk="0" hangingPunct="0">
              <a:lnSpc>
                <a:spcPct val="90000"/>
              </a:lnSpc>
              <a:spcBef>
                <a:spcPct val="20000"/>
              </a:spcBef>
              <a:buClrTx/>
              <a:buSzTx/>
              <a:buFont typeface="Arial" panose="020B0604020202020204" pitchFamily="34" charset="0"/>
              <a:buChar char="•"/>
            </a:pPr>
            <a:endParaRPr kumimoji="0" lang="zh-CN" altLang="en-US" sz="2400" b="1" i="0" u="none" strike="noStrike" kern="1200" cap="none" spc="0" normalizeH="0" baseline="0" dirty="0">
              <a:solidFill>
                <a:srgbClr val="FFFF00"/>
              </a:solidFill>
              <a:latin typeface="+mn-lt"/>
              <a:ea typeface="+mn-ea"/>
              <a:cs typeface="+mn-cs"/>
              <a:sym typeface="+mn-ea"/>
            </a:endParaRPr>
          </a:p>
        </p:txBody>
      </p:sp>
      <p:sp>
        <p:nvSpPr>
          <p:cNvPr id="5" name="文本框 4"/>
          <p:cNvSpPr txBox="1"/>
          <p:nvPr/>
        </p:nvSpPr>
        <p:spPr>
          <a:xfrm>
            <a:off x="1071880" y="1268730"/>
            <a:ext cx="6242685" cy="521970"/>
          </a:xfrm>
          <a:prstGeom prst="rect">
            <a:avLst/>
          </a:prstGeom>
          <a:noFill/>
        </p:spPr>
        <p:txBody>
          <a:bodyPr wrap="square" rtlCol="0">
            <a:spAutoFit/>
          </a:bodyPr>
          <a:p>
            <a:pPr algn="l"/>
            <a:r>
              <a:rPr lang="zh-CN" altLang="en-US" sz="2800" dirty="0">
                <a:solidFill>
                  <a:srgbClr val="FFFF00"/>
                </a:solidFill>
                <a:latin typeface="+mn-lt"/>
                <a:ea typeface="黑体" panose="02010609060101010101" pitchFamily="2" charset="-122"/>
                <a:sym typeface="+mn-ea"/>
              </a:rPr>
              <a:t>（四）平台商家和用户相关指标</a:t>
            </a:r>
            <a:endParaRPr lang="zh-CN" altLang="en-US" sz="2800" dirty="0">
              <a:solidFill>
                <a:srgbClr val="FFFF00"/>
              </a:solidFill>
              <a:latin typeface="+mn-lt"/>
              <a:ea typeface="黑体" panose="02010609060101010101" pitchFamily="2"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99795" y="1196975"/>
            <a:ext cx="6242685" cy="521970"/>
          </a:xfrm>
          <a:prstGeom prst="rect">
            <a:avLst/>
          </a:prstGeom>
          <a:noFill/>
        </p:spPr>
        <p:txBody>
          <a:bodyPr wrap="square" rtlCol="0">
            <a:spAutoFit/>
          </a:bodyPr>
          <a:p>
            <a:pPr indent="57150" algn="just"/>
            <a:r>
              <a:rPr lang="zh-CN" altLang="en-US" sz="2800" dirty="0">
                <a:solidFill>
                  <a:srgbClr val="FFFF00"/>
                </a:solidFill>
                <a:latin typeface="+mn-lt"/>
                <a:ea typeface="黑体" panose="02010609060101010101" pitchFamily="2" charset="-122"/>
                <a:sym typeface="+mn-ea"/>
              </a:rPr>
              <a:t>（五）跨境电商相关指标</a:t>
            </a:r>
            <a:endParaRPr lang="zh-CN" altLang="en-US" sz="2800" dirty="0">
              <a:solidFill>
                <a:srgbClr val="FFFF00"/>
              </a:solidFill>
              <a:latin typeface="+mn-lt"/>
              <a:ea typeface="黑体" panose="02010609060101010101" pitchFamily="2" charset="-122"/>
              <a:sym typeface="+mn-ea"/>
            </a:endParaRPr>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12290" name="矩形 5"/>
          <p:cNvSpPr/>
          <p:nvPr/>
        </p:nvSpPr>
        <p:spPr>
          <a:xfrm>
            <a:off x="1043305" y="1845310"/>
            <a:ext cx="7581265" cy="4631055"/>
          </a:xfrm>
          <a:prstGeom prst="rect">
            <a:avLst/>
          </a:prstGeom>
          <a:noFill/>
          <a:ln w="9525">
            <a:noFill/>
          </a:ln>
        </p:spPr>
        <p:txBody>
          <a:bodyPr wrap="square" anchor="t" anchorCtr="0">
            <a:spAutoFit/>
          </a:bodyPr>
          <a:p>
            <a:pPr marL="228600" marR="0" lvl="0" indent="-228600" algn="l" defTabSz="914400" rtl="0" eaLnBrk="1" hangingPunct="1">
              <a:lnSpc>
                <a:spcPct val="100000"/>
              </a:lnSpc>
              <a:spcBef>
                <a:spcPts val="1000"/>
              </a:spcBef>
              <a:spcAft>
                <a:spcPct val="0"/>
              </a:spcAft>
              <a:buClrTx/>
              <a:buSzTx/>
              <a:buFont typeface="Arial" panose="020B0604020202020204" pitchFamily="34" charset="0"/>
              <a:buChar char="•"/>
              <a:defRPr/>
            </a:pPr>
            <a:r>
              <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跨境电商交易额：指报告期内促成的商品和服务跨境交易订单的金额。</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eaLnBrk="1" hangingPunct="1">
              <a:lnSpc>
                <a:spcPct val="100000"/>
              </a:lnSpc>
              <a:spcBef>
                <a:spcPts val="1000"/>
              </a:spcBef>
              <a:spcAft>
                <a:spcPct val="0"/>
              </a:spcAft>
              <a:buClrTx/>
              <a:buSzTx/>
              <a:buFont typeface="Arial" panose="020B0604020202020204" pitchFamily="34" charset="0"/>
              <a:buChar char="•"/>
              <a:defRPr/>
            </a:pPr>
            <a:r>
              <a:rPr lang="zh-CN" altLang="en-US" sz="2400" b="1" strike="noStrike" noProof="1" smtClean="0">
                <a:ln>
                  <a:noFill/>
                </a:ln>
                <a:solidFill>
                  <a:srgbClr val="FFFF00"/>
                </a:solidFill>
                <a:effectLst/>
                <a:uLnTx/>
                <a:uFillTx/>
                <a:latin typeface="宋体" panose="02010600030101010101" pitchFamily="2" charset="-122"/>
                <a:cs typeface="宋体" panose="02010600030101010101" pitchFamily="2" charset="-122"/>
                <a:sym typeface="+mn-ea"/>
              </a:rPr>
              <a:t>面向</a:t>
            </a:r>
            <a:r>
              <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境外的电商销售额：指报告期内通过电商平台向大陆以外国家或地区销售商品或提供服务的金额。</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eaLnBrk="1" hangingPunct="1">
              <a:lnSpc>
                <a:spcPct val="100000"/>
              </a:lnSpc>
              <a:spcBef>
                <a:spcPts val="1000"/>
              </a:spcBef>
              <a:spcAft>
                <a:spcPct val="0"/>
              </a:spcAft>
              <a:buClrTx/>
              <a:buSzTx/>
              <a:buFont typeface="Arial" panose="020B0604020202020204" pitchFamily="34" charset="0"/>
              <a:buChar char="•"/>
              <a:defRPr/>
            </a:pPr>
            <a:r>
              <a:rPr lang="zh-CN" altLang="en-US" sz="2400" b="1" strike="noStrike" noProof="1" smtClean="0">
                <a:ln>
                  <a:noFill/>
                </a:ln>
                <a:solidFill>
                  <a:srgbClr val="FFFF00"/>
                </a:solidFill>
                <a:effectLst/>
                <a:uLnTx/>
                <a:uFillTx/>
                <a:latin typeface="宋体" panose="02010600030101010101" pitchFamily="2" charset="-122"/>
                <a:cs typeface="宋体" panose="02010600030101010101" pitchFamily="2" charset="-122"/>
                <a:sym typeface="+mn-ea"/>
              </a:rPr>
              <a:t>面向</a:t>
            </a:r>
            <a:r>
              <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境外的电商采购额：指报告期内通过电商平台从大陆以外国家或地区进口商品或服务的金额</a:t>
            </a:r>
            <a:r>
              <a:rPr lang="zh-CN" altLang="en-US" sz="2400" b="1" strike="noStrike" noProof="1" smtClean="0">
                <a:ln>
                  <a:noFill/>
                </a:ln>
                <a:solidFill>
                  <a:srgbClr val="FFFF00"/>
                </a:solidFill>
                <a:effectLst/>
                <a:uLnTx/>
                <a:uFillTx/>
                <a:latin typeface="宋体" panose="02010600030101010101" pitchFamily="2" charset="-122"/>
                <a:cs typeface="宋体" panose="02010600030101010101" pitchFamily="2" charset="-122"/>
                <a:sym typeface="+mn-ea"/>
              </a:rPr>
              <a:t>。</a:t>
            </a:r>
            <a:endParaRPr kumimoji="0" lang="en-US" altLang="zh-CN" sz="2400" b="1" i="0" u="none" strike="noStrike" kern="1200" cap="none" spc="0" normalizeH="0" baseline="0" noProof="1" smtClean="0">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eaLnBrk="0" hangingPunct="0">
              <a:lnSpc>
                <a:spcPct val="100000"/>
              </a:lnSpc>
              <a:spcBef>
                <a:spcPct val="30000"/>
              </a:spcBef>
              <a:spcAft>
                <a:spcPct val="0"/>
              </a:spcAft>
              <a:buClrTx/>
              <a:buSzTx/>
              <a:buFontTx/>
              <a:buNone/>
              <a:defRPr/>
            </a:pPr>
            <a:r>
              <a:rPr lang="zh-CN" altLang="en-US" sz="2400" b="1" u="sng" strike="noStrike" noProof="1">
                <a:ln>
                  <a:noFill/>
                </a:ln>
                <a:solidFill>
                  <a:srgbClr val="FFFF00"/>
                </a:solidFill>
                <a:effectLst/>
                <a:uLnTx/>
                <a:uFillTx/>
                <a:latin typeface="宋体" panose="02010600030101010101" pitchFamily="2" charset="-122"/>
                <a:cs typeface="宋体" panose="02010600030101010101" pitchFamily="2" charset="-122"/>
                <a:sym typeface="+mn-ea"/>
              </a:rPr>
              <a:t>说明</a:t>
            </a:r>
            <a:r>
              <a:rPr lang="zh-CN" altLang="en-US" sz="2400" strike="noStrike" noProof="1">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面向境外的电商采购额</a:t>
            </a:r>
            <a:r>
              <a:rPr lang="en-US" altLang="zh-CN"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=U201</a:t>
            </a:r>
            <a:r>
              <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表按卖方所在地分“境外”</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0" marR="0" lvl="0" indent="-228600" algn="l" defTabSz="914400" rtl="0" eaLnBrk="0" hangingPunct="0">
              <a:lnSpc>
                <a:spcPct val="100000"/>
              </a:lnSpc>
              <a:spcBef>
                <a:spcPct val="30000"/>
              </a:spcBef>
              <a:spcAft>
                <a:spcPct val="0"/>
              </a:spcAft>
              <a:buClrTx/>
              <a:buSzTx/>
              <a:buFont typeface="Arial" panose="020B0604020202020204" pitchFamily="34" charset="0"/>
              <a:buNone/>
              <a:defRPr/>
            </a:pP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如果是</a:t>
            </a:r>
            <a:r>
              <a:rPr lang="zh-CN" altLang="en-US" sz="2400" b="1" strike="noStrike" noProof="0" dirty="0">
                <a:ln>
                  <a:noFill/>
                </a:ln>
                <a:solidFill>
                  <a:srgbClr val="FF0000"/>
                </a:solidFill>
                <a:effectLst/>
                <a:uLnTx/>
                <a:uFillTx/>
                <a:latin typeface="宋体" panose="02010600030101010101" pitchFamily="2" charset="-122"/>
                <a:cs typeface="宋体" panose="02010600030101010101" pitchFamily="2" charset="-122"/>
                <a:sym typeface="+mn-ea"/>
              </a:rPr>
              <a:t>企业自有平台</a:t>
            </a: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，这两个指标和</a:t>
            </a:r>
            <a:r>
              <a:rPr lang="en-US" altLang="zh-CN"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109</a:t>
            </a:r>
            <a:r>
              <a:rPr lang="zh-CN" altLang="en-US" sz="2400" b="1" strike="noStrike" noProof="0" dirty="0">
                <a:ln>
                  <a:noFill/>
                </a:ln>
                <a:solidFill>
                  <a:srgbClr val="FFFF00"/>
                </a:solidFill>
                <a:effectLst/>
                <a:uLnTx/>
                <a:uFillTx/>
                <a:latin typeface="宋体" panose="02010600030101010101" pitchFamily="2" charset="-122"/>
                <a:cs typeface="宋体" panose="02010600030101010101" pitchFamily="2" charset="-122"/>
                <a:sym typeface="+mn-ea"/>
              </a:rPr>
              <a:t>表中的“面向境外的电子商务销售金额”和“面向境外的电子商务采购金额” 一致。</a:t>
            </a:r>
            <a:endPar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cs typeface="宋体" panose="02010600030101010101" pitchFamily="2"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899795" y="1196975"/>
            <a:ext cx="6242685" cy="521970"/>
          </a:xfrm>
          <a:prstGeom prst="rect">
            <a:avLst/>
          </a:prstGeom>
          <a:noFill/>
        </p:spPr>
        <p:txBody>
          <a:bodyPr wrap="square" rtlCol="0">
            <a:spAutoFit/>
          </a:bodyPr>
          <a:p>
            <a:pPr indent="57150" algn="just"/>
            <a:r>
              <a:rPr lang="zh-CN" altLang="en-US" sz="2800" dirty="0">
                <a:solidFill>
                  <a:srgbClr val="FFFF00"/>
                </a:solidFill>
                <a:latin typeface="+mn-lt"/>
                <a:ea typeface="黑体" panose="02010609060101010101" pitchFamily="2" charset="-122"/>
                <a:sym typeface="+mn-ea"/>
              </a:rPr>
              <a:t>（六）直播电商相关指标</a:t>
            </a:r>
            <a:endParaRPr lang="zh-CN" altLang="en-US" sz="2800" dirty="0">
              <a:solidFill>
                <a:srgbClr val="FFFF00"/>
              </a:solidFill>
              <a:latin typeface="+mn-lt"/>
              <a:ea typeface="黑体" panose="02010609060101010101" pitchFamily="2" charset="-122"/>
              <a:sym typeface="+mn-ea"/>
            </a:endParaRPr>
          </a:p>
        </p:txBody>
      </p:sp>
      <p:sp>
        <p:nvSpPr>
          <p:cNvPr id="12290" name="矩形 5"/>
          <p:cNvSpPr/>
          <p:nvPr/>
        </p:nvSpPr>
        <p:spPr>
          <a:xfrm>
            <a:off x="1043305" y="1845310"/>
            <a:ext cx="7616190" cy="4246245"/>
          </a:xfrm>
          <a:prstGeom prst="rect">
            <a:avLst/>
          </a:prstGeom>
          <a:noFill/>
          <a:ln w="9525">
            <a:noFill/>
          </a:ln>
        </p:spPr>
        <p:txBody>
          <a:bodyPr wrap="square" anchor="t" anchorCtr="0">
            <a:spAutoFit/>
          </a:bodyPr>
          <a:p>
            <a:pPr marL="228600" marR="0" lvl="0" indent="-228600" algn="l" defTabSz="914400" rtl="0">
              <a:lnSpc>
                <a:spcPct val="100000"/>
              </a:lnSpc>
              <a:spcBef>
                <a:spcPts val="900"/>
              </a:spcBef>
              <a:spcAft>
                <a:spcPct val="0"/>
              </a:spcAft>
              <a:buClrTx/>
              <a:buSzTx/>
              <a:buFont typeface="Arial" panose="020B0604020202020204" pitchFamily="34" charset="0"/>
              <a:buChar char="•"/>
              <a:defRPr/>
            </a:pPr>
            <a:r>
              <a:rPr lang="zh-CN" altLang="en-US" sz="2400" b="1" strike="noStrike" noProof="1">
                <a:ln>
                  <a:noFill/>
                </a:ln>
                <a:solidFill>
                  <a:srgbClr val="FFFF00"/>
                </a:solidFill>
                <a:effectLst/>
                <a:uLnTx/>
                <a:uFillTx/>
                <a:latin typeface="+mn-lt"/>
                <a:ea typeface="+mn-ea"/>
                <a:cs typeface="+mn-cs"/>
                <a:sym typeface="+mn-ea"/>
              </a:rPr>
              <a:t>直播电商交易额</a:t>
            </a:r>
            <a:r>
              <a:rPr lang="zh-CN" altLang="en-US" sz="2400" b="1" strike="noStrike" noProof="1" smtClean="0">
                <a:ln>
                  <a:noFill/>
                </a:ln>
                <a:solidFill>
                  <a:srgbClr val="FFFF00"/>
                </a:solidFill>
                <a:effectLst/>
                <a:uLnTx/>
                <a:uFillTx/>
                <a:latin typeface="+mn-lt"/>
                <a:ea typeface="+mn-ea"/>
                <a:cs typeface="+mn-cs"/>
                <a:sym typeface="+mn-ea"/>
              </a:rPr>
              <a:t>：</a:t>
            </a:r>
            <a:r>
              <a:rPr lang="zh-CN" altLang="en-US" sz="2400" b="1" strike="noStrike" noProof="1">
                <a:ln>
                  <a:noFill/>
                </a:ln>
                <a:solidFill>
                  <a:srgbClr val="FFFF00"/>
                </a:solidFill>
                <a:effectLst/>
                <a:uLnTx/>
                <a:uFillTx/>
                <a:latin typeface="+mn-lt"/>
                <a:ea typeface="+mn-ea"/>
                <a:cs typeface="+mn-cs"/>
                <a:sym typeface="+mn-ea"/>
              </a:rPr>
              <a:t>通过电商平台上即时视频、音频、图文或上述多种方式，对商品或者服务进行介绍展示，从而实现的商品和服务交易额的总和</a:t>
            </a:r>
            <a:r>
              <a:rPr lang="zh-CN" altLang="en-US" sz="2400" b="1" strike="noStrike" noProof="1" smtClean="0">
                <a:ln>
                  <a:noFill/>
                </a:ln>
                <a:solidFill>
                  <a:srgbClr val="FFFF00"/>
                </a:solidFill>
                <a:effectLst/>
                <a:uLnTx/>
                <a:uFillTx/>
                <a:latin typeface="+mn-lt"/>
                <a:ea typeface="+mn-ea"/>
                <a:cs typeface="+mn-cs"/>
                <a:sym typeface="+mn-ea"/>
              </a:rPr>
              <a:t>。</a:t>
            </a:r>
            <a:endParaRPr lang="zh-CN" altLang="en-US" sz="2400" b="1" strike="noStrike" noProof="1" smtClean="0">
              <a:ln>
                <a:noFill/>
              </a:ln>
              <a:solidFill>
                <a:srgbClr val="FFFF00"/>
              </a:solidFill>
              <a:effectLst/>
              <a:uLnTx/>
              <a:uFillTx/>
              <a:latin typeface="+mn-lt"/>
              <a:ea typeface="+mn-ea"/>
              <a:cs typeface="+mn-cs"/>
              <a:sym typeface="+mn-ea"/>
            </a:endParaRPr>
          </a:p>
          <a:p>
            <a:pPr marL="228600" marR="0" lvl="0" indent="-228600" algn="l" defTabSz="914400" rtl="0">
              <a:lnSpc>
                <a:spcPct val="100000"/>
              </a:lnSpc>
              <a:spcBef>
                <a:spcPts val="900"/>
              </a:spcBef>
              <a:spcAft>
                <a:spcPct val="0"/>
              </a:spcAft>
              <a:buClrTx/>
              <a:buSzTx/>
              <a:buFont typeface="Arial" panose="020B0604020202020204" pitchFamily="34" charset="0"/>
              <a:buChar char="•"/>
              <a:defRPr/>
            </a:pPr>
            <a:r>
              <a:rPr lang="zh-CN" altLang="en-US" sz="2400" b="1" strike="noStrike" noProof="1" smtClean="0">
                <a:ln>
                  <a:noFill/>
                </a:ln>
                <a:solidFill>
                  <a:srgbClr val="FF0000"/>
                </a:solidFill>
                <a:effectLst/>
                <a:uLnTx/>
                <a:uFillTx/>
                <a:latin typeface="+mn-lt"/>
                <a:ea typeface="+mn-ea"/>
                <a:cs typeface="+mn-cs"/>
                <a:sym typeface="+mn-ea"/>
              </a:rPr>
              <a:t>具体</a:t>
            </a:r>
            <a:r>
              <a:rPr lang="zh-CN" altLang="en-US" sz="2400" b="1" strike="noStrike" noProof="1">
                <a:ln>
                  <a:noFill/>
                </a:ln>
                <a:solidFill>
                  <a:srgbClr val="FF0000"/>
                </a:solidFill>
                <a:effectLst/>
                <a:uLnTx/>
                <a:uFillTx/>
                <a:latin typeface="+mn-lt"/>
                <a:ea typeface="+mn-ea"/>
                <a:cs typeface="+mn-cs"/>
                <a:sym typeface="+mn-ea"/>
              </a:rPr>
              <a:t>包括：</a:t>
            </a:r>
            <a:r>
              <a:rPr lang="zh-CN" altLang="en-US" sz="2400" b="1" strike="noStrike" noProof="1">
                <a:ln>
                  <a:noFill/>
                </a:ln>
                <a:solidFill>
                  <a:srgbClr val="FFFF00"/>
                </a:solidFill>
                <a:effectLst/>
                <a:uLnTx/>
                <a:uFillTx/>
                <a:latin typeface="+mn-lt"/>
                <a:ea typeface="+mn-ea"/>
                <a:cs typeface="+mn-cs"/>
                <a:sym typeface="+mn-ea"/>
              </a:rPr>
              <a:t>点击直播间购物链接达成的交易、点击视频中购物链接达成的交易</a:t>
            </a:r>
            <a:r>
              <a:rPr lang="zh-CN" altLang="en-US" sz="2400" b="1" strike="noStrike" noProof="1" smtClean="0">
                <a:ln>
                  <a:noFill/>
                </a:ln>
                <a:solidFill>
                  <a:srgbClr val="FFFF00"/>
                </a:solidFill>
                <a:effectLst/>
                <a:uLnTx/>
                <a:uFillTx/>
                <a:latin typeface="+mn-lt"/>
                <a:ea typeface="+mn-ea"/>
                <a:cs typeface="+mn-cs"/>
                <a:sym typeface="+mn-ea"/>
              </a:rPr>
              <a:t>。</a:t>
            </a:r>
            <a:r>
              <a:rPr lang="zh-CN" altLang="zh-CN" sz="2400" b="1" strike="noStrike" noProof="1" smtClean="0">
                <a:ln>
                  <a:noFill/>
                </a:ln>
                <a:solidFill>
                  <a:srgbClr val="FFFF00"/>
                </a:solidFill>
                <a:effectLst/>
                <a:uLnTx/>
                <a:uFillTx/>
                <a:latin typeface="+mn-lt"/>
                <a:ea typeface="+mn-ea"/>
                <a:cs typeface="+mn-cs"/>
                <a:sym typeface="+mn-ea"/>
              </a:rPr>
              <a:t>          </a:t>
            </a:r>
            <a:endParaRPr lang="zh-CN" altLang="zh-CN" sz="2400" b="1" strike="noStrike" noProof="1" smtClean="0">
              <a:ln>
                <a:noFill/>
              </a:ln>
              <a:solidFill>
                <a:srgbClr val="FFFF00"/>
              </a:solidFill>
              <a:effectLst/>
              <a:uLnTx/>
              <a:uFillTx/>
              <a:latin typeface="+mn-lt"/>
              <a:ea typeface="+mn-ea"/>
              <a:cs typeface="+mn-cs"/>
              <a:sym typeface="+mn-ea"/>
            </a:endParaRPr>
          </a:p>
          <a:p>
            <a:pPr marL="228600" marR="0" lvl="0" indent="-228600" algn="l" defTabSz="914400" rtl="0">
              <a:lnSpc>
                <a:spcPct val="100000"/>
              </a:lnSpc>
              <a:spcBef>
                <a:spcPts val="900"/>
              </a:spcBef>
              <a:spcAft>
                <a:spcPct val="0"/>
              </a:spcAft>
              <a:buClrTx/>
              <a:buSzTx/>
              <a:buFont typeface="Arial" panose="020B0604020202020204" pitchFamily="34" charset="0"/>
              <a:buChar char="•"/>
              <a:defRPr/>
            </a:pPr>
            <a:r>
              <a:rPr lang="zh-CN" altLang="en-US" sz="2400" b="1" strike="noStrike" noProof="1">
                <a:ln>
                  <a:noFill/>
                </a:ln>
                <a:solidFill>
                  <a:srgbClr val="FF0000"/>
                </a:solidFill>
                <a:effectLst/>
                <a:uLnTx/>
                <a:uFillTx/>
                <a:latin typeface="+mn-lt"/>
                <a:ea typeface="+mn-ea"/>
                <a:cs typeface="+mn-cs"/>
                <a:sym typeface="+mn-ea"/>
              </a:rPr>
              <a:t>不包括：</a:t>
            </a:r>
            <a:r>
              <a:rPr lang="zh-CN" altLang="en-US" sz="2400" b="1" strike="noStrike" noProof="1">
                <a:ln>
                  <a:noFill/>
                </a:ln>
                <a:solidFill>
                  <a:srgbClr val="FFFF00"/>
                </a:solidFill>
                <a:effectLst/>
                <a:uLnTx/>
                <a:uFillTx/>
                <a:latin typeface="+mn-lt"/>
                <a:ea typeface="+mn-ea"/>
                <a:cs typeface="+mn-cs"/>
                <a:sym typeface="+mn-ea"/>
              </a:rPr>
              <a:t>点击搜索页面中商品链接达成的交易。</a:t>
            </a:r>
            <a:endParaRPr kumimoji="0" lang="zh-CN" altLang="zh-CN" sz="2400" b="1" i="0" u="none" strike="noStrike" kern="1200" cap="none" spc="0" normalizeH="0" baseline="0" noProof="1">
              <a:ln>
                <a:noFill/>
              </a:ln>
              <a:solidFill>
                <a:srgbClr val="FFFF00"/>
              </a:solidFill>
              <a:effectLst/>
              <a:uLnTx/>
              <a:uFillTx/>
              <a:latin typeface="+mn-lt"/>
              <a:ea typeface="+mn-ea"/>
              <a:cs typeface="+mn-cs"/>
              <a:sym typeface="+mn-ea"/>
            </a:endParaRPr>
          </a:p>
          <a:p>
            <a:pPr marL="228600" marR="0" lvl="0" indent="-228600" algn="l" defTabSz="914400" rtl="0">
              <a:lnSpc>
                <a:spcPct val="100000"/>
              </a:lnSpc>
              <a:spcBef>
                <a:spcPts val="900"/>
              </a:spcBef>
              <a:spcAft>
                <a:spcPct val="0"/>
              </a:spcAft>
              <a:buClrTx/>
              <a:buSzTx/>
              <a:buFont typeface="Arial" panose="020B0604020202020204" pitchFamily="34" charset="0"/>
              <a:buChar char="•"/>
              <a:defRPr/>
            </a:pPr>
            <a:r>
              <a:rPr lang="zh-CN" altLang="en-US" sz="2400" b="1" strike="noStrike" noProof="1" smtClean="0">
                <a:ln>
                  <a:noFill/>
                </a:ln>
                <a:solidFill>
                  <a:srgbClr val="FFFF00"/>
                </a:solidFill>
                <a:effectLst/>
                <a:uLnTx/>
                <a:uFillTx/>
                <a:latin typeface="+mn-lt"/>
                <a:ea typeface="+mn-ea"/>
                <a:cs typeface="+mn-cs"/>
                <a:sym typeface="+mn-ea"/>
              </a:rPr>
              <a:t>直播</a:t>
            </a:r>
            <a:r>
              <a:rPr lang="zh-CN" altLang="en-US" sz="2400" b="1" strike="noStrike" noProof="1">
                <a:ln>
                  <a:noFill/>
                </a:ln>
                <a:solidFill>
                  <a:srgbClr val="FFFF00"/>
                </a:solidFill>
                <a:effectLst/>
                <a:uLnTx/>
                <a:uFillTx/>
                <a:latin typeface="+mn-lt"/>
                <a:ea typeface="+mn-ea"/>
                <a:cs typeface="+mn-cs"/>
                <a:sym typeface="+mn-ea"/>
              </a:rPr>
              <a:t>场次：指报告期内通过电商平台的即时视频、音频等多种方式，对商品或者服务进行介绍展示的直播场次数。</a:t>
            </a:r>
            <a:endParaRPr kumimoji="0" lang="zh-CN" altLang="zh-CN" sz="2400" b="1" i="0" u="none" strike="noStrike" kern="1200" cap="none" spc="0" normalizeH="0" baseline="0" noProof="1">
              <a:ln>
                <a:noFill/>
              </a:ln>
              <a:solidFill>
                <a:srgbClr val="FFFF00"/>
              </a:solidFill>
              <a:effectLst/>
              <a:uLnTx/>
              <a:uFillTx/>
              <a:latin typeface="+mn-lt"/>
              <a:ea typeface="+mn-ea"/>
              <a:cs typeface="+mn-cs"/>
            </a:endParaRPr>
          </a:p>
          <a:p>
            <a:pPr marL="228600" marR="0" lvl="0" indent="-228600" algn="l" defTabSz="914400" rtl="0">
              <a:lnSpc>
                <a:spcPct val="100000"/>
              </a:lnSpc>
              <a:spcBef>
                <a:spcPts val="900"/>
              </a:spcBef>
              <a:spcAft>
                <a:spcPct val="0"/>
              </a:spcAft>
              <a:buClrTx/>
              <a:buSzTx/>
              <a:buFont typeface="Arial" panose="020B0604020202020204" pitchFamily="34" charset="0"/>
              <a:buChar char="•"/>
              <a:defRPr/>
            </a:pPr>
            <a:endParaRPr kumimoji="0" lang="zh-CN" altLang="en-US" sz="2400" b="1" i="0" u="none" strike="noStrike" kern="1200" cap="none" spc="0" normalizeH="0" baseline="0" noProof="1" dirty="0" smtClean="0">
              <a:ln>
                <a:noFill/>
              </a:ln>
              <a:solidFill>
                <a:srgbClr val="FFFF00"/>
              </a:solidFill>
              <a:effectLst/>
              <a:uLnTx/>
              <a:uFillTx/>
              <a:latin typeface="+mn-lt"/>
              <a:ea typeface="+mn-ea"/>
              <a:cs typeface="+mn-cs"/>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无标题"/>
          <p:cNvPicPr>
            <a:picLocks noChangeAspect="1"/>
          </p:cNvPicPr>
          <p:nvPr/>
        </p:nvPicPr>
        <p:blipFill>
          <a:blip r:embed="rId1"/>
          <a:stretch>
            <a:fillRect/>
          </a:stretch>
        </p:blipFill>
        <p:spPr>
          <a:xfrm>
            <a:off x="1047750" y="3616960"/>
            <a:ext cx="5211445" cy="1419860"/>
          </a:xfrm>
          <a:prstGeom prst="rect">
            <a:avLst/>
          </a:prstGeom>
        </p:spPr>
      </p:pic>
      <p:graphicFrame>
        <p:nvGraphicFramePr>
          <p:cNvPr id="8" name="对象 7"/>
          <p:cNvGraphicFramePr/>
          <p:nvPr/>
        </p:nvGraphicFramePr>
        <p:xfrm>
          <a:off x="1043305" y="1628775"/>
          <a:ext cx="5211445" cy="1928495"/>
        </p:xfrm>
        <a:graphic>
          <a:graphicData uri="http://schemas.openxmlformats.org/presentationml/2006/ole">
            <mc:AlternateContent xmlns:mc="http://schemas.openxmlformats.org/markup-compatibility/2006">
              <mc:Choice xmlns:v="urn:schemas-microsoft-com:vml" Requires="v">
                <p:oleObj spid="_x0000_s9" name="" r:id="rId2" imgW="4933950" imgH="1657350" progId="Paint.Picture">
                  <p:embed/>
                </p:oleObj>
              </mc:Choice>
              <mc:Fallback>
                <p:oleObj name="" r:id="rId2" imgW="4933950" imgH="1657350" progId="Paint.Picture">
                  <p:embed/>
                  <p:pic>
                    <p:nvPicPr>
                      <p:cNvPr id="0" name="图片 8"/>
                      <p:cNvPicPr/>
                      <p:nvPr/>
                    </p:nvPicPr>
                    <p:blipFill>
                      <a:blip r:embed="rId3"/>
                      <a:stretch>
                        <a:fillRect/>
                      </a:stretch>
                    </p:blipFill>
                    <p:spPr>
                      <a:xfrm>
                        <a:off x="1043305" y="1628775"/>
                        <a:ext cx="5211445" cy="1928495"/>
                      </a:xfrm>
                      <a:prstGeom prst="rect">
                        <a:avLst/>
                      </a:prstGeom>
                    </p:spPr>
                  </p:pic>
                </p:oleObj>
              </mc:Fallback>
            </mc:AlternateContent>
          </a:graphicData>
        </a:graphic>
      </p:graphicFrame>
      <p:graphicFrame>
        <p:nvGraphicFramePr>
          <p:cNvPr id="10" name="对象 9"/>
          <p:cNvGraphicFramePr/>
          <p:nvPr/>
        </p:nvGraphicFramePr>
        <p:xfrm>
          <a:off x="1043305" y="5085080"/>
          <a:ext cx="5215890" cy="1563370"/>
        </p:xfrm>
        <a:graphic>
          <a:graphicData uri="http://schemas.openxmlformats.org/presentationml/2006/ole">
            <mc:AlternateContent xmlns:mc="http://schemas.openxmlformats.org/markup-compatibility/2006">
              <mc:Choice xmlns:v="urn:schemas-microsoft-com:vml" Requires="v">
                <p:oleObj spid="_x0000_s11" name="" r:id="rId4" imgW="4943475" imgH="1562100" progId="Paint.Picture">
                  <p:embed/>
                </p:oleObj>
              </mc:Choice>
              <mc:Fallback>
                <p:oleObj name="" r:id="rId4" imgW="4943475" imgH="1562100" progId="Paint.Picture">
                  <p:embed/>
                  <p:pic>
                    <p:nvPicPr>
                      <p:cNvPr id="0" name="图片 10"/>
                      <p:cNvPicPr/>
                      <p:nvPr/>
                    </p:nvPicPr>
                    <p:blipFill>
                      <a:blip r:embed="rId5"/>
                      <a:stretch>
                        <a:fillRect/>
                      </a:stretch>
                    </p:blipFill>
                    <p:spPr>
                      <a:xfrm>
                        <a:off x="1043305" y="5085080"/>
                        <a:ext cx="5215890" cy="1563370"/>
                      </a:xfrm>
                      <a:prstGeom prst="rect">
                        <a:avLst/>
                      </a:prstGeom>
                    </p:spPr>
                  </p:pic>
                </p:oleObj>
              </mc:Fallback>
            </mc:AlternateContent>
          </a:graphicData>
        </a:graphic>
      </p:graphicFrame>
      <p:sp>
        <p:nvSpPr>
          <p:cNvPr id="7" name="文本框 6"/>
          <p:cNvSpPr txBox="1"/>
          <p:nvPr/>
        </p:nvSpPr>
        <p:spPr>
          <a:xfrm>
            <a:off x="6372225" y="2493010"/>
            <a:ext cx="2571115" cy="64516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新增</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直播电商交易额</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2" name="流程图: 可选过程 11"/>
          <p:cNvSpPr/>
          <p:nvPr/>
        </p:nvSpPr>
        <p:spPr>
          <a:xfrm>
            <a:off x="1331595" y="3357245"/>
            <a:ext cx="789305" cy="187325"/>
          </a:xfrm>
          <a:prstGeom prst="flowChartAlternateProcess">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2771775" y="3645535"/>
            <a:ext cx="1944370" cy="5156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2771775" y="5109210"/>
            <a:ext cx="1944370" cy="5041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右大括号 3"/>
          <p:cNvSpPr/>
          <p:nvPr/>
        </p:nvSpPr>
        <p:spPr>
          <a:xfrm>
            <a:off x="6300470" y="4004945"/>
            <a:ext cx="485775" cy="230378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6697345" y="4509135"/>
            <a:ext cx="2446655" cy="922020"/>
          </a:xfrm>
          <a:prstGeom prst="rect">
            <a:avLst/>
          </a:prstGeom>
          <a:noFill/>
        </p:spPr>
        <p:txBody>
          <a:bodyPr wrap="square" rtlCol="0">
            <a:spAutoFit/>
          </a:bodyPr>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新增</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四、分商品类别</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五、分服务类别</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1115695" y="1106805"/>
            <a:ext cx="1858010" cy="583565"/>
          </a:xfrm>
          <a:prstGeom prst="rect">
            <a:avLst/>
          </a:prstGeom>
          <a:noFill/>
        </p:spPr>
        <p:txBody>
          <a:bodyPr wrap="square" rtlCol="0">
            <a:spAutoFit/>
          </a:bodyPr>
          <a:p>
            <a:r>
              <a:rPr lang="en-US" altLang="zh-CN" b="1">
                <a:latin typeface="宋体" panose="02010600030101010101" pitchFamily="2" charset="-122"/>
                <a:cs typeface="宋体" panose="02010600030101010101" pitchFamily="2" charset="-122"/>
              </a:rPr>
              <a:t>U201</a:t>
            </a:r>
            <a:r>
              <a:rPr lang="zh-CN" altLang="en-US" b="1">
                <a:latin typeface="宋体" panose="02010600030101010101" pitchFamily="2" charset="-122"/>
                <a:cs typeface="宋体" panose="02010600030101010101" pitchFamily="2" charset="-122"/>
              </a:rPr>
              <a:t>表</a:t>
            </a:r>
            <a:endParaRPr lang="zh-CN" altLang="en-US" b="1">
              <a:latin typeface="宋体" panose="02010600030101010101" pitchFamily="2" charset="-122"/>
              <a:cs typeface="宋体" panose="02010600030101010101" pitchFamily="2" charset="-122"/>
            </a:endParaRPr>
          </a:p>
        </p:txBody>
      </p:sp>
      <p:sp>
        <p:nvSpPr>
          <p:cNvPr id="16" name="文本框 15"/>
          <p:cNvSpPr txBox="1"/>
          <p:nvPr/>
        </p:nvSpPr>
        <p:spPr>
          <a:xfrm>
            <a:off x="3059430" y="5877560"/>
            <a:ext cx="5460365" cy="1076325"/>
          </a:xfrm>
          <a:prstGeom prst="rect">
            <a:avLst/>
          </a:prstGeom>
          <a:noFill/>
        </p:spPr>
        <p:txBody>
          <a:bodyPr wrap="square" rtlCol="0">
            <a:spAutoFit/>
          </a:bodyPr>
          <a:p>
            <a:r>
              <a:rPr lang="en-US"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调整“对境外销售商品或提供服务的金额”“平台交易服务费”“互联网广告收入”等</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en-US"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个指标到</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U207</a:t>
            </a:r>
            <a:r>
              <a:rPr lang="en-US"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表电子商务平台经营及发展情况</a:t>
            </a:r>
            <a:endParaRPr lang="en-US" altLang="en-US" sz="1600" b="1" dirty="0">
              <a:solidFill>
                <a:srgbClr val="FF0000"/>
              </a:solidFill>
              <a:latin typeface="微软雅黑" panose="020B0503020204020204" charset="-122"/>
              <a:ea typeface="微软雅黑" panose="020B0503020204020204" charset="-122"/>
              <a:cs typeface="微软雅黑" panose="020B0503020204020204" charset="-122"/>
            </a:endParaRPr>
          </a:p>
          <a:p>
            <a:endParaRPr lang="en-US" altLang="en-US" sz="16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7"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7" grpId="0"/>
      <p:bldP spid="7" grpId="1"/>
      <p:bldP spid="13" grpId="0" animBg="1"/>
      <p:bldP spid="3" grpId="0" animBg="1"/>
      <p:bldP spid="4" grpId="0" bldLvl="0" animBg="1"/>
      <p:bldP spid="6" grpId="0"/>
      <p:bldP spid="16" grpId="0"/>
      <p:bldP spid="16"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1550" y="1845310"/>
            <a:ext cx="7352665" cy="4526280"/>
          </a:xfrm>
        </p:spPr>
        <p:txBody>
          <a:bodyPr/>
          <a:p>
            <a:r>
              <a:rPr lang="zh-CN" altLang="en-US" sz="2400" b="1">
                <a:ln>
                  <a:noFill/>
                </a:ln>
                <a:solidFill>
                  <a:srgbClr val="FFFF00"/>
                </a:solidFill>
                <a:effectLst/>
                <a:uLnTx/>
                <a:uFillTx/>
                <a:sym typeface="+mn-ea"/>
              </a:rPr>
              <a:t>直播销售员：指报告期内通过电商平台的即时视频、音频等多种方式，对商品或者服务进行营销推广的人员数量。</a:t>
            </a:r>
            <a:endParaRPr lang="zh-CN" altLang="en-US" sz="2400" b="1">
              <a:ln>
                <a:noFill/>
              </a:ln>
              <a:solidFill>
                <a:srgbClr val="FFFF00"/>
              </a:solidFill>
              <a:effectLst/>
              <a:uLnTx/>
              <a:uFillTx/>
              <a:sym typeface="+mn-ea"/>
            </a:endParaRPr>
          </a:p>
          <a:p>
            <a:r>
              <a:rPr lang="zh-CN" altLang="en-US" sz="2400" b="1">
                <a:ln>
                  <a:noFill/>
                </a:ln>
                <a:solidFill>
                  <a:srgbClr val="FF0000"/>
                </a:solidFill>
                <a:effectLst/>
                <a:uLnTx/>
                <a:uFillTx/>
                <a:sym typeface="+mn-ea"/>
              </a:rPr>
              <a:t>注意：明星助播，明星计入直播销售员数量</a:t>
            </a:r>
            <a:endParaRPr lang="zh-CN" altLang="en-US" sz="2400" b="1">
              <a:ln>
                <a:noFill/>
              </a:ln>
              <a:solidFill>
                <a:srgbClr val="FF0000"/>
              </a:solidFill>
              <a:effectLst/>
              <a:uLnTx/>
              <a:uFillTx/>
              <a:sym typeface="+mn-ea"/>
            </a:endParaRPr>
          </a:p>
          <a:p>
            <a:endParaRPr lang="zh-CN" altLang="en-US" sz="2400" b="1">
              <a:ln>
                <a:noFill/>
              </a:ln>
              <a:solidFill>
                <a:srgbClr val="FFFF00"/>
              </a:solidFill>
              <a:effectLst/>
              <a:uLnTx/>
              <a:uFillTx/>
              <a:sym typeface="+mn-ea"/>
            </a:endParaRPr>
          </a:p>
          <a:p>
            <a:r>
              <a:rPr lang="zh-CN" altLang="en-US" sz="2400" b="1">
                <a:ln>
                  <a:noFill/>
                </a:ln>
                <a:solidFill>
                  <a:srgbClr val="FFFF00"/>
                </a:solidFill>
                <a:effectLst/>
                <a:uLnTx/>
                <a:uFillTx/>
                <a:sym typeface="+mn-ea"/>
              </a:rPr>
              <a:t>直播间用户数：指报告期内通过电商平台直播间购买商品或者服务的用户数（用户不重复计算）。</a:t>
            </a:r>
            <a:endParaRPr kumimoji="0" lang="zh-CN" altLang="en-US" sz="2400" b="1" i="0" u="none" strike="noStrike" kern="1200" cap="none" spc="0" normalizeH="0" baseline="0" noProof="1">
              <a:ln>
                <a:noFill/>
              </a:ln>
              <a:solidFill>
                <a:srgbClr val="FFFF00"/>
              </a:solidFill>
              <a:effectLst/>
              <a:uLnTx/>
              <a:uFillTx/>
              <a:latin typeface="+mn-lt"/>
              <a:ea typeface="+mn-ea"/>
              <a:cs typeface="+mn-cs"/>
              <a:sym typeface="+mn-ea"/>
            </a:endParaRPr>
          </a:p>
          <a:p>
            <a:endParaRPr lang="zh-CN" altLang="en-US"/>
          </a:p>
        </p:txBody>
      </p:sp>
      <p:sp>
        <p:nvSpPr>
          <p:cNvPr id="4" name="Rectangle 6"/>
          <p:cNvSpPr txBox="1">
            <a:spLocks noChangeArrowheads="1"/>
          </p:cNvSpPr>
          <p:nvPr/>
        </p:nvSpPr>
        <p:spPr bwMode="auto">
          <a:xfrm>
            <a:off x="1071563" y="500063"/>
            <a:ext cx="8229600" cy="523875"/>
          </a:xfrm>
          <a:prstGeom prst="rect">
            <a:avLst/>
          </a:prstGeom>
          <a:noFill/>
          <a:ln w="38100" algn="ctr">
            <a:noFill/>
            <a:miter lim="800000"/>
          </a:ln>
          <a:effectLst/>
        </p:spPr>
        <p:txBody>
          <a:bodyPr>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899795" y="1196975"/>
            <a:ext cx="6242685" cy="521970"/>
          </a:xfrm>
          <a:prstGeom prst="rect">
            <a:avLst/>
          </a:prstGeom>
          <a:noFill/>
        </p:spPr>
        <p:txBody>
          <a:bodyPr wrap="square" rtlCol="0">
            <a:spAutoFit/>
          </a:bodyPr>
          <a:p>
            <a:pPr indent="57150" algn="just"/>
            <a:r>
              <a:rPr lang="zh-CN" altLang="en-US" sz="2800" dirty="0">
                <a:solidFill>
                  <a:srgbClr val="FFFF00"/>
                </a:solidFill>
                <a:latin typeface="+mn-lt"/>
                <a:ea typeface="黑体" panose="02010609060101010101" pitchFamily="2" charset="-122"/>
                <a:sym typeface="+mn-ea"/>
              </a:rPr>
              <a:t>（六）直播电商相关指标</a:t>
            </a:r>
            <a:endParaRPr lang="zh-CN" altLang="en-US" sz="2800" dirty="0">
              <a:solidFill>
                <a:srgbClr val="FFFF00"/>
              </a:solidFill>
              <a:latin typeface="+mn-lt"/>
              <a:ea typeface="黑体" panose="02010609060101010101" pitchFamily="2"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p:cNvSpPr>
          <p:nvPr>
            <p:ph type="ctrTitle"/>
          </p:nvPr>
        </p:nvSpPr>
        <p:spPr>
          <a:xfrm>
            <a:off x="0" y="1412875"/>
            <a:ext cx="9429750" cy="4744720"/>
          </a:xfrm>
        </p:spPr>
        <p:txBody>
          <a:bodyPr vert="horz" wrap="square" lIns="91440" tIns="45720" rIns="91440" bIns="45720" anchor="t" anchorCtr="0"/>
          <a:p>
            <a:pPr>
              <a:lnSpc>
                <a:spcPct val="150000"/>
              </a:lnSpc>
              <a:spcBef>
                <a:spcPct val="50000"/>
              </a:spcBef>
              <a:buClrTx/>
              <a:buSzTx/>
              <a:buFontTx/>
            </a:pPr>
            <a:r>
              <a:rPr lang="zh-CN" altLang="en-US" sz="4000" kern="1200" dirty="0">
                <a:solidFill>
                  <a:srgbClr val="FFFF00"/>
                </a:solidFill>
                <a:latin typeface="黑体" panose="02010609060101010101" pitchFamily="2" charset="-122"/>
                <a:ea typeface="黑体" panose="02010609060101010101" pitchFamily="2" charset="-122"/>
                <a:cs typeface="+mj-cs"/>
              </a:rPr>
              <a:t>第二部分 </a:t>
            </a:r>
            <a:br>
              <a:rPr lang="zh-CN" altLang="en-US" sz="4000" kern="1200" dirty="0">
                <a:solidFill>
                  <a:srgbClr val="FFFF00"/>
                </a:solidFill>
                <a:latin typeface="黑体" panose="02010609060101010101" pitchFamily="2" charset="-122"/>
                <a:ea typeface="黑体" panose="02010609060101010101" pitchFamily="2" charset="-122"/>
                <a:cs typeface="+mj-cs"/>
              </a:rPr>
            </a:br>
            <a:r>
              <a:rPr lang="zh-CN" altLang="en-US" sz="3000" kern="1200" dirty="0">
                <a:solidFill>
                  <a:srgbClr val="FFFF00"/>
                </a:solidFill>
                <a:latin typeface="黑体" panose="02010609060101010101" pitchFamily="2" charset="-122"/>
                <a:ea typeface="黑体" panose="02010609060101010101" pitchFamily="2" charset="-122"/>
                <a:cs typeface="+mj-cs"/>
              </a:rPr>
              <a:t>重点互联网出行平台基本情况（</a:t>
            </a:r>
            <a:r>
              <a:rPr lang="en-US" altLang="zh-CN" sz="3000" kern="1200">
                <a:solidFill>
                  <a:srgbClr val="FFFF00"/>
                </a:solidFill>
                <a:latin typeface="黑体" panose="02010609060101010101" pitchFamily="2" charset="-122"/>
                <a:ea typeface="黑体" panose="02010609060101010101" pitchFamily="2" charset="-122"/>
                <a:cs typeface="+mj-cs"/>
              </a:rPr>
              <a:t>U202</a:t>
            </a:r>
            <a:r>
              <a:rPr lang="zh-CN" altLang="en-US" sz="3000" kern="1200" dirty="0">
                <a:solidFill>
                  <a:srgbClr val="FFFF00"/>
                </a:solidFill>
                <a:latin typeface="黑体" panose="02010609060101010101" pitchFamily="2" charset="-122"/>
                <a:ea typeface="黑体" panose="02010609060101010101" pitchFamily="2" charset="-122"/>
                <a:cs typeface="+mj-cs"/>
              </a:rPr>
              <a:t>表）</a:t>
            </a:r>
            <a:br>
              <a:rPr lang="en-US" altLang="zh-CN" sz="3000" kern="1200">
                <a:solidFill>
                  <a:srgbClr val="FFFF00"/>
                </a:solidFill>
                <a:latin typeface="黑体" panose="02010609060101010101" pitchFamily="2" charset="-122"/>
                <a:ea typeface="黑体" panose="02010609060101010101" pitchFamily="2" charset="-122"/>
                <a:cs typeface="+mj-cs"/>
              </a:rPr>
            </a:br>
            <a:r>
              <a:rPr lang="zh-CN" altLang="en-US" sz="3000" kern="1200" dirty="0">
                <a:solidFill>
                  <a:srgbClr val="FFFF00"/>
                </a:solidFill>
                <a:latin typeface="黑体" panose="02010609060101010101" pitchFamily="2" charset="-122"/>
                <a:ea typeface="黑体" panose="02010609060101010101" pitchFamily="2" charset="-122"/>
                <a:cs typeface="+mj-cs"/>
              </a:rPr>
              <a:t>重点互联网医疗平台基本情况（</a:t>
            </a:r>
            <a:r>
              <a:rPr lang="en-US" altLang="zh-CN" sz="3000" kern="1200">
                <a:solidFill>
                  <a:srgbClr val="FFFF00"/>
                </a:solidFill>
                <a:latin typeface="黑体" panose="02010609060101010101" pitchFamily="2" charset="-122"/>
                <a:ea typeface="黑体" panose="02010609060101010101" pitchFamily="2" charset="-122"/>
                <a:cs typeface="+mj-cs"/>
              </a:rPr>
              <a:t>U203</a:t>
            </a:r>
            <a:r>
              <a:rPr lang="zh-CN" altLang="en-US" sz="3000" kern="1200" dirty="0">
                <a:solidFill>
                  <a:srgbClr val="FFFF00"/>
                </a:solidFill>
                <a:latin typeface="黑体" panose="02010609060101010101" pitchFamily="2" charset="-122"/>
                <a:ea typeface="黑体" panose="02010609060101010101" pitchFamily="2" charset="-122"/>
                <a:cs typeface="+mj-cs"/>
              </a:rPr>
              <a:t>表）</a:t>
            </a:r>
            <a:br>
              <a:rPr lang="en-US" altLang="zh-CN" sz="3000" kern="1200">
                <a:solidFill>
                  <a:srgbClr val="FFFF00"/>
                </a:solidFill>
                <a:latin typeface="黑体" panose="02010609060101010101" pitchFamily="2" charset="-122"/>
                <a:ea typeface="黑体" panose="02010609060101010101" pitchFamily="2" charset="-122"/>
                <a:cs typeface="+mj-cs"/>
              </a:rPr>
            </a:br>
            <a:r>
              <a:rPr lang="en-US" altLang="zh-CN" sz="3000" kern="1200">
                <a:solidFill>
                  <a:srgbClr val="FFFF00"/>
                </a:solidFill>
                <a:latin typeface="黑体" panose="02010609060101010101" pitchFamily="2" charset="-122"/>
                <a:ea typeface="黑体" panose="02010609060101010101" pitchFamily="2" charset="-122"/>
                <a:cs typeface="+mj-cs"/>
              </a:rPr>
              <a:t>    </a:t>
            </a:r>
            <a:r>
              <a:rPr lang="zh-CN" altLang="en-US" sz="3000" kern="1200" dirty="0">
                <a:solidFill>
                  <a:srgbClr val="FFFF00"/>
                </a:solidFill>
                <a:latin typeface="黑体" panose="02010609060101010101" pitchFamily="2" charset="-122"/>
                <a:ea typeface="黑体" panose="02010609060101010101" pitchFamily="2" charset="-122"/>
                <a:cs typeface="+mj-cs"/>
              </a:rPr>
              <a:t>重点互联网教育培训平台基本情况（</a:t>
            </a:r>
            <a:r>
              <a:rPr lang="en-US" altLang="zh-CN" sz="3000" kern="1200">
                <a:solidFill>
                  <a:srgbClr val="FFFF00"/>
                </a:solidFill>
                <a:latin typeface="黑体" panose="02010609060101010101" pitchFamily="2" charset="-122"/>
                <a:ea typeface="黑体" panose="02010609060101010101" pitchFamily="2" charset="-122"/>
                <a:cs typeface="+mj-cs"/>
              </a:rPr>
              <a:t>U204</a:t>
            </a:r>
            <a:r>
              <a:rPr lang="zh-CN" altLang="en-US" sz="3000" kern="1200" dirty="0">
                <a:solidFill>
                  <a:srgbClr val="FFFF00"/>
                </a:solidFill>
                <a:latin typeface="黑体" panose="02010609060101010101" pitchFamily="2" charset="-122"/>
                <a:ea typeface="黑体" panose="02010609060101010101" pitchFamily="2" charset="-122"/>
                <a:cs typeface="+mj-cs"/>
              </a:rPr>
              <a:t>表）</a:t>
            </a:r>
            <a:br>
              <a:rPr lang="en-US" altLang="zh-CN" sz="3000" kern="1200">
                <a:solidFill>
                  <a:srgbClr val="FFFF00"/>
                </a:solidFill>
                <a:latin typeface="黑体" panose="02010609060101010101" pitchFamily="2" charset="-122"/>
                <a:ea typeface="黑体" panose="02010609060101010101" pitchFamily="2" charset="-122"/>
                <a:cs typeface="+mj-cs"/>
              </a:rPr>
            </a:br>
            <a:r>
              <a:rPr lang="en-US" altLang="zh-CN" sz="3000" kern="1200">
                <a:solidFill>
                  <a:srgbClr val="FFFF00"/>
                </a:solidFill>
                <a:latin typeface="黑体" panose="02010609060101010101" pitchFamily="2" charset="-122"/>
                <a:ea typeface="黑体" panose="02010609060101010101" pitchFamily="2" charset="-122"/>
                <a:cs typeface="+mj-cs"/>
              </a:rPr>
              <a:t>    </a:t>
            </a:r>
            <a:r>
              <a:rPr lang="zh-CN" altLang="en-US" sz="3000" dirty="0">
                <a:solidFill>
                  <a:srgbClr val="FFFF00"/>
                </a:solidFill>
                <a:latin typeface="黑体" panose="02010609060101010101" pitchFamily="2" charset="-122"/>
                <a:ea typeface="黑体" panose="02010609060101010101" pitchFamily="2" charset="-122"/>
                <a:sym typeface="+mn-ea"/>
              </a:rPr>
              <a:t>重点互联网房屋共享平台基本情况（</a:t>
            </a:r>
            <a:r>
              <a:rPr lang="en-US" altLang="zh-CN" sz="3000">
                <a:solidFill>
                  <a:srgbClr val="FFFF00"/>
                </a:solidFill>
                <a:latin typeface="黑体" panose="02010609060101010101" pitchFamily="2" charset="-122"/>
                <a:ea typeface="黑体" panose="02010609060101010101" pitchFamily="2" charset="-122"/>
                <a:sym typeface="+mn-ea"/>
              </a:rPr>
              <a:t>U206</a:t>
            </a:r>
            <a:r>
              <a:rPr lang="zh-CN" altLang="en-US" sz="3000" dirty="0">
                <a:solidFill>
                  <a:srgbClr val="FFFF00"/>
                </a:solidFill>
                <a:latin typeface="黑体" panose="02010609060101010101" pitchFamily="2" charset="-122"/>
                <a:ea typeface="黑体" panose="02010609060101010101" pitchFamily="2" charset="-122"/>
                <a:sym typeface="+mn-ea"/>
              </a:rPr>
              <a:t>表）</a:t>
            </a:r>
            <a:endParaRPr lang="en-US" altLang="zh-CN" sz="3000" kern="1200">
              <a:solidFill>
                <a:srgbClr val="FFFF00"/>
              </a:solidFill>
              <a:latin typeface="黑体" panose="02010609060101010101" pitchFamily="2" charset="-122"/>
              <a:ea typeface="黑体" panose="02010609060101010101" pitchFamily="2" charset="-122"/>
              <a:cs typeface="+mj-cs"/>
            </a:endParaRPr>
          </a:p>
        </p:txBody>
      </p:sp>
      <p:sp>
        <p:nvSpPr>
          <p:cNvPr id="56322" name="Rectangle 3"/>
          <p:cNvSpPr/>
          <p:nvPr/>
        </p:nvSpPr>
        <p:spPr>
          <a:xfrm>
            <a:off x="971550" y="4437063"/>
            <a:ext cx="7993063" cy="1470025"/>
          </a:xfrm>
          <a:prstGeom prst="rect">
            <a:avLst/>
          </a:prstGeom>
          <a:noFill/>
          <a:ln w="9525">
            <a:noFill/>
          </a:ln>
        </p:spPr>
        <p:txBody>
          <a:bodyPr/>
          <a:p>
            <a:pPr eaLnBrk="0" hangingPunct="0"/>
            <a:endParaRPr lang="zh-CN" altLang="en-US" sz="2400" dirty="0">
              <a:solidFill>
                <a:srgbClr val="FFFF00"/>
              </a:solidFill>
              <a:latin typeface="Times New Roman" panose="02020603050405020304" pitchFamily="18" charset="0"/>
              <a:ea typeface="楷体" panose="02010609060101010101" charset="-122"/>
            </a:endParaRPr>
          </a:p>
        </p:txBody>
      </p:sp>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626350"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12290" name="矩形 5"/>
          <p:cNvSpPr/>
          <p:nvPr/>
        </p:nvSpPr>
        <p:spPr>
          <a:xfrm>
            <a:off x="1115695" y="1052830"/>
            <a:ext cx="7322820" cy="5657215"/>
          </a:xfrm>
          <a:prstGeom prst="rect">
            <a:avLst/>
          </a:prstGeom>
          <a:noFill/>
          <a:ln w="9525">
            <a:noFill/>
          </a:ln>
        </p:spPr>
        <p:txBody>
          <a:bodyPr wrap="square" anchor="t" anchorCtr="0">
            <a:spAutoFit/>
          </a:bodyPr>
          <a:p>
            <a:pPr marL="228600" marR="0" lvl="0" indent="-228600" algn="l" defTabSz="914400" rtl="0" fontAlgn="base">
              <a:lnSpc>
                <a:spcPts val="2200"/>
              </a:lnSpc>
              <a:spcBef>
                <a:spcPts val="1000"/>
              </a:spcBef>
              <a:spcAft>
                <a:spcPct val="0"/>
              </a:spcAft>
              <a:buClrTx/>
              <a:buSzTx/>
              <a:buFont typeface="Arial" panose="020B0604020202020204" pitchFamily="34" charset="0"/>
              <a:buChar char="•"/>
              <a:defRPr/>
            </a:pPr>
            <a:r>
              <a:rPr lang="zh-CN" altLang="en-US" sz="20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互联网出行：以互联网技术为依托，构建服务平台提供约车、租车和代驾等出行服务的经营活动</a:t>
            </a:r>
            <a:r>
              <a:rPr lang="zh-CN" altLang="en-US" sz="2000" b="1" strike="noStrike" noProof="1">
                <a:ln>
                  <a:noFill/>
                </a:ln>
                <a:solidFill>
                  <a:srgbClr val="FF0000"/>
                </a:solidFill>
                <a:effectLst/>
                <a:uLnTx/>
                <a:uFillTx/>
                <a:latin typeface="宋体" panose="02010600030101010101" pitchFamily="2" charset="-122"/>
                <a:cs typeface="宋体" panose="02010600030101010101" pitchFamily="2" charset="-122"/>
                <a:sym typeface="+mn-ea"/>
              </a:rPr>
              <a:t>。不包括互联网停车服务、GPS定位服务、网络货运平台、网络公交平台等。</a:t>
            </a:r>
            <a:endParaRPr lang="zh-CN" altLang="en-US" sz="2000" b="1" strike="noStrike" noProof="1">
              <a:ln>
                <a:noFill/>
              </a:ln>
              <a:solidFill>
                <a:srgbClr val="FF00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fontAlgn="base">
              <a:lnSpc>
                <a:spcPts val="2200"/>
              </a:lnSpc>
              <a:spcBef>
                <a:spcPts val="1000"/>
              </a:spcBef>
              <a:spcAft>
                <a:spcPct val="0"/>
              </a:spcAft>
              <a:buClrTx/>
              <a:buSzTx/>
              <a:buFont typeface="Arial" panose="020B0604020202020204" pitchFamily="34" charset="0"/>
              <a:buChar char="•"/>
              <a:defRPr/>
            </a:pPr>
            <a:r>
              <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rPr>
              <a:t>互联网医疗：指以互联网技术为依托，构建服务平台提供预约诊疗、在线处方、远程会诊、健康咨询等一种或者多种交互式医疗服务的经营活动。</a:t>
            </a:r>
            <a:r>
              <a:rPr kumimoji="0" lang="zh-CN" altLang="en-US" sz="2000" b="1" i="0" u="none" strike="noStrike" kern="1200" cap="none" spc="0" normalizeH="0" baseline="0" noProof="1">
                <a:ln>
                  <a:noFill/>
                </a:ln>
                <a:solidFill>
                  <a:srgbClr val="FF0000"/>
                </a:solidFill>
                <a:effectLst/>
                <a:uLnTx/>
                <a:uFillTx/>
                <a:latin typeface="宋体" panose="02010600030101010101" pitchFamily="2" charset="-122"/>
                <a:cs typeface="宋体" panose="02010600030101010101" pitchFamily="2" charset="-122"/>
                <a:sym typeface="+mn-ea"/>
              </a:rPr>
              <a:t>不包括互联网药品销售，也不包括仅通过平台提供的医疗保健信息展示服务。</a:t>
            </a:r>
            <a:endParaRPr kumimoji="0" lang="zh-CN" altLang="en-US" sz="2000" b="1" i="0" u="none" strike="noStrike" kern="1200" cap="none" spc="0" normalizeH="0" baseline="0" noProof="1">
              <a:ln>
                <a:noFill/>
              </a:ln>
              <a:solidFill>
                <a:srgbClr val="FF0000"/>
              </a:solidFill>
              <a:effectLst/>
              <a:uLnTx/>
              <a:uFillTx/>
              <a:latin typeface="宋体" panose="02010600030101010101" pitchFamily="2" charset="-122"/>
              <a:cs typeface="宋体" panose="02010600030101010101" pitchFamily="2" charset="-122"/>
              <a:sym typeface="+mn-ea"/>
            </a:endParaRPr>
          </a:p>
          <a:p>
            <a:pPr marR="0" lvl="0" algn="l" defTabSz="914400" rtl="0" fontAlgn="base">
              <a:lnSpc>
                <a:spcPts val="2200"/>
              </a:lnSpc>
              <a:spcBef>
                <a:spcPts val="1000"/>
              </a:spcBef>
              <a:spcAft>
                <a:spcPct val="0"/>
              </a:spcAft>
              <a:buClrTx/>
              <a:buSzTx/>
              <a:buFont typeface="Arial" panose="020B0604020202020204" pitchFamily="34" charset="0"/>
              <a:defRPr/>
            </a:pPr>
            <a:r>
              <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rPr>
              <a:t>    互联网医疗交易额≤</a:t>
            </a:r>
            <a:r>
              <a:rPr lang="zh-CN" altLang="en-US" sz="20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U201健康服务类</a:t>
            </a:r>
            <a:endParaRPr lang="zh-CN" altLang="en-US" sz="2000" b="1" strike="noStrike"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fontAlgn="base">
              <a:lnSpc>
                <a:spcPts val="2200"/>
              </a:lnSpc>
              <a:spcBef>
                <a:spcPts val="1000"/>
              </a:spcBef>
              <a:spcAft>
                <a:spcPct val="0"/>
              </a:spcAft>
              <a:buClrTx/>
              <a:buSzTx/>
              <a:buFont typeface="Arial" panose="020B0604020202020204" pitchFamily="34" charset="0"/>
              <a:buChar char="•"/>
              <a:defRPr/>
            </a:pPr>
            <a:r>
              <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rPr>
              <a:t>互联网教育培训：俗称网校，指以互联网技术为依托，构建服务平台提供在线授课服务的经营活动。</a:t>
            </a:r>
            <a:r>
              <a:rPr kumimoji="0" lang="zh-CN" altLang="en-US" sz="2000" b="1" i="0" u="none" strike="noStrike" kern="1200" cap="none" spc="0" normalizeH="0" baseline="0" noProof="1">
                <a:ln>
                  <a:noFill/>
                </a:ln>
                <a:solidFill>
                  <a:srgbClr val="FF0000"/>
                </a:solidFill>
                <a:effectLst/>
                <a:uLnTx/>
                <a:uFillTx/>
                <a:latin typeface="宋体" panose="02010600030101010101" pitchFamily="2" charset="-122"/>
                <a:cs typeface="宋体" panose="02010600030101010101" pitchFamily="2" charset="-122"/>
                <a:sym typeface="+mn-ea"/>
              </a:rPr>
              <a:t>不包括线下课程的线上预订交费，也不包括仅通过平台提供作业提交、在线练习等的教育相关服务。                   </a:t>
            </a:r>
            <a:endParaRPr kumimoji="0" lang="zh-CN" altLang="en-US" sz="2000" b="1" i="0" u="none" strike="noStrike" kern="1200" cap="none" spc="0" normalizeH="0" baseline="0" noProof="1">
              <a:ln>
                <a:noFill/>
              </a:ln>
              <a:solidFill>
                <a:srgbClr val="FF0000"/>
              </a:solidFill>
              <a:effectLst/>
              <a:uLnTx/>
              <a:uFillTx/>
              <a:latin typeface="宋体" panose="02010600030101010101" pitchFamily="2" charset="-122"/>
              <a:cs typeface="宋体" panose="02010600030101010101" pitchFamily="2" charset="-122"/>
              <a:sym typeface="+mn-ea"/>
            </a:endParaRPr>
          </a:p>
          <a:p>
            <a:pPr marR="0" lvl="0" algn="l" defTabSz="914400" rtl="0" fontAlgn="base">
              <a:lnSpc>
                <a:spcPts val="2200"/>
              </a:lnSpc>
              <a:spcBef>
                <a:spcPts val="1000"/>
              </a:spcBef>
              <a:spcAft>
                <a:spcPct val="0"/>
              </a:spcAft>
              <a:buClrTx/>
              <a:buSzTx/>
              <a:buFont typeface="Arial" panose="020B0604020202020204" pitchFamily="34" charset="0"/>
              <a:defRPr/>
            </a:pPr>
            <a:r>
              <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rPr>
              <a:t>    在线教育交易额=U201教育培训服务类</a:t>
            </a:r>
            <a:endPar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342900" marR="0" lvl="0" indent="-342900" algn="l" defTabSz="914400" rtl="0" fontAlgn="base">
              <a:lnSpc>
                <a:spcPts val="2200"/>
              </a:lnSpc>
              <a:spcBef>
                <a:spcPts val="1000"/>
              </a:spcBef>
              <a:spcAft>
                <a:spcPct val="0"/>
              </a:spcAft>
              <a:buClrTx/>
              <a:buSzTx/>
              <a:buFont typeface="Arial" panose="020B0604020202020204" pitchFamily="34" charset="0"/>
              <a:buChar char="•"/>
              <a:defRPr/>
            </a:pPr>
            <a:r>
              <a:rPr lang="zh-CN" altLang="en-US" sz="2000" b="1" strike="noStrike" noProof="1">
                <a:ln>
                  <a:noFill/>
                </a:ln>
                <a:solidFill>
                  <a:srgbClr val="FFFF00"/>
                </a:solidFill>
                <a:effectLst/>
                <a:uLnTx/>
                <a:uFillTx/>
                <a:latin typeface="宋体" panose="02010600030101010101" pitchFamily="2" charset="-122"/>
                <a:cs typeface="宋体" panose="02010600030101010101" pitchFamily="2" charset="-122"/>
                <a:sym typeface="+mn-ea"/>
              </a:rPr>
              <a:t>互联网房屋共享：借助互联网平台实现的各类房屋共享活动，包括房源发布、房屋预定及相关配套 住宿服务的提供等经营活动。                                         </a:t>
            </a:r>
            <a:r>
              <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rPr>
              <a:t>     </a:t>
            </a:r>
            <a:endPar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R="0" lvl="0" algn="l" defTabSz="914400" rtl="0" fontAlgn="base">
              <a:lnSpc>
                <a:spcPts val="2200"/>
              </a:lnSpc>
              <a:spcBef>
                <a:spcPts val="1000"/>
              </a:spcBef>
              <a:spcAft>
                <a:spcPct val="0"/>
              </a:spcAft>
              <a:buClrTx/>
              <a:buSzTx/>
              <a:buFont typeface="Arial" panose="020B0604020202020204" pitchFamily="34" charset="0"/>
              <a:defRPr/>
            </a:pPr>
            <a:r>
              <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rPr>
              <a:t>     平台交易额=U201平台交易额</a:t>
            </a:r>
            <a:endParaRPr kumimoji="0" lang="zh-CN" altLang="en-US" sz="20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836930"/>
            <a:ext cx="8229600" cy="1078230"/>
          </a:xfrm>
        </p:spPr>
        <p:txBody>
          <a:bodyPr/>
          <a:p>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重点互联网出行平台基本情况（</a:t>
            </a:r>
            <a:r>
              <a:rPr lang="en-US" altLang="zh-CN"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U202</a:t>
            </a:r>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表）</a:t>
            </a:r>
            <a:endParaRPr lang="zh-CN" altLang="en-US" sz="2800"/>
          </a:p>
        </p:txBody>
      </p:sp>
      <p:graphicFrame>
        <p:nvGraphicFramePr>
          <p:cNvPr id="7" name="内容占位符 6"/>
          <p:cNvGraphicFramePr>
            <a:graphicFrameLocks noChangeAspect="1"/>
          </p:cNvGraphicFramePr>
          <p:nvPr>
            <p:ph idx="1"/>
          </p:nvPr>
        </p:nvGraphicFramePr>
        <p:xfrm>
          <a:off x="1296670" y="1772920"/>
          <a:ext cx="6924040" cy="4879340"/>
        </p:xfrm>
        <a:graphic>
          <a:graphicData uri="http://schemas.openxmlformats.org/presentationml/2006/ole">
            <mc:AlternateContent xmlns:mc="http://schemas.openxmlformats.org/markup-compatibility/2006">
              <mc:Choice xmlns:v="urn:schemas-microsoft-com:vml" Requires="v">
                <p:oleObj spid="_x0000_s8" name="" r:id="rId1" imgW="6172200" imgH="4362450" progId="Paint.Picture">
                  <p:embed/>
                </p:oleObj>
              </mc:Choice>
              <mc:Fallback>
                <p:oleObj name="" r:id="rId1" imgW="6172200" imgH="4362450" progId="Paint.Picture">
                  <p:embed/>
                  <p:pic>
                    <p:nvPicPr>
                      <p:cNvPr id="0" name="图片 7"/>
                      <p:cNvPicPr/>
                      <p:nvPr/>
                    </p:nvPicPr>
                    <p:blipFill>
                      <a:blip r:embed="rId2"/>
                      <a:stretch>
                        <a:fillRect/>
                      </a:stretch>
                    </p:blipFill>
                    <p:spPr>
                      <a:xfrm>
                        <a:off x="1296670" y="1772920"/>
                        <a:ext cx="6924040" cy="4879340"/>
                      </a:xfrm>
                      <a:prstGeom prst="rect">
                        <a:avLst/>
                      </a:prstGeom>
                    </p:spPr>
                  </p:pic>
                </p:oleObj>
              </mc:Fallback>
            </mc:AlternateContent>
          </a:graphicData>
        </a:graphic>
      </p:graphicFrame>
      <p:sp>
        <p:nvSpPr>
          <p:cNvPr id="9" name="圆角矩形 8"/>
          <p:cNvSpPr/>
          <p:nvPr/>
        </p:nvSpPr>
        <p:spPr>
          <a:xfrm>
            <a:off x="1403350" y="3897630"/>
            <a:ext cx="1944370" cy="215900"/>
          </a:xfrm>
          <a:prstGeom prst="round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1403350" y="2565400"/>
            <a:ext cx="1944370" cy="215900"/>
          </a:xfrm>
          <a:prstGeom prst="round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403350" y="5013325"/>
            <a:ext cx="1944370" cy="215900"/>
          </a:xfrm>
          <a:prstGeom prst="round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Rectangle 6"/>
          <p:cNvSpPr txBox="1">
            <a:spLocks noChangeArrowheads="1"/>
          </p:cNvSpPr>
          <p:nvPr/>
        </p:nvSpPr>
        <p:spPr bwMode="auto">
          <a:xfrm>
            <a:off x="1071563" y="476250"/>
            <a:ext cx="7626350"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内容占位符 2"/>
          <p:cNvSpPr>
            <a:spLocks noGrp="1"/>
          </p:cNvSpPr>
          <p:nvPr>
            <p:ph idx="1"/>
          </p:nvPr>
        </p:nvSpPr>
        <p:spPr>
          <a:xfrm>
            <a:off x="1116013" y="1566863"/>
            <a:ext cx="8027987" cy="4525962"/>
          </a:xfrm>
        </p:spPr>
        <p:txBody>
          <a:bodyPr vert="horz" wrap="square" lIns="91440" tIns="45720" rIns="91440" bIns="45720" anchor="t" anchorCtr="0"/>
          <a:p>
            <a:pPr>
              <a:buFontTx/>
              <a:buNone/>
            </a:pPr>
            <a:r>
              <a:rPr lang="en-US" altLang="zh-CN" sz="2800" kern="1200">
                <a:solidFill>
                  <a:srgbClr val="FFFF00"/>
                </a:solidFill>
                <a:latin typeface="+mn-lt"/>
                <a:ea typeface="黑体" panose="02010609060101010101" pitchFamily="2" charset="-122"/>
                <a:cs typeface="+mn-cs"/>
              </a:rPr>
              <a:t>    </a:t>
            </a:r>
            <a:endParaRPr lang="zh-CN" altLang="en-US" sz="2000" kern="1200" dirty="0">
              <a:solidFill>
                <a:srgbClr val="FFFF00"/>
              </a:solidFill>
              <a:latin typeface="+mn-lt"/>
              <a:ea typeface="黑体" panose="02010609060101010101" pitchFamily="2" charset="-122"/>
              <a:cs typeface="+mn-cs"/>
            </a:endParaRPr>
          </a:p>
          <a:p>
            <a:pPr>
              <a:buFontTx/>
              <a:buNone/>
            </a:pPr>
            <a:r>
              <a:rPr lang="en-US" altLang="zh-CN" sz="2400" b="1" kern="1200">
                <a:solidFill>
                  <a:srgbClr val="FFFF00"/>
                </a:solidFill>
                <a:latin typeface="+mn-lt"/>
                <a:ea typeface="+mn-ea"/>
                <a:cs typeface="+mn-cs"/>
              </a:rPr>
              <a:t>    </a:t>
            </a:r>
            <a:endParaRPr lang="zh-CN" altLang="en-US" kern="1200" dirty="0">
              <a:solidFill>
                <a:srgbClr val="FFFF00"/>
              </a:solidFill>
              <a:latin typeface="+mn-lt"/>
              <a:ea typeface="+mn-ea"/>
              <a:cs typeface="+mn-cs"/>
            </a:endParaRPr>
          </a:p>
        </p:txBody>
      </p:sp>
      <p:graphicFrame>
        <p:nvGraphicFramePr>
          <p:cNvPr id="4" name="内容占位符 3"/>
          <p:cNvGraphicFramePr/>
          <p:nvPr/>
        </p:nvGraphicFramePr>
        <p:xfrm>
          <a:off x="-679127" y="1859682"/>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9395" name="TextBox 6"/>
          <p:cNvSpPr txBox="1"/>
          <p:nvPr/>
        </p:nvSpPr>
        <p:spPr>
          <a:xfrm>
            <a:off x="971550" y="1196975"/>
            <a:ext cx="7561263" cy="579438"/>
          </a:xfrm>
          <a:prstGeom prst="rect">
            <a:avLst/>
          </a:prstGeom>
          <a:noFill/>
          <a:ln w="9525">
            <a:noFill/>
          </a:ln>
        </p:spPr>
        <p:txBody>
          <a:bodyPr>
            <a:spAutoFit/>
          </a:bodyPr>
          <a:p>
            <a:pPr algn="ctr"/>
            <a:r>
              <a:rPr lang="zh-CN" altLang="en-US" b="1" dirty="0">
                <a:solidFill>
                  <a:srgbClr val="FFFF00"/>
                </a:solidFill>
                <a:latin typeface="Times New Roman" panose="02020603050405020304" pitchFamily="18" charset="0"/>
              </a:rPr>
              <a:t>我们统计的互联网出行服务包括哪些？</a:t>
            </a:r>
            <a:endParaRPr lang="zh-CN" altLang="en-US" dirty="0">
              <a:solidFill>
                <a:srgbClr val="FFFF00"/>
              </a:solidFill>
              <a:latin typeface="Times New Roman" panose="02020603050405020304" pitchFamily="18" charset="0"/>
            </a:endParaRPr>
          </a:p>
        </p:txBody>
      </p:sp>
      <p:sp>
        <p:nvSpPr>
          <p:cNvPr id="59396" name="矩形 6"/>
          <p:cNvSpPr/>
          <p:nvPr/>
        </p:nvSpPr>
        <p:spPr>
          <a:xfrm>
            <a:off x="6875463" y="2060575"/>
            <a:ext cx="2089150" cy="1368425"/>
          </a:xfrm>
          <a:prstGeom prst="rect">
            <a:avLst/>
          </a:prstGeom>
          <a:noFill/>
          <a:ln w="38100">
            <a:noFill/>
          </a:ln>
        </p:spPr>
        <p:txBody>
          <a:bodyPr wrap="none" anchor="ctr" anchorCtr="0"/>
          <a:p>
            <a:pPr algn="ctr"/>
            <a:endParaRPr lang="zh-CN" altLang="en-US" b="1" dirty="0">
              <a:latin typeface="Times New Roman" panose="02020603050405020304" pitchFamily="18" charset="0"/>
            </a:endParaRPr>
          </a:p>
        </p:txBody>
      </p:sp>
      <p:sp>
        <p:nvSpPr>
          <p:cNvPr id="59397" name="标题 6"/>
          <p:cNvSpPr>
            <a:spLocks noGrp="1"/>
          </p:cNvSpPr>
          <p:nvPr>
            <p:ph type="title"/>
          </p:nvPr>
        </p:nvSpPr>
        <p:spPr>
          <a:xfrm>
            <a:off x="1071563" y="357188"/>
            <a:ext cx="7615237" cy="642937"/>
          </a:xfrm>
        </p:spPr>
        <p:txBody>
          <a:bodyPr vert="horz" wrap="square" lIns="91440" tIns="45720" rIns="91440" bIns="45720" anchor="ctr" anchorCtr="0"/>
          <a:p>
            <a:pPr algn="l"/>
            <a:r>
              <a:rPr lang="zh-CN" altLang="en-US" sz="2800" kern="1200" dirty="0">
                <a:solidFill>
                  <a:srgbClr val="FFFF00"/>
                </a:solidFill>
                <a:latin typeface="+mj-lt"/>
                <a:ea typeface="黑体" panose="02010609060101010101" pitchFamily="2" charset="-122"/>
                <a:cs typeface="+mj-cs"/>
              </a:rPr>
              <a:t>三、指标解释及填写说明</a:t>
            </a:r>
            <a:endParaRPr lang="zh-CN" altLang="en-US" sz="2800" kern="1200" dirty="0">
              <a:latin typeface="+mj-lt"/>
              <a:ea typeface="+mj-ea"/>
              <a:cs typeface="+mj-cs"/>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noChangeArrowheads="1"/>
          </p:cNvSpPr>
          <p:nvPr>
            <p:ph idx="1"/>
          </p:nvPr>
        </p:nvSpPr>
        <p:spPr>
          <a:xfrm>
            <a:off x="1071880" y="1125855"/>
            <a:ext cx="7604125" cy="5589905"/>
          </a:xfrm>
        </p:spPr>
        <p:txBody>
          <a:bodyPr vert="horz" wrap="square" lIns="91440" tIns="45720" rIns="91440" bIns="45720" numCol="1" anchor="t" anchorCtr="0" compatLnSpc="1"/>
          <a:p>
            <a:pPr>
              <a:buFontTx/>
              <a:buNone/>
            </a:pPr>
            <a:r>
              <a:rPr lang="zh-CN" altLang="en-US" b="1" kern="1200" dirty="0">
                <a:solidFill>
                  <a:srgbClr val="FFFF00"/>
                </a:solidFill>
                <a:latin typeface="宋体" panose="02010600030101010101" pitchFamily="2" charset="-122"/>
                <a:ea typeface="+mn-ea"/>
                <a:cs typeface="+mn-cs"/>
              </a:rPr>
              <a:t> 注意事项：</a:t>
            </a:r>
            <a:endParaRPr lang="en-US" altLang="zh-CN" b="1" kern="1200">
              <a:solidFill>
                <a:srgbClr val="FFFF00"/>
              </a:solidFill>
              <a:latin typeface="宋体" panose="02010600030101010101" pitchFamily="2" charset="-122"/>
              <a:ea typeface="+mn-ea"/>
              <a:cs typeface="+mn-cs"/>
            </a:endParaRPr>
          </a:p>
          <a:p>
            <a:pPr>
              <a:buFontTx/>
              <a:buNone/>
            </a:pPr>
            <a:r>
              <a:rPr lang="en-US" altLang="zh-CN" sz="1000" b="1" kern="1200">
                <a:solidFill>
                  <a:srgbClr val="FFFF00"/>
                </a:solidFill>
                <a:latin typeface="宋体" panose="02010600030101010101" pitchFamily="2" charset="-122"/>
                <a:ea typeface="+mn-ea"/>
                <a:cs typeface="+mn-cs"/>
              </a:rPr>
              <a:t> </a:t>
            </a:r>
            <a:endParaRPr lang="en-US" altLang="zh-CN" sz="1000" b="1" kern="1200">
              <a:solidFill>
                <a:srgbClr val="FFFF00"/>
              </a:solidFill>
              <a:latin typeface="宋体" panose="02010600030101010101" pitchFamily="2" charset="-122"/>
              <a:ea typeface="+mn-ea"/>
              <a:cs typeface="+mn-cs"/>
            </a:endParaRPr>
          </a:p>
          <a:p>
            <a:pPr>
              <a:buFontTx/>
              <a:buNone/>
            </a:pPr>
            <a:r>
              <a:rPr lang="zh-CN" altLang="en-US" sz="2400" b="1" kern="1200" dirty="0">
                <a:solidFill>
                  <a:srgbClr val="FFFF00"/>
                </a:solidFill>
                <a:latin typeface="宋体" panose="02010600030101010101" pitchFamily="2" charset="-122"/>
                <a:ea typeface="+mn-ea"/>
                <a:cs typeface="+mn-cs"/>
              </a:rPr>
              <a:t>（</a:t>
            </a:r>
            <a:r>
              <a:rPr lang="en-US" altLang="zh-CN" sz="2400" b="1" kern="1200">
                <a:solidFill>
                  <a:srgbClr val="FFFF00"/>
                </a:solidFill>
                <a:latin typeface="宋体" panose="02010600030101010101" pitchFamily="2" charset="-122"/>
                <a:ea typeface="+mn-ea"/>
                <a:cs typeface="+mn-cs"/>
              </a:rPr>
              <a:t>1</a:t>
            </a:r>
            <a:r>
              <a:rPr lang="zh-CN" altLang="en-US" sz="2400" b="1" kern="1200" dirty="0">
                <a:solidFill>
                  <a:srgbClr val="FFFF00"/>
                </a:solidFill>
                <a:latin typeface="宋体" panose="02010600030101010101" pitchFamily="2" charset="-122"/>
                <a:ea typeface="+mn-ea"/>
                <a:cs typeface="+mn-cs"/>
              </a:rPr>
              <a:t>）</a:t>
            </a:r>
            <a:r>
              <a:rPr lang="zh-CN" altLang="en-US" sz="2400" b="1" kern="1200" dirty="0">
                <a:solidFill>
                  <a:srgbClr val="FFFF00"/>
                </a:solidFill>
                <a:latin typeface="+mn-lt"/>
                <a:ea typeface="+mn-ea"/>
                <a:cs typeface="+mn-cs"/>
              </a:rPr>
              <a:t>网络预约出租车如滴滴快车、专车。</a:t>
            </a:r>
            <a:endParaRPr lang="en-US" altLang="zh-CN" sz="2400" b="1" kern="1200">
              <a:solidFill>
                <a:srgbClr val="FFFF00"/>
              </a:solidFill>
              <a:latin typeface="+mn-lt"/>
              <a:ea typeface="+mn-ea"/>
              <a:cs typeface="+mn-cs"/>
            </a:endParaRPr>
          </a:p>
          <a:p>
            <a:pPr>
              <a:buFontTx/>
              <a:buNone/>
            </a:pPr>
            <a:r>
              <a:rPr lang="zh-CN" altLang="en-US" sz="2400" b="1" kern="1200" dirty="0">
                <a:solidFill>
                  <a:srgbClr val="FFFF00"/>
                </a:solidFill>
                <a:latin typeface="+mn-lt"/>
                <a:ea typeface="+mn-ea"/>
                <a:cs typeface="+mn-cs"/>
              </a:rPr>
              <a:t>           巡游出租车就是传统出租车。</a:t>
            </a:r>
            <a:endParaRPr lang="en-US" altLang="zh-CN" sz="2400" b="1" kern="1200">
              <a:solidFill>
                <a:srgbClr val="FFFF00"/>
              </a:solidFill>
              <a:latin typeface="+mn-lt"/>
              <a:ea typeface="+mn-ea"/>
              <a:cs typeface="+mn-cs"/>
            </a:endParaRPr>
          </a:p>
          <a:p>
            <a:pPr>
              <a:buFontTx/>
              <a:buNone/>
            </a:pPr>
            <a:r>
              <a:rPr lang="zh-CN" altLang="en-US" sz="2400" b="1" kern="1200" dirty="0">
                <a:solidFill>
                  <a:srgbClr val="FFFF00"/>
                </a:solidFill>
                <a:latin typeface="+mn-lt"/>
                <a:ea typeface="+mn-ea"/>
                <a:cs typeface="+mn-cs"/>
              </a:rPr>
              <a:t>           二者的主要</a:t>
            </a:r>
            <a:r>
              <a:rPr lang="zh-CN" altLang="zh-CN" sz="2400" b="1" kern="1200" dirty="0">
                <a:solidFill>
                  <a:srgbClr val="FFFF00"/>
                </a:solidFill>
                <a:latin typeface="+mn-lt"/>
                <a:ea typeface="+mn-ea"/>
                <a:cs typeface="+mn-cs"/>
              </a:rPr>
              <a:t>区别是</a:t>
            </a:r>
            <a:r>
              <a:rPr lang="zh-CN" altLang="en-US" sz="2400" b="1" kern="1200" dirty="0">
                <a:solidFill>
                  <a:srgbClr val="FFFF00"/>
                </a:solidFill>
                <a:latin typeface="+mn-lt"/>
                <a:ea typeface="+mn-ea"/>
                <a:cs typeface="+mn-cs"/>
              </a:rPr>
              <a:t>：</a:t>
            </a:r>
            <a:endParaRPr lang="en-US" altLang="zh-CN" sz="2400" b="1" kern="1200">
              <a:solidFill>
                <a:srgbClr val="FFFF00"/>
              </a:solidFill>
              <a:latin typeface="+mn-lt"/>
              <a:ea typeface="+mn-ea"/>
              <a:cs typeface="+mn-cs"/>
            </a:endParaRPr>
          </a:p>
          <a:p>
            <a:pPr>
              <a:buFontTx/>
              <a:buNone/>
            </a:pPr>
            <a:r>
              <a:rPr lang="zh-CN" altLang="en-US" sz="2400" b="1" kern="1200" dirty="0">
                <a:solidFill>
                  <a:srgbClr val="FFFF00"/>
                </a:solidFill>
                <a:latin typeface="+mn-lt"/>
                <a:ea typeface="+mn-ea"/>
                <a:cs typeface="+mn-cs"/>
              </a:rPr>
              <a:t>            巡游出租车外观有标识，可以巡游揽客，网络预约出租车不能。</a:t>
            </a:r>
            <a:endParaRPr lang="en-US" altLang="zh-CN" sz="2400" b="1" kern="1200">
              <a:solidFill>
                <a:srgbClr val="FFFF00"/>
              </a:solidFill>
              <a:latin typeface="+mn-lt"/>
              <a:ea typeface="+mn-ea"/>
              <a:cs typeface="+mn-cs"/>
            </a:endParaRPr>
          </a:p>
          <a:p>
            <a:pPr>
              <a:buFontTx/>
              <a:buNone/>
            </a:pPr>
            <a:endParaRPr lang="en-US" altLang="zh-CN" sz="2400" b="1" kern="1200">
              <a:solidFill>
                <a:srgbClr val="FFFF00"/>
              </a:solidFill>
              <a:latin typeface="+mn-lt"/>
              <a:ea typeface="+mn-ea"/>
              <a:cs typeface="+mn-cs"/>
            </a:endParaRPr>
          </a:p>
          <a:p>
            <a:pPr>
              <a:buFontTx/>
              <a:buNone/>
            </a:pPr>
            <a:r>
              <a:rPr lang="zh-CN" altLang="en-US" sz="2800" b="1" kern="1200" dirty="0">
                <a:solidFill>
                  <a:srgbClr val="FFFF00"/>
                </a:solidFill>
                <a:latin typeface="楷体_GB2312" panose="02010609030101010101" pitchFamily="49" charset="-122"/>
                <a:ea typeface="楷体_GB2312" panose="02010609030101010101" pitchFamily="49" charset="-122"/>
                <a:cs typeface="+mn-cs"/>
              </a:rPr>
              <a:t>   </a:t>
            </a:r>
            <a:r>
              <a:rPr lang="zh-CN" altLang="en-US" sz="2800" b="1" kern="1200" dirty="0">
                <a:solidFill>
                  <a:srgbClr val="FF0000"/>
                </a:solidFill>
                <a:latin typeface="楷体_GB2312" panose="02010609030101010101" pitchFamily="49" charset="-122"/>
                <a:ea typeface="楷体_GB2312" panose="02010609030101010101" pitchFamily="49" charset="-122"/>
                <a:cs typeface="+mn-cs"/>
              </a:rPr>
              <a:t>特别强调：</a:t>
            </a:r>
            <a:r>
              <a:rPr lang="zh-CN" altLang="en-US" sz="2800" b="1" kern="1200" dirty="0">
                <a:solidFill>
                  <a:srgbClr val="FFFF00"/>
                </a:solidFill>
                <a:latin typeface="楷体_GB2312" panose="02010609030101010101" pitchFamily="49" charset="-122"/>
                <a:ea typeface="楷体_GB2312" panose="02010609030101010101" pitchFamily="49" charset="-122"/>
                <a:cs typeface="+mn-cs"/>
              </a:rPr>
              <a:t>巡游出租车、公交巴士交易额仅为通过互联网出行平台实现的运输交易额，“扫马路”、招手即停方式提供的服务交易额不纳入统计。</a:t>
            </a:r>
            <a:endParaRPr lang="en-US" altLang="zh-CN" sz="2800" b="1" kern="1200">
              <a:solidFill>
                <a:srgbClr val="FFFF00"/>
              </a:solidFill>
              <a:latin typeface="楷体_GB2312" panose="02010609030101010101" pitchFamily="49" charset="-122"/>
              <a:ea typeface="楷体_GB2312" panose="02010609030101010101" pitchFamily="49" charset="-122"/>
              <a:cs typeface="+mn-cs"/>
            </a:endParaRPr>
          </a:p>
          <a:p>
            <a:pPr>
              <a:buFontTx/>
              <a:buNone/>
            </a:pPr>
            <a:endParaRPr lang="en-US" altLang="zh-CN" sz="2400" kern="1200">
              <a:solidFill>
                <a:srgbClr val="FFFF00"/>
              </a:solidFill>
              <a:latin typeface="华文行楷" panose="02010800040101010101" pitchFamily="2" charset="-122"/>
              <a:ea typeface="华文行楷" panose="02010800040101010101" pitchFamily="2" charset="-122"/>
              <a:cs typeface="+mn-cs"/>
            </a:endParaRPr>
          </a:p>
          <a:p>
            <a:pPr>
              <a:buFontTx/>
              <a:buNone/>
            </a:pPr>
            <a:r>
              <a:rPr lang="zh-CN" altLang="en-US" sz="2400" b="1" kern="1200" dirty="0">
                <a:solidFill>
                  <a:srgbClr val="FFFF00"/>
                </a:solidFill>
                <a:latin typeface="宋体" panose="02010600030101010101" pitchFamily="2" charset="-122"/>
                <a:ea typeface="+mn-ea"/>
                <a:cs typeface="+mn-cs"/>
              </a:rPr>
              <a:t> </a:t>
            </a:r>
            <a:endParaRPr lang="zh-CN" altLang="zh-CN" sz="2400" kern="1200" dirty="0">
              <a:solidFill>
                <a:srgbClr val="FFFF00"/>
              </a:solidFill>
              <a:latin typeface="+mn-lt"/>
              <a:ea typeface="+mn-ea"/>
              <a:cs typeface="+mn-cs"/>
            </a:endParaRPr>
          </a:p>
          <a:p>
            <a:pPr>
              <a:buFontTx/>
              <a:buNone/>
            </a:pPr>
            <a:endParaRPr lang="zh-CN" altLang="zh-CN" sz="2400" kern="1200" dirty="0">
              <a:solidFill>
                <a:srgbClr val="FFFF00"/>
              </a:solidFill>
              <a:latin typeface="华文行楷" panose="02010800040101010101" pitchFamily="2" charset="-122"/>
              <a:ea typeface="华文行楷" panose="02010800040101010101" pitchFamily="2" charset="-122"/>
              <a:cs typeface="+mn-cs"/>
            </a:endParaRPr>
          </a:p>
          <a:p>
            <a:pPr>
              <a:buFontTx/>
              <a:buNone/>
            </a:pPr>
            <a:endParaRPr lang="en-US" altLang="zh-CN" sz="2400" kern="1200">
              <a:solidFill>
                <a:srgbClr val="FFFF00"/>
              </a:solidFill>
              <a:latin typeface="+mn-lt"/>
              <a:ea typeface="+mn-ea"/>
              <a:cs typeface="+mn-cs"/>
            </a:endParaRPr>
          </a:p>
          <a:p>
            <a:pPr>
              <a:buFontTx/>
              <a:buNone/>
            </a:pPr>
            <a:endParaRPr lang="zh-CN" altLang="zh-CN" sz="2400" b="1" kern="1200" dirty="0">
              <a:solidFill>
                <a:srgbClr val="FFFF00"/>
              </a:solidFill>
              <a:latin typeface="宋体" panose="02010600030101010101" pitchFamily="2" charset="-122"/>
              <a:ea typeface="+mn-ea"/>
              <a:cs typeface="+mn-cs"/>
            </a:endParaRPr>
          </a:p>
        </p:txBody>
      </p:sp>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noChangeArrowheads="1"/>
          </p:cNvSpPr>
          <p:nvPr>
            <p:ph idx="1"/>
          </p:nvPr>
        </p:nvSpPr>
        <p:spPr>
          <a:xfrm>
            <a:off x="1116013" y="1125538"/>
            <a:ext cx="7056438" cy="5589588"/>
          </a:xfrm>
        </p:spPr>
        <p:txBody>
          <a:bodyPr vert="horz" wrap="square" lIns="91440" tIns="45720" rIns="91440" bIns="45720" numCol="1" anchor="t" anchorCtr="0" compatLnSpc="1"/>
          <a:p>
            <a:pPr>
              <a:buFontTx/>
              <a:buNone/>
            </a:pPr>
            <a:r>
              <a:rPr lang="zh-CN" altLang="en-US" b="1" kern="1200" dirty="0">
                <a:solidFill>
                  <a:srgbClr val="FFFF00"/>
                </a:solidFill>
                <a:latin typeface="宋体" panose="02010600030101010101" pitchFamily="2" charset="-122"/>
                <a:ea typeface="+mn-ea"/>
                <a:cs typeface="+mn-cs"/>
              </a:rPr>
              <a:t>注意事项：</a:t>
            </a:r>
            <a:endParaRPr lang="en-US" altLang="zh-CN" b="1" kern="1200">
              <a:solidFill>
                <a:srgbClr val="FFFF00"/>
              </a:solidFill>
              <a:latin typeface="宋体" panose="02010600030101010101" pitchFamily="2" charset="-122"/>
              <a:ea typeface="+mn-ea"/>
              <a:cs typeface="+mn-cs"/>
            </a:endParaRPr>
          </a:p>
          <a:p>
            <a:pPr>
              <a:buFontTx/>
              <a:buNone/>
            </a:pPr>
            <a:r>
              <a:rPr lang="en-US" altLang="zh-CN" sz="1000" b="1" kern="1200">
                <a:solidFill>
                  <a:srgbClr val="FFFF00"/>
                </a:solidFill>
                <a:latin typeface="宋体" panose="02010600030101010101" pitchFamily="2" charset="-122"/>
                <a:ea typeface="+mn-ea"/>
                <a:cs typeface="+mn-cs"/>
              </a:rPr>
              <a:t> </a:t>
            </a:r>
            <a:endParaRPr lang="en-US" altLang="zh-CN" sz="2400" kern="1200">
              <a:solidFill>
                <a:srgbClr val="FFFF00"/>
              </a:solidFill>
              <a:latin typeface="华文行楷" panose="02010800040101010101" pitchFamily="2" charset="-122"/>
              <a:ea typeface="华文行楷" panose="02010800040101010101" pitchFamily="2" charset="-122"/>
              <a:cs typeface="+mn-cs"/>
            </a:endParaRPr>
          </a:p>
          <a:p>
            <a:pPr>
              <a:lnSpc>
                <a:spcPct val="150000"/>
              </a:lnSpc>
              <a:buFontTx/>
              <a:buNone/>
            </a:pPr>
            <a:r>
              <a:rPr lang="zh-CN" altLang="en-US" sz="2400" b="1" kern="1200" dirty="0">
                <a:solidFill>
                  <a:srgbClr val="FFFF00"/>
                </a:solidFill>
                <a:latin typeface="宋体" panose="02010600030101010101" pitchFamily="2" charset="-122"/>
                <a:ea typeface="+mn-ea"/>
                <a:cs typeface="+mn-cs"/>
              </a:rPr>
              <a:t> （</a:t>
            </a:r>
            <a:r>
              <a:rPr lang="en-US" altLang="zh-CN" sz="2400" b="1" kern="1200">
                <a:solidFill>
                  <a:srgbClr val="FFFF00"/>
                </a:solidFill>
                <a:latin typeface="宋体" panose="02010600030101010101" pitchFamily="2" charset="-122"/>
                <a:ea typeface="+mn-ea"/>
                <a:cs typeface="+mn-cs"/>
              </a:rPr>
              <a:t>2</a:t>
            </a:r>
            <a:r>
              <a:rPr lang="zh-CN" altLang="en-US" sz="2400" b="1" kern="1200" dirty="0">
                <a:solidFill>
                  <a:srgbClr val="FFFF00"/>
                </a:solidFill>
                <a:latin typeface="宋体" panose="02010600030101010101" pitchFamily="2" charset="-122"/>
                <a:ea typeface="+mn-ea"/>
                <a:cs typeface="+mn-cs"/>
              </a:rPr>
              <a:t>）</a:t>
            </a:r>
            <a:r>
              <a:rPr lang="zh-CN" altLang="zh-CN" sz="2400" b="1" kern="1200" dirty="0">
                <a:solidFill>
                  <a:srgbClr val="FFFF00"/>
                </a:solidFill>
                <a:latin typeface="+mn-lt"/>
                <a:ea typeface="+mn-ea"/>
                <a:cs typeface="+mn-cs"/>
              </a:rPr>
              <a:t>自有车辆</a:t>
            </a:r>
            <a:r>
              <a:rPr lang="zh-CN" altLang="en-US" sz="2400" b="1" kern="1200" dirty="0">
                <a:solidFill>
                  <a:srgbClr val="FFFF00"/>
                </a:solidFill>
                <a:latin typeface="+mn-lt"/>
                <a:ea typeface="+mn-ea"/>
                <a:cs typeface="+mn-cs"/>
              </a:rPr>
              <a:t>：</a:t>
            </a:r>
            <a:r>
              <a:rPr lang="zh-CN" altLang="zh-CN" sz="2400" b="1" kern="1200" dirty="0">
                <a:solidFill>
                  <a:srgbClr val="FFFF00"/>
                </a:solidFill>
                <a:latin typeface="+mn-lt"/>
                <a:ea typeface="+mn-ea"/>
                <a:cs typeface="+mn-cs"/>
              </a:rPr>
              <a:t>包括平台运营企业以购买、融资租赁等方式获得的记入固定资产的车辆，不包括运营企业持有的经营性租赁车辆。</a:t>
            </a:r>
            <a:r>
              <a:rPr lang="zh-CN" altLang="en-US" sz="2400" b="1" kern="1200" dirty="0">
                <a:solidFill>
                  <a:srgbClr val="FFFF00"/>
                </a:solidFill>
                <a:latin typeface="+mn-lt"/>
                <a:ea typeface="+mn-ea"/>
                <a:cs typeface="+mn-cs"/>
              </a:rPr>
              <a:t>例如滴滴的专车、快车都不能算是自有车辆。</a:t>
            </a:r>
            <a:endParaRPr lang="en-US" altLang="zh-CN" sz="2400" b="1" kern="1200">
              <a:solidFill>
                <a:srgbClr val="FFFF00"/>
              </a:solidFill>
              <a:latin typeface="+mn-lt"/>
              <a:ea typeface="+mn-ea"/>
              <a:cs typeface="+mn-cs"/>
            </a:endParaRPr>
          </a:p>
          <a:p>
            <a:pPr>
              <a:lnSpc>
                <a:spcPct val="150000"/>
              </a:lnSpc>
              <a:buFontTx/>
              <a:buNone/>
            </a:pPr>
            <a:r>
              <a:rPr lang="en-US" altLang="zh-CN" sz="2400" kern="1200">
                <a:solidFill>
                  <a:srgbClr val="FFFF00"/>
                </a:solidFill>
                <a:latin typeface="+mn-lt"/>
                <a:ea typeface="+mn-ea"/>
                <a:cs typeface="+mn-cs"/>
              </a:rPr>
              <a:t>  </a:t>
            </a:r>
            <a:r>
              <a:rPr lang="zh-CN" altLang="en-US" sz="2400" b="1" kern="1200" dirty="0">
                <a:solidFill>
                  <a:srgbClr val="FFFF00"/>
                </a:solidFill>
                <a:latin typeface="宋体" panose="02010600030101010101" pitchFamily="2" charset="-122"/>
                <a:ea typeface="+mn-ea"/>
                <a:cs typeface="+mn-cs"/>
              </a:rPr>
              <a:t>（</a:t>
            </a:r>
            <a:r>
              <a:rPr lang="en-US" altLang="zh-CN" sz="2400" b="1" kern="1200">
                <a:solidFill>
                  <a:srgbClr val="FFFF00"/>
                </a:solidFill>
                <a:latin typeface="宋体" panose="02010600030101010101" pitchFamily="2" charset="-122"/>
                <a:ea typeface="+mn-ea"/>
                <a:cs typeface="+mn-cs"/>
              </a:rPr>
              <a:t>3</a:t>
            </a:r>
            <a:r>
              <a:rPr lang="zh-CN" altLang="en-US" sz="2400" b="1" kern="1200" dirty="0">
                <a:solidFill>
                  <a:srgbClr val="FFFF00"/>
                </a:solidFill>
                <a:latin typeface="宋体" panose="02010600030101010101" pitchFamily="2" charset="-122"/>
                <a:ea typeface="+mn-ea"/>
                <a:cs typeface="+mn-cs"/>
              </a:rPr>
              <a:t>）</a:t>
            </a:r>
            <a:r>
              <a:rPr lang="zh-CN" altLang="zh-CN" sz="2400" b="1" kern="1200" dirty="0">
                <a:solidFill>
                  <a:srgbClr val="FFFF00"/>
                </a:solidFill>
                <a:latin typeface="+mn-lt"/>
                <a:ea typeface="+mn-ea"/>
                <a:cs typeface="+mn-cs"/>
              </a:rPr>
              <a:t>共享单车</a:t>
            </a:r>
            <a:r>
              <a:rPr lang="zh-CN" altLang="en-US" sz="2400" b="1" kern="1200" dirty="0">
                <a:solidFill>
                  <a:srgbClr val="FFFF00"/>
                </a:solidFill>
                <a:latin typeface="+mn-lt"/>
                <a:ea typeface="+mn-ea"/>
                <a:cs typeface="+mn-cs"/>
              </a:rPr>
              <a:t>：</a:t>
            </a:r>
            <a:r>
              <a:rPr lang="zh-CN" altLang="zh-CN" sz="2400" b="1" kern="1200" dirty="0">
                <a:solidFill>
                  <a:srgbClr val="FFFF00"/>
                </a:solidFill>
                <a:latin typeface="+mn-lt"/>
                <a:ea typeface="+mn-ea"/>
                <a:cs typeface="+mn-cs"/>
              </a:rPr>
              <a:t>属于网络车辆租赁服务</a:t>
            </a:r>
            <a:r>
              <a:rPr lang="en-US" altLang="zh-CN" sz="2400" b="1" kern="1200">
                <a:solidFill>
                  <a:srgbClr val="FFFF00"/>
                </a:solidFill>
                <a:latin typeface="+mn-lt"/>
                <a:ea typeface="+mn-ea"/>
                <a:cs typeface="+mn-cs"/>
              </a:rPr>
              <a:t>/</a:t>
            </a:r>
            <a:r>
              <a:rPr lang="zh-CN" altLang="zh-CN" sz="2400" b="1" kern="1200" dirty="0">
                <a:solidFill>
                  <a:srgbClr val="FFFF00"/>
                </a:solidFill>
                <a:latin typeface="+mn-lt"/>
                <a:ea typeface="+mn-ea"/>
                <a:cs typeface="+mn-cs"/>
              </a:rPr>
              <a:t>非机动车</a:t>
            </a:r>
            <a:r>
              <a:rPr lang="en-US" altLang="zh-CN" sz="2400" b="1" kern="1200">
                <a:solidFill>
                  <a:srgbClr val="FFFF00"/>
                </a:solidFill>
                <a:latin typeface="+mn-lt"/>
                <a:ea typeface="+mn-ea"/>
                <a:cs typeface="+mn-cs"/>
              </a:rPr>
              <a:t>/</a:t>
            </a:r>
            <a:r>
              <a:rPr lang="zh-CN" altLang="zh-CN" sz="2400" b="1" kern="1200" dirty="0">
                <a:solidFill>
                  <a:srgbClr val="FFFF00"/>
                </a:solidFill>
                <a:latin typeface="+mn-lt"/>
                <a:ea typeface="+mn-ea"/>
                <a:cs typeface="+mn-cs"/>
              </a:rPr>
              <a:t>自行车租赁。</a:t>
            </a:r>
            <a:endParaRPr lang="en-US" altLang="zh-CN" sz="2400" b="1" kern="1200">
              <a:solidFill>
                <a:srgbClr val="FFFF00"/>
              </a:solidFill>
              <a:latin typeface="+mn-lt"/>
              <a:ea typeface="+mn-ea"/>
              <a:cs typeface="+mn-cs"/>
            </a:endParaRPr>
          </a:p>
          <a:p>
            <a:pPr>
              <a:lnSpc>
                <a:spcPct val="150000"/>
              </a:lnSpc>
              <a:buFontTx/>
              <a:buNone/>
            </a:pPr>
            <a:endParaRPr lang="zh-CN" altLang="zh-CN" sz="2400" kern="1200" dirty="0">
              <a:solidFill>
                <a:srgbClr val="FFFF00"/>
              </a:solidFill>
              <a:latin typeface="+mn-lt"/>
              <a:ea typeface="+mn-ea"/>
              <a:cs typeface="+mn-cs"/>
            </a:endParaRPr>
          </a:p>
          <a:p>
            <a:pPr>
              <a:buFontTx/>
              <a:buNone/>
            </a:pPr>
            <a:endParaRPr lang="zh-CN" altLang="zh-CN" sz="2400" kern="1200" dirty="0">
              <a:solidFill>
                <a:srgbClr val="FFFF00"/>
              </a:solidFill>
              <a:latin typeface="+mn-lt"/>
              <a:ea typeface="+mn-ea"/>
              <a:cs typeface="+mn-cs"/>
            </a:endParaRPr>
          </a:p>
          <a:p>
            <a:pPr>
              <a:buFontTx/>
              <a:buNone/>
            </a:pPr>
            <a:endParaRPr lang="zh-CN" altLang="zh-CN" sz="2400" kern="1200" dirty="0">
              <a:solidFill>
                <a:srgbClr val="FFFF00"/>
              </a:solidFill>
              <a:latin typeface="华文行楷" panose="02010800040101010101" pitchFamily="2" charset="-122"/>
              <a:ea typeface="华文行楷" panose="02010800040101010101" pitchFamily="2" charset="-122"/>
              <a:cs typeface="+mn-cs"/>
            </a:endParaRPr>
          </a:p>
          <a:p>
            <a:pPr>
              <a:buFontTx/>
              <a:buNone/>
            </a:pPr>
            <a:endParaRPr lang="en-US" altLang="zh-CN" sz="2400" kern="1200">
              <a:solidFill>
                <a:srgbClr val="FFFF00"/>
              </a:solidFill>
              <a:latin typeface="+mn-lt"/>
              <a:ea typeface="+mn-ea"/>
              <a:cs typeface="+mn-cs"/>
            </a:endParaRPr>
          </a:p>
          <a:p>
            <a:pPr>
              <a:buFontTx/>
              <a:buNone/>
            </a:pPr>
            <a:endParaRPr lang="zh-CN" altLang="zh-CN" sz="2400" b="1" kern="1200" dirty="0">
              <a:solidFill>
                <a:srgbClr val="FFFF00"/>
              </a:solidFill>
              <a:latin typeface="宋体" panose="02010600030101010101" pitchFamily="2" charset="-122"/>
              <a:ea typeface="+mn-ea"/>
              <a:cs typeface="+mn-cs"/>
            </a:endParaRPr>
          </a:p>
        </p:txBody>
      </p:sp>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6" name="文本框 5"/>
          <p:cNvSpPr txBox="1"/>
          <p:nvPr/>
        </p:nvSpPr>
        <p:spPr>
          <a:xfrm>
            <a:off x="1115695" y="1628775"/>
            <a:ext cx="7101205" cy="2066290"/>
          </a:xfrm>
          <a:prstGeom prst="rect">
            <a:avLst/>
          </a:prstGeom>
          <a:noFill/>
        </p:spPr>
        <p:txBody>
          <a:bodyPr wrap="square" rtlCol="0" anchor="t">
            <a:spAutoFit/>
          </a:bodyPr>
          <a:p>
            <a:pPr marL="228600" marR="0" lvl="0" indent="-228600" algn="l" defTabSz="914400" rtl="0" eaLnBrk="1" fontAlgn="base" latinLnBrk="0" hangingPunct="1">
              <a:lnSpc>
                <a:spcPts val="3600"/>
              </a:lnSpc>
              <a:spcBef>
                <a:spcPts val="1000"/>
              </a:spcBef>
              <a:spcAft>
                <a:spcPct val="0"/>
              </a:spcAft>
              <a:buClrTx/>
              <a:buSzTx/>
              <a:buFont typeface="Arial" panose="020B0604020202020204" pitchFamily="34" charset="0"/>
              <a:buChar char="•"/>
              <a:defRPr/>
            </a:pPr>
            <a:r>
              <a:rPr lang="zh-CN" altLang="zh-CN" sz="2800" b="1" dirty="0">
                <a:solidFill>
                  <a:srgbClr val="FFFF00"/>
                </a:solidFill>
                <a:latin typeface="+mn-lt"/>
                <a:ea typeface="+mn-ea"/>
                <a:sym typeface="+mn-ea"/>
              </a:rPr>
              <a:t>期末注册司机数（网约自行车免填）：指报告期最后一日，平台注册的司机数量。</a:t>
            </a:r>
            <a:endParaRPr lang="zh-CN" altLang="zh-CN" sz="2800" b="1" dirty="0">
              <a:solidFill>
                <a:srgbClr val="FFFF00"/>
              </a:solidFill>
              <a:latin typeface="+mn-lt"/>
              <a:ea typeface="+mn-ea"/>
              <a:sym typeface="+mn-ea"/>
            </a:endParaRPr>
          </a:p>
          <a:p>
            <a:pPr marL="228600" marR="0" lvl="0" indent="-228600" algn="l" defTabSz="914400" rtl="0" eaLnBrk="1" fontAlgn="base" latinLnBrk="0" hangingPunct="1">
              <a:lnSpc>
                <a:spcPts val="3600"/>
              </a:lnSpc>
              <a:spcBef>
                <a:spcPts val="1000"/>
              </a:spcBef>
              <a:spcAft>
                <a:spcPct val="0"/>
              </a:spcAft>
              <a:buClrTx/>
              <a:buSzTx/>
              <a:buFont typeface="Arial" panose="020B0604020202020204" pitchFamily="34" charset="0"/>
              <a:buChar char="•"/>
              <a:defRPr/>
            </a:pPr>
            <a:r>
              <a:rPr lang="zh-CN" altLang="zh-CN" sz="2800" b="1" dirty="0">
                <a:solidFill>
                  <a:srgbClr val="FFFF00"/>
                </a:solidFill>
                <a:latin typeface="+mn-lt"/>
                <a:ea typeface="+mn-ea"/>
                <a:sym typeface="+mn-ea"/>
              </a:rPr>
              <a:t>自有司机：指报告期内平台运营企业直接雇佣的司机数量。</a:t>
            </a:r>
            <a:endParaRPr lang="zh-CN" altLang="zh-CN" sz="2800" b="1" dirty="0">
              <a:solidFill>
                <a:srgbClr val="FFFF00"/>
              </a:solidFill>
              <a:latin typeface="+mn-lt"/>
              <a:ea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6" name="标题 5"/>
          <p:cNvSpPr>
            <a:spLocks noGrp="1"/>
          </p:cNvSpPr>
          <p:nvPr>
            <p:ph type="title"/>
          </p:nvPr>
        </p:nvSpPr>
        <p:spPr>
          <a:xfrm>
            <a:off x="323215" y="910590"/>
            <a:ext cx="8229600" cy="1078230"/>
          </a:xfrm>
        </p:spPr>
        <p:txBody>
          <a:bodyPr/>
          <a:p>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重点互联网医疗平台基本情况（</a:t>
            </a:r>
            <a:r>
              <a:rPr lang="en-US" altLang="zh-CN"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U203</a:t>
            </a:r>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表）</a:t>
            </a:r>
            <a:endParaRPr lang="zh-CN" altLang="en-US" sz="2800"/>
          </a:p>
        </p:txBody>
      </p:sp>
      <p:sp>
        <p:nvSpPr>
          <p:cNvPr id="7" name="文本框 6"/>
          <p:cNvSpPr txBox="1"/>
          <p:nvPr/>
        </p:nvSpPr>
        <p:spPr>
          <a:xfrm>
            <a:off x="1043305" y="1845310"/>
            <a:ext cx="7322820" cy="977265"/>
          </a:xfrm>
          <a:prstGeom prst="rect">
            <a:avLst/>
          </a:prstGeom>
          <a:noFill/>
        </p:spPr>
        <p:txBody>
          <a:bodyPr wrap="square" rtlCol="0" anchor="t">
            <a:spAutoFit/>
          </a:bodyPr>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r>
              <a:rPr lang="zh-CN" altLang="zh-CN" sz="2400" b="1" dirty="0">
                <a:solidFill>
                  <a:srgbClr val="FFFF00"/>
                </a:solidFill>
                <a:latin typeface="+mn-lt"/>
                <a:ea typeface="+mn-ea"/>
              </a:rPr>
              <a:t>提供服务的医生数：</a:t>
            </a:r>
            <a:r>
              <a:rPr lang="zh-CN" altLang="zh-CN" sz="2400" b="1" dirty="0">
                <a:solidFill>
                  <a:srgbClr val="FFFF00"/>
                </a:solidFill>
                <a:latin typeface="+mn-lt"/>
                <a:ea typeface="+mn-ea"/>
                <a:sym typeface="+mn-ea"/>
              </a:rPr>
              <a:t>指报告期内通过平台提供在线处方、远程会诊、健康咨询等服务的医生数。</a:t>
            </a:r>
            <a:endParaRPr lang="zh-CN" altLang="zh-CN" sz="2400" b="1" dirty="0">
              <a:solidFill>
                <a:srgbClr val="FFFF00"/>
              </a:solidFill>
              <a:latin typeface="+mn-lt"/>
              <a:ea typeface="+mn-ea"/>
            </a:endParaRPr>
          </a:p>
        </p:txBody>
      </p:sp>
      <p:graphicFrame>
        <p:nvGraphicFramePr>
          <p:cNvPr id="8" name="对象 7"/>
          <p:cNvGraphicFramePr/>
          <p:nvPr/>
        </p:nvGraphicFramePr>
        <p:xfrm>
          <a:off x="1115695" y="3068955"/>
          <a:ext cx="7361555" cy="2765425"/>
        </p:xfrm>
        <a:graphic>
          <a:graphicData uri="http://schemas.openxmlformats.org/presentationml/2006/ole">
            <mc:AlternateContent xmlns:mc="http://schemas.openxmlformats.org/markup-compatibility/2006">
              <mc:Choice xmlns:v="urn:schemas-microsoft-com:vml" Requires="v">
                <p:oleObj spid="_x0000_s9" name="" r:id="rId1" imgW="6210300" imgH="2057400" progId="Paint.Picture">
                  <p:embed/>
                </p:oleObj>
              </mc:Choice>
              <mc:Fallback>
                <p:oleObj name="" r:id="rId1" imgW="6210300" imgH="2057400" progId="Paint.Picture">
                  <p:embed/>
                  <p:pic>
                    <p:nvPicPr>
                      <p:cNvPr id="0" name="图片 8"/>
                      <p:cNvPicPr/>
                      <p:nvPr/>
                    </p:nvPicPr>
                    <p:blipFill>
                      <a:blip r:embed="rId2"/>
                      <a:stretch>
                        <a:fillRect/>
                      </a:stretch>
                    </p:blipFill>
                    <p:spPr>
                      <a:xfrm>
                        <a:off x="1115695" y="3068955"/>
                        <a:ext cx="7361555" cy="2765425"/>
                      </a:xfrm>
                      <a:prstGeom prst="rect">
                        <a:avLst/>
                      </a:prstGeom>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6" name="标题 5"/>
          <p:cNvSpPr>
            <a:spLocks noGrp="1"/>
          </p:cNvSpPr>
          <p:nvPr>
            <p:ph type="title"/>
          </p:nvPr>
        </p:nvSpPr>
        <p:spPr>
          <a:xfrm>
            <a:off x="539115" y="1000125"/>
            <a:ext cx="8387080" cy="981075"/>
          </a:xfrm>
        </p:spPr>
        <p:txBody>
          <a:bodyPr/>
          <a:p>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重点互联网教育培训平台基本情况（</a:t>
            </a:r>
            <a:r>
              <a:rPr lang="en-US" altLang="zh-CN"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U204</a:t>
            </a:r>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表）</a:t>
            </a:r>
            <a:endParaRPr lang="zh-CN" altLang="en-US" sz="2800"/>
          </a:p>
        </p:txBody>
      </p:sp>
      <p:graphicFrame>
        <p:nvGraphicFramePr>
          <p:cNvPr id="5" name="对象 4"/>
          <p:cNvGraphicFramePr/>
          <p:nvPr/>
        </p:nvGraphicFramePr>
        <p:xfrm>
          <a:off x="1331595" y="2781300"/>
          <a:ext cx="6675120" cy="3879215"/>
        </p:xfrm>
        <a:graphic>
          <a:graphicData uri="http://schemas.openxmlformats.org/presentationml/2006/ole">
            <mc:AlternateContent xmlns:mc="http://schemas.openxmlformats.org/markup-compatibility/2006">
              <mc:Choice xmlns:v="urn:schemas-microsoft-com:vml" Requires="v">
                <p:oleObj spid="_x0000_s7" name="" r:id="rId1" imgW="6419850" imgH="3581400" progId="Paint.Picture">
                  <p:embed/>
                </p:oleObj>
              </mc:Choice>
              <mc:Fallback>
                <p:oleObj name="" r:id="rId1" imgW="6419850" imgH="3581400" progId="Paint.Picture">
                  <p:embed/>
                  <p:pic>
                    <p:nvPicPr>
                      <p:cNvPr id="0" name="图片 6"/>
                      <p:cNvPicPr/>
                      <p:nvPr/>
                    </p:nvPicPr>
                    <p:blipFill>
                      <a:blip r:embed="rId2"/>
                      <a:stretch>
                        <a:fillRect/>
                      </a:stretch>
                    </p:blipFill>
                    <p:spPr>
                      <a:xfrm>
                        <a:off x="1331595" y="2781300"/>
                        <a:ext cx="6675120" cy="3879215"/>
                      </a:xfrm>
                      <a:prstGeom prst="rect">
                        <a:avLst/>
                      </a:prstGeom>
                    </p:spPr>
                  </p:pic>
                </p:oleObj>
              </mc:Fallback>
            </mc:AlternateContent>
          </a:graphicData>
        </a:graphic>
      </p:graphicFrame>
      <p:sp>
        <p:nvSpPr>
          <p:cNvPr id="8" name="文本框 7"/>
          <p:cNvSpPr txBox="1"/>
          <p:nvPr/>
        </p:nvSpPr>
        <p:spPr>
          <a:xfrm>
            <a:off x="1187450" y="1772920"/>
            <a:ext cx="7035800" cy="829945"/>
          </a:xfrm>
          <a:prstGeom prst="rect">
            <a:avLst/>
          </a:prstGeom>
          <a:noFill/>
        </p:spPr>
        <p:txBody>
          <a:bodyPr wrap="square" rtlCol="0" anchor="t">
            <a:spAutoFit/>
          </a:bodyPr>
          <a:p>
            <a:r>
              <a:rPr lang="zh-CN" altLang="en-US" sz="2400" b="1">
                <a:ln>
                  <a:noFill/>
                </a:ln>
                <a:solidFill>
                  <a:srgbClr val="FFFF00"/>
                </a:solidFill>
                <a:effectLst/>
                <a:uLnTx/>
                <a:uFillTx/>
                <a:latin typeface="+mn-lt"/>
                <a:ea typeface="+mn-ea"/>
                <a:sym typeface="+mn-ea"/>
              </a:rPr>
              <a:t>提供授课服务的教师数：</a:t>
            </a:r>
            <a:r>
              <a:rPr lang="zh-CN" altLang="en-US" sz="2400" b="1" noProof="0" dirty="0">
                <a:ln>
                  <a:noFill/>
                </a:ln>
                <a:solidFill>
                  <a:srgbClr val="FFFF00"/>
                </a:solidFill>
                <a:effectLst/>
                <a:uLnTx/>
                <a:uFillTx/>
                <a:ea typeface="+mn-ea"/>
                <a:sym typeface="+mn-ea"/>
              </a:rPr>
              <a:t>指报告期内在平台上，为用户提供各种培训服务的教师数</a:t>
            </a:r>
            <a:r>
              <a:rPr lang="zh-CN" altLang="en-US" sz="2400" b="1">
                <a:ln>
                  <a:noFill/>
                </a:ln>
                <a:solidFill>
                  <a:srgbClr val="FFFF00"/>
                </a:solidFill>
                <a:effectLst/>
                <a:uLnTx/>
                <a:uFillTx/>
                <a:latin typeface="+mn-lt"/>
                <a:ea typeface="+mn-ea"/>
                <a:sym typeface="+mn-ea"/>
              </a:rPr>
              <a:t>。</a:t>
            </a:r>
            <a:endParaRPr lang="zh-CN" altLang="en-US" sz="2400" b="1">
              <a:ln>
                <a:noFill/>
              </a:ln>
              <a:solidFill>
                <a:srgbClr val="FFFF00"/>
              </a:solidFill>
              <a:effectLst/>
              <a:uLnTx/>
              <a:uFillTx/>
              <a:latin typeface="+mn-lt"/>
              <a:ea typeface="+mn-ea"/>
              <a:sym typeface="+mn-ea"/>
            </a:endParaRPr>
          </a:p>
        </p:txBody>
      </p:sp>
      <p:sp>
        <p:nvSpPr>
          <p:cNvPr id="9" name="圆角矩形 8"/>
          <p:cNvSpPr/>
          <p:nvPr/>
        </p:nvSpPr>
        <p:spPr>
          <a:xfrm>
            <a:off x="1619250" y="3717290"/>
            <a:ext cx="1080135" cy="215900"/>
          </a:xfrm>
          <a:prstGeom prst="roundRect">
            <a:avLst/>
          </a:prstGeom>
          <a:solidFill>
            <a:srgbClr val="0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1619250" y="5047615"/>
            <a:ext cx="1080135" cy="215900"/>
          </a:xfrm>
          <a:prstGeom prst="roundRect">
            <a:avLst/>
          </a:prstGeom>
          <a:solidFill>
            <a:srgbClr val="0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Rectangle 12"/>
          <p:cNvSpPr/>
          <p:nvPr/>
        </p:nvSpPr>
        <p:spPr>
          <a:xfrm>
            <a:off x="2771775" y="3441065"/>
            <a:ext cx="653415" cy="768350"/>
          </a:xfrm>
          <a:prstGeom prst="rect">
            <a:avLst/>
          </a:prstGeom>
          <a:noFill/>
          <a:ln w="38100">
            <a:noFill/>
          </a:ln>
        </p:spPr>
        <p:txBody>
          <a:bodyPr wrap="square">
            <a:spAutoFit/>
          </a:bodyPr>
          <a:p>
            <a:pPr algn="ctr"/>
            <a:r>
              <a:rPr lang="zh-CN" altLang="en-US" sz="4400" b="1" dirty="0">
                <a:solidFill>
                  <a:srgbClr val="FF0000"/>
                </a:solidFill>
                <a:latin typeface="黑体" panose="02010609060101010101" pitchFamily="2" charset="-122"/>
                <a:ea typeface="黑体" panose="02010609060101010101" pitchFamily="2" charset="-122"/>
              </a:rPr>
              <a:t>＝</a:t>
            </a:r>
            <a:endParaRPr lang="zh-CN" altLang="en-US" sz="4400" b="1" dirty="0">
              <a:solidFill>
                <a:srgbClr val="FF0000"/>
              </a:solidFill>
              <a:latin typeface="黑体" panose="02010609060101010101" pitchFamily="2" charset="-122"/>
              <a:ea typeface="黑体" panose="02010609060101010101" pitchFamily="2" charset="-122"/>
            </a:endParaRPr>
          </a:p>
        </p:txBody>
      </p:sp>
      <p:sp>
        <p:nvSpPr>
          <p:cNvPr id="13" name="Rectangle 12"/>
          <p:cNvSpPr/>
          <p:nvPr/>
        </p:nvSpPr>
        <p:spPr>
          <a:xfrm>
            <a:off x="2771775" y="4771390"/>
            <a:ext cx="653415" cy="768350"/>
          </a:xfrm>
          <a:prstGeom prst="rect">
            <a:avLst/>
          </a:prstGeom>
          <a:noFill/>
          <a:ln w="38100">
            <a:noFill/>
          </a:ln>
        </p:spPr>
        <p:txBody>
          <a:bodyPr wrap="square">
            <a:spAutoFit/>
          </a:bodyPr>
          <a:p>
            <a:pPr algn="ctr"/>
            <a:r>
              <a:rPr lang="zh-CN" altLang="en-US" sz="4400" b="1" dirty="0">
                <a:solidFill>
                  <a:srgbClr val="FF0000"/>
                </a:solidFill>
                <a:latin typeface="黑体" panose="02010609060101010101" pitchFamily="2" charset="-122"/>
                <a:ea typeface="黑体" panose="02010609060101010101" pitchFamily="2" charset="-122"/>
              </a:rPr>
              <a:t>＝</a:t>
            </a:r>
            <a:endParaRPr lang="zh-CN" altLang="en-US" sz="4400" b="1" dirty="0">
              <a:solidFill>
                <a:srgbClr val="FF0000"/>
              </a:solidFill>
              <a:latin typeface="黑体" panose="02010609060101010101" pitchFamily="2" charset="-122"/>
              <a:ea typeface="黑体" panose="02010609060101010101" pitchFamily="2" charset="-122"/>
            </a:endParaRPr>
          </a:p>
        </p:txBody>
      </p:sp>
      <p:sp>
        <p:nvSpPr>
          <p:cNvPr id="15" name="TextBox 14"/>
          <p:cNvSpPr txBox="1"/>
          <p:nvPr/>
        </p:nvSpPr>
        <p:spPr>
          <a:xfrm>
            <a:off x="3131820" y="3573145"/>
            <a:ext cx="2997835" cy="460375"/>
          </a:xfrm>
          <a:prstGeom prst="rect">
            <a:avLst/>
          </a:prstGeom>
          <a:noFill/>
          <a:ln w="9525">
            <a:noFill/>
          </a:ln>
        </p:spPr>
        <p:txBody>
          <a:bodyPr wrap="square">
            <a:spAutoFit/>
          </a:bodyPr>
          <a:p>
            <a:pPr algn="ctr"/>
            <a:r>
              <a:rPr lang="zh-CN" altLang="en-US" sz="2400" b="1" dirty="0">
                <a:solidFill>
                  <a:srgbClr val="FF0000"/>
                </a:solidFill>
                <a:latin typeface="黑体" panose="02010609060101010101" pitchFamily="2" charset="-122"/>
                <a:ea typeface="黑体" panose="02010609060101010101" pitchFamily="2" charset="-122"/>
              </a:rPr>
              <a:t>在线教育交易额</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4" name="TextBox 14"/>
          <p:cNvSpPr txBox="1"/>
          <p:nvPr/>
        </p:nvSpPr>
        <p:spPr>
          <a:xfrm>
            <a:off x="3023235" y="4868863"/>
            <a:ext cx="3214688" cy="460375"/>
          </a:xfrm>
          <a:prstGeom prst="rect">
            <a:avLst/>
          </a:prstGeom>
          <a:noFill/>
          <a:ln w="9525">
            <a:noFill/>
          </a:ln>
        </p:spPr>
        <p:txBody>
          <a:bodyPr>
            <a:spAutoFit/>
          </a:bodyPr>
          <a:p>
            <a:pPr algn="ctr"/>
            <a:r>
              <a:rPr lang="zh-CN" altLang="en-US" sz="2400" b="1" dirty="0">
                <a:solidFill>
                  <a:srgbClr val="FF0000"/>
                </a:solidFill>
                <a:latin typeface="黑体" panose="02010609060101010101" pitchFamily="2" charset="-122"/>
                <a:ea typeface="黑体" panose="02010609060101010101" pitchFamily="2" charset="-122"/>
              </a:rPr>
              <a:t>在线教育交易额</a:t>
            </a:r>
            <a:endParaRPr lang="zh-CN" altLang="en-US" sz="24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89660" y="981075"/>
            <a:ext cx="74676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U202</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graphicFrame>
        <p:nvGraphicFramePr>
          <p:cNvPr id="12" name="对象 11"/>
          <p:cNvGraphicFramePr/>
          <p:nvPr/>
        </p:nvGraphicFramePr>
        <p:xfrm>
          <a:off x="1643380" y="1520825"/>
          <a:ext cx="6330315" cy="5269230"/>
        </p:xfrm>
        <a:graphic>
          <a:graphicData uri="http://schemas.openxmlformats.org/presentationml/2006/ole">
            <mc:AlternateContent xmlns:mc="http://schemas.openxmlformats.org/markup-compatibility/2006">
              <mc:Choice xmlns:v="urn:schemas-microsoft-com:vml" Requires="v">
                <p:oleObj spid="_x0000_s13" name="" r:id="rId1" imgW="6067425" imgH="5229225" progId="Paint.Picture">
                  <p:embed/>
                </p:oleObj>
              </mc:Choice>
              <mc:Fallback>
                <p:oleObj name="" r:id="rId1" imgW="6067425" imgH="5229225" progId="Paint.Picture">
                  <p:embed/>
                  <p:pic>
                    <p:nvPicPr>
                      <p:cNvPr id="0" name="图片 12"/>
                      <p:cNvPicPr/>
                      <p:nvPr/>
                    </p:nvPicPr>
                    <p:blipFill>
                      <a:blip r:embed="rId2"/>
                      <a:stretch>
                        <a:fillRect/>
                      </a:stretch>
                    </p:blipFill>
                    <p:spPr>
                      <a:xfrm>
                        <a:off x="1643380" y="1520825"/>
                        <a:ext cx="6330315" cy="5269230"/>
                      </a:xfrm>
                      <a:prstGeom prst="rect">
                        <a:avLst/>
                      </a:prstGeom>
                    </p:spPr>
                  </p:pic>
                </p:oleObj>
              </mc:Fallback>
            </mc:AlternateContent>
          </a:graphicData>
        </a:graphic>
      </p:graphicFrame>
      <p:sp>
        <p:nvSpPr>
          <p:cNvPr id="14" name="文本框 13"/>
          <p:cNvSpPr txBox="1"/>
          <p:nvPr/>
        </p:nvSpPr>
        <p:spPr>
          <a:xfrm>
            <a:off x="5147945" y="3933190"/>
            <a:ext cx="3065780" cy="1476375"/>
          </a:xfrm>
          <a:prstGeom prst="rect">
            <a:avLst/>
          </a:prstGeom>
          <a:noFill/>
        </p:spPr>
        <p:txBody>
          <a:bodyPr wrap="square" rtlCol="0">
            <a:spAutoFit/>
          </a:bodyPr>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删除：</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小型汽车</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公交巴士</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期末注册用户数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月度活跃用户数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noChangeArrowheads="1"/>
          </p:cNvSpPr>
          <p:nvPr>
            <p:ph idx="1"/>
          </p:nvPr>
        </p:nvSpPr>
        <p:spPr>
          <a:xfrm>
            <a:off x="988060" y="1125855"/>
            <a:ext cx="7699375" cy="264922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3600" b="1" i="0" u="none" strike="noStrike" kern="1200" cap="none" spc="0" normalizeH="0" baseline="0" noProof="0" dirty="0" smtClean="0">
                <a:ln>
                  <a:noFill/>
                </a:ln>
                <a:solidFill>
                  <a:srgbClr val="FFFF00"/>
                </a:solidFill>
                <a:effectLst/>
                <a:uLnTx/>
                <a:uFillTx/>
                <a:latin typeface="宋体" panose="02010600030101010101" pitchFamily="2" charset="-122"/>
                <a:ea typeface="+mn-ea"/>
                <a:cs typeface="+mn-cs"/>
              </a:rPr>
              <a:t>注意事项：</a:t>
            </a:r>
            <a:endParaRPr kumimoji="0" lang="en-US" altLang="zh-CN" sz="3600" b="1" i="0" u="none" strike="noStrike" kern="1200" cap="none" spc="0" normalizeH="0" baseline="0" noProof="0" dirty="0" smtClean="0">
              <a:ln>
                <a:noFill/>
              </a:ln>
              <a:solidFill>
                <a:srgbClr val="FFFF00"/>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1000" b="1" i="0" u="none" strike="noStrike" kern="1200" cap="none" spc="0" normalizeH="0" baseline="0" noProof="0" dirty="0" smtClean="0">
                <a:ln>
                  <a:noFill/>
                </a:ln>
                <a:solidFill>
                  <a:srgbClr val="FFFF00"/>
                </a:solidFill>
                <a:effectLst/>
                <a:uLnTx/>
                <a:uFillTx/>
                <a:latin typeface="宋体" panose="02010600030101010101" pitchFamily="2" charset="-122"/>
                <a:ea typeface="+mn-ea"/>
                <a:cs typeface="+mn-cs"/>
              </a:rPr>
              <a:t> </a:t>
            </a:r>
            <a:endParaRPr kumimoji="0" lang="en-US" altLang="zh-CN" sz="2400" b="0" i="0" u="none" strike="noStrike" kern="1200" cap="none" spc="0" normalizeH="0" baseline="0" noProof="0" dirty="0" smtClean="0">
              <a:ln>
                <a:noFill/>
              </a:ln>
              <a:solidFill>
                <a:srgbClr val="FFFF00"/>
              </a:solidFill>
              <a:effectLst/>
              <a:uLnTx/>
              <a:uFillTx/>
              <a:latin typeface="华文行楷" panose="02010800040101010101" pitchFamily="2" charset="-122"/>
              <a:ea typeface="华文行楷" panose="02010800040101010101" pitchFamily="2" charset="-122"/>
              <a:cs typeface="+mn-cs"/>
            </a:endParaRPr>
          </a:p>
          <a:p>
            <a:pPr marL="0" marR="0" lvl="0" indent="0" algn="l" defTabSz="914400" rtl="0" latinLnBrk="0">
              <a:lnSpc>
                <a:spcPct val="10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ea typeface="+mn-ea"/>
                <a:cs typeface="+mn-cs"/>
              </a:rPr>
              <a:t> （</a:t>
            </a:r>
            <a:r>
              <a:rPr kumimoji="0" lang="en-US" altLang="zh-CN" sz="2400" b="1" i="0" u="none" strike="noStrike" kern="1200" cap="none" spc="0" normalizeH="0" baseline="0" noProof="0" dirty="0" smtClean="0">
                <a:ln>
                  <a:noFill/>
                </a:ln>
                <a:solidFill>
                  <a:srgbClr val="FFFF00"/>
                </a:solidFill>
                <a:effectLst/>
                <a:uLnTx/>
                <a:uFillTx/>
                <a:latin typeface="宋体" panose="02010600030101010101" pitchFamily="2" charset="-122"/>
                <a:ea typeface="+mn-ea"/>
                <a:cs typeface="+mn-cs"/>
              </a:rPr>
              <a:t>1</a:t>
            </a:r>
            <a:r>
              <a:rPr kumimoji="0" lang="zh-CN" altLang="en-US" sz="2400" b="1" i="0" u="none" strike="noStrike" kern="1200" cap="none" spc="0" normalizeH="0" baseline="0" noProof="0" dirty="0" smtClean="0">
                <a:ln>
                  <a:noFill/>
                </a:ln>
                <a:solidFill>
                  <a:srgbClr val="FFFF00"/>
                </a:solidFill>
                <a:effectLst/>
                <a:uLnTx/>
                <a:uFillTx/>
                <a:latin typeface="宋体" panose="02010600030101010101" pitchFamily="2" charset="-122"/>
                <a:ea typeface="+mn-ea"/>
                <a:cs typeface="+mn-cs"/>
              </a:rPr>
              <a:t>）</a:t>
            </a:r>
            <a:r>
              <a:rPr kumimoji="0" lang="zh-CN" altLang="zh-CN" sz="2400" b="1" i="0" u="none" strike="noStrike" kern="1200" cap="none" spc="0" normalizeH="0" baseline="0" noProof="0" dirty="0" smtClean="0">
                <a:ln>
                  <a:noFill/>
                </a:ln>
                <a:solidFill>
                  <a:srgbClr val="FFFF00"/>
                </a:solidFill>
                <a:effectLst/>
                <a:uLnTx/>
                <a:uFillTx/>
                <a:latin typeface="+mn-lt"/>
                <a:ea typeface="+mn-ea"/>
                <a:cs typeface="+mn-cs"/>
              </a:rPr>
              <a:t>互联网教育平台调查对象主要指网校，不包括线下课程线上预订交费、也不包括通过平台提交作业，在线练习等教育相关服务</a:t>
            </a:r>
            <a:r>
              <a:rPr kumimoji="0" lang="zh-CN" altLang="en-US" sz="2400" b="1" i="0" u="none" strike="noStrike" kern="1200" cap="none" spc="0" normalizeH="0" baseline="0" noProof="0" dirty="0" smtClean="0">
                <a:ln>
                  <a:noFill/>
                </a:ln>
                <a:solidFill>
                  <a:srgbClr val="FFFF00"/>
                </a:solidFill>
                <a:effectLst/>
                <a:uLnTx/>
                <a:uFillTx/>
                <a:latin typeface="+mn-lt"/>
                <a:ea typeface="+mn-ea"/>
                <a:cs typeface="+mn-cs"/>
              </a:rPr>
              <a:t>，这种属于平台而不属于教育平台</a:t>
            </a:r>
            <a:r>
              <a:rPr kumimoji="0" lang="zh-CN" altLang="zh-CN" sz="2400" b="1" i="0" u="none" strike="noStrike" kern="1200" cap="none" spc="0" normalizeH="0" baseline="0" noProof="0" dirty="0" smtClean="0">
                <a:ln>
                  <a:noFill/>
                </a:ln>
                <a:solidFill>
                  <a:srgbClr val="FFFF00"/>
                </a:solidFill>
                <a:effectLst/>
                <a:uLnTx/>
                <a:uFillTx/>
                <a:latin typeface="+mn-lt"/>
                <a:ea typeface="+mn-ea"/>
                <a:cs typeface="+mn-cs"/>
              </a:rPr>
              <a:t>。大专院校中小学校的互联网行为</a:t>
            </a:r>
            <a:r>
              <a:rPr kumimoji="0" lang="zh-CN" altLang="en-US" sz="2400" b="1" i="0" u="none" strike="noStrike" kern="1200" cap="none" spc="0" normalizeH="0" baseline="0" noProof="0" dirty="0" smtClean="0">
                <a:ln>
                  <a:noFill/>
                </a:ln>
                <a:solidFill>
                  <a:srgbClr val="FFFF00"/>
                </a:solidFill>
                <a:effectLst/>
                <a:uLnTx/>
                <a:uFillTx/>
                <a:latin typeface="+mn-lt"/>
                <a:ea typeface="+mn-ea"/>
                <a:cs typeface="+mn-cs"/>
              </a:rPr>
              <a:t>以及党政机关的内部学习平台不纳入</a:t>
            </a:r>
            <a:r>
              <a:rPr kumimoji="0" lang="zh-CN" altLang="zh-CN" sz="2400" b="1" i="0" u="none" strike="noStrike" kern="1200" cap="none" spc="0" normalizeH="0" baseline="0" noProof="0" dirty="0" smtClean="0">
                <a:ln>
                  <a:noFill/>
                </a:ln>
                <a:solidFill>
                  <a:srgbClr val="FFFF00"/>
                </a:solidFill>
                <a:effectLst/>
                <a:uLnTx/>
                <a:uFillTx/>
                <a:latin typeface="+mn-lt"/>
                <a:ea typeface="+mn-ea"/>
                <a:cs typeface="+mn-cs"/>
              </a:rPr>
              <a:t>互联网教育平台</a:t>
            </a:r>
            <a:r>
              <a:rPr kumimoji="0" lang="zh-CN" altLang="en-US" sz="2400" b="1" i="0" u="none" strike="noStrike" kern="1200" cap="none" spc="0" normalizeH="0" baseline="0" noProof="0" dirty="0" smtClean="0">
                <a:ln>
                  <a:noFill/>
                </a:ln>
                <a:solidFill>
                  <a:srgbClr val="FFFF00"/>
                </a:solidFill>
                <a:effectLst/>
                <a:uLnTx/>
                <a:uFillTx/>
                <a:latin typeface="+mn-lt"/>
                <a:ea typeface="+mn-ea"/>
                <a:cs typeface="+mn-cs"/>
              </a:rPr>
              <a:t>调查范围。</a:t>
            </a:r>
            <a:endParaRPr kumimoji="0" lang="zh-CN" altLang="en-US" sz="2400" b="1"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l" defTabSz="914400" rtl="0" latinLnBrk="0">
              <a:lnSpc>
                <a:spcPct val="100000"/>
              </a:lnSpc>
              <a:spcBef>
                <a:spcPts val="0"/>
              </a:spcBef>
              <a:spcAft>
                <a:spcPct val="0"/>
              </a:spcAft>
              <a:buClrTx/>
              <a:buSzTx/>
              <a:buFontTx/>
              <a:buNone/>
              <a:defRPr/>
            </a:pPr>
            <a:endParaRPr kumimoji="0" lang="en-US" altLang="zh-CN" sz="2400" b="0" i="0" u="none" strike="noStrike" kern="1200" cap="none" spc="0" normalizeH="0" baseline="0" noProof="0" dirty="0" smtClean="0">
              <a:ln>
                <a:noFill/>
              </a:ln>
              <a:solidFill>
                <a:srgbClr val="FFFF00"/>
              </a:solidFill>
              <a:effectLst/>
              <a:uLnTx/>
              <a:uFillTx/>
              <a:latin typeface="+mn-lt"/>
              <a:ea typeface="+mn-ea"/>
              <a:cs typeface="+mn-cs"/>
            </a:endParaRPr>
          </a:p>
          <a:p>
            <a:pPr>
              <a:buFontTx/>
              <a:buNone/>
            </a:pPr>
            <a:r>
              <a:rPr kumimoji="0" lang="en-US" altLang="zh-CN" sz="2400" b="0" i="0" u="none" strike="noStrike" kern="1200" cap="none" spc="0" normalizeH="0" baseline="0" noProof="0" dirty="0" smtClean="0">
                <a:ln>
                  <a:noFill/>
                </a:ln>
                <a:solidFill>
                  <a:srgbClr val="FFFF00"/>
                </a:solidFill>
                <a:effectLst/>
                <a:uLnTx/>
                <a:uFillTx/>
                <a:latin typeface="+mn-lt"/>
                <a:ea typeface="+mn-ea"/>
                <a:cs typeface="+mn-cs"/>
              </a:rPr>
              <a:t>  </a:t>
            </a:r>
            <a:endParaRPr kumimoji="0" lang="zh-CN" altLang="zh-CN" sz="2400" b="1"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zh-CN" sz="2400" b="1"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zh-CN" sz="2400" b="1" i="0" u="none" strike="noStrike" kern="1200" cap="none" spc="0" normalizeH="0" baseline="0" noProof="0" dirty="0" smtClean="0">
              <a:ln>
                <a:noFill/>
              </a:ln>
              <a:solidFill>
                <a:srgbClr val="FFFF00"/>
              </a:solidFill>
              <a:effectLst/>
              <a:uLnTx/>
              <a:uFillTx/>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zh-CN" sz="2400" b="1"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zh-CN" altLang="zh-CN" sz="2400" b="1" i="0" u="none" strike="noStrike" kern="1200" cap="none" spc="0" normalizeH="0" baseline="0" noProof="0" dirty="0" smtClean="0">
              <a:ln>
                <a:noFill/>
              </a:ln>
              <a:solidFill>
                <a:srgbClr val="FFFF00"/>
              </a:solidFill>
              <a:effectLst/>
              <a:uLnTx/>
              <a:uFillTx/>
              <a:ea typeface="+mn-ea"/>
              <a:cs typeface="+mn-cs"/>
            </a:endParaRPr>
          </a:p>
        </p:txBody>
      </p:sp>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2" name="文本框 1"/>
          <p:cNvSpPr txBox="1"/>
          <p:nvPr/>
        </p:nvSpPr>
        <p:spPr>
          <a:xfrm>
            <a:off x="988060" y="4004945"/>
            <a:ext cx="7673340" cy="2214880"/>
          </a:xfrm>
          <a:prstGeom prst="rect">
            <a:avLst/>
          </a:prstGeom>
          <a:noFill/>
        </p:spPr>
        <p:txBody>
          <a:bodyPr wrap="square" rtlCol="0">
            <a:spAutoFit/>
          </a:bodyPr>
          <a:p>
            <a:pPr>
              <a:buFontTx/>
              <a:buNone/>
            </a:pPr>
            <a:r>
              <a:rPr lang="en-US" altLang="zh-CN" sz="2400" b="1" dirty="0">
                <a:solidFill>
                  <a:srgbClr val="FFFF00"/>
                </a:solidFill>
                <a:latin typeface="宋体" panose="02010600030101010101" pitchFamily="2" charset="-122"/>
                <a:cs typeface="宋体" panose="02010600030101010101" pitchFamily="2" charset="-122"/>
                <a:sym typeface="+mn-ea"/>
              </a:rPr>
              <a:t> </a:t>
            </a:r>
            <a:r>
              <a:rPr lang="zh-CN" altLang="en-US" sz="2400" b="1" dirty="0">
                <a:solidFill>
                  <a:srgbClr val="FFFF00"/>
                </a:solidFill>
                <a:latin typeface="宋体" panose="02010600030101010101" pitchFamily="2" charset="-122"/>
                <a:cs typeface="宋体" panose="02010600030101010101" pitchFamily="2" charset="-122"/>
                <a:sym typeface="+mn-ea"/>
              </a:rPr>
              <a:t>（</a:t>
            </a:r>
            <a:r>
              <a:rPr lang="en-US" altLang="zh-CN" sz="2400" b="1">
                <a:solidFill>
                  <a:srgbClr val="FFFF00"/>
                </a:solidFill>
                <a:latin typeface="宋体" panose="02010600030101010101" pitchFamily="2" charset="-122"/>
                <a:cs typeface="宋体" panose="02010600030101010101" pitchFamily="2" charset="-122"/>
                <a:sym typeface="+mn-ea"/>
              </a:rPr>
              <a:t>2</a:t>
            </a:r>
            <a:r>
              <a:rPr lang="zh-CN" altLang="en-US" sz="2400" b="1" dirty="0">
                <a:solidFill>
                  <a:srgbClr val="FFFF00"/>
                </a:solidFill>
                <a:latin typeface="宋体" panose="02010600030101010101" pitchFamily="2" charset="-122"/>
                <a:cs typeface="宋体" panose="02010600030101010101" pitchFamily="2" charset="-122"/>
                <a:sym typeface="+mn-ea"/>
              </a:rPr>
              <a:t>）</a:t>
            </a:r>
            <a:r>
              <a:rPr lang="zh-CN" altLang="zh-CN" sz="2400" b="1" dirty="0">
                <a:solidFill>
                  <a:srgbClr val="FFFF00"/>
                </a:solidFill>
                <a:latin typeface="宋体" panose="02010600030101010101" pitchFamily="2" charset="-122"/>
                <a:cs typeface="宋体" panose="02010600030101010101" pitchFamily="2" charset="-122"/>
                <a:sym typeface="+mn-ea"/>
              </a:rPr>
              <a:t>考试辅导平台怎么划分教育阶段？</a:t>
            </a:r>
            <a:endParaRPr lang="en-US" altLang="zh-CN" sz="2400" b="1" kern="1200">
              <a:solidFill>
                <a:srgbClr val="FFFF00"/>
              </a:solidFill>
              <a:latin typeface="宋体" panose="02010600030101010101" pitchFamily="2" charset="-122"/>
              <a:cs typeface="宋体" panose="02010600030101010101" pitchFamily="2" charset="-122"/>
            </a:endParaRPr>
          </a:p>
          <a:p>
            <a:pPr>
              <a:spcBef>
                <a:spcPts val="1200"/>
              </a:spcBef>
              <a:buFontTx/>
              <a:buNone/>
            </a:pPr>
            <a:r>
              <a:rPr lang="en-US" altLang="zh-CN" sz="2400" b="1" dirty="0">
                <a:solidFill>
                  <a:srgbClr val="FFFF00"/>
                </a:solidFill>
                <a:latin typeface="宋体" panose="02010600030101010101" pitchFamily="2" charset="-122"/>
                <a:cs typeface="宋体" panose="02010600030101010101" pitchFamily="2" charset="-122"/>
                <a:sym typeface="+mn-ea"/>
              </a:rPr>
              <a:t>  </a:t>
            </a:r>
            <a:r>
              <a:rPr lang="zh-CN" altLang="zh-CN" sz="2400" b="1" dirty="0">
                <a:solidFill>
                  <a:srgbClr val="FFFF00"/>
                </a:solidFill>
                <a:latin typeface="宋体" panose="02010600030101010101" pitchFamily="2" charset="-122"/>
                <a:cs typeface="宋体" panose="02010600030101010101" pitchFamily="2" charset="-122"/>
                <a:sym typeface="+mn-ea"/>
              </a:rPr>
              <a:t>考试辅导平台以辅导的内容划分阶段，如中小学考试辅导归入中小学教育；英语四、六级考试、研究生入学考试辅导归入高等教育；公务员培训、律师资格考试辅导归入职业教育</a:t>
            </a:r>
            <a:r>
              <a:rPr lang="zh-CN" altLang="zh-CN" b="1" dirty="0">
                <a:solidFill>
                  <a:srgbClr val="FFFF00"/>
                </a:solidFill>
                <a:latin typeface="+mn-lt"/>
                <a:ea typeface="+mn-ea"/>
                <a:sym typeface="+mn-ea"/>
              </a:rPr>
              <a:t>。</a:t>
            </a:r>
            <a:endParaRPr lang="zh-CN"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noChangeArrowheads="1"/>
          </p:cNvSpPr>
          <p:nvPr>
            <p:ph idx="1"/>
          </p:nvPr>
        </p:nvSpPr>
        <p:spPr>
          <a:xfrm>
            <a:off x="821055" y="1412875"/>
            <a:ext cx="7417435" cy="4217035"/>
          </a:xfrm>
        </p:spPr>
        <p:txBody>
          <a:bodyPr vert="horz" wrap="square" lIns="91440" tIns="45720" rIns="91440" bIns="45720" numCol="1" anchor="t" anchorCtr="0" compatLnSpc="1"/>
          <a:p>
            <a:pPr>
              <a:buFontTx/>
              <a:buNone/>
            </a:pPr>
            <a:r>
              <a:rPr lang="en-US" altLang="zh-CN" b="1" kern="1200" dirty="0">
                <a:solidFill>
                  <a:srgbClr val="FFFF00"/>
                </a:solidFill>
                <a:latin typeface="宋体" panose="02010600030101010101" pitchFamily="2" charset="-122"/>
                <a:ea typeface="+mn-ea"/>
                <a:cs typeface="+mn-cs"/>
              </a:rPr>
              <a:t>  </a:t>
            </a:r>
            <a:r>
              <a:rPr lang="zh-CN" altLang="en-US" b="1" kern="1200" dirty="0">
                <a:solidFill>
                  <a:srgbClr val="FFFF00"/>
                </a:solidFill>
                <a:latin typeface="宋体" panose="02010600030101010101" pitchFamily="2" charset="-122"/>
                <a:ea typeface="+mn-ea"/>
                <a:cs typeface="+mn-cs"/>
              </a:rPr>
              <a:t>注意事项：</a:t>
            </a:r>
            <a:endParaRPr lang="en-US" altLang="zh-CN" b="1" kern="1200">
              <a:solidFill>
                <a:srgbClr val="FFFF00"/>
              </a:solidFill>
              <a:latin typeface="宋体" panose="02010600030101010101" pitchFamily="2" charset="-122"/>
              <a:ea typeface="+mn-ea"/>
              <a:cs typeface="+mn-cs"/>
            </a:endParaRPr>
          </a:p>
          <a:p>
            <a:pPr>
              <a:buFontTx/>
              <a:buNone/>
            </a:pPr>
            <a:r>
              <a:rPr lang="en-US" altLang="zh-CN" sz="1000" b="1" kern="1200">
                <a:solidFill>
                  <a:srgbClr val="FFFF00"/>
                </a:solidFill>
                <a:latin typeface="宋体" panose="02010600030101010101" pitchFamily="2" charset="-122"/>
                <a:ea typeface="+mn-ea"/>
                <a:cs typeface="+mn-cs"/>
              </a:rPr>
              <a:t> </a:t>
            </a:r>
            <a:endParaRPr lang="en-US" altLang="zh-CN" sz="2400" kern="1200">
              <a:solidFill>
                <a:srgbClr val="FFFF00"/>
              </a:solidFill>
              <a:latin typeface="+mn-lt"/>
              <a:ea typeface="+mn-ea"/>
              <a:cs typeface="+mn-cs"/>
            </a:endParaRPr>
          </a:p>
          <a:p>
            <a:pPr>
              <a:buFontTx/>
              <a:buNone/>
            </a:pPr>
            <a:r>
              <a:rPr lang="en-US" altLang="zh-CN" sz="2400" b="1" kern="1200"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rPr>
              <a:t>   </a:t>
            </a:r>
            <a:r>
              <a:rPr lang="zh-CN" altLang="zh-CN" sz="2400" b="1" kern="1200"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rPr>
              <a:t>（3）教师的范畴是什么？</a:t>
            </a:r>
            <a:endParaRPr lang="zh-CN" altLang="zh-CN" sz="2400" b="1" kern="1200" noProof="0" dirty="0" smtClean="0">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endParaRPr>
          </a:p>
          <a:p>
            <a:pPr>
              <a:buFontTx/>
              <a:buNone/>
            </a:pPr>
            <a:r>
              <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rPr>
              <a:t>    </a:t>
            </a:r>
            <a:r>
              <a:rPr lang="zh-CN" altLang="zh-CN"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互联网教育平台提供授课服务的教师不只包括有教师资格证的专业教师，只要提供授课服务的人</a:t>
            </a: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不论是自有专职教师还是提供兼职的教师</a:t>
            </a:r>
            <a:r>
              <a:rPr lang="zh-CN" altLang="zh-CN"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，均统计在内。</a:t>
            </a:r>
            <a:endPar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buFontTx/>
              <a:buNone/>
            </a:pPr>
            <a:endParaRPr lang="en-US" altLang="zh-CN" sz="2400" b="1" kern="1200">
              <a:solidFill>
                <a:srgbClr val="FFFF00"/>
              </a:solidFill>
              <a:latin typeface="+mn-lt"/>
              <a:ea typeface="+mn-ea"/>
              <a:cs typeface="+mn-cs"/>
            </a:endParaRPr>
          </a:p>
          <a:p>
            <a:pPr>
              <a:buFontTx/>
              <a:buNone/>
            </a:pPr>
            <a:endParaRPr lang="zh-CN" altLang="zh-CN" sz="2400" kern="1200" dirty="0">
              <a:solidFill>
                <a:srgbClr val="FFFF00"/>
              </a:solidFill>
              <a:latin typeface="+mn-lt"/>
              <a:ea typeface="+mn-ea"/>
              <a:cs typeface="+mn-cs"/>
            </a:endParaRPr>
          </a:p>
          <a:p>
            <a:pPr>
              <a:buFontTx/>
              <a:buNone/>
            </a:pPr>
            <a:endParaRPr lang="zh-CN" altLang="zh-CN" sz="2400" kern="1200" dirty="0">
              <a:solidFill>
                <a:srgbClr val="FFFF00"/>
              </a:solidFill>
              <a:latin typeface="华文行楷" panose="02010800040101010101" pitchFamily="2" charset="-122"/>
              <a:ea typeface="华文行楷" panose="02010800040101010101" pitchFamily="2" charset="-122"/>
              <a:cs typeface="+mn-cs"/>
            </a:endParaRPr>
          </a:p>
          <a:p>
            <a:pPr>
              <a:buFontTx/>
              <a:buNone/>
            </a:pPr>
            <a:endParaRPr lang="en-US" altLang="zh-CN" sz="2400" kern="1200">
              <a:solidFill>
                <a:srgbClr val="FFFF00"/>
              </a:solidFill>
              <a:latin typeface="+mn-lt"/>
              <a:ea typeface="+mn-ea"/>
              <a:cs typeface="+mn-cs"/>
            </a:endParaRPr>
          </a:p>
          <a:p>
            <a:pPr>
              <a:buFontTx/>
              <a:buNone/>
            </a:pPr>
            <a:endParaRPr lang="zh-CN" altLang="zh-CN" sz="2400" b="1" kern="1200" dirty="0">
              <a:solidFill>
                <a:srgbClr val="FFFF00"/>
              </a:solidFill>
              <a:latin typeface="宋体" panose="02010600030101010101" pitchFamily="2" charset="-122"/>
              <a:ea typeface="+mn-ea"/>
              <a:cs typeface="+mn-cs"/>
            </a:endParaRPr>
          </a:p>
        </p:txBody>
      </p:sp>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3"/>
          <p:cNvSpPr>
            <a:spLocks noGrp="1"/>
          </p:cNvSpPr>
          <p:nvPr>
            <p:ph idx="1"/>
          </p:nvPr>
        </p:nvSpPr>
        <p:spPr>
          <a:xfrm>
            <a:off x="1043305" y="1268730"/>
            <a:ext cx="7856855" cy="5232400"/>
          </a:xfrm>
        </p:spPr>
        <p:txBody>
          <a:bodyPr vert="horz" wrap="square" lIns="91440" tIns="45720" rIns="91440" bIns="45720" anchor="t" anchorCtr="0"/>
          <a:p>
            <a:pPr marL="0" indent="0">
              <a:buNone/>
            </a:pPr>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  </a:t>
            </a: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实际出租间夜数：</a:t>
            </a: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实际出租房源个数（房源</a:t>
            </a:r>
            <a:r>
              <a:rPr lang="en-US" altLang="en-US" sz="2400" b="1">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ID</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数） *实际出租天数</a:t>
            </a:r>
            <a:endPar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endParaRPr>
          </a:p>
          <a:p>
            <a:pPr>
              <a:buFont typeface="Arial" panose="020B0604020202020204" pitchFamily="34" charset="0"/>
              <a:buNone/>
            </a:pP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  注：是</a:t>
            </a:r>
            <a:r>
              <a:rPr lang="en-US" altLang="zh-CN" sz="2400" b="1">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ID</a:t>
            </a:r>
            <a:r>
              <a:rPr lang="zh-CN" altLang="en-US" sz="24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数，不是间数。</a:t>
            </a:r>
            <a:endParaRPr lang="en-US" altLang="zh-CN" sz="2400" b="1" kern="1200">
              <a:solidFill>
                <a:srgbClr val="FFFF0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rPr>
              <a:t>房东：利用个人拥有所有权或使用权（自有或租赁）的住宅，通过共享住宿平台发布房源、管理预订申请、提供短期住宿接待服务的自然人或法人。房东个数为报告期内累计在线房源提供者（包括自然人和法人）总个数，对于拥有多个房源或一套房屋分间出租的提供者只计算一次。</a:t>
            </a:r>
            <a:endParaRPr lang="zh-CN" altLang="en-US" sz="2400" b="1" kern="1200" dirty="0">
              <a:solidFill>
                <a:srgbClr val="FFFF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Rectangle 6"/>
          <p:cNvSpPr txBox="1">
            <a:spLocks noChangeArrowheads="1"/>
          </p:cNvSpPr>
          <p:nvPr/>
        </p:nvSpPr>
        <p:spPr bwMode="auto">
          <a:xfrm>
            <a:off x="1042988" y="405130"/>
            <a:ext cx="7626350"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6" name="标题 5"/>
          <p:cNvSpPr>
            <a:spLocks noGrp="1"/>
          </p:cNvSpPr>
          <p:nvPr>
            <p:ph type="title"/>
          </p:nvPr>
        </p:nvSpPr>
        <p:spPr>
          <a:xfrm>
            <a:off x="513080" y="765175"/>
            <a:ext cx="8387080" cy="981075"/>
          </a:xfrm>
        </p:spPr>
        <p:txBody>
          <a:bodyPr/>
          <a:p>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重点互联网房屋共享平台基本情况（</a:t>
            </a:r>
            <a:r>
              <a:rPr lang="en-US" altLang="zh-CN"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U206</a:t>
            </a:r>
            <a:r>
              <a:rPr lang="zh-CN" altLang="en-US" sz="2800" noProof="0" dirty="0" smtClean="0">
                <a:ln>
                  <a:noFill/>
                </a:ln>
                <a:solidFill>
                  <a:srgbClr val="FFFF00"/>
                </a:solidFill>
                <a:effectLst/>
                <a:uLnTx/>
                <a:uFillTx/>
                <a:latin typeface="黑体" panose="02010609060101010101" pitchFamily="2" charset="-122"/>
                <a:ea typeface="黑体" panose="02010609060101010101" pitchFamily="2" charset="-122"/>
                <a:cs typeface="+mn-cs"/>
                <a:sym typeface="+mn-ea"/>
              </a:rPr>
              <a:t>表）</a:t>
            </a:r>
            <a:endParaRPr lang="zh-CN" altLang="en-US" sz="280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noChangeArrowheads="1"/>
          </p:cNvSpPr>
          <p:nvPr>
            <p:ph idx="1"/>
          </p:nvPr>
        </p:nvSpPr>
        <p:spPr>
          <a:xfrm>
            <a:off x="971550" y="1125538"/>
            <a:ext cx="7848600" cy="5399088"/>
          </a:xfrm>
        </p:spPr>
        <p:txBody>
          <a:bodyPr vert="horz" wrap="square" lIns="91440" tIns="45720" rIns="91440" bIns="45720" numCol="1" anchor="t" anchorCtr="0" compatLnSpc="1"/>
          <a:p>
            <a:pPr>
              <a:buFontTx/>
              <a:buNone/>
            </a:pPr>
            <a:endParaRPr lang="zh-CN" altLang="en-US" sz="1200" b="1" kern="1200" dirty="0">
              <a:solidFill>
                <a:srgbClr val="FFFF00"/>
              </a:solidFill>
              <a:latin typeface="+mn-lt"/>
              <a:ea typeface="黑体" panose="02010609060101010101" pitchFamily="2" charset="-122"/>
              <a:cs typeface="+mn-cs"/>
            </a:endParaRPr>
          </a:p>
          <a:p>
            <a:pPr>
              <a:buFontTx/>
              <a:buNone/>
            </a:pPr>
            <a:r>
              <a:rPr lang="zh-CN" altLang="en-US" b="1" kern="1200" dirty="0">
                <a:solidFill>
                  <a:srgbClr val="FFFF00"/>
                </a:solidFill>
                <a:latin typeface="+mn-lt"/>
                <a:ea typeface="黑体" panose="02010609060101010101" pitchFamily="2" charset="-122"/>
                <a:cs typeface="+mn-cs"/>
              </a:rPr>
              <a:t>   注意：</a:t>
            </a:r>
            <a:endParaRPr lang="zh-CN" altLang="en-US" b="1" kern="1200" dirty="0">
              <a:solidFill>
                <a:srgbClr val="FFFF00"/>
              </a:solidFill>
              <a:latin typeface="+mn-lt"/>
              <a:ea typeface="黑体" panose="02010609060101010101" pitchFamily="2" charset="-122"/>
              <a:cs typeface="+mn-cs"/>
            </a:endParaRPr>
          </a:p>
          <a:p>
            <a:pPr eaLnBrk="1" hangingPunct="1">
              <a:buFont typeface="Arial" panose="020B0604020202020204" pitchFamily="34" charset="0"/>
              <a:buNone/>
            </a:pPr>
            <a:r>
              <a:rPr lang="en-US" altLang="zh-CN" sz="2400" b="1" kern="1200">
                <a:solidFill>
                  <a:srgbClr val="FFFF00"/>
                </a:solidFill>
                <a:latin typeface="楷体_GB2312" panose="02010609030101010101" pitchFamily="49" charset="-122"/>
                <a:ea typeface="楷体_GB2312" panose="02010609030101010101" pitchFamily="49" charset="-122"/>
                <a:cs typeface="+mn-cs"/>
              </a:rPr>
              <a:t>1.</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互联网房屋共享平台的调查对象：</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eaLnBrk="1" hangingPunct="1">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是能够上传房源的房屋共享平台。如不能上传房源但是有短租交易的分销平台不需要填写此表（携程、艺龙、马蜂窝）</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eaLnBrk="1" hangingPunct="1">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例：一个房源通常在多个短租平台上展示，进行多渠道分销，由源头销售的平台报送有关交易额和订单数，下游平台无需报送！</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endParaRPr lang="zh-CN" altLang="en-US" sz="2400" b="1" kern="1200" dirty="0">
              <a:solidFill>
                <a:srgbClr val="FFFF00"/>
              </a:solidFill>
              <a:latin typeface="+mn-lt"/>
              <a:ea typeface="+mn-ea"/>
              <a:cs typeface="+mn-cs"/>
            </a:endParaRPr>
          </a:p>
          <a:p>
            <a:pPr eaLnBrk="1" hangingPunct="1">
              <a:lnSpc>
                <a:spcPts val="2500"/>
              </a:lnSpc>
              <a:buFont typeface="Arial" panose="020B0604020202020204" pitchFamily="34" charset="0"/>
              <a:buNone/>
            </a:pPr>
            <a:r>
              <a:rPr lang="en-US" altLang="zh-CN" sz="2400" b="1" kern="1200">
                <a:solidFill>
                  <a:srgbClr val="FFFF00"/>
                </a:solidFill>
                <a:latin typeface="楷体_GB2312" panose="02010609030101010101" pitchFamily="49" charset="-122"/>
                <a:ea typeface="楷体_GB2312" panose="02010609030101010101" pitchFamily="49" charset="-122"/>
                <a:cs typeface="+mn-cs"/>
              </a:rPr>
              <a:t> 2.</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房屋共享平台交易额</a:t>
            </a:r>
            <a:r>
              <a:rPr lang="en-US" altLang="zh-CN" sz="2400" b="1" kern="1200">
                <a:solidFill>
                  <a:srgbClr val="FFFF00"/>
                </a:solidFill>
                <a:latin typeface="楷体_GB2312" panose="02010609030101010101" pitchFamily="49" charset="-122"/>
                <a:ea typeface="楷体_GB2312" panose="02010609030101010101" pitchFamily="49" charset="-122"/>
                <a:cs typeface="+mn-cs"/>
              </a:rPr>
              <a:t>=</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eaLnBrk="1" hangingPunct="1">
              <a:lnSpc>
                <a:spcPts val="2500"/>
              </a:lnSpc>
              <a:buFont typeface="Arial" panose="020B0604020202020204" pitchFamily="34" charset="0"/>
              <a:buNone/>
            </a:pPr>
            <a:r>
              <a:rPr lang="en-US" altLang="zh-CN" sz="2400" b="1" kern="1200" dirty="0">
                <a:solidFill>
                  <a:srgbClr val="FFFF00"/>
                </a:solidFill>
                <a:latin typeface="楷体_GB2312" panose="02010609030101010101" pitchFamily="49" charset="-122"/>
                <a:ea typeface="楷体_GB2312" panose="02010609030101010101" pitchFamily="49" charset="-122"/>
                <a:cs typeface="+mn-cs"/>
              </a:rPr>
              <a:t> </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本平台撮合交易额</a:t>
            </a:r>
            <a:r>
              <a:rPr lang="en-US" altLang="zh-CN" sz="2400" b="1" kern="1200">
                <a:solidFill>
                  <a:srgbClr val="FFFF00"/>
                </a:solidFill>
                <a:latin typeface="楷体_GB2312" panose="02010609030101010101" pitchFamily="49" charset="-122"/>
                <a:ea typeface="楷体_GB2312" panose="02010609030101010101" pitchFamily="49" charset="-122"/>
                <a:cs typeface="+mn-cs"/>
              </a:rPr>
              <a:t>+</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本平台房源在其他平台分销交易额</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eaLnBrk="1" hangingPunct="1"/>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eaLnBrk="1" hangingPunct="1">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buFontTx/>
              <a:buNone/>
            </a:pP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a:t>
            </a:r>
            <a:endParaRPr lang="zh-CN" altLang="en-US" sz="24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476250"/>
            <a:ext cx="77676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xfrm>
            <a:off x="971550" y="1125538"/>
            <a:ext cx="7704138" cy="5399087"/>
          </a:xfrm>
        </p:spPr>
        <p:txBody>
          <a:bodyPr vert="horz" wrap="square" lIns="91440" tIns="45720" rIns="91440" bIns="45720" anchor="t" anchorCtr="0"/>
          <a:p>
            <a:pPr>
              <a:buFontTx/>
              <a:buNone/>
            </a:pPr>
            <a:endParaRPr lang="zh-CN" altLang="en-US" sz="1200" b="1" kern="1200" dirty="0">
              <a:solidFill>
                <a:srgbClr val="FFFF00"/>
              </a:solidFill>
              <a:latin typeface="+mn-lt"/>
              <a:ea typeface="黑体" panose="02010609060101010101" pitchFamily="2" charset="-122"/>
              <a:cs typeface="+mn-cs"/>
            </a:endParaRPr>
          </a:p>
          <a:p>
            <a:pPr>
              <a:buFontTx/>
              <a:buNone/>
            </a:pPr>
            <a:r>
              <a:rPr lang="zh-CN" altLang="en-US" b="1" kern="1200" dirty="0">
                <a:solidFill>
                  <a:srgbClr val="FFFF00"/>
                </a:solidFill>
                <a:latin typeface="+mn-lt"/>
                <a:ea typeface="黑体" panose="02010609060101010101" pitchFamily="2" charset="-122"/>
                <a:cs typeface="+mn-cs"/>
              </a:rPr>
              <a:t>   注意：</a:t>
            </a:r>
            <a:endParaRPr lang="zh-CN" altLang="en-US" b="1" kern="1200" dirty="0">
              <a:solidFill>
                <a:srgbClr val="FFFF00"/>
              </a:solidFill>
              <a:latin typeface="+mn-lt"/>
              <a:ea typeface="黑体" panose="02010609060101010101" pitchFamily="2" charset="-122"/>
              <a:cs typeface="+mn-cs"/>
            </a:endParaRPr>
          </a:p>
          <a:p>
            <a:pPr>
              <a:buFontTx/>
              <a:buNone/>
            </a:pPr>
            <a:endParaRPr lang="zh-CN" altLang="en-US" sz="1200" b="1" kern="1200" dirty="0">
              <a:solidFill>
                <a:srgbClr val="FFFF00"/>
              </a:solidFill>
              <a:latin typeface="+mn-lt"/>
              <a:ea typeface="黑体" panose="02010609060101010101" pitchFamily="2" charset="-122"/>
              <a:cs typeface="+mn-cs"/>
            </a:endParaRPr>
          </a:p>
          <a:p>
            <a:pPr>
              <a:buFont typeface="Arial" panose="020B0604020202020204" pitchFamily="34" charset="0"/>
              <a:buNone/>
            </a:pPr>
            <a:r>
              <a:rPr lang="en-US" altLang="zh-CN" sz="2400" b="1" kern="1200">
                <a:solidFill>
                  <a:srgbClr val="FFFF00"/>
                </a:solidFill>
                <a:latin typeface="楷体_GB2312" panose="02010609030101010101" pitchFamily="49" charset="-122"/>
                <a:ea typeface="楷体_GB2312" panose="02010609030101010101" pitchFamily="49" charset="-122"/>
                <a:cs typeface="+mn-cs"/>
              </a:rPr>
              <a:t>3.U206</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表分地区原则：</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a:t>
            </a:r>
            <a:r>
              <a:rPr lang="zh-CN" altLang="en-US" sz="1000" b="1" kern="1200" dirty="0">
                <a:solidFill>
                  <a:srgbClr val="FFFF00"/>
                </a:solidFill>
                <a:latin typeface="楷体_GB2312" panose="02010609030101010101" pitchFamily="49" charset="-122"/>
                <a:ea typeface="楷体_GB2312" panose="02010609030101010101" pitchFamily="49" charset="-122"/>
                <a:cs typeface="+mn-cs"/>
              </a:rPr>
              <a:t>   </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该表中指标按房源所在地分地区。</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该表中地区是按全国重点城市而非省市分区的。</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spcAft>
                <a:spcPts val="500"/>
              </a:spcAft>
              <a:buFont typeface="Arial" panose="020B0604020202020204" pitchFamily="34" charset="0"/>
              <a:buNone/>
            </a:pPr>
            <a:endParaRPr lang="en-US" altLang="zh-CN" sz="800" b="1" kern="1200">
              <a:solidFill>
                <a:srgbClr val="FFFF00"/>
              </a:solidFill>
              <a:latin typeface="楷体_GB2312" panose="02010609030101010101" pitchFamily="49" charset="-122"/>
              <a:ea typeface="楷体_GB2312" panose="02010609030101010101" pitchFamily="49" charset="-122"/>
              <a:cs typeface="+mn-cs"/>
            </a:endParaRPr>
          </a:p>
          <a:p>
            <a:pPr>
              <a:spcAft>
                <a:spcPts val="500"/>
              </a:spcAft>
              <a:buFont typeface="Arial" panose="020B0604020202020204" pitchFamily="34" charset="0"/>
              <a:buNone/>
            </a:pPr>
            <a:r>
              <a:rPr lang="en-US" altLang="zh-CN" sz="2400" b="1" kern="1200">
                <a:solidFill>
                  <a:srgbClr val="FFFF00"/>
                </a:solidFill>
                <a:latin typeface="楷体_GB2312" panose="02010609030101010101" pitchFamily="49" charset="-122"/>
                <a:ea typeface="楷体_GB2312" panose="02010609030101010101" pitchFamily="49" charset="-122"/>
                <a:cs typeface="+mn-cs"/>
              </a:rPr>
              <a:t>4.</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通过被调查平台实现的旅游饭店、一般旅馆的交易额不纳入互联网房屋共享平台交易额。</a:t>
            </a:r>
            <a:endParaRPr lang="en-US" altLang="zh-CN" sz="2400" b="1" kern="1200">
              <a:solidFill>
                <a:srgbClr val="FFFF00"/>
              </a:solidFill>
              <a:latin typeface="楷体_GB2312" panose="02010609030101010101" pitchFamily="49" charset="-122"/>
              <a:ea typeface="楷体_GB2312" panose="02010609030101010101" pitchFamily="49" charset="-122"/>
              <a:cs typeface="+mn-cs"/>
            </a:endParaRPr>
          </a:p>
          <a:p>
            <a:pPr>
              <a:spcAft>
                <a:spcPts val="500"/>
              </a:spcAft>
              <a:buFont typeface="Arial" panose="020B0604020202020204" pitchFamily="34" charset="0"/>
              <a:buNone/>
            </a:pPr>
            <a:endParaRPr lang="en-US" altLang="zh-CN" sz="800" b="1" kern="1200">
              <a:solidFill>
                <a:srgbClr val="FFFF00"/>
              </a:solidFill>
              <a:latin typeface="楷体_GB2312" panose="02010609030101010101" pitchFamily="49" charset="-122"/>
              <a:ea typeface="楷体_GB2312" panose="02010609030101010101" pitchFamily="49" charset="-122"/>
              <a:cs typeface="+mn-cs"/>
            </a:endParaRPr>
          </a:p>
          <a:p>
            <a:pPr>
              <a:spcAft>
                <a:spcPts val="500"/>
              </a:spcAft>
              <a:buFont typeface="Arial" panose="020B0604020202020204" pitchFamily="34" charset="0"/>
              <a:buNone/>
            </a:pPr>
            <a:r>
              <a:rPr lang="en-US" altLang="zh-CN" sz="2400" b="1" kern="1200">
                <a:solidFill>
                  <a:srgbClr val="FFFF00"/>
                </a:solidFill>
                <a:latin typeface="楷体_GB2312" panose="02010609030101010101" pitchFamily="49" charset="-122"/>
                <a:ea typeface="楷体_GB2312" panose="02010609030101010101" pitchFamily="49" charset="-122"/>
                <a:cs typeface="+mn-cs"/>
              </a:rPr>
              <a:t>5.</a:t>
            </a: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交易额不包括房屋押金。</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 typeface="Arial" panose="020B0604020202020204" pitchFamily="34" charset="0"/>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a:t>
            </a:r>
            <a:endParaRPr lang="zh-CN" altLang="en-US" sz="2400" b="1" kern="1200" dirty="0">
              <a:solidFill>
                <a:srgbClr val="FFFF00"/>
              </a:solidFill>
              <a:latin typeface="楷体_GB2312" panose="02010609030101010101" pitchFamily="49" charset="-122"/>
              <a:ea typeface="楷体_GB2312" panose="02010609030101010101" pitchFamily="49" charset="-122"/>
              <a:cs typeface="+mn-cs"/>
            </a:endParaRPr>
          </a:p>
          <a:p>
            <a:pPr>
              <a:buFontTx/>
              <a:buNone/>
            </a:pPr>
            <a:r>
              <a:rPr lang="zh-CN" altLang="en-US" sz="2400" b="1" kern="1200" dirty="0">
                <a:solidFill>
                  <a:srgbClr val="FFFF00"/>
                </a:solidFill>
                <a:latin typeface="楷体_GB2312" panose="02010609030101010101" pitchFamily="49" charset="-122"/>
                <a:ea typeface="楷体_GB2312" panose="02010609030101010101" pitchFamily="49" charset="-122"/>
                <a:cs typeface="+mn-cs"/>
              </a:rPr>
              <a:t>  </a:t>
            </a:r>
            <a:endParaRPr lang="zh-CN" altLang="en-US" sz="2400" b="1" kern="1200" dirty="0">
              <a:solidFill>
                <a:srgbClr val="FFFF00"/>
              </a:solidFill>
              <a:latin typeface="+mn-lt"/>
              <a:ea typeface="+mn-ea"/>
              <a:cs typeface="+mn-cs"/>
            </a:endParaRPr>
          </a:p>
        </p:txBody>
      </p:sp>
      <p:sp>
        <p:nvSpPr>
          <p:cNvPr id="4" name="Rectangle 6"/>
          <p:cNvSpPr txBox="1">
            <a:spLocks noChangeArrowheads="1"/>
          </p:cNvSpPr>
          <p:nvPr/>
        </p:nvSpPr>
        <p:spPr bwMode="auto">
          <a:xfrm>
            <a:off x="1071563" y="476250"/>
            <a:ext cx="77676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Times New Roman" panose="02020603050405020304" pitchFamily="18" charset="0"/>
                <a:ea typeface="黑体" panose="02010609060101010101" pitchFamily="2" charset="-122"/>
                <a:cs typeface="+mn-cs"/>
              </a:rPr>
              <a:t>三、指标解释及填写说明</a:t>
            </a:r>
            <a:endParaRPr kumimoji="1" lang="zh-CN" altLang="en-US" sz="2800" kern="0" cap="none" spc="0" normalizeH="0" baseline="0" noProof="0" dirty="0">
              <a:solidFill>
                <a:srgbClr val="FFFF00"/>
              </a:solidFill>
              <a:latin typeface="Times New Roman" panose="02020603050405020304" pitchFamily="18" charset="0"/>
              <a:ea typeface="黑体" panose="02010609060101010101" pitchFamily="2" charset="-122"/>
              <a:cs typeface="+mn-cs"/>
            </a:endParaRPr>
          </a:p>
        </p:txBody>
      </p:sp>
      <p:sp>
        <p:nvSpPr>
          <p:cNvPr id="5" name="等腰三角形 4"/>
          <p:cNvSpPr/>
          <p:nvPr/>
        </p:nvSpPr>
        <p:spPr>
          <a:xfrm>
            <a:off x="1143000" y="2857500"/>
            <a:ext cx="142875" cy="142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7" name="等腰三角形 6"/>
          <p:cNvSpPr/>
          <p:nvPr/>
        </p:nvSpPr>
        <p:spPr>
          <a:xfrm>
            <a:off x="1116013" y="3284538"/>
            <a:ext cx="142875" cy="142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
        <p:nvSpPr>
          <p:cNvPr id="78849" name="Rectangle 2"/>
          <p:cNvSpPr>
            <a:spLocks noGrp="1"/>
          </p:cNvSpPr>
          <p:nvPr>
            <p:ph type="ctrTitle"/>
          </p:nvPr>
        </p:nvSpPr>
        <p:spPr>
          <a:xfrm>
            <a:off x="467360" y="1268730"/>
            <a:ext cx="8446135" cy="3326130"/>
          </a:xfrm>
        </p:spPr>
        <p:txBody>
          <a:bodyPr vert="horz" wrap="square" lIns="91440" tIns="45720" rIns="91440" bIns="45720" anchor="t" anchorCtr="0"/>
          <a:p>
            <a:pPr>
              <a:lnSpc>
                <a:spcPct val="150000"/>
              </a:lnSpc>
              <a:spcBef>
                <a:spcPct val="50000"/>
              </a:spcBef>
              <a:buClrTx/>
              <a:buSzTx/>
              <a:buFontTx/>
            </a:pPr>
            <a:r>
              <a:rPr lang="zh-CN" altLang="en-US" sz="4000" kern="1200" dirty="0">
                <a:solidFill>
                  <a:srgbClr val="FFFF00"/>
                </a:solidFill>
                <a:latin typeface="黑体" panose="02010609060101010101" pitchFamily="2" charset="-122"/>
                <a:ea typeface="黑体" panose="02010609060101010101" pitchFamily="2" charset="-122"/>
                <a:cs typeface="+mj-cs"/>
              </a:rPr>
              <a:t>第三部分 </a:t>
            </a:r>
            <a:br>
              <a:rPr lang="en-US" altLang="zh-CN" sz="4000" kern="1200">
                <a:solidFill>
                  <a:srgbClr val="FFFF00"/>
                </a:solidFill>
                <a:latin typeface="黑体" panose="02010609060101010101" pitchFamily="2" charset="-122"/>
                <a:ea typeface="黑体" panose="02010609060101010101" pitchFamily="2" charset="-122"/>
                <a:cs typeface="+mj-cs"/>
              </a:rPr>
            </a:br>
            <a:r>
              <a:rPr lang="zh-CN" altLang="en-US" sz="3000" dirty="0">
                <a:solidFill>
                  <a:srgbClr val="FFFF00"/>
                </a:solidFill>
                <a:latin typeface="黑体" panose="02010609060101010101" pitchFamily="2" charset="-122"/>
                <a:ea typeface="黑体" panose="02010609060101010101" pitchFamily="2" charset="-122"/>
                <a:sym typeface="+mn-ea"/>
              </a:rPr>
              <a:t>重点互联网旅游平台基本情况（</a:t>
            </a:r>
            <a:r>
              <a:rPr lang="en-US" altLang="zh-CN" sz="3000">
                <a:solidFill>
                  <a:srgbClr val="FFFF00"/>
                </a:solidFill>
                <a:latin typeface="黑体" panose="02010609060101010101" pitchFamily="2" charset="-122"/>
                <a:ea typeface="黑体" panose="02010609060101010101" pitchFamily="2" charset="-122"/>
                <a:sym typeface="+mn-ea"/>
              </a:rPr>
              <a:t>U208</a:t>
            </a:r>
            <a:r>
              <a:rPr lang="zh-CN" altLang="en-US" sz="3000" dirty="0">
                <a:solidFill>
                  <a:srgbClr val="FFFF00"/>
                </a:solidFill>
                <a:latin typeface="黑体" panose="02010609060101010101" pitchFamily="2" charset="-122"/>
                <a:ea typeface="黑体" panose="02010609060101010101" pitchFamily="2" charset="-122"/>
                <a:sym typeface="+mn-ea"/>
              </a:rPr>
              <a:t>表）</a:t>
            </a:r>
            <a:br>
              <a:rPr lang="zh-CN" altLang="en-US" sz="3000" dirty="0">
                <a:solidFill>
                  <a:srgbClr val="FFFF00"/>
                </a:solidFill>
                <a:latin typeface="黑体" panose="02010609060101010101" pitchFamily="2" charset="-122"/>
                <a:ea typeface="黑体" panose="02010609060101010101" pitchFamily="2" charset="-122"/>
                <a:sym typeface="+mn-ea"/>
              </a:rPr>
            </a:br>
            <a:r>
              <a:rPr lang="zh-CN" altLang="en-US" sz="3000" dirty="0">
                <a:solidFill>
                  <a:srgbClr val="FFFF00"/>
                </a:solidFill>
                <a:latin typeface="黑体" panose="02010609060101010101" pitchFamily="2" charset="-122"/>
                <a:ea typeface="黑体" panose="02010609060101010101" pitchFamily="2" charset="-122"/>
                <a:sym typeface="+mn-ea"/>
              </a:rPr>
              <a:t>重点互联网餐饮平台基本情况（</a:t>
            </a:r>
            <a:r>
              <a:rPr lang="en-US" altLang="zh-CN" sz="3000">
                <a:solidFill>
                  <a:srgbClr val="FFFF00"/>
                </a:solidFill>
                <a:latin typeface="黑体" panose="02010609060101010101" pitchFamily="2" charset="-122"/>
                <a:ea typeface="黑体" panose="02010609060101010101" pitchFamily="2" charset="-122"/>
                <a:sym typeface="+mn-ea"/>
              </a:rPr>
              <a:t>U209</a:t>
            </a:r>
            <a:r>
              <a:rPr lang="zh-CN" altLang="en-US" sz="3000" dirty="0">
                <a:solidFill>
                  <a:srgbClr val="FFFF00"/>
                </a:solidFill>
                <a:latin typeface="黑体" panose="02010609060101010101" pitchFamily="2" charset="-122"/>
                <a:ea typeface="黑体" panose="02010609060101010101" pitchFamily="2" charset="-122"/>
                <a:sym typeface="+mn-ea"/>
              </a:rPr>
              <a:t>表）</a:t>
            </a:r>
            <a:br>
              <a:rPr lang="zh-CN" altLang="en-US" sz="3000" dirty="0">
                <a:solidFill>
                  <a:srgbClr val="FFFF00"/>
                </a:solidFill>
                <a:latin typeface="黑体" panose="02010609060101010101" pitchFamily="2" charset="-122"/>
                <a:ea typeface="黑体" panose="02010609060101010101" pitchFamily="2" charset="-122"/>
                <a:sym typeface="+mn-ea"/>
              </a:rPr>
            </a:br>
            <a:r>
              <a:rPr lang="zh-CN" altLang="en-US" sz="3000" dirty="0">
                <a:solidFill>
                  <a:srgbClr val="FFFF00"/>
                </a:solidFill>
                <a:latin typeface="黑体" panose="02010609060101010101" pitchFamily="2" charset="-122"/>
                <a:ea typeface="黑体" panose="02010609060101010101" pitchFamily="2" charset="-122"/>
                <a:sym typeface="+mn-ea"/>
              </a:rPr>
              <a:t>重点互联网文化平台基本情况（</a:t>
            </a:r>
            <a:r>
              <a:rPr lang="en-US" altLang="zh-CN" sz="3000">
                <a:solidFill>
                  <a:srgbClr val="FFFF00"/>
                </a:solidFill>
                <a:latin typeface="黑体" panose="02010609060101010101" pitchFamily="2" charset="-122"/>
                <a:ea typeface="黑体" panose="02010609060101010101" pitchFamily="2" charset="-122"/>
                <a:sym typeface="+mn-ea"/>
              </a:rPr>
              <a:t>U210</a:t>
            </a:r>
            <a:r>
              <a:rPr lang="zh-CN" altLang="en-US" sz="3000" dirty="0">
                <a:solidFill>
                  <a:srgbClr val="FFFF00"/>
                </a:solidFill>
                <a:latin typeface="黑体" panose="02010609060101010101" pitchFamily="2" charset="-122"/>
                <a:ea typeface="黑体" panose="02010609060101010101" pitchFamily="2" charset="-122"/>
                <a:sym typeface="+mn-ea"/>
              </a:rPr>
              <a:t>表）</a:t>
            </a:r>
            <a:br>
              <a:rPr lang="zh-CN" altLang="en-US" sz="3000" dirty="0">
                <a:solidFill>
                  <a:srgbClr val="FFFF00"/>
                </a:solidFill>
                <a:latin typeface="黑体" panose="02010609060101010101" pitchFamily="2" charset="-122"/>
                <a:ea typeface="黑体" panose="02010609060101010101" pitchFamily="2" charset="-122"/>
                <a:sym typeface="+mn-ea"/>
              </a:rPr>
            </a:br>
            <a:br>
              <a:rPr lang="zh-CN" altLang="en-US" sz="3000" dirty="0">
                <a:solidFill>
                  <a:srgbClr val="FFFF00"/>
                </a:solidFill>
                <a:latin typeface="黑体" panose="02010609060101010101" pitchFamily="2" charset="-122"/>
                <a:ea typeface="黑体" panose="02010609060101010101" pitchFamily="2" charset="-122"/>
                <a:sym typeface="+mn-ea"/>
              </a:rPr>
            </a:br>
            <a:br>
              <a:rPr lang="en-US" altLang="zh-CN" sz="3000">
                <a:solidFill>
                  <a:srgbClr val="FFFF00"/>
                </a:solidFill>
                <a:latin typeface="黑体" panose="02010609060101010101" pitchFamily="2" charset="-122"/>
                <a:ea typeface="黑体" panose="02010609060101010101" pitchFamily="2" charset="-122"/>
                <a:sym typeface="+mn-ea"/>
              </a:rPr>
            </a:br>
            <a:r>
              <a:rPr lang="en-US" altLang="zh-CN" sz="3000">
                <a:solidFill>
                  <a:srgbClr val="FFFF00"/>
                </a:solidFill>
                <a:latin typeface="黑体" panose="02010609060101010101" pitchFamily="2" charset="-122"/>
                <a:ea typeface="黑体" panose="02010609060101010101" pitchFamily="2" charset="-122"/>
                <a:sym typeface="+mn-ea"/>
              </a:rPr>
              <a:t>   </a:t>
            </a:r>
            <a:br>
              <a:rPr lang="en-US" altLang="zh-CN" sz="3000">
                <a:solidFill>
                  <a:srgbClr val="FFFF00"/>
                </a:solidFill>
                <a:latin typeface="黑体" panose="02010609060101010101" pitchFamily="2" charset="-122"/>
                <a:ea typeface="黑体" panose="02010609060101010101" pitchFamily="2" charset="-122"/>
                <a:sym typeface="+mn-ea"/>
              </a:rPr>
            </a:br>
            <a:r>
              <a:rPr lang="en-US" altLang="zh-CN" sz="3000">
                <a:solidFill>
                  <a:srgbClr val="FFFF00"/>
                </a:solidFill>
                <a:latin typeface="黑体" panose="02010609060101010101" pitchFamily="2" charset="-122"/>
                <a:ea typeface="黑体" panose="02010609060101010101" pitchFamily="2" charset="-122"/>
                <a:sym typeface="+mn-ea"/>
              </a:rPr>
              <a:t>    </a:t>
            </a:r>
            <a:endParaRPr lang="zh-CN" sz="3000" kern="1200">
              <a:solidFill>
                <a:srgbClr val="FFFF00"/>
              </a:solidFill>
              <a:latin typeface="黑体" panose="02010609060101010101" pitchFamily="2" charset="-122"/>
              <a:ea typeface="黑体" panose="02010609060101010101" pitchFamily="2" charset="-122"/>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43305" y="2205355"/>
            <a:ext cx="7795895" cy="4425950"/>
          </a:xfrm>
          <a:prstGeom prst="rect">
            <a:avLst/>
          </a:prstGeom>
          <a:noFill/>
        </p:spPr>
        <p:txBody>
          <a:bodyPr wrap="square" rtlCol="0" anchor="t">
            <a:spAutoFit/>
          </a:bodyPr>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平台交易额</a:t>
            </a:r>
            <a:r>
              <a:rPr lang="en-US" altLang="zh-CN" sz="2400" b="1">
                <a:ln>
                  <a:noFill/>
                </a:ln>
                <a:solidFill>
                  <a:srgbClr val="FFFF00"/>
                </a:solidFill>
                <a:effectLst/>
                <a:uLnTx/>
                <a:uFillTx/>
                <a:latin typeface="宋体" panose="02010600030101010101" pitchFamily="2" charset="-122"/>
                <a:cs typeface="宋体" panose="02010600030101010101" pitchFamily="2" charset="-122"/>
                <a:sym typeface="+mn-ea"/>
              </a:rPr>
              <a:t>=</a:t>
            </a:r>
            <a:r>
              <a:rPr lang="en-US" altLang="en-US" sz="2400" b="1">
                <a:ln>
                  <a:noFill/>
                </a:ln>
                <a:solidFill>
                  <a:srgbClr val="FFFF00"/>
                </a:solidFill>
                <a:effectLst/>
                <a:uLnTx/>
                <a:uFillTx/>
                <a:latin typeface="宋体" panose="02010600030101010101" pitchFamily="2" charset="-122"/>
                <a:cs typeface="宋体" panose="02010600030101010101" pitchFamily="2" charset="-122"/>
                <a:sym typeface="+mn-ea"/>
              </a:rPr>
              <a:t>U201</a:t>
            </a: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平台交易额</a:t>
            </a:r>
            <a:endPar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平台交易额</a:t>
            </a:r>
            <a:r>
              <a:rPr lang="en-US" altLang="zh-CN" sz="2400" b="1">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国内旅游</a:t>
            </a:r>
            <a:r>
              <a:rPr lang="en-US" altLang="zh-CN" sz="2400" b="1">
                <a:ln>
                  <a:noFill/>
                </a:ln>
                <a:solidFill>
                  <a:srgbClr val="FFFF00"/>
                </a:solidFill>
                <a:effectLst/>
                <a:uLnTx/>
                <a:uFillTx/>
                <a:latin typeface="宋体" panose="02010600030101010101" pitchFamily="2" charset="-122"/>
                <a:cs typeface="宋体" panose="02010600030101010101" pitchFamily="2" charset="-122"/>
                <a:sym typeface="+mn-ea"/>
              </a:rPr>
              <a:t>+</a:t>
            </a: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跨境旅游</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国内旅游：国内游客通过平台预订的大陆地区交通、参观游览、住宿、餐饮、娱乐等各项服务。</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跨境旅游：国内游客通过平台预订的大陆以外国家和地区以及境外游客通过平台预订的大陆地区的交通、参观游览、住宿、餐饮、娱乐等各项服务。</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说明：航班为例，国内城市与境外城市之间的交通服务属于跨境旅游，国内城市之间的交通服务属于国内旅游</a:t>
            </a:r>
            <a:endParaRPr lang="zh-CN" altLang="en-US" sz="2400" b="1" strike="noStrike"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endPar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endParaRPr>
          </a:p>
        </p:txBody>
      </p:sp>
      <p:sp>
        <p:nvSpPr>
          <p:cNvPr id="5"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
        <p:nvSpPr>
          <p:cNvPr id="6" name="文本框 5"/>
          <p:cNvSpPr txBox="1"/>
          <p:nvPr/>
        </p:nvSpPr>
        <p:spPr>
          <a:xfrm>
            <a:off x="1115695" y="1268730"/>
            <a:ext cx="6583680" cy="521970"/>
          </a:xfrm>
          <a:prstGeom prst="rect">
            <a:avLst/>
          </a:prstGeom>
          <a:noFill/>
        </p:spPr>
        <p:txBody>
          <a:bodyPr wrap="none" rtlCol="0" anchor="t">
            <a:spAutoFit/>
          </a:bodyPr>
          <a:p>
            <a:r>
              <a:rPr lang="zh-CN" altLang="en-US" sz="2800" dirty="0">
                <a:solidFill>
                  <a:srgbClr val="FFFF00"/>
                </a:solidFill>
                <a:latin typeface="黑体" panose="02010609060101010101" pitchFamily="2" charset="-122"/>
                <a:ea typeface="黑体" panose="02010609060101010101" pitchFamily="2" charset="-122"/>
                <a:sym typeface="+mn-ea"/>
              </a:rPr>
              <a:t>重点互联网旅游平台基本情况（</a:t>
            </a:r>
            <a:r>
              <a:rPr lang="en-US" altLang="zh-CN" sz="2800">
                <a:solidFill>
                  <a:srgbClr val="FFFF00"/>
                </a:solidFill>
                <a:latin typeface="黑体" panose="02010609060101010101" pitchFamily="2" charset="-122"/>
                <a:ea typeface="黑体" panose="02010609060101010101" pitchFamily="2" charset="-122"/>
                <a:sym typeface="+mn-ea"/>
              </a:rPr>
              <a:t>U208</a:t>
            </a:r>
            <a:r>
              <a:rPr lang="zh-CN" altLang="en-US" sz="2800" dirty="0">
                <a:solidFill>
                  <a:srgbClr val="FFFF00"/>
                </a:solidFill>
                <a:latin typeface="黑体" panose="02010609060101010101" pitchFamily="2" charset="-122"/>
                <a:ea typeface="黑体" panose="02010609060101010101" pitchFamily="2" charset="-122"/>
                <a:sym typeface="+mn-ea"/>
              </a:rPr>
              <a:t>表）</a:t>
            </a:r>
            <a:endParaRPr lang="zh-CN" altLang="en-US" sz="2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88085" y="1341120"/>
            <a:ext cx="7549515" cy="2066290"/>
          </a:xfrm>
          <a:prstGeom prst="rect">
            <a:avLst/>
          </a:prstGeom>
          <a:noFill/>
        </p:spPr>
        <p:txBody>
          <a:bodyPr wrap="square" rtlCol="0" anchor="t">
            <a:spAutoFit/>
          </a:bodyPr>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出境旅游：国内游客通过平台预订的大陆以外国家和地区的交通、参观游览、住宿、餐饮、娱乐等各项服务。</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入境旅游：境外游客通过平台预订的大陆地区的交通、参观游览、住宿、餐饮、娱乐等各项服务。</a:t>
            </a:r>
            <a:endParaRPr lang="zh-CN" altLang="en-US" sz="2400">
              <a:latin typeface="宋体" panose="02010600030101010101" pitchFamily="2" charset="-122"/>
            </a:endParaRPr>
          </a:p>
        </p:txBody>
      </p:sp>
      <p:sp>
        <p:nvSpPr>
          <p:cNvPr id="5"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
        <p:nvSpPr>
          <p:cNvPr id="6" name="文本框 5"/>
          <p:cNvSpPr txBox="1"/>
          <p:nvPr/>
        </p:nvSpPr>
        <p:spPr>
          <a:xfrm>
            <a:off x="1115695" y="3861435"/>
            <a:ext cx="7621905" cy="829945"/>
          </a:xfrm>
          <a:prstGeom prst="rect">
            <a:avLst/>
          </a:prstGeom>
          <a:noFill/>
        </p:spPr>
        <p:txBody>
          <a:bodyPr wrap="square" rtlCol="0">
            <a:spAutoFit/>
          </a:bodyPr>
          <a:p>
            <a:pPr marL="342900" indent="-342900">
              <a:buFont typeface="Arial" panose="020B0604020202020204" pitchFamily="34" charset="0"/>
              <a:buChar cha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提供向导服务的人数：指报告期内在平台上，提供旅游向导、导游等服务的人数。</a:t>
            </a:r>
            <a:endParaRPr lang="zh-CN" altLang="en-US" sz="2400" b="1">
              <a:ln>
                <a:noFill/>
              </a:ln>
              <a:solidFill>
                <a:srgbClr val="FFFF00"/>
              </a:solidFill>
              <a:effectLst/>
              <a:uLnTx/>
              <a:uFillTx/>
              <a:latin typeface="宋体" panose="02010600030101010101" pitchFamily="2" charset="-122"/>
              <a:cs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
        <p:nvSpPr>
          <p:cNvPr id="6" name="文本框 5"/>
          <p:cNvSpPr txBox="1"/>
          <p:nvPr/>
        </p:nvSpPr>
        <p:spPr>
          <a:xfrm>
            <a:off x="1187450" y="1125220"/>
            <a:ext cx="6583680" cy="521970"/>
          </a:xfrm>
          <a:prstGeom prst="rect">
            <a:avLst/>
          </a:prstGeom>
          <a:noFill/>
        </p:spPr>
        <p:txBody>
          <a:bodyPr wrap="none" rtlCol="0" anchor="t">
            <a:spAutoFit/>
          </a:bodyPr>
          <a:p>
            <a:r>
              <a:rPr lang="zh-CN" altLang="en-US" sz="2800" dirty="0">
                <a:solidFill>
                  <a:srgbClr val="FFFF00"/>
                </a:solidFill>
                <a:latin typeface="黑体" panose="02010609060101010101" pitchFamily="2" charset="-122"/>
                <a:ea typeface="黑体" panose="02010609060101010101" pitchFamily="2" charset="-122"/>
                <a:sym typeface="+mn-ea"/>
              </a:rPr>
              <a:t>重点互联网文化平台基本情况（</a:t>
            </a:r>
            <a:r>
              <a:rPr lang="en-US" altLang="zh-CN" sz="2800">
                <a:solidFill>
                  <a:srgbClr val="FFFF00"/>
                </a:solidFill>
                <a:latin typeface="黑体" panose="02010609060101010101" pitchFamily="2" charset="-122"/>
                <a:ea typeface="黑体" panose="02010609060101010101" pitchFamily="2" charset="-122"/>
                <a:sym typeface="+mn-ea"/>
              </a:rPr>
              <a:t>U210</a:t>
            </a:r>
            <a:r>
              <a:rPr lang="zh-CN" altLang="en-US" sz="2800" dirty="0">
                <a:solidFill>
                  <a:srgbClr val="FFFF00"/>
                </a:solidFill>
                <a:latin typeface="黑体" panose="02010609060101010101" pitchFamily="2" charset="-122"/>
                <a:ea typeface="黑体" panose="02010609060101010101" pitchFamily="2" charset="-122"/>
                <a:sym typeface="+mn-ea"/>
              </a:rPr>
              <a:t>表）</a:t>
            </a:r>
            <a:endParaRPr lang="zh-CN" altLang="en-US" sz="2800"/>
          </a:p>
        </p:txBody>
      </p:sp>
      <p:sp>
        <p:nvSpPr>
          <p:cNvPr id="8" name="文本框 7"/>
          <p:cNvSpPr txBox="1"/>
          <p:nvPr/>
        </p:nvSpPr>
        <p:spPr>
          <a:xfrm>
            <a:off x="1071880" y="1701165"/>
            <a:ext cx="7442200" cy="5036185"/>
          </a:xfrm>
          <a:prstGeom prst="rect">
            <a:avLst/>
          </a:prstGeom>
          <a:noFill/>
        </p:spPr>
        <p:txBody>
          <a:bodyPr wrap="square" rtlCol="0">
            <a:spAutoFit/>
          </a:bodyPr>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平台交易额</a:t>
            </a:r>
            <a:r>
              <a:rPr lang="en-US" altLang="zh-CN" sz="2400" b="1">
                <a:ln>
                  <a:noFill/>
                </a:ln>
                <a:solidFill>
                  <a:srgbClr val="FFFF00"/>
                </a:solidFill>
                <a:effectLst/>
                <a:uLnTx/>
                <a:uFillTx/>
                <a:latin typeface="宋体" panose="02010600030101010101" pitchFamily="2" charset="-122"/>
                <a:cs typeface="宋体" panose="02010600030101010101" pitchFamily="2" charset="-122"/>
                <a:sym typeface="+mn-ea"/>
              </a:rPr>
              <a:t>=</a:t>
            </a:r>
            <a:r>
              <a:rPr lang="en-US" altLang="en-US" sz="2400" b="1">
                <a:ln>
                  <a:noFill/>
                </a:ln>
                <a:solidFill>
                  <a:srgbClr val="FFFF00"/>
                </a:solidFill>
                <a:effectLst/>
                <a:uLnTx/>
                <a:uFillTx/>
                <a:latin typeface="宋体" panose="02010600030101010101" pitchFamily="2" charset="-122"/>
                <a:cs typeface="宋体" panose="02010600030101010101" pitchFamily="2" charset="-122"/>
                <a:sym typeface="+mn-ea"/>
              </a:rPr>
              <a:t>U201</a:t>
            </a: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平台交易额</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网络视频（含短视频）：通过互联网平台为用户提供的视频资源传播服务。包括网络电视、电影、广告、短视频等视频资源。</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网络直播：指用户通过平台利用视频方式进行网上现场直播。</a:t>
            </a:r>
            <a:endParaRPr kumimoji="0" lang="zh-CN" altLang="zh-CN" sz="2400" b="1" i="0" u="none" strike="noStrike" kern="1200" cap="none" spc="0" normalizeH="0" baseline="0" noProof="1">
              <a:ln>
                <a:noFill/>
              </a:ln>
              <a:solidFill>
                <a:srgbClr val="FFFF00"/>
              </a:solidFill>
              <a:effectLst/>
              <a:uLnTx/>
              <a:uFillTx/>
              <a:latin typeface="宋体" panose="02010600030101010101" pitchFamily="2" charset="-122"/>
              <a:cs typeface="宋体" panose="02010600030101010101" pitchFamily="2" charset="-122"/>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网络游戏：指通过互联网提供的休闲类、电子竞技类、角色扮演类及其他网络游戏服务</a:t>
            </a:r>
            <a:r>
              <a:rPr lang="zh-CN" altLang="en-US" sz="2400" b="1" smtClean="0">
                <a:ln>
                  <a:noFill/>
                </a:ln>
                <a:solidFill>
                  <a:srgbClr val="FFFF00"/>
                </a:solidFill>
                <a:effectLst/>
                <a:uLnTx/>
                <a:uFillTx/>
                <a:latin typeface="宋体" panose="02010600030101010101" pitchFamily="2" charset="-122"/>
                <a:cs typeface="宋体" panose="02010600030101010101" pitchFamily="2" charset="-122"/>
                <a:sym typeface="+mn-ea"/>
              </a:rPr>
              <a:t>。</a:t>
            </a:r>
            <a:endParaRPr lang="zh-CN" altLang="en-US" sz="2400" b="1" strike="noStrike" noProof="1" smtClean="0">
              <a:ln>
                <a:noFill/>
              </a:ln>
              <a:solidFill>
                <a:srgbClr val="FFFF00"/>
              </a:solidFill>
              <a:effectLst/>
              <a:uLnTx/>
              <a:uFillTx/>
              <a:latin typeface="宋体" panose="02010600030101010101" pitchFamily="2" charset="-122"/>
              <a:cs typeface="宋体" panose="02010600030101010101" pitchFamily="2" charset="-122"/>
              <a:sym typeface="+mn-ea"/>
            </a:endParaRPr>
          </a:p>
          <a:p>
            <a:pPr marL="228600" marR="0" lvl="0" indent="-228600" algn="l" defTabSz="914400" rtl="0">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rPr>
              <a:t>付费用户数：指报告期内为内容和会员服务、咨询服务等各种服务付费的用户数（用户不重复计算）。包括按年付、按季付或其他付款方式的有效期内用户。</a:t>
            </a:r>
            <a:endParaRPr lang="zh-CN" altLang="en-US" sz="2400" b="1">
              <a:ln>
                <a:noFill/>
              </a:ln>
              <a:solidFill>
                <a:srgbClr val="FFFF00"/>
              </a:solidFill>
              <a:effectLst/>
              <a:uLnTx/>
              <a:uFillTx/>
              <a:latin typeface="宋体" panose="02010600030101010101" pitchFamily="2" charset="-122"/>
              <a:cs typeface="宋体" panose="02010600030101010101" pitchFamily="2" charset="-122"/>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09345" y="1438275"/>
            <a:ext cx="7499350" cy="4573270"/>
          </a:xfrm>
        </p:spPr>
        <p:txBody>
          <a:bodyPr/>
          <a:p>
            <a:pPr marL="228600" marR="0" lvl="0" indent="-228600" algn="l" defTabSz="914400" rtl="0" eaLnBrk="1" latinLnBrk="0" hangingPunct="1">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网络主播人数：指报告期内在平台上，负责参与视频策划、编辑、录制、制作、观众互动等工作，并由本人担任主持工作的人员数量。包括唱歌、舞蹈等秀场主播，游戏主播，美食主播，教育主播，及其他类型主播。</a:t>
            </a:r>
            <a:endParaRPr lang="zh-CN" altLang="en-US" sz="2400" b="1">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28600" marR="0" lvl="0" indent="-228600" algn="l" defTabSz="914400" rtl="0" eaLnBrk="1" latinLnBrk="0" hangingPunct="1">
              <a:lnSpc>
                <a:spcPct val="100000"/>
              </a:lnSpc>
              <a:spcBef>
                <a:spcPts val="1000"/>
              </a:spcBef>
              <a:spcAft>
                <a:spcPct val="0"/>
              </a:spcAft>
              <a:buClrTx/>
              <a:buSzTx/>
              <a:buFont typeface="Arial" panose="020B0604020202020204" pitchFamily="34" charset="0"/>
              <a:buChar char="•"/>
              <a:defRPr/>
            </a:pPr>
            <a:r>
              <a:rPr lang="zh-CN" altLang="en-US" sz="2400" b="1">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rPr>
              <a:t>互联网信息审核员：指报告期内在平台上，负责审核音频、直播、短视频、图文等内容是否存在违规、违法等有害信息的人员。</a:t>
            </a:r>
            <a:endParaRPr lang="zh-CN" altLang="en-US" sz="2400" b="1">
              <a:ln>
                <a:noFill/>
              </a:ln>
              <a:solidFill>
                <a:srgbClr val="FFFF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对象 3"/>
          <p:cNvGraphicFramePr/>
          <p:nvPr/>
        </p:nvGraphicFramePr>
        <p:xfrm>
          <a:off x="1475740" y="1776095"/>
          <a:ext cx="6536690" cy="3392805"/>
        </p:xfrm>
        <a:graphic>
          <a:graphicData uri="http://schemas.openxmlformats.org/presentationml/2006/ole">
            <mc:AlternateContent xmlns:mc="http://schemas.openxmlformats.org/markup-compatibility/2006">
              <mc:Choice xmlns:v="urn:schemas-microsoft-com:vml" Requires="v">
                <p:oleObj spid="_x0000_s5" name="" r:id="rId1" imgW="6086475" imgH="2952750" progId="Paint.Picture">
                  <p:embed/>
                </p:oleObj>
              </mc:Choice>
              <mc:Fallback>
                <p:oleObj name="" r:id="rId1" imgW="6086475" imgH="2952750" progId="Paint.Picture">
                  <p:embed/>
                  <p:pic>
                    <p:nvPicPr>
                      <p:cNvPr id="0" name="图片 4"/>
                      <p:cNvPicPr/>
                      <p:nvPr/>
                    </p:nvPicPr>
                    <p:blipFill>
                      <a:blip r:embed="rId2"/>
                      <a:stretch>
                        <a:fillRect/>
                      </a:stretch>
                    </p:blipFill>
                    <p:spPr>
                      <a:xfrm>
                        <a:off x="1475740" y="1776095"/>
                        <a:ext cx="6536690" cy="3392805"/>
                      </a:xfrm>
                      <a:prstGeom prst="rect">
                        <a:avLst/>
                      </a:prstGeom>
                    </p:spPr>
                  </p:pic>
                </p:oleObj>
              </mc:Fallback>
            </mc:AlternateContent>
          </a:graphicData>
        </a:graphic>
      </p:graphicFrame>
      <p:sp>
        <p:nvSpPr>
          <p:cNvPr id="8" name="文本框 7"/>
          <p:cNvSpPr txBox="1"/>
          <p:nvPr/>
        </p:nvSpPr>
        <p:spPr>
          <a:xfrm>
            <a:off x="1127760" y="981075"/>
            <a:ext cx="74295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U203</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sp>
        <p:nvSpPr>
          <p:cNvPr id="14" name="文本框 13"/>
          <p:cNvSpPr txBox="1"/>
          <p:nvPr/>
        </p:nvSpPr>
        <p:spPr>
          <a:xfrm>
            <a:off x="5363845" y="3933190"/>
            <a:ext cx="3065780" cy="922020"/>
          </a:xfrm>
          <a:prstGeom prst="rect">
            <a:avLst/>
          </a:prstGeom>
          <a:noFill/>
        </p:spPr>
        <p:txBody>
          <a:bodyPr wrap="square" rtlCol="0">
            <a:spAutoFit/>
          </a:bodyPr>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删除：</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期末注册用户数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月度活跃用户数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2"/>
          <p:cNvSpPr>
            <a:spLocks noGrp="1"/>
          </p:cNvSpPr>
          <p:nvPr>
            <p:ph type="ctrTitle"/>
          </p:nvPr>
        </p:nvSpPr>
        <p:spPr>
          <a:xfrm>
            <a:off x="179388" y="1052513"/>
            <a:ext cx="9429750" cy="4587875"/>
          </a:xfrm>
        </p:spPr>
        <p:txBody>
          <a:bodyPr vert="horz" wrap="square" lIns="91440" tIns="45720" rIns="91440" bIns="45720" anchor="t" anchorCtr="0"/>
          <a:p>
            <a:pPr>
              <a:lnSpc>
                <a:spcPct val="150000"/>
              </a:lnSpc>
              <a:spcBef>
                <a:spcPct val="50000"/>
              </a:spcBef>
              <a:buClrTx/>
              <a:buSzTx/>
              <a:buFontTx/>
            </a:pPr>
            <a:br>
              <a:rPr lang="en-US" altLang="zh-CN" sz="4000" kern="1200">
                <a:solidFill>
                  <a:srgbClr val="FFFF00"/>
                </a:solidFill>
                <a:latin typeface="黑体" panose="02010609060101010101" pitchFamily="2" charset="-122"/>
                <a:ea typeface="黑体" panose="02010609060101010101" pitchFamily="2" charset="-122"/>
                <a:cs typeface="+mj-cs"/>
              </a:rPr>
            </a:br>
            <a:r>
              <a:rPr lang="zh-CN" altLang="en-US" sz="4000" kern="1200" dirty="0">
                <a:solidFill>
                  <a:srgbClr val="FFFF00"/>
                </a:solidFill>
                <a:latin typeface="黑体" panose="02010609060101010101" pitchFamily="2" charset="-122"/>
                <a:ea typeface="黑体" panose="02010609060101010101" pitchFamily="2" charset="-122"/>
                <a:cs typeface="+mj-cs"/>
              </a:rPr>
              <a:t>第四部分 </a:t>
            </a:r>
            <a:br>
              <a:rPr lang="en-US" altLang="zh-CN" sz="4000" kern="1200">
                <a:solidFill>
                  <a:srgbClr val="FFFF00"/>
                </a:solidFill>
                <a:latin typeface="黑体" panose="02010609060101010101" pitchFamily="2" charset="-122"/>
                <a:ea typeface="黑体" panose="02010609060101010101" pitchFamily="2" charset="-122"/>
                <a:cs typeface="+mj-cs"/>
              </a:rPr>
            </a:br>
            <a:r>
              <a:rPr lang="zh-CN" altLang="en-US" sz="4000" kern="1200" dirty="0">
                <a:solidFill>
                  <a:srgbClr val="FFFF00"/>
                </a:solidFill>
                <a:latin typeface="黑体" panose="02010609060101010101" pitchFamily="2" charset="-122"/>
                <a:ea typeface="黑体" panose="02010609060101010101" pitchFamily="2" charset="-122"/>
                <a:cs typeface="+mj-cs"/>
              </a:rPr>
              <a:t>电子商务交易平台非四上法人单位</a:t>
            </a:r>
            <a:br>
              <a:rPr lang="en-US" altLang="zh-CN" sz="4000" kern="1200">
                <a:solidFill>
                  <a:srgbClr val="FFFF00"/>
                </a:solidFill>
                <a:latin typeface="黑体" panose="02010609060101010101" pitchFamily="2" charset="-122"/>
                <a:ea typeface="黑体" panose="02010609060101010101" pitchFamily="2" charset="-122"/>
                <a:cs typeface="+mj-cs"/>
              </a:rPr>
            </a:br>
            <a:r>
              <a:rPr lang="zh-CN" altLang="en-US" sz="4000" kern="1200" dirty="0">
                <a:solidFill>
                  <a:srgbClr val="FFFF00"/>
                </a:solidFill>
                <a:latin typeface="黑体" panose="02010609060101010101" pitchFamily="2" charset="-122"/>
                <a:ea typeface="黑体" panose="02010609060101010101" pitchFamily="2" charset="-122"/>
                <a:cs typeface="+mj-cs"/>
              </a:rPr>
              <a:t>基本情况（</a:t>
            </a:r>
            <a:r>
              <a:rPr lang="en-US" altLang="zh-CN" sz="4000" kern="1200">
                <a:solidFill>
                  <a:srgbClr val="FFFF00"/>
                </a:solidFill>
                <a:latin typeface="黑体" panose="02010609060101010101" pitchFamily="2" charset="-122"/>
                <a:ea typeface="黑体" panose="02010609060101010101" pitchFamily="2" charset="-122"/>
                <a:cs typeface="+mj-cs"/>
              </a:rPr>
              <a:t>U104</a:t>
            </a:r>
            <a:r>
              <a:rPr lang="zh-CN" altLang="en-US" sz="4000" kern="1200" dirty="0">
                <a:solidFill>
                  <a:srgbClr val="FFFF00"/>
                </a:solidFill>
                <a:latin typeface="黑体" panose="02010609060101010101" pitchFamily="2" charset="-122"/>
                <a:ea typeface="黑体" panose="02010609060101010101" pitchFamily="2" charset="-122"/>
                <a:cs typeface="+mj-cs"/>
              </a:rPr>
              <a:t>表）</a:t>
            </a:r>
            <a:br>
              <a:rPr lang="en-US" altLang="zh-CN" sz="4000" kern="1200">
                <a:solidFill>
                  <a:srgbClr val="FFFF00"/>
                </a:solidFill>
                <a:latin typeface="黑体" panose="02010609060101010101" pitchFamily="2" charset="-122"/>
                <a:ea typeface="黑体" panose="02010609060101010101" pitchFamily="2" charset="-122"/>
                <a:cs typeface="+mj-cs"/>
              </a:rPr>
            </a:br>
            <a:br>
              <a:rPr lang="en-US" altLang="zh-CN" sz="4000" kern="1200">
                <a:solidFill>
                  <a:srgbClr val="FFFF00"/>
                </a:solidFill>
                <a:latin typeface="黑体" panose="02010609060101010101" pitchFamily="2" charset="-122"/>
                <a:ea typeface="黑体" panose="02010609060101010101" pitchFamily="2" charset="-122"/>
                <a:cs typeface="+mj-cs"/>
              </a:rPr>
            </a:br>
            <a:endParaRPr lang="en-US" altLang="zh-CN" sz="4000" kern="1200">
              <a:solidFill>
                <a:srgbClr val="FFFF00"/>
              </a:solidFill>
              <a:latin typeface="黑体" panose="02010609060101010101" pitchFamily="2" charset="-122"/>
              <a:ea typeface="黑体" panose="02010609060101010101" pitchFamily="2" charset="-122"/>
              <a:cs typeface="+mj-cs"/>
            </a:endParaRPr>
          </a:p>
        </p:txBody>
      </p:sp>
      <p:sp>
        <p:nvSpPr>
          <p:cNvPr id="4" name="Rectangle 6"/>
          <p:cNvSpPr txBox="1">
            <a:spLocks noChangeArrowheads="1"/>
          </p:cNvSpPr>
          <p:nvPr/>
        </p:nvSpPr>
        <p:spPr bwMode="auto">
          <a:xfrm>
            <a:off x="1071563" y="476250"/>
            <a:ext cx="7615238" cy="523875"/>
          </a:xfrm>
          <a:prstGeom prst="rect">
            <a:avLst/>
          </a:prstGeom>
          <a:noFill/>
          <a:ln w="38100" algn="ctr">
            <a:noFill/>
            <a:miter lim="800000"/>
          </a:ln>
          <a:effectLst/>
        </p:spPr>
        <p:txBody>
          <a:bodyPr wrap="square">
            <a:spAutoFit/>
          </a:bodyPr>
          <a:lstStyle/>
          <a:p>
            <a:pPr marR="0" defTabSz="914400" eaLnBrk="0" hangingPunct="0">
              <a:spcBef>
                <a:spcPct val="50000"/>
              </a:spcBef>
              <a:buClrTx/>
              <a:buSzTx/>
              <a:buFontTx/>
              <a:buNone/>
              <a:defRPr/>
            </a:pPr>
            <a:r>
              <a:rPr kumimoji="1" lang="zh-CN" altLang="en-US" sz="2800" kern="0" cap="none" spc="0" normalizeH="0" baseline="0" noProof="0" dirty="0" smtClean="0">
                <a:solidFill>
                  <a:srgbClr val="FFFF00"/>
                </a:solidFill>
                <a:latin typeface="+mj-lt"/>
                <a:ea typeface="黑体" panose="02010609060101010101" pitchFamily="2" charset="-122"/>
                <a:cs typeface="+mj-cs"/>
              </a:rPr>
              <a:t>三、指标解释及填写说明</a:t>
            </a:r>
            <a:endParaRPr kumimoji="1" lang="zh-CN" altLang="en-US" sz="2800" kern="0" cap="none" spc="0" normalizeH="0" baseline="0" noProof="0" dirty="0">
              <a:solidFill>
                <a:srgbClr val="FFFF00"/>
              </a:solidFill>
              <a:latin typeface="+mj-lt"/>
              <a:ea typeface="黑体" panose="02010609060101010101" pitchFamily="2" charset="-122"/>
              <a:cs typeface="+mj-cs"/>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对象 1"/>
          <p:cNvGraphicFramePr/>
          <p:nvPr/>
        </p:nvGraphicFramePr>
        <p:xfrm>
          <a:off x="3059430" y="548640"/>
          <a:ext cx="5240020" cy="6176645"/>
        </p:xfrm>
        <a:graphic>
          <a:graphicData uri="http://schemas.openxmlformats.org/presentationml/2006/ole">
            <mc:AlternateContent xmlns:mc="http://schemas.openxmlformats.org/markup-compatibility/2006">
              <mc:Choice xmlns:v="urn:schemas-microsoft-com:vml" Requires="v">
                <p:oleObj spid="_x0000_s3" name="" r:id="rId1" imgW="4638675" imgH="5267325" progId="Paint.Picture">
                  <p:embed/>
                </p:oleObj>
              </mc:Choice>
              <mc:Fallback>
                <p:oleObj name="" r:id="rId1" imgW="4638675" imgH="5267325" progId="Paint.Picture">
                  <p:embed/>
                  <p:pic>
                    <p:nvPicPr>
                      <p:cNvPr id="0" name="图片 2"/>
                      <p:cNvPicPr/>
                      <p:nvPr/>
                    </p:nvPicPr>
                    <p:blipFill>
                      <a:blip r:embed="rId2"/>
                      <a:stretch>
                        <a:fillRect/>
                      </a:stretch>
                    </p:blipFill>
                    <p:spPr>
                      <a:xfrm>
                        <a:off x="3059430" y="548640"/>
                        <a:ext cx="5240020" cy="6176645"/>
                      </a:xfrm>
                      <a:prstGeom prst="rect">
                        <a:avLst/>
                      </a:prstGeom>
                    </p:spPr>
                  </p:pic>
                </p:oleObj>
              </mc:Fallback>
            </mc:AlternateContent>
          </a:graphicData>
        </a:graphic>
      </p:graphicFrame>
      <p:sp>
        <p:nvSpPr>
          <p:cNvPr id="4" name="文本框 3"/>
          <p:cNvSpPr txBox="1"/>
          <p:nvPr/>
        </p:nvSpPr>
        <p:spPr>
          <a:xfrm>
            <a:off x="1187450" y="836930"/>
            <a:ext cx="1832610" cy="583565"/>
          </a:xfrm>
          <a:prstGeom prst="rect">
            <a:avLst/>
          </a:prstGeom>
          <a:noFill/>
        </p:spPr>
        <p:txBody>
          <a:bodyPr wrap="square" rtlCol="0">
            <a:spAutoFit/>
          </a:bodyPr>
          <a:p>
            <a:r>
              <a:rPr lang="en-US" altLang="zh-CN" b="1"/>
              <a:t>U104</a:t>
            </a:r>
            <a:r>
              <a:rPr lang="zh-CN" altLang="en-US" b="1"/>
              <a:t>表</a:t>
            </a:r>
            <a:endParaRPr lang="zh-CN" altLang="en-US" b="1"/>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ChangeArrowheads="1"/>
          </p:cNvSpPr>
          <p:nvPr>
            <p:ph type="title"/>
          </p:nvPr>
        </p:nvSpPr>
        <p:spPr>
          <a:xfrm>
            <a:off x="1028700" y="560388"/>
            <a:ext cx="7972425" cy="58261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800" b="0" i="0" u="none" strike="noStrike" kern="0" cap="none" spc="0" normalizeH="0" baseline="0" noProof="0" dirty="0" smtClean="0">
                <a:ln>
                  <a:noFill/>
                </a:ln>
                <a:solidFill>
                  <a:srgbClr val="FFFF00"/>
                </a:solidFill>
                <a:effectLst/>
                <a:uLnTx/>
                <a:uFillTx/>
                <a:latin typeface="+mj-lt"/>
                <a:ea typeface="黑体" panose="02010609060101010101" pitchFamily="2" charset="-122"/>
                <a:cs typeface="+mj-cs"/>
              </a:rPr>
              <a:t>三、指标解释及填写说明</a:t>
            </a:r>
            <a:endParaRPr kumimoji="0" lang="zh-CN" altLang="en-US" sz="2800" b="0" i="0" u="none" strike="noStrike" kern="0" cap="none" spc="0" normalizeH="0" baseline="0" noProof="0" dirty="0">
              <a:ln>
                <a:noFill/>
              </a:ln>
              <a:solidFill>
                <a:srgbClr val="FFFF00"/>
              </a:solidFill>
              <a:effectLst/>
              <a:uLnTx/>
              <a:uFillTx/>
              <a:latin typeface="+mj-lt"/>
              <a:ea typeface="黑体" panose="02010609060101010101" pitchFamily="2" charset="-122"/>
              <a:cs typeface="+mj-cs"/>
            </a:endParaRPr>
          </a:p>
        </p:txBody>
      </p:sp>
      <p:sp>
        <p:nvSpPr>
          <p:cNvPr id="6" name="标题 1"/>
          <p:cNvSpPr txBox="1"/>
          <p:nvPr/>
        </p:nvSpPr>
        <p:spPr>
          <a:xfrm>
            <a:off x="1187450" y="1412875"/>
            <a:ext cx="9001125" cy="865188"/>
          </a:xfrm>
          <a:prstGeom prst="rect">
            <a:avLst/>
          </a:prstGeom>
          <a:noFill/>
          <a:ln w="9525">
            <a:noFill/>
          </a:ln>
        </p:spPr>
        <p:txBody>
          <a:bodyPr/>
          <a:p>
            <a:r>
              <a:rPr lang="zh-CN" altLang="en-US" sz="4000" b="1" dirty="0">
                <a:solidFill>
                  <a:srgbClr val="FFFF00"/>
                </a:solidFill>
                <a:latin typeface="宋体" panose="02010600030101010101" pitchFamily="2" charset="-122"/>
              </a:rPr>
              <a:t>注意事项：</a:t>
            </a:r>
            <a:endParaRPr lang="en-US" altLang="zh-CN" sz="4000" b="1">
              <a:solidFill>
                <a:srgbClr val="FFFF00"/>
              </a:solidFill>
              <a:latin typeface="宋体" panose="02010600030101010101" pitchFamily="2" charset="-122"/>
            </a:endParaRPr>
          </a:p>
        </p:txBody>
      </p:sp>
      <p:sp>
        <p:nvSpPr>
          <p:cNvPr id="7" name="Rectangle 3"/>
          <p:cNvSpPr txBox="1">
            <a:spLocks noChangeArrowheads="1"/>
          </p:cNvSpPr>
          <p:nvPr/>
        </p:nvSpPr>
        <p:spPr bwMode="auto">
          <a:xfrm>
            <a:off x="900113" y="2571750"/>
            <a:ext cx="8243888" cy="3921125"/>
          </a:xfrm>
          <a:prstGeom prst="rect">
            <a:avLst/>
          </a:prstGeom>
          <a:noFill/>
          <a:ln>
            <a:miter lim="800000"/>
          </a:ln>
        </p:spPr>
        <p:txBody>
          <a:bodyPr/>
          <a:p>
            <a:pPr marL="342900" indent="-342900" eaLnBrk="0" hangingPunct="0">
              <a:lnSpc>
                <a:spcPct val="150000"/>
              </a:lnSpc>
              <a:spcBef>
                <a:spcPct val="20000"/>
              </a:spcBef>
              <a:buChar char="•"/>
            </a:pPr>
            <a:r>
              <a:rPr lang="en-US" altLang="zh-CN" sz="2400" b="1">
                <a:solidFill>
                  <a:srgbClr val="FFFF00"/>
                </a:solidFill>
                <a:latin typeface="Times New Roman" panose="02020603050405020304" pitchFamily="18" charset="0"/>
              </a:rPr>
              <a:t>1.</a:t>
            </a:r>
            <a:r>
              <a:rPr lang="zh-CN" altLang="en-US" sz="2400" b="1" dirty="0">
                <a:solidFill>
                  <a:srgbClr val="FFFF00"/>
                </a:solidFill>
                <a:latin typeface="Times New Roman" panose="02020603050405020304" pitchFamily="18" charset="0"/>
              </a:rPr>
              <a:t>补充电商平台非四上法人报送单位的基本情况</a:t>
            </a:r>
            <a:endParaRPr lang="en-US" altLang="zh-CN" sz="2400" b="1">
              <a:solidFill>
                <a:srgbClr val="FFFF00"/>
              </a:solidFill>
              <a:latin typeface="Times New Roman" panose="02020603050405020304" pitchFamily="18" charset="0"/>
            </a:endParaRPr>
          </a:p>
          <a:p>
            <a:pPr marL="342900" indent="-342900" eaLnBrk="0" hangingPunct="0">
              <a:lnSpc>
                <a:spcPct val="150000"/>
              </a:lnSpc>
              <a:spcBef>
                <a:spcPct val="20000"/>
              </a:spcBef>
              <a:buChar char="•"/>
            </a:pPr>
            <a:r>
              <a:rPr lang="en-US" altLang="zh-CN" sz="2400" b="1">
                <a:solidFill>
                  <a:srgbClr val="FFFF00"/>
                </a:solidFill>
                <a:latin typeface="Times New Roman" panose="02020603050405020304" pitchFamily="18" charset="0"/>
              </a:rPr>
              <a:t>2.</a:t>
            </a:r>
            <a:r>
              <a:rPr lang="zh-CN" altLang="en-US" sz="2400" b="1" dirty="0">
                <a:solidFill>
                  <a:srgbClr val="FFFF00"/>
                </a:solidFill>
                <a:latin typeface="Times New Roman" panose="02020603050405020304" pitchFamily="18" charset="0"/>
              </a:rPr>
              <a:t> 调查单位填报截止时间为次年</a:t>
            </a:r>
            <a:r>
              <a:rPr lang="en-US" altLang="zh-CN" sz="2400" b="1">
                <a:solidFill>
                  <a:srgbClr val="FFFF00"/>
                </a:solidFill>
                <a:latin typeface="Times New Roman" panose="02020603050405020304" pitchFamily="18" charset="0"/>
              </a:rPr>
              <a:t>4</a:t>
            </a:r>
            <a:r>
              <a:rPr lang="zh-CN" altLang="en-US" sz="2400" b="1" dirty="0">
                <a:solidFill>
                  <a:srgbClr val="FFFF00"/>
                </a:solidFill>
                <a:latin typeface="Times New Roman" panose="02020603050405020304" pitchFamily="18" charset="0"/>
              </a:rPr>
              <a:t>月</a:t>
            </a:r>
            <a:r>
              <a:rPr lang="en-US" altLang="zh-CN" sz="2400" b="1">
                <a:solidFill>
                  <a:srgbClr val="FFFF00"/>
                </a:solidFill>
                <a:latin typeface="Times New Roman" panose="02020603050405020304" pitchFamily="18" charset="0"/>
              </a:rPr>
              <a:t>9</a:t>
            </a:r>
            <a:r>
              <a:rPr lang="zh-CN" altLang="en-US" sz="2400" b="1" dirty="0">
                <a:solidFill>
                  <a:srgbClr val="FFFF00"/>
                </a:solidFill>
                <a:latin typeface="Times New Roman" panose="02020603050405020304" pitchFamily="18" charset="0"/>
              </a:rPr>
              <a:t>日</a:t>
            </a:r>
            <a:r>
              <a:rPr lang="en-US" altLang="zh-CN" sz="2400" b="1">
                <a:solidFill>
                  <a:srgbClr val="FFFF00"/>
                </a:solidFill>
                <a:latin typeface="Times New Roman" panose="02020603050405020304" pitchFamily="18" charset="0"/>
              </a:rPr>
              <a:t>24</a:t>
            </a:r>
            <a:r>
              <a:rPr lang="zh-CN" altLang="en-US" sz="2400" b="1" dirty="0">
                <a:solidFill>
                  <a:srgbClr val="FFFF00"/>
                </a:solidFill>
                <a:latin typeface="Times New Roman" panose="02020603050405020304" pitchFamily="18" charset="0"/>
              </a:rPr>
              <a:t>时前网上填报</a:t>
            </a:r>
            <a:endParaRPr lang="en-US" altLang="zh-CN" sz="2400" b="1">
              <a:solidFill>
                <a:srgbClr val="FFFF00"/>
              </a:solidFill>
              <a:latin typeface="Times New Roman" panose="02020603050405020304" pitchFamily="18" charset="0"/>
            </a:endParaRPr>
          </a:p>
          <a:p>
            <a:pPr marL="342900" indent="-342900" eaLnBrk="0" hangingPunct="0">
              <a:lnSpc>
                <a:spcPct val="150000"/>
              </a:lnSpc>
              <a:spcBef>
                <a:spcPct val="20000"/>
              </a:spcBef>
              <a:buChar char="•"/>
            </a:pPr>
            <a:endParaRPr lang="en-US" altLang="zh-CN" sz="2400" b="1">
              <a:solidFill>
                <a:srgbClr val="FFFF00"/>
              </a:solidFill>
              <a:latin typeface="Calibri" panose="020F0502020204030204" pitchFamily="34" charset="0"/>
            </a:endParaRPr>
          </a:p>
          <a:p>
            <a:pPr marL="342900" indent="-342900" eaLnBrk="0" hangingPunct="0">
              <a:lnSpc>
                <a:spcPct val="150000"/>
              </a:lnSpc>
              <a:spcBef>
                <a:spcPct val="20000"/>
              </a:spcBef>
              <a:buChar char="•"/>
            </a:pPr>
            <a:endParaRPr lang="zh-CN" altLang="en-US" sz="2400" b="1" dirty="0">
              <a:solidFill>
                <a:srgbClr val="FFFF00"/>
              </a:solidFill>
              <a:latin typeface="Calibri" panose="020F0502020204030204" pitchFamily="34" charset="0"/>
            </a:endParaRPr>
          </a:p>
          <a:p>
            <a:pPr marL="342900" indent="-342900" eaLnBrk="0" hangingPunct="0">
              <a:lnSpc>
                <a:spcPct val="80000"/>
              </a:lnSpc>
              <a:spcBef>
                <a:spcPct val="20000"/>
              </a:spcBef>
            </a:pPr>
            <a:endParaRPr lang="zh-CN" altLang="en-US" sz="2400" dirty="0">
              <a:solidFill>
                <a:srgbClr val="FFFF00"/>
              </a:solidFill>
              <a:latin typeface="Calibri" panose="020F0502020204030204" pitchFamily="34" charset="0"/>
            </a:endParaRPr>
          </a:p>
          <a:p>
            <a:pPr marL="342900" indent="-342900" eaLnBrk="0" hangingPunct="0">
              <a:lnSpc>
                <a:spcPct val="80000"/>
              </a:lnSpc>
              <a:spcBef>
                <a:spcPct val="20000"/>
              </a:spcBef>
            </a:pPr>
            <a:endParaRPr lang="zh-CN" altLang="en-US" sz="2400" dirty="0">
              <a:solidFill>
                <a:srgbClr val="FFFF00"/>
              </a:solidFill>
              <a:latin typeface="Calibri" panose="020F0502020204030204" pitchFamily="34" charset="0"/>
            </a:endParaRPr>
          </a:p>
          <a:p>
            <a:pPr marL="342900" indent="-342900" eaLnBrk="0" hangingPunct="0">
              <a:lnSpc>
                <a:spcPct val="80000"/>
              </a:lnSpc>
              <a:spcBef>
                <a:spcPct val="20000"/>
              </a:spcBef>
            </a:pPr>
            <a:endParaRPr lang="zh-CN" altLang="en-US" sz="2400" dirty="0">
              <a:solidFill>
                <a:srgbClr val="FFFF00"/>
              </a:solidFill>
              <a:latin typeface="Calibri" panose="020F0502020204030204" pitchFamily="34" charset="0"/>
            </a:endParaRPr>
          </a:p>
          <a:p>
            <a:pPr marL="342900" indent="-342900" eaLnBrk="0" hangingPunct="0">
              <a:lnSpc>
                <a:spcPct val="80000"/>
              </a:lnSpc>
              <a:spcBef>
                <a:spcPct val="20000"/>
              </a:spcBef>
            </a:pPr>
            <a:endParaRPr lang="zh-CN" altLang="en-US" sz="2400" dirty="0">
              <a:solidFill>
                <a:srgbClr val="FFFF00"/>
              </a:solidFill>
              <a:latin typeface="Calibri" panose="020F0502020204030204" pitchFamily="34"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3"/>
          <p:cNvSpPr>
            <a:spLocks noGrp="1"/>
          </p:cNvSpPr>
          <p:nvPr>
            <p:ph idx="1"/>
          </p:nvPr>
        </p:nvSpPr>
        <p:spPr>
          <a:xfrm>
            <a:off x="971550" y="1341438"/>
            <a:ext cx="7632700" cy="4392612"/>
          </a:xfrm>
        </p:spPr>
        <p:txBody>
          <a:bodyPr vert="horz" wrap="square" lIns="91440" tIns="45720" rIns="91440" bIns="45720" anchor="t" anchorCtr="0"/>
          <a:p>
            <a:pPr>
              <a:lnSpc>
                <a:spcPct val="90000"/>
              </a:lnSpc>
            </a:pPr>
            <a:endParaRPr lang="zh-CN" altLang="en-US" sz="900" b="1" kern="1200" dirty="0">
              <a:solidFill>
                <a:srgbClr val="FFFF00"/>
              </a:solidFill>
              <a:latin typeface="宋体" panose="02010600030101010101" pitchFamily="2" charset="-122"/>
              <a:ea typeface="+mn-ea"/>
              <a:cs typeface="+mn-cs"/>
            </a:endParaRPr>
          </a:p>
          <a:p>
            <a:pPr>
              <a:lnSpc>
                <a:spcPct val="90000"/>
              </a:lnSpc>
              <a:buFontTx/>
              <a:buNone/>
            </a:pPr>
            <a:r>
              <a:rPr lang="en-US" altLang="zh-CN" sz="2800" b="1" kern="1200">
                <a:solidFill>
                  <a:srgbClr val="FFFF00"/>
                </a:solidFill>
                <a:latin typeface="宋体" panose="02010600030101010101" pitchFamily="2" charset="-122"/>
                <a:ea typeface="+mn-ea"/>
                <a:cs typeface="+mn-cs"/>
              </a:rPr>
              <a:t>    </a:t>
            </a:r>
            <a:r>
              <a:rPr lang="en-US" altLang="zh-CN" sz="2400" b="1" kern="1200">
                <a:solidFill>
                  <a:srgbClr val="FFFF00"/>
                </a:solidFill>
                <a:latin typeface="宋体" panose="02010600030101010101" pitchFamily="2" charset="-122"/>
                <a:ea typeface="+mn-ea"/>
                <a:cs typeface="+mn-cs"/>
              </a:rPr>
              <a:t>1.</a:t>
            </a:r>
            <a:r>
              <a:rPr lang="zh-CN" altLang="en-US" sz="2400" b="1" kern="1200" dirty="0">
                <a:solidFill>
                  <a:srgbClr val="FFFF00"/>
                </a:solidFill>
                <a:latin typeface="宋体" panose="02010600030101010101" pitchFamily="2" charset="-122"/>
                <a:ea typeface="+mn-ea"/>
                <a:cs typeface="+mn-cs"/>
              </a:rPr>
              <a:t>上述报表中数据填写不存在负值。价值量指标均以人民币“万元</a:t>
            </a:r>
            <a:r>
              <a:rPr lang="en-US" altLang="zh-CN" sz="2400" b="1" kern="1200">
                <a:solidFill>
                  <a:srgbClr val="FFFF00"/>
                </a:solidFill>
                <a:latin typeface="宋体" panose="02010600030101010101" pitchFamily="2" charset="-122"/>
                <a:ea typeface="+mn-ea"/>
                <a:cs typeface="+mn-cs"/>
              </a:rPr>
              <a:t>”</a:t>
            </a:r>
            <a:r>
              <a:rPr lang="zh-CN" altLang="en-US" sz="2400" b="1" kern="1200" dirty="0">
                <a:solidFill>
                  <a:srgbClr val="FFFF00"/>
                </a:solidFill>
                <a:latin typeface="宋体" panose="02010600030101010101" pitchFamily="2" charset="-122"/>
                <a:ea typeface="+mn-ea"/>
                <a:cs typeface="+mn-cs"/>
              </a:rPr>
              <a:t>为计量单位；凡以外币形式计算的价值量指标，均以报告期末最后一天汇率折合成人民币填写。涉及人数的指标均以</a:t>
            </a:r>
            <a:r>
              <a:rPr lang="en-US" altLang="zh-CN" sz="2400" b="1" kern="1200" dirty="0">
                <a:solidFill>
                  <a:srgbClr val="FFFF00"/>
                </a:solidFill>
                <a:latin typeface="宋体" panose="02010600030101010101" pitchFamily="2" charset="-122"/>
                <a:ea typeface="+mn-ea"/>
                <a:cs typeface="+mn-cs"/>
              </a:rPr>
              <a:t>“</a:t>
            </a:r>
            <a:r>
              <a:rPr lang="zh-CN" altLang="en-US" sz="2400" b="1" kern="1200" dirty="0">
                <a:solidFill>
                  <a:srgbClr val="FFFF00"/>
                </a:solidFill>
                <a:latin typeface="宋体" panose="02010600030101010101" pitchFamily="2" charset="-122"/>
                <a:ea typeface="+mn-ea"/>
                <a:cs typeface="+mn-cs"/>
              </a:rPr>
              <a:t>人</a:t>
            </a:r>
            <a:r>
              <a:rPr lang="en-US" altLang="zh-CN" sz="2400" b="1" kern="1200" dirty="0">
                <a:solidFill>
                  <a:srgbClr val="FFFF00"/>
                </a:solidFill>
                <a:latin typeface="宋体" panose="02010600030101010101" pitchFamily="2" charset="-122"/>
                <a:ea typeface="+mn-ea"/>
                <a:cs typeface="+mn-cs"/>
              </a:rPr>
              <a:t>”</a:t>
            </a:r>
            <a:r>
              <a:rPr lang="zh-CN" altLang="en-US" sz="2400" b="1" kern="1200" dirty="0">
                <a:solidFill>
                  <a:srgbClr val="FFFF00"/>
                </a:solidFill>
                <a:latin typeface="宋体" panose="02010600030101010101" pitchFamily="2" charset="-122"/>
                <a:ea typeface="+mn-ea"/>
                <a:cs typeface="+mn-cs"/>
              </a:rPr>
              <a:t>为计量单位</a:t>
            </a:r>
            <a:r>
              <a:rPr lang="zh-CN" altLang="en-US" sz="2400" b="1" kern="1200" dirty="0">
                <a:solidFill>
                  <a:srgbClr val="FF0000"/>
                </a:solidFill>
                <a:latin typeface="宋体" panose="02010600030101010101" pitchFamily="2" charset="-122"/>
                <a:ea typeface="+mn-ea"/>
                <a:cs typeface="+mn-cs"/>
              </a:rPr>
              <a:t>（对试点调查进行调整）</a:t>
            </a:r>
            <a:endParaRPr lang="zh-CN" altLang="en-US" sz="2400" b="1" kern="1200" dirty="0">
              <a:solidFill>
                <a:srgbClr val="FF0000"/>
              </a:solidFill>
              <a:latin typeface="宋体" panose="02010600030101010101" pitchFamily="2" charset="-122"/>
              <a:ea typeface="+mn-ea"/>
              <a:cs typeface="+mn-cs"/>
            </a:endParaRPr>
          </a:p>
          <a:p>
            <a:pPr>
              <a:lnSpc>
                <a:spcPct val="90000"/>
              </a:lnSpc>
              <a:buFontTx/>
              <a:buNone/>
            </a:pPr>
            <a:endParaRPr lang="en-US" altLang="zh-CN" sz="2400" b="1" kern="1200">
              <a:solidFill>
                <a:srgbClr val="FFFF00"/>
              </a:solidFill>
              <a:latin typeface="宋体" panose="02010600030101010101" pitchFamily="2" charset="-122"/>
              <a:ea typeface="+mn-ea"/>
              <a:cs typeface="+mn-cs"/>
            </a:endParaRPr>
          </a:p>
          <a:p>
            <a:pPr>
              <a:lnSpc>
                <a:spcPct val="90000"/>
              </a:lnSpc>
              <a:buFontTx/>
              <a:buNone/>
            </a:pPr>
            <a:r>
              <a:rPr lang="en-US" altLang="zh-CN" sz="2400" b="1" kern="1200">
                <a:solidFill>
                  <a:srgbClr val="FFFF00"/>
                </a:solidFill>
                <a:latin typeface="宋体" panose="02010600030101010101" pitchFamily="2" charset="-122"/>
                <a:ea typeface="+mn-ea"/>
                <a:cs typeface="+mn-cs"/>
              </a:rPr>
              <a:t>    2.</a:t>
            </a:r>
            <a:r>
              <a:rPr lang="zh-CN" altLang="en-US" sz="2400" b="1" kern="1200" dirty="0">
                <a:solidFill>
                  <a:srgbClr val="FFFF00"/>
                </a:solidFill>
                <a:latin typeface="+mn-lt"/>
                <a:ea typeface="+mn-ea"/>
                <a:cs typeface="+mn-cs"/>
              </a:rPr>
              <a:t>交易额的界定时点，以报告期上报截止日期为先，对取消的订单、退货等情况计入下一报告期。</a:t>
            </a:r>
            <a:endParaRPr lang="en-US" altLang="zh-CN" sz="2400" b="1" kern="1200">
              <a:solidFill>
                <a:srgbClr val="FFFF00"/>
              </a:solidFill>
              <a:latin typeface="+mn-lt"/>
              <a:ea typeface="+mn-ea"/>
              <a:cs typeface="+mn-cs"/>
            </a:endParaRPr>
          </a:p>
          <a:p>
            <a:pPr>
              <a:lnSpc>
                <a:spcPct val="90000"/>
              </a:lnSpc>
              <a:buFontTx/>
              <a:buNone/>
            </a:pPr>
            <a:endParaRPr lang="en-US" altLang="zh-CN" sz="2400" b="1" kern="1200">
              <a:solidFill>
                <a:srgbClr val="FFFF00"/>
              </a:solidFill>
              <a:latin typeface="宋体" panose="02010600030101010101" pitchFamily="2" charset="-122"/>
              <a:ea typeface="+mn-ea"/>
              <a:cs typeface="+mn-cs"/>
            </a:endParaRPr>
          </a:p>
          <a:p>
            <a:pPr>
              <a:lnSpc>
                <a:spcPct val="90000"/>
              </a:lnSpc>
              <a:buFontTx/>
              <a:buNone/>
            </a:pPr>
            <a:r>
              <a:rPr lang="en-US" altLang="zh-CN" sz="2400" b="1" kern="1200">
                <a:solidFill>
                  <a:srgbClr val="FFFF00"/>
                </a:solidFill>
                <a:latin typeface="宋体" panose="02010600030101010101" pitchFamily="2" charset="-122"/>
                <a:ea typeface="+mn-ea"/>
                <a:cs typeface="+mn-cs"/>
              </a:rPr>
              <a:t>    3.</a:t>
            </a:r>
            <a:r>
              <a:rPr lang="zh-CN" altLang="en-US" sz="2400" b="1" kern="1200" dirty="0">
                <a:solidFill>
                  <a:srgbClr val="FFFF00"/>
                </a:solidFill>
                <a:latin typeface="宋体" panose="02010600030101010101" pitchFamily="2" charset="-122"/>
                <a:ea typeface="+mn-ea"/>
                <a:cs typeface="+mn-cs"/>
              </a:rPr>
              <a:t>平台交易额要填报实际成交额，卖方的补贴折扣额不计如平台交易额。</a:t>
            </a:r>
            <a:endParaRPr lang="zh-CN" altLang="en-US" sz="2400" b="1" kern="1200" dirty="0">
              <a:solidFill>
                <a:srgbClr val="FFFF00"/>
              </a:solidFill>
              <a:latin typeface="宋体" panose="02010600030101010101" pitchFamily="2" charset="-122"/>
              <a:ea typeface="+mn-ea"/>
              <a:cs typeface="+mn-cs"/>
            </a:endParaRPr>
          </a:p>
          <a:p>
            <a:pPr>
              <a:lnSpc>
                <a:spcPct val="90000"/>
              </a:lnSpc>
            </a:pPr>
            <a:endParaRPr lang="zh-CN" altLang="en-US" sz="2800" b="1" kern="1200" dirty="0">
              <a:solidFill>
                <a:srgbClr val="FFFF00"/>
              </a:solidFill>
              <a:latin typeface="+mn-lt"/>
              <a:ea typeface="+mn-ea"/>
              <a:cs typeface="+mn-cs"/>
            </a:endParaRPr>
          </a:p>
        </p:txBody>
      </p:sp>
      <p:sp>
        <p:nvSpPr>
          <p:cNvPr id="83970" name="Rectangle 4"/>
          <p:cNvSpPr/>
          <p:nvPr/>
        </p:nvSpPr>
        <p:spPr>
          <a:xfrm>
            <a:off x="1071563" y="428625"/>
            <a:ext cx="7461250" cy="642938"/>
          </a:xfrm>
          <a:prstGeom prst="rect">
            <a:avLst/>
          </a:prstGeom>
          <a:noFill/>
          <a:ln w="38100">
            <a:noFill/>
          </a:ln>
        </p:spPr>
        <p:txBody>
          <a:bodyPr/>
          <a:p>
            <a:r>
              <a:rPr lang="zh-CN" altLang="en-US" sz="2800" dirty="0">
                <a:solidFill>
                  <a:srgbClr val="FFFF00"/>
                </a:solidFill>
                <a:latin typeface="Times New Roman" panose="02020603050405020304" pitchFamily="18" charset="0"/>
                <a:ea typeface="黑体" panose="02010609060101010101" pitchFamily="2" charset="-122"/>
              </a:rPr>
              <a:t>四、需要注意的问题</a:t>
            </a:r>
            <a:endParaRPr lang="zh-CN" altLang="en-US" sz="2800" dirty="0">
              <a:solidFill>
                <a:srgbClr val="FFFF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3" name="Rectangle 3"/>
          <p:cNvSpPr>
            <a:spLocks noGrp="1"/>
          </p:cNvSpPr>
          <p:nvPr>
            <p:ph idx="1"/>
          </p:nvPr>
        </p:nvSpPr>
        <p:spPr>
          <a:xfrm>
            <a:off x="1258888" y="1412875"/>
            <a:ext cx="7561262" cy="5040313"/>
          </a:xfrm>
        </p:spPr>
        <p:txBody>
          <a:bodyPr vert="horz" wrap="square" lIns="91440" tIns="45720" rIns="91440" bIns="45720" anchor="t" anchorCtr="0"/>
          <a:p>
            <a:pPr>
              <a:lnSpc>
                <a:spcPct val="90000"/>
              </a:lnSpc>
            </a:pPr>
            <a:r>
              <a:rPr lang="zh-CN" altLang="en-US" sz="2800" b="1" kern="1200" dirty="0">
                <a:solidFill>
                  <a:srgbClr val="FFFF00"/>
                </a:solidFill>
                <a:latin typeface="+mn-lt"/>
                <a:ea typeface="黑体" panose="02010609060101010101" pitchFamily="2" charset="-122"/>
                <a:cs typeface="+mn-cs"/>
              </a:rPr>
              <a:t>定报：</a:t>
            </a:r>
            <a:r>
              <a:rPr lang="zh-CN" altLang="en-US" sz="2800" b="1" kern="1200" dirty="0">
                <a:solidFill>
                  <a:srgbClr val="FF0000"/>
                </a:solidFill>
                <a:latin typeface="+mn-lt"/>
                <a:ea typeface="黑体" panose="02010609060101010101" pitchFamily="2" charset="-122"/>
                <a:cs typeface="+mn-cs"/>
              </a:rPr>
              <a:t>月报！（</a:t>
            </a:r>
            <a:r>
              <a:rPr lang="en-US" altLang="zh-CN" sz="2800" b="1" kern="1200" dirty="0">
                <a:solidFill>
                  <a:srgbClr val="FF0000"/>
                </a:solidFill>
                <a:latin typeface="+mn-lt"/>
                <a:ea typeface="黑体" panose="02010609060101010101" pitchFamily="2" charset="-122"/>
                <a:cs typeface="+mn-cs"/>
              </a:rPr>
              <a:t>1</a:t>
            </a:r>
            <a:r>
              <a:rPr lang="zh-CN" altLang="en-US" sz="2800" b="1" kern="1200" dirty="0">
                <a:solidFill>
                  <a:srgbClr val="FF0000"/>
                </a:solidFill>
                <a:latin typeface="+mn-lt"/>
                <a:ea typeface="黑体" panose="02010609060101010101" pitchFamily="2" charset="-122"/>
                <a:cs typeface="+mn-cs"/>
              </a:rPr>
              <a:t>月不免报）</a:t>
            </a:r>
            <a:endParaRPr lang="zh-CN" altLang="en-US" sz="2800" b="1" kern="1200" dirty="0">
              <a:solidFill>
                <a:srgbClr val="FF0000"/>
              </a:solidFill>
              <a:latin typeface="+mn-lt"/>
              <a:ea typeface="黑体" panose="02010609060101010101" pitchFamily="2" charset="-122"/>
              <a:cs typeface="+mn-cs"/>
            </a:endParaRPr>
          </a:p>
          <a:p>
            <a:pPr>
              <a:lnSpc>
                <a:spcPct val="90000"/>
              </a:lnSpc>
            </a:pPr>
            <a:endParaRPr lang="zh-CN" altLang="en-US" sz="900" b="1" kern="1200" dirty="0">
              <a:solidFill>
                <a:srgbClr val="FFFF00"/>
              </a:solidFill>
              <a:latin typeface="+mn-lt"/>
              <a:ea typeface="黑体" panose="02010609060101010101" pitchFamily="2" charset="-122"/>
              <a:cs typeface="+mn-cs"/>
            </a:endParaRPr>
          </a:p>
          <a:p>
            <a:pPr>
              <a:lnSpc>
                <a:spcPct val="90000"/>
              </a:lnSpc>
              <a:buFontTx/>
              <a:buNone/>
            </a:pPr>
            <a:r>
              <a:rPr lang="en-US" altLang="en-US" sz="2400" b="1" kern="1200">
                <a:solidFill>
                  <a:srgbClr val="FFFF00"/>
                </a:solidFill>
                <a:latin typeface="+mn-lt"/>
                <a:ea typeface="+mn-ea"/>
                <a:cs typeface="+mn-cs"/>
              </a:rPr>
              <a:t>U201</a:t>
            </a:r>
            <a:r>
              <a:rPr lang="zh-CN" altLang="en-US" sz="2400" b="1" kern="1200" dirty="0">
                <a:solidFill>
                  <a:srgbClr val="FFFF00"/>
                </a:solidFill>
                <a:latin typeface="+mn-lt"/>
                <a:ea typeface="+mn-ea"/>
                <a:cs typeface="+mn-cs"/>
              </a:rPr>
              <a:t>表：</a:t>
            </a:r>
            <a:endParaRPr lang="zh-CN" altLang="en-US" sz="2400" b="1" kern="1200" dirty="0">
              <a:solidFill>
                <a:srgbClr val="FFFF00"/>
              </a:solidFill>
              <a:latin typeface="+mn-lt"/>
              <a:ea typeface="+mn-ea"/>
              <a:cs typeface="+mn-cs"/>
            </a:endParaRPr>
          </a:p>
          <a:p>
            <a:pPr>
              <a:lnSpc>
                <a:spcPct val="90000"/>
              </a:lnSpc>
              <a:buFontTx/>
              <a:buNone/>
            </a:pPr>
            <a:r>
              <a:rPr lang="en-US" altLang="zh-CN" sz="2400" b="1" kern="1200" dirty="0">
                <a:solidFill>
                  <a:srgbClr val="FFFF00"/>
                </a:solidFill>
                <a:latin typeface="+mn-lt"/>
                <a:ea typeface="+mn-ea"/>
                <a:cs typeface="+mn-cs"/>
              </a:rPr>
              <a:t>     </a:t>
            </a:r>
            <a:r>
              <a:rPr lang="zh-CN" altLang="en-US" sz="2400" b="1" kern="1200" dirty="0">
                <a:solidFill>
                  <a:srgbClr val="FFFF00"/>
                </a:solidFill>
                <a:latin typeface="+mn-lt"/>
                <a:ea typeface="+mn-ea"/>
                <a:cs typeface="+mn-cs"/>
              </a:rPr>
              <a:t>企业上报截止时间：</a:t>
            </a:r>
            <a:r>
              <a:rPr altLang="en-US" sz="2400" b="1" kern="1200">
                <a:solidFill>
                  <a:srgbClr val="FFFF00"/>
                </a:solidFill>
                <a:latin typeface="+mn-lt"/>
                <a:ea typeface="+mn-ea"/>
                <a:cs typeface="+mn-cs"/>
              </a:rPr>
              <a:t>1、2、5、7、10月月后7日，3、9月月后10日，4、12月月后8日，6、8、11月月后6日24时前网上填报</a:t>
            </a:r>
            <a:endParaRPr altLang="en-US" sz="2400" b="1" kern="1200">
              <a:solidFill>
                <a:srgbClr val="FFFF00"/>
              </a:solidFill>
              <a:latin typeface="+mn-lt"/>
              <a:ea typeface="+mn-ea"/>
              <a:cs typeface="+mn-cs"/>
            </a:endParaRPr>
          </a:p>
          <a:p>
            <a:pPr>
              <a:lnSpc>
                <a:spcPct val="90000"/>
              </a:lnSpc>
              <a:buFont typeface="Arial" panose="020B0604020202020204" pitchFamily="34" charset="0"/>
              <a:buNone/>
            </a:pPr>
            <a:endParaRPr altLang="en-US" sz="2400" b="1" kern="1200">
              <a:solidFill>
                <a:srgbClr val="FFFF00"/>
              </a:solidFill>
              <a:latin typeface="+mn-lt"/>
              <a:ea typeface="+mn-ea"/>
              <a:cs typeface="+mn-cs"/>
            </a:endParaRPr>
          </a:p>
          <a:p>
            <a:pPr>
              <a:lnSpc>
                <a:spcPct val="90000"/>
              </a:lnSpc>
              <a:buFont typeface="Arial" panose="020B0604020202020204" pitchFamily="34" charset="0"/>
              <a:buNone/>
            </a:pPr>
            <a:r>
              <a:rPr lang="en-US" altLang="zh-CN" sz="2400" b="1" kern="1200">
                <a:solidFill>
                  <a:srgbClr val="FFFF00"/>
                </a:solidFill>
                <a:latin typeface="+mn-lt"/>
                <a:ea typeface="+mn-ea"/>
                <a:cs typeface="+mn-cs"/>
              </a:rPr>
              <a:t>U202表-U210</a:t>
            </a:r>
            <a:r>
              <a:rPr lang="zh-CN" altLang="en-US" sz="2400" b="1" kern="1200">
                <a:solidFill>
                  <a:srgbClr val="FFFF00"/>
                </a:solidFill>
                <a:latin typeface="+mn-lt"/>
                <a:ea typeface="+mn-ea"/>
                <a:cs typeface="+mn-cs"/>
              </a:rPr>
              <a:t>表</a:t>
            </a:r>
            <a:r>
              <a:rPr lang="zh-CN" altLang="en-US" sz="2400" b="1" kern="1200" dirty="0">
                <a:solidFill>
                  <a:srgbClr val="FFFF00"/>
                </a:solidFill>
                <a:latin typeface="+mn-lt"/>
                <a:ea typeface="+mn-ea"/>
                <a:cs typeface="+mn-cs"/>
              </a:rPr>
              <a:t>：</a:t>
            </a:r>
            <a:endParaRPr lang="zh-CN" altLang="en-US" sz="2400" b="1" kern="1200" dirty="0">
              <a:solidFill>
                <a:srgbClr val="FFFF00"/>
              </a:solidFill>
              <a:latin typeface="+mn-lt"/>
              <a:ea typeface="+mn-ea"/>
              <a:cs typeface="+mn-cs"/>
            </a:endParaRPr>
          </a:p>
          <a:p>
            <a:pPr>
              <a:lnSpc>
                <a:spcPct val="90000"/>
              </a:lnSpc>
              <a:buFont typeface="Arial" panose="020B0604020202020204" pitchFamily="34" charset="0"/>
              <a:buNone/>
            </a:pPr>
            <a:r>
              <a:rPr lang="zh-CN" altLang="en-US" sz="2400" b="1" kern="1200" dirty="0">
                <a:solidFill>
                  <a:srgbClr val="FFFF00"/>
                </a:solidFill>
                <a:latin typeface="+mn-lt"/>
                <a:ea typeface="+mn-ea"/>
                <a:cs typeface="+mn-cs"/>
              </a:rPr>
              <a:t> </a:t>
            </a:r>
            <a:r>
              <a:rPr lang="en-US" altLang="zh-CN" sz="2400" b="1" kern="1200" dirty="0">
                <a:solidFill>
                  <a:srgbClr val="FFFF00"/>
                </a:solidFill>
                <a:latin typeface="+mn-lt"/>
                <a:ea typeface="+mn-ea"/>
                <a:cs typeface="+mn-cs"/>
              </a:rPr>
              <a:t>    </a:t>
            </a:r>
            <a:r>
              <a:rPr lang="zh-CN" altLang="en-US" sz="2400" b="1" kern="1200" dirty="0">
                <a:solidFill>
                  <a:srgbClr val="FFFF00"/>
                </a:solidFill>
                <a:latin typeface="+mn-lt"/>
                <a:ea typeface="+mn-ea"/>
                <a:cs typeface="+mn-cs"/>
              </a:rPr>
              <a:t>企业上报截止时间：</a:t>
            </a:r>
            <a:r>
              <a:rPr altLang="en-US" sz="2400" b="1" kern="1200">
                <a:solidFill>
                  <a:srgbClr val="FFFF00"/>
                </a:solidFill>
                <a:latin typeface="+mn-lt"/>
                <a:ea typeface="+mn-ea"/>
                <a:cs typeface="+mn-cs"/>
              </a:rPr>
              <a:t>月后18日18时前网上填报</a:t>
            </a:r>
            <a:endParaRPr altLang="en-US" sz="2400" b="1" kern="1200">
              <a:solidFill>
                <a:srgbClr val="FFFF00"/>
              </a:solidFill>
              <a:latin typeface="+mn-lt"/>
              <a:ea typeface="+mn-ea"/>
              <a:cs typeface="+mn-cs"/>
            </a:endParaRPr>
          </a:p>
          <a:p>
            <a:pPr>
              <a:lnSpc>
                <a:spcPct val="90000"/>
              </a:lnSpc>
              <a:buFontTx/>
              <a:buNone/>
            </a:pPr>
            <a:r>
              <a:rPr lang="zh-CN" altLang="en-US" sz="2400" b="1" kern="1200" dirty="0">
                <a:solidFill>
                  <a:srgbClr val="FFFF00"/>
                </a:solidFill>
                <a:latin typeface="+mn-lt"/>
                <a:ea typeface="+mn-ea"/>
                <a:cs typeface="+mn-cs"/>
              </a:rPr>
              <a:t>     </a:t>
            </a:r>
            <a:endParaRPr lang="en-US" altLang="zh-CN" sz="2400" b="1" kern="1200">
              <a:solidFill>
                <a:srgbClr val="FFFF00"/>
              </a:solidFill>
              <a:latin typeface="+mn-lt"/>
              <a:ea typeface="+mn-ea"/>
              <a:cs typeface="+mn-cs"/>
            </a:endParaRPr>
          </a:p>
          <a:p>
            <a:pPr>
              <a:lnSpc>
                <a:spcPct val="90000"/>
              </a:lnSpc>
              <a:buFontTx/>
              <a:buNone/>
            </a:pPr>
            <a:endParaRPr lang="en-US" altLang="zh-CN" sz="2400" b="1" kern="1200">
              <a:solidFill>
                <a:srgbClr val="FFFF00"/>
              </a:solidFill>
              <a:latin typeface="+mn-lt"/>
              <a:ea typeface="+mn-ea"/>
              <a:cs typeface="+mn-cs"/>
            </a:endParaRPr>
          </a:p>
          <a:p>
            <a:pPr>
              <a:lnSpc>
                <a:spcPct val="90000"/>
              </a:lnSpc>
            </a:pPr>
            <a:endParaRPr lang="zh-CN" altLang="en-US" sz="2400" b="1" kern="1200" dirty="0">
              <a:solidFill>
                <a:srgbClr val="FFFF00"/>
              </a:solidFill>
              <a:latin typeface="+mn-lt"/>
              <a:ea typeface="+mn-ea"/>
              <a:cs typeface="+mn-cs"/>
            </a:endParaRPr>
          </a:p>
          <a:p>
            <a:pPr>
              <a:lnSpc>
                <a:spcPct val="90000"/>
              </a:lnSpc>
              <a:buFontTx/>
              <a:buNone/>
            </a:pPr>
            <a:endParaRPr lang="zh-CN" altLang="en-US" sz="2400" b="1" kern="1200" dirty="0">
              <a:solidFill>
                <a:srgbClr val="FFFF00"/>
              </a:solidFill>
              <a:latin typeface="+mn-lt"/>
              <a:ea typeface="+mn-ea"/>
              <a:cs typeface="+mn-cs"/>
            </a:endParaRPr>
          </a:p>
        </p:txBody>
      </p:sp>
      <p:sp>
        <p:nvSpPr>
          <p:cNvPr id="87042" name="Rectangle 4"/>
          <p:cNvSpPr/>
          <p:nvPr/>
        </p:nvSpPr>
        <p:spPr>
          <a:xfrm>
            <a:off x="1071563" y="428625"/>
            <a:ext cx="7461250" cy="642938"/>
          </a:xfrm>
          <a:prstGeom prst="rect">
            <a:avLst/>
          </a:prstGeom>
          <a:noFill/>
          <a:ln w="38100">
            <a:noFill/>
          </a:ln>
        </p:spPr>
        <p:txBody>
          <a:bodyPr/>
          <a:p>
            <a:r>
              <a:rPr lang="zh-CN" altLang="en-US" sz="2800" dirty="0">
                <a:solidFill>
                  <a:srgbClr val="FFFF00"/>
                </a:solidFill>
                <a:latin typeface="Times New Roman" panose="02020603050405020304" pitchFamily="18" charset="0"/>
                <a:ea typeface="黑体" panose="02010609060101010101" pitchFamily="2" charset="-122"/>
              </a:rPr>
              <a:t>五、上报方式及要求</a:t>
            </a:r>
            <a:endParaRPr lang="zh-CN" altLang="en-US" sz="2800" dirty="0">
              <a:solidFill>
                <a:srgbClr val="FFFF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对象 1"/>
          <p:cNvGraphicFramePr/>
          <p:nvPr/>
        </p:nvGraphicFramePr>
        <p:xfrm>
          <a:off x="1619250" y="1628775"/>
          <a:ext cx="6233795" cy="4632960"/>
        </p:xfrm>
        <a:graphic>
          <a:graphicData uri="http://schemas.openxmlformats.org/presentationml/2006/ole">
            <mc:AlternateContent xmlns:mc="http://schemas.openxmlformats.org/markup-compatibility/2006">
              <mc:Choice xmlns:v="urn:schemas-microsoft-com:vml" Requires="v">
                <p:oleObj spid="_x0000_s3" name="" r:id="rId1" imgW="6219825" imgH="4629150" progId="Paint.Picture">
                  <p:embed/>
                </p:oleObj>
              </mc:Choice>
              <mc:Fallback>
                <p:oleObj name="" r:id="rId1" imgW="6219825" imgH="4629150" progId="Paint.Picture">
                  <p:embed/>
                  <p:pic>
                    <p:nvPicPr>
                      <p:cNvPr id="0" name="图片 2"/>
                      <p:cNvPicPr/>
                      <p:nvPr/>
                    </p:nvPicPr>
                    <p:blipFill>
                      <a:blip r:embed="rId2"/>
                      <a:stretch>
                        <a:fillRect/>
                      </a:stretch>
                    </p:blipFill>
                    <p:spPr>
                      <a:xfrm>
                        <a:off x="1619250" y="1628775"/>
                        <a:ext cx="6233795" cy="4632960"/>
                      </a:xfrm>
                      <a:prstGeom prst="rect">
                        <a:avLst/>
                      </a:prstGeom>
                    </p:spPr>
                  </p:pic>
                </p:oleObj>
              </mc:Fallback>
            </mc:AlternateContent>
          </a:graphicData>
        </a:graphic>
      </p:graphicFrame>
      <p:sp>
        <p:nvSpPr>
          <p:cNvPr id="8" name="文本框 7"/>
          <p:cNvSpPr txBox="1"/>
          <p:nvPr/>
        </p:nvSpPr>
        <p:spPr>
          <a:xfrm>
            <a:off x="1090295" y="981075"/>
            <a:ext cx="74676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U204</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sp>
        <p:nvSpPr>
          <p:cNvPr id="6" name="圆角矩形 5"/>
          <p:cNvSpPr/>
          <p:nvPr/>
        </p:nvSpPr>
        <p:spPr>
          <a:xfrm>
            <a:off x="1835785" y="4581525"/>
            <a:ext cx="618490" cy="2806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5003800" y="3789045"/>
            <a:ext cx="2689860" cy="1476375"/>
          </a:xfrm>
          <a:prstGeom prst="rect">
            <a:avLst/>
          </a:prstGeom>
          <a:noFill/>
        </p:spPr>
        <p:txBody>
          <a:bodyPr wrap="square" rtlCol="0">
            <a:spAutoFit/>
          </a:bodyPr>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删除：</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特殊教育</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党政教育</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按地域分</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在线学习人次</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090295" y="836930"/>
            <a:ext cx="7467600" cy="1076325"/>
          </a:xfrm>
          <a:prstGeom prst="rect">
            <a:avLst/>
          </a:prstGeom>
          <a:noFill/>
          <a:extLst>
            <a:ext uri="{909E8E84-426E-40DD-AFC4-6F175D3DCCD1}">
              <a14:hiddenFill xmlns:a14="http://schemas.microsoft.com/office/drawing/2010/main">
                <a:solidFill>
                  <a:schemeClr val="tx2">
                    <a:lumMod val="40000"/>
                    <a:lumOff val="60000"/>
                  </a:schemeClr>
                </a:solidFill>
              </a14:hiddenFill>
            </a:ext>
          </a:extLst>
        </p:spPr>
        <p:txBody>
          <a:bodyPr wrap="square" rtlCol="0">
            <a:spAutoFit/>
          </a:bodyPr>
          <a:p>
            <a:r>
              <a:rPr lang="en-US" altLang="zh-CN" b="1">
                <a:latin typeface="宋体" panose="02010600030101010101" pitchFamily="2" charset="-122"/>
                <a:cs typeface="宋体" panose="02010600030101010101" pitchFamily="2" charset="-122"/>
              </a:rPr>
              <a:t>U206</a:t>
            </a:r>
            <a:r>
              <a:rPr lang="zh-CN" altLang="en-US" b="1">
                <a:latin typeface="宋体" panose="02010600030101010101" pitchFamily="2" charset="-122"/>
                <a:cs typeface="宋体" panose="02010600030101010101" pitchFamily="2" charset="-122"/>
              </a:rPr>
              <a:t>表</a:t>
            </a:r>
            <a:endParaRPr lang="en-US" altLang="zh-CN" b="1">
              <a:latin typeface="宋体" panose="02010600030101010101" pitchFamily="2" charset="-122"/>
              <a:cs typeface="宋体" panose="02010600030101010101" pitchFamily="2" charset="-122"/>
            </a:endParaRPr>
          </a:p>
          <a:p>
            <a:pPr>
              <a:buFont typeface="Arial" panose="020B0604020202020204" pitchFamily="34" charset="0"/>
            </a:pPr>
            <a:endParaRPr lang="en-US" altLang="zh-CN" b="1">
              <a:latin typeface="宋体" panose="02010600030101010101" pitchFamily="2" charset="-122"/>
              <a:cs typeface="宋体" panose="02010600030101010101" pitchFamily="2" charset="-122"/>
            </a:endParaRPr>
          </a:p>
        </p:txBody>
      </p:sp>
      <p:graphicFrame>
        <p:nvGraphicFramePr>
          <p:cNvPr id="3" name="对象 2"/>
          <p:cNvGraphicFramePr/>
          <p:nvPr/>
        </p:nvGraphicFramePr>
        <p:xfrm>
          <a:off x="1619250" y="1341120"/>
          <a:ext cx="5951220" cy="5470525"/>
        </p:xfrm>
        <a:graphic>
          <a:graphicData uri="http://schemas.openxmlformats.org/presentationml/2006/ole">
            <mc:AlternateContent xmlns:mc="http://schemas.openxmlformats.org/markup-compatibility/2006">
              <mc:Choice xmlns:v="urn:schemas-microsoft-com:vml" Requires="v">
                <p:oleObj spid="_x0000_s4" name="" r:id="rId1" imgW="6048375" imgH="5638800" progId="Paint.Picture">
                  <p:embed/>
                </p:oleObj>
              </mc:Choice>
              <mc:Fallback>
                <p:oleObj name="" r:id="rId1" imgW="6048375" imgH="5638800" progId="Paint.Picture">
                  <p:embed/>
                  <p:pic>
                    <p:nvPicPr>
                      <p:cNvPr id="0" name="图片 3"/>
                      <p:cNvPicPr/>
                      <p:nvPr/>
                    </p:nvPicPr>
                    <p:blipFill>
                      <a:blip r:embed="rId2"/>
                      <a:stretch>
                        <a:fillRect/>
                      </a:stretch>
                    </p:blipFill>
                    <p:spPr>
                      <a:xfrm>
                        <a:off x="1619250" y="1341120"/>
                        <a:ext cx="5951220" cy="5470525"/>
                      </a:xfrm>
                      <a:prstGeom prst="rect">
                        <a:avLst/>
                      </a:prstGeom>
                    </p:spPr>
                  </p:pic>
                </p:oleObj>
              </mc:Fallback>
            </mc:AlternateContent>
          </a:graphicData>
        </a:graphic>
      </p:graphicFrame>
      <p:sp>
        <p:nvSpPr>
          <p:cNvPr id="5" name="文本框 4"/>
          <p:cNvSpPr txBox="1"/>
          <p:nvPr/>
        </p:nvSpPr>
        <p:spPr>
          <a:xfrm>
            <a:off x="4716145" y="3861435"/>
            <a:ext cx="3101340" cy="922020"/>
          </a:xfrm>
          <a:prstGeom prst="rect">
            <a:avLst/>
          </a:prstGeom>
          <a:noFill/>
          <a:ln>
            <a:noFill/>
          </a:ln>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删除：</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订单数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          “</a:t>
            </a:r>
            <a:r>
              <a:rPr lang="zh-CN" altLang="zh-CN" sz="1800" b="1">
                <a:solidFill>
                  <a:srgbClr val="FF0000"/>
                </a:solidFill>
                <a:latin typeface="微软雅黑" panose="020B0503020204020204" charset="-122"/>
                <a:ea typeface="微软雅黑" panose="020B0503020204020204" charset="-122"/>
                <a:cs typeface="微软雅黑" panose="020B0503020204020204" charset="-122"/>
              </a:rPr>
              <a:t>接待住宿人次数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增加：</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房东个数</a:t>
            </a:r>
            <a:r>
              <a:rPr lang="en-US" altLang="zh-CN" sz="1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1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Rectangle 2"/>
          <p:cNvSpPr>
            <a:spLocks noGrp="1"/>
          </p:cNvSpPr>
          <p:nvPr/>
        </p:nvSpPr>
        <p:spPr>
          <a:xfrm>
            <a:off x="1115378" y="260985"/>
            <a:ext cx="3960812" cy="865188"/>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b"/>
            <a:r>
              <a:rPr lang="zh-CN" altLang="en-US" sz="2800" dirty="0">
                <a:solidFill>
                  <a:srgbClr val="FFFF00"/>
                </a:solidFill>
                <a:ea typeface="黑体" panose="02010609060101010101" pitchFamily="2" charset="-122"/>
              </a:rPr>
              <a:t>一、主要变化</a:t>
            </a:r>
            <a:endParaRPr lang="zh-CN" altLang="en-US" sz="2800" dirty="0">
              <a:solidFill>
                <a:srgbClr val="FFFF00"/>
              </a:solidFill>
              <a:ea typeface="黑体" panose="02010609060101010101" pitchFamily="2" charset="-122"/>
            </a:endParaRPr>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13910</Words>
  <Application>WPS 演示</Application>
  <PresentationFormat>在屏幕上显示</PresentationFormat>
  <Paragraphs>868</Paragraphs>
  <Slides>74</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14</vt:i4>
      </vt:variant>
      <vt:variant>
        <vt:lpstr>幻灯片标题</vt:lpstr>
      </vt:variant>
      <vt:variant>
        <vt:i4>74</vt:i4>
      </vt:variant>
    </vt:vector>
  </HeadingPairs>
  <TitlesOfParts>
    <vt:vector size="104" baseType="lpstr">
      <vt:lpstr>Arial</vt:lpstr>
      <vt:lpstr>宋体</vt:lpstr>
      <vt:lpstr>Wingdings</vt:lpstr>
      <vt:lpstr>Times New Roman</vt:lpstr>
      <vt:lpstr>Calibri</vt:lpstr>
      <vt:lpstr>黑体</vt:lpstr>
      <vt:lpstr>华文楷体</vt:lpstr>
      <vt:lpstr>华文彩云</vt:lpstr>
      <vt:lpstr>楷体_GB2312</vt:lpstr>
      <vt:lpstr>微软雅黑</vt:lpstr>
      <vt:lpstr>Arial Unicode MS</vt:lpstr>
      <vt:lpstr>楷体</vt:lpstr>
      <vt:lpstr>华文琥珀</vt:lpstr>
      <vt:lpstr>华文中宋</vt:lpstr>
      <vt:lpstr>华文行楷</vt:lpstr>
      <vt:lpstr>1_Office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2022年统计年报和2023年定期 统计报表制度培训课件</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二、填报范围及口径</vt:lpstr>
      <vt:lpstr>PowerPoint 演示文稿</vt:lpstr>
      <vt:lpstr>PowerPoint 演示文稿</vt:lpstr>
      <vt:lpstr>PowerPoint 演示文稿</vt:lpstr>
      <vt:lpstr>三、指标解释及填写说明</vt:lpstr>
      <vt:lpstr>三、指标解释及填写说明</vt:lpstr>
      <vt:lpstr>PowerPoint 演示文稿</vt:lpstr>
      <vt:lpstr>PowerPoint 演示文稿</vt:lpstr>
      <vt:lpstr>第一部分 电子商务交易平台情况 （U201表、U207表） </vt:lpstr>
      <vt:lpstr>PowerPoint 演示文稿</vt:lpstr>
      <vt:lpstr>PowerPoint 演示文稿</vt:lpstr>
      <vt:lpstr>三、指标解释及填写说明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第二部分  重点互联网出行平台基本情况（U202表） 重点互联网医疗平台基本情况（U203表）     重点互联网教育培训平台基本情况（U204表）     重点互联网房屋共享平台基本情况（U206表）</vt:lpstr>
      <vt:lpstr>PowerPoint 演示文稿</vt:lpstr>
      <vt:lpstr>重点互联网出行平台基本情况（U202表）</vt:lpstr>
      <vt:lpstr>三、指标解释及填写说明</vt:lpstr>
      <vt:lpstr>PowerPoint 演示文稿</vt:lpstr>
      <vt:lpstr>PowerPoint 演示文稿</vt:lpstr>
      <vt:lpstr>PowerPoint 演示文稿</vt:lpstr>
      <vt:lpstr>重点互联网医疗平台基本情况（U203表）</vt:lpstr>
      <vt:lpstr>重点互联网教育培训平台基本情况（U204表）</vt:lpstr>
      <vt:lpstr>PowerPoint 演示文稿</vt:lpstr>
      <vt:lpstr>PowerPoint 演示文稿</vt:lpstr>
      <vt:lpstr>重点互联网房屋共享平台基本情况（U206表）</vt:lpstr>
      <vt:lpstr>PowerPoint 演示文稿</vt:lpstr>
      <vt:lpstr>PowerPoint 演示文稿</vt:lpstr>
      <vt:lpstr>第三部分  重点互联网旅游平台基本情况（U208表） 重点互联网餐饮平台基本情况（U209表） 重点互联网文化平台基本情况（U210表）           </vt:lpstr>
      <vt:lpstr>PowerPoint 演示文稿</vt:lpstr>
      <vt:lpstr>PowerPoint 演示文稿</vt:lpstr>
      <vt:lpstr>PowerPoint 演示文稿</vt:lpstr>
      <vt:lpstr>PowerPoint 演示文稿</vt:lpstr>
      <vt:lpstr> 第四部分  电子商务交易平台非四上法人单位 基本情况（U104表）  </vt:lpstr>
      <vt:lpstr>PowerPoint 演示文稿</vt:lpstr>
      <vt:lpstr>三、指标解释及填写说明</vt:lpstr>
      <vt:lpstr>PowerPoint 演示文稿</vt:lpstr>
      <vt:lpstr>PowerPoint 演示文稿</vt:lpstr>
    </vt:vector>
  </TitlesOfParts>
  <Company>nbs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企业信息化情况表培训资料</dc:title>
  <dc:creator>毕新华</dc:creator>
  <cp:lastModifiedBy>Administrator</cp:lastModifiedBy>
  <cp:revision>2405</cp:revision>
  <dcterms:created xsi:type="dcterms:W3CDTF">2006-11-03T00:39:00Z</dcterms:created>
  <dcterms:modified xsi:type="dcterms:W3CDTF">2022-12-20T09:05:28Z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8A86E3A29C844843A9A0F7E707615B4C</vt:lpwstr>
  </property>
  <property fmtid="{D5CDD505-2E9C-101B-9397-08002B2CF9AE}" pid="3" name="KSOProductBuildVer">
    <vt:lpwstr>2052-11.8.2.9022</vt:lpwstr>
  </property>
</Properties>
</file>