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545" r:id="rId3"/>
    <p:sldId id="583" r:id="rId5"/>
    <p:sldId id="598" r:id="rId6"/>
    <p:sldId id="708" r:id="rId7"/>
    <p:sldId id="606" r:id="rId8"/>
    <p:sldId id="635" r:id="rId9"/>
    <p:sldId id="636" r:id="rId10"/>
    <p:sldId id="638" r:id="rId11"/>
    <p:sldId id="639" r:id="rId12"/>
    <p:sldId id="709" r:id="rId13"/>
    <p:sldId id="711" r:id="rId14"/>
    <p:sldId id="713" r:id="rId15"/>
    <p:sldId id="640" r:id="rId16"/>
    <p:sldId id="710" r:id="rId17"/>
    <p:sldId id="665" r:id="rId18"/>
    <p:sldId id="668" r:id="rId19"/>
    <p:sldId id="688" r:id="rId20"/>
    <p:sldId id="698" r:id="rId21"/>
    <p:sldId id="655" r:id="rId22"/>
    <p:sldId id="656" r:id="rId23"/>
    <p:sldId id="625" r:id="rId24"/>
    <p:sldId id="653" r:id="rId25"/>
    <p:sldId id="593" r:id="rId26"/>
    <p:sldId id="366" r:id="rId27"/>
  </p:sldIdLst>
  <p:sldSz cx="12192000" cy="6858000"/>
  <p:notesSz cx="6797675" cy="992632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6CCFF"/>
    <a:srgbClr val="0099CC"/>
    <a:srgbClr val="3333FF"/>
    <a:srgbClr val="33CCFF"/>
    <a:srgbClr val="FF00FF"/>
    <a:srgbClr val="FFE389"/>
    <a:srgbClr val="FFCC00"/>
    <a:srgbClr val="FFFF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56" autoAdjust="0"/>
    <p:restoredTop sz="84045" autoAdjust="0"/>
  </p:normalViewPr>
  <p:slideViewPr>
    <p:cSldViewPr snapToGrid="0">
      <p:cViewPr varScale="1">
        <p:scale>
          <a:sx n="74" d="100"/>
          <a:sy n="74" d="100"/>
        </p:scale>
        <p:origin x="-117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2139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645" y="-91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AB5861-5AE3-4527-9C58-A7719DC12A5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3CB37FC-CA65-4ADB-9683-39D06702D9C2}">
      <dgm:prSet phldrT="[文本]" phldr="0" custT="0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《研发统计报表》</a:t>
          </a:r>
          <a:r>
            <a:rPr lang="en-US" dirty="0" smtClean="0">
              <a:solidFill>
                <a:schemeClr val="tx1"/>
              </a:solidFill>
            </a:rPr>
            <a:t>(607-1</a:t>
          </a:r>
          <a:r>
            <a:rPr lang="zh-CN" dirty="0" smtClean="0">
              <a:solidFill>
                <a:schemeClr val="tx1"/>
              </a:solidFill>
            </a:rPr>
            <a:t>和</a:t>
          </a:r>
          <a:r>
            <a:rPr lang="en-US" dirty="0" smtClean="0">
              <a:solidFill>
                <a:schemeClr val="tx1"/>
              </a:solidFill>
            </a:rPr>
            <a:t>6</a:t>
          </a:r>
          <a:r>
            <a:rPr lang="en-US" dirty="0" smtClean="0">
              <a:solidFill>
                <a:schemeClr val="tx1"/>
              </a:solidFill>
            </a:rPr>
            <a:t>07-2</a:t>
          </a:r>
          <a:r>
            <a:rPr lang="zh-CN" dirty="0" smtClean="0">
              <a:solidFill>
                <a:schemeClr val="tx1"/>
              </a:solidFill>
            </a:rPr>
            <a:t>表</a:t>
          </a:r>
          <a:r>
            <a:rPr lang="en-US" dirty="0" smtClean="0">
              <a:solidFill>
                <a:schemeClr val="tx1"/>
              </a:solidFill>
            </a:rPr>
            <a:t>)</a:t>
          </a:r>
          <a:r>
            <a:rPr lang="zh-CN" altLang="en-US" dirty="0">
              <a:solidFill>
                <a:schemeClr val="tx1"/>
              </a:solidFill>
            </a:rPr>
            <a:t/>
          </a:r>
          <a:endParaRPr lang="zh-CN" altLang="en-US" dirty="0">
            <a:solidFill>
              <a:schemeClr val="tx1"/>
            </a:solidFill>
          </a:endParaRPr>
        </a:p>
      </dgm:t>
    </dgm:pt>
    <dgm:pt modelId="{34B1F09C-5751-4144-952F-86F1D1E5BBBC}" cxnId="{2B696E42-3A89-4490-A316-BAA35BC49ABE}" type="parTrans">
      <dgm:prSet/>
      <dgm:spPr/>
      <dgm:t>
        <a:bodyPr/>
        <a:lstStyle/>
        <a:p>
          <a:endParaRPr lang="zh-CN" altLang="en-US"/>
        </a:p>
      </dgm:t>
    </dgm:pt>
    <dgm:pt modelId="{09DC8A75-8D14-475A-B989-29C58E6191B2}" cxnId="{2B696E42-3A89-4490-A316-BAA35BC49ABE}" type="sibTrans">
      <dgm:prSet/>
      <dgm:spPr>
        <a:solidFill>
          <a:srgbClr val="FFC000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endParaRPr lang="zh-CN" altLang="en-US"/>
        </a:p>
      </dgm:t>
    </dgm:pt>
    <dgm:pt modelId="{530C140F-C4F9-4357-B9CB-41ED04C27F3A}">
      <dgm:prSet phldrT="[文本]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zh-CN" dirty="0" smtClean="0">
              <a:solidFill>
                <a:schemeClr val="tx1"/>
              </a:solidFill>
            </a:rPr>
            <a:t>《企业创新情况表》</a:t>
          </a:r>
          <a:r>
            <a:rPr lang="en-US" dirty="0" smtClean="0">
              <a:solidFill>
                <a:schemeClr val="tx1"/>
              </a:solidFill>
            </a:rPr>
            <a:t>(L121</a:t>
          </a:r>
          <a:r>
            <a:rPr lang="zh-CN" dirty="0" smtClean="0">
              <a:solidFill>
                <a:schemeClr val="tx1"/>
              </a:solidFill>
            </a:rPr>
            <a:t>或</a:t>
          </a:r>
          <a:r>
            <a:rPr lang="en-US" dirty="0" smtClean="0">
              <a:solidFill>
                <a:schemeClr val="tx1"/>
              </a:solidFill>
            </a:rPr>
            <a:t>L123</a:t>
          </a:r>
          <a:r>
            <a:rPr lang="zh-CN" dirty="0" smtClean="0">
              <a:solidFill>
                <a:schemeClr val="tx1"/>
              </a:solidFill>
            </a:rPr>
            <a:t>或</a:t>
          </a:r>
          <a:r>
            <a:rPr lang="en-US" dirty="0" smtClean="0">
              <a:solidFill>
                <a:schemeClr val="tx1"/>
              </a:solidFill>
            </a:rPr>
            <a:t>L125</a:t>
          </a:r>
          <a:r>
            <a:rPr lang="zh-CN" dirty="0" smtClean="0">
              <a:solidFill>
                <a:schemeClr val="tx1"/>
              </a:solidFill>
            </a:rPr>
            <a:t>表</a:t>
          </a:r>
          <a:r>
            <a:rPr lang="en-US" dirty="0" smtClean="0">
              <a:solidFill>
                <a:schemeClr val="tx1"/>
              </a:solidFill>
            </a:rPr>
            <a:t>)</a:t>
          </a:r>
          <a:endParaRPr lang="zh-CN" altLang="en-US" dirty="0">
            <a:solidFill>
              <a:schemeClr val="tx1"/>
            </a:solidFill>
          </a:endParaRPr>
        </a:p>
      </dgm:t>
    </dgm:pt>
    <dgm:pt modelId="{FE782098-45A8-4B99-A469-E1CFB7E5E0FE}" cxnId="{188384D8-11BC-4777-B089-47F58AAE8705}" type="parTrans">
      <dgm:prSet/>
      <dgm:spPr/>
      <dgm:t>
        <a:bodyPr/>
        <a:lstStyle/>
        <a:p>
          <a:endParaRPr lang="zh-CN" altLang="en-US"/>
        </a:p>
      </dgm:t>
    </dgm:pt>
    <dgm:pt modelId="{93EE538F-3BF1-4C81-804E-8C102E905AF0}" cxnId="{188384D8-11BC-4777-B089-47F58AAE8705}" type="sibTrans">
      <dgm:prSet/>
      <dgm:spPr>
        <a:solidFill>
          <a:srgbClr val="FFC000">
            <a:alpha val="90000"/>
          </a:srgbClr>
        </a:solidFill>
      </dgm:spPr>
      <dgm:t>
        <a:bodyPr/>
        <a:lstStyle/>
        <a:p>
          <a:endParaRPr lang="zh-CN" altLang="en-US"/>
        </a:p>
      </dgm:t>
    </dgm:pt>
    <dgm:pt modelId="{989D3EE3-6FD0-4D61-A1C7-10D9066FAF50}">
      <dgm:prSet phldrT="[文本]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抽中企业填报</a:t>
          </a:r>
          <a:r>
            <a:rPr lang="zh-CN" dirty="0" smtClean="0">
              <a:solidFill>
                <a:schemeClr val="tx1"/>
              </a:solidFill>
            </a:rPr>
            <a:t>《企业家问卷》</a:t>
          </a:r>
          <a:r>
            <a:rPr lang="en-US" dirty="0" smtClean="0">
              <a:solidFill>
                <a:schemeClr val="tx1"/>
              </a:solidFill>
            </a:rPr>
            <a:t>(L122</a:t>
          </a:r>
          <a:r>
            <a:rPr lang="zh-CN" dirty="0" smtClean="0">
              <a:solidFill>
                <a:schemeClr val="tx1"/>
              </a:solidFill>
            </a:rPr>
            <a:t>表</a:t>
          </a:r>
          <a:r>
            <a:rPr lang="en-US" dirty="0" smtClean="0">
              <a:solidFill>
                <a:schemeClr val="tx1"/>
              </a:solidFill>
            </a:rPr>
            <a:t>)</a:t>
          </a:r>
          <a:endParaRPr lang="zh-CN" altLang="en-US" dirty="0">
            <a:solidFill>
              <a:schemeClr val="tx1"/>
            </a:solidFill>
          </a:endParaRPr>
        </a:p>
      </dgm:t>
    </dgm:pt>
    <dgm:pt modelId="{CB90C3D2-486C-49A3-81D4-64658C965EB8}" cxnId="{793A9E09-2F59-455E-A1E9-934804E02C47}" type="parTrans">
      <dgm:prSet/>
      <dgm:spPr/>
      <dgm:t>
        <a:bodyPr/>
        <a:lstStyle/>
        <a:p>
          <a:endParaRPr lang="zh-CN" altLang="en-US"/>
        </a:p>
      </dgm:t>
    </dgm:pt>
    <dgm:pt modelId="{454B0AA4-7963-4D38-A2FB-04CF06C38FB1}" cxnId="{793A9E09-2F59-455E-A1E9-934804E02C47}" type="sibTrans">
      <dgm:prSet/>
      <dgm:spPr/>
      <dgm:t>
        <a:bodyPr/>
        <a:lstStyle/>
        <a:p>
          <a:endParaRPr lang="zh-CN" altLang="en-US"/>
        </a:p>
      </dgm:t>
    </dgm:pt>
    <dgm:pt modelId="{6963FFBA-61FF-4EEB-BA2B-C99191D3C11B}" type="pres">
      <dgm:prSet presAssocID="{9AAB5861-5AE3-4527-9C58-A7719DC12A5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13EF62-87FC-4459-9F00-AAB7BAAD37E2}" type="pres">
      <dgm:prSet presAssocID="{9AAB5861-5AE3-4527-9C58-A7719DC12A50}" presName="dummyMaxCanvas" presStyleCnt="0">
        <dgm:presLayoutVars/>
      </dgm:prSet>
      <dgm:spPr/>
    </dgm:pt>
    <dgm:pt modelId="{049E4860-02FC-4E6B-B24A-9F15AFA5F42C}" type="pres">
      <dgm:prSet presAssocID="{9AAB5861-5AE3-4527-9C58-A7719DC12A50}" presName="ThreeNodes_1" presStyleLbl="node1" presStyleIdx="0" presStyleCnt="3" custScaleX="11346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0F3C22AB-16C2-4451-9336-4C1707D731E2}" type="pres">
      <dgm:prSet presAssocID="{9AAB5861-5AE3-4527-9C58-A7719DC12A50}" presName="ThreeNodes_2" presStyleLbl="node1" presStyleIdx="1" presStyleCnt="3" custScaleX="11764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B167F2-CCFC-4CCC-9D08-CB46E2652140}" type="pres">
      <dgm:prSet presAssocID="{9AAB5861-5AE3-4527-9C58-A7719DC12A50}" presName="ThreeNodes_3" presStyleLbl="node1" presStyleIdx="2" presStyleCnt="3" custScaleX="1173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6BEA0D-C55C-499D-A0F4-12BC336F2C1C}" type="pres">
      <dgm:prSet presAssocID="{9AAB5861-5AE3-4527-9C58-A7719DC12A50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2207C1-4CE6-4732-A827-DE469CDA1416}" type="pres">
      <dgm:prSet presAssocID="{9AAB5861-5AE3-4527-9C58-A7719DC12A50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23A06B-35A9-48DA-8E4A-16960E2E782B}" type="pres">
      <dgm:prSet presAssocID="{9AAB5861-5AE3-4527-9C58-A7719DC12A50}" presName="ThreeNodes_1_text" presStyleCnt="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5C644C22-F2DA-4113-8614-98D9B0C8667E}" type="pres">
      <dgm:prSet presAssocID="{9AAB5861-5AE3-4527-9C58-A7719DC12A50}" presName="ThreeNodes_2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7C54AB-7164-492D-9FEB-5A1212896576}" type="pres">
      <dgm:prSet presAssocID="{9AAB5861-5AE3-4527-9C58-A7719DC12A50}" presName="ThreeNodes_3_text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B696E42-3A89-4490-A316-BAA35BC49ABE}" srcId="{9AAB5861-5AE3-4527-9C58-A7719DC12A50}" destId="{73CB37FC-CA65-4ADB-9683-39D06702D9C2}" srcOrd="0" destOrd="0" parTransId="{34B1F09C-5751-4144-952F-86F1D1E5BBBC}" sibTransId="{09DC8A75-8D14-475A-B989-29C58E6191B2}"/>
    <dgm:cxn modelId="{188384D8-11BC-4777-B089-47F58AAE8705}" srcId="{9AAB5861-5AE3-4527-9C58-A7719DC12A50}" destId="{530C140F-C4F9-4357-B9CB-41ED04C27F3A}" srcOrd="1" destOrd="0" parTransId="{FE782098-45A8-4B99-A469-E1CFB7E5E0FE}" sibTransId="{93EE538F-3BF1-4C81-804E-8C102E905AF0}"/>
    <dgm:cxn modelId="{793A9E09-2F59-455E-A1E9-934804E02C47}" srcId="{9AAB5861-5AE3-4527-9C58-A7719DC12A50}" destId="{989D3EE3-6FD0-4D61-A1C7-10D9066FAF50}" srcOrd="2" destOrd="0" parTransId="{CB90C3D2-486C-49A3-81D4-64658C965EB8}" sibTransId="{454B0AA4-7963-4D38-A2FB-04CF06C38FB1}"/>
    <dgm:cxn modelId="{7BC464C6-2D23-4DD8-AA66-FF79B03BF00F}" type="presOf" srcId="{9AAB5861-5AE3-4527-9C58-A7719DC12A50}" destId="{6963FFBA-61FF-4EEB-BA2B-C99191D3C11B}" srcOrd="0" destOrd="0" presId="urn:microsoft.com/office/officeart/2005/8/layout/vProcess5"/>
    <dgm:cxn modelId="{29E3B547-816D-479C-A255-87B833360AA3}" type="presParOf" srcId="{6963FFBA-61FF-4EEB-BA2B-C99191D3C11B}" destId="{2113EF62-87FC-4459-9F00-AAB7BAAD37E2}" srcOrd="0" destOrd="0" presId="urn:microsoft.com/office/officeart/2005/8/layout/vProcess5"/>
    <dgm:cxn modelId="{BFA0B412-74A9-4708-9F03-14C02DD94DE0}" type="presParOf" srcId="{6963FFBA-61FF-4EEB-BA2B-C99191D3C11B}" destId="{049E4860-02FC-4E6B-B24A-9F15AFA5F42C}" srcOrd="1" destOrd="0" presId="urn:microsoft.com/office/officeart/2005/8/layout/vProcess5"/>
    <dgm:cxn modelId="{2B69BAF7-68F0-4D6B-83BC-0E4D963F150B}" type="presOf" srcId="{73CB37FC-CA65-4ADB-9683-39D06702D9C2}" destId="{049E4860-02FC-4E6B-B24A-9F15AFA5F42C}" srcOrd="0" destOrd="0" presId="urn:microsoft.com/office/officeart/2005/8/layout/vProcess5"/>
    <dgm:cxn modelId="{8546B8DA-F106-4718-9323-2C84020720B3}" type="presParOf" srcId="{6963FFBA-61FF-4EEB-BA2B-C99191D3C11B}" destId="{0F3C22AB-16C2-4451-9336-4C1707D731E2}" srcOrd="2" destOrd="0" presId="urn:microsoft.com/office/officeart/2005/8/layout/vProcess5"/>
    <dgm:cxn modelId="{DA5A8AF3-570E-4065-B5AC-35934299B4A7}" type="presOf" srcId="{530C140F-C4F9-4357-B9CB-41ED04C27F3A}" destId="{0F3C22AB-16C2-4451-9336-4C1707D731E2}" srcOrd="0" destOrd="0" presId="urn:microsoft.com/office/officeart/2005/8/layout/vProcess5"/>
    <dgm:cxn modelId="{CB7C03AD-140B-429B-A151-04D4B3D49A8A}" type="presParOf" srcId="{6963FFBA-61FF-4EEB-BA2B-C99191D3C11B}" destId="{61B167F2-CCFC-4CCC-9D08-CB46E2652140}" srcOrd="3" destOrd="0" presId="urn:microsoft.com/office/officeart/2005/8/layout/vProcess5"/>
    <dgm:cxn modelId="{5C167940-E91A-4A16-ACEA-5F89FE2B8D12}" type="presOf" srcId="{989D3EE3-6FD0-4D61-A1C7-10D9066FAF50}" destId="{61B167F2-CCFC-4CCC-9D08-CB46E2652140}" srcOrd="0" destOrd="0" presId="urn:microsoft.com/office/officeart/2005/8/layout/vProcess5"/>
    <dgm:cxn modelId="{C2140E79-04CA-452E-8D43-923A1D6E7FE8}" type="presParOf" srcId="{6963FFBA-61FF-4EEB-BA2B-C99191D3C11B}" destId="{4C6BEA0D-C55C-499D-A0F4-12BC336F2C1C}" srcOrd="4" destOrd="0" presId="urn:microsoft.com/office/officeart/2005/8/layout/vProcess5"/>
    <dgm:cxn modelId="{12C41046-EC38-4EC5-BF47-9A13B5B1B764}" type="presOf" srcId="{09DC8A75-8D14-475A-B989-29C58E6191B2}" destId="{4C6BEA0D-C55C-499D-A0F4-12BC336F2C1C}" srcOrd="0" destOrd="0" presId="urn:microsoft.com/office/officeart/2005/8/layout/vProcess5"/>
    <dgm:cxn modelId="{5E9A0FC7-906D-4ED1-8FA5-84E9B338F3A1}" type="presParOf" srcId="{6963FFBA-61FF-4EEB-BA2B-C99191D3C11B}" destId="{442207C1-4CE6-4732-A827-DE469CDA1416}" srcOrd="5" destOrd="0" presId="urn:microsoft.com/office/officeart/2005/8/layout/vProcess5"/>
    <dgm:cxn modelId="{72D50C2F-4A26-4576-A6A4-AF0E217A5AB0}" type="presOf" srcId="{93EE538F-3BF1-4C81-804E-8C102E905AF0}" destId="{442207C1-4CE6-4732-A827-DE469CDA1416}" srcOrd="0" destOrd="0" presId="urn:microsoft.com/office/officeart/2005/8/layout/vProcess5"/>
    <dgm:cxn modelId="{69F96799-E310-4938-963A-A0D41C855F73}" type="presParOf" srcId="{6963FFBA-61FF-4EEB-BA2B-C99191D3C11B}" destId="{DB23A06B-35A9-48DA-8E4A-16960E2E782B}" srcOrd="6" destOrd="0" presId="urn:microsoft.com/office/officeart/2005/8/layout/vProcess5"/>
    <dgm:cxn modelId="{21C2DAC1-1CD4-4D36-A61A-1ED529129215}" type="presOf" srcId="{73CB37FC-CA65-4ADB-9683-39D06702D9C2}" destId="{DB23A06B-35A9-48DA-8E4A-16960E2E782B}" srcOrd="1" destOrd="0" presId="urn:microsoft.com/office/officeart/2005/8/layout/vProcess5"/>
    <dgm:cxn modelId="{74A7CC4C-C7A2-4A6A-8594-A30EE146E9CE}" type="presParOf" srcId="{6963FFBA-61FF-4EEB-BA2B-C99191D3C11B}" destId="{5C644C22-F2DA-4113-8614-98D9B0C8667E}" srcOrd="7" destOrd="0" presId="urn:microsoft.com/office/officeart/2005/8/layout/vProcess5"/>
    <dgm:cxn modelId="{14A66070-9853-4DA9-A006-786205FCA71A}" type="presOf" srcId="{530C140F-C4F9-4357-B9CB-41ED04C27F3A}" destId="{5C644C22-F2DA-4113-8614-98D9B0C8667E}" srcOrd="1" destOrd="0" presId="urn:microsoft.com/office/officeart/2005/8/layout/vProcess5"/>
    <dgm:cxn modelId="{0DE781AC-052E-4EC3-B8C0-F768A7588DA1}" type="presParOf" srcId="{6963FFBA-61FF-4EEB-BA2B-C99191D3C11B}" destId="{F77C54AB-7164-492D-9FEB-5A1212896576}" srcOrd="8" destOrd="0" presId="urn:microsoft.com/office/officeart/2005/8/layout/vProcess5"/>
    <dgm:cxn modelId="{D5085B85-30A3-4D6C-A01B-49B32978FD42}" type="presOf" srcId="{989D3EE3-6FD0-4D61-A1C7-10D9066FAF50}" destId="{F77C54AB-7164-492D-9FEB-5A1212896576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855200" cy="4114800"/>
        <a:chOff x="0" y="0"/>
        <a:chExt cx="9855200" cy="4114800"/>
      </a:xfrm>
    </dsp:grpSpPr>
    <dsp:sp modelId="{049E4860-02FC-4E6B-B24A-9F15AFA5F42C}">
      <dsp:nvSpPr>
        <dsp:cNvPr id="3" name="圆角矩形 2"/>
        <dsp:cNvSpPr/>
      </dsp:nvSpPr>
      <dsp:spPr bwMode="white">
        <a:xfrm>
          <a:off x="0" y="0"/>
          <a:ext cx="8376920" cy="1234440"/>
        </a:xfrm>
        <a:prstGeom prst="round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14300" tIns="114300" rIns="114300" bIns="114300" anchor="ctr"/>
        <a:lstStyle>
          <a:lvl1pPr algn="l">
            <a:defRPr sz="30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《研发统计报表》</a:t>
          </a:r>
          <a:r>
            <a:rPr lang="en-US" dirty="0" smtClean="0">
              <a:solidFill>
                <a:schemeClr val="tx1"/>
              </a:solidFill>
            </a:rPr>
            <a:t>(107-1</a:t>
          </a:r>
          <a:r>
            <a:rPr lang="zh-CN" dirty="0" smtClean="0">
              <a:solidFill>
                <a:schemeClr val="tx1"/>
              </a:solidFill>
            </a:rPr>
            <a:t>和</a:t>
          </a:r>
          <a:r>
            <a:rPr lang="en-US" dirty="0" smtClean="0">
              <a:solidFill>
                <a:schemeClr val="tx1"/>
              </a:solidFill>
            </a:rPr>
            <a:t>107-2</a:t>
          </a:r>
          <a:r>
            <a:rPr lang="zh-CN" dirty="0" smtClean="0">
              <a:solidFill>
                <a:schemeClr val="tx1"/>
              </a:solidFill>
            </a:rPr>
            <a:t>表</a:t>
          </a:r>
          <a:r>
            <a:rPr lang="en-US" dirty="0" smtClean="0">
              <a:solidFill>
                <a:schemeClr val="tx1"/>
              </a:solidFill>
            </a:rPr>
            <a:t>)</a:t>
          </a:r>
          <a:endParaRPr lang="zh-CN" altLang="en-US" dirty="0">
            <a:solidFill>
              <a:schemeClr val="tx1"/>
            </a:solidFill>
          </a:endParaRPr>
        </a:p>
      </dsp:txBody>
      <dsp:txXfrm>
        <a:off x="0" y="0"/>
        <a:ext cx="8376920" cy="1234440"/>
      </dsp:txXfrm>
    </dsp:sp>
    <dsp:sp modelId="{0F3C22AB-16C2-4451-9336-4C1707D731E2}">
      <dsp:nvSpPr>
        <dsp:cNvPr id="4" name="圆角矩形 3"/>
        <dsp:cNvSpPr/>
      </dsp:nvSpPr>
      <dsp:spPr bwMode="white">
        <a:xfrm>
          <a:off x="739140" y="1440180"/>
          <a:ext cx="8376920" cy="1234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14300" tIns="114300" rIns="114300" bIns="114300" anchor="ctr"/>
        <a:lstStyle>
          <a:lvl1pPr algn="l">
            <a:defRPr sz="30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chemeClr val="tx1"/>
              </a:solidFill>
            </a:rPr>
            <a:t>《企业创新情况表》</a:t>
          </a:r>
          <a:r>
            <a:rPr lang="en-US" dirty="0" smtClean="0">
              <a:solidFill>
                <a:schemeClr val="tx1"/>
              </a:solidFill>
            </a:rPr>
            <a:t>(L121</a:t>
          </a:r>
          <a:r>
            <a:rPr lang="zh-CN" dirty="0" smtClean="0">
              <a:solidFill>
                <a:schemeClr val="tx1"/>
              </a:solidFill>
            </a:rPr>
            <a:t>或</a:t>
          </a:r>
          <a:r>
            <a:rPr lang="en-US" dirty="0" smtClean="0">
              <a:solidFill>
                <a:schemeClr val="tx1"/>
              </a:solidFill>
            </a:rPr>
            <a:t>L123</a:t>
          </a:r>
          <a:r>
            <a:rPr lang="zh-CN" dirty="0" smtClean="0">
              <a:solidFill>
                <a:schemeClr val="tx1"/>
              </a:solidFill>
            </a:rPr>
            <a:t>或</a:t>
          </a:r>
          <a:r>
            <a:rPr lang="en-US" dirty="0" smtClean="0">
              <a:solidFill>
                <a:schemeClr val="tx1"/>
              </a:solidFill>
            </a:rPr>
            <a:t>L125</a:t>
          </a:r>
          <a:r>
            <a:rPr lang="zh-CN" dirty="0" smtClean="0">
              <a:solidFill>
                <a:schemeClr val="tx1"/>
              </a:solidFill>
            </a:rPr>
            <a:t>表</a:t>
          </a:r>
          <a:r>
            <a:rPr lang="en-US" dirty="0" smtClean="0">
              <a:solidFill>
                <a:schemeClr val="tx1"/>
              </a:solidFill>
            </a:rPr>
            <a:t>)</a:t>
          </a:r>
          <a:endParaRPr lang="zh-CN" altLang="en-US" dirty="0">
            <a:solidFill>
              <a:schemeClr val="tx1"/>
            </a:solidFill>
          </a:endParaRPr>
        </a:p>
      </dsp:txBody>
      <dsp:txXfrm>
        <a:off x="739140" y="1440180"/>
        <a:ext cx="8376920" cy="1234440"/>
      </dsp:txXfrm>
    </dsp:sp>
    <dsp:sp modelId="{61B167F2-CCFC-4CCC-9D08-CB46E2652140}">
      <dsp:nvSpPr>
        <dsp:cNvPr id="5" name="圆角矩形 4"/>
        <dsp:cNvSpPr/>
      </dsp:nvSpPr>
      <dsp:spPr bwMode="white">
        <a:xfrm>
          <a:off x="1478280" y="2880360"/>
          <a:ext cx="8376920" cy="1234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14300" tIns="114300" rIns="114300" bIns="114300" anchor="ctr"/>
        <a:lstStyle>
          <a:lvl1pPr algn="l">
            <a:defRPr sz="30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olidFill>
                <a:schemeClr val="tx1"/>
              </a:solidFill>
            </a:rPr>
            <a:t>抽中企业填报</a:t>
          </a:r>
          <a:r>
            <a:rPr lang="zh-CN" dirty="0" smtClean="0">
              <a:solidFill>
                <a:schemeClr val="tx1"/>
              </a:solidFill>
            </a:rPr>
            <a:t>《企业家问卷》</a:t>
          </a:r>
          <a:r>
            <a:rPr lang="en-US" dirty="0" smtClean="0">
              <a:solidFill>
                <a:schemeClr val="tx1"/>
              </a:solidFill>
            </a:rPr>
            <a:t>(L122</a:t>
          </a:r>
          <a:r>
            <a:rPr lang="zh-CN" dirty="0" smtClean="0">
              <a:solidFill>
                <a:schemeClr val="tx1"/>
              </a:solidFill>
            </a:rPr>
            <a:t>表</a:t>
          </a:r>
          <a:r>
            <a:rPr lang="en-US" dirty="0" smtClean="0">
              <a:solidFill>
                <a:schemeClr val="tx1"/>
              </a:solidFill>
            </a:rPr>
            <a:t>)</a:t>
          </a:r>
          <a:endParaRPr lang="zh-CN" altLang="en-US" dirty="0">
            <a:solidFill>
              <a:schemeClr val="tx1"/>
            </a:solidFill>
          </a:endParaRPr>
        </a:p>
      </dsp:txBody>
      <dsp:txXfrm>
        <a:off x="1478280" y="2880360"/>
        <a:ext cx="8376920" cy="1234440"/>
      </dsp:txXfrm>
    </dsp:sp>
    <dsp:sp modelId="{4C6BEA0D-C55C-499D-A0F4-12BC336F2C1C}">
      <dsp:nvSpPr>
        <dsp:cNvPr id="6" name="下箭头 5"/>
        <dsp:cNvSpPr/>
      </dsp:nvSpPr>
      <dsp:spPr bwMode="white">
        <a:xfrm>
          <a:off x="7574534" y="936117"/>
          <a:ext cx="802386" cy="802386"/>
        </a:xfrm>
        <a:prstGeom prst="downArrow">
          <a:avLst>
            <a:gd name="adj1" fmla="val 55000"/>
            <a:gd name="adj2" fmla="val 45000"/>
          </a:avLst>
        </a:prstGeom>
        <a:solidFill>
          <a:srgbClr val="FFC000">
            <a:alpha val="90000"/>
          </a:srgbClr>
        </a:solidFill>
        <a:ln>
          <a:solidFill>
            <a:srgbClr val="FFC000">
              <a:alpha val="90000"/>
            </a:srgbClr>
          </a:solidFill>
        </a:ln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41910" tIns="41910" rIns="41910" bIns="41910" anchor="ctr"/>
        <a:lstStyle>
          <a:lvl1pPr algn="ctr">
            <a:defRPr sz="3300"/>
          </a:lvl1pPr>
          <a:lvl2pPr marL="228600" indent="-228600" algn="ctr">
            <a:defRPr sz="2600"/>
          </a:lvl2pPr>
          <a:lvl3pPr marL="457200" indent="-228600" algn="ctr">
            <a:defRPr sz="2600"/>
          </a:lvl3pPr>
          <a:lvl4pPr marL="685800" indent="-228600" algn="ctr">
            <a:defRPr sz="2600"/>
          </a:lvl4pPr>
          <a:lvl5pPr marL="914400" indent="-228600" algn="ctr">
            <a:defRPr sz="2600"/>
          </a:lvl5pPr>
          <a:lvl6pPr marL="1143000" indent="-228600" algn="ctr">
            <a:defRPr sz="2600"/>
          </a:lvl6pPr>
          <a:lvl7pPr marL="1371600" indent="-228600" algn="ctr">
            <a:defRPr sz="2600"/>
          </a:lvl7pPr>
          <a:lvl8pPr marL="1600200" indent="-228600" algn="ctr">
            <a:defRPr sz="2600"/>
          </a:lvl8pPr>
          <a:lvl9pPr marL="1828800" indent="-228600" algn="ctr">
            <a:defRPr sz="2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7574534" y="936117"/>
        <a:ext cx="802386" cy="802386"/>
      </dsp:txXfrm>
    </dsp:sp>
    <dsp:sp modelId="{442207C1-4CE6-4732-A827-DE469CDA1416}">
      <dsp:nvSpPr>
        <dsp:cNvPr id="7" name="下箭头 6"/>
        <dsp:cNvSpPr/>
      </dsp:nvSpPr>
      <dsp:spPr bwMode="white">
        <a:xfrm>
          <a:off x="8313674" y="2368067"/>
          <a:ext cx="802386" cy="802386"/>
        </a:xfrm>
        <a:prstGeom prst="downArrow">
          <a:avLst>
            <a:gd name="adj1" fmla="val 55000"/>
            <a:gd name="adj2" fmla="val 45000"/>
          </a:avLst>
        </a:prstGeom>
        <a:solidFill>
          <a:srgbClr val="FFC000">
            <a:alpha val="90000"/>
          </a:srgbClr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41910" tIns="41910" rIns="41910" bIns="41910" anchor="ctr"/>
        <a:lstStyle>
          <a:lvl1pPr algn="ctr">
            <a:defRPr sz="3300"/>
          </a:lvl1pPr>
          <a:lvl2pPr marL="228600" indent="-228600" algn="ctr">
            <a:defRPr sz="2600"/>
          </a:lvl2pPr>
          <a:lvl3pPr marL="457200" indent="-228600" algn="ctr">
            <a:defRPr sz="2600"/>
          </a:lvl3pPr>
          <a:lvl4pPr marL="685800" indent="-228600" algn="ctr">
            <a:defRPr sz="2600"/>
          </a:lvl4pPr>
          <a:lvl5pPr marL="914400" indent="-228600" algn="ctr">
            <a:defRPr sz="2600"/>
          </a:lvl5pPr>
          <a:lvl6pPr marL="1143000" indent="-228600" algn="ctr">
            <a:defRPr sz="2600"/>
          </a:lvl6pPr>
          <a:lvl7pPr marL="1371600" indent="-228600" algn="ctr">
            <a:defRPr sz="2600"/>
          </a:lvl7pPr>
          <a:lvl8pPr marL="1600200" indent="-228600" algn="ctr">
            <a:defRPr sz="2600"/>
          </a:lvl8pPr>
          <a:lvl9pPr marL="1828800" indent="-228600" algn="ctr">
            <a:defRPr sz="2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8313674" y="2368067"/>
        <a:ext cx="802386" cy="802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B005F4-80CF-4665-9208-67DB9C6E109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1275" y="9428163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B5C434-4C8D-4AAB-8DD4-BC8728A97E5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83EE92-0CCA-4788-ADBF-C0C93D88C18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275" y="9428163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EDACE53-3323-4E96-91DC-F212FDA6B4A5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ACE53-3323-4E96-91DC-F212FDA6B4A5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2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4233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42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华文中宋" panose="02010600040101010101" pitchFamily="2" charset="-122"/>
              </a:rPr>
            </a:fld>
            <a:endParaRPr lang="zh-CN" altLang="en-US" sz="1200" dirty="0">
              <a:latin typeface="华文中宋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6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4643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46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华文中宋" panose="02010600040101010101" pitchFamily="2" charset="-122"/>
              </a:rPr>
            </a:fld>
            <a:endParaRPr lang="zh-CN" altLang="en-US" sz="1200" dirty="0">
              <a:latin typeface="华文中宋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正在进行或终止的产品或工艺创新活动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技术创新活动类型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创新信息来源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创新合作形式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知识产权保护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创新阻碍因素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创新发展规划</a:t>
            </a:r>
            <a:endParaRPr lang="zh-CN" altLang="zh-CN" dirty="0">
              <a:solidFill>
                <a:schemeClr val="bg1"/>
              </a:solidFill>
            </a:endParaRPr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6758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pPr lvl="0" eaLnBrk="1" hangingPunct="1"/>
            <a:r>
              <a:rPr lang="en-US" altLang="zh-CN" dirty="0">
                <a:sym typeface="+mn-ea"/>
              </a:rPr>
              <a:t>1.1</a:t>
            </a:r>
            <a:r>
              <a:rPr lang="zh-CN" altLang="en-US" dirty="0">
                <a:sym typeface="+mn-ea"/>
              </a:rPr>
              <a:t>产品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不要求必须原创首创，但</a:t>
            </a:r>
            <a:r>
              <a:rPr lang="zh-CN" altLang="en-US" dirty="0">
                <a:sym typeface="+mn-ea"/>
              </a:rPr>
              <a:t>小修小改不算，判定企业的产品功能或用途等是否为创新的最低标准是，考量它对企业而言是否是新的或显著改进的产品或技术。</a:t>
            </a:r>
            <a:endParaRPr lang="en-US" altLang="zh-CN" dirty="0"/>
          </a:p>
          <a:p>
            <a:pPr lvl="0" eaLnBrk="1" hangingPunct="1">
              <a:lnSpc>
                <a:spcPct val="125000"/>
              </a:lnSpc>
            </a:pPr>
            <a:r>
              <a:rPr lang="zh-CN" altLang="en-US" dirty="0">
                <a:sym typeface="+mn-ea"/>
              </a:rPr>
              <a:t>全新的产品：较之以前有不同的特性、用途或功能</a:t>
            </a:r>
            <a:endParaRPr lang="zh-CN" altLang="en-US" dirty="0"/>
          </a:p>
          <a:p>
            <a:pPr lvl="0" eaLnBrk="1" hangingPunct="1">
              <a:lnSpc>
                <a:spcPct val="125000"/>
              </a:lnSpc>
            </a:pPr>
            <a:r>
              <a:rPr lang="zh-CN" altLang="en-US" dirty="0">
                <a:sym typeface="+mn-ea"/>
              </a:rPr>
              <a:t>显著改进的产品：在材质、组成部件和其他特征上有更好的表现</a:t>
            </a:r>
            <a:endParaRPr lang="en-US" altLang="zh-CN" dirty="0"/>
          </a:p>
          <a:p>
            <a:pPr marL="0" lvl="1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None/>
            </a:pPr>
            <a:endParaRPr lang="en-US" altLang="zh-CN"/>
          </a:p>
          <a:p>
            <a:pPr marL="0" lvl="1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zh-CN"/>
              <a:t>1.2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针对已经实现的创新，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不包括：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正在进行的或中止的创新、非报告期实现的创新。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lvl="1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None/>
            </a:pPr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3312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r>
              <a:rPr lang="zh-CN" altLang="en-US" dirty="0">
                <a:ea typeface="华文中宋" panose="02010600040101010101" pitchFamily="2" charset="-122"/>
              </a:rPr>
              <a:t>问卷中绝大部分问题是选择题，有少量开放式问题。</a:t>
            </a:r>
            <a:endParaRPr lang="zh-CN" altLang="en-US" sz="36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eaLnBrk="1" hangingPunct="1"/>
            <a:r>
              <a:rPr lang="zh-CN" altLang="en-US" dirty="0">
                <a:ea typeface="华文中宋" panose="02010600040101010101" pitchFamily="2" charset="-122"/>
              </a:rPr>
              <a:t>创新首先来源于企业家精神，首先是依靠人的创新意识、创业精神。</a:t>
            </a:r>
            <a:endParaRPr lang="en-US" altLang="zh-CN" dirty="0">
              <a:ea typeface="华文中宋" panose="02010600040101010101" pitchFamily="2" charset="-122"/>
            </a:endParaRPr>
          </a:p>
          <a:p>
            <a:pPr lvl="0"/>
            <a:endParaRPr lang="zh-CN" altLang="en-US" dirty="0"/>
          </a:p>
        </p:txBody>
      </p:sp>
      <p:sp>
        <p:nvSpPr>
          <p:cNvPr id="133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ACE53-3323-4E96-91DC-F212FDA6B4A5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dirty="0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93EA36A-B7D6-4328-BBEB-2BE69134A65A}" type="slidenum">
              <a:rPr lang="zh-CN" altLang="en-US" smtClean="0">
                <a:latin typeface="Calibri" panose="020F0502020204030204" pitchFamily="34" charset="0"/>
              </a:rPr>
            </a:fld>
            <a:endParaRPr lang="en-US" altLang="zh-CN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ACE53-3323-4E96-91DC-F212FDA6B4A5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ACE53-3323-4E96-91DC-F212FDA6B4A5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ACE53-3323-4E96-91DC-F212FDA6B4A5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en-US" altLang="zh-CN" b="1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</a:rPr>
              <a:t>被抽到的企业填两张表，没有被抽到填一张就行</a:t>
            </a:r>
            <a:endParaRPr lang="zh-CN" altLang="en-US" smtClean="0">
              <a:solidFill>
                <a:schemeClr val="bg1"/>
              </a:solidFill>
            </a:endParaRPr>
          </a:p>
        </p:txBody>
      </p:sp>
      <p:sp>
        <p:nvSpPr>
          <p:cNvPr id="276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8BD41A4B-EF98-44B6-9042-D3D7375DCF4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文本占位符 1048746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/>
          </a:p>
          <a:p>
            <a:pPr lvl="0"/>
            <a:endParaRPr lang="zh-CN" altLang="en-US" dirty="0"/>
          </a:p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5529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552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5734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573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7168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716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1275" y="9428164"/>
            <a:ext cx="2944813" cy="498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DCA27-8AB0-4E0E-935E-EF281DF48CC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0FA5-505C-4021-860E-34ABC1F570A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A0821-492E-4ECF-93EB-80AB9152374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BA600-D1D6-4985-AD34-54D1B0FDE0C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13800" y="609600"/>
            <a:ext cx="2463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22400" y="609600"/>
            <a:ext cx="7188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EA74D-80D9-4ADD-87CA-FAC76046CD0C}" type="datetime1">
              <a:rPr lang="zh-CN" altLang="en-US" smtClean="0"/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0A140-693C-4BF6-9B1C-A1592ADD804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8146-8E6D-439E-A32A-E7550AB9B43A}" type="datetime1">
              <a:rPr lang="zh-CN" altLang="en-US" smtClean="0"/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CB8D4-1E9A-4385-8D9A-1537D2F8808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43476-FB0E-473D-9320-5EF5D10E1336}" type="datetime1">
              <a:rPr lang="zh-CN" altLang="en-US" smtClean="0"/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5C4D5-B2C9-4911-9520-DEB915A049D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22400" y="1981200"/>
            <a:ext cx="4826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51600" y="1981200"/>
            <a:ext cx="4826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8A025-5792-47C1-897C-69B7F7D8A727}" type="datetime1">
              <a:rPr lang="zh-CN" altLang="en-US" smtClean="0"/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37CB3-4BBF-43CB-AA4F-10DBAD7B7C6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1C8D0-ECF7-455D-8475-0C87F4C52238}" type="datetime1">
              <a:rPr lang="zh-CN" altLang="en-US" smtClean="0"/>
            </a:fld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DC4A9-2C71-4CFA-A12D-5178CBEAA92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76F81-B210-4C1E-801C-04E98783B6FA}" type="datetime1">
              <a:rPr lang="zh-CN" altLang="en-US" smtClean="0"/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0B1E6-B591-445E-A10E-9740B0B2EAC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796ED-CB87-4C4C-A97A-5DC1B6B39FBC}" type="datetime1">
              <a:rPr lang="zh-CN" altLang="en-US" smtClean="0"/>
            </a:fld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FD14F-0E30-47D2-B389-C2D018136B9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9F61-F146-46AF-B2A5-B10230D33315}" type="datetime1">
              <a:rPr lang="zh-CN" altLang="en-US" smtClean="0"/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BC369-9567-4D95-AA01-A9257614A26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30031-31CD-40F9-90A9-252FEACBCFB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9C571-DD4D-4B1B-8DAF-957ED8CD9B2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/>
          <a:srcRect l="27763" t="8639" r="13134" b="12680"/>
          <a:stretch>
            <a:fillRect/>
          </a:stretch>
        </p:blipFill>
        <p:spPr bwMode="auto">
          <a:xfrm>
            <a:off x="0" y="0"/>
            <a:ext cx="119329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609600"/>
            <a:ext cx="985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981200"/>
            <a:ext cx="9855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22400" y="6248400"/>
            <a:ext cx="2438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fld id="{620AFD56-A1BC-4820-8AF2-260C97C23844}" type="datetime1">
              <a:rPr lang="zh-CN" altLang="en-US" smtClean="0"/>
            </a:fld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D7479AC-3326-4AB3-B9D2-49AFA4496FA7}" type="slidenum">
              <a:rPr lang="zh-CN" altLang="en-US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09228" y="1262131"/>
            <a:ext cx="8667749" cy="2562894"/>
          </a:xfrm>
          <a:noFill/>
        </p:spPr>
        <p:txBody>
          <a:bodyPr anchor="ctr"/>
          <a:lstStyle/>
          <a:p>
            <a:pPr eaLnBrk="1" hangingPunct="1">
              <a:lnSpc>
                <a:spcPct val="130000"/>
              </a:lnSpc>
            </a:pPr>
            <a:r>
              <a:rPr lang="en-US" altLang="zh-CN" sz="4800" b="1" noProof="1" smtClean="0">
                <a:latin typeface="+mj-ea"/>
                <a:ea typeface="+mj-ea"/>
              </a:rPr>
              <a:t>2023</a:t>
            </a:r>
            <a:r>
              <a:rPr lang="zh-CN" altLang="en-US" sz="4800" b="1" noProof="1" smtClean="0">
                <a:latin typeface="+mj-ea"/>
                <a:ea typeface="+mj-ea"/>
              </a:rPr>
              <a:t>朝阳区规上企业</a:t>
            </a:r>
            <a:endParaRPr lang="en-US" altLang="zh-CN" sz="4800" b="1" noProof="1" smtClean="0">
              <a:latin typeface="+mj-ea"/>
              <a:ea typeface="+mj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800" b="1" noProof="1" smtClean="0">
                <a:latin typeface="+mj-ea"/>
                <a:ea typeface="+mj-ea"/>
              </a:rPr>
              <a:t>创新调查要点</a:t>
            </a:r>
            <a:endParaRPr lang="zh-CN" altLang="en-US" sz="4800" b="1" noProof="1" smtClean="0">
              <a:latin typeface="+mj-ea"/>
              <a:ea typeface="+mj-ea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710463" y="4353059"/>
            <a:ext cx="5768388" cy="15197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社会与科技科</a:t>
            </a:r>
            <a:endParaRPr lang="en-US" altLang="zh-CN" sz="32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en-US" altLang="zh-CN" sz="3200" b="1" dirty="0" smtClean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2023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年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12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月 </a:t>
            </a:r>
            <a:endParaRPr lang="zh-CN" altLang="en-US" sz="32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advTm="1280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/>
        </p:nvSpPr>
        <p:spPr>
          <a:xfrm>
            <a:off x="1635125" y="1299845"/>
            <a:ext cx="10226675" cy="2454910"/>
          </a:xfrm>
          <a:custGeom>
            <a:avLst/>
            <a:gdLst>
              <a:gd name="connsiteX0" fmla="*/ 0 w 3589215"/>
              <a:gd name="connsiteY0" fmla="*/ 0 h 990675"/>
              <a:gd name="connsiteX1" fmla="*/ 3589215 w 3589215"/>
              <a:gd name="connsiteY1" fmla="*/ 0 h 990675"/>
              <a:gd name="connsiteX2" fmla="*/ 3589215 w 3589215"/>
              <a:gd name="connsiteY2" fmla="*/ 990675 h 990675"/>
              <a:gd name="connsiteX3" fmla="*/ 0 w 3589215"/>
              <a:gd name="connsiteY3" fmla="*/ 990675 h 990675"/>
              <a:gd name="connsiteX4" fmla="*/ 0 w 3589215"/>
              <a:gd name="connsiteY4" fmla="*/ 0 h 9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215" h="990675">
                <a:moveTo>
                  <a:pt x="0" y="0"/>
                </a:moveTo>
                <a:lnTo>
                  <a:pt x="3589215" y="0"/>
                </a:lnTo>
                <a:lnTo>
                  <a:pt x="3589215" y="990675"/>
                </a:lnTo>
                <a:lnTo>
                  <a:pt x="0" y="990675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accent2"/>
            </a:solidFill>
          </a:ln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78563" tIns="354076" rIns="278563" bIns="120904" spcCol="127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先填报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研发统计报表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(607-1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和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07-2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表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)</a:t>
            </a:r>
            <a:endParaRPr kumimoji="0" lang="en-US" sz="32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再填报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企业创新情况表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(L121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或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L123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或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L125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表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)</a:t>
            </a:r>
            <a:endParaRPr kumimoji="0" lang="en-US" sz="32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最后填报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创新调查企业家问卷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(L122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表</a:t>
            </a:r>
            <a:r>
              <a:rPr kumimoji="0" 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)</a:t>
            </a:r>
            <a:endParaRPr kumimoji="0" lang="en-US" sz="32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7030A0"/>
              </a:buClr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以避免出现表间逻辑关系错误。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71755" marR="0" lvl="0" indent="-7175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0659" name="矩形 9"/>
          <p:cNvSpPr/>
          <p:nvPr/>
        </p:nvSpPr>
        <p:spPr>
          <a:xfrm>
            <a:off x="1635125" y="3843338"/>
            <a:ext cx="10213976" cy="2676525"/>
          </a:xfrm>
          <a:prstGeom prst="rect">
            <a:avLst/>
          </a:prstGeom>
          <a:noFill/>
          <a:ln w="38100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eaLnBrk="0" hangingPunc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审核：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在填报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创新情况表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》(L121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之前，请先行完成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研发活动表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》(607-2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，以免出现表间审核问题（</a:t>
            </a:r>
            <a:r>
              <a:rPr lang="en-US" altLang="zh-CN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8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类提示）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审核：</a:t>
            </a:r>
            <a:r>
              <a:rPr lang="zh-CN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若创新情况表中判断产品创新、工艺创新、正在进行或中止的创新活动、组织（管理）创新、营销创新中有任一项，则企业家问卷中第三-第五部分应填报，但其他、说明等项例外</a:t>
            </a:r>
            <a:endParaRPr lang="zh-CN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类提示）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5125" y="464185"/>
            <a:ext cx="29673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</a:t>
            </a:r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填报顺序</a:t>
            </a:r>
            <a:endParaRPr lang="zh-CN" altLang="en-US" sz="3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-214748259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7220" y="825500"/>
            <a:ext cx="9829800" cy="4265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AutoShape 4"/>
          <p:cNvSpPr/>
          <p:nvPr/>
        </p:nvSpPr>
        <p:spPr bwMode="auto">
          <a:xfrm>
            <a:off x="3399790" y="1605915"/>
            <a:ext cx="8201025" cy="1158240"/>
          </a:xfrm>
          <a:prstGeom prst="borderCallout1">
            <a:avLst>
              <a:gd name="adj1" fmla="val 102063"/>
              <a:gd name="adj2" fmla="val 7175"/>
              <a:gd name="adj3" fmla="val 212828"/>
              <a:gd name="adj4" fmla="val 983"/>
            </a:avLst>
          </a:prstGeom>
          <a:solidFill>
            <a:srgbClr val="D2E7F3">
              <a:alpha val="92940"/>
            </a:srgbClr>
          </a:solidFill>
          <a:ln w="25400">
            <a:solidFill>
              <a:srgbClr val="589CCE"/>
            </a:solidFill>
            <a:miter lim="800000"/>
          </a:ln>
        </p:spPr>
        <p:txBody>
          <a:bodyPr lIns="117226" tIns="58613" rIns="117226" bIns="58613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项目表项目合作形式为“与境内研究机构合作”或“与境内高等学校合作”的项目，则第八部分创新合作第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</a:t>
            </a: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题不宜为空（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</a:t>
            </a: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AutoShape 5"/>
          <p:cNvSpPr/>
          <p:nvPr/>
        </p:nvSpPr>
        <p:spPr>
          <a:xfrm>
            <a:off x="6196013" y="4929188"/>
            <a:ext cx="4756150" cy="1782762"/>
          </a:xfrm>
          <a:prstGeom prst="borderCallout1">
            <a:avLst>
              <a:gd name="adj1" fmla="val -523"/>
              <a:gd name="adj2" fmla="val 9315"/>
              <a:gd name="adj3" fmla="val -27016"/>
              <a:gd name="adj4" fmla="val 847"/>
            </a:avLst>
          </a:prstGeom>
          <a:solidFill>
            <a:srgbClr val="D2E7F3">
              <a:alpha val="92940"/>
            </a:srgbClr>
          </a:solidFill>
          <a:ln w="25400" cap="flat" cmpd="sng">
            <a:solidFill>
              <a:srgbClr val="589CC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7226" tIns="58613" rIns="117226" bIns="58613" anchor="ctr" anchorCtr="0"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若项目表存在项目完成日期晚于本年年底的项目，则创新情况表第三部分第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题正在进行的创新活动应选“是”（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AutoShape 6"/>
          <p:cNvSpPr/>
          <p:nvPr/>
        </p:nvSpPr>
        <p:spPr>
          <a:xfrm>
            <a:off x="898525" y="4922838"/>
            <a:ext cx="5140325" cy="1789112"/>
          </a:xfrm>
          <a:prstGeom prst="borderCallout1">
            <a:avLst>
              <a:gd name="adj1" fmla="val 343"/>
              <a:gd name="adj2" fmla="val 87819"/>
              <a:gd name="adj3" fmla="val -26175"/>
              <a:gd name="adj4" fmla="val 99938"/>
            </a:avLst>
          </a:prstGeom>
          <a:solidFill>
            <a:srgbClr val="D2E7F3">
              <a:alpha val="92940"/>
            </a:srgbClr>
          </a:solidFill>
          <a:ln w="25400" cap="flat" cmpd="sng">
            <a:solidFill>
              <a:srgbClr val="589CC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7226" tIns="58613" rIns="117226" bIns="58613" anchor="ctr" anchorCtr="0"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若项目表存在失败项目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项目完成日期‘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000000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’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，则创新情况表第三部分第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题中止的创新活动应选“是”（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1318" name="矩形 4"/>
          <p:cNvSpPr/>
          <p:nvPr/>
        </p:nvSpPr>
        <p:spPr>
          <a:xfrm>
            <a:off x="1468438" y="314325"/>
            <a:ext cx="5684837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表间审核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AutoShape 4"/>
          <p:cNvSpPr/>
          <p:nvPr/>
        </p:nvSpPr>
        <p:spPr bwMode="auto">
          <a:xfrm>
            <a:off x="3399790" y="125730"/>
            <a:ext cx="8256905" cy="1480185"/>
          </a:xfrm>
          <a:prstGeom prst="borderCallout1">
            <a:avLst>
              <a:gd name="adj1" fmla="val 98670"/>
              <a:gd name="adj2" fmla="val 17572"/>
              <a:gd name="adj3" fmla="val 269884"/>
              <a:gd name="adj4" fmla="val 4422"/>
            </a:avLst>
          </a:prstGeom>
          <a:solidFill>
            <a:srgbClr val="D2E7F3">
              <a:alpha val="92940"/>
            </a:srgbClr>
          </a:solidFill>
          <a:ln w="25400">
            <a:solidFill>
              <a:srgbClr val="589CCE"/>
            </a:solidFill>
            <a:miter lim="800000"/>
          </a:ln>
        </p:spPr>
        <p:txBody>
          <a:bodyPr lIns="117226" tIns="58613" rIns="117226" bIns="58613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3.</a:t>
            </a:r>
            <a:r>
              <a:rPr kumimoji="0" sz="24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项目表存在项目开展形式为“与境内研究机构合作”或“与境内高等学校合作”或“与境内其他企业或单位合作”或“与境外机构合作”的项目，则第八部分创新合作第1题不宜为空（D）</a:t>
            </a:r>
            <a:endParaRPr kumimoji="0" sz="2400" b="1" i="0" u="none" strike="noStrike" kern="1200" cap="none" spc="0" normalizeH="0" baseline="0" noProof="1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6" grpId="0" bldLvl="0" animBg="1"/>
      <p:bldP spid="7" grpId="0" bldLvl="0" animBg="1"/>
      <p:bldP spid="7" grpId="1" bldLvl="0" animBg="1"/>
      <p:bldP spid="8" grpId="0" bldLvl="0" animBg="1"/>
      <p:bldP spid="8" grpId="1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-21474825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6195" y="269875"/>
            <a:ext cx="5668010" cy="6512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5718" name="AutoShape 6"/>
          <p:cNvSpPr/>
          <p:nvPr/>
        </p:nvSpPr>
        <p:spPr bwMode="auto">
          <a:xfrm>
            <a:off x="7173913" y="212725"/>
            <a:ext cx="4835525" cy="2041525"/>
          </a:xfrm>
          <a:prstGeom prst="borderCallout1">
            <a:avLst>
              <a:gd name="adj1" fmla="val 27088"/>
              <a:gd name="adj2" fmla="val 317"/>
              <a:gd name="adj3" fmla="val 127309"/>
              <a:gd name="adj4" fmla="val -96762"/>
            </a:avLst>
          </a:prstGeom>
          <a:solidFill>
            <a:srgbClr val="D2E7F3">
              <a:alpha val="92940"/>
            </a:srgbClr>
          </a:solidFill>
          <a:ln w="25400">
            <a:solidFill>
              <a:srgbClr val="589CCE"/>
            </a:solidFill>
            <a:miter lim="800000"/>
          </a:ln>
        </p:spPr>
        <p:txBody>
          <a:bodyPr lIns="117226" tIns="58613" rIns="117226" bIns="58613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1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</a:t>
            </a: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r>
              <a:rPr kumimoji="0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若活动表的“人员人工费用（8）”+“直接投入费用（9）”+“设计费用（12）”+“装备调试费用与试验费用（13）”+“其他费用（19）”+“其中：仪器和设备（21）”=0，则创新情况表第四部分创新活动不宜选内部研发活动（D）</a:t>
            </a:r>
            <a:endParaRPr kumimoji="0" altLang="en-US" sz="2000" b="1" i="0" u="none" strike="noStrike" kern="1200" cap="none" spc="0" normalizeH="0" baseline="0" noProof="1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1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华文中宋" panose="0201060004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717" name="AutoShape 5"/>
          <p:cNvSpPr/>
          <p:nvPr/>
        </p:nvSpPr>
        <p:spPr>
          <a:xfrm>
            <a:off x="7147560" y="3171825"/>
            <a:ext cx="4862195" cy="1797050"/>
          </a:xfrm>
          <a:prstGeom prst="borderCallout1">
            <a:avLst>
              <a:gd name="adj1" fmla="val 55782"/>
              <a:gd name="adj2" fmla="val -222"/>
              <a:gd name="adj3" fmla="val 29681"/>
              <a:gd name="adj4" fmla="val -35144"/>
            </a:avLst>
          </a:prstGeom>
          <a:solidFill>
            <a:srgbClr val="D2E7F3">
              <a:alpha val="92940"/>
            </a:srgbClr>
          </a:solidFill>
          <a:ln w="25400" cap="flat" cmpd="sng">
            <a:solidFill>
              <a:srgbClr val="589CC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7226" tIns="58613" rIns="117226" bIns="58613" anchor="ctr" anchorCtr="0"/>
          <a:p>
            <a:pPr eaLnBrk="0" hangingPunct="0"/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若活动表的新产品销售收入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&gt;0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，则创新情况表第一部分第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题新产品份额不应为空（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易触发审核关系！！！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两表填报不一致！！！！！！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677988" y="2581593"/>
            <a:ext cx="760412" cy="12700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直接连接符 10"/>
          <p:cNvCxnSpPr/>
          <p:nvPr/>
        </p:nvCxnSpPr>
        <p:spPr>
          <a:xfrm flipV="1">
            <a:off x="1660525" y="2737168"/>
            <a:ext cx="760413" cy="12700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11"/>
          <p:cNvCxnSpPr/>
          <p:nvPr/>
        </p:nvCxnSpPr>
        <p:spPr>
          <a:xfrm flipV="1">
            <a:off x="1693863" y="3257868"/>
            <a:ext cx="544512" cy="9525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直接连接符 12"/>
          <p:cNvCxnSpPr/>
          <p:nvPr/>
        </p:nvCxnSpPr>
        <p:spPr>
          <a:xfrm flipV="1">
            <a:off x="1660525" y="2936875"/>
            <a:ext cx="1268413" cy="7938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直接连接符 13"/>
          <p:cNvCxnSpPr/>
          <p:nvPr/>
        </p:nvCxnSpPr>
        <p:spPr>
          <a:xfrm flipV="1">
            <a:off x="1690370" y="4464050"/>
            <a:ext cx="512445" cy="635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直接连接符 14"/>
          <p:cNvCxnSpPr/>
          <p:nvPr/>
        </p:nvCxnSpPr>
        <p:spPr>
          <a:xfrm flipV="1">
            <a:off x="1708150" y="4965383"/>
            <a:ext cx="760413" cy="12700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" name="直接连接符 2"/>
          <p:cNvCxnSpPr/>
          <p:nvPr/>
        </p:nvCxnSpPr>
        <p:spPr>
          <a:xfrm flipV="1">
            <a:off x="1660525" y="3425825"/>
            <a:ext cx="1268413" cy="6350"/>
          </a:xfrm>
          <a:prstGeom prst="line">
            <a:avLst/>
          </a:prstGeom>
          <a:ln w="254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图片 -2147482623"/>
          <p:cNvPicPr>
            <a:picLocks noChangeAspect="1"/>
          </p:cNvPicPr>
          <p:nvPr/>
        </p:nvPicPr>
        <p:blipFill>
          <a:blip r:embed="rId2"/>
          <a:srcRect t="38697"/>
          <a:stretch>
            <a:fillRect/>
          </a:stretch>
        </p:blipFill>
        <p:spPr>
          <a:xfrm>
            <a:off x="901065" y="5213985"/>
            <a:ext cx="10390506" cy="105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8" grpId="0" bldLvl="0" animBg="1"/>
      <p:bldP spid="115717" grpId="0" bldLvl="0" animBg="1"/>
      <p:bldP spid="115717" grpId="1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8" name="组合 147"/>
          <p:cNvGrpSpPr/>
          <p:nvPr/>
        </p:nvGrpSpPr>
        <p:grpSpPr>
          <a:xfrm rot="0">
            <a:off x="1564640" y="346075"/>
            <a:ext cx="10457180" cy="6243955"/>
            <a:chOff x="2477" y="1602"/>
            <a:chExt cx="16691" cy="10189"/>
          </a:xfrm>
        </p:grpSpPr>
        <p:sp>
          <p:nvSpPr>
            <p:cNvPr id="149" name="圆角矩形 3"/>
            <p:cNvSpPr/>
            <p:nvPr/>
          </p:nvSpPr>
          <p:spPr bwMode="auto">
            <a:xfrm>
              <a:off x="7317" y="1602"/>
              <a:ext cx="5698" cy="1056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1" compatLnSpc="1">
              <a:spAutoFit/>
            </a:bodyPr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1" lang="zh-CN" altLang="en-US" sz="32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rPr>
                <a:t>规上企业创新调查</a:t>
              </a:r>
              <a:endParaRPr kumimoji="1" lang="zh-CN" altLang="en-US" sz="32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0" name="圆角矩形 13"/>
            <p:cNvSpPr/>
            <p:nvPr/>
          </p:nvSpPr>
          <p:spPr bwMode="auto">
            <a:xfrm>
              <a:off x="2875" y="2715"/>
              <a:ext cx="8619" cy="1654"/>
            </a:xfrm>
            <a:prstGeom prst="roundRect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1" compatLnSpc="1">
              <a:spAutoFit/>
            </a:bodyPr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1" lang="zh-CN" altLang="en-US" sz="2800" i="0" u="none" strike="noStrike" cap="none" normalizeH="0" baseline="0" dirty="0" smtClean="0">
                  <a:solidFill>
                    <a:srgbClr val="FFFFFF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rPr>
                <a:t>企业创新情况</a:t>
              </a:r>
              <a:endParaRPr kumimoji="1" lang="zh-CN" altLang="en-US" sz="2800" i="0" u="none" strike="noStrike" cap="none" normalizeH="0" baseline="0" dirty="0" smtClean="0">
                <a:solidFill>
                  <a:srgbClr val="FFFF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1" lang="en-US" altLang="zh-CN" sz="2800" dirty="0" smtClean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L121/123/125</a:t>
              </a:r>
              <a:r>
                <a:rPr kumimoji="1" lang="zh-CN" altLang="en-US" sz="2800" dirty="0" smtClean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endParaRPr kumimoji="1" lang="zh-CN" altLang="en-US" sz="2800" i="0" u="none" strike="noStrike" cap="none" normalizeH="0" baseline="0" dirty="0" smtClean="0">
                <a:solidFill>
                  <a:srgbClr val="FFFF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1" name="圆角矩形 14"/>
            <p:cNvSpPr/>
            <p:nvPr/>
          </p:nvSpPr>
          <p:spPr bwMode="auto">
            <a:xfrm>
              <a:off x="13182" y="2770"/>
              <a:ext cx="4315" cy="1724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1" compatLnSpc="1">
              <a:spAutoFit/>
            </a:bodyPr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1" lang="zh-CN" altLang="en-US" sz="28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rPr>
                <a:t>企业家问卷</a:t>
              </a:r>
              <a:r>
                <a:rPr kumimoji="1" lang="en-US" altLang="zh-CN" sz="28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L122</a:t>
              </a:r>
              <a:r>
                <a:rPr kumimoji="1" lang="zh-CN" altLang="en-US" sz="28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endParaRPr kumimoji="1"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52" name="组合 12"/>
            <p:cNvGrpSpPr/>
            <p:nvPr/>
          </p:nvGrpSpPr>
          <p:grpSpPr>
            <a:xfrm>
              <a:off x="6069" y="2440"/>
              <a:ext cx="8881" cy="255"/>
              <a:chOff x="4368603" y="1505077"/>
              <a:chExt cx="5125010" cy="458653"/>
            </a:xfrm>
          </p:grpSpPr>
          <p:cxnSp>
            <p:nvCxnSpPr>
              <p:cNvPr id="153" name="直接连接符 37"/>
              <p:cNvCxnSpPr/>
              <p:nvPr/>
            </p:nvCxnSpPr>
            <p:spPr bwMode="auto">
              <a:xfrm>
                <a:off x="9493614" y="1758360"/>
                <a:ext cx="0" cy="190793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32"/>
              <p:cNvCxnSpPr/>
              <p:nvPr/>
            </p:nvCxnSpPr>
            <p:spPr bwMode="auto">
              <a:xfrm>
                <a:off x="4368603" y="1744375"/>
                <a:ext cx="5125010" cy="13823"/>
              </a:xfrm>
              <a:prstGeom prst="line">
                <a:avLst/>
              </a:prstGeom>
              <a:ln w="19050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36"/>
              <p:cNvCxnSpPr/>
              <p:nvPr/>
            </p:nvCxnSpPr>
            <p:spPr bwMode="auto">
              <a:xfrm flipH="1">
                <a:off x="6643109" y="1505077"/>
                <a:ext cx="1" cy="261628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57"/>
              <p:cNvCxnSpPr/>
              <p:nvPr/>
            </p:nvCxnSpPr>
            <p:spPr bwMode="auto">
              <a:xfrm>
                <a:off x="4375316" y="1724891"/>
                <a:ext cx="0" cy="238839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组合 156"/>
            <p:cNvGrpSpPr/>
            <p:nvPr/>
          </p:nvGrpSpPr>
          <p:grpSpPr>
            <a:xfrm>
              <a:off x="3045" y="4701"/>
              <a:ext cx="4058" cy="7090"/>
              <a:chOff x="8689" y="2314"/>
              <a:chExt cx="4204" cy="7637"/>
            </a:xfrm>
          </p:grpSpPr>
          <p:sp>
            <p:nvSpPr>
              <p:cNvPr id="158" name="圆角矩形 15"/>
              <p:cNvSpPr/>
              <p:nvPr/>
            </p:nvSpPr>
            <p:spPr bwMode="auto">
              <a:xfrm>
                <a:off x="10124" y="2506"/>
                <a:ext cx="2769" cy="77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产品创新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9" name="圆角矩形 16"/>
              <p:cNvSpPr/>
              <p:nvPr/>
            </p:nvSpPr>
            <p:spPr bwMode="auto">
              <a:xfrm>
                <a:off x="10182" y="7420"/>
                <a:ext cx="2709" cy="77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组织创新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0" name="圆角矩形 18"/>
              <p:cNvSpPr/>
              <p:nvPr/>
            </p:nvSpPr>
            <p:spPr bwMode="auto">
              <a:xfrm>
                <a:off x="10269" y="8757"/>
                <a:ext cx="2622" cy="77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营销创新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1" name="圆角矩形 24"/>
              <p:cNvSpPr/>
              <p:nvPr/>
            </p:nvSpPr>
            <p:spPr bwMode="auto">
              <a:xfrm>
                <a:off x="10123" y="3730"/>
                <a:ext cx="2769" cy="77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工艺创新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grpSp>
            <p:nvGrpSpPr>
              <p:cNvPr id="162" name="组合 21"/>
              <p:cNvGrpSpPr/>
              <p:nvPr/>
            </p:nvGrpSpPr>
            <p:grpSpPr>
              <a:xfrm>
                <a:off x="9478" y="2799"/>
                <a:ext cx="646" cy="1337"/>
                <a:chOff x="3444630" y="3122558"/>
                <a:chExt cx="409958" cy="572262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cxnSp>
              <p:nvCxnSpPr>
                <p:cNvPr id="163" name="直接连接符 42"/>
                <p:cNvCxnSpPr/>
                <p:nvPr/>
              </p:nvCxnSpPr>
              <p:spPr bwMode="auto">
                <a:xfrm>
                  <a:off x="3653065" y="3132903"/>
                  <a:ext cx="200858" cy="0"/>
                </a:xfrm>
                <a:prstGeom prst="line">
                  <a:avLst/>
                </a:prstGeom>
                <a:grpFill/>
                <a:ln w="28575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接连接符 46"/>
                <p:cNvCxnSpPr/>
                <p:nvPr/>
              </p:nvCxnSpPr>
              <p:spPr bwMode="auto">
                <a:xfrm>
                  <a:off x="3653730" y="3690777"/>
                  <a:ext cx="200858" cy="0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接连接符 47"/>
                <p:cNvCxnSpPr/>
                <p:nvPr/>
              </p:nvCxnSpPr>
              <p:spPr bwMode="auto">
                <a:xfrm>
                  <a:off x="3651910" y="3122558"/>
                  <a:ext cx="1366" cy="572262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直接连接符 51"/>
                <p:cNvCxnSpPr/>
                <p:nvPr/>
              </p:nvCxnSpPr>
              <p:spPr bwMode="auto">
                <a:xfrm>
                  <a:off x="3444630" y="3429804"/>
                  <a:ext cx="200858" cy="0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7" name="圆角矩形 166"/>
              <p:cNvSpPr/>
              <p:nvPr/>
            </p:nvSpPr>
            <p:spPr>
              <a:xfrm>
                <a:off x="9395" y="5039"/>
                <a:ext cx="3498" cy="118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 w="28575" cap="flat" cmpd="sng" algn="ctr">
                <a:noFill/>
                <a:prstDash val="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正在进行或中止</a:t>
                </a:r>
                <a:endParaRPr kumimoji="1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技术创新活动类型</a:t>
                </a:r>
                <a:endParaRPr kumimoji="1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8" name="圆角矩形 31"/>
              <p:cNvSpPr/>
              <p:nvPr/>
            </p:nvSpPr>
            <p:spPr bwMode="auto">
              <a:xfrm>
                <a:off x="8702" y="7004"/>
                <a:ext cx="789" cy="2947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dirty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非技术</a:t>
                </a: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创新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9" name="圆角矩形 31"/>
              <p:cNvSpPr/>
              <p:nvPr/>
            </p:nvSpPr>
            <p:spPr bwMode="auto">
              <a:xfrm>
                <a:off x="8689" y="2314"/>
                <a:ext cx="789" cy="240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dirty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技术</a:t>
                </a: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创新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grpSp>
            <p:nvGrpSpPr>
              <p:cNvPr id="170" name="组合 21"/>
              <p:cNvGrpSpPr/>
              <p:nvPr/>
            </p:nvGrpSpPr>
            <p:grpSpPr>
              <a:xfrm>
                <a:off x="9491" y="7802"/>
                <a:ext cx="749" cy="1337"/>
                <a:chOff x="3460632" y="3940893"/>
                <a:chExt cx="475301" cy="572262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cxnSp>
              <p:nvCxnSpPr>
                <p:cNvPr id="171" name="直接连接符 42"/>
                <p:cNvCxnSpPr/>
                <p:nvPr/>
              </p:nvCxnSpPr>
              <p:spPr bwMode="auto">
                <a:xfrm>
                  <a:off x="3735075" y="3961844"/>
                  <a:ext cx="200858" cy="0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直接连接符 46"/>
                <p:cNvCxnSpPr/>
                <p:nvPr/>
              </p:nvCxnSpPr>
              <p:spPr bwMode="auto">
                <a:xfrm>
                  <a:off x="3735073" y="4511171"/>
                  <a:ext cx="200858" cy="0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接连接符 47"/>
                <p:cNvCxnSpPr/>
                <p:nvPr/>
              </p:nvCxnSpPr>
              <p:spPr bwMode="auto">
                <a:xfrm>
                  <a:off x="3752590" y="3940893"/>
                  <a:ext cx="1366" cy="572262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接连接符 51"/>
                <p:cNvCxnSpPr/>
                <p:nvPr/>
              </p:nvCxnSpPr>
              <p:spPr bwMode="auto">
                <a:xfrm>
                  <a:off x="3460632" y="4225305"/>
                  <a:ext cx="200858" cy="0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5" name="组合 174"/>
            <p:cNvGrpSpPr/>
            <p:nvPr/>
          </p:nvGrpSpPr>
          <p:grpSpPr>
            <a:xfrm>
              <a:off x="7825" y="5554"/>
              <a:ext cx="3977" cy="4454"/>
              <a:chOff x="7825" y="5554"/>
              <a:chExt cx="3977" cy="4454"/>
            </a:xfrm>
          </p:grpSpPr>
          <p:sp>
            <p:nvSpPr>
              <p:cNvPr id="176" name="圆角矩形 175"/>
              <p:cNvSpPr/>
              <p:nvPr/>
            </p:nvSpPr>
            <p:spPr>
              <a:xfrm>
                <a:off x="8929" y="5554"/>
                <a:ext cx="2873" cy="445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创新信息来源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创新合作形式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知识产权保护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创新阻碍因素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创新战略目标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7" name="十字形 176"/>
              <p:cNvSpPr/>
              <p:nvPr/>
            </p:nvSpPr>
            <p:spPr>
              <a:xfrm>
                <a:off x="7825" y="7499"/>
                <a:ext cx="547" cy="567"/>
              </a:xfrm>
              <a:prstGeom prst="plus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1" lang="zh-CN" altLang="en-US" sz="3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方正彩云简体" pitchFamily="65" charset="-122"/>
                </a:endParaRPr>
              </a:p>
            </p:txBody>
          </p:sp>
        </p:grpSp>
        <p:cxnSp>
          <p:nvCxnSpPr>
            <p:cNvPr id="178" name="直接连接符 177"/>
            <p:cNvCxnSpPr/>
            <p:nvPr/>
          </p:nvCxnSpPr>
          <p:spPr>
            <a:xfrm>
              <a:off x="2477" y="5803"/>
              <a:ext cx="52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肘形连接符 178"/>
            <p:cNvCxnSpPr>
              <a:stCxn id="204" idx="1"/>
            </p:cNvCxnSpPr>
            <p:nvPr/>
          </p:nvCxnSpPr>
          <p:spPr>
            <a:xfrm rot="10800000" flipH="1" flipV="1">
              <a:off x="12911" y="5923"/>
              <a:ext cx="436" cy="3539"/>
            </a:xfrm>
            <a:prstGeom prst="bentConnector4">
              <a:avLst>
                <a:gd name="adj1" fmla="val -86982"/>
                <a:gd name="adj2" fmla="val 98839"/>
              </a:avLst>
            </a:prstGeom>
            <a:solidFill>
              <a:schemeClr val="accent1"/>
            </a:solidFill>
            <a:ln w="2540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80" name="组合 179"/>
            <p:cNvGrpSpPr/>
            <p:nvPr/>
          </p:nvGrpSpPr>
          <p:grpSpPr>
            <a:xfrm>
              <a:off x="13593" y="5458"/>
              <a:ext cx="2270" cy="4319"/>
              <a:chOff x="14500" y="5813"/>
              <a:chExt cx="2270" cy="4319"/>
            </a:xfrm>
          </p:grpSpPr>
          <p:sp>
            <p:nvSpPr>
              <p:cNvPr id="181" name="圆角矩形 15"/>
              <p:cNvSpPr/>
              <p:nvPr/>
            </p:nvSpPr>
            <p:spPr bwMode="auto">
              <a:xfrm>
                <a:off x="14500" y="5813"/>
                <a:ext cx="2270" cy="72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基本信息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2" name="圆角矩形 16"/>
              <p:cNvSpPr/>
              <p:nvPr/>
            </p:nvSpPr>
            <p:spPr bwMode="auto">
              <a:xfrm>
                <a:off x="14500" y="7585"/>
                <a:ext cx="2270" cy="72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影响因素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3" name="圆角矩形 18"/>
              <p:cNvSpPr/>
              <p:nvPr/>
            </p:nvSpPr>
            <p:spPr bwMode="auto">
              <a:xfrm>
                <a:off x="14500" y="9410"/>
                <a:ext cx="2270" cy="72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glow rad="114300">
                  <a:schemeClr val="accent2">
                    <a:satMod val="175000"/>
                    <a:alpha val="50000"/>
                  </a:schemeClr>
                </a:glow>
              </a:effectLst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政策效果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4" name="圆角矩形 24"/>
              <p:cNvSpPr/>
              <p:nvPr/>
            </p:nvSpPr>
            <p:spPr bwMode="auto">
              <a:xfrm>
                <a:off x="14500" y="6741"/>
                <a:ext cx="2270" cy="72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1" lang="zh-CN" altLang="en-US" sz="2000" i="0" u="none" strike="noStrike" cap="none" normalizeH="0" baseline="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作用评价</a:t>
                </a:r>
                <a:endParaRPr kumimoji="1" lang="zh-CN" altLang="en-US" sz="2000" i="0" u="none" strike="noStrike" cap="none" normalizeH="0" baseline="0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>
              <a:off x="15863" y="7401"/>
              <a:ext cx="3305" cy="3216"/>
              <a:chOff x="15863" y="7401"/>
              <a:chExt cx="3305" cy="3216"/>
            </a:xfrm>
          </p:grpSpPr>
          <p:sp>
            <p:nvSpPr>
              <p:cNvPr id="186" name="圆角矩形 185"/>
              <p:cNvSpPr/>
              <p:nvPr/>
            </p:nvSpPr>
            <p:spPr>
              <a:xfrm>
                <a:off x="16617" y="7401"/>
                <a:ext cx="2551" cy="321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 cap="flat" cmpd="sng" algn="ctr">
                <a:solidFill>
                  <a:srgbClr val="00B050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企业研发费用加计扣除税收优惠政策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kumimoji="1" lang="zh-CN" altLang="en-US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高新技术企业所得税优惠政策</a:t>
                </a:r>
                <a:endParaRPr kumimoji="1" lang="zh-CN" altLang="en-US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</a:pPr>
                <a:r>
                  <a:rPr kumimoji="1" lang="en-US" altLang="zh-CN" sz="16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rPr>
                  <a:t>……</a:t>
                </a:r>
                <a:endParaRPr kumimoji="1" lang="en-US" altLang="zh-CN" sz="16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87" name="直接连接符 186"/>
              <p:cNvCxnSpPr>
                <a:stCxn id="183" idx="3"/>
              </p:cNvCxnSpPr>
              <p:nvPr/>
            </p:nvCxnSpPr>
            <p:spPr>
              <a:xfrm flipV="1">
                <a:off x="15863" y="9504"/>
                <a:ext cx="758" cy="1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188" name="直接连接符 187"/>
          <p:cNvCxnSpPr/>
          <p:nvPr/>
        </p:nvCxnSpPr>
        <p:spPr>
          <a:xfrm>
            <a:off x="1561465" y="5770245"/>
            <a:ext cx="33464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9" name="直接连接符 188"/>
          <p:cNvCxnSpPr/>
          <p:nvPr/>
        </p:nvCxnSpPr>
        <p:spPr>
          <a:xfrm>
            <a:off x="1565275" y="2942590"/>
            <a:ext cx="0" cy="282765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0" name="直接连接符 189"/>
          <p:cNvCxnSpPr/>
          <p:nvPr/>
        </p:nvCxnSpPr>
        <p:spPr>
          <a:xfrm>
            <a:off x="3404870" y="3515360"/>
            <a:ext cx="0" cy="2413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1" name="文本框 190"/>
          <p:cNvSpPr txBox="1"/>
          <p:nvPr/>
        </p:nvSpPr>
        <p:spPr>
          <a:xfrm>
            <a:off x="2788920" y="233680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1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2788285" y="3058795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2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1921510" y="369443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3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1896110" y="409575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4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2823845" y="517271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5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2788285" y="5893435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6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5347970" y="299339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7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5347970" y="3460115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8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5347970" y="3891915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9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5162550" y="4413885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10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5162550" y="4935855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11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2" name="圆角矩形 201"/>
          <p:cNvSpPr/>
          <p:nvPr/>
        </p:nvSpPr>
        <p:spPr>
          <a:xfrm>
            <a:off x="1472565" y="2192655"/>
            <a:ext cx="3220720" cy="4581525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方正彩云简体" pitchFamily="65" charset="-122"/>
            </a:endParaRPr>
          </a:p>
        </p:txBody>
      </p:sp>
      <p:sp>
        <p:nvSpPr>
          <p:cNvPr id="203" name="圆角矩形 16"/>
          <p:cNvSpPr/>
          <p:nvPr/>
        </p:nvSpPr>
        <p:spPr bwMode="auto">
          <a:xfrm>
            <a:off x="8528686" y="4307205"/>
            <a:ext cx="1422400" cy="4419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人才情况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" name="文本框 203"/>
          <p:cNvSpPr txBox="1"/>
          <p:nvPr/>
        </p:nvSpPr>
        <p:spPr>
          <a:xfrm>
            <a:off x="8102600" y="275590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1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5" name="文本框 204"/>
          <p:cNvSpPr txBox="1"/>
          <p:nvPr/>
        </p:nvSpPr>
        <p:spPr>
          <a:xfrm>
            <a:off x="8102600" y="333121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2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8102600" y="3860165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3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8102600" y="439420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4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8102600" y="487299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5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209" name="圆角矩形 208"/>
          <p:cNvSpPr/>
          <p:nvPr/>
        </p:nvSpPr>
        <p:spPr>
          <a:xfrm>
            <a:off x="7800340" y="2526665"/>
            <a:ext cx="2555875" cy="3168015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方正彩云简体" pitchFamily="65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1140474" y="193183"/>
            <a:ext cx="9855200" cy="6697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>
              <a:spcBef>
                <a:spcPct val="20000"/>
              </a:spcBef>
            </a:pPr>
            <a:r>
              <a:rPr kumimoji="1" lang="zh-CN" altLang="en-US" sz="32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kumimoji="1"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四、调查表式</a:t>
            </a:r>
            <a:endParaRPr kumimoji="1" lang="en-US" altLang="zh-CN" sz="3600" dirty="0" smtClean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6561" name="组合 26"/>
          <p:cNvGrpSpPr/>
          <p:nvPr/>
        </p:nvGrpSpPr>
        <p:grpSpPr>
          <a:xfrm>
            <a:off x="1174750" y="1289050"/>
            <a:ext cx="10746740" cy="4572000"/>
            <a:chOff x="3008829" y="1742403"/>
            <a:chExt cx="7129865" cy="4210308"/>
          </a:xfrm>
        </p:grpSpPr>
        <p:sp>
          <p:nvSpPr>
            <p:cNvPr id="6" name="任意多边形 5"/>
            <p:cNvSpPr/>
            <p:nvPr/>
          </p:nvSpPr>
          <p:spPr>
            <a:xfrm>
              <a:off x="7330814" y="4130893"/>
              <a:ext cx="2794819" cy="1821779"/>
            </a:xfrm>
            <a:custGeom>
              <a:avLst/>
              <a:gdLst>
                <a:gd name="connsiteX0" fmla="*/ 0 w 2207236"/>
                <a:gd name="connsiteY0" fmla="*/ 142979 h 1429789"/>
                <a:gd name="connsiteX1" fmla="*/ 142979 w 2207236"/>
                <a:gd name="connsiteY1" fmla="*/ 0 h 1429789"/>
                <a:gd name="connsiteX2" fmla="*/ 2064257 w 2207236"/>
                <a:gd name="connsiteY2" fmla="*/ 0 h 1429789"/>
                <a:gd name="connsiteX3" fmla="*/ 2207236 w 2207236"/>
                <a:gd name="connsiteY3" fmla="*/ 142979 h 1429789"/>
                <a:gd name="connsiteX4" fmla="*/ 2207236 w 2207236"/>
                <a:gd name="connsiteY4" fmla="*/ 1286810 h 1429789"/>
                <a:gd name="connsiteX5" fmla="*/ 2064257 w 2207236"/>
                <a:gd name="connsiteY5" fmla="*/ 1429789 h 1429789"/>
                <a:gd name="connsiteX6" fmla="*/ 142979 w 2207236"/>
                <a:gd name="connsiteY6" fmla="*/ 1429789 h 1429789"/>
                <a:gd name="connsiteX7" fmla="*/ 0 w 2207236"/>
                <a:gd name="connsiteY7" fmla="*/ 1286810 h 1429789"/>
                <a:gd name="connsiteX8" fmla="*/ 0 w 2207236"/>
                <a:gd name="connsiteY8" fmla="*/ 142979 h 142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7236" h="1429789">
                  <a:moveTo>
                    <a:pt x="0" y="142979"/>
                  </a:moveTo>
                  <a:cubicBezTo>
                    <a:pt x="0" y="64014"/>
                    <a:pt x="64014" y="0"/>
                    <a:pt x="142979" y="0"/>
                  </a:cubicBezTo>
                  <a:lnTo>
                    <a:pt x="2064257" y="0"/>
                  </a:lnTo>
                  <a:cubicBezTo>
                    <a:pt x="2143222" y="0"/>
                    <a:pt x="2207236" y="64014"/>
                    <a:pt x="2207236" y="142979"/>
                  </a:cubicBezTo>
                  <a:lnTo>
                    <a:pt x="2207236" y="1286810"/>
                  </a:lnTo>
                  <a:cubicBezTo>
                    <a:pt x="2207236" y="1365775"/>
                    <a:pt x="2143222" y="1429789"/>
                    <a:pt x="2064257" y="1429789"/>
                  </a:cubicBezTo>
                  <a:lnTo>
                    <a:pt x="142979" y="1429789"/>
                  </a:lnTo>
                  <a:cubicBezTo>
                    <a:pt x="64014" y="1429789"/>
                    <a:pt x="0" y="1365775"/>
                    <a:pt x="0" y="1286810"/>
                  </a:cubicBezTo>
                  <a:lnTo>
                    <a:pt x="0" y="142979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42169" tIns="537446" rIns="179998" bIns="179998" spcCol="1270"/>
            <a:lstStyle/>
            <a:p>
              <a:pPr marL="0" marR="0" lvl="1" indent="0" algn="l" defTabSz="13335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    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指企业采用了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此前从未使用过的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全新的营销概念或营销策略，主要涉及产品设计或包装、产品推广、产品销售渠道、产品定价等方面</a:t>
              </a:r>
              <a:r>
                <a:rPr kumimoji="0" lang="zh-CN" altLang="en-US" sz="20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。</a:t>
              </a:r>
              <a:endPara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008829" y="4130932"/>
              <a:ext cx="3013256" cy="1821779"/>
            </a:xfrm>
            <a:custGeom>
              <a:avLst/>
              <a:gdLst>
                <a:gd name="connsiteX0" fmla="*/ 0 w 2207236"/>
                <a:gd name="connsiteY0" fmla="*/ 142979 h 1429789"/>
                <a:gd name="connsiteX1" fmla="*/ 142979 w 2207236"/>
                <a:gd name="connsiteY1" fmla="*/ 0 h 1429789"/>
                <a:gd name="connsiteX2" fmla="*/ 2064257 w 2207236"/>
                <a:gd name="connsiteY2" fmla="*/ 0 h 1429789"/>
                <a:gd name="connsiteX3" fmla="*/ 2207236 w 2207236"/>
                <a:gd name="connsiteY3" fmla="*/ 142979 h 1429789"/>
                <a:gd name="connsiteX4" fmla="*/ 2207236 w 2207236"/>
                <a:gd name="connsiteY4" fmla="*/ 1286810 h 1429789"/>
                <a:gd name="connsiteX5" fmla="*/ 2064257 w 2207236"/>
                <a:gd name="connsiteY5" fmla="*/ 1429789 h 1429789"/>
                <a:gd name="connsiteX6" fmla="*/ 142979 w 2207236"/>
                <a:gd name="connsiteY6" fmla="*/ 1429789 h 1429789"/>
                <a:gd name="connsiteX7" fmla="*/ 0 w 2207236"/>
                <a:gd name="connsiteY7" fmla="*/ 1286810 h 1429789"/>
                <a:gd name="connsiteX8" fmla="*/ 0 w 2207236"/>
                <a:gd name="connsiteY8" fmla="*/ 142979 h 142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7236" h="1429789">
                  <a:moveTo>
                    <a:pt x="0" y="142979"/>
                  </a:moveTo>
                  <a:cubicBezTo>
                    <a:pt x="0" y="64014"/>
                    <a:pt x="64014" y="0"/>
                    <a:pt x="142979" y="0"/>
                  </a:cubicBezTo>
                  <a:lnTo>
                    <a:pt x="2064257" y="0"/>
                  </a:lnTo>
                  <a:cubicBezTo>
                    <a:pt x="2143222" y="0"/>
                    <a:pt x="2207236" y="64014"/>
                    <a:pt x="2207236" y="142979"/>
                  </a:cubicBezTo>
                  <a:lnTo>
                    <a:pt x="2207236" y="1286810"/>
                  </a:lnTo>
                  <a:cubicBezTo>
                    <a:pt x="2207236" y="1365775"/>
                    <a:pt x="2143222" y="1429789"/>
                    <a:pt x="2064257" y="1429789"/>
                  </a:cubicBezTo>
                  <a:lnTo>
                    <a:pt x="142979" y="1429789"/>
                  </a:lnTo>
                  <a:cubicBezTo>
                    <a:pt x="64014" y="1429789"/>
                    <a:pt x="0" y="1365775"/>
                    <a:pt x="0" y="1286810"/>
                  </a:cubicBezTo>
                  <a:lnTo>
                    <a:pt x="0" y="142979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998" tIns="537446" rIns="842169" bIns="179998" spcCol="1270"/>
            <a:lstStyle/>
            <a:p>
              <a:pPr marL="0" marR="0" lvl="1" indent="0" algn="l" defTabSz="13335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</a:t>
              </a:r>
              <a:endPara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7317334" y="1742403"/>
              <a:ext cx="2821360" cy="1698963"/>
            </a:xfrm>
            <a:custGeom>
              <a:avLst/>
              <a:gdLst>
                <a:gd name="connsiteX0" fmla="*/ 0 w 2207236"/>
                <a:gd name="connsiteY0" fmla="*/ 142979 h 1429789"/>
                <a:gd name="connsiteX1" fmla="*/ 142979 w 2207236"/>
                <a:gd name="connsiteY1" fmla="*/ 0 h 1429789"/>
                <a:gd name="connsiteX2" fmla="*/ 2064257 w 2207236"/>
                <a:gd name="connsiteY2" fmla="*/ 0 h 1429789"/>
                <a:gd name="connsiteX3" fmla="*/ 2207236 w 2207236"/>
                <a:gd name="connsiteY3" fmla="*/ 142979 h 1429789"/>
                <a:gd name="connsiteX4" fmla="*/ 2207236 w 2207236"/>
                <a:gd name="connsiteY4" fmla="*/ 1286810 h 1429789"/>
                <a:gd name="connsiteX5" fmla="*/ 2064257 w 2207236"/>
                <a:gd name="connsiteY5" fmla="*/ 1429789 h 1429789"/>
                <a:gd name="connsiteX6" fmla="*/ 142979 w 2207236"/>
                <a:gd name="connsiteY6" fmla="*/ 1429789 h 1429789"/>
                <a:gd name="connsiteX7" fmla="*/ 0 w 2207236"/>
                <a:gd name="connsiteY7" fmla="*/ 1286810 h 1429789"/>
                <a:gd name="connsiteX8" fmla="*/ 0 w 2207236"/>
                <a:gd name="connsiteY8" fmla="*/ 142979 h 142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7236" h="1429789">
                  <a:moveTo>
                    <a:pt x="0" y="142979"/>
                  </a:moveTo>
                  <a:cubicBezTo>
                    <a:pt x="0" y="64014"/>
                    <a:pt x="64014" y="0"/>
                    <a:pt x="142979" y="0"/>
                  </a:cubicBezTo>
                  <a:lnTo>
                    <a:pt x="2064257" y="0"/>
                  </a:lnTo>
                  <a:cubicBezTo>
                    <a:pt x="2143222" y="0"/>
                    <a:pt x="2207236" y="64014"/>
                    <a:pt x="2207236" y="142979"/>
                  </a:cubicBezTo>
                  <a:lnTo>
                    <a:pt x="2207236" y="1286810"/>
                  </a:lnTo>
                  <a:cubicBezTo>
                    <a:pt x="2207236" y="1365775"/>
                    <a:pt x="2143222" y="1429789"/>
                    <a:pt x="2064257" y="1429789"/>
                  </a:cubicBezTo>
                  <a:lnTo>
                    <a:pt x="142979" y="1429789"/>
                  </a:lnTo>
                  <a:cubicBezTo>
                    <a:pt x="64014" y="1429789"/>
                    <a:pt x="0" y="1365775"/>
                    <a:pt x="0" y="1286810"/>
                  </a:cubicBezTo>
                  <a:lnTo>
                    <a:pt x="0" y="142979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42169" tIns="179998" rIns="179998" bIns="537446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   指企业采用了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全新的或有重大改进的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生产方法、工艺设备或辅助性活动。工艺创新的“新”要体现在技术、设备或流程上。其目的是提高服务质量或降低单位成本。</a:t>
              </a:r>
              <a:endPara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  <a:p>
              <a:pPr marL="0" marR="0" lvl="1" indent="0" algn="l" defTabSz="914400" rtl="0" eaLnBrk="0" fontAlgn="base" latinLnBrk="0" hangingPunct="0">
                <a:lnSpc>
                  <a:spcPts val="24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09041" y="1742403"/>
              <a:ext cx="2822624" cy="1698963"/>
            </a:xfrm>
            <a:custGeom>
              <a:avLst/>
              <a:gdLst>
                <a:gd name="connsiteX0" fmla="*/ 0 w 2207236"/>
                <a:gd name="connsiteY0" fmla="*/ 142979 h 1429789"/>
                <a:gd name="connsiteX1" fmla="*/ 142979 w 2207236"/>
                <a:gd name="connsiteY1" fmla="*/ 0 h 1429789"/>
                <a:gd name="connsiteX2" fmla="*/ 2064257 w 2207236"/>
                <a:gd name="connsiteY2" fmla="*/ 0 h 1429789"/>
                <a:gd name="connsiteX3" fmla="*/ 2207236 w 2207236"/>
                <a:gd name="connsiteY3" fmla="*/ 142979 h 1429789"/>
                <a:gd name="connsiteX4" fmla="*/ 2207236 w 2207236"/>
                <a:gd name="connsiteY4" fmla="*/ 1286810 h 1429789"/>
                <a:gd name="connsiteX5" fmla="*/ 2064257 w 2207236"/>
                <a:gd name="connsiteY5" fmla="*/ 1429789 h 1429789"/>
                <a:gd name="connsiteX6" fmla="*/ 142979 w 2207236"/>
                <a:gd name="connsiteY6" fmla="*/ 1429789 h 1429789"/>
                <a:gd name="connsiteX7" fmla="*/ 0 w 2207236"/>
                <a:gd name="connsiteY7" fmla="*/ 1286810 h 1429789"/>
                <a:gd name="connsiteX8" fmla="*/ 0 w 2207236"/>
                <a:gd name="connsiteY8" fmla="*/ 142979 h 142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7236" h="1429789">
                  <a:moveTo>
                    <a:pt x="0" y="142979"/>
                  </a:moveTo>
                  <a:cubicBezTo>
                    <a:pt x="0" y="64014"/>
                    <a:pt x="64014" y="0"/>
                    <a:pt x="142979" y="0"/>
                  </a:cubicBezTo>
                  <a:lnTo>
                    <a:pt x="2064257" y="0"/>
                  </a:lnTo>
                  <a:cubicBezTo>
                    <a:pt x="2143222" y="0"/>
                    <a:pt x="2207236" y="64014"/>
                    <a:pt x="2207236" y="142979"/>
                  </a:cubicBezTo>
                  <a:lnTo>
                    <a:pt x="2207236" y="1286810"/>
                  </a:lnTo>
                  <a:cubicBezTo>
                    <a:pt x="2207236" y="1365775"/>
                    <a:pt x="2143222" y="1429789"/>
                    <a:pt x="2064257" y="1429789"/>
                  </a:cubicBezTo>
                  <a:lnTo>
                    <a:pt x="142979" y="1429789"/>
                  </a:lnTo>
                  <a:cubicBezTo>
                    <a:pt x="64014" y="1429789"/>
                    <a:pt x="0" y="1365775"/>
                    <a:pt x="0" y="1286810"/>
                  </a:cubicBezTo>
                  <a:lnTo>
                    <a:pt x="0" y="142979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998" tIns="179998" rIns="842169" bIns="537446" spcCol="1270"/>
            <a:lstStyle/>
            <a:p>
              <a:pPr marL="0" marR="0" lvl="1" indent="0" algn="l" defTabSz="13335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    指企业向市场推出了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全新的或有重大改进的</a:t>
              </a: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服务或产品。 “新”要体现在服务或产品的功能或特性上，包括在技术规范、材料、组件、用户友好性等</a:t>
              </a:r>
              <a:endPara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1" indent="0" algn="l" defTabSz="13335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方面的重大改进。</a:t>
              </a:r>
              <a:endPara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894301" y="1876916"/>
              <a:ext cx="1475559" cy="1839325"/>
            </a:xfrm>
            <a:custGeom>
              <a:avLst/>
              <a:gdLst>
                <a:gd name="connsiteX0" fmla="*/ 0 w 1934683"/>
                <a:gd name="connsiteY0" fmla="*/ 1934683 h 1934683"/>
                <a:gd name="connsiteX1" fmla="*/ 1934683 w 1934683"/>
                <a:gd name="connsiteY1" fmla="*/ 0 h 1934683"/>
                <a:gd name="connsiteX2" fmla="*/ 1934683 w 1934683"/>
                <a:gd name="connsiteY2" fmla="*/ 1934683 h 1934683"/>
                <a:gd name="connsiteX3" fmla="*/ 0 w 1934683"/>
                <a:gd name="connsiteY3" fmla="*/ 1934683 h 193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4683" h="1934683">
                  <a:moveTo>
                    <a:pt x="0" y="1934683"/>
                  </a:moveTo>
                  <a:cubicBezTo>
                    <a:pt x="0" y="866187"/>
                    <a:pt x="866187" y="0"/>
                    <a:pt x="1934683" y="0"/>
                  </a:cubicBezTo>
                  <a:lnTo>
                    <a:pt x="1934683" y="1934683"/>
                  </a:lnTo>
                  <a:lnTo>
                    <a:pt x="0" y="1934683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37344" tIns="737344" rIns="170688" bIns="170688" spcCol="1270" anchor="ctr"/>
            <a:lstStyle/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产品</a:t>
              </a:r>
              <a:endParaRPr kumimoji="0" lang="en-US" altLang="zh-CN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（服务）</a:t>
              </a:r>
              <a:endParaRPr kumimoji="0" lang="en-US" altLang="zh-CN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创新</a:t>
              </a:r>
              <a:endPara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481501" y="1876916"/>
              <a:ext cx="1404993" cy="1839325"/>
            </a:xfrm>
            <a:custGeom>
              <a:avLst/>
              <a:gdLst>
                <a:gd name="connsiteX0" fmla="*/ 0 w 1934683"/>
                <a:gd name="connsiteY0" fmla="*/ 1934683 h 1934683"/>
                <a:gd name="connsiteX1" fmla="*/ 1934683 w 1934683"/>
                <a:gd name="connsiteY1" fmla="*/ 0 h 1934683"/>
                <a:gd name="connsiteX2" fmla="*/ 1934683 w 1934683"/>
                <a:gd name="connsiteY2" fmla="*/ 1934683 h 1934683"/>
                <a:gd name="connsiteX3" fmla="*/ 0 w 1934683"/>
                <a:gd name="connsiteY3" fmla="*/ 1934683 h 193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4683" h="1934683">
                  <a:moveTo>
                    <a:pt x="0" y="0"/>
                  </a:moveTo>
                  <a:cubicBezTo>
                    <a:pt x="1068496" y="0"/>
                    <a:pt x="1934683" y="866187"/>
                    <a:pt x="1934683" y="1934683"/>
                  </a:cubicBezTo>
                  <a:lnTo>
                    <a:pt x="0" y="19346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0688" tIns="737344" rIns="737344" bIns="170688" spcCol="1270" anchor="ctr"/>
            <a:lstStyle/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工艺</a:t>
              </a:r>
              <a:endParaRPr kumimoji="0" lang="en-US" altLang="zh-CN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（流程）</a:t>
              </a:r>
              <a:endParaRPr kumimoji="0" lang="en-US" altLang="zh-CN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创新</a:t>
              </a:r>
              <a:endPara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481501" y="3768876"/>
              <a:ext cx="1404993" cy="1777916"/>
            </a:xfrm>
            <a:custGeom>
              <a:avLst/>
              <a:gdLst>
                <a:gd name="connsiteX0" fmla="*/ 0 w 1934683"/>
                <a:gd name="connsiteY0" fmla="*/ 1934683 h 1934683"/>
                <a:gd name="connsiteX1" fmla="*/ 1934683 w 1934683"/>
                <a:gd name="connsiteY1" fmla="*/ 0 h 1934683"/>
                <a:gd name="connsiteX2" fmla="*/ 1934683 w 1934683"/>
                <a:gd name="connsiteY2" fmla="*/ 1934683 h 1934683"/>
                <a:gd name="connsiteX3" fmla="*/ 0 w 1934683"/>
                <a:gd name="connsiteY3" fmla="*/ 1934683 h 193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4683" h="1934683">
                  <a:moveTo>
                    <a:pt x="1934683" y="0"/>
                  </a:moveTo>
                  <a:cubicBezTo>
                    <a:pt x="1934683" y="1068496"/>
                    <a:pt x="1068496" y="1934683"/>
                    <a:pt x="0" y="1934683"/>
                  </a:cubicBezTo>
                  <a:lnTo>
                    <a:pt x="0" y="0"/>
                  </a:lnTo>
                  <a:lnTo>
                    <a:pt x="1934683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0688" tIns="170688" rIns="737344" bIns="737344" spcCol="1270" anchor="ctr"/>
            <a:lstStyle/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营销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创新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906939" y="3763028"/>
              <a:ext cx="1462920" cy="1777916"/>
            </a:xfrm>
            <a:custGeom>
              <a:avLst/>
              <a:gdLst>
                <a:gd name="connsiteX0" fmla="*/ 0 w 1934683"/>
                <a:gd name="connsiteY0" fmla="*/ 1934683 h 1934683"/>
                <a:gd name="connsiteX1" fmla="*/ 1934683 w 1934683"/>
                <a:gd name="connsiteY1" fmla="*/ 0 h 1934683"/>
                <a:gd name="connsiteX2" fmla="*/ 1934683 w 1934683"/>
                <a:gd name="connsiteY2" fmla="*/ 1934683 h 1934683"/>
                <a:gd name="connsiteX3" fmla="*/ 0 w 1934683"/>
                <a:gd name="connsiteY3" fmla="*/ 1934683 h 193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4683" h="1934683">
                  <a:moveTo>
                    <a:pt x="1934683" y="1934683"/>
                  </a:moveTo>
                  <a:cubicBezTo>
                    <a:pt x="866187" y="1934683"/>
                    <a:pt x="0" y="1068496"/>
                    <a:pt x="0" y="0"/>
                  </a:cubicBezTo>
                  <a:lnTo>
                    <a:pt x="1934683" y="0"/>
                  </a:lnTo>
                  <a:lnTo>
                    <a:pt x="1934683" y="193468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37344" tIns="170688" rIns="170688" bIns="737344" spcCol="1270" anchor="ctr"/>
            <a:lstStyle/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组织</a:t>
              </a:r>
              <a:endParaRPr kumimoji="0" lang="en-US" altLang="zh-CN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（管理）</a:t>
              </a:r>
              <a:endParaRPr kumimoji="0" lang="en-US" altLang="zh-CN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ctr" defTabSz="10668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创新</a:t>
              </a:r>
              <a:endPara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66570" name="矩形 13"/>
          <p:cNvSpPr/>
          <p:nvPr/>
        </p:nvSpPr>
        <p:spPr>
          <a:xfrm>
            <a:off x="2559050" y="3489325"/>
            <a:ext cx="6096000" cy="369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36663" y="4179888"/>
            <a:ext cx="4329113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指企业采取了</a:t>
            </a: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此前从未</a:t>
            </a:r>
            <a:endParaRPr kumimoji="0" lang="en-US" altLang="zh-CN" sz="1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使用过的</a:t>
            </a: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全新的组织管理方式，</a:t>
            </a:r>
            <a:endParaRPr kumimoji="0" lang="en-US" altLang="zh-CN" sz="1800" b="1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主要涉及企业的经营模式、组织</a:t>
            </a:r>
            <a:endParaRPr kumimoji="0" lang="en-US" altLang="zh-CN" sz="1800" b="1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结构或外部关系等方面。不包括</a:t>
            </a:r>
            <a:endParaRPr kumimoji="0" lang="en-US" altLang="zh-CN" sz="1800" b="1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单纯的合并或收购。</a:t>
            </a: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6573" name="文本框 15"/>
          <p:cNvSpPr txBox="1"/>
          <p:nvPr/>
        </p:nvSpPr>
        <p:spPr>
          <a:xfrm>
            <a:off x="8669338" y="5926138"/>
            <a:ext cx="2725737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网络营销平台的首次使用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（直播带货）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574" name="文本框 17"/>
          <p:cNvSpPr txBox="1"/>
          <p:nvPr/>
        </p:nvSpPr>
        <p:spPr>
          <a:xfrm>
            <a:off x="8587740" y="3197225"/>
            <a:ext cx="295719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“洋设备”换装“中国芯”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（国产化替代）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575" name="文本框 18"/>
          <p:cNvSpPr txBox="1"/>
          <p:nvPr/>
        </p:nvSpPr>
        <p:spPr>
          <a:xfrm>
            <a:off x="1425575" y="3184525"/>
            <a:ext cx="2727325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汽车厂商推出新款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自动驾驶汽车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576" name="文本框 19"/>
          <p:cNvSpPr txBox="1"/>
          <p:nvPr/>
        </p:nvSpPr>
        <p:spPr>
          <a:xfrm>
            <a:off x="797243" y="5860733"/>
            <a:ext cx="3983037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首次建立</a:t>
            </a:r>
            <a:r>
              <a:rPr lang="en-US" altLang="zh-CN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矩阵式</a:t>
            </a:r>
            <a:r>
              <a:rPr lang="en-US" altLang="zh-CN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buClrTx/>
              <a:buFontTx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项目管理模式</a:t>
            </a:r>
            <a:endParaRPr lang="zh-CN" altLang="en-US" b="1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0" name="标题 1"/>
          <p:cNvSpPr txBox="1"/>
          <p:nvPr/>
        </p:nvSpPr>
        <p:spPr bwMode="auto">
          <a:xfrm>
            <a:off x="1368738" y="-45085"/>
            <a:ext cx="985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r>
              <a:rPr kumimoji="1" lang="zh-CN" altLang="en-US" sz="3600" kern="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五、创新概念（如何判断企业有没有四种创新）</a:t>
            </a:r>
            <a:endParaRPr kumimoji="1" lang="en-US" altLang="zh-CN" sz="3600" kern="0" dirty="0" smtClean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ransition advTm="69327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5" name="文本框 2"/>
          <p:cNvSpPr txBox="1"/>
          <p:nvPr/>
        </p:nvSpPr>
        <p:spPr>
          <a:xfrm>
            <a:off x="1676400" y="1584325"/>
            <a:ext cx="9894888" cy="4152900"/>
          </a:xfrm>
          <a:prstGeom prst="rect">
            <a:avLst/>
          </a:prstGeom>
          <a:noFill/>
          <a:ln w="1905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一、产品创新   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或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二、工艺创新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三、正在进行或中止的产品或工艺创新活动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四、产品或工艺创新活动情况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五、组织（管理）创新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六、营销创新      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七、创新信息来源  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八、创新合作情况  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九、知识产权及相关情况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或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十、创新的阻碍因素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十一、创新战略目标                        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道小题  </a:t>
            </a:r>
            <a:endParaRPr lang="en-US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2706" name="标题 1"/>
          <p:cNvSpPr>
            <a:spLocks noGrp="1"/>
          </p:cNvSpPr>
          <p:nvPr/>
        </p:nvSpPr>
        <p:spPr>
          <a:xfrm>
            <a:off x="1422400" y="131763"/>
            <a:ext cx="9855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 eaLnBrk="0" hangingPunct="0"/>
            <a:b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企业创新情况表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b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(L121</a:t>
            </a:r>
            <a:r>
              <a:rPr lang="zh-CN" altLang="en-US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表、</a:t>
            </a: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L123</a:t>
            </a:r>
            <a:r>
              <a:rPr lang="zh-CN" altLang="en-US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表、</a:t>
            </a: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L125</a:t>
            </a:r>
            <a:r>
              <a:rPr lang="zh-CN" altLang="en-US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36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" name="组合 23"/>
          <p:cNvGrpSpPr/>
          <p:nvPr/>
        </p:nvGrpSpPr>
        <p:grpSpPr>
          <a:xfrm>
            <a:off x="5411470" y="2662555"/>
            <a:ext cx="2118360" cy="2451735"/>
            <a:chOff x="8474" y="2014"/>
            <a:chExt cx="3336" cy="3861"/>
          </a:xfrm>
        </p:grpSpPr>
        <p:sp>
          <p:nvSpPr>
            <p:cNvPr id="7" name="Shape 391"/>
            <p:cNvSpPr/>
            <p:nvPr/>
          </p:nvSpPr>
          <p:spPr>
            <a:xfrm>
              <a:off x="11307" y="5504"/>
              <a:ext cx="371" cy="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14954"/>
                  </a:moveTo>
                  <a:lnTo>
                    <a:pt x="19938" y="6698"/>
                  </a:lnTo>
                  <a:lnTo>
                    <a:pt x="11631" y="9723"/>
                  </a:lnTo>
                  <a:lnTo>
                    <a:pt x="11631" y="19484"/>
                  </a:lnTo>
                  <a:cubicBezTo>
                    <a:pt x="11631" y="19484"/>
                    <a:pt x="19938" y="14954"/>
                    <a:pt x="19938" y="14954"/>
                  </a:cubicBezTo>
                  <a:close/>
                  <a:moveTo>
                    <a:pt x="19861" y="4959"/>
                  </a:moveTo>
                  <a:lnTo>
                    <a:pt x="10800" y="1662"/>
                  </a:lnTo>
                  <a:lnTo>
                    <a:pt x="1739" y="4959"/>
                  </a:lnTo>
                  <a:lnTo>
                    <a:pt x="10800" y="8256"/>
                  </a:lnTo>
                  <a:cubicBezTo>
                    <a:pt x="10800" y="8256"/>
                    <a:pt x="19861" y="4959"/>
                    <a:pt x="19861" y="4959"/>
                  </a:cubicBezTo>
                  <a:close/>
                  <a:moveTo>
                    <a:pt x="21600" y="14954"/>
                  </a:moveTo>
                  <a:cubicBezTo>
                    <a:pt x="21600" y="15564"/>
                    <a:pt x="21263" y="16122"/>
                    <a:pt x="20730" y="16408"/>
                  </a:cubicBezTo>
                  <a:lnTo>
                    <a:pt x="11592" y="21392"/>
                  </a:lnTo>
                  <a:cubicBezTo>
                    <a:pt x="11345" y="21535"/>
                    <a:pt x="11073" y="21600"/>
                    <a:pt x="10800" y="21600"/>
                  </a:cubicBezTo>
                  <a:cubicBezTo>
                    <a:pt x="10527" y="21600"/>
                    <a:pt x="10255" y="21535"/>
                    <a:pt x="10008" y="21392"/>
                  </a:cubicBezTo>
                  <a:lnTo>
                    <a:pt x="870" y="16408"/>
                  </a:lnTo>
                  <a:cubicBezTo>
                    <a:pt x="337" y="16122"/>
                    <a:pt x="0" y="15564"/>
                    <a:pt x="0" y="14954"/>
                  </a:cubicBezTo>
                  <a:lnTo>
                    <a:pt x="0" y="4985"/>
                  </a:lnTo>
                  <a:cubicBezTo>
                    <a:pt x="0" y="4284"/>
                    <a:pt x="441" y="3661"/>
                    <a:pt x="1090" y="3427"/>
                  </a:cubicBezTo>
                  <a:lnTo>
                    <a:pt x="10229" y="104"/>
                  </a:lnTo>
                  <a:cubicBezTo>
                    <a:pt x="10411" y="39"/>
                    <a:pt x="10605" y="0"/>
                    <a:pt x="10800" y="0"/>
                  </a:cubicBezTo>
                  <a:cubicBezTo>
                    <a:pt x="10995" y="0"/>
                    <a:pt x="11189" y="39"/>
                    <a:pt x="11371" y="104"/>
                  </a:cubicBezTo>
                  <a:lnTo>
                    <a:pt x="20510" y="3427"/>
                  </a:lnTo>
                  <a:cubicBezTo>
                    <a:pt x="21159" y="3661"/>
                    <a:pt x="21600" y="4284"/>
                    <a:pt x="21600" y="4985"/>
                  </a:cubicBezTo>
                  <a:cubicBezTo>
                    <a:pt x="21600" y="4985"/>
                    <a:pt x="21600" y="14954"/>
                    <a:pt x="21600" y="1495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397"/>
            <p:cNvSpPr/>
            <p:nvPr/>
          </p:nvSpPr>
          <p:spPr>
            <a:xfrm>
              <a:off x="8553" y="5503"/>
              <a:ext cx="313" cy="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85" y="128"/>
                  </a:moveTo>
                  <a:cubicBezTo>
                    <a:pt x="21128" y="371"/>
                    <a:pt x="21600" y="957"/>
                    <a:pt x="21600" y="1599"/>
                  </a:cubicBezTo>
                  <a:lnTo>
                    <a:pt x="21600" y="20001"/>
                  </a:lnTo>
                  <a:cubicBezTo>
                    <a:pt x="21600" y="20643"/>
                    <a:pt x="21128" y="21229"/>
                    <a:pt x="20385" y="21472"/>
                  </a:cubicBezTo>
                  <a:cubicBezTo>
                    <a:pt x="20149" y="21557"/>
                    <a:pt x="19896" y="21586"/>
                    <a:pt x="19643" y="21586"/>
                  </a:cubicBezTo>
                  <a:cubicBezTo>
                    <a:pt x="19119" y="21586"/>
                    <a:pt x="18630" y="21429"/>
                    <a:pt x="18242" y="21129"/>
                  </a:cubicBezTo>
                  <a:lnTo>
                    <a:pt x="10800" y="15076"/>
                  </a:lnTo>
                  <a:lnTo>
                    <a:pt x="3358" y="21129"/>
                  </a:lnTo>
                  <a:cubicBezTo>
                    <a:pt x="2970" y="21429"/>
                    <a:pt x="2481" y="21600"/>
                    <a:pt x="1957" y="21600"/>
                  </a:cubicBezTo>
                  <a:cubicBezTo>
                    <a:pt x="1704" y="21600"/>
                    <a:pt x="1451" y="21557"/>
                    <a:pt x="1215" y="21472"/>
                  </a:cubicBezTo>
                  <a:cubicBezTo>
                    <a:pt x="472" y="21229"/>
                    <a:pt x="0" y="20643"/>
                    <a:pt x="0" y="20001"/>
                  </a:cubicBezTo>
                  <a:lnTo>
                    <a:pt x="0" y="1599"/>
                  </a:lnTo>
                  <a:cubicBezTo>
                    <a:pt x="0" y="957"/>
                    <a:pt x="472" y="371"/>
                    <a:pt x="1215" y="128"/>
                  </a:cubicBezTo>
                  <a:cubicBezTo>
                    <a:pt x="1451" y="43"/>
                    <a:pt x="1704" y="0"/>
                    <a:pt x="1957" y="0"/>
                  </a:cubicBezTo>
                  <a:cubicBezTo>
                    <a:pt x="2481" y="0"/>
                    <a:pt x="19119" y="0"/>
                    <a:pt x="19643" y="0"/>
                  </a:cubicBezTo>
                  <a:cubicBezTo>
                    <a:pt x="19896" y="0"/>
                    <a:pt x="20149" y="43"/>
                    <a:pt x="20385" y="12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Shape 399"/>
            <p:cNvSpPr/>
            <p:nvPr/>
          </p:nvSpPr>
          <p:spPr>
            <a:xfrm>
              <a:off x="8474" y="2014"/>
              <a:ext cx="3336" cy="3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465C9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Shape 400"/>
            <p:cNvSpPr/>
            <p:nvPr/>
          </p:nvSpPr>
          <p:spPr>
            <a:xfrm>
              <a:off x="9686" y="2880"/>
              <a:ext cx="914" cy="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0788" extrusionOk="0">
                  <a:moveTo>
                    <a:pt x="15698" y="0"/>
                  </a:moveTo>
                  <a:lnTo>
                    <a:pt x="11881" y="6311"/>
                  </a:lnTo>
                  <a:cubicBezTo>
                    <a:pt x="13132" y="6530"/>
                    <a:pt x="16006" y="8618"/>
                    <a:pt x="16558" y="10117"/>
                  </a:cubicBezTo>
                  <a:lnTo>
                    <a:pt x="21547" y="4919"/>
                  </a:lnTo>
                  <a:cubicBezTo>
                    <a:pt x="20950" y="3080"/>
                    <a:pt x="17645" y="214"/>
                    <a:pt x="15698" y="0"/>
                  </a:cubicBezTo>
                  <a:close/>
                  <a:moveTo>
                    <a:pt x="13197" y="9542"/>
                  </a:moveTo>
                  <a:cubicBezTo>
                    <a:pt x="10294" y="7243"/>
                    <a:pt x="5593" y="10974"/>
                    <a:pt x="4536" y="16010"/>
                  </a:cubicBezTo>
                  <a:cubicBezTo>
                    <a:pt x="3721" y="19890"/>
                    <a:pt x="-53" y="19731"/>
                    <a:pt x="0" y="20250"/>
                  </a:cubicBezTo>
                  <a:cubicBezTo>
                    <a:pt x="53" y="20769"/>
                    <a:pt x="8482" y="21600"/>
                    <a:pt x="11527" y="18875"/>
                  </a:cubicBezTo>
                  <a:cubicBezTo>
                    <a:pt x="14371" y="16330"/>
                    <a:pt x="16381" y="12065"/>
                    <a:pt x="13197" y="954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744" y="3685"/>
              <a:ext cx="2891" cy="93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产品创新</a:t>
              </a:r>
              <a:endPara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451100" y="1558925"/>
            <a:ext cx="3243580" cy="4536426"/>
            <a:chOff x="3860" y="2095"/>
            <a:chExt cx="5108" cy="5790"/>
          </a:xfrm>
        </p:grpSpPr>
        <p:grpSp>
          <p:nvGrpSpPr>
            <p:cNvPr id="21" name="组合 20"/>
            <p:cNvGrpSpPr/>
            <p:nvPr/>
          </p:nvGrpSpPr>
          <p:grpSpPr>
            <a:xfrm>
              <a:off x="3860" y="2177"/>
              <a:ext cx="1000" cy="1000"/>
              <a:chOff x="7555" y="2130"/>
              <a:chExt cx="1000" cy="1000"/>
            </a:xfrm>
          </p:grpSpPr>
          <p:sp>
            <p:nvSpPr>
              <p:cNvPr id="8" name="Shape 393"/>
              <p:cNvSpPr/>
              <p:nvPr/>
            </p:nvSpPr>
            <p:spPr>
              <a:xfrm>
                <a:off x="7555" y="2130"/>
                <a:ext cx="1000" cy="1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465C9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Shape 394"/>
              <p:cNvSpPr/>
              <p:nvPr/>
            </p:nvSpPr>
            <p:spPr>
              <a:xfrm>
                <a:off x="7888" y="2445"/>
                <a:ext cx="333" cy="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00" y="2160"/>
                    </a:moveTo>
                    <a:lnTo>
                      <a:pt x="12600" y="2160"/>
                    </a:lnTo>
                    <a:lnTo>
                      <a:pt x="12000" y="0"/>
                    </a:lnTo>
                    <a:lnTo>
                      <a:pt x="9600" y="0"/>
                    </a:lnTo>
                    <a:lnTo>
                      <a:pt x="9000" y="2160"/>
                    </a:lnTo>
                    <a:lnTo>
                      <a:pt x="1200" y="2160"/>
                    </a:lnTo>
                    <a:cubicBezTo>
                      <a:pt x="536" y="2160"/>
                      <a:pt x="0" y="2642"/>
                      <a:pt x="0" y="3240"/>
                    </a:cubicBezTo>
                    <a:lnTo>
                      <a:pt x="0" y="15120"/>
                    </a:lnTo>
                    <a:cubicBezTo>
                      <a:pt x="0" y="15716"/>
                      <a:pt x="536" y="16200"/>
                      <a:pt x="1200" y="16200"/>
                    </a:cubicBezTo>
                    <a:lnTo>
                      <a:pt x="20400" y="16200"/>
                    </a:lnTo>
                    <a:cubicBezTo>
                      <a:pt x="21064" y="16200"/>
                      <a:pt x="21600" y="15716"/>
                      <a:pt x="21600" y="15120"/>
                    </a:cubicBezTo>
                    <a:lnTo>
                      <a:pt x="21600" y="3240"/>
                    </a:lnTo>
                    <a:cubicBezTo>
                      <a:pt x="21600" y="2644"/>
                      <a:pt x="21064" y="2160"/>
                      <a:pt x="20400" y="2160"/>
                    </a:cubicBezTo>
                    <a:close/>
                    <a:moveTo>
                      <a:pt x="13913" y="17606"/>
                    </a:moveTo>
                    <a:lnTo>
                      <a:pt x="15600" y="21600"/>
                    </a:lnTo>
                    <a:lnTo>
                      <a:pt x="19753" y="21600"/>
                    </a:lnTo>
                    <a:lnTo>
                      <a:pt x="17472" y="16522"/>
                    </a:lnTo>
                    <a:cubicBezTo>
                      <a:pt x="17472" y="16522"/>
                      <a:pt x="13913" y="17606"/>
                      <a:pt x="13913" y="17606"/>
                    </a:cubicBezTo>
                    <a:close/>
                    <a:moveTo>
                      <a:pt x="1847" y="21600"/>
                    </a:moveTo>
                    <a:lnTo>
                      <a:pt x="6000" y="21600"/>
                    </a:lnTo>
                    <a:lnTo>
                      <a:pt x="7687" y="17606"/>
                    </a:lnTo>
                    <a:lnTo>
                      <a:pt x="4128" y="16522"/>
                    </a:lnTo>
                    <a:cubicBezTo>
                      <a:pt x="4128" y="16522"/>
                      <a:pt x="1847" y="21600"/>
                      <a:pt x="1847" y="216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" name="TextBox 13"/>
            <p:cNvSpPr txBox="1"/>
            <p:nvPr/>
          </p:nvSpPr>
          <p:spPr>
            <a:xfrm>
              <a:off x="4930" y="2095"/>
              <a:ext cx="4038" cy="169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1.企业推出了</a:t>
              </a: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全新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的或有</a:t>
              </a: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重大改进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的产品。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4103" y="3760"/>
              <a:ext cx="4037" cy="2119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1.1 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新产品的“新”要体现在产品的</a:t>
              </a:r>
              <a:r>
                <a:rPr lang="zh-CN" altLang="en-US" sz="1800" dirty="0">
                  <a:solidFill>
                    <a:srgbClr val="FF0000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功能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或</a:t>
              </a:r>
              <a:r>
                <a:rPr lang="zh-CN" altLang="en-US" sz="1800" dirty="0">
                  <a:solidFill>
                    <a:srgbClr val="FF0000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特性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上，包括在技术规范、材料、组件、用户友好性等方面有重大改进的产品。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4103" y="6189"/>
              <a:ext cx="4037" cy="16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1.2 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不包括仅有外观变化或其他微小改变的产品，也不包括直接转销的产品。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529830" y="1366520"/>
            <a:ext cx="3669665" cy="4551589"/>
            <a:chOff x="11789" y="2130"/>
            <a:chExt cx="5779" cy="5051"/>
          </a:xfrm>
        </p:grpSpPr>
        <p:sp>
          <p:nvSpPr>
            <p:cNvPr id="4" name="Shape 387"/>
            <p:cNvSpPr/>
            <p:nvPr/>
          </p:nvSpPr>
          <p:spPr>
            <a:xfrm>
              <a:off x="11789" y="2130"/>
              <a:ext cx="1000" cy="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4A6B9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Shape 388"/>
            <p:cNvSpPr/>
            <p:nvPr/>
          </p:nvSpPr>
          <p:spPr>
            <a:xfrm>
              <a:off x="12114" y="2454"/>
              <a:ext cx="351" cy="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3" y="10800"/>
                  </a:moveTo>
                  <a:lnTo>
                    <a:pt x="15429" y="7196"/>
                  </a:lnTo>
                  <a:lnTo>
                    <a:pt x="15429" y="10800"/>
                  </a:lnTo>
                  <a:cubicBezTo>
                    <a:pt x="15429" y="10800"/>
                    <a:pt x="19033" y="10800"/>
                    <a:pt x="19033" y="10800"/>
                  </a:cubicBezTo>
                  <a:close/>
                  <a:moveTo>
                    <a:pt x="20057" y="20057"/>
                  </a:moveTo>
                  <a:lnTo>
                    <a:pt x="20057" y="12343"/>
                  </a:lnTo>
                  <a:lnTo>
                    <a:pt x="15043" y="12343"/>
                  </a:lnTo>
                  <a:cubicBezTo>
                    <a:pt x="14404" y="12343"/>
                    <a:pt x="13886" y="11825"/>
                    <a:pt x="13886" y="11186"/>
                  </a:cubicBezTo>
                  <a:lnTo>
                    <a:pt x="13886" y="6171"/>
                  </a:lnTo>
                  <a:lnTo>
                    <a:pt x="9257" y="6171"/>
                  </a:lnTo>
                  <a:lnTo>
                    <a:pt x="9257" y="20057"/>
                  </a:lnTo>
                  <a:cubicBezTo>
                    <a:pt x="9257" y="20057"/>
                    <a:pt x="20057" y="20057"/>
                    <a:pt x="20057" y="20057"/>
                  </a:cubicBezTo>
                  <a:close/>
                  <a:moveTo>
                    <a:pt x="12343" y="1929"/>
                  </a:moveTo>
                  <a:cubicBezTo>
                    <a:pt x="12343" y="1724"/>
                    <a:pt x="12162" y="1543"/>
                    <a:pt x="11957" y="1543"/>
                  </a:cubicBezTo>
                  <a:lnTo>
                    <a:pt x="3471" y="1543"/>
                  </a:lnTo>
                  <a:cubicBezTo>
                    <a:pt x="3267" y="1543"/>
                    <a:pt x="3086" y="1724"/>
                    <a:pt x="3086" y="1929"/>
                  </a:cubicBezTo>
                  <a:lnTo>
                    <a:pt x="3086" y="2700"/>
                  </a:lnTo>
                  <a:cubicBezTo>
                    <a:pt x="3086" y="2905"/>
                    <a:pt x="3267" y="3086"/>
                    <a:pt x="3471" y="3086"/>
                  </a:cubicBezTo>
                  <a:lnTo>
                    <a:pt x="11957" y="3086"/>
                  </a:lnTo>
                  <a:cubicBezTo>
                    <a:pt x="12162" y="3086"/>
                    <a:pt x="12343" y="2905"/>
                    <a:pt x="12343" y="2700"/>
                  </a:cubicBezTo>
                  <a:cubicBezTo>
                    <a:pt x="12343" y="2700"/>
                    <a:pt x="12343" y="1929"/>
                    <a:pt x="12343" y="1929"/>
                  </a:cubicBezTo>
                  <a:close/>
                  <a:moveTo>
                    <a:pt x="21600" y="20443"/>
                  </a:moveTo>
                  <a:cubicBezTo>
                    <a:pt x="21600" y="21082"/>
                    <a:pt x="21082" y="21600"/>
                    <a:pt x="20443" y="21600"/>
                  </a:cubicBezTo>
                  <a:lnTo>
                    <a:pt x="8871" y="21600"/>
                  </a:lnTo>
                  <a:cubicBezTo>
                    <a:pt x="8233" y="21600"/>
                    <a:pt x="7714" y="21082"/>
                    <a:pt x="7714" y="20443"/>
                  </a:cubicBezTo>
                  <a:lnTo>
                    <a:pt x="7714" y="18514"/>
                  </a:lnTo>
                  <a:lnTo>
                    <a:pt x="1157" y="18514"/>
                  </a:lnTo>
                  <a:cubicBezTo>
                    <a:pt x="518" y="18514"/>
                    <a:pt x="0" y="17996"/>
                    <a:pt x="0" y="17357"/>
                  </a:cubicBezTo>
                  <a:lnTo>
                    <a:pt x="0" y="1157"/>
                  </a:lnTo>
                  <a:cubicBezTo>
                    <a:pt x="0" y="518"/>
                    <a:pt x="518" y="0"/>
                    <a:pt x="1157" y="0"/>
                  </a:cubicBezTo>
                  <a:lnTo>
                    <a:pt x="14271" y="0"/>
                  </a:lnTo>
                  <a:cubicBezTo>
                    <a:pt x="14910" y="0"/>
                    <a:pt x="15429" y="518"/>
                    <a:pt x="15429" y="1157"/>
                  </a:cubicBezTo>
                  <a:lnTo>
                    <a:pt x="15429" y="5111"/>
                  </a:lnTo>
                  <a:cubicBezTo>
                    <a:pt x="15585" y="5207"/>
                    <a:pt x="15730" y="5316"/>
                    <a:pt x="15862" y="5448"/>
                  </a:cubicBezTo>
                  <a:lnTo>
                    <a:pt x="20780" y="10366"/>
                  </a:lnTo>
                  <a:cubicBezTo>
                    <a:pt x="21238" y="10824"/>
                    <a:pt x="21600" y="11704"/>
                    <a:pt x="21600" y="12343"/>
                  </a:cubicBezTo>
                  <a:cubicBezTo>
                    <a:pt x="21600" y="12343"/>
                    <a:pt x="21600" y="20443"/>
                    <a:pt x="21600" y="20443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12953" y="2130"/>
              <a:ext cx="4160" cy="147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2.</a:t>
              </a: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成功推向市场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是产品创新实现的必要条件。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" name="TextBox 13"/>
            <p:cNvSpPr txBox="1"/>
            <p:nvPr/>
          </p:nvSpPr>
          <p:spPr>
            <a:xfrm>
              <a:off x="12239" y="3568"/>
              <a:ext cx="5329" cy="110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2.1 </a:t>
              </a:r>
              <a:r>
                <a:rPr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推向市场可能有多种方式，并不意味着一定要在自由竞争市场上出现。</a:t>
              </a:r>
              <a:endParaRPr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12239" y="4808"/>
              <a:ext cx="5329" cy="110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2.2 </a:t>
              </a:r>
              <a:r>
                <a:rPr sz="1800" dirty="0">
                  <a:solidFill>
                    <a:srgbClr val="FF0000"/>
                  </a:solidFill>
                  <a:effectLst/>
                  <a:ea typeface="微软雅黑" panose="020B0503020204020204" charset="-122"/>
                  <a:sym typeface="Arial" panose="020B0604020202020204" pitchFamily="34" charset="0"/>
                </a:rPr>
                <a:t>推向市场也不要求一定要形成交易，即使销售失败也可算作成功推向市场。</a:t>
              </a:r>
              <a:endParaRPr sz="1800" dirty="0">
                <a:solidFill>
                  <a:srgbClr val="FF0000"/>
                </a:solidFill>
                <a:effectLst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12179" y="6075"/>
              <a:ext cx="5329" cy="110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2.3 </a:t>
              </a:r>
              <a:r>
                <a:rPr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作为技术储备未推向市场的新产品原型可算作创新活动，但暂不算作实现产品创新。</a:t>
              </a:r>
              <a:endParaRPr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标题 1"/>
          <p:cNvSpPr>
            <a:spLocks noGrp="1"/>
          </p:cNvSpPr>
          <p:nvPr/>
        </p:nvSpPr>
        <p:spPr>
          <a:xfrm>
            <a:off x="2451100" y="389890"/>
            <a:ext cx="3600000" cy="864235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核心指标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" name="组合 23"/>
          <p:cNvGrpSpPr/>
          <p:nvPr/>
        </p:nvGrpSpPr>
        <p:grpSpPr>
          <a:xfrm>
            <a:off x="5411470" y="2061210"/>
            <a:ext cx="2118360" cy="2451735"/>
            <a:chOff x="8474" y="2014"/>
            <a:chExt cx="3336" cy="3861"/>
          </a:xfrm>
        </p:grpSpPr>
        <p:sp>
          <p:nvSpPr>
            <p:cNvPr id="7" name="Shape 391"/>
            <p:cNvSpPr/>
            <p:nvPr/>
          </p:nvSpPr>
          <p:spPr>
            <a:xfrm>
              <a:off x="11307" y="5504"/>
              <a:ext cx="371" cy="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14954"/>
                  </a:moveTo>
                  <a:lnTo>
                    <a:pt x="19938" y="6698"/>
                  </a:lnTo>
                  <a:lnTo>
                    <a:pt x="11631" y="9723"/>
                  </a:lnTo>
                  <a:lnTo>
                    <a:pt x="11631" y="19484"/>
                  </a:lnTo>
                  <a:cubicBezTo>
                    <a:pt x="11631" y="19484"/>
                    <a:pt x="19938" y="14954"/>
                    <a:pt x="19938" y="14954"/>
                  </a:cubicBezTo>
                  <a:close/>
                  <a:moveTo>
                    <a:pt x="19861" y="4959"/>
                  </a:moveTo>
                  <a:lnTo>
                    <a:pt x="10800" y="1662"/>
                  </a:lnTo>
                  <a:lnTo>
                    <a:pt x="1739" y="4959"/>
                  </a:lnTo>
                  <a:lnTo>
                    <a:pt x="10800" y="8256"/>
                  </a:lnTo>
                  <a:cubicBezTo>
                    <a:pt x="10800" y="8256"/>
                    <a:pt x="19861" y="4959"/>
                    <a:pt x="19861" y="4959"/>
                  </a:cubicBezTo>
                  <a:close/>
                  <a:moveTo>
                    <a:pt x="21600" y="14954"/>
                  </a:moveTo>
                  <a:cubicBezTo>
                    <a:pt x="21600" y="15564"/>
                    <a:pt x="21263" y="16122"/>
                    <a:pt x="20730" y="16408"/>
                  </a:cubicBezTo>
                  <a:lnTo>
                    <a:pt x="11592" y="21392"/>
                  </a:lnTo>
                  <a:cubicBezTo>
                    <a:pt x="11345" y="21535"/>
                    <a:pt x="11073" y="21600"/>
                    <a:pt x="10800" y="21600"/>
                  </a:cubicBezTo>
                  <a:cubicBezTo>
                    <a:pt x="10527" y="21600"/>
                    <a:pt x="10255" y="21535"/>
                    <a:pt x="10008" y="21392"/>
                  </a:cubicBezTo>
                  <a:lnTo>
                    <a:pt x="870" y="16408"/>
                  </a:lnTo>
                  <a:cubicBezTo>
                    <a:pt x="337" y="16122"/>
                    <a:pt x="0" y="15564"/>
                    <a:pt x="0" y="14954"/>
                  </a:cubicBezTo>
                  <a:lnTo>
                    <a:pt x="0" y="4985"/>
                  </a:lnTo>
                  <a:cubicBezTo>
                    <a:pt x="0" y="4284"/>
                    <a:pt x="441" y="3661"/>
                    <a:pt x="1090" y="3427"/>
                  </a:cubicBezTo>
                  <a:lnTo>
                    <a:pt x="10229" y="104"/>
                  </a:lnTo>
                  <a:cubicBezTo>
                    <a:pt x="10411" y="39"/>
                    <a:pt x="10605" y="0"/>
                    <a:pt x="10800" y="0"/>
                  </a:cubicBezTo>
                  <a:cubicBezTo>
                    <a:pt x="10995" y="0"/>
                    <a:pt x="11189" y="39"/>
                    <a:pt x="11371" y="104"/>
                  </a:cubicBezTo>
                  <a:lnTo>
                    <a:pt x="20510" y="3427"/>
                  </a:lnTo>
                  <a:cubicBezTo>
                    <a:pt x="21159" y="3661"/>
                    <a:pt x="21600" y="4284"/>
                    <a:pt x="21600" y="4985"/>
                  </a:cubicBezTo>
                  <a:cubicBezTo>
                    <a:pt x="21600" y="4985"/>
                    <a:pt x="21600" y="14954"/>
                    <a:pt x="21600" y="1495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397"/>
            <p:cNvSpPr/>
            <p:nvPr/>
          </p:nvSpPr>
          <p:spPr>
            <a:xfrm>
              <a:off x="8553" y="5503"/>
              <a:ext cx="313" cy="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85" y="128"/>
                  </a:moveTo>
                  <a:cubicBezTo>
                    <a:pt x="21128" y="371"/>
                    <a:pt x="21600" y="957"/>
                    <a:pt x="21600" y="1599"/>
                  </a:cubicBezTo>
                  <a:lnTo>
                    <a:pt x="21600" y="20001"/>
                  </a:lnTo>
                  <a:cubicBezTo>
                    <a:pt x="21600" y="20643"/>
                    <a:pt x="21128" y="21229"/>
                    <a:pt x="20385" y="21472"/>
                  </a:cubicBezTo>
                  <a:cubicBezTo>
                    <a:pt x="20149" y="21557"/>
                    <a:pt x="19896" y="21586"/>
                    <a:pt x="19643" y="21586"/>
                  </a:cubicBezTo>
                  <a:cubicBezTo>
                    <a:pt x="19119" y="21586"/>
                    <a:pt x="18630" y="21429"/>
                    <a:pt x="18242" y="21129"/>
                  </a:cubicBezTo>
                  <a:lnTo>
                    <a:pt x="10800" y="15076"/>
                  </a:lnTo>
                  <a:lnTo>
                    <a:pt x="3358" y="21129"/>
                  </a:lnTo>
                  <a:cubicBezTo>
                    <a:pt x="2970" y="21429"/>
                    <a:pt x="2481" y="21600"/>
                    <a:pt x="1957" y="21600"/>
                  </a:cubicBezTo>
                  <a:cubicBezTo>
                    <a:pt x="1704" y="21600"/>
                    <a:pt x="1451" y="21557"/>
                    <a:pt x="1215" y="21472"/>
                  </a:cubicBezTo>
                  <a:cubicBezTo>
                    <a:pt x="472" y="21229"/>
                    <a:pt x="0" y="20643"/>
                    <a:pt x="0" y="20001"/>
                  </a:cubicBezTo>
                  <a:lnTo>
                    <a:pt x="0" y="1599"/>
                  </a:lnTo>
                  <a:cubicBezTo>
                    <a:pt x="0" y="957"/>
                    <a:pt x="472" y="371"/>
                    <a:pt x="1215" y="128"/>
                  </a:cubicBezTo>
                  <a:cubicBezTo>
                    <a:pt x="1451" y="43"/>
                    <a:pt x="1704" y="0"/>
                    <a:pt x="1957" y="0"/>
                  </a:cubicBezTo>
                  <a:cubicBezTo>
                    <a:pt x="2481" y="0"/>
                    <a:pt x="19119" y="0"/>
                    <a:pt x="19643" y="0"/>
                  </a:cubicBezTo>
                  <a:cubicBezTo>
                    <a:pt x="19896" y="0"/>
                    <a:pt x="20149" y="43"/>
                    <a:pt x="20385" y="12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Shape 399"/>
            <p:cNvSpPr/>
            <p:nvPr/>
          </p:nvSpPr>
          <p:spPr>
            <a:xfrm>
              <a:off x="8474" y="2014"/>
              <a:ext cx="3336" cy="3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465C9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Shape 400"/>
            <p:cNvSpPr/>
            <p:nvPr/>
          </p:nvSpPr>
          <p:spPr>
            <a:xfrm>
              <a:off x="9685" y="2383"/>
              <a:ext cx="914" cy="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0788" extrusionOk="0">
                  <a:moveTo>
                    <a:pt x="15698" y="0"/>
                  </a:moveTo>
                  <a:lnTo>
                    <a:pt x="11881" y="6311"/>
                  </a:lnTo>
                  <a:cubicBezTo>
                    <a:pt x="13132" y="6530"/>
                    <a:pt x="16006" y="8618"/>
                    <a:pt x="16558" y="10117"/>
                  </a:cubicBezTo>
                  <a:lnTo>
                    <a:pt x="21547" y="4919"/>
                  </a:lnTo>
                  <a:cubicBezTo>
                    <a:pt x="20950" y="3080"/>
                    <a:pt x="17645" y="214"/>
                    <a:pt x="15698" y="0"/>
                  </a:cubicBezTo>
                  <a:close/>
                  <a:moveTo>
                    <a:pt x="13197" y="9542"/>
                  </a:moveTo>
                  <a:cubicBezTo>
                    <a:pt x="10294" y="7243"/>
                    <a:pt x="5593" y="10974"/>
                    <a:pt x="4536" y="16010"/>
                  </a:cubicBezTo>
                  <a:cubicBezTo>
                    <a:pt x="3721" y="19890"/>
                    <a:pt x="-53" y="19731"/>
                    <a:pt x="0" y="20250"/>
                  </a:cubicBezTo>
                  <a:cubicBezTo>
                    <a:pt x="53" y="20769"/>
                    <a:pt x="8482" y="21600"/>
                    <a:pt x="11527" y="18875"/>
                  </a:cubicBezTo>
                  <a:cubicBezTo>
                    <a:pt x="14371" y="16330"/>
                    <a:pt x="16381" y="12065"/>
                    <a:pt x="13197" y="954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20" y="3438"/>
              <a:ext cx="2444" cy="162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工艺</a:t>
              </a:r>
              <a:r>
                <a:rPr lang="en-US" altLang="zh-CN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/</a:t>
              </a:r>
              <a:r>
                <a:rPr lang="zh-CN" alt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流程创新</a:t>
              </a:r>
              <a:endPara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15000" y="4674870"/>
            <a:ext cx="4488815" cy="967105"/>
            <a:chOff x="3859" y="6077"/>
            <a:chExt cx="7069" cy="1523"/>
          </a:xfrm>
        </p:grpSpPr>
        <p:grpSp>
          <p:nvGrpSpPr>
            <p:cNvPr id="28" name="组合 27"/>
            <p:cNvGrpSpPr/>
            <p:nvPr/>
          </p:nvGrpSpPr>
          <p:grpSpPr>
            <a:xfrm>
              <a:off x="3859" y="6077"/>
              <a:ext cx="1000" cy="1000"/>
              <a:chOff x="7859" y="5748"/>
              <a:chExt cx="1000" cy="1000"/>
            </a:xfrm>
          </p:grpSpPr>
          <p:sp>
            <p:nvSpPr>
              <p:cNvPr id="16" name="Shape 396"/>
              <p:cNvSpPr/>
              <p:nvPr/>
            </p:nvSpPr>
            <p:spPr>
              <a:xfrm>
                <a:off x="7859" y="5748"/>
                <a:ext cx="1000" cy="1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6A84B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Shape 397"/>
              <p:cNvSpPr/>
              <p:nvPr/>
            </p:nvSpPr>
            <p:spPr>
              <a:xfrm>
                <a:off x="8202" y="6062"/>
                <a:ext cx="313" cy="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5" y="128"/>
                    </a:moveTo>
                    <a:cubicBezTo>
                      <a:pt x="21128" y="371"/>
                      <a:pt x="21600" y="957"/>
                      <a:pt x="21600" y="1599"/>
                    </a:cubicBezTo>
                    <a:lnTo>
                      <a:pt x="21600" y="20001"/>
                    </a:lnTo>
                    <a:cubicBezTo>
                      <a:pt x="21600" y="20643"/>
                      <a:pt x="21128" y="21229"/>
                      <a:pt x="20385" y="21472"/>
                    </a:cubicBezTo>
                    <a:cubicBezTo>
                      <a:pt x="20149" y="21557"/>
                      <a:pt x="19896" y="21586"/>
                      <a:pt x="19643" y="21586"/>
                    </a:cubicBezTo>
                    <a:cubicBezTo>
                      <a:pt x="19119" y="21586"/>
                      <a:pt x="18630" y="21429"/>
                      <a:pt x="18242" y="21129"/>
                    </a:cubicBezTo>
                    <a:lnTo>
                      <a:pt x="10800" y="15076"/>
                    </a:lnTo>
                    <a:lnTo>
                      <a:pt x="3358" y="21129"/>
                    </a:lnTo>
                    <a:cubicBezTo>
                      <a:pt x="2970" y="21429"/>
                      <a:pt x="2481" y="21600"/>
                      <a:pt x="1957" y="21600"/>
                    </a:cubicBezTo>
                    <a:cubicBezTo>
                      <a:pt x="1704" y="21600"/>
                      <a:pt x="1451" y="21557"/>
                      <a:pt x="1215" y="21472"/>
                    </a:cubicBezTo>
                    <a:cubicBezTo>
                      <a:pt x="472" y="21229"/>
                      <a:pt x="0" y="20643"/>
                      <a:pt x="0" y="20001"/>
                    </a:cubicBezTo>
                    <a:lnTo>
                      <a:pt x="0" y="1599"/>
                    </a:lnTo>
                    <a:cubicBezTo>
                      <a:pt x="0" y="957"/>
                      <a:pt x="472" y="371"/>
                      <a:pt x="1215" y="128"/>
                    </a:cubicBezTo>
                    <a:cubicBezTo>
                      <a:pt x="1451" y="43"/>
                      <a:pt x="1704" y="0"/>
                      <a:pt x="1957" y="0"/>
                    </a:cubicBezTo>
                    <a:cubicBezTo>
                      <a:pt x="2481" y="0"/>
                      <a:pt x="19119" y="0"/>
                      <a:pt x="19643" y="0"/>
                    </a:cubicBezTo>
                    <a:cubicBezTo>
                      <a:pt x="19896" y="0"/>
                      <a:pt x="20149" y="43"/>
                      <a:pt x="20385" y="1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7" name="TextBox 13"/>
            <p:cNvSpPr txBox="1"/>
            <p:nvPr/>
          </p:nvSpPr>
          <p:spPr>
            <a:xfrm>
              <a:off x="4925" y="6271"/>
              <a:ext cx="6003" cy="6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3.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工艺创新贡献的销售收入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4925" y="7077"/>
              <a:ext cx="4037" cy="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仅建筑业企业</a:t>
              </a:r>
              <a:endParaRPr lang="zh-CN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005965" y="1322705"/>
            <a:ext cx="3590925" cy="4923790"/>
            <a:chOff x="3260" y="2396"/>
            <a:chExt cx="5655" cy="7754"/>
          </a:xfrm>
        </p:grpSpPr>
        <p:grpSp>
          <p:nvGrpSpPr>
            <p:cNvPr id="33" name="组合 32"/>
            <p:cNvGrpSpPr/>
            <p:nvPr/>
          </p:nvGrpSpPr>
          <p:grpSpPr>
            <a:xfrm rot="0">
              <a:off x="3260" y="2478"/>
              <a:ext cx="1000" cy="1000"/>
              <a:chOff x="7555" y="2130"/>
              <a:chExt cx="1000" cy="1000"/>
            </a:xfrm>
          </p:grpSpPr>
          <p:sp>
            <p:nvSpPr>
              <p:cNvPr id="34" name="Shape 393"/>
              <p:cNvSpPr/>
              <p:nvPr/>
            </p:nvSpPr>
            <p:spPr>
              <a:xfrm>
                <a:off x="7555" y="2130"/>
                <a:ext cx="1000" cy="1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465C9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" name="Shape 394"/>
              <p:cNvSpPr/>
              <p:nvPr/>
            </p:nvSpPr>
            <p:spPr>
              <a:xfrm>
                <a:off x="7888" y="2445"/>
                <a:ext cx="333" cy="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00" y="2160"/>
                    </a:moveTo>
                    <a:lnTo>
                      <a:pt x="12600" y="2160"/>
                    </a:lnTo>
                    <a:lnTo>
                      <a:pt x="12000" y="0"/>
                    </a:lnTo>
                    <a:lnTo>
                      <a:pt x="9600" y="0"/>
                    </a:lnTo>
                    <a:lnTo>
                      <a:pt x="9000" y="2160"/>
                    </a:lnTo>
                    <a:lnTo>
                      <a:pt x="1200" y="2160"/>
                    </a:lnTo>
                    <a:cubicBezTo>
                      <a:pt x="536" y="2160"/>
                      <a:pt x="0" y="2642"/>
                      <a:pt x="0" y="3240"/>
                    </a:cubicBezTo>
                    <a:lnTo>
                      <a:pt x="0" y="15120"/>
                    </a:lnTo>
                    <a:cubicBezTo>
                      <a:pt x="0" y="15716"/>
                      <a:pt x="536" y="16200"/>
                      <a:pt x="1200" y="16200"/>
                    </a:cubicBezTo>
                    <a:lnTo>
                      <a:pt x="20400" y="16200"/>
                    </a:lnTo>
                    <a:cubicBezTo>
                      <a:pt x="21064" y="16200"/>
                      <a:pt x="21600" y="15716"/>
                      <a:pt x="21600" y="15120"/>
                    </a:cubicBezTo>
                    <a:lnTo>
                      <a:pt x="21600" y="3240"/>
                    </a:lnTo>
                    <a:cubicBezTo>
                      <a:pt x="21600" y="2644"/>
                      <a:pt x="21064" y="2160"/>
                      <a:pt x="20400" y="2160"/>
                    </a:cubicBezTo>
                    <a:close/>
                    <a:moveTo>
                      <a:pt x="13913" y="17606"/>
                    </a:moveTo>
                    <a:lnTo>
                      <a:pt x="15600" y="21600"/>
                    </a:lnTo>
                    <a:lnTo>
                      <a:pt x="19753" y="21600"/>
                    </a:lnTo>
                    <a:lnTo>
                      <a:pt x="17472" y="16522"/>
                    </a:lnTo>
                    <a:cubicBezTo>
                      <a:pt x="17472" y="16522"/>
                      <a:pt x="13913" y="17606"/>
                      <a:pt x="13913" y="17606"/>
                    </a:cubicBezTo>
                    <a:close/>
                    <a:moveTo>
                      <a:pt x="1847" y="21600"/>
                    </a:moveTo>
                    <a:lnTo>
                      <a:pt x="6000" y="21600"/>
                    </a:lnTo>
                    <a:lnTo>
                      <a:pt x="7687" y="17606"/>
                    </a:lnTo>
                    <a:lnTo>
                      <a:pt x="4128" y="16522"/>
                    </a:lnTo>
                    <a:cubicBezTo>
                      <a:pt x="4128" y="16522"/>
                      <a:pt x="1847" y="21600"/>
                      <a:pt x="1847" y="216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6" name="TextBox 13"/>
            <p:cNvSpPr txBox="1"/>
            <p:nvPr/>
          </p:nvSpPr>
          <p:spPr>
            <a:xfrm>
              <a:off x="4330" y="2396"/>
              <a:ext cx="4585" cy="279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1.企业采用了全新的或有重大改进的生产</a:t>
              </a: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/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施工方法、工艺设备或辅助性活动。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Box 13"/>
            <p:cNvSpPr txBox="1"/>
            <p:nvPr/>
          </p:nvSpPr>
          <p:spPr>
            <a:xfrm>
              <a:off x="3503" y="5214"/>
              <a:ext cx="4900" cy="104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1.1 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工艺创新的“新”要体现在技术、设备、流程或软件上。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13"/>
            <p:cNvSpPr txBox="1"/>
            <p:nvPr/>
          </p:nvSpPr>
          <p:spPr>
            <a:xfrm>
              <a:off x="3503" y="7466"/>
              <a:ext cx="4900" cy="104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1.3 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不包括单纯的组织管理方式的变化。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13"/>
            <p:cNvSpPr txBox="1"/>
            <p:nvPr/>
          </p:nvSpPr>
          <p:spPr>
            <a:xfrm>
              <a:off x="3503" y="6352"/>
              <a:ext cx="4900" cy="104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1.2 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辅助性活动指企业的采购、物流、财务、信息化等活动。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3503" y="8581"/>
              <a:ext cx="4901" cy="156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1.4 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工艺（流程）创新的主要目的是提高服务质量或降低单位成本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。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标题 1"/>
          <p:cNvSpPr>
            <a:spLocks noGrp="1"/>
          </p:cNvSpPr>
          <p:nvPr/>
        </p:nvSpPr>
        <p:spPr>
          <a:xfrm>
            <a:off x="2005965" y="372745"/>
            <a:ext cx="8640000" cy="864235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核心指标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529830" y="1322705"/>
            <a:ext cx="4638040" cy="3131820"/>
            <a:chOff x="11858" y="2083"/>
            <a:chExt cx="7304" cy="4932"/>
          </a:xfrm>
        </p:grpSpPr>
        <p:sp>
          <p:nvSpPr>
            <p:cNvPr id="20" name="TextBox 13"/>
            <p:cNvSpPr txBox="1"/>
            <p:nvPr/>
          </p:nvSpPr>
          <p:spPr>
            <a:xfrm>
              <a:off x="13022" y="2083"/>
              <a:ext cx="6140" cy="151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2.信息化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（仅工业和建筑业）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1858" y="2293"/>
              <a:ext cx="3679" cy="4723"/>
              <a:chOff x="11858" y="2293"/>
              <a:chExt cx="3679" cy="4723"/>
            </a:xfrm>
          </p:grpSpPr>
          <p:sp>
            <p:nvSpPr>
              <p:cNvPr id="4" name="Shape 387"/>
              <p:cNvSpPr/>
              <p:nvPr/>
            </p:nvSpPr>
            <p:spPr>
              <a:xfrm>
                <a:off x="11858" y="2293"/>
                <a:ext cx="1000" cy="10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4A6B9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4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" name="Shape 388"/>
              <p:cNvSpPr/>
              <p:nvPr/>
            </p:nvSpPr>
            <p:spPr>
              <a:xfrm>
                <a:off x="12183" y="2571"/>
                <a:ext cx="351" cy="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33" y="10800"/>
                    </a:moveTo>
                    <a:lnTo>
                      <a:pt x="15429" y="7196"/>
                    </a:lnTo>
                    <a:lnTo>
                      <a:pt x="15429" y="10800"/>
                    </a:lnTo>
                    <a:cubicBezTo>
                      <a:pt x="15429" y="10800"/>
                      <a:pt x="19033" y="10800"/>
                      <a:pt x="19033" y="10800"/>
                    </a:cubicBezTo>
                    <a:close/>
                    <a:moveTo>
                      <a:pt x="20057" y="20057"/>
                    </a:moveTo>
                    <a:lnTo>
                      <a:pt x="20057" y="12343"/>
                    </a:lnTo>
                    <a:lnTo>
                      <a:pt x="15043" y="12343"/>
                    </a:lnTo>
                    <a:cubicBezTo>
                      <a:pt x="14404" y="12343"/>
                      <a:pt x="13886" y="11825"/>
                      <a:pt x="13886" y="11186"/>
                    </a:cubicBezTo>
                    <a:lnTo>
                      <a:pt x="13886" y="6171"/>
                    </a:lnTo>
                    <a:lnTo>
                      <a:pt x="9257" y="6171"/>
                    </a:lnTo>
                    <a:lnTo>
                      <a:pt x="9257" y="20057"/>
                    </a:lnTo>
                    <a:cubicBezTo>
                      <a:pt x="9257" y="20057"/>
                      <a:pt x="20057" y="20057"/>
                      <a:pt x="20057" y="20057"/>
                    </a:cubicBezTo>
                    <a:close/>
                    <a:moveTo>
                      <a:pt x="12343" y="1929"/>
                    </a:moveTo>
                    <a:cubicBezTo>
                      <a:pt x="12343" y="1724"/>
                      <a:pt x="12162" y="1543"/>
                      <a:pt x="11957" y="1543"/>
                    </a:cubicBezTo>
                    <a:lnTo>
                      <a:pt x="3471" y="1543"/>
                    </a:lnTo>
                    <a:cubicBezTo>
                      <a:pt x="3267" y="1543"/>
                      <a:pt x="3086" y="1724"/>
                      <a:pt x="3086" y="1929"/>
                    </a:cubicBezTo>
                    <a:lnTo>
                      <a:pt x="3086" y="2700"/>
                    </a:lnTo>
                    <a:cubicBezTo>
                      <a:pt x="3086" y="2905"/>
                      <a:pt x="3267" y="3086"/>
                      <a:pt x="3471" y="3086"/>
                    </a:cubicBezTo>
                    <a:lnTo>
                      <a:pt x="11957" y="3086"/>
                    </a:lnTo>
                    <a:cubicBezTo>
                      <a:pt x="12162" y="3086"/>
                      <a:pt x="12343" y="2905"/>
                      <a:pt x="12343" y="2700"/>
                    </a:cubicBezTo>
                    <a:cubicBezTo>
                      <a:pt x="12343" y="2700"/>
                      <a:pt x="12343" y="1929"/>
                      <a:pt x="12343" y="1929"/>
                    </a:cubicBezTo>
                    <a:close/>
                    <a:moveTo>
                      <a:pt x="21600" y="20443"/>
                    </a:moveTo>
                    <a:cubicBezTo>
                      <a:pt x="21600" y="21082"/>
                      <a:pt x="21082" y="21600"/>
                      <a:pt x="20443" y="21600"/>
                    </a:cubicBezTo>
                    <a:lnTo>
                      <a:pt x="8871" y="21600"/>
                    </a:lnTo>
                    <a:cubicBezTo>
                      <a:pt x="8233" y="21600"/>
                      <a:pt x="7714" y="21082"/>
                      <a:pt x="7714" y="20443"/>
                    </a:cubicBezTo>
                    <a:lnTo>
                      <a:pt x="7714" y="18514"/>
                    </a:lnTo>
                    <a:lnTo>
                      <a:pt x="1157" y="18514"/>
                    </a:lnTo>
                    <a:cubicBezTo>
                      <a:pt x="518" y="18514"/>
                      <a:pt x="0" y="17996"/>
                      <a:pt x="0" y="17357"/>
                    </a:cubicBezTo>
                    <a:lnTo>
                      <a:pt x="0" y="1157"/>
                    </a:lnTo>
                    <a:cubicBezTo>
                      <a:pt x="0" y="518"/>
                      <a:pt x="518" y="0"/>
                      <a:pt x="1157" y="0"/>
                    </a:cubicBezTo>
                    <a:lnTo>
                      <a:pt x="14271" y="0"/>
                    </a:lnTo>
                    <a:cubicBezTo>
                      <a:pt x="14910" y="0"/>
                      <a:pt x="15429" y="518"/>
                      <a:pt x="15429" y="1157"/>
                    </a:cubicBezTo>
                    <a:lnTo>
                      <a:pt x="15429" y="5111"/>
                    </a:lnTo>
                    <a:cubicBezTo>
                      <a:pt x="15585" y="5207"/>
                      <a:pt x="15730" y="5316"/>
                      <a:pt x="15862" y="5448"/>
                    </a:cubicBezTo>
                    <a:lnTo>
                      <a:pt x="20780" y="10366"/>
                    </a:lnTo>
                    <a:cubicBezTo>
                      <a:pt x="21238" y="10824"/>
                      <a:pt x="21600" y="11704"/>
                      <a:pt x="21600" y="12343"/>
                    </a:cubicBezTo>
                    <a:cubicBezTo>
                      <a:pt x="21600" y="12343"/>
                      <a:pt x="21600" y="20443"/>
                      <a:pt x="21600" y="2044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4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13128" y="3727"/>
                <a:ext cx="2409" cy="3289"/>
                <a:chOff x="12308" y="4223"/>
                <a:chExt cx="2409" cy="3289"/>
              </a:xfrm>
            </p:grpSpPr>
            <p:sp>
              <p:nvSpPr>
                <p:cNvPr id="3" name="TextBox 13"/>
                <p:cNvSpPr txBox="1"/>
                <p:nvPr/>
              </p:nvSpPr>
              <p:spPr>
                <a:xfrm>
                  <a:off x="12308" y="4223"/>
                  <a:ext cx="2381" cy="58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txBody>
                <a:bodyPr wrap="square" lIns="0" tIns="0" rIns="0" bIns="0" rtlCol="0" anchor="t" anchorCtr="0">
                  <a:spAutoFit/>
                </a:bodyPr>
                <a:p>
                  <a:pPr algn="l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2.1 </a:t>
                  </a:r>
                  <a:r>
                    <a:rPr lang="zh-CN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自动化</a:t>
                  </a:r>
                  <a:endParaRPr 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" name="TextBox 13"/>
                <p:cNvSpPr txBox="1"/>
                <p:nvPr/>
              </p:nvSpPr>
              <p:spPr>
                <a:xfrm>
                  <a:off x="12336" y="4893"/>
                  <a:ext cx="2381" cy="58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txBody>
                <a:bodyPr wrap="square" lIns="0" tIns="0" rIns="0" bIns="0" rtlCol="0" anchor="t" anchorCtr="0">
                  <a:spAutoFit/>
                </a:bodyPr>
                <a:p>
                  <a:pPr algn="l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2.2 </a:t>
                  </a:r>
                  <a:r>
                    <a:rPr lang="zh-CN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网络化</a:t>
                  </a:r>
                  <a:endParaRPr 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" name="TextBox 13"/>
                <p:cNvSpPr txBox="1"/>
                <p:nvPr/>
              </p:nvSpPr>
              <p:spPr>
                <a:xfrm>
                  <a:off x="12308" y="5563"/>
                  <a:ext cx="2381" cy="58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txBody>
                <a:bodyPr wrap="square" lIns="0" tIns="0" rIns="0" bIns="0" rtlCol="0" anchor="t" anchorCtr="0">
                  <a:spAutoFit/>
                </a:bodyPr>
                <a:p>
                  <a:pPr algn="l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2.3</a:t>
                  </a:r>
                  <a:r>
                    <a:rPr lang="en-US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 </a:t>
                  </a:r>
                  <a:r>
                    <a:rPr lang="zh-CN" altLang="en-US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在线协同</a:t>
                  </a:r>
                  <a:endPara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TextBox 13"/>
                <p:cNvSpPr txBox="1"/>
                <p:nvPr/>
              </p:nvSpPr>
              <p:spPr>
                <a:xfrm>
                  <a:off x="12336" y="6238"/>
                  <a:ext cx="2381" cy="58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txBody>
                <a:bodyPr wrap="square" lIns="0" tIns="0" rIns="0" bIns="0" rtlCol="0" anchor="t" anchorCtr="0">
                  <a:spAutoFit/>
                </a:bodyPr>
                <a:p>
                  <a:pPr algn="l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2.4</a:t>
                  </a:r>
                  <a:r>
                    <a:rPr lang="en-US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 </a:t>
                  </a:r>
                  <a:r>
                    <a:rPr lang="zh-CN" altLang="en-US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智能化</a:t>
                  </a:r>
                  <a:endPara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TextBox 13"/>
                <p:cNvSpPr txBox="1"/>
                <p:nvPr/>
              </p:nvSpPr>
              <p:spPr>
                <a:xfrm>
                  <a:off x="12308" y="6931"/>
                  <a:ext cx="2381" cy="58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txBody>
                <a:bodyPr wrap="square" lIns="0" tIns="0" rIns="0" bIns="0" rtlCol="0" anchor="t" anchorCtr="0">
                  <a:spAutoFit/>
                </a:bodyPr>
                <a:p>
                  <a:pPr algn="l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2.5</a:t>
                  </a:r>
                  <a:r>
                    <a:rPr lang="en-US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 </a:t>
                  </a:r>
                  <a:r>
                    <a:rPr lang="zh-CN" altLang="en-US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panose="020B0503020204020204" charset="-122"/>
                      <a:sym typeface="Arial" panose="020B0604020202020204" pitchFamily="34" charset="0"/>
                    </a:rPr>
                    <a:t>上云用云</a:t>
                  </a:r>
                  <a:endPara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" name="组合 23"/>
          <p:cNvGrpSpPr/>
          <p:nvPr/>
        </p:nvGrpSpPr>
        <p:grpSpPr>
          <a:xfrm>
            <a:off x="5411470" y="2394585"/>
            <a:ext cx="2118360" cy="2451735"/>
            <a:chOff x="8474" y="2014"/>
            <a:chExt cx="3336" cy="3861"/>
          </a:xfrm>
        </p:grpSpPr>
        <p:sp>
          <p:nvSpPr>
            <p:cNvPr id="7" name="Shape 391"/>
            <p:cNvSpPr/>
            <p:nvPr/>
          </p:nvSpPr>
          <p:spPr>
            <a:xfrm>
              <a:off x="11307" y="5504"/>
              <a:ext cx="371" cy="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14954"/>
                  </a:moveTo>
                  <a:lnTo>
                    <a:pt x="19938" y="6698"/>
                  </a:lnTo>
                  <a:lnTo>
                    <a:pt x="11631" y="9723"/>
                  </a:lnTo>
                  <a:lnTo>
                    <a:pt x="11631" y="19484"/>
                  </a:lnTo>
                  <a:cubicBezTo>
                    <a:pt x="11631" y="19484"/>
                    <a:pt x="19938" y="14954"/>
                    <a:pt x="19938" y="14954"/>
                  </a:cubicBezTo>
                  <a:close/>
                  <a:moveTo>
                    <a:pt x="19861" y="4959"/>
                  </a:moveTo>
                  <a:lnTo>
                    <a:pt x="10800" y="1662"/>
                  </a:lnTo>
                  <a:lnTo>
                    <a:pt x="1739" y="4959"/>
                  </a:lnTo>
                  <a:lnTo>
                    <a:pt x="10800" y="8256"/>
                  </a:lnTo>
                  <a:cubicBezTo>
                    <a:pt x="10800" y="8256"/>
                    <a:pt x="19861" y="4959"/>
                    <a:pt x="19861" y="4959"/>
                  </a:cubicBezTo>
                  <a:close/>
                  <a:moveTo>
                    <a:pt x="21600" y="14954"/>
                  </a:moveTo>
                  <a:cubicBezTo>
                    <a:pt x="21600" y="15564"/>
                    <a:pt x="21263" y="16122"/>
                    <a:pt x="20730" y="16408"/>
                  </a:cubicBezTo>
                  <a:lnTo>
                    <a:pt x="11592" y="21392"/>
                  </a:lnTo>
                  <a:cubicBezTo>
                    <a:pt x="11345" y="21535"/>
                    <a:pt x="11073" y="21600"/>
                    <a:pt x="10800" y="21600"/>
                  </a:cubicBezTo>
                  <a:cubicBezTo>
                    <a:pt x="10527" y="21600"/>
                    <a:pt x="10255" y="21535"/>
                    <a:pt x="10008" y="21392"/>
                  </a:cubicBezTo>
                  <a:lnTo>
                    <a:pt x="870" y="16408"/>
                  </a:lnTo>
                  <a:cubicBezTo>
                    <a:pt x="337" y="16122"/>
                    <a:pt x="0" y="15564"/>
                    <a:pt x="0" y="14954"/>
                  </a:cubicBezTo>
                  <a:lnTo>
                    <a:pt x="0" y="4985"/>
                  </a:lnTo>
                  <a:cubicBezTo>
                    <a:pt x="0" y="4284"/>
                    <a:pt x="441" y="3661"/>
                    <a:pt x="1090" y="3427"/>
                  </a:cubicBezTo>
                  <a:lnTo>
                    <a:pt x="10229" y="104"/>
                  </a:lnTo>
                  <a:cubicBezTo>
                    <a:pt x="10411" y="39"/>
                    <a:pt x="10605" y="0"/>
                    <a:pt x="10800" y="0"/>
                  </a:cubicBezTo>
                  <a:cubicBezTo>
                    <a:pt x="10995" y="0"/>
                    <a:pt x="11189" y="39"/>
                    <a:pt x="11371" y="104"/>
                  </a:cubicBezTo>
                  <a:lnTo>
                    <a:pt x="20510" y="3427"/>
                  </a:lnTo>
                  <a:cubicBezTo>
                    <a:pt x="21159" y="3661"/>
                    <a:pt x="21600" y="4284"/>
                    <a:pt x="21600" y="4985"/>
                  </a:cubicBezTo>
                  <a:cubicBezTo>
                    <a:pt x="21600" y="4985"/>
                    <a:pt x="21600" y="14954"/>
                    <a:pt x="21600" y="1495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397"/>
            <p:cNvSpPr/>
            <p:nvPr/>
          </p:nvSpPr>
          <p:spPr>
            <a:xfrm>
              <a:off x="8553" y="5503"/>
              <a:ext cx="313" cy="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85" y="128"/>
                  </a:moveTo>
                  <a:cubicBezTo>
                    <a:pt x="21128" y="371"/>
                    <a:pt x="21600" y="957"/>
                    <a:pt x="21600" y="1599"/>
                  </a:cubicBezTo>
                  <a:lnTo>
                    <a:pt x="21600" y="20001"/>
                  </a:lnTo>
                  <a:cubicBezTo>
                    <a:pt x="21600" y="20643"/>
                    <a:pt x="21128" y="21229"/>
                    <a:pt x="20385" y="21472"/>
                  </a:cubicBezTo>
                  <a:cubicBezTo>
                    <a:pt x="20149" y="21557"/>
                    <a:pt x="19896" y="21586"/>
                    <a:pt x="19643" y="21586"/>
                  </a:cubicBezTo>
                  <a:cubicBezTo>
                    <a:pt x="19119" y="21586"/>
                    <a:pt x="18630" y="21429"/>
                    <a:pt x="18242" y="21129"/>
                  </a:cubicBezTo>
                  <a:lnTo>
                    <a:pt x="10800" y="15076"/>
                  </a:lnTo>
                  <a:lnTo>
                    <a:pt x="3358" y="21129"/>
                  </a:lnTo>
                  <a:cubicBezTo>
                    <a:pt x="2970" y="21429"/>
                    <a:pt x="2481" y="21600"/>
                    <a:pt x="1957" y="21600"/>
                  </a:cubicBezTo>
                  <a:cubicBezTo>
                    <a:pt x="1704" y="21600"/>
                    <a:pt x="1451" y="21557"/>
                    <a:pt x="1215" y="21472"/>
                  </a:cubicBezTo>
                  <a:cubicBezTo>
                    <a:pt x="472" y="21229"/>
                    <a:pt x="0" y="20643"/>
                    <a:pt x="0" y="20001"/>
                  </a:cubicBezTo>
                  <a:lnTo>
                    <a:pt x="0" y="1599"/>
                  </a:lnTo>
                  <a:cubicBezTo>
                    <a:pt x="0" y="957"/>
                    <a:pt x="472" y="371"/>
                    <a:pt x="1215" y="128"/>
                  </a:cubicBezTo>
                  <a:cubicBezTo>
                    <a:pt x="1451" y="43"/>
                    <a:pt x="1704" y="0"/>
                    <a:pt x="1957" y="0"/>
                  </a:cubicBezTo>
                  <a:cubicBezTo>
                    <a:pt x="2481" y="0"/>
                    <a:pt x="19119" y="0"/>
                    <a:pt x="19643" y="0"/>
                  </a:cubicBezTo>
                  <a:cubicBezTo>
                    <a:pt x="19896" y="0"/>
                    <a:pt x="20149" y="43"/>
                    <a:pt x="20385" y="12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Shape 399"/>
            <p:cNvSpPr/>
            <p:nvPr/>
          </p:nvSpPr>
          <p:spPr>
            <a:xfrm>
              <a:off x="8474" y="2014"/>
              <a:ext cx="3336" cy="3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465C9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Shape 400"/>
            <p:cNvSpPr/>
            <p:nvPr/>
          </p:nvSpPr>
          <p:spPr>
            <a:xfrm>
              <a:off x="9686" y="2880"/>
              <a:ext cx="914" cy="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0788" extrusionOk="0">
                  <a:moveTo>
                    <a:pt x="15698" y="0"/>
                  </a:moveTo>
                  <a:lnTo>
                    <a:pt x="11881" y="6311"/>
                  </a:lnTo>
                  <a:cubicBezTo>
                    <a:pt x="13132" y="6530"/>
                    <a:pt x="16006" y="8618"/>
                    <a:pt x="16558" y="10117"/>
                  </a:cubicBezTo>
                  <a:lnTo>
                    <a:pt x="21547" y="4919"/>
                  </a:lnTo>
                  <a:cubicBezTo>
                    <a:pt x="20950" y="3080"/>
                    <a:pt x="17645" y="214"/>
                    <a:pt x="15698" y="0"/>
                  </a:cubicBezTo>
                  <a:close/>
                  <a:moveTo>
                    <a:pt x="13197" y="9542"/>
                  </a:moveTo>
                  <a:cubicBezTo>
                    <a:pt x="10294" y="7243"/>
                    <a:pt x="5593" y="10974"/>
                    <a:pt x="4536" y="16010"/>
                  </a:cubicBezTo>
                  <a:cubicBezTo>
                    <a:pt x="3721" y="19890"/>
                    <a:pt x="-53" y="19731"/>
                    <a:pt x="0" y="20250"/>
                  </a:cubicBezTo>
                  <a:cubicBezTo>
                    <a:pt x="53" y="20769"/>
                    <a:pt x="8482" y="21600"/>
                    <a:pt x="11527" y="18875"/>
                  </a:cubicBezTo>
                  <a:cubicBezTo>
                    <a:pt x="14371" y="16330"/>
                    <a:pt x="16381" y="12065"/>
                    <a:pt x="13197" y="954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53" y="3725"/>
              <a:ext cx="3124" cy="81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非技术创新</a:t>
              </a:r>
              <a:endPara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0">
            <a:off x="2040255" y="1947545"/>
            <a:ext cx="3654425" cy="2783840"/>
            <a:chOff x="3860" y="2095"/>
            <a:chExt cx="5108" cy="4384"/>
          </a:xfrm>
        </p:grpSpPr>
        <p:grpSp>
          <p:nvGrpSpPr>
            <p:cNvPr id="21" name="组合 20"/>
            <p:cNvGrpSpPr/>
            <p:nvPr/>
          </p:nvGrpSpPr>
          <p:grpSpPr>
            <a:xfrm>
              <a:off x="3860" y="2177"/>
              <a:ext cx="1000" cy="1000"/>
              <a:chOff x="7555" y="2130"/>
              <a:chExt cx="1000" cy="1000"/>
            </a:xfrm>
          </p:grpSpPr>
          <p:sp>
            <p:nvSpPr>
              <p:cNvPr id="8" name="Shape 393"/>
              <p:cNvSpPr/>
              <p:nvPr/>
            </p:nvSpPr>
            <p:spPr>
              <a:xfrm>
                <a:off x="7555" y="2130"/>
                <a:ext cx="1000" cy="1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465C9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4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Shape 394"/>
              <p:cNvSpPr/>
              <p:nvPr/>
            </p:nvSpPr>
            <p:spPr>
              <a:xfrm>
                <a:off x="7888" y="2445"/>
                <a:ext cx="333" cy="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00" y="2160"/>
                    </a:moveTo>
                    <a:lnTo>
                      <a:pt x="12600" y="2160"/>
                    </a:lnTo>
                    <a:lnTo>
                      <a:pt x="12000" y="0"/>
                    </a:lnTo>
                    <a:lnTo>
                      <a:pt x="9600" y="0"/>
                    </a:lnTo>
                    <a:lnTo>
                      <a:pt x="9000" y="2160"/>
                    </a:lnTo>
                    <a:lnTo>
                      <a:pt x="1200" y="2160"/>
                    </a:lnTo>
                    <a:cubicBezTo>
                      <a:pt x="536" y="2160"/>
                      <a:pt x="0" y="2642"/>
                      <a:pt x="0" y="3240"/>
                    </a:cubicBezTo>
                    <a:lnTo>
                      <a:pt x="0" y="15120"/>
                    </a:lnTo>
                    <a:cubicBezTo>
                      <a:pt x="0" y="15716"/>
                      <a:pt x="536" y="16200"/>
                      <a:pt x="1200" y="16200"/>
                    </a:cubicBezTo>
                    <a:lnTo>
                      <a:pt x="20400" y="16200"/>
                    </a:lnTo>
                    <a:cubicBezTo>
                      <a:pt x="21064" y="16200"/>
                      <a:pt x="21600" y="15716"/>
                      <a:pt x="21600" y="15120"/>
                    </a:cubicBezTo>
                    <a:lnTo>
                      <a:pt x="21600" y="3240"/>
                    </a:lnTo>
                    <a:cubicBezTo>
                      <a:pt x="21600" y="2644"/>
                      <a:pt x="21064" y="2160"/>
                      <a:pt x="20400" y="2160"/>
                    </a:cubicBezTo>
                    <a:close/>
                    <a:moveTo>
                      <a:pt x="13913" y="17606"/>
                    </a:moveTo>
                    <a:lnTo>
                      <a:pt x="15600" y="21600"/>
                    </a:lnTo>
                    <a:lnTo>
                      <a:pt x="19753" y="21600"/>
                    </a:lnTo>
                    <a:lnTo>
                      <a:pt x="17472" y="16522"/>
                    </a:lnTo>
                    <a:cubicBezTo>
                      <a:pt x="17472" y="16522"/>
                      <a:pt x="13913" y="17606"/>
                      <a:pt x="13913" y="17606"/>
                    </a:cubicBezTo>
                    <a:close/>
                    <a:moveTo>
                      <a:pt x="1847" y="21600"/>
                    </a:moveTo>
                    <a:lnTo>
                      <a:pt x="6000" y="21600"/>
                    </a:lnTo>
                    <a:lnTo>
                      <a:pt x="7687" y="17606"/>
                    </a:lnTo>
                    <a:lnTo>
                      <a:pt x="4128" y="16522"/>
                    </a:lnTo>
                    <a:cubicBezTo>
                      <a:pt x="4128" y="16522"/>
                      <a:pt x="1847" y="21600"/>
                      <a:pt x="1847" y="216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4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" name="TextBox 13"/>
            <p:cNvSpPr txBox="1"/>
            <p:nvPr/>
          </p:nvSpPr>
          <p:spPr>
            <a:xfrm>
              <a:off x="4930" y="2095"/>
              <a:ext cx="4038" cy="81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1.</a:t>
              </a:r>
              <a:r>
                <a:rPr 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非技术创新</a:t>
              </a:r>
              <a:endParaRPr 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4193" y="3359"/>
              <a:ext cx="4277" cy="116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1.1 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组织创新：经营模式、组织结构、外部关系等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4160" y="4735"/>
              <a:ext cx="4277" cy="17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1.2 </a:t>
              </a:r>
              <a:r>
                <a:rPr 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营销创新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charset="-122"/>
                  <a:sym typeface="+mn-ea"/>
                </a:rPr>
                <a:t>外观设计、产品推广、营销渠道、是产品定价等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529830" y="1908031"/>
            <a:ext cx="3657685" cy="4092719"/>
            <a:chOff x="11858" y="3005"/>
            <a:chExt cx="5760" cy="6445"/>
          </a:xfrm>
        </p:grpSpPr>
        <p:grpSp>
          <p:nvGrpSpPr>
            <p:cNvPr id="25" name="组合 24"/>
            <p:cNvGrpSpPr/>
            <p:nvPr/>
          </p:nvGrpSpPr>
          <p:grpSpPr>
            <a:xfrm>
              <a:off x="11858" y="3005"/>
              <a:ext cx="5760" cy="3922"/>
              <a:chOff x="11789" y="2285"/>
              <a:chExt cx="5383" cy="3255"/>
            </a:xfrm>
          </p:grpSpPr>
          <p:sp>
            <p:nvSpPr>
              <p:cNvPr id="4" name="Shape 387"/>
              <p:cNvSpPr/>
              <p:nvPr/>
            </p:nvSpPr>
            <p:spPr>
              <a:xfrm>
                <a:off x="11789" y="2285"/>
                <a:ext cx="1000" cy="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4A6B9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4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" name="Shape 388"/>
              <p:cNvSpPr/>
              <p:nvPr/>
            </p:nvSpPr>
            <p:spPr>
              <a:xfrm>
                <a:off x="12114" y="2514"/>
                <a:ext cx="351" cy="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33" y="10800"/>
                    </a:moveTo>
                    <a:lnTo>
                      <a:pt x="15429" y="7196"/>
                    </a:lnTo>
                    <a:lnTo>
                      <a:pt x="15429" y="10800"/>
                    </a:lnTo>
                    <a:cubicBezTo>
                      <a:pt x="15429" y="10800"/>
                      <a:pt x="19033" y="10800"/>
                      <a:pt x="19033" y="10800"/>
                    </a:cubicBezTo>
                    <a:close/>
                    <a:moveTo>
                      <a:pt x="20057" y="20057"/>
                    </a:moveTo>
                    <a:lnTo>
                      <a:pt x="20057" y="12343"/>
                    </a:lnTo>
                    <a:lnTo>
                      <a:pt x="15043" y="12343"/>
                    </a:lnTo>
                    <a:cubicBezTo>
                      <a:pt x="14404" y="12343"/>
                      <a:pt x="13886" y="11825"/>
                      <a:pt x="13886" y="11186"/>
                    </a:cubicBezTo>
                    <a:lnTo>
                      <a:pt x="13886" y="6171"/>
                    </a:lnTo>
                    <a:lnTo>
                      <a:pt x="9257" y="6171"/>
                    </a:lnTo>
                    <a:lnTo>
                      <a:pt x="9257" y="20057"/>
                    </a:lnTo>
                    <a:cubicBezTo>
                      <a:pt x="9257" y="20057"/>
                      <a:pt x="20057" y="20057"/>
                      <a:pt x="20057" y="20057"/>
                    </a:cubicBezTo>
                    <a:close/>
                    <a:moveTo>
                      <a:pt x="12343" y="1929"/>
                    </a:moveTo>
                    <a:cubicBezTo>
                      <a:pt x="12343" y="1724"/>
                      <a:pt x="12162" y="1543"/>
                      <a:pt x="11957" y="1543"/>
                    </a:cubicBezTo>
                    <a:lnTo>
                      <a:pt x="3471" y="1543"/>
                    </a:lnTo>
                    <a:cubicBezTo>
                      <a:pt x="3267" y="1543"/>
                      <a:pt x="3086" y="1724"/>
                      <a:pt x="3086" y="1929"/>
                    </a:cubicBezTo>
                    <a:lnTo>
                      <a:pt x="3086" y="2700"/>
                    </a:lnTo>
                    <a:cubicBezTo>
                      <a:pt x="3086" y="2905"/>
                      <a:pt x="3267" y="3086"/>
                      <a:pt x="3471" y="3086"/>
                    </a:cubicBezTo>
                    <a:lnTo>
                      <a:pt x="11957" y="3086"/>
                    </a:lnTo>
                    <a:cubicBezTo>
                      <a:pt x="12162" y="3086"/>
                      <a:pt x="12343" y="2905"/>
                      <a:pt x="12343" y="2700"/>
                    </a:cubicBezTo>
                    <a:cubicBezTo>
                      <a:pt x="12343" y="2700"/>
                      <a:pt x="12343" y="1929"/>
                      <a:pt x="12343" y="1929"/>
                    </a:cubicBezTo>
                    <a:close/>
                    <a:moveTo>
                      <a:pt x="21600" y="20443"/>
                    </a:moveTo>
                    <a:cubicBezTo>
                      <a:pt x="21600" y="21082"/>
                      <a:pt x="21082" y="21600"/>
                      <a:pt x="20443" y="21600"/>
                    </a:cubicBezTo>
                    <a:lnTo>
                      <a:pt x="8871" y="21600"/>
                    </a:lnTo>
                    <a:cubicBezTo>
                      <a:pt x="8233" y="21600"/>
                      <a:pt x="7714" y="21082"/>
                      <a:pt x="7714" y="20443"/>
                    </a:cubicBezTo>
                    <a:lnTo>
                      <a:pt x="7714" y="18514"/>
                    </a:lnTo>
                    <a:lnTo>
                      <a:pt x="1157" y="18514"/>
                    </a:lnTo>
                    <a:cubicBezTo>
                      <a:pt x="518" y="18514"/>
                      <a:pt x="0" y="17996"/>
                      <a:pt x="0" y="17357"/>
                    </a:cubicBezTo>
                    <a:lnTo>
                      <a:pt x="0" y="1157"/>
                    </a:lnTo>
                    <a:cubicBezTo>
                      <a:pt x="0" y="518"/>
                      <a:pt x="518" y="0"/>
                      <a:pt x="1157" y="0"/>
                    </a:cubicBezTo>
                    <a:lnTo>
                      <a:pt x="14271" y="0"/>
                    </a:lnTo>
                    <a:cubicBezTo>
                      <a:pt x="14910" y="0"/>
                      <a:pt x="15429" y="518"/>
                      <a:pt x="15429" y="1157"/>
                    </a:cubicBezTo>
                    <a:lnTo>
                      <a:pt x="15429" y="5111"/>
                    </a:lnTo>
                    <a:cubicBezTo>
                      <a:pt x="15585" y="5207"/>
                      <a:pt x="15730" y="5316"/>
                      <a:pt x="15862" y="5448"/>
                    </a:cubicBezTo>
                    <a:lnTo>
                      <a:pt x="20780" y="10366"/>
                    </a:lnTo>
                    <a:cubicBezTo>
                      <a:pt x="21238" y="10824"/>
                      <a:pt x="21600" y="11704"/>
                      <a:pt x="21600" y="12343"/>
                    </a:cubicBezTo>
                    <a:cubicBezTo>
                      <a:pt x="21600" y="12343"/>
                      <a:pt x="21600" y="20443"/>
                      <a:pt x="21600" y="2044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4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TextBox 13"/>
              <p:cNvSpPr txBox="1"/>
              <p:nvPr/>
            </p:nvSpPr>
            <p:spPr>
              <a:xfrm>
                <a:off x="13012" y="2405"/>
                <a:ext cx="4160" cy="67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rPr>
                  <a:t>2.</a:t>
                </a:r>
                <a:r>
                  <a:rPr kumimoji="1" lang="zh-CN" altLang="en-US" sz="2800" smtClean="0">
                    <a:ln>
                      <a:noFill/>
                    </a:ln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“首次使用”</a:t>
                </a:r>
                <a:endParaRPr kumimoji="1" lang="zh-CN" altLang="en-US" sz="280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3" name="TextBox 13"/>
              <p:cNvSpPr txBox="1"/>
              <p:nvPr/>
            </p:nvSpPr>
            <p:spPr>
              <a:xfrm>
                <a:off x="12239" y="3610"/>
                <a:ext cx="4706" cy="193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lIns="0" tIns="0" rIns="0" bIns="0" rtlCol="0" anchor="t" anchorCtr="0">
                <a:spAutoFit/>
              </a:bodyPr>
              <a:p>
                <a:pPr algn="l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20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2.1 </a:t>
                </a:r>
                <a:r>
                  <a:rPr lang="zh-CN" altLang="en-US" sz="20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组织创新和营销创新等非技术创新的概念中，要在注重对“</a:t>
                </a:r>
                <a:r>
                  <a:rPr lang="zh-CN" altLang="en-US" sz="200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首次使用</a:t>
                </a:r>
                <a:r>
                  <a:rPr lang="zh-CN" altLang="en-US" sz="200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”这一概念的强调；</a:t>
                </a:r>
                <a:endParaRPr lang="zh-CN" altLang="en-US" sz="20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33" name="TextBox 13"/>
            <p:cNvSpPr txBox="1"/>
            <p:nvPr/>
          </p:nvSpPr>
          <p:spPr>
            <a:xfrm>
              <a:off x="12340" y="7124"/>
              <a:ext cx="5036" cy="232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 anchor="t" anchorCtr="0">
              <a:spAutoFit/>
            </a:bodyPr>
            <a:p>
              <a:pPr algn="l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2.2 </a:t>
              </a:r>
              <a:r>
                <a: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对于连续多年有同一类型非技术创新“首次使用”的企业，要进行查询，确定正确理解相关概念内涵。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6" name="标题 1"/>
          <p:cNvSpPr>
            <a:spLocks noGrp="1"/>
          </p:cNvSpPr>
          <p:nvPr/>
        </p:nvSpPr>
        <p:spPr>
          <a:xfrm>
            <a:off x="2254885" y="526415"/>
            <a:ext cx="8640000" cy="864235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核心指标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4" name="标题 1"/>
          <p:cNvSpPr>
            <a:spLocks noGrp="1"/>
          </p:cNvSpPr>
          <p:nvPr/>
        </p:nvSpPr>
        <p:spPr>
          <a:xfrm>
            <a:off x="1041400" y="16193"/>
            <a:ext cx="9855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 eaLnBrk="0" hangingPunct="0"/>
            <a:b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</a:t>
            </a:r>
            <a:r>
              <a:rPr lang="zh-CN" altLang="en-US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新调查企业家问卷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b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(L122</a:t>
            </a:r>
            <a:r>
              <a:rPr lang="zh-CN" altLang="en-US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r>
              <a:rPr lang="en-US" altLang="zh-CN" sz="36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36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896110" y="447675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279641" y="3685540"/>
            <a:ext cx="4737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3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281228" y="439039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4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281228" y="509524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5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9507220" y="2418626"/>
            <a:ext cx="2348865" cy="4013924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 w="28575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企业研发费用加计扣除税收优惠政策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高新技术企业所得税优惠政策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企业研发活动专用仪器设备加速折旧政策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4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技术转让、技术开发收入免征增值税和技术转让减免所得税优惠政策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金融支持相关政策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创造和保护知识产权的相关政策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7 </a:t>
            </a:r>
            <a:r>
              <a:rPr kumimoji="1" lang="zh-CN" altLang="en-US" sz="16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建议</a:t>
            </a:r>
            <a:endParaRPr kumimoji="1" lang="zh-CN" altLang="en-US" sz="16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 15"/>
          <p:cNvSpPr/>
          <p:nvPr/>
        </p:nvSpPr>
        <p:spPr bwMode="auto">
          <a:xfrm>
            <a:off x="2349617" y="2276074"/>
            <a:ext cx="1422166" cy="44181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基本信息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圆角矩形 16"/>
          <p:cNvSpPr/>
          <p:nvPr/>
        </p:nvSpPr>
        <p:spPr bwMode="auto">
          <a:xfrm>
            <a:off x="2349617" y="3709122"/>
            <a:ext cx="1422166" cy="4419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影响因素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圆角矩形 18"/>
          <p:cNvSpPr/>
          <p:nvPr/>
        </p:nvSpPr>
        <p:spPr bwMode="auto">
          <a:xfrm>
            <a:off x="2349617" y="5142317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14300">
              <a:schemeClr val="accent2">
                <a:satMod val="175000"/>
                <a:alpha val="50000"/>
              </a:schemeClr>
            </a:glow>
          </a:effectLst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政策效果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圆角矩形 24"/>
          <p:cNvSpPr/>
          <p:nvPr/>
        </p:nvSpPr>
        <p:spPr bwMode="auto">
          <a:xfrm>
            <a:off x="2349617" y="2992842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作用评价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圆角矩形 24"/>
          <p:cNvSpPr/>
          <p:nvPr/>
        </p:nvSpPr>
        <p:spPr bwMode="auto">
          <a:xfrm>
            <a:off x="2349617" y="5858597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strike="dblStrike" baseline="0" dirty="0" smtClean="0">
                <a:solidFill>
                  <a:srgbClr val="FF0000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疫情影响</a:t>
            </a:r>
            <a:endParaRPr kumimoji="1" lang="zh-CN" altLang="en-US" sz="2000" i="0" strike="dblStrike" baseline="0" dirty="0" smtClean="0">
              <a:solidFill>
                <a:srgbClr val="FF0000"/>
              </a:solidFill>
              <a:effectLst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圆角矩形 24"/>
          <p:cNvSpPr/>
          <p:nvPr/>
        </p:nvSpPr>
        <p:spPr bwMode="auto">
          <a:xfrm>
            <a:off x="2349617" y="4426037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激励措施</a:t>
            </a:r>
            <a:endParaRPr kumimoji="1" lang="zh-CN" altLang="en-US" sz="2000" i="0" u="none" strike="noStrike" cap="none" normalizeH="0" baseline="0" dirty="0" smtClean="0"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9151430" y="5350291"/>
            <a:ext cx="353975" cy="612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2" name="圆角矩形 15"/>
          <p:cNvSpPr/>
          <p:nvPr/>
        </p:nvSpPr>
        <p:spPr bwMode="auto">
          <a:xfrm>
            <a:off x="7679781" y="5134697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14300">
              <a:srgbClr val="007FFF">
                <a:alpha val="50000"/>
              </a:srgbClr>
            </a:glow>
          </a:effectLst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政策效果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" name="圆角矩形 15"/>
          <p:cNvSpPr/>
          <p:nvPr/>
        </p:nvSpPr>
        <p:spPr bwMode="auto">
          <a:xfrm>
            <a:off x="7679781" y="2276074"/>
            <a:ext cx="1422166" cy="44181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基本信息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4" name="圆角矩形 16"/>
          <p:cNvSpPr/>
          <p:nvPr/>
        </p:nvSpPr>
        <p:spPr bwMode="auto">
          <a:xfrm>
            <a:off x="7679781" y="3705312"/>
            <a:ext cx="1422166" cy="4419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影响因素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" name="圆角矩形 24"/>
          <p:cNvSpPr/>
          <p:nvPr/>
        </p:nvSpPr>
        <p:spPr bwMode="auto">
          <a:xfrm>
            <a:off x="7679781" y="2990937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作用评价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1707198" y="1420045"/>
            <a:ext cx="2863215" cy="651325"/>
          </a:xfrm>
          <a:prstGeom prst="roundRect">
            <a:avLst/>
          </a:prstGeom>
          <a:solidFill>
            <a:schemeClr val="accent2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方正彩云简体" pitchFamily="65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2415540" y="1484630"/>
            <a:ext cx="14465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旧版本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9" name="圆角矩形 98"/>
          <p:cNvSpPr/>
          <p:nvPr/>
        </p:nvSpPr>
        <p:spPr>
          <a:xfrm>
            <a:off x="6956743" y="1431475"/>
            <a:ext cx="2863215" cy="651325"/>
          </a:xfrm>
          <a:prstGeom prst="roundRect">
            <a:avLst/>
          </a:prstGeom>
          <a:solidFill>
            <a:schemeClr val="accent2"/>
          </a:solidFill>
          <a:ln w="2857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方正彩云简体" pitchFamily="65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679690" y="1496060"/>
            <a:ext cx="132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新版本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281228" y="298069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2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04" name="圆角矩形 15"/>
          <p:cNvSpPr/>
          <p:nvPr/>
        </p:nvSpPr>
        <p:spPr bwMode="auto">
          <a:xfrm>
            <a:off x="7679781" y="4420322"/>
            <a:ext cx="1422166" cy="441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i="0" u="none" strike="noStrike" cap="none" normalizeH="0" baseline="0" dirty="0" smtClean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人才情况</a:t>
            </a:r>
            <a:endParaRPr kumimoji="1" lang="zh-CN" altLang="en-US" sz="2000" i="0" u="none" strike="noStrike" cap="none" normalizeH="0" baseline="0" dirty="0" smtClean="0"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81228" y="227584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1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1960880" y="442468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4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960880" y="514096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5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960880" y="227584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1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960880" y="299212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2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960880" y="370840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3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960880" y="585724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C000"/>
                </a:solidFill>
                <a:latin typeface="方正超粗黑_GBK" panose="02000000000000000000" charset="-122"/>
                <a:ea typeface="方正超粗黑_GBK" panose="02000000000000000000" charset="-122"/>
              </a:rPr>
              <a:t>6</a:t>
            </a:r>
            <a:endParaRPr lang="en-US" altLang="zh-CN" sz="2800" b="1">
              <a:solidFill>
                <a:srgbClr val="FFC000"/>
              </a:solidFill>
              <a:latin typeface="方正超粗黑_GBK" panose="02000000000000000000" charset="-122"/>
              <a:ea typeface="方正超粗黑_GBK" panose="02000000000000000000" charset="-122"/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4063365" y="2717631"/>
            <a:ext cx="3039110" cy="4050199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 w="28575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1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企业研发费用加计扣除税收优惠政策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高新技术企业所得税优惠政策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企业研发活动专用仪器设备加速折旧政策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4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技术转让、技术开发收入免征增值税和技术转让减免所得税优惠政策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鼓励企业吸引和培养人才政策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金融支持相关政策</a:t>
            </a:r>
            <a:endParaRPr kumimoji="1" lang="en-US" altLang="zh-CN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7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创造和保护知识产权的相关政策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strike="dblStrike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8 </a:t>
            </a:r>
            <a:r>
              <a:rPr kumimoji="1" lang="zh-CN" altLang="en-US" sz="1400" i="0" strike="dblStrike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优先发展产业的支持政策</a:t>
            </a:r>
            <a:endParaRPr kumimoji="1" lang="zh-CN" altLang="en-US" sz="1400" i="0" strike="dblStrike" baseline="0" smtClean="0">
              <a:ln>
                <a:noFill/>
              </a:ln>
              <a:solidFill>
                <a:schemeClr val="tx1"/>
              </a:solidFill>
              <a:effectLst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strike="dblStrike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9 </a:t>
            </a:r>
            <a:r>
              <a:rPr kumimoji="1" lang="zh-CN" altLang="en-US" sz="1400" i="0" strike="dblStrike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促进科技成果转化的相关政策</a:t>
            </a:r>
            <a:endParaRPr kumimoji="1" lang="zh-CN" altLang="en-US" sz="1400" i="0" strike="dblStrike" baseline="0" smtClean="0">
              <a:ln>
                <a:noFill/>
              </a:ln>
              <a:solidFill>
                <a:schemeClr val="tx1"/>
              </a:solidFill>
              <a:effectLst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strike="dblStrike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10 </a:t>
            </a:r>
            <a:r>
              <a:rPr kumimoji="1" lang="zh-CN" altLang="en-US" sz="1400" i="0" strike="dblStrike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关于推进大众创业万众创新的各项政策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altLang="zh-CN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11 </a:t>
            </a:r>
            <a:r>
              <a:rPr kumimoji="1" lang="zh-CN" altLang="en-US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建议</a:t>
            </a:r>
            <a:endParaRPr kumimoji="1" lang="zh-CN" altLang="en-US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3780790" y="5356860"/>
            <a:ext cx="269875" cy="63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" name="直接箭头连接符 1"/>
          <p:cNvCxnSpPr>
            <a:endCxn id="70" idx="1"/>
          </p:cNvCxnSpPr>
          <p:nvPr/>
        </p:nvCxnSpPr>
        <p:spPr>
          <a:xfrm>
            <a:off x="3790315" y="4651375"/>
            <a:ext cx="349123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5" name="直接箭头连接符 4"/>
          <p:cNvCxnSpPr>
            <a:endCxn id="70" idx="1"/>
          </p:cNvCxnSpPr>
          <p:nvPr/>
        </p:nvCxnSpPr>
        <p:spPr>
          <a:xfrm flipV="1">
            <a:off x="6708140" y="4651375"/>
            <a:ext cx="573405" cy="1314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4114801" y="270767"/>
            <a:ext cx="6098420" cy="896849"/>
            <a:chOff x="4735" y="-87796"/>
            <a:chExt cx="4210173" cy="673964"/>
          </a:xfrm>
        </p:grpSpPr>
        <p:sp>
          <p:nvSpPr>
            <p:cNvPr id="6" name="矩形 5"/>
            <p:cNvSpPr/>
            <p:nvPr/>
          </p:nvSpPr>
          <p:spPr>
            <a:xfrm>
              <a:off x="4735" y="-87796"/>
              <a:ext cx="4210173" cy="67396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矩形 6"/>
            <p:cNvSpPr/>
            <p:nvPr/>
          </p:nvSpPr>
          <p:spPr>
            <a:xfrm>
              <a:off x="4735" y="-87796"/>
              <a:ext cx="4210173" cy="673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目录</a:t>
              </a:r>
              <a:endParaRPr lang="en-US" altLang="zh-CN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117601" y="1227341"/>
            <a:ext cx="6095999" cy="50211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70688" bIns="192024" numCol="1" spcCol="127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一、上报时间和填报范围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二、报表种类及报表修订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三、填报顺序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四、调查表式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五、创新概念及报表主要内容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六、</a:t>
            </a: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问卷填报注意事项</a:t>
            </a:r>
            <a:endParaRPr lang="en-US" altLang="zh-CN" sz="3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七、审核注意事项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B8D4-1E9A-4385-8D9A-1537D2F8808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  <p:transition advTm="511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6690" y="381000"/>
            <a:ext cx="6925310" cy="586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9"/>
          <p:cNvSpPr/>
          <p:nvPr/>
        </p:nvSpPr>
        <p:spPr>
          <a:xfrm>
            <a:off x="180975" y="215900"/>
            <a:ext cx="5048250" cy="6426200"/>
          </a:xfrm>
          <a:prstGeom prst="flowChartAlternateProcess">
            <a:avLst/>
          </a:prstGeom>
          <a:solidFill>
            <a:srgbClr val="D2E7F3">
              <a:alpha val="92940"/>
            </a:srgbClr>
          </a:solidFill>
          <a:ln w="25400" cap="flat" cmpd="sng">
            <a:solidFill>
              <a:srgbClr val="589CCE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17226" tIns="58613" rIns="117226" bIns="58613" anchor="ctr" anchorCtr="0"/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400" b="1" dirty="0">
              <a:latin typeface="华文中宋" panose="02010600040101010101" pitchFamily="2" charset="-122"/>
              <a:ea typeface="宋体" panose="02010600030101010101" pitchFamily="2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本问卷要求由了解企业创新全面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情况的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企业家回答</a:t>
            </a:r>
            <a:endParaRPr lang="zh-CN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本问卷应在《工业/建筑业/服务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业企业创新情况》问卷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之后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作答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填报人最好能先行阅览创新情况表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的填报内容，以避免两表信息不一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致、出现审核关系不通过而影响上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报。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第一部分基本信息、第二部分创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新作用不能为空（A类强制）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</a:pP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第三至第五题，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有创新活动的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0" hangingPunct="0">
              <a:buClr>
                <a:srgbClr val="FF0000"/>
              </a:buClr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企业均需填报</a:t>
            </a:r>
            <a:endParaRPr lang="zh-CN" altLang="en-US" sz="2400" b="1" dirty="0">
              <a:latin typeface="华文中宋" panose="02010600040101010101" pitchFamily="2" charset="-122"/>
              <a:ea typeface="宋体" panose="02010600030101010101" pitchFamily="2" charset="-122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400" b="1" dirty="0">
              <a:latin typeface="华文中宋" panose="02010600040101010101" pitchFamily="2" charset="-122"/>
              <a:ea typeface="宋体" panose="02010600030101010101" pitchFamily="2" charset="-122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>
              <a:buClr>
                <a:srgbClr val="FF0000"/>
              </a:buClr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2099" name="椭圆 1"/>
          <p:cNvSpPr/>
          <p:nvPr/>
        </p:nvSpPr>
        <p:spPr>
          <a:xfrm>
            <a:off x="5597525" y="3261043"/>
            <a:ext cx="1182688" cy="392112"/>
          </a:xfrm>
          <a:prstGeom prst="ellipse">
            <a:avLst/>
          </a:prstGeom>
          <a:noFill/>
          <a:ln w="349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7226" tIns="58613" rIns="117226" bIns="58613" anchor="ctr" anchorCtr="0"/>
          <a:p>
            <a:pPr eaLnBrk="0" hangingPunct="0"/>
            <a:endParaRPr lang="zh-CN" altLang="en-US" dirty="0">
              <a:latin typeface="华文中宋" panose="0201060004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2100" name="椭圆 1"/>
          <p:cNvSpPr/>
          <p:nvPr/>
        </p:nvSpPr>
        <p:spPr>
          <a:xfrm>
            <a:off x="6223000" y="5646420"/>
            <a:ext cx="1233170" cy="390525"/>
          </a:xfrm>
          <a:prstGeom prst="ellipse">
            <a:avLst/>
          </a:prstGeom>
          <a:noFill/>
          <a:ln w="349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7226" tIns="58613" rIns="117226" bIns="58613" anchor="ctr" anchorCtr="0"/>
          <a:p>
            <a:pPr eaLnBrk="0" hangingPunct="0"/>
            <a:endParaRPr lang="zh-CN" altLang="en-US" dirty="0">
              <a:latin typeface="华文中宋" panose="0201060004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45127" y="1169831"/>
            <a:ext cx="10387527" cy="5385516"/>
          </a:xfrm>
        </p:spPr>
        <p:txBody>
          <a:bodyPr/>
          <a:lstStyle/>
          <a:p>
            <a:r>
              <a:rPr lang="zh-CN" altLang="en-US" sz="2800" kern="1200" dirty="0" smtClean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整体原则：一个企业有多种营业活动，应根据全部营业活动的情况填报，只要企业的众多产品或活动中有一项符合创新，即可判断为“是”，即有创新。 </a:t>
            </a:r>
            <a:endParaRPr lang="en-US" altLang="zh-CN" sz="2800" kern="1200" dirty="0" smtClean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kern="1200" dirty="0" smtClean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法人原则：集团企业中，某项创新是由具有法人资格的集团子公司实现的，则该项创新的有关情况应由子公司填报，母公司不应重复填报相应内容。</a:t>
            </a:r>
            <a:endParaRPr lang="en-US" altLang="zh-CN" sz="2800" kern="1200" dirty="0" smtClean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kern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有研发项目和活动必有创新。</a:t>
            </a:r>
            <a:endParaRPr lang="en-US" altLang="zh-CN" sz="2800" kern="1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kern="1200" dirty="0" smtClean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填报时认真阅读问卷中每一道题目的要求，报表</a:t>
            </a:r>
            <a:r>
              <a:rPr lang="zh-CN" altLang="en-US" sz="2800" kern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不能漏题</a:t>
            </a:r>
            <a:r>
              <a:rPr lang="en-US" altLang="zh-CN" sz="2800" kern="1200" dirty="0" smtClean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kern="1200" dirty="0" smtClean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认真看审核提示。</a:t>
            </a:r>
            <a:endParaRPr lang="en-US" altLang="zh-CN" sz="2800" kern="1200" noProof="1" smtClean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kern="1200" dirty="0" smtClean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kern="1200" dirty="0" smtClean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B8D4-1E9A-4385-8D9A-1537D2F8808A}" type="slidenum">
              <a:rPr lang="zh-CN" altLang="en-US" smtClean="0"/>
            </a:fld>
            <a:endParaRPr lang="en-US" altLang="zh-CN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70885" y="261871"/>
            <a:ext cx="985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六、问卷填报注意事项</a:t>
            </a:r>
            <a:endParaRPr lang="zh-CN" alt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Rectangle 3"/>
          <p:cNvSpPr txBox="1"/>
          <p:nvPr/>
        </p:nvSpPr>
        <p:spPr>
          <a:xfrm>
            <a:off x="1739900" y="659130"/>
            <a:ext cx="9537700" cy="5723890"/>
          </a:xfrm>
          <a:prstGeom prst="rect">
            <a:avLst/>
          </a:prstGeom>
          <a:noFill/>
          <a:ln w="25400">
            <a:noFill/>
          </a:ln>
        </p:spPr>
        <p:txBody>
          <a:bodyPr/>
          <a:p>
            <a:pPr marL="171450" lvl="1" indent="-171450" algn="l">
              <a:lnSpc>
                <a:spcPts val="3300"/>
              </a:lnSpc>
              <a:buNone/>
            </a:pP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indent="-457200" algn="l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若企业填报了20</a:t>
            </a:r>
            <a:r>
              <a:rPr 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22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年四季度定报数据，创新调查年报也必须同时填报，不能漏报。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indent="-457200" algn="l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按制度要求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118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表填表人必须是企业法人。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indent="-457200" algn="l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明确本单位是否为高新技术企业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科技型企业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indent="-457200" algn="l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注意理解创新的概念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1" indent="-457200" algn="l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调查不仅包括已经实现的创新，还包括正在进行或中止的创新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1450" lvl="1" indent="-171450" eaLnBrk="1" hangingPunct="1">
              <a:lnSpc>
                <a:spcPct val="90000"/>
              </a:lnSpc>
            </a:pPr>
            <a:endParaRPr lang="en-US" altLang="zh-CN" sz="3200" dirty="0">
              <a:latin typeface="Arial" panose="020B0604020202020204" pitchFamily="34" charset="0"/>
            </a:endParaRPr>
          </a:p>
          <a:p>
            <a:pPr marL="171450" lvl="1" indent="-171450" eaLnBrk="1" hangingPunct="1">
              <a:lnSpc>
                <a:spcPct val="90000"/>
              </a:lnSpc>
            </a:pPr>
            <a:endParaRPr lang="en-US" altLang="zh-CN" sz="3200" dirty="0">
              <a:latin typeface="Arial" panose="020B0604020202020204" pitchFamily="34" charset="0"/>
            </a:endParaRPr>
          </a:p>
          <a:p>
            <a:endParaRPr lang="zh-CN" altLang="en-US" sz="3200" dirty="0">
              <a:latin typeface="Arial" panose="020B0604020202020204" pitchFamily="34" charset="0"/>
            </a:endParaRPr>
          </a:p>
          <a:p>
            <a:endParaRPr lang="en-US" altLang="zh-CN" sz="3200" dirty="0">
              <a:latin typeface="Arial" panose="020B0604020202020204" pitchFamily="34" charset="0"/>
            </a:endParaRPr>
          </a:p>
          <a:p>
            <a:endParaRPr lang="en-US" altLang="zh-CN" sz="3200" dirty="0">
              <a:latin typeface="Arial" panose="020B0604020202020204" pitchFamily="34" charset="0"/>
            </a:endParaRPr>
          </a:p>
          <a:p>
            <a:endParaRPr lang="en-US" altLang="zh-CN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8DDCB8D4-1E9A-4385-8D9A-1537D2F8808A}" type="slidenum">
              <a:rPr lang="zh-CN" altLang="en-US"/>
            </a:fld>
            <a:endParaRPr lang="en-US" altLang="zh-CN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70885" y="261871"/>
            <a:ext cx="9855200" cy="646331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六、问卷填报注意事项</a:t>
            </a:r>
            <a:endParaRPr lang="zh-CN" alt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442434" y="1069074"/>
            <a:ext cx="10290220" cy="4816571"/>
          </a:xfrm>
          <a:custGeom>
            <a:avLst/>
            <a:gdLst>
              <a:gd name="connsiteX0" fmla="*/ 0 w 3589215"/>
              <a:gd name="connsiteY0" fmla="*/ 0 h 990675"/>
              <a:gd name="connsiteX1" fmla="*/ 3589215 w 3589215"/>
              <a:gd name="connsiteY1" fmla="*/ 0 h 990675"/>
              <a:gd name="connsiteX2" fmla="*/ 3589215 w 3589215"/>
              <a:gd name="connsiteY2" fmla="*/ 990675 h 990675"/>
              <a:gd name="connsiteX3" fmla="*/ 0 w 3589215"/>
              <a:gd name="connsiteY3" fmla="*/ 990675 h 990675"/>
              <a:gd name="connsiteX4" fmla="*/ 0 w 3589215"/>
              <a:gd name="connsiteY4" fmla="*/ 0 h 9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215" h="990675">
                <a:moveTo>
                  <a:pt x="0" y="0"/>
                </a:moveTo>
                <a:lnTo>
                  <a:pt x="3589215" y="0"/>
                </a:lnTo>
                <a:lnTo>
                  <a:pt x="3589215" y="990675"/>
                </a:lnTo>
                <a:lnTo>
                  <a:pt x="0" y="99067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78563" tIns="354076" rIns="278563" bIns="120904" spcCol="1270"/>
          <a:lstStyle/>
          <a:p>
            <a:pPr marL="172720" indent="-172720">
              <a:buFont typeface="Arial" panose="020B0604020202020204" pitchFamily="34" charset="0"/>
              <a:buChar char="•"/>
              <a:defRPr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数据上报前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执行平台审核，依据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提示进行修改，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不能出现</a:t>
            </a:r>
            <a:r>
              <a:rPr lang="en-US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AB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类强制性错误和</a:t>
            </a:r>
            <a:r>
              <a:rPr lang="en-US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类核实性错误。</a:t>
            </a:r>
            <a:endParaRPr lang="en-US" altLang="zh-CN" sz="2800" noProof="1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2720" indent="-172720">
              <a:buFont typeface="Arial" panose="020B0604020202020204" pitchFamily="34" charset="0"/>
              <a:buChar char="•"/>
              <a:defRPr/>
            </a:pPr>
            <a:endParaRPr lang="en-US" altLang="zh-CN" sz="2800" noProof="1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2720" indent="-172720">
              <a:buFont typeface="Arial" panose="020B0604020202020204" pitchFamily="34" charset="0"/>
              <a:buChar char="•"/>
              <a:defRPr/>
            </a:pPr>
            <a:r>
              <a:rPr lang="en-US" altLang="zh-CN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类可忽略审核无需填写澄清说明，但同样需要重视，大部分为漏填、错填选项，要求认真查看审核内容，仔细确认是否填报有误。</a:t>
            </a:r>
            <a:endParaRPr lang="en-US" altLang="zh-CN" sz="2800" noProof="1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2720" indent="-172720">
              <a:buFont typeface="Arial" panose="020B0604020202020204" pitchFamily="34" charset="0"/>
              <a:buChar char="•"/>
              <a:defRPr/>
            </a:pPr>
            <a:endParaRPr lang="en-US" altLang="zh-CN" sz="2800" noProof="1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2720" indent="-172720">
              <a:buFont typeface="Arial" panose="020B0604020202020204" pitchFamily="34" charset="0"/>
              <a:buChar char="•"/>
              <a:defRPr/>
            </a:pP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此报表与研发表</a:t>
            </a:r>
            <a:r>
              <a:rPr lang="en-US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607-1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607-2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表的联审较多，一般情况下，</a:t>
            </a:r>
            <a:r>
              <a:rPr lang="zh-CN" altLang="en-US" sz="2800" noProof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有研发活动就有创新</a:t>
            </a:r>
            <a:r>
              <a:rPr lang="zh-CN" altLang="en-US" sz="2800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。同时注意企业创新情况表与企业家问卷两张表之间的逻辑关系。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71755" indent="-71755">
              <a:buFont typeface="Arial" panose="020B0604020202020204" pitchFamily="34" charset="0"/>
              <a:buChar char="•"/>
              <a:defRPr/>
            </a:pP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defRPr/>
            </a:pP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B8D4-1E9A-4385-8D9A-1537D2F8808A}" type="slidenum">
              <a:rPr lang="zh-CN" altLang="en-US" smtClean="0"/>
            </a:fld>
            <a:endParaRPr lang="en-US" altLang="zh-CN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24077" y="363282"/>
            <a:ext cx="9863877" cy="71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七、审核注意事项</a:t>
            </a:r>
            <a:endParaRPr lang="en-US" altLang="zh-CN" sz="3600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内容占位符 2"/>
          <p:cNvSpPr>
            <a:spLocks noGrp="1"/>
          </p:cNvSpPr>
          <p:nvPr>
            <p:ph idx="1"/>
          </p:nvPr>
        </p:nvSpPr>
        <p:spPr>
          <a:xfrm>
            <a:off x="1433513" y="2227263"/>
            <a:ext cx="9855200" cy="17700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zh-CN" altLang="en-US" sz="6600" i="1" dirty="0" smtClean="0"/>
              <a:t>                </a:t>
            </a:r>
            <a:r>
              <a:rPr lang="zh-CN" altLang="en-US" sz="8000" i="1" dirty="0" smtClean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谢 谢！</a:t>
            </a:r>
            <a:endParaRPr lang="zh-CN" altLang="en-US" sz="8000" i="1" dirty="0" smtClean="0"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4406" y="4693920"/>
            <a:ext cx="1024471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7030A0"/>
              </a:buClr>
            </a:pPr>
            <a:r>
              <a:rPr lang="zh-CN" altLang="en-US" sz="3200" dirty="0" smtClean="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工作联系人：社会与科技科 田晓青 </a:t>
            </a:r>
            <a:r>
              <a:rPr lang="en-US" altLang="zh-CN" sz="3200" dirty="0" smtClean="0">
                <a:solidFill>
                  <a:schemeClr val="accent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85412143</a:t>
            </a:r>
            <a:endParaRPr lang="en-US" altLang="zh-CN" sz="3200" dirty="0" smtClean="0">
              <a:solidFill>
                <a:schemeClr val="accent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B8D4-1E9A-4385-8D9A-1537D2F8808A}" type="slidenum">
              <a:rPr lang="zh-CN" altLang="en-US" smtClean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B8D4-1E9A-4385-8D9A-1537D2F8808A}" type="slidenum">
              <a:rPr lang="zh-CN" altLang="en-US" smtClean="0"/>
            </a:fld>
            <a:endParaRPr lang="en-US" altLang="zh-CN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679459" y="1180166"/>
          <a:ext cx="10031730" cy="358426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591585"/>
                <a:gridCol w="6440145"/>
              </a:tblGrid>
              <a:tr h="1156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3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kumimoji="0" lang="zh-CN" altLang="en-US" sz="3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3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内容</a:t>
                      </a:r>
                      <a:endParaRPr kumimoji="0" lang="zh-CN" altLang="en-US" sz="3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>
                    <a:solidFill>
                      <a:srgbClr val="0070C0"/>
                    </a:solidFill>
                  </a:tcPr>
                </a:tc>
              </a:tr>
              <a:tr h="12141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2024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日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开网填报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/>
                </a:tc>
              </a:tr>
              <a:tr h="12141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2024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日</a:t>
                      </a: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24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企业网上截止填报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807643" y="203286"/>
            <a:ext cx="2954655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一、上报时间</a:t>
            </a:r>
            <a:endParaRPr lang="en-US" altLang="zh-CN" sz="3600" dirty="0" smtClean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685" name="任意多边形 5"/>
          <p:cNvSpPr/>
          <p:nvPr/>
        </p:nvSpPr>
        <p:spPr>
          <a:xfrm>
            <a:off x="1512888" y="1208088"/>
            <a:ext cx="5283200" cy="5184775"/>
          </a:xfrm>
          <a:custGeom>
            <a:avLst/>
            <a:gdLst>
              <a:gd name="connsiteX0" fmla="*/ 0 w 3589215"/>
              <a:gd name="connsiteY0" fmla="*/ 0 h 990675"/>
              <a:gd name="connsiteX1" fmla="*/ 3589215 w 3589215"/>
              <a:gd name="connsiteY1" fmla="*/ 0 h 990675"/>
              <a:gd name="connsiteX2" fmla="*/ 3589215 w 3589215"/>
              <a:gd name="connsiteY2" fmla="*/ 990675 h 990675"/>
              <a:gd name="connsiteX3" fmla="*/ 0 w 3589215"/>
              <a:gd name="connsiteY3" fmla="*/ 990675 h 990675"/>
              <a:gd name="connsiteX4" fmla="*/ 0 w 3589215"/>
              <a:gd name="connsiteY4" fmla="*/ 0 h 9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215" h="990675">
                <a:moveTo>
                  <a:pt x="0" y="0"/>
                </a:moveTo>
                <a:lnTo>
                  <a:pt x="3589215" y="0"/>
                </a:lnTo>
                <a:lnTo>
                  <a:pt x="3589215" y="990675"/>
                </a:lnTo>
                <a:lnTo>
                  <a:pt x="0" y="990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78563" tIns="354076" rIns="278563" bIns="120904" spcCol="1270"/>
          <a:lstStyle/>
          <a:p>
            <a:pPr marL="0" marR="0" lvl="1" indent="0" algn="l" defTabSz="75565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1.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规模以上工业企业；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2.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特、一、二级总承包、专业 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承包建筑业企业；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.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限额以上批发和零售业企业</a:t>
            </a:r>
            <a:endParaRPr kumimoji="0" lang="en-US" altLang="zh-CN" sz="2800" b="1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规模以上服务业企业：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交通运输、仓储和邮政业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信息传输、软件和信息技术服务业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租赁和商务服务业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科学研究和技术服务业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水利、环境和公共设施管理业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86" name="任意多边形 6"/>
          <p:cNvSpPr/>
          <p:nvPr/>
        </p:nvSpPr>
        <p:spPr>
          <a:xfrm>
            <a:off x="2076450" y="957263"/>
            <a:ext cx="2786063" cy="501650"/>
          </a:xfrm>
          <a:custGeom>
            <a:avLst/>
            <a:gdLst>
              <a:gd name="connsiteX0" fmla="*/ 0 w 2512450"/>
              <a:gd name="connsiteY0" fmla="*/ 83642 h 501840"/>
              <a:gd name="connsiteX1" fmla="*/ 83642 w 2512450"/>
              <a:gd name="connsiteY1" fmla="*/ 0 h 501840"/>
              <a:gd name="connsiteX2" fmla="*/ 2428808 w 2512450"/>
              <a:gd name="connsiteY2" fmla="*/ 0 h 501840"/>
              <a:gd name="connsiteX3" fmla="*/ 2512450 w 2512450"/>
              <a:gd name="connsiteY3" fmla="*/ 83642 h 501840"/>
              <a:gd name="connsiteX4" fmla="*/ 2512450 w 2512450"/>
              <a:gd name="connsiteY4" fmla="*/ 418198 h 501840"/>
              <a:gd name="connsiteX5" fmla="*/ 2428808 w 2512450"/>
              <a:gd name="connsiteY5" fmla="*/ 501840 h 501840"/>
              <a:gd name="connsiteX6" fmla="*/ 83642 w 2512450"/>
              <a:gd name="connsiteY6" fmla="*/ 501840 h 501840"/>
              <a:gd name="connsiteX7" fmla="*/ 0 w 2512450"/>
              <a:gd name="connsiteY7" fmla="*/ 418198 h 501840"/>
              <a:gd name="connsiteX8" fmla="*/ 0 w 2512450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2450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2428808" y="0"/>
                </a:lnTo>
                <a:cubicBezTo>
                  <a:pt x="2475002" y="0"/>
                  <a:pt x="2512450" y="37448"/>
                  <a:pt x="2512450" y="83642"/>
                </a:cubicBezTo>
                <a:lnTo>
                  <a:pt x="2512450" y="418198"/>
                </a:lnTo>
                <a:cubicBezTo>
                  <a:pt x="2512450" y="464392"/>
                  <a:pt x="2475002" y="501840"/>
                  <a:pt x="2428808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9463" tIns="24498" rIns="119463" bIns="24498" spcCol="1270" anchor="ctr"/>
          <a:lstStyle/>
          <a:p>
            <a:pPr marL="0" marR="0" lvl="0" indent="0" algn="l" defTabSz="75565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规上调查范围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87" name="任意多边形 9"/>
          <p:cNvSpPr/>
          <p:nvPr/>
        </p:nvSpPr>
        <p:spPr>
          <a:xfrm>
            <a:off x="6932613" y="1208088"/>
            <a:ext cx="4376738" cy="5184775"/>
          </a:xfrm>
          <a:custGeom>
            <a:avLst/>
            <a:gdLst>
              <a:gd name="connsiteX0" fmla="*/ 0 w 3589215"/>
              <a:gd name="connsiteY0" fmla="*/ 0 h 990675"/>
              <a:gd name="connsiteX1" fmla="*/ 3589215 w 3589215"/>
              <a:gd name="connsiteY1" fmla="*/ 0 h 990675"/>
              <a:gd name="connsiteX2" fmla="*/ 3589215 w 3589215"/>
              <a:gd name="connsiteY2" fmla="*/ 990675 h 990675"/>
              <a:gd name="connsiteX3" fmla="*/ 0 w 3589215"/>
              <a:gd name="connsiteY3" fmla="*/ 990675 h 990675"/>
              <a:gd name="connsiteX4" fmla="*/ 0 w 3589215"/>
              <a:gd name="connsiteY4" fmla="*/ 0 h 9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215" h="990675">
                <a:moveTo>
                  <a:pt x="0" y="0"/>
                </a:moveTo>
                <a:lnTo>
                  <a:pt x="3589215" y="0"/>
                </a:lnTo>
                <a:lnTo>
                  <a:pt x="3589215" y="990675"/>
                </a:lnTo>
                <a:lnTo>
                  <a:pt x="0" y="990675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rgbClr val="7030A0"/>
            </a:solidFill>
          </a:ln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78563" tIns="354076" rIns="278563" bIns="120904" spcCol="1270"/>
          <a:lstStyle/>
          <a:p>
            <a:pPr marL="172720" marR="0" lvl="1" indent="-172720" algn="l" defTabSz="75565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范围与</a:t>
            </a: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2022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年报相同，调查对象为企业法人；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72720" marR="0" lvl="1" indent="-172720" algn="l" defTabSz="75565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以各专业纳入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年报一套表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的企业为准，开网时统一在平台加载</a:t>
            </a:r>
            <a:endParaRPr kumimoji="0" lang="en-US" altLang="zh-CN" sz="28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88" name="任意多边形 10"/>
          <p:cNvSpPr/>
          <p:nvPr/>
        </p:nvSpPr>
        <p:spPr>
          <a:xfrm>
            <a:off x="7112000" y="957263"/>
            <a:ext cx="2114550" cy="501650"/>
          </a:xfrm>
          <a:custGeom>
            <a:avLst/>
            <a:gdLst>
              <a:gd name="connsiteX0" fmla="*/ 0 w 2512450"/>
              <a:gd name="connsiteY0" fmla="*/ 83642 h 501840"/>
              <a:gd name="connsiteX1" fmla="*/ 83642 w 2512450"/>
              <a:gd name="connsiteY1" fmla="*/ 0 h 501840"/>
              <a:gd name="connsiteX2" fmla="*/ 2428808 w 2512450"/>
              <a:gd name="connsiteY2" fmla="*/ 0 h 501840"/>
              <a:gd name="connsiteX3" fmla="*/ 2512450 w 2512450"/>
              <a:gd name="connsiteY3" fmla="*/ 83642 h 501840"/>
              <a:gd name="connsiteX4" fmla="*/ 2512450 w 2512450"/>
              <a:gd name="connsiteY4" fmla="*/ 418198 h 501840"/>
              <a:gd name="connsiteX5" fmla="*/ 2428808 w 2512450"/>
              <a:gd name="connsiteY5" fmla="*/ 501840 h 501840"/>
              <a:gd name="connsiteX6" fmla="*/ 83642 w 2512450"/>
              <a:gd name="connsiteY6" fmla="*/ 501840 h 501840"/>
              <a:gd name="connsiteX7" fmla="*/ 0 w 2512450"/>
              <a:gd name="connsiteY7" fmla="*/ 418198 h 501840"/>
              <a:gd name="connsiteX8" fmla="*/ 0 w 2512450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2450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2428808" y="0"/>
                </a:lnTo>
                <a:cubicBezTo>
                  <a:pt x="2475002" y="0"/>
                  <a:pt x="2512450" y="37448"/>
                  <a:pt x="2512450" y="83642"/>
                </a:cubicBezTo>
                <a:lnTo>
                  <a:pt x="2512450" y="418198"/>
                </a:lnTo>
                <a:cubicBezTo>
                  <a:pt x="2512450" y="464392"/>
                  <a:pt x="2475002" y="501840"/>
                  <a:pt x="2428808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9463" tIns="24498" rIns="119463" bIns="24498" spcCol="1270" anchor="ctr"/>
          <a:lstStyle/>
          <a:p>
            <a:pPr marL="0" marR="0" lvl="0" indent="0" algn="l" defTabSz="75565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说明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413" name="Rectangle 7"/>
          <p:cNvSpPr/>
          <p:nvPr/>
        </p:nvSpPr>
        <p:spPr>
          <a:xfrm>
            <a:off x="1454785" y="225743"/>
            <a:ext cx="9855200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32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填报范围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889125" y="1344613"/>
            <a:ext cx="8883650" cy="5073650"/>
            <a:chOff x="1775129" y="1501023"/>
            <a:chExt cx="4345077" cy="5073650"/>
          </a:xfrm>
        </p:grpSpPr>
        <p:sp>
          <p:nvSpPr>
            <p:cNvPr id="1048739" name="任意多边形 5"/>
            <p:cNvSpPr/>
            <p:nvPr/>
          </p:nvSpPr>
          <p:spPr>
            <a:xfrm>
              <a:off x="1775129" y="1750260"/>
              <a:ext cx="4345077" cy="4824413"/>
            </a:xfrm>
            <a:custGeom>
              <a:avLst/>
              <a:gdLst>
                <a:gd name="connsiteX0" fmla="*/ 0 w 3589215"/>
                <a:gd name="connsiteY0" fmla="*/ 0 h 990675"/>
                <a:gd name="connsiteX1" fmla="*/ 3589215 w 3589215"/>
                <a:gd name="connsiteY1" fmla="*/ 0 h 990675"/>
                <a:gd name="connsiteX2" fmla="*/ 3589215 w 3589215"/>
                <a:gd name="connsiteY2" fmla="*/ 990675 h 990675"/>
                <a:gd name="connsiteX3" fmla="*/ 0 w 3589215"/>
                <a:gd name="connsiteY3" fmla="*/ 990675 h 990675"/>
                <a:gd name="connsiteX4" fmla="*/ 0 w 3589215"/>
                <a:gd name="connsiteY4" fmla="*/ 0 h 9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9215" h="990675">
                  <a:moveTo>
                    <a:pt x="0" y="0"/>
                  </a:moveTo>
                  <a:lnTo>
                    <a:pt x="3589215" y="0"/>
                  </a:lnTo>
                  <a:lnTo>
                    <a:pt x="3589215" y="990675"/>
                  </a:lnTo>
                  <a:lnTo>
                    <a:pt x="0" y="9906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78563" tIns="354076" rIns="278563" bIns="120904"/>
            <a:lstStyle>
              <a:lvl1pPr marL="71755" indent="-71755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r>
                <a:rPr kumimoji="0" lang="en-US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kumimoji="0" lang="zh-CN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工业企业创新情况</a:t>
              </a:r>
              <a:r>
                <a:rPr kumimoji="0" lang="en-US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(L121</a:t>
              </a:r>
              <a:r>
                <a:rPr kumimoji="0" lang="zh-CN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r>
                <a:rPr kumimoji="0" lang="zh-CN" altLang="zh-CN" sz="2800" noProof="1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 </a:t>
              </a:r>
              <a:endParaRPr kumimoji="0" lang="zh-CN" altLang="zh-CN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r>
                <a:rPr kumimoji="0" lang="zh-CN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kumimoji="0" lang="zh-CN" altLang="zh-CN" sz="2800" noProof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创新调查企业家问卷（</a:t>
              </a:r>
              <a:r>
                <a:rPr kumimoji="0" lang="en-US" altLang="zh-CN" sz="2800" noProof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L122</a:t>
              </a:r>
              <a:r>
                <a:rPr kumimoji="0" lang="zh-CN" altLang="zh-CN" sz="2800" noProof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r>
                <a:rPr kumimoji="0" lang="zh-CN" altLang="zh-CN" sz="2800" noProof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r>
                <a:rPr kumimoji="0" lang="zh-CN" altLang="en-US" sz="2800" noProof="1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（为抽样调查）</a:t>
              </a:r>
              <a:endParaRPr kumimoji="0" lang="en-US" altLang="zh-CN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r>
                <a:rPr kumimoji="0" lang="zh-CN" altLang="en-US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建筑业企业创新情况</a:t>
              </a:r>
              <a:r>
                <a:rPr kumimoji="0" lang="en-US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(L123</a:t>
              </a:r>
              <a:r>
                <a:rPr kumimoji="0" lang="zh-CN" altLang="en-US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r>
                <a:rPr kumimoji="0" lang="zh-CN" altLang="en-US" sz="2800" noProof="1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 </a:t>
              </a:r>
              <a:endParaRPr kumimoji="0" lang="en-US" altLang="zh-CN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r>
                <a:rPr kumimoji="0" lang="zh-CN" altLang="en-US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服务业企业创新情况</a:t>
              </a:r>
              <a:r>
                <a:rPr kumimoji="0" lang="en-US" altLang="zh-CN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(L125</a:t>
              </a:r>
              <a:r>
                <a:rPr kumimoji="0" lang="zh-CN" altLang="en-US" sz="2800" noProof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r>
                <a:rPr kumimoji="0" lang="zh-CN" altLang="en-US" sz="2800" noProof="1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kumimoji="0" lang="en-US" altLang="zh-CN" sz="2800" noProof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endParaRPr kumimoji="0" lang="en-US" altLang="zh-CN" sz="2800" noProof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>
                <a:spcBef>
                  <a:spcPct val="0"/>
                </a:spcBef>
                <a:buNone/>
                <a:defRPr/>
              </a:pPr>
              <a:r>
                <a:rPr lang="en-US" sz="2800" b="1" dirty="0" smtClean="0"/>
                <a:t> L122</a:t>
              </a:r>
              <a:r>
                <a:rPr lang="zh-CN" altLang="en-US" sz="2800" b="1" dirty="0" smtClean="0"/>
                <a:t>表为抽样调查，即从填写了</a:t>
              </a:r>
              <a:r>
                <a:rPr lang="en-US" sz="2800" b="1" dirty="0" smtClean="0"/>
                <a:t>L121</a:t>
              </a:r>
              <a:r>
                <a:rPr lang="zh-CN" altLang="en-US" sz="2800" b="1" dirty="0" smtClean="0"/>
                <a:t>或</a:t>
              </a:r>
              <a:r>
                <a:rPr lang="en-US" sz="2800" b="1" dirty="0" smtClean="0"/>
                <a:t>L123</a:t>
              </a:r>
              <a:r>
                <a:rPr lang="zh-CN" altLang="en-US" sz="2800" b="1" dirty="0" smtClean="0"/>
                <a:t>或</a:t>
              </a:r>
              <a:r>
                <a:rPr lang="en-US" sz="2800" b="1" dirty="0" smtClean="0"/>
                <a:t>L125</a:t>
              </a:r>
              <a:r>
                <a:rPr lang="zh-CN" altLang="en-US" sz="2800" b="1" dirty="0" smtClean="0"/>
                <a:t>的企业中抽取填报，只要平台上布了</a:t>
              </a:r>
              <a:r>
                <a:rPr lang="en-US" sz="2800" b="1" dirty="0" smtClean="0"/>
                <a:t>L122</a:t>
              </a:r>
              <a:r>
                <a:rPr lang="zh-CN" altLang="en-US" sz="2800" b="1" dirty="0" smtClean="0"/>
                <a:t>表的企业即为抽中企业，需要填报</a:t>
              </a:r>
              <a:r>
                <a:rPr lang="en-US" sz="2800" b="1" dirty="0" smtClean="0"/>
                <a:t>L122</a:t>
              </a:r>
              <a:r>
                <a:rPr lang="zh-CN" altLang="en-US" sz="2800" b="1" dirty="0" smtClean="0"/>
                <a:t>表。</a:t>
              </a:r>
              <a:endParaRPr lang="zh-CN" altLang="en-US" sz="2800" b="1" dirty="0" smtClean="0"/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endParaRPr kumimoji="0" lang="en-US" altLang="zh-CN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r>
                <a:rPr kumimoji="0" lang="zh-CN" altLang="en-US" sz="2800" b="1" noProof="1">
                  <a:solidFill>
                    <a:srgbClr val="33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kumimoji="0" lang="zh-CN" altLang="en-US" sz="2800" b="1" noProof="1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endParaRPr lang="en-US" altLang="zh-CN" sz="2400" noProof="1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endParaRPr kumimoji="0" lang="en-US" altLang="zh-CN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indent="0" algn="just" eaLnBrk="0" hangingPunct="0">
                <a:spcBef>
                  <a:spcPct val="0"/>
                </a:spcBef>
                <a:buFontTx/>
                <a:buNone/>
                <a:defRPr/>
              </a:pPr>
              <a:endParaRPr kumimoji="0" lang="zh-CN" altLang="zh-CN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lvl="1" algn="just" eaLnBrk="0" hangingPunct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None/>
                <a:defRPr/>
              </a:pPr>
              <a:endParaRPr kumimoji="0"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48740" name="任意多边形 6"/>
            <p:cNvSpPr/>
            <p:nvPr/>
          </p:nvSpPr>
          <p:spPr>
            <a:xfrm>
              <a:off x="1957598" y="1501023"/>
              <a:ext cx="1126645" cy="554037"/>
            </a:xfrm>
            <a:custGeom>
              <a:avLst/>
              <a:gdLst>
                <a:gd name="connsiteX0" fmla="*/ 0 w 2512450"/>
                <a:gd name="connsiteY0" fmla="*/ 83642 h 501840"/>
                <a:gd name="connsiteX1" fmla="*/ 83642 w 2512450"/>
                <a:gd name="connsiteY1" fmla="*/ 0 h 501840"/>
                <a:gd name="connsiteX2" fmla="*/ 2428808 w 2512450"/>
                <a:gd name="connsiteY2" fmla="*/ 0 h 501840"/>
                <a:gd name="connsiteX3" fmla="*/ 2512450 w 2512450"/>
                <a:gd name="connsiteY3" fmla="*/ 83642 h 501840"/>
                <a:gd name="connsiteX4" fmla="*/ 2512450 w 2512450"/>
                <a:gd name="connsiteY4" fmla="*/ 418198 h 501840"/>
                <a:gd name="connsiteX5" fmla="*/ 2428808 w 2512450"/>
                <a:gd name="connsiteY5" fmla="*/ 501840 h 501840"/>
                <a:gd name="connsiteX6" fmla="*/ 83642 w 2512450"/>
                <a:gd name="connsiteY6" fmla="*/ 501840 h 501840"/>
                <a:gd name="connsiteX7" fmla="*/ 0 w 2512450"/>
                <a:gd name="connsiteY7" fmla="*/ 418198 h 501840"/>
                <a:gd name="connsiteX8" fmla="*/ 0 w 2512450"/>
                <a:gd name="connsiteY8" fmla="*/ 83642 h 50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450" h="501840">
                  <a:moveTo>
                    <a:pt x="0" y="83642"/>
                  </a:moveTo>
                  <a:cubicBezTo>
                    <a:pt x="0" y="37448"/>
                    <a:pt x="37448" y="0"/>
                    <a:pt x="83642" y="0"/>
                  </a:cubicBezTo>
                  <a:lnTo>
                    <a:pt x="2428808" y="0"/>
                  </a:lnTo>
                  <a:cubicBezTo>
                    <a:pt x="2475002" y="0"/>
                    <a:pt x="2512450" y="37448"/>
                    <a:pt x="2512450" y="83642"/>
                  </a:cubicBezTo>
                  <a:lnTo>
                    <a:pt x="2512450" y="418198"/>
                  </a:lnTo>
                  <a:cubicBezTo>
                    <a:pt x="2512450" y="464392"/>
                    <a:pt x="2475002" y="501840"/>
                    <a:pt x="2428808" y="501840"/>
                  </a:cubicBezTo>
                  <a:lnTo>
                    <a:pt x="83642" y="501840"/>
                  </a:lnTo>
                  <a:cubicBezTo>
                    <a:pt x="37448" y="501840"/>
                    <a:pt x="0" y="464392"/>
                    <a:pt x="0" y="418198"/>
                  </a:cubicBezTo>
                  <a:lnTo>
                    <a:pt x="0" y="8364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9463" tIns="24498" rIns="119463" bIns="24498" spcCol="1270" anchor="ctr"/>
            <a:lstStyle/>
            <a:p>
              <a:pPr algn="ctr" defTabSz="75565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noProof="1">
                  <a:latin typeface="黑体" panose="02010609060101010101" pitchFamily="49" charset="-122"/>
                  <a:ea typeface="黑体" panose="02010609060101010101" pitchFamily="49" charset="-122"/>
                </a:rPr>
                <a:t>基层表</a:t>
              </a:r>
              <a:endPara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628" name="Rectangle 7"/>
          <p:cNvSpPr>
            <a:spLocks noChangeArrowheads="1"/>
          </p:cNvSpPr>
          <p:nvPr/>
        </p:nvSpPr>
        <p:spPr bwMode="auto">
          <a:xfrm>
            <a:off x="1462446" y="417848"/>
            <a:ext cx="759140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kumimoji="1"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二、报表种类及报表修订</a:t>
            </a:r>
            <a:endParaRPr kumimoji="1" lang="en-US" altLang="zh-CN" sz="3600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灯片编号占位符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1A4A42-B30D-4744-BA55-7D3EBA697A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灯片编号占位符 3"/>
          <p:cNvSpPr>
            <a:spLocks noGrp="1"/>
          </p:cNvSpPr>
          <p:nvPr/>
        </p:nvSpPr>
        <p:spPr>
          <a:xfrm>
            <a:off x="8670926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endParaRPr lang="zh-CN" altLang="en-US" sz="1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00" name="组合 4"/>
          <p:cNvGrpSpPr/>
          <p:nvPr/>
        </p:nvGrpSpPr>
        <p:grpSpPr>
          <a:xfrm>
            <a:off x="2301954" y="1012188"/>
            <a:ext cx="8302216" cy="2284017"/>
            <a:chOff x="4344" y="-422"/>
            <a:chExt cx="11629" cy="6573"/>
          </a:xfrm>
          <a:solidFill>
            <a:schemeClr val="accent6">
              <a:lumMod val="20000"/>
              <a:lumOff val="80000"/>
            </a:schemeClr>
          </a:solidFill>
        </p:grpSpPr>
        <p:grpSp>
          <p:nvGrpSpPr>
            <p:cNvPr id="101" name="组合 15"/>
            <p:cNvGrpSpPr/>
            <p:nvPr/>
          </p:nvGrpSpPr>
          <p:grpSpPr>
            <a:xfrm>
              <a:off x="4344" y="1830"/>
              <a:ext cx="11629" cy="4321"/>
              <a:chOff x="4246" y="2236"/>
              <a:chExt cx="11629" cy="4321"/>
            </a:xfrm>
            <a:grpFill/>
          </p:grpSpPr>
          <p:sp>
            <p:nvSpPr>
              <p:cNvPr id="1048691" name="圆角矩形 24"/>
              <p:cNvSpPr/>
              <p:nvPr/>
            </p:nvSpPr>
            <p:spPr bwMode="auto">
              <a:xfrm>
                <a:off x="4246" y="2426"/>
                <a:ext cx="2835" cy="3798"/>
              </a:xfrm>
              <a:prstGeom prst="roundRect">
                <a:avLst/>
              </a:prstGeom>
              <a:solidFill>
                <a:schemeClr val="accent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zh-CN" altLang="en-US" sz="240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宋体" panose="02010600030101010101" pitchFamily="2" charset="-122"/>
                    <a:sym typeface="+mn-ea"/>
                  </a:rPr>
                  <a:t>①突出创新人才重要作用</a:t>
                </a:r>
                <a:endParaRPr kumimoji="1" lang="zh-CN" altLang="en-US" sz="2400" i="0" u="none" strike="noStrike" cap="none" normalizeH="0" baseline="0" dirty="0">
                  <a:solidFill>
                    <a:schemeClr val="bg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048692" name="圆角矩形 16"/>
              <p:cNvSpPr/>
              <p:nvPr/>
            </p:nvSpPr>
            <p:spPr bwMode="auto">
              <a:xfrm>
                <a:off x="8558" y="2236"/>
                <a:ext cx="2835" cy="4050"/>
              </a:xfrm>
              <a:prstGeom prst="roundRect">
                <a:avLst/>
              </a:prstGeom>
              <a:solidFill>
                <a:schemeClr val="accent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indent="0">
                  <a:buNone/>
                </a:pPr>
                <a:r>
                  <a:rPr lang="zh-CN" altLang="en-US" sz="24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宋体" panose="02010600030101010101" pitchFamily="2" charset="-122"/>
                    <a:sym typeface="+mn-ea"/>
                  </a:rPr>
                  <a:t>②精简过时和不便填报指标</a:t>
                </a:r>
                <a:endParaRPr kumimoji="1" lang="zh-CN" altLang="en-US" sz="2400" i="0" u="none" strike="noStrike" cap="none" normalizeH="0" baseline="0" dirty="0">
                  <a:solidFill>
                    <a:schemeClr val="bg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1048693" name="圆角矩形 18"/>
              <p:cNvSpPr/>
              <p:nvPr/>
            </p:nvSpPr>
            <p:spPr bwMode="auto">
              <a:xfrm>
                <a:off x="13040" y="2238"/>
                <a:ext cx="2835" cy="4319"/>
              </a:xfrm>
              <a:prstGeom prst="roundRect">
                <a:avLst/>
              </a:prstGeom>
              <a:solidFill>
                <a:schemeClr val="accent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b" anchorCtr="1" compatLnSpc="1">
                <a:spAutoFit/>
              </a:bodyPr>
              <a:p>
                <a:pPr indent="0">
                  <a:buNone/>
                </a:pPr>
                <a:r>
                  <a:rPr lang="zh-CN" sz="24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宋体" panose="02010600030101010101" pitchFamily="2" charset="-122"/>
                    <a:sym typeface="+mn-ea"/>
                  </a:rPr>
                  <a:t>③优化创新政策题目及选项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宋体" panose="02010600030101010101" pitchFamily="2" charset="-122"/>
                    <a:sym typeface="+mn-ea"/>
                  </a:rPr>
                  <a:t>设计</a:t>
                </a:r>
                <a:endParaRPr kumimoji="1" lang="zh-CN" sz="2400" i="0" u="none" strike="noStrike" cap="none" normalizeH="0" baseline="0" dirty="0">
                  <a:solidFill>
                    <a:schemeClr val="bg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  <a:sym typeface="+mn-ea"/>
                </a:endParaRPr>
              </a:p>
            </p:txBody>
          </p:sp>
        </p:grpSp>
        <p:grpSp>
          <p:nvGrpSpPr>
            <p:cNvPr id="102" name="组合 14"/>
            <p:cNvGrpSpPr/>
            <p:nvPr/>
          </p:nvGrpSpPr>
          <p:grpSpPr>
            <a:xfrm>
              <a:off x="5761" y="1235"/>
              <a:ext cx="8794" cy="724"/>
              <a:chOff x="5762" y="1669"/>
              <a:chExt cx="8794" cy="779"/>
            </a:xfrm>
            <a:grpFill/>
          </p:grpSpPr>
          <p:grpSp>
            <p:nvGrpSpPr>
              <p:cNvPr id="103" name="组合 12"/>
              <p:cNvGrpSpPr/>
              <p:nvPr/>
            </p:nvGrpSpPr>
            <p:grpSpPr>
              <a:xfrm>
                <a:off x="5769" y="1669"/>
                <a:ext cx="8787" cy="322"/>
                <a:chOff x="5226133" y="1436894"/>
                <a:chExt cx="3464799" cy="323738"/>
              </a:xfrm>
              <a:grpFill/>
            </p:grpSpPr>
            <p:cxnSp>
              <p:nvCxnSpPr>
                <p:cNvPr id="3145729" name="直接连接符 32"/>
                <p:cNvCxnSpPr/>
                <p:nvPr/>
              </p:nvCxnSpPr>
              <p:spPr bwMode="auto">
                <a:xfrm>
                  <a:off x="5226133" y="1760632"/>
                  <a:ext cx="3464799" cy="0"/>
                </a:xfrm>
                <a:prstGeom prst="line">
                  <a:avLst/>
                </a:prstGeom>
                <a:grpFill/>
                <a:ln w="19050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145730" name="直接连接符 36"/>
                <p:cNvCxnSpPr/>
                <p:nvPr/>
              </p:nvCxnSpPr>
              <p:spPr bwMode="auto">
                <a:xfrm flipH="1">
                  <a:off x="6924239" y="1436894"/>
                  <a:ext cx="1" cy="308318"/>
                </a:xfrm>
                <a:prstGeom prst="line">
                  <a:avLst/>
                </a:prstGeom>
                <a:grpFill/>
                <a:ln w="28575"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45731" name="直接连接符 57"/>
              <p:cNvCxnSpPr/>
              <p:nvPr/>
            </p:nvCxnSpPr>
            <p:spPr bwMode="auto">
              <a:xfrm>
                <a:off x="5762" y="1997"/>
                <a:ext cx="0" cy="451"/>
              </a:xfrm>
              <a:prstGeom prst="line">
                <a:avLst/>
              </a:prstGeom>
              <a:grpFill/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45732" name="直接连接符 57"/>
              <p:cNvCxnSpPr/>
              <p:nvPr/>
            </p:nvCxnSpPr>
            <p:spPr bwMode="auto">
              <a:xfrm>
                <a:off x="10075" y="2003"/>
                <a:ext cx="0" cy="244"/>
              </a:xfrm>
              <a:prstGeom prst="line">
                <a:avLst/>
              </a:prstGeom>
              <a:grpFill/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45733" name="直接连接符 57"/>
              <p:cNvCxnSpPr/>
              <p:nvPr/>
            </p:nvCxnSpPr>
            <p:spPr bwMode="auto">
              <a:xfrm>
                <a:off x="14528" y="2002"/>
                <a:ext cx="0" cy="244"/>
              </a:xfrm>
              <a:prstGeom prst="line">
                <a:avLst/>
              </a:prstGeom>
              <a:grpFill/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048694" name="圆角矩形 15"/>
            <p:cNvSpPr/>
            <p:nvPr/>
          </p:nvSpPr>
          <p:spPr bwMode="auto">
            <a:xfrm>
              <a:off x="7178" y="-422"/>
              <a:ext cx="6551" cy="1659"/>
            </a:xfrm>
            <a:prstGeom prst="round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1" compatLnSpc="1">
              <a:spAutoFit/>
            </a:bodyPr>
            <a:p>
              <a:pPr indent="0">
                <a:buNone/>
              </a:pP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  <a:sym typeface="+mn-ea"/>
                </a:rPr>
                <a:t>L122</a:t>
              </a:r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  <a:sym typeface="+mn-ea"/>
                </a:rPr>
                <a:t>表修订的主要内容</a:t>
              </a:r>
              <a:endParaRPr kumimoji="1" lang="zh-CN" altLang="en-US" sz="2800" i="0" u="none" strike="noStrike" cap="none" normalizeH="0" baseline="0" dirty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04" name="组合 27"/>
          <p:cNvGrpSpPr/>
          <p:nvPr/>
        </p:nvGrpSpPr>
        <p:grpSpPr>
          <a:xfrm>
            <a:off x="1963420" y="3202305"/>
            <a:ext cx="2700020" cy="3509359"/>
            <a:chOff x="3565" y="2580"/>
            <a:chExt cx="3782" cy="7602"/>
          </a:xfrm>
        </p:grpSpPr>
        <p:sp>
          <p:nvSpPr>
            <p:cNvPr id="1048695" name="文本框 19"/>
            <p:cNvSpPr txBox="1"/>
            <p:nvPr/>
          </p:nvSpPr>
          <p:spPr>
            <a:xfrm>
              <a:off x="3565" y="3258"/>
              <a:ext cx="3782" cy="6924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p>
              <a:pPr marL="342900" lvl="1" indent="-342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zh-CN" sz="1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增加</a:t>
              </a:r>
              <a:r>
                <a:rPr lang="zh-CN" sz="1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“企业是否缺乏创新所需人才及缺乏类型”、“造成创新所需人才缺乏或流失的主要原因”。</a:t>
              </a:r>
              <a:endParaRPr lang="zh-CN" sz="1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 marL="342900" lvl="1" indent="-342900" latinLnBrk="0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sz="1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调整“贵企业是否享受鼓励企业吸引和培养人才相关政策”题目位置；调整“企业为激励员工进行创新所采取的措施及效果”题目表述。</a:t>
              </a:r>
              <a:endParaRPr lang="zh-CN" sz="1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45734" name="直接连接符 57"/>
            <p:cNvCxnSpPr/>
            <p:nvPr/>
          </p:nvCxnSpPr>
          <p:spPr bwMode="auto">
            <a:xfrm>
              <a:off x="5454" y="2580"/>
              <a:ext cx="0" cy="678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5" name="组合 26"/>
          <p:cNvGrpSpPr/>
          <p:nvPr/>
        </p:nvGrpSpPr>
        <p:grpSpPr>
          <a:xfrm>
            <a:off x="4909185" y="3221858"/>
            <a:ext cx="3208655" cy="2144980"/>
            <a:chOff x="7540" y="2968"/>
            <a:chExt cx="4648" cy="4388"/>
          </a:xfrm>
        </p:grpSpPr>
        <p:sp>
          <p:nvSpPr>
            <p:cNvPr id="1048696" name="文本框 20"/>
            <p:cNvSpPr txBox="1"/>
            <p:nvPr/>
          </p:nvSpPr>
          <p:spPr>
            <a:xfrm>
              <a:off x="7540" y="3607"/>
              <a:ext cx="4648" cy="3749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p>
              <a:pPr marL="342900" lvl="1" indent="-342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kumimoji="0" lang="zh-CN" sz="1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取消</a:t>
              </a:r>
              <a:r>
                <a:rPr kumimoji="0" lang="zh-CN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“优先发展产业的支持政策”、“促进科技成果转化的相关政策”、“关于推进大众创业万众创新的各项政策”</a:t>
              </a:r>
              <a:r>
                <a:rPr kumimoji="0" lang="zh-CN" altLang="en-US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、</a:t>
              </a:r>
              <a:r>
                <a:rPr kumimoji="0" lang="zh-CN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“贵企业的技术创新活动是否受到新冠肺炎疫情的影响”</a:t>
              </a:r>
              <a:endParaRPr kumimoji="0" lang="zh-CN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45735" name="直接连接符 57"/>
            <p:cNvCxnSpPr/>
            <p:nvPr/>
          </p:nvCxnSpPr>
          <p:spPr bwMode="auto">
            <a:xfrm>
              <a:off x="9688" y="2968"/>
              <a:ext cx="0" cy="678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6" name="组合 25"/>
          <p:cNvGrpSpPr/>
          <p:nvPr/>
        </p:nvGrpSpPr>
        <p:grpSpPr>
          <a:xfrm>
            <a:off x="8427086" y="3198495"/>
            <a:ext cx="2779395" cy="1932950"/>
            <a:chOff x="12892" y="2318"/>
            <a:chExt cx="2897" cy="3802"/>
          </a:xfrm>
        </p:grpSpPr>
        <p:sp>
          <p:nvSpPr>
            <p:cNvPr id="1048697" name="文本框 21"/>
            <p:cNvSpPr txBox="1"/>
            <p:nvPr/>
          </p:nvSpPr>
          <p:spPr>
            <a:xfrm>
              <a:off x="12892" y="3005"/>
              <a:ext cx="2897" cy="3115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p>
              <a:pPr marL="342900" lvl="1" indent="-342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zh-CN" sz="1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调整</a:t>
              </a:r>
              <a:r>
                <a:rPr lang="zh-CN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企业享受有关创新政策情况的部分问题及选项，根据不同政策特点，</a:t>
              </a:r>
              <a:r>
                <a:rPr kumimoji="0" lang="zh-CN" altLang="en-US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进行   </a:t>
              </a:r>
              <a:r>
                <a:rPr kumimoji="0" lang="zh-CN" altLang="en-US" sz="1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“一策一题”</a:t>
              </a:r>
              <a:r>
                <a:rPr lang="zh-CN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有针对性的选项</a:t>
              </a:r>
              <a:r>
                <a:rPr lang="zh-CN" altLang="en-US" sz="1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设计。</a:t>
              </a:r>
              <a:endParaRPr lang="zh-CN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45736" name="直接连接符 57"/>
            <p:cNvCxnSpPr/>
            <p:nvPr/>
          </p:nvCxnSpPr>
          <p:spPr bwMode="auto">
            <a:xfrm>
              <a:off x="14106" y="2318"/>
              <a:ext cx="0" cy="678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464021" y="411666"/>
            <a:ext cx="9855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二、报表修订</a:t>
            </a:r>
            <a:r>
              <a:rPr lang="en-US" altLang="zh-CN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增加内容</a:t>
            </a:r>
            <a:endParaRPr lang="en-US" altLang="zh-CN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792" name="任意多边形 9"/>
          <p:cNvSpPr/>
          <p:nvPr/>
        </p:nvSpPr>
        <p:spPr>
          <a:xfrm>
            <a:off x="1821180" y="1207135"/>
            <a:ext cx="8780780" cy="2558415"/>
          </a:xfrm>
          <a:custGeom>
            <a:avLst/>
            <a:gdLst>
              <a:gd name="connsiteX0" fmla="*/ 0 w 3589215"/>
              <a:gd name="connsiteY0" fmla="*/ 0 h 990675"/>
              <a:gd name="connsiteX1" fmla="*/ 3589215 w 3589215"/>
              <a:gd name="connsiteY1" fmla="*/ 0 h 990675"/>
              <a:gd name="connsiteX2" fmla="*/ 3589215 w 3589215"/>
              <a:gd name="connsiteY2" fmla="*/ 990675 h 990675"/>
              <a:gd name="connsiteX3" fmla="*/ 0 w 3589215"/>
              <a:gd name="connsiteY3" fmla="*/ 990675 h 990675"/>
              <a:gd name="connsiteX4" fmla="*/ 0 w 3589215"/>
              <a:gd name="connsiteY4" fmla="*/ 0 h 99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215" h="990675">
                <a:moveTo>
                  <a:pt x="0" y="0"/>
                </a:moveTo>
                <a:lnTo>
                  <a:pt x="3589215" y="0"/>
                </a:lnTo>
                <a:lnTo>
                  <a:pt x="3589215" y="990675"/>
                </a:lnTo>
                <a:lnTo>
                  <a:pt x="0" y="990675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rgbClr val="7030A0"/>
            </a:solidFill>
          </a:ln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78563" tIns="354076" rIns="278563" bIns="120904" spcCol="1270"/>
          <a:lstStyle/>
          <a:p>
            <a:pPr marL="0" marR="0" lvl="1" indent="0" algn="l" defTabSz="7556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0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与2022年年报相比，企业家问卷（L122表）创新政策部分根据最新情况完善调整了</a:t>
            </a:r>
            <a:r>
              <a:rPr kumimoji="0" sz="2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鼓励企业吸引和培养人才的相关政策、企业研发费用加计扣除税收优惠政策、金融支持相关政策、创造和保护知识产权的相关政策</a:t>
            </a:r>
            <a:r>
              <a:rPr kumimoji="0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等指标解释的内容；并增加了解部分政策的网址。</a:t>
            </a:r>
            <a:endParaRPr kumimoji="0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1" indent="0" algn="l" defTabSz="7556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0" i="0" u="none" strike="noStrike" kern="1200" cap="none" spc="0" normalizeH="0" baseline="0" noProof="1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93" name="任意多边形 10"/>
          <p:cNvSpPr/>
          <p:nvPr/>
        </p:nvSpPr>
        <p:spPr>
          <a:xfrm>
            <a:off x="2166938" y="975360"/>
            <a:ext cx="2022475" cy="511175"/>
          </a:xfrm>
          <a:custGeom>
            <a:avLst/>
            <a:gdLst>
              <a:gd name="connsiteX0" fmla="*/ 0 w 2512450"/>
              <a:gd name="connsiteY0" fmla="*/ 83642 h 501840"/>
              <a:gd name="connsiteX1" fmla="*/ 83642 w 2512450"/>
              <a:gd name="connsiteY1" fmla="*/ 0 h 501840"/>
              <a:gd name="connsiteX2" fmla="*/ 2428808 w 2512450"/>
              <a:gd name="connsiteY2" fmla="*/ 0 h 501840"/>
              <a:gd name="connsiteX3" fmla="*/ 2512450 w 2512450"/>
              <a:gd name="connsiteY3" fmla="*/ 83642 h 501840"/>
              <a:gd name="connsiteX4" fmla="*/ 2512450 w 2512450"/>
              <a:gd name="connsiteY4" fmla="*/ 418198 h 501840"/>
              <a:gd name="connsiteX5" fmla="*/ 2428808 w 2512450"/>
              <a:gd name="connsiteY5" fmla="*/ 501840 h 501840"/>
              <a:gd name="connsiteX6" fmla="*/ 83642 w 2512450"/>
              <a:gd name="connsiteY6" fmla="*/ 501840 h 501840"/>
              <a:gd name="connsiteX7" fmla="*/ 0 w 2512450"/>
              <a:gd name="connsiteY7" fmla="*/ 418198 h 501840"/>
              <a:gd name="connsiteX8" fmla="*/ 0 w 2512450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2450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2428808" y="0"/>
                </a:lnTo>
                <a:cubicBezTo>
                  <a:pt x="2475002" y="0"/>
                  <a:pt x="2512450" y="37448"/>
                  <a:pt x="2512450" y="83642"/>
                </a:cubicBezTo>
                <a:lnTo>
                  <a:pt x="2512450" y="418198"/>
                </a:lnTo>
                <a:cubicBezTo>
                  <a:pt x="2512450" y="464392"/>
                  <a:pt x="2475002" y="501840"/>
                  <a:pt x="2428808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9463" tIns="24498" rIns="119463" bIns="24498" spcCol="1270" anchor="ctr"/>
          <a:lstStyle/>
          <a:p>
            <a:pPr marL="0" marR="0" lvl="0" indent="0" algn="ctr" defTabSz="75565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修订情况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7760" y="3872230"/>
            <a:ext cx="7395845" cy="2766695"/>
          </a:xfrm>
          <a:prstGeom prst="rect">
            <a:avLst/>
          </a:prstGeom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422111" y="393251"/>
            <a:ext cx="9855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二、报表修订</a:t>
            </a:r>
            <a:r>
              <a:rPr lang="en-US" altLang="zh-CN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增加内容</a:t>
            </a:r>
            <a:r>
              <a:rPr lang="en-US" altLang="zh-CN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指标解释</a:t>
            </a:r>
            <a:endParaRPr lang="en-US" altLang="zh-CN" dirty="0" smtClean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矩形 11"/>
          <p:cNvSpPr/>
          <p:nvPr/>
        </p:nvSpPr>
        <p:spPr>
          <a:xfrm>
            <a:off x="1952625" y="1120775"/>
            <a:ext cx="9350376" cy="1198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设置原则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分为表内审核和表间审核，表内审核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套，表间审核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套（详见制度）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6323" name="组合 1"/>
          <p:cNvGrpSpPr/>
          <p:nvPr/>
        </p:nvGrpSpPr>
        <p:grpSpPr>
          <a:xfrm>
            <a:off x="1748155" y="2178050"/>
            <a:ext cx="3511550" cy="3291840"/>
            <a:chOff x="1747034" y="1588526"/>
            <a:chExt cx="3513115" cy="3917160"/>
          </a:xfrm>
        </p:grpSpPr>
        <p:sp>
          <p:nvSpPr>
            <p:cNvPr id="1048802" name="任意多边形 11"/>
            <p:cNvSpPr/>
            <p:nvPr/>
          </p:nvSpPr>
          <p:spPr>
            <a:xfrm>
              <a:off x="1747034" y="1928557"/>
              <a:ext cx="3513115" cy="3577129"/>
            </a:xfrm>
            <a:custGeom>
              <a:avLst/>
              <a:gdLst>
                <a:gd name="connsiteX0" fmla="*/ 0 w 3589215"/>
                <a:gd name="connsiteY0" fmla="*/ 0 h 990675"/>
                <a:gd name="connsiteX1" fmla="*/ 3589215 w 3589215"/>
                <a:gd name="connsiteY1" fmla="*/ 0 h 990675"/>
                <a:gd name="connsiteX2" fmla="*/ 3589215 w 3589215"/>
                <a:gd name="connsiteY2" fmla="*/ 990675 h 990675"/>
                <a:gd name="connsiteX3" fmla="*/ 0 w 3589215"/>
                <a:gd name="connsiteY3" fmla="*/ 990675 h 990675"/>
                <a:gd name="connsiteX4" fmla="*/ 0 w 3589215"/>
                <a:gd name="connsiteY4" fmla="*/ 0 h 9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9215" h="990675">
                  <a:moveTo>
                    <a:pt x="0" y="0"/>
                  </a:moveTo>
                  <a:lnTo>
                    <a:pt x="3589215" y="0"/>
                  </a:lnTo>
                  <a:lnTo>
                    <a:pt x="3589215" y="990675"/>
                  </a:lnTo>
                  <a:lnTo>
                    <a:pt x="0" y="9906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78563" tIns="354076" rIns="278563" bIns="120904" spcCol="127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</a:t>
              </a: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“绝对”类逻辑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如创新“判断”题与后续问题同步填报、并行问题同步填报、选项有效性等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（置灰与预置功能）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048803" name="任意多边形 12"/>
            <p:cNvSpPr/>
            <p:nvPr/>
          </p:nvSpPr>
          <p:spPr>
            <a:xfrm>
              <a:off x="2269237" y="1588526"/>
              <a:ext cx="2348641" cy="587121"/>
            </a:xfrm>
            <a:custGeom>
              <a:avLst/>
              <a:gdLst>
                <a:gd name="connsiteX0" fmla="*/ 0 w 2512450"/>
                <a:gd name="connsiteY0" fmla="*/ 83642 h 501840"/>
                <a:gd name="connsiteX1" fmla="*/ 83642 w 2512450"/>
                <a:gd name="connsiteY1" fmla="*/ 0 h 501840"/>
                <a:gd name="connsiteX2" fmla="*/ 2428808 w 2512450"/>
                <a:gd name="connsiteY2" fmla="*/ 0 h 501840"/>
                <a:gd name="connsiteX3" fmla="*/ 2512450 w 2512450"/>
                <a:gd name="connsiteY3" fmla="*/ 83642 h 501840"/>
                <a:gd name="connsiteX4" fmla="*/ 2512450 w 2512450"/>
                <a:gd name="connsiteY4" fmla="*/ 418198 h 501840"/>
                <a:gd name="connsiteX5" fmla="*/ 2428808 w 2512450"/>
                <a:gd name="connsiteY5" fmla="*/ 501840 h 501840"/>
                <a:gd name="connsiteX6" fmla="*/ 83642 w 2512450"/>
                <a:gd name="connsiteY6" fmla="*/ 501840 h 501840"/>
                <a:gd name="connsiteX7" fmla="*/ 0 w 2512450"/>
                <a:gd name="connsiteY7" fmla="*/ 418198 h 501840"/>
                <a:gd name="connsiteX8" fmla="*/ 0 w 2512450"/>
                <a:gd name="connsiteY8" fmla="*/ 83642 h 50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450" h="501840">
                  <a:moveTo>
                    <a:pt x="0" y="83642"/>
                  </a:moveTo>
                  <a:cubicBezTo>
                    <a:pt x="0" y="37448"/>
                    <a:pt x="37448" y="0"/>
                    <a:pt x="83642" y="0"/>
                  </a:cubicBezTo>
                  <a:lnTo>
                    <a:pt x="2428808" y="0"/>
                  </a:lnTo>
                  <a:cubicBezTo>
                    <a:pt x="2475002" y="0"/>
                    <a:pt x="2512450" y="37448"/>
                    <a:pt x="2512450" y="83642"/>
                  </a:cubicBezTo>
                  <a:lnTo>
                    <a:pt x="2512450" y="418198"/>
                  </a:lnTo>
                  <a:cubicBezTo>
                    <a:pt x="2512450" y="464392"/>
                    <a:pt x="2475002" y="501840"/>
                    <a:pt x="2428808" y="501840"/>
                  </a:cubicBezTo>
                  <a:lnTo>
                    <a:pt x="83642" y="501840"/>
                  </a:lnTo>
                  <a:cubicBezTo>
                    <a:pt x="37448" y="501840"/>
                    <a:pt x="0" y="464392"/>
                    <a:pt x="0" y="418198"/>
                  </a:cubicBezTo>
                  <a:lnTo>
                    <a:pt x="0" y="8364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9463" tIns="24498" rIns="119463" bIns="24498" spcCol="1270" anchor="ctr"/>
            <a:lstStyle/>
            <a:p>
              <a:pPr marL="0" marR="0" lvl="0" indent="0" algn="ctr" defTabSz="75565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强制性（</a:t>
              </a: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A</a:t>
              </a: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类）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56326" name="组合 2"/>
          <p:cNvGrpSpPr/>
          <p:nvPr/>
        </p:nvGrpSpPr>
        <p:grpSpPr>
          <a:xfrm>
            <a:off x="5662613" y="2178050"/>
            <a:ext cx="3186112" cy="3308350"/>
            <a:chOff x="5663397" y="1588527"/>
            <a:chExt cx="3185328" cy="3308912"/>
          </a:xfrm>
        </p:grpSpPr>
        <p:sp>
          <p:nvSpPr>
            <p:cNvPr id="1048804" name="任意多边形 13"/>
            <p:cNvSpPr/>
            <p:nvPr/>
          </p:nvSpPr>
          <p:spPr>
            <a:xfrm>
              <a:off x="5663397" y="1874326"/>
              <a:ext cx="3185328" cy="3023113"/>
            </a:xfrm>
            <a:custGeom>
              <a:avLst/>
              <a:gdLst>
                <a:gd name="connsiteX0" fmla="*/ 0 w 3589215"/>
                <a:gd name="connsiteY0" fmla="*/ 0 h 990675"/>
                <a:gd name="connsiteX1" fmla="*/ 3589215 w 3589215"/>
                <a:gd name="connsiteY1" fmla="*/ 0 h 990675"/>
                <a:gd name="connsiteX2" fmla="*/ 3589215 w 3589215"/>
                <a:gd name="connsiteY2" fmla="*/ 990675 h 990675"/>
                <a:gd name="connsiteX3" fmla="*/ 0 w 3589215"/>
                <a:gd name="connsiteY3" fmla="*/ 990675 h 990675"/>
                <a:gd name="connsiteX4" fmla="*/ 0 w 3589215"/>
                <a:gd name="connsiteY4" fmla="*/ 0 h 9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9215" h="990675">
                  <a:moveTo>
                    <a:pt x="0" y="0"/>
                  </a:moveTo>
                  <a:lnTo>
                    <a:pt x="3589215" y="0"/>
                  </a:lnTo>
                  <a:lnTo>
                    <a:pt x="3589215" y="990675"/>
                  </a:lnTo>
                  <a:lnTo>
                    <a:pt x="0" y="990675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0099C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78563" tIns="354076" rIns="278563" bIns="120904" spcCol="127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“相对”类逻辑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前后所选信息对应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比如前面产品或工艺创新题选择与其它某某合作，后面创新合作题要填</a:t>
              </a: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048805" name="任意多边形 14"/>
            <p:cNvSpPr/>
            <p:nvPr/>
          </p:nvSpPr>
          <p:spPr>
            <a:xfrm>
              <a:off x="5995102" y="1588527"/>
              <a:ext cx="2356858" cy="501735"/>
            </a:xfrm>
            <a:custGeom>
              <a:avLst/>
              <a:gdLst>
                <a:gd name="connsiteX0" fmla="*/ 0 w 2512450"/>
                <a:gd name="connsiteY0" fmla="*/ 83642 h 501840"/>
                <a:gd name="connsiteX1" fmla="*/ 83642 w 2512450"/>
                <a:gd name="connsiteY1" fmla="*/ 0 h 501840"/>
                <a:gd name="connsiteX2" fmla="*/ 2428808 w 2512450"/>
                <a:gd name="connsiteY2" fmla="*/ 0 h 501840"/>
                <a:gd name="connsiteX3" fmla="*/ 2512450 w 2512450"/>
                <a:gd name="connsiteY3" fmla="*/ 83642 h 501840"/>
                <a:gd name="connsiteX4" fmla="*/ 2512450 w 2512450"/>
                <a:gd name="connsiteY4" fmla="*/ 418198 h 501840"/>
                <a:gd name="connsiteX5" fmla="*/ 2428808 w 2512450"/>
                <a:gd name="connsiteY5" fmla="*/ 501840 h 501840"/>
                <a:gd name="connsiteX6" fmla="*/ 83642 w 2512450"/>
                <a:gd name="connsiteY6" fmla="*/ 501840 h 501840"/>
                <a:gd name="connsiteX7" fmla="*/ 0 w 2512450"/>
                <a:gd name="connsiteY7" fmla="*/ 418198 h 501840"/>
                <a:gd name="connsiteX8" fmla="*/ 0 w 2512450"/>
                <a:gd name="connsiteY8" fmla="*/ 83642 h 50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450" h="501840">
                  <a:moveTo>
                    <a:pt x="0" y="83642"/>
                  </a:moveTo>
                  <a:cubicBezTo>
                    <a:pt x="0" y="37448"/>
                    <a:pt x="37448" y="0"/>
                    <a:pt x="83642" y="0"/>
                  </a:cubicBezTo>
                  <a:lnTo>
                    <a:pt x="2428808" y="0"/>
                  </a:lnTo>
                  <a:cubicBezTo>
                    <a:pt x="2475002" y="0"/>
                    <a:pt x="2512450" y="37448"/>
                    <a:pt x="2512450" y="83642"/>
                  </a:cubicBezTo>
                  <a:lnTo>
                    <a:pt x="2512450" y="418198"/>
                  </a:lnTo>
                  <a:cubicBezTo>
                    <a:pt x="2512450" y="464392"/>
                    <a:pt x="2475002" y="501840"/>
                    <a:pt x="2428808" y="501840"/>
                  </a:cubicBezTo>
                  <a:lnTo>
                    <a:pt x="83642" y="501840"/>
                  </a:lnTo>
                  <a:cubicBezTo>
                    <a:pt x="37448" y="501840"/>
                    <a:pt x="0" y="464392"/>
                    <a:pt x="0" y="418198"/>
                  </a:cubicBezTo>
                  <a:lnTo>
                    <a:pt x="0" y="83642"/>
                  </a:lnTo>
                  <a:close/>
                </a:path>
              </a:pathLst>
            </a:cu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9463" tIns="24498" rIns="119463" bIns="24498" spcCol="1270" anchor="ctr"/>
            <a:lstStyle/>
            <a:p>
              <a:pPr marL="0" marR="0" lvl="0" indent="0" algn="ctr" defTabSz="75565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核实性（</a:t>
              </a: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C</a:t>
              </a: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类）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56329" name="组合 3"/>
          <p:cNvGrpSpPr/>
          <p:nvPr/>
        </p:nvGrpSpPr>
        <p:grpSpPr>
          <a:xfrm>
            <a:off x="9043988" y="2178050"/>
            <a:ext cx="2603500" cy="941388"/>
            <a:chOff x="9043206" y="1588526"/>
            <a:chExt cx="2603499" cy="941386"/>
          </a:xfrm>
        </p:grpSpPr>
        <p:sp>
          <p:nvSpPr>
            <p:cNvPr id="1048806" name="任意多边形 15"/>
            <p:cNvSpPr/>
            <p:nvPr/>
          </p:nvSpPr>
          <p:spPr>
            <a:xfrm>
              <a:off x="9043206" y="1864750"/>
              <a:ext cx="2603499" cy="665162"/>
            </a:xfrm>
            <a:custGeom>
              <a:avLst/>
              <a:gdLst>
                <a:gd name="connsiteX0" fmla="*/ 0 w 3589215"/>
                <a:gd name="connsiteY0" fmla="*/ 0 h 990675"/>
                <a:gd name="connsiteX1" fmla="*/ 3589215 w 3589215"/>
                <a:gd name="connsiteY1" fmla="*/ 0 h 990675"/>
                <a:gd name="connsiteX2" fmla="*/ 3589215 w 3589215"/>
                <a:gd name="connsiteY2" fmla="*/ 990675 h 990675"/>
                <a:gd name="connsiteX3" fmla="*/ 0 w 3589215"/>
                <a:gd name="connsiteY3" fmla="*/ 990675 h 990675"/>
                <a:gd name="connsiteX4" fmla="*/ 0 w 3589215"/>
                <a:gd name="connsiteY4" fmla="*/ 0 h 9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9215" h="990675">
                  <a:moveTo>
                    <a:pt x="0" y="0"/>
                  </a:moveTo>
                  <a:lnTo>
                    <a:pt x="3589215" y="0"/>
                  </a:lnTo>
                  <a:lnTo>
                    <a:pt x="3589215" y="990675"/>
                  </a:lnTo>
                  <a:lnTo>
                    <a:pt x="0" y="990675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66CCFF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78563" tIns="354076" rIns="278563" bIns="120904" spcCol="127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1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</a:t>
              </a:r>
              <a:endPara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048807" name="任意多边形 16"/>
            <p:cNvSpPr/>
            <p:nvPr/>
          </p:nvSpPr>
          <p:spPr>
            <a:xfrm>
              <a:off x="9205130" y="1588526"/>
              <a:ext cx="2246311" cy="501649"/>
            </a:xfrm>
            <a:custGeom>
              <a:avLst/>
              <a:gdLst>
                <a:gd name="connsiteX0" fmla="*/ 0 w 2512450"/>
                <a:gd name="connsiteY0" fmla="*/ 83642 h 501840"/>
                <a:gd name="connsiteX1" fmla="*/ 83642 w 2512450"/>
                <a:gd name="connsiteY1" fmla="*/ 0 h 501840"/>
                <a:gd name="connsiteX2" fmla="*/ 2428808 w 2512450"/>
                <a:gd name="connsiteY2" fmla="*/ 0 h 501840"/>
                <a:gd name="connsiteX3" fmla="*/ 2512450 w 2512450"/>
                <a:gd name="connsiteY3" fmla="*/ 83642 h 501840"/>
                <a:gd name="connsiteX4" fmla="*/ 2512450 w 2512450"/>
                <a:gd name="connsiteY4" fmla="*/ 418198 h 501840"/>
                <a:gd name="connsiteX5" fmla="*/ 2428808 w 2512450"/>
                <a:gd name="connsiteY5" fmla="*/ 501840 h 501840"/>
                <a:gd name="connsiteX6" fmla="*/ 83642 w 2512450"/>
                <a:gd name="connsiteY6" fmla="*/ 501840 h 501840"/>
                <a:gd name="connsiteX7" fmla="*/ 0 w 2512450"/>
                <a:gd name="connsiteY7" fmla="*/ 418198 h 501840"/>
                <a:gd name="connsiteX8" fmla="*/ 0 w 2512450"/>
                <a:gd name="connsiteY8" fmla="*/ 83642 h 50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450" h="501840">
                  <a:moveTo>
                    <a:pt x="0" y="83642"/>
                  </a:moveTo>
                  <a:cubicBezTo>
                    <a:pt x="0" y="37448"/>
                    <a:pt x="37448" y="0"/>
                    <a:pt x="83642" y="0"/>
                  </a:cubicBezTo>
                  <a:lnTo>
                    <a:pt x="2428808" y="0"/>
                  </a:lnTo>
                  <a:cubicBezTo>
                    <a:pt x="2475002" y="0"/>
                    <a:pt x="2512450" y="37448"/>
                    <a:pt x="2512450" y="83642"/>
                  </a:cubicBezTo>
                  <a:lnTo>
                    <a:pt x="2512450" y="418198"/>
                  </a:lnTo>
                  <a:cubicBezTo>
                    <a:pt x="2512450" y="464392"/>
                    <a:pt x="2475002" y="501840"/>
                    <a:pt x="2428808" y="501840"/>
                  </a:cubicBezTo>
                  <a:lnTo>
                    <a:pt x="83642" y="501840"/>
                  </a:lnTo>
                  <a:cubicBezTo>
                    <a:pt x="37448" y="501840"/>
                    <a:pt x="0" y="464392"/>
                    <a:pt x="0" y="418198"/>
                  </a:cubicBezTo>
                  <a:lnTo>
                    <a:pt x="0" y="83642"/>
                  </a:lnTo>
                  <a:close/>
                </a:path>
              </a:pathLst>
            </a:custGeom>
            <a:solidFill>
              <a:srgbClr val="66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9463" tIns="24498" rIns="119463" bIns="24498" spcCol="1270" anchor="ctr"/>
            <a:lstStyle/>
            <a:p>
              <a:pPr marL="0" marR="0" lvl="0" indent="0" algn="ctr" defTabSz="75565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提示性（</a:t>
              </a: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D</a:t>
              </a: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类）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422111" y="393251"/>
            <a:ext cx="9855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二、报表修订</a:t>
            </a:r>
            <a:r>
              <a:rPr lang="en-US" altLang="zh-CN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增加内容</a:t>
            </a:r>
            <a:r>
              <a:rPr lang="en-US" altLang="zh-CN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审核关系</a:t>
            </a:r>
            <a:endParaRPr lang="zh-CN" altLang="en-US" dirty="0" smtClean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</a:t>
            </a:r>
            <a:r>
              <a:rPr lang="zh-CN" altLang="en-US" sz="3600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填报顺序  </a:t>
            </a:r>
            <a:r>
              <a:rPr kumimoji="0" lang="zh-CN" altLang="en-US" sz="2400" kern="120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避免出现表间逻辑关系错误</a:t>
            </a:r>
            <a:endParaRPr lang="zh-CN" altLang="en-US" sz="2400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422400" y="1971675"/>
          <a:ext cx="98552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B8D4-1E9A-4385-8D9A-1537D2F8808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BS">
  <a:themeElements>
    <a:clrScheme name="国家统计局宏观数据库介绍（演示）zhongxi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国家统计局宏观数据库介绍（演示）zhongxi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b" anchorCtr="1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彩云简体" pitchFamily="65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b" anchorCtr="1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方正彩云简体" pitchFamily="65" charset="-122"/>
          </a:defRPr>
        </a:defPPr>
      </a:lstStyle>
    </a:lnDef>
  </a:objectDefaults>
  <a:extraClrSchemeLst>
    <a:extraClrScheme>
      <a:clrScheme name="国家统计局宏观数据库介绍（演示）zhongxi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国家统计局宏观数据库介绍（演示）zhongxi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国家统计局宏观数据库介绍（演示）zhongxi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国家统计局宏观数据库介绍（演示）zhongxi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国家统计局宏观数据库介绍（演示）zhongxi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国家统计局宏观数据库介绍（演示）zhongxi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国家统计局宏观数据库介绍（演示）zhongxi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4718</Words>
  <Application>WPS 演示</Application>
  <PresentationFormat>自定义</PresentationFormat>
  <Paragraphs>530</Paragraphs>
  <Slides>24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方正彩云简体</vt:lpstr>
      <vt:lpstr>Calibri</vt:lpstr>
      <vt:lpstr>楷体_GB2312</vt:lpstr>
      <vt:lpstr>黑体</vt:lpstr>
      <vt:lpstr>微软雅黑</vt:lpstr>
      <vt:lpstr>仿宋_GB2312</vt:lpstr>
      <vt:lpstr>东文宋体</vt:lpstr>
      <vt:lpstr>方正超粗黑_GBK</vt:lpstr>
      <vt:lpstr>Arial Unicode MS</vt:lpstr>
      <vt:lpstr>华文中宋</vt:lpstr>
      <vt:lpstr>Wingdings</vt:lpstr>
      <vt:lpstr>隶书</vt:lpstr>
      <vt:lpstr>Source Sans Pro Light</vt:lpstr>
      <vt:lpstr>Segoe Print</vt:lpstr>
      <vt:lpstr>NBS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三、填报顺序  避免出现表间逻辑关系错误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六、问卷填报注意事项</vt:lpstr>
      <vt:lpstr>六、问卷填报注意事项</vt:lpstr>
      <vt:lpstr>PowerPoint 演示文稿</vt:lpstr>
      <vt:lpstr>PowerPoint 演示文稿</vt:lpstr>
    </vt:vector>
  </TitlesOfParts>
  <Company>国家统计局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2016年全国规模以下企业创新调查方案</dc:title>
  <dc:creator>罗秋实:</dc:creator>
  <cp:lastModifiedBy>田晓青</cp:lastModifiedBy>
  <cp:revision>1203</cp:revision>
  <cp:lastPrinted>2017-09-29T08:57:00Z</cp:lastPrinted>
  <dcterms:created xsi:type="dcterms:W3CDTF">2016-09-21T01:54:00Z</dcterms:created>
  <dcterms:modified xsi:type="dcterms:W3CDTF">2023-12-19T03:13:21Z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2052-11.8.2.9022</vt:lpwstr>
  </property>
</Properties>
</file>